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Lst>
  <p:notesMasterIdLst>
    <p:notesMasterId r:id="rId43"/>
  </p:notesMasterIdLst>
  <p:handoutMasterIdLst>
    <p:handoutMasterId r:id="rId44"/>
  </p:handoutMasterIdLst>
  <p:sldIdLst>
    <p:sldId id="256" r:id="rId2"/>
    <p:sldId id="272" r:id="rId3"/>
    <p:sldId id="401" r:id="rId4"/>
    <p:sldId id="362" r:id="rId5"/>
    <p:sldId id="418" r:id="rId6"/>
    <p:sldId id="493" r:id="rId7"/>
    <p:sldId id="477" r:id="rId8"/>
    <p:sldId id="476" r:id="rId9"/>
    <p:sldId id="274" r:id="rId10"/>
    <p:sldId id="354" r:id="rId11"/>
    <p:sldId id="355" r:id="rId12"/>
    <p:sldId id="287" r:id="rId13"/>
    <p:sldId id="356" r:id="rId14"/>
    <p:sldId id="285" r:id="rId15"/>
    <p:sldId id="482" r:id="rId16"/>
    <p:sldId id="483" r:id="rId17"/>
    <p:sldId id="481" r:id="rId18"/>
    <p:sldId id="484" r:id="rId19"/>
    <p:sldId id="400" r:id="rId20"/>
    <p:sldId id="375" r:id="rId21"/>
    <p:sldId id="372" r:id="rId22"/>
    <p:sldId id="500" r:id="rId23"/>
    <p:sldId id="501" r:id="rId24"/>
    <p:sldId id="502" r:id="rId25"/>
    <p:sldId id="503" r:id="rId26"/>
    <p:sldId id="376" r:id="rId27"/>
    <p:sldId id="478" r:id="rId28"/>
    <p:sldId id="494" r:id="rId29"/>
    <p:sldId id="398" r:id="rId30"/>
    <p:sldId id="413" r:id="rId31"/>
    <p:sldId id="489" r:id="rId32"/>
    <p:sldId id="462" r:id="rId33"/>
    <p:sldId id="497" r:id="rId34"/>
    <p:sldId id="491" r:id="rId35"/>
    <p:sldId id="498" r:id="rId36"/>
    <p:sldId id="499" r:id="rId37"/>
    <p:sldId id="506" r:id="rId38"/>
    <p:sldId id="505" r:id="rId39"/>
    <p:sldId id="492" r:id="rId40"/>
    <p:sldId id="495" r:id="rId41"/>
    <p:sldId id="496" r:id="rId4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FFFF66"/>
    <a:srgbClr val="FF9966"/>
    <a:srgbClr val="0000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1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0" charset="0"/>
                <a:ea typeface="+mn-ea"/>
              </a:defRPr>
            </a:lvl1pPr>
          </a:lstStyle>
          <a:p>
            <a:pPr>
              <a:defRPr/>
            </a:pPr>
            <a:endParaRPr lang="en-US"/>
          </a:p>
        </p:txBody>
      </p:sp>
      <p:sp>
        <p:nvSpPr>
          <p:cNvPr id="4301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0" charset="0"/>
                <a:ea typeface="+mn-ea"/>
              </a:defRPr>
            </a:lvl1pPr>
          </a:lstStyle>
          <a:p>
            <a:pPr>
              <a:defRPr/>
            </a:pPr>
            <a:endParaRPr lang="en-US"/>
          </a:p>
        </p:txBody>
      </p:sp>
      <p:sp>
        <p:nvSpPr>
          <p:cNvPr id="4301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0" charset="0"/>
                <a:ea typeface="+mn-ea"/>
              </a:defRPr>
            </a:lvl1pPr>
          </a:lstStyle>
          <a:p>
            <a:pPr>
              <a:defRPr/>
            </a:pPr>
            <a:endParaRPr lang="en-US"/>
          </a:p>
        </p:txBody>
      </p:sp>
      <p:sp>
        <p:nvSpPr>
          <p:cNvPr id="4301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E1CB2B-36D3-4531-82E3-842F10180F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ea typeface="+mn-ea"/>
              </a:defRPr>
            </a:lvl1pPr>
          </a:lstStyle>
          <a:p>
            <a:pPr>
              <a:defRPr/>
            </a:pPr>
            <a:endParaRPr lang="en-US"/>
          </a:p>
        </p:txBody>
      </p:sp>
      <p:sp>
        <p:nvSpPr>
          <p:cNvPr id="4505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mn-ea"/>
              </a:defRPr>
            </a:lvl1pPr>
          </a:lstStyle>
          <a:p>
            <a:pPr>
              <a:defRPr/>
            </a:pPr>
            <a:endParaRPr lang="en-US"/>
          </a:p>
        </p:txBody>
      </p:sp>
      <p:sp>
        <p:nvSpPr>
          <p:cNvPr id="2052"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ea typeface="+mn-ea"/>
              </a:defRPr>
            </a:lvl1pPr>
          </a:lstStyle>
          <a:p>
            <a:pPr>
              <a:defRPr/>
            </a:pPr>
            <a:endParaRPr lang="en-US"/>
          </a:p>
        </p:txBody>
      </p:sp>
      <p:sp>
        <p:nvSpPr>
          <p:cNvPr id="4506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E9A19B-7713-48FD-AA3E-02CD368EF9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C1795C-8C50-473D-8431-095F6A148CBC}" type="slidenum">
              <a:rPr lang="en-US" altLang="en-US" smtClean="0"/>
              <a:pPr/>
              <a:t>1</a:t>
            </a:fld>
            <a:endParaRPr lang="en-US" altLang="en-US"/>
          </a:p>
        </p:txBody>
      </p:sp>
      <p:sp>
        <p:nvSpPr>
          <p:cNvPr id="5123" name="Rectangle 2"/>
          <p:cNvSpPr>
            <a:spLocks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93B50E6-48E7-41A6-8301-D7F1D6F46548}" type="slidenum">
              <a:rPr lang="en-US" altLang="en-US" smtClean="0"/>
              <a:pPr/>
              <a:t>27</a:t>
            </a:fld>
            <a:endParaRPr lang="en-US" alt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EE5FD3-97ED-467C-9E87-34CB3979881A}" type="slidenum">
              <a:rPr lang="en-US" altLang="en-US" smtClean="0"/>
              <a:pPr/>
              <a:t>28</a:t>
            </a:fld>
            <a:endParaRPr lang="en-US" alt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65F69D-995C-41AC-AB33-1F6CFDF775DF}" type="slidenum">
              <a:rPr lang="en-US" altLang="en-US" smtClean="0"/>
              <a:pPr/>
              <a:t>40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813BC5-2282-4478-8527-E80A936516AF}" type="slidenum">
              <a:rPr lang="en-US" altLang="en-US" smtClean="0"/>
              <a:pPr/>
              <a:t>41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Back to our tagging cartoon.  When you look a little bit more carefully, you can see that the AG haplotype predicts the A allele of SNP 6 (and therefore also the T allele of SNP4). Here’s an opportunity to reduce the genotyping cost by just typing 2 SNPs instead of 3, as long as we remember to test the AG haplotype to capture SNPs 4 and 6.    Also, just to emphasize, this tagging method is not dependent on block definitions.  (There are several limitations of block-based methods (1) what do you do with the interblock SNPs? (2) there may still be considerable LD ebtween blocks (again that depends on how you defined them)).   This method is now part of the Haploview program that you can download from our website.</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60F5FD-274E-47AA-A5A2-BE27B3F22818}" type="slidenum">
              <a:rPr lang="en-US" altLang="en-US" smtClean="0"/>
              <a:pPr/>
              <a:t>2</a:t>
            </a:fld>
            <a:endParaRPr lang="en-US" altLang="en-US"/>
          </a:p>
        </p:txBody>
      </p:sp>
      <p:sp>
        <p:nvSpPr>
          <p:cNvPr id="7171" name="Rectangle 2"/>
          <p:cNvSpPr>
            <a:spLocks noChangeArrowheads="1" noTextEdit="1"/>
          </p:cNvSpPr>
          <p:nvPr>
            <p:ph type="sldImg"/>
          </p:nvPr>
        </p:nvSpPr>
        <p:spPr>
          <a:xfrm>
            <a:off x="1106488" y="696913"/>
            <a:ext cx="4648200" cy="348615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ADD EVOLUTION QUOTE</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0EEA78-099A-407C-BF6C-90B5A039741D}" type="slidenum">
              <a:rPr lang="en-US" altLang="en-US" smtClean="0"/>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64C9C0-A944-43F0-88F9-B86491369E0C}" type="slidenum">
              <a:rPr lang="en-US" altLang="en-US" smtClean="0"/>
              <a:pPr/>
              <a:t>8</a:t>
            </a:fld>
            <a:endParaRPr lang="en-US" altLang="en-US"/>
          </a:p>
        </p:txBody>
      </p:sp>
      <p:sp>
        <p:nvSpPr>
          <p:cNvPr id="15363"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ln/>
          <a:extLst/>
        </p:spPr>
        <p:txBody>
          <a:bodyPr/>
          <a:lstStyle/>
          <a:p>
            <a:pPr eaLnBrk="1" hangingPunct="1">
              <a:defRPr/>
            </a:pPr>
            <a:r>
              <a:rPr lang="en-US" dirty="0">
                <a:latin typeface="Times New Roman" charset="0"/>
                <a:ea typeface="ＭＳ Ｐゴシック" charset="0"/>
              </a:rPr>
              <a:t>Luckily, because of what we mentioned earlier, chunks of chromosomes tend to stick together:</a:t>
            </a:r>
          </a:p>
          <a:p>
            <a:pPr eaLnBrk="1" hangingPunct="1">
              <a:defRPr/>
            </a:pPr>
            <a:r>
              <a:rPr lang="en-US" dirty="0">
                <a:latin typeface="Times New Roman" charset="0"/>
                <a:ea typeface="ＭＳ Ｐゴシック" charset="0"/>
              </a:rPr>
              <a:t>For instance, this region of chromosome 2 includes 36 SNPs:</a:t>
            </a:r>
          </a:p>
          <a:p>
            <a:pPr marL="174708" indent="-174708">
              <a:buFontTx/>
              <a:buChar char="-"/>
              <a:defRPr/>
            </a:pPr>
            <a:r>
              <a:rPr lang="en-US" dirty="0">
                <a:latin typeface="Times New Roman" charset="0"/>
                <a:ea typeface="ＭＳ Ｐゴシック" charset="0"/>
              </a:rPr>
              <a:t>if they were all assorting independently, there would be 2^36 possible combinations</a:t>
            </a:r>
          </a:p>
          <a:p>
            <a:pPr marL="174708" indent="-174708">
              <a:buFontTx/>
              <a:buChar char="-"/>
              <a:defRPr/>
            </a:pPr>
            <a:r>
              <a:rPr lang="en-US" dirty="0">
                <a:latin typeface="Times New Roman" charset="0"/>
                <a:ea typeface="ＭＳ Ｐゴシック" charset="0"/>
              </a:rPr>
              <a:t>But out of 120 chromosomes, only 7 combinations were observed</a:t>
            </a:r>
          </a:p>
          <a:p>
            <a:pPr eaLnBrk="1" hangingPunct="1">
              <a:defRPr/>
            </a:pPr>
            <a:r>
              <a:rPr lang="en-US" dirty="0">
                <a:latin typeface="Times New Roman" charset="0"/>
                <a:ea typeface="ＭＳ Ｐゴシック" charset="0"/>
              </a:rPr>
              <a:t>Due to the shared ancestry of contemporary chromosomes, only need to genotype 7 SNPs to study all of the variation in this region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9DCA1E-BF64-4330-B71E-DFCB716E95BC}" type="slidenum">
              <a:rPr lang="en-US" altLang="en-US" smtClean="0"/>
              <a:pPr/>
              <a:t>12</a:t>
            </a:fld>
            <a:endParaRPr lang="en-US" altLang="en-US"/>
          </a:p>
        </p:txBody>
      </p:sp>
      <p:sp>
        <p:nvSpPr>
          <p:cNvPr id="20483" name="Rectangle 2"/>
          <p:cNvSpPr>
            <a:spLocks noChangeArrowheads="1" noTextEdit="1"/>
          </p:cNvSpPr>
          <p:nvPr>
            <p:ph type="sldImg"/>
          </p:nvPr>
        </p:nvSpPr>
        <p:spPr>
          <a:xfrm>
            <a:off x="1106488" y="696913"/>
            <a:ext cx="4648200" cy="348615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55E705-72A3-4933-A125-188C8D0A8B74}" type="slidenum">
              <a:rPr lang="en-US" altLang="en-US" smtClean="0"/>
              <a:pPr/>
              <a:t>14</a:t>
            </a:fld>
            <a:endParaRPr lang="en-US" altLang="en-US"/>
          </a:p>
        </p:txBody>
      </p:sp>
      <p:sp>
        <p:nvSpPr>
          <p:cNvPr id="23555" name="Rectangle 2"/>
          <p:cNvSpPr>
            <a:spLocks noChangeArrowheads="1" noTextEdit="1"/>
          </p:cNvSpPr>
          <p:nvPr>
            <p:ph type="sldImg"/>
          </p:nvPr>
        </p:nvSpPr>
        <p:spPr>
          <a:xfrm>
            <a:off x="1106488" y="696913"/>
            <a:ext cx="4648200" cy="34861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9270D4-FC5B-4D2D-A853-FD2933FBF100}" type="slidenum">
              <a:rPr lang="en-US" altLang="en-US" smtClean="0"/>
              <a:pPr/>
              <a:t>15</a:t>
            </a:fld>
            <a:endParaRPr lang="en-US" altLang="en-US"/>
          </a:p>
        </p:txBody>
      </p:sp>
      <p:sp>
        <p:nvSpPr>
          <p:cNvPr id="25603" name="Rectangle 2"/>
          <p:cNvSpPr>
            <a:spLocks noChangeArrowheads="1" noTextEdit="1"/>
          </p:cNvSpPr>
          <p:nvPr>
            <p:ph type="sldImg"/>
          </p:nvPr>
        </p:nvSpPr>
        <p:spPr>
          <a:xfrm>
            <a:off x="1106488" y="696913"/>
            <a:ext cx="4648200" cy="348615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5F2F14-56B3-40C0-A857-C5AAECB762B3}" type="slidenum">
              <a:rPr lang="en-US" altLang="en-US" smtClean="0"/>
              <a:pPr/>
              <a:t>17</a:t>
            </a:fld>
            <a:endParaRPr lang="en-US" altLang="en-US"/>
          </a:p>
        </p:txBody>
      </p:sp>
      <p:sp>
        <p:nvSpPr>
          <p:cNvPr id="28675" name="Rectangle 2"/>
          <p:cNvSpPr>
            <a:spLocks noChangeArrowheads="1" noTextEdit="1"/>
          </p:cNvSpPr>
          <p:nvPr>
            <p:ph type="sldImg"/>
          </p:nvPr>
        </p:nvSpPr>
        <p:spPr>
          <a:xfrm>
            <a:off x="1106488" y="696913"/>
            <a:ext cx="4648200" cy="348615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D617C4-78F4-40EA-B24A-306E59E65684}" type="slidenum">
              <a:rPr lang="en-US" altLang="en-US" smtClean="0"/>
              <a:pPr/>
              <a:t>21</a:t>
            </a:fld>
            <a:endParaRPr lang="en-US" alt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rs522616 </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536BE8-7D05-4D71-9097-5DEC4C3CF9BB}" type="slidenum">
              <a:rPr lang="en-US" altLang="en-US"/>
              <a:pPr>
                <a:defRPr/>
              </a:pPr>
              <a:t>‹#›</a:t>
            </a:fld>
            <a:endParaRPr lang="en-US" altLang="en-US"/>
          </a:p>
        </p:txBody>
      </p:sp>
    </p:spTree>
    <p:extLst>
      <p:ext uri="{BB962C8B-B14F-4D97-AF65-F5344CB8AC3E}">
        <p14:creationId xmlns:p14="http://schemas.microsoft.com/office/powerpoint/2010/main" val="250574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2D7000-2675-44B7-8649-2ACBEDAE4B76}" type="slidenum">
              <a:rPr lang="en-US" altLang="en-US"/>
              <a:pPr>
                <a:defRPr/>
              </a:pPr>
              <a:t>‹#›</a:t>
            </a:fld>
            <a:endParaRPr lang="en-US" altLang="en-US"/>
          </a:p>
        </p:txBody>
      </p:sp>
    </p:spTree>
    <p:extLst>
      <p:ext uri="{BB962C8B-B14F-4D97-AF65-F5344CB8AC3E}">
        <p14:creationId xmlns:p14="http://schemas.microsoft.com/office/powerpoint/2010/main" val="110662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FF01ED-34EF-4B12-B0D6-3B8FF24FC76B}" type="slidenum">
              <a:rPr lang="en-US" altLang="en-US"/>
              <a:pPr>
                <a:defRPr/>
              </a:pPr>
              <a:t>‹#›</a:t>
            </a:fld>
            <a:endParaRPr lang="en-US" altLang="en-US"/>
          </a:p>
        </p:txBody>
      </p:sp>
    </p:spTree>
    <p:extLst>
      <p:ext uri="{BB962C8B-B14F-4D97-AF65-F5344CB8AC3E}">
        <p14:creationId xmlns:p14="http://schemas.microsoft.com/office/powerpoint/2010/main" val="17122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05000"/>
            <a:ext cx="3429000" cy="4114800"/>
          </a:xfrm>
        </p:spPr>
        <p:txBody>
          <a:bodyPr rtlCol="0">
            <a:normAutofit/>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5416D6-FA4E-423C-9639-B2A1CDF96A7D}" type="slidenum">
              <a:rPr lang="en-US" altLang="en-US"/>
              <a:pPr>
                <a:defRPr/>
              </a:pPr>
              <a:t>‹#›</a:t>
            </a:fld>
            <a:endParaRPr lang="en-US" altLang="en-US"/>
          </a:p>
        </p:txBody>
      </p:sp>
    </p:spTree>
    <p:extLst>
      <p:ext uri="{BB962C8B-B14F-4D97-AF65-F5344CB8AC3E}">
        <p14:creationId xmlns:p14="http://schemas.microsoft.com/office/powerpoint/2010/main" val="338465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Chart Placeholder 2"/>
          <p:cNvSpPr>
            <a:spLocks noGrp="1"/>
          </p:cNvSpPr>
          <p:nvPr>
            <p:ph type="chart" sz="half" idx="1"/>
          </p:nvPr>
        </p:nvSpPr>
        <p:spPr>
          <a:xfrm>
            <a:off x="1524000" y="1905000"/>
            <a:ext cx="3429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E2C56-012C-4D32-B7C7-7C7D25CE8097}" type="slidenum">
              <a:rPr lang="en-US" altLang="en-US"/>
              <a:pPr>
                <a:defRPr/>
              </a:pPr>
              <a:t>‹#›</a:t>
            </a:fld>
            <a:endParaRPr lang="en-US" altLang="en-US"/>
          </a:p>
        </p:txBody>
      </p:sp>
    </p:spTree>
    <p:extLst>
      <p:ext uri="{BB962C8B-B14F-4D97-AF65-F5344CB8AC3E}">
        <p14:creationId xmlns:p14="http://schemas.microsoft.com/office/powerpoint/2010/main" val="103164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ClipArt Placeholder 2"/>
          <p:cNvSpPr>
            <a:spLocks noGrp="1"/>
          </p:cNvSpPr>
          <p:nvPr>
            <p:ph type="clipArt" sz="half" idx="1"/>
          </p:nvPr>
        </p:nvSpPr>
        <p:spPr>
          <a:xfrm>
            <a:off x="1524000" y="1905000"/>
            <a:ext cx="3429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867239-04B6-4122-B3FD-191FF20B9576}" type="slidenum">
              <a:rPr lang="en-US" altLang="en-US"/>
              <a:pPr>
                <a:defRPr/>
              </a:pPr>
              <a:t>‹#›</a:t>
            </a:fld>
            <a:endParaRPr lang="en-US" altLang="en-US"/>
          </a:p>
        </p:txBody>
      </p:sp>
    </p:spTree>
    <p:extLst>
      <p:ext uri="{BB962C8B-B14F-4D97-AF65-F5344CB8AC3E}">
        <p14:creationId xmlns:p14="http://schemas.microsoft.com/office/powerpoint/2010/main" val="20983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D6085A-9EAA-417C-818C-11CE9DAE57F8}" type="slidenum">
              <a:rPr lang="en-US" altLang="en-US"/>
              <a:pPr>
                <a:defRPr/>
              </a:pPr>
              <a:t>‹#›</a:t>
            </a:fld>
            <a:endParaRPr lang="en-US" altLang="en-US"/>
          </a:p>
        </p:txBody>
      </p:sp>
    </p:spTree>
    <p:extLst>
      <p:ext uri="{BB962C8B-B14F-4D97-AF65-F5344CB8AC3E}">
        <p14:creationId xmlns:p14="http://schemas.microsoft.com/office/powerpoint/2010/main" val="356010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3287E4-CDE4-465A-B0E0-A6688C369A3C}" type="slidenum">
              <a:rPr lang="en-US" altLang="en-US"/>
              <a:pPr>
                <a:defRPr/>
              </a:pPr>
              <a:t>‹#›</a:t>
            </a:fld>
            <a:endParaRPr lang="en-US" altLang="en-US"/>
          </a:p>
        </p:txBody>
      </p:sp>
    </p:spTree>
    <p:extLst>
      <p:ext uri="{BB962C8B-B14F-4D97-AF65-F5344CB8AC3E}">
        <p14:creationId xmlns:p14="http://schemas.microsoft.com/office/powerpoint/2010/main" val="342172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FD766E-7125-40E7-A8DB-9493046C76DF}" type="slidenum">
              <a:rPr lang="en-US" altLang="en-US"/>
              <a:pPr>
                <a:defRPr/>
              </a:pPr>
              <a:t>‹#›</a:t>
            </a:fld>
            <a:endParaRPr lang="en-US" altLang="en-US"/>
          </a:p>
        </p:txBody>
      </p:sp>
    </p:spTree>
    <p:extLst>
      <p:ext uri="{BB962C8B-B14F-4D97-AF65-F5344CB8AC3E}">
        <p14:creationId xmlns:p14="http://schemas.microsoft.com/office/powerpoint/2010/main" val="111387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5F3572-530A-4159-A5B6-250ACAFB9DE9}" type="slidenum">
              <a:rPr lang="en-US" altLang="en-US"/>
              <a:pPr>
                <a:defRPr/>
              </a:pPr>
              <a:t>‹#›</a:t>
            </a:fld>
            <a:endParaRPr lang="en-US" altLang="en-US"/>
          </a:p>
        </p:txBody>
      </p:sp>
    </p:spTree>
    <p:extLst>
      <p:ext uri="{BB962C8B-B14F-4D97-AF65-F5344CB8AC3E}">
        <p14:creationId xmlns:p14="http://schemas.microsoft.com/office/powerpoint/2010/main" val="55789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02191C-E88F-4943-A054-C87B5714D04D}" type="slidenum">
              <a:rPr lang="en-US" altLang="en-US"/>
              <a:pPr>
                <a:defRPr/>
              </a:pPr>
              <a:t>‹#›</a:t>
            </a:fld>
            <a:endParaRPr lang="en-US" altLang="en-US"/>
          </a:p>
        </p:txBody>
      </p:sp>
    </p:spTree>
    <p:extLst>
      <p:ext uri="{BB962C8B-B14F-4D97-AF65-F5344CB8AC3E}">
        <p14:creationId xmlns:p14="http://schemas.microsoft.com/office/powerpoint/2010/main" val="84451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679746-E0C2-4295-AFFD-2A6300EE0635}" type="slidenum">
              <a:rPr lang="en-US" altLang="en-US"/>
              <a:pPr>
                <a:defRPr/>
              </a:pPr>
              <a:t>‹#›</a:t>
            </a:fld>
            <a:endParaRPr lang="en-US" altLang="en-US"/>
          </a:p>
        </p:txBody>
      </p:sp>
    </p:spTree>
    <p:extLst>
      <p:ext uri="{BB962C8B-B14F-4D97-AF65-F5344CB8AC3E}">
        <p14:creationId xmlns:p14="http://schemas.microsoft.com/office/powerpoint/2010/main" val="73607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34006-BF1A-47A2-9D1F-03968491E003}" type="slidenum">
              <a:rPr lang="en-US" altLang="en-US"/>
              <a:pPr>
                <a:defRPr/>
              </a:pPr>
              <a:t>‹#›</a:t>
            </a:fld>
            <a:endParaRPr lang="en-US" altLang="en-US"/>
          </a:p>
        </p:txBody>
      </p:sp>
    </p:spTree>
    <p:extLst>
      <p:ext uri="{BB962C8B-B14F-4D97-AF65-F5344CB8AC3E}">
        <p14:creationId xmlns:p14="http://schemas.microsoft.com/office/powerpoint/2010/main" val="302142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8ADE65-1FC1-4C3F-B353-26671EE83127}" type="slidenum">
              <a:rPr lang="en-US" altLang="en-US"/>
              <a:pPr>
                <a:defRPr/>
              </a:pPr>
              <a:t>‹#›</a:t>
            </a:fld>
            <a:endParaRPr lang="en-US" altLang="en-US"/>
          </a:p>
        </p:txBody>
      </p:sp>
    </p:spTree>
    <p:extLst>
      <p:ext uri="{BB962C8B-B14F-4D97-AF65-F5344CB8AC3E}">
        <p14:creationId xmlns:p14="http://schemas.microsoft.com/office/powerpoint/2010/main" val="224220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109" charset="0"/>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9"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5F19492-1FDB-4A8A-BE78-AE7A992E1F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vs.gs.washington.edu/EVS/" TargetMode="External"/><Relationship Id="rId3" Type="http://schemas.openxmlformats.org/officeDocument/2006/relationships/hyperlink" Target="http://www.ncbi.nlm.nih.gov/SNP/" TargetMode="External"/><Relationship Id="rId7" Type="http://schemas.openxmlformats.org/officeDocument/2006/relationships/hyperlink" Target="http://www.1000genomes.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innateimmunity.net/" TargetMode="External"/><Relationship Id="rId5" Type="http://schemas.openxmlformats.org/officeDocument/2006/relationships/hyperlink" Target="http://pga.mbt.washington.edu/" TargetMode="External"/><Relationship Id="rId10" Type="http://schemas.openxmlformats.org/officeDocument/2006/relationships/image" Target="../media/image7.png"/><Relationship Id="rId4" Type="http://schemas.openxmlformats.org/officeDocument/2006/relationships/hyperlink" Target="http://www.hapmap.org/" TargetMode="Externa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faculty.washington.edu/browning/beagle/beagle.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culty.washington.edu/browning/beagle/beagle.html" TargetMode="External"/><Relationship Id="rId2" Type="http://schemas.openxmlformats.org/officeDocument/2006/relationships/hyperlink" Target="http://mathgen.stats.ox.ac.uk/impute/impute_v2.html" TargetMode="External"/><Relationship Id="rId1" Type="http://schemas.openxmlformats.org/officeDocument/2006/relationships/slideLayout" Target="../slideLayouts/slideLayout2.xml"/><Relationship Id="rId4" Type="http://schemas.openxmlformats.org/officeDocument/2006/relationships/hyperlink" Target="http://genome.sph.umich.edu/wiki/Minimac"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a:t>Linkage Disequilibrium</a:t>
            </a:r>
          </a:p>
        </p:txBody>
      </p:sp>
      <p:sp>
        <p:nvSpPr>
          <p:cNvPr id="21507" name="Rectangle 3"/>
          <p:cNvSpPr>
            <a:spLocks noGrp="1" noChangeArrowheads="1"/>
          </p:cNvSpPr>
          <p:nvPr>
            <p:ph type="subTitle" idx="1"/>
          </p:nvPr>
        </p:nvSpPr>
        <p:spPr/>
        <p:txBody>
          <a:bodyPr rtlCol="0">
            <a:normAutofit/>
          </a:bodyPr>
          <a:lstStyle/>
          <a:p>
            <a:pPr eaLnBrk="1" fontAlgn="auto" hangingPunct="1">
              <a:spcAft>
                <a:spcPts val="0"/>
              </a:spcAft>
              <a:buFont typeface="Wingdings" pitchFamily="-109" charset="2"/>
              <a:buNone/>
              <a:defRPr/>
            </a:pPr>
            <a:endParaRPr lang="en-US" dirty="0">
              <a:ea typeface="ＭＳ Ｐゴシック" pitchFamily="-109" charset="-128"/>
              <a:cs typeface="ＭＳ Ｐゴシック" pitchFamily="-109" charset="-128"/>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altLang="en-US"/>
              <a:t>Measuring LD for pairs of sites- D</a:t>
            </a:r>
          </a:p>
        </p:txBody>
      </p:sp>
      <p:sp>
        <p:nvSpPr>
          <p:cNvPr id="162821" name="Text Box 1029"/>
          <p:cNvSpPr txBox="1">
            <a:spLocks noChangeArrowheads="1"/>
          </p:cNvSpPr>
          <p:nvPr/>
        </p:nvSpPr>
        <p:spPr bwMode="auto">
          <a:xfrm>
            <a:off x="533400" y="4343400"/>
            <a:ext cx="838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r>
              <a:rPr lang="en-US" altLang="en-US" sz="2000">
                <a:latin typeface="Arial" panose="020B0604020202020204" pitchFamily="34" charset="0"/>
              </a:rPr>
              <a:t>One important measure of LD is</a:t>
            </a:r>
          </a:p>
          <a:p>
            <a:pPr>
              <a:buClr>
                <a:schemeClr val="accent2"/>
              </a:buClr>
              <a:buSzPct val="75000"/>
              <a:buFont typeface="Monotype Sorts" pitchFamily="-109" charset="2"/>
              <a:buNone/>
            </a:pPr>
            <a:r>
              <a:rPr lang="en-US" altLang="en-US" sz="2800" b="1">
                <a:solidFill>
                  <a:schemeClr val="tx2"/>
                </a:solidFill>
                <a:latin typeface="Arial" panose="020B0604020202020204" pitchFamily="34" charset="0"/>
              </a:rPr>
              <a:t>D</a:t>
            </a:r>
            <a:r>
              <a:rPr lang="en-US" altLang="en-US" sz="2800" b="1" baseline="-25000">
                <a:solidFill>
                  <a:schemeClr val="tx2"/>
                </a:solidFill>
                <a:latin typeface="Arial" panose="020B0604020202020204" pitchFamily="34" charset="0"/>
              </a:rPr>
              <a:t>AB</a:t>
            </a:r>
            <a:r>
              <a:rPr lang="en-US" altLang="en-US" sz="2800" b="1">
                <a:solidFill>
                  <a:schemeClr val="tx2"/>
                </a:solidFill>
                <a:latin typeface="Arial" panose="020B0604020202020204" pitchFamily="34" charset="0"/>
              </a:rPr>
              <a:t>  = p</a:t>
            </a:r>
            <a:r>
              <a:rPr lang="en-US" altLang="en-US" sz="2800" b="1" baseline="-25000">
                <a:solidFill>
                  <a:schemeClr val="tx2"/>
                </a:solidFill>
                <a:latin typeface="Arial" panose="020B0604020202020204" pitchFamily="34" charset="0"/>
              </a:rPr>
              <a:t>AB</a:t>
            </a:r>
            <a:r>
              <a:rPr lang="en-US" altLang="en-US" sz="2800" b="1">
                <a:solidFill>
                  <a:schemeClr val="tx2"/>
                </a:solidFill>
                <a:latin typeface="Arial" panose="020B0604020202020204" pitchFamily="34" charset="0"/>
              </a:rPr>
              <a:t> – p</a:t>
            </a:r>
            <a:r>
              <a:rPr lang="en-US" altLang="en-US" sz="2800" b="1" baseline="-25000">
                <a:solidFill>
                  <a:schemeClr val="tx2"/>
                </a:solidFill>
                <a:latin typeface="Arial" panose="020B0604020202020204" pitchFamily="34" charset="0"/>
              </a:rPr>
              <a:t>A</a:t>
            </a:r>
            <a:r>
              <a:rPr lang="en-US" altLang="en-US" sz="2800" b="1">
                <a:solidFill>
                  <a:schemeClr val="tx2"/>
                </a:solidFill>
                <a:latin typeface="Arial" panose="020B0604020202020204" pitchFamily="34" charset="0"/>
              </a:rPr>
              <a:t>p</a:t>
            </a:r>
            <a:r>
              <a:rPr lang="en-US" altLang="en-US" sz="2800" b="1" baseline="-25000">
                <a:solidFill>
                  <a:schemeClr val="tx2"/>
                </a:solidFill>
                <a:latin typeface="Arial" panose="020B0604020202020204" pitchFamily="34" charset="0"/>
              </a:rPr>
              <a:t>B</a:t>
            </a:r>
            <a:endParaRPr lang="en-US" altLang="en-US" sz="1400" b="1" baseline="-25000">
              <a:solidFill>
                <a:schemeClr val="tx2"/>
              </a:solidFill>
              <a:latin typeface="Arial" panose="020B0604020202020204" pitchFamily="34" charset="0"/>
            </a:endParaRPr>
          </a:p>
          <a:p>
            <a:pPr>
              <a:buClr>
                <a:schemeClr val="accent2"/>
              </a:buClr>
              <a:buSzPct val="75000"/>
              <a:buFont typeface="Monotype Sorts" pitchFamily="-109" charset="2"/>
              <a:buNone/>
            </a:pPr>
            <a:endParaRPr lang="en-US" altLang="en-US" sz="1400" b="1" baseline="-25000">
              <a:solidFill>
                <a:schemeClr val="tx2"/>
              </a:solidFill>
              <a:latin typeface="Arial" panose="020B0604020202020204" pitchFamily="34" charset="0"/>
            </a:endParaRPr>
          </a:p>
          <a:p>
            <a:pPr>
              <a:buClr>
                <a:schemeClr val="accent2"/>
              </a:buClr>
              <a:buSzPct val="75000"/>
              <a:buFont typeface="Monotype Sorts" pitchFamily="-109" charset="2"/>
              <a:buNone/>
            </a:pPr>
            <a:r>
              <a:rPr lang="en-US" altLang="en-US" sz="2800" baseline="-25000">
                <a:latin typeface="Arial" panose="020B0604020202020204" pitchFamily="34" charset="0"/>
              </a:rPr>
              <a:t>Notice that D=0 if and only the two sites are independent</a:t>
            </a:r>
          </a:p>
          <a:p>
            <a:pPr>
              <a:buClr>
                <a:schemeClr val="accent2"/>
              </a:buClr>
              <a:buSzPct val="75000"/>
              <a:buFont typeface="Monotype Sorts" pitchFamily="-109" charset="2"/>
              <a:buNone/>
            </a:pPr>
            <a:endParaRPr lang="en-US" altLang="en-US" sz="2800" baseline="-25000">
              <a:latin typeface="Arial" panose="020B0604020202020204" pitchFamily="34" charset="0"/>
            </a:endParaRPr>
          </a:p>
          <a:p>
            <a:pPr>
              <a:buClr>
                <a:schemeClr val="accent2"/>
              </a:buClr>
              <a:buSzPct val="75000"/>
              <a:buFont typeface="Monotype Sorts" pitchFamily="-109" charset="2"/>
              <a:buNone/>
            </a:pPr>
            <a:r>
              <a:rPr lang="en-US" altLang="en-US" sz="2000">
                <a:latin typeface="Arial" panose="020B0604020202020204" pitchFamily="34" charset="0"/>
              </a:rPr>
              <a:t>A disadvantage of D is that the range of possible values depends greatly on the marginal allele frequencies.</a:t>
            </a:r>
          </a:p>
          <a:p>
            <a:pPr>
              <a:buClr>
                <a:schemeClr val="accent2"/>
              </a:buClr>
              <a:buSzPct val="75000"/>
              <a:buFont typeface="Monotype Sorts" pitchFamily="-109" charset="2"/>
              <a:buNone/>
            </a:pPr>
            <a:endParaRPr lang="en-US" altLang="en-US" sz="2800" baseline="-25000">
              <a:latin typeface="Arial" panose="020B0604020202020204" pitchFamily="34" charset="0"/>
            </a:endParaRPr>
          </a:p>
          <a:p>
            <a:pPr>
              <a:buClr>
                <a:schemeClr val="accent2"/>
              </a:buClr>
              <a:buSzPct val="75000"/>
              <a:buFont typeface="Monotype Sorts" pitchFamily="-109" charset="2"/>
              <a:buNone/>
            </a:pPr>
            <a:endParaRPr lang="en-US" altLang="en-US" sz="2800" baseline="-25000">
              <a:latin typeface="Arial" panose="020B0604020202020204" pitchFamily="34" charset="0"/>
            </a:endParaRPr>
          </a:p>
        </p:txBody>
      </p:sp>
      <p:grpSp>
        <p:nvGrpSpPr>
          <p:cNvPr id="17412" name="Group 1053"/>
          <p:cNvGrpSpPr>
            <a:grpSpLocks/>
          </p:cNvGrpSpPr>
          <p:nvPr/>
        </p:nvGrpSpPr>
        <p:grpSpPr bwMode="auto">
          <a:xfrm>
            <a:off x="914400" y="1524000"/>
            <a:ext cx="8229600" cy="3259138"/>
            <a:chOff x="576" y="960"/>
            <a:chExt cx="5184" cy="2053"/>
          </a:xfrm>
        </p:grpSpPr>
        <p:sp>
          <p:nvSpPr>
            <p:cNvPr id="17413" name="Line 1054"/>
            <p:cNvSpPr>
              <a:spLocks noChangeShapeType="1"/>
            </p:cNvSpPr>
            <p:nvPr/>
          </p:nvSpPr>
          <p:spPr bwMode="auto">
            <a:xfrm>
              <a:off x="3648" y="1248"/>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14" name="Line 1055"/>
            <p:cNvSpPr>
              <a:spLocks noChangeShapeType="1"/>
            </p:cNvSpPr>
            <p:nvPr/>
          </p:nvSpPr>
          <p:spPr bwMode="auto">
            <a:xfrm>
              <a:off x="4896" y="1248"/>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15" name="Line 1056"/>
            <p:cNvSpPr>
              <a:spLocks noChangeShapeType="1"/>
            </p:cNvSpPr>
            <p:nvPr/>
          </p:nvSpPr>
          <p:spPr bwMode="auto">
            <a:xfrm>
              <a:off x="4320" y="1248"/>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16" name="Line 1057"/>
            <p:cNvSpPr>
              <a:spLocks noChangeShapeType="1"/>
            </p:cNvSpPr>
            <p:nvPr/>
          </p:nvSpPr>
          <p:spPr bwMode="auto">
            <a:xfrm>
              <a:off x="3648" y="1248"/>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17" name="Line 1058"/>
            <p:cNvSpPr>
              <a:spLocks noChangeShapeType="1"/>
            </p:cNvSpPr>
            <p:nvPr/>
          </p:nvSpPr>
          <p:spPr bwMode="auto">
            <a:xfrm>
              <a:off x="3648" y="1776"/>
              <a:ext cx="15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18" name="Line 1059"/>
            <p:cNvSpPr>
              <a:spLocks noChangeShapeType="1"/>
            </p:cNvSpPr>
            <p:nvPr/>
          </p:nvSpPr>
          <p:spPr bwMode="auto">
            <a:xfrm>
              <a:off x="3648" y="2352"/>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19" name="Text Box 1060"/>
            <p:cNvSpPr txBox="1">
              <a:spLocks noChangeArrowheads="1"/>
            </p:cNvSpPr>
            <p:nvPr/>
          </p:nvSpPr>
          <p:spPr bwMode="auto">
            <a:xfrm>
              <a:off x="3303" y="960"/>
              <a:ext cx="2457" cy="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r>
                <a:rPr lang="en-US" altLang="en-US" sz="2800">
                  <a:solidFill>
                    <a:schemeClr val="hlink"/>
                  </a:solidFill>
                  <a:latin typeface="Arial" panose="020B0604020202020204" pitchFamily="34" charset="0"/>
                </a:rPr>
                <a:t>          A       a</a:t>
              </a:r>
            </a:p>
            <a:p>
              <a:pPr>
                <a:buClr>
                  <a:schemeClr val="accent2"/>
                </a:buClr>
                <a:buSzPct val="75000"/>
                <a:buFont typeface="Monotype Sorts" pitchFamily="-109" charset="2"/>
                <a:buNone/>
              </a:pPr>
              <a:r>
                <a:rPr lang="en-US" altLang="en-US" sz="2800">
                  <a:solidFill>
                    <a:schemeClr val="hlink"/>
                  </a:solidFill>
                  <a:latin typeface="Arial" panose="020B0604020202020204" pitchFamily="34" charset="0"/>
                </a:rPr>
                <a:t>B      p</a:t>
              </a:r>
              <a:r>
                <a:rPr lang="en-US" altLang="en-US" sz="2800" baseline="-25000">
                  <a:solidFill>
                    <a:schemeClr val="hlink"/>
                  </a:solidFill>
                  <a:latin typeface="Arial" panose="020B0604020202020204" pitchFamily="34" charset="0"/>
                </a:rPr>
                <a:t>AB     </a:t>
              </a:r>
              <a:r>
                <a:rPr lang="en-US" altLang="en-US" sz="2800">
                  <a:solidFill>
                    <a:schemeClr val="hlink"/>
                  </a:solidFill>
                  <a:latin typeface="Arial" panose="020B0604020202020204" pitchFamily="34" charset="0"/>
                </a:rPr>
                <a:t>p</a:t>
              </a:r>
              <a:r>
                <a:rPr lang="en-US" altLang="en-US" sz="2800" baseline="-25000">
                  <a:solidFill>
                    <a:schemeClr val="hlink"/>
                  </a:solidFill>
                  <a:latin typeface="Arial" panose="020B0604020202020204" pitchFamily="34" charset="0"/>
                </a:rPr>
                <a:t>aB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B</a:t>
              </a:r>
            </a:p>
            <a:p>
              <a:pPr>
                <a:buClr>
                  <a:schemeClr val="accent2"/>
                </a:buClr>
                <a:buSzPct val="75000"/>
                <a:buFont typeface="Monotype Sorts" pitchFamily="-109" charset="2"/>
                <a:buNone/>
              </a:pPr>
              <a:endParaRPr lang="en-US" altLang="en-US" sz="2800" baseline="-25000">
                <a:solidFill>
                  <a:schemeClr val="hlink"/>
                </a:solidFill>
                <a:latin typeface="Arial" panose="020B0604020202020204" pitchFamily="34" charset="0"/>
              </a:endParaRPr>
            </a:p>
            <a:p>
              <a:pPr>
                <a:buClr>
                  <a:schemeClr val="accent2"/>
                </a:buClr>
                <a:buSzPct val="75000"/>
                <a:buFont typeface="Monotype Sorts" pitchFamily="-109" charset="2"/>
                <a:buNone/>
              </a:pPr>
              <a:r>
                <a:rPr lang="en-US" altLang="en-US" sz="2800">
                  <a:solidFill>
                    <a:schemeClr val="hlink"/>
                  </a:solidFill>
                  <a:latin typeface="Arial" panose="020B0604020202020204" pitchFamily="34" charset="0"/>
                </a:rPr>
                <a:t>b      p</a:t>
              </a:r>
              <a:r>
                <a:rPr lang="en-US" altLang="en-US" sz="2800" baseline="-25000">
                  <a:solidFill>
                    <a:schemeClr val="hlink"/>
                  </a:solidFill>
                  <a:latin typeface="Arial" panose="020B0604020202020204" pitchFamily="34" charset="0"/>
                </a:rPr>
                <a:t>Ab       </a:t>
              </a:r>
              <a:r>
                <a:rPr lang="en-US" altLang="en-US" sz="2800">
                  <a:solidFill>
                    <a:schemeClr val="hlink"/>
                  </a:solidFill>
                  <a:latin typeface="Arial" panose="020B0604020202020204" pitchFamily="34" charset="0"/>
                </a:rPr>
                <a:t>p</a:t>
              </a:r>
              <a:r>
                <a:rPr lang="en-US" altLang="en-US" sz="2800" baseline="-25000">
                  <a:solidFill>
                    <a:schemeClr val="hlink"/>
                  </a:solidFill>
                  <a:latin typeface="Arial" panose="020B0604020202020204" pitchFamily="34" charset="0"/>
                </a:rPr>
                <a:t>ab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b</a:t>
              </a:r>
            </a:p>
            <a:p>
              <a:pPr>
                <a:buClr>
                  <a:schemeClr val="accent2"/>
                </a:buClr>
                <a:buSzPct val="75000"/>
                <a:buFont typeface="Monotype Sorts" pitchFamily="-109" charset="2"/>
                <a:buNone/>
              </a:pPr>
              <a:endParaRPr lang="en-US" altLang="en-US" sz="2800" baseline="-25000">
                <a:solidFill>
                  <a:schemeClr val="hlink"/>
                </a:solidFill>
                <a:latin typeface="Arial" panose="020B0604020202020204" pitchFamily="34" charset="0"/>
              </a:endParaRPr>
            </a:p>
            <a:p>
              <a:pPr>
                <a:buClr>
                  <a:schemeClr val="accent2"/>
                </a:buClr>
                <a:buSzPct val="75000"/>
                <a:buFont typeface="Monotype Sorts" pitchFamily="-109" charset="2"/>
                <a:buNone/>
              </a:pPr>
              <a:r>
                <a:rPr lang="en-US" altLang="en-US" sz="2800" baseline="-25000">
                  <a:solidFill>
                    <a:schemeClr val="hlink"/>
                  </a:solidFill>
                  <a:latin typeface="Arial" panose="020B0604020202020204" pitchFamily="34" charset="0"/>
                </a:rPr>
                <a:t>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A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a</a:t>
              </a:r>
            </a:p>
            <a:p>
              <a:pPr>
                <a:buClr>
                  <a:schemeClr val="accent2"/>
                </a:buClr>
                <a:buSzPct val="75000"/>
                <a:buFont typeface="Monotype Sorts" pitchFamily="-109" charset="2"/>
                <a:buNone/>
              </a:pPr>
              <a:endParaRPr lang="en-US" altLang="en-US" sz="2800">
                <a:solidFill>
                  <a:schemeClr val="hlink"/>
                </a:solidFill>
                <a:latin typeface="Arial" panose="020B0604020202020204" pitchFamily="34" charset="0"/>
              </a:endParaRPr>
            </a:p>
          </p:txBody>
        </p:sp>
        <p:grpSp>
          <p:nvGrpSpPr>
            <p:cNvPr id="17420" name="Group 1061"/>
            <p:cNvGrpSpPr>
              <a:grpSpLocks/>
            </p:cNvGrpSpPr>
            <p:nvPr/>
          </p:nvGrpSpPr>
          <p:grpSpPr bwMode="auto">
            <a:xfrm>
              <a:off x="576" y="1296"/>
              <a:ext cx="2208" cy="344"/>
              <a:chOff x="576" y="1392"/>
              <a:chExt cx="2208" cy="344"/>
            </a:xfrm>
          </p:grpSpPr>
          <p:grpSp>
            <p:nvGrpSpPr>
              <p:cNvPr id="17442" name="Group 1062"/>
              <p:cNvGrpSpPr>
                <a:grpSpLocks/>
              </p:cNvGrpSpPr>
              <p:nvPr/>
            </p:nvGrpSpPr>
            <p:grpSpPr bwMode="auto">
              <a:xfrm>
                <a:off x="576" y="1640"/>
                <a:ext cx="2208" cy="96"/>
                <a:chOff x="576" y="1640"/>
                <a:chExt cx="2208" cy="96"/>
              </a:xfrm>
            </p:grpSpPr>
            <p:sp>
              <p:nvSpPr>
                <p:cNvPr id="17445" name="Line 1063"/>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46" name="Oval 1064"/>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447" name="Oval 1065"/>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7443" name="Text Box 1066"/>
              <p:cNvSpPr txBox="1">
                <a:spLocks noChangeArrowheads="1"/>
              </p:cNvSpPr>
              <p:nvPr/>
            </p:nvSpPr>
            <p:spPr bwMode="auto">
              <a:xfrm>
                <a:off x="912" y="13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7444" name="Text Box 1067"/>
              <p:cNvSpPr txBox="1">
                <a:spLocks noChangeArrowheads="1"/>
              </p:cNvSpPr>
              <p:nvPr/>
            </p:nvSpPr>
            <p:spPr bwMode="auto">
              <a:xfrm>
                <a:off x="2064" y="13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nvGrpSpPr>
            <p:cNvPr id="17421" name="Group 1068"/>
            <p:cNvGrpSpPr>
              <a:grpSpLocks/>
            </p:cNvGrpSpPr>
            <p:nvPr/>
          </p:nvGrpSpPr>
          <p:grpSpPr bwMode="auto">
            <a:xfrm>
              <a:off x="576" y="2256"/>
              <a:ext cx="2208" cy="336"/>
              <a:chOff x="576" y="2832"/>
              <a:chExt cx="2208" cy="336"/>
            </a:xfrm>
          </p:grpSpPr>
          <p:grpSp>
            <p:nvGrpSpPr>
              <p:cNvPr id="17436" name="Group 1069"/>
              <p:cNvGrpSpPr>
                <a:grpSpLocks/>
              </p:cNvGrpSpPr>
              <p:nvPr/>
            </p:nvGrpSpPr>
            <p:grpSpPr bwMode="auto">
              <a:xfrm>
                <a:off x="576" y="3072"/>
                <a:ext cx="2208" cy="96"/>
                <a:chOff x="576" y="1640"/>
                <a:chExt cx="2208" cy="96"/>
              </a:xfrm>
            </p:grpSpPr>
            <p:sp>
              <p:nvSpPr>
                <p:cNvPr id="17439" name="Line 1070"/>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40" name="Oval 1071"/>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441" name="Oval 1072"/>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7437" name="Text Box 1073"/>
              <p:cNvSpPr txBox="1">
                <a:spLocks noChangeArrowheads="1"/>
              </p:cNvSpPr>
              <p:nvPr/>
            </p:nvSpPr>
            <p:spPr bwMode="auto">
              <a:xfrm>
                <a:off x="912"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7438" name="Text Box 1074"/>
              <p:cNvSpPr txBox="1">
                <a:spLocks noChangeArrowheads="1"/>
              </p:cNvSpPr>
              <p:nvPr/>
            </p:nvSpPr>
            <p:spPr bwMode="auto">
              <a:xfrm>
                <a:off x="2064"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nvGrpSpPr>
            <p:cNvPr id="17422" name="Group 1075"/>
            <p:cNvGrpSpPr>
              <a:grpSpLocks/>
            </p:cNvGrpSpPr>
            <p:nvPr/>
          </p:nvGrpSpPr>
          <p:grpSpPr bwMode="auto">
            <a:xfrm>
              <a:off x="576" y="1920"/>
              <a:ext cx="2208" cy="338"/>
              <a:chOff x="576" y="2352"/>
              <a:chExt cx="2208" cy="338"/>
            </a:xfrm>
          </p:grpSpPr>
          <p:grpSp>
            <p:nvGrpSpPr>
              <p:cNvPr id="17430" name="Group 1076"/>
              <p:cNvGrpSpPr>
                <a:grpSpLocks/>
              </p:cNvGrpSpPr>
              <p:nvPr/>
            </p:nvGrpSpPr>
            <p:grpSpPr bwMode="auto">
              <a:xfrm>
                <a:off x="576" y="2594"/>
                <a:ext cx="2208" cy="96"/>
                <a:chOff x="576" y="1640"/>
                <a:chExt cx="2208" cy="96"/>
              </a:xfrm>
            </p:grpSpPr>
            <p:sp>
              <p:nvSpPr>
                <p:cNvPr id="17433" name="Line 1077"/>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34" name="Oval 1078"/>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435" name="Oval 1079"/>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7431" name="Text Box 1080"/>
              <p:cNvSpPr txBox="1">
                <a:spLocks noChangeArrowheads="1"/>
              </p:cNvSpPr>
              <p:nvPr/>
            </p:nvSpPr>
            <p:spPr bwMode="auto">
              <a:xfrm>
                <a:off x="912" y="235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7432" name="Text Box 1081"/>
              <p:cNvSpPr txBox="1">
                <a:spLocks noChangeArrowheads="1"/>
              </p:cNvSpPr>
              <p:nvPr/>
            </p:nvSpPr>
            <p:spPr bwMode="auto">
              <a:xfrm>
                <a:off x="2064" y="235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nvGrpSpPr>
            <p:cNvPr id="17423" name="Group 1082"/>
            <p:cNvGrpSpPr>
              <a:grpSpLocks/>
            </p:cNvGrpSpPr>
            <p:nvPr/>
          </p:nvGrpSpPr>
          <p:grpSpPr bwMode="auto">
            <a:xfrm>
              <a:off x="576" y="1632"/>
              <a:ext cx="2208" cy="341"/>
              <a:chOff x="576" y="1872"/>
              <a:chExt cx="2208" cy="341"/>
            </a:xfrm>
          </p:grpSpPr>
          <p:grpSp>
            <p:nvGrpSpPr>
              <p:cNvPr id="17424" name="Group 1083"/>
              <p:cNvGrpSpPr>
                <a:grpSpLocks/>
              </p:cNvGrpSpPr>
              <p:nvPr/>
            </p:nvGrpSpPr>
            <p:grpSpPr bwMode="auto">
              <a:xfrm>
                <a:off x="576" y="2117"/>
                <a:ext cx="2208" cy="96"/>
                <a:chOff x="576" y="1640"/>
                <a:chExt cx="2208" cy="96"/>
              </a:xfrm>
            </p:grpSpPr>
            <p:sp>
              <p:nvSpPr>
                <p:cNvPr id="17427" name="Line 1084"/>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7428" name="Oval 1085"/>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429" name="Oval 1086"/>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7425" name="Text Box 1087"/>
              <p:cNvSpPr txBox="1">
                <a:spLocks noChangeArrowheads="1"/>
              </p:cNvSpPr>
              <p:nvPr/>
            </p:nvSpPr>
            <p:spPr bwMode="auto">
              <a:xfrm>
                <a:off x="912"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7426" name="Text Box 1088"/>
              <p:cNvSpPr txBox="1">
                <a:spLocks noChangeArrowheads="1"/>
              </p:cNvSpPr>
              <p:nvPr/>
            </p:nvSpPr>
            <p:spPr bwMode="auto">
              <a:xfrm>
                <a:off x="2064"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hangingPunct="1"/>
            <a:r>
              <a:rPr lang="en-US" altLang="en-US"/>
              <a:t>Measuring LD for pairs of sites- D’</a:t>
            </a:r>
          </a:p>
        </p:txBody>
      </p:sp>
      <p:sp>
        <p:nvSpPr>
          <p:cNvPr id="18435" name="Text Box 1029"/>
          <p:cNvSpPr txBox="1">
            <a:spLocks noChangeArrowheads="1"/>
          </p:cNvSpPr>
          <p:nvPr/>
        </p:nvSpPr>
        <p:spPr bwMode="auto">
          <a:xfrm>
            <a:off x="457200" y="1676400"/>
            <a:ext cx="75438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1717675" indent="-171767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884363" indent="-5238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endParaRPr lang="en-US" altLang="en-US" sz="2000">
              <a:latin typeface="Arial" panose="020B0604020202020204" pitchFamily="34" charset="0"/>
            </a:endParaRPr>
          </a:p>
          <a:p>
            <a:pPr>
              <a:buClr>
                <a:schemeClr val="accent2"/>
              </a:buClr>
              <a:buSzPct val="75000"/>
              <a:buFont typeface="Monotype Sorts" pitchFamily="-109" charset="2"/>
              <a:buNone/>
            </a:pPr>
            <a:endParaRPr lang="en-US" altLang="en-US" sz="2000">
              <a:latin typeface="Arial" panose="020B0604020202020204" pitchFamily="34" charset="0"/>
            </a:endParaRPr>
          </a:p>
          <a:p>
            <a:pPr>
              <a:buClr>
                <a:schemeClr val="accent2"/>
              </a:buClr>
              <a:buSzPct val="75000"/>
              <a:buFont typeface="Monotype Sorts" pitchFamily="-109" charset="2"/>
              <a:buNone/>
            </a:pPr>
            <a:r>
              <a:rPr lang="en-US" altLang="en-US" sz="2000">
                <a:latin typeface="Arial" panose="020B0604020202020204" pitchFamily="34" charset="0"/>
              </a:rPr>
              <a:t>Lewontin (1964) proposed an adjusted </a:t>
            </a:r>
          </a:p>
          <a:p>
            <a:pPr>
              <a:buClr>
                <a:schemeClr val="accent2"/>
              </a:buClr>
              <a:buSzPct val="75000"/>
              <a:buFont typeface="Monotype Sorts" pitchFamily="-109" charset="2"/>
              <a:buNone/>
            </a:pPr>
            <a:r>
              <a:rPr lang="en-US" altLang="en-US" sz="2000">
                <a:latin typeface="Arial" panose="020B0604020202020204" pitchFamily="34" charset="0"/>
              </a:rPr>
              <a:t>statistic that has range [-1, 1]:</a:t>
            </a:r>
          </a:p>
          <a:p>
            <a:pPr>
              <a:buClr>
                <a:schemeClr val="accent2"/>
              </a:buClr>
              <a:buSzPct val="75000"/>
              <a:buFont typeface="Monotype Sorts" pitchFamily="-109" charset="2"/>
              <a:buNone/>
            </a:pPr>
            <a:endParaRPr lang="en-US" altLang="en-US" sz="2000">
              <a:latin typeface="Arial" panose="020B0604020202020204" pitchFamily="34" charset="0"/>
            </a:endParaRPr>
          </a:p>
          <a:p>
            <a:pPr>
              <a:buClr>
                <a:schemeClr val="accent2"/>
              </a:buClr>
              <a:buSzPct val="75000"/>
              <a:buFont typeface="Monotype Sorts" pitchFamily="-109" charset="2"/>
              <a:buNone/>
            </a:pPr>
            <a:endParaRPr lang="en-US" altLang="en-US" sz="2000">
              <a:solidFill>
                <a:schemeClr val="tx2"/>
              </a:solidFill>
              <a:latin typeface="Arial" panose="020B0604020202020204" pitchFamily="34" charset="0"/>
            </a:endParaRPr>
          </a:p>
          <a:p>
            <a:pPr>
              <a:buClr>
                <a:schemeClr val="accent2"/>
              </a:buClr>
              <a:buSzPct val="75000"/>
              <a:buFont typeface="Monotype Sorts" pitchFamily="-109" charset="2"/>
              <a:buNone/>
            </a:pPr>
            <a:endParaRPr lang="en-US" altLang="en-US" sz="2000">
              <a:solidFill>
                <a:schemeClr val="tx2"/>
              </a:solidFill>
              <a:latin typeface="Arial" panose="020B0604020202020204" pitchFamily="34" charset="0"/>
            </a:endParaRPr>
          </a:p>
          <a:p>
            <a:pPr>
              <a:buClr>
                <a:schemeClr val="accent2"/>
              </a:buClr>
              <a:buSzPct val="75000"/>
              <a:buFont typeface="Monotype Sorts" pitchFamily="-109" charset="2"/>
              <a:buNone/>
            </a:pPr>
            <a:endParaRPr lang="en-US" altLang="en-US" sz="2000">
              <a:solidFill>
                <a:schemeClr val="tx2"/>
              </a:solidFill>
              <a:latin typeface="Arial" panose="020B0604020202020204" pitchFamily="34" charset="0"/>
            </a:endParaRPr>
          </a:p>
          <a:p>
            <a:pPr>
              <a:buClr>
                <a:schemeClr val="accent2"/>
              </a:buClr>
              <a:buSzPct val="75000"/>
              <a:buFont typeface="Monotype Sorts" pitchFamily="-109" charset="2"/>
              <a:buNone/>
            </a:pPr>
            <a:r>
              <a:rPr lang="en-US" altLang="en-US" sz="2000">
                <a:solidFill>
                  <a:schemeClr val="tx2"/>
                </a:solidFill>
                <a:latin typeface="Arial" panose="020B0604020202020204" pitchFamily="34" charset="0"/>
              </a:rPr>
              <a:t>D’ = D/max(D), where max(D) is dependent on the marginal allele frequencies</a:t>
            </a:r>
          </a:p>
          <a:p>
            <a:pPr>
              <a:buClr>
                <a:schemeClr val="accent2"/>
              </a:buClr>
              <a:buSzPct val="75000"/>
              <a:buFont typeface="Monotype Sorts" pitchFamily="-109" charset="2"/>
              <a:buNone/>
            </a:pPr>
            <a:endParaRPr lang="en-US" altLang="en-US" sz="2000">
              <a:solidFill>
                <a:schemeClr val="tx2"/>
              </a:solidFill>
              <a:latin typeface="Arial" panose="020B0604020202020204" pitchFamily="34" charset="0"/>
            </a:endParaRPr>
          </a:p>
          <a:p>
            <a:pPr lvl="1" eaLnBrk="1" hangingPunct="1">
              <a:buClr>
                <a:schemeClr val="accent1"/>
              </a:buClr>
              <a:buSzPct val="75000"/>
              <a:buFont typeface="Wingdings" panose="05000000000000000000" pitchFamily="2" charset="2"/>
              <a:buNone/>
            </a:pPr>
            <a:r>
              <a:rPr lang="en-US" altLang="en-US" sz="2000">
                <a:solidFill>
                  <a:schemeClr val="tx2"/>
                </a:solidFill>
                <a:latin typeface="Arial" panose="020B0604020202020204" pitchFamily="34" charset="0"/>
              </a:rPr>
              <a:t>If D</a:t>
            </a:r>
            <a:r>
              <a:rPr lang="en-US" altLang="en-US" sz="2000" baseline="-25000">
                <a:solidFill>
                  <a:schemeClr val="tx2"/>
                </a:solidFill>
                <a:latin typeface="Arial" panose="020B0604020202020204" pitchFamily="34" charset="0"/>
              </a:rPr>
              <a:t>AB</a:t>
            </a:r>
            <a:r>
              <a:rPr lang="en-US" altLang="en-US" sz="2000">
                <a:solidFill>
                  <a:schemeClr val="tx2"/>
                </a:solidFill>
                <a:latin typeface="Arial" panose="020B0604020202020204" pitchFamily="34" charset="0"/>
              </a:rPr>
              <a:t>&gt;0:   D’</a:t>
            </a:r>
            <a:r>
              <a:rPr lang="en-US" altLang="en-US" sz="2000" baseline="-25000">
                <a:solidFill>
                  <a:schemeClr val="tx2"/>
                </a:solidFill>
                <a:latin typeface="Arial" panose="020B0604020202020204" pitchFamily="34" charset="0"/>
              </a:rPr>
              <a:t>AB </a:t>
            </a:r>
            <a:r>
              <a:rPr lang="en-US" altLang="en-US" sz="2000">
                <a:solidFill>
                  <a:schemeClr val="tx2"/>
                </a:solidFill>
                <a:latin typeface="Arial" panose="020B0604020202020204" pitchFamily="34" charset="0"/>
              </a:rPr>
              <a:t>=  </a:t>
            </a:r>
            <a:r>
              <a:rPr lang="en-US" altLang="en-US" sz="2000">
                <a:solidFill>
                  <a:schemeClr val="tx2"/>
                </a:solidFill>
                <a:latin typeface="Arial Unicode MS" panose="020B0604020202020204" pitchFamily="34" charset="-128"/>
              </a:rPr>
              <a:t>D</a:t>
            </a:r>
            <a:r>
              <a:rPr lang="en-US" altLang="en-US" sz="2000" baseline="-25000">
                <a:solidFill>
                  <a:schemeClr val="tx2"/>
                </a:solidFill>
                <a:latin typeface="Arial Unicode MS" panose="020B0604020202020204" pitchFamily="34" charset="-128"/>
              </a:rPr>
              <a:t>AB</a:t>
            </a:r>
            <a:r>
              <a:rPr lang="en-US" altLang="en-US" sz="2000">
                <a:solidFill>
                  <a:schemeClr val="tx2"/>
                </a:solidFill>
                <a:latin typeface="Arial Unicode MS" panose="020B0604020202020204" pitchFamily="34" charset="-128"/>
              </a:rPr>
              <a:t>/(</a:t>
            </a:r>
            <a:r>
              <a:rPr lang="en-US" altLang="en-US" sz="2000">
                <a:solidFill>
                  <a:schemeClr val="tx2"/>
                </a:solidFill>
                <a:latin typeface="Arial" panose="020B0604020202020204" pitchFamily="34" charset="0"/>
              </a:rPr>
              <a:t>min(</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a</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B</a:t>
            </a:r>
            <a:r>
              <a:rPr lang="en-US" altLang="en-US" sz="2000">
                <a:solidFill>
                  <a:schemeClr val="tx2"/>
                </a:solidFill>
                <a:latin typeface="Arial" panose="020B0604020202020204" pitchFamily="34" charset="0"/>
              </a:rPr>
              <a:t>, </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A</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b</a:t>
            </a:r>
            <a:r>
              <a:rPr lang="en-US" altLang="en-US" sz="2000">
                <a:solidFill>
                  <a:schemeClr val="tx2"/>
                </a:solidFill>
                <a:latin typeface="Arial" panose="020B0604020202020204" pitchFamily="34" charset="0"/>
              </a:rPr>
              <a:t>))</a:t>
            </a:r>
          </a:p>
          <a:p>
            <a:pPr lvl="1" eaLnBrk="1" hangingPunct="1">
              <a:buClr>
                <a:schemeClr val="accent1"/>
              </a:buClr>
              <a:buSzPct val="75000"/>
              <a:buFont typeface="Wingdings" panose="05000000000000000000" pitchFamily="2" charset="2"/>
              <a:buNone/>
            </a:pPr>
            <a:r>
              <a:rPr lang="en-US" altLang="en-US" sz="2000">
                <a:solidFill>
                  <a:schemeClr val="tx2"/>
                </a:solidFill>
                <a:latin typeface="Arial" panose="020B0604020202020204" pitchFamily="34" charset="0"/>
              </a:rPr>
              <a:t>If D</a:t>
            </a:r>
            <a:r>
              <a:rPr lang="en-US" altLang="en-US" sz="2000" baseline="-25000">
                <a:solidFill>
                  <a:schemeClr val="tx2"/>
                </a:solidFill>
                <a:latin typeface="Arial" panose="020B0604020202020204" pitchFamily="34" charset="0"/>
              </a:rPr>
              <a:t>AB</a:t>
            </a:r>
            <a:r>
              <a:rPr lang="en-US" altLang="en-US" sz="2000">
                <a:solidFill>
                  <a:schemeClr val="tx2"/>
                </a:solidFill>
                <a:latin typeface="Arial" panose="020B0604020202020204" pitchFamily="34" charset="0"/>
              </a:rPr>
              <a:t>&lt;0:   D’</a:t>
            </a:r>
            <a:r>
              <a:rPr lang="en-US" altLang="en-US" sz="2000" baseline="-25000">
                <a:solidFill>
                  <a:schemeClr val="tx2"/>
                </a:solidFill>
                <a:latin typeface="Arial" panose="020B0604020202020204" pitchFamily="34" charset="0"/>
              </a:rPr>
              <a:t>AB </a:t>
            </a:r>
            <a:r>
              <a:rPr lang="en-US" altLang="en-US" sz="2000">
                <a:solidFill>
                  <a:schemeClr val="tx2"/>
                </a:solidFill>
                <a:latin typeface="Arial" panose="020B0604020202020204" pitchFamily="34" charset="0"/>
              </a:rPr>
              <a:t>= </a:t>
            </a:r>
            <a:r>
              <a:rPr lang="en-US" altLang="en-US" sz="2000">
                <a:solidFill>
                  <a:schemeClr val="tx2"/>
                </a:solidFill>
                <a:latin typeface="Arial Unicode MS" panose="020B0604020202020204" pitchFamily="34" charset="-128"/>
              </a:rPr>
              <a:t>D</a:t>
            </a:r>
            <a:r>
              <a:rPr lang="en-US" altLang="en-US" sz="2000" baseline="-25000">
                <a:solidFill>
                  <a:schemeClr val="tx2"/>
                </a:solidFill>
                <a:latin typeface="Arial Unicode MS" panose="020B0604020202020204" pitchFamily="34" charset="-128"/>
              </a:rPr>
              <a:t>AB</a:t>
            </a:r>
            <a:r>
              <a:rPr lang="en-US" altLang="en-US" sz="2000">
                <a:solidFill>
                  <a:schemeClr val="tx2"/>
                </a:solidFill>
                <a:latin typeface="Arial Unicode MS" panose="020B0604020202020204" pitchFamily="34" charset="-128"/>
              </a:rPr>
              <a:t>/(</a:t>
            </a:r>
            <a:r>
              <a:rPr lang="en-US" altLang="en-US" sz="2000">
                <a:solidFill>
                  <a:schemeClr val="tx2"/>
                </a:solidFill>
                <a:latin typeface="Arial" panose="020B0604020202020204" pitchFamily="34" charset="0"/>
              </a:rPr>
              <a:t>min(</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A</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B</a:t>
            </a:r>
            <a:r>
              <a:rPr lang="en-US" altLang="en-US" sz="2000">
                <a:solidFill>
                  <a:schemeClr val="tx2"/>
                </a:solidFill>
                <a:latin typeface="Arial" panose="020B0604020202020204" pitchFamily="34" charset="0"/>
              </a:rPr>
              <a:t>,</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a</a:t>
            </a:r>
            <a:r>
              <a:rPr lang="en-US" altLang="en-US" sz="2000">
                <a:solidFill>
                  <a:schemeClr val="tx2"/>
                </a:solidFill>
                <a:latin typeface="Arial Unicode MS" panose="020B0604020202020204" pitchFamily="34" charset="-128"/>
              </a:rPr>
              <a:t>P</a:t>
            </a:r>
            <a:r>
              <a:rPr lang="en-US" altLang="en-US" sz="2000" baseline="-25000">
                <a:solidFill>
                  <a:schemeClr val="tx2"/>
                </a:solidFill>
                <a:latin typeface="Arial Unicode MS" panose="020B0604020202020204" pitchFamily="34" charset="-128"/>
              </a:rPr>
              <a:t>b</a:t>
            </a:r>
            <a:r>
              <a:rPr lang="en-US" altLang="en-US" sz="2000">
                <a:solidFill>
                  <a:schemeClr val="tx2"/>
                </a:solidFill>
                <a:latin typeface="Arial" panose="020B0604020202020204" pitchFamily="34" charset="0"/>
              </a:rPr>
              <a:t>))</a:t>
            </a:r>
            <a:endParaRPr lang="en-US" altLang="en-US" sz="2000">
              <a:latin typeface="Arial" panose="020B0604020202020204" pitchFamily="34" charset="0"/>
            </a:endParaRPr>
          </a:p>
        </p:txBody>
      </p:sp>
      <p:sp>
        <p:nvSpPr>
          <p:cNvPr id="18436" name="Text Box 1030"/>
          <p:cNvSpPr txBox="1">
            <a:spLocks noChangeArrowheads="1"/>
          </p:cNvSpPr>
          <p:nvPr/>
        </p:nvSpPr>
        <p:spPr bwMode="auto">
          <a:xfrm>
            <a:off x="5014913" y="1312863"/>
            <a:ext cx="3900487"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r>
              <a:rPr lang="en-US" altLang="en-US" sz="2800">
                <a:latin typeface="Arial" panose="020B0604020202020204" pitchFamily="34" charset="0"/>
              </a:rPr>
              <a:t>          A       a</a:t>
            </a:r>
          </a:p>
          <a:p>
            <a:pPr>
              <a:buClr>
                <a:schemeClr val="accent2"/>
              </a:buClr>
              <a:buSzPct val="75000"/>
              <a:buFont typeface="Monotype Sorts" pitchFamily="-109" charset="2"/>
              <a:buNone/>
            </a:pPr>
            <a:r>
              <a:rPr lang="en-US" altLang="en-US" sz="2800">
                <a:latin typeface="Arial" panose="020B0604020202020204" pitchFamily="34" charset="0"/>
              </a:rPr>
              <a:t>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a:t>
            </a:r>
            <a:r>
              <a:rPr lang="en-US" altLang="en-US" sz="2800" baseline="-25000">
                <a:latin typeface="Arial" panose="020B0604020202020204" pitchFamily="34" charset="0"/>
              </a:rPr>
              <a:t>       </a:t>
            </a:r>
            <a:r>
              <a:rPr lang="en-US" altLang="en-US" sz="2800">
                <a:latin typeface="Arial" panose="020B0604020202020204" pitchFamily="34" charset="0"/>
              </a:rPr>
              <a:t>p</a:t>
            </a:r>
            <a:r>
              <a:rPr lang="en-US" altLang="en-US" sz="2800" baseline="-25000">
                <a:latin typeface="Arial" panose="020B0604020202020204" pitchFamily="34" charset="0"/>
              </a:rPr>
              <a:t>B</a:t>
            </a:r>
          </a:p>
          <a:p>
            <a:pPr>
              <a:buClr>
                <a:schemeClr val="accent2"/>
              </a:buClr>
              <a:buSzPct val="75000"/>
              <a:buFont typeface="Monotype Sorts" pitchFamily="-109" charset="2"/>
              <a:buNone/>
            </a:pPr>
            <a:endParaRPr lang="en-US" altLang="en-US" sz="2800" baseline="-25000">
              <a:latin typeface="Arial" panose="020B0604020202020204" pitchFamily="34" charset="0"/>
            </a:endParaRPr>
          </a:p>
          <a:p>
            <a:pPr>
              <a:buClr>
                <a:schemeClr val="accent2"/>
              </a:buClr>
              <a:buSzPct val="75000"/>
              <a:buFont typeface="Monotype Sorts" pitchFamily="-109" charset="2"/>
              <a:buNone/>
            </a:pPr>
            <a:r>
              <a:rPr lang="en-US" altLang="en-US" sz="2800">
                <a:latin typeface="Arial" panose="020B0604020202020204" pitchFamily="34" charset="0"/>
              </a:rPr>
              <a:t>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a:t>
            </a:r>
            <a:r>
              <a:rPr lang="en-US" altLang="en-US" sz="2800" baseline="-25000">
                <a:latin typeface="Arial" panose="020B0604020202020204" pitchFamily="34" charset="0"/>
              </a:rPr>
              <a:t>       </a:t>
            </a:r>
            <a:r>
              <a:rPr lang="en-US" altLang="en-US" sz="2800">
                <a:latin typeface="Arial" panose="020B0604020202020204" pitchFamily="34" charset="0"/>
              </a:rPr>
              <a:t>p</a:t>
            </a:r>
            <a:r>
              <a:rPr lang="en-US" altLang="en-US" sz="2800" baseline="-25000">
                <a:latin typeface="Arial" panose="020B0604020202020204" pitchFamily="34" charset="0"/>
              </a:rPr>
              <a:t>b</a:t>
            </a:r>
          </a:p>
          <a:p>
            <a:pPr>
              <a:buClr>
                <a:schemeClr val="accent2"/>
              </a:buClr>
              <a:buSzPct val="75000"/>
              <a:buFont typeface="Monotype Sorts" pitchFamily="-109" charset="2"/>
              <a:buNone/>
            </a:pPr>
            <a:endParaRPr lang="en-US" altLang="en-US" sz="2800" baseline="-25000">
              <a:latin typeface="Arial" panose="020B0604020202020204" pitchFamily="34" charset="0"/>
            </a:endParaRPr>
          </a:p>
          <a:p>
            <a:pPr>
              <a:buClr>
                <a:schemeClr val="accent2"/>
              </a:buClr>
              <a:buSzPct val="75000"/>
              <a:buFont typeface="Monotype Sorts" pitchFamily="-109" charset="2"/>
              <a:buNone/>
            </a:pPr>
            <a:r>
              <a:rPr lang="en-US" altLang="en-US" sz="2800" baseline="-25000">
                <a:latin typeface="Arial" panose="020B0604020202020204" pitchFamily="34" charset="0"/>
              </a:rPr>
              <a:t>              </a:t>
            </a:r>
            <a:r>
              <a:rPr lang="en-US" altLang="en-US" sz="2800">
                <a:latin typeface="Arial" panose="020B0604020202020204" pitchFamily="34" charset="0"/>
              </a:rPr>
              <a:t>p</a:t>
            </a:r>
            <a:r>
              <a:rPr lang="en-US" altLang="en-US" sz="2800" baseline="-25000">
                <a:latin typeface="Arial" panose="020B0604020202020204" pitchFamily="34" charset="0"/>
              </a:rPr>
              <a:t>A          </a:t>
            </a:r>
            <a:r>
              <a:rPr lang="en-US" altLang="en-US" sz="2800">
                <a:latin typeface="Arial" panose="020B0604020202020204" pitchFamily="34" charset="0"/>
              </a:rPr>
              <a:t>p</a:t>
            </a:r>
            <a:r>
              <a:rPr lang="en-US" altLang="en-US" sz="2800" baseline="-25000">
                <a:latin typeface="Arial" panose="020B0604020202020204" pitchFamily="34" charset="0"/>
              </a:rPr>
              <a:t>a</a:t>
            </a:r>
          </a:p>
          <a:p>
            <a:pPr>
              <a:buClr>
                <a:schemeClr val="accent2"/>
              </a:buClr>
              <a:buSzPct val="75000"/>
              <a:buFont typeface="Monotype Sorts" pitchFamily="-109" charset="2"/>
              <a:buNone/>
            </a:pPr>
            <a:endParaRPr lang="en-US" altLang="en-US" sz="2800">
              <a:latin typeface="Arial" panose="020B0604020202020204" pitchFamily="34" charset="0"/>
            </a:endParaRPr>
          </a:p>
        </p:txBody>
      </p:sp>
      <p:sp>
        <p:nvSpPr>
          <p:cNvPr id="18437" name="Line 1031"/>
          <p:cNvSpPr>
            <a:spLocks noChangeShapeType="1"/>
          </p:cNvSpPr>
          <p:nvPr/>
        </p:nvSpPr>
        <p:spPr bwMode="auto">
          <a:xfrm>
            <a:off x="5562600" y="1770063"/>
            <a:ext cx="0"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8438" name="Line 1032"/>
          <p:cNvSpPr>
            <a:spLocks noChangeShapeType="1"/>
          </p:cNvSpPr>
          <p:nvPr/>
        </p:nvSpPr>
        <p:spPr bwMode="auto">
          <a:xfrm>
            <a:off x="7543800" y="1770063"/>
            <a:ext cx="0"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8439" name="Line 1033"/>
          <p:cNvSpPr>
            <a:spLocks noChangeShapeType="1"/>
          </p:cNvSpPr>
          <p:nvPr/>
        </p:nvSpPr>
        <p:spPr bwMode="auto">
          <a:xfrm>
            <a:off x="6629400" y="1770063"/>
            <a:ext cx="0"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8440" name="Line 1034"/>
          <p:cNvSpPr>
            <a:spLocks noChangeShapeType="1"/>
          </p:cNvSpPr>
          <p:nvPr/>
        </p:nvSpPr>
        <p:spPr bwMode="auto">
          <a:xfrm>
            <a:off x="5562600" y="1770063"/>
            <a:ext cx="2590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8441" name="Line 1035"/>
          <p:cNvSpPr>
            <a:spLocks noChangeShapeType="1"/>
          </p:cNvSpPr>
          <p:nvPr/>
        </p:nvSpPr>
        <p:spPr bwMode="auto">
          <a:xfrm>
            <a:off x="5562600" y="2608263"/>
            <a:ext cx="251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8442" name="Line 1036"/>
          <p:cNvSpPr>
            <a:spLocks noChangeShapeType="1"/>
          </p:cNvSpPr>
          <p:nvPr/>
        </p:nvSpPr>
        <p:spPr bwMode="auto">
          <a:xfrm>
            <a:off x="5562600" y="3522663"/>
            <a:ext cx="2590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Tree>
  </p:cSld>
  <p:clrMapOvr>
    <a:overrideClrMapping bg1="lt1" tx1="dk1" bg2="lt2" tx2="dk2" accent1="accent1" accent2="accent2" accent3="accent3" accent4="accent4" accent5="accent5" accent6="accent6" hlink="hlink" folHlink="folHlink"/>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Properties of D’</a:t>
            </a:r>
          </a:p>
        </p:txBody>
      </p:sp>
      <p:sp>
        <p:nvSpPr>
          <p:cNvPr id="19459" name="Rectangle 3"/>
          <p:cNvSpPr>
            <a:spLocks noGrp="1" noChangeArrowheads="1"/>
          </p:cNvSpPr>
          <p:nvPr>
            <p:ph idx="1"/>
          </p:nvPr>
        </p:nvSpPr>
        <p:spPr>
          <a:xfrm>
            <a:off x="457200" y="1676400"/>
            <a:ext cx="8077200" cy="4724400"/>
          </a:xfrm>
        </p:spPr>
        <p:txBody>
          <a:bodyPr/>
          <a:lstStyle/>
          <a:p>
            <a:pPr eaLnBrk="1" hangingPunct="1">
              <a:lnSpc>
                <a:spcPct val="90000"/>
              </a:lnSpc>
            </a:pPr>
            <a:r>
              <a:rPr lang="en-US" altLang="en-US" sz="2400"/>
              <a:t>D’ favored in medical genetics</a:t>
            </a:r>
          </a:p>
          <a:p>
            <a:pPr lvl="1" eaLnBrk="1" hangingPunct="1">
              <a:lnSpc>
                <a:spcPct val="90000"/>
              </a:lnSpc>
            </a:pPr>
            <a:r>
              <a:rPr lang="en-US" altLang="en-US" sz="2400"/>
              <a:t>D’=0 implies independence</a:t>
            </a:r>
          </a:p>
          <a:p>
            <a:pPr lvl="1" eaLnBrk="1" hangingPunct="1">
              <a:lnSpc>
                <a:spcPct val="90000"/>
              </a:lnSpc>
            </a:pPr>
            <a:r>
              <a:rPr lang="en-US" altLang="en-US" sz="2400"/>
              <a:t>|D’|&lt;1 implies that there has been recombination between the two sites in the history of the sample (or recurrent mutation)</a:t>
            </a:r>
          </a:p>
          <a:p>
            <a:pPr lvl="1" eaLnBrk="1" hangingPunct="1">
              <a:lnSpc>
                <a:spcPct val="90000"/>
              </a:lnSpc>
            </a:pPr>
            <a:r>
              <a:rPr lang="en-US" altLang="en-US" sz="2400"/>
              <a:t>|D’=1| implies “complete LD”</a:t>
            </a:r>
          </a:p>
          <a:p>
            <a:pPr lvl="2" eaLnBrk="1" hangingPunct="1">
              <a:lnSpc>
                <a:spcPct val="90000"/>
              </a:lnSpc>
            </a:pPr>
            <a:r>
              <a:rPr lang="en-US" altLang="en-US"/>
              <a:t>No historic recombination</a:t>
            </a:r>
          </a:p>
          <a:p>
            <a:pPr lvl="2" eaLnBrk="1" hangingPunct="1">
              <a:lnSpc>
                <a:spcPct val="90000"/>
              </a:lnSpc>
            </a:pPr>
            <a:r>
              <a:rPr lang="en-US" altLang="en-US"/>
              <a:t>Neither site has experienced recurrent mutation or gene conversion </a:t>
            </a:r>
          </a:p>
          <a:p>
            <a:pPr lvl="2" eaLnBrk="1" hangingPunct="1">
              <a:lnSpc>
                <a:spcPct val="90000"/>
              </a:lnSpc>
            </a:pPr>
            <a:r>
              <a:rPr lang="en-US" altLang="en-US"/>
              <a:t>Genotypes not perfectly correlated (unequal allele frequency)</a:t>
            </a:r>
          </a:p>
          <a:p>
            <a:pPr lvl="2" eaLnBrk="1" hangingPunct="1">
              <a:lnSpc>
                <a:spcPct val="90000"/>
              </a:lnSpc>
            </a:pPr>
            <a:r>
              <a:rPr lang="en-US" altLang="en-US"/>
              <a:t>D’ inflated in smaller samples</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Measuring LD for pairs of sites-</a:t>
            </a:r>
            <a:r>
              <a:rPr lang="en-US" altLang="en-US">
                <a:solidFill>
                  <a:schemeClr val="accent2"/>
                </a:solidFill>
              </a:rPr>
              <a:t> </a:t>
            </a:r>
            <a:r>
              <a:rPr lang="en-US" altLang="en-US"/>
              <a:t>r</a:t>
            </a:r>
            <a:r>
              <a:rPr lang="en-US" altLang="en-US" baseline="30000"/>
              <a:t>2</a:t>
            </a:r>
            <a:endParaRPr lang="en-US" altLang="en-US"/>
          </a:p>
        </p:txBody>
      </p:sp>
      <p:sp>
        <p:nvSpPr>
          <p:cNvPr id="21507" name="Text Box 5"/>
          <p:cNvSpPr txBox="1">
            <a:spLocks noChangeArrowheads="1"/>
          </p:cNvSpPr>
          <p:nvPr/>
        </p:nvSpPr>
        <p:spPr bwMode="auto">
          <a:xfrm>
            <a:off x="457200" y="1676400"/>
            <a:ext cx="75438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r>
              <a:rPr lang="en-US" altLang="en-US" sz="2000">
                <a:latin typeface="Arial" panose="020B0604020202020204" pitchFamily="34" charset="0"/>
              </a:rPr>
              <a:t>Along with D’, the other most widely</a:t>
            </a:r>
          </a:p>
          <a:p>
            <a:pPr>
              <a:buClr>
                <a:schemeClr val="accent2"/>
              </a:buClr>
              <a:buSzPct val="75000"/>
              <a:buFont typeface="Monotype Sorts" pitchFamily="-109" charset="2"/>
              <a:buNone/>
            </a:pPr>
            <a:r>
              <a:rPr lang="en-US" altLang="en-US" sz="2000">
                <a:latin typeface="Arial" panose="020B0604020202020204" pitchFamily="34" charset="0"/>
              </a:rPr>
              <a:t>used statistic is r</a:t>
            </a:r>
            <a:r>
              <a:rPr lang="en-US" altLang="en-US" sz="2000" baseline="30000">
                <a:latin typeface="Arial" panose="020B0604020202020204" pitchFamily="34" charset="0"/>
              </a:rPr>
              <a:t>2</a:t>
            </a:r>
            <a:r>
              <a:rPr lang="en-US" altLang="en-US" sz="2000">
                <a:latin typeface="Arial" panose="020B0604020202020204" pitchFamily="34" charset="0"/>
              </a:rPr>
              <a:t>:</a:t>
            </a:r>
          </a:p>
          <a:p>
            <a:pPr>
              <a:buClr>
                <a:schemeClr val="accent2"/>
              </a:buClr>
              <a:buSzPct val="75000"/>
              <a:buFont typeface="Monotype Sorts" pitchFamily="-109" charset="2"/>
              <a:buNone/>
            </a:pPr>
            <a:endParaRPr lang="en-US" altLang="en-US" sz="2000">
              <a:latin typeface="Arial" panose="020B0604020202020204" pitchFamily="34" charset="0"/>
            </a:endParaRPr>
          </a:p>
          <a:p>
            <a:pPr>
              <a:buClr>
                <a:schemeClr val="accent2"/>
              </a:buClr>
              <a:buSzPct val="75000"/>
              <a:buFont typeface="Monotype Sorts" pitchFamily="-109" charset="2"/>
              <a:buNone/>
            </a:pPr>
            <a:r>
              <a:rPr lang="en-US" altLang="en-US" sz="2000" b="1">
                <a:solidFill>
                  <a:schemeClr val="tx2"/>
                </a:solidFill>
                <a:latin typeface="Arial" panose="020B0604020202020204" pitchFamily="34" charset="0"/>
              </a:rPr>
              <a:t>r</a:t>
            </a:r>
            <a:r>
              <a:rPr lang="en-US" altLang="en-US" sz="2000" b="1" baseline="30000">
                <a:solidFill>
                  <a:schemeClr val="tx2"/>
                </a:solidFill>
                <a:latin typeface="Arial" panose="020B0604020202020204" pitchFamily="34" charset="0"/>
              </a:rPr>
              <a:t>2</a:t>
            </a:r>
            <a:r>
              <a:rPr lang="en-US" altLang="en-US" sz="2000" b="1">
                <a:solidFill>
                  <a:schemeClr val="tx2"/>
                </a:solidFill>
                <a:latin typeface="Arial" panose="020B0604020202020204" pitchFamily="34" charset="0"/>
              </a:rPr>
              <a:t> = D</a:t>
            </a:r>
            <a:r>
              <a:rPr lang="en-US" altLang="en-US" sz="2000" b="1" baseline="-25000">
                <a:solidFill>
                  <a:schemeClr val="tx2"/>
                </a:solidFill>
                <a:latin typeface="Arial" panose="020B0604020202020204" pitchFamily="34" charset="0"/>
              </a:rPr>
              <a:t>AB</a:t>
            </a:r>
            <a:r>
              <a:rPr lang="en-US" altLang="en-US" sz="2000" b="1" baseline="30000">
                <a:solidFill>
                  <a:schemeClr val="tx2"/>
                </a:solidFill>
                <a:latin typeface="Arial" panose="020B0604020202020204" pitchFamily="34" charset="0"/>
              </a:rPr>
              <a:t>2 </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A</a:t>
            </a: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B</a:t>
            </a: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a</a:t>
            </a: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b</a:t>
            </a:r>
            <a:r>
              <a:rPr lang="en-US" altLang="en-US" sz="2000" b="1">
                <a:solidFill>
                  <a:schemeClr val="tx2"/>
                </a:solidFill>
                <a:latin typeface="Arial" panose="020B0604020202020204" pitchFamily="34" charset="0"/>
              </a:rPr>
              <a:t>)</a:t>
            </a:r>
          </a:p>
          <a:p>
            <a:pPr>
              <a:buClr>
                <a:schemeClr val="accent2"/>
              </a:buClr>
              <a:buSzPct val="75000"/>
              <a:buFont typeface="Monotype Sorts" pitchFamily="-109" charset="2"/>
              <a:buNone/>
            </a:pPr>
            <a:endParaRPr lang="en-US" altLang="en-US" sz="2000">
              <a:solidFill>
                <a:schemeClr val="tx2"/>
              </a:solidFill>
              <a:latin typeface="Arial" panose="020B0604020202020204" pitchFamily="34" charset="0"/>
            </a:endParaRPr>
          </a:p>
          <a:p>
            <a:pPr>
              <a:buClr>
                <a:schemeClr val="accent2"/>
              </a:buClr>
              <a:buSzPct val="75000"/>
              <a:buFont typeface="Monotype Sorts" pitchFamily="-109" charset="2"/>
              <a:buNone/>
            </a:pPr>
            <a:r>
              <a:rPr lang="en-US" altLang="en-US" sz="2000">
                <a:latin typeface="Arial" panose="020B0604020202020204" pitchFamily="34" charset="0"/>
              </a:rPr>
              <a:t>r</a:t>
            </a:r>
            <a:r>
              <a:rPr lang="en-US" altLang="en-US" sz="2000" baseline="30000">
                <a:latin typeface="Arial" panose="020B0604020202020204" pitchFamily="34" charset="0"/>
              </a:rPr>
              <a:t>2</a:t>
            </a:r>
            <a:r>
              <a:rPr lang="en-US" altLang="en-US" sz="2000">
                <a:latin typeface="Arial" panose="020B0604020202020204" pitchFamily="34" charset="0"/>
              </a:rPr>
              <a:t> has range [0,1].  Its value is 1 if</a:t>
            </a:r>
          </a:p>
          <a:p>
            <a:pPr>
              <a:buClr>
                <a:schemeClr val="accent2"/>
              </a:buClr>
              <a:buSzPct val="75000"/>
              <a:buFont typeface="Monotype Sorts" pitchFamily="-109" charset="2"/>
              <a:buNone/>
            </a:pPr>
            <a:r>
              <a:rPr lang="en-US" altLang="en-US" sz="2000">
                <a:latin typeface="Arial" panose="020B0604020202020204" pitchFamily="34" charset="0"/>
              </a:rPr>
              <a:t>just 2 of the 4 haplotypes are present.</a:t>
            </a:r>
          </a:p>
          <a:p>
            <a:pPr>
              <a:buClr>
                <a:schemeClr val="accent2"/>
              </a:buClr>
              <a:buSzPct val="75000"/>
              <a:buFont typeface="Monotype Sorts" pitchFamily="-109" charset="2"/>
              <a:buNone/>
            </a:pPr>
            <a:endParaRPr lang="en-US" altLang="en-US" sz="2000">
              <a:latin typeface="Arial" panose="020B0604020202020204" pitchFamily="34" charset="0"/>
            </a:endParaRPr>
          </a:p>
          <a:p>
            <a:pPr>
              <a:buClr>
                <a:schemeClr val="accent2"/>
              </a:buClr>
              <a:buSzPct val="75000"/>
              <a:buFont typeface="Monotype Sorts" pitchFamily="-109" charset="2"/>
              <a:buNone/>
            </a:pPr>
            <a:endParaRPr lang="en-US" altLang="en-US" sz="2000">
              <a:latin typeface="Arial" panose="020B0604020202020204" pitchFamily="34" charset="0"/>
            </a:endParaRPr>
          </a:p>
          <a:p>
            <a:pPr>
              <a:buClr>
                <a:schemeClr val="accent2"/>
              </a:buClr>
              <a:buSzPct val="75000"/>
              <a:buFont typeface="Monotype Sorts" pitchFamily="-109" charset="2"/>
              <a:buNone/>
            </a:pPr>
            <a:r>
              <a:rPr lang="en-US" altLang="en-US" sz="2000">
                <a:latin typeface="Arial" panose="020B0604020202020204" pitchFamily="34" charset="0"/>
              </a:rPr>
              <a:t>r</a:t>
            </a:r>
            <a:r>
              <a:rPr lang="en-US" altLang="en-US" sz="2000" baseline="30000">
                <a:latin typeface="Arial" panose="020B0604020202020204" pitchFamily="34" charset="0"/>
              </a:rPr>
              <a:t>2</a:t>
            </a:r>
            <a:r>
              <a:rPr lang="en-US" altLang="en-US" sz="2000">
                <a:latin typeface="Arial" panose="020B0604020202020204" pitchFamily="34" charset="0"/>
              </a:rPr>
              <a:t> is intimately connected to the power of association mapping [Pritchard &amp; Przeworski 2001] </a:t>
            </a:r>
          </a:p>
        </p:txBody>
      </p:sp>
      <p:sp>
        <p:nvSpPr>
          <p:cNvPr id="21508" name="Text Box 6"/>
          <p:cNvSpPr txBox="1">
            <a:spLocks noChangeArrowheads="1"/>
          </p:cNvSpPr>
          <p:nvPr/>
        </p:nvSpPr>
        <p:spPr bwMode="auto">
          <a:xfrm>
            <a:off x="5014913" y="1312863"/>
            <a:ext cx="3900487"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r>
              <a:rPr lang="en-US" altLang="en-US" sz="2800">
                <a:latin typeface="Arial" panose="020B0604020202020204" pitchFamily="34" charset="0"/>
              </a:rPr>
              <a:t>          A       a</a:t>
            </a:r>
          </a:p>
          <a:p>
            <a:pPr>
              <a:buClr>
                <a:schemeClr val="accent2"/>
              </a:buClr>
              <a:buSzPct val="75000"/>
              <a:buFont typeface="Monotype Sorts" pitchFamily="-109" charset="2"/>
              <a:buNone/>
            </a:pPr>
            <a:r>
              <a:rPr lang="en-US" altLang="en-US" sz="2800">
                <a:latin typeface="Arial" panose="020B0604020202020204" pitchFamily="34" charset="0"/>
              </a:rPr>
              <a:t>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a:t>
            </a:r>
            <a:r>
              <a:rPr lang="en-US" altLang="en-US" sz="2800" baseline="-25000">
                <a:latin typeface="Arial" panose="020B0604020202020204" pitchFamily="34" charset="0"/>
              </a:rPr>
              <a:t>       </a:t>
            </a:r>
            <a:r>
              <a:rPr lang="en-US" altLang="en-US" sz="2800">
                <a:latin typeface="Arial" panose="020B0604020202020204" pitchFamily="34" charset="0"/>
              </a:rPr>
              <a:t>p</a:t>
            </a:r>
            <a:r>
              <a:rPr lang="en-US" altLang="en-US" sz="2800" baseline="-25000">
                <a:latin typeface="Arial" panose="020B0604020202020204" pitchFamily="34" charset="0"/>
              </a:rPr>
              <a:t>B</a:t>
            </a:r>
          </a:p>
          <a:p>
            <a:pPr>
              <a:buClr>
                <a:schemeClr val="accent2"/>
              </a:buClr>
              <a:buSzPct val="75000"/>
              <a:buFont typeface="Monotype Sorts" pitchFamily="-109" charset="2"/>
              <a:buNone/>
            </a:pPr>
            <a:endParaRPr lang="en-US" altLang="en-US" sz="2800" baseline="-25000">
              <a:latin typeface="Arial" panose="020B0604020202020204" pitchFamily="34" charset="0"/>
            </a:endParaRPr>
          </a:p>
          <a:p>
            <a:pPr>
              <a:buClr>
                <a:schemeClr val="accent2"/>
              </a:buClr>
              <a:buSzPct val="75000"/>
              <a:buFont typeface="Monotype Sorts" pitchFamily="-109" charset="2"/>
              <a:buNone/>
            </a:pPr>
            <a:r>
              <a:rPr lang="en-US" altLang="en-US" sz="2800">
                <a:latin typeface="Arial" panose="020B0604020202020204" pitchFamily="34" charset="0"/>
              </a:rPr>
              <a:t>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       </a:t>
            </a:r>
            <a:r>
              <a:rPr lang="en-US" altLang="en-US" sz="2800">
                <a:solidFill>
                  <a:schemeClr val="accent2"/>
                </a:solidFill>
                <a:latin typeface="Arial" panose="020B0604020202020204" pitchFamily="34" charset="0"/>
              </a:rPr>
              <a:t>p</a:t>
            </a:r>
            <a:r>
              <a:rPr lang="en-US" altLang="en-US" sz="2800" baseline="-25000">
                <a:solidFill>
                  <a:schemeClr val="accent2"/>
                </a:solidFill>
                <a:latin typeface="Arial" panose="020B0604020202020204" pitchFamily="34" charset="0"/>
              </a:rPr>
              <a:t>ab</a:t>
            </a:r>
            <a:r>
              <a:rPr lang="en-US" altLang="en-US" sz="2800" baseline="-25000">
                <a:latin typeface="Arial" panose="020B0604020202020204" pitchFamily="34" charset="0"/>
              </a:rPr>
              <a:t>       </a:t>
            </a:r>
            <a:r>
              <a:rPr lang="en-US" altLang="en-US" sz="2800">
                <a:latin typeface="Arial" panose="020B0604020202020204" pitchFamily="34" charset="0"/>
              </a:rPr>
              <a:t>p</a:t>
            </a:r>
            <a:r>
              <a:rPr lang="en-US" altLang="en-US" sz="2800" baseline="-25000">
                <a:latin typeface="Arial" panose="020B0604020202020204" pitchFamily="34" charset="0"/>
              </a:rPr>
              <a:t>b</a:t>
            </a:r>
          </a:p>
          <a:p>
            <a:pPr>
              <a:buClr>
                <a:schemeClr val="accent2"/>
              </a:buClr>
              <a:buSzPct val="75000"/>
              <a:buFont typeface="Monotype Sorts" pitchFamily="-109" charset="2"/>
              <a:buNone/>
            </a:pPr>
            <a:endParaRPr lang="en-US" altLang="en-US" sz="2800" baseline="-25000">
              <a:latin typeface="Arial" panose="020B0604020202020204" pitchFamily="34" charset="0"/>
            </a:endParaRPr>
          </a:p>
          <a:p>
            <a:pPr>
              <a:buClr>
                <a:schemeClr val="accent2"/>
              </a:buClr>
              <a:buSzPct val="75000"/>
              <a:buFont typeface="Monotype Sorts" pitchFamily="-109" charset="2"/>
              <a:buNone/>
            </a:pPr>
            <a:r>
              <a:rPr lang="en-US" altLang="en-US" sz="2800" baseline="-25000">
                <a:latin typeface="Arial" panose="020B0604020202020204" pitchFamily="34" charset="0"/>
              </a:rPr>
              <a:t>              </a:t>
            </a:r>
            <a:r>
              <a:rPr lang="en-US" altLang="en-US" sz="2800">
                <a:latin typeface="Arial" panose="020B0604020202020204" pitchFamily="34" charset="0"/>
              </a:rPr>
              <a:t>p</a:t>
            </a:r>
            <a:r>
              <a:rPr lang="en-US" altLang="en-US" sz="2800" baseline="-25000">
                <a:latin typeface="Arial" panose="020B0604020202020204" pitchFamily="34" charset="0"/>
              </a:rPr>
              <a:t>A          </a:t>
            </a:r>
            <a:r>
              <a:rPr lang="en-US" altLang="en-US" sz="2800">
                <a:latin typeface="Arial" panose="020B0604020202020204" pitchFamily="34" charset="0"/>
              </a:rPr>
              <a:t>p</a:t>
            </a:r>
            <a:r>
              <a:rPr lang="en-US" altLang="en-US" sz="2800" baseline="-25000">
                <a:latin typeface="Arial" panose="020B0604020202020204" pitchFamily="34" charset="0"/>
              </a:rPr>
              <a:t>a</a:t>
            </a:r>
          </a:p>
          <a:p>
            <a:pPr>
              <a:buClr>
                <a:schemeClr val="accent2"/>
              </a:buClr>
              <a:buSzPct val="75000"/>
              <a:buFont typeface="Monotype Sorts" pitchFamily="-109" charset="2"/>
              <a:buNone/>
            </a:pPr>
            <a:endParaRPr lang="en-US" altLang="en-US" sz="2800">
              <a:latin typeface="Arial" panose="020B0604020202020204" pitchFamily="34" charset="0"/>
            </a:endParaRPr>
          </a:p>
        </p:txBody>
      </p:sp>
      <p:sp>
        <p:nvSpPr>
          <p:cNvPr id="21509" name="Line 7"/>
          <p:cNvSpPr>
            <a:spLocks noChangeShapeType="1"/>
          </p:cNvSpPr>
          <p:nvPr/>
        </p:nvSpPr>
        <p:spPr bwMode="auto">
          <a:xfrm>
            <a:off x="5562600" y="1770063"/>
            <a:ext cx="0"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1510" name="Line 8"/>
          <p:cNvSpPr>
            <a:spLocks noChangeShapeType="1"/>
          </p:cNvSpPr>
          <p:nvPr/>
        </p:nvSpPr>
        <p:spPr bwMode="auto">
          <a:xfrm>
            <a:off x="7543800" y="1770063"/>
            <a:ext cx="0"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1511" name="Line 9"/>
          <p:cNvSpPr>
            <a:spLocks noChangeShapeType="1"/>
          </p:cNvSpPr>
          <p:nvPr/>
        </p:nvSpPr>
        <p:spPr bwMode="auto">
          <a:xfrm>
            <a:off x="6629400" y="1770063"/>
            <a:ext cx="0" cy="2438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1512" name="Line 10"/>
          <p:cNvSpPr>
            <a:spLocks noChangeShapeType="1"/>
          </p:cNvSpPr>
          <p:nvPr/>
        </p:nvSpPr>
        <p:spPr bwMode="auto">
          <a:xfrm>
            <a:off x="5562600" y="1770063"/>
            <a:ext cx="2590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1513" name="Line 11"/>
          <p:cNvSpPr>
            <a:spLocks noChangeShapeType="1"/>
          </p:cNvSpPr>
          <p:nvPr/>
        </p:nvSpPr>
        <p:spPr bwMode="auto">
          <a:xfrm>
            <a:off x="5562600" y="2608263"/>
            <a:ext cx="251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1514" name="Line 12"/>
          <p:cNvSpPr>
            <a:spLocks noChangeShapeType="1"/>
          </p:cNvSpPr>
          <p:nvPr/>
        </p:nvSpPr>
        <p:spPr bwMode="auto">
          <a:xfrm>
            <a:off x="5562600" y="3522663"/>
            <a:ext cx="2590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Tree>
  </p:cSld>
  <p:clrMapOvr>
    <a:overrideClrMapping bg1="lt1" tx1="dk1" bg2="lt2" tx2="dk2" accent1="accent1" accent2="accent2" accent3="accent3" accent4="accent4" accent5="accent5" accent6="accent6" hlink="hlink" folHlink="folHlink"/>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Properties of r</a:t>
            </a:r>
            <a:r>
              <a:rPr lang="en-US" altLang="en-US" baseline="30000"/>
              <a:t>2</a:t>
            </a:r>
          </a:p>
        </p:txBody>
      </p:sp>
      <p:sp>
        <p:nvSpPr>
          <p:cNvPr id="22531" name="Rectangle 3"/>
          <p:cNvSpPr>
            <a:spLocks noGrp="1" noChangeArrowheads="1"/>
          </p:cNvSpPr>
          <p:nvPr>
            <p:ph idx="1"/>
          </p:nvPr>
        </p:nvSpPr>
        <p:spPr>
          <a:xfrm>
            <a:off x="457200" y="1600200"/>
            <a:ext cx="8229600" cy="4876800"/>
          </a:xfrm>
        </p:spPr>
        <p:txBody>
          <a:bodyPr/>
          <a:lstStyle/>
          <a:p>
            <a:pPr eaLnBrk="1" hangingPunct="1">
              <a:lnSpc>
                <a:spcPct val="90000"/>
              </a:lnSpc>
            </a:pPr>
            <a:r>
              <a:rPr lang="en-US" altLang="en-US" sz="3000"/>
              <a:t>r</a:t>
            </a:r>
            <a:r>
              <a:rPr lang="en-US" altLang="en-US" sz="3000" baseline="30000"/>
              <a:t>2</a:t>
            </a:r>
            <a:r>
              <a:rPr lang="en-US" altLang="en-US" sz="3000"/>
              <a:t> favored in population genetics</a:t>
            </a:r>
          </a:p>
          <a:p>
            <a:pPr lvl="1" eaLnBrk="1" hangingPunct="1">
              <a:lnSpc>
                <a:spcPct val="90000"/>
              </a:lnSpc>
            </a:pPr>
            <a:r>
              <a:rPr lang="en-US" altLang="en-US" sz="2600"/>
              <a:t>r</a:t>
            </a:r>
            <a:r>
              <a:rPr lang="en-US" altLang="en-US" sz="2600" baseline="30000"/>
              <a:t>2</a:t>
            </a:r>
            <a:r>
              <a:rPr lang="en-US" altLang="en-US" sz="2600"/>
              <a:t> =0 implies independence</a:t>
            </a:r>
          </a:p>
          <a:p>
            <a:pPr lvl="1" eaLnBrk="1" hangingPunct="1">
              <a:lnSpc>
                <a:spcPct val="90000"/>
              </a:lnSpc>
            </a:pPr>
            <a:r>
              <a:rPr lang="en-US" altLang="en-US" sz="2600"/>
              <a:t>r</a:t>
            </a:r>
            <a:r>
              <a:rPr lang="en-US" altLang="en-US" sz="2600" baseline="30000"/>
              <a:t>2</a:t>
            </a:r>
            <a:r>
              <a:rPr lang="en-US" altLang="en-US" sz="2600"/>
              <a:t> =1 implies “perfect LD”</a:t>
            </a:r>
          </a:p>
          <a:p>
            <a:pPr lvl="2" eaLnBrk="1" hangingPunct="1">
              <a:lnSpc>
                <a:spcPct val="90000"/>
              </a:lnSpc>
            </a:pPr>
            <a:r>
              <a:rPr lang="en-US" altLang="en-US" sz="2200"/>
              <a:t>Marker loci have identical allele frequencies </a:t>
            </a:r>
          </a:p>
          <a:p>
            <a:pPr lvl="2" eaLnBrk="1" hangingPunct="1">
              <a:lnSpc>
                <a:spcPct val="90000"/>
              </a:lnSpc>
            </a:pPr>
            <a:r>
              <a:rPr lang="en-US" altLang="en-US" sz="2200"/>
              <a:t>Genotype is perfectly correlated</a:t>
            </a:r>
          </a:p>
          <a:p>
            <a:pPr lvl="1" eaLnBrk="1" hangingPunct="1">
              <a:lnSpc>
                <a:spcPct val="90000"/>
              </a:lnSpc>
            </a:pPr>
            <a:r>
              <a:rPr lang="en-US" altLang="en-US" sz="2600"/>
              <a:t>Related to power if (N</a:t>
            </a:r>
            <a:r>
              <a:rPr lang="en-US" altLang="en-US" sz="2600" baseline="-25000"/>
              <a:t>2</a:t>
            </a:r>
            <a:r>
              <a:rPr lang="en-US" altLang="en-US" sz="2600"/>
              <a:t>=N</a:t>
            </a:r>
            <a:r>
              <a:rPr lang="en-US" altLang="en-US" sz="2600" baseline="-25000"/>
              <a:t>1</a:t>
            </a:r>
            <a:r>
              <a:rPr lang="en-US" altLang="en-US" sz="2600"/>
              <a:t>/r</a:t>
            </a:r>
            <a:r>
              <a:rPr lang="en-US" altLang="en-US" sz="2600" baseline="30000"/>
              <a:t>2</a:t>
            </a:r>
            <a:r>
              <a:rPr lang="en-US" altLang="en-US" sz="2600"/>
              <a:t>) </a:t>
            </a:r>
          </a:p>
          <a:p>
            <a:pPr lvl="2" eaLnBrk="1" hangingPunct="1">
              <a:lnSpc>
                <a:spcPct val="90000"/>
              </a:lnSpc>
            </a:pPr>
            <a:r>
              <a:rPr lang="en-US" altLang="en-US" sz="2200"/>
              <a:t>where N</a:t>
            </a:r>
            <a:r>
              <a:rPr lang="en-US" altLang="en-US" sz="2200" baseline="-25000"/>
              <a:t>1</a:t>
            </a:r>
            <a:r>
              <a:rPr lang="en-US" altLang="en-US" sz="2200"/>
              <a:t> is sample size needed for directly genotyped SNP, N</a:t>
            </a:r>
            <a:r>
              <a:rPr lang="en-US" altLang="en-US" sz="2200" baseline="-25000"/>
              <a:t>2</a:t>
            </a:r>
            <a:r>
              <a:rPr lang="en-US" altLang="en-US" sz="2200"/>
              <a:t> is sample size needed to test tagged SNP and r2 is the LD between the directly genotyped SNP and the tagged SNP).</a:t>
            </a:r>
          </a:p>
          <a:p>
            <a:pPr lvl="2" eaLnBrk="1" hangingPunct="1">
              <a:lnSpc>
                <a:spcPct val="90000"/>
              </a:lnSpc>
            </a:pPr>
            <a:r>
              <a:rPr lang="en-US" altLang="en-US" sz="2200"/>
              <a:t>Assume need 1,000 for directly genotyped SNP, examples of sample size needed for tagged SNPs, depending on r</a:t>
            </a:r>
            <a:r>
              <a:rPr lang="en-US" altLang="en-US" sz="2200" baseline="30000"/>
              <a:t>2</a:t>
            </a:r>
            <a:endParaRPr lang="en-US" altLang="en-US" sz="2200"/>
          </a:p>
          <a:p>
            <a:pPr lvl="3" eaLnBrk="1" hangingPunct="1">
              <a:lnSpc>
                <a:spcPct val="90000"/>
              </a:lnSpc>
            </a:pPr>
            <a:r>
              <a:rPr lang="en-US" altLang="en-US" sz="1900"/>
              <a:t>r</a:t>
            </a:r>
            <a:r>
              <a:rPr lang="en-US" altLang="en-US" sz="1900" baseline="30000"/>
              <a:t>2</a:t>
            </a:r>
            <a:r>
              <a:rPr lang="en-US" altLang="en-US" sz="1900"/>
              <a:t>=1.0, N</a:t>
            </a:r>
            <a:r>
              <a:rPr lang="en-US" altLang="en-US" sz="1900" baseline="-25000"/>
              <a:t>1</a:t>
            </a:r>
            <a:r>
              <a:rPr lang="en-US" altLang="en-US" sz="1900"/>
              <a:t>= N</a:t>
            </a:r>
            <a:r>
              <a:rPr lang="en-US" altLang="en-US" sz="1900" baseline="-25000"/>
              <a:t>2</a:t>
            </a:r>
            <a:r>
              <a:rPr lang="en-US" altLang="en-US" sz="1900"/>
              <a:t>=1,000</a:t>
            </a:r>
          </a:p>
          <a:p>
            <a:pPr lvl="3" eaLnBrk="1" hangingPunct="1">
              <a:lnSpc>
                <a:spcPct val="90000"/>
              </a:lnSpc>
            </a:pPr>
            <a:r>
              <a:rPr lang="en-US" altLang="en-US" sz="1900"/>
              <a:t>r</a:t>
            </a:r>
            <a:r>
              <a:rPr lang="en-US" altLang="en-US" sz="1900" baseline="30000"/>
              <a:t>2</a:t>
            </a:r>
            <a:r>
              <a:rPr lang="en-US" altLang="en-US" sz="1900"/>
              <a:t>=0.2, N</a:t>
            </a:r>
            <a:r>
              <a:rPr lang="en-US" altLang="en-US" sz="1900" baseline="-25000"/>
              <a:t>2 </a:t>
            </a:r>
            <a:r>
              <a:rPr lang="en-US" altLang="en-US" sz="1900"/>
              <a:t>= 1,000/0.2 = 5,000</a:t>
            </a:r>
          </a:p>
          <a:p>
            <a:pPr lvl="1" eaLnBrk="1" hangingPunct="1">
              <a:lnSpc>
                <a:spcPct val="90000"/>
              </a:lnSpc>
            </a:pPr>
            <a:endParaRPr lang="en-US" altLang="en-US" sz="260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What factors affect LD?</a:t>
            </a:r>
          </a:p>
        </p:txBody>
      </p:sp>
      <p:sp>
        <p:nvSpPr>
          <p:cNvPr id="24579" name="Rectangle 3"/>
          <p:cNvSpPr>
            <a:spLocks noGrp="1" noChangeArrowheads="1"/>
          </p:cNvSpPr>
          <p:nvPr>
            <p:ph idx="1"/>
          </p:nvPr>
        </p:nvSpPr>
        <p:spPr>
          <a:xfrm>
            <a:off x="990600" y="2133600"/>
            <a:ext cx="7010400" cy="4114800"/>
          </a:xfrm>
        </p:spPr>
        <p:txBody>
          <a:bodyPr/>
          <a:lstStyle/>
          <a:p>
            <a:pPr eaLnBrk="1" hangingPunct="1"/>
            <a:r>
              <a:rPr lang="en-US" altLang="en-US"/>
              <a:t>Mutation</a:t>
            </a:r>
          </a:p>
          <a:p>
            <a:pPr eaLnBrk="1" hangingPunct="1"/>
            <a:r>
              <a:rPr lang="en-US" altLang="en-US"/>
              <a:t>Historical recombination</a:t>
            </a:r>
          </a:p>
          <a:p>
            <a:pPr eaLnBrk="1" hangingPunct="1"/>
            <a:r>
              <a:rPr lang="en-US" altLang="en-US"/>
              <a:t>Natural selection</a:t>
            </a:r>
          </a:p>
          <a:p>
            <a:pPr eaLnBrk="1" hangingPunct="1"/>
            <a:r>
              <a:rPr lang="en-US" altLang="en-US"/>
              <a:t>Founder effects</a:t>
            </a:r>
          </a:p>
          <a:p>
            <a:pPr eaLnBrk="1" hangingPunct="1"/>
            <a:r>
              <a:rPr lang="en-US" altLang="en-US"/>
              <a:t>Migration</a:t>
            </a:r>
          </a:p>
          <a:p>
            <a:pPr eaLnBrk="1" hangingPunct="1"/>
            <a:r>
              <a:rPr lang="en-US" altLang="en-US"/>
              <a:t>Random drift</a:t>
            </a:r>
          </a:p>
          <a:p>
            <a:pPr eaLnBrk="1" hangingPunct="1"/>
            <a:r>
              <a:rPr lang="en-US" altLang="en-US"/>
              <a:t>Population admixture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LD over time</a:t>
            </a:r>
          </a:p>
        </p:txBody>
      </p:sp>
      <p:sp>
        <p:nvSpPr>
          <p:cNvPr id="26627" name="Content Placeholder 2"/>
          <p:cNvSpPr>
            <a:spLocks noGrp="1"/>
          </p:cNvSpPr>
          <p:nvPr>
            <p:ph idx="1"/>
          </p:nvPr>
        </p:nvSpPr>
        <p:spPr>
          <a:xfrm>
            <a:off x="457200" y="1600200"/>
            <a:ext cx="3733800" cy="4525963"/>
          </a:xfrm>
        </p:spPr>
        <p:txBody>
          <a:bodyPr/>
          <a:lstStyle/>
          <a:p>
            <a:pPr eaLnBrk="1" hangingPunct="1">
              <a:lnSpc>
                <a:spcPct val="90000"/>
              </a:lnSpc>
            </a:pPr>
            <a:r>
              <a:rPr lang="en-US" altLang="en-US"/>
              <a:t>Recombination assorts SNPs on haplotypes.</a:t>
            </a:r>
          </a:p>
          <a:p>
            <a:pPr eaLnBrk="1" hangingPunct="1">
              <a:lnSpc>
                <a:spcPct val="90000"/>
              </a:lnSpc>
            </a:pPr>
            <a:r>
              <a:rPr lang="en-US" altLang="en-US"/>
              <a:t>Under assumption of random mating and a large population, LD will break down over time.</a:t>
            </a:r>
          </a:p>
          <a:p>
            <a:pPr eaLnBrk="1" hangingPunct="1">
              <a:lnSpc>
                <a:spcPct val="90000"/>
              </a:lnSpc>
            </a:pPr>
            <a:endParaRPr lang="en-US" altLang="en-US"/>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3550" y="1981200"/>
            <a:ext cx="4870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Applications of LD</a:t>
            </a:r>
          </a:p>
        </p:txBody>
      </p:sp>
      <p:sp>
        <p:nvSpPr>
          <p:cNvPr id="32771" name="Rectangle 3"/>
          <p:cNvSpPr>
            <a:spLocks noGrp="1" noChangeArrowheads="1"/>
          </p:cNvSpPr>
          <p:nvPr>
            <p:ph idx="1"/>
          </p:nvPr>
        </p:nvSpPr>
        <p:spPr/>
        <p:txBody>
          <a:bodyPr rtlCol="0">
            <a:normAutofit fontScale="85000" lnSpcReduction="10000"/>
          </a:bodyPr>
          <a:lstStyle/>
          <a:p>
            <a:pPr eaLnBrk="1" fontAlgn="auto" hangingPunct="1">
              <a:spcAft>
                <a:spcPts val="0"/>
              </a:spcAft>
              <a:buFont typeface="Arial"/>
              <a:buChar char="•"/>
              <a:defRPr/>
            </a:pPr>
            <a:r>
              <a:rPr lang="en-US" dirty="0">
                <a:ea typeface="+mn-ea"/>
              </a:rPr>
              <a:t>LD is the </a:t>
            </a:r>
            <a:r>
              <a:rPr lang="en-US" i="1" dirty="0">
                <a:ea typeface="+mn-ea"/>
              </a:rPr>
              <a:t>sine qua non </a:t>
            </a:r>
            <a:r>
              <a:rPr lang="en-US" dirty="0">
                <a:ea typeface="+mn-ea"/>
              </a:rPr>
              <a:t>of genetic association studies:</a:t>
            </a:r>
          </a:p>
          <a:p>
            <a:pPr lvl="1" eaLnBrk="1" fontAlgn="auto" hangingPunct="1">
              <a:spcAft>
                <a:spcPts val="0"/>
              </a:spcAft>
              <a:buFont typeface="Arial"/>
              <a:buChar char="–"/>
              <a:defRPr/>
            </a:pPr>
            <a:r>
              <a:rPr lang="en-US" dirty="0">
                <a:ea typeface="+mn-ea"/>
              </a:rPr>
              <a:t>We are interested in testing for an association between disease status and causal mutations</a:t>
            </a:r>
          </a:p>
          <a:p>
            <a:pPr lvl="1" eaLnBrk="1" fontAlgn="auto" hangingPunct="1">
              <a:spcAft>
                <a:spcPts val="0"/>
              </a:spcAft>
              <a:buFont typeface="Arial"/>
              <a:buChar char="–"/>
              <a:defRPr/>
            </a:pPr>
            <a:r>
              <a:rPr lang="en-US" dirty="0">
                <a:ea typeface="+mn-ea"/>
              </a:rPr>
              <a:t>If all polymorphisms were independent at the population level, association studies would have to examine every one of them.</a:t>
            </a:r>
          </a:p>
          <a:p>
            <a:pPr lvl="1" eaLnBrk="1" fontAlgn="auto" hangingPunct="1">
              <a:spcAft>
                <a:spcPts val="0"/>
              </a:spcAft>
              <a:buFont typeface="Arial"/>
              <a:buChar char="–"/>
              <a:defRPr/>
            </a:pPr>
            <a:r>
              <a:rPr lang="en-US" dirty="0">
                <a:ea typeface="+mn-ea"/>
              </a:rPr>
              <a:t>Instead we can test a subset and get information on all of them.</a:t>
            </a:r>
          </a:p>
          <a:p>
            <a:pPr eaLnBrk="1" fontAlgn="auto" hangingPunct="1">
              <a:spcAft>
                <a:spcPts val="0"/>
              </a:spcAft>
              <a:buFont typeface="Arial"/>
              <a:buChar char="•"/>
              <a:defRPr/>
            </a:pPr>
            <a:endParaRPr lang="en-US" dirty="0">
              <a:ea typeface="+mn-ea"/>
            </a:endParaRPr>
          </a:p>
          <a:p>
            <a:pPr eaLnBrk="1" fontAlgn="auto" hangingPunct="1">
              <a:spcAft>
                <a:spcPts val="0"/>
              </a:spcAft>
              <a:buFont typeface="Arial"/>
              <a:buChar char="•"/>
              <a:defRPr/>
            </a:pPr>
            <a:r>
              <a:rPr lang="en-US" dirty="0">
                <a:ea typeface="+mn-ea"/>
              </a:rPr>
              <a:t>LD is also used in studies of human history, natural selection and the biology of recombination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vkorc1_ED"/>
          <p:cNvPicPr>
            <a:picLocks noChangeAspect="1" noChangeArrowheads="1"/>
          </p:cNvPicPr>
          <p:nvPr/>
        </p:nvPicPr>
        <p:blipFill>
          <a:blip r:embed="rId2">
            <a:extLst>
              <a:ext uri="{28A0092B-C50C-407E-A947-70E740481C1C}">
                <a14:useLocalDpi xmlns:a14="http://schemas.microsoft.com/office/drawing/2010/main" val="0"/>
              </a:ext>
            </a:extLst>
          </a:blip>
          <a:srcRect l="8192" r="66948" b="48624"/>
          <a:stretch>
            <a:fillRect/>
          </a:stretch>
        </p:blipFill>
        <p:spPr bwMode="auto">
          <a:xfrm>
            <a:off x="1490663" y="2754313"/>
            <a:ext cx="1489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6"/>
          <p:cNvSpPr txBox="1">
            <a:spLocks noChangeArrowheads="1"/>
          </p:cNvSpPr>
          <p:nvPr/>
        </p:nvSpPr>
        <p:spPr bwMode="auto">
          <a:xfrm>
            <a:off x="381000" y="1981200"/>
            <a:ext cx="8494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b="1">
                <a:latin typeface="Arial" panose="020B0604020202020204" pitchFamily="34" charset="0"/>
              </a:rPr>
              <a:t>Genotype at one site can predict genotype at another site</a:t>
            </a:r>
          </a:p>
        </p:txBody>
      </p:sp>
      <p:sp>
        <p:nvSpPr>
          <p:cNvPr id="29700" name="Text Box 8"/>
          <p:cNvSpPr txBox="1">
            <a:spLocks noChangeArrowheads="1"/>
          </p:cNvSpPr>
          <p:nvPr/>
        </p:nvSpPr>
        <p:spPr bwMode="auto">
          <a:xfrm>
            <a:off x="2924175" y="3363913"/>
            <a:ext cx="2974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b="1">
                <a:latin typeface="Arial" panose="020B0604020202020204" pitchFamily="34" charset="0"/>
              </a:rPr>
              <a:t>Proportion of sites </a:t>
            </a:r>
          </a:p>
          <a:p>
            <a:pPr algn="ctr" eaLnBrk="1" hangingPunct="1">
              <a:spcBef>
                <a:spcPct val="0"/>
              </a:spcBef>
              <a:buFontTx/>
              <a:buNone/>
            </a:pPr>
            <a:r>
              <a:rPr lang="en-US" altLang="en-US" sz="2400" b="1">
                <a:latin typeface="Arial" panose="020B0604020202020204" pitchFamily="34" charset="0"/>
              </a:rPr>
              <a:t>are correlated</a:t>
            </a:r>
          </a:p>
        </p:txBody>
      </p:sp>
      <p:sp>
        <p:nvSpPr>
          <p:cNvPr id="29701" name="Line 9"/>
          <p:cNvSpPr>
            <a:spLocks noChangeShapeType="1"/>
          </p:cNvSpPr>
          <p:nvPr/>
        </p:nvSpPr>
        <p:spPr bwMode="auto">
          <a:xfrm>
            <a:off x="3319463" y="4354513"/>
            <a:ext cx="2166937"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9702" name="Picture 10" descr="vkorc1_ED_site"/>
          <p:cNvPicPr>
            <a:picLocks noChangeAspect="1" noChangeArrowheads="1"/>
          </p:cNvPicPr>
          <p:nvPr/>
        </p:nvPicPr>
        <p:blipFill>
          <a:blip r:embed="rId3">
            <a:extLst>
              <a:ext uri="{28A0092B-C50C-407E-A947-70E740481C1C}">
                <a14:useLocalDpi xmlns:a14="http://schemas.microsoft.com/office/drawing/2010/main" val="0"/>
              </a:ext>
            </a:extLst>
          </a:blip>
          <a:srcRect l="8192" r="66949" b="48776"/>
          <a:stretch>
            <a:fillRect/>
          </a:stretch>
        </p:blipFill>
        <p:spPr bwMode="auto">
          <a:xfrm>
            <a:off x="5824538" y="2678113"/>
            <a:ext cx="1490662" cy="3190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03" name="Rectangle 11"/>
          <p:cNvSpPr>
            <a:spLocks noChangeArrowheads="1"/>
          </p:cNvSpPr>
          <p:nvPr/>
        </p:nvSpPr>
        <p:spPr bwMode="auto">
          <a:xfrm>
            <a:off x="6570663" y="3059113"/>
            <a:ext cx="541337" cy="28956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29704" name="Title 10"/>
          <p:cNvSpPr>
            <a:spLocks noGrp="1"/>
          </p:cNvSpPr>
          <p:nvPr>
            <p:ph type="title"/>
          </p:nvPr>
        </p:nvSpPr>
        <p:spPr/>
        <p:txBody>
          <a:bodyPr/>
          <a:lstStyle/>
          <a:p>
            <a:pPr eaLnBrk="1" hangingPunct="1"/>
            <a:r>
              <a:rPr lang="en-US" altLang="en-US"/>
              <a:t>LD Across a Gene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8"/>
          <p:cNvSpPr>
            <a:spLocks noGrp="1" noChangeArrowheads="1"/>
          </p:cNvSpPr>
          <p:nvPr>
            <p:ph type="title"/>
          </p:nvPr>
        </p:nvSpPr>
        <p:spPr/>
        <p:txBody>
          <a:bodyPr/>
          <a:lstStyle/>
          <a:p>
            <a:pPr eaLnBrk="1" hangingPunct="1"/>
            <a:r>
              <a:rPr lang="en-US" altLang="en-US"/>
              <a:t>SNP Selection</a:t>
            </a:r>
          </a:p>
        </p:txBody>
      </p:sp>
      <p:sp>
        <p:nvSpPr>
          <p:cNvPr id="30723" name="Rectangle 1029"/>
          <p:cNvSpPr>
            <a:spLocks noGrp="1" noChangeArrowheads="1"/>
          </p:cNvSpPr>
          <p:nvPr>
            <p:ph idx="1"/>
          </p:nvPr>
        </p:nvSpPr>
        <p:spPr/>
        <p:txBody>
          <a:bodyPr/>
          <a:lstStyle/>
          <a:p>
            <a:pPr eaLnBrk="1" hangingPunct="1"/>
            <a:r>
              <a:rPr lang="en-US" altLang="en-US"/>
              <a:t>We use information about allele frequencies and LD across the genome to make informed choices as to which variants to genotype</a:t>
            </a:r>
          </a:p>
          <a:p>
            <a:pPr lvl="1" eaLnBrk="1" hangingPunct="1"/>
            <a:r>
              <a:rPr lang="en-US" altLang="en-US"/>
              <a:t>Identify SNPs in region of interest</a:t>
            </a:r>
          </a:p>
          <a:p>
            <a:pPr lvl="1" eaLnBrk="1" hangingPunct="1"/>
            <a:r>
              <a:rPr lang="en-US" altLang="en-US"/>
              <a:t>Interested in minimal set of SNPs needed to capture variation in region.</a:t>
            </a:r>
          </a:p>
          <a:p>
            <a:pPr lvl="1" eaLnBrk="1" hangingPunct="1"/>
            <a:endParaRPr lang="en-US" altLang="en-US"/>
          </a:p>
          <a:p>
            <a:pPr eaLnBrk="1" hangingPunct="1"/>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Outline</a:t>
            </a:r>
          </a:p>
        </p:txBody>
      </p:sp>
      <p:sp>
        <p:nvSpPr>
          <p:cNvPr id="6147" name="Rectangle 3"/>
          <p:cNvSpPr>
            <a:spLocks noGrp="1" noChangeArrowheads="1"/>
          </p:cNvSpPr>
          <p:nvPr>
            <p:ph idx="1"/>
          </p:nvPr>
        </p:nvSpPr>
        <p:spPr>
          <a:xfrm>
            <a:off x="533400" y="1371600"/>
            <a:ext cx="8051800" cy="4572000"/>
          </a:xfrm>
        </p:spPr>
        <p:txBody>
          <a:bodyPr/>
          <a:lstStyle/>
          <a:p>
            <a:pPr eaLnBrk="1" hangingPunct="1">
              <a:lnSpc>
                <a:spcPct val="90000"/>
              </a:lnSpc>
            </a:pPr>
            <a:endParaRPr lang="en-US" altLang="en-US"/>
          </a:p>
          <a:p>
            <a:pPr eaLnBrk="1" hangingPunct="1">
              <a:lnSpc>
                <a:spcPct val="90000"/>
              </a:lnSpc>
            </a:pPr>
            <a:r>
              <a:rPr lang="en-US" altLang="en-US"/>
              <a:t>Linkage disequilibrium (LD)</a:t>
            </a:r>
          </a:p>
          <a:p>
            <a:pPr lvl="1" eaLnBrk="1" hangingPunct="1">
              <a:lnSpc>
                <a:spcPct val="90000"/>
              </a:lnSpc>
            </a:pPr>
            <a:r>
              <a:rPr lang="en-US" altLang="en-US"/>
              <a:t>Definition of linkage disequilibrium</a:t>
            </a:r>
          </a:p>
          <a:p>
            <a:pPr lvl="1" eaLnBrk="1" hangingPunct="1">
              <a:lnSpc>
                <a:spcPct val="90000"/>
              </a:lnSpc>
            </a:pPr>
            <a:r>
              <a:rPr lang="en-US" altLang="en-US"/>
              <a:t>Importance of disequilibrium </a:t>
            </a:r>
          </a:p>
          <a:p>
            <a:pPr lvl="1" eaLnBrk="1" hangingPunct="1">
              <a:lnSpc>
                <a:spcPct val="90000"/>
              </a:lnSpc>
            </a:pPr>
            <a:r>
              <a:rPr lang="en-US" altLang="en-US"/>
              <a:t>Measures of disequilibrium</a:t>
            </a:r>
          </a:p>
          <a:p>
            <a:pPr eaLnBrk="1" hangingPunct="1">
              <a:lnSpc>
                <a:spcPct val="90000"/>
              </a:lnSpc>
            </a:pPr>
            <a:r>
              <a:rPr lang="en-US" altLang="en-US"/>
              <a:t>SNP selection</a:t>
            </a:r>
          </a:p>
          <a:p>
            <a:pPr lvl="1" eaLnBrk="1" hangingPunct="1">
              <a:lnSpc>
                <a:spcPct val="90000"/>
              </a:lnSpc>
            </a:pPr>
            <a:r>
              <a:rPr lang="en-US" altLang="en-US"/>
              <a:t>Public resources</a:t>
            </a:r>
          </a:p>
          <a:p>
            <a:pPr lvl="1" eaLnBrk="1" hangingPunct="1">
              <a:lnSpc>
                <a:spcPct val="90000"/>
              </a:lnSpc>
            </a:pPr>
            <a:r>
              <a:rPr lang="en-US" altLang="en-US"/>
              <a:t>Tag SNP selection programs</a:t>
            </a:r>
          </a:p>
          <a:p>
            <a:pPr eaLnBrk="1" hangingPunct="1">
              <a:lnSpc>
                <a:spcPct val="90000"/>
              </a:lnSpc>
            </a:pPr>
            <a:r>
              <a:rPr lang="en-US" altLang="en-US"/>
              <a:t>Imputation</a:t>
            </a:r>
          </a:p>
          <a:p>
            <a:pPr lvl="1" eaLnBrk="1" hangingPunct="1">
              <a:lnSpc>
                <a:spcPct val="90000"/>
              </a:lnSpc>
              <a:buFont typeface="Wingdings" panose="05000000000000000000" pitchFamily="2" charset="2"/>
              <a:buNone/>
            </a:pPr>
            <a:endParaRPr lang="en-US" altLang="en-US" b="1"/>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en-US" altLang="en-US"/>
              <a:t>Identify variation for your region</a:t>
            </a:r>
          </a:p>
        </p:txBody>
      </p:sp>
      <p:sp>
        <p:nvSpPr>
          <p:cNvPr id="31747" name="Rectangle 1027"/>
          <p:cNvSpPr>
            <a:spLocks noGrp="1" noChangeArrowheads="1"/>
          </p:cNvSpPr>
          <p:nvPr>
            <p:ph idx="1"/>
          </p:nvPr>
        </p:nvSpPr>
        <p:spPr>
          <a:xfrm>
            <a:off x="685800" y="1676400"/>
            <a:ext cx="7924800" cy="4114800"/>
          </a:xfrm>
        </p:spPr>
        <p:txBody>
          <a:bodyPr/>
          <a:lstStyle/>
          <a:p>
            <a:pPr eaLnBrk="1" hangingPunct="1">
              <a:lnSpc>
                <a:spcPct val="90000"/>
              </a:lnSpc>
            </a:pPr>
            <a:r>
              <a:rPr lang="en-US" altLang="en-US"/>
              <a:t>Option 1: sequence individuals in your sample for the entire gene/region of interest</a:t>
            </a:r>
          </a:p>
          <a:p>
            <a:pPr eaLnBrk="1" hangingPunct="1">
              <a:lnSpc>
                <a:spcPct val="90000"/>
              </a:lnSpc>
            </a:pPr>
            <a:endParaRPr lang="en-US" altLang="en-US"/>
          </a:p>
          <a:p>
            <a:pPr eaLnBrk="1" hangingPunct="1">
              <a:lnSpc>
                <a:spcPct val="90000"/>
              </a:lnSpc>
            </a:pPr>
            <a:r>
              <a:rPr lang="en-US" altLang="en-US"/>
              <a:t>Option 2: sequence a subset of individuals to identify variation in your region</a:t>
            </a:r>
          </a:p>
          <a:p>
            <a:pPr eaLnBrk="1" hangingPunct="1">
              <a:lnSpc>
                <a:spcPct val="90000"/>
              </a:lnSpc>
            </a:pPr>
            <a:endParaRPr lang="en-US" altLang="en-US"/>
          </a:p>
          <a:p>
            <a:pPr eaLnBrk="1" hangingPunct="1">
              <a:lnSpc>
                <a:spcPct val="90000"/>
              </a:lnSpc>
            </a:pPr>
            <a:r>
              <a:rPr lang="en-US" altLang="en-US"/>
              <a:t>Option 3: Use public databases to identify known variation in your region </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SNP Database Resources</a:t>
            </a:r>
          </a:p>
        </p:txBody>
      </p:sp>
      <p:sp>
        <p:nvSpPr>
          <p:cNvPr id="68611" name="Rectangle 3"/>
          <p:cNvSpPr>
            <a:spLocks noGrp="1" noChangeArrowheads="1"/>
          </p:cNvSpPr>
          <p:nvPr>
            <p:ph sz="half" idx="1"/>
          </p:nvPr>
        </p:nvSpPr>
        <p:spPr>
          <a:xfrm>
            <a:off x="457200" y="1600200"/>
            <a:ext cx="6019800" cy="4525963"/>
          </a:xfrm>
        </p:spPr>
        <p:txBody>
          <a:bodyPr rtlCol="0">
            <a:normAutofit fontScale="85000" lnSpcReduction="10000"/>
          </a:bodyPr>
          <a:lstStyle/>
          <a:p>
            <a:pPr eaLnBrk="1" fontAlgn="auto" hangingPunct="1">
              <a:spcAft>
                <a:spcPts val="0"/>
              </a:spcAft>
              <a:buFont typeface="Arial"/>
              <a:buChar char="•"/>
              <a:defRPr/>
            </a:pPr>
            <a:r>
              <a:rPr lang="en-US" sz="2600" dirty="0">
                <a:ea typeface="ＭＳ Ｐゴシック" pitchFamily="-109" charset="-128"/>
                <a:cs typeface="ＭＳ Ｐゴシック" pitchFamily="-109" charset="-128"/>
              </a:rPr>
              <a:t>NCBI SNP Database, </a:t>
            </a:r>
            <a:r>
              <a:rPr lang="en-US" sz="2600" dirty="0" err="1">
                <a:ea typeface="ＭＳ Ｐゴシック" pitchFamily="-109" charset="-128"/>
                <a:cs typeface="ＭＳ Ｐゴシック" pitchFamily="-109" charset="-128"/>
              </a:rPr>
              <a:t>dbSNP</a:t>
            </a:r>
            <a:endParaRPr lang="en-US" sz="2600" dirty="0">
              <a:ea typeface="ＭＳ Ｐゴシック" pitchFamily="-109" charset="-128"/>
              <a:cs typeface="ＭＳ Ｐゴシック" pitchFamily="-109" charset="-128"/>
            </a:endParaRPr>
          </a:p>
          <a:p>
            <a:pPr lvl="1" eaLnBrk="1" fontAlgn="auto" hangingPunct="1">
              <a:spcAft>
                <a:spcPts val="0"/>
              </a:spcAft>
              <a:buFont typeface="Arial"/>
              <a:buChar char="–"/>
              <a:defRPr/>
            </a:pPr>
            <a:r>
              <a:rPr lang="en-US" dirty="0">
                <a:ea typeface="+mn-ea"/>
                <a:hlinkClick r:id="rId3"/>
              </a:rPr>
              <a:t>http://www.ncbi.nlm.nih.gov/SNP/</a:t>
            </a:r>
            <a:endParaRPr lang="en-US" dirty="0">
              <a:ea typeface="+mn-ea"/>
            </a:endParaRPr>
          </a:p>
          <a:p>
            <a:pPr eaLnBrk="1" fontAlgn="auto" hangingPunct="1">
              <a:spcAft>
                <a:spcPts val="0"/>
              </a:spcAft>
              <a:buFont typeface="Arial"/>
              <a:buChar char="•"/>
              <a:defRPr/>
            </a:pPr>
            <a:r>
              <a:rPr lang="en-US" sz="2600" dirty="0">
                <a:ea typeface="ＭＳ Ｐゴシック" pitchFamily="-109" charset="-128"/>
                <a:cs typeface="ＭＳ Ｐゴシック" pitchFamily="-109" charset="-128"/>
              </a:rPr>
              <a:t>International </a:t>
            </a:r>
            <a:r>
              <a:rPr lang="en-US" sz="2600" dirty="0" err="1">
                <a:ea typeface="ＭＳ Ｐゴシック" pitchFamily="-109" charset="-128"/>
                <a:cs typeface="ＭＳ Ｐゴシック" pitchFamily="-109" charset="-128"/>
              </a:rPr>
              <a:t>HapMap</a:t>
            </a:r>
            <a:r>
              <a:rPr lang="en-US" sz="2600" dirty="0">
                <a:ea typeface="ＭＳ Ｐゴシック" pitchFamily="-109" charset="-128"/>
                <a:cs typeface="ＭＳ Ｐゴシック" pitchFamily="-109" charset="-128"/>
              </a:rPr>
              <a:t> Project</a:t>
            </a:r>
          </a:p>
          <a:p>
            <a:pPr lvl="1" eaLnBrk="1" fontAlgn="auto" hangingPunct="1">
              <a:spcAft>
                <a:spcPts val="0"/>
              </a:spcAft>
              <a:buFont typeface="Arial"/>
              <a:buChar char="–"/>
              <a:defRPr/>
            </a:pPr>
            <a:r>
              <a:rPr lang="en-US" dirty="0">
                <a:ea typeface="+mn-ea"/>
                <a:hlinkClick r:id="rId4"/>
              </a:rPr>
              <a:t>http://www.hapmap.org/</a:t>
            </a:r>
            <a:endParaRPr lang="en-US" dirty="0">
              <a:ea typeface="+mn-ea"/>
            </a:endParaRPr>
          </a:p>
          <a:p>
            <a:pPr eaLnBrk="1" fontAlgn="auto" hangingPunct="1">
              <a:spcAft>
                <a:spcPts val="0"/>
              </a:spcAft>
              <a:buFont typeface="Arial"/>
              <a:buChar char="•"/>
              <a:defRPr/>
            </a:pPr>
            <a:r>
              <a:rPr lang="en-US" sz="2600" dirty="0">
                <a:ea typeface="ＭＳ Ｐゴシック" pitchFamily="-109" charset="-128"/>
                <a:cs typeface="ＭＳ Ｐゴシック" pitchFamily="-109" charset="-128"/>
              </a:rPr>
              <a:t>NHLBI Program for Genomic Applications (http://</a:t>
            </a:r>
            <a:r>
              <a:rPr lang="en-US" sz="2600" dirty="0" err="1">
                <a:ea typeface="ＭＳ Ｐゴシック" pitchFamily="-109" charset="-128"/>
                <a:cs typeface="ＭＳ Ｐゴシック" pitchFamily="-109" charset="-128"/>
              </a:rPr>
              <a:t>www.nhlbi.nih.gov/resources/pga</a:t>
            </a:r>
            <a:r>
              <a:rPr lang="en-US" sz="2600" dirty="0">
                <a:ea typeface="ＭＳ Ｐゴシック" pitchFamily="-109" charset="-128"/>
                <a:cs typeface="ＭＳ Ｐゴシック" pitchFamily="-109" charset="-128"/>
              </a:rPr>
              <a:t>/)</a:t>
            </a:r>
          </a:p>
          <a:p>
            <a:pPr lvl="1" eaLnBrk="1" fontAlgn="auto" hangingPunct="1">
              <a:spcAft>
                <a:spcPts val="0"/>
              </a:spcAft>
              <a:buFont typeface="Arial"/>
              <a:buChar char="–"/>
              <a:defRPr/>
            </a:pPr>
            <a:r>
              <a:rPr lang="en-US" dirty="0" err="1">
                <a:ea typeface="+mn-ea"/>
              </a:rPr>
              <a:t>SeattleSNPs</a:t>
            </a:r>
            <a:r>
              <a:rPr lang="en-US" dirty="0">
                <a:ea typeface="+mn-ea"/>
              </a:rPr>
              <a:t> (</a:t>
            </a:r>
            <a:r>
              <a:rPr lang="en-US" dirty="0">
                <a:ea typeface="+mn-ea"/>
                <a:hlinkClick r:id="rId5"/>
              </a:rPr>
              <a:t>http://pga.mbt.washington.edu/</a:t>
            </a:r>
            <a:r>
              <a:rPr lang="en-US" dirty="0">
                <a:ea typeface="+mn-ea"/>
              </a:rPr>
              <a:t>)</a:t>
            </a:r>
          </a:p>
          <a:p>
            <a:pPr lvl="1" eaLnBrk="1" fontAlgn="auto" hangingPunct="1">
              <a:spcAft>
                <a:spcPts val="0"/>
              </a:spcAft>
              <a:buFont typeface="Arial"/>
              <a:buChar char="–"/>
              <a:defRPr/>
            </a:pPr>
            <a:r>
              <a:rPr lang="en-US" dirty="0" err="1">
                <a:ea typeface="+mn-ea"/>
              </a:rPr>
              <a:t>InnateImmunity</a:t>
            </a:r>
            <a:r>
              <a:rPr lang="en-US" dirty="0">
                <a:ea typeface="+mn-ea"/>
              </a:rPr>
              <a:t> (</a:t>
            </a:r>
            <a:r>
              <a:rPr lang="en-US" dirty="0">
                <a:ea typeface="+mn-ea"/>
                <a:hlinkClick r:id="rId6"/>
              </a:rPr>
              <a:t>http://innateimmunity.net/</a:t>
            </a:r>
            <a:r>
              <a:rPr lang="en-US" dirty="0">
                <a:ea typeface="+mn-ea"/>
              </a:rPr>
              <a:t>)</a:t>
            </a:r>
          </a:p>
          <a:p>
            <a:pPr eaLnBrk="1" fontAlgn="auto" hangingPunct="1">
              <a:spcAft>
                <a:spcPts val="0"/>
              </a:spcAft>
              <a:buFont typeface="Arial"/>
              <a:buChar char="•"/>
              <a:defRPr/>
            </a:pPr>
            <a:r>
              <a:rPr lang="en-US" sz="2600" dirty="0">
                <a:ea typeface="ＭＳ Ｐゴシック" pitchFamily="-109" charset="-128"/>
                <a:cs typeface="ＭＳ Ｐゴシック" pitchFamily="-109" charset="-128"/>
              </a:rPr>
              <a:t>1,000 genomes project</a:t>
            </a:r>
          </a:p>
          <a:p>
            <a:pPr lvl="1" eaLnBrk="1" fontAlgn="auto" hangingPunct="1">
              <a:spcAft>
                <a:spcPts val="0"/>
              </a:spcAft>
              <a:buFont typeface="Arial"/>
              <a:buChar char="–"/>
              <a:defRPr/>
            </a:pPr>
            <a:r>
              <a:rPr lang="en-US" dirty="0">
                <a:ea typeface="+mn-ea"/>
                <a:hlinkClick r:id="rId7"/>
              </a:rPr>
              <a:t>http://www.1000genomes.org</a:t>
            </a:r>
            <a:r>
              <a:rPr lang="en-US" dirty="0">
                <a:ea typeface="+mn-ea"/>
              </a:rPr>
              <a:t> </a:t>
            </a:r>
          </a:p>
          <a:p>
            <a:pPr eaLnBrk="1" fontAlgn="auto" hangingPunct="1">
              <a:spcAft>
                <a:spcPts val="0"/>
              </a:spcAft>
              <a:buFont typeface="Arial"/>
              <a:buChar char="•"/>
              <a:defRPr/>
            </a:pPr>
            <a:r>
              <a:rPr lang="en-US" dirty="0" err="1">
                <a:ea typeface="+mn-ea"/>
              </a:rPr>
              <a:t>Exome</a:t>
            </a:r>
            <a:r>
              <a:rPr lang="en-US" dirty="0">
                <a:ea typeface="+mn-ea"/>
              </a:rPr>
              <a:t> variant server (EVS)</a:t>
            </a:r>
          </a:p>
          <a:p>
            <a:pPr lvl="1" eaLnBrk="1" fontAlgn="auto" hangingPunct="1">
              <a:spcAft>
                <a:spcPts val="0"/>
              </a:spcAft>
              <a:buFont typeface="Arial"/>
              <a:buChar char="–"/>
              <a:defRPr/>
            </a:pPr>
            <a:r>
              <a:rPr lang="en-US" dirty="0">
                <a:solidFill>
                  <a:srgbClr val="FF0000"/>
                </a:solidFill>
                <a:ea typeface="+mn-ea"/>
                <a:hlinkClick r:id="rId8"/>
              </a:rPr>
              <a:t>http://evs.gs.washington.edu/EVS/</a:t>
            </a:r>
            <a:r>
              <a:rPr lang="en-US" dirty="0">
                <a:solidFill>
                  <a:srgbClr val="FF0000"/>
                </a:solidFill>
                <a:ea typeface="+mn-ea"/>
              </a:rPr>
              <a:t> </a:t>
            </a:r>
          </a:p>
        </p:txBody>
      </p:sp>
      <p:pic>
        <p:nvPicPr>
          <p:cNvPr id="32772"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19900" y="3657600"/>
            <a:ext cx="21717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1143000"/>
            <a:ext cx="1930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Exome Aggregation Consortium (ExAC)</a:t>
            </a:r>
          </a:p>
        </p:txBody>
      </p:sp>
      <p:pic>
        <p:nvPicPr>
          <p:cNvPr id="34819"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5463" y="1524000"/>
            <a:ext cx="4038600" cy="3163888"/>
          </a:xfrm>
        </p:spPr>
      </p:pic>
      <p:pic>
        <p:nvPicPr>
          <p:cNvPr id="3482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914400"/>
            <a:ext cx="3100388" cy="5440363"/>
          </a:xfrm>
        </p:spPr>
      </p:pic>
      <p:pic>
        <p:nvPicPr>
          <p:cNvPr id="348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4794250"/>
            <a:ext cx="4114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6963" y="5073650"/>
            <a:ext cx="28956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gnomAD browser</a:t>
            </a:r>
          </a:p>
        </p:txBody>
      </p:sp>
      <p:pic>
        <p:nvPicPr>
          <p:cNvPr id="358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1738"/>
            <a:ext cx="91440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ChangeArrowheads="1"/>
          </p:cNvSpPr>
          <p:nvPr/>
        </p:nvSpPr>
        <p:spPr bwMode="auto">
          <a:xfrm>
            <a:off x="2590800" y="6019800"/>
            <a:ext cx="350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http://gnomad.broadinstitute.org/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5113"/>
            <a:ext cx="91440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3038"/>
            <a:ext cx="8834438" cy="668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Tag SNPs</a:t>
            </a:r>
          </a:p>
        </p:txBody>
      </p:sp>
      <p:sp>
        <p:nvSpPr>
          <p:cNvPr id="38915" name="Rectangle 3"/>
          <p:cNvSpPr>
            <a:spLocks noGrp="1" noChangeArrowheads="1"/>
          </p:cNvSpPr>
          <p:nvPr>
            <p:ph idx="1"/>
          </p:nvPr>
        </p:nvSpPr>
        <p:spPr/>
        <p:txBody>
          <a:bodyPr/>
          <a:lstStyle/>
          <a:p>
            <a:pPr lvl="1" eaLnBrk="1" hangingPunct="1">
              <a:lnSpc>
                <a:spcPct val="80000"/>
              </a:lnSpc>
            </a:pPr>
            <a:r>
              <a:rPr lang="en-US" altLang="en-US" sz="2600"/>
              <a:t>tagSNPs </a:t>
            </a:r>
          </a:p>
          <a:p>
            <a:pPr lvl="2" eaLnBrk="1" hangingPunct="1">
              <a:lnSpc>
                <a:spcPct val="80000"/>
              </a:lnSpc>
            </a:pPr>
            <a:r>
              <a:rPr lang="en-US" altLang="en-US" sz="2200"/>
              <a:t>SNPs are selected based on their pair wise ability to predict genotype of untyped SNPs</a:t>
            </a:r>
          </a:p>
          <a:p>
            <a:pPr lvl="2" eaLnBrk="1" hangingPunct="1">
              <a:lnSpc>
                <a:spcPct val="80000"/>
              </a:lnSpc>
            </a:pPr>
            <a:r>
              <a:rPr lang="en-US" altLang="en-US" sz="2200"/>
              <a:t>Based on an r2 concept of LD structure</a:t>
            </a:r>
          </a:p>
          <a:p>
            <a:pPr lvl="2" eaLnBrk="1" hangingPunct="1">
              <a:lnSpc>
                <a:spcPct val="80000"/>
              </a:lnSpc>
            </a:pPr>
            <a:r>
              <a:rPr lang="en-US" altLang="en-US" sz="2200"/>
              <a:t>Example program: LDSelect</a:t>
            </a:r>
          </a:p>
          <a:p>
            <a:pPr lvl="1" eaLnBrk="1" hangingPunct="1">
              <a:lnSpc>
                <a:spcPct val="80000"/>
              </a:lnSpc>
            </a:pPr>
            <a:r>
              <a:rPr lang="en-US" altLang="en-US" sz="2600"/>
              <a:t>haplotype-tagging SNPs (htSNPs) </a:t>
            </a:r>
          </a:p>
          <a:p>
            <a:pPr lvl="2" eaLnBrk="1" hangingPunct="1">
              <a:lnSpc>
                <a:spcPct val="80000"/>
              </a:lnSpc>
            </a:pPr>
            <a:r>
              <a:rPr lang="en-US" altLang="en-US" sz="2200"/>
              <a:t> SNPs are selected to optimize resolution of existing haplotypes </a:t>
            </a:r>
          </a:p>
          <a:p>
            <a:pPr lvl="2" eaLnBrk="1" hangingPunct="1">
              <a:lnSpc>
                <a:spcPct val="80000"/>
              </a:lnSpc>
            </a:pPr>
            <a:r>
              <a:rPr lang="en-US" altLang="en-US" sz="2200"/>
              <a:t>Based on a D’ concept of LD structure</a:t>
            </a:r>
          </a:p>
          <a:p>
            <a:pPr lvl="2" eaLnBrk="1" hangingPunct="1">
              <a:lnSpc>
                <a:spcPct val="80000"/>
              </a:lnSpc>
            </a:pPr>
            <a:r>
              <a:rPr lang="en-US" altLang="en-US" sz="2200"/>
              <a:t>Example program: Haploview, HaploBlockfinder</a:t>
            </a:r>
          </a:p>
          <a:p>
            <a:pPr lvl="1" eaLnBrk="1" hangingPunct="1">
              <a:lnSpc>
                <a:spcPct val="80000"/>
              </a:lnSpc>
            </a:pPr>
            <a:r>
              <a:rPr lang="en-US" altLang="en-US" sz="2600"/>
              <a:t>Multi-marker tagSNPs</a:t>
            </a:r>
          </a:p>
          <a:p>
            <a:pPr lvl="2" eaLnBrk="1" hangingPunct="1">
              <a:lnSpc>
                <a:spcPct val="80000"/>
              </a:lnSpc>
            </a:pPr>
            <a:r>
              <a:rPr lang="en-US" altLang="en-US" sz="2200"/>
              <a:t>Use tagSNP concept, but extend past pair wise LD</a:t>
            </a:r>
          </a:p>
          <a:p>
            <a:pPr lvl="2" eaLnBrk="1" hangingPunct="1">
              <a:lnSpc>
                <a:spcPct val="80000"/>
              </a:lnSpc>
            </a:pPr>
            <a:r>
              <a:rPr lang="en-US" altLang="en-US" sz="2200"/>
              <a:t>Example program: tagger</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Tag SNPs – using r</a:t>
            </a:r>
            <a:r>
              <a:rPr lang="en-US" altLang="en-US" baseline="30000"/>
              <a:t>2 </a:t>
            </a:r>
            <a:r>
              <a:rPr lang="en-US" altLang="en-US"/>
              <a:t>information</a:t>
            </a:r>
          </a:p>
        </p:txBody>
      </p:sp>
      <p:sp>
        <p:nvSpPr>
          <p:cNvPr id="194563" name="Rectangle 3"/>
          <p:cNvSpPr>
            <a:spLocks noChangeArrowheads="1"/>
          </p:cNvSpPr>
          <p:nvPr/>
        </p:nvSpPr>
        <p:spPr bwMode="auto">
          <a:xfrm>
            <a:off x="5181600" y="2438400"/>
            <a:ext cx="381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latin typeface="Gill Sans" pitchFamily="-109" charset="0"/>
              </a:rPr>
              <a:t>Think-Pair-Share </a:t>
            </a:r>
          </a:p>
          <a:p>
            <a:pPr algn="ctr">
              <a:spcBef>
                <a:spcPct val="0"/>
              </a:spcBef>
              <a:buFontTx/>
              <a:buNone/>
            </a:pPr>
            <a:r>
              <a:rPr lang="en-US" altLang="en-US" sz="2000" b="1">
                <a:latin typeface="Gill Sans" pitchFamily="-109" charset="0"/>
              </a:rPr>
              <a:t>Exercise:</a:t>
            </a:r>
          </a:p>
          <a:p>
            <a:pPr algn="ctr">
              <a:spcBef>
                <a:spcPct val="0"/>
              </a:spcBef>
              <a:buFontTx/>
              <a:buNone/>
            </a:pPr>
            <a:r>
              <a:rPr lang="en-US" altLang="en-US" sz="2000" b="1">
                <a:latin typeface="Gill Sans" pitchFamily="-109" charset="0"/>
              </a:rPr>
              <a:t>Which SNPs are in high LD?</a:t>
            </a:r>
          </a:p>
          <a:p>
            <a:pPr algn="ctr">
              <a:spcBef>
                <a:spcPct val="0"/>
              </a:spcBef>
              <a:buFontTx/>
              <a:buNone/>
            </a:pPr>
            <a:r>
              <a:rPr lang="en-US" altLang="en-US" sz="2000" b="1">
                <a:latin typeface="Gill Sans" pitchFamily="-109" charset="0"/>
              </a:rPr>
              <a:t>How many SNPs would you need to genotype to effectively capture the variation across the region?</a:t>
            </a:r>
            <a:endParaRPr lang="en-US" altLang="en-US" sz="2000">
              <a:latin typeface="Gill Sans" pitchFamily="-109" charset="0"/>
            </a:endParaRPr>
          </a:p>
        </p:txBody>
      </p:sp>
      <p:grpSp>
        <p:nvGrpSpPr>
          <p:cNvPr id="39940" name="Group 4"/>
          <p:cNvGrpSpPr>
            <a:grpSpLocks/>
          </p:cNvGrpSpPr>
          <p:nvPr/>
        </p:nvGrpSpPr>
        <p:grpSpPr bwMode="auto">
          <a:xfrm>
            <a:off x="990600" y="2470150"/>
            <a:ext cx="4114800" cy="793750"/>
            <a:chOff x="624" y="1556"/>
            <a:chExt cx="2592" cy="500"/>
          </a:xfrm>
        </p:grpSpPr>
        <p:sp>
          <p:nvSpPr>
            <p:cNvPr id="39964" name="Line 5"/>
            <p:cNvSpPr>
              <a:spLocks noChangeShapeType="1"/>
            </p:cNvSpPr>
            <p:nvPr/>
          </p:nvSpPr>
          <p:spPr bwMode="auto">
            <a:xfrm>
              <a:off x="624" y="1952"/>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5" name="Freeform 6"/>
            <p:cNvSpPr>
              <a:spLocks/>
            </p:cNvSpPr>
            <p:nvPr/>
          </p:nvSpPr>
          <p:spPr bwMode="auto">
            <a:xfrm>
              <a:off x="2928" y="1848"/>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39966" name="Freeform 7"/>
            <p:cNvSpPr>
              <a:spLocks/>
            </p:cNvSpPr>
            <p:nvPr/>
          </p:nvSpPr>
          <p:spPr bwMode="auto">
            <a:xfrm>
              <a:off x="2152"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39967" name="Freeform 8"/>
            <p:cNvSpPr>
              <a:spLocks/>
            </p:cNvSpPr>
            <p:nvPr/>
          </p:nvSpPr>
          <p:spPr bwMode="auto">
            <a:xfrm>
              <a:off x="181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39968" name="Freeform 9"/>
            <p:cNvSpPr>
              <a:spLocks/>
            </p:cNvSpPr>
            <p:nvPr/>
          </p:nvSpPr>
          <p:spPr bwMode="auto">
            <a:xfrm>
              <a:off x="1160"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39969" name="Freeform 10"/>
            <p:cNvSpPr>
              <a:spLocks/>
            </p:cNvSpPr>
            <p:nvPr/>
          </p:nvSpPr>
          <p:spPr bwMode="auto">
            <a:xfrm>
              <a:off x="14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39970" name="Freeform 11"/>
            <p:cNvSpPr>
              <a:spLocks/>
            </p:cNvSpPr>
            <p:nvPr/>
          </p:nvSpPr>
          <p:spPr bwMode="auto">
            <a:xfrm>
              <a:off x="6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39971" name="Text Box 12"/>
            <p:cNvSpPr txBox="1">
              <a:spLocks noChangeArrowheads="1"/>
            </p:cNvSpPr>
            <p:nvPr/>
          </p:nvSpPr>
          <p:spPr bwMode="auto">
            <a:xfrm>
              <a:off x="681" y="1566"/>
              <a:ext cx="1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A/T</a:t>
              </a:r>
            </a:p>
            <a:p>
              <a:pPr algn="ctr" eaLnBrk="1" hangingPunct="1">
                <a:spcBef>
                  <a:spcPct val="0"/>
                </a:spcBef>
                <a:buFontTx/>
                <a:buNone/>
              </a:pPr>
              <a:r>
                <a:rPr lang="en-US" altLang="en-US" sz="1400">
                  <a:latin typeface="Gill Sans" pitchFamily="-109" charset="0"/>
                </a:rPr>
                <a:t>1</a:t>
              </a:r>
            </a:p>
          </p:txBody>
        </p:sp>
        <p:sp>
          <p:nvSpPr>
            <p:cNvPr id="39972" name="Text Box 13"/>
            <p:cNvSpPr txBox="1">
              <a:spLocks noChangeArrowheads="1"/>
            </p:cNvSpPr>
            <p:nvPr/>
          </p:nvSpPr>
          <p:spPr bwMode="auto">
            <a:xfrm>
              <a:off x="1164" y="1559"/>
              <a:ext cx="18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G/A</a:t>
              </a:r>
            </a:p>
            <a:p>
              <a:pPr algn="ctr" eaLnBrk="1" hangingPunct="1">
                <a:spcBef>
                  <a:spcPct val="0"/>
                </a:spcBef>
                <a:buFontTx/>
                <a:buNone/>
              </a:pPr>
              <a:r>
                <a:rPr lang="en-US" altLang="en-US" sz="1400">
                  <a:latin typeface="Gill Sans" pitchFamily="-109" charset="0"/>
                </a:rPr>
                <a:t>2</a:t>
              </a:r>
            </a:p>
          </p:txBody>
        </p:sp>
        <p:sp>
          <p:nvSpPr>
            <p:cNvPr id="39973" name="Text Box 14"/>
            <p:cNvSpPr txBox="1">
              <a:spLocks noChangeArrowheads="1"/>
            </p:cNvSpPr>
            <p:nvPr/>
          </p:nvSpPr>
          <p:spPr bwMode="auto">
            <a:xfrm>
              <a:off x="1477" y="1556"/>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3</a:t>
              </a:r>
            </a:p>
          </p:txBody>
        </p:sp>
        <p:sp>
          <p:nvSpPr>
            <p:cNvPr id="39974" name="Text Box 15"/>
            <p:cNvSpPr txBox="1">
              <a:spLocks noChangeArrowheads="1"/>
            </p:cNvSpPr>
            <p:nvPr/>
          </p:nvSpPr>
          <p:spPr bwMode="auto">
            <a:xfrm>
              <a:off x="1833" y="1561"/>
              <a:ext cx="17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T/C</a:t>
              </a:r>
            </a:p>
            <a:p>
              <a:pPr algn="ctr" eaLnBrk="1" hangingPunct="1">
                <a:spcBef>
                  <a:spcPct val="0"/>
                </a:spcBef>
                <a:buFontTx/>
                <a:buNone/>
              </a:pPr>
              <a:r>
                <a:rPr lang="en-US" altLang="en-US" sz="1400">
                  <a:latin typeface="Gill Sans" pitchFamily="-109" charset="0"/>
                </a:rPr>
                <a:t>4</a:t>
              </a:r>
            </a:p>
          </p:txBody>
        </p:sp>
        <p:sp>
          <p:nvSpPr>
            <p:cNvPr id="39975" name="Text Box 16"/>
            <p:cNvSpPr txBox="1">
              <a:spLocks noChangeArrowheads="1"/>
            </p:cNvSpPr>
            <p:nvPr/>
          </p:nvSpPr>
          <p:spPr bwMode="auto">
            <a:xfrm>
              <a:off x="2160" y="1561"/>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5</a:t>
              </a:r>
            </a:p>
          </p:txBody>
        </p:sp>
        <p:sp>
          <p:nvSpPr>
            <p:cNvPr id="39976" name="Text Box 17"/>
            <p:cNvSpPr txBox="1">
              <a:spLocks noChangeArrowheads="1"/>
            </p:cNvSpPr>
            <p:nvPr/>
          </p:nvSpPr>
          <p:spPr bwMode="auto">
            <a:xfrm>
              <a:off x="2942" y="1568"/>
              <a:ext cx="18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A/C</a:t>
              </a:r>
            </a:p>
            <a:p>
              <a:pPr algn="ctr" eaLnBrk="1" hangingPunct="1">
                <a:spcBef>
                  <a:spcPct val="0"/>
                </a:spcBef>
                <a:buFontTx/>
                <a:buNone/>
              </a:pPr>
              <a:r>
                <a:rPr lang="en-US" altLang="en-US" sz="1400">
                  <a:latin typeface="Gill Sans" pitchFamily="-109" charset="0"/>
                </a:rPr>
                <a:t>6</a:t>
              </a:r>
            </a:p>
          </p:txBody>
        </p:sp>
      </p:grpSp>
      <p:grpSp>
        <p:nvGrpSpPr>
          <p:cNvPr id="39941" name="Group 27"/>
          <p:cNvGrpSpPr>
            <a:grpSpLocks/>
          </p:cNvGrpSpPr>
          <p:nvPr/>
        </p:nvGrpSpPr>
        <p:grpSpPr bwMode="auto">
          <a:xfrm>
            <a:off x="990600" y="3708400"/>
            <a:ext cx="457200" cy="1447800"/>
            <a:chOff x="624" y="2336"/>
            <a:chExt cx="288" cy="912"/>
          </a:xfrm>
        </p:grpSpPr>
        <p:sp>
          <p:nvSpPr>
            <p:cNvPr id="39962" name="AutoShape 28"/>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sp>
          <p:nvSpPr>
            <p:cNvPr id="39963" name="AutoShape 29"/>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a:p>
              <a:pPr algn="ctr">
                <a:spcBef>
                  <a:spcPct val="0"/>
                </a:spcBef>
                <a:buFontTx/>
                <a:buNone/>
              </a:pPr>
              <a:r>
                <a:rPr lang="en-US" altLang="en-US" sz="2400">
                  <a:latin typeface="Arial" panose="020B0604020202020204" pitchFamily="34" charset="0"/>
                </a:rPr>
                <a:t>T</a:t>
              </a:r>
            </a:p>
          </p:txBody>
        </p:sp>
      </p:grpSp>
      <p:grpSp>
        <p:nvGrpSpPr>
          <p:cNvPr id="39942" name="Group 30"/>
          <p:cNvGrpSpPr>
            <a:grpSpLocks/>
          </p:cNvGrpSpPr>
          <p:nvPr/>
        </p:nvGrpSpPr>
        <p:grpSpPr bwMode="auto">
          <a:xfrm>
            <a:off x="2260600" y="3708400"/>
            <a:ext cx="457200" cy="1447800"/>
            <a:chOff x="1424" y="2336"/>
            <a:chExt cx="288" cy="912"/>
          </a:xfrm>
        </p:grpSpPr>
        <p:sp>
          <p:nvSpPr>
            <p:cNvPr id="39958" name="AutoShape 31"/>
            <p:cNvSpPr>
              <a:spLocks noChangeArrowheads="1"/>
            </p:cNvSpPr>
            <p:nvPr/>
          </p:nvSpPr>
          <p:spPr bwMode="auto">
            <a:xfrm>
              <a:off x="1424"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39959" name="AutoShape 32"/>
            <p:cNvSpPr>
              <a:spLocks noChangeArrowheads="1"/>
            </p:cNvSpPr>
            <p:nvPr/>
          </p:nvSpPr>
          <p:spPr bwMode="auto">
            <a:xfrm>
              <a:off x="1424"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39960" name="AutoShape 33"/>
            <p:cNvSpPr>
              <a:spLocks noChangeArrowheads="1"/>
            </p:cNvSpPr>
            <p:nvPr/>
          </p:nvSpPr>
          <p:spPr bwMode="auto">
            <a:xfrm>
              <a:off x="1424"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39961" name="AutoShape 34"/>
            <p:cNvSpPr>
              <a:spLocks noChangeArrowheads="1"/>
            </p:cNvSpPr>
            <p:nvPr/>
          </p:nvSpPr>
          <p:spPr bwMode="auto">
            <a:xfrm>
              <a:off x="1424"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39943" name="Group 35"/>
          <p:cNvGrpSpPr>
            <a:grpSpLocks/>
          </p:cNvGrpSpPr>
          <p:nvPr/>
        </p:nvGrpSpPr>
        <p:grpSpPr bwMode="auto">
          <a:xfrm>
            <a:off x="3352800" y="3708400"/>
            <a:ext cx="457200" cy="1447800"/>
            <a:chOff x="2112" y="2336"/>
            <a:chExt cx="288" cy="912"/>
          </a:xfrm>
        </p:grpSpPr>
        <p:sp>
          <p:nvSpPr>
            <p:cNvPr id="39954" name="AutoShape 36"/>
            <p:cNvSpPr>
              <a:spLocks noChangeArrowheads="1"/>
            </p:cNvSpPr>
            <p:nvPr/>
          </p:nvSpPr>
          <p:spPr bwMode="auto">
            <a:xfrm>
              <a:off x="2112"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39955" name="AutoShape 37"/>
            <p:cNvSpPr>
              <a:spLocks noChangeArrowheads="1"/>
            </p:cNvSpPr>
            <p:nvPr/>
          </p:nvSpPr>
          <p:spPr bwMode="auto">
            <a:xfrm>
              <a:off x="2112"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39956" name="AutoShape 38"/>
            <p:cNvSpPr>
              <a:spLocks noChangeArrowheads="1"/>
            </p:cNvSpPr>
            <p:nvPr/>
          </p:nvSpPr>
          <p:spPr bwMode="auto">
            <a:xfrm>
              <a:off x="2112"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39957" name="AutoShape 39"/>
            <p:cNvSpPr>
              <a:spLocks noChangeArrowheads="1"/>
            </p:cNvSpPr>
            <p:nvPr/>
          </p:nvSpPr>
          <p:spPr bwMode="auto">
            <a:xfrm>
              <a:off x="2112"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39944" name="Group 40"/>
          <p:cNvGrpSpPr>
            <a:grpSpLocks/>
          </p:cNvGrpSpPr>
          <p:nvPr/>
        </p:nvGrpSpPr>
        <p:grpSpPr bwMode="auto">
          <a:xfrm>
            <a:off x="2832100" y="3708400"/>
            <a:ext cx="457200" cy="1447800"/>
            <a:chOff x="1784" y="2336"/>
            <a:chExt cx="288" cy="912"/>
          </a:xfrm>
        </p:grpSpPr>
        <p:sp>
          <p:nvSpPr>
            <p:cNvPr id="39952" name="AutoShape 41"/>
            <p:cNvSpPr>
              <a:spLocks noChangeArrowheads="1"/>
            </p:cNvSpPr>
            <p:nvPr/>
          </p:nvSpPr>
          <p:spPr bwMode="auto">
            <a:xfrm>
              <a:off x="1784"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p:txBody>
        </p:sp>
        <p:sp>
          <p:nvSpPr>
            <p:cNvPr id="39953" name="AutoShape 42"/>
            <p:cNvSpPr>
              <a:spLocks noChangeArrowheads="1"/>
            </p:cNvSpPr>
            <p:nvPr/>
          </p:nvSpPr>
          <p:spPr bwMode="auto">
            <a:xfrm>
              <a:off x="1784"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39945" name="Group 43"/>
          <p:cNvGrpSpPr>
            <a:grpSpLocks/>
          </p:cNvGrpSpPr>
          <p:nvPr/>
        </p:nvGrpSpPr>
        <p:grpSpPr bwMode="auto">
          <a:xfrm>
            <a:off x="4584700" y="3708400"/>
            <a:ext cx="457200" cy="1447800"/>
            <a:chOff x="2888" y="2336"/>
            <a:chExt cx="288" cy="912"/>
          </a:xfrm>
        </p:grpSpPr>
        <p:sp>
          <p:nvSpPr>
            <p:cNvPr id="39950" name="AutoShape 44"/>
            <p:cNvSpPr>
              <a:spLocks noChangeArrowheads="1"/>
            </p:cNvSpPr>
            <p:nvPr/>
          </p:nvSpPr>
          <p:spPr bwMode="auto">
            <a:xfrm>
              <a:off x="2888"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p:txBody>
        </p:sp>
        <p:sp>
          <p:nvSpPr>
            <p:cNvPr id="39951" name="AutoShape 45"/>
            <p:cNvSpPr>
              <a:spLocks noChangeArrowheads="1"/>
            </p:cNvSpPr>
            <p:nvPr/>
          </p:nvSpPr>
          <p:spPr bwMode="auto">
            <a:xfrm>
              <a:off x="2888"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39946" name="Group 54"/>
          <p:cNvGrpSpPr>
            <a:grpSpLocks/>
          </p:cNvGrpSpPr>
          <p:nvPr/>
        </p:nvGrpSpPr>
        <p:grpSpPr bwMode="auto">
          <a:xfrm>
            <a:off x="1765300" y="3708400"/>
            <a:ext cx="457200" cy="1447800"/>
            <a:chOff x="624" y="2336"/>
            <a:chExt cx="288" cy="912"/>
          </a:xfrm>
        </p:grpSpPr>
        <p:sp>
          <p:nvSpPr>
            <p:cNvPr id="39948" name="AutoShape 55"/>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a:p>
              <a:pPr algn="ctr">
                <a:spcBef>
                  <a:spcPct val="0"/>
                </a:spcBef>
                <a:buFontTx/>
                <a:buNone/>
              </a:pPr>
              <a:r>
                <a:rPr lang="en-US" altLang="en-US" sz="2400">
                  <a:latin typeface="Arial" panose="020B0604020202020204" pitchFamily="34" charset="0"/>
                </a:rPr>
                <a:t>G</a:t>
              </a:r>
            </a:p>
          </p:txBody>
        </p:sp>
        <p:sp>
          <p:nvSpPr>
            <p:cNvPr id="39949" name="AutoShape 56"/>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grpSp>
      <p:sp>
        <p:nvSpPr>
          <p:cNvPr id="39947" name="Rectangle 60"/>
          <p:cNvSpPr>
            <a:spLocks noChangeArrowheads="1"/>
          </p:cNvSpPr>
          <p:nvPr/>
        </p:nvSpPr>
        <p:spPr bwMode="auto">
          <a:xfrm>
            <a:off x="152400" y="6415088"/>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Gill Sans" pitchFamily="-109" charset="0"/>
              </a:rPr>
              <a:t>After Carlson </a:t>
            </a:r>
            <a:r>
              <a:rPr lang="en-US" altLang="en-US" sz="1800" i="1">
                <a:latin typeface="Gill Sans" pitchFamily="-109" charset="0"/>
              </a:rPr>
              <a:t>et al. </a:t>
            </a:r>
            <a:r>
              <a:rPr lang="en-US" altLang="en-US" sz="1800">
                <a:latin typeface="Gill Sans" pitchFamily="-109" charset="0"/>
              </a:rPr>
              <a:t>(2004) </a:t>
            </a:r>
            <a:r>
              <a:rPr lang="en-US" altLang="en-US" sz="1800" i="1">
                <a:latin typeface="Gill Sans" pitchFamily="-109" charset="0"/>
              </a:rPr>
              <a:t>AJHG </a:t>
            </a:r>
            <a:r>
              <a:rPr lang="en-US" altLang="en-US" sz="1800" b="1">
                <a:latin typeface="Gill Sans" pitchFamily="-109" charset="0"/>
              </a:rPr>
              <a:t>74</a:t>
            </a:r>
            <a:r>
              <a:rPr lang="en-US" altLang="en-US" sz="1800">
                <a:latin typeface="Gill Sans" pitchFamily="-109" charset="0"/>
              </a:rPr>
              <a:t>:106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dissolve">
                                      <p:cBhvr>
                                        <p:cTn id="7"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Tag SNPs – using r</a:t>
            </a:r>
            <a:r>
              <a:rPr lang="en-US" altLang="en-US" baseline="30000"/>
              <a:t>2 </a:t>
            </a:r>
            <a:r>
              <a:rPr lang="en-US" altLang="en-US"/>
              <a:t>information</a:t>
            </a:r>
          </a:p>
        </p:txBody>
      </p:sp>
      <p:sp>
        <p:nvSpPr>
          <p:cNvPr id="194563" name="Rectangle 3"/>
          <p:cNvSpPr>
            <a:spLocks noChangeArrowheads="1"/>
          </p:cNvSpPr>
          <p:nvPr/>
        </p:nvSpPr>
        <p:spPr bwMode="auto">
          <a:xfrm>
            <a:off x="5181600" y="243840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latin typeface="Gill Sans" pitchFamily="-109" charset="0"/>
              </a:rPr>
              <a:t>Tags:</a:t>
            </a:r>
          </a:p>
          <a:p>
            <a:pPr algn="ctr">
              <a:spcBef>
                <a:spcPct val="0"/>
              </a:spcBef>
              <a:buFontTx/>
              <a:buNone/>
            </a:pPr>
            <a:endParaRPr lang="en-US" altLang="en-US" sz="2000" b="1">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b="1">
                <a:latin typeface="Gill Sans" pitchFamily="-109" charset="0"/>
              </a:rPr>
              <a:t>Test for association:</a:t>
            </a:r>
          </a:p>
          <a:p>
            <a:pPr algn="ctr">
              <a:spcBef>
                <a:spcPct val="0"/>
              </a:spcBef>
              <a:buFontTx/>
              <a:buNone/>
            </a:pPr>
            <a:endParaRPr lang="en-US" altLang="en-US" sz="2000" b="1">
              <a:latin typeface="Gill Sans" pitchFamily="-109" charset="0"/>
            </a:endParaRPr>
          </a:p>
        </p:txBody>
      </p:sp>
      <p:grpSp>
        <p:nvGrpSpPr>
          <p:cNvPr id="41988" name="Group 4"/>
          <p:cNvGrpSpPr>
            <a:grpSpLocks/>
          </p:cNvGrpSpPr>
          <p:nvPr/>
        </p:nvGrpSpPr>
        <p:grpSpPr bwMode="auto">
          <a:xfrm>
            <a:off x="990600" y="2470150"/>
            <a:ext cx="4114800" cy="793750"/>
            <a:chOff x="624" y="1556"/>
            <a:chExt cx="2592" cy="500"/>
          </a:xfrm>
        </p:grpSpPr>
        <p:sp>
          <p:nvSpPr>
            <p:cNvPr id="42012" name="Line 5"/>
            <p:cNvSpPr>
              <a:spLocks noChangeShapeType="1"/>
            </p:cNvSpPr>
            <p:nvPr/>
          </p:nvSpPr>
          <p:spPr bwMode="auto">
            <a:xfrm>
              <a:off x="624" y="1952"/>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3" name="Freeform 6"/>
            <p:cNvSpPr>
              <a:spLocks/>
            </p:cNvSpPr>
            <p:nvPr/>
          </p:nvSpPr>
          <p:spPr bwMode="auto">
            <a:xfrm>
              <a:off x="2928" y="1848"/>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2014" name="Freeform 7"/>
            <p:cNvSpPr>
              <a:spLocks/>
            </p:cNvSpPr>
            <p:nvPr/>
          </p:nvSpPr>
          <p:spPr bwMode="auto">
            <a:xfrm>
              <a:off x="2152"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2015" name="Freeform 8"/>
            <p:cNvSpPr>
              <a:spLocks/>
            </p:cNvSpPr>
            <p:nvPr/>
          </p:nvSpPr>
          <p:spPr bwMode="auto">
            <a:xfrm>
              <a:off x="181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2016" name="Freeform 9"/>
            <p:cNvSpPr>
              <a:spLocks/>
            </p:cNvSpPr>
            <p:nvPr/>
          </p:nvSpPr>
          <p:spPr bwMode="auto">
            <a:xfrm>
              <a:off x="1160"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2017" name="Freeform 10"/>
            <p:cNvSpPr>
              <a:spLocks/>
            </p:cNvSpPr>
            <p:nvPr/>
          </p:nvSpPr>
          <p:spPr bwMode="auto">
            <a:xfrm>
              <a:off x="14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2018" name="Freeform 11"/>
            <p:cNvSpPr>
              <a:spLocks/>
            </p:cNvSpPr>
            <p:nvPr/>
          </p:nvSpPr>
          <p:spPr bwMode="auto">
            <a:xfrm>
              <a:off x="6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2019" name="Text Box 12"/>
            <p:cNvSpPr txBox="1">
              <a:spLocks noChangeArrowheads="1"/>
            </p:cNvSpPr>
            <p:nvPr/>
          </p:nvSpPr>
          <p:spPr bwMode="auto">
            <a:xfrm>
              <a:off x="681" y="1566"/>
              <a:ext cx="1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A/T</a:t>
              </a:r>
            </a:p>
            <a:p>
              <a:pPr algn="ctr" eaLnBrk="1" hangingPunct="1">
                <a:spcBef>
                  <a:spcPct val="0"/>
                </a:spcBef>
                <a:buFontTx/>
                <a:buNone/>
              </a:pPr>
              <a:r>
                <a:rPr lang="en-US" altLang="en-US" sz="1400">
                  <a:latin typeface="Gill Sans" pitchFamily="-109" charset="0"/>
                </a:rPr>
                <a:t>1</a:t>
              </a:r>
            </a:p>
          </p:txBody>
        </p:sp>
        <p:sp>
          <p:nvSpPr>
            <p:cNvPr id="42020" name="Text Box 13"/>
            <p:cNvSpPr txBox="1">
              <a:spLocks noChangeArrowheads="1"/>
            </p:cNvSpPr>
            <p:nvPr/>
          </p:nvSpPr>
          <p:spPr bwMode="auto">
            <a:xfrm>
              <a:off x="1164" y="1559"/>
              <a:ext cx="18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G/A</a:t>
              </a:r>
            </a:p>
            <a:p>
              <a:pPr algn="ctr" eaLnBrk="1" hangingPunct="1">
                <a:spcBef>
                  <a:spcPct val="0"/>
                </a:spcBef>
                <a:buFontTx/>
                <a:buNone/>
              </a:pPr>
              <a:r>
                <a:rPr lang="en-US" altLang="en-US" sz="1400">
                  <a:latin typeface="Gill Sans" pitchFamily="-109" charset="0"/>
                </a:rPr>
                <a:t>2</a:t>
              </a:r>
            </a:p>
          </p:txBody>
        </p:sp>
        <p:sp>
          <p:nvSpPr>
            <p:cNvPr id="42021" name="Text Box 14"/>
            <p:cNvSpPr txBox="1">
              <a:spLocks noChangeArrowheads="1"/>
            </p:cNvSpPr>
            <p:nvPr/>
          </p:nvSpPr>
          <p:spPr bwMode="auto">
            <a:xfrm>
              <a:off x="1477" y="1556"/>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3</a:t>
              </a:r>
            </a:p>
          </p:txBody>
        </p:sp>
        <p:sp>
          <p:nvSpPr>
            <p:cNvPr id="42022" name="Text Box 15"/>
            <p:cNvSpPr txBox="1">
              <a:spLocks noChangeArrowheads="1"/>
            </p:cNvSpPr>
            <p:nvPr/>
          </p:nvSpPr>
          <p:spPr bwMode="auto">
            <a:xfrm>
              <a:off x="1833" y="1561"/>
              <a:ext cx="17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T/C</a:t>
              </a:r>
            </a:p>
            <a:p>
              <a:pPr algn="ctr" eaLnBrk="1" hangingPunct="1">
                <a:spcBef>
                  <a:spcPct val="0"/>
                </a:spcBef>
                <a:buFontTx/>
                <a:buNone/>
              </a:pPr>
              <a:r>
                <a:rPr lang="en-US" altLang="en-US" sz="1400">
                  <a:latin typeface="Gill Sans" pitchFamily="-109" charset="0"/>
                </a:rPr>
                <a:t>4</a:t>
              </a:r>
            </a:p>
          </p:txBody>
        </p:sp>
        <p:sp>
          <p:nvSpPr>
            <p:cNvPr id="42023" name="Text Box 16"/>
            <p:cNvSpPr txBox="1">
              <a:spLocks noChangeArrowheads="1"/>
            </p:cNvSpPr>
            <p:nvPr/>
          </p:nvSpPr>
          <p:spPr bwMode="auto">
            <a:xfrm>
              <a:off x="2160" y="1561"/>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5</a:t>
              </a:r>
            </a:p>
          </p:txBody>
        </p:sp>
        <p:sp>
          <p:nvSpPr>
            <p:cNvPr id="42024" name="Text Box 17"/>
            <p:cNvSpPr txBox="1">
              <a:spLocks noChangeArrowheads="1"/>
            </p:cNvSpPr>
            <p:nvPr/>
          </p:nvSpPr>
          <p:spPr bwMode="auto">
            <a:xfrm>
              <a:off x="2942" y="1568"/>
              <a:ext cx="18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A/C</a:t>
              </a:r>
            </a:p>
            <a:p>
              <a:pPr algn="ctr" eaLnBrk="1" hangingPunct="1">
                <a:spcBef>
                  <a:spcPct val="0"/>
                </a:spcBef>
                <a:buFontTx/>
                <a:buNone/>
              </a:pPr>
              <a:r>
                <a:rPr lang="en-US" altLang="en-US" sz="1400">
                  <a:latin typeface="Gill Sans" pitchFamily="-109" charset="0"/>
                </a:rPr>
                <a:t>6</a:t>
              </a:r>
            </a:p>
          </p:txBody>
        </p:sp>
      </p:grpSp>
      <p:grpSp>
        <p:nvGrpSpPr>
          <p:cNvPr id="41989" name="Group 27"/>
          <p:cNvGrpSpPr>
            <a:grpSpLocks/>
          </p:cNvGrpSpPr>
          <p:nvPr/>
        </p:nvGrpSpPr>
        <p:grpSpPr bwMode="auto">
          <a:xfrm>
            <a:off x="990600" y="3708400"/>
            <a:ext cx="457200" cy="1447800"/>
            <a:chOff x="624" y="2336"/>
            <a:chExt cx="288" cy="912"/>
          </a:xfrm>
        </p:grpSpPr>
        <p:sp>
          <p:nvSpPr>
            <p:cNvPr id="42010" name="AutoShape 28"/>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sp>
          <p:nvSpPr>
            <p:cNvPr id="42011" name="AutoShape 29"/>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a:p>
              <a:pPr algn="ctr">
                <a:spcBef>
                  <a:spcPct val="0"/>
                </a:spcBef>
                <a:buFontTx/>
                <a:buNone/>
              </a:pPr>
              <a:r>
                <a:rPr lang="en-US" altLang="en-US" sz="2400">
                  <a:latin typeface="Arial" panose="020B0604020202020204" pitchFamily="34" charset="0"/>
                </a:rPr>
                <a:t>T</a:t>
              </a:r>
            </a:p>
          </p:txBody>
        </p:sp>
      </p:grpSp>
      <p:grpSp>
        <p:nvGrpSpPr>
          <p:cNvPr id="41990" name="Group 30"/>
          <p:cNvGrpSpPr>
            <a:grpSpLocks/>
          </p:cNvGrpSpPr>
          <p:nvPr/>
        </p:nvGrpSpPr>
        <p:grpSpPr bwMode="auto">
          <a:xfrm>
            <a:off x="2260600" y="3708400"/>
            <a:ext cx="457200" cy="1447800"/>
            <a:chOff x="1424" y="2336"/>
            <a:chExt cx="288" cy="912"/>
          </a:xfrm>
        </p:grpSpPr>
        <p:sp>
          <p:nvSpPr>
            <p:cNvPr id="42006" name="AutoShape 31"/>
            <p:cNvSpPr>
              <a:spLocks noChangeArrowheads="1"/>
            </p:cNvSpPr>
            <p:nvPr/>
          </p:nvSpPr>
          <p:spPr bwMode="auto">
            <a:xfrm>
              <a:off x="1424"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42007" name="AutoShape 32"/>
            <p:cNvSpPr>
              <a:spLocks noChangeArrowheads="1"/>
            </p:cNvSpPr>
            <p:nvPr/>
          </p:nvSpPr>
          <p:spPr bwMode="auto">
            <a:xfrm>
              <a:off x="1424"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42008" name="AutoShape 33"/>
            <p:cNvSpPr>
              <a:spLocks noChangeArrowheads="1"/>
            </p:cNvSpPr>
            <p:nvPr/>
          </p:nvSpPr>
          <p:spPr bwMode="auto">
            <a:xfrm>
              <a:off x="1424"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42009" name="AutoShape 34"/>
            <p:cNvSpPr>
              <a:spLocks noChangeArrowheads="1"/>
            </p:cNvSpPr>
            <p:nvPr/>
          </p:nvSpPr>
          <p:spPr bwMode="auto">
            <a:xfrm>
              <a:off x="1424"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41991" name="Group 35"/>
          <p:cNvGrpSpPr>
            <a:grpSpLocks/>
          </p:cNvGrpSpPr>
          <p:nvPr/>
        </p:nvGrpSpPr>
        <p:grpSpPr bwMode="auto">
          <a:xfrm>
            <a:off x="3352800" y="3708400"/>
            <a:ext cx="457200" cy="1447800"/>
            <a:chOff x="2112" y="2336"/>
            <a:chExt cx="288" cy="912"/>
          </a:xfrm>
        </p:grpSpPr>
        <p:sp>
          <p:nvSpPr>
            <p:cNvPr id="42002" name="AutoShape 36"/>
            <p:cNvSpPr>
              <a:spLocks noChangeArrowheads="1"/>
            </p:cNvSpPr>
            <p:nvPr/>
          </p:nvSpPr>
          <p:spPr bwMode="auto">
            <a:xfrm>
              <a:off x="2112"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42003" name="AutoShape 37"/>
            <p:cNvSpPr>
              <a:spLocks noChangeArrowheads="1"/>
            </p:cNvSpPr>
            <p:nvPr/>
          </p:nvSpPr>
          <p:spPr bwMode="auto">
            <a:xfrm>
              <a:off x="2112"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42004" name="AutoShape 38"/>
            <p:cNvSpPr>
              <a:spLocks noChangeArrowheads="1"/>
            </p:cNvSpPr>
            <p:nvPr/>
          </p:nvSpPr>
          <p:spPr bwMode="auto">
            <a:xfrm>
              <a:off x="2112"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42005" name="AutoShape 39"/>
            <p:cNvSpPr>
              <a:spLocks noChangeArrowheads="1"/>
            </p:cNvSpPr>
            <p:nvPr/>
          </p:nvSpPr>
          <p:spPr bwMode="auto">
            <a:xfrm>
              <a:off x="2112"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41992" name="Group 40"/>
          <p:cNvGrpSpPr>
            <a:grpSpLocks/>
          </p:cNvGrpSpPr>
          <p:nvPr/>
        </p:nvGrpSpPr>
        <p:grpSpPr bwMode="auto">
          <a:xfrm>
            <a:off x="2832100" y="3708400"/>
            <a:ext cx="457200" cy="1447800"/>
            <a:chOff x="1784" y="2336"/>
            <a:chExt cx="288" cy="912"/>
          </a:xfrm>
        </p:grpSpPr>
        <p:sp>
          <p:nvSpPr>
            <p:cNvPr id="42000" name="AutoShape 41"/>
            <p:cNvSpPr>
              <a:spLocks noChangeArrowheads="1"/>
            </p:cNvSpPr>
            <p:nvPr/>
          </p:nvSpPr>
          <p:spPr bwMode="auto">
            <a:xfrm>
              <a:off x="1784"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p:txBody>
        </p:sp>
        <p:sp>
          <p:nvSpPr>
            <p:cNvPr id="42001" name="AutoShape 42"/>
            <p:cNvSpPr>
              <a:spLocks noChangeArrowheads="1"/>
            </p:cNvSpPr>
            <p:nvPr/>
          </p:nvSpPr>
          <p:spPr bwMode="auto">
            <a:xfrm>
              <a:off x="1784"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41993" name="Group 43"/>
          <p:cNvGrpSpPr>
            <a:grpSpLocks/>
          </p:cNvGrpSpPr>
          <p:nvPr/>
        </p:nvGrpSpPr>
        <p:grpSpPr bwMode="auto">
          <a:xfrm>
            <a:off x="4584700" y="3708400"/>
            <a:ext cx="457200" cy="1447800"/>
            <a:chOff x="2888" y="2336"/>
            <a:chExt cx="288" cy="912"/>
          </a:xfrm>
        </p:grpSpPr>
        <p:sp>
          <p:nvSpPr>
            <p:cNvPr id="41998" name="AutoShape 44"/>
            <p:cNvSpPr>
              <a:spLocks noChangeArrowheads="1"/>
            </p:cNvSpPr>
            <p:nvPr/>
          </p:nvSpPr>
          <p:spPr bwMode="auto">
            <a:xfrm>
              <a:off x="2888"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p:txBody>
        </p:sp>
        <p:sp>
          <p:nvSpPr>
            <p:cNvPr id="41999" name="AutoShape 45"/>
            <p:cNvSpPr>
              <a:spLocks noChangeArrowheads="1"/>
            </p:cNvSpPr>
            <p:nvPr/>
          </p:nvSpPr>
          <p:spPr bwMode="auto">
            <a:xfrm>
              <a:off x="2888"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41994" name="Group 54"/>
          <p:cNvGrpSpPr>
            <a:grpSpLocks/>
          </p:cNvGrpSpPr>
          <p:nvPr/>
        </p:nvGrpSpPr>
        <p:grpSpPr bwMode="auto">
          <a:xfrm>
            <a:off x="1765300" y="3708400"/>
            <a:ext cx="457200" cy="1447800"/>
            <a:chOff x="624" y="2336"/>
            <a:chExt cx="288" cy="912"/>
          </a:xfrm>
        </p:grpSpPr>
        <p:sp>
          <p:nvSpPr>
            <p:cNvPr id="41996" name="AutoShape 55"/>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a:p>
              <a:pPr algn="ctr">
                <a:spcBef>
                  <a:spcPct val="0"/>
                </a:spcBef>
                <a:buFontTx/>
                <a:buNone/>
              </a:pPr>
              <a:r>
                <a:rPr lang="en-US" altLang="en-US" sz="2400">
                  <a:latin typeface="Arial" panose="020B0604020202020204" pitchFamily="34" charset="0"/>
                </a:rPr>
                <a:t>G</a:t>
              </a:r>
            </a:p>
          </p:txBody>
        </p:sp>
        <p:sp>
          <p:nvSpPr>
            <p:cNvPr id="41997" name="AutoShape 56"/>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grpSp>
      <p:sp>
        <p:nvSpPr>
          <p:cNvPr id="41995" name="Rectangle 60"/>
          <p:cNvSpPr>
            <a:spLocks noChangeArrowheads="1"/>
          </p:cNvSpPr>
          <p:nvPr/>
        </p:nvSpPr>
        <p:spPr bwMode="auto">
          <a:xfrm>
            <a:off x="152400" y="6415088"/>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Gill Sans" pitchFamily="-109" charset="0"/>
              </a:rPr>
              <a:t>After Carlson </a:t>
            </a:r>
            <a:r>
              <a:rPr lang="en-US" altLang="en-US" sz="1800" i="1">
                <a:latin typeface="Gill Sans" pitchFamily="-109" charset="0"/>
              </a:rPr>
              <a:t>et al. </a:t>
            </a:r>
            <a:r>
              <a:rPr lang="en-US" altLang="en-US" sz="1800">
                <a:latin typeface="Gill Sans" pitchFamily="-109" charset="0"/>
              </a:rPr>
              <a:t>(2004) </a:t>
            </a:r>
            <a:r>
              <a:rPr lang="en-US" altLang="en-US" sz="1800" i="1">
                <a:latin typeface="Gill Sans" pitchFamily="-109" charset="0"/>
              </a:rPr>
              <a:t>AJHG </a:t>
            </a:r>
            <a:r>
              <a:rPr lang="en-US" altLang="en-US" sz="1800" b="1">
                <a:latin typeface="Gill Sans" pitchFamily="-109" charset="0"/>
              </a:rPr>
              <a:t>74</a:t>
            </a:r>
            <a:r>
              <a:rPr lang="en-US" altLang="en-US" sz="1800">
                <a:latin typeface="Gill Sans" pitchFamily="-109" charset="0"/>
              </a:rPr>
              <a:t>:106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dissolve">
                                      <p:cBhvr>
                                        <p:cTn id="7"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l="4645" t="12520" r="67838" b="40453"/>
          <a:stretch>
            <a:fillRect/>
          </a:stretch>
        </p:blipFill>
        <p:spPr bwMode="auto">
          <a:xfrm>
            <a:off x="1263650" y="985838"/>
            <a:ext cx="2708275"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l="5573" t="12601" r="55414" b="40112"/>
          <a:stretch>
            <a:fillRect/>
          </a:stretch>
        </p:blipFill>
        <p:spPr bwMode="auto">
          <a:xfrm>
            <a:off x="5419725" y="1066800"/>
            <a:ext cx="37242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1143000" y="5913438"/>
            <a:ext cx="3051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tx2"/>
                </a:solidFill>
                <a:latin typeface="Arial" panose="020B0604020202020204" pitchFamily="34" charset="0"/>
              </a:rPr>
              <a:t>European-Americans</a:t>
            </a:r>
            <a:endParaRPr lang="en-US" altLang="en-US" sz="2400" i="1">
              <a:solidFill>
                <a:schemeClr val="tx2"/>
              </a:solidFill>
              <a:latin typeface="Arial" panose="020B0604020202020204" pitchFamily="34" charset="0"/>
            </a:endParaRPr>
          </a:p>
          <a:p>
            <a:pPr algn="ctr">
              <a:spcBef>
                <a:spcPct val="0"/>
              </a:spcBef>
              <a:buFontTx/>
              <a:buNone/>
            </a:pPr>
            <a:r>
              <a:rPr lang="en-US" altLang="en-US" sz="2400" i="1">
                <a:solidFill>
                  <a:schemeClr val="tx2"/>
                </a:solidFill>
                <a:latin typeface="Arial" panose="020B0604020202020204" pitchFamily="34" charset="0"/>
              </a:rPr>
              <a:t>CRP</a:t>
            </a:r>
          </a:p>
        </p:txBody>
      </p:sp>
      <p:sp>
        <p:nvSpPr>
          <p:cNvPr id="44037" name="Text Box 6"/>
          <p:cNvSpPr txBox="1">
            <a:spLocks noChangeArrowheads="1"/>
          </p:cNvSpPr>
          <p:nvPr/>
        </p:nvSpPr>
        <p:spPr bwMode="auto">
          <a:xfrm>
            <a:off x="6122988" y="5899150"/>
            <a:ext cx="2676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tx2"/>
                </a:solidFill>
                <a:latin typeface="Arial" panose="020B0604020202020204" pitchFamily="34" charset="0"/>
              </a:rPr>
              <a:t>African-Americans</a:t>
            </a:r>
          </a:p>
          <a:p>
            <a:pPr algn="ctr">
              <a:spcBef>
                <a:spcPct val="0"/>
              </a:spcBef>
              <a:buFontTx/>
              <a:buNone/>
            </a:pPr>
            <a:r>
              <a:rPr lang="en-US" altLang="en-US" sz="2400" i="1">
                <a:solidFill>
                  <a:schemeClr val="tx2"/>
                </a:solidFill>
                <a:latin typeface="Arial" panose="020B0604020202020204" pitchFamily="34" charset="0"/>
              </a:rPr>
              <a:t>CRP</a:t>
            </a:r>
            <a:endParaRPr lang="en-US" altLang="en-US" sz="2400">
              <a:solidFill>
                <a:schemeClr val="tx2"/>
              </a:solidFill>
              <a:latin typeface="Arial" panose="020B0604020202020204" pitchFamily="34" charset="0"/>
            </a:endParaRPr>
          </a:p>
        </p:txBody>
      </p:sp>
      <p:sp>
        <p:nvSpPr>
          <p:cNvPr id="226311" name="Rectangle 7"/>
          <p:cNvSpPr>
            <a:spLocks noChangeArrowheads="1"/>
          </p:cNvSpPr>
          <p:nvPr/>
        </p:nvSpPr>
        <p:spPr bwMode="auto">
          <a:xfrm>
            <a:off x="7158038" y="1016000"/>
            <a:ext cx="779462" cy="373063"/>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4039" name="Title 7"/>
          <p:cNvSpPr>
            <a:spLocks noGrp="1"/>
          </p:cNvSpPr>
          <p:nvPr>
            <p:ph type="title"/>
          </p:nvPr>
        </p:nvSpPr>
        <p:spPr/>
        <p:txBody>
          <a:bodyPr/>
          <a:lstStyle/>
          <a:p>
            <a:pPr eaLnBrk="1" hangingPunct="1"/>
            <a:r>
              <a:rPr lang="en-US" altLang="en-US"/>
              <a:t>Tag SNPs are Population Specific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altLang="en-US"/>
              <a:t>Definitions</a:t>
            </a:r>
          </a:p>
        </p:txBody>
      </p:sp>
      <p:sp>
        <p:nvSpPr>
          <p:cNvPr id="27651" name="Rectangle 1027"/>
          <p:cNvSpPr>
            <a:spLocks noGrp="1" noChangeArrowheads="1"/>
          </p:cNvSpPr>
          <p:nvPr>
            <p:ph type="body" sz="half" idx="4294967295"/>
          </p:nvPr>
        </p:nvSpPr>
        <p:spPr>
          <a:xfrm>
            <a:off x="457200" y="1981200"/>
            <a:ext cx="4419600" cy="4495800"/>
          </a:xfrm>
        </p:spPr>
        <p:txBody>
          <a:bodyPr rtlCol="0">
            <a:normAutofit fontScale="92500" lnSpcReduction="10000"/>
          </a:bodyPr>
          <a:lstStyle/>
          <a:p>
            <a:pPr eaLnBrk="1" fontAlgn="auto" hangingPunct="1">
              <a:lnSpc>
                <a:spcPct val="90000"/>
              </a:lnSpc>
              <a:spcAft>
                <a:spcPts val="0"/>
              </a:spcAft>
              <a:buFont typeface="Arial"/>
              <a:buChar char="•"/>
              <a:defRPr/>
            </a:pPr>
            <a:r>
              <a:rPr lang="en-US" sz="2200" b="1" dirty="0">
                <a:ea typeface="ＭＳ Ｐゴシック" pitchFamily="-109" charset="-128"/>
                <a:cs typeface="ＭＳ Ｐゴシック" pitchFamily="-109" charset="-128"/>
              </a:rPr>
              <a:t>Allele</a:t>
            </a:r>
          </a:p>
          <a:p>
            <a:pPr lvl="1" eaLnBrk="1" fontAlgn="auto" hangingPunct="1">
              <a:lnSpc>
                <a:spcPct val="90000"/>
              </a:lnSpc>
              <a:spcAft>
                <a:spcPts val="0"/>
              </a:spcAft>
              <a:buFont typeface="Arial"/>
              <a:buChar char="–"/>
              <a:defRPr/>
            </a:pPr>
            <a:r>
              <a:rPr lang="en-US" sz="2000" dirty="0">
                <a:ea typeface="+mn-ea"/>
              </a:rPr>
              <a:t>Different versions of DNA sequence at a given location</a:t>
            </a:r>
          </a:p>
          <a:p>
            <a:pPr eaLnBrk="1" fontAlgn="auto" hangingPunct="1">
              <a:lnSpc>
                <a:spcPct val="90000"/>
              </a:lnSpc>
              <a:spcAft>
                <a:spcPts val="0"/>
              </a:spcAft>
              <a:buFont typeface="Arial"/>
              <a:buChar char="•"/>
              <a:defRPr/>
            </a:pPr>
            <a:endParaRPr lang="en-US" sz="800" dirty="0">
              <a:ea typeface="ＭＳ Ｐゴシック" pitchFamily="-109" charset="-128"/>
              <a:cs typeface="ＭＳ Ｐゴシック" pitchFamily="-109" charset="-128"/>
            </a:endParaRPr>
          </a:p>
          <a:p>
            <a:pPr eaLnBrk="1" fontAlgn="auto" hangingPunct="1">
              <a:lnSpc>
                <a:spcPct val="90000"/>
              </a:lnSpc>
              <a:spcAft>
                <a:spcPts val="0"/>
              </a:spcAft>
              <a:buFont typeface="Arial"/>
              <a:buChar char="•"/>
              <a:defRPr/>
            </a:pPr>
            <a:endParaRPr lang="en-US" sz="2200" b="1" dirty="0">
              <a:ea typeface="ＭＳ Ｐゴシック" pitchFamily="-109" charset="-128"/>
              <a:cs typeface="ＭＳ Ｐゴシック" pitchFamily="-109" charset="-128"/>
            </a:endParaRPr>
          </a:p>
          <a:p>
            <a:pPr eaLnBrk="1" fontAlgn="auto" hangingPunct="1">
              <a:lnSpc>
                <a:spcPct val="90000"/>
              </a:lnSpc>
              <a:spcAft>
                <a:spcPts val="0"/>
              </a:spcAft>
              <a:buFont typeface="Arial"/>
              <a:buChar char="•"/>
              <a:defRPr/>
            </a:pPr>
            <a:r>
              <a:rPr lang="en-US" sz="2200" b="1" dirty="0">
                <a:ea typeface="ＭＳ Ｐゴシック" pitchFamily="-109" charset="-128"/>
                <a:cs typeface="ＭＳ Ｐゴシック" pitchFamily="-109" charset="-128"/>
              </a:rPr>
              <a:t>Genotype</a:t>
            </a:r>
          </a:p>
          <a:p>
            <a:pPr lvl="1" eaLnBrk="1" fontAlgn="auto" hangingPunct="1">
              <a:lnSpc>
                <a:spcPct val="90000"/>
              </a:lnSpc>
              <a:spcAft>
                <a:spcPts val="0"/>
              </a:spcAft>
              <a:buFont typeface="Arial"/>
              <a:buChar char="–"/>
              <a:defRPr/>
            </a:pPr>
            <a:r>
              <a:rPr lang="en-US" sz="2000" dirty="0">
                <a:ea typeface="+mn-ea"/>
              </a:rPr>
              <a:t>The two alleles in an individual at a given locus</a:t>
            </a:r>
          </a:p>
          <a:p>
            <a:pPr eaLnBrk="1" fontAlgn="auto" hangingPunct="1">
              <a:lnSpc>
                <a:spcPct val="90000"/>
              </a:lnSpc>
              <a:spcAft>
                <a:spcPts val="0"/>
              </a:spcAft>
              <a:buFont typeface="Arial"/>
              <a:buChar char="•"/>
              <a:defRPr/>
            </a:pPr>
            <a:endParaRPr lang="en-US" sz="800" dirty="0">
              <a:ea typeface="ＭＳ Ｐゴシック" pitchFamily="-109" charset="-128"/>
              <a:cs typeface="ＭＳ Ｐゴシック" pitchFamily="-109" charset="-128"/>
            </a:endParaRPr>
          </a:p>
          <a:p>
            <a:pPr eaLnBrk="1" fontAlgn="auto" hangingPunct="1">
              <a:lnSpc>
                <a:spcPct val="90000"/>
              </a:lnSpc>
              <a:spcAft>
                <a:spcPts val="0"/>
              </a:spcAft>
              <a:buFont typeface="Arial"/>
              <a:buChar char="•"/>
              <a:defRPr/>
            </a:pPr>
            <a:r>
              <a:rPr lang="en-US" sz="2200" b="1" dirty="0" err="1">
                <a:ea typeface="ＭＳ Ｐゴシック" pitchFamily="-109" charset="-128"/>
                <a:cs typeface="ＭＳ Ｐゴシック" pitchFamily="-109" charset="-128"/>
              </a:rPr>
              <a:t>Haplotype</a:t>
            </a:r>
            <a:endParaRPr lang="en-US" sz="2200" b="1" dirty="0">
              <a:ea typeface="ＭＳ Ｐゴシック" pitchFamily="-109" charset="-128"/>
              <a:cs typeface="ＭＳ Ｐゴシック" pitchFamily="-109" charset="-128"/>
            </a:endParaRPr>
          </a:p>
          <a:p>
            <a:pPr lvl="1" eaLnBrk="1" fontAlgn="auto" hangingPunct="1">
              <a:lnSpc>
                <a:spcPct val="90000"/>
              </a:lnSpc>
              <a:spcAft>
                <a:spcPts val="0"/>
              </a:spcAft>
              <a:buFont typeface="Arial"/>
              <a:buChar char="–"/>
              <a:defRPr/>
            </a:pPr>
            <a:r>
              <a:rPr lang="en-US" sz="2000" dirty="0">
                <a:ea typeface="+mn-ea"/>
              </a:rPr>
              <a:t>A series of alleles along a single chromosome</a:t>
            </a:r>
          </a:p>
          <a:p>
            <a:pPr eaLnBrk="1" fontAlgn="auto" hangingPunct="1">
              <a:lnSpc>
                <a:spcPct val="90000"/>
              </a:lnSpc>
              <a:spcAft>
                <a:spcPts val="0"/>
              </a:spcAft>
              <a:buFont typeface="Arial"/>
              <a:buChar char="•"/>
              <a:defRPr/>
            </a:pPr>
            <a:endParaRPr lang="en-US" sz="800" dirty="0">
              <a:ea typeface="ＭＳ Ｐゴシック" pitchFamily="-109" charset="-128"/>
              <a:cs typeface="ＭＳ Ｐゴシック" pitchFamily="-109" charset="-128"/>
            </a:endParaRPr>
          </a:p>
          <a:p>
            <a:pPr eaLnBrk="1" fontAlgn="auto" hangingPunct="1">
              <a:lnSpc>
                <a:spcPct val="90000"/>
              </a:lnSpc>
              <a:spcAft>
                <a:spcPts val="0"/>
              </a:spcAft>
              <a:buFont typeface="Arial"/>
              <a:buChar char="•"/>
              <a:defRPr/>
            </a:pPr>
            <a:endParaRPr lang="en-US" sz="800" dirty="0">
              <a:ea typeface="ＭＳ Ｐゴシック" pitchFamily="-109" charset="-128"/>
              <a:cs typeface="ＭＳ Ｐゴシック" pitchFamily="-109" charset="-128"/>
            </a:endParaRPr>
          </a:p>
          <a:p>
            <a:pPr eaLnBrk="1" fontAlgn="auto" hangingPunct="1">
              <a:lnSpc>
                <a:spcPct val="90000"/>
              </a:lnSpc>
              <a:spcAft>
                <a:spcPts val="0"/>
              </a:spcAft>
              <a:buFont typeface="Arial"/>
              <a:buChar char="•"/>
              <a:defRPr/>
            </a:pPr>
            <a:endParaRPr lang="en-US" sz="800" dirty="0">
              <a:ea typeface="ＭＳ Ｐゴシック" pitchFamily="-109" charset="-128"/>
              <a:cs typeface="ＭＳ Ｐゴシック" pitchFamily="-109" charset="-128"/>
            </a:endParaRPr>
          </a:p>
          <a:p>
            <a:pPr eaLnBrk="1" fontAlgn="auto" hangingPunct="1">
              <a:lnSpc>
                <a:spcPct val="90000"/>
              </a:lnSpc>
              <a:spcAft>
                <a:spcPts val="0"/>
              </a:spcAft>
              <a:buFont typeface="Arial"/>
              <a:buChar char="•"/>
              <a:defRPr/>
            </a:pPr>
            <a:r>
              <a:rPr lang="en-US" sz="2200" b="1" dirty="0" err="1">
                <a:ea typeface="ＭＳ Ｐゴシック" pitchFamily="-109" charset="-128"/>
                <a:cs typeface="ＭＳ Ｐゴシック" pitchFamily="-109" charset="-128"/>
              </a:rPr>
              <a:t>Diplotype</a:t>
            </a:r>
            <a:endParaRPr lang="en-US" sz="2200" b="1" dirty="0">
              <a:ea typeface="ＭＳ Ｐゴシック" pitchFamily="-109" charset="-128"/>
              <a:cs typeface="ＭＳ Ｐゴシック" pitchFamily="-109" charset="-128"/>
            </a:endParaRPr>
          </a:p>
          <a:p>
            <a:pPr lvl="1" eaLnBrk="1" fontAlgn="auto" hangingPunct="1">
              <a:lnSpc>
                <a:spcPct val="90000"/>
              </a:lnSpc>
              <a:spcAft>
                <a:spcPts val="0"/>
              </a:spcAft>
              <a:buFont typeface="Arial"/>
              <a:buChar char="–"/>
              <a:defRPr/>
            </a:pPr>
            <a:r>
              <a:rPr lang="en-US" sz="2000" dirty="0">
                <a:ea typeface="+mn-ea"/>
              </a:rPr>
              <a:t>a set of </a:t>
            </a:r>
            <a:r>
              <a:rPr lang="en-US" sz="2000" dirty="0" err="1">
                <a:ea typeface="+mn-ea"/>
              </a:rPr>
              <a:t>haplotype</a:t>
            </a:r>
            <a:r>
              <a:rPr lang="en-US" sz="2000" dirty="0">
                <a:ea typeface="+mn-ea"/>
              </a:rPr>
              <a:t> pairs in an individual</a:t>
            </a:r>
          </a:p>
        </p:txBody>
      </p:sp>
      <p:sp>
        <p:nvSpPr>
          <p:cNvPr id="8196" name="Line 1065"/>
          <p:cNvSpPr>
            <a:spLocks noChangeShapeType="1"/>
          </p:cNvSpPr>
          <p:nvPr/>
        </p:nvSpPr>
        <p:spPr bwMode="auto">
          <a:xfrm>
            <a:off x="457200" y="29718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1067"/>
          <p:cNvSpPr>
            <a:spLocks noChangeShapeType="1"/>
          </p:cNvSpPr>
          <p:nvPr/>
        </p:nvSpPr>
        <p:spPr bwMode="auto">
          <a:xfrm>
            <a:off x="457200" y="40767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1068"/>
          <p:cNvSpPr>
            <a:spLocks noChangeShapeType="1"/>
          </p:cNvSpPr>
          <p:nvPr/>
        </p:nvSpPr>
        <p:spPr bwMode="auto">
          <a:xfrm>
            <a:off x="457200" y="51816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Text Box 1069"/>
          <p:cNvSpPr txBox="1">
            <a:spLocks noChangeArrowheads="1"/>
          </p:cNvSpPr>
          <p:nvPr/>
        </p:nvSpPr>
        <p:spPr bwMode="auto">
          <a:xfrm>
            <a:off x="6019800" y="1676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US" altLang="en-US" sz="1800">
              <a:latin typeface="Arial" panose="020B0604020202020204" pitchFamily="34" charset="0"/>
            </a:endParaRPr>
          </a:p>
        </p:txBody>
      </p:sp>
      <p:sp>
        <p:nvSpPr>
          <p:cNvPr id="8200" name="Text Box 1070"/>
          <p:cNvSpPr txBox="1">
            <a:spLocks noChangeArrowheads="1"/>
          </p:cNvSpPr>
          <p:nvPr/>
        </p:nvSpPr>
        <p:spPr bwMode="auto">
          <a:xfrm>
            <a:off x="5867400" y="22098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solidFill>
                  <a:schemeClr val="tx2"/>
                </a:solidFill>
                <a:latin typeface="Arial" panose="020B0604020202020204" pitchFamily="34" charset="0"/>
              </a:rPr>
              <a:t>SNP1:</a:t>
            </a:r>
            <a:r>
              <a:rPr lang="en-US" altLang="en-US" sz="1800" b="1">
                <a:solidFill>
                  <a:schemeClr val="tx2"/>
                </a:solidFill>
                <a:latin typeface="Arial" panose="020B0604020202020204" pitchFamily="34" charset="0"/>
              </a:rPr>
              <a:t> </a:t>
            </a:r>
            <a:r>
              <a:rPr lang="en-US" altLang="en-US" sz="2400" b="1">
                <a:solidFill>
                  <a:srgbClr val="FF0000"/>
                </a:solidFill>
                <a:latin typeface="Courier New" panose="02070309020205020404" pitchFamily="49" charset="0"/>
              </a:rPr>
              <a:t>C</a:t>
            </a:r>
            <a:r>
              <a:rPr lang="en-US" altLang="en-US" sz="1800">
                <a:solidFill>
                  <a:schemeClr val="tx2"/>
                </a:solidFill>
                <a:latin typeface="Arial" panose="020B0604020202020204" pitchFamily="34" charset="0"/>
              </a:rPr>
              <a:t> and </a:t>
            </a:r>
            <a:r>
              <a:rPr lang="en-US" altLang="en-US" sz="2400" b="1">
                <a:solidFill>
                  <a:srgbClr val="FF0000"/>
                </a:solidFill>
                <a:latin typeface="Courier New" panose="02070309020205020404" pitchFamily="49" charset="0"/>
              </a:rPr>
              <a:t>T </a:t>
            </a:r>
          </a:p>
          <a:p>
            <a:pPr>
              <a:spcBef>
                <a:spcPct val="0"/>
              </a:spcBef>
              <a:buFontTx/>
              <a:buNone/>
            </a:pPr>
            <a:r>
              <a:rPr lang="en-US" altLang="en-US" sz="1800">
                <a:solidFill>
                  <a:schemeClr val="tx2"/>
                </a:solidFill>
                <a:latin typeface="Arial" panose="020B0604020202020204" pitchFamily="34" charset="0"/>
              </a:rPr>
              <a:t>SNP2:</a:t>
            </a:r>
            <a:r>
              <a:rPr lang="en-US" altLang="en-US" sz="1800" b="1">
                <a:solidFill>
                  <a:schemeClr val="tx2"/>
                </a:solidFill>
                <a:latin typeface="Arial" panose="020B0604020202020204" pitchFamily="34" charset="0"/>
              </a:rPr>
              <a:t> </a:t>
            </a:r>
            <a:r>
              <a:rPr lang="en-US" altLang="en-US" sz="2400" b="1">
                <a:solidFill>
                  <a:srgbClr val="0000FF"/>
                </a:solidFill>
                <a:latin typeface="Courier New" panose="02070309020205020404" pitchFamily="49" charset="0"/>
              </a:rPr>
              <a:t>C</a:t>
            </a:r>
            <a:r>
              <a:rPr lang="en-US" altLang="en-US" sz="1800">
                <a:solidFill>
                  <a:schemeClr val="tx2"/>
                </a:solidFill>
                <a:latin typeface="Arial" panose="020B0604020202020204" pitchFamily="34" charset="0"/>
              </a:rPr>
              <a:t> and </a:t>
            </a:r>
            <a:r>
              <a:rPr lang="en-US" altLang="en-US" sz="2400" b="1">
                <a:solidFill>
                  <a:srgbClr val="0000FF"/>
                </a:solidFill>
                <a:latin typeface="Courier New" panose="02070309020205020404" pitchFamily="49" charset="0"/>
              </a:rPr>
              <a:t>A</a:t>
            </a:r>
            <a:r>
              <a:rPr lang="en-US" altLang="en-US" sz="2400">
                <a:solidFill>
                  <a:schemeClr val="tx2"/>
                </a:solidFill>
                <a:latin typeface="Courier New" panose="02070309020205020404" pitchFamily="49" charset="0"/>
              </a:rPr>
              <a:t> </a:t>
            </a:r>
          </a:p>
        </p:txBody>
      </p:sp>
      <p:sp>
        <p:nvSpPr>
          <p:cNvPr id="8201" name="Text Box 1073"/>
          <p:cNvSpPr txBox="1">
            <a:spLocks noChangeArrowheads="1"/>
          </p:cNvSpPr>
          <p:nvPr/>
        </p:nvSpPr>
        <p:spPr bwMode="auto">
          <a:xfrm>
            <a:off x="5715000" y="4343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 </a:t>
            </a:r>
          </a:p>
        </p:txBody>
      </p:sp>
      <p:sp>
        <p:nvSpPr>
          <p:cNvPr id="8202" name="Text Box 1074"/>
          <p:cNvSpPr txBox="1">
            <a:spLocks noChangeArrowheads="1"/>
          </p:cNvSpPr>
          <p:nvPr/>
        </p:nvSpPr>
        <p:spPr bwMode="auto">
          <a:xfrm>
            <a:off x="5715000" y="4724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r>
              <a:rPr lang="en-US" altLang="en-US" sz="1800" b="1">
                <a:solidFill>
                  <a:schemeClr val="tx2"/>
                </a:solidFill>
                <a:latin typeface="Courier New" panose="02070309020205020404" pitchFamily="49" charset="0"/>
              </a:rPr>
              <a:t> </a:t>
            </a:r>
          </a:p>
        </p:txBody>
      </p:sp>
      <p:sp>
        <p:nvSpPr>
          <p:cNvPr id="8203" name="Text Box 1101"/>
          <p:cNvSpPr txBox="1">
            <a:spLocks noChangeArrowheads="1"/>
          </p:cNvSpPr>
          <p:nvPr/>
        </p:nvSpPr>
        <p:spPr bwMode="auto">
          <a:xfrm>
            <a:off x="4876800" y="160020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b="1">
                <a:solidFill>
                  <a:schemeClr val="tx2"/>
                </a:solidFill>
                <a:latin typeface="Arial" panose="020B0604020202020204" pitchFamily="34" charset="0"/>
              </a:rPr>
              <a:t>SNP1:</a:t>
            </a:r>
            <a:r>
              <a:rPr lang="en-US" altLang="en-US" sz="1600" b="1" u="sng">
                <a:solidFill>
                  <a:srgbClr val="FF0000"/>
                </a:solidFill>
                <a:latin typeface="Arial" panose="020B0604020202020204" pitchFamily="34" charset="0"/>
              </a:rPr>
              <a:t> rs3822050</a:t>
            </a:r>
            <a:r>
              <a:rPr lang="en-US" altLang="en-US" sz="1600" b="1">
                <a:solidFill>
                  <a:schemeClr val="tx2"/>
                </a:solidFill>
                <a:latin typeface="Arial" panose="020B0604020202020204" pitchFamily="34" charset="0"/>
              </a:rPr>
              <a:t> and SNP2: </a:t>
            </a:r>
            <a:r>
              <a:rPr lang="en-US" altLang="en-US" sz="1600" b="1" u="sng">
                <a:solidFill>
                  <a:srgbClr val="0000FF"/>
                </a:solidFill>
                <a:latin typeface="Arial" panose="020B0604020202020204" pitchFamily="34" charset="0"/>
              </a:rPr>
              <a:t>rs10517002</a:t>
            </a:r>
            <a:endParaRPr lang="en-US" altLang="en-US" sz="1600" u="sng">
              <a:solidFill>
                <a:srgbClr val="0000FF"/>
              </a:solidFill>
              <a:latin typeface="Arial" panose="020B0604020202020204" pitchFamily="34" charset="0"/>
            </a:endParaRPr>
          </a:p>
        </p:txBody>
      </p:sp>
      <p:sp>
        <p:nvSpPr>
          <p:cNvPr id="8204" name="Text Box 1102"/>
          <p:cNvSpPr txBox="1">
            <a:spLocks noChangeArrowheads="1"/>
          </p:cNvSpPr>
          <p:nvPr/>
        </p:nvSpPr>
        <p:spPr bwMode="auto">
          <a:xfrm>
            <a:off x="5410200" y="32004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solidFill>
                  <a:schemeClr val="tx2"/>
                </a:solidFill>
                <a:latin typeface="Arial" panose="020B0604020202020204" pitchFamily="34" charset="0"/>
              </a:rPr>
              <a:t>SNP1:</a:t>
            </a:r>
            <a:r>
              <a:rPr lang="en-US" altLang="en-US" sz="1800" b="1">
                <a:solidFill>
                  <a:schemeClr val="tx2"/>
                </a:solidFill>
                <a:latin typeface="Arial" panose="020B0604020202020204" pitchFamily="34" charset="0"/>
              </a:rPr>
              <a:t> </a:t>
            </a:r>
            <a:r>
              <a:rPr lang="en-US" altLang="en-US" sz="2400" b="1">
                <a:solidFill>
                  <a:srgbClr val="FF0000"/>
                </a:solidFill>
                <a:latin typeface="Courier New" panose="02070309020205020404" pitchFamily="49" charset="0"/>
              </a:rPr>
              <a:t>C/C, C/T</a:t>
            </a:r>
            <a:r>
              <a:rPr lang="en-US" altLang="en-US" sz="1800" b="1">
                <a:solidFill>
                  <a:srgbClr val="FF0000"/>
                </a:solidFill>
                <a:latin typeface="Arial" panose="020B0604020202020204" pitchFamily="34" charset="0"/>
              </a:rPr>
              <a:t> </a:t>
            </a:r>
            <a:r>
              <a:rPr lang="en-US" altLang="en-US" sz="1800" b="1">
                <a:solidFill>
                  <a:schemeClr val="tx2"/>
                </a:solidFill>
                <a:latin typeface="Arial" panose="020B0604020202020204" pitchFamily="34" charset="0"/>
              </a:rPr>
              <a:t>or</a:t>
            </a:r>
            <a:r>
              <a:rPr lang="en-US" altLang="en-US" sz="1800" b="1">
                <a:solidFill>
                  <a:srgbClr val="FF0000"/>
                </a:solidFill>
                <a:latin typeface="Arial" panose="020B0604020202020204" pitchFamily="34" charset="0"/>
              </a:rPr>
              <a:t> </a:t>
            </a:r>
            <a:r>
              <a:rPr lang="en-US" altLang="en-US" sz="2400" b="1">
                <a:solidFill>
                  <a:srgbClr val="FF0000"/>
                </a:solidFill>
                <a:latin typeface="Courier New" panose="02070309020205020404" pitchFamily="49" charset="0"/>
              </a:rPr>
              <a:t>T/T</a:t>
            </a:r>
          </a:p>
          <a:p>
            <a:pPr>
              <a:spcBef>
                <a:spcPct val="0"/>
              </a:spcBef>
              <a:buFontTx/>
              <a:buNone/>
            </a:pPr>
            <a:r>
              <a:rPr lang="en-US" altLang="en-US" sz="1800">
                <a:solidFill>
                  <a:schemeClr val="tx2"/>
                </a:solidFill>
                <a:latin typeface="Arial" panose="020B0604020202020204" pitchFamily="34" charset="0"/>
              </a:rPr>
              <a:t>SNP2:</a:t>
            </a:r>
            <a:r>
              <a:rPr lang="en-US" altLang="en-US" sz="1800" b="1">
                <a:solidFill>
                  <a:schemeClr val="tx2"/>
                </a:solidFill>
                <a:latin typeface="Arial" panose="020B0604020202020204" pitchFamily="34" charset="0"/>
              </a:rPr>
              <a:t> </a:t>
            </a:r>
            <a:r>
              <a:rPr lang="en-US" altLang="en-US" sz="2400" b="1">
                <a:solidFill>
                  <a:srgbClr val="0000FF"/>
                </a:solidFill>
                <a:latin typeface="Courier New" panose="02070309020205020404" pitchFamily="49" charset="0"/>
              </a:rPr>
              <a:t>C/C, C/A</a:t>
            </a:r>
            <a:r>
              <a:rPr lang="en-US" altLang="en-US" sz="1800" b="1">
                <a:solidFill>
                  <a:schemeClr val="tx2"/>
                </a:solidFill>
                <a:latin typeface="Arial" panose="020B0604020202020204" pitchFamily="34" charset="0"/>
              </a:rPr>
              <a:t> or </a:t>
            </a:r>
            <a:r>
              <a:rPr lang="en-US" altLang="en-US" sz="2400" b="1">
                <a:solidFill>
                  <a:srgbClr val="0000FF"/>
                </a:solidFill>
                <a:latin typeface="Courier New" panose="02070309020205020404" pitchFamily="49" charset="0"/>
              </a:rPr>
              <a:t>A/A</a:t>
            </a:r>
          </a:p>
        </p:txBody>
      </p:sp>
      <p:sp>
        <p:nvSpPr>
          <p:cNvPr id="8205" name="Text Box 1103"/>
          <p:cNvSpPr txBox="1">
            <a:spLocks noChangeArrowheads="1"/>
          </p:cNvSpPr>
          <p:nvPr/>
        </p:nvSpPr>
        <p:spPr bwMode="auto">
          <a:xfrm>
            <a:off x="5715000" y="41148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b="1">
                <a:solidFill>
                  <a:srgbClr val="FF0000"/>
                </a:solidFill>
                <a:latin typeface="Courier New" panose="02070309020205020404" pitchFamily="49" charset="0"/>
              </a:rPr>
              <a:t>SNP1</a:t>
            </a:r>
            <a:r>
              <a:rPr lang="en-US" altLang="en-US" sz="1400" b="1">
                <a:solidFill>
                  <a:schemeClr val="tx2"/>
                </a:solidFill>
                <a:latin typeface="Courier New" panose="02070309020205020404" pitchFamily="49" charset="0"/>
              </a:rPr>
              <a:t>   </a:t>
            </a:r>
            <a:r>
              <a:rPr lang="en-US" altLang="en-US" sz="1400" b="1">
                <a:solidFill>
                  <a:srgbClr val="0000FF"/>
                </a:solidFill>
                <a:latin typeface="Courier New" panose="02070309020205020404" pitchFamily="49" charset="0"/>
              </a:rPr>
              <a:t>SNP2   </a:t>
            </a:r>
            <a:r>
              <a:rPr lang="en-US" altLang="en-US" sz="1400" b="1">
                <a:solidFill>
                  <a:srgbClr val="FF0000"/>
                </a:solidFill>
                <a:latin typeface="Courier New" panose="02070309020205020404" pitchFamily="49" charset="0"/>
              </a:rPr>
              <a:t>SNP1</a:t>
            </a:r>
            <a:r>
              <a:rPr lang="en-US" altLang="en-US" sz="1400" b="1">
                <a:solidFill>
                  <a:schemeClr val="tx2"/>
                </a:solidFill>
                <a:latin typeface="Courier New" panose="02070309020205020404" pitchFamily="49" charset="0"/>
              </a:rPr>
              <a:t>    </a:t>
            </a:r>
            <a:r>
              <a:rPr lang="en-US" altLang="en-US" sz="1400" b="1">
                <a:solidFill>
                  <a:srgbClr val="0000FF"/>
                </a:solidFill>
                <a:latin typeface="Courier New" panose="02070309020205020404" pitchFamily="49" charset="0"/>
              </a:rPr>
              <a:t>SNP2</a:t>
            </a:r>
            <a:r>
              <a:rPr lang="en-US" altLang="en-US" sz="1400" b="1">
                <a:solidFill>
                  <a:schemeClr val="tx2"/>
                </a:solidFill>
                <a:latin typeface="Courier New" panose="02070309020205020404" pitchFamily="49" charset="0"/>
              </a:rPr>
              <a:t> </a:t>
            </a:r>
          </a:p>
        </p:txBody>
      </p:sp>
      <p:grpSp>
        <p:nvGrpSpPr>
          <p:cNvPr id="8206" name="Group 1106"/>
          <p:cNvGrpSpPr>
            <a:grpSpLocks/>
          </p:cNvGrpSpPr>
          <p:nvPr/>
        </p:nvGrpSpPr>
        <p:grpSpPr bwMode="auto">
          <a:xfrm>
            <a:off x="5867400" y="4648200"/>
            <a:ext cx="1066800" cy="76200"/>
            <a:chOff x="3696" y="2928"/>
            <a:chExt cx="672" cy="48"/>
          </a:xfrm>
        </p:grpSpPr>
        <p:sp>
          <p:nvSpPr>
            <p:cNvPr id="8261" name="Line 1075"/>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2" name="Oval 1104"/>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63" name="Oval 1105"/>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07" name="Group 1107"/>
          <p:cNvGrpSpPr>
            <a:grpSpLocks/>
          </p:cNvGrpSpPr>
          <p:nvPr/>
        </p:nvGrpSpPr>
        <p:grpSpPr bwMode="auto">
          <a:xfrm>
            <a:off x="7391400" y="4648200"/>
            <a:ext cx="1066800" cy="76200"/>
            <a:chOff x="3696" y="2928"/>
            <a:chExt cx="672" cy="48"/>
          </a:xfrm>
        </p:grpSpPr>
        <p:sp>
          <p:nvSpPr>
            <p:cNvPr id="8258" name="Line 110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9" name="Oval 110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60" name="Oval 11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08" name="Group 1111"/>
          <p:cNvGrpSpPr>
            <a:grpSpLocks/>
          </p:cNvGrpSpPr>
          <p:nvPr/>
        </p:nvGrpSpPr>
        <p:grpSpPr bwMode="auto">
          <a:xfrm>
            <a:off x="5867400" y="5029200"/>
            <a:ext cx="1066800" cy="76200"/>
            <a:chOff x="3696" y="2928"/>
            <a:chExt cx="672" cy="48"/>
          </a:xfrm>
        </p:grpSpPr>
        <p:sp>
          <p:nvSpPr>
            <p:cNvPr id="8255" name="Line 111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6" name="Oval 111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57" name="Oval 111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09" name="Group 1115"/>
          <p:cNvGrpSpPr>
            <a:grpSpLocks/>
          </p:cNvGrpSpPr>
          <p:nvPr/>
        </p:nvGrpSpPr>
        <p:grpSpPr bwMode="auto">
          <a:xfrm>
            <a:off x="7391400" y="5029200"/>
            <a:ext cx="1066800" cy="76200"/>
            <a:chOff x="3696" y="2928"/>
            <a:chExt cx="672" cy="48"/>
          </a:xfrm>
        </p:grpSpPr>
        <p:sp>
          <p:nvSpPr>
            <p:cNvPr id="8252" name="Line 111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3" name="Oval 111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54" name="Oval 111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10" name="Group 1153"/>
          <p:cNvGrpSpPr>
            <a:grpSpLocks/>
          </p:cNvGrpSpPr>
          <p:nvPr/>
        </p:nvGrpSpPr>
        <p:grpSpPr bwMode="auto">
          <a:xfrm>
            <a:off x="5715000" y="5257800"/>
            <a:ext cx="2895600" cy="823913"/>
            <a:chOff x="3600" y="3312"/>
            <a:chExt cx="1824" cy="519"/>
          </a:xfrm>
        </p:grpSpPr>
        <p:sp>
          <p:nvSpPr>
            <p:cNvPr id="8232" name="Text Box 1124"/>
            <p:cNvSpPr txBox="1">
              <a:spLocks noChangeArrowheads="1"/>
            </p:cNvSpPr>
            <p:nvPr/>
          </p:nvSpPr>
          <p:spPr bwMode="auto">
            <a:xfrm>
              <a:off x="3600" y="3600"/>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 </a:t>
              </a:r>
            </a:p>
          </p:txBody>
        </p:sp>
        <p:sp>
          <p:nvSpPr>
            <p:cNvPr id="8233" name="Text Box 1126"/>
            <p:cNvSpPr txBox="1">
              <a:spLocks noChangeArrowheads="1"/>
            </p:cNvSpPr>
            <p:nvPr/>
          </p:nvSpPr>
          <p:spPr bwMode="auto">
            <a:xfrm>
              <a:off x="3600" y="3312"/>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 </a:t>
              </a:r>
            </a:p>
          </p:txBody>
        </p:sp>
        <p:grpSp>
          <p:nvGrpSpPr>
            <p:cNvPr id="8234" name="Group 1143"/>
            <p:cNvGrpSpPr>
              <a:grpSpLocks/>
            </p:cNvGrpSpPr>
            <p:nvPr/>
          </p:nvGrpSpPr>
          <p:grpSpPr bwMode="auto">
            <a:xfrm>
              <a:off x="3696" y="3504"/>
              <a:ext cx="672" cy="144"/>
              <a:chOff x="3696" y="3504"/>
              <a:chExt cx="672" cy="144"/>
            </a:xfrm>
          </p:grpSpPr>
          <p:grpSp>
            <p:nvGrpSpPr>
              <p:cNvPr id="8244" name="Group 1127"/>
              <p:cNvGrpSpPr>
                <a:grpSpLocks/>
              </p:cNvGrpSpPr>
              <p:nvPr/>
            </p:nvGrpSpPr>
            <p:grpSpPr bwMode="auto">
              <a:xfrm>
                <a:off x="3696" y="3504"/>
                <a:ext cx="672" cy="48"/>
                <a:chOff x="3696" y="2928"/>
                <a:chExt cx="672" cy="48"/>
              </a:xfrm>
            </p:grpSpPr>
            <p:sp>
              <p:nvSpPr>
                <p:cNvPr id="8249" name="Line 112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Oval 112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51" name="Oval 113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45" name="Group 1131"/>
              <p:cNvGrpSpPr>
                <a:grpSpLocks/>
              </p:cNvGrpSpPr>
              <p:nvPr/>
            </p:nvGrpSpPr>
            <p:grpSpPr bwMode="auto">
              <a:xfrm>
                <a:off x="3696" y="3600"/>
                <a:ext cx="672" cy="48"/>
                <a:chOff x="3696" y="2928"/>
                <a:chExt cx="672" cy="48"/>
              </a:xfrm>
            </p:grpSpPr>
            <p:sp>
              <p:nvSpPr>
                <p:cNvPr id="8246" name="Line 113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Oval 113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48" name="Oval 113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grpSp>
          <p:nvGrpSpPr>
            <p:cNvPr id="8235" name="Group 1144"/>
            <p:cNvGrpSpPr>
              <a:grpSpLocks/>
            </p:cNvGrpSpPr>
            <p:nvPr/>
          </p:nvGrpSpPr>
          <p:grpSpPr bwMode="auto">
            <a:xfrm>
              <a:off x="4656" y="3504"/>
              <a:ext cx="672" cy="144"/>
              <a:chOff x="3696" y="3504"/>
              <a:chExt cx="672" cy="144"/>
            </a:xfrm>
          </p:grpSpPr>
          <p:grpSp>
            <p:nvGrpSpPr>
              <p:cNvPr id="8236" name="Group 1145"/>
              <p:cNvGrpSpPr>
                <a:grpSpLocks/>
              </p:cNvGrpSpPr>
              <p:nvPr/>
            </p:nvGrpSpPr>
            <p:grpSpPr bwMode="auto">
              <a:xfrm>
                <a:off x="3696" y="3504"/>
                <a:ext cx="672" cy="48"/>
                <a:chOff x="3696" y="2928"/>
                <a:chExt cx="672" cy="48"/>
              </a:xfrm>
            </p:grpSpPr>
            <p:sp>
              <p:nvSpPr>
                <p:cNvPr id="8241" name="Line 114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Oval 114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43" name="Oval 114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37" name="Group 1149"/>
              <p:cNvGrpSpPr>
                <a:grpSpLocks/>
              </p:cNvGrpSpPr>
              <p:nvPr/>
            </p:nvGrpSpPr>
            <p:grpSpPr bwMode="auto">
              <a:xfrm>
                <a:off x="3696" y="3600"/>
                <a:ext cx="672" cy="48"/>
                <a:chOff x="3696" y="2928"/>
                <a:chExt cx="672" cy="48"/>
              </a:xfrm>
            </p:grpSpPr>
            <p:sp>
              <p:nvSpPr>
                <p:cNvPr id="8238" name="Line 1150"/>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Oval 1151"/>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40" name="Oval 1152"/>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grpSp>
      <p:grpSp>
        <p:nvGrpSpPr>
          <p:cNvPr id="8211" name="Group 1154"/>
          <p:cNvGrpSpPr>
            <a:grpSpLocks/>
          </p:cNvGrpSpPr>
          <p:nvPr/>
        </p:nvGrpSpPr>
        <p:grpSpPr bwMode="auto">
          <a:xfrm>
            <a:off x="5715000" y="6034088"/>
            <a:ext cx="2895600" cy="823912"/>
            <a:chOff x="3600" y="3312"/>
            <a:chExt cx="1824" cy="519"/>
          </a:xfrm>
        </p:grpSpPr>
        <p:sp>
          <p:nvSpPr>
            <p:cNvPr id="8212" name="Text Box 1155"/>
            <p:cNvSpPr txBox="1">
              <a:spLocks noChangeArrowheads="1"/>
            </p:cNvSpPr>
            <p:nvPr/>
          </p:nvSpPr>
          <p:spPr bwMode="auto">
            <a:xfrm>
              <a:off x="3600" y="3600"/>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 </a:t>
              </a:r>
            </a:p>
          </p:txBody>
        </p:sp>
        <p:sp>
          <p:nvSpPr>
            <p:cNvPr id="8213" name="Text Box 1156"/>
            <p:cNvSpPr txBox="1">
              <a:spLocks noChangeArrowheads="1"/>
            </p:cNvSpPr>
            <p:nvPr/>
          </p:nvSpPr>
          <p:spPr bwMode="auto">
            <a:xfrm>
              <a:off x="3600" y="3312"/>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 </a:t>
              </a:r>
            </a:p>
          </p:txBody>
        </p:sp>
        <p:grpSp>
          <p:nvGrpSpPr>
            <p:cNvPr id="8214" name="Group 1157"/>
            <p:cNvGrpSpPr>
              <a:grpSpLocks/>
            </p:cNvGrpSpPr>
            <p:nvPr/>
          </p:nvGrpSpPr>
          <p:grpSpPr bwMode="auto">
            <a:xfrm>
              <a:off x="3696" y="3504"/>
              <a:ext cx="672" cy="144"/>
              <a:chOff x="3696" y="3504"/>
              <a:chExt cx="672" cy="144"/>
            </a:xfrm>
          </p:grpSpPr>
          <p:grpSp>
            <p:nvGrpSpPr>
              <p:cNvPr id="8224" name="Group 1158"/>
              <p:cNvGrpSpPr>
                <a:grpSpLocks/>
              </p:cNvGrpSpPr>
              <p:nvPr/>
            </p:nvGrpSpPr>
            <p:grpSpPr bwMode="auto">
              <a:xfrm>
                <a:off x="3696" y="3504"/>
                <a:ext cx="672" cy="48"/>
                <a:chOff x="3696" y="2928"/>
                <a:chExt cx="672" cy="48"/>
              </a:xfrm>
            </p:grpSpPr>
            <p:sp>
              <p:nvSpPr>
                <p:cNvPr id="8229" name="Line 1159"/>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Oval 1160"/>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31" name="Oval 1161"/>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25" name="Group 1162"/>
              <p:cNvGrpSpPr>
                <a:grpSpLocks/>
              </p:cNvGrpSpPr>
              <p:nvPr/>
            </p:nvGrpSpPr>
            <p:grpSpPr bwMode="auto">
              <a:xfrm>
                <a:off x="3696" y="3600"/>
                <a:ext cx="672" cy="48"/>
                <a:chOff x="3696" y="2928"/>
                <a:chExt cx="672" cy="48"/>
              </a:xfrm>
            </p:grpSpPr>
            <p:sp>
              <p:nvSpPr>
                <p:cNvPr id="8226" name="Line 1163"/>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Oval 1164"/>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28" name="Oval 1165"/>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grpSp>
          <p:nvGrpSpPr>
            <p:cNvPr id="8215" name="Group 1166"/>
            <p:cNvGrpSpPr>
              <a:grpSpLocks/>
            </p:cNvGrpSpPr>
            <p:nvPr/>
          </p:nvGrpSpPr>
          <p:grpSpPr bwMode="auto">
            <a:xfrm>
              <a:off x="4656" y="3504"/>
              <a:ext cx="672" cy="144"/>
              <a:chOff x="3696" y="3504"/>
              <a:chExt cx="672" cy="144"/>
            </a:xfrm>
          </p:grpSpPr>
          <p:grpSp>
            <p:nvGrpSpPr>
              <p:cNvPr id="8216" name="Group 1167"/>
              <p:cNvGrpSpPr>
                <a:grpSpLocks/>
              </p:cNvGrpSpPr>
              <p:nvPr/>
            </p:nvGrpSpPr>
            <p:grpSpPr bwMode="auto">
              <a:xfrm>
                <a:off x="3696" y="3504"/>
                <a:ext cx="672" cy="48"/>
                <a:chOff x="3696" y="2928"/>
                <a:chExt cx="672" cy="48"/>
              </a:xfrm>
            </p:grpSpPr>
            <p:sp>
              <p:nvSpPr>
                <p:cNvPr id="8221" name="Line 116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Oval 116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23" name="Oval 117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8217" name="Group 1171"/>
              <p:cNvGrpSpPr>
                <a:grpSpLocks/>
              </p:cNvGrpSpPr>
              <p:nvPr/>
            </p:nvGrpSpPr>
            <p:grpSpPr bwMode="auto">
              <a:xfrm>
                <a:off x="3696" y="3600"/>
                <a:ext cx="672" cy="48"/>
                <a:chOff x="3696" y="2928"/>
                <a:chExt cx="672" cy="48"/>
              </a:xfrm>
            </p:grpSpPr>
            <p:sp>
              <p:nvSpPr>
                <p:cNvPr id="8218" name="Line 117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Oval 117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20" name="Oval 117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gr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Limitations of tag SNPs	</a:t>
            </a:r>
          </a:p>
        </p:txBody>
      </p:sp>
      <p:sp>
        <p:nvSpPr>
          <p:cNvPr id="45059" name="Rectangle 3"/>
          <p:cNvSpPr>
            <a:spLocks noGrp="1" noChangeArrowheads="1"/>
          </p:cNvSpPr>
          <p:nvPr>
            <p:ph idx="1"/>
          </p:nvPr>
        </p:nvSpPr>
        <p:spPr/>
        <p:txBody>
          <a:bodyPr/>
          <a:lstStyle/>
          <a:p>
            <a:pPr eaLnBrk="1" hangingPunct="1"/>
            <a:r>
              <a:rPr lang="en-US" altLang="en-US"/>
              <a:t>Ultimately, we are interested in identifying common polymorphisms that are causally associated with disease risk, we cannot determine if signal is from the tagSNP or from a correlated SNP. </a:t>
            </a:r>
          </a:p>
          <a:p>
            <a:pPr eaLnBrk="1" hangingPunct="1"/>
            <a:endParaRPr lang="en-US" altLang="en-US"/>
          </a:p>
          <a:p>
            <a:pPr eaLnBrk="1" hangingPunct="1"/>
            <a:r>
              <a:rPr lang="en-US" altLang="en-US"/>
              <a:t>What happens if your tagSNP fails in the genotyping/QC stage?</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t>Imputation</a:t>
            </a:r>
          </a:p>
        </p:txBody>
      </p:sp>
      <p:sp>
        <p:nvSpPr>
          <p:cNvPr id="46083" name="Content Placeholder 2"/>
          <p:cNvSpPr>
            <a:spLocks noGrp="1"/>
          </p:cNvSpPr>
          <p:nvPr>
            <p:ph idx="1"/>
          </p:nvPr>
        </p:nvSpPr>
        <p:spPr/>
        <p:txBody>
          <a:bodyPr/>
          <a:lstStyle/>
          <a:p>
            <a:pPr eaLnBrk="1" hangingPunct="1"/>
            <a:r>
              <a:rPr lang="en-US" altLang="en-US" sz="2800"/>
              <a:t>We also use LD information to impute  genotype information.</a:t>
            </a:r>
          </a:p>
          <a:p>
            <a:pPr eaLnBrk="1" hangingPunct="1"/>
            <a:r>
              <a:rPr lang="en-US" altLang="en-US" sz="2800"/>
              <a:t>Common example is in genome-wide association studies.</a:t>
            </a:r>
          </a:p>
          <a:p>
            <a:pPr lvl="1" eaLnBrk="1" hangingPunct="1"/>
            <a:r>
              <a:rPr lang="en-US" altLang="en-US" sz="2400"/>
              <a:t>Example: SNPs on a GWAS chip can be used to infer information on all variants in HapMap and 1000 genomes data</a:t>
            </a:r>
          </a:p>
          <a:p>
            <a:pPr eaLnBrk="1" hangingPunct="1"/>
            <a:r>
              <a:rPr lang="en-US" altLang="en-US" sz="2800"/>
              <a:t>Recent literature focuses on appropriate reference populations (see for example </a:t>
            </a:r>
            <a:r>
              <a:rPr lang="sv-SE" altLang="en-US" sz="2800">
                <a:hlinkClick r:id="rId2" action="ppaction://hlinkfile" tooltip="European journal of human genetics : EJHG."/>
              </a:rPr>
              <a:t>Eur J Hum Genet.</a:t>
            </a:r>
            <a:r>
              <a:rPr lang="sv-SE" altLang="en-US" sz="2800"/>
              <a:t> 2015 Jul;23(7):975-83. )</a:t>
            </a:r>
            <a:endParaRPr lang="en-US"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a:t>Imputation with family data</a:t>
            </a: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b="22578"/>
          <a:stretch>
            <a:fillRect/>
          </a:stretch>
        </p:blipFill>
        <p:spPr bwMode="auto">
          <a:xfrm>
            <a:off x="2286000" y="1646238"/>
            <a:ext cx="48006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Imputation with Population Data</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562850" cy="513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Rectangle 3"/>
          <p:cNvSpPr>
            <a:spLocks noChangeArrowheads="1"/>
          </p:cNvSpPr>
          <p:nvPr/>
        </p:nvSpPr>
        <p:spPr bwMode="auto">
          <a:xfrm>
            <a:off x="5410200" y="6605588"/>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panose="020B0604020202020204" pitchFamily="34" charset="0"/>
              </a:rPr>
              <a:t>Nature Reviews Genetics 11, 499-511 (July 2010)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a:t>Imputation Programs</a:t>
            </a:r>
          </a:p>
        </p:txBody>
      </p:sp>
      <p:sp>
        <p:nvSpPr>
          <p:cNvPr id="49155" name="Content Placeholder 4"/>
          <p:cNvSpPr>
            <a:spLocks noGrp="1"/>
          </p:cNvSpPr>
          <p:nvPr>
            <p:ph idx="1"/>
          </p:nvPr>
        </p:nvSpPr>
        <p:spPr/>
        <p:txBody>
          <a:bodyPr/>
          <a:lstStyle/>
          <a:p>
            <a:pPr eaLnBrk="1" hangingPunct="1"/>
            <a:r>
              <a:rPr lang="en-US" altLang="en-US" sz="2800"/>
              <a:t>IMPUTE2</a:t>
            </a:r>
          </a:p>
          <a:p>
            <a:pPr lvl="1" eaLnBrk="1" hangingPunct="1"/>
            <a:r>
              <a:rPr lang="en-US" altLang="en-US" sz="2400">
                <a:hlinkClick r:id="rId2"/>
              </a:rPr>
              <a:t>http://mathgen.stats.ox.ac.uk/impute/impute_v2.html</a:t>
            </a:r>
            <a:r>
              <a:rPr lang="en-US" altLang="en-US" sz="2400"/>
              <a:t> </a:t>
            </a:r>
          </a:p>
          <a:p>
            <a:pPr eaLnBrk="1" hangingPunct="1"/>
            <a:r>
              <a:rPr lang="en-US" altLang="en-US" sz="2800"/>
              <a:t>Beagle</a:t>
            </a:r>
          </a:p>
          <a:p>
            <a:pPr lvl="1" eaLnBrk="1" hangingPunct="1"/>
            <a:r>
              <a:rPr lang="en-US" altLang="en-US" sz="2400">
                <a:hlinkClick r:id="rId3"/>
              </a:rPr>
              <a:t>http://faculty.washington.edu/browning/beagle/beagle.html</a:t>
            </a:r>
            <a:r>
              <a:rPr lang="en-US" altLang="en-US" sz="2400"/>
              <a:t> </a:t>
            </a:r>
          </a:p>
          <a:p>
            <a:pPr eaLnBrk="1" hangingPunct="1"/>
            <a:r>
              <a:rPr lang="en-US" altLang="en-US" sz="2800"/>
              <a:t>MaCH/minimac</a:t>
            </a:r>
          </a:p>
          <a:p>
            <a:pPr lvl="1" eaLnBrk="1" hangingPunct="1"/>
            <a:r>
              <a:rPr lang="en-US" altLang="en-US" sz="2400">
                <a:hlinkClick r:id="rId4"/>
              </a:rPr>
              <a:t>http://genome.sph.umich.edu/wiki/MaCH:_1000_Genomes_Imputation_Cookbook</a:t>
            </a:r>
          </a:p>
          <a:p>
            <a:pPr lvl="1" eaLnBrk="1" hangingPunct="1"/>
            <a:r>
              <a:rPr lang="en-US" altLang="en-US" sz="2400">
                <a:hlinkClick r:id="rId4"/>
              </a:rPr>
              <a:t>http://genome.sph.umich.edu/wiki/Minimac</a:t>
            </a:r>
            <a:endParaRPr lang="en-US" altLang="en-US" sz="2400"/>
          </a:p>
          <a:p>
            <a:pPr lvl="1" eaLnBrk="1" hangingPunct="1"/>
            <a:endParaRPr lang="en-US"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Example MaCH</a:t>
            </a:r>
          </a:p>
        </p:txBody>
      </p:sp>
      <p:sp>
        <p:nvSpPr>
          <p:cNvPr id="3" name="Content Placeholder 2"/>
          <p:cNvSpPr>
            <a:spLocks noGrp="1"/>
          </p:cNvSpPr>
          <p:nvPr>
            <p:ph idx="1"/>
          </p:nvPr>
        </p:nvSpPr>
        <p:spPr/>
        <p:txBody>
          <a:bodyPr/>
          <a:lstStyle/>
          <a:p>
            <a:pPr>
              <a:defRPr/>
            </a:pPr>
            <a:r>
              <a:rPr lang="en-US" dirty="0"/>
              <a:t>Uses a hidden </a:t>
            </a:r>
            <a:r>
              <a:rPr lang="en-US" dirty="0" err="1"/>
              <a:t>Marcov</a:t>
            </a:r>
            <a:r>
              <a:rPr lang="en-US" dirty="0"/>
              <a:t>-model</a:t>
            </a:r>
          </a:p>
          <a:p>
            <a:pPr lvl="1">
              <a:defRPr/>
            </a:pPr>
            <a:r>
              <a:rPr lang="en-US" dirty="0"/>
              <a:t>Iteratively update the phase of each individuals genotype data conditional on haplotype estimates of other samples.</a:t>
            </a:r>
          </a:p>
          <a:p>
            <a:pPr marL="457200" lvl="1" indent="0">
              <a:buFont typeface="Arial" panose="020B0604020202020204" pitchFamily="34" charset="0"/>
              <a:buNone/>
              <a:defRPr/>
            </a:pPr>
            <a:endParaRPr lang="en-US" dirty="0"/>
          </a:p>
          <a:p>
            <a:pPr lvl="2">
              <a:defRPr/>
            </a:pPr>
            <a:r>
              <a:rPr lang="en-US" dirty="0" err="1"/>
              <a:t>G</a:t>
            </a:r>
            <a:r>
              <a:rPr lang="en-US" baseline="-25000" dirty="0" err="1"/>
              <a:t>i</a:t>
            </a:r>
            <a:r>
              <a:rPr lang="en-US" dirty="0"/>
              <a:t> is the observed genotype of individual </a:t>
            </a:r>
            <a:r>
              <a:rPr lang="en-US" i="1" dirty="0"/>
              <a:t>i</a:t>
            </a:r>
            <a:r>
              <a:rPr lang="en-US" dirty="0"/>
              <a:t>, </a:t>
            </a:r>
          </a:p>
          <a:p>
            <a:pPr lvl="2">
              <a:defRPr/>
            </a:pPr>
            <a:r>
              <a:rPr lang="en-US" dirty="0"/>
              <a:t>D</a:t>
            </a:r>
            <a:r>
              <a:rPr lang="en-US" baseline="-25000" dirty="0"/>
              <a:t>-i</a:t>
            </a:r>
            <a:r>
              <a:rPr lang="en-US" dirty="0"/>
              <a:t> is estimated haplotypes of all other individuals </a:t>
            </a:r>
          </a:p>
          <a:p>
            <a:pPr lvl="2">
              <a:defRPr/>
            </a:pPr>
            <a:r>
              <a:rPr lang="en-US" dirty="0"/>
              <a:t>Z are the hidden states</a:t>
            </a:r>
          </a:p>
          <a:p>
            <a:pPr lvl="2">
              <a:defRPr/>
            </a:pPr>
            <a:r>
              <a:rPr lang="en-US" dirty="0">
                <a:latin typeface="Symbol" panose="05050102010706020507" pitchFamily="18" charset="2"/>
              </a:rPr>
              <a:t>q</a:t>
            </a:r>
            <a:r>
              <a:rPr lang="en-US" dirty="0"/>
              <a:t> is the crossover parameter between hidden states</a:t>
            </a:r>
          </a:p>
          <a:p>
            <a:pPr lvl="2">
              <a:defRPr/>
            </a:pPr>
            <a:r>
              <a:rPr lang="en-US" dirty="0">
                <a:latin typeface="Symbol" panose="05050102010706020507" pitchFamily="18" charset="2"/>
              </a:rPr>
              <a:t>h</a:t>
            </a:r>
            <a:r>
              <a:rPr lang="en-US" dirty="0"/>
              <a:t> is the error parameter</a:t>
            </a: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39433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Imputation Output</a:t>
            </a:r>
          </a:p>
        </p:txBody>
      </p:sp>
      <p:sp>
        <p:nvSpPr>
          <p:cNvPr id="51203" name="Content Placeholder 2"/>
          <p:cNvSpPr>
            <a:spLocks noGrp="1"/>
          </p:cNvSpPr>
          <p:nvPr>
            <p:ph idx="1"/>
          </p:nvPr>
        </p:nvSpPr>
        <p:spPr/>
        <p:txBody>
          <a:bodyPr/>
          <a:lstStyle/>
          <a:p>
            <a:pPr eaLnBrk="1" hangingPunct="1">
              <a:lnSpc>
                <a:spcPct val="80000"/>
              </a:lnSpc>
            </a:pPr>
            <a:r>
              <a:rPr lang="en-US" altLang="en-US"/>
              <a:t>A “best guess” genotype (i.e. TT)</a:t>
            </a:r>
          </a:p>
          <a:p>
            <a:pPr eaLnBrk="1" hangingPunct="1">
              <a:lnSpc>
                <a:spcPct val="80000"/>
              </a:lnSpc>
            </a:pPr>
            <a:r>
              <a:rPr lang="en-US" altLang="en-US"/>
              <a:t>Probability of each genotype (i.e. pr(TT), pr(TA), pr(AA))</a:t>
            </a:r>
          </a:p>
          <a:p>
            <a:pPr marL="342900" lvl="1" indent="-342900" eaLnBrk="1" hangingPunct="1">
              <a:lnSpc>
                <a:spcPct val="80000"/>
              </a:lnSpc>
              <a:buFont typeface="Arial" panose="020B0604020202020204" pitchFamily="34" charset="0"/>
              <a:buChar char="•"/>
            </a:pPr>
            <a:r>
              <a:rPr lang="en-US" altLang="en-US" sz="3200"/>
              <a:t>A “dosage”.  If T is 0 and A is 1, then people are on a scale from 0 to 2 (where 0=TT, 1=TA and 2=AA). </a:t>
            </a:r>
          </a:p>
          <a:p>
            <a:pPr marL="742950" lvl="2" indent="-342900" eaLnBrk="1" hangingPunct="1">
              <a:lnSpc>
                <a:spcPct val="80000"/>
              </a:lnSpc>
            </a:pPr>
            <a:r>
              <a:rPr lang="en-US" altLang="en-US"/>
              <a:t>dosage=pr(TA)+2*pr(TT)</a:t>
            </a:r>
          </a:p>
          <a:p>
            <a:pPr eaLnBrk="1" hangingPunct="1">
              <a:lnSpc>
                <a:spcPct val="80000"/>
              </a:lnSpc>
            </a:pPr>
            <a:r>
              <a:rPr lang="en-US" altLang="en-US"/>
              <a:t>A quality score (typically an “information” or r2 measure) that captures the uncertainty in the imputation.</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a:t>Haplotype Reference Consortium</a:t>
            </a:r>
          </a:p>
        </p:txBody>
      </p:sp>
      <p:sp>
        <p:nvSpPr>
          <p:cNvPr id="52227" name="Rectangle 2"/>
          <p:cNvSpPr>
            <a:spLocks noChangeArrowheads="1"/>
          </p:cNvSpPr>
          <p:nvPr/>
        </p:nvSpPr>
        <p:spPr bwMode="auto">
          <a:xfrm>
            <a:off x="1447800" y="64008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http://www.haplotype-reference-consortium.org/</a:t>
            </a:r>
          </a:p>
        </p:txBody>
      </p:sp>
      <p:pic>
        <p:nvPicPr>
          <p:cNvPr id="522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417638"/>
            <a:ext cx="63246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a:t>Haplotype Reference Consortium</a:t>
            </a:r>
          </a:p>
        </p:txBody>
      </p:sp>
      <p:pic>
        <p:nvPicPr>
          <p:cNvPr id="53251"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182813"/>
            <a:ext cx="4038600" cy="3360737"/>
          </a:xfrm>
        </p:spPr>
      </p:pic>
      <p:sp>
        <p:nvSpPr>
          <p:cNvPr id="53252" name="Content Placeholder 5"/>
          <p:cNvSpPr>
            <a:spLocks noGrp="1"/>
          </p:cNvSpPr>
          <p:nvPr>
            <p:ph sz="half" idx="2"/>
          </p:nvPr>
        </p:nvSpPr>
        <p:spPr/>
        <p:txBody>
          <a:bodyPr/>
          <a:lstStyle/>
          <a:p>
            <a:endParaRPr lang="en-US" altLang="en-US"/>
          </a:p>
        </p:txBody>
      </p:sp>
      <p:pic>
        <p:nvPicPr>
          <p:cNvPr id="532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638800"/>
            <a:ext cx="3810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25600"/>
            <a:ext cx="38195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4840288"/>
            <a:ext cx="38385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a:t>Summary</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a:ea typeface="+mn-ea"/>
              </a:rPr>
              <a:t>Linkage disequilibrium (LD) refers to the nonindependence of alleles at different sites in the genome</a:t>
            </a:r>
          </a:p>
          <a:p>
            <a:pPr eaLnBrk="1" fontAlgn="auto" hangingPunct="1">
              <a:spcAft>
                <a:spcPts val="0"/>
              </a:spcAft>
              <a:buFont typeface="Arial"/>
              <a:buChar char="•"/>
              <a:defRPr/>
            </a:pPr>
            <a:r>
              <a:rPr lang="en-US">
                <a:ea typeface="+mn-ea"/>
              </a:rPr>
              <a:t>LD is shaped by population genetic forces</a:t>
            </a:r>
          </a:p>
          <a:p>
            <a:pPr eaLnBrk="1" fontAlgn="auto" hangingPunct="1">
              <a:spcAft>
                <a:spcPts val="0"/>
              </a:spcAft>
              <a:buFont typeface="Arial"/>
              <a:buChar char="•"/>
              <a:defRPr/>
            </a:pPr>
            <a:r>
              <a:rPr lang="en-US">
                <a:ea typeface="+mn-ea"/>
              </a:rPr>
              <a:t>We exploit LD information in genetic epidemiology</a:t>
            </a:r>
          </a:p>
          <a:p>
            <a:pPr lvl="1" eaLnBrk="1" fontAlgn="auto" hangingPunct="1">
              <a:spcAft>
                <a:spcPts val="0"/>
              </a:spcAft>
              <a:buFont typeface="Arial"/>
              <a:buChar char="–"/>
              <a:defRPr/>
            </a:pPr>
            <a:r>
              <a:rPr lang="en-US">
                <a:ea typeface="+mn-ea"/>
              </a:rPr>
              <a:t>Selecting tagSNPs for association studies</a:t>
            </a:r>
          </a:p>
          <a:p>
            <a:pPr lvl="1" eaLnBrk="1" fontAlgn="auto" hangingPunct="1">
              <a:spcAft>
                <a:spcPts val="0"/>
              </a:spcAft>
              <a:buFont typeface="Arial"/>
              <a:buChar char="–"/>
              <a:defRPr/>
            </a:pPr>
            <a:r>
              <a:rPr lang="en-US">
                <a:ea typeface="+mn-ea"/>
              </a:rPr>
              <a:t>Imputation in GWAS studies</a:t>
            </a:r>
          </a:p>
          <a:p>
            <a:pPr eaLnBrk="1" fontAlgn="auto" hangingPunct="1">
              <a:spcAft>
                <a:spcPts val="0"/>
              </a:spcAft>
              <a:buFont typeface="Arial"/>
              <a:buChar char="•"/>
              <a:defRPr/>
            </a:pPr>
            <a:r>
              <a:rPr lang="en-US">
                <a:ea typeface="+mn-ea"/>
              </a:rPr>
              <a:t>LD complicates interpretation of association studies</a:t>
            </a:r>
            <a:endParaRPr lang="en-US" dirty="0">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7"/>
          <p:cNvSpPr>
            <a:spLocks noGrp="1" noChangeArrowheads="1"/>
          </p:cNvSpPr>
          <p:nvPr>
            <p:ph idx="1"/>
          </p:nvPr>
        </p:nvSpPr>
        <p:spPr>
          <a:xfrm>
            <a:off x="0" y="1905000"/>
            <a:ext cx="9144000" cy="4953000"/>
          </a:xfrm>
        </p:spPr>
        <p:txBody>
          <a:bodyPr/>
          <a:lstStyle/>
          <a:p>
            <a:pPr eaLnBrk="1" hangingPunct="1">
              <a:spcBef>
                <a:spcPct val="0"/>
              </a:spcBef>
              <a:buFontTx/>
              <a:buNone/>
            </a:pPr>
            <a:r>
              <a:rPr lang="en-US" altLang="en-US" sz="2000" b="1"/>
              <a:t>Linkage Disequilibrium: </a:t>
            </a:r>
            <a:r>
              <a:rPr lang="en-US" altLang="en-US" sz="2000"/>
              <a:t>Two loci that are in linkage disequilibrium are inherited together more often than would be expected by chance. </a:t>
            </a:r>
          </a:p>
          <a:p>
            <a:pPr eaLnBrk="1" hangingPunct="1">
              <a:spcBef>
                <a:spcPct val="0"/>
              </a:spcBef>
              <a:buFontTx/>
              <a:buNone/>
            </a:pPr>
            <a:r>
              <a:rPr lang="en-US" altLang="en-US" sz="2000"/>
              <a:t>					</a:t>
            </a:r>
            <a:r>
              <a:rPr lang="en-US" altLang="en-US" sz="1800"/>
              <a:t>Zondervan &amp; Cardon, 2004 </a:t>
            </a:r>
          </a:p>
          <a:p>
            <a:pPr eaLnBrk="1" hangingPunct="1">
              <a:spcBef>
                <a:spcPct val="0"/>
              </a:spcBef>
              <a:buFontTx/>
              <a:buNone/>
            </a:pPr>
            <a:endParaRPr lang="en-US" altLang="en-US" sz="1800"/>
          </a:p>
          <a:p>
            <a:pPr eaLnBrk="1" hangingPunct="1">
              <a:spcBef>
                <a:spcPct val="0"/>
              </a:spcBef>
              <a:buFontTx/>
              <a:buNone/>
            </a:pPr>
            <a:r>
              <a:rPr lang="en-US" altLang="en-US" sz="2000"/>
              <a:t>Systematic studies of common genetic variants are facilitated by the fact that individuals who carry a particular SNP allele at one site often predictably carry specific alleles at other nearby variant sites. This correlation is known as </a:t>
            </a:r>
            <a:r>
              <a:rPr lang="en-US" altLang="en-US" sz="2000" b="1"/>
              <a:t>linkage disequilibrium</a:t>
            </a:r>
            <a:r>
              <a:rPr lang="en-US" altLang="en-US" sz="2000"/>
              <a:t> </a:t>
            </a:r>
          </a:p>
          <a:p>
            <a:pPr eaLnBrk="1" hangingPunct="1">
              <a:spcBef>
                <a:spcPct val="0"/>
              </a:spcBef>
              <a:buFontTx/>
              <a:buNone/>
            </a:pPr>
            <a:r>
              <a:rPr lang="en-US" altLang="en-US" sz="2000"/>
              <a:t>					</a:t>
            </a:r>
            <a:r>
              <a:rPr lang="en-US" altLang="en-US" sz="1800"/>
              <a:t>The international HapMap consortium, 2005</a:t>
            </a:r>
          </a:p>
          <a:p>
            <a:pPr eaLnBrk="1" hangingPunct="1">
              <a:spcBef>
                <a:spcPct val="0"/>
              </a:spcBef>
              <a:buFontTx/>
              <a:buNone/>
            </a:pPr>
            <a:endParaRPr lang="en-US" altLang="en-US" sz="2000"/>
          </a:p>
          <a:p>
            <a:pPr eaLnBrk="1" hangingPunct="1">
              <a:spcBef>
                <a:spcPct val="0"/>
              </a:spcBef>
              <a:buFontTx/>
              <a:buNone/>
            </a:pPr>
            <a:r>
              <a:rPr lang="en-US" altLang="en-US" sz="2000" b="1"/>
              <a:t>Linkage Disequilibrium</a:t>
            </a:r>
            <a:r>
              <a:rPr lang="en-US" altLang="en-US" sz="2000"/>
              <a:t> refers to the nonindependence of alleles at different sites. </a:t>
            </a:r>
          </a:p>
          <a:p>
            <a:pPr eaLnBrk="1" hangingPunct="1">
              <a:spcBef>
                <a:spcPct val="0"/>
              </a:spcBef>
              <a:buFontTx/>
              <a:buNone/>
            </a:pPr>
            <a:r>
              <a:rPr lang="en-US" altLang="en-US" sz="2000"/>
              <a:t>					</a:t>
            </a:r>
            <a:r>
              <a:rPr lang="en-US" altLang="en-US" sz="1800"/>
              <a:t>Pritchard and Przeworski 2001</a:t>
            </a:r>
          </a:p>
          <a:p>
            <a:pPr eaLnBrk="1" hangingPunct="1">
              <a:spcBef>
                <a:spcPct val="0"/>
              </a:spcBef>
              <a:buFontTx/>
              <a:buNone/>
            </a:pPr>
            <a:endParaRPr lang="en-US" altLang="en-US" sz="1200"/>
          </a:p>
        </p:txBody>
      </p:sp>
      <p:sp>
        <p:nvSpPr>
          <p:cNvPr id="9219" name="Title 3"/>
          <p:cNvSpPr>
            <a:spLocks noGrp="1"/>
          </p:cNvSpPr>
          <p:nvPr>
            <p:ph type="title"/>
          </p:nvPr>
        </p:nvSpPr>
        <p:spPr/>
        <p:txBody>
          <a:bodyPr/>
          <a:lstStyle/>
          <a:p>
            <a:pPr eaLnBrk="1" hangingPunct="1"/>
            <a:r>
              <a:rPr lang="en-US" altLang="en-US"/>
              <a:t>What is Linkage Disequilibrium?</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t>Tag SNPs – using r</a:t>
            </a:r>
            <a:r>
              <a:rPr lang="en-US" altLang="en-US" baseline="30000"/>
              <a:t>2 </a:t>
            </a:r>
            <a:r>
              <a:rPr lang="en-US" altLang="en-US"/>
              <a:t>information</a:t>
            </a:r>
          </a:p>
        </p:txBody>
      </p:sp>
      <p:sp>
        <p:nvSpPr>
          <p:cNvPr id="194563" name="Rectangle 3"/>
          <p:cNvSpPr>
            <a:spLocks noChangeArrowheads="1"/>
          </p:cNvSpPr>
          <p:nvPr/>
        </p:nvSpPr>
        <p:spPr bwMode="auto">
          <a:xfrm>
            <a:off x="5181600" y="2438400"/>
            <a:ext cx="3810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latin typeface="Gill Sans" pitchFamily="-109" charset="0"/>
              </a:rPr>
              <a:t>Tags:</a:t>
            </a: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a:latin typeface="Gill Sans" pitchFamily="-109" charset="0"/>
              </a:rPr>
              <a:t>SNP 1</a:t>
            </a:r>
          </a:p>
          <a:p>
            <a:pPr algn="ctr">
              <a:spcBef>
                <a:spcPct val="0"/>
              </a:spcBef>
              <a:buFontTx/>
              <a:buNone/>
            </a:pPr>
            <a:r>
              <a:rPr lang="en-US" altLang="en-US" sz="2000">
                <a:latin typeface="Gill Sans" pitchFamily="-109" charset="0"/>
              </a:rPr>
              <a:t>SNP 3</a:t>
            </a:r>
          </a:p>
          <a:p>
            <a:pPr algn="ctr">
              <a:spcBef>
                <a:spcPct val="0"/>
              </a:spcBef>
              <a:buFontTx/>
              <a:buNone/>
            </a:pPr>
            <a:r>
              <a:rPr lang="en-US" altLang="en-US" sz="2000">
                <a:latin typeface="Gill Sans" pitchFamily="-109" charset="0"/>
              </a:rPr>
              <a:t>SNP 6</a:t>
            </a:r>
          </a:p>
          <a:p>
            <a:pPr algn="ctr">
              <a:spcBef>
                <a:spcPct val="0"/>
              </a:spcBef>
              <a:buFontTx/>
              <a:buNone/>
            </a:pPr>
            <a:endParaRPr lang="en-US" altLang="en-US" sz="2000">
              <a:latin typeface="Gill Sans" pitchFamily="-109" charset="0"/>
            </a:endParaRPr>
          </a:p>
          <a:p>
            <a:pPr algn="ctr">
              <a:spcBef>
                <a:spcPct val="0"/>
              </a:spcBef>
              <a:buFontTx/>
              <a:buNone/>
            </a:pPr>
            <a:r>
              <a:rPr lang="en-US" altLang="en-US" sz="2000" b="1">
                <a:latin typeface="Gill Sans" pitchFamily="-109" charset="0"/>
              </a:rPr>
              <a:t>3 in total</a:t>
            </a: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b="1">
                <a:latin typeface="Gill Sans" pitchFamily="-109" charset="0"/>
              </a:rPr>
              <a:t>Test for association:</a:t>
            </a: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a:latin typeface="Gill Sans" pitchFamily="-109" charset="0"/>
              </a:rPr>
              <a:t>SNP 1 captures 1 &amp; 2</a:t>
            </a:r>
          </a:p>
          <a:p>
            <a:pPr algn="ctr">
              <a:spcBef>
                <a:spcPct val="0"/>
              </a:spcBef>
              <a:buFontTx/>
              <a:buNone/>
            </a:pPr>
            <a:r>
              <a:rPr lang="en-US" altLang="en-US" sz="2000">
                <a:latin typeface="Gill Sans" pitchFamily="-109" charset="0"/>
              </a:rPr>
              <a:t>SNP 3 captures 3 &amp; 5</a:t>
            </a:r>
          </a:p>
          <a:p>
            <a:pPr algn="ctr">
              <a:spcBef>
                <a:spcPct val="0"/>
              </a:spcBef>
              <a:buFontTx/>
              <a:buNone/>
            </a:pPr>
            <a:r>
              <a:rPr lang="en-US" altLang="en-US" sz="2000">
                <a:latin typeface="Gill Sans" pitchFamily="-109" charset="0"/>
              </a:rPr>
              <a:t>SNP 6 captures 4 &amp; 6</a:t>
            </a:r>
          </a:p>
        </p:txBody>
      </p:sp>
      <p:grpSp>
        <p:nvGrpSpPr>
          <p:cNvPr id="55300" name="Group 4"/>
          <p:cNvGrpSpPr>
            <a:grpSpLocks/>
          </p:cNvGrpSpPr>
          <p:nvPr/>
        </p:nvGrpSpPr>
        <p:grpSpPr bwMode="auto">
          <a:xfrm>
            <a:off x="990600" y="2470150"/>
            <a:ext cx="4114800" cy="793750"/>
            <a:chOff x="624" y="1556"/>
            <a:chExt cx="2592" cy="500"/>
          </a:xfrm>
        </p:grpSpPr>
        <p:sp>
          <p:nvSpPr>
            <p:cNvPr id="55333" name="Line 5"/>
            <p:cNvSpPr>
              <a:spLocks noChangeShapeType="1"/>
            </p:cNvSpPr>
            <p:nvPr/>
          </p:nvSpPr>
          <p:spPr bwMode="auto">
            <a:xfrm>
              <a:off x="624" y="1952"/>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4" name="Freeform 6"/>
            <p:cNvSpPr>
              <a:spLocks/>
            </p:cNvSpPr>
            <p:nvPr/>
          </p:nvSpPr>
          <p:spPr bwMode="auto">
            <a:xfrm>
              <a:off x="2928" y="1848"/>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55335" name="Freeform 7"/>
            <p:cNvSpPr>
              <a:spLocks/>
            </p:cNvSpPr>
            <p:nvPr/>
          </p:nvSpPr>
          <p:spPr bwMode="auto">
            <a:xfrm>
              <a:off x="2152"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55336" name="Freeform 8"/>
            <p:cNvSpPr>
              <a:spLocks/>
            </p:cNvSpPr>
            <p:nvPr/>
          </p:nvSpPr>
          <p:spPr bwMode="auto">
            <a:xfrm>
              <a:off x="181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55337" name="Freeform 9"/>
            <p:cNvSpPr>
              <a:spLocks/>
            </p:cNvSpPr>
            <p:nvPr/>
          </p:nvSpPr>
          <p:spPr bwMode="auto">
            <a:xfrm>
              <a:off x="1160"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55338" name="Freeform 10"/>
            <p:cNvSpPr>
              <a:spLocks/>
            </p:cNvSpPr>
            <p:nvPr/>
          </p:nvSpPr>
          <p:spPr bwMode="auto">
            <a:xfrm>
              <a:off x="14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55339" name="Freeform 11"/>
            <p:cNvSpPr>
              <a:spLocks/>
            </p:cNvSpPr>
            <p:nvPr/>
          </p:nvSpPr>
          <p:spPr bwMode="auto">
            <a:xfrm>
              <a:off x="6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55340" name="Text Box 12"/>
            <p:cNvSpPr txBox="1">
              <a:spLocks noChangeArrowheads="1"/>
            </p:cNvSpPr>
            <p:nvPr/>
          </p:nvSpPr>
          <p:spPr bwMode="auto">
            <a:xfrm>
              <a:off x="681" y="1566"/>
              <a:ext cx="1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A/T</a:t>
              </a:r>
            </a:p>
            <a:p>
              <a:pPr algn="ctr" eaLnBrk="1" hangingPunct="1">
                <a:spcBef>
                  <a:spcPct val="0"/>
                </a:spcBef>
                <a:buFontTx/>
                <a:buNone/>
              </a:pPr>
              <a:r>
                <a:rPr lang="en-US" altLang="en-US" sz="1400">
                  <a:latin typeface="Gill Sans" pitchFamily="-109" charset="0"/>
                </a:rPr>
                <a:t>1</a:t>
              </a:r>
            </a:p>
          </p:txBody>
        </p:sp>
        <p:sp>
          <p:nvSpPr>
            <p:cNvPr id="55341" name="Text Box 13"/>
            <p:cNvSpPr txBox="1">
              <a:spLocks noChangeArrowheads="1"/>
            </p:cNvSpPr>
            <p:nvPr/>
          </p:nvSpPr>
          <p:spPr bwMode="auto">
            <a:xfrm>
              <a:off x="1164" y="1559"/>
              <a:ext cx="18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G/A</a:t>
              </a:r>
            </a:p>
            <a:p>
              <a:pPr algn="ctr" eaLnBrk="1" hangingPunct="1">
                <a:spcBef>
                  <a:spcPct val="0"/>
                </a:spcBef>
                <a:buFontTx/>
                <a:buNone/>
              </a:pPr>
              <a:r>
                <a:rPr lang="en-US" altLang="en-US" sz="1400">
                  <a:latin typeface="Gill Sans" pitchFamily="-109" charset="0"/>
                </a:rPr>
                <a:t>2</a:t>
              </a:r>
            </a:p>
          </p:txBody>
        </p:sp>
        <p:sp>
          <p:nvSpPr>
            <p:cNvPr id="55342" name="Text Box 14"/>
            <p:cNvSpPr txBox="1">
              <a:spLocks noChangeArrowheads="1"/>
            </p:cNvSpPr>
            <p:nvPr/>
          </p:nvSpPr>
          <p:spPr bwMode="auto">
            <a:xfrm>
              <a:off x="1477" y="1556"/>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3</a:t>
              </a:r>
            </a:p>
          </p:txBody>
        </p:sp>
        <p:sp>
          <p:nvSpPr>
            <p:cNvPr id="55343" name="Text Box 15"/>
            <p:cNvSpPr txBox="1">
              <a:spLocks noChangeArrowheads="1"/>
            </p:cNvSpPr>
            <p:nvPr/>
          </p:nvSpPr>
          <p:spPr bwMode="auto">
            <a:xfrm>
              <a:off x="1833" y="1561"/>
              <a:ext cx="17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T/C</a:t>
              </a:r>
            </a:p>
            <a:p>
              <a:pPr algn="ctr" eaLnBrk="1" hangingPunct="1">
                <a:spcBef>
                  <a:spcPct val="0"/>
                </a:spcBef>
                <a:buFontTx/>
                <a:buNone/>
              </a:pPr>
              <a:r>
                <a:rPr lang="en-US" altLang="en-US" sz="1400">
                  <a:latin typeface="Gill Sans" pitchFamily="-109" charset="0"/>
                </a:rPr>
                <a:t>4</a:t>
              </a:r>
            </a:p>
          </p:txBody>
        </p:sp>
        <p:sp>
          <p:nvSpPr>
            <p:cNvPr id="55344" name="Text Box 16"/>
            <p:cNvSpPr txBox="1">
              <a:spLocks noChangeArrowheads="1"/>
            </p:cNvSpPr>
            <p:nvPr/>
          </p:nvSpPr>
          <p:spPr bwMode="auto">
            <a:xfrm>
              <a:off x="2160" y="1561"/>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5</a:t>
              </a:r>
            </a:p>
          </p:txBody>
        </p:sp>
        <p:sp>
          <p:nvSpPr>
            <p:cNvPr id="55345" name="Text Box 17"/>
            <p:cNvSpPr txBox="1">
              <a:spLocks noChangeArrowheads="1"/>
            </p:cNvSpPr>
            <p:nvPr/>
          </p:nvSpPr>
          <p:spPr bwMode="auto">
            <a:xfrm>
              <a:off x="2942" y="1568"/>
              <a:ext cx="18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A/C</a:t>
              </a:r>
            </a:p>
            <a:p>
              <a:pPr algn="ctr" eaLnBrk="1" hangingPunct="1">
                <a:spcBef>
                  <a:spcPct val="0"/>
                </a:spcBef>
                <a:buFontTx/>
                <a:buNone/>
              </a:pPr>
              <a:r>
                <a:rPr lang="en-US" altLang="en-US" sz="1400">
                  <a:latin typeface="Gill Sans" pitchFamily="-109" charset="0"/>
                </a:rPr>
                <a:t>6</a:t>
              </a:r>
            </a:p>
          </p:txBody>
        </p:sp>
      </p:grpSp>
      <p:grpSp>
        <p:nvGrpSpPr>
          <p:cNvPr id="3" name="Group 18"/>
          <p:cNvGrpSpPr>
            <a:grpSpLocks/>
          </p:cNvGrpSpPr>
          <p:nvPr/>
        </p:nvGrpSpPr>
        <p:grpSpPr bwMode="auto">
          <a:xfrm>
            <a:off x="1219200" y="5384800"/>
            <a:ext cx="787400" cy="558800"/>
            <a:chOff x="768" y="3248"/>
            <a:chExt cx="496" cy="352"/>
          </a:xfrm>
        </p:grpSpPr>
        <p:sp>
          <p:nvSpPr>
            <p:cNvPr id="55331" name="Text Box 19"/>
            <p:cNvSpPr txBox="1">
              <a:spLocks noChangeArrowheads="1"/>
            </p:cNvSpPr>
            <p:nvPr/>
          </p:nvSpPr>
          <p:spPr bwMode="auto">
            <a:xfrm>
              <a:off x="802" y="3388"/>
              <a:ext cx="4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a:latin typeface="Gill Sans" pitchFamily="-109" charset="0"/>
                </a:rPr>
                <a:t>high</a:t>
              </a:r>
              <a:r>
                <a:rPr lang="en-US" altLang="en-US" sz="1600" i="1">
                  <a:latin typeface="Gill Sans" pitchFamily="-109" charset="0"/>
                </a:rPr>
                <a:t> r</a:t>
              </a:r>
              <a:r>
                <a:rPr lang="en-US" altLang="en-US" sz="1600" baseline="30000">
                  <a:latin typeface="Gill Sans" pitchFamily="-109" charset="0"/>
                </a:rPr>
                <a:t>2</a:t>
              </a:r>
              <a:endParaRPr lang="en-US" altLang="en-US" sz="1600">
                <a:latin typeface="Gill Sans" pitchFamily="-109" charset="0"/>
              </a:endParaRPr>
            </a:p>
          </p:txBody>
        </p:sp>
        <p:cxnSp>
          <p:nvCxnSpPr>
            <p:cNvPr id="55332" name="AutoShape 20"/>
            <p:cNvCxnSpPr>
              <a:cxnSpLocks noChangeShapeType="1"/>
              <a:endCxn id="55326" idx="2"/>
            </p:cNvCxnSpPr>
            <p:nvPr/>
          </p:nvCxnSpPr>
          <p:spPr bwMode="auto">
            <a:xfrm rot="5400000">
              <a:off x="1015" y="3001"/>
              <a:ext cx="1" cy="496"/>
            </a:xfrm>
            <a:prstGeom prst="curvedConnector3">
              <a:avLst>
                <a:gd name="adj1" fmla="val 14400000"/>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4" name="Group 21"/>
          <p:cNvGrpSpPr>
            <a:grpSpLocks/>
          </p:cNvGrpSpPr>
          <p:nvPr/>
        </p:nvGrpSpPr>
        <p:grpSpPr bwMode="auto">
          <a:xfrm>
            <a:off x="2489200" y="5384800"/>
            <a:ext cx="1092200" cy="558800"/>
            <a:chOff x="1568" y="3248"/>
            <a:chExt cx="688" cy="352"/>
          </a:xfrm>
        </p:grpSpPr>
        <p:cxnSp>
          <p:nvCxnSpPr>
            <p:cNvPr id="55329" name="AutoShape 22"/>
            <p:cNvCxnSpPr>
              <a:cxnSpLocks noChangeShapeType="1"/>
              <a:stCxn id="55319" idx="2"/>
              <a:endCxn id="55323" idx="2"/>
            </p:cNvCxnSpPr>
            <p:nvPr/>
          </p:nvCxnSpPr>
          <p:spPr bwMode="auto">
            <a:xfrm rot="5400000">
              <a:off x="1911" y="2905"/>
              <a:ext cx="1" cy="688"/>
            </a:xfrm>
            <a:prstGeom prst="curvedConnector3">
              <a:avLst>
                <a:gd name="adj1" fmla="val 14400000"/>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5330" name="Text Box 23"/>
            <p:cNvSpPr txBox="1">
              <a:spLocks noChangeArrowheads="1"/>
            </p:cNvSpPr>
            <p:nvPr/>
          </p:nvSpPr>
          <p:spPr bwMode="auto">
            <a:xfrm>
              <a:off x="1680" y="3388"/>
              <a:ext cx="4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a:latin typeface="Gill Sans" pitchFamily="-109" charset="0"/>
                </a:rPr>
                <a:t>high</a:t>
              </a:r>
              <a:r>
                <a:rPr lang="en-US" altLang="en-US" sz="1600" i="1">
                  <a:latin typeface="Gill Sans" pitchFamily="-109" charset="0"/>
                </a:rPr>
                <a:t> r</a:t>
              </a:r>
              <a:r>
                <a:rPr lang="en-US" altLang="en-US" sz="1600" baseline="30000">
                  <a:latin typeface="Gill Sans" pitchFamily="-109" charset="0"/>
                </a:rPr>
                <a:t>2</a:t>
              </a:r>
              <a:endParaRPr lang="en-US" altLang="en-US" sz="1600">
                <a:latin typeface="Gill Sans" pitchFamily="-109" charset="0"/>
              </a:endParaRPr>
            </a:p>
          </p:txBody>
        </p:sp>
      </p:grpSp>
      <p:grpSp>
        <p:nvGrpSpPr>
          <p:cNvPr id="5" name="Group 24"/>
          <p:cNvGrpSpPr>
            <a:grpSpLocks/>
          </p:cNvGrpSpPr>
          <p:nvPr/>
        </p:nvGrpSpPr>
        <p:grpSpPr bwMode="auto">
          <a:xfrm>
            <a:off x="3060700" y="5384800"/>
            <a:ext cx="1752600" cy="558800"/>
            <a:chOff x="1928" y="3248"/>
            <a:chExt cx="1104" cy="352"/>
          </a:xfrm>
        </p:grpSpPr>
        <p:sp>
          <p:nvSpPr>
            <p:cNvPr id="55327" name="Text Box 25"/>
            <p:cNvSpPr txBox="1">
              <a:spLocks noChangeArrowheads="1"/>
            </p:cNvSpPr>
            <p:nvPr/>
          </p:nvSpPr>
          <p:spPr bwMode="auto">
            <a:xfrm>
              <a:off x="2338" y="3388"/>
              <a:ext cx="4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a:latin typeface="Gill Sans" pitchFamily="-109" charset="0"/>
                </a:rPr>
                <a:t>high</a:t>
              </a:r>
              <a:r>
                <a:rPr lang="en-US" altLang="en-US" sz="1600" i="1">
                  <a:latin typeface="Gill Sans" pitchFamily="-109" charset="0"/>
                </a:rPr>
                <a:t> r</a:t>
              </a:r>
              <a:r>
                <a:rPr lang="en-US" altLang="en-US" sz="1600" baseline="30000">
                  <a:latin typeface="Gill Sans" pitchFamily="-109" charset="0"/>
                </a:rPr>
                <a:t>2</a:t>
              </a:r>
              <a:endParaRPr lang="en-US" altLang="en-US" sz="1600">
                <a:latin typeface="Gill Sans" pitchFamily="-109" charset="0"/>
              </a:endParaRPr>
            </a:p>
          </p:txBody>
        </p:sp>
        <p:cxnSp>
          <p:nvCxnSpPr>
            <p:cNvPr id="55328" name="AutoShape 26"/>
            <p:cNvCxnSpPr>
              <a:cxnSpLocks noChangeShapeType="1"/>
              <a:stCxn id="55314" idx="2"/>
              <a:endCxn id="55316" idx="2"/>
            </p:cNvCxnSpPr>
            <p:nvPr/>
          </p:nvCxnSpPr>
          <p:spPr bwMode="auto">
            <a:xfrm rot="5400000">
              <a:off x="2479" y="2697"/>
              <a:ext cx="1" cy="1104"/>
            </a:xfrm>
            <a:prstGeom prst="curvedConnector3">
              <a:avLst>
                <a:gd name="adj1" fmla="val 14400000"/>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55304" name="Group 27"/>
          <p:cNvGrpSpPr>
            <a:grpSpLocks/>
          </p:cNvGrpSpPr>
          <p:nvPr/>
        </p:nvGrpSpPr>
        <p:grpSpPr bwMode="auto">
          <a:xfrm>
            <a:off x="990600" y="3708400"/>
            <a:ext cx="457200" cy="1447800"/>
            <a:chOff x="624" y="2336"/>
            <a:chExt cx="288" cy="912"/>
          </a:xfrm>
        </p:grpSpPr>
        <p:sp>
          <p:nvSpPr>
            <p:cNvPr id="55325" name="AutoShape 28"/>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sp>
          <p:nvSpPr>
            <p:cNvPr id="55326" name="AutoShape 29"/>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a:p>
              <a:pPr algn="ctr">
                <a:spcBef>
                  <a:spcPct val="0"/>
                </a:spcBef>
                <a:buFontTx/>
                <a:buNone/>
              </a:pPr>
              <a:r>
                <a:rPr lang="en-US" altLang="en-US" sz="2400">
                  <a:latin typeface="Arial" panose="020B0604020202020204" pitchFamily="34" charset="0"/>
                </a:rPr>
                <a:t>T</a:t>
              </a:r>
            </a:p>
          </p:txBody>
        </p:sp>
      </p:grpSp>
      <p:grpSp>
        <p:nvGrpSpPr>
          <p:cNvPr id="55305" name="Group 30"/>
          <p:cNvGrpSpPr>
            <a:grpSpLocks/>
          </p:cNvGrpSpPr>
          <p:nvPr/>
        </p:nvGrpSpPr>
        <p:grpSpPr bwMode="auto">
          <a:xfrm>
            <a:off x="2260600" y="3708400"/>
            <a:ext cx="457200" cy="1447800"/>
            <a:chOff x="1424" y="2336"/>
            <a:chExt cx="288" cy="912"/>
          </a:xfrm>
        </p:grpSpPr>
        <p:sp>
          <p:nvSpPr>
            <p:cNvPr id="55321" name="AutoShape 31"/>
            <p:cNvSpPr>
              <a:spLocks noChangeArrowheads="1"/>
            </p:cNvSpPr>
            <p:nvPr/>
          </p:nvSpPr>
          <p:spPr bwMode="auto">
            <a:xfrm>
              <a:off x="1424"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55322" name="AutoShape 32"/>
            <p:cNvSpPr>
              <a:spLocks noChangeArrowheads="1"/>
            </p:cNvSpPr>
            <p:nvPr/>
          </p:nvSpPr>
          <p:spPr bwMode="auto">
            <a:xfrm>
              <a:off x="1424"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5323" name="AutoShape 33"/>
            <p:cNvSpPr>
              <a:spLocks noChangeArrowheads="1"/>
            </p:cNvSpPr>
            <p:nvPr/>
          </p:nvSpPr>
          <p:spPr bwMode="auto">
            <a:xfrm>
              <a:off x="1424"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5324" name="AutoShape 34"/>
            <p:cNvSpPr>
              <a:spLocks noChangeArrowheads="1"/>
            </p:cNvSpPr>
            <p:nvPr/>
          </p:nvSpPr>
          <p:spPr bwMode="auto">
            <a:xfrm>
              <a:off x="1424"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55306" name="Group 35"/>
          <p:cNvGrpSpPr>
            <a:grpSpLocks/>
          </p:cNvGrpSpPr>
          <p:nvPr/>
        </p:nvGrpSpPr>
        <p:grpSpPr bwMode="auto">
          <a:xfrm>
            <a:off x="3352800" y="3708400"/>
            <a:ext cx="457200" cy="1447800"/>
            <a:chOff x="2112" y="2336"/>
            <a:chExt cx="288" cy="912"/>
          </a:xfrm>
        </p:grpSpPr>
        <p:sp>
          <p:nvSpPr>
            <p:cNvPr id="55317" name="AutoShape 36"/>
            <p:cNvSpPr>
              <a:spLocks noChangeArrowheads="1"/>
            </p:cNvSpPr>
            <p:nvPr/>
          </p:nvSpPr>
          <p:spPr bwMode="auto">
            <a:xfrm>
              <a:off x="2112"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55318" name="AutoShape 37"/>
            <p:cNvSpPr>
              <a:spLocks noChangeArrowheads="1"/>
            </p:cNvSpPr>
            <p:nvPr/>
          </p:nvSpPr>
          <p:spPr bwMode="auto">
            <a:xfrm>
              <a:off x="2112"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5319" name="AutoShape 38"/>
            <p:cNvSpPr>
              <a:spLocks noChangeArrowheads="1"/>
            </p:cNvSpPr>
            <p:nvPr/>
          </p:nvSpPr>
          <p:spPr bwMode="auto">
            <a:xfrm>
              <a:off x="2112"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5320" name="AutoShape 39"/>
            <p:cNvSpPr>
              <a:spLocks noChangeArrowheads="1"/>
            </p:cNvSpPr>
            <p:nvPr/>
          </p:nvSpPr>
          <p:spPr bwMode="auto">
            <a:xfrm>
              <a:off x="2112"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55307" name="Group 40"/>
          <p:cNvGrpSpPr>
            <a:grpSpLocks/>
          </p:cNvGrpSpPr>
          <p:nvPr/>
        </p:nvGrpSpPr>
        <p:grpSpPr bwMode="auto">
          <a:xfrm>
            <a:off x="2832100" y="3708400"/>
            <a:ext cx="457200" cy="1447800"/>
            <a:chOff x="1784" y="2336"/>
            <a:chExt cx="288" cy="912"/>
          </a:xfrm>
        </p:grpSpPr>
        <p:sp>
          <p:nvSpPr>
            <p:cNvPr id="55315" name="AutoShape 41"/>
            <p:cNvSpPr>
              <a:spLocks noChangeArrowheads="1"/>
            </p:cNvSpPr>
            <p:nvPr/>
          </p:nvSpPr>
          <p:spPr bwMode="auto">
            <a:xfrm>
              <a:off x="1784"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p:txBody>
        </p:sp>
        <p:sp>
          <p:nvSpPr>
            <p:cNvPr id="55316" name="AutoShape 42"/>
            <p:cNvSpPr>
              <a:spLocks noChangeArrowheads="1"/>
            </p:cNvSpPr>
            <p:nvPr/>
          </p:nvSpPr>
          <p:spPr bwMode="auto">
            <a:xfrm>
              <a:off x="1784"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55308" name="Group 43"/>
          <p:cNvGrpSpPr>
            <a:grpSpLocks/>
          </p:cNvGrpSpPr>
          <p:nvPr/>
        </p:nvGrpSpPr>
        <p:grpSpPr bwMode="auto">
          <a:xfrm>
            <a:off x="4584700" y="3708400"/>
            <a:ext cx="457200" cy="1447800"/>
            <a:chOff x="2888" y="2336"/>
            <a:chExt cx="288" cy="912"/>
          </a:xfrm>
        </p:grpSpPr>
        <p:sp>
          <p:nvSpPr>
            <p:cNvPr id="55313" name="AutoShape 44"/>
            <p:cNvSpPr>
              <a:spLocks noChangeArrowheads="1"/>
            </p:cNvSpPr>
            <p:nvPr/>
          </p:nvSpPr>
          <p:spPr bwMode="auto">
            <a:xfrm>
              <a:off x="2888"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p:txBody>
        </p:sp>
        <p:sp>
          <p:nvSpPr>
            <p:cNvPr id="55314" name="AutoShape 45"/>
            <p:cNvSpPr>
              <a:spLocks noChangeArrowheads="1"/>
            </p:cNvSpPr>
            <p:nvPr/>
          </p:nvSpPr>
          <p:spPr bwMode="auto">
            <a:xfrm>
              <a:off x="2888"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55309" name="Group 54"/>
          <p:cNvGrpSpPr>
            <a:grpSpLocks/>
          </p:cNvGrpSpPr>
          <p:nvPr/>
        </p:nvGrpSpPr>
        <p:grpSpPr bwMode="auto">
          <a:xfrm>
            <a:off x="1765300" y="3708400"/>
            <a:ext cx="457200" cy="1447800"/>
            <a:chOff x="624" y="2336"/>
            <a:chExt cx="288" cy="912"/>
          </a:xfrm>
        </p:grpSpPr>
        <p:sp>
          <p:nvSpPr>
            <p:cNvPr id="55311" name="AutoShape 55"/>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a:p>
              <a:pPr algn="ctr">
                <a:spcBef>
                  <a:spcPct val="0"/>
                </a:spcBef>
                <a:buFontTx/>
                <a:buNone/>
              </a:pPr>
              <a:r>
                <a:rPr lang="en-US" altLang="en-US" sz="2400">
                  <a:latin typeface="Arial" panose="020B0604020202020204" pitchFamily="34" charset="0"/>
                </a:rPr>
                <a:t>G</a:t>
              </a:r>
            </a:p>
          </p:txBody>
        </p:sp>
        <p:sp>
          <p:nvSpPr>
            <p:cNvPr id="55312" name="AutoShape 56"/>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grpSp>
      <p:sp>
        <p:nvSpPr>
          <p:cNvPr id="55310" name="Rectangle 60"/>
          <p:cNvSpPr>
            <a:spLocks noChangeArrowheads="1"/>
          </p:cNvSpPr>
          <p:nvPr/>
        </p:nvSpPr>
        <p:spPr bwMode="auto">
          <a:xfrm>
            <a:off x="152400" y="6415088"/>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Gill Sans" pitchFamily="-109" charset="0"/>
              </a:rPr>
              <a:t>After Carlson </a:t>
            </a:r>
            <a:r>
              <a:rPr lang="en-US" altLang="en-US" sz="1800" i="1">
                <a:latin typeface="Gill Sans" pitchFamily="-109" charset="0"/>
              </a:rPr>
              <a:t>et al. </a:t>
            </a:r>
            <a:r>
              <a:rPr lang="en-US" altLang="en-US" sz="1800">
                <a:latin typeface="Gill Sans" pitchFamily="-109" charset="0"/>
              </a:rPr>
              <a:t>(2004) </a:t>
            </a:r>
            <a:r>
              <a:rPr lang="en-US" altLang="en-US" sz="1800" i="1">
                <a:latin typeface="Gill Sans" pitchFamily="-109" charset="0"/>
              </a:rPr>
              <a:t>AJHG </a:t>
            </a:r>
            <a:r>
              <a:rPr lang="en-US" altLang="en-US" sz="1800" b="1">
                <a:latin typeface="Gill Sans" pitchFamily="-109" charset="0"/>
              </a:rPr>
              <a:t>74</a:t>
            </a:r>
            <a:r>
              <a:rPr lang="en-US" altLang="en-US" sz="1800">
                <a:latin typeface="Gill Sans" pitchFamily="-109" charset="0"/>
              </a:rPr>
              <a:t>:106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4563"/>
                                        </p:tgtEl>
                                        <p:attrNameLst>
                                          <p:attrName>style.visibility</p:attrName>
                                        </p:attrNameLst>
                                      </p:cBhvr>
                                      <p:to>
                                        <p:strVal val="visible"/>
                                      </p:to>
                                    </p:set>
                                    <p:animEffect transition="in" filter="dissolve">
                                      <p:cBhvr>
                                        <p:cTn id="15"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5181600" y="2435225"/>
            <a:ext cx="381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latin typeface="Gill Sans" pitchFamily="-109" charset="0"/>
              </a:rPr>
              <a:t>Tags: </a:t>
            </a: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a:latin typeface="Gill Sans" pitchFamily="-109" charset="0"/>
              </a:rPr>
              <a:t>SNP 1</a:t>
            </a:r>
          </a:p>
          <a:p>
            <a:pPr algn="ctr">
              <a:spcBef>
                <a:spcPct val="0"/>
              </a:spcBef>
              <a:buFontTx/>
              <a:buNone/>
            </a:pPr>
            <a:r>
              <a:rPr lang="en-US" altLang="en-US" sz="2000">
                <a:latin typeface="Gill Sans" pitchFamily="-109" charset="0"/>
              </a:rPr>
              <a:t>SNP 3</a:t>
            </a:r>
          </a:p>
          <a:p>
            <a:pPr algn="ctr">
              <a:spcBef>
                <a:spcPct val="0"/>
              </a:spcBef>
              <a:buFontTx/>
              <a:buNone/>
            </a:pPr>
            <a:endParaRPr lang="en-US" altLang="en-US" sz="2000">
              <a:latin typeface="Gill Sans" pitchFamily="-109" charset="0"/>
            </a:endParaRPr>
          </a:p>
          <a:p>
            <a:pPr algn="ctr">
              <a:spcBef>
                <a:spcPct val="0"/>
              </a:spcBef>
              <a:buFontTx/>
              <a:buNone/>
            </a:pPr>
            <a:r>
              <a:rPr lang="en-US" altLang="en-US" sz="2000" b="1">
                <a:latin typeface="Gill Sans" pitchFamily="-109" charset="0"/>
              </a:rPr>
              <a:t>2 in total</a:t>
            </a:r>
            <a:endParaRPr lang="en-US" altLang="en-US" sz="2000">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b="1">
                <a:latin typeface="Gill Sans" pitchFamily="-109" charset="0"/>
              </a:rPr>
              <a:t>Test for association:</a:t>
            </a:r>
          </a:p>
          <a:p>
            <a:pPr algn="ctr">
              <a:spcBef>
                <a:spcPct val="0"/>
              </a:spcBef>
              <a:buFontTx/>
              <a:buNone/>
            </a:pPr>
            <a:endParaRPr lang="en-US" altLang="en-US" sz="2000" b="1">
              <a:latin typeface="Gill Sans" pitchFamily="-109" charset="0"/>
            </a:endParaRPr>
          </a:p>
          <a:p>
            <a:pPr algn="ctr">
              <a:spcBef>
                <a:spcPct val="0"/>
              </a:spcBef>
              <a:buFontTx/>
              <a:buNone/>
            </a:pPr>
            <a:r>
              <a:rPr lang="en-US" altLang="en-US" sz="2000">
                <a:latin typeface="Gill Sans" pitchFamily="-109" charset="0"/>
              </a:rPr>
              <a:t>SNP 1 captures 1+2</a:t>
            </a:r>
          </a:p>
          <a:p>
            <a:pPr algn="ctr">
              <a:spcBef>
                <a:spcPct val="0"/>
              </a:spcBef>
              <a:buFontTx/>
              <a:buNone/>
            </a:pPr>
            <a:r>
              <a:rPr lang="en-US" altLang="en-US" sz="2000">
                <a:latin typeface="Gill Sans" pitchFamily="-109" charset="0"/>
              </a:rPr>
              <a:t>SNP 3 captures 3+5</a:t>
            </a:r>
          </a:p>
          <a:p>
            <a:pPr algn="ctr">
              <a:spcBef>
                <a:spcPct val="0"/>
              </a:spcBef>
              <a:buFontTx/>
              <a:buNone/>
            </a:pPr>
            <a:r>
              <a:rPr lang="en-US" altLang="en-US" sz="2000">
                <a:latin typeface="Gill Sans" pitchFamily="-109" charset="0"/>
              </a:rPr>
              <a:t>SNP 1 and 3 in combo also captures 4 and 6</a:t>
            </a:r>
          </a:p>
        </p:txBody>
      </p:sp>
      <p:sp>
        <p:nvSpPr>
          <p:cNvPr id="136195"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rPr>
              <a:t>Picking tag SNPs using multimarker r2</a:t>
            </a:r>
          </a:p>
        </p:txBody>
      </p:sp>
      <p:grpSp>
        <p:nvGrpSpPr>
          <p:cNvPr id="57348" name="Group 4"/>
          <p:cNvGrpSpPr>
            <a:grpSpLocks/>
          </p:cNvGrpSpPr>
          <p:nvPr/>
        </p:nvGrpSpPr>
        <p:grpSpPr bwMode="auto">
          <a:xfrm>
            <a:off x="990600" y="3708400"/>
            <a:ext cx="457200" cy="1447800"/>
            <a:chOff x="624" y="2336"/>
            <a:chExt cx="288" cy="912"/>
          </a:xfrm>
        </p:grpSpPr>
        <p:sp>
          <p:nvSpPr>
            <p:cNvPr id="57396" name="AutoShape 5"/>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sp>
          <p:nvSpPr>
            <p:cNvPr id="57397" name="AutoShape 6"/>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a:p>
              <a:pPr algn="ctr">
                <a:spcBef>
                  <a:spcPct val="0"/>
                </a:spcBef>
                <a:buFontTx/>
                <a:buNone/>
              </a:pPr>
              <a:r>
                <a:rPr lang="en-US" altLang="en-US" sz="2400">
                  <a:latin typeface="Arial" panose="020B0604020202020204" pitchFamily="34" charset="0"/>
                </a:rPr>
                <a:t>T</a:t>
              </a:r>
            </a:p>
          </p:txBody>
        </p:sp>
      </p:grpSp>
      <p:grpSp>
        <p:nvGrpSpPr>
          <p:cNvPr id="57349" name="Group 7"/>
          <p:cNvGrpSpPr>
            <a:grpSpLocks/>
          </p:cNvGrpSpPr>
          <p:nvPr/>
        </p:nvGrpSpPr>
        <p:grpSpPr bwMode="auto">
          <a:xfrm>
            <a:off x="2260600" y="3708400"/>
            <a:ext cx="457200" cy="1447800"/>
            <a:chOff x="1424" y="2336"/>
            <a:chExt cx="288" cy="912"/>
          </a:xfrm>
        </p:grpSpPr>
        <p:sp>
          <p:nvSpPr>
            <p:cNvPr id="57392" name="AutoShape 8"/>
            <p:cNvSpPr>
              <a:spLocks noChangeArrowheads="1"/>
            </p:cNvSpPr>
            <p:nvPr/>
          </p:nvSpPr>
          <p:spPr bwMode="auto">
            <a:xfrm>
              <a:off x="1424"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57393" name="AutoShape 9"/>
            <p:cNvSpPr>
              <a:spLocks noChangeArrowheads="1"/>
            </p:cNvSpPr>
            <p:nvPr/>
          </p:nvSpPr>
          <p:spPr bwMode="auto">
            <a:xfrm>
              <a:off x="1424"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7394" name="AutoShape 10"/>
            <p:cNvSpPr>
              <a:spLocks noChangeArrowheads="1"/>
            </p:cNvSpPr>
            <p:nvPr/>
          </p:nvSpPr>
          <p:spPr bwMode="auto">
            <a:xfrm>
              <a:off x="1424"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7395" name="AutoShape 11"/>
            <p:cNvSpPr>
              <a:spLocks noChangeArrowheads="1"/>
            </p:cNvSpPr>
            <p:nvPr/>
          </p:nvSpPr>
          <p:spPr bwMode="auto">
            <a:xfrm>
              <a:off x="1424"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57350" name="Group 12"/>
          <p:cNvGrpSpPr>
            <a:grpSpLocks/>
          </p:cNvGrpSpPr>
          <p:nvPr/>
        </p:nvGrpSpPr>
        <p:grpSpPr bwMode="auto">
          <a:xfrm>
            <a:off x="3352800" y="3708400"/>
            <a:ext cx="457200" cy="1447800"/>
            <a:chOff x="2112" y="2336"/>
            <a:chExt cx="288" cy="912"/>
          </a:xfrm>
        </p:grpSpPr>
        <p:sp>
          <p:nvSpPr>
            <p:cNvPr id="57388" name="AutoShape 13"/>
            <p:cNvSpPr>
              <a:spLocks noChangeArrowheads="1"/>
            </p:cNvSpPr>
            <p:nvPr/>
          </p:nvSpPr>
          <p:spPr bwMode="auto">
            <a:xfrm>
              <a:off x="2112" y="2336"/>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sp>
          <p:nvSpPr>
            <p:cNvPr id="57389" name="AutoShape 14"/>
            <p:cNvSpPr>
              <a:spLocks noChangeArrowheads="1"/>
            </p:cNvSpPr>
            <p:nvPr/>
          </p:nvSpPr>
          <p:spPr bwMode="auto">
            <a:xfrm>
              <a:off x="2112" y="2576"/>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7390" name="AutoShape 15"/>
            <p:cNvSpPr>
              <a:spLocks noChangeArrowheads="1"/>
            </p:cNvSpPr>
            <p:nvPr/>
          </p:nvSpPr>
          <p:spPr bwMode="auto">
            <a:xfrm>
              <a:off x="2112" y="3012"/>
              <a:ext cx="288" cy="236"/>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p:txBody>
        </p:sp>
        <p:sp>
          <p:nvSpPr>
            <p:cNvPr id="57391" name="AutoShape 16"/>
            <p:cNvSpPr>
              <a:spLocks noChangeArrowheads="1"/>
            </p:cNvSpPr>
            <p:nvPr/>
          </p:nvSpPr>
          <p:spPr bwMode="auto">
            <a:xfrm>
              <a:off x="2112" y="2792"/>
              <a:ext cx="288" cy="24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p:txBody>
        </p:sp>
      </p:grpSp>
      <p:grpSp>
        <p:nvGrpSpPr>
          <p:cNvPr id="57351" name="Group 17"/>
          <p:cNvGrpSpPr>
            <a:grpSpLocks/>
          </p:cNvGrpSpPr>
          <p:nvPr/>
        </p:nvGrpSpPr>
        <p:grpSpPr bwMode="auto">
          <a:xfrm>
            <a:off x="2832100" y="3708400"/>
            <a:ext cx="457200" cy="1447800"/>
            <a:chOff x="1784" y="2336"/>
            <a:chExt cx="288" cy="912"/>
          </a:xfrm>
        </p:grpSpPr>
        <p:sp>
          <p:nvSpPr>
            <p:cNvPr id="57386" name="AutoShape 18"/>
            <p:cNvSpPr>
              <a:spLocks noChangeArrowheads="1"/>
            </p:cNvSpPr>
            <p:nvPr/>
          </p:nvSpPr>
          <p:spPr bwMode="auto">
            <a:xfrm>
              <a:off x="1784"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T</a:t>
              </a:r>
            </a:p>
          </p:txBody>
        </p:sp>
        <p:sp>
          <p:nvSpPr>
            <p:cNvPr id="57387" name="AutoShape 19"/>
            <p:cNvSpPr>
              <a:spLocks noChangeArrowheads="1"/>
            </p:cNvSpPr>
            <p:nvPr/>
          </p:nvSpPr>
          <p:spPr bwMode="auto">
            <a:xfrm>
              <a:off x="1784"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57352" name="Group 20"/>
          <p:cNvGrpSpPr>
            <a:grpSpLocks/>
          </p:cNvGrpSpPr>
          <p:nvPr/>
        </p:nvGrpSpPr>
        <p:grpSpPr bwMode="auto">
          <a:xfrm>
            <a:off x="4584700" y="3708400"/>
            <a:ext cx="457200" cy="1447800"/>
            <a:chOff x="2888" y="2336"/>
            <a:chExt cx="288" cy="912"/>
          </a:xfrm>
        </p:grpSpPr>
        <p:sp>
          <p:nvSpPr>
            <p:cNvPr id="57384" name="AutoShape 21"/>
            <p:cNvSpPr>
              <a:spLocks noChangeArrowheads="1"/>
            </p:cNvSpPr>
            <p:nvPr/>
          </p:nvSpPr>
          <p:spPr bwMode="auto">
            <a:xfrm>
              <a:off x="2888" y="2336"/>
              <a:ext cx="288" cy="232"/>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p:txBody>
        </p:sp>
        <p:sp>
          <p:nvSpPr>
            <p:cNvPr id="57385" name="AutoShape 22"/>
            <p:cNvSpPr>
              <a:spLocks noChangeArrowheads="1"/>
            </p:cNvSpPr>
            <p:nvPr/>
          </p:nvSpPr>
          <p:spPr bwMode="auto">
            <a:xfrm>
              <a:off x="2888" y="2568"/>
              <a:ext cx="288" cy="68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a:p>
              <a:pPr algn="ctr">
                <a:spcBef>
                  <a:spcPct val="0"/>
                </a:spcBef>
                <a:buFontTx/>
                <a:buNone/>
              </a:pPr>
              <a:r>
                <a:rPr lang="en-US" altLang="en-US" sz="2400">
                  <a:latin typeface="Arial" panose="020B0604020202020204" pitchFamily="34" charset="0"/>
                </a:rPr>
                <a:t>C</a:t>
              </a:r>
            </a:p>
          </p:txBody>
        </p:sp>
      </p:grpSp>
      <p:grpSp>
        <p:nvGrpSpPr>
          <p:cNvPr id="57353" name="Group 23"/>
          <p:cNvGrpSpPr>
            <a:grpSpLocks/>
          </p:cNvGrpSpPr>
          <p:nvPr/>
        </p:nvGrpSpPr>
        <p:grpSpPr bwMode="auto">
          <a:xfrm>
            <a:off x="3352800" y="3708400"/>
            <a:ext cx="457200" cy="1447800"/>
            <a:chOff x="2112" y="2336"/>
            <a:chExt cx="288" cy="912"/>
          </a:xfrm>
        </p:grpSpPr>
        <p:sp>
          <p:nvSpPr>
            <p:cNvPr id="57380" name="AutoShape 24"/>
            <p:cNvSpPr>
              <a:spLocks noChangeArrowheads="1"/>
            </p:cNvSpPr>
            <p:nvPr/>
          </p:nvSpPr>
          <p:spPr bwMode="auto">
            <a:xfrm>
              <a:off x="2112" y="2336"/>
              <a:ext cx="288" cy="240"/>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G</a:t>
              </a:r>
            </a:p>
          </p:txBody>
        </p:sp>
        <p:sp>
          <p:nvSpPr>
            <p:cNvPr id="57381" name="AutoShape 25"/>
            <p:cNvSpPr>
              <a:spLocks noChangeArrowheads="1"/>
            </p:cNvSpPr>
            <p:nvPr/>
          </p:nvSpPr>
          <p:spPr bwMode="auto">
            <a:xfrm>
              <a:off x="2112" y="2576"/>
              <a:ext cx="288" cy="236"/>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C</a:t>
              </a:r>
            </a:p>
          </p:txBody>
        </p:sp>
        <p:sp>
          <p:nvSpPr>
            <p:cNvPr id="57382" name="AutoShape 26"/>
            <p:cNvSpPr>
              <a:spLocks noChangeArrowheads="1"/>
            </p:cNvSpPr>
            <p:nvPr/>
          </p:nvSpPr>
          <p:spPr bwMode="auto">
            <a:xfrm>
              <a:off x="2112" y="3012"/>
              <a:ext cx="288" cy="236"/>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C</a:t>
              </a:r>
            </a:p>
          </p:txBody>
        </p:sp>
        <p:sp>
          <p:nvSpPr>
            <p:cNvPr id="57383" name="AutoShape 27"/>
            <p:cNvSpPr>
              <a:spLocks noChangeArrowheads="1"/>
            </p:cNvSpPr>
            <p:nvPr/>
          </p:nvSpPr>
          <p:spPr bwMode="auto">
            <a:xfrm>
              <a:off x="2112" y="2792"/>
              <a:ext cx="288" cy="240"/>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G</a:t>
              </a:r>
            </a:p>
          </p:txBody>
        </p:sp>
      </p:grpSp>
      <p:grpSp>
        <p:nvGrpSpPr>
          <p:cNvPr id="57354" name="Group 28"/>
          <p:cNvGrpSpPr>
            <a:grpSpLocks/>
          </p:cNvGrpSpPr>
          <p:nvPr/>
        </p:nvGrpSpPr>
        <p:grpSpPr bwMode="auto">
          <a:xfrm>
            <a:off x="2832100" y="3708400"/>
            <a:ext cx="457200" cy="1447800"/>
            <a:chOff x="1784" y="2336"/>
            <a:chExt cx="288" cy="912"/>
          </a:xfrm>
        </p:grpSpPr>
        <p:sp>
          <p:nvSpPr>
            <p:cNvPr id="57378" name="AutoShape 29"/>
            <p:cNvSpPr>
              <a:spLocks noChangeArrowheads="1"/>
            </p:cNvSpPr>
            <p:nvPr/>
          </p:nvSpPr>
          <p:spPr bwMode="auto">
            <a:xfrm>
              <a:off x="1784" y="2336"/>
              <a:ext cx="288" cy="232"/>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T</a:t>
              </a:r>
            </a:p>
          </p:txBody>
        </p:sp>
        <p:sp>
          <p:nvSpPr>
            <p:cNvPr id="57379" name="AutoShape 30"/>
            <p:cNvSpPr>
              <a:spLocks noChangeArrowheads="1"/>
            </p:cNvSpPr>
            <p:nvPr/>
          </p:nvSpPr>
          <p:spPr bwMode="auto">
            <a:xfrm>
              <a:off x="1784" y="2568"/>
              <a:ext cx="288" cy="680"/>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C</a:t>
              </a:r>
            </a:p>
            <a:p>
              <a:pPr algn="ctr">
                <a:spcBef>
                  <a:spcPct val="0"/>
                </a:spcBef>
                <a:buFontTx/>
                <a:buNone/>
              </a:pPr>
              <a:r>
                <a:rPr lang="en-US" altLang="en-US" sz="2400">
                  <a:solidFill>
                    <a:schemeClr val="bg2"/>
                  </a:solidFill>
                  <a:latin typeface="Arial" panose="020B0604020202020204" pitchFamily="34" charset="0"/>
                </a:rPr>
                <a:t>C</a:t>
              </a:r>
            </a:p>
            <a:p>
              <a:pPr algn="ctr">
                <a:spcBef>
                  <a:spcPct val="0"/>
                </a:spcBef>
                <a:buFontTx/>
                <a:buNone/>
              </a:pPr>
              <a:r>
                <a:rPr lang="en-US" altLang="en-US" sz="2400">
                  <a:solidFill>
                    <a:schemeClr val="bg2"/>
                  </a:solidFill>
                  <a:latin typeface="Arial" panose="020B0604020202020204" pitchFamily="34" charset="0"/>
                </a:rPr>
                <a:t>C</a:t>
              </a:r>
            </a:p>
          </p:txBody>
        </p:sp>
      </p:grpSp>
      <p:grpSp>
        <p:nvGrpSpPr>
          <p:cNvPr id="57355" name="Group 31"/>
          <p:cNvGrpSpPr>
            <a:grpSpLocks/>
          </p:cNvGrpSpPr>
          <p:nvPr/>
        </p:nvGrpSpPr>
        <p:grpSpPr bwMode="auto">
          <a:xfrm>
            <a:off x="1765300" y="3708400"/>
            <a:ext cx="457200" cy="1447800"/>
            <a:chOff x="624" y="2336"/>
            <a:chExt cx="288" cy="912"/>
          </a:xfrm>
        </p:grpSpPr>
        <p:sp>
          <p:nvSpPr>
            <p:cNvPr id="57376" name="AutoShape 32"/>
            <p:cNvSpPr>
              <a:spLocks noChangeArrowheads="1"/>
            </p:cNvSpPr>
            <p:nvPr/>
          </p:nvSpPr>
          <p:spPr bwMode="auto">
            <a:xfrm>
              <a:off x="624" y="2336"/>
              <a:ext cx="288" cy="46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G</a:t>
              </a:r>
            </a:p>
            <a:p>
              <a:pPr algn="ctr">
                <a:spcBef>
                  <a:spcPct val="0"/>
                </a:spcBef>
                <a:buFontTx/>
                <a:buNone/>
              </a:pPr>
              <a:r>
                <a:rPr lang="en-US" altLang="en-US" sz="2400">
                  <a:latin typeface="Arial" panose="020B0604020202020204" pitchFamily="34" charset="0"/>
                </a:rPr>
                <a:t>G</a:t>
              </a:r>
            </a:p>
          </p:txBody>
        </p:sp>
        <p:sp>
          <p:nvSpPr>
            <p:cNvPr id="57377" name="AutoShape 33"/>
            <p:cNvSpPr>
              <a:spLocks noChangeArrowheads="1"/>
            </p:cNvSpPr>
            <p:nvPr/>
          </p:nvSpPr>
          <p:spPr bwMode="auto">
            <a:xfrm>
              <a:off x="624" y="2788"/>
              <a:ext cx="288" cy="460"/>
            </a:xfrm>
            <a:prstGeom prst="roundRect">
              <a:avLst>
                <a:gd name="adj" fmla="val 16667"/>
              </a:avLst>
            </a:prstGeom>
            <a:solidFill>
              <a:srgbClr val="CC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A</a:t>
              </a:r>
            </a:p>
            <a:p>
              <a:pPr algn="ctr">
                <a:spcBef>
                  <a:spcPct val="0"/>
                </a:spcBef>
                <a:buFontTx/>
                <a:buNone/>
              </a:pPr>
              <a:r>
                <a:rPr lang="en-US" altLang="en-US" sz="2400">
                  <a:latin typeface="Arial" panose="020B0604020202020204" pitchFamily="34" charset="0"/>
                </a:rPr>
                <a:t>A</a:t>
              </a:r>
            </a:p>
          </p:txBody>
        </p:sp>
      </p:grpSp>
      <p:grpSp>
        <p:nvGrpSpPr>
          <p:cNvPr id="57356" name="Group 34"/>
          <p:cNvGrpSpPr>
            <a:grpSpLocks/>
          </p:cNvGrpSpPr>
          <p:nvPr/>
        </p:nvGrpSpPr>
        <p:grpSpPr bwMode="auto">
          <a:xfrm>
            <a:off x="1765300" y="3708400"/>
            <a:ext cx="457200" cy="1447800"/>
            <a:chOff x="624" y="2336"/>
            <a:chExt cx="288" cy="912"/>
          </a:xfrm>
        </p:grpSpPr>
        <p:sp>
          <p:nvSpPr>
            <p:cNvPr id="57374" name="AutoShape 35"/>
            <p:cNvSpPr>
              <a:spLocks noChangeArrowheads="1"/>
            </p:cNvSpPr>
            <p:nvPr/>
          </p:nvSpPr>
          <p:spPr bwMode="auto">
            <a:xfrm>
              <a:off x="624" y="2336"/>
              <a:ext cx="288" cy="460"/>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G</a:t>
              </a:r>
            </a:p>
            <a:p>
              <a:pPr algn="ctr">
                <a:spcBef>
                  <a:spcPct val="0"/>
                </a:spcBef>
                <a:buFontTx/>
                <a:buNone/>
              </a:pPr>
              <a:r>
                <a:rPr lang="en-US" altLang="en-US" sz="2400">
                  <a:solidFill>
                    <a:schemeClr val="bg2"/>
                  </a:solidFill>
                  <a:latin typeface="Arial" panose="020B0604020202020204" pitchFamily="34" charset="0"/>
                </a:rPr>
                <a:t>G</a:t>
              </a:r>
            </a:p>
          </p:txBody>
        </p:sp>
        <p:sp>
          <p:nvSpPr>
            <p:cNvPr id="57375" name="AutoShape 36"/>
            <p:cNvSpPr>
              <a:spLocks noChangeArrowheads="1"/>
            </p:cNvSpPr>
            <p:nvPr/>
          </p:nvSpPr>
          <p:spPr bwMode="auto">
            <a:xfrm>
              <a:off x="624" y="2788"/>
              <a:ext cx="288" cy="460"/>
            </a:xfrm>
            <a:prstGeom prst="roundRect">
              <a:avLst>
                <a:gd name="adj" fmla="val 16667"/>
              </a:avLst>
            </a:prstGeom>
            <a:solidFill>
              <a:srgbClr val="E6E6E6"/>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solidFill>
                    <a:schemeClr val="bg2"/>
                  </a:solidFill>
                  <a:latin typeface="Arial" panose="020B0604020202020204" pitchFamily="34" charset="0"/>
                </a:rPr>
                <a:t>A</a:t>
              </a:r>
            </a:p>
            <a:p>
              <a:pPr algn="ctr">
                <a:spcBef>
                  <a:spcPct val="0"/>
                </a:spcBef>
                <a:buFontTx/>
                <a:buNone/>
              </a:pPr>
              <a:r>
                <a:rPr lang="en-US" altLang="en-US" sz="2400">
                  <a:solidFill>
                    <a:schemeClr val="bg2"/>
                  </a:solidFill>
                  <a:latin typeface="Arial" panose="020B0604020202020204" pitchFamily="34" charset="0"/>
                </a:rPr>
                <a:t>A</a:t>
              </a:r>
            </a:p>
          </p:txBody>
        </p:sp>
      </p:grpSp>
      <p:sp>
        <p:nvSpPr>
          <p:cNvPr id="205861" name="AutoShape 37"/>
          <p:cNvSpPr>
            <a:spLocks noChangeArrowheads="1"/>
          </p:cNvSpPr>
          <p:nvPr/>
        </p:nvSpPr>
        <p:spPr bwMode="auto">
          <a:xfrm>
            <a:off x="977900" y="3708400"/>
            <a:ext cx="1752600" cy="368300"/>
          </a:xfrm>
          <a:prstGeom prst="roundRect">
            <a:avLst>
              <a:gd name="adj" fmla="val 16667"/>
            </a:avLst>
          </a:prstGeom>
          <a:noFill/>
          <a:ln w="571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05862" name="Freeform 38"/>
          <p:cNvSpPr>
            <a:spLocks/>
          </p:cNvSpPr>
          <p:nvPr/>
        </p:nvSpPr>
        <p:spPr bwMode="auto">
          <a:xfrm>
            <a:off x="2667000" y="3581400"/>
            <a:ext cx="1905000" cy="152400"/>
          </a:xfrm>
          <a:custGeom>
            <a:avLst/>
            <a:gdLst>
              <a:gd name="T0" fmla="*/ 0 w 1200"/>
              <a:gd name="T1" fmla="*/ 2147483646 h 96"/>
              <a:gd name="T2" fmla="*/ 2147483646 w 1200"/>
              <a:gd name="T3" fmla="*/ 0 h 96"/>
              <a:gd name="T4" fmla="*/ 2147483646 w 1200"/>
              <a:gd name="T5" fmla="*/ 2147483646 h 96"/>
              <a:gd name="T6" fmla="*/ 0 60000 65536"/>
              <a:gd name="T7" fmla="*/ 0 60000 65536"/>
              <a:gd name="T8" fmla="*/ 0 60000 65536"/>
              <a:gd name="T9" fmla="*/ 0 w 1200"/>
              <a:gd name="T10" fmla="*/ 0 h 96"/>
              <a:gd name="T11" fmla="*/ 1200 w 1200"/>
              <a:gd name="T12" fmla="*/ 96 h 96"/>
            </a:gdLst>
            <a:ahLst/>
            <a:cxnLst>
              <a:cxn ang="T6">
                <a:pos x="T0" y="T1"/>
              </a:cxn>
              <a:cxn ang="T7">
                <a:pos x="T2" y="T3"/>
              </a:cxn>
              <a:cxn ang="T8">
                <a:pos x="T4" y="T5"/>
              </a:cxn>
            </a:cxnLst>
            <a:rect l="T9" t="T10" r="T11" b="T12"/>
            <a:pathLst>
              <a:path w="1200" h="96">
                <a:moveTo>
                  <a:pt x="0" y="96"/>
                </a:moveTo>
                <a:cubicBezTo>
                  <a:pt x="236" y="48"/>
                  <a:pt x="472" y="0"/>
                  <a:pt x="672" y="0"/>
                </a:cubicBezTo>
                <a:cubicBezTo>
                  <a:pt x="872" y="0"/>
                  <a:pt x="1036" y="48"/>
                  <a:pt x="1200" y="96"/>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7359" name="Group 42"/>
          <p:cNvGrpSpPr>
            <a:grpSpLocks/>
          </p:cNvGrpSpPr>
          <p:nvPr/>
        </p:nvGrpSpPr>
        <p:grpSpPr bwMode="auto">
          <a:xfrm>
            <a:off x="990600" y="2470150"/>
            <a:ext cx="4114800" cy="793750"/>
            <a:chOff x="624" y="1556"/>
            <a:chExt cx="2592" cy="500"/>
          </a:xfrm>
        </p:grpSpPr>
        <p:sp>
          <p:nvSpPr>
            <p:cNvPr id="57361" name="Line 43"/>
            <p:cNvSpPr>
              <a:spLocks noChangeShapeType="1"/>
            </p:cNvSpPr>
            <p:nvPr/>
          </p:nvSpPr>
          <p:spPr bwMode="auto">
            <a:xfrm>
              <a:off x="624" y="1952"/>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2" name="Freeform 44"/>
            <p:cNvSpPr>
              <a:spLocks/>
            </p:cNvSpPr>
            <p:nvPr/>
          </p:nvSpPr>
          <p:spPr bwMode="auto">
            <a:xfrm>
              <a:off x="2928" y="1848"/>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57363" name="Freeform 45"/>
            <p:cNvSpPr>
              <a:spLocks/>
            </p:cNvSpPr>
            <p:nvPr/>
          </p:nvSpPr>
          <p:spPr bwMode="auto">
            <a:xfrm>
              <a:off x="2152"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57364" name="Freeform 46"/>
            <p:cNvSpPr>
              <a:spLocks/>
            </p:cNvSpPr>
            <p:nvPr/>
          </p:nvSpPr>
          <p:spPr bwMode="auto">
            <a:xfrm>
              <a:off x="181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57365" name="Freeform 47"/>
            <p:cNvSpPr>
              <a:spLocks/>
            </p:cNvSpPr>
            <p:nvPr/>
          </p:nvSpPr>
          <p:spPr bwMode="auto">
            <a:xfrm>
              <a:off x="1160"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57366" name="Freeform 48"/>
            <p:cNvSpPr>
              <a:spLocks/>
            </p:cNvSpPr>
            <p:nvPr/>
          </p:nvSpPr>
          <p:spPr bwMode="auto">
            <a:xfrm>
              <a:off x="14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57367" name="Freeform 49"/>
            <p:cNvSpPr>
              <a:spLocks/>
            </p:cNvSpPr>
            <p:nvPr/>
          </p:nvSpPr>
          <p:spPr bwMode="auto">
            <a:xfrm>
              <a:off x="656" y="1839"/>
              <a:ext cx="232" cy="208"/>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 name="T18" fmla="*/ 0 w 9111"/>
                <a:gd name="T19" fmla="*/ 0 h 9111"/>
                <a:gd name="T20" fmla="*/ 9111 w 9111"/>
                <a:gd name="T21" fmla="*/ 9111 h 9111"/>
              </a:gdLst>
              <a:ahLst/>
              <a:cxnLst>
                <a:cxn ang="T12">
                  <a:pos x="T0" y="T1"/>
                </a:cxn>
                <a:cxn ang="T13">
                  <a:pos x="T2" y="T3"/>
                </a:cxn>
                <a:cxn ang="T14">
                  <a:pos x="T4" y="T5"/>
                </a:cxn>
                <a:cxn ang="T15">
                  <a:pos x="T6" y="T7"/>
                </a:cxn>
                <a:cxn ang="T16">
                  <a:pos x="T8" y="T9"/>
                </a:cxn>
                <a:cxn ang="T17">
                  <a:pos x="T10" y="T11"/>
                </a:cxn>
              </a:cxnLst>
              <a:rect l="T18" t="T19" r="T20" b="T21"/>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blipFill dpi="0" rotWithShape="0">
              <a:blip r:embed="rId4"/>
              <a:srcRect/>
              <a:tile tx="0" ty="0" sx="100000" sy="100000" flip="none" algn="tl"/>
            </a:blipFill>
            <a:ln w="25400">
              <a:solidFill>
                <a:schemeClr val="tx1"/>
              </a:solidFill>
              <a:round/>
              <a:headEnd/>
              <a:tailEnd/>
            </a:ln>
          </p:spPr>
          <p:txBody>
            <a:bodyPr/>
            <a:lstStyle/>
            <a:p>
              <a:endParaRPr lang="en-US"/>
            </a:p>
          </p:txBody>
        </p:sp>
        <p:sp>
          <p:nvSpPr>
            <p:cNvPr id="57368" name="Text Box 50"/>
            <p:cNvSpPr txBox="1">
              <a:spLocks noChangeArrowheads="1"/>
            </p:cNvSpPr>
            <p:nvPr/>
          </p:nvSpPr>
          <p:spPr bwMode="auto">
            <a:xfrm>
              <a:off x="681" y="1566"/>
              <a:ext cx="1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A/T</a:t>
              </a:r>
            </a:p>
            <a:p>
              <a:pPr algn="ctr" eaLnBrk="1" hangingPunct="1">
                <a:spcBef>
                  <a:spcPct val="0"/>
                </a:spcBef>
                <a:buFontTx/>
                <a:buNone/>
              </a:pPr>
              <a:r>
                <a:rPr lang="en-US" altLang="en-US" sz="1400">
                  <a:latin typeface="Gill Sans" pitchFamily="-109" charset="0"/>
                </a:rPr>
                <a:t>1</a:t>
              </a:r>
            </a:p>
          </p:txBody>
        </p:sp>
        <p:sp>
          <p:nvSpPr>
            <p:cNvPr id="57369" name="Text Box 51"/>
            <p:cNvSpPr txBox="1">
              <a:spLocks noChangeArrowheads="1"/>
            </p:cNvSpPr>
            <p:nvPr/>
          </p:nvSpPr>
          <p:spPr bwMode="auto">
            <a:xfrm>
              <a:off x="1164" y="1559"/>
              <a:ext cx="18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G/A</a:t>
              </a:r>
            </a:p>
            <a:p>
              <a:pPr algn="ctr" eaLnBrk="1" hangingPunct="1">
                <a:spcBef>
                  <a:spcPct val="0"/>
                </a:spcBef>
                <a:buFontTx/>
                <a:buNone/>
              </a:pPr>
              <a:r>
                <a:rPr lang="en-US" altLang="en-US" sz="1400">
                  <a:latin typeface="Gill Sans" pitchFamily="-109" charset="0"/>
                </a:rPr>
                <a:t>2</a:t>
              </a:r>
            </a:p>
          </p:txBody>
        </p:sp>
        <p:sp>
          <p:nvSpPr>
            <p:cNvPr id="57370" name="Text Box 52"/>
            <p:cNvSpPr txBox="1">
              <a:spLocks noChangeArrowheads="1"/>
            </p:cNvSpPr>
            <p:nvPr/>
          </p:nvSpPr>
          <p:spPr bwMode="auto">
            <a:xfrm>
              <a:off x="1477" y="1556"/>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3</a:t>
              </a:r>
            </a:p>
          </p:txBody>
        </p:sp>
        <p:sp>
          <p:nvSpPr>
            <p:cNvPr id="57371" name="Text Box 53"/>
            <p:cNvSpPr txBox="1">
              <a:spLocks noChangeArrowheads="1"/>
            </p:cNvSpPr>
            <p:nvPr/>
          </p:nvSpPr>
          <p:spPr bwMode="auto">
            <a:xfrm>
              <a:off x="1833" y="1561"/>
              <a:ext cx="17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T/C</a:t>
              </a:r>
            </a:p>
            <a:p>
              <a:pPr algn="ctr" eaLnBrk="1" hangingPunct="1">
                <a:spcBef>
                  <a:spcPct val="0"/>
                </a:spcBef>
                <a:buFontTx/>
                <a:buNone/>
              </a:pPr>
              <a:r>
                <a:rPr lang="en-US" altLang="en-US" sz="1400">
                  <a:latin typeface="Gill Sans" pitchFamily="-109" charset="0"/>
                </a:rPr>
                <a:t>4</a:t>
              </a:r>
            </a:p>
          </p:txBody>
        </p:sp>
        <p:sp>
          <p:nvSpPr>
            <p:cNvPr id="57372" name="Text Box 54"/>
            <p:cNvSpPr txBox="1">
              <a:spLocks noChangeArrowheads="1"/>
            </p:cNvSpPr>
            <p:nvPr/>
          </p:nvSpPr>
          <p:spPr bwMode="auto">
            <a:xfrm>
              <a:off x="2160" y="1561"/>
              <a:ext cx="19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G/C</a:t>
              </a:r>
            </a:p>
            <a:p>
              <a:pPr algn="ctr" eaLnBrk="1" hangingPunct="1">
                <a:spcBef>
                  <a:spcPct val="0"/>
                </a:spcBef>
                <a:buFontTx/>
                <a:buNone/>
              </a:pPr>
              <a:r>
                <a:rPr lang="en-US" altLang="en-US" sz="1400">
                  <a:latin typeface="Gill Sans" pitchFamily="-109" charset="0"/>
                </a:rPr>
                <a:t>5</a:t>
              </a:r>
            </a:p>
          </p:txBody>
        </p:sp>
        <p:sp>
          <p:nvSpPr>
            <p:cNvPr id="57373" name="Text Box 55"/>
            <p:cNvSpPr txBox="1">
              <a:spLocks noChangeArrowheads="1"/>
            </p:cNvSpPr>
            <p:nvPr/>
          </p:nvSpPr>
          <p:spPr bwMode="auto">
            <a:xfrm>
              <a:off x="2942" y="1568"/>
              <a:ext cx="18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tabLst>
                  <a:tab pos="1066800" algn="l"/>
                </a:tabLst>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tabLst>
                  <a:tab pos="10668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066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066800" algn="l"/>
                </a:tabLst>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a:latin typeface="Gill Sans" pitchFamily="-109" charset="0"/>
                </a:rPr>
                <a:t>A/C</a:t>
              </a:r>
            </a:p>
            <a:p>
              <a:pPr algn="ctr" eaLnBrk="1" hangingPunct="1">
                <a:spcBef>
                  <a:spcPct val="0"/>
                </a:spcBef>
                <a:buFontTx/>
                <a:buNone/>
              </a:pPr>
              <a:r>
                <a:rPr lang="en-US" altLang="en-US" sz="1400">
                  <a:latin typeface="Gill Sans" pitchFamily="-109" charset="0"/>
                </a:rPr>
                <a:t>6</a:t>
              </a:r>
            </a:p>
          </p:txBody>
        </p:sp>
      </p:grpSp>
      <p:sp>
        <p:nvSpPr>
          <p:cNvPr id="57360" name="Rectangle 56"/>
          <p:cNvSpPr>
            <a:spLocks noChangeArrowheads="1"/>
          </p:cNvSpPr>
          <p:nvPr/>
        </p:nvSpPr>
        <p:spPr bwMode="auto">
          <a:xfrm>
            <a:off x="0" y="6491288"/>
            <a:ext cx="393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http://www.broad.mit.edu/mpg/tagger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61"/>
                                        </p:tgtEl>
                                        <p:attrNameLst>
                                          <p:attrName>style.visibility</p:attrName>
                                        </p:attrNameLst>
                                      </p:cBhvr>
                                      <p:to>
                                        <p:strVal val="visible"/>
                                      </p:to>
                                    </p:set>
                                    <p:anim calcmode="lin" valueType="num">
                                      <p:cBhvr additive="base">
                                        <p:cTn id="7" dur="500" fill="hold"/>
                                        <p:tgtEl>
                                          <p:spTgt spid="205861"/>
                                        </p:tgtEl>
                                        <p:attrNameLst>
                                          <p:attrName>ppt_x</p:attrName>
                                        </p:attrNameLst>
                                      </p:cBhvr>
                                      <p:tavLst>
                                        <p:tav tm="0">
                                          <p:val>
                                            <p:strVal val="#ppt_x"/>
                                          </p:val>
                                        </p:tav>
                                        <p:tav tm="100000">
                                          <p:val>
                                            <p:strVal val="#ppt_x"/>
                                          </p:val>
                                        </p:tav>
                                      </p:tavLst>
                                    </p:anim>
                                    <p:anim calcmode="lin" valueType="num">
                                      <p:cBhvr additive="base">
                                        <p:cTn id="8" dur="500" fill="hold"/>
                                        <p:tgtEl>
                                          <p:spTgt spid="205861"/>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205862"/>
                                        </p:tgtEl>
                                        <p:attrNameLst>
                                          <p:attrName>style.visibility</p:attrName>
                                        </p:attrNameLst>
                                      </p:cBhvr>
                                      <p:to>
                                        <p:strVal val="visible"/>
                                      </p:to>
                                    </p:set>
                                    <p:animEffect transition="in" filter="dissolve">
                                      <p:cBhvr>
                                        <p:cTn id="11" dur="500"/>
                                        <p:tgtEl>
                                          <p:spTgt spid="2058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5826"/>
                                        </p:tgtEl>
                                        <p:attrNameLst>
                                          <p:attrName>style.visibility</p:attrName>
                                        </p:attrNameLst>
                                      </p:cBhvr>
                                      <p:to>
                                        <p:strVal val="visible"/>
                                      </p:to>
                                    </p:set>
                                    <p:animEffect transition="in" filter="dissolve">
                                      <p:cBhvr>
                                        <p:cTn id="16" dur="500"/>
                                        <p:tgtEl>
                                          <p:spTgt spid="20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utoUpdateAnimBg="0"/>
      <p:bldP spid="2058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3"/>
          <p:cNvGrpSpPr>
            <a:grpSpLocks/>
          </p:cNvGrpSpPr>
          <p:nvPr/>
        </p:nvGrpSpPr>
        <p:grpSpPr bwMode="auto">
          <a:xfrm>
            <a:off x="3962400" y="914400"/>
            <a:ext cx="2971800" cy="990600"/>
            <a:chOff x="3600" y="2592"/>
            <a:chExt cx="1872" cy="624"/>
          </a:xfrm>
        </p:grpSpPr>
        <p:sp>
          <p:nvSpPr>
            <p:cNvPr id="10274" name="Text Box 4"/>
            <p:cNvSpPr txBox="1">
              <a:spLocks noChangeArrowheads="1"/>
            </p:cNvSpPr>
            <p:nvPr/>
          </p:nvSpPr>
          <p:spPr bwMode="auto">
            <a:xfrm>
              <a:off x="3600" y="2736"/>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 </a:t>
              </a:r>
            </a:p>
          </p:txBody>
        </p:sp>
        <p:sp>
          <p:nvSpPr>
            <p:cNvPr id="10275" name="Text Box 5"/>
            <p:cNvSpPr txBox="1">
              <a:spLocks noChangeArrowheads="1"/>
            </p:cNvSpPr>
            <p:nvPr/>
          </p:nvSpPr>
          <p:spPr bwMode="auto">
            <a:xfrm>
              <a:off x="3600" y="2976"/>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r>
                <a:rPr lang="en-US" altLang="en-US" sz="1800" b="1">
                  <a:solidFill>
                    <a:schemeClr val="tx2"/>
                  </a:solidFill>
                  <a:latin typeface="Courier New" panose="02070309020205020404" pitchFamily="49" charset="0"/>
                </a:rPr>
                <a:t> </a:t>
              </a:r>
            </a:p>
          </p:txBody>
        </p:sp>
        <p:sp>
          <p:nvSpPr>
            <p:cNvPr id="10276" name="Text Box 6"/>
            <p:cNvSpPr txBox="1">
              <a:spLocks noChangeArrowheads="1"/>
            </p:cNvSpPr>
            <p:nvPr/>
          </p:nvSpPr>
          <p:spPr bwMode="auto">
            <a:xfrm>
              <a:off x="3600" y="2592"/>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b="1">
                  <a:solidFill>
                    <a:srgbClr val="FF0000"/>
                  </a:solidFill>
                  <a:latin typeface="Courier New" panose="02070309020205020404" pitchFamily="49" charset="0"/>
                </a:rPr>
                <a:t>SNP1</a:t>
              </a:r>
              <a:r>
                <a:rPr lang="en-US" altLang="en-US" sz="1400" b="1">
                  <a:solidFill>
                    <a:schemeClr val="tx2"/>
                  </a:solidFill>
                  <a:latin typeface="Courier New" panose="02070309020205020404" pitchFamily="49" charset="0"/>
                </a:rPr>
                <a:t>   </a:t>
              </a:r>
              <a:r>
                <a:rPr lang="en-US" altLang="en-US" sz="1400" b="1">
                  <a:solidFill>
                    <a:srgbClr val="0000FF"/>
                  </a:solidFill>
                  <a:latin typeface="Courier New" panose="02070309020205020404" pitchFamily="49" charset="0"/>
                </a:rPr>
                <a:t>SNP2   </a:t>
              </a:r>
              <a:r>
                <a:rPr lang="en-US" altLang="en-US" sz="1400" b="1">
                  <a:solidFill>
                    <a:srgbClr val="FF0000"/>
                  </a:solidFill>
                  <a:latin typeface="Courier New" panose="02070309020205020404" pitchFamily="49" charset="0"/>
                </a:rPr>
                <a:t>SNP1</a:t>
              </a:r>
              <a:r>
                <a:rPr lang="en-US" altLang="en-US" sz="1400" b="1">
                  <a:solidFill>
                    <a:schemeClr val="tx2"/>
                  </a:solidFill>
                  <a:latin typeface="Courier New" panose="02070309020205020404" pitchFamily="49" charset="0"/>
                </a:rPr>
                <a:t>    </a:t>
              </a:r>
              <a:r>
                <a:rPr lang="en-US" altLang="en-US" sz="1400" b="1">
                  <a:solidFill>
                    <a:srgbClr val="0000FF"/>
                  </a:solidFill>
                  <a:latin typeface="Courier New" panose="02070309020205020404" pitchFamily="49" charset="0"/>
                </a:rPr>
                <a:t>SNP2</a:t>
              </a:r>
              <a:r>
                <a:rPr lang="en-US" altLang="en-US" sz="1400" b="1">
                  <a:solidFill>
                    <a:schemeClr val="tx2"/>
                  </a:solidFill>
                  <a:latin typeface="Courier New" panose="02070309020205020404" pitchFamily="49" charset="0"/>
                </a:rPr>
                <a:t> </a:t>
              </a:r>
            </a:p>
          </p:txBody>
        </p:sp>
        <p:grpSp>
          <p:nvGrpSpPr>
            <p:cNvPr id="10277" name="Group 7"/>
            <p:cNvGrpSpPr>
              <a:grpSpLocks/>
            </p:cNvGrpSpPr>
            <p:nvPr/>
          </p:nvGrpSpPr>
          <p:grpSpPr bwMode="auto">
            <a:xfrm>
              <a:off x="3696" y="2928"/>
              <a:ext cx="672" cy="48"/>
              <a:chOff x="3696" y="2928"/>
              <a:chExt cx="672" cy="48"/>
            </a:xfrm>
          </p:grpSpPr>
          <p:sp>
            <p:nvSpPr>
              <p:cNvPr id="10290" name="Line 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Oval 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92" name="Oval 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0278" name="Group 11"/>
            <p:cNvGrpSpPr>
              <a:grpSpLocks/>
            </p:cNvGrpSpPr>
            <p:nvPr/>
          </p:nvGrpSpPr>
          <p:grpSpPr bwMode="auto">
            <a:xfrm>
              <a:off x="4656" y="2928"/>
              <a:ext cx="672" cy="48"/>
              <a:chOff x="3696" y="2928"/>
              <a:chExt cx="672" cy="48"/>
            </a:xfrm>
          </p:grpSpPr>
          <p:sp>
            <p:nvSpPr>
              <p:cNvPr id="10287" name="Line 1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Oval 1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89" name="Oval 1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0279" name="Group 15"/>
            <p:cNvGrpSpPr>
              <a:grpSpLocks/>
            </p:cNvGrpSpPr>
            <p:nvPr/>
          </p:nvGrpSpPr>
          <p:grpSpPr bwMode="auto">
            <a:xfrm>
              <a:off x="3696" y="3168"/>
              <a:ext cx="672" cy="48"/>
              <a:chOff x="3696" y="2928"/>
              <a:chExt cx="672" cy="48"/>
            </a:xfrm>
          </p:grpSpPr>
          <p:sp>
            <p:nvSpPr>
              <p:cNvPr id="10284" name="Line 1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 name="Oval 1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86" name="Oval 1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0280" name="Group 19"/>
            <p:cNvGrpSpPr>
              <a:grpSpLocks/>
            </p:cNvGrpSpPr>
            <p:nvPr/>
          </p:nvGrpSpPr>
          <p:grpSpPr bwMode="auto">
            <a:xfrm>
              <a:off x="4656" y="3168"/>
              <a:ext cx="672" cy="48"/>
              <a:chOff x="3696" y="2928"/>
              <a:chExt cx="672" cy="48"/>
            </a:xfrm>
          </p:grpSpPr>
          <p:sp>
            <p:nvSpPr>
              <p:cNvPr id="10281" name="Line 20"/>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 name="Oval 21"/>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83" name="Oval 22"/>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sp>
        <p:nvSpPr>
          <p:cNvPr id="10243" name="Text Box 24"/>
          <p:cNvSpPr txBox="1">
            <a:spLocks noChangeArrowheads="1"/>
          </p:cNvSpPr>
          <p:nvPr/>
        </p:nvSpPr>
        <p:spPr bwMode="auto">
          <a:xfrm>
            <a:off x="1371600" y="11430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solidFill>
                  <a:schemeClr val="tx2"/>
                </a:solidFill>
                <a:latin typeface="Arial" panose="020B0604020202020204" pitchFamily="34" charset="0"/>
              </a:rPr>
              <a:t>SNP1:</a:t>
            </a:r>
            <a:r>
              <a:rPr lang="en-US" altLang="en-US" sz="1800" b="1">
                <a:solidFill>
                  <a:schemeClr val="tx2"/>
                </a:solidFill>
                <a:latin typeface="Arial" panose="020B0604020202020204" pitchFamily="34" charset="0"/>
              </a:rPr>
              <a:t> </a:t>
            </a:r>
            <a:r>
              <a:rPr lang="en-US" altLang="en-US" sz="2400" b="1">
                <a:solidFill>
                  <a:srgbClr val="FF0000"/>
                </a:solidFill>
                <a:latin typeface="Courier New" panose="02070309020205020404" pitchFamily="49" charset="0"/>
              </a:rPr>
              <a:t>C/T</a:t>
            </a:r>
          </a:p>
          <a:p>
            <a:pPr>
              <a:spcBef>
                <a:spcPct val="0"/>
              </a:spcBef>
              <a:buFontTx/>
              <a:buNone/>
            </a:pPr>
            <a:r>
              <a:rPr lang="en-US" altLang="en-US" sz="1800">
                <a:solidFill>
                  <a:schemeClr val="tx2"/>
                </a:solidFill>
                <a:latin typeface="Arial" panose="020B0604020202020204" pitchFamily="34" charset="0"/>
              </a:rPr>
              <a:t>SNP2:</a:t>
            </a:r>
            <a:r>
              <a:rPr lang="en-US" altLang="en-US" sz="1800" b="1">
                <a:solidFill>
                  <a:schemeClr val="tx2"/>
                </a:solidFill>
                <a:latin typeface="Arial" panose="020B0604020202020204" pitchFamily="34" charset="0"/>
              </a:rPr>
              <a:t> </a:t>
            </a:r>
            <a:r>
              <a:rPr lang="en-US" altLang="en-US" sz="2400" b="1">
                <a:solidFill>
                  <a:srgbClr val="0000FF"/>
                </a:solidFill>
                <a:latin typeface="Courier New" panose="02070309020205020404" pitchFamily="49" charset="0"/>
              </a:rPr>
              <a:t>C/A</a:t>
            </a:r>
          </a:p>
        </p:txBody>
      </p:sp>
      <p:grpSp>
        <p:nvGrpSpPr>
          <p:cNvPr id="10244" name="Group 25"/>
          <p:cNvGrpSpPr>
            <a:grpSpLocks/>
          </p:cNvGrpSpPr>
          <p:nvPr/>
        </p:nvGrpSpPr>
        <p:grpSpPr bwMode="auto">
          <a:xfrm>
            <a:off x="4114800" y="4191000"/>
            <a:ext cx="2971800" cy="990600"/>
            <a:chOff x="3600" y="2592"/>
            <a:chExt cx="1872" cy="624"/>
          </a:xfrm>
        </p:grpSpPr>
        <p:sp>
          <p:nvSpPr>
            <p:cNvPr id="10255" name="Text Box 26"/>
            <p:cNvSpPr txBox="1">
              <a:spLocks noChangeArrowheads="1"/>
            </p:cNvSpPr>
            <p:nvPr/>
          </p:nvSpPr>
          <p:spPr bwMode="auto">
            <a:xfrm>
              <a:off x="3600" y="2736"/>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 </a:t>
              </a:r>
            </a:p>
          </p:txBody>
        </p:sp>
        <p:sp>
          <p:nvSpPr>
            <p:cNvPr id="10256" name="Text Box 27"/>
            <p:cNvSpPr txBox="1">
              <a:spLocks noChangeArrowheads="1"/>
            </p:cNvSpPr>
            <p:nvPr/>
          </p:nvSpPr>
          <p:spPr bwMode="auto">
            <a:xfrm>
              <a:off x="3600" y="2976"/>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FF0000"/>
                  </a:solidFill>
                  <a:latin typeface="Courier New" panose="02070309020205020404" pitchFamily="49" charset="0"/>
                </a:rPr>
                <a:t>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r>
                <a:rPr lang="en-US" altLang="en-US" sz="1800" b="1">
                  <a:solidFill>
                    <a:schemeClr val="tx2"/>
                  </a:solidFill>
                  <a:latin typeface="Courier New" panose="02070309020205020404" pitchFamily="49" charset="0"/>
                </a:rPr>
                <a:t> </a:t>
              </a:r>
            </a:p>
          </p:txBody>
        </p:sp>
        <p:sp>
          <p:nvSpPr>
            <p:cNvPr id="10257" name="Text Box 28"/>
            <p:cNvSpPr txBox="1">
              <a:spLocks noChangeArrowheads="1"/>
            </p:cNvSpPr>
            <p:nvPr/>
          </p:nvSpPr>
          <p:spPr bwMode="auto">
            <a:xfrm>
              <a:off x="3600" y="2592"/>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400" b="1">
                  <a:solidFill>
                    <a:srgbClr val="FF0000"/>
                  </a:solidFill>
                  <a:latin typeface="Courier New" panose="02070309020205020404" pitchFamily="49" charset="0"/>
                </a:rPr>
                <a:t>SNP1</a:t>
              </a:r>
              <a:r>
                <a:rPr lang="en-US" altLang="en-US" sz="1400" b="1">
                  <a:solidFill>
                    <a:schemeClr val="tx2"/>
                  </a:solidFill>
                  <a:latin typeface="Courier New" panose="02070309020205020404" pitchFamily="49" charset="0"/>
                </a:rPr>
                <a:t>   </a:t>
              </a:r>
              <a:r>
                <a:rPr lang="en-US" altLang="en-US" sz="1400" b="1">
                  <a:solidFill>
                    <a:srgbClr val="0000FF"/>
                  </a:solidFill>
                  <a:latin typeface="Courier New" panose="02070309020205020404" pitchFamily="49" charset="0"/>
                </a:rPr>
                <a:t>SNP2   </a:t>
              </a:r>
              <a:r>
                <a:rPr lang="en-US" altLang="en-US" sz="1400" b="1">
                  <a:solidFill>
                    <a:srgbClr val="FF0000"/>
                  </a:solidFill>
                  <a:latin typeface="Courier New" panose="02070309020205020404" pitchFamily="49" charset="0"/>
                </a:rPr>
                <a:t>SNP1</a:t>
              </a:r>
              <a:r>
                <a:rPr lang="en-US" altLang="en-US" sz="1400" b="1">
                  <a:solidFill>
                    <a:schemeClr val="tx2"/>
                  </a:solidFill>
                  <a:latin typeface="Courier New" panose="02070309020205020404" pitchFamily="49" charset="0"/>
                </a:rPr>
                <a:t>    </a:t>
              </a:r>
              <a:r>
                <a:rPr lang="en-US" altLang="en-US" sz="1400" b="1">
                  <a:solidFill>
                    <a:srgbClr val="0000FF"/>
                  </a:solidFill>
                  <a:latin typeface="Courier New" panose="02070309020205020404" pitchFamily="49" charset="0"/>
                </a:rPr>
                <a:t>SNP2</a:t>
              </a:r>
              <a:r>
                <a:rPr lang="en-US" altLang="en-US" sz="1400" b="1">
                  <a:solidFill>
                    <a:schemeClr val="tx2"/>
                  </a:solidFill>
                  <a:latin typeface="Courier New" panose="02070309020205020404" pitchFamily="49" charset="0"/>
                </a:rPr>
                <a:t> </a:t>
              </a:r>
            </a:p>
          </p:txBody>
        </p:sp>
        <p:grpSp>
          <p:nvGrpSpPr>
            <p:cNvPr id="10258" name="Group 29"/>
            <p:cNvGrpSpPr>
              <a:grpSpLocks/>
            </p:cNvGrpSpPr>
            <p:nvPr/>
          </p:nvGrpSpPr>
          <p:grpSpPr bwMode="auto">
            <a:xfrm>
              <a:off x="3696" y="2928"/>
              <a:ext cx="672" cy="48"/>
              <a:chOff x="3696" y="2928"/>
              <a:chExt cx="672" cy="48"/>
            </a:xfrm>
          </p:grpSpPr>
          <p:sp>
            <p:nvSpPr>
              <p:cNvPr id="10271" name="Line 30"/>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Oval 31"/>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73" name="Oval 32"/>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0259" name="Group 33"/>
            <p:cNvGrpSpPr>
              <a:grpSpLocks/>
            </p:cNvGrpSpPr>
            <p:nvPr/>
          </p:nvGrpSpPr>
          <p:grpSpPr bwMode="auto">
            <a:xfrm>
              <a:off x="4656" y="2928"/>
              <a:ext cx="672" cy="48"/>
              <a:chOff x="3696" y="2928"/>
              <a:chExt cx="672" cy="48"/>
            </a:xfrm>
          </p:grpSpPr>
          <p:sp>
            <p:nvSpPr>
              <p:cNvPr id="10268" name="Line 34"/>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Oval 35"/>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70" name="Oval 36"/>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0260" name="Group 37"/>
            <p:cNvGrpSpPr>
              <a:grpSpLocks/>
            </p:cNvGrpSpPr>
            <p:nvPr/>
          </p:nvGrpSpPr>
          <p:grpSpPr bwMode="auto">
            <a:xfrm>
              <a:off x="3696" y="3168"/>
              <a:ext cx="672" cy="48"/>
              <a:chOff x="3696" y="2928"/>
              <a:chExt cx="672" cy="48"/>
            </a:xfrm>
          </p:grpSpPr>
          <p:sp>
            <p:nvSpPr>
              <p:cNvPr id="10265" name="Line 3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Oval 3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67" name="Oval 4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0261" name="Group 41"/>
            <p:cNvGrpSpPr>
              <a:grpSpLocks/>
            </p:cNvGrpSpPr>
            <p:nvPr/>
          </p:nvGrpSpPr>
          <p:grpSpPr bwMode="auto">
            <a:xfrm>
              <a:off x="4656" y="3168"/>
              <a:ext cx="672" cy="48"/>
              <a:chOff x="3696" y="2928"/>
              <a:chExt cx="672" cy="48"/>
            </a:xfrm>
          </p:grpSpPr>
          <p:sp>
            <p:nvSpPr>
              <p:cNvPr id="10262" name="Line 4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Oval 4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64" name="Oval 4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sp>
        <p:nvSpPr>
          <p:cNvPr id="10245" name="Text Box 45"/>
          <p:cNvSpPr txBox="1">
            <a:spLocks noChangeArrowheads="1"/>
          </p:cNvSpPr>
          <p:nvPr/>
        </p:nvSpPr>
        <p:spPr bwMode="auto">
          <a:xfrm>
            <a:off x="1600200" y="44196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solidFill>
                  <a:schemeClr val="tx2"/>
                </a:solidFill>
                <a:latin typeface="Arial" panose="020B0604020202020204" pitchFamily="34" charset="0"/>
              </a:rPr>
              <a:t>SNP1:</a:t>
            </a:r>
            <a:r>
              <a:rPr lang="en-US" altLang="en-US" sz="1800" b="1">
                <a:solidFill>
                  <a:schemeClr val="tx2"/>
                </a:solidFill>
                <a:latin typeface="Arial" panose="020B0604020202020204" pitchFamily="34" charset="0"/>
              </a:rPr>
              <a:t> </a:t>
            </a:r>
            <a:r>
              <a:rPr lang="en-US" altLang="en-US" sz="2400" b="1">
                <a:solidFill>
                  <a:srgbClr val="FF0000"/>
                </a:solidFill>
                <a:latin typeface="Courier New" panose="02070309020205020404" pitchFamily="49" charset="0"/>
              </a:rPr>
              <a:t>C/T</a:t>
            </a:r>
          </a:p>
          <a:p>
            <a:pPr>
              <a:spcBef>
                <a:spcPct val="0"/>
              </a:spcBef>
              <a:buFontTx/>
              <a:buNone/>
            </a:pPr>
            <a:r>
              <a:rPr lang="en-US" altLang="en-US" sz="1800">
                <a:solidFill>
                  <a:schemeClr val="tx2"/>
                </a:solidFill>
                <a:latin typeface="Arial" panose="020B0604020202020204" pitchFamily="34" charset="0"/>
              </a:rPr>
              <a:t>SNP2:</a:t>
            </a:r>
            <a:r>
              <a:rPr lang="en-US" altLang="en-US" sz="1800" b="1">
                <a:solidFill>
                  <a:schemeClr val="tx2"/>
                </a:solidFill>
                <a:latin typeface="Arial" panose="020B0604020202020204" pitchFamily="34" charset="0"/>
              </a:rPr>
              <a:t> </a:t>
            </a:r>
            <a:r>
              <a:rPr lang="en-US" altLang="en-US" sz="2400" b="1">
                <a:solidFill>
                  <a:srgbClr val="0000FF"/>
                </a:solidFill>
                <a:latin typeface="Courier New" panose="02070309020205020404" pitchFamily="49" charset="0"/>
              </a:rPr>
              <a:t>C/A</a:t>
            </a:r>
          </a:p>
        </p:txBody>
      </p:sp>
      <p:sp>
        <p:nvSpPr>
          <p:cNvPr id="10246" name="Line 46"/>
          <p:cNvSpPr>
            <a:spLocks noChangeShapeType="1"/>
          </p:cNvSpPr>
          <p:nvPr/>
        </p:nvSpPr>
        <p:spPr bwMode="auto">
          <a:xfrm>
            <a:off x="2971800" y="1524000"/>
            <a:ext cx="6096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47"/>
          <p:cNvSpPr>
            <a:spLocks noChangeShapeType="1"/>
          </p:cNvSpPr>
          <p:nvPr/>
        </p:nvSpPr>
        <p:spPr bwMode="auto">
          <a:xfrm>
            <a:off x="3200400" y="4876800"/>
            <a:ext cx="6096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8" name="Rectangle 48"/>
          <p:cNvSpPr>
            <a:spLocks noChangeArrowheads="1"/>
          </p:cNvSpPr>
          <p:nvPr/>
        </p:nvSpPr>
        <p:spPr bwMode="auto">
          <a:xfrm>
            <a:off x="3733800" y="838200"/>
            <a:ext cx="3200400" cy="1371600"/>
          </a:xfrm>
          <a:prstGeom prst="rect">
            <a:avLst/>
          </a:prstGeom>
          <a:solidFill>
            <a:srgbClr val="99CCFF">
              <a:alpha val="25098"/>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49" name="Rectangle 49"/>
          <p:cNvSpPr>
            <a:spLocks noChangeArrowheads="1"/>
          </p:cNvSpPr>
          <p:nvPr/>
        </p:nvSpPr>
        <p:spPr bwMode="auto">
          <a:xfrm>
            <a:off x="4038600" y="4038600"/>
            <a:ext cx="1447800" cy="1447800"/>
          </a:xfrm>
          <a:prstGeom prst="rect">
            <a:avLst/>
          </a:prstGeom>
          <a:solidFill>
            <a:srgbClr val="99CCFF">
              <a:alpha val="50195"/>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50" name="Rectangle 50"/>
          <p:cNvSpPr>
            <a:spLocks noChangeArrowheads="1"/>
          </p:cNvSpPr>
          <p:nvPr/>
        </p:nvSpPr>
        <p:spPr bwMode="auto">
          <a:xfrm>
            <a:off x="5562600" y="4038600"/>
            <a:ext cx="1447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0251" name="Text Box 51"/>
          <p:cNvSpPr txBox="1">
            <a:spLocks noChangeArrowheads="1"/>
          </p:cNvSpPr>
          <p:nvPr/>
        </p:nvSpPr>
        <p:spPr bwMode="auto">
          <a:xfrm>
            <a:off x="1295400" y="3048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latin typeface="Arial" panose="020B0604020202020204" pitchFamily="34" charset="0"/>
              </a:rPr>
              <a:t>Linkage Equilibrium</a:t>
            </a:r>
          </a:p>
        </p:txBody>
      </p:sp>
      <p:sp>
        <p:nvSpPr>
          <p:cNvPr id="10252" name="Text Box 52"/>
          <p:cNvSpPr txBox="1">
            <a:spLocks noChangeArrowheads="1"/>
          </p:cNvSpPr>
          <p:nvPr/>
        </p:nvSpPr>
        <p:spPr bwMode="auto">
          <a:xfrm>
            <a:off x="1524000" y="35052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latin typeface="Arial" panose="020B0604020202020204" pitchFamily="34" charset="0"/>
              </a:rPr>
              <a:t>Linkage Disequilibrium</a:t>
            </a:r>
          </a:p>
        </p:txBody>
      </p:sp>
      <p:sp>
        <p:nvSpPr>
          <p:cNvPr id="10253" name="TextBox 52"/>
          <p:cNvSpPr txBox="1">
            <a:spLocks noChangeArrowheads="1"/>
          </p:cNvSpPr>
          <p:nvPr/>
        </p:nvSpPr>
        <p:spPr bwMode="auto">
          <a:xfrm>
            <a:off x="0" y="23622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haplotype frequencies in population match what is expected based on allele frequencies</a:t>
            </a:r>
          </a:p>
          <a:p>
            <a:pPr>
              <a:spcBef>
                <a:spcPct val="0"/>
              </a:spcBef>
              <a:buFontTx/>
              <a:buNone/>
            </a:pPr>
            <a:r>
              <a:rPr lang="en-US" altLang="en-US" sz="1800">
                <a:latin typeface="Arial" panose="020B0604020202020204" pitchFamily="34" charset="0"/>
              </a:rPr>
              <a:t>Example: frequency of C-A haplotype equals frequency of C allele at SNP 1  * frequency of A allele at SNP 2</a:t>
            </a:r>
          </a:p>
        </p:txBody>
      </p:sp>
      <p:sp>
        <p:nvSpPr>
          <p:cNvPr id="10254" name="TextBox 52"/>
          <p:cNvSpPr txBox="1">
            <a:spLocks noChangeArrowheads="1"/>
          </p:cNvSpPr>
          <p:nvPr/>
        </p:nvSpPr>
        <p:spPr bwMode="auto">
          <a:xfrm>
            <a:off x="0" y="5562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haplotype frequencies in population differ from what is expected based on allele frequencies</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D:\Ajeet\29-08\GG-online\GG12CH11-Novembre\Novembre-f08-cl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75" y="1801813"/>
            <a:ext cx="4951413"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3"/>
          <p:cNvSpPr>
            <a:spLocks noGrp="1"/>
          </p:cNvSpPr>
          <p:nvPr>
            <p:ph type="title"/>
          </p:nvPr>
        </p:nvSpPr>
        <p:spPr/>
        <p:txBody>
          <a:bodyPr/>
          <a:lstStyle/>
          <a:p>
            <a:pPr eaLnBrk="1" hangingPunct="1"/>
            <a:r>
              <a:rPr lang="en-US" altLang="en-US"/>
              <a:t>It is a Matter of Scale</a:t>
            </a:r>
          </a:p>
        </p:txBody>
      </p:sp>
      <p:sp>
        <p:nvSpPr>
          <p:cNvPr id="11268" name="Rectangle 1"/>
          <p:cNvSpPr>
            <a:spLocks noChangeArrowheads="1"/>
          </p:cNvSpPr>
          <p:nvPr/>
        </p:nvSpPr>
        <p:spPr bwMode="auto">
          <a:xfrm>
            <a:off x="117475" y="2290763"/>
            <a:ext cx="36623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a:latin typeface="Arial" panose="020B0604020202020204" pitchFamily="34" charset="0"/>
              </a:rPr>
              <a:t>"</a:t>
            </a:r>
            <a:r>
              <a:rPr lang="en-US" altLang="en-US" i="1">
                <a:latin typeface="Arial" panose="020B0604020202020204" pitchFamily="34" charset="0"/>
              </a:rPr>
              <a:t>Nothing in biology makes sense except in the light of evolution</a:t>
            </a:r>
            <a:r>
              <a:rPr lang="en-US" altLang="en-US">
                <a:latin typeface="Arial" panose="020B0604020202020204" pitchFamily="34" charset="0"/>
              </a:rPr>
              <a:t>”</a:t>
            </a:r>
          </a:p>
          <a:p>
            <a:pPr>
              <a:spcBef>
                <a:spcPct val="0"/>
              </a:spcBef>
              <a:buFontTx/>
              <a:buNone/>
            </a:pPr>
            <a:r>
              <a:rPr lang="en-US" altLang="en-US" sz="2400">
                <a:latin typeface="Arial" panose="020B0604020202020204" pitchFamily="34" charset="0"/>
              </a:rPr>
              <a:t>-</a:t>
            </a:r>
            <a:r>
              <a:rPr lang="en-US" altLang="en-US" sz="1600">
                <a:latin typeface="Arial" panose="020B0604020202020204" pitchFamily="34" charset="0"/>
              </a:rPr>
              <a:t>Theodosius Dobzhansky, 1973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rtlCol="0">
            <a:normAutofit fontScale="90000"/>
          </a:bodyPr>
          <a:lstStyle/>
          <a:p>
            <a:pPr eaLnBrk="1" fontAlgn="auto" hangingPunct="1">
              <a:spcAft>
                <a:spcPts val="0"/>
              </a:spcAft>
              <a:defRPr/>
            </a:pPr>
            <a:r>
              <a:rPr lang="en-US" dirty="0">
                <a:ea typeface="+mj-ea"/>
              </a:rPr>
              <a:t>Current </a:t>
            </a:r>
            <a:r>
              <a:rPr lang="en-US" dirty="0" err="1">
                <a:ea typeface="+mj-ea"/>
              </a:rPr>
              <a:t>Haplotypes</a:t>
            </a:r>
            <a:r>
              <a:rPr lang="en-US" dirty="0">
                <a:ea typeface="+mj-ea"/>
              </a:rPr>
              <a:t> Arose from Ancient Mutation Events</a:t>
            </a:r>
          </a:p>
        </p:txBody>
      </p:sp>
      <p:sp>
        <p:nvSpPr>
          <p:cNvPr id="64" name="Content Placeholder 63"/>
          <p:cNvSpPr>
            <a:spLocks noGrp="1"/>
          </p:cNvSpPr>
          <p:nvPr>
            <p:ph sz="half" idx="1"/>
          </p:nvPr>
        </p:nvSpPr>
        <p:spPr>
          <a:xfrm>
            <a:off x="457200" y="1600200"/>
            <a:ext cx="4038600" cy="5029200"/>
          </a:xfrm>
        </p:spPr>
        <p:txBody>
          <a:bodyPr rtlCol="0">
            <a:normAutofit fontScale="92500" lnSpcReduction="20000"/>
          </a:bodyPr>
          <a:lstStyle/>
          <a:p>
            <a:pPr marL="514350" indent="-514350" eaLnBrk="1" fontAlgn="auto" hangingPunct="1">
              <a:spcAft>
                <a:spcPts val="0"/>
              </a:spcAft>
              <a:buFont typeface="+mj-lt"/>
              <a:buAutoNum type="arabicPeriod"/>
              <a:defRPr/>
            </a:pPr>
            <a:r>
              <a:rPr lang="en-US" dirty="0">
                <a:ea typeface="+mn-ea"/>
              </a:rPr>
              <a:t>Ancestral state has no variation at either SNP position.</a:t>
            </a:r>
          </a:p>
          <a:p>
            <a:pPr marL="514350" indent="-514350" eaLnBrk="1" fontAlgn="auto" hangingPunct="1">
              <a:spcAft>
                <a:spcPts val="0"/>
              </a:spcAft>
              <a:buFont typeface="+mj-lt"/>
              <a:buAutoNum type="arabicPeriod"/>
              <a:defRPr/>
            </a:pPr>
            <a:endParaRPr lang="en-US" dirty="0">
              <a:ea typeface="+mn-ea"/>
            </a:endParaRPr>
          </a:p>
          <a:p>
            <a:pPr marL="514350" indent="-514350" eaLnBrk="1" fontAlgn="auto" hangingPunct="1">
              <a:spcAft>
                <a:spcPts val="0"/>
              </a:spcAft>
              <a:buFont typeface="+mj-lt"/>
              <a:buAutoNum type="arabicPeriod"/>
              <a:defRPr/>
            </a:pPr>
            <a:r>
              <a:rPr lang="en-US" dirty="0">
                <a:ea typeface="+mn-ea"/>
              </a:rPr>
              <a:t>Mutation leads to first SNP</a:t>
            </a:r>
          </a:p>
          <a:p>
            <a:pPr marL="514350" indent="-514350" eaLnBrk="1" fontAlgn="auto" hangingPunct="1">
              <a:spcAft>
                <a:spcPts val="0"/>
              </a:spcAft>
              <a:buFont typeface="+mj-lt"/>
              <a:buAutoNum type="arabicPeriod"/>
              <a:defRPr/>
            </a:pPr>
            <a:endParaRPr lang="en-US" dirty="0">
              <a:ea typeface="+mn-ea"/>
            </a:endParaRPr>
          </a:p>
          <a:p>
            <a:pPr marL="514350" indent="-514350" eaLnBrk="1" fontAlgn="auto" hangingPunct="1">
              <a:spcAft>
                <a:spcPts val="0"/>
              </a:spcAft>
              <a:buFont typeface="+mj-lt"/>
              <a:buAutoNum type="arabicPeriod"/>
              <a:defRPr/>
            </a:pPr>
            <a:r>
              <a:rPr lang="en-US" dirty="0" err="1">
                <a:ea typeface="+mn-ea"/>
              </a:rPr>
              <a:t>Asecond</a:t>
            </a:r>
            <a:r>
              <a:rPr lang="en-US" dirty="0">
                <a:ea typeface="+mn-ea"/>
              </a:rPr>
              <a:t> mutation leads to second SNP</a:t>
            </a:r>
          </a:p>
          <a:p>
            <a:pPr marL="514350" indent="-514350" eaLnBrk="1" fontAlgn="auto" hangingPunct="1">
              <a:spcAft>
                <a:spcPts val="0"/>
              </a:spcAft>
              <a:buFont typeface="+mj-lt"/>
              <a:buAutoNum type="arabicPeriod"/>
              <a:defRPr/>
            </a:pPr>
            <a:endParaRPr lang="en-US" dirty="0">
              <a:ea typeface="+mn-ea"/>
            </a:endParaRPr>
          </a:p>
          <a:p>
            <a:pPr marL="514350" indent="-514350" eaLnBrk="1" fontAlgn="auto" hangingPunct="1">
              <a:spcAft>
                <a:spcPts val="0"/>
              </a:spcAft>
              <a:buFont typeface="+mj-lt"/>
              <a:buAutoNum type="arabicPeriod"/>
              <a:defRPr/>
            </a:pPr>
            <a:r>
              <a:rPr lang="en-US" dirty="0">
                <a:ea typeface="+mn-ea"/>
              </a:rPr>
              <a:t>Recombination or recurrent mutation needed for all four </a:t>
            </a:r>
            <a:r>
              <a:rPr lang="en-US" dirty="0" err="1">
                <a:ea typeface="+mn-ea"/>
              </a:rPr>
              <a:t>haplotypes</a:t>
            </a:r>
            <a:endParaRPr lang="en-US" dirty="0">
              <a:ea typeface="+mn-ea"/>
            </a:endParaRPr>
          </a:p>
        </p:txBody>
      </p:sp>
      <p:sp>
        <p:nvSpPr>
          <p:cNvPr id="13316" name="Text Box 4"/>
          <p:cNvSpPr txBox="1">
            <a:spLocks noChangeArrowheads="1"/>
          </p:cNvSpPr>
          <p:nvPr/>
        </p:nvSpPr>
        <p:spPr bwMode="auto">
          <a:xfrm>
            <a:off x="5105400" y="30480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p>
        </p:txBody>
      </p:sp>
      <p:sp>
        <p:nvSpPr>
          <p:cNvPr id="13317" name="Text Box 5"/>
          <p:cNvSpPr txBox="1">
            <a:spLocks noChangeArrowheads="1"/>
          </p:cNvSpPr>
          <p:nvPr/>
        </p:nvSpPr>
        <p:spPr bwMode="auto">
          <a:xfrm>
            <a:off x="5105400" y="34290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endParaRPr lang="en-US" altLang="en-US" sz="1800" b="1">
              <a:solidFill>
                <a:schemeClr val="tx2"/>
              </a:solidFill>
              <a:latin typeface="Courier New" panose="02070309020205020404" pitchFamily="49" charset="0"/>
            </a:endParaRPr>
          </a:p>
        </p:txBody>
      </p:sp>
      <p:grpSp>
        <p:nvGrpSpPr>
          <p:cNvPr id="13318" name="Group 7"/>
          <p:cNvGrpSpPr>
            <a:grpSpLocks/>
          </p:cNvGrpSpPr>
          <p:nvPr/>
        </p:nvGrpSpPr>
        <p:grpSpPr bwMode="auto">
          <a:xfrm>
            <a:off x="5257800" y="3352800"/>
            <a:ext cx="1066800" cy="76200"/>
            <a:chOff x="3696" y="2928"/>
            <a:chExt cx="672" cy="48"/>
          </a:xfrm>
        </p:grpSpPr>
        <p:sp>
          <p:nvSpPr>
            <p:cNvPr id="13385" name="Line 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6" name="Oval 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87" name="Oval 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19" name="Group 11"/>
          <p:cNvGrpSpPr>
            <a:grpSpLocks/>
          </p:cNvGrpSpPr>
          <p:nvPr/>
        </p:nvGrpSpPr>
        <p:grpSpPr bwMode="auto">
          <a:xfrm>
            <a:off x="7467600" y="6477000"/>
            <a:ext cx="1066800" cy="76200"/>
            <a:chOff x="3696" y="2928"/>
            <a:chExt cx="672" cy="48"/>
          </a:xfrm>
        </p:grpSpPr>
        <p:sp>
          <p:nvSpPr>
            <p:cNvPr id="13382" name="Line 1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3" name="Oval 1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84" name="Oval 1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20" name="Group 15"/>
          <p:cNvGrpSpPr>
            <a:grpSpLocks/>
          </p:cNvGrpSpPr>
          <p:nvPr/>
        </p:nvGrpSpPr>
        <p:grpSpPr bwMode="auto">
          <a:xfrm>
            <a:off x="5257800" y="3733800"/>
            <a:ext cx="1066800" cy="76200"/>
            <a:chOff x="3696" y="2928"/>
            <a:chExt cx="672" cy="48"/>
          </a:xfrm>
        </p:grpSpPr>
        <p:sp>
          <p:nvSpPr>
            <p:cNvPr id="13379" name="Line 1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Oval 1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81" name="Oval 1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21" name="Group 19"/>
          <p:cNvGrpSpPr>
            <a:grpSpLocks/>
          </p:cNvGrpSpPr>
          <p:nvPr/>
        </p:nvGrpSpPr>
        <p:grpSpPr bwMode="auto">
          <a:xfrm>
            <a:off x="7467600" y="6146800"/>
            <a:ext cx="1066800" cy="76200"/>
            <a:chOff x="3696" y="2928"/>
            <a:chExt cx="672" cy="48"/>
          </a:xfrm>
        </p:grpSpPr>
        <p:sp>
          <p:nvSpPr>
            <p:cNvPr id="13376" name="Line 20"/>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7" name="Oval 21"/>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78" name="Oval 22"/>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3322" name="Text Box 4"/>
          <p:cNvSpPr txBox="1">
            <a:spLocks noChangeArrowheads="1"/>
          </p:cNvSpPr>
          <p:nvPr/>
        </p:nvSpPr>
        <p:spPr bwMode="auto">
          <a:xfrm>
            <a:off x="5105400" y="4648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 </a:t>
            </a:r>
          </a:p>
        </p:txBody>
      </p:sp>
      <p:grpSp>
        <p:nvGrpSpPr>
          <p:cNvPr id="13323" name="Group 7"/>
          <p:cNvGrpSpPr>
            <a:grpSpLocks/>
          </p:cNvGrpSpPr>
          <p:nvPr/>
        </p:nvGrpSpPr>
        <p:grpSpPr bwMode="auto">
          <a:xfrm>
            <a:off x="5257800" y="4953000"/>
            <a:ext cx="1066800" cy="76200"/>
            <a:chOff x="3696" y="2928"/>
            <a:chExt cx="672" cy="48"/>
          </a:xfrm>
        </p:grpSpPr>
        <p:sp>
          <p:nvSpPr>
            <p:cNvPr id="13373" name="Line 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Oval 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75" name="Oval 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24" name="Group 11"/>
          <p:cNvGrpSpPr>
            <a:grpSpLocks/>
          </p:cNvGrpSpPr>
          <p:nvPr/>
        </p:nvGrpSpPr>
        <p:grpSpPr bwMode="auto">
          <a:xfrm>
            <a:off x="5257800" y="2286000"/>
            <a:ext cx="1066800" cy="76200"/>
            <a:chOff x="3696" y="2928"/>
            <a:chExt cx="672" cy="48"/>
          </a:xfrm>
        </p:grpSpPr>
        <p:sp>
          <p:nvSpPr>
            <p:cNvPr id="13370" name="Line 1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1" name="Oval 1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72" name="Oval 1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3325" name="Text Box 4"/>
          <p:cNvSpPr txBox="1">
            <a:spLocks noChangeArrowheads="1"/>
          </p:cNvSpPr>
          <p:nvPr/>
        </p:nvSpPr>
        <p:spPr bwMode="auto">
          <a:xfrm>
            <a:off x="5105400" y="1995488"/>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p>
        </p:txBody>
      </p:sp>
      <p:sp>
        <p:nvSpPr>
          <p:cNvPr id="13326" name="Text Box 4"/>
          <p:cNvSpPr txBox="1">
            <a:spLocks noChangeArrowheads="1"/>
          </p:cNvSpPr>
          <p:nvPr/>
        </p:nvSpPr>
        <p:spPr bwMode="auto">
          <a:xfrm>
            <a:off x="5105400" y="3962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p>
        </p:txBody>
      </p:sp>
      <p:sp>
        <p:nvSpPr>
          <p:cNvPr id="13327" name="Text Box 5"/>
          <p:cNvSpPr txBox="1">
            <a:spLocks noChangeArrowheads="1"/>
          </p:cNvSpPr>
          <p:nvPr/>
        </p:nvSpPr>
        <p:spPr bwMode="auto">
          <a:xfrm>
            <a:off x="5105400" y="4267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endParaRPr lang="en-US" altLang="en-US" sz="1800" b="1">
              <a:solidFill>
                <a:schemeClr val="tx2"/>
              </a:solidFill>
              <a:latin typeface="Courier New" panose="02070309020205020404" pitchFamily="49" charset="0"/>
            </a:endParaRPr>
          </a:p>
        </p:txBody>
      </p:sp>
      <p:grpSp>
        <p:nvGrpSpPr>
          <p:cNvPr id="13328" name="Group 7"/>
          <p:cNvGrpSpPr>
            <a:grpSpLocks/>
          </p:cNvGrpSpPr>
          <p:nvPr/>
        </p:nvGrpSpPr>
        <p:grpSpPr bwMode="auto">
          <a:xfrm>
            <a:off x="5257800" y="4267200"/>
            <a:ext cx="1066800" cy="76200"/>
            <a:chOff x="3696" y="2928"/>
            <a:chExt cx="672" cy="48"/>
          </a:xfrm>
        </p:grpSpPr>
        <p:sp>
          <p:nvSpPr>
            <p:cNvPr id="13367" name="Line 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Oval 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69" name="Oval 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29" name="Group 15"/>
          <p:cNvGrpSpPr>
            <a:grpSpLocks/>
          </p:cNvGrpSpPr>
          <p:nvPr/>
        </p:nvGrpSpPr>
        <p:grpSpPr bwMode="auto">
          <a:xfrm>
            <a:off x="5257800" y="4610100"/>
            <a:ext cx="1066800" cy="76200"/>
            <a:chOff x="3696" y="2928"/>
            <a:chExt cx="672" cy="48"/>
          </a:xfrm>
        </p:grpSpPr>
        <p:sp>
          <p:nvSpPr>
            <p:cNvPr id="13364" name="Line 1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5" name="Oval 1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66" name="Oval 1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3330" name="Text Box 4"/>
          <p:cNvSpPr txBox="1">
            <a:spLocks noChangeArrowheads="1"/>
          </p:cNvSpPr>
          <p:nvPr/>
        </p:nvSpPr>
        <p:spPr bwMode="auto">
          <a:xfrm>
            <a:off x="7315200" y="5105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p>
        </p:txBody>
      </p:sp>
      <p:sp>
        <p:nvSpPr>
          <p:cNvPr id="13331" name="Text Box 5"/>
          <p:cNvSpPr txBox="1">
            <a:spLocks noChangeArrowheads="1"/>
          </p:cNvSpPr>
          <p:nvPr/>
        </p:nvSpPr>
        <p:spPr bwMode="auto">
          <a:xfrm>
            <a:off x="7315200" y="5486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endParaRPr lang="en-US" altLang="en-US" sz="1800" b="1">
              <a:solidFill>
                <a:schemeClr val="tx2"/>
              </a:solidFill>
              <a:latin typeface="Courier New" panose="02070309020205020404" pitchFamily="49" charset="0"/>
            </a:endParaRPr>
          </a:p>
        </p:txBody>
      </p:sp>
      <p:grpSp>
        <p:nvGrpSpPr>
          <p:cNvPr id="13332" name="Group 7"/>
          <p:cNvGrpSpPr>
            <a:grpSpLocks/>
          </p:cNvGrpSpPr>
          <p:nvPr/>
        </p:nvGrpSpPr>
        <p:grpSpPr bwMode="auto">
          <a:xfrm>
            <a:off x="7467600" y="5486400"/>
            <a:ext cx="1066800" cy="76200"/>
            <a:chOff x="3696" y="2928"/>
            <a:chExt cx="672" cy="48"/>
          </a:xfrm>
        </p:grpSpPr>
        <p:sp>
          <p:nvSpPr>
            <p:cNvPr id="13361" name="Line 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Oval 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63" name="Oval 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33" name="Group 15"/>
          <p:cNvGrpSpPr>
            <a:grpSpLocks/>
          </p:cNvGrpSpPr>
          <p:nvPr/>
        </p:nvGrpSpPr>
        <p:grpSpPr bwMode="auto">
          <a:xfrm>
            <a:off x="7467600" y="5816600"/>
            <a:ext cx="1066800" cy="76200"/>
            <a:chOff x="3696" y="2928"/>
            <a:chExt cx="672" cy="48"/>
          </a:xfrm>
        </p:grpSpPr>
        <p:sp>
          <p:nvSpPr>
            <p:cNvPr id="13358" name="Line 1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9" name="Oval 1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60" name="Oval 1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3334" name="Text Box 4"/>
          <p:cNvSpPr txBox="1">
            <a:spLocks noChangeArrowheads="1"/>
          </p:cNvSpPr>
          <p:nvPr/>
        </p:nvSpPr>
        <p:spPr bwMode="auto">
          <a:xfrm>
            <a:off x="7315200" y="5791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 </a:t>
            </a:r>
          </a:p>
        </p:txBody>
      </p:sp>
      <p:sp>
        <p:nvSpPr>
          <p:cNvPr id="13335" name="Text Box 5"/>
          <p:cNvSpPr txBox="1">
            <a:spLocks noChangeArrowheads="1"/>
          </p:cNvSpPr>
          <p:nvPr/>
        </p:nvSpPr>
        <p:spPr bwMode="auto">
          <a:xfrm>
            <a:off x="7315200" y="6172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p>
        </p:txBody>
      </p:sp>
      <p:sp>
        <p:nvSpPr>
          <p:cNvPr id="13336" name="Line 1065"/>
          <p:cNvSpPr>
            <a:spLocks noChangeShapeType="1"/>
          </p:cNvSpPr>
          <p:nvPr/>
        </p:nvSpPr>
        <p:spPr bwMode="auto">
          <a:xfrm>
            <a:off x="457200" y="29718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1065"/>
          <p:cNvSpPr>
            <a:spLocks noChangeShapeType="1"/>
          </p:cNvSpPr>
          <p:nvPr/>
        </p:nvSpPr>
        <p:spPr bwMode="auto">
          <a:xfrm>
            <a:off x="304800" y="3962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65"/>
          <p:cNvSpPr>
            <a:spLocks noChangeShapeType="1"/>
          </p:cNvSpPr>
          <p:nvPr/>
        </p:nvSpPr>
        <p:spPr bwMode="auto">
          <a:xfrm>
            <a:off x="381000" y="5105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39" name="Group 11"/>
          <p:cNvGrpSpPr>
            <a:grpSpLocks/>
          </p:cNvGrpSpPr>
          <p:nvPr/>
        </p:nvGrpSpPr>
        <p:grpSpPr bwMode="auto">
          <a:xfrm>
            <a:off x="5257800" y="6553200"/>
            <a:ext cx="1066800" cy="76200"/>
            <a:chOff x="3696" y="2928"/>
            <a:chExt cx="672" cy="48"/>
          </a:xfrm>
        </p:grpSpPr>
        <p:sp>
          <p:nvSpPr>
            <p:cNvPr id="13355" name="Line 12"/>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6" name="Oval 13"/>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57" name="Oval 14"/>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3340" name="Text Box 4"/>
          <p:cNvSpPr txBox="1">
            <a:spLocks noChangeArrowheads="1"/>
          </p:cNvSpPr>
          <p:nvPr/>
        </p:nvSpPr>
        <p:spPr bwMode="auto">
          <a:xfrm>
            <a:off x="5105400" y="5181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p>
        </p:txBody>
      </p:sp>
      <p:sp>
        <p:nvSpPr>
          <p:cNvPr id="13341" name="Text Box 5"/>
          <p:cNvSpPr txBox="1">
            <a:spLocks noChangeArrowheads="1"/>
          </p:cNvSpPr>
          <p:nvPr/>
        </p:nvSpPr>
        <p:spPr bwMode="auto">
          <a:xfrm>
            <a:off x="5105400" y="5562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C</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A</a:t>
            </a:r>
            <a:endParaRPr lang="en-US" altLang="en-US" sz="1800" b="1">
              <a:solidFill>
                <a:schemeClr val="tx2"/>
              </a:solidFill>
              <a:latin typeface="Courier New" panose="02070309020205020404" pitchFamily="49" charset="0"/>
            </a:endParaRPr>
          </a:p>
        </p:txBody>
      </p:sp>
      <p:grpSp>
        <p:nvGrpSpPr>
          <p:cNvPr id="13342" name="Group 7"/>
          <p:cNvGrpSpPr>
            <a:grpSpLocks/>
          </p:cNvGrpSpPr>
          <p:nvPr/>
        </p:nvGrpSpPr>
        <p:grpSpPr bwMode="auto">
          <a:xfrm>
            <a:off x="5257800" y="5562600"/>
            <a:ext cx="1066800" cy="76200"/>
            <a:chOff x="3696" y="2928"/>
            <a:chExt cx="672" cy="48"/>
          </a:xfrm>
        </p:grpSpPr>
        <p:sp>
          <p:nvSpPr>
            <p:cNvPr id="13352" name="Line 8"/>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3" name="Oval 9"/>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54" name="Oval 10"/>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grpSp>
        <p:nvGrpSpPr>
          <p:cNvPr id="13343" name="Group 15"/>
          <p:cNvGrpSpPr>
            <a:grpSpLocks/>
          </p:cNvGrpSpPr>
          <p:nvPr/>
        </p:nvGrpSpPr>
        <p:grpSpPr bwMode="auto">
          <a:xfrm>
            <a:off x="5257800" y="5892800"/>
            <a:ext cx="1066800" cy="76200"/>
            <a:chOff x="3696" y="2928"/>
            <a:chExt cx="672" cy="48"/>
          </a:xfrm>
        </p:grpSpPr>
        <p:sp>
          <p:nvSpPr>
            <p:cNvPr id="13349" name="Line 16"/>
            <p:cNvSpPr>
              <a:spLocks noChangeShapeType="1"/>
            </p:cNvSpPr>
            <p:nvPr/>
          </p:nvSpPr>
          <p:spPr bwMode="auto">
            <a:xfrm>
              <a:off x="3696" y="2952"/>
              <a:ext cx="672" cy="0"/>
            </a:xfrm>
            <a:prstGeom prst="line">
              <a:avLst/>
            </a:prstGeom>
            <a:noFill/>
            <a:ln w="158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Oval 17"/>
            <p:cNvSpPr>
              <a:spLocks noChangeArrowheads="1"/>
            </p:cNvSpPr>
            <p:nvPr/>
          </p:nvSpPr>
          <p:spPr bwMode="auto">
            <a:xfrm>
              <a:off x="3757"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351" name="Oval 18"/>
            <p:cNvSpPr>
              <a:spLocks noChangeArrowheads="1"/>
            </p:cNvSpPr>
            <p:nvPr/>
          </p:nvSpPr>
          <p:spPr bwMode="auto">
            <a:xfrm>
              <a:off x="4272" y="2928"/>
              <a:ext cx="48" cy="48"/>
            </a:xfrm>
            <a:prstGeom prst="ellipse">
              <a:avLst/>
            </a:prstGeom>
            <a:solidFill>
              <a:schemeClr val="tx2"/>
            </a:solidFill>
            <a:ln w="9525">
              <a:solidFill>
                <a:schemeClr val="tx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3344" name="Text Box 5"/>
          <p:cNvSpPr txBox="1">
            <a:spLocks noChangeArrowheads="1"/>
          </p:cNvSpPr>
          <p:nvPr/>
        </p:nvSpPr>
        <p:spPr bwMode="auto">
          <a:xfrm>
            <a:off x="5105400" y="6248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a:solidFill>
                  <a:srgbClr val="FF0000"/>
                </a:solidFill>
                <a:latin typeface="Courier New" panose="02070309020205020404" pitchFamily="49" charset="0"/>
              </a:rPr>
              <a:t> T</a:t>
            </a:r>
            <a:r>
              <a:rPr lang="en-US" altLang="en-US" sz="1800" b="1">
                <a:solidFill>
                  <a:schemeClr val="tx2"/>
                </a:solidFill>
                <a:latin typeface="Courier New" panose="02070309020205020404" pitchFamily="49" charset="0"/>
              </a:rPr>
              <a:t>     </a:t>
            </a:r>
            <a:r>
              <a:rPr lang="en-US" altLang="en-US" sz="1800" b="1">
                <a:solidFill>
                  <a:srgbClr val="0000FF"/>
                </a:solidFill>
                <a:latin typeface="Courier New" panose="02070309020205020404" pitchFamily="49" charset="0"/>
              </a:rPr>
              <a:t>C</a:t>
            </a:r>
            <a:r>
              <a:rPr lang="en-US" altLang="en-US" sz="1800" b="1">
                <a:solidFill>
                  <a:schemeClr val="tx2"/>
                </a:solidFill>
                <a:latin typeface="Courier New" panose="02070309020205020404" pitchFamily="49" charset="0"/>
              </a:rPr>
              <a:t>  </a:t>
            </a:r>
          </a:p>
        </p:txBody>
      </p:sp>
      <p:sp>
        <p:nvSpPr>
          <p:cNvPr id="120" name="Multiply 119"/>
          <p:cNvSpPr>
            <a:spLocks noChangeArrowheads="1"/>
          </p:cNvSpPr>
          <p:nvPr/>
        </p:nvSpPr>
        <p:spPr bwMode="auto">
          <a:xfrm>
            <a:off x="5638800" y="5791200"/>
            <a:ext cx="304800" cy="914400"/>
          </a:xfrm>
          <a:custGeom>
            <a:avLst/>
            <a:gdLst>
              <a:gd name="T0" fmla="*/ 73205 w 304800"/>
              <a:gd name="T1" fmla="*/ 219616 h 914400"/>
              <a:gd name="T2" fmla="*/ 231595 w 304800"/>
              <a:gd name="T3" fmla="*/ 219616 h 914400"/>
              <a:gd name="T4" fmla="*/ 231595 w 304800"/>
              <a:gd name="T5" fmla="*/ 694784 h 914400"/>
              <a:gd name="T6" fmla="*/ 73205 w 304800"/>
              <a:gd name="T7" fmla="*/ 694784 h 914400"/>
              <a:gd name="T8" fmla="*/ 2 60000 65536"/>
              <a:gd name="T9" fmla="*/ 3 60000 65536"/>
              <a:gd name="T10" fmla="*/ 0 60000 65536"/>
              <a:gd name="T11" fmla="*/ 1 60000 65536"/>
              <a:gd name="T12" fmla="*/ 39200 w 304800"/>
              <a:gd name="T13" fmla="*/ 208281 h 914400"/>
              <a:gd name="T14" fmla="*/ 265600 w 304800"/>
              <a:gd name="T15" fmla="*/ 706119 h 914400"/>
            </a:gdLst>
            <a:ahLst/>
            <a:cxnLst>
              <a:cxn ang="T8">
                <a:pos x="T0" y="T1"/>
              </a:cxn>
              <a:cxn ang="T9">
                <a:pos x="T2" y="T3"/>
              </a:cxn>
              <a:cxn ang="T10">
                <a:pos x="T4" y="T5"/>
              </a:cxn>
              <a:cxn ang="T11">
                <a:pos x="T6" y="T7"/>
              </a:cxn>
            </a:cxnLst>
            <a:rect l="T12" t="T13" r="T14" b="T15"/>
            <a:pathLst>
              <a:path w="304800" h="914400">
                <a:moveTo>
                  <a:pt x="39200" y="230951"/>
                </a:moveTo>
                <a:lnTo>
                  <a:pt x="107210" y="208281"/>
                </a:lnTo>
                <a:lnTo>
                  <a:pt x="152400" y="343850"/>
                </a:lnTo>
                <a:lnTo>
                  <a:pt x="197590" y="208281"/>
                </a:lnTo>
                <a:lnTo>
                  <a:pt x="265600" y="230951"/>
                </a:lnTo>
                <a:lnTo>
                  <a:pt x="190183" y="457200"/>
                </a:lnTo>
                <a:lnTo>
                  <a:pt x="265600" y="683449"/>
                </a:lnTo>
                <a:lnTo>
                  <a:pt x="197590" y="706119"/>
                </a:lnTo>
                <a:lnTo>
                  <a:pt x="152400" y="570550"/>
                </a:lnTo>
                <a:lnTo>
                  <a:pt x="107210" y="706119"/>
                </a:lnTo>
                <a:lnTo>
                  <a:pt x="39200" y="683449"/>
                </a:lnTo>
                <a:lnTo>
                  <a:pt x="114617" y="45720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2" name="Right Arrow 121"/>
          <p:cNvSpPr>
            <a:spLocks noChangeArrowheads="1"/>
          </p:cNvSpPr>
          <p:nvPr/>
        </p:nvSpPr>
        <p:spPr bwMode="auto">
          <a:xfrm>
            <a:off x="6629400" y="5791200"/>
            <a:ext cx="685800" cy="381000"/>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3" name="Left Arrow 122"/>
          <p:cNvSpPr>
            <a:spLocks noChangeArrowheads="1"/>
          </p:cNvSpPr>
          <p:nvPr/>
        </p:nvSpPr>
        <p:spPr bwMode="auto">
          <a:xfrm>
            <a:off x="6324600" y="4800600"/>
            <a:ext cx="381000" cy="76200"/>
          </a:xfrm>
          <a:prstGeom prst="lef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4" name="Right Arrow 123"/>
          <p:cNvSpPr>
            <a:spLocks noChangeArrowheads="1"/>
          </p:cNvSpPr>
          <p:nvPr/>
        </p:nvSpPr>
        <p:spPr bwMode="auto">
          <a:xfrm>
            <a:off x="4800600" y="3581400"/>
            <a:ext cx="381000" cy="76200"/>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latin typeface="Miso Bold" charset="0"/>
              </a:rPr>
              <a:t>Haplotypes</a:t>
            </a:r>
          </a:p>
        </p:txBody>
      </p:sp>
      <p:pic>
        <p:nvPicPr>
          <p:cNvPr id="14339" name="Picture 8" descr="nature04226-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95275" y="1433513"/>
            <a:ext cx="8848725" cy="4941887"/>
          </a:xfrm>
        </p:spPr>
      </p:pic>
      <p:sp>
        <p:nvSpPr>
          <p:cNvPr id="14340" name="Text Box 9"/>
          <p:cNvSpPr txBox="1">
            <a:spLocks noChangeArrowheads="1"/>
          </p:cNvSpPr>
          <p:nvPr/>
        </p:nvSpPr>
        <p:spPr bwMode="auto">
          <a:xfrm>
            <a:off x="4554538" y="6583363"/>
            <a:ext cx="45894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i="1">
                <a:latin typeface="Myriad Pro" charset="0"/>
              </a:rPr>
              <a:t>The International HapMap Consortium. Nature | Vol 437 | 27October2005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Focus on Pairwise LD</a:t>
            </a:r>
          </a:p>
        </p:txBody>
      </p:sp>
      <p:grpSp>
        <p:nvGrpSpPr>
          <p:cNvPr id="16387" name="Group 61"/>
          <p:cNvGrpSpPr>
            <a:grpSpLocks/>
          </p:cNvGrpSpPr>
          <p:nvPr/>
        </p:nvGrpSpPr>
        <p:grpSpPr bwMode="auto">
          <a:xfrm>
            <a:off x="914400" y="1524000"/>
            <a:ext cx="8229600" cy="3259138"/>
            <a:chOff x="576" y="960"/>
            <a:chExt cx="5184" cy="2053"/>
          </a:xfrm>
        </p:grpSpPr>
        <p:sp>
          <p:nvSpPr>
            <p:cNvPr id="16389" name="Line 21"/>
            <p:cNvSpPr>
              <a:spLocks noChangeShapeType="1"/>
            </p:cNvSpPr>
            <p:nvPr/>
          </p:nvSpPr>
          <p:spPr bwMode="auto">
            <a:xfrm>
              <a:off x="3648" y="1248"/>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390" name="Line 22"/>
            <p:cNvSpPr>
              <a:spLocks noChangeShapeType="1"/>
            </p:cNvSpPr>
            <p:nvPr/>
          </p:nvSpPr>
          <p:spPr bwMode="auto">
            <a:xfrm>
              <a:off x="4896" y="1248"/>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391" name="Line 23"/>
            <p:cNvSpPr>
              <a:spLocks noChangeShapeType="1"/>
            </p:cNvSpPr>
            <p:nvPr/>
          </p:nvSpPr>
          <p:spPr bwMode="auto">
            <a:xfrm>
              <a:off x="4320" y="1248"/>
              <a:ext cx="0" cy="15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392" name="Line 24"/>
            <p:cNvSpPr>
              <a:spLocks noChangeShapeType="1"/>
            </p:cNvSpPr>
            <p:nvPr/>
          </p:nvSpPr>
          <p:spPr bwMode="auto">
            <a:xfrm>
              <a:off x="3648" y="1248"/>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393" name="Line 25"/>
            <p:cNvSpPr>
              <a:spLocks noChangeShapeType="1"/>
            </p:cNvSpPr>
            <p:nvPr/>
          </p:nvSpPr>
          <p:spPr bwMode="auto">
            <a:xfrm>
              <a:off x="3648" y="1776"/>
              <a:ext cx="15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394" name="Line 26"/>
            <p:cNvSpPr>
              <a:spLocks noChangeShapeType="1"/>
            </p:cNvSpPr>
            <p:nvPr/>
          </p:nvSpPr>
          <p:spPr bwMode="auto">
            <a:xfrm>
              <a:off x="3648" y="2352"/>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395" name="Text Box 27"/>
            <p:cNvSpPr txBox="1">
              <a:spLocks noChangeArrowheads="1"/>
            </p:cNvSpPr>
            <p:nvPr/>
          </p:nvSpPr>
          <p:spPr bwMode="auto">
            <a:xfrm>
              <a:off x="3303" y="960"/>
              <a:ext cx="2457" cy="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Clr>
                  <a:schemeClr val="accent2"/>
                </a:buClr>
                <a:buSzPct val="75000"/>
                <a:buFont typeface="Monotype Sorts" pitchFamily="-109" charset="2"/>
                <a:buNone/>
              </a:pPr>
              <a:r>
                <a:rPr lang="en-US" altLang="en-US" sz="2800">
                  <a:solidFill>
                    <a:schemeClr val="hlink"/>
                  </a:solidFill>
                  <a:latin typeface="Arial" panose="020B0604020202020204" pitchFamily="34" charset="0"/>
                </a:rPr>
                <a:t>          A       a</a:t>
              </a:r>
            </a:p>
            <a:p>
              <a:pPr>
                <a:buClr>
                  <a:schemeClr val="accent2"/>
                </a:buClr>
                <a:buSzPct val="75000"/>
                <a:buFont typeface="Monotype Sorts" pitchFamily="-109" charset="2"/>
                <a:buNone/>
              </a:pPr>
              <a:r>
                <a:rPr lang="en-US" altLang="en-US" sz="2800">
                  <a:solidFill>
                    <a:schemeClr val="hlink"/>
                  </a:solidFill>
                  <a:latin typeface="Arial" panose="020B0604020202020204" pitchFamily="34" charset="0"/>
                </a:rPr>
                <a:t>B      p</a:t>
              </a:r>
              <a:r>
                <a:rPr lang="en-US" altLang="en-US" sz="2800" baseline="-25000">
                  <a:solidFill>
                    <a:schemeClr val="hlink"/>
                  </a:solidFill>
                  <a:latin typeface="Arial" panose="020B0604020202020204" pitchFamily="34" charset="0"/>
                </a:rPr>
                <a:t>AB     </a:t>
              </a:r>
              <a:r>
                <a:rPr lang="en-US" altLang="en-US" sz="2800">
                  <a:solidFill>
                    <a:schemeClr val="hlink"/>
                  </a:solidFill>
                  <a:latin typeface="Arial" panose="020B0604020202020204" pitchFamily="34" charset="0"/>
                </a:rPr>
                <a:t>p</a:t>
              </a:r>
              <a:r>
                <a:rPr lang="en-US" altLang="en-US" sz="2800" baseline="-25000">
                  <a:solidFill>
                    <a:schemeClr val="hlink"/>
                  </a:solidFill>
                  <a:latin typeface="Arial" panose="020B0604020202020204" pitchFamily="34" charset="0"/>
                </a:rPr>
                <a:t>aB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B</a:t>
              </a:r>
            </a:p>
            <a:p>
              <a:pPr>
                <a:buClr>
                  <a:schemeClr val="accent2"/>
                </a:buClr>
                <a:buSzPct val="75000"/>
                <a:buFont typeface="Monotype Sorts" pitchFamily="-109" charset="2"/>
                <a:buNone/>
              </a:pPr>
              <a:endParaRPr lang="en-US" altLang="en-US" sz="2800" baseline="-25000">
                <a:solidFill>
                  <a:schemeClr val="hlink"/>
                </a:solidFill>
                <a:latin typeface="Arial" panose="020B0604020202020204" pitchFamily="34" charset="0"/>
              </a:endParaRPr>
            </a:p>
            <a:p>
              <a:pPr>
                <a:buClr>
                  <a:schemeClr val="accent2"/>
                </a:buClr>
                <a:buSzPct val="75000"/>
                <a:buFont typeface="Monotype Sorts" pitchFamily="-109" charset="2"/>
                <a:buNone/>
              </a:pPr>
              <a:r>
                <a:rPr lang="en-US" altLang="en-US" sz="2800">
                  <a:solidFill>
                    <a:schemeClr val="hlink"/>
                  </a:solidFill>
                  <a:latin typeface="Arial" panose="020B0604020202020204" pitchFamily="34" charset="0"/>
                </a:rPr>
                <a:t>b      p</a:t>
              </a:r>
              <a:r>
                <a:rPr lang="en-US" altLang="en-US" sz="2800" baseline="-25000">
                  <a:solidFill>
                    <a:schemeClr val="hlink"/>
                  </a:solidFill>
                  <a:latin typeface="Arial" panose="020B0604020202020204" pitchFamily="34" charset="0"/>
                </a:rPr>
                <a:t>Ab       </a:t>
              </a:r>
              <a:r>
                <a:rPr lang="en-US" altLang="en-US" sz="2800">
                  <a:solidFill>
                    <a:schemeClr val="hlink"/>
                  </a:solidFill>
                  <a:latin typeface="Arial" panose="020B0604020202020204" pitchFamily="34" charset="0"/>
                </a:rPr>
                <a:t>p</a:t>
              </a:r>
              <a:r>
                <a:rPr lang="en-US" altLang="en-US" sz="2800" baseline="-25000">
                  <a:solidFill>
                    <a:schemeClr val="hlink"/>
                  </a:solidFill>
                  <a:latin typeface="Arial" panose="020B0604020202020204" pitchFamily="34" charset="0"/>
                </a:rPr>
                <a:t>ab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b</a:t>
              </a:r>
            </a:p>
            <a:p>
              <a:pPr>
                <a:buClr>
                  <a:schemeClr val="accent2"/>
                </a:buClr>
                <a:buSzPct val="75000"/>
                <a:buFont typeface="Monotype Sorts" pitchFamily="-109" charset="2"/>
                <a:buNone/>
              </a:pPr>
              <a:endParaRPr lang="en-US" altLang="en-US" sz="2800" baseline="-25000">
                <a:solidFill>
                  <a:schemeClr val="hlink"/>
                </a:solidFill>
                <a:latin typeface="Arial" panose="020B0604020202020204" pitchFamily="34" charset="0"/>
              </a:endParaRPr>
            </a:p>
            <a:p>
              <a:pPr>
                <a:buClr>
                  <a:schemeClr val="accent2"/>
                </a:buClr>
                <a:buSzPct val="75000"/>
                <a:buFont typeface="Monotype Sorts" pitchFamily="-109" charset="2"/>
                <a:buNone/>
              </a:pPr>
              <a:r>
                <a:rPr lang="en-US" altLang="en-US" sz="2800" baseline="-25000">
                  <a:solidFill>
                    <a:schemeClr val="hlink"/>
                  </a:solidFill>
                  <a:latin typeface="Arial" panose="020B0604020202020204" pitchFamily="34" charset="0"/>
                </a:rPr>
                <a:t>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A          </a:t>
              </a:r>
              <a:r>
                <a:rPr lang="en-US" altLang="en-US" sz="2800" b="1">
                  <a:solidFill>
                    <a:schemeClr val="hlink"/>
                  </a:solidFill>
                  <a:latin typeface="Arial" panose="020B0604020202020204" pitchFamily="34" charset="0"/>
                </a:rPr>
                <a:t>p</a:t>
              </a:r>
              <a:r>
                <a:rPr lang="en-US" altLang="en-US" sz="2800" b="1" baseline="-25000">
                  <a:solidFill>
                    <a:schemeClr val="hlink"/>
                  </a:solidFill>
                  <a:latin typeface="Arial" panose="020B0604020202020204" pitchFamily="34" charset="0"/>
                </a:rPr>
                <a:t>a</a:t>
              </a:r>
            </a:p>
            <a:p>
              <a:pPr>
                <a:buClr>
                  <a:schemeClr val="accent2"/>
                </a:buClr>
                <a:buSzPct val="75000"/>
                <a:buFont typeface="Monotype Sorts" pitchFamily="-109" charset="2"/>
                <a:buNone/>
              </a:pPr>
              <a:endParaRPr lang="en-US" altLang="en-US" sz="2800">
                <a:solidFill>
                  <a:schemeClr val="hlink"/>
                </a:solidFill>
                <a:latin typeface="Arial" panose="020B0604020202020204" pitchFamily="34" charset="0"/>
              </a:endParaRPr>
            </a:p>
          </p:txBody>
        </p:sp>
        <p:grpSp>
          <p:nvGrpSpPr>
            <p:cNvPr id="16396" name="Group 60"/>
            <p:cNvGrpSpPr>
              <a:grpSpLocks/>
            </p:cNvGrpSpPr>
            <p:nvPr/>
          </p:nvGrpSpPr>
          <p:grpSpPr bwMode="auto">
            <a:xfrm>
              <a:off x="576" y="1296"/>
              <a:ext cx="2208" cy="344"/>
              <a:chOff x="576" y="1392"/>
              <a:chExt cx="2208" cy="344"/>
            </a:xfrm>
          </p:grpSpPr>
          <p:grpSp>
            <p:nvGrpSpPr>
              <p:cNvPr id="16418" name="Group 34"/>
              <p:cNvGrpSpPr>
                <a:grpSpLocks/>
              </p:cNvGrpSpPr>
              <p:nvPr/>
            </p:nvGrpSpPr>
            <p:grpSpPr bwMode="auto">
              <a:xfrm>
                <a:off x="576" y="1640"/>
                <a:ext cx="2208" cy="96"/>
                <a:chOff x="576" y="1640"/>
                <a:chExt cx="2208" cy="96"/>
              </a:xfrm>
            </p:grpSpPr>
            <p:sp>
              <p:nvSpPr>
                <p:cNvPr id="16421" name="Line 5"/>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422" name="Oval 6"/>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6423" name="Oval 7"/>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6419" name="Text Box 47"/>
              <p:cNvSpPr txBox="1">
                <a:spLocks noChangeArrowheads="1"/>
              </p:cNvSpPr>
              <p:nvPr/>
            </p:nvSpPr>
            <p:spPr bwMode="auto">
              <a:xfrm>
                <a:off x="912" y="13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6420" name="Text Box 51"/>
              <p:cNvSpPr txBox="1">
                <a:spLocks noChangeArrowheads="1"/>
              </p:cNvSpPr>
              <p:nvPr/>
            </p:nvSpPr>
            <p:spPr bwMode="auto">
              <a:xfrm>
                <a:off x="2064" y="13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nvGrpSpPr>
            <p:cNvPr id="16397" name="Group 59"/>
            <p:cNvGrpSpPr>
              <a:grpSpLocks/>
            </p:cNvGrpSpPr>
            <p:nvPr/>
          </p:nvGrpSpPr>
          <p:grpSpPr bwMode="auto">
            <a:xfrm>
              <a:off x="576" y="2256"/>
              <a:ext cx="2208" cy="336"/>
              <a:chOff x="576" y="2832"/>
              <a:chExt cx="2208" cy="336"/>
            </a:xfrm>
          </p:grpSpPr>
          <p:grpSp>
            <p:nvGrpSpPr>
              <p:cNvPr id="16412" name="Group 43"/>
              <p:cNvGrpSpPr>
                <a:grpSpLocks/>
              </p:cNvGrpSpPr>
              <p:nvPr/>
            </p:nvGrpSpPr>
            <p:grpSpPr bwMode="auto">
              <a:xfrm>
                <a:off x="576" y="3072"/>
                <a:ext cx="2208" cy="96"/>
                <a:chOff x="576" y="1640"/>
                <a:chExt cx="2208" cy="96"/>
              </a:xfrm>
            </p:grpSpPr>
            <p:sp>
              <p:nvSpPr>
                <p:cNvPr id="16415" name="Line 44"/>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416" name="Oval 45"/>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6417" name="Oval 46"/>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6413" name="Text Box 48"/>
              <p:cNvSpPr txBox="1">
                <a:spLocks noChangeArrowheads="1"/>
              </p:cNvSpPr>
              <p:nvPr/>
            </p:nvSpPr>
            <p:spPr bwMode="auto">
              <a:xfrm>
                <a:off x="912"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6414" name="Text Box 52"/>
              <p:cNvSpPr txBox="1">
                <a:spLocks noChangeArrowheads="1"/>
              </p:cNvSpPr>
              <p:nvPr/>
            </p:nvSpPr>
            <p:spPr bwMode="auto">
              <a:xfrm>
                <a:off x="2064"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nvGrpSpPr>
            <p:cNvPr id="16398" name="Group 58"/>
            <p:cNvGrpSpPr>
              <a:grpSpLocks/>
            </p:cNvGrpSpPr>
            <p:nvPr/>
          </p:nvGrpSpPr>
          <p:grpSpPr bwMode="auto">
            <a:xfrm>
              <a:off x="576" y="1920"/>
              <a:ext cx="2208" cy="338"/>
              <a:chOff x="576" y="2352"/>
              <a:chExt cx="2208" cy="338"/>
            </a:xfrm>
          </p:grpSpPr>
          <p:grpSp>
            <p:nvGrpSpPr>
              <p:cNvPr id="16406" name="Group 39"/>
              <p:cNvGrpSpPr>
                <a:grpSpLocks/>
              </p:cNvGrpSpPr>
              <p:nvPr/>
            </p:nvGrpSpPr>
            <p:grpSpPr bwMode="auto">
              <a:xfrm>
                <a:off x="576" y="2594"/>
                <a:ext cx="2208" cy="96"/>
                <a:chOff x="576" y="1640"/>
                <a:chExt cx="2208" cy="96"/>
              </a:xfrm>
            </p:grpSpPr>
            <p:sp>
              <p:nvSpPr>
                <p:cNvPr id="16409" name="Line 40"/>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410" name="Oval 41"/>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6411" name="Oval 42"/>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6407" name="Text Box 49"/>
              <p:cNvSpPr txBox="1">
                <a:spLocks noChangeArrowheads="1"/>
              </p:cNvSpPr>
              <p:nvPr/>
            </p:nvSpPr>
            <p:spPr bwMode="auto">
              <a:xfrm>
                <a:off x="912" y="235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6408" name="Text Box 53"/>
              <p:cNvSpPr txBox="1">
                <a:spLocks noChangeArrowheads="1"/>
              </p:cNvSpPr>
              <p:nvPr/>
            </p:nvSpPr>
            <p:spPr bwMode="auto">
              <a:xfrm>
                <a:off x="2064" y="235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nvGrpSpPr>
            <p:cNvPr id="16399" name="Group 57"/>
            <p:cNvGrpSpPr>
              <a:grpSpLocks/>
            </p:cNvGrpSpPr>
            <p:nvPr/>
          </p:nvGrpSpPr>
          <p:grpSpPr bwMode="auto">
            <a:xfrm>
              <a:off x="576" y="1632"/>
              <a:ext cx="2208" cy="341"/>
              <a:chOff x="576" y="1872"/>
              <a:chExt cx="2208" cy="341"/>
            </a:xfrm>
          </p:grpSpPr>
          <p:grpSp>
            <p:nvGrpSpPr>
              <p:cNvPr id="16400" name="Group 35"/>
              <p:cNvGrpSpPr>
                <a:grpSpLocks/>
              </p:cNvGrpSpPr>
              <p:nvPr/>
            </p:nvGrpSpPr>
            <p:grpSpPr bwMode="auto">
              <a:xfrm>
                <a:off x="576" y="2117"/>
                <a:ext cx="2208" cy="96"/>
                <a:chOff x="576" y="1640"/>
                <a:chExt cx="2208" cy="96"/>
              </a:xfrm>
            </p:grpSpPr>
            <p:sp>
              <p:nvSpPr>
                <p:cNvPr id="16403" name="Line 36"/>
                <p:cNvSpPr>
                  <a:spLocks noChangeShapeType="1"/>
                </p:cNvSpPr>
                <p:nvPr/>
              </p:nvSpPr>
              <p:spPr bwMode="auto">
                <a:xfrm>
                  <a:off x="576" y="1688"/>
                  <a:ext cx="2208"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404" name="Oval 37"/>
                <p:cNvSpPr>
                  <a:spLocks noChangeArrowheads="1"/>
                </p:cNvSpPr>
                <p:nvPr/>
              </p:nvSpPr>
              <p:spPr bwMode="auto">
                <a:xfrm>
                  <a:off x="9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6405" name="Oval 38"/>
                <p:cNvSpPr>
                  <a:spLocks noChangeArrowheads="1"/>
                </p:cNvSpPr>
                <p:nvPr/>
              </p:nvSpPr>
              <p:spPr bwMode="auto">
                <a:xfrm>
                  <a:off x="2160" y="1640"/>
                  <a:ext cx="96" cy="96"/>
                </a:xfrm>
                <a:prstGeom prst="ellipse">
                  <a:avLst/>
                </a:prstGeom>
                <a:solidFill>
                  <a:schemeClr val="hlink"/>
                </a:solidFill>
                <a:ln w="12700">
                  <a:solidFill>
                    <a:srgbClr val="777777"/>
                  </a:solidFill>
                  <a:round/>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sp>
            <p:nvSpPr>
              <p:cNvPr id="16401" name="Text Box 50"/>
              <p:cNvSpPr txBox="1">
                <a:spLocks noChangeArrowheads="1"/>
              </p:cNvSpPr>
              <p:nvPr/>
            </p:nvSpPr>
            <p:spPr bwMode="auto">
              <a:xfrm>
                <a:off x="912"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A</a:t>
                </a:r>
              </a:p>
            </p:txBody>
          </p:sp>
          <p:sp>
            <p:nvSpPr>
              <p:cNvPr id="16402" name="Text Box 54"/>
              <p:cNvSpPr txBox="1">
                <a:spLocks noChangeArrowheads="1"/>
              </p:cNvSpPr>
              <p:nvPr/>
            </p:nvSpPr>
            <p:spPr bwMode="auto">
              <a:xfrm>
                <a:off x="2064"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400" b="1">
                    <a:latin typeface="Arial" panose="020B0604020202020204" pitchFamily="34" charset="0"/>
                  </a:rPr>
                  <a:t>b</a:t>
                </a:r>
              </a:p>
            </p:txBody>
          </p:sp>
        </p:grpSp>
      </p:grpSp>
      <p:sp>
        <p:nvSpPr>
          <p:cNvPr id="16388" name="Text Box 55"/>
          <p:cNvSpPr txBox="1">
            <a:spLocks noChangeArrowheads="1"/>
          </p:cNvSpPr>
          <p:nvPr/>
        </p:nvSpPr>
        <p:spPr bwMode="auto">
          <a:xfrm>
            <a:off x="0" y="4419600"/>
            <a:ext cx="86868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800" b="1">
                <a:solidFill>
                  <a:schemeClr val="tx2"/>
                </a:solidFill>
                <a:latin typeface="Arial" panose="020B0604020202020204" pitchFamily="34" charset="0"/>
              </a:rPr>
              <a:t>If loci are independent, then we expect </a:t>
            </a:r>
          </a:p>
          <a:p>
            <a:pPr algn="ctr">
              <a:spcBef>
                <a:spcPct val="50000"/>
              </a:spcBef>
              <a:buFontTx/>
              <a:buNone/>
            </a:pP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AB</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A</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B</a:t>
            </a:r>
            <a:endParaRPr lang="en-US" altLang="en-US" sz="2000" b="1">
              <a:solidFill>
                <a:schemeClr val="tx2"/>
              </a:solidFill>
              <a:latin typeface="Arial" panose="020B0604020202020204" pitchFamily="34" charset="0"/>
            </a:endParaRPr>
          </a:p>
          <a:p>
            <a:pPr algn="ctr">
              <a:spcBef>
                <a:spcPct val="50000"/>
              </a:spcBef>
              <a:buFontTx/>
              <a:buNone/>
            </a:pP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Ab</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A</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b</a:t>
            </a:r>
            <a:endParaRPr lang="en-US" altLang="en-US" sz="2000" b="1">
              <a:solidFill>
                <a:schemeClr val="tx2"/>
              </a:solidFill>
              <a:latin typeface="Arial" panose="020B0604020202020204" pitchFamily="34" charset="0"/>
            </a:endParaRPr>
          </a:p>
          <a:p>
            <a:pPr algn="ctr">
              <a:spcBef>
                <a:spcPct val="50000"/>
              </a:spcBef>
              <a:buFontTx/>
              <a:buNone/>
            </a:pPr>
            <a:r>
              <a:rPr lang="en-US" altLang="en-US" sz="2000" b="1" baseline="-25000">
                <a:solidFill>
                  <a:schemeClr val="tx2"/>
                </a:solidFill>
                <a:latin typeface="Arial" panose="020B0604020202020204" pitchFamily="34" charset="0"/>
              </a:rPr>
              <a:t> </a:t>
            </a: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AB</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A</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B</a:t>
            </a:r>
            <a:endParaRPr lang="en-US" altLang="en-US" sz="2000" b="1">
              <a:solidFill>
                <a:schemeClr val="tx2"/>
              </a:solidFill>
              <a:latin typeface="Arial" panose="020B0604020202020204" pitchFamily="34" charset="0"/>
            </a:endParaRPr>
          </a:p>
          <a:p>
            <a:pPr algn="ctr">
              <a:spcBef>
                <a:spcPct val="50000"/>
              </a:spcBef>
              <a:buFontTx/>
              <a:buNone/>
            </a:pPr>
            <a:r>
              <a:rPr lang="en-US" altLang="en-US" sz="2000" b="1">
                <a:solidFill>
                  <a:schemeClr val="tx2"/>
                </a:solidFill>
                <a:latin typeface="Arial" panose="020B0604020202020204" pitchFamily="34" charset="0"/>
              </a:rPr>
              <a:t>p</a:t>
            </a:r>
            <a:r>
              <a:rPr lang="en-US" altLang="en-US" sz="2000" b="1" baseline="-25000">
                <a:solidFill>
                  <a:schemeClr val="tx2"/>
                </a:solidFill>
                <a:latin typeface="Arial" panose="020B0604020202020204" pitchFamily="34" charset="0"/>
              </a:rPr>
              <a:t>AB</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A</a:t>
            </a:r>
            <a:r>
              <a:rPr lang="en-US" altLang="en-US" sz="2000" b="1">
                <a:solidFill>
                  <a:schemeClr val="tx2"/>
                </a:solidFill>
                <a:latin typeface="Arial" panose="020B0604020202020204" pitchFamily="34" charset="0"/>
              </a:rPr>
              <a:t>* p</a:t>
            </a:r>
            <a:r>
              <a:rPr lang="en-US" altLang="en-US" sz="2000" b="1" baseline="-25000">
                <a:solidFill>
                  <a:schemeClr val="tx2"/>
                </a:solidFill>
                <a:latin typeface="Arial" panose="020B0604020202020204" pitchFamily="34" charset="0"/>
              </a:rPr>
              <a:t>B</a:t>
            </a:r>
            <a:r>
              <a:rPr lang="en-US" altLang="en-US" sz="2800" b="1" baseline="-25000">
                <a:solidFill>
                  <a:schemeClr val="tx2"/>
                </a:solidFill>
                <a:latin typeface="Arial" panose="020B0604020202020204" pitchFamily="34" charset="0"/>
              </a:rPr>
              <a:t> </a:t>
            </a: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3.9|7.5|6.1|2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1887</TotalTime>
  <Words>2105</Words>
  <Application>Microsoft Office PowerPoint</Application>
  <PresentationFormat>On-screen Show (4:3)</PresentationFormat>
  <Paragraphs>520</Paragraphs>
  <Slides>41</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ＭＳ Ｐゴシック</vt:lpstr>
      <vt:lpstr>Calibri</vt:lpstr>
      <vt:lpstr>Wingdings</vt:lpstr>
      <vt:lpstr>Courier New</vt:lpstr>
      <vt:lpstr>Miso Bold</vt:lpstr>
      <vt:lpstr>Myriad Pro</vt:lpstr>
      <vt:lpstr>Monotype Sorts</vt:lpstr>
      <vt:lpstr>Arial Unicode MS</vt:lpstr>
      <vt:lpstr>Times New Roman</vt:lpstr>
      <vt:lpstr>Gill Sans</vt:lpstr>
      <vt:lpstr>Symbol</vt:lpstr>
      <vt:lpstr>Office Theme</vt:lpstr>
      <vt:lpstr>Linkage Disequilibrium</vt:lpstr>
      <vt:lpstr>Outline</vt:lpstr>
      <vt:lpstr>Definitions</vt:lpstr>
      <vt:lpstr>What is Linkage Disequilibrium?</vt:lpstr>
      <vt:lpstr>PowerPoint Presentation</vt:lpstr>
      <vt:lpstr>It is a Matter of Scale</vt:lpstr>
      <vt:lpstr>Current Haplotypes Arose from Ancient Mutation Events</vt:lpstr>
      <vt:lpstr>Haplotypes</vt:lpstr>
      <vt:lpstr>Focus on Pairwise LD</vt:lpstr>
      <vt:lpstr>Measuring LD for pairs of sites- D</vt:lpstr>
      <vt:lpstr>Measuring LD for pairs of sites- D’</vt:lpstr>
      <vt:lpstr>Properties of D’</vt:lpstr>
      <vt:lpstr>Measuring LD for pairs of sites- r2</vt:lpstr>
      <vt:lpstr>Properties of r2</vt:lpstr>
      <vt:lpstr>What factors affect LD?</vt:lpstr>
      <vt:lpstr>LD over time</vt:lpstr>
      <vt:lpstr>Applications of LD</vt:lpstr>
      <vt:lpstr>LD Across a Gene</vt:lpstr>
      <vt:lpstr>SNP Selection</vt:lpstr>
      <vt:lpstr>Identify variation for your region</vt:lpstr>
      <vt:lpstr>SNP Database Resources</vt:lpstr>
      <vt:lpstr>Exome Aggregation Consortium (ExAC)</vt:lpstr>
      <vt:lpstr>gnomAD browser</vt:lpstr>
      <vt:lpstr>PowerPoint Presentation</vt:lpstr>
      <vt:lpstr>PowerPoint Presentation</vt:lpstr>
      <vt:lpstr>Tag SNPs</vt:lpstr>
      <vt:lpstr>Tag SNPs – using r2 information</vt:lpstr>
      <vt:lpstr>Tag SNPs – using r2 information</vt:lpstr>
      <vt:lpstr>Tag SNPs are Population Specific</vt:lpstr>
      <vt:lpstr>Limitations of tag SNPs </vt:lpstr>
      <vt:lpstr>Imputation</vt:lpstr>
      <vt:lpstr>Imputation with family data</vt:lpstr>
      <vt:lpstr>Imputation with Population Data</vt:lpstr>
      <vt:lpstr>Imputation Programs</vt:lpstr>
      <vt:lpstr>Example MaCH</vt:lpstr>
      <vt:lpstr>Imputation Output</vt:lpstr>
      <vt:lpstr>Haplotype Reference Consortium</vt:lpstr>
      <vt:lpstr>Haplotype Reference Consortium</vt:lpstr>
      <vt:lpstr>Summary</vt:lpstr>
      <vt:lpstr>Tag SNPs – using r2 information</vt:lpstr>
      <vt:lpstr>Picking tag SNPs using multimarker r2</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chutter</dc:creator>
  <cp:lastModifiedBy>Hutter, Carolyn (NIH/NHGRI) [E]</cp:lastModifiedBy>
  <cp:revision>62</cp:revision>
  <dcterms:created xsi:type="dcterms:W3CDTF">2014-06-28T21:03:09Z</dcterms:created>
  <dcterms:modified xsi:type="dcterms:W3CDTF">2017-07-12T01:51:54Z</dcterms:modified>
</cp:coreProperties>
</file>