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Default Extension="pptx" ContentType="application/vnd.openxmlformats-officedocument.presentationml.presentation"/>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40"/>
  </p:notesMasterIdLst>
  <p:handoutMasterIdLst>
    <p:handoutMasterId r:id="rId41"/>
  </p:handoutMasterIdLst>
  <p:sldIdLst>
    <p:sldId id="290" r:id="rId2"/>
    <p:sldId id="427" r:id="rId3"/>
    <p:sldId id="409" r:id="rId4"/>
    <p:sldId id="331" r:id="rId5"/>
    <p:sldId id="438" r:id="rId6"/>
    <p:sldId id="363" r:id="rId7"/>
    <p:sldId id="367" r:id="rId8"/>
    <p:sldId id="412" r:id="rId9"/>
    <p:sldId id="413" r:id="rId10"/>
    <p:sldId id="428" r:id="rId11"/>
    <p:sldId id="364" r:id="rId12"/>
    <p:sldId id="397" r:id="rId13"/>
    <p:sldId id="435" r:id="rId14"/>
    <p:sldId id="398" r:id="rId15"/>
    <p:sldId id="385" r:id="rId16"/>
    <p:sldId id="434" r:id="rId17"/>
    <p:sldId id="399" r:id="rId18"/>
    <p:sldId id="386" r:id="rId19"/>
    <p:sldId id="400" r:id="rId20"/>
    <p:sldId id="407" r:id="rId21"/>
    <p:sldId id="402" r:id="rId22"/>
    <p:sldId id="403" r:id="rId23"/>
    <p:sldId id="406" r:id="rId24"/>
    <p:sldId id="404" r:id="rId25"/>
    <p:sldId id="405" r:id="rId26"/>
    <p:sldId id="391" r:id="rId27"/>
    <p:sldId id="394" r:id="rId28"/>
    <p:sldId id="408" r:id="rId29"/>
    <p:sldId id="390" r:id="rId30"/>
    <p:sldId id="392" r:id="rId31"/>
    <p:sldId id="360" r:id="rId32"/>
    <p:sldId id="362" r:id="rId33"/>
    <p:sldId id="433" r:id="rId34"/>
    <p:sldId id="436" r:id="rId35"/>
    <p:sldId id="429" r:id="rId36"/>
    <p:sldId id="431" r:id="rId37"/>
    <p:sldId id="432" r:id="rId38"/>
    <p:sldId id="437" r:id="rId39"/>
  </p:sldIdLst>
  <p:sldSz cx="9144000" cy="6858000" type="screen4x3"/>
  <p:notesSz cx="7010400" cy="9296400"/>
  <p:defaultTextStyle>
    <a:defPPr>
      <a:defRPr lang="en-US"/>
    </a:defPPr>
    <a:lvl1pPr algn="l" rtl="0" fontAlgn="base">
      <a:spcBef>
        <a:spcPct val="0"/>
      </a:spcBef>
      <a:spcAft>
        <a:spcPct val="0"/>
      </a:spcAft>
      <a:defRPr kern="1200">
        <a:solidFill>
          <a:srgbClr val="DA2651"/>
        </a:solidFill>
        <a:latin typeface="Arial" charset="0"/>
        <a:ea typeface="+mn-ea"/>
        <a:cs typeface="+mn-cs"/>
      </a:defRPr>
    </a:lvl1pPr>
    <a:lvl2pPr marL="457200" algn="l" rtl="0" fontAlgn="base">
      <a:spcBef>
        <a:spcPct val="0"/>
      </a:spcBef>
      <a:spcAft>
        <a:spcPct val="0"/>
      </a:spcAft>
      <a:defRPr kern="1200">
        <a:solidFill>
          <a:srgbClr val="DA2651"/>
        </a:solidFill>
        <a:latin typeface="Arial" charset="0"/>
        <a:ea typeface="+mn-ea"/>
        <a:cs typeface="+mn-cs"/>
      </a:defRPr>
    </a:lvl2pPr>
    <a:lvl3pPr marL="914400" algn="l" rtl="0" fontAlgn="base">
      <a:spcBef>
        <a:spcPct val="0"/>
      </a:spcBef>
      <a:spcAft>
        <a:spcPct val="0"/>
      </a:spcAft>
      <a:defRPr kern="1200">
        <a:solidFill>
          <a:srgbClr val="DA2651"/>
        </a:solidFill>
        <a:latin typeface="Arial" charset="0"/>
        <a:ea typeface="+mn-ea"/>
        <a:cs typeface="+mn-cs"/>
      </a:defRPr>
    </a:lvl3pPr>
    <a:lvl4pPr marL="1371600" algn="l" rtl="0" fontAlgn="base">
      <a:spcBef>
        <a:spcPct val="0"/>
      </a:spcBef>
      <a:spcAft>
        <a:spcPct val="0"/>
      </a:spcAft>
      <a:defRPr kern="1200">
        <a:solidFill>
          <a:srgbClr val="DA2651"/>
        </a:solidFill>
        <a:latin typeface="Arial" charset="0"/>
        <a:ea typeface="+mn-ea"/>
        <a:cs typeface="+mn-cs"/>
      </a:defRPr>
    </a:lvl4pPr>
    <a:lvl5pPr marL="1828800" algn="l" rtl="0" fontAlgn="base">
      <a:spcBef>
        <a:spcPct val="0"/>
      </a:spcBef>
      <a:spcAft>
        <a:spcPct val="0"/>
      </a:spcAft>
      <a:defRPr kern="1200">
        <a:solidFill>
          <a:srgbClr val="DA2651"/>
        </a:solidFill>
        <a:latin typeface="Arial" charset="0"/>
        <a:ea typeface="+mn-ea"/>
        <a:cs typeface="+mn-cs"/>
      </a:defRPr>
    </a:lvl5pPr>
    <a:lvl6pPr marL="2286000" algn="l" defTabSz="914400" rtl="0" eaLnBrk="1" latinLnBrk="0" hangingPunct="1">
      <a:defRPr kern="1200">
        <a:solidFill>
          <a:srgbClr val="DA2651"/>
        </a:solidFill>
        <a:latin typeface="Arial" charset="0"/>
        <a:ea typeface="+mn-ea"/>
        <a:cs typeface="+mn-cs"/>
      </a:defRPr>
    </a:lvl6pPr>
    <a:lvl7pPr marL="2743200" algn="l" defTabSz="914400" rtl="0" eaLnBrk="1" latinLnBrk="0" hangingPunct="1">
      <a:defRPr kern="1200">
        <a:solidFill>
          <a:srgbClr val="DA2651"/>
        </a:solidFill>
        <a:latin typeface="Arial" charset="0"/>
        <a:ea typeface="+mn-ea"/>
        <a:cs typeface="+mn-cs"/>
      </a:defRPr>
    </a:lvl7pPr>
    <a:lvl8pPr marL="3200400" algn="l" defTabSz="914400" rtl="0" eaLnBrk="1" latinLnBrk="0" hangingPunct="1">
      <a:defRPr kern="1200">
        <a:solidFill>
          <a:srgbClr val="DA2651"/>
        </a:solidFill>
        <a:latin typeface="Arial" charset="0"/>
        <a:ea typeface="+mn-ea"/>
        <a:cs typeface="+mn-cs"/>
      </a:defRPr>
    </a:lvl8pPr>
    <a:lvl9pPr marL="3657600" algn="l" defTabSz="914400" rtl="0" eaLnBrk="1" latinLnBrk="0" hangingPunct="1">
      <a:defRPr kern="1200">
        <a:solidFill>
          <a:srgbClr val="DA265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a:srgbClr val="993366"/>
    <a:srgbClr val="CC00CC"/>
    <a:srgbClr val="CC0099"/>
    <a:srgbClr val="588584"/>
    <a:srgbClr val="FFFF00"/>
    <a:srgbClr val="FFFF66"/>
    <a:srgbClr val="FFCC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1633" autoAdjust="0"/>
  </p:normalViewPr>
  <p:slideViewPr>
    <p:cSldViewPr>
      <p:cViewPr>
        <p:scale>
          <a:sx n="48" d="100"/>
          <a:sy n="48" d="100"/>
        </p:scale>
        <p:origin x="-1238" y="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9" d="100"/>
        <a:sy n="39" d="100"/>
      </p:scale>
      <p:origin x="0" y="0"/>
    </p:cViewPr>
  </p:sorterViewPr>
  <p:notesViewPr>
    <p:cSldViewPr>
      <p:cViewPr varScale="1">
        <p:scale>
          <a:sx n="49" d="100"/>
          <a:sy n="49" d="100"/>
        </p:scale>
        <p:origin x="-1884" y="-9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endParaRPr lang="en-US"/>
          </a:p>
        </p:txBody>
      </p:sp>
      <p:sp>
        <p:nvSpPr>
          <p:cNvPr id="91139"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endParaRPr lang="en-US"/>
          </a:p>
        </p:txBody>
      </p:sp>
      <p:sp>
        <p:nvSpPr>
          <p:cNvPr id="91140"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endParaRPr lang="en-US"/>
          </a:p>
        </p:txBody>
      </p:sp>
      <p:sp>
        <p:nvSpPr>
          <p:cNvPr id="91141"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33E0D5CC-EEC5-4BD0-BFAC-1852A9CE4F3C}" type="slidenum">
              <a:rPr lang="en-US"/>
              <a:pPr/>
              <a:t>‹#›</a:t>
            </a:fld>
            <a:endParaRPr lang="en-US"/>
          </a:p>
        </p:txBody>
      </p:sp>
    </p:spTree>
    <p:extLst>
      <p:ext uri="{BB962C8B-B14F-4D97-AF65-F5344CB8AC3E}">
        <p14:creationId xmlns="" xmlns:p14="http://schemas.microsoft.com/office/powerpoint/2010/main" val="2873474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solidFill>
                  <a:schemeClr val="tx1"/>
                </a:solidFill>
              </a:defRPr>
            </a:lvl1pPr>
          </a:lstStyle>
          <a:p>
            <a:endParaRPr lang="en-US"/>
          </a:p>
        </p:txBody>
      </p:sp>
      <p:sp>
        <p:nvSpPr>
          <p:cNvPr id="1945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solidFill>
                  <a:schemeClr val="tx1"/>
                </a:solidFill>
              </a:defRPr>
            </a:lvl1pPr>
          </a:lstStyle>
          <a:p>
            <a:endParaRPr lang="en-US"/>
          </a:p>
        </p:txBody>
      </p:sp>
      <p:sp>
        <p:nvSpPr>
          <p:cNvPr id="1946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1946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6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solidFill>
                  <a:schemeClr val="tx1"/>
                </a:solidFill>
              </a:defRPr>
            </a:lvl1pPr>
          </a:lstStyle>
          <a:p>
            <a:endParaRPr lang="en-US"/>
          </a:p>
        </p:txBody>
      </p:sp>
      <p:sp>
        <p:nvSpPr>
          <p:cNvPr id="1946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solidFill>
                  <a:schemeClr val="tx1"/>
                </a:solidFill>
              </a:defRPr>
            </a:lvl1pPr>
          </a:lstStyle>
          <a:p>
            <a:fld id="{51077B06-6BB2-44D7-97B0-587C9F0E2C1F}" type="slidenum">
              <a:rPr lang="en-US"/>
              <a:pPr/>
              <a:t>‹#›</a:t>
            </a:fld>
            <a:endParaRPr lang="en-US"/>
          </a:p>
        </p:txBody>
      </p:sp>
    </p:spTree>
    <p:extLst>
      <p:ext uri="{BB962C8B-B14F-4D97-AF65-F5344CB8AC3E}">
        <p14:creationId xmlns="" xmlns:p14="http://schemas.microsoft.com/office/powerpoint/2010/main" val="193797544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161550-04EA-454A-9C32-E6BA2330C6A0}" type="slidenum">
              <a:rPr lang="en-US"/>
              <a:pPr/>
              <a:t>2</a:t>
            </a:fld>
            <a:endParaRPr lang="en-US"/>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miter lim="800000"/>
            <a:headEnd/>
            <a:tailEnd/>
          </a:ln>
        </p:spPr>
        <p:txBody>
          <a:bodyPr/>
          <a:lstStyle/>
          <a:p>
            <a:fld id="{3F2DBD7F-FF15-4D5E-9EA1-EF1358480FD7}" type="slidenum">
              <a:rPr lang="en-US" smtClean="0"/>
              <a:pPr/>
              <a:t>14</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miter lim="800000"/>
            <a:headEnd/>
            <a:tailEnd/>
          </a:ln>
        </p:spPr>
        <p:txBody>
          <a:bodyPr/>
          <a:lstStyle/>
          <a:p>
            <a:fld id="{4FF0CF6F-1F12-445D-970D-4AB9E4EC3A35}" type="slidenum">
              <a:rPr lang="en-US"/>
              <a:pPr/>
              <a:t>15</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miter lim="800000"/>
            <a:headEnd/>
            <a:tailEnd/>
          </a:ln>
        </p:spPr>
        <p:txBody>
          <a:bodyPr/>
          <a:lstStyle/>
          <a:p>
            <a:fld id="{3F2DBD7F-FF15-4D5E-9EA1-EF1358480FD7}" type="slidenum">
              <a:rPr lang="en-US" smtClean="0"/>
              <a:pPr/>
              <a:t>16</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miter lim="800000"/>
            <a:headEnd/>
            <a:tailEnd/>
          </a:ln>
        </p:spPr>
        <p:txBody>
          <a:bodyPr/>
          <a:lstStyle/>
          <a:p>
            <a:fld id="{81F26F5D-F8E4-4529-8D3B-B0663A793A5A}" type="slidenum">
              <a:rPr lang="en-US" smtClean="0"/>
              <a:pPr/>
              <a:t>17</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BAAFCFF-E0A6-4EAA-B0BF-F931FC6CF55B}" type="slidenum">
              <a:rPr lang="en-US"/>
              <a:pPr/>
              <a:t>18</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miter lim="800000"/>
            <a:headEnd/>
            <a:tailEnd/>
          </a:ln>
        </p:spPr>
        <p:txBody>
          <a:bodyPr/>
          <a:lstStyle/>
          <a:p>
            <a:fld id="{8DC38DBF-F21A-4BCE-899B-5D35C6799AAB}" type="slidenum">
              <a:rPr lang="en-US" smtClean="0"/>
              <a:pPr/>
              <a:t>20</a:t>
            </a:fld>
            <a:endParaRPr lang="en-US" dirty="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r>
              <a:rPr lang="en-US" dirty="0" smtClean="0"/>
              <a:t>Iin this slide talk about next we will look at assoc studies – before we conduct assoc studies we usually have some indication that the trait we are interested in has some evidence for genetic influences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miter lim="800000"/>
            <a:headEnd/>
            <a:tailEnd/>
          </a:ln>
        </p:spPr>
        <p:txBody>
          <a:bodyPr/>
          <a:lstStyle/>
          <a:p>
            <a:fld id="{BD72F827-5570-4A98-A9A8-7BB91E45CC18}" type="slidenum">
              <a:rPr lang="en-US" smtClean="0"/>
              <a:pPr/>
              <a:t>21</a:t>
            </a:fld>
            <a:endParaRPr lang="en-US" dirty="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miter lim="800000"/>
            <a:headEnd/>
            <a:tailEnd/>
          </a:ln>
        </p:spPr>
        <p:txBody>
          <a:bodyPr/>
          <a:lstStyle/>
          <a:p>
            <a:fld id="{E85721A7-640F-4BA3-9D63-4BF1F109455A}" type="slidenum">
              <a:rPr lang="en-US" smtClean="0"/>
              <a:pPr/>
              <a:t>22</a:t>
            </a:fld>
            <a:endParaRPr lang="en-US" dirty="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miter lim="800000"/>
            <a:headEnd/>
            <a:tailEnd/>
          </a:ln>
        </p:spPr>
        <p:txBody>
          <a:bodyPr/>
          <a:lstStyle/>
          <a:p>
            <a:fld id="{81F26F5D-F8E4-4529-8D3B-B0663A793A5A}" type="slidenum">
              <a:rPr lang="en-US" smtClean="0"/>
              <a:pPr/>
              <a:t>23</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miter lim="800000"/>
            <a:headEnd/>
            <a:tailEnd/>
          </a:ln>
        </p:spPr>
        <p:txBody>
          <a:bodyPr/>
          <a:lstStyle/>
          <a:p>
            <a:fld id="{D600D7A0-D8E6-4395-85CE-47066CAAFA8C}" type="slidenum">
              <a:rPr lang="en-US" smtClean="0"/>
              <a:pPr/>
              <a:t>24</a:t>
            </a:fld>
            <a:endParaRPr lang="en-US" dirty="0"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3B016CD3-2858-49BB-B72C-1945B8FA80DE}" type="slidenum">
              <a:rPr lang="en-US" smtClean="0"/>
              <a:pPr/>
              <a:t>5</a:t>
            </a:fld>
            <a:endParaRPr lang="en-US" dirty="0"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miter lim="800000"/>
            <a:headEnd/>
            <a:tailEnd/>
          </a:ln>
        </p:spPr>
        <p:txBody>
          <a:bodyPr/>
          <a:lstStyle/>
          <a:p>
            <a:fld id="{483CB5F8-25BB-4B34-99F7-1A8B275DC7DE}" type="slidenum">
              <a:rPr lang="en-US" smtClean="0"/>
              <a:pPr/>
              <a:t>25</a:t>
            </a:fld>
            <a:endParaRPr lang="en-US" dirty="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miter lim="800000"/>
            <a:headEnd/>
            <a:tailEnd/>
          </a:ln>
        </p:spPr>
        <p:txBody>
          <a:bodyPr/>
          <a:lstStyle/>
          <a:p>
            <a:fld id="{8DC38DBF-F21A-4BCE-899B-5D35C6799AAB}" type="slidenum">
              <a:rPr lang="en-US" smtClean="0"/>
              <a:pPr/>
              <a:t>26</a:t>
            </a:fld>
            <a:endParaRPr lang="en-US" dirty="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r>
              <a:rPr lang="en-US" dirty="0" smtClean="0"/>
              <a:t>Iin this slide talk about next we will look at assoc studies – before we conduct assoc studies we usually have some indication that the trait we are interested in has some evidence for genetic influences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D176885-A6C7-45B3-AB57-92CEB41CFC67}" type="slidenum">
              <a:rPr lang="en-US" smtClean="0"/>
              <a:pPr/>
              <a:t>27</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miter lim="800000"/>
            <a:headEnd/>
            <a:tailEnd/>
          </a:ln>
        </p:spPr>
        <p:txBody>
          <a:bodyPr/>
          <a:lstStyle/>
          <a:p>
            <a:fld id="{8DC38DBF-F21A-4BCE-899B-5D35C6799AAB}" type="slidenum">
              <a:rPr lang="en-US" smtClean="0"/>
              <a:pPr/>
              <a:t>29</a:t>
            </a:fld>
            <a:endParaRPr lang="en-US" dirty="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r>
              <a:rPr lang="en-US" dirty="0" smtClean="0"/>
              <a:t>Iin this slide talk about next we will look at assoc studies – before we conduct assoc studies we usually have some indication that the trait we are interested in has some evidence for genetic influences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miter lim="800000"/>
            <a:headEnd/>
            <a:tailEnd/>
          </a:ln>
        </p:spPr>
        <p:txBody>
          <a:bodyPr/>
          <a:lstStyle/>
          <a:p>
            <a:fld id="{8DC38DBF-F21A-4BCE-899B-5D35C6799AAB}" type="slidenum">
              <a:rPr lang="en-US" smtClean="0"/>
              <a:pPr/>
              <a:t>30</a:t>
            </a:fld>
            <a:endParaRPr lang="en-US" dirty="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r>
              <a:rPr lang="en-US" dirty="0" smtClean="0"/>
              <a:t>Iin this slide talk about next we will look at assoc studies – before we conduct assoc studies we usually have some indication that the trait we are interested in has some evidence for genetic influences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miter lim="800000"/>
            <a:headEnd/>
            <a:tailEnd/>
          </a:ln>
        </p:spPr>
        <p:txBody>
          <a:bodyPr/>
          <a:lstStyle/>
          <a:p>
            <a:fld id="{7F04DF71-EA77-4E4A-8335-600F09C827A9}" type="slidenum">
              <a:rPr lang="en-US" smtClean="0"/>
              <a:pPr/>
              <a:t>31</a:t>
            </a:fld>
            <a:endParaRPr lang="en-US" smtClean="0"/>
          </a:p>
        </p:txBody>
      </p:sp>
      <p:sp>
        <p:nvSpPr>
          <p:cNvPr id="60419" name="Rectangle 2"/>
          <p:cNvSpPr>
            <a:spLocks noGrp="1" noRot="1" noChangeAspect="1" noChangeArrowheads="1" noTextEdit="1"/>
          </p:cNvSpPr>
          <p:nvPr>
            <p:ph type="sldImg"/>
          </p:nvPr>
        </p:nvSpPr>
        <p:spPr>
          <a:xfrm>
            <a:off x="1181100" y="696913"/>
            <a:ext cx="4648200" cy="3486150"/>
          </a:xfrm>
          <a:ln/>
        </p:spPr>
      </p:sp>
      <p:sp>
        <p:nvSpPr>
          <p:cNvPr id="60420" name="Rectangle 3"/>
          <p:cNvSpPr>
            <a:spLocks noGrp="1" noChangeArrowheads="1"/>
          </p:cNvSpPr>
          <p:nvPr>
            <p:ph type="body" idx="1"/>
          </p:nvPr>
        </p:nvSpPr>
        <p:spPr>
          <a:xfrm>
            <a:off x="935144" y="4415790"/>
            <a:ext cx="5140112" cy="4183380"/>
          </a:xfrm>
          <a:noFill/>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miter lim="800000"/>
            <a:headEnd/>
            <a:tailEnd/>
          </a:ln>
        </p:spPr>
        <p:txBody>
          <a:bodyPr/>
          <a:lstStyle/>
          <a:p>
            <a:fld id="{1F157B71-C655-4A86-A463-9DA47974F34A}" type="slidenum">
              <a:rPr lang="en-US" smtClean="0"/>
              <a:pPr/>
              <a:t>32</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FF89AF-58E7-4771-80D4-78A85CEF2A7B}" type="slidenum">
              <a:rPr lang="en-US"/>
              <a:pPr/>
              <a:t>33</a:t>
            </a:fld>
            <a:endParaRPr lang="en-US"/>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miter lim="800000"/>
            <a:headEnd/>
            <a:tailEnd/>
          </a:ln>
        </p:spPr>
        <p:txBody>
          <a:bodyPr/>
          <a:lstStyle/>
          <a:p>
            <a:fld id="{B7E0EA1D-56C3-420A-948A-6BB4DF61B911}" type="slidenum">
              <a:rPr lang="en-US" smtClean="0"/>
              <a:pPr/>
              <a:t>34</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D212E6-4E01-494A-8F89-181996CF3960}" type="slidenum">
              <a:rPr lang="en-US"/>
              <a:pPr/>
              <a:t>35</a:t>
            </a:fld>
            <a:endParaRPr lang="en-US"/>
          </a:p>
        </p:txBody>
      </p:sp>
      <p:sp>
        <p:nvSpPr>
          <p:cNvPr id="175106" name="Rectangle 1026"/>
          <p:cNvSpPr>
            <a:spLocks noGrp="1" noRot="1" noChangeAspect="1" noChangeArrowheads="1" noTextEdit="1"/>
          </p:cNvSpPr>
          <p:nvPr>
            <p:ph type="sldImg"/>
          </p:nvPr>
        </p:nvSpPr>
        <p:spPr>
          <a:ln/>
        </p:spPr>
      </p:sp>
      <p:sp>
        <p:nvSpPr>
          <p:cNvPr id="175107"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3B016CD3-2858-49BB-B72C-1945B8FA80DE}" type="slidenum">
              <a:rPr lang="en-US" smtClean="0"/>
              <a:pPr/>
              <a:t>6</a:t>
            </a:fld>
            <a:endParaRPr lang="en-US" dirty="0"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FD0FE6-498D-4607-8F31-78FCDC56C41E}" type="slidenum">
              <a:rPr lang="en-US"/>
              <a:pPr/>
              <a:t>36</a:t>
            </a:fld>
            <a:endParaRPr lang="en-US"/>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FD0FE6-498D-4607-8F31-78FCDC56C41E}" type="slidenum">
              <a:rPr lang="en-US"/>
              <a:pPr/>
              <a:t>37</a:t>
            </a:fld>
            <a:endParaRPr lang="en-US"/>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p:spPr>
        <p:txBody>
          <a:bodyPr/>
          <a:lstStyle/>
          <a:p>
            <a:endParaRPr lang="en-US" dirty="0" smtClean="0"/>
          </a:p>
        </p:txBody>
      </p:sp>
      <p:sp>
        <p:nvSpPr>
          <p:cNvPr id="44036" name="Slide Number Placeholder 3"/>
          <p:cNvSpPr>
            <a:spLocks noGrp="1"/>
          </p:cNvSpPr>
          <p:nvPr>
            <p:ph type="sldNum" sz="quarter" idx="5"/>
          </p:nvPr>
        </p:nvSpPr>
        <p:spPr>
          <a:noFill/>
          <a:ln>
            <a:miter lim="800000"/>
            <a:headEnd/>
            <a:tailEnd/>
          </a:ln>
        </p:spPr>
        <p:txBody>
          <a:bodyPr/>
          <a:lstStyle/>
          <a:p>
            <a:fld id="{E9620731-A7BC-4C83-A481-2BBBBA6162A8}" type="slidenum">
              <a:rPr lang="en-US" smtClean="0"/>
              <a:pPr/>
              <a:t>7</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p:spPr>
        <p:txBody>
          <a:bodyPr/>
          <a:lstStyle/>
          <a:p>
            <a:endParaRPr lang="en-US" dirty="0" smtClean="0"/>
          </a:p>
        </p:txBody>
      </p:sp>
      <p:sp>
        <p:nvSpPr>
          <p:cNvPr id="44036" name="Slide Number Placeholder 3"/>
          <p:cNvSpPr>
            <a:spLocks noGrp="1"/>
          </p:cNvSpPr>
          <p:nvPr>
            <p:ph type="sldNum" sz="quarter" idx="5"/>
          </p:nvPr>
        </p:nvSpPr>
        <p:spPr>
          <a:noFill/>
          <a:ln>
            <a:miter lim="800000"/>
            <a:headEnd/>
            <a:tailEnd/>
          </a:ln>
        </p:spPr>
        <p:txBody>
          <a:bodyPr/>
          <a:lstStyle/>
          <a:p>
            <a:fld id="{E9620731-A7BC-4C83-A481-2BBBBA6162A8}" type="slidenum">
              <a:rPr lang="en-US" smtClean="0"/>
              <a:pPr/>
              <a:t>8</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p:spPr>
        <p:txBody>
          <a:bodyPr/>
          <a:lstStyle/>
          <a:p>
            <a:endParaRPr lang="en-US" dirty="0" smtClean="0"/>
          </a:p>
        </p:txBody>
      </p:sp>
      <p:sp>
        <p:nvSpPr>
          <p:cNvPr id="44036" name="Slide Number Placeholder 3"/>
          <p:cNvSpPr>
            <a:spLocks noGrp="1"/>
          </p:cNvSpPr>
          <p:nvPr>
            <p:ph type="sldNum" sz="quarter" idx="5"/>
          </p:nvPr>
        </p:nvSpPr>
        <p:spPr>
          <a:noFill/>
          <a:ln>
            <a:miter lim="800000"/>
            <a:headEnd/>
            <a:tailEnd/>
          </a:ln>
        </p:spPr>
        <p:txBody>
          <a:bodyPr/>
          <a:lstStyle/>
          <a:p>
            <a:fld id="{E9620731-A7BC-4C83-A481-2BBBBA6162A8}" type="slidenum">
              <a:rPr lang="en-US" smtClean="0"/>
              <a:pPr/>
              <a:t>9</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miter lim="800000"/>
            <a:headEnd/>
            <a:tailEnd/>
          </a:ln>
        </p:spPr>
        <p:txBody>
          <a:bodyPr/>
          <a:lstStyle/>
          <a:p>
            <a:fld id="{2B274EE8-C619-4E9C-A7DB-E2445BC9E892}" type="slidenum">
              <a:rPr lang="en-US" smtClean="0"/>
              <a:pPr/>
              <a:t>11</a:t>
            </a:fld>
            <a:endParaRPr lang="en-US" dirty="0"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miter lim="800000"/>
            <a:headEnd/>
            <a:tailEnd/>
          </a:ln>
        </p:spPr>
        <p:txBody>
          <a:bodyPr/>
          <a:lstStyle/>
          <a:p>
            <a:fld id="{539CD1B5-7252-4ADF-AFFB-0108733A0B38}" type="slidenum">
              <a:rPr lang="en-US" smtClean="0"/>
              <a:pPr/>
              <a:t>12</a:t>
            </a:fld>
            <a:endParaRPr lang="en-US" dirty="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miter lim="800000"/>
            <a:headEnd/>
            <a:tailEnd/>
          </a:ln>
        </p:spPr>
        <p:txBody>
          <a:bodyPr/>
          <a:lstStyle/>
          <a:p>
            <a:fld id="{F03F258A-A2CA-4E0E-B17F-A98F92348BA5}" type="slidenum">
              <a:rPr lang="en-US" smtClean="0"/>
              <a:pPr/>
              <a:t>13</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19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endParaRPr lang="en-US"/>
          </a:p>
        </p:txBody>
      </p:sp>
      <p:sp>
        <p:nvSpPr>
          <p:cNvPr id="8195" name="Rectangle 3"/>
          <p:cNvSpPr>
            <a:spLocks noGrp="1" noChangeArrowheads="1"/>
          </p:cNvSpPr>
          <p:nvPr>
            <p:ph type="ctrTitle"/>
          </p:nvPr>
        </p:nvSpPr>
        <p:spPr bwMode="auto">
          <a:xfrm>
            <a:off x="304800" y="457200"/>
            <a:ext cx="6781800" cy="21336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r">
              <a:defRPr sz="4800">
                <a:solidFill>
                  <a:srgbClr val="FFFF99"/>
                </a:solidFill>
              </a:defRPr>
            </a:lvl1pPr>
          </a:lstStyle>
          <a:p>
            <a:r>
              <a:rPr lang="en-US" altLang="en-US"/>
              <a:t>Click to edit Master title style</a:t>
            </a:r>
          </a:p>
        </p:txBody>
      </p:sp>
      <p:sp>
        <p:nvSpPr>
          <p:cNvPr id="8196" name="Rectangle 4"/>
          <p:cNvSpPr>
            <a:spLocks noGrp="1" noChangeArrowheads="1"/>
          </p:cNvSpPr>
          <p:nvPr>
            <p:ph type="subTitle" idx="1"/>
          </p:nvPr>
        </p:nvSpPr>
        <p:spPr bwMode="auto">
          <a:xfrm>
            <a:off x="849313" y="3049588"/>
            <a:ext cx="6248400" cy="2362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r">
              <a:buFont typeface="Wingdings" pitchFamily="2" charset="2"/>
              <a:buNone/>
              <a:defRPr sz="3200">
                <a:solidFill>
                  <a:srgbClr val="FFFF99"/>
                </a:solidFill>
              </a:defRPr>
            </a:lvl1pPr>
          </a:lstStyle>
          <a:p>
            <a:r>
              <a:rPr lang="en-US" altLang="en-US"/>
              <a:t>Click to edit Master subtitle style</a:t>
            </a:r>
          </a:p>
        </p:txBody>
      </p:sp>
      <p:sp>
        <p:nvSpPr>
          <p:cNvPr id="8197" name="Rectangle 5"/>
          <p:cNvSpPr>
            <a:spLocks noGrp="1" noChangeArrowheads="1"/>
          </p:cNvSpPr>
          <p:nvPr>
            <p:ph type="dt" sz="half" idx="2"/>
          </p:nvPr>
        </p:nvSpPr>
        <p:spPr bwMode="auto">
          <a:xfrm>
            <a:off x="457200" y="6248400"/>
            <a:ext cx="2133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000">
                <a:solidFill>
                  <a:schemeClr val="tx1"/>
                </a:solidFill>
              </a:defRPr>
            </a:lvl1pPr>
          </a:lstStyle>
          <a:p>
            <a:endParaRPr lang="en-US" altLang="en-US"/>
          </a:p>
        </p:txBody>
      </p:sp>
      <p:sp>
        <p:nvSpPr>
          <p:cNvPr id="8198" name="Rectangle 6"/>
          <p:cNvSpPr>
            <a:spLocks noGrp="1" noChangeArrowheads="1"/>
          </p:cNvSpPr>
          <p:nvPr>
            <p:ph type="ftr" sz="quarter" idx="3"/>
          </p:nvPr>
        </p:nvSpPr>
        <p:spPr bwMode="auto">
          <a:xfrm>
            <a:off x="3124200" y="6248400"/>
            <a:ext cx="2895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a:defRPr sz="1000">
                <a:solidFill>
                  <a:schemeClr val="tx1"/>
                </a:solidFill>
              </a:defRPr>
            </a:lvl1pPr>
          </a:lstStyle>
          <a:p>
            <a:r>
              <a:rPr lang="en-US" altLang="en-US"/>
              <a:t>Working Group Meeting  May 18-19, 2005</a:t>
            </a:r>
          </a:p>
        </p:txBody>
      </p:sp>
      <p:sp>
        <p:nvSpPr>
          <p:cNvPr id="8199" name="Rectangle 7"/>
          <p:cNvSpPr>
            <a:spLocks noGrp="1" noChangeArrowheads="1"/>
          </p:cNvSpPr>
          <p:nvPr>
            <p:ph type="sldNum" sz="quarter" idx="4"/>
          </p:nvPr>
        </p:nvSpPr>
        <p:spPr bwMode="auto">
          <a:xfrm>
            <a:off x="6553200" y="6248400"/>
            <a:ext cx="2133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a:defRPr sz="1000">
                <a:solidFill>
                  <a:schemeClr val="tx1"/>
                </a:solidFill>
              </a:defRPr>
            </a:lvl1pPr>
          </a:lstStyle>
          <a:p>
            <a:fld id="{CC4FA8A3-14AF-45B7-8D1C-6112812CCFF5}" type="slidenum">
              <a:rPr lang="en-US" altLang="en-US"/>
              <a:pPr/>
              <a:t>‹#›</a:t>
            </a:fld>
            <a:endParaRPr lang="en-US" altLang="en-US"/>
          </a:p>
        </p:txBody>
      </p:sp>
      <p:grpSp>
        <p:nvGrpSpPr>
          <p:cNvPr id="8200" name="Group 8"/>
          <p:cNvGrpSpPr>
            <a:grpSpLocks/>
          </p:cNvGrpSpPr>
          <p:nvPr/>
        </p:nvGrpSpPr>
        <p:grpSpPr bwMode="auto">
          <a:xfrm>
            <a:off x="7493000" y="2992438"/>
            <a:ext cx="1338263" cy="2189162"/>
            <a:chOff x="4704" y="1885"/>
            <a:chExt cx="843" cy="1379"/>
          </a:xfrm>
        </p:grpSpPr>
        <p:sp>
          <p:nvSpPr>
            <p:cNvPr id="8201"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endParaRPr lang="en-US"/>
            </a:p>
          </p:txBody>
        </p:sp>
        <p:sp>
          <p:nvSpPr>
            <p:cNvPr id="8202"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endParaRPr lang="en-US"/>
            </a:p>
          </p:txBody>
        </p:sp>
        <p:sp>
          <p:nvSpPr>
            <p:cNvPr id="8203"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endParaRPr lang="en-US"/>
            </a:p>
          </p:txBody>
        </p:sp>
        <p:sp>
          <p:nvSpPr>
            <p:cNvPr id="8204"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endParaRPr lang="en-US"/>
            </a:p>
          </p:txBody>
        </p:sp>
        <p:sp>
          <p:nvSpPr>
            <p:cNvPr id="8205"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endParaRPr lang="en-US"/>
            </a:p>
          </p:txBody>
        </p:sp>
        <p:sp>
          <p:nvSpPr>
            <p:cNvPr id="8206"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endParaRPr lang="en-US"/>
            </a:p>
          </p:txBody>
        </p:sp>
        <p:sp>
          <p:nvSpPr>
            <p:cNvPr id="8207"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endParaRPr lang="en-US"/>
            </a:p>
          </p:txBody>
        </p:sp>
        <p:sp>
          <p:nvSpPr>
            <p:cNvPr id="8208"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endParaRPr lang="en-US"/>
            </a:p>
          </p:txBody>
        </p:sp>
        <p:sp>
          <p:nvSpPr>
            <p:cNvPr id="8209"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endParaRPr lang="en-US"/>
            </a:p>
          </p:txBody>
        </p:sp>
        <p:sp>
          <p:nvSpPr>
            <p:cNvPr id="8210"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endParaRPr lang="en-US"/>
            </a:p>
          </p:txBody>
        </p:sp>
        <p:sp>
          <p:nvSpPr>
            <p:cNvPr id="8211"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endParaRPr lang="en-US"/>
            </a:p>
          </p:txBody>
        </p:sp>
        <p:sp>
          <p:nvSpPr>
            <p:cNvPr id="8212"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endParaRPr lang="en-US"/>
            </a:p>
          </p:txBody>
        </p:sp>
        <p:sp>
          <p:nvSpPr>
            <p:cNvPr id="8213"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endParaRPr lang="en-US"/>
            </a:p>
          </p:txBody>
        </p:sp>
        <p:sp>
          <p:nvSpPr>
            <p:cNvPr id="8214"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endParaRPr lang="en-US"/>
            </a:p>
          </p:txBody>
        </p:sp>
        <p:sp>
          <p:nvSpPr>
            <p:cNvPr id="8215"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endParaRPr lang="en-US"/>
            </a:p>
          </p:txBody>
        </p:sp>
        <p:sp>
          <p:nvSpPr>
            <p:cNvPr id="8216"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endParaRPr lang="en-US"/>
            </a:p>
          </p:txBody>
        </p:sp>
        <p:sp>
          <p:nvSpPr>
            <p:cNvPr id="8217"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endParaRPr lang="en-US"/>
            </a:p>
          </p:txBody>
        </p:sp>
        <p:sp>
          <p:nvSpPr>
            <p:cNvPr id="8218"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endParaRPr lang="en-US"/>
            </a:p>
          </p:txBody>
        </p:sp>
        <p:sp>
          <p:nvSpPr>
            <p:cNvPr id="8219"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endParaRPr lang="en-US"/>
            </a:p>
          </p:txBody>
        </p:sp>
        <p:sp>
          <p:nvSpPr>
            <p:cNvPr id="8220"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endParaRPr lang="en-US"/>
            </a:p>
          </p:txBody>
        </p:sp>
        <p:sp>
          <p:nvSpPr>
            <p:cNvPr id="8221"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endParaRPr lang="en-US"/>
            </a:p>
          </p:txBody>
        </p:sp>
        <p:sp>
          <p:nvSpPr>
            <p:cNvPr id="8222"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endParaRPr lang="en-US"/>
            </a:p>
          </p:txBody>
        </p:sp>
        <p:sp>
          <p:nvSpPr>
            <p:cNvPr id="8223"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endParaRPr lang="en-US"/>
            </a:p>
          </p:txBody>
        </p:sp>
        <p:sp>
          <p:nvSpPr>
            <p:cNvPr id="8224"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endParaRPr lang="en-US"/>
            </a:p>
          </p:txBody>
        </p:sp>
        <p:sp>
          <p:nvSpPr>
            <p:cNvPr id="8225"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endParaRPr lang="en-US"/>
            </a:p>
          </p:txBody>
        </p:sp>
        <p:sp>
          <p:nvSpPr>
            <p:cNvPr id="8226"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endParaRPr lang="en-US"/>
            </a:p>
          </p:txBody>
        </p:sp>
        <p:sp>
          <p:nvSpPr>
            <p:cNvPr id="8227"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endParaRPr lang="en-US"/>
            </a:p>
          </p:txBody>
        </p:sp>
        <p:sp>
          <p:nvSpPr>
            <p:cNvPr id="8228"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endParaRPr lang="en-US"/>
            </a:p>
          </p:txBody>
        </p:sp>
        <p:sp>
          <p:nvSpPr>
            <p:cNvPr id="8229"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endParaRPr lang="en-US"/>
            </a:p>
          </p:txBody>
        </p:sp>
        <p:sp>
          <p:nvSpPr>
            <p:cNvPr id="8230"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endParaRPr lang="en-US"/>
            </a:p>
          </p:txBody>
        </p:sp>
        <p:sp>
          <p:nvSpPr>
            <p:cNvPr id="8231"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endParaRPr lang="en-US"/>
            </a:p>
          </p:txBody>
        </p:sp>
      </p:grpSp>
      <p:sp>
        <p:nvSpPr>
          <p:cNvPr id="8232"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a:prstGeom prst="rect">
            <a:avLst/>
          </a:prstGeom>
        </p:spPr>
        <p:txBody>
          <a:bodyPr/>
          <a:lstStyle/>
          <a:p>
            <a:endParaRPr lang="en-US"/>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fld id="{88D0970D-D6A5-40CD-8476-EF79393CD09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33CC"/>
        </a:solidFill>
        <a:effectLst/>
      </p:bgPr>
    </p:bg>
    <p:spTree>
      <p:nvGrpSpPr>
        <p:cNvPr id="1" name=""/>
        <p:cNvGrpSpPr/>
        <p:nvPr/>
      </p:nvGrpSpPr>
      <p:grpSpPr>
        <a:xfrm>
          <a:off x="0" y="0"/>
          <a:ext cx="0" cy="0"/>
          <a:chOff x="0" y="0"/>
          <a:chExt cx="0" cy="0"/>
        </a:xfrm>
      </p:grpSpPr>
      <p:sp>
        <p:nvSpPr>
          <p:cNvPr id="7170" name="Line 2"/>
          <p:cNvSpPr>
            <a:spLocks noChangeShapeType="1"/>
          </p:cNvSpPr>
          <p:nvPr/>
        </p:nvSpPr>
        <p:spPr bwMode="auto">
          <a:xfrm>
            <a:off x="8153400" y="152400"/>
            <a:ext cx="0" cy="1524000"/>
          </a:xfrm>
          <a:prstGeom prst="line">
            <a:avLst/>
          </a:prstGeom>
          <a:noFill/>
          <a:ln w="9525">
            <a:solidFill>
              <a:schemeClr val="tx1"/>
            </a:solidFill>
            <a:round/>
            <a:headEnd/>
            <a:tailEnd/>
          </a:ln>
          <a:effectLst/>
        </p:spPr>
        <p:txBody>
          <a:bodyPr/>
          <a:lstStyle/>
          <a:p>
            <a:endParaRPr lang="en-US"/>
          </a:p>
        </p:txBody>
      </p:sp>
      <p:grpSp>
        <p:nvGrpSpPr>
          <p:cNvPr id="7176" name="Group 8"/>
          <p:cNvGrpSpPr>
            <a:grpSpLocks/>
          </p:cNvGrpSpPr>
          <p:nvPr/>
        </p:nvGrpSpPr>
        <p:grpSpPr bwMode="auto">
          <a:xfrm>
            <a:off x="8229600" y="152400"/>
            <a:ext cx="715963" cy="1219200"/>
            <a:chOff x="5136" y="960"/>
            <a:chExt cx="528" cy="864"/>
          </a:xfrm>
        </p:grpSpPr>
        <p:sp>
          <p:nvSpPr>
            <p:cNvPr id="7177"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endParaRPr lang="en-US"/>
            </a:p>
          </p:txBody>
        </p:sp>
        <p:sp>
          <p:nvSpPr>
            <p:cNvPr id="7178" name="Oval 10"/>
            <p:cNvSpPr>
              <a:spLocks noChangeArrowheads="1"/>
            </p:cNvSpPr>
            <p:nvPr/>
          </p:nvSpPr>
          <p:spPr bwMode="auto">
            <a:xfrm>
              <a:off x="5248" y="960"/>
              <a:ext cx="80" cy="80"/>
            </a:xfrm>
            <a:prstGeom prst="ellipse">
              <a:avLst/>
            </a:prstGeom>
            <a:solidFill>
              <a:schemeClr val="tx2"/>
            </a:solidFill>
            <a:ln w="9525">
              <a:noFill/>
              <a:round/>
              <a:headEnd/>
              <a:tailEnd/>
            </a:ln>
            <a:effectLst/>
          </p:spPr>
          <p:txBody>
            <a:bodyPr wrap="none" anchor="ctr"/>
            <a:lstStyle/>
            <a:p>
              <a:endParaRPr lang="en-US"/>
            </a:p>
          </p:txBody>
        </p:sp>
        <p:sp>
          <p:nvSpPr>
            <p:cNvPr id="7179" name="Oval 11"/>
            <p:cNvSpPr>
              <a:spLocks noChangeArrowheads="1"/>
            </p:cNvSpPr>
            <p:nvPr/>
          </p:nvSpPr>
          <p:spPr bwMode="auto">
            <a:xfrm>
              <a:off x="5360" y="960"/>
              <a:ext cx="80" cy="80"/>
            </a:xfrm>
            <a:prstGeom prst="ellipse">
              <a:avLst/>
            </a:prstGeom>
            <a:solidFill>
              <a:schemeClr val="tx2"/>
            </a:solidFill>
            <a:ln w="9525">
              <a:noFill/>
              <a:round/>
              <a:headEnd/>
              <a:tailEnd/>
            </a:ln>
            <a:effectLst/>
          </p:spPr>
          <p:txBody>
            <a:bodyPr wrap="none" anchor="ctr"/>
            <a:lstStyle/>
            <a:p>
              <a:endParaRPr lang="en-US"/>
            </a:p>
          </p:txBody>
        </p:sp>
        <p:sp>
          <p:nvSpPr>
            <p:cNvPr id="7180" name="Oval 12"/>
            <p:cNvSpPr>
              <a:spLocks noChangeArrowheads="1"/>
            </p:cNvSpPr>
            <p:nvPr/>
          </p:nvSpPr>
          <p:spPr bwMode="auto">
            <a:xfrm>
              <a:off x="5136" y="1072"/>
              <a:ext cx="80" cy="80"/>
            </a:xfrm>
            <a:prstGeom prst="ellipse">
              <a:avLst/>
            </a:prstGeom>
            <a:solidFill>
              <a:schemeClr val="tx2"/>
            </a:solidFill>
            <a:ln w="9525">
              <a:noFill/>
              <a:round/>
              <a:headEnd/>
              <a:tailEnd/>
            </a:ln>
            <a:effectLst/>
          </p:spPr>
          <p:txBody>
            <a:bodyPr wrap="none" anchor="ctr"/>
            <a:lstStyle/>
            <a:p>
              <a:endParaRPr lang="en-US"/>
            </a:p>
          </p:txBody>
        </p:sp>
        <p:sp>
          <p:nvSpPr>
            <p:cNvPr id="7181" name="Oval 13"/>
            <p:cNvSpPr>
              <a:spLocks noChangeArrowheads="1"/>
            </p:cNvSpPr>
            <p:nvPr/>
          </p:nvSpPr>
          <p:spPr bwMode="auto">
            <a:xfrm>
              <a:off x="5248" y="1072"/>
              <a:ext cx="80" cy="80"/>
            </a:xfrm>
            <a:prstGeom prst="ellipse">
              <a:avLst/>
            </a:prstGeom>
            <a:solidFill>
              <a:schemeClr val="tx2"/>
            </a:solidFill>
            <a:ln w="9525">
              <a:noFill/>
              <a:round/>
              <a:headEnd/>
              <a:tailEnd/>
            </a:ln>
            <a:effectLst/>
          </p:spPr>
          <p:txBody>
            <a:bodyPr wrap="none" anchor="ctr"/>
            <a:lstStyle/>
            <a:p>
              <a:endParaRPr lang="en-US"/>
            </a:p>
          </p:txBody>
        </p:sp>
        <p:sp>
          <p:nvSpPr>
            <p:cNvPr id="7182" name="Oval 14"/>
            <p:cNvSpPr>
              <a:spLocks noChangeArrowheads="1"/>
            </p:cNvSpPr>
            <p:nvPr/>
          </p:nvSpPr>
          <p:spPr bwMode="auto">
            <a:xfrm>
              <a:off x="5360" y="1072"/>
              <a:ext cx="80" cy="80"/>
            </a:xfrm>
            <a:prstGeom prst="ellipse">
              <a:avLst/>
            </a:prstGeom>
            <a:solidFill>
              <a:schemeClr val="tx2"/>
            </a:solidFill>
            <a:ln w="9525">
              <a:noFill/>
              <a:round/>
              <a:headEnd/>
              <a:tailEnd/>
            </a:ln>
            <a:effectLst/>
          </p:spPr>
          <p:txBody>
            <a:bodyPr wrap="none" anchor="ctr"/>
            <a:lstStyle/>
            <a:p>
              <a:endParaRPr lang="en-US"/>
            </a:p>
          </p:txBody>
        </p:sp>
        <p:sp>
          <p:nvSpPr>
            <p:cNvPr id="7183" name="Oval 15"/>
            <p:cNvSpPr>
              <a:spLocks noChangeArrowheads="1"/>
            </p:cNvSpPr>
            <p:nvPr/>
          </p:nvSpPr>
          <p:spPr bwMode="auto">
            <a:xfrm>
              <a:off x="5472" y="1072"/>
              <a:ext cx="80" cy="80"/>
            </a:xfrm>
            <a:prstGeom prst="ellipse">
              <a:avLst/>
            </a:prstGeom>
            <a:solidFill>
              <a:schemeClr val="accent2"/>
            </a:solidFill>
            <a:ln w="9525">
              <a:noFill/>
              <a:round/>
              <a:headEnd/>
              <a:tailEnd/>
            </a:ln>
            <a:effectLst/>
          </p:spPr>
          <p:txBody>
            <a:bodyPr wrap="none" anchor="ctr"/>
            <a:lstStyle/>
            <a:p>
              <a:endParaRPr lang="en-US"/>
            </a:p>
          </p:txBody>
        </p:sp>
        <p:sp>
          <p:nvSpPr>
            <p:cNvPr id="7184" name="Oval 16"/>
            <p:cNvSpPr>
              <a:spLocks noChangeArrowheads="1"/>
            </p:cNvSpPr>
            <p:nvPr/>
          </p:nvSpPr>
          <p:spPr bwMode="auto">
            <a:xfrm>
              <a:off x="5136" y="1184"/>
              <a:ext cx="80" cy="80"/>
            </a:xfrm>
            <a:prstGeom prst="ellipse">
              <a:avLst/>
            </a:prstGeom>
            <a:solidFill>
              <a:schemeClr val="tx2"/>
            </a:solidFill>
            <a:ln w="9525">
              <a:noFill/>
              <a:round/>
              <a:headEnd/>
              <a:tailEnd/>
            </a:ln>
            <a:effectLst/>
          </p:spPr>
          <p:txBody>
            <a:bodyPr wrap="none" anchor="ctr"/>
            <a:lstStyle/>
            <a:p>
              <a:endParaRPr lang="en-US"/>
            </a:p>
          </p:txBody>
        </p:sp>
        <p:sp>
          <p:nvSpPr>
            <p:cNvPr id="7185" name="Oval 17"/>
            <p:cNvSpPr>
              <a:spLocks noChangeArrowheads="1"/>
            </p:cNvSpPr>
            <p:nvPr/>
          </p:nvSpPr>
          <p:spPr bwMode="auto">
            <a:xfrm>
              <a:off x="5248" y="1184"/>
              <a:ext cx="80" cy="80"/>
            </a:xfrm>
            <a:prstGeom prst="ellipse">
              <a:avLst/>
            </a:prstGeom>
            <a:solidFill>
              <a:schemeClr val="tx2"/>
            </a:solidFill>
            <a:ln w="9525">
              <a:noFill/>
              <a:round/>
              <a:headEnd/>
              <a:tailEnd/>
            </a:ln>
            <a:effectLst/>
          </p:spPr>
          <p:txBody>
            <a:bodyPr wrap="none" anchor="ctr"/>
            <a:lstStyle/>
            <a:p>
              <a:endParaRPr lang="en-US"/>
            </a:p>
          </p:txBody>
        </p:sp>
        <p:sp>
          <p:nvSpPr>
            <p:cNvPr id="7186" name="Oval 18"/>
            <p:cNvSpPr>
              <a:spLocks noChangeArrowheads="1"/>
            </p:cNvSpPr>
            <p:nvPr/>
          </p:nvSpPr>
          <p:spPr bwMode="auto">
            <a:xfrm>
              <a:off x="5360" y="1184"/>
              <a:ext cx="80" cy="80"/>
            </a:xfrm>
            <a:prstGeom prst="ellipse">
              <a:avLst/>
            </a:prstGeom>
            <a:solidFill>
              <a:schemeClr val="accent2"/>
            </a:solidFill>
            <a:ln w="9525">
              <a:noFill/>
              <a:round/>
              <a:headEnd/>
              <a:tailEnd/>
            </a:ln>
            <a:effectLst/>
          </p:spPr>
          <p:txBody>
            <a:bodyPr wrap="none" anchor="ctr"/>
            <a:lstStyle/>
            <a:p>
              <a:endParaRPr lang="en-US"/>
            </a:p>
          </p:txBody>
        </p:sp>
        <p:sp>
          <p:nvSpPr>
            <p:cNvPr id="7187" name="Oval 19"/>
            <p:cNvSpPr>
              <a:spLocks noChangeArrowheads="1"/>
            </p:cNvSpPr>
            <p:nvPr/>
          </p:nvSpPr>
          <p:spPr bwMode="auto">
            <a:xfrm>
              <a:off x="5472" y="1184"/>
              <a:ext cx="80" cy="80"/>
            </a:xfrm>
            <a:prstGeom prst="ellipse">
              <a:avLst/>
            </a:prstGeom>
            <a:solidFill>
              <a:schemeClr val="accent2"/>
            </a:solidFill>
            <a:ln w="9525">
              <a:noFill/>
              <a:round/>
              <a:headEnd/>
              <a:tailEnd/>
            </a:ln>
            <a:effectLst/>
          </p:spPr>
          <p:txBody>
            <a:bodyPr wrap="none" anchor="ctr"/>
            <a:lstStyle/>
            <a:p>
              <a:endParaRPr lang="en-US"/>
            </a:p>
          </p:txBody>
        </p:sp>
        <p:sp>
          <p:nvSpPr>
            <p:cNvPr id="7188" name="Oval 20"/>
            <p:cNvSpPr>
              <a:spLocks noChangeArrowheads="1"/>
            </p:cNvSpPr>
            <p:nvPr/>
          </p:nvSpPr>
          <p:spPr bwMode="auto">
            <a:xfrm>
              <a:off x="5584" y="1184"/>
              <a:ext cx="80" cy="80"/>
            </a:xfrm>
            <a:prstGeom prst="ellipse">
              <a:avLst/>
            </a:prstGeom>
            <a:solidFill>
              <a:schemeClr val="accent1"/>
            </a:solidFill>
            <a:ln w="9525">
              <a:noFill/>
              <a:round/>
              <a:headEnd/>
              <a:tailEnd/>
            </a:ln>
            <a:effectLst/>
          </p:spPr>
          <p:txBody>
            <a:bodyPr wrap="none" anchor="ctr"/>
            <a:lstStyle/>
            <a:p>
              <a:endParaRPr lang="en-US"/>
            </a:p>
          </p:txBody>
        </p:sp>
        <p:sp>
          <p:nvSpPr>
            <p:cNvPr id="7189"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endParaRPr lang="en-US"/>
            </a:p>
          </p:txBody>
        </p:sp>
        <p:sp>
          <p:nvSpPr>
            <p:cNvPr id="7190" name="Oval 22"/>
            <p:cNvSpPr>
              <a:spLocks noChangeArrowheads="1"/>
            </p:cNvSpPr>
            <p:nvPr/>
          </p:nvSpPr>
          <p:spPr bwMode="auto">
            <a:xfrm>
              <a:off x="5248" y="1296"/>
              <a:ext cx="80" cy="80"/>
            </a:xfrm>
            <a:prstGeom prst="ellipse">
              <a:avLst/>
            </a:prstGeom>
            <a:solidFill>
              <a:schemeClr val="accent2"/>
            </a:solidFill>
            <a:ln w="9525">
              <a:noFill/>
              <a:round/>
              <a:headEnd/>
              <a:tailEnd/>
            </a:ln>
            <a:effectLst/>
          </p:spPr>
          <p:txBody>
            <a:bodyPr wrap="none" anchor="ctr"/>
            <a:lstStyle/>
            <a:p>
              <a:endParaRPr lang="en-US"/>
            </a:p>
          </p:txBody>
        </p:sp>
        <p:sp>
          <p:nvSpPr>
            <p:cNvPr id="7191" name="Oval 23"/>
            <p:cNvSpPr>
              <a:spLocks noChangeArrowheads="1"/>
            </p:cNvSpPr>
            <p:nvPr/>
          </p:nvSpPr>
          <p:spPr bwMode="auto">
            <a:xfrm>
              <a:off x="5360" y="1296"/>
              <a:ext cx="80" cy="80"/>
            </a:xfrm>
            <a:prstGeom prst="ellipse">
              <a:avLst/>
            </a:prstGeom>
            <a:solidFill>
              <a:schemeClr val="accent2"/>
            </a:solidFill>
            <a:ln w="9525">
              <a:noFill/>
              <a:round/>
              <a:headEnd/>
              <a:tailEnd/>
            </a:ln>
            <a:effectLst/>
          </p:spPr>
          <p:txBody>
            <a:bodyPr wrap="none" anchor="ctr"/>
            <a:lstStyle/>
            <a:p>
              <a:endParaRPr lang="en-US"/>
            </a:p>
          </p:txBody>
        </p:sp>
        <p:sp>
          <p:nvSpPr>
            <p:cNvPr id="7192" name="Oval 24"/>
            <p:cNvSpPr>
              <a:spLocks noChangeArrowheads="1"/>
            </p:cNvSpPr>
            <p:nvPr/>
          </p:nvSpPr>
          <p:spPr bwMode="auto">
            <a:xfrm>
              <a:off x="5472" y="1296"/>
              <a:ext cx="80" cy="80"/>
            </a:xfrm>
            <a:prstGeom prst="ellipse">
              <a:avLst/>
            </a:prstGeom>
            <a:solidFill>
              <a:schemeClr val="accent1"/>
            </a:solidFill>
            <a:ln w="9525">
              <a:noFill/>
              <a:round/>
              <a:headEnd/>
              <a:tailEnd/>
            </a:ln>
            <a:effectLst/>
          </p:spPr>
          <p:txBody>
            <a:bodyPr wrap="none" anchor="ctr"/>
            <a:lstStyle/>
            <a:p>
              <a:endParaRPr lang="en-US"/>
            </a:p>
          </p:txBody>
        </p:sp>
        <p:sp>
          <p:nvSpPr>
            <p:cNvPr id="7193"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endParaRPr lang="en-US"/>
            </a:p>
          </p:txBody>
        </p:sp>
        <p:sp>
          <p:nvSpPr>
            <p:cNvPr id="7194" name="Oval 26"/>
            <p:cNvSpPr>
              <a:spLocks noChangeArrowheads="1"/>
            </p:cNvSpPr>
            <p:nvPr/>
          </p:nvSpPr>
          <p:spPr bwMode="auto">
            <a:xfrm>
              <a:off x="5248" y="1408"/>
              <a:ext cx="80" cy="80"/>
            </a:xfrm>
            <a:prstGeom prst="ellipse">
              <a:avLst/>
            </a:prstGeom>
            <a:solidFill>
              <a:schemeClr val="accent2"/>
            </a:solidFill>
            <a:ln w="9525">
              <a:noFill/>
              <a:round/>
              <a:headEnd/>
              <a:tailEnd/>
            </a:ln>
            <a:effectLst/>
          </p:spPr>
          <p:txBody>
            <a:bodyPr wrap="none" anchor="ctr"/>
            <a:lstStyle/>
            <a:p>
              <a:endParaRPr lang="en-US"/>
            </a:p>
          </p:txBody>
        </p:sp>
        <p:sp>
          <p:nvSpPr>
            <p:cNvPr id="7195" name="Oval 27"/>
            <p:cNvSpPr>
              <a:spLocks noChangeArrowheads="1"/>
            </p:cNvSpPr>
            <p:nvPr/>
          </p:nvSpPr>
          <p:spPr bwMode="auto">
            <a:xfrm>
              <a:off x="5360" y="1408"/>
              <a:ext cx="80" cy="80"/>
            </a:xfrm>
            <a:prstGeom prst="ellipse">
              <a:avLst/>
            </a:prstGeom>
            <a:solidFill>
              <a:schemeClr val="accent1"/>
            </a:solidFill>
            <a:ln w="9525">
              <a:noFill/>
              <a:round/>
              <a:headEnd/>
              <a:tailEnd/>
            </a:ln>
            <a:effectLst/>
          </p:spPr>
          <p:txBody>
            <a:bodyPr wrap="none" anchor="ctr"/>
            <a:lstStyle/>
            <a:p>
              <a:endParaRPr lang="en-US"/>
            </a:p>
          </p:txBody>
        </p:sp>
        <p:sp>
          <p:nvSpPr>
            <p:cNvPr id="7196" name="Oval 28"/>
            <p:cNvSpPr>
              <a:spLocks noChangeArrowheads="1"/>
            </p:cNvSpPr>
            <p:nvPr/>
          </p:nvSpPr>
          <p:spPr bwMode="auto">
            <a:xfrm>
              <a:off x="5472" y="1408"/>
              <a:ext cx="80" cy="80"/>
            </a:xfrm>
            <a:prstGeom prst="ellipse">
              <a:avLst/>
            </a:prstGeom>
            <a:solidFill>
              <a:schemeClr val="accent1"/>
            </a:solidFill>
            <a:ln w="9525">
              <a:noFill/>
              <a:round/>
              <a:headEnd/>
              <a:tailEnd/>
            </a:ln>
            <a:effectLst/>
          </p:spPr>
          <p:txBody>
            <a:bodyPr wrap="none" anchor="ctr"/>
            <a:lstStyle/>
            <a:p>
              <a:endParaRPr lang="en-US"/>
            </a:p>
          </p:txBody>
        </p:sp>
        <p:sp>
          <p:nvSpPr>
            <p:cNvPr id="7197"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endParaRPr lang="en-US"/>
            </a:p>
          </p:txBody>
        </p:sp>
        <p:sp>
          <p:nvSpPr>
            <p:cNvPr id="7198" name="Oval 30"/>
            <p:cNvSpPr>
              <a:spLocks noChangeArrowheads="1"/>
            </p:cNvSpPr>
            <p:nvPr/>
          </p:nvSpPr>
          <p:spPr bwMode="auto">
            <a:xfrm>
              <a:off x="5136" y="1520"/>
              <a:ext cx="80" cy="80"/>
            </a:xfrm>
            <a:prstGeom prst="ellipse">
              <a:avLst/>
            </a:prstGeom>
            <a:solidFill>
              <a:schemeClr val="accent2"/>
            </a:solidFill>
            <a:ln w="9525">
              <a:noFill/>
              <a:round/>
              <a:headEnd/>
              <a:tailEnd/>
            </a:ln>
            <a:effectLst/>
          </p:spPr>
          <p:txBody>
            <a:bodyPr wrap="none" anchor="ctr"/>
            <a:lstStyle/>
            <a:p>
              <a:endParaRPr lang="en-US"/>
            </a:p>
          </p:txBody>
        </p:sp>
        <p:sp>
          <p:nvSpPr>
            <p:cNvPr id="7199" name="Oval 31"/>
            <p:cNvSpPr>
              <a:spLocks noChangeArrowheads="1"/>
            </p:cNvSpPr>
            <p:nvPr/>
          </p:nvSpPr>
          <p:spPr bwMode="auto">
            <a:xfrm>
              <a:off x="5248" y="1520"/>
              <a:ext cx="80" cy="80"/>
            </a:xfrm>
            <a:prstGeom prst="ellipse">
              <a:avLst/>
            </a:prstGeom>
            <a:solidFill>
              <a:schemeClr val="accent1"/>
            </a:solidFill>
            <a:ln w="9525">
              <a:noFill/>
              <a:round/>
              <a:headEnd/>
              <a:tailEnd/>
            </a:ln>
            <a:effectLst/>
          </p:spPr>
          <p:txBody>
            <a:bodyPr wrap="none" anchor="ctr"/>
            <a:lstStyle/>
            <a:p>
              <a:endParaRPr lang="en-US"/>
            </a:p>
          </p:txBody>
        </p:sp>
        <p:sp>
          <p:nvSpPr>
            <p:cNvPr id="7200" name="Oval 32"/>
            <p:cNvSpPr>
              <a:spLocks noChangeArrowheads="1"/>
            </p:cNvSpPr>
            <p:nvPr/>
          </p:nvSpPr>
          <p:spPr bwMode="auto">
            <a:xfrm>
              <a:off x="5360" y="1520"/>
              <a:ext cx="80" cy="80"/>
            </a:xfrm>
            <a:prstGeom prst="ellipse">
              <a:avLst/>
            </a:prstGeom>
            <a:solidFill>
              <a:schemeClr val="accent1"/>
            </a:solidFill>
            <a:ln w="9525">
              <a:noFill/>
              <a:round/>
              <a:headEnd/>
              <a:tailEnd/>
            </a:ln>
            <a:effectLst/>
          </p:spPr>
          <p:txBody>
            <a:bodyPr wrap="none" anchor="ctr"/>
            <a:lstStyle/>
            <a:p>
              <a:endParaRPr lang="en-US"/>
            </a:p>
          </p:txBody>
        </p:sp>
        <p:sp>
          <p:nvSpPr>
            <p:cNvPr id="7201" name="Oval 33"/>
            <p:cNvSpPr>
              <a:spLocks noChangeArrowheads="1"/>
            </p:cNvSpPr>
            <p:nvPr/>
          </p:nvSpPr>
          <p:spPr bwMode="auto">
            <a:xfrm>
              <a:off x="5472" y="1520"/>
              <a:ext cx="80" cy="80"/>
            </a:xfrm>
            <a:prstGeom prst="ellipse">
              <a:avLst/>
            </a:prstGeom>
            <a:solidFill>
              <a:schemeClr val="folHlink"/>
            </a:solidFill>
            <a:ln w="9525">
              <a:noFill/>
              <a:round/>
              <a:headEnd/>
              <a:tailEnd/>
            </a:ln>
            <a:effectLst/>
          </p:spPr>
          <p:txBody>
            <a:bodyPr wrap="none" anchor="ctr"/>
            <a:lstStyle/>
            <a:p>
              <a:endParaRPr lang="en-US"/>
            </a:p>
          </p:txBody>
        </p:sp>
        <p:sp>
          <p:nvSpPr>
            <p:cNvPr id="7202" name="Oval 34"/>
            <p:cNvSpPr>
              <a:spLocks noChangeArrowheads="1"/>
            </p:cNvSpPr>
            <p:nvPr/>
          </p:nvSpPr>
          <p:spPr bwMode="auto">
            <a:xfrm>
              <a:off x="5136" y="1632"/>
              <a:ext cx="80" cy="80"/>
            </a:xfrm>
            <a:prstGeom prst="ellipse">
              <a:avLst/>
            </a:prstGeom>
            <a:solidFill>
              <a:schemeClr val="accent1"/>
            </a:solidFill>
            <a:ln w="9525">
              <a:noFill/>
              <a:round/>
              <a:headEnd/>
              <a:tailEnd/>
            </a:ln>
            <a:effectLst/>
          </p:spPr>
          <p:txBody>
            <a:bodyPr wrap="none" anchor="ctr"/>
            <a:lstStyle/>
            <a:p>
              <a:endParaRPr lang="en-US"/>
            </a:p>
          </p:txBody>
        </p:sp>
        <p:sp>
          <p:nvSpPr>
            <p:cNvPr id="7203" name="Oval 35"/>
            <p:cNvSpPr>
              <a:spLocks noChangeArrowheads="1"/>
            </p:cNvSpPr>
            <p:nvPr/>
          </p:nvSpPr>
          <p:spPr bwMode="auto">
            <a:xfrm>
              <a:off x="5248" y="1632"/>
              <a:ext cx="80" cy="80"/>
            </a:xfrm>
            <a:prstGeom prst="ellipse">
              <a:avLst/>
            </a:prstGeom>
            <a:solidFill>
              <a:schemeClr val="accent1"/>
            </a:solidFill>
            <a:ln w="9525">
              <a:noFill/>
              <a:round/>
              <a:headEnd/>
              <a:tailEnd/>
            </a:ln>
            <a:effectLst/>
          </p:spPr>
          <p:txBody>
            <a:bodyPr wrap="none" anchor="ctr"/>
            <a:lstStyle/>
            <a:p>
              <a:endParaRPr lang="en-US"/>
            </a:p>
          </p:txBody>
        </p:sp>
        <p:sp>
          <p:nvSpPr>
            <p:cNvPr id="7204" name="Oval 36"/>
            <p:cNvSpPr>
              <a:spLocks noChangeArrowheads="1"/>
            </p:cNvSpPr>
            <p:nvPr/>
          </p:nvSpPr>
          <p:spPr bwMode="auto">
            <a:xfrm>
              <a:off x="5360" y="1632"/>
              <a:ext cx="80" cy="80"/>
            </a:xfrm>
            <a:prstGeom prst="ellipse">
              <a:avLst/>
            </a:prstGeom>
            <a:solidFill>
              <a:schemeClr val="folHlink"/>
            </a:solidFill>
            <a:ln w="9525">
              <a:noFill/>
              <a:round/>
              <a:headEnd/>
              <a:tailEnd/>
            </a:ln>
            <a:effectLst/>
          </p:spPr>
          <p:txBody>
            <a:bodyPr wrap="none" anchor="ctr"/>
            <a:lstStyle/>
            <a:p>
              <a:endParaRPr lang="en-US"/>
            </a:p>
          </p:txBody>
        </p:sp>
        <p:sp>
          <p:nvSpPr>
            <p:cNvPr id="7205" name="Oval 37"/>
            <p:cNvSpPr>
              <a:spLocks noChangeArrowheads="1"/>
            </p:cNvSpPr>
            <p:nvPr/>
          </p:nvSpPr>
          <p:spPr bwMode="auto">
            <a:xfrm>
              <a:off x="5472" y="1632"/>
              <a:ext cx="80" cy="80"/>
            </a:xfrm>
            <a:prstGeom prst="ellipse">
              <a:avLst/>
            </a:prstGeom>
            <a:solidFill>
              <a:schemeClr val="folHlink"/>
            </a:solidFill>
            <a:ln w="9525">
              <a:noFill/>
              <a:round/>
              <a:headEnd/>
              <a:tailEnd/>
            </a:ln>
            <a:effectLst/>
          </p:spPr>
          <p:txBody>
            <a:bodyPr wrap="none" anchor="ctr"/>
            <a:lstStyle/>
            <a:p>
              <a:endParaRPr lang="en-US"/>
            </a:p>
          </p:txBody>
        </p:sp>
        <p:sp>
          <p:nvSpPr>
            <p:cNvPr id="7206" name="Oval 38"/>
            <p:cNvSpPr>
              <a:spLocks noChangeArrowheads="1"/>
            </p:cNvSpPr>
            <p:nvPr/>
          </p:nvSpPr>
          <p:spPr bwMode="auto">
            <a:xfrm>
              <a:off x="5248" y="1744"/>
              <a:ext cx="80" cy="80"/>
            </a:xfrm>
            <a:prstGeom prst="ellipse">
              <a:avLst/>
            </a:prstGeom>
            <a:solidFill>
              <a:schemeClr val="folHlink"/>
            </a:solidFill>
            <a:ln w="9525">
              <a:noFill/>
              <a:round/>
              <a:headEnd/>
              <a:tailEnd/>
            </a:ln>
            <a:effectLst/>
          </p:spPr>
          <p:txBody>
            <a:bodyPr wrap="none" anchor="ctr"/>
            <a:lstStyle/>
            <a:p>
              <a:endParaRPr lang="en-US"/>
            </a:p>
          </p:txBody>
        </p:sp>
        <p:sp>
          <p:nvSpPr>
            <p:cNvPr id="7207" name="Oval 39"/>
            <p:cNvSpPr>
              <a:spLocks noChangeArrowheads="1"/>
            </p:cNvSpPr>
            <p:nvPr/>
          </p:nvSpPr>
          <p:spPr bwMode="auto">
            <a:xfrm>
              <a:off x="5472" y="1744"/>
              <a:ext cx="80" cy="80"/>
            </a:xfrm>
            <a:prstGeom prst="ellipse">
              <a:avLst/>
            </a:prstGeom>
            <a:solidFill>
              <a:schemeClr val="folHlink"/>
            </a:solidFill>
            <a:ln w="9525">
              <a:noFill/>
              <a:round/>
              <a:headEnd/>
              <a:tailEnd/>
            </a:ln>
            <a:effec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iming>
    <p:tnLst>
      <p:par>
        <p:cTn id="1" dur="indefinite" restart="never" nodeType="tmRoot"/>
      </p:par>
    </p:tnLst>
  </p:timing>
  <p:txStyles>
    <p:titleStyle>
      <a:lvl1pPr algn="l" rtl="0" fontAlgn="base">
        <a:spcBef>
          <a:spcPct val="0"/>
        </a:spcBef>
        <a:spcAft>
          <a:spcPct val="0"/>
        </a:spcAft>
        <a:defRPr sz="3900" b="1">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charset="0"/>
        </a:defRPr>
      </a:lvl2pPr>
      <a:lvl3pPr algn="l" rtl="0" fontAlgn="base">
        <a:spcBef>
          <a:spcPct val="0"/>
        </a:spcBef>
        <a:spcAft>
          <a:spcPct val="0"/>
        </a:spcAft>
        <a:defRPr sz="3900" b="1">
          <a:solidFill>
            <a:schemeClr val="tx2"/>
          </a:solidFill>
          <a:latin typeface="Arial" charset="0"/>
        </a:defRPr>
      </a:lvl3pPr>
      <a:lvl4pPr algn="l" rtl="0" fontAlgn="base">
        <a:spcBef>
          <a:spcPct val="0"/>
        </a:spcBef>
        <a:spcAft>
          <a:spcPct val="0"/>
        </a:spcAft>
        <a:defRPr sz="3900" b="1">
          <a:solidFill>
            <a:schemeClr val="tx2"/>
          </a:solidFill>
          <a:latin typeface="Arial" charset="0"/>
        </a:defRPr>
      </a:lvl4pPr>
      <a:lvl5pPr algn="l" rtl="0" fontAlgn="base">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fontAlgn="base">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package" Target="../embeddings/Microsoft_Office_PowerPoint_Presentation1.pptx"/><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3" Type="http://schemas.openxmlformats.org/officeDocument/2006/relationships/hyperlink" Target="http://www.cdc.gov/excite/library/glossary.htm" TargetMode="External"/><Relationship Id="rId2" Type="http://schemas.openxmlformats.org/officeDocument/2006/relationships/hyperlink" Target="http://www.genome.gov/Glossary/"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Text Box 3"/>
          <p:cNvSpPr txBox="1">
            <a:spLocks noChangeArrowheads="1"/>
          </p:cNvSpPr>
          <p:nvPr/>
        </p:nvSpPr>
        <p:spPr bwMode="auto">
          <a:xfrm>
            <a:off x="609600" y="3124200"/>
            <a:ext cx="7924800" cy="3693319"/>
          </a:xfrm>
          <a:prstGeom prst="rect">
            <a:avLst/>
          </a:prstGeom>
          <a:noFill/>
          <a:ln w="9525">
            <a:noFill/>
            <a:miter lim="800000"/>
            <a:headEnd/>
            <a:tailEnd/>
          </a:ln>
          <a:effectLst/>
        </p:spPr>
        <p:txBody>
          <a:bodyPr>
            <a:spAutoFit/>
          </a:bodyPr>
          <a:lstStyle/>
          <a:p>
            <a:pPr algn="ctr">
              <a:spcBef>
                <a:spcPct val="50000"/>
              </a:spcBef>
            </a:pPr>
            <a:r>
              <a:rPr lang="en-US" sz="2400" b="1" dirty="0">
                <a:solidFill>
                  <a:schemeClr val="bg1"/>
                </a:solidFill>
                <a:cs typeface="Times New Roman" charset="0"/>
              </a:rPr>
              <a:t>Karen L. Edwards, Ph.D</a:t>
            </a:r>
            <a:r>
              <a:rPr lang="en-US" sz="2400" b="1" dirty="0" smtClean="0">
                <a:solidFill>
                  <a:schemeClr val="bg1"/>
                </a:solidFill>
                <a:cs typeface="Times New Roman" charset="0"/>
              </a:rPr>
              <a:t>.</a:t>
            </a:r>
          </a:p>
          <a:p>
            <a:pPr algn="ctr">
              <a:spcBef>
                <a:spcPct val="50000"/>
              </a:spcBef>
            </a:pPr>
            <a:r>
              <a:rPr lang="en-US" sz="2400" b="1" dirty="0" smtClean="0">
                <a:solidFill>
                  <a:schemeClr val="bg1"/>
                </a:solidFill>
                <a:cs typeface="Times New Roman" charset="0"/>
              </a:rPr>
              <a:t>Professor </a:t>
            </a:r>
            <a:r>
              <a:rPr lang="en-US" sz="2000" dirty="0">
                <a:solidFill>
                  <a:schemeClr val="bg1"/>
                </a:solidFill>
              </a:rPr>
              <a:t/>
            </a:r>
            <a:br>
              <a:rPr lang="en-US" sz="2000" dirty="0">
                <a:solidFill>
                  <a:schemeClr val="bg1"/>
                </a:solidFill>
              </a:rPr>
            </a:br>
            <a:endParaRPr lang="en-US" sz="2000" dirty="0">
              <a:solidFill>
                <a:schemeClr val="bg1"/>
              </a:solidFill>
            </a:endParaRPr>
          </a:p>
          <a:p>
            <a:pPr algn="ctr">
              <a:spcBef>
                <a:spcPct val="50000"/>
              </a:spcBef>
            </a:pPr>
            <a:r>
              <a:rPr lang="en-US" sz="2200" b="1" dirty="0">
                <a:solidFill>
                  <a:schemeClr val="bg1"/>
                </a:solidFill>
                <a:cs typeface="Times New Roman" charset="0"/>
              </a:rPr>
              <a:t>Department of </a:t>
            </a:r>
            <a:r>
              <a:rPr lang="en-US" sz="2200" b="1" dirty="0" smtClean="0">
                <a:solidFill>
                  <a:schemeClr val="bg1"/>
                </a:solidFill>
                <a:cs typeface="Times New Roman" charset="0"/>
              </a:rPr>
              <a:t>Epidemiology and</a:t>
            </a:r>
          </a:p>
          <a:p>
            <a:pPr algn="ctr">
              <a:spcBef>
                <a:spcPct val="50000"/>
              </a:spcBef>
            </a:pPr>
            <a:r>
              <a:rPr lang="en-US" sz="2200" b="1" dirty="0" smtClean="0">
                <a:solidFill>
                  <a:schemeClr val="bg1"/>
                </a:solidFill>
                <a:cs typeface="Times New Roman" charset="0"/>
              </a:rPr>
              <a:t>Genetic Epidemiology Research Institute</a:t>
            </a:r>
            <a:endParaRPr lang="en-US" sz="2200" dirty="0">
              <a:solidFill>
                <a:schemeClr val="bg1"/>
              </a:solidFill>
            </a:endParaRPr>
          </a:p>
          <a:p>
            <a:pPr algn="ctr">
              <a:spcBef>
                <a:spcPct val="50000"/>
              </a:spcBef>
            </a:pPr>
            <a:r>
              <a:rPr lang="en-US" sz="2200" b="1" dirty="0">
                <a:solidFill>
                  <a:schemeClr val="bg1"/>
                </a:solidFill>
                <a:cs typeface="Times New Roman" charset="0"/>
              </a:rPr>
              <a:t>School of </a:t>
            </a:r>
            <a:r>
              <a:rPr lang="en-US" sz="2200" b="1" dirty="0" smtClean="0">
                <a:solidFill>
                  <a:schemeClr val="bg1"/>
                </a:solidFill>
                <a:cs typeface="Times New Roman" charset="0"/>
              </a:rPr>
              <a:t>Medicine</a:t>
            </a:r>
          </a:p>
          <a:p>
            <a:pPr algn="ctr">
              <a:spcBef>
                <a:spcPct val="50000"/>
              </a:spcBef>
            </a:pPr>
            <a:r>
              <a:rPr lang="en-US" sz="2200" b="1" dirty="0" smtClean="0">
                <a:solidFill>
                  <a:schemeClr val="bg1"/>
                </a:solidFill>
                <a:cs typeface="Times New Roman" charset="0"/>
              </a:rPr>
              <a:t>University </a:t>
            </a:r>
            <a:r>
              <a:rPr lang="en-US" sz="2200" b="1" dirty="0">
                <a:solidFill>
                  <a:schemeClr val="bg1"/>
                </a:solidFill>
                <a:cs typeface="Times New Roman" charset="0"/>
              </a:rPr>
              <a:t>of </a:t>
            </a:r>
            <a:r>
              <a:rPr lang="en-US" sz="2200" b="1" dirty="0" smtClean="0">
                <a:solidFill>
                  <a:schemeClr val="bg1"/>
                </a:solidFill>
                <a:cs typeface="Times New Roman" charset="0"/>
              </a:rPr>
              <a:t>California, Irvine</a:t>
            </a:r>
            <a:r>
              <a:rPr lang="en-US" sz="2200" dirty="0" smtClean="0">
                <a:solidFill>
                  <a:schemeClr val="bg1"/>
                </a:solidFill>
              </a:rPr>
              <a:t> </a:t>
            </a:r>
            <a:endParaRPr lang="en-US" sz="2200" dirty="0">
              <a:solidFill>
                <a:schemeClr val="bg1"/>
              </a:solidFill>
            </a:endParaRPr>
          </a:p>
          <a:p>
            <a:pPr algn="ctr">
              <a:lnSpc>
                <a:spcPct val="50000"/>
              </a:lnSpc>
              <a:spcBef>
                <a:spcPct val="50000"/>
              </a:spcBef>
            </a:pPr>
            <a:r>
              <a:rPr lang="en-US" sz="2200" b="1" dirty="0" smtClean="0">
                <a:solidFill>
                  <a:schemeClr val="bg1"/>
                </a:solidFill>
              </a:rPr>
              <a:t>Irvine, </a:t>
            </a:r>
            <a:r>
              <a:rPr lang="en-US" sz="2200" b="1" dirty="0">
                <a:solidFill>
                  <a:schemeClr val="bg1"/>
                </a:solidFill>
              </a:rPr>
              <a:t>C</a:t>
            </a:r>
            <a:r>
              <a:rPr lang="en-US" sz="2200" b="1" dirty="0" smtClean="0">
                <a:solidFill>
                  <a:schemeClr val="bg1"/>
                </a:solidFill>
              </a:rPr>
              <a:t>A</a:t>
            </a:r>
            <a:endParaRPr lang="en-US" sz="2200" b="1" dirty="0">
              <a:solidFill>
                <a:schemeClr val="bg1"/>
              </a:solidFill>
            </a:endParaRPr>
          </a:p>
        </p:txBody>
      </p:sp>
      <p:sp>
        <p:nvSpPr>
          <p:cNvPr id="107524" name="Text Box 4"/>
          <p:cNvSpPr txBox="1">
            <a:spLocks noChangeArrowheads="1"/>
          </p:cNvSpPr>
          <p:nvPr/>
        </p:nvSpPr>
        <p:spPr bwMode="auto">
          <a:xfrm>
            <a:off x="228600" y="304800"/>
            <a:ext cx="7620000" cy="1477328"/>
          </a:xfrm>
          <a:prstGeom prst="rect">
            <a:avLst/>
          </a:prstGeom>
          <a:noFill/>
          <a:ln w="9525">
            <a:noFill/>
            <a:miter lim="800000"/>
            <a:headEnd/>
            <a:tailEnd/>
          </a:ln>
          <a:effectLst/>
        </p:spPr>
        <p:txBody>
          <a:bodyPr>
            <a:spAutoFit/>
          </a:bodyPr>
          <a:lstStyle/>
          <a:p>
            <a:pPr algn="ctr">
              <a:spcBef>
                <a:spcPct val="50000"/>
              </a:spcBef>
            </a:pPr>
            <a:r>
              <a:rPr lang="en-US" sz="3600" b="1" dirty="0" smtClean="0">
                <a:solidFill>
                  <a:srgbClr val="FFFF00"/>
                </a:solidFill>
              </a:rPr>
              <a:t>Genetic Epidemiology</a:t>
            </a:r>
          </a:p>
          <a:p>
            <a:pPr algn="ctr">
              <a:spcBef>
                <a:spcPct val="50000"/>
              </a:spcBef>
            </a:pPr>
            <a:r>
              <a:rPr lang="en-US" sz="3600" b="1" dirty="0" smtClean="0">
                <a:solidFill>
                  <a:srgbClr val="FFFF00"/>
                </a:solidFill>
              </a:rPr>
              <a:t>Introduction</a:t>
            </a:r>
            <a:endParaRPr lang="en-US" sz="3600" b="1" dirty="0">
              <a:solidFill>
                <a:srgbClr val="FFFF00"/>
              </a:solidFill>
            </a:endParaRPr>
          </a:p>
        </p:txBody>
      </p:sp>
      <p:cxnSp>
        <p:nvCxnSpPr>
          <p:cNvPr id="5" name="Straight Connector 4"/>
          <p:cNvCxnSpPr/>
          <p:nvPr/>
        </p:nvCxnSpPr>
        <p:spPr bwMode="auto">
          <a:xfrm>
            <a:off x="381000" y="2362200"/>
            <a:ext cx="7543800" cy="0"/>
          </a:xfrm>
          <a:prstGeom prst="line">
            <a:avLst/>
          </a:prstGeom>
          <a:ln w="38100">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050"/>
          <p:cNvSpPr>
            <a:spLocks noGrp="1" noChangeArrowheads="1"/>
          </p:cNvSpPr>
          <p:nvPr>
            <p:ph type="title"/>
          </p:nvPr>
        </p:nvSpPr>
        <p:spPr bwMode="auto">
          <a:xfrm>
            <a:off x="381000" y="533400"/>
            <a:ext cx="7772400" cy="1143000"/>
          </a:xfrm>
          <a:noFill/>
          <a:ln>
            <a:miter lim="800000"/>
            <a:headEnd/>
            <a:tailEnd/>
          </a:ln>
        </p:spPr>
        <p:txBody>
          <a:bodyPr vert="horz" wrap="square" lIns="91440" tIns="45720" rIns="91440" bIns="45720" numCol="1" anchor="t" anchorCtr="0" compatLnSpc="1">
            <a:prstTxWarp prst="textNoShape">
              <a:avLst/>
            </a:prstTxWarp>
          </a:bodyPr>
          <a:lstStyle/>
          <a:p>
            <a:pPr algn="ctr"/>
            <a:r>
              <a:rPr lang="en-US" dirty="0" smtClean="0">
                <a:solidFill>
                  <a:srgbClr val="FFFF00"/>
                </a:solidFill>
              </a:rPr>
              <a:t>Genetic Epidemiology</a:t>
            </a:r>
            <a:endParaRPr lang="en-US" dirty="0">
              <a:solidFill>
                <a:srgbClr val="FFFF00"/>
              </a:solidFill>
            </a:endParaRPr>
          </a:p>
        </p:txBody>
      </p:sp>
      <p:sp>
        <p:nvSpPr>
          <p:cNvPr id="131075" name="Text Box 2051"/>
          <p:cNvSpPr txBox="1">
            <a:spLocks noChangeArrowheads="1"/>
          </p:cNvSpPr>
          <p:nvPr/>
        </p:nvSpPr>
        <p:spPr bwMode="auto">
          <a:xfrm>
            <a:off x="685800" y="914400"/>
            <a:ext cx="7543800" cy="1298817"/>
          </a:xfrm>
          <a:prstGeom prst="rect">
            <a:avLst/>
          </a:prstGeom>
          <a:noFill/>
          <a:ln w="9525">
            <a:noFill/>
            <a:miter lim="800000"/>
            <a:headEnd/>
            <a:tailEnd/>
          </a:ln>
          <a:effectLst/>
        </p:spPr>
        <p:txBody>
          <a:bodyPr>
            <a:spAutoFit/>
          </a:bodyPr>
          <a:lstStyle/>
          <a:p>
            <a:pPr marL="342900" indent="-342900">
              <a:lnSpc>
                <a:spcPct val="140000"/>
              </a:lnSpc>
            </a:pPr>
            <a:endParaRPr lang="en-US" sz="2800" dirty="0">
              <a:solidFill>
                <a:schemeClr val="bg1"/>
              </a:solidFill>
            </a:endParaRPr>
          </a:p>
          <a:p>
            <a:pPr marL="342900" indent="-342900">
              <a:lnSpc>
                <a:spcPct val="140000"/>
              </a:lnSpc>
            </a:pPr>
            <a:endParaRPr lang="en-US" sz="2800" dirty="0" smtClean="0">
              <a:solidFill>
                <a:schemeClr val="bg1"/>
              </a:solidFill>
            </a:endParaRPr>
          </a:p>
        </p:txBody>
      </p:sp>
      <p:sp>
        <p:nvSpPr>
          <p:cNvPr id="7" name="Right Arrow 6"/>
          <p:cNvSpPr/>
          <p:nvPr/>
        </p:nvSpPr>
        <p:spPr bwMode="auto">
          <a:xfrm flipV="1">
            <a:off x="3886200" y="2590800"/>
            <a:ext cx="762000" cy="3048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rgbClr val="DA2651"/>
              </a:solidFill>
              <a:effectLst/>
              <a:latin typeface="Arial" charset="0"/>
            </a:endParaRPr>
          </a:p>
        </p:txBody>
      </p:sp>
      <p:sp>
        <p:nvSpPr>
          <p:cNvPr id="8" name="Rectangle 7"/>
          <p:cNvSpPr/>
          <p:nvPr/>
        </p:nvSpPr>
        <p:spPr>
          <a:xfrm>
            <a:off x="2057400" y="2514600"/>
            <a:ext cx="6248400" cy="461665"/>
          </a:xfrm>
          <a:prstGeom prst="rect">
            <a:avLst/>
          </a:prstGeom>
        </p:spPr>
        <p:txBody>
          <a:bodyPr wrap="square">
            <a:spAutoFit/>
          </a:bodyPr>
          <a:lstStyle/>
          <a:p>
            <a:r>
              <a:rPr lang="en-US" sz="2400" dirty="0" smtClean="0">
                <a:solidFill>
                  <a:schemeClr val="bg1"/>
                </a:solidFill>
              </a:rPr>
              <a:t>Exposure   		Disease/Outcome </a:t>
            </a:r>
            <a:endParaRPr lang="en-US" sz="2400" dirty="0">
              <a:solidFill>
                <a:schemeClr val="bg1"/>
              </a:solidFill>
            </a:endParaRPr>
          </a:p>
        </p:txBody>
      </p:sp>
      <p:sp>
        <p:nvSpPr>
          <p:cNvPr id="6" name="TextBox 5"/>
          <p:cNvSpPr txBox="1"/>
          <p:nvPr/>
        </p:nvSpPr>
        <p:spPr>
          <a:xfrm>
            <a:off x="2133600" y="3048000"/>
            <a:ext cx="1295547" cy="400110"/>
          </a:xfrm>
          <a:prstGeom prst="rect">
            <a:avLst/>
          </a:prstGeom>
          <a:noFill/>
        </p:spPr>
        <p:txBody>
          <a:bodyPr wrap="none" rtlCol="0">
            <a:spAutoFit/>
          </a:bodyPr>
          <a:lstStyle/>
          <a:p>
            <a:r>
              <a:rPr lang="en-US" sz="2000" dirty="0" smtClean="0">
                <a:solidFill>
                  <a:srgbClr val="FFFF00"/>
                </a:solidFill>
              </a:rPr>
              <a:t>Genotype</a:t>
            </a:r>
            <a:endParaRPr lang="en-US" sz="2000" dirty="0">
              <a:solidFill>
                <a:srgbClr val="FFFF00"/>
              </a:solidFill>
            </a:endParaRPr>
          </a:p>
        </p:txBody>
      </p:sp>
      <p:sp>
        <p:nvSpPr>
          <p:cNvPr id="9" name="Rectangle 8"/>
          <p:cNvSpPr/>
          <p:nvPr/>
        </p:nvSpPr>
        <p:spPr>
          <a:xfrm>
            <a:off x="4876800" y="3048000"/>
            <a:ext cx="1410964" cy="400110"/>
          </a:xfrm>
          <a:prstGeom prst="rect">
            <a:avLst/>
          </a:prstGeom>
        </p:spPr>
        <p:txBody>
          <a:bodyPr wrap="none">
            <a:spAutoFit/>
          </a:bodyPr>
          <a:lstStyle/>
          <a:p>
            <a:r>
              <a:rPr lang="en-US" sz="2000" dirty="0" smtClean="0">
                <a:solidFill>
                  <a:srgbClr val="FFFF00"/>
                </a:solidFill>
              </a:rPr>
              <a:t>Phenotype</a:t>
            </a:r>
            <a:endParaRPr lang="en-US" sz="20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wipe(down)">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304800"/>
            <a:ext cx="7620000" cy="701675"/>
          </a:xfrm>
        </p:spPr>
        <p:txBody>
          <a:bodyPr/>
          <a:lstStyle/>
          <a:p>
            <a:pPr eaLnBrk="1" hangingPunct="1"/>
            <a:r>
              <a:rPr lang="en-US" sz="4000" b="1" dirty="0" smtClean="0">
                <a:solidFill>
                  <a:srgbClr val="FFFF00"/>
                </a:solidFill>
              </a:rPr>
              <a:t>Phenotype and Genotype</a:t>
            </a:r>
          </a:p>
        </p:txBody>
      </p:sp>
      <p:sp>
        <p:nvSpPr>
          <p:cNvPr id="8195" name="Rectangle 3"/>
          <p:cNvSpPr>
            <a:spLocks noGrp="1" noChangeArrowheads="1"/>
          </p:cNvSpPr>
          <p:nvPr>
            <p:ph type="body" idx="1"/>
          </p:nvPr>
        </p:nvSpPr>
        <p:spPr>
          <a:xfrm>
            <a:off x="261938" y="1516063"/>
            <a:ext cx="8191500" cy="5534025"/>
          </a:xfrm>
        </p:spPr>
        <p:txBody>
          <a:bodyPr/>
          <a:lstStyle/>
          <a:p>
            <a:pPr lvl="1" eaLnBrk="1" hangingPunct="1">
              <a:lnSpc>
                <a:spcPct val="105000"/>
              </a:lnSpc>
              <a:spcBef>
                <a:spcPct val="40000"/>
              </a:spcBef>
            </a:pPr>
            <a:r>
              <a:rPr lang="en-US" dirty="0" smtClean="0">
                <a:solidFill>
                  <a:schemeClr val="bg1"/>
                </a:solidFill>
              </a:rPr>
              <a:t>Phenotype and Genotype are the key components in genetic epidemiologic studies</a:t>
            </a:r>
          </a:p>
          <a:p>
            <a:pPr lvl="1" eaLnBrk="1" hangingPunct="1">
              <a:lnSpc>
                <a:spcPct val="105000"/>
              </a:lnSpc>
              <a:spcBef>
                <a:spcPct val="40000"/>
              </a:spcBef>
              <a:buFont typeface="Wingdings" pitchFamily="2" charset="2"/>
              <a:buNone/>
            </a:pPr>
            <a:endParaRPr lang="en-US" dirty="0" smtClean="0">
              <a:solidFill>
                <a:schemeClr val="bg1"/>
              </a:solidFill>
            </a:endParaRPr>
          </a:p>
          <a:p>
            <a:pPr lvl="1" eaLnBrk="1" hangingPunct="1">
              <a:lnSpc>
                <a:spcPct val="105000"/>
              </a:lnSpc>
              <a:spcBef>
                <a:spcPct val="40000"/>
              </a:spcBef>
            </a:pPr>
            <a:r>
              <a:rPr lang="en-US" dirty="0" smtClean="0">
                <a:solidFill>
                  <a:schemeClr val="bg1"/>
                </a:solidFill>
              </a:rPr>
              <a:t>Phenotype (trait) – observed characteristics that are usually the focus of a genetic epidemiologic study </a:t>
            </a:r>
          </a:p>
          <a:p>
            <a:pPr lvl="2">
              <a:lnSpc>
                <a:spcPct val="105000"/>
              </a:lnSpc>
              <a:spcBef>
                <a:spcPct val="40000"/>
              </a:spcBef>
            </a:pPr>
            <a:r>
              <a:rPr lang="en-US" dirty="0" smtClean="0">
                <a:solidFill>
                  <a:schemeClr val="bg1"/>
                </a:solidFill>
              </a:rPr>
              <a:t>Not always a direct reflection of genotypes</a:t>
            </a:r>
          </a:p>
          <a:p>
            <a:pPr lvl="2" eaLnBrk="1" hangingPunct="1">
              <a:lnSpc>
                <a:spcPct val="105000"/>
              </a:lnSpc>
              <a:spcBef>
                <a:spcPct val="40000"/>
              </a:spcBef>
            </a:pPr>
            <a:r>
              <a:rPr lang="en-US" dirty="0" smtClean="0">
                <a:solidFill>
                  <a:schemeClr val="bg1"/>
                </a:solidFill>
              </a:rPr>
              <a:t>Examples: Blood pressure, body weight, cholesterol level, eye color, heart disease, diabetes, Parkinson’s disease, cancer, longevity</a:t>
            </a:r>
          </a:p>
          <a:p>
            <a:pPr lvl="2" eaLnBrk="1" hangingPunct="1">
              <a:lnSpc>
                <a:spcPct val="105000"/>
              </a:lnSpc>
              <a:spcBef>
                <a:spcPct val="40000"/>
              </a:spcBef>
            </a:pPr>
            <a:r>
              <a:rPr lang="en-US" dirty="0" smtClean="0">
                <a:solidFill>
                  <a:schemeClr val="bg1"/>
                </a:solidFill>
              </a:rPr>
              <a:t>Quantitative  vs. qualitative (discrete) trait</a:t>
            </a:r>
          </a:p>
          <a:p>
            <a:pPr lvl="2" eaLnBrk="1" hangingPunct="1">
              <a:lnSpc>
                <a:spcPct val="105000"/>
              </a:lnSpc>
              <a:spcBef>
                <a:spcPct val="40000"/>
              </a:spcBef>
            </a:pPr>
            <a:endParaRPr lang="en-US" dirty="0" smtClean="0"/>
          </a:p>
          <a:p>
            <a:pPr lvl="2" eaLnBrk="1" hangingPunct="1">
              <a:lnSpc>
                <a:spcPct val="105000"/>
              </a:lnSpc>
              <a:spcBef>
                <a:spcPct val="40000"/>
              </a:spcBef>
              <a:buFont typeface="Wingdings" pitchFamily="2" charset="2"/>
              <a:buNone/>
            </a:pPr>
            <a:endParaRPr lang="en-US" dirty="0" smtClean="0"/>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Grp="1" noChangeAspect="1" noChangeArrowheads="1"/>
          </p:cNvPicPr>
          <p:nvPr>
            <p:ph type="body" idx="1"/>
          </p:nvPr>
        </p:nvPicPr>
        <p:blipFill>
          <a:blip r:embed="rId3" cstate="print"/>
          <a:srcRect/>
          <a:stretch>
            <a:fillRect/>
          </a:stretch>
        </p:blipFill>
        <p:spPr>
          <a:xfrm>
            <a:off x="228600" y="457200"/>
            <a:ext cx="7672388" cy="5748338"/>
          </a:xfr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molecule of life"/>
          <p:cNvPicPr>
            <a:picLocks noChangeAspect="1" noChangeArrowheads="1"/>
          </p:cNvPicPr>
          <p:nvPr/>
        </p:nvPicPr>
        <p:blipFill>
          <a:blip r:embed="rId3" cstate="print"/>
          <a:srcRect/>
          <a:stretch>
            <a:fillRect/>
          </a:stretch>
        </p:blipFill>
        <p:spPr bwMode="auto">
          <a:xfrm>
            <a:off x="0" y="0"/>
            <a:ext cx="9448800" cy="670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62000" y="0"/>
            <a:ext cx="7620000" cy="701675"/>
          </a:xfrm>
        </p:spPr>
        <p:txBody>
          <a:bodyPr/>
          <a:lstStyle/>
          <a:p>
            <a:pPr eaLnBrk="1" hangingPunct="1"/>
            <a:r>
              <a:rPr lang="en-US" sz="4000" b="1" dirty="0" smtClean="0">
                <a:solidFill>
                  <a:srgbClr val="FFFF00"/>
                </a:solidFill>
              </a:rPr>
              <a:t>Chromosomes, DNA, Genes</a:t>
            </a:r>
          </a:p>
        </p:txBody>
      </p:sp>
      <p:sp>
        <p:nvSpPr>
          <p:cNvPr id="10243" name="Rectangle 3"/>
          <p:cNvSpPr>
            <a:spLocks noGrp="1" noChangeArrowheads="1"/>
          </p:cNvSpPr>
          <p:nvPr>
            <p:ph type="body" idx="1"/>
          </p:nvPr>
        </p:nvSpPr>
        <p:spPr>
          <a:xfrm>
            <a:off x="0" y="914400"/>
            <a:ext cx="8839200" cy="5243513"/>
          </a:xfrm>
        </p:spPr>
        <p:txBody>
          <a:bodyPr/>
          <a:lstStyle/>
          <a:p>
            <a:pPr lvl="1">
              <a:lnSpc>
                <a:spcPct val="105000"/>
              </a:lnSpc>
              <a:spcBef>
                <a:spcPct val="40000"/>
              </a:spcBef>
            </a:pPr>
            <a:r>
              <a:rPr lang="en-US" sz="2000" dirty="0" smtClean="0">
                <a:solidFill>
                  <a:schemeClr val="bg1"/>
                </a:solidFill>
              </a:rPr>
              <a:t>Chromosomes are made up of DNA and are long strands of “genes” </a:t>
            </a:r>
          </a:p>
          <a:p>
            <a:pPr lvl="2" eaLnBrk="1" hangingPunct="1">
              <a:lnSpc>
                <a:spcPct val="105000"/>
              </a:lnSpc>
              <a:spcBef>
                <a:spcPct val="40000"/>
              </a:spcBef>
            </a:pPr>
            <a:r>
              <a:rPr lang="en-US" sz="2000" dirty="0" smtClean="0">
                <a:solidFill>
                  <a:schemeClr val="bg1"/>
                </a:solidFill>
              </a:rPr>
              <a:t>Humans have about 20,000 genes in their genome</a:t>
            </a:r>
          </a:p>
          <a:p>
            <a:pPr lvl="2" eaLnBrk="1" hangingPunct="1">
              <a:lnSpc>
                <a:spcPct val="105000"/>
              </a:lnSpc>
              <a:spcBef>
                <a:spcPct val="40000"/>
              </a:spcBef>
            </a:pPr>
            <a:r>
              <a:rPr lang="en-US" sz="2000" dirty="0" smtClean="0">
                <a:solidFill>
                  <a:schemeClr val="bg1"/>
                </a:solidFill>
              </a:rPr>
              <a:t>Genes have both coding (</a:t>
            </a:r>
            <a:r>
              <a:rPr lang="en-US" sz="2000" dirty="0" err="1" smtClean="0">
                <a:solidFill>
                  <a:schemeClr val="bg1"/>
                </a:solidFill>
              </a:rPr>
              <a:t>exon</a:t>
            </a:r>
            <a:r>
              <a:rPr lang="en-US" sz="2000" dirty="0" smtClean="0">
                <a:solidFill>
                  <a:schemeClr val="bg1"/>
                </a:solidFill>
              </a:rPr>
              <a:t>), </a:t>
            </a:r>
            <a:r>
              <a:rPr lang="en-US" sz="2000" dirty="0" err="1" smtClean="0">
                <a:solidFill>
                  <a:schemeClr val="bg1"/>
                </a:solidFill>
              </a:rPr>
              <a:t>noncoding</a:t>
            </a:r>
            <a:r>
              <a:rPr lang="en-US" sz="2000" dirty="0" smtClean="0">
                <a:solidFill>
                  <a:schemeClr val="bg1"/>
                </a:solidFill>
              </a:rPr>
              <a:t> (</a:t>
            </a:r>
            <a:r>
              <a:rPr lang="en-US" sz="2000" dirty="0" err="1" smtClean="0">
                <a:solidFill>
                  <a:schemeClr val="bg1"/>
                </a:solidFill>
              </a:rPr>
              <a:t>intron</a:t>
            </a:r>
            <a:r>
              <a:rPr lang="en-US" sz="2000" dirty="0" smtClean="0">
                <a:solidFill>
                  <a:schemeClr val="bg1"/>
                </a:solidFill>
              </a:rPr>
              <a:t>) and regions upstream that affect expression (promoter region)</a:t>
            </a:r>
          </a:p>
          <a:p>
            <a:pPr lvl="3">
              <a:lnSpc>
                <a:spcPct val="105000"/>
              </a:lnSpc>
              <a:spcBef>
                <a:spcPct val="40000"/>
              </a:spcBef>
            </a:pPr>
            <a:r>
              <a:rPr lang="en-US" sz="1700" dirty="0" smtClean="0">
                <a:solidFill>
                  <a:schemeClr val="bg1"/>
                </a:solidFill>
              </a:rPr>
              <a:t>Promoter region – a sequence of DNA found near beginning of a gene and needed to turn a gene on or off</a:t>
            </a:r>
          </a:p>
          <a:p>
            <a:pPr lvl="3">
              <a:lnSpc>
                <a:spcPct val="105000"/>
              </a:lnSpc>
              <a:spcBef>
                <a:spcPct val="40000"/>
              </a:spcBef>
            </a:pPr>
            <a:r>
              <a:rPr lang="en-US" sz="1700" dirty="0" err="1" smtClean="0">
                <a:solidFill>
                  <a:schemeClr val="bg1"/>
                </a:solidFill>
              </a:rPr>
              <a:t>Exons</a:t>
            </a:r>
            <a:r>
              <a:rPr lang="en-US" sz="1700" dirty="0" smtClean="0">
                <a:solidFill>
                  <a:schemeClr val="bg1"/>
                </a:solidFill>
              </a:rPr>
              <a:t> – contain stretches of DNA that code for proteins</a:t>
            </a:r>
          </a:p>
          <a:p>
            <a:pPr lvl="3">
              <a:lnSpc>
                <a:spcPct val="105000"/>
              </a:lnSpc>
              <a:spcBef>
                <a:spcPct val="40000"/>
              </a:spcBef>
            </a:pPr>
            <a:r>
              <a:rPr lang="en-US" sz="1700" dirty="0" err="1" smtClean="0">
                <a:solidFill>
                  <a:schemeClr val="bg1"/>
                </a:solidFill>
              </a:rPr>
              <a:t>Introns</a:t>
            </a:r>
            <a:r>
              <a:rPr lang="en-US" sz="1700" dirty="0" smtClean="0">
                <a:solidFill>
                  <a:schemeClr val="bg1"/>
                </a:solidFill>
              </a:rPr>
              <a:t> come in between the </a:t>
            </a:r>
            <a:r>
              <a:rPr lang="en-US" sz="1700" dirty="0" err="1" smtClean="0">
                <a:solidFill>
                  <a:schemeClr val="bg1"/>
                </a:solidFill>
              </a:rPr>
              <a:t>exons</a:t>
            </a:r>
            <a:r>
              <a:rPr lang="en-US" sz="1700" dirty="0" smtClean="0">
                <a:solidFill>
                  <a:schemeClr val="bg1"/>
                </a:solidFill>
              </a:rPr>
              <a:t> –  intervening sequences, do not code for proteins</a:t>
            </a:r>
          </a:p>
          <a:p>
            <a:pPr lvl="2" eaLnBrk="1" hangingPunct="1">
              <a:lnSpc>
                <a:spcPct val="105000"/>
              </a:lnSpc>
              <a:spcBef>
                <a:spcPct val="40000"/>
              </a:spcBef>
            </a:pPr>
            <a:r>
              <a:rPr lang="en-US" sz="2000" dirty="0" smtClean="0">
                <a:solidFill>
                  <a:schemeClr val="bg1"/>
                </a:solidFill>
              </a:rPr>
              <a:t>Genes control growth, development, health and disease</a:t>
            </a:r>
          </a:p>
          <a:p>
            <a:pPr lvl="2" eaLnBrk="1" hangingPunct="1">
              <a:lnSpc>
                <a:spcPct val="105000"/>
              </a:lnSpc>
              <a:spcBef>
                <a:spcPct val="40000"/>
              </a:spcBef>
            </a:pPr>
            <a:r>
              <a:rPr lang="en-US" sz="2000" dirty="0" smtClean="0">
                <a:solidFill>
                  <a:schemeClr val="bg1"/>
                </a:solidFill>
              </a:rPr>
              <a:t>Genes are turned on and off in different patterns and at different stages of development = gene regulation</a:t>
            </a:r>
            <a:endParaRPr lang="en-US" sz="2400" dirty="0" smtClean="0">
              <a:solidFill>
                <a:schemeClr val="bg1"/>
              </a:solidFill>
            </a:endParaRPr>
          </a:p>
          <a:p>
            <a:pPr lvl="2" eaLnBrk="1" hangingPunct="1">
              <a:lnSpc>
                <a:spcPct val="105000"/>
              </a:lnSpc>
              <a:spcBef>
                <a:spcPct val="40000"/>
              </a:spcBef>
            </a:pPr>
            <a:endParaRPr lang="en-US" sz="2000" dirty="0" smtClean="0"/>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68350" y="246063"/>
            <a:ext cx="7620000" cy="641350"/>
          </a:xfrm>
        </p:spPr>
        <p:txBody>
          <a:bodyPr/>
          <a:lstStyle/>
          <a:p>
            <a:pPr eaLnBrk="1" hangingPunct="1"/>
            <a:r>
              <a:rPr lang="en-US" sz="3600" dirty="0" smtClean="0">
                <a:solidFill>
                  <a:srgbClr val="FFFF00"/>
                </a:solidFill>
              </a:rPr>
              <a:t>Genotype</a:t>
            </a:r>
          </a:p>
        </p:txBody>
      </p:sp>
      <p:sp>
        <p:nvSpPr>
          <p:cNvPr id="11267" name="Rectangle 3"/>
          <p:cNvSpPr>
            <a:spLocks noGrp="1" noChangeArrowheads="1"/>
          </p:cNvSpPr>
          <p:nvPr>
            <p:ph type="body" idx="1"/>
          </p:nvPr>
        </p:nvSpPr>
        <p:spPr>
          <a:xfrm>
            <a:off x="304800" y="914400"/>
            <a:ext cx="8464550" cy="4524315"/>
          </a:xfrm>
        </p:spPr>
        <p:txBody>
          <a:bodyPr/>
          <a:lstStyle/>
          <a:p>
            <a:pPr marL="342900" lvl="1" indent="-342900">
              <a:lnSpc>
                <a:spcPct val="150000"/>
              </a:lnSpc>
              <a:buClr>
                <a:schemeClr val="tx2"/>
              </a:buClr>
            </a:pPr>
            <a:r>
              <a:rPr lang="en-US" sz="2000" dirty="0" smtClean="0">
                <a:solidFill>
                  <a:schemeClr val="bg1"/>
                </a:solidFill>
              </a:rPr>
              <a:t>The unique genetic information of an individual</a:t>
            </a:r>
          </a:p>
          <a:p>
            <a:pPr eaLnBrk="1" hangingPunct="1">
              <a:lnSpc>
                <a:spcPct val="150000"/>
              </a:lnSpc>
            </a:pPr>
            <a:r>
              <a:rPr lang="en-US" sz="2000" dirty="0" smtClean="0">
                <a:solidFill>
                  <a:schemeClr val="bg1"/>
                </a:solidFill>
              </a:rPr>
              <a:t>Each gene has its own specific location on the chromosome</a:t>
            </a:r>
          </a:p>
          <a:p>
            <a:pPr eaLnBrk="1" hangingPunct="1">
              <a:lnSpc>
                <a:spcPct val="150000"/>
              </a:lnSpc>
            </a:pPr>
            <a:r>
              <a:rPr lang="en-US" sz="2000" dirty="0" smtClean="0">
                <a:solidFill>
                  <a:schemeClr val="bg1"/>
                </a:solidFill>
              </a:rPr>
              <a:t>Genes come in pairs, one version of each gene is inherited from your mother and one from your father (</a:t>
            </a:r>
            <a:r>
              <a:rPr lang="en-US" sz="2000" dirty="0" smtClean="0">
                <a:solidFill>
                  <a:srgbClr val="FFFF00"/>
                </a:solidFill>
              </a:rPr>
              <a:t>allele</a:t>
            </a:r>
            <a:r>
              <a:rPr lang="en-US" sz="2000" dirty="0" smtClean="0">
                <a:solidFill>
                  <a:schemeClr val="bg1"/>
                </a:solidFill>
              </a:rPr>
              <a:t>)</a:t>
            </a:r>
          </a:p>
          <a:p>
            <a:pPr eaLnBrk="1" hangingPunct="1">
              <a:lnSpc>
                <a:spcPct val="150000"/>
              </a:lnSpc>
            </a:pPr>
            <a:r>
              <a:rPr lang="en-US" sz="2000" dirty="0" smtClean="0">
                <a:solidFill>
                  <a:schemeClr val="bg1"/>
                </a:solidFill>
              </a:rPr>
              <a:t>Variations in the underlying DNA can result in differences between individuals, and may underlie a specific phenotype</a:t>
            </a:r>
          </a:p>
          <a:p>
            <a:pPr lvl="1">
              <a:lnSpc>
                <a:spcPct val="150000"/>
              </a:lnSpc>
            </a:pPr>
            <a:r>
              <a:rPr lang="en-US" sz="1600" dirty="0" smtClean="0">
                <a:solidFill>
                  <a:schemeClr val="bg1"/>
                </a:solidFill>
              </a:rPr>
              <a:t>Different ways of measuring the genotype and alleles</a:t>
            </a:r>
          </a:p>
          <a:p>
            <a:pPr lvl="1">
              <a:lnSpc>
                <a:spcPct val="150000"/>
              </a:lnSpc>
            </a:pPr>
            <a:r>
              <a:rPr lang="en-US" sz="1600" dirty="0" smtClean="0">
                <a:solidFill>
                  <a:schemeClr val="bg1"/>
                </a:solidFill>
              </a:rPr>
              <a:t>Single nucleotide polymorphism – most SNPs are not themselves functional, but mark the functional variations that affect disease risk</a:t>
            </a:r>
          </a:p>
          <a:p>
            <a:pPr lvl="1">
              <a:lnSpc>
                <a:spcPct val="150000"/>
              </a:lnSpc>
            </a:pPr>
            <a:r>
              <a:rPr lang="en-US" sz="1600" dirty="0" smtClean="0">
                <a:solidFill>
                  <a:schemeClr val="bg1"/>
                </a:solidFill>
              </a:rPr>
              <a:t>Sequencing is now common </a:t>
            </a:r>
          </a:p>
          <a:p>
            <a:pPr eaLnBrk="1" hangingPunct="1">
              <a:lnSpc>
                <a:spcPct val="150000"/>
              </a:lnSpc>
            </a:pPr>
            <a:r>
              <a:rPr lang="en-US" sz="2000" dirty="0" smtClean="0">
                <a:solidFill>
                  <a:schemeClr val="bg1"/>
                </a:solidFill>
              </a:rPr>
              <a:t>Factors that affect the expression of the gene (such as environment) are also important to consider  (Gene x environment (</a:t>
            </a:r>
            <a:r>
              <a:rPr lang="en-US" sz="2000" dirty="0" err="1" smtClean="0">
                <a:solidFill>
                  <a:schemeClr val="bg1"/>
                </a:solidFill>
              </a:rPr>
              <a:t>GxE</a:t>
            </a:r>
            <a:r>
              <a:rPr lang="en-US" sz="2000" dirty="0" smtClean="0">
                <a:solidFill>
                  <a:schemeClr val="bg1"/>
                </a:solidFill>
              </a:rPr>
              <a:t>))</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838200" y="228600"/>
            <a:ext cx="7620000" cy="701675"/>
          </a:xfrm>
        </p:spPr>
        <p:txBody>
          <a:bodyPr/>
          <a:lstStyle/>
          <a:p>
            <a:pPr eaLnBrk="1" hangingPunct="1"/>
            <a:r>
              <a:rPr lang="en-US" sz="4000" b="1" dirty="0" smtClean="0">
                <a:solidFill>
                  <a:srgbClr val="FFFF00"/>
                </a:solidFill>
              </a:rPr>
              <a:t>Genotype</a:t>
            </a:r>
          </a:p>
        </p:txBody>
      </p:sp>
      <p:sp>
        <p:nvSpPr>
          <p:cNvPr id="10243" name="Rectangle 3"/>
          <p:cNvSpPr>
            <a:spLocks noGrp="1" noChangeArrowheads="1"/>
          </p:cNvSpPr>
          <p:nvPr>
            <p:ph type="body" idx="1"/>
          </p:nvPr>
        </p:nvSpPr>
        <p:spPr>
          <a:xfrm>
            <a:off x="0" y="914400"/>
            <a:ext cx="8483600" cy="5243513"/>
          </a:xfrm>
        </p:spPr>
        <p:txBody>
          <a:bodyPr/>
          <a:lstStyle/>
          <a:p>
            <a:pPr lvl="1">
              <a:lnSpc>
                <a:spcPct val="105000"/>
              </a:lnSpc>
              <a:spcBef>
                <a:spcPct val="40000"/>
              </a:spcBef>
            </a:pPr>
            <a:r>
              <a:rPr lang="en-US" sz="2400" dirty="0" smtClean="0">
                <a:solidFill>
                  <a:schemeClr val="bg1"/>
                </a:solidFill>
              </a:rPr>
              <a:t>Each person inherits 1 chromosome from their biologic father and one from their biologic mother</a:t>
            </a:r>
          </a:p>
          <a:p>
            <a:pPr lvl="1">
              <a:lnSpc>
                <a:spcPct val="105000"/>
              </a:lnSpc>
              <a:spcBef>
                <a:spcPct val="40000"/>
              </a:spcBef>
            </a:pPr>
            <a:r>
              <a:rPr lang="en-US" sz="2400" dirty="0" smtClean="0">
                <a:solidFill>
                  <a:schemeClr val="bg1"/>
                </a:solidFill>
              </a:rPr>
              <a:t>23 pairs of chromosomes (a total of 46 chromosomes)</a:t>
            </a:r>
          </a:p>
          <a:p>
            <a:pPr lvl="2" eaLnBrk="1" hangingPunct="1">
              <a:lnSpc>
                <a:spcPct val="105000"/>
              </a:lnSpc>
              <a:spcBef>
                <a:spcPct val="40000"/>
              </a:spcBef>
            </a:pPr>
            <a:r>
              <a:rPr lang="en-US" sz="2000" dirty="0" smtClean="0">
                <a:solidFill>
                  <a:schemeClr val="bg1"/>
                </a:solidFill>
              </a:rPr>
              <a:t>22 of the pairs look the same in males and females</a:t>
            </a:r>
          </a:p>
          <a:p>
            <a:pPr lvl="2" eaLnBrk="1" hangingPunct="1">
              <a:lnSpc>
                <a:spcPct val="105000"/>
              </a:lnSpc>
              <a:spcBef>
                <a:spcPct val="40000"/>
              </a:spcBef>
            </a:pPr>
            <a:r>
              <a:rPr lang="en-US" sz="2000" dirty="0" smtClean="0">
                <a:solidFill>
                  <a:schemeClr val="bg1"/>
                </a:solidFill>
              </a:rPr>
              <a:t>The sex chromosomes differ in males (X, Y) and females (X, X)</a:t>
            </a:r>
            <a:endParaRPr lang="en-US" sz="2400" dirty="0" smtClean="0">
              <a:solidFill>
                <a:schemeClr val="bg1"/>
              </a:solidFill>
            </a:endParaRPr>
          </a:p>
          <a:p>
            <a:pPr lvl="1" eaLnBrk="1" hangingPunct="1">
              <a:lnSpc>
                <a:spcPct val="105000"/>
              </a:lnSpc>
              <a:spcBef>
                <a:spcPct val="40000"/>
              </a:spcBef>
            </a:pPr>
            <a:r>
              <a:rPr lang="en-US" sz="2400" dirty="0" smtClean="0">
                <a:solidFill>
                  <a:schemeClr val="bg1"/>
                </a:solidFill>
              </a:rPr>
              <a:t>Genotype – the unique genetic information from an individual</a:t>
            </a:r>
          </a:p>
          <a:p>
            <a:pPr lvl="2">
              <a:lnSpc>
                <a:spcPct val="105000"/>
              </a:lnSpc>
              <a:spcBef>
                <a:spcPct val="40000"/>
              </a:spcBef>
            </a:pPr>
            <a:r>
              <a:rPr lang="en-US" sz="2100" dirty="0" smtClean="0">
                <a:solidFill>
                  <a:schemeClr val="bg1"/>
                </a:solidFill>
              </a:rPr>
              <a:t>The genetic contribution to the phenotype</a:t>
            </a:r>
          </a:p>
          <a:p>
            <a:pPr lvl="2">
              <a:lnSpc>
                <a:spcPct val="105000"/>
              </a:lnSpc>
              <a:spcBef>
                <a:spcPct val="40000"/>
              </a:spcBef>
            </a:pPr>
            <a:r>
              <a:rPr lang="en-US" sz="2100" dirty="0" smtClean="0">
                <a:solidFill>
                  <a:schemeClr val="bg1"/>
                </a:solidFill>
              </a:rPr>
              <a:t>Genotype can refer to a collection of genes or the two alleles of a particular gene</a:t>
            </a:r>
          </a:p>
          <a:p>
            <a:pPr lvl="2" eaLnBrk="1" hangingPunct="1">
              <a:lnSpc>
                <a:spcPct val="105000"/>
              </a:lnSpc>
              <a:spcBef>
                <a:spcPct val="40000"/>
              </a:spcBef>
            </a:pPr>
            <a:r>
              <a:rPr lang="en-US" sz="2000" dirty="0" smtClean="0">
                <a:solidFill>
                  <a:schemeClr val="bg1"/>
                </a:solidFill>
              </a:rPr>
              <a:t>Humans have about 20,000 genes </a:t>
            </a:r>
          </a:p>
          <a:p>
            <a:pPr lvl="2" eaLnBrk="1" hangingPunct="1">
              <a:lnSpc>
                <a:spcPct val="105000"/>
              </a:lnSpc>
              <a:spcBef>
                <a:spcPct val="40000"/>
              </a:spcBef>
            </a:pPr>
            <a:endParaRPr lang="en-US" sz="2000" dirty="0" smtClean="0"/>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524000" y="361950"/>
            <a:ext cx="7620000" cy="762000"/>
          </a:xfrm>
        </p:spPr>
        <p:txBody>
          <a:bodyPr/>
          <a:lstStyle/>
          <a:p>
            <a:pPr eaLnBrk="1" hangingPunct="1"/>
            <a:r>
              <a:rPr lang="en-US" dirty="0" smtClean="0">
                <a:solidFill>
                  <a:srgbClr val="FFFF00"/>
                </a:solidFill>
              </a:rPr>
              <a:t>A pair of chromosomes</a:t>
            </a:r>
          </a:p>
        </p:txBody>
      </p:sp>
      <p:sp>
        <p:nvSpPr>
          <p:cNvPr id="22531" name="Rectangle 5"/>
          <p:cNvSpPr>
            <a:spLocks noChangeArrowheads="1"/>
          </p:cNvSpPr>
          <p:nvPr/>
        </p:nvSpPr>
        <p:spPr bwMode="auto">
          <a:xfrm>
            <a:off x="5046000" y="1817005"/>
            <a:ext cx="3412200" cy="830262"/>
          </a:xfrm>
          <a:prstGeom prst="rect">
            <a:avLst/>
          </a:prstGeom>
          <a:noFill/>
          <a:ln w="9525" algn="ctr">
            <a:noFill/>
            <a:miter lim="800000"/>
            <a:headEnd/>
            <a:tailEnd/>
          </a:ln>
        </p:spPr>
        <p:txBody>
          <a:bodyPr wrap="square" anchor="ctr">
            <a:spAutoFit/>
          </a:bodyPr>
          <a:lstStyle/>
          <a:p>
            <a:pPr algn="ctr"/>
            <a:r>
              <a:rPr lang="en-US" sz="2400" dirty="0">
                <a:solidFill>
                  <a:schemeClr val="bg1"/>
                </a:solidFill>
              </a:rPr>
              <a:t>Body weight </a:t>
            </a:r>
            <a:r>
              <a:rPr lang="en-US" sz="2400" dirty="0" smtClean="0">
                <a:solidFill>
                  <a:schemeClr val="bg1"/>
                </a:solidFill>
              </a:rPr>
              <a:t>gene (alleles b and B)</a:t>
            </a:r>
            <a:endParaRPr lang="en-US" sz="2400" dirty="0">
              <a:solidFill>
                <a:schemeClr val="bg1"/>
              </a:solidFill>
            </a:endParaRPr>
          </a:p>
        </p:txBody>
      </p:sp>
      <p:sp>
        <p:nvSpPr>
          <p:cNvPr id="22532" name="TextBox 5"/>
          <p:cNvSpPr txBox="1">
            <a:spLocks noChangeArrowheads="1"/>
          </p:cNvSpPr>
          <p:nvPr/>
        </p:nvSpPr>
        <p:spPr bwMode="auto">
          <a:xfrm>
            <a:off x="2608791" y="5942737"/>
            <a:ext cx="3775393" cy="369332"/>
          </a:xfrm>
          <a:prstGeom prst="rect">
            <a:avLst/>
          </a:prstGeom>
          <a:noFill/>
          <a:ln w="9525">
            <a:noFill/>
            <a:miter lim="800000"/>
            <a:headEnd/>
            <a:tailEnd/>
          </a:ln>
        </p:spPr>
        <p:txBody>
          <a:bodyPr wrap="none">
            <a:spAutoFit/>
          </a:bodyPr>
          <a:lstStyle/>
          <a:p>
            <a:pPr algn="ctr"/>
            <a:r>
              <a:rPr lang="en-US" dirty="0" smtClean="0">
                <a:solidFill>
                  <a:schemeClr val="bg1"/>
                </a:solidFill>
              </a:rPr>
              <a:t>Genetic Markers </a:t>
            </a:r>
            <a:r>
              <a:rPr lang="en-US" dirty="0">
                <a:solidFill>
                  <a:schemeClr val="bg1"/>
                </a:solidFill>
              </a:rPr>
              <a:t>– known locations</a:t>
            </a:r>
          </a:p>
        </p:txBody>
      </p:sp>
      <p:sp>
        <p:nvSpPr>
          <p:cNvPr id="22533" name="Up Arrow 6"/>
          <p:cNvSpPr>
            <a:spLocks noChangeArrowheads="1"/>
          </p:cNvSpPr>
          <p:nvPr/>
        </p:nvSpPr>
        <p:spPr bwMode="auto">
          <a:xfrm>
            <a:off x="2943225" y="5753100"/>
            <a:ext cx="484188" cy="977900"/>
          </a:xfrm>
          <a:prstGeom prst="upArrow">
            <a:avLst>
              <a:gd name="adj1" fmla="val 50000"/>
              <a:gd name="adj2" fmla="val 50024"/>
            </a:avLst>
          </a:prstGeom>
          <a:noFill/>
          <a:ln w="9525">
            <a:noFill/>
            <a:miter lim="800000"/>
            <a:headEnd/>
            <a:tailEnd/>
          </a:ln>
        </p:spPr>
        <p:txBody>
          <a:bodyPr>
            <a:spAutoFit/>
          </a:bodyPr>
          <a:lstStyle/>
          <a:p>
            <a:pPr algn="ctr"/>
            <a:endParaRPr lang="en-US"/>
          </a:p>
        </p:txBody>
      </p:sp>
      <p:sp>
        <p:nvSpPr>
          <p:cNvPr id="22534" name="Up Arrow 7"/>
          <p:cNvSpPr>
            <a:spLocks noChangeArrowheads="1"/>
          </p:cNvSpPr>
          <p:nvPr/>
        </p:nvSpPr>
        <p:spPr bwMode="auto">
          <a:xfrm>
            <a:off x="3829693" y="5566177"/>
            <a:ext cx="365125" cy="458788"/>
          </a:xfrm>
          <a:prstGeom prst="upArrow">
            <a:avLst>
              <a:gd name="adj1" fmla="val 50000"/>
              <a:gd name="adj2" fmla="val 50104"/>
            </a:avLst>
          </a:prstGeom>
          <a:noFill/>
          <a:ln w="9525">
            <a:noFill/>
            <a:miter lim="800000"/>
            <a:headEnd/>
            <a:tailEnd/>
          </a:ln>
        </p:spPr>
        <p:txBody>
          <a:bodyPr>
            <a:spAutoFit/>
          </a:bodyPr>
          <a:lstStyle/>
          <a:p>
            <a:pPr algn="ctr"/>
            <a:endParaRPr lang="en-US"/>
          </a:p>
        </p:txBody>
      </p:sp>
      <p:sp>
        <p:nvSpPr>
          <p:cNvPr id="22535" name="Rectangle 8"/>
          <p:cNvSpPr>
            <a:spLocks noChangeArrowheads="1"/>
          </p:cNvSpPr>
          <p:nvPr/>
        </p:nvSpPr>
        <p:spPr bwMode="auto">
          <a:xfrm>
            <a:off x="4305300" y="2278063"/>
            <a:ext cx="2743200" cy="369887"/>
          </a:xfrm>
          <a:prstGeom prst="rect">
            <a:avLst/>
          </a:prstGeom>
          <a:noFill/>
          <a:ln w="9525">
            <a:noFill/>
            <a:miter lim="800000"/>
            <a:headEnd/>
            <a:tailEnd/>
          </a:ln>
        </p:spPr>
        <p:txBody>
          <a:bodyPr>
            <a:spAutoFit/>
          </a:bodyPr>
          <a:lstStyle/>
          <a:p>
            <a:pPr algn="ctr"/>
            <a:endParaRPr lang="en-US"/>
          </a:p>
        </p:txBody>
      </p:sp>
      <p:grpSp>
        <p:nvGrpSpPr>
          <p:cNvPr id="2" name="Group 13"/>
          <p:cNvGrpSpPr>
            <a:grpSpLocks/>
          </p:cNvGrpSpPr>
          <p:nvPr/>
        </p:nvGrpSpPr>
        <p:grpSpPr bwMode="auto">
          <a:xfrm>
            <a:off x="1146175" y="2978150"/>
            <a:ext cx="6654800" cy="2566988"/>
            <a:chOff x="1082129" y="2978560"/>
            <a:chExt cx="6718990" cy="2599696"/>
          </a:xfrm>
        </p:grpSpPr>
        <p:pic>
          <p:nvPicPr>
            <p:cNvPr id="22538" name="Picture 2"/>
            <p:cNvPicPr>
              <a:picLocks noChangeAspect="1" noChangeArrowheads="1"/>
            </p:cNvPicPr>
            <p:nvPr/>
          </p:nvPicPr>
          <p:blipFill>
            <a:blip r:embed="rId3" cstate="print"/>
            <a:srcRect l="53333" t="8833" r="36667" b="53006"/>
            <a:stretch>
              <a:fillRect/>
            </a:stretch>
          </p:blipFill>
          <p:spPr bwMode="auto">
            <a:xfrm rot="5400000">
              <a:off x="3787661" y="273028"/>
              <a:ext cx="1300667" cy="6711731"/>
            </a:xfrm>
            <a:prstGeom prst="rect">
              <a:avLst/>
            </a:prstGeom>
            <a:noFill/>
            <a:ln w="9525">
              <a:noFill/>
              <a:miter lim="800000"/>
              <a:headEnd/>
              <a:tailEnd/>
            </a:ln>
          </p:spPr>
        </p:pic>
        <p:pic>
          <p:nvPicPr>
            <p:cNvPr id="22539" name="Picture 2"/>
            <p:cNvPicPr>
              <a:picLocks noChangeAspect="1" noChangeArrowheads="1"/>
            </p:cNvPicPr>
            <p:nvPr/>
          </p:nvPicPr>
          <p:blipFill>
            <a:blip r:embed="rId3" cstate="print"/>
            <a:srcRect l="53333" t="8833" r="36667" b="53006"/>
            <a:stretch>
              <a:fillRect/>
            </a:stretch>
          </p:blipFill>
          <p:spPr bwMode="auto">
            <a:xfrm rot="5400000">
              <a:off x="3794920" y="1572057"/>
              <a:ext cx="1300667" cy="6711731"/>
            </a:xfrm>
            <a:prstGeom prst="rect">
              <a:avLst/>
            </a:prstGeom>
            <a:noFill/>
            <a:ln w="9525">
              <a:noFill/>
              <a:miter lim="800000"/>
              <a:headEnd/>
              <a:tailEnd/>
            </a:ln>
          </p:spPr>
        </p:pic>
      </p:grpSp>
      <p:sp>
        <p:nvSpPr>
          <p:cNvPr id="22537" name="Down Arrow 11"/>
          <p:cNvSpPr>
            <a:spLocks noChangeArrowheads="1"/>
          </p:cNvSpPr>
          <p:nvPr/>
        </p:nvSpPr>
        <p:spPr bwMode="auto">
          <a:xfrm rot="1313180">
            <a:off x="6406046" y="2740353"/>
            <a:ext cx="350036" cy="455057"/>
          </a:xfrm>
          <a:prstGeom prst="downArrow">
            <a:avLst>
              <a:gd name="adj1" fmla="val 50000"/>
              <a:gd name="adj2" fmla="val 50035"/>
            </a:avLst>
          </a:prstGeom>
          <a:solidFill>
            <a:schemeClr val="tx1"/>
          </a:solidFill>
          <a:ln w="9525">
            <a:solidFill>
              <a:schemeClr val="bg2"/>
            </a:solidFill>
            <a:miter lim="800000"/>
            <a:headEnd/>
            <a:tailEnd/>
          </a:ln>
        </p:spPr>
        <p:txBody>
          <a:bodyPr wrap="square">
            <a:spAutoFit/>
          </a:bodyPr>
          <a:lstStyle/>
          <a:p>
            <a:pPr algn="ctr"/>
            <a:endParaRPr lang="en-US"/>
          </a:p>
        </p:txBody>
      </p:sp>
      <p:sp>
        <p:nvSpPr>
          <p:cNvPr id="12" name="Down Arrow 11"/>
          <p:cNvSpPr>
            <a:spLocks noChangeArrowheads="1"/>
          </p:cNvSpPr>
          <p:nvPr/>
        </p:nvSpPr>
        <p:spPr bwMode="auto">
          <a:xfrm rot="11689042">
            <a:off x="6523498" y="5371409"/>
            <a:ext cx="458506" cy="483632"/>
          </a:xfrm>
          <a:prstGeom prst="downArrow">
            <a:avLst>
              <a:gd name="adj1" fmla="val 50000"/>
              <a:gd name="adj2" fmla="val 50035"/>
            </a:avLst>
          </a:prstGeom>
          <a:solidFill>
            <a:schemeClr val="tx1"/>
          </a:solidFill>
          <a:ln w="9525">
            <a:solidFill>
              <a:schemeClr val="bg2"/>
            </a:solidFill>
            <a:miter lim="800000"/>
            <a:headEnd/>
            <a:tailEnd/>
          </a:ln>
        </p:spPr>
        <p:txBody>
          <a:bodyPr wrap="square">
            <a:spAutoFit/>
          </a:bodyPr>
          <a:lstStyle/>
          <a:p>
            <a:pPr algn="ctr"/>
            <a:endParaRPr lang="en-US"/>
          </a:p>
        </p:txBody>
      </p:sp>
      <p:sp>
        <p:nvSpPr>
          <p:cNvPr id="15" name="Down Arrow 14"/>
          <p:cNvSpPr>
            <a:spLocks noChangeArrowheads="1"/>
          </p:cNvSpPr>
          <p:nvPr/>
        </p:nvSpPr>
        <p:spPr bwMode="auto">
          <a:xfrm rot="11689042">
            <a:off x="2219645" y="5361764"/>
            <a:ext cx="458506" cy="483632"/>
          </a:xfrm>
          <a:prstGeom prst="downArrow">
            <a:avLst>
              <a:gd name="adj1" fmla="val 50000"/>
              <a:gd name="adj2" fmla="val 50035"/>
            </a:avLst>
          </a:prstGeom>
          <a:solidFill>
            <a:schemeClr val="tx1"/>
          </a:solidFill>
          <a:ln w="9525">
            <a:solidFill>
              <a:schemeClr val="bg2"/>
            </a:solidFill>
            <a:miter lim="800000"/>
            <a:headEnd/>
            <a:tailEnd/>
          </a:ln>
        </p:spPr>
        <p:txBody>
          <a:bodyPr wrap="square">
            <a:spAutoFit/>
          </a:bodyPr>
          <a:lstStyle/>
          <a:p>
            <a:pPr algn="ctr"/>
            <a:endParaRPr lang="en-US"/>
          </a:p>
        </p:txBody>
      </p:sp>
      <p:sp>
        <p:nvSpPr>
          <p:cNvPr id="16" name="Down Arrow 15"/>
          <p:cNvSpPr>
            <a:spLocks noChangeArrowheads="1"/>
          </p:cNvSpPr>
          <p:nvPr/>
        </p:nvSpPr>
        <p:spPr bwMode="auto">
          <a:xfrm rot="11689042">
            <a:off x="3066527" y="5340544"/>
            <a:ext cx="458506" cy="483632"/>
          </a:xfrm>
          <a:prstGeom prst="downArrow">
            <a:avLst>
              <a:gd name="adj1" fmla="val 50000"/>
              <a:gd name="adj2" fmla="val 50035"/>
            </a:avLst>
          </a:prstGeom>
          <a:solidFill>
            <a:schemeClr val="tx1"/>
          </a:solidFill>
          <a:ln w="9525">
            <a:solidFill>
              <a:schemeClr val="bg2"/>
            </a:solidFill>
            <a:miter lim="800000"/>
            <a:headEnd/>
            <a:tailEnd/>
          </a:ln>
        </p:spPr>
        <p:txBody>
          <a:bodyPr wrap="square">
            <a:spAutoFit/>
          </a:bodyPr>
          <a:lstStyle/>
          <a:p>
            <a:pPr algn="ctr"/>
            <a:endParaRPr lang="en-US"/>
          </a:p>
        </p:txBody>
      </p:sp>
      <p:sp>
        <p:nvSpPr>
          <p:cNvPr id="17" name="Down Arrow 16"/>
          <p:cNvSpPr>
            <a:spLocks noChangeArrowheads="1"/>
          </p:cNvSpPr>
          <p:nvPr/>
        </p:nvSpPr>
        <p:spPr bwMode="auto">
          <a:xfrm rot="11689042">
            <a:off x="3959706" y="5354047"/>
            <a:ext cx="458506" cy="483632"/>
          </a:xfrm>
          <a:prstGeom prst="downArrow">
            <a:avLst>
              <a:gd name="adj1" fmla="val 50000"/>
              <a:gd name="adj2" fmla="val 50035"/>
            </a:avLst>
          </a:prstGeom>
          <a:solidFill>
            <a:schemeClr val="tx1"/>
          </a:solidFill>
          <a:ln w="9525">
            <a:solidFill>
              <a:schemeClr val="bg2"/>
            </a:solidFill>
            <a:miter lim="800000"/>
            <a:headEnd/>
            <a:tailEnd/>
          </a:ln>
        </p:spPr>
        <p:txBody>
          <a:bodyPr wrap="square">
            <a:spAutoFit/>
          </a:bodyPr>
          <a:lstStyle/>
          <a:p>
            <a:pPr algn="ctr"/>
            <a:endParaRPr lang="en-US"/>
          </a:p>
        </p:txBody>
      </p:sp>
      <p:sp>
        <p:nvSpPr>
          <p:cNvPr id="18" name="Down Arrow 17"/>
          <p:cNvSpPr>
            <a:spLocks noChangeArrowheads="1"/>
          </p:cNvSpPr>
          <p:nvPr/>
        </p:nvSpPr>
        <p:spPr bwMode="auto">
          <a:xfrm rot="11689042">
            <a:off x="5258000" y="5321253"/>
            <a:ext cx="458506" cy="483632"/>
          </a:xfrm>
          <a:prstGeom prst="downArrow">
            <a:avLst>
              <a:gd name="adj1" fmla="val 50000"/>
              <a:gd name="adj2" fmla="val 50035"/>
            </a:avLst>
          </a:prstGeom>
          <a:solidFill>
            <a:schemeClr val="tx1"/>
          </a:solidFill>
          <a:ln w="9525">
            <a:solidFill>
              <a:schemeClr val="bg2"/>
            </a:solidFill>
            <a:miter lim="800000"/>
            <a:headEnd/>
            <a:tailEnd/>
          </a:ln>
        </p:spPr>
        <p:txBody>
          <a:bodyPr wrap="square">
            <a:spAutoFit/>
          </a:bodyPr>
          <a:lstStyle/>
          <a:p>
            <a:pPr algn="ctr"/>
            <a:endParaRPr lang="en-US"/>
          </a:p>
        </p:txBody>
      </p:sp>
      <p:sp>
        <p:nvSpPr>
          <p:cNvPr id="19" name="Down Arrow 18"/>
          <p:cNvSpPr>
            <a:spLocks noChangeArrowheads="1"/>
          </p:cNvSpPr>
          <p:nvPr/>
        </p:nvSpPr>
        <p:spPr bwMode="auto">
          <a:xfrm rot="11689042">
            <a:off x="5840592" y="5336684"/>
            <a:ext cx="458506" cy="483632"/>
          </a:xfrm>
          <a:prstGeom prst="downArrow">
            <a:avLst>
              <a:gd name="adj1" fmla="val 50000"/>
              <a:gd name="adj2" fmla="val 50035"/>
            </a:avLst>
          </a:prstGeom>
          <a:solidFill>
            <a:schemeClr val="tx1"/>
          </a:solidFill>
          <a:ln w="9525">
            <a:solidFill>
              <a:schemeClr val="bg2"/>
            </a:solidFill>
            <a:miter lim="800000"/>
            <a:headEnd/>
            <a:tailEnd/>
          </a:ln>
        </p:spPr>
        <p:txBody>
          <a:bodyPr wrap="square">
            <a:spAutoFit/>
          </a:bodyPr>
          <a:lstStyle/>
          <a:p>
            <a:pPr algn="ctr"/>
            <a:endParaRPr lang="en-US"/>
          </a:p>
        </p:txBody>
      </p:sp>
      <p:sp>
        <p:nvSpPr>
          <p:cNvPr id="20" name="TextBox 19"/>
          <p:cNvSpPr txBox="1"/>
          <p:nvPr/>
        </p:nvSpPr>
        <p:spPr>
          <a:xfrm>
            <a:off x="6324600" y="3352800"/>
            <a:ext cx="338554" cy="369332"/>
          </a:xfrm>
          <a:prstGeom prst="rect">
            <a:avLst/>
          </a:prstGeom>
          <a:noFill/>
        </p:spPr>
        <p:txBody>
          <a:bodyPr wrap="square" rtlCol="0">
            <a:spAutoFit/>
          </a:bodyPr>
          <a:lstStyle/>
          <a:p>
            <a:r>
              <a:rPr lang="en-US" b="1" dirty="0" smtClean="0">
                <a:solidFill>
                  <a:schemeClr val="bg1"/>
                </a:solidFill>
              </a:rPr>
              <a:t>b</a:t>
            </a:r>
            <a:endParaRPr lang="en-US" b="1" dirty="0">
              <a:solidFill>
                <a:schemeClr val="bg1"/>
              </a:solidFill>
            </a:endParaRPr>
          </a:p>
        </p:txBody>
      </p:sp>
      <p:sp>
        <p:nvSpPr>
          <p:cNvPr id="24" name="TextBox 23"/>
          <p:cNvSpPr txBox="1"/>
          <p:nvPr/>
        </p:nvSpPr>
        <p:spPr>
          <a:xfrm>
            <a:off x="6400800" y="4648200"/>
            <a:ext cx="338554" cy="381000"/>
          </a:xfrm>
          <a:prstGeom prst="rect">
            <a:avLst/>
          </a:prstGeom>
          <a:noFill/>
        </p:spPr>
        <p:txBody>
          <a:bodyPr wrap="square" rtlCol="0">
            <a:spAutoFit/>
          </a:bodyPr>
          <a:lstStyle/>
          <a:p>
            <a:r>
              <a:rPr lang="en-US" b="1" dirty="0" smtClean="0">
                <a:solidFill>
                  <a:schemeClr val="bg1"/>
                </a:solidFill>
              </a:rPr>
              <a:t>B</a:t>
            </a:r>
            <a:endParaRPr lang="en-US" b="1" dirty="0">
              <a:solidFill>
                <a:schemeClr val="bg1"/>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04800" y="381000"/>
            <a:ext cx="7735887" cy="519112"/>
          </a:xfrm>
        </p:spPr>
        <p:txBody>
          <a:bodyPr/>
          <a:lstStyle/>
          <a:p>
            <a:pPr eaLnBrk="1" hangingPunct="1"/>
            <a:r>
              <a:rPr lang="en-US" sz="2800" b="1" dirty="0" smtClean="0">
                <a:solidFill>
                  <a:srgbClr val="FFFF00"/>
                </a:solidFill>
              </a:rPr>
              <a:t>Allele frequencies vary across populations</a:t>
            </a:r>
          </a:p>
        </p:txBody>
      </p:sp>
      <p:sp>
        <p:nvSpPr>
          <p:cNvPr id="12291" name="Rectangle 3"/>
          <p:cNvSpPr>
            <a:spLocks noGrp="1" noChangeArrowheads="1"/>
          </p:cNvSpPr>
          <p:nvPr>
            <p:ph type="body" idx="1"/>
          </p:nvPr>
        </p:nvSpPr>
        <p:spPr>
          <a:xfrm>
            <a:off x="811213" y="4240213"/>
            <a:ext cx="7620000" cy="2376487"/>
          </a:xfrm>
        </p:spPr>
        <p:txBody>
          <a:bodyPr/>
          <a:lstStyle/>
          <a:p>
            <a:pPr marL="533400" indent="-533400" eaLnBrk="1" hangingPunct="1"/>
            <a:endParaRPr lang="en-US" sz="2400" dirty="0" smtClean="0"/>
          </a:p>
          <a:p>
            <a:pPr marL="533400" indent="-533400" eaLnBrk="1" hangingPunct="1">
              <a:lnSpc>
                <a:spcPct val="100000"/>
              </a:lnSpc>
              <a:spcBef>
                <a:spcPct val="0"/>
              </a:spcBef>
              <a:buClrTx/>
              <a:buSzTx/>
              <a:buFontTx/>
              <a:buNone/>
            </a:pPr>
            <a:r>
              <a:rPr lang="en-US" sz="1600" b="1" dirty="0" smtClean="0">
                <a:solidFill>
                  <a:schemeClr val="bg1"/>
                </a:solidFill>
                <a:latin typeface="Times New Roman" pitchFamily="18" charset="0"/>
              </a:rPr>
              <a:t>Humans on the move.</a:t>
            </a:r>
            <a:r>
              <a:rPr lang="en-US" sz="1600" dirty="0" smtClean="0">
                <a:solidFill>
                  <a:schemeClr val="bg1"/>
                </a:solidFill>
                <a:latin typeface="Times New Roman" pitchFamily="18" charset="0"/>
              </a:rPr>
              <a:t> Worldwide genetic variation at a neutral marker. Allele frequencies of one randomly chosen microsatellite marker reveal common alleles shared in all populations and the gradual and arbitrary differences in allele frequencies across geographic regions. Populations shown in this example are Yoruba and Bantu (Africa); French, Russians, Palestinians, and Pakistani </a:t>
            </a:r>
            <a:r>
              <a:rPr lang="en-US" sz="1600" dirty="0" err="1" smtClean="0">
                <a:solidFill>
                  <a:schemeClr val="bg1"/>
                </a:solidFill>
                <a:latin typeface="Times New Roman" pitchFamily="18" charset="0"/>
              </a:rPr>
              <a:t>Brahui</a:t>
            </a:r>
            <a:r>
              <a:rPr lang="en-US" sz="1600" dirty="0" smtClean="0">
                <a:solidFill>
                  <a:schemeClr val="bg1"/>
                </a:solidFill>
                <a:latin typeface="Times New Roman" pitchFamily="18" charset="0"/>
              </a:rPr>
              <a:t> (Eurasia); Han Chinese, Japanese, and Yakut (East Asia); New Guineans (Oceania); and Maya and </a:t>
            </a:r>
            <a:r>
              <a:rPr lang="en-US" sz="1600" dirty="0" err="1" smtClean="0">
                <a:solidFill>
                  <a:schemeClr val="bg1"/>
                </a:solidFill>
                <a:latin typeface="Times New Roman" pitchFamily="18" charset="0"/>
              </a:rPr>
              <a:t>Karitianans</a:t>
            </a:r>
            <a:r>
              <a:rPr lang="en-US" sz="1600" dirty="0" smtClean="0">
                <a:solidFill>
                  <a:schemeClr val="bg1"/>
                </a:solidFill>
                <a:latin typeface="Times New Roman" pitchFamily="18" charset="0"/>
              </a:rPr>
              <a:t> (America). From King and </a:t>
            </a:r>
            <a:r>
              <a:rPr lang="en-US" sz="1600" dirty="0" err="1" smtClean="0">
                <a:solidFill>
                  <a:schemeClr val="bg1"/>
                </a:solidFill>
                <a:latin typeface="Times New Roman" pitchFamily="18" charset="0"/>
              </a:rPr>
              <a:t>Motulsky</a:t>
            </a:r>
            <a:r>
              <a:rPr lang="en-US" sz="1600" dirty="0" smtClean="0">
                <a:solidFill>
                  <a:schemeClr val="bg1"/>
                </a:solidFill>
                <a:latin typeface="Times New Roman" pitchFamily="18" charset="0"/>
              </a:rPr>
              <a:t> (2002), Science, 298: 2342-2344.</a:t>
            </a:r>
          </a:p>
        </p:txBody>
      </p:sp>
      <p:pic>
        <p:nvPicPr>
          <p:cNvPr id="12292" name="Picture 4" descr="http://www.sciencemag.org/content/vol298/issue5602/images/medium/2342-1-med.gif"/>
          <p:cNvPicPr>
            <a:picLocks noChangeAspect="1" noChangeArrowheads="1"/>
          </p:cNvPicPr>
          <p:nvPr/>
        </p:nvPicPr>
        <p:blipFill>
          <a:blip r:embed="rId3" cstate="print"/>
          <a:srcRect/>
          <a:stretch>
            <a:fillRect/>
          </a:stretch>
        </p:blipFill>
        <p:spPr bwMode="auto">
          <a:xfrm>
            <a:off x="1562100" y="1066800"/>
            <a:ext cx="5992813" cy="3554413"/>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050"/>
          <p:cNvSpPr>
            <a:spLocks noGrp="1" noChangeArrowheads="1"/>
          </p:cNvSpPr>
          <p:nvPr>
            <p:ph type="title"/>
          </p:nvPr>
        </p:nvSpPr>
        <p:spPr bwMode="auto">
          <a:xfrm>
            <a:off x="0" y="609600"/>
            <a:ext cx="8077200" cy="1143000"/>
          </a:xfrm>
          <a:noFill/>
          <a:ln>
            <a:miter lim="800000"/>
            <a:headEnd/>
            <a:tailEnd/>
          </a:ln>
        </p:spPr>
        <p:txBody>
          <a:bodyPr vert="horz" wrap="square" lIns="91440" tIns="45720" rIns="91440" bIns="45720" numCol="1" anchor="t" anchorCtr="0" compatLnSpc="1">
            <a:prstTxWarp prst="textNoShape">
              <a:avLst/>
            </a:prstTxWarp>
          </a:bodyPr>
          <a:lstStyle/>
          <a:p>
            <a:pPr algn="ctr"/>
            <a:r>
              <a:rPr lang="en-US" dirty="0" smtClean="0">
                <a:solidFill>
                  <a:srgbClr val="FFFF00"/>
                </a:solidFill>
              </a:rPr>
              <a:t>Identifying genetic effects: Overview</a:t>
            </a:r>
            <a:endParaRPr lang="en-US" dirty="0">
              <a:solidFill>
                <a:srgbClr val="FFFF00"/>
              </a:solidFill>
            </a:endParaRPr>
          </a:p>
        </p:txBody>
      </p:sp>
      <p:sp>
        <p:nvSpPr>
          <p:cNvPr id="131075" name="Text Box 2051"/>
          <p:cNvSpPr txBox="1">
            <a:spLocks noChangeArrowheads="1"/>
          </p:cNvSpPr>
          <p:nvPr/>
        </p:nvSpPr>
        <p:spPr bwMode="auto">
          <a:xfrm>
            <a:off x="685800" y="914400"/>
            <a:ext cx="7543800" cy="1729704"/>
          </a:xfrm>
          <a:prstGeom prst="rect">
            <a:avLst/>
          </a:prstGeom>
          <a:noFill/>
          <a:ln w="9525">
            <a:noFill/>
            <a:miter lim="800000"/>
            <a:headEnd/>
            <a:tailEnd/>
          </a:ln>
          <a:effectLst/>
        </p:spPr>
        <p:txBody>
          <a:bodyPr>
            <a:spAutoFit/>
          </a:bodyPr>
          <a:lstStyle/>
          <a:p>
            <a:pPr marL="342900" indent="-342900">
              <a:lnSpc>
                <a:spcPct val="140000"/>
              </a:lnSpc>
            </a:pPr>
            <a:endParaRPr lang="en-US" sz="2800" dirty="0">
              <a:solidFill>
                <a:schemeClr val="bg1"/>
              </a:solidFill>
            </a:endParaRPr>
          </a:p>
          <a:p>
            <a:pPr marL="342900" indent="-342900">
              <a:lnSpc>
                <a:spcPct val="140000"/>
              </a:lnSpc>
            </a:pPr>
            <a:endParaRPr lang="en-US" sz="2800" dirty="0" smtClean="0">
              <a:solidFill>
                <a:schemeClr val="bg1"/>
              </a:solidFill>
            </a:endParaRPr>
          </a:p>
          <a:p>
            <a:pPr marL="342900" indent="-342900"/>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533400" y="457200"/>
            <a:ext cx="7620000" cy="701675"/>
          </a:xfrm>
        </p:spPr>
        <p:txBody>
          <a:bodyPr/>
          <a:lstStyle/>
          <a:p>
            <a:r>
              <a:rPr lang="en-US" sz="3600" dirty="0" smtClean="0">
                <a:solidFill>
                  <a:srgbClr val="FFFF00"/>
                </a:solidFill>
              </a:rPr>
              <a:t>Big Picture Learning </a:t>
            </a:r>
            <a:r>
              <a:rPr lang="en-US" sz="3600" dirty="0">
                <a:solidFill>
                  <a:srgbClr val="FFFF00"/>
                </a:solidFill>
              </a:rPr>
              <a:t>Objectives</a:t>
            </a:r>
          </a:p>
        </p:txBody>
      </p:sp>
      <p:sp>
        <p:nvSpPr>
          <p:cNvPr id="160771" name="Rectangle 3"/>
          <p:cNvSpPr>
            <a:spLocks noGrp="1" noChangeArrowheads="1"/>
          </p:cNvSpPr>
          <p:nvPr>
            <p:ph type="body" idx="1"/>
          </p:nvPr>
        </p:nvSpPr>
        <p:spPr>
          <a:xfrm>
            <a:off x="1104900" y="1627188"/>
            <a:ext cx="7408863" cy="6202362"/>
          </a:xfrm>
        </p:spPr>
        <p:txBody>
          <a:bodyPr/>
          <a:lstStyle/>
          <a:p>
            <a:pPr>
              <a:lnSpc>
                <a:spcPct val="80000"/>
              </a:lnSpc>
            </a:pPr>
            <a:r>
              <a:rPr lang="en-US" dirty="0">
                <a:solidFill>
                  <a:schemeClr val="bg1"/>
                </a:solidFill>
              </a:rPr>
              <a:t>Familiarity with major study designs used in genetic epidemiology </a:t>
            </a:r>
          </a:p>
          <a:p>
            <a:pPr lvl="1">
              <a:lnSpc>
                <a:spcPct val="80000"/>
              </a:lnSpc>
              <a:buFont typeface="Wingdings" pitchFamily="2" charset="2"/>
              <a:buNone/>
            </a:pPr>
            <a:endParaRPr lang="en-US" sz="3200" dirty="0">
              <a:solidFill>
                <a:schemeClr val="bg1"/>
              </a:solidFill>
            </a:endParaRPr>
          </a:p>
          <a:p>
            <a:pPr>
              <a:lnSpc>
                <a:spcPct val="80000"/>
              </a:lnSpc>
            </a:pPr>
            <a:r>
              <a:rPr lang="en-US" dirty="0">
                <a:solidFill>
                  <a:schemeClr val="bg1"/>
                </a:solidFill>
              </a:rPr>
              <a:t>Familiarity with major issues associated with each approach</a:t>
            </a:r>
          </a:p>
          <a:p>
            <a:pPr>
              <a:lnSpc>
                <a:spcPct val="80000"/>
              </a:lnSpc>
            </a:pPr>
            <a:endParaRPr lang="en-US" dirty="0">
              <a:solidFill>
                <a:schemeClr val="bg1"/>
              </a:solidFill>
            </a:endParaRPr>
          </a:p>
          <a:p>
            <a:pPr>
              <a:lnSpc>
                <a:spcPct val="80000"/>
              </a:lnSpc>
            </a:pPr>
            <a:r>
              <a:rPr lang="en-US" dirty="0">
                <a:solidFill>
                  <a:schemeClr val="bg1"/>
                </a:solidFill>
              </a:rPr>
              <a:t>Aware of software and web resources used in genetic epidemiology</a:t>
            </a:r>
          </a:p>
          <a:p>
            <a:pPr lvl="1">
              <a:lnSpc>
                <a:spcPct val="80000"/>
              </a:lnSpc>
            </a:pPr>
            <a:endParaRPr lang="en-US" sz="3200" dirty="0"/>
          </a:p>
          <a:p>
            <a:pPr>
              <a:lnSpc>
                <a:spcPct val="80000"/>
              </a:lnSpc>
              <a:buFont typeface="Wingdings" pitchFamily="2" charset="2"/>
              <a:buNone/>
            </a:pPr>
            <a:endParaRPr lang="en-US" dirty="0"/>
          </a:p>
          <a:p>
            <a:pPr lvl="1">
              <a:lnSpc>
                <a:spcPct val="80000"/>
              </a:lnSpc>
              <a:buFont typeface="Wingdings" pitchFamily="2" charset="2"/>
              <a:buNone/>
            </a:pPr>
            <a:endParaRPr lang="en-US" sz="3200" dirty="0"/>
          </a:p>
          <a:p>
            <a:pPr lvl="1">
              <a:lnSpc>
                <a:spcPct val="80000"/>
              </a:lnSpc>
            </a:pPr>
            <a:endParaRPr lang="en-US" sz="2400" dirty="0"/>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able 20"/>
          <p:cNvGraphicFramePr>
            <a:graphicFrameLocks noGrp="1"/>
          </p:cNvGraphicFramePr>
          <p:nvPr/>
        </p:nvGraphicFramePr>
        <p:xfrm>
          <a:off x="295275" y="511175"/>
          <a:ext cx="8610600" cy="6217896"/>
        </p:xfrm>
        <a:graphic>
          <a:graphicData uri="http://schemas.openxmlformats.org/drawingml/2006/table">
            <a:tbl>
              <a:tblPr/>
              <a:tblGrid>
                <a:gridCol w="4172553"/>
                <a:gridCol w="4351649"/>
                <a:gridCol w="86398"/>
              </a:tblGrid>
              <a:tr h="161788">
                <a:tc gridSpan="3">
                  <a:txBody>
                    <a:bodyPr/>
                    <a:lstStyle/>
                    <a:p>
                      <a:pPr marL="0" marR="0" algn="ctr">
                        <a:spcBef>
                          <a:spcPts val="0"/>
                        </a:spcBef>
                        <a:spcAft>
                          <a:spcPts val="0"/>
                        </a:spcAft>
                      </a:pPr>
                      <a:endParaRPr lang="en-US" sz="1100" baseline="0" dirty="0">
                        <a:solidFill>
                          <a:schemeClr val="bg1"/>
                        </a:solidFill>
                        <a:latin typeface="Arial" pitchFamily="34" charset="0"/>
                        <a:ea typeface="Calibri"/>
                        <a:cs typeface="Times New Roman"/>
                      </a:endParaRPr>
                    </a:p>
                  </a:txBody>
                  <a:tcPr marL="30499" marR="30499" marT="0" marB="0" anchor="ctr">
                    <a:lnL>
                      <a:noFill/>
                    </a:lnL>
                    <a:lnR>
                      <a:noFill/>
                    </a:lnR>
                    <a:lnT>
                      <a:noFill/>
                    </a:lnT>
                    <a:lnB>
                      <a:noFill/>
                    </a:lnB>
                  </a:tcPr>
                </a:tc>
                <a:tc hMerge="1">
                  <a:txBody>
                    <a:bodyPr/>
                    <a:lstStyle/>
                    <a:p>
                      <a:endParaRPr lang="en-US"/>
                    </a:p>
                  </a:txBody>
                  <a:tcPr/>
                </a:tc>
                <a:tc hMerge="1">
                  <a:txBody>
                    <a:bodyPr/>
                    <a:lstStyle/>
                    <a:p>
                      <a:endParaRPr lang="en-US"/>
                    </a:p>
                  </a:txBody>
                  <a:tcPr/>
                </a:tc>
              </a:tr>
              <a:tr h="288644">
                <a:tc>
                  <a:txBody>
                    <a:bodyPr/>
                    <a:lstStyle/>
                    <a:p>
                      <a:pPr marL="0" marR="0" algn="ctr">
                        <a:spcBef>
                          <a:spcPts val="0"/>
                        </a:spcBef>
                        <a:spcAft>
                          <a:spcPts val="0"/>
                        </a:spcAft>
                      </a:pPr>
                      <a:r>
                        <a:rPr lang="en-US" sz="1100" baseline="0" dirty="0">
                          <a:solidFill>
                            <a:schemeClr val="bg1"/>
                          </a:solidFill>
                          <a:latin typeface="Arial" pitchFamily="34" charset="0"/>
                          <a:ea typeface="Calibri"/>
                          <a:cs typeface="Times New Roman"/>
                        </a:rPr>
                        <a:t>Question</a:t>
                      </a:r>
                    </a:p>
                  </a:txBody>
                  <a:tcPr marL="30499" marR="30499" marT="0" marB="0" anchor="ctr">
                    <a:lnL>
                      <a:noFill/>
                    </a:lnL>
                    <a:lnR>
                      <a:noFill/>
                    </a:lnR>
                    <a:lnT>
                      <a:noFill/>
                    </a:lnT>
                    <a:lnB>
                      <a:noFill/>
                    </a:lnB>
                  </a:tcPr>
                </a:tc>
                <a:tc>
                  <a:txBody>
                    <a:bodyPr/>
                    <a:lstStyle/>
                    <a:p>
                      <a:pPr marL="0" marR="0" algn="ctr">
                        <a:spcBef>
                          <a:spcPts val="0"/>
                        </a:spcBef>
                        <a:spcAft>
                          <a:spcPts val="0"/>
                        </a:spcAft>
                      </a:pPr>
                      <a:r>
                        <a:rPr lang="en-US" sz="1100" baseline="0" dirty="0">
                          <a:solidFill>
                            <a:schemeClr val="bg1"/>
                          </a:solidFill>
                          <a:latin typeface="Arial" pitchFamily="34" charset="0"/>
                          <a:ea typeface="Calibri"/>
                          <a:cs typeface="Times New Roman"/>
                        </a:rPr>
                        <a:t>Approach</a:t>
                      </a:r>
                    </a:p>
                  </a:txBody>
                  <a:tcPr marL="30499" marR="30499" marT="0" marB="0" anchor="ctr">
                    <a:lnL>
                      <a:noFill/>
                    </a:lnL>
                    <a:lnR>
                      <a:noFill/>
                    </a:lnR>
                    <a:lnT>
                      <a:noFill/>
                    </a:lnT>
                    <a:lnB>
                      <a:noFill/>
                    </a:lnB>
                  </a:tcPr>
                </a:tc>
                <a:tc>
                  <a:txBody>
                    <a:bodyPr/>
                    <a:lstStyle/>
                    <a:p>
                      <a:endParaRPr lang="en-US" dirty="0">
                        <a:solidFill>
                          <a:schemeClr val="bg1"/>
                        </a:solidFill>
                      </a:endParaRPr>
                    </a:p>
                  </a:txBody>
                  <a:tcPr marL="30499" marR="30499" marT="0" marB="0" anchor="ctr">
                    <a:lnL>
                      <a:noFill/>
                    </a:lnL>
                    <a:lnR>
                      <a:noFill/>
                    </a:lnR>
                    <a:lnT>
                      <a:noFill/>
                    </a:lnT>
                    <a:lnB>
                      <a:noFill/>
                    </a:lnB>
                  </a:tcPr>
                </a:tc>
              </a:tr>
              <a:tr h="485363">
                <a:tc>
                  <a:txBody>
                    <a:bodyPr/>
                    <a:lstStyle/>
                    <a:p>
                      <a:pPr marL="0" marR="0">
                        <a:spcBef>
                          <a:spcPts val="0"/>
                        </a:spcBef>
                        <a:spcAft>
                          <a:spcPts val="0"/>
                        </a:spcAft>
                      </a:pPr>
                      <a:r>
                        <a:rPr lang="en-US" sz="1100" baseline="0" dirty="0">
                          <a:solidFill>
                            <a:schemeClr val="bg1"/>
                          </a:solidFill>
                          <a:latin typeface="Arial" pitchFamily="34" charset="0"/>
                          <a:ea typeface="Calibri"/>
                          <a:cs typeface="Times New Roman"/>
                        </a:rPr>
                        <a:t>Is there evidence for genetic influences on a quantitative trait?</a:t>
                      </a:r>
                    </a:p>
                  </a:txBody>
                  <a:tcPr marL="30499" marR="30499" marT="0" marB="0" anchor="ctr">
                    <a:lnL>
                      <a:noFill/>
                    </a:lnL>
                    <a:lnR>
                      <a:noFill/>
                    </a:lnR>
                    <a:lnT>
                      <a:noFill/>
                    </a:lnT>
                    <a:lnB>
                      <a:noFill/>
                    </a:lnB>
                  </a:tcPr>
                </a:tc>
                <a:tc>
                  <a:txBody>
                    <a:bodyPr/>
                    <a:lstStyle/>
                    <a:p>
                      <a:pPr marL="0" marR="0" algn="ctr">
                        <a:spcBef>
                          <a:spcPts val="0"/>
                        </a:spcBef>
                        <a:spcAft>
                          <a:spcPts val="0"/>
                        </a:spcAft>
                      </a:pPr>
                      <a:endParaRPr lang="en-US" sz="1100" baseline="0" dirty="0">
                        <a:solidFill>
                          <a:schemeClr val="bg1"/>
                        </a:solidFill>
                        <a:latin typeface="Arial" pitchFamily="34" charset="0"/>
                        <a:ea typeface="Calibri"/>
                        <a:cs typeface="Times New Roman"/>
                      </a:endParaRPr>
                    </a:p>
                    <a:p>
                      <a:pPr marL="0" marR="0" algn="ctr">
                        <a:spcBef>
                          <a:spcPts val="0"/>
                        </a:spcBef>
                        <a:spcAft>
                          <a:spcPts val="0"/>
                        </a:spcAft>
                      </a:pPr>
                      <a:r>
                        <a:rPr lang="en-US" sz="1100" baseline="0" dirty="0" smtClean="0">
                          <a:solidFill>
                            <a:schemeClr val="bg1"/>
                          </a:solidFill>
                          <a:latin typeface="Arial" pitchFamily="34" charset="0"/>
                          <a:ea typeface="Calibri"/>
                          <a:cs typeface="Times New Roman"/>
                        </a:rPr>
                        <a:t>Commingling</a:t>
                      </a:r>
                    </a:p>
                    <a:p>
                      <a:pPr marL="0" marR="0" algn="ctr">
                        <a:spcBef>
                          <a:spcPts val="0"/>
                        </a:spcBef>
                        <a:spcAft>
                          <a:spcPts val="0"/>
                        </a:spcAft>
                      </a:pPr>
                      <a:endParaRPr lang="en-US" sz="1100" baseline="0" dirty="0">
                        <a:solidFill>
                          <a:schemeClr val="bg1"/>
                        </a:solidFill>
                        <a:latin typeface="Arial" pitchFamily="34" charset="0"/>
                        <a:ea typeface="Calibri"/>
                        <a:cs typeface="Times New Roman"/>
                      </a:endParaRPr>
                    </a:p>
                  </a:txBody>
                  <a:tcPr marL="30499" marR="30499" marT="0" marB="0" anchor="ctr">
                    <a:lnL>
                      <a:noFill/>
                    </a:lnL>
                    <a:lnR>
                      <a:noFill/>
                    </a:lnR>
                    <a:lnT>
                      <a:noFill/>
                    </a:lnT>
                    <a:lnB>
                      <a:noFill/>
                    </a:lnB>
                  </a:tcPr>
                </a:tc>
                <a:tc>
                  <a:txBody>
                    <a:bodyPr/>
                    <a:lstStyle/>
                    <a:p>
                      <a:endParaRPr lang="en-US" dirty="0">
                        <a:solidFill>
                          <a:schemeClr val="bg1"/>
                        </a:solidFill>
                      </a:endParaRPr>
                    </a:p>
                  </a:txBody>
                  <a:tcPr marL="30499" marR="30499" marT="0" marB="0" anchor="ctr">
                    <a:lnL>
                      <a:noFill/>
                    </a:lnL>
                    <a:lnR>
                      <a:noFill/>
                    </a:lnR>
                    <a:lnT>
                      <a:noFill/>
                    </a:lnT>
                    <a:lnB>
                      <a:noFill/>
                    </a:lnB>
                  </a:tcPr>
                </a:tc>
              </a:tr>
              <a:tr h="688503">
                <a:tc>
                  <a:txBody>
                    <a:bodyPr/>
                    <a:lstStyle/>
                    <a:p>
                      <a:pPr marL="0" marR="0">
                        <a:spcBef>
                          <a:spcPts val="0"/>
                        </a:spcBef>
                        <a:spcAft>
                          <a:spcPts val="0"/>
                        </a:spcAft>
                      </a:pPr>
                      <a:r>
                        <a:rPr lang="en-US" sz="1100" baseline="0" dirty="0">
                          <a:solidFill>
                            <a:schemeClr val="bg1"/>
                          </a:solidFill>
                          <a:latin typeface="Arial" pitchFamily="34" charset="0"/>
                          <a:ea typeface="Calibri"/>
                          <a:cs typeface="Times New Roman"/>
                        </a:rPr>
                        <a:t>Is there familial aggregation</a:t>
                      </a:r>
                      <a:r>
                        <a:rPr lang="en-US" sz="1100" baseline="0" dirty="0" smtClean="0">
                          <a:solidFill>
                            <a:schemeClr val="bg1"/>
                          </a:solidFill>
                          <a:latin typeface="Arial" pitchFamily="34" charset="0"/>
                          <a:ea typeface="Calibri"/>
                          <a:cs typeface="Times New Roman"/>
                        </a:rPr>
                        <a:t>?</a:t>
                      </a:r>
                      <a:endParaRPr lang="en-US" sz="1100" baseline="0" dirty="0">
                        <a:solidFill>
                          <a:schemeClr val="bg1"/>
                        </a:solidFill>
                        <a:latin typeface="Arial" pitchFamily="34" charset="0"/>
                        <a:ea typeface="Calibri"/>
                        <a:cs typeface="Times New Roman"/>
                      </a:endParaRPr>
                    </a:p>
                  </a:txBody>
                  <a:tcPr marL="30499" marR="30499" marT="0" marB="0" anchor="ctr">
                    <a:lnL>
                      <a:noFill/>
                    </a:lnL>
                    <a:lnR>
                      <a:noFill/>
                    </a:lnR>
                    <a:lnT>
                      <a:noFill/>
                    </a:lnT>
                    <a:lnB>
                      <a:noFill/>
                    </a:lnB>
                  </a:tcPr>
                </a:tc>
                <a:tc>
                  <a:txBody>
                    <a:bodyPr/>
                    <a:lstStyle/>
                    <a:p>
                      <a:pPr marL="0" marR="0" algn="ctr">
                        <a:spcBef>
                          <a:spcPts val="0"/>
                        </a:spcBef>
                        <a:spcAft>
                          <a:spcPts val="0"/>
                        </a:spcAft>
                      </a:pPr>
                      <a:endParaRPr lang="en-US" sz="1100" baseline="0" dirty="0">
                        <a:solidFill>
                          <a:schemeClr val="bg1"/>
                        </a:solidFill>
                        <a:latin typeface="Arial" pitchFamily="34" charset="0"/>
                        <a:ea typeface="Calibri"/>
                        <a:cs typeface="Times New Roman"/>
                      </a:endParaRPr>
                    </a:p>
                    <a:p>
                      <a:pPr marL="0" marR="0" algn="ctr">
                        <a:spcBef>
                          <a:spcPts val="0"/>
                        </a:spcBef>
                        <a:spcAft>
                          <a:spcPts val="0"/>
                        </a:spcAft>
                      </a:pPr>
                      <a:r>
                        <a:rPr lang="en-US" sz="1100" baseline="0" dirty="0">
                          <a:solidFill>
                            <a:schemeClr val="bg1"/>
                          </a:solidFill>
                          <a:latin typeface="Arial" pitchFamily="34" charset="0"/>
                          <a:ea typeface="Calibri"/>
                          <a:cs typeface="Times New Roman"/>
                        </a:rPr>
                        <a:t>Family </a:t>
                      </a:r>
                      <a:r>
                        <a:rPr lang="en-US" sz="1100" baseline="0" dirty="0" smtClean="0">
                          <a:solidFill>
                            <a:schemeClr val="bg1"/>
                          </a:solidFill>
                          <a:latin typeface="Arial" pitchFamily="34" charset="0"/>
                          <a:ea typeface="Calibri"/>
                          <a:cs typeface="Times New Roman"/>
                        </a:rPr>
                        <a:t>Study</a:t>
                      </a:r>
                    </a:p>
                    <a:p>
                      <a:pPr marL="0" marR="0" algn="ctr">
                        <a:spcBef>
                          <a:spcPts val="0"/>
                        </a:spcBef>
                        <a:spcAft>
                          <a:spcPts val="0"/>
                        </a:spcAft>
                      </a:pPr>
                      <a:endParaRPr lang="en-US" sz="1100" baseline="0" dirty="0">
                        <a:solidFill>
                          <a:schemeClr val="bg1"/>
                        </a:solidFill>
                        <a:latin typeface="Arial" pitchFamily="34" charset="0"/>
                        <a:ea typeface="Calibri"/>
                        <a:cs typeface="Times New Roman"/>
                      </a:endParaRPr>
                    </a:p>
                  </a:txBody>
                  <a:tcPr marL="30499" marR="30499" marT="0" marB="0" anchor="ctr">
                    <a:lnL>
                      <a:noFill/>
                    </a:lnL>
                    <a:lnR>
                      <a:noFill/>
                    </a:lnR>
                    <a:lnT>
                      <a:noFill/>
                    </a:lnT>
                    <a:lnB>
                      <a:noFill/>
                    </a:lnB>
                    <a:noFill/>
                  </a:tcPr>
                </a:tc>
                <a:tc>
                  <a:txBody>
                    <a:bodyPr/>
                    <a:lstStyle/>
                    <a:p>
                      <a:endParaRPr lang="en-US" dirty="0">
                        <a:solidFill>
                          <a:schemeClr val="bg1"/>
                        </a:solidFill>
                      </a:endParaRPr>
                    </a:p>
                  </a:txBody>
                  <a:tcPr marL="30499" marR="30499" marT="0" marB="0" anchor="ctr">
                    <a:lnL>
                      <a:noFill/>
                    </a:lnL>
                    <a:lnR>
                      <a:noFill/>
                    </a:lnR>
                    <a:lnT>
                      <a:noFill/>
                    </a:lnT>
                    <a:lnB>
                      <a:noFill/>
                    </a:lnB>
                  </a:tcPr>
                </a:tc>
              </a:tr>
              <a:tr h="647150">
                <a:tc>
                  <a:txBody>
                    <a:bodyPr/>
                    <a:lstStyle/>
                    <a:p>
                      <a:pPr marL="0" marR="0">
                        <a:spcBef>
                          <a:spcPts val="0"/>
                        </a:spcBef>
                        <a:spcAft>
                          <a:spcPts val="0"/>
                        </a:spcAft>
                      </a:pPr>
                      <a:r>
                        <a:rPr lang="en-US" sz="1100" baseline="0" dirty="0">
                          <a:solidFill>
                            <a:schemeClr val="bg1"/>
                          </a:solidFill>
                          <a:latin typeface="Arial" pitchFamily="34" charset="0"/>
                          <a:ea typeface="Calibri"/>
                          <a:cs typeface="Times New Roman"/>
                        </a:rPr>
                        <a:t>Is the familial aggregation caused by genetic factors</a:t>
                      </a:r>
                      <a:r>
                        <a:rPr lang="en-US" sz="1100" baseline="0" dirty="0" smtClean="0">
                          <a:solidFill>
                            <a:schemeClr val="bg1"/>
                          </a:solidFill>
                          <a:latin typeface="Arial" pitchFamily="34" charset="0"/>
                          <a:ea typeface="Calibri"/>
                          <a:cs typeface="Times New Roman"/>
                        </a:rPr>
                        <a:t>?</a:t>
                      </a:r>
                      <a:endParaRPr lang="en-US" sz="1100" baseline="0" dirty="0">
                        <a:solidFill>
                          <a:schemeClr val="bg1"/>
                        </a:solidFill>
                        <a:latin typeface="Arial" pitchFamily="34" charset="0"/>
                        <a:ea typeface="Calibri"/>
                        <a:cs typeface="Times New Roman"/>
                      </a:endParaRPr>
                    </a:p>
                  </a:txBody>
                  <a:tcPr marL="30499" marR="30499" marT="0" marB="0" anchor="ctr">
                    <a:lnL>
                      <a:noFill/>
                    </a:lnL>
                    <a:lnR>
                      <a:noFill/>
                    </a:lnR>
                    <a:lnT>
                      <a:noFill/>
                    </a:lnT>
                    <a:lnB>
                      <a:noFill/>
                    </a:lnB>
                  </a:tcPr>
                </a:tc>
                <a:tc>
                  <a:txBody>
                    <a:bodyPr/>
                    <a:lstStyle/>
                    <a:p>
                      <a:pPr marL="0" marR="0" algn="ctr">
                        <a:spcBef>
                          <a:spcPts val="0"/>
                        </a:spcBef>
                        <a:spcAft>
                          <a:spcPts val="0"/>
                        </a:spcAft>
                      </a:pPr>
                      <a:endParaRPr lang="en-US" sz="1100" baseline="0" dirty="0">
                        <a:solidFill>
                          <a:schemeClr val="bg1"/>
                        </a:solidFill>
                        <a:latin typeface="Arial" pitchFamily="34" charset="0"/>
                        <a:ea typeface="Calibri"/>
                        <a:cs typeface="Times New Roman"/>
                      </a:endParaRPr>
                    </a:p>
                    <a:p>
                      <a:pPr marL="0" marR="0" algn="ctr">
                        <a:spcBef>
                          <a:spcPts val="0"/>
                        </a:spcBef>
                        <a:spcAft>
                          <a:spcPts val="0"/>
                        </a:spcAft>
                      </a:pPr>
                      <a:r>
                        <a:rPr lang="en-US" sz="1100" baseline="0" dirty="0" smtClean="0">
                          <a:solidFill>
                            <a:schemeClr val="bg1"/>
                          </a:solidFill>
                          <a:latin typeface="Arial" pitchFamily="34" charset="0"/>
                          <a:ea typeface="Calibri"/>
                          <a:cs typeface="Times New Roman"/>
                        </a:rPr>
                        <a:t>Twin Study</a:t>
                      </a:r>
                    </a:p>
                    <a:p>
                      <a:pPr marL="0" marR="0" algn="ctr">
                        <a:spcBef>
                          <a:spcPts val="0"/>
                        </a:spcBef>
                        <a:spcAft>
                          <a:spcPts val="0"/>
                        </a:spcAft>
                      </a:pPr>
                      <a:endParaRPr lang="en-US" sz="1100" baseline="0" dirty="0">
                        <a:solidFill>
                          <a:schemeClr val="bg1"/>
                        </a:solidFill>
                        <a:latin typeface="Arial" pitchFamily="34" charset="0"/>
                        <a:ea typeface="Calibri"/>
                        <a:cs typeface="Times New Roman"/>
                      </a:endParaRPr>
                    </a:p>
                  </a:txBody>
                  <a:tcPr marL="30499" marR="30499" marT="0" marB="0" anchor="ctr">
                    <a:lnL>
                      <a:noFill/>
                    </a:lnL>
                    <a:lnR>
                      <a:noFill/>
                    </a:lnR>
                    <a:lnT>
                      <a:noFill/>
                    </a:lnT>
                    <a:lnB>
                      <a:noFill/>
                    </a:lnB>
                  </a:tcPr>
                </a:tc>
                <a:tc>
                  <a:txBody>
                    <a:bodyPr/>
                    <a:lstStyle/>
                    <a:p>
                      <a:endParaRPr lang="en-US" dirty="0">
                        <a:solidFill>
                          <a:schemeClr val="bg1"/>
                        </a:solidFill>
                      </a:endParaRPr>
                    </a:p>
                  </a:txBody>
                  <a:tcPr marL="30499" marR="30499" marT="0" marB="0" anchor="ctr">
                    <a:lnL>
                      <a:noFill/>
                    </a:lnL>
                    <a:lnR>
                      <a:noFill/>
                    </a:lnR>
                    <a:lnT>
                      <a:noFill/>
                    </a:lnT>
                    <a:lnB>
                      <a:noFill/>
                    </a:lnB>
                  </a:tcPr>
                </a:tc>
              </a:tr>
              <a:tr h="604865">
                <a:tc>
                  <a:txBody>
                    <a:bodyPr/>
                    <a:lstStyle/>
                    <a:p>
                      <a:pPr marL="0" marR="0">
                        <a:spcBef>
                          <a:spcPts val="0"/>
                        </a:spcBef>
                        <a:spcAft>
                          <a:spcPts val="0"/>
                        </a:spcAft>
                      </a:pPr>
                      <a:r>
                        <a:rPr lang="en-US" sz="1100" baseline="0" dirty="0">
                          <a:solidFill>
                            <a:schemeClr val="bg1"/>
                          </a:solidFill>
                          <a:latin typeface="Arial" pitchFamily="34" charset="0"/>
                          <a:ea typeface="Calibri"/>
                          <a:cs typeface="Times New Roman"/>
                        </a:rPr>
                        <a:t>Is there a major gene?  Is it dominant or recessive ? </a:t>
                      </a:r>
                    </a:p>
                  </a:txBody>
                  <a:tcPr marL="30499" marR="30499" marT="0" marB="0" anchor="ctr">
                    <a:lnL>
                      <a:noFill/>
                    </a:lnL>
                    <a:lnR>
                      <a:noFill/>
                    </a:lnR>
                    <a:lnT>
                      <a:noFill/>
                    </a:lnT>
                    <a:lnB>
                      <a:noFill/>
                    </a:lnB>
                  </a:tcPr>
                </a:tc>
                <a:tc>
                  <a:txBody>
                    <a:bodyPr/>
                    <a:lstStyle/>
                    <a:p>
                      <a:pPr marL="0" marR="0" algn="ctr">
                        <a:spcBef>
                          <a:spcPts val="0"/>
                        </a:spcBef>
                        <a:spcAft>
                          <a:spcPts val="0"/>
                        </a:spcAft>
                      </a:pPr>
                      <a:endParaRPr lang="en-US" sz="1100" baseline="0" dirty="0">
                        <a:solidFill>
                          <a:schemeClr val="bg1"/>
                        </a:solidFill>
                        <a:latin typeface="Arial" pitchFamily="34" charset="0"/>
                        <a:ea typeface="Calibri"/>
                        <a:cs typeface="Times New Roman"/>
                      </a:endParaRPr>
                    </a:p>
                    <a:p>
                      <a:pPr marL="0" marR="0" algn="ctr">
                        <a:spcBef>
                          <a:spcPts val="0"/>
                        </a:spcBef>
                        <a:spcAft>
                          <a:spcPts val="0"/>
                        </a:spcAft>
                      </a:pPr>
                      <a:r>
                        <a:rPr lang="en-US" sz="1100" baseline="0" dirty="0">
                          <a:solidFill>
                            <a:schemeClr val="bg1"/>
                          </a:solidFill>
                          <a:latin typeface="Arial" pitchFamily="34" charset="0"/>
                          <a:ea typeface="Calibri"/>
                          <a:cs typeface="Times New Roman"/>
                        </a:rPr>
                        <a:t>Segregation </a:t>
                      </a:r>
                      <a:r>
                        <a:rPr lang="en-US" sz="1100" baseline="0" dirty="0" smtClean="0">
                          <a:solidFill>
                            <a:schemeClr val="bg1"/>
                          </a:solidFill>
                          <a:latin typeface="Arial" pitchFamily="34" charset="0"/>
                          <a:ea typeface="Calibri"/>
                          <a:cs typeface="Times New Roman"/>
                        </a:rPr>
                        <a:t>Study</a:t>
                      </a:r>
                    </a:p>
                    <a:p>
                      <a:pPr marL="0" marR="0" algn="ctr">
                        <a:spcBef>
                          <a:spcPts val="0"/>
                        </a:spcBef>
                        <a:spcAft>
                          <a:spcPts val="0"/>
                        </a:spcAft>
                      </a:pPr>
                      <a:endParaRPr lang="en-US" sz="1100" baseline="0" dirty="0">
                        <a:solidFill>
                          <a:schemeClr val="bg1"/>
                        </a:solidFill>
                        <a:latin typeface="Arial" pitchFamily="34" charset="0"/>
                        <a:ea typeface="Calibri"/>
                        <a:cs typeface="Times New Roman"/>
                      </a:endParaRPr>
                    </a:p>
                  </a:txBody>
                  <a:tcPr marL="30499" marR="30499" marT="0" marB="0" anchor="ctr">
                    <a:lnL>
                      <a:noFill/>
                    </a:lnL>
                    <a:lnR>
                      <a:noFill/>
                    </a:lnR>
                    <a:lnT>
                      <a:noFill/>
                    </a:lnT>
                    <a:lnB>
                      <a:noFill/>
                    </a:lnB>
                  </a:tcPr>
                </a:tc>
                <a:tc>
                  <a:txBody>
                    <a:bodyPr/>
                    <a:lstStyle/>
                    <a:p>
                      <a:endParaRPr lang="en-US">
                        <a:solidFill>
                          <a:schemeClr val="bg1"/>
                        </a:solidFill>
                      </a:endParaRPr>
                    </a:p>
                  </a:txBody>
                  <a:tcPr marL="30499" marR="30499" marT="0" marB="0" anchor="ctr">
                    <a:lnL>
                      <a:noFill/>
                    </a:lnL>
                    <a:lnR>
                      <a:noFill/>
                    </a:lnR>
                    <a:lnT>
                      <a:noFill/>
                    </a:lnT>
                    <a:lnB>
                      <a:noFill/>
                    </a:lnB>
                  </a:tcPr>
                </a:tc>
              </a:tr>
              <a:tr h="937633">
                <a:tc>
                  <a:txBody>
                    <a:bodyPr/>
                    <a:lstStyle/>
                    <a:p>
                      <a:pPr marL="0" marR="0">
                        <a:spcBef>
                          <a:spcPts val="0"/>
                        </a:spcBef>
                        <a:spcAft>
                          <a:spcPts val="0"/>
                        </a:spcAft>
                      </a:pPr>
                      <a:r>
                        <a:rPr lang="en-US" sz="1100" baseline="0">
                          <a:solidFill>
                            <a:schemeClr val="bg1"/>
                          </a:solidFill>
                          <a:latin typeface="Arial" pitchFamily="34" charset="0"/>
                          <a:ea typeface="Calibri"/>
                          <a:cs typeface="Times New Roman"/>
                        </a:rPr>
                        <a:t>Where is this major gene in the human genome?</a:t>
                      </a:r>
                    </a:p>
                  </a:txBody>
                  <a:tcPr marL="30499" marR="30499" marT="0" marB="0" anchor="ctr">
                    <a:lnL>
                      <a:noFill/>
                    </a:lnL>
                    <a:lnR>
                      <a:noFill/>
                    </a:lnR>
                    <a:lnT>
                      <a:noFill/>
                    </a:lnT>
                    <a:lnB>
                      <a:noFill/>
                    </a:lnB>
                  </a:tcPr>
                </a:tc>
                <a:tc>
                  <a:txBody>
                    <a:bodyPr/>
                    <a:lstStyle/>
                    <a:p>
                      <a:pPr marL="0" marR="0" algn="ctr">
                        <a:spcBef>
                          <a:spcPts val="0"/>
                        </a:spcBef>
                        <a:spcAft>
                          <a:spcPts val="0"/>
                        </a:spcAft>
                      </a:pPr>
                      <a:r>
                        <a:rPr lang="en-US" sz="1100" baseline="0" dirty="0">
                          <a:solidFill>
                            <a:schemeClr val="bg1"/>
                          </a:solidFill>
                          <a:latin typeface="Arial" pitchFamily="34" charset="0"/>
                          <a:ea typeface="Calibri"/>
                          <a:cs typeface="Times New Roman"/>
                        </a:rPr>
                        <a:t>Linkage Analysis</a:t>
                      </a:r>
                    </a:p>
                  </a:txBody>
                  <a:tcPr marL="30499" marR="30499" marT="0" marB="0" anchor="ctr">
                    <a:lnL>
                      <a:noFill/>
                    </a:lnL>
                    <a:lnR>
                      <a:noFill/>
                    </a:lnR>
                    <a:lnT>
                      <a:noFill/>
                    </a:lnT>
                    <a:lnB>
                      <a:noFill/>
                    </a:lnB>
                  </a:tcPr>
                </a:tc>
                <a:tc>
                  <a:txBody>
                    <a:bodyPr/>
                    <a:lstStyle/>
                    <a:p>
                      <a:endParaRPr lang="en-US">
                        <a:solidFill>
                          <a:schemeClr val="bg1"/>
                        </a:solidFill>
                      </a:endParaRPr>
                    </a:p>
                  </a:txBody>
                  <a:tcPr marL="30499" marR="30499" marT="0" marB="0" anchor="ctr">
                    <a:lnL>
                      <a:noFill/>
                    </a:lnL>
                    <a:lnR>
                      <a:noFill/>
                    </a:lnR>
                    <a:lnT>
                      <a:noFill/>
                    </a:lnT>
                    <a:lnB>
                      <a:noFill/>
                    </a:lnB>
                  </a:tcPr>
                </a:tc>
              </a:tr>
              <a:tr h="762976">
                <a:tc>
                  <a:txBody>
                    <a:bodyPr/>
                    <a:lstStyle/>
                    <a:p>
                      <a:pPr marL="0" marR="0">
                        <a:spcBef>
                          <a:spcPts val="0"/>
                        </a:spcBef>
                        <a:spcAft>
                          <a:spcPts val="0"/>
                        </a:spcAft>
                      </a:pPr>
                      <a:r>
                        <a:rPr lang="en-US" sz="1100" baseline="0" dirty="0">
                          <a:solidFill>
                            <a:schemeClr val="bg1"/>
                          </a:solidFill>
                          <a:latin typeface="Arial" pitchFamily="34" charset="0"/>
                          <a:ea typeface="Calibri"/>
                          <a:cs typeface="Times New Roman"/>
                        </a:rPr>
                        <a:t>Is there </a:t>
                      </a:r>
                      <a:r>
                        <a:rPr lang="en-US" sz="1100" baseline="0" dirty="0" smtClean="0">
                          <a:solidFill>
                            <a:schemeClr val="bg1"/>
                          </a:solidFill>
                          <a:latin typeface="Arial" pitchFamily="34" charset="0"/>
                          <a:ea typeface="Calibri"/>
                          <a:cs typeface="Times New Roman"/>
                        </a:rPr>
                        <a:t> linkage </a:t>
                      </a:r>
                      <a:r>
                        <a:rPr lang="en-US" sz="1100" baseline="0" dirty="0">
                          <a:solidFill>
                            <a:schemeClr val="bg1"/>
                          </a:solidFill>
                          <a:latin typeface="Arial" pitchFamily="34" charset="0"/>
                          <a:ea typeface="Calibri"/>
                          <a:cs typeface="Times New Roman"/>
                        </a:rPr>
                        <a:t>with DNA markers under a specific genetic model?</a:t>
                      </a:r>
                    </a:p>
                  </a:txBody>
                  <a:tcPr marL="30499" marR="30499" marT="0" marB="0" anchor="ctr">
                    <a:lnL>
                      <a:noFill/>
                    </a:lnL>
                    <a:lnR>
                      <a:noFill/>
                    </a:lnR>
                    <a:lnT>
                      <a:noFill/>
                    </a:lnT>
                    <a:lnB>
                      <a:noFill/>
                    </a:lnB>
                  </a:tcPr>
                </a:tc>
                <a:tc>
                  <a:txBody>
                    <a:bodyPr/>
                    <a:lstStyle/>
                    <a:p>
                      <a:pPr marL="0" marR="0" algn="ctr">
                        <a:spcBef>
                          <a:spcPts val="0"/>
                        </a:spcBef>
                        <a:spcAft>
                          <a:spcPts val="0"/>
                        </a:spcAft>
                      </a:pPr>
                      <a:endParaRPr lang="en-US" sz="1100" baseline="0" dirty="0">
                        <a:solidFill>
                          <a:schemeClr val="bg1"/>
                        </a:solidFill>
                        <a:latin typeface="Arial" pitchFamily="34" charset="0"/>
                        <a:ea typeface="Calibri"/>
                        <a:cs typeface="Times New Roman"/>
                      </a:endParaRPr>
                    </a:p>
                    <a:p>
                      <a:pPr marL="228600" marR="0" indent="-228600" algn="ctr">
                        <a:spcBef>
                          <a:spcPts val="0"/>
                        </a:spcBef>
                        <a:spcAft>
                          <a:spcPts val="0"/>
                        </a:spcAft>
                        <a:buAutoNum type="alphaUcPeriod"/>
                      </a:pPr>
                      <a:r>
                        <a:rPr lang="en-US" sz="1100" baseline="0" dirty="0" smtClean="0">
                          <a:solidFill>
                            <a:schemeClr val="bg1"/>
                          </a:solidFill>
                          <a:latin typeface="Arial" pitchFamily="34" charset="0"/>
                          <a:ea typeface="Calibri"/>
                          <a:cs typeface="Times New Roman"/>
                        </a:rPr>
                        <a:t>Parametric Approach</a:t>
                      </a:r>
                    </a:p>
                    <a:p>
                      <a:pPr marL="228600" marR="0" indent="-228600" algn="ctr">
                        <a:spcBef>
                          <a:spcPts val="0"/>
                        </a:spcBef>
                        <a:spcAft>
                          <a:spcPts val="0"/>
                        </a:spcAft>
                        <a:buNone/>
                      </a:pPr>
                      <a:endParaRPr lang="en-US" sz="1100" baseline="0" dirty="0">
                        <a:solidFill>
                          <a:schemeClr val="bg1"/>
                        </a:solidFill>
                        <a:latin typeface="Arial" pitchFamily="34" charset="0"/>
                        <a:ea typeface="Calibri"/>
                        <a:cs typeface="Times New Roman"/>
                      </a:endParaRPr>
                    </a:p>
                  </a:txBody>
                  <a:tcPr marL="30499" marR="30499" marT="0" marB="0" anchor="ctr">
                    <a:lnL>
                      <a:noFill/>
                    </a:lnL>
                    <a:lnR>
                      <a:noFill/>
                    </a:lnR>
                    <a:lnT>
                      <a:noFill/>
                    </a:lnT>
                    <a:lnB>
                      <a:noFill/>
                    </a:lnB>
                  </a:tcPr>
                </a:tc>
                <a:tc>
                  <a:txBody>
                    <a:bodyPr/>
                    <a:lstStyle/>
                    <a:p>
                      <a:endParaRPr lang="en-US">
                        <a:solidFill>
                          <a:schemeClr val="bg1"/>
                        </a:solidFill>
                      </a:endParaRPr>
                    </a:p>
                  </a:txBody>
                  <a:tcPr marL="30499" marR="30499" marT="0" marB="0" anchor="ctr">
                    <a:lnL>
                      <a:noFill/>
                    </a:lnL>
                    <a:lnR>
                      <a:noFill/>
                    </a:lnR>
                    <a:lnT>
                      <a:noFill/>
                    </a:lnT>
                    <a:lnB>
                      <a:noFill/>
                    </a:lnB>
                  </a:tcPr>
                </a:tc>
              </a:tr>
              <a:tr h="779365">
                <a:tc>
                  <a:txBody>
                    <a:bodyPr/>
                    <a:lstStyle/>
                    <a:p>
                      <a:pPr marL="0" marR="0">
                        <a:spcBef>
                          <a:spcPts val="0"/>
                        </a:spcBef>
                        <a:spcAft>
                          <a:spcPts val="0"/>
                        </a:spcAft>
                      </a:pPr>
                      <a:r>
                        <a:rPr lang="en-US" sz="1100" baseline="0">
                          <a:solidFill>
                            <a:schemeClr val="bg1"/>
                          </a:solidFill>
                          <a:latin typeface="Arial" pitchFamily="34" charset="0"/>
                          <a:ea typeface="Calibri"/>
                          <a:cs typeface="Times New Roman"/>
                        </a:rPr>
                        <a:t>Is there an increased allele sharing for affected relatives (sib pairs) or for relatives with similar phenotype</a:t>
                      </a:r>
                    </a:p>
                  </a:txBody>
                  <a:tcPr marL="30499" marR="30499" marT="0" marB="0" anchor="ctr">
                    <a:lnL>
                      <a:noFill/>
                    </a:lnL>
                    <a:lnR>
                      <a:noFill/>
                    </a:lnR>
                    <a:lnT>
                      <a:noFill/>
                    </a:lnT>
                    <a:lnB>
                      <a:noFill/>
                    </a:lnB>
                  </a:tcPr>
                </a:tc>
                <a:tc>
                  <a:txBody>
                    <a:bodyPr/>
                    <a:lstStyle/>
                    <a:p>
                      <a:pPr marL="0" marR="0" algn="ctr">
                        <a:spcBef>
                          <a:spcPts val="0"/>
                        </a:spcBef>
                        <a:spcAft>
                          <a:spcPts val="0"/>
                        </a:spcAft>
                      </a:pPr>
                      <a:endParaRPr lang="en-US" sz="1100" baseline="0" dirty="0">
                        <a:solidFill>
                          <a:schemeClr val="bg1"/>
                        </a:solidFill>
                        <a:latin typeface="Arial" pitchFamily="34" charset="0"/>
                        <a:ea typeface="Calibri"/>
                        <a:cs typeface="Times New Roman"/>
                      </a:endParaRPr>
                    </a:p>
                    <a:p>
                      <a:pPr marL="0" marR="0" algn="ctr">
                        <a:spcBef>
                          <a:spcPts val="0"/>
                        </a:spcBef>
                        <a:spcAft>
                          <a:spcPts val="0"/>
                        </a:spcAft>
                      </a:pPr>
                      <a:r>
                        <a:rPr lang="en-US" sz="1100" baseline="0" dirty="0">
                          <a:solidFill>
                            <a:schemeClr val="bg1"/>
                          </a:solidFill>
                          <a:latin typeface="Arial" pitchFamily="34" charset="0"/>
                          <a:ea typeface="Calibri"/>
                          <a:cs typeface="Times New Roman"/>
                        </a:rPr>
                        <a:t>B. Allele Sharing Approach</a:t>
                      </a:r>
                    </a:p>
                    <a:p>
                      <a:pPr marL="0" marR="0" algn="ctr">
                        <a:spcBef>
                          <a:spcPts val="0"/>
                        </a:spcBef>
                        <a:spcAft>
                          <a:spcPts val="0"/>
                        </a:spcAft>
                      </a:pPr>
                      <a:r>
                        <a:rPr lang="en-US" sz="1100" baseline="0" dirty="0">
                          <a:solidFill>
                            <a:schemeClr val="bg1"/>
                          </a:solidFill>
                          <a:latin typeface="Arial" pitchFamily="34" charset="0"/>
                          <a:ea typeface="Calibri"/>
                          <a:cs typeface="Times New Roman"/>
                        </a:rPr>
                        <a:t>(sib-pair analyses)</a:t>
                      </a:r>
                    </a:p>
                  </a:txBody>
                  <a:tcPr marL="30499" marR="30499" marT="0" marB="0" anchor="ctr">
                    <a:lnL>
                      <a:noFill/>
                    </a:lnL>
                    <a:lnR>
                      <a:noFill/>
                    </a:lnR>
                    <a:lnT>
                      <a:noFill/>
                    </a:lnT>
                    <a:lnB>
                      <a:noFill/>
                    </a:lnB>
                  </a:tcPr>
                </a:tc>
                <a:tc>
                  <a:txBody>
                    <a:bodyPr/>
                    <a:lstStyle/>
                    <a:p>
                      <a:endParaRPr lang="en-US">
                        <a:solidFill>
                          <a:schemeClr val="bg1"/>
                        </a:solidFill>
                      </a:endParaRPr>
                    </a:p>
                  </a:txBody>
                  <a:tcPr marL="30499" marR="30499" marT="0" marB="0" anchor="ctr">
                    <a:lnL>
                      <a:noFill/>
                    </a:lnL>
                    <a:lnR>
                      <a:noFill/>
                    </a:lnR>
                    <a:lnT>
                      <a:noFill/>
                    </a:lnT>
                    <a:lnB>
                      <a:noFill/>
                    </a:lnB>
                  </a:tcPr>
                </a:tc>
              </a:tr>
              <a:tr h="704850">
                <a:tc>
                  <a:txBody>
                    <a:bodyPr/>
                    <a:lstStyle/>
                    <a:p>
                      <a:pPr marL="0" marR="0">
                        <a:spcBef>
                          <a:spcPts val="0"/>
                        </a:spcBef>
                        <a:spcAft>
                          <a:spcPts val="0"/>
                        </a:spcAft>
                      </a:pPr>
                      <a:r>
                        <a:rPr lang="en-US" sz="1100" baseline="0" dirty="0">
                          <a:solidFill>
                            <a:schemeClr val="bg1"/>
                          </a:solidFill>
                          <a:latin typeface="Arial" pitchFamily="34" charset="0"/>
                          <a:ea typeface="Calibri"/>
                          <a:cs typeface="Times New Roman"/>
                        </a:rPr>
                        <a:t>Where is the exact location of this gene and which polymorphism is associated with disease?</a:t>
                      </a:r>
                    </a:p>
                  </a:txBody>
                  <a:tcPr marL="30499" marR="30499" marT="0" marB="0" anchor="ctr">
                    <a:lnL>
                      <a:noFill/>
                    </a:lnL>
                    <a:lnR>
                      <a:noFill/>
                    </a:lnR>
                    <a:lnT>
                      <a:noFill/>
                    </a:lnT>
                    <a:lnB>
                      <a:noFill/>
                    </a:lnB>
                  </a:tcPr>
                </a:tc>
                <a:tc>
                  <a:txBody>
                    <a:bodyPr/>
                    <a:lstStyle/>
                    <a:p>
                      <a:pPr marL="0" marR="0" algn="ctr">
                        <a:spcBef>
                          <a:spcPts val="0"/>
                        </a:spcBef>
                        <a:spcAft>
                          <a:spcPts val="0"/>
                        </a:spcAft>
                      </a:pPr>
                      <a:r>
                        <a:rPr lang="en-US" sz="1100" baseline="0" dirty="0">
                          <a:solidFill>
                            <a:schemeClr val="bg1"/>
                          </a:solidFill>
                          <a:latin typeface="Arial" pitchFamily="34" charset="0"/>
                          <a:ea typeface="Times New Roman"/>
                          <a:cs typeface="Times New Roman"/>
                        </a:rPr>
                        <a:t/>
                      </a:r>
                      <a:br>
                        <a:rPr lang="en-US" sz="1100" baseline="0" dirty="0">
                          <a:solidFill>
                            <a:schemeClr val="bg1"/>
                          </a:solidFill>
                          <a:latin typeface="Arial" pitchFamily="34" charset="0"/>
                          <a:ea typeface="Times New Roman"/>
                          <a:cs typeface="Times New Roman"/>
                        </a:rPr>
                      </a:br>
                      <a:r>
                        <a:rPr lang="en-US" sz="1100" baseline="0" dirty="0" smtClean="0">
                          <a:solidFill>
                            <a:schemeClr val="bg1"/>
                          </a:solidFill>
                          <a:latin typeface="Arial" pitchFamily="34" charset="0"/>
                          <a:ea typeface="Times New Roman"/>
                          <a:cs typeface="Times New Roman"/>
                        </a:rPr>
                        <a:t>A</a:t>
                      </a:r>
                      <a:r>
                        <a:rPr lang="en-US" sz="1100" baseline="0" dirty="0" smtClean="0">
                          <a:solidFill>
                            <a:schemeClr val="bg1"/>
                          </a:solidFill>
                          <a:latin typeface="Arial" pitchFamily="34" charset="0"/>
                          <a:ea typeface="Calibri"/>
                          <a:cs typeface="Times New Roman"/>
                        </a:rPr>
                        <a:t>ssociation </a:t>
                      </a:r>
                      <a:r>
                        <a:rPr lang="en-US" sz="1100" baseline="0" dirty="0">
                          <a:solidFill>
                            <a:schemeClr val="bg1"/>
                          </a:solidFill>
                          <a:latin typeface="Arial" pitchFamily="34" charset="0"/>
                          <a:ea typeface="Calibri"/>
                          <a:cs typeface="Times New Roman"/>
                        </a:rPr>
                        <a:t>Study </a:t>
                      </a:r>
                    </a:p>
                    <a:p>
                      <a:pPr marL="0" marR="0" algn="ctr">
                        <a:spcBef>
                          <a:spcPts val="0"/>
                        </a:spcBef>
                        <a:spcAft>
                          <a:spcPts val="0"/>
                        </a:spcAft>
                      </a:pPr>
                      <a:r>
                        <a:rPr lang="en-US" sz="1100" baseline="0" dirty="0">
                          <a:solidFill>
                            <a:schemeClr val="bg1"/>
                          </a:solidFill>
                          <a:latin typeface="Arial" pitchFamily="34" charset="0"/>
                          <a:ea typeface="Calibri"/>
                          <a:cs typeface="Times New Roman"/>
                        </a:rPr>
                        <a:t>(population and family</a:t>
                      </a:r>
                      <a:r>
                        <a:rPr lang="en-US" sz="1100" baseline="0" dirty="0" smtClean="0">
                          <a:solidFill>
                            <a:schemeClr val="bg1"/>
                          </a:solidFill>
                          <a:latin typeface="Arial" pitchFamily="34" charset="0"/>
                          <a:ea typeface="Calibri"/>
                          <a:cs typeface="Times New Roman"/>
                        </a:rPr>
                        <a:t>)</a:t>
                      </a:r>
                    </a:p>
                    <a:p>
                      <a:pPr marL="0" marR="0" algn="ctr">
                        <a:spcBef>
                          <a:spcPts val="0"/>
                        </a:spcBef>
                        <a:spcAft>
                          <a:spcPts val="0"/>
                        </a:spcAft>
                      </a:pPr>
                      <a:endParaRPr lang="en-US" sz="1100" baseline="0" dirty="0" smtClean="0">
                        <a:solidFill>
                          <a:schemeClr val="bg1"/>
                        </a:solidFill>
                        <a:latin typeface="Arial" pitchFamily="34" charset="0"/>
                        <a:ea typeface="Calibri"/>
                        <a:cs typeface="Times New Roman"/>
                      </a:endParaRPr>
                    </a:p>
                    <a:p>
                      <a:pPr marL="0" marR="0" algn="ctr">
                        <a:spcBef>
                          <a:spcPts val="0"/>
                        </a:spcBef>
                        <a:spcAft>
                          <a:spcPts val="0"/>
                        </a:spcAft>
                      </a:pPr>
                      <a:endParaRPr lang="en-US" sz="1100" baseline="0" dirty="0">
                        <a:solidFill>
                          <a:schemeClr val="bg1"/>
                        </a:solidFill>
                        <a:latin typeface="Arial" pitchFamily="34" charset="0"/>
                        <a:ea typeface="Calibri"/>
                        <a:cs typeface="Times New Roman"/>
                      </a:endParaRPr>
                    </a:p>
                  </a:txBody>
                  <a:tcPr marL="30499" marR="30499" marT="0" marB="0" anchor="ctr">
                    <a:lnL>
                      <a:noFill/>
                    </a:lnL>
                    <a:lnR>
                      <a:noFill/>
                    </a:lnR>
                    <a:lnT>
                      <a:noFill/>
                    </a:lnT>
                    <a:lnB>
                      <a:noFill/>
                    </a:lnB>
                  </a:tcPr>
                </a:tc>
                <a:tc>
                  <a:txBody>
                    <a:bodyPr/>
                    <a:lstStyle/>
                    <a:p>
                      <a:endParaRPr lang="en-US" dirty="0">
                        <a:solidFill>
                          <a:schemeClr val="bg1"/>
                        </a:solidFill>
                      </a:endParaRPr>
                    </a:p>
                  </a:txBody>
                  <a:tcPr marL="30499" marR="30499" marT="0" marB="0" anchor="ctr">
                    <a:lnL>
                      <a:noFill/>
                    </a:lnL>
                    <a:lnR>
                      <a:noFill/>
                    </a:lnR>
                    <a:lnT>
                      <a:noFill/>
                    </a:lnT>
                    <a:lnB>
                      <a:noFill/>
                    </a:lnB>
                  </a:tcPr>
                </a:tc>
              </a:tr>
            </a:tbl>
          </a:graphicData>
        </a:graphic>
      </p:graphicFrame>
      <p:sp>
        <p:nvSpPr>
          <p:cNvPr id="12319" name="Rectangle 4"/>
          <p:cNvSpPr>
            <a:spLocks noGrp="1" noChangeArrowheads="1"/>
          </p:cNvSpPr>
          <p:nvPr>
            <p:ph type="title"/>
          </p:nvPr>
        </p:nvSpPr>
        <p:spPr>
          <a:xfrm>
            <a:off x="0" y="0"/>
            <a:ext cx="8934450" cy="830997"/>
          </a:xfrm>
        </p:spPr>
        <p:txBody>
          <a:bodyPr/>
          <a:lstStyle/>
          <a:p>
            <a:pPr algn="ctr" eaLnBrk="1" hangingPunct="1"/>
            <a:r>
              <a:rPr lang="en-US" sz="2400" dirty="0" smtClean="0">
                <a:solidFill>
                  <a:srgbClr val="FFFF00"/>
                </a:solidFill>
              </a:rPr>
              <a:t>Approaches to understanding genetic influences:  </a:t>
            </a:r>
            <a:br>
              <a:rPr lang="en-US" sz="2400" dirty="0" smtClean="0">
                <a:solidFill>
                  <a:srgbClr val="FFFF00"/>
                </a:solidFill>
              </a:rPr>
            </a:br>
            <a:r>
              <a:rPr lang="en-US" sz="2400" dirty="0" smtClean="0">
                <a:solidFill>
                  <a:srgbClr val="FFFF00"/>
                </a:solidFill>
              </a:rPr>
              <a:t>Overview of Genetic Epidemiologic Studies</a:t>
            </a:r>
          </a:p>
        </p:txBody>
      </p:sp>
      <p:sp>
        <p:nvSpPr>
          <p:cNvPr id="12320" name="Rectangle 27"/>
          <p:cNvSpPr>
            <a:spLocks noChangeArrowheads="1"/>
          </p:cNvSpPr>
          <p:nvPr/>
        </p:nvSpPr>
        <p:spPr bwMode="auto">
          <a:xfrm>
            <a:off x="0" y="381000"/>
            <a:ext cx="184150" cy="647700"/>
          </a:xfrm>
          <a:prstGeom prst="rect">
            <a:avLst/>
          </a:prstGeom>
          <a:noFill/>
          <a:ln w="9525">
            <a:noFill/>
            <a:miter lim="800000"/>
            <a:headEnd/>
            <a:tailEnd/>
          </a:ln>
        </p:spPr>
        <p:txBody>
          <a:bodyPr wrap="none" anchor="ctr">
            <a:spAutoFit/>
          </a:bodyPr>
          <a:lstStyle/>
          <a:p>
            <a:endParaRPr lang="en-US" sz="3600" dirty="0"/>
          </a:p>
        </p:txBody>
      </p:sp>
      <p:sp>
        <p:nvSpPr>
          <p:cNvPr id="12321" name="Down Arrow 49"/>
          <p:cNvSpPr>
            <a:spLocks noChangeArrowheads="1"/>
          </p:cNvSpPr>
          <p:nvPr/>
        </p:nvSpPr>
        <p:spPr bwMode="auto">
          <a:xfrm>
            <a:off x="4648200" y="1619250"/>
            <a:ext cx="484188" cy="977900"/>
          </a:xfrm>
          <a:prstGeom prst="downArrow">
            <a:avLst>
              <a:gd name="adj1" fmla="val 50000"/>
              <a:gd name="adj2" fmla="val 50024"/>
            </a:avLst>
          </a:prstGeom>
          <a:noFill/>
          <a:ln w="9525">
            <a:noFill/>
            <a:miter lim="800000"/>
            <a:headEnd/>
            <a:tailEnd/>
          </a:ln>
        </p:spPr>
        <p:txBody>
          <a:bodyPr>
            <a:spAutoFit/>
          </a:bodyPr>
          <a:lstStyle/>
          <a:p>
            <a:pPr algn="ctr"/>
            <a:endParaRPr lang="en-US" dirty="0"/>
          </a:p>
        </p:txBody>
      </p:sp>
      <p:grpSp>
        <p:nvGrpSpPr>
          <p:cNvPr id="2" name="Group 66"/>
          <p:cNvGrpSpPr>
            <a:grpSpLocks/>
          </p:cNvGrpSpPr>
          <p:nvPr/>
        </p:nvGrpSpPr>
        <p:grpSpPr bwMode="auto">
          <a:xfrm>
            <a:off x="5628793" y="1006877"/>
            <a:ext cx="2095500" cy="5389563"/>
            <a:chOff x="3533775" y="962025"/>
            <a:chExt cx="2095500" cy="5389007"/>
          </a:xfrm>
        </p:grpSpPr>
        <p:grpSp>
          <p:nvGrpSpPr>
            <p:cNvPr id="3" name="Group 63"/>
            <p:cNvGrpSpPr>
              <a:grpSpLocks/>
            </p:cNvGrpSpPr>
            <p:nvPr/>
          </p:nvGrpSpPr>
          <p:grpSpPr bwMode="auto">
            <a:xfrm>
              <a:off x="3533775" y="962025"/>
              <a:ext cx="2095500" cy="5389007"/>
              <a:chOff x="3533775" y="962025"/>
              <a:chExt cx="2095500" cy="5389007"/>
            </a:xfrm>
          </p:grpSpPr>
          <p:sp>
            <p:nvSpPr>
              <p:cNvPr id="12326" name="Down Arrow 50"/>
              <p:cNvSpPr>
                <a:spLocks noChangeArrowheads="1"/>
              </p:cNvSpPr>
              <p:nvPr/>
            </p:nvSpPr>
            <p:spPr bwMode="auto">
              <a:xfrm>
                <a:off x="4457700" y="1390651"/>
                <a:ext cx="182880" cy="182880"/>
              </a:xfrm>
              <a:prstGeom prst="downArrow">
                <a:avLst>
                  <a:gd name="adj1" fmla="val 50000"/>
                  <a:gd name="adj2" fmla="val 50000"/>
                </a:avLst>
              </a:prstGeom>
              <a:solidFill>
                <a:schemeClr val="tx1"/>
              </a:solidFill>
              <a:ln w="9525">
                <a:noFill/>
                <a:miter lim="800000"/>
                <a:headEnd/>
                <a:tailEnd/>
              </a:ln>
            </p:spPr>
            <p:txBody>
              <a:bodyPr>
                <a:spAutoFit/>
              </a:bodyPr>
              <a:lstStyle/>
              <a:p>
                <a:pPr algn="ctr"/>
                <a:endParaRPr lang="en-US" dirty="0"/>
              </a:p>
            </p:txBody>
          </p:sp>
          <p:sp>
            <p:nvSpPr>
              <p:cNvPr id="12327" name="Down Arrow 51"/>
              <p:cNvSpPr>
                <a:spLocks noChangeArrowheads="1"/>
              </p:cNvSpPr>
              <p:nvPr/>
            </p:nvSpPr>
            <p:spPr bwMode="auto">
              <a:xfrm>
                <a:off x="4495800" y="2047876"/>
                <a:ext cx="182880" cy="182880"/>
              </a:xfrm>
              <a:prstGeom prst="downArrow">
                <a:avLst>
                  <a:gd name="adj1" fmla="val 50000"/>
                  <a:gd name="adj2" fmla="val 50000"/>
                </a:avLst>
              </a:prstGeom>
              <a:solidFill>
                <a:schemeClr val="tx1"/>
              </a:solidFill>
              <a:ln w="9525">
                <a:noFill/>
                <a:miter lim="800000"/>
                <a:headEnd/>
                <a:tailEnd/>
              </a:ln>
            </p:spPr>
            <p:txBody>
              <a:bodyPr>
                <a:spAutoFit/>
              </a:bodyPr>
              <a:lstStyle/>
              <a:p>
                <a:pPr algn="ctr"/>
                <a:endParaRPr lang="en-US" dirty="0"/>
              </a:p>
            </p:txBody>
          </p:sp>
          <p:sp>
            <p:nvSpPr>
              <p:cNvPr id="12328" name="Down Arrow 52"/>
              <p:cNvSpPr>
                <a:spLocks noChangeArrowheads="1"/>
              </p:cNvSpPr>
              <p:nvPr/>
            </p:nvSpPr>
            <p:spPr bwMode="auto">
              <a:xfrm>
                <a:off x="4476750" y="2705101"/>
                <a:ext cx="182880" cy="182880"/>
              </a:xfrm>
              <a:prstGeom prst="downArrow">
                <a:avLst>
                  <a:gd name="adj1" fmla="val 50000"/>
                  <a:gd name="adj2" fmla="val 50000"/>
                </a:avLst>
              </a:prstGeom>
              <a:solidFill>
                <a:schemeClr val="tx1"/>
              </a:solidFill>
              <a:ln w="9525">
                <a:noFill/>
                <a:miter lim="800000"/>
                <a:headEnd/>
                <a:tailEnd/>
              </a:ln>
            </p:spPr>
            <p:txBody>
              <a:bodyPr>
                <a:spAutoFit/>
              </a:bodyPr>
              <a:lstStyle/>
              <a:p>
                <a:pPr algn="ctr"/>
                <a:endParaRPr lang="en-US" dirty="0"/>
              </a:p>
            </p:txBody>
          </p:sp>
          <p:sp>
            <p:nvSpPr>
              <p:cNvPr id="12329" name="Down Arrow 53"/>
              <p:cNvSpPr>
                <a:spLocks noChangeArrowheads="1"/>
              </p:cNvSpPr>
              <p:nvPr/>
            </p:nvSpPr>
            <p:spPr bwMode="auto">
              <a:xfrm>
                <a:off x="4448175" y="3457576"/>
                <a:ext cx="182880" cy="182880"/>
              </a:xfrm>
              <a:prstGeom prst="downArrow">
                <a:avLst>
                  <a:gd name="adj1" fmla="val 50000"/>
                  <a:gd name="adj2" fmla="val 50000"/>
                </a:avLst>
              </a:prstGeom>
              <a:solidFill>
                <a:schemeClr val="tx1"/>
              </a:solidFill>
              <a:ln w="9525">
                <a:noFill/>
                <a:miter lim="800000"/>
                <a:headEnd/>
                <a:tailEnd/>
              </a:ln>
            </p:spPr>
            <p:txBody>
              <a:bodyPr>
                <a:spAutoFit/>
              </a:bodyPr>
              <a:lstStyle/>
              <a:p>
                <a:pPr algn="ctr"/>
                <a:endParaRPr lang="en-US" dirty="0"/>
              </a:p>
            </p:txBody>
          </p:sp>
          <p:sp>
            <p:nvSpPr>
              <p:cNvPr id="12330" name="Down Arrow 54"/>
              <p:cNvSpPr>
                <a:spLocks noChangeArrowheads="1"/>
              </p:cNvSpPr>
              <p:nvPr/>
            </p:nvSpPr>
            <p:spPr bwMode="auto">
              <a:xfrm>
                <a:off x="4429125" y="5743576"/>
                <a:ext cx="182880" cy="182880"/>
              </a:xfrm>
              <a:prstGeom prst="downArrow">
                <a:avLst>
                  <a:gd name="adj1" fmla="val 50000"/>
                  <a:gd name="adj2" fmla="val 50000"/>
                </a:avLst>
              </a:prstGeom>
              <a:solidFill>
                <a:schemeClr val="tx1"/>
              </a:solidFill>
              <a:ln w="9525">
                <a:noFill/>
                <a:miter lim="800000"/>
                <a:headEnd/>
                <a:tailEnd/>
              </a:ln>
            </p:spPr>
            <p:txBody>
              <a:bodyPr>
                <a:spAutoFit/>
              </a:bodyPr>
              <a:lstStyle/>
              <a:p>
                <a:pPr algn="ctr"/>
                <a:endParaRPr lang="en-US" dirty="0"/>
              </a:p>
            </p:txBody>
          </p:sp>
          <p:sp>
            <p:nvSpPr>
              <p:cNvPr id="12331" name="TextBox 56"/>
              <p:cNvSpPr txBox="1">
                <a:spLocks noChangeArrowheads="1"/>
              </p:cNvSpPr>
              <p:nvPr/>
            </p:nvSpPr>
            <p:spPr bwMode="auto">
              <a:xfrm>
                <a:off x="3533775" y="1609726"/>
                <a:ext cx="1943100" cy="369332"/>
              </a:xfrm>
              <a:prstGeom prst="rect">
                <a:avLst/>
              </a:prstGeom>
              <a:noFill/>
              <a:ln w="9525">
                <a:solidFill>
                  <a:schemeClr val="tx1"/>
                </a:solidFill>
                <a:miter lim="800000"/>
                <a:headEnd/>
                <a:tailEnd/>
              </a:ln>
            </p:spPr>
            <p:txBody>
              <a:bodyPr>
                <a:spAutoFit/>
              </a:bodyPr>
              <a:lstStyle/>
              <a:p>
                <a:pPr algn="ctr"/>
                <a:endParaRPr lang="en-US" dirty="0"/>
              </a:p>
            </p:txBody>
          </p:sp>
          <p:sp>
            <p:nvSpPr>
              <p:cNvPr id="12332" name="Rectangle 57"/>
              <p:cNvSpPr>
                <a:spLocks noChangeArrowheads="1"/>
              </p:cNvSpPr>
              <p:nvPr/>
            </p:nvSpPr>
            <p:spPr bwMode="auto">
              <a:xfrm>
                <a:off x="3743325" y="5981700"/>
                <a:ext cx="1885950" cy="369332"/>
              </a:xfrm>
              <a:prstGeom prst="rect">
                <a:avLst/>
              </a:prstGeom>
              <a:noFill/>
              <a:ln w="9525">
                <a:solidFill>
                  <a:schemeClr val="tx1"/>
                </a:solidFill>
                <a:miter lim="800000"/>
                <a:headEnd/>
                <a:tailEnd/>
              </a:ln>
            </p:spPr>
            <p:txBody>
              <a:bodyPr>
                <a:spAutoFit/>
              </a:bodyPr>
              <a:lstStyle/>
              <a:p>
                <a:pPr algn="ctr"/>
                <a:endParaRPr lang="en-US" dirty="0"/>
              </a:p>
            </p:txBody>
          </p:sp>
          <p:sp>
            <p:nvSpPr>
              <p:cNvPr id="12333" name="Rectangle 58"/>
              <p:cNvSpPr>
                <a:spLocks noChangeArrowheads="1"/>
              </p:cNvSpPr>
              <p:nvPr/>
            </p:nvSpPr>
            <p:spPr bwMode="auto">
              <a:xfrm>
                <a:off x="3648075" y="3686175"/>
                <a:ext cx="1885950" cy="369332"/>
              </a:xfrm>
              <a:prstGeom prst="rect">
                <a:avLst/>
              </a:prstGeom>
              <a:noFill/>
              <a:ln w="9525">
                <a:solidFill>
                  <a:schemeClr val="tx1"/>
                </a:solidFill>
                <a:miter lim="800000"/>
                <a:headEnd/>
                <a:tailEnd/>
              </a:ln>
            </p:spPr>
            <p:txBody>
              <a:bodyPr>
                <a:spAutoFit/>
              </a:bodyPr>
              <a:lstStyle/>
              <a:p>
                <a:pPr algn="ctr"/>
                <a:endParaRPr lang="en-US" dirty="0"/>
              </a:p>
            </p:txBody>
          </p:sp>
          <p:sp>
            <p:nvSpPr>
              <p:cNvPr id="12334" name="Rectangle 60"/>
              <p:cNvSpPr>
                <a:spLocks noChangeArrowheads="1"/>
              </p:cNvSpPr>
              <p:nvPr/>
            </p:nvSpPr>
            <p:spPr bwMode="auto">
              <a:xfrm>
                <a:off x="3648075" y="2914650"/>
                <a:ext cx="1885950" cy="369332"/>
              </a:xfrm>
              <a:prstGeom prst="rect">
                <a:avLst/>
              </a:prstGeom>
              <a:noFill/>
              <a:ln w="9525">
                <a:solidFill>
                  <a:schemeClr val="tx1"/>
                </a:solidFill>
                <a:miter lim="800000"/>
                <a:headEnd/>
                <a:tailEnd/>
              </a:ln>
            </p:spPr>
            <p:txBody>
              <a:bodyPr>
                <a:spAutoFit/>
              </a:bodyPr>
              <a:lstStyle/>
              <a:p>
                <a:pPr algn="ctr"/>
                <a:endParaRPr lang="en-US" dirty="0"/>
              </a:p>
            </p:txBody>
          </p:sp>
          <p:sp>
            <p:nvSpPr>
              <p:cNvPr id="12335" name="Rectangle 61"/>
              <p:cNvSpPr>
                <a:spLocks noChangeArrowheads="1"/>
              </p:cNvSpPr>
              <p:nvPr/>
            </p:nvSpPr>
            <p:spPr bwMode="auto">
              <a:xfrm>
                <a:off x="3619500" y="2266950"/>
                <a:ext cx="1885950" cy="369332"/>
              </a:xfrm>
              <a:prstGeom prst="rect">
                <a:avLst/>
              </a:prstGeom>
              <a:noFill/>
              <a:ln w="9525">
                <a:solidFill>
                  <a:schemeClr val="tx1"/>
                </a:solidFill>
                <a:miter lim="800000"/>
                <a:headEnd/>
                <a:tailEnd/>
              </a:ln>
            </p:spPr>
            <p:txBody>
              <a:bodyPr>
                <a:spAutoFit/>
              </a:bodyPr>
              <a:lstStyle/>
              <a:p>
                <a:pPr algn="ctr"/>
                <a:endParaRPr lang="en-US" dirty="0"/>
              </a:p>
            </p:txBody>
          </p:sp>
          <p:sp>
            <p:nvSpPr>
              <p:cNvPr id="12336" name="Rectangle 62"/>
              <p:cNvSpPr>
                <a:spLocks noChangeArrowheads="1"/>
              </p:cNvSpPr>
              <p:nvPr/>
            </p:nvSpPr>
            <p:spPr bwMode="auto">
              <a:xfrm>
                <a:off x="3619500" y="962025"/>
                <a:ext cx="1885950" cy="369332"/>
              </a:xfrm>
              <a:prstGeom prst="rect">
                <a:avLst/>
              </a:prstGeom>
              <a:noFill/>
              <a:ln w="9525">
                <a:solidFill>
                  <a:schemeClr val="tx1"/>
                </a:solidFill>
                <a:miter lim="800000"/>
                <a:headEnd/>
                <a:tailEnd/>
              </a:ln>
            </p:spPr>
            <p:txBody>
              <a:bodyPr>
                <a:spAutoFit/>
              </a:bodyPr>
              <a:lstStyle/>
              <a:p>
                <a:pPr algn="ctr"/>
                <a:endParaRPr lang="en-US" dirty="0"/>
              </a:p>
            </p:txBody>
          </p:sp>
        </p:grpSp>
        <p:sp>
          <p:nvSpPr>
            <p:cNvPr id="12324" name="Oval 64"/>
            <p:cNvSpPr>
              <a:spLocks noChangeArrowheads="1"/>
            </p:cNvSpPr>
            <p:nvPr/>
          </p:nvSpPr>
          <p:spPr bwMode="auto">
            <a:xfrm>
              <a:off x="3638550" y="4391025"/>
              <a:ext cx="1800225" cy="519351"/>
            </a:xfrm>
            <a:prstGeom prst="ellipse">
              <a:avLst/>
            </a:prstGeom>
            <a:noFill/>
            <a:ln w="9525">
              <a:solidFill>
                <a:schemeClr val="tx1"/>
              </a:solidFill>
              <a:round/>
              <a:headEnd/>
              <a:tailEnd/>
            </a:ln>
          </p:spPr>
          <p:txBody>
            <a:bodyPr>
              <a:spAutoFit/>
            </a:bodyPr>
            <a:lstStyle/>
            <a:p>
              <a:pPr algn="ctr"/>
              <a:endParaRPr lang="en-US" dirty="0"/>
            </a:p>
          </p:txBody>
        </p:sp>
        <p:sp>
          <p:nvSpPr>
            <p:cNvPr id="12325" name="Oval 65"/>
            <p:cNvSpPr>
              <a:spLocks noChangeArrowheads="1"/>
            </p:cNvSpPr>
            <p:nvPr/>
          </p:nvSpPr>
          <p:spPr bwMode="auto">
            <a:xfrm>
              <a:off x="3657600" y="5200650"/>
              <a:ext cx="1828800" cy="519351"/>
            </a:xfrm>
            <a:prstGeom prst="ellipse">
              <a:avLst/>
            </a:prstGeom>
            <a:noFill/>
            <a:ln w="9525">
              <a:solidFill>
                <a:schemeClr val="tx1"/>
              </a:solidFill>
              <a:round/>
              <a:headEnd/>
              <a:tailEnd/>
            </a:ln>
          </p:spPr>
          <p:txBody>
            <a:bodyPr>
              <a:spAutoFit/>
            </a:bodyPr>
            <a:lstStyle/>
            <a:p>
              <a:pPr algn="ctr"/>
              <a:endParaRPr lang="en-US" dirty="0"/>
            </a:p>
          </p:txBody>
        </p:sp>
      </p:gr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469900" y="433388"/>
            <a:ext cx="8101013" cy="1472711"/>
          </a:xfrm>
          <a:prstGeom prst="rect">
            <a:avLst/>
          </a:prstGeom>
          <a:noFill/>
          <a:ln w="9525">
            <a:noFill/>
            <a:miter lim="800000"/>
            <a:headEnd/>
            <a:tailEnd/>
          </a:ln>
        </p:spPr>
        <p:txBody>
          <a:bodyPr>
            <a:spAutoFit/>
          </a:bodyPr>
          <a:lstStyle/>
          <a:p>
            <a:pPr>
              <a:lnSpc>
                <a:spcPct val="105000"/>
              </a:lnSpc>
              <a:spcBef>
                <a:spcPct val="30000"/>
              </a:spcBef>
              <a:buClr>
                <a:schemeClr val="tx2"/>
              </a:buClr>
              <a:buSzPct val="70000"/>
              <a:buFont typeface="Wingdings" pitchFamily="2" charset="2"/>
              <a:buBlip>
                <a:blip r:embed="rId3"/>
              </a:buBlip>
            </a:pPr>
            <a:r>
              <a:rPr lang="en-US" sz="2600" dirty="0"/>
              <a:t> </a:t>
            </a:r>
            <a:r>
              <a:rPr lang="en-US" sz="2600" dirty="0">
                <a:solidFill>
                  <a:schemeClr val="bg1"/>
                </a:solidFill>
              </a:rPr>
              <a:t>Most human traits have a skewed distribution – which could be consistent with a genetic </a:t>
            </a:r>
            <a:r>
              <a:rPr lang="en-US" sz="2600" dirty="0" smtClean="0">
                <a:solidFill>
                  <a:schemeClr val="bg1"/>
                </a:solidFill>
              </a:rPr>
              <a:t>effect </a:t>
            </a:r>
          </a:p>
          <a:p>
            <a:pPr>
              <a:lnSpc>
                <a:spcPct val="105000"/>
              </a:lnSpc>
              <a:spcBef>
                <a:spcPct val="30000"/>
              </a:spcBef>
              <a:buClr>
                <a:schemeClr val="tx2"/>
              </a:buClr>
              <a:buSzPct val="70000"/>
              <a:buFont typeface="Wingdings" pitchFamily="2" charset="2"/>
              <a:buBlip>
                <a:blip r:embed="rId3"/>
              </a:buBlip>
            </a:pPr>
            <a:r>
              <a:rPr lang="en-US" sz="2600" dirty="0" smtClean="0">
                <a:solidFill>
                  <a:schemeClr val="bg1"/>
                </a:solidFill>
              </a:rPr>
              <a:t> Body </a:t>
            </a:r>
            <a:r>
              <a:rPr lang="en-US" sz="2600" dirty="0">
                <a:solidFill>
                  <a:schemeClr val="bg1"/>
                </a:solidFill>
              </a:rPr>
              <a:t>weight as our example</a:t>
            </a:r>
            <a:r>
              <a:rPr lang="en-US" sz="2600" dirty="0">
                <a:solidFill>
                  <a:schemeClr val="bg1"/>
                </a:solidFill>
                <a:cs typeface="Times New Roman" pitchFamily="18" charset="0"/>
              </a:rPr>
              <a:t> </a:t>
            </a:r>
            <a:endParaRPr lang="en-US" sz="3000" dirty="0">
              <a:solidFill>
                <a:schemeClr val="bg1"/>
              </a:solidFill>
            </a:endParaRPr>
          </a:p>
        </p:txBody>
      </p:sp>
      <p:sp>
        <p:nvSpPr>
          <p:cNvPr id="15363" name="Text Box 4"/>
          <p:cNvSpPr txBox="1">
            <a:spLocks noChangeArrowheads="1"/>
          </p:cNvSpPr>
          <p:nvPr/>
        </p:nvSpPr>
        <p:spPr bwMode="auto">
          <a:xfrm rot="-1592887">
            <a:off x="733464" y="3583927"/>
            <a:ext cx="1955800" cy="1015663"/>
          </a:xfrm>
          <a:prstGeom prst="rect">
            <a:avLst/>
          </a:prstGeom>
          <a:noFill/>
          <a:ln w="9525">
            <a:noFill/>
            <a:miter lim="800000"/>
            <a:headEnd/>
            <a:tailEnd/>
          </a:ln>
        </p:spPr>
        <p:txBody>
          <a:bodyPr>
            <a:spAutoFit/>
          </a:bodyPr>
          <a:lstStyle/>
          <a:p>
            <a:pPr algn="ctr">
              <a:spcBef>
                <a:spcPct val="50000"/>
              </a:spcBef>
            </a:pPr>
            <a:r>
              <a:rPr lang="en-US" sz="2000" dirty="0">
                <a:solidFill>
                  <a:schemeClr val="bg1"/>
                </a:solidFill>
              </a:rPr>
              <a:t>Observed </a:t>
            </a:r>
            <a:r>
              <a:rPr lang="en-US" sz="2000" dirty="0" smtClean="0">
                <a:solidFill>
                  <a:schemeClr val="bg1"/>
                </a:solidFill>
              </a:rPr>
              <a:t>frequency of individuals</a:t>
            </a:r>
            <a:endParaRPr lang="en-US" sz="2000" dirty="0">
              <a:solidFill>
                <a:schemeClr val="bg1"/>
              </a:solidFill>
            </a:endParaRPr>
          </a:p>
        </p:txBody>
      </p:sp>
      <p:sp>
        <p:nvSpPr>
          <p:cNvPr id="15364" name="Text Box 5"/>
          <p:cNvSpPr txBox="1">
            <a:spLocks noChangeArrowheads="1"/>
          </p:cNvSpPr>
          <p:nvPr/>
        </p:nvSpPr>
        <p:spPr bwMode="auto">
          <a:xfrm>
            <a:off x="3381375" y="5597525"/>
            <a:ext cx="3073400" cy="862013"/>
          </a:xfrm>
          <a:prstGeom prst="rect">
            <a:avLst/>
          </a:prstGeom>
          <a:noFill/>
          <a:ln w="9525">
            <a:noFill/>
            <a:miter lim="800000"/>
            <a:headEnd/>
            <a:tailEnd/>
          </a:ln>
        </p:spPr>
        <p:txBody>
          <a:bodyPr>
            <a:spAutoFit/>
          </a:bodyPr>
          <a:lstStyle/>
          <a:p>
            <a:pPr algn="ctr">
              <a:spcBef>
                <a:spcPct val="50000"/>
              </a:spcBef>
            </a:pPr>
            <a:r>
              <a:rPr lang="en-US" sz="2000" dirty="0">
                <a:solidFill>
                  <a:schemeClr val="bg1"/>
                </a:solidFill>
              </a:rPr>
              <a:t>Body weight (lbs)</a:t>
            </a:r>
          </a:p>
          <a:p>
            <a:pPr algn="ctr">
              <a:spcBef>
                <a:spcPct val="50000"/>
              </a:spcBef>
            </a:pPr>
            <a:r>
              <a:rPr lang="en-US" sz="2000" dirty="0">
                <a:solidFill>
                  <a:schemeClr val="bg1"/>
                </a:solidFill>
              </a:rPr>
              <a:t>of  US Adults</a:t>
            </a:r>
          </a:p>
        </p:txBody>
      </p:sp>
      <p:grpSp>
        <p:nvGrpSpPr>
          <p:cNvPr id="2" name="Group 6"/>
          <p:cNvGrpSpPr>
            <a:grpSpLocks/>
          </p:cNvGrpSpPr>
          <p:nvPr/>
        </p:nvGrpSpPr>
        <p:grpSpPr bwMode="auto">
          <a:xfrm>
            <a:off x="3276600" y="2819400"/>
            <a:ext cx="4133850" cy="2530475"/>
            <a:chOff x="2013" y="1756"/>
            <a:chExt cx="2604" cy="1594"/>
          </a:xfrm>
        </p:grpSpPr>
        <p:sp>
          <p:nvSpPr>
            <p:cNvPr id="15370" name="Line 7"/>
            <p:cNvSpPr>
              <a:spLocks noChangeShapeType="1"/>
            </p:cNvSpPr>
            <p:nvPr/>
          </p:nvSpPr>
          <p:spPr bwMode="auto">
            <a:xfrm>
              <a:off x="2058" y="1756"/>
              <a:ext cx="1" cy="1535"/>
            </a:xfrm>
            <a:prstGeom prst="line">
              <a:avLst/>
            </a:prstGeom>
            <a:noFill/>
            <a:ln w="38100">
              <a:solidFill>
                <a:srgbClr val="FF6600"/>
              </a:solidFill>
              <a:round/>
              <a:headEnd/>
              <a:tailEnd/>
            </a:ln>
          </p:spPr>
          <p:txBody>
            <a:bodyPr/>
            <a:lstStyle/>
            <a:p>
              <a:endParaRPr lang="en-US" dirty="0"/>
            </a:p>
          </p:txBody>
        </p:sp>
        <p:sp>
          <p:nvSpPr>
            <p:cNvPr id="15371" name="Line 8"/>
            <p:cNvSpPr>
              <a:spLocks noChangeShapeType="1"/>
            </p:cNvSpPr>
            <p:nvPr/>
          </p:nvSpPr>
          <p:spPr bwMode="auto">
            <a:xfrm flipV="1">
              <a:off x="2049" y="3289"/>
              <a:ext cx="2568" cy="7"/>
            </a:xfrm>
            <a:prstGeom prst="line">
              <a:avLst/>
            </a:prstGeom>
            <a:noFill/>
            <a:ln w="38100">
              <a:solidFill>
                <a:srgbClr val="FF6600"/>
              </a:solidFill>
              <a:round/>
              <a:headEnd/>
              <a:tailEnd/>
            </a:ln>
          </p:spPr>
          <p:txBody>
            <a:bodyPr/>
            <a:lstStyle/>
            <a:p>
              <a:endParaRPr lang="en-US" dirty="0"/>
            </a:p>
          </p:txBody>
        </p:sp>
        <p:sp>
          <p:nvSpPr>
            <p:cNvPr id="15372" name="Freeform 9"/>
            <p:cNvSpPr>
              <a:spLocks/>
            </p:cNvSpPr>
            <p:nvPr/>
          </p:nvSpPr>
          <p:spPr bwMode="auto">
            <a:xfrm rot="21202586" flipH="1">
              <a:off x="2013" y="1949"/>
              <a:ext cx="2468" cy="1401"/>
            </a:xfrm>
            <a:custGeom>
              <a:avLst/>
              <a:gdLst>
                <a:gd name="T0" fmla="*/ 876 w 6950"/>
                <a:gd name="T1" fmla="*/ 613 h 2680"/>
                <a:gd name="T2" fmla="*/ 617 w 6950"/>
                <a:gd name="T3" fmla="*/ 0 h 2680"/>
                <a:gd name="T4" fmla="*/ 381 w 6950"/>
                <a:gd name="T5" fmla="*/ 613 h 2680"/>
                <a:gd name="T6" fmla="*/ 51 w 6950"/>
                <a:gd name="T7" fmla="*/ 716 h 2680"/>
                <a:gd name="T8" fmla="*/ 75 w 6950"/>
                <a:gd name="T9" fmla="*/ 716 h 2680"/>
                <a:gd name="T10" fmla="*/ 0 60000 65536"/>
                <a:gd name="T11" fmla="*/ 0 60000 65536"/>
                <a:gd name="T12" fmla="*/ 0 60000 65536"/>
                <a:gd name="T13" fmla="*/ 0 60000 65536"/>
                <a:gd name="T14" fmla="*/ 0 60000 65536"/>
                <a:gd name="T15" fmla="*/ 0 w 6950"/>
                <a:gd name="T16" fmla="*/ 0 h 2680"/>
                <a:gd name="T17" fmla="*/ 6950 w 6950"/>
                <a:gd name="T18" fmla="*/ 2680 h 2680"/>
              </a:gdLst>
              <a:ahLst/>
              <a:cxnLst>
                <a:cxn ang="T10">
                  <a:pos x="T0" y="T1"/>
                </a:cxn>
                <a:cxn ang="T11">
                  <a:pos x="T2" y="T3"/>
                </a:cxn>
                <a:cxn ang="T12">
                  <a:pos x="T4" y="T5"/>
                </a:cxn>
                <a:cxn ang="T13">
                  <a:pos x="T6" y="T7"/>
                </a:cxn>
                <a:cxn ang="T14">
                  <a:pos x="T8" y="T9"/>
                </a:cxn>
              </a:cxnLst>
              <a:rect l="T15" t="T16" r="T17" b="T18"/>
              <a:pathLst>
                <a:path w="6950" h="2680">
                  <a:moveTo>
                    <a:pt x="6950" y="2244"/>
                  </a:moveTo>
                  <a:cubicBezTo>
                    <a:pt x="6248" y="1122"/>
                    <a:pt x="5547" y="0"/>
                    <a:pt x="4893" y="0"/>
                  </a:cubicBezTo>
                  <a:cubicBezTo>
                    <a:pt x="4239" y="0"/>
                    <a:pt x="3771" y="1808"/>
                    <a:pt x="3023" y="2244"/>
                  </a:cubicBezTo>
                  <a:cubicBezTo>
                    <a:pt x="2275" y="2680"/>
                    <a:pt x="810" y="2556"/>
                    <a:pt x="405" y="2618"/>
                  </a:cubicBezTo>
                  <a:cubicBezTo>
                    <a:pt x="0" y="2680"/>
                    <a:pt x="561" y="2618"/>
                    <a:pt x="592" y="2618"/>
                  </a:cubicBezTo>
                </a:path>
              </a:pathLst>
            </a:custGeom>
            <a:noFill/>
            <a:ln w="38100" cmpd="sng">
              <a:solidFill>
                <a:srgbClr val="FFCC00"/>
              </a:solidFill>
              <a:round/>
              <a:headEnd/>
              <a:tailEnd/>
            </a:ln>
          </p:spPr>
          <p:txBody>
            <a:bodyPr/>
            <a:lstStyle/>
            <a:p>
              <a:endParaRPr lang="en-US" dirty="0"/>
            </a:p>
          </p:txBody>
        </p:sp>
      </p:grpSp>
      <p:sp>
        <p:nvSpPr>
          <p:cNvPr id="15366" name="Text Box 12"/>
          <p:cNvSpPr txBox="1">
            <a:spLocks noChangeArrowheads="1"/>
          </p:cNvSpPr>
          <p:nvPr/>
        </p:nvSpPr>
        <p:spPr bwMode="auto">
          <a:xfrm>
            <a:off x="6702425" y="5319713"/>
            <a:ext cx="565150" cy="369887"/>
          </a:xfrm>
          <a:prstGeom prst="rect">
            <a:avLst/>
          </a:prstGeom>
          <a:noFill/>
          <a:ln w="9525" algn="ctr">
            <a:noFill/>
            <a:miter lim="800000"/>
            <a:headEnd/>
            <a:tailEnd/>
          </a:ln>
        </p:spPr>
        <p:txBody>
          <a:bodyPr>
            <a:spAutoFit/>
          </a:bodyPr>
          <a:lstStyle/>
          <a:p>
            <a:pPr algn="ctr"/>
            <a:r>
              <a:rPr lang="en-US" dirty="0"/>
              <a:t>600</a:t>
            </a:r>
          </a:p>
        </p:txBody>
      </p:sp>
      <p:sp>
        <p:nvSpPr>
          <p:cNvPr id="15367" name="Text Box 12"/>
          <p:cNvSpPr txBox="1">
            <a:spLocks noChangeArrowheads="1"/>
          </p:cNvSpPr>
          <p:nvPr/>
        </p:nvSpPr>
        <p:spPr bwMode="auto">
          <a:xfrm>
            <a:off x="4756150" y="5319713"/>
            <a:ext cx="565150" cy="369887"/>
          </a:xfrm>
          <a:prstGeom prst="rect">
            <a:avLst/>
          </a:prstGeom>
          <a:noFill/>
          <a:ln w="9525" algn="ctr">
            <a:noFill/>
            <a:miter lim="800000"/>
            <a:headEnd/>
            <a:tailEnd/>
          </a:ln>
        </p:spPr>
        <p:txBody>
          <a:bodyPr>
            <a:spAutoFit/>
          </a:bodyPr>
          <a:lstStyle/>
          <a:p>
            <a:pPr algn="ctr"/>
            <a:r>
              <a:rPr lang="en-US" dirty="0"/>
              <a:t>200</a:t>
            </a:r>
          </a:p>
        </p:txBody>
      </p:sp>
      <p:sp>
        <p:nvSpPr>
          <p:cNvPr id="15368" name="Text Box 12"/>
          <p:cNvSpPr txBox="1">
            <a:spLocks noChangeArrowheads="1"/>
          </p:cNvSpPr>
          <p:nvPr/>
        </p:nvSpPr>
        <p:spPr bwMode="auto">
          <a:xfrm>
            <a:off x="3273425" y="5340350"/>
            <a:ext cx="441325" cy="368300"/>
          </a:xfrm>
          <a:prstGeom prst="rect">
            <a:avLst/>
          </a:prstGeom>
          <a:noFill/>
          <a:ln w="9525" algn="ctr">
            <a:noFill/>
            <a:miter lim="800000"/>
            <a:headEnd/>
            <a:tailEnd/>
          </a:ln>
        </p:spPr>
        <p:txBody>
          <a:bodyPr wrap="none">
            <a:spAutoFit/>
          </a:bodyPr>
          <a:lstStyle/>
          <a:p>
            <a:pPr algn="ctr"/>
            <a:r>
              <a:rPr lang="en-US" dirty="0"/>
              <a:t>50</a:t>
            </a:r>
          </a:p>
        </p:txBody>
      </p:sp>
      <p:sp>
        <p:nvSpPr>
          <p:cNvPr id="15369" name="Text Box 12"/>
          <p:cNvSpPr txBox="1">
            <a:spLocks noChangeArrowheads="1"/>
          </p:cNvSpPr>
          <p:nvPr/>
        </p:nvSpPr>
        <p:spPr bwMode="auto">
          <a:xfrm>
            <a:off x="5922963" y="5338763"/>
            <a:ext cx="565150" cy="369887"/>
          </a:xfrm>
          <a:prstGeom prst="rect">
            <a:avLst/>
          </a:prstGeom>
          <a:noFill/>
          <a:ln w="9525" algn="ctr">
            <a:noFill/>
            <a:miter lim="800000"/>
            <a:headEnd/>
            <a:tailEnd/>
          </a:ln>
        </p:spPr>
        <p:txBody>
          <a:bodyPr>
            <a:spAutoFit/>
          </a:bodyPr>
          <a:lstStyle/>
          <a:p>
            <a:pPr algn="ctr"/>
            <a:r>
              <a:rPr lang="en-US" dirty="0"/>
              <a:t>400</a:t>
            </a:r>
          </a:p>
        </p:txBody>
      </p:sp>
      <p:sp>
        <p:nvSpPr>
          <p:cNvPr id="14" name="TextBox 13"/>
          <p:cNvSpPr txBox="1"/>
          <p:nvPr/>
        </p:nvSpPr>
        <p:spPr>
          <a:xfrm>
            <a:off x="2667000" y="4343400"/>
            <a:ext cx="593546" cy="369332"/>
          </a:xfrm>
          <a:prstGeom prst="rect">
            <a:avLst/>
          </a:prstGeom>
          <a:noFill/>
        </p:spPr>
        <p:txBody>
          <a:bodyPr wrap="square" rtlCol="0">
            <a:spAutoFit/>
          </a:bodyPr>
          <a:lstStyle/>
          <a:p>
            <a:r>
              <a:rPr lang="en-US" dirty="0" smtClean="0"/>
              <a:t>100</a:t>
            </a:r>
            <a:endParaRPr lang="en-US" dirty="0"/>
          </a:p>
        </p:txBody>
      </p:sp>
      <p:sp>
        <p:nvSpPr>
          <p:cNvPr id="15" name="TextBox 14"/>
          <p:cNvSpPr txBox="1"/>
          <p:nvPr/>
        </p:nvSpPr>
        <p:spPr>
          <a:xfrm>
            <a:off x="2667000" y="3048000"/>
            <a:ext cx="669746" cy="369332"/>
          </a:xfrm>
          <a:prstGeom prst="rect">
            <a:avLst/>
          </a:prstGeom>
          <a:noFill/>
        </p:spPr>
        <p:txBody>
          <a:bodyPr wrap="square" rtlCol="0">
            <a:spAutoFit/>
          </a:bodyPr>
          <a:lstStyle/>
          <a:p>
            <a:r>
              <a:rPr lang="en-US" dirty="0" smtClean="0"/>
              <a:t>500</a:t>
            </a:r>
            <a:endParaRPr lang="en-US" dirty="0"/>
          </a:p>
        </p:txBody>
      </p:sp>
      <p:sp>
        <p:nvSpPr>
          <p:cNvPr id="16" name="TextBox 15"/>
          <p:cNvSpPr txBox="1"/>
          <p:nvPr/>
        </p:nvSpPr>
        <p:spPr>
          <a:xfrm>
            <a:off x="2667000" y="3657600"/>
            <a:ext cx="669746" cy="369332"/>
          </a:xfrm>
          <a:prstGeom prst="rect">
            <a:avLst/>
          </a:prstGeom>
          <a:noFill/>
        </p:spPr>
        <p:txBody>
          <a:bodyPr wrap="square" rtlCol="0">
            <a:spAutoFit/>
          </a:bodyPr>
          <a:lstStyle/>
          <a:p>
            <a:r>
              <a:rPr lang="en-US" dirty="0" smtClean="0"/>
              <a:t>250</a:t>
            </a:r>
            <a:endParaRPr lang="en-US" dirty="0"/>
          </a:p>
        </p:txBody>
      </p:sp>
      <p:sp>
        <p:nvSpPr>
          <p:cNvPr id="17" name="TextBox 16"/>
          <p:cNvSpPr txBox="1"/>
          <p:nvPr/>
        </p:nvSpPr>
        <p:spPr>
          <a:xfrm>
            <a:off x="2743200" y="4953000"/>
            <a:ext cx="533400" cy="369332"/>
          </a:xfrm>
          <a:prstGeom prst="rect">
            <a:avLst/>
          </a:prstGeom>
          <a:noFill/>
        </p:spPr>
        <p:txBody>
          <a:bodyPr wrap="square" rtlCol="0">
            <a:spAutoFit/>
          </a:bodyPr>
          <a:lstStyle/>
          <a:p>
            <a:r>
              <a:rPr lang="en-US" dirty="0" smtClean="0"/>
              <a:t>10</a:t>
            </a:r>
            <a:endParaRPr lang="en-US" dirty="0"/>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47713" y="338138"/>
            <a:ext cx="7620000" cy="523875"/>
          </a:xfrm>
        </p:spPr>
        <p:txBody>
          <a:bodyPr/>
          <a:lstStyle/>
          <a:p>
            <a:pPr eaLnBrk="1" hangingPunct="1"/>
            <a:r>
              <a:rPr lang="en-US" sz="2800" b="1" dirty="0" smtClean="0">
                <a:solidFill>
                  <a:srgbClr val="FFFF00"/>
                </a:solidFill>
              </a:rPr>
              <a:t>Basic idea behind Commingling Analysis:</a:t>
            </a:r>
          </a:p>
        </p:txBody>
      </p:sp>
      <p:sp>
        <p:nvSpPr>
          <p:cNvPr id="16387" name="Rectangle 3"/>
          <p:cNvSpPr>
            <a:spLocks noGrp="1" noChangeArrowheads="1"/>
          </p:cNvSpPr>
          <p:nvPr>
            <p:ph type="body" idx="1"/>
          </p:nvPr>
        </p:nvSpPr>
        <p:spPr>
          <a:xfrm>
            <a:off x="669925" y="1125538"/>
            <a:ext cx="7405688" cy="5300662"/>
          </a:xfrm>
        </p:spPr>
        <p:txBody>
          <a:bodyPr/>
          <a:lstStyle/>
          <a:p>
            <a:pPr marL="342900" indent="-342900" eaLnBrk="1" hangingPunct="1"/>
            <a:r>
              <a:rPr lang="en-US" sz="2400" dirty="0" smtClean="0">
                <a:solidFill>
                  <a:schemeClr val="bg1"/>
                </a:solidFill>
              </a:rPr>
              <a:t>If a single gene has an effect on the variation in a quantitative trait (body weight), each genotype has a particular distribution associated with it</a:t>
            </a:r>
          </a:p>
          <a:p>
            <a:pPr marL="342900" indent="-342900" eaLnBrk="1" hangingPunct="1">
              <a:buFont typeface="Wingdings" pitchFamily="2" charset="2"/>
              <a:buNone/>
            </a:pPr>
            <a:endParaRPr lang="en-US" sz="2400" dirty="0" smtClean="0">
              <a:solidFill>
                <a:schemeClr val="bg1"/>
              </a:solidFill>
            </a:endParaRPr>
          </a:p>
          <a:p>
            <a:pPr marL="342900" indent="-342900" eaLnBrk="1" hangingPunct="1"/>
            <a:r>
              <a:rPr lang="en-US" sz="2400" dirty="0" smtClean="0">
                <a:solidFill>
                  <a:schemeClr val="bg1"/>
                </a:solidFill>
              </a:rPr>
              <a:t>The overall population distribution results from the commingling of these genotype-specific sub-distributions</a:t>
            </a:r>
          </a:p>
          <a:p>
            <a:pPr marL="342900" indent="-342900" eaLnBrk="1" hangingPunct="1"/>
            <a:endParaRPr lang="en-US" sz="2400" dirty="0" smtClean="0">
              <a:solidFill>
                <a:schemeClr val="bg1"/>
              </a:solidFill>
            </a:endParaRPr>
          </a:p>
          <a:p>
            <a:pPr marL="342900" indent="-342900" eaLnBrk="1" hangingPunct="1"/>
            <a:r>
              <a:rPr lang="en-US" sz="2400" dirty="0" smtClean="0">
                <a:solidFill>
                  <a:schemeClr val="bg1"/>
                </a:solidFill>
              </a:rPr>
              <a:t>Assume a gene with alleles B and b: have 3 possible genotypes in the population:</a:t>
            </a:r>
          </a:p>
          <a:p>
            <a:pPr marL="742950" lvl="1" indent="-285750" eaLnBrk="1" hangingPunct="1"/>
            <a:r>
              <a:rPr lang="en-US" sz="2000" dirty="0" smtClean="0">
                <a:solidFill>
                  <a:schemeClr val="bg1"/>
                </a:solidFill>
              </a:rPr>
              <a:t>BB - homozygous</a:t>
            </a:r>
          </a:p>
          <a:p>
            <a:pPr marL="742950" lvl="1" indent="-285750" eaLnBrk="1" hangingPunct="1"/>
            <a:r>
              <a:rPr lang="en-US" sz="2000" dirty="0" smtClean="0">
                <a:solidFill>
                  <a:schemeClr val="bg1"/>
                </a:solidFill>
              </a:rPr>
              <a:t>Bb - heterozygous</a:t>
            </a:r>
          </a:p>
          <a:p>
            <a:pPr marL="742950" lvl="1" indent="-285750" eaLnBrk="1" hangingPunct="1"/>
            <a:r>
              <a:rPr lang="en-US" sz="2000" dirty="0" smtClean="0">
                <a:solidFill>
                  <a:schemeClr val="bg1"/>
                </a:solidFill>
              </a:rPr>
              <a:t>bb  - homozygous</a:t>
            </a: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14400" y="381000"/>
            <a:ext cx="7620000" cy="762000"/>
          </a:xfrm>
        </p:spPr>
        <p:txBody>
          <a:bodyPr/>
          <a:lstStyle/>
          <a:p>
            <a:pPr eaLnBrk="1" hangingPunct="1"/>
            <a:r>
              <a:rPr lang="en-US" dirty="0" smtClean="0">
                <a:solidFill>
                  <a:srgbClr val="FFFF00"/>
                </a:solidFill>
              </a:rPr>
              <a:t>A pair of chromosomes from an individual person</a:t>
            </a:r>
          </a:p>
        </p:txBody>
      </p:sp>
      <p:sp>
        <p:nvSpPr>
          <p:cNvPr id="22531" name="Rectangle 5"/>
          <p:cNvSpPr>
            <a:spLocks noChangeArrowheads="1"/>
          </p:cNvSpPr>
          <p:nvPr/>
        </p:nvSpPr>
        <p:spPr bwMode="auto">
          <a:xfrm>
            <a:off x="5046000" y="1631972"/>
            <a:ext cx="3412200" cy="1200329"/>
          </a:xfrm>
          <a:prstGeom prst="rect">
            <a:avLst/>
          </a:prstGeom>
          <a:noFill/>
          <a:ln w="9525" algn="ctr">
            <a:noFill/>
            <a:miter lim="800000"/>
            <a:headEnd/>
            <a:tailEnd/>
          </a:ln>
        </p:spPr>
        <p:txBody>
          <a:bodyPr wrap="square" anchor="ctr">
            <a:spAutoFit/>
          </a:bodyPr>
          <a:lstStyle/>
          <a:p>
            <a:pPr algn="ctr"/>
            <a:r>
              <a:rPr lang="en-US" sz="2400" dirty="0">
                <a:solidFill>
                  <a:schemeClr val="bg1"/>
                </a:solidFill>
              </a:rPr>
              <a:t>Body weight </a:t>
            </a:r>
            <a:r>
              <a:rPr lang="en-US" sz="2400" dirty="0" smtClean="0">
                <a:solidFill>
                  <a:schemeClr val="bg1"/>
                </a:solidFill>
              </a:rPr>
              <a:t>gene (alleles b and B - heterozygous)</a:t>
            </a:r>
            <a:endParaRPr lang="en-US" sz="2400" dirty="0">
              <a:solidFill>
                <a:schemeClr val="bg1"/>
              </a:solidFill>
            </a:endParaRPr>
          </a:p>
        </p:txBody>
      </p:sp>
      <p:sp>
        <p:nvSpPr>
          <p:cNvPr id="22533" name="Up Arrow 6"/>
          <p:cNvSpPr>
            <a:spLocks noChangeArrowheads="1"/>
          </p:cNvSpPr>
          <p:nvPr/>
        </p:nvSpPr>
        <p:spPr bwMode="auto">
          <a:xfrm>
            <a:off x="2943225" y="5753100"/>
            <a:ext cx="484188" cy="977900"/>
          </a:xfrm>
          <a:prstGeom prst="upArrow">
            <a:avLst>
              <a:gd name="adj1" fmla="val 50000"/>
              <a:gd name="adj2" fmla="val 50024"/>
            </a:avLst>
          </a:prstGeom>
          <a:noFill/>
          <a:ln w="9525">
            <a:noFill/>
            <a:miter lim="800000"/>
            <a:headEnd/>
            <a:tailEnd/>
          </a:ln>
        </p:spPr>
        <p:txBody>
          <a:bodyPr>
            <a:spAutoFit/>
          </a:bodyPr>
          <a:lstStyle/>
          <a:p>
            <a:pPr algn="ctr"/>
            <a:endParaRPr lang="en-US"/>
          </a:p>
        </p:txBody>
      </p:sp>
      <p:sp>
        <p:nvSpPr>
          <p:cNvPr id="22534" name="Up Arrow 7"/>
          <p:cNvSpPr>
            <a:spLocks noChangeArrowheads="1"/>
          </p:cNvSpPr>
          <p:nvPr/>
        </p:nvSpPr>
        <p:spPr bwMode="auto">
          <a:xfrm>
            <a:off x="3829693" y="5566177"/>
            <a:ext cx="365125" cy="458788"/>
          </a:xfrm>
          <a:prstGeom prst="upArrow">
            <a:avLst>
              <a:gd name="adj1" fmla="val 50000"/>
              <a:gd name="adj2" fmla="val 50104"/>
            </a:avLst>
          </a:prstGeom>
          <a:noFill/>
          <a:ln w="9525">
            <a:noFill/>
            <a:miter lim="800000"/>
            <a:headEnd/>
            <a:tailEnd/>
          </a:ln>
        </p:spPr>
        <p:txBody>
          <a:bodyPr>
            <a:spAutoFit/>
          </a:bodyPr>
          <a:lstStyle/>
          <a:p>
            <a:pPr algn="ctr"/>
            <a:endParaRPr lang="en-US"/>
          </a:p>
        </p:txBody>
      </p:sp>
      <p:sp>
        <p:nvSpPr>
          <p:cNvPr id="22535" name="Rectangle 8"/>
          <p:cNvSpPr>
            <a:spLocks noChangeArrowheads="1"/>
          </p:cNvSpPr>
          <p:nvPr/>
        </p:nvSpPr>
        <p:spPr bwMode="auto">
          <a:xfrm>
            <a:off x="4305300" y="2278063"/>
            <a:ext cx="2743200" cy="369887"/>
          </a:xfrm>
          <a:prstGeom prst="rect">
            <a:avLst/>
          </a:prstGeom>
          <a:noFill/>
          <a:ln w="9525">
            <a:noFill/>
            <a:miter lim="800000"/>
            <a:headEnd/>
            <a:tailEnd/>
          </a:ln>
        </p:spPr>
        <p:txBody>
          <a:bodyPr>
            <a:spAutoFit/>
          </a:bodyPr>
          <a:lstStyle/>
          <a:p>
            <a:pPr algn="ctr"/>
            <a:endParaRPr lang="en-US"/>
          </a:p>
        </p:txBody>
      </p:sp>
      <p:grpSp>
        <p:nvGrpSpPr>
          <p:cNvPr id="2" name="Group 13"/>
          <p:cNvGrpSpPr>
            <a:grpSpLocks/>
          </p:cNvGrpSpPr>
          <p:nvPr/>
        </p:nvGrpSpPr>
        <p:grpSpPr bwMode="auto">
          <a:xfrm>
            <a:off x="1146175" y="2978150"/>
            <a:ext cx="6654800" cy="2566988"/>
            <a:chOff x="1082129" y="2978560"/>
            <a:chExt cx="6718990" cy="2599696"/>
          </a:xfrm>
        </p:grpSpPr>
        <p:pic>
          <p:nvPicPr>
            <p:cNvPr id="22538" name="Picture 2"/>
            <p:cNvPicPr>
              <a:picLocks noChangeAspect="1" noChangeArrowheads="1"/>
            </p:cNvPicPr>
            <p:nvPr/>
          </p:nvPicPr>
          <p:blipFill>
            <a:blip r:embed="rId3" cstate="print"/>
            <a:srcRect l="53333" t="8833" r="36667" b="53006"/>
            <a:stretch>
              <a:fillRect/>
            </a:stretch>
          </p:blipFill>
          <p:spPr bwMode="auto">
            <a:xfrm rot="5400000">
              <a:off x="3787661" y="273028"/>
              <a:ext cx="1300667" cy="6711731"/>
            </a:xfrm>
            <a:prstGeom prst="rect">
              <a:avLst/>
            </a:prstGeom>
            <a:noFill/>
            <a:ln w="9525">
              <a:noFill/>
              <a:miter lim="800000"/>
              <a:headEnd/>
              <a:tailEnd/>
            </a:ln>
          </p:spPr>
        </p:pic>
        <p:pic>
          <p:nvPicPr>
            <p:cNvPr id="22539" name="Picture 2"/>
            <p:cNvPicPr>
              <a:picLocks noChangeAspect="1" noChangeArrowheads="1"/>
            </p:cNvPicPr>
            <p:nvPr/>
          </p:nvPicPr>
          <p:blipFill>
            <a:blip r:embed="rId3" cstate="print"/>
            <a:srcRect l="53333" t="8833" r="36667" b="53006"/>
            <a:stretch>
              <a:fillRect/>
            </a:stretch>
          </p:blipFill>
          <p:spPr bwMode="auto">
            <a:xfrm rot="5400000">
              <a:off x="3794920" y="1572057"/>
              <a:ext cx="1300667" cy="6711731"/>
            </a:xfrm>
            <a:prstGeom prst="rect">
              <a:avLst/>
            </a:prstGeom>
            <a:noFill/>
            <a:ln w="9525">
              <a:noFill/>
              <a:miter lim="800000"/>
              <a:headEnd/>
              <a:tailEnd/>
            </a:ln>
          </p:spPr>
        </p:pic>
      </p:grpSp>
      <p:sp>
        <p:nvSpPr>
          <p:cNvPr id="22537" name="Down Arrow 11"/>
          <p:cNvSpPr>
            <a:spLocks noChangeArrowheads="1"/>
          </p:cNvSpPr>
          <p:nvPr/>
        </p:nvSpPr>
        <p:spPr bwMode="auto">
          <a:xfrm rot="1313180">
            <a:off x="6406046" y="2740353"/>
            <a:ext cx="350036" cy="455057"/>
          </a:xfrm>
          <a:prstGeom prst="downArrow">
            <a:avLst>
              <a:gd name="adj1" fmla="val 50000"/>
              <a:gd name="adj2" fmla="val 50035"/>
            </a:avLst>
          </a:prstGeom>
          <a:solidFill>
            <a:schemeClr val="tx1"/>
          </a:solidFill>
          <a:ln w="9525">
            <a:solidFill>
              <a:schemeClr val="bg2"/>
            </a:solidFill>
            <a:miter lim="800000"/>
            <a:headEnd/>
            <a:tailEnd/>
          </a:ln>
        </p:spPr>
        <p:txBody>
          <a:bodyPr wrap="square">
            <a:spAutoFit/>
          </a:bodyPr>
          <a:lstStyle/>
          <a:p>
            <a:pPr algn="ctr"/>
            <a:endParaRPr lang="en-US"/>
          </a:p>
        </p:txBody>
      </p:sp>
      <p:sp>
        <p:nvSpPr>
          <p:cNvPr id="20" name="TextBox 19"/>
          <p:cNvSpPr txBox="1"/>
          <p:nvPr/>
        </p:nvSpPr>
        <p:spPr>
          <a:xfrm>
            <a:off x="6324600" y="3352800"/>
            <a:ext cx="338554" cy="369332"/>
          </a:xfrm>
          <a:prstGeom prst="rect">
            <a:avLst/>
          </a:prstGeom>
          <a:noFill/>
        </p:spPr>
        <p:txBody>
          <a:bodyPr wrap="square" rtlCol="0">
            <a:spAutoFit/>
          </a:bodyPr>
          <a:lstStyle/>
          <a:p>
            <a:r>
              <a:rPr lang="en-US" b="1" dirty="0" smtClean="0">
                <a:solidFill>
                  <a:schemeClr val="bg1"/>
                </a:solidFill>
              </a:rPr>
              <a:t>b</a:t>
            </a:r>
            <a:endParaRPr lang="en-US" b="1" dirty="0">
              <a:solidFill>
                <a:schemeClr val="bg1"/>
              </a:solidFill>
            </a:endParaRPr>
          </a:p>
        </p:txBody>
      </p:sp>
      <p:sp>
        <p:nvSpPr>
          <p:cNvPr id="24" name="TextBox 23"/>
          <p:cNvSpPr txBox="1"/>
          <p:nvPr/>
        </p:nvSpPr>
        <p:spPr>
          <a:xfrm>
            <a:off x="6400800" y="4648200"/>
            <a:ext cx="338554" cy="381000"/>
          </a:xfrm>
          <a:prstGeom prst="rect">
            <a:avLst/>
          </a:prstGeom>
          <a:noFill/>
        </p:spPr>
        <p:txBody>
          <a:bodyPr wrap="square" rtlCol="0">
            <a:spAutoFit/>
          </a:bodyPr>
          <a:lstStyle/>
          <a:p>
            <a:r>
              <a:rPr lang="en-US" b="1" dirty="0" smtClean="0">
                <a:solidFill>
                  <a:schemeClr val="bg1"/>
                </a:solidFill>
              </a:rPr>
              <a:t>B</a:t>
            </a:r>
            <a:endParaRPr lang="en-US" b="1" dirty="0">
              <a:solidFill>
                <a:schemeClr val="bg1"/>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rc 3"/>
          <p:cNvSpPr>
            <a:spLocks/>
          </p:cNvSpPr>
          <p:nvPr/>
        </p:nvSpPr>
        <p:spPr bwMode="auto">
          <a:xfrm>
            <a:off x="3024188" y="3194050"/>
            <a:ext cx="1801812" cy="701675"/>
          </a:xfrm>
          <a:custGeom>
            <a:avLst/>
            <a:gdLst>
              <a:gd name="T0" fmla="*/ 0 w 21600"/>
              <a:gd name="T1" fmla="*/ 0 h 21600"/>
              <a:gd name="T2" fmla="*/ 150302139 w 21600"/>
              <a:gd name="T3" fmla="*/ 22793880 h 21600"/>
              <a:gd name="T4" fmla="*/ 0 w 21600"/>
              <a:gd name="T5" fmla="*/ 2279388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noFill/>
            <a:round/>
            <a:headEnd/>
            <a:tailEnd/>
          </a:ln>
        </p:spPr>
        <p:txBody>
          <a:bodyPr wrap="none" anchor="ctr">
            <a:spAutoFit/>
          </a:bodyPr>
          <a:lstStyle/>
          <a:p>
            <a:endParaRPr lang="en-US" dirty="0"/>
          </a:p>
        </p:txBody>
      </p:sp>
      <p:sp>
        <p:nvSpPr>
          <p:cNvPr id="17411" name="Text Box 4"/>
          <p:cNvSpPr txBox="1">
            <a:spLocks noChangeArrowheads="1"/>
          </p:cNvSpPr>
          <p:nvPr/>
        </p:nvSpPr>
        <p:spPr bwMode="auto">
          <a:xfrm>
            <a:off x="998538" y="654050"/>
            <a:ext cx="7046912" cy="1352678"/>
          </a:xfrm>
          <a:prstGeom prst="rect">
            <a:avLst/>
          </a:prstGeom>
          <a:noFill/>
          <a:ln w="9525">
            <a:noFill/>
            <a:miter lim="800000"/>
            <a:headEnd/>
            <a:tailEnd/>
          </a:ln>
        </p:spPr>
        <p:txBody>
          <a:bodyPr>
            <a:spAutoFit/>
          </a:bodyPr>
          <a:lstStyle/>
          <a:p>
            <a:pPr>
              <a:lnSpc>
                <a:spcPct val="105000"/>
              </a:lnSpc>
              <a:spcBef>
                <a:spcPct val="30000"/>
              </a:spcBef>
              <a:buClr>
                <a:schemeClr val="tx2"/>
              </a:buClr>
              <a:buSzPct val="70000"/>
              <a:buFont typeface="Wingdings" pitchFamily="2" charset="2"/>
              <a:buBlip>
                <a:blip r:embed="rId3"/>
              </a:buBlip>
            </a:pPr>
            <a:r>
              <a:rPr lang="en-US" sz="2600" dirty="0"/>
              <a:t> </a:t>
            </a:r>
            <a:r>
              <a:rPr lang="en-US" sz="2600" dirty="0">
                <a:solidFill>
                  <a:schemeClr val="bg1"/>
                </a:solidFill>
              </a:rPr>
              <a:t>Is the frequency distribution of body weight consistent with the influence of a </a:t>
            </a:r>
            <a:r>
              <a:rPr lang="en-US" sz="2600" dirty="0" smtClean="0">
                <a:solidFill>
                  <a:schemeClr val="bg1"/>
                </a:solidFill>
              </a:rPr>
              <a:t>gene </a:t>
            </a:r>
            <a:r>
              <a:rPr lang="en-US" sz="2600" dirty="0">
                <a:solidFill>
                  <a:schemeClr val="bg1"/>
                </a:solidFill>
              </a:rPr>
              <a:t>with either dominant or recessive effects? </a:t>
            </a:r>
            <a:endParaRPr lang="en-US" sz="3000" dirty="0">
              <a:solidFill>
                <a:schemeClr val="bg1"/>
              </a:solidFill>
            </a:endParaRPr>
          </a:p>
        </p:txBody>
      </p:sp>
      <p:grpSp>
        <p:nvGrpSpPr>
          <p:cNvPr id="2" name="Group 5"/>
          <p:cNvGrpSpPr>
            <a:grpSpLocks/>
          </p:cNvGrpSpPr>
          <p:nvPr/>
        </p:nvGrpSpPr>
        <p:grpSpPr bwMode="auto">
          <a:xfrm>
            <a:off x="2668588" y="3189288"/>
            <a:ext cx="4826000" cy="2151062"/>
            <a:chOff x="1273" y="2249"/>
            <a:chExt cx="3040" cy="1355"/>
          </a:xfrm>
        </p:grpSpPr>
        <p:sp>
          <p:nvSpPr>
            <p:cNvPr id="17418" name="Line 6"/>
            <p:cNvSpPr>
              <a:spLocks noChangeShapeType="1"/>
            </p:cNvSpPr>
            <p:nvPr/>
          </p:nvSpPr>
          <p:spPr bwMode="auto">
            <a:xfrm>
              <a:off x="1273" y="2249"/>
              <a:ext cx="0" cy="1347"/>
            </a:xfrm>
            <a:prstGeom prst="line">
              <a:avLst/>
            </a:prstGeom>
            <a:noFill/>
            <a:ln w="38100">
              <a:solidFill>
                <a:srgbClr val="FF6600"/>
              </a:solidFill>
              <a:round/>
              <a:headEnd/>
              <a:tailEnd/>
            </a:ln>
          </p:spPr>
          <p:txBody>
            <a:bodyPr/>
            <a:lstStyle/>
            <a:p>
              <a:endParaRPr lang="en-US" dirty="0"/>
            </a:p>
          </p:txBody>
        </p:sp>
        <p:sp>
          <p:nvSpPr>
            <p:cNvPr id="17419" name="Line 7"/>
            <p:cNvSpPr>
              <a:spLocks noChangeShapeType="1"/>
            </p:cNvSpPr>
            <p:nvPr/>
          </p:nvSpPr>
          <p:spPr bwMode="auto">
            <a:xfrm>
              <a:off x="1273" y="3588"/>
              <a:ext cx="3040" cy="16"/>
            </a:xfrm>
            <a:prstGeom prst="line">
              <a:avLst/>
            </a:prstGeom>
            <a:noFill/>
            <a:ln w="38100">
              <a:solidFill>
                <a:srgbClr val="FF6600"/>
              </a:solidFill>
              <a:round/>
              <a:headEnd/>
              <a:tailEnd/>
            </a:ln>
          </p:spPr>
          <p:txBody>
            <a:bodyPr/>
            <a:lstStyle/>
            <a:p>
              <a:endParaRPr lang="en-US" dirty="0"/>
            </a:p>
          </p:txBody>
        </p:sp>
        <p:grpSp>
          <p:nvGrpSpPr>
            <p:cNvPr id="3" name="Group 8"/>
            <p:cNvGrpSpPr>
              <a:grpSpLocks/>
            </p:cNvGrpSpPr>
            <p:nvPr/>
          </p:nvGrpSpPr>
          <p:grpSpPr bwMode="auto">
            <a:xfrm>
              <a:off x="1282" y="2702"/>
              <a:ext cx="2917" cy="898"/>
              <a:chOff x="2805" y="12529"/>
              <a:chExt cx="7293" cy="2245"/>
            </a:xfrm>
          </p:grpSpPr>
          <p:sp>
            <p:nvSpPr>
              <p:cNvPr id="17421" name="Freeform 9"/>
              <p:cNvSpPr>
                <a:spLocks/>
              </p:cNvSpPr>
              <p:nvPr/>
            </p:nvSpPr>
            <p:spPr bwMode="auto">
              <a:xfrm>
                <a:off x="2805" y="12529"/>
                <a:ext cx="4898" cy="2245"/>
              </a:xfrm>
              <a:custGeom>
                <a:avLst/>
                <a:gdLst>
                  <a:gd name="T0" fmla="*/ 6415 w 3740"/>
                  <a:gd name="T1" fmla="*/ 1497 h 3366"/>
                  <a:gd name="T2" fmla="*/ 3528 w 3740"/>
                  <a:gd name="T3" fmla="*/ 0 h 3366"/>
                  <a:gd name="T4" fmla="*/ 0 w 3740"/>
                  <a:gd name="T5" fmla="*/ 1497 h 3366"/>
                  <a:gd name="T6" fmla="*/ 0 60000 65536"/>
                  <a:gd name="T7" fmla="*/ 0 60000 65536"/>
                  <a:gd name="T8" fmla="*/ 0 60000 65536"/>
                  <a:gd name="T9" fmla="*/ 0 w 3740"/>
                  <a:gd name="T10" fmla="*/ 0 h 3366"/>
                  <a:gd name="T11" fmla="*/ 3740 w 3740"/>
                  <a:gd name="T12" fmla="*/ 3366 h 3366"/>
                </a:gdLst>
                <a:ahLst/>
                <a:cxnLst>
                  <a:cxn ang="T6">
                    <a:pos x="T0" y="T1"/>
                  </a:cxn>
                  <a:cxn ang="T7">
                    <a:pos x="T2" y="T3"/>
                  </a:cxn>
                  <a:cxn ang="T8">
                    <a:pos x="T4" y="T5"/>
                  </a:cxn>
                </a:cxnLst>
                <a:rect l="T9" t="T10" r="T11" b="T12"/>
                <a:pathLst>
                  <a:path w="3740" h="3366">
                    <a:moveTo>
                      <a:pt x="3740" y="3366"/>
                    </a:moveTo>
                    <a:cubicBezTo>
                      <a:pt x="3210" y="1683"/>
                      <a:pt x="2680" y="0"/>
                      <a:pt x="2057" y="0"/>
                    </a:cubicBezTo>
                    <a:cubicBezTo>
                      <a:pt x="1434" y="0"/>
                      <a:pt x="343" y="2805"/>
                      <a:pt x="0" y="3366"/>
                    </a:cubicBezTo>
                  </a:path>
                </a:pathLst>
              </a:custGeom>
              <a:noFill/>
              <a:ln w="38100" cmpd="sng">
                <a:solidFill>
                  <a:srgbClr val="FFCC00"/>
                </a:solidFill>
                <a:round/>
                <a:headEnd/>
                <a:tailEnd/>
              </a:ln>
            </p:spPr>
            <p:txBody>
              <a:bodyPr/>
              <a:lstStyle/>
              <a:p>
                <a:endParaRPr lang="en-US" dirty="0"/>
              </a:p>
            </p:txBody>
          </p:sp>
          <p:sp>
            <p:nvSpPr>
              <p:cNvPr id="17422" name="Freeform 10"/>
              <p:cNvSpPr>
                <a:spLocks/>
              </p:cNvSpPr>
              <p:nvPr/>
            </p:nvSpPr>
            <p:spPr bwMode="auto">
              <a:xfrm>
                <a:off x="6358" y="13277"/>
                <a:ext cx="3740" cy="1496"/>
              </a:xfrm>
              <a:custGeom>
                <a:avLst/>
                <a:gdLst>
                  <a:gd name="T0" fmla="*/ 3740 w 3740"/>
                  <a:gd name="T1" fmla="*/ 665 h 3366"/>
                  <a:gd name="T2" fmla="*/ 2057 w 3740"/>
                  <a:gd name="T3" fmla="*/ 0 h 3366"/>
                  <a:gd name="T4" fmla="*/ 0 w 3740"/>
                  <a:gd name="T5" fmla="*/ 665 h 3366"/>
                  <a:gd name="T6" fmla="*/ 0 60000 65536"/>
                  <a:gd name="T7" fmla="*/ 0 60000 65536"/>
                  <a:gd name="T8" fmla="*/ 0 60000 65536"/>
                  <a:gd name="T9" fmla="*/ 0 w 3740"/>
                  <a:gd name="T10" fmla="*/ 0 h 3366"/>
                  <a:gd name="T11" fmla="*/ 3740 w 3740"/>
                  <a:gd name="T12" fmla="*/ 3366 h 3366"/>
                </a:gdLst>
                <a:ahLst/>
                <a:cxnLst>
                  <a:cxn ang="T6">
                    <a:pos x="T0" y="T1"/>
                  </a:cxn>
                  <a:cxn ang="T7">
                    <a:pos x="T2" y="T3"/>
                  </a:cxn>
                  <a:cxn ang="T8">
                    <a:pos x="T4" y="T5"/>
                  </a:cxn>
                </a:cxnLst>
                <a:rect l="T9" t="T10" r="T11" b="T12"/>
                <a:pathLst>
                  <a:path w="3740" h="3366">
                    <a:moveTo>
                      <a:pt x="3740" y="3366"/>
                    </a:moveTo>
                    <a:cubicBezTo>
                      <a:pt x="3210" y="1683"/>
                      <a:pt x="2680" y="0"/>
                      <a:pt x="2057" y="0"/>
                    </a:cubicBezTo>
                    <a:cubicBezTo>
                      <a:pt x="1434" y="0"/>
                      <a:pt x="343" y="2805"/>
                      <a:pt x="0" y="3366"/>
                    </a:cubicBezTo>
                  </a:path>
                </a:pathLst>
              </a:custGeom>
              <a:noFill/>
              <a:ln w="38100" cmpd="sng">
                <a:solidFill>
                  <a:srgbClr val="FFCC00"/>
                </a:solidFill>
                <a:round/>
                <a:headEnd/>
                <a:tailEnd/>
              </a:ln>
            </p:spPr>
            <p:txBody>
              <a:bodyPr/>
              <a:lstStyle/>
              <a:p>
                <a:endParaRPr lang="en-US" dirty="0"/>
              </a:p>
            </p:txBody>
          </p:sp>
        </p:grpSp>
      </p:grpSp>
      <p:sp>
        <p:nvSpPr>
          <p:cNvPr id="17413" name="Text Box 11"/>
          <p:cNvSpPr txBox="1">
            <a:spLocks noChangeArrowheads="1"/>
          </p:cNvSpPr>
          <p:nvPr/>
        </p:nvSpPr>
        <p:spPr bwMode="auto">
          <a:xfrm rot="-1592887">
            <a:off x="1068388" y="4170363"/>
            <a:ext cx="1644650" cy="396875"/>
          </a:xfrm>
          <a:prstGeom prst="rect">
            <a:avLst/>
          </a:prstGeom>
          <a:noFill/>
          <a:ln w="9525">
            <a:noFill/>
            <a:miter lim="800000"/>
            <a:headEnd/>
            <a:tailEnd/>
          </a:ln>
        </p:spPr>
        <p:txBody>
          <a:bodyPr>
            <a:spAutoFit/>
          </a:bodyPr>
          <a:lstStyle/>
          <a:p>
            <a:pPr algn="ctr">
              <a:spcBef>
                <a:spcPct val="50000"/>
              </a:spcBef>
            </a:pPr>
            <a:r>
              <a:rPr lang="en-US" sz="2000" dirty="0">
                <a:solidFill>
                  <a:schemeClr val="bg1"/>
                </a:solidFill>
              </a:rPr>
              <a:t>Frequency</a:t>
            </a:r>
          </a:p>
        </p:txBody>
      </p:sp>
      <p:sp>
        <p:nvSpPr>
          <p:cNvPr id="17414" name="Rectangle 12"/>
          <p:cNvSpPr>
            <a:spLocks noChangeArrowheads="1"/>
          </p:cNvSpPr>
          <p:nvPr/>
        </p:nvSpPr>
        <p:spPr bwMode="auto">
          <a:xfrm>
            <a:off x="4160838" y="5465763"/>
            <a:ext cx="1635125" cy="400050"/>
          </a:xfrm>
          <a:prstGeom prst="rect">
            <a:avLst/>
          </a:prstGeom>
          <a:noFill/>
          <a:ln w="9525">
            <a:noFill/>
            <a:miter lim="800000"/>
            <a:headEnd/>
            <a:tailEnd/>
          </a:ln>
        </p:spPr>
        <p:txBody>
          <a:bodyPr wrap="none">
            <a:spAutoFit/>
          </a:bodyPr>
          <a:lstStyle/>
          <a:p>
            <a:pPr algn="ctr"/>
            <a:r>
              <a:rPr lang="en-US" sz="2000" dirty="0">
                <a:solidFill>
                  <a:schemeClr val="bg1"/>
                </a:solidFill>
              </a:rPr>
              <a:t>Body Weight</a:t>
            </a:r>
          </a:p>
        </p:txBody>
      </p:sp>
      <p:sp>
        <p:nvSpPr>
          <p:cNvPr id="17415" name="Text Box 13"/>
          <p:cNvSpPr txBox="1">
            <a:spLocks noChangeArrowheads="1"/>
          </p:cNvSpPr>
          <p:nvPr/>
        </p:nvSpPr>
        <p:spPr bwMode="auto">
          <a:xfrm>
            <a:off x="3603625" y="4608513"/>
            <a:ext cx="895350" cy="366712"/>
          </a:xfrm>
          <a:prstGeom prst="rect">
            <a:avLst/>
          </a:prstGeom>
          <a:noFill/>
          <a:ln w="9525" algn="ctr">
            <a:noFill/>
            <a:miter lim="800000"/>
            <a:headEnd/>
            <a:tailEnd/>
          </a:ln>
        </p:spPr>
        <p:txBody>
          <a:bodyPr wrap="none">
            <a:spAutoFit/>
          </a:bodyPr>
          <a:lstStyle/>
          <a:p>
            <a:pPr algn="ctr"/>
            <a:r>
              <a:rPr lang="en-US" dirty="0"/>
              <a:t>BB, Bb</a:t>
            </a:r>
          </a:p>
        </p:txBody>
      </p:sp>
      <p:sp>
        <p:nvSpPr>
          <p:cNvPr id="17416" name="Text Box 14"/>
          <p:cNvSpPr txBox="1">
            <a:spLocks noChangeArrowheads="1"/>
          </p:cNvSpPr>
          <p:nvPr/>
        </p:nvSpPr>
        <p:spPr bwMode="auto">
          <a:xfrm>
            <a:off x="6092825" y="4697413"/>
            <a:ext cx="438150" cy="366712"/>
          </a:xfrm>
          <a:prstGeom prst="rect">
            <a:avLst/>
          </a:prstGeom>
          <a:noFill/>
          <a:ln w="9525" algn="ctr">
            <a:noFill/>
            <a:miter lim="800000"/>
            <a:headEnd/>
            <a:tailEnd/>
          </a:ln>
        </p:spPr>
        <p:txBody>
          <a:bodyPr wrap="none">
            <a:spAutoFit/>
          </a:bodyPr>
          <a:lstStyle/>
          <a:p>
            <a:pPr algn="ctr"/>
            <a:r>
              <a:rPr lang="en-US" dirty="0"/>
              <a:t>bb</a:t>
            </a:r>
          </a:p>
        </p:txBody>
      </p:sp>
      <p:sp>
        <p:nvSpPr>
          <p:cNvPr id="17417" name="Freeform 14"/>
          <p:cNvSpPr>
            <a:spLocks/>
          </p:cNvSpPr>
          <p:nvPr/>
        </p:nvSpPr>
        <p:spPr bwMode="auto">
          <a:xfrm>
            <a:off x="2709863" y="3479800"/>
            <a:ext cx="4114800" cy="1990725"/>
          </a:xfrm>
          <a:custGeom>
            <a:avLst/>
            <a:gdLst>
              <a:gd name="T0" fmla="*/ 0 w 4114800"/>
              <a:gd name="T1" fmla="*/ 1806633 h 1989512"/>
              <a:gd name="T2" fmla="*/ 1180407 w 4114800"/>
              <a:gd name="T3" fmla="*/ 260465 h 1989512"/>
              <a:gd name="T4" fmla="*/ 3225338 w 4114800"/>
              <a:gd name="T5" fmla="*/ 1723505 h 1989512"/>
              <a:gd name="T6" fmla="*/ 3424844 w 4114800"/>
              <a:gd name="T7" fmla="*/ 1856509 h 1989512"/>
              <a:gd name="T8" fmla="*/ 3990108 w 4114800"/>
              <a:gd name="T9" fmla="*/ 1058487 h 1989512"/>
              <a:gd name="T10" fmla="*/ 4073236 w 4114800"/>
              <a:gd name="T11" fmla="*/ 1058487 h 1989512"/>
              <a:gd name="T12" fmla="*/ 3990108 w 4114800"/>
              <a:gd name="T13" fmla="*/ 991985 h 1989512"/>
              <a:gd name="T14" fmla="*/ 3325090 w 4114800"/>
              <a:gd name="T15" fmla="*/ 110836 h 1989512"/>
              <a:gd name="T16" fmla="*/ 3973484 w 4114800"/>
              <a:gd name="T17" fmla="*/ 326967 h 1989512"/>
              <a:gd name="T18" fmla="*/ 3341716 w 4114800"/>
              <a:gd name="T19" fmla="*/ 476596 h 1989512"/>
              <a:gd name="T20" fmla="*/ 3591098 w 4114800"/>
              <a:gd name="T21" fmla="*/ 426720 h 19895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14800" h="1989512">
                <a:moveTo>
                  <a:pt x="0" y="1806633"/>
                </a:moveTo>
                <a:cubicBezTo>
                  <a:pt x="321425" y="1040476"/>
                  <a:pt x="642851" y="274320"/>
                  <a:pt x="1180407" y="260465"/>
                </a:cubicBezTo>
                <a:cubicBezTo>
                  <a:pt x="1717963" y="246610"/>
                  <a:pt x="2851265" y="1457498"/>
                  <a:pt x="3225338" y="1723505"/>
                </a:cubicBezTo>
                <a:cubicBezTo>
                  <a:pt x="3599411" y="1989512"/>
                  <a:pt x="3297382" y="1967345"/>
                  <a:pt x="3424844" y="1856509"/>
                </a:cubicBezTo>
                <a:cubicBezTo>
                  <a:pt x="3552306" y="1745673"/>
                  <a:pt x="3882044" y="1191491"/>
                  <a:pt x="3990109" y="1058487"/>
                </a:cubicBezTo>
                <a:cubicBezTo>
                  <a:pt x="4098174" y="925483"/>
                  <a:pt x="4073236" y="1069571"/>
                  <a:pt x="4073236" y="1058487"/>
                </a:cubicBezTo>
                <a:cubicBezTo>
                  <a:pt x="4073236" y="1047403"/>
                  <a:pt x="4114800" y="1149927"/>
                  <a:pt x="3990109" y="991985"/>
                </a:cubicBezTo>
                <a:cubicBezTo>
                  <a:pt x="3865418" y="834043"/>
                  <a:pt x="3327862" y="221672"/>
                  <a:pt x="3325091" y="110836"/>
                </a:cubicBezTo>
                <a:cubicBezTo>
                  <a:pt x="3322320" y="0"/>
                  <a:pt x="3970713" y="266007"/>
                  <a:pt x="3973484" y="326967"/>
                </a:cubicBezTo>
                <a:cubicBezTo>
                  <a:pt x="3976255" y="387927"/>
                  <a:pt x="3405447" y="459971"/>
                  <a:pt x="3341716" y="476596"/>
                </a:cubicBezTo>
                <a:cubicBezTo>
                  <a:pt x="3277985" y="493221"/>
                  <a:pt x="3434541" y="459970"/>
                  <a:pt x="3591098" y="426720"/>
                </a:cubicBezTo>
              </a:path>
            </a:pathLst>
          </a:custGeom>
          <a:noFill/>
          <a:ln w="9525">
            <a:noFill/>
            <a:round/>
            <a:headEnd/>
            <a:tailEnd/>
          </a:ln>
        </p:spPr>
        <p:txBody>
          <a:bodyPr>
            <a:spAutoFit/>
          </a:bodyPr>
          <a:lstStyle/>
          <a:p>
            <a:endParaRPr lang="en-US" dirty="0"/>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20688" y="368300"/>
            <a:ext cx="8291512" cy="1323975"/>
          </a:xfrm>
        </p:spPr>
        <p:txBody>
          <a:bodyPr/>
          <a:lstStyle/>
          <a:p>
            <a:pPr eaLnBrk="1" hangingPunct="1"/>
            <a:r>
              <a:rPr lang="en-US" sz="3600" b="1" dirty="0" smtClean="0">
                <a:solidFill>
                  <a:srgbClr val="FFFF00"/>
                </a:solidFill>
              </a:rPr>
              <a:t>Commingling Analysis Summary</a:t>
            </a:r>
            <a:r>
              <a:rPr lang="en-US" sz="4000" b="1" dirty="0" smtClean="0"/>
              <a:t>:</a:t>
            </a:r>
          </a:p>
        </p:txBody>
      </p:sp>
      <p:sp>
        <p:nvSpPr>
          <p:cNvPr id="18435" name="Rectangle 3"/>
          <p:cNvSpPr>
            <a:spLocks noGrp="1" noChangeArrowheads="1"/>
          </p:cNvSpPr>
          <p:nvPr>
            <p:ph type="body" idx="1"/>
          </p:nvPr>
        </p:nvSpPr>
        <p:spPr>
          <a:xfrm>
            <a:off x="261938" y="1516063"/>
            <a:ext cx="8191500" cy="5140325"/>
          </a:xfrm>
        </p:spPr>
        <p:txBody>
          <a:bodyPr/>
          <a:lstStyle/>
          <a:p>
            <a:pPr eaLnBrk="1" hangingPunct="1">
              <a:lnSpc>
                <a:spcPct val="105000"/>
              </a:lnSpc>
              <a:spcBef>
                <a:spcPct val="40000"/>
              </a:spcBef>
            </a:pPr>
            <a:r>
              <a:rPr lang="en-US" dirty="0" smtClean="0">
                <a:solidFill>
                  <a:schemeClr val="bg1"/>
                </a:solidFill>
              </a:rPr>
              <a:t>Why is it used: To provide </a:t>
            </a:r>
            <a:r>
              <a:rPr lang="en-US" u="sng" dirty="0" smtClean="0">
                <a:solidFill>
                  <a:schemeClr val="bg1"/>
                </a:solidFill>
              </a:rPr>
              <a:t>preliminary</a:t>
            </a:r>
            <a:r>
              <a:rPr lang="en-US" dirty="0" smtClean="0">
                <a:solidFill>
                  <a:schemeClr val="bg1"/>
                </a:solidFill>
              </a:rPr>
              <a:t> evidence for a single gene that influences a quantitative trait (e.g. body weight, blood pressure, cholesterol level, blood glucose level). </a:t>
            </a:r>
          </a:p>
          <a:p>
            <a:pPr eaLnBrk="1" hangingPunct="1">
              <a:lnSpc>
                <a:spcPct val="105000"/>
              </a:lnSpc>
              <a:spcBef>
                <a:spcPct val="40000"/>
              </a:spcBef>
            </a:pPr>
            <a:r>
              <a:rPr lang="en-US" dirty="0" smtClean="0">
                <a:solidFill>
                  <a:schemeClr val="bg1"/>
                </a:solidFill>
              </a:rPr>
              <a:t>A statistical modeling approach that does not measure the genotype, but assumes genetic principals in the model</a:t>
            </a:r>
          </a:p>
          <a:p>
            <a:pPr eaLnBrk="1" hangingPunct="1">
              <a:lnSpc>
                <a:spcPct val="105000"/>
              </a:lnSpc>
              <a:spcBef>
                <a:spcPct val="40000"/>
              </a:spcBef>
            </a:pPr>
            <a:r>
              <a:rPr lang="en-US" dirty="0" smtClean="0">
                <a:solidFill>
                  <a:schemeClr val="bg1"/>
                </a:solidFill>
              </a:rPr>
              <a:t>Unrelated individuals – faster and easier</a:t>
            </a:r>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able 20"/>
          <p:cNvGraphicFramePr>
            <a:graphicFrameLocks noGrp="1"/>
          </p:cNvGraphicFramePr>
          <p:nvPr/>
        </p:nvGraphicFramePr>
        <p:xfrm>
          <a:off x="295275" y="511175"/>
          <a:ext cx="8610600" cy="6202656"/>
        </p:xfrm>
        <a:graphic>
          <a:graphicData uri="http://schemas.openxmlformats.org/drawingml/2006/table">
            <a:tbl>
              <a:tblPr/>
              <a:tblGrid>
                <a:gridCol w="4172553"/>
                <a:gridCol w="4351649"/>
                <a:gridCol w="86398"/>
              </a:tblGrid>
              <a:tr h="161788">
                <a:tc gridSpan="3">
                  <a:txBody>
                    <a:bodyPr/>
                    <a:lstStyle/>
                    <a:p>
                      <a:pPr marL="0" marR="0" algn="ctr">
                        <a:spcBef>
                          <a:spcPts val="0"/>
                        </a:spcBef>
                        <a:spcAft>
                          <a:spcPts val="0"/>
                        </a:spcAft>
                      </a:pPr>
                      <a:endParaRPr lang="en-US" sz="1100" baseline="0" dirty="0">
                        <a:latin typeface="Arial" pitchFamily="34" charset="0"/>
                        <a:ea typeface="Calibri"/>
                        <a:cs typeface="Times New Roman"/>
                      </a:endParaRPr>
                    </a:p>
                  </a:txBody>
                  <a:tcPr marL="30499" marR="30499" marT="0" marB="0" anchor="ctr">
                    <a:lnL>
                      <a:noFill/>
                    </a:lnL>
                    <a:lnR>
                      <a:noFill/>
                    </a:lnR>
                    <a:lnT>
                      <a:noFill/>
                    </a:lnT>
                    <a:lnB>
                      <a:noFill/>
                    </a:lnB>
                  </a:tcPr>
                </a:tc>
                <a:tc hMerge="1">
                  <a:txBody>
                    <a:bodyPr/>
                    <a:lstStyle/>
                    <a:p>
                      <a:endParaRPr lang="en-US"/>
                    </a:p>
                  </a:txBody>
                  <a:tcPr/>
                </a:tc>
                <a:tc hMerge="1">
                  <a:txBody>
                    <a:bodyPr/>
                    <a:lstStyle/>
                    <a:p>
                      <a:endParaRPr lang="en-US"/>
                    </a:p>
                  </a:txBody>
                  <a:tcPr/>
                </a:tc>
              </a:tr>
              <a:tr h="288644">
                <a:tc>
                  <a:txBody>
                    <a:bodyPr/>
                    <a:lstStyle/>
                    <a:p>
                      <a:pPr marL="0" marR="0" algn="ctr">
                        <a:spcBef>
                          <a:spcPts val="0"/>
                        </a:spcBef>
                        <a:spcAft>
                          <a:spcPts val="0"/>
                        </a:spcAft>
                      </a:pPr>
                      <a:r>
                        <a:rPr lang="en-US" sz="1100" baseline="0" dirty="0">
                          <a:solidFill>
                            <a:schemeClr val="bg1"/>
                          </a:solidFill>
                          <a:latin typeface="Arial" pitchFamily="34" charset="0"/>
                          <a:ea typeface="Calibri"/>
                          <a:cs typeface="Times New Roman"/>
                        </a:rPr>
                        <a:t>Question</a:t>
                      </a:r>
                    </a:p>
                  </a:txBody>
                  <a:tcPr marL="30499" marR="30499" marT="0" marB="0" anchor="ctr">
                    <a:lnL>
                      <a:noFill/>
                    </a:lnL>
                    <a:lnR>
                      <a:noFill/>
                    </a:lnR>
                    <a:lnT>
                      <a:noFill/>
                    </a:lnT>
                    <a:lnB>
                      <a:noFill/>
                    </a:lnB>
                  </a:tcPr>
                </a:tc>
                <a:tc>
                  <a:txBody>
                    <a:bodyPr/>
                    <a:lstStyle/>
                    <a:p>
                      <a:pPr marL="0" marR="0" algn="ctr">
                        <a:spcBef>
                          <a:spcPts val="0"/>
                        </a:spcBef>
                        <a:spcAft>
                          <a:spcPts val="0"/>
                        </a:spcAft>
                      </a:pPr>
                      <a:r>
                        <a:rPr lang="en-US" sz="1100" baseline="0" dirty="0">
                          <a:solidFill>
                            <a:schemeClr val="bg1"/>
                          </a:solidFill>
                          <a:latin typeface="Arial" pitchFamily="34" charset="0"/>
                          <a:ea typeface="Calibri"/>
                          <a:cs typeface="Times New Roman"/>
                        </a:rPr>
                        <a:t>Approach</a:t>
                      </a:r>
                    </a:p>
                  </a:txBody>
                  <a:tcPr marL="30499" marR="30499" marT="0" marB="0" anchor="ctr">
                    <a:lnL>
                      <a:noFill/>
                    </a:lnL>
                    <a:lnR>
                      <a:noFill/>
                    </a:lnR>
                    <a:lnT>
                      <a:noFill/>
                    </a:lnT>
                    <a:lnB>
                      <a:noFill/>
                    </a:lnB>
                  </a:tcPr>
                </a:tc>
                <a:tc>
                  <a:txBody>
                    <a:bodyPr/>
                    <a:lstStyle/>
                    <a:p>
                      <a:endParaRPr lang="en-US" dirty="0"/>
                    </a:p>
                  </a:txBody>
                  <a:tcPr marL="30499" marR="30499" marT="0" marB="0" anchor="ctr">
                    <a:lnL>
                      <a:noFill/>
                    </a:lnL>
                    <a:lnR>
                      <a:noFill/>
                    </a:lnR>
                    <a:lnT>
                      <a:noFill/>
                    </a:lnT>
                    <a:lnB>
                      <a:noFill/>
                    </a:lnB>
                  </a:tcPr>
                </a:tc>
              </a:tr>
              <a:tr h="485363">
                <a:tc>
                  <a:txBody>
                    <a:bodyPr/>
                    <a:lstStyle/>
                    <a:p>
                      <a:pPr marL="0" marR="0">
                        <a:spcBef>
                          <a:spcPts val="0"/>
                        </a:spcBef>
                        <a:spcAft>
                          <a:spcPts val="0"/>
                        </a:spcAft>
                      </a:pPr>
                      <a:r>
                        <a:rPr lang="en-US" sz="1100" baseline="0" dirty="0">
                          <a:solidFill>
                            <a:schemeClr val="bg1"/>
                          </a:solidFill>
                          <a:latin typeface="Arial" pitchFamily="34" charset="0"/>
                          <a:ea typeface="Calibri"/>
                          <a:cs typeface="Times New Roman"/>
                        </a:rPr>
                        <a:t>Is there evidence for genetic influences on a quantitative trait?</a:t>
                      </a:r>
                    </a:p>
                  </a:txBody>
                  <a:tcPr marL="30499" marR="30499" marT="0" marB="0" anchor="ctr">
                    <a:lnL>
                      <a:noFill/>
                    </a:lnL>
                    <a:lnR>
                      <a:noFill/>
                    </a:lnR>
                    <a:lnT>
                      <a:noFill/>
                    </a:lnT>
                    <a:lnB>
                      <a:noFill/>
                    </a:lnB>
                  </a:tcPr>
                </a:tc>
                <a:tc>
                  <a:txBody>
                    <a:bodyPr/>
                    <a:lstStyle/>
                    <a:p>
                      <a:pPr marL="0" marR="0" algn="ctr">
                        <a:spcBef>
                          <a:spcPts val="0"/>
                        </a:spcBef>
                        <a:spcAft>
                          <a:spcPts val="0"/>
                        </a:spcAft>
                      </a:pPr>
                      <a:endParaRPr lang="en-US" sz="1100" baseline="0" dirty="0">
                        <a:solidFill>
                          <a:schemeClr val="bg1"/>
                        </a:solidFill>
                        <a:latin typeface="Arial" pitchFamily="34" charset="0"/>
                        <a:ea typeface="Calibri"/>
                        <a:cs typeface="Times New Roman"/>
                      </a:endParaRPr>
                    </a:p>
                    <a:p>
                      <a:pPr marL="0" marR="0" algn="ctr">
                        <a:spcBef>
                          <a:spcPts val="0"/>
                        </a:spcBef>
                        <a:spcAft>
                          <a:spcPts val="0"/>
                        </a:spcAft>
                      </a:pPr>
                      <a:r>
                        <a:rPr lang="en-US" sz="1100" baseline="0" dirty="0" smtClean="0">
                          <a:solidFill>
                            <a:schemeClr val="bg1"/>
                          </a:solidFill>
                          <a:latin typeface="Arial" pitchFamily="34" charset="0"/>
                          <a:ea typeface="Calibri"/>
                          <a:cs typeface="Times New Roman"/>
                        </a:rPr>
                        <a:t>Commingling</a:t>
                      </a:r>
                    </a:p>
                    <a:p>
                      <a:pPr marL="0" marR="0" algn="ctr">
                        <a:spcBef>
                          <a:spcPts val="0"/>
                        </a:spcBef>
                        <a:spcAft>
                          <a:spcPts val="0"/>
                        </a:spcAft>
                      </a:pPr>
                      <a:endParaRPr lang="en-US" sz="1100" baseline="0" dirty="0">
                        <a:solidFill>
                          <a:schemeClr val="bg1"/>
                        </a:solidFill>
                        <a:latin typeface="Arial" pitchFamily="34" charset="0"/>
                        <a:ea typeface="Calibri"/>
                        <a:cs typeface="Times New Roman"/>
                      </a:endParaRPr>
                    </a:p>
                  </a:txBody>
                  <a:tcPr marL="30499" marR="30499" marT="0" marB="0" anchor="ctr">
                    <a:lnL>
                      <a:noFill/>
                    </a:lnL>
                    <a:lnR>
                      <a:noFill/>
                    </a:lnR>
                    <a:lnT>
                      <a:noFill/>
                    </a:lnT>
                    <a:lnB>
                      <a:noFill/>
                    </a:lnB>
                  </a:tcPr>
                </a:tc>
                <a:tc>
                  <a:txBody>
                    <a:bodyPr/>
                    <a:lstStyle/>
                    <a:p>
                      <a:endParaRPr lang="en-US" dirty="0"/>
                    </a:p>
                  </a:txBody>
                  <a:tcPr marL="30499" marR="30499" marT="0" marB="0" anchor="ctr">
                    <a:lnL>
                      <a:noFill/>
                    </a:lnL>
                    <a:lnR>
                      <a:noFill/>
                    </a:lnR>
                    <a:lnT>
                      <a:noFill/>
                    </a:lnT>
                    <a:lnB>
                      <a:noFill/>
                    </a:lnB>
                  </a:tcPr>
                </a:tc>
              </a:tr>
              <a:tr h="688503">
                <a:tc>
                  <a:txBody>
                    <a:bodyPr/>
                    <a:lstStyle/>
                    <a:p>
                      <a:pPr marL="0" marR="0">
                        <a:spcBef>
                          <a:spcPts val="0"/>
                        </a:spcBef>
                        <a:spcAft>
                          <a:spcPts val="0"/>
                        </a:spcAft>
                      </a:pPr>
                      <a:r>
                        <a:rPr lang="en-US" sz="1100" baseline="0" dirty="0">
                          <a:solidFill>
                            <a:schemeClr val="bg1"/>
                          </a:solidFill>
                          <a:latin typeface="Arial" pitchFamily="34" charset="0"/>
                          <a:ea typeface="Calibri"/>
                          <a:cs typeface="Times New Roman"/>
                        </a:rPr>
                        <a:t>Is there familial aggregation?</a:t>
                      </a:r>
                    </a:p>
                    <a:p>
                      <a:pPr marL="0" marR="0">
                        <a:spcBef>
                          <a:spcPts val="0"/>
                        </a:spcBef>
                        <a:spcAft>
                          <a:spcPts val="0"/>
                        </a:spcAft>
                      </a:pPr>
                      <a:r>
                        <a:rPr lang="en-US" sz="1100" baseline="0" dirty="0">
                          <a:solidFill>
                            <a:schemeClr val="bg1"/>
                          </a:solidFill>
                          <a:latin typeface="Arial" pitchFamily="34" charset="0"/>
                          <a:ea typeface="Calibri"/>
                          <a:cs typeface="Times New Roman"/>
                        </a:rPr>
                        <a:t>   higher risk in relatives of </a:t>
                      </a:r>
                      <a:r>
                        <a:rPr lang="en-US" sz="1100" baseline="0" dirty="0" smtClean="0">
                          <a:solidFill>
                            <a:schemeClr val="bg1"/>
                          </a:solidFill>
                          <a:latin typeface="Arial" pitchFamily="34" charset="0"/>
                          <a:ea typeface="Calibri"/>
                          <a:cs typeface="Times New Roman"/>
                        </a:rPr>
                        <a:t>cases</a:t>
                      </a:r>
                      <a:endParaRPr lang="en-US" sz="1100" baseline="0" dirty="0">
                        <a:solidFill>
                          <a:schemeClr val="bg1"/>
                        </a:solidFill>
                        <a:latin typeface="Arial" pitchFamily="34" charset="0"/>
                        <a:ea typeface="Calibri"/>
                        <a:cs typeface="Times New Roman"/>
                      </a:endParaRPr>
                    </a:p>
                    <a:p>
                      <a:pPr marL="0" marR="0">
                        <a:spcBef>
                          <a:spcPts val="0"/>
                        </a:spcBef>
                        <a:spcAft>
                          <a:spcPts val="0"/>
                        </a:spcAft>
                      </a:pPr>
                      <a:endParaRPr lang="en-US" sz="1100" baseline="0" dirty="0">
                        <a:solidFill>
                          <a:schemeClr val="bg1"/>
                        </a:solidFill>
                        <a:latin typeface="Arial" pitchFamily="34" charset="0"/>
                        <a:ea typeface="Calibri"/>
                        <a:cs typeface="Times New Roman"/>
                      </a:endParaRPr>
                    </a:p>
                  </a:txBody>
                  <a:tcPr marL="30499" marR="30499" marT="0" marB="0" anchor="ctr">
                    <a:lnL>
                      <a:noFill/>
                    </a:lnL>
                    <a:lnR>
                      <a:noFill/>
                    </a:lnR>
                    <a:lnT>
                      <a:noFill/>
                    </a:lnT>
                    <a:lnB>
                      <a:noFill/>
                    </a:lnB>
                  </a:tcPr>
                </a:tc>
                <a:tc>
                  <a:txBody>
                    <a:bodyPr/>
                    <a:lstStyle/>
                    <a:p>
                      <a:pPr marL="0" marR="0" algn="ctr">
                        <a:spcBef>
                          <a:spcPts val="0"/>
                        </a:spcBef>
                        <a:spcAft>
                          <a:spcPts val="0"/>
                        </a:spcAft>
                      </a:pPr>
                      <a:endParaRPr lang="en-US" sz="1100" baseline="0" dirty="0">
                        <a:solidFill>
                          <a:schemeClr val="bg1"/>
                        </a:solidFill>
                        <a:latin typeface="Arial" pitchFamily="34" charset="0"/>
                        <a:ea typeface="Calibri"/>
                        <a:cs typeface="Times New Roman"/>
                      </a:endParaRPr>
                    </a:p>
                    <a:p>
                      <a:pPr marL="0" marR="0" algn="ctr">
                        <a:spcBef>
                          <a:spcPts val="0"/>
                        </a:spcBef>
                        <a:spcAft>
                          <a:spcPts val="0"/>
                        </a:spcAft>
                      </a:pPr>
                      <a:r>
                        <a:rPr lang="en-US" sz="1100" baseline="0" dirty="0">
                          <a:solidFill>
                            <a:schemeClr val="bg1"/>
                          </a:solidFill>
                          <a:latin typeface="Arial" pitchFamily="34" charset="0"/>
                          <a:ea typeface="Calibri"/>
                          <a:cs typeface="Times New Roman"/>
                        </a:rPr>
                        <a:t>Family </a:t>
                      </a:r>
                      <a:r>
                        <a:rPr lang="en-US" sz="1100" baseline="0" dirty="0" smtClean="0">
                          <a:solidFill>
                            <a:schemeClr val="bg1"/>
                          </a:solidFill>
                          <a:latin typeface="Arial" pitchFamily="34" charset="0"/>
                          <a:ea typeface="Calibri"/>
                          <a:cs typeface="Times New Roman"/>
                        </a:rPr>
                        <a:t>Study</a:t>
                      </a:r>
                    </a:p>
                    <a:p>
                      <a:pPr marL="0" marR="0" algn="ctr">
                        <a:spcBef>
                          <a:spcPts val="0"/>
                        </a:spcBef>
                        <a:spcAft>
                          <a:spcPts val="0"/>
                        </a:spcAft>
                      </a:pPr>
                      <a:endParaRPr lang="en-US" sz="1100" baseline="0" dirty="0">
                        <a:solidFill>
                          <a:schemeClr val="bg1"/>
                        </a:solidFill>
                        <a:latin typeface="Arial" pitchFamily="34" charset="0"/>
                        <a:ea typeface="Calibri"/>
                        <a:cs typeface="Times New Roman"/>
                      </a:endParaRPr>
                    </a:p>
                  </a:txBody>
                  <a:tcPr marL="30499" marR="30499" marT="0" marB="0" anchor="ctr">
                    <a:lnL>
                      <a:noFill/>
                    </a:lnL>
                    <a:lnR>
                      <a:noFill/>
                    </a:lnR>
                    <a:lnT>
                      <a:noFill/>
                    </a:lnT>
                    <a:lnB>
                      <a:noFill/>
                    </a:lnB>
                    <a:noFill/>
                  </a:tcPr>
                </a:tc>
                <a:tc>
                  <a:txBody>
                    <a:bodyPr/>
                    <a:lstStyle/>
                    <a:p>
                      <a:endParaRPr lang="en-US" dirty="0"/>
                    </a:p>
                  </a:txBody>
                  <a:tcPr marL="30499" marR="30499" marT="0" marB="0" anchor="ctr">
                    <a:lnL>
                      <a:noFill/>
                    </a:lnL>
                    <a:lnR>
                      <a:noFill/>
                    </a:lnR>
                    <a:lnT>
                      <a:noFill/>
                    </a:lnT>
                    <a:lnB>
                      <a:noFill/>
                    </a:lnB>
                  </a:tcPr>
                </a:tc>
              </a:tr>
              <a:tr h="647150">
                <a:tc>
                  <a:txBody>
                    <a:bodyPr/>
                    <a:lstStyle/>
                    <a:p>
                      <a:pPr marL="0" marR="0">
                        <a:spcBef>
                          <a:spcPts val="0"/>
                        </a:spcBef>
                        <a:spcAft>
                          <a:spcPts val="0"/>
                        </a:spcAft>
                      </a:pPr>
                      <a:r>
                        <a:rPr lang="en-US" sz="1100" baseline="0" dirty="0">
                          <a:solidFill>
                            <a:srgbClr val="FFFF00"/>
                          </a:solidFill>
                          <a:latin typeface="Arial" pitchFamily="34" charset="0"/>
                          <a:ea typeface="Calibri"/>
                          <a:cs typeface="Times New Roman"/>
                        </a:rPr>
                        <a:t>Is the familial aggregation caused by genetic factors?</a:t>
                      </a:r>
                    </a:p>
                    <a:p>
                      <a:pPr marL="0" marR="0">
                        <a:spcBef>
                          <a:spcPts val="0"/>
                        </a:spcBef>
                        <a:spcAft>
                          <a:spcPts val="0"/>
                        </a:spcAft>
                      </a:pPr>
                      <a:r>
                        <a:rPr lang="en-US" sz="1100" baseline="0" dirty="0">
                          <a:solidFill>
                            <a:srgbClr val="FFFF00"/>
                          </a:solidFill>
                          <a:latin typeface="Arial" pitchFamily="34" charset="0"/>
                          <a:ea typeface="Calibri"/>
                          <a:cs typeface="Times New Roman"/>
                        </a:rPr>
                        <a:t>   MZ twins concordance rate  </a:t>
                      </a:r>
                    </a:p>
                    <a:p>
                      <a:pPr marL="0" marR="0">
                        <a:spcBef>
                          <a:spcPts val="0"/>
                        </a:spcBef>
                        <a:spcAft>
                          <a:spcPts val="0"/>
                        </a:spcAft>
                      </a:pPr>
                      <a:r>
                        <a:rPr lang="en-US" sz="1100" baseline="0" dirty="0">
                          <a:solidFill>
                            <a:srgbClr val="FFFF00"/>
                          </a:solidFill>
                          <a:latin typeface="Arial" pitchFamily="34" charset="0"/>
                          <a:ea typeface="Calibri"/>
                          <a:cs typeface="Times New Roman"/>
                        </a:rPr>
                        <a:t>   or correlation higher than DZ </a:t>
                      </a:r>
                      <a:r>
                        <a:rPr lang="en-US" sz="1100" baseline="0" dirty="0" smtClean="0">
                          <a:solidFill>
                            <a:srgbClr val="FFFF00"/>
                          </a:solidFill>
                          <a:latin typeface="Arial" pitchFamily="34" charset="0"/>
                          <a:ea typeface="Calibri"/>
                          <a:cs typeface="Times New Roman"/>
                        </a:rPr>
                        <a:t>twins</a:t>
                      </a:r>
                      <a:endParaRPr lang="en-US" sz="1100" baseline="0" dirty="0">
                        <a:solidFill>
                          <a:srgbClr val="FFFF00"/>
                        </a:solidFill>
                        <a:latin typeface="Arial" pitchFamily="34" charset="0"/>
                        <a:ea typeface="Calibri"/>
                        <a:cs typeface="Times New Roman"/>
                      </a:endParaRPr>
                    </a:p>
                  </a:txBody>
                  <a:tcPr marL="30499" marR="30499" marT="0" marB="0" anchor="ctr">
                    <a:lnL>
                      <a:noFill/>
                    </a:lnL>
                    <a:lnR>
                      <a:noFill/>
                    </a:lnR>
                    <a:lnT>
                      <a:noFill/>
                    </a:lnT>
                    <a:lnB>
                      <a:noFill/>
                    </a:lnB>
                  </a:tcPr>
                </a:tc>
                <a:tc>
                  <a:txBody>
                    <a:bodyPr/>
                    <a:lstStyle/>
                    <a:p>
                      <a:pPr marL="0" marR="0" algn="ctr">
                        <a:spcBef>
                          <a:spcPts val="0"/>
                        </a:spcBef>
                        <a:spcAft>
                          <a:spcPts val="0"/>
                        </a:spcAft>
                      </a:pPr>
                      <a:endParaRPr lang="en-US" sz="1100" baseline="0" dirty="0">
                        <a:solidFill>
                          <a:srgbClr val="FFFF00"/>
                        </a:solidFill>
                        <a:latin typeface="Arial" pitchFamily="34" charset="0"/>
                        <a:ea typeface="Calibri"/>
                        <a:cs typeface="Times New Roman"/>
                      </a:endParaRPr>
                    </a:p>
                    <a:p>
                      <a:pPr marL="0" marR="0" algn="ctr">
                        <a:spcBef>
                          <a:spcPts val="0"/>
                        </a:spcBef>
                        <a:spcAft>
                          <a:spcPts val="0"/>
                        </a:spcAft>
                      </a:pPr>
                      <a:r>
                        <a:rPr lang="en-US" sz="1100" baseline="0" dirty="0" smtClean="0">
                          <a:solidFill>
                            <a:srgbClr val="FFFF00"/>
                          </a:solidFill>
                          <a:latin typeface="Arial" pitchFamily="34" charset="0"/>
                          <a:ea typeface="Calibri"/>
                          <a:cs typeface="Times New Roman"/>
                        </a:rPr>
                        <a:t>Twin Study</a:t>
                      </a:r>
                    </a:p>
                    <a:p>
                      <a:pPr marL="0" marR="0" algn="ctr">
                        <a:spcBef>
                          <a:spcPts val="0"/>
                        </a:spcBef>
                        <a:spcAft>
                          <a:spcPts val="0"/>
                        </a:spcAft>
                      </a:pPr>
                      <a:endParaRPr lang="en-US" sz="1100" baseline="0" dirty="0">
                        <a:solidFill>
                          <a:schemeClr val="bg1"/>
                        </a:solidFill>
                        <a:latin typeface="Arial" pitchFamily="34" charset="0"/>
                        <a:ea typeface="Calibri"/>
                        <a:cs typeface="Times New Roman"/>
                      </a:endParaRPr>
                    </a:p>
                  </a:txBody>
                  <a:tcPr marL="30499" marR="30499" marT="0" marB="0" anchor="ctr">
                    <a:lnL>
                      <a:noFill/>
                    </a:lnL>
                    <a:lnR>
                      <a:noFill/>
                    </a:lnR>
                    <a:lnT>
                      <a:noFill/>
                    </a:lnT>
                    <a:lnB>
                      <a:noFill/>
                    </a:lnB>
                  </a:tcPr>
                </a:tc>
                <a:tc>
                  <a:txBody>
                    <a:bodyPr/>
                    <a:lstStyle/>
                    <a:p>
                      <a:endParaRPr lang="en-US" dirty="0"/>
                    </a:p>
                  </a:txBody>
                  <a:tcPr marL="30499" marR="30499" marT="0" marB="0" anchor="ctr">
                    <a:lnL>
                      <a:noFill/>
                    </a:lnL>
                    <a:lnR>
                      <a:noFill/>
                    </a:lnR>
                    <a:lnT>
                      <a:noFill/>
                    </a:lnT>
                    <a:lnB>
                      <a:noFill/>
                    </a:lnB>
                  </a:tcPr>
                </a:tc>
              </a:tr>
              <a:tr h="604865">
                <a:tc>
                  <a:txBody>
                    <a:bodyPr/>
                    <a:lstStyle/>
                    <a:p>
                      <a:pPr marL="0" marR="0">
                        <a:spcBef>
                          <a:spcPts val="0"/>
                        </a:spcBef>
                        <a:spcAft>
                          <a:spcPts val="0"/>
                        </a:spcAft>
                      </a:pPr>
                      <a:r>
                        <a:rPr lang="en-US" sz="1100" baseline="0" dirty="0">
                          <a:solidFill>
                            <a:schemeClr val="bg1"/>
                          </a:solidFill>
                          <a:latin typeface="Arial" pitchFamily="34" charset="0"/>
                          <a:ea typeface="Calibri"/>
                          <a:cs typeface="Times New Roman"/>
                        </a:rPr>
                        <a:t>Is there a major gene?  Is it dominant or recessive </a:t>
                      </a:r>
                      <a:r>
                        <a:rPr lang="en-US" sz="1100" baseline="0" dirty="0" smtClean="0">
                          <a:solidFill>
                            <a:schemeClr val="bg1"/>
                          </a:solidFill>
                          <a:latin typeface="Arial" pitchFamily="34" charset="0"/>
                          <a:ea typeface="Calibri"/>
                          <a:cs typeface="Times New Roman"/>
                        </a:rPr>
                        <a:t>?</a:t>
                      </a:r>
                      <a:endParaRPr lang="en-US" sz="1100" baseline="0" dirty="0">
                        <a:solidFill>
                          <a:schemeClr val="bg1"/>
                        </a:solidFill>
                        <a:latin typeface="Arial" pitchFamily="34" charset="0"/>
                        <a:ea typeface="Calibri"/>
                        <a:cs typeface="Times New Roman"/>
                      </a:endParaRPr>
                    </a:p>
                  </a:txBody>
                  <a:tcPr marL="30499" marR="30499" marT="0" marB="0" anchor="ctr">
                    <a:lnL>
                      <a:noFill/>
                    </a:lnL>
                    <a:lnR>
                      <a:noFill/>
                    </a:lnR>
                    <a:lnT>
                      <a:noFill/>
                    </a:lnT>
                    <a:lnB>
                      <a:noFill/>
                    </a:lnB>
                  </a:tcPr>
                </a:tc>
                <a:tc>
                  <a:txBody>
                    <a:bodyPr/>
                    <a:lstStyle/>
                    <a:p>
                      <a:pPr marL="0" marR="0" algn="ctr">
                        <a:spcBef>
                          <a:spcPts val="0"/>
                        </a:spcBef>
                        <a:spcAft>
                          <a:spcPts val="0"/>
                        </a:spcAft>
                      </a:pPr>
                      <a:endParaRPr lang="en-US" sz="1100" baseline="0" dirty="0">
                        <a:solidFill>
                          <a:schemeClr val="bg1"/>
                        </a:solidFill>
                        <a:latin typeface="Arial" pitchFamily="34" charset="0"/>
                        <a:ea typeface="Calibri"/>
                        <a:cs typeface="Times New Roman"/>
                      </a:endParaRPr>
                    </a:p>
                    <a:p>
                      <a:pPr marL="0" marR="0" algn="ctr">
                        <a:spcBef>
                          <a:spcPts val="0"/>
                        </a:spcBef>
                        <a:spcAft>
                          <a:spcPts val="0"/>
                        </a:spcAft>
                      </a:pPr>
                      <a:r>
                        <a:rPr lang="en-US" sz="1100" baseline="0" dirty="0">
                          <a:solidFill>
                            <a:schemeClr val="bg1"/>
                          </a:solidFill>
                          <a:latin typeface="Arial" pitchFamily="34" charset="0"/>
                          <a:ea typeface="Calibri"/>
                          <a:cs typeface="Times New Roman"/>
                        </a:rPr>
                        <a:t>Segregation </a:t>
                      </a:r>
                      <a:r>
                        <a:rPr lang="en-US" sz="1100" baseline="0" dirty="0" smtClean="0">
                          <a:solidFill>
                            <a:schemeClr val="bg1"/>
                          </a:solidFill>
                          <a:latin typeface="Arial" pitchFamily="34" charset="0"/>
                          <a:ea typeface="Calibri"/>
                          <a:cs typeface="Times New Roman"/>
                        </a:rPr>
                        <a:t>Study</a:t>
                      </a:r>
                    </a:p>
                    <a:p>
                      <a:pPr marL="0" marR="0" algn="ctr">
                        <a:spcBef>
                          <a:spcPts val="0"/>
                        </a:spcBef>
                        <a:spcAft>
                          <a:spcPts val="0"/>
                        </a:spcAft>
                      </a:pPr>
                      <a:endParaRPr lang="en-US" sz="1100" baseline="0" dirty="0">
                        <a:solidFill>
                          <a:schemeClr val="bg1"/>
                        </a:solidFill>
                        <a:latin typeface="Arial" pitchFamily="34" charset="0"/>
                        <a:ea typeface="Calibri"/>
                        <a:cs typeface="Times New Roman"/>
                      </a:endParaRPr>
                    </a:p>
                  </a:txBody>
                  <a:tcPr marL="30499" marR="30499" marT="0" marB="0" anchor="ctr">
                    <a:lnL>
                      <a:noFill/>
                    </a:lnL>
                    <a:lnR>
                      <a:noFill/>
                    </a:lnR>
                    <a:lnT>
                      <a:noFill/>
                    </a:lnT>
                    <a:lnB>
                      <a:noFill/>
                    </a:lnB>
                  </a:tcPr>
                </a:tc>
                <a:tc>
                  <a:txBody>
                    <a:bodyPr/>
                    <a:lstStyle/>
                    <a:p>
                      <a:endParaRPr lang="en-US"/>
                    </a:p>
                  </a:txBody>
                  <a:tcPr marL="30499" marR="30499" marT="0" marB="0" anchor="ctr">
                    <a:lnL>
                      <a:noFill/>
                    </a:lnL>
                    <a:lnR>
                      <a:noFill/>
                    </a:lnR>
                    <a:lnT>
                      <a:noFill/>
                    </a:lnT>
                    <a:lnB>
                      <a:noFill/>
                    </a:lnB>
                  </a:tcPr>
                </a:tc>
              </a:tr>
              <a:tr h="937633">
                <a:tc>
                  <a:txBody>
                    <a:bodyPr/>
                    <a:lstStyle/>
                    <a:p>
                      <a:pPr marL="0" marR="0">
                        <a:spcBef>
                          <a:spcPts val="0"/>
                        </a:spcBef>
                        <a:spcAft>
                          <a:spcPts val="0"/>
                        </a:spcAft>
                      </a:pPr>
                      <a:r>
                        <a:rPr lang="en-US" sz="1100" baseline="0">
                          <a:solidFill>
                            <a:schemeClr val="bg1"/>
                          </a:solidFill>
                          <a:latin typeface="Arial" pitchFamily="34" charset="0"/>
                          <a:ea typeface="Calibri"/>
                          <a:cs typeface="Times New Roman"/>
                        </a:rPr>
                        <a:t>Where is this major gene in the human genome?</a:t>
                      </a:r>
                    </a:p>
                  </a:txBody>
                  <a:tcPr marL="30499" marR="30499" marT="0" marB="0" anchor="ctr">
                    <a:lnL>
                      <a:noFill/>
                    </a:lnL>
                    <a:lnR>
                      <a:noFill/>
                    </a:lnR>
                    <a:lnT>
                      <a:noFill/>
                    </a:lnT>
                    <a:lnB>
                      <a:noFill/>
                    </a:lnB>
                  </a:tcPr>
                </a:tc>
                <a:tc>
                  <a:txBody>
                    <a:bodyPr/>
                    <a:lstStyle/>
                    <a:p>
                      <a:pPr marL="0" marR="0" algn="ctr">
                        <a:spcBef>
                          <a:spcPts val="0"/>
                        </a:spcBef>
                        <a:spcAft>
                          <a:spcPts val="0"/>
                        </a:spcAft>
                      </a:pPr>
                      <a:r>
                        <a:rPr lang="en-US" sz="1100" baseline="0" dirty="0">
                          <a:solidFill>
                            <a:schemeClr val="bg1"/>
                          </a:solidFill>
                          <a:latin typeface="Arial" pitchFamily="34" charset="0"/>
                          <a:ea typeface="Calibri"/>
                          <a:cs typeface="Times New Roman"/>
                        </a:rPr>
                        <a:t>Linkage Analysis</a:t>
                      </a:r>
                    </a:p>
                  </a:txBody>
                  <a:tcPr marL="30499" marR="30499" marT="0" marB="0" anchor="ctr">
                    <a:lnL>
                      <a:noFill/>
                    </a:lnL>
                    <a:lnR>
                      <a:noFill/>
                    </a:lnR>
                    <a:lnT>
                      <a:noFill/>
                    </a:lnT>
                    <a:lnB>
                      <a:noFill/>
                    </a:lnB>
                  </a:tcPr>
                </a:tc>
                <a:tc>
                  <a:txBody>
                    <a:bodyPr/>
                    <a:lstStyle/>
                    <a:p>
                      <a:endParaRPr lang="en-US"/>
                    </a:p>
                  </a:txBody>
                  <a:tcPr marL="30499" marR="30499" marT="0" marB="0" anchor="ctr">
                    <a:lnL>
                      <a:noFill/>
                    </a:lnL>
                    <a:lnR>
                      <a:noFill/>
                    </a:lnR>
                    <a:lnT>
                      <a:noFill/>
                    </a:lnT>
                    <a:lnB>
                      <a:noFill/>
                    </a:lnB>
                  </a:tcPr>
                </a:tc>
              </a:tr>
              <a:tr h="762976">
                <a:tc>
                  <a:txBody>
                    <a:bodyPr/>
                    <a:lstStyle/>
                    <a:p>
                      <a:pPr marL="0" marR="0">
                        <a:spcBef>
                          <a:spcPts val="0"/>
                        </a:spcBef>
                        <a:spcAft>
                          <a:spcPts val="0"/>
                        </a:spcAft>
                      </a:pPr>
                      <a:r>
                        <a:rPr lang="en-US" sz="1100" baseline="0">
                          <a:solidFill>
                            <a:schemeClr val="bg1"/>
                          </a:solidFill>
                          <a:latin typeface="Arial" pitchFamily="34" charset="0"/>
                          <a:ea typeface="Calibri"/>
                          <a:cs typeface="Times New Roman"/>
                        </a:rPr>
                        <a:t>Is there a linkage with DNA markers under a specific genetic model?</a:t>
                      </a:r>
                    </a:p>
                  </a:txBody>
                  <a:tcPr marL="30499" marR="30499" marT="0" marB="0" anchor="ctr">
                    <a:lnL>
                      <a:noFill/>
                    </a:lnL>
                    <a:lnR>
                      <a:noFill/>
                    </a:lnR>
                    <a:lnT>
                      <a:noFill/>
                    </a:lnT>
                    <a:lnB>
                      <a:noFill/>
                    </a:lnB>
                  </a:tcPr>
                </a:tc>
                <a:tc>
                  <a:txBody>
                    <a:bodyPr/>
                    <a:lstStyle/>
                    <a:p>
                      <a:pPr marL="0" marR="0" algn="ctr">
                        <a:spcBef>
                          <a:spcPts val="0"/>
                        </a:spcBef>
                        <a:spcAft>
                          <a:spcPts val="0"/>
                        </a:spcAft>
                      </a:pPr>
                      <a:endParaRPr lang="en-US" sz="1100" baseline="0" dirty="0">
                        <a:solidFill>
                          <a:schemeClr val="bg1"/>
                        </a:solidFill>
                        <a:latin typeface="Arial" pitchFamily="34" charset="0"/>
                        <a:ea typeface="Calibri"/>
                        <a:cs typeface="Times New Roman"/>
                      </a:endParaRPr>
                    </a:p>
                    <a:p>
                      <a:pPr marL="228600" marR="0" indent="-228600" algn="ctr">
                        <a:spcBef>
                          <a:spcPts val="0"/>
                        </a:spcBef>
                        <a:spcAft>
                          <a:spcPts val="0"/>
                        </a:spcAft>
                        <a:buAutoNum type="alphaUcPeriod"/>
                      </a:pPr>
                      <a:r>
                        <a:rPr lang="en-US" sz="1100" baseline="0" dirty="0" smtClean="0">
                          <a:solidFill>
                            <a:schemeClr val="bg1"/>
                          </a:solidFill>
                          <a:latin typeface="Arial" pitchFamily="34" charset="0"/>
                          <a:ea typeface="Calibri"/>
                          <a:cs typeface="Times New Roman"/>
                        </a:rPr>
                        <a:t>Parametric Approach</a:t>
                      </a:r>
                    </a:p>
                    <a:p>
                      <a:pPr marL="228600" marR="0" indent="-228600" algn="ctr">
                        <a:spcBef>
                          <a:spcPts val="0"/>
                        </a:spcBef>
                        <a:spcAft>
                          <a:spcPts val="0"/>
                        </a:spcAft>
                        <a:buNone/>
                      </a:pPr>
                      <a:endParaRPr lang="en-US" sz="1100" baseline="0" dirty="0">
                        <a:solidFill>
                          <a:schemeClr val="bg1"/>
                        </a:solidFill>
                        <a:latin typeface="Arial" pitchFamily="34" charset="0"/>
                        <a:ea typeface="Calibri"/>
                        <a:cs typeface="Times New Roman"/>
                      </a:endParaRPr>
                    </a:p>
                  </a:txBody>
                  <a:tcPr marL="30499" marR="30499" marT="0" marB="0" anchor="ctr">
                    <a:lnL>
                      <a:noFill/>
                    </a:lnL>
                    <a:lnR>
                      <a:noFill/>
                    </a:lnR>
                    <a:lnT>
                      <a:noFill/>
                    </a:lnT>
                    <a:lnB>
                      <a:noFill/>
                    </a:lnB>
                  </a:tcPr>
                </a:tc>
                <a:tc>
                  <a:txBody>
                    <a:bodyPr/>
                    <a:lstStyle/>
                    <a:p>
                      <a:endParaRPr lang="en-US"/>
                    </a:p>
                  </a:txBody>
                  <a:tcPr marL="30499" marR="30499" marT="0" marB="0" anchor="ctr">
                    <a:lnL>
                      <a:noFill/>
                    </a:lnL>
                    <a:lnR>
                      <a:noFill/>
                    </a:lnR>
                    <a:lnT>
                      <a:noFill/>
                    </a:lnT>
                    <a:lnB>
                      <a:noFill/>
                    </a:lnB>
                  </a:tcPr>
                </a:tc>
              </a:tr>
              <a:tr h="779365">
                <a:tc>
                  <a:txBody>
                    <a:bodyPr/>
                    <a:lstStyle/>
                    <a:p>
                      <a:pPr marL="0" marR="0">
                        <a:spcBef>
                          <a:spcPts val="0"/>
                        </a:spcBef>
                        <a:spcAft>
                          <a:spcPts val="0"/>
                        </a:spcAft>
                      </a:pPr>
                      <a:r>
                        <a:rPr lang="en-US" sz="1100" baseline="0" dirty="0">
                          <a:solidFill>
                            <a:schemeClr val="bg1"/>
                          </a:solidFill>
                          <a:latin typeface="Arial" pitchFamily="34" charset="0"/>
                          <a:ea typeface="Calibri"/>
                          <a:cs typeface="Times New Roman"/>
                        </a:rPr>
                        <a:t>Is </a:t>
                      </a:r>
                      <a:r>
                        <a:rPr lang="en-US" sz="1100" baseline="0" dirty="0" smtClean="0">
                          <a:solidFill>
                            <a:schemeClr val="bg1"/>
                          </a:solidFill>
                          <a:latin typeface="Arial" pitchFamily="34" charset="0"/>
                          <a:ea typeface="Calibri"/>
                          <a:cs typeface="Times New Roman"/>
                        </a:rPr>
                        <a:t>there </a:t>
                      </a:r>
                      <a:r>
                        <a:rPr lang="en-US" sz="1100" baseline="0" dirty="0">
                          <a:solidFill>
                            <a:schemeClr val="bg1"/>
                          </a:solidFill>
                          <a:latin typeface="Arial" pitchFamily="34" charset="0"/>
                          <a:ea typeface="Calibri"/>
                          <a:cs typeface="Times New Roman"/>
                        </a:rPr>
                        <a:t>increased allele sharing for affected relatives </a:t>
                      </a:r>
                      <a:r>
                        <a:rPr lang="en-US" sz="1100" baseline="0" dirty="0" smtClean="0">
                          <a:solidFill>
                            <a:schemeClr val="bg1"/>
                          </a:solidFill>
                          <a:latin typeface="Arial" pitchFamily="34" charset="0"/>
                          <a:ea typeface="Calibri"/>
                          <a:cs typeface="Times New Roman"/>
                        </a:rPr>
                        <a:t>or </a:t>
                      </a:r>
                      <a:r>
                        <a:rPr lang="en-US" sz="1100" baseline="0" dirty="0">
                          <a:solidFill>
                            <a:schemeClr val="bg1"/>
                          </a:solidFill>
                          <a:latin typeface="Arial" pitchFamily="34" charset="0"/>
                          <a:ea typeface="Calibri"/>
                          <a:cs typeface="Times New Roman"/>
                        </a:rPr>
                        <a:t>for relatives with similar phenotype</a:t>
                      </a:r>
                    </a:p>
                  </a:txBody>
                  <a:tcPr marL="30499" marR="30499" marT="0" marB="0" anchor="ctr">
                    <a:lnL>
                      <a:noFill/>
                    </a:lnL>
                    <a:lnR>
                      <a:noFill/>
                    </a:lnR>
                    <a:lnT>
                      <a:noFill/>
                    </a:lnT>
                    <a:lnB>
                      <a:noFill/>
                    </a:lnB>
                  </a:tcPr>
                </a:tc>
                <a:tc>
                  <a:txBody>
                    <a:bodyPr/>
                    <a:lstStyle/>
                    <a:p>
                      <a:pPr marL="0" marR="0" algn="ctr">
                        <a:spcBef>
                          <a:spcPts val="0"/>
                        </a:spcBef>
                        <a:spcAft>
                          <a:spcPts val="0"/>
                        </a:spcAft>
                      </a:pPr>
                      <a:endParaRPr lang="en-US" sz="1100" baseline="0" dirty="0">
                        <a:solidFill>
                          <a:schemeClr val="bg1"/>
                        </a:solidFill>
                        <a:latin typeface="Arial" pitchFamily="34" charset="0"/>
                        <a:ea typeface="Calibri"/>
                        <a:cs typeface="Times New Roman"/>
                      </a:endParaRPr>
                    </a:p>
                    <a:p>
                      <a:pPr marL="0" marR="0" algn="ctr">
                        <a:spcBef>
                          <a:spcPts val="0"/>
                        </a:spcBef>
                        <a:spcAft>
                          <a:spcPts val="0"/>
                        </a:spcAft>
                      </a:pPr>
                      <a:r>
                        <a:rPr lang="en-US" sz="1100" baseline="0" dirty="0">
                          <a:solidFill>
                            <a:schemeClr val="bg1"/>
                          </a:solidFill>
                          <a:latin typeface="Arial" pitchFamily="34" charset="0"/>
                          <a:ea typeface="Calibri"/>
                          <a:cs typeface="Times New Roman"/>
                        </a:rPr>
                        <a:t>B. Allele Sharing Approach</a:t>
                      </a:r>
                    </a:p>
                    <a:p>
                      <a:pPr marL="0" marR="0" algn="ctr">
                        <a:spcBef>
                          <a:spcPts val="0"/>
                        </a:spcBef>
                        <a:spcAft>
                          <a:spcPts val="0"/>
                        </a:spcAft>
                      </a:pPr>
                      <a:r>
                        <a:rPr lang="en-US" sz="1100" baseline="0" dirty="0">
                          <a:solidFill>
                            <a:schemeClr val="bg1"/>
                          </a:solidFill>
                          <a:latin typeface="Arial" pitchFamily="34" charset="0"/>
                          <a:ea typeface="Calibri"/>
                          <a:cs typeface="Times New Roman"/>
                        </a:rPr>
                        <a:t>(sib-pair analyses)</a:t>
                      </a:r>
                    </a:p>
                  </a:txBody>
                  <a:tcPr marL="30499" marR="30499" marT="0" marB="0" anchor="ctr">
                    <a:lnL>
                      <a:noFill/>
                    </a:lnL>
                    <a:lnR>
                      <a:noFill/>
                    </a:lnR>
                    <a:lnT>
                      <a:noFill/>
                    </a:lnT>
                    <a:lnB>
                      <a:noFill/>
                    </a:lnB>
                  </a:tcPr>
                </a:tc>
                <a:tc>
                  <a:txBody>
                    <a:bodyPr/>
                    <a:lstStyle/>
                    <a:p>
                      <a:endParaRPr lang="en-US"/>
                    </a:p>
                  </a:txBody>
                  <a:tcPr marL="30499" marR="30499" marT="0" marB="0" anchor="ctr">
                    <a:lnL>
                      <a:noFill/>
                    </a:lnL>
                    <a:lnR>
                      <a:noFill/>
                    </a:lnR>
                    <a:lnT>
                      <a:noFill/>
                    </a:lnT>
                    <a:lnB>
                      <a:noFill/>
                    </a:lnB>
                  </a:tcPr>
                </a:tc>
              </a:tr>
              <a:tr h="704850">
                <a:tc>
                  <a:txBody>
                    <a:bodyPr/>
                    <a:lstStyle/>
                    <a:p>
                      <a:pPr marL="0" marR="0">
                        <a:spcBef>
                          <a:spcPts val="0"/>
                        </a:spcBef>
                        <a:spcAft>
                          <a:spcPts val="0"/>
                        </a:spcAft>
                      </a:pPr>
                      <a:r>
                        <a:rPr lang="en-US" sz="1100" baseline="0" dirty="0">
                          <a:solidFill>
                            <a:schemeClr val="bg1"/>
                          </a:solidFill>
                          <a:latin typeface="Arial" pitchFamily="34" charset="0"/>
                          <a:ea typeface="Calibri"/>
                          <a:cs typeface="Times New Roman"/>
                        </a:rPr>
                        <a:t>Where is </a:t>
                      </a:r>
                      <a:r>
                        <a:rPr lang="en-US" sz="1100" baseline="0" dirty="0" smtClean="0">
                          <a:solidFill>
                            <a:schemeClr val="bg1"/>
                          </a:solidFill>
                          <a:latin typeface="Arial" pitchFamily="34" charset="0"/>
                          <a:ea typeface="Calibri"/>
                          <a:cs typeface="Times New Roman"/>
                        </a:rPr>
                        <a:t>the disease causing </a:t>
                      </a:r>
                      <a:r>
                        <a:rPr lang="en-US" sz="1100" baseline="0" dirty="0">
                          <a:solidFill>
                            <a:schemeClr val="bg1"/>
                          </a:solidFill>
                          <a:latin typeface="Arial" pitchFamily="34" charset="0"/>
                          <a:ea typeface="Calibri"/>
                          <a:cs typeface="Times New Roman"/>
                        </a:rPr>
                        <a:t>gene and which polymorphism is associated with disease?</a:t>
                      </a:r>
                    </a:p>
                  </a:txBody>
                  <a:tcPr marL="30499" marR="30499" marT="0" marB="0" anchor="ctr">
                    <a:lnL>
                      <a:noFill/>
                    </a:lnL>
                    <a:lnR>
                      <a:noFill/>
                    </a:lnR>
                    <a:lnT>
                      <a:noFill/>
                    </a:lnT>
                    <a:lnB>
                      <a:noFill/>
                    </a:lnB>
                  </a:tcPr>
                </a:tc>
                <a:tc>
                  <a:txBody>
                    <a:bodyPr/>
                    <a:lstStyle/>
                    <a:p>
                      <a:pPr marL="0" marR="0" algn="ctr">
                        <a:spcBef>
                          <a:spcPts val="0"/>
                        </a:spcBef>
                        <a:spcAft>
                          <a:spcPts val="0"/>
                        </a:spcAft>
                      </a:pPr>
                      <a:r>
                        <a:rPr lang="en-US" sz="1100" baseline="0" dirty="0">
                          <a:solidFill>
                            <a:schemeClr val="bg1"/>
                          </a:solidFill>
                          <a:latin typeface="Arial" pitchFamily="34" charset="0"/>
                          <a:ea typeface="Times New Roman"/>
                          <a:cs typeface="Times New Roman"/>
                        </a:rPr>
                        <a:t/>
                      </a:r>
                      <a:br>
                        <a:rPr lang="en-US" sz="1100" baseline="0" dirty="0">
                          <a:solidFill>
                            <a:schemeClr val="bg1"/>
                          </a:solidFill>
                          <a:latin typeface="Arial" pitchFamily="34" charset="0"/>
                          <a:ea typeface="Times New Roman"/>
                          <a:cs typeface="Times New Roman"/>
                        </a:rPr>
                      </a:br>
                      <a:r>
                        <a:rPr lang="en-US" sz="1200" baseline="0" dirty="0" smtClean="0">
                          <a:solidFill>
                            <a:schemeClr val="bg1"/>
                          </a:solidFill>
                          <a:latin typeface="Arial" pitchFamily="34" charset="0"/>
                          <a:ea typeface="Times New Roman"/>
                          <a:cs typeface="Times New Roman"/>
                        </a:rPr>
                        <a:t>A</a:t>
                      </a:r>
                      <a:r>
                        <a:rPr lang="en-US" sz="1200" baseline="0" dirty="0" smtClean="0">
                          <a:solidFill>
                            <a:schemeClr val="bg1"/>
                          </a:solidFill>
                          <a:latin typeface="Arial" pitchFamily="34" charset="0"/>
                          <a:ea typeface="Calibri"/>
                          <a:cs typeface="Times New Roman"/>
                        </a:rPr>
                        <a:t>ssociation </a:t>
                      </a:r>
                      <a:r>
                        <a:rPr lang="en-US" sz="1200" baseline="0" dirty="0">
                          <a:solidFill>
                            <a:schemeClr val="bg1"/>
                          </a:solidFill>
                          <a:latin typeface="Arial" pitchFamily="34" charset="0"/>
                          <a:ea typeface="Calibri"/>
                          <a:cs typeface="Times New Roman"/>
                        </a:rPr>
                        <a:t>Study </a:t>
                      </a:r>
                    </a:p>
                    <a:p>
                      <a:pPr marL="0" marR="0" algn="ctr">
                        <a:spcBef>
                          <a:spcPts val="0"/>
                        </a:spcBef>
                        <a:spcAft>
                          <a:spcPts val="0"/>
                        </a:spcAft>
                      </a:pPr>
                      <a:r>
                        <a:rPr lang="en-US" sz="900" baseline="0" dirty="0">
                          <a:solidFill>
                            <a:schemeClr val="bg1"/>
                          </a:solidFill>
                          <a:latin typeface="Arial" pitchFamily="34" charset="0"/>
                          <a:ea typeface="Calibri"/>
                          <a:cs typeface="Times New Roman"/>
                        </a:rPr>
                        <a:t>(population and </a:t>
                      </a:r>
                      <a:r>
                        <a:rPr lang="en-US" sz="900" baseline="0" dirty="0" smtClean="0">
                          <a:solidFill>
                            <a:schemeClr val="bg1"/>
                          </a:solidFill>
                          <a:latin typeface="Arial" pitchFamily="34" charset="0"/>
                          <a:ea typeface="Calibri"/>
                          <a:cs typeface="Times New Roman"/>
                        </a:rPr>
                        <a:t>family-based)</a:t>
                      </a:r>
                    </a:p>
                    <a:p>
                      <a:pPr marL="0" marR="0" algn="ctr">
                        <a:spcBef>
                          <a:spcPts val="0"/>
                        </a:spcBef>
                        <a:spcAft>
                          <a:spcPts val="0"/>
                        </a:spcAft>
                      </a:pPr>
                      <a:endParaRPr lang="en-US" sz="1100" baseline="0" dirty="0" smtClean="0">
                        <a:solidFill>
                          <a:schemeClr val="bg1"/>
                        </a:solidFill>
                        <a:latin typeface="Arial" pitchFamily="34" charset="0"/>
                        <a:ea typeface="Calibri"/>
                        <a:cs typeface="Times New Roman"/>
                      </a:endParaRPr>
                    </a:p>
                    <a:p>
                      <a:pPr marL="0" marR="0" algn="ctr">
                        <a:spcBef>
                          <a:spcPts val="0"/>
                        </a:spcBef>
                        <a:spcAft>
                          <a:spcPts val="0"/>
                        </a:spcAft>
                      </a:pPr>
                      <a:endParaRPr lang="en-US" sz="1100" baseline="0" dirty="0">
                        <a:solidFill>
                          <a:schemeClr val="bg1"/>
                        </a:solidFill>
                        <a:latin typeface="Arial" pitchFamily="34" charset="0"/>
                        <a:ea typeface="Calibri"/>
                        <a:cs typeface="Times New Roman"/>
                      </a:endParaRPr>
                    </a:p>
                  </a:txBody>
                  <a:tcPr marL="30499" marR="30499" marT="0" marB="0" anchor="ctr">
                    <a:lnL>
                      <a:noFill/>
                    </a:lnL>
                    <a:lnR>
                      <a:noFill/>
                    </a:lnR>
                    <a:lnT>
                      <a:noFill/>
                    </a:lnT>
                    <a:lnB>
                      <a:noFill/>
                    </a:lnB>
                  </a:tcPr>
                </a:tc>
                <a:tc>
                  <a:txBody>
                    <a:bodyPr/>
                    <a:lstStyle/>
                    <a:p>
                      <a:endParaRPr lang="en-US"/>
                    </a:p>
                  </a:txBody>
                  <a:tcPr marL="30499" marR="30499" marT="0" marB="0" anchor="ctr">
                    <a:lnL>
                      <a:noFill/>
                    </a:lnL>
                    <a:lnR>
                      <a:noFill/>
                    </a:lnR>
                    <a:lnT>
                      <a:noFill/>
                    </a:lnT>
                    <a:lnB>
                      <a:noFill/>
                    </a:lnB>
                  </a:tcPr>
                </a:tc>
              </a:tr>
            </a:tbl>
          </a:graphicData>
        </a:graphic>
      </p:graphicFrame>
      <p:sp>
        <p:nvSpPr>
          <p:cNvPr id="12319" name="Rectangle 4"/>
          <p:cNvSpPr>
            <a:spLocks noGrp="1" noChangeArrowheads="1"/>
          </p:cNvSpPr>
          <p:nvPr>
            <p:ph type="title"/>
          </p:nvPr>
        </p:nvSpPr>
        <p:spPr>
          <a:xfrm>
            <a:off x="-152400" y="0"/>
            <a:ext cx="8934450" cy="830997"/>
          </a:xfrm>
        </p:spPr>
        <p:txBody>
          <a:bodyPr/>
          <a:lstStyle/>
          <a:p>
            <a:pPr algn="ctr" eaLnBrk="1" hangingPunct="1"/>
            <a:r>
              <a:rPr lang="en-US" sz="2400" dirty="0" smtClean="0"/>
              <a:t> </a:t>
            </a:r>
            <a:r>
              <a:rPr lang="en-US" sz="2400" dirty="0" smtClean="0">
                <a:solidFill>
                  <a:srgbClr val="FFFF00"/>
                </a:solidFill>
              </a:rPr>
              <a:t>Overview of Genetic Epidemiologic Study Design</a:t>
            </a:r>
          </a:p>
        </p:txBody>
      </p:sp>
      <p:sp>
        <p:nvSpPr>
          <p:cNvPr id="12320" name="Rectangle 27"/>
          <p:cNvSpPr>
            <a:spLocks noChangeArrowheads="1"/>
          </p:cNvSpPr>
          <p:nvPr/>
        </p:nvSpPr>
        <p:spPr bwMode="auto">
          <a:xfrm>
            <a:off x="0" y="381000"/>
            <a:ext cx="184150" cy="647700"/>
          </a:xfrm>
          <a:prstGeom prst="rect">
            <a:avLst/>
          </a:prstGeom>
          <a:noFill/>
          <a:ln w="9525">
            <a:noFill/>
            <a:miter lim="800000"/>
            <a:headEnd/>
            <a:tailEnd/>
          </a:ln>
        </p:spPr>
        <p:txBody>
          <a:bodyPr wrap="none" anchor="ctr">
            <a:spAutoFit/>
          </a:bodyPr>
          <a:lstStyle/>
          <a:p>
            <a:endParaRPr lang="en-US" sz="3600" dirty="0"/>
          </a:p>
        </p:txBody>
      </p:sp>
      <p:sp>
        <p:nvSpPr>
          <p:cNvPr id="12321" name="Down Arrow 49"/>
          <p:cNvSpPr>
            <a:spLocks noChangeArrowheads="1"/>
          </p:cNvSpPr>
          <p:nvPr/>
        </p:nvSpPr>
        <p:spPr bwMode="auto">
          <a:xfrm>
            <a:off x="4648200" y="1619250"/>
            <a:ext cx="484188" cy="977900"/>
          </a:xfrm>
          <a:prstGeom prst="downArrow">
            <a:avLst>
              <a:gd name="adj1" fmla="val 50000"/>
              <a:gd name="adj2" fmla="val 50024"/>
            </a:avLst>
          </a:prstGeom>
          <a:noFill/>
          <a:ln w="9525">
            <a:noFill/>
            <a:miter lim="800000"/>
            <a:headEnd/>
            <a:tailEnd/>
          </a:ln>
        </p:spPr>
        <p:txBody>
          <a:bodyPr>
            <a:spAutoFit/>
          </a:bodyPr>
          <a:lstStyle/>
          <a:p>
            <a:pPr algn="ctr"/>
            <a:endParaRPr lang="en-US" dirty="0"/>
          </a:p>
        </p:txBody>
      </p:sp>
      <p:grpSp>
        <p:nvGrpSpPr>
          <p:cNvPr id="2" name="Group 66"/>
          <p:cNvGrpSpPr>
            <a:grpSpLocks/>
          </p:cNvGrpSpPr>
          <p:nvPr/>
        </p:nvGrpSpPr>
        <p:grpSpPr bwMode="auto">
          <a:xfrm>
            <a:off x="5628793" y="1006877"/>
            <a:ext cx="2095500" cy="5389563"/>
            <a:chOff x="3533775" y="962025"/>
            <a:chExt cx="2095500" cy="5389007"/>
          </a:xfrm>
        </p:grpSpPr>
        <p:grpSp>
          <p:nvGrpSpPr>
            <p:cNvPr id="3" name="Group 63"/>
            <p:cNvGrpSpPr>
              <a:grpSpLocks/>
            </p:cNvGrpSpPr>
            <p:nvPr/>
          </p:nvGrpSpPr>
          <p:grpSpPr bwMode="auto">
            <a:xfrm>
              <a:off x="3533775" y="962025"/>
              <a:ext cx="2095500" cy="5389007"/>
              <a:chOff x="3533775" y="962025"/>
              <a:chExt cx="2095500" cy="5389007"/>
            </a:xfrm>
          </p:grpSpPr>
          <p:sp>
            <p:nvSpPr>
              <p:cNvPr id="12326" name="Down Arrow 50"/>
              <p:cNvSpPr>
                <a:spLocks noChangeArrowheads="1"/>
              </p:cNvSpPr>
              <p:nvPr/>
            </p:nvSpPr>
            <p:spPr bwMode="auto">
              <a:xfrm>
                <a:off x="4457700" y="1390651"/>
                <a:ext cx="182880" cy="182880"/>
              </a:xfrm>
              <a:prstGeom prst="downArrow">
                <a:avLst>
                  <a:gd name="adj1" fmla="val 50000"/>
                  <a:gd name="adj2" fmla="val 50000"/>
                </a:avLst>
              </a:prstGeom>
              <a:solidFill>
                <a:schemeClr val="tx1"/>
              </a:solidFill>
              <a:ln w="9525">
                <a:noFill/>
                <a:miter lim="800000"/>
                <a:headEnd/>
                <a:tailEnd/>
              </a:ln>
            </p:spPr>
            <p:txBody>
              <a:bodyPr>
                <a:spAutoFit/>
              </a:bodyPr>
              <a:lstStyle/>
              <a:p>
                <a:pPr algn="ctr"/>
                <a:endParaRPr lang="en-US" dirty="0"/>
              </a:p>
            </p:txBody>
          </p:sp>
          <p:sp>
            <p:nvSpPr>
              <p:cNvPr id="12327" name="Down Arrow 51"/>
              <p:cNvSpPr>
                <a:spLocks noChangeArrowheads="1"/>
              </p:cNvSpPr>
              <p:nvPr/>
            </p:nvSpPr>
            <p:spPr bwMode="auto">
              <a:xfrm>
                <a:off x="4495800" y="2047876"/>
                <a:ext cx="182880" cy="182880"/>
              </a:xfrm>
              <a:prstGeom prst="downArrow">
                <a:avLst>
                  <a:gd name="adj1" fmla="val 50000"/>
                  <a:gd name="adj2" fmla="val 50000"/>
                </a:avLst>
              </a:prstGeom>
              <a:solidFill>
                <a:schemeClr val="tx1"/>
              </a:solidFill>
              <a:ln w="9525">
                <a:noFill/>
                <a:miter lim="800000"/>
                <a:headEnd/>
                <a:tailEnd/>
              </a:ln>
            </p:spPr>
            <p:txBody>
              <a:bodyPr>
                <a:spAutoFit/>
              </a:bodyPr>
              <a:lstStyle/>
              <a:p>
                <a:pPr algn="ctr"/>
                <a:endParaRPr lang="en-US" dirty="0"/>
              </a:p>
            </p:txBody>
          </p:sp>
          <p:sp>
            <p:nvSpPr>
              <p:cNvPr id="12328" name="Down Arrow 52"/>
              <p:cNvSpPr>
                <a:spLocks noChangeArrowheads="1"/>
              </p:cNvSpPr>
              <p:nvPr/>
            </p:nvSpPr>
            <p:spPr bwMode="auto">
              <a:xfrm>
                <a:off x="4476750" y="2705101"/>
                <a:ext cx="182880" cy="182880"/>
              </a:xfrm>
              <a:prstGeom prst="downArrow">
                <a:avLst>
                  <a:gd name="adj1" fmla="val 50000"/>
                  <a:gd name="adj2" fmla="val 50000"/>
                </a:avLst>
              </a:prstGeom>
              <a:solidFill>
                <a:schemeClr val="tx1"/>
              </a:solidFill>
              <a:ln w="9525">
                <a:noFill/>
                <a:miter lim="800000"/>
                <a:headEnd/>
                <a:tailEnd/>
              </a:ln>
            </p:spPr>
            <p:txBody>
              <a:bodyPr>
                <a:spAutoFit/>
              </a:bodyPr>
              <a:lstStyle/>
              <a:p>
                <a:pPr algn="ctr"/>
                <a:endParaRPr lang="en-US" dirty="0"/>
              </a:p>
            </p:txBody>
          </p:sp>
          <p:sp>
            <p:nvSpPr>
              <p:cNvPr id="12329" name="Down Arrow 53"/>
              <p:cNvSpPr>
                <a:spLocks noChangeArrowheads="1"/>
              </p:cNvSpPr>
              <p:nvPr/>
            </p:nvSpPr>
            <p:spPr bwMode="auto">
              <a:xfrm>
                <a:off x="4448175" y="3457576"/>
                <a:ext cx="182880" cy="182880"/>
              </a:xfrm>
              <a:prstGeom prst="downArrow">
                <a:avLst>
                  <a:gd name="adj1" fmla="val 50000"/>
                  <a:gd name="adj2" fmla="val 50000"/>
                </a:avLst>
              </a:prstGeom>
              <a:solidFill>
                <a:schemeClr val="tx1"/>
              </a:solidFill>
              <a:ln w="9525">
                <a:noFill/>
                <a:miter lim="800000"/>
                <a:headEnd/>
                <a:tailEnd/>
              </a:ln>
            </p:spPr>
            <p:txBody>
              <a:bodyPr>
                <a:spAutoFit/>
              </a:bodyPr>
              <a:lstStyle/>
              <a:p>
                <a:pPr algn="ctr"/>
                <a:endParaRPr lang="en-US" dirty="0"/>
              </a:p>
            </p:txBody>
          </p:sp>
          <p:sp>
            <p:nvSpPr>
              <p:cNvPr id="12330" name="Down Arrow 54"/>
              <p:cNvSpPr>
                <a:spLocks noChangeArrowheads="1"/>
              </p:cNvSpPr>
              <p:nvPr/>
            </p:nvSpPr>
            <p:spPr bwMode="auto">
              <a:xfrm>
                <a:off x="4429125" y="5743576"/>
                <a:ext cx="182880" cy="182880"/>
              </a:xfrm>
              <a:prstGeom prst="downArrow">
                <a:avLst>
                  <a:gd name="adj1" fmla="val 50000"/>
                  <a:gd name="adj2" fmla="val 50000"/>
                </a:avLst>
              </a:prstGeom>
              <a:solidFill>
                <a:schemeClr val="tx1"/>
              </a:solidFill>
              <a:ln w="9525">
                <a:noFill/>
                <a:miter lim="800000"/>
                <a:headEnd/>
                <a:tailEnd/>
              </a:ln>
            </p:spPr>
            <p:txBody>
              <a:bodyPr>
                <a:spAutoFit/>
              </a:bodyPr>
              <a:lstStyle/>
              <a:p>
                <a:pPr algn="ctr"/>
                <a:endParaRPr lang="en-US" dirty="0"/>
              </a:p>
            </p:txBody>
          </p:sp>
          <p:sp>
            <p:nvSpPr>
              <p:cNvPr id="12331" name="TextBox 56"/>
              <p:cNvSpPr txBox="1">
                <a:spLocks noChangeArrowheads="1"/>
              </p:cNvSpPr>
              <p:nvPr/>
            </p:nvSpPr>
            <p:spPr bwMode="auto">
              <a:xfrm>
                <a:off x="3533775" y="1609726"/>
                <a:ext cx="1943100" cy="369332"/>
              </a:xfrm>
              <a:prstGeom prst="rect">
                <a:avLst/>
              </a:prstGeom>
              <a:noFill/>
              <a:ln w="9525">
                <a:solidFill>
                  <a:schemeClr val="tx1"/>
                </a:solidFill>
                <a:miter lim="800000"/>
                <a:headEnd/>
                <a:tailEnd/>
              </a:ln>
            </p:spPr>
            <p:txBody>
              <a:bodyPr>
                <a:spAutoFit/>
              </a:bodyPr>
              <a:lstStyle/>
              <a:p>
                <a:pPr algn="ctr"/>
                <a:endParaRPr lang="en-US" dirty="0"/>
              </a:p>
            </p:txBody>
          </p:sp>
          <p:sp>
            <p:nvSpPr>
              <p:cNvPr id="12332" name="Rectangle 57"/>
              <p:cNvSpPr>
                <a:spLocks noChangeArrowheads="1"/>
              </p:cNvSpPr>
              <p:nvPr/>
            </p:nvSpPr>
            <p:spPr bwMode="auto">
              <a:xfrm>
                <a:off x="3743325" y="5981700"/>
                <a:ext cx="1885950" cy="369332"/>
              </a:xfrm>
              <a:prstGeom prst="rect">
                <a:avLst/>
              </a:prstGeom>
              <a:noFill/>
              <a:ln w="9525">
                <a:solidFill>
                  <a:schemeClr val="tx1"/>
                </a:solidFill>
                <a:miter lim="800000"/>
                <a:headEnd/>
                <a:tailEnd/>
              </a:ln>
            </p:spPr>
            <p:txBody>
              <a:bodyPr>
                <a:spAutoFit/>
              </a:bodyPr>
              <a:lstStyle/>
              <a:p>
                <a:pPr algn="ctr"/>
                <a:endParaRPr lang="en-US" dirty="0"/>
              </a:p>
            </p:txBody>
          </p:sp>
          <p:sp>
            <p:nvSpPr>
              <p:cNvPr id="12333" name="Rectangle 58"/>
              <p:cNvSpPr>
                <a:spLocks noChangeArrowheads="1"/>
              </p:cNvSpPr>
              <p:nvPr/>
            </p:nvSpPr>
            <p:spPr bwMode="auto">
              <a:xfrm>
                <a:off x="3648075" y="3686175"/>
                <a:ext cx="1885950" cy="369332"/>
              </a:xfrm>
              <a:prstGeom prst="rect">
                <a:avLst/>
              </a:prstGeom>
              <a:noFill/>
              <a:ln w="9525">
                <a:solidFill>
                  <a:schemeClr val="tx1"/>
                </a:solidFill>
                <a:miter lim="800000"/>
                <a:headEnd/>
                <a:tailEnd/>
              </a:ln>
            </p:spPr>
            <p:txBody>
              <a:bodyPr>
                <a:spAutoFit/>
              </a:bodyPr>
              <a:lstStyle/>
              <a:p>
                <a:pPr algn="ctr"/>
                <a:endParaRPr lang="en-US" dirty="0"/>
              </a:p>
            </p:txBody>
          </p:sp>
          <p:sp>
            <p:nvSpPr>
              <p:cNvPr id="12334" name="Rectangle 60"/>
              <p:cNvSpPr>
                <a:spLocks noChangeArrowheads="1"/>
              </p:cNvSpPr>
              <p:nvPr/>
            </p:nvSpPr>
            <p:spPr bwMode="auto">
              <a:xfrm>
                <a:off x="3648075" y="2914650"/>
                <a:ext cx="1885950" cy="369332"/>
              </a:xfrm>
              <a:prstGeom prst="rect">
                <a:avLst/>
              </a:prstGeom>
              <a:noFill/>
              <a:ln w="9525">
                <a:solidFill>
                  <a:schemeClr val="tx1"/>
                </a:solidFill>
                <a:miter lim="800000"/>
                <a:headEnd/>
                <a:tailEnd/>
              </a:ln>
            </p:spPr>
            <p:txBody>
              <a:bodyPr>
                <a:spAutoFit/>
              </a:bodyPr>
              <a:lstStyle/>
              <a:p>
                <a:pPr algn="ctr"/>
                <a:endParaRPr lang="en-US" dirty="0"/>
              </a:p>
            </p:txBody>
          </p:sp>
          <p:sp>
            <p:nvSpPr>
              <p:cNvPr id="12335" name="Rectangle 61"/>
              <p:cNvSpPr>
                <a:spLocks noChangeArrowheads="1"/>
              </p:cNvSpPr>
              <p:nvPr/>
            </p:nvSpPr>
            <p:spPr bwMode="auto">
              <a:xfrm>
                <a:off x="3619500" y="2266950"/>
                <a:ext cx="1885950" cy="369332"/>
              </a:xfrm>
              <a:prstGeom prst="rect">
                <a:avLst/>
              </a:prstGeom>
              <a:noFill/>
              <a:ln w="9525">
                <a:solidFill>
                  <a:schemeClr val="tx1"/>
                </a:solidFill>
                <a:miter lim="800000"/>
                <a:headEnd/>
                <a:tailEnd/>
              </a:ln>
            </p:spPr>
            <p:txBody>
              <a:bodyPr>
                <a:spAutoFit/>
              </a:bodyPr>
              <a:lstStyle/>
              <a:p>
                <a:pPr algn="ctr"/>
                <a:endParaRPr lang="en-US" dirty="0"/>
              </a:p>
            </p:txBody>
          </p:sp>
          <p:sp>
            <p:nvSpPr>
              <p:cNvPr id="12336" name="Rectangle 62"/>
              <p:cNvSpPr>
                <a:spLocks noChangeArrowheads="1"/>
              </p:cNvSpPr>
              <p:nvPr/>
            </p:nvSpPr>
            <p:spPr bwMode="auto">
              <a:xfrm>
                <a:off x="3619500" y="962025"/>
                <a:ext cx="1885950" cy="369332"/>
              </a:xfrm>
              <a:prstGeom prst="rect">
                <a:avLst/>
              </a:prstGeom>
              <a:noFill/>
              <a:ln w="9525">
                <a:solidFill>
                  <a:schemeClr val="tx1"/>
                </a:solidFill>
                <a:miter lim="800000"/>
                <a:headEnd/>
                <a:tailEnd/>
              </a:ln>
            </p:spPr>
            <p:txBody>
              <a:bodyPr>
                <a:spAutoFit/>
              </a:bodyPr>
              <a:lstStyle/>
              <a:p>
                <a:pPr algn="ctr"/>
                <a:endParaRPr lang="en-US" dirty="0"/>
              </a:p>
            </p:txBody>
          </p:sp>
        </p:grpSp>
        <p:sp>
          <p:nvSpPr>
            <p:cNvPr id="12324" name="Oval 64"/>
            <p:cNvSpPr>
              <a:spLocks noChangeArrowheads="1"/>
            </p:cNvSpPr>
            <p:nvPr/>
          </p:nvSpPr>
          <p:spPr bwMode="auto">
            <a:xfrm>
              <a:off x="3638550" y="4391025"/>
              <a:ext cx="1800225" cy="519351"/>
            </a:xfrm>
            <a:prstGeom prst="ellipse">
              <a:avLst/>
            </a:prstGeom>
            <a:noFill/>
            <a:ln w="9525">
              <a:solidFill>
                <a:schemeClr val="tx1"/>
              </a:solidFill>
              <a:round/>
              <a:headEnd/>
              <a:tailEnd/>
            </a:ln>
          </p:spPr>
          <p:txBody>
            <a:bodyPr>
              <a:spAutoFit/>
            </a:bodyPr>
            <a:lstStyle/>
            <a:p>
              <a:pPr algn="ctr"/>
              <a:endParaRPr lang="en-US" dirty="0"/>
            </a:p>
          </p:txBody>
        </p:sp>
        <p:sp>
          <p:nvSpPr>
            <p:cNvPr id="12325" name="Oval 65"/>
            <p:cNvSpPr>
              <a:spLocks noChangeArrowheads="1"/>
            </p:cNvSpPr>
            <p:nvPr/>
          </p:nvSpPr>
          <p:spPr bwMode="auto">
            <a:xfrm>
              <a:off x="3657600" y="5200650"/>
              <a:ext cx="1828800" cy="519351"/>
            </a:xfrm>
            <a:prstGeom prst="ellipse">
              <a:avLst/>
            </a:prstGeom>
            <a:noFill/>
            <a:ln w="9525">
              <a:solidFill>
                <a:schemeClr val="tx1"/>
              </a:solidFill>
              <a:round/>
              <a:headEnd/>
              <a:tailEnd/>
            </a:ln>
          </p:spPr>
          <p:txBody>
            <a:bodyPr>
              <a:spAutoFit/>
            </a:bodyPr>
            <a:lstStyle/>
            <a:p>
              <a:pPr algn="ctr"/>
              <a:endParaRPr lang="en-US" dirty="0"/>
            </a:p>
          </p:txBody>
        </p:sp>
      </p:gr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a:xfrm>
            <a:off x="609600" y="457200"/>
            <a:ext cx="7620000" cy="579438"/>
          </a:xfrm>
        </p:spPr>
        <p:txBody>
          <a:bodyPr/>
          <a:lstStyle/>
          <a:p>
            <a:pPr eaLnBrk="1" hangingPunct="1"/>
            <a:r>
              <a:rPr lang="en-US" sz="3200" b="1" dirty="0" smtClean="0">
                <a:solidFill>
                  <a:srgbClr val="FFFF00"/>
                </a:solidFill>
              </a:rPr>
              <a:t>General comments about twin studies</a:t>
            </a:r>
          </a:p>
        </p:txBody>
      </p:sp>
      <p:sp>
        <p:nvSpPr>
          <p:cNvPr id="5123" name="Rectangle 1027"/>
          <p:cNvSpPr>
            <a:spLocks noGrp="1" noChangeArrowheads="1"/>
          </p:cNvSpPr>
          <p:nvPr>
            <p:ph type="body" idx="1"/>
          </p:nvPr>
        </p:nvSpPr>
        <p:spPr>
          <a:xfrm>
            <a:off x="381000" y="533400"/>
            <a:ext cx="8305800" cy="6499225"/>
          </a:xfrm>
        </p:spPr>
        <p:txBody>
          <a:bodyPr/>
          <a:lstStyle/>
          <a:p>
            <a:pPr eaLnBrk="1" hangingPunct="1">
              <a:buFont typeface="Wingdings" pitchFamily="2" charset="2"/>
              <a:buNone/>
            </a:pPr>
            <a:endParaRPr lang="en-US" sz="2800" dirty="0" smtClean="0"/>
          </a:p>
          <a:p>
            <a:pPr eaLnBrk="1" hangingPunct="1"/>
            <a:r>
              <a:rPr lang="en-US" sz="2400" dirty="0" smtClean="0">
                <a:solidFill>
                  <a:schemeClr val="bg1"/>
                </a:solidFill>
              </a:rPr>
              <a:t>One of the first approaches used to evaluate evidence for genetic influences on traits</a:t>
            </a:r>
          </a:p>
          <a:p>
            <a:pPr eaLnBrk="1" hangingPunct="1"/>
            <a:r>
              <a:rPr lang="en-US" sz="2400" dirty="0" smtClean="0">
                <a:solidFill>
                  <a:schemeClr val="bg1"/>
                </a:solidFill>
              </a:rPr>
              <a:t>Evaluate both genetic and environmental influences on traits</a:t>
            </a:r>
          </a:p>
          <a:p>
            <a:pPr eaLnBrk="1" hangingPunct="1"/>
            <a:r>
              <a:rPr lang="en-US" sz="2400" dirty="0" smtClean="0">
                <a:solidFill>
                  <a:schemeClr val="bg1"/>
                </a:solidFill>
              </a:rPr>
              <a:t>Measure of interest is the heritability of the trait</a:t>
            </a:r>
          </a:p>
          <a:p>
            <a:pPr lvl="1"/>
            <a:r>
              <a:rPr lang="en-US" sz="2000" dirty="0" smtClean="0">
                <a:solidFill>
                  <a:schemeClr val="bg1"/>
                </a:solidFill>
              </a:rPr>
              <a:t>Proportion of total variance in the quantitative trait due to additive genetic effects</a:t>
            </a:r>
          </a:p>
          <a:p>
            <a:pPr lvl="1"/>
            <a:r>
              <a:rPr lang="en-US" sz="2000" dirty="0" smtClean="0">
                <a:solidFill>
                  <a:schemeClr val="bg1"/>
                </a:solidFill>
              </a:rPr>
              <a:t>Population specific</a:t>
            </a:r>
          </a:p>
          <a:p>
            <a:pPr eaLnBrk="1" hangingPunct="1"/>
            <a:r>
              <a:rPr lang="en-US" sz="2400" dirty="0" smtClean="0">
                <a:solidFill>
                  <a:schemeClr val="bg1"/>
                </a:solidFill>
              </a:rPr>
              <a:t>Evaluate evidence for genetic influences on different types of traits</a:t>
            </a:r>
          </a:p>
          <a:p>
            <a:pPr lvl="1"/>
            <a:r>
              <a:rPr lang="en-US" sz="2000" dirty="0" smtClean="0">
                <a:solidFill>
                  <a:schemeClr val="bg1"/>
                </a:solidFill>
              </a:rPr>
              <a:t>qualitative traits – diabetes</a:t>
            </a:r>
          </a:p>
          <a:p>
            <a:pPr lvl="1"/>
            <a:r>
              <a:rPr lang="en-US" sz="2000" dirty="0" smtClean="0">
                <a:solidFill>
                  <a:schemeClr val="bg1"/>
                </a:solidFill>
              </a:rPr>
              <a:t>quantitative traits – blood glucose</a:t>
            </a:r>
          </a:p>
          <a:p>
            <a:pPr lvl="1">
              <a:buNone/>
            </a:pPr>
            <a:endParaRPr lang="en-US" sz="2000" dirty="0" smtClean="0">
              <a:solidFill>
                <a:schemeClr val="bg1"/>
              </a:solidFill>
            </a:endParaRPr>
          </a:p>
          <a:p>
            <a:pPr lvl="1">
              <a:buNone/>
            </a:pPr>
            <a:endParaRPr lang="en-US" sz="2800" dirty="0" smtClean="0"/>
          </a:p>
          <a:p>
            <a:pPr eaLnBrk="1" hangingPunct="1">
              <a:buNone/>
            </a:pPr>
            <a:endParaRPr lang="en-US" sz="28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0725"/>
            <a:ext cx="7620000" cy="954107"/>
          </a:xfrm>
        </p:spPr>
        <p:txBody>
          <a:bodyPr/>
          <a:lstStyle/>
          <a:p>
            <a:r>
              <a:rPr lang="en-US" sz="2800" b="1" dirty="0" smtClean="0">
                <a:solidFill>
                  <a:srgbClr val="FFFF00"/>
                </a:solidFill>
              </a:rPr>
              <a:t>A twin approach to unraveling </a:t>
            </a:r>
            <a:r>
              <a:rPr lang="en-US" sz="2800" b="1" dirty="0" err="1" smtClean="0">
                <a:solidFill>
                  <a:srgbClr val="FFFF00"/>
                </a:solidFill>
              </a:rPr>
              <a:t>epigenetics</a:t>
            </a:r>
            <a:r>
              <a:rPr lang="en-US" sz="2800" b="1" dirty="0" smtClean="0"/>
              <a:t/>
            </a:r>
            <a:br>
              <a:rPr lang="en-US" sz="2800" b="1" dirty="0" smtClean="0"/>
            </a:br>
            <a:r>
              <a:rPr lang="en-US" sz="1400" b="1" dirty="0" err="1" smtClean="0">
                <a:solidFill>
                  <a:schemeClr val="bg1"/>
                </a:solidFill>
              </a:rPr>
              <a:t>Jordana</a:t>
            </a:r>
            <a:r>
              <a:rPr lang="en-US" sz="1400" b="1" dirty="0" smtClean="0">
                <a:solidFill>
                  <a:schemeClr val="bg1"/>
                </a:solidFill>
              </a:rPr>
              <a:t> T. Bell and Tim D. </a:t>
            </a:r>
            <a:r>
              <a:rPr lang="en-US" sz="1400" b="1" dirty="0" err="1" smtClean="0">
                <a:solidFill>
                  <a:schemeClr val="bg1"/>
                </a:solidFill>
              </a:rPr>
              <a:t>Spector</a:t>
            </a:r>
            <a:r>
              <a:rPr lang="en-US" sz="1400" b="1" dirty="0" smtClean="0">
                <a:solidFill>
                  <a:schemeClr val="bg1"/>
                </a:solidFill>
              </a:rPr>
              <a:t/>
            </a:r>
            <a:br>
              <a:rPr lang="en-US" sz="1400" b="1" dirty="0" smtClean="0">
                <a:solidFill>
                  <a:schemeClr val="bg1"/>
                </a:solidFill>
              </a:rPr>
            </a:br>
            <a:r>
              <a:rPr lang="en-US" sz="1400" dirty="0" smtClean="0">
                <a:solidFill>
                  <a:schemeClr val="bg1"/>
                </a:solidFill>
              </a:rPr>
              <a:t>Trends Genet. 2011 March ; 27(3): 116–125.</a:t>
            </a:r>
            <a:endParaRPr lang="en-US" sz="1400" dirty="0">
              <a:solidFill>
                <a:schemeClr val="bg1"/>
              </a:solidFill>
            </a:endParaRPr>
          </a:p>
        </p:txBody>
      </p:sp>
      <p:sp>
        <p:nvSpPr>
          <p:cNvPr id="3" name="Content Placeholder 2"/>
          <p:cNvSpPr>
            <a:spLocks noGrp="1"/>
          </p:cNvSpPr>
          <p:nvPr>
            <p:ph idx="1"/>
          </p:nvPr>
        </p:nvSpPr>
        <p:spPr>
          <a:xfrm>
            <a:off x="838199" y="1984905"/>
            <a:ext cx="7933267" cy="3933384"/>
          </a:xfrm>
        </p:spPr>
        <p:txBody>
          <a:bodyPr/>
          <a:lstStyle/>
          <a:p>
            <a:pPr>
              <a:buNone/>
            </a:pPr>
            <a:r>
              <a:rPr lang="en-US" sz="1600" b="1" dirty="0" smtClean="0">
                <a:solidFill>
                  <a:schemeClr val="bg1"/>
                </a:solidFill>
              </a:rPr>
              <a:t>Abstract</a:t>
            </a:r>
          </a:p>
          <a:p>
            <a:endParaRPr lang="en-US" sz="1200" dirty="0" smtClean="0"/>
          </a:p>
          <a:p>
            <a:pPr marL="0" indent="0">
              <a:buNone/>
            </a:pPr>
            <a:r>
              <a:rPr lang="en-US" sz="1600" dirty="0" smtClean="0">
                <a:solidFill>
                  <a:schemeClr val="bg1"/>
                </a:solidFill>
              </a:rPr>
              <a:t>The regulation of gene expression plays a pivotal role in complex phenotypes, and epigenetic mechanisms such as DNA </a:t>
            </a:r>
            <a:r>
              <a:rPr lang="en-US" sz="1600" dirty="0" err="1" smtClean="0">
                <a:solidFill>
                  <a:schemeClr val="bg1"/>
                </a:solidFill>
              </a:rPr>
              <a:t>methylation</a:t>
            </a:r>
            <a:r>
              <a:rPr lang="en-US" sz="1600" dirty="0" smtClean="0">
                <a:solidFill>
                  <a:schemeClr val="bg1"/>
                </a:solidFill>
              </a:rPr>
              <a:t> are essential to this process. The availability of next generation sequencing technologies allows us to study epigenetic variation at an unprecedented level of resolution. Even so, our understanding of the underlying sources of epigenetic variability remains limited. Twin studies have played an essential role in estimating phenotypic heritability, and these now offer an opportunity to study epigenetic variation as a dynamic quantitative trait. High monozygotic twin discordance rates for common diseases suggest that unexplained environmental or epigenetic factors could be involved. Recent genome-wide epigenetic studies in disease-discordant monozygotic twins emphasize the power of this design to successfully identify epigenetic changes associated with complex traits. We describe how large-scale epigenetic studies of twins can improve our understanding of how genetic, environmental and stochastic factors impact upon </a:t>
            </a:r>
            <a:r>
              <a:rPr lang="en-US" sz="1600" dirty="0" err="1" smtClean="0">
                <a:solidFill>
                  <a:schemeClr val="bg1"/>
                </a:solidFill>
              </a:rPr>
              <a:t>epigenetics</a:t>
            </a:r>
            <a:r>
              <a:rPr lang="en-US" sz="1600" dirty="0" smtClean="0">
                <a:solidFill>
                  <a:schemeClr val="bg1"/>
                </a:solidFill>
              </a:rPr>
              <a:t>, and how such studies can provide a comprehensive understanding of how epigenetic variation affects complex traits.</a:t>
            </a:r>
            <a:endParaRPr lang="en-US" sz="1600" dirty="0">
              <a:solidFill>
                <a:schemeClr val="bg1"/>
              </a:solidFill>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able 20"/>
          <p:cNvGraphicFramePr>
            <a:graphicFrameLocks noGrp="1"/>
          </p:cNvGraphicFramePr>
          <p:nvPr/>
        </p:nvGraphicFramePr>
        <p:xfrm>
          <a:off x="295275" y="511175"/>
          <a:ext cx="8610600" cy="6187416"/>
        </p:xfrm>
        <a:graphic>
          <a:graphicData uri="http://schemas.openxmlformats.org/drawingml/2006/table">
            <a:tbl>
              <a:tblPr/>
              <a:tblGrid>
                <a:gridCol w="4172553"/>
                <a:gridCol w="4351649"/>
                <a:gridCol w="86398"/>
              </a:tblGrid>
              <a:tr h="161788">
                <a:tc gridSpan="3">
                  <a:txBody>
                    <a:bodyPr/>
                    <a:lstStyle/>
                    <a:p>
                      <a:pPr marL="0" marR="0" algn="ctr">
                        <a:spcBef>
                          <a:spcPts val="0"/>
                        </a:spcBef>
                        <a:spcAft>
                          <a:spcPts val="0"/>
                        </a:spcAft>
                      </a:pPr>
                      <a:endParaRPr lang="en-US" sz="1100" baseline="0" dirty="0">
                        <a:latin typeface="Arial" pitchFamily="34" charset="0"/>
                        <a:ea typeface="Calibri"/>
                        <a:cs typeface="Times New Roman"/>
                      </a:endParaRPr>
                    </a:p>
                  </a:txBody>
                  <a:tcPr marL="30499" marR="30499" marT="0" marB="0" anchor="ctr">
                    <a:lnL>
                      <a:noFill/>
                    </a:lnL>
                    <a:lnR>
                      <a:noFill/>
                    </a:lnR>
                    <a:lnT>
                      <a:noFill/>
                    </a:lnT>
                    <a:lnB>
                      <a:noFill/>
                    </a:lnB>
                  </a:tcPr>
                </a:tc>
                <a:tc hMerge="1">
                  <a:txBody>
                    <a:bodyPr/>
                    <a:lstStyle/>
                    <a:p>
                      <a:endParaRPr lang="en-US"/>
                    </a:p>
                  </a:txBody>
                  <a:tcPr/>
                </a:tc>
                <a:tc hMerge="1">
                  <a:txBody>
                    <a:bodyPr/>
                    <a:lstStyle/>
                    <a:p>
                      <a:endParaRPr lang="en-US"/>
                    </a:p>
                  </a:txBody>
                  <a:tcPr/>
                </a:tc>
              </a:tr>
              <a:tr h="288644">
                <a:tc>
                  <a:txBody>
                    <a:bodyPr/>
                    <a:lstStyle/>
                    <a:p>
                      <a:pPr marL="0" marR="0" algn="ctr">
                        <a:spcBef>
                          <a:spcPts val="0"/>
                        </a:spcBef>
                        <a:spcAft>
                          <a:spcPts val="0"/>
                        </a:spcAft>
                      </a:pPr>
                      <a:r>
                        <a:rPr lang="en-US" sz="1100" baseline="0" dirty="0">
                          <a:solidFill>
                            <a:schemeClr val="bg1"/>
                          </a:solidFill>
                          <a:latin typeface="Arial" pitchFamily="34" charset="0"/>
                          <a:ea typeface="Calibri"/>
                          <a:cs typeface="Times New Roman"/>
                        </a:rPr>
                        <a:t>Question</a:t>
                      </a:r>
                    </a:p>
                  </a:txBody>
                  <a:tcPr marL="30499" marR="30499" marT="0" marB="0" anchor="ctr">
                    <a:lnL>
                      <a:noFill/>
                    </a:lnL>
                    <a:lnR>
                      <a:noFill/>
                    </a:lnR>
                    <a:lnT>
                      <a:noFill/>
                    </a:lnT>
                    <a:lnB>
                      <a:noFill/>
                    </a:lnB>
                  </a:tcPr>
                </a:tc>
                <a:tc>
                  <a:txBody>
                    <a:bodyPr/>
                    <a:lstStyle/>
                    <a:p>
                      <a:pPr marL="0" marR="0" algn="ctr">
                        <a:spcBef>
                          <a:spcPts val="0"/>
                        </a:spcBef>
                        <a:spcAft>
                          <a:spcPts val="0"/>
                        </a:spcAft>
                      </a:pPr>
                      <a:r>
                        <a:rPr lang="en-US" sz="1100" baseline="0" dirty="0">
                          <a:solidFill>
                            <a:schemeClr val="bg1"/>
                          </a:solidFill>
                          <a:latin typeface="Arial" pitchFamily="34" charset="0"/>
                          <a:ea typeface="Calibri"/>
                          <a:cs typeface="Times New Roman"/>
                        </a:rPr>
                        <a:t>Approach</a:t>
                      </a:r>
                    </a:p>
                  </a:txBody>
                  <a:tcPr marL="30499" marR="30499" marT="0" marB="0" anchor="ctr">
                    <a:lnL>
                      <a:noFill/>
                    </a:lnL>
                    <a:lnR>
                      <a:noFill/>
                    </a:lnR>
                    <a:lnT>
                      <a:noFill/>
                    </a:lnT>
                    <a:lnB>
                      <a:noFill/>
                    </a:lnB>
                  </a:tcPr>
                </a:tc>
                <a:tc>
                  <a:txBody>
                    <a:bodyPr/>
                    <a:lstStyle/>
                    <a:p>
                      <a:endParaRPr lang="en-US" dirty="0"/>
                    </a:p>
                  </a:txBody>
                  <a:tcPr marL="30499" marR="30499" marT="0" marB="0" anchor="ctr">
                    <a:lnL>
                      <a:noFill/>
                    </a:lnL>
                    <a:lnR>
                      <a:noFill/>
                    </a:lnR>
                    <a:lnT>
                      <a:noFill/>
                    </a:lnT>
                    <a:lnB>
                      <a:noFill/>
                    </a:lnB>
                  </a:tcPr>
                </a:tc>
              </a:tr>
              <a:tr h="485363">
                <a:tc>
                  <a:txBody>
                    <a:bodyPr/>
                    <a:lstStyle/>
                    <a:p>
                      <a:pPr marL="0" marR="0">
                        <a:spcBef>
                          <a:spcPts val="0"/>
                        </a:spcBef>
                        <a:spcAft>
                          <a:spcPts val="0"/>
                        </a:spcAft>
                      </a:pPr>
                      <a:r>
                        <a:rPr lang="en-US" sz="1100" baseline="0" dirty="0">
                          <a:solidFill>
                            <a:schemeClr val="bg1"/>
                          </a:solidFill>
                          <a:latin typeface="Arial" pitchFamily="34" charset="0"/>
                          <a:ea typeface="Calibri"/>
                          <a:cs typeface="Times New Roman"/>
                        </a:rPr>
                        <a:t>Is there evidence for genetic influences on a quantitative trait?</a:t>
                      </a:r>
                    </a:p>
                  </a:txBody>
                  <a:tcPr marL="30499" marR="30499" marT="0" marB="0" anchor="ctr">
                    <a:lnL>
                      <a:noFill/>
                    </a:lnL>
                    <a:lnR>
                      <a:noFill/>
                    </a:lnR>
                    <a:lnT>
                      <a:noFill/>
                    </a:lnT>
                    <a:lnB>
                      <a:noFill/>
                    </a:lnB>
                  </a:tcPr>
                </a:tc>
                <a:tc>
                  <a:txBody>
                    <a:bodyPr/>
                    <a:lstStyle/>
                    <a:p>
                      <a:pPr marL="0" marR="0" algn="ctr">
                        <a:spcBef>
                          <a:spcPts val="0"/>
                        </a:spcBef>
                        <a:spcAft>
                          <a:spcPts val="0"/>
                        </a:spcAft>
                      </a:pPr>
                      <a:endParaRPr lang="en-US" sz="1100" baseline="0" dirty="0">
                        <a:solidFill>
                          <a:schemeClr val="bg1"/>
                        </a:solidFill>
                        <a:latin typeface="Arial" pitchFamily="34" charset="0"/>
                        <a:ea typeface="Calibri"/>
                        <a:cs typeface="Times New Roman"/>
                      </a:endParaRPr>
                    </a:p>
                    <a:p>
                      <a:pPr marL="0" marR="0" algn="ctr">
                        <a:spcBef>
                          <a:spcPts val="0"/>
                        </a:spcBef>
                        <a:spcAft>
                          <a:spcPts val="0"/>
                        </a:spcAft>
                      </a:pPr>
                      <a:r>
                        <a:rPr lang="en-US" sz="1100" baseline="0" dirty="0" smtClean="0">
                          <a:solidFill>
                            <a:schemeClr val="bg1"/>
                          </a:solidFill>
                          <a:latin typeface="Arial" pitchFamily="34" charset="0"/>
                          <a:ea typeface="Calibri"/>
                          <a:cs typeface="Times New Roman"/>
                        </a:rPr>
                        <a:t>Commingling</a:t>
                      </a:r>
                    </a:p>
                    <a:p>
                      <a:pPr marL="0" marR="0" algn="ctr">
                        <a:spcBef>
                          <a:spcPts val="0"/>
                        </a:spcBef>
                        <a:spcAft>
                          <a:spcPts val="0"/>
                        </a:spcAft>
                      </a:pPr>
                      <a:endParaRPr lang="en-US" sz="1100" baseline="0" dirty="0">
                        <a:solidFill>
                          <a:schemeClr val="bg1"/>
                        </a:solidFill>
                        <a:latin typeface="Arial" pitchFamily="34" charset="0"/>
                        <a:ea typeface="Calibri"/>
                        <a:cs typeface="Times New Roman"/>
                      </a:endParaRPr>
                    </a:p>
                  </a:txBody>
                  <a:tcPr marL="30499" marR="30499" marT="0" marB="0" anchor="ctr">
                    <a:lnL>
                      <a:noFill/>
                    </a:lnL>
                    <a:lnR>
                      <a:noFill/>
                    </a:lnR>
                    <a:lnT>
                      <a:noFill/>
                    </a:lnT>
                    <a:lnB>
                      <a:noFill/>
                    </a:lnB>
                  </a:tcPr>
                </a:tc>
                <a:tc>
                  <a:txBody>
                    <a:bodyPr/>
                    <a:lstStyle/>
                    <a:p>
                      <a:endParaRPr lang="en-US" dirty="0"/>
                    </a:p>
                  </a:txBody>
                  <a:tcPr marL="30499" marR="30499" marT="0" marB="0" anchor="ctr">
                    <a:lnL>
                      <a:noFill/>
                    </a:lnL>
                    <a:lnR>
                      <a:noFill/>
                    </a:lnR>
                    <a:lnT>
                      <a:noFill/>
                    </a:lnT>
                    <a:lnB>
                      <a:noFill/>
                    </a:lnB>
                  </a:tcPr>
                </a:tc>
              </a:tr>
              <a:tr h="688503">
                <a:tc>
                  <a:txBody>
                    <a:bodyPr/>
                    <a:lstStyle/>
                    <a:p>
                      <a:pPr marL="0" marR="0">
                        <a:spcBef>
                          <a:spcPts val="0"/>
                        </a:spcBef>
                        <a:spcAft>
                          <a:spcPts val="0"/>
                        </a:spcAft>
                      </a:pPr>
                      <a:r>
                        <a:rPr lang="en-US" sz="1100" baseline="0" dirty="0">
                          <a:solidFill>
                            <a:srgbClr val="FFFF00"/>
                          </a:solidFill>
                          <a:latin typeface="Arial" pitchFamily="34" charset="0"/>
                          <a:ea typeface="Calibri"/>
                          <a:cs typeface="Times New Roman"/>
                        </a:rPr>
                        <a:t>Is there familial aggregation?</a:t>
                      </a:r>
                    </a:p>
                    <a:p>
                      <a:pPr marL="0" marR="0">
                        <a:spcBef>
                          <a:spcPts val="0"/>
                        </a:spcBef>
                        <a:spcAft>
                          <a:spcPts val="0"/>
                        </a:spcAft>
                      </a:pPr>
                      <a:r>
                        <a:rPr lang="en-US" sz="1100" baseline="0" dirty="0">
                          <a:solidFill>
                            <a:srgbClr val="FFFF00"/>
                          </a:solidFill>
                          <a:latin typeface="Arial" pitchFamily="34" charset="0"/>
                          <a:ea typeface="Calibri"/>
                          <a:cs typeface="Times New Roman"/>
                        </a:rPr>
                        <a:t>   higher risk in relatives of </a:t>
                      </a:r>
                      <a:r>
                        <a:rPr lang="en-US" sz="1100" baseline="0" dirty="0" smtClean="0">
                          <a:solidFill>
                            <a:srgbClr val="FFFF00"/>
                          </a:solidFill>
                          <a:latin typeface="Arial" pitchFamily="34" charset="0"/>
                          <a:ea typeface="Calibri"/>
                          <a:cs typeface="Times New Roman"/>
                        </a:rPr>
                        <a:t>cases</a:t>
                      </a:r>
                      <a:endParaRPr lang="en-US" sz="1100" baseline="0" dirty="0">
                        <a:solidFill>
                          <a:srgbClr val="FFFF00"/>
                        </a:solidFill>
                        <a:latin typeface="Arial" pitchFamily="34" charset="0"/>
                        <a:ea typeface="Calibri"/>
                        <a:cs typeface="Times New Roman"/>
                      </a:endParaRPr>
                    </a:p>
                    <a:p>
                      <a:pPr marL="0" marR="0">
                        <a:spcBef>
                          <a:spcPts val="0"/>
                        </a:spcBef>
                        <a:spcAft>
                          <a:spcPts val="0"/>
                        </a:spcAft>
                      </a:pPr>
                      <a:endParaRPr lang="en-US" sz="1100" baseline="0" dirty="0">
                        <a:latin typeface="Arial" pitchFamily="34" charset="0"/>
                        <a:ea typeface="Calibri"/>
                        <a:cs typeface="Times New Roman"/>
                      </a:endParaRPr>
                    </a:p>
                  </a:txBody>
                  <a:tcPr marL="30499" marR="30499" marT="0" marB="0" anchor="ctr">
                    <a:lnL>
                      <a:noFill/>
                    </a:lnL>
                    <a:lnR>
                      <a:noFill/>
                    </a:lnR>
                    <a:lnT>
                      <a:noFill/>
                    </a:lnT>
                    <a:lnB>
                      <a:noFill/>
                    </a:lnB>
                  </a:tcPr>
                </a:tc>
                <a:tc>
                  <a:txBody>
                    <a:bodyPr/>
                    <a:lstStyle/>
                    <a:p>
                      <a:pPr marL="0" marR="0" algn="ctr">
                        <a:spcBef>
                          <a:spcPts val="0"/>
                        </a:spcBef>
                        <a:spcAft>
                          <a:spcPts val="0"/>
                        </a:spcAft>
                      </a:pPr>
                      <a:endParaRPr lang="en-US" sz="1100" baseline="0" dirty="0">
                        <a:latin typeface="Arial" pitchFamily="34" charset="0"/>
                        <a:ea typeface="Calibri"/>
                        <a:cs typeface="Times New Roman"/>
                      </a:endParaRPr>
                    </a:p>
                    <a:p>
                      <a:pPr marL="0" marR="0" algn="ctr">
                        <a:spcBef>
                          <a:spcPts val="0"/>
                        </a:spcBef>
                        <a:spcAft>
                          <a:spcPts val="0"/>
                        </a:spcAft>
                      </a:pPr>
                      <a:r>
                        <a:rPr lang="en-US" sz="1100" baseline="0" dirty="0">
                          <a:solidFill>
                            <a:srgbClr val="FFFF00"/>
                          </a:solidFill>
                          <a:latin typeface="Arial" pitchFamily="34" charset="0"/>
                          <a:ea typeface="Calibri"/>
                          <a:cs typeface="Times New Roman"/>
                        </a:rPr>
                        <a:t>Family </a:t>
                      </a:r>
                      <a:r>
                        <a:rPr lang="en-US" sz="1100" baseline="0" dirty="0" smtClean="0">
                          <a:solidFill>
                            <a:srgbClr val="FFFF00"/>
                          </a:solidFill>
                          <a:latin typeface="Arial" pitchFamily="34" charset="0"/>
                          <a:ea typeface="Calibri"/>
                          <a:cs typeface="Times New Roman"/>
                        </a:rPr>
                        <a:t>Study</a:t>
                      </a:r>
                    </a:p>
                    <a:p>
                      <a:pPr marL="0" marR="0" algn="ctr">
                        <a:spcBef>
                          <a:spcPts val="0"/>
                        </a:spcBef>
                        <a:spcAft>
                          <a:spcPts val="0"/>
                        </a:spcAft>
                      </a:pPr>
                      <a:endParaRPr lang="en-US" sz="1100" baseline="0" dirty="0">
                        <a:latin typeface="Arial" pitchFamily="34" charset="0"/>
                        <a:ea typeface="Calibri"/>
                        <a:cs typeface="Times New Roman"/>
                      </a:endParaRPr>
                    </a:p>
                  </a:txBody>
                  <a:tcPr marL="30499" marR="30499" marT="0" marB="0" anchor="ctr">
                    <a:lnL>
                      <a:noFill/>
                    </a:lnL>
                    <a:lnR>
                      <a:noFill/>
                    </a:lnR>
                    <a:lnT>
                      <a:noFill/>
                    </a:lnT>
                    <a:lnB>
                      <a:noFill/>
                    </a:lnB>
                    <a:noFill/>
                  </a:tcPr>
                </a:tc>
                <a:tc>
                  <a:txBody>
                    <a:bodyPr/>
                    <a:lstStyle/>
                    <a:p>
                      <a:endParaRPr lang="en-US" dirty="0"/>
                    </a:p>
                  </a:txBody>
                  <a:tcPr marL="30499" marR="30499" marT="0" marB="0" anchor="ctr">
                    <a:lnL>
                      <a:noFill/>
                    </a:lnL>
                    <a:lnR>
                      <a:noFill/>
                    </a:lnR>
                    <a:lnT>
                      <a:noFill/>
                    </a:lnT>
                    <a:lnB>
                      <a:noFill/>
                    </a:lnB>
                  </a:tcPr>
                </a:tc>
              </a:tr>
              <a:tr h="647150">
                <a:tc>
                  <a:txBody>
                    <a:bodyPr/>
                    <a:lstStyle/>
                    <a:p>
                      <a:pPr marL="0" marR="0">
                        <a:spcBef>
                          <a:spcPts val="0"/>
                        </a:spcBef>
                        <a:spcAft>
                          <a:spcPts val="0"/>
                        </a:spcAft>
                      </a:pPr>
                      <a:r>
                        <a:rPr lang="en-US" sz="1100" baseline="0" dirty="0">
                          <a:solidFill>
                            <a:schemeClr val="bg1"/>
                          </a:solidFill>
                          <a:latin typeface="Arial" pitchFamily="34" charset="0"/>
                          <a:ea typeface="Calibri"/>
                          <a:cs typeface="Times New Roman"/>
                        </a:rPr>
                        <a:t>Is the familial aggregation caused by genetic factors?</a:t>
                      </a:r>
                    </a:p>
                    <a:p>
                      <a:pPr marL="0" marR="0">
                        <a:spcBef>
                          <a:spcPts val="0"/>
                        </a:spcBef>
                        <a:spcAft>
                          <a:spcPts val="0"/>
                        </a:spcAft>
                      </a:pPr>
                      <a:r>
                        <a:rPr lang="en-US" sz="1100" baseline="0" dirty="0">
                          <a:solidFill>
                            <a:schemeClr val="bg1"/>
                          </a:solidFill>
                          <a:latin typeface="Arial" pitchFamily="34" charset="0"/>
                          <a:ea typeface="Calibri"/>
                          <a:cs typeface="Times New Roman"/>
                        </a:rPr>
                        <a:t>   MZ twins concordance rate  </a:t>
                      </a:r>
                    </a:p>
                    <a:p>
                      <a:pPr marL="0" marR="0">
                        <a:spcBef>
                          <a:spcPts val="0"/>
                        </a:spcBef>
                        <a:spcAft>
                          <a:spcPts val="0"/>
                        </a:spcAft>
                      </a:pPr>
                      <a:r>
                        <a:rPr lang="en-US" sz="1100" baseline="0" dirty="0">
                          <a:solidFill>
                            <a:schemeClr val="bg1"/>
                          </a:solidFill>
                          <a:latin typeface="Arial" pitchFamily="34" charset="0"/>
                          <a:ea typeface="Calibri"/>
                          <a:cs typeface="Times New Roman"/>
                        </a:rPr>
                        <a:t>   or correlation higher than DZ </a:t>
                      </a:r>
                      <a:r>
                        <a:rPr lang="en-US" sz="1100" baseline="0" dirty="0" smtClean="0">
                          <a:solidFill>
                            <a:schemeClr val="bg1"/>
                          </a:solidFill>
                          <a:latin typeface="Arial" pitchFamily="34" charset="0"/>
                          <a:ea typeface="Calibri"/>
                          <a:cs typeface="Times New Roman"/>
                        </a:rPr>
                        <a:t>twins</a:t>
                      </a:r>
                      <a:endParaRPr lang="en-US" sz="1100" baseline="0" dirty="0">
                        <a:solidFill>
                          <a:schemeClr val="bg1"/>
                        </a:solidFill>
                        <a:latin typeface="Arial" pitchFamily="34" charset="0"/>
                        <a:ea typeface="Calibri"/>
                        <a:cs typeface="Times New Roman"/>
                      </a:endParaRPr>
                    </a:p>
                  </a:txBody>
                  <a:tcPr marL="30499" marR="30499" marT="0" marB="0" anchor="ctr">
                    <a:lnL>
                      <a:noFill/>
                    </a:lnL>
                    <a:lnR>
                      <a:noFill/>
                    </a:lnR>
                    <a:lnT>
                      <a:noFill/>
                    </a:lnT>
                    <a:lnB>
                      <a:noFill/>
                    </a:lnB>
                  </a:tcPr>
                </a:tc>
                <a:tc>
                  <a:txBody>
                    <a:bodyPr/>
                    <a:lstStyle/>
                    <a:p>
                      <a:pPr marL="0" marR="0" algn="ctr">
                        <a:spcBef>
                          <a:spcPts val="0"/>
                        </a:spcBef>
                        <a:spcAft>
                          <a:spcPts val="0"/>
                        </a:spcAft>
                      </a:pPr>
                      <a:endParaRPr lang="en-US" sz="1100" baseline="0" dirty="0">
                        <a:solidFill>
                          <a:schemeClr val="bg1"/>
                        </a:solidFill>
                        <a:latin typeface="Arial" pitchFamily="34" charset="0"/>
                        <a:ea typeface="Calibri"/>
                        <a:cs typeface="Times New Roman"/>
                      </a:endParaRPr>
                    </a:p>
                    <a:p>
                      <a:pPr marL="0" marR="0" algn="ctr">
                        <a:spcBef>
                          <a:spcPts val="0"/>
                        </a:spcBef>
                        <a:spcAft>
                          <a:spcPts val="0"/>
                        </a:spcAft>
                      </a:pPr>
                      <a:r>
                        <a:rPr lang="en-US" sz="1100" baseline="0" dirty="0" smtClean="0">
                          <a:solidFill>
                            <a:schemeClr val="bg1"/>
                          </a:solidFill>
                          <a:latin typeface="Arial" pitchFamily="34" charset="0"/>
                          <a:ea typeface="Calibri"/>
                          <a:cs typeface="Times New Roman"/>
                        </a:rPr>
                        <a:t>Twin Study</a:t>
                      </a:r>
                    </a:p>
                    <a:p>
                      <a:pPr marL="0" marR="0" algn="ctr">
                        <a:spcBef>
                          <a:spcPts val="0"/>
                        </a:spcBef>
                        <a:spcAft>
                          <a:spcPts val="0"/>
                        </a:spcAft>
                      </a:pPr>
                      <a:endParaRPr lang="en-US" sz="1100" baseline="0" dirty="0">
                        <a:solidFill>
                          <a:schemeClr val="bg1"/>
                        </a:solidFill>
                        <a:latin typeface="Arial" pitchFamily="34" charset="0"/>
                        <a:ea typeface="Calibri"/>
                        <a:cs typeface="Times New Roman"/>
                      </a:endParaRPr>
                    </a:p>
                  </a:txBody>
                  <a:tcPr marL="30499" marR="30499" marT="0" marB="0" anchor="ctr">
                    <a:lnL>
                      <a:noFill/>
                    </a:lnL>
                    <a:lnR>
                      <a:noFill/>
                    </a:lnR>
                    <a:lnT>
                      <a:noFill/>
                    </a:lnT>
                    <a:lnB>
                      <a:noFill/>
                    </a:lnB>
                  </a:tcPr>
                </a:tc>
                <a:tc>
                  <a:txBody>
                    <a:bodyPr/>
                    <a:lstStyle/>
                    <a:p>
                      <a:endParaRPr lang="en-US" dirty="0"/>
                    </a:p>
                  </a:txBody>
                  <a:tcPr marL="30499" marR="30499" marT="0" marB="0" anchor="ctr">
                    <a:lnL>
                      <a:noFill/>
                    </a:lnL>
                    <a:lnR>
                      <a:noFill/>
                    </a:lnR>
                    <a:lnT>
                      <a:noFill/>
                    </a:lnT>
                    <a:lnB>
                      <a:noFill/>
                    </a:lnB>
                  </a:tcPr>
                </a:tc>
              </a:tr>
              <a:tr h="604865">
                <a:tc>
                  <a:txBody>
                    <a:bodyPr/>
                    <a:lstStyle/>
                    <a:p>
                      <a:pPr marL="0" marR="0">
                        <a:spcBef>
                          <a:spcPts val="0"/>
                        </a:spcBef>
                        <a:spcAft>
                          <a:spcPts val="0"/>
                        </a:spcAft>
                      </a:pPr>
                      <a:r>
                        <a:rPr lang="en-US" sz="1100" baseline="0" dirty="0">
                          <a:solidFill>
                            <a:srgbClr val="FFFF00"/>
                          </a:solidFill>
                          <a:latin typeface="Arial" pitchFamily="34" charset="0"/>
                          <a:ea typeface="Calibri"/>
                          <a:cs typeface="Times New Roman"/>
                        </a:rPr>
                        <a:t>Is there a major gene?  Is it dominant or recessive </a:t>
                      </a:r>
                      <a:r>
                        <a:rPr lang="en-US" sz="1100" baseline="0" dirty="0" smtClean="0">
                          <a:solidFill>
                            <a:srgbClr val="FFFF00"/>
                          </a:solidFill>
                          <a:latin typeface="Arial" pitchFamily="34" charset="0"/>
                          <a:ea typeface="Calibri"/>
                          <a:cs typeface="Times New Roman"/>
                        </a:rPr>
                        <a:t>?</a:t>
                      </a:r>
                      <a:endParaRPr lang="en-US" sz="1100" baseline="0" dirty="0">
                        <a:solidFill>
                          <a:srgbClr val="FFFF00"/>
                        </a:solidFill>
                        <a:latin typeface="Arial" pitchFamily="34" charset="0"/>
                        <a:ea typeface="Calibri"/>
                        <a:cs typeface="Times New Roman"/>
                      </a:endParaRPr>
                    </a:p>
                  </a:txBody>
                  <a:tcPr marL="30499" marR="30499" marT="0" marB="0" anchor="ctr">
                    <a:lnL>
                      <a:noFill/>
                    </a:lnL>
                    <a:lnR>
                      <a:noFill/>
                    </a:lnR>
                    <a:lnT>
                      <a:noFill/>
                    </a:lnT>
                    <a:lnB>
                      <a:noFill/>
                    </a:lnB>
                  </a:tcPr>
                </a:tc>
                <a:tc>
                  <a:txBody>
                    <a:bodyPr/>
                    <a:lstStyle/>
                    <a:p>
                      <a:pPr marL="0" marR="0" algn="ctr">
                        <a:spcBef>
                          <a:spcPts val="0"/>
                        </a:spcBef>
                        <a:spcAft>
                          <a:spcPts val="0"/>
                        </a:spcAft>
                      </a:pPr>
                      <a:endParaRPr lang="en-US" sz="1100" baseline="0" dirty="0">
                        <a:latin typeface="Arial" pitchFamily="34" charset="0"/>
                        <a:ea typeface="Calibri"/>
                        <a:cs typeface="Times New Roman"/>
                      </a:endParaRPr>
                    </a:p>
                    <a:p>
                      <a:pPr marL="0" marR="0" algn="ctr">
                        <a:spcBef>
                          <a:spcPts val="0"/>
                        </a:spcBef>
                        <a:spcAft>
                          <a:spcPts val="0"/>
                        </a:spcAft>
                      </a:pPr>
                      <a:r>
                        <a:rPr lang="en-US" sz="1100" baseline="0" dirty="0">
                          <a:solidFill>
                            <a:srgbClr val="FFFF00"/>
                          </a:solidFill>
                          <a:latin typeface="Arial" pitchFamily="34" charset="0"/>
                          <a:ea typeface="Calibri"/>
                          <a:cs typeface="Times New Roman"/>
                        </a:rPr>
                        <a:t>Segregation </a:t>
                      </a:r>
                      <a:r>
                        <a:rPr lang="en-US" sz="1100" baseline="0" dirty="0" smtClean="0">
                          <a:solidFill>
                            <a:srgbClr val="FFFF00"/>
                          </a:solidFill>
                          <a:latin typeface="Arial" pitchFamily="34" charset="0"/>
                          <a:ea typeface="Calibri"/>
                          <a:cs typeface="Times New Roman"/>
                        </a:rPr>
                        <a:t>Analysis</a:t>
                      </a:r>
                    </a:p>
                    <a:p>
                      <a:pPr marL="0" marR="0" algn="ctr">
                        <a:spcBef>
                          <a:spcPts val="0"/>
                        </a:spcBef>
                        <a:spcAft>
                          <a:spcPts val="0"/>
                        </a:spcAft>
                      </a:pPr>
                      <a:endParaRPr lang="en-US" sz="1100" baseline="0" dirty="0">
                        <a:latin typeface="Arial" pitchFamily="34" charset="0"/>
                        <a:ea typeface="Calibri"/>
                        <a:cs typeface="Times New Roman"/>
                      </a:endParaRPr>
                    </a:p>
                  </a:txBody>
                  <a:tcPr marL="30499" marR="30499" marT="0" marB="0" anchor="ctr">
                    <a:lnL>
                      <a:noFill/>
                    </a:lnL>
                    <a:lnR>
                      <a:noFill/>
                    </a:lnR>
                    <a:lnT>
                      <a:noFill/>
                    </a:lnT>
                    <a:lnB>
                      <a:noFill/>
                    </a:lnB>
                  </a:tcPr>
                </a:tc>
                <a:tc>
                  <a:txBody>
                    <a:bodyPr/>
                    <a:lstStyle/>
                    <a:p>
                      <a:endParaRPr lang="en-US"/>
                    </a:p>
                  </a:txBody>
                  <a:tcPr marL="30499" marR="30499" marT="0" marB="0" anchor="ctr">
                    <a:lnL>
                      <a:noFill/>
                    </a:lnL>
                    <a:lnR>
                      <a:noFill/>
                    </a:lnR>
                    <a:lnT>
                      <a:noFill/>
                    </a:lnT>
                    <a:lnB>
                      <a:noFill/>
                    </a:lnB>
                  </a:tcPr>
                </a:tc>
              </a:tr>
              <a:tr h="937633">
                <a:tc>
                  <a:txBody>
                    <a:bodyPr/>
                    <a:lstStyle/>
                    <a:p>
                      <a:pPr marL="0" marR="0">
                        <a:spcBef>
                          <a:spcPts val="0"/>
                        </a:spcBef>
                        <a:spcAft>
                          <a:spcPts val="0"/>
                        </a:spcAft>
                      </a:pPr>
                      <a:r>
                        <a:rPr lang="en-US" sz="1100" baseline="0" dirty="0">
                          <a:solidFill>
                            <a:srgbClr val="FFFF00"/>
                          </a:solidFill>
                          <a:latin typeface="Arial" pitchFamily="34" charset="0"/>
                          <a:ea typeface="Calibri"/>
                          <a:cs typeface="Times New Roman"/>
                        </a:rPr>
                        <a:t>Where is this major gene in the human genome?</a:t>
                      </a:r>
                    </a:p>
                  </a:txBody>
                  <a:tcPr marL="30499" marR="30499" marT="0" marB="0" anchor="ctr">
                    <a:lnL>
                      <a:noFill/>
                    </a:lnL>
                    <a:lnR>
                      <a:noFill/>
                    </a:lnR>
                    <a:lnT>
                      <a:noFill/>
                    </a:lnT>
                    <a:lnB>
                      <a:noFill/>
                    </a:lnB>
                  </a:tcPr>
                </a:tc>
                <a:tc>
                  <a:txBody>
                    <a:bodyPr/>
                    <a:lstStyle/>
                    <a:p>
                      <a:pPr marL="0" marR="0" algn="ctr">
                        <a:spcBef>
                          <a:spcPts val="0"/>
                        </a:spcBef>
                        <a:spcAft>
                          <a:spcPts val="0"/>
                        </a:spcAft>
                      </a:pPr>
                      <a:r>
                        <a:rPr lang="en-US" sz="1100" baseline="0" dirty="0">
                          <a:solidFill>
                            <a:srgbClr val="FFFF00"/>
                          </a:solidFill>
                          <a:latin typeface="Arial" pitchFamily="34" charset="0"/>
                          <a:ea typeface="Calibri"/>
                          <a:cs typeface="Times New Roman"/>
                        </a:rPr>
                        <a:t>Linkage Analysis</a:t>
                      </a:r>
                    </a:p>
                  </a:txBody>
                  <a:tcPr marL="30499" marR="30499" marT="0" marB="0" anchor="ctr">
                    <a:lnL>
                      <a:noFill/>
                    </a:lnL>
                    <a:lnR>
                      <a:noFill/>
                    </a:lnR>
                    <a:lnT>
                      <a:noFill/>
                    </a:lnT>
                    <a:lnB>
                      <a:noFill/>
                    </a:lnB>
                  </a:tcPr>
                </a:tc>
                <a:tc>
                  <a:txBody>
                    <a:bodyPr/>
                    <a:lstStyle/>
                    <a:p>
                      <a:endParaRPr lang="en-US"/>
                    </a:p>
                  </a:txBody>
                  <a:tcPr marL="30499" marR="30499" marT="0" marB="0" anchor="ctr">
                    <a:lnL>
                      <a:noFill/>
                    </a:lnL>
                    <a:lnR>
                      <a:noFill/>
                    </a:lnR>
                    <a:lnT>
                      <a:noFill/>
                    </a:lnT>
                    <a:lnB>
                      <a:noFill/>
                    </a:lnB>
                  </a:tcPr>
                </a:tc>
              </a:tr>
              <a:tr h="762976">
                <a:tc>
                  <a:txBody>
                    <a:bodyPr/>
                    <a:lstStyle/>
                    <a:p>
                      <a:pPr marL="0" marR="0">
                        <a:spcBef>
                          <a:spcPts val="0"/>
                        </a:spcBef>
                        <a:spcAft>
                          <a:spcPts val="0"/>
                        </a:spcAft>
                      </a:pPr>
                      <a:r>
                        <a:rPr lang="en-US" sz="1100" baseline="0">
                          <a:solidFill>
                            <a:schemeClr val="bg1"/>
                          </a:solidFill>
                          <a:latin typeface="Arial" pitchFamily="34" charset="0"/>
                          <a:ea typeface="Calibri"/>
                          <a:cs typeface="Times New Roman"/>
                        </a:rPr>
                        <a:t>Is there a linkage with DNA markers under a specific genetic model?</a:t>
                      </a:r>
                    </a:p>
                  </a:txBody>
                  <a:tcPr marL="30499" marR="30499" marT="0" marB="0" anchor="ctr">
                    <a:lnL>
                      <a:noFill/>
                    </a:lnL>
                    <a:lnR>
                      <a:noFill/>
                    </a:lnR>
                    <a:lnT>
                      <a:noFill/>
                    </a:lnT>
                    <a:lnB>
                      <a:noFill/>
                    </a:lnB>
                  </a:tcPr>
                </a:tc>
                <a:tc>
                  <a:txBody>
                    <a:bodyPr/>
                    <a:lstStyle/>
                    <a:p>
                      <a:pPr marL="0" marR="0" algn="ctr">
                        <a:spcBef>
                          <a:spcPts val="0"/>
                        </a:spcBef>
                        <a:spcAft>
                          <a:spcPts val="0"/>
                        </a:spcAft>
                      </a:pPr>
                      <a:endParaRPr lang="en-US" sz="1100" baseline="0" dirty="0">
                        <a:solidFill>
                          <a:schemeClr val="bg1"/>
                        </a:solidFill>
                        <a:latin typeface="Arial" pitchFamily="34" charset="0"/>
                        <a:ea typeface="Calibri"/>
                        <a:cs typeface="Times New Roman"/>
                      </a:endParaRPr>
                    </a:p>
                    <a:p>
                      <a:pPr marL="228600" marR="0" indent="-228600" algn="ctr">
                        <a:spcBef>
                          <a:spcPts val="0"/>
                        </a:spcBef>
                        <a:spcAft>
                          <a:spcPts val="0"/>
                        </a:spcAft>
                        <a:buAutoNum type="alphaUcPeriod"/>
                      </a:pPr>
                      <a:r>
                        <a:rPr lang="en-US" sz="1100" baseline="0" dirty="0" smtClean="0">
                          <a:solidFill>
                            <a:schemeClr val="bg1"/>
                          </a:solidFill>
                          <a:latin typeface="Arial" pitchFamily="34" charset="0"/>
                          <a:ea typeface="Calibri"/>
                          <a:cs typeface="Times New Roman"/>
                        </a:rPr>
                        <a:t>Parametric Approach</a:t>
                      </a:r>
                    </a:p>
                    <a:p>
                      <a:pPr marL="228600" marR="0" indent="-228600" algn="ctr">
                        <a:spcBef>
                          <a:spcPts val="0"/>
                        </a:spcBef>
                        <a:spcAft>
                          <a:spcPts val="0"/>
                        </a:spcAft>
                        <a:buNone/>
                      </a:pPr>
                      <a:endParaRPr lang="en-US" sz="1100" baseline="0" dirty="0">
                        <a:solidFill>
                          <a:schemeClr val="bg1"/>
                        </a:solidFill>
                        <a:latin typeface="Arial" pitchFamily="34" charset="0"/>
                        <a:ea typeface="Calibri"/>
                        <a:cs typeface="Times New Roman"/>
                      </a:endParaRPr>
                    </a:p>
                  </a:txBody>
                  <a:tcPr marL="30499" marR="30499" marT="0" marB="0" anchor="ctr">
                    <a:lnL>
                      <a:noFill/>
                    </a:lnL>
                    <a:lnR>
                      <a:noFill/>
                    </a:lnR>
                    <a:lnT>
                      <a:noFill/>
                    </a:lnT>
                    <a:lnB>
                      <a:noFill/>
                    </a:lnB>
                  </a:tcPr>
                </a:tc>
                <a:tc>
                  <a:txBody>
                    <a:bodyPr/>
                    <a:lstStyle/>
                    <a:p>
                      <a:endParaRPr lang="en-US"/>
                    </a:p>
                  </a:txBody>
                  <a:tcPr marL="30499" marR="30499" marT="0" marB="0" anchor="ctr">
                    <a:lnL>
                      <a:noFill/>
                    </a:lnL>
                    <a:lnR>
                      <a:noFill/>
                    </a:lnR>
                    <a:lnT>
                      <a:noFill/>
                    </a:lnT>
                    <a:lnB>
                      <a:noFill/>
                    </a:lnB>
                  </a:tcPr>
                </a:tc>
              </a:tr>
              <a:tr h="779365">
                <a:tc>
                  <a:txBody>
                    <a:bodyPr/>
                    <a:lstStyle/>
                    <a:p>
                      <a:pPr marL="0" marR="0">
                        <a:spcBef>
                          <a:spcPts val="0"/>
                        </a:spcBef>
                        <a:spcAft>
                          <a:spcPts val="0"/>
                        </a:spcAft>
                      </a:pPr>
                      <a:r>
                        <a:rPr lang="en-US" sz="1100" baseline="0" dirty="0">
                          <a:solidFill>
                            <a:schemeClr val="bg1"/>
                          </a:solidFill>
                          <a:latin typeface="Arial" pitchFamily="34" charset="0"/>
                          <a:ea typeface="Calibri"/>
                          <a:cs typeface="Times New Roman"/>
                        </a:rPr>
                        <a:t>Is </a:t>
                      </a:r>
                      <a:r>
                        <a:rPr lang="en-US" sz="1100" baseline="0" dirty="0" smtClean="0">
                          <a:solidFill>
                            <a:schemeClr val="bg1"/>
                          </a:solidFill>
                          <a:latin typeface="Arial" pitchFamily="34" charset="0"/>
                          <a:ea typeface="Calibri"/>
                          <a:cs typeface="Times New Roman"/>
                        </a:rPr>
                        <a:t>there </a:t>
                      </a:r>
                      <a:r>
                        <a:rPr lang="en-US" sz="1100" baseline="0" dirty="0">
                          <a:solidFill>
                            <a:schemeClr val="bg1"/>
                          </a:solidFill>
                          <a:latin typeface="Arial" pitchFamily="34" charset="0"/>
                          <a:ea typeface="Calibri"/>
                          <a:cs typeface="Times New Roman"/>
                        </a:rPr>
                        <a:t>increased allele sharing for affected relatives </a:t>
                      </a:r>
                      <a:r>
                        <a:rPr lang="en-US" sz="1100" baseline="0" dirty="0" smtClean="0">
                          <a:solidFill>
                            <a:schemeClr val="bg1"/>
                          </a:solidFill>
                          <a:latin typeface="Arial" pitchFamily="34" charset="0"/>
                          <a:ea typeface="Calibri"/>
                          <a:cs typeface="Times New Roman"/>
                        </a:rPr>
                        <a:t>or </a:t>
                      </a:r>
                      <a:r>
                        <a:rPr lang="en-US" sz="1100" baseline="0" dirty="0">
                          <a:solidFill>
                            <a:schemeClr val="bg1"/>
                          </a:solidFill>
                          <a:latin typeface="Arial" pitchFamily="34" charset="0"/>
                          <a:ea typeface="Calibri"/>
                          <a:cs typeface="Times New Roman"/>
                        </a:rPr>
                        <a:t>for relatives with similar phenotype</a:t>
                      </a:r>
                    </a:p>
                  </a:txBody>
                  <a:tcPr marL="30499" marR="30499" marT="0" marB="0" anchor="ctr">
                    <a:lnL>
                      <a:noFill/>
                    </a:lnL>
                    <a:lnR>
                      <a:noFill/>
                    </a:lnR>
                    <a:lnT>
                      <a:noFill/>
                    </a:lnT>
                    <a:lnB>
                      <a:noFill/>
                    </a:lnB>
                  </a:tcPr>
                </a:tc>
                <a:tc>
                  <a:txBody>
                    <a:bodyPr/>
                    <a:lstStyle/>
                    <a:p>
                      <a:pPr marL="0" marR="0" algn="ctr">
                        <a:spcBef>
                          <a:spcPts val="0"/>
                        </a:spcBef>
                        <a:spcAft>
                          <a:spcPts val="0"/>
                        </a:spcAft>
                      </a:pPr>
                      <a:endParaRPr lang="en-US" sz="1100" baseline="0" dirty="0">
                        <a:solidFill>
                          <a:schemeClr val="bg1"/>
                        </a:solidFill>
                        <a:latin typeface="Arial" pitchFamily="34" charset="0"/>
                        <a:ea typeface="Calibri"/>
                        <a:cs typeface="Times New Roman"/>
                      </a:endParaRPr>
                    </a:p>
                    <a:p>
                      <a:pPr marL="0" marR="0" algn="ctr">
                        <a:spcBef>
                          <a:spcPts val="0"/>
                        </a:spcBef>
                        <a:spcAft>
                          <a:spcPts val="0"/>
                        </a:spcAft>
                      </a:pPr>
                      <a:r>
                        <a:rPr lang="en-US" sz="1100" baseline="0" dirty="0">
                          <a:solidFill>
                            <a:schemeClr val="bg1"/>
                          </a:solidFill>
                          <a:latin typeface="Arial" pitchFamily="34" charset="0"/>
                          <a:ea typeface="Calibri"/>
                          <a:cs typeface="Times New Roman"/>
                        </a:rPr>
                        <a:t>B. Allele Sharing Approach</a:t>
                      </a:r>
                    </a:p>
                    <a:p>
                      <a:pPr marL="0" marR="0" algn="ctr">
                        <a:spcBef>
                          <a:spcPts val="0"/>
                        </a:spcBef>
                        <a:spcAft>
                          <a:spcPts val="0"/>
                        </a:spcAft>
                      </a:pPr>
                      <a:r>
                        <a:rPr lang="en-US" sz="1100" baseline="0" dirty="0">
                          <a:solidFill>
                            <a:schemeClr val="bg1"/>
                          </a:solidFill>
                          <a:latin typeface="Arial" pitchFamily="34" charset="0"/>
                          <a:ea typeface="Calibri"/>
                          <a:cs typeface="Times New Roman"/>
                        </a:rPr>
                        <a:t>(sib-pair analyses)</a:t>
                      </a:r>
                    </a:p>
                  </a:txBody>
                  <a:tcPr marL="30499" marR="30499" marT="0" marB="0" anchor="ctr">
                    <a:lnL>
                      <a:noFill/>
                    </a:lnL>
                    <a:lnR>
                      <a:noFill/>
                    </a:lnR>
                    <a:lnT>
                      <a:noFill/>
                    </a:lnT>
                    <a:lnB>
                      <a:noFill/>
                    </a:lnB>
                  </a:tcPr>
                </a:tc>
                <a:tc>
                  <a:txBody>
                    <a:bodyPr/>
                    <a:lstStyle/>
                    <a:p>
                      <a:endParaRPr lang="en-US"/>
                    </a:p>
                  </a:txBody>
                  <a:tcPr marL="30499" marR="30499" marT="0" marB="0" anchor="ctr">
                    <a:lnL>
                      <a:noFill/>
                    </a:lnL>
                    <a:lnR>
                      <a:noFill/>
                    </a:lnR>
                    <a:lnT>
                      <a:noFill/>
                    </a:lnT>
                    <a:lnB>
                      <a:noFill/>
                    </a:lnB>
                  </a:tcPr>
                </a:tc>
              </a:tr>
              <a:tr h="704850">
                <a:tc>
                  <a:txBody>
                    <a:bodyPr/>
                    <a:lstStyle/>
                    <a:p>
                      <a:pPr marL="0" marR="0">
                        <a:spcBef>
                          <a:spcPts val="0"/>
                        </a:spcBef>
                        <a:spcAft>
                          <a:spcPts val="0"/>
                        </a:spcAft>
                      </a:pPr>
                      <a:r>
                        <a:rPr lang="en-US" sz="1100" baseline="0" dirty="0">
                          <a:solidFill>
                            <a:schemeClr val="bg1"/>
                          </a:solidFill>
                          <a:latin typeface="Arial" pitchFamily="34" charset="0"/>
                          <a:ea typeface="Calibri"/>
                          <a:cs typeface="Times New Roman"/>
                        </a:rPr>
                        <a:t>Where is </a:t>
                      </a:r>
                      <a:r>
                        <a:rPr lang="en-US" sz="1100" baseline="0" dirty="0" smtClean="0">
                          <a:solidFill>
                            <a:schemeClr val="bg1"/>
                          </a:solidFill>
                          <a:latin typeface="Arial" pitchFamily="34" charset="0"/>
                          <a:ea typeface="Calibri"/>
                          <a:cs typeface="Times New Roman"/>
                        </a:rPr>
                        <a:t>the disease causing </a:t>
                      </a:r>
                      <a:r>
                        <a:rPr lang="en-US" sz="1100" baseline="0" dirty="0">
                          <a:solidFill>
                            <a:schemeClr val="bg1"/>
                          </a:solidFill>
                          <a:latin typeface="Arial" pitchFamily="34" charset="0"/>
                          <a:ea typeface="Calibri"/>
                          <a:cs typeface="Times New Roman"/>
                        </a:rPr>
                        <a:t>gene and which polymorphism is associated with disease?</a:t>
                      </a:r>
                    </a:p>
                  </a:txBody>
                  <a:tcPr marL="30499" marR="30499" marT="0" marB="0" anchor="ctr">
                    <a:lnL>
                      <a:noFill/>
                    </a:lnL>
                    <a:lnR>
                      <a:noFill/>
                    </a:lnR>
                    <a:lnT>
                      <a:noFill/>
                    </a:lnT>
                    <a:lnB>
                      <a:noFill/>
                    </a:lnB>
                  </a:tcPr>
                </a:tc>
                <a:tc>
                  <a:txBody>
                    <a:bodyPr/>
                    <a:lstStyle/>
                    <a:p>
                      <a:pPr marL="0" marR="0" algn="ctr">
                        <a:spcBef>
                          <a:spcPts val="0"/>
                        </a:spcBef>
                        <a:spcAft>
                          <a:spcPts val="0"/>
                        </a:spcAft>
                      </a:pPr>
                      <a:r>
                        <a:rPr lang="en-US" sz="1100" baseline="0" dirty="0">
                          <a:solidFill>
                            <a:schemeClr val="bg1"/>
                          </a:solidFill>
                          <a:latin typeface="Arial" pitchFamily="34" charset="0"/>
                          <a:ea typeface="Times New Roman"/>
                          <a:cs typeface="Times New Roman"/>
                        </a:rPr>
                        <a:t/>
                      </a:r>
                      <a:br>
                        <a:rPr lang="en-US" sz="1100" baseline="0" dirty="0">
                          <a:solidFill>
                            <a:schemeClr val="bg1"/>
                          </a:solidFill>
                          <a:latin typeface="Arial" pitchFamily="34" charset="0"/>
                          <a:ea typeface="Times New Roman"/>
                          <a:cs typeface="Times New Roman"/>
                        </a:rPr>
                      </a:br>
                      <a:r>
                        <a:rPr lang="en-US" sz="1000" baseline="0" dirty="0" smtClean="0">
                          <a:solidFill>
                            <a:schemeClr val="bg1"/>
                          </a:solidFill>
                          <a:latin typeface="Arial" pitchFamily="34" charset="0"/>
                          <a:ea typeface="Times New Roman"/>
                          <a:cs typeface="Times New Roman"/>
                        </a:rPr>
                        <a:t>A</a:t>
                      </a:r>
                      <a:r>
                        <a:rPr lang="en-US" sz="1000" baseline="0" dirty="0" smtClean="0">
                          <a:solidFill>
                            <a:schemeClr val="bg1"/>
                          </a:solidFill>
                          <a:latin typeface="Arial" pitchFamily="34" charset="0"/>
                          <a:ea typeface="Calibri"/>
                          <a:cs typeface="Times New Roman"/>
                        </a:rPr>
                        <a:t>ssociation </a:t>
                      </a:r>
                      <a:r>
                        <a:rPr lang="en-US" sz="1000" baseline="0" dirty="0">
                          <a:solidFill>
                            <a:schemeClr val="bg1"/>
                          </a:solidFill>
                          <a:latin typeface="Arial" pitchFamily="34" charset="0"/>
                          <a:ea typeface="Calibri"/>
                          <a:cs typeface="Times New Roman"/>
                        </a:rPr>
                        <a:t>Study </a:t>
                      </a:r>
                    </a:p>
                    <a:p>
                      <a:pPr marL="0" marR="0" algn="ctr">
                        <a:spcBef>
                          <a:spcPts val="0"/>
                        </a:spcBef>
                        <a:spcAft>
                          <a:spcPts val="0"/>
                        </a:spcAft>
                      </a:pPr>
                      <a:r>
                        <a:rPr lang="en-US" sz="1000" baseline="0" dirty="0">
                          <a:solidFill>
                            <a:schemeClr val="bg1"/>
                          </a:solidFill>
                          <a:latin typeface="Arial" pitchFamily="34" charset="0"/>
                          <a:ea typeface="Calibri"/>
                          <a:cs typeface="Times New Roman"/>
                        </a:rPr>
                        <a:t>(population and </a:t>
                      </a:r>
                      <a:r>
                        <a:rPr lang="en-US" sz="1000" baseline="0" dirty="0" smtClean="0">
                          <a:solidFill>
                            <a:schemeClr val="bg1"/>
                          </a:solidFill>
                          <a:latin typeface="Arial" pitchFamily="34" charset="0"/>
                          <a:ea typeface="Calibri"/>
                          <a:cs typeface="Times New Roman"/>
                        </a:rPr>
                        <a:t>family-based)</a:t>
                      </a:r>
                    </a:p>
                    <a:p>
                      <a:pPr marL="0" marR="0" algn="ctr">
                        <a:spcBef>
                          <a:spcPts val="0"/>
                        </a:spcBef>
                        <a:spcAft>
                          <a:spcPts val="0"/>
                        </a:spcAft>
                      </a:pPr>
                      <a:endParaRPr lang="en-US" sz="1100" baseline="0" dirty="0" smtClean="0">
                        <a:solidFill>
                          <a:schemeClr val="bg1"/>
                        </a:solidFill>
                        <a:latin typeface="Arial" pitchFamily="34" charset="0"/>
                        <a:ea typeface="Calibri"/>
                        <a:cs typeface="Times New Roman"/>
                      </a:endParaRPr>
                    </a:p>
                    <a:p>
                      <a:pPr marL="0" marR="0" algn="ctr">
                        <a:spcBef>
                          <a:spcPts val="0"/>
                        </a:spcBef>
                        <a:spcAft>
                          <a:spcPts val="0"/>
                        </a:spcAft>
                      </a:pPr>
                      <a:endParaRPr lang="en-US" sz="1100" baseline="0" dirty="0">
                        <a:solidFill>
                          <a:schemeClr val="bg1"/>
                        </a:solidFill>
                        <a:latin typeface="Arial" pitchFamily="34" charset="0"/>
                        <a:ea typeface="Calibri"/>
                        <a:cs typeface="Times New Roman"/>
                      </a:endParaRPr>
                    </a:p>
                  </a:txBody>
                  <a:tcPr marL="30499" marR="30499" marT="0" marB="0" anchor="ctr">
                    <a:lnL>
                      <a:noFill/>
                    </a:lnL>
                    <a:lnR>
                      <a:noFill/>
                    </a:lnR>
                    <a:lnT>
                      <a:noFill/>
                    </a:lnT>
                    <a:lnB>
                      <a:noFill/>
                    </a:lnB>
                  </a:tcPr>
                </a:tc>
                <a:tc>
                  <a:txBody>
                    <a:bodyPr/>
                    <a:lstStyle/>
                    <a:p>
                      <a:endParaRPr lang="en-US"/>
                    </a:p>
                  </a:txBody>
                  <a:tcPr marL="30499" marR="30499" marT="0" marB="0" anchor="ctr">
                    <a:lnL>
                      <a:noFill/>
                    </a:lnL>
                    <a:lnR>
                      <a:noFill/>
                    </a:lnR>
                    <a:lnT>
                      <a:noFill/>
                    </a:lnT>
                    <a:lnB>
                      <a:noFill/>
                    </a:lnB>
                  </a:tcPr>
                </a:tc>
              </a:tr>
            </a:tbl>
          </a:graphicData>
        </a:graphic>
      </p:graphicFrame>
      <p:sp>
        <p:nvSpPr>
          <p:cNvPr id="12319" name="Rectangle 4"/>
          <p:cNvSpPr>
            <a:spLocks noGrp="1" noChangeArrowheads="1"/>
          </p:cNvSpPr>
          <p:nvPr>
            <p:ph type="title"/>
          </p:nvPr>
        </p:nvSpPr>
        <p:spPr>
          <a:xfrm>
            <a:off x="0" y="0"/>
            <a:ext cx="8934450" cy="830997"/>
          </a:xfrm>
        </p:spPr>
        <p:txBody>
          <a:bodyPr/>
          <a:lstStyle/>
          <a:p>
            <a:pPr algn="ctr" eaLnBrk="1" hangingPunct="1"/>
            <a:r>
              <a:rPr lang="en-US" sz="2400" dirty="0" smtClean="0"/>
              <a:t> </a:t>
            </a:r>
            <a:r>
              <a:rPr lang="en-US" sz="2400" dirty="0" smtClean="0">
                <a:solidFill>
                  <a:srgbClr val="FFFF00"/>
                </a:solidFill>
              </a:rPr>
              <a:t>Overview of Genetic Epidemiologic Study Design</a:t>
            </a:r>
          </a:p>
        </p:txBody>
      </p:sp>
      <p:sp>
        <p:nvSpPr>
          <p:cNvPr id="12320" name="Rectangle 27"/>
          <p:cNvSpPr>
            <a:spLocks noChangeArrowheads="1"/>
          </p:cNvSpPr>
          <p:nvPr/>
        </p:nvSpPr>
        <p:spPr bwMode="auto">
          <a:xfrm>
            <a:off x="0" y="381000"/>
            <a:ext cx="184150" cy="647700"/>
          </a:xfrm>
          <a:prstGeom prst="rect">
            <a:avLst/>
          </a:prstGeom>
          <a:noFill/>
          <a:ln w="9525">
            <a:noFill/>
            <a:miter lim="800000"/>
            <a:headEnd/>
            <a:tailEnd/>
          </a:ln>
        </p:spPr>
        <p:txBody>
          <a:bodyPr wrap="none" anchor="ctr">
            <a:spAutoFit/>
          </a:bodyPr>
          <a:lstStyle/>
          <a:p>
            <a:endParaRPr lang="en-US" sz="3600" dirty="0"/>
          </a:p>
        </p:txBody>
      </p:sp>
      <p:sp>
        <p:nvSpPr>
          <p:cNvPr id="12321" name="Down Arrow 49"/>
          <p:cNvSpPr>
            <a:spLocks noChangeArrowheads="1"/>
          </p:cNvSpPr>
          <p:nvPr/>
        </p:nvSpPr>
        <p:spPr bwMode="auto">
          <a:xfrm>
            <a:off x="4648200" y="1619250"/>
            <a:ext cx="484188" cy="977900"/>
          </a:xfrm>
          <a:prstGeom prst="downArrow">
            <a:avLst>
              <a:gd name="adj1" fmla="val 50000"/>
              <a:gd name="adj2" fmla="val 50024"/>
            </a:avLst>
          </a:prstGeom>
          <a:noFill/>
          <a:ln w="9525">
            <a:noFill/>
            <a:miter lim="800000"/>
            <a:headEnd/>
            <a:tailEnd/>
          </a:ln>
        </p:spPr>
        <p:txBody>
          <a:bodyPr>
            <a:spAutoFit/>
          </a:bodyPr>
          <a:lstStyle/>
          <a:p>
            <a:pPr algn="ctr"/>
            <a:endParaRPr lang="en-US" dirty="0"/>
          </a:p>
        </p:txBody>
      </p:sp>
      <p:grpSp>
        <p:nvGrpSpPr>
          <p:cNvPr id="2" name="Group 66"/>
          <p:cNvGrpSpPr>
            <a:grpSpLocks/>
          </p:cNvGrpSpPr>
          <p:nvPr/>
        </p:nvGrpSpPr>
        <p:grpSpPr bwMode="auto">
          <a:xfrm>
            <a:off x="5562600" y="990600"/>
            <a:ext cx="2095500" cy="5389563"/>
            <a:chOff x="3533775" y="962025"/>
            <a:chExt cx="2095500" cy="5389007"/>
          </a:xfrm>
        </p:grpSpPr>
        <p:grpSp>
          <p:nvGrpSpPr>
            <p:cNvPr id="3" name="Group 63"/>
            <p:cNvGrpSpPr>
              <a:grpSpLocks/>
            </p:cNvGrpSpPr>
            <p:nvPr/>
          </p:nvGrpSpPr>
          <p:grpSpPr bwMode="auto">
            <a:xfrm>
              <a:off x="3533775" y="962025"/>
              <a:ext cx="2095500" cy="5389007"/>
              <a:chOff x="3533775" y="962025"/>
              <a:chExt cx="2095500" cy="5389007"/>
            </a:xfrm>
          </p:grpSpPr>
          <p:sp>
            <p:nvSpPr>
              <p:cNvPr id="12326" name="Down Arrow 50"/>
              <p:cNvSpPr>
                <a:spLocks noChangeArrowheads="1"/>
              </p:cNvSpPr>
              <p:nvPr/>
            </p:nvSpPr>
            <p:spPr bwMode="auto">
              <a:xfrm>
                <a:off x="4457700" y="1390651"/>
                <a:ext cx="182880" cy="182880"/>
              </a:xfrm>
              <a:prstGeom prst="downArrow">
                <a:avLst>
                  <a:gd name="adj1" fmla="val 50000"/>
                  <a:gd name="adj2" fmla="val 50000"/>
                </a:avLst>
              </a:prstGeom>
              <a:solidFill>
                <a:schemeClr val="tx1"/>
              </a:solidFill>
              <a:ln w="9525">
                <a:noFill/>
                <a:miter lim="800000"/>
                <a:headEnd/>
                <a:tailEnd/>
              </a:ln>
            </p:spPr>
            <p:txBody>
              <a:bodyPr>
                <a:spAutoFit/>
              </a:bodyPr>
              <a:lstStyle/>
              <a:p>
                <a:pPr algn="ctr"/>
                <a:endParaRPr lang="en-US" dirty="0"/>
              </a:p>
            </p:txBody>
          </p:sp>
          <p:sp>
            <p:nvSpPr>
              <p:cNvPr id="12327" name="Down Arrow 51"/>
              <p:cNvSpPr>
                <a:spLocks noChangeArrowheads="1"/>
              </p:cNvSpPr>
              <p:nvPr/>
            </p:nvSpPr>
            <p:spPr bwMode="auto">
              <a:xfrm>
                <a:off x="4495800" y="2047876"/>
                <a:ext cx="182880" cy="182880"/>
              </a:xfrm>
              <a:prstGeom prst="downArrow">
                <a:avLst>
                  <a:gd name="adj1" fmla="val 50000"/>
                  <a:gd name="adj2" fmla="val 50000"/>
                </a:avLst>
              </a:prstGeom>
              <a:solidFill>
                <a:schemeClr val="tx1"/>
              </a:solidFill>
              <a:ln w="9525">
                <a:noFill/>
                <a:miter lim="800000"/>
                <a:headEnd/>
                <a:tailEnd/>
              </a:ln>
            </p:spPr>
            <p:txBody>
              <a:bodyPr>
                <a:spAutoFit/>
              </a:bodyPr>
              <a:lstStyle/>
              <a:p>
                <a:pPr algn="ctr"/>
                <a:endParaRPr lang="en-US" dirty="0"/>
              </a:p>
            </p:txBody>
          </p:sp>
          <p:sp>
            <p:nvSpPr>
              <p:cNvPr id="12328" name="Down Arrow 52"/>
              <p:cNvSpPr>
                <a:spLocks noChangeArrowheads="1"/>
              </p:cNvSpPr>
              <p:nvPr/>
            </p:nvSpPr>
            <p:spPr bwMode="auto">
              <a:xfrm>
                <a:off x="4476750" y="2705101"/>
                <a:ext cx="182880" cy="182880"/>
              </a:xfrm>
              <a:prstGeom prst="downArrow">
                <a:avLst>
                  <a:gd name="adj1" fmla="val 50000"/>
                  <a:gd name="adj2" fmla="val 50000"/>
                </a:avLst>
              </a:prstGeom>
              <a:solidFill>
                <a:schemeClr val="tx1"/>
              </a:solidFill>
              <a:ln w="9525">
                <a:noFill/>
                <a:miter lim="800000"/>
                <a:headEnd/>
                <a:tailEnd/>
              </a:ln>
            </p:spPr>
            <p:txBody>
              <a:bodyPr>
                <a:spAutoFit/>
              </a:bodyPr>
              <a:lstStyle/>
              <a:p>
                <a:pPr algn="ctr"/>
                <a:endParaRPr lang="en-US" dirty="0"/>
              </a:p>
            </p:txBody>
          </p:sp>
          <p:sp>
            <p:nvSpPr>
              <p:cNvPr id="12329" name="Down Arrow 53"/>
              <p:cNvSpPr>
                <a:spLocks noChangeArrowheads="1"/>
              </p:cNvSpPr>
              <p:nvPr/>
            </p:nvSpPr>
            <p:spPr bwMode="auto">
              <a:xfrm>
                <a:off x="4448175" y="3457576"/>
                <a:ext cx="182880" cy="182880"/>
              </a:xfrm>
              <a:prstGeom prst="downArrow">
                <a:avLst>
                  <a:gd name="adj1" fmla="val 50000"/>
                  <a:gd name="adj2" fmla="val 50000"/>
                </a:avLst>
              </a:prstGeom>
              <a:solidFill>
                <a:schemeClr val="tx1"/>
              </a:solidFill>
              <a:ln w="9525">
                <a:noFill/>
                <a:miter lim="800000"/>
                <a:headEnd/>
                <a:tailEnd/>
              </a:ln>
            </p:spPr>
            <p:txBody>
              <a:bodyPr>
                <a:spAutoFit/>
              </a:bodyPr>
              <a:lstStyle/>
              <a:p>
                <a:pPr algn="ctr"/>
                <a:endParaRPr lang="en-US" dirty="0"/>
              </a:p>
            </p:txBody>
          </p:sp>
          <p:sp>
            <p:nvSpPr>
              <p:cNvPr id="12330" name="Down Arrow 54"/>
              <p:cNvSpPr>
                <a:spLocks noChangeArrowheads="1"/>
              </p:cNvSpPr>
              <p:nvPr/>
            </p:nvSpPr>
            <p:spPr bwMode="auto">
              <a:xfrm>
                <a:off x="4429125" y="5743576"/>
                <a:ext cx="182880" cy="182880"/>
              </a:xfrm>
              <a:prstGeom prst="downArrow">
                <a:avLst>
                  <a:gd name="adj1" fmla="val 50000"/>
                  <a:gd name="adj2" fmla="val 50000"/>
                </a:avLst>
              </a:prstGeom>
              <a:solidFill>
                <a:schemeClr val="tx1"/>
              </a:solidFill>
              <a:ln w="9525">
                <a:noFill/>
                <a:miter lim="800000"/>
                <a:headEnd/>
                <a:tailEnd/>
              </a:ln>
            </p:spPr>
            <p:txBody>
              <a:bodyPr>
                <a:spAutoFit/>
              </a:bodyPr>
              <a:lstStyle/>
              <a:p>
                <a:pPr algn="ctr"/>
                <a:endParaRPr lang="en-US" dirty="0"/>
              </a:p>
            </p:txBody>
          </p:sp>
          <p:sp>
            <p:nvSpPr>
              <p:cNvPr id="12331" name="TextBox 56"/>
              <p:cNvSpPr txBox="1">
                <a:spLocks noChangeArrowheads="1"/>
              </p:cNvSpPr>
              <p:nvPr/>
            </p:nvSpPr>
            <p:spPr bwMode="auto">
              <a:xfrm>
                <a:off x="3533775" y="1609726"/>
                <a:ext cx="1943100" cy="369332"/>
              </a:xfrm>
              <a:prstGeom prst="rect">
                <a:avLst/>
              </a:prstGeom>
              <a:noFill/>
              <a:ln w="9525">
                <a:solidFill>
                  <a:schemeClr val="tx1"/>
                </a:solidFill>
                <a:miter lim="800000"/>
                <a:headEnd/>
                <a:tailEnd/>
              </a:ln>
            </p:spPr>
            <p:txBody>
              <a:bodyPr>
                <a:spAutoFit/>
              </a:bodyPr>
              <a:lstStyle/>
              <a:p>
                <a:pPr algn="ctr"/>
                <a:endParaRPr lang="en-US" dirty="0"/>
              </a:p>
            </p:txBody>
          </p:sp>
          <p:sp>
            <p:nvSpPr>
              <p:cNvPr id="12332" name="Rectangle 57"/>
              <p:cNvSpPr>
                <a:spLocks noChangeArrowheads="1"/>
              </p:cNvSpPr>
              <p:nvPr/>
            </p:nvSpPr>
            <p:spPr bwMode="auto">
              <a:xfrm>
                <a:off x="3743325" y="5981700"/>
                <a:ext cx="1885950" cy="369332"/>
              </a:xfrm>
              <a:prstGeom prst="rect">
                <a:avLst/>
              </a:prstGeom>
              <a:noFill/>
              <a:ln w="9525">
                <a:solidFill>
                  <a:schemeClr val="tx1"/>
                </a:solidFill>
                <a:miter lim="800000"/>
                <a:headEnd/>
                <a:tailEnd/>
              </a:ln>
            </p:spPr>
            <p:txBody>
              <a:bodyPr>
                <a:spAutoFit/>
              </a:bodyPr>
              <a:lstStyle/>
              <a:p>
                <a:pPr algn="ctr"/>
                <a:endParaRPr lang="en-US" dirty="0"/>
              </a:p>
            </p:txBody>
          </p:sp>
          <p:sp>
            <p:nvSpPr>
              <p:cNvPr id="12333" name="Rectangle 58"/>
              <p:cNvSpPr>
                <a:spLocks noChangeArrowheads="1"/>
              </p:cNvSpPr>
              <p:nvPr/>
            </p:nvSpPr>
            <p:spPr bwMode="auto">
              <a:xfrm>
                <a:off x="3648075" y="3686175"/>
                <a:ext cx="1885950" cy="369332"/>
              </a:xfrm>
              <a:prstGeom prst="rect">
                <a:avLst/>
              </a:prstGeom>
              <a:noFill/>
              <a:ln w="9525">
                <a:solidFill>
                  <a:schemeClr val="tx1"/>
                </a:solidFill>
                <a:miter lim="800000"/>
                <a:headEnd/>
                <a:tailEnd/>
              </a:ln>
            </p:spPr>
            <p:txBody>
              <a:bodyPr>
                <a:spAutoFit/>
              </a:bodyPr>
              <a:lstStyle/>
              <a:p>
                <a:pPr algn="ctr"/>
                <a:endParaRPr lang="en-US" dirty="0"/>
              </a:p>
            </p:txBody>
          </p:sp>
          <p:sp>
            <p:nvSpPr>
              <p:cNvPr id="12334" name="Rectangle 60"/>
              <p:cNvSpPr>
                <a:spLocks noChangeArrowheads="1"/>
              </p:cNvSpPr>
              <p:nvPr/>
            </p:nvSpPr>
            <p:spPr bwMode="auto">
              <a:xfrm>
                <a:off x="3648075" y="2914650"/>
                <a:ext cx="1885950" cy="369332"/>
              </a:xfrm>
              <a:prstGeom prst="rect">
                <a:avLst/>
              </a:prstGeom>
              <a:noFill/>
              <a:ln w="9525">
                <a:solidFill>
                  <a:schemeClr val="tx1"/>
                </a:solidFill>
                <a:miter lim="800000"/>
                <a:headEnd/>
                <a:tailEnd/>
              </a:ln>
            </p:spPr>
            <p:txBody>
              <a:bodyPr>
                <a:spAutoFit/>
              </a:bodyPr>
              <a:lstStyle/>
              <a:p>
                <a:pPr algn="ctr"/>
                <a:endParaRPr lang="en-US" dirty="0"/>
              </a:p>
            </p:txBody>
          </p:sp>
          <p:sp>
            <p:nvSpPr>
              <p:cNvPr id="12335" name="Rectangle 61"/>
              <p:cNvSpPr>
                <a:spLocks noChangeArrowheads="1"/>
              </p:cNvSpPr>
              <p:nvPr/>
            </p:nvSpPr>
            <p:spPr bwMode="auto">
              <a:xfrm>
                <a:off x="3619500" y="2266950"/>
                <a:ext cx="1885950" cy="369332"/>
              </a:xfrm>
              <a:prstGeom prst="rect">
                <a:avLst/>
              </a:prstGeom>
              <a:noFill/>
              <a:ln w="9525">
                <a:solidFill>
                  <a:schemeClr val="tx1"/>
                </a:solidFill>
                <a:miter lim="800000"/>
                <a:headEnd/>
                <a:tailEnd/>
              </a:ln>
            </p:spPr>
            <p:txBody>
              <a:bodyPr>
                <a:spAutoFit/>
              </a:bodyPr>
              <a:lstStyle/>
              <a:p>
                <a:pPr algn="ctr"/>
                <a:endParaRPr lang="en-US" dirty="0"/>
              </a:p>
            </p:txBody>
          </p:sp>
          <p:sp>
            <p:nvSpPr>
              <p:cNvPr id="12336" name="Rectangle 62"/>
              <p:cNvSpPr>
                <a:spLocks noChangeArrowheads="1"/>
              </p:cNvSpPr>
              <p:nvPr/>
            </p:nvSpPr>
            <p:spPr bwMode="auto">
              <a:xfrm>
                <a:off x="3619500" y="962025"/>
                <a:ext cx="1885950" cy="369332"/>
              </a:xfrm>
              <a:prstGeom prst="rect">
                <a:avLst/>
              </a:prstGeom>
              <a:noFill/>
              <a:ln w="9525">
                <a:solidFill>
                  <a:schemeClr val="tx1"/>
                </a:solidFill>
                <a:miter lim="800000"/>
                <a:headEnd/>
                <a:tailEnd/>
              </a:ln>
            </p:spPr>
            <p:txBody>
              <a:bodyPr>
                <a:spAutoFit/>
              </a:bodyPr>
              <a:lstStyle/>
              <a:p>
                <a:pPr algn="ctr"/>
                <a:endParaRPr lang="en-US" dirty="0"/>
              </a:p>
            </p:txBody>
          </p:sp>
        </p:grpSp>
        <p:sp>
          <p:nvSpPr>
            <p:cNvPr id="12324" name="Oval 64"/>
            <p:cNvSpPr>
              <a:spLocks noChangeArrowheads="1"/>
            </p:cNvSpPr>
            <p:nvPr/>
          </p:nvSpPr>
          <p:spPr bwMode="auto">
            <a:xfrm>
              <a:off x="3638550" y="4391025"/>
              <a:ext cx="1800225" cy="519351"/>
            </a:xfrm>
            <a:prstGeom prst="ellipse">
              <a:avLst/>
            </a:prstGeom>
            <a:noFill/>
            <a:ln w="9525">
              <a:solidFill>
                <a:schemeClr val="tx1"/>
              </a:solidFill>
              <a:round/>
              <a:headEnd/>
              <a:tailEnd/>
            </a:ln>
          </p:spPr>
          <p:txBody>
            <a:bodyPr>
              <a:spAutoFit/>
            </a:bodyPr>
            <a:lstStyle/>
            <a:p>
              <a:pPr algn="ctr"/>
              <a:endParaRPr lang="en-US" dirty="0"/>
            </a:p>
          </p:txBody>
        </p:sp>
        <p:sp>
          <p:nvSpPr>
            <p:cNvPr id="12325" name="Oval 65"/>
            <p:cNvSpPr>
              <a:spLocks noChangeArrowheads="1"/>
            </p:cNvSpPr>
            <p:nvPr/>
          </p:nvSpPr>
          <p:spPr bwMode="auto">
            <a:xfrm>
              <a:off x="3657600" y="5200650"/>
              <a:ext cx="1828800" cy="519351"/>
            </a:xfrm>
            <a:prstGeom prst="ellipse">
              <a:avLst/>
            </a:prstGeom>
            <a:noFill/>
            <a:ln w="9525">
              <a:solidFill>
                <a:schemeClr val="tx1"/>
              </a:solidFill>
              <a:round/>
              <a:headEnd/>
              <a:tailEnd/>
            </a:ln>
          </p:spPr>
          <p:txBody>
            <a:bodyPr>
              <a:spAutoFit/>
            </a:bodyPr>
            <a:lstStyle/>
            <a:p>
              <a:pPr algn="ctr"/>
              <a:endParaRPr lang="en-US" dirty="0"/>
            </a:p>
          </p:txBody>
        </p:sp>
      </p:gr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533400"/>
            <a:ext cx="8305800" cy="4678204"/>
          </a:xfrm>
          <a:prstGeom prst="rect">
            <a:avLst/>
          </a:prstGeom>
          <a:noFill/>
        </p:spPr>
        <p:txBody>
          <a:bodyPr wrap="square" rtlCol="0">
            <a:spAutoFit/>
          </a:bodyPr>
          <a:lstStyle/>
          <a:p>
            <a:r>
              <a:rPr lang="en-US" sz="2800" b="1" u="sng" dirty="0" smtClean="0">
                <a:solidFill>
                  <a:srgbClr val="FFFF00"/>
                </a:solidFill>
              </a:rPr>
              <a:t>Course Learning Goals/Objectives</a:t>
            </a:r>
            <a:endParaRPr lang="en-US" sz="2800" b="1" dirty="0" smtClean="0">
              <a:solidFill>
                <a:srgbClr val="FFFF00"/>
              </a:solidFill>
            </a:endParaRPr>
          </a:p>
          <a:p>
            <a:r>
              <a:rPr lang="en-US" dirty="0" smtClean="0">
                <a:solidFill>
                  <a:schemeClr val="bg1"/>
                </a:solidFill>
              </a:rPr>
              <a:t> </a:t>
            </a:r>
          </a:p>
          <a:p>
            <a:pPr lvl="0">
              <a:buFont typeface="Arial" pitchFamily="34" charset="0"/>
              <a:buChar char="•"/>
            </a:pPr>
            <a:r>
              <a:rPr lang="en-US" dirty="0" smtClean="0">
                <a:solidFill>
                  <a:schemeClr val="bg1"/>
                </a:solidFill>
              </a:rPr>
              <a:t> Define genetic epidemiology</a:t>
            </a:r>
          </a:p>
          <a:p>
            <a:pPr lvl="0"/>
            <a:endParaRPr lang="en-US" dirty="0" smtClean="0">
              <a:solidFill>
                <a:schemeClr val="bg1"/>
              </a:solidFill>
            </a:endParaRPr>
          </a:p>
          <a:p>
            <a:pPr lvl="0">
              <a:buFont typeface="Arial" pitchFamily="34" charset="0"/>
              <a:buChar char="•"/>
            </a:pPr>
            <a:r>
              <a:rPr lang="en-US" dirty="0" smtClean="0">
                <a:solidFill>
                  <a:schemeClr val="bg1"/>
                </a:solidFill>
              </a:rPr>
              <a:t> Describe the fundamental concepts critical to genetic epidemiology</a:t>
            </a:r>
          </a:p>
          <a:p>
            <a:pPr lvl="0"/>
            <a:endParaRPr lang="en-US" dirty="0" smtClean="0">
              <a:solidFill>
                <a:schemeClr val="bg1"/>
              </a:solidFill>
            </a:endParaRPr>
          </a:p>
          <a:p>
            <a:pPr lvl="0">
              <a:buFont typeface="Arial" pitchFamily="34" charset="0"/>
              <a:buChar char="•"/>
            </a:pPr>
            <a:r>
              <a:rPr lang="en-US" dirty="0" smtClean="0">
                <a:solidFill>
                  <a:schemeClr val="bg1"/>
                </a:solidFill>
              </a:rPr>
              <a:t> Describe the major study designs used in genetic epidemiology</a:t>
            </a:r>
          </a:p>
          <a:p>
            <a:pPr lvl="0"/>
            <a:endParaRPr lang="en-US" dirty="0" smtClean="0">
              <a:solidFill>
                <a:schemeClr val="bg1"/>
              </a:solidFill>
            </a:endParaRPr>
          </a:p>
          <a:p>
            <a:pPr lvl="0">
              <a:buFont typeface="Arial" pitchFamily="34" charset="0"/>
              <a:buChar char="•"/>
              <a:tabLst>
                <a:tab pos="228600" algn="l"/>
              </a:tabLst>
            </a:pPr>
            <a:r>
              <a:rPr lang="en-US" dirty="0" smtClean="0">
                <a:solidFill>
                  <a:schemeClr val="bg1"/>
                </a:solidFill>
              </a:rPr>
              <a:t> Be able to collect family health information and draw a pedigree using a 	software program</a:t>
            </a:r>
          </a:p>
          <a:p>
            <a:pPr lvl="0">
              <a:tabLst>
                <a:tab pos="228600" algn="l"/>
              </a:tabLst>
            </a:pPr>
            <a:endParaRPr lang="en-US" dirty="0" smtClean="0">
              <a:solidFill>
                <a:schemeClr val="bg1"/>
              </a:solidFill>
            </a:endParaRPr>
          </a:p>
          <a:p>
            <a:pPr lvl="0">
              <a:buFont typeface="Arial" pitchFamily="34" charset="0"/>
              <a:buChar char="•"/>
              <a:tabLst>
                <a:tab pos="228600" algn="l"/>
              </a:tabLst>
            </a:pPr>
            <a:r>
              <a:rPr lang="en-US" dirty="0" smtClean="0">
                <a:solidFill>
                  <a:schemeClr val="bg1"/>
                </a:solidFill>
              </a:rPr>
              <a:t> Be familiar with resources and current technology used in genetic epidemiology</a:t>
            </a:r>
          </a:p>
          <a:p>
            <a:pPr lvl="0"/>
            <a:endParaRPr lang="en-US" dirty="0" smtClean="0">
              <a:solidFill>
                <a:schemeClr val="bg1"/>
              </a:solidFill>
            </a:endParaRPr>
          </a:p>
          <a:p>
            <a:pPr lvl="0">
              <a:buFont typeface="Arial" pitchFamily="34" charset="0"/>
              <a:buChar char="•"/>
              <a:tabLst>
                <a:tab pos="228600" algn="l"/>
              </a:tabLst>
            </a:pPr>
            <a:r>
              <a:rPr lang="en-US" dirty="0" smtClean="0">
                <a:solidFill>
                  <a:schemeClr val="bg1"/>
                </a:solidFill>
              </a:rPr>
              <a:t>Be able to read and discuss the relevant literature</a:t>
            </a:r>
          </a:p>
          <a:p>
            <a:pPr lvl="0">
              <a:buFont typeface="Arial" pitchFamily="34" charset="0"/>
              <a:buChar char="•"/>
              <a:tabLst>
                <a:tab pos="228600" algn="l"/>
              </a:tabLst>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able 20"/>
          <p:cNvGraphicFramePr>
            <a:graphicFrameLocks noGrp="1"/>
          </p:cNvGraphicFramePr>
          <p:nvPr/>
        </p:nvGraphicFramePr>
        <p:xfrm>
          <a:off x="295275" y="511175"/>
          <a:ext cx="8610600" cy="6202656"/>
        </p:xfrm>
        <a:graphic>
          <a:graphicData uri="http://schemas.openxmlformats.org/drawingml/2006/table">
            <a:tbl>
              <a:tblPr/>
              <a:tblGrid>
                <a:gridCol w="4172553"/>
                <a:gridCol w="4351649"/>
                <a:gridCol w="86398"/>
              </a:tblGrid>
              <a:tr h="161788">
                <a:tc gridSpan="3">
                  <a:txBody>
                    <a:bodyPr/>
                    <a:lstStyle/>
                    <a:p>
                      <a:pPr marL="0" marR="0" algn="ctr">
                        <a:spcBef>
                          <a:spcPts val="0"/>
                        </a:spcBef>
                        <a:spcAft>
                          <a:spcPts val="0"/>
                        </a:spcAft>
                      </a:pPr>
                      <a:endParaRPr lang="en-US" sz="1100" baseline="0" dirty="0">
                        <a:latin typeface="Arial" pitchFamily="34" charset="0"/>
                        <a:ea typeface="Calibri"/>
                        <a:cs typeface="Times New Roman"/>
                      </a:endParaRPr>
                    </a:p>
                  </a:txBody>
                  <a:tcPr marL="30499" marR="30499" marT="0" marB="0" anchor="ctr">
                    <a:lnL>
                      <a:noFill/>
                    </a:lnL>
                    <a:lnR>
                      <a:noFill/>
                    </a:lnR>
                    <a:lnT>
                      <a:noFill/>
                    </a:lnT>
                    <a:lnB>
                      <a:noFill/>
                    </a:lnB>
                  </a:tcPr>
                </a:tc>
                <a:tc hMerge="1">
                  <a:txBody>
                    <a:bodyPr/>
                    <a:lstStyle/>
                    <a:p>
                      <a:endParaRPr lang="en-US"/>
                    </a:p>
                  </a:txBody>
                  <a:tcPr/>
                </a:tc>
                <a:tc hMerge="1">
                  <a:txBody>
                    <a:bodyPr/>
                    <a:lstStyle/>
                    <a:p>
                      <a:endParaRPr lang="en-US"/>
                    </a:p>
                  </a:txBody>
                  <a:tcPr/>
                </a:tc>
              </a:tr>
              <a:tr h="288644">
                <a:tc>
                  <a:txBody>
                    <a:bodyPr/>
                    <a:lstStyle/>
                    <a:p>
                      <a:pPr marL="0" marR="0" algn="ctr">
                        <a:spcBef>
                          <a:spcPts val="0"/>
                        </a:spcBef>
                        <a:spcAft>
                          <a:spcPts val="0"/>
                        </a:spcAft>
                      </a:pPr>
                      <a:r>
                        <a:rPr lang="en-US" sz="1100" baseline="0" dirty="0">
                          <a:solidFill>
                            <a:schemeClr val="bg1"/>
                          </a:solidFill>
                          <a:latin typeface="Arial" pitchFamily="34" charset="0"/>
                          <a:ea typeface="Calibri"/>
                          <a:cs typeface="Times New Roman"/>
                        </a:rPr>
                        <a:t>Question</a:t>
                      </a:r>
                    </a:p>
                  </a:txBody>
                  <a:tcPr marL="30499" marR="30499" marT="0" marB="0" anchor="ctr">
                    <a:lnL>
                      <a:noFill/>
                    </a:lnL>
                    <a:lnR>
                      <a:noFill/>
                    </a:lnR>
                    <a:lnT>
                      <a:noFill/>
                    </a:lnT>
                    <a:lnB>
                      <a:noFill/>
                    </a:lnB>
                  </a:tcPr>
                </a:tc>
                <a:tc>
                  <a:txBody>
                    <a:bodyPr/>
                    <a:lstStyle/>
                    <a:p>
                      <a:pPr marL="0" marR="0" algn="ctr">
                        <a:spcBef>
                          <a:spcPts val="0"/>
                        </a:spcBef>
                        <a:spcAft>
                          <a:spcPts val="0"/>
                        </a:spcAft>
                      </a:pPr>
                      <a:r>
                        <a:rPr lang="en-US" sz="1100" baseline="0" dirty="0">
                          <a:solidFill>
                            <a:schemeClr val="bg1"/>
                          </a:solidFill>
                          <a:latin typeface="Arial" pitchFamily="34" charset="0"/>
                          <a:ea typeface="Calibri"/>
                          <a:cs typeface="Times New Roman"/>
                        </a:rPr>
                        <a:t>Approach</a:t>
                      </a:r>
                    </a:p>
                  </a:txBody>
                  <a:tcPr marL="30499" marR="30499" marT="0" marB="0" anchor="ctr">
                    <a:lnL>
                      <a:noFill/>
                    </a:lnL>
                    <a:lnR>
                      <a:noFill/>
                    </a:lnR>
                    <a:lnT>
                      <a:noFill/>
                    </a:lnT>
                    <a:lnB>
                      <a:noFill/>
                    </a:lnB>
                  </a:tcPr>
                </a:tc>
                <a:tc>
                  <a:txBody>
                    <a:bodyPr/>
                    <a:lstStyle/>
                    <a:p>
                      <a:endParaRPr lang="en-US" dirty="0"/>
                    </a:p>
                  </a:txBody>
                  <a:tcPr marL="30499" marR="30499" marT="0" marB="0" anchor="ctr">
                    <a:lnL>
                      <a:noFill/>
                    </a:lnL>
                    <a:lnR>
                      <a:noFill/>
                    </a:lnR>
                    <a:lnT>
                      <a:noFill/>
                    </a:lnT>
                    <a:lnB>
                      <a:noFill/>
                    </a:lnB>
                  </a:tcPr>
                </a:tc>
              </a:tr>
              <a:tr h="485363">
                <a:tc>
                  <a:txBody>
                    <a:bodyPr/>
                    <a:lstStyle/>
                    <a:p>
                      <a:pPr marL="0" marR="0">
                        <a:spcBef>
                          <a:spcPts val="0"/>
                        </a:spcBef>
                        <a:spcAft>
                          <a:spcPts val="0"/>
                        </a:spcAft>
                      </a:pPr>
                      <a:r>
                        <a:rPr lang="en-US" sz="1100" baseline="0" dirty="0">
                          <a:solidFill>
                            <a:schemeClr val="bg1"/>
                          </a:solidFill>
                          <a:latin typeface="Arial" pitchFamily="34" charset="0"/>
                          <a:ea typeface="Calibri"/>
                          <a:cs typeface="Times New Roman"/>
                        </a:rPr>
                        <a:t>Is there evidence for genetic influences on a quantitative trait?</a:t>
                      </a:r>
                    </a:p>
                  </a:txBody>
                  <a:tcPr marL="30499" marR="30499" marT="0" marB="0" anchor="ctr">
                    <a:lnL>
                      <a:noFill/>
                    </a:lnL>
                    <a:lnR>
                      <a:noFill/>
                    </a:lnR>
                    <a:lnT>
                      <a:noFill/>
                    </a:lnT>
                    <a:lnB>
                      <a:noFill/>
                    </a:lnB>
                  </a:tcPr>
                </a:tc>
                <a:tc>
                  <a:txBody>
                    <a:bodyPr/>
                    <a:lstStyle/>
                    <a:p>
                      <a:pPr marL="0" marR="0" algn="ctr">
                        <a:spcBef>
                          <a:spcPts val="0"/>
                        </a:spcBef>
                        <a:spcAft>
                          <a:spcPts val="0"/>
                        </a:spcAft>
                      </a:pPr>
                      <a:endParaRPr lang="en-US" sz="1100" baseline="0" dirty="0">
                        <a:solidFill>
                          <a:schemeClr val="bg1"/>
                        </a:solidFill>
                        <a:latin typeface="Arial" pitchFamily="34" charset="0"/>
                        <a:ea typeface="Calibri"/>
                        <a:cs typeface="Times New Roman"/>
                      </a:endParaRPr>
                    </a:p>
                    <a:p>
                      <a:pPr marL="0" marR="0" algn="ctr">
                        <a:spcBef>
                          <a:spcPts val="0"/>
                        </a:spcBef>
                        <a:spcAft>
                          <a:spcPts val="0"/>
                        </a:spcAft>
                      </a:pPr>
                      <a:r>
                        <a:rPr lang="en-US" sz="1100" baseline="0" dirty="0" smtClean="0">
                          <a:solidFill>
                            <a:schemeClr val="bg1"/>
                          </a:solidFill>
                          <a:latin typeface="Arial" pitchFamily="34" charset="0"/>
                          <a:ea typeface="Calibri"/>
                          <a:cs typeface="Times New Roman"/>
                        </a:rPr>
                        <a:t>Commingling</a:t>
                      </a:r>
                    </a:p>
                    <a:p>
                      <a:pPr marL="0" marR="0" algn="ctr">
                        <a:spcBef>
                          <a:spcPts val="0"/>
                        </a:spcBef>
                        <a:spcAft>
                          <a:spcPts val="0"/>
                        </a:spcAft>
                      </a:pPr>
                      <a:endParaRPr lang="en-US" sz="1100" baseline="0" dirty="0">
                        <a:solidFill>
                          <a:schemeClr val="bg1"/>
                        </a:solidFill>
                        <a:latin typeface="Arial" pitchFamily="34" charset="0"/>
                        <a:ea typeface="Calibri"/>
                        <a:cs typeface="Times New Roman"/>
                      </a:endParaRPr>
                    </a:p>
                  </a:txBody>
                  <a:tcPr marL="30499" marR="30499" marT="0" marB="0" anchor="ctr">
                    <a:lnL>
                      <a:noFill/>
                    </a:lnL>
                    <a:lnR>
                      <a:noFill/>
                    </a:lnR>
                    <a:lnT>
                      <a:noFill/>
                    </a:lnT>
                    <a:lnB>
                      <a:noFill/>
                    </a:lnB>
                  </a:tcPr>
                </a:tc>
                <a:tc>
                  <a:txBody>
                    <a:bodyPr/>
                    <a:lstStyle/>
                    <a:p>
                      <a:endParaRPr lang="en-US" dirty="0"/>
                    </a:p>
                  </a:txBody>
                  <a:tcPr marL="30499" marR="30499" marT="0" marB="0" anchor="ctr">
                    <a:lnL>
                      <a:noFill/>
                    </a:lnL>
                    <a:lnR>
                      <a:noFill/>
                    </a:lnR>
                    <a:lnT>
                      <a:noFill/>
                    </a:lnT>
                    <a:lnB>
                      <a:noFill/>
                    </a:lnB>
                  </a:tcPr>
                </a:tc>
              </a:tr>
              <a:tr h="688503">
                <a:tc>
                  <a:txBody>
                    <a:bodyPr/>
                    <a:lstStyle/>
                    <a:p>
                      <a:pPr marL="0" marR="0">
                        <a:spcBef>
                          <a:spcPts val="0"/>
                        </a:spcBef>
                        <a:spcAft>
                          <a:spcPts val="0"/>
                        </a:spcAft>
                      </a:pPr>
                      <a:r>
                        <a:rPr lang="en-US" sz="1100" baseline="0" dirty="0">
                          <a:solidFill>
                            <a:schemeClr val="bg1"/>
                          </a:solidFill>
                          <a:latin typeface="Arial" pitchFamily="34" charset="0"/>
                          <a:ea typeface="Calibri"/>
                          <a:cs typeface="Times New Roman"/>
                        </a:rPr>
                        <a:t>Is there familial aggregation?</a:t>
                      </a:r>
                    </a:p>
                    <a:p>
                      <a:pPr marL="0" marR="0">
                        <a:spcBef>
                          <a:spcPts val="0"/>
                        </a:spcBef>
                        <a:spcAft>
                          <a:spcPts val="0"/>
                        </a:spcAft>
                      </a:pPr>
                      <a:r>
                        <a:rPr lang="en-US" sz="1100" baseline="0" dirty="0">
                          <a:solidFill>
                            <a:schemeClr val="bg1"/>
                          </a:solidFill>
                          <a:latin typeface="Arial" pitchFamily="34" charset="0"/>
                          <a:ea typeface="Calibri"/>
                          <a:cs typeface="Times New Roman"/>
                        </a:rPr>
                        <a:t>   higher risk in relatives of </a:t>
                      </a:r>
                      <a:r>
                        <a:rPr lang="en-US" sz="1100" baseline="0" dirty="0" smtClean="0">
                          <a:solidFill>
                            <a:schemeClr val="bg1"/>
                          </a:solidFill>
                          <a:latin typeface="Arial" pitchFamily="34" charset="0"/>
                          <a:ea typeface="Calibri"/>
                          <a:cs typeface="Times New Roman"/>
                        </a:rPr>
                        <a:t>cases</a:t>
                      </a:r>
                      <a:endParaRPr lang="en-US" sz="1100" baseline="0" dirty="0">
                        <a:solidFill>
                          <a:schemeClr val="bg1"/>
                        </a:solidFill>
                        <a:latin typeface="Arial" pitchFamily="34" charset="0"/>
                        <a:ea typeface="Calibri"/>
                        <a:cs typeface="Times New Roman"/>
                      </a:endParaRPr>
                    </a:p>
                    <a:p>
                      <a:pPr marL="0" marR="0">
                        <a:spcBef>
                          <a:spcPts val="0"/>
                        </a:spcBef>
                        <a:spcAft>
                          <a:spcPts val="0"/>
                        </a:spcAft>
                      </a:pPr>
                      <a:endParaRPr lang="en-US" sz="1100" baseline="0" dirty="0">
                        <a:solidFill>
                          <a:schemeClr val="bg1"/>
                        </a:solidFill>
                        <a:latin typeface="Arial" pitchFamily="34" charset="0"/>
                        <a:ea typeface="Calibri"/>
                        <a:cs typeface="Times New Roman"/>
                      </a:endParaRPr>
                    </a:p>
                  </a:txBody>
                  <a:tcPr marL="30499" marR="30499" marT="0" marB="0" anchor="ctr">
                    <a:lnL>
                      <a:noFill/>
                    </a:lnL>
                    <a:lnR>
                      <a:noFill/>
                    </a:lnR>
                    <a:lnT>
                      <a:noFill/>
                    </a:lnT>
                    <a:lnB>
                      <a:noFill/>
                    </a:lnB>
                  </a:tcPr>
                </a:tc>
                <a:tc>
                  <a:txBody>
                    <a:bodyPr/>
                    <a:lstStyle/>
                    <a:p>
                      <a:pPr marL="0" marR="0" algn="ctr">
                        <a:spcBef>
                          <a:spcPts val="0"/>
                        </a:spcBef>
                        <a:spcAft>
                          <a:spcPts val="0"/>
                        </a:spcAft>
                      </a:pPr>
                      <a:endParaRPr lang="en-US" sz="1100" baseline="0" dirty="0">
                        <a:solidFill>
                          <a:schemeClr val="bg1"/>
                        </a:solidFill>
                        <a:latin typeface="Arial" pitchFamily="34" charset="0"/>
                        <a:ea typeface="Calibri"/>
                        <a:cs typeface="Times New Roman"/>
                      </a:endParaRPr>
                    </a:p>
                    <a:p>
                      <a:pPr marL="0" marR="0" algn="ctr">
                        <a:spcBef>
                          <a:spcPts val="0"/>
                        </a:spcBef>
                        <a:spcAft>
                          <a:spcPts val="0"/>
                        </a:spcAft>
                      </a:pPr>
                      <a:r>
                        <a:rPr lang="en-US" sz="1100" baseline="0" dirty="0">
                          <a:solidFill>
                            <a:schemeClr val="bg1"/>
                          </a:solidFill>
                          <a:latin typeface="Arial" pitchFamily="34" charset="0"/>
                          <a:ea typeface="Calibri"/>
                          <a:cs typeface="Times New Roman"/>
                        </a:rPr>
                        <a:t>Family </a:t>
                      </a:r>
                      <a:r>
                        <a:rPr lang="en-US" sz="1100" baseline="0" dirty="0" smtClean="0">
                          <a:solidFill>
                            <a:schemeClr val="bg1"/>
                          </a:solidFill>
                          <a:latin typeface="Arial" pitchFamily="34" charset="0"/>
                          <a:ea typeface="Calibri"/>
                          <a:cs typeface="Times New Roman"/>
                        </a:rPr>
                        <a:t>Study</a:t>
                      </a:r>
                    </a:p>
                    <a:p>
                      <a:pPr marL="0" marR="0" algn="ctr">
                        <a:spcBef>
                          <a:spcPts val="0"/>
                        </a:spcBef>
                        <a:spcAft>
                          <a:spcPts val="0"/>
                        </a:spcAft>
                      </a:pPr>
                      <a:endParaRPr lang="en-US" sz="1100" baseline="0" dirty="0">
                        <a:solidFill>
                          <a:schemeClr val="bg1"/>
                        </a:solidFill>
                        <a:latin typeface="Arial" pitchFamily="34" charset="0"/>
                        <a:ea typeface="Calibri"/>
                        <a:cs typeface="Times New Roman"/>
                      </a:endParaRPr>
                    </a:p>
                  </a:txBody>
                  <a:tcPr marL="30499" marR="30499" marT="0" marB="0" anchor="ctr">
                    <a:lnL>
                      <a:noFill/>
                    </a:lnL>
                    <a:lnR>
                      <a:noFill/>
                    </a:lnR>
                    <a:lnT>
                      <a:noFill/>
                    </a:lnT>
                    <a:lnB>
                      <a:noFill/>
                    </a:lnB>
                    <a:noFill/>
                  </a:tcPr>
                </a:tc>
                <a:tc>
                  <a:txBody>
                    <a:bodyPr/>
                    <a:lstStyle/>
                    <a:p>
                      <a:endParaRPr lang="en-US" dirty="0"/>
                    </a:p>
                  </a:txBody>
                  <a:tcPr marL="30499" marR="30499" marT="0" marB="0" anchor="ctr">
                    <a:lnL>
                      <a:noFill/>
                    </a:lnL>
                    <a:lnR>
                      <a:noFill/>
                    </a:lnR>
                    <a:lnT>
                      <a:noFill/>
                    </a:lnT>
                    <a:lnB>
                      <a:noFill/>
                    </a:lnB>
                  </a:tcPr>
                </a:tc>
              </a:tr>
              <a:tr h="647150">
                <a:tc>
                  <a:txBody>
                    <a:bodyPr/>
                    <a:lstStyle/>
                    <a:p>
                      <a:pPr marL="0" marR="0">
                        <a:spcBef>
                          <a:spcPts val="0"/>
                        </a:spcBef>
                        <a:spcAft>
                          <a:spcPts val="0"/>
                        </a:spcAft>
                      </a:pPr>
                      <a:r>
                        <a:rPr lang="en-US" sz="1100" baseline="0" dirty="0">
                          <a:solidFill>
                            <a:schemeClr val="bg1"/>
                          </a:solidFill>
                          <a:latin typeface="Arial" pitchFamily="34" charset="0"/>
                          <a:ea typeface="Calibri"/>
                          <a:cs typeface="Times New Roman"/>
                        </a:rPr>
                        <a:t>Is the familial aggregation caused by genetic factors?</a:t>
                      </a:r>
                    </a:p>
                    <a:p>
                      <a:pPr marL="0" marR="0">
                        <a:spcBef>
                          <a:spcPts val="0"/>
                        </a:spcBef>
                        <a:spcAft>
                          <a:spcPts val="0"/>
                        </a:spcAft>
                      </a:pPr>
                      <a:r>
                        <a:rPr lang="en-US" sz="1100" baseline="0" dirty="0">
                          <a:solidFill>
                            <a:schemeClr val="bg1"/>
                          </a:solidFill>
                          <a:latin typeface="Arial" pitchFamily="34" charset="0"/>
                          <a:ea typeface="Calibri"/>
                          <a:cs typeface="Times New Roman"/>
                        </a:rPr>
                        <a:t>   MZ twins concordance rate  </a:t>
                      </a:r>
                    </a:p>
                    <a:p>
                      <a:pPr marL="0" marR="0">
                        <a:spcBef>
                          <a:spcPts val="0"/>
                        </a:spcBef>
                        <a:spcAft>
                          <a:spcPts val="0"/>
                        </a:spcAft>
                      </a:pPr>
                      <a:r>
                        <a:rPr lang="en-US" sz="1100" baseline="0" dirty="0">
                          <a:solidFill>
                            <a:schemeClr val="bg1"/>
                          </a:solidFill>
                          <a:latin typeface="Arial" pitchFamily="34" charset="0"/>
                          <a:ea typeface="Calibri"/>
                          <a:cs typeface="Times New Roman"/>
                        </a:rPr>
                        <a:t>   or correlation higher than DZ </a:t>
                      </a:r>
                      <a:r>
                        <a:rPr lang="en-US" sz="1100" baseline="0" dirty="0" smtClean="0">
                          <a:solidFill>
                            <a:schemeClr val="bg1"/>
                          </a:solidFill>
                          <a:latin typeface="Arial" pitchFamily="34" charset="0"/>
                          <a:ea typeface="Calibri"/>
                          <a:cs typeface="Times New Roman"/>
                        </a:rPr>
                        <a:t>twins</a:t>
                      </a:r>
                      <a:endParaRPr lang="en-US" sz="1100" baseline="0" dirty="0">
                        <a:solidFill>
                          <a:schemeClr val="bg1"/>
                        </a:solidFill>
                        <a:latin typeface="Arial" pitchFamily="34" charset="0"/>
                        <a:ea typeface="Calibri"/>
                        <a:cs typeface="Times New Roman"/>
                      </a:endParaRPr>
                    </a:p>
                  </a:txBody>
                  <a:tcPr marL="30499" marR="30499" marT="0" marB="0" anchor="ctr">
                    <a:lnL>
                      <a:noFill/>
                    </a:lnL>
                    <a:lnR>
                      <a:noFill/>
                    </a:lnR>
                    <a:lnT>
                      <a:noFill/>
                    </a:lnT>
                    <a:lnB>
                      <a:noFill/>
                    </a:lnB>
                  </a:tcPr>
                </a:tc>
                <a:tc>
                  <a:txBody>
                    <a:bodyPr/>
                    <a:lstStyle/>
                    <a:p>
                      <a:pPr marL="0" marR="0" algn="ctr">
                        <a:spcBef>
                          <a:spcPts val="0"/>
                        </a:spcBef>
                        <a:spcAft>
                          <a:spcPts val="0"/>
                        </a:spcAft>
                      </a:pPr>
                      <a:endParaRPr lang="en-US" sz="1100" baseline="0" dirty="0">
                        <a:solidFill>
                          <a:schemeClr val="bg1"/>
                        </a:solidFill>
                        <a:latin typeface="Arial" pitchFamily="34" charset="0"/>
                        <a:ea typeface="Calibri"/>
                        <a:cs typeface="Times New Roman"/>
                      </a:endParaRPr>
                    </a:p>
                    <a:p>
                      <a:pPr marL="0" marR="0" algn="ctr">
                        <a:spcBef>
                          <a:spcPts val="0"/>
                        </a:spcBef>
                        <a:spcAft>
                          <a:spcPts val="0"/>
                        </a:spcAft>
                      </a:pPr>
                      <a:r>
                        <a:rPr lang="en-US" sz="1100" baseline="0" dirty="0" smtClean="0">
                          <a:solidFill>
                            <a:schemeClr val="bg1"/>
                          </a:solidFill>
                          <a:latin typeface="Arial" pitchFamily="34" charset="0"/>
                          <a:ea typeface="Calibri"/>
                          <a:cs typeface="Times New Roman"/>
                        </a:rPr>
                        <a:t>Twin Study</a:t>
                      </a:r>
                    </a:p>
                    <a:p>
                      <a:pPr marL="0" marR="0" algn="ctr">
                        <a:spcBef>
                          <a:spcPts val="0"/>
                        </a:spcBef>
                        <a:spcAft>
                          <a:spcPts val="0"/>
                        </a:spcAft>
                      </a:pPr>
                      <a:endParaRPr lang="en-US" sz="1100" baseline="0" dirty="0">
                        <a:solidFill>
                          <a:schemeClr val="bg1"/>
                        </a:solidFill>
                        <a:latin typeface="Arial" pitchFamily="34" charset="0"/>
                        <a:ea typeface="Calibri"/>
                        <a:cs typeface="Times New Roman"/>
                      </a:endParaRPr>
                    </a:p>
                  </a:txBody>
                  <a:tcPr marL="30499" marR="30499" marT="0" marB="0" anchor="ctr">
                    <a:lnL>
                      <a:noFill/>
                    </a:lnL>
                    <a:lnR>
                      <a:noFill/>
                    </a:lnR>
                    <a:lnT>
                      <a:noFill/>
                    </a:lnT>
                    <a:lnB>
                      <a:noFill/>
                    </a:lnB>
                  </a:tcPr>
                </a:tc>
                <a:tc>
                  <a:txBody>
                    <a:bodyPr/>
                    <a:lstStyle/>
                    <a:p>
                      <a:endParaRPr lang="en-US" dirty="0"/>
                    </a:p>
                  </a:txBody>
                  <a:tcPr marL="30499" marR="30499" marT="0" marB="0" anchor="ctr">
                    <a:lnL>
                      <a:noFill/>
                    </a:lnL>
                    <a:lnR>
                      <a:noFill/>
                    </a:lnR>
                    <a:lnT>
                      <a:noFill/>
                    </a:lnT>
                    <a:lnB>
                      <a:noFill/>
                    </a:lnB>
                  </a:tcPr>
                </a:tc>
              </a:tr>
              <a:tr h="604865">
                <a:tc>
                  <a:txBody>
                    <a:bodyPr/>
                    <a:lstStyle/>
                    <a:p>
                      <a:pPr marL="0" marR="0">
                        <a:spcBef>
                          <a:spcPts val="0"/>
                        </a:spcBef>
                        <a:spcAft>
                          <a:spcPts val="0"/>
                        </a:spcAft>
                      </a:pPr>
                      <a:r>
                        <a:rPr lang="en-US" sz="1100" baseline="0" dirty="0">
                          <a:solidFill>
                            <a:schemeClr val="bg1"/>
                          </a:solidFill>
                          <a:latin typeface="Arial" pitchFamily="34" charset="0"/>
                          <a:ea typeface="Calibri"/>
                          <a:cs typeface="Times New Roman"/>
                        </a:rPr>
                        <a:t>Is there a major gene?  Is it dominant or recessive </a:t>
                      </a:r>
                      <a:r>
                        <a:rPr lang="en-US" sz="1100" baseline="0" dirty="0" smtClean="0">
                          <a:solidFill>
                            <a:schemeClr val="bg1"/>
                          </a:solidFill>
                          <a:latin typeface="Arial" pitchFamily="34" charset="0"/>
                          <a:ea typeface="Calibri"/>
                          <a:cs typeface="Times New Roman"/>
                        </a:rPr>
                        <a:t>?</a:t>
                      </a:r>
                      <a:endParaRPr lang="en-US" sz="1100" baseline="0" dirty="0">
                        <a:solidFill>
                          <a:schemeClr val="bg1"/>
                        </a:solidFill>
                        <a:latin typeface="Arial" pitchFamily="34" charset="0"/>
                        <a:ea typeface="Calibri"/>
                        <a:cs typeface="Times New Roman"/>
                      </a:endParaRPr>
                    </a:p>
                  </a:txBody>
                  <a:tcPr marL="30499" marR="30499" marT="0" marB="0" anchor="ctr">
                    <a:lnL>
                      <a:noFill/>
                    </a:lnL>
                    <a:lnR>
                      <a:noFill/>
                    </a:lnR>
                    <a:lnT>
                      <a:noFill/>
                    </a:lnT>
                    <a:lnB>
                      <a:noFill/>
                    </a:lnB>
                  </a:tcPr>
                </a:tc>
                <a:tc>
                  <a:txBody>
                    <a:bodyPr/>
                    <a:lstStyle/>
                    <a:p>
                      <a:pPr marL="0" marR="0" algn="ctr">
                        <a:spcBef>
                          <a:spcPts val="0"/>
                        </a:spcBef>
                        <a:spcAft>
                          <a:spcPts val="0"/>
                        </a:spcAft>
                      </a:pPr>
                      <a:endParaRPr lang="en-US" sz="1100" baseline="0" dirty="0">
                        <a:solidFill>
                          <a:schemeClr val="bg1"/>
                        </a:solidFill>
                        <a:latin typeface="Arial" pitchFamily="34" charset="0"/>
                        <a:ea typeface="Calibri"/>
                        <a:cs typeface="Times New Roman"/>
                      </a:endParaRPr>
                    </a:p>
                    <a:p>
                      <a:pPr marL="0" marR="0" algn="ctr">
                        <a:spcBef>
                          <a:spcPts val="0"/>
                        </a:spcBef>
                        <a:spcAft>
                          <a:spcPts val="0"/>
                        </a:spcAft>
                      </a:pPr>
                      <a:r>
                        <a:rPr lang="en-US" sz="1100" baseline="0" dirty="0">
                          <a:solidFill>
                            <a:schemeClr val="bg1"/>
                          </a:solidFill>
                          <a:latin typeface="Arial" pitchFamily="34" charset="0"/>
                          <a:ea typeface="Calibri"/>
                          <a:cs typeface="Times New Roman"/>
                        </a:rPr>
                        <a:t>Segregation </a:t>
                      </a:r>
                      <a:r>
                        <a:rPr lang="en-US" sz="1100" baseline="0" dirty="0" smtClean="0">
                          <a:solidFill>
                            <a:schemeClr val="bg1"/>
                          </a:solidFill>
                          <a:latin typeface="Arial" pitchFamily="34" charset="0"/>
                          <a:ea typeface="Calibri"/>
                          <a:cs typeface="Times New Roman"/>
                        </a:rPr>
                        <a:t>Study</a:t>
                      </a:r>
                    </a:p>
                    <a:p>
                      <a:pPr marL="0" marR="0" algn="ctr">
                        <a:spcBef>
                          <a:spcPts val="0"/>
                        </a:spcBef>
                        <a:spcAft>
                          <a:spcPts val="0"/>
                        </a:spcAft>
                      </a:pPr>
                      <a:endParaRPr lang="en-US" sz="1100" baseline="0" dirty="0">
                        <a:solidFill>
                          <a:schemeClr val="bg1"/>
                        </a:solidFill>
                        <a:latin typeface="Arial" pitchFamily="34" charset="0"/>
                        <a:ea typeface="Calibri"/>
                        <a:cs typeface="Times New Roman"/>
                      </a:endParaRPr>
                    </a:p>
                  </a:txBody>
                  <a:tcPr marL="30499" marR="30499" marT="0" marB="0" anchor="ctr">
                    <a:lnL>
                      <a:noFill/>
                    </a:lnL>
                    <a:lnR>
                      <a:noFill/>
                    </a:lnR>
                    <a:lnT>
                      <a:noFill/>
                    </a:lnT>
                    <a:lnB>
                      <a:noFill/>
                    </a:lnB>
                  </a:tcPr>
                </a:tc>
                <a:tc>
                  <a:txBody>
                    <a:bodyPr/>
                    <a:lstStyle/>
                    <a:p>
                      <a:endParaRPr lang="en-US"/>
                    </a:p>
                  </a:txBody>
                  <a:tcPr marL="30499" marR="30499" marT="0" marB="0" anchor="ctr">
                    <a:lnL>
                      <a:noFill/>
                    </a:lnL>
                    <a:lnR>
                      <a:noFill/>
                    </a:lnR>
                    <a:lnT>
                      <a:noFill/>
                    </a:lnT>
                    <a:lnB>
                      <a:noFill/>
                    </a:lnB>
                  </a:tcPr>
                </a:tc>
              </a:tr>
              <a:tr h="937633">
                <a:tc>
                  <a:txBody>
                    <a:bodyPr/>
                    <a:lstStyle/>
                    <a:p>
                      <a:pPr marL="0" marR="0">
                        <a:spcBef>
                          <a:spcPts val="0"/>
                        </a:spcBef>
                        <a:spcAft>
                          <a:spcPts val="0"/>
                        </a:spcAft>
                      </a:pPr>
                      <a:r>
                        <a:rPr lang="en-US" sz="1100" baseline="0">
                          <a:solidFill>
                            <a:schemeClr val="bg1"/>
                          </a:solidFill>
                          <a:latin typeface="Arial" pitchFamily="34" charset="0"/>
                          <a:ea typeface="Calibri"/>
                          <a:cs typeface="Times New Roman"/>
                        </a:rPr>
                        <a:t>Where is this major gene in the human genome?</a:t>
                      </a:r>
                    </a:p>
                  </a:txBody>
                  <a:tcPr marL="30499" marR="30499" marT="0" marB="0" anchor="ctr">
                    <a:lnL>
                      <a:noFill/>
                    </a:lnL>
                    <a:lnR>
                      <a:noFill/>
                    </a:lnR>
                    <a:lnT>
                      <a:noFill/>
                    </a:lnT>
                    <a:lnB>
                      <a:noFill/>
                    </a:lnB>
                  </a:tcPr>
                </a:tc>
                <a:tc>
                  <a:txBody>
                    <a:bodyPr/>
                    <a:lstStyle/>
                    <a:p>
                      <a:pPr marL="0" marR="0" algn="ctr">
                        <a:spcBef>
                          <a:spcPts val="0"/>
                        </a:spcBef>
                        <a:spcAft>
                          <a:spcPts val="0"/>
                        </a:spcAft>
                      </a:pPr>
                      <a:r>
                        <a:rPr lang="en-US" sz="1100" baseline="0" dirty="0">
                          <a:solidFill>
                            <a:schemeClr val="bg1"/>
                          </a:solidFill>
                          <a:latin typeface="Arial" pitchFamily="34" charset="0"/>
                          <a:ea typeface="Calibri"/>
                          <a:cs typeface="Times New Roman"/>
                        </a:rPr>
                        <a:t>Linkage Analysis</a:t>
                      </a:r>
                    </a:p>
                  </a:txBody>
                  <a:tcPr marL="30499" marR="30499" marT="0" marB="0" anchor="ctr">
                    <a:lnL>
                      <a:noFill/>
                    </a:lnL>
                    <a:lnR>
                      <a:noFill/>
                    </a:lnR>
                    <a:lnT>
                      <a:noFill/>
                    </a:lnT>
                    <a:lnB>
                      <a:noFill/>
                    </a:lnB>
                  </a:tcPr>
                </a:tc>
                <a:tc>
                  <a:txBody>
                    <a:bodyPr/>
                    <a:lstStyle/>
                    <a:p>
                      <a:endParaRPr lang="en-US"/>
                    </a:p>
                  </a:txBody>
                  <a:tcPr marL="30499" marR="30499" marT="0" marB="0" anchor="ctr">
                    <a:lnL>
                      <a:noFill/>
                    </a:lnL>
                    <a:lnR>
                      <a:noFill/>
                    </a:lnR>
                    <a:lnT>
                      <a:noFill/>
                    </a:lnT>
                    <a:lnB>
                      <a:noFill/>
                    </a:lnB>
                  </a:tcPr>
                </a:tc>
              </a:tr>
              <a:tr h="762976">
                <a:tc>
                  <a:txBody>
                    <a:bodyPr/>
                    <a:lstStyle/>
                    <a:p>
                      <a:pPr marL="0" marR="0">
                        <a:spcBef>
                          <a:spcPts val="0"/>
                        </a:spcBef>
                        <a:spcAft>
                          <a:spcPts val="0"/>
                        </a:spcAft>
                      </a:pPr>
                      <a:r>
                        <a:rPr lang="en-US" sz="1100" baseline="0">
                          <a:solidFill>
                            <a:schemeClr val="bg1"/>
                          </a:solidFill>
                          <a:latin typeface="Arial" pitchFamily="34" charset="0"/>
                          <a:ea typeface="Calibri"/>
                          <a:cs typeface="Times New Roman"/>
                        </a:rPr>
                        <a:t>Is there a linkage with DNA markers under a specific genetic model?</a:t>
                      </a:r>
                    </a:p>
                  </a:txBody>
                  <a:tcPr marL="30499" marR="30499" marT="0" marB="0" anchor="ctr">
                    <a:lnL>
                      <a:noFill/>
                    </a:lnL>
                    <a:lnR>
                      <a:noFill/>
                    </a:lnR>
                    <a:lnT>
                      <a:noFill/>
                    </a:lnT>
                    <a:lnB>
                      <a:noFill/>
                    </a:lnB>
                  </a:tcPr>
                </a:tc>
                <a:tc>
                  <a:txBody>
                    <a:bodyPr/>
                    <a:lstStyle/>
                    <a:p>
                      <a:pPr marL="0" marR="0" algn="ctr">
                        <a:spcBef>
                          <a:spcPts val="0"/>
                        </a:spcBef>
                        <a:spcAft>
                          <a:spcPts val="0"/>
                        </a:spcAft>
                      </a:pPr>
                      <a:endParaRPr lang="en-US" sz="1100" baseline="0" dirty="0">
                        <a:solidFill>
                          <a:schemeClr val="bg1"/>
                        </a:solidFill>
                        <a:latin typeface="Arial" pitchFamily="34" charset="0"/>
                        <a:ea typeface="Calibri"/>
                        <a:cs typeface="Times New Roman"/>
                      </a:endParaRPr>
                    </a:p>
                    <a:p>
                      <a:pPr marL="228600" marR="0" indent="-228600" algn="ctr">
                        <a:spcBef>
                          <a:spcPts val="0"/>
                        </a:spcBef>
                        <a:spcAft>
                          <a:spcPts val="0"/>
                        </a:spcAft>
                        <a:buAutoNum type="alphaUcPeriod"/>
                      </a:pPr>
                      <a:r>
                        <a:rPr lang="en-US" sz="1100" baseline="0" dirty="0" smtClean="0">
                          <a:solidFill>
                            <a:schemeClr val="bg1"/>
                          </a:solidFill>
                          <a:latin typeface="Arial" pitchFamily="34" charset="0"/>
                          <a:ea typeface="Calibri"/>
                          <a:cs typeface="Times New Roman"/>
                        </a:rPr>
                        <a:t>Parametric Approach</a:t>
                      </a:r>
                    </a:p>
                    <a:p>
                      <a:pPr marL="228600" marR="0" indent="-228600" algn="ctr">
                        <a:spcBef>
                          <a:spcPts val="0"/>
                        </a:spcBef>
                        <a:spcAft>
                          <a:spcPts val="0"/>
                        </a:spcAft>
                        <a:buNone/>
                      </a:pPr>
                      <a:endParaRPr lang="en-US" sz="1100" baseline="0" dirty="0">
                        <a:solidFill>
                          <a:schemeClr val="bg1"/>
                        </a:solidFill>
                        <a:latin typeface="Arial" pitchFamily="34" charset="0"/>
                        <a:ea typeface="Calibri"/>
                        <a:cs typeface="Times New Roman"/>
                      </a:endParaRPr>
                    </a:p>
                  </a:txBody>
                  <a:tcPr marL="30499" marR="30499" marT="0" marB="0" anchor="ctr">
                    <a:lnL>
                      <a:noFill/>
                    </a:lnL>
                    <a:lnR>
                      <a:noFill/>
                    </a:lnR>
                    <a:lnT>
                      <a:noFill/>
                    </a:lnT>
                    <a:lnB>
                      <a:noFill/>
                    </a:lnB>
                  </a:tcPr>
                </a:tc>
                <a:tc>
                  <a:txBody>
                    <a:bodyPr/>
                    <a:lstStyle/>
                    <a:p>
                      <a:endParaRPr lang="en-US"/>
                    </a:p>
                  </a:txBody>
                  <a:tcPr marL="30499" marR="30499" marT="0" marB="0" anchor="ctr">
                    <a:lnL>
                      <a:noFill/>
                    </a:lnL>
                    <a:lnR>
                      <a:noFill/>
                    </a:lnR>
                    <a:lnT>
                      <a:noFill/>
                    </a:lnT>
                    <a:lnB>
                      <a:noFill/>
                    </a:lnB>
                  </a:tcPr>
                </a:tc>
              </a:tr>
              <a:tr h="779365">
                <a:tc>
                  <a:txBody>
                    <a:bodyPr/>
                    <a:lstStyle/>
                    <a:p>
                      <a:pPr marL="0" marR="0">
                        <a:spcBef>
                          <a:spcPts val="0"/>
                        </a:spcBef>
                        <a:spcAft>
                          <a:spcPts val="0"/>
                        </a:spcAft>
                      </a:pPr>
                      <a:r>
                        <a:rPr lang="en-US" sz="1100" baseline="0" dirty="0">
                          <a:solidFill>
                            <a:schemeClr val="bg1"/>
                          </a:solidFill>
                          <a:latin typeface="Arial" pitchFamily="34" charset="0"/>
                          <a:ea typeface="Calibri"/>
                          <a:cs typeface="Times New Roman"/>
                        </a:rPr>
                        <a:t>Is </a:t>
                      </a:r>
                      <a:r>
                        <a:rPr lang="en-US" sz="1100" baseline="0" dirty="0" smtClean="0">
                          <a:solidFill>
                            <a:schemeClr val="bg1"/>
                          </a:solidFill>
                          <a:latin typeface="Arial" pitchFamily="34" charset="0"/>
                          <a:ea typeface="Calibri"/>
                          <a:cs typeface="Times New Roman"/>
                        </a:rPr>
                        <a:t>there </a:t>
                      </a:r>
                      <a:r>
                        <a:rPr lang="en-US" sz="1100" baseline="0" dirty="0">
                          <a:solidFill>
                            <a:schemeClr val="bg1"/>
                          </a:solidFill>
                          <a:latin typeface="Arial" pitchFamily="34" charset="0"/>
                          <a:ea typeface="Calibri"/>
                          <a:cs typeface="Times New Roman"/>
                        </a:rPr>
                        <a:t>increased allele sharing for affected relatives </a:t>
                      </a:r>
                      <a:r>
                        <a:rPr lang="en-US" sz="1100" baseline="0" dirty="0" smtClean="0">
                          <a:solidFill>
                            <a:schemeClr val="bg1"/>
                          </a:solidFill>
                          <a:latin typeface="Arial" pitchFamily="34" charset="0"/>
                          <a:ea typeface="Calibri"/>
                          <a:cs typeface="Times New Roman"/>
                        </a:rPr>
                        <a:t>or </a:t>
                      </a:r>
                      <a:r>
                        <a:rPr lang="en-US" sz="1100" baseline="0" dirty="0">
                          <a:solidFill>
                            <a:schemeClr val="bg1"/>
                          </a:solidFill>
                          <a:latin typeface="Arial" pitchFamily="34" charset="0"/>
                          <a:ea typeface="Calibri"/>
                          <a:cs typeface="Times New Roman"/>
                        </a:rPr>
                        <a:t>for relatives with similar phenotype</a:t>
                      </a:r>
                    </a:p>
                  </a:txBody>
                  <a:tcPr marL="30499" marR="30499" marT="0" marB="0" anchor="ctr">
                    <a:lnL>
                      <a:noFill/>
                    </a:lnL>
                    <a:lnR>
                      <a:noFill/>
                    </a:lnR>
                    <a:lnT>
                      <a:noFill/>
                    </a:lnT>
                    <a:lnB>
                      <a:noFill/>
                    </a:lnB>
                  </a:tcPr>
                </a:tc>
                <a:tc>
                  <a:txBody>
                    <a:bodyPr/>
                    <a:lstStyle/>
                    <a:p>
                      <a:pPr marL="0" marR="0" algn="ctr">
                        <a:spcBef>
                          <a:spcPts val="0"/>
                        </a:spcBef>
                        <a:spcAft>
                          <a:spcPts val="0"/>
                        </a:spcAft>
                      </a:pPr>
                      <a:endParaRPr lang="en-US" sz="1100" baseline="0" dirty="0">
                        <a:solidFill>
                          <a:schemeClr val="bg1"/>
                        </a:solidFill>
                        <a:latin typeface="Arial" pitchFamily="34" charset="0"/>
                        <a:ea typeface="Calibri"/>
                        <a:cs typeface="Times New Roman"/>
                      </a:endParaRPr>
                    </a:p>
                    <a:p>
                      <a:pPr marL="0" marR="0" algn="ctr">
                        <a:spcBef>
                          <a:spcPts val="0"/>
                        </a:spcBef>
                        <a:spcAft>
                          <a:spcPts val="0"/>
                        </a:spcAft>
                      </a:pPr>
                      <a:r>
                        <a:rPr lang="en-US" sz="1100" baseline="0" dirty="0">
                          <a:solidFill>
                            <a:schemeClr val="bg1"/>
                          </a:solidFill>
                          <a:latin typeface="Arial" pitchFamily="34" charset="0"/>
                          <a:ea typeface="Calibri"/>
                          <a:cs typeface="Times New Roman"/>
                        </a:rPr>
                        <a:t>B. Allele Sharing Approach</a:t>
                      </a:r>
                    </a:p>
                    <a:p>
                      <a:pPr marL="0" marR="0" algn="ctr">
                        <a:spcBef>
                          <a:spcPts val="0"/>
                        </a:spcBef>
                        <a:spcAft>
                          <a:spcPts val="0"/>
                        </a:spcAft>
                      </a:pPr>
                      <a:r>
                        <a:rPr lang="en-US" sz="1100" baseline="0" dirty="0">
                          <a:solidFill>
                            <a:schemeClr val="bg1"/>
                          </a:solidFill>
                          <a:latin typeface="Arial" pitchFamily="34" charset="0"/>
                          <a:ea typeface="Calibri"/>
                          <a:cs typeface="Times New Roman"/>
                        </a:rPr>
                        <a:t>(sib-pair analyses)</a:t>
                      </a:r>
                    </a:p>
                  </a:txBody>
                  <a:tcPr marL="30499" marR="30499" marT="0" marB="0" anchor="ctr">
                    <a:lnL>
                      <a:noFill/>
                    </a:lnL>
                    <a:lnR>
                      <a:noFill/>
                    </a:lnR>
                    <a:lnT>
                      <a:noFill/>
                    </a:lnT>
                    <a:lnB>
                      <a:noFill/>
                    </a:lnB>
                  </a:tcPr>
                </a:tc>
                <a:tc>
                  <a:txBody>
                    <a:bodyPr/>
                    <a:lstStyle/>
                    <a:p>
                      <a:endParaRPr lang="en-US"/>
                    </a:p>
                  </a:txBody>
                  <a:tcPr marL="30499" marR="30499" marT="0" marB="0" anchor="ctr">
                    <a:lnL>
                      <a:noFill/>
                    </a:lnL>
                    <a:lnR>
                      <a:noFill/>
                    </a:lnR>
                    <a:lnT>
                      <a:noFill/>
                    </a:lnT>
                    <a:lnB>
                      <a:noFill/>
                    </a:lnB>
                  </a:tcPr>
                </a:tc>
              </a:tr>
              <a:tr h="704850">
                <a:tc>
                  <a:txBody>
                    <a:bodyPr/>
                    <a:lstStyle/>
                    <a:p>
                      <a:pPr marL="0" marR="0">
                        <a:spcBef>
                          <a:spcPts val="0"/>
                        </a:spcBef>
                        <a:spcAft>
                          <a:spcPts val="0"/>
                        </a:spcAft>
                      </a:pPr>
                      <a:r>
                        <a:rPr lang="en-US" sz="1400" baseline="0" dirty="0">
                          <a:solidFill>
                            <a:srgbClr val="FFFF00"/>
                          </a:solidFill>
                          <a:latin typeface="Arial" pitchFamily="34" charset="0"/>
                          <a:ea typeface="Calibri"/>
                          <a:cs typeface="Times New Roman"/>
                        </a:rPr>
                        <a:t>Where is </a:t>
                      </a:r>
                      <a:r>
                        <a:rPr lang="en-US" sz="1400" baseline="0" dirty="0" smtClean="0">
                          <a:solidFill>
                            <a:srgbClr val="FFFF00"/>
                          </a:solidFill>
                          <a:latin typeface="Arial" pitchFamily="34" charset="0"/>
                          <a:ea typeface="Calibri"/>
                          <a:cs typeface="Times New Roman"/>
                        </a:rPr>
                        <a:t>the disease causing </a:t>
                      </a:r>
                      <a:r>
                        <a:rPr lang="en-US" sz="1400" baseline="0" dirty="0">
                          <a:solidFill>
                            <a:srgbClr val="FFFF00"/>
                          </a:solidFill>
                          <a:latin typeface="Arial" pitchFamily="34" charset="0"/>
                          <a:ea typeface="Calibri"/>
                          <a:cs typeface="Times New Roman"/>
                        </a:rPr>
                        <a:t>gene and which polymorphism is associated with disease?</a:t>
                      </a:r>
                    </a:p>
                  </a:txBody>
                  <a:tcPr marL="30499" marR="30499" marT="0" marB="0" anchor="ctr">
                    <a:lnL>
                      <a:noFill/>
                    </a:lnL>
                    <a:lnR>
                      <a:noFill/>
                    </a:lnR>
                    <a:lnT>
                      <a:noFill/>
                    </a:lnT>
                    <a:lnB>
                      <a:noFill/>
                    </a:lnB>
                  </a:tcPr>
                </a:tc>
                <a:tc>
                  <a:txBody>
                    <a:bodyPr/>
                    <a:lstStyle/>
                    <a:p>
                      <a:pPr marL="0" marR="0" algn="ctr">
                        <a:spcBef>
                          <a:spcPts val="0"/>
                        </a:spcBef>
                        <a:spcAft>
                          <a:spcPts val="0"/>
                        </a:spcAft>
                      </a:pPr>
                      <a:r>
                        <a:rPr lang="en-US" sz="1100" baseline="0" dirty="0">
                          <a:latin typeface="Arial" pitchFamily="34" charset="0"/>
                          <a:ea typeface="Times New Roman"/>
                          <a:cs typeface="Times New Roman"/>
                        </a:rPr>
                        <a:t/>
                      </a:r>
                      <a:br>
                        <a:rPr lang="en-US" sz="1100" baseline="0" dirty="0">
                          <a:latin typeface="Arial" pitchFamily="34" charset="0"/>
                          <a:ea typeface="Times New Roman"/>
                          <a:cs typeface="Times New Roman"/>
                        </a:rPr>
                      </a:br>
                      <a:r>
                        <a:rPr lang="en-US" sz="1200" baseline="0" dirty="0" smtClean="0">
                          <a:solidFill>
                            <a:srgbClr val="FFFF00"/>
                          </a:solidFill>
                          <a:latin typeface="Arial" pitchFamily="34" charset="0"/>
                          <a:ea typeface="Times New Roman"/>
                          <a:cs typeface="Times New Roman"/>
                        </a:rPr>
                        <a:t>A</a:t>
                      </a:r>
                      <a:r>
                        <a:rPr lang="en-US" sz="1200" baseline="0" dirty="0" smtClean="0">
                          <a:solidFill>
                            <a:srgbClr val="FFFF00"/>
                          </a:solidFill>
                          <a:latin typeface="Arial" pitchFamily="34" charset="0"/>
                          <a:ea typeface="Calibri"/>
                          <a:cs typeface="Times New Roman"/>
                        </a:rPr>
                        <a:t>ssociation </a:t>
                      </a:r>
                      <a:r>
                        <a:rPr lang="en-US" sz="1200" baseline="0" dirty="0">
                          <a:solidFill>
                            <a:srgbClr val="FFFF00"/>
                          </a:solidFill>
                          <a:latin typeface="Arial" pitchFamily="34" charset="0"/>
                          <a:ea typeface="Calibri"/>
                          <a:cs typeface="Times New Roman"/>
                        </a:rPr>
                        <a:t>Study </a:t>
                      </a:r>
                    </a:p>
                    <a:p>
                      <a:pPr marL="0" marR="0" algn="ctr">
                        <a:spcBef>
                          <a:spcPts val="0"/>
                        </a:spcBef>
                        <a:spcAft>
                          <a:spcPts val="0"/>
                        </a:spcAft>
                      </a:pPr>
                      <a:r>
                        <a:rPr lang="en-US" sz="900" baseline="0" dirty="0">
                          <a:solidFill>
                            <a:srgbClr val="FFFF00"/>
                          </a:solidFill>
                          <a:latin typeface="Arial" pitchFamily="34" charset="0"/>
                          <a:ea typeface="Calibri"/>
                          <a:cs typeface="Times New Roman"/>
                        </a:rPr>
                        <a:t>(population and </a:t>
                      </a:r>
                      <a:r>
                        <a:rPr lang="en-US" sz="900" baseline="0" dirty="0" smtClean="0">
                          <a:solidFill>
                            <a:srgbClr val="FFFF00"/>
                          </a:solidFill>
                          <a:latin typeface="Arial" pitchFamily="34" charset="0"/>
                          <a:ea typeface="Calibri"/>
                          <a:cs typeface="Times New Roman"/>
                        </a:rPr>
                        <a:t>family-based)</a:t>
                      </a:r>
                    </a:p>
                    <a:p>
                      <a:pPr marL="0" marR="0" algn="ctr">
                        <a:spcBef>
                          <a:spcPts val="0"/>
                        </a:spcBef>
                        <a:spcAft>
                          <a:spcPts val="0"/>
                        </a:spcAft>
                      </a:pPr>
                      <a:endParaRPr lang="en-US" sz="1100" baseline="0" dirty="0" smtClean="0">
                        <a:latin typeface="Arial" pitchFamily="34" charset="0"/>
                        <a:ea typeface="Calibri"/>
                        <a:cs typeface="Times New Roman"/>
                      </a:endParaRPr>
                    </a:p>
                    <a:p>
                      <a:pPr marL="0" marR="0" algn="ctr">
                        <a:spcBef>
                          <a:spcPts val="0"/>
                        </a:spcBef>
                        <a:spcAft>
                          <a:spcPts val="0"/>
                        </a:spcAft>
                      </a:pPr>
                      <a:endParaRPr lang="en-US" sz="1100" baseline="0" dirty="0">
                        <a:latin typeface="Arial" pitchFamily="34" charset="0"/>
                        <a:ea typeface="Calibri"/>
                        <a:cs typeface="Times New Roman"/>
                      </a:endParaRPr>
                    </a:p>
                  </a:txBody>
                  <a:tcPr marL="30499" marR="30499" marT="0" marB="0" anchor="ctr">
                    <a:lnL>
                      <a:noFill/>
                    </a:lnL>
                    <a:lnR>
                      <a:noFill/>
                    </a:lnR>
                    <a:lnT>
                      <a:noFill/>
                    </a:lnT>
                    <a:lnB>
                      <a:noFill/>
                    </a:lnB>
                  </a:tcPr>
                </a:tc>
                <a:tc>
                  <a:txBody>
                    <a:bodyPr/>
                    <a:lstStyle/>
                    <a:p>
                      <a:endParaRPr lang="en-US"/>
                    </a:p>
                  </a:txBody>
                  <a:tcPr marL="30499" marR="30499" marT="0" marB="0" anchor="ctr">
                    <a:lnL>
                      <a:noFill/>
                    </a:lnL>
                    <a:lnR>
                      <a:noFill/>
                    </a:lnR>
                    <a:lnT>
                      <a:noFill/>
                    </a:lnT>
                    <a:lnB>
                      <a:noFill/>
                    </a:lnB>
                  </a:tcPr>
                </a:tc>
              </a:tr>
            </a:tbl>
          </a:graphicData>
        </a:graphic>
      </p:graphicFrame>
      <p:sp>
        <p:nvSpPr>
          <p:cNvPr id="12319" name="Rectangle 4"/>
          <p:cNvSpPr>
            <a:spLocks noGrp="1" noChangeArrowheads="1"/>
          </p:cNvSpPr>
          <p:nvPr>
            <p:ph type="title"/>
          </p:nvPr>
        </p:nvSpPr>
        <p:spPr>
          <a:xfrm>
            <a:off x="-152400" y="0"/>
            <a:ext cx="8934450" cy="830997"/>
          </a:xfrm>
        </p:spPr>
        <p:txBody>
          <a:bodyPr/>
          <a:lstStyle/>
          <a:p>
            <a:pPr algn="ctr" eaLnBrk="1" hangingPunct="1"/>
            <a:r>
              <a:rPr lang="en-US" sz="2400" dirty="0" smtClean="0"/>
              <a:t> </a:t>
            </a:r>
            <a:r>
              <a:rPr lang="en-US" sz="2400" dirty="0" smtClean="0">
                <a:solidFill>
                  <a:srgbClr val="FFFF00"/>
                </a:solidFill>
              </a:rPr>
              <a:t>Overview of Genetic Epidemiologic Study Design</a:t>
            </a:r>
          </a:p>
        </p:txBody>
      </p:sp>
      <p:sp>
        <p:nvSpPr>
          <p:cNvPr id="12320" name="Rectangle 27"/>
          <p:cNvSpPr>
            <a:spLocks noChangeArrowheads="1"/>
          </p:cNvSpPr>
          <p:nvPr/>
        </p:nvSpPr>
        <p:spPr bwMode="auto">
          <a:xfrm>
            <a:off x="0" y="381000"/>
            <a:ext cx="184150" cy="647700"/>
          </a:xfrm>
          <a:prstGeom prst="rect">
            <a:avLst/>
          </a:prstGeom>
          <a:noFill/>
          <a:ln w="9525">
            <a:noFill/>
            <a:miter lim="800000"/>
            <a:headEnd/>
            <a:tailEnd/>
          </a:ln>
        </p:spPr>
        <p:txBody>
          <a:bodyPr wrap="none" anchor="ctr">
            <a:spAutoFit/>
          </a:bodyPr>
          <a:lstStyle/>
          <a:p>
            <a:endParaRPr lang="en-US" sz="3600" dirty="0"/>
          </a:p>
        </p:txBody>
      </p:sp>
      <p:sp>
        <p:nvSpPr>
          <p:cNvPr id="12321" name="Down Arrow 49"/>
          <p:cNvSpPr>
            <a:spLocks noChangeArrowheads="1"/>
          </p:cNvSpPr>
          <p:nvPr/>
        </p:nvSpPr>
        <p:spPr bwMode="auto">
          <a:xfrm>
            <a:off x="4648200" y="1619250"/>
            <a:ext cx="484188" cy="977900"/>
          </a:xfrm>
          <a:prstGeom prst="downArrow">
            <a:avLst>
              <a:gd name="adj1" fmla="val 50000"/>
              <a:gd name="adj2" fmla="val 50024"/>
            </a:avLst>
          </a:prstGeom>
          <a:noFill/>
          <a:ln w="9525">
            <a:noFill/>
            <a:miter lim="800000"/>
            <a:headEnd/>
            <a:tailEnd/>
          </a:ln>
        </p:spPr>
        <p:txBody>
          <a:bodyPr>
            <a:spAutoFit/>
          </a:bodyPr>
          <a:lstStyle/>
          <a:p>
            <a:pPr algn="ctr"/>
            <a:endParaRPr lang="en-US" dirty="0"/>
          </a:p>
        </p:txBody>
      </p:sp>
      <p:grpSp>
        <p:nvGrpSpPr>
          <p:cNvPr id="2" name="Group 66"/>
          <p:cNvGrpSpPr>
            <a:grpSpLocks/>
          </p:cNvGrpSpPr>
          <p:nvPr/>
        </p:nvGrpSpPr>
        <p:grpSpPr bwMode="auto">
          <a:xfrm>
            <a:off x="5628793" y="1006877"/>
            <a:ext cx="2095500" cy="5389563"/>
            <a:chOff x="3533775" y="962025"/>
            <a:chExt cx="2095500" cy="5389007"/>
          </a:xfrm>
        </p:grpSpPr>
        <p:grpSp>
          <p:nvGrpSpPr>
            <p:cNvPr id="3" name="Group 63"/>
            <p:cNvGrpSpPr>
              <a:grpSpLocks/>
            </p:cNvGrpSpPr>
            <p:nvPr/>
          </p:nvGrpSpPr>
          <p:grpSpPr bwMode="auto">
            <a:xfrm>
              <a:off x="3533775" y="962025"/>
              <a:ext cx="2095500" cy="5389007"/>
              <a:chOff x="3533775" y="962025"/>
              <a:chExt cx="2095500" cy="5389007"/>
            </a:xfrm>
          </p:grpSpPr>
          <p:sp>
            <p:nvSpPr>
              <p:cNvPr id="12326" name="Down Arrow 50"/>
              <p:cNvSpPr>
                <a:spLocks noChangeArrowheads="1"/>
              </p:cNvSpPr>
              <p:nvPr/>
            </p:nvSpPr>
            <p:spPr bwMode="auto">
              <a:xfrm>
                <a:off x="4457700" y="1390651"/>
                <a:ext cx="182880" cy="182880"/>
              </a:xfrm>
              <a:prstGeom prst="downArrow">
                <a:avLst>
                  <a:gd name="adj1" fmla="val 50000"/>
                  <a:gd name="adj2" fmla="val 50000"/>
                </a:avLst>
              </a:prstGeom>
              <a:solidFill>
                <a:schemeClr val="tx1"/>
              </a:solidFill>
              <a:ln w="9525">
                <a:noFill/>
                <a:miter lim="800000"/>
                <a:headEnd/>
                <a:tailEnd/>
              </a:ln>
            </p:spPr>
            <p:txBody>
              <a:bodyPr>
                <a:spAutoFit/>
              </a:bodyPr>
              <a:lstStyle/>
              <a:p>
                <a:pPr algn="ctr"/>
                <a:endParaRPr lang="en-US" dirty="0"/>
              </a:p>
            </p:txBody>
          </p:sp>
          <p:sp>
            <p:nvSpPr>
              <p:cNvPr id="12327" name="Down Arrow 51"/>
              <p:cNvSpPr>
                <a:spLocks noChangeArrowheads="1"/>
              </p:cNvSpPr>
              <p:nvPr/>
            </p:nvSpPr>
            <p:spPr bwMode="auto">
              <a:xfrm>
                <a:off x="4495800" y="2047876"/>
                <a:ext cx="182880" cy="182880"/>
              </a:xfrm>
              <a:prstGeom prst="downArrow">
                <a:avLst>
                  <a:gd name="adj1" fmla="val 50000"/>
                  <a:gd name="adj2" fmla="val 50000"/>
                </a:avLst>
              </a:prstGeom>
              <a:solidFill>
                <a:schemeClr val="tx1"/>
              </a:solidFill>
              <a:ln w="9525">
                <a:noFill/>
                <a:miter lim="800000"/>
                <a:headEnd/>
                <a:tailEnd/>
              </a:ln>
            </p:spPr>
            <p:txBody>
              <a:bodyPr>
                <a:spAutoFit/>
              </a:bodyPr>
              <a:lstStyle/>
              <a:p>
                <a:pPr algn="ctr"/>
                <a:endParaRPr lang="en-US" dirty="0"/>
              </a:p>
            </p:txBody>
          </p:sp>
          <p:sp>
            <p:nvSpPr>
              <p:cNvPr id="12328" name="Down Arrow 52"/>
              <p:cNvSpPr>
                <a:spLocks noChangeArrowheads="1"/>
              </p:cNvSpPr>
              <p:nvPr/>
            </p:nvSpPr>
            <p:spPr bwMode="auto">
              <a:xfrm>
                <a:off x="4476750" y="2705101"/>
                <a:ext cx="182880" cy="182880"/>
              </a:xfrm>
              <a:prstGeom prst="downArrow">
                <a:avLst>
                  <a:gd name="adj1" fmla="val 50000"/>
                  <a:gd name="adj2" fmla="val 50000"/>
                </a:avLst>
              </a:prstGeom>
              <a:solidFill>
                <a:schemeClr val="tx1"/>
              </a:solidFill>
              <a:ln w="9525">
                <a:noFill/>
                <a:miter lim="800000"/>
                <a:headEnd/>
                <a:tailEnd/>
              </a:ln>
            </p:spPr>
            <p:txBody>
              <a:bodyPr>
                <a:spAutoFit/>
              </a:bodyPr>
              <a:lstStyle/>
              <a:p>
                <a:pPr algn="ctr"/>
                <a:endParaRPr lang="en-US" dirty="0"/>
              </a:p>
            </p:txBody>
          </p:sp>
          <p:sp>
            <p:nvSpPr>
              <p:cNvPr id="12329" name="Down Arrow 53"/>
              <p:cNvSpPr>
                <a:spLocks noChangeArrowheads="1"/>
              </p:cNvSpPr>
              <p:nvPr/>
            </p:nvSpPr>
            <p:spPr bwMode="auto">
              <a:xfrm>
                <a:off x="4448175" y="3457576"/>
                <a:ext cx="182880" cy="182880"/>
              </a:xfrm>
              <a:prstGeom prst="downArrow">
                <a:avLst>
                  <a:gd name="adj1" fmla="val 50000"/>
                  <a:gd name="adj2" fmla="val 50000"/>
                </a:avLst>
              </a:prstGeom>
              <a:solidFill>
                <a:schemeClr val="tx1"/>
              </a:solidFill>
              <a:ln w="9525">
                <a:noFill/>
                <a:miter lim="800000"/>
                <a:headEnd/>
                <a:tailEnd/>
              </a:ln>
            </p:spPr>
            <p:txBody>
              <a:bodyPr>
                <a:spAutoFit/>
              </a:bodyPr>
              <a:lstStyle/>
              <a:p>
                <a:pPr algn="ctr"/>
                <a:endParaRPr lang="en-US" dirty="0"/>
              </a:p>
            </p:txBody>
          </p:sp>
          <p:sp>
            <p:nvSpPr>
              <p:cNvPr id="12330" name="Down Arrow 54"/>
              <p:cNvSpPr>
                <a:spLocks noChangeArrowheads="1"/>
              </p:cNvSpPr>
              <p:nvPr/>
            </p:nvSpPr>
            <p:spPr bwMode="auto">
              <a:xfrm>
                <a:off x="4429125" y="5743576"/>
                <a:ext cx="182880" cy="182880"/>
              </a:xfrm>
              <a:prstGeom prst="downArrow">
                <a:avLst>
                  <a:gd name="adj1" fmla="val 50000"/>
                  <a:gd name="adj2" fmla="val 50000"/>
                </a:avLst>
              </a:prstGeom>
              <a:solidFill>
                <a:schemeClr val="tx1"/>
              </a:solidFill>
              <a:ln w="9525">
                <a:noFill/>
                <a:miter lim="800000"/>
                <a:headEnd/>
                <a:tailEnd/>
              </a:ln>
            </p:spPr>
            <p:txBody>
              <a:bodyPr>
                <a:spAutoFit/>
              </a:bodyPr>
              <a:lstStyle/>
              <a:p>
                <a:pPr algn="ctr"/>
                <a:endParaRPr lang="en-US" dirty="0"/>
              </a:p>
            </p:txBody>
          </p:sp>
          <p:sp>
            <p:nvSpPr>
              <p:cNvPr id="12331" name="TextBox 56"/>
              <p:cNvSpPr txBox="1">
                <a:spLocks noChangeArrowheads="1"/>
              </p:cNvSpPr>
              <p:nvPr/>
            </p:nvSpPr>
            <p:spPr bwMode="auto">
              <a:xfrm>
                <a:off x="3533775" y="1609726"/>
                <a:ext cx="1943100" cy="369332"/>
              </a:xfrm>
              <a:prstGeom prst="rect">
                <a:avLst/>
              </a:prstGeom>
              <a:noFill/>
              <a:ln w="9525">
                <a:solidFill>
                  <a:schemeClr val="tx1"/>
                </a:solidFill>
                <a:miter lim="800000"/>
                <a:headEnd/>
                <a:tailEnd/>
              </a:ln>
            </p:spPr>
            <p:txBody>
              <a:bodyPr>
                <a:spAutoFit/>
              </a:bodyPr>
              <a:lstStyle/>
              <a:p>
                <a:pPr algn="ctr"/>
                <a:endParaRPr lang="en-US" dirty="0"/>
              </a:p>
            </p:txBody>
          </p:sp>
          <p:sp>
            <p:nvSpPr>
              <p:cNvPr id="12332" name="Rectangle 57"/>
              <p:cNvSpPr>
                <a:spLocks noChangeArrowheads="1"/>
              </p:cNvSpPr>
              <p:nvPr/>
            </p:nvSpPr>
            <p:spPr bwMode="auto">
              <a:xfrm>
                <a:off x="3743325" y="5981700"/>
                <a:ext cx="1885950" cy="369332"/>
              </a:xfrm>
              <a:prstGeom prst="rect">
                <a:avLst/>
              </a:prstGeom>
              <a:noFill/>
              <a:ln w="9525">
                <a:solidFill>
                  <a:schemeClr val="tx1"/>
                </a:solidFill>
                <a:miter lim="800000"/>
                <a:headEnd/>
                <a:tailEnd/>
              </a:ln>
            </p:spPr>
            <p:txBody>
              <a:bodyPr>
                <a:spAutoFit/>
              </a:bodyPr>
              <a:lstStyle/>
              <a:p>
                <a:pPr algn="ctr"/>
                <a:endParaRPr lang="en-US" dirty="0"/>
              </a:p>
            </p:txBody>
          </p:sp>
          <p:sp>
            <p:nvSpPr>
              <p:cNvPr id="12333" name="Rectangle 58"/>
              <p:cNvSpPr>
                <a:spLocks noChangeArrowheads="1"/>
              </p:cNvSpPr>
              <p:nvPr/>
            </p:nvSpPr>
            <p:spPr bwMode="auto">
              <a:xfrm>
                <a:off x="3648075" y="3686175"/>
                <a:ext cx="1885950" cy="369332"/>
              </a:xfrm>
              <a:prstGeom prst="rect">
                <a:avLst/>
              </a:prstGeom>
              <a:noFill/>
              <a:ln w="9525">
                <a:solidFill>
                  <a:schemeClr val="tx1"/>
                </a:solidFill>
                <a:miter lim="800000"/>
                <a:headEnd/>
                <a:tailEnd/>
              </a:ln>
            </p:spPr>
            <p:txBody>
              <a:bodyPr>
                <a:spAutoFit/>
              </a:bodyPr>
              <a:lstStyle/>
              <a:p>
                <a:pPr algn="ctr"/>
                <a:endParaRPr lang="en-US" dirty="0"/>
              </a:p>
            </p:txBody>
          </p:sp>
          <p:sp>
            <p:nvSpPr>
              <p:cNvPr id="12334" name="Rectangle 60"/>
              <p:cNvSpPr>
                <a:spLocks noChangeArrowheads="1"/>
              </p:cNvSpPr>
              <p:nvPr/>
            </p:nvSpPr>
            <p:spPr bwMode="auto">
              <a:xfrm>
                <a:off x="3648075" y="2914650"/>
                <a:ext cx="1885950" cy="369332"/>
              </a:xfrm>
              <a:prstGeom prst="rect">
                <a:avLst/>
              </a:prstGeom>
              <a:noFill/>
              <a:ln w="9525">
                <a:solidFill>
                  <a:schemeClr val="tx1"/>
                </a:solidFill>
                <a:miter lim="800000"/>
                <a:headEnd/>
                <a:tailEnd/>
              </a:ln>
            </p:spPr>
            <p:txBody>
              <a:bodyPr>
                <a:spAutoFit/>
              </a:bodyPr>
              <a:lstStyle/>
              <a:p>
                <a:pPr algn="ctr"/>
                <a:endParaRPr lang="en-US" dirty="0"/>
              </a:p>
            </p:txBody>
          </p:sp>
          <p:sp>
            <p:nvSpPr>
              <p:cNvPr id="12335" name="Rectangle 61"/>
              <p:cNvSpPr>
                <a:spLocks noChangeArrowheads="1"/>
              </p:cNvSpPr>
              <p:nvPr/>
            </p:nvSpPr>
            <p:spPr bwMode="auto">
              <a:xfrm>
                <a:off x="3619500" y="2266950"/>
                <a:ext cx="1885950" cy="369332"/>
              </a:xfrm>
              <a:prstGeom prst="rect">
                <a:avLst/>
              </a:prstGeom>
              <a:noFill/>
              <a:ln w="9525">
                <a:solidFill>
                  <a:schemeClr val="tx1"/>
                </a:solidFill>
                <a:miter lim="800000"/>
                <a:headEnd/>
                <a:tailEnd/>
              </a:ln>
            </p:spPr>
            <p:txBody>
              <a:bodyPr>
                <a:spAutoFit/>
              </a:bodyPr>
              <a:lstStyle/>
              <a:p>
                <a:pPr algn="ctr"/>
                <a:endParaRPr lang="en-US" dirty="0"/>
              </a:p>
            </p:txBody>
          </p:sp>
          <p:sp>
            <p:nvSpPr>
              <p:cNvPr id="12336" name="Rectangle 62"/>
              <p:cNvSpPr>
                <a:spLocks noChangeArrowheads="1"/>
              </p:cNvSpPr>
              <p:nvPr/>
            </p:nvSpPr>
            <p:spPr bwMode="auto">
              <a:xfrm>
                <a:off x="3619500" y="962025"/>
                <a:ext cx="1885950" cy="369332"/>
              </a:xfrm>
              <a:prstGeom prst="rect">
                <a:avLst/>
              </a:prstGeom>
              <a:noFill/>
              <a:ln w="9525">
                <a:solidFill>
                  <a:schemeClr val="tx1"/>
                </a:solidFill>
                <a:miter lim="800000"/>
                <a:headEnd/>
                <a:tailEnd/>
              </a:ln>
            </p:spPr>
            <p:txBody>
              <a:bodyPr>
                <a:spAutoFit/>
              </a:bodyPr>
              <a:lstStyle/>
              <a:p>
                <a:pPr algn="ctr"/>
                <a:endParaRPr lang="en-US" dirty="0"/>
              </a:p>
            </p:txBody>
          </p:sp>
        </p:grpSp>
        <p:sp>
          <p:nvSpPr>
            <p:cNvPr id="12324" name="Oval 64"/>
            <p:cNvSpPr>
              <a:spLocks noChangeArrowheads="1"/>
            </p:cNvSpPr>
            <p:nvPr/>
          </p:nvSpPr>
          <p:spPr bwMode="auto">
            <a:xfrm>
              <a:off x="3638550" y="4391025"/>
              <a:ext cx="1800225" cy="519351"/>
            </a:xfrm>
            <a:prstGeom prst="ellipse">
              <a:avLst/>
            </a:prstGeom>
            <a:noFill/>
            <a:ln w="9525">
              <a:solidFill>
                <a:schemeClr val="tx1"/>
              </a:solidFill>
              <a:round/>
              <a:headEnd/>
              <a:tailEnd/>
            </a:ln>
          </p:spPr>
          <p:txBody>
            <a:bodyPr>
              <a:spAutoFit/>
            </a:bodyPr>
            <a:lstStyle/>
            <a:p>
              <a:pPr algn="ctr"/>
              <a:endParaRPr lang="en-US" dirty="0"/>
            </a:p>
          </p:txBody>
        </p:sp>
        <p:sp>
          <p:nvSpPr>
            <p:cNvPr id="12325" name="Oval 65"/>
            <p:cNvSpPr>
              <a:spLocks noChangeArrowheads="1"/>
            </p:cNvSpPr>
            <p:nvPr/>
          </p:nvSpPr>
          <p:spPr bwMode="auto">
            <a:xfrm>
              <a:off x="3657600" y="5200650"/>
              <a:ext cx="1828800" cy="519351"/>
            </a:xfrm>
            <a:prstGeom prst="ellipse">
              <a:avLst/>
            </a:prstGeom>
            <a:noFill/>
            <a:ln w="9525">
              <a:solidFill>
                <a:schemeClr val="tx1"/>
              </a:solidFill>
              <a:round/>
              <a:headEnd/>
              <a:tailEnd/>
            </a:ln>
          </p:spPr>
          <p:txBody>
            <a:bodyPr>
              <a:spAutoFit/>
            </a:bodyPr>
            <a:lstStyle/>
            <a:p>
              <a:pPr algn="ctr"/>
              <a:endParaRPr lang="en-US" dirty="0"/>
            </a:p>
          </p:txBody>
        </p:sp>
      </p:gr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838200" y="304800"/>
            <a:ext cx="7620000" cy="701675"/>
          </a:xfrm>
        </p:spPr>
        <p:txBody>
          <a:bodyPr/>
          <a:lstStyle/>
          <a:p>
            <a:pPr eaLnBrk="1" hangingPunct="1"/>
            <a:r>
              <a:rPr lang="en-US" sz="4000" b="1" dirty="0" smtClean="0">
                <a:solidFill>
                  <a:srgbClr val="FFFF00"/>
                </a:solidFill>
              </a:rPr>
              <a:t>Association Studies</a:t>
            </a:r>
          </a:p>
        </p:txBody>
      </p:sp>
      <p:sp>
        <p:nvSpPr>
          <p:cNvPr id="29699" name="Rectangle 3"/>
          <p:cNvSpPr>
            <a:spLocks noGrp="1" noChangeArrowheads="1"/>
          </p:cNvSpPr>
          <p:nvPr>
            <p:ph type="body" idx="1"/>
          </p:nvPr>
        </p:nvSpPr>
        <p:spPr>
          <a:xfrm>
            <a:off x="457200" y="1447800"/>
            <a:ext cx="7621587" cy="4789488"/>
          </a:xfrm>
        </p:spPr>
        <p:txBody>
          <a:bodyPr/>
          <a:lstStyle/>
          <a:p>
            <a:pPr eaLnBrk="1" hangingPunct="1">
              <a:lnSpc>
                <a:spcPct val="100000"/>
              </a:lnSpc>
            </a:pPr>
            <a:r>
              <a:rPr lang="en-US" sz="2000" dirty="0" smtClean="0">
                <a:solidFill>
                  <a:schemeClr val="bg1"/>
                </a:solidFill>
              </a:rPr>
              <a:t>Evaluate the association between a particular genetic variant  and the trait (disease) in a population</a:t>
            </a:r>
          </a:p>
          <a:p>
            <a:pPr eaLnBrk="1" hangingPunct="1">
              <a:lnSpc>
                <a:spcPct val="100000"/>
              </a:lnSpc>
              <a:buNone/>
            </a:pPr>
            <a:endParaRPr lang="en-US" sz="2000" dirty="0" smtClean="0">
              <a:solidFill>
                <a:schemeClr val="bg1"/>
              </a:solidFill>
            </a:endParaRPr>
          </a:p>
          <a:p>
            <a:pPr eaLnBrk="1" hangingPunct="1">
              <a:lnSpc>
                <a:spcPct val="100000"/>
              </a:lnSpc>
            </a:pPr>
            <a:r>
              <a:rPr lang="en-US" sz="2000" dirty="0" smtClean="0">
                <a:solidFill>
                  <a:schemeClr val="bg1"/>
                </a:solidFill>
              </a:rPr>
              <a:t>Focuses on unrelated individuals – usually case-control study</a:t>
            </a:r>
          </a:p>
          <a:p>
            <a:pPr eaLnBrk="1" hangingPunct="1">
              <a:lnSpc>
                <a:spcPct val="100000"/>
              </a:lnSpc>
              <a:buNone/>
            </a:pPr>
            <a:endParaRPr lang="en-US" sz="2000" dirty="0" smtClean="0">
              <a:solidFill>
                <a:schemeClr val="bg1"/>
              </a:solidFill>
            </a:endParaRPr>
          </a:p>
          <a:p>
            <a:pPr eaLnBrk="1" hangingPunct="1">
              <a:lnSpc>
                <a:spcPct val="100000"/>
              </a:lnSpc>
            </a:pPr>
            <a:r>
              <a:rPr lang="en-US" sz="2000" dirty="0" smtClean="0">
                <a:solidFill>
                  <a:schemeClr val="bg1"/>
                </a:solidFill>
              </a:rPr>
              <a:t>Risk is typically estimated by the odds ratio (OR)</a:t>
            </a:r>
          </a:p>
          <a:p>
            <a:pPr lvl="1"/>
            <a:r>
              <a:rPr lang="en-US" sz="1600" dirty="0" smtClean="0">
                <a:solidFill>
                  <a:schemeClr val="bg1"/>
                </a:solidFill>
              </a:rPr>
              <a:t>Compares the frequency of the genetic variant in those with disease to those without the disease</a:t>
            </a:r>
          </a:p>
          <a:p>
            <a:pPr lvl="1"/>
            <a:r>
              <a:rPr lang="en-US" sz="1600" dirty="0" smtClean="0">
                <a:solidFill>
                  <a:schemeClr val="bg1"/>
                </a:solidFill>
              </a:rPr>
              <a:t>Measure of the strength of an association </a:t>
            </a:r>
          </a:p>
          <a:p>
            <a:pPr lvl="2"/>
            <a:r>
              <a:rPr lang="en-US" sz="1300" dirty="0" smtClean="0">
                <a:solidFill>
                  <a:schemeClr val="bg1"/>
                </a:solidFill>
              </a:rPr>
              <a:t>OR=1 is no effect, OR&gt;1 is increased risk, OR&lt; is decreased risk</a:t>
            </a:r>
          </a:p>
          <a:p>
            <a:pPr lvl="1">
              <a:buNone/>
            </a:pPr>
            <a:endParaRPr lang="en-US" sz="1600" dirty="0" smtClean="0">
              <a:solidFill>
                <a:schemeClr val="bg1"/>
              </a:solidFill>
            </a:endParaRPr>
          </a:p>
          <a:p>
            <a:pPr eaLnBrk="1" hangingPunct="1">
              <a:lnSpc>
                <a:spcPct val="100000"/>
              </a:lnSpc>
            </a:pPr>
            <a:r>
              <a:rPr lang="en-US" sz="2000" dirty="0" smtClean="0">
                <a:solidFill>
                  <a:schemeClr val="bg1"/>
                </a:solidFill>
              </a:rPr>
              <a:t>A follow-up or replication study is an important, but challenging aspect of association studies</a:t>
            </a:r>
          </a:p>
          <a:p>
            <a:pPr eaLnBrk="1" hangingPunct="1">
              <a:lnSpc>
                <a:spcPct val="100000"/>
              </a:lnSpc>
            </a:pPr>
            <a:endParaRPr lang="en-US" sz="2000" dirty="0" smtClean="0">
              <a:solidFill>
                <a:schemeClr val="bg1"/>
              </a:solidFill>
            </a:endParaRPr>
          </a:p>
          <a:p>
            <a:pPr lvl="1"/>
            <a:endParaRPr lang="en-US" sz="1700" dirty="0" smtClean="0">
              <a:solidFill>
                <a:schemeClr val="bg1"/>
              </a:solidFill>
            </a:endParaRPr>
          </a:p>
          <a:p>
            <a:pPr lvl="2"/>
            <a:endParaRPr lang="en-US" sz="1700" dirty="0" smtClean="0">
              <a:solidFill>
                <a:schemeClr val="bg1"/>
              </a:solidFill>
            </a:endParaRPr>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749300" y="290513"/>
            <a:ext cx="7620000" cy="762000"/>
          </a:xfrm>
        </p:spPr>
        <p:txBody>
          <a:bodyPr/>
          <a:lstStyle/>
          <a:p>
            <a:pPr eaLnBrk="1" hangingPunct="1"/>
            <a:r>
              <a:rPr lang="en-US" dirty="0" smtClean="0">
                <a:solidFill>
                  <a:srgbClr val="FFFF00"/>
                </a:solidFill>
              </a:rPr>
              <a:t>Summary</a:t>
            </a:r>
          </a:p>
        </p:txBody>
      </p:sp>
      <p:sp>
        <p:nvSpPr>
          <p:cNvPr id="31747" name="Rectangle 3"/>
          <p:cNvSpPr>
            <a:spLocks noGrp="1" noChangeArrowheads="1"/>
          </p:cNvSpPr>
          <p:nvPr>
            <p:ph type="body" idx="1"/>
          </p:nvPr>
        </p:nvSpPr>
        <p:spPr>
          <a:xfrm>
            <a:off x="0" y="1116013"/>
            <a:ext cx="8229600" cy="5741987"/>
          </a:xfrm>
        </p:spPr>
        <p:txBody>
          <a:bodyPr/>
          <a:lstStyle/>
          <a:p>
            <a:pPr eaLnBrk="1" hangingPunct="1"/>
            <a:r>
              <a:rPr lang="en-US" sz="2400" dirty="0" smtClean="0">
                <a:solidFill>
                  <a:schemeClr val="bg1"/>
                </a:solidFill>
              </a:rPr>
              <a:t>Genetic Epidemiology - the genetic and environmental aspects of disease in human populations</a:t>
            </a:r>
          </a:p>
          <a:p>
            <a:pPr eaLnBrk="1" hangingPunct="1"/>
            <a:endParaRPr lang="en-US" sz="2400" dirty="0" smtClean="0">
              <a:solidFill>
                <a:schemeClr val="bg1"/>
              </a:solidFill>
            </a:endParaRPr>
          </a:p>
          <a:p>
            <a:pPr eaLnBrk="1" hangingPunct="1"/>
            <a:r>
              <a:rPr lang="en-US" sz="2400" dirty="0" smtClean="0">
                <a:solidFill>
                  <a:schemeClr val="bg1"/>
                </a:solidFill>
              </a:rPr>
              <a:t>Use a variety of study designs to identify and evaluate evidence of genetic effects and impact on disease risk in populations</a:t>
            </a:r>
          </a:p>
          <a:p>
            <a:pPr eaLnBrk="1" hangingPunct="1">
              <a:buNone/>
            </a:pPr>
            <a:endParaRPr lang="en-US" sz="2400" dirty="0" smtClean="0">
              <a:solidFill>
                <a:schemeClr val="bg1"/>
              </a:solidFill>
            </a:endParaRPr>
          </a:p>
          <a:p>
            <a:pPr eaLnBrk="1" hangingPunct="1"/>
            <a:r>
              <a:rPr lang="en-US" sz="2400" dirty="0" smtClean="0">
                <a:solidFill>
                  <a:schemeClr val="bg1"/>
                </a:solidFill>
              </a:rPr>
              <a:t>Integrates epidemiology, genetics, genomics and biostatistics </a:t>
            </a:r>
          </a:p>
          <a:p>
            <a:pPr eaLnBrk="1" hangingPunct="1">
              <a:buNone/>
            </a:pPr>
            <a:endParaRPr lang="en-US" sz="2400" dirty="0" smtClean="0">
              <a:solidFill>
                <a:schemeClr val="bg1"/>
              </a:solidFill>
            </a:endParaRPr>
          </a:p>
          <a:p>
            <a:pPr lvl="2" eaLnBrk="1" hangingPunct="1">
              <a:buFont typeface="Wingdings" pitchFamily="2" charset="2"/>
              <a:buNone/>
            </a:pPr>
            <a:endParaRPr lang="en-US" dirty="0" smtClean="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Rectangle 3"/>
          <p:cNvSpPr>
            <a:spLocks noGrp="1" noChangeArrowheads="1"/>
          </p:cNvSpPr>
          <p:nvPr>
            <p:ph type="subTitle" idx="1"/>
          </p:nvPr>
        </p:nvSpPr>
        <p:spPr>
          <a:xfrm>
            <a:off x="-609600" y="2971800"/>
            <a:ext cx="7288212" cy="535531"/>
          </a:xfrm>
        </p:spPr>
        <p:txBody>
          <a:bodyPr/>
          <a:lstStyle/>
          <a:p>
            <a:r>
              <a:rPr lang="en-US" dirty="0" smtClean="0"/>
              <a:t>Collecting Family Data</a:t>
            </a:r>
            <a:endParaRPr lang="en-US" dirty="0"/>
          </a:p>
        </p:txBody>
      </p:sp>
      <p:sp>
        <p:nvSpPr>
          <p:cNvPr id="166918" name="Rectangle 6"/>
          <p:cNvSpPr>
            <a:spLocks noGrp="1" noChangeArrowheads="1"/>
          </p:cNvSpPr>
          <p:nvPr>
            <p:ph type="ctrTitle"/>
          </p:nvPr>
        </p:nvSpPr>
        <p:spPr>
          <a:xfrm>
            <a:off x="647700" y="1382713"/>
            <a:ext cx="6615113" cy="823912"/>
          </a:xfrm>
          <a:noFill/>
          <a:ln/>
        </p:spPr>
        <p:txBody>
          <a:bodyPr/>
          <a:lstStyle/>
          <a:p>
            <a:r>
              <a:rPr lang="en-US" sz="4800" b="1" dirty="0">
                <a:solidFill>
                  <a:srgbClr val="FFFF00"/>
                </a:solidFill>
              </a:rPr>
              <a:t>Genetic Epidemiology</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Family photo"/>
          <p:cNvPicPr>
            <a:picLocks noChangeAspect="1" noChangeArrowheads="1"/>
          </p:cNvPicPr>
          <p:nvPr/>
        </p:nvPicPr>
        <p:blipFill>
          <a:blip r:embed="rId3" cstate="print"/>
          <a:srcRect/>
          <a:stretch>
            <a:fillRect/>
          </a:stretch>
        </p:blipFill>
        <p:spPr bwMode="auto">
          <a:xfrm>
            <a:off x="0" y="685800"/>
            <a:ext cx="9144000"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US" b="1" dirty="0">
                <a:solidFill>
                  <a:srgbClr val="FFFF00"/>
                </a:solidFill>
              </a:rPr>
              <a:t>Collecting Family Data</a:t>
            </a:r>
          </a:p>
        </p:txBody>
      </p:sp>
      <p:sp>
        <p:nvSpPr>
          <p:cNvPr id="146435" name="Rectangle 3"/>
          <p:cNvSpPr>
            <a:spLocks noGrp="1" noChangeArrowheads="1"/>
          </p:cNvSpPr>
          <p:nvPr>
            <p:ph type="body" idx="1"/>
          </p:nvPr>
        </p:nvSpPr>
        <p:spPr>
          <a:xfrm>
            <a:off x="1027113" y="1417638"/>
            <a:ext cx="7258050" cy="4344987"/>
          </a:xfrm>
        </p:spPr>
        <p:txBody>
          <a:bodyPr/>
          <a:lstStyle/>
          <a:p>
            <a:pPr marL="609600" indent="-609600">
              <a:lnSpc>
                <a:spcPct val="115000"/>
              </a:lnSpc>
            </a:pPr>
            <a:r>
              <a:rPr lang="en-US" sz="2600" dirty="0">
                <a:solidFill>
                  <a:schemeClr val="bg1"/>
                </a:solidFill>
              </a:rPr>
              <a:t>Collecting family data is time consuming and expensive</a:t>
            </a:r>
          </a:p>
          <a:p>
            <a:pPr marL="609600" indent="-609600">
              <a:lnSpc>
                <a:spcPct val="115000"/>
              </a:lnSpc>
            </a:pPr>
            <a:r>
              <a:rPr lang="en-US" sz="2600" dirty="0">
                <a:solidFill>
                  <a:schemeClr val="bg1"/>
                </a:solidFill>
              </a:rPr>
              <a:t>Need for complete and extended pedigrees</a:t>
            </a:r>
          </a:p>
          <a:p>
            <a:pPr marL="990600" lvl="1" indent="-533400">
              <a:lnSpc>
                <a:spcPct val="115000"/>
              </a:lnSpc>
            </a:pPr>
            <a:r>
              <a:rPr lang="en-US" sz="2600" dirty="0">
                <a:solidFill>
                  <a:schemeClr val="bg1"/>
                </a:solidFill>
              </a:rPr>
              <a:t>Local relatives vs. all relatives</a:t>
            </a:r>
          </a:p>
          <a:p>
            <a:pPr marL="990600" lvl="1" indent="-533400">
              <a:lnSpc>
                <a:spcPct val="115000"/>
              </a:lnSpc>
            </a:pPr>
            <a:r>
              <a:rPr lang="en-US" sz="2600" dirty="0">
                <a:solidFill>
                  <a:schemeClr val="bg1"/>
                </a:solidFill>
              </a:rPr>
              <a:t>Collection of phenotype data</a:t>
            </a:r>
          </a:p>
          <a:p>
            <a:pPr marL="609600" indent="-609600">
              <a:lnSpc>
                <a:spcPct val="115000"/>
              </a:lnSpc>
            </a:pPr>
            <a:r>
              <a:rPr lang="en-US" sz="2600" dirty="0">
                <a:solidFill>
                  <a:schemeClr val="bg1"/>
                </a:solidFill>
              </a:rPr>
              <a:t>Need for accurate description of biologic relationships</a:t>
            </a:r>
          </a:p>
          <a:p>
            <a:pPr marL="609600" indent="-609600">
              <a:lnSpc>
                <a:spcPct val="115000"/>
              </a:lnSpc>
            </a:pPr>
            <a:r>
              <a:rPr lang="en-US" sz="2600" dirty="0">
                <a:solidFill>
                  <a:schemeClr val="bg1"/>
                </a:solidFill>
              </a:rPr>
              <a:t>Confidentiality </a:t>
            </a:r>
            <a:r>
              <a:rPr lang="en-US" sz="2600" dirty="0" smtClean="0">
                <a:solidFill>
                  <a:schemeClr val="bg1"/>
                </a:solidFill>
              </a:rPr>
              <a:t>and IRB issues </a:t>
            </a:r>
            <a:r>
              <a:rPr lang="en-US" sz="2600" dirty="0">
                <a:solidFill>
                  <a:schemeClr val="bg1"/>
                </a:solidFill>
              </a:rPr>
              <a:t>in collecting </a:t>
            </a:r>
            <a:r>
              <a:rPr lang="en-US" sz="2600" dirty="0" smtClean="0">
                <a:solidFill>
                  <a:schemeClr val="bg1"/>
                </a:solidFill>
              </a:rPr>
              <a:t> family data</a:t>
            </a:r>
            <a:endParaRPr lang="en-US" sz="2600" dirty="0">
              <a:solidFill>
                <a:schemeClr val="bg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762000" y="381000"/>
            <a:ext cx="7620000" cy="641350"/>
          </a:xfrm>
        </p:spPr>
        <p:txBody>
          <a:bodyPr/>
          <a:lstStyle/>
          <a:p>
            <a:r>
              <a:rPr lang="en-US" sz="3600" b="1" dirty="0">
                <a:solidFill>
                  <a:srgbClr val="FFFF00"/>
                </a:solidFill>
              </a:rPr>
              <a:t>Collecting family data</a:t>
            </a:r>
          </a:p>
        </p:txBody>
      </p:sp>
      <p:sp>
        <p:nvSpPr>
          <p:cNvPr id="147459" name="Rectangle 3"/>
          <p:cNvSpPr>
            <a:spLocks noGrp="1" noChangeArrowheads="1"/>
          </p:cNvSpPr>
          <p:nvPr>
            <p:ph type="body" idx="1"/>
          </p:nvPr>
        </p:nvSpPr>
        <p:spPr>
          <a:xfrm>
            <a:off x="685800" y="990600"/>
            <a:ext cx="7258050" cy="5178425"/>
          </a:xfrm>
        </p:spPr>
        <p:txBody>
          <a:bodyPr/>
          <a:lstStyle/>
          <a:p>
            <a:pPr marL="609600" indent="-609600">
              <a:lnSpc>
                <a:spcPct val="115000"/>
              </a:lnSpc>
              <a:buFont typeface="Wingdings" pitchFamily="2" charset="2"/>
              <a:buNone/>
            </a:pPr>
            <a:endParaRPr lang="en-US" sz="2800" dirty="0"/>
          </a:p>
          <a:p>
            <a:pPr marL="609600" indent="-609600">
              <a:lnSpc>
                <a:spcPct val="115000"/>
              </a:lnSpc>
            </a:pPr>
            <a:r>
              <a:rPr lang="en-US" sz="2800" dirty="0">
                <a:solidFill>
                  <a:schemeClr val="bg1"/>
                </a:solidFill>
              </a:rPr>
              <a:t>IRB Issues</a:t>
            </a:r>
          </a:p>
          <a:p>
            <a:pPr marL="990600" lvl="1" indent="-533400">
              <a:lnSpc>
                <a:spcPct val="115000"/>
              </a:lnSpc>
            </a:pPr>
            <a:r>
              <a:rPr lang="en-US" sz="2400" dirty="0">
                <a:solidFill>
                  <a:schemeClr val="bg1"/>
                </a:solidFill>
              </a:rPr>
              <a:t>Confidentiality of information</a:t>
            </a:r>
          </a:p>
          <a:p>
            <a:pPr marL="1371600" lvl="2" indent="-457200">
              <a:lnSpc>
                <a:spcPct val="115000"/>
              </a:lnSpc>
            </a:pPr>
            <a:r>
              <a:rPr lang="en-US" sz="2000" dirty="0">
                <a:solidFill>
                  <a:schemeClr val="bg1"/>
                </a:solidFill>
              </a:rPr>
              <a:t>Publication of pedigree information, genetic status</a:t>
            </a:r>
          </a:p>
          <a:p>
            <a:pPr marL="990600" lvl="1" indent="-533400">
              <a:lnSpc>
                <a:spcPct val="115000"/>
              </a:lnSpc>
            </a:pPr>
            <a:r>
              <a:rPr lang="en-US" sz="2400" dirty="0">
                <a:solidFill>
                  <a:schemeClr val="bg1"/>
                </a:solidFill>
              </a:rPr>
              <a:t>Sensitive information</a:t>
            </a:r>
          </a:p>
          <a:p>
            <a:pPr marL="1371600" lvl="2" indent="-457200">
              <a:lnSpc>
                <a:spcPct val="115000"/>
              </a:lnSpc>
            </a:pPr>
            <a:r>
              <a:rPr lang="en-US" sz="2000" dirty="0">
                <a:solidFill>
                  <a:schemeClr val="bg1"/>
                </a:solidFill>
              </a:rPr>
              <a:t>Non-paternity, adoptions, abortions, medical conditions</a:t>
            </a:r>
          </a:p>
          <a:p>
            <a:pPr marL="609600" indent="-609600">
              <a:lnSpc>
                <a:spcPct val="115000"/>
              </a:lnSpc>
            </a:pPr>
            <a:r>
              <a:rPr lang="en-US" sz="2800" dirty="0">
                <a:solidFill>
                  <a:schemeClr val="bg1"/>
                </a:solidFill>
              </a:rPr>
              <a:t>General approaches to data collection</a:t>
            </a:r>
          </a:p>
          <a:p>
            <a:pPr marL="990600" lvl="1" indent="-533400">
              <a:lnSpc>
                <a:spcPct val="115000"/>
              </a:lnSpc>
            </a:pPr>
            <a:r>
              <a:rPr lang="en-US" sz="2400" dirty="0" err="1">
                <a:solidFill>
                  <a:schemeClr val="bg1"/>
                </a:solidFill>
              </a:rPr>
              <a:t>Proband</a:t>
            </a:r>
            <a:r>
              <a:rPr lang="en-US" sz="2400" dirty="0">
                <a:solidFill>
                  <a:schemeClr val="bg1"/>
                </a:solidFill>
              </a:rPr>
              <a:t> contact</a:t>
            </a:r>
          </a:p>
          <a:p>
            <a:pPr marL="990600" lvl="1" indent="-533400">
              <a:lnSpc>
                <a:spcPct val="115000"/>
              </a:lnSpc>
            </a:pPr>
            <a:r>
              <a:rPr lang="en-US" sz="2400" dirty="0">
                <a:solidFill>
                  <a:schemeClr val="bg1"/>
                </a:solidFill>
              </a:rPr>
              <a:t>Individual family members as contacts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762000" y="381000"/>
            <a:ext cx="7620000" cy="641350"/>
          </a:xfrm>
        </p:spPr>
        <p:txBody>
          <a:bodyPr/>
          <a:lstStyle/>
          <a:p>
            <a:r>
              <a:rPr lang="en-US" sz="3600" b="1" dirty="0">
                <a:solidFill>
                  <a:srgbClr val="FFFF00"/>
                </a:solidFill>
              </a:rPr>
              <a:t>Collecting family data</a:t>
            </a:r>
          </a:p>
        </p:txBody>
      </p:sp>
      <p:sp>
        <p:nvSpPr>
          <p:cNvPr id="147459" name="Rectangle 3"/>
          <p:cNvSpPr>
            <a:spLocks noGrp="1" noChangeArrowheads="1"/>
          </p:cNvSpPr>
          <p:nvPr>
            <p:ph type="body" idx="1"/>
          </p:nvPr>
        </p:nvSpPr>
        <p:spPr>
          <a:xfrm>
            <a:off x="457200" y="457200"/>
            <a:ext cx="7772400" cy="5764655"/>
          </a:xfrm>
        </p:spPr>
        <p:txBody>
          <a:bodyPr/>
          <a:lstStyle/>
          <a:p>
            <a:pPr marL="609600" indent="-609600">
              <a:lnSpc>
                <a:spcPct val="115000"/>
              </a:lnSpc>
              <a:buFont typeface="Wingdings" pitchFamily="2" charset="2"/>
              <a:buNone/>
            </a:pPr>
            <a:endParaRPr lang="en-US" sz="2800" dirty="0"/>
          </a:p>
          <a:p>
            <a:pPr marL="609600" indent="-609600">
              <a:lnSpc>
                <a:spcPct val="115000"/>
              </a:lnSpc>
            </a:pPr>
            <a:r>
              <a:rPr lang="en-US" sz="2800" dirty="0" smtClean="0">
                <a:solidFill>
                  <a:schemeClr val="bg1"/>
                </a:solidFill>
              </a:rPr>
              <a:t>Phenotype Information</a:t>
            </a:r>
            <a:endParaRPr lang="en-US" sz="2800" dirty="0">
              <a:solidFill>
                <a:schemeClr val="bg1"/>
              </a:solidFill>
            </a:endParaRPr>
          </a:p>
          <a:p>
            <a:pPr marL="990600" lvl="1" indent="-533400">
              <a:lnSpc>
                <a:spcPct val="115000"/>
              </a:lnSpc>
            </a:pPr>
            <a:r>
              <a:rPr lang="en-US" sz="2400" dirty="0" smtClean="0">
                <a:solidFill>
                  <a:schemeClr val="bg1"/>
                </a:solidFill>
              </a:rPr>
              <a:t>Survey</a:t>
            </a:r>
          </a:p>
          <a:p>
            <a:pPr marL="1276350" lvl="2" indent="-533400">
              <a:lnSpc>
                <a:spcPct val="115000"/>
              </a:lnSpc>
            </a:pPr>
            <a:r>
              <a:rPr lang="en-US" sz="2000" dirty="0" err="1" smtClean="0">
                <a:solidFill>
                  <a:schemeClr val="bg1"/>
                </a:solidFill>
              </a:rPr>
              <a:t>Proband</a:t>
            </a:r>
            <a:r>
              <a:rPr lang="en-US" sz="2000" dirty="0" smtClean="0">
                <a:solidFill>
                  <a:schemeClr val="bg1"/>
                </a:solidFill>
              </a:rPr>
              <a:t> only</a:t>
            </a:r>
          </a:p>
          <a:p>
            <a:pPr marL="1508125" lvl="3" indent="-533400">
              <a:lnSpc>
                <a:spcPct val="115000"/>
              </a:lnSpc>
              <a:buNone/>
            </a:pPr>
            <a:r>
              <a:rPr lang="en-US" sz="1600" dirty="0" smtClean="0">
                <a:solidFill>
                  <a:schemeClr val="bg1"/>
                </a:solidFill>
              </a:rPr>
              <a:t>	Pro: quick and inexpensive</a:t>
            </a:r>
          </a:p>
          <a:p>
            <a:pPr marL="1508125" lvl="3" indent="-533400">
              <a:lnSpc>
                <a:spcPct val="115000"/>
              </a:lnSpc>
              <a:buNone/>
            </a:pPr>
            <a:r>
              <a:rPr lang="en-US" sz="1600" dirty="0" smtClean="0">
                <a:solidFill>
                  <a:schemeClr val="bg1"/>
                </a:solidFill>
              </a:rPr>
              <a:t>	Con: lack of knowledge about some relatives </a:t>
            </a:r>
          </a:p>
          <a:p>
            <a:pPr marL="1276350" lvl="2" indent="-533400">
              <a:lnSpc>
                <a:spcPct val="115000"/>
              </a:lnSpc>
            </a:pPr>
            <a:r>
              <a:rPr lang="en-US" sz="2000" dirty="0" smtClean="0">
                <a:solidFill>
                  <a:schemeClr val="bg1"/>
                </a:solidFill>
              </a:rPr>
              <a:t>Relatives</a:t>
            </a:r>
          </a:p>
          <a:p>
            <a:pPr marL="1276350" lvl="2" indent="-533400">
              <a:lnSpc>
                <a:spcPct val="115000"/>
              </a:lnSpc>
            </a:pPr>
            <a:r>
              <a:rPr lang="en-US" sz="2000" dirty="0" smtClean="0">
                <a:solidFill>
                  <a:schemeClr val="bg1"/>
                </a:solidFill>
              </a:rPr>
              <a:t>Critical information</a:t>
            </a:r>
          </a:p>
          <a:p>
            <a:pPr marL="1508125" lvl="3" indent="-533400">
              <a:lnSpc>
                <a:spcPct val="115000"/>
              </a:lnSpc>
            </a:pPr>
            <a:r>
              <a:rPr lang="en-US" sz="1600" dirty="0" smtClean="0">
                <a:solidFill>
                  <a:schemeClr val="bg1"/>
                </a:solidFill>
              </a:rPr>
              <a:t>Mother and Father ID  for ALL related individuals</a:t>
            </a:r>
          </a:p>
          <a:p>
            <a:pPr marL="990600" lvl="1" indent="-533400">
              <a:lnSpc>
                <a:spcPct val="115000"/>
              </a:lnSpc>
            </a:pPr>
            <a:r>
              <a:rPr lang="en-US" sz="2400" dirty="0" smtClean="0">
                <a:solidFill>
                  <a:schemeClr val="bg1"/>
                </a:solidFill>
              </a:rPr>
              <a:t>Measurements</a:t>
            </a:r>
          </a:p>
          <a:p>
            <a:pPr marL="1276350" lvl="2" indent="-533400">
              <a:lnSpc>
                <a:spcPct val="115000"/>
              </a:lnSpc>
            </a:pPr>
            <a:r>
              <a:rPr lang="en-US" sz="1600" dirty="0" smtClean="0">
                <a:solidFill>
                  <a:schemeClr val="bg1"/>
                </a:solidFill>
              </a:rPr>
              <a:t>Collecting blood / tissue samples</a:t>
            </a:r>
          </a:p>
          <a:p>
            <a:pPr marL="1276350" lvl="2" indent="-533400">
              <a:lnSpc>
                <a:spcPct val="115000"/>
              </a:lnSpc>
            </a:pPr>
            <a:r>
              <a:rPr lang="en-US" sz="1600" dirty="0" smtClean="0">
                <a:solidFill>
                  <a:schemeClr val="bg1"/>
                </a:solidFill>
              </a:rPr>
              <a:t>Physical measurements (height, weight, etc)</a:t>
            </a:r>
          </a:p>
          <a:p>
            <a:pPr marL="1276350" lvl="2" indent="-533400">
              <a:lnSpc>
                <a:spcPct val="115000"/>
              </a:lnSpc>
            </a:pPr>
            <a:r>
              <a:rPr lang="en-US" sz="1600" dirty="0" smtClean="0">
                <a:solidFill>
                  <a:schemeClr val="bg1"/>
                </a:solidFill>
              </a:rPr>
              <a:t>Tools for standardized measures (www.phenxtoolkit.org)</a:t>
            </a:r>
          </a:p>
          <a:p>
            <a:pPr marL="1570038" lvl="3" indent="-533400">
              <a:lnSpc>
                <a:spcPct val="115000"/>
              </a:lnSpc>
            </a:pPr>
            <a:r>
              <a:rPr lang="en-US" sz="1600" dirty="0" err="1" smtClean="0">
                <a:solidFill>
                  <a:schemeClr val="bg1"/>
                </a:solidFill>
              </a:rPr>
              <a:t>PhenX</a:t>
            </a:r>
            <a:r>
              <a:rPr lang="en-US" sz="1600" dirty="0" smtClean="0">
                <a:solidFill>
                  <a:schemeClr val="bg1"/>
                </a:solidFill>
              </a:rPr>
              <a:t> Tool Kit – a catalog of high-priority measures for consideration and inclusion in genetic </a:t>
            </a:r>
            <a:r>
              <a:rPr lang="en-US" sz="1600" dirty="0" err="1" smtClean="0">
                <a:solidFill>
                  <a:schemeClr val="bg1"/>
                </a:solidFill>
              </a:rPr>
              <a:t>epi</a:t>
            </a:r>
            <a:r>
              <a:rPr lang="en-US" sz="1600" dirty="0" smtClean="0">
                <a:solidFill>
                  <a:schemeClr val="bg1"/>
                </a:solidFill>
              </a:rPr>
              <a:t> studies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3"/>
          <p:cNvGraphicFramePr>
            <a:graphicFrameLocks noChangeAspect="1"/>
          </p:cNvGraphicFramePr>
          <p:nvPr/>
        </p:nvGraphicFramePr>
        <p:xfrm>
          <a:off x="1447800" y="1676400"/>
          <a:ext cx="6172200" cy="4419600"/>
        </p:xfrm>
        <a:graphic>
          <a:graphicData uri="http://schemas.openxmlformats.org/presentationml/2006/ole">
            <p:oleObj spid="_x0000_s1028" name="Presentation" r:id="rId3" imgW="4570348" imgH="3427397" progId="PowerPoint.Show.12">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050"/>
          <p:cNvSpPr>
            <a:spLocks noGrp="1" noChangeArrowheads="1"/>
          </p:cNvSpPr>
          <p:nvPr>
            <p:ph type="title"/>
          </p:nvPr>
        </p:nvSpPr>
        <p:spPr bwMode="auto">
          <a:xfrm>
            <a:off x="609600" y="381000"/>
            <a:ext cx="7772400" cy="1143000"/>
          </a:xfrm>
          <a:noFill/>
          <a:ln>
            <a:miter lim="800000"/>
            <a:headEnd/>
            <a:tailEnd/>
          </a:ln>
        </p:spPr>
        <p:txBody>
          <a:bodyPr vert="horz" wrap="square" lIns="91440" tIns="45720" rIns="91440" bIns="45720" numCol="1" anchor="t" anchorCtr="0" compatLnSpc="1">
            <a:prstTxWarp prst="textNoShape">
              <a:avLst/>
            </a:prstTxWarp>
          </a:bodyPr>
          <a:lstStyle/>
          <a:p>
            <a:pPr algn="ctr"/>
            <a:r>
              <a:rPr lang="en-US" dirty="0" smtClean="0">
                <a:solidFill>
                  <a:srgbClr val="FFFF00"/>
                </a:solidFill>
              </a:rPr>
              <a:t>Lecture Outline</a:t>
            </a:r>
            <a:endParaRPr lang="en-US" dirty="0">
              <a:solidFill>
                <a:srgbClr val="FFFF00"/>
              </a:solidFill>
            </a:endParaRPr>
          </a:p>
        </p:txBody>
      </p:sp>
      <p:sp>
        <p:nvSpPr>
          <p:cNvPr id="131075" name="Text Box 2051"/>
          <p:cNvSpPr txBox="1">
            <a:spLocks noChangeArrowheads="1"/>
          </p:cNvSpPr>
          <p:nvPr/>
        </p:nvSpPr>
        <p:spPr bwMode="auto">
          <a:xfrm>
            <a:off x="685800" y="914400"/>
            <a:ext cx="8001000" cy="5139869"/>
          </a:xfrm>
          <a:prstGeom prst="rect">
            <a:avLst/>
          </a:prstGeom>
          <a:noFill/>
          <a:ln w="9525">
            <a:noFill/>
            <a:miter lim="800000"/>
            <a:headEnd/>
            <a:tailEnd/>
          </a:ln>
          <a:effectLst/>
        </p:spPr>
        <p:txBody>
          <a:bodyPr wrap="square">
            <a:spAutoFit/>
          </a:bodyPr>
          <a:lstStyle/>
          <a:p>
            <a:pPr marL="342900" indent="-342900">
              <a:lnSpc>
                <a:spcPct val="140000"/>
              </a:lnSpc>
            </a:pPr>
            <a:endParaRPr lang="en-US" sz="2800" dirty="0">
              <a:solidFill>
                <a:schemeClr val="bg1"/>
              </a:solidFill>
            </a:endParaRPr>
          </a:p>
          <a:p>
            <a:pPr marL="342900" indent="-342900">
              <a:lnSpc>
                <a:spcPct val="140000"/>
              </a:lnSpc>
              <a:buFontTx/>
              <a:buChar char="•"/>
            </a:pPr>
            <a:r>
              <a:rPr lang="en-US" sz="2800" dirty="0" smtClean="0">
                <a:solidFill>
                  <a:schemeClr val="bg1"/>
                </a:solidFill>
              </a:rPr>
              <a:t>Introduction to Genetic Epidemiology</a:t>
            </a:r>
          </a:p>
          <a:p>
            <a:pPr marL="800100" lvl="1" indent="-342900">
              <a:lnSpc>
                <a:spcPct val="140000"/>
              </a:lnSpc>
              <a:buFontTx/>
              <a:buChar char="•"/>
            </a:pPr>
            <a:r>
              <a:rPr lang="en-US" sz="2400" dirty="0" smtClean="0">
                <a:solidFill>
                  <a:schemeClr val="bg1"/>
                </a:solidFill>
              </a:rPr>
              <a:t>Define genetic epidemiology</a:t>
            </a:r>
          </a:p>
          <a:p>
            <a:pPr marL="800100" lvl="1" indent="-342900">
              <a:lnSpc>
                <a:spcPct val="140000"/>
              </a:lnSpc>
              <a:buFontTx/>
              <a:buChar char="•"/>
            </a:pPr>
            <a:r>
              <a:rPr lang="en-US" sz="2400" dirty="0" smtClean="0">
                <a:solidFill>
                  <a:schemeClr val="bg1"/>
                </a:solidFill>
              </a:rPr>
              <a:t>Terms and concepts important in genetic epidemiology</a:t>
            </a:r>
          </a:p>
          <a:p>
            <a:pPr indent="403225"/>
            <a:r>
              <a:rPr lang="en-US" sz="2400" dirty="0" smtClean="0">
                <a:hlinkClick r:id="rId2"/>
              </a:rPr>
              <a:t>	http://www.genome.gov/Glossary/</a:t>
            </a:r>
            <a:endParaRPr lang="en-US" sz="2400" dirty="0" smtClean="0"/>
          </a:p>
          <a:p>
            <a:pPr indent="403225"/>
            <a:r>
              <a:rPr lang="en-US" sz="2400" dirty="0" smtClean="0">
                <a:hlinkClick r:id="rId3"/>
              </a:rPr>
              <a:t>	http://www.cdc.gov/excite/library/glossary.htm</a:t>
            </a:r>
            <a:endParaRPr lang="en-US" sz="2400" dirty="0" smtClean="0">
              <a:solidFill>
                <a:schemeClr val="bg1"/>
              </a:solidFill>
            </a:endParaRPr>
          </a:p>
          <a:p>
            <a:pPr marL="800100" lvl="1" indent="-342900">
              <a:lnSpc>
                <a:spcPct val="140000"/>
              </a:lnSpc>
              <a:buFontTx/>
              <a:buChar char="•"/>
            </a:pPr>
            <a:r>
              <a:rPr lang="en-US" sz="2400" dirty="0" smtClean="0">
                <a:solidFill>
                  <a:schemeClr val="bg1"/>
                </a:solidFill>
              </a:rPr>
              <a:t>Overview of study designs</a:t>
            </a:r>
          </a:p>
          <a:p>
            <a:pPr marL="800100" lvl="1" indent="-342900">
              <a:lnSpc>
                <a:spcPct val="140000"/>
              </a:lnSpc>
              <a:buFontTx/>
              <a:buChar char="•"/>
            </a:pPr>
            <a:r>
              <a:rPr lang="en-US" sz="2400" dirty="0" smtClean="0">
                <a:solidFill>
                  <a:schemeClr val="bg1"/>
                </a:solidFill>
              </a:rPr>
              <a:t>Collecting family history information and pedigree drawing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838200" y="415925"/>
            <a:ext cx="7620000" cy="762000"/>
          </a:xfrm>
        </p:spPr>
        <p:txBody>
          <a:bodyPr/>
          <a:lstStyle/>
          <a:p>
            <a:pPr eaLnBrk="1" hangingPunct="1"/>
            <a:r>
              <a:rPr lang="en-US" dirty="0" smtClean="0">
                <a:solidFill>
                  <a:srgbClr val="FFFF00"/>
                </a:solidFill>
              </a:rPr>
              <a:t>Genetic Epidemiology</a:t>
            </a:r>
          </a:p>
        </p:txBody>
      </p:sp>
      <p:sp>
        <p:nvSpPr>
          <p:cNvPr id="7171" name="Rectangle 3"/>
          <p:cNvSpPr>
            <a:spLocks noGrp="1" noChangeArrowheads="1"/>
          </p:cNvSpPr>
          <p:nvPr>
            <p:ph type="body" idx="1"/>
          </p:nvPr>
        </p:nvSpPr>
        <p:spPr>
          <a:xfrm>
            <a:off x="587375" y="1319213"/>
            <a:ext cx="7620000" cy="5005387"/>
          </a:xfrm>
        </p:spPr>
        <p:txBody>
          <a:bodyPr/>
          <a:lstStyle/>
          <a:p>
            <a:pPr eaLnBrk="1" hangingPunct="1"/>
            <a:r>
              <a:rPr lang="en-US" sz="2800" dirty="0" smtClean="0">
                <a:solidFill>
                  <a:schemeClr val="bg1"/>
                </a:solidFill>
              </a:rPr>
              <a:t>How would you define Genetic Epidemiology</a:t>
            </a:r>
          </a:p>
          <a:p>
            <a:pPr eaLnBrk="1" hangingPunct="1"/>
            <a:r>
              <a:rPr lang="en-US" sz="2800" dirty="0" smtClean="0">
                <a:solidFill>
                  <a:schemeClr val="bg1"/>
                </a:solidFill>
              </a:rPr>
              <a:t>How does it differ </a:t>
            </a:r>
            <a:r>
              <a:rPr lang="en-US" sz="2800" smtClean="0">
                <a:solidFill>
                  <a:schemeClr val="bg1"/>
                </a:solidFill>
              </a:rPr>
              <a:t>from Epidemiology</a:t>
            </a:r>
            <a:endParaRPr lang="en-US" sz="2800" dirty="0" smtClean="0">
              <a:solidFill>
                <a:schemeClr val="bg1"/>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838200" y="415925"/>
            <a:ext cx="7620000" cy="762000"/>
          </a:xfrm>
        </p:spPr>
        <p:txBody>
          <a:bodyPr/>
          <a:lstStyle/>
          <a:p>
            <a:pPr eaLnBrk="1" hangingPunct="1"/>
            <a:r>
              <a:rPr lang="en-US" dirty="0" smtClean="0">
                <a:solidFill>
                  <a:srgbClr val="FFFF00"/>
                </a:solidFill>
              </a:rPr>
              <a:t>Genetic Epidemiology</a:t>
            </a:r>
          </a:p>
        </p:txBody>
      </p:sp>
      <p:sp>
        <p:nvSpPr>
          <p:cNvPr id="7171" name="Rectangle 3"/>
          <p:cNvSpPr>
            <a:spLocks noGrp="1" noChangeArrowheads="1"/>
          </p:cNvSpPr>
          <p:nvPr>
            <p:ph type="body" idx="1"/>
          </p:nvPr>
        </p:nvSpPr>
        <p:spPr>
          <a:xfrm>
            <a:off x="587375" y="1319213"/>
            <a:ext cx="7620000" cy="5005387"/>
          </a:xfrm>
        </p:spPr>
        <p:txBody>
          <a:bodyPr/>
          <a:lstStyle/>
          <a:p>
            <a:pPr eaLnBrk="1" hangingPunct="1"/>
            <a:r>
              <a:rPr lang="en-US" sz="2800" dirty="0" smtClean="0">
                <a:solidFill>
                  <a:schemeClr val="bg1"/>
                </a:solidFill>
              </a:rPr>
              <a:t>Goals</a:t>
            </a:r>
          </a:p>
          <a:p>
            <a:pPr lvl="1" eaLnBrk="1" hangingPunct="1"/>
            <a:r>
              <a:rPr lang="en-US" dirty="0" smtClean="0">
                <a:solidFill>
                  <a:schemeClr val="bg1"/>
                </a:solidFill>
              </a:rPr>
              <a:t>To discover and characterize genetic susceptibility to health and disease in human populations</a:t>
            </a:r>
          </a:p>
          <a:p>
            <a:pPr lvl="1" eaLnBrk="1" hangingPunct="1"/>
            <a:r>
              <a:rPr lang="en-US" dirty="0" smtClean="0">
                <a:solidFill>
                  <a:schemeClr val="bg1"/>
                </a:solidFill>
              </a:rPr>
              <a:t>To identify interactions between genetic and environmental factors</a:t>
            </a:r>
          </a:p>
          <a:p>
            <a:pPr eaLnBrk="1" hangingPunct="1"/>
            <a:r>
              <a:rPr lang="en-US" sz="2800" dirty="0" smtClean="0">
                <a:solidFill>
                  <a:schemeClr val="bg1"/>
                </a:solidFill>
              </a:rPr>
              <a:t>Use family based studies and studies of unrelated individuals</a:t>
            </a:r>
          </a:p>
          <a:p>
            <a:pPr eaLnBrk="1" hangingPunct="1"/>
            <a:r>
              <a:rPr lang="en-US" sz="2800" dirty="0" smtClean="0">
                <a:solidFill>
                  <a:schemeClr val="bg1"/>
                </a:solidFill>
              </a:rPr>
              <a:t>Apply principals of epidemiology, biostatistics and genetics/genome science</a:t>
            </a:r>
          </a:p>
          <a:p>
            <a:pPr eaLnBrk="1" hangingPunct="1"/>
            <a:r>
              <a:rPr lang="en-US" sz="2800" dirty="0" smtClean="0">
                <a:solidFill>
                  <a:schemeClr val="bg1"/>
                </a:solidFill>
              </a:rPr>
              <a:t>Rapidly evolving field</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81000" y="609600"/>
            <a:ext cx="7573962" cy="523875"/>
          </a:xfrm>
        </p:spPr>
        <p:txBody>
          <a:bodyPr/>
          <a:lstStyle/>
          <a:p>
            <a:r>
              <a:rPr lang="en-US" sz="2800" b="1" dirty="0" smtClean="0">
                <a:solidFill>
                  <a:srgbClr val="FFFF00"/>
                </a:solidFill>
              </a:rPr>
              <a:t>Percent of Obese (BMI </a:t>
            </a:r>
            <a:r>
              <a:rPr lang="en-US" sz="2800" b="1" u="sng" dirty="0" smtClean="0">
                <a:solidFill>
                  <a:srgbClr val="FFFF00"/>
                </a:solidFill>
              </a:rPr>
              <a:t>&gt;</a:t>
            </a:r>
            <a:r>
              <a:rPr lang="en-US" sz="2800" b="1" dirty="0" smtClean="0">
                <a:solidFill>
                  <a:srgbClr val="FFFF00"/>
                </a:solidFill>
              </a:rPr>
              <a:t> 30) in U.S. Adults</a:t>
            </a:r>
            <a:endParaRPr lang="en-US" sz="2800" dirty="0" smtClean="0">
              <a:solidFill>
                <a:srgbClr val="FFFF00"/>
              </a:solidFill>
            </a:endParaRPr>
          </a:p>
        </p:txBody>
      </p:sp>
      <p:pic>
        <p:nvPicPr>
          <p:cNvPr id="13316" name="Picture 3"/>
          <p:cNvPicPr>
            <a:picLocks noChangeAspect="1" noChangeArrowheads="1"/>
          </p:cNvPicPr>
          <p:nvPr/>
        </p:nvPicPr>
        <p:blipFill>
          <a:blip r:embed="rId3" cstate="print"/>
          <a:srcRect/>
          <a:stretch>
            <a:fillRect/>
          </a:stretch>
        </p:blipFill>
        <p:spPr bwMode="auto">
          <a:xfrm>
            <a:off x="990600" y="1981200"/>
            <a:ext cx="6248400" cy="363536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81000" y="381000"/>
            <a:ext cx="7573962" cy="523875"/>
          </a:xfrm>
        </p:spPr>
        <p:txBody>
          <a:bodyPr/>
          <a:lstStyle/>
          <a:p>
            <a:r>
              <a:rPr lang="en-US" sz="2800" b="1" dirty="0" smtClean="0">
                <a:solidFill>
                  <a:srgbClr val="FFFF00"/>
                </a:solidFill>
              </a:rPr>
              <a:t>Percent of Obese (BMI </a:t>
            </a:r>
            <a:r>
              <a:rPr lang="en-US" sz="2800" b="1" u="sng" dirty="0" smtClean="0">
                <a:solidFill>
                  <a:srgbClr val="FFFF00"/>
                </a:solidFill>
              </a:rPr>
              <a:t>&gt;</a:t>
            </a:r>
            <a:r>
              <a:rPr lang="en-US" sz="2800" b="1" dirty="0" smtClean="0">
                <a:solidFill>
                  <a:srgbClr val="FFFF00"/>
                </a:solidFill>
              </a:rPr>
              <a:t> 30) in U.S. Adults</a:t>
            </a:r>
            <a:endParaRPr lang="en-US" sz="2800" dirty="0" smtClean="0">
              <a:solidFill>
                <a:srgbClr val="FFFF00"/>
              </a:solidFill>
            </a:endParaRPr>
          </a:p>
        </p:txBody>
      </p:sp>
      <p:pic>
        <p:nvPicPr>
          <p:cNvPr id="13315" name="Picture 2"/>
          <p:cNvPicPr>
            <a:picLocks noChangeAspect="1" noChangeArrowheads="1"/>
          </p:cNvPicPr>
          <p:nvPr/>
        </p:nvPicPr>
        <p:blipFill>
          <a:blip r:embed="rId3" cstate="print"/>
          <a:srcRect/>
          <a:stretch>
            <a:fillRect/>
          </a:stretch>
        </p:blipFill>
        <p:spPr bwMode="auto">
          <a:xfrm>
            <a:off x="1295400" y="1752600"/>
            <a:ext cx="6172200" cy="363982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17488" y="88900"/>
            <a:ext cx="7573962" cy="523875"/>
          </a:xfrm>
        </p:spPr>
        <p:txBody>
          <a:bodyPr/>
          <a:lstStyle/>
          <a:p>
            <a:r>
              <a:rPr lang="en-US" sz="2800" b="1" dirty="0" smtClean="0">
                <a:solidFill>
                  <a:srgbClr val="FFFF00"/>
                </a:solidFill>
              </a:rPr>
              <a:t>Percent of Obese (BMI </a:t>
            </a:r>
            <a:r>
              <a:rPr lang="en-US" sz="2800" b="1" u="sng" dirty="0" smtClean="0">
                <a:solidFill>
                  <a:srgbClr val="FFFF00"/>
                </a:solidFill>
              </a:rPr>
              <a:t>&gt;</a:t>
            </a:r>
            <a:r>
              <a:rPr lang="en-US" sz="2800" b="1" dirty="0" smtClean="0">
                <a:solidFill>
                  <a:srgbClr val="FFFF00"/>
                </a:solidFill>
              </a:rPr>
              <a:t> 30) in U.S. Adults</a:t>
            </a:r>
            <a:endParaRPr lang="en-US" sz="2800" dirty="0" smtClean="0">
              <a:solidFill>
                <a:srgbClr val="FFFF00"/>
              </a:solidFill>
            </a:endParaRPr>
          </a:p>
        </p:txBody>
      </p:sp>
      <p:pic>
        <p:nvPicPr>
          <p:cNvPr id="13315" name="Picture 2"/>
          <p:cNvPicPr>
            <a:picLocks noChangeAspect="1" noChangeArrowheads="1"/>
          </p:cNvPicPr>
          <p:nvPr/>
        </p:nvPicPr>
        <p:blipFill>
          <a:blip r:embed="rId3" cstate="print"/>
          <a:srcRect/>
          <a:stretch>
            <a:fillRect/>
          </a:stretch>
        </p:blipFill>
        <p:spPr bwMode="auto">
          <a:xfrm>
            <a:off x="3784600" y="3744913"/>
            <a:ext cx="5184775" cy="3057525"/>
          </a:xfrm>
          <a:prstGeom prst="rect">
            <a:avLst/>
          </a:prstGeom>
          <a:noFill/>
          <a:ln w="9525">
            <a:noFill/>
            <a:miter lim="800000"/>
            <a:headEnd/>
            <a:tailEnd/>
          </a:ln>
        </p:spPr>
      </p:pic>
      <p:pic>
        <p:nvPicPr>
          <p:cNvPr id="13316" name="Picture 3"/>
          <p:cNvPicPr>
            <a:picLocks noChangeAspect="1" noChangeArrowheads="1"/>
          </p:cNvPicPr>
          <p:nvPr/>
        </p:nvPicPr>
        <p:blipFill>
          <a:blip r:embed="rId4" cstate="print"/>
          <a:srcRect/>
          <a:stretch>
            <a:fillRect/>
          </a:stretch>
        </p:blipFill>
        <p:spPr bwMode="auto">
          <a:xfrm>
            <a:off x="261938" y="696913"/>
            <a:ext cx="5287962" cy="30765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DA265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DA2651"/>
            </a:solidFill>
            <a:effectLst/>
            <a:latin typeface="Arial" charset="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Template>
  <TotalTime>4631</TotalTime>
  <Words>2100</Words>
  <Application>Microsoft Office PowerPoint</Application>
  <PresentationFormat>On-screen Show (4:3)</PresentationFormat>
  <Paragraphs>354</Paragraphs>
  <Slides>38</Slides>
  <Notes>31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Network</vt:lpstr>
      <vt:lpstr>Presentation</vt:lpstr>
      <vt:lpstr>Slide 1</vt:lpstr>
      <vt:lpstr>Big Picture Learning Objectives</vt:lpstr>
      <vt:lpstr>Slide 3</vt:lpstr>
      <vt:lpstr>Lecture Outline</vt:lpstr>
      <vt:lpstr>Genetic Epidemiology</vt:lpstr>
      <vt:lpstr>Genetic Epidemiology</vt:lpstr>
      <vt:lpstr>Percent of Obese (BMI &gt; 30) in U.S. Adults</vt:lpstr>
      <vt:lpstr>Percent of Obese (BMI &gt; 30) in U.S. Adults</vt:lpstr>
      <vt:lpstr>Percent of Obese (BMI &gt; 30) in U.S. Adults</vt:lpstr>
      <vt:lpstr>Genetic Epidemiology</vt:lpstr>
      <vt:lpstr>Phenotype and Genotype</vt:lpstr>
      <vt:lpstr>Slide 12</vt:lpstr>
      <vt:lpstr>Slide 13</vt:lpstr>
      <vt:lpstr>Chromosomes, DNA, Genes</vt:lpstr>
      <vt:lpstr>Genotype</vt:lpstr>
      <vt:lpstr>Genotype</vt:lpstr>
      <vt:lpstr>A pair of chromosomes</vt:lpstr>
      <vt:lpstr>Allele frequencies vary across populations</vt:lpstr>
      <vt:lpstr>Identifying genetic effects: Overview</vt:lpstr>
      <vt:lpstr>Approaches to understanding genetic influences:   Overview of Genetic Epidemiologic Studies</vt:lpstr>
      <vt:lpstr>Slide 21</vt:lpstr>
      <vt:lpstr>Basic idea behind Commingling Analysis:</vt:lpstr>
      <vt:lpstr>A pair of chromosomes from an individual person</vt:lpstr>
      <vt:lpstr>Slide 24</vt:lpstr>
      <vt:lpstr>Commingling Analysis Summary:</vt:lpstr>
      <vt:lpstr> Overview of Genetic Epidemiologic Study Design</vt:lpstr>
      <vt:lpstr>General comments about twin studies</vt:lpstr>
      <vt:lpstr>A twin approach to unraveling epigenetics Jordana T. Bell and Tim D. Spector Trends Genet. 2011 March ; 27(3): 116–125.</vt:lpstr>
      <vt:lpstr> Overview of Genetic Epidemiologic Study Design</vt:lpstr>
      <vt:lpstr> Overview of Genetic Epidemiologic Study Design</vt:lpstr>
      <vt:lpstr>Association Studies</vt:lpstr>
      <vt:lpstr>Summary</vt:lpstr>
      <vt:lpstr>Genetic Epidemiology</vt:lpstr>
      <vt:lpstr>Slide 34</vt:lpstr>
      <vt:lpstr>Collecting Family Data</vt:lpstr>
      <vt:lpstr>Collecting family data</vt:lpstr>
      <vt:lpstr>Collecting family data</vt:lpstr>
      <vt:lpstr>Slide 38</vt:lpstr>
    </vt:vector>
  </TitlesOfParts>
  <Company>CDC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lkb5</dc:creator>
  <cp:lastModifiedBy>Fujitsu</cp:lastModifiedBy>
  <cp:revision>866</cp:revision>
  <dcterms:created xsi:type="dcterms:W3CDTF">2005-04-28T21:25:41Z</dcterms:created>
  <dcterms:modified xsi:type="dcterms:W3CDTF">2017-07-19T01:07:22Z</dcterms:modified>
</cp:coreProperties>
</file>