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50"/>
  </p:notesMasterIdLst>
  <p:handoutMasterIdLst>
    <p:handoutMasterId r:id="rId51"/>
  </p:handoutMasterIdLst>
  <p:sldIdLst>
    <p:sldId id="310" r:id="rId2"/>
    <p:sldId id="307" r:id="rId3"/>
    <p:sldId id="300" r:id="rId4"/>
    <p:sldId id="301" r:id="rId5"/>
    <p:sldId id="302" r:id="rId6"/>
    <p:sldId id="303" r:id="rId7"/>
    <p:sldId id="304" r:id="rId8"/>
    <p:sldId id="321" r:id="rId9"/>
    <p:sldId id="306" r:id="rId10"/>
    <p:sldId id="308" r:id="rId11"/>
    <p:sldId id="264" r:id="rId12"/>
    <p:sldId id="297" r:id="rId13"/>
    <p:sldId id="265" r:id="rId14"/>
    <p:sldId id="266" r:id="rId15"/>
    <p:sldId id="287" r:id="rId16"/>
    <p:sldId id="267" r:id="rId17"/>
    <p:sldId id="268" r:id="rId18"/>
    <p:sldId id="288" r:id="rId19"/>
    <p:sldId id="289" r:id="rId20"/>
    <p:sldId id="271" r:id="rId21"/>
    <p:sldId id="299" r:id="rId22"/>
    <p:sldId id="291" r:id="rId23"/>
    <p:sldId id="296" r:id="rId24"/>
    <p:sldId id="272" r:id="rId25"/>
    <p:sldId id="274" r:id="rId26"/>
    <p:sldId id="275" r:id="rId27"/>
    <p:sldId id="276" r:id="rId28"/>
    <p:sldId id="309" r:id="rId29"/>
    <p:sldId id="290" r:id="rId30"/>
    <p:sldId id="269" r:id="rId31"/>
    <p:sldId id="311" r:id="rId32"/>
    <p:sldId id="286" r:id="rId33"/>
    <p:sldId id="277" r:id="rId34"/>
    <p:sldId id="285" r:id="rId35"/>
    <p:sldId id="278" r:id="rId36"/>
    <p:sldId id="312" r:id="rId37"/>
    <p:sldId id="280" r:id="rId38"/>
    <p:sldId id="281" r:id="rId39"/>
    <p:sldId id="322" r:id="rId40"/>
    <p:sldId id="314" r:id="rId41"/>
    <p:sldId id="315" r:id="rId42"/>
    <p:sldId id="316" r:id="rId43"/>
    <p:sldId id="323" r:id="rId44"/>
    <p:sldId id="317" r:id="rId45"/>
    <p:sldId id="318" r:id="rId46"/>
    <p:sldId id="319" r:id="rId47"/>
    <p:sldId id="320" r:id="rId48"/>
    <p:sldId id="273" r:id="rId49"/>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5DFF"/>
    <a:srgbClr val="EDD10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19174" autoAdjust="0"/>
    <p:restoredTop sz="94633" autoAdjust="0"/>
  </p:normalViewPr>
  <p:slideViewPr>
    <p:cSldViewPr snapToGrid="0">
      <p:cViewPr varScale="1">
        <p:scale>
          <a:sx n="48" d="100"/>
          <a:sy n="48" d="100"/>
        </p:scale>
        <p:origin x="-1152" y="-62"/>
      </p:cViewPr>
      <p:guideLst>
        <p:guide orient="horz" pos="2160"/>
        <p:guide orient="horz" pos="454"/>
        <p:guide orient="horz" pos="1137"/>
        <p:guide pos="2880"/>
        <p:guide pos="531"/>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1075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075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1075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B2210B5-4FCE-4E70-BCC9-05A25323EB48}" type="slidenum">
              <a:rPr lang="en-US"/>
              <a:pPr>
                <a:defRPr/>
              </a:pPr>
              <a:t>‹#›</a:t>
            </a:fld>
            <a:endParaRPr lang="en-US"/>
          </a:p>
        </p:txBody>
      </p:sp>
    </p:spTree>
    <p:extLst>
      <p:ext uri="{BB962C8B-B14F-4D97-AF65-F5344CB8AC3E}">
        <p14:creationId xmlns="" xmlns:p14="http://schemas.microsoft.com/office/powerpoint/2010/main" val="2074001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11981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981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981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11981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6F3601FC-1953-41C3-BBD6-EBEBD0CDD180}" type="slidenum">
              <a:rPr lang="en-US"/>
              <a:pPr>
                <a:defRPr/>
              </a:pPr>
              <a:t>‹#›</a:t>
            </a:fld>
            <a:endParaRPr lang="en-US"/>
          </a:p>
        </p:txBody>
      </p:sp>
    </p:spTree>
    <p:extLst>
      <p:ext uri="{BB962C8B-B14F-4D97-AF65-F5344CB8AC3E}">
        <p14:creationId xmlns="" xmlns:p14="http://schemas.microsoft.com/office/powerpoint/2010/main" val="1536206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miter lim="800000"/>
            <a:headEnd/>
            <a:tailEnd/>
          </a:ln>
        </p:spPr>
        <p:txBody>
          <a:bodyPr/>
          <a:lstStyle/>
          <a:p>
            <a:fld id="{8DC38DBF-F21A-4BCE-899B-5D35C6799AAB}" type="slidenum">
              <a:rPr lang="en-US" smtClean="0"/>
              <a:pPr/>
              <a:t>2</a:t>
            </a:fld>
            <a:endParaRPr lang="en-US" dirty="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US" dirty="0" smtClean="0"/>
              <a:t>Iin this slide talk about next we will look at assoc studies – before we conduct assoc studies we usually have some indication that the trait we are interested in has some evidence for genetic influences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3AF19DCD-E263-4C1D-BD8C-49E7A6A9EAE6}" type="slidenum">
              <a:rPr lang="en-US"/>
              <a:pPr/>
              <a:t>13</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01C1A3B3-01FD-4B9E-88FD-69C34322FB9F}" type="slidenum">
              <a:rPr lang="en-US"/>
              <a:pPr/>
              <a:t>14</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95340F47-A9F3-4CB7-9363-42D664F20F48}" type="slidenum">
              <a:rPr lang="en-US"/>
              <a:pPr/>
              <a:t>15</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FFE7B27F-5EBB-4D34-B962-85EFFB4ABF23}" type="slidenum">
              <a:rPr lang="en-US"/>
              <a:pPr/>
              <a:t>16</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5EABBCD8-7E82-4259-84B1-49B51AFC4797}" type="slidenum">
              <a:rPr lang="en-US"/>
              <a:pPr/>
              <a:t>17</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8C807316-94F1-4C2A-A8CF-B69DCF938AAC}" type="slidenum">
              <a:rPr lang="en-US"/>
              <a:pPr/>
              <a:t>18</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5B06B78-178C-4FF3-8BA3-A5B603E5AFBC}" type="slidenum">
              <a:rPr lang="en-US"/>
              <a:pPr/>
              <a:t>19</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B1B73E00-3E0B-4A5C-B0D6-A31329DD5FFF}" type="slidenum">
              <a:rPr lang="en-US"/>
              <a:pPr/>
              <a:t>20</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EC7E6BFB-181D-406A-83FE-2C60FC818913}" type="slidenum">
              <a:rPr lang="en-US"/>
              <a:pPr/>
              <a:t>21</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056C440A-9F00-4847-ACDF-C7B4042F7546}" type="slidenum">
              <a:rPr lang="en-US"/>
              <a:pPr/>
              <a:t>22</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B1B73E00-3E0B-4A5C-B0D6-A31329DD5FFF}" type="slidenum">
              <a:rPr lang="en-US"/>
              <a:pPr/>
              <a:t>3</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DF70B6CC-DC8D-46ED-9036-54551CDC7EAD}" type="slidenum">
              <a:rPr lang="en-US"/>
              <a:pPr/>
              <a:t>23</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A161EF10-E885-49E0-B64A-C2E6165D6DA6}" type="slidenum">
              <a:rPr lang="en-US"/>
              <a:pPr/>
              <a:t>24</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6271607D-BE0D-4C92-80FA-C7B43C6601C8}" type="slidenum">
              <a:rPr lang="en-US"/>
              <a:pPr/>
              <a:t>25</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7D159AE-FC29-4F89-B38A-40DD1B2897BA}" type="slidenum">
              <a:rPr lang="en-US"/>
              <a:pPr/>
              <a:t>26</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0F1DA33B-F582-49BE-937A-B37879C80763}" type="slidenum">
              <a:rPr lang="en-US"/>
              <a:pPr/>
              <a:t>27</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94DEA5D9-C4F9-41BB-87BF-39516D9550BD}" type="slidenum">
              <a:rPr lang="en-US"/>
              <a:pPr/>
              <a:t>28</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357FA8EF-0D2C-4089-9664-0AACFE020475}" type="slidenum">
              <a:rPr lang="en-US"/>
              <a:pPr/>
              <a:t>29</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C5F7F2BD-3973-418A-9E2A-8493E7680CBF}" type="slidenum">
              <a:rPr lang="en-US"/>
              <a:pPr/>
              <a:t>30</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38F3C559-8A7A-4421-B886-E118EAD9E1A9}" type="slidenum">
              <a:rPr lang="en-US"/>
              <a:pPr/>
              <a:t>32</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5DAFBC1E-9754-4DAE-931B-8120D291901C}" type="slidenum">
              <a:rPr lang="en-US"/>
              <a:pPr/>
              <a:t>33</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B1B73E00-3E0B-4A5C-B0D6-A31329DD5FFF}" type="slidenum">
              <a:rPr lang="en-US"/>
              <a:pPr/>
              <a:t>4</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13F88B75-3CE5-4A7B-84E7-C0FF73CBC286}" type="slidenum">
              <a:rPr lang="en-US"/>
              <a:pPr/>
              <a:t>34</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EB6BBEEF-CBE0-46FD-9D5C-3ACC57CF2D78}" type="slidenum">
              <a:rPr lang="en-US"/>
              <a:pPr/>
              <a:t>35</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miter lim="800000"/>
            <a:headEnd/>
            <a:tailEnd/>
          </a:ln>
        </p:spPr>
        <p:txBody>
          <a:bodyPr/>
          <a:lstStyle/>
          <a:p>
            <a:fld id="{CC57F994-0AF5-4C81-BC5B-2007BF2C2A72}" type="slidenum">
              <a:rPr lang="en-US" smtClean="0"/>
              <a:pPr/>
              <a:t>36</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BE4FF47B-2911-4630-9391-741D61EE86F2}" type="slidenum">
              <a:rPr lang="en-US"/>
              <a:pPr/>
              <a:t>37</a:t>
            </a:fld>
            <a:endParaRPr lang="en-US"/>
          </a:p>
        </p:txBody>
      </p:sp>
      <p:sp>
        <p:nvSpPr>
          <p:cNvPr id="73731" name="Rectangle 1026"/>
          <p:cNvSpPr>
            <a:spLocks noGrp="1" noRot="1" noChangeAspect="1" noChangeArrowheads="1" noTextEdit="1"/>
          </p:cNvSpPr>
          <p:nvPr>
            <p:ph type="sldImg"/>
          </p:nvPr>
        </p:nvSpPr>
        <p:spPr>
          <a:ln/>
        </p:spPr>
      </p:sp>
      <p:sp>
        <p:nvSpPr>
          <p:cNvPr id="73732"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64A34601-8024-4A00-BD3A-10140B8E218D}" type="slidenum">
              <a:rPr lang="en-US"/>
              <a:pPr/>
              <a:t>38</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A1F8C34D-862C-4366-829B-2C92EEE5DCB5}" type="slidenum">
              <a:rPr lang="en-US" smtClean="0">
                <a:latin typeface="Times New Roman" pitchFamily="18" charset="0"/>
              </a:rPr>
              <a:pPr/>
              <a:t>40</a:t>
            </a:fld>
            <a:endParaRPr lang="en-US" smtClean="0">
              <a:latin typeface="Times New Roman" pitchFamily="18"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708D93A1-41F5-417E-87CC-04C3507339E2}" type="slidenum">
              <a:rPr lang="en-US" smtClean="0">
                <a:latin typeface="Times New Roman" pitchFamily="18" charset="0"/>
              </a:rPr>
              <a:pPr/>
              <a:t>41</a:t>
            </a:fld>
            <a:endParaRPr lang="en-US" smtClean="0">
              <a:latin typeface="Times New Roman"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F5755341-1DB9-4C06-B543-B9150F39CEC9}" type="slidenum">
              <a:rPr lang="en-US" smtClean="0">
                <a:latin typeface="Times New Roman" pitchFamily="18" charset="0"/>
              </a:rPr>
              <a:pPr/>
              <a:t>42</a:t>
            </a:fld>
            <a:endParaRPr lang="en-US" smtClean="0">
              <a:latin typeface="Times New Roman" pitchFamily="18"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469E2702-364C-46F8-A6E4-CC56007DE864}" type="slidenum">
              <a:rPr lang="en-US"/>
              <a:pPr/>
              <a:t>43</a:t>
            </a:fld>
            <a:endParaRPr lang="en-US"/>
          </a:p>
        </p:txBody>
      </p:sp>
      <p:sp>
        <p:nvSpPr>
          <p:cNvPr id="105475" name="Rectangle 2"/>
          <p:cNvSpPr>
            <a:spLocks noGrp="1" noRot="1" noChangeAspect="1" noChangeArrowheads="1" noTextEdit="1"/>
          </p:cNvSpPr>
          <p:nvPr>
            <p:ph type="sldImg"/>
          </p:nvPr>
        </p:nvSpPr>
        <p:spPr>
          <a:xfrm>
            <a:off x="1144588" y="685800"/>
            <a:ext cx="4572000" cy="3429000"/>
          </a:xfrm>
          <a:ln/>
        </p:spPr>
      </p:sp>
      <p:sp>
        <p:nvSpPr>
          <p:cNvPr id="105476" name="Rectangle 3"/>
          <p:cNvSpPr>
            <a:spLocks noGrp="1" noChangeArrowheads="1"/>
          </p:cNvSpPr>
          <p:nvPr>
            <p:ph type="body" idx="1"/>
          </p:nvPr>
        </p:nvSpPr>
        <p:spPr>
          <a:noFill/>
          <a:ln/>
        </p:spPr>
        <p:txBody>
          <a:bodyPr/>
          <a:lstStyle/>
          <a:p>
            <a:pPr lvl="1" eaLnBrk="1" hangingPunct="1"/>
            <a:r>
              <a:rPr lang="en-US" dirty="0" smtClean="0">
                <a:ea typeface="ＭＳ Ｐゴシック" pitchFamily="-110" charset="-128"/>
              </a:rPr>
              <a:t>N1= total (cases and controls) sample size needed</a:t>
            </a:r>
            <a:r>
              <a:rPr lang="en-US" baseline="0" dirty="0" smtClean="0">
                <a:ea typeface="ＭＳ Ｐゴシック" pitchFamily="-110" charset="-128"/>
              </a:rPr>
              <a:t> assuming LD=1 (SNP is the causal variant)</a:t>
            </a:r>
          </a:p>
          <a:p>
            <a:pPr lvl="1" eaLnBrk="1" hangingPunct="1"/>
            <a:r>
              <a:rPr lang="en-US" dirty="0" smtClean="0">
                <a:ea typeface="ＭＳ Ｐゴシック" pitchFamily="-110" charset="-128"/>
              </a:rPr>
              <a:t>N2= new sample size needed based on r2,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C8176C00-FC53-4F27-BDB3-2AD931E0BED6}" type="slidenum">
              <a:rPr lang="en-US" smtClean="0">
                <a:latin typeface="Times New Roman" pitchFamily="18" charset="0"/>
              </a:rPr>
              <a:pPr/>
              <a:t>44</a:t>
            </a:fld>
            <a:endParaRPr lang="en-US" smtClean="0">
              <a:latin typeface="Times New Roman" pitchFamily="18"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8D5B2214-AA3E-42D6-8FFA-774710EAE7CE}" type="slidenum">
              <a:rPr lang="en-US"/>
              <a:pPr/>
              <a:t>5</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BE8A208F-DC19-489C-9A1D-FBEF8C28385C}" type="slidenum">
              <a:rPr lang="en-US" smtClean="0">
                <a:latin typeface="Times New Roman" pitchFamily="18" charset="0"/>
              </a:rPr>
              <a:pPr/>
              <a:t>45</a:t>
            </a:fld>
            <a:endParaRPr lang="en-US" smtClean="0">
              <a:latin typeface="Times New Roman" pitchFamily="18"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84AFE558-5B6D-48A8-AE64-8BC96DC15A8F}" type="slidenum">
              <a:rPr lang="en-US" smtClean="0">
                <a:latin typeface="Times New Roman" pitchFamily="18" charset="0"/>
              </a:rPr>
              <a:pPr/>
              <a:t>46</a:t>
            </a:fld>
            <a:endParaRPr lang="en-US" smtClean="0">
              <a:latin typeface="Times New Roman"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D9E9792A-A611-4BC7-96F7-AF4E686D16D5}" type="slidenum">
              <a:rPr lang="en-US" smtClean="0">
                <a:latin typeface="Times New Roman" pitchFamily="18" charset="0"/>
              </a:rPr>
              <a:pPr/>
              <a:t>47</a:t>
            </a:fld>
            <a:endParaRPr lang="en-US" smtClean="0">
              <a:latin typeface="Times New Roman" pitchFamily="18"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55A41480-F2A0-47B9-AD78-0851764FDE07}" type="slidenum">
              <a:rPr lang="en-US"/>
              <a:pPr/>
              <a:t>48</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685800" y="4343400"/>
            <a:ext cx="5486400" cy="4114800"/>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9C023E94-0CAC-4E0B-9925-3BFB9FB56F63}" type="slidenum">
              <a:rPr lang="en-US"/>
              <a:pPr/>
              <a:t>6</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48BD7C07-1140-432A-BEBA-0F2CFA1AB265}" type="slidenum">
              <a:rPr lang="en-US"/>
              <a:pPr/>
              <a:t>9</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28A880C7-F5F7-40B8-9243-9B49572C487C}" type="slidenum">
              <a:rPr lang="en-US"/>
              <a:pPr/>
              <a:t>10</a:t>
            </a:fld>
            <a:endParaRPr lang="en-US"/>
          </a:p>
        </p:txBody>
      </p:sp>
      <p:sp>
        <p:nvSpPr>
          <p:cNvPr id="346114" name="Rectangle 7"/>
          <p:cNvSpPr txBox="1">
            <a:spLocks noGrp="1" noChangeArrowheads="1"/>
          </p:cNvSpPr>
          <p:nvPr/>
        </p:nvSpPr>
        <p:spPr bwMode="auto">
          <a:xfrm>
            <a:off x="3886408" y="8686800"/>
            <a:ext cx="2971593"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89940" tIns="44970" rIns="89940" bIns="44970" anchor="b"/>
          <a:lstStyle>
            <a:lvl1pPr algn="l">
              <a:defRPr>
                <a:solidFill>
                  <a:schemeClr val="tx1"/>
                </a:solidFill>
                <a:latin typeface="Arial" charset="0"/>
              </a:defRPr>
            </a:lvl1pPr>
            <a:lvl2pPr marL="37931725" indent="-37474525" algn="l">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r" eaLnBrk="0" hangingPunct="0"/>
            <a:fld id="{415BEC15-E051-4489-B292-BE6E0D090E59}" type="slidenum">
              <a:rPr lang="en-US" sz="1200">
                <a:ea typeface="ＭＳ Ｐゴシック" pitchFamily="-110" charset="-128"/>
              </a:rPr>
              <a:pPr algn="r" eaLnBrk="0" hangingPunct="0"/>
              <a:t>10</a:t>
            </a:fld>
            <a:endParaRPr lang="en-US" sz="1200">
              <a:ea typeface="ＭＳ Ｐゴシック" pitchFamily="-110" charset="-128"/>
            </a:endParaRPr>
          </a:p>
        </p:txBody>
      </p:sp>
      <p:sp>
        <p:nvSpPr>
          <p:cNvPr id="346115" name="Rectangle 2"/>
          <p:cNvSpPr>
            <a:spLocks noGrp="1" noRot="1" noChangeAspect="1" noChangeArrowheads="1" noTextEdit="1"/>
          </p:cNvSpPr>
          <p:nvPr>
            <p:ph type="sldImg"/>
          </p:nvPr>
        </p:nvSpPr>
        <p:spPr>
          <a:xfrm>
            <a:off x="1157521" y="687367"/>
            <a:ext cx="4542958" cy="3429000"/>
          </a:xfrm>
          <a:ln/>
        </p:spPr>
      </p:sp>
      <p:sp>
        <p:nvSpPr>
          <p:cNvPr id="346116" name="Rectangle 3"/>
          <p:cNvSpPr>
            <a:spLocks noGrp="1" noChangeArrowheads="1"/>
          </p:cNvSpPr>
          <p:nvPr>
            <p:ph type="body" idx="1"/>
          </p:nvPr>
        </p:nvSpPr>
        <p:spPr>
          <a:xfrm>
            <a:off x="686112" y="4343400"/>
            <a:ext cx="5485778" cy="4113235"/>
          </a:xfrm>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8D5B2214-AA3E-42D6-8FFA-774710EAE7CE}" type="slidenum">
              <a:rPr lang="en-US"/>
              <a:pPr/>
              <a:t>11</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68CA76D6-DE58-4859-B12B-2599C39D4EF2}" type="slidenum">
              <a:rPr lang="en-US"/>
              <a:pPr/>
              <a:t>12</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logo"/>
          <p:cNvPicPr>
            <a:picLocks noChangeAspect="1" noChangeArrowheads="1"/>
          </p:cNvPicPr>
          <p:nvPr userDrawn="1"/>
        </p:nvPicPr>
        <p:blipFill>
          <a:blip r:embed="rId2" cstate="print"/>
          <a:srcRect/>
          <a:stretch>
            <a:fillRect/>
          </a:stretch>
        </p:blipFill>
        <p:spPr bwMode="auto">
          <a:xfrm>
            <a:off x="3930650" y="330200"/>
            <a:ext cx="4481513" cy="6527800"/>
          </a:xfrm>
          <a:prstGeom prst="rect">
            <a:avLst/>
          </a:prstGeom>
          <a:noFill/>
          <a:ln w="9525">
            <a:noFill/>
            <a:miter lim="800000"/>
            <a:headEnd/>
            <a:tailEnd/>
          </a:ln>
        </p:spPr>
      </p:pic>
      <p:sp>
        <p:nvSpPr>
          <p:cNvPr id="89091" name="Rectangle 3"/>
          <p:cNvSpPr>
            <a:spLocks noGrp="1" noChangeArrowheads="1"/>
          </p:cNvSpPr>
          <p:nvPr>
            <p:ph type="ctrTitle"/>
          </p:nvPr>
        </p:nvSpPr>
        <p:spPr>
          <a:xfrm>
            <a:off x="842963" y="1804988"/>
            <a:ext cx="7515225" cy="762000"/>
          </a:xfrm>
        </p:spPr>
        <p:txBody>
          <a:bodyPr/>
          <a:lstStyle>
            <a:lvl1pPr>
              <a:defRPr/>
            </a:lvl1pPr>
          </a:lstStyle>
          <a:p>
            <a:r>
              <a:rPr lang="en-US"/>
              <a:t>Click to edit Master title style</a:t>
            </a:r>
          </a:p>
        </p:txBody>
      </p:sp>
      <p:sp>
        <p:nvSpPr>
          <p:cNvPr id="89092" name="Rectangle 4"/>
          <p:cNvSpPr>
            <a:spLocks noGrp="1" noChangeArrowheads="1"/>
          </p:cNvSpPr>
          <p:nvPr>
            <p:ph type="subTitle" idx="1"/>
          </p:nvPr>
        </p:nvSpPr>
        <p:spPr>
          <a:xfrm>
            <a:off x="842963" y="3429000"/>
            <a:ext cx="4208462" cy="968375"/>
          </a:xfrm>
        </p:spPr>
        <p:txBody>
          <a:bodyPr/>
          <a:lstStyle>
            <a:lvl1pPr marL="0" indent="0">
              <a:buFont typeface="Wingdings" pitchFamily="2" charset="2"/>
              <a:buNone/>
              <a:defRPr>
                <a:solidFill>
                  <a:schemeClr val="accent1"/>
                </a:solidFill>
              </a:defRPr>
            </a:lvl1pPr>
          </a:lstStyle>
          <a:p>
            <a:r>
              <a:rPr lang="en-US"/>
              <a:t>Click to edit Master subtitle style</a:t>
            </a:r>
          </a:p>
        </p:txBody>
      </p:sp>
      <p:sp>
        <p:nvSpPr>
          <p:cNvPr id="5" name="Rectangle 5"/>
          <p:cNvSpPr>
            <a:spLocks noGrp="1" noChangeArrowheads="1"/>
          </p:cNvSpPr>
          <p:nvPr>
            <p:ph type="dt" sz="half" idx="10"/>
          </p:nvPr>
        </p:nvSpPr>
        <p:spPr/>
        <p:txBody>
          <a:bodyPr/>
          <a:lstStyle>
            <a:lvl1pPr>
              <a:defRPr smtClean="0"/>
            </a:lvl1pPr>
          </a:lstStyle>
          <a:p>
            <a:pPr>
              <a:defRPr/>
            </a:pPr>
            <a:endParaRPr lang="en-US"/>
          </a:p>
        </p:txBody>
      </p:sp>
      <p:sp>
        <p:nvSpPr>
          <p:cNvPr id="6" name="Rectangle 6"/>
          <p:cNvSpPr>
            <a:spLocks noGrp="1" noChangeArrowheads="1"/>
          </p:cNvSpPr>
          <p:nvPr>
            <p:ph type="ftr" sz="quarter" idx="11"/>
          </p:nvPr>
        </p:nvSpPr>
        <p:spPr/>
        <p:txBody>
          <a:bodyPr/>
          <a:lstStyle>
            <a:lvl1pPr>
              <a:defRPr smtClean="0"/>
            </a:lvl1pPr>
          </a:lstStyle>
          <a:p>
            <a:pPr>
              <a:defRPr/>
            </a:pPr>
            <a:endParaRPr lang="en-US"/>
          </a:p>
        </p:txBody>
      </p:sp>
      <p:sp>
        <p:nvSpPr>
          <p:cNvPr id="7" name="Rectangle 7"/>
          <p:cNvSpPr>
            <a:spLocks noGrp="1" noChangeArrowheads="1"/>
          </p:cNvSpPr>
          <p:nvPr>
            <p:ph type="sldNum" sz="quarter" idx="12"/>
          </p:nvPr>
        </p:nvSpPr>
        <p:spPr/>
        <p:txBody>
          <a:bodyPr/>
          <a:lstStyle>
            <a:lvl1pPr>
              <a:defRPr smtClean="0"/>
            </a:lvl1pPr>
          </a:lstStyle>
          <a:p>
            <a:pPr>
              <a:defRPr/>
            </a:pPr>
            <a:fld id="{56506D81-0151-4331-A89B-6DF46FD44444}" type="slidenum">
              <a:rPr lang="en-US"/>
              <a:pPr>
                <a:defRPr/>
              </a:pPr>
              <a:t>‹#›</a:t>
            </a:fld>
            <a:endParaRPr lang="en-US"/>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E88641-B1F6-4C96-87D1-C7440424B117}" type="slidenum">
              <a:rPr lang="en-US"/>
              <a:pPr>
                <a:defRPr/>
              </a:pPr>
              <a:t>‹#›</a:t>
            </a:fld>
            <a:endParaRPr lang="en-US"/>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720725"/>
            <a:ext cx="1905000" cy="3292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720725"/>
            <a:ext cx="5562600" cy="3292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A6CF0A-F88F-4AC6-AB34-C74CC09594E4}" type="slidenum">
              <a:rPr lang="en-US"/>
              <a:pPr>
                <a:defRPr/>
              </a:pPr>
              <a:t>‹#›</a:t>
            </a:fld>
            <a:endParaRPr lang="en-US"/>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720725"/>
            <a:ext cx="76200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798638"/>
            <a:ext cx="3733800" cy="2214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798638"/>
            <a:ext cx="3733800" cy="2214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2AECEA7-7747-4BD7-9F7F-782ECA7257D9}" type="slidenum">
              <a:rPr lang="en-US"/>
              <a:pPr>
                <a:defRPr/>
              </a:pPr>
              <a:t>‹#›</a:t>
            </a:fld>
            <a:endParaRPr lang="en-US"/>
          </a:p>
        </p:txBody>
      </p:sp>
    </p:spTree>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38200" y="720725"/>
            <a:ext cx="76200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1798638"/>
            <a:ext cx="7620000" cy="2214562"/>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E5F8D6-9EC7-48B6-B9BE-6B9837E99514}" type="slidenum">
              <a:rPr lang="en-US"/>
              <a:pPr>
                <a:defRPr/>
              </a:pPr>
              <a:t>‹#›</a:t>
            </a:fld>
            <a:endParaRPr lang="en-US"/>
          </a:p>
        </p:txBody>
      </p:sp>
    </p:spTree>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38100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88D0970D-D6A5-40CD-8476-EF79393CD099}" type="slidenum">
              <a:rPr lang="en-US"/>
              <a:pPr/>
              <a:t>‹#›</a:t>
            </a:fld>
            <a:endParaRPr lang="en-US"/>
          </a:p>
        </p:txBody>
      </p:sp>
    </p:spTree>
    <p:extLst>
      <p:ext uri="{BB962C8B-B14F-4D97-AF65-F5344CB8AC3E}">
        <p14:creationId xmlns="" xmlns:p14="http://schemas.microsoft.com/office/powerpoint/2010/main" val="88677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0BC37B-5777-4FCA-B2F2-F165D6982C9E}" type="slidenum">
              <a:rPr lang="en-US"/>
              <a:pPr>
                <a:defRPr/>
              </a:pPr>
              <a:t>‹#›</a:t>
            </a:fld>
            <a:endParaRPr lang="en-US"/>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16433D-4211-404F-83BB-DA0142698AAD}" type="slidenum">
              <a:rPr lang="en-US"/>
              <a:pPr>
                <a:defRPr/>
              </a:pPr>
              <a:t>‹#›</a:t>
            </a:fld>
            <a:endParaRPr lang="en-US"/>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798638"/>
            <a:ext cx="3733800" cy="2214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798638"/>
            <a:ext cx="3733800" cy="2214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B18E118-85DA-4716-8B0D-039675C285F2}" type="slidenum">
              <a:rPr lang="en-US"/>
              <a:pPr>
                <a:defRPr/>
              </a:pPr>
              <a:t>‹#›</a:t>
            </a:fld>
            <a:endParaRPr lang="en-US"/>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C6F1D1C-8B36-4CED-B878-B9DE3C4A500F}" type="slidenum">
              <a:rPr lang="en-US"/>
              <a:pPr>
                <a:defRPr/>
              </a:pPr>
              <a:t>‹#›</a:t>
            </a:fld>
            <a:endParaRPr lang="en-US"/>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A902C58-335E-4E1C-A3E8-482B99B6FE87}" type="slidenum">
              <a:rPr lang="en-US"/>
              <a:pPr>
                <a:defRPr/>
              </a:pPr>
              <a:t>‹#›</a:t>
            </a:fld>
            <a:endParaRPr lang="en-US"/>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4D2E4F8-AE3E-417E-911A-1773B00B906B}" type="slidenum">
              <a:rPr lang="en-US"/>
              <a:pPr>
                <a:defRPr/>
              </a:pPr>
              <a:t>‹#›</a:t>
            </a:fld>
            <a:endParaRPr lang="en-US"/>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5606B5-658B-428B-8C52-7880A6F7720F}" type="slidenum">
              <a:rPr lang="en-US"/>
              <a:pPr>
                <a:defRPr/>
              </a:pPr>
              <a:t>‹#›</a:t>
            </a:fld>
            <a:endParaRPr lang="en-US"/>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B288E2-982A-4BAA-85C6-6C67A231DFF9}" type="slidenum">
              <a:rPr lang="en-US"/>
              <a:pPr>
                <a:defRPr/>
              </a:pPr>
              <a:t>‹#›</a:t>
            </a:fld>
            <a:endParaRPr lang="en-US"/>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838200" y="720725"/>
            <a:ext cx="76200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title style</a:t>
            </a:r>
          </a:p>
        </p:txBody>
      </p:sp>
      <p:sp>
        <p:nvSpPr>
          <p:cNvPr id="2051" name="Rectangle 3"/>
          <p:cNvSpPr>
            <a:spLocks noGrp="1" noChangeArrowheads="1"/>
          </p:cNvSpPr>
          <p:nvPr>
            <p:ph type="body" idx="1"/>
          </p:nvPr>
        </p:nvSpPr>
        <p:spPr bwMode="auto">
          <a:xfrm>
            <a:off x="838200" y="1798638"/>
            <a:ext cx="7620000" cy="2214562"/>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49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vl1pPr>
          </a:lstStyle>
          <a:p>
            <a:pPr>
              <a:defRPr/>
            </a:pPr>
            <a:endParaRPr lang="en-US"/>
          </a:p>
        </p:txBody>
      </p:sp>
      <p:sp>
        <p:nvSpPr>
          <p:cNvPr id="849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849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FB85D6A4-6107-4C77-89F6-19ACE815F8E8}"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39"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40" r:id="rId14"/>
  </p:sldLayoutIdLst>
  <p:transition spd="med">
    <p:wipe dir="r"/>
  </p:transition>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461963" indent="-461963" algn="l" rtl="0" eaLnBrk="0" fontAlgn="base" hangingPunct="0">
        <a:lnSpc>
          <a:spcPct val="90000"/>
        </a:lnSpc>
        <a:spcBef>
          <a:spcPct val="30000"/>
        </a:spcBef>
        <a:spcAft>
          <a:spcPct val="0"/>
        </a:spcAft>
        <a:buClr>
          <a:schemeClr val="tx2"/>
        </a:buClr>
        <a:buSzPct val="70000"/>
        <a:buFont typeface="Wingdings" pitchFamily="2" charset="2"/>
        <a:buBlip>
          <a:blip r:embed="rId17"/>
        </a:buBlip>
        <a:defRPr sz="3200">
          <a:solidFill>
            <a:schemeClr val="tx1"/>
          </a:solidFill>
          <a:latin typeface="+mn-lt"/>
          <a:ea typeface="+mn-ea"/>
          <a:cs typeface="+mn-cs"/>
        </a:defRPr>
      </a:lvl1pPr>
      <a:lvl2pPr marL="804863" indent="-341313" algn="l" rtl="0" eaLnBrk="0" fontAlgn="base" hangingPunct="0">
        <a:lnSpc>
          <a:spcPct val="90000"/>
        </a:lnSpc>
        <a:spcBef>
          <a:spcPct val="30000"/>
        </a:spcBef>
        <a:spcAft>
          <a:spcPct val="0"/>
        </a:spcAft>
        <a:buClr>
          <a:schemeClr val="tx2"/>
        </a:buClr>
        <a:buSzPct val="70000"/>
        <a:buFont typeface="Wingdings" pitchFamily="2" charset="2"/>
        <a:buBlip>
          <a:blip r:embed="rId18"/>
        </a:buBlip>
        <a:defRPr sz="2800">
          <a:solidFill>
            <a:schemeClr val="tx1"/>
          </a:solidFill>
          <a:latin typeface="+mn-lt"/>
        </a:defRPr>
      </a:lvl2pPr>
      <a:lvl3pPr marL="1090613" indent="-284163" algn="l" rtl="0" eaLnBrk="0" fontAlgn="base" hangingPunct="0">
        <a:lnSpc>
          <a:spcPct val="90000"/>
        </a:lnSpc>
        <a:spcBef>
          <a:spcPct val="30000"/>
        </a:spcBef>
        <a:spcAft>
          <a:spcPct val="0"/>
        </a:spcAft>
        <a:buClr>
          <a:schemeClr val="tx2"/>
        </a:buClr>
        <a:buSzPct val="70000"/>
        <a:buFont typeface="Wingdings" pitchFamily="2" charset="2"/>
        <a:buBlip>
          <a:blip r:embed="rId18"/>
        </a:buBlip>
        <a:defRPr sz="2400">
          <a:solidFill>
            <a:schemeClr val="tx1"/>
          </a:solidFill>
          <a:latin typeface="+mn-lt"/>
        </a:defRPr>
      </a:lvl3pPr>
      <a:lvl4pPr marL="1322388" indent="-230188" algn="l" rtl="0" eaLnBrk="0" fontAlgn="base" hangingPunct="0">
        <a:lnSpc>
          <a:spcPct val="90000"/>
        </a:lnSpc>
        <a:spcBef>
          <a:spcPct val="30000"/>
        </a:spcBef>
        <a:spcAft>
          <a:spcPct val="0"/>
        </a:spcAft>
        <a:buClr>
          <a:schemeClr val="tx2"/>
        </a:buClr>
        <a:buSzPct val="70000"/>
        <a:buFont typeface="Wingdings" pitchFamily="2" charset="2"/>
        <a:buBlip>
          <a:blip r:embed="rId18"/>
        </a:buBlip>
        <a:defRPr sz="2000">
          <a:solidFill>
            <a:schemeClr val="tx1"/>
          </a:solidFill>
          <a:latin typeface="+mn-lt"/>
        </a:defRPr>
      </a:lvl4pPr>
      <a:lvl5pPr marL="1543050" indent="-219075" algn="l" rtl="0" eaLnBrk="0" fontAlgn="base" hangingPunct="0">
        <a:lnSpc>
          <a:spcPct val="90000"/>
        </a:lnSpc>
        <a:spcBef>
          <a:spcPct val="30000"/>
        </a:spcBef>
        <a:spcAft>
          <a:spcPct val="0"/>
        </a:spcAft>
        <a:buClr>
          <a:schemeClr val="tx2"/>
        </a:buClr>
        <a:buSzPct val="70000"/>
        <a:buFont typeface="Wingdings" pitchFamily="2" charset="2"/>
        <a:buBlip>
          <a:blip r:embed="rId18"/>
        </a:buBlip>
        <a:defRPr sz="2000">
          <a:solidFill>
            <a:schemeClr val="tx1"/>
          </a:solidFill>
          <a:latin typeface="+mn-lt"/>
        </a:defRPr>
      </a:lvl5pPr>
      <a:lvl6pPr marL="2000250" indent="-219075" algn="l" rtl="0" fontAlgn="base">
        <a:lnSpc>
          <a:spcPct val="90000"/>
        </a:lnSpc>
        <a:spcBef>
          <a:spcPct val="30000"/>
        </a:spcBef>
        <a:spcAft>
          <a:spcPct val="0"/>
        </a:spcAft>
        <a:buClr>
          <a:schemeClr val="tx2"/>
        </a:buClr>
        <a:buSzPct val="70000"/>
        <a:buFont typeface="Wingdings" pitchFamily="2" charset="2"/>
        <a:buBlip>
          <a:blip r:embed="rId18"/>
        </a:buBlip>
        <a:defRPr sz="2000">
          <a:solidFill>
            <a:schemeClr val="tx1"/>
          </a:solidFill>
          <a:latin typeface="+mn-lt"/>
        </a:defRPr>
      </a:lvl6pPr>
      <a:lvl7pPr marL="2457450" indent="-219075" algn="l" rtl="0" fontAlgn="base">
        <a:lnSpc>
          <a:spcPct val="90000"/>
        </a:lnSpc>
        <a:spcBef>
          <a:spcPct val="30000"/>
        </a:spcBef>
        <a:spcAft>
          <a:spcPct val="0"/>
        </a:spcAft>
        <a:buClr>
          <a:schemeClr val="tx2"/>
        </a:buClr>
        <a:buSzPct val="70000"/>
        <a:buFont typeface="Wingdings" pitchFamily="2" charset="2"/>
        <a:buBlip>
          <a:blip r:embed="rId18"/>
        </a:buBlip>
        <a:defRPr sz="2000">
          <a:solidFill>
            <a:schemeClr val="tx1"/>
          </a:solidFill>
          <a:latin typeface="+mn-lt"/>
        </a:defRPr>
      </a:lvl7pPr>
      <a:lvl8pPr marL="2914650" indent="-219075" algn="l" rtl="0" fontAlgn="base">
        <a:lnSpc>
          <a:spcPct val="90000"/>
        </a:lnSpc>
        <a:spcBef>
          <a:spcPct val="30000"/>
        </a:spcBef>
        <a:spcAft>
          <a:spcPct val="0"/>
        </a:spcAft>
        <a:buClr>
          <a:schemeClr val="tx2"/>
        </a:buClr>
        <a:buSzPct val="70000"/>
        <a:buFont typeface="Wingdings" pitchFamily="2" charset="2"/>
        <a:buBlip>
          <a:blip r:embed="rId18"/>
        </a:buBlip>
        <a:defRPr sz="2000">
          <a:solidFill>
            <a:schemeClr val="tx1"/>
          </a:solidFill>
          <a:latin typeface="+mn-lt"/>
        </a:defRPr>
      </a:lvl8pPr>
      <a:lvl9pPr marL="3371850" indent="-219075" algn="l" rtl="0" fontAlgn="base">
        <a:lnSpc>
          <a:spcPct val="90000"/>
        </a:lnSpc>
        <a:spcBef>
          <a:spcPct val="30000"/>
        </a:spcBef>
        <a:spcAft>
          <a:spcPct val="0"/>
        </a:spcAft>
        <a:buClr>
          <a:schemeClr val="tx2"/>
        </a:buClr>
        <a:buSzPct val="70000"/>
        <a:buFont typeface="Wingdings" pitchFamily="2" charset="2"/>
        <a:buBlip>
          <a:blip r:embed="rId18"/>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Text Box 3"/>
          <p:cNvSpPr txBox="1">
            <a:spLocks noChangeArrowheads="1"/>
          </p:cNvSpPr>
          <p:nvPr/>
        </p:nvSpPr>
        <p:spPr bwMode="auto">
          <a:xfrm>
            <a:off x="609600" y="3124200"/>
            <a:ext cx="7924800" cy="3693319"/>
          </a:xfrm>
          <a:prstGeom prst="rect">
            <a:avLst/>
          </a:prstGeom>
          <a:noFill/>
          <a:ln w="9525">
            <a:noFill/>
            <a:miter lim="800000"/>
            <a:headEnd/>
            <a:tailEnd/>
          </a:ln>
          <a:effectLst/>
        </p:spPr>
        <p:txBody>
          <a:bodyPr>
            <a:spAutoFit/>
          </a:bodyPr>
          <a:lstStyle/>
          <a:p>
            <a:pPr algn="ctr">
              <a:spcBef>
                <a:spcPct val="50000"/>
              </a:spcBef>
            </a:pPr>
            <a:r>
              <a:rPr lang="en-US" sz="2400" b="1" dirty="0">
                <a:cs typeface="Times New Roman" charset="0"/>
              </a:rPr>
              <a:t>Karen L. Edwards, Ph.D</a:t>
            </a:r>
            <a:r>
              <a:rPr lang="en-US" sz="2400" b="1" dirty="0" smtClean="0">
                <a:cs typeface="Times New Roman" charset="0"/>
              </a:rPr>
              <a:t>.</a:t>
            </a:r>
          </a:p>
          <a:p>
            <a:pPr algn="ctr">
              <a:spcBef>
                <a:spcPct val="50000"/>
              </a:spcBef>
            </a:pPr>
            <a:r>
              <a:rPr lang="en-US" sz="2400" b="1" dirty="0" smtClean="0">
                <a:cs typeface="Times New Roman" charset="0"/>
              </a:rPr>
              <a:t>Professor </a:t>
            </a:r>
            <a:r>
              <a:rPr lang="en-US" sz="2000" dirty="0"/>
              <a:t/>
            </a:r>
            <a:br>
              <a:rPr lang="en-US" sz="2000" dirty="0"/>
            </a:br>
            <a:endParaRPr lang="en-US" sz="2000" dirty="0"/>
          </a:p>
          <a:p>
            <a:pPr algn="ctr">
              <a:spcBef>
                <a:spcPct val="50000"/>
              </a:spcBef>
            </a:pPr>
            <a:r>
              <a:rPr lang="en-US" sz="2200" b="1" dirty="0">
                <a:cs typeface="Times New Roman" charset="0"/>
              </a:rPr>
              <a:t>Department of </a:t>
            </a:r>
            <a:r>
              <a:rPr lang="en-US" sz="2200" b="1" dirty="0" smtClean="0">
                <a:cs typeface="Times New Roman" charset="0"/>
              </a:rPr>
              <a:t>Epidemiology and</a:t>
            </a:r>
          </a:p>
          <a:p>
            <a:pPr algn="ctr">
              <a:spcBef>
                <a:spcPct val="50000"/>
              </a:spcBef>
            </a:pPr>
            <a:r>
              <a:rPr lang="en-US" sz="2200" b="1" dirty="0" smtClean="0">
                <a:cs typeface="Times New Roman" charset="0"/>
              </a:rPr>
              <a:t>Genetic Epidemiology Research Institute</a:t>
            </a:r>
            <a:endParaRPr lang="en-US" sz="2200" dirty="0"/>
          </a:p>
          <a:p>
            <a:pPr algn="ctr">
              <a:spcBef>
                <a:spcPct val="50000"/>
              </a:spcBef>
            </a:pPr>
            <a:r>
              <a:rPr lang="en-US" sz="2200" b="1" dirty="0">
                <a:cs typeface="Times New Roman" charset="0"/>
              </a:rPr>
              <a:t>School of </a:t>
            </a:r>
            <a:r>
              <a:rPr lang="en-US" sz="2200" b="1" dirty="0" smtClean="0">
                <a:cs typeface="Times New Roman" charset="0"/>
              </a:rPr>
              <a:t>Medicine</a:t>
            </a:r>
          </a:p>
          <a:p>
            <a:pPr algn="ctr">
              <a:spcBef>
                <a:spcPct val="50000"/>
              </a:spcBef>
            </a:pPr>
            <a:r>
              <a:rPr lang="en-US" sz="2200" b="1" dirty="0" smtClean="0">
                <a:cs typeface="Times New Roman" charset="0"/>
              </a:rPr>
              <a:t>University </a:t>
            </a:r>
            <a:r>
              <a:rPr lang="en-US" sz="2200" b="1" dirty="0">
                <a:cs typeface="Times New Roman" charset="0"/>
              </a:rPr>
              <a:t>of </a:t>
            </a:r>
            <a:r>
              <a:rPr lang="en-US" sz="2200" b="1" dirty="0" smtClean="0">
                <a:cs typeface="Times New Roman" charset="0"/>
              </a:rPr>
              <a:t>California, Irvine</a:t>
            </a:r>
            <a:r>
              <a:rPr lang="en-US" sz="2200" dirty="0" smtClean="0"/>
              <a:t> </a:t>
            </a:r>
            <a:endParaRPr lang="en-US" sz="2200" dirty="0"/>
          </a:p>
          <a:p>
            <a:pPr algn="ctr">
              <a:lnSpc>
                <a:spcPct val="50000"/>
              </a:lnSpc>
              <a:spcBef>
                <a:spcPct val="50000"/>
              </a:spcBef>
            </a:pPr>
            <a:r>
              <a:rPr lang="en-US" sz="2200" b="1" dirty="0" smtClean="0"/>
              <a:t>Irvine, </a:t>
            </a:r>
            <a:r>
              <a:rPr lang="en-US" sz="2200" b="1" dirty="0"/>
              <a:t>C</a:t>
            </a:r>
            <a:r>
              <a:rPr lang="en-US" sz="2200" b="1" dirty="0" smtClean="0"/>
              <a:t>A</a:t>
            </a:r>
            <a:endParaRPr lang="en-US" sz="2200" b="1" dirty="0"/>
          </a:p>
        </p:txBody>
      </p:sp>
      <p:sp>
        <p:nvSpPr>
          <p:cNvPr id="107524" name="Text Box 4"/>
          <p:cNvSpPr txBox="1">
            <a:spLocks noChangeArrowheads="1"/>
          </p:cNvSpPr>
          <p:nvPr/>
        </p:nvSpPr>
        <p:spPr bwMode="auto">
          <a:xfrm>
            <a:off x="228600" y="304800"/>
            <a:ext cx="7620000" cy="2031325"/>
          </a:xfrm>
          <a:prstGeom prst="rect">
            <a:avLst/>
          </a:prstGeom>
          <a:noFill/>
          <a:ln w="9525">
            <a:noFill/>
            <a:miter lim="800000"/>
            <a:headEnd/>
            <a:tailEnd/>
          </a:ln>
          <a:effectLst/>
        </p:spPr>
        <p:txBody>
          <a:bodyPr>
            <a:spAutoFit/>
          </a:bodyPr>
          <a:lstStyle/>
          <a:p>
            <a:pPr algn="ctr">
              <a:spcBef>
                <a:spcPct val="50000"/>
              </a:spcBef>
            </a:pPr>
            <a:r>
              <a:rPr lang="en-US" sz="3600" b="1" dirty="0" smtClean="0">
                <a:solidFill>
                  <a:srgbClr val="FFFF00"/>
                </a:solidFill>
              </a:rPr>
              <a:t>Genetic Epidemiology</a:t>
            </a:r>
            <a:endParaRPr lang="en-US" sz="3600" b="1" dirty="0">
              <a:solidFill>
                <a:srgbClr val="FFFF00"/>
              </a:solidFill>
            </a:endParaRPr>
          </a:p>
          <a:p>
            <a:pPr algn="ctr">
              <a:spcBef>
                <a:spcPct val="50000"/>
              </a:spcBef>
            </a:pPr>
            <a:r>
              <a:rPr lang="en-US" sz="3600" b="1" dirty="0" smtClean="0">
                <a:solidFill>
                  <a:srgbClr val="FFFF00"/>
                </a:solidFill>
              </a:rPr>
              <a:t>Association Studies and Power Considerations</a:t>
            </a:r>
          </a:p>
        </p:txBody>
      </p:sp>
      <p:cxnSp>
        <p:nvCxnSpPr>
          <p:cNvPr id="5" name="Straight Connector 4"/>
          <p:cNvCxnSpPr/>
          <p:nvPr/>
        </p:nvCxnSpPr>
        <p:spPr bwMode="auto">
          <a:xfrm>
            <a:off x="381000" y="2362200"/>
            <a:ext cx="7543800" cy="0"/>
          </a:xfrm>
          <a:prstGeom prst="line">
            <a:avLst/>
          </a:prstGeom>
          <a:ln w="38100">
            <a:solidFill>
              <a:schemeClr val="accent6"/>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idx="4294967295"/>
          </p:nvPr>
        </p:nvSpPr>
        <p:spPr/>
        <p:txBody>
          <a:bodyPr anchor="ctr"/>
          <a:lstStyle/>
          <a:p>
            <a:r>
              <a:rPr lang="en-US" sz="4200"/>
              <a:t>Study Design to Investigate Heritability of Common Diseases</a:t>
            </a:r>
          </a:p>
        </p:txBody>
      </p:sp>
      <p:sp>
        <p:nvSpPr>
          <p:cNvPr id="345091" name="Text Box 3"/>
          <p:cNvSpPr txBox="1">
            <a:spLocks noChangeArrowheads="1"/>
          </p:cNvSpPr>
          <p:nvPr/>
        </p:nvSpPr>
        <p:spPr bwMode="auto">
          <a:xfrm>
            <a:off x="762000" y="2362200"/>
            <a:ext cx="3048000" cy="862013"/>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lgn="l">
              <a:defRPr>
                <a:solidFill>
                  <a:schemeClr val="tx1"/>
                </a:solidFill>
                <a:latin typeface="Arial" charset="0"/>
              </a:defRPr>
            </a:lvl1pPr>
            <a:lvl2pPr marL="37931725" indent="-37474525" algn="l">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eaLnBrk="0" hangingPunct="0"/>
            <a:r>
              <a:rPr lang="en-US" sz="2500" b="1">
                <a:ea typeface="ＭＳ Ｐゴシック" pitchFamily="-110" charset="-128"/>
              </a:rPr>
              <a:t>Family-based Linkage Analysis</a:t>
            </a:r>
          </a:p>
        </p:txBody>
      </p:sp>
      <p:sp>
        <p:nvSpPr>
          <p:cNvPr id="345092" name="Text Box 4"/>
          <p:cNvSpPr txBox="1">
            <a:spLocks noChangeArrowheads="1"/>
          </p:cNvSpPr>
          <p:nvPr/>
        </p:nvSpPr>
        <p:spPr bwMode="auto">
          <a:xfrm>
            <a:off x="4876800" y="2374900"/>
            <a:ext cx="3581400" cy="477838"/>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lgn="l">
              <a:defRPr>
                <a:solidFill>
                  <a:schemeClr val="tx1"/>
                </a:solidFill>
                <a:latin typeface="Arial" charset="0"/>
              </a:defRPr>
            </a:lvl1pPr>
            <a:lvl2pPr marL="37931725" indent="-37474525" algn="l">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eaLnBrk="0" hangingPunct="0">
              <a:spcBef>
                <a:spcPct val="50000"/>
              </a:spcBef>
            </a:pPr>
            <a:r>
              <a:rPr lang="en-US" sz="2500" b="1">
                <a:ea typeface="ＭＳ Ｐゴシック" pitchFamily="-110" charset="-128"/>
              </a:rPr>
              <a:t>Association Studies</a:t>
            </a:r>
          </a:p>
        </p:txBody>
      </p:sp>
      <p:sp>
        <p:nvSpPr>
          <p:cNvPr id="345093" name="Text Box 5"/>
          <p:cNvSpPr txBox="1">
            <a:spLocks noChangeArrowheads="1"/>
          </p:cNvSpPr>
          <p:nvPr/>
        </p:nvSpPr>
        <p:spPr bwMode="auto">
          <a:xfrm>
            <a:off x="381000" y="5867400"/>
            <a:ext cx="84582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charset="0"/>
              </a:defRPr>
            </a:lvl1pPr>
            <a:lvl2pPr marL="37931725" indent="-37474525" algn="l">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eaLnBrk="0" hangingPunct="0">
              <a:spcBef>
                <a:spcPct val="50000"/>
              </a:spcBef>
            </a:pPr>
            <a:r>
              <a:rPr lang="en-US" sz="2000" b="1">
                <a:ea typeface="ＭＳ Ｐゴシック" pitchFamily="-110" charset="-128"/>
              </a:rPr>
              <a:t>            Penetrance of genetic risk factor</a:t>
            </a:r>
          </a:p>
        </p:txBody>
      </p:sp>
      <p:sp>
        <p:nvSpPr>
          <p:cNvPr id="345094" name="Text Box 6"/>
          <p:cNvSpPr txBox="1">
            <a:spLocks noChangeArrowheads="1"/>
          </p:cNvSpPr>
          <p:nvPr/>
        </p:nvSpPr>
        <p:spPr bwMode="auto">
          <a:xfrm>
            <a:off x="3505200" y="3810000"/>
            <a:ext cx="2438400" cy="925513"/>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lgn="l">
              <a:defRPr>
                <a:solidFill>
                  <a:schemeClr val="tx1"/>
                </a:solidFill>
                <a:latin typeface="Arial" charset="0"/>
              </a:defRPr>
            </a:lvl1pPr>
            <a:lvl2pPr marL="37931725" indent="-37474525" algn="l">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eaLnBrk="0" hangingPunct="0">
              <a:spcBef>
                <a:spcPct val="50000"/>
              </a:spcBef>
            </a:pPr>
            <a:r>
              <a:rPr lang="en-US" b="1">
                <a:ea typeface="ＭＳ Ｐゴシック" pitchFamily="-110" charset="-128"/>
              </a:rPr>
              <a:t>Candidate/Pathway Gene Association Studies</a:t>
            </a:r>
          </a:p>
        </p:txBody>
      </p:sp>
      <p:sp>
        <p:nvSpPr>
          <p:cNvPr id="345095" name="Text Box 7"/>
          <p:cNvSpPr txBox="1">
            <a:spLocks noChangeArrowheads="1"/>
          </p:cNvSpPr>
          <p:nvPr/>
        </p:nvSpPr>
        <p:spPr bwMode="auto">
          <a:xfrm>
            <a:off x="6324600" y="3886200"/>
            <a:ext cx="2514600" cy="646113"/>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a:spAutoFit/>
          </a:bodyPr>
          <a:lstStyle>
            <a:lvl1pPr algn="l">
              <a:defRPr>
                <a:solidFill>
                  <a:schemeClr val="tx1"/>
                </a:solidFill>
                <a:latin typeface="Arial" charset="0"/>
              </a:defRPr>
            </a:lvl1pPr>
            <a:lvl2pPr marL="37931725" indent="-37474525" algn="l">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eaLnBrk="0" hangingPunct="0">
              <a:spcBef>
                <a:spcPct val="50000"/>
              </a:spcBef>
            </a:pPr>
            <a:r>
              <a:rPr lang="en-US" b="1">
                <a:ea typeface="ＭＳ Ｐゴシック" pitchFamily="-110" charset="-128"/>
              </a:rPr>
              <a:t>Genome-wide Association Studies</a:t>
            </a:r>
          </a:p>
        </p:txBody>
      </p:sp>
      <p:sp>
        <p:nvSpPr>
          <p:cNvPr id="345096" name="Line 8"/>
          <p:cNvSpPr>
            <a:spLocks noChangeShapeType="1"/>
          </p:cNvSpPr>
          <p:nvPr/>
        </p:nvSpPr>
        <p:spPr bwMode="auto">
          <a:xfrm flipH="1">
            <a:off x="457200" y="6248400"/>
            <a:ext cx="807720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345097" name="Line 9"/>
          <p:cNvSpPr>
            <a:spLocks noChangeShapeType="1"/>
          </p:cNvSpPr>
          <p:nvPr/>
        </p:nvSpPr>
        <p:spPr bwMode="auto">
          <a:xfrm flipH="1" flipV="1">
            <a:off x="457200" y="5334000"/>
            <a:ext cx="8077200" cy="914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345098" name="Line 10"/>
          <p:cNvSpPr>
            <a:spLocks noChangeShapeType="1"/>
          </p:cNvSpPr>
          <p:nvPr/>
        </p:nvSpPr>
        <p:spPr bwMode="auto">
          <a:xfrm flipV="1">
            <a:off x="457200" y="5334000"/>
            <a:ext cx="0" cy="914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345099" name="Line 11"/>
          <p:cNvSpPr>
            <a:spLocks noChangeShapeType="1"/>
          </p:cNvSpPr>
          <p:nvPr/>
        </p:nvSpPr>
        <p:spPr bwMode="auto">
          <a:xfrm flipH="1">
            <a:off x="1893888" y="3200400"/>
            <a:ext cx="11112" cy="2246313"/>
          </a:xfrm>
          <a:prstGeom prst="line">
            <a:avLst/>
          </a:prstGeom>
          <a:noFill/>
          <a:ln w="38100">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cxnSp>
        <p:nvCxnSpPr>
          <p:cNvPr id="345100" name="AutoShape 12"/>
          <p:cNvCxnSpPr>
            <a:cxnSpLocks noChangeShapeType="1"/>
            <a:stCxn id="345092" idx="2"/>
            <a:endCxn id="345094" idx="0"/>
          </p:cNvCxnSpPr>
          <p:nvPr/>
        </p:nvCxnSpPr>
        <p:spPr bwMode="auto">
          <a:xfrm rot="5400000">
            <a:off x="5217319" y="2359819"/>
            <a:ext cx="957262" cy="1943100"/>
          </a:xfrm>
          <a:prstGeom prst="straightConnector1">
            <a:avLst/>
          </a:prstGeom>
          <a:noFill/>
          <a:ln w="28575">
            <a:solidFill>
              <a:schemeClr val="tx1"/>
            </a:solidFill>
            <a:miter lim="800000"/>
            <a:headEnd/>
            <a:tailEnd type="triangle" w="med" len="med"/>
          </a:ln>
          <a:extLst>
            <a:ext uri="{909E8E84-426E-40DD-AFC4-6F175D3DCCD1}">
              <a14:hiddenFill xmlns="" xmlns:a14="http://schemas.microsoft.com/office/drawing/2010/main">
                <a:noFill/>
              </a14:hiddenFill>
            </a:ext>
          </a:extLst>
        </p:spPr>
      </p:cxnSp>
      <p:cxnSp>
        <p:nvCxnSpPr>
          <p:cNvPr id="345101" name="AutoShape 13"/>
          <p:cNvCxnSpPr>
            <a:cxnSpLocks noChangeShapeType="1"/>
            <a:stCxn id="345092" idx="2"/>
            <a:endCxn id="345095" idx="0"/>
          </p:cNvCxnSpPr>
          <p:nvPr/>
        </p:nvCxnSpPr>
        <p:spPr bwMode="auto">
          <a:xfrm rot="16200000" flipH="1">
            <a:off x="6607969" y="2912269"/>
            <a:ext cx="1033462" cy="914400"/>
          </a:xfrm>
          <a:prstGeom prst="straightConnector1">
            <a:avLst/>
          </a:prstGeom>
          <a:noFill/>
          <a:ln w="28575">
            <a:solidFill>
              <a:schemeClr val="tx1"/>
            </a:solidFill>
            <a:miter lim="800000"/>
            <a:headEnd/>
            <a:tailEnd type="triangle" w="med" len="med"/>
          </a:ln>
          <a:extLst>
            <a:ext uri="{909E8E84-426E-40DD-AFC4-6F175D3DCCD1}">
              <a14:hiddenFill xmlns="" xmlns:a14="http://schemas.microsoft.com/office/drawing/2010/main">
                <a:noFill/>
              </a14:hiddenFill>
            </a:ext>
          </a:extLst>
        </p:spPr>
      </p:cxnSp>
      <p:sp>
        <p:nvSpPr>
          <p:cNvPr id="345102" name="Line 14"/>
          <p:cNvSpPr>
            <a:spLocks noChangeShapeType="1"/>
          </p:cNvSpPr>
          <p:nvPr/>
        </p:nvSpPr>
        <p:spPr bwMode="auto">
          <a:xfrm>
            <a:off x="4654550" y="4772025"/>
            <a:ext cx="1246188" cy="1154113"/>
          </a:xfrm>
          <a:prstGeom prst="line">
            <a:avLst/>
          </a:prstGeom>
          <a:noFill/>
          <a:ln w="28575">
            <a:solidFill>
              <a:schemeClr val="tx1"/>
            </a:solidFill>
            <a:miter lim="800000"/>
            <a:headEnd/>
            <a:tailEnd type="triangle" w="med" len="med"/>
          </a:ln>
          <a:extLst>
            <a:ext uri="{909E8E84-426E-40DD-AFC4-6F175D3DCCD1}">
              <a14:hiddenFill xmlns="" xmlns:a14="http://schemas.microsoft.com/office/drawing/2010/main">
                <a:noFill/>
              </a14:hiddenFill>
            </a:ext>
          </a:extLst>
        </p:spPr>
        <p:txBody>
          <a:bodyPr wrap="none"/>
          <a:lstStyle/>
          <a:p>
            <a:endParaRPr lang="en-US"/>
          </a:p>
        </p:txBody>
      </p:sp>
      <p:sp>
        <p:nvSpPr>
          <p:cNvPr id="345103" name="Line 15"/>
          <p:cNvSpPr>
            <a:spLocks noChangeShapeType="1"/>
          </p:cNvSpPr>
          <p:nvPr/>
        </p:nvSpPr>
        <p:spPr bwMode="auto">
          <a:xfrm flipH="1">
            <a:off x="5889625" y="4521200"/>
            <a:ext cx="1882775" cy="1403350"/>
          </a:xfrm>
          <a:prstGeom prst="line">
            <a:avLst/>
          </a:prstGeom>
          <a:noFill/>
          <a:ln w="28575">
            <a:solidFill>
              <a:schemeClr val="tx1"/>
            </a:solidFill>
            <a:miter lim="800000"/>
            <a:headEnd/>
            <a:tailEnd type="triangle" w="med" len="med"/>
          </a:ln>
          <a:extLst>
            <a:ext uri="{909E8E84-426E-40DD-AFC4-6F175D3DCCD1}">
              <a14:hiddenFill xmlns="" xmlns:a14="http://schemas.microsoft.com/office/drawing/2010/main">
                <a:noFill/>
              </a14:hiddenFill>
            </a:ext>
          </a:extLst>
        </p:spPr>
        <p:txBody>
          <a:bodyPr wrap="none"/>
          <a:lstStyle/>
          <a:p>
            <a:endParaRPr lang="en-US"/>
          </a:p>
        </p:txBody>
      </p:sp>
    </p:spTree>
    <p:extLst>
      <p:ext uri="{BB962C8B-B14F-4D97-AF65-F5344CB8AC3E}">
        <p14:creationId xmlns="" xmlns:p14="http://schemas.microsoft.com/office/powerpoint/2010/main" val="1079143413"/>
      </p:ext>
    </p:extLst>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46314" y="329293"/>
            <a:ext cx="8697685" cy="1200329"/>
          </a:xfrm>
        </p:spPr>
        <p:txBody>
          <a:bodyPr/>
          <a:lstStyle/>
          <a:p>
            <a:pPr eaLnBrk="1" hangingPunct="1"/>
            <a:r>
              <a:rPr lang="en-US" sz="3600" b="1" dirty="0" smtClean="0"/>
              <a:t>Genetic Association Studies: Context</a:t>
            </a:r>
          </a:p>
        </p:txBody>
      </p:sp>
      <p:sp>
        <p:nvSpPr>
          <p:cNvPr id="5123" name="Rectangle 3"/>
          <p:cNvSpPr>
            <a:spLocks noGrp="1" noChangeArrowheads="1"/>
          </p:cNvSpPr>
          <p:nvPr>
            <p:ph type="body" idx="1"/>
          </p:nvPr>
        </p:nvSpPr>
        <p:spPr>
          <a:xfrm>
            <a:off x="812800" y="1311275"/>
            <a:ext cx="7620000" cy="4708981"/>
          </a:xfrm>
        </p:spPr>
        <p:txBody>
          <a:bodyPr/>
          <a:lstStyle/>
          <a:p>
            <a:pPr marL="342900" indent="-342900" eaLnBrk="1" hangingPunct="1">
              <a:lnSpc>
                <a:spcPct val="100000"/>
              </a:lnSpc>
              <a:spcBef>
                <a:spcPct val="0"/>
              </a:spcBef>
            </a:pPr>
            <a:r>
              <a:rPr lang="en-US" sz="2800" dirty="0" smtClean="0"/>
              <a:t>The search for disease susceptibility genes is conducted using two main methods:</a:t>
            </a:r>
          </a:p>
          <a:p>
            <a:pPr marL="342900" indent="-342900" eaLnBrk="1" hangingPunct="1">
              <a:lnSpc>
                <a:spcPct val="100000"/>
              </a:lnSpc>
              <a:spcBef>
                <a:spcPct val="0"/>
              </a:spcBef>
              <a:buFont typeface="Wingdings" pitchFamily="2" charset="2"/>
              <a:buNone/>
            </a:pPr>
            <a:endParaRPr lang="en-US" sz="2800" dirty="0" smtClean="0"/>
          </a:p>
          <a:p>
            <a:pPr marL="742950" lvl="1" indent="-285750" eaLnBrk="1" hangingPunct="1">
              <a:lnSpc>
                <a:spcPct val="100000"/>
              </a:lnSpc>
              <a:spcBef>
                <a:spcPct val="0"/>
              </a:spcBef>
            </a:pPr>
            <a:r>
              <a:rPr lang="en-US" sz="2400" dirty="0" smtClean="0"/>
              <a:t>The linkage approach in which evidence is sought for co-segregation between a LOCUS and a putative disease locus, using family data</a:t>
            </a:r>
          </a:p>
          <a:p>
            <a:pPr marL="1143000" lvl="2" indent="-228600" eaLnBrk="1" hangingPunct="1">
              <a:lnSpc>
                <a:spcPct val="100000"/>
              </a:lnSpc>
              <a:spcBef>
                <a:spcPct val="0"/>
              </a:spcBef>
            </a:pPr>
            <a:r>
              <a:rPr lang="en-US" sz="2000" dirty="0" smtClean="0"/>
              <a:t>linkage analysis is a powerful tool for detecting the presence of a disease locus in a chromosomal region </a:t>
            </a:r>
          </a:p>
          <a:p>
            <a:pPr marL="1143000" lvl="2" indent="-228600" eaLnBrk="1" hangingPunct="1">
              <a:lnSpc>
                <a:spcPct val="100000"/>
              </a:lnSpc>
              <a:spcBef>
                <a:spcPct val="0"/>
              </a:spcBef>
            </a:pPr>
            <a:r>
              <a:rPr lang="en-US" sz="2000" dirty="0" smtClean="0"/>
              <a:t>Not efficient at discriminating between small differences in recombination frequency</a:t>
            </a:r>
          </a:p>
          <a:p>
            <a:pPr marL="1143000" lvl="2" indent="-228600" eaLnBrk="1" hangingPunct="1">
              <a:lnSpc>
                <a:spcPct val="100000"/>
              </a:lnSpc>
              <a:spcBef>
                <a:spcPct val="0"/>
              </a:spcBef>
            </a:pPr>
            <a:r>
              <a:rPr lang="en-US" sz="2000" dirty="0" smtClean="0"/>
              <a:t>requires data on a large number of informative gametes</a:t>
            </a:r>
          </a:p>
          <a:p>
            <a:pPr marL="1143000" lvl="2" indent="-228600" eaLnBrk="1" hangingPunct="1">
              <a:lnSpc>
                <a:spcPct val="100000"/>
              </a:lnSpc>
              <a:spcBef>
                <a:spcPct val="0"/>
              </a:spcBef>
            </a:pPr>
            <a:endParaRPr lang="en-US" sz="2000" dirty="0" smtClean="0"/>
          </a:p>
          <a:p>
            <a:pPr marL="742950" lvl="1" indent="-285750" eaLnBrk="1" hangingPunct="1">
              <a:lnSpc>
                <a:spcPct val="100000"/>
              </a:lnSpc>
              <a:spcBef>
                <a:spcPct val="0"/>
              </a:spcBef>
            </a:pPr>
            <a:r>
              <a:rPr lang="en-US" sz="2400" dirty="0" smtClean="0"/>
              <a:t>Genetic Association studies</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63600" y="642938"/>
            <a:ext cx="7800975" cy="641350"/>
          </a:xfrm>
        </p:spPr>
        <p:txBody>
          <a:bodyPr/>
          <a:lstStyle/>
          <a:p>
            <a:pPr eaLnBrk="1" hangingPunct="1"/>
            <a:r>
              <a:rPr lang="en-US" sz="3600" b="1" smtClean="0"/>
              <a:t>Genetic Association Studies</a:t>
            </a:r>
          </a:p>
        </p:txBody>
      </p:sp>
      <p:sp>
        <p:nvSpPr>
          <p:cNvPr id="6147" name="Rectangle 3"/>
          <p:cNvSpPr>
            <a:spLocks noGrp="1" noChangeArrowheads="1"/>
          </p:cNvSpPr>
          <p:nvPr>
            <p:ph type="body" idx="1"/>
          </p:nvPr>
        </p:nvSpPr>
        <p:spPr>
          <a:xfrm>
            <a:off x="974725" y="1622425"/>
            <a:ext cx="7181850" cy="5909310"/>
          </a:xfrm>
        </p:spPr>
        <p:txBody>
          <a:bodyPr/>
          <a:lstStyle/>
          <a:p>
            <a:pPr marL="609600" indent="-609600" eaLnBrk="1" hangingPunct="1"/>
            <a:r>
              <a:rPr lang="en-US" dirty="0" smtClean="0"/>
              <a:t>Candidate gene and genome-wide association studies</a:t>
            </a:r>
          </a:p>
          <a:p>
            <a:pPr marL="609600" indent="-609600" eaLnBrk="1" hangingPunct="1"/>
            <a:endParaRPr lang="en-US" dirty="0" smtClean="0"/>
          </a:p>
          <a:p>
            <a:pPr marL="609600" indent="-609600" eaLnBrk="1" hangingPunct="1"/>
            <a:r>
              <a:rPr lang="en-US" dirty="0" smtClean="0"/>
              <a:t>Often case-control study design</a:t>
            </a:r>
          </a:p>
          <a:p>
            <a:pPr marL="609600" indent="-609600" eaLnBrk="1" hangingPunct="1">
              <a:buFont typeface="Wingdings" pitchFamily="2" charset="2"/>
              <a:buNone/>
            </a:pPr>
            <a:endParaRPr lang="en-US" dirty="0" smtClean="0"/>
          </a:p>
          <a:p>
            <a:pPr marL="609600" indent="-609600" eaLnBrk="1" hangingPunct="1"/>
            <a:r>
              <a:rPr lang="en-US" dirty="0" smtClean="0"/>
              <a:t>Basic idea: Test whether genetic polymorphisms (alleles) are associated with disease status</a:t>
            </a:r>
          </a:p>
          <a:p>
            <a:pPr marL="609600" indent="-609600" eaLnBrk="1" hangingPunct="1">
              <a:lnSpc>
                <a:spcPct val="100000"/>
              </a:lnSpc>
              <a:buFont typeface="Wingdings" pitchFamily="2" charset="2"/>
              <a:buNone/>
            </a:pPr>
            <a:endParaRPr lang="en-US" sz="2800" dirty="0" smtClean="0"/>
          </a:p>
          <a:p>
            <a:pPr marL="609600" indent="-609600" eaLnBrk="1" hangingPunct="1">
              <a:lnSpc>
                <a:spcPct val="100000"/>
              </a:lnSpc>
            </a:pPr>
            <a:endParaRPr lang="en-US" sz="2800" dirty="0" smtClean="0"/>
          </a:p>
          <a:p>
            <a:pPr marL="609600" indent="-609600" eaLnBrk="1" hangingPunct="1">
              <a:lnSpc>
                <a:spcPct val="100000"/>
              </a:lnSpc>
            </a:pPr>
            <a:endParaRPr lang="en-US" sz="2800" dirty="0" smtClean="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38200" y="720725"/>
            <a:ext cx="7620000" cy="701675"/>
          </a:xfrm>
        </p:spPr>
        <p:txBody>
          <a:bodyPr/>
          <a:lstStyle/>
          <a:p>
            <a:pPr eaLnBrk="1" hangingPunct="1"/>
            <a:r>
              <a:rPr lang="en-US" sz="4000" b="1" smtClean="0"/>
              <a:t>Association approach</a:t>
            </a:r>
          </a:p>
        </p:txBody>
      </p:sp>
      <p:sp>
        <p:nvSpPr>
          <p:cNvPr id="7171" name="Rectangle 3"/>
          <p:cNvSpPr>
            <a:spLocks noGrp="1" noChangeArrowheads="1"/>
          </p:cNvSpPr>
          <p:nvPr>
            <p:ph type="body" idx="1"/>
          </p:nvPr>
        </p:nvSpPr>
        <p:spPr>
          <a:xfrm>
            <a:off x="390299" y="1645104"/>
            <a:ext cx="8361816" cy="4192588"/>
          </a:xfrm>
        </p:spPr>
        <p:txBody>
          <a:bodyPr/>
          <a:lstStyle/>
          <a:p>
            <a:pPr eaLnBrk="1" hangingPunct="1">
              <a:lnSpc>
                <a:spcPct val="100000"/>
              </a:lnSpc>
            </a:pPr>
            <a:r>
              <a:rPr lang="en-US" sz="2800" dirty="0" smtClean="0"/>
              <a:t>Evidence is sought for an association between a particular ALLELE and disease in a population </a:t>
            </a:r>
          </a:p>
          <a:p>
            <a:pPr eaLnBrk="1" hangingPunct="1">
              <a:lnSpc>
                <a:spcPct val="100000"/>
              </a:lnSpc>
            </a:pPr>
            <a:r>
              <a:rPr lang="en-US" sz="2800" dirty="0" smtClean="0"/>
              <a:t>There should be some evidence that the trait is under genetic control before conducting an association study</a:t>
            </a:r>
          </a:p>
          <a:p>
            <a:pPr eaLnBrk="1" hangingPunct="1">
              <a:lnSpc>
                <a:spcPct val="100000"/>
              </a:lnSpc>
            </a:pPr>
            <a:r>
              <a:rPr lang="en-US" sz="2800" dirty="0" smtClean="0"/>
              <a:t>Often used as  a </a:t>
            </a:r>
            <a:r>
              <a:rPr lang="en-US" sz="2800" dirty="0" err="1" smtClean="0"/>
              <a:t>followup</a:t>
            </a:r>
            <a:r>
              <a:rPr lang="en-US" sz="2800" dirty="0" smtClean="0"/>
              <a:t> to linkage to narrow a region of interest (fine mapping), or to evaluate a specific candidate gene(s)</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050"/>
          <p:cNvSpPr>
            <a:spLocks noGrp="1" noChangeArrowheads="1"/>
          </p:cNvSpPr>
          <p:nvPr>
            <p:ph type="title"/>
          </p:nvPr>
        </p:nvSpPr>
        <p:spPr>
          <a:xfrm>
            <a:off x="863600" y="642938"/>
            <a:ext cx="7800975" cy="1739900"/>
          </a:xfrm>
        </p:spPr>
        <p:txBody>
          <a:bodyPr/>
          <a:lstStyle/>
          <a:p>
            <a:pPr eaLnBrk="1" hangingPunct="1"/>
            <a:r>
              <a:rPr lang="en-US" sz="3600" b="1" smtClean="0"/>
              <a:t>Why Do Association Studies in Unrelated Individuals?</a:t>
            </a:r>
            <a:br>
              <a:rPr lang="en-US" sz="3600" b="1" smtClean="0"/>
            </a:br>
            <a:endParaRPr lang="en-US" sz="3600" b="1" smtClean="0"/>
          </a:p>
        </p:txBody>
      </p:sp>
      <p:sp>
        <p:nvSpPr>
          <p:cNvPr id="8195" name="Rectangle 2051"/>
          <p:cNvSpPr>
            <a:spLocks noGrp="1" noChangeArrowheads="1"/>
          </p:cNvSpPr>
          <p:nvPr>
            <p:ph type="body" idx="1"/>
          </p:nvPr>
        </p:nvSpPr>
        <p:spPr>
          <a:xfrm>
            <a:off x="955675" y="2390775"/>
            <a:ext cx="7181850" cy="3006725"/>
          </a:xfrm>
        </p:spPr>
        <p:txBody>
          <a:bodyPr/>
          <a:lstStyle/>
          <a:p>
            <a:pPr marL="609600" indent="-609600" eaLnBrk="1" hangingPunct="1">
              <a:lnSpc>
                <a:spcPct val="100000"/>
              </a:lnSpc>
            </a:pPr>
            <a:r>
              <a:rPr lang="en-US" sz="2800" smtClean="0"/>
              <a:t>May be more powerful for detecting loci with smaller effects</a:t>
            </a:r>
          </a:p>
          <a:p>
            <a:pPr marL="609600" indent="-609600" eaLnBrk="1" hangingPunct="1">
              <a:lnSpc>
                <a:spcPct val="100000"/>
              </a:lnSpc>
            </a:pPr>
            <a:r>
              <a:rPr lang="en-US" sz="2800" smtClean="0"/>
              <a:t>Fine mapping</a:t>
            </a:r>
          </a:p>
          <a:p>
            <a:pPr marL="609600" indent="-609600" eaLnBrk="1" hangingPunct="1">
              <a:lnSpc>
                <a:spcPct val="100000"/>
              </a:lnSpc>
            </a:pPr>
            <a:r>
              <a:rPr lang="en-US" sz="2800" smtClean="0"/>
              <a:t>Does not require family data</a:t>
            </a:r>
          </a:p>
          <a:p>
            <a:pPr marL="990600" lvl="1" indent="-533400" eaLnBrk="1" hangingPunct="1">
              <a:lnSpc>
                <a:spcPct val="100000"/>
              </a:lnSpc>
            </a:pPr>
            <a:r>
              <a:rPr lang="en-US" sz="2400" smtClean="0"/>
              <a:t>Faster</a:t>
            </a:r>
          </a:p>
          <a:p>
            <a:pPr marL="990600" lvl="1" indent="-533400" eaLnBrk="1" hangingPunct="1">
              <a:lnSpc>
                <a:spcPct val="100000"/>
              </a:lnSpc>
            </a:pPr>
            <a:r>
              <a:rPr lang="en-US" sz="2400" smtClean="0"/>
              <a:t>Cheaper</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63600" y="642938"/>
            <a:ext cx="7800975" cy="641350"/>
          </a:xfrm>
        </p:spPr>
        <p:txBody>
          <a:bodyPr/>
          <a:lstStyle/>
          <a:p>
            <a:pPr eaLnBrk="1" hangingPunct="1"/>
            <a:r>
              <a:rPr lang="en-US" sz="3600" b="1" smtClean="0"/>
              <a:t>Genetic Association Studies</a:t>
            </a:r>
          </a:p>
        </p:txBody>
      </p:sp>
      <p:sp>
        <p:nvSpPr>
          <p:cNvPr id="9219" name="Rectangle 3"/>
          <p:cNvSpPr>
            <a:spLocks noGrp="1" noChangeArrowheads="1"/>
          </p:cNvSpPr>
          <p:nvPr>
            <p:ph type="body" idx="1"/>
          </p:nvPr>
        </p:nvSpPr>
        <p:spPr>
          <a:xfrm>
            <a:off x="738188" y="1506538"/>
            <a:ext cx="7181850" cy="6762750"/>
          </a:xfrm>
        </p:spPr>
        <p:txBody>
          <a:bodyPr/>
          <a:lstStyle/>
          <a:p>
            <a:pPr marL="609600" indent="-609600" eaLnBrk="1" hangingPunct="1">
              <a:lnSpc>
                <a:spcPct val="100000"/>
              </a:lnSpc>
            </a:pPr>
            <a:r>
              <a:rPr lang="en-US" sz="2800" smtClean="0"/>
              <a:t>Despite the popularity, there are many challenges in conducting genetic association studies</a:t>
            </a:r>
          </a:p>
          <a:p>
            <a:pPr marL="990600" lvl="1" indent="-533400" eaLnBrk="1" hangingPunct="1">
              <a:lnSpc>
                <a:spcPct val="100000"/>
              </a:lnSpc>
            </a:pPr>
            <a:r>
              <a:rPr lang="en-US" sz="2400" smtClean="0"/>
              <a:t>Interpretation is not always clear</a:t>
            </a:r>
          </a:p>
          <a:p>
            <a:pPr marL="990600" lvl="1" indent="-533400" eaLnBrk="1" hangingPunct="1">
              <a:lnSpc>
                <a:spcPct val="100000"/>
              </a:lnSpc>
            </a:pPr>
            <a:r>
              <a:rPr lang="en-US" sz="2400" smtClean="0"/>
              <a:t>Replication has proven difficult</a:t>
            </a:r>
          </a:p>
          <a:p>
            <a:pPr marL="990600" lvl="1" indent="-533400" eaLnBrk="1" hangingPunct="1">
              <a:lnSpc>
                <a:spcPct val="100000"/>
              </a:lnSpc>
            </a:pPr>
            <a:r>
              <a:rPr lang="en-US" sz="2400" smtClean="0"/>
              <a:t>Power</a:t>
            </a:r>
          </a:p>
          <a:p>
            <a:pPr marL="1371600" lvl="2" indent="-457200" eaLnBrk="1" hangingPunct="1">
              <a:lnSpc>
                <a:spcPct val="100000"/>
              </a:lnSpc>
            </a:pPr>
            <a:r>
              <a:rPr lang="en-US" sz="2000" smtClean="0"/>
              <a:t>Gene x environment interactions</a:t>
            </a:r>
          </a:p>
          <a:p>
            <a:pPr marL="1371600" lvl="2" indent="-457200" eaLnBrk="1" hangingPunct="1">
              <a:lnSpc>
                <a:spcPct val="100000"/>
              </a:lnSpc>
            </a:pPr>
            <a:r>
              <a:rPr lang="en-US" sz="2000" smtClean="0"/>
              <a:t>Gene x gene interactions</a:t>
            </a:r>
          </a:p>
          <a:p>
            <a:pPr marL="990600" lvl="1" indent="-533400" eaLnBrk="1" hangingPunct="1">
              <a:lnSpc>
                <a:spcPct val="100000"/>
              </a:lnSpc>
            </a:pPr>
            <a:r>
              <a:rPr lang="en-US" sz="2400" smtClean="0"/>
              <a:t>Confounding</a:t>
            </a:r>
          </a:p>
          <a:p>
            <a:pPr marL="990600" lvl="1" indent="-533400" eaLnBrk="1" hangingPunct="1">
              <a:lnSpc>
                <a:spcPct val="100000"/>
              </a:lnSpc>
            </a:pPr>
            <a:r>
              <a:rPr lang="en-US" sz="2400" smtClean="0"/>
              <a:t>Multiple testing</a:t>
            </a:r>
          </a:p>
          <a:p>
            <a:pPr marL="609600" indent="-609600" eaLnBrk="1" hangingPunct="1">
              <a:lnSpc>
                <a:spcPct val="100000"/>
              </a:lnSpc>
              <a:buFont typeface="Wingdings" pitchFamily="2" charset="2"/>
              <a:buNone/>
            </a:pPr>
            <a:endParaRPr lang="en-US" sz="2800" smtClean="0"/>
          </a:p>
          <a:p>
            <a:pPr marL="609600" indent="-609600" eaLnBrk="1" hangingPunct="1">
              <a:lnSpc>
                <a:spcPct val="100000"/>
              </a:lnSpc>
              <a:buFont typeface="Wingdings" pitchFamily="2" charset="2"/>
              <a:buNone/>
            </a:pPr>
            <a:endParaRPr lang="en-US" sz="2800" smtClean="0"/>
          </a:p>
          <a:p>
            <a:pPr marL="609600" indent="-609600" eaLnBrk="1" hangingPunct="1">
              <a:lnSpc>
                <a:spcPct val="100000"/>
              </a:lnSpc>
            </a:pPr>
            <a:endParaRPr lang="en-US" sz="2800" smtClean="0"/>
          </a:p>
          <a:p>
            <a:pPr marL="609600" indent="-609600" eaLnBrk="1" hangingPunct="1">
              <a:lnSpc>
                <a:spcPct val="100000"/>
              </a:lnSpc>
            </a:pPr>
            <a:endParaRPr lang="en-US" sz="2800" smtClean="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838200" y="720725"/>
            <a:ext cx="7620000" cy="1463675"/>
          </a:xfrm>
        </p:spPr>
        <p:txBody>
          <a:bodyPr/>
          <a:lstStyle/>
          <a:p>
            <a:pPr eaLnBrk="1" hangingPunct="1"/>
            <a:r>
              <a:rPr lang="en-US" sz="3000" b="1" smtClean="0"/>
              <a:t>Possible explanations for observing an association</a:t>
            </a:r>
            <a:br>
              <a:rPr lang="en-US" sz="3000" b="1" smtClean="0"/>
            </a:br>
            <a:endParaRPr lang="en-US" sz="3000" b="1" smtClean="0"/>
          </a:p>
        </p:txBody>
      </p:sp>
      <p:sp>
        <p:nvSpPr>
          <p:cNvPr id="10243" name="Rectangle 3"/>
          <p:cNvSpPr>
            <a:spLocks noGrp="1" noChangeArrowheads="1"/>
          </p:cNvSpPr>
          <p:nvPr>
            <p:ph type="body" idx="1"/>
          </p:nvPr>
        </p:nvSpPr>
        <p:spPr>
          <a:xfrm>
            <a:off x="359228" y="2201863"/>
            <a:ext cx="8784771" cy="3884140"/>
          </a:xfrm>
        </p:spPr>
        <p:txBody>
          <a:bodyPr/>
          <a:lstStyle/>
          <a:p>
            <a:pPr marL="609600" indent="-609600" eaLnBrk="1" hangingPunct="1">
              <a:lnSpc>
                <a:spcPct val="100000"/>
              </a:lnSpc>
            </a:pPr>
            <a:r>
              <a:rPr lang="en-US" sz="2800" dirty="0" smtClean="0"/>
              <a:t>The marker is part of the pathologic process and is </a:t>
            </a:r>
            <a:r>
              <a:rPr lang="en-US" sz="2800" u="sng" dirty="0" smtClean="0"/>
              <a:t>the</a:t>
            </a:r>
            <a:r>
              <a:rPr lang="en-US" sz="2800" dirty="0" smtClean="0"/>
              <a:t> cause of the disease</a:t>
            </a:r>
          </a:p>
          <a:p>
            <a:pPr marL="990600" lvl="1" indent="-533400" eaLnBrk="1" hangingPunct="1">
              <a:lnSpc>
                <a:spcPct val="80000"/>
              </a:lnSpc>
            </a:pPr>
            <a:r>
              <a:rPr lang="en-US" dirty="0" smtClean="0"/>
              <a:t>In this case, the same positive association would be expected to occur in “all” populations </a:t>
            </a:r>
            <a:endParaRPr lang="en-US" sz="2400" dirty="0" smtClean="0"/>
          </a:p>
          <a:p>
            <a:pPr marL="609600" indent="-609600" eaLnBrk="1" hangingPunct="1">
              <a:lnSpc>
                <a:spcPct val="100000"/>
              </a:lnSpc>
            </a:pPr>
            <a:r>
              <a:rPr lang="en-US" sz="2800" dirty="0" smtClean="0">
                <a:solidFill>
                  <a:srgbClr val="FFFF00"/>
                </a:solidFill>
              </a:rPr>
              <a:t>Linkage disequilibrium (LD) between the marker and the susceptibility gene</a:t>
            </a:r>
          </a:p>
          <a:p>
            <a:pPr marL="952500" lvl="1" indent="-609600" eaLnBrk="1" hangingPunct="1">
              <a:lnSpc>
                <a:spcPct val="100000"/>
              </a:lnSpc>
            </a:pPr>
            <a:r>
              <a:rPr lang="en-US" sz="2400" dirty="0" smtClean="0"/>
              <a:t>Usually what we are detecting</a:t>
            </a:r>
          </a:p>
          <a:p>
            <a:pPr marL="609600" indent="-609600" eaLnBrk="1" hangingPunct="1">
              <a:lnSpc>
                <a:spcPct val="100000"/>
              </a:lnSpc>
            </a:pPr>
            <a:r>
              <a:rPr lang="en-US" sz="2800" dirty="0" smtClean="0"/>
              <a:t>Generally interpreted to mean linkage</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38200" y="720725"/>
            <a:ext cx="7620000" cy="1006475"/>
          </a:xfrm>
        </p:spPr>
        <p:txBody>
          <a:bodyPr/>
          <a:lstStyle/>
          <a:p>
            <a:pPr eaLnBrk="1" hangingPunct="1"/>
            <a:r>
              <a:rPr lang="en-US" sz="3000" b="1" smtClean="0"/>
              <a:t>Possible explanations for observing an association, cont</a:t>
            </a:r>
          </a:p>
        </p:txBody>
      </p:sp>
      <p:sp>
        <p:nvSpPr>
          <p:cNvPr id="11267" name="Rectangle 3"/>
          <p:cNvSpPr>
            <a:spLocks noGrp="1" noChangeArrowheads="1"/>
          </p:cNvSpPr>
          <p:nvPr>
            <p:ph type="body" idx="1"/>
          </p:nvPr>
        </p:nvSpPr>
        <p:spPr>
          <a:xfrm>
            <a:off x="817563" y="1168400"/>
            <a:ext cx="7362825" cy="4949047"/>
          </a:xfrm>
        </p:spPr>
        <p:txBody>
          <a:bodyPr/>
          <a:lstStyle/>
          <a:p>
            <a:pPr marL="609600" indent="-609600" eaLnBrk="1" hangingPunct="1">
              <a:lnSpc>
                <a:spcPct val="100000"/>
              </a:lnSpc>
              <a:buFont typeface="Wingdings" pitchFamily="2" charset="2"/>
              <a:buNone/>
            </a:pPr>
            <a:endParaRPr lang="en-US" sz="2800" dirty="0" smtClean="0"/>
          </a:p>
          <a:p>
            <a:pPr marL="609600" indent="-609600" eaLnBrk="1" hangingPunct="1">
              <a:lnSpc>
                <a:spcPct val="100000"/>
              </a:lnSpc>
            </a:pPr>
            <a:r>
              <a:rPr lang="en-US" sz="2800" dirty="0" smtClean="0"/>
              <a:t>Confounding</a:t>
            </a:r>
          </a:p>
          <a:p>
            <a:pPr marL="990600" lvl="1" indent="-533400" eaLnBrk="1" hangingPunct="1">
              <a:lnSpc>
                <a:spcPct val="80000"/>
              </a:lnSpc>
            </a:pPr>
            <a:r>
              <a:rPr lang="en-US" dirty="0" smtClean="0"/>
              <a:t>Genetic ancestry is the most important confounder to consider </a:t>
            </a:r>
          </a:p>
          <a:p>
            <a:pPr marL="990600" lvl="1" indent="-533400" eaLnBrk="1" hangingPunct="1">
              <a:lnSpc>
                <a:spcPct val="80000"/>
              </a:lnSpc>
            </a:pPr>
            <a:r>
              <a:rPr lang="en-US" dirty="0" smtClean="0"/>
              <a:t>Population stratification</a:t>
            </a:r>
          </a:p>
          <a:p>
            <a:pPr marL="990600" lvl="1" indent="-533400" eaLnBrk="1" hangingPunct="1">
              <a:lnSpc>
                <a:spcPct val="80000"/>
              </a:lnSpc>
            </a:pPr>
            <a:r>
              <a:rPr lang="en-US" dirty="0" smtClean="0"/>
              <a:t>other genetic and environmental factors such as religion, geographic location</a:t>
            </a:r>
            <a:endParaRPr lang="en-US" sz="2400" dirty="0" smtClean="0"/>
          </a:p>
          <a:p>
            <a:pPr marL="609600" indent="-609600" eaLnBrk="1" hangingPunct="1">
              <a:lnSpc>
                <a:spcPct val="100000"/>
              </a:lnSpc>
            </a:pPr>
            <a:r>
              <a:rPr lang="en-US" sz="2800" dirty="0" smtClean="0"/>
              <a:t>Chance</a:t>
            </a:r>
          </a:p>
          <a:p>
            <a:pPr marL="990600" lvl="1" indent="-533400" eaLnBrk="1" hangingPunct="1">
              <a:lnSpc>
                <a:spcPct val="100000"/>
              </a:lnSpc>
            </a:pPr>
            <a:r>
              <a:rPr lang="en-US" sz="2400" dirty="0" smtClean="0"/>
              <a:t>Multiple testing problems with large numbers of markers</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838200" y="657225"/>
            <a:ext cx="7148513" cy="946150"/>
          </a:xfrm>
        </p:spPr>
        <p:txBody>
          <a:bodyPr/>
          <a:lstStyle/>
          <a:p>
            <a:pPr eaLnBrk="1" hangingPunct="1"/>
            <a:r>
              <a:rPr lang="en-US" sz="2800" b="1" smtClean="0"/>
              <a:t>Population Structure and Population Stratification</a:t>
            </a:r>
          </a:p>
        </p:txBody>
      </p:sp>
      <p:sp>
        <p:nvSpPr>
          <p:cNvPr id="1028" name="Rectangle 3"/>
          <p:cNvSpPr>
            <a:spLocks noGrp="1" noChangeArrowheads="1"/>
          </p:cNvSpPr>
          <p:nvPr>
            <p:ph type="body" idx="1"/>
          </p:nvPr>
        </p:nvSpPr>
        <p:spPr>
          <a:xfrm>
            <a:off x="728663" y="1858963"/>
            <a:ext cx="4127500" cy="3609975"/>
          </a:xfrm>
        </p:spPr>
        <p:txBody>
          <a:bodyPr/>
          <a:lstStyle/>
          <a:p>
            <a:pPr marL="533400" indent="-533400" eaLnBrk="1" hangingPunct="1"/>
            <a:r>
              <a:rPr lang="en-US" sz="2200" b="1" smtClean="0">
                <a:solidFill>
                  <a:schemeClr val="tx2"/>
                </a:solidFill>
              </a:rPr>
              <a:t>Population structure:</a:t>
            </a:r>
            <a:r>
              <a:rPr lang="en-US" sz="2200" b="1" smtClean="0"/>
              <a:t> </a:t>
            </a:r>
            <a:r>
              <a:rPr lang="en-US" sz="2200" smtClean="0"/>
              <a:t>heterogeneity in genetic ancestry</a:t>
            </a:r>
          </a:p>
          <a:p>
            <a:pPr marL="533400" indent="-533400" eaLnBrk="1" hangingPunct="1"/>
            <a:r>
              <a:rPr lang="en-US" sz="2200" b="1" smtClean="0">
                <a:solidFill>
                  <a:schemeClr val="tx2"/>
                </a:solidFill>
              </a:rPr>
              <a:t>Population stratification:</a:t>
            </a:r>
            <a:r>
              <a:rPr lang="en-US" sz="2200" smtClean="0"/>
              <a:t> systematic difference in population structure between cases and controls</a:t>
            </a:r>
            <a:endParaRPr lang="en-US" sz="2200" b="1" smtClean="0"/>
          </a:p>
          <a:p>
            <a:pPr marL="533400" indent="-533400" eaLnBrk="1" hangingPunct="1"/>
            <a:r>
              <a:rPr lang="en-US" sz="2200" smtClean="0"/>
              <a:t>One form of population stratification is confounding by genetic ancestry</a:t>
            </a:r>
          </a:p>
        </p:txBody>
      </p:sp>
      <p:graphicFrame>
        <p:nvGraphicFramePr>
          <p:cNvPr id="1026" name="Object 4"/>
          <p:cNvGraphicFramePr>
            <a:graphicFrameLocks noChangeAspect="1"/>
          </p:cNvGraphicFramePr>
          <p:nvPr/>
        </p:nvGraphicFramePr>
        <p:xfrm>
          <a:off x="4838700" y="1508125"/>
          <a:ext cx="3543300" cy="4724400"/>
        </p:xfrm>
        <a:graphic>
          <a:graphicData uri="http://schemas.openxmlformats.org/presentationml/2006/ole">
            <p:oleObj spid="_x0000_s1027" name="Presentation" r:id="rId4" imgW="3429000" imgH="4572000" progId="">
              <p:embed/>
            </p:oleObj>
          </a:graphicData>
        </a:graphic>
      </p:graphicFrame>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09638" y="401638"/>
            <a:ext cx="7735887" cy="519112"/>
          </a:xfrm>
        </p:spPr>
        <p:txBody>
          <a:bodyPr/>
          <a:lstStyle/>
          <a:p>
            <a:pPr eaLnBrk="1" hangingPunct="1"/>
            <a:r>
              <a:rPr lang="en-US" sz="2800" b="1" smtClean="0"/>
              <a:t>Allele frequencies vary across populations</a:t>
            </a:r>
          </a:p>
        </p:txBody>
      </p:sp>
      <p:sp>
        <p:nvSpPr>
          <p:cNvPr id="12291" name="Rectangle 3"/>
          <p:cNvSpPr>
            <a:spLocks noGrp="1" noChangeArrowheads="1"/>
          </p:cNvSpPr>
          <p:nvPr>
            <p:ph type="body" idx="1"/>
          </p:nvPr>
        </p:nvSpPr>
        <p:spPr>
          <a:xfrm>
            <a:off x="811213" y="4240213"/>
            <a:ext cx="7620000" cy="2376487"/>
          </a:xfrm>
        </p:spPr>
        <p:txBody>
          <a:bodyPr/>
          <a:lstStyle/>
          <a:p>
            <a:pPr marL="533400" indent="-533400" eaLnBrk="1" hangingPunct="1"/>
            <a:endParaRPr lang="en-US" sz="2400" smtClean="0"/>
          </a:p>
          <a:p>
            <a:pPr marL="533400" indent="-533400" eaLnBrk="1" hangingPunct="1">
              <a:lnSpc>
                <a:spcPct val="100000"/>
              </a:lnSpc>
              <a:spcBef>
                <a:spcPct val="0"/>
              </a:spcBef>
              <a:buClrTx/>
              <a:buSzTx/>
              <a:buFontTx/>
              <a:buNone/>
            </a:pPr>
            <a:r>
              <a:rPr lang="en-US" sz="1600" b="1" smtClean="0">
                <a:latin typeface="Times New Roman" pitchFamily="18" charset="0"/>
              </a:rPr>
              <a:t>Humans on the move.</a:t>
            </a:r>
            <a:r>
              <a:rPr lang="en-US" sz="1600" smtClean="0">
                <a:latin typeface="Times New Roman" pitchFamily="18" charset="0"/>
              </a:rPr>
              <a:t> Worldwide genetic variation at a neutral marker. Allele frequencies of one randomly chosen microsatellite marker reveal common alleles shared in all populations and the gradual and arbitrary differences in allele frequencies across geographic regions. Populations shown in this example are Yoruba and Bantu (Africa); French, Russians, Palestinians, and Pakistani Brahui (Eurasia); Han Chinese, Japanese, and Yakut (East Asia); New Guineans (Oceania); and Maya and Karitianans (America). From King and Motulsky (2002), Science, 298: 2342-2344.</a:t>
            </a:r>
          </a:p>
        </p:txBody>
      </p:sp>
      <p:pic>
        <p:nvPicPr>
          <p:cNvPr id="12292" name="Picture 4" descr="http://www.sciencemag.org/content/vol298/issue5602/images/medium/2342-1-med.gif"/>
          <p:cNvPicPr>
            <a:picLocks noChangeAspect="1" noChangeArrowheads="1"/>
          </p:cNvPicPr>
          <p:nvPr/>
        </p:nvPicPr>
        <p:blipFill>
          <a:blip r:embed="rId3" cstate="print"/>
          <a:srcRect/>
          <a:stretch>
            <a:fillRect/>
          </a:stretch>
        </p:blipFill>
        <p:spPr bwMode="auto">
          <a:xfrm>
            <a:off x="1562100" y="1066800"/>
            <a:ext cx="5992813" cy="3554413"/>
          </a:xfrm>
          <a:prstGeom prst="rect">
            <a:avLst/>
          </a:prstGeom>
          <a:noFill/>
          <a:ln w="9525">
            <a:noFill/>
            <a:miter lim="800000"/>
            <a:headEnd/>
            <a:tailEnd/>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e 20"/>
          <p:cNvGraphicFramePr>
            <a:graphicFrameLocks noGrp="1"/>
          </p:cNvGraphicFramePr>
          <p:nvPr>
            <p:extLst>
              <p:ext uri="{D42A27DB-BD31-4B8C-83A1-F6EECF244321}">
                <p14:modId xmlns="" xmlns:p14="http://schemas.microsoft.com/office/powerpoint/2010/main" val="2772898166"/>
              </p:ext>
            </p:extLst>
          </p:nvPr>
        </p:nvGraphicFramePr>
        <p:xfrm>
          <a:off x="295275" y="511175"/>
          <a:ext cx="8610600" cy="6217896"/>
        </p:xfrm>
        <a:graphic>
          <a:graphicData uri="http://schemas.openxmlformats.org/drawingml/2006/table">
            <a:tbl>
              <a:tblPr/>
              <a:tblGrid>
                <a:gridCol w="4172553"/>
                <a:gridCol w="4351649"/>
                <a:gridCol w="86398"/>
              </a:tblGrid>
              <a:tr h="161788">
                <a:tc gridSpan="3">
                  <a:txBody>
                    <a:bodyPr/>
                    <a:lstStyle/>
                    <a:p>
                      <a:pPr marL="0" marR="0" algn="ctr">
                        <a:spcBef>
                          <a:spcPts val="0"/>
                        </a:spcBef>
                        <a:spcAft>
                          <a:spcPts val="0"/>
                        </a:spcAft>
                      </a:pPr>
                      <a:endParaRPr lang="en-US" sz="1100" baseline="0" dirty="0">
                        <a:latin typeface="Arial" pitchFamily="34" charset="0"/>
                        <a:ea typeface="Calibri"/>
                        <a:cs typeface="Times New Roman"/>
                      </a:endParaRPr>
                    </a:p>
                  </a:txBody>
                  <a:tcPr marL="30499" marR="30499" marT="0" marB="0" anchor="ctr">
                    <a:lnL>
                      <a:noFill/>
                    </a:lnL>
                    <a:lnR>
                      <a:noFill/>
                    </a:lnR>
                    <a:lnT>
                      <a:noFill/>
                    </a:lnT>
                    <a:lnB>
                      <a:noFill/>
                    </a:lnB>
                  </a:tcPr>
                </a:tc>
                <a:tc hMerge="1">
                  <a:txBody>
                    <a:bodyPr/>
                    <a:lstStyle/>
                    <a:p>
                      <a:endParaRPr lang="en-US"/>
                    </a:p>
                  </a:txBody>
                  <a:tcPr/>
                </a:tc>
                <a:tc hMerge="1">
                  <a:txBody>
                    <a:bodyPr/>
                    <a:lstStyle/>
                    <a:p>
                      <a:endParaRPr lang="en-US"/>
                    </a:p>
                  </a:txBody>
                  <a:tcPr/>
                </a:tc>
              </a:tr>
              <a:tr h="288644">
                <a:tc>
                  <a:txBody>
                    <a:bodyPr/>
                    <a:lstStyle/>
                    <a:p>
                      <a:pPr marL="0" marR="0" algn="ctr">
                        <a:spcBef>
                          <a:spcPts val="0"/>
                        </a:spcBef>
                        <a:spcAft>
                          <a:spcPts val="0"/>
                        </a:spcAft>
                      </a:pPr>
                      <a:r>
                        <a:rPr lang="en-US" sz="1100" baseline="0" dirty="0">
                          <a:latin typeface="Arial" pitchFamily="34" charset="0"/>
                          <a:ea typeface="Calibri"/>
                          <a:cs typeface="Times New Roman"/>
                        </a:rPr>
                        <a:t>Question</a:t>
                      </a:r>
                    </a:p>
                  </a:txBody>
                  <a:tcPr marL="30499" marR="30499" marT="0" marB="0" anchor="ctr">
                    <a:lnL>
                      <a:noFill/>
                    </a:lnL>
                    <a:lnR>
                      <a:noFill/>
                    </a:lnR>
                    <a:lnT>
                      <a:noFill/>
                    </a:lnT>
                    <a:lnB>
                      <a:noFill/>
                    </a:lnB>
                  </a:tcPr>
                </a:tc>
                <a:tc>
                  <a:txBody>
                    <a:bodyPr/>
                    <a:lstStyle/>
                    <a:p>
                      <a:pPr marL="0" marR="0" algn="ctr">
                        <a:spcBef>
                          <a:spcPts val="0"/>
                        </a:spcBef>
                        <a:spcAft>
                          <a:spcPts val="0"/>
                        </a:spcAft>
                      </a:pPr>
                      <a:r>
                        <a:rPr lang="en-US" sz="1100" baseline="0" dirty="0">
                          <a:latin typeface="Arial" pitchFamily="34" charset="0"/>
                          <a:ea typeface="Calibri"/>
                          <a:cs typeface="Times New Roman"/>
                        </a:rPr>
                        <a:t>Approach</a:t>
                      </a:r>
                    </a:p>
                  </a:txBody>
                  <a:tcPr marL="30499" marR="30499" marT="0" marB="0" anchor="ctr">
                    <a:lnL>
                      <a:noFill/>
                    </a:lnL>
                    <a:lnR>
                      <a:noFill/>
                    </a:lnR>
                    <a:lnT>
                      <a:noFill/>
                    </a:lnT>
                    <a:lnB>
                      <a:noFill/>
                    </a:lnB>
                  </a:tcPr>
                </a:tc>
                <a:tc>
                  <a:txBody>
                    <a:bodyPr/>
                    <a:lstStyle/>
                    <a:p>
                      <a:endParaRPr lang="en-US" dirty="0"/>
                    </a:p>
                  </a:txBody>
                  <a:tcPr marL="30499" marR="30499" marT="0" marB="0" anchor="ctr">
                    <a:lnL>
                      <a:noFill/>
                    </a:lnL>
                    <a:lnR>
                      <a:noFill/>
                    </a:lnR>
                    <a:lnT>
                      <a:noFill/>
                    </a:lnT>
                    <a:lnB>
                      <a:noFill/>
                    </a:lnB>
                  </a:tcPr>
                </a:tc>
              </a:tr>
              <a:tr h="485363">
                <a:tc>
                  <a:txBody>
                    <a:bodyPr/>
                    <a:lstStyle/>
                    <a:p>
                      <a:pPr marL="0" marR="0">
                        <a:spcBef>
                          <a:spcPts val="0"/>
                        </a:spcBef>
                        <a:spcAft>
                          <a:spcPts val="0"/>
                        </a:spcAft>
                      </a:pPr>
                      <a:r>
                        <a:rPr lang="en-US" sz="1100" baseline="0" dirty="0">
                          <a:latin typeface="Arial" pitchFamily="34" charset="0"/>
                          <a:ea typeface="Calibri"/>
                          <a:cs typeface="Times New Roman"/>
                        </a:rPr>
                        <a:t>Is there evidence for genetic influences on a quantitative trait?</a:t>
                      </a:r>
                    </a:p>
                  </a:txBody>
                  <a:tcPr marL="30499" marR="30499" marT="0" marB="0" anchor="ctr">
                    <a:lnL>
                      <a:noFill/>
                    </a:lnL>
                    <a:lnR>
                      <a:noFill/>
                    </a:lnR>
                    <a:lnT>
                      <a:noFill/>
                    </a:lnT>
                    <a:lnB>
                      <a:noFill/>
                    </a:lnB>
                  </a:tcPr>
                </a:tc>
                <a:tc>
                  <a:txBody>
                    <a:bodyPr/>
                    <a:lstStyle/>
                    <a:p>
                      <a:pPr marL="0" marR="0" algn="ctr">
                        <a:spcBef>
                          <a:spcPts val="0"/>
                        </a:spcBef>
                        <a:spcAft>
                          <a:spcPts val="0"/>
                        </a:spcAft>
                      </a:pPr>
                      <a:endParaRPr lang="en-US" sz="1100" baseline="0" dirty="0">
                        <a:latin typeface="Arial" pitchFamily="34" charset="0"/>
                        <a:ea typeface="Calibri"/>
                        <a:cs typeface="Times New Roman"/>
                      </a:endParaRPr>
                    </a:p>
                    <a:p>
                      <a:pPr marL="0" marR="0" algn="ctr">
                        <a:spcBef>
                          <a:spcPts val="0"/>
                        </a:spcBef>
                        <a:spcAft>
                          <a:spcPts val="0"/>
                        </a:spcAft>
                      </a:pPr>
                      <a:r>
                        <a:rPr lang="en-US" sz="1100" baseline="0" dirty="0" smtClean="0">
                          <a:latin typeface="Arial" pitchFamily="34" charset="0"/>
                          <a:ea typeface="Calibri"/>
                          <a:cs typeface="Times New Roman"/>
                        </a:rPr>
                        <a:t>Commingling</a:t>
                      </a:r>
                    </a:p>
                    <a:p>
                      <a:pPr marL="0" marR="0" algn="ctr">
                        <a:spcBef>
                          <a:spcPts val="0"/>
                        </a:spcBef>
                        <a:spcAft>
                          <a:spcPts val="0"/>
                        </a:spcAft>
                      </a:pPr>
                      <a:endParaRPr lang="en-US" sz="1100" baseline="0" dirty="0">
                        <a:latin typeface="Arial" pitchFamily="34" charset="0"/>
                        <a:ea typeface="Calibri"/>
                        <a:cs typeface="Times New Roman"/>
                      </a:endParaRPr>
                    </a:p>
                  </a:txBody>
                  <a:tcPr marL="30499" marR="30499" marT="0" marB="0" anchor="ctr">
                    <a:lnL>
                      <a:noFill/>
                    </a:lnL>
                    <a:lnR>
                      <a:noFill/>
                    </a:lnR>
                    <a:lnT>
                      <a:noFill/>
                    </a:lnT>
                    <a:lnB>
                      <a:noFill/>
                    </a:lnB>
                  </a:tcPr>
                </a:tc>
                <a:tc>
                  <a:txBody>
                    <a:bodyPr/>
                    <a:lstStyle/>
                    <a:p>
                      <a:endParaRPr lang="en-US" dirty="0"/>
                    </a:p>
                  </a:txBody>
                  <a:tcPr marL="30499" marR="30499" marT="0" marB="0" anchor="ctr">
                    <a:lnL>
                      <a:noFill/>
                    </a:lnL>
                    <a:lnR>
                      <a:noFill/>
                    </a:lnR>
                    <a:lnT>
                      <a:noFill/>
                    </a:lnT>
                    <a:lnB>
                      <a:noFill/>
                    </a:lnB>
                  </a:tcPr>
                </a:tc>
              </a:tr>
              <a:tr h="688503">
                <a:tc>
                  <a:txBody>
                    <a:bodyPr/>
                    <a:lstStyle/>
                    <a:p>
                      <a:pPr marL="0" marR="0">
                        <a:spcBef>
                          <a:spcPts val="0"/>
                        </a:spcBef>
                        <a:spcAft>
                          <a:spcPts val="0"/>
                        </a:spcAft>
                      </a:pPr>
                      <a:r>
                        <a:rPr lang="en-US" sz="1100" baseline="0" dirty="0">
                          <a:latin typeface="Arial" pitchFamily="34" charset="0"/>
                          <a:ea typeface="Calibri"/>
                          <a:cs typeface="Times New Roman"/>
                        </a:rPr>
                        <a:t>Is there familial aggregation?</a:t>
                      </a:r>
                    </a:p>
                    <a:p>
                      <a:pPr marL="0" marR="0">
                        <a:spcBef>
                          <a:spcPts val="0"/>
                        </a:spcBef>
                        <a:spcAft>
                          <a:spcPts val="0"/>
                        </a:spcAft>
                      </a:pPr>
                      <a:r>
                        <a:rPr lang="en-US" sz="1100" baseline="0" dirty="0">
                          <a:latin typeface="Arial" pitchFamily="34" charset="0"/>
                          <a:ea typeface="Calibri"/>
                          <a:cs typeface="Times New Roman"/>
                        </a:rPr>
                        <a:t>   higher risk in relatives of  </a:t>
                      </a:r>
                    </a:p>
                    <a:p>
                      <a:pPr marL="0" marR="0">
                        <a:spcBef>
                          <a:spcPts val="0"/>
                        </a:spcBef>
                        <a:spcAft>
                          <a:spcPts val="0"/>
                        </a:spcAft>
                      </a:pPr>
                      <a:r>
                        <a:rPr lang="en-US" sz="1100" baseline="0" dirty="0">
                          <a:latin typeface="Arial" pitchFamily="34" charset="0"/>
                          <a:ea typeface="Calibri"/>
                          <a:cs typeface="Times New Roman"/>
                        </a:rPr>
                        <a:t>   higher correlation in relatives</a:t>
                      </a:r>
                    </a:p>
                  </a:txBody>
                  <a:tcPr marL="30499" marR="30499" marT="0" marB="0" anchor="ctr">
                    <a:lnL>
                      <a:noFill/>
                    </a:lnL>
                    <a:lnR>
                      <a:noFill/>
                    </a:lnR>
                    <a:lnT>
                      <a:noFill/>
                    </a:lnT>
                    <a:lnB>
                      <a:noFill/>
                    </a:lnB>
                  </a:tcPr>
                </a:tc>
                <a:tc>
                  <a:txBody>
                    <a:bodyPr/>
                    <a:lstStyle/>
                    <a:p>
                      <a:pPr marL="0" marR="0" algn="ctr">
                        <a:spcBef>
                          <a:spcPts val="0"/>
                        </a:spcBef>
                        <a:spcAft>
                          <a:spcPts val="0"/>
                        </a:spcAft>
                      </a:pPr>
                      <a:endParaRPr lang="en-US" sz="1100" baseline="0" dirty="0">
                        <a:latin typeface="Arial" pitchFamily="34" charset="0"/>
                        <a:ea typeface="Calibri"/>
                        <a:cs typeface="Times New Roman"/>
                      </a:endParaRPr>
                    </a:p>
                    <a:p>
                      <a:pPr marL="0" marR="0" algn="ctr">
                        <a:spcBef>
                          <a:spcPts val="0"/>
                        </a:spcBef>
                        <a:spcAft>
                          <a:spcPts val="0"/>
                        </a:spcAft>
                      </a:pPr>
                      <a:r>
                        <a:rPr lang="en-US" sz="1100" baseline="0" dirty="0">
                          <a:latin typeface="Arial" pitchFamily="34" charset="0"/>
                          <a:ea typeface="Calibri"/>
                          <a:cs typeface="Times New Roman"/>
                        </a:rPr>
                        <a:t>Family </a:t>
                      </a:r>
                      <a:r>
                        <a:rPr lang="en-US" sz="1100" baseline="0" dirty="0" smtClean="0">
                          <a:latin typeface="Arial" pitchFamily="34" charset="0"/>
                          <a:ea typeface="Calibri"/>
                          <a:cs typeface="Times New Roman"/>
                        </a:rPr>
                        <a:t>Study</a:t>
                      </a:r>
                    </a:p>
                    <a:p>
                      <a:pPr marL="0" marR="0" algn="ctr">
                        <a:spcBef>
                          <a:spcPts val="0"/>
                        </a:spcBef>
                        <a:spcAft>
                          <a:spcPts val="0"/>
                        </a:spcAft>
                      </a:pPr>
                      <a:endParaRPr lang="en-US" sz="1100" baseline="0" dirty="0">
                        <a:latin typeface="Arial" pitchFamily="34" charset="0"/>
                        <a:ea typeface="Calibri"/>
                        <a:cs typeface="Times New Roman"/>
                      </a:endParaRPr>
                    </a:p>
                  </a:txBody>
                  <a:tcPr marL="30499" marR="30499" marT="0" marB="0" anchor="ctr">
                    <a:lnL>
                      <a:noFill/>
                    </a:lnL>
                    <a:lnR>
                      <a:noFill/>
                    </a:lnR>
                    <a:lnT>
                      <a:noFill/>
                    </a:lnT>
                    <a:lnB>
                      <a:noFill/>
                    </a:lnB>
                    <a:noFill/>
                  </a:tcPr>
                </a:tc>
                <a:tc>
                  <a:txBody>
                    <a:bodyPr/>
                    <a:lstStyle/>
                    <a:p>
                      <a:endParaRPr lang="en-US" dirty="0"/>
                    </a:p>
                  </a:txBody>
                  <a:tcPr marL="30499" marR="30499" marT="0" marB="0" anchor="ctr">
                    <a:lnL>
                      <a:noFill/>
                    </a:lnL>
                    <a:lnR>
                      <a:noFill/>
                    </a:lnR>
                    <a:lnT>
                      <a:noFill/>
                    </a:lnT>
                    <a:lnB>
                      <a:noFill/>
                    </a:lnB>
                  </a:tcPr>
                </a:tc>
              </a:tr>
              <a:tr h="647150">
                <a:tc>
                  <a:txBody>
                    <a:bodyPr/>
                    <a:lstStyle/>
                    <a:p>
                      <a:pPr marL="0" marR="0">
                        <a:spcBef>
                          <a:spcPts val="0"/>
                        </a:spcBef>
                        <a:spcAft>
                          <a:spcPts val="0"/>
                        </a:spcAft>
                      </a:pPr>
                      <a:r>
                        <a:rPr lang="en-US" sz="1100" baseline="0" dirty="0">
                          <a:latin typeface="Arial" pitchFamily="34" charset="0"/>
                          <a:ea typeface="Calibri"/>
                          <a:cs typeface="Times New Roman"/>
                        </a:rPr>
                        <a:t>Is the familial aggregation caused by genetic factors?</a:t>
                      </a:r>
                    </a:p>
                    <a:p>
                      <a:pPr marL="0" marR="0">
                        <a:spcBef>
                          <a:spcPts val="0"/>
                        </a:spcBef>
                        <a:spcAft>
                          <a:spcPts val="0"/>
                        </a:spcAft>
                      </a:pPr>
                      <a:r>
                        <a:rPr lang="en-US" sz="1100" baseline="0" dirty="0">
                          <a:latin typeface="Arial" pitchFamily="34" charset="0"/>
                          <a:ea typeface="Calibri"/>
                          <a:cs typeface="Times New Roman"/>
                        </a:rPr>
                        <a:t>   MZ twins concordance rate  </a:t>
                      </a:r>
                    </a:p>
                    <a:p>
                      <a:pPr marL="0" marR="0">
                        <a:spcBef>
                          <a:spcPts val="0"/>
                        </a:spcBef>
                        <a:spcAft>
                          <a:spcPts val="0"/>
                        </a:spcAft>
                      </a:pPr>
                      <a:r>
                        <a:rPr lang="en-US" sz="1100" baseline="0" dirty="0">
                          <a:latin typeface="Arial" pitchFamily="34" charset="0"/>
                          <a:ea typeface="Calibri"/>
                          <a:cs typeface="Times New Roman"/>
                        </a:rPr>
                        <a:t>   or correlation higher than DZ </a:t>
                      </a:r>
                      <a:r>
                        <a:rPr lang="en-US" sz="1100" baseline="0" dirty="0" smtClean="0">
                          <a:latin typeface="Arial" pitchFamily="34" charset="0"/>
                          <a:ea typeface="Calibri"/>
                          <a:cs typeface="Times New Roman"/>
                        </a:rPr>
                        <a:t>twins</a:t>
                      </a:r>
                      <a:endParaRPr lang="en-US" sz="1100" baseline="0" dirty="0">
                        <a:latin typeface="Arial" pitchFamily="34" charset="0"/>
                        <a:ea typeface="Calibri"/>
                        <a:cs typeface="Times New Roman"/>
                      </a:endParaRPr>
                    </a:p>
                  </a:txBody>
                  <a:tcPr marL="30499" marR="30499" marT="0" marB="0" anchor="ctr">
                    <a:lnL>
                      <a:noFill/>
                    </a:lnL>
                    <a:lnR>
                      <a:noFill/>
                    </a:lnR>
                    <a:lnT>
                      <a:noFill/>
                    </a:lnT>
                    <a:lnB>
                      <a:noFill/>
                    </a:lnB>
                  </a:tcPr>
                </a:tc>
                <a:tc>
                  <a:txBody>
                    <a:bodyPr/>
                    <a:lstStyle/>
                    <a:p>
                      <a:pPr marL="0" marR="0" algn="ctr">
                        <a:spcBef>
                          <a:spcPts val="0"/>
                        </a:spcBef>
                        <a:spcAft>
                          <a:spcPts val="0"/>
                        </a:spcAft>
                      </a:pPr>
                      <a:endParaRPr lang="en-US" sz="1100" baseline="0" dirty="0">
                        <a:latin typeface="Arial" pitchFamily="34" charset="0"/>
                        <a:ea typeface="Calibri"/>
                        <a:cs typeface="Times New Roman"/>
                      </a:endParaRPr>
                    </a:p>
                    <a:p>
                      <a:pPr marL="0" marR="0" algn="ctr">
                        <a:spcBef>
                          <a:spcPts val="0"/>
                        </a:spcBef>
                        <a:spcAft>
                          <a:spcPts val="0"/>
                        </a:spcAft>
                      </a:pPr>
                      <a:r>
                        <a:rPr lang="en-US" sz="1100" baseline="0" dirty="0" smtClean="0">
                          <a:latin typeface="Arial" pitchFamily="34" charset="0"/>
                          <a:ea typeface="Calibri"/>
                          <a:cs typeface="Times New Roman"/>
                        </a:rPr>
                        <a:t>Twin Study</a:t>
                      </a:r>
                    </a:p>
                    <a:p>
                      <a:pPr marL="0" marR="0" algn="ctr">
                        <a:spcBef>
                          <a:spcPts val="0"/>
                        </a:spcBef>
                        <a:spcAft>
                          <a:spcPts val="0"/>
                        </a:spcAft>
                      </a:pPr>
                      <a:endParaRPr lang="en-US" sz="1100" baseline="0" dirty="0">
                        <a:latin typeface="Arial" pitchFamily="34" charset="0"/>
                        <a:ea typeface="Calibri"/>
                        <a:cs typeface="Times New Roman"/>
                      </a:endParaRPr>
                    </a:p>
                  </a:txBody>
                  <a:tcPr marL="30499" marR="30499" marT="0" marB="0" anchor="ctr">
                    <a:lnL>
                      <a:noFill/>
                    </a:lnL>
                    <a:lnR>
                      <a:noFill/>
                    </a:lnR>
                    <a:lnT>
                      <a:noFill/>
                    </a:lnT>
                    <a:lnB>
                      <a:noFill/>
                    </a:lnB>
                  </a:tcPr>
                </a:tc>
                <a:tc>
                  <a:txBody>
                    <a:bodyPr/>
                    <a:lstStyle/>
                    <a:p>
                      <a:endParaRPr lang="en-US" dirty="0"/>
                    </a:p>
                  </a:txBody>
                  <a:tcPr marL="30499" marR="30499" marT="0" marB="0" anchor="ctr">
                    <a:lnL>
                      <a:noFill/>
                    </a:lnL>
                    <a:lnR>
                      <a:noFill/>
                    </a:lnR>
                    <a:lnT>
                      <a:noFill/>
                    </a:lnT>
                    <a:lnB>
                      <a:noFill/>
                    </a:lnB>
                  </a:tcPr>
                </a:tc>
              </a:tr>
              <a:tr h="604865">
                <a:tc>
                  <a:txBody>
                    <a:bodyPr/>
                    <a:lstStyle/>
                    <a:p>
                      <a:pPr marL="0" marR="0">
                        <a:spcBef>
                          <a:spcPts val="0"/>
                        </a:spcBef>
                        <a:spcAft>
                          <a:spcPts val="0"/>
                        </a:spcAft>
                      </a:pPr>
                      <a:r>
                        <a:rPr lang="en-US" sz="1100" baseline="0" dirty="0">
                          <a:latin typeface="Arial" pitchFamily="34" charset="0"/>
                          <a:ea typeface="Calibri"/>
                          <a:cs typeface="Times New Roman"/>
                        </a:rPr>
                        <a:t>Is there a major gene?  Is it dominant or recessive ? (likelihoods of </a:t>
                      </a:r>
                      <a:r>
                        <a:rPr lang="en-US" sz="1100" baseline="0" dirty="0" err="1">
                          <a:latin typeface="Arial" pitchFamily="34" charset="0"/>
                          <a:ea typeface="Calibri"/>
                          <a:cs typeface="Times New Roman"/>
                        </a:rPr>
                        <a:t>Mendelian</a:t>
                      </a:r>
                      <a:r>
                        <a:rPr lang="en-US" sz="1100" baseline="0">
                          <a:latin typeface="Arial" pitchFamily="34" charset="0"/>
                          <a:ea typeface="Calibri"/>
                          <a:cs typeface="Times New Roman"/>
                        </a:rPr>
                        <a:t> models higher than environmental or polygenic model)</a:t>
                      </a:r>
                    </a:p>
                  </a:txBody>
                  <a:tcPr marL="30499" marR="30499" marT="0" marB="0" anchor="ctr">
                    <a:lnL>
                      <a:noFill/>
                    </a:lnL>
                    <a:lnR>
                      <a:noFill/>
                    </a:lnR>
                    <a:lnT>
                      <a:noFill/>
                    </a:lnT>
                    <a:lnB>
                      <a:noFill/>
                    </a:lnB>
                  </a:tcPr>
                </a:tc>
                <a:tc>
                  <a:txBody>
                    <a:bodyPr/>
                    <a:lstStyle/>
                    <a:p>
                      <a:pPr marL="0" marR="0" algn="ctr">
                        <a:spcBef>
                          <a:spcPts val="0"/>
                        </a:spcBef>
                        <a:spcAft>
                          <a:spcPts val="0"/>
                        </a:spcAft>
                      </a:pPr>
                      <a:endParaRPr lang="en-US" sz="1100" baseline="0" dirty="0">
                        <a:latin typeface="Arial" pitchFamily="34" charset="0"/>
                        <a:ea typeface="Calibri"/>
                        <a:cs typeface="Times New Roman"/>
                      </a:endParaRPr>
                    </a:p>
                    <a:p>
                      <a:pPr marL="0" marR="0" algn="ctr">
                        <a:spcBef>
                          <a:spcPts val="0"/>
                        </a:spcBef>
                        <a:spcAft>
                          <a:spcPts val="0"/>
                        </a:spcAft>
                      </a:pPr>
                      <a:r>
                        <a:rPr lang="en-US" sz="1100" baseline="0" dirty="0">
                          <a:latin typeface="Arial" pitchFamily="34" charset="0"/>
                          <a:ea typeface="Calibri"/>
                          <a:cs typeface="Times New Roman"/>
                        </a:rPr>
                        <a:t>Segregation </a:t>
                      </a:r>
                      <a:r>
                        <a:rPr lang="en-US" sz="1100" baseline="0" dirty="0" smtClean="0">
                          <a:latin typeface="Arial" pitchFamily="34" charset="0"/>
                          <a:ea typeface="Calibri"/>
                          <a:cs typeface="Times New Roman"/>
                        </a:rPr>
                        <a:t>Study</a:t>
                      </a:r>
                    </a:p>
                    <a:p>
                      <a:pPr marL="0" marR="0" algn="ctr">
                        <a:spcBef>
                          <a:spcPts val="0"/>
                        </a:spcBef>
                        <a:spcAft>
                          <a:spcPts val="0"/>
                        </a:spcAft>
                      </a:pPr>
                      <a:endParaRPr lang="en-US" sz="1100" baseline="0" dirty="0">
                        <a:latin typeface="Arial" pitchFamily="34" charset="0"/>
                        <a:ea typeface="Calibri"/>
                        <a:cs typeface="Times New Roman"/>
                      </a:endParaRPr>
                    </a:p>
                  </a:txBody>
                  <a:tcPr marL="30499" marR="30499" marT="0" marB="0" anchor="ctr">
                    <a:lnL>
                      <a:noFill/>
                    </a:lnL>
                    <a:lnR>
                      <a:noFill/>
                    </a:lnR>
                    <a:lnT>
                      <a:noFill/>
                    </a:lnT>
                    <a:lnB>
                      <a:noFill/>
                    </a:lnB>
                  </a:tcPr>
                </a:tc>
                <a:tc>
                  <a:txBody>
                    <a:bodyPr/>
                    <a:lstStyle/>
                    <a:p>
                      <a:endParaRPr lang="en-US"/>
                    </a:p>
                  </a:txBody>
                  <a:tcPr marL="30499" marR="30499" marT="0" marB="0" anchor="ctr">
                    <a:lnL>
                      <a:noFill/>
                    </a:lnL>
                    <a:lnR>
                      <a:noFill/>
                    </a:lnR>
                    <a:lnT>
                      <a:noFill/>
                    </a:lnT>
                    <a:lnB>
                      <a:noFill/>
                    </a:lnB>
                  </a:tcPr>
                </a:tc>
              </a:tr>
              <a:tr h="937633">
                <a:tc>
                  <a:txBody>
                    <a:bodyPr/>
                    <a:lstStyle/>
                    <a:p>
                      <a:pPr marL="0" marR="0">
                        <a:spcBef>
                          <a:spcPts val="0"/>
                        </a:spcBef>
                        <a:spcAft>
                          <a:spcPts val="0"/>
                        </a:spcAft>
                      </a:pPr>
                      <a:r>
                        <a:rPr lang="en-US" sz="1100" baseline="0">
                          <a:latin typeface="Arial" pitchFamily="34" charset="0"/>
                          <a:ea typeface="Calibri"/>
                          <a:cs typeface="Times New Roman"/>
                        </a:rPr>
                        <a:t>Where is this major gene in the human genome?</a:t>
                      </a:r>
                    </a:p>
                  </a:txBody>
                  <a:tcPr marL="30499" marR="30499" marT="0" marB="0" anchor="ctr">
                    <a:lnL>
                      <a:noFill/>
                    </a:lnL>
                    <a:lnR>
                      <a:noFill/>
                    </a:lnR>
                    <a:lnT>
                      <a:noFill/>
                    </a:lnT>
                    <a:lnB>
                      <a:noFill/>
                    </a:lnB>
                  </a:tcPr>
                </a:tc>
                <a:tc>
                  <a:txBody>
                    <a:bodyPr/>
                    <a:lstStyle/>
                    <a:p>
                      <a:pPr marL="0" marR="0" algn="ctr">
                        <a:spcBef>
                          <a:spcPts val="0"/>
                        </a:spcBef>
                        <a:spcAft>
                          <a:spcPts val="0"/>
                        </a:spcAft>
                      </a:pPr>
                      <a:r>
                        <a:rPr lang="en-US" sz="1100" baseline="0" dirty="0">
                          <a:latin typeface="Arial" pitchFamily="34" charset="0"/>
                          <a:ea typeface="Calibri"/>
                          <a:cs typeface="Times New Roman"/>
                        </a:rPr>
                        <a:t>Linkage Analysis</a:t>
                      </a:r>
                    </a:p>
                  </a:txBody>
                  <a:tcPr marL="30499" marR="30499" marT="0" marB="0" anchor="ctr">
                    <a:lnL>
                      <a:noFill/>
                    </a:lnL>
                    <a:lnR>
                      <a:noFill/>
                    </a:lnR>
                    <a:lnT>
                      <a:noFill/>
                    </a:lnT>
                    <a:lnB>
                      <a:noFill/>
                    </a:lnB>
                  </a:tcPr>
                </a:tc>
                <a:tc>
                  <a:txBody>
                    <a:bodyPr/>
                    <a:lstStyle/>
                    <a:p>
                      <a:endParaRPr lang="en-US"/>
                    </a:p>
                  </a:txBody>
                  <a:tcPr marL="30499" marR="30499" marT="0" marB="0" anchor="ctr">
                    <a:lnL>
                      <a:noFill/>
                    </a:lnL>
                    <a:lnR>
                      <a:noFill/>
                    </a:lnR>
                    <a:lnT>
                      <a:noFill/>
                    </a:lnT>
                    <a:lnB>
                      <a:noFill/>
                    </a:lnB>
                  </a:tcPr>
                </a:tc>
              </a:tr>
              <a:tr h="762976">
                <a:tc>
                  <a:txBody>
                    <a:bodyPr/>
                    <a:lstStyle/>
                    <a:p>
                      <a:pPr marL="0" marR="0">
                        <a:spcBef>
                          <a:spcPts val="0"/>
                        </a:spcBef>
                        <a:spcAft>
                          <a:spcPts val="0"/>
                        </a:spcAft>
                      </a:pPr>
                      <a:r>
                        <a:rPr lang="en-US" sz="1100" baseline="0" dirty="0">
                          <a:latin typeface="Arial" pitchFamily="34" charset="0"/>
                          <a:ea typeface="Calibri"/>
                          <a:cs typeface="Times New Roman"/>
                        </a:rPr>
                        <a:t>Is there </a:t>
                      </a:r>
                      <a:r>
                        <a:rPr lang="en-US" sz="1100" baseline="0" dirty="0" smtClean="0">
                          <a:latin typeface="Arial" pitchFamily="34" charset="0"/>
                          <a:ea typeface="Calibri"/>
                          <a:cs typeface="Times New Roman"/>
                        </a:rPr>
                        <a:t> linkage </a:t>
                      </a:r>
                      <a:r>
                        <a:rPr lang="en-US" sz="1100" baseline="0" dirty="0">
                          <a:latin typeface="Arial" pitchFamily="34" charset="0"/>
                          <a:ea typeface="Calibri"/>
                          <a:cs typeface="Times New Roman"/>
                        </a:rPr>
                        <a:t>with DNA markers under a specific genetic model?</a:t>
                      </a:r>
                    </a:p>
                  </a:txBody>
                  <a:tcPr marL="30499" marR="30499" marT="0" marB="0" anchor="ctr">
                    <a:lnL>
                      <a:noFill/>
                    </a:lnL>
                    <a:lnR>
                      <a:noFill/>
                    </a:lnR>
                    <a:lnT>
                      <a:noFill/>
                    </a:lnT>
                    <a:lnB>
                      <a:noFill/>
                    </a:lnB>
                  </a:tcPr>
                </a:tc>
                <a:tc>
                  <a:txBody>
                    <a:bodyPr/>
                    <a:lstStyle/>
                    <a:p>
                      <a:pPr marL="0" marR="0" algn="ctr">
                        <a:spcBef>
                          <a:spcPts val="0"/>
                        </a:spcBef>
                        <a:spcAft>
                          <a:spcPts val="0"/>
                        </a:spcAft>
                      </a:pPr>
                      <a:endParaRPr lang="en-US" sz="1100" baseline="0" dirty="0">
                        <a:latin typeface="Arial" pitchFamily="34" charset="0"/>
                        <a:ea typeface="Calibri"/>
                        <a:cs typeface="Times New Roman"/>
                      </a:endParaRPr>
                    </a:p>
                    <a:p>
                      <a:pPr marL="228600" marR="0" indent="-228600" algn="ctr">
                        <a:spcBef>
                          <a:spcPts val="0"/>
                        </a:spcBef>
                        <a:spcAft>
                          <a:spcPts val="0"/>
                        </a:spcAft>
                        <a:buAutoNum type="alphaUcPeriod"/>
                      </a:pPr>
                      <a:r>
                        <a:rPr lang="en-US" sz="1100" baseline="0" dirty="0" smtClean="0">
                          <a:latin typeface="Arial" pitchFamily="34" charset="0"/>
                          <a:ea typeface="Calibri"/>
                          <a:cs typeface="Times New Roman"/>
                        </a:rPr>
                        <a:t>Parametric Approach</a:t>
                      </a:r>
                    </a:p>
                    <a:p>
                      <a:pPr marL="228600" marR="0" indent="-228600" algn="ctr">
                        <a:spcBef>
                          <a:spcPts val="0"/>
                        </a:spcBef>
                        <a:spcAft>
                          <a:spcPts val="0"/>
                        </a:spcAft>
                        <a:buNone/>
                      </a:pPr>
                      <a:endParaRPr lang="en-US" sz="1100" baseline="0" dirty="0">
                        <a:latin typeface="Arial" pitchFamily="34" charset="0"/>
                        <a:ea typeface="Calibri"/>
                        <a:cs typeface="Times New Roman"/>
                      </a:endParaRPr>
                    </a:p>
                  </a:txBody>
                  <a:tcPr marL="30499" marR="30499" marT="0" marB="0" anchor="ctr">
                    <a:lnL>
                      <a:noFill/>
                    </a:lnL>
                    <a:lnR>
                      <a:noFill/>
                    </a:lnR>
                    <a:lnT>
                      <a:noFill/>
                    </a:lnT>
                    <a:lnB>
                      <a:noFill/>
                    </a:lnB>
                  </a:tcPr>
                </a:tc>
                <a:tc>
                  <a:txBody>
                    <a:bodyPr/>
                    <a:lstStyle/>
                    <a:p>
                      <a:endParaRPr lang="en-US"/>
                    </a:p>
                  </a:txBody>
                  <a:tcPr marL="30499" marR="30499" marT="0" marB="0" anchor="ctr">
                    <a:lnL>
                      <a:noFill/>
                    </a:lnL>
                    <a:lnR>
                      <a:noFill/>
                    </a:lnR>
                    <a:lnT>
                      <a:noFill/>
                    </a:lnT>
                    <a:lnB>
                      <a:noFill/>
                    </a:lnB>
                  </a:tcPr>
                </a:tc>
              </a:tr>
              <a:tr h="779365">
                <a:tc>
                  <a:txBody>
                    <a:bodyPr/>
                    <a:lstStyle/>
                    <a:p>
                      <a:pPr marL="0" marR="0">
                        <a:spcBef>
                          <a:spcPts val="0"/>
                        </a:spcBef>
                        <a:spcAft>
                          <a:spcPts val="0"/>
                        </a:spcAft>
                      </a:pPr>
                      <a:r>
                        <a:rPr lang="en-US" sz="1100" baseline="0">
                          <a:latin typeface="Arial" pitchFamily="34" charset="0"/>
                          <a:ea typeface="Calibri"/>
                          <a:cs typeface="Times New Roman"/>
                        </a:rPr>
                        <a:t>Is there an increased allele sharing for affected relatives (sib pairs) or for relatives with similar phenotype</a:t>
                      </a:r>
                    </a:p>
                  </a:txBody>
                  <a:tcPr marL="30499" marR="30499" marT="0" marB="0" anchor="ctr">
                    <a:lnL>
                      <a:noFill/>
                    </a:lnL>
                    <a:lnR>
                      <a:noFill/>
                    </a:lnR>
                    <a:lnT>
                      <a:noFill/>
                    </a:lnT>
                    <a:lnB>
                      <a:noFill/>
                    </a:lnB>
                  </a:tcPr>
                </a:tc>
                <a:tc>
                  <a:txBody>
                    <a:bodyPr/>
                    <a:lstStyle/>
                    <a:p>
                      <a:pPr marL="0" marR="0" algn="ctr">
                        <a:spcBef>
                          <a:spcPts val="0"/>
                        </a:spcBef>
                        <a:spcAft>
                          <a:spcPts val="0"/>
                        </a:spcAft>
                      </a:pPr>
                      <a:endParaRPr lang="en-US" sz="1100" baseline="0" dirty="0">
                        <a:latin typeface="Arial" pitchFamily="34" charset="0"/>
                        <a:ea typeface="Calibri"/>
                        <a:cs typeface="Times New Roman"/>
                      </a:endParaRPr>
                    </a:p>
                    <a:p>
                      <a:pPr marL="0" marR="0" algn="ctr">
                        <a:spcBef>
                          <a:spcPts val="0"/>
                        </a:spcBef>
                        <a:spcAft>
                          <a:spcPts val="0"/>
                        </a:spcAft>
                      </a:pPr>
                      <a:r>
                        <a:rPr lang="en-US" sz="1100" baseline="0" dirty="0">
                          <a:latin typeface="Arial" pitchFamily="34" charset="0"/>
                          <a:ea typeface="Calibri"/>
                          <a:cs typeface="Times New Roman"/>
                        </a:rPr>
                        <a:t>B. Allele Sharing Approach</a:t>
                      </a:r>
                    </a:p>
                    <a:p>
                      <a:pPr marL="0" marR="0" algn="ctr">
                        <a:spcBef>
                          <a:spcPts val="0"/>
                        </a:spcBef>
                        <a:spcAft>
                          <a:spcPts val="0"/>
                        </a:spcAft>
                      </a:pPr>
                      <a:r>
                        <a:rPr lang="en-US" sz="1100" baseline="0" dirty="0">
                          <a:latin typeface="Arial" pitchFamily="34" charset="0"/>
                          <a:ea typeface="Calibri"/>
                          <a:cs typeface="Times New Roman"/>
                        </a:rPr>
                        <a:t>(sib-pair analyses)</a:t>
                      </a:r>
                    </a:p>
                  </a:txBody>
                  <a:tcPr marL="30499" marR="30499" marT="0" marB="0" anchor="ctr">
                    <a:lnL>
                      <a:noFill/>
                    </a:lnL>
                    <a:lnR>
                      <a:noFill/>
                    </a:lnR>
                    <a:lnT>
                      <a:noFill/>
                    </a:lnT>
                    <a:lnB>
                      <a:noFill/>
                    </a:lnB>
                  </a:tcPr>
                </a:tc>
                <a:tc>
                  <a:txBody>
                    <a:bodyPr/>
                    <a:lstStyle/>
                    <a:p>
                      <a:endParaRPr lang="en-US"/>
                    </a:p>
                  </a:txBody>
                  <a:tcPr marL="30499" marR="30499" marT="0" marB="0" anchor="ctr">
                    <a:lnL>
                      <a:noFill/>
                    </a:lnL>
                    <a:lnR>
                      <a:noFill/>
                    </a:lnR>
                    <a:lnT>
                      <a:noFill/>
                    </a:lnT>
                    <a:lnB>
                      <a:noFill/>
                    </a:lnB>
                  </a:tcPr>
                </a:tc>
              </a:tr>
              <a:tr h="704850">
                <a:tc>
                  <a:txBody>
                    <a:bodyPr/>
                    <a:lstStyle/>
                    <a:p>
                      <a:pPr marL="0" marR="0">
                        <a:spcBef>
                          <a:spcPts val="0"/>
                        </a:spcBef>
                        <a:spcAft>
                          <a:spcPts val="0"/>
                        </a:spcAft>
                      </a:pPr>
                      <a:r>
                        <a:rPr lang="en-US" sz="1100" baseline="0" dirty="0">
                          <a:solidFill>
                            <a:srgbClr val="FFFF00"/>
                          </a:solidFill>
                          <a:latin typeface="Arial" pitchFamily="34" charset="0"/>
                          <a:ea typeface="Calibri"/>
                          <a:cs typeface="Times New Roman"/>
                        </a:rPr>
                        <a:t>Where is the </a:t>
                      </a:r>
                      <a:r>
                        <a:rPr lang="en-US" sz="1100" baseline="0" dirty="0" smtClean="0">
                          <a:solidFill>
                            <a:srgbClr val="FFFF00"/>
                          </a:solidFill>
                          <a:latin typeface="Arial" pitchFamily="34" charset="0"/>
                          <a:ea typeface="Calibri"/>
                          <a:cs typeface="Times New Roman"/>
                        </a:rPr>
                        <a:t>(exact) </a:t>
                      </a:r>
                      <a:r>
                        <a:rPr lang="en-US" sz="1100" baseline="0" dirty="0">
                          <a:solidFill>
                            <a:srgbClr val="FFFF00"/>
                          </a:solidFill>
                          <a:latin typeface="Arial" pitchFamily="34" charset="0"/>
                          <a:ea typeface="Calibri"/>
                          <a:cs typeface="Times New Roman"/>
                        </a:rPr>
                        <a:t>location of this gene and which polymorphism is associated with disease?</a:t>
                      </a:r>
                    </a:p>
                  </a:txBody>
                  <a:tcPr marL="30499" marR="30499" marT="0" marB="0" anchor="ctr">
                    <a:lnL>
                      <a:noFill/>
                    </a:lnL>
                    <a:lnR>
                      <a:noFill/>
                    </a:lnR>
                    <a:lnT>
                      <a:noFill/>
                    </a:lnT>
                    <a:lnB>
                      <a:noFill/>
                    </a:lnB>
                  </a:tcPr>
                </a:tc>
                <a:tc>
                  <a:txBody>
                    <a:bodyPr/>
                    <a:lstStyle/>
                    <a:p>
                      <a:pPr marL="0" marR="0" algn="ctr">
                        <a:spcBef>
                          <a:spcPts val="0"/>
                        </a:spcBef>
                        <a:spcAft>
                          <a:spcPts val="0"/>
                        </a:spcAft>
                      </a:pPr>
                      <a:r>
                        <a:rPr lang="en-US" sz="1100" baseline="0" dirty="0">
                          <a:latin typeface="Arial" pitchFamily="34" charset="0"/>
                          <a:ea typeface="Times New Roman"/>
                          <a:cs typeface="Times New Roman"/>
                        </a:rPr>
                        <a:t/>
                      </a:r>
                      <a:br>
                        <a:rPr lang="en-US" sz="1100" baseline="0" dirty="0">
                          <a:latin typeface="Arial" pitchFamily="34" charset="0"/>
                          <a:ea typeface="Times New Roman"/>
                          <a:cs typeface="Times New Roman"/>
                        </a:rPr>
                      </a:br>
                      <a:r>
                        <a:rPr lang="en-US" sz="1100" baseline="0" dirty="0" smtClean="0">
                          <a:solidFill>
                            <a:srgbClr val="FFFF00"/>
                          </a:solidFill>
                          <a:latin typeface="Arial" pitchFamily="34" charset="0"/>
                          <a:ea typeface="Times New Roman"/>
                          <a:cs typeface="Times New Roman"/>
                        </a:rPr>
                        <a:t>A</a:t>
                      </a:r>
                      <a:r>
                        <a:rPr lang="en-US" sz="1100" baseline="0" dirty="0" smtClean="0">
                          <a:solidFill>
                            <a:srgbClr val="FFFF00"/>
                          </a:solidFill>
                          <a:latin typeface="Arial" pitchFamily="34" charset="0"/>
                          <a:ea typeface="Calibri"/>
                          <a:cs typeface="Times New Roman"/>
                        </a:rPr>
                        <a:t>ssociation </a:t>
                      </a:r>
                      <a:r>
                        <a:rPr lang="en-US" sz="1100" baseline="0" dirty="0">
                          <a:solidFill>
                            <a:srgbClr val="FFFF00"/>
                          </a:solidFill>
                          <a:latin typeface="Arial" pitchFamily="34" charset="0"/>
                          <a:ea typeface="Calibri"/>
                          <a:cs typeface="Times New Roman"/>
                        </a:rPr>
                        <a:t>Study </a:t>
                      </a:r>
                    </a:p>
                    <a:p>
                      <a:pPr marL="0" marR="0" algn="ctr">
                        <a:spcBef>
                          <a:spcPts val="0"/>
                        </a:spcBef>
                        <a:spcAft>
                          <a:spcPts val="0"/>
                        </a:spcAft>
                      </a:pPr>
                      <a:r>
                        <a:rPr lang="en-US" sz="1100" baseline="0" dirty="0">
                          <a:solidFill>
                            <a:srgbClr val="FFFF00"/>
                          </a:solidFill>
                          <a:latin typeface="Arial" pitchFamily="34" charset="0"/>
                          <a:ea typeface="Calibri"/>
                          <a:cs typeface="Times New Roman"/>
                        </a:rPr>
                        <a:t>(population and family</a:t>
                      </a:r>
                      <a:r>
                        <a:rPr lang="en-US" sz="1100" baseline="0" dirty="0" smtClean="0">
                          <a:solidFill>
                            <a:srgbClr val="FFFF00"/>
                          </a:solidFill>
                          <a:latin typeface="Arial" pitchFamily="34" charset="0"/>
                          <a:ea typeface="Calibri"/>
                          <a:cs typeface="Times New Roman"/>
                        </a:rPr>
                        <a:t>)</a:t>
                      </a:r>
                    </a:p>
                    <a:p>
                      <a:pPr marL="0" marR="0" algn="ctr">
                        <a:spcBef>
                          <a:spcPts val="0"/>
                        </a:spcBef>
                        <a:spcAft>
                          <a:spcPts val="0"/>
                        </a:spcAft>
                      </a:pPr>
                      <a:endParaRPr lang="en-US" sz="1100" baseline="0" dirty="0" smtClean="0">
                        <a:latin typeface="Arial" pitchFamily="34" charset="0"/>
                        <a:ea typeface="Calibri"/>
                        <a:cs typeface="Times New Roman"/>
                      </a:endParaRPr>
                    </a:p>
                    <a:p>
                      <a:pPr marL="0" marR="0" algn="ctr">
                        <a:spcBef>
                          <a:spcPts val="0"/>
                        </a:spcBef>
                        <a:spcAft>
                          <a:spcPts val="0"/>
                        </a:spcAft>
                      </a:pPr>
                      <a:endParaRPr lang="en-US" sz="1100" baseline="0" dirty="0">
                        <a:latin typeface="Arial" pitchFamily="34" charset="0"/>
                        <a:ea typeface="Calibri"/>
                        <a:cs typeface="Times New Roman"/>
                      </a:endParaRPr>
                    </a:p>
                  </a:txBody>
                  <a:tcPr marL="30499" marR="30499" marT="0" marB="0" anchor="ctr">
                    <a:lnL>
                      <a:noFill/>
                    </a:lnL>
                    <a:lnR>
                      <a:noFill/>
                    </a:lnR>
                    <a:lnT>
                      <a:noFill/>
                    </a:lnT>
                    <a:lnB>
                      <a:noFill/>
                    </a:lnB>
                  </a:tcPr>
                </a:tc>
                <a:tc>
                  <a:txBody>
                    <a:bodyPr/>
                    <a:lstStyle/>
                    <a:p>
                      <a:endParaRPr lang="en-US" dirty="0"/>
                    </a:p>
                  </a:txBody>
                  <a:tcPr marL="30499" marR="30499" marT="0" marB="0" anchor="ctr">
                    <a:lnL>
                      <a:noFill/>
                    </a:lnL>
                    <a:lnR>
                      <a:noFill/>
                    </a:lnR>
                    <a:lnT>
                      <a:noFill/>
                    </a:lnT>
                    <a:lnB>
                      <a:noFill/>
                    </a:lnB>
                  </a:tcPr>
                </a:tc>
              </a:tr>
            </a:tbl>
          </a:graphicData>
        </a:graphic>
      </p:graphicFrame>
      <p:sp>
        <p:nvSpPr>
          <p:cNvPr id="12319" name="Rectangle 4"/>
          <p:cNvSpPr>
            <a:spLocks noGrp="1" noChangeArrowheads="1"/>
          </p:cNvSpPr>
          <p:nvPr>
            <p:ph type="title"/>
          </p:nvPr>
        </p:nvSpPr>
        <p:spPr>
          <a:xfrm>
            <a:off x="209550" y="1"/>
            <a:ext cx="8934450" cy="461665"/>
          </a:xfrm>
        </p:spPr>
        <p:txBody>
          <a:bodyPr/>
          <a:lstStyle/>
          <a:p>
            <a:pPr algn="ctr" eaLnBrk="1" hangingPunct="1"/>
            <a:r>
              <a:rPr lang="en-US" sz="2400" dirty="0" smtClean="0"/>
              <a:t>Overview of Genetic Epidemiologic Studies</a:t>
            </a:r>
          </a:p>
        </p:txBody>
      </p:sp>
      <p:sp>
        <p:nvSpPr>
          <p:cNvPr id="12320" name="Rectangle 27"/>
          <p:cNvSpPr>
            <a:spLocks noChangeArrowheads="1"/>
          </p:cNvSpPr>
          <p:nvPr/>
        </p:nvSpPr>
        <p:spPr bwMode="auto">
          <a:xfrm>
            <a:off x="0" y="381000"/>
            <a:ext cx="184150" cy="647700"/>
          </a:xfrm>
          <a:prstGeom prst="rect">
            <a:avLst/>
          </a:prstGeom>
          <a:noFill/>
          <a:ln w="9525">
            <a:noFill/>
            <a:miter lim="800000"/>
            <a:headEnd/>
            <a:tailEnd/>
          </a:ln>
        </p:spPr>
        <p:txBody>
          <a:bodyPr wrap="none" anchor="ctr">
            <a:spAutoFit/>
          </a:bodyPr>
          <a:lstStyle/>
          <a:p>
            <a:endParaRPr lang="en-US" sz="3600" dirty="0"/>
          </a:p>
        </p:txBody>
      </p:sp>
      <p:sp>
        <p:nvSpPr>
          <p:cNvPr id="12321" name="Down Arrow 49"/>
          <p:cNvSpPr>
            <a:spLocks noChangeArrowheads="1"/>
          </p:cNvSpPr>
          <p:nvPr/>
        </p:nvSpPr>
        <p:spPr bwMode="auto">
          <a:xfrm>
            <a:off x="4648200" y="1619250"/>
            <a:ext cx="484188" cy="977900"/>
          </a:xfrm>
          <a:prstGeom prst="downArrow">
            <a:avLst>
              <a:gd name="adj1" fmla="val 50000"/>
              <a:gd name="adj2" fmla="val 50024"/>
            </a:avLst>
          </a:prstGeom>
          <a:noFill/>
          <a:ln w="9525">
            <a:noFill/>
            <a:miter lim="800000"/>
            <a:headEnd/>
            <a:tailEnd/>
          </a:ln>
        </p:spPr>
        <p:txBody>
          <a:bodyPr>
            <a:spAutoFit/>
          </a:bodyPr>
          <a:lstStyle/>
          <a:p>
            <a:pPr algn="ctr"/>
            <a:endParaRPr lang="en-US" dirty="0"/>
          </a:p>
        </p:txBody>
      </p:sp>
      <p:grpSp>
        <p:nvGrpSpPr>
          <p:cNvPr id="2" name="Group 66"/>
          <p:cNvGrpSpPr>
            <a:grpSpLocks/>
          </p:cNvGrpSpPr>
          <p:nvPr/>
        </p:nvGrpSpPr>
        <p:grpSpPr bwMode="auto">
          <a:xfrm>
            <a:off x="5628793" y="1006877"/>
            <a:ext cx="2095500" cy="5389563"/>
            <a:chOff x="3533775" y="962025"/>
            <a:chExt cx="2095500" cy="5389007"/>
          </a:xfrm>
        </p:grpSpPr>
        <p:grpSp>
          <p:nvGrpSpPr>
            <p:cNvPr id="3" name="Group 63"/>
            <p:cNvGrpSpPr>
              <a:grpSpLocks/>
            </p:cNvGrpSpPr>
            <p:nvPr/>
          </p:nvGrpSpPr>
          <p:grpSpPr bwMode="auto">
            <a:xfrm>
              <a:off x="3533775" y="962025"/>
              <a:ext cx="2095500" cy="5389007"/>
              <a:chOff x="3533775" y="962025"/>
              <a:chExt cx="2095500" cy="5389007"/>
            </a:xfrm>
          </p:grpSpPr>
          <p:sp>
            <p:nvSpPr>
              <p:cNvPr id="12326" name="Down Arrow 50"/>
              <p:cNvSpPr>
                <a:spLocks noChangeArrowheads="1"/>
              </p:cNvSpPr>
              <p:nvPr/>
            </p:nvSpPr>
            <p:spPr bwMode="auto">
              <a:xfrm>
                <a:off x="4457700" y="1390651"/>
                <a:ext cx="182880" cy="182880"/>
              </a:xfrm>
              <a:prstGeom prst="downArrow">
                <a:avLst>
                  <a:gd name="adj1" fmla="val 50000"/>
                  <a:gd name="adj2" fmla="val 50000"/>
                </a:avLst>
              </a:prstGeom>
              <a:solidFill>
                <a:schemeClr val="tx1"/>
              </a:solidFill>
              <a:ln w="9525">
                <a:noFill/>
                <a:miter lim="800000"/>
                <a:headEnd/>
                <a:tailEnd/>
              </a:ln>
            </p:spPr>
            <p:txBody>
              <a:bodyPr>
                <a:spAutoFit/>
              </a:bodyPr>
              <a:lstStyle/>
              <a:p>
                <a:pPr algn="ctr"/>
                <a:endParaRPr lang="en-US" dirty="0"/>
              </a:p>
            </p:txBody>
          </p:sp>
          <p:sp>
            <p:nvSpPr>
              <p:cNvPr id="12327" name="Down Arrow 51"/>
              <p:cNvSpPr>
                <a:spLocks noChangeArrowheads="1"/>
              </p:cNvSpPr>
              <p:nvPr/>
            </p:nvSpPr>
            <p:spPr bwMode="auto">
              <a:xfrm>
                <a:off x="4495800" y="2047876"/>
                <a:ext cx="182880" cy="182880"/>
              </a:xfrm>
              <a:prstGeom prst="downArrow">
                <a:avLst>
                  <a:gd name="adj1" fmla="val 50000"/>
                  <a:gd name="adj2" fmla="val 50000"/>
                </a:avLst>
              </a:prstGeom>
              <a:solidFill>
                <a:schemeClr val="tx1"/>
              </a:solidFill>
              <a:ln w="9525">
                <a:noFill/>
                <a:miter lim="800000"/>
                <a:headEnd/>
                <a:tailEnd/>
              </a:ln>
            </p:spPr>
            <p:txBody>
              <a:bodyPr>
                <a:spAutoFit/>
              </a:bodyPr>
              <a:lstStyle/>
              <a:p>
                <a:pPr algn="ctr"/>
                <a:endParaRPr lang="en-US" dirty="0"/>
              </a:p>
            </p:txBody>
          </p:sp>
          <p:sp>
            <p:nvSpPr>
              <p:cNvPr id="12328" name="Down Arrow 52"/>
              <p:cNvSpPr>
                <a:spLocks noChangeArrowheads="1"/>
              </p:cNvSpPr>
              <p:nvPr/>
            </p:nvSpPr>
            <p:spPr bwMode="auto">
              <a:xfrm>
                <a:off x="4476750" y="2705101"/>
                <a:ext cx="182880" cy="182880"/>
              </a:xfrm>
              <a:prstGeom prst="downArrow">
                <a:avLst>
                  <a:gd name="adj1" fmla="val 50000"/>
                  <a:gd name="adj2" fmla="val 50000"/>
                </a:avLst>
              </a:prstGeom>
              <a:solidFill>
                <a:schemeClr val="tx1"/>
              </a:solidFill>
              <a:ln w="9525">
                <a:noFill/>
                <a:miter lim="800000"/>
                <a:headEnd/>
                <a:tailEnd/>
              </a:ln>
            </p:spPr>
            <p:txBody>
              <a:bodyPr>
                <a:spAutoFit/>
              </a:bodyPr>
              <a:lstStyle/>
              <a:p>
                <a:pPr algn="ctr"/>
                <a:endParaRPr lang="en-US" dirty="0"/>
              </a:p>
            </p:txBody>
          </p:sp>
          <p:sp>
            <p:nvSpPr>
              <p:cNvPr id="12329" name="Down Arrow 53"/>
              <p:cNvSpPr>
                <a:spLocks noChangeArrowheads="1"/>
              </p:cNvSpPr>
              <p:nvPr/>
            </p:nvSpPr>
            <p:spPr bwMode="auto">
              <a:xfrm>
                <a:off x="4448175" y="3457576"/>
                <a:ext cx="182880" cy="182880"/>
              </a:xfrm>
              <a:prstGeom prst="downArrow">
                <a:avLst>
                  <a:gd name="adj1" fmla="val 50000"/>
                  <a:gd name="adj2" fmla="val 50000"/>
                </a:avLst>
              </a:prstGeom>
              <a:solidFill>
                <a:schemeClr val="tx1"/>
              </a:solidFill>
              <a:ln w="9525">
                <a:noFill/>
                <a:miter lim="800000"/>
                <a:headEnd/>
                <a:tailEnd/>
              </a:ln>
            </p:spPr>
            <p:txBody>
              <a:bodyPr>
                <a:spAutoFit/>
              </a:bodyPr>
              <a:lstStyle/>
              <a:p>
                <a:pPr algn="ctr"/>
                <a:endParaRPr lang="en-US" dirty="0"/>
              </a:p>
            </p:txBody>
          </p:sp>
          <p:sp>
            <p:nvSpPr>
              <p:cNvPr id="12330" name="Down Arrow 54"/>
              <p:cNvSpPr>
                <a:spLocks noChangeArrowheads="1"/>
              </p:cNvSpPr>
              <p:nvPr/>
            </p:nvSpPr>
            <p:spPr bwMode="auto">
              <a:xfrm>
                <a:off x="4429125" y="5743576"/>
                <a:ext cx="182880" cy="182880"/>
              </a:xfrm>
              <a:prstGeom prst="downArrow">
                <a:avLst>
                  <a:gd name="adj1" fmla="val 50000"/>
                  <a:gd name="adj2" fmla="val 50000"/>
                </a:avLst>
              </a:prstGeom>
              <a:solidFill>
                <a:schemeClr val="tx1"/>
              </a:solidFill>
              <a:ln w="9525">
                <a:noFill/>
                <a:miter lim="800000"/>
                <a:headEnd/>
                <a:tailEnd/>
              </a:ln>
            </p:spPr>
            <p:txBody>
              <a:bodyPr>
                <a:spAutoFit/>
              </a:bodyPr>
              <a:lstStyle/>
              <a:p>
                <a:pPr algn="ctr"/>
                <a:endParaRPr lang="en-US" dirty="0"/>
              </a:p>
            </p:txBody>
          </p:sp>
          <p:sp>
            <p:nvSpPr>
              <p:cNvPr id="12331" name="TextBox 56"/>
              <p:cNvSpPr txBox="1">
                <a:spLocks noChangeArrowheads="1"/>
              </p:cNvSpPr>
              <p:nvPr/>
            </p:nvSpPr>
            <p:spPr bwMode="auto">
              <a:xfrm>
                <a:off x="3533775" y="1609726"/>
                <a:ext cx="1943100" cy="369332"/>
              </a:xfrm>
              <a:prstGeom prst="rect">
                <a:avLst/>
              </a:prstGeom>
              <a:noFill/>
              <a:ln w="9525">
                <a:solidFill>
                  <a:schemeClr val="tx1"/>
                </a:solidFill>
                <a:miter lim="800000"/>
                <a:headEnd/>
                <a:tailEnd/>
              </a:ln>
            </p:spPr>
            <p:txBody>
              <a:bodyPr>
                <a:spAutoFit/>
              </a:bodyPr>
              <a:lstStyle/>
              <a:p>
                <a:pPr algn="ctr"/>
                <a:endParaRPr lang="en-US" dirty="0"/>
              </a:p>
            </p:txBody>
          </p:sp>
          <p:sp>
            <p:nvSpPr>
              <p:cNvPr id="12332" name="Rectangle 57"/>
              <p:cNvSpPr>
                <a:spLocks noChangeArrowheads="1"/>
              </p:cNvSpPr>
              <p:nvPr/>
            </p:nvSpPr>
            <p:spPr bwMode="auto">
              <a:xfrm>
                <a:off x="3743325" y="5981700"/>
                <a:ext cx="1885950" cy="369332"/>
              </a:xfrm>
              <a:prstGeom prst="rect">
                <a:avLst/>
              </a:prstGeom>
              <a:noFill/>
              <a:ln w="9525">
                <a:solidFill>
                  <a:schemeClr val="tx1"/>
                </a:solidFill>
                <a:miter lim="800000"/>
                <a:headEnd/>
                <a:tailEnd/>
              </a:ln>
            </p:spPr>
            <p:txBody>
              <a:bodyPr>
                <a:spAutoFit/>
              </a:bodyPr>
              <a:lstStyle/>
              <a:p>
                <a:pPr algn="ctr"/>
                <a:endParaRPr lang="en-US" dirty="0"/>
              </a:p>
            </p:txBody>
          </p:sp>
          <p:sp>
            <p:nvSpPr>
              <p:cNvPr id="12333" name="Rectangle 58"/>
              <p:cNvSpPr>
                <a:spLocks noChangeArrowheads="1"/>
              </p:cNvSpPr>
              <p:nvPr/>
            </p:nvSpPr>
            <p:spPr bwMode="auto">
              <a:xfrm>
                <a:off x="3648075" y="3686175"/>
                <a:ext cx="1885950" cy="369332"/>
              </a:xfrm>
              <a:prstGeom prst="rect">
                <a:avLst/>
              </a:prstGeom>
              <a:noFill/>
              <a:ln w="9525">
                <a:solidFill>
                  <a:schemeClr val="tx1"/>
                </a:solidFill>
                <a:miter lim="800000"/>
                <a:headEnd/>
                <a:tailEnd/>
              </a:ln>
            </p:spPr>
            <p:txBody>
              <a:bodyPr>
                <a:spAutoFit/>
              </a:bodyPr>
              <a:lstStyle/>
              <a:p>
                <a:pPr algn="ctr"/>
                <a:endParaRPr lang="en-US" dirty="0"/>
              </a:p>
            </p:txBody>
          </p:sp>
          <p:sp>
            <p:nvSpPr>
              <p:cNvPr id="12334" name="Rectangle 60"/>
              <p:cNvSpPr>
                <a:spLocks noChangeArrowheads="1"/>
              </p:cNvSpPr>
              <p:nvPr/>
            </p:nvSpPr>
            <p:spPr bwMode="auto">
              <a:xfrm>
                <a:off x="3648075" y="2914650"/>
                <a:ext cx="1885950" cy="369332"/>
              </a:xfrm>
              <a:prstGeom prst="rect">
                <a:avLst/>
              </a:prstGeom>
              <a:noFill/>
              <a:ln w="9525">
                <a:solidFill>
                  <a:schemeClr val="tx1"/>
                </a:solidFill>
                <a:miter lim="800000"/>
                <a:headEnd/>
                <a:tailEnd/>
              </a:ln>
            </p:spPr>
            <p:txBody>
              <a:bodyPr>
                <a:spAutoFit/>
              </a:bodyPr>
              <a:lstStyle/>
              <a:p>
                <a:pPr algn="ctr"/>
                <a:endParaRPr lang="en-US" dirty="0"/>
              </a:p>
            </p:txBody>
          </p:sp>
          <p:sp>
            <p:nvSpPr>
              <p:cNvPr id="12335" name="Rectangle 61"/>
              <p:cNvSpPr>
                <a:spLocks noChangeArrowheads="1"/>
              </p:cNvSpPr>
              <p:nvPr/>
            </p:nvSpPr>
            <p:spPr bwMode="auto">
              <a:xfrm>
                <a:off x="3619500" y="2266950"/>
                <a:ext cx="1885950" cy="369332"/>
              </a:xfrm>
              <a:prstGeom prst="rect">
                <a:avLst/>
              </a:prstGeom>
              <a:noFill/>
              <a:ln w="9525">
                <a:solidFill>
                  <a:schemeClr val="tx1"/>
                </a:solidFill>
                <a:miter lim="800000"/>
                <a:headEnd/>
                <a:tailEnd/>
              </a:ln>
            </p:spPr>
            <p:txBody>
              <a:bodyPr>
                <a:spAutoFit/>
              </a:bodyPr>
              <a:lstStyle/>
              <a:p>
                <a:pPr algn="ctr"/>
                <a:endParaRPr lang="en-US" dirty="0"/>
              </a:p>
            </p:txBody>
          </p:sp>
          <p:sp>
            <p:nvSpPr>
              <p:cNvPr id="12336" name="Rectangle 62"/>
              <p:cNvSpPr>
                <a:spLocks noChangeArrowheads="1"/>
              </p:cNvSpPr>
              <p:nvPr/>
            </p:nvSpPr>
            <p:spPr bwMode="auto">
              <a:xfrm>
                <a:off x="3619500" y="962025"/>
                <a:ext cx="1885950" cy="369332"/>
              </a:xfrm>
              <a:prstGeom prst="rect">
                <a:avLst/>
              </a:prstGeom>
              <a:noFill/>
              <a:ln w="9525">
                <a:solidFill>
                  <a:schemeClr val="tx1"/>
                </a:solidFill>
                <a:miter lim="800000"/>
                <a:headEnd/>
                <a:tailEnd/>
              </a:ln>
            </p:spPr>
            <p:txBody>
              <a:bodyPr>
                <a:spAutoFit/>
              </a:bodyPr>
              <a:lstStyle/>
              <a:p>
                <a:pPr algn="ctr"/>
                <a:endParaRPr lang="en-US" dirty="0"/>
              </a:p>
            </p:txBody>
          </p:sp>
        </p:grpSp>
        <p:sp>
          <p:nvSpPr>
            <p:cNvPr id="12324" name="Oval 64"/>
            <p:cNvSpPr>
              <a:spLocks noChangeArrowheads="1"/>
            </p:cNvSpPr>
            <p:nvPr/>
          </p:nvSpPr>
          <p:spPr bwMode="auto">
            <a:xfrm>
              <a:off x="3638550" y="4391025"/>
              <a:ext cx="1800225" cy="519351"/>
            </a:xfrm>
            <a:prstGeom prst="ellipse">
              <a:avLst/>
            </a:prstGeom>
            <a:noFill/>
            <a:ln w="9525">
              <a:solidFill>
                <a:schemeClr val="tx1"/>
              </a:solidFill>
              <a:round/>
              <a:headEnd/>
              <a:tailEnd/>
            </a:ln>
          </p:spPr>
          <p:txBody>
            <a:bodyPr>
              <a:spAutoFit/>
            </a:bodyPr>
            <a:lstStyle/>
            <a:p>
              <a:pPr algn="ctr"/>
              <a:endParaRPr lang="en-US" dirty="0"/>
            </a:p>
          </p:txBody>
        </p:sp>
        <p:sp>
          <p:nvSpPr>
            <p:cNvPr id="12325" name="Oval 65"/>
            <p:cNvSpPr>
              <a:spLocks noChangeArrowheads="1"/>
            </p:cNvSpPr>
            <p:nvPr/>
          </p:nvSpPr>
          <p:spPr bwMode="auto">
            <a:xfrm>
              <a:off x="3657600" y="5200650"/>
              <a:ext cx="1828800" cy="519351"/>
            </a:xfrm>
            <a:prstGeom prst="ellipse">
              <a:avLst/>
            </a:prstGeom>
            <a:noFill/>
            <a:ln w="9525">
              <a:solidFill>
                <a:schemeClr val="tx1"/>
              </a:solidFill>
              <a:round/>
              <a:headEnd/>
              <a:tailEnd/>
            </a:ln>
          </p:spPr>
          <p:txBody>
            <a:bodyPr>
              <a:spAutoFit/>
            </a:bodyPr>
            <a:lstStyle/>
            <a:p>
              <a:pPr algn="ctr"/>
              <a:endParaRPr lang="en-US" dirty="0"/>
            </a:p>
          </p:txBody>
        </p:sp>
      </p:grpSp>
    </p:spTree>
    <p:extLst>
      <p:ext uri="{BB962C8B-B14F-4D97-AF65-F5344CB8AC3E}">
        <p14:creationId xmlns="" xmlns:p14="http://schemas.microsoft.com/office/powerpoint/2010/main" val="2101629523"/>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38200" y="720725"/>
            <a:ext cx="7620000" cy="641350"/>
          </a:xfrm>
        </p:spPr>
        <p:txBody>
          <a:bodyPr/>
          <a:lstStyle/>
          <a:p>
            <a:pPr eaLnBrk="1" hangingPunct="1"/>
            <a:r>
              <a:rPr lang="en-US" sz="3600" b="1" smtClean="0"/>
              <a:t>Population Stratification</a:t>
            </a:r>
          </a:p>
        </p:txBody>
      </p:sp>
      <p:sp>
        <p:nvSpPr>
          <p:cNvPr id="13315" name="Rectangle 3"/>
          <p:cNvSpPr>
            <a:spLocks noGrp="1" noChangeArrowheads="1"/>
          </p:cNvSpPr>
          <p:nvPr>
            <p:ph type="body" sz="half" idx="1"/>
          </p:nvPr>
        </p:nvSpPr>
        <p:spPr>
          <a:xfrm>
            <a:off x="1000125" y="1522413"/>
            <a:ext cx="7370763" cy="420687"/>
          </a:xfrm>
        </p:spPr>
        <p:txBody>
          <a:bodyPr/>
          <a:lstStyle/>
          <a:p>
            <a:pPr eaLnBrk="1" hangingPunct="1"/>
            <a:r>
              <a:rPr lang="en-US" sz="2400" smtClean="0">
                <a:solidFill>
                  <a:schemeClr val="accent1"/>
                </a:solidFill>
              </a:rPr>
              <a:t>Example from Knowler et al.,</a:t>
            </a:r>
          </a:p>
        </p:txBody>
      </p:sp>
      <p:sp>
        <p:nvSpPr>
          <p:cNvPr id="13316" name="Rectangle 7"/>
          <p:cNvSpPr>
            <a:spLocks noChangeArrowheads="1"/>
          </p:cNvSpPr>
          <p:nvPr/>
        </p:nvSpPr>
        <p:spPr bwMode="auto">
          <a:xfrm>
            <a:off x="3003550" y="5776913"/>
            <a:ext cx="1941513" cy="354012"/>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3317" name="Rectangle 8"/>
          <p:cNvSpPr>
            <a:spLocks noChangeArrowheads="1"/>
          </p:cNvSpPr>
          <p:nvPr/>
        </p:nvSpPr>
        <p:spPr bwMode="auto">
          <a:xfrm>
            <a:off x="1003300" y="5776913"/>
            <a:ext cx="1973263" cy="354012"/>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3318" name="Rectangle 15"/>
          <p:cNvSpPr>
            <a:spLocks noChangeArrowheads="1"/>
          </p:cNvSpPr>
          <p:nvPr/>
        </p:nvSpPr>
        <p:spPr bwMode="auto">
          <a:xfrm>
            <a:off x="3003550" y="4987925"/>
            <a:ext cx="1941513" cy="390525"/>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3319" name="Rectangle 16"/>
          <p:cNvSpPr>
            <a:spLocks noChangeArrowheads="1"/>
          </p:cNvSpPr>
          <p:nvPr/>
        </p:nvSpPr>
        <p:spPr bwMode="auto">
          <a:xfrm>
            <a:off x="1003300" y="4987925"/>
            <a:ext cx="1973263" cy="390525"/>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3320" name="Rectangle 23"/>
          <p:cNvSpPr>
            <a:spLocks noChangeArrowheads="1"/>
          </p:cNvSpPr>
          <p:nvPr/>
        </p:nvSpPr>
        <p:spPr bwMode="auto">
          <a:xfrm>
            <a:off x="3003550" y="4237038"/>
            <a:ext cx="1941513" cy="355600"/>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3321" name="Rectangle 24"/>
          <p:cNvSpPr>
            <a:spLocks noChangeArrowheads="1"/>
          </p:cNvSpPr>
          <p:nvPr/>
        </p:nvSpPr>
        <p:spPr bwMode="auto">
          <a:xfrm>
            <a:off x="1003300" y="4237038"/>
            <a:ext cx="1973263" cy="355600"/>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3322" name="Rectangle 29"/>
          <p:cNvSpPr>
            <a:spLocks noChangeArrowheads="1"/>
          </p:cNvSpPr>
          <p:nvPr/>
        </p:nvSpPr>
        <p:spPr bwMode="auto">
          <a:xfrm>
            <a:off x="6543675" y="3497263"/>
            <a:ext cx="1677988" cy="342900"/>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29%</a:t>
            </a:r>
            <a:endParaRPr lang="en-US" sz="2000"/>
          </a:p>
        </p:txBody>
      </p:sp>
      <p:sp>
        <p:nvSpPr>
          <p:cNvPr id="13323" name="Rectangle 30"/>
          <p:cNvSpPr>
            <a:spLocks noChangeArrowheads="1"/>
          </p:cNvSpPr>
          <p:nvPr/>
        </p:nvSpPr>
        <p:spPr bwMode="auto">
          <a:xfrm>
            <a:off x="4965700" y="3497263"/>
            <a:ext cx="1555750" cy="342900"/>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Absent</a:t>
            </a:r>
            <a:endParaRPr lang="en-US" sz="2000"/>
          </a:p>
        </p:txBody>
      </p:sp>
      <p:sp>
        <p:nvSpPr>
          <p:cNvPr id="13324" name="Rectangle 31"/>
          <p:cNvSpPr>
            <a:spLocks noChangeArrowheads="1"/>
          </p:cNvSpPr>
          <p:nvPr/>
        </p:nvSpPr>
        <p:spPr bwMode="auto">
          <a:xfrm>
            <a:off x="3003550" y="3497263"/>
            <a:ext cx="1941513" cy="342900"/>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3325" name="Rectangle 32"/>
          <p:cNvSpPr>
            <a:spLocks noChangeArrowheads="1"/>
          </p:cNvSpPr>
          <p:nvPr/>
        </p:nvSpPr>
        <p:spPr bwMode="auto">
          <a:xfrm>
            <a:off x="1003300" y="3497263"/>
            <a:ext cx="1973263" cy="342900"/>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3326" name="Rectangle 33"/>
          <p:cNvSpPr>
            <a:spLocks noChangeArrowheads="1"/>
          </p:cNvSpPr>
          <p:nvPr/>
        </p:nvSpPr>
        <p:spPr bwMode="auto">
          <a:xfrm>
            <a:off x="6543675" y="3124200"/>
            <a:ext cx="1677988" cy="349250"/>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8%</a:t>
            </a:r>
            <a:endParaRPr lang="en-US" sz="2000"/>
          </a:p>
        </p:txBody>
      </p:sp>
      <p:sp>
        <p:nvSpPr>
          <p:cNvPr id="13327" name="Rectangle 34"/>
          <p:cNvSpPr>
            <a:spLocks noChangeArrowheads="1"/>
          </p:cNvSpPr>
          <p:nvPr/>
        </p:nvSpPr>
        <p:spPr bwMode="auto">
          <a:xfrm>
            <a:off x="4965700" y="3124200"/>
            <a:ext cx="1555750" cy="349250"/>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Present</a:t>
            </a:r>
            <a:endParaRPr lang="en-US" sz="2000"/>
          </a:p>
        </p:txBody>
      </p:sp>
      <p:sp>
        <p:nvSpPr>
          <p:cNvPr id="13328" name="Rectangle 35"/>
          <p:cNvSpPr>
            <a:spLocks noChangeArrowheads="1"/>
          </p:cNvSpPr>
          <p:nvPr/>
        </p:nvSpPr>
        <p:spPr bwMode="auto">
          <a:xfrm>
            <a:off x="3003550" y="3124200"/>
            <a:ext cx="1941513" cy="349250"/>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6.0</a:t>
            </a:r>
            <a:endParaRPr lang="en-US" sz="2000"/>
          </a:p>
        </p:txBody>
      </p:sp>
      <p:sp>
        <p:nvSpPr>
          <p:cNvPr id="13329" name="Rectangle 36"/>
          <p:cNvSpPr>
            <a:spLocks noChangeArrowheads="1"/>
          </p:cNvSpPr>
          <p:nvPr/>
        </p:nvSpPr>
        <p:spPr bwMode="auto">
          <a:xfrm>
            <a:off x="1003300" y="3124200"/>
            <a:ext cx="1973263" cy="349250"/>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Total (crude)</a:t>
            </a:r>
            <a:endParaRPr lang="en-US" sz="2000"/>
          </a:p>
        </p:txBody>
      </p:sp>
      <p:sp>
        <p:nvSpPr>
          <p:cNvPr id="13330" name="Rectangle 37"/>
          <p:cNvSpPr>
            <a:spLocks noChangeArrowheads="1"/>
          </p:cNvSpPr>
          <p:nvPr/>
        </p:nvSpPr>
        <p:spPr bwMode="auto">
          <a:xfrm>
            <a:off x="6543675" y="2484438"/>
            <a:ext cx="1677988" cy="600075"/>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%NIDDM</a:t>
            </a:r>
            <a:endParaRPr lang="en-US" sz="2000"/>
          </a:p>
        </p:txBody>
      </p:sp>
      <p:sp>
        <p:nvSpPr>
          <p:cNvPr id="13331" name="Rectangle 38"/>
          <p:cNvSpPr>
            <a:spLocks noChangeArrowheads="1"/>
          </p:cNvSpPr>
          <p:nvPr/>
        </p:nvSpPr>
        <p:spPr bwMode="auto">
          <a:xfrm>
            <a:off x="4965700" y="2484438"/>
            <a:ext cx="1555750" cy="600075"/>
          </a:xfrm>
          <a:prstGeom prst="rect">
            <a:avLst/>
          </a:prstGeom>
          <a:noFill/>
          <a:ln w="9525">
            <a:noFill/>
            <a:miter lim="800000"/>
            <a:headEnd/>
            <a:tailEnd/>
          </a:ln>
        </p:spPr>
        <p:txBody>
          <a:bodyPr anchor="ctr"/>
          <a:lstStyle/>
          <a:p>
            <a:pPr marL="461963" indent="-461963" algn="l">
              <a:lnSpc>
                <a:spcPct val="90000"/>
              </a:lnSpc>
              <a:buClr>
                <a:schemeClr val="bg1"/>
              </a:buClr>
              <a:buSzPct val="70000"/>
            </a:pPr>
            <a:r>
              <a:rPr lang="en-US" sz="2000">
                <a:cs typeface="Times New Roman" pitchFamily="18" charset="0"/>
              </a:rPr>
              <a:t>Gm </a:t>
            </a:r>
          </a:p>
          <a:p>
            <a:pPr marL="461963" indent="-461963" algn="l">
              <a:lnSpc>
                <a:spcPct val="90000"/>
              </a:lnSpc>
              <a:buClr>
                <a:schemeClr val="bg1"/>
              </a:buClr>
              <a:buSzPct val="70000"/>
            </a:pPr>
            <a:r>
              <a:rPr lang="en-US" sz="2000">
                <a:cs typeface="Times New Roman" pitchFamily="18" charset="0"/>
              </a:rPr>
              <a:t>Haplotype</a:t>
            </a:r>
            <a:endParaRPr lang="en-US" sz="2000"/>
          </a:p>
        </p:txBody>
      </p:sp>
      <p:sp>
        <p:nvSpPr>
          <p:cNvPr id="13332" name="Rectangle 39"/>
          <p:cNvSpPr>
            <a:spLocks noChangeArrowheads="1"/>
          </p:cNvSpPr>
          <p:nvPr/>
        </p:nvSpPr>
        <p:spPr bwMode="auto">
          <a:xfrm>
            <a:off x="3003550" y="2484438"/>
            <a:ext cx="1941513" cy="600075"/>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%Gm</a:t>
            </a:r>
          </a:p>
          <a:p>
            <a:pPr marL="461963" indent="-461963" algn="l">
              <a:lnSpc>
                <a:spcPct val="90000"/>
              </a:lnSpc>
              <a:buClr>
                <a:schemeClr val="bg1"/>
              </a:buClr>
              <a:buSzPct val="70000"/>
            </a:pPr>
            <a:r>
              <a:rPr lang="en-US" sz="2000">
                <a:cs typeface="Times New Roman" pitchFamily="18" charset="0"/>
              </a:rPr>
              <a:t> Haplotvpe</a:t>
            </a:r>
            <a:endParaRPr lang="en-US" sz="2000"/>
          </a:p>
        </p:txBody>
      </p:sp>
      <p:sp>
        <p:nvSpPr>
          <p:cNvPr id="13333" name="Rectangle 40"/>
          <p:cNvSpPr>
            <a:spLocks noChangeArrowheads="1"/>
          </p:cNvSpPr>
          <p:nvPr/>
        </p:nvSpPr>
        <p:spPr bwMode="auto">
          <a:xfrm>
            <a:off x="1003300" y="2484438"/>
            <a:ext cx="1973263" cy="600075"/>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Pima ancestry</a:t>
            </a:r>
            <a:endParaRPr lang="en-US" sz="2000"/>
          </a:p>
        </p:txBody>
      </p:sp>
      <p:sp>
        <p:nvSpPr>
          <p:cNvPr id="13334" name="Line 41"/>
          <p:cNvSpPr>
            <a:spLocks noChangeShapeType="1"/>
          </p:cNvSpPr>
          <p:nvPr/>
        </p:nvSpPr>
        <p:spPr bwMode="auto">
          <a:xfrm>
            <a:off x="1050925" y="2484438"/>
            <a:ext cx="5470525" cy="1587"/>
          </a:xfrm>
          <a:prstGeom prst="line">
            <a:avLst/>
          </a:prstGeom>
          <a:noFill/>
          <a:ln w="9525">
            <a:noFill/>
            <a:round/>
            <a:headEnd/>
            <a:tailEnd/>
          </a:ln>
        </p:spPr>
        <p:txBody>
          <a:bodyPr wrap="none"/>
          <a:lstStyle/>
          <a:p>
            <a:endParaRPr lang="en-US"/>
          </a:p>
        </p:txBody>
      </p:sp>
      <p:sp>
        <p:nvSpPr>
          <p:cNvPr id="13335" name="Line 42"/>
          <p:cNvSpPr>
            <a:spLocks noChangeShapeType="1"/>
          </p:cNvSpPr>
          <p:nvPr/>
        </p:nvSpPr>
        <p:spPr bwMode="auto">
          <a:xfrm>
            <a:off x="1074738" y="6154738"/>
            <a:ext cx="7146925" cy="1587"/>
          </a:xfrm>
          <a:prstGeom prst="line">
            <a:avLst/>
          </a:prstGeom>
          <a:noFill/>
          <a:ln w="9525">
            <a:noFill/>
            <a:round/>
            <a:headEnd/>
            <a:tailEnd/>
          </a:ln>
        </p:spPr>
        <p:txBody>
          <a:bodyPr wrap="none"/>
          <a:lstStyle/>
          <a:p>
            <a:endParaRPr lang="en-US"/>
          </a:p>
        </p:txBody>
      </p:sp>
      <p:sp>
        <p:nvSpPr>
          <p:cNvPr id="13336" name="Line 43"/>
          <p:cNvSpPr>
            <a:spLocks noChangeShapeType="1"/>
          </p:cNvSpPr>
          <p:nvPr/>
        </p:nvSpPr>
        <p:spPr bwMode="auto">
          <a:xfrm>
            <a:off x="976313" y="2484438"/>
            <a:ext cx="1587" cy="3443287"/>
          </a:xfrm>
          <a:prstGeom prst="line">
            <a:avLst/>
          </a:prstGeom>
          <a:noFill/>
          <a:ln w="9525">
            <a:noFill/>
            <a:round/>
            <a:headEnd/>
            <a:tailEnd/>
          </a:ln>
        </p:spPr>
        <p:txBody>
          <a:bodyPr wrap="none"/>
          <a:lstStyle/>
          <a:p>
            <a:endParaRPr lang="en-US"/>
          </a:p>
        </p:txBody>
      </p:sp>
      <p:sp>
        <p:nvSpPr>
          <p:cNvPr id="13337" name="Line 44"/>
          <p:cNvSpPr>
            <a:spLocks noChangeShapeType="1"/>
          </p:cNvSpPr>
          <p:nvPr/>
        </p:nvSpPr>
        <p:spPr bwMode="auto">
          <a:xfrm>
            <a:off x="8221663" y="2484438"/>
            <a:ext cx="1587" cy="600075"/>
          </a:xfrm>
          <a:prstGeom prst="line">
            <a:avLst/>
          </a:prstGeom>
          <a:noFill/>
          <a:ln w="9525">
            <a:noFill/>
            <a:round/>
            <a:headEnd/>
            <a:tailEnd/>
          </a:ln>
        </p:spPr>
        <p:txBody>
          <a:bodyPr wrap="none"/>
          <a:lstStyle/>
          <a:p>
            <a:endParaRPr lang="en-US"/>
          </a:p>
        </p:txBody>
      </p:sp>
      <p:sp>
        <p:nvSpPr>
          <p:cNvPr id="13338" name="Line 45"/>
          <p:cNvSpPr>
            <a:spLocks noChangeShapeType="1"/>
          </p:cNvSpPr>
          <p:nvPr/>
        </p:nvSpPr>
        <p:spPr bwMode="auto">
          <a:xfrm>
            <a:off x="1050925" y="3124200"/>
            <a:ext cx="5470525" cy="1588"/>
          </a:xfrm>
          <a:prstGeom prst="line">
            <a:avLst/>
          </a:prstGeom>
          <a:noFill/>
          <a:ln w="0" cap="rnd">
            <a:solidFill>
              <a:schemeClr val="hlink"/>
            </a:solidFill>
            <a:round/>
            <a:headEnd/>
            <a:tailEnd/>
          </a:ln>
        </p:spPr>
        <p:txBody>
          <a:bodyPr wrap="none"/>
          <a:lstStyle/>
          <a:p>
            <a:endParaRPr lang="en-US"/>
          </a:p>
        </p:txBody>
      </p:sp>
      <p:sp>
        <p:nvSpPr>
          <p:cNvPr id="13339" name="Line 61"/>
          <p:cNvSpPr>
            <a:spLocks noChangeShapeType="1"/>
          </p:cNvSpPr>
          <p:nvPr/>
        </p:nvSpPr>
        <p:spPr bwMode="auto">
          <a:xfrm>
            <a:off x="6543675" y="2484438"/>
            <a:ext cx="1677988" cy="1587"/>
          </a:xfrm>
          <a:prstGeom prst="line">
            <a:avLst/>
          </a:prstGeom>
          <a:noFill/>
          <a:ln w="9525">
            <a:noFill/>
            <a:round/>
            <a:headEnd/>
            <a:tailEnd/>
          </a:ln>
        </p:spPr>
        <p:txBody>
          <a:bodyPr wrap="none"/>
          <a:lstStyle/>
          <a:p>
            <a:endParaRPr lang="en-US"/>
          </a:p>
        </p:txBody>
      </p:sp>
      <p:sp>
        <p:nvSpPr>
          <p:cNvPr id="13340" name="Line 62"/>
          <p:cNvSpPr>
            <a:spLocks noChangeShapeType="1"/>
          </p:cNvSpPr>
          <p:nvPr/>
        </p:nvSpPr>
        <p:spPr bwMode="auto">
          <a:xfrm>
            <a:off x="8221663" y="3124200"/>
            <a:ext cx="1587" cy="2843213"/>
          </a:xfrm>
          <a:prstGeom prst="line">
            <a:avLst/>
          </a:prstGeom>
          <a:noFill/>
          <a:ln w="9525">
            <a:noFill/>
            <a:round/>
            <a:headEnd/>
            <a:tailEnd/>
          </a:ln>
        </p:spPr>
        <p:txBody>
          <a:bodyPr wrap="none"/>
          <a:lstStyle/>
          <a:p>
            <a:endParaRPr lang="en-US"/>
          </a:p>
        </p:txBody>
      </p:sp>
      <p:sp>
        <p:nvSpPr>
          <p:cNvPr id="13341" name="Line 63"/>
          <p:cNvSpPr>
            <a:spLocks noChangeShapeType="1"/>
          </p:cNvSpPr>
          <p:nvPr/>
        </p:nvSpPr>
        <p:spPr bwMode="auto">
          <a:xfrm>
            <a:off x="6543675" y="3124200"/>
            <a:ext cx="1677988" cy="1588"/>
          </a:xfrm>
          <a:prstGeom prst="line">
            <a:avLst/>
          </a:prstGeom>
          <a:noFill/>
          <a:ln w="3175">
            <a:solidFill>
              <a:schemeClr val="hlink"/>
            </a:solidFill>
            <a:round/>
            <a:headEnd/>
            <a:tailEnd/>
          </a:ln>
        </p:spPr>
        <p:txBody>
          <a:bodyPr wrap="none"/>
          <a:lstStyle/>
          <a:p>
            <a:endParaRPr lang="en-US"/>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38200" y="720725"/>
            <a:ext cx="7620000" cy="641350"/>
          </a:xfrm>
        </p:spPr>
        <p:txBody>
          <a:bodyPr/>
          <a:lstStyle/>
          <a:p>
            <a:pPr eaLnBrk="1" hangingPunct="1"/>
            <a:r>
              <a:rPr lang="en-US" sz="3600" b="1" smtClean="0"/>
              <a:t>Population Stratification</a:t>
            </a:r>
          </a:p>
        </p:txBody>
      </p:sp>
      <p:sp>
        <p:nvSpPr>
          <p:cNvPr id="14339" name="Rectangle 3"/>
          <p:cNvSpPr>
            <a:spLocks noGrp="1" noChangeArrowheads="1"/>
          </p:cNvSpPr>
          <p:nvPr>
            <p:ph type="body" sz="half" idx="1"/>
          </p:nvPr>
        </p:nvSpPr>
        <p:spPr>
          <a:xfrm>
            <a:off x="1000125" y="1522413"/>
            <a:ext cx="7370763" cy="420687"/>
          </a:xfrm>
        </p:spPr>
        <p:txBody>
          <a:bodyPr/>
          <a:lstStyle/>
          <a:p>
            <a:pPr eaLnBrk="1" hangingPunct="1"/>
            <a:r>
              <a:rPr lang="en-US" sz="2400" smtClean="0">
                <a:solidFill>
                  <a:schemeClr val="accent1"/>
                </a:solidFill>
              </a:rPr>
              <a:t>Example from Knowler et al.,</a:t>
            </a:r>
          </a:p>
        </p:txBody>
      </p:sp>
      <p:sp>
        <p:nvSpPr>
          <p:cNvPr id="14340" name="Rectangle 4"/>
          <p:cNvSpPr>
            <a:spLocks noChangeArrowheads="1"/>
          </p:cNvSpPr>
          <p:nvPr/>
        </p:nvSpPr>
        <p:spPr bwMode="auto">
          <a:xfrm>
            <a:off x="6543675" y="5776913"/>
            <a:ext cx="1677988" cy="354012"/>
          </a:xfrm>
          <a:prstGeom prst="rect">
            <a:avLst/>
          </a:prstGeom>
          <a:noFill/>
          <a:ln w="9525">
            <a:noFill/>
            <a:miter lim="800000"/>
            <a:headEnd/>
            <a:tailEnd/>
          </a:ln>
        </p:spPr>
        <p:txBody>
          <a:bodyPr/>
          <a:lstStyle/>
          <a:p>
            <a:pPr marL="342900" indent="-342900" algn="l">
              <a:lnSpc>
                <a:spcPct val="90000"/>
              </a:lnSpc>
              <a:buClr>
                <a:schemeClr val="bg1"/>
              </a:buClr>
              <a:buSzPct val="70000"/>
              <a:tabLst>
                <a:tab pos="650875" algn="dec"/>
              </a:tabLst>
            </a:pPr>
            <a:r>
              <a:rPr lang="en-US" sz="2000">
                <a:cs typeface="Times New Roman" pitchFamily="18" charset="0"/>
              </a:rPr>
              <a:t>39.3%</a:t>
            </a:r>
            <a:endParaRPr lang="en-US" sz="2000"/>
          </a:p>
        </p:txBody>
      </p:sp>
      <p:sp>
        <p:nvSpPr>
          <p:cNvPr id="14341" name="Rectangle 5"/>
          <p:cNvSpPr>
            <a:spLocks noChangeArrowheads="1"/>
          </p:cNvSpPr>
          <p:nvPr/>
        </p:nvSpPr>
        <p:spPr bwMode="auto">
          <a:xfrm>
            <a:off x="4965700" y="5776913"/>
            <a:ext cx="1555750" cy="354012"/>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Absent</a:t>
            </a:r>
            <a:endParaRPr lang="en-US" sz="2000"/>
          </a:p>
        </p:txBody>
      </p:sp>
      <p:sp>
        <p:nvSpPr>
          <p:cNvPr id="14342" name="Rectangle 6"/>
          <p:cNvSpPr>
            <a:spLocks noChangeArrowheads="1"/>
          </p:cNvSpPr>
          <p:nvPr/>
        </p:nvSpPr>
        <p:spPr bwMode="auto">
          <a:xfrm>
            <a:off x="3003550" y="5776913"/>
            <a:ext cx="1941513" cy="354012"/>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4343" name="Rectangle 7"/>
          <p:cNvSpPr>
            <a:spLocks noChangeArrowheads="1"/>
          </p:cNvSpPr>
          <p:nvPr/>
        </p:nvSpPr>
        <p:spPr bwMode="auto">
          <a:xfrm>
            <a:off x="1003300" y="5776913"/>
            <a:ext cx="1973263" cy="354012"/>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4344" name="Rectangle 8"/>
          <p:cNvSpPr>
            <a:spLocks noChangeArrowheads="1"/>
          </p:cNvSpPr>
          <p:nvPr/>
        </p:nvSpPr>
        <p:spPr bwMode="auto">
          <a:xfrm>
            <a:off x="6543675" y="5403850"/>
            <a:ext cx="1677988" cy="349250"/>
          </a:xfrm>
          <a:prstGeom prst="rect">
            <a:avLst/>
          </a:prstGeom>
          <a:noFill/>
          <a:ln w="9525">
            <a:noFill/>
            <a:miter lim="800000"/>
            <a:headEnd/>
            <a:tailEnd/>
          </a:ln>
        </p:spPr>
        <p:txBody>
          <a:bodyPr/>
          <a:lstStyle/>
          <a:p>
            <a:pPr marL="342900" indent="-342900" algn="l">
              <a:lnSpc>
                <a:spcPct val="90000"/>
              </a:lnSpc>
              <a:buClr>
                <a:schemeClr val="bg1"/>
              </a:buClr>
              <a:buSzPct val="70000"/>
              <a:tabLst>
                <a:tab pos="650875" algn="dec"/>
              </a:tabLst>
            </a:pPr>
            <a:r>
              <a:rPr lang="en-US" sz="2000">
                <a:cs typeface="Times New Roman" pitchFamily="18" charset="0"/>
              </a:rPr>
              <a:t>35.9%</a:t>
            </a:r>
            <a:endParaRPr lang="en-US" sz="2000"/>
          </a:p>
        </p:txBody>
      </p:sp>
      <p:sp>
        <p:nvSpPr>
          <p:cNvPr id="14345" name="Rectangle 9"/>
          <p:cNvSpPr>
            <a:spLocks noChangeArrowheads="1"/>
          </p:cNvSpPr>
          <p:nvPr/>
        </p:nvSpPr>
        <p:spPr bwMode="auto">
          <a:xfrm>
            <a:off x="4965700" y="5403850"/>
            <a:ext cx="1555750" cy="349250"/>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Present</a:t>
            </a:r>
            <a:endParaRPr lang="en-US" sz="2000"/>
          </a:p>
        </p:txBody>
      </p:sp>
      <p:sp>
        <p:nvSpPr>
          <p:cNvPr id="14346" name="Rectangle 10"/>
          <p:cNvSpPr>
            <a:spLocks noChangeArrowheads="1"/>
          </p:cNvSpPr>
          <p:nvPr/>
        </p:nvSpPr>
        <p:spPr bwMode="auto">
          <a:xfrm>
            <a:off x="3003550" y="5403850"/>
            <a:ext cx="1941513" cy="349250"/>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1.6</a:t>
            </a:r>
            <a:endParaRPr lang="en-US" sz="2000"/>
          </a:p>
        </p:txBody>
      </p:sp>
      <p:sp>
        <p:nvSpPr>
          <p:cNvPr id="14347" name="Rectangle 11"/>
          <p:cNvSpPr>
            <a:spLocks noChangeArrowheads="1"/>
          </p:cNvSpPr>
          <p:nvPr/>
        </p:nvSpPr>
        <p:spPr bwMode="auto">
          <a:xfrm>
            <a:off x="1003300" y="5403850"/>
            <a:ext cx="1973263" cy="349250"/>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100%</a:t>
            </a:r>
            <a:endParaRPr lang="en-US" sz="2000"/>
          </a:p>
        </p:txBody>
      </p:sp>
      <p:sp>
        <p:nvSpPr>
          <p:cNvPr id="14348" name="Rectangle 12"/>
          <p:cNvSpPr>
            <a:spLocks noChangeArrowheads="1"/>
          </p:cNvSpPr>
          <p:nvPr/>
        </p:nvSpPr>
        <p:spPr bwMode="auto">
          <a:xfrm>
            <a:off x="6543675" y="4987925"/>
            <a:ext cx="1677988" cy="390525"/>
          </a:xfrm>
          <a:prstGeom prst="rect">
            <a:avLst/>
          </a:prstGeom>
          <a:noFill/>
          <a:ln w="9525">
            <a:noFill/>
            <a:miter lim="800000"/>
            <a:headEnd/>
            <a:tailEnd/>
          </a:ln>
        </p:spPr>
        <p:txBody>
          <a:bodyPr/>
          <a:lstStyle/>
          <a:p>
            <a:pPr marL="342900" indent="-342900" algn="l">
              <a:lnSpc>
                <a:spcPct val="90000"/>
              </a:lnSpc>
              <a:buClr>
                <a:schemeClr val="bg1"/>
              </a:buClr>
              <a:buSzPct val="70000"/>
              <a:tabLst>
                <a:tab pos="650875" algn="dec"/>
              </a:tabLst>
            </a:pPr>
            <a:r>
              <a:rPr lang="en-US" sz="2000">
                <a:cs typeface="Times New Roman" pitchFamily="18" charset="0"/>
              </a:rPr>
              <a:t>28.8%</a:t>
            </a:r>
            <a:endParaRPr lang="en-US" sz="2000"/>
          </a:p>
        </p:txBody>
      </p:sp>
      <p:sp>
        <p:nvSpPr>
          <p:cNvPr id="14349" name="Rectangle 13"/>
          <p:cNvSpPr>
            <a:spLocks noChangeArrowheads="1"/>
          </p:cNvSpPr>
          <p:nvPr/>
        </p:nvSpPr>
        <p:spPr bwMode="auto">
          <a:xfrm>
            <a:off x="4965700" y="4987925"/>
            <a:ext cx="1555750" cy="390525"/>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Absent</a:t>
            </a:r>
            <a:endParaRPr lang="en-US" sz="2000"/>
          </a:p>
        </p:txBody>
      </p:sp>
      <p:sp>
        <p:nvSpPr>
          <p:cNvPr id="14350" name="Rectangle 14"/>
          <p:cNvSpPr>
            <a:spLocks noChangeArrowheads="1"/>
          </p:cNvSpPr>
          <p:nvPr/>
        </p:nvSpPr>
        <p:spPr bwMode="auto">
          <a:xfrm>
            <a:off x="3003550" y="4987925"/>
            <a:ext cx="1941513" cy="390525"/>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4351" name="Rectangle 15"/>
          <p:cNvSpPr>
            <a:spLocks noChangeArrowheads="1"/>
          </p:cNvSpPr>
          <p:nvPr/>
        </p:nvSpPr>
        <p:spPr bwMode="auto">
          <a:xfrm>
            <a:off x="1003300" y="4987925"/>
            <a:ext cx="1973263" cy="390525"/>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4352" name="Rectangle 16"/>
          <p:cNvSpPr>
            <a:spLocks noChangeArrowheads="1"/>
          </p:cNvSpPr>
          <p:nvPr/>
        </p:nvSpPr>
        <p:spPr bwMode="auto">
          <a:xfrm>
            <a:off x="6543675" y="4616450"/>
            <a:ext cx="1677988" cy="347663"/>
          </a:xfrm>
          <a:prstGeom prst="rect">
            <a:avLst/>
          </a:prstGeom>
          <a:noFill/>
          <a:ln w="9525">
            <a:noFill/>
            <a:miter lim="800000"/>
            <a:headEnd/>
            <a:tailEnd/>
          </a:ln>
        </p:spPr>
        <p:txBody>
          <a:bodyPr/>
          <a:lstStyle/>
          <a:p>
            <a:pPr marL="342900" indent="-342900" algn="l">
              <a:lnSpc>
                <a:spcPct val="90000"/>
              </a:lnSpc>
              <a:buClr>
                <a:schemeClr val="bg1"/>
              </a:buClr>
              <a:buSzPct val="70000"/>
              <a:tabLst>
                <a:tab pos="650875" algn="dec"/>
              </a:tabLst>
            </a:pPr>
            <a:r>
              <a:rPr lang="en-US" sz="2000">
                <a:cs typeface="Times New Roman" pitchFamily="18" charset="0"/>
              </a:rPr>
              <a:t>28.3%</a:t>
            </a:r>
            <a:endParaRPr lang="en-US" sz="2000"/>
          </a:p>
        </p:txBody>
      </p:sp>
      <p:sp>
        <p:nvSpPr>
          <p:cNvPr id="14353" name="Rectangle 17"/>
          <p:cNvSpPr>
            <a:spLocks noChangeArrowheads="1"/>
          </p:cNvSpPr>
          <p:nvPr/>
        </p:nvSpPr>
        <p:spPr bwMode="auto">
          <a:xfrm>
            <a:off x="4965700" y="4616450"/>
            <a:ext cx="1555750" cy="347663"/>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Present</a:t>
            </a:r>
            <a:endParaRPr lang="en-US" sz="2000"/>
          </a:p>
        </p:txBody>
      </p:sp>
      <p:sp>
        <p:nvSpPr>
          <p:cNvPr id="14354" name="Rectangle 18"/>
          <p:cNvSpPr>
            <a:spLocks noChangeArrowheads="1"/>
          </p:cNvSpPr>
          <p:nvPr/>
        </p:nvSpPr>
        <p:spPr bwMode="auto">
          <a:xfrm>
            <a:off x="3003550" y="4616450"/>
            <a:ext cx="1941513" cy="347663"/>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42.2</a:t>
            </a:r>
            <a:endParaRPr lang="en-US" sz="2000"/>
          </a:p>
        </p:txBody>
      </p:sp>
      <p:sp>
        <p:nvSpPr>
          <p:cNvPr id="14355" name="Rectangle 19"/>
          <p:cNvSpPr>
            <a:spLocks noChangeArrowheads="1"/>
          </p:cNvSpPr>
          <p:nvPr/>
        </p:nvSpPr>
        <p:spPr bwMode="auto">
          <a:xfrm>
            <a:off x="1003300" y="4616450"/>
            <a:ext cx="1973263" cy="347663"/>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50%</a:t>
            </a:r>
            <a:endParaRPr lang="en-US" sz="2000"/>
          </a:p>
        </p:txBody>
      </p:sp>
      <p:sp>
        <p:nvSpPr>
          <p:cNvPr id="14356" name="Rectangle 20"/>
          <p:cNvSpPr>
            <a:spLocks noChangeArrowheads="1"/>
          </p:cNvSpPr>
          <p:nvPr/>
        </p:nvSpPr>
        <p:spPr bwMode="auto">
          <a:xfrm>
            <a:off x="6543675" y="4237038"/>
            <a:ext cx="1677988" cy="355600"/>
          </a:xfrm>
          <a:prstGeom prst="rect">
            <a:avLst/>
          </a:prstGeom>
          <a:noFill/>
          <a:ln w="9525">
            <a:noFill/>
            <a:miter lim="800000"/>
            <a:headEnd/>
            <a:tailEnd/>
          </a:ln>
        </p:spPr>
        <p:txBody>
          <a:bodyPr/>
          <a:lstStyle/>
          <a:p>
            <a:pPr marL="342900" indent="-342900" algn="l">
              <a:lnSpc>
                <a:spcPct val="90000"/>
              </a:lnSpc>
              <a:buClr>
                <a:schemeClr val="bg1"/>
              </a:buClr>
              <a:buSzPct val="70000"/>
              <a:tabLst>
                <a:tab pos="650875" algn="dec"/>
              </a:tabLst>
            </a:pPr>
            <a:r>
              <a:rPr lang="en-US" sz="2000">
                <a:cs typeface="Times New Roman" pitchFamily="18" charset="0"/>
              </a:rPr>
              <a:t>19.9%</a:t>
            </a:r>
            <a:endParaRPr lang="en-US" sz="2000"/>
          </a:p>
        </p:txBody>
      </p:sp>
      <p:sp>
        <p:nvSpPr>
          <p:cNvPr id="14357" name="Rectangle 21"/>
          <p:cNvSpPr>
            <a:spLocks noChangeArrowheads="1"/>
          </p:cNvSpPr>
          <p:nvPr/>
        </p:nvSpPr>
        <p:spPr bwMode="auto">
          <a:xfrm>
            <a:off x="4965700" y="4237038"/>
            <a:ext cx="1555750" cy="355600"/>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Absent</a:t>
            </a:r>
            <a:endParaRPr lang="en-US" sz="2000"/>
          </a:p>
        </p:txBody>
      </p:sp>
      <p:sp>
        <p:nvSpPr>
          <p:cNvPr id="14358" name="Rectangle 22"/>
          <p:cNvSpPr>
            <a:spLocks noChangeArrowheads="1"/>
          </p:cNvSpPr>
          <p:nvPr/>
        </p:nvSpPr>
        <p:spPr bwMode="auto">
          <a:xfrm>
            <a:off x="3003550" y="4237038"/>
            <a:ext cx="1941513" cy="355600"/>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4359" name="Rectangle 23"/>
          <p:cNvSpPr>
            <a:spLocks noChangeArrowheads="1"/>
          </p:cNvSpPr>
          <p:nvPr/>
        </p:nvSpPr>
        <p:spPr bwMode="auto">
          <a:xfrm>
            <a:off x="1003300" y="4237038"/>
            <a:ext cx="1973263" cy="355600"/>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4360" name="Rectangle 24"/>
          <p:cNvSpPr>
            <a:spLocks noChangeArrowheads="1"/>
          </p:cNvSpPr>
          <p:nvPr/>
        </p:nvSpPr>
        <p:spPr bwMode="auto">
          <a:xfrm>
            <a:off x="6543675" y="3862388"/>
            <a:ext cx="1677988" cy="350837"/>
          </a:xfrm>
          <a:prstGeom prst="rect">
            <a:avLst/>
          </a:prstGeom>
          <a:noFill/>
          <a:ln w="9525">
            <a:noFill/>
            <a:miter lim="800000"/>
            <a:headEnd/>
            <a:tailEnd/>
          </a:ln>
        </p:spPr>
        <p:txBody>
          <a:bodyPr/>
          <a:lstStyle/>
          <a:p>
            <a:pPr marL="342900" indent="-342900" algn="l">
              <a:lnSpc>
                <a:spcPct val="90000"/>
              </a:lnSpc>
              <a:buClr>
                <a:schemeClr val="bg1"/>
              </a:buClr>
              <a:buSzPct val="70000"/>
              <a:tabLst>
                <a:tab pos="650875" algn="dec"/>
              </a:tabLst>
            </a:pPr>
            <a:r>
              <a:rPr lang="en-US" sz="2000">
                <a:cs typeface="Times New Roman" pitchFamily="18" charset="0"/>
              </a:rPr>
              <a:t>17.8%</a:t>
            </a:r>
            <a:endParaRPr lang="en-US" sz="2000"/>
          </a:p>
        </p:txBody>
      </p:sp>
      <p:sp>
        <p:nvSpPr>
          <p:cNvPr id="14361" name="Rectangle 25"/>
          <p:cNvSpPr>
            <a:spLocks noChangeArrowheads="1"/>
          </p:cNvSpPr>
          <p:nvPr/>
        </p:nvSpPr>
        <p:spPr bwMode="auto">
          <a:xfrm>
            <a:off x="4965700" y="3862388"/>
            <a:ext cx="1555750" cy="350837"/>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Present</a:t>
            </a:r>
            <a:endParaRPr lang="en-US" sz="2000"/>
          </a:p>
        </p:txBody>
      </p:sp>
      <p:sp>
        <p:nvSpPr>
          <p:cNvPr id="14362" name="Rectangle 26"/>
          <p:cNvSpPr>
            <a:spLocks noChangeArrowheads="1"/>
          </p:cNvSpPr>
          <p:nvPr/>
        </p:nvSpPr>
        <p:spPr bwMode="auto">
          <a:xfrm>
            <a:off x="3003550" y="3862388"/>
            <a:ext cx="1941513" cy="350837"/>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65.6</a:t>
            </a:r>
            <a:endParaRPr lang="en-US" sz="2000"/>
          </a:p>
        </p:txBody>
      </p:sp>
      <p:sp>
        <p:nvSpPr>
          <p:cNvPr id="14363" name="Rectangle 27"/>
          <p:cNvSpPr>
            <a:spLocks noChangeArrowheads="1"/>
          </p:cNvSpPr>
          <p:nvPr/>
        </p:nvSpPr>
        <p:spPr bwMode="auto">
          <a:xfrm>
            <a:off x="1003300" y="3862388"/>
            <a:ext cx="1973263" cy="350837"/>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None</a:t>
            </a:r>
            <a:endParaRPr lang="en-US" sz="2000"/>
          </a:p>
        </p:txBody>
      </p:sp>
      <p:sp>
        <p:nvSpPr>
          <p:cNvPr id="14364" name="Rectangle 28"/>
          <p:cNvSpPr>
            <a:spLocks noChangeArrowheads="1"/>
          </p:cNvSpPr>
          <p:nvPr/>
        </p:nvSpPr>
        <p:spPr bwMode="auto">
          <a:xfrm>
            <a:off x="6543675" y="3497263"/>
            <a:ext cx="1677988" cy="342900"/>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29%</a:t>
            </a:r>
            <a:endParaRPr lang="en-US" sz="2000"/>
          </a:p>
        </p:txBody>
      </p:sp>
      <p:sp>
        <p:nvSpPr>
          <p:cNvPr id="14365" name="Rectangle 29"/>
          <p:cNvSpPr>
            <a:spLocks noChangeArrowheads="1"/>
          </p:cNvSpPr>
          <p:nvPr/>
        </p:nvSpPr>
        <p:spPr bwMode="auto">
          <a:xfrm>
            <a:off x="4965700" y="3497263"/>
            <a:ext cx="1555750" cy="342900"/>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Absent</a:t>
            </a:r>
            <a:endParaRPr lang="en-US" sz="2000"/>
          </a:p>
        </p:txBody>
      </p:sp>
      <p:sp>
        <p:nvSpPr>
          <p:cNvPr id="14366" name="Rectangle 30"/>
          <p:cNvSpPr>
            <a:spLocks noChangeArrowheads="1"/>
          </p:cNvSpPr>
          <p:nvPr/>
        </p:nvSpPr>
        <p:spPr bwMode="auto">
          <a:xfrm>
            <a:off x="3003550" y="3497263"/>
            <a:ext cx="1941513" cy="342900"/>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4367" name="Rectangle 31"/>
          <p:cNvSpPr>
            <a:spLocks noChangeArrowheads="1"/>
          </p:cNvSpPr>
          <p:nvPr/>
        </p:nvSpPr>
        <p:spPr bwMode="auto">
          <a:xfrm>
            <a:off x="1003300" y="3497263"/>
            <a:ext cx="1973263" cy="342900"/>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4368" name="Rectangle 32"/>
          <p:cNvSpPr>
            <a:spLocks noChangeArrowheads="1"/>
          </p:cNvSpPr>
          <p:nvPr/>
        </p:nvSpPr>
        <p:spPr bwMode="auto">
          <a:xfrm>
            <a:off x="6543675" y="3124200"/>
            <a:ext cx="1677988" cy="349250"/>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8%</a:t>
            </a:r>
            <a:endParaRPr lang="en-US" sz="2000"/>
          </a:p>
        </p:txBody>
      </p:sp>
      <p:sp>
        <p:nvSpPr>
          <p:cNvPr id="14369" name="Rectangle 33"/>
          <p:cNvSpPr>
            <a:spLocks noChangeArrowheads="1"/>
          </p:cNvSpPr>
          <p:nvPr/>
        </p:nvSpPr>
        <p:spPr bwMode="auto">
          <a:xfrm>
            <a:off x="4965700" y="3124200"/>
            <a:ext cx="1555750" cy="349250"/>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Present</a:t>
            </a:r>
            <a:endParaRPr lang="en-US" sz="2000"/>
          </a:p>
        </p:txBody>
      </p:sp>
      <p:sp>
        <p:nvSpPr>
          <p:cNvPr id="14370" name="Rectangle 34"/>
          <p:cNvSpPr>
            <a:spLocks noChangeArrowheads="1"/>
          </p:cNvSpPr>
          <p:nvPr/>
        </p:nvSpPr>
        <p:spPr bwMode="auto">
          <a:xfrm>
            <a:off x="3003550" y="3124200"/>
            <a:ext cx="1941513" cy="349250"/>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6.0</a:t>
            </a:r>
            <a:endParaRPr lang="en-US" sz="2000"/>
          </a:p>
        </p:txBody>
      </p:sp>
      <p:sp>
        <p:nvSpPr>
          <p:cNvPr id="14371" name="Rectangle 35"/>
          <p:cNvSpPr>
            <a:spLocks noChangeArrowheads="1"/>
          </p:cNvSpPr>
          <p:nvPr/>
        </p:nvSpPr>
        <p:spPr bwMode="auto">
          <a:xfrm>
            <a:off x="1003300" y="3124200"/>
            <a:ext cx="1973263" cy="349250"/>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Total (crude)</a:t>
            </a:r>
            <a:endParaRPr lang="en-US" sz="2000"/>
          </a:p>
        </p:txBody>
      </p:sp>
      <p:sp>
        <p:nvSpPr>
          <p:cNvPr id="14372" name="Rectangle 36"/>
          <p:cNvSpPr>
            <a:spLocks noChangeArrowheads="1"/>
          </p:cNvSpPr>
          <p:nvPr/>
        </p:nvSpPr>
        <p:spPr bwMode="auto">
          <a:xfrm>
            <a:off x="6543675" y="2484438"/>
            <a:ext cx="1677988" cy="600075"/>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%NIDDM</a:t>
            </a:r>
            <a:endParaRPr lang="en-US" sz="2000"/>
          </a:p>
        </p:txBody>
      </p:sp>
      <p:sp>
        <p:nvSpPr>
          <p:cNvPr id="14373" name="Rectangle 37"/>
          <p:cNvSpPr>
            <a:spLocks noChangeArrowheads="1"/>
          </p:cNvSpPr>
          <p:nvPr/>
        </p:nvSpPr>
        <p:spPr bwMode="auto">
          <a:xfrm>
            <a:off x="4965700" y="2484438"/>
            <a:ext cx="1555750" cy="600075"/>
          </a:xfrm>
          <a:prstGeom prst="rect">
            <a:avLst/>
          </a:prstGeom>
          <a:noFill/>
          <a:ln w="9525">
            <a:noFill/>
            <a:miter lim="800000"/>
            <a:headEnd/>
            <a:tailEnd/>
          </a:ln>
        </p:spPr>
        <p:txBody>
          <a:bodyPr anchor="ctr"/>
          <a:lstStyle/>
          <a:p>
            <a:pPr marL="461963" indent="-461963" algn="l">
              <a:lnSpc>
                <a:spcPct val="90000"/>
              </a:lnSpc>
              <a:buClr>
                <a:schemeClr val="bg1"/>
              </a:buClr>
              <a:buSzPct val="70000"/>
            </a:pPr>
            <a:r>
              <a:rPr lang="en-US" sz="2000">
                <a:cs typeface="Times New Roman" pitchFamily="18" charset="0"/>
              </a:rPr>
              <a:t>Gm </a:t>
            </a:r>
          </a:p>
          <a:p>
            <a:pPr marL="461963" indent="-461963" algn="l">
              <a:lnSpc>
                <a:spcPct val="90000"/>
              </a:lnSpc>
              <a:buClr>
                <a:schemeClr val="bg1"/>
              </a:buClr>
              <a:buSzPct val="70000"/>
            </a:pPr>
            <a:r>
              <a:rPr lang="en-US" sz="2000">
                <a:cs typeface="Times New Roman" pitchFamily="18" charset="0"/>
              </a:rPr>
              <a:t>Haplotype</a:t>
            </a:r>
            <a:endParaRPr lang="en-US" sz="2000"/>
          </a:p>
        </p:txBody>
      </p:sp>
      <p:sp>
        <p:nvSpPr>
          <p:cNvPr id="14374" name="Rectangle 38"/>
          <p:cNvSpPr>
            <a:spLocks noChangeArrowheads="1"/>
          </p:cNvSpPr>
          <p:nvPr/>
        </p:nvSpPr>
        <p:spPr bwMode="auto">
          <a:xfrm>
            <a:off x="3003550" y="2484438"/>
            <a:ext cx="1941513" cy="600075"/>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%Gm</a:t>
            </a:r>
          </a:p>
          <a:p>
            <a:pPr marL="461963" indent="-461963" algn="l">
              <a:lnSpc>
                <a:spcPct val="90000"/>
              </a:lnSpc>
              <a:buClr>
                <a:schemeClr val="bg1"/>
              </a:buClr>
              <a:buSzPct val="70000"/>
            </a:pPr>
            <a:r>
              <a:rPr lang="en-US" sz="2000">
                <a:cs typeface="Times New Roman" pitchFamily="18" charset="0"/>
              </a:rPr>
              <a:t> Haplotvpe</a:t>
            </a:r>
            <a:endParaRPr lang="en-US" sz="2000"/>
          </a:p>
        </p:txBody>
      </p:sp>
      <p:sp>
        <p:nvSpPr>
          <p:cNvPr id="14375" name="Rectangle 39"/>
          <p:cNvSpPr>
            <a:spLocks noChangeArrowheads="1"/>
          </p:cNvSpPr>
          <p:nvPr/>
        </p:nvSpPr>
        <p:spPr bwMode="auto">
          <a:xfrm>
            <a:off x="1003300" y="2484438"/>
            <a:ext cx="1973263" cy="600075"/>
          </a:xfrm>
          <a:prstGeom prst="rect">
            <a:avLst/>
          </a:prstGeom>
          <a:noFill/>
          <a:ln w="9525">
            <a:noFill/>
            <a:miter lim="800000"/>
            <a:headEnd/>
            <a:tailEnd/>
          </a:ln>
        </p:spPr>
        <p:txBody>
          <a:bodyPr/>
          <a:lstStyle/>
          <a:p>
            <a:pPr marL="461963" indent="-461963" algn="l">
              <a:lnSpc>
                <a:spcPct val="90000"/>
              </a:lnSpc>
              <a:buClr>
                <a:schemeClr val="bg1"/>
              </a:buClr>
              <a:buSzPct val="70000"/>
            </a:pPr>
            <a:r>
              <a:rPr lang="en-US" sz="2000">
                <a:cs typeface="Times New Roman" pitchFamily="18" charset="0"/>
              </a:rPr>
              <a:t>Pima ancestry</a:t>
            </a:r>
            <a:endParaRPr lang="en-US" sz="2000"/>
          </a:p>
        </p:txBody>
      </p:sp>
      <p:sp>
        <p:nvSpPr>
          <p:cNvPr id="14376" name="Line 40"/>
          <p:cNvSpPr>
            <a:spLocks noChangeShapeType="1"/>
          </p:cNvSpPr>
          <p:nvPr/>
        </p:nvSpPr>
        <p:spPr bwMode="auto">
          <a:xfrm>
            <a:off x="1050925" y="2484438"/>
            <a:ext cx="5470525" cy="1587"/>
          </a:xfrm>
          <a:prstGeom prst="line">
            <a:avLst/>
          </a:prstGeom>
          <a:noFill/>
          <a:ln w="9525">
            <a:noFill/>
            <a:round/>
            <a:headEnd/>
            <a:tailEnd/>
          </a:ln>
        </p:spPr>
        <p:txBody>
          <a:bodyPr wrap="none"/>
          <a:lstStyle/>
          <a:p>
            <a:endParaRPr lang="en-US"/>
          </a:p>
        </p:txBody>
      </p:sp>
      <p:sp>
        <p:nvSpPr>
          <p:cNvPr id="14377" name="Line 41"/>
          <p:cNvSpPr>
            <a:spLocks noChangeShapeType="1"/>
          </p:cNvSpPr>
          <p:nvPr/>
        </p:nvSpPr>
        <p:spPr bwMode="auto">
          <a:xfrm>
            <a:off x="1074738" y="6154738"/>
            <a:ext cx="7146925" cy="1587"/>
          </a:xfrm>
          <a:prstGeom prst="line">
            <a:avLst/>
          </a:prstGeom>
          <a:noFill/>
          <a:ln w="9525">
            <a:noFill/>
            <a:round/>
            <a:headEnd/>
            <a:tailEnd/>
          </a:ln>
        </p:spPr>
        <p:txBody>
          <a:bodyPr wrap="none"/>
          <a:lstStyle/>
          <a:p>
            <a:endParaRPr lang="en-US"/>
          </a:p>
        </p:txBody>
      </p:sp>
      <p:sp>
        <p:nvSpPr>
          <p:cNvPr id="14378" name="Line 42"/>
          <p:cNvSpPr>
            <a:spLocks noChangeShapeType="1"/>
          </p:cNvSpPr>
          <p:nvPr/>
        </p:nvSpPr>
        <p:spPr bwMode="auto">
          <a:xfrm>
            <a:off x="976313" y="2484438"/>
            <a:ext cx="1587" cy="3443287"/>
          </a:xfrm>
          <a:prstGeom prst="line">
            <a:avLst/>
          </a:prstGeom>
          <a:noFill/>
          <a:ln w="9525">
            <a:noFill/>
            <a:round/>
            <a:headEnd/>
            <a:tailEnd/>
          </a:ln>
        </p:spPr>
        <p:txBody>
          <a:bodyPr wrap="none"/>
          <a:lstStyle/>
          <a:p>
            <a:endParaRPr lang="en-US"/>
          </a:p>
        </p:txBody>
      </p:sp>
      <p:sp>
        <p:nvSpPr>
          <p:cNvPr id="14379" name="Line 43"/>
          <p:cNvSpPr>
            <a:spLocks noChangeShapeType="1"/>
          </p:cNvSpPr>
          <p:nvPr/>
        </p:nvSpPr>
        <p:spPr bwMode="auto">
          <a:xfrm>
            <a:off x="8221663" y="2484438"/>
            <a:ext cx="1587" cy="600075"/>
          </a:xfrm>
          <a:prstGeom prst="line">
            <a:avLst/>
          </a:prstGeom>
          <a:noFill/>
          <a:ln w="9525">
            <a:noFill/>
            <a:round/>
            <a:headEnd/>
            <a:tailEnd/>
          </a:ln>
        </p:spPr>
        <p:txBody>
          <a:bodyPr wrap="none"/>
          <a:lstStyle/>
          <a:p>
            <a:endParaRPr lang="en-US"/>
          </a:p>
        </p:txBody>
      </p:sp>
      <p:sp>
        <p:nvSpPr>
          <p:cNvPr id="14380" name="Line 44"/>
          <p:cNvSpPr>
            <a:spLocks noChangeShapeType="1"/>
          </p:cNvSpPr>
          <p:nvPr/>
        </p:nvSpPr>
        <p:spPr bwMode="auto">
          <a:xfrm>
            <a:off x="1050925" y="3124200"/>
            <a:ext cx="5470525" cy="1588"/>
          </a:xfrm>
          <a:prstGeom prst="line">
            <a:avLst/>
          </a:prstGeom>
          <a:noFill/>
          <a:ln w="0" cap="rnd">
            <a:solidFill>
              <a:schemeClr val="hlink"/>
            </a:solidFill>
            <a:round/>
            <a:headEnd/>
            <a:tailEnd/>
          </a:ln>
        </p:spPr>
        <p:txBody>
          <a:bodyPr wrap="none"/>
          <a:lstStyle/>
          <a:p>
            <a:endParaRPr lang="en-US"/>
          </a:p>
        </p:txBody>
      </p:sp>
      <p:sp>
        <p:nvSpPr>
          <p:cNvPr id="14381" name="Line 45"/>
          <p:cNvSpPr>
            <a:spLocks noChangeShapeType="1"/>
          </p:cNvSpPr>
          <p:nvPr/>
        </p:nvSpPr>
        <p:spPr bwMode="auto">
          <a:xfrm>
            <a:off x="6543675" y="2484438"/>
            <a:ext cx="1677988" cy="1587"/>
          </a:xfrm>
          <a:prstGeom prst="line">
            <a:avLst/>
          </a:prstGeom>
          <a:noFill/>
          <a:ln w="9525">
            <a:noFill/>
            <a:round/>
            <a:headEnd/>
            <a:tailEnd/>
          </a:ln>
        </p:spPr>
        <p:txBody>
          <a:bodyPr wrap="none"/>
          <a:lstStyle/>
          <a:p>
            <a:endParaRPr lang="en-US"/>
          </a:p>
        </p:txBody>
      </p:sp>
      <p:sp>
        <p:nvSpPr>
          <p:cNvPr id="14382" name="Line 46"/>
          <p:cNvSpPr>
            <a:spLocks noChangeShapeType="1"/>
          </p:cNvSpPr>
          <p:nvPr/>
        </p:nvSpPr>
        <p:spPr bwMode="auto">
          <a:xfrm>
            <a:off x="8221663" y="3124200"/>
            <a:ext cx="1587" cy="2843213"/>
          </a:xfrm>
          <a:prstGeom prst="line">
            <a:avLst/>
          </a:prstGeom>
          <a:noFill/>
          <a:ln w="9525">
            <a:noFill/>
            <a:round/>
            <a:headEnd/>
            <a:tailEnd/>
          </a:ln>
        </p:spPr>
        <p:txBody>
          <a:bodyPr wrap="none"/>
          <a:lstStyle/>
          <a:p>
            <a:endParaRPr lang="en-US"/>
          </a:p>
        </p:txBody>
      </p:sp>
      <p:sp>
        <p:nvSpPr>
          <p:cNvPr id="14383" name="Line 47"/>
          <p:cNvSpPr>
            <a:spLocks noChangeShapeType="1"/>
          </p:cNvSpPr>
          <p:nvPr/>
        </p:nvSpPr>
        <p:spPr bwMode="auto">
          <a:xfrm>
            <a:off x="6543675" y="3124200"/>
            <a:ext cx="1677988" cy="1588"/>
          </a:xfrm>
          <a:prstGeom prst="line">
            <a:avLst/>
          </a:prstGeom>
          <a:noFill/>
          <a:ln w="3175">
            <a:solidFill>
              <a:schemeClr val="hlink"/>
            </a:solidFill>
            <a:round/>
            <a:headEnd/>
            <a:tailEnd/>
          </a:ln>
        </p:spPr>
        <p:txBody>
          <a:bodyPr wrap="none"/>
          <a:lstStyle/>
          <a:p>
            <a:endParaRPr lang="en-US"/>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657225"/>
            <a:ext cx="7243763" cy="1066800"/>
          </a:xfrm>
        </p:spPr>
        <p:txBody>
          <a:bodyPr/>
          <a:lstStyle/>
          <a:p>
            <a:pPr eaLnBrk="1" hangingPunct="1"/>
            <a:r>
              <a:rPr lang="en-US" sz="3200" b="1" smtClean="0"/>
              <a:t>Methods for dealing with population stratification</a:t>
            </a:r>
          </a:p>
        </p:txBody>
      </p:sp>
      <p:sp>
        <p:nvSpPr>
          <p:cNvPr id="15363" name="Rectangle 3"/>
          <p:cNvSpPr>
            <a:spLocks noGrp="1" noChangeArrowheads="1"/>
          </p:cNvSpPr>
          <p:nvPr>
            <p:ph type="body" idx="1"/>
          </p:nvPr>
        </p:nvSpPr>
        <p:spPr>
          <a:xfrm>
            <a:off x="763588" y="1973263"/>
            <a:ext cx="7620000" cy="4718215"/>
          </a:xfrm>
        </p:spPr>
        <p:txBody>
          <a:bodyPr/>
          <a:lstStyle/>
          <a:p>
            <a:pPr marL="533400" indent="-533400" eaLnBrk="1" hangingPunct="1"/>
            <a:r>
              <a:rPr lang="en-US" sz="2600" dirty="0" smtClean="0"/>
              <a:t>Restrict to homogeneous population</a:t>
            </a:r>
          </a:p>
          <a:p>
            <a:pPr marL="533400" indent="-533400" eaLnBrk="1" hangingPunct="1"/>
            <a:r>
              <a:rPr lang="en-US" sz="2600" dirty="0" smtClean="0"/>
              <a:t>Family based study designs/analysis</a:t>
            </a:r>
          </a:p>
          <a:p>
            <a:pPr marL="533400" indent="-533400" eaLnBrk="1" hangingPunct="1"/>
            <a:r>
              <a:rPr lang="en-US" sz="2600" dirty="0" smtClean="0"/>
              <a:t>Adjust associations for substructure and admixture</a:t>
            </a:r>
          </a:p>
          <a:p>
            <a:pPr marL="914400" lvl="1" indent="-457200" eaLnBrk="1" hangingPunct="1"/>
            <a:r>
              <a:rPr lang="en-US" sz="2600" dirty="0" smtClean="0"/>
              <a:t>Using self-reported information on race/ethnicity</a:t>
            </a:r>
          </a:p>
          <a:p>
            <a:pPr marL="914400" lvl="1" indent="-457200" eaLnBrk="1" hangingPunct="1"/>
            <a:r>
              <a:rPr lang="en-US" sz="2600" dirty="0" smtClean="0"/>
              <a:t>Using unlinked genetic markers</a:t>
            </a:r>
          </a:p>
          <a:p>
            <a:pPr marL="1295400" lvl="2" indent="-381000" eaLnBrk="1" hangingPunct="1"/>
            <a:r>
              <a:rPr lang="en-US" sz="2200" dirty="0" smtClean="0"/>
              <a:t>Genomic control</a:t>
            </a:r>
          </a:p>
          <a:p>
            <a:pPr marL="1295400" lvl="2" indent="-381000" eaLnBrk="1" hangingPunct="1"/>
            <a:r>
              <a:rPr lang="en-US" sz="2200" dirty="0" smtClean="0"/>
              <a:t>Structured association</a:t>
            </a:r>
          </a:p>
          <a:p>
            <a:pPr marL="1295400" lvl="2" indent="-381000" eaLnBrk="1" hangingPunct="1"/>
            <a:r>
              <a:rPr lang="en-US" sz="2200" dirty="0" smtClean="0">
                <a:solidFill>
                  <a:srgbClr val="FFFF00"/>
                </a:solidFill>
              </a:rPr>
              <a:t>Principal Component Analysis </a:t>
            </a:r>
          </a:p>
          <a:p>
            <a:pPr marL="1295400" lvl="2" indent="-381000" eaLnBrk="1" hangingPunct="1"/>
            <a:endParaRPr lang="en-US" sz="2200" dirty="0" smtClean="0"/>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15975" y="541338"/>
            <a:ext cx="7361238" cy="519112"/>
          </a:xfrm>
        </p:spPr>
        <p:txBody>
          <a:bodyPr/>
          <a:lstStyle/>
          <a:p>
            <a:pPr eaLnBrk="1" hangingPunct="1"/>
            <a:r>
              <a:rPr lang="en-US" sz="2800" b="1" dirty="0" smtClean="0"/>
              <a:t>Population Stratification: Bottom Line</a:t>
            </a:r>
          </a:p>
        </p:txBody>
      </p:sp>
      <p:sp>
        <p:nvSpPr>
          <p:cNvPr id="20483" name="Rectangle 3"/>
          <p:cNvSpPr>
            <a:spLocks noGrp="1" noChangeArrowheads="1"/>
          </p:cNvSpPr>
          <p:nvPr>
            <p:ph type="body" idx="1"/>
          </p:nvPr>
        </p:nvSpPr>
        <p:spPr>
          <a:xfrm>
            <a:off x="669925" y="1106488"/>
            <a:ext cx="7315200" cy="4764381"/>
          </a:xfrm>
        </p:spPr>
        <p:txBody>
          <a:bodyPr/>
          <a:lstStyle/>
          <a:p>
            <a:pPr marL="533400" indent="-533400" eaLnBrk="1" hangingPunct="1"/>
            <a:r>
              <a:rPr lang="en-US" sz="2200" dirty="0" smtClean="0"/>
              <a:t>Population stratification is often cited as a major limitation of genetic association studies</a:t>
            </a:r>
          </a:p>
          <a:p>
            <a:pPr marL="914400" lvl="1" indent="-457200" eaLnBrk="1" hangingPunct="1"/>
            <a:r>
              <a:rPr lang="en-US" sz="2200" dirty="0" smtClean="0"/>
              <a:t>Does not strike fatal blow for association studies</a:t>
            </a:r>
          </a:p>
          <a:p>
            <a:pPr marL="1295400" lvl="2" indent="-381000" eaLnBrk="1" hangingPunct="1"/>
            <a:r>
              <a:rPr lang="en-US" sz="2200" dirty="0" smtClean="0"/>
              <a:t>The impact of this form of confounding may have been exaggerated</a:t>
            </a:r>
          </a:p>
          <a:p>
            <a:pPr marL="1295400" lvl="2" indent="-381000" eaLnBrk="1" hangingPunct="1"/>
            <a:r>
              <a:rPr lang="en-US" sz="2200" dirty="0" smtClean="0"/>
              <a:t>Methods exist for controlling for stratification</a:t>
            </a:r>
          </a:p>
          <a:p>
            <a:pPr marL="914400" lvl="1" indent="-457200" eaLnBrk="1" hangingPunct="1"/>
            <a:r>
              <a:rPr lang="en-US" sz="2200" dirty="0" smtClean="0"/>
              <a:t>Should not be ignored </a:t>
            </a:r>
          </a:p>
          <a:p>
            <a:pPr marL="1295400" lvl="2" indent="-381000" eaLnBrk="1" hangingPunct="1"/>
            <a:r>
              <a:rPr lang="en-US" sz="2200" dirty="0" smtClean="0"/>
              <a:t>Most associations will be small- may be impacted by relatively small amount of confounding</a:t>
            </a:r>
          </a:p>
          <a:p>
            <a:pPr marL="1295400" lvl="2" indent="-381000" eaLnBrk="1" hangingPunct="1"/>
            <a:r>
              <a:rPr lang="en-US" sz="2200" dirty="0" smtClean="0"/>
              <a:t>Case-control studies should address this issue in their methods and/or discussion.</a:t>
            </a:r>
          </a:p>
          <a:p>
            <a:pPr marL="533400" indent="-533400" eaLnBrk="1" hangingPunct="1">
              <a:buFont typeface="Wingdings" pitchFamily="2" charset="2"/>
              <a:buNone/>
            </a:pPr>
            <a:endParaRPr lang="en-US" sz="2200" dirty="0" smtClean="0"/>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07720" y="233045"/>
            <a:ext cx="7620000" cy="1736725"/>
          </a:xfrm>
        </p:spPr>
        <p:txBody>
          <a:bodyPr/>
          <a:lstStyle/>
          <a:p>
            <a:pPr eaLnBrk="1" hangingPunct="1"/>
            <a:r>
              <a:rPr lang="en-US" sz="3200" dirty="0" smtClean="0"/>
              <a:t>How do we know if we have confounding in our sample?</a:t>
            </a:r>
            <a:r>
              <a:rPr lang="en-US" dirty="0" smtClean="0">
                <a:solidFill>
                  <a:schemeClr val="accent1"/>
                </a:solidFill>
              </a:rPr>
              <a:t/>
            </a:r>
            <a:br>
              <a:rPr lang="en-US" dirty="0" smtClean="0">
                <a:solidFill>
                  <a:schemeClr val="accent1"/>
                </a:solidFill>
              </a:rPr>
            </a:br>
            <a:endParaRPr lang="en-US" dirty="0" smtClean="0">
              <a:solidFill>
                <a:schemeClr val="accent1"/>
              </a:solidFill>
            </a:endParaRPr>
          </a:p>
        </p:txBody>
      </p:sp>
      <p:sp>
        <p:nvSpPr>
          <p:cNvPr id="21507" name="Rectangle 3"/>
          <p:cNvSpPr>
            <a:spLocks noGrp="1" noChangeArrowheads="1"/>
          </p:cNvSpPr>
          <p:nvPr>
            <p:ph type="body" idx="1"/>
          </p:nvPr>
        </p:nvSpPr>
        <p:spPr>
          <a:xfrm>
            <a:off x="539750" y="1416368"/>
            <a:ext cx="8268970" cy="4616648"/>
          </a:xfrm>
        </p:spPr>
        <p:txBody>
          <a:bodyPr/>
          <a:lstStyle/>
          <a:p>
            <a:pPr marL="609600" indent="-609600" eaLnBrk="1" hangingPunct="1"/>
            <a:r>
              <a:rPr lang="en-US" sz="2800" dirty="0" smtClean="0"/>
              <a:t>One approach is to evaluate if the marker alleles are in Hardy-Weinberg equilibrium (HWE)</a:t>
            </a:r>
          </a:p>
          <a:p>
            <a:pPr marL="609600" indent="-609600" eaLnBrk="1" hangingPunct="1"/>
            <a:r>
              <a:rPr lang="en-US" sz="2800" dirty="0" smtClean="0"/>
              <a:t>HW genotype frequencies</a:t>
            </a:r>
          </a:p>
          <a:p>
            <a:pPr marL="952500" lvl="1" indent="-609600" eaLnBrk="1" hangingPunct="1"/>
            <a:r>
              <a:rPr lang="en-US" sz="2400" dirty="0" smtClean="0"/>
              <a:t>p</a:t>
            </a:r>
            <a:r>
              <a:rPr lang="en-US" sz="2400" baseline="30000" dirty="0" smtClean="0"/>
              <a:t>2</a:t>
            </a:r>
            <a:r>
              <a:rPr lang="en-US" sz="2400" dirty="0" smtClean="0"/>
              <a:t> +2pq + q</a:t>
            </a:r>
            <a:r>
              <a:rPr lang="en-US" sz="2400" baseline="30000" dirty="0" smtClean="0"/>
              <a:t>2</a:t>
            </a:r>
          </a:p>
          <a:p>
            <a:pPr marL="952500" lvl="1" indent="-609600" eaLnBrk="1" hangingPunct="1"/>
            <a:r>
              <a:rPr lang="en-US" sz="2400" dirty="0" smtClean="0"/>
              <a:t>Depend on allele frequencies</a:t>
            </a:r>
            <a:endParaRPr lang="en-US" sz="2800" dirty="0" smtClean="0"/>
          </a:p>
          <a:p>
            <a:pPr marL="609600" indent="-609600" eaLnBrk="1" hangingPunct="1"/>
            <a:r>
              <a:rPr lang="en-US" sz="2800" dirty="0" smtClean="0"/>
              <a:t>Evaluate HWE in the control group </a:t>
            </a:r>
            <a:endParaRPr lang="en-US" dirty="0" smtClean="0"/>
          </a:p>
          <a:p>
            <a:pPr marL="990600" lvl="1" indent="-533400" eaLnBrk="1" hangingPunct="1"/>
            <a:r>
              <a:rPr lang="en-US" sz="2400" dirty="0" smtClean="0"/>
              <a:t>expect the marker to deviate from HWE among the case group if there is an association between marker and disease, particularly for a rare dominant disease susceptibility allele </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63600" y="619125"/>
            <a:ext cx="7620000" cy="1739900"/>
          </a:xfrm>
        </p:spPr>
        <p:txBody>
          <a:bodyPr/>
          <a:lstStyle/>
          <a:p>
            <a:pPr eaLnBrk="1" hangingPunct="1"/>
            <a:r>
              <a:rPr lang="en-US" sz="3600" b="1" smtClean="0"/>
              <a:t>Possible explanations for a significant deviation from HWE</a:t>
            </a:r>
            <a:br>
              <a:rPr lang="en-US" sz="3600" b="1" smtClean="0"/>
            </a:br>
            <a:endParaRPr lang="en-US" sz="3600" b="1" smtClean="0"/>
          </a:p>
        </p:txBody>
      </p:sp>
      <p:sp>
        <p:nvSpPr>
          <p:cNvPr id="24579" name="Rectangle 3"/>
          <p:cNvSpPr>
            <a:spLocks noGrp="1" noChangeArrowheads="1"/>
          </p:cNvSpPr>
          <p:nvPr>
            <p:ph type="body" idx="1"/>
          </p:nvPr>
        </p:nvSpPr>
        <p:spPr>
          <a:xfrm>
            <a:off x="1114425" y="2011363"/>
            <a:ext cx="6757988" cy="3744912"/>
          </a:xfrm>
        </p:spPr>
        <p:txBody>
          <a:bodyPr/>
          <a:lstStyle/>
          <a:p>
            <a:pPr marL="609600" indent="-609600" eaLnBrk="1" hangingPunct="1"/>
            <a:r>
              <a:rPr lang="en-US" sz="2400" smtClean="0"/>
              <a:t>Misclassification of alleles/genotype</a:t>
            </a:r>
          </a:p>
          <a:p>
            <a:pPr marL="609600" indent="-609600" eaLnBrk="1" hangingPunct="1"/>
            <a:r>
              <a:rPr lang="en-US" sz="2400" smtClean="0"/>
              <a:t>Non-random mating in the population</a:t>
            </a:r>
          </a:p>
          <a:p>
            <a:pPr marL="990600" lvl="1" indent="-533400" eaLnBrk="1" hangingPunct="1">
              <a:lnSpc>
                <a:spcPct val="80000"/>
              </a:lnSpc>
              <a:buClr>
                <a:schemeClr val="hlink"/>
              </a:buClr>
              <a:buFont typeface="Wingdings" pitchFamily="2" charset="2"/>
              <a:buChar char="Ø"/>
            </a:pPr>
            <a:r>
              <a:rPr lang="en-US" sz="2400" smtClean="0"/>
              <a:t>one form of non-random mating is population stratification	</a:t>
            </a:r>
          </a:p>
          <a:p>
            <a:pPr marL="990600" lvl="1" indent="-533400" eaLnBrk="1" hangingPunct="1">
              <a:lnSpc>
                <a:spcPct val="80000"/>
              </a:lnSpc>
              <a:buClr>
                <a:schemeClr val="hlink"/>
              </a:buClr>
              <a:buFont typeface="Wingdings" pitchFamily="2" charset="2"/>
              <a:buChar char="Ø"/>
            </a:pPr>
            <a:r>
              <a:rPr lang="en-US" sz="2400" smtClean="0"/>
              <a:t>assortative mating</a:t>
            </a:r>
          </a:p>
          <a:p>
            <a:pPr marL="990600" lvl="1" indent="-533400" eaLnBrk="1" hangingPunct="1">
              <a:lnSpc>
                <a:spcPct val="80000"/>
              </a:lnSpc>
              <a:buClr>
                <a:schemeClr val="hlink"/>
              </a:buClr>
              <a:buFont typeface="Wingdings" pitchFamily="2" charset="2"/>
              <a:buChar char="Ø"/>
            </a:pPr>
            <a:r>
              <a:rPr lang="en-US" sz="2400" smtClean="0"/>
              <a:t>consanguineous mating			</a:t>
            </a:r>
          </a:p>
          <a:p>
            <a:pPr marL="609600" indent="-609600" eaLnBrk="1" hangingPunct="1"/>
            <a:r>
              <a:rPr lang="en-US" sz="2400" smtClean="0"/>
              <a:t>Differential survival, natural selection</a:t>
            </a:r>
          </a:p>
          <a:p>
            <a:pPr marL="609600" indent="-609600" eaLnBrk="1" hangingPunct="1"/>
            <a:r>
              <a:rPr lang="en-US" sz="2400" smtClean="0"/>
              <a:t>Migration, mutation, genetic drift		</a:t>
            </a:r>
          </a:p>
          <a:p>
            <a:pPr marL="609600" indent="-609600" eaLnBrk="1" hangingPunct="1"/>
            <a:r>
              <a:rPr lang="en-US" sz="2400" smtClean="0"/>
              <a:t>Sampling</a:t>
            </a:r>
            <a:r>
              <a:rPr lang="en-US" sz="2000" smtClean="0"/>
              <a:t>	</a:t>
            </a:r>
            <a:r>
              <a:rPr lang="en-US" sz="2800" smtClean="0"/>
              <a:t>	 </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38200" y="695325"/>
            <a:ext cx="7620000" cy="1190625"/>
          </a:xfrm>
        </p:spPr>
        <p:txBody>
          <a:bodyPr/>
          <a:lstStyle/>
          <a:p>
            <a:pPr eaLnBrk="1" hangingPunct="1"/>
            <a:r>
              <a:rPr lang="en-US" sz="3600" b="1" smtClean="0"/>
              <a:t>Basic study design using cohort or case-control approach</a:t>
            </a:r>
            <a:endParaRPr lang="en-US" sz="4000" smtClean="0"/>
          </a:p>
        </p:txBody>
      </p:sp>
      <p:graphicFrame>
        <p:nvGraphicFramePr>
          <p:cNvPr id="122950" name="Group 70"/>
          <p:cNvGraphicFramePr>
            <a:graphicFrameLocks noGrp="1"/>
          </p:cNvGraphicFramePr>
          <p:nvPr>
            <p:ph type="tbl" idx="1"/>
          </p:nvPr>
        </p:nvGraphicFramePr>
        <p:xfrm>
          <a:off x="798513" y="2611438"/>
          <a:ext cx="7391400" cy="3485198"/>
        </p:xfrm>
        <a:graphic>
          <a:graphicData uri="http://schemas.openxmlformats.org/drawingml/2006/table">
            <a:tbl>
              <a:tblPr/>
              <a:tblGrid>
                <a:gridCol w="1377950"/>
                <a:gridCol w="1131887"/>
                <a:gridCol w="1260475"/>
                <a:gridCol w="1393825"/>
                <a:gridCol w="1441450"/>
                <a:gridCol w="785813"/>
              </a:tblGrid>
              <a:tr h="376238">
                <a:tc gridSpan="3">
                  <a:txBody>
                    <a:bodyPr/>
                    <a:lstStyle/>
                    <a:p>
                      <a:pPr marL="0" marR="0" lvl="0" indent="0" algn="ctr"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accent1"/>
                          </a:solidFill>
                          <a:effectLst/>
                          <a:latin typeface="Arial" charset="0"/>
                        </a:rPr>
                        <a:t>Cohort</a:t>
                      </a:r>
                    </a:p>
                  </a:txBody>
                  <a:tcPr anchor="ctr" horzOverflow="overflow">
                    <a:lnL cap="flat">
                      <a:noFill/>
                    </a:lnL>
                    <a:lnR>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accent1"/>
                          </a:solidFill>
                          <a:effectLst/>
                          <a:latin typeface="Arial" charset="0"/>
                        </a:rPr>
                        <a:t>Case-Control</a:t>
                      </a:r>
                    </a:p>
                  </a:txBody>
                  <a:tcPr anchor="ctr" horzOverflow="overflow">
                    <a:lnL>
                      <a:noFill/>
                    </a:lnL>
                    <a:lnR cap="flat">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r>
              <a:tr h="366713">
                <a:tc>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Genotype</a:t>
                      </a:r>
                    </a:p>
                  </a:txBody>
                  <a:tcPr anchor="ct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Disease risk risk</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Relative Risk (RR)</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Frequency in cases</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Frequency in controls</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OR</a:t>
                      </a:r>
                    </a:p>
                  </a:txBody>
                  <a:tcPr anchor="ct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NN</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I</a:t>
                      </a:r>
                      <a:r>
                        <a:rPr kumimoji="0" lang="en-US" sz="2000" b="0" i="0" u="none" strike="noStrike" cap="none" normalizeH="0" baseline="-25000" smtClean="0">
                          <a:ln>
                            <a:noFill/>
                          </a:ln>
                          <a:solidFill>
                            <a:schemeClr val="tx1"/>
                          </a:solidFill>
                          <a:effectLst/>
                          <a:latin typeface="Arial" charset="0"/>
                        </a:rPr>
                        <a:t>o</a:t>
                      </a: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1</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A</a:t>
                      </a:r>
                      <a:r>
                        <a:rPr kumimoji="0" lang="en-US" sz="2000" b="0" i="0" u="none" strike="noStrike" cap="none" normalizeH="0" baseline="-25000" smtClean="0">
                          <a:ln>
                            <a:noFill/>
                          </a:ln>
                          <a:solidFill>
                            <a:schemeClr val="tx1"/>
                          </a:solidFill>
                          <a:effectLst/>
                          <a:latin typeface="Arial" charset="0"/>
                        </a:rPr>
                        <a:t>1</a:t>
                      </a:r>
                      <a:endParaRPr kumimoji="0" lang="en-US" sz="2000" b="0" i="0" u="none" strike="noStrike" cap="none" normalizeH="0" baseline="0" smtClean="0">
                        <a:ln>
                          <a:noFill/>
                        </a:ln>
                        <a:solidFill>
                          <a:schemeClr val="tx1"/>
                        </a:solidFill>
                        <a:effectLst/>
                        <a:latin typeface="Arial" charset="0"/>
                      </a:endParaRP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B</a:t>
                      </a:r>
                      <a:r>
                        <a:rPr kumimoji="0" lang="en-US" sz="2000" b="0" i="0" u="none" strike="noStrike" cap="none" normalizeH="0" baseline="-25000" smtClean="0">
                          <a:ln>
                            <a:noFill/>
                          </a:ln>
                          <a:solidFill>
                            <a:schemeClr val="tx1"/>
                          </a:solidFill>
                          <a:effectLst/>
                          <a:latin typeface="Arial" charset="0"/>
                        </a:rPr>
                        <a:t>1</a:t>
                      </a: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1</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369888">
                <a:tc>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NS</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I</a:t>
                      </a:r>
                      <a:r>
                        <a:rPr kumimoji="0" lang="en-US" sz="2000" b="0" i="0" u="none" strike="noStrike" cap="none" normalizeH="0" baseline="-25000" smtClean="0">
                          <a:ln>
                            <a:noFill/>
                          </a:ln>
                          <a:solidFill>
                            <a:schemeClr val="tx1"/>
                          </a:solidFill>
                          <a:effectLst/>
                          <a:latin typeface="Arial" charset="0"/>
                        </a:rPr>
                        <a:t>1</a:t>
                      </a:r>
                    </a:p>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I</a:t>
                      </a:r>
                      <a:r>
                        <a:rPr kumimoji="0" lang="en-US" sz="2000" b="0" i="0" u="none" strike="noStrike" cap="none" normalizeH="0" baseline="-25000" smtClean="0">
                          <a:ln>
                            <a:noFill/>
                          </a:ln>
                          <a:solidFill>
                            <a:schemeClr val="tx1"/>
                          </a:solidFill>
                          <a:effectLst/>
                          <a:latin typeface="Arial" charset="0"/>
                        </a:rPr>
                        <a:t>1</a:t>
                      </a:r>
                      <a:r>
                        <a:rPr kumimoji="0" lang="en-US" sz="2000" b="0" i="0" u="none" strike="noStrike" cap="none" normalizeH="0" baseline="0" smtClean="0">
                          <a:ln>
                            <a:noFill/>
                          </a:ln>
                          <a:solidFill>
                            <a:schemeClr val="tx1"/>
                          </a:solidFill>
                          <a:effectLst/>
                          <a:latin typeface="Arial" charset="0"/>
                        </a:rPr>
                        <a:t>/I</a:t>
                      </a:r>
                      <a:r>
                        <a:rPr kumimoji="0" lang="en-US" sz="2000" b="0" i="0" u="none" strike="noStrike" cap="none" normalizeH="0" baseline="-25000" smtClean="0">
                          <a:ln>
                            <a:noFill/>
                          </a:ln>
                          <a:solidFill>
                            <a:schemeClr val="tx1"/>
                          </a:solidFill>
                          <a:effectLst/>
                          <a:latin typeface="Arial" charset="0"/>
                        </a:rPr>
                        <a:t>o</a:t>
                      </a: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A</a:t>
                      </a:r>
                      <a:r>
                        <a:rPr kumimoji="0" lang="en-US" sz="2000" b="0" i="0" u="none" strike="noStrike" cap="none" normalizeH="0" baseline="-25000" smtClean="0">
                          <a:ln>
                            <a:noFill/>
                          </a:ln>
                          <a:solidFill>
                            <a:schemeClr val="tx1"/>
                          </a:solidFill>
                          <a:effectLst/>
                          <a:latin typeface="Arial" charset="0"/>
                        </a:rPr>
                        <a:t>2</a:t>
                      </a:r>
                      <a:endParaRPr kumimoji="0" lang="en-US" sz="2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B</a:t>
                      </a:r>
                      <a:r>
                        <a:rPr kumimoji="0" lang="en-US" sz="2000" b="0" i="0" u="none" strike="noStrike" cap="none" normalizeH="0" baseline="-25000" smtClean="0">
                          <a:ln>
                            <a:noFill/>
                          </a:ln>
                          <a:solidFill>
                            <a:schemeClr val="tx1"/>
                          </a:solidFill>
                          <a:effectLst/>
                          <a:latin typeface="Arial" charset="0"/>
                        </a:rPr>
                        <a:t>2</a:t>
                      </a: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A</a:t>
                      </a:r>
                      <a:r>
                        <a:rPr kumimoji="0" lang="en-US" sz="2000" b="0" i="0" u="none" strike="noStrike" cap="none" normalizeH="0" baseline="-25000" smtClean="0">
                          <a:ln>
                            <a:noFill/>
                          </a:ln>
                          <a:solidFill>
                            <a:schemeClr val="tx1"/>
                          </a:solidFill>
                          <a:effectLst/>
                          <a:latin typeface="Arial" charset="0"/>
                        </a:rPr>
                        <a:t>2</a:t>
                      </a:r>
                      <a:r>
                        <a:rPr kumimoji="0" lang="en-US" sz="2000" b="0" i="0" u="none" strike="noStrike" cap="none" normalizeH="0" baseline="0" smtClean="0">
                          <a:ln>
                            <a:noFill/>
                          </a:ln>
                          <a:solidFill>
                            <a:schemeClr val="tx1"/>
                          </a:solidFill>
                          <a:effectLst/>
                          <a:latin typeface="Arial" charset="0"/>
                        </a:rPr>
                        <a:t>B</a:t>
                      </a:r>
                      <a:r>
                        <a:rPr kumimoji="0" lang="en-US" sz="2000" b="0" i="0" u="none" strike="noStrike" cap="none" normalizeH="0" baseline="-25000" smtClean="0">
                          <a:ln>
                            <a:noFill/>
                          </a:ln>
                          <a:solidFill>
                            <a:schemeClr val="tx1"/>
                          </a:solidFill>
                          <a:effectLst/>
                          <a:latin typeface="Arial" charset="0"/>
                        </a:rPr>
                        <a:t>1</a:t>
                      </a:r>
                      <a:r>
                        <a:rPr kumimoji="0" lang="en-US" sz="2000" b="0" i="0" u="none" strike="noStrike" cap="none" normalizeH="0" baseline="0" smtClean="0">
                          <a:ln>
                            <a:noFill/>
                          </a:ln>
                          <a:solidFill>
                            <a:schemeClr val="tx1"/>
                          </a:solidFill>
                          <a:effectLst/>
                          <a:latin typeface="Arial" charset="0"/>
                        </a:rPr>
                        <a:t>/ A</a:t>
                      </a:r>
                      <a:r>
                        <a:rPr kumimoji="0" lang="en-US" sz="2000" b="0" i="0" u="none" strike="noStrike" cap="none" normalizeH="0" baseline="-25000" smtClean="0">
                          <a:ln>
                            <a:noFill/>
                          </a:ln>
                          <a:solidFill>
                            <a:schemeClr val="tx1"/>
                          </a:solidFill>
                          <a:effectLst/>
                          <a:latin typeface="Arial" charset="0"/>
                        </a:rPr>
                        <a:t>1</a:t>
                      </a:r>
                      <a:r>
                        <a:rPr kumimoji="0" lang="en-US" sz="2000" b="0" i="0" u="none" strike="noStrike" cap="none" normalizeH="0" baseline="0" smtClean="0">
                          <a:ln>
                            <a:noFill/>
                          </a:ln>
                          <a:solidFill>
                            <a:schemeClr val="tx1"/>
                          </a:solidFill>
                          <a:effectLst/>
                          <a:latin typeface="Arial" charset="0"/>
                        </a:rPr>
                        <a:t>B</a:t>
                      </a:r>
                      <a:r>
                        <a:rPr kumimoji="0" lang="en-US" sz="2000" b="0" i="0" u="none" strike="noStrike" cap="none" normalizeH="0" baseline="-25000" smtClean="0">
                          <a:ln>
                            <a:noFill/>
                          </a:ln>
                          <a:solidFill>
                            <a:schemeClr val="tx1"/>
                          </a:solidFill>
                          <a:effectLst/>
                          <a:latin typeface="Arial" charset="0"/>
                        </a:rPr>
                        <a:t>2</a:t>
                      </a:r>
                    </a:p>
                  </a:txBody>
                  <a:tcPr horzOverflow="overflow">
                    <a:lnL>
                      <a:noFill/>
                    </a:lnL>
                    <a:lnR cap="flat">
                      <a:noFill/>
                    </a:lnR>
                    <a:lnT>
                      <a:noFill/>
                    </a:lnT>
                    <a:lnB>
                      <a:noFill/>
                    </a:lnB>
                    <a:lnTlToBr>
                      <a:noFill/>
                    </a:lnTlToBr>
                    <a:lnBlToTr>
                      <a:noFill/>
                    </a:lnBlToTr>
                    <a:noFill/>
                  </a:tcPr>
                </a:tc>
              </a:tr>
              <a:tr h="368300">
                <a:tc>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SS</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I</a:t>
                      </a:r>
                      <a:r>
                        <a:rPr kumimoji="0" lang="en-US" sz="2000" b="0" i="0" u="none" strike="noStrike" cap="none" normalizeH="0" baseline="-25000" smtClean="0">
                          <a:ln>
                            <a:noFill/>
                          </a:ln>
                          <a:solidFill>
                            <a:schemeClr val="tx1"/>
                          </a:solidFill>
                          <a:effectLst/>
                          <a:latin typeface="Arial" charset="0"/>
                        </a:rPr>
                        <a:t>2</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I</a:t>
                      </a:r>
                      <a:r>
                        <a:rPr kumimoji="0" lang="en-US" sz="2000" b="0" i="0" u="none" strike="noStrike" cap="none" normalizeH="0" baseline="-25000" smtClean="0">
                          <a:ln>
                            <a:noFill/>
                          </a:ln>
                          <a:solidFill>
                            <a:schemeClr val="tx1"/>
                          </a:solidFill>
                          <a:effectLst/>
                          <a:latin typeface="Arial" charset="0"/>
                        </a:rPr>
                        <a:t>2</a:t>
                      </a:r>
                      <a:r>
                        <a:rPr kumimoji="0" lang="en-US" sz="2000" b="0" i="0" u="none" strike="noStrike" cap="none" normalizeH="0" baseline="0" smtClean="0">
                          <a:ln>
                            <a:noFill/>
                          </a:ln>
                          <a:solidFill>
                            <a:schemeClr val="tx1"/>
                          </a:solidFill>
                          <a:effectLst/>
                          <a:latin typeface="Arial" charset="0"/>
                        </a:rPr>
                        <a:t>/I</a:t>
                      </a:r>
                      <a:r>
                        <a:rPr kumimoji="0" lang="en-US" sz="2000" b="0" i="0" u="none" strike="noStrike" cap="none" normalizeH="0" baseline="-25000" smtClean="0">
                          <a:ln>
                            <a:noFill/>
                          </a:ln>
                          <a:solidFill>
                            <a:schemeClr val="tx1"/>
                          </a:solidFill>
                          <a:effectLst/>
                          <a:latin typeface="Arial" charset="0"/>
                        </a:rPr>
                        <a:t>o</a:t>
                      </a:r>
                      <a:endParaRPr kumimoji="0" lang="en-US" sz="20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A</a:t>
                      </a:r>
                      <a:r>
                        <a:rPr kumimoji="0" lang="en-US" sz="2000" b="0" i="0" u="none" strike="noStrike" cap="none" normalizeH="0" baseline="-25000" smtClean="0">
                          <a:ln>
                            <a:noFill/>
                          </a:ln>
                          <a:solidFill>
                            <a:schemeClr val="tx1"/>
                          </a:solidFill>
                          <a:effectLst/>
                          <a:latin typeface="Arial" charset="0"/>
                        </a:rPr>
                        <a:t>3</a:t>
                      </a:r>
                      <a:endParaRPr kumimoji="0" lang="en-US" sz="2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B</a:t>
                      </a:r>
                      <a:r>
                        <a:rPr kumimoji="0" lang="en-US" sz="2000" b="0" i="0" u="none" strike="noStrike" cap="none" normalizeH="0" baseline="-25000" smtClean="0">
                          <a:ln>
                            <a:noFill/>
                          </a:ln>
                          <a:solidFill>
                            <a:schemeClr val="tx1"/>
                          </a:solidFill>
                          <a:effectLst/>
                          <a:latin typeface="Arial" charset="0"/>
                        </a:rPr>
                        <a:t>3</a:t>
                      </a: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A</a:t>
                      </a:r>
                      <a:r>
                        <a:rPr kumimoji="0" lang="en-US" sz="2000" b="0" i="0" u="none" strike="noStrike" cap="none" normalizeH="0" baseline="-25000" smtClean="0">
                          <a:ln>
                            <a:noFill/>
                          </a:ln>
                          <a:solidFill>
                            <a:schemeClr val="tx1"/>
                          </a:solidFill>
                          <a:effectLst/>
                          <a:latin typeface="Arial" charset="0"/>
                        </a:rPr>
                        <a:t>3</a:t>
                      </a:r>
                      <a:r>
                        <a:rPr kumimoji="0" lang="en-US" sz="2000" b="0" i="0" u="none" strike="noStrike" cap="none" normalizeH="0" baseline="0" smtClean="0">
                          <a:ln>
                            <a:noFill/>
                          </a:ln>
                          <a:solidFill>
                            <a:schemeClr val="tx1"/>
                          </a:solidFill>
                          <a:effectLst/>
                          <a:latin typeface="Arial" charset="0"/>
                        </a:rPr>
                        <a:t>B</a:t>
                      </a:r>
                      <a:r>
                        <a:rPr kumimoji="0" lang="en-US" sz="2000" b="0" i="0" u="none" strike="noStrike" cap="none" normalizeH="0" baseline="-25000" smtClean="0">
                          <a:ln>
                            <a:noFill/>
                          </a:ln>
                          <a:solidFill>
                            <a:schemeClr val="tx1"/>
                          </a:solidFill>
                          <a:effectLst/>
                          <a:latin typeface="Arial" charset="0"/>
                        </a:rPr>
                        <a:t>1</a:t>
                      </a:r>
                      <a:r>
                        <a:rPr kumimoji="0" lang="en-US" sz="2000" b="0" i="0" u="none" strike="noStrike" cap="none" normalizeH="0" baseline="0" smtClean="0">
                          <a:ln>
                            <a:noFill/>
                          </a:ln>
                          <a:solidFill>
                            <a:schemeClr val="tx1"/>
                          </a:solidFill>
                          <a:effectLst/>
                          <a:latin typeface="Arial" charset="0"/>
                        </a:rPr>
                        <a:t>/ A</a:t>
                      </a:r>
                      <a:r>
                        <a:rPr kumimoji="0" lang="en-US" sz="2000" b="0" i="0" u="none" strike="noStrike" cap="none" normalizeH="0" baseline="-25000" smtClean="0">
                          <a:ln>
                            <a:noFill/>
                          </a:ln>
                          <a:solidFill>
                            <a:schemeClr val="tx1"/>
                          </a:solidFill>
                          <a:effectLst/>
                          <a:latin typeface="Arial" charset="0"/>
                        </a:rPr>
                        <a:t>1</a:t>
                      </a:r>
                      <a:r>
                        <a:rPr kumimoji="0" lang="en-US" sz="2000" b="0" i="0" u="none" strike="noStrike" cap="none" normalizeH="0" baseline="0" smtClean="0">
                          <a:ln>
                            <a:noFill/>
                          </a:ln>
                          <a:solidFill>
                            <a:schemeClr val="tx1"/>
                          </a:solidFill>
                          <a:effectLst/>
                          <a:latin typeface="Arial" charset="0"/>
                        </a:rPr>
                        <a:t>B</a:t>
                      </a:r>
                      <a:r>
                        <a:rPr kumimoji="0" lang="en-US" sz="2000" b="0" i="0" u="none" strike="noStrike" cap="none" normalizeH="0" baseline="-25000" smtClean="0">
                          <a:ln>
                            <a:noFill/>
                          </a:ln>
                          <a:solidFill>
                            <a:schemeClr val="tx1"/>
                          </a:solidFill>
                          <a:effectLst/>
                          <a:latin typeface="Arial" charset="0"/>
                        </a:rPr>
                        <a:t>3</a:t>
                      </a:r>
                      <a:endParaRPr kumimoji="0" lang="en-US" sz="2000" b="0" i="0" u="none" strike="noStrike" cap="none" normalizeH="0" baseline="0" smtClean="0">
                        <a:ln>
                          <a:noFill/>
                        </a:ln>
                        <a:solidFill>
                          <a:schemeClr val="tx1"/>
                        </a:solidFill>
                        <a:effectLst/>
                        <a:latin typeface="Arial" charset="0"/>
                      </a:endParaRP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65125">
                <a:tc gridSpan="6">
                  <a:txBody>
                    <a:bodyPr/>
                    <a:lstStyle/>
                    <a:p>
                      <a:pPr marL="0" marR="0" lvl="0" indent="0" algn="l" defTabSz="914400" rtl="0" eaLnBrk="1" fontAlgn="base" latinLnBrk="0" hangingPunct="1">
                        <a:lnSpc>
                          <a:spcPct val="90000"/>
                        </a:lnSpc>
                        <a:spcBef>
                          <a:spcPct val="3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N = normal allele, S = susceptibility allele</a:t>
                      </a:r>
                    </a:p>
                  </a:txBody>
                  <a:tcP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863600" y="682625"/>
            <a:ext cx="6962775" cy="701675"/>
          </a:xfrm>
        </p:spPr>
        <p:txBody>
          <a:bodyPr/>
          <a:lstStyle/>
          <a:p>
            <a:pPr eaLnBrk="1" hangingPunct="1"/>
            <a:r>
              <a:rPr lang="en-US" sz="4000" b="1" smtClean="0"/>
              <a:t>Alleles vs. Genotypes?</a:t>
            </a:r>
          </a:p>
        </p:txBody>
      </p:sp>
      <p:sp>
        <p:nvSpPr>
          <p:cNvPr id="26627" name="Rectangle 3"/>
          <p:cNvSpPr>
            <a:spLocks noGrp="1" noChangeArrowheads="1"/>
          </p:cNvSpPr>
          <p:nvPr>
            <p:ph type="body" idx="1"/>
          </p:nvPr>
        </p:nvSpPr>
        <p:spPr>
          <a:xfrm>
            <a:off x="823913" y="1703388"/>
            <a:ext cx="7451725" cy="3516312"/>
          </a:xfrm>
        </p:spPr>
        <p:txBody>
          <a:bodyPr/>
          <a:lstStyle/>
          <a:p>
            <a:pPr marL="342900" indent="-342900" eaLnBrk="1" hangingPunct="1">
              <a:spcAft>
                <a:spcPct val="30000"/>
              </a:spcAft>
            </a:pPr>
            <a:r>
              <a:rPr lang="en-US" sz="2400" smtClean="0"/>
              <a:t>Can consider the genotype or a particular allele as the exposure of interest</a:t>
            </a:r>
          </a:p>
          <a:p>
            <a:pPr marL="742950" lvl="1" indent="-285750" eaLnBrk="1" hangingPunct="1">
              <a:spcAft>
                <a:spcPct val="30000"/>
              </a:spcAft>
            </a:pPr>
            <a:r>
              <a:rPr lang="en-US" sz="2000" smtClean="0"/>
              <a:t>Assumes independence (HWE) if using alleles</a:t>
            </a:r>
          </a:p>
          <a:p>
            <a:pPr marL="742950" lvl="1" indent="-285750" eaLnBrk="1" hangingPunct="1"/>
            <a:r>
              <a:rPr lang="en-US" sz="2000" smtClean="0"/>
              <a:t>Departures from HWE can affect the Type 1 error rate (false positive), resulting in either an inflated or deflated Type 1 error (Schaid and Jacobsen, AJE 1999;149:706-11). </a:t>
            </a:r>
          </a:p>
          <a:p>
            <a:pPr marL="742950" lvl="1" indent="-285750" eaLnBrk="1" hangingPunct="1"/>
            <a:r>
              <a:rPr lang="en-US" sz="2000" smtClean="0"/>
              <a:t>Can correct for deviations from HWE to reduce chance of a false positive association</a:t>
            </a:r>
          </a:p>
          <a:p>
            <a:pPr marL="742950" lvl="1" indent="-285750" eaLnBrk="1" hangingPunct="1">
              <a:buFont typeface="Wingdings" pitchFamily="2" charset="2"/>
              <a:buNone/>
            </a:pPr>
            <a:endParaRPr lang="en-US" sz="2000" smtClean="0"/>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20486" y="347563"/>
            <a:ext cx="8143385" cy="523220"/>
          </a:xfrm>
        </p:spPr>
        <p:txBody>
          <a:bodyPr/>
          <a:lstStyle/>
          <a:p>
            <a:pPr eaLnBrk="1" hangingPunct="1"/>
            <a:r>
              <a:rPr lang="en-US" sz="2800" b="1" dirty="0" smtClean="0"/>
              <a:t>Interpretation of the OR in Gen </a:t>
            </a:r>
            <a:r>
              <a:rPr lang="en-US" sz="2800" b="1" dirty="0" err="1" smtClean="0"/>
              <a:t>Epi</a:t>
            </a:r>
            <a:r>
              <a:rPr lang="en-US" sz="2800" b="1" dirty="0" smtClean="0"/>
              <a:t> Studies</a:t>
            </a:r>
          </a:p>
        </p:txBody>
      </p:sp>
      <p:sp>
        <p:nvSpPr>
          <p:cNvPr id="26627" name="Rectangle 3"/>
          <p:cNvSpPr>
            <a:spLocks noGrp="1" noChangeArrowheads="1"/>
          </p:cNvSpPr>
          <p:nvPr>
            <p:ph type="body" idx="1"/>
          </p:nvPr>
        </p:nvSpPr>
        <p:spPr>
          <a:xfrm>
            <a:off x="328177" y="1465755"/>
            <a:ext cx="8457247" cy="5392245"/>
          </a:xfrm>
        </p:spPr>
        <p:txBody>
          <a:bodyPr/>
          <a:lstStyle/>
          <a:p>
            <a:pPr marL="342900" indent="-342900" eaLnBrk="1" hangingPunct="1">
              <a:spcAft>
                <a:spcPct val="30000"/>
              </a:spcAft>
            </a:pPr>
            <a:r>
              <a:rPr lang="en-US" sz="2400" dirty="0" smtClean="0"/>
              <a:t>Odds ratio is used to describe the relationship and strength of the association in epidemiologic studies</a:t>
            </a:r>
          </a:p>
          <a:p>
            <a:pPr marL="685800" lvl="1" indent="-342900" eaLnBrk="1" hangingPunct="1">
              <a:spcAft>
                <a:spcPct val="30000"/>
              </a:spcAft>
            </a:pPr>
            <a:r>
              <a:rPr lang="en-US" sz="2000" dirty="0" smtClean="0"/>
              <a:t>Interpretation of the OR in gen </a:t>
            </a:r>
            <a:r>
              <a:rPr lang="en-US" sz="2000" dirty="0" err="1" smtClean="0"/>
              <a:t>epi</a:t>
            </a:r>
            <a:r>
              <a:rPr lang="en-US" sz="2000" dirty="0" smtClean="0"/>
              <a:t> studies is similar:</a:t>
            </a:r>
            <a:br>
              <a:rPr lang="en-US" sz="2000" dirty="0" smtClean="0"/>
            </a:br>
            <a:endParaRPr lang="en-US" sz="2000" dirty="0"/>
          </a:p>
          <a:p>
            <a:pPr marL="342900" lvl="1" indent="0" eaLnBrk="1" hangingPunct="1">
              <a:spcAft>
                <a:spcPct val="30000"/>
              </a:spcAft>
              <a:buNone/>
            </a:pPr>
            <a:r>
              <a:rPr lang="en-US" sz="2000" dirty="0" smtClean="0"/>
              <a:t>Odds of disease in those with a particular genotype or genetic variant vs. the odds of disease in those with the reference genotype</a:t>
            </a:r>
          </a:p>
          <a:p>
            <a:pPr marL="685800" lvl="1" indent="-342900" eaLnBrk="1" hangingPunct="1">
              <a:spcAft>
                <a:spcPct val="30000"/>
              </a:spcAft>
            </a:pPr>
            <a:endParaRPr lang="en-US" sz="2000" dirty="0" smtClean="0"/>
          </a:p>
          <a:p>
            <a:pPr marL="685800" lvl="1" indent="-342900" eaLnBrk="1" hangingPunct="1">
              <a:spcAft>
                <a:spcPct val="30000"/>
              </a:spcAft>
            </a:pPr>
            <a:r>
              <a:rPr lang="en-US" sz="2000" dirty="0" smtClean="0"/>
              <a:t>Range is the same:  0 to infinity</a:t>
            </a:r>
            <a:endParaRPr lang="en-US" sz="2000" dirty="0"/>
          </a:p>
          <a:p>
            <a:pPr marL="685800" lvl="1" indent="-342900" eaLnBrk="1" hangingPunct="1">
              <a:spcAft>
                <a:spcPct val="30000"/>
              </a:spcAft>
            </a:pPr>
            <a:r>
              <a:rPr lang="en-US" sz="2000" dirty="0" smtClean="0"/>
              <a:t>However, risks are generally small in genetic </a:t>
            </a:r>
            <a:r>
              <a:rPr lang="en-US" sz="2000" dirty="0" err="1" smtClean="0"/>
              <a:t>epi</a:t>
            </a:r>
            <a:r>
              <a:rPr lang="en-US" sz="2000" dirty="0" smtClean="0"/>
              <a:t> studies:  OR 1.2 – 2.0 are common</a:t>
            </a:r>
          </a:p>
          <a:p>
            <a:pPr marL="971550" lvl="2" indent="-342900" eaLnBrk="1" hangingPunct="1">
              <a:spcAft>
                <a:spcPct val="30000"/>
              </a:spcAft>
            </a:pPr>
            <a:r>
              <a:rPr lang="en-US" sz="2000" dirty="0" smtClean="0"/>
              <a:t>That is, for an OR=1.2 a particular genotype is associated with a 20% increase odds of disease compared to those with the reference genotype</a:t>
            </a:r>
          </a:p>
          <a:p>
            <a:pPr marL="742950" lvl="1" indent="-285750" eaLnBrk="1" hangingPunct="1">
              <a:buFont typeface="Wingdings" pitchFamily="2" charset="2"/>
              <a:buNone/>
            </a:pPr>
            <a:endParaRPr lang="en-US" sz="2000" dirty="0" smtClean="0"/>
          </a:p>
        </p:txBody>
      </p:sp>
    </p:spTree>
    <p:extLst>
      <p:ext uri="{BB962C8B-B14F-4D97-AF65-F5344CB8AC3E}">
        <p14:creationId xmlns="" xmlns:p14="http://schemas.microsoft.com/office/powerpoint/2010/main" val="1522032797"/>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838200" y="657225"/>
            <a:ext cx="7227888" cy="641350"/>
          </a:xfrm>
        </p:spPr>
        <p:txBody>
          <a:bodyPr/>
          <a:lstStyle/>
          <a:p>
            <a:pPr eaLnBrk="1" hangingPunct="1"/>
            <a:r>
              <a:rPr lang="en-US" sz="3600" b="1" smtClean="0"/>
              <a:t>Summary: Points to Consider</a:t>
            </a:r>
          </a:p>
        </p:txBody>
      </p:sp>
      <p:sp>
        <p:nvSpPr>
          <p:cNvPr id="27651" name="Rectangle 3"/>
          <p:cNvSpPr>
            <a:spLocks noGrp="1" noChangeArrowheads="1"/>
          </p:cNvSpPr>
          <p:nvPr>
            <p:ph type="body" idx="1"/>
          </p:nvPr>
        </p:nvSpPr>
        <p:spPr>
          <a:xfrm>
            <a:off x="276044" y="1610175"/>
            <a:ext cx="8488393" cy="4275137"/>
          </a:xfrm>
        </p:spPr>
        <p:txBody>
          <a:bodyPr/>
          <a:lstStyle/>
          <a:p>
            <a:pPr marL="533400" indent="-533400" eaLnBrk="1" hangingPunct="1"/>
            <a:r>
              <a:rPr lang="en-US" sz="2400" dirty="0" smtClean="0"/>
              <a:t>Maintenance of LD depends on population history and is affected by the recombination fraction (Ө), such that the magnitude of allelic association (disequilibrium) decays at a rate of 1-Ө / generation in a large, stable randomly mating population</a:t>
            </a:r>
          </a:p>
          <a:p>
            <a:pPr marL="914400" lvl="1" indent="-457200" eaLnBrk="1" hangingPunct="1"/>
            <a:r>
              <a:rPr lang="en-US" sz="2200" dirty="0" smtClean="0"/>
              <a:t>It is generally accepted that, for most human populations and most regions of the genome, substantial linkage disequilibrium is only likely to occur between loci with a recombination fraction of less than 1%. Thus, LD mapping is most useful for fine mapping over small distances or for recent mutations.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5334" y="204742"/>
            <a:ext cx="8458200" cy="646331"/>
          </a:xfrm>
        </p:spPr>
        <p:txBody>
          <a:bodyPr/>
          <a:lstStyle/>
          <a:p>
            <a:pPr eaLnBrk="1" hangingPunct="1"/>
            <a:r>
              <a:rPr lang="en-US" sz="3600" b="1" dirty="0" smtClean="0"/>
              <a:t>Linkage, Review</a:t>
            </a:r>
          </a:p>
        </p:txBody>
      </p:sp>
      <p:sp>
        <p:nvSpPr>
          <p:cNvPr id="13316" name="Rectangle 7"/>
          <p:cNvSpPr>
            <a:spLocks noChangeArrowheads="1"/>
          </p:cNvSpPr>
          <p:nvPr/>
        </p:nvSpPr>
        <p:spPr bwMode="auto">
          <a:xfrm>
            <a:off x="3003550" y="5776913"/>
            <a:ext cx="1941513" cy="354012"/>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3317" name="Rectangle 8"/>
          <p:cNvSpPr>
            <a:spLocks noChangeArrowheads="1"/>
          </p:cNvSpPr>
          <p:nvPr/>
        </p:nvSpPr>
        <p:spPr bwMode="auto">
          <a:xfrm>
            <a:off x="1003300" y="5776913"/>
            <a:ext cx="1973263" cy="354012"/>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3318" name="Rectangle 15"/>
          <p:cNvSpPr>
            <a:spLocks noChangeArrowheads="1"/>
          </p:cNvSpPr>
          <p:nvPr/>
        </p:nvSpPr>
        <p:spPr bwMode="auto">
          <a:xfrm>
            <a:off x="3003550" y="4987925"/>
            <a:ext cx="1941513" cy="390525"/>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3319" name="Rectangle 16"/>
          <p:cNvSpPr>
            <a:spLocks noChangeArrowheads="1"/>
          </p:cNvSpPr>
          <p:nvPr/>
        </p:nvSpPr>
        <p:spPr bwMode="auto">
          <a:xfrm>
            <a:off x="1003300" y="4987925"/>
            <a:ext cx="1973263" cy="390525"/>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3320" name="Rectangle 23"/>
          <p:cNvSpPr>
            <a:spLocks noChangeArrowheads="1"/>
          </p:cNvSpPr>
          <p:nvPr/>
        </p:nvSpPr>
        <p:spPr bwMode="auto">
          <a:xfrm>
            <a:off x="3003550" y="4237038"/>
            <a:ext cx="1941513" cy="355600"/>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3321" name="Rectangle 24"/>
          <p:cNvSpPr>
            <a:spLocks noChangeArrowheads="1"/>
          </p:cNvSpPr>
          <p:nvPr/>
        </p:nvSpPr>
        <p:spPr bwMode="auto">
          <a:xfrm>
            <a:off x="1003300" y="4237038"/>
            <a:ext cx="1973263" cy="355600"/>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3324" name="Rectangle 31"/>
          <p:cNvSpPr>
            <a:spLocks noChangeArrowheads="1"/>
          </p:cNvSpPr>
          <p:nvPr/>
        </p:nvSpPr>
        <p:spPr bwMode="auto">
          <a:xfrm>
            <a:off x="3003550" y="3497263"/>
            <a:ext cx="1941513" cy="342900"/>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3325" name="Rectangle 32"/>
          <p:cNvSpPr>
            <a:spLocks noChangeArrowheads="1"/>
          </p:cNvSpPr>
          <p:nvPr/>
        </p:nvSpPr>
        <p:spPr bwMode="auto">
          <a:xfrm>
            <a:off x="1003300" y="3497263"/>
            <a:ext cx="1973263" cy="342900"/>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3334" name="Line 41"/>
          <p:cNvSpPr>
            <a:spLocks noChangeShapeType="1"/>
          </p:cNvSpPr>
          <p:nvPr/>
        </p:nvSpPr>
        <p:spPr bwMode="auto">
          <a:xfrm>
            <a:off x="1050925" y="2484438"/>
            <a:ext cx="5470525" cy="1587"/>
          </a:xfrm>
          <a:prstGeom prst="line">
            <a:avLst/>
          </a:prstGeom>
          <a:noFill/>
          <a:ln w="9525">
            <a:noFill/>
            <a:round/>
            <a:headEnd/>
            <a:tailEnd/>
          </a:ln>
        </p:spPr>
        <p:txBody>
          <a:bodyPr wrap="none"/>
          <a:lstStyle/>
          <a:p>
            <a:endParaRPr lang="en-US"/>
          </a:p>
        </p:txBody>
      </p:sp>
      <p:sp>
        <p:nvSpPr>
          <p:cNvPr id="13335" name="Line 42"/>
          <p:cNvSpPr>
            <a:spLocks noChangeShapeType="1"/>
          </p:cNvSpPr>
          <p:nvPr/>
        </p:nvSpPr>
        <p:spPr bwMode="auto">
          <a:xfrm>
            <a:off x="1074738" y="6154738"/>
            <a:ext cx="7146925" cy="1587"/>
          </a:xfrm>
          <a:prstGeom prst="line">
            <a:avLst/>
          </a:prstGeom>
          <a:noFill/>
          <a:ln w="9525">
            <a:noFill/>
            <a:round/>
            <a:headEnd/>
            <a:tailEnd/>
          </a:ln>
        </p:spPr>
        <p:txBody>
          <a:bodyPr wrap="none"/>
          <a:lstStyle/>
          <a:p>
            <a:endParaRPr lang="en-US"/>
          </a:p>
        </p:txBody>
      </p:sp>
      <p:sp>
        <p:nvSpPr>
          <p:cNvPr id="13336" name="Line 43"/>
          <p:cNvSpPr>
            <a:spLocks noChangeShapeType="1"/>
          </p:cNvSpPr>
          <p:nvPr/>
        </p:nvSpPr>
        <p:spPr bwMode="auto">
          <a:xfrm>
            <a:off x="976313" y="2484438"/>
            <a:ext cx="1587" cy="3443287"/>
          </a:xfrm>
          <a:prstGeom prst="line">
            <a:avLst/>
          </a:prstGeom>
          <a:noFill/>
          <a:ln w="9525">
            <a:noFill/>
            <a:round/>
            <a:headEnd/>
            <a:tailEnd/>
          </a:ln>
        </p:spPr>
        <p:txBody>
          <a:bodyPr wrap="none"/>
          <a:lstStyle/>
          <a:p>
            <a:endParaRPr lang="en-US"/>
          </a:p>
        </p:txBody>
      </p:sp>
      <p:sp>
        <p:nvSpPr>
          <p:cNvPr id="13337" name="Line 44"/>
          <p:cNvSpPr>
            <a:spLocks noChangeShapeType="1"/>
          </p:cNvSpPr>
          <p:nvPr/>
        </p:nvSpPr>
        <p:spPr bwMode="auto">
          <a:xfrm>
            <a:off x="8221663" y="2484438"/>
            <a:ext cx="1587" cy="600075"/>
          </a:xfrm>
          <a:prstGeom prst="line">
            <a:avLst/>
          </a:prstGeom>
          <a:noFill/>
          <a:ln w="9525">
            <a:noFill/>
            <a:round/>
            <a:headEnd/>
            <a:tailEnd/>
          </a:ln>
        </p:spPr>
        <p:txBody>
          <a:bodyPr wrap="none"/>
          <a:lstStyle/>
          <a:p>
            <a:endParaRPr lang="en-US"/>
          </a:p>
        </p:txBody>
      </p:sp>
      <p:sp>
        <p:nvSpPr>
          <p:cNvPr id="13339" name="Line 61"/>
          <p:cNvSpPr>
            <a:spLocks noChangeShapeType="1"/>
          </p:cNvSpPr>
          <p:nvPr/>
        </p:nvSpPr>
        <p:spPr bwMode="auto">
          <a:xfrm>
            <a:off x="6543675" y="2484438"/>
            <a:ext cx="1677988" cy="1587"/>
          </a:xfrm>
          <a:prstGeom prst="line">
            <a:avLst/>
          </a:prstGeom>
          <a:noFill/>
          <a:ln w="9525">
            <a:noFill/>
            <a:round/>
            <a:headEnd/>
            <a:tailEnd/>
          </a:ln>
        </p:spPr>
        <p:txBody>
          <a:bodyPr wrap="none"/>
          <a:lstStyle/>
          <a:p>
            <a:endParaRPr lang="en-US"/>
          </a:p>
        </p:txBody>
      </p:sp>
      <p:sp>
        <p:nvSpPr>
          <p:cNvPr id="13340" name="Line 62"/>
          <p:cNvSpPr>
            <a:spLocks noChangeShapeType="1"/>
          </p:cNvSpPr>
          <p:nvPr/>
        </p:nvSpPr>
        <p:spPr bwMode="auto">
          <a:xfrm>
            <a:off x="8221663" y="3124200"/>
            <a:ext cx="1587" cy="2843213"/>
          </a:xfrm>
          <a:prstGeom prst="line">
            <a:avLst/>
          </a:prstGeom>
          <a:noFill/>
          <a:ln w="9525">
            <a:noFill/>
            <a:round/>
            <a:headEnd/>
            <a:tailEnd/>
          </a:ln>
        </p:spPr>
        <p:txBody>
          <a:bodyPr wrap="none"/>
          <a:lstStyle/>
          <a:p>
            <a:endParaRPr lang="en-US"/>
          </a:p>
        </p:txBody>
      </p:sp>
      <p:sp>
        <p:nvSpPr>
          <p:cNvPr id="30" name="Text Placeholder 29"/>
          <p:cNvSpPr>
            <a:spLocks noGrp="1"/>
          </p:cNvSpPr>
          <p:nvPr>
            <p:ph type="body" sz="half" idx="1"/>
          </p:nvPr>
        </p:nvSpPr>
        <p:spPr>
          <a:xfrm>
            <a:off x="-277585" y="858112"/>
            <a:ext cx="9146177" cy="5392245"/>
          </a:xfrm>
        </p:spPr>
        <p:txBody>
          <a:bodyPr/>
          <a:lstStyle/>
          <a:p>
            <a:pPr lvl="1">
              <a:buNone/>
            </a:pPr>
            <a:r>
              <a:rPr lang="en-US" dirty="0" err="1" smtClean="0"/>
              <a:t>Cosegregation</a:t>
            </a:r>
            <a:r>
              <a:rPr lang="en-US" dirty="0" smtClean="0"/>
              <a:t> of two loci in related individuals</a:t>
            </a:r>
          </a:p>
          <a:p>
            <a:pPr lvl="2"/>
            <a:r>
              <a:rPr lang="en-US" dirty="0" smtClean="0"/>
              <a:t>2 loci are linked if they are transmitted together from parent to offspring more often than expected under law of independent assortment</a:t>
            </a:r>
          </a:p>
          <a:p>
            <a:pPr lvl="2"/>
            <a:r>
              <a:rPr lang="en-US" dirty="0" smtClean="0"/>
              <a:t>During meiosis, recombination occurs with a probability of less than 50% (Ө &lt;0.5)</a:t>
            </a:r>
          </a:p>
          <a:p>
            <a:pPr lvl="2"/>
            <a:r>
              <a:rPr lang="en-US" dirty="0" smtClean="0"/>
              <a:t>Linkage extends over larger regions of the genome than LD</a:t>
            </a:r>
          </a:p>
          <a:p>
            <a:pPr lvl="1">
              <a:buNone/>
            </a:pPr>
            <a:r>
              <a:rPr lang="en-US" dirty="0" smtClean="0"/>
              <a:t>Good for localization – Not as good at fine mapping</a:t>
            </a:r>
          </a:p>
          <a:p>
            <a:pPr lvl="2"/>
            <a:r>
              <a:rPr lang="en-US" dirty="0" smtClean="0"/>
              <a:t>Marker and disease loci do not need to be in the same gene – we estimate how close they are with theta (Ө)</a:t>
            </a:r>
          </a:p>
          <a:p>
            <a:pPr lvl="2"/>
            <a:r>
              <a:rPr lang="en-US" dirty="0" smtClean="0"/>
              <a:t>One of the most important tools in genetic </a:t>
            </a:r>
            <a:r>
              <a:rPr lang="en-US" dirty="0" err="1" smtClean="0"/>
              <a:t>epi</a:t>
            </a:r>
            <a:endParaRPr lang="en-US" dirty="0" smtClean="0"/>
          </a:p>
          <a:p>
            <a:pPr lvl="1">
              <a:buNone/>
            </a:pPr>
            <a:endParaRPr lang="en-US" dirty="0" smtClean="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838200" y="720725"/>
            <a:ext cx="7620000" cy="671513"/>
          </a:xfrm>
        </p:spPr>
        <p:txBody>
          <a:bodyPr/>
          <a:lstStyle/>
          <a:p>
            <a:pPr eaLnBrk="1" hangingPunct="1"/>
            <a:r>
              <a:rPr lang="en-US" sz="3800" b="1" smtClean="0"/>
              <a:t>Summary: Points to Consider</a:t>
            </a:r>
          </a:p>
        </p:txBody>
      </p:sp>
      <p:sp>
        <p:nvSpPr>
          <p:cNvPr id="28675" name="Rectangle 3"/>
          <p:cNvSpPr>
            <a:spLocks noGrp="1" noChangeArrowheads="1"/>
          </p:cNvSpPr>
          <p:nvPr>
            <p:ph type="body" idx="1"/>
          </p:nvPr>
        </p:nvSpPr>
        <p:spPr>
          <a:xfrm>
            <a:off x="742950" y="1646238"/>
            <a:ext cx="7620000" cy="4598182"/>
          </a:xfrm>
        </p:spPr>
        <p:txBody>
          <a:bodyPr/>
          <a:lstStyle/>
          <a:p>
            <a:pPr marL="609600" indent="-609600" eaLnBrk="1" hangingPunct="1"/>
            <a:r>
              <a:rPr lang="en-US" dirty="0" smtClean="0"/>
              <a:t>Different alleles maybe associated with disease in different populations</a:t>
            </a:r>
          </a:p>
          <a:p>
            <a:pPr marL="990600" lvl="1" indent="-533400" eaLnBrk="1" hangingPunct="1"/>
            <a:r>
              <a:rPr lang="en-US" sz="2000" dirty="0" smtClean="0"/>
              <a:t>random markers can be used, but more meaningful results are often obtained with candidate genes and/or functional mutations</a:t>
            </a:r>
            <a:endParaRPr lang="en-US" dirty="0" smtClean="0"/>
          </a:p>
          <a:p>
            <a:pPr marL="609600" indent="-609600" eaLnBrk="1" hangingPunct="1"/>
            <a:r>
              <a:rPr lang="en-US" dirty="0" smtClean="0"/>
              <a:t>Adjustment for multiple comparisons is not straightforward</a:t>
            </a:r>
          </a:p>
          <a:p>
            <a:pPr marL="990600" lvl="1" indent="-533400" eaLnBrk="1" hangingPunct="1"/>
            <a:r>
              <a:rPr lang="en-US" sz="2000" dirty="0" err="1" smtClean="0"/>
              <a:t>Bonferroni</a:t>
            </a:r>
            <a:r>
              <a:rPr lang="en-US" sz="2000" dirty="0" smtClean="0"/>
              <a:t> correction is considered conservative because markers are not independent, and are often highly correlated</a:t>
            </a:r>
          </a:p>
          <a:p>
            <a:pPr marL="990600" lvl="1" indent="-533400" eaLnBrk="1" hangingPunct="1"/>
            <a:r>
              <a:rPr lang="en-US" sz="2000" dirty="0" smtClean="0"/>
              <a:t>False Discovery Rate</a:t>
            </a:r>
          </a:p>
          <a:p>
            <a:pPr marL="990600" lvl="1" indent="-533400" eaLnBrk="1" hangingPunct="1"/>
            <a:r>
              <a:rPr lang="en-US" sz="2000" dirty="0" smtClean="0"/>
              <a:t>Staged study designs</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Text Box 4"/>
          <p:cNvSpPr txBox="1">
            <a:spLocks noChangeArrowheads="1"/>
          </p:cNvSpPr>
          <p:nvPr/>
        </p:nvSpPr>
        <p:spPr bwMode="auto">
          <a:xfrm>
            <a:off x="228600" y="304800"/>
            <a:ext cx="7620000" cy="1200329"/>
          </a:xfrm>
          <a:prstGeom prst="rect">
            <a:avLst/>
          </a:prstGeom>
          <a:noFill/>
          <a:ln w="9525">
            <a:noFill/>
            <a:miter lim="800000"/>
            <a:headEnd/>
            <a:tailEnd/>
          </a:ln>
          <a:effectLst/>
        </p:spPr>
        <p:txBody>
          <a:bodyPr>
            <a:spAutoFit/>
          </a:bodyPr>
          <a:lstStyle/>
          <a:p>
            <a:pPr algn="ctr">
              <a:spcBef>
                <a:spcPct val="50000"/>
              </a:spcBef>
            </a:pPr>
            <a:r>
              <a:rPr lang="en-US" sz="3600" b="1" dirty="0" smtClean="0">
                <a:solidFill>
                  <a:srgbClr val="FFFF00"/>
                </a:solidFill>
              </a:rPr>
              <a:t>Family Based Tests of Association</a:t>
            </a:r>
          </a:p>
        </p:txBody>
      </p:sp>
      <p:cxnSp>
        <p:nvCxnSpPr>
          <p:cNvPr id="5" name="Straight Connector 4"/>
          <p:cNvCxnSpPr/>
          <p:nvPr/>
        </p:nvCxnSpPr>
        <p:spPr bwMode="auto">
          <a:xfrm>
            <a:off x="381000" y="2362200"/>
            <a:ext cx="7543800" cy="0"/>
          </a:xfrm>
          <a:prstGeom prst="line">
            <a:avLst/>
          </a:prstGeom>
          <a:ln w="38100">
            <a:solidFill>
              <a:schemeClr val="accent6"/>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27113" y="879475"/>
            <a:ext cx="7246937" cy="579438"/>
          </a:xfrm>
        </p:spPr>
        <p:txBody>
          <a:bodyPr/>
          <a:lstStyle/>
          <a:p>
            <a:pPr eaLnBrk="1" hangingPunct="1"/>
            <a:r>
              <a:rPr lang="en-US" sz="3200" b="1" smtClean="0"/>
              <a:t>Family Based Tests of Association</a:t>
            </a:r>
          </a:p>
        </p:txBody>
      </p:sp>
      <p:sp>
        <p:nvSpPr>
          <p:cNvPr id="30723" name="Rectangle 3"/>
          <p:cNvSpPr>
            <a:spLocks noGrp="1" noChangeArrowheads="1"/>
          </p:cNvSpPr>
          <p:nvPr>
            <p:ph type="body" idx="1"/>
          </p:nvPr>
        </p:nvSpPr>
        <p:spPr>
          <a:xfrm>
            <a:off x="465828" y="1405807"/>
            <a:ext cx="7908146" cy="4865688"/>
          </a:xfrm>
        </p:spPr>
        <p:txBody>
          <a:bodyPr/>
          <a:lstStyle/>
          <a:p>
            <a:pPr marL="533400" indent="-533400" eaLnBrk="1" hangingPunct="1">
              <a:buFont typeface="Wingdings" pitchFamily="2" charset="2"/>
              <a:buNone/>
            </a:pPr>
            <a:endParaRPr lang="en-US" sz="2300" dirty="0" smtClean="0"/>
          </a:p>
          <a:p>
            <a:pPr marL="533400" indent="-533400" eaLnBrk="1" hangingPunct="1"/>
            <a:r>
              <a:rPr lang="en-US" sz="2400" dirty="0" smtClean="0"/>
              <a:t>Family based tests of association are robust to the effects of population stratification</a:t>
            </a:r>
          </a:p>
          <a:p>
            <a:pPr marL="533400" indent="-533400" eaLnBrk="1" hangingPunct="1"/>
            <a:r>
              <a:rPr lang="en-US" sz="2400" dirty="0" smtClean="0"/>
              <a:t>Associations identified using case-control approaches should be followed-up by a family based test</a:t>
            </a:r>
          </a:p>
          <a:p>
            <a:pPr marL="533400" indent="-533400" eaLnBrk="1" hangingPunct="1"/>
            <a:r>
              <a:rPr lang="en-US" sz="2400" dirty="0" smtClean="0"/>
              <a:t>One of the first family based tests to be widely used was the Transmission Disequilibrium Test (TDT)</a:t>
            </a:r>
          </a:p>
          <a:p>
            <a:pPr marL="533400" indent="-533400" eaLnBrk="1" hangingPunct="1"/>
            <a:r>
              <a:rPr lang="en-US" sz="2400" dirty="0" smtClean="0"/>
              <a:t>Many extensions of the TDT have been developed</a:t>
            </a:r>
          </a:p>
          <a:p>
            <a:pPr marL="914400" lvl="1" indent="-457200" eaLnBrk="1" hangingPunct="1"/>
            <a:r>
              <a:rPr lang="en-US" sz="2000" dirty="0" smtClean="0"/>
              <a:t>Qualitative traits</a:t>
            </a:r>
          </a:p>
          <a:p>
            <a:pPr marL="914400" lvl="1" indent="-457200" eaLnBrk="1" hangingPunct="1"/>
            <a:r>
              <a:rPr lang="en-US" sz="2000" dirty="0" smtClean="0"/>
              <a:t>Quantitative traits</a:t>
            </a:r>
            <a:endParaRPr lang="en-US" sz="2400" dirty="0" smtClean="0"/>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27113" y="879475"/>
            <a:ext cx="7246937" cy="533400"/>
          </a:xfrm>
        </p:spPr>
        <p:txBody>
          <a:bodyPr/>
          <a:lstStyle/>
          <a:p>
            <a:pPr eaLnBrk="1" hangingPunct="1"/>
            <a:r>
              <a:rPr lang="en-US" sz="2900" b="1" smtClean="0"/>
              <a:t>Transmission disequilibrium test (TDT)</a:t>
            </a:r>
            <a:endParaRPr lang="en-US" sz="2800" b="1" smtClean="0"/>
          </a:p>
        </p:txBody>
      </p:sp>
      <p:sp>
        <p:nvSpPr>
          <p:cNvPr id="31747" name="Rectangle 3"/>
          <p:cNvSpPr>
            <a:spLocks noGrp="1" noChangeArrowheads="1"/>
          </p:cNvSpPr>
          <p:nvPr>
            <p:ph type="body" idx="1"/>
          </p:nvPr>
        </p:nvSpPr>
        <p:spPr>
          <a:xfrm>
            <a:off x="942975" y="1968500"/>
            <a:ext cx="7191375" cy="2830513"/>
          </a:xfrm>
        </p:spPr>
        <p:txBody>
          <a:bodyPr/>
          <a:lstStyle/>
          <a:p>
            <a:pPr marL="533400" indent="-533400" eaLnBrk="1" hangingPunct="1"/>
            <a:r>
              <a:rPr lang="en-US" sz="2400" smtClean="0"/>
              <a:t>Developed by Spielman et al  (1993)</a:t>
            </a:r>
          </a:p>
          <a:p>
            <a:pPr marL="533400" indent="-533400" eaLnBrk="1" hangingPunct="1"/>
            <a:r>
              <a:rPr lang="en-US" sz="2400" smtClean="0"/>
              <a:t>Not affected by population stratification </a:t>
            </a:r>
          </a:p>
          <a:p>
            <a:pPr marL="533400" indent="-533400" eaLnBrk="1" hangingPunct="1"/>
            <a:r>
              <a:rPr lang="en-US" sz="2400" smtClean="0"/>
              <a:t>Not affected by departures from HWE</a:t>
            </a:r>
          </a:p>
          <a:p>
            <a:pPr marL="533400" indent="-533400" eaLnBrk="1" hangingPunct="1"/>
            <a:r>
              <a:rPr lang="en-US" sz="2400" smtClean="0"/>
              <a:t>Uses family data to avoid finding associations due strictly to population stratification</a:t>
            </a:r>
          </a:p>
          <a:p>
            <a:pPr marL="533400" indent="-533400" eaLnBrk="1" hangingPunct="1"/>
            <a:r>
              <a:rPr lang="en-US" sz="2400" smtClean="0"/>
              <a:t>Provides a test of Linkage AND association for a sample of trios</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98538" y="922338"/>
            <a:ext cx="7748587" cy="533400"/>
          </a:xfrm>
        </p:spPr>
        <p:txBody>
          <a:bodyPr/>
          <a:lstStyle/>
          <a:p>
            <a:pPr eaLnBrk="1" hangingPunct="1"/>
            <a:r>
              <a:rPr lang="en-US" sz="2900" b="1" smtClean="0"/>
              <a:t>Transmission disequilibrium test (TDT)</a:t>
            </a:r>
            <a:r>
              <a:rPr lang="en-US" sz="2800" b="1" smtClean="0"/>
              <a:t> </a:t>
            </a:r>
          </a:p>
        </p:txBody>
      </p:sp>
      <p:sp>
        <p:nvSpPr>
          <p:cNvPr id="32771" name="Rectangle 3"/>
          <p:cNvSpPr>
            <a:spLocks noGrp="1" noChangeArrowheads="1"/>
          </p:cNvSpPr>
          <p:nvPr>
            <p:ph type="body" idx="1"/>
          </p:nvPr>
        </p:nvSpPr>
        <p:spPr>
          <a:xfrm>
            <a:off x="896938" y="1746250"/>
            <a:ext cx="7292975" cy="3278188"/>
          </a:xfrm>
        </p:spPr>
        <p:txBody>
          <a:bodyPr/>
          <a:lstStyle/>
          <a:p>
            <a:pPr marL="533400" indent="-533400" eaLnBrk="1" hangingPunct="1"/>
            <a:r>
              <a:rPr lang="en-US" sz="2300" dirty="0" smtClean="0"/>
              <a:t>The basic idea behind the classic TDT (and any of its derivatives) is to:</a:t>
            </a:r>
          </a:p>
          <a:p>
            <a:pPr marL="914400" lvl="1" indent="-457200" eaLnBrk="1" hangingPunct="1"/>
            <a:r>
              <a:rPr lang="en-US" sz="2300" dirty="0" smtClean="0"/>
              <a:t>look for preferential transmission of a parental marker allele to an affected offspring</a:t>
            </a:r>
          </a:p>
          <a:p>
            <a:pPr marL="914400" lvl="1" indent="-457200" eaLnBrk="1" hangingPunct="1"/>
            <a:r>
              <a:rPr lang="en-US" sz="2300" dirty="0" smtClean="0"/>
              <a:t>use non-transmitted alleles from </a:t>
            </a:r>
            <a:r>
              <a:rPr lang="en-US" sz="2300" u="sng" dirty="0" smtClean="0"/>
              <a:t>heterozygous</a:t>
            </a:r>
            <a:r>
              <a:rPr lang="en-US" sz="2300" dirty="0" smtClean="0"/>
              <a:t> parents as "controls“ </a:t>
            </a:r>
          </a:p>
          <a:p>
            <a:pPr marL="914400" lvl="1" indent="-457200" eaLnBrk="1" hangingPunct="1"/>
            <a:r>
              <a:rPr lang="en-US" sz="2300" dirty="0" smtClean="0"/>
              <a:t>Requires data on trios</a:t>
            </a:r>
          </a:p>
          <a:p>
            <a:pPr marL="1295400" lvl="2" indent="-381000" eaLnBrk="1" hangingPunct="1"/>
            <a:r>
              <a:rPr lang="en-US" sz="1800" dirty="0" smtClean="0"/>
              <a:t>Trios consist of two parents and an affected offspring</a:t>
            </a:r>
          </a:p>
          <a:p>
            <a:pPr marL="1295400" lvl="2" indent="-381000" eaLnBrk="1" hangingPunct="1"/>
            <a:r>
              <a:rPr lang="en-US" sz="1800" dirty="0" smtClean="0"/>
              <a:t>Phenotype or disease status of parents is </a:t>
            </a:r>
            <a:r>
              <a:rPr lang="en-US" sz="1800" u="sng" dirty="0" smtClean="0"/>
              <a:t>not</a:t>
            </a:r>
            <a:r>
              <a:rPr lang="en-US" sz="1800" dirty="0" smtClean="0"/>
              <a:t> relevant</a:t>
            </a:r>
            <a:endParaRPr lang="en-US" sz="2100" dirty="0" smtClean="0"/>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863600" y="286768"/>
            <a:ext cx="7620000" cy="1190625"/>
          </a:xfrm>
        </p:spPr>
        <p:txBody>
          <a:bodyPr/>
          <a:lstStyle/>
          <a:p>
            <a:pPr eaLnBrk="1" hangingPunct="1"/>
            <a:r>
              <a:rPr lang="en-US" sz="3600" dirty="0" smtClean="0"/>
              <a:t>Formalities of the TDT</a:t>
            </a:r>
            <a:br>
              <a:rPr lang="en-US" sz="3600" dirty="0" smtClean="0"/>
            </a:br>
            <a:endParaRPr lang="en-US" sz="3600" dirty="0" smtClean="0"/>
          </a:p>
        </p:txBody>
      </p:sp>
      <p:sp>
        <p:nvSpPr>
          <p:cNvPr id="33795" name="Rectangle 3"/>
          <p:cNvSpPr>
            <a:spLocks noGrp="1" noChangeArrowheads="1"/>
          </p:cNvSpPr>
          <p:nvPr>
            <p:ph type="body" idx="1"/>
          </p:nvPr>
        </p:nvSpPr>
        <p:spPr>
          <a:xfrm>
            <a:off x="808038" y="1268413"/>
            <a:ext cx="7620000" cy="5115246"/>
          </a:xfrm>
        </p:spPr>
        <p:txBody>
          <a:bodyPr/>
          <a:lstStyle/>
          <a:p>
            <a:pPr marL="609600" indent="-609600" eaLnBrk="1" hangingPunct="1"/>
            <a:r>
              <a:rPr lang="en-US" sz="2400" dirty="0" smtClean="0"/>
              <a:t>The data consists of:</a:t>
            </a:r>
          </a:p>
          <a:p>
            <a:pPr marL="952500" lvl="1" indent="-609600" eaLnBrk="1" hangingPunct="1"/>
            <a:r>
              <a:rPr lang="en-US" sz="2000" dirty="0" smtClean="0"/>
              <a:t>Genotype information for parents and offspring </a:t>
            </a:r>
          </a:p>
          <a:p>
            <a:pPr marL="952500" lvl="1" indent="-609600" eaLnBrk="1" hangingPunct="1"/>
            <a:r>
              <a:rPr lang="en-US" sz="2000" dirty="0" smtClean="0"/>
              <a:t>Phenotype/Disease information for the </a:t>
            </a:r>
            <a:r>
              <a:rPr lang="en-US" sz="2000" dirty="0" smtClean="0">
                <a:solidFill>
                  <a:srgbClr val="FFFF00"/>
                </a:solidFill>
              </a:rPr>
              <a:t>affected</a:t>
            </a:r>
            <a:r>
              <a:rPr lang="en-US" sz="2000" dirty="0" smtClean="0"/>
              <a:t> child for the classic TDT</a:t>
            </a:r>
          </a:p>
          <a:p>
            <a:pPr marL="990600" lvl="1" indent="-533400" eaLnBrk="1" hangingPunct="1">
              <a:buFont typeface="Wingdings" pitchFamily="2" charset="2"/>
              <a:buNone/>
            </a:pPr>
            <a:endParaRPr lang="en-US" sz="2000" dirty="0" smtClean="0"/>
          </a:p>
          <a:p>
            <a:pPr marL="609600" indent="-609600" eaLnBrk="1" hangingPunct="1"/>
            <a:r>
              <a:rPr lang="en-US" sz="2400" dirty="0" smtClean="0"/>
              <a:t>The hypotheses for data consisting of trios with exactly one affected child are as follows: </a:t>
            </a:r>
            <a:br>
              <a:rPr lang="en-US" sz="2400" dirty="0" smtClean="0"/>
            </a:br>
            <a:r>
              <a:rPr lang="en-US" sz="2000" dirty="0" smtClean="0"/>
              <a:t>Ho: no linkage or no association</a:t>
            </a:r>
            <a:br>
              <a:rPr lang="en-US" sz="2000" dirty="0" smtClean="0"/>
            </a:br>
            <a:r>
              <a:rPr lang="en-US" sz="2000" dirty="0" smtClean="0"/>
              <a:t>Ha: linkage AND association</a:t>
            </a:r>
          </a:p>
          <a:p>
            <a:pPr marL="990600" lvl="1" indent="-533400" eaLnBrk="1" hangingPunct="1">
              <a:buClr>
                <a:srgbClr val="EDD103"/>
              </a:buClr>
              <a:buFont typeface="Wingdings" pitchFamily="2" charset="2"/>
              <a:buChar char="Ø"/>
            </a:pPr>
            <a:r>
              <a:rPr lang="en-US" sz="2400" dirty="0" smtClean="0"/>
              <a:t>For data containing trios with more than 1 affected child, the hypotheses are: </a:t>
            </a:r>
            <a:br>
              <a:rPr lang="en-US" sz="2400" dirty="0" smtClean="0"/>
            </a:br>
            <a:r>
              <a:rPr lang="en-US" sz="2000" dirty="0" smtClean="0"/>
              <a:t>Ho: no linkage</a:t>
            </a:r>
            <a:br>
              <a:rPr lang="en-US" sz="2000" dirty="0" smtClean="0"/>
            </a:br>
            <a:r>
              <a:rPr lang="en-US" sz="2000" dirty="0" smtClean="0"/>
              <a:t>Ha: linkage</a:t>
            </a:r>
            <a:endParaRPr lang="en-US" sz="2400" dirty="0" smtClean="0"/>
          </a:p>
          <a:p>
            <a:pPr marL="1371600" lvl="2" indent="-457200" eaLnBrk="1" hangingPunct="1">
              <a:buClr>
                <a:srgbClr val="EDD103"/>
              </a:buClr>
              <a:buFont typeface="Wingdings" pitchFamily="2" charset="2"/>
              <a:buChar char="§"/>
            </a:pPr>
            <a:r>
              <a:rPr lang="en-US" sz="2000" dirty="0" smtClean="0"/>
              <a:t>However, the test will only be powerful in the presence of association</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Nuclear Family photo"/>
          <p:cNvPicPr>
            <a:picLocks noChangeAspect="1" noChangeArrowheads="1"/>
          </p:cNvPicPr>
          <p:nvPr/>
        </p:nvPicPr>
        <p:blipFill>
          <a:blip r:embed="rId3" cstate="print"/>
          <a:srcRect/>
          <a:stretch>
            <a:fillRect/>
          </a:stretch>
        </p:blipFill>
        <p:spPr bwMode="auto">
          <a:xfrm>
            <a:off x="0" y="521110"/>
            <a:ext cx="9144000" cy="7400925"/>
          </a:xfrm>
          <a:prstGeom prst="rect">
            <a:avLst/>
          </a:prstGeom>
          <a:noFill/>
          <a:ln w="9525">
            <a:noFill/>
            <a:miter lim="800000"/>
            <a:headEnd/>
            <a:tailEnd/>
          </a:ln>
        </p:spPr>
      </p:pic>
      <p:sp>
        <p:nvSpPr>
          <p:cNvPr id="4" name="TextBox 3"/>
          <p:cNvSpPr txBox="1"/>
          <p:nvPr/>
        </p:nvSpPr>
        <p:spPr>
          <a:xfrm>
            <a:off x="5728633" y="1936955"/>
            <a:ext cx="1184940" cy="369332"/>
          </a:xfrm>
          <a:prstGeom prst="rect">
            <a:avLst/>
          </a:prstGeom>
          <a:noFill/>
        </p:spPr>
        <p:txBody>
          <a:bodyPr wrap="none" rtlCol="0">
            <a:spAutoFit/>
          </a:bodyPr>
          <a:lstStyle/>
          <a:p>
            <a:r>
              <a:rPr lang="en-US" dirty="0" smtClean="0">
                <a:solidFill>
                  <a:schemeClr val="bg1"/>
                </a:solidFill>
              </a:rPr>
              <a:t>Genotype</a:t>
            </a:r>
            <a:endParaRPr lang="en-US" dirty="0">
              <a:solidFill>
                <a:schemeClr val="bg1"/>
              </a:solidFill>
            </a:endParaRPr>
          </a:p>
        </p:txBody>
      </p:sp>
      <p:sp>
        <p:nvSpPr>
          <p:cNvPr id="5" name="TextBox 4"/>
          <p:cNvSpPr txBox="1"/>
          <p:nvPr/>
        </p:nvSpPr>
        <p:spPr>
          <a:xfrm>
            <a:off x="3939161" y="5810865"/>
            <a:ext cx="1281768" cy="923330"/>
          </a:xfrm>
          <a:prstGeom prst="rect">
            <a:avLst/>
          </a:prstGeom>
          <a:noFill/>
        </p:spPr>
        <p:txBody>
          <a:bodyPr wrap="square" rtlCol="0">
            <a:spAutoFit/>
          </a:bodyPr>
          <a:lstStyle/>
          <a:p>
            <a:r>
              <a:rPr lang="en-US" dirty="0" err="1" smtClean="0">
                <a:solidFill>
                  <a:schemeClr val="bg1"/>
                </a:solidFill>
              </a:rPr>
              <a:t>Genotypeand</a:t>
            </a:r>
            <a:r>
              <a:rPr lang="en-US" dirty="0" smtClean="0">
                <a:solidFill>
                  <a:schemeClr val="bg1"/>
                </a:solidFill>
              </a:rPr>
              <a:t> Phenotype</a:t>
            </a:r>
            <a:endParaRPr lang="en-US" dirty="0">
              <a:solidFill>
                <a:schemeClr val="bg1"/>
              </a:solidFill>
            </a:endParaRPr>
          </a:p>
        </p:txBody>
      </p:sp>
      <p:sp>
        <p:nvSpPr>
          <p:cNvPr id="3" name="TextBox 2"/>
          <p:cNvSpPr txBox="1"/>
          <p:nvPr/>
        </p:nvSpPr>
        <p:spPr>
          <a:xfrm>
            <a:off x="2405328" y="1932037"/>
            <a:ext cx="1184940" cy="369332"/>
          </a:xfrm>
          <a:prstGeom prst="rect">
            <a:avLst/>
          </a:prstGeom>
          <a:noFill/>
        </p:spPr>
        <p:txBody>
          <a:bodyPr wrap="none" rtlCol="0">
            <a:spAutoFit/>
          </a:bodyPr>
          <a:lstStyle/>
          <a:p>
            <a:r>
              <a:rPr lang="en-US" dirty="0" smtClean="0">
                <a:solidFill>
                  <a:schemeClr val="bg1"/>
                </a:solidFill>
              </a:rPr>
              <a:t>Genotype</a:t>
            </a:r>
            <a:endParaRPr lang="en-US" dirty="0">
              <a:solidFill>
                <a:schemeClr val="bg1"/>
              </a:solidFill>
            </a:endParaRPr>
          </a:p>
        </p:txBody>
      </p:sp>
      <p:sp>
        <p:nvSpPr>
          <p:cNvPr id="6" name="TextBox 5"/>
          <p:cNvSpPr txBox="1"/>
          <p:nvPr/>
        </p:nvSpPr>
        <p:spPr>
          <a:xfrm>
            <a:off x="2521974" y="2374489"/>
            <a:ext cx="899652" cy="369332"/>
          </a:xfrm>
          <a:prstGeom prst="rect">
            <a:avLst/>
          </a:prstGeom>
          <a:solidFill>
            <a:schemeClr val="tx1"/>
          </a:solidFill>
        </p:spPr>
        <p:txBody>
          <a:bodyPr wrap="square" rtlCol="0">
            <a:spAutoFit/>
          </a:bodyPr>
          <a:lstStyle/>
          <a:p>
            <a:r>
              <a:rPr lang="en-US" dirty="0" err="1" smtClean="0">
                <a:solidFill>
                  <a:schemeClr val="bg1"/>
                </a:solidFill>
              </a:rPr>
              <a:t>Aa</a:t>
            </a:r>
            <a:endParaRPr lang="en-US" dirty="0">
              <a:solidFill>
                <a:schemeClr val="bg1"/>
              </a:solidFill>
            </a:endParaRPr>
          </a:p>
        </p:txBody>
      </p:sp>
      <p:sp>
        <p:nvSpPr>
          <p:cNvPr id="7" name="TextBox 6"/>
          <p:cNvSpPr txBox="1"/>
          <p:nvPr/>
        </p:nvSpPr>
        <p:spPr>
          <a:xfrm>
            <a:off x="5860025" y="2335160"/>
            <a:ext cx="899652" cy="369332"/>
          </a:xfrm>
          <a:prstGeom prst="rect">
            <a:avLst/>
          </a:prstGeom>
          <a:solidFill>
            <a:schemeClr val="tx1"/>
          </a:solidFill>
        </p:spPr>
        <p:txBody>
          <a:bodyPr wrap="square" rtlCol="0">
            <a:spAutoFit/>
          </a:bodyPr>
          <a:lstStyle/>
          <a:p>
            <a:r>
              <a:rPr lang="en-US" dirty="0" smtClean="0">
                <a:solidFill>
                  <a:schemeClr val="bg1"/>
                </a:solidFill>
              </a:rPr>
              <a:t>Bb</a:t>
            </a:r>
            <a:endParaRPr lang="en-US" dirty="0">
              <a:solidFill>
                <a:schemeClr val="bg1"/>
              </a:solidFill>
            </a:endParaRPr>
          </a:p>
        </p:txBody>
      </p:sp>
      <p:sp>
        <p:nvSpPr>
          <p:cNvPr id="8" name="TextBox 7"/>
          <p:cNvSpPr txBox="1"/>
          <p:nvPr/>
        </p:nvSpPr>
        <p:spPr>
          <a:xfrm>
            <a:off x="4001729" y="5358578"/>
            <a:ext cx="1101214" cy="369332"/>
          </a:xfrm>
          <a:prstGeom prst="rect">
            <a:avLst/>
          </a:prstGeom>
          <a:solidFill>
            <a:schemeClr val="tx1"/>
          </a:solidFill>
        </p:spPr>
        <p:txBody>
          <a:bodyPr wrap="square" rtlCol="0">
            <a:spAutoFit/>
          </a:bodyPr>
          <a:lstStyle/>
          <a:p>
            <a:r>
              <a:rPr lang="en-US" dirty="0" err="1" smtClean="0">
                <a:solidFill>
                  <a:schemeClr val="bg1"/>
                </a:solidFill>
              </a:rPr>
              <a:t>Ab</a:t>
            </a:r>
            <a:endParaRPr lang="en-US" dirty="0">
              <a:solidFill>
                <a:schemeClr val="bg1"/>
              </a:solidFill>
            </a:endParaRPr>
          </a:p>
        </p:txBody>
      </p:sp>
      <p:sp>
        <p:nvSpPr>
          <p:cNvPr id="9" name="TextBox 8"/>
          <p:cNvSpPr txBox="1"/>
          <p:nvPr/>
        </p:nvSpPr>
        <p:spPr>
          <a:xfrm>
            <a:off x="457977" y="811160"/>
            <a:ext cx="8287817" cy="584775"/>
          </a:xfrm>
          <a:prstGeom prst="rect">
            <a:avLst/>
          </a:prstGeom>
          <a:noFill/>
        </p:spPr>
        <p:txBody>
          <a:bodyPr wrap="square" rtlCol="0">
            <a:spAutoFit/>
          </a:bodyPr>
          <a:lstStyle/>
          <a:p>
            <a:r>
              <a:rPr lang="en-US" sz="3200" dirty="0" smtClean="0">
                <a:solidFill>
                  <a:schemeClr val="bg1"/>
                </a:solidFill>
              </a:rPr>
              <a:t>TDT: Data Required and General Concept</a:t>
            </a:r>
            <a:endParaRPr lang="en-US" sz="3200" dirty="0">
              <a:solidFill>
                <a:schemeClr val="bg1"/>
              </a:solidFill>
            </a:endParaRPr>
          </a:p>
        </p:txBody>
      </p:sp>
    </p:spTree>
  </p:cSld>
  <p:clrMapOvr>
    <a:masterClrMapping/>
  </p:clrMapOvr>
  <p:transition spd="med">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20947" y="237645"/>
            <a:ext cx="7620000" cy="646331"/>
          </a:xfrm>
        </p:spPr>
        <p:txBody>
          <a:bodyPr/>
          <a:lstStyle/>
          <a:p>
            <a:pPr eaLnBrk="1" hangingPunct="1"/>
            <a:r>
              <a:rPr lang="en-US" sz="3600" b="1" dirty="0" smtClean="0"/>
              <a:t>Extensions of the TDT</a:t>
            </a:r>
          </a:p>
        </p:txBody>
      </p:sp>
      <p:sp>
        <p:nvSpPr>
          <p:cNvPr id="36867" name="Rectangle 3"/>
          <p:cNvSpPr>
            <a:spLocks noGrp="1" noChangeArrowheads="1"/>
          </p:cNvSpPr>
          <p:nvPr>
            <p:ph type="body" idx="1"/>
          </p:nvPr>
        </p:nvSpPr>
        <p:spPr>
          <a:xfrm>
            <a:off x="479484" y="938273"/>
            <a:ext cx="8336711" cy="5198346"/>
          </a:xfrm>
        </p:spPr>
        <p:txBody>
          <a:bodyPr/>
          <a:lstStyle/>
          <a:p>
            <a:pPr eaLnBrk="1" hangingPunct="1">
              <a:spcAft>
                <a:spcPct val="15000"/>
              </a:spcAft>
            </a:pPr>
            <a:r>
              <a:rPr lang="en-US" b="1" dirty="0" smtClean="0"/>
              <a:t>Extended to many scenarios, including:</a:t>
            </a:r>
            <a:endParaRPr lang="en-US" dirty="0" smtClean="0"/>
          </a:p>
          <a:p>
            <a:pPr lvl="1" eaLnBrk="1" hangingPunct="1">
              <a:spcAft>
                <a:spcPct val="15000"/>
              </a:spcAft>
            </a:pPr>
            <a:r>
              <a:rPr lang="en-US" dirty="0" err="1" smtClean="0"/>
              <a:t>multiallelic</a:t>
            </a:r>
            <a:r>
              <a:rPr lang="en-US" dirty="0" smtClean="0"/>
              <a:t> markers </a:t>
            </a:r>
          </a:p>
          <a:p>
            <a:pPr lvl="1" eaLnBrk="1" hangingPunct="1">
              <a:spcAft>
                <a:spcPct val="15000"/>
              </a:spcAft>
            </a:pPr>
            <a:r>
              <a:rPr lang="en-US" dirty="0" smtClean="0"/>
              <a:t>simultaneous use of several markers</a:t>
            </a:r>
          </a:p>
          <a:p>
            <a:pPr lvl="1" eaLnBrk="1" hangingPunct="1">
              <a:spcAft>
                <a:spcPct val="15000"/>
              </a:spcAft>
            </a:pPr>
            <a:r>
              <a:rPr lang="en-US" dirty="0" smtClean="0"/>
              <a:t>quantitative traits</a:t>
            </a:r>
          </a:p>
          <a:p>
            <a:pPr lvl="1" eaLnBrk="1" hangingPunct="1">
              <a:spcAft>
                <a:spcPct val="15000"/>
              </a:spcAft>
            </a:pPr>
            <a:r>
              <a:rPr lang="en-US" dirty="0" smtClean="0"/>
              <a:t>X chromosome markers </a:t>
            </a:r>
          </a:p>
          <a:p>
            <a:pPr lvl="1" eaLnBrk="1" hangingPunct="1">
              <a:spcAft>
                <a:spcPct val="15000"/>
              </a:spcAft>
            </a:pPr>
            <a:r>
              <a:rPr lang="en-US" dirty="0" smtClean="0"/>
              <a:t>pedigrees</a:t>
            </a:r>
          </a:p>
          <a:p>
            <a:pPr lvl="1" eaLnBrk="1" hangingPunct="1">
              <a:spcAft>
                <a:spcPct val="15000"/>
              </a:spcAft>
            </a:pPr>
            <a:r>
              <a:rPr lang="en-US" dirty="0" smtClean="0"/>
              <a:t>C-TDT</a:t>
            </a:r>
          </a:p>
          <a:p>
            <a:pPr lvl="1" eaLnBrk="1" hangingPunct="1">
              <a:spcAft>
                <a:spcPct val="15000"/>
              </a:spcAft>
            </a:pPr>
            <a:r>
              <a:rPr lang="en-US" dirty="0" smtClean="0"/>
              <a:t>parent of origin effects </a:t>
            </a:r>
          </a:p>
          <a:p>
            <a:pPr lvl="1" eaLnBrk="1" hangingPunct="1">
              <a:spcAft>
                <a:spcPct val="15000"/>
              </a:spcAft>
            </a:pPr>
            <a:r>
              <a:rPr lang="en-US" dirty="0" err="1" smtClean="0"/>
              <a:t>GxE</a:t>
            </a:r>
            <a:endParaRPr lang="en-US" dirty="0" smtClean="0"/>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802648" y="297712"/>
            <a:ext cx="7826375" cy="641350"/>
          </a:xfrm>
        </p:spPr>
        <p:txBody>
          <a:bodyPr/>
          <a:lstStyle/>
          <a:p>
            <a:pPr eaLnBrk="1" hangingPunct="1"/>
            <a:r>
              <a:rPr lang="en-US" sz="3600" b="1" dirty="0" smtClean="0"/>
              <a:t>Summary: Issues to consider </a:t>
            </a:r>
          </a:p>
        </p:txBody>
      </p:sp>
      <p:sp>
        <p:nvSpPr>
          <p:cNvPr id="37891" name="Rectangle 3"/>
          <p:cNvSpPr>
            <a:spLocks noGrp="1" noChangeArrowheads="1"/>
          </p:cNvSpPr>
          <p:nvPr>
            <p:ph type="body" idx="1"/>
          </p:nvPr>
        </p:nvSpPr>
        <p:spPr>
          <a:xfrm>
            <a:off x="391601" y="1088581"/>
            <a:ext cx="8453886" cy="5447645"/>
          </a:xfrm>
        </p:spPr>
        <p:txBody>
          <a:bodyPr/>
          <a:lstStyle/>
          <a:p>
            <a:pPr marL="342900" indent="-342900" eaLnBrk="1" hangingPunct="1"/>
            <a:r>
              <a:rPr lang="en-US" sz="2300" dirty="0" smtClean="0"/>
              <a:t>Having parental genotype information generally provides more power than using </a:t>
            </a:r>
            <a:r>
              <a:rPr lang="en-US" sz="2300" dirty="0" err="1" smtClean="0"/>
              <a:t>sibship</a:t>
            </a:r>
            <a:r>
              <a:rPr lang="en-US" sz="2300" dirty="0" smtClean="0"/>
              <a:t> information</a:t>
            </a:r>
          </a:p>
          <a:p>
            <a:pPr marL="461963" lvl="1" indent="-4763" eaLnBrk="1" hangingPunct="1"/>
            <a:r>
              <a:rPr lang="en-US" sz="2000" dirty="0" smtClean="0"/>
              <a:t>Only families with heterozygous parents are informative</a:t>
            </a:r>
          </a:p>
          <a:p>
            <a:pPr marL="461963" lvl="1" indent="-4763" eaLnBrk="1" hangingPunct="1"/>
            <a:r>
              <a:rPr lang="en-US" sz="2000" dirty="0" smtClean="0"/>
              <a:t>Single SNPs may not be as informative, but will depend on allele frequencies</a:t>
            </a:r>
          </a:p>
          <a:p>
            <a:pPr marL="461963" lvl="1" indent="-4763" eaLnBrk="1" hangingPunct="1">
              <a:buNone/>
            </a:pPr>
            <a:endParaRPr lang="en-US" sz="2100" dirty="0" smtClean="0"/>
          </a:p>
          <a:p>
            <a:pPr marL="342900" indent="-342900" eaLnBrk="1" hangingPunct="1"/>
            <a:r>
              <a:rPr lang="en-US" sz="2300" dirty="0" smtClean="0"/>
              <a:t>Larger </a:t>
            </a:r>
            <a:r>
              <a:rPr lang="en-US" sz="2300" dirty="0" err="1" smtClean="0"/>
              <a:t>sibships</a:t>
            </a:r>
            <a:r>
              <a:rPr lang="en-US" sz="2300" dirty="0" smtClean="0"/>
              <a:t> provide more information than smaller </a:t>
            </a:r>
            <a:r>
              <a:rPr lang="en-US" sz="2300" dirty="0" err="1" smtClean="0"/>
              <a:t>sibships</a:t>
            </a:r>
            <a:endParaRPr lang="en-US" sz="2300" dirty="0" smtClean="0"/>
          </a:p>
          <a:p>
            <a:pPr marL="342900" indent="-342900" eaLnBrk="1" hangingPunct="1">
              <a:buNone/>
            </a:pPr>
            <a:endParaRPr lang="en-US" sz="2300" dirty="0" smtClean="0"/>
          </a:p>
          <a:p>
            <a:pPr marL="342900" indent="-342900" eaLnBrk="1" hangingPunct="1">
              <a:spcBef>
                <a:spcPct val="0"/>
              </a:spcBef>
            </a:pPr>
            <a:r>
              <a:rPr lang="en-US" sz="2300" dirty="0" smtClean="0"/>
              <a:t>Since association is expected over short distances (&lt;2cM), then it makes sense to either: </a:t>
            </a:r>
          </a:p>
          <a:p>
            <a:pPr marL="461963" lvl="1" indent="-4763" eaLnBrk="1" hangingPunct="1">
              <a:spcBef>
                <a:spcPct val="0"/>
              </a:spcBef>
            </a:pPr>
            <a:r>
              <a:rPr lang="en-US" sz="2100" dirty="0" smtClean="0"/>
              <a:t>use a dense set of markers in a specific region</a:t>
            </a:r>
          </a:p>
          <a:p>
            <a:pPr marL="461963" lvl="1" indent="-4763" eaLnBrk="1" hangingPunct="1">
              <a:spcBef>
                <a:spcPct val="0"/>
              </a:spcBef>
              <a:buFont typeface="Wingdings" pitchFamily="2" charset="2"/>
              <a:buNone/>
            </a:pPr>
            <a:r>
              <a:rPr lang="en-US" sz="2300" dirty="0" smtClean="0"/>
              <a:t>		of  interest OR</a:t>
            </a:r>
          </a:p>
          <a:p>
            <a:pPr marL="461963" lvl="1" indent="-4763" eaLnBrk="1" hangingPunct="1">
              <a:spcBef>
                <a:spcPct val="0"/>
              </a:spcBef>
            </a:pPr>
            <a:r>
              <a:rPr lang="en-US" sz="2300" dirty="0" smtClean="0"/>
              <a:t>test markers that have alleles </a:t>
            </a:r>
            <a:r>
              <a:rPr lang="en-US" sz="2100" dirty="0" smtClean="0"/>
              <a:t>corresponding to functional mutations </a:t>
            </a:r>
          </a:p>
          <a:p>
            <a:pPr marL="461963" lvl="1" indent="-4763" eaLnBrk="1" hangingPunct="1">
              <a:spcBef>
                <a:spcPct val="0"/>
              </a:spcBef>
            </a:pPr>
            <a:r>
              <a:rPr lang="en-US" sz="2100" dirty="0" smtClean="0"/>
              <a:t> must also consider the issue of multiple testing</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4" name="Text Box 4"/>
          <p:cNvSpPr txBox="1">
            <a:spLocks noChangeArrowheads="1"/>
          </p:cNvSpPr>
          <p:nvPr/>
        </p:nvSpPr>
        <p:spPr bwMode="auto">
          <a:xfrm>
            <a:off x="228600" y="304800"/>
            <a:ext cx="7620000" cy="1200329"/>
          </a:xfrm>
          <a:prstGeom prst="rect">
            <a:avLst/>
          </a:prstGeom>
          <a:noFill/>
          <a:ln w="9525">
            <a:noFill/>
            <a:miter lim="800000"/>
            <a:headEnd/>
            <a:tailEnd/>
          </a:ln>
          <a:effectLst/>
        </p:spPr>
        <p:txBody>
          <a:bodyPr>
            <a:spAutoFit/>
          </a:bodyPr>
          <a:lstStyle/>
          <a:p>
            <a:pPr algn="ctr">
              <a:spcBef>
                <a:spcPct val="50000"/>
              </a:spcBef>
            </a:pPr>
            <a:r>
              <a:rPr lang="en-US" sz="3600" b="1" dirty="0" smtClean="0">
                <a:solidFill>
                  <a:srgbClr val="FFFF00"/>
                </a:solidFill>
              </a:rPr>
              <a:t>Power and Sample Size Considerations: The Basics</a:t>
            </a:r>
          </a:p>
        </p:txBody>
      </p:sp>
      <p:cxnSp>
        <p:nvCxnSpPr>
          <p:cNvPr id="5" name="Straight Connector 4"/>
          <p:cNvCxnSpPr/>
          <p:nvPr/>
        </p:nvCxnSpPr>
        <p:spPr bwMode="auto">
          <a:xfrm>
            <a:off x="381000" y="2362200"/>
            <a:ext cx="7543800" cy="0"/>
          </a:xfrm>
          <a:prstGeom prst="line">
            <a:avLst/>
          </a:prstGeom>
          <a:ln w="38100">
            <a:solidFill>
              <a:schemeClr val="accent6"/>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74320" y="400685"/>
            <a:ext cx="8458200" cy="646331"/>
          </a:xfrm>
        </p:spPr>
        <p:txBody>
          <a:bodyPr/>
          <a:lstStyle/>
          <a:p>
            <a:pPr eaLnBrk="1" hangingPunct="1"/>
            <a:r>
              <a:rPr lang="en-US" sz="3600" b="1" dirty="0" smtClean="0"/>
              <a:t>Linkage Disequilibrium</a:t>
            </a:r>
          </a:p>
        </p:txBody>
      </p:sp>
      <p:sp>
        <p:nvSpPr>
          <p:cNvPr id="13316" name="Rectangle 7"/>
          <p:cNvSpPr>
            <a:spLocks noChangeArrowheads="1"/>
          </p:cNvSpPr>
          <p:nvPr/>
        </p:nvSpPr>
        <p:spPr bwMode="auto">
          <a:xfrm>
            <a:off x="3003550" y="5776913"/>
            <a:ext cx="1941513" cy="354012"/>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3317" name="Rectangle 8"/>
          <p:cNvSpPr>
            <a:spLocks noChangeArrowheads="1"/>
          </p:cNvSpPr>
          <p:nvPr/>
        </p:nvSpPr>
        <p:spPr bwMode="auto">
          <a:xfrm>
            <a:off x="1003300" y="5776913"/>
            <a:ext cx="1973263" cy="354012"/>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3318" name="Rectangle 15"/>
          <p:cNvSpPr>
            <a:spLocks noChangeArrowheads="1"/>
          </p:cNvSpPr>
          <p:nvPr/>
        </p:nvSpPr>
        <p:spPr bwMode="auto">
          <a:xfrm>
            <a:off x="3003550" y="4987925"/>
            <a:ext cx="1941513" cy="390525"/>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3319" name="Rectangle 16"/>
          <p:cNvSpPr>
            <a:spLocks noChangeArrowheads="1"/>
          </p:cNvSpPr>
          <p:nvPr/>
        </p:nvSpPr>
        <p:spPr bwMode="auto">
          <a:xfrm>
            <a:off x="1003300" y="4987925"/>
            <a:ext cx="1973263" cy="390525"/>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3320" name="Rectangle 23"/>
          <p:cNvSpPr>
            <a:spLocks noChangeArrowheads="1"/>
          </p:cNvSpPr>
          <p:nvPr/>
        </p:nvSpPr>
        <p:spPr bwMode="auto">
          <a:xfrm>
            <a:off x="3003550" y="4237038"/>
            <a:ext cx="1941513" cy="355600"/>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3321" name="Rectangle 24"/>
          <p:cNvSpPr>
            <a:spLocks noChangeArrowheads="1"/>
          </p:cNvSpPr>
          <p:nvPr/>
        </p:nvSpPr>
        <p:spPr bwMode="auto">
          <a:xfrm>
            <a:off x="1003300" y="4237038"/>
            <a:ext cx="1973263" cy="355600"/>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3324" name="Rectangle 31"/>
          <p:cNvSpPr>
            <a:spLocks noChangeArrowheads="1"/>
          </p:cNvSpPr>
          <p:nvPr/>
        </p:nvSpPr>
        <p:spPr bwMode="auto">
          <a:xfrm>
            <a:off x="3003550" y="3497263"/>
            <a:ext cx="1941513" cy="342900"/>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3325" name="Rectangle 32"/>
          <p:cNvSpPr>
            <a:spLocks noChangeArrowheads="1"/>
          </p:cNvSpPr>
          <p:nvPr/>
        </p:nvSpPr>
        <p:spPr bwMode="auto">
          <a:xfrm>
            <a:off x="1003300" y="3497263"/>
            <a:ext cx="1973263" cy="342900"/>
          </a:xfrm>
          <a:prstGeom prst="rect">
            <a:avLst/>
          </a:prstGeom>
          <a:noFill/>
          <a:ln w="9525">
            <a:noFill/>
            <a:miter lim="800000"/>
            <a:headEnd/>
            <a:tailEnd/>
          </a:ln>
        </p:spPr>
        <p:txBody>
          <a:bodyPr/>
          <a:lstStyle/>
          <a:p>
            <a:pPr algn="l">
              <a:lnSpc>
                <a:spcPct val="90000"/>
              </a:lnSpc>
              <a:spcBef>
                <a:spcPct val="30000"/>
              </a:spcBef>
              <a:buClr>
                <a:schemeClr val="tx2"/>
              </a:buClr>
              <a:buSzPct val="70000"/>
              <a:buFont typeface="Wingdings" pitchFamily="2" charset="2"/>
              <a:buNone/>
            </a:pPr>
            <a:endParaRPr lang="en-US" sz="2000"/>
          </a:p>
        </p:txBody>
      </p:sp>
      <p:sp>
        <p:nvSpPr>
          <p:cNvPr id="13334" name="Line 41"/>
          <p:cNvSpPr>
            <a:spLocks noChangeShapeType="1"/>
          </p:cNvSpPr>
          <p:nvPr/>
        </p:nvSpPr>
        <p:spPr bwMode="auto">
          <a:xfrm>
            <a:off x="1050925" y="2484438"/>
            <a:ext cx="5470525" cy="1587"/>
          </a:xfrm>
          <a:prstGeom prst="line">
            <a:avLst/>
          </a:prstGeom>
          <a:noFill/>
          <a:ln w="9525">
            <a:noFill/>
            <a:round/>
            <a:headEnd/>
            <a:tailEnd/>
          </a:ln>
        </p:spPr>
        <p:txBody>
          <a:bodyPr wrap="none"/>
          <a:lstStyle/>
          <a:p>
            <a:endParaRPr lang="en-US"/>
          </a:p>
        </p:txBody>
      </p:sp>
      <p:sp>
        <p:nvSpPr>
          <p:cNvPr id="13335" name="Line 42"/>
          <p:cNvSpPr>
            <a:spLocks noChangeShapeType="1"/>
          </p:cNvSpPr>
          <p:nvPr/>
        </p:nvSpPr>
        <p:spPr bwMode="auto">
          <a:xfrm>
            <a:off x="1074738" y="6154738"/>
            <a:ext cx="7146925" cy="1587"/>
          </a:xfrm>
          <a:prstGeom prst="line">
            <a:avLst/>
          </a:prstGeom>
          <a:noFill/>
          <a:ln w="9525">
            <a:noFill/>
            <a:round/>
            <a:headEnd/>
            <a:tailEnd/>
          </a:ln>
        </p:spPr>
        <p:txBody>
          <a:bodyPr wrap="none"/>
          <a:lstStyle/>
          <a:p>
            <a:endParaRPr lang="en-US"/>
          </a:p>
        </p:txBody>
      </p:sp>
      <p:sp>
        <p:nvSpPr>
          <p:cNvPr id="13336" name="Line 43"/>
          <p:cNvSpPr>
            <a:spLocks noChangeShapeType="1"/>
          </p:cNvSpPr>
          <p:nvPr/>
        </p:nvSpPr>
        <p:spPr bwMode="auto">
          <a:xfrm>
            <a:off x="976313" y="2484438"/>
            <a:ext cx="1587" cy="3443287"/>
          </a:xfrm>
          <a:prstGeom prst="line">
            <a:avLst/>
          </a:prstGeom>
          <a:noFill/>
          <a:ln w="9525">
            <a:noFill/>
            <a:round/>
            <a:headEnd/>
            <a:tailEnd/>
          </a:ln>
        </p:spPr>
        <p:txBody>
          <a:bodyPr wrap="none"/>
          <a:lstStyle/>
          <a:p>
            <a:endParaRPr lang="en-US"/>
          </a:p>
        </p:txBody>
      </p:sp>
      <p:sp>
        <p:nvSpPr>
          <p:cNvPr id="13337" name="Line 44"/>
          <p:cNvSpPr>
            <a:spLocks noChangeShapeType="1"/>
          </p:cNvSpPr>
          <p:nvPr/>
        </p:nvSpPr>
        <p:spPr bwMode="auto">
          <a:xfrm>
            <a:off x="8221663" y="2484438"/>
            <a:ext cx="1587" cy="600075"/>
          </a:xfrm>
          <a:prstGeom prst="line">
            <a:avLst/>
          </a:prstGeom>
          <a:noFill/>
          <a:ln w="9525">
            <a:noFill/>
            <a:round/>
            <a:headEnd/>
            <a:tailEnd/>
          </a:ln>
        </p:spPr>
        <p:txBody>
          <a:bodyPr wrap="none"/>
          <a:lstStyle/>
          <a:p>
            <a:endParaRPr lang="en-US"/>
          </a:p>
        </p:txBody>
      </p:sp>
      <p:sp>
        <p:nvSpPr>
          <p:cNvPr id="13339" name="Line 61"/>
          <p:cNvSpPr>
            <a:spLocks noChangeShapeType="1"/>
          </p:cNvSpPr>
          <p:nvPr/>
        </p:nvSpPr>
        <p:spPr bwMode="auto">
          <a:xfrm>
            <a:off x="6543675" y="2484438"/>
            <a:ext cx="1677988" cy="1587"/>
          </a:xfrm>
          <a:prstGeom prst="line">
            <a:avLst/>
          </a:prstGeom>
          <a:noFill/>
          <a:ln w="9525">
            <a:noFill/>
            <a:round/>
            <a:headEnd/>
            <a:tailEnd/>
          </a:ln>
        </p:spPr>
        <p:txBody>
          <a:bodyPr wrap="none"/>
          <a:lstStyle/>
          <a:p>
            <a:endParaRPr lang="en-US"/>
          </a:p>
        </p:txBody>
      </p:sp>
      <p:sp>
        <p:nvSpPr>
          <p:cNvPr id="13340" name="Line 62"/>
          <p:cNvSpPr>
            <a:spLocks noChangeShapeType="1"/>
          </p:cNvSpPr>
          <p:nvPr/>
        </p:nvSpPr>
        <p:spPr bwMode="auto">
          <a:xfrm>
            <a:off x="8221663" y="3124200"/>
            <a:ext cx="1587" cy="2843213"/>
          </a:xfrm>
          <a:prstGeom prst="line">
            <a:avLst/>
          </a:prstGeom>
          <a:noFill/>
          <a:ln w="9525">
            <a:noFill/>
            <a:round/>
            <a:headEnd/>
            <a:tailEnd/>
          </a:ln>
        </p:spPr>
        <p:txBody>
          <a:bodyPr wrap="none"/>
          <a:lstStyle/>
          <a:p>
            <a:endParaRPr lang="en-US"/>
          </a:p>
        </p:txBody>
      </p:sp>
      <p:sp>
        <p:nvSpPr>
          <p:cNvPr id="30" name="Text Placeholder 29"/>
          <p:cNvSpPr>
            <a:spLocks noGrp="1"/>
          </p:cNvSpPr>
          <p:nvPr>
            <p:ph type="body" sz="half" idx="1"/>
          </p:nvPr>
        </p:nvSpPr>
        <p:spPr>
          <a:xfrm>
            <a:off x="274320" y="1249998"/>
            <a:ext cx="8610600" cy="6426375"/>
          </a:xfrm>
        </p:spPr>
        <p:txBody>
          <a:bodyPr/>
          <a:lstStyle/>
          <a:p>
            <a:pPr>
              <a:buNone/>
            </a:pPr>
            <a:r>
              <a:rPr lang="en-US" dirty="0" smtClean="0"/>
              <a:t>Linkage Disequilibrium (allelic association)</a:t>
            </a:r>
          </a:p>
          <a:p>
            <a:pPr lvl="1"/>
            <a:r>
              <a:rPr lang="en-US" dirty="0" smtClean="0"/>
              <a:t>2 loci (alleles) are in LD if across the </a:t>
            </a:r>
            <a:r>
              <a:rPr lang="en-US" u="sng" dirty="0" smtClean="0"/>
              <a:t>population</a:t>
            </a:r>
            <a:r>
              <a:rPr lang="en-US" dirty="0" smtClean="0"/>
              <a:t> they are together on the same </a:t>
            </a:r>
            <a:r>
              <a:rPr lang="en-US" dirty="0" err="1" smtClean="0"/>
              <a:t>haplotype</a:t>
            </a:r>
            <a:r>
              <a:rPr lang="en-US" dirty="0" smtClean="0"/>
              <a:t> more often than expected by chance</a:t>
            </a:r>
          </a:p>
          <a:p>
            <a:pPr lvl="1"/>
            <a:r>
              <a:rPr lang="en-US" dirty="0" smtClean="0"/>
              <a:t>Depends on Ө (recombination fraction and number of generations)</a:t>
            </a:r>
          </a:p>
          <a:p>
            <a:pPr lvl="2"/>
            <a:r>
              <a:rPr lang="en-US" dirty="0" smtClean="0"/>
              <a:t>Diminished by a factor of 1-Ө per generation </a:t>
            </a:r>
          </a:p>
          <a:p>
            <a:pPr>
              <a:buNone/>
            </a:pPr>
            <a:endParaRPr lang="en-US" dirty="0" smtClean="0"/>
          </a:p>
          <a:p>
            <a:pPr>
              <a:buNone/>
            </a:pPr>
            <a:r>
              <a:rPr lang="en-US" dirty="0" smtClean="0"/>
              <a:t>Foundation on which genetic association studies are based</a:t>
            </a:r>
          </a:p>
          <a:p>
            <a:pPr>
              <a:buNone/>
            </a:pPr>
            <a:r>
              <a:rPr lang="en-US" dirty="0" smtClean="0"/>
              <a:t>Complimentary to linkage studies</a:t>
            </a:r>
          </a:p>
          <a:p>
            <a:endParaRPr lang="en-US" dirty="0" smtClean="0"/>
          </a:p>
          <a:p>
            <a:pPr lvl="2"/>
            <a:endParaRPr lang="en-US" dirty="0" smtClean="0"/>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84" name="Rectangle 4"/>
          <p:cNvSpPr>
            <a:spLocks noGrp="1" noChangeArrowheads="1"/>
          </p:cNvSpPr>
          <p:nvPr>
            <p:ph type="title"/>
          </p:nvPr>
        </p:nvSpPr>
        <p:spPr>
          <a:xfrm>
            <a:off x="737419" y="233516"/>
            <a:ext cx="7772400" cy="1143000"/>
          </a:xfrm>
        </p:spPr>
        <p:txBody>
          <a:bodyPr/>
          <a:lstStyle/>
          <a:p>
            <a:pPr eaLnBrk="1" hangingPunct="1">
              <a:defRPr/>
            </a:pPr>
            <a:r>
              <a:rPr lang="en-US" dirty="0" smtClean="0"/>
              <a:t>Power and Sample Size</a:t>
            </a:r>
          </a:p>
        </p:txBody>
      </p:sp>
      <p:sp>
        <p:nvSpPr>
          <p:cNvPr id="4099" name="Rectangle 5"/>
          <p:cNvSpPr>
            <a:spLocks noGrp="1" noChangeArrowheads="1"/>
          </p:cNvSpPr>
          <p:nvPr>
            <p:ph type="body" idx="1"/>
          </p:nvPr>
        </p:nvSpPr>
        <p:spPr>
          <a:xfrm>
            <a:off x="265471" y="973393"/>
            <a:ext cx="8458200" cy="6389441"/>
          </a:xfrm>
        </p:spPr>
        <p:txBody>
          <a:bodyPr/>
          <a:lstStyle/>
          <a:p>
            <a:pPr eaLnBrk="1" hangingPunct="1">
              <a:lnSpc>
                <a:spcPct val="90000"/>
              </a:lnSpc>
            </a:pPr>
            <a:r>
              <a:rPr lang="en-US" dirty="0" smtClean="0">
                <a:solidFill>
                  <a:schemeClr val="tx1"/>
                </a:solidFill>
              </a:rPr>
              <a:t>Critical part of study design</a:t>
            </a:r>
          </a:p>
          <a:p>
            <a:pPr eaLnBrk="1" hangingPunct="1">
              <a:lnSpc>
                <a:spcPct val="90000"/>
              </a:lnSpc>
            </a:pPr>
            <a:r>
              <a:rPr lang="en-US" dirty="0" smtClean="0">
                <a:solidFill>
                  <a:schemeClr val="tx1"/>
                </a:solidFill>
              </a:rPr>
              <a:t>Can either estimate power or sample size </a:t>
            </a:r>
          </a:p>
          <a:p>
            <a:pPr eaLnBrk="1" hangingPunct="1">
              <a:lnSpc>
                <a:spcPct val="90000"/>
              </a:lnSpc>
            </a:pPr>
            <a:r>
              <a:rPr lang="en-US" dirty="0" smtClean="0">
                <a:solidFill>
                  <a:schemeClr val="tx1"/>
                </a:solidFill>
              </a:rPr>
              <a:t>Computed by specifying model parameters</a:t>
            </a:r>
          </a:p>
          <a:p>
            <a:pPr lvl="1" eaLnBrk="1" hangingPunct="1">
              <a:lnSpc>
                <a:spcPct val="90000"/>
              </a:lnSpc>
            </a:pPr>
            <a:r>
              <a:rPr lang="en-US" dirty="0" smtClean="0">
                <a:solidFill>
                  <a:schemeClr val="tx1"/>
                </a:solidFill>
              </a:rPr>
              <a:t>Can be estimated for </a:t>
            </a:r>
            <a:r>
              <a:rPr lang="en-US" dirty="0" err="1" smtClean="0">
                <a:solidFill>
                  <a:schemeClr val="tx1"/>
                </a:solidFill>
              </a:rPr>
              <a:t>Mendelian</a:t>
            </a:r>
            <a:r>
              <a:rPr lang="en-US" dirty="0" smtClean="0">
                <a:solidFill>
                  <a:schemeClr val="tx1"/>
                </a:solidFill>
              </a:rPr>
              <a:t> disorders</a:t>
            </a:r>
          </a:p>
          <a:p>
            <a:pPr lvl="1" eaLnBrk="1" hangingPunct="1">
              <a:lnSpc>
                <a:spcPct val="90000"/>
              </a:lnSpc>
            </a:pPr>
            <a:r>
              <a:rPr lang="en-US" dirty="0" smtClean="0">
                <a:solidFill>
                  <a:schemeClr val="tx1"/>
                </a:solidFill>
              </a:rPr>
              <a:t>Generally unknown for complex diseases</a:t>
            </a:r>
          </a:p>
          <a:p>
            <a:pPr eaLnBrk="1" hangingPunct="1">
              <a:lnSpc>
                <a:spcPct val="90000"/>
              </a:lnSpc>
            </a:pPr>
            <a:r>
              <a:rPr lang="en-US" dirty="0" smtClean="0">
                <a:solidFill>
                  <a:schemeClr val="tx1"/>
                </a:solidFill>
              </a:rPr>
              <a:t>Deal with </a:t>
            </a:r>
            <a:r>
              <a:rPr lang="en-US" dirty="0" err="1" smtClean="0">
                <a:solidFill>
                  <a:schemeClr val="tx1"/>
                </a:solidFill>
              </a:rPr>
              <a:t>uncertainity</a:t>
            </a:r>
            <a:r>
              <a:rPr lang="en-US" dirty="0" smtClean="0">
                <a:solidFill>
                  <a:schemeClr val="tx1"/>
                </a:solidFill>
              </a:rPr>
              <a:t> by considering a range of the parameter values</a:t>
            </a:r>
          </a:p>
          <a:p>
            <a:pPr lvl="1" eaLnBrk="1" hangingPunct="1">
              <a:lnSpc>
                <a:spcPct val="90000"/>
              </a:lnSpc>
            </a:pPr>
            <a:r>
              <a:rPr lang="en-US" dirty="0" smtClean="0">
                <a:solidFill>
                  <a:schemeClr val="tx1"/>
                </a:solidFill>
              </a:rPr>
              <a:t>Can report “worst-case scenario”</a:t>
            </a:r>
          </a:p>
          <a:p>
            <a:pPr lvl="1" eaLnBrk="1" hangingPunct="1">
              <a:lnSpc>
                <a:spcPct val="90000"/>
              </a:lnSpc>
            </a:pPr>
            <a:r>
              <a:rPr lang="en-US" dirty="0" smtClean="0">
                <a:solidFill>
                  <a:schemeClr val="tx1"/>
                </a:solidFill>
              </a:rPr>
              <a:t>Show power </a:t>
            </a:r>
            <a:r>
              <a:rPr lang="en-US" u="sng" dirty="0" smtClean="0">
                <a:solidFill>
                  <a:schemeClr val="tx1"/>
                </a:solidFill>
              </a:rPr>
              <a:t>over the range of values </a:t>
            </a:r>
            <a:r>
              <a:rPr lang="en-US" dirty="0" smtClean="0">
                <a:solidFill>
                  <a:schemeClr val="tx1"/>
                </a:solidFill>
              </a:rPr>
              <a:t>indicating median power and/or sample size</a:t>
            </a:r>
          </a:p>
          <a:p>
            <a:pPr eaLnBrk="1" hangingPunct="1">
              <a:lnSpc>
                <a:spcPct val="90000"/>
              </a:lnSpc>
            </a:pPr>
            <a:r>
              <a:rPr lang="en-US" dirty="0" smtClean="0">
                <a:solidFill>
                  <a:schemeClr val="tx1"/>
                </a:solidFill>
              </a:rPr>
              <a:t>Number of software programs</a:t>
            </a:r>
          </a:p>
          <a:p>
            <a:pPr eaLnBrk="1" hangingPunct="1">
              <a:lnSpc>
                <a:spcPct val="90000"/>
              </a:lnSpc>
            </a:pPr>
            <a:endParaRPr lang="en-US" dirty="0" smtClean="0">
              <a:solidFill>
                <a:schemeClr val="tx1"/>
              </a:solidFill>
            </a:endParaRPr>
          </a:p>
        </p:txBody>
      </p:sp>
    </p:spTree>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6322" name="Rectangle 2"/>
          <p:cNvSpPr>
            <a:spLocks noGrp="1" noChangeArrowheads="1"/>
          </p:cNvSpPr>
          <p:nvPr>
            <p:ph type="title"/>
          </p:nvPr>
        </p:nvSpPr>
        <p:spPr>
          <a:xfrm>
            <a:off x="1066800" y="304800"/>
            <a:ext cx="7772400" cy="838200"/>
          </a:xfrm>
        </p:spPr>
        <p:txBody>
          <a:bodyPr/>
          <a:lstStyle/>
          <a:p>
            <a:pPr eaLnBrk="1" hangingPunct="1">
              <a:defRPr/>
            </a:pPr>
            <a:r>
              <a:rPr lang="en-US" b="0" smtClean="0"/>
              <a:t>Power and Type 1 Error</a:t>
            </a:r>
          </a:p>
        </p:txBody>
      </p:sp>
      <p:sp>
        <p:nvSpPr>
          <p:cNvPr id="5123" name="Rectangle 3"/>
          <p:cNvSpPr>
            <a:spLocks noGrp="1" noChangeArrowheads="1"/>
          </p:cNvSpPr>
          <p:nvPr>
            <p:ph type="body" idx="1"/>
          </p:nvPr>
        </p:nvSpPr>
        <p:spPr>
          <a:xfrm>
            <a:off x="304800" y="1219200"/>
            <a:ext cx="8839200" cy="5638800"/>
          </a:xfrm>
        </p:spPr>
        <p:txBody>
          <a:bodyPr/>
          <a:lstStyle/>
          <a:p>
            <a:pPr lvl="1" eaLnBrk="1" hangingPunct="1">
              <a:buClr>
                <a:schemeClr val="tx1"/>
              </a:buClr>
              <a:buFontTx/>
              <a:buNone/>
            </a:pPr>
            <a:endParaRPr lang="en-US" b="0" smtClean="0">
              <a:solidFill>
                <a:schemeClr val="tx1"/>
              </a:solidFill>
            </a:endParaRPr>
          </a:p>
          <a:p>
            <a:pPr lvl="1" eaLnBrk="1" hangingPunct="1">
              <a:buClr>
                <a:schemeClr val="tx1"/>
              </a:buClr>
            </a:pPr>
            <a:r>
              <a:rPr lang="en-US" b="0" smtClean="0">
                <a:solidFill>
                  <a:schemeClr val="tx1"/>
                </a:solidFill>
              </a:rPr>
              <a:t>For any question you have 2 hypotheses:</a:t>
            </a:r>
          </a:p>
          <a:p>
            <a:pPr lvl="2" eaLnBrk="1" hangingPunct="1">
              <a:buClr>
                <a:schemeClr val="tx1"/>
              </a:buClr>
            </a:pPr>
            <a:r>
              <a:rPr lang="en-US" b="0" smtClean="0">
                <a:solidFill>
                  <a:schemeClr val="tx1"/>
                </a:solidFill>
              </a:rPr>
              <a:t>Ho: There is no association between disease x and marker y</a:t>
            </a:r>
          </a:p>
          <a:p>
            <a:pPr lvl="2" eaLnBrk="1" hangingPunct="1">
              <a:buClr>
                <a:schemeClr val="tx1"/>
              </a:buClr>
            </a:pPr>
            <a:r>
              <a:rPr lang="en-US" b="0" smtClean="0">
                <a:solidFill>
                  <a:schemeClr val="tx1"/>
                </a:solidFill>
              </a:rPr>
              <a:t>Ha: There is an association between disease x and marker y</a:t>
            </a:r>
          </a:p>
          <a:p>
            <a:pPr lvl="2" eaLnBrk="1" hangingPunct="1">
              <a:buClr>
                <a:schemeClr val="tx1"/>
              </a:buClr>
              <a:buFontTx/>
              <a:buNone/>
            </a:pPr>
            <a:endParaRPr lang="en-US" b="0" smtClean="0">
              <a:solidFill>
                <a:schemeClr val="tx1"/>
              </a:solidFill>
            </a:endParaRPr>
          </a:p>
          <a:p>
            <a:pPr lvl="1" eaLnBrk="1" hangingPunct="1">
              <a:buClr>
                <a:schemeClr val="tx1"/>
              </a:buClr>
            </a:pPr>
            <a:r>
              <a:rPr lang="en-US" b="0" smtClean="0">
                <a:solidFill>
                  <a:schemeClr val="tx1"/>
                </a:solidFill>
              </a:rPr>
              <a:t>Power is related to Type 1 Error </a:t>
            </a:r>
          </a:p>
          <a:p>
            <a:pPr lvl="1" eaLnBrk="1" hangingPunct="1">
              <a:buClr>
                <a:schemeClr val="tx1"/>
              </a:buClr>
              <a:buFontTx/>
              <a:buNone/>
            </a:pPr>
            <a:endParaRPr lang="en-US" b="0" smtClean="0">
              <a:solidFill>
                <a:schemeClr val="tx1"/>
              </a:solidFill>
            </a:endParaRPr>
          </a:p>
          <a:p>
            <a:pPr lvl="1" eaLnBrk="1" hangingPunct="1">
              <a:buClr>
                <a:schemeClr val="tx1"/>
              </a:buClr>
            </a:pPr>
            <a:r>
              <a:rPr lang="en-US" b="0" smtClean="0">
                <a:solidFill>
                  <a:schemeClr val="tx1"/>
                </a:solidFill>
              </a:rPr>
              <a:t>Both give probabilities of positive results, but under 2 different settings (Ho and Ha)</a:t>
            </a:r>
          </a:p>
          <a:p>
            <a:pPr lvl="1" eaLnBrk="1" hangingPunct="1">
              <a:buClr>
                <a:schemeClr val="tx1"/>
              </a:buClr>
              <a:buFontTx/>
              <a:buNone/>
            </a:pPr>
            <a:r>
              <a:rPr lang="en-US" b="0" smtClean="0">
                <a:solidFill>
                  <a:schemeClr val="tx1"/>
                </a:solidFill>
              </a:rPr>
              <a:t>	</a:t>
            </a:r>
          </a:p>
        </p:txBody>
      </p:sp>
    </p:spTree>
  </p:cSld>
  <p:clrMapOvr>
    <a:masterClrMapping/>
  </p:clrMapOvr>
  <p:transition spd="med">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2466" name="Rectangle 2"/>
          <p:cNvSpPr>
            <a:spLocks noGrp="1" noChangeArrowheads="1"/>
          </p:cNvSpPr>
          <p:nvPr>
            <p:ph type="title"/>
          </p:nvPr>
        </p:nvSpPr>
        <p:spPr>
          <a:xfrm>
            <a:off x="1066800" y="304800"/>
            <a:ext cx="7772400" cy="838200"/>
          </a:xfrm>
        </p:spPr>
        <p:txBody>
          <a:bodyPr/>
          <a:lstStyle/>
          <a:p>
            <a:pPr eaLnBrk="1" hangingPunct="1">
              <a:defRPr/>
            </a:pPr>
            <a:r>
              <a:rPr lang="en-US" b="0" dirty="0" smtClean="0"/>
              <a:t>Power and Type 1 Error</a:t>
            </a:r>
          </a:p>
        </p:txBody>
      </p:sp>
      <p:sp>
        <p:nvSpPr>
          <p:cNvPr id="5123" name="Rectangle 3"/>
          <p:cNvSpPr>
            <a:spLocks noGrp="1" noChangeArrowheads="1"/>
          </p:cNvSpPr>
          <p:nvPr>
            <p:ph type="body" idx="1"/>
          </p:nvPr>
        </p:nvSpPr>
        <p:spPr>
          <a:xfrm>
            <a:off x="304800" y="1219200"/>
            <a:ext cx="8839200" cy="5638800"/>
          </a:xfrm>
        </p:spPr>
        <p:txBody>
          <a:bodyPr/>
          <a:lstStyle/>
          <a:p>
            <a:pPr lvl="1" eaLnBrk="1" hangingPunct="1">
              <a:buClr>
                <a:schemeClr val="tx1"/>
              </a:buClr>
            </a:pPr>
            <a:r>
              <a:rPr lang="en-US" b="0" smtClean="0">
                <a:solidFill>
                  <a:schemeClr val="tx1"/>
                </a:solidFill>
              </a:rPr>
              <a:t>Power is the probability that your study will show the association given the alternative hypothesis is true</a:t>
            </a:r>
          </a:p>
          <a:p>
            <a:pPr lvl="1" eaLnBrk="1" hangingPunct="1">
              <a:buClr>
                <a:schemeClr val="tx1"/>
              </a:buClr>
            </a:pPr>
            <a:endParaRPr lang="en-US" b="0" smtClean="0">
              <a:solidFill>
                <a:schemeClr val="tx1"/>
              </a:solidFill>
            </a:endParaRPr>
          </a:p>
          <a:p>
            <a:pPr lvl="2" eaLnBrk="1" hangingPunct="1">
              <a:buClr>
                <a:schemeClr val="tx1"/>
              </a:buClr>
            </a:pPr>
            <a:r>
              <a:rPr lang="en-US" b="0" smtClean="0">
                <a:solidFill>
                  <a:schemeClr val="tx1"/>
                </a:solidFill>
              </a:rPr>
              <a:t>That is, when Ha is true: There is an association between disease x and marker y</a:t>
            </a:r>
          </a:p>
          <a:p>
            <a:pPr lvl="1" eaLnBrk="1" hangingPunct="1">
              <a:buClr>
                <a:schemeClr val="tx1"/>
              </a:buClr>
            </a:pPr>
            <a:endParaRPr lang="en-US" b="0" smtClean="0">
              <a:solidFill>
                <a:schemeClr val="tx1"/>
              </a:solidFill>
            </a:endParaRPr>
          </a:p>
          <a:p>
            <a:pPr lvl="1" eaLnBrk="1" hangingPunct="1">
              <a:buClr>
                <a:schemeClr val="tx1"/>
              </a:buClr>
            </a:pPr>
            <a:r>
              <a:rPr lang="en-US" b="0" smtClean="0">
                <a:solidFill>
                  <a:schemeClr val="tx1"/>
                </a:solidFill>
              </a:rPr>
              <a:t>Type 1 error is the probability that your study will show the association when the null hypothesis is true </a:t>
            </a:r>
          </a:p>
          <a:p>
            <a:pPr lvl="1" eaLnBrk="1" hangingPunct="1">
              <a:buClr>
                <a:schemeClr val="tx1"/>
              </a:buClr>
            </a:pPr>
            <a:r>
              <a:rPr lang="en-US" b="0" smtClean="0">
                <a:solidFill>
                  <a:schemeClr val="tx1"/>
                </a:solidFill>
              </a:rPr>
              <a:t>	</a:t>
            </a:r>
          </a:p>
          <a:p>
            <a:pPr lvl="2" eaLnBrk="1" hangingPunct="1">
              <a:buClr>
                <a:schemeClr val="tx1"/>
              </a:buClr>
            </a:pPr>
            <a:r>
              <a:rPr lang="en-US" b="0" smtClean="0">
                <a:solidFill>
                  <a:schemeClr val="tx1"/>
                </a:solidFill>
              </a:rPr>
              <a:t>That is when Ho is true: There is no association between disease x and genotype y)</a:t>
            </a:r>
          </a:p>
          <a:p>
            <a:pPr lvl="1" eaLnBrk="1" hangingPunct="1">
              <a:buClr>
                <a:schemeClr val="tx1"/>
              </a:buClr>
            </a:pPr>
            <a:endParaRPr lang="en-US" b="0" smtClean="0">
              <a:solidFill>
                <a:schemeClr val="tx1"/>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wipe(left)">
                                      <p:cBhvr>
                                        <p:cTn id="12" dur="500"/>
                                        <p:tgtEl>
                                          <p:spTgt spid="51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3">
                                            <p:txEl>
                                              <p:pRg st="4" end="4"/>
                                            </p:txEl>
                                          </p:spTgt>
                                        </p:tgtEl>
                                        <p:attrNameLst>
                                          <p:attrName>style.visibility</p:attrName>
                                        </p:attrNameLst>
                                      </p:cBhvr>
                                      <p:to>
                                        <p:strVal val="visible"/>
                                      </p:to>
                                    </p:set>
                                    <p:animEffect transition="in" filter="wipe(left)">
                                      <p:cBhvr>
                                        <p:cTn id="17" dur="500"/>
                                        <p:tgtEl>
                                          <p:spTgt spid="512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3">
                                            <p:txEl>
                                              <p:pRg st="5" end="5"/>
                                            </p:txEl>
                                          </p:spTgt>
                                        </p:tgtEl>
                                        <p:attrNameLst>
                                          <p:attrName>style.visibility</p:attrName>
                                        </p:attrNameLst>
                                      </p:cBhvr>
                                      <p:to>
                                        <p:strVal val="visible"/>
                                      </p:to>
                                    </p:set>
                                    <p:animEffect transition="in" filter="wipe(left)">
                                      <p:cBhvr>
                                        <p:cTn id="22" dur="500"/>
                                        <p:tgtEl>
                                          <p:spTgt spid="5123">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5123">
                                            <p:txEl>
                                              <p:pRg st="6" end="6"/>
                                            </p:txEl>
                                          </p:spTgt>
                                        </p:tgtEl>
                                        <p:attrNameLst>
                                          <p:attrName>style.visibility</p:attrName>
                                        </p:attrNameLst>
                                      </p:cBhvr>
                                      <p:to>
                                        <p:strVal val="visible"/>
                                      </p:to>
                                    </p:set>
                                    <p:animEffect transition="in" filter="wipe(left)">
                                      <p:cBhvr>
                                        <p:cTn id="25" dur="500"/>
                                        <p:tgtEl>
                                          <p:spTgt spid="5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dirty="0" smtClean="0">
                <a:ea typeface="ＭＳ Ｐゴシック" pitchFamily="-110" charset="-128"/>
              </a:rPr>
              <a:t>Degree of LD (r</a:t>
            </a:r>
            <a:r>
              <a:rPr lang="en-US" baseline="30000" dirty="0" smtClean="0">
                <a:ea typeface="ＭＳ Ｐゴシック" pitchFamily="-110" charset="-128"/>
              </a:rPr>
              <a:t>2</a:t>
            </a:r>
            <a:r>
              <a:rPr lang="en-US" dirty="0" smtClean="0">
                <a:ea typeface="ＭＳ Ｐゴシック" pitchFamily="-110" charset="-128"/>
              </a:rPr>
              <a:t>) and power</a:t>
            </a:r>
            <a:endParaRPr lang="en-US" baseline="30000" dirty="0" smtClean="0">
              <a:ea typeface="ＭＳ Ｐゴシック" pitchFamily="-110" charset="-128"/>
            </a:endParaRPr>
          </a:p>
        </p:txBody>
      </p:sp>
      <p:sp>
        <p:nvSpPr>
          <p:cNvPr id="24579" name="Rectangle 3"/>
          <p:cNvSpPr>
            <a:spLocks noGrp="1" noChangeArrowheads="1"/>
          </p:cNvSpPr>
          <p:nvPr>
            <p:ph type="body" idx="1"/>
          </p:nvPr>
        </p:nvSpPr>
        <p:spPr>
          <a:xfrm>
            <a:off x="366252" y="1680651"/>
            <a:ext cx="8305800" cy="5780044"/>
          </a:xfrm>
        </p:spPr>
        <p:txBody>
          <a:bodyPr/>
          <a:lstStyle/>
          <a:p>
            <a:pPr eaLnBrk="1" hangingPunct="1"/>
            <a:r>
              <a:rPr lang="en-US" dirty="0" smtClean="0">
                <a:ea typeface="ＭＳ Ｐゴシック" pitchFamily="-110" charset="-128"/>
              </a:rPr>
              <a:t>r</a:t>
            </a:r>
            <a:r>
              <a:rPr lang="en-US" baseline="30000" dirty="0" smtClean="0">
                <a:ea typeface="ＭＳ Ｐゴシック" pitchFamily="-110" charset="-128"/>
              </a:rPr>
              <a:t>2  </a:t>
            </a:r>
            <a:r>
              <a:rPr lang="en-US" dirty="0" smtClean="0">
                <a:ea typeface="ＭＳ Ｐゴシック" pitchFamily="-110" charset="-128"/>
              </a:rPr>
              <a:t>impacts power, such that </a:t>
            </a:r>
          </a:p>
          <a:p>
            <a:pPr eaLnBrk="1" hangingPunct="1">
              <a:buNone/>
            </a:pPr>
            <a:r>
              <a:rPr lang="en-US" dirty="0" smtClean="0">
                <a:ea typeface="ＭＳ Ｐゴシック" pitchFamily="-110" charset="-128"/>
              </a:rPr>
              <a:t>	N</a:t>
            </a:r>
            <a:r>
              <a:rPr lang="en-US" baseline="-25000" dirty="0" smtClean="0">
                <a:ea typeface="ＭＳ Ｐゴシック" pitchFamily="-110" charset="-128"/>
              </a:rPr>
              <a:t>2</a:t>
            </a:r>
            <a:r>
              <a:rPr lang="en-US" dirty="0" smtClean="0">
                <a:ea typeface="ＭＳ Ｐゴシック" pitchFamily="-110" charset="-128"/>
              </a:rPr>
              <a:t>=N</a:t>
            </a:r>
            <a:r>
              <a:rPr lang="en-US" baseline="-25000" dirty="0" smtClean="0">
                <a:ea typeface="ＭＳ Ｐゴシック" pitchFamily="-110" charset="-128"/>
              </a:rPr>
              <a:t>1</a:t>
            </a:r>
            <a:r>
              <a:rPr lang="en-US" dirty="0" smtClean="0">
                <a:ea typeface="ＭＳ Ｐゴシック" pitchFamily="-110" charset="-128"/>
              </a:rPr>
              <a:t>/r</a:t>
            </a:r>
            <a:r>
              <a:rPr lang="en-US" baseline="30000" dirty="0" smtClean="0">
                <a:ea typeface="ＭＳ Ｐゴシック" pitchFamily="-110" charset="-128"/>
              </a:rPr>
              <a:t>2</a:t>
            </a:r>
            <a:r>
              <a:rPr lang="en-US" dirty="0" smtClean="0">
                <a:ea typeface="ＭＳ Ｐゴシック" pitchFamily="-110" charset="-128"/>
              </a:rPr>
              <a:t> </a:t>
            </a:r>
          </a:p>
          <a:p>
            <a:pPr eaLnBrk="1" hangingPunct="1">
              <a:buNone/>
            </a:pPr>
            <a:r>
              <a:rPr lang="en-US" dirty="0" smtClean="0">
                <a:ea typeface="ＭＳ Ｐゴシック" pitchFamily="-110" charset="-128"/>
              </a:rPr>
              <a:t>Where N</a:t>
            </a:r>
            <a:r>
              <a:rPr lang="en-US" baseline="-25000" dirty="0" smtClean="0">
                <a:ea typeface="ＭＳ Ｐゴシック" pitchFamily="-110" charset="-128"/>
              </a:rPr>
              <a:t>1 </a:t>
            </a:r>
            <a:r>
              <a:rPr lang="en-US" dirty="0" smtClean="0">
                <a:ea typeface="ＭＳ Ｐゴシック" pitchFamily="-110" charset="-128"/>
              </a:rPr>
              <a:t> is the sample size required, and N</a:t>
            </a:r>
            <a:r>
              <a:rPr lang="en-US" baseline="-25000" dirty="0" smtClean="0">
                <a:ea typeface="ＭＳ Ｐゴシック" pitchFamily="-110" charset="-128"/>
              </a:rPr>
              <a:t>2 </a:t>
            </a:r>
            <a:r>
              <a:rPr lang="en-US" dirty="0" smtClean="0">
                <a:ea typeface="ＭＳ Ｐゴシック" pitchFamily="-110" charset="-128"/>
              </a:rPr>
              <a:t> is the new sample size required</a:t>
            </a:r>
          </a:p>
          <a:p>
            <a:pPr eaLnBrk="1" hangingPunct="1"/>
            <a:r>
              <a:rPr lang="en-US" dirty="0" smtClean="0">
                <a:ea typeface="ＭＳ Ｐゴシック" pitchFamily="-110" charset="-128"/>
              </a:rPr>
              <a:t>For example </a:t>
            </a:r>
          </a:p>
          <a:p>
            <a:pPr lvl="2" eaLnBrk="1" hangingPunct="1">
              <a:lnSpc>
                <a:spcPct val="90000"/>
              </a:lnSpc>
            </a:pPr>
            <a:r>
              <a:rPr lang="en-US" dirty="0" smtClean="0">
                <a:ea typeface="ＭＳ Ｐゴシック" pitchFamily="-110" charset="-128"/>
              </a:rPr>
              <a:t>When r</a:t>
            </a:r>
            <a:r>
              <a:rPr lang="en-US" baseline="30000" dirty="0" smtClean="0">
                <a:ea typeface="ＭＳ Ｐゴシック" pitchFamily="-110" charset="-128"/>
              </a:rPr>
              <a:t>2</a:t>
            </a:r>
            <a:r>
              <a:rPr lang="en-US" dirty="0" smtClean="0">
                <a:ea typeface="ＭＳ Ｐゴシック" pitchFamily="-110" charset="-128"/>
              </a:rPr>
              <a:t>=1.0,  </a:t>
            </a:r>
          </a:p>
          <a:p>
            <a:pPr lvl="3" eaLnBrk="1" hangingPunct="1"/>
            <a:r>
              <a:rPr lang="en-US" dirty="0" smtClean="0">
                <a:ea typeface="ＭＳ Ｐゴシック" pitchFamily="-110" charset="-128"/>
              </a:rPr>
              <a:t>N</a:t>
            </a:r>
            <a:r>
              <a:rPr lang="en-US" baseline="-25000" dirty="0" smtClean="0">
                <a:ea typeface="ＭＳ Ｐゴシック" pitchFamily="-110" charset="-128"/>
              </a:rPr>
              <a:t>1</a:t>
            </a:r>
            <a:r>
              <a:rPr lang="en-US" dirty="0" smtClean="0">
                <a:ea typeface="ＭＳ Ｐゴシック" pitchFamily="-110" charset="-128"/>
              </a:rPr>
              <a:t>= N</a:t>
            </a:r>
            <a:r>
              <a:rPr lang="en-US" baseline="-25000" dirty="0" smtClean="0">
                <a:ea typeface="ＭＳ Ｐゴシック" pitchFamily="-110" charset="-128"/>
              </a:rPr>
              <a:t>2</a:t>
            </a:r>
            <a:r>
              <a:rPr lang="en-US" dirty="0" smtClean="0">
                <a:ea typeface="ＭＳ Ｐゴシック" pitchFamily="-110" charset="-128"/>
              </a:rPr>
              <a:t>=1,000</a:t>
            </a:r>
          </a:p>
          <a:p>
            <a:pPr lvl="2" eaLnBrk="1" hangingPunct="1">
              <a:lnSpc>
                <a:spcPct val="90000"/>
              </a:lnSpc>
            </a:pPr>
            <a:endParaRPr lang="en-US" dirty="0" smtClean="0">
              <a:ea typeface="ＭＳ Ｐゴシック" pitchFamily="-110" charset="-128"/>
            </a:endParaRPr>
          </a:p>
          <a:p>
            <a:pPr lvl="2" eaLnBrk="1" hangingPunct="1">
              <a:lnSpc>
                <a:spcPct val="90000"/>
              </a:lnSpc>
            </a:pPr>
            <a:r>
              <a:rPr lang="en-US" dirty="0" smtClean="0">
                <a:ea typeface="ＭＳ Ｐゴシック" pitchFamily="-110" charset="-128"/>
              </a:rPr>
              <a:t>In contrast, when r</a:t>
            </a:r>
            <a:r>
              <a:rPr lang="en-US" baseline="30000" dirty="0" smtClean="0">
                <a:ea typeface="ＭＳ Ｐゴシック" pitchFamily="-110" charset="-128"/>
              </a:rPr>
              <a:t>2</a:t>
            </a:r>
            <a:r>
              <a:rPr lang="en-US" dirty="0" smtClean="0">
                <a:ea typeface="ＭＳ Ｐゴシック" pitchFamily="-110" charset="-128"/>
              </a:rPr>
              <a:t>=0.2,</a:t>
            </a:r>
          </a:p>
          <a:p>
            <a:pPr lvl="3" eaLnBrk="1" hangingPunct="1"/>
            <a:r>
              <a:rPr lang="en-US" dirty="0" smtClean="0">
                <a:ea typeface="ＭＳ Ｐゴシック" pitchFamily="-110" charset="-128"/>
              </a:rPr>
              <a:t> N</a:t>
            </a:r>
            <a:r>
              <a:rPr lang="en-US" baseline="-25000" dirty="0" smtClean="0">
                <a:ea typeface="ＭＳ Ｐゴシック" pitchFamily="-110" charset="-128"/>
              </a:rPr>
              <a:t>2 </a:t>
            </a:r>
            <a:r>
              <a:rPr lang="en-US" dirty="0" smtClean="0">
                <a:ea typeface="ＭＳ Ｐゴシック" pitchFamily="-110" charset="-128"/>
              </a:rPr>
              <a:t>= 1,000/0.2 = 5,000</a:t>
            </a:r>
          </a:p>
          <a:p>
            <a:pPr lvl="1" eaLnBrk="1" hangingPunct="1">
              <a:lnSpc>
                <a:spcPct val="90000"/>
              </a:lnSpc>
            </a:pPr>
            <a:endParaRPr lang="en-US" dirty="0" smtClean="0">
              <a:ea typeface="ＭＳ Ｐゴシック" pitchFamily="-110" charset="-128"/>
            </a:endParaRPr>
          </a:p>
        </p:txBody>
      </p:sp>
    </p:spTree>
  </p:cSld>
  <p:clrMapOvr>
    <a:masterClrMapping/>
  </p:clrMapOvr>
  <p:transition spd="med">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4514" name="Rectangle 2"/>
          <p:cNvSpPr>
            <a:spLocks noGrp="1" noChangeArrowheads="1"/>
          </p:cNvSpPr>
          <p:nvPr>
            <p:ph type="title"/>
          </p:nvPr>
        </p:nvSpPr>
        <p:spPr>
          <a:xfrm>
            <a:off x="381000" y="304800"/>
            <a:ext cx="8458200" cy="707886"/>
          </a:xfrm>
        </p:spPr>
        <p:txBody>
          <a:bodyPr/>
          <a:lstStyle/>
          <a:p>
            <a:pPr eaLnBrk="1" hangingPunct="1">
              <a:defRPr/>
            </a:pPr>
            <a:r>
              <a:rPr lang="en-US" sz="4000" b="0" dirty="0" smtClean="0"/>
              <a:t>Assumptions for Power Calculations</a:t>
            </a:r>
          </a:p>
        </p:txBody>
      </p:sp>
      <p:sp>
        <p:nvSpPr>
          <p:cNvPr id="7171" name="Rectangle 3"/>
          <p:cNvSpPr>
            <a:spLocks noGrp="1" noChangeArrowheads="1"/>
          </p:cNvSpPr>
          <p:nvPr>
            <p:ph type="body" idx="1"/>
          </p:nvPr>
        </p:nvSpPr>
        <p:spPr>
          <a:xfrm>
            <a:off x="609600" y="1447800"/>
            <a:ext cx="7772400" cy="4114800"/>
          </a:xfrm>
        </p:spPr>
        <p:txBody>
          <a:bodyPr/>
          <a:lstStyle/>
          <a:p>
            <a:pPr eaLnBrk="1" hangingPunct="1">
              <a:buClr>
                <a:schemeClr val="tx1"/>
              </a:buClr>
              <a:buSzTx/>
            </a:pPr>
            <a:r>
              <a:rPr lang="en-US" sz="2000" b="0" smtClean="0"/>
              <a:t> Power depends on</a:t>
            </a:r>
          </a:p>
          <a:p>
            <a:pPr lvl="1" eaLnBrk="1" hangingPunct="1">
              <a:buClr>
                <a:schemeClr val="tx1"/>
              </a:buClr>
            </a:pPr>
            <a:r>
              <a:rPr lang="en-US" sz="2000" b="0" smtClean="0"/>
              <a:t>Linkage disequilibrium</a:t>
            </a:r>
            <a:r>
              <a:rPr lang="en-US" sz="2000" b="0" smtClean="0">
                <a:solidFill>
                  <a:schemeClr val="tx1"/>
                </a:solidFill>
              </a:rPr>
              <a:t> (in association studies)</a:t>
            </a:r>
          </a:p>
          <a:p>
            <a:pPr lvl="1" eaLnBrk="1" hangingPunct="1">
              <a:buClr>
                <a:schemeClr val="tx1"/>
              </a:buClr>
            </a:pPr>
            <a:r>
              <a:rPr lang="en-US" sz="2000" b="0" smtClean="0">
                <a:solidFill>
                  <a:schemeClr val="tx1"/>
                </a:solidFill>
              </a:rPr>
              <a:t>Relatedness of individuals (for some designs)</a:t>
            </a:r>
          </a:p>
          <a:p>
            <a:pPr lvl="1" eaLnBrk="1" hangingPunct="1">
              <a:buClr>
                <a:schemeClr val="tx1"/>
              </a:buClr>
            </a:pPr>
            <a:r>
              <a:rPr lang="en-US" sz="2000" b="0" smtClean="0">
                <a:solidFill>
                  <a:schemeClr val="tx1"/>
                </a:solidFill>
              </a:rPr>
              <a:t>Pedigree or family structure</a:t>
            </a:r>
          </a:p>
          <a:p>
            <a:pPr lvl="1" eaLnBrk="1" hangingPunct="1">
              <a:buClr>
                <a:schemeClr val="tx1"/>
              </a:buClr>
            </a:pPr>
            <a:r>
              <a:rPr lang="en-US" sz="2000" b="0" smtClean="0">
                <a:solidFill>
                  <a:schemeClr val="tx1"/>
                </a:solidFill>
              </a:rPr>
              <a:t>Effect size</a:t>
            </a:r>
          </a:p>
          <a:p>
            <a:pPr lvl="1" eaLnBrk="1" hangingPunct="1">
              <a:buClr>
                <a:schemeClr val="tx1"/>
              </a:buClr>
            </a:pPr>
            <a:r>
              <a:rPr lang="en-US" sz="2000" b="0" smtClean="0">
                <a:solidFill>
                  <a:schemeClr val="tx1"/>
                </a:solidFill>
              </a:rPr>
              <a:t>Measurement error (genotype and phenotype)</a:t>
            </a:r>
          </a:p>
          <a:p>
            <a:pPr lvl="1" eaLnBrk="1" hangingPunct="1">
              <a:buClr>
                <a:schemeClr val="tx1"/>
              </a:buClr>
            </a:pPr>
            <a:r>
              <a:rPr lang="en-US" sz="2000" b="0" smtClean="0">
                <a:solidFill>
                  <a:schemeClr val="tx1"/>
                </a:solidFill>
              </a:rPr>
              <a:t>Penetrance</a:t>
            </a:r>
          </a:p>
          <a:p>
            <a:pPr lvl="1" eaLnBrk="1" hangingPunct="1">
              <a:buClr>
                <a:schemeClr val="tx1"/>
              </a:buClr>
            </a:pPr>
            <a:r>
              <a:rPr lang="en-US" sz="2000" b="0" smtClean="0"/>
              <a:t>Frequency of the high risk allele</a:t>
            </a:r>
          </a:p>
          <a:p>
            <a:pPr lvl="1" eaLnBrk="1" hangingPunct="1">
              <a:buClr>
                <a:schemeClr val="tx1"/>
              </a:buClr>
            </a:pPr>
            <a:r>
              <a:rPr lang="en-US" sz="2000" b="0" smtClean="0"/>
              <a:t>Genetic model (dominant, recessive,,codominant)</a:t>
            </a:r>
          </a:p>
          <a:p>
            <a:pPr lvl="1" eaLnBrk="1" hangingPunct="1">
              <a:buClr>
                <a:schemeClr val="tx1"/>
              </a:buClr>
            </a:pPr>
            <a:r>
              <a:rPr lang="en-US" sz="2000" b="0" smtClean="0"/>
              <a:t>Prevalence of disease</a:t>
            </a:r>
          </a:p>
          <a:p>
            <a:pPr lvl="1" eaLnBrk="1" hangingPunct="1">
              <a:buClr>
                <a:schemeClr val="tx1"/>
              </a:buClr>
            </a:pPr>
            <a:r>
              <a:rPr lang="en-US" sz="2000" b="0" smtClean="0">
                <a:solidFill>
                  <a:schemeClr val="tx1"/>
                </a:solidFill>
              </a:rPr>
              <a:t>Type of test (allelic, genotypic or trend test)</a:t>
            </a:r>
          </a:p>
          <a:p>
            <a:pPr lvl="1" eaLnBrk="1" hangingPunct="1">
              <a:buClr>
                <a:schemeClr val="tx1"/>
              </a:buClr>
            </a:pPr>
            <a:r>
              <a:rPr lang="en-US" sz="2000" b="0" smtClean="0">
                <a:solidFill>
                  <a:schemeClr val="tx1"/>
                </a:solidFill>
              </a:rPr>
              <a:t>Number of independent tests performed</a:t>
            </a:r>
          </a:p>
          <a:p>
            <a:pPr lvl="1" eaLnBrk="1" hangingPunct="1">
              <a:buClr>
                <a:schemeClr val="tx1"/>
              </a:buClr>
            </a:pPr>
            <a:r>
              <a:rPr lang="en-US" sz="2000" b="0" smtClean="0">
                <a:solidFill>
                  <a:schemeClr val="tx1"/>
                </a:solidFill>
              </a:rPr>
              <a:t>Alpha or type 1 error level</a:t>
            </a:r>
          </a:p>
        </p:txBody>
      </p:sp>
    </p:spTree>
  </p:cSld>
  <p:clrMapOvr>
    <a:masterClrMapping/>
  </p:clrMapOvr>
  <p:transition spd="med">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8130" name="Rectangle 1026"/>
          <p:cNvSpPr>
            <a:spLocks noGrp="1" noChangeArrowheads="1"/>
          </p:cNvSpPr>
          <p:nvPr>
            <p:ph type="title"/>
          </p:nvPr>
        </p:nvSpPr>
        <p:spPr>
          <a:xfrm>
            <a:off x="1066800" y="304800"/>
            <a:ext cx="7772400" cy="838200"/>
          </a:xfrm>
        </p:spPr>
        <p:txBody>
          <a:bodyPr/>
          <a:lstStyle/>
          <a:p>
            <a:pPr eaLnBrk="1" hangingPunct="1">
              <a:defRPr/>
            </a:pPr>
            <a:r>
              <a:rPr lang="en-US" b="0" smtClean="0"/>
              <a:t>Multiple testing</a:t>
            </a:r>
          </a:p>
        </p:txBody>
      </p:sp>
      <p:sp>
        <p:nvSpPr>
          <p:cNvPr id="8195" name="Rectangle 1027"/>
          <p:cNvSpPr>
            <a:spLocks noGrp="1" noChangeArrowheads="1"/>
          </p:cNvSpPr>
          <p:nvPr>
            <p:ph type="body" idx="1"/>
          </p:nvPr>
        </p:nvSpPr>
        <p:spPr>
          <a:xfrm>
            <a:off x="533400" y="1295400"/>
            <a:ext cx="8305800" cy="5105400"/>
          </a:xfrm>
        </p:spPr>
        <p:txBody>
          <a:bodyPr/>
          <a:lstStyle/>
          <a:p>
            <a:pPr eaLnBrk="1" hangingPunct="1">
              <a:buClr>
                <a:schemeClr val="tx1"/>
              </a:buClr>
              <a:buSzTx/>
            </a:pPr>
            <a:r>
              <a:rPr lang="en-US" b="0" smtClean="0">
                <a:solidFill>
                  <a:schemeClr val="tx1"/>
                </a:solidFill>
              </a:rPr>
              <a:t>Issue of type 1 error (false positive)</a:t>
            </a:r>
          </a:p>
          <a:p>
            <a:pPr eaLnBrk="1" hangingPunct="1">
              <a:buClr>
                <a:schemeClr val="tx1"/>
              </a:buClr>
              <a:buSzTx/>
              <a:buFontTx/>
              <a:buNone/>
            </a:pPr>
            <a:endParaRPr lang="en-US" b="0" smtClean="0">
              <a:solidFill>
                <a:schemeClr val="tx1"/>
              </a:solidFill>
            </a:endParaRPr>
          </a:p>
          <a:p>
            <a:pPr eaLnBrk="1" hangingPunct="1">
              <a:buClr>
                <a:schemeClr val="tx1"/>
              </a:buClr>
              <a:buSzTx/>
            </a:pPr>
            <a:r>
              <a:rPr lang="en-US" b="0" smtClean="0">
                <a:solidFill>
                  <a:schemeClr val="tx1"/>
                </a:solidFill>
              </a:rPr>
              <a:t>Methods to deal with multiple testing</a:t>
            </a:r>
          </a:p>
          <a:p>
            <a:pPr lvl="1" eaLnBrk="1" hangingPunct="1">
              <a:buClr>
                <a:schemeClr val="tx1"/>
              </a:buClr>
            </a:pPr>
            <a:r>
              <a:rPr lang="en-US" b="0" smtClean="0">
                <a:solidFill>
                  <a:schemeClr val="tx1"/>
                </a:solidFill>
              </a:rPr>
              <a:t>Bonferroni correction (overly conservative with large numbers of markers)</a:t>
            </a:r>
          </a:p>
          <a:p>
            <a:pPr lvl="1" eaLnBrk="1" hangingPunct="1">
              <a:buClr>
                <a:schemeClr val="tx1"/>
              </a:buClr>
            </a:pPr>
            <a:r>
              <a:rPr lang="en-US" b="0" smtClean="0">
                <a:solidFill>
                  <a:schemeClr val="tx1"/>
                </a:solidFill>
              </a:rPr>
              <a:t>False Discovery rates (FDR)</a:t>
            </a:r>
          </a:p>
          <a:p>
            <a:pPr lvl="1" eaLnBrk="1" hangingPunct="1">
              <a:buClr>
                <a:schemeClr val="tx1"/>
              </a:buClr>
            </a:pPr>
            <a:r>
              <a:rPr lang="en-US" b="0" smtClean="0">
                <a:solidFill>
                  <a:schemeClr val="tx1"/>
                </a:solidFill>
              </a:rPr>
              <a:t>Staged study designs</a:t>
            </a:r>
          </a:p>
        </p:txBody>
      </p:sp>
    </p:spTree>
  </p:cSld>
  <p:clrMapOvr>
    <a:masterClrMapping/>
  </p:clrMapOvr>
  <p:transition spd="med">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0658" name="Rectangle 2"/>
          <p:cNvSpPr>
            <a:spLocks noGrp="1" noChangeArrowheads="1"/>
          </p:cNvSpPr>
          <p:nvPr>
            <p:ph type="title"/>
          </p:nvPr>
        </p:nvSpPr>
        <p:spPr>
          <a:xfrm>
            <a:off x="609600" y="228600"/>
            <a:ext cx="7772400" cy="1143000"/>
          </a:xfrm>
        </p:spPr>
        <p:txBody>
          <a:bodyPr/>
          <a:lstStyle/>
          <a:p>
            <a:pPr eaLnBrk="1" hangingPunct="1">
              <a:defRPr/>
            </a:pPr>
            <a:r>
              <a:rPr lang="en-US" smtClean="0"/>
              <a:t>Software Tools</a:t>
            </a:r>
          </a:p>
        </p:txBody>
      </p:sp>
      <p:sp>
        <p:nvSpPr>
          <p:cNvPr id="9219" name="Rectangle 3"/>
          <p:cNvSpPr>
            <a:spLocks noGrp="1" noChangeArrowheads="1"/>
          </p:cNvSpPr>
          <p:nvPr>
            <p:ph type="body" idx="1"/>
          </p:nvPr>
        </p:nvSpPr>
        <p:spPr>
          <a:xfrm>
            <a:off x="0" y="1524000"/>
            <a:ext cx="9144000" cy="5334000"/>
          </a:xfrm>
        </p:spPr>
        <p:txBody>
          <a:bodyPr/>
          <a:lstStyle/>
          <a:p>
            <a:pPr eaLnBrk="1" hangingPunct="1">
              <a:lnSpc>
                <a:spcPct val="90000"/>
              </a:lnSpc>
            </a:pPr>
            <a:r>
              <a:rPr lang="en-US" sz="1800" smtClean="0">
                <a:solidFill>
                  <a:schemeClr val="tx1"/>
                </a:solidFill>
              </a:rPr>
              <a:t>Genetic Power Calculator ( many others,  including Quanto)</a:t>
            </a:r>
          </a:p>
          <a:p>
            <a:pPr lvl="1" eaLnBrk="1" hangingPunct="1">
              <a:lnSpc>
                <a:spcPct val="90000"/>
              </a:lnSpc>
            </a:pPr>
            <a:r>
              <a:rPr lang="en-US" sz="1800" smtClean="0">
                <a:solidFill>
                  <a:schemeClr val="tx1"/>
                </a:solidFill>
              </a:rPr>
              <a:t>Case-control, TDT and VC linkage</a:t>
            </a:r>
          </a:p>
          <a:p>
            <a:pPr lvl="1" eaLnBrk="1" hangingPunct="1">
              <a:lnSpc>
                <a:spcPct val="90000"/>
              </a:lnSpc>
            </a:pPr>
            <a:r>
              <a:rPr lang="en-US" sz="1800" smtClean="0">
                <a:solidFill>
                  <a:schemeClr val="tx1"/>
                </a:solidFill>
              </a:rPr>
              <a:t>Purcell S, Cherny SS, Sham PC. (2003) Genetic Power Calculator: design of linkage and association genetic mapping studies of complex traits. Bioinformatics, 19(1):149-150 </a:t>
            </a:r>
          </a:p>
          <a:p>
            <a:pPr eaLnBrk="1" hangingPunct="1">
              <a:lnSpc>
                <a:spcPct val="90000"/>
              </a:lnSpc>
            </a:pPr>
            <a:r>
              <a:rPr lang="en-US" sz="1800" smtClean="0">
                <a:solidFill>
                  <a:schemeClr val="tx1"/>
                </a:solidFill>
              </a:rPr>
              <a:t>FBAT  and PBAT </a:t>
            </a:r>
          </a:p>
          <a:p>
            <a:pPr lvl="1" eaLnBrk="1" hangingPunct="1">
              <a:lnSpc>
                <a:spcPct val="90000"/>
              </a:lnSpc>
            </a:pPr>
            <a:r>
              <a:rPr lang="en-US" sz="1800" smtClean="0">
                <a:solidFill>
                  <a:schemeClr val="tx1"/>
                </a:solidFill>
              </a:rPr>
              <a:t>Family based association testing</a:t>
            </a:r>
          </a:p>
          <a:p>
            <a:pPr lvl="1" eaLnBrk="1" hangingPunct="1">
              <a:lnSpc>
                <a:spcPct val="90000"/>
              </a:lnSpc>
            </a:pPr>
            <a:r>
              <a:rPr lang="en-US" sz="1800" smtClean="0">
                <a:solidFill>
                  <a:schemeClr val="tx1"/>
                </a:solidFill>
              </a:rPr>
              <a:t>Laird N, Horvath S, Xu X. Implementing a unified approach to family based tests of association. Genetic Epidemiol 2000:S36-42.</a:t>
            </a:r>
          </a:p>
          <a:p>
            <a:pPr eaLnBrk="1" hangingPunct="1">
              <a:lnSpc>
                <a:spcPct val="90000"/>
              </a:lnSpc>
            </a:pPr>
            <a:r>
              <a:rPr lang="en-US" sz="1800" smtClean="0">
                <a:solidFill>
                  <a:schemeClr val="tx1"/>
                </a:solidFill>
              </a:rPr>
              <a:t>Pawe 3D</a:t>
            </a:r>
          </a:p>
          <a:p>
            <a:pPr lvl="1" eaLnBrk="1" hangingPunct="1">
              <a:lnSpc>
                <a:spcPct val="90000"/>
              </a:lnSpc>
            </a:pPr>
            <a:r>
              <a:rPr lang="en-US" sz="1800" smtClean="0">
                <a:solidFill>
                  <a:schemeClr val="tx1"/>
                </a:solidFill>
              </a:rPr>
              <a:t>Visualize power for genetic association studies</a:t>
            </a:r>
          </a:p>
          <a:p>
            <a:pPr lvl="1" eaLnBrk="1" hangingPunct="1">
              <a:lnSpc>
                <a:spcPct val="90000"/>
              </a:lnSpc>
            </a:pPr>
            <a:r>
              <a:rPr lang="en-US" sz="1800" smtClean="0">
                <a:solidFill>
                  <a:schemeClr val="tx1"/>
                </a:solidFill>
              </a:rPr>
              <a:t>Gordon D, Haynes C, Blumenfeld J, Finch SJ (2005) PAWE-3D: visualizing Power for Association With Error in case/control genetic studies of complex traits. Bioinformatics 21:3935-3937. </a:t>
            </a:r>
          </a:p>
          <a:p>
            <a:pPr eaLnBrk="1" hangingPunct="1">
              <a:lnSpc>
                <a:spcPct val="90000"/>
              </a:lnSpc>
            </a:pPr>
            <a:r>
              <a:rPr lang="en-US" sz="1800" smtClean="0">
                <a:solidFill>
                  <a:schemeClr val="tx1"/>
                </a:solidFill>
              </a:rPr>
              <a:t>CaTS</a:t>
            </a:r>
          </a:p>
          <a:p>
            <a:pPr lvl="1" eaLnBrk="1" hangingPunct="1">
              <a:lnSpc>
                <a:spcPct val="90000"/>
              </a:lnSpc>
            </a:pPr>
            <a:r>
              <a:rPr lang="en-US" sz="1800" smtClean="0">
                <a:solidFill>
                  <a:schemeClr val="tx1"/>
                </a:solidFill>
              </a:rPr>
              <a:t>Genetic association studies, GWAS and candidate gene</a:t>
            </a:r>
          </a:p>
          <a:p>
            <a:pPr lvl="1" eaLnBrk="1" hangingPunct="1">
              <a:lnSpc>
                <a:spcPct val="90000"/>
              </a:lnSpc>
            </a:pPr>
            <a:r>
              <a:rPr lang="en-US" sz="1800" smtClean="0">
                <a:solidFill>
                  <a:schemeClr val="tx1"/>
                </a:solidFill>
              </a:rPr>
              <a:t>Skol AD, Scott LJ, Abecasis GR, Boehnke M. Nat Genetic 2006;38:209-13</a:t>
            </a:r>
          </a:p>
          <a:p>
            <a:pPr eaLnBrk="1" hangingPunct="1">
              <a:lnSpc>
                <a:spcPct val="90000"/>
              </a:lnSpc>
              <a:buFontTx/>
              <a:buNone/>
            </a:pPr>
            <a:r>
              <a:rPr lang="en-US" sz="1800" smtClean="0">
                <a:solidFill>
                  <a:schemeClr val="tx1"/>
                </a:solidFill>
              </a:rPr>
              <a:t> </a:t>
            </a:r>
          </a:p>
        </p:txBody>
      </p:sp>
    </p:spTree>
  </p:cSld>
  <p:clrMapOvr>
    <a:masterClrMapping/>
  </p:clrMapOvr>
  <p:transition spd="med">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3200400" y="2057400"/>
            <a:ext cx="9144000" cy="0"/>
          </a:xfrm>
          <a:prstGeom prst="rect">
            <a:avLst/>
          </a:prstGeom>
          <a:noFill/>
          <a:ln w="9525">
            <a:noFill/>
            <a:miter lim="800000"/>
            <a:headEnd/>
            <a:tailEnd/>
          </a:ln>
        </p:spPr>
        <p:txBody>
          <a:bodyPr>
            <a:spAutoFit/>
          </a:bodyPr>
          <a:lstStyle/>
          <a:p>
            <a:endParaRPr lang="en-US"/>
          </a:p>
        </p:txBody>
      </p:sp>
      <p:pic>
        <p:nvPicPr>
          <p:cNvPr id="10243" name="Picture 2"/>
          <p:cNvPicPr>
            <a:picLocks noChangeAspect="1" noChangeArrowheads="1"/>
          </p:cNvPicPr>
          <p:nvPr/>
        </p:nvPicPr>
        <p:blipFill>
          <a:blip r:embed="rId3" cstate="print"/>
          <a:srcRect/>
          <a:stretch>
            <a:fillRect/>
          </a:stretch>
        </p:blipFill>
        <p:spPr bwMode="auto">
          <a:xfrm>
            <a:off x="1371600" y="381000"/>
            <a:ext cx="6705600" cy="6705600"/>
          </a:xfrm>
          <a:prstGeom prst="rect">
            <a:avLst/>
          </a:prstGeom>
          <a:noFill/>
          <a:ln w="9525">
            <a:noFill/>
            <a:miter lim="800000"/>
            <a:headEnd/>
            <a:tailEnd/>
          </a:ln>
        </p:spPr>
      </p:pic>
      <p:sp>
        <p:nvSpPr>
          <p:cNvPr id="4" name="TextBox 3"/>
          <p:cNvSpPr txBox="1"/>
          <p:nvPr/>
        </p:nvSpPr>
        <p:spPr>
          <a:xfrm>
            <a:off x="442451" y="206477"/>
            <a:ext cx="7964129" cy="830997"/>
          </a:xfrm>
          <a:prstGeom prst="rect">
            <a:avLst/>
          </a:prstGeom>
          <a:solidFill>
            <a:srgbClr val="0070C0"/>
          </a:solidFill>
        </p:spPr>
        <p:txBody>
          <a:bodyPr wrap="square" rtlCol="0">
            <a:spAutoFit/>
          </a:bodyPr>
          <a:lstStyle/>
          <a:p>
            <a:r>
              <a:rPr lang="en-US" sz="2400" dirty="0" smtClean="0">
                <a:solidFill>
                  <a:schemeClr val="bg1"/>
                </a:solidFill>
              </a:rPr>
              <a:t>Heat Map showing impact of allele frequency and effect size on Power  of a genetic association study</a:t>
            </a:r>
            <a:endParaRPr lang="en-US" sz="2400" dirty="0">
              <a:solidFill>
                <a:schemeClr val="bg1"/>
              </a:solidFill>
            </a:endParaRPr>
          </a:p>
        </p:txBody>
      </p:sp>
    </p:spTree>
  </p:cSld>
  <p:clrMapOvr>
    <a:masterClrMapping/>
  </p:clrMapOvr>
  <p:transition spd="med">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38200" y="720725"/>
            <a:ext cx="7620000" cy="1250950"/>
          </a:xfrm>
        </p:spPr>
        <p:txBody>
          <a:bodyPr/>
          <a:lstStyle/>
          <a:p>
            <a:pPr eaLnBrk="1" hangingPunct="1"/>
            <a:r>
              <a:rPr lang="en-US" sz="3800" b="1" smtClean="0"/>
              <a:t>Example:</a:t>
            </a:r>
            <a:br>
              <a:rPr lang="en-US" sz="3800" b="1" smtClean="0"/>
            </a:br>
            <a:endParaRPr lang="en-US" sz="3800" b="1" smtClean="0"/>
          </a:p>
        </p:txBody>
      </p:sp>
      <p:sp>
        <p:nvSpPr>
          <p:cNvPr id="22531" name="Rectangle 3"/>
          <p:cNvSpPr>
            <a:spLocks noGrp="1" noChangeArrowheads="1"/>
          </p:cNvSpPr>
          <p:nvPr>
            <p:ph type="body" sz="half" idx="1"/>
          </p:nvPr>
        </p:nvSpPr>
        <p:spPr>
          <a:xfrm>
            <a:off x="850900" y="1554163"/>
            <a:ext cx="7518400" cy="1662112"/>
          </a:xfrm>
        </p:spPr>
        <p:txBody>
          <a:bodyPr/>
          <a:lstStyle/>
          <a:p>
            <a:pPr eaLnBrk="1" hangingPunct="1">
              <a:lnSpc>
                <a:spcPct val="80000"/>
              </a:lnSpc>
            </a:pPr>
            <a:r>
              <a:rPr lang="en-US" sz="2400" smtClean="0"/>
              <a:t>The locus for red cell phosphatase has three alleles, A, B and C. Based on a random sample of 178 individuals, the frequencies of the genotypes were as follows:</a:t>
            </a:r>
          </a:p>
          <a:p>
            <a:pPr eaLnBrk="1" hangingPunct="1">
              <a:lnSpc>
                <a:spcPct val="80000"/>
              </a:lnSpc>
            </a:pPr>
            <a:endParaRPr lang="en-US" sz="2400" smtClean="0"/>
          </a:p>
        </p:txBody>
      </p:sp>
      <p:graphicFrame>
        <p:nvGraphicFramePr>
          <p:cNvPr id="118826" name="Group 42"/>
          <p:cNvGraphicFramePr>
            <a:graphicFrameLocks noGrp="1"/>
          </p:cNvGraphicFramePr>
          <p:nvPr>
            <p:ph sz="half" idx="2"/>
          </p:nvPr>
        </p:nvGraphicFramePr>
        <p:xfrm>
          <a:off x="1443038" y="3432175"/>
          <a:ext cx="6376987" cy="731520"/>
        </p:xfrm>
        <a:graphic>
          <a:graphicData uri="http://schemas.openxmlformats.org/drawingml/2006/table">
            <a:tbl>
              <a:tblPr/>
              <a:tblGrid>
                <a:gridCol w="909637"/>
                <a:gridCol w="912813"/>
                <a:gridCol w="909637"/>
                <a:gridCol w="912813"/>
                <a:gridCol w="909637"/>
                <a:gridCol w="912813"/>
                <a:gridCol w="909637"/>
              </a:tblGrid>
              <a:tr h="193675">
                <a:tc>
                  <a:txBody>
                    <a:bodyPr/>
                    <a:lstStyle/>
                    <a:p>
                      <a:pPr marL="0" marR="0" lvl="0" indent="0" algn="l" defTabSz="914400" rtl="0" eaLnBrk="1" fontAlgn="base" latinLnBrk="0" hangingPunct="1">
                        <a:lnSpc>
                          <a:spcPct val="90000"/>
                        </a:lnSpc>
                        <a:spcBef>
                          <a:spcPct val="0"/>
                        </a:spcBef>
                        <a:spcAft>
                          <a:spcPct val="0"/>
                        </a:spcAft>
                        <a:buClr>
                          <a:schemeClr val="bg1"/>
                        </a:buClr>
                        <a:buSzPct val="70000"/>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AA</a:t>
                      </a:r>
                      <a:endParaRPr kumimoji="0" lang="en-US" sz="2000" b="0" i="0" u="none" strike="noStrike" cap="none" normalizeH="0" baseline="0" smtClean="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chemeClr val="bg1"/>
                        </a:buClr>
                        <a:buSzPct val="70000"/>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AB</a:t>
                      </a: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chemeClr val="bg1"/>
                        </a:buClr>
                        <a:buSzPct val="70000"/>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AC</a:t>
                      </a: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chemeClr val="bg1"/>
                        </a:buClr>
                        <a:buSzPct val="70000"/>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BB</a:t>
                      </a: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chemeClr val="bg1"/>
                        </a:buClr>
                        <a:buSzPct val="70000"/>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BC</a:t>
                      </a: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chemeClr val="bg1"/>
                        </a:buClr>
                        <a:buSzPct val="70000"/>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CC</a:t>
                      </a: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chemeClr val="bg1"/>
                        </a:buClr>
                        <a:buSzPct val="70000"/>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Total</a:t>
                      </a:r>
                      <a:endParaRPr kumimoji="0" lang="en-US" sz="2000" b="0" i="0" u="none" strike="noStrike" cap="none" normalizeH="0" baseline="0" smtClean="0">
                        <a:ln>
                          <a:noFill/>
                        </a:ln>
                        <a:solidFill>
                          <a:schemeClr val="tx1"/>
                        </a:solidFill>
                        <a:effectLst/>
                        <a:latin typeface="Arial" charset="0"/>
                      </a:endParaRPr>
                    </a:p>
                  </a:txBody>
                  <a:tcPr horzOverflow="overflow">
                    <a:lnL>
                      <a:noFill/>
                    </a:lnL>
                    <a:lnR cap="flat">
                      <a:noFill/>
                    </a:lnR>
                    <a:lnT cap="flat">
                      <a:noFill/>
                    </a:lnT>
                    <a:lnB>
                      <a:noFill/>
                    </a:lnB>
                    <a:lnTlToBr>
                      <a:noFill/>
                    </a:lnTlToBr>
                    <a:lnBlToTr>
                      <a:noFill/>
                    </a:lnBlToTr>
                    <a:noFill/>
                  </a:tcPr>
                </a:tc>
              </a:tr>
              <a:tr h="193675">
                <a:tc>
                  <a:txBody>
                    <a:bodyPr/>
                    <a:lstStyle/>
                    <a:p>
                      <a:pPr marL="0" marR="0" lvl="0" indent="0" algn="l" defTabSz="914400" rtl="0" eaLnBrk="1" fontAlgn="base" latinLnBrk="0" hangingPunct="1">
                        <a:lnSpc>
                          <a:spcPct val="90000"/>
                        </a:lnSpc>
                        <a:spcBef>
                          <a:spcPct val="0"/>
                        </a:spcBef>
                        <a:spcAft>
                          <a:spcPct val="0"/>
                        </a:spcAft>
                        <a:buClr>
                          <a:schemeClr val="bg1"/>
                        </a:buClr>
                        <a:buSzPct val="70000"/>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17</a:t>
                      </a:r>
                      <a:endParaRPr kumimoji="0" lang="en-US" sz="2000" b="0" i="0" u="none" strike="noStrike" cap="none" normalizeH="0" baseline="0" smtClean="0">
                        <a:ln>
                          <a:noFill/>
                        </a:ln>
                        <a:solidFill>
                          <a:schemeClr val="tx1"/>
                        </a:solidFill>
                        <a:effectLst/>
                        <a:latin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chemeClr val="bg1"/>
                        </a:buClr>
                        <a:buSzPct val="70000"/>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86</a:t>
                      </a: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chemeClr val="bg1"/>
                        </a:buClr>
                        <a:buSzPct val="70000"/>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5</a:t>
                      </a: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chemeClr val="bg1"/>
                        </a:buClr>
                        <a:buSzPct val="70000"/>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61</a:t>
                      </a: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chemeClr val="bg1"/>
                        </a:buClr>
                        <a:buSzPct val="70000"/>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9</a:t>
                      </a: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chemeClr val="bg1"/>
                        </a:buClr>
                        <a:buSzPct val="70000"/>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0</a:t>
                      </a:r>
                      <a:endParaRPr kumimoji="0" lang="en-US" sz="2000" b="0" i="0" u="none" strike="noStrike" cap="none" normalizeH="0" baseline="0" smtClean="0">
                        <a:ln>
                          <a:noFill/>
                        </a:ln>
                        <a:solidFill>
                          <a:schemeClr val="tx1"/>
                        </a:solidFill>
                        <a:effectLst/>
                        <a:latin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
                          <a:schemeClr val="bg1"/>
                        </a:buClr>
                        <a:buSzPct val="70000"/>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178</a:t>
                      </a:r>
                      <a:endParaRPr kumimoji="0" lang="en-US" sz="2000" b="0" i="0" u="none" strike="noStrike" cap="none" normalizeH="0" baseline="0" smtClean="0">
                        <a:ln>
                          <a:noFill/>
                        </a:ln>
                        <a:solidFill>
                          <a:schemeClr val="tx1"/>
                        </a:solidFill>
                        <a:effectLst/>
                        <a:latin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
        <p:nvSpPr>
          <p:cNvPr id="22547" name="Text Box 37"/>
          <p:cNvSpPr txBox="1">
            <a:spLocks noChangeArrowheads="1"/>
          </p:cNvSpPr>
          <p:nvPr/>
        </p:nvSpPr>
        <p:spPr bwMode="auto">
          <a:xfrm>
            <a:off x="1241425" y="4716463"/>
            <a:ext cx="7597775" cy="457200"/>
          </a:xfrm>
          <a:prstGeom prst="rect">
            <a:avLst/>
          </a:prstGeom>
          <a:noFill/>
          <a:ln w="9525">
            <a:noFill/>
            <a:miter lim="800000"/>
            <a:headEnd/>
            <a:tailEnd/>
          </a:ln>
        </p:spPr>
        <p:txBody>
          <a:bodyPr>
            <a:spAutoFit/>
          </a:bodyPr>
          <a:lstStyle/>
          <a:p>
            <a:pPr algn="l">
              <a:spcBef>
                <a:spcPct val="50000"/>
              </a:spcBef>
            </a:pPr>
            <a:endParaRPr lang="en-US" sz="2400">
              <a:latin typeface="Times New Roman" pitchFamily="18" charset="0"/>
            </a:endParaRPr>
          </a:p>
        </p:txBody>
      </p:sp>
      <p:sp>
        <p:nvSpPr>
          <p:cNvPr id="22548" name="Rectangle 38"/>
          <p:cNvSpPr>
            <a:spLocks noChangeArrowheads="1"/>
          </p:cNvSpPr>
          <p:nvPr/>
        </p:nvSpPr>
        <p:spPr bwMode="auto">
          <a:xfrm>
            <a:off x="1219200" y="4648200"/>
            <a:ext cx="7467600" cy="1938992"/>
          </a:xfrm>
          <a:prstGeom prst="rect">
            <a:avLst/>
          </a:prstGeom>
          <a:noFill/>
          <a:ln w="9525">
            <a:noFill/>
            <a:miter lim="800000"/>
            <a:headEnd/>
            <a:tailEnd/>
          </a:ln>
        </p:spPr>
        <p:txBody>
          <a:bodyPr>
            <a:spAutoFit/>
          </a:bodyPr>
          <a:lstStyle/>
          <a:p>
            <a:pPr algn="l"/>
            <a:r>
              <a:rPr lang="en-US" sz="2400" dirty="0">
                <a:latin typeface="Times New Roman" pitchFamily="18" charset="0"/>
              </a:rPr>
              <a:t>Are these data consistent with HWE</a:t>
            </a:r>
            <a:r>
              <a:rPr lang="en-US" sz="2400" dirty="0" smtClean="0">
                <a:latin typeface="Times New Roman" pitchFamily="18" charset="0"/>
              </a:rPr>
              <a:t>?</a:t>
            </a:r>
          </a:p>
          <a:p>
            <a:pPr algn="l"/>
            <a:r>
              <a:rPr lang="en-US" sz="2400" dirty="0" smtClean="0">
                <a:latin typeface="Times New Roman" pitchFamily="18" charset="0"/>
              </a:rPr>
              <a:t> </a:t>
            </a:r>
            <a:endParaRPr lang="en-US" sz="2400" dirty="0">
              <a:latin typeface="Times New Roman" pitchFamily="18" charset="0"/>
            </a:endParaRPr>
          </a:p>
          <a:p>
            <a:pPr algn="l"/>
            <a:r>
              <a:rPr lang="en-US" sz="2400" dirty="0">
                <a:latin typeface="Times New Roman" pitchFamily="18" charset="0"/>
              </a:rPr>
              <a:t>f(A)</a:t>
            </a:r>
          </a:p>
          <a:p>
            <a:pPr algn="l"/>
            <a:r>
              <a:rPr lang="en-US" sz="2400" dirty="0">
                <a:latin typeface="Times New Roman" pitchFamily="18" charset="0"/>
              </a:rPr>
              <a:t>f(B)</a:t>
            </a:r>
          </a:p>
          <a:p>
            <a:pPr algn="l"/>
            <a:r>
              <a:rPr lang="en-US" sz="2400" dirty="0">
                <a:latin typeface="Times New Roman" pitchFamily="18" charset="0"/>
              </a:rPr>
              <a:t>f(C)</a:t>
            </a:r>
          </a:p>
        </p:txBody>
      </p:sp>
      <p:sp>
        <p:nvSpPr>
          <p:cNvPr id="22549" name="Text Box 39"/>
          <p:cNvSpPr txBox="1">
            <a:spLocks noChangeArrowheads="1"/>
          </p:cNvSpPr>
          <p:nvPr/>
        </p:nvSpPr>
        <p:spPr bwMode="auto">
          <a:xfrm>
            <a:off x="966788" y="2973388"/>
            <a:ext cx="1371600" cy="396875"/>
          </a:xfrm>
          <a:prstGeom prst="rect">
            <a:avLst/>
          </a:prstGeom>
          <a:noFill/>
          <a:ln w="9525">
            <a:noFill/>
            <a:miter lim="800000"/>
            <a:headEnd/>
            <a:tailEnd/>
          </a:ln>
        </p:spPr>
        <p:txBody>
          <a:bodyPr>
            <a:spAutoFit/>
          </a:bodyPr>
          <a:lstStyle/>
          <a:p>
            <a:pPr algn="l"/>
            <a:r>
              <a:rPr lang="en-US" sz="2000"/>
              <a:t>Observed</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0"/>
            <a:ext cx="8458200" cy="646331"/>
          </a:xfrm>
        </p:spPr>
        <p:txBody>
          <a:bodyPr/>
          <a:lstStyle/>
          <a:p>
            <a:pPr eaLnBrk="1" hangingPunct="1"/>
            <a:r>
              <a:rPr lang="en-US" sz="3600" b="1" dirty="0" smtClean="0"/>
              <a:t>Epidemiologic Study Design: Review</a:t>
            </a:r>
          </a:p>
        </p:txBody>
      </p:sp>
      <p:sp>
        <p:nvSpPr>
          <p:cNvPr id="5123" name="Rectangle 3"/>
          <p:cNvSpPr>
            <a:spLocks noGrp="1" noChangeArrowheads="1"/>
          </p:cNvSpPr>
          <p:nvPr>
            <p:ph type="body" idx="1"/>
          </p:nvPr>
        </p:nvSpPr>
        <p:spPr>
          <a:xfrm>
            <a:off x="355600" y="1311275"/>
            <a:ext cx="8788400" cy="4585871"/>
          </a:xfrm>
        </p:spPr>
        <p:txBody>
          <a:bodyPr/>
          <a:lstStyle/>
          <a:p>
            <a:pPr marL="342900" indent="-342900" eaLnBrk="1" hangingPunct="1">
              <a:lnSpc>
                <a:spcPct val="100000"/>
              </a:lnSpc>
              <a:spcBef>
                <a:spcPct val="0"/>
              </a:spcBef>
            </a:pPr>
            <a:r>
              <a:rPr lang="en-US" sz="2800" dirty="0" smtClean="0"/>
              <a:t>Traditional </a:t>
            </a:r>
            <a:r>
              <a:rPr lang="en-US" sz="2800" dirty="0" err="1" smtClean="0"/>
              <a:t>epi</a:t>
            </a:r>
            <a:r>
              <a:rPr lang="en-US" sz="2800" dirty="0" smtClean="0"/>
              <a:t> studies evaluate the relationship between an exposure and an outcome or disease in a population</a:t>
            </a:r>
          </a:p>
          <a:p>
            <a:pPr marL="342900" indent="-342900" eaLnBrk="1" hangingPunct="1">
              <a:lnSpc>
                <a:spcPct val="100000"/>
              </a:lnSpc>
              <a:spcBef>
                <a:spcPct val="0"/>
              </a:spcBef>
              <a:buNone/>
            </a:pPr>
            <a:endParaRPr lang="en-US" sz="2800" dirty="0" smtClean="0"/>
          </a:p>
          <a:p>
            <a:pPr marL="342900" indent="-342900" eaLnBrk="1" hangingPunct="1">
              <a:lnSpc>
                <a:spcPct val="100000"/>
              </a:lnSpc>
              <a:spcBef>
                <a:spcPct val="0"/>
              </a:spcBef>
            </a:pPr>
            <a:r>
              <a:rPr lang="en-US" sz="2800" dirty="0" smtClean="0"/>
              <a:t>Use a range of statistical methods and approaches to evaluate evidence for the association</a:t>
            </a:r>
          </a:p>
          <a:p>
            <a:pPr marL="685800" lvl="1" indent="-342900" eaLnBrk="1" hangingPunct="1">
              <a:lnSpc>
                <a:spcPct val="100000"/>
              </a:lnSpc>
              <a:spcBef>
                <a:spcPct val="0"/>
              </a:spcBef>
            </a:pPr>
            <a:r>
              <a:rPr lang="en-US" sz="2400" dirty="0" smtClean="0"/>
              <a:t>Odds ratio</a:t>
            </a:r>
          </a:p>
          <a:p>
            <a:pPr marL="685800" lvl="1" indent="-342900" eaLnBrk="1" hangingPunct="1">
              <a:lnSpc>
                <a:spcPct val="100000"/>
              </a:lnSpc>
              <a:spcBef>
                <a:spcPct val="0"/>
              </a:spcBef>
            </a:pPr>
            <a:r>
              <a:rPr lang="en-US" sz="2400" dirty="0" smtClean="0"/>
              <a:t>Relative risk </a:t>
            </a:r>
          </a:p>
          <a:p>
            <a:pPr marL="342900" indent="-342900" eaLnBrk="1" hangingPunct="1">
              <a:lnSpc>
                <a:spcPct val="100000"/>
              </a:lnSpc>
              <a:spcBef>
                <a:spcPct val="0"/>
              </a:spcBef>
              <a:buFont typeface="Wingdings" pitchFamily="2" charset="2"/>
              <a:buNone/>
            </a:pPr>
            <a:endParaRPr lang="en-US" sz="2800" dirty="0" smtClean="0"/>
          </a:p>
          <a:p>
            <a:pPr marL="1143000" lvl="2" indent="-228600" eaLnBrk="1" hangingPunct="1">
              <a:lnSpc>
                <a:spcPct val="100000"/>
              </a:lnSpc>
              <a:spcBef>
                <a:spcPct val="0"/>
              </a:spcBef>
            </a:pPr>
            <a:endParaRPr lang="en-US" sz="2000" dirty="0" smtClean="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51536" y="249746"/>
            <a:ext cx="8554720" cy="646331"/>
          </a:xfrm>
        </p:spPr>
        <p:txBody>
          <a:bodyPr/>
          <a:lstStyle/>
          <a:p>
            <a:pPr eaLnBrk="1" hangingPunct="1"/>
            <a:r>
              <a:rPr lang="en-US" sz="3600" b="1" dirty="0" smtClean="0"/>
              <a:t>Epidemiologic Study Design:  Review</a:t>
            </a:r>
          </a:p>
        </p:txBody>
      </p:sp>
      <p:sp>
        <p:nvSpPr>
          <p:cNvPr id="6147" name="Rectangle 3"/>
          <p:cNvSpPr>
            <a:spLocks noGrp="1" noChangeArrowheads="1"/>
          </p:cNvSpPr>
          <p:nvPr>
            <p:ph type="body" idx="1"/>
          </p:nvPr>
        </p:nvSpPr>
        <p:spPr>
          <a:xfrm>
            <a:off x="118872" y="1293241"/>
            <a:ext cx="8741663" cy="7632859"/>
          </a:xfrm>
        </p:spPr>
        <p:txBody>
          <a:bodyPr/>
          <a:lstStyle/>
          <a:p>
            <a:pPr marL="609600" indent="-609600" eaLnBrk="1" hangingPunct="1"/>
            <a:r>
              <a:rPr lang="en-US" dirty="0" smtClean="0"/>
              <a:t>Assess a relationship</a:t>
            </a:r>
          </a:p>
          <a:p>
            <a:pPr marL="0" indent="0" eaLnBrk="1" hangingPunct="1">
              <a:buNone/>
            </a:pPr>
            <a:r>
              <a:rPr lang="en-US" sz="2800" dirty="0" smtClean="0"/>
              <a:t>	Exposure  			 	Disease </a:t>
            </a:r>
          </a:p>
          <a:p>
            <a:pPr marL="609600" indent="-609600" eaLnBrk="1" hangingPunct="1">
              <a:lnSpc>
                <a:spcPct val="100000"/>
              </a:lnSpc>
              <a:buFont typeface="Wingdings" pitchFamily="2" charset="2"/>
              <a:buNone/>
            </a:pPr>
            <a:endParaRPr lang="en-US" sz="2800" dirty="0"/>
          </a:p>
          <a:p>
            <a:pPr eaLnBrk="1" hangingPunct="1">
              <a:lnSpc>
                <a:spcPct val="100000"/>
              </a:lnSpc>
              <a:buFont typeface="Arial" pitchFamily="34" charset="0"/>
              <a:buChar char="•"/>
            </a:pPr>
            <a:r>
              <a:rPr lang="en-US" sz="2800" dirty="0" smtClean="0"/>
              <a:t>Case-control studies</a:t>
            </a:r>
          </a:p>
          <a:p>
            <a:pPr lvl="1" eaLnBrk="1" hangingPunct="1">
              <a:lnSpc>
                <a:spcPct val="100000"/>
              </a:lnSpc>
              <a:buFont typeface="Arial" pitchFamily="34" charset="0"/>
              <a:buChar char="•"/>
            </a:pPr>
            <a:r>
              <a:rPr lang="en-US" sz="2400" dirty="0" smtClean="0"/>
              <a:t>Cases are individuals with new disease (incident)</a:t>
            </a:r>
          </a:p>
          <a:p>
            <a:pPr lvl="1" eaLnBrk="1" hangingPunct="1">
              <a:lnSpc>
                <a:spcPct val="100000"/>
              </a:lnSpc>
              <a:buFont typeface="Arial" pitchFamily="34" charset="0"/>
              <a:buChar char="•"/>
            </a:pPr>
            <a:r>
              <a:rPr lang="en-US" sz="2400" dirty="0" smtClean="0"/>
              <a:t>Controls are individuals drawn from the same population without disease (population at risk)</a:t>
            </a:r>
          </a:p>
          <a:p>
            <a:pPr lvl="2" eaLnBrk="1" hangingPunct="1">
              <a:lnSpc>
                <a:spcPct val="100000"/>
              </a:lnSpc>
              <a:buFont typeface="Arial" pitchFamily="34" charset="0"/>
              <a:buChar char="•"/>
            </a:pPr>
            <a:r>
              <a:rPr lang="en-US" sz="2000" dirty="0" smtClean="0"/>
              <a:t>Selection of cases and controls is very important</a:t>
            </a:r>
          </a:p>
          <a:p>
            <a:pPr lvl="2" eaLnBrk="1" hangingPunct="1">
              <a:lnSpc>
                <a:spcPct val="100000"/>
              </a:lnSpc>
              <a:buFont typeface="Arial" pitchFamily="34" charset="0"/>
              <a:buChar char="•"/>
            </a:pPr>
            <a:r>
              <a:rPr lang="en-US" sz="2000" dirty="0" smtClean="0"/>
              <a:t>Need to account for factors that might obscure this relationship</a:t>
            </a:r>
          </a:p>
          <a:p>
            <a:pPr lvl="3" eaLnBrk="1" hangingPunct="1">
              <a:lnSpc>
                <a:spcPct val="100000"/>
              </a:lnSpc>
              <a:buFont typeface="Arial" pitchFamily="34" charset="0"/>
              <a:buChar char="•"/>
            </a:pPr>
            <a:r>
              <a:rPr lang="en-US" sz="1200" dirty="0" smtClean="0"/>
              <a:t>Adjust or match for these factors</a:t>
            </a:r>
            <a:endParaRPr lang="en-US" sz="2400" dirty="0" smtClean="0"/>
          </a:p>
          <a:p>
            <a:pPr lvl="1" eaLnBrk="1" hangingPunct="1">
              <a:lnSpc>
                <a:spcPct val="100000"/>
              </a:lnSpc>
              <a:buFont typeface="Arial" pitchFamily="34" charset="0"/>
              <a:buChar char="•"/>
            </a:pPr>
            <a:r>
              <a:rPr lang="en-US" sz="2400" dirty="0" smtClean="0"/>
              <a:t>Measure of association in case-control studies is the odds ratio</a:t>
            </a:r>
          </a:p>
          <a:p>
            <a:pPr marL="609600" indent="-609600" eaLnBrk="1" hangingPunct="1">
              <a:lnSpc>
                <a:spcPct val="100000"/>
              </a:lnSpc>
              <a:buFont typeface="Wingdings" pitchFamily="2" charset="2"/>
              <a:buNone/>
            </a:pPr>
            <a:endParaRPr lang="en-US" sz="2800" dirty="0" smtClean="0"/>
          </a:p>
          <a:p>
            <a:pPr marL="609600" indent="-609600" eaLnBrk="1" hangingPunct="1">
              <a:lnSpc>
                <a:spcPct val="100000"/>
              </a:lnSpc>
              <a:buFont typeface="Wingdings" pitchFamily="2" charset="2"/>
              <a:buNone/>
            </a:pPr>
            <a:endParaRPr lang="en-US" sz="2800" dirty="0" smtClean="0"/>
          </a:p>
          <a:p>
            <a:pPr marL="0" indent="0" eaLnBrk="1" hangingPunct="1">
              <a:lnSpc>
                <a:spcPct val="100000"/>
              </a:lnSpc>
              <a:buNone/>
            </a:pPr>
            <a:endParaRPr lang="en-US" sz="2800" dirty="0"/>
          </a:p>
          <a:p>
            <a:pPr marL="0" indent="0" eaLnBrk="1" hangingPunct="1">
              <a:lnSpc>
                <a:spcPct val="100000"/>
              </a:lnSpc>
              <a:buNone/>
            </a:pPr>
            <a:endParaRPr lang="en-US" sz="2800" dirty="0" smtClean="0"/>
          </a:p>
        </p:txBody>
      </p:sp>
      <p:cxnSp>
        <p:nvCxnSpPr>
          <p:cNvPr id="6" name="Straight Arrow Connector 5"/>
          <p:cNvCxnSpPr/>
          <p:nvPr/>
        </p:nvCxnSpPr>
        <p:spPr bwMode="auto">
          <a:xfrm>
            <a:off x="3037767" y="2110382"/>
            <a:ext cx="2269019" cy="12332"/>
          </a:xfrm>
          <a:prstGeom prst="straightConnector1">
            <a:avLst/>
          </a:prstGeom>
          <a:ln>
            <a:headEnd type="none" w="med" len="med"/>
            <a:tailEnd type="arrow"/>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 xmlns:p14="http://schemas.microsoft.com/office/powerpoint/2010/main" val="2183049634"/>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Calculating the Odds Ratio </a:t>
            </a:r>
            <a:endParaRPr lang="en-US" dirty="0">
              <a:solidFill>
                <a:srgbClr val="FFFF00"/>
              </a:solidFill>
            </a:endParaRPr>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t="17852" b="20273"/>
          <a:stretch/>
        </p:blipFill>
        <p:spPr bwMode="auto">
          <a:xfrm>
            <a:off x="616422" y="1780031"/>
            <a:ext cx="7848599" cy="416256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301324965"/>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p:cNvPicPr>
            <a:picLocks noChangeAspect="1" noChangeArrowheads="1"/>
          </p:cNvPicPr>
          <p:nvPr/>
        </p:nvPicPr>
        <p:blipFill>
          <a:blip r:embed="rId2" cstate="print"/>
          <a:srcRect/>
          <a:stretch>
            <a:fillRect/>
          </a:stretch>
        </p:blipFill>
        <p:spPr bwMode="auto">
          <a:xfrm>
            <a:off x="2133600" y="304800"/>
            <a:ext cx="6315075" cy="6553200"/>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838200" y="657225"/>
            <a:ext cx="7148513" cy="523220"/>
          </a:xfrm>
        </p:spPr>
        <p:txBody>
          <a:bodyPr/>
          <a:lstStyle/>
          <a:p>
            <a:pPr eaLnBrk="1" hangingPunct="1"/>
            <a:r>
              <a:rPr lang="en-US" sz="2800" b="1" dirty="0" smtClean="0"/>
              <a:t>Epidemiology to Genetic Epidemiology</a:t>
            </a:r>
          </a:p>
        </p:txBody>
      </p:sp>
      <p:sp>
        <p:nvSpPr>
          <p:cNvPr id="1028" name="Rectangle 3"/>
          <p:cNvSpPr>
            <a:spLocks noGrp="1" noChangeArrowheads="1"/>
          </p:cNvSpPr>
          <p:nvPr>
            <p:ph type="body" idx="1"/>
          </p:nvPr>
        </p:nvSpPr>
        <p:spPr>
          <a:xfrm>
            <a:off x="728663" y="1858963"/>
            <a:ext cx="4127500" cy="2326791"/>
          </a:xfrm>
        </p:spPr>
        <p:txBody>
          <a:bodyPr/>
          <a:lstStyle/>
          <a:p>
            <a:pPr marL="533400" indent="-533400" eaLnBrk="1" hangingPunct="1"/>
            <a:r>
              <a:rPr lang="en-US" sz="2200" b="1" dirty="0" smtClean="0">
                <a:solidFill>
                  <a:schemeClr val="tx2"/>
                </a:solidFill>
              </a:rPr>
              <a:t>Exposure</a:t>
            </a:r>
          </a:p>
          <a:p>
            <a:pPr marL="0" indent="0" eaLnBrk="1" hangingPunct="1">
              <a:buNone/>
            </a:pPr>
            <a:endParaRPr lang="en-US" sz="2200" b="1" dirty="0" smtClean="0"/>
          </a:p>
          <a:p>
            <a:pPr marL="533400" indent="-533400" eaLnBrk="1" hangingPunct="1"/>
            <a:r>
              <a:rPr lang="en-US" sz="2200" dirty="0" smtClean="0">
                <a:solidFill>
                  <a:schemeClr val="tx2"/>
                </a:solidFill>
              </a:rPr>
              <a:t>Disease / Outcome</a:t>
            </a:r>
          </a:p>
          <a:p>
            <a:pPr marL="533400" indent="-533400" eaLnBrk="1" hangingPunct="1"/>
            <a:endParaRPr lang="en-US" sz="2200" dirty="0">
              <a:solidFill>
                <a:schemeClr val="tx2"/>
              </a:solidFill>
            </a:endParaRPr>
          </a:p>
          <a:p>
            <a:pPr marL="533400" indent="-533400" eaLnBrk="1" hangingPunct="1"/>
            <a:r>
              <a:rPr lang="en-US" sz="2200" dirty="0" smtClean="0">
                <a:solidFill>
                  <a:schemeClr val="tx2"/>
                </a:solidFill>
              </a:rPr>
              <a:t>Some unique challenges in genetic </a:t>
            </a:r>
            <a:r>
              <a:rPr lang="en-US" sz="2200" dirty="0" err="1" smtClean="0">
                <a:solidFill>
                  <a:schemeClr val="tx2"/>
                </a:solidFill>
              </a:rPr>
              <a:t>epi</a:t>
            </a:r>
            <a:r>
              <a:rPr lang="en-US" sz="2200" dirty="0" smtClean="0">
                <a:solidFill>
                  <a:schemeClr val="tx2"/>
                </a:solidFill>
              </a:rPr>
              <a:t> studies</a:t>
            </a:r>
          </a:p>
        </p:txBody>
      </p:sp>
      <p:graphicFrame>
        <p:nvGraphicFramePr>
          <p:cNvPr id="1026" name="Object 4"/>
          <p:cNvGraphicFramePr>
            <a:graphicFrameLocks noChangeAspect="1"/>
          </p:cNvGraphicFramePr>
          <p:nvPr>
            <p:extLst>
              <p:ext uri="{D42A27DB-BD31-4B8C-83A1-F6EECF244321}">
                <p14:modId xmlns="" xmlns:p14="http://schemas.microsoft.com/office/powerpoint/2010/main" val="3188052278"/>
              </p:ext>
            </p:extLst>
          </p:nvPr>
        </p:nvGraphicFramePr>
        <p:xfrm>
          <a:off x="4856988" y="1526413"/>
          <a:ext cx="3543300" cy="4724400"/>
        </p:xfrm>
        <a:graphic>
          <a:graphicData uri="http://schemas.openxmlformats.org/presentationml/2006/ole">
            <p:oleObj spid="_x0000_s90115" name="Presentation" r:id="rId4" imgW="3429000" imgH="4572000" progId="">
              <p:embed/>
            </p:oleObj>
          </a:graphicData>
        </a:graphic>
      </p:graphicFrame>
      <p:sp>
        <p:nvSpPr>
          <p:cNvPr id="2" name="Rectangle 1"/>
          <p:cNvSpPr/>
          <p:nvPr/>
        </p:nvSpPr>
        <p:spPr bwMode="auto">
          <a:xfrm>
            <a:off x="5285232" y="2066544"/>
            <a:ext cx="731520" cy="128016"/>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 name="Rectangle 2"/>
          <p:cNvSpPr/>
          <p:nvPr/>
        </p:nvSpPr>
        <p:spPr bwMode="auto">
          <a:xfrm>
            <a:off x="2276856" y="3264408"/>
            <a:ext cx="2368296" cy="914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 name="Rectangle 3"/>
          <p:cNvSpPr/>
          <p:nvPr/>
        </p:nvSpPr>
        <p:spPr bwMode="auto">
          <a:xfrm>
            <a:off x="5497068" y="4078224"/>
            <a:ext cx="2313432" cy="9144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8" name="Rectangle 7"/>
          <p:cNvSpPr/>
          <p:nvPr/>
        </p:nvSpPr>
        <p:spPr bwMode="auto">
          <a:xfrm>
            <a:off x="5349240" y="2130552"/>
            <a:ext cx="2371344" cy="9144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Rectangle 8"/>
          <p:cNvSpPr/>
          <p:nvPr/>
        </p:nvSpPr>
        <p:spPr bwMode="auto">
          <a:xfrm>
            <a:off x="4977384" y="4837176"/>
            <a:ext cx="3224784" cy="1307592"/>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 xmlns:p14="http://schemas.microsoft.com/office/powerpoint/2010/main" val="48905183"/>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4D4D4D"/>
      </a:dk1>
      <a:lt1>
        <a:srgbClr val="FFFFFF"/>
      </a:lt1>
      <a:dk2>
        <a:srgbClr val="000099"/>
      </a:dk2>
      <a:lt2>
        <a:srgbClr val="FCDE04"/>
      </a:lt2>
      <a:accent1>
        <a:srgbClr val="FDF5BB"/>
      </a:accent1>
      <a:accent2>
        <a:srgbClr val="1ACC91"/>
      </a:accent2>
      <a:accent3>
        <a:srgbClr val="AAAACA"/>
      </a:accent3>
      <a:accent4>
        <a:srgbClr val="DADADA"/>
      </a:accent4>
      <a:accent5>
        <a:srgbClr val="FEF9DA"/>
      </a:accent5>
      <a:accent6>
        <a:srgbClr val="16B983"/>
      </a:accent6>
      <a:hlink>
        <a:srgbClr val="FF9900"/>
      </a:hlink>
      <a:folHlink>
        <a:srgbClr val="BF79F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4D4D4D"/>
        </a:dk1>
        <a:lt1>
          <a:srgbClr val="FFFFFF"/>
        </a:lt1>
        <a:dk2>
          <a:srgbClr val="000099"/>
        </a:dk2>
        <a:lt2>
          <a:srgbClr val="FCDE04"/>
        </a:lt2>
        <a:accent1>
          <a:srgbClr val="FDF5BB"/>
        </a:accent1>
        <a:accent2>
          <a:srgbClr val="1BD798"/>
        </a:accent2>
        <a:accent3>
          <a:srgbClr val="AAAACA"/>
        </a:accent3>
        <a:accent4>
          <a:srgbClr val="DADADA"/>
        </a:accent4>
        <a:accent5>
          <a:srgbClr val="FEF9DA"/>
        </a:accent5>
        <a:accent6>
          <a:srgbClr val="17C389"/>
        </a:accent6>
        <a:hlink>
          <a:srgbClr val="FF9900"/>
        </a:hlink>
        <a:folHlink>
          <a:srgbClr val="BF79F3"/>
        </a:folHlink>
      </a:clrScheme>
      <a:clrMap bg1="dk2" tx1="lt1" bg2="dk1" tx2="lt2" accent1="accent1" accent2="accent2" accent3="accent3" accent4="accent4" accent5="accent5" accent6="accent6" hlink="hlink" folHlink="folHlink"/>
    </a:extraClrScheme>
    <a:extraClrScheme>
      <a:clrScheme name="Default Design 2">
        <a:dk1>
          <a:srgbClr val="4D4D4D"/>
        </a:dk1>
        <a:lt1>
          <a:srgbClr val="FFFFFF"/>
        </a:lt1>
        <a:dk2>
          <a:srgbClr val="000099"/>
        </a:dk2>
        <a:lt2>
          <a:srgbClr val="FCDE04"/>
        </a:lt2>
        <a:accent1>
          <a:srgbClr val="FDF5BB"/>
        </a:accent1>
        <a:accent2>
          <a:srgbClr val="1ACC91"/>
        </a:accent2>
        <a:accent3>
          <a:srgbClr val="AAAACA"/>
        </a:accent3>
        <a:accent4>
          <a:srgbClr val="DADADA"/>
        </a:accent4>
        <a:accent5>
          <a:srgbClr val="FEF9DA"/>
        </a:accent5>
        <a:accent6>
          <a:srgbClr val="16B983"/>
        </a:accent6>
        <a:hlink>
          <a:srgbClr val="FF9900"/>
        </a:hlink>
        <a:folHlink>
          <a:srgbClr val="BF79F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1625</TotalTime>
  <Words>2530</Words>
  <Application>Microsoft Office PowerPoint</Application>
  <PresentationFormat>On-screen Show (4:3)</PresentationFormat>
  <Paragraphs>479</Paragraphs>
  <Slides>48</Slides>
  <Notes>43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0" baseType="lpstr">
      <vt:lpstr>Default Design</vt:lpstr>
      <vt:lpstr>Presentation</vt:lpstr>
      <vt:lpstr>Slide 1</vt:lpstr>
      <vt:lpstr>Overview of Genetic Epidemiologic Studies</vt:lpstr>
      <vt:lpstr>Linkage, Review</vt:lpstr>
      <vt:lpstr>Linkage Disequilibrium</vt:lpstr>
      <vt:lpstr>Epidemiologic Study Design: Review</vt:lpstr>
      <vt:lpstr>Epidemiologic Study Design:  Review</vt:lpstr>
      <vt:lpstr>Calculating the Odds Ratio </vt:lpstr>
      <vt:lpstr>Slide 8</vt:lpstr>
      <vt:lpstr>Epidemiology to Genetic Epidemiology</vt:lpstr>
      <vt:lpstr>Study Design to Investigate Heritability of Common Diseases</vt:lpstr>
      <vt:lpstr>Genetic Association Studies: Context</vt:lpstr>
      <vt:lpstr>Genetic Association Studies</vt:lpstr>
      <vt:lpstr>Association approach</vt:lpstr>
      <vt:lpstr>Why Do Association Studies in Unrelated Individuals? </vt:lpstr>
      <vt:lpstr>Genetic Association Studies</vt:lpstr>
      <vt:lpstr>Possible explanations for observing an association </vt:lpstr>
      <vt:lpstr>Possible explanations for observing an association, cont</vt:lpstr>
      <vt:lpstr>Population Structure and Population Stratification</vt:lpstr>
      <vt:lpstr>Allele frequencies vary across populations</vt:lpstr>
      <vt:lpstr>Population Stratification</vt:lpstr>
      <vt:lpstr>Population Stratification</vt:lpstr>
      <vt:lpstr>Methods for dealing with population stratification</vt:lpstr>
      <vt:lpstr>Population Stratification: Bottom Line</vt:lpstr>
      <vt:lpstr>How do we know if we have confounding in our sample? </vt:lpstr>
      <vt:lpstr>Possible explanations for a significant deviation from HWE </vt:lpstr>
      <vt:lpstr>Basic study design using cohort or case-control approach</vt:lpstr>
      <vt:lpstr>Alleles vs. Genotypes?</vt:lpstr>
      <vt:lpstr>Interpretation of the OR in Gen Epi Studies</vt:lpstr>
      <vt:lpstr>Summary: Points to Consider</vt:lpstr>
      <vt:lpstr>Summary: Points to Consider</vt:lpstr>
      <vt:lpstr>Slide 31</vt:lpstr>
      <vt:lpstr>Family Based Tests of Association</vt:lpstr>
      <vt:lpstr>Transmission disequilibrium test (TDT)</vt:lpstr>
      <vt:lpstr>Transmission disequilibrium test (TDT) </vt:lpstr>
      <vt:lpstr>Formalities of the TDT </vt:lpstr>
      <vt:lpstr>Slide 36</vt:lpstr>
      <vt:lpstr>Extensions of the TDT</vt:lpstr>
      <vt:lpstr>Summary: Issues to consider </vt:lpstr>
      <vt:lpstr>Slide 39</vt:lpstr>
      <vt:lpstr>Power and Sample Size</vt:lpstr>
      <vt:lpstr>Power and Type 1 Error</vt:lpstr>
      <vt:lpstr>Power and Type 1 Error</vt:lpstr>
      <vt:lpstr>Degree of LD (r2) and power</vt:lpstr>
      <vt:lpstr>Assumptions for Power Calculations</vt:lpstr>
      <vt:lpstr>Multiple testing</vt:lpstr>
      <vt:lpstr>Software Tools</vt:lpstr>
      <vt:lpstr>Slide 47</vt:lpstr>
      <vt:lpstr>Example: </vt:lpstr>
    </vt:vector>
  </TitlesOfParts>
  <Company>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template</dc:creator>
  <cp:lastModifiedBy>Fujitsu</cp:lastModifiedBy>
  <cp:revision>155</cp:revision>
  <dcterms:created xsi:type="dcterms:W3CDTF">2004-12-22T21:25:19Z</dcterms:created>
  <dcterms:modified xsi:type="dcterms:W3CDTF">2017-07-19T01:08:33Z</dcterms:modified>
</cp:coreProperties>
</file>