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Default Extension="pptx" ContentType="application/vnd.openxmlformats-officedocument.presentationml.presentation"/>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6"/>
  </p:notesMasterIdLst>
  <p:handoutMasterIdLst>
    <p:handoutMasterId r:id="rId47"/>
  </p:handoutMasterIdLst>
  <p:sldIdLst>
    <p:sldId id="290" r:id="rId2"/>
    <p:sldId id="359" r:id="rId3"/>
    <p:sldId id="332" r:id="rId4"/>
    <p:sldId id="388" r:id="rId5"/>
    <p:sldId id="389" r:id="rId6"/>
    <p:sldId id="390" r:id="rId7"/>
    <p:sldId id="391" r:id="rId8"/>
    <p:sldId id="392" r:id="rId9"/>
    <p:sldId id="393" r:id="rId10"/>
    <p:sldId id="394" r:id="rId11"/>
    <p:sldId id="395" r:id="rId12"/>
    <p:sldId id="397" r:id="rId13"/>
    <p:sldId id="398" r:id="rId14"/>
    <p:sldId id="399" r:id="rId15"/>
    <p:sldId id="412" r:id="rId16"/>
    <p:sldId id="417" r:id="rId17"/>
    <p:sldId id="423" r:id="rId18"/>
    <p:sldId id="422" r:id="rId19"/>
    <p:sldId id="421" r:id="rId20"/>
    <p:sldId id="413" r:id="rId21"/>
    <p:sldId id="414" r:id="rId22"/>
    <p:sldId id="415" r:id="rId23"/>
    <p:sldId id="387" r:id="rId24"/>
    <p:sldId id="419" r:id="rId25"/>
    <p:sldId id="365" r:id="rId26"/>
    <p:sldId id="385" r:id="rId27"/>
    <p:sldId id="360" r:id="rId28"/>
    <p:sldId id="361" r:id="rId29"/>
    <p:sldId id="416" r:id="rId30"/>
    <p:sldId id="371" r:id="rId31"/>
    <p:sldId id="373" r:id="rId32"/>
    <p:sldId id="372" r:id="rId33"/>
    <p:sldId id="374" r:id="rId34"/>
    <p:sldId id="375" r:id="rId35"/>
    <p:sldId id="376" r:id="rId36"/>
    <p:sldId id="377" r:id="rId37"/>
    <p:sldId id="378" r:id="rId38"/>
    <p:sldId id="368" r:id="rId39"/>
    <p:sldId id="369" r:id="rId40"/>
    <p:sldId id="370" r:id="rId41"/>
    <p:sldId id="379" r:id="rId42"/>
    <p:sldId id="380" r:id="rId43"/>
    <p:sldId id="381" r:id="rId44"/>
    <p:sldId id="367" r:id="rId45"/>
  </p:sldIdLst>
  <p:sldSz cx="9144000" cy="6858000" type="screen4x3"/>
  <p:notesSz cx="7010400" cy="9296400"/>
  <p:defaultTextStyle>
    <a:defPPr>
      <a:defRPr lang="en-US"/>
    </a:defPPr>
    <a:lvl1pPr algn="l" rtl="0" fontAlgn="base">
      <a:spcBef>
        <a:spcPct val="0"/>
      </a:spcBef>
      <a:spcAft>
        <a:spcPct val="0"/>
      </a:spcAft>
      <a:defRPr kern="1200">
        <a:solidFill>
          <a:srgbClr val="DA2651"/>
        </a:solidFill>
        <a:latin typeface="Arial" charset="0"/>
        <a:ea typeface="+mn-ea"/>
        <a:cs typeface="+mn-cs"/>
      </a:defRPr>
    </a:lvl1pPr>
    <a:lvl2pPr marL="457200" algn="l" rtl="0" fontAlgn="base">
      <a:spcBef>
        <a:spcPct val="0"/>
      </a:spcBef>
      <a:spcAft>
        <a:spcPct val="0"/>
      </a:spcAft>
      <a:defRPr kern="1200">
        <a:solidFill>
          <a:srgbClr val="DA2651"/>
        </a:solidFill>
        <a:latin typeface="Arial" charset="0"/>
        <a:ea typeface="+mn-ea"/>
        <a:cs typeface="+mn-cs"/>
      </a:defRPr>
    </a:lvl2pPr>
    <a:lvl3pPr marL="914400" algn="l" rtl="0" fontAlgn="base">
      <a:spcBef>
        <a:spcPct val="0"/>
      </a:spcBef>
      <a:spcAft>
        <a:spcPct val="0"/>
      </a:spcAft>
      <a:defRPr kern="1200">
        <a:solidFill>
          <a:srgbClr val="DA2651"/>
        </a:solidFill>
        <a:latin typeface="Arial" charset="0"/>
        <a:ea typeface="+mn-ea"/>
        <a:cs typeface="+mn-cs"/>
      </a:defRPr>
    </a:lvl3pPr>
    <a:lvl4pPr marL="1371600" algn="l" rtl="0" fontAlgn="base">
      <a:spcBef>
        <a:spcPct val="0"/>
      </a:spcBef>
      <a:spcAft>
        <a:spcPct val="0"/>
      </a:spcAft>
      <a:defRPr kern="1200">
        <a:solidFill>
          <a:srgbClr val="DA2651"/>
        </a:solidFill>
        <a:latin typeface="Arial" charset="0"/>
        <a:ea typeface="+mn-ea"/>
        <a:cs typeface="+mn-cs"/>
      </a:defRPr>
    </a:lvl4pPr>
    <a:lvl5pPr marL="1828800" algn="l" rtl="0" fontAlgn="base">
      <a:spcBef>
        <a:spcPct val="0"/>
      </a:spcBef>
      <a:spcAft>
        <a:spcPct val="0"/>
      </a:spcAft>
      <a:defRPr kern="1200">
        <a:solidFill>
          <a:srgbClr val="DA2651"/>
        </a:solidFill>
        <a:latin typeface="Arial" charset="0"/>
        <a:ea typeface="+mn-ea"/>
        <a:cs typeface="+mn-cs"/>
      </a:defRPr>
    </a:lvl5pPr>
    <a:lvl6pPr marL="2286000" algn="l" defTabSz="914400" rtl="0" eaLnBrk="1" latinLnBrk="0" hangingPunct="1">
      <a:defRPr kern="1200">
        <a:solidFill>
          <a:srgbClr val="DA2651"/>
        </a:solidFill>
        <a:latin typeface="Arial" charset="0"/>
        <a:ea typeface="+mn-ea"/>
        <a:cs typeface="+mn-cs"/>
      </a:defRPr>
    </a:lvl6pPr>
    <a:lvl7pPr marL="2743200" algn="l" defTabSz="914400" rtl="0" eaLnBrk="1" latinLnBrk="0" hangingPunct="1">
      <a:defRPr kern="1200">
        <a:solidFill>
          <a:srgbClr val="DA2651"/>
        </a:solidFill>
        <a:latin typeface="Arial" charset="0"/>
        <a:ea typeface="+mn-ea"/>
        <a:cs typeface="+mn-cs"/>
      </a:defRPr>
    </a:lvl7pPr>
    <a:lvl8pPr marL="3200400" algn="l" defTabSz="914400" rtl="0" eaLnBrk="1" latinLnBrk="0" hangingPunct="1">
      <a:defRPr kern="1200">
        <a:solidFill>
          <a:srgbClr val="DA2651"/>
        </a:solidFill>
        <a:latin typeface="Arial" charset="0"/>
        <a:ea typeface="+mn-ea"/>
        <a:cs typeface="+mn-cs"/>
      </a:defRPr>
    </a:lvl8pPr>
    <a:lvl9pPr marL="3657600" algn="l" defTabSz="914400" rtl="0" eaLnBrk="1" latinLnBrk="0" hangingPunct="1">
      <a:defRPr kern="1200">
        <a:solidFill>
          <a:srgbClr val="DA26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00080"/>
    <a:srgbClr val="993366"/>
    <a:srgbClr val="CC00CC"/>
    <a:srgbClr val="CC0099"/>
    <a:srgbClr val="588584"/>
    <a:srgbClr val="FFFF00"/>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633" autoAdjust="0"/>
  </p:normalViewPr>
  <p:slideViewPr>
    <p:cSldViewPr>
      <p:cViewPr>
        <p:scale>
          <a:sx n="70" d="100"/>
          <a:sy n="70" d="100"/>
        </p:scale>
        <p:origin x="-614" y="100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768"/>
    </p:cViewPr>
  </p:sorterViewPr>
  <p:notesViewPr>
    <p:cSldViewPr>
      <p:cViewPr varScale="1">
        <p:scale>
          <a:sx n="49" d="100"/>
          <a:sy n="49" d="100"/>
        </p:scale>
        <p:origin x="-188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33E0D5CC-EEC5-4BD0-BFAC-1852A9CE4F3C}" type="slidenum">
              <a:rPr lang="en-US"/>
              <a:pPr/>
              <a:t>‹#›</a:t>
            </a:fld>
            <a:endParaRPr lang="en-US"/>
          </a:p>
        </p:txBody>
      </p:sp>
    </p:spTree>
    <p:extLst>
      <p:ext uri="{BB962C8B-B14F-4D97-AF65-F5344CB8AC3E}">
        <p14:creationId xmlns="" xmlns:p14="http://schemas.microsoft.com/office/powerpoint/2010/main" val="287347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chemeClr val="tx1"/>
                </a:solidFill>
              </a:defRPr>
            </a:lvl1pPr>
          </a:lstStyle>
          <a:p>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defRPr>
            </a:lvl1pPr>
          </a:lstStyle>
          <a:p>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chemeClr val="tx1"/>
                </a:solidFill>
              </a:defRPr>
            </a:lvl1pPr>
          </a:lstStyle>
          <a:p>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defRPr>
            </a:lvl1pPr>
          </a:lstStyle>
          <a:p>
            <a:fld id="{51077B06-6BB2-44D7-97B0-587C9F0E2C1F}" type="slidenum">
              <a:rPr lang="en-US"/>
              <a:pPr/>
              <a:t>‹#›</a:t>
            </a:fld>
            <a:endParaRPr lang="en-US"/>
          </a:p>
        </p:txBody>
      </p:sp>
    </p:spTree>
    <p:extLst>
      <p:ext uri="{BB962C8B-B14F-4D97-AF65-F5344CB8AC3E}">
        <p14:creationId xmlns="" xmlns:p14="http://schemas.microsoft.com/office/powerpoint/2010/main" val="1937975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DC38DBF-F21A-4BCE-899B-5D35C6799AAB}" type="slidenum">
              <a:rPr lang="en-US" smtClean="0"/>
              <a:pPr/>
              <a:t>2</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Iin this slide talk about next we will look at assoc studies – before we conduct assoc studies we usually have some indication that the trait we are interested in has some evidence for genetic influences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47ADE03-3C91-471D-BFFD-CE0B0CB0171E}"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84DD59C-D5F5-4618-A4CD-10305B98F526}" type="slidenum">
              <a:rPr lang="en-US" smtClean="0"/>
              <a:pPr/>
              <a:t>12</a:t>
            </a:fld>
            <a:endParaRPr lang="en-US" smtClean="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61DC139-BC58-430A-817A-B4D0F8A9F248}"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BE95E35-8D14-4888-B40B-AEDFB46F116C}"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E6ACFD5-1EDF-4B92-86D3-5B94F5C34CCA}"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D6A9479-D2D0-4C61-B81E-D345D90385C9}" type="slidenum">
              <a:rPr lang="en-US" smtClean="0"/>
              <a:pPr/>
              <a:t>16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9C9FB7E-72C1-4873-9673-69FCA5AD66D4}" type="slidenum">
              <a:rPr lang="en-US" smtClean="0"/>
              <a:pPr/>
              <a:t>20</a:t>
            </a:fld>
            <a:endParaRPr lang="en-US"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329E142-75B2-456F-B0A2-876769E8BACD}" type="slidenum">
              <a:rPr lang="en-US" smtClean="0"/>
              <a:pPr/>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23D891F-1D9E-434B-9823-1955CC3A61E2}" type="slidenum">
              <a:rPr lang="en-US" smtClean="0"/>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CC57F994-0AF5-4C81-BC5B-2007BF2C2A72}" type="slidenum">
              <a:rPr lang="en-US" smtClean="0"/>
              <a:pPr/>
              <a:t>23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FH a good bridge?</a:t>
            </a:r>
            <a:endParaRPr lang="en-US" dirty="0"/>
          </a:p>
        </p:txBody>
      </p:sp>
      <p:sp>
        <p:nvSpPr>
          <p:cNvPr id="4" name="Slide Number Placeholder 3"/>
          <p:cNvSpPr>
            <a:spLocks noGrp="1"/>
          </p:cNvSpPr>
          <p:nvPr>
            <p:ph type="sldNum" sz="quarter" idx="10"/>
          </p:nvPr>
        </p:nvSpPr>
        <p:spPr/>
        <p:txBody>
          <a:bodyPr/>
          <a:lstStyle/>
          <a:p>
            <a:fld id="{51077B06-6BB2-44D7-97B0-587C9F0E2C1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FH a good bridge?</a:t>
            </a:r>
            <a:endParaRPr lang="en-US" dirty="0"/>
          </a:p>
        </p:txBody>
      </p:sp>
      <p:sp>
        <p:nvSpPr>
          <p:cNvPr id="4" name="Slide Number Placeholder 3"/>
          <p:cNvSpPr>
            <a:spLocks noGrp="1"/>
          </p:cNvSpPr>
          <p:nvPr>
            <p:ph type="sldNum" sz="quarter" idx="10"/>
          </p:nvPr>
        </p:nvSpPr>
        <p:spPr/>
        <p:txBody>
          <a:bodyPr/>
          <a:lstStyle/>
          <a:p>
            <a:fld id="{51077B06-6BB2-44D7-97B0-587C9F0E2C1F}"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D6A9479-D2D0-4C61-B81E-D345D90385C9}" type="slidenum">
              <a:rPr lang="en-US" smtClean="0"/>
              <a:pPr/>
              <a:t>29</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A86D8B-E1CD-4163-B57C-C0F3AE3DF610}" type="slidenum">
              <a:rPr lang="en-US"/>
              <a:pPr/>
              <a:t>30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8E6736-1514-4FEE-B498-BBF7F39B20B2}" type="slidenum">
              <a:rPr lang="en-US"/>
              <a:pPr/>
              <a:t>31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08E6736-1514-4FEE-B498-BBF7F39B20B2}" type="slidenum">
              <a:rPr lang="en-US"/>
              <a:pPr/>
              <a:t>32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CD0136A-24F0-4016-9B42-64CD1EF9FAB9}" type="slidenum">
              <a:rPr lang="en-US"/>
              <a:pPr/>
              <a:t>33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A7FD75C-BE9E-4C81-9E87-45150D784017}" type="slidenum">
              <a:rPr lang="en-US"/>
              <a:pPr/>
              <a:t>34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C4B9EC4-0ECB-4BFD-93FF-28FA886432F7}" type="slidenum">
              <a:rPr lang="en-US"/>
              <a:pPr/>
              <a:t>35</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0F6B453-2153-4B6B-B3E7-812F23EF62FF}" type="slidenum">
              <a:rPr lang="en-US"/>
              <a:pPr/>
              <a:t>36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77CF16A-D7A5-46B3-8474-8BA3181645F8}" type="slidenum">
              <a:rPr lang="en-US"/>
              <a:pPr/>
              <a:t>37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D6A9479-D2D0-4C61-B81E-D345D90385C9}" type="slidenum">
              <a:rPr lang="en-US" smtClean="0"/>
              <a:pPr/>
              <a:t>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5527FC6-4980-4B27-AC77-1E3835C9888F}" type="slidenum">
              <a:rPr lang="en-US"/>
              <a:pPr/>
              <a:t>41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5A3521C-A2F5-4A4A-93A2-5953D9735670}" type="slidenum">
              <a:rPr lang="en-US"/>
              <a:pPr/>
              <a:t>42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BC133D0-6F5D-4BD2-B608-A8B5B1FBC9AA}" type="slidenum">
              <a:rPr lang="en-US"/>
              <a:pPr/>
              <a:t>43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13291BE-0BDD-4ABA-A8DC-A0FDE24177C9}" type="slidenum">
              <a:rPr lang="en-US" smtClean="0"/>
              <a:pPr/>
              <a:t>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66BE6D9-88AF-4078-A9C9-35C04004D3DF}" type="slidenum">
              <a:rPr lang="en-US" smtClean="0"/>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A549D34-FBD2-4AAB-9B4E-1BF0A38F27C0}" type="slidenum">
              <a:rPr lang="en-US" smtClean="0"/>
              <a:pPr/>
              <a:t>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F27EF6E-7EDE-4E7F-8DB4-73F107519868}" type="slidenum">
              <a:rPr lang="en-US" smtClean="0"/>
              <a:pPr/>
              <a:t>8</a:t>
            </a:fld>
            <a:endParaRPr lang="en-US" smtClean="0"/>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5AF2B65-5501-416C-8613-3B15718AB7EC}"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D669B0-A0EA-4587-B4A3-06C5E0D1073B}" type="slidenum">
              <a:rPr lang="en-US" smtClean="0"/>
              <a:pPr/>
              <a:t>10</a:t>
            </a:fld>
            <a:endParaRPr lang="en-US" smtClean="0"/>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195" name="Rectangle 3"/>
          <p:cNvSpPr>
            <a:spLocks noGrp="1" noChangeArrowheads="1"/>
          </p:cNvSpPr>
          <p:nvPr>
            <p:ph type="ctrTitle"/>
          </p:nvPr>
        </p:nvSpPr>
        <p:spPr bwMode="auto">
          <a:xfrm>
            <a:off x="304800" y="457200"/>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solidFill>
                  <a:srgbClr val="FFFF99"/>
                </a:solidFill>
              </a:defRPr>
            </a:lvl1pPr>
          </a:lstStyle>
          <a:p>
            <a:r>
              <a:rPr lang="en-US" altLang="en-US"/>
              <a:t>Click to edit Master title style</a:t>
            </a:r>
          </a:p>
        </p:txBody>
      </p:sp>
      <p:sp>
        <p:nvSpPr>
          <p:cNvPr id="8196" name="Rectangle 4"/>
          <p:cNvSpPr>
            <a:spLocks noGrp="1" noChangeArrowheads="1"/>
          </p:cNvSpPr>
          <p:nvPr>
            <p:ph type="subTitle" idx="1"/>
          </p:nvPr>
        </p:nvSpPr>
        <p:spPr bwMode="auto">
          <a:xfrm>
            <a:off x="849313" y="3049588"/>
            <a:ext cx="6248400" cy="2362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r">
              <a:buFont typeface="Wingdings" pitchFamily="2" charset="2"/>
              <a:buNone/>
              <a:defRPr sz="3200">
                <a:solidFill>
                  <a:srgbClr val="FFFF99"/>
                </a:solidFill>
              </a:defRPr>
            </a:lvl1pPr>
          </a:lstStyle>
          <a:p>
            <a:r>
              <a:rPr lang="en-US" altLang="en-US"/>
              <a:t>Click to edit Master subtitle style</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endParaRPr lang="en-US" altLang="en-US"/>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r>
              <a:rPr lang="en-US" altLang="en-US"/>
              <a:t>Working Group Meeting  May 18-19, 2005</a:t>
            </a:r>
          </a:p>
        </p:txBody>
      </p:sp>
      <p:sp>
        <p:nvSpPr>
          <p:cNvPr id="8199" name="Rectangle 7"/>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CC4FA8A3-14AF-45B7-8D1C-6112812CCFF5}" type="slidenum">
              <a:rPr lang="en-US" altLang="en-US"/>
              <a:pPr/>
              <a:t>‹#›</a:t>
            </a:fld>
            <a:endParaRPr lang="en-US" altLang="en-US"/>
          </a:p>
        </p:txBody>
      </p:sp>
      <p:grpSp>
        <p:nvGrpSpPr>
          <p:cNvPr id="8200" name="Group 8"/>
          <p:cNvGrpSpPr>
            <a:grpSpLocks/>
          </p:cNvGrpSpPr>
          <p:nvPr/>
        </p:nvGrpSpPr>
        <p:grpSpPr bwMode="auto">
          <a:xfrm>
            <a:off x="7493000" y="2992438"/>
            <a:ext cx="1338263" cy="2189162"/>
            <a:chOff x="4704" y="1885"/>
            <a:chExt cx="843" cy="1379"/>
          </a:xfrm>
        </p:grpSpPr>
        <p:sp>
          <p:nvSpPr>
            <p:cNvPr id="820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820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0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1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821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821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821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822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822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823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8D0970D-D6A5-40CD-8476-EF79393CD0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auto">
          <a:xfrm>
            <a:off x="8153400" y="152400"/>
            <a:ext cx="0" cy="1524000"/>
          </a:xfrm>
          <a:prstGeom prst="line">
            <a:avLst/>
          </a:prstGeom>
          <a:noFill/>
          <a:ln w="9525">
            <a:solidFill>
              <a:schemeClr val="tx1"/>
            </a:solidFill>
            <a:round/>
            <a:headEnd/>
            <a:tailEnd/>
          </a:ln>
          <a:effectLst/>
        </p:spPr>
        <p:txBody>
          <a:bodyPr/>
          <a:lstStyle/>
          <a:p>
            <a:endParaRPr lang="en-US"/>
          </a:p>
        </p:txBody>
      </p:sp>
      <p:grpSp>
        <p:nvGrpSpPr>
          <p:cNvPr id="7176" name="Group 8"/>
          <p:cNvGrpSpPr>
            <a:grpSpLocks/>
          </p:cNvGrpSpPr>
          <p:nvPr/>
        </p:nvGrpSpPr>
        <p:grpSpPr bwMode="auto">
          <a:xfrm>
            <a:off x="8229600" y="152400"/>
            <a:ext cx="715963" cy="1219200"/>
            <a:chOff x="5136" y="960"/>
            <a:chExt cx="528" cy="864"/>
          </a:xfrm>
        </p:grpSpPr>
        <p:sp>
          <p:nvSpPr>
            <p:cNvPr id="717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717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717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718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718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718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719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719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719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720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720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609600" y="3124200"/>
            <a:ext cx="7924800" cy="3308598"/>
          </a:xfrm>
          <a:prstGeom prst="rect">
            <a:avLst/>
          </a:prstGeom>
          <a:noFill/>
          <a:ln w="9525">
            <a:noFill/>
            <a:miter lim="800000"/>
            <a:headEnd/>
            <a:tailEnd/>
          </a:ln>
          <a:effectLst/>
        </p:spPr>
        <p:txBody>
          <a:bodyPr>
            <a:spAutoFit/>
          </a:bodyPr>
          <a:lstStyle/>
          <a:p>
            <a:pPr algn="ctr">
              <a:spcBef>
                <a:spcPct val="50000"/>
              </a:spcBef>
            </a:pPr>
            <a:r>
              <a:rPr lang="en-US" sz="2400" b="1" dirty="0">
                <a:solidFill>
                  <a:schemeClr val="bg1"/>
                </a:solidFill>
                <a:cs typeface="Times New Roman" charset="0"/>
              </a:rPr>
              <a:t>Karen L. Edwards, Ph.D</a:t>
            </a:r>
            <a:r>
              <a:rPr lang="en-US" sz="2400" b="1" dirty="0" smtClean="0">
                <a:solidFill>
                  <a:schemeClr val="bg1"/>
                </a:solidFill>
                <a:cs typeface="Times New Roman" charset="0"/>
              </a:rPr>
              <a:t>.</a:t>
            </a:r>
          </a:p>
          <a:p>
            <a:pPr algn="ctr">
              <a:spcBef>
                <a:spcPct val="50000"/>
              </a:spcBef>
            </a:pPr>
            <a:r>
              <a:rPr lang="en-US" sz="2400" b="1" dirty="0" smtClean="0">
                <a:solidFill>
                  <a:schemeClr val="bg1"/>
                </a:solidFill>
                <a:cs typeface="Times New Roman" charset="0"/>
              </a:rPr>
              <a:t>Professor </a:t>
            </a:r>
          </a:p>
          <a:p>
            <a:pPr algn="ctr">
              <a:spcBef>
                <a:spcPct val="50000"/>
              </a:spcBef>
            </a:pPr>
            <a:r>
              <a:rPr lang="en-US" sz="2400" b="1" dirty="0" smtClean="0">
                <a:solidFill>
                  <a:schemeClr val="bg1"/>
                </a:solidFill>
                <a:cs typeface="Times New Roman" charset="0"/>
              </a:rPr>
              <a:t>Dept of Epidemiology and</a:t>
            </a:r>
          </a:p>
          <a:p>
            <a:pPr algn="ctr">
              <a:spcBef>
                <a:spcPct val="50000"/>
              </a:spcBef>
            </a:pPr>
            <a:r>
              <a:rPr lang="en-US" sz="2400" b="1" dirty="0" smtClean="0">
                <a:solidFill>
                  <a:schemeClr val="bg1"/>
                </a:solidFill>
                <a:cs typeface="Times New Roman" charset="0"/>
              </a:rPr>
              <a:t>Genetic Epidemiology Research Institute</a:t>
            </a:r>
          </a:p>
          <a:p>
            <a:pPr algn="ctr">
              <a:spcBef>
                <a:spcPct val="50000"/>
              </a:spcBef>
            </a:pPr>
            <a:r>
              <a:rPr lang="en-US" sz="2200" b="1" dirty="0" smtClean="0">
                <a:solidFill>
                  <a:schemeClr val="bg1"/>
                </a:solidFill>
                <a:cs typeface="Times New Roman" charset="0"/>
              </a:rPr>
              <a:t>School </a:t>
            </a:r>
            <a:r>
              <a:rPr lang="en-US" sz="2200" b="1" dirty="0">
                <a:solidFill>
                  <a:schemeClr val="bg1"/>
                </a:solidFill>
                <a:cs typeface="Times New Roman" charset="0"/>
              </a:rPr>
              <a:t>of </a:t>
            </a:r>
            <a:r>
              <a:rPr lang="en-US" sz="2200" b="1" dirty="0" smtClean="0">
                <a:solidFill>
                  <a:schemeClr val="bg1"/>
                </a:solidFill>
                <a:cs typeface="Times New Roman" charset="0"/>
              </a:rPr>
              <a:t>Medicine</a:t>
            </a:r>
            <a:r>
              <a:rPr lang="en-US" sz="2200" dirty="0">
                <a:solidFill>
                  <a:schemeClr val="bg1"/>
                </a:solidFill>
              </a:rPr>
              <a:t/>
            </a:r>
            <a:br>
              <a:rPr lang="en-US" sz="2200" dirty="0">
                <a:solidFill>
                  <a:schemeClr val="bg1"/>
                </a:solidFill>
              </a:rPr>
            </a:br>
            <a:r>
              <a:rPr lang="en-US" sz="2200" b="1" dirty="0">
                <a:solidFill>
                  <a:schemeClr val="bg1"/>
                </a:solidFill>
                <a:cs typeface="Times New Roman" charset="0"/>
              </a:rPr>
              <a:t>University of </a:t>
            </a:r>
            <a:r>
              <a:rPr lang="en-US" sz="2200" b="1" dirty="0" smtClean="0">
                <a:solidFill>
                  <a:schemeClr val="bg1"/>
                </a:solidFill>
                <a:cs typeface="Times New Roman" charset="0"/>
              </a:rPr>
              <a:t>California Irvine</a:t>
            </a:r>
            <a:r>
              <a:rPr lang="en-US" sz="2200" dirty="0" smtClean="0">
                <a:solidFill>
                  <a:schemeClr val="bg1"/>
                </a:solidFill>
              </a:rPr>
              <a:t> </a:t>
            </a:r>
            <a:endParaRPr lang="en-US" sz="2200" dirty="0">
              <a:solidFill>
                <a:schemeClr val="bg1"/>
              </a:solidFill>
            </a:endParaRPr>
          </a:p>
          <a:p>
            <a:pPr algn="ctr">
              <a:lnSpc>
                <a:spcPct val="50000"/>
              </a:lnSpc>
              <a:spcBef>
                <a:spcPct val="50000"/>
              </a:spcBef>
            </a:pPr>
            <a:r>
              <a:rPr lang="en-US" sz="2200" b="1" dirty="0">
                <a:solidFill>
                  <a:schemeClr val="bg1"/>
                </a:solidFill>
              </a:rPr>
              <a:t>Seattle, WA</a:t>
            </a:r>
          </a:p>
        </p:txBody>
      </p:sp>
      <p:sp>
        <p:nvSpPr>
          <p:cNvPr id="107524" name="Text Box 4"/>
          <p:cNvSpPr txBox="1">
            <a:spLocks noChangeArrowheads="1"/>
          </p:cNvSpPr>
          <p:nvPr/>
        </p:nvSpPr>
        <p:spPr bwMode="auto">
          <a:xfrm>
            <a:off x="228600" y="304800"/>
            <a:ext cx="7620000" cy="1754326"/>
          </a:xfrm>
          <a:prstGeom prst="rect">
            <a:avLst/>
          </a:prstGeom>
          <a:noFill/>
          <a:ln w="9525">
            <a:noFill/>
            <a:miter lim="800000"/>
            <a:headEnd/>
            <a:tailEnd/>
          </a:ln>
          <a:effectLst/>
        </p:spPr>
        <p:txBody>
          <a:bodyPr>
            <a:spAutoFit/>
          </a:bodyPr>
          <a:lstStyle/>
          <a:p>
            <a:pPr algn="ctr">
              <a:spcBef>
                <a:spcPct val="50000"/>
              </a:spcBef>
            </a:pPr>
            <a:r>
              <a:rPr lang="en-US" sz="3600" b="1" dirty="0" smtClean="0">
                <a:solidFill>
                  <a:srgbClr val="FFFF00"/>
                </a:solidFill>
                <a:effectLst>
                  <a:outerShdw blurRad="38100" dist="38100" dir="2700000" algn="tl">
                    <a:srgbClr val="000000"/>
                  </a:outerShdw>
                </a:effectLst>
              </a:rPr>
              <a:t>Family Studies: Family Health History, Segregation and Linkage Analysis</a:t>
            </a:r>
            <a:endParaRPr lang="en-US" sz="3600" b="1" dirty="0">
              <a:solidFill>
                <a:srgbClr val="FFFF00"/>
              </a:solidFill>
              <a:effectLst>
                <a:outerShdw blurRad="38100" dist="38100" dir="2700000" algn="tl">
                  <a:srgbClr val="000000"/>
                </a:outerShdw>
              </a:effectLst>
            </a:endParaRPr>
          </a:p>
        </p:txBody>
      </p:sp>
      <p:cxnSp>
        <p:nvCxnSpPr>
          <p:cNvPr id="5" name="Straight Connector 4"/>
          <p:cNvCxnSpPr/>
          <p:nvPr/>
        </p:nvCxnSpPr>
        <p:spPr bwMode="auto">
          <a:xfrm>
            <a:off x="381000" y="2362200"/>
            <a:ext cx="7543800"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66"/>
                </a:solidFill>
              </a:rPr>
              <a:t>Parameters: single locus component</a:t>
            </a:r>
          </a:p>
        </p:txBody>
      </p:sp>
      <p:sp>
        <p:nvSpPr>
          <p:cNvPr id="9219" name="Rectangle 3"/>
          <p:cNvSpPr>
            <a:spLocks noGrp="1" noChangeArrowheads="1"/>
          </p:cNvSpPr>
          <p:nvPr>
            <p:ph type="body" idx="1"/>
          </p:nvPr>
        </p:nvSpPr>
        <p:spPr>
          <a:xfrm>
            <a:off x="900113" y="1195388"/>
            <a:ext cx="7296150" cy="4816475"/>
          </a:xfrm>
        </p:spPr>
        <p:txBody>
          <a:bodyPr/>
          <a:lstStyle/>
          <a:p>
            <a:pPr marL="914400" lvl="1" indent="-457200" eaLnBrk="1" hangingPunct="1">
              <a:buClr>
                <a:schemeClr val="tx1"/>
              </a:buClr>
              <a:buFontTx/>
              <a:buNone/>
            </a:pPr>
            <a:endParaRPr lang="en-US" sz="2400" dirty="0" smtClean="0"/>
          </a:p>
          <a:p>
            <a:pPr marL="533400" indent="-533400" eaLnBrk="1" hangingPunct="1">
              <a:lnSpc>
                <a:spcPct val="115000"/>
              </a:lnSpc>
            </a:pPr>
            <a:r>
              <a:rPr lang="en-US" sz="2400" dirty="0" smtClean="0">
                <a:solidFill>
                  <a:schemeClr val="bg1"/>
                </a:solidFill>
              </a:rPr>
              <a:t>Means (</a:t>
            </a:r>
            <a:r>
              <a:rPr lang="en-US" sz="2400" i="1" dirty="0" smtClean="0">
                <a:solidFill>
                  <a:schemeClr val="bg1"/>
                </a:solidFill>
              </a:rPr>
              <a:t>u</a:t>
            </a:r>
            <a:r>
              <a:rPr lang="en-US" sz="2400" dirty="0" smtClean="0">
                <a:solidFill>
                  <a:schemeClr val="bg1"/>
                </a:solidFill>
              </a:rPr>
              <a:t>) for each </a:t>
            </a:r>
            <a:r>
              <a:rPr lang="en-US" sz="2400" dirty="0" err="1" smtClean="0">
                <a:solidFill>
                  <a:schemeClr val="bg1"/>
                </a:solidFill>
              </a:rPr>
              <a:t>subdistribution</a:t>
            </a:r>
            <a:endParaRPr lang="en-US" sz="2400" dirty="0" smtClean="0">
              <a:solidFill>
                <a:schemeClr val="bg1"/>
              </a:solidFill>
            </a:endParaRPr>
          </a:p>
          <a:p>
            <a:pPr marL="533400" indent="-533400" eaLnBrk="1" hangingPunct="1">
              <a:lnSpc>
                <a:spcPct val="115000"/>
              </a:lnSpc>
            </a:pPr>
            <a:r>
              <a:rPr lang="en-US" sz="2400" dirty="0" smtClean="0">
                <a:solidFill>
                  <a:schemeClr val="bg1"/>
                </a:solidFill>
              </a:rPr>
              <a:t>Variance of each </a:t>
            </a:r>
            <a:r>
              <a:rPr lang="en-US" sz="2400" dirty="0" err="1" smtClean="0">
                <a:solidFill>
                  <a:schemeClr val="bg1"/>
                </a:solidFill>
              </a:rPr>
              <a:t>subdistribution</a:t>
            </a:r>
            <a:endParaRPr lang="en-US" sz="2400" dirty="0" smtClean="0">
              <a:solidFill>
                <a:schemeClr val="bg1"/>
              </a:solidFill>
            </a:endParaRPr>
          </a:p>
          <a:p>
            <a:pPr marL="533400" indent="-533400" eaLnBrk="1" hangingPunct="1">
              <a:lnSpc>
                <a:spcPct val="115000"/>
              </a:lnSpc>
            </a:pPr>
            <a:r>
              <a:rPr lang="en-US" sz="2400" dirty="0" smtClean="0">
                <a:solidFill>
                  <a:schemeClr val="bg1"/>
                </a:solidFill>
              </a:rPr>
              <a:t>Allele frequencies</a:t>
            </a:r>
          </a:p>
          <a:p>
            <a:pPr marL="533400" indent="-533400" eaLnBrk="1" hangingPunct="1">
              <a:lnSpc>
                <a:spcPct val="115000"/>
              </a:lnSpc>
            </a:pPr>
            <a:r>
              <a:rPr lang="en-US" sz="2400" dirty="0" smtClean="0">
                <a:solidFill>
                  <a:schemeClr val="bg1"/>
                </a:solidFill>
              </a:rPr>
              <a:t>Transmission probabilities - </a:t>
            </a:r>
            <a:r>
              <a:rPr lang="en-US" sz="2000" dirty="0" smtClean="0">
                <a:solidFill>
                  <a:schemeClr val="bg1"/>
                </a:solidFill>
              </a:rPr>
              <a:t>should conform to </a:t>
            </a:r>
            <a:r>
              <a:rPr lang="en-US" sz="2000" dirty="0" err="1" smtClean="0">
                <a:solidFill>
                  <a:schemeClr val="bg1"/>
                </a:solidFill>
              </a:rPr>
              <a:t>Mendelian</a:t>
            </a:r>
            <a:r>
              <a:rPr lang="en-US" sz="2000" dirty="0" smtClean="0">
                <a:solidFill>
                  <a:schemeClr val="bg1"/>
                </a:solidFill>
              </a:rPr>
              <a:t> expectations</a:t>
            </a:r>
            <a:endParaRPr lang="en-US" sz="2000" b="1" dirty="0" smtClean="0">
              <a:solidFill>
                <a:schemeClr val="bg1"/>
              </a:solidFill>
            </a:endParaRPr>
          </a:p>
          <a:p>
            <a:pPr marL="1295400" lvl="2" indent="-381000" eaLnBrk="1" hangingPunct="1"/>
            <a:r>
              <a:rPr lang="en-US" sz="2000" dirty="0" smtClean="0">
                <a:solidFill>
                  <a:schemeClr val="bg1"/>
                </a:solidFill>
              </a:rPr>
              <a:t>t</a:t>
            </a:r>
            <a:r>
              <a:rPr lang="en-US" sz="2000" baseline="-25000" dirty="0" smtClean="0">
                <a:solidFill>
                  <a:schemeClr val="bg1"/>
                </a:solidFill>
              </a:rPr>
              <a:t>1</a:t>
            </a:r>
            <a:r>
              <a:rPr lang="en-US" sz="2000" b="1" dirty="0" smtClean="0">
                <a:solidFill>
                  <a:schemeClr val="bg1"/>
                </a:solidFill>
              </a:rPr>
              <a:t> = </a:t>
            </a:r>
            <a:r>
              <a:rPr lang="en-US" sz="2000" dirty="0" smtClean="0">
                <a:solidFill>
                  <a:schemeClr val="bg1"/>
                </a:solidFill>
              </a:rPr>
              <a:t>P(AA parents transmits A allele to offspring) = 1.0</a:t>
            </a:r>
          </a:p>
          <a:p>
            <a:pPr marL="1295400" lvl="2" indent="-381000" eaLnBrk="1" hangingPunct="1"/>
            <a:r>
              <a:rPr lang="en-US" sz="2000" dirty="0" smtClean="0">
                <a:solidFill>
                  <a:schemeClr val="bg1"/>
                </a:solidFill>
              </a:rPr>
              <a:t>t</a:t>
            </a:r>
            <a:r>
              <a:rPr lang="en-US" sz="2000" baseline="-25000" dirty="0" smtClean="0">
                <a:solidFill>
                  <a:schemeClr val="bg1"/>
                </a:solidFill>
              </a:rPr>
              <a:t>2</a:t>
            </a:r>
            <a:r>
              <a:rPr lang="en-US" sz="2000" dirty="0" smtClean="0">
                <a:solidFill>
                  <a:schemeClr val="bg1"/>
                </a:solidFill>
              </a:rPr>
              <a:t>= P(</a:t>
            </a:r>
            <a:r>
              <a:rPr lang="en-US" sz="2000" dirty="0" err="1" smtClean="0">
                <a:solidFill>
                  <a:schemeClr val="bg1"/>
                </a:solidFill>
              </a:rPr>
              <a:t>Aa</a:t>
            </a:r>
            <a:r>
              <a:rPr lang="en-US" sz="2000" dirty="0" smtClean="0">
                <a:solidFill>
                  <a:schemeClr val="bg1"/>
                </a:solidFill>
              </a:rPr>
              <a:t> parents transmits A allele to offspring) = 0.5 </a:t>
            </a:r>
          </a:p>
          <a:p>
            <a:pPr marL="1295400" lvl="2" indent="-381000" eaLnBrk="1" hangingPunct="1"/>
            <a:r>
              <a:rPr lang="en-US" sz="2000" dirty="0" smtClean="0">
                <a:solidFill>
                  <a:schemeClr val="bg1"/>
                </a:solidFill>
              </a:rPr>
              <a:t>t</a:t>
            </a:r>
            <a:r>
              <a:rPr lang="en-US" sz="2000" baseline="-25000" dirty="0" smtClean="0">
                <a:solidFill>
                  <a:schemeClr val="bg1"/>
                </a:solidFill>
              </a:rPr>
              <a:t>3</a:t>
            </a:r>
            <a:r>
              <a:rPr lang="en-US" sz="2000" dirty="0" smtClean="0">
                <a:solidFill>
                  <a:schemeClr val="bg1"/>
                </a:solidFill>
              </a:rPr>
              <a:t> = P(</a:t>
            </a:r>
            <a:r>
              <a:rPr lang="en-US" sz="2000" dirty="0" err="1" smtClean="0">
                <a:solidFill>
                  <a:schemeClr val="bg1"/>
                </a:solidFill>
              </a:rPr>
              <a:t>aa</a:t>
            </a:r>
            <a:r>
              <a:rPr lang="en-US" sz="2000" dirty="0" smtClean="0">
                <a:solidFill>
                  <a:schemeClr val="bg1"/>
                </a:solidFill>
              </a:rPr>
              <a:t> parents transmits A allele to offspring) = 0.0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66"/>
                </a:solidFill>
              </a:rPr>
              <a:t>Parameters : Polygenic component</a:t>
            </a:r>
          </a:p>
        </p:txBody>
      </p:sp>
      <p:sp>
        <p:nvSpPr>
          <p:cNvPr id="10243" name="Rectangle 3"/>
          <p:cNvSpPr>
            <a:spLocks noGrp="1" noChangeArrowheads="1"/>
          </p:cNvSpPr>
          <p:nvPr>
            <p:ph type="body" idx="1"/>
          </p:nvPr>
        </p:nvSpPr>
        <p:spPr>
          <a:xfrm>
            <a:off x="599440" y="1721168"/>
            <a:ext cx="8178800" cy="4628960"/>
          </a:xfrm>
        </p:spPr>
        <p:txBody>
          <a:bodyPr/>
          <a:lstStyle/>
          <a:p>
            <a:pPr marL="533400" indent="-533400" eaLnBrk="1" hangingPunct="1">
              <a:lnSpc>
                <a:spcPct val="115000"/>
              </a:lnSpc>
            </a:pPr>
            <a:r>
              <a:rPr lang="en-US" sz="2800" dirty="0" smtClean="0">
                <a:solidFill>
                  <a:schemeClr val="bg1"/>
                </a:solidFill>
              </a:rPr>
              <a:t>Heritability (h</a:t>
            </a:r>
            <a:r>
              <a:rPr lang="en-US" sz="2800" baseline="30000" dirty="0" smtClean="0">
                <a:solidFill>
                  <a:schemeClr val="bg1"/>
                </a:solidFill>
              </a:rPr>
              <a:t>2</a:t>
            </a:r>
            <a:r>
              <a:rPr lang="en-US" sz="2800" dirty="0" smtClean="0">
                <a:solidFill>
                  <a:schemeClr val="bg1"/>
                </a:solidFill>
              </a:rPr>
              <a:t>) </a:t>
            </a:r>
          </a:p>
          <a:p>
            <a:pPr marL="914400" lvl="1" indent="-457200" eaLnBrk="1" hangingPunct="1">
              <a:lnSpc>
                <a:spcPct val="115000"/>
              </a:lnSpc>
            </a:pPr>
            <a:r>
              <a:rPr lang="en-US" sz="2400" dirty="0" smtClean="0">
                <a:solidFill>
                  <a:schemeClr val="bg1"/>
                </a:solidFill>
              </a:rPr>
              <a:t>proportion of variance due to additive genetic effects </a:t>
            </a:r>
          </a:p>
          <a:p>
            <a:pPr marL="914400" lvl="1" indent="-457200" eaLnBrk="1" hangingPunct="1">
              <a:lnSpc>
                <a:spcPct val="115000"/>
              </a:lnSpc>
            </a:pPr>
            <a:r>
              <a:rPr lang="en-US" sz="2400" dirty="0" smtClean="0">
                <a:solidFill>
                  <a:schemeClr val="bg1"/>
                </a:solidFill>
              </a:rPr>
              <a:t>Not a single major gene</a:t>
            </a:r>
          </a:p>
          <a:p>
            <a:pPr marL="914400" lvl="1" indent="-457200" eaLnBrk="1" hangingPunct="1">
              <a:lnSpc>
                <a:spcPct val="115000"/>
              </a:lnSpc>
            </a:pPr>
            <a:r>
              <a:rPr lang="en-US" sz="2400" dirty="0" smtClean="0">
                <a:solidFill>
                  <a:schemeClr val="bg1"/>
                </a:solidFill>
              </a:rPr>
              <a:t>Can reflect “residual genetic effects” not accounted for by a single major locus</a:t>
            </a:r>
          </a:p>
          <a:p>
            <a:pPr marL="914400" lvl="1" indent="-457200" eaLnBrk="1" hangingPunct="1">
              <a:lnSpc>
                <a:spcPct val="115000"/>
              </a:lnSpc>
            </a:pPr>
            <a:r>
              <a:rPr lang="en-US" sz="2400" dirty="0" smtClean="0">
                <a:solidFill>
                  <a:schemeClr val="bg1"/>
                </a:solidFill>
              </a:rPr>
              <a:t>Sometimes referred to as </a:t>
            </a:r>
            <a:r>
              <a:rPr lang="en-US" sz="2400" dirty="0" err="1" smtClean="0">
                <a:solidFill>
                  <a:schemeClr val="bg1"/>
                </a:solidFill>
              </a:rPr>
              <a:t>multifactorial</a:t>
            </a:r>
            <a:r>
              <a:rPr lang="en-US" sz="2400" dirty="0" smtClean="0">
                <a:solidFill>
                  <a:schemeClr val="bg1"/>
                </a:solidFill>
              </a:rPr>
              <a:t> component</a:t>
            </a:r>
          </a:p>
          <a:p>
            <a:pPr marL="533400" indent="-533400" eaLnBrk="1" hangingPunct="1">
              <a:lnSpc>
                <a:spcPct val="115000"/>
              </a:lnSpc>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66"/>
                </a:solidFill>
              </a:rPr>
              <a:t>Model Testing</a:t>
            </a:r>
          </a:p>
        </p:txBody>
      </p:sp>
      <p:sp>
        <p:nvSpPr>
          <p:cNvPr id="12291" name="Rectangle 3"/>
          <p:cNvSpPr>
            <a:spLocks noGrp="1" noChangeArrowheads="1"/>
          </p:cNvSpPr>
          <p:nvPr>
            <p:ph type="body" idx="1"/>
          </p:nvPr>
        </p:nvSpPr>
        <p:spPr>
          <a:xfrm>
            <a:off x="974725" y="1435100"/>
            <a:ext cx="7064375" cy="4824413"/>
          </a:xfrm>
        </p:spPr>
        <p:txBody>
          <a:bodyPr/>
          <a:lstStyle/>
          <a:p>
            <a:pPr marL="533400" indent="-533400" eaLnBrk="1" hangingPunct="1">
              <a:lnSpc>
                <a:spcPct val="115000"/>
              </a:lnSpc>
            </a:pPr>
            <a:r>
              <a:rPr lang="en-US" sz="2800" dirty="0" smtClean="0">
                <a:solidFill>
                  <a:schemeClr val="bg1"/>
                </a:solidFill>
              </a:rPr>
              <a:t>Hypothesis testing for nested models using the LRT (likelihood ratio test) </a:t>
            </a:r>
          </a:p>
          <a:p>
            <a:pPr marL="533400" indent="-533400" eaLnBrk="1" hangingPunct="1">
              <a:lnSpc>
                <a:spcPct val="115000"/>
              </a:lnSpc>
            </a:pPr>
            <a:r>
              <a:rPr lang="en-US" sz="2800" dirty="0" smtClean="0">
                <a:solidFill>
                  <a:schemeClr val="bg1"/>
                </a:solidFill>
              </a:rPr>
              <a:t>LRT = -2 [In L(reduced model) - In L(full model)]</a:t>
            </a:r>
          </a:p>
          <a:p>
            <a:pPr marL="1295400" lvl="2" indent="-381000" eaLnBrk="1" hangingPunct="1">
              <a:buClr>
                <a:schemeClr val="tx1"/>
              </a:buClr>
            </a:pPr>
            <a:r>
              <a:rPr lang="en-US" sz="2000" dirty="0" smtClean="0">
                <a:solidFill>
                  <a:schemeClr val="bg1"/>
                </a:solidFill>
              </a:rPr>
              <a:t>LRT is distributed as a chi square with the degrees of freedom (</a:t>
            </a:r>
            <a:r>
              <a:rPr lang="en-US" sz="2000" dirty="0" err="1" smtClean="0">
                <a:solidFill>
                  <a:schemeClr val="bg1"/>
                </a:solidFill>
              </a:rPr>
              <a:t>df</a:t>
            </a:r>
            <a:r>
              <a:rPr lang="en-US" sz="2000" dirty="0" smtClean="0">
                <a:solidFill>
                  <a:schemeClr val="bg1"/>
                </a:solidFill>
              </a:rPr>
              <a:t>) equal to the difference in the number of estimated parameters </a:t>
            </a:r>
          </a:p>
          <a:p>
            <a:pPr marL="1295400" lvl="2" indent="-381000" eaLnBrk="1" hangingPunct="1">
              <a:buClr>
                <a:schemeClr val="tx1"/>
              </a:buClr>
            </a:pPr>
            <a:r>
              <a:rPr lang="en-US" sz="2000" dirty="0" smtClean="0">
                <a:solidFill>
                  <a:schemeClr val="bg1"/>
                </a:solidFill>
              </a:rPr>
              <a:t>The likelihood of each model is proportional to the probability of the data, given the model and family structure</a:t>
            </a:r>
          </a:p>
          <a:p>
            <a:pPr marL="1295400" lvl="2" indent="-381000" eaLnBrk="1" hangingPunct="1">
              <a:buClr>
                <a:schemeClr val="tx1"/>
              </a:buClr>
            </a:pPr>
            <a:endParaRPr lang="en-US" sz="2000" dirty="0" smtClean="0">
              <a:solidFill>
                <a:schemeClr val="bg1"/>
              </a:solidFill>
            </a:endParaRPr>
          </a:p>
          <a:p>
            <a:pPr marL="533400" indent="-533400" eaLnBrk="1" hangingPunct="1">
              <a:lnSpc>
                <a:spcPct val="115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81000"/>
            <a:ext cx="7620000" cy="701675"/>
          </a:xfrm>
        </p:spPr>
        <p:txBody>
          <a:bodyPr/>
          <a:lstStyle/>
          <a:p>
            <a:pPr eaLnBrk="1" hangingPunct="1"/>
            <a:r>
              <a:rPr lang="en-US" sz="4000" b="1" dirty="0" smtClean="0">
                <a:solidFill>
                  <a:srgbClr val="FFFF66"/>
                </a:solidFill>
              </a:rPr>
              <a:t>Model testing, cont</a:t>
            </a:r>
          </a:p>
        </p:txBody>
      </p:sp>
      <p:sp>
        <p:nvSpPr>
          <p:cNvPr id="13315" name="Rectangle 3"/>
          <p:cNvSpPr>
            <a:spLocks noGrp="1" noChangeArrowheads="1"/>
          </p:cNvSpPr>
          <p:nvPr>
            <p:ph type="body" idx="1"/>
          </p:nvPr>
        </p:nvSpPr>
        <p:spPr>
          <a:xfrm>
            <a:off x="838200" y="1066800"/>
            <a:ext cx="7620000" cy="5018088"/>
          </a:xfrm>
        </p:spPr>
        <p:txBody>
          <a:bodyPr/>
          <a:lstStyle/>
          <a:p>
            <a:pPr marL="609600" indent="-609600" eaLnBrk="1" hangingPunct="1">
              <a:buClr>
                <a:schemeClr val="tx1"/>
              </a:buClr>
              <a:buFontTx/>
              <a:buNone/>
            </a:pPr>
            <a:r>
              <a:rPr lang="en-US" sz="2800" dirty="0" smtClean="0"/>
              <a:t>	</a:t>
            </a:r>
          </a:p>
          <a:p>
            <a:pPr marL="609600" indent="-609600" eaLnBrk="1" hangingPunct="1">
              <a:lnSpc>
                <a:spcPct val="115000"/>
              </a:lnSpc>
            </a:pPr>
            <a:r>
              <a:rPr lang="en-US" sz="2800" dirty="0" smtClean="0">
                <a:solidFill>
                  <a:schemeClr val="bg1"/>
                </a:solidFill>
              </a:rPr>
              <a:t>To compare </a:t>
            </a:r>
            <a:r>
              <a:rPr lang="en-US" sz="2800" u="sng" dirty="0" smtClean="0">
                <a:solidFill>
                  <a:schemeClr val="bg1"/>
                </a:solidFill>
              </a:rPr>
              <a:t>non-nested</a:t>
            </a:r>
            <a:r>
              <a:rPr lang="en-US" sz="2800" dirty="0" smtClean="0">
                <a:solidFill>
                  <a:schemeClr val="bg1"/>
                </a:solidFill>
              </a:rPr>
              <a:t> models </a:t>
            </a:r>
          </a:p>
          <a:p>
            <a:pPr marL="990600" lvl="1" indent="-533400" eaLnBrk="1" hangingPunct="1">
              <a:lnSpc>
                <a:spcPct val="115000"/>
              </a:lnSpc>
            </a:pPr>
            <a:r>
              <a:rPr lang="en-US" dirty="0" smtClean="0">
                <a:solidFill>
                  <a:schemeClr val="bg1"/>
                </a:solidFill>
              </a:rPr>
              <a:t>use the AIC to compare (not test) models to support a particular model over another</a:t>
            </a:r>
          </a:p>
          <a:p>
            <a:pPr marL="1371600" lvl="2" indent="-457200" eaLnBrk="1" hangingPunct="1">
              <a:lnSpc>
                <a:spcPct val="115000"/>
              </a:lnSpc>
            </a:pPr>
            <a:r>
              <a:rPr lang="en-US" dirty="0" smtClean="0">
                <a:solidFill>
                  <a:schemeClr val="bg1"/>
                </a:solidFill>
              </a:rPr>
              <a:t>AIC= -2(</a:t>
            </a:r>
            <a:r>
              <a:rPr lang="en-US" dirty="0" err="1" smtClean="0">
                <a:solidFill>
                  <a:schemeClr val="bg1"/>
                </a:solidFill>
              </a:rPr>
              <a:t>ln</a:t>
            </a:r>
            <a:r>
              <a:rPr lang="en-US" dirty="0" smtClean="0">
                <a:solidFill>
                  <a:schemeClr val="bg1"/>
                </a:solidFill>
              </a:rPr>
              <a:t> likelihood) + 2(number of estimated parameters)</a:t>
            </a:r>
          </a:p>
          <a:p>
            <a:pPr marL="1371600" lvl="2" indent="-457200" eaLnBrk="1" hangingPunct="1">
              <a:lnSpc>
                <a:spcPct val="115000"/>
              </a:lnSpc>
            </a:pPr>
            <a:r>
              <a:rPr lang="en-US" dirty="0" smtClean="0">
                <a:solidFill>
                  <a:schemeClr val="bg1"/>
                </a:solidFill>
              </a:rPr>
              <a:t>Calculate the AIC for each competing model and select the one with the smallest AIC as being the most parsimonious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66"/>
                </a:solidFill>
              </a:rPr>
              <a:t>Interpretation: Inferring A Major Gene</a:t>
            </a:r>
          </a:p>
        </p:txBody>
      </p:sp>
      <p:sp>
        <p:nvSpPr>
          <p:cNvPr id="14339" name="Rectangle 3"/>
          <p:cNvSpPr>
            <a:spLocks noGrp="1" noChangeArrowheads="1"/>
          </p:cNvSpPr>
          <p:nvPr>
            <p:ph type="body" idx="1"/>
          </p:nvPr>
        </p:nvSpPr>
        <p:spPr>
          <a:xfrm>
            <a:off x="974725" y="1435100"/>
            <a:ext cx="7064375" cy="4695825"/>
          </a:xfrm>
        </p:spPr>
        <p:txBody>
          <a:bodyPr/>
          <a:lstStyle/>
          <a:p>
            <a:pPr marL="533400" indent="-533400" eaLnBrk="1" hangingPunct="1">
              <a:lnSpc>
                <a:spcPct val="115000"/>
              </a:lnSpc>
            </a:pPr>
            <a:r>
              <a:rPr lang="en-US" sz="2800" dirty="0" smtClean="0">
                <a:solidFill>
                  <a:schemeClr val="bg1"/>
                </a:solidFill>
              </a:rPr>
              <a:t>To infer a major gene</a:t>
            </a:r>
          </a:p>
          <a:p>
            <a:pPr marL="914400" lvl="1" indent="-457200" eaLnBrk="1" hangingPunct="1">
              <a:lnSpc>
                <a:spcPct val="115000"/>
              </a:lnSpc>
            </a:pPr>
            <a:r>
              <a:rPr lang="en-US" sz="2400" dirty="0" smtClean="0">
                <a:solidFill>
                  <a:schemeClr val="bg1"/>
                </a:solidFill>
              </a:rPr>
              <a:t>reject </a:t>
            </a:r>
            <a:r>
              <a:rPr lang="en-US" sz="2400" dirty="0" err="1" smtClean="0">
                <a:solidFill>
                  <a:schemeClr val="bg1"/>
                </a:solidFill>
              </a:rPr>
              <a:t>nongenetic</a:t>
            </a:r>
            <a:r>
              <a:rPr lang="en-US" sz="2400" dirty="0" smtClean="0">
                <a:solidFill>
                  <a:schemeClr val="bg1"/>
                </a:solidFill>
              </a:rPr>
              <a:t> models</a:t>
            </a:r>
          </a:p>
          <a:p>
            <a:pPr marL="914400" lvl="1" indent="-457200" eaLnBrk="1" hangingPunct="1">
              <a:lnSpc>
                <a:spcPct val="115000"/>
              </a:lnSpc>
            </a:pPr>
            <a:r>
              <a:rPr lang="en-US" sz="2400" dirty="0" smtClean="0">
                <a:solidFill>
                  <a:schemeClr val="bg1"/>
                </a:solidFill>
              </a:rPr>
              <a:t>accept a major gene model (single or mixed model)</a:t>
            </a:r>
          </a:p>
          <a:p>
            <a:pPr marL="914400" lvl="1" indent="-457200" eaLnBrk="1" hangingPunct="1">
              <a:lnSpc>
                <a:spcPct val="115000"/>
              </a:lnSpc>
            </a:pPr>
            <a:r>
              <a:rPr lang="en-US" sz="2400" dirty="0" smtClean="0">
                <a:solidFill>
                  <a:schemeClr val="bg1"/>
                </a:solidFill>
              </a:rPr>
              <a:t>should always test transmission probabilities in CSA of quantitative traits to safeguard against false inference of a major gene</a:t>
            </a:r>
          </a:p>
          <a:p>
            <a:pPr marL="1295400" lvl="2" indent="-381000" algn="ctr" eaLnBrk="1" hangingPunct="1">
              <a:lnSpc>
                <a:spcPct val="80000"/>
              </a:lnSpc>
              <a:spcBef>
                <a:spcPct val="50000"/>
              </a:spcBef>
              <a:buFont typeface="Wingdings" pitchFamily="2" charset="2"/>
              <a:buNone/>
            </a:pPr>
            <a:r>
              <a:rPr lang="en-US" sz="2000" dirty="0" smtClean="0">
                <a:solidFill>
                  <a:schemeClr val="bg1"/>
                </a:solidFill>
              </a:rPr>
              <a:t> </a:t>
            </a:r>
          </a:p>
          <a:p>
            <a:pPr marL="533400" indent="-533400" eaLnBrk="1" hangingPunct="1">
              <a:lnSpc>
                <a:spcPct val="115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66"/>
                </a:solidFill>
              </a:rPr>
              <a:t>Ascertainment Correction</a:t>
            </a:r>
          </a:p>
        </p:txBody>
      </p:sp>
      <p:sp>
        <p:nvSpPr>
          <p:cNvPr id="15363" name="Rectangle 3"/>
          <p:cNvSpPr>
            <a:spLocks noGrp="1" noChangeArrowheads="1"/>
          </p:cNvSpPr>
          <p:nvPr>
            <p:ph type="body" idx="1"/>
          </p:nvPr>
        </p:nvSpPr>
        <p:spPr>
          <a:xfrm>
            <a:off x="974725" y="1435100"/>
            <a:ext cx="7064375" cy="4891088"/>
          </a:xfrm>
        </p:spPr>
        <p:txBody>
          <a:bodyPr/>
          <a:lstStyle/>
          <a:p>
            <a:pPr marL="609600" indent="-609600" eaLnBrk="1" hangingPunct="1">
              <a:lnSpc>
                <a:spcPct val="115000"/>
              </a:lnSpc>
            </a:pPr>
            <a:r>
              <a:rPr lang="en-US" sz="2400" dirty="0" smtClean="0">
                <a:solidFill>
                  <a:schemeClr val="bg1"/>
                </a:solidFill>
              </a:rPr>
              <a:t>Ideal </a:t>
            </a:r>
            <a:r>
              <a:rPr lang="en-US" sz="2400" dirty="0" err="1" smtClean="0">
                <a:solidFill>
                  <a:schemeClr val="bg1"/>
                </a:solidFill>
              </a:rPr>
              <a:t>probands</a:t>
            </a:r>
            <a:r>
              <a:rPr lang="en-US" sz="2400" dirty="0" smtClean="0">
                <a:solidFill>
                  <a:schemeClr val="bg1"/>
                </a:solidFill>
              </a:rPr>
              <a:t> would be newly diagnosed, population based (incident) cases</a:t>
            </a:r>
          </a:p>
          <a:p>
            <a:pPr marL="609600" indent="-609600" eaLnBrk="1" hangingPunct="1">
              <a:lnSpc>
                <a:spcPct val="115000"/>
              </a:lnSpc>
            </a:pPr>
            <a:r>
              <a:rPr lang="en-US" sz="2400" dirty="0" smtClean="0">
                <a:solidFill>
                  <a:schemeClr val="bg1"/>
                </a:solidFill>
              </a:rPr>
              <a:t>Should correct for ascertainment unless pedigrees (</a:t>
            </a:r>
            <a:r>
              <a:rPr lang="en-US" sz="2400" dirty="0" err="1" smtClean="0">
                <a:solidFill>
                  <a:schemeClr val="bg1"/>
                </a:solidFill>
              </a:rPr>
              <a:t>probands</a:t>
            </a:r>
            <a:r>
              <a:rPr lang="en-US" sz="2400" dirty="0" smtClean="0">
                <a:solidFill>
                  <a:schemeClr val="bg1"/>
                </a:solidFill>
              </a:rPr>
              <a:t>) are selected from a random, population based sample</a:t>
            </a:r>
          </a:p>
          <a:p>
            <a:pPr marL="609600" indent="-609600" eaLnBrk="1" hangingPunct="1">
              <a:lnSpc>
                <a:spcPct val="115000"/>
              </a:lnSpc>
            </a:pPr>
            <a:r>
              <a:rPr lang="en-US" sz="2400" dirty="0" smtClean="0">
                <a:solidFill>
                  <a:schemeClr val="bg1"/>
                </a:solidFill>
              </a:rPr>
              <a:t>Correction for ascertainment is not straightforward and is not usually done</a:t>
            </a:r>
            <a:endParaRPr lang="en-US" sz="2800" dirty="0" smtClean="0">
              <a:solidFill>
                <a:schemeClr val="bg1"/>
              </a:solidFill>
            </a:endParaRPr>
          </a:p>
          <a:p>
            <a:pPr marL="990600" lvl="1" indent="-533400" eaLnBrk="1" hangingPunct="1">
              <a:lnSpc>
                <a:spcPct val="115000"/>
              </a:lnSpc>
            </a:pPr>
            <a:r>
              <a:rPr lang="en-US" sz="2000" dirty="0" smtClean="0">
                <a:solidFill>
                  <a:schemeClr val="bg1"/>
                </a:solidFill>
              </a:rPr>
              <a:t>Estimators for population parameters (allele frequency and </a:t>
            </a:r>
            <a:r>
              <a:rPr lang="en-US" sz="2000" dirty="0" err="1" smtClean="0">
                <a:solidFill>
                  <a:schemeClr val="bg1"/>
                </a:solidFill>
              </a:rPr>
              <a:t>heritabilty</a:t>
            </a:r>
            <a:r>
              <a:rPr lang="en-US" sz="2000" dirty="0" smtClean="0">
                <a:solidFill>
                  <a:schemeClr val="bg1"/>
                </a:solidFill>
              </a:rPr>
              <a:t>) will be most affected</a:t>
            </a:r>
          </a:p>
          <a:p>
            <a:pPr marL="990600" lvl="1" indent="-533400" eaLnBrk="1" hangingPunct="1">
              <a:lnSpc>
                <a:spcPct val="115000"/>
              </a:lnSpc>
              <a:buFont typeface="Wingdings" pitchFamily="2" charset="2"/>
              <a:buNone/>
            </a:pPr>
            <a:endParaRPr lang="en-US" sz="2000" dirty="0" smtClean="0"/>
          </a:p>
          <a:p>
            <a:pPr marL="609600" indent="-609600" eaLnBrk="1" hangingPunct="1">
              <a:lnSpc>
                <a:spcPct val="115000"/>
              </a:lnSpc>
              <a:buFont typeface="Wingdings" pitchFamily="2" charset="2"/>
              <a:buNone/>
            </a:pPr>
            <a:endParaRPr lang="en-US"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74"/>
          <p:cNvSpPr>
            <a:spLocks noGrp="1" noChangeArrowheads="1"/>
          </p:cNvSpPr>
          <p:nvPr>
            <p:ph type="ctrTitle"/>
          </p:nvPr>
        </p:nvSpPr>
        <p:spPr>
          <a:xfrm>
            <a:off x="647700" y="1382713"/>
            <a:ext cx="6615113" cy="823912"/>
          </a:xfrm>
        </p:spPr>
        <p:txBody>
          <a:bodyPr/>
          <a:lstStyle/>
          <a:p>
            <a:pPr eaLnBrk="1" hangingPunct="1"/>
            <a:r>
              <a:rPr lang="en-US" sz="4800" b="1" dirty="0" smtClean="0"/>
              <a:t>Review Table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81000" y="1295400"/>
            <a:ext cx="8305800" cy="5262979"/>
          </a:xfrm>
          <a:prstGeom prst="rect">
            <a:avLst/>
          </a:prstGeom>
        </p:spPr>
        <p:txBody>
          <a:bodyPr wrap="square">
            <a:spAutoFit/>
          </a:bodyPr>
          <a:lstStyle/>
          <a:p>
            <a:r>
              <a:rPr lang="de-DE" sz="1400" dirty="0" smtClean="0">
                <a:solidFill>
                  <a:schemeClr val="bg1"/>
                </a:solidFill>
              </a:rPr>
              <a:t>Am. J. Hum. Genet. 43:311-321, 1988</a:t>
            </a:r>
          </a:p>
          <a:p>
            <a:endParaRPr lang="en-US" sz="1400" dirty="0" smtClean="0">
              <a:solidFill>
                <a:schemeClr val="bg1"/>
              </a:solidFill>
            </a:endParaRPr>
          </a:p>
          <a:p>
            <a:r>
              <a:rPr lang="en-US" sz="1400" dirty="0" smtClean="0">
                <a:solidFill>
                  <a:schemeClr val="bg1"/>
                </a:solidFill>
              </a:rPr>
              <a:t>Sources of </a:t>
            </a:r>
            <a:r>
              <a:rPr lang="en-US" sz="1400" dirty="0" err="1" smtClean="0">
                <a:solidFill>
                  <a:schemeClr val="bg1"/>
                </a:solidFill>
              </a:rPr>
              <a:t>Interindividual</a:t>
            </a:r>
            <a:r>
              <a:rPr lang="en-US" sz="1400" dirty="0" smtClean="0">
                <a:solidFill>
                  <a:schemeClr val="bg1"/>
                </a:solidFill>
              </a:rPr>
              <a:t> Variation in the Quantitative Levels of </a:t>
            </a:r>
            <a:r>
              <a:rPr lang="en-US" sz="1400" dirty="0" err="1" smtClean="0">
                <a:solidFill>
                  <a:schemeClr val="bg1"/>
                </a:solidFill>
              </a:rPr>
              <a:t>Apolipoprotein</a:t>
            </a:r>
            <a:r>
              <a:rPr lang="en-US" sz="1400" dirty="0" smtClean="0">
                <a:solidFill>
                  <a:schemeClr val="bg1"/>
                </a:solidFill>
              </a:rPr>
              <a:t> B in Pedigrees Ascertained through a Lipid Clinic</a:t>
            </a:r>
          </a:p>
          <a:p>
            <a:endParaRPr lang="fr-FR" sz="1400" dirty="0" smtClean="0">
              <a:solidFill>
                <a:schemeClr val="bg1"/>
              </a:solidFill>
            </a:endParaRPr>
          </a:p>
          <a:p>
            <a:r>
              <a:rPr lang="fr-FR" sz="1400" dirty="0" smtClean="0">
                <a:solidFill>
                  <a:schemeClr val="bg1"/>
                </a:solidFill>
              </a:rPr>
              <a:t>Gail </a:t>
            </a:r>
            <a:r>
              <a:rPr lang="fr-FR" sz="1400" dirty="0" err="1" smtClean="0">
                <a:solidFill>
                  <a:schemeClr val="bg1"/>
                </a:solidFill>
              </a:rPr>
              <a:t>Pairitz</a:t>
            </a:r>
            <a:r>
              <a:rPr lang="fr-FR" sz="1400" dirty="0" smtClean="0">
                <a:solidFill>
                  <a:schemeClr val="bg1"/>
                </a:solidFill>
              </a:rPr>
              <a:t>,* Jean </a:t>
            </a:r>
            <a:r>
              <a:rPr lang="fr-FR" sz="1400" dirty="0" err="1" smtClean="0">
                <a:solidFill>
                  <a:schemeClr val="bg1"/>
                </a:solidFill>
              </a:rPr>
              <a:t>Davignont</a:t>
            </a:r>
            <a:r>
              <a:rPr lang="fr-FR" sz="1400" dirty="0" smtClean="0">
                <a:solidFill>
                  <a:schemeClr val="bg1"/>
                </a:solidFill>
              </a:rPr>
              <a:t> Helene </a:t>
            </a:r>
            <a:r>
              <a:rPr lang="fr-FR" sz="1400" dirty="0" err="1" smtClean="0">
                <a:solidFill>
                  <a:schemeClr val="bg1"/>
                </a:solidFill>
              </a:rPr>
              <a:t>Maillouxt</a:t>
            </a:r>
            <a:r>
              <a:rPr lang="fr-FR" sz="1400" dirty="0" smtClean="0">
                <a:solidFill>
                  <a:schemeClr val="bg1"/>
                </a:solidFill>
              </a:rPr>
              <a:t> and Charles F. </a:t>
            </a:r>
            <a:r>
              <a:rPr lang="fr-FR" sz="1400" dirty="0" err="1" smtClean="0">
                <a:solidFill>
                  <a:schemeClr val="bg1"/>
                </a:solidFill>
              </a:rPr>
              <a:t>Singt</a:t>
            </a:r>
            <a:endParaRPr lang="fr-FR" sz="1400" dirty="0" smtClean="0">
              <a:solidFill>
                <a:schemeClr val="bg1"/>
              </a:solidFill>
            </a:endParaRPr>
          </a:p>
          <a:p>
            <a:r>
              <a:rPr lang="en-US" sz="1400" dirty="0" smtClean="0">
                <a:solidFill>
                  <a:schemeClr val="bg1"/>
                </a:solidFill>
              </a:rPr>
              <a:t>*Department of Medicine, Hospital of the University of Pennsylvania, Philadelphia; </a:t>
            </a:r>
            <a:r>
              <a:rPr lang="en-US" sz="1400" dirty="0" err="1" smtClean="0">
                <a:solidFill>
                  <a:schemeClr val="bg1"/>
                </a:solidFill>
              </a:rPr>
              <a:t>tDepartment</a:t>
            </a:r>
            <a:r>
              <a:rPr lang="en-US" sz="1400" dirty="0" smtClean="0">
                <a:solidFill>
                  <a:schemeClr val="bg1"/>
                </a:solidFill>
              </a:rPr>
              <a:t> of Lipid Metabolism and Atherosclerosis Research,</a:t>
            </a:r>
          </a:p>
          <a:p>
            <a:r>
              <a:rPr lang="en-US" sz="1400" dirty="0" smtClean="0">
                <a:solidFill>
                  <a:schemeClr val="bg1"/>
                </a:solidFill>
              </a:rPr>
              <a:t>Clinical Research Institute of Montreal, Quebec; and </a:t>
            </a:r>
            <a:r>
              <a:rPr lang="en-US" sz="1400" dirty="0" err="1" smtClean="0">
                <a:solidFill>
                  <a:schemeClr val="bg1"/>
                </a:solidFill>
              </a:rPr>
              <a:t>tDepartment</a:t>
            </a:r>
            <a:r>
              <a:rPr lang="en-US" sz="1400" dirty="0" smtClean="0">
                <a:solidFill>
                  <a:schemeClr val="bg1"/>
                </a:solidFill>
              </a:rPr>
              <a:t> of Human Genetics, University of Michigan, Ann Arbor</a:t>
            </a:r>
          </a:p>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Summary</a:t>
            </a:r>
          </a:p>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The quantitative level of </a:t>
            </a:r>
            <a:r>
              <a:rPr lang="en-US" sz="1400" dirty="0" err="1" smtClean="0">
                <a:solidFill>
                  <a:schemeClr val="bg1"/>
                </a:solidFill>
              </a:rPr>
              <a:t>apolipoprotein</a:t>
            </a:r>
            <a:r>
              <a:rPr lang="en-US" sz="1400" dirty="0" smtClean="0">
                <a:solidFill>
                  <a:schemeClr val="bg1"/>
                </a:solidFill>
              </a:rPr>
              <a:t> (</a:t>
            </a:r>
            <a:r>
              <a:rPr lang="en-US" sz="1400" dirty="0" err="1" smtClean="0">
                <a:solidFill>
                  <a:schemeClr val="bg1"/>
                </a:solidFill>
              </a:rPr>
              <a:t>apo</a:t>
            </a:r>
            <a:r>
              <a:rPr lang="en-US" sz="1400" dirty="0" smtClean="0">
                <a:solidFill>
                  <a:schemeClr val="bg1"/>
                </a:solidFill>
              </a:rPr>
              <a:t>) B associated with low-density lipoprotein (LDL) varies</a:t>
            </a:r>
          </a:p>
          <a:p>
            <a:r>
              <a:rPr lang="en-US" sz="1400" dirty="0" smtClean="0">
                <a:solidFill>
                  <a:schemeClr val="bg1"/>
                </a:solidFill>
              </a:rPr>
              <a:t>among individuals within the population. This variation in level of the LDL receptor </a:t>
            </a:r>
            <a:r>
              <a:rPr lang="en-US" sz="1400" dirty="0" err="1" smtClean="0">
                <a:solidFill>
                  <a:schemeClr val="bg1"/>
                </a:solidFill>
              </a:rPr>
              <a:t>ligand</a:t>
            </a:r>
            <a:r>
              <a:rPr lang="en-US" sz="1400" dirty="0" smtClean="0">
                <a:solidFill>
                  <a:schemeClr val="bg1"/>
                </a:solidFill>
              </a:rPr>
              <a:t> appears to</a:t>
            </a:r>
          </a:p>
          <a:p>
            <a:r>
              <a:rPr lang="en-US" sz="1400" dirty="0" smtClean="0">
                <a:solidFill>
                  <a:schemeClr val="bg1"/>
                </a:solidFill>
              </a:rPr>
              <a:t>have predictive value, and may have an etiologic role, in coronary artery disease. Complex segregation</a:t>
            </a:r>
          </a:p>
          <a:p>
            <a:r>
              <a:rPr lang="en-US" sz="1400" dirty="0" smtClean="0">
                <a:solidFill>
                  <a:schemeClr val="bg1"/>
                </a:solidFill>
              </a:rPr>
              <a:t>analysis was used to compare eight different models of transmission. This study confirms the existence</a:t>
            </a:r>
          </a:p>
          <a:p>
            <a:r>
              <a:rPr lang="en-US" sz="1400" dirty="0" smtClean="0">
                <a:solidFill>
                  <a:schemeClr val="bg1"/>
                </a:solidFill>
              </a:rPr>
              <a:t>of allelic variations at a single genetic locus with large effects on the </a:t>
            </a:r>
            <a:r>
              <a:rPr lang="en-US" sz="1400" dirty="0" err="1" smtClean="0">
                <a:solidFill>
                  <a:schemeClr val="bg1"/>
                </a:solidFill>
              </a:rPr>
              <a:t>interindividual</a:t>
            </a:r>
            <a:r>
              <a:rPr lang="en-US" sz="1400" dirty="0" smtClean="0">
                <a:solidFill>
                  <a:schemeClr val="bg1"/>
                </a:solidFill>
              </a:rPr>
              <a:t> variation in the</a:t>
            </a:r>
          </a:p>
          <a:p>
            <a:r>
              <a:rPr lang="en-US" sz="1400" dirty="0" smtClean="0">
                <a:solidFill>
                  <a:schemeClr val="bg1"/>
                </a:solidFill>
              </a:rPr>
              <a:t>level of the serum </a:t>
            </a:r>
            <a:r>
              <a:rPr lang="en-US" sz="1400" dirty="0" err="1" smtClean="0">
                <a:solidFill>
                  <a:schemeClr val="bg1"/>
                </a:solidFill>
              </a:rPr>
              <a:t>apo</a:t>
            </a:r>
            <a:r>
              <a:rPr lang="en-US" sz="1400" dirty="0" smtClean="0">
                <a:solidFill>
                  <a:schemeClr val="bg1"/>
                </a:solidFill>
              </a:rPr>
              <a:t> B associated with LDL. This is the first study to consider the possible effects of</a:t>
            </a:r>
          </a:p>
          <a:p>
            <a:r>
              <a:rPr lang="en-US" sz="1400" dirty="0" smtClean="0">
                <a:solidFill>
                  <a:schemeClr val="bg1"/>
                </a:solidFill>
              </a:rPr>
              <a:t>inherited polymorphic variation in the </a:t>
            </a:r>
            <a:r>
              <a:rPr lang="en-US" sz="1400" dirty="0" err="1" smtClean="0">
                <a:solidFill>
                  <a:schemeClr val="bg1"/>
                </a:solidFill>
              </a:rPr>
              <a:t>apo</a:t>
            </a:r>
            <a:r>
              <a:rPr lang="en-US" sz="1400" dirty="0" smtClean="0">
                <a:solidFill>
                  <a:schemeClr val="bg1"/>
                </a:solidFill>
              </a:rPr>
              <a:t> E molecule when analyzing the components of variation in</a:t>
            </a:r>
          </a:p>
          <a:p>
            <a:r>
              <a:rPr lang="en-US" sz="1400" dirty="0" err="1" smtClean="0">
                <a:solidFill>
                  <a:schemeClr val="bg1"/>
                </a:solidFill>
              </a:rPr>
              <a:t>apo</a:t>
            </a:r>
            <a:r>
              <a:rPr lang="en-US" sz="1400" dirty="0" smtClean="0">
                <a:solidFill>
                  <a:schemeClr val="bg1"/>
                </a:solidFill>
              </a:rPr>
              <a:t> B associated with LDL. Our analyses suggest that the common alleles coding for the </a:t>
            </a:r>
            <a:r>
              <a:rPr lang="en-US" sz="1400" dirty="0" err="1" smtClean="0">
                <a:solidFill>
                  <a:schemeClr val="bg1"/>
                </a:solidFill>
              </a:rPr>
              <a:t>apo</a:t>
            </a:r>
            <a:r>
              <a:rPr lang="en-US" sz="1400" dirty="0" smtClean="0">
                <a:solidFill>
                  <a:schemeClr val="bg1"/>
                </a:solidFill>
              </a:rPr>
              <a:t> E polymorphism act independently of the unmeasured single-gene locus characterized by this study.</a:t>
            </a: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0418" name="Picture 2"/>
          <p:cNvPicPr>
            <a:picLocks noChangeAspect="1" noChangeArrowheads="1"/>
          </p:cNvPicPr>
          <p:nvPr/>
        </p:nvPicPr>
        <p:blipFill>
          <a:blip r:embed="rId2" cstate="print"/>
          <a:srcRect/>
          <a:stretch>
            <a:fillRect/>
          </a:stretch>
        </p:blipFill>
        <p:spPr bwMode="auto">
          <a:xfrm>
            <a:off x="304800" y="762000"/>
            <a:ext cx="8545573" cy="4876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p:cNvPicPr>
            <a:picLocks noChangeAspect="1" noChangeArrowheads="1"/>
          </p:cNvPicPr>
          <p:nvPr/>
        </p:nvPicPr>
        <p:blipFill>
          <a:blip r:embed="rId2" cstate="print"/>
          <a:srcRect/>
          <a:stretch>
            <a:fillRect/>
          </a:stretch>
        </p:blipFill>
        <p:spPr bwMode="auto">
          <a:xfrm>
            <a:off x="409575" y="1252538"/>
            <a:ext cx="8324850" cy="4352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95275" y="511175"/>
          <a:ext cx="8610600" cy="6202656"/>
        </p:xfrm>
        <a:graphic>
          <a:graphicData uri="http://schemas.openxmlformats.org/drawingml/2006/table">
            <a:tbl>
              <a:tblPr/>
              <a:tblGrid>
                <a:gridCol w="4172553"/>
                <a:gridCol w="4351649"/>
                <a:gridCol w="86398"/>
              </a:tblGrid>
              <a:tr h="161788">
                <a:tc gridSpan="3">
                  <a:txBody>
                    <a:bodyPr/>
                    <a:lstStyle/>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8644">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Question</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Approach</a:t>
                      </a: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48536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evidence for genetic influences on a quantitative trait?</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Commingling</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88503">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Is there familial aggregation?</a:t>
                      </a:r>
                    </a:p>
                    <a:p>
                      <a:pPr marL="0" marR="0">
                        <a:spcBef>
                          <a:spcPts val="0"/>
                        </a:spcBef>
                        <a:spcAft>
                          <a:spcPts val="0"/>
                        </a:spcAft>
                      </a:pPr>
                      <a:r>
                        <a:rPr lang="en-US" sz="1100" baseline="0" dirty="0">
                          <a:solidFill>
                            <a:srgbClr val="FFFF00"/>
                          </a:solidFill>
                          <a:latin typeface="Arial" pitchFamily="34" charset="0"/>
                          <a:ea typeface="Calibri"/>
                          <a:cs typeface="Times New Roman"/>
                        </a:rPr>
                        <a:t>   higher risk in relatives </a:t>
                      </a:r>
                      <a:r>
                        <a:rPr lang="en-US" sz="1100" baseline="0" dirty="0" smtClean="0">
                          <a:solidFill>
                            <a:srgbClr val="FFFF00"/>
                          </a:solidFill>
                          <a:latin typeface="Arial" pitchFamily="34" charset="0"/>
                          <a:ea typeface="Calibri"/>
                          <a:cs typeface="Times New Roman"/>
                        </a:rPr>
                        <a:t>or  </a:t>
                      </a:r>
                      <a:endParaRPr lang="en-US" sz="1100" baseline="0" dirty="0">
                        <a:solidFill>
                          <a:srgbClr val="FFFF00"/>
                        </a:solidFill>
                        <a:latin typeface="Arial" pitchFamily="34" charset="0"/>
                        <a:ea typeface="Calibri"/>
                        <a:cs typeface="Times New Roman"/>
                      </a:endParaRPr>
                    </a:p>
                    <a:p>
                      <a:pPr marL="0" marR="0">
                        <a:spcBef>
                          <a:spcPts val="0"/>
                        </a:spcBef>
                        <a:spcAft>
                          <a:spcPts val="0"/>
                        </a:spcAft>
                      </a:pPr>
                      <a:r>
                        <a:rPr lang="en-US" sz="1100" baseline="0" dirty="0">
                          <a:solidFill>
                            <a:srgbClr val="FFFF00"/>
                          </a:solidFill>
                          <a:latin typeface="Arial" pitchFamily="34" charset="0"/>
                          <a:ea typeface="Calibri"/>
                          <a:cs typeface="Times New Roman"/>
                        </a:rPr>
                        <a:t>   higher correlation in relatives</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rgbClr val="FFFF00"/>
                          </a:solidFill>
                          <a:latin typeface="Arial" pitchFamily="34" charset="0"/>
                          <a:ea typeface="Calibri"/>
                          <a:cs typeface="Times New Roman"/>
                        </a:rPr>
                        <a:t>Family </a:t>
                      </a:r>
                      <a:r>
                        <a:rPr lang="en-US" sz="1100" baseline="0" dirty="0" smtClean="0">
                          <a:solidFill>
                            <a:srgbClr val="FFFF00"/>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noFill/>
                  </a:tcPr>
                </a:tc>
                <a:tc>
                  <a:txBody>
                    <a:bodyPr/>
                    <a:lstStyle/>
                    <a:p>
                      <a:endParaRPr lang="en-US" dirty="0"/>
                    </a:p>
                  </a:txBody>
                  <a:tcPr marL="30499" marR="30499" marT="0" marB="0" anchor="ctr">
                    <a:lnL>
                      <a:noFill/>
                    </a:lnL>
                    <a:lnR>
                      <a:noFill/>
                    </a:lnR>
                    <a:lnT>
                      <a:noFill/>
                    </a:lnT>
                    <a:lnB>
                      <a:noFill/>
                    </a:lnB>
                  </a:tcPr>
                </a:tc>
              </a:tr>
              <a:tr h="6471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 familial aggregation caused by genetic factors?</a:t>
                      </a:r>
                    </a:p>
                    <a:p>
                      <a:pPr marL="0" marR="0">
                        <a:spcBef>
                          <a:spcPts val="0"/>
                        </a:spcBef>
                        <a:spcAft>
                          <a:spcPts val="0"/>
                        </a:spcAft>
                      </a:pPr>
                      <a:r>
                        <a:rPr lang="en-US" sz="1100" baseline="0" dirty="0">
                          <a:solidFill>
                            <a:schemeClr val="bg1"/>
                          </a:solidFill>
                          <a:latin typeface="Arial" pitchFamily="34" charset="0"/>
                          <a:ea typeface="Calibri"/>
                          <a:cs typeface="Times New Roman"/>
                        </a:rPr>
                        <a:t>   MZ twins concordance rate  </a:t>
                      </a:r>
                    </a:p>
                    <a:p>
                      <a:pPr marL="0" marR="0">
                        <a:spcBef>
                          <a:spcPts val="0"/>
                        </a:spcBef>
                        <a:spcAft>
                          <a:spcPts val="0"/>
                        </a:spcAft>
                      </a:pPr>
                      <a:r>
                        <a:rPr lang="en-US" sz="1100" baseline="0" dirty="0">
                          <a:solidFill>
                            <a:schemeClr val="bg1"/>
                          </a:solidFill>
                          <a:latin typeface="Arial" pitchFamily="34" charset="0"/>
                          <a:ea typeface="Calibri"/>
                          <a:cs typeface="Times New Roman"/>
                        </a:rPr>
                        <a:t>   or correlation higher than DZ </a:t>
                      </a:r>
                      <a:r>
                        <a:rPr lang="en-US" sz="1100" baseline="0" dirty="0" smtClean="0">
                          <a:solidFill>
                            <a:schemeClr val="bg1"/>
                          </a:solidFill>
                          <a:latin typeface="Arial" pitchFamily="34" charset="0"/>
                          <a:ea typeface="Calibri"/>
                          <a:cs typeface="Times New Roman"/>
                        </a:rPr>
                        <a:t>twins</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Twin 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04865">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Is there a major gene?  Is it dominant or recessive ? (</a:t>
                      </a:r>
                      <a:r>
                        <a:rPr lang="en-US" sz="1100" baseline="0" dirty="0" smtClean="0">
                          <a:solidFill>
                            <a:srgbClr val="FFFF00"/>
                          </a:solidFill>
                          <a:latin typeface="Arial" pitchFamily="34" charset="0"/>
                          <a:ea typeface="Calibri"/>
                          <a:cs typeface="Times New Roman"/>
                        </a:rPr>
                        <a:t>likelihood </a:t>
                      </a:r>
                      <a:r>
                        <a:rPr lang="en-US" sz="1100" baseline="0" dirty="0">
                          <a:solidFill>
                            <a:srgbClr val="FFFF00"/>
                          </a:solidFill>
                          <a:latin typeface="Arial" pitchFamily="34" charset="0"/>
                          <a:ea typeface="Calibri"/>
                          <a:cs typeface="Times New Roman"/>
                        </a:rPr>
                        <a:t>of </a:t>
                      </a:r>
                      <a:r>
                        <a:rPr lang="en-US" sz="1100" baseline="0" dirty="0" err="1">
                          <a:solidFill>
                            <a:srgbClr val="FFFF00"/>
                          </a:solidFill>
                          <a:latin typeface="Arial" pitchFamily="34" charset="0"/>
                          <a:ea typeface="Calibri"/>
                          <a:cs typeface="Times New Roman"/>
                        </a:rPr>
                        <a:t>Mendelian</a:t>
                      </a:r>
                      <a:r>
                        <a:rPr lang="en-US" sz="1100" baseline="0" dirty="0">
                          <a:solidFill>
                            <a:srgbClr val="FFFF00"/>
                          </a:solidFill>
                          <a:latin typeface="Arial" pitchFamily="34" charset="0"/>
                          <a:ea typeface="Calibri"/>
                          <a:cs typeface="Times New Roman"/>
                        </a:rPr>
                        <a:t> models higher than environmental or polygenic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rgbClr val="FFFF00"/>
                          </a:solidFill>
                          <a:latin typeface="Arial" pitchFamily="34" charset="0"/>
                          <a:ea typeface="Calibri"/>
                          <a:cs typeface="Times New Roman"/>
                        </a:rPr>
                        <a:t>Segregation </a:t>
                      </a:r>
                      <a:r>
                        <a:rPr lang="en-US" sz="1100" baseline="0" dirty="0" smtClean="0">
                          <a:solidFill>
                            <a:srgbClr val="FFFF00"/>
                          </a:solidFill>
                          <a:latin typeface="Arial" pitchFamily="34" charset="0"/>
                          <a:ea typeface="Calibri"/>
                          <a:cs typeface="Times New Roman"/>
                        </a:rPr>
                        <a:t>Analysis</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937633">
                <a:tc>
                  <a:txBody>
                    <a:bodyPr/>
                    <a:lstStyle/>
                    <a:p>
                      <a:pPr marL="0" marR="0">
                        <a:spcBef>
                          <a:spcPts val="0"/>
                        </a:spcBef>
                        <a:spcAft>
                          <a:spcPts val="0"/>
                        </a:spcAft>
                      </a:pPr>
                      <a:r>
                        <a:rPr lang="en-US" sz="1400" baseline="0" dirty="0">
                          <a:solidFill>
                            <a:srgbClr val="FFFF00"/>
                          </a:solidFill>
                          <a:latin typeface="Arial" pitchFamily="34" charset="0"/>
                          <a:ea typeface="Calibri"/>
                          <a:cs typeface="Times New Roman"/>
                        </a:rPr>
                        <a:t>Where is this major gene in the human genome?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rgbClr val="FFFF00"/>
                          </a:solidFill>
                          <a:latin typeface="Arial" pitchFamily="34" charset="0"/>
                          <a:ea typeface="Calibri"/>
                          <a:cs typeface="Times New Roman"/>
                        </a:rPr>
                        <a:t>Linkage Analysis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62976">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 linkage with DNA markers under a specific genetic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228600" marR="0" indent="-228600" algn="ctr">
                        <a:spcBef>
                          <a:spcPts val="0"/>
                        </a:spcBef>
                        <a:spcAft>
                          <a:spcPts val="0"/>
                        </a:spcAft>
                        <a:buAutoNum type="alphaUcPeriod"/>
                      </a:pPr>
                      <a:r>
                        <a:rPr lang="en-US" sz="1100" baseline="0" dirty="0" smtClean="0">
                          <a:solidFill>
                            <a:schemeClr val="bg1"/>
                          </a:solidFill>
                          <a:latin typeface="Arial" pitchFamily="34" charset="0"/>
                          <a:ea typeface="Calibri"/>
                          <a:cs typeface="Times New Roman"/>
                        </a:rPr>
                        <a:t>Parametric Approach</a:t>
                      </a:r>
                    </a:p>
                    <a:p>
                      <a:pPr marL="228600" marR="0" indent="-228600" algn="ctr">
                        <a:spcBef>
                          <a:spcPts val="0"/>
                        </a:spcBef>
                        <a:spcAft>
                          <a:spcPts val="0"/>
                        </a:spcAft>
                        <a:buNone/>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79365">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an increased allele sharing for affected relatives (sib pairs) or for relatives with similar phenotype</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B. Allele Sharing Approach</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(sib-pair analyses)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048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Where is </a:t>
                      </a:r>
                      <a:r>
                        <a:rPr lang="en-US" sz="1100" baseline="0" dirty="0" smtClean="0">
                          <a:solidFill>
                            <a:schemeClr val="bg1"/>
                          </a:solidFill>
                          <a:latin typeface="Arial" pitchFamily="34" charset="0"/>
                          <a:ea typeface="Calibri"/>
                          <a:cs typeface="Times New Roman"/>
                        </a:rPr>
                        <a:t>the disease causing </a:t>
                      </a:r>
                      <a:r>
                        <a:rPr lang="en-US" sz="1100" baseline="0" dirty="0">
                          <a:solidFill>
                            <a:schemeClr val="bg1"/>
                          </a:solidFill>
                          <a:latin typeface="Arial" pitchFamily="34" charset="0"/>
                          <a:ea typeface="Calibri"/>
                          <a:cs typeface="Times New Roman"/>
                        </a:rPr>
                        <a:t>gene and which polymorphism is associated with disease?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Times New Roman"/>
                          <a:cs typeface="Times New Roman"/>
                        </a:rPr>
                        <a:t/>
                      </a:r>
                      <a:br>
                        <a:rPr lang="en-US" sz="1100" baseline="0" dirty="0">
                          <a:solidFill>
                            <a:schemeClr val="bg1"/>
                          </a:solidFill>
                          <a:latin typeface="Arial" pitchFamily="34" charset="0"/>
                          <a:ea typeface="Times New Roman"/>
                          <a:cs typeface="Times New Roman"/>
                        </a:rPr>
                      </a:br>
                      <a:r>
                        <a:rPr lang="en-US" sz="1200" baseline="0" dirty="0" smtClean="0">
                          <a:solidFill>
                            <a:schemeClr val="bg1"/>
                          </a:solidFill>
                          <a:latin typeface="Arial" pitchFamily="34" charset="0"/>
                          <a:ea typeface="Times New Roman"/>
                          <a:cs typeface="Times New Roman"/>
                        </a:rPr>
                        <a:t>A</a:t>
                      </a:r>
                      <a:r>
                        <a:rPr lang="en-US" sz="1200" baseline="0" dirty="0" smtClean="0">
                          <a:solidFill>
                            <a:schemeClr val="bg1"/>
                          </a:solidFill>
                          <a:latin typeface="Arial" pitchFamily="34" charset="0"/>
                          <a:ea typeface="Calibri"/>
                          <a:cs typeface="Times New Roman"/>
                        </a:rPr>
                        <a:t>ssociation </a:t>
                      </a:r>
                      <a:r>
                        <a:rPr lang="en-US" sz="1200" baseline="0" dirty="0">
                          <a:solidFill>
                            <a:schemeClr val="bg1"/>
                          </a:solidFill>
                          <a:latin typeface="Arial" pitchFamily="34" charset="0"/>
                          <a:ea typeface="Calibri"/>
                          <a:cs typeface="Times New Roman"/>
                        </a:rPr>
                        <a:t>Study </a:t>
                      </a:r>
                    </a:p>
                    <a:p>
                      <a:pPr marL="0" marR="0" algn="ctr">
                        <a:spcBef>
                          <a:spcPts val="0"/>
                        </a:spcBef>
                        <a:spcAft>
                          <a:spcPts val="0"/>
                        </a:spcAft>
                      </a:pPr>
                      <a:r>
                        <a:rPr lang="en-US" sz="900" baseline="0" dirty="0">
                          <a:solidFill>
                            <a:schemeClr val="bg1"/>
                          </a:solidFill>
                          <a:latin typeface="Arial" pitchFamily="34" charset="0"/>
                          <a:ea typeface="Calibri"/>
                          <a:cs typeface="Times New Roman"/>
                        </a:rPr>
                        <a:t>(population and </a:t>
                      </a:r>
                      <a:r>
                        <a:rPr lang="en-US" sz="900" baseline="0" dirty="0" smtClean="0">
                          <a:solidFill>
                            <a:schemeClr val="bg1"/>
                          </a:solidFill>
                          <a:latin typeface="Arial" pitchFamily="34" charset="0"/>
                          <a:ea typeface="Calibri"/>
                          <a:cs typeface="Times New Roman"/>
                        </a:rPr>
                        <a:t>family-based)</a:t>
                      </a:r>
                    </a:p>
                    <a:p>
                      <a:pPr marL="0" marR="0" algn="ctr">
                        <a:spcBef>
                          <a:spcPts val="0"/>
                        </a:spcBef>
                        <a:spcAft>
                          <a:spcPts val="0"/>
                        </a:spcAft>
                      </a:pPr>
                      <a:endParaRPr lang="en-US" sz="1100" baseline="0" dirty="0" smtClean="0">
                        <a:solidFill>
                          <a:schemeClr val="bg1"/>
                        </a:solidFill>
                        <a:latin typeface="Arial" pitchFamily="34" charset="0"/>
                        <a:ea typeface="Calibri"/>
                        <a:cs typeface="Times New Roman"/>
                      </a:endParaRP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bl>
          </a:graphicData>
        </a:graphic>
      </p:graphicFrame>
      <p:sp>
        <p:nvSpPr>
          <p:cNvPr id="12319" name="Rectangle 4"/>
          <p:cNvSpPr>
            <a:spLocks noGrp="1" noChangeArrowheads="1"/>
          </p:cNvSpPr>
          <p:nvPr>
            <p:ph type="title"/>
          </p:nvPr>
        </p:nvSpPr>
        <p:spPr>
          <a:xfrm>
            <a:off x="-152400" y="0"/>
            <a:ext cx="8934450" cy="830997"/>
          </a:xfrm>
        </p:spPr>
        <p:txBody>
          <a:bodyPr/>
          <a:lstStyle/>
          <a:p>
            <a:pPr algn="ctr" eaLnBrk="1" hangingPunct="1"/>
            <a:r>
              <a:rPr lang="en-US" sz="2400" dirty="0" smtClean="0"/>
              <a:t> </a:t>
            </a:r>
            <a:r>
              <a:rPr lang="en-US" sz="2400" dirty="0" smtClean="0">
                <a:solidFill>
                  <a:srgbClr val="FFFF00"/>
                </a:solidFill>
              </a:rPr>
              <a:t>Overview of Genetic Epidemiologic Study Design</a:t>
            </a:r>
          </a:p>
        </p:txBody>
      </p:sp>
      <p:sp>
        <p:nvSpPr>
          <p:cNvPr id="12320" name="Rectangle 27"/>
          <p:cNvSpPr>
            <a:spLocks noChangeArrowheads="1"/>
          </p:cNvSpPr>
          <p:nvPr/>
        </p:nvSpPr>
        <p:spPr bwMode="auto">
          <a:xfrm>
            <a:off x="0" y="381000"/>
            <a:ext cx="184150" cy="647700"/>
          </a:xfrm>
          <a:prstGeom prst="rect">
            <a:avLst/>
          </a:prstGeom>
          <a:noFill/>
          <a:ln w="9525">
            <a:noFill/>
            <a:miter lim="800000"/>
            <a:headEnd/>
            <a:tailEnd/>
          </a:ln>
        </p:spPr>
        <p:txBody>
          <a:bodyPr wrap="none" anchor="ctr">
            <a:spAutoFit/>
          </a:bodyPr>
          <a:lstStyle/>
          <a:p>
            <a:endParaRPr lang="en-US" sz="3600" dirty="0"/>
          </a:p>
        </p:txBody>
      </p:sp>
      <p:sp>
        <p:nvSpPr>
          <p:cNvPr id="12321" name="Down Arrow 49"/>
          <p:cNvSpPr>
            <a:spLocks noChangeArrowheads="1"/>
          </p:cNvSpPr>
          <p:nvPr/>
        </p:nvSpPr>
        <p:spPr bwMode="auto">
          <a:xfrm>
            <a:off x="4648200" y="1619250"/>
            <a:ext cx="484188" cy="977900"/>
          </a:xfrm>
          <a:prstGeom prst="downArrow">
            <a:avLst>
              <a:gd name="adj1" fmla="val 50000"/>
              <a:gd name="adj2" fmla="val 50024"/>
            </a:avLst>
          </a:prstGeom>
          <a:noFill/>
          <a:ln w="9525">
            <a:noFill/>
            <a:miter lim="800000"/>
            <a:headEnd/>
            <a:tailEnd/>
          </a:ln>
        </p:spPr>
        <p:txBody>
          <a:bodyPr>
            <a:spAutoFit/>
          </a:bodyPr>
          <a:lstStyle/>
          <a:p>
            <a:pPr algn="ctr"/>
            <a:endParaRPr lang="en-US" dirty="0"/>
          </a:p>
        </p:txBody>
      </p:sp>
      <p:grpSp>
        <p:nvGrpSpPr>
          <p:cNvPr id="2" name="Group 66"/>
          <p:cNvGrpSpPr>
            <a:grpSpLocks/>
          </p:cNvGrpSpPr>
          <p:nvPr/>
        </p:nvGrpSpPr>
        <p:grpSpPr bwMode="auto">
          <a:xfrm>
            <a:off x="5628793" y="1006877"/>
            <a:ext cx="2095500" cy="5389563"/>
            <a:chOff x="3533775" y="962025"/>
            <a:chExt cx="2095500" cy="5389007"/>
          </a:xfrm>
        </p:grpSpPr>
        <p:grpSp>
          <p:nvGrpSpPr>
            <p:cNvPr id="3" name="Group 63"/>
            <p:cNvGrpSpPr>
              <a:grpSpLocks/>
            </p:cNvGrpSpPr>
            <p:nvPr/>
          </p:nvGrpSpPr>
          <p:grpSpPr bwMode="auto">
            <a:xfrm>
              <a:off x="3533775" y="962025"/>
              <a:ext cx="2095500" cy="5389007"/>
              <a:chOff x="3533775" y="962025"/>
              <a:chExt cx="2095500" cy="5389007"/>
            </a:xfrm>
          </p:grpSpPr>
          <p:sp>
            <p:nvSpPr>
              <p:cNvPr id="12326" name="Down Arrow 50"/>
              <p:cNvSpPr>
                <a:spLocks noChangeArrowheads="1"/>
              </p:cNvSpPr>
              <p:nvPr/>
            </p:nvSpPr>
            <p:spPr bwMode="auto">
              <a:xfrm>
                <a:off x="4457700" y="139065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7" name="Down Arrow 51"/>
              <p:cNvSpPr>
                <a:spLocks noChangeArrowheads="1"/>
              </p:cNvSpPr>
              <p:nvPr/>
            </p:nvSpPr>
            <p:spPr bwMode="auto">
              <a:xfrm>
                <a:off x="4495800" y="20478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8" name="Down Arrow 52"/>
              <p:cNvSpPr>
                <a:spLocks noChangeArrowheads="1"/>
              </p:cNvSpPr>
              <p:nvPr/>
            </p:nvSpPr>
            <p:spPr bwMode="auto">
              <a:xfrm>
                <a:off x="4476750" y="270510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9" name="Down Arrow 53"/>
              <p:cNvSpPr>
                <a:spLocks noChangeArrowheads="1"/>
              </p:cNvSpPr>
              <p:nvPr/>
            </p:nvSpPr>
            <p:spPr bwMode="auto">
              <a:xfrm>
                <a:off x="4448175" y="3457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0" name="Down Arrow 54"/>
              <p:cNvSpPr>
                <a:spLocks noChangeArrowheads="1"/>
              </p:cNvSpPr>
              <p:nvPr/>
            </p:nvSpPr>
            <p:spPr bwMode="auto">
              <a:xfrm>
                <a:off x="4429125" y="5743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1" name="TextBox 56"/>
              <p:cNvSpPr txBox="1">
                <a:spLocks noChangeArrowheads="1"/>
              </p:cNvSpPr>
              <p:nvPr/>
            </p:nvSpPr>
            <p:spPr bwMode="auto">
              <a:xfrm>
                <a:off x="3533775" y="1609726"/>
                <a:ext cx="194310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2" name="Rectangle 57"/>
              <p:cNvSpPr>
                <a:spLocks noChangeArrowheads="1"/>
              </p:cNvSpPr>
              <p:nvPr/>
            </p:nvSpPr>
            <p:spPr bwMode="auto">
              <a:xfrm>
                <a:off x="3743325" y="598170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3" name="Rectangle 58"/>
              <p:cNvSpPr>
                <a:spLocks noChangeArrowheads="1"/>
              </p:cNvSpPr>
              <p:nvPr/>
            </p:nvSpPr>
            <p:spPr bwMode="auto">
              <a:xfrm>
                <a:off x="3648075" y="3686175"/>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4" name="Rectangle 60"/>
              <p:cNvSpPr>
                <a:spLocks noChangeArrowheads="1"/>
              </p:cNvSpPr>
              <p:nvPr/>
            </p:nvSpPr>
            <p:spPr bwMode="auto">
              <a:xfrm>
                <a:off x="3648075" y="29146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5" name="Rectangle 61"/>
              <p:cNvSpPr>
                <a:spLocks noChangeArrowheads="1"/>
              </p:cNvSpPr>
              <p:nvPr/>
            </p:nvSpPr>
            <p:spPr bwMode="auto">
              <a:xfrm>
                <a:off x="3619500" y="22669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6" name="Rectangle 62"/>
              <p:cNvSpPr>
                <a:spLocks noChangeArrowheads="1"/>
              </p:cNvSpPr>
              <p:nvPr/>
            </p:nvSpPr>
            <p:spPr bwMode="auto">
              <a:xfrm>
                <a:off x="3619500" y="962025"/>
                <a:ext cx="1885950" cy="369332"/>
              </a:xfrm>
              <a:prstGeom prst="rect">
                <a:avLst/>
              </a:prstGeom>
              <a:noFill/>
              <a:ln w="9525">
                <a:solidFill>
                  <a:schemeClr val="tx1"/>
                </a:solidFill>
                <a:miter lim="800000"/>
                <a:headEnd/>
                <a:tailEnd/>
              </a:ln>
            </p:spPr>
            <p:txBody>
              <a:bodyPr>
                <a:spAutoFit/>
              </a:bodyPr>
              <a:lstStyle/>
              <a:p>
                <a:pPr algn="ctr"/>
                <a:endParaRPr lang="en-US" dirty="0">
                  <a:solidFill>
                    <a:schemeClr val="bg1"/>
                  </a:solidFill>
                </a:endParaRPr>
              </a:p>
            </p:txBody>
          </p:sp>
        </p:grpSp>
        <p:sp>
          <p:nvSpPr>
            <p:cNvPr id="12324" name="Oval 64"/>
            <p:cNvSpPr>
              <a:spLocks noChangeArrowheads="1"/>
            </p:cNvSpPr>
            <p:nvPr/>
          </p:nvSpPr>
          <p:spPr bwMode="auto">
            <a:xfrm>
              <a:off x="3638550" y="4391025"/>
              <a:ext cx="1800225" cy="519351"/>
            </a:xfrm>
            <a:prstGeom prst="ellipse">
              <a:avLst/>
            </a:prstGeom>
            <a:noFill/>
            <a:ln w="9525">
              <a:solidFill>
                <a:schemeClr val="tx1"/>
              </a:solidFill>
              <a:round/>
              <a:headEnd/>
              <a:tailEnd/>
            </a:ln>
          </p:spPr>
          <p:txBody>
            <a:bodyPr>
              <a:spAutoFit/>
            </a:bodyPr>
            <a:lstStyle/>
            <a:p>
              <a:pPr algn="ctr"/>
              <a:endParaRPr lang="en-US" dirty="0"/>
            </a:p>
          </p:txBody>
        </p:sp>
        <p:sp>
          <p:nvSpPr>
            <p:cNvPr id="12325" name="Oval 65"/>
            <p:cNvSpPr>
              <a:spLocks noChangeArrowheads="1"/>
            </p:cNvSpPr>
            <p:nvPr/>
          </p:nvSpPr>
          <p:spPr bwMode="auto">
            <a:xfrm>
              <a:off x="3657600" y="5200650"/>
              <a:ext cx="1828800" cy="519351"/>
            </a:xfrm>
            <a:prstGeom prst="ellipse">
              <a:avLst/>
            </a:prstGeom>
            <a:noFill/>
            <a:ln w="9525">
              <a:solidFill>
                <a:schemeClr val="tx1"/>
              </a:solidFill>
              <a:round/>
              <a:headEnd/>
              <a:tailEnd/>
            </a:ln>
          </p:spPr>
          <p:txBody>
            <a:bodyPr>
              <a:spAutoFit/>
            </a:bodyPr>
            <a:lstStyle/>
            <a:p>
              <a:pPr algn="ctr"/>
              <a:endParaRPr lang="en-US" dirty="0"/>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838200" y="720725"/>
            <a:ext cx="7620000" cy="641350"/>
          </a:xfrm>
        </p:spPr>
        <p:txBody>
          <a:bodyPr/>
          <a:lstStyle/>
          <a:p>
            <a:pPr eaLnBrk="1" hangingPunct="1"/>
            <a:r>
              <a:rPr lang="en-US" sz="3600" b="1" dirty="0" smtClean="0">
                <a:solidFill>
                  <a:srgbClr val="FFFF66"/>
                </a:solidFill>
              </a:rPr>
              <a:t>Other Issues to Consider</a:t>
            </a:r>
          </a:p>
        </p:txBody>
      </p:sp>
      <p:sp>
        <p:nvSpPr>
          <p:cNvPr id="16387" name="Rectangle 1027"/>
          <p:cNvSpPr>
            <a:spLocks noGrp="1" noChangeArrowheads="1"/>
          </p:cNvSpPr>
          <p:nvPr>
            <p:ph type="body" idx="1"/>
          </p:nvPr>
        </p:nvSpPr>
        <p:spPr>
          <a:xfrm>
            <a:off x="944563" y="1685925"/>
            <a:ext cx="7064375" cy="3735388"/>
          </a:xfrm>
        </p:spPr>
        <p:txBody>
          <a:bodyPr/>
          <a:lstStyle/>
          <a:p>
            <a:pPr marL="609600" indent="-609600" eaLnBrk="1" hangingPunct="1">
              <a:lnSpc>
                <a:spcPct val="115000"/>
              </a:lnSpc>
            </a:pPr>
            <a:r>
              <a:rPr lang="en-US" sz="2800" dirty="0" err="1" smtClean="0">
                <a:solidFill>
                  <a:schemeClr val="bg1"/>
                </a:solidFill>
              </a:rPr>
              <a:t>Nonpaternity</a:t>
            </a:r>
            <a:r>
              <a:rPr lang="en-US" sz="2800" dirty="0" smtClean="0">
                <a:solidFill>
                  <a:schemeClr val="bg1"/>
                </a:solidFill>
              </a:rPr>
              <a:t> seems to have little effect on the ability to select models</a:t>
            </a:r>
          </a:p>
          <a:p>
            <a:pPr marL="609600" indent="-609600" eaLnBrk="1" hangingPunct="1">
              <a:lnSpc>
                <a:spcPct val="115000"/>
              </a:lnSpc>
            </a:pPr>
            <a:r>
              <a:rPr lang="en-US" sz="2800" dirty="0" smtClean="0">
                <a:solidFill>
                  <a:schemeClr val="bg1"/>
                </a:solidFill>
              </a:rPr>
              <a:t>Can adjust for covariate effects</a:t>
            </a:r>
          </a:p>
          <a:p>
            <a:pPr marL="609600" indent="-609600" eaLnBrk="1" hangingPunct="1">
              <a:lnSpc>
                <a:spcPct val="115000"/>
              </a:lnSpc>
            </a:pPr>
            <a:r>
              <a:rPr lang="en-US" sz="2800" dirty="0" smtClean="0">
                <a:solidFill>
                  <a:schemeClr val="bg1"/>
                </a:solidFill>
              </a:rPr>
              <a:t>Can also consider adjusting for other known genetic factors affecting your trait of interest</a:t>
            </a:r>
          </a:p>
          <a:p>
            <a:pPr marL="609600" indent="-609600" eaLnBrk="1" hangingPunct="1">
              <a:lnSpc>
                <a:spcPct val="115000"/>
              </a:lnSpc>
              <a:buFont typeface="Wingdings" pitchFamily="2" charset="2"/>
              <a:buNone/>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720725"/>
            <a:ext cx="7620000" cy="641350"/>
          </a:xfrm>
        </p:spPr>
        <p:txBody>
          <a:bodyPr/>
          <a:lstStyle/>
          <a:p>
            <a:pPr eaLnBrk="1" hangingPunct="1"/>
            <a:r>
              <a:rPr lang="en-US" sz="3600" b="1" dirty="0" smtClean="0">
                <a:solidFill>
                  <a:srgbClr val="FFFF66"/>
                </a:solidFill>
              </a:rPr>
              <a:t>Important Limitations in CSA</a:t>
            </a:r>
          </a:p>
        </p:txBody>
      </p:sp>
      <p:sp>
        <p:nvSpPr>
          <p:cNvPr id="17411" name="Rectangle 3"/>
          <p:cNvSpPr>
            <a:spLocks noGrp="1" noChangeArrowheads="1"/>
          </p:cNvSpPr>
          <p:nvPr>
            <p:ph type="body" idx="1"/>
          </p:nvPr>
        </p:nvSpPr>
        <p:spPr>
          <a:xfrm>
            <a:off x="973138" y="1443038"/>
            <a:ext cx="7064375" cy="6343650"/>
          </a:xfrm>
        </p:spPr>
        <p:txBody>
          <a:bodyPr/>
          <a:lstStyle/>
          <a:p>
            <a:pPr marL="609600" indent="-609600" eaLnBrk="1" hangingPunct="1">
              <a:lnSpc>
                <a:spcPct val="115000"/>
              </a:lnSpc>
            </a:pPr>
            <a:r>
              <a:rPr lang="en-US" sz="2800" dirty="0" smtClean="0">
                <a:solidFill>
                  <a:schemeClr val="bg1"/>
                </a:solidFill>
              </a:rPr>
              <a:t>Implicit assumption of etiologic homogeneity</a:t>
            </a:r>
          </a:p>
          <a:p>
            <a:pPr marL="609600" indent="-609600" eaLnBrk="1" hangingPunct="1">
              <a:lnSpc>
                <a:spcPct val="115000"/>
              </a:lnSpc>
            </a:pPr>
            <a:r>
              <a:rPr lang="en-US" sz="2800" dirty="0" smtClean="0">
                <a:solidFill>
                  <a:schemeClr val="bg1"/>
                </a:solidFill>
              </a:rPr>
              <a:t>Power is difficult to estimate as there is no single </a:t>
            </a:r>
            <a:r>
              <a:rPr lang="en-US" sz="2800" dirty="0" err="1" smtClean="0">
                <a:solidFill>
                  <a:schemeClr val="bg1"/>
                </a:solidFill>
              </a:rPr>
              <a:t>nongenetic</a:t>
            </a:r>
            <a:r>
              <a:rPr lang="en-US" sz="2800" dirty="0" smtClean="0">
                <a:solidFill>
                  <a:schemeClr val="bg1"/>
                </a:solidFill>
              </a:rPr>
              <a:t> alternative model, but instead a range of competing models</a:t>
            </a:r>
          </a:p>
          <a:p>
            <a:pPr marL="609600" indent="-609600" eaLnBrk="1" hangingPunct="1">
              <a:lnSpc>
                <a:spcPct val="115000"/>
              </a:lnSpc>
            </a:pPr>
            <a:r>
              <a:rPr lang="en-US" sz="2800" dirty="0" smtClean="0">
                <a:solidFill>
                  <a:schemeClr val="bg1"/>
                </a:solidFill>
              </a:rPr>
              <a:t>Sample size</a:t>
            </a:r>
          </a:p>
          <a:p>
            <a:pPr marL="990600" lvl="1" indent="-533400" eaLnBrk="1" hangingPunct="1"/>
            <a:r>
              <a:rPr lang="en-US" sz="2000" dirty="0" smtClean="0">
                <a:solidFill>
                  <a:schemeClr val="bg1"/>
                </a:solidFill>
              </a:rPr>
              <a:t>Larger extended </a:t>
            </a:r>
            <a:r>
              <a:rPr lang="en-US" sz="2000" dirty="0" err="1" smtClean="0">
                <a:solidFill>
                  <a:schemeClr val="bg1"/>
                </a:solidFill>
              </a:rPr>
              <a:t>kindreds</a:t>
            </a:r>
            <a:r>
              <a:rPr lang="en-US" sz="2000" dirty="0" smtClean="0">
                <a:solidFill>
                  <a:schemeClr val="bg1"/>
                </a:solidFill>
              </a:rPr>
              <a:t> with several generations are generally better than small nuclear families </a:t>
            </a:r>
          </a:p>
          <a:p>
            <a:pPr marL="990600" lvl="1" indent="-533400" eaLnBrk="1" hangingPunct="1"/>
            <a:r>
              <a:rPr lang="en-US" sz="2000" dirty="0" smtClean="0">
                <a:solidFill>
                  <a:schemeClr val="bg1"/>
                </a:solidFill>
              </a:rPr>
              <a:t>generally requires a large amount of data, with more complex models requiring more data</a:t>
            </a:r>
          </a:p>
          <a:p>
            <a:pPr marL="609600" indent="-609600" eaLnBrk="1" hangingPunct="1">
              <a:lnSpc>
                <a:spcPct val="115000"/>
              </a:lnSpc>
            </a:pPr>
            <a:endParaRPr lang="en-US" sz="2000" dirty="0" smtClean="0"/>
          </a:p>
          <a:p>
            <a:pPr marL="990600" lvl="1" indent="-533400" eaLnBrk="1" hangingPunct="1">
              <a:buClr>
                <a:schemeClr val="tx1"/>
              </a:buClr>
              <a:buFontTx/>
              <a:buNone/>
            </a:pPr>
            <a:endParaRPr lang="en-US" sz="2000" dirty="0" smtClean="0"/>
          </a:p>
          <a:p>
            <a:pPr marL="609600" indent="-609600" eaLnBrk="1" hangingPunct="1">
              <a:lnSpc>
                <a:spcPct val="115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FFFF66"/>
                </a:solidFill>
              </a:rPr>
              <a:t>Summary of CSA</a:t>
            </a:r>
          </a:p>
        </p:txBody>
      </p:sp>
      <p:sp>
        <p:nvSpPr>
          <p:cNvPr id="18435" name="Rectangle 3"/>
          <p:cNvSpPr>
            <a:spLocks noGrp="1" noChangeArrowheads="1"/>
          </p:cNvSpPr>
          <p:nvPr>
            <p:ph type="body" idx="1"/>
          </p:nvPr>
        </p:nvSpPr>
        <p:spPr>
          <a:xfrm>
            <a:off x="1027113" y="1476375"/>
            <a:ext cx="7258050" cy="3933825"/>
          </a:xfrm>
        </p:spPr>
        <p:txBody>
          <a:bodyPr/>
          <a:lstStyle/>
          <a:p>
            <a:pPr marL="609600" indent="-609600" eaLnBrk="1" hangingPunct="1">
              <a:lnSpc>
                <a:spcPct val="115000"/>
              </a:lnSpc>
            </a:pPr>
            <a:r>
              <a:rPr lang="en-US" sz="2400" dirty="0" smtClean="0">
                <a:solidFill>
                  <a:schemeClr val="bg1"/>
                </a:solidFill>
              </a:rPr>
              <a:t>Does not require genotype data</a:t>
            </a:r>
          </a:p>
          <a:p>
            <a:pPr marL="609600" indent="-609600" eaLnBrk="1" hangingPunct="1">
              <a:lnSpc>
                <a:spcPct val="115000"/>
              </a:lnSpc>
            </a:pPr>
            <a:r>
              <a:rPr lang="en-US" sz="2400" dirty="0" smtClean="0">
                <a:solidFill>
                  <a:schemeClr val="bg1"/>
                </a:solidFill>
              </a:rPr>
              <a:t>Can be time consuming to complete analyses</a:t>
            </a:r>
          </a:p>
          <a:p>
            <a:pPr marL="609600" indent="-609600" eaLnBrk="1" hangingPunct="1">
              <a:lnSpc>
                <a:spcPct val="115000"/>
              </a:lnSpc>
            </a:pPr>
            <a:r>
              <a:rPr lang="en-US" sz="2400" dirty="0" smtClean="0">
                <a:solidFill>
                  <a:schemeClr val="bg1"/>
                </a:solidFill>
              </a:rPr>
              <a:t>Information from CSA is useful for a variety of reasons</a:t>
            </a:r>
          </a:p>
          <a:p>
            <a:pPr marL="990600" lvl="1" indent="-533400" eaLnBrk="1" hangingPunct="1">
              <a:lnSpc>
                <a:spcPct val="115000"/>
              </a:lnSpc>
            </a:pPr>
            <a:r>
              <a:rPr lang="en-US" sz="2000" dirty="0" smtClean="0">
                <a:solidFill>
                  <a:schemeClr val="bg1"/>
                </a:solidFill>
              </a:rPr>
              <a:t>Preliminary data, estimates for linkage analyses, choice of phenotype</a:t>
            </a:r>
          </a:p>
          <a:p>
            <a:pPr marL="609600" indent="-609600" eaLnBrk="1" hangingPunct="1">
              <a:lnSpc>
                <a:spcPct val="115000"/>
              </a:lnSpc>
            </a:pPr>
            <a:r>
              <a:rPr lang="en-US" sz="2800" dirty="0" smtClean="0">
                <a:solidFill>
                  <a:schemeClr val="bg1"/>
                </a:solidFill>
              </a:rPr>
              <a:t>Assumes the existence of a </a:t>
            </a:r>
            <a:r>
              <a:rPr lang="en-US" sz="2800" dirty="0" err="1" smtClean="0">
                <a:solidFill>
                  <a:schemeClr val="bg1"/>
                </a:solidFill>
              </a:rPr>
              <a:t>Mendelian</a:t>
            </a:r>
            <a:r>
              <a:rPr lang="en-US" sz="2800" dirty="0" smtClean="0">
                <a:solidFill>
                  <a:schemeClr val="bg1"/>
                </a:solidFill>
              </a:rPr>
              <a:t> trait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Nuclear Family photo"/>
          <p:cNvPicPr>
            <a:picLocks noChangeAspect="1" noChangeArrowheads="1"/>
          </p:cNvPicPr>
          <p:nvPr/>
        </p:nvPicPr>
        <p:blipFill>
          <a:blip r:embed="rId3" cstate="print"/>
          <a:srcRect/>
          <a:stretch>
            <a:fillRect/>
          </a:stretch>
        </p:blipFill>
        <p:spPr bwMode="auto">
          <a:xfrm>
            <a:off x="0" y="609600"/>
            <a:ext cx="9144000" cy="740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1447800" y="1676400"/>
          <a:ext cx="6172200" cy="4419600"/>
        </p:xfrm>
        <a:graphic>
          <a:graphicData uri="http://schemas.openxmlformats.org/presentationml/2006/ole">
            <p:oleObj spid="_x0000_s2050" name="Presentation" r:id="rId3" imgW="4570348" imgH="3427397" progId="PowerPoint.Show.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4572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rgbClr val="FFFF00"/>
                </a:solidFill>
              </a:rPr>
              <a:t>Standardized Human Pedigree Nomenclature: Update</a:t>
            </a:r>
            <a:br>
              <a:rPr lang="en-US" sz="2000" dirty="0" smtClean="0">
                <a:solidFill>
                  <a:srgbClr val="FFFF00"/>
                </a:solidFill>
              </a:rPr>
            </a:br>
            <a:r>
              <a:rPr lang="en-US" sz="2000" dirty="0" smtClean="0">
                <a:solidFill>
                  <a:srgbClr val="FFFF00"/>
                </a:solidFill>
              </a:rPr>
              <a:t>and Assessment of the Recommendations of the National</a:t>
            </a:r>
            <a:br>
              <a:rPr lang="en-US" sz="2000" dirty="0" smtClean="0">
                <a:solidFill>
                  <a:srgbClr val="FFFF00"/>
                </a:solidFill>
              </a:rPr>
            </a:br>
            <a:r>
              <a:rPr lang="en-US" sz="2000" dirty="0" smtClean="0">
                <a:solidFill>
                  <a:srgbClr val="FFFF00"/>
                </a:solidFill>
              </a:rPr>
              <a:t>Society of Genetic Counselors.  </a:t>
            </a:r>
            <a:br>
              <a:rPr lang="en-US" sz="2000" dirty="0" smtClean="0">
                <a:solidFill>
                  <a:srgbClr val="FFFF00"/>
                </a:solidFill>
              </a:rPr>
            </a:br>
            <a:r>
              <a:rPr lang="en-US" sz="2000" dirty="0" smtClean="0">
                <a:solidFill>
                  <a:srgbClr val="FFFF00"/>
                </a:solidFill>
              </a:rPr>
              <a:t>Authors:  Bennett, French, </a:t>
            </a:r>
            <a:r>
              <a:rPr lang="en-US" sz="2000" dirty="0" err="1" smtClean="0">
                <a:solidFill>
                  <a:srgbClr val="FFFF00"/>
                </a:solidFill>
              </a:rPr>
              <a:t>Resta</a:t>
            </a:r>
            <a:r>
              <a:rPr lang="en-US" sz="2000" dirty="0" smtClean="0">
                <a:solidFill>
                  <a:srgbClr val="FFFF00"/>
                </a:solidFill>
              </a:rPr>
              <a:t>, </a:t>
            </a:r>
            <a:r>
              <a:rPr lang="en-US" sz="2000" dirty="0" err="1" smtClean="0">
                <a:solidFill>
                  <a:srgbClr val="FFFF00"/>
                </a:solidFill>
              </a:rPr>
              <a:t>Lochner</a:t>
            </a:r>
            <a:r>
              <a:rPr lang="en-US" sz="2000" dirty="0" smtClean="0">
                <a:solidFill>
                  <a:srgbClr val="FFFF00"/>
                </a:solidFill>
              </a:rPr>
              <a:t> Doyle</a:t>
            </a:r>
            <a:endParaRPr lang="en-US" sz="2000" dirty="0">
              <a:solidFill>
                <a:srgbClr val="FFFF00"/>
              </a:solidFill>
            </a:endParaRPr>
          </a:p>
        </p:txBody>
      </p:sp>
      <p:sp>
        <p:nvSpPr>
          <p:cNvPr id="131075" name="Text Box 2051"/>
          <p:cNvSpPr txBox="1">
            <a:spLocks noChangeArrowheads="1"/>
          </p:cNvSpPr>
          <p:nvPr/>
        </p:nvSpPr>
        <p:spPr bwMode="auto">
          <a:xfrm>
            <a:off x="304800" y="1828800"/>
            <a:ext cx="8382000" cy="3625608"/>
          </a:xfrm>
          <a:prstGeom prst="rect">
            <a:avLst/>
          </a:prstGeom>
          <a:noFill/>
          <a:ln w="9525">
            <a:noFill/>
            <a:miter lim="800000"/>
            <a:headEnd/>
            <a:tailEnd/>
          </a:ln>
          <a:effectLst/>
        </p:spPr>
        <p:txBody>
          <a:bodyPr wrap="square">
            <a:spAutoFit/>
          </a:bodyPr>
          <a:lstStyle/>
          <a:p>
            <a:pPr marL="342900" indent="-342900">
              <a:lnSpc>
                <a:spcPct val="140000"/>
              </a:lnSpc>
              <a:buFont typeface="Arial" pitchFamily="34" charset="0"/>
              <a:buChar char="•"/>
            </a:pPr>
            <a:r>
              <a:rPr lang="en-US" sz="2400" dirty="0" smtClean="0">
                <a:solidFill>
                  <a:schemeClr val="bg1"/>
                </a:solidFill>
              </a:rPr>
              <a:t>Standard format and nomenclature for drawing pedigrees</a:t>
            </a:r>
          </a:p>
          <a:p>
            <a:pPr marL="342900" indent="-342900">
              <a:lnSpc>
                <a:spcPct val="140000"/>
              </a:lnSpc>
              <a:buFont typeface="Arial" pitchFamily="34" charset="0"/>
              <a:buChar char="•"/>
            </a:pPr>
            <a:r>
              <a:rPr lang="en-US" sz="2400" dirty="0" smtClean="0">
                <a:solidFill>
                  <a:schemeClr val="bg1"/>
                </a:solidFill>
              </a:rPr>
              <a:t>Pedigrees convey lots of information</a:t>
            </a:r>
          </a:p>
          <a:p>
            <a:pPr marL="800100" lvl="1" indent="-342900">
              <a:lnSpc>
                <a:spcPct val="140000"/>
              </a:lnSpc>
              <a:buFont typeface="Arial" pitchFamily="34" charset="0"/>
              <a:buChar char="•"/>
            </a:pPr>
            <a:r>
              <a:rPr lang="en-US" sz="2400" dirty="0" smtClean="0">
                <a:solidFill>
                  <a:schemeClr val="bg1"/>
                </a:solidFill>
              </a:rPr>
              <a:t>Picture is worth a 1000 words</a:t>
            </a:r>
          </a:p>
          <a:p>
            <a:pPr marL="800100" lvl="1" indent="-342900">
              <a:lnSpc>
                <a:spcPct val="140000"/>
              </a:lnSpc>
              <a:buFont typeface="Arial" pitchFamily="34" charset="0"/>
              <a:buChar char="•"/>
            </a:pPr>
            <a:r>
              <a:rPr lang="en-US" sz="2400" dirty="0" smtClean="0">
                <a:solidFill>
                  <a:schemeClr val="bg1"/>
                </a:solidFill>
              </a:rPr>
              <a:t>Sensitive information and how to display?</a:t>
            </a:r>
            <a:endParaRPr lang="en-US" sz="2400" dirty="0">
              <a:solidFill>
                <a:schemeClr val="bg1"/>
              </a:solidFill>
            </a:endParaRPr>
          </a:p>
          <a:p>
            <a:pPr marL="342900" indent="-342900">
              <a:lnSpc>
                <a:spcPct val="140000"/>
              </a:lnSpc>
            </a:pPr>
            <a:endParaRPr lang="en-US" sz="2800" dirty="0" smtClean="0">
              <a:solidFill>
                <a:schemeClr val="bg1"/>
              </a:solidFill>
            </a:endParaRPr>
          </a:p>
          <a:p>
            <a:pPr marL="342900" indent="-342900"/>
            <a:endParaRPr lang="en-US" sz="2800" dirty="0">
              <a:solidFill>
                <a:schemeClr val="bg1"/>
              </a:solidFill>
            </a:endParaRPr>
          </a:p>
          <a:p>
            <a:pPr marL="342900" indent="-342900"/>
            <a:endParaRPr lang="en-US" sz="2800" dirty="0">
              <a:solidFill>
                <a:schemeClr val="bg1"/>
              </a:solidFill>
            </a:endParaRPr>
          </a:p>
        </p:txBody>
      </p:sp>
      <p:sp>
        <p:nvSpPr>
          <p:cNvPr id="4" name="TextBox 3"/>
          <p:cNvSpPr txBox="1"/>
          <p:nvPr/>
        </p:nvSpPr>
        <p:spPr>
          <a:xfrm>
            <a:off x="533400" y="5715000"/>
            <a:ext cx="3916457" cy="369332"/>
          </a:xfrm>
          <a:prstGeom prst="rect">
            <a:avLst/>
          </a:prstGeom>
          <a:noFill/>
        </p:spPr>
        <p:txBody>
          <a:bodyPr wrap="none" rtlCol="0">
            <a:spAutoFit/>
          </a:bodyPr>
          <a:lstStyle/>
          <a:p>
            <a:r>
              <a:rPr lang="en-US" dirty="0" smtClean="0">
                <a:solidFill>
                  <a:schemeClr val="bg1"/>
                </a:solidFill>
              </a:rPr>
              <a:t>J Genet Counsel (2008) 17:424–433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3600" dirty="0" smtClean="0">
                <a:solidFill>
                  <a:srgbClr val="FFFF00"/>
                </a:solidFill>
              </a:rPr>
              <a:t>Bennett article - some key points</a:t>
            </a:r>
            <a:endParaRPr lang="en-US" sz="3600" dirty="0">
              <a:solidFill>
                <a:srgbClr val="FFFF00"/>
              </a:solidFill>
            </a:endParaRPr>
          </a:p>
        </p:txBody>
      </p:sp>
      <p:sp>
        <p:nvSpPr>
          <p:cNvPr id="3" name="TextBox 2"/>
          <p:cNvSpPr txBox="1"/>
          <p:nvPr/>
        </p:nvSpPr>
        <p:spPr>
          <a:xfrm>
            <a:off x="152400" y="1219200"/>
            <a:ext cx="8610600" cy="3693319"/>
          </a:xfrm>
          <a:prstGeom prst="rect">
            <a:avLst/>
          </a:prstGeom>
          <a:noFill/>
        </p:spPr>
        <p:txBody>
          <a:bodyPr wrap="square" rtlCol="0">
            <a:spAutoFit/>
          </a:bodyPr>
          <a:lstStyle/>
          <a:p>
            <a:pPr>
              <a:buFont typeface="Arial" pitchFamily="34" charset="0"/>
              <a:buChar char="•"/>
            </a:pPr>
            <a:r>
              <a:rPr lang="en-US" dirty="0" smtClean="0">
                <a:solidFill>
                  <a:schemeClr val="bg1"/>
                </a:solidFill>
              </a:rPr>
              <a:t>  A medical pedigree is a graphic presentation of a family’s health history </a:t>
            </a:r>
          </a:p>
          <a:p>
            <a:r>
              <a:rPr lang="en-US" dirty="0" smtClean="0">
                <a:solidFill>
                  <a:schemeClr val="bg1"/>
                </a:solidFill>
              </a:rPr>
              <a:t> and </a:t>
            </a:r>
            <a:r>
              <a:rPr lang="en-US" u="sng" dirty="0" smtClean="0">
                <a:solidFill>
                  <a:schemeClr val="bg1"/>
                </a:solidFill>
              </a:rPr>
              <a:t>genetic</a:t>
            </a:r>
            <a:r>
              <a:rPr lang="en-US" dirty="0" smtClean="0">
                <a:solidFill>
                  <a:schemeClr val="bg1"/>
                </a:solidFill>
              </a:rPr>
              <a:t> relationships </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A pivotal tool in the practice of medical genetics / genetic </a:t>
            </a:r>
            <a:r>
              <a:rPr lang="en-US" dirty="0" err="1" smtClean="0">
                <a:solidFill>
                  <a:schemeClr val="bg1"/>
                </a:solidFill>
              </a:rPr>
              <a:t>epi</a:t>
            </a:r>
            <a:r>
              <a:rPr lang="en-US" dirty="0" smtClean="0">
                <a:solidFill>
                  <a:schemeClr val="bg1"/>
                </a:solidFill>
              </a:rPr>
              <a:t> research</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Interpreting a pedigree should be a standard competency of all health professionals</a:t>
            </a:r>
          </a:p>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 Pedigrees should not contain information about which a subject had no prior knowledge. </a:t>
            </a:r>
          </a:p>
          <a:p>
            <a:pPr lvl="1">
              <a:buFont typeface="Arial" pitchFamily="34" charset="0"/>
              <a:buChar char="•"/>
            </a:pPr>
            <a:r>
              <a:rPr lang="en-US" dirty="0" smtClean="0">
                <a:solidFill>
                  <a:schemeClr val="bg1"/>
                </a:solidFill>
              </a:rPr>
              <a:t> a person who had </a:t>
            </a:r>
            <a:r>
              <a:rPr lang="en-US" dirty="0" err="1" smtClean="0">
                <a:solidFill>
                  <a:schemeClr val="bg1"/>
                </a:solidFill>
              </a:rPr>
              <a:t>presymptomatic</a:t>
            </a:r>
            <a:r>
              <a:rPr lang="en-US" dirty="0" smtClean="0">
                <a:solidFill>
                  <a:schemeClr val="bg1"/>
                </a:solidFill>
              </a:rPr>
              <a:t> or susceptibility genetic testing through research should not find out about increased or decreased disease risk status from a publication</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381000" y="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In Class Exercise: Pedigree Drawing</a:t>
            </a:r>
            <a:endParaRPr lang="en-US" dirty="0">
              <a:solidFill>
                <a:srgbClr val="FFFF00"/>
              </a:solidFill>
            </a:endParaRPr>
          </a:p>
        </p:txBody>
      </p:sp>
      <p:sp>
        <p:nvSpPr>
          <p:cNvPr id="131075" name="Text Box 2051"/>
          <p:cNvSpPr txBox="1">
            <a:spLocks noChangeArrowheads="1"/>
          </p:cNvSpPr>
          <p:nvPr/>
        </p:nvSpPr>
        <p:spPr bwMode="auto">
          <a:xfrm>
            <a:off x="-685800" y="1295400"/>
            <a:ext cx="9677400" cy="4918269"/>
          </a:xfrm>
          <a:prstGeom prst="rect">
            <a:avLst/>
          </a:prstGeom>
          <a:noFill/>
          <a:ln w="9525">
            <a:noFill/>
            <a:miter lim="800000"/>
            <a:headEnd/>
            <a:tailEnd/>
          </a:ln>
          <a:effectLst/>
        </p:spPr>
        <p:txBody>
          <a:bodyPr wrap="square">
            <a:spAutoFit/>
          </a:bodyPr>
          <a:lstStyle/>
          <a:p>
            <a:pPr marL="1257300" lvl="2" indent="-342900">
              <a:lnSpc>
                <a:spcPct val="140000"/>
              </a:lnSpc>
            </a:pPr>
            <a:r>
              <a:rPr lang="en-US" sz="1600" dirty="0" smtClean="0">
                <a:solidFill>
                  <a:schemeClr val="bg1"/>
                </a:solidFill>
              </a:rPr>
              <a:t>Let me start with my great-great grandparents:  Jim and Ann Flight.  </a:t>
            </a:r>
          </a:p>
          <a:p>
            <a:pPr marL="1257300" lvl="2" indent="-342900">
              <a:lnSpc>
                <a:spcPct val="140000"/>
              </a:lnSpc>
            </a:pPr>
            <a:r>
              <a:rPr lang="en-US" sz="1600" dirty="0" smtClean="0">
                <a:solidFill>
                  <a:schemeClr val="bg1"/>
                </a:solidFill>
              </a:rPr>
              <a:t>They had two children: Kathy, and Gerry.  </a:t>
            </a:r>
          </a:p>
          <a:p>
            <a:pPr marL="1257300" lvl="2" indent="-342900">
              <a:lnSpc>
                <a:spcPct val="140000"/>
              </a:lnSpc>
            </a:pPr>
            <a:r>
              <a:rPr lang="en-US" sz="1600" dirty="0" smtClean="0">
                <a:solidFill>
                  <a:schemeClr val="bg1"/>
                </a:solidFill>
              </a:rPr>
              <a:t>	Kathy died in a car accident along with her father Jim.  </a:t>
            </a:r>
          </a:p>
          <a:p>
            <a:pPr marL="1257300" lvl="2" indent="-342900">
              <a:lnSpc>
                <a:spcPct val="140000"/>
              </a:lnSpc>
            </a:pPr>
            <a:r>
              <a:rPr lang="en-US" sz="1600" dirty="0" smtClean="0">
                <a:solidFill>
                  <a:schemeClr val="bg1"/>
                </a:solidFill>
              </a:rPr>
              <a:t>	Gerry married Kate Doe. </a:t>
            </a:r>
          </a:p>
          <a:p>
            <a:pPr marL="1257300" lvl="2" indent="-342900">
              <a:lnSpc>
                <a:spcPct val="140000"/>
              </a:lnSpc>
            </a:pPr>
            <a:r>
              <a:rPr lang="en-US" sz="1600" dirty="0" smtClean="0">
                <a:solidFill>
                  <a:schemeClr val="bg1"/>
                </a:solidFill>
              </a:rPr>
              <a:t>		Kate and Gerry had one child, Kathy</a:t>
            </a:r>
          </a:p>
          <a:p>
            <a:pPr marL="1257300" lvl="2" indent="-342900">
              <a:lnSpc>
                <a:spcPct val="140000"/>
              </a:lnSpc>
            </a:pPr>
            <a:r>
              <a:rPr lang="en-US" sz="1600" dirty="0" smtClean="0">
                <a:solidFill>
                  <a:schemeClr val="bg1"/>
                </a:solidFill>
              </a:rPr>
              <a:t>	Kathy Flight married David Dewey and they had my dad, Bob. My dad took his mother’s maiden name because David  had an affair with someone named Maggie Braun. </a:t>
            </a:r>
          </a:p>
          <a:p>
            <a:pPr marL="1257300" lvl="2" indent="-342900">
              <a:lnSpc>
                <a:spcPct val="140000"/>
              </a:lnSpc>
            </a:pPr>
            <a:endParaRPr lang="en-US" sz="1600" dirty="0" smtClean="0">
              <a:solidFill>
                <a:schemeClr val="bg1"/>
              </a:solidFill>
            </a:endParaRPr>
          </a:p>
          <a:p>
            <a:pPr marL="1257300" lvl="2" indent="-342900">
              <a:lnSpc>
                <a:spcPct val="140000"/>
              </a:lnSpc>
            </a:pPr>
            <a:endParaRPr lang="en-US" sz="1600" dirty="0" smtClean="0">
              <a:solidFill>
                <a:schemeClr val="bg1"/>
              </a:solidFill>
            </a:endParaRPr>
          </a:p>
          <a:p>
            <a:pPr marL="1257300" lvl="2" indent="-342900">
              <a:lnSpc>
                <a:spcPct val="140000"/>
              </a:lnSpc>
            </a:pPr>
            <a:r>
              <a:rPr lang="en-US" sz="1600" dirty="0" smtClean="0">
                <a:solidFill>
                  <a:schemeClr val="bg1"/>
                </a:solidFill>
              </a:rPr>
              <a:t>After Jim’s death, Ann married Paul Wright.  Ann and Paul had one child: Tom Wright.  </a:t>
            </a:r>
          </a:p>
          <a:p>
            <a:pPr marL="1257300" lvl="2" indent="-342900">
              <a:lnSpc>
                <a:spcPct val="140000"/>
              </a:lnSpc>
            </a:pPr>
            <a:r>
              <a:rPr lang="en-US" sz="1600" dirty="0" smtClean="0">
                <a:solidFill>
                  <a:schemeClr val="bg1"/>
                </a:solidFill>
              </a:rPr>
              <a:t>Tom Wright married </a:t>
            </a:r>
            <a:r>
              <a:rPr lang="en-US" sz="1600" dirty="0" err="1" smtClean="0">
                <a:solidFill>
                  <a:schemeClr val="bg1"/>
                </a:solidFill>
              </a:rPr>
              <a:t>Kaisa</a:t>
            </a:r>
            <a:r>
              <a:rPr lang="en-US" sz="1600" dirty="0" smtClean="0">
                <a:solidFill>
                  <a:schemeClr val="bg1"/>
                </a:solidFill>
              </a:rPr>
              <a:t> Stone.  </a:t>
            </a:r>
          </a:p>
          <a:p>
            <a:pPr marL="1257300" lvl="2" indent="-342900">
              <a:lnSpc>
                <a:spcPct val="140000"/>
              </a:lnSpc>
            </a:pPr>
            <a:r>
              <a:rPr lang="en-US" sz="1600" dirty="0" smtClean="0">
                <a:solidFill>
                  <a:schemeClr val="bg1"/>
                </a:solidFill>
              </a:rPr>
              <a:t>Tom and </a:t>
            </a:r>
            <a:r>
              <a:rPr lang="en-US" sz="1600" dirty="0" err="1" smtClean="0">
                <a:solidFill>
                  <a:schemeClr val="bg1"/>
                </a:solidFill>
              </a:rPr>
              <a:t>Kaisa</a:t>
            </a:r>
            <a:r>
              <a:rPr lang="en-US" sz="1600" dirty="0" smtClean="0">
                <a:solidFill>
                  <a:schemeClr val="bg1"/>
                </a:solidFill>
              </a:rPr>
              <a:t> had one daughter: Heather.  Heather Wright was wed to Peter Meter and had one child, Jean.  Jean married Bob Flight and they had me Jane Flight.</a:t>
            </a:r>
          </a:p>
          <a:p>
            <a:pPr marL="1257300" lvl="2" indent="-342900">
              <a:lnSpc>
                <a:spcPct val="140000"/>
              </a:lnSpc>
            </a:pPr>
            <a:endParaRPr lang="en-US" sz="16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609600" y="3810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In Class Exercise: Collecting Family History Information</a:t>
            </a:r>
            <a:endParaRPr lang="en-US" dirty="0">
              <a:solidFill>
                <a:srgbClr val="FFFF00"/>
              </a:solidFill>
            </a:endParaRPr>
          </a:p>
        </p:txBody>
      </p:sp>
      <p:sp>
        <p:nvSpPr>
          <p:cNvPr id="131075" name="Text Box 2051"/>
          <p:cNvSpPr txBox="1">
            <a:spLocks noChangeArrowheads="1"/>
          </p:cNvSpPr>
          <p:nvPr/>
        </p:nvSpPr>
        <p:spPr bwMode="auto">
          <a:xfrm>
            <a:off x="228600" y="1600200"/>
            <a:ext cx="8305800" cy="5004447"/>
          </a:xfrm>
          <a:prstGeom prst="rect">
            <a:avLst/>
          </a:prstGeom>
          <a:noFill/>
          <a:ln w="9525">
            <a:noFill/>
            <a:miter lim="800000"/>
            <a:headEnd/>
            <a:tailEnd/>
          </a:ln>
          <a:effectLst/>
        </p:spPr>
        <p:txBody>
          <a:bodyPr wrap="square">
            <a:spAutoFit/>
          </a:bodyPr>
          <a:lstStyle/>
          <a:p>
            <a:pPr marL="342900" indent="-342900">
              <a:lnSpc>
                <a:spcPct val="140000"/>
              </a:lnSpc>
            </a:pPr>
            <a:r>
              <a:rPr lang="en-US" sz="2800" dirty="0" smtClean="0">
                <a:solidFill>
                  <a:schemeClr val="bg1"/>
                </a:solidFill>
              </a:rPr>
              <a:t>Think about your own family history</a:t>
            </a:r>
          </a:p>
          <a:p>
            <a:pPr marL="342900" indent="-342900">
              <a:lnSpc>
                <a:spcPct val="140000"/>
              </a:lnSpc>
              <a:buFontTx/>
              <a:buChar char="-"/>
            </a:pPr>
            <a:r>
              <a:rPr lang="en-US" sz="2000" dirty="0" smtClean="0">
                <a:solidFill>
                  <a:schemeClr val="bg1"/>
                </a:solidFill>
              </a:rPr>
              <a:t>Do you know the vital status of your immediate family members, what about more distant relatives? </a:t>
            </a:r>
          </a:p>
          <a:p>
            <a:pPr marL="342900" indent="-342900">
              <a:lnSpc>
                <a:spcPct val="140000"/>
              </a:lnSpc>
              <a:buFontTx/>
              <a:buChar char="-"/>
            </a:pPr>
            <a:r>
              <a:rPr lang="en-US" sz="2000" dirty="0" smtClean="0">
                <a:solidFill>
                  <a:schemeClr val="bg1"/>
                </a:solidFill>
              </a:rPr>
              <a:t>Do you know the DOB and DOD for your immediate family members, what about more distant relatives?</a:t>
            </a:r>
          </a:p>
          <a:p>
            <a:pPr marL="342900" indent="-342900">
              <a:lnSpc>
                <a:spcPct val="140000"/>
              </a:lnSpc>
              <a:buFontTx/>
              <a:buChar char="-"/>
            </a:pPr>
            <a:r>
              <a:rPr lang="en-US" sz="2000" dirty="0" smtClean="0">
                <a:solidFill>
                  <a:schemeClr val="bg1"/>
                </a:solidFill>
              </a:rPr>
              <a:t>What health conditions run in your family?</a:t>
            </a:r>
          </a:p>
          <a:p>
            <a:pPr marL="800100" lvl="1" indent="-342900">
              <a:lnSpc>
                <a:spcPct val="140000"/>
              </a:lnSpc>
              <a:buFontTx/>
              <a:buChar char="-"/>
            </a:pPr>
            <a:r>
              <a:rPr lang="en-US" sz="2000" dirty="0" smtClean="0">
                <a:solidFill>
                  <a:schemeClr val="bg1"/>
                </a:solidFill>
              </a:rPr>
              <a:t>Do you know age or date of onset?</a:t>
            </a:r>
          </a:p>
          <a:p>
            <a:pPr marL="800100" lvl="1" indent="-342900">
              <a:lnSpc>
                <a:spcPct val="140000"/>
              </a:lnSpc>
              <a:buFontTx/>
              <a:buChar char="-"/>
            </a:pPr>
            <a:r>
              <a:rPr lang="en-US" sz="2000" dirty="0" smtClean="0">
                <a:solidFill>
                  <a:schemeClr val="bg1"/>
                </a:solidFill>
              </a:rPr>
              <a:t>How confident are you in this information?</a:t>
            </a:r>
          </a:p>
          <a:p>
            <a:pPr marL="342900" indent="-342900">
              <a:lnSpc>
                <a:spcPct val="140000"/>
              </a:lnSpc>
            </a:pPr>
            <a:endParaRPr lang="en-US" sz="2000" dirty="0" smtClean="0">
              <a:solidFill>
                <a:schemeClr val="bg1"/>
              </a:solidFill>
            </a:endParaRPr>
          </a:p>
          <a:p>
            <a:pPr marL="342900" indent="-342900">
              <a:lnSpc>
                <a:spcPct val="140000"/>
              </a:lnSpc>
            </a:pPr>
            <a:r>
              <a:rPr lang="en-US" sz="2000" dirty="0" smtClean="0">
                <a:solidFill>
                  <a:schemeClr val="bg1"/>
                </a:solidFill>
              </a:rPr>
              <a:t>Draw your pedigree, indicating as much of the following as possible</a:t>
            </a:r>
          </a:p>
          <a:p>
            <a:pPr marL="342900" indent="-342900">
              <a:lnSpc>
                <a:spcPct val="140000"/>
              </a:lnSpc>
            </a:pPr>
            <a:r>
              <a:rPr lang="en-US" sz="2000" dirty="0" smtClean="0">
                <a:solidFill>
                  <a:schemeClr val="bg1"/>
                </a:solidFill>
              </a:rPr>
              <a:t> 	- vital status, health conditions, age at onset or death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74"/>
          <p:cNvSpPr>
            <a:spLocks noGrp="1" noChangeArrowheads="1"/>
          </p:cNvSpPr>
          <p:nvPr>
            <p:ph type="ctrTitle"/>
          </p:nvPr>
        </p:nvSpPr>
        <p:spPr>
          <a:xfrm>
            <a:off x="647700" y="1382713"/>
            <a:ext cx="6615113" cy="823912"/>
          </a:xfrm>
        </p:spPr>
        <p:txBody>
          <a:bodyPr/>
          <a:lstStyle/>
          <a:p>
            <a:pPr eaLnBrk="1" hangingPunct="1"/>
            <a:r>
              <a:rPr lang="en-US" sz="4800" b="1" smtClean="0"/>
              <a:t>Genetic Epidemiology</a:t>
            </a:r>
          </a:p>
        </p:txBody>
      </p:sp>
      <p:sp>
        <p:nvSpPr>
          <p:cNvPr id="3075" name="Rectangle 3075"/>
          <p:cNvSpPr>
            <a:spLocks noGrp="1" noChangeArrowheads="1"/>
          </p:cNvSpPr>
          <p:nvPr>
            <p:ph type="subTitle" idx="1"/>
          </p:nvPr>
        </p:nvSpPr>
        <p:spPr>
          <a:xfrm>
            <a:off x="957263" y="3051175"/>
            <a:ext cx="4575175" cy="530225"/>
          </a:xfrm>
        </p:spPr>
        <p:txBody>
          <a:bodyPr/>
          <a:lstStyle/>
          <a:p>
            <a:pPr eaLnBrk="1" hangingPunct="1"/>
            <a:r>
              <a:rPr lang="en-US" b="1" dirty="0" smtClean="0"/>
              <a:t>Linkage Analysis</a:t>
            </a:r>
            <a:r>
              <a:rPr lang="en-US" dirty="0"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381000" y="228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rgbClr val="FFFF00"/>
                </a:solidFill>
              </a:rPr>
              <a:t>Family Health History: Application to public health</a:t>
            </a:r>
            <a:endParaRPr lang="en-US" sz="3200" dirty="0">
              <a:solidFill>
                <a:srgbClr val="FFFF00"/>
              </a:solidFill>
            </a:endParaRPr>
          </a:p>
        </p:txBody>
      </p:sp>
      <p:sp>
        <p:nvSpPr>
          <p:cNvPr id="131075" name="Text Box 2051"/>
          <p:cNvSpPr txBox="1">
            <a:spLocks noChangeArrowheads="1"/>
          </p:cNvSpPr>
          <p:nvPr/>
        </p:nvSpPr>
        <p:spPr bwMode="auto">
          <a:xfrm>
            <a:off x="152400" y="1219200"/>
            <a:ext cx="8610600" cy="7528215"/>
          </a:xfrm>
          <a:prstGeom prst="rect">
            <a:avLst/>
          </a:prstGeom>
          <a:noFill/>
          <a:ln w="9525">
            <a:noFill/>
            <a:miter lim="800000"/>
            <a:headEnd/>
            <a:tailEnd/>
          </a:ln>
          <a:effectLst/>
        </p:spPr>
        <p:txBody>
          <a:bodyPr wrap="square">
            <a:spAutoFit/>
          </a:bodyPr>
          <a:lstStyle/>
          <a:p>
            <a:pPr marL="342900" indent="-342900">
              <a:lnSpc>
                <a:spcPct val="140000"/>
              </a:lnSpc>
            </a:pPr>
            <a:r>
              <a:rPr lang="en-US" dirty="0" smtClean="0">
                <a:solidFill>
                  <a:srgbClr val="FFFF00"/>
                </a:solidFill>
              </a:rPr>
              <a:t>Advantages:</a:t>
            </a:r>
          </a:p>
          <a:p>
            <a:pPr marL="342900" indent="-342900">
              <a:buFontTx/>
              <a:buChar char="•"/>
            </a:pPr>
            <a:r>
              <a:rPr lang="en-US" dirty="0" smtClean="0">
                <a:solidFill>
                  <a:schemeClr val="bg1"/>
                </a:solidFill>
              </a:rPr>
              <a:t>Reflects multiple genetic, environmental, behavioral factors and interactions</a:t>
            </a:r>
          </a:p>
          <a:p>
            <a:pPr marL="800100" lvl="1" indent="-342900">
              <a:buFontTx/>
              <a:buChar char="•"/>
            </a:pPr>
            <a:r>
              <a:rPr lang="en-US" dirty="0" smtClean="0">
                <a:solidFill>
                  <a:schemeClr val="bg1"/>
                </a:solidFill>
              </a:rPr>
              <a:t>No genetic test can do this</a:t>
            </a:r>
          </a:p>
          <a:p>
            <a:pPr marL="800100" lvl="1" indent="-342900"/>
            <a:endParaRPr lang="en-US" dirty="0" smtClean="0">
              <a:solidFill>
                <a:schemeClr val="bg1"/>
              </a:solidFill>
            </a:endParaRPr>
          </a:p>
          <a:p>
            <a:pPr marL="342900" indent="-342900">
              <a:buFontTx/>
              <a:buChar char="•"/>
            </a:pPr>
            <a:r>
              <a:rPr lang="en-US" dirty="0" smtClean="0">
                <a:solidFill>
                  <a:schemeClr val="bg1"/>
                </a:solidFill>
              </a:rPr>
              <a:t>Family history is a predictor of most diseases (diabetes, cancers, CVD)</a:t>
            </a:r>
          </a:p>
          <a:p>
            <a:pPr marL="342900" indent="-342900">
              <a:buFontTx/>
              <a:buChar char="•"/>
            </a:pPr>
            <a:endParaRPr lang="en-US" dirty="0" smtClean="0">
              <a:solidFill>
                <a:schemeClr val="bg1"/>
              </a:solidFill>
            </a:endParaRPr>
          </a:p>
          <a:p>
            <a:pPr marL="342900" indent="-342900">
              <a:buFontTx/>
              <a:buChar char="•"/>
            </a:pPr>
            <a:r>
              <a:rPr lang="en-US" dirty="0" smtClean="0">
                <a:solidFill>
                  <a:schemeClr val="bg1"/>
                </a:solidFill>
              </a:rPr>
              <a:t>Effective (public health) interventions exist for many of these diseases</a:t>
            </a:r>
          </a:p>
          <a:p>
            <a:pPr marL="800100" lvl="1" indent="-342900">
              <a:buFontTx/>
              <a:buChar char="•"/>
            </a:pPr>
            <a:r>
              <a:rPr lang="en-US" dirty="0" smtClean="0">
                <a:solidFill>
                  <a:schemeClr val="bg1"/>
                </a:solidFill>
              </a:rPr>
              <a:t>Quitting smoking, maintaining ideal body weight, diet, exercise</a:t>
            </a:r>
          </a:p>
          <a:p>
            <a:pPr marL="342900" indent="-342900"/>
            <a:endParaRPr lang="en-US" dirty="0" smtClean="0">
              <a:solidFill>
                <a:schemeClr val="bg1"/>
              </a:solidFill>
            </a:endParaRPr>
          </a:p>
          <a:p>
            <a:pPr marL="342900" indent="-342900">
              <a:buFontTx/>
              <a:buChar char="•"/>
            </a:pPr>
            <a:r>
              <a:rPr lang="en-US" dirty="0" smtClean="0">
                <a:solidFill>
                  <a:schemeClr val="bg1"/>
                </a:solidFill>
              </a:rPr>
              <a:t>Overcomes one of the most important barriers - getting people interested in learning and talking about their health</a:t>
            </a:r>
            <a:endParaRPr lang="en-US" sz="2800" dirty="0">
              <a:solidFill>
                <a:schemeClr val="bg1"/>
              </a:solidFill>
            </a:endParaRPr>
          </a:p>
          <a:p>
            <a:pPr marL="342900" indent="-342900">
              <a:lnSpc>
                <a:spcPct val="140000"/>
              </a:lnSpc>
            </a:pPr>
            <a:endParaRPr lang="en-US" dirty="0" smtClean="0">
              <a:solidFill>
                <a:schemeClr val="bg1"/>
              </a:solidFill>
            </a:endParaRPr>
          </a:p>
          <a:p>
            <a:pPr marL="342900" indent="-342900">
              <a:lnSpc>
                <a:spcPct val="140000"/>
              </a:lnSpc>
            </a:pPr>
            <a:r>
              <a:rPr lang="en-US" dirty="0" smtClean="0">
                <a:solidFill>
                  <a:srgbClr val="FFFF00"/>
                </a:solidFill>
              </a:rPr>
              <a:t>Goal: </a:t>
            </a:r>
            <a:r>
              <a:rPr lang="en-US" dirty="0" smtClean="0">
                <a:solidFill>
                  <a:schemeClr val="bg1"/>
                </a:solidFill>
              </a:rPr>
              <a:t>Use family history information to motivate behavior change and promote a healthy lifestyle for primary prevention of disease</a:t>
            </a:r>
          </a:p>
          <a:p>
            <a:pPr marL="342900" indent="-342900">
              <a:buFont typeface="Arial" pitchFamily="34" charset="0"/>
              <a:buChar char="•"/>
            </a:pPr>
            <a:r>
              <a:rPr lang="en-US" dirty="0" smtClean="0">
                <a:solidFill>
                  <a:schemeClr val="bg1"/>
                </a:solidFill>
              </a:rPr>
              <a:t>More personalized health messages  that “ fit within pre-existing beliefs about current health status, possible causes and risk factors, course of the disease, magnitude of and potential consequences of the risk, and ways to reduce the risk”  </a:t>
            </a:r>
            <a:r>
              <a:rPr lang="en-US" dirty="0" smtClean="0">
                <a:solidFill>
                  <a:schemeClr val="accent1"/>
                </a:solidFill>
              </a:rPr>
              <a:t>See </a:t>
            </a:r>
            <a:r>
              <a:rPr lang="en-US" dirty="0" err="1" smtClean="0">
                <a:solidFill>
                  <a:schemeClr val="accent1"/>
                </a:solidFill>
              </a:rPr>
              <a:t>Claassen</a:t>
            </a:r>
            <a:r>
              <a:rPr lang="en-US" dirty="0" smtClean="0">
                <a:solidFill>
                  <a:schemeClr val="accent1"/>
                </a:solidFill>
              </a:rPr>
              <a:t> </a:t>
            </a:r>
            <a:r>
              <a:rPr lang="en-US" i="1" dirty="0" smtClean="0">
                <a:solidFill>
                  <a:schemeClr val="accent1"/>
                </a:solidFill>
              </a:rPr>
              <a:t>et al. BMC Public Health 2010, </a:t>
            </a:r>
            <a:r>
              <a:rPr lang="en-US" b="1" i="1" dirty="0" smtClean="0">
                <a:solidFill>
                  <a:schemeClr val="accent1"/>
                </a:solidFill>
              </a:rPr>
              <a:t>10:248</a:t>
            </a:r>
            <a:endParaRPr lang="en-US" dirty="0" smtClean="0">
              <a:solidFill>
                <a:schemeClr val="accent1"/>
              </a:solidFill>
            </a:endParaRPr>
          </a:p>
          <a:p>
            <a:pPr marL="342900" indent="-342900">
              <a:lnSpc>
                <a:spcPct val="140000"/>
              </a:lnSpc>
            </a:pPr>
            <a:r>
              <a:rPr lang="en-US" dirty="0" smtClean="0">
                <a:solidFill>
                  <a:schemeClr val="bg1"/>
                </a:solidFill>
              </a:rPr>
              <a:t>	</a:t>
            </a:r>
          </a:p>
          <a:p>
            <a:pPr marL="342900" indent="-342900">
              <a:lnSpc>
                <a:spcPct val="140000"/>
              </a:lnSpc>
            </a:pPr>
            <a:endParaRPr lang="en-US" sz="2800" dirty="0" smtClean="0">
              <a:solidFill>
                <a:schemeClr val="bg1"/>
              </a:solidFill>
            </a:endParaRPr>
          </a:p>
          <a:p>
            <a:pPr marL="342900" indent="-342900"/>
            <a:endParaRPr lang="en-US" sz="2800" dirty="0">
              <a:solidFill>
                <a:schemeClr val="bg1"/>
              </a:solidFill>
            </a:endParaRPr>
          </a:p>
          <a:p>
            <a:pPr marL="342900" indent="-342900"/>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720725"/>
            <a:ext cx="7620000" cy="701675"/>
          </a:xfrm>
        </p:spPr>
        <p:txBody>
          <a:bodyPr/>
          <a:lstStyle/>
          <a:p>
            <a:pPr eaLnBrk="1" hangingPunct="1"/>
            <a:r>
              <a:rPr lang="en-US" sz="4000" b="1" dirty="0" smtClean="0">
                <a:solidFill>
                  <a:srgbClr val="FFFF00"/>
                </a:solidFill>
              </a:rPr>
              <a:t>Linkage Analysis, overview</a:t>
            </a:r>
          </a:p>
        </p:txBody>
      </p:sp>
      <p:sp>
        <p:nvSpPr>
          <p:cNvPr id="7171" name="Rectangle 3"/>
          <p:cNvSpPr>
            <a:spLocks noGrp="1" noChangeArrowheads="1"/>
          </p:cNvSpPr>
          <p:nvPr>
            <p:ph type="body" idx="1"/>
          </p:nvPr>
        </p:nvSpPr>
        <p:spPr>
          <a:xfrm>
            <a:off x="304800" y="1600200"/>
            <a:ext cx="8559107" cy="4958280"/>
          </a:xfrm>
        </p:spPr>
        <p:txBody>
          <a:bodyPr/>
          <a:lstStyle/>
          <a:p>
            <a:pPr marL="342900" indent="-342900" eaLnBrk="1" hangingPunct="1"/>
            <a:endParaRPr lang="en-US" sz="2600" dirty="0" smtClean="0"/>
          </a:p>
          <a:p>
            <a:pPr marL="342900" indent="-342900" eaLnBrk="1" hangingPunct="1"/>
            <a:r>
              <a:rPr lang="en-US" dirty="0" smtClean="0">
                <a:solidFill>
                  <a:schemeClr val="bg1"/>
                </a:solidFill>
              </a:rPr>
              <a:t>Linkage</a:t>
            </a:r>
          </a:p>
          <a:p>
            <a:pPr marL="742950" lvl="1" indent="-285750" eaLnBrk="1" hangingPunct="1"/>
            <a:r>
              <a:rPr lang="en-US" sz="2400" dirty="0" smtClean="0">
                <a:solidFill>
                  <a:schemeClr val="bg1"/>
                </a:solidFill>
              </a:rPr>
              <a:t>Location of genetic loci sufficiently close together on a chromosome that they do not segregate independently</a:t>
            </a:r>
          </a:p>
          <a:p>
            <a:pPr marL="742950" lvl="1" indent="-285750" eaLnBrk="1" hangingPunct="1"/>
            <a:r>
              <a:rPr lang="en-US" sz="2400" dirty="0" smtClean="0">
                <a:solidFill>
                  <a:schemeClr val="bg1"/>
                </a:solidFill>
              </a:rPr>
              <a:t>linkage is a property of loci (not alleles), and evaluation involves all alleles at the marker locus</a:t>
            </a:r>
          </a:p>
          <a:p>
            <a:pPr marL="742950" lvl="1" indent="-285750" eaLnBrk="1" hangingPunct="1"/>
            <a:r>
              <a:rPr lang="en-US" sz="2400" dirty="0" smtClean="0">
                <a:solidFill>
                  <a:schemeClr val="bg1"/>
                </a:solidFill>
              </a:rPr>
              <a:t>the specific alleles segregating in one family may differ from alleles at the same locus segregating in a </a:t>
            </a:r>
            <a:r>
              <a:rPr lang="en-US" sz="2400" u="sng" dirty="0" smtClean="0">
                <a:solidFill>
                  <a:schemeClr val="bg1"/>
                </a:solidFill>
              </a:rPr>
              <a:t>different </a:t>
            </a:r>
            <a:r>
              <a:rPr lang="en-US" sz="2400" dirty="0" smtClean="0">
                <a:solidFill>
                  <a:schemeClr val="bg1"/>
                </a:solidFill>
              </a:rPr>
              <a:t>family</a:t>
            </a:r>
          </a:p>
          <a:p>
            <a:pPr marL="742950" lvl="1" indent="-285750" eaLnBrk="1" hangingPunct="1"/>
            <a:endParaRPr lang="en-US" sz="2000" dirty="0" smtClean="0"/>
          </a:p>
          <a:p>
            <a:pPr marL="342900" indent="-342900" eaLnBrk="1" hangingPunct="1">
              <a:buFont typeface="Wingdings" pitchFamily="2" charset="2"/>
              <a:buNone/>
            </a:pPr>
            <a:endParaRPr lang="en-US" sz="2600" dirty="0" smtClean="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304800"/>
            <a:ext cx="7620000" cy="1250950"/>
          </a:xfrm>
        </p:spPr>
        <p:txBody>
          <a:bodyPr/>
          <a:lstStyle/>
          <a:p>
            <a:pPr eaLnBrk="1" hangingPunct="1"/>
            <a:r>
              <a:rPr lang="en-US" sz="3800" b="1" dirty="0" smtClean="0">
                <a:solidFill>
                  <a:srgbClr val="FFFF00"/>
                </a:solidFill>
              </a:rPr>
              <a:t>Linkage vs. Association</a:t>
            </a:r>
            <a:r>
              <a:rPr lang="en-US" sz="3800" b="1" dirty="0" smtClean="0"/>
              <a:t/>
            </a:r>
            <a:br>
              <a:rPr lang="en-US" sz="3800" b="1" dirty="0" smtClean="0"/>
            </a:br>
            <a:endParaRPr lang="en-US" sz="3800" b="1" dirty="0" smtClean="0"/>
          </a:p>
        </p:txBody>
      </p:sp>
      <p:sp>
        <p:nvSpPr>
          <p:cNvPr id="6147" name="Rectangle 3"/>
          <p:cNvSpPr>
            <a:spLocks noGrp="1" noChangeArrowheads="1"/>
          </p:cNvSpPr>
          <p:nvPr>
            <p:ph type="body" idx="1"/>
          </p:nvPr>
        </p:nvSpPr>
        <p:spPr>
          <a:xfrm>
            <a:off x="0" y="1383242"/>
            <a:ext cx="9144000" cy="5927777"/>
          </a:xfrm>
        </p:spPr>
        <p:txBody>
          <a:bodyPr/>
          <a:lstStyle/>
          <a:p>
            <a:pPr marL="342900" indent="-342900" eaLnBrk="1" hangingPunct="1"/>
            <a:r>
              <a:rPr lang="en-US" dirty="0" smtClean="0">
                <a:solidFill>
                  <a:schemeClr val="bg1"/>
                </a:solidFill>
              </a:rPr>
              <a:t>Linkage</a:t>
            </a:r>
          </a:p>
          <a:p>
            <a:pPr marL="685800" lvl="1" indent="-342900" eaLnBrk="1" hangingPunct="1"/>
            <a:r>
              <a:rPr lang="en-US" dirty="0" err="1" smtClean="0">
                <a:solidFill>
                  <a:schemeClr val="bg1"/>
                </a:solidFill>
              </a:rPr>
              <a:t>Cosegregation</a:t>
            </a:r>
            <a:r>
              <a:rPr lang="en-US" dirty="0" smtClean="0">
                <a:solidFill>
                  <a:schemeClr val="bg1"/>
                </a:solidFill>
              </a:rPr>
              <a:t> of a disease or trait with a specific chromosomal region in multiple families</a:t>
            </a:r>
          </a:p>
          <a:p>
            <a:pPr marL="685800" lvl="1" indent="-342900" eaLnBrk="1" hangingPunct="1"/>
            <a:r>
              <a:rPr lang="en-US" dirty="0" smtClean="0">
                <a:solidFill>
                  <a:schemeClr val="bg1"/>
                </a:solidFill>
              </a:rPr>
              <a:t>Genetic linkage is the tendency of two loci to be inherited together (e.g. loci are on the same chromosome)</a:t>
            </a:r>
          </a:p>
          <a:p>
            <a:pPr marL="685800" lvl="1" indent="-342900" eaLnBrk="1" hangingPunct="1"/>
            <a:r>
              <a:rPr lang="en-US" dirty="0" smtClean="0">
                <a:solidFill>
                  <a:schemeClr val="bg1"/>
                </a:solidFill>
              </a:rPr>
              <a:t>Property of two loci (genes or locations) </a:t>
            </a:r>
          </a:p>
          <a:p>
            <a:pPr marL="685800" lvl="1" indent="-342900" eaLnBrk="1" hangingPunct="1"/>
            <a:endParaRPr lang="en-US" sz="1600" dirty="0" smtClean="0">
              <a:solidFill>
                <a:schemeClr val="bg1"/>
              </a:solidFill>
            </a:endParaRPr>
          </a:p>
          <a:p>
            <a:pPr marL="342900" indent="-342900" eaLnBrk="1" hangingPunct="1"/>
            <a:r>
              <a:rPr lang="en-US" dirty="0" smtClean="0">
                <a:solidFill>
                  <a:schemeClr val="bg1"/>
                </a:solidFill>
              </a:rPr>
              <a:t>Association</a:t>
            </a:r>
          </a:p>
          <a:p>
            <a:pPr marL="685800" lvl="1" indent="-342900" eaLnBrk="1" hangingPunct="1"/>
            <a:r>
              <a:rPr lang="en-US" dirty="0" smtClean="0">
                <a:solidFill>
                  <a:schemeClr val="bg1"/>
                </a:solidFill>
              </a:rPr>
              <a:t>Presence of a disease or trait with a specific allele in a gene or marker (in unrelated subjects) – probably due to linkage disequilibrium</a:t>
            </a:r>
          </a:p>
          <a:p>
            <a:pPr marL="685800" lvl="1" indent="-342900" eaLnBrk="1" hangingPunct="1"/>
            <a:endParaRPr lang="en-US" sz="2200" dirty="0" smtClean="0">
              <a:solidFill>
                <a:schemeClr val="bg1"/>
              </a:solidFill>
            </a:endParaRPr>
          </a:p>
          <a:p>
            <a:pPr marL="342900" indent="-342900" eaLnBrk="1" hangingPunct="1">
              <a:buFont typeface="Wingdings" pitchFamily="2" charset="2"/>
              <a:buNone/>
            </a:pPr>
            <a:endParaRPr lang="en-US" sz="2600" dirty="0" smtClean="0">
              <a:solidFill>
                <a:schemeClr val="bg1"/>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7620000" cy="1250950"/>
          </a:xfrm>
        </p:spPr>
        <p:txBody>
          <a:bodyPr/>
          <a:lstStyle/>
          <a:p>
            <a:pPr eaLnBrk="1" hangingPunct="1"/>
            <a:r>
              <a:rPr lang="en-US" sz="3800" b="1" dirty="0" smtClean="0">
                <a:solidFill>
                  <a:srgbClr val="FFFF00"/>
                </a:solidFill>
              </a:rPr>
              <a:t>Linkage Analysis –background</a:t>
            </a:r>
            <a:br>
              <a:rPr lang="en-US" sz="3800" b="1" dirty="0" smtClean="0">
                <a:solidFill>
                  <a:srgbClr val="FFFF00"/>
                </a:solidFill>
              </a:rPr>
            </a:br>
            <a:endParaRPr lang="en-US" sz="3800" b="1" dirty="0" smtClean="0">
              <a:solidFill>
                <a:srgbClr val="FFFF00"/>
              </a:solidFill>
            </a:endParaRPr>
          </a:p>
        </p:txBody>
      </p:sp>
      <p:sp>
        <p:nvSpPr>
          <p:cNvPr id="6147" name="Rectangle 3"/>
          <p:cNvSpPr>
            <a:spLocks noGrp="1" noChangeArrowheads="1"/>
          </p:cNvSpPr>
          <p:nvPr>
            <p:ph type="body" idx="1"/>
          </p:nvPr>
        </p:nvSpPr>
        <p:spPr>
          <a:xfrm>
            <a:off x="491662" y="1418648"/>
            <a:ext cx="8220075" cy="5253746"/>
          </a:xfrm>
        </p:spPr>
        <p:txBody>
          <a:bodyPr/>
          <a:lstStyle/>
          <a:p>
            <a:pPr marL="342900" indent="-342900" eaLnBrk="1" hangingPunct="1"/>
            <a:r>
              <a:rPr lang="en-US" sz="2600" dirty="0" smtClean="0">
                <a:solidFill>
                  <a:schemeClr val="bg1"/>
                </a:solidFill>
              </a:rPr>
              <a:t>The aim of linkage analysis is to infer the relative position of two or more loci </a:t>
            </a:r>
          </a:p>
          <a:p>
            <a:pPr marL="798513" lvl="1" indent="-333375" eaLnBrk="1" hangingPunct="1"/>
            <a:r>
              <a:rPr lang="en-US" sz="2400" dirty="0" smtClean="0">
                <a:solidFill>
                  <a:schemeClr val="bg1"/>
                </a:solidFill>
              </a:rPr>
              <a:t>Examining patterns of allele sharing or </a:t>
            </a:r>
            <a:r>
              <a:rPr lang="en-US" sz="2400" dirty="0" err="1" smtClean="0">
                <a:solidFill>
                  <a:schemeClr val="bg1"/>
                </a:solidFill>
              </a:rPr>
              <a:t>cosegregation</a:t>
            </a:r>
            <a:r>
              <a:rPr lang="en-US" sz="2400" dirty="0" smtClean="0">
                <a:solidFill>
                  <a:schemeClr val="bg1"/>
                </a:solidFill>
              </a:rPr>
              <a:t> of marker and disease in relatives</a:t>
            </a:r>
          </a:p>
          <a:p>
            <a:pPr marL="742950" lvl="1" indent="-285750" eaLnBrk="1" hangingPunct="1"/>
            <a:r>
              <a:rPr lang="en-US" sz="2400" dirty="0" smtClean="0">
                <a:solidFill>
                  <a:schemeClr val="bg1"/>
                </a:solidFill>
              </a:rPr>
              <a:t>The location of one locus is known (the marker), the other is unknown (the disease causing gene)</a:t>
            </a:r>
          </a:p>
          <a:p>
            <a:pPr marL="742950" lvl="1" indent="-285750" eaLnBrk="1" hangingPunct="1"/>
            <a:r>
              <a:rPr lang="en-US" sz="2400" dirty="0" smtClean="0">
                <a:solidFill>
                  <a:schemeClr val="bg1"/>
                </a:solidFill>
              </a:rPr>
              <a:t>Alleles of loci on the same chromosome can violate </a:t>
            </a:r>
            <a:r>
              <a:rPr lang="en-US" sz="2400" dirty="0" err="1" smtClean="0">
                <a:solidFill>
                  <a:schemeClr val="bg1"/>
                </a:solidFill>
              </a:rPr>
              <a:t>Mendels’s</a:t>
            </a:r>
            <a:r>
              <a:rPr lang="en-US" sz="2400" dirty="0" smtClean="0">
                <a:solidFill>
                  <a:schemeClr val="bg1"/>
                </a:solidFill>
              </a:rPr>
              <a:t> law of independent assortment (linkage)</a:t>
            </a:r>
          </a:p>
          <a:p>
            <a:pPr marL="742950" lvl="1" indent="-285750" eaLnBrk="1" hangingPunct="1">
              <a:buFont typeface="Wingdings" pitchFamily="2" charset="2"/>
              <a:buNone/>
            </a:pPr>
            <a:endParaRPr lang="en-US" sz="2000" dirty="0" smtClean="0">
              <a:solidFill>
                <a:schemeClr val="bg1"/>
              </a:solidFill>
            </a:endParaRPr>
          </a:p>
          <a:p>
            <a:pPr marL="342900" indent="-342900" eaLnBrk="1" hangingPunct="1"/>
            <a:r>
              <a:rPr lang="en-US" sz="2600" dirty="0" smtClean="0">
                <a:solidFill>
                  <a:schemeClr val="bg1"/>
                </a:solidFill>
              </a:rPr>
              <a:t>Evidence of linkage between a known marker and a putative gene for a disorder is the ultimate statistical evidence for a genetic component in disease etiology</a:t>
            </a:r>
          </a:p>
          <a:p>
            <a:pPr marL="342900" indent="-342900" eaLnBrk="1" hangingPunct="1">
              <a:buFont typeface="Wingdings" pitchFamily="2" charset="2"/>
              <a:buNone/>
            </a:pPr>
            <a:endParaRPr lang="en-US" sz="2600" dirty="0" smtClean="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304800" y="228601"/>
            <a:ext cx="7924800" cy="1295400"/>
          </a:xfrm>
        </p:spPr>
        <p:txBody>
          <a:bodyPr/>
          <a:lstStyle/>
          <a:p>
            <a:pPr eaLnBrk="1" hangingPunct="1"/>
            <a:r>
              <a:rPr lang="en-US" sz="4000" dirty="0" smtClean="0">
                <a:solidFill>
                  <a:srgbClr val="FFFF00"/>
                </a:solidFill>
              </a:rPr>
              <a:t>General Approaches to Linkage Analysis</a:t>
            </a:r>
          </a:p>
        </p:txBody>
      </p:sp>
      <p:sp>
        <p:nvSpPr>
          <p:cNvPr id="9219" name="Rectangle 1027"/>
          <p:cNvSpPr>
            <a:spLocks noGrp="1" noChangeArrowheads="1"/>
          </p:cNvSpPr>
          <p:nvPr>
            <p:ph type="body" idx="1"/>
          </p:nvPr>
        </p:nvSpPr>
        <p:spPr>
          <a:xfrm>
            <a:off x="304800" y="1676400"/>
            <a:ext cx="8382000" cy="4017963"/>
          </a:xfrm>
        </p:spPr>
        <p:txBody>
          <a:bodyPr/>
          <a:lstStyle/>
          <a:p>
            <a:pPr eaLnBrk="1" hangingPunct="1"/>
            <a:r>
              <a:rPr lang="en-US" sz="2800" dirty="0" smtClean="0">
                <a:solidFill>
                  <a:schemeClr val="bg1"/>
                </a:solidFill>
              </a:rPr>
              <a:t>Genome Wide Scan</a:t>
            </a:r>
          </a:p>
          <a:p>
            <a:pPr lvl="2" eaLnBrk="1" hangingPunct="1"/>
            <a:r>
              <a:rPr lang="en-US" dirty="0" smtClean="0">
                <a:solidFill>
                  <a:schemeClr val="bg1"/>
                </a:solidFill>
              </a:rPr>
              <a:t>Isolate a gene solely on the basis of it's chromosomal location, without regard to it's biochemical function. </a:t>
            </a:r>
          </a:p>
          <a:p>
            <a:pPr lvl="2" eaLnBrk="1" hangingPunct="1"/>
            <a:r>
              <a:rPr lang="en-US" dirty="0" smtClean="0">
                <a:solidFill>
                  <a:schemeClr val="bg1"/>
                </a:solidFill>
              </a:rPr>
              <a:t>This is often referred to as the "positional genetic" approach (i.e. genome screens are </a:t>
            </a:r>
            <a:r>
              <a:rPr lang="en-US" u="sng" dirty="0" smtClean="0">
                <a:solidFill>
                  <a:schemeClr val="bg1"/>
                </a:solidFill>
              </a:rPr>
              <a:t>often</a:t>
            </a:r>
            <a:r>
              <a:rPr lang="en-US" dirty="0" smtClean="0">
                <a:solidFill>
                  <a:schemeClr val="bg1"/>
                </a:solidFill>
              </a:rPr>
              <a:t> </a:t>
            </a:r>
            <a:r>
              <a:rPr lang="en-US" u="sng" dirty="0" smtClean="0">
                <a:solidFill>
                  <a:schemeClr val="bg1"/>
                </a:solidFill>
              </a:rPr>
              <a:t>referred</a:t>
            </a:r>
            <a:r>
              <a:rPr lang="en-US" dirty="0" smtClean="0">
                <a:solidFill>
                  <a:schemeClr val="bg1"/>
                </a:solidFill>
              </a:rPr>
              <a:t> to positional cloning)</a:t>
            </a:r>
          </a:p>
          <a:p>
            <a:pPr lvl="2" eaLnBrk="1" hangingPunct="1">
              <a:buNone/>
            </a:pPr>
            <a:endParaRPr lang="en-US" dirty="0" smtClean="0">
              <a:solidFill>
                <a:schemeClr val="bg1"/>
              </a:solidFill>
            </a:endParaRPr>
          </a:p>
          <a:p>
            <a:pPr eaLnBrk="1" hangingPunct="1"/>
            <a:r>
              <a:rPr lang="en-US" sz="2800" dirty="0" smtClean="0">
                <a:solidFill>
                  <a:schemeClr val="bg1"/>
                </a:solidFill>
              </a:rPr>
              <a:t>Candidate gene approach</a:t>
            </a:r>
            <a:r>
              <a:rPr lang="en-US" dirty="0" smtClean="0">
                <a:solidFill>
                  <a:schemeClr val="bg1"/>
                </a:solidFill>
              </a:rPr>
              <a:t> </a:t>
            </a:r>
            <a:endParaRPr lang="en-US" sz="2800" dirty="0" smtClean="0">
              <a:solidFill>
                <a:schemeClr val="bg1"/>
              </a:solidFill>
            </a:endParaRPr>
          </a:p>
          <a:p>
            <a:pPr lvl="2" eaLnBrk="1" hangingPunct="1"/>
            <a:r>
              <a:rPr lang="en-US" dirty="0" smtClean="0">
                <a:solidFill>
                  <a:schemeClr val="bg1"/>
                </a:solidFill>
              </a:rPr>
              <a:t>Select candidate genes based on their function or other known properties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81000"/>
            <a:ext cx="7620000" cy="701675"/>
          </a:xfrm>
        </p:spPr>
        <p:txBody>
          <a:bodyPr/>
          <a:lstStyle/>
          <a:p>
            <a:pPr eaLnBrk="1" hangingPunct="1"/>
            <a:r>
              <a:rPr lang="en-US" sz="3600" dirty="0" smtClean="0">
                <a:solidFill>
                  <a:srgbClr val="FFFF00"/>
                </a:solidFill>
              </a:rPr>
              <a:t>Required data for family studies</a:t>
            </a:r>
          </a:p>
        </p:txBody>
      </p:sp>
      <p:sp>
        <p:nvSpPr>
          <p:cNvPr id="10243" name="Rectangle 3"/>
          <p:cNvSpPr>
            <a:spLocks noGrp="1" noChangeArrowheads="1"/>
          </p:cNvSpPr>
          <p:nvPr>
            <p:ph type="body" idx="1"/>
          </p:nvPr>
        </p:nvSpPr>
        <p:spPr>
          <a:xfrm>
            <a:off x="228600" y="1295400"/>
            <a:ext cx="8077200" cy="4746625"/>
          </a:xfrm>
        </p:spPr>
        <p:txBody>
          <a:bodyPr/>
          <a:lstStyle/>
          <a:p>
            <a:pPr lvl="1" eaLnBrk="1" hangingPunct="1"/>
            <a:r>
              <a:rPr lang="en-US" dirty="0" smtClean="0">
                <a:solidFill>
                  <a:schemeClr val="bg1"/>
                </a:solidFill>
              </a:rPr>
              <a:t>At least pairs of related individuals</a:t>
            </a:r>
          </a:p>
          <a:p>
            <a:pPr lvl="1" eaLnBrk="1" hangingPunct="1"/>
            <a:r>
              <a:rPr lang="en-US" dirty="0" smtClean="0">
                <a:solidFill>
                  <a:schemeClr val="bg1"/>
                </a:solidFill>
              </a:rPr>
              <a:t>Accurate pedigree structure / biological relationships</a:t>
            </a:r>
          </a:p>
          <a:p>
            <a:pPr lvl="2"/>
            <a:r>
              <a:rPr lang="en-US" dirty="0" smtClean="0">
                <a:solidFill>
                  <a:schemeClr val="bg1"/>
                </a:solidFill>
              </a:rPr>
              <a:t>Nuclear family vs. extended kindred </a:t>
            </a:r>
          </a:p>
          <a:p>
            <a:pPr lvl="2">
              <a:buNone/>
            </a:pPr>
            <a:endParaRPr lang="en-US" dirty="0" smtClean="0">
              <a:solidFill>
                <a:schemeClr val="bg1"/>
              </a:solidFill>
            </a:endParaRPr>
          </a:p>
          <a:p>
            <a:pPr lvl="1" eaLnBrk="1" hangingPunct="1"/>
            <a:r>
              <a:rPr lang="en-US" dirty="0" smtClean="0">
                <a:solidFill>
                  <a:schemeClr val="bg1"/>
                </a:solidFill>
              </a:rPr>
              <a:t>Phenotype data – quantitative or categorical</a:t>
            </a:r>
          </a:p>
          <a:p>
            <a:pPr lvl="1" eaLnBrk="1" hangingPunct="1"/>
            <a:r>
              <a:rPr lang="en-US" dirty="0" smtClean="0">
                <a:solidFill>
                  <a:schemeClr val="bg1"/>
                </a:solidFill>
              </a:rPr>
              <a:t>Genotype data</a:t>
            </a:r>
          </a:p>
          <a:p>
            <a:pPr lvl="3"/>
            <a:r>
              <a:rPr lang="en-US" dirty="0" smtClean="0">
                <a:solidFill>
                  <a:schemeClr val="bg1"/>
                </a:solidFill>
              </a:rPr>
              <a:t>Location of markers (marker map)</a:t>
            </a:r>
          </a:p>
          <a:p>
            <a:pPr lvl="2">
              <a:buNone/>
            </a:pPr>
            <a:endParaRPr lang="en-US" dirty="0" smtClean="0">
              <a:solidFill>
                <a:schemeClr val="bg1"/>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FFFF00"/>
                </a:solidFill>
              </a:rPr>
              <a:t>Genetic Markers</a:t>
            </a:r>
          </a:p>
        </p:txBody>
      </p:sp>
      <p:sp>
        <p:nvSpPr>
          <p:cNvPr id="11267" name="Rectangle 3"/>
          <p:cNvSpPr>
            <a:spLocks noGrp="1" noChangeArrowheads="1"/>
          </p:cNvSpPr>
          <p:nvPr>
            <p:ph type="body" idx="1"/>
          </p:nvPr>
        </p:nvSpPr>
        <p:spPr>
          <a:xfrm>
            <a:off x="152400" y="1385888"/>
            <a:ext cx="8305800" cy="5226046"/>
          </a:xfrm>
        </p:spPr>
        <p:txBody>
          <a:bodyPr/>
          <a:lstStyle/>
          <a:p>
            <a:pPr marL="533400" indent="-533400" eaLnBrk="1" hangingPunct="1">
              <a:lnSpc>
                <a:spcPct val="80000"/>
              </a:lnSpc>
            </a:pPr>
            <a:endParaRPr lang="en-US" sz="1800" dirty="0" smtClean="0"/>
          </a:p>
          <a:p>
            <a:pPr marL="533400" indent="-533400" eaLnBrk="1" hangingPunct="1">
              <a:lnSpc>
                <a:spcPct val="80000"/>
              </a:lnSpc>
            </a:pPr>
            <a:r>
              <a:rPr lang="en-US" sz="2400" dirty="0" smtClean="0">
                <a:solidFill>
                  <a:schemeClr val="bg1"/>
                </a:solidFill>
              </a:rPr>
              <a:t>A genotype (measurable "trait" ) that is genetically determined, can be accurately classified, has a simple, unequivocal pattern of inheritance  (</a:t>
            </a:r>
            <a:r>
              <a:rPr lang="en-US" sz="2400" i="1" dirty="0" smtClean="0">
                <a:solidFill>
                  <a:schemeClr val="bg1"/>
                </a:solidFill>
              </a:rPr>
              <a:t>and polymorphic). </a:t>
            </a:r>
          </a:p>
          <a:p>
            <a:pPr marL="533400" indent="-533400" eaLnBrk="1" hangingPunct="1">
              <a:lnSpc>
                <a:spcPct val="80000"/>
              </a:lnSpc>
              <a:buNone/>
            </a:pPr>
            <a:endParaRPr lang="en-US" sz="2400" i="1" dirty="0" smtClean="0">
              <a:solidFill>
                <a:schemeClr val="bg1"/>
              </a:solidFill>
            </a:endParaRPr>
          </a:p>
          <a:p>
            <a:pPr marL="533400" indent="-533400" eaLnBrk="1" hangingPunct="1">
              <a:lnSpc>
                <a:spcPct val="80000"/>
              </a:lnSpc>
            </a:pPr>
            <a:r>
              <a:rPr lang="en-US" sz="2400" dirty="0" smtClean="0">
                <a:solidFill>
                  <a:schemeClr val="bg1"/>
                </a:solidFill>
              </a:rPr>
              <a:t>Types of genetic markers</a:t>
            </a:r>
          </a:p>
          <a:p>
            <a:pPr marL="914400" lvl="1" indent="-457200" eaLnBrk="1" hangingPunct="1">
              <a:lnSpc>
                <a:spcPct val="80000"/>
              </a:lnSpc>
            </a:pPr>
            <a:r>
              <a:rPr lang="en-US" sz="2400" dirty="0" smtClean="0">
                <a:solidFill>
                  <a:schemeClr val="bg1"/>
                </a:solidFill>
              </a:rPr>
              <a:t>Polymorphic markers – lots of alleles / variation</a:t>
            </a:r>
          </a:p>
          <a:p>
            <a:pPr marL="1209675" lvl="2" indent="-457200">
              <a:lnSpc>
                <a:spcPct val="80000"/>
              </a:lnSpc>
            </a:pPr>
            <a:r>
              <a:rPr lang="en-US" sz="2100" dirty="0" smtClean="0">
                <a:solidFill>
                  <a:schemeClr val="bg1"/>
                </a:solidFill>
              </a:rPr>
              <a:t>Variable number of tandem repeats (VNTR)</a:t>
            </a:r>
          </a:p>
          <a:p>
            <a:pPr marL="1209675" lvl="2" indent="-457200">
              <a:lnSpc>
                <a:spcPct val="80000"/>
              </a:lnSpc>
            </a:pPr>
            <a:r>
              <a:rPr lang="en-US" sz="2100" dirty="0" smtClean="0">
                <a:solidFill>
                  <a:schemeClr val="bg1"/>
                </a:solidFill>
              </a:rPr>
              <a:t>Microsatellites, (e.g. CA repeats), very polymorphic </a:t>
            </a:r>
          </a:p>
          <a:p>
            <a:pPr marL="914400" lvl="1" indent="-457200" eaLnBrk="1" hangingPunct="1">
              <a:lnSpc>
                <a:spcPct val="80000"/>
              </a:lnSpc>
            </a:pPr>
            <a:r>
              <a:rPr lang="en-US" sz="2400" dirty="0" smtClean="0">
                <a:solidFill>
                  <a:schemeClr val="bg1"/>
                </a:solidFill>
              </a:rPr>
              <a:t>Single nucleotide polymorphisms (SNP's) - 2 allele markers, very common</a:t>
            </a:r>
          </a:p>
          <a:p>
            <a:pPr marL="914400" lvl="1" indent="-457200" eaLnBrk="1" hangingPunct="1">
              <a:lnSpc>
                <a:spcPct val="80000"/>
              </a:lnSpc>
            </a:pPr>
            <a:r>
              <a:rPr lang="en-US" sz="2400" dirty="0" smtClean="0">
                <a:solidFill>
                  <a:schemeClr val="bg1"/>
                </a:solidFill>
              </a:rPr>
              <a:t>Sequence data – </a:t>
            </a:r>
            <a:r>
              <a:rPr lang="en-US" sz="2400" dirty="0" err="1" smtClean="0">
                <a:solidFill>
                  <a:schemeClr val="bg1"/>
                </a:solidFill>
              </a:rPr>
              <a:t>exome</a:t>
            </a:r>
            <a:r>
              <a:rPr lang="en-US" sz="2400" dirty="0" smtClean="0">
                <a:solidFill>
                  <a:schemeClr val="bg1"/>
                </a:solidFill>
              </a:rPr>
              <a:t> or whole genome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7620000" cy="1190625"/>
          </a:xfrm>
        </p:spPr>
        <p:txBody>
          <a:bodyPr/>
          <a:lstStyle/>
          <a:p>
            <a:pPr eaLnBrk="1" hangingPunct="1"/>
            <a:r>
              <a:rPr lang="en-US" sz="3600" dirty="0" smtClean="0">
                <a:solidFill>
                  <a:srgbClr val="FFFF00"/>
                </a:solidFill>
              </a:rPr>
              <a:t>Statistical Analysis: LOD based Linkage Analysis</a:t>
            </a:r>
          </a:p>
        </p:txBody>
      </p:sp>
      <p:sp>
        <p:nvSpPr>
          <p:cNvPr id="116739" name="Rectangle 3"/>
          <p:cNvSpPr>
            <a:spLocks noGrp="1" noChangeArrowheads="1"/>
          </p:cNvSpPr>
          <p:nvPr>
            <p:ph type="body" idx="1"/>
          </p:nvPr>
        </p:nvSpPr>
        <p:spPr>
          <a:xfrm>
            <a:off x="304800" y="1524000"/>
            <a:ext cx="8458200" cy="4357688"/>
          </a:xfrm>
        </p:spPr>
        <p:txBody>
          <a:bodyPr/>
          <a:lstStyle/>
          <a:p>
            <a:pPr marL="609600" indent="-609600" eaLnBrk="1" hangingPunct="1">
              <a:defRPr/>
            </a:pPr>
            <a:r>
              <a:rPr lang="en-US" sz="2800" dirty="0" smtClean="0">
                <a:solidFill>
                  <a:schemeClr val="bg1"/>
                </a:solidFill>
              </a:rPr>
              <a:t>Involves comparison of likelihoods of observing the segregation pattern of 2 loci under specific models, including</a:t>
            </a:r>
          </a:p>
          <a:p>
            <a:pPr marL="990600" lvl="1" indent="-533400" eaLnBrk="1" hangingPunct="1">
              <a:defRPr/>
            </a:pPr>
            <a:r>
              <a:rPr lang="en-US" dirty="0" smtClean="0">
                <a:solidFill>
                  <a:schemeClr val="bg1"/>
                </a:solidFill>
              </a:rPr>
              <a:t>Under the null hypothesis of no linkage</a:t>
            </a:r>
          </a:p>
          <a:p>
            <a:pPr marL="1276350" lvl="2" indent="-533400" eaLnBrk="1" hangingPunct="1">
              <a:defRPr/>
            </a:pPr>
            <a:r>
              <a:rPr lang="en-US" dirty="0" smtClean="0">
                <a:solidFill>
                  <a:schemeClr val="bg1"/>
                </a:solidFill>
              </a:rPr>
              <a:t>Independent assortment – loci recombine as if on different chromosomes</a:t>
            </a:r>
          </a:p>
          <a:p>
            <a:pPr marL="990600" lvl="1" indent="-533400" eaLnBrk="1" hangingPunct="1">
              <a:defRPr/>
            </a:pPr>
            <a:r>
              <a:rPr lang="en-US" dirty="0" smtClean="0">
                <a:solidFill>
                  <a:schemeClr val="bg1"/>
                </a:solidFill>
              </a:rPr>
              <a:t>Alternative hypotheses of linkage</a:t>
            </a:r>
          </a:p>
          <a:p>
            <a:pPr marL="1371600" lvl="2" indent="-457200" eaLnBrk="1" hangingPunct="1">
              <a:defRPr/>
            </a:pPr>
            <a:r>
              <a:rPr lang="en-US" dirty="0" smtClean="0">
                <a:solidFill>
                  <a:schemeClr val="bg1"/>
                </a:solidFill>
              </a:rPr>
              <a:t>differ in the extent of crossing over (i.e.  different values of recombination events)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FFFF00"/>
                </a:solidFill>
              </a:rPr>
              <a:t>LOD Score</a:t>
            </a:r>
          </a:p>
        </p:txBody>
      </p:sp>
      <p:sp>
        <p:nvSpPr>
          <p:cNvPr id="16387" name="Rectangle 3"/>
          <p:cNvSpPr>
            <a:spLocks noGrp="1" noChangeArrowheads="1"/>
          </p:cNvSpPr>
          <p:nvPr>
            <p:ph type="body" idx="1"/>
          </p:nvPr>
        </p:nvSpPr>
        <p:spPr>
          <a:xfrm>
            <a:off x="823913" y="1062038"/>
            <a:ext cx="7620000" cy="5946243"/>
          </a:xfrm>
        </p:spPr>
        <p:txBody>
          <a:bodyPr/>
          <a:lstStyle/>
          <a:p>
            <a:pPr marL="533400" indent="-533400" eaLnBrk="1" hangingPunct="1">
              <a:buFont typeface="Wingdings" pitchFamily="2" charset="2"/>
              <a:buNone/>
            </a:pPr>
            <a:endParaRPr lang="en-US" sz="3000" dirty="0" smtClean="0"/>
          </a:p>
          <a:p>
            <a:pPr marL="533400" indent="-533400" eaLnBrk="1" hangingPunct="1"/>
            <a:r>
              <a:rPr lang="en-US" sz="2800" dirty="0" smtClean="0">
                <a:solidFill>
                  <a:schemeClr val="bg1"/>
                </a:solidFill>
              </a:rPr>
              <a:t>LOD score = log (base 10) of the odds of linkage vs. no linkage (not an odds ratio!)</a:t>
            </a:r>
          </a:p>
          <a:p>
            <a:pPr marL="914400" lvl="1" indent="-457200" eaLnBrk="1" hangingPunct="1"/>
            <a:r>
              <a:rPr lang="en-US" sz="2400" dirty="0" smtClean="0">
                <a:solidFill>
                  <a:schemeClr val="bg1"/>
                </a:solidFill>
              </a:rPr>
              <a:t>LOD score </a:t>
            </a:r>
            <a:r>
              <a:rPr lang="en-US" sz="2400" u="sng" dirty="0" smtClean="0">
                <a:solidFill>
                  <a:schemeClr val="bg1"/>
                </a:solidFill>
              </a:rPr>
              <a:t>&gt;</a:t>
            </a:r>
            <a:r>
              <a:rPr lang="en-US" sz="2400" dirty="0" smtClean="0">
                <a:solidFill>
                  <a:schemeClr val="bg1"/>
                </a:solidFill>
              </a:rPr>
              <a:t> 3, supports linkage, corresponds to a genome-wide type 1 error rate of 0.05 (depends on number of markers tested)</a:t>
            </a:r>
          </a:p>
          <a:p>
            <a:pPr marL="914400" lvl="1" indent="-457200" eaLnBrk="1" hangingPunct="1"/>
            <a:r>
              <a:rPr lang="en-US" sz="2400" dirty="0" smtClean="0">
                <a:solidFill>
                  <a:schemeClr val="bg1"/>
                </a:solidFill>
              </a:rPr>
              <a:t>LOD score </a:t>
            </a:r>
            <a:r>
              <a:rPr lang="en-US" sz="2400" u="sng" dirty="0" smtClean="0">
                <a:solidFill>
                  <a:schemeClr val="bg1"/>
                </a:solidFill>
              </a:rPr>
              <a:t>&lt;</a:t>
            </a:r>
            <a:r>
              <a:rPr lang="en-US" sz="2400" dirty="0" smtClean="0">
                <a:solidFill>
                  <a:schemeClr val="bg1"/>
                </a:solidFill>
              </a:rPr>
              <a:t> -2, used to exclude a chromosomal region</a:t>
            </a:r>
            <a:r>
              <a:rPr lang="en-US" sz="3000" dirty="0" smtClean="0">
                <a:solidFill>
                  <a:schemeClr val="bg1"/>
                </a:solidFill>
              </a:rPr>
              <a:t> </a:t>
            </a:r>
          </a:p>
          <a:p>
            <a:pPr marL="1295400" lvl="2" indent="-381000" eaLnBrk="1" hangingPunct="1"/>
            <a:r>
              <a:rPr lang="en-US" dirty="0" smtClean="0">
                <a:solidFill>
                  <a:schemeClr val="bg1"/>
                </a:solidFill>
              </a:rPr>
              <a:t>Exclusion mapping</a:t>
            </a:r>
          </a:p>
          <a:p>
            <a:pPr marL="533400" indent="-533400" eaLnBrk="1" hangingPunct="1"/>
            <a:r>
              <a:rPr lang="en-US" sz="2800" dirty="0" smtClean="0">
                <a:solidFill>
                  <a:schemeClr val="bg1"/>
                </a:solidFill>
              </a:rPr>
              <a:t>add LOD scores from all families to obtain LOD score for your sample</a:t>
            </a:r>
          </a:p>
          <a:p>
            <a:pPr marL="914400" lvl="1" indent="-457200" eaLnBrk="1" hangingPunct="1"/>
            <a:r>
              <a:rPr lang="en-US" sz="2400" dirty="0" smtClean="0">
                <a:solidFill>
                  <a:schemeClr val="bg1"/>
                </a:solidFill>
              </a:rPr>
              <a:t>Assumes families are independent</a:t>
            </a:r>
          </a:p>
          <a:p>
            <a:pPr marL="914400" lvl="1" indent="-457200" eaLnBrk="1" hangingPunct="1"/>
            <a:endParaRPr lang="en-US" sz="2400" dirty="0" smtClean="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3810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1800" dirty="0" smtClean="0">
                <a:solidFill>
                  <a:srgbClr val="FFFF00"/>
                </a:solidFill>
              </a:rPr>
              <a:t>Linkage Mapping of CVD Risk Traits in the Isolated Norfolk Island</a:t>
            </a:r>
            <a:br>
              <a:rPr lang="en-US" sz="1800" dirty="0" smtClean="0">
                <a:solidFill>
                  <a:srgbClr val="FFFF00"/>
                </a:solidFill>
              </a:rPr>
            </a:br>
            <a:r>
              <a:rPr lang="en-US" sz="1800" dirty="0" smtClean="0">
                <a:solidFill>
                  <a:srgbClr val="FFFF00"/>
                </a:solidFill>
              </a:rPr>
              <a:t>Population</a:t>
            </a:r>
            <a:endParaRPr lang="en-US" sz="1800" dirty="0">
              <a:solidFill>
                <a:srgbClr val="FFFF00"/>
              </a:solidFill>
            </a:endParaRPr>
          </a:p>
        </p:txBody>
      </p:sp>
      <p:sp>
        <p:nvSpPr>
          <p:cNvPr id="131075" name="Text Box 2051"/>
          <p:cNvSpPr txBox="1">
            <a:spLocks noChangeArrowheads="1"/>
          </p:cNvSpPr>
          <p:nvPr/>
        </p:nvSpPr>
        <p:spPr bwMode="auto">
          <a:xfrm>
            <a:off x="228600" y="152400"/>
            <a:ext cx="8305800" cy="1298817"/>
          </a:xfrm>
          <a:prstGeom prst="rect">
            <a:avLst/>
          </a:prstGeom>
          <a:noFill/>
          <a:ln w="9525">
            <a:noFill/>
            <a:miter lim="800000"/>
            <a:headEnd/>
            <a:tailEnd/>
          </a:ln>
          <a:effectLst/>
        </p:spPr>
        <p:txBody>
          <a:bodyPr wrap="square">
            <a:spAutoFit/>
          </a:bodyPr>
          <a:lstStyle/>
          <a:p>
            <a:pPr marL="342900" indent="-342900">
              <a:lnSpc>
                <a:spcPct val="140000"/>
              </a:lnSpc>
            </a:pPr>
            <a:endParaRPr lang="en-US" sz="2800" dirty="0">
              <a:solidFill>
                <a:schemeClr val="bg1"/>
              </a:solidFill>
            </a:endParaRPr>
          </a:p>
          <a:p>
            <a:pPr marL="342900" indent="-342900">
              <a:lnSpc>
                <a:spcPct val="140000"/>
              </a:lnSpc>
              <a:buFontTx/>
              <a:buChar char="•"/>
            </a:pPr>
            <a:endParaRPr lang="en-US" sz="2800" dirty="0" smtClean="0">
              <a:solidFill>
                <a:schemeClr val="bg1"/>
              </a:solidFill>
            </a:endParaRPr>
          </a:p>
        </p:txBody>
      </p:sp>
      <p:sp>
        <p:nvSpPr>
          <p:cNvPr id="4" name="TextBox 3"/>
          <p:cNvSpPr txBox="1"/>
          <p:nvPr/>
        </p:nvSpPr>
        <p:spPr>
          <a:xfrm>
            <a:off x="228600" y="6488668"/>
            <a:ext cx="5721438" cy="369332"/>
          </a:xfrm>
          <a:prstGeom prst="rect">
            <a:avLst/>
          </a:prstGeom>
          <a:noFill/>
        </p:spPr>
        <p:txBody>
          <a:bodyPr wrap="none" rtlCol="0">
            <a:spAutoFit/>
          </a:bodyPr>
          <a:lstStyle/>
          <a:p>
            <a:r>
              <a:rPr lang="en-US" sz="1200" i="1" dirty="0" smtClean="0">
                <a:solidFill>
                  <a:schemeClr val="bg1"/>
                </a:solidFill>
              </a:rPr>
              <a:t>Hum Genet. 2008 December ; 124(5): 543–552. doi:10.1007/s00439-008-0580-y</a:t>
            </a:r>
            <a:r>
              <a:rPr lang="en-US" i="1" dirty="0" smtClean="0"/>
              <a:t>.</a:t>
            </a:r>
            <a:endParaRPr lang="en-US" dirty="0"/>
          </a:p>
        </p:txBody>
      </p:sp>
      <p:sp>
        <p:nvSpPr>
          <p:cNvPr id="5" name="TextBox 4"/>
          <p:cNvSpPr txBox="1"/>
          <p:nvPr/>
        </p:nvSpPr>
        <p:spPr>
          <a:xfrm>
            <a:off x="0" y="1447800"/>
            <a:ext cx="8763000" cy="4185761"/>
          </a:xfrm>
          <a:prstGeom prst="rect">
            <a:avLst/>
          </a:prstGeom>
          <a:noFill/>
        </p:spPr>
        <p:txBody>
          <a:bodyPr wrap="square" rtlCol="0">
            <a:spAutoFit/>
          </a:bodyPr>
          <a:lstStyle/>
          <a:p>
            <a:r>
              <a:rPr lang="en-US" sz="1400" dirty="0" smtClean="0">
                <a:solidFill>
                  <a:srgbClr val="FFFF00"/>
                </a:solidFill>
              </a:rPr>
              <a:t>Abstract</a:t>
            </a:r>
            <a:r>
              <a:rPr lang="en-US" sz="1400" dirty="0" smtClean="0">
                <a:solidFill>
                  <a:schemeClr val="bg1"/>
                </a:solidFill>
              </a:rPr>
              <a:t>:  To understand the underlying genetic architecture of cardiovascular disease (CVD) risk traits, </a:t>
            </a:r>
          </a:p>
          <a:p>
            <a:r>
              <a:rPr lang="en-US" sz="1400" dirty="0" smtClean="0">
                <a:solidFill>
                  <a:schemeClr val="bg1"/>
                </a:solidFill>
              </a:rPr>
              <a:t>we undertook a genome-wide linkage scan to identify CVD quantitative trait loci (QTLs) </a:t>
            </a:r>
            <a:r>
              <a:rPr lang="en-US" sz="1400" dirty="0" smtClean="0">
                <a:solidFill>
                  <a:srgbClr val="FFFF00"/>
                </a:solidFill>
              </a:rPr>
              <a:t>in 377</a:t>
            </a:r>
          </a:p>
          <a:p>
            <a:r>
              <a:rPr lang="en-US" sz="1400" dirty="0" smtClean="0">
                <a:solidFill>
                  <a:srgbClr val="FFFF00"/>
                </a:solidFill>
              </a:rPr>
              <a:t>individuals from the Norfolk Island population</a:t>
            </a:r>
            <a:r>
              <a:rPr lang="en-US" sz="1400" dirty="0" smtClean="0">
                <a:solidFill>
                  <a:schemeClr val="bg1"/>
                </a:solidFill>
              </a:rPr>
              <a:t>. </a:t>
            </a:r>
            <a:r>
              <a:rPr lang="en-US" sz="1400" u="sng" dirty="0" smtClean="0">
                <a:solidFill>
                  <a:schemeClr val="bg1"/>
                </a:solidFill>
              </a:rPr>
              <a:t>The central aim of this research focused on the</a:t>
            </a:r>
          </a:p>
          <a:p>
            <a:r>
              <a:rPr lang="en-US" sz="1400" u="sng" dirty="0" smtClean="0">
                <a:solidFill>
                  <a:schemeClr val="bg1"/>
                </a:solidFill>
              </a:rPr>
              <a:t>utilization of a genetically and geographically isolated population of individuals</a:t>
            </a:r>
            <a:r>
              <a:rPr lang="en-US" sz="1400" dirty="0" smtClean="0">
                <a:solidFill>
                  <a:schemeClr val="bg1"/>
                </a:solidFill>
              </a:rPr>
              <a:t> from Norfolk Island</a:t>
            </a:r>
          </a:p>
          <a:p>
            <a:r>
              <a:rPr lang="en-US" sz="1400" dirty="0" smtClean="0">
                <a:solidFill>
                  <a:schemeClr val="bg1"/>
                </a:solidFill>
              </a:rPr>
              <a:t>for the purposes of variance component linkage analysis to identify QTLs involved in CVD risk</a:t>
            </a:r>
          </a:p>
          <a:p>
            <a:r>
              <a:rPr lang="en-US" sz="1400" dirty="0" smtClean="0">
                <a:solidFill>
                  <a:schemeClr val="bg1"/>
                </a:solidFill>
              </a:rPr>
              <a:t>traits.</a:t>
            </a:r>
          </a:p>
          <a:p>
            <a:r>
              <a:rPr lang="en-US" sz="1400" dirty="0" smtClean="0">
                <a:solidFill>
                  <a:schemeClr val="bg1"/>
                </a:solidFill>
              </a:rPr>
              <a:t> </a:t>
            </a:r>
          </a:p>
          <a:p>
            <a:pPr>
              <a:buFontTx/>
              <a:buChar char="-"/>
            </a:pPr>
            <a:r>
              <a:rPr lang="en-US" sz="1400" dirty="0" smtClean="0">
                <a:solidFill>
                  <a:schemeClr val="bg1"/>
                </a:solidFill>
              </a:rPr>
              <a:t>The ancestral origins of the Norfolk Island are well documented and originated from divergent founding paternal and maternal lineages, European and Tahitian, respectively. </a:t>
            </a:r>
          </a:p>
          <a:p>
            <a:endParaRPr lang="en-US" sz="1400" dirty="0" smtClean="0">
              <a:solidFill>
                <a:schemeClr val="bg1"/>
              </a:solidFill>
            </a:endParaRPr>
          </a:p>
          <a:p>
            <a:pPr>
              <a:buFontTx/>
              <a:buChar char="-"/>
            </a:pPr>
            <a:r>
              <a:rPr lang="en-US" sz="1400" dirty="0" smtClean="0">
                <a:solidFill>
                  <a:schemeClr val="bg1"/>
                </a:solidFill>
              </a:rPr>
              <a:t>1,574 residents </a:t>
            </a:r>
          </a:p>
          <a:p>
            <a:endParaRPr lang="en-US" sz="1400" dirty="0" smtClean="0">
              <a:solidFill>
                <a:schemeClr val="bg1"/>
              </a:solidFill>
            </a:endParaRPr>
          </a:p>
          <a:p>
            <a:pPr>
              <a:buFontTx/>
              <a:buChar char="-"/>
            </a:pPr>
            <a:r>
              <a:rPr lang="en-US" sz="1400" dirty="0" smtClean="0">
                <a:solidFill>
                  <a:schemeClr val="bg1"/>
                </a:solidFill>
              </a:rPr>
              <a:t>Exhaustive genealogical documents indicate that the population grew from a limited number of initial founders (nine males, twelve females) and in relative isolation in the early generations of population expansion</a:t>
            </a:r>
          </a:p>
          <a:p>
            <a:endParaRPr lang="en-US" sz="1400" dirty="0" smtClean="0">
              <a:solidFill>
                <a:schemeClr val="bg1"/>
              </a:solidFill>
            </a:endParaRPr>
          </a:p>
          <a:p>
            <a:r>
              <a:rPr lang="en-US" sz="1400" dirty="0" smtClean="0">
                <a:solidFill>
                  <a:schemeClr val="bg1"/>
                </a:solidFill>
              </a:rPr>
              <a:t> - Evidence of the Island's strict immigration laws are obvious by the limited numbers of surnames, resulting in the worlds only telephone directory which includes nicknames to differentiate between individuals with the same name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3810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1800" dirty="0" smtClean="0">
                <a:solidFill>
                  <a:srgbClr val="FFFF00"/>
                </a:solidFill>
              </a:rPr>
              <a:t>Linkage Mapping of CVD Risk Traits in the Isolated Norfolk Island</a:t>
            </a:r>
            <a:br>
              <a:rPr lang="en-US" sz="1800" dirty="0" smtClean="0">
                <a:solidFill>
                  <a:srgbClr val="FFFF00"/>
                </a:solidFill>
              </a:rPr>
            </a:br>
            <a:r>
              <a:rPr lang="en-US" sz="1800" dirty="0" smtClean="0">
                <a:solidFill>
                  <a:srgbClr val="FFFF00"/>
                </a:solidFill>
              </a:rPr>
              <a:t>Population</a:t>
            </a:r>
            <a:endParaRPr lang="en-US" sz="1800" dirty="0">
              <a:solidFill>
                <a:srgbClr val="FFFF00"/>
              </a:solidFill>
            </a:endParaRPr>
          </a:p>
        </p:txBody>
      </p:sp>
      <p:sp>
        <p:nvSpPr>
          <p:cNvPr id="131075" name="Text Box 2051"/>
          <p:cNvSpPr txBox="1">
            <a:spLocks noChangeArrowheads="1"/>
          </p:cNvSpPr>
          <p:nvPr/>
        </p:nvSpPr>
        <p:spPr bwMode="auto">
          <a:xfrm>
            <a:off x="228600" y="152400"/>
            <a:ext cx="8305800" cy="1298817"/>
          </a:xfrm>
          <a:prstGeom prst="rect">
            <a:avLst/>
          </a:prstGeom>
          <a:noFill/>
          <a:ln w="9525">
            <a:noFill/>
            <a:miter lim="800000"/>
            <a:headEnd/>
            <a:tailEnd/>
          </a:ln>
          <a:effectLst/>
        </p:spPr>
        <p:txBody>
          <a:bodyPr wrap="square">
            <a:spAutoFit/>
          </a:bodyPr>
          <a:lstStyle/>
          <a:p>
            <a:pPr marL="342900" indent="-342900">
              <a:lnSpc>
                <a:spcPct val="140000"/>
              </a:lnSpc>
            </a:pPr>
            <a:endParaRPr lang="en-US" sz="2800" dirty="0">
              <a:solidFill>
                <a:schemeClr val="bg1"/>
              </a:solidFill>
            </a:endParaRPr>
          </a:p>
          <a:p>
            <a:pPr marL="342900" indent="-342900">
              <a:lnSpc>
                <a:spcPct val="140000"/>
              </a:lnSpc>
              <a:buFontTx/>
              <a:buChar char="•"/>
            </a:pPr>
            <a:endParaRPr lang="en-US" sz="2800" dirty="0" smtClean="0">
              <a:solidFill>
                <a:schemeClr val="bg1"/>
              </a:solidFill>
            </a:endParaRPr>
          </a:p>
        </p:txBody>
      </p:sp>
      <p:sp>
        <p:nvSpPr>
          <p:cNvPr id="4" name="TextBox 3"/>
          <p:cNvSpPr txBox="1"/>
          <p:nvPr/>
        </p:nvSpPr>
        <p:spPr>
          <a:xfrm>
            <a:off x="304800" y="5410200"/>
            <a:ext cx="5721438" cy="369332"/>
          </a:xfrm>
          <a:prstGeom prst="rect">
            <a:avLst/>
          </a:prstGeom>
          <a:noFill/>
        </p:spPr>
        <p:txBody>
          <a:bodyPr wrap="none" rtlCol="0">
            <a:spAutoFit/>
          </a:bodyPr>
          <a:lstStyle/>
          <a:p>
            <a:r>
              <a:rPr lang="en-US" sz="1200" i="1" dirty="0" smtClean="0">
                <a:solidFill>
                  <a:schemeClr val="bg1"/>
                </a:solidFill>
              </a:rPr>
              <a:t>Hum Genet. 2008 December ; 124(5): 543–552. doi:10.1007/s00439-008-0580-y</a:t>
            </a:r>
            <a:r>
              <a:rPr lang="en-US" i="1" dirty="0" smtClean="0"/>
              <a:t>.</a:t>
            </a:r>
            <a:endParaRPr lang="en-US" dirty="0"/>
          </a:p>
        </p:txBody>
      </p:sp>
      <p:sp>
        <p:nvSpPr>
          <p:cNvPr id="5" name="TextBox 4"/>
          <p:cNvSpPr txBox="1"/>
          <p:nvPr/>
        </p:nvSpPr>
        <p:spPr>
          <a:xfrm>
            <a:off x="0" y="990600"/>
            <a:ext cx="8630824" cy="3970318"/>
          </a:xfrm>
          <a:prstGeom prst="rect">
            <a:avLst/>
          </a:prstGeom>
          <a:noFill/>
        </p:spPr>
        <p:txBody>
          <a:bodyPr wrap="none" rtlCol="0">
            <a:spAutoFit/>
          </a:bodyPr>
          <a:lstStyle/>
          <a:p>
            <a:r>
              <a:rPr lang="en-US" sz="1400" dirty="0" smtClean="0">
                <a:solidFill>
                  <a:schemeClr val="bg1"/>
                </a:solidFill>
              </a:rPr>
              <a:t>The Norfolk Island genealogy dates back approximately ten generations to the initial founders</a:t>
            </a:r>
          </a:p>
          <a:p>
            <a:r>
              <a:rPr lang="en-US" sz="1400" dirty="0" smtClean="0">
                <a:solidFill>
                  <a:schemeClr val="bg1"/>
                </a:solidFill>
              </a:rPr>
              <a:t>and contains 6379 individual entries linked together within 2185 nuclear families. The</a:t>
            </a:r>
          </a:p>
          <a:p>
            <a:r>
              <a:rPr lang="en-US" sz="1400" dirty="0" smtClean="0">
                <a:solidFill>
                  <a:schemeClr val="bg1"/>
                </a:solidFill>
              </a:rPr>
              <a:t>complexity of the island's heritage is evident </a:t>
            </a:r>
            <a:r>
              <a:rPr lang="en-US" sz="1400" dirty="0" smtClean="0">
                <a:solidFill>
                  <a:srgbClr val="FFFF00"/>
                </a:solidFill>
              </a:rPr>
              <a:t>considering 5750 individuals reside within a single</a:t>
            </a:r>
          </a:p>
          <a:p>
            <a:r>
              <a:rPr lang="en-US" sz="1400" dirty="0" smtClean="0">
                <a:solidFill>
                  <a:srgbClr val="FFFF00"/>
                </a:solidFill>
              </a:rPr>
              <a:t>multifamily pedigree</a:t>
            </a:r>
            <a:r>
              <a:rPr lang="en-US" sz="1400" dirty="0" smtClean="0">
                <a:solidFill>
                  <a:schemeClr val="bg1"/>
                </a:solidFill>
              </a:rPr>
              <a:t> exhibiting 1661 marriages and 1233 founders.</a:t>
            </a:r>
          </a:p>
          <a:p>
            <a:endParaRPr lang="en-US" sz="1400" dirty="0" smtClean="0">
              <a:solidFill>
                <a:schemeClr val="bg1"/>
              </a:solidFill>
            </a:endParaRPr>
          </a:p>
          <a:p>
            <a:endParaRPr lang="en-US" sz="1400" dirty="0" smtClean="0">
              <a:solidFill>
                <a:schemeClr val="bg1"/>
              </a:solidFill>
            </a:endParaRPr>
          </a:p>
          <a:p>
            <a:r>
              <a:rPr lang="en-US" sz="1400" dirty="0" smtClean="0">
                <a:solidFill>
                  <a:srgbClr val="FFFF00"/>
                </a:solidFill>
              </a:rPr>
              <a:t>Methods:  </a:t>
            </a:r>
            <a:r>
              <a:rPr lang="en-US" sz="1400" dirty="0" smtClean="0">
                <a:solidFill>
                  <a:schemeClr val="bg1"/>
                </a:solidFill>
              </a:rPr>
              <a:t>Substantial evidence supports the involvement of traits such as systolic and diastolic blood</a:t>
            </a:r>
          </a:p>
          <a:p>
            <a:r>
              <a:rPr lang="en-US" sz="1400" dirty="0" smtClean="0">
                <a:solidFill>
                  <a:schemeClr val="bg1"/>
                </a:solidFill>
              </a:rPr>
              <a:t>pressures (SBP and DBP), high-density lipoprotein-cholesterol (HDL-C), low-density lipoprotein cholesterol</a:t>
            </a:r>
          </a:p>
          <a:p>
            <a:r>
              <a:rPr lang="en-US" sz="1400" dirty="0" smtClean="0">
                <a:solidFill>
                  <a:schemeClr val="bg1"/>
                </a:solidFill>
              </a:rPr>
              <a:t>(LDL-C), body mass index (BMI) and triglycerides (TG) as important risk factors for</a:t>
            </a:r>
          </a:p>
          <a:p>
            <a:r>
              <a:rPr lang="en-US" sz="1400" dirty="0" smtClean="0">
                <a:solidFill>
                  <a:schemeClr val="bg1"/>
                </a:solidFill>
              </a:rPr>
              <a:t>CVD pathogenesis. In addition to the environmental influences of poor diet, reduced physical</a:t>
            </a:r>
          </a:p>
          <a:p>
            <a:r>
              <a:rPr lang="en-US" sz="1400" dirty="0" smtClean="0">
                <a:solidFill>
                  <a:schemeClr val="bg1"/>
                </a:solidFill>
              </a:rPr>
              <a:t>activity, increasing age, cigarette smoking and alcohol consumption, many studies have illustrated</a:t>
            </a:r>
          </a:p>
          <a:p>
            <a:r>
              <a:rPr lang="en-US" sz="1400" dirty="0" smtClean="0">
                <a:solidFill>
                  <a:schemeClr val="bg1"/>
                </a:solidFill>
              </a:rPr>
              <a:t>a strong involvement of genetic components in the CVD phenotype through family and twin studies.</a:t>
            </a:r>
          </a:p>
          <a:p>
            <a:r>
              <a:rPr lang="en-US" sz="1400" dirty="0" smtClean="0">
                <a:solidFill>
                  <a:schemeClr val="bg1"/>
                </a:solidFill>
              </a:rPr>
              <a:t>We undertook a genome scan using </a:t>
            </a:r>
            <a:r>
              <a:rPr lang="en-US" sz="1400" u="sng" dirty="0" smtClean="0">
                <a:solidFill>
                  <a:schemeClr val="bg1"/>
                </a:solidFill>
              </a:rPr>
              <a:t>400 markers spaced approximately 10cM </a:t>
            </a:r>
            <a:r>
              <a:rPr lang="en-US" sz="1400" dirty="0" smtClean="0">
                <a:solidFill>
                  <a:schemeClr val="bg1"/>
                </a:solidFill>
              </a:rPr>
              <a:t>in 600 individuals</a:t>
            </a:r>
          </a:p>
          <a:p>
            <a:r>
              <a:rPr lang="en-US" sz="1400" dirty="0" smtClean="0">
                <a:solidFill>
                  <a:schemeClr val="bg1"/>
                </a:solidFill>
              </a:rPr>
              <a:t>from Norfolk Island. Genotype data was analyzed using the variance components methods of</a:t>
            </a:r>
          </a:p>
          <a:p>
            <a:r>
              <a:rPr lang="en-US" sz="1400" dirty="0" smtClean="0">
                <a:solidFill>
                  <a:schemeClr val="bg1"/>
                </a:solidFill>
              </a:rPr>
              <a:t>SOLAR. </a:t>
            </a:r>
          </a:p>
          <a:p>
            <a:endParaRPr lang="en-US" sz="1400" dirty="0" smtClean="0">
              <a:solidFill>
                <a:schemeClr val="bg1"/>
              </a:solidFill>
            </a:endParaRPr>
          </a:p>
          <a:p>
            <a:r>
              <a:rPr lang="en-US" sz="1400" dirty="0" smtClean="0">
                <a:solidFill>
                  <a:srgbClr val="FFFF00"/>
                </a:solidFill>
              </a:rPr>
              <a:t>Results</a:t>
            </a:r>
            <a:r>
              <a:rPr lang="en-US" sz="1400" dirty="0" smtClean="0">
                <a:solidFill>
                  <a:schemeClr val="bg1"/>
                </a:solidFill>
              </a:rPr>
              <a:t>: Our results gave a peak LOD score of 2.01 localizing to chromosome 1p36 for systolic</a:t>
            </a:r>
          </a:p>
          <a:p>
            <a:r>
              <a:rPr lang="en-US" sz="1400" dirty="0" smtClean="0">
                <a:solidFill>
                  <a:schemeClr val="bg1"/>
                </a:solidFill>
              </a:rPr>
              <a:t>blood pressure and replicated previously implicated loci for other CVD relevant QTLs.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74"/>
          <p:cNvSpPr>
            <a:spLocks noGrp="1" noChangeArrowheads="1"/>
          </p:cNvSpPr>
          <p:nvPr>
            <p:ph type="ctrTitle"/>
          </p:nvPr>
        </p:nvSpPr>
        <p:spPr>
          <a:xfrm>
            <a:off x="647700" y="1382713"/>
            <a:ext cx="6615113" cy="823912"/>
          </a:xfrm>
        </p:spPr>
        <p:txBody>
          <a:bodyPr/>
          <a:lstStyle/>
          <a:p>
            <a:pPr eaLnBrk="1" hangingPunct="1"/>
            <a:r>
              <a:rPr lang="en-US" sz="4800" b="1" smtClean="0"/>
              <a:t>Genetic Epidemiology</a:t>
            </a:r>
          </a:p>
        </p:txBody>
      </p:sp>
      <p:sp>
        <p:nvSpPr>
          <p:cNvPr id="3075" name="Rectangle 3075"/>
          <p:cNvSpPr>
            <a:spLocks noGrp="1" noChangeArrowheads="1"/>
          </p:cNvSpPr>
          <p:nvPr>
            <p:ph type="subTitle" idx="1"/>
          </p:nvPr>
        </p:nvSpPr>
        <p:spPr>
          <a:xfrm>
            <a:off x="957263" y="3051175"/>
            <a:ext cx="4575175" cy="530225"/>
          </a:xfrm>
        </p:spPr>
        <p:txBody>
          <a:bodyPr/>
          <a:lstStyle/>
          <a:p>
            <a:pPr eaLnBrk="1" hangingPunct="1"/>
            <a:r>
              <a:rPr lang="en-US" b="1" smtClean="0"/>
              <a:t>Segregation Analysis</a:t>
            </a:r>
            <a:r>
              <a:rPr lang="en-US" smtClean="0"/>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0946" name="Picture 2"/>
          <p:cNvPicPr>
            <a:picLocks noChangeAspect="1" noChangeArrowheads="1"/>
          </p:cNvPicPr>
          <p:nvPr/>
        </p:nvPicPr>
        <p:blipFill>
          <a:blip r:embed="rId2" cstate="print"/>
          <a:srcRect/>
          <a:stretch>
            <a:fillRect/>
          </a:stretch>
        </p:blipFill>
        <p:spPr bwMode="auto">
          <a:xfrm>
            <a:off x="-228600" y="-381000"/>
            <a:ext cx="10096500" cy="78676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720725"/>
            <a:ext cx="7620000" cy="579438"/>
          </a:xfrm>
        </p:spPr>
        <p:txBody>
          <a:bodyPr/>
          <a:lstStyle/>
          <a:p>
            <a:pPr eaLnBrk="1" hangingPunct="1"/>
            <a:r>
              <a:rPr lang="en-US" sz="3200" dirty="0" smtClean="0">
                <a:solidFill>
                  <a:srgbClr val="FFFF00"/>
                </a:solidFill>
              </a:rPr>
              <a:t>Sib-Pair Linkage Analysis</a:t>
            </a:r>
          </a:p>
        </p:txBody>
      </p:sp>
      <p:sp>
        <p:nvSpPr>
          <p:cNvPr id="24579" name="Rectangle 3"/>
          <p:cNvSpPr>
            <a:spLocks noGrp="1" noChangeArrowheads="1"/>
          </p:cNvSpPr>
          <p:nvPr>
            <p:ph type="body" idx="1"/>
          </p:nvPr>
        </p:nvSpPr>
        <p:spPr>
          <a:xfrm>
            <a:off x="228600" y="1447800"/>
            <a:ext cx="8091487" cy="4802188"/>
          </a:xfrm>
        </p:spPr>
        <p:txBody>
          <a:bodyPr/>
          <a:lstStyle/>
          <a:p>
            <a:pPr marL="533400" indent="-533400" eaLnBrk="1" hangingPunct="1"/>
            <a:r>
              <a:rPr lang="en-US" sz="2400" dirty="0" smtClean="0">
                <a:solidFill>
                  <a:schemeClr val="bg1"/>
                </a:solidFill>
              </a:rPr>
              <a:t>Sib pairs are generally easier to collect, tend to be more closely matched for age and environment than other relative pairs</a:t>
            </a:r>
          </a:p>
          <a:p>
            <a:pPr marL="533400" indent="-533400" eaLnBrk="1" hangingPunct="1"/>
            <a:endParaRPr lang="en-US" sz="2400" dirty="0" smtClean="0">
              <a:solidFill>
                <a:schemeClr val="bg1"/>
              </a:solidFill>
            </a:endParaRPr>
          </a:p>
          <a:p>
            <a:pPr marL="533400" indent="-533400" eaLnBrk="1" hangingPunct="1"/>
            <a:r>
              <a:rPr lang="en-US" sz="2400" dirty="0" smtClean="0">
                <a:solidFill>
                  <a:schemeClr val="bg1"/>
                </a:solidFill>
              </a:rPr>
              <a:t>Qualitative trait: under linkage, Affected relative pairs should share alleles IBD (inherited from a common ancestor within the pedigree), more often than expected under </a:t>
            </a:r>
            <a:r>
              <a:rPr lang="en-US" sz="2400" dirty="0" err="1" smtClean="0">
                <a:solidFill>
                  <a:schemeClr val="bg1"/>
                </a:solidFill>
              </a:rPr>
              <a:t>Mendelian</a:t>
            </a:r>
            <a:r>
              <a:rPr lang="en-US" sz="2400" dirty="0" smtClean="0">
                <a:solidFill>
                  <a:schemeClr val="bg1"/>
                </a:solidFill>
              </a:rPr>
              <a:t> expectations</a:t>
            </a:r>
          </a:p>
          <a:p>
            <a:pPr marL="533400" indent="-533400" eaLnBrk="1" hangingPunct="1">
              <a:buFont typeface="Wingdings" pitchFamily="2" charset="2"/>
              <a:buNone/>
            </a:pPr>
            <a:endParaRPr lang="en-US" sz="2400" dirty="0" smtClean="0">
              <a:solidFill>
                <a:schemeClr val="bg1"/>
              </a:solidFill>
            </a:endParaRPr>
          </a:p>
          <a:p>
            <a:pPr marL="533400" indent="-533400" eaLnBrk="1" hangingPunct="1"/>
            <a:r>
              <a:rPr lang="en-US" sz="2400" dirty="0" smtClean="0">
                <a:solidFill>
                  <a:schemeClr val="bg1"/>
                </a:solidFill>
              </a:rPr>
              <a:t>Quantitative trait: relative pairs should show a correlation between the magnitude of their phenotypic difference and the number of alleles shared IBD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720725"/>
            <a:ext cx="7620000" cy="1311275"/>
          </a:xfrm>
        </p:spPr>
        <p:txBody>
          <a:bodyPr/>
          <a:lstStyle/>
          <a:p>
            <a:pPr eaLnBrk="1" hangingPunct="1"/>
            <a:r>
              <a:rPr lang="en-US" sz="4000" dirty="0" smtClean="0">
                <a:solidFill>
                  <a:srgbClr val="FFFF00"/>
                </a:solidFill>
              </a:rPr>
              <a:t>Quantitative sib-pair linkage </a:t>
            </a:r>
            <a:r>
              <a:rPr lang="en-US" sz="4000" dirty="0" smtClean="0"/>
              <a:t/>
            </a:r>
            <a:br>
              <a:rPr lang="en-US" sz="4000" dirty="0" smtClean="0"/>
            </a:br>
            <a:endParaRPr lang="en-US" sz="4000" dirty="0" smtClean="0"/>
          </a:p>
        </p:txBody>
      </p:sp>
      <p:sp>
        <p:nvSpPr>
          <p:cNvPr id="28675" name="Rectangle 3"/>
          <p:cNvSpPr>
            <a:spLocks noGrp="1" noChangeArrowheads="1"/>
          </p:cNvSpPr>
          <p:nvPr>
            <p:ph type="body" idx="1"/>
          </p:nvPr>
        </p:nvSpPr>
        <p:spPr>
          <a:xfrm>
            <a:off x="304800" y="1281113"/>
            <a:ext cx="8050213" cy="3878262"/>
          </a:xfrm>
        </p:spPr>
        <p:txBody>
          <a:bodyPr/>
          <a:lstStyle/>
          <a:p>
            <a:pPr marL="609600" indent="-609600" eaLnBrk="1" hangingPunct="1">
              <a:buFont typeface="Wingdings" pitchFamily="2" charset="2"/>
              <a:buNone/>
            </a:pPr>
            <a:endParaRPr lang="en-US" sz="2800" dirty="0" smtClean="0"/>
          </a:p>
          <a:p>
            <a:pPr marL="609600" indent="-609600" eaLnBrk="1" hangingPunct="1"/>
            <a:r>
              <a:rPr lang="en-US" sz="2800" dirty="0" smtClean="0">
                <a:solidFill>
                  <a:schemeClr val="bg1"/>
                </a:solidFill>
              </a:rPr>
              <a:t>A regression approach</a:t>
            </a:r>
          </a:p>
          <a:p>
            <a:pPr marL="990600" lvl="1" indent="-533400" eaLnBrk="1" hangingPunct="1"/>
            <a:r>
              <a:rPr lang="en-US" sz="2400" dirty="0" smtClean="0">
                <a:solidFill>
                  <a:schemeClr val="bg1"/>
                </a:solidFill>
              </a:rPr>
              <a:t>Regress the squared within-pair difference of a quantitative trait on the number of marker alleles shared IBD</a:t>
            </a:r>
          </a:p>
          <a:p>
            <a:pPr marL="609600" indent="-609600" eaLnBrk="1" hangingPunct="1"/>
            <a:r>
              <a:rPr lang="en-US" sz="2800" dirty="0" smtClean="0">
                <a:solidFill>
                  <a:schemeClr val="bg1"/>
                </a:solidFill>
              </a:rPr>
              <a:t>Null hypothesis - the slope of the squared within pair difference is zero </a:t>
            </a:r>
          </a:p>
          <a:p>
            <a:pPr marL="609600" indent="-609600" eaLnBrk="1" hangingPunct="1"/>
            <a:r>
              <a:rPr lang="en-US" sz="2800" dirty="0" smtClean="0">
                <a:solidFill>
                  <a:schemeClr val="bg1"/>
                </a:solidFill>
              </a:rPr>
              <a:t>The alternative hypothesis is that under linkage, the slope is negative.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20725"/>
            <a:ext cx="8001000" cy="641350"/>
          </a:xfrm>
        </p:spPr>
        <p:txBody>
          <a:bodyPr/>
          <a:lstStyle/>
          <a:p>
            <a:pPr eaLnBrk="1" hangingPunct="1"/>
            <a:r>
              <a:rPr lang="en-US" sz="3600" dirty="0" smtClean="0">
                <a:solidFill>
                  <a:srgbClr val="FFFF00"/>
                </a:solidFill>
              </a:rPr>
              <a:t>Identity by descent vs. Identity by state</a:t>
            </a:r>
          </a:p>
        </p:txBody>
      </p:sp>
      <p:sp>
        <p:nvSpPr>
          <p:cNvPr id="25603" name="Rectangle 3"/>
          <p:cNvSpPr>
            <a:spLocks noGrp="1" noChangeArrowheads="1"/>
          </p:cNvSpPr>
          <p:nvPr>
            <p:ph type="body" idx="1"/>
          </p:nvPr>
        </p:nvSpPr>
        <p:spPr>
          <a:xfrm>
            <a:off x="381000" y="1524000"/>
            <a:ext cx="8062913" cy="3935413"/>
          </a:xfrm>
        </p:spPr>
        <p:txBody>
          <a:bodyPr/>
          <a:lstStyle/>
          <a:p>
            <a:pPr marL="533400" indent="-533400" eaLnBrk="1" hangingPunct="1">
              <a:buFont typeface="Wingdings" pitchFamily="2" charset="2"/>
              <a:buNone/>
            </a:pPr>
            <a:endParaRPr lang="en-US" sz="2800" dirty="0" smtClean="0"/>
          </a:p>
          <a:p>
            <a:pPr marL="533400" indent="-533400" eaLnBrk="1" hangingPunct="1"/>
            <a:r>
              <a:rPr lang="en-US" sz="2800" dirty="0" smtClean="0">
                <a:solidFill>
                  <a:schemeClr val="bg1"/>
                </a:solidFill>
              </a:rPr>
              <a:t>IBS- two alleles at a given locus are identical in state if they represent the same allelic variant at that locus</a:t>
            </a:r>
          </a:p>
          <a:p>
            <a:pPr marL="533400" indent="-533400" eaLnBrk="1" hangingPunct="1">
              <a:buFont typeface="Wingdings" pitchFamily="2" charset="2"/>
              <a:buNone/>
            </a:pPr>
            <a:endParaRPr lang="en-US" sz="2800" dirty="0" smtClean="0">
              <a:solidFill>
                <a:schemeClr val="bg1"/>
              </a:solidFill>
            </a:endParaRPr>
          </a:p>
          <a:p>
            <a:pPr marL="533400" indent="-533400" eaLnBrk="1" hangingPunct="1"/>
            <a:r>
              <a:rPr lang="en-US" sz="2800" dirty="0" smtClean="0">
                <a:solidFill>
                  <a:schemeClr val="bg1"/>
                </a:solidFill>
              </a:rPr>
              <a:t>IBD- two alleles at a given locus are IBD if they were transmitted from a common ancestor –</a:t>
            </a:r>
            <a:r>
              <a:rPr lang="en-US" sz="2800" dirty="0" err="1" smtClean="0">
                <a:solidFill>
                  <a:schemeClr val="bg1"/>
                </a:solidFill>
              </a:rPr>
              <a:t>ie</a:t>
            </a:r>
            <a:r>
              <a:rPr lang="en-US" sz="2800" dirty="0" smtClean="0">
                <a:solidFill>
                  <a:schemeClr val="bg1"/>
                </a:solidFill>
              </a:rPr>
              <a:t> they represent copies of the same ancestral DNA</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609600" y="3810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Quantitative Sib-pair linkage results</a:t>
            </a:r>
            <a:endParaRPr lang="en-US" dirty="0">
              <a:solidFill>
                <a:srgbClr val="FFFF00"/>
              </a:solidFill>
            </a:endParaRPr>
          </a:p>
        </p:txBody>
      </p:sp>
      <p:sp>
        <p:nvSpPr>
          <p:cNvPr id="131075" name="Text Box 2051"/>
          <p:cNvSpPr txBox="1">
            <a:spLocks noChangeArrowheads="1"/>
          </p:cNvSpPr>
          <p:nvPr/>
        </p:nvSpPr>
        <p:spPr bwMode="auto">
          <a:xfrm>
            <a:off x="228600" y="152400"/>
            <a:ext cx="8305800" cy="1298817"/>
          </a:xfrm>
          <a:prstGeom prst="rect">
            <a:avLst/>
          </a:prstGeom>
          <a:noFill/>
          <a:ln w="9525">
            <a:noFill/>
            <a:miter lim="800000"/>
            <a:headEnd/>
            <a:tailEnd/>
          </a:ln>
          <a:effectLst/>
        </p:spPr>
        <p:txBody>
          <a:bodyPr wrap="square">
            <a:spAutoFit/>
          </a:bodyPr>
          <a:lstStyle/>
          <a:p>
            <a:pPr marL="342900" indent="-342900">
              <a:lnSpc>
                <a:spcPct val="140000"/>
              </a:lnSpc>
            </a:pPr>
            <a:endParaRPr lang="en-US" sz="2800" dirty="0">
              <a:solidFill>
                <a:schemeClr val="bg1"/>
              </a:solidFill>
            </a:endParaRPr>
          </a:p>
          <a:p>
            <a:pPr marL="342900" indent="-342900">
              <a:lnSpc>
                <a:spcPct val="140000"/>
              </a:lnSpc>
              <a:buFontTx/>
              <a:buChar char="•"/>
            </a:pPr>
            <a:endParaRPr lang="en-US" sz="2800" dirty="0" smtClean="0">
              <a:solidFill>
                <a:schemeClr val="bg1"/>
              </a:solidFill>
            </a:endParaRPr>
          </a:p>
        </p:txBody>
      </p:sp>
      <p:cxnSp>
        <p:nvCxnSpPr>
          <p:cNvPr id="5" name="Straight Connector 4"/>
          <p:cNvCxnSpPr/>
          <p:nvPr/>
        </p:nvCxnSpPr>
        <p:spPr bwMode="auto">
          <a:xfrm>
            <a:off x="1828800" y="2362200"/>
            <a:ext cx="0" cy="320040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 name="Straight Connector 5"/>
          <p:cNvCxnSpPr/>
          <p:nvPr/>
        </p:nvCxnSpPr>
        <p:spPr bwMode="auto">
          <a:xfrm>
            <a:off x="1981200" y="3048000"/>
            <a:ext cx="3581400" cy="213360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7" name="Straight Connector 6"/>
          <p:cNvCxnSpPr/>
          <p:nvPr/>
        </p:nvCxnSpPr>
        <p:spPr bwMode="auto">
          <a:xfrm flipH="1">
            <a:off x="1828800" y="5562600"/>
            <a:ext cx="403860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1828800" y="6172200"/>
            <a:ext cx="3967753" cy="369332"/>
          </a:xfrm>
          <a:prstGeom prst="rect">
            <a:avLst/>
          </a:prstGeom>
          <a:noFill/>
        </p:spPr>
        <p:txBody>
          <a:bodyPr wrap="none" rtlCol="0">
            <a:spAutoFit/>
          </a:bodyPr>
          <a:lstStyle/>
          <a:p>
            <a:r>
              <a:rPr lang="en-US" dirty="0" smtClean="0">
                <a:solidFill>
                  <a:schemeClr val="bg1"/>
                </a:solidFill>
              </a:rPr>
              <a:t>Alleles shared IBD at a specific locus</a:t>
            </a:r>
            <a:endParaRPr lang="en-US" dirty="0">
              <a:solidFill>
                <a:schemeClr val="bg1"/>
              </a:solidFill>
            </a:endParaRPr>
          </a:p>
        </p:txBody>
      </p:sp>
      <p:sp>
        <p:nvSpPr>
          <p:cNvPr id="13" name="TextBox 12"/>
          <p:cNvSpPr txBox="1"/>
          <p:nvPr/>
        </p:nvSpPr>
        <p:spPr>
          <a:xfrm>
            <a:off x="1752600" y="5638800"/>
            <a:ext cx="4006225" cy="369332"/>
          </a:xfrm>
          <a:prstGeom prst="rect">
            <a:avLst/>
          </a:prstGeom>
          <a:noFill/>
        </p:spPr>
        <p:txBody>
          <a:bodyPr wrap="none" rtlCol="0">
            <a:spAutoFit/>
          </a:bodyPr>
          <a:lstStyle/>
          <a:p>
            <a:r>
              <a:rPr lang="en-US" dirty="0" smtClean="0">
                <a:solidFill>
                  <a:schemeClr val="bg1"/>
                </a:solidFill>
              </a:rPr>
              <a:t>0		1		2</a:t>
            </a:r>
            <a:endParaRPr lang="en-US" dirty="0">
              <a:solidFill>
                <a:schemeClr val="bg1"/>
              </a:solidFill>
            </a:endParaRPr>
          </a:p>
        </p:txBody>
      </p:sp>
      <p:sp>
        <p:nvSpPr>
          <p:cNvPr id="17" name="TextBox 16"/>
          <p:cNvSpPr txBox="1"/>
          <p:nvPr/>
        </p:nvSpPr>
        <p:spPr>
          <a:xfrm>
            <a:off x="152400" y="3505200"/>
            <a:ext cx="1371600" cy="923330"/>
          </a:xfrm>
          <a:prstGeom prst="rect">
            <a:avLst/>
          </a:prstGeom>
          <a:noFill/>
        </p:spPr>
        <p:txBody>
          <a:bodyPr wrap="square" rtlCol="0">
            <a:spAutoFit/>
          </a:bodyPr>
          <a:lstStyle/>
          <a:p>
            <a:r>
              <a:rPr lang="en-US" dirty="0" smtClean="0">
                <a:solidFill>
                  <a:schemeClr val="bg1"/>
                </a:solidFill>
              </a:rPr>
              <a:t>Squared trait difference</a:t>
            </a:r>
            <a:endParaRPr lang="en-US" dirty="0">
              <a:solidFill>
                <a:schemeClr val="bg1"/>
              </a:solidFill>
            </a:endParaRPr>
          </a:p>
        </p:txBody>
      </p:sp>
      <p:sp>
        <p:nvSpPr>
          <p:cNvPr id="18" name="TextBox 17"/>
          <p:cNvSpPr txBox="1"/>
          <p:nvPr/>
        </p:nvSpPr>
        <p:spPr>
          <a:xfrm>
            <a:off x="1066800" y="2819400"/>
            <a:ext cx="569387" cy="369332"/>
          </a:xfrm>
          <a:prstGeom prst="rect">
            <a:avLst/>
          </a:prstGeom>
          <a:noFill/>
        </p:spPr>
        <p:txBody>
          <a:bodyPr wrap="none" rtlCol="0">
            <a:spAutoFit/>
          </a:bodyPr>
          <a:lstStyle/>
          <a:p>
            <a:r>
              <a:rPr lang="en-US" dirty="0" smtClean="0">
                <a:solidFill>
                  <a:schemeClr val="bg1"/>
                </a:solidFill>
              </a:rPr>
              <a:t>100</a:t>
            </a:r>
            <a:endParaRPr lang="en-US" dirty="0">
              <a:solidFill>
                <a:schemeClr val="bg1"/>
              </a:solidFill>
            </a:endParaRPr>
          </a:p>
        </p:txBody>
      </p:sp>
      <p:sp>
        <p:nvSpPr>
          <p:cNvPr id="19" name="TextBox 18"/>
          <p:cNvSpPr txBox="1"/>
          <p:nvPr/>
        </p:nvSpPr>
        <p:spPr>
          <a:xfrm>
            <a:off x="1219200" y="5181600"/>
            <a:ext cx="441146"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sp>
        <p:nvSpPr>
          <p:cNvPr id="20" name="Rectangle 19"/>
          <p:cNvSpPr/>
          <p:nvPr/>
        </p:nvSpPr>
        <p:spPr>
          <a:xfrm>
            <a:off x="1219200" y="3810000"/>
            <a:ext cx="441146" cy="369332"/>
          </a:xfrm>
          <a:prstGeom prst="rect">
            <a:avLst/>
          </a:prstGeom>
        </p:spPr>
        <p:txBody>
          <a:bodyPr wrap="none">
            <a:spAutoFit/>
          </a:bodyPr>
          <a:lstStyle/>
          <a:p>
            <a:r>
              <a:rPr lang="en-US" dirty="0" smtClean="0">
                <a:solidFill>
                  <a:schemeClr val="bg1"/>
                </a:solidFill>
              </a:rPr>
              <a:t>50</a:t>
            </a:r>
            <a:endParaRPr lang="en-US" dirty="0">
              <a:solidFill>
                <a:schemeClr val="bg1"/>
              </a:solidFill>
            </a:endParaRPr>
          </a:p>
        </p:txBody>
      </p:sp>
      <p:sp>
        <p:nvSpPr>
          <p:cNvPr id="22" name="TextBox 21"/>
          <p:cNvSpPr txBox="1"/>
          <p:nvPr/>
        </p:nvSpPr>
        <p:spPr>
          <a:xfrm>
            <a:off x="3200400" y="3276600"/>
            <a:ext cx="3608680" cy="369332"/>
          </a:xfrm>
          <a:prstGeom prst="rect">
            <a:avLst/>
          </a:prstGeom>
          <a:noFill/>
        </p:spPr>
        <p:txBody>
          <a:bodyPr wrap="none" rtlCol="0">
            <a:spAutoFit/>
          </a:bodyPr>
          <a:lstStyle/>
          <a:p>
            <a:r>
              <a:rPr lang="en-US" dirty="0" smtClean="0">
                <a:solidFill>
                  <a:schemeClr val="bg1"/>
                </a:solidFill>
              </a:rPr>
              <a:t>BMI: Slope of the line is negative </a:t>
            </a:r>
            <a:endParaRPr lang="en-US" dirty="0">
              <a:solidFill>
                <a:schemeClr val="bg1"/>
              </a:solidFill>
            </a:endParaRPr>
          </a:p>
        </p:txBody>
      </p:sp>
      <p:cxnSp>
        <p:nvCxnSpPr>
          <p:cNvPr id="25" name="Straight Connector 24"/>
          <p:cNvCxnSpPr/>
          <p:nvPr/>
        </p:nvCxnSpPr>
        <p:spPr bwMode="auto">
          <a:xfrm>
            <a:off x="2057400" y="4343400"/>
            <a:ext cx="3886200" cy="15240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720725"/>
            <a:ext cx="7620000" cy="579438"/>
          </a:xfrm>
        </p:spPr>
        <p:txBody>
          <a:bodyPr/>
          <a:lstStyle/>
          <a:p>
            <a:pPr eaLnBrk="1" hangingPunct="1"/>
            <a:r>
              <a:rPr lang="en-US" sz="3200" b="1" dirty="0" smtClean="0">
                <a:solidFill>
                  <a:srgbClr val="FFFF00"/>
                </a:solidFill>
              </a:rPr>
              <a:t>Complex Segregation Analysis (CSA)</a:t>
            </a:r>
          </a:p>
        </p:txBody>
      </p:sp>
      <p:sp>
        <p:nvSpPr>
          <p:cNvPr id="4099" name="Rectangle 3"/>
          <p:cNvSpPr>
            <a:spLocks noGrp="1" noChangeArrowheads="1"/>
          </p:cNvSpPr>
          <p:nvPr>
            <p:ph type="body" idx="1"/>
          </p:nvPr>
        </p:nvSpPr>
        <p:spPr>
          <a:xfrm>
            <a:off x="1012825" y="1431925"/>
            <a:ext cx="7258050" cy="4597400"/>
          </a:xfrm>
        </p:spPr>
        <p:txBody>
          <a:bodyPr/>
          <a:lstStyle/>
          <a:p>
            <a:pPr marL="609600" indent="-609600" eaLnBrk="1" hangingPunct="1">
              <a:lnSpc>
                <a:spcPct val="115000"/>
              </a:lnSpc>
            </a:pPr>
            <a:r>
              <a:rPr lang="en-US" sz="2800" dirty="0" smtClean="0">
                <a:solidFill>
                  <a:schemeClr val="bg1"/>
                </a:solidFill>
              </a:rPr>
              <a:t>A modeling approach used to determine whether there is evidence for a single gene that underlies a trait or disease</a:t>
            </a:r>
          </a:p>
          <a:p>
            <a:pPr marL="990600" lvl="1" indent="-533400" eaLnBrk="1" hangingPunct="1">
              <a:lnSpc>
                <a:spcPct val="115000"/>
              </a:lnSpc>
            </a:pPr>
            <a:r>
              <a:rPr lang="en-US" sz="2400" dirty="0" smtClean="0">
                <a:solidFill>
                  <a:schemeClr val="bg1"/>
                </a:solidFill>
              </a:rPr>
              <a:t>Also provides information on mode of inheritance</a:t>
            </a:r>
          </a:p>
          <a:p>
            <a:pPr marL="1371600" lvl="2" indent="-457200" eaLnBrk="1" hangingPunct="1">
              <a:lnSpc>
                <a:spcPct val="115000"/>
              </a:lnSpc>
            </a:pPr>
            <a:r>
              <a:rPr lang="en-US" sz="2000" dirty="0" smtClean="0">
                <a:solidFill>
                  <a:schemeClr val="bg1"/>
                </a:solidFill>
              </a:rPr>
              <a:t>Dominant, Recessive or </a:t>
            </a:r>
            <a:r>
              <a:rPr lang="en-US" sz="2000" dirty="0" err="1" smtClean="0">
                <a:solidFill>
                  <a:schemeClr val="bg1"/>
                </a:solidFill>
              </a:rPr>
              <a:t>Codominant</a:t>
            </a:r>
            <a:endParaRPr lang="en-US" sz="2000" dirty="0" smtClean="0">
              <a:solidFill>
                <a:schemeClr val="bg1"/>
              </a:solidFill>
            </a:endParaRPr>
          </a:p>
          <a:p>
            <a:pPr marL="609600" indent="-609600" eaLnBrk="1" hangingPunct="1">
              <a:lnSpc>
                <a:spcPct val="115000"/>
              </a:lnSpc>
            </a:pPr>
            <a:r>
              <a:rPr lang="en-US" sz="2800" dirty="0" smtClean="0">
                <a:solidFill>
                  <a:schemeClr val="bg1"/>
                </a:solidFill>
              </a:rPr>
              <a:t>General method for evaluating the transmission of a trait within pedigrees</a:t>
            </a:r>
          </a:p>
          <a:p>
            <a:pPr marL="990600" lvl="1" indent="-533400" eaLnBrk="1" hangingPunct="1">
              <a:lnSpc>
                <a:spcPct val="115000"/>
              </a:lnSpc>
            </a:pPr>
            <a:r>
              <a:rPr lang="en-US" sz="2400" dirty="0" err="1" smtClean="0">
                <a:solidFill>
                  <a:schemeClr val="bg1"/>
                </a:solidFill>
              </a:rPr>
              <a:t>Mendelian</a:t>
            </a:r>
            <a:r>
              <a:rPr lang="en-US" sz="2400" dirty="0" smtClean="0">
                <a:solidFill>
                  <a:schemeClr val="bg1"/>
                </a:solidFill>
              </a:rPr>
              <a:t> transmission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FFFF66"/>
                </a:solidFill>
              </a:rPr>
              <a:t>CSA, cont</a:t>
            </a:r>
          </a:p>
        </p:txBody>
      </p:sp>
      <p:sp>
        <p:nvSpPr>
          <p:cNvPr id="5123" name="Rectangle 3"/>
          <p:cNvSpPr>
            <a:spLocks noGrp="1" noChangeArrowheads="1"/>
          </p:cNvSpPr>
          <p:nvPr>
            <p:ph type="body" idx="1"/>
          </p:nvPr>
        </p:nvSpPr>
        <p:spPr>
          <a:xfrm>
            <a:off x="1027113" y="1476375"/>
            <a:ext cx="7258050" cy="4318000"/>
          </a:xfrm>
        </p:spPr>
        <p:txBody>
          <a:bodyPr/>
          <a:lstStyle/>
          <a:p>
            <a:pPr marL="609600" indent="-609600" eaLnBrk="1" hangingPunct="1">
              <a:lnSpc>
                <a:spcPct val="115000"/>
              </a:lnSpc>
            </a:pPr>
            <a:r>
              <a:rPr lang="en-US" sz="2800" dirty="0" smtClean="0">
                <a:solidFill>
                  <a:schemeClr val="bg1"/>
                </a:solidFill>
              </a:rPr>
              <a:t>Information from CSA is useful in model based (parametric) linkage methods</a:t>
            </a:r>
          </a:p>
          <a:p>
            <a:pPr marL="990600" lvl="1" indent="-533400" eaLnBrk="1" hangingPunct="1">
              <a:lnSpc>
                <a:spcPct val="105000"/>
              </a:lnSpc>
            </a:pPr>
            <a:r>
              <a:rPr lang="en-US" dirty="0" smtClean="0">
                <a:solidFill>
                  <a:schemeClr val="bg1"/>
                </a:solidFill>
              </a:rPr>
              <a:t>LOD method linkage analysis depends on the specification of a reasonable model, including an approximation of the mode of inheritance</a:t>
            </a:r>
          </a:p>
          <a:p>
            <a:pPr marL="1371600" lvl="2" indent="-457200" eaLnBrk="1" hangingPunct="1">
              <a:lnSpc>
                <a:spcPct val="105000"/>
              </a:lnSpc>
            </a:pPr>
            <a:r>
              <a:rPr lang="en-US" dirty="0" smtClean="0">
                <a:solidFill>
                  <a:schemeClr val="bg1"/>
                </a:solidFill>
              </a:rPr>
              <a:t>Assumes the existence of a </a:t>
            </a:r>
            <a:r>
              <a:rPr lang="en-US" dirty="0" err="1" smtClean="0">
                <a:solidFill>
                  <a:schemeClr val="bg1"/>
                </a:solidFill>
              </a:rPr>
              <a:t>Mendelian</a:t>
            </a:r>
            <a:r>
              <a:rPr lang="en-US" dirty="0" smtClean="0">
                <a:solidFill>
                  <a:schemeClr val="bg1"/>
                </a:solidFill>
              </a:rPr>
              <a:t> trait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FFFF66"/>
                </a:solidFill>
              </a:rPr>
              <a:t>The goal</a:t>
            </a:r>
          </a:p>
        </p:txBody>
      </p:sp>
      <p:sp>
        <p:nvSpPr>
          <p:cNvPr id="6147" name="Rectangle 3"/>
          <p:cNvSpPr>
            <a:spLocks noGrp="1" noChangeArrowheads="1"/>
          </p:cNvSpPr>
          <p:nvPr>
            <p:ph type="body" idx="1"/>
          </p:nvPr>
        </p:nvSpPr>
        <p:spPr>
          <a:xfrm>
            <a:off x="838200" y="1516063"/>
            <a:ext cx="7445375" cy="4433887"/>
          </a:xfrm>
        </p:spPr>
        <p:txBody>
          <a:bodyPr/>
          <a:lstStyle/>
          <a:p>
            <a:pPr marL="609600" indent="-609600" eaLnBrk="1" hangingPunct="1">
              <a:lnSpc>
                <a:spcPct val="115000"/>
              </a:lnSpc>
            </a:pPr>
            <a:r>
              <a:rPr lang="en-US" sz="2400" dirty="0" smtClean="0">
                <a:solidFill>
                  <a:schemeClr val="bg1"/>
                </a:solidFill>
              </a:rPr>
              <a:t>To test for compatibility with </a:t>
            </a:r>
            <a:r>
              <a:rPr lang="en-US" sz="2400" dirty="0" err="1" smtClean="0">
                <a:solidFill>
                  <a:schemeClr val="bg1"/>
                </a:solidFill>
              </a:rPr>
              <a:t>Mendelian</a:t>
            </a:r>
            <a:r>
              <a:rPr lang="en-US" sz="2400" dirty="0" smtClean="0">
                <a:solidFill>
                  <a:schemeClr val="bg1"/>
                </a:solidFill>
              </a:rPr>
              <a:t> expectations by estimating parameters for a range of genetic models </a:t>
            </a:r>
          </a:p>
          <a:p>
            <a:pPr marL="609600" indent="-609600" eaLnBrk="1" hangingPunct="1">
              <a:lnSpc>
                <a:spcPct val="115000"/>
              </a:lnSpc>
            </a:pPr>
            <a:r>
              <a:rPr lang="en-US" sz="2400" dirty="0" smtClean="0">
                <a:solidFill>
                  <a:schemeClr val="bg1"/>
                </a:solidFill>
              </a:rPr>
              <a:t>CSA can provide the statistical evidence for </a:t>
            </a:r>
            <a:r>
              <a:rPr lang="en-US" sz="2400" dirty="0" err="1" smtClean="0">
                <a:solidFill>
                  <a:schemeClr val="bg1"/>
                </a:solidFill>
              </a:rPr>
              <a:t>Mendelian</a:t>
            </a:r>
            <a:r>
              <a:rPr lang="en-US" sz="2400" dirty="0" smtClean="0">
                <a:solidFill>
                  <a:schemeClr val="bg1"/>
                </a:solidFill>
              </a:rPr>
              <a:t> control of a trait or disease</a:t>
            </a:r>
          </a:p>
          <a:p>
            <a:pPr marL="990600" lvl="1" indent="-533400" eaLnBrk="1" hangingPunct="1">
              <a:lnSpc>
                <a:spcPct val="115000"/>
              </a:lnSpc>
            </a:pPr>
            <a:r>
              <a:rPr lang="en-US" sz="2200" dirty="0" smtClean="0">
                <a:solidFill>
                  <a:schemeClr val="bg1"/>
                </a:solidFill>
              </a:rPr>
              <a:t>As with all methods so far, this evidence can be used to support a genetic cause of the disease, but is not definitive</a:t>
            </a:r>
          </a:p>
          <a:p>
            <a:pPr marL="990600" lvl="1" indent="-533400" eaLnBrk="1" hangingPunct="1">
              <a:lnSpc>
                <a:spcPct val="115000"/>
              </a:lnSpc>
            </a:pPr>
            <a:r>
              <a:rPr lang="en-US" sz="2200" dirty="0" smtClean="0">
                <a:solidFill>
                  <a:schemeClr val="bg1"/>
                </a:solidFill>
              </a:rPr>
              <a:t>Simultaneously considers major locus, polygenic and environmental effects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720725"/>
            <a:ext cx="7620000" cy="1311275"/>
          </a:xfrm>
        </p:spPr>
        <p:txBody>
          <a:bodyPr/>
          <a:lstStyle/>
          <a:p>
            <a:pPr eaLnBrk="1" hangingPunct="1"/>
            <a:r>
              <a:rPr lang="en-US" sz="4000" b="1" dirty="0" smtClean="0">
                <a:solidFill>
                  <a:srgbClr val="FFFF66"/>
                </a:solidFill>
              </a:rPr>
              <a:t>The Approach</a:t>
            </a:r>
            <a:r>
              <a:rPr lang="en-US" sz="4000" dirty="0" smtClean="0"/>
              <a:t/>
            </a:r>
            <a:br>
              <a:rPr lang="en-US" sz="4000" dirty="0" smtClean="0"/>
            </a:br>
            <a:endParaRPr lang="en-US" sz="4000" dirty="0" smtClean="0"/>
          </a:p>
        </p:txBody>
      </p:sp>
      <p:sp>
        <p:nvSpPr>
          <p:cNvPr id="7171" name="Rectangle 3"/>
          <p:cNvSpPr>
            <a:spLocks noGrp="1" noChangeArrowheads="1"/>
          </p:cNvSpPr>
          <p:nvPr>
            <p:ph type="body" idx="1"/>
          </p:nvPr>
        </p:nvSpPr>
        <p:spPr>
          <a:xfrm>
            <a:off x="838200" y="1798638"/>
            <a:ext cx="7319963" cy="3317875"/>
          </a:xfrm>
        </p:spPr>
        <p:txBody>
          <a:bodyPr/>
          <a:lstStyle/>
          <a:p>
            <a:pPr marL="609600" indent="-609600" eaLnBrk="1" hangingPunct="1">
              <a:lnSpc>
                <a:spcPct val="115000"/>
              </a:lnSpc>
            </a:pPr>
            <a:r>
              <a:rPr lang="en-US" sz="2800" dirty="0" smtClean="0">
                <a:solidFill>
                  <a:schemeClr val="bg1"/>
                </a:solidFill>
              </a:rPr>
              <a:t>A variety of models are fit to the family data and compared using a likelihood ratio test (for nested models)</a:t>
            </a:r>
          </a:p>
          <a:p>
            <a:pPr marL="990600" lvl="1" indent="-533400" eaLnBrk="1" hangingPunct="1">
              <a:lnSpc>
                <a:spcPct val="95000"/>
              </a:lnSpc>
            </a:pPr>
            <a:r>
              <a:rPr lang="en-US" dirty="0" smtClean="0">
                <a:solidFill>
                  <a:schemeClr val="bg1"/>
                </a:solidFill>
              </a:rPr>
              <a:t>The null hypothesis is that the data  DO fit with some model of inheritance (genetic or not)- a "goodness of fit"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85825" y="784225"/>
            <a:ext cx="7620000" cy="701675"/>
          </a:xfrm>
        </p:spPr>
        <p:txBody>
          <a:bodyPr/>
          <a:lstStyle/>
          <a:p>
            <a:pPr eaLnBrk="1" hangingPunct="1"/>
            <a:r>
              <a:rPr lang="en-US" sz="4000" b="1" dirty="0" smtClean="0">
                <a:solidFill>
                  <a:srgbClr val="FFFF66"/>
                </a:solidFill>
              </a:rPr>
              <a:t>The Models</a:t>
            </a:r>
            <a:endParaRPr lang="en-US" sz="3600" b="1" dirty="0" smtClean="0">
              <a:solidFill>
                <a:srgbClr val="FFFF66"/>
              </a:solidFill>
            </a:endParaRPr>
          </a:p>
        </p:txBody>
      </p:sp>
      <p:sp>
        <p:nvSpPr>
          <p:cNvPr id="8195" name="Rectangle 3"/>
          <p:cNvSpPr>
            <a:spLocks noGrp="1" noChangeArrowheads="1"/>
          </p:cNvSpPr>
          <p:nvPr>
            <p:ph type="body" idx="1"/>
          </p:nvPr>
        </p:nvSpPr>
        <p:spPr>
          <a:xfrm>
            <a:off x="808038" y="1577975"/>
            <a:ext cx="7620000" cy="4887913"/>
          </a:xfrm>
        </p:spPr>
        <p:txBody>
          <a:bodyPr/>
          <a:lstStyle/>
          <a:p>
            <a:pPr marL="609600" indent="-609600" eaLnBrk="1" hangingPunct="1">
              <a:lnSpc>
                <a:spcPct val="115000"/>
              </a:lnSpc>
            </a:pPr>
            <a:r>
              <a:rPr lang="en-US" sz="2400" dirty="0" smtClean="0">
                <a:solidFill>
                  <a:schemeClr val="bg1"/>
                </a:solidFill>
              </a:rPr>
              <a:t>The models are formed by estimating and restricting a specified set of parameters</a:t>
            </a:r>
          </a:p>
          <a:p>
            <a:pPr marL="990600" lvl="1" indent="-533400" eaLnBrk="1" hangingPunct="1">
              <a:lnSpc>
                <a:spcPct val="115000"/>
              </a:lnSpc>
            </a:pPr>
            <a:r>
              <a:rPr lang="en-US" sz="2200" dirty="0" smtClean="0">
                <a:solidFill>
                  <a:schemeClr val="bg1"/>
                </a:solidFill>
              </a:rPr>
              <a:t>The most general model, where all parameters are estimated</a:t>
            </a:r>
          </a:p>
          <a:p>
            <a:pPr marL="990600" lvl="1" indent="-533400" eaLnBrk="1" hangingPunct="1">
              <a:lnSpc>
                <a:spcPct val="115000"/>
              </a:lnSpc>
            </a:pPr>
            <a:r>
              <a:rPr lang="en-US" sz="2200" dirty="0" smtClean="0">
                <a:solidFill>
                  <a:schemeClr val="bg1"/>
                </a:solidFill>
              </a:rPr>
              <a:t>Single locus models with no polygenic inheritance and differing modes of inheritance</a:t>
            </a:r>
          </a:p>
          <a:p>
            <a:pPr marL="990600" lvl="1" indent="-533400" eaLnBrk="1" hangingPunct="1">
              <a:lnSpc>
                <a:spcPct val="115000"/>
              </a:lnSpc>
            </a:pPr>
            <a:r>
              <a:rPr lang="en-US" sz="2200" dirty="0" smtClean="0">
                <a:solidFill>
                  <a:schemeClr val="bg1"/>
                </a:solidFill>
              </a:rPr>
              <a:t>Polygenic model, with no single locus effect</a:t>
            </a:r>
          </a:p>
          <a:p>
            <a:pPr marL="990600" lvl="1" indent="-533400" eaLnBrk="1" hangingPunct="1">
              <a:lnSpc>
                <a:spcPct val="115000"/>
              </a:lnSpc>
            </a:pPr>
            <a:r>
              <a:rPr lang="en-US" sz="2200" dirty="0" smtClean="0">
                <a:solidFill>
                  <a:schemeClr val="bg1"/>
                </a:solidFill>
              </a:rPr>
              <a:t>Mixed model, both single gene and polygenic components</a:t>
            </a:r>
          </a:p>
          <a:p>
            <a:pPr marL="990600" lvl="1" indent="-533400" eaLnBrk="1" hangingPunct="1">
              <a:lnSpc>
                <a:spcPct val="115000"/>
              </a:lnSpc>
            </a:pPr>
            <a:r>
              <a:rPr lang="en-US" sz="2200" dirty="0" err="1" smtClean="0">
                <a:solidFill>
                  <a:schemeClr val="bg1"/>
                </a:solidFill>
              </a:rPr>
              <a:t>Nongenetic</a:t>
            </a:r>
            <a:r>
              <a:rPr lang="en-US" sz="2200" dirty="0" smtClean="0">
                <a:solidFill>
                  <a:schemeClr val="bg1"/>
                </a:solidFill>
              </a:rPr>
              <a:t> model  or "environmental model"</a:t>
            </a:r>
          </a:p>
          <a:p>
            <a:pPr marL="990600" lvl="1" indent="-533400" eaLnBrk="1" hangingPunct="1">
              <a:lnSpc>
                <a:spcPct val="80000"/>
              </a:lnSpc>
              <a:buClr>
                <a:schemeClr val="tx1"/>
              </a:buClr>
              <a:buFontTx/>
              <a:buAutoNum type="alphaUcPeriod"/>
            </a:pPr>
            <a:endParaRPr lang="en-US" sz="22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4285</TotalTime>
  <Words>2795</Words>
  <Application>Microsoft Office PowerPoint</Application>
  <PresentationFormat>On-screen Show (4:3)</PresentationFormat>
  <Paragraphs>353</Paragraphs>
  <Slides>44</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Network</vt:lpstr>
      <vt:lpstr>Presentation</vt:lpstr>
      <vt:lpstr>Slide 1</vt:lpstr>
      <vt:lpstr> Overview of Genetic Epidemiologic Study Design</vt:lpstr>
      <vt:lpstr>Family Health History: Application to public health</vt:lpstr>
      <vt:lpstr>Genetic Epidemiology</vt:lpstr>
      <vt:lpstr>Complex Segregation Analysis (CSA)</vt:lpstr>
      <vt:lpstr>CSA, cont</vt:lpstr>
      <vt:lpstr>The goal</vt:lpstr>
      <vt:lpstr>The Approach </vt:lpstr>
      <vt:lpstr>The Models</vt:lpstr>
      <vt:lpstr>Parameters: single locus component</vt:lpstr>
      <vt:lpstr>Parameters : Polygenic component</vt:lpstr>
      <vt:lpstr>Model Testing</vt:lpstr>
      <vt:lpstr>Model testing, cont</vt:lpstr>
      <vt:lpstr>Interpretation: Inferring A Major Gene</vt:lpstr>
      <vt:lpstr>Ascertainment Correction</vt:lpstr>
      <vt:lpstr>Review Table</vt:lpstr>
      <vt:lpstr>Slide 17</vt:lpstr>
      <vt:lpstr>Slide 18</vt:lpstr>
      <vt:lpstr>Slide 19</vt:lpstr>
      <vt:lpstr>Other Issues to Consider</vt:lpstr>
      <vt:lpstr>Important Limitations in CSA</vt:lpstr>
      <vt:lpstr>Summary of CSA</vt:lpstr>
      <vt:lpstr>Slide 23</vt:lpstr>
      <vt:lpstr>Slide 24</vt:lpstr>
      <vt:lpstr>Standardized Human Pedigree Nomenclature: Update and Assessment of the Recommendations of the National Society of Genetic Counselors.   Authors:  Bennett, French, Resta, Lochner Doyle</vt:lpstr>
      <vt:lpstr>Bennett article - some key points</vt:lpstr>
      <vt:lpstr>In Class Exercise: Pedigree Drawing</vt:lpstr>
      <vt:lpstr>In Class Exercise: Collecting Family History Information</vt:lpstr>
      <vt:lpstr>Genetic Epidemiology</vt:lpstr>
      <vt:lpstr>Linkage Analysis, overview</vt:lpstr>
      <vt:lpstr>Linkage vs. Association </vt:lpstr>
      <vt:lpstr>Linkage Analysis –background </vt:lpstr>
      <vt:lpstr>General Approaches to Linkage Analysis</vt:lpstr>
      <vt:lpstr>Required data for family studies</vt:lpstr>
      <vt:lpstr>Genetic Markers</vt:lpstr>
      <vt:lpstr>Statistical Analysis: LOD based Linkage Analysis</vt:lpstr>
      <vt:lpstr>LOD Score</vt:lpstr>
      <vt:lpstr>Linkage Mapping of CVD Risk Traits in the Isolated Norfolk Island Population</vt:lpstr>
      <vt:lpstr>Linkage Mapping of CVD Risk Traits in the Isolated Norfolk Island Population</vt:lpstr>
      <vt:lpstr>Slide 40</vt:lpstr>
      <vt:lpstr>Sib-Pair Linkage Analysis</vt:lpstr>
      <vt:lpstr>Quantitative sib-pair linkage  </vt:lpstr>
      <vt:lpstr>Identity by descent vs. Identity by state</vt:lpstr>
      <vt:lpstr>Quantitative Sib-pair linkage results</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lkb5</dc:creator>
  <cp:lastModifiedBy>Fujitsu</cp:lastModifiedBy>
  <cp:revision>763</cp:revision>
  <dcterms:created xsi:type="dcterms:W3CDTF">2005-04-28T21:25:41Z</dcterms:created>
  <dcterms:modified xsi:type="dcterms:W3CDTF">2017-07-19T01:07:50Z</dcterms:modified>
</cp:coreProperties>
</file>