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9"/>
  </p:notesMasterIdLst>
  <p:handoutMasterIdLst>
    <p:handoutMasterId r:id="rId50"/>
  </p:handoutMasterIdLst>
  <p:sldIdLst>
    <p:sldId id="582" r:id="rId2"/>
    <p:sldId id="585" r:id="rId3"/>
    <p:sldId id="596" r:id="rId4"/>
    <p:sldId id="597" r:id="rId5"/>
    <p:sldId id="648" r:id="rId6"/>
    <p:sldId id="650" r:id="rId7"/>
    <p:sldId id="603" r:id="rId8"/>
    <p:sldId id="605" r:id="rId9"/>
    <p:sldId id="607" r:id="rId10"/>
    <p:sldId id="695" r:id="rId11"/>
    <p:sldId id="652" r:id="rId12"/>
    <p:sldId id="608" r:id="rId13"/>
    <p:sldId id="609" r:id="rId14"/>
    <p:sldId id="656" r:id="rId15"/>
    <p:sldId id="697" r:id="rId16"/>
    <p:sldId id="702" r:id="rId17"/>
    <p:sldId id="706" r:id="rId18"/>
    <p:sldId id="707" r:id="rId19"/>
    <p:sldId id="671" r:id="rId20"/>
    <p:sldId id="616" r:id="rId21"/>
    <p:sldId id="672" r:id="rId22"/>
    <p:sldId id="612" r:id="rId23"/>
    <p:sldId id="683" r:id="rId24"/>
    <p:sldId id="685" r:id="rId25"/>
    <p:sldId id="617" r:id="rId26"/>
    <p:sldId id="659" r:id="rId27"/>
    <p:sldId id="698" r:id="rId28"/>
    <p:sldId id="699" r:id="rId29"/>
    <p:sldId id="618" r:id="rId30"/>
    <p:sldId id="664" r:id="rId31"/>
    <p:sldId id="705" r:id="rId32"/>
    <p:sldId id="721" r:id="rId33"/>
    <p:sldId id="628" r:id="rId34"/>
    <p:sldId id="629" r:id="rId35"/>
    <p:sldId id="722" r:id="rId36"/>
    <p:sldId id="668" r:id="rId37"/>
    <p:sldId id="669" r:id="rId38"/>
    <p:sldId id="670" r:id="rId39"/>
    <p:sldId id="682" r:id="rId40"/>
    <p:sldId id="634" r:id="rId41"/>
    <p:sldId id="635" r:id="rId42"/>
    <p:sldId id="717" r:id="rId43"/>
    <p:sldId id="718" r:id="rId44"/>
    <p:sldId id="637" r:id="rId45"/>
    <p:sldId id="723" r:id="rId46"/>
    <p:sldId id="720" r:id="rId47"/>
    <p:sldId id="645" r:id="rId4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5" autoAdjust="0"/>
  </p:normalViewPr>
  <p:slideViewPr>
    <p:cSldViewPr>
      <p:cViewPr varScale="1">
        <p:scale>
          <a:sx n="113" d="100"/>
          <a:sy n="113" d="100"/>
        </p:scale>
        <p:origin x="11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16"/>
    </p:cViewPr>
  </p:sorterViewPr>
  <p:notesViewPr>
    <p:cSldViewPr>
      <p:cViewPr varScale="1">
        <p:scale>
          <a:sx n="93" d="100"/>
          <a:sy n="93" d="100"/>
        </p:scale>
        <p:origin x="186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1599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0FC91FE-24AF-4B2B-A996-99FC2D628564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FBDCE91-3271-45F0-AA69-F1794295F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902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71B97D-62D4-9E42-A69E-9500BC237405}" type="slidenum">
              <a:rPr lang="en-US"/>
              <a:pPr/>
              <a:t>1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5578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29" indent="-302049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199" indent="-241639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478" indent="-241639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758" indent="-241639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037" indent="-24163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315" indent="-24163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595" indent="-24163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7875" indent="-24163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BC35A0-18BE-9C43-AFE8-250CC6788102}" type="slidenum">
              <a:rPr lang="en-US" sz="1300"/>
              <a:pPr/>
              <a:t>19</a:t>
            </a:fld>
            <a:endParaRPr lang="en-US" sz="1300" dirty="0"/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Georgia" charset="0"/>
                <a:ea typeface="ＭＳ Ｐゴシック" charset="0"/>
              </a:rPr>
              <a:t>Another common diagnostic plot is the Q-Q</a:t>
            </a:r>
            <a:r>
              <a:rPr lang="en-US" baseline="0" dirty="0">
                <a:latin typeface="Georgia" charset="0"/>
                <a:ea typeface="ＭＳ Ｐゴシック" charset="0"/>
              </a:rPr>
              <a:t> plot</a:t>
            </a:r>
          </a:p>
          <a:p>
            <a:pPr eaLnBrk="1" hangingPunct="1"/>
            <a:r>
              <a:rPr lang="en-US" baseline="0" dirty="0">
                <a:latin typeface="Georgia" charset="0"/>
                <a:ea typeface="ＭＳ Ｐゴシック" charset="0"/>
              </a:rPr>
              <a:t>Plot the observed p-values from your study against the expected uniform p-value distribution</a:t>
            </a:r>
          </a:p>
          <a:p>
            <a:pPr eaLnBrk="1" hangingPunct="1"/>
            <a:r>
              <a:rPr lang="en-US" baseline="0" dirty="0">
                <a:latin typeface="Georgia" charset="0"/>
                <a:ea typeface="ＭＳ Ｐゴシック" charset="0"/>
              </a:rPr>
              <a:t>Since we are performing millions of tests, and don’t expect the entire genome to be associated</a:t>
            </a:r>
          </a:p>
          <a:p>
            <a:pPr eaLnBrk="1" hangingPunct="1"/>
            <a:r>
              <a:rPr lang="en-US" baseline="0" dirty="0">
                <a:latin typeface="Georgia" charset="0"/>
                <a:ea typeface="ＭＳ Ｐゴシック" charset="0"/>
              </a:rPr>
              <a:t>Deviations from expectation can indicate differential </a:t>
            </a:r>
            <a:r>
              <a:rPr lang="en-US" baseline="0" dirty="0" err="1">
                <a:latin typeface="Georgia" charset="0"/>
                <a:ea typeface="ＭＳ Ｐゴシック" charset="0"/>
              </a:rPr>
              <a:t>missingness</a:t>
            </a:r>
            <a:r>
              <a:rPr lang="en-US" baseline="0" dirty="0">
                <a:latin typeface="Georgia" charset="0"/>
                <a:ea typeface="ＭＳ Ｐゴシック" charset="0"/>
              </a:rPr>
              <a:t>, lab, imputation, or other technical differences</a:t>
            </a:r>
            <a:endParaRPr lang="en-US" dirty="0">
              <a:latin typeface="Georgi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66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>
                <a:latin typeface="Arial" charset="0"/>
                <a:ea typeface="ＭＳ Ｐゴシック" charset="-128"/>
                <a:cs typeface="ＭＳ Ｐゴシック" charset="-128"/>
              </a:rPr>
              <a:t>FGFR2: Fibroblast growth factor receptor 2</a:t>
            </a: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9C387-538C-E742-9CE3-D024CE1F04B4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35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3CB83-6696-D14B-AB2A-38D2E0C28682}" type="slidenum">
              <a:rPr lang="en-US"/>
              <a:pPr/>
              <a:t>22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although this may not be feasible for rare conditions or for associations identified in unique populations.</a:t>
            </a:r>
          </a:p>
        </p:txBody>
      </p:sp>
    </p:spTree>
    <p:extLst>
      <p:ext uri="{BB962C8B-B14F-4D97-AF65-F5344CB8AC3E}">
        <p14:creationId xmlns:p14="http://schemas.microsoft.com/office/powerpoint/2010/main" val="467783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31633B-04BC-9F46-B7EE-EA67F78BF0BD}" type="slidenum">
              <a:rPr lang="en-US"/>
              <a:pPr/>
              <a:t>25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55701" indent="-355701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are important limitations of GWA studies.</a:t>
            </a:r>
          </a:p>
          <a:p>
            <a:pPr marL="355701" indent="-35570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396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509E05-C34B-4284-9A00-4E8D4EED30C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93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A2DBAC-1680-DC41-AD6F-7598E72143B6}" type="slidenum">
              <a:rPr lang="en-US"/>
              <a:pPr/>
              <a:t>40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7134" indent="-237134">
              <a:lnSpc>
                <a:spcPct val="90000"/>
              </a:lnSpc>
            </a:pPr>
            <a:r>
              <a:rPr lang="en-US" b="1" dirty="0">
                <a:latin typeface="Arial" charset="0"/>
                <a:ea typeface="ＭＳ Ｐゴシック" charset="-128"/>
                <a:cs typeface="ＭＳ Ｐゴシック" charset="-128"/>
              </a:rPr>
              <a:t>Fine mapping studies in the complete data set will be necessary to…….</a:t>
            </a:r>
          </a:p>
          <a:p>
            <a:pPr marL="237134" indent="-237134">
              <a:lnSpc>
                <a:spcPct val="90000"/>
              </a:lnSpc>
            </a:pPr>
            <a:r>
              <a:rPr lang="en-US" b="1" dirty="0">
                <a:latin typeface="Arial" charset="0"/>
                <a:ea typeface="ＭＳ Ｐゴシック" charset="-128"/>
                <a:cs typeface="ＭＳ Ｐゴシック" charset="-128"/>
              </a:rPr>
              <a:t>With the goal of identifying the most likely</a:t>
            </a:r>
          </a:p>
          <a:p>
            <a:pPr marL="237134" indent="-237134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2438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F2D82-C107-414E-AD7A-4AEA2784FC21}" type="slidenum">
              <a:rPr lang="en-US"/>
              <a:pPr/>
              <a:t>41</a:t>
            </a:fld>
            <a:endParaRPr lang="en-U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Narrow the genetic region of interest</a:t>
            </a:r>
          </a:p>
          <a:p>
            <a:pPr eaLnBrk="1" hangingPunct="1"/>
            <a:r>
              <a:rPr lang="en-US" b="1">
                <a:latin typeface="Arial" charset="0"/>
                <a:ea typeface="ＭＳ Ｐゴシック" charset="-128"/>
                <a:cs typeface="ＭＳ Ｐゴシック" charset="-128"/>
              </a:rPr>
              <a:t>Functional studies would then be essential to establishing if a particular SNP is indeed the variant causing the disease</a:t>
            </a:r>
          </a:p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0114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ENCODE</a:t>
            </a:r>
            <a:r>
              <a:rPr lang="en-US" baseline="0" dirty="0"/>
              <a:t> and Roadmap are two large public efforts that have attempted to have looked a many different cell lines and tissues (over 120). ENCODE focuses on cell lines, mostly cancerous. Roadmap focuses on normal tissues.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18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We can perform</a:t>
            </a:r>
            <a:r>
              <a:rPr lang="en-US" baseline="0" dirty="0"/>
              <a:t> these assays across cell-types and tissues. We then take these results, and realign them to the reference genome, and by looking at the accumulation of these various </a:t>
            </a:r>
            <a:r>
              <a:rPr lang="en-US" baseline="0" dirty="0" err="1"/>
              <a:t>biofeatures</a:t>
            </a:r>
            <a:r>
              <a:rPr lang="en-US" baseline="0" dirty="0"/>
              <a:t> can define likely regulatory elements across the genome.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E1530-7D0D-3C43-89B5-425FA5342A0C}" type="slidenum">
              <a:rPr lang="en-US"/>
              <a:pPr/>
              <a:t>2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Genome-wide association &amp; cancer</a:t>
            </a:r>
          </a:p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8690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In the linkage study above we were looking for rare variant with very large effects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Much of the focus in the past few years has been looking for Common variation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And since 1996 we’ve known that Association studies are more powerful than linkage to identify these types of variants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N. Risch and K. Merikangas Science 273: 1516-1517, 1996 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So scientists started doing CG association studies which were basically a bust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DE2DF-D72C-1B45-AAC9-3B3965CA814B}" type="slidenum">
              <a:rPr lang="en-US">
                <a:latin typeface="Times" charset="0"/>
              </a:rPr>
              <a:pPr/>
              <a:t>3</a:t>
            </a:fld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31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FD6F7-E0B5-6F43-884D-BB6FD27559E9}" type="slidenum">
              <a:rPr lang="en-US"/>
              <a:pPr/>
              <a:t>7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2053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5B905-4823-BA43-B928-2F5A9C13F151}" type="slidenum">
              <a:rPr lang="en-US"/>
              <a:pPr/>
              <a:t>9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5645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40097626" indent="-396143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3DC5A42-BAAD-4E2C-8F7E-5CD9971EBAED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92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195770-2161-9F44-AF75-03718E781446}" type="slidenum">
              <a:rPr lang="en-US"/>
              <a:pPr/>
              <a:t>12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6120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EC783-17AF-D341-ABB3-23E2F8BF2361}" type="slidenum">
              <a:rPr lang="en-US"/>
              <a:pPr/>
              <a:t>13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4233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94184" y="960776"/>
            <a:ext cx="4325179" cy="32905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744" tIns="43372" rIns="86744" bIns="43372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24931" name="Text Box 2"/>
          <p:cNvSpPr>
            <a:spLocks noGrp="1" noChangeArrowheads="1"/>
          </p:cNvSpPr>
          <p:nvPr>
            <p:ph type="body"/>
          </p:nvPr>
        </p:nvSpPr>
        <p:spPr>
          <a:xfrm>
            <a:off x="1116496" y="4571064"/>
            <a:ext cx="5088835" cy="3651276"/>
          </a:xfrm>
          <a:noFill/>
          <a:ln/>
        </p:spPr>
        <p:txBody>
          <a:bodyPr lIns="0" tIns="0" rIns="0" bIns="0"/>
          <a:lstStyle/>
          <a:p>
            <a:pPr marL="88925" indent="-88925">
              <a:lnSpc>
                <a:spcPct val="93000"/>
              </a:lnSpc>
              <a:spcBef>
                <a:spcPct val="0"/>
              </a:spcBef>
              <a:buSzPct val="45000"/>
              <a:tabLst>
                <a:tab pos="750925" algn="l"/>
                <a:tab pos="1501849" algn="l"/>
                <a:tab pos="2252774" algn="l"/>
                <a:tab pos="3003699" algn="l"/>
                <a:tab pos="3754624" algn="l"/>
                <a:tab pos="4505548" algn="l"/>
                <a:tab pos="5256473" algn="l"/>
              </a:tabLst>
            </a:pPr>
            <a:r>
              <a:rPr lang="en-GB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Principle of genome-wide association studies.</a:t>
            </a:r>
          </a:p>
        </p:txBody>
      </p:sp>
    </p:spTree>
    <p:extLst>
      <p:ext uri="{BB962C8B-B14F-4D97-AF65-F5344CB8AC3E}">
        <p14:creationId xmlns:p14="http://schemas.microsoft.com/office/powerpoint/2010/main" val="144886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8B8E-DB7F-294B-BF5A-D34197C7DAB8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0030-D94E-42FD-B94A-AD099A59EF5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89F9-2952-3846-9F09-CFC2AB61D587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0030-D94E-42FD-B94A-AD099A59E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81A7-0729-F647-9161-13D2332F40B5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0030-D94E-42FD-B94A-AD099A59E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5DBEE-E673-584A-B35F-ABD733633AB3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900CA-6896-4720-B701-847302AF3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4A6AA-42FB-D54F-B567-85A5559A4377}" type="datetime1">
              <a:rPr lang="en-US" smtClean="0"/>
              <a:t>7/11/2017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3DCD4-C97A-3F48-9389-8D80E07E7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38F0-8683-6C40-8DB1-8C878662DE82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0030-D94E-42FD-B94A-AD099A59E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121B-F024-C743-8007-D4A31C5F4F3C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0030-D94E-42FD-B94A-AD099A59EF5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975A-17EF-0842-A91F-3D851F5E04B6}" type="datetime1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0030-D94E-42FD-B94A-AD099A59E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3211-7267-6F45-86F0-19EAFD2CC262}" type="datetime1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0030-D94E-42FD-B94A-AD099A59EF5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60CC-C720-764F-8A48-D007D760DB35}" type="datetime1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0030-D94E-42FD-B94A-AD099A59E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3BAB-0284-D04C-96DE-EC0C19938C07}" type="datetime1">
              <a:rPr lang="en-US" smtClean="0"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0030-D94E-42FD-B94A-AD099A59E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9EAD-1FF2-3E45-91CE-20AEE46C88F1}" type="datetime1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0030-D94E-42FD-B94A-AD099A59EF5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CD3C-A250-DC43-9BE8-359E282348CF}" type="datetime1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0030-D94E-42FD-B94A-AD099A59E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8019AD0-3AFB-B644-BF9D-B1250AE5021B}" type="datetime1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0900030-D94E-42FD-B94A-AD099A59E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massgenomics.org/wp-content/uploads/2012/11/worldwide-pca-analysi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genome.gov/gwastudies/" TargetMode="Externa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dx.doi.org/10.3389/fgene.2015.00149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002929717302409#bib10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onlinelibrary.wiley.com/doi/10.1111/joim.12085/ful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hyperlink" Target="http://www.sciencedirect.com/science/journal/01406736/385/9984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Genome Wide Association Studies (GWAS)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1836738" y="319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D:\SCContent\9781416040026\graphics\fullsize\S9781416040026-010-f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43" y="1143000"/>
            <a:ext cx="2932113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5pPr>
            <a:lvl6pPr marL="1828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6pPr>
            <a:lvl7pPr marL="2286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7pPr>
            <a:lvl8pPr marL="2743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8pPr>
            <a:lvl9pPr marL="32004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00" i="1">
                <a:latin typeface="Arial" pitchFamily="34" charset="0"/>
              </a:rPr>
              <a:t>Downloaded from: StudentConsult (on 29 September 2013 04:59 PM)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5pPr>
            <a:lvl6pPr marL="1828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6pPr>
            <a:lvl7pPr marL="2286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7pPr>
            <a:lvl8pPr marL="2743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8pPr>
            <a:lvl9pPr marL="32004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00" i="1">
                <a:latin typeface="Arial" pitchFamily="34" charset="0"/>
              </a:rPr>
              <a:t>© 2005 Elsevier </a:t>
            </a:r>
          </a:p>
        </p:txBody>
      </p:sp>
      <p:sp>
        <p:nvSpPr>
          <p:cNvPr id="18438" name="Picture 5" descr="top_logo"/>
          <p:cNvSpPr>
            <a:spLocks noChangeAspect="1" noChangeArrowheads="1"/>
          </p:cNvSpPr>
          <p:nvPr/>
        </p:nvSpPr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2pPr>
            <a:lvl3pPr marL="822325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3pPr>
            <a:lvl4pPr marL="1096963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4pPr>
            <a:lvl5pPr marL="13716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5pPr>
            <a:lvl6pPr marL="18288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6pPr>
            <a:lvl7pPr marL="22860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7pPr>
            <a:lvl8pPr marL="27432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8pPr>
            <a:lvl9pPr marL="3200400" indent="-228600" defTabSz="4572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pic>
        <p:nvPicPr>
          <p:cNvPr id="18439" name="Picture 1" descr="D:\SCContent\9781416040026\graphics\fullsize\S9781416040026-009-f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28" y="1143000"/>
            <a:ext cx="2932113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10"/>
          <p:cNvSpPr txBox="1">
            <a:spLocks/>
          </p:cNvSpPr>
          <p:nvPr/>
        </p:nvSpPr>
        <p:spPr>
          <a:xfrm>
            <a:off x="762000" y="381000"/>
            <a:ext cx="3733800" cy="76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Cohort</a:t>
            </a:r>
          </a:p>
        </p:txBody>
      </p:sp>
      <p:sp>
        <p:nvSpPr>
          <p:cNvPr id="9" name="Text Placeholder 13"/>
          <p:cNvSpPr txBox="1">
            <a:spLocks/>
          </p:cNvSpPr>
          <p:nvPr/>
        </p:nvSpPr>
        <p:spPr>
          <a:xfrm>
            <a:off x="4800600" y="381000"/>
            <a:ext cx="3733800" cy="76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Case-Control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0671" y="2205335"/>
            <a:ext cx="12192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People with Variant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0671" y="4191000"/>
            <a:ext cx="12192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People with Variant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573" y="2335127"/>
            <a:ext cx="711427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Have</a:t>
            </a:r>
          </a:p>
          <a:p>
            <a:r>
              <a:rPr lang="en-US" sz="1200" b="1" dirty="0"/>
              <a:t>Variant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1800" y="2318380"/>
            <a:ext cx="75292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Have</a:t>
            </a:r>
          </a:p>
          <a:p>
            <a:r>
              <a:rPr lang="en-US" sz="1200" b="1" dirty="0"/>
              <a:t>Variant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84572" y="4098666"/>
            <a:ext cx="71142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Have</a:t>
            </a:r>
          </a:p>
          <a:p>
            <a:r>
              <a:rPr lang="en-US" sz="1200" b="1" dirty="0"/>
              <a:t>Variant</a:t>
            </a:r>
          </a:p>
          <a:p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81799" y="4343400"/>
            <a:ext cx="75292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Have</a:t>
            </a:r>
          </a:p>
          <a:p>
            <a:r>
              <a:rPr lang="en-US" sz="1200" b="1" dirty="0"/>
              <a:t>Variant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45933" y="2215944"/>
            <a:ext cx="134600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People without Variant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5933" y="4186535"/>
            <a:ext cx="134600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People without Variant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46881" y="2302540"/>
            <a:ext cx="80011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No</a:t>
            </a:r>
          </a:p>
          <a:p>
            <a:r>
              <a:rPr lang="en-US" sz="1200" b="1" dirty="0"/>
              <a:t>Variant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34729" y="2335127"/>
            <a:ext cx="80011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No</a:t>
            </a:r>
          </a:p>
          <a:p>
            <a:r>
              <a:rPr lang="en-US" sz="1200" b="1" dirty="0"/>
              <a:t>Variant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43385" y="4295613"/>
            <a:ext cx="80011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No</a:t>
            </a:r>
          </a:p>
          <a:p>
            <a:r>
              <a:rPr lang="en-US" sz="1200" b="1" dirty="0"/>
              <a:t>Variant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2871" y="4098666"/>
            <a:ext cx="80011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No</a:t>
            </a:r>
          </a:p>
          <a:p>
            <a:r>
              <a:rPr lang="en-US" sz="1200" b="1" dirty="0"/>
              <a:t>Variant</a:t>
            </a:r>
          </a:p>
          <a:p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355271" y="1295400"/>
            <a:ext cx="28366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Defined group of study participants</a:t>
            </a:r>
          </a:p>
          <a:p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6012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Variants identified by GWAS have modest effect sizes</a:t>
            </a:r>
          </a:p>
          <a:p>
            <a:r>
              <a:rPr lang="en-US" dirty="0"/>
              <a:t>Very large sample sizes are needed to detect variants</a:t>
            </a:r>
          </a:p>
          <a:p>
            <a:r>
              <a:rPr lang="en-US" dirty="0"/>
              <a:t>Sample size often achieved through meta-analysis in consortia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0"/>
            <a:ext cx="3124200" cy="48632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0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 err="1"/>
              <a:t>Visscher</a:t>
            </a:r>
            <a:r>
              <a:rPr lang="en-US" sz="1400" dirty="0"/>
              <a:t> et al. AJHG 2012; 90: 7–24.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Genomic Coverage of GWAS Chips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dirty="0"/>
              <a:t>estimated by the percent of common SNPs having an r</a:t>
            </a:r>
            <a:r>
              <a:rPr lang="en-US" baseline="30000" dirty="0"/>
              <a:t>2</a:t>
            </a:r>
            <a:r>
              <a:rPr lang="en-US" dirty="0"/>
              <a:t> of 0.8 or greater with at least 1 SNP on the platform.</a:t>
            </a:r>
          </a:p>
          <a:p>
            <a:pPr marL="342900" indent="-342900">
              <a:lnSpc>
                <a:spcPct val="90000"/>
              </a:lnSpc>
              <a:buFontTx/>
              <a:buChar char="•"/>
            </a:pPr>
            <a:endParaRPr lang="en-US" dirty="0"/>
          </a:p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dirty="0"/>
              <a:t>Platforms comprising 500,000 to 1,000,000 SNPs capture ~67-89% of common SNPs in populations of European and Asian ancestry and 46-66% in populations of African ancestry.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48185" r="-2564"/>
          <a:stretch>
            <a:fillRect/>
          </a:stretch>
        </p:blipFill>
        <p:spPr>
          <a:xfrm>
            <a:off x="1828800" y="3886200"/>
            <a:ext cx="5181600" cy="26798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00400" y="6550223"/>
            <a:ext cx="5943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Nelson et al. G3 (Bethesda) 2013; 3: 1795–1807.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/>
              <a:t>Genotyping and Quality Control in GWAS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200"/>
          </a:xfrm>
        </p:spPr>
        <p:txBody>
          <a:bodyPr>
            <a:normAutofit fontScale="92500"/>
          </a:bodyPr>
          <a:lstStyle/>
          <a:p>
            <a:r>
              <a:rPr lang="en-US" dirty="0"/>
              <a:t>Genotype “calling” is based on intensities for the two alleles at each genetic marker </a:t>
            </a:r>
          </a:p>
          <a:p>
            <a:r>
              <a:rPr lang="en-US" dirty="0"/>
              <a:t>Genotyping errors, must be diligently sought and corrected. </a:t>
            </a:r>
          </a:p>
          <a:p>
            <a:r>
              <a:rPr lang="en-US" dirty="0"/>
              <a:t>Established quality control features should be applied both on a per-sample and a per-SNP basis. </a:t>
            </a:r>
          </a:p>
          <a:p>
            <a:pPr marL="342900" indent="-342900">
              <a:lnSpc>
                <a:spcPct val="90000"/>
              </a:lnSpc>
              <a:buFontTx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2819400" y="6553200"/>
            <a:ext cx="632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McCarthy et al. Nat Rev Genet 2008; 9:356-369</a:t>
            </a:r>
          </a:p>
        </p:txBody>
      </p:sp>
      <p:pic>
        <p:nvPicPr>
          <p:cNvPr id="133126" name="Picture 6" descr="intensities 1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657600"/>
            <a:ext cx="26066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ntensities 2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3657600"/>
            <a:ext cx="5038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ea typeface="ＭＳ Ｐゴシック" charset="-128"/>
                <a:cs typeface="ＭＳ Ｐゴシック" charset="-128"/>
              </a:rPr>
              <a:t>Schematic of Typical GWAS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4125" y="1455737"/>
            <a:ext cx="6110288" cy="4894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1026"/>
          <p:cNvSpPr txBox="1">
            <a:spLocks noChangeArrowheads="1"/>
          </p:cNvSpPr>
          <p:nvPr/>
        </p:nvSpPr>
        <p:spPr bwMode="auto">
          <a:xfrm>
            <a:off x="6908800" y="3505200"/>
            <a:ext cx="22352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>
                <a:solidFill>
                  <a:srgbClr val="FF0000"/>
                </a:solidFill>
                <a:latin typeface="Miso" charset="0"/>
              </a:rPr>
              <a:t>imputation</a:t>
            </a:r>
            <a:r>
              <a:rPr lang="en-US" sz="1200" dirty="0">
                <a:solidFill>
                  <a:srgbClr val="FF0000"/>
                </a:solidFill>
                <a:latin typeface="Miso Bold" charset="0"/>
              </a:rPr>
              <a:t> &gt;2.5 million </a:t>
            </a:r>
            <a:r>
              <a:rPr lang="en-US" sz="1200" dirty="0" err="1">
                <a:solidFill>
                  <a:srgbClr val="FF0000"/>
                </a:solidFill>
                <a:latin typeface="Miso Bold" charset="0"/>
              </a:rPr>
              <a:t>SNPs</a:t>
            </a:r>
            <a:endParaRPr lang="en-US" sz="1200" dirty="0">
              <a:solidFill>
                <a:srgbClr val="FF0000"/>
              </a:solidFill>
              <a:latin typeface="Miso Bold" charset="0"/>
            </a:endParaRPr>
          </a:p>
        </p:txBody>
      </p:sp>
      <p:pic>
        <p:nvPicPr>
          <p:cNvPr id="6" name="Picture 55" descr="D:\working\SHIWAM\August\AR-386\AR386-online\ANRV386-GG10-18\jpg\AbecasisFig02_revis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 l="-1449" r="-1449"/>
          <a:stretch>
            <a:fillRect/>
          </a:stretch>
        </p:blipFill>
        <p:spPr bwMode="auto">
          <a:xfrm>
            <a:off x="6781800" y="3810000"/>
            <a:ext cx="2057400" cy="2403664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6324600" y="3505200"/>
            <a:ext cx="4572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flipH="1">
            <a:off x="6248400" y="3810000"/>
            <a:ext cx="4572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908425" y="6550025"/>
            <a:ext cx="5235575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r>
              <a:rPr lang="en-GB" sz="1400" dirty="0" err="1">
                <a:solidFill>
                  <a:srgbClr val="000000"/>
                </a:solidFill>
                <a:ea typeface="msgothic" charset="0"/>
                <a:cs typeface="msgothic" charset="0"/>
              </a:rPr>
              <a:t>Schunkert</a:t>
            </a:r>
            <a:r>
              <a:rPr lang="en-GB" sz="1400" dirty="0">
                <a:solidFill>
                  <a:srgbClr val="000000"/>
                </a:solidFill>
                <a:ea typeface="msgothic" charset="0"/>
                <a:cs typeface="msgothic" charset="0"/>
              </a:rPr>
              <a:t> H et al. </a:t>
            </a:r>
            <a:r>
              <a:rPr lang="en-GB" sz="1400" dirty="0" err="1">
                <a:solidFill>
                  <a:srgbClr val="000000"/>
                </a:solidFill>
                <a:ea typeface="msgothic" charset="0"/>
                <a:cs typeface="msgothic" charset="0"/>
              </a:rPr>
              <a:t>Eur</a:t>
            </a:r>
            <a:r>
              <a:rPr lang="en-GB" sz="1400" dirty="0">
                <a:solidFill>
                  <a:srgbClr val="000000"/>
                </a:solidFill>
                <a:ea typeface="msgothic" charset="0"/>
                <a:cs typeface="msgothic" charset="0"/>
              </a:rPr>
              <a:t> Heart J 2010;</a:t>
            </a:r>
            <a:r>
              <a:rPr lang="en-US" sz="1400" dirty="0"/>
              <a:t> 31: 918–925.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Model: Logistic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dose=output estimate of # of alternate alleles from imputation </a:t>
            </a:r>
          </a:p>
          <a:p>
            <a:r>
              <a:rPr lang="en-US" dirty="0"/>
              <a:t>pc=principle components from principle component analysis (PCA)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189386"/>
              </p:ext>
            </p:extLst>
          </p:nvPr>
        </p:nvGraphicFramePr>
        <p:xfrm>
          <a:off x="2249989" y="3810000"/>
          <a:ext cx="4807389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3" imgW="1942920" imgH="431640" progId="Equation.3">
                  <p:embed/>
                </p:oleObj>
              </mc:Choice>
              <mc:Fallback>
                <p:oleObj name="Equation" r:id="rId3" imgW="194292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989" y="3810000"/>
                        <a:ext cx="4807389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3124200" y="1824825"/>
            <a:ext cx="2182813" cy="1239837"/>
            <a:chOff x="3552" y="2641"/>
            <a:chExt cx="1479" cy="815"/>
          </a:xfrm>
        </p:grpSpPr>
        <p:grpSp>
          <p:nvGrpSpPr>
            <p:cNvPr id="6" name="Group 36"/>
            <p:cNvGrpSpPr>
              <a:grpSpLocks noChangeAspect="1"/>
            </p:cNvGrpSpPr>
            <p:nvPr/>
          </p:nvGrpSpPr>
          <p:grpSpPr bwMode="auto">
            <a:xfrm>
              <a:off x="3696" y="2983"/>
              <a:ext cx="1319" cy="473"/>
              <a:chOff x="1872" y="1920"/>
              <a:chExt cx="4382" cy="1570"/>
            </a:xfrm>
          </p:grpSpPr>
          <p:sp>
            <p:nvSpPr>
              <p:cNvPr id="8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2555" y="2105"/>
                <a:ext cx="236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2351" y="2395"/>
                <a:ext cx="237" cy="21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2805" y="2447"/>
                <a:ext cx="236" cy="21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2585" y="2752"/>
                <a:ext cx="237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4896" y="2182"/>
                <a:ext cx="236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4718" y="3040"/>
                <a:ext cx="237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5533" y="2284"/>
                <a:ext cx="236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2176" y="2747"/>
                <a:ext cx="236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45"/>
              <p:cNvSpPr>
                <a:spLocks noChangeAspect="1" noChangeArrowheads="1"/>
              </p:cNvSpPr>
              <p:nvPr/>
            </p:nvSpPr>
            <p:spPr bwMode="auto">
              <a:xfrm>
                <a:off x="3168" y="3024"/>
                <a:ext cx="218" cy="202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46"/>
              <p:cNvSpPr>
                <a:spLocks noChangeAspect="1" noChangeArrowheads="1"/>
              </p:cNvSpPr>
              <p:nvPr/>
            </p:nvSpPr>
            <p:spPr bwMode="auto">
              <a:xfrm>
                <a:off x="2545" y="3124"/>
                <a:ext cx="219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47"/>
              <p:cNvSpPr>
                <a:spLocks noChangeAspect="1" noChangeArrowheads="1"/>
              </p:cNvSpPr>
              <p:nvPr/>
            </p:nvSpPr>
            <p:spPr bwMode="auto">
              <a:xfrm>
                <a:off x="3201" y="2260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48"/>
              <p:cNvSpPr>
                <a:spLocks noChangeAspect="1" noChangeArrowheads="1"/>
              </p:cNvSpPr>
              <p:nvPr/>
            </p:nvSpPr>
            <p:spPr bwMode="auto">
              <a:xfrm>
                <a:off x="5622" y="2796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49"/>
              <p:cNvSpPr>
                <a:spLocks noChangeAspect="1" noChangeArrowheads="1"/>
              </p:cNvSpPr>
              <p:nvPr/>
            </p:nvSpPr>
            <p:spPr bwMode="auto">
              <a:xfrm>
                <a:off x="3148" y="2684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50"/>
              <p:cNvSpPr>
                <a:spLocks noChangeAspect="1" noChangeArrowheads="1"/>
              </p:cNvSpPr>
              <p:nvPr/>
            </p:nvSpPr>
            <p:spPr bwMode="auto">
              <a:xfrm>
                <a:off x="5148" y="2928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51"/>
              <p:cNvSpPr>
                <a:spLocks noChangeAspect="1" noChangeArrowheads="1"/>
              </p:cNvSpPr>
              <p:nvPr/>
            </p:nvSpPr>
            <p:spPr bwMode="auto">
              <a:xfrm>
                <a:off x="4533" y="2404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52"/>
              <p:cNvSpPr>
                <a:spLocks noChangeAspect="1" noChangeArrowheads="1"/>
              </p:cNvSpPr>
              <p:nvPr/>
            </p:nvSpPr>
            <p:spPr bwMode="auto">
              <a:xfrm>
                <a:off x="5188" y="2552"/>
                <a:ext cx="218" cy="202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53"/>
              <p:cNvSpPr>
                <a:spLocks noChangeAspect="1" noChangeArrowheads="1"/>
              </p:cNvSpPr>
              <p:nvPr/>
            </p:nvSpPr>
            <p:spPr bwMode="auto">
              <a:xfrm>
                <a:off x="4774" y="2693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54"/>
              <p:cNvSpPr>
                <a:spLocks noChangeAspect="1" noChangeShapeType="1"/>
              </p:cNvSpPr>
              <p:nvPr/>
            </p:nvSpPr>
            <p:spPr bwMode="auto">
              <a:xfrm>
                <a:off x="3985" y="2070"/>
                <a:ext cx="0" cy="12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55"/>
              <p:cNvSpPr>
                <a:spLocks noChangeAspect="1" noChangeArrowheads="1"/>
              </p:cNvSpPr>
              <p:nvPr/>
            </p:nvSpPr>
            <p:spPr bwMode="auto">
              <a:xfrm>
                <a:off x="5940" y="2296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56"/>
              <p:cNvSpPr>
                <a:spLocks noChangeAspect="1" noChangeArrowheads="1"/>
              </p:cNvSpPr>
              <p:nvPr/>
            </p:nvSpPr>
            <p:spPr bwMode="auto">
              <a:xfrm>
                <a:off x="5340" y="1960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57"/>
              <p:cNvSpPr>
                <a:spLocks noChangeAspect="1" noChangeArrowheads="1"/>
              </p:cNvSpPr>
              <p:nvPr/>
            </p:nvSpPr>
            <p:spPr bwMode="auto">
              <a:xfrm>
                <a:off x="5596" y="3176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58"/>
              <p:cNvSpPr>
                <a:spLocks noChangeAspect="1" noChangeArrowheads="1"/>
              </p:cNvSpPr>
              <p:nvPr/>
            </p:nvSpPr>
            <p:spPr bwMode="auto">
              <a:xfrm>
                <a:off x="6036" y="2896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5174" y="3280"/>
                <a:ext cx="237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5878" y="1920"/>
                <a:ext cx="237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2973" y="1951"/>
                <a:ext cx="236" cy="21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62"/>
              <p:cNvSpPr>
                <a:spLocks noChangeAspect="1" noChangeArrowheads="1"/>
              </p:cNvSpPr>
              <p:nvPr/>
            </p:nvSpPr>
            <p:spPr bwMode="auto">
              <a:xfrm>
                <a:off x="2124" y="3148"/>
                <a:ext cx="218" cy="202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63"/>
              <p:cNvSpPr>
                <a:spLocks noChangeAspect="1" noChangeArrowheads="1"/>
              </p:cNvSpPr>
              <p:nvPr/>
            </p:nvSpPr>
            <p:spPr bwMode="auto">
              <a:xfrm>
                <a:off x="2921" y="3201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2067" y="2081"/>
                <a:ext cx="236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1872" y="2515"/>
                <a:ext cx="236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Text Box 66"/>
            <p:cNvSpPr txBox="1">
              <a:spLocks noChangeArrowheads="1"/>
            </p:cNvSpPr>
            <p:nvPr/>
          </p:nvSpPr>
          <p:spPr bwMode="auto">
            <a:xfrm>
              <a:off x="3552" y="2641"/>
              <a:ext cx="1479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chemeClr val="accent2"/>
                  </a:solidFill>
                </a:rPr>
                <a:t>Population based Association studies</a:t>
              </a:r>
              <a:endParaRPr lang="en-US" sz="1600">
                <a:solidFill>
                  <a:schemeClr val="accent2"/>
                </a:solidFill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2847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Principal components analysis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dimensionality reduction technique used to infer continuous axes of variation.</a:t>
            </a:r>
          </a:p>
          <a:p>
            <a:r>
              <a:rPr lang="en-US" dirty="0"/>
              <a:t>For GWAS based on SNP x Individual matrix</a:t>
            </a:r>
          </a:p>
          <a:p>
            <a:r>
              <a:rPr lang="en-US" dirty="0"/>
              <a:t>The </a:t>
            </a:r>
            <a:r>
              <a:rPr lang="en-US" i="1" dirty="0"/>
              <a:t>first principal component (pc1)</a:t>
            </a:r>
            <a:r>
              <a:rPr lang="en-US" dirty="0"/>
              <a:t> is the linear combination of x-variables that has maximum variance </a:t>
            </a:r>
          </a:p>
          <a:p>
            <a:r>
              <a:rPr lang="en-US" i="1" dirty="0"/>
              <a:t>pc2 </a:t>
            </a:r>
            <a:r>
              <a:rPr lang="en-US" dirty="0"/>
              <a:t>is the linear combination of x-variables that accounts for as much of the remaining variation as possible, with constraint that correlation between pc1 and pc2 is 0</a:t>
            </a:r>
          </a:p>
          <a:p>
            <a:r>
              <a:rPr lang="en-US" dirty="0"/>
              <a:t>Continue, with constraint that all pcs are orthogonal</a:t>
            </a:r>
          </a:p>
          <a:p>
            <a:r>
              <a:rPr lang="en-US" dirty="0"/>
              <a:t>Standard calculation in programs such as </a:t>
            </a:r>
            <a:r>
              <a:rPr lang="en-US" dirty="0" err="1"/>
              <a:t>Eigenstrat</a:t>
            </a:r>
            <a:r>
              <a:rPr lang="en-US" dirty="0"/>
              <a:t>, Plink, R, etc.</a:t>
            </a:r>
          </a:p>
        </p:txBody>
      </p:sp>
    </p:spTree>
    <p:extLst>
      <p:ext uri="{BB962C8B-B14F-4D97-AF65-F5344CB8AC3E}">
        <p14:creationId xmlns:p14="http://schemas.microsoft.com/office/powerpoint/2010/main" val="2791570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Captures inter- and intra-continental variability</a:t>
            </a:r>
          </a:p>
        </p:txBody>
      </p:sp>
      <p:pic>
        <p:nvPicPr>
          <p:cNvPr id="4" name="Picture 2" descr="1000 genomes PCA analysi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93625"/>
            <a:ext cx="416242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368" y="5301752"/>
            <a:ext cx="46155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</a:rPr>
              <a:t>PCA analysis of 1000 Genomes (1000G, Nature 2012)</a:t>
            </a:r>
          </a:p>
        </p:txBody>
      </p:sp>
      <p:pic>
        <p:nvPicPr>
          <p:cNvPr id="6" name="Picture 2" descr="NovembreFig1p5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031750"/>
            <a:ext cx="40481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93796" y="5301752"/>
            <a:ext cx="46155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</a:rPr>
              <a:t>PCA analysis of European Populations (Nature 2012)</a:t>
            </a:r>
          </a:p>
        </p:txBody>
      </p:sp>
    </p:spTree>
    <p:extLst>
      <p:ext uri="{BB962C8B-B14F-4D97-AF65-F5344CB8AC3E}">
        <p14:creationId xmlns:p14="http://schemas.microsoft.com/office/powerpoint/2010/main" val="4255809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Stratification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Population substructure in GWAS data, because allele frequencies differ in different populations</a:t>
            </a:r>
          </a:p>
          <a:p>
            <a:r>
              <a:rPr lang="en-US" dirty="0"/>
              <a:t>Population stratification= confounding by population substructure</a:t>
            </a:r>
          </a:p>
          <a:p>
            <a:pPr lvl="1"/>
            <a:r>
              <a:rPr lang="en-US" dirty="0"/>
              <a:t>Example: Lactase gene associated with height in European populations</a:t>
            </a:r>
          </a:p>
          <a:p>
            <a:r>
              <a:rPr lang="en-US" dirty="0"/>
              <a:t>Methods can be used to control for population stratification</a:t>
            </a:r>
          </a:p>
          <a:p>
            <a:r>
              <a:rPr lang="en-US" dirty="0"/>
              <a:t>Most common method: adjust for top pcs from principle components analysis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936896"/>
              </p:ext>
            </p:extLst>
          </p:nvPr>
        </p:nvGraphicFramePr>
        <p:xfrm>
          <a:off x="2057400" y="5562600"/>
          <a:ext cx="48085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3" imgW="1943100" imgH="431800" progId="Equation.3">
                  <p:embed/>
                </p:oleObj>
              </mc:Choice>
              <mc:Fallback>
                <p:oleObj name="Equation" r:id="rId3" imgW="19431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562600"/>
                        <a:ext cx="480853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121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4"/>
          <p:cNvSpPr txBox="1">
            <a:spLocks noChangeArrowheads="1"/>
          </p:cNvSpPr>
          <p:nvPr/>
        </p:nvSpPr>
        <p:spPr bwMode="auto">
          <a:xfrm>
            <a:off x="3458078" y="6629399"/>
            <a:ext cx="5685922" cy="2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1" dirty="0">
                <a:latin typeface="Myriad Pro" charset="0"/>
              </a:rPr>
              <a:t>(modified by Josh </a:t>
            </a:r>
            <a:r>
              <a:rPr lang="en-US" sz="1200" i="1" dirty="0" err="1">
                <a:latin typeface="Myriad Pro" charset="0"/>
              </a:rPr>
              <a:t>Bis</a:t>
            </a:r>
            <a:r>
              <a:rPr lang="en-US" sz="1200" i="1" dirty="0">
                <a:latin typeface="Myriad Pro" charset="0"/>
              </a:rPr>
              <a:t> from McCarthy et </a:t>
            </a:r>
            <a:r>
              <a:rPr lang="en-US" sz="1200" i="1" dirty="0" err="1">
                <a:latin typeface="Myriad Pro" charset="0"/>
              </a:rPr>
              <a:t>al.,Nature</a:t>
            </a:r>
            <a:r>
              <a:rPr lang="en-US" sz="1200" i="1" dirty="0">
                <a:latin typeface="Myriad Pro" charset="0"/>
              </a:rPr>
              <a:t> Reviews Genetics, May 2008)</a:t>
            </a:r>
          </a:p>
        </p:txBody>
      </p:sp>
      <p:sp>
        <p:nvSpPr>
          <p:cNvPr id="552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Miso Bold" charset="0"/>
                <a:ea typeface="ＭＳ Ｐゴシック" charset="0"/>
                <a:cs typeface="ＭＳ Ｐゴシック" charset="0"/>
              </a:rPr>
              <a:t>Q-Q plots</a:t>
            </a:r>
          </a:p>
        </p:txBody>
      </p:sp>
      <p:pic>
        <p:nvPicPr>
          <p:cNvPr id="55299" name="Picture 7" descr="qq-nature-illustrat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0501" y="1596608"/>
            <a:ext cx="5673644" cy="503279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19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0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What is a Genome Wide Association Study (GWAS)</a:t>
            </a:r>
          </a:p>
          <a:p>
            <a:pPr>
              <a:lnSpc>
                <a:spcPct val="90000"/>
              </a:lnSpc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Points to consider in Conducting and Interpreting GWAS</a:t>
            </a:r>
          </a:p>
          <a:p>
            <a:pPr>
              <a:lnSpc>
                <a:spcPct val="90000"/>
              </a:lnSpc>
              <a:buNone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Post-GWAS Research</a:t>
            </a:r>
          </a:p>
          <a:p>
            <a:pPr>
              <a:lnSpc>
                <a:spcPct val="90000"/>
              </a:lnSpc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Impact of GWAS findings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35" descr="nature09114-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30438"/>
            <a:ext cx="5391809" cy="178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Manhattan Plot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0" y="2230438"/>
            <a:ext cx="2182813" cy="1239837"/>
            <a:chOff x="3552" y="2641"/>
            <a:chExt cx="1479" cy="815"/>
          </a:xfrm>
        </p:grpSpPr>
        <p:grpSp>
          <p:nvGrpSpPr>
            <p:cNvPr id="3" name="Group 36"/>
            <p:cNvGrpSpPr>
              <a:grpSpLocks noChangeAspect="1"/>
            </p:cNvGrpSpPr>
            <p:nvPr/>
          </p:nvGrpSpPr>
          <p:grpSpPr bwMode="auto">
            <a:xfrm>
              <a:off x="3696" y="2983"/>
              <a:ext cx="1319" cy="473"/>
              <a:chOff x="1872" y="1920"/>
              <a:chExt cx="4382" cy="1570"/>
            </a:xfrm>
          </p:grpSpPr>
          <p:sp>
            <p:nvSpPr>
              <p:cNvPr id="146444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2555" y="2105"/>
                <a:ext cx="236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45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2351" y="2395"/>
                <a:ext cx="237" cy="21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46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2805" y="2447"/>
                <a:ext cx="236" cy="21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47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2585" y="2752"/>
                <a:ext cx="237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48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4896" y="2182"/>
                <a:ext cx="236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49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4718" y="3040"/>
                <a:ext cx="237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50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5533" y="2284"/>
                <a:ext cx="236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51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2176" y="2747"/>
                <a:ext cx="236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52" name="Oval 45"/>
              <p:cNvSpPr>
                <a:spLocks noChangeAspect="1" noChangeArrowheads="1"/>
              </p:cNvSpPr>
              <p:nvPr/>
            </p:nvSpPr>
            <p:spPr bwMode="auto">
              <a:xfrm>
                <a:off x="3168" y="3024"/>
                <a:ext cx="218" cy="202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53" name="Oval 46"/>
              <p:cNvSpPr>
                <a:spLocks noChangeAspect="1" noChangeArrowheads="1"/>
              </p:cNvSpPr>
              <p:nvPr/>
            </p:nvSpPr>
            <p:spPr bwMode="auto">
              <a:xfrm>
                <a:off x="2545" y="3124"/>
                <a:ext cx="219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54" name="Oval 47"/>
              <p:cNvSpPr>
                <a:spLocks noChangeAspect="1" noChangeArrowheads="1"/>
              </p:cNvSpPr>
              <p:nvPr/>
            </p:nvSpPr>
            <p:spPr bwMode="auto">
              <a:xfrm>
                <a:off x="3201" y="2260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55" name="Oval 48"/>
              <p:cNvSpPr>
                <a:spLocks noChangeAspect="1" noChangeArrowheads="1"/>
              </p:cNvSpPr>
              <p:nvPr/>
            </p:nvSpPr>
            <p:spPr bwMode="auto">
              <a:xfrm>
                <a:off x="5622" y="2796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56" name="Oval 49"/>
              <p:cNvSpPr>
                <a:spLocks noChangeAspect="1" noChangeArrowheads="1"/>
              </p:cNvSpPr>
              <p:nvPr/>
            </p:nvSpPr>
            <p:spPr bwMode="auto">
              <a:xfrm>
                <a:off x="3148" y="2684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57" name="Oval 50"/>
              <p:cNvSpPr>
                <a:spLocks noChangeAspect="1" noChangeArrowheads="1"/>
              </p:cNvSpPr>
              <p:nvPr/>
            </p:nvSpPr>
            <p:spPr bwMode="auto">
              <a:xfrm>
                <a:off x="5148" y="2928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58" name="Oval 51"/>
              <p:cNvSpPr>
                <a:spLocks noChangeAspect="1" noChangeArrowheads="1"/>
              </p:cNvSpPr>
              <p:nvPr/>
            </p:nvSpPr>
            <p:spPr bwMode="auto">
              <a:xfrm>
                <a:off x="4533" y="2404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59" name="Oval 52"/>
              <p:cNvSpPr>
                <a:spLocks noChangeAspect="1" noChangeArrowheads="1"/>
              </p:cNvSpPr>
              <p:nvPr/>
            </p:nvSpPr>
            <p:spPr bwMode="auto">
              <a:xfrm>
                <a:off x="5188" y="2552"/>
                <a:ext cx="218" cy="202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60" name="Oval 53"/>
              <p:cNvSpPr>
                <a:spLocks noChangeAspect="1" noChangeArrowheads="1"/>
              </p:cNvSpPr>
              <p:nvPr/>
            </p:nvSpPr>
            <p:spPr bwMode="auto">
              <a:xfrm>
                <a:off x="4774" y="2693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61" name="Line 54"/>
              <p:cNvSpPr>
                <a:spLocks noChangeAspect="1" noChangeShapeType="1"/>
              </p:cNvSpPr>
              <p:nvPr/>
            </p:nvSpPr>
            <p:spPr bwMode="auto">
              <a:xfrm>
                <a:off x="3985" y="2070"/>
                <a:ext cx="0" cy="12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62" name="Oval 55"/>
              <p:cNvSpPr>
                <a:spLocks noChangeAspect="1" noChangeArrowheads="1"/>
              </p:cNvSpPr>
              <p:nvPr/>
            </p:nvSpPr>
            <p:spPr bwMode="auto">
              <a:xfrm>
                <a:off x="5940" y="2296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63" name="Oval 56"/>
              <p:cNvSpPr>
                <a:spLocks noChangeAspect="1" noChangeArrowheads="1"/>
              </p:cNvSpPr>
              <p:nvPr/>
            </p:nvSpPr>
            <p:spPr bwMode="auto">
              <a:xfrm>
                <a:off x="5340" y="1960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64" name="Oval 57"/>
              <p:cNvSpPr>
                <a:spLocks noChangeAspect="1" noChangeArrowheads="1"/>
              </p:cNvSpPr>
              <p:nvPr/>
            </p:nvSpPr>
            <p:spPr bwMode="auto">
              <a:xfrm>
                <a:off x="5596" y="3176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65" name="Oval 58"/>
              <p:cNvSpPr>
                <a:spLocks noChangeAspect="1" noChangeArrowheads="1"/>
              </p:cNvSpPr>
              <p:nvPr/>
            </p:nvSpPr>
            <p:spPr bwMode="auto">
              <a:xfrm>
                <a:off x="6036" y="2896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66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5174" y="3280"/>
                <a:ext cx="237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67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5878" y="1920"/>
                <a:ext cx="237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68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2973" y="1951"/>
                <a:ext cx="236" cy="21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69" name="Oval 62"/>
              <p:cNvSpPr>
                <a:spLocks noChangeAspect="1" noChangeArrowheads="1"/>
              </p:cNvSpPr>
              <p:nvPr/>
            </p:nvSpPr>
            <p:spPr bwMode="auto">
              <a:xfrm>
                <a:off x="2124" y="3148"/>
                <a:ext cx="218" cy="202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70" name="Oval 63"/>
              <p:cNvSpPr>
                <a:spLocks noChangeAspect="1" noChangeArrowheads="1"/>
              </p:cNvSpPr>
              <p:nvPr/>
            </p:nvSpPr>
            <p:spPr bwMode="auto">
              <a:xfrm>
                <a:off x="2921" y="3201"/>
                <a:ext cx="218" cy="20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71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2067" y="2081"/>
                <a:ext cx="236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72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1872" y="2515"/>
                <a:ext cx="236" cy="2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6443" name="Text Box 66"/>
            <p:cNvSpPr txBox="1">
              <a:spLocks noChangeArrowheads="1"/>
            </p:cNvSpPr>
            <p:nvPr/>
          </p:nvSpPr>
          <p:spPr bwMode="auto">
            <a:xfrm>
              <a:off x="3552" y="2641"/>
              <a:ext cx="1479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chemeClr val="accent2"/>
                  </a:solidFill>
                </a:rPr>
                <a:t>Population based Association studies</a:t>
              </a:r>
              <a:endParaRPr lang="en-US" sz="1600">
                <a:solidFill>
                  <a:schemeClr val="accent2"/>
                </a:solidFill>
                <a:latin typeface="Times" charset="0"/>
              </a:endParaRPr>
            </a:p>
          </p:txBody>
        </p:sp>
      </p:grpSp>
      <p:sp>
        <p:nvSpPr>
          <p:cNvPr id="146436" name="Text Box 1029"/>
          <p:cNvSpPr txBox="1">
            <a:spLocks noChangeArrowheads="1"/>
          </p:cNvSpPr>
          <p:nvPr/>
        </p:nvSpPr>
        <p:spPr bwMode="auto">
          <a:xfrm>
            <a:off x="0" y="3660775"/>
            <a:ext cx="24479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Myriad Pro" charset="0"/>
              </a:rPr>
              <a:t>Compare genotypes in cases and controls</a:t>
            </a:r>
          </a:p>
          <a:p>
            <a:endParaRPr lang="en-US" sz="1600" dirty="0">
              <a:latin typeface="Myriad Pro" charset="0"/>
            </a:endParaRPr>
          </a:p>
          <a:p>
            <a:r>
              <a:rPr lang="en-US" sz="1600" dirty="0">
                <a:latin typeface="Myriad Pro" charset="0"/>
              </a:rPr>
              <a:t>Odds ratio for an allele:</a:t>
            </a:r>
          </a:p>
          <a:p>
            <a:r>
              <a:rPr lang="en-US" sz="1600" dirty="0">
                <a:latin typeface="Myriad Pro" charset="0"/>
              </a:rPr>
              <a:t>1.35, p = 6.3 x 10</a:t>
            </a:r>
            <a:r>
              <a:rPr lang="en-US" sz="1600" baseline="30000" dirty="0">
                <a:latin typeface="Myriad Pro" charset="0"/>
              </a:rPr>
              <a:t>-10</a:t>
            </a:r>
            <a:endParaRPr lang="en-US" sz="1600" dirty="0">
              <a:latin typeface="Myriad Pro" charset="0"/>
            </a:endParaRPr>
          </a:p>
          <a:p>
            <a:endParaRPr lang="en-US" sz="1600" dirty="0">
              <a:latin typeface="Myriad Pro" charset="0"/>
            </a:endParaRPr>
          </a:p>
          <a:p>
            <a:r>
              <a:rPr lang="en-US" sz="1600" dirty="0">
                <a:latin typeface="Myriad Pro" charset="0"/>
              </a:rPr>
              <a:t>-log</a:t>
            </a:r>
            <a:r>
              <a:rPr lang="en-US" sz="1600" baseline="-25000" dirty="0">
                <a:latin typeface="Myriad Pro" charset="0"/>
              </a:rPr>
              <a:t>10</a:t>
            </a:r>
            <a:r>
              <a:rPr lang="en-US" sz="1600" dirty="0">
                <a:latin typeface="Myriad Pro" charset="0"/>
              </a:rPr>
              <a:t>(p)=9.2</a:t>
            </a:r>
          </a:p>
        </p:txBody>
      </p:sp>
      <p:pic>
        <p:nvPicPr>
          <p:cNvPr id="146437" name="Picture 3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0003" y="4402898"/>
            <a:ext cx="156051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7697" name="Curved Connector 157696"/>
          <p:cNvCxnSpPr/>
          <p:nvPr/>
        </p:nvCxnSpPr>
        <p:spPr>
          <a:xfrm flipV="1">
            <a:off x="1640184" y="3211467"/>
            <a:ext cx="2236787" cy="2118296"/>
          </a:xfrm>
          <a:prstGeom prst="curvedConnector3">
            <a:avLst>
              <a:gd name="adj1" fmla="val 40916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711" name="Curved Connector 157710"/>
          <p:cNvCxnSpPr/>
          <p:nvPr/>
        </p:nvCxnSpPr>
        <p:spPr>
          <a:xfrm rot="10800000">
            <a:off x="5154682" y="4060971"/>
            <a:ext cx="1004888" cy="803275"/>
          </a:xfrm>
          <a:prstGeom prst="curvedConnector3">
            <a:avLst>
              <a:gd name="adj1" fmla="val 102526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441" name="Rectangle 3"/>
          <p:cNvSpPr>
            <a:spLocks noChangeArrowheads="1"/>
          </p:cNvSpPr>
          <p:nvPr/>
        </p:nvSpPr>
        <p:spPr bwMode="auto">
          <a:xfrm>
            <a:off x="6827326" y="6564153"/>
            <a:ext cx="22220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Nature 466, 113–117 (01 July 2010)</a:t>
            </a:r>
            <a:endParaRPr lang="en-US" sz="1000" dirty="0"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Plots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21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5947555" cy="462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26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71660"/>
            <a:ext cx="438442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1" descr="nrg3472-f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286000"/>
            <a:ext cx="3145243" cy="3576740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04150" y="6172200"/>
            <a:ext cx="76160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/>
              <a:t>NCI-NHGRI Working Group on Replication in Association Studies. </a:t>
            </a:r>
            <a:r>
              <a:rPr lang="en-US" sz="1400" i="1" dirty="0"/>
              <a:t>Nature</a:t>
            </a:r>
            <a:r>
              <a:rPr lang="en-US" sz="1400" dirty="0"/>
              <a:t> 2007; 447:655-660.</a:t>
            </a:r>
          </a:p>
          <a:p>
            <a:pPr algn="r"/>
            <a:r>
              <a:rPr lang="en-US" sz="1400" dirty="0" err="1"/>
              <a:t>Hirschhorn</a:t>
            </a:r>
            <a:r>
              <a:rPr lang="en-US" sz="1400" dirty="0"/>
              <a:t> &amp; Daly, Nat Rev Genet 2005; 6:95-108.</a:t>
            </a:r>
          </a:p>
          <a:p>
            <a:pPr algn="r"/>
            <a:r>
              <a:rPr lang="en-US" sz="1400" dirty="0" err="1"/>
              <a:t>Evangelou</a:t>
            </a:r>
            <a:r>
              <a:rPr lang="en-US" sz="1400" dirty="0"/>
              <a:t> &amp; Ioannidis, Nat Rev Genet 2013; 14: 379–389.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/>
          <a:srcRect t="45893" b="5517"/>
          <a:stretch>
            <a:fillRect/>
          </a:stretch>
        </p:blipFill>
        <p:spPr bwMode="auto">
          <a:xfrm>
            <a:off x="228600" y="457200"/>
            <a:ext cx="876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Meta-Analysis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399" y="2252657"/>
            <a:ext cx="3453399" cy="37671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72720" y="1589567"/>
            <a:ext cx="4551680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Large sample sizes required because of small effect sizes, p-value threshold, misclassification inherent in using </a:t>
            </a:r>
            <a:r>
              <a:rPr lang="en-US" dirty="0" err="1"/>
              <a:t>tagSNPs</a:t>
            </a:r>
            <a:r>
              <a:rPr lang="en-US" dirty="0"/>
              <a:t>, etc.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r>
              <a:rPr lang="en-US" dirty="0"/>
              <a:t>Meta-analysis are often used to combine information across studies.</a:t>
            </a:r>
          </a:p>
          <a:p>
            <a:endParaRPr lang="en-US" dirty="0"/>
          </a:p>
          <a:p>
            <a:r>
              <a:rPr lang="en-US" dirty="0"/>
              <a:t>Meta-analysis combines information across studies, creating a weighted average of study specific estimates.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95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/>
                <a:cs typeface="Comic Sans MS"/>
              </a:rPr>
              <a:t>Plink </a:t>
            </a:r>
            <a:br>
              <a:rPr lang="en-US" dirty="0">
                <a:latin typeface="Comic Sans MS"/>
                <a:cs typeface="Comic Sans MS"/>
              </a:rPr>
            </a:br>
            <a:r>
              <a:rPr lang="en-US" sz="2400" dirty="0">
                <a:latin typeface="Comic Sans MS"/>
                <a:cs typeface="Comic Sans MS"/>
              </a:rPr>
              <a:t>http://pngu.mgh.harvard.edu/~purcell/plink/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2" b="3256"/>
          <a:stretch>
            <a:fillRect/>
          </a:stretch>
        </p:blipFill>
        <p:spPr bwMode="auto">
          <a:xfrm>
            <a:off x="1600200" y="2895600"/>
            <a:ext cx="6324600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47800" y="1447800"/>
            <a:ext cx="7010400" cy="914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>
                <a:latin typeface="Comic Sans MS"/>
                <a:cs typeface="Comic Sans MS"/>
              </a:rPr>
              <a:t>PLINK is a free, open-source whole genome association analysis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>
                <a:latin typeface="Comic Sans MS"/>
                <a:cs typeface="Comic Sans MS"/>
              </a:rPr>
              <a:t>	toolset, designed to perform a range of basic, large-scale analyses in a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>
                <a:latin typeface="Comic Sans MS"/>
                <a:cs typeface="Comic Sans MS"/>
              </a:rPr>
              <a:t> 	computationally efficient manner.</a:t>
            </a:r>
            <a:r>
              <a:rPr lang="en-US" sz="2000" dirty="0">
                <a:latin typeface="Comic Sans MS"/>
                <a:cs typeface="Comic Sans MS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46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GWAS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dirty="0">
                <a:ea typeface="ＭＳ Ｐゴシック" charset="-128"/>
                <a:cs typeface="ＭＳ Ｐゴシック" charset="-128"/>
              </a:rPr>
              <a:t>Countries of recruitment dominated by Europe and North America.</a:t>
            </a:r>
          </a:p>
          <a:p>
            <a:pPr marL="617220" lvl="1" indent="-342900">
              <a:lnSpc>
                <a:spcPct val="90000"/>
              </a:lnSpc>
              <a:buFontTx/>
              <a:buChar char="•"/>
            </a:pPr>
            <a:r>
              <a:rPr lang="en-US" dirty="0">
                <a:ea typeface="ＭＳ Ｐゴシック" charset="-128"/>
                <a:cs typeface="ＭＳ Ｐゴシック" charset="-128"/>
              </a:rPr>
              <a:t>Starting to be addressed through studies of other ancestries.</a:t>
            </a:r>
          </a:p>
          <a:p>
            <a:pPr marL="342900" indent="-342900">
              <a:lnSpc>
                <a:spcPct val="90000"/>
              </a:lnSpc>
              <a:buFontTx/>
              <a:buChar char="•"/>
            </a:pPr>
            <a:endParaRPr lang="en-US" dirty="0"/>
          </a:p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dirty="0"/>
              <a:t>Possible biases due to case and control selection and genotyping errors </a:t>
            </a:r>
          </a:p>
          <a:p>
            <a:pPr marL="617220" lvl="1" indent="-342900">
              <a:lnSpc>
                <a:spcPct val="90000"/>
              </a:lnSpc>
              <a:buFontTx/>
              <a:buChar char="•"/>
            </a:pPr>
            <a:r>
              <a:rPr lang="en-US" dirty="0"/>
              <a:t>Addressed through standards for study design, QC and analysis</a:t>
            </a:r>
          </a:p>
          <a:p>
            <a:pPr marL="617220" lvl="1" indent="-342900">
              <a:lnSpc>
                <a:spcPct val="90000"/>
              </a:lnSpc>
              <a:buNone/>
            </a:pPr>
            <a:endParaRPr lang="en-US" dirty="0"/>
          </a:p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dirty="0"/>
              <a:t>The potential for false-positive results </a:t>
            </a:r>
          </a:p>
          <a:p>
            <a:pPr marL="617220" lvl="1" indent="-342900">
              <a:lnSpc>
                <a:spcPct val="90000"/>
              </a:lnSpc>
              <a:buFontTx/>
              <a:buChar char="•"/>
            </a:pPr>
            <a:r>
              <a:rPr lang="en-US" dirty="0"/>
              <a:t>Addressed through replication, meta-analysis and the use of strict genome-wide significance thresholds.</a:t>
            </a:r>
          </a:p>
          <a:p>
            <a:pPr marL="342900" indent="-342900">
              <a:lnSpc>
                <a:spcPct val="90000"/>
              </a:lnSpc>
              <a:buNone/>
            </a:pPr>
            <a:endParaRPr lang="en-US" dirty="0"/>
          </a:p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dirty="0"/>
              <a:t>Lack of information on gene function</a:t>
            </a:r>
          </a:p>
          <a:p>
            <a:pPr marL="617220" lvl="1" indent="-342900">
              <a:lnSpc>
                <a:spcPct val="90000"/>
              </a:lnSpc>
              <a:buFontTx/>
              <a:buChar char="•"/>
            </a:pPr>
            <a:r>
              <a:rPr lang="en-US" dirty="0"/>
              <a:t>Addressed through post-GWAS functional follow-up studies</a:t>
            </a:r>
          </a:p>
          <a:p>
            <a:pPr marL="342900" indent="-342900">
              <a:lnSpc>
                <a:spcPct val="90000"/>
              </a:lnSpc>
              <a:buFontTx/>
              <a:buChar char="•"/>
            </a:pPr>
            <a:endParaRPr lang="en-US" dirty="0"/>
          </a:p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dirty="0"/>
              <a:t>Insensitivity to rare variants and structural variants</a:t>
            </a:r>
          </a:p>
          <a:p>
            <a:pPr marL="617220" lvl="1" indent="-342900">
              <a:lnSpc>
                <a:spcPct val="90000"/>
              </a:lnSpc>
              <a:buFontTx/>
              <a:buChar char="•"/>
            </a:pPr>
            <a:r>
              <a:rPr lang="en-US" dirty="0"/>
              <a:t>Addressed through alternative study designs</a:t>
            </a:r>
          </a:p>
          <a:p>
            <a:pPr marL="342900" indent="-342900">
              <a:lnSpc>
                <a:spcPct val="90000"/>
              </a:lnSpc>
              <a:buFontTx/>
              <a:buChar char="•"/>
            </a:pPr>
            <a:endParaRPr lang="en-US" dirty="0"/>
          </a:p>
          <a:p>
            <a:pPr marL="342900" indent="-342900">
              <a:lnSpc>
                <a:spcPct val="90000"/>
              </a:lnSpc>
              <a:buFontTx/>
              <a:buChar char="•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“Missing” Heritability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0877" r="1087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76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n-US" sz="1800" dirty="0">
                <a:latin typeface="+mj-lt"/>
                <a:ea typeface="+mj-ea"/>
                <a:cs typeface="+mj-cs"/>
              </a:rPr>
              <a:t>Additional studies needed</a:t>
            </a:r>
          </a:p>
          <a:p>
            <a:pPr eaLnBrk="1" hangingPunct="1">
              <a:defRPr/>
            </a:pPr>
            <a:r>
              <a:rPr lang="en-US" sz="1800" dirty="0">
                <a:latin typeface="+mj-lt"/>
                <a:ea typeface="+mj-ea"/>
                <a:cs typeface="+mj-cs"/>
              </a:rPr>
              <a:t>Impact of other types of genetic variation</a:t>
            </a:r>
          </a:p>
          <a:p>
            <a:pPr lvl="1">
              <a:defRPr/>
            </a:pPr>
            <a:r>
              <a:rPr lang="en-US" sz="1800" dirty="0">
                <a:latin typeface="+mj-lt"/>
                <a:ea typeface="+mj-ea"/>
                <a:cs typeface="+mj-cs"/>
              </a:rPr>
              <a:t>Less common/rare variants</a:t>
            </a:r>
          </a:p>
          <a:p>
            <a:pPr lvl="1">
              <a:defRPr/>
            </a:pPr>
            <a:r>
              <a:rPr lang="en-US" sz="1800" dirty="0">
                <a:latin typeface="+mj-lt"/>
                <a:ea typeface="+mj-ea"/>
                <a:cs typeface="+mj-cs"/>
              </a:rPr>
              <a:t>Copy number and structural variants</a:t>
            </a:r>
          </a:p>
          <a:p>
            <a:pPr lvl="1">
              <a:defRPr/>
            </a:pPr>
            <a:r>
              <a:rPr lang="en-US" sz="1800" dirty="0" err="1">
                <a:latin typeface="+mj-lt"/>
                <a:ea typeface="+mj-ea"/>
                <a:cs typeface="+mj-cs"/>
              </a:rPr>
              <a:t>Epigenomic</a:t>
            </a:r>
            <a:r>
              <a:rPr lang="en-US" sz="1800" dirty="0">
                <a:latin typeface="+mj-lt"/>
                <a:ea typeface="+mj-ea"/>
                <a:cs typeface="+mj-cs"/>
              </a:rPr>
              <a:t> variability</a:t>
            </a:r>
          </a:p>
          <a:p>
            <a:pPr eaLnBrk="1" hangingPunct="1">
              <a:defRPr/>
            </a:pPr>
            <a:r>
              <a:rPr lang="en-US" sz="1800" dirty="0">
                <a:latin typeface="+mj-lt"/>
                <a:ea typeface="+mj-ea"/>
                <a:cs typeface="+mj-cs"/>
              </a:rPr>
              <a:t>Interactions (effect modification)</a:t>
            </a:r>
          </a:p>
          <a:p>
            <a:pPr lvl="1">
              <a:defRPr/>
            </a:pPr>
            <a:r>
              <a:rPr lang="en-US" sz="1800" dirty="0">
                <a:latin typeface="+mj-lt"/>
                <a:ea typeface="+mj-ea"/>
                <a:cs typeface="+mj-cs"/>
              </a:rPr>
              <a:t>Gene-environment</a:t>
            </a:r>
          </a:p>
          <a:p>
            <a:pPr lvl="1">
              <a:defRPr/>
            </a:pPr>
            <a:r>
              <a:rPr lang="en-US" sz="1800" dirty="0">
                <a:latin typeface="+mj-lt"/>
                <a:ea typeface="+mj-ea"/>
                <a:cs typeface="+mj-cs"/>
              </a:rPr>
              <a:t>Gene-gene (pairwise and networks)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1800" dirty="0">
                <a:latin typeface="+mj-lt"/>
                <a:ea typeface="+mj-ea"/>
                <a:cs typeface="+mj-cs"/>
              </a:rPr>
              <a:t>Limitations of study design and disease definitions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1800" dirty="0">
                <a:latin typeface="+mj-lt"/>
                <a:ea typeface="+mj-ea"/>
                <a:cs typeface="+mj-cs"/>
              </a:rPr>
              <a:t>Current heritability estimates may be overestimated</a:t>
            </a:r>
          </a:p>
        </p:txBody>
      </p:sp>
      <p:sp>
        <p:nvSpPr>
          <p:cNvPr id="2" name="Rectangle 1"/>
          <p:cNvSpPr/>
          <p:nvPr/>
        </p:nvSpPr>
        <p:spPr>
          <a:xfrm>
            <a:off x="5645626" y="6324600"/>
            <a:ext cx="3498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+mj-lt"/>
                <a:ea typeface="ＭＳ Ｐゴシック" charset="0"/>
                <a:cs typeface="msgothic" charset="0"/>
              </a:rPr>
              <a:t>Maher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ＭＳ Ｐゴシック" charset="0"/>
                <a:cs typeface="msgothic" charset="0"/>
              </a:rPr>
              <a:t>Nature 2008;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ＭＳ Ｐゴシック" charset="0"/>
                <a:cs typeface="msgothic" charset="0"/>
              </a:rPr>
              <a:t>456: 18-21.</a:t>
            </a:r>
          </a:p>
          <a:p>
            <a:pPr algn="r"/>
            <a:r>
              <a:rPr lang="en-GB" sz="1400" dirty="0" err="1"/>
              <a:t>Manolio</a:t>
            </a:r>
            <a:r>
              <a:rPr lang="en-GB" sz="1400" dirty="0"/>
              <a:t> et al. Nature 2009; 461: </a:t>
            </a:r>
            <a:r>
              <a:rPr lang="en-GB" altLang="zh-CN" sz="1400" dirty="0"/>
              <a:t>747</a:t>
            </a:r>
            <a:r>
              <a:rPr lang="en-GB" sz="1400" dirty="0"/>
              <a:t>-</a:t>
            </a:r>
            <a:r>
              <a:rPr lang="en-GB" altLang="zh-CN" sz="1400" dirty="0"/>
              <a:t>753</a:t>
            </a:r>
            <a:r>
              <a:rPr lang="en-GB" sz="1400" dirty="0"/>
              <a:t>.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ＭＳ Ｐゴシック" charset="0"/>
                <a:cs typeface="msgothic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9272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9725"/>
            <a:ext cx="9144000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/>
              <a:t>Assess the Heritability of a Trait</a:t>
            </a:r>
          </a:p>
        </p:txBody>
      </p:sp>
      <p:graphicFrame>
        <p:nvGraphicFramePr>
          <p:cNvPr id="916536" name="Group 5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58840695"/>
              </p:ext>
            </p:extLst>
          </p:nvPr>
        </p:nvGraphicFramePr>
        <p:xfrm>
          <a:off x="213632" y="4190291"/>
          <a:ext cx="8674116" cy="2347392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830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7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Cancer Site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Heritable Factors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</a:t>
                      </a:r>
                      <a:r>
                        <a:rPr kumimoji="0" lang="en-US" sz="1600" b="1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Environmental Factors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Shared                             Non-shared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Prostate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0.42 (0.29-0.50)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     0 (0-0.09)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0.58 (0.50-0.67)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Colorectal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0.35 (0.10-0.48)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0.05 (0-0.23)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0.60 (0.52-0.70)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Bladder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0.31 (0.00-0.45)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     0 (0-0.28)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0.69 (0.53-0.86)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Breast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0.27 (0.04-0.41)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0.06 (0-0.22)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0.67 (0.56-0.76)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Lung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0.26 (0.00-0.49)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0.12 (0-0.34)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0.62 (0.51-0.73)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21019"/>
            <a:ext cx="73581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600" b="1" dirty="0"/>
              <a:t>Source: Scandinavian Twin Registry, Lichtenstein et al. New </a:t>
            </a:r>
            <a:r>
              <a:rPr lang="en-US" sz="1600" b="1" dirty="0" err="1"/>
              <a:t>Engl</a:t>
            </a:r>
            <a:r>
              <a:rPr lang="en-US" sz="1600" b="1" dirty="0"/>
              <a:t> J Med 2000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201" y="1530827"/>
            <a:ext cx="2481311" cy="240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370320" y="3938451"/>
            <a:ext cx="2974975" cy="12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900" b="1" dirty="0">
                <a:latin typeface="Arial" charset="0"/>
              </a:rPr>
              <a:t>Wong A H et al. Hum. Mol. Genet. 2005;14:R11-R18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632" y="1604969"/>
            <a:ext cx="4572000" cy="20867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Twin Studies</a:t>
            </a:r>
          </a:p>
          <a:p>
            <a:pPr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Compare trait in monozygotic and dizygotic twins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Greater concordance in monozygotic twins reflects genetic similarity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24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Contribution of Genetic Variants to Disease Heritability </a:t>
            </a:r>
          </a:p>
        </p:txBody>
      </p:sp>
      <p:pic>
        <p:nvPicPr>
          <p:cNvPr id="4" name="Table Placeholder 3" descr="D:\kuloth\2014\Sep\10-09-2014\nrg_aop\slides_img\nrg3786-f4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446" y="1600200"/>
            <a:ext cx="50711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37116800" rIns="0" bIns="685584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Nature Reviews Genetics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Volume: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15</a:t>
            </a: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Pages: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765–776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Year published: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(2014)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37116800" rIns="0" bIns="685584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Nature Reviews Genetics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Volume: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15</a:t>
            </a:r>
            <a:r>
              <a:rPr kumimoji="0" lang="en-US" alt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Pages: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765–776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Year published: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(2014)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9743" y="6488668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http://www.nature.com/nrg/journal/v15/n11/full/nrg3786.html</a:t>
            </a:r>
          </a:p>
        </p:txBody>
      </p:sp>
    </p:spTree>
    <p:extLst>
      <p:ext uri="{BB962C8B-B14F-4D97-AF65-F5344CB8AC3E}">
        <p14:creationId xmlns:p14="http://schemas.microsoft.com/office/powerpoint/2010/main" val="223325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GWAS Findings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4" descr="Manolio Figur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1219200"/>
            <a:ext cx="84661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4724400" y="6642556"/>
            <a:ext cx="4419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 sz="1400" dirty="0" err="1"/>
              <a:t>Manolio</a:t>
            </a:r>
            <a:r>
              <a:rPr lang="en-GB" sz="1400" dirty="0"/>
              <a:t> et al. Nature 2009; 461: </a:t>
            </a:r>
            <a:r>
              <a:rPr lang="en-GB" altLang="zh-CN" sz="1400" dirty="0"/>
              <a:t>747</a:t>
            </a:r>
            <a:r>
              <a:rPr lang="en-GB" sz="1400" dirty="0"/>
              <a:t>-</a:t>
            </a:r>
            <a:r>
              <a:rPr lang="en-GB" altLang="zh-CN" sz="1400" dirty="0"/>
              <a:t>753</a:t>
            </a:r>
            <a:r>
              <a:rPr lang="en-GB" sz="1400" dirty="0"/>
              <a:t>.</a:t>
            </a:r>
            <a:endParaRPr lang="en-GB" sz="1600" dirty="0">
              <a:solidFill>
                <a:srgbClr val="0070C0"/>
              </a:solidFill>
              <a:latin typeface="Calibri" charset="0"/>
              <a:ea typeface="宋体" charset="-122"/>
              <a:cs typeface="宋体" charset="-122"/>
            </a:endParaRPr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991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Genetic Variation and Disease Susceptibility</a:t>
            </a:r>
            <a:endParaRPr lang="en-US" sz="4000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2"/>
          <p:cNvSpPr txBox="1">
            <a:spLocks noChangeArrowheads="1"/>
          </p:cNvSpPr>
          <p:nvPr/>
        </p:nvSpPr>
        <p:spPr bwMode="auto">
          <a:xfrm>
            <a:off x="4495800" y="6019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1400" kern="0" dirty="0">
                <a:solidFill>
                  <a:srgbClr val="000000"/>
                </a:solidFill>
                <a:hlinkClick r:id="rId2"/>
              </a:rPr>
              <a:t>http://www.genome.gov/gwastudies/</a:t>
            </a:r>
            <a:r>
              <a:rPr lang="en-US" sz="1400" kern="0" dirty="0">
                <a:solidFill>
                  <a:srgbClr val="000000"/>
                </a:solidFill>
              </a:rPr>
              <a:t>  now http://www.ebi.ac.uk/gwas/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Catalog</a:t>
            </a:r>
            <a:r>
              <a:rPr lang="en-US" kern="0" dirty="0">
                <a:solidFill>
                  <a:srgbClr val="000000"/>
                </a:solidFill>
              </a:rPr>
              <a:t> </a:t>
            </a:r>
            <a:r>
              <a:rPr lang="en-US" dirty="0">
                <a:ea typeface="ＭＳ Ｐゴシック" charset="-128"/>
                <a:cs typeface="ＭＳ Ｐゴシック" charset="-128"/>
              </a:rPr>
              <a:t>of</a:t>
            </a:r>
            <a:r>
              <a:rPr lang="en-US" kern="0" dirty="0">
                <a:solidFill>
                  <a:srgbClr val="000000"/>
                </a:solidFill>
              </a:rPr>
              <a:t> </a:t>
            </a:r>
            <a:r>
              <a:rPr lang="en-US" dirty="0">
                <a:ea typeface="ＭＳ Ｐゴシック" charset="-128"/>
                <a:cs typeface="ＭＳ Ｐゴシック" charset="-128"/>
              </a:rPr>
              <a:t>Published GWAS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73582" cy="423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96027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44986" y="52149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Front. Genet., 20 April 2015 | </a:t>
            </a:r>
            <a:r>
              <a:rPr lang="en-US" dirty="0">
                <a:hlinkClick r:id="rId2"/>
              </a:rPr>
              <a:t>http://dx.doi.org/10.3389/fgene.2015.00149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4" y="1295400"/>
            <a:ext cx="8789739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146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GWAS SNP-Trait Discovery Timeline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556027"/>
            <a:ext cx="6795128" cy="3596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189133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latin typeface="Arial"/>
              </a:rPr>
              <a:t>Peter M. </a:t>
            </a:r>
            <a:r>
              <a:rPr lang="en-US" sz="1000" dirty="0" err="1">
                <a:latin typeface="Arial"/>
              </a:rPr>
              <a:t>Visscher</a:t>
            </a:r>
            <a:r>
              <a:rPr lang="en-US" sz="1000" dirty="0">
                <a:latin typeface="Arial"/>
              </a:rPr>
              <a:t>,  Naomi R. Wray,  Qian Zhang,  Pamela </a:t>
            </a:r>
            <a:r>
              <a:rPr lang="en-US" sz="1000" dirty="0" err="1">
                <a:latin typeface="Arial"/>
              </a:rPr>
              <a:t>Sklar</a:t>
            </a:r>
            <a:r>
              <a:rPr lang="en-US" sz="1000" dirty="0">
                <a:latin typeface="Arial"/>
              </a:rPr>
              <a:t>,  Mark I. McCarthy,  Matthew A. Brown,  Jian Yang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333" y="6036733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b="1" i="0" baseline="0" dirty="0">
                <a:latin typeface="Arial"/>
              </a:rPr>
              <a:t> 10 Years of GWAS Discovery: Biology, Function, and Translation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392333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latin typeface="Arial"/>
              </a:rPr>
              <a:t>Volume 101, Issue 1, 2017, 5–22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600" y="6570133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latin typeface="Arial"/>
              </a:rPr>
              <a:t>http://dx.doi.org/10.1016/j.ajhg.2017.06.005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200" y="5258537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Data used for generating the graph were taken from the GWAS Catalogue.</a:t>
            </a:r>
            <a:r>
              <a:rPr lang="en-US" sz="1000" baseline="30000" dirty="0">
                <a:hlinkClick r:id="rId3"/>
              </a:rPr>
              <a:t>10</a:t>
            </a:r>
            <a:r>
              <a:rPr lang="en-US" sz="1000" dirty="0"/>
              <a:t> SNPs and traits were selected according to the following filters. SNPs were selected with a p value &lt; 5 × 10</a:t>
            </a:r>
            <a:r>
              <a:rPr lang="en-US" sz="1000" baseline="30000" dirty="0"/>
              <a:t>−8</a:t>
            </a:r>
            <a:r>
              <a:rPr lang="en-US" sz="1000" dirty="0"/>
              <a:t>. For each trait with two or more selected SNPs, SNPs were removed if they had an LD r</a:t>
            </a:r>
            <a:r>
              <a:rPr lang="en-US" sz="1000" baseline="30000" dirty="0"/>
              <a:t>2</a:t>
            </a:r>
            <a:r>
              <a:rPr lang="en-US" sz="1000" dirty="0"/>
              <a:t> &gt; 0.5 (calculated from 1000 Genomes phase 3 data) with another selected SNPs and their p value was larger. For each year of discovery, only the top three traits and diseases with the largest number of SNPs are labeled in the circle.</a:t>
            </a:r>
          </a:p>
        </p:txBody>
      </p:sp>
    </p:spTree>
    <p:extLst>
      <p:ext uri="{BB962C8B-B14F-4D97-AF65-F5344CB8AC3E}">
        <p14:creationId xmlns:p14="http://schemas.microsoft.com/office/powerpoint/2010/main" val="1400456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Post-GWAS Research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The Post-GWAS Continum</a:t>
            </a:r>
          </a:p>
        </p:txBody>
      </p:sp>
      <p:sp>
        <p:nvSpPr>
          <p:cNvPr id="16179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Follow-up studies and analysis to capitalize on and expand GWAS findings</a:t>
            </a:r>
          </a:p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Each step builds on the knowledge gained from the preceding studies</a:t>
            </a:r>
          </a:p>
        </p:txBody>
      </p:sp>
      <p:sp>
        <p:nvSpPr>
          <p:cNvPr id="16179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6179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5825" y="1676400"/>
            <a:ext cx="44481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9"/>
          <p:cNvSpPr>
            <a:spLocks noChangeArrowheads="1"/>
          </p:cNvSpPr>
          <p:nvPr/>
        </p:nvSpPr>
        <p:spPr bwMode="auto">
          <a:xfrm>
            <a:off x="5275263" y="6520755"/>
            <a:ext cx="39385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/>
              <a:t>http://</a:t>
            </a:r>
            <a:r>
              <a:rPr lang="en-US" sz="1400" dirty="0" err="1"/>
              <a:t>epi.grants.cancer.gov/pgwas/index.html</a:t>
            </a:r>
            <a:r>
              <a:rPr lang="en-US" sz="1400" dirty="0"/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066800"/>
            <a:ext cx="8292217" cy="4416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189133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latin typeface="Arial"/>
              </a:rPr>
              <a:t>Peter M. </a:t>
            </a:r>
            <a:r>
              <a:rPr lang="en-US" sz="1000" dirty="0" err="1">
                <a:latin typeface="Arial"/>
              </a:rPr>
              <a:t>Visscher</a:t>
            </a:r>
            <a:r>
              <a:rPr lang="en-US" sz="1000" dirty="0">
                <a:latin typeface="Arial"/>
              </a:rPr>
              <a:t>,  Naomi R. Wray,  Qian Zhang,  Pamela </a:t>
            </a:r>
            <a:r>
              <a:rPr lang="en-US" sz="1000" dirty="0" err="1">
                <a:latin typeface="Arial"/>
              </a:rPr>
              <a:t>Sklar</a:t>
            </a:r>
            <a:r>
              <a:rPr lang="en-US" sz="1000" dirty="0">
                <a:latin typeface="Arial"/>
              </a:rPr>
              <a:t>,  Mark I. McCarthy,  Matthew A. Brown,  Jian Yang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333" y="6036733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b="1" i="0" baseline="0" dirty="0">
                <a:latin typeface="Arial"/>
              </a:rPr>
              <a:t> 10 Years of GWAS Discovery: Biology, Function, and Translation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392333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latin typeface="Arial"/>
              </a:rPr>
              <a:t>Volume 101, Issue 1, 2017, 5–22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600" y="6570133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latin typeface="Arial"/>
              </a:rPr>
              <a:t>http://dx.doi.org/10.1016/j.ajhg.2017.06.005</a:t>
            </a:r>
          </a:p>
        </p:txBody>
      </p:sp>
    </p:spTree>
    <p:extLst>
      <p:ext uri="{BB962C8B-B14F-4D97-AF65-F5344CB8AC3E}">
        <p14:creationId xmlns:p14="http://schemas.microsoft.com/office/powerpoint/2010/main" val="10637283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Nature iCOGS</a:t>
            </a:r>
          </a:p>
        </p:txBody>
      </p:sp>
      <p:sp>
        <p:nvSpPr>
          <p:cNvPr id="157700" name="Content Placeholder 3"/>
          <p:cNvSpPr>
            <a:spLocks noGrp="1"/>
          </p:cNvSpPr>
          <p:nvPr>
            <p:ph idx="1"/>
          </p:nvPr>
        </p:nvSpPr>
        <p:spPr>
          <a:xfrm>
            <a:off x="0" y="1600200"/>
            <a:ext cx="5216525" cy="506412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Large scale results for breast, ovarian and prostate cancer</a:t>
            </a:r>
          </a:p>
          <a:p>
            <a:pPr>
              <a:lnSpc>
                <a:spcPct val="80000"/>
              </a:lnSpc>
            </a:pPr>
            <a:endParaRPr lang="en-US" sz="2000" dirty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sz="2000" dirty="0"/>
              <a:t>Collaborative Oncological Gene-environment Study (COGS)</a:t>
            </a:r>
            <a:endParaRPr lang="en-US" sz="2000" dirty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sz="2000" dirty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Published Online March 27, 2013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Simultaneous publication of 13 papers, commentaries, editorials and </a:t>
            </a:r>
            <a:r>
              <a:rPr lang="en-US" sz="2000" dirty="0" err="1">
                <a:ea typeface="ＭＳ Ｐゴシック" charset="-128"/>
                <a:cs typeface="ＭＳ Ｐゴシック" charset="-128"/>
              </a:rPr>
              <a:t>hypertexted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 essays. Includes: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Commentary: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800" dirty="0"/>
              <a:t>	Public health implications from COGS and potential for risk stratification and screening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Primer: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800" dirty="0"/>
              <a:t>	Risk prediction and population screening for breast, ovarian and prostate cancers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2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577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838200"/>
            <a:ext cx="358775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112675" y="6550223"/>
            <a:ext cx="2031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/>
              <a:t>www.nature.com/icogs</a:t>
            </a:r>
            <a:r>
              <a:rPr lang="en-US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76219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Key COGS Findings</a:t>
            </a:r>
          </a:p>
        </p:txBody>
      </p:sp>
      <p:sp>
        <p:nvSpPr>
          <p:cNvPr id="158724" name="Content Placeholder 3"/>
          <p:cNvSpPr>
            <a:spLocks noGrp="1"/>
          </p:cNvSpPr>
          <p:nvPr>
            <p:ph idx="1"/>
          </p:nvPr>
        </p:nvSpPr>
        <p:spPr>
          <a:xfrm>
            <a:off x="227013" y="1693863"/>
            <a:ext cx="4476750" cy="50101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000" b="1" dirty="0">
                <a:ea typeface="ＭＳ Ｐゴシック" charset="-128"/>
                <a:cs typeface="ＭＳ Ｐゴシック" charset="-128"/>
              </a:rPr>
              <a:t>Breast Cancer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GWAS meta-</a:t>
            </a:r>
            <a:r>
              <a:rPr lang="en-US" sz="1600" dirty="0" err="1"/>
              <a:t>analyis</a:t>
            </a:r>
            <a:r>
              <a:rPr lang="en-US" sz="1600" dirty="0"/>
              <a:t> of 10,052 cases and 12,575 controls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Replication in 45,290 cases and 41,880 controls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Identified 41 new loci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Top 5% and 1% of risk distribution have 2.3 fold and 3 fold higher risk than average population.</a:t>
            </a:r>
          </a:p>
          <a:p>
            <a:pPr>
              <a:lnSpc>
                <a:spcPct val="80000"/>
              </a:lnSpc>
            </a:pPr>
            <a:endParaRPr lang="en-US" sz="2000" b="1" dirty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80000"/>
              </a:lnSpc>
              <a:buNone/>
            </a:pPr>
            <a:r>
              <a:rPr lang="en-US" sz="2000" b="1" dirty="0">
                <a:ea typeface="ＭＳ Ｐゴシック" charset="-128"/>
                <a:cs typeface="ＭＳ Ｐゴシック" charset="-128"/>
              </a:rPr>
              <a:t>Prostate Cancer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GWAS meta-analysis of 11,085 cases and 11,463 controls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Replication in 25,074 cases and 24,272 controls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Identified 23 new loci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Top 1% of risk distribution has 4.7 higher risk than average population.</a:t>
            </a:r>
          </a:p>
        </p:txBody>
      </p:sp>
      <p:pic>
        <p:nvPicPr>
          <p:cNvPr id="158725" name="Picture 2" descr="One-degree-of-freedom trend-test statistics for 29,807 iCOGS SNPs selected from the combined GWAS, excluding those occurring in known susceptibility region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2963" y="1765300"/>
            <a:ext cx="30194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6" name="Picture 4" descr="Manhattan plot of associations for new iCOGS loci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2800" y="3922713"/>
            <a:ext cx="2968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9175" y="1455738"/>
            <a:ext cx="28432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ＭＳ Ｐゴシック" pitchFamily="-107" charset="-128"/>
                <a:cs typeface="+mn-cs"/>
              </a:rPr>
              <a:t>Breast Cancer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9175" y="3556000"/>
            <a:ext cx="28432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ＭＳ Ｐゴシック" pitchFamily="-107" charset="-128"/>
                <a:cs typeface="+mn-cs"/>
              </a:rPr>
              <a:t>Prostate Cancer</a:t>
            </a:r>
          </a:p>
        </p:txBody>
      </p:sp>
      <p:sp>
        <p:nvSpPr>
          <p:cNvPr id="158729" name="Rectangle 1"/>
          <p:cNvSpPr>
            <a:spLocks noChangeArrowheads="1"/>
          </p:cNvSpPr>
          <p:nvPr/>
        </p:nvSpPr>
        <p:spPr bwMode="auto">
          <a:xfrm>
            <a:off x="4343400" y="6324928"/>
            <a:ext cx="48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 err="1">
                <a:ea typeface="Arial" charset="0"/>
                <a:cs typeface="Arial" charset="0"/>
              </a:rPr>
              <a:t>Michailidou</a:t>
            </a:r>
            <a:r>
              <a:rPr lang="en-US" sz="1400" dirty="0">
                <a:ea typeface="Arial" charset="0"/>
                <a:cs typeface="Arial" charset="0"/>
              </a:rPr>
              <a:t> et al. Nature Genetics 2013: 45, 353–361.</a:t>
            </a:r>
          </a:p>
          <a:p>
            <a:pPr algn="r" eaLnBrk="0" hangingPunct="0"/>
            <a:r>
              <a:rPr lang="en-US" sz="1400" dirty="0" err="1">
                <a:ea typeface="Arial" charset="0"/>
                <a:cs typeface="Arial" charset="0"/>
              </a:rPr>
              <a:t>Eeles</a:t>
            </a:r>
            <a:r>
              <a:rPr lang="en-US" sz="1400" dirty="0">
                <a:ea typeface="Arial" charset="0"/>
                <a:cs typeface="Arial" charset="0"/>
              </a:rPr>
              <a:t> et al. Nature Genetics 2013: 45, 385-391.</a:t>
            </a:r>
          </a:p>
        </p:txBody>
      </p:sp>
    </p:spTree>
    <p:extLst>
      <p:ext uri="{BB962C8B-B14F-4D97-AF65-F5344CB8AC3E}">
        <p14:creationId xmlns:p14="http://schemas.microsoft.com/office/powerpoint/2010/main" val="3820564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Title 5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ea typeface="ＭＳ Ｐゴシック" charset="-128"/>
                <a:cs typeface="ＭＳ Ｐゴシック" charset="-128"/>
              </a:rPr>
              <a:t>Pleiotropy</a:t>
            </a:r>
            <a:r>
              <a:rPr lang="en-US" dirty="0">
                <a:ea typeface="ＭＳ Ｐゴシック" charset="-128"/>
                <a:cs typeface="ＭＳ Ｐゴシック" charset="-128"/>
              </a:rPr>
              <a:t> in COGS and other Cancer GWAS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3657600" cy="4575048"/>
          </a:xfrm>
        </p:spPr>
        <p:txBody>
          <a:bodyPr/>
          <a:lstStyle/>
          <a:p>
            <a:r>
              <a:rPr lang="en-US" dirty="0" err="1"/>
              <a:t>Pleiotropy</a:t>
            </a:r>
            <a:r>
              <a:rPr lang="en-US" dirty="0"/>
              <a:t>= a single locus influencing two or more traits.</a:t>
            </a:r>
          </a:p>
          <a:p>
            <a:endParaRPr lang="en-US" dirty="0"/>
          </a:p>
          <a:p>
            <a:r>
              <a:rPr lang="en-US" dirty="0"/>
              <a:t>Several findings from GWAS are shared among different cancer types.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600200"/>
            <a:ext cx="4519688" cy="4495800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343400" y="6550223"/>
            <a:ext cx="4800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 err="1">
                <a:ea typeface="Arial" charset="0"/>
                <a:cs typeface="Arial" charset="0"/>
              </a:rPr>
              <a:t>Sakoda</a:t>
            </a:r>
            <a:r>
              <a:rPr lang="en-US" sz="1400" dirty="0">
                <a:ea typeface="Arial" charset="0"/>
                <a:cs typeface="Arial" charset="0"/>
              </a:rPr>
              <a:t> et al. Nature Genetics 2013: 45, 345–348.</a:t>
            </a:r>
          </a:p>
        </p:txBody>
      </p:sp>
    </p:spTree>
    <p:extLst>
      <p:ext uri="{BB962C8B-B14F-4D97-AF65-F5344CB8AC3E}">
        <p14:creationId xmlns:p14="http://schemas.microsoft.com/office/powerpoint/2010/main" val="3205881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Pleiotropy</a:t>
            </a:r>
            <a:r>
              <a:rPr lang="en-US" dirty="0"/>
              <a:t> in GWAS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Numerous examples of GWAS findings impacting more than one trait.</a:t>
            </a:r>
          </a:p>
          <a:p>
            <a:endParaRPr lang="en-US" dirty="0"/>
          </a:p>
          <a:p>
            <a:r>
              <a:rPr lang="en-US" dirty="0" err="1"/>
              <a:t>Pleiotropy</a:t>
            </a:r>
            <a:r>
              <a:rPr lang="en-US" dirty="0"/>
              <a:t> scans can identify novel loci.</a:t>
            </a:r>
          </a:p>
        </p:txBody>
      </p:sp>
      <p:pic>
        <p:nvPicPr>
          <p:cNvPr id="1026" name="Picture 2" descr="An external file that holds a picture, illustration, etc.&#10;Object name is g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194" y="2133601"/>
            <a:ext cx="470325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43400" y="6550223"/>
            <a:ext cx="4800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r"/>
            <a:r>
              <a:rPr lang="de-DE" sz="1400" dirty="0"/>
              <a:t>Am J Hum Genet. Nov 11, 2011; 89(5): 607–618. </a:t>
            </a:r>
            <a:endParaRPr lang="en-US" sz="14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66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What is a Genome Wide Association Study (GWAS)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Fine-Mapping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Genotype additional </a:t>
            </a:r>
            <a:r>
              <a:rPr lang="en-US" dirty="0" err="1"/>
              <a:t>SNPs</a:t>
            </a:r>
            <a:r>
              <a:rPr lang="en-US" dirty="0"/>
              <a:t> to narrow down the region of interest</a:t>
            </a:r>
          </a:p>
          <a:p>
            <a:r>
              <a:rPr lang="en-US" dirty="0"/>
              <a:t>Targeted </a:t>
            </a:r>
            <a:r>
              <a:rPr lang="en-US" dirty="0" err="1"/>
              <a:t>resequencing</a:t>
            </a:r>
            <a:r>
              <a:rPr lang="en-US" dirty="0"/>
              <a:t>, to gain additional information on sequence variation in the area of interest</a:t>
            </a:r>
          </a:p>
        </p:txBody>
      </p:sp>
      <p:sp>
        <p:nvSpPr>
          <p:cNvPr id="168965" name="Text Box 7"/>
          <p:cNvSpPr txBox="1">
            <a:spLocks noChangeArrowheads="1"/>
          </p:cNvSpPr>
          <p:nvPr/>
        </p:nvSpPr>
        <p:spPr bwMode="auto">
          <a:xfrm>
            <a:off x="3352800" y="632460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ea typeface="Arial" charset="0"/>
                <a:cs typeface="Arial" charset="0"/>
              </a:rPr>
              <a:t>Ioannidis et al. Nat Rev Genet 2009; 10: 318-329.</a:t>
            </a:r>
            <a:endParaRPr lang="en-US" sz="1400" b="0" dirty="0"/>
          </a:p>
          <a:p>
            <a:pPr algn="r"/>
            <a:r>
              <a:rPr lang="en-US" sz="1400" b="0" dirty="0" err="1"/>
              <a:t>Altshuler</a:t>
            </a:r>
            <a:r>
              <a:rPr lang="en-US" sz="1400" b="0" dirty="0"/>
              <a:t> Science. 2008; 322: 881-8. </a:t>
            </a:r>
          </a:p>
        </p:txBody>
      </p:sp>
      <p:pic>
        <p:nvPicPr>
          <p:cNvPr id="1689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2141" y="3327400"/>
            <a:ext cx="338772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Table Placeholder 6" descr="nrg2544-i3.jpg"/>
          <p:cNvPicPr>
            <a:picLocks noChangeAspect="1"/>
          </p:cNvPicPr>
          <p:nvPr/>
        </p:nvPicPr>
        <p:blipFill>
          <a:blip r:embed="rId4"/>
          <a:srcRect l="-3510" r="-3510"/>
          <a:stretch>
            <a:fillRect/>
          </a:stretch>
        </p:blipFill>
        <p:spPr>
          <a:xfrm>
            <a:off x="0" y="3352800"/>
            <a:ext cx="5126539" cy="281939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Post-GWAS Biological Studies</a:t>
            </a:r>
            <a:endParaRPr lang="en-US" dirty="0"/>
          </a:p>
        </p:txBody>
      </p:sp>
      <p:sp>
        <p:nvSpPr>
          <p:cNvPr id="17101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Identification of risk-modifying variants</a:t>
            </a:r>
          </a:p>
          <a:p>
            <a:endParaRPr lang="en-US" dirty="0"/>
          </a:p>
          <a:p>
            <a:r>
              <a:rPr lang="en-US" dirty="0"/>
              <a:t>Determination of biological mechanism of risk-enhancement</a:t>
            </a:r>
          </a:p>
          <a:p>
            <a:endParaRPr lang="en-US" dirty="0"/>
          </a:p>
          <a:p>
            <a:r>
              <a:rPr lang="en-US" dirty="0"/>
              <a:t>Examination of functional consequences of variant</a:t>
            </a:r>
          </a:p>
        </p:txBody>
      </p:sp>
      <p:pic>
        <p:nvPicPr>
          <p:cNvPr id="1710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752600"/>
            <a:ext cx="3810000" cy="42217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1014" name="Text Box 4"/>
          <p:cNvSpPr txBox="1">
            <a:spLocks noChangeArrowheads="1"/>
          </p:cNvSpPr>
          <p:nvPr/>
        </p:nvSpPr>
        <p:spPr bwMode="auto">
          <a:xfrm>
            <a:off x="3733800" y="6553200"/>
            <a:ext cx="54102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4702" rIns="90000" bIns="45000">
            <a:prstTxWarp prst="textNoShape">
              <a:avLst/>
            </a:prstTxWarp>
          </a:bodyPr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400" dirty="0" err="1"/>
              <a:t>Monteiro</a:t>
            </a:r>
            <a:r>
              <a:rPr lang="en-US" sz="1400" dirty="0"/>
              <a:t> &amp; Freedman. </a:t>
            </a:r>
            <a:r>
              <a:rPr lang="en-GB" sz="1400" dirty="0">
                <a:solidFill>
                  <a:srgbClr val="000000"/>
                </a:solidFill>
              </a:rPr>
              <a:t>J </a:t>
            </a:r>
            <a:r>
              <a:rPr lang="en-GB" sz="1400" dirty="0" err="1">
                <a:solidFill>
                  <a:srgbClr val="000000"/>
                </a:solidFill>
              </a:rPr>
              <a:t>Int</a:t>
            </a:r>
            <a:r>
              <a:rPr lang="en-GB" sz="1400" dirty="0">
                <a:solidFill>
                  <a:srgbClr val="000000"/>
                </a:solidFill>
              </a:rPr>
              <a:t> Med 2013; 274: 414-424.</a:t>
            </a:r>
            <a:endParaRPr lang="en-GB" sz="1400" dirty="0">
              <a:solidFill>
                <a:srgbClr val="000000"/>
              </a:solidFill>
              <a:hlinkClick r:id="rId4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Genome-Wide Functional Annotation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92" y="1703476"/>
            <a:ext cx="2452213" cy="174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963909" y="2390986"/>
            <a:ext cx="2143770" cy="1176343"/>
            <a:chOff x="4180306" y="1900473"/>
            <a:chExt cx="3551988" cy="194907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0306" y="1929305"/>
              <a:ext cx="1164272" cy="192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010" y="1900473"/>
              <a:ext cx="1312284" cy="1920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43400"/>
            <a:ext cx="150537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355" y="1667680"/>
            <a:ext cx="2454399" cy="52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57792" y="3575496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Mostly cell lines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82192" y="3598868"/>
            <a:ext cx="3124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Tissue samples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000899"/>
            <a:ext cx="33528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68117" y="4011304"/>
            <a:ext cx="289008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09800" y="4114800"/>
            <a:ext cx="1528955" cy="89815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876402" y="4114800"/>
            <a:ext cx="1286398" cy="93041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76600" y="6019800"/>
            <a:ext cx="292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ANNOTATION DATABASE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0"/>
            <a:ext cx="1066800" cy="329184"/>
          </a:xfrm>
        </p:spPr>
        <p:txBody>
          <a:bodyPr/>
          <a:lstStyle/>
          <a:p>
            <a:pPr algn="r"/>
            <a:fld id="{F5273F0B-9A6E-4436-B885-4BB95D6353AE}" type="slidenum">
              <a:rPr lang="en-US" smtClean="0"/>
              <a:pPr algn="r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5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/>
              <a:t>Functional Attributes of Regulatory Regions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309688"/>
            <a:ext cx="85915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18100" y="1309688"/>
            <a:ext cx="1706880" cy="3657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Epigenetic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43220" y="1675448"/>
            <a:ext cx="0" cy="290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209540" y="1675448"/>
            <a:ext cx="883920" cy="1692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478020" y="2931160"/>
            <a:ext cx="0" cy="951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13200" y="3910598"/>
            <a:ext cx="20701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Transcription Factor/ Protein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 Binding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591935" y="1675449"/>
            <a:ext cx="0" cy="2415012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95415" y="4090461"/>
            <a:ext cx="170688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ChIP-</a:t>
            </a:r>
            <a:r>
              <a:rPr lang="en-US" dirty="0" err="1">
                <a:solidFill>
                  <a:schemeClr val="bg1"/>
                </a:solidFill>
              </a:rPr>
              <a:t>Seq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6149975" y="4275127"/>
            <a:ext cx="345440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31975" y="1352282"/>
            <a:ext cx="185928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DNase 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Hypersensitivity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91255" y="1675447"/>
            <a:ext cx="304800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220760" y="5442141"/>
            <a:ext cx="7654979" cy="273053"/>
            <a:chOff x="1160059" y="4294598"/>
            <a:chExt cx="7654979" cy="273053"/>
          </a:xfrm>
        </p:grpSpPr>
        <p:sp>
          <p:nvSpPr>
            <p:cNvPr id="24" name="Rectangle 23"/>
            <p:cNvSpPr/>
            <p:nvPr/>
          </p:nvSpPr>
          <p:spPr>
            <a:xfrm>
              <a:off x="1160059" y="4294601"/>
              <a:ext cx="7654979" cy="272955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65027" y="4294601"/>
              <a:ext cx="855613" cy="27295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45980" y="4294600"/>
              <a:ext cx="855613" cy="272955"/>
            </a:xfrm>
            <a:prstGeom prst="rect">
              <a:avLst/>
            </a:prstGeom>
            <a:solidFill>
              <a:srgbClr val="FCDA47"/>
            </a:solidFill>
            <a:ln>
              <a:solidFill>
                <a:srgbClr val="FCDA47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01593" y="4294599"/>
              <a:ext cx="2691529" cy="272957"/>
            </a:xfrm>
            <a:prstGeom prst="rect">
              <a:avLst/>
            </a:prstGeom>
            <a:solidFill>
              <a:srgbClr val="166F4F"/>
            </a:solidFill>
            <a:ln>
              <a:solidFill>
                <a:srgbClr val="166F4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663821" y="4294598"/>
              <a:ext cx="237411" cy="272958"/>
            </a:xfrm>
            <a:prstGeom prst="rect">
              <a:avLst/>
            </a:prstGeom>
            <a:solidFill>
              <a:srgbClr val="88C89F"/>
            </a:solidFill>
            <a:ln>
              <a:solidFill>
                <a:srgbClr val="88C89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228614" y="4294693"/>
              <a:ext cx="237411" cy="272958"/>
            </a:xfrm>
            <a:prstGeom prst="rect">
              <a:avLst/>
            </a:prstGeom>
            <a:solidFill>
              <a:srgbClr val="88C89F"/>
            </a:solidFill>
            <a:ln>
              <a:solidFill>
                <a:srgbClr val="88C89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729897" y="4294693"/>
              <a:ext cx="530711" cy="272957"/>
            </a:xfrm>
            <a:prstGeom prst="rect">
              <a:avLst/>
            </a:prstGeom>
            <a:solidFill>
              <a:srgbClr val="88C89F"/>
            </a:solidFill>
            <a:ln>
              <a:solidFill>
                <a:srgbClr val="88C89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697338" y="4294694"/>
              <a:ext cx="117739" cy="272957"/>
            </a:xfrm>
            <a:prstGeom prst="rect">
              <a:avLst/>
            </a:prstGeom>
            <a:solidFill>
              <a:srgbClr val="88C89F"/>
            </a:solidFill>
            <a:ln>
              <a:solidFill>
                <a:srgbClr val="88C89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52210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 Genome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5728" y="5791200"/>
            <a:ext cx="642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Enhancer		Promoter	Gene</a:t>
            </a:r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1000" y="0"/>
            <a:ext cx="1066800" cy="329184"/>
          </a:xfrm>
        </p:spPr>
        <p:txBody>
          <a:bodyPr/>
          <a:lstStyle/>
          <a:p>
            <a:pPr algn="r"/>
            <a:fld id="{F5273F0B-9A6E-4436-B885-4BB95D6353AE}" type="slidenum">
              <a:rPr lang="en-US" smtClean="0"/>
              <a:pPr algn="r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Variants in Regulatory Regions</a:t>
            </a:r>
          </a:p>
        </p:txBody>
      </p:sp>
      <p:pic>
        <p:nvPicPr>
          <p:cNvPr id="175107" name="Picture 74" descr="nrg3523-f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-5178" b="-5178"/>
          <a:stretch>
            <a:fillRect/>
          </a:stretch>
        </p:blipFill>
        <p:spPr>
          <a:noFill/>
        </p:spPr>
      </p:pic>
      <p:sp>
        <p:nvSpPr>
          <p:cNvPr id="175108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Use of ENCODE data</a:t>
            </a:r>
          </a:p>
          <a:p>
            <a:r>
              <a:rPr lang="en-US" dirty="0" err="1">
                <a:ea typeface="ＭＳ Ｐゴシック" charset="-128"/>
                <a:cs typeface="ＭＳ Ｐゴシック" charset="-128"/>
              </a:rPr>
              <a:t>SNPs</a:t>
            </a:r>
            <a:r>
              <a:rPr lang="en-US" dirty="0">
                <a:ea typeface="ＭＳ Ｐゴシック" charset="-128"/>
                <a:cs typeface="ＭＳ Ｐゴシック" charset="-128"/>
              </a:rPr>
              <a:t> identified in GWAS studies (red bar) often lie in enhancers or other regulatory elements.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Smaller fraction of control SNP sets overlap with these features (blue bars)</a:t>
            </a:r>
          </a:p>
          <a:p>
            <a:pPr lvl="1"/>
            <a:r>
              <a:rPr lang="en-US" dirty="0" err="1">
                <a:ea typeface="ＭＳ Ｐゴシック" charset="-128"/>
                <a:cs typeface="ＭＳ Ｐゴシック" charset="-128"/>
              </a:rPr>
              <a:t>SNPs</a:t>
            </a:r>
            <a:r>
              <a:rPr lang="en-US" dirty="0">
                <a:ea typeface="ＭＳ Ｐゴシック" charset="-128"/>
                <a:cs typeface="ＭＳ Ｐゴシック" charset="-128"/>
              </a:rPr>
              <a:t> on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Illumina</a:t>
            </a:r>
            <a:r>
              <a:rPr lang="en-US" dirty="0">
                <a:ea typeface="ＭＳ Ｐゴシック" charset="-128"/>
                <a:cs typeface="ＭＳ Ｐゴシック" charset="-128"/>
              </a:rPr>
              <a:t> 2.5M chip</a:t>
            </a:r>
          </a:p>
          <a:p>
            <a:pPr lvl="1"/>
            <a:r>
              <a:rPr lang="en-US" dirty="0" err="1">
                <a:ea typeface="ＭＳ Ｐゴシック" charset="-128"/>
                <a:cs typeface="ＭＳ Ｐゴシック" charset="-128"/>
              </a:rPr>
              <a:t>SNPs</a:t>
            </a:r>
            <a:r>
              <a:rPr lang="en-US" dirty="0">
                <a:ea typeface="ＭＳ Ｐゴシック" charset="-128"/>
                <a:cs typeface="ＭＳ Ｐゴシック" charset="-128"/>
              </a:rPr>
              <a:t> in 1000 Genomes</a:t>
            </a:r>
          </a:p>
          <a:p>
            <a:pPr lvl="1"/>
            <a:r>
              <a:rPr lang="en-US" dirty="0" err="1">
                <a:ea typeface="ＭＳ Ｐゴシック" charset="-128"/>
                <a:cs typeface="ＭＳ Ｐゴシック" charset="-128"/>
              </a:rPr>
              <a:t>SNPs</a:t>
            </a:r>
            <a:r>
              <a:rPr lang="en-US" dirty="0">
                <a:ea typeface="ＭＳ Ｐゴシック" charset="-128"/>
                <a:cs typeface="ＭＳ Ｐゴシック" charset="-128"/>
              </a:rPr>
              <a:t> from 24 personal Genomes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585927" y="6553200"/>
            <a:ext cx="3558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Manolio</a:t>
            </a:r>
            <a:r>
              <a:rPr lang="en-US" sz="1400" dirty="0"/>
              <a:t> Nat Rev Genet. 2013; 14: 549-58.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Risk Scores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Polygenic score</a:t>
                </a:r>
              </a:p>
              <a:p>
                <a:pPr lvl="1"/>
                <a:r>
                  <a:rPr lang="en-US"/>
                  <a:t>based </a:t>
                </a:r>
                <a:r>
                  <a:rPr lang="en-US" dirty="0"/>
                  <a:t>on multiple loci</a:t>
                </a:r>
              </a:p>
              <a:p>
                <a:r>
                  <a:rPr lang="en-US" dirty="0"/>
                  <a:t>Different options</a:t>
                </a:r>
              </a:p>
              <a:p>
                <a:pPr lvl="1"/>
                <a:r>
                  <a:rPr lang="en-US" dirty="0"/>
                  <a:t>Count of risk alleles</a:t>
                </a:r>
              </a:p>
              <a:p>
                <a:pPr lvl="1"/>
                <a:r>
                  <a:rPr lang="en-US" dirty="0"/>
                  <a:t>Weighted average of risk alleles (weighted by effect size) </a:t>
                </a:r>
              </a:p>
              <a:p>
                <a:pPr marL="27432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𝑑𝑜𝑠𝑒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/>
                  <a:t>)</a:t>
                </a:r>
              </a:p>
              <a:p>
                <a:r>
                  <a:rPr lang="en-US" dirty="0"/>
                  <a:t>Often create categories based on score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961" t="-2326" r="-3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419600"/>
            <a:ext cx="3505200" cy="1269685"/>
          </a:xfrm>
        </p:spPr>
      </p:pic>
      <p:sp>
        <p:nvSpPr>
          <p:cNvPr id="6" name="Rectangle 5"/>
          <p:cNvSpPr/>
          <p:nvPr/>
        </p:nvSpPr>
        <p:spPr>
          <a:xfrm>
            <a:off x="5334000" y="5689285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Figure 1. Summary of risk of coronary heart disease across genetic risk score categories in primary and secondary prevention populations</a:t>
            </a:r>
          </a:p>
          <a:p>
            <a:r>
              <a:rPr lang="en-US" sz="800" dirty="0"/>
              <a:t>The Lancet </a:t>
            </a:r>
            <a:r>
              <a:rPr lang="fr-FR" sz="800" dirty="0">
                <a:hlinkClick r:id="rId4" tooltip="Go to table of contents for this volume/issue"/>
              </a:rPr>
              <a:t>Volume 385, Issue 9984</a:t>
            </a:r>
            <a:r>
              <a:rPr lang="fr-FR" sz="800" dirty="0"/>
              <a:t>, 6–12 </a:t>
            </a:r>
            <a:r>
              <a:rPr lang="fr-FR" sz="800" dirty="0" err="1"/>
              <a:t>June</a:t>
            </a:r>
            <a:r>
              <a:rPr lang="fr-FR" sz="800" dirty="0"/>
              <a:t> 2015, Pages 2264-2271</a:t>
            </a:r>
            <a:endParaRPr lang="en-US" sz="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880268"/>
            <a:ext cx="2700867" cy="272637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257800" y="3606642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/>
              <a:t>The 31-SNP risk allele distribution in patients with venous thrombosis and control subjects and corresponding ORs.</a:t>
            </a:r>
            <a:r>
              <a:rPr lang="en-US" sz="800" dirty="0"/>
              <a:t> </a:t>
            </a:r>
          </a:p>
          <a:p>
            <a:r>
              <a:rPr lang="en-US" sz="800" dirty="0"/>
              <a:t>Blood 2012 120:656-663; </a:t>
            </a:r>
            <a:r>
              <a:rPr lang="en-US" sz="800" dirty="0" err="1"/>
              <a:t>doi</a:t>
            </a:r>
            <a:r>
              <a:rPr lang="en-US" sz="800" dirty="0"/>
              <a:t>: https://doi.org/10.1182/blood-2011-12-397752 </a:t>
            </a:r>
          </a:p>
        </p:txBody>
      </p:sp>
    </p:spTree>
    <p:extLst>
      <p:ext uri="{BB962C8B-B14F-4D97-AF65-F5344CB8AC3E}">
        <p14:creationId xmlns:p14="http://schemas.microsoft.com/office/powerpoint/2010/main" val="37219484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79600"/>
            <a:ext cx="5029200" cy="330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189133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latin typeface="Arial"/>
              </a:rPr>
              <a:t>Peter M. </a:t>
            </a:r>
            <a:r>
              <a:rPr lang="en-US" sz="1000" dirty="0" err="1">
                <a:latin typeface="Arial"/>
              </a:rPr>
              <a:t>Visscher</a:t>
            </a:r>
            <a:r>
              <a:rPr lang="en-US" sz="1000" dirty="0">
                <a:latin typeface="Arial"/>
              </a:rPr>
              <a:t>,  Naomi R. Wray,  Qian Zhang,  Pamela </a:t>
            </a:r>
            <a:r>
              <a:rPr lang="en-US" sz="1000" dirty="0" err="1">
                <a:latin typeface="Arial"/>
              </a:rPr>
              <a:t>Sklar</a:t>
            </a:r>
            <a:r>
              <a:rPr lang="en-US" sz="1000" dirty="0">
                <a:latin typeface="Arial"/>
              </a:rPr>
              <a:t>,  Mark I. McCarthy,  Matthew A. Brown,  Jian Yang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960533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b="1" i="0" baseline="0" dirty="0">
                <a:latin typeface="Arial"/>
              </a:rPr>
              <a:t> 10 Years of GWAS Discovery: Biology, Function, and Translation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392333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latin typeface="Arial"/>
              </a:rPr>
              <a:t>Volume 101, Issue 1, 2017, 5–22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600" y="6570133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latin typeface="Arial"/>
              </a:rPr>
              <a:t>http://dx.doi.org/10.1016/j.ajhg.2017.06.005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36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 of Links between GWAS Discoveries and Drugs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103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Take Home Points</a:t>
            </a:r>
          </a:p>
        </p:txBody>
      </p:sp>
      <p:sp>
        <p:nvSpPr>
          <p:cNvPr id="1832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ea typeface="ＭＳ Ｐゴシック" charset="-128"/>
                <a:cs typeface="ＭＳ Ｐゴシック" charset="-128"/>
              </a:rPr>
              <a:t>Complex diseases are influenced by a combination of genetic and environmental factors. </a:t>
            </a:r>
          </a:p>
          <a:p>
            <a:pPr>
              <a:lnSpc>
                <a:spcPct val="90000"/>
              </a:lnSpc>
            </a:pPr>
            <a:endParaRPr lang="en-US" sz="1800" dirty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ea typeface="ＭＳ Ｐゴシック" charset="-128"/>
                <a:cs typeface="ＭＳ Ｐゴシック" charset="-128"/>
              </a:rPr>
              <a:t>Genome-wide association studies (GWAS) can be used to identify common genetic variants associated with complex diseases.</a:t>
            </a:r>
          </a:p>
          <a:p>
            <a:pPr>
              <a:lnSpc>
                <a:spcPct val="90000"/>
              </a:lnSpc>
            </a:pPr>
            <a:endParaRPr lang="en-US" sz="1800" dirty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ea typeface="ＭＳ Ｐゴシック" charset="-128"/>
                <a:cs typeface="ＭＳ Ｐゴシック" charset="-128"/>
              </a:rPr>
              <a:t>GWAS have evolved standards for study design, analysis, replication and interpretation.</a:t>
            </a:r>
          </a:p>
          <a:p>
            <a:pPr>
              <a:lnSpc>
                <a:spcPct val="90000"/>
              </a:lnSpc>
            </a:pPr>
            <a:endParaRPr lang="en-US" sz="1800" dirty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ea typeface="ＭＳ Ｐゴシック" charset="-128"/>
                <a:cs typeface="ＭＳ Ｐゴシック" charset="-128"/>
              </a:rPr>
              <a:t>GWAS, to date, have identified over 2,000 variants associated with over 300 traits, including hundreds of variants associated with common cancers.</a:t>
            </a:r>
          </a:p>
          <a:p>
            <a:pPr>
              <a:lnSpc>
                <a:spcPct val="90000"/>
              </a:lnSpc>
            </a:pPr>
            <a:endParaRPr lang="en-US" sz="1800" dirty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ea typeface="ＭＳ Ｐゴシック" charset="-128"/>
                <a:cs typeface="ＭＳ Ｐゴシック" charset="-128"/>
              </a:rPr>
              <a:t>Post-GWAS research includes discovery and replication, biological and functional follow-up and epidemiologic studies.</a:t>
            </a:r>
          </a:p>
          <a:p>
            <a:pPr>
              <a:lnSpc>
                <a:spcPct val="90000"/>
              </a:lnSpc>
            </a:pPr>
            <a:endParaRPr lang="en-US" sz="1800" dirty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ea typeface="ＭＳ Ｐゴシック" charset="-128"/>
                <a:cs typeface="ＭＳ Ｐゴシック" charset="-128"/>
              </a:rPr>
              <a:t>GWAS have reveled new biology of complex diseases, and some GWAS findings are readily translatable to clinical care.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GWAS DEFINITION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genome-wide association study is an approach that involves rapidly scanning markers across the complete sets of DNA, or genomes, of many people to find genetic variations associated with a particular disease. </a:t>
            </a:r>
          </a:p>
          <a:p>
            <a:endParaRPr lang="en-US" dirty="0"/>
          </a:p>
          <a:p>
            <a:r>
              <a:rPr lang="en-US" dirty="0"/>
              <a:t>Once new genetic associations are identified, researchers can use the information to develop better strategies to detect, treat and prevent the disease. </a:t>
            </a:r>
          </a:p>
          <a:p>
            <a:endParaRPr lang="en-US" dirty="0"/>
          </a:p>
          <a:p>
            <a:r>
              <a:rPr lang="en-US" dirty="0"/>
              <a:t>Such studies are particularly useful in finding genetic variations that contribute to common, complex diseases, such as asthma, cancer, diabetes, heart disease and mental illnesses.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4461" y="6550223"/>
            <a:ext cx="2899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http://www.genome.gov/20019523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518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127796"/>
              </a:buClr>
              <a:buFontTx/>
              <a:buChar char="•"/>
            </a:pPr>
            <a:endParaRPr lang="en-US" sz="3200" dirty="0"/>
          </a:p>
          <a:p>
            <a:pPr marL="342900" indent="-342900">
              <a:spcBef>
                <a:spcPct val="20000"/>
              </a:spcBef>
              <a:buClr>
                <a:srgbClr val="127796"/>
              </a:buClr>
            </a:pPr>
            <a:endParaRPr lang="en-US" sz="3200" dirty="0">
              <a:sym typeface="Symbol" charset="2"/>
            </a:endParaRPr>
          </a:p>
          <a:p>
            <a:pPr marL="342900" indent="-342900">
              <a:spcBef>
                <a:spcPct val="20000"/>
              </a:spcBef>
              <a:buClr>
                <a:srgbClr val="127796"/>
              </a:buClr>
            </a:pP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876800"/>
          </a:xfrm>
        </p:spPr>
        <p:txBody>
          <a:bodyPr>
            <a:normAutofit fontScale="92500"/>
          </a:bodyPr>
          <a:lstStyle/>
          <a:p>
            <a:pPr marL="342900" indent="-342900">
              <a:buClr>
                <a:srgbClr val="127796"/>
              </a:buClr>
              <a:buFontTx/>
              <a:buChar char="•"/>
            </a:pPr>
            <a:r>
              <a:rPr lang="en-US" sz="3600" dirty="0"/>
              <a:t>First draft of human genome completed June 2000</a:t>
            </a:r>
          </a:p>
          <a:p>
            <a:pPr marL="342900" indent="-342900">
              <a:buClr>
                <a:srgbClr val="127796"/>
              </a:buClr>
              <a:buFontTx/>
              <a:buChar char="•"/>
            </a:pPr>
            <a:r>
              <a:rPr lang="en-US" sz="3600" dirty="0"/>
              <a:t>Identification and characterization of common genetic variation</a:t>
            </a:r>
          </a:p>
          <a:p>
            <a:pPr marL="342900" indent="-342900">
              <a:buClr>
                <a:srgbClr val="127796"/>
              </a:buClr>
              <a:buFontTx/>
              <a:buChar char="•"/>
            </a:pPr>
            <a:r>
              <a:rPr lang="en-US" sz="3600" dirty="0"/>
              <a:t>Advances in genotyping technology, with reduction in costs</a:t>
            </a:r>
          </a:p>
          <a:p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0800" y="4876800"/>
            <a:ext cx="14732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876800"/>
            <a:ext cx="110434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3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Autofit/>
          </a:bodyPr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Tools/Discoveries that Made GWAS Possible</a:t>
            </a:r>
            <a:endParaRPr lang="en-US" sz="3600" dirty="0">
              <a:latin typeface="Miso Bold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8956" y="2971800"/>
            <a:ext cx="141504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057706"/>
            <a:ext cx="1190487" cy="156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nature_v409_s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1524000"/>
            <a:ext cx="1149626" cy="153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Science_291_550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1524000"/>
            <a:ext cx="1155148" cy="155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Concepts for GWAS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•"/>
            </a:pPr>
            <a:r>
              <a:rPr lang="en-US" dirty="0"/>
              <a:t>Focus on common genetic variants (typically minor allele frequency &gt;5%)</a:t>
            </a:r>
          </a:p>
          <a:p>
            <a:pPr marL="342900" indent="-342900">
              <a:buFontTx/>
              <a:buChar char="•"/>
            </a:pPr>
            <a:r>
              <a:rPr lang="en-US" dirty="0"/>
              <a:t>Single Nucleotide Variants (</a:t>
            </a:r>
            <a:r>
              <a:rPr lang="en-US" dirty="0" err="1"/>
              <a:t>SNPs</a:t>
            </a:r>
            <a:r>
              <a:rPr lang="en-US" dirty="0"/>
              <a:t>) are directly genotyped across the genome	</a:t>
            </a:r>
          </a:p>
          <a:p>
            <a:pPr marL="342900" indent="-342900">
              <a:buFontTx/>
              <a:buChar char="•"/>
            </a:pPr>
            <a:r>
              <a:rPr lang="en-US" dirty="0" err="1"/>
              <a:t>SNPs</a:t>
            </a:r>
            <a:r>
              <a:rPr lang="en-US" dirty="0"/>
              <a:t> that are genotyped will capture unmeasured variants through linkage disequilibrium.</a:t>
            </a:r>
          </a:p>
          <a:p>
            <a:endParaRPr lang="en-US" dirty="0"/>
          </a:p>
        </p:txBody>
      </p:sp>
      <p:pic>
        <p:nvPicPr>
          <p:cNvPr id="121860" name="Picture 2" descr="nrg2316-f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035425"/>
            <a:ext cx="78549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Text Box 3"/>
          <p:cNvSpPr txBox="1">
            <a:spLocks noChangeArrowheads="1"/>
          </p:cNvSpPr>
          <p:nvPr/>
        </p:nvSpPr>
        <p:spPr bwMode="auto">
          <a:xfrm>
            <a:off x="4678076" y="6550223"/>
            <a:ext cx="44659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 err="1"/>
              <a:t>Kruglyak</a:t>
            </a:r>
            <a:r>
              <a:rPr lang="en-US" sz="1400" dirty="0"/>
              <a:t> Nature Reviews Genetics 2008;  9: 314-318.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Points to consider in Conducting and Interpreting GWAS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Study Designs Used in GWAS</a:t>
            </a:r>
          </a:p>
        </p:txBody>
      </p:sp>
      <p:pic>
        <p:nvPicPr>
          <p:cNvPr id="129027" name="Picture 5" descr="study designs.tiff"/>
          <p:cNvPicPr>
            <a:picLocks noChangeAspect="1"/>
          </p:cNvPicPr>
          <p:nvPr/>
        </p:nvPicPr>
        <p:blipFill>
          <a:blip r:embed="rId3"/>
          <a:srcRect t="10609"/>
          <a:stretch>
            <a:fillRect/>
          </a:stretch>
        </p:blipFill>
        <p:spPr bwMode="auto">
          <a:xfrm>
            <a:off x="0" y="1439862"/>
            <a:ext cx="9144000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TextBox 6"/>
          <p:cNvSpPr txBox="1">
            <a:spLocks noChangeArrowheads="1"/>
          </p:cNvSpPr>
          <p:nvPr/>
        </p:nvSpPr>
        <p:spPr bwMode="auto">
          <a:xfrm>
            <a:off x="5334000" y="6550223"/>
            <a:ext cx="381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/>
              <a:t>Pearson &amp; </a:t>
            </a:r>
            <a:r>
              <a:rPr lang="en-US" sz="1400" dirty="0" err="1"/>
              <a:t>Manolio</a:t>
            </a:r>
            <a:r>
              <a:rPr lang="en-US" sz="1400" dirty="0"/>
              <a:t> JAMA 2008; 299:1335-44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4539</TotalTime>
  <Words>2335</Words>
  <Application>Microsoft Office PowerPoint</Application>
  <PresentationFormat>On-screen Show (4:3)</PresentationFormat>
  <Paragraphs>378</Paragraphs>
  <Slides>47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6" baseType="lpstr">
      <vt:lpstr>MS PGothic</vt:lpstr>
      <vt:lpstr>MS PGothic</vt:lpstr>
      <vt:lpstr>宋体</vt:lpstr>
      <vt:lpstr>Arial</vt:lpstr>
      <vt:lpstr>Calibri</vt:lpstr>
      <vt:lpstr>Cambria Math</vt:lpstr>
      <vt:lpstr>Comic Sans MS</vt:lpstr>
      <vt:lpstr>方正舒体</vt:lpstr>
      <vt:lpstr>Georgia</vt:lpstr>
      <vt:lpstr>Miso</vt:lpstr>
      <vt:lpstr>Miso Bold</vt:lpstr>
      <vt:lpstr>msgothic</vt:lpstr>
      <vt:lpstr>Myriad Pro</vt:lpstr>
      <vt:lpstr>Symbol</vt:lpstr>
      <vt:lpstr>Times</vt:lpstr>
      <vt:lpstr>Times New Roman</vt:lpstr>
      <vt:lpstr>Wingdings 2</vt:lpstr>
      <vt:lpstr>Clarity</vt:lpstr>
      <vt:lpstr>Equation</vt:lpstr>
      <vt:lpstr>Genome Wide Association Studies (GWAS)</vt:lpstr>
      <vt:lpstr>Outline</vt:lpstr>
      <vt:lpstr>Genetic Variation and Disease Susceptibility</vt:lpstr>
      <vt:lpstr>What is a Genome Wide Association Study (GWAS)  </vt:lpstr>
      <vt:lpstr>GWAS DEFINITION</vt:lpstr>
      <vt:lpstr>Tools/Discoveries that Made GWAS Possible</vt:lpstr>
      <vt:lpstr>Some Key Concepts for GWAS</vt:lpstr>
      <vt:lpstr>Points to consider in Conducting and Interpreting GWAS </vt:lpstr>
      <vt:lpstr>Study Designs Used in GWAS</vt:lpstr>
      <vt:lpstr>PowerPoint Presentation</vt:lpstr>
      <vt:lpstr>Sample Size</vt:lpstr>
      <vt:lpstr>Genomic Coverage of GWAS Chips </vt:lpstr>
      <vt:lpstr>Genotyping and Quality Control in GWAS</vt:lpstr>
      <vt:lpstr>Schematic of Typical GWAS</vt:lpstr>
      <vt:lpstr>Common Model: Logistic Regression</vt:lpstr>
      <vt:lpstr>Principal components analysis</vt:lpstr>
      <vt:lpstr>Captures inter- and intra-continental variability</vt:lpstr>
      <vt:lpstr>Population Stratification</vt:lpstr>
      <vt:lpstr>Q-Q plots</vt:lpstr>
      <vt:lpstr>Manhattan Plot</vt:lpstr>
      <vt:lpstr>Regional Plots</vt:lpstr>
      <vt:lpstr>PowerPoint Presentation</vt:lpstr>
      <vt:lpstr>Meta-Analysis</vt:lpstr>
      <vt:lpstr>Plink  http://pngu.mgh.harvard.edu/~purcell/plink/</vt:lpstr>
      <vt:lpstr>Limitations of GWAS</vt:lpstr>
      <vt:lpstr>“Missing” Heritability</vt:lpstr>
      <vt:lpstr>Assess the Heritability of a Trait</vt:lpstr>
      <vt:lpstr>Contribution of Genetic Variants to Disease Heritability </vt:lpstr>
      <vt:lpstr>GWAS Findings </vt:lpstr>
      <vt:lpstr>Catalog of Published GWAS</vt:lpstr>
      <vt:lpstr>PowerPoint Presentation</vt:lpstr>
      <vt:lpstr>GWAS SNP-Trait Discovery Timeline</vt:lpstr>
      <vt:lpstr>Post-GWAS Research</vt:lpstr>
      <vt:lpstr>The Post-GWAS Continum</vt:lpstr>
      <vt:lpstr>PowerPoint Presentation</vt:lpstr>
      <vt:lpstr>Nature iCOGS</vt:lpstr>
      <vt:lpstr>Key COGS Findings</vt:lpstr>
      <vt:lpstr>Pleiotropy in COGS and other Cancer GWAS</vt:lpstr>
      <vt:lpstr>Pleiotropy in GWAS</vt:lpstr>
      <vt:lpstr>Fine-Mapping</vt:lpstr>
      <vt:lpstr>Post-GWAS Biological Studies</vt:lpstr>
      <vt:lpstr>Genome-Wide Functional Annotation</vt:lpstr>
      <vt:lpstr>Functional Attributes of Regulatory Regions</vt:lpstr>
      <vt:lpstr>Variants in Regulatory Regions</vt:lpstr>
      <vt:lpstr>Genetic Risk Scores</vt:lpstr>
      <vt:lpstr>Examples of Links between GWAS Discoveries and Drugs </vt:lpstr>
      <vt:lpstr>Take Home Points</vt:lpstr>
    </vt:vector>
  </TitlesOfParts>
  <Company>FHCRC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GeNE-ENVIRONMENT Interactions in Colorectal Cancer ULRIKE PETERS, FHCRC</dc:title>
  <dc:creator>chutter</dc:creator>
  <cp:lastModifiedBy>Hutter, Carolyn (NIH/NHGRI) [E]</cp:lastModifiedBy>
  <cp:revision>242</cp:revision>
  <cp:lastPrinted>2016-07-06T00:47:08Z</cp:lastPrinted>
  <dcterms:created xsi:type="dcterms:W3CDTF">2013-10-27T18:01:22Z</dcterms:created>
  <dcterms:modified xsi:type="dcterms:W3CDTF">2017-07-12T00:47:08Z</dcterms:modified>
</cp:coreProperties>
</file>