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handoutMasterIdLst>
    <p:handoutMasterId r:id="rId57"/>
  </p:handoutMasterIdLst>
  <p:sldIdLst>
    <p:sldId id="349" r:id="rId2"/>
    <p:sldId id="364" r:id="rId3"/>
    <p:sldId id="362" r:id="rId4"/>
    <p:sldId id="358" r:id="rId5"/>
    <p:sldId id="382" r:id="rId6"/>
    <p:sldId id="383" r:id="rId7"/>
    <p:sldId id="395" r:id="rId8"/>
    <p:sldId id="397" r:id="rId9"/>
    <p:sldId id="399" r:id="rId10"/>
    <p:sldId id="402" r:id="rId11"/>
    <p:sldId id="352" r:id="rId12"/>
    <p:sldId id="381" r:id="rId13"/>
    <p:sldId id="403" r:id="rId14"/>
    <p:sldId id="351" r:id="rId15"/>
    <p:sldId id="359" r:id="rId16"/>
    <p:sldId id="356" r:id="rId17"/>
    <p:sldId id="360" r:id="rId18"/>
    <p:sldId id="393" r:id="rId19"/>
    <p:sldId id="368" r:id="rId20"/>
    <p:sldId id="369" r:id="rId21"/>
    <p:sldId id="372" r:id="rId22"/>
    <p:sldId id="373" r:id="rId23"/>
    <p:sldId id="374" r:id="rId24"/>
    <p:sldId id="408" r:id="rId25"/>
    <p:sldId id="375" r:id="rId26"/>
    <p:sldId id="409" r:id="rId27"/>
    <p:sldId id="410" r:id="rId28"/>
    <p:sldId id="411" r:id="rId29"/>
    <p:sldId id="412" r:id="rId30"/>
    <p:sldId id="377" r:id="rId31"/>
    <p:sldId id="379" r:id="rId32"/>
    <p:sldId id="380" r:id="rId33"/>
    <p:sldId id="385" r:id="rId34"/>
    <p:sldId id="413" r:id="rId35"/>
    <p:sldId id="415" r:id="rId36"/>
    <p:sldId id="414" r:id="rId37"/>
    <p:sldId id="281" r:id="rId38"/>
    <p:sldId id="394" r:id="rId39"/>
    <p:sldId id="259" r:id="rId40"/>
    <p:sldId id="334" r:id="rId41"/>
    <p:sldId id="304" r:id="rId42"/>
    <p:sldId id="390" r:id="rId43"/>
    <p:sldId id="292" r:id="rId44"/>
    <p:sldId id="330" r:id="rId45"/>
    <p:sldId id="267" r:id="rId46"/>
    <p:sldId id="282" r:id="rId47"/>
    <p:sldId id="322" r:id="rId48"/>
    <p:sldId id="279" r:id="rId49"/>
    <p:sldId id="341" r:id="rId50"/>
    <p:sldId id="302" r:id="rId51"/>
    <p:sldId id="404" r:id="rId52"/>
    <p:sldId id="333" r:id="rId53"/>
    <p:sldId id="345" r:id="rId54"/>
    <p:sldId id="346" r:id="rId5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6" autoAdjust="0"/>
    <p:restoredTop sz="94660"/>
  </p:normalViewPr>
  <p:slideViewPr>
    <p:cSldViewPr snapToGrid="0" snapToObjects="1">
      <p:cViewPr varScale="1">
        <p:scale>
          <a:sx n="114" d="100"/>
          <a:sy n="114" d="100"/>
        </p:scale>
        <p:origin x="108"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11468A4-55FE-4C95-8AEB-783E2669A7D0}" type="datetimeFigureOut">
              <a:rPr lang="en-US" smtClean="0"/>
              <a:pPr/>
              <a:t>7/11/2017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D23DE6C-C647-443A-8FCA-EFE6C7669689}" type="slidenum">
              <a:rPr lang="en-US" smtClean="0"/>
              <a:pPr/>
              <a:t>‹#›</a:t>
            </a:fld>
            <a:endParaRPr lang="en-US"/>
          </a:p>
        </p:txBody>
      </p:sp>
    </p:spTree>
    <p:extLst>
      <p:ext uri="{BB962C8B-B14F-4D97-AF65-F5344CB8AC3E}">
        <p14:creationId xmlns:p14="http://schemas.microsoft.com/office/powerpoint/2010/main" val="3981399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D09C8D7-4D40-4C93-8A27-9FB9D1C3F602}" type="datetimeFigureOut">
              <a:rPr lang="en-US" smtClean="0"/>
              <a:pPr/>
              <a:t>7/11/2017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8763BFF-33E0-410A-9F6C-E5E22F0591A7}" type="slidenum">
              <a:rPr lang="en-US" smtClean="0"/>
              <a:pPr/>
              <a:t>‹#›</a:t>
            </a:fld>
            <a:endParaRPr lang="en-US"/>
          </a:p>
        </p:txBody>
      </p:sp>
    </p:spTree>
    <p:extLst>
      <p:ext uri="{BB962C8B-B14F-4D97-AF65-F5344CB8AC3E}">
        <p14:creationId xmlns:p14="http://schemas.microsoft.com/office/powerpoint/2010/main" val="28989778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122" indent="-288893" eaLnBrk="0" hangingPunct="0">
              <a:defRPr sz="2400">
                <a:solidFill>
                  <a:schemeClr val="tx1"/>
                </a:solidFill>
                <a:latin typeface="Times New Roman" pitchFamily="18" charset="0"/>
              </a:defRPr>
            </a:lvl2pPr>
            <a:lvl3pPr marL="1155573" indent="-231115" eaLnBrk="0" hangingPunct="0">
              <a:defRPr sz="2400">
                <a:solidFill>
                  <a:schemeClr val="tx1"/>
                </a:solidFill>
                <a:latin typeface="Times New Roman" pitchFamily="18" charset="0"/>
              </a:defRPr>
            </a:lvl3pPr>
            <a:lvl4pPr marL="1617802" indent="-231115" eaLnBrk="0" hangingPunct="0">
              <a:defRPr sz="2400">
                <a:solidFill>
                  <a:schemeClr val="tx1"/>
                </a:solidFill>
                <a:latin typeface="Times New Roman" pitchFamily="18" charset="0"/>
              </a:defRPr>
            </a:lvl4pPr>
            <a:lvl5pPr marL="2080031" indent="-231115" eaLnBrk="0" hangingPunct="0">
              <a:defRPr sz="2400">
                <a:solidFill>
                  <a:schemeClr val="tx1"/>
                </a:solidFill>
                <a:latin typeface="Times New Roman" pitchFamily="18" charset="0"/>
              </a:defRPr>
            </a:lvl5pPr>
            <a:lvl6pPr marL="2542261" indent="-231115" eaLnBrk="0" fontAlgn="base" hangingPunct="0">
              <a:spcBef>
                <a:spcPct val="0"/>
              </a:spcBef>
              <a:spcAft>
                <a:spcPct val="0"/>
              </a:spcAft>
              <a:defRPr sz="2400">
                <a:solidFill>
                  <a:schemeClr val="tx1"/>
                </a:solidFill>
                <a:latin typeface="Times New Roman" pitchFamily="18" charset="0"/>
              </a:defRPr>
            </a:lvl6pPr>
            <a:lvl7pPr marL="3004490" indent="-231115" eaLnBrk="0" fontAlgn="base" hangingPunct="0">
              <a:spcBef>
                <a:spcPct val="0"/>
              </a:spcBef>
              <a:spcAft>
                <a:spcPct val="0"/>
              </a:spcAft>
              <a:defRPr sz="2400">
                <a:solidFill>
                  <a:schemeClr val="tx1"/>
                </a:solidFill>
                <a:latin typeface="Times New Roman" pitchFamily="18" charset="0"/>
              </a:defRPr>
            </a:lvl7pPr>
            <a:lvl8pPr marL="3466719" indent="-231115" eaLnBrk="0" fontAlgn="base" hangingPunct="0">
              <a:spcBef>
                <a:spcPct val="0"/>
              </a:spcBef>
              <a:spcAft>
                <a:spcPct val="0"/>
              </a:spcAft>
              <a:defRPr sz="2400">
                <a:solidFill>
                  <a:schemeClr val="tx1"/>
                </a:solidFill>
                <a:latin typeface="Times New Roman" pitchFamily="18" charset="0"/>
              </a:defRPr>
            </a:lvl8pPr>
            <a:lvl9pPr marL="3928948" indent="-231115" eaLnBrk="0" fontAlgn="base" hangingPunct="0">
              <a:spcBef>
                <a:spcPct val="0"/>
              </a:spcBef>
              <a:spcAft>
                <a:spcPct val="0"/>
              </a:spcAft>
              <a:defRPr sz="2400">
                <a:solidFill>
                  <a:schemeClr val="tx1"/>
                </a:solidFill>
                <a:latin typeface="Times New Roman" pitchFamily="18" charset="0"/>
              </a:defRPr>
            </a:lvl9pPr>
          </a:lstStyle>
          <a:p>
            <a:pPr eaLnBrk="1" hangingPunct="1"/>
            <a:fld id="{57C3356D-F7FB-4BFC-A0DD-D1E10689EA16}" type="slidenum">
              <a:rPr lang="en-US" altLang="en-US" sz="1200"/>
              <a:pPr eaLnBrk="1" hangingPunct="1"/>
              <a:t>7</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epidemiology of venous thrombosis is described on this slide.</a:t>
            </a:r>
          </a:p>
        </p:txBody>
      </p:sp>
    </p:spTree>
    <p:extLst>
      <p:ext uri="{BB962C8B-B14F-4D97-AF65-F5344CB8AC3E}">
        <p14:creationId xmlns:p14="http://schemas.microsoft.com/office/powerpoint/2010/main" val="90659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122" indent="-288893" eaLnBrk="0" hangingPunct="0">
              <a:defRPr sz="2400">
                <a:solidFill>
                  <a:schemeClr val="tx1"/>
                </a:solidFill>
                <a:latin typeface="Times New Roman" pitchFamily="18" charset="0"/>
              </a:defRPr>
            </a:lvl2pPr>
            <a:lvl3pPr marL="1155573" indent="-231115" eaLnBrk="0" hangingPunct="0">
              <a:defRPr sz="2400">
                <a:solidFill>
                  <a:schemeClr val="tx1"/>
                </a:solidFill>
                <a:latin typeface="Times New Roman" pitchFamily="18" charset="0"/>
              </a:defRPr>
            </a:lvl3pPr>
            <a:lvl4pPr marL="1617802" indent="-231115" eaLnBrk="0" hangingPunct="0">
              <a:defRPr sz="2400">
                <a:solidFill>
                  <a:schemeClr val="tx1"/>
                </a:solidFill>
                <a:latin typeface="Times New Roman" pitchFamily="18" charset="0"/>
              </a:defRPr>
            </a:lvl4pPr>
            <a:lvl5pPr marL="2080031" indent="-231115" eaLnBrk="0" hangingPunct="0">
              <a:defRPr sz="2400">
                <a:solidFill>
                  <a:schemeClr val="tx1"/>
                </a:solidFill>
                <a:latin typeface="Times New Roman" pitchFamily="18" charset="0"/>
              </a:defRPr>
            </a:lvl5pPr>
            <a:lvl6pPr marL="2542261" indent="-231115" eaLnBrk="0" fontAlgn="base" hangingPunct="0">
              <a:spcBef>
                <a:spcPct val="0"/>
              </a:spcBef>
              <a:spcAft>
                <a:spcPct val="0"/>
              </a:spcAft>
              <a:defRPr sz="2400">
                <a:solidFill>
                  <a:schemeClr val="tx1"/>
                </a:solidFill>
                <a:latin typeface="Times New Roman" pitchFamily="18" charset="0"/>
              </a:defRPr>
            </a:lvl6pPr>
            <a:lvl7pPr marL="3004490" indent="-231115" eaLnBrk="0" fontAlgn="base" hangingPunct="0">
              <a:spcBef>
                <a:spcPct val="0"/>
              </a:spcBef>
              <a:spcAft>
                <a:spcPct val="0"/>
              </a:spcAft>
              <a:defRPr sz="2400">
                <a:solidFill>
                  <a:schemeClr val="tx1"/>
                </a:solidFill>
                <a:latin typeface="Times New Roman" pitchFamily="18" charset="0"/>
              </a:defRPr>
            </a:lvl7pPr>
            <a:lvl8pPr marL="3466719" indent="-231115" eaLnBrk="0" fontAlgn="base" hangingPunct="0">
              <a:spcBef>
                <a:spcPct val="0"/>
              </a:spcBef>
              <a:spcAft>
                <a:spcPct val="0"/>
              </a:spcAft>
              <a:defRPr sz="2400">
                <a:solidFill>
                  <a:schemeClr val="tx1"/>
                </a:solidFill>
                <a:latin typeface="Times New Roman" pitchFamily="18" charset="0"/>
              </a:defRPr>
            </a:lvl8pPr>
            <a:lvl9pPr marL="3928948" indent="-231115" eaLnBrk="0" fontAlgn="base" hangingPunct="0">
              <a:spcBef>
                <a:spcPct val="0"/>
              </a:spcBef>
              <a:spcAft>
                <a:spcPct val="0"/>
              </a:spcAft>
              <a:defRPr sz="2400">
                <a:solidFill>
                  <a:schemeClr val="tx1"/>
                </a:solidFill>
                <a:latin typeface="Times New Roman" pitchFamily="18" charset="0"/>
              </a:defRPr>
            </a:lvl9pPr>
          </a:lstStyle>
          <a:p>
            <a:pPr eaLnBrk="1" hangingPunct="1"/>
            <a:fld id="{8995E40D-26ED-4A43-AB30-A821156F7091}" type="slidenum">
              <a:rPr lang="en-US" altLang="en-US" sz="1200"/>
              <a:pPr eaLnBrk="1" hangingPunct="1"/>
              <a:t>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mutation in Factor V Leiden, which results in an amino acid substitution, also increases risk of VT.</a:t>
            </a:r>
          </a:p>
        </p:txBody>
      </p:sp>
    </p:spTree>
    <p:extLst>
      <p:ext uri="{BB962C8B-B14F-4D97-AF65-F5344CB8AC3E}">
        <p14:creationId xmlns:p14="http://schemas.microsoft.com/office/powerpoint/2010/main" val="262714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122" indent="-288893" eaLnBrk="0" hangingPunct="0">
              <a:defRPr sz="2400">
                <a:solidFill>
                  <a:schemeClr val="tx1"/>
                </a:solidFill>
                <a:latin typeface="Times New Roman" pitchFamily="18" charset="0"/>
              </a:defRPr>
            </a:lvl2pPr>
            <a:lvl3pPr marL="1155573" indent="-231115" eaLnBrk="0" hangingPunct="0">
              <a:defRPr sz="2400">
                <a:solidFill>
                  <a:schemeClr val="tx1"/>
                </a:solidFill>
                <a:latin typeface="Times New Roman" pitchFamily="18" charset="0"/>
              </a:defRPr>
            </a:lvl3pPr>
            <a:lvl4pPr marL="1617802" indent="-231115" eaLnBrk="0" hangingPunct="0">
              <a:defRPr sz="2400">
                <a:solidFill>
                  <a:schemeClr val="tx1"/>
                </a:solidFill>
                <a:latin typeface="Times New Roman" pitchFamily="18" charset="0"/>
              </a:defRPr>
            </a:lvl4pPr>
            <a:lvl5pPr marL="2080031" indent="-231115" eaLnBrk="0" hangingPunct="0">
              <a:defRPr sz="2400">
                <a:solidFill>
                  <a:schemeClr val="tx1"/>
                </a:solidFill>
                <a:latin typeface="Times New Roman" pitchFamily="18" charset="0"/>
              </a:defRPr>
            </a:lvl5pPr>
            <a:lvl6pPr marL="2542261" indent="-231115" eaLnBrk="0" fontAlgn="base" hangingPunct="0">
              <a:spcBef>
                <a:spcPct val="0"/>
              </a:spcBef>
              <a:spcAft>
                <a:spcPct val="0"/>
              </a:spcAft>
              <a:defRPr sz="2400">
                <a:solidFill>
                  <a:schemeClr val="tx1"/>
                </a:solidFill>
                <a:latin typeface="Times New Roman" pitchFamily="18" charset="0"/>
              </a:defRPr>
            </a:lvl6pPr>
            <a:lvl7pPr marL="3004490" indent="-231115" eaLnBrk="0" fontAlgn="base" hangingPunct="0">
              <a:spcBef>
                <a:spcPct val="0"/>
              </a:spcBef>
              <a:spcAft>
                <a:spcPct val="0"/>
              </a:spcAft>
              <a:defRPr sz="2400">
                <a:solidFill>
                  <a:schemeClr val="tx1"/>
                </a:solidFill>
                <a:latin typeface="Times New Roman" pitchFamily="18" charset="0"/>
              </a:defRPr>
            </a:lvl7pPr>
            <a:lvl8pPr marL="3466719" indent="-231115" eaLnBrk="0" fontAlgn="base" hangingPunct="0">
              <a:spcBef>
                <a:spcPct val="0"/>
              </a:spcBef>
              <a:spcAft>
                <a:spcPct val="0"/>
              </a:spcAft>
              <a:defRPr sz="2400">
                <a:solidFill>
                  <a:schemeClr val="tx1"/>
                </a:solidFill>
                <a:latin typeface="Times New Roman" pitchFamily="18" charset="0"/>
              </a:defRPr>
            </a:lvl8pPr>
            <a:lvl9pPr marL="3928948" indent="-231115" eaLnBrk="0" fontAlgn="base" hangingPunct="0">
              <a:spcBef>
                <a:spcPct val="0"/>
              </a:spcBef>
              <a:spcAft>
                <a:spcPct val="0"/>
              </a:spcAft>
              <a:defRPr sz="2400">
                <a:solidFill>
                  <a:schemeClr val="tx1"/>
                </a:solidFill>
                <a:latin typeface="Times New Roman" pitchFamily="18" charset="0"/>
              </a:defRPr>
            </a:lvl9pPr>
          </a:lstStyle>
          <a:p>
            <a:pPr eaLnBrk="1" hangingPunct="1"/>
            <a:fld id="{7F53936B-6687-4538-930F-BA11434B1068}" type="slidenum">
              <a:rPr lang="en-US" altLang="en-US" sz="1200"/>
              <a:pPr eaLnBrk="1" hangingPunct="1"/>
              <a:t>9</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data are presented in the cited manuscript.  Individuals who do not carry the mutation but have been exposed to OCP have a ~4-fold increased risk of VT than those who do not carry the mutation and were not exposed to OCP.  Those who carry the mutation but have not used OCP have a ~7-fold increased risk of VT compared to those do not carry the mutation or used OCP.  However, the risk for individuals with the mutation and exposure to OCP is very high, ~35 times greater than the risk for women with neither the mutation or exposure to OCP.</a:t>
            </a:r>
          </a:p>
        </p:txBody>
      </p:sp>
    </p:spTree>
    <p:extLst>
      <p:ext uri="{BB962C8B-B14F-4D97-AF65-F5344CB8AC3E}">
        <p14:creationId xmlns:p14="http://schemas.microsoft.com/office/powerpoint/2010/main" val="178164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122" indent="-288893" eaLnBrk="0" hangingPunct="0">
              <a:defRPr sz="2400">
                <a:solidFill>
                  <a:schemeClr val="tx1"/>
                </a:solidFill>
                <a:latin typeface="Times New Roman" pitchFamily="18" charset="0"/>
              </a:defRPr>
            </a:lvl2pPr>
            <a:lvl3pPr marL="1155573" indent="-231115" eaLnBrk="0" hangingPunct="0">
              <a:defRPr sz="2400">
                <a:solidFill>
                  <a:schemeClr val="tx1"/>
                </a:solidFill>
                <a:latin typeface="Times New Roman" pitchFamily="18" charset="0"/>
              </a:defRPr>
            </a:lvl3pPr>
            <a:lvl4pPr marL="1617802" indent="-231115" eaLnBrk="0" hangingPunct="0">
              <a:defRPr sz="2400">
                <a:solidFill>
                  <a:schemeClr val="tx1"/>
                </a:solidFill>
                <a:latin typeface="Times New Roman" pitchFamily="18" charset="0"/>
              </a:defRPr>
            </a:lvl4pPr>
            <a:lvl5pPr marL="2080031" indent="-231115" eaLnBrk="0" hangingPunct="0">
              <a:defRPr sz="2400">
                <a:solidFill>
                  <a:schemeClr val="tx1"/>
                </a:solidFill>
                <a:latin typeface="Times New Roman" pitchFamily="18" charset="0"/>
              </a:defRPr>
            </a:lvl5pPr>
            <a:lvl6pPr marL="2542261" indent="-231115" eaLnBrk="0" fontAlgn="base" hangingPunct="0">
              <a:spcBef>
                <a:spcPct val="0"/>
              </a:spcBef>
              <a:spcAft>
                <a:spcPct val="0"/>
              </a:spcAft>
              <a:defRPr sz="2400">
                <a:solidFill>
                  <a:schemeClr val="tx1"/>
                </a:solidFill>
                <a:latin typeface="Times New Roman" pitchFamily="18" charset="0"/>
              </a:defRPr>
            </a:lvl6pPr>
            <a:lvl7pPr marL="3004490" indent="-231115" eaLnBrk="0" fontAlgn="base" hangingPunct="0">
              <a:spcBef>
                <a:spcPct val="0"/>
              </a:spcBef>
              <a:spcAft>
                <a:spcPct val="0"/>
              </a:spcAft>
              <a:defRPr sz="2400">
                <a:solidFill>
                  <a:schemeClr val="tx1"/>
                </a:solidFill>
                <a:latin typeface="Times New Roman" pitchFamily="18" charset="0"/>
              </a:defRPr>
            </a:lvl7pPr>
            <a:lvl8pPr marL="3466719" indent="-231115" eaLnBrk="0" fontAlgn="base" hangingPunct="0">
              <a:spcBef>
                <a:spcPct val="0"/>
              </a:spcBef>
              <a:spcAft>
                <a:spcPct val="0"/>
              </a:spcAft>
              <a:defRPr sz="2400">
                <a:solidFill>
                  <a:schemeClr val="tx1"/>
                </a:solidFill>
                <a:latin typeface="Times New Roman" pitchFamily="18" charset="0"/>
              </a:defRPr>
            </a:lvl8pPr>
            <a:lvl9pPr marL="3928948" indent="-231115" eaLnBrk="0" fontAlgn="base" hangingPunct="0">
              <a:spcBef>
                <a:spcPct val="0"/>
              </a:spcBef>
              <a:spcAft>
                <a:spcPct val="0"/>
              </a:spcAft>
              <a:defRPr sz="2400">
                <a:solidFill>
                  <a:schemeClr val="tx1"/>
                </a:solidFill>
                <a:latin typeface="Times New Roman" pitchFamily="18" charset="0"/>
              </a:defRPr>
            </a:lvl9pPr>
          </a:lstStyle>
          <a:p>
            <a:pPr eaLnBrk="1" hangingPunct="1"/>
            <a:fld id="{7F53936B-6687-4538-930F-BA11434B1068}" type="slidenum">
              <a:rPr lang="en-US" altLang="en-US" sz="1200"/>
              <a:pPr eaLnBrk="1" hangingPunct="1"/>
              <a:t>10</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data are presented in the cited manuscript.  Individuals who do not carry the mutation but have been exposed to OCP have a ~4-fold increased risk of VT than those who do not carry the mutation and were not exposed to OCP.  Those who carry the mutation but have not used OCP have a ~7-fold increased risk of VT compared to those do not carry the mutation or used OCP.  However, the risk for individuals with the mutation and exposure to OCP is very high, ~35 times greater than the risk for women with neither the mutation or exposure to OCP.</a:t>
            </a:r>
          </a:p>
        </p:txBody>
      </p:sp>
    </p:spTree>
    <p:extLst>
      <p:ext uri="{BB962C8B-B14F-4D97-AF65-F5344CB8AC3E}">
        <p14:creationId xmlns:p14="http://schemas.microsoft.com/office/powerpoint/2010/main" val="23795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C7C51-58CB-4718-9B4E-5F09F84E16E8}" type="slidenum">
              <a:rPr lang="en-US" smtClean="0"/>
              <a:t>42</a:t>
            </a:fld>
            <a:endParaRPr lang="en-US"/>
          </a:p>
        </p:txBody>
      </p:sp>
    </p:spTree>
    <p:extLst>
      <p:ext uri="{BB962C8B-B14F-4D97-AF65-F5344CB8AC3E}">
        <p14:creationId xmlns:p14="http://schemas.microsoft.com/office/powerpoint/2010/main" val="15826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5600" y="930227"/>
            <a:ext cx="4069210"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61" tIns="41480" rIns="82961" bIns="41480" anchor="ctr"/>
          <a:lstStyle/>
          <a:p>
            <a:endParaRPr lang="en-US"/>
          </a:p>
        </p:txBody>
      </p:sp>
      <p:sp>
        <p:nvSpPr>
          <p:cNvPr id="4098" name="Text Box 2"/>
          <p:cNvSpPr txBox="1">
            <a:spLocks noGrp="1" noChangeArrowheads="1"/>
          </p:cNvSpPr>
          <p:nvPr>
            <p:ph type="body"/>
          </p:nvPr>
        </p:nvSpPr>
        <p:spPr bwMode="auto">
          <a:xfrm>
            <a:off x="1049983" y="4425181"/>
            <a:ext cx="4787470"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Percentage of studies covering keywords included and not included in the Generic </a:t>
            </a:r>
            <a:r>
              <a:rPr lang="en-GB" dirty="0" err="1">
                <a:latin typeface="Arial" charset="0"/>
                <a:ea typeface="msgothic" charset="0"/>
                <a:cs typeface="msgothic" charset="0"/>
              </a:rPr>
              <a:t>DataSchema</a:t>
            </a:r>
            <a:r>
              <a:rPr lang="en-GB" dirty="0">
                <a:latin typeface="Arial" charset="0"/>
                <a:ea typeface="msgothic" charset="0"/>
                <a:cs typeface="msgothic" charset="0"/>
              </a:rPr>
              <a:t>. Example of keywords not included in the Generic </a:t>
            </a:r>
            <a:r>
              <a:rPr lang="en-GB" dirty="0" err="1">
                <a:latin typeface="Arial" charset="0"/>
                <a:ea typeface="msgothic" charset="0"/>
                <a:cs typeface="msgothic" charset="0"/>
              </a:rPr>
              <a:t>DataSchema</a:t>
            </a:r>
            <a:r>
              <a:rPr lang="en-GB" dirty="0">
                <a:latin typeface="Arial" charset="0"/>
                <a:ea typeface="msgothic" charset="0"/>
                <a:cs typeface="msgothic" charset="0"/>
              </a:rPr>
              <a:t> (percentage of studies covering): (a) Certain conditions originating in the perinatal period (2%); (b) Language (21%) and (c) Certain infectious and parasitic diseases (42%). Example of keywords included in the Generic </a:t>
            </a:r>
            <a:r>
              <a:rPr lang="en-GB" dirty="0" err="1">
                <a:latin typeface="Arial" charset="0"/>
                <a:ea typeface="msgothic" charset="0"/>
                <a:cs typeface="msgothic" charset="0"/>
              </a:rPr>
              <a:t>DataSchema</a:t>
            </a:r>
            <a:r>
              <a:rPr lang="en-GB" dirty="0">
                <a:latin typeface="Arial" charset="0"/>
                <a:ea typeface="msgothic" charset="0"/>
                <a:cs typeface="msgothic" charset="0"/>
              </a:rPr>
              <a:t> (percentage of studies covering): (d) Endocrine, nutritional and metabolic diseases (64%); (e) Diseases of the respiratory system (83%) and (f) Tobacco use (98%)</a:t>
            </a:r>
            <a:r>
              <a:rPr lang="x-none" dirty="0">
                <a:latin typeface="Arial" charset="0"/>
              </a:rPr>
              <a:t>‏</a:t>
            </a:r>
            <a:endParaRPr lang="en-GB" dirty="0">
              <a:latin typeface="Arial" charset="0"/>
              <a:ea typeface="msgothic" charset="0"/>
              <a:cs typeface="msgothic" charset="0"/>
            </a:endParaRPr>
          </a:p>
        </p:txBody>
      </p:sp>
    </p:spTree>
    <p:extLst>
      <p:ext uri="{BB962C8B-B14F-4D97-AF65-F5344CB8AC3E}">
        <p14:creationId xmlns:p14="http://schemas.microsoft.com/office/powerpoint/2010/main" val="245529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63BFF-33E0-410A-9F6C-E5E22F0591A7}" type="slidenum">
              <a:rPr lang="en-US" smtClean="0"/>
              <a:pPr/>
              <a:t>50</a:t>
            </a:fld>
            <a:endParaRPr lang="en-US"/>
          </a:p>
        </p:txBody>
      </p:sp>
    </p:spTree>
    <p:extLst>
      <p:ext uri="{BB962C8B-B14F-4D97-AF65-F5344CB8AC3E}">
        <p14:creationId xmlns:p14="http://schemas.microsoft.com/office/powerpoint/2010/main" val="382357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34B954-0278-7844-8A43-6FF178606F05}" type="datetime1">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5C4F9-7839-844E-907F-46B95AF9277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103CE-13E5-AC49-A378-7A1ACAE1C2B2}" type="datetime1">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4FDB4-2883-EC42-AB06-E971259782C7}" type="datetime1">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2E0B52C-5F78-4DFF-8271-49AA7C16F774}" type="slidenum">
              <a:rPr lang="en-US"/>
              <a:pPr/>
              <a:t>‹#›</a:t>
            </a:fld>
            <a:endParaRPr lang="en-US"/>
          </a:p>
        </p:txBody>
      </p:sp>
    </p:spTree>
    <p:extLst>
      <p:ext uri="{BB962C8B-B14F-4D97-AF65-F5344CB8AC3E}">
        <p14:creationId xmlns:p14="http://schemas.microsoft.com/office/powerpoint/2010/main" val="252714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72DDAF-3D8E-4B4E-B5CB-1069F8098A57}" type="datetime1">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34F087-3B84-C348-AD0B-D9629D7DF86D}" type="datetime1">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5C4F9-7839-844E-907F-46B95AF92778}"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86BAA-5DD9-B342-A88F-B90BF9C7240E}" type="datetime1">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28216E-9AFF-7F4B-A72F-386CB0765236}" type="datetime1">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5C4F9-7839-844E-907F-46B95AF92778}"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68DBD3-B076-314C-A875-0ABFC957F468}" type="datetime1">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2AD6E-445B-2144-A099-3F8CEBFF3759}" type="datetime1">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934BA-B455-AA46-90A2-317AA639A5F7}" type="datetime1">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5C4F9-7839-844E-907F-46B95AF92778}"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E78838-32C6-B742-AF45-0F073277D76F}" type="datetime1">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5C4F9-7839-844E-907F-46B95AF927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F19057-41BE-7F41-A502-666C3BF92A7D}" type="datetime1">
              <a:rPr lang="en-US" smtClean="0"/>
              <a:pPr/>
              <a:t>7/11/2017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625C4F9-7839-844E-907F-46B95AF927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ezproxy.nihlibrary.nih.gov/pubmed/2412319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medical-dictionary.thefreedictionary.com/phenylketonuria"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Gene-Environment Interactions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52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rmAutofit/>
          </a:bodyPr>
          <a:lstStyle/>
          <a:p>
            <a:pPr eaLnBrk="1" hangingPunct="1"/>
            <a:r>
              <a:rPr lang="en-US" altLang="en-US" sz="4000" dirty="0"/>
              <a:t>Alternative way of looking at ORs</a:t>
            </a:r>
          </a:p>
        </p:txBody>
      </p:sp>
      <p:graphicFrame>
        <p:nvGraphicFramePr>
          <p:cNvPr id="548867" name="Group 3"/>
          <p:cNvGraphicFramePr>
            <a:graphicFrameLocks noGrp="1"/>
          </p:cNvGraphicFramePr>
          <p:nvPr>
            <p:ph sz="half" idx="1"/>
            <p:extLst>
              <p:ext uri="{D42A27DB-BD31-4B8C-83A1-F6EECF244321}">
                <p14:modId xmlns:p14="http://schemas.microsoft.com/office/powerpoint/2010/main" val="187113061"/>
              </p:ext>
            </p:extLst>
          </p:nvPr>
        </p:nvGraphicFramePr>
        <p:xfrm>
          <a:off x="1295400" y="1981200"/>
          <a:ext cx="4267200" cy="4114801"/>
        </p:xfrm>
        <a:graphic>
          <a:graphicData uri="http://schemas.openxmlformats.org/drawingml/2006/table">
            <a:tbl>
              <a:tblPr/>
              <a:tblGrid>
                <a:gridCol w="1371600">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635125">
                  <a:extLst>
                    <a:ext uri="{9D8B030D-6E8A-4147-A177-3AD203B41FA5}">
                      <a16:colId xmlns:a16="http://schemas.microsoft.com/office/drawing/2014/main" val="20002"/>
                    </a:ext>
                  </a:extLst>
                </a:gridCol>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a:ln>
                            <a:noFill/>
                          </a:ln>
                          <a:solidFill>
                            <a:schemeClr val="accent2"/>
                          </a:solidFill>
                          <a:effectLst/>
                          <a:latin typeface="Comic Sans MS" pitchFamily="66"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Controls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29" name="Text Box 29"/>
          <p:cNvSpPr txBox="1">
            <a:spLocks noChangeArrowheads="1"/>
          </p:cNvSpPr>
          <p:nvPr/>
        </p:nvSpPr>
        <p:spPr bwMode="auto">
          <a:xfrm>
            <a:off x="5257800" y="2209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ru-RU" altLang="en-US"/>
          </a:p>
        </p:txBody>
      </p:sp>
      <p:sp>
        <p:nvSpPr>
          <p:cNvPr id="25630" name="Text Box 30"/>
          <p:cNvSpPr txBox="1">
            <a:spLocks noChangeArrowheads="1"/>
          </p:cNvSpPr>
          <p:nvPr/>
        </p:nvSpPr>
        <p:spPr bwMode="auto">
          <a:xfrm>
            <a:off x="6080125" y="2057400"/>
            <a:ext cx="302895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accent2"/>
                </a:solidFill>
                <a:latin typeface="Comic Sans MS" pitchFamily="66" charset="0"/>
              </a:rPr>
              <a:t> OR   (95% CI)</a:t>
            </a: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34.7  (7.8, 310.0)</a:t>
            </a: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  6.9  (1.8, 31.8)</a:t>
            </a: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  3.7  (1.2, 6.3)</a:t>
            </a: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 Reference</a:t>
            </a:r>
          </a:p>
        </p:txBody>
      </p:sp>
      <p:sp>
        <p:nvSpPr>
          <p:cNvPr id="25631" name="Text Box 31"/>
          <p:cNvSpPr txBox="1">
            <a:spLocks noChangeArrowheads="1"/>
          </p:cNvSpPr>
          <p:nvPr/>
        </p:nvSpPr>
        <p:spPr bwMode="auto">
          <a:xfrm>
            <a:off x="1295400" y="61722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a:latin typeface="Comic Sans MS" pitchFamily="66" charset="0"/>
              </a:rPr>
              <a:t>Total      155         169</a:t>
            </a:r>
          </a:p>
        </p:txBody>
      </p:sp>
      <p:sp>
        <p:nvSpPr>
          <p:cNvPr id="25632" name="Text Box 32"/>
          <p:cNvSpPr txBox="1">
            <a:spLocks noChangeArrowheads="1"/>
          </p:cNvSpPr>
          <p:nvPr/>
        </p:nvSpPr>
        <p:spPr bwMode="auto">
          <a:xfrm>
            <a:off x="5943600" y="646112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i="1">
                <a:solidFill>
                  <a:schemeClr val="accent2"/>
                </a:solidFill>
                <a:latin typeface="Comic Sans MS" pitchFamily="66" charset="0"/>
              </a:rPr>
              <a:t>Lancet 1994;344:1453</a:t>
            </a:r>
          </a:p>
        </p:txBody>
      </p:sp>
    </p:spTree>
    <p:extLst>
      <p:ext uri="{BB962C8B-B14F-4D97-AF65-F5344CB8AC3E}">
        <p14:creationId xmlns:p14="http://schemas.microsoft.com/office/powerpoint/2010/main" val="3537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Interactions are Scale Dependent</a:t>
            </a:r>
          </a:p>
        </p:txBody>
      </p:sp>
      <p:graphicFrame>
        <p:nvGraphicFramePr>
          <p:cNvPr id="46102" name="Group 22"/>
          <p:cNvGraphicFramePr>
            <a:graphicFrameLocks noGrp="1"/>
          </p:cNvGraphicFramePr>
          <p:nvPr>
            <p:ph type="tbl" idx="4294967295"/>
            <p:extLst>
              <p:ext uri="{D42A27DB-BD31-4B8C-83A1-F6EECF244321}">
                <p14:modId xmlns:p14="http://schemas.microsoft.com/office/powerpoint/2010/main" val="270322073"/>
              </p:ext>
            </p:extLst>
          </p:nvPr>
        </p:nvGraphicFramePr>
        <p:xfrm>
          <a:off x="1676400" y="1723292"/>
          <a:ext cx="6096000" cy="1871472"/>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G</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2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E</a:t>
                      </a:r>
                      <a:endParaRPr kumimoji="0" lang="en-US" sz="2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GE</a:t>
                      </a:r>
                      <a:endParaRPr kumimoji="0" lang="en-US" sz="2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Box 5"/>
          <p:cNvSpPr txBox="1"/>
          <p:nvPr/>
        </p:nvSpPr>
        <p:spPr>
          <a:xfrm>
            <a:off x="761999" y="4038600"/>
            <a:ext cx="7550727" cy="3877985"/>
          </a:xfrm>
          <a:prstGeom prst="rect">
            <a:avLst/>
          </a:prstGeom>
          <a:noFill/>
        </p:spPr>
        <p:txBody>
          <a:bodyPr wrap="square" rtlCol="0">
            <a:spAutoFit/>
          </a:bodyPr>
          <a:lstStyle/>
          <a:p>
            <a:pPr lvl="0"/>
            <a:r>
              <a:rPr lang="en-US" u="sng" dirty="0">
                <a:latin typeface="Arial" charset="0"/>
              </a:rPr>
              <a:t>Multiplicative model </a:t>
            </a:r>
          </a:p>
          <a:p>
            <a:r>
              <a:rPr lang="en-US" dirty="0">
                <a:latin typeface="Arial" charset="0"/>
              </a:rPr>
              <a:t>No Interaction: RR</a:t>
            </a:r>
            <a:r>
              <a:rPr lang="en-US" baseline="-25000" dirty="0">
                <a:latin typeface="Arial" charset="0"/>
              </a:rPr>
              <a:t>GE</a:t>
            </a:r>
            <a:r>
              <a:rPr lang="en-US" dirty="0">
                <a:latin typeface="Arial" charset="0"/>
              </a:rPr>
              <a:t>= RR</a:t>
            </a:r>
            <a:r>
              <a:rPr lang="en-US" baseline="-25000" dirty="0">
                <a:latin typeface="Arial" charset="0"/>
              </a:rPr>
              <a:t>G</a:t>
            </a:r>
            <a:r>
              <a:rPr lang="en-US" dirty="0">
                <a:latin typeface="Arial" charset="0"/>
              </a:rPr>
              <a:t>× RR</a:t>
            </a:r>
            <a:r>
              <a:rPr lang="en-US" baseline="-25000" dirty="0">
                <a:latin typeface="Arial" charset="0"/>
              </a:rPr>
              <a:t>E</a:t>
            </a:r>
          </a:p>
          <a:p>
            <a:r>
              <a:rPr lang="en-US" dirty="0">
                <a:latin typeface="Arial" charset="0"/>
              </a:rPr>
              <a:t>Relative-risk associated with E is the same by levels of G and reverse</a:t>
            </a:r>
          </a:p>
          <a:p>
            <a:pPr lvl="0"/>
            <a:r>
              <a:rPr lang="en-US" dirty="0">
                <a:latin typeface="Arial" charset="0"/>
              </a:rPr>
              <a:t>Interaction Relative Risk =RR</a:t>
            </a:r>
            <a:r>
              <a:rPr lang="en-US" baseline="-25000" dirty="0">
                <a:latin typeface="Arial" charset="0"/>
              </a:rPr>
              <a:t>GE</a:t>
            </a:r>
            <a:r>
              <a:rPr lang="en-US" dirty="0">
                <a:latin typeface="Arial" charset="0"/>
              </a:rPr>
              <a:t>/(RR</a:t>
            </a:r>
            <a:r>
              <a:rPr lang="en-US" baseline="-25000" dirty="0">
                <a:latin typeface="Arial" charset="0"/>
              </a:rPr>
              <a:t>G</a:t>
            </a:r>
            <a:r>
              <a:rPr lang="en-US" dirty="0">
                <a:latin typeface="Arial" charset="0"/>
              </a:rPr>
              <a:t>× RR</a:t>
            </a:r>
            <a:r>
              <a:rPr lang="en-US" baseline="-25000" dirty="0">
                <a:latin typeface="Arial" charset="0"/>
              </a:rPr>
              <a:t>E</a:t>
            </a:r>
            <a:r>
              <a:rPr lang="en-US" dirty="0">
                <a:latin typeface="Arial" charset="0"/>
              </a:rPr>
              <a:t>)</a:t>
            </a:r>
            <a:endParaRPr lang="en-US" baseline="-25000" dirty="0">
              <a:latin typeface="Arial" charset="0"/>
            </a:endParaRPr>
          </a:p>
          <a:p>
            <a:pPr lvl="0"/>
            <a:endParaRPr lang="en-US" baseline="-25000" dirty="0">
              <a:latin typeface="Arial" charset="0"/>
            </a:endParaRPr>
          </a:p>
          <a:p>
            <a:pPr lvl="0"/>
            <a:r>
              <a:rPr lang="en-US" u="sng" dirty="0">
                <a:latin typeface="Arial" charset="0"/>
              </a:rPr>
              <a:t>Additive model </a:t>
            </a:r>
          </a:p>
          <a:p>
            <a:pPr lvl="0"/>
            <a:r>
              <a:rPr lang="en-US" dirty="0">
                <a:sym typeface="Symbol" pitchFamily="18" charset="2"/>
              </a:rPr>
              <a:t>No Interaction: </a:t>
            </a:r>
            <a:r>
              <a:rPr lang="en-US" dirty="0">
                <a:latin typeface="Arial" charset="0"/>
              </a:rPr>
              <a:t>RR</a:t>
            </a:r>
            <a:r>
              <a:rPr lang="en-US" baseline="-25000" dirty="0">
                <a:latin typeface="Arial" charset="0"/>
              </a:rPr>
              <a:t>GE</a:t>
            </a:r>
            <a:r>
              <a:rPr lang="en-US" dirty="0">
                <a:latin typeface="Arial" charset="0"/>
              </a:rPr>
              <a:t>= RR</a:t>
            </a:r>
            <a:r>
              <a:rPr lang="en-US" baseline="-25000" dirty="0">
                <a:latin typeface="Arial" charset="0"/>
              </a:rPr>
              <a:t>G</a:t>
            </a:r>
            <a:r>
              <a:rPr lang="en-US" dirty="0">
                <a:latin typeface="Arial" charset="0"/>
              </a:rPr>
              <a:t>+ RR</a:t>
            </a:r>
            <a:r>
              <a:rPr lang="en-US" baseline="-25000" dirty="0">
                <a:latin typeface="Arial" charset="0"/>
              </a:rPr>
              <a:t>E</a:t>
            </a:r>
            <a:r>
              <a:rPr lang="en-US" dirty="0">
                <a:latin typeface="Arial" charset="0"/>
              </a:rPr>
              <a:t>-1</a:t>
            </a:r>
            <a:endParaRPr lang="en-US" dirty="0">
              <a:sym typeface="Symbol" pitchFamily="18" charset="2"/>
            </a:endParaRPr>
          </a:p>
          <a:p>
            <a:r>
              <a:rPr lang="en-US" dirty="0">
                <a:latin typeface="Arial" charset="0"/>
              </a:rPr>
              <a:t>Risk-difference associated with E is the same by levels of G and reverse</a:t>
            </a:r>
          </a:p>
          <a:p>
            <a:pPr lvl="0"/>
            <a:r>
              <a:rPr lang="en-US" dirty="0">
                <a:sym typeface="Symbol" pitchFamily="18" charset="2"/>
              </a:rPr>
              <a:t>Relative Excess Risk due to Interaction (RERI) =</a:t>
            </a:r>
            <a:r>
              <a:rPr lang="en-US" dirty="0">
                <a:latin typeface="Arial" charset="0"/>
              </a:rPr>
              <a:t>RR</a:t>
            </a:r>
            <a:r>
              <a:rPr lang="en-US" baseline="-25000" dirty="0">
                <a:latin typeface="Arial" charset="0"/>
              </a:rPr>
              <a:t>GE</a:t>
            </a:r>
            <a:r>
              <a:rPr lang="en-US" dirty="0">
                <a:latin typeface="Arial" charset="0"/>
              </a:rPr>
              <a:t>- RR</a:t>
            </a:r>
            <a:r>
              <a:rPr lang="en-US" baseline="-25000" dirty="0">
                <a:latin typeface="Arial" charset="0"/>
              </a:rPr>
              <a:t>G</a:t>
            </a:r>
            <a:r>
              <a:rPr lang="en-US" dirty="0">
                <a:latin typeface="Arial" charset="0"/>
              </a:rPr>
              <a:t>- RR</a:t>
            </a:r>
            <a:r>
              <a:rPr lang="en-US" baseline="-25000" dirty="0">
                <a:latin typeface="Arial" charset="0"/>
              </a:rPr>
              <a:t>E</a:t>
            </a:r>
            <a:r>
              <a:rPr lang="en-US" dirty="0">
                <a:latin typeface="Arial" charset="0"/>
              </a:rPr>
              <a:t>+1</a:t>
            </a:r>
          </a:p>
          <a:p>
            <a:pPr lvl="0"/>
            <a:endParaRPr lang="en-US" dirty="0">
              <a:latin typeface="Arial" charset="0"/>
            </a:endParaRPr>
          </a:p>
          <a:p>
            <a:pPr lvl="0"/>
            <a:endParaRPr lang="en-US" dirty="0">
              <a:latin typeface="Arial" charset="0"/>
            </a:endParaRPr>
          </a:p>
          <a:p>
            <a:pPr lvl="0"/>
            <a:endParaRPr lang="en-US" dirty="0">
              <a:latin typeface="Arial" charset="0"/>
            </a:endParaRPr>
          </a:p>
          <a:p>
            <a:endParaRPr lang="en-US" dirty="0">
              <a:latin typeface="Arial" charset="0"/>
            </a:endParaRPr>
          </a:p>
          <a:p>
            <a:endParaRPr lang="en-US" dirty="0"/>
          </a:p>
        </p:txBody>
      </p:sp>
    </p:spTree>
    <p:extLst>
      <p:ext uri="{BB962C8B-B14F-4D97-AF65-F5344CB8AC3E}">
        <p14:creationId xmlns:p14="http://schemas.microsoft.com/office/powerpoint/2010/main" val="300761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Using Different Scales</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806535769"/>
              </p:ext>
            </p:extLst>
          </p:nvPr>
        </p:nvGraphicFramePr>
        <p:xfrm>
          <a:off x="457200" y="1600200"/>
          <a:ext cx="8229600" cy="3606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Measurement Scale and Interaction Effect</a:t>
                      </a:r>
                    </a:p>
                  </a:txBody>
                  <a:tcPr/>
                </a:tc>
                <a:tc>
                  <a:txBody>
                    <a:bodyPr/>
                    <a:lstStyle/>
                    <a:p>
                      <a:r>
                        <a:rPr lang="en-US" dirty="0"/>
                        <a:t>Cohort Study</a:t>
                      </a:r>
                    </a:p>
                  </a:txBody>
                  <a:tcPr/>
                </a:tc>
                <a:tc>
                  <a:txBody>
                    <a:bodyPr/>
                    <a:lstStyle/>
                    <a:p>
                      <a:r>
                        <a:rPr lang="en-US" dirty="0"/>
                        <a:t>Case-control</a:t>
                      </a:r>
                      <a:r>
                        <a:rPr lang="en-US" baseline="0" dirty="0"/>
                        <a:t> study*</a:t>
                      </a:r>
                      <a:endParaRPr lang="en-US" dirty="0"/>
                    </a:p>
                  </a:txBody>
                  <a:tcPr/>
                </a:tc>
                <a:extLst>
                  <a:ext uri="{0D108BD9-81ED-4DB2-BD59-A6C34878D82A}">
                    <a16:rowId xmlns:a16="http://schemas.microsoft.com/office/drawing/2014/main" val="10000"/>
                  </a:ext>
                </a:extLst>
              </a:tr>
              <a:tr h="370840">
                <a:tc>
                  <a:txBody>
                    <a:bodyPr/>
                    <a:lstStyle/>
                    <a:p>
                      <a:r>
                        <a:rPr lang="en-US" b="1" dirty="0"/>
                        <a:t>Multiplicative</a:t>
                      </a:r>
                      <a:r>
                        <a:rPr lang="en-US" b="1" baseline="0" dirty="0"/>
                        <a:t> Scale</a:t>
                      </a:r>
                      <a:endParaRPr lang="en-US" b="1"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No Interaction</a:t>
                      </a:r>
                    </a:p>
                  </a:txBody>
                  <a:tcPr/>
                </a:tc>
                <a:tc>
                  <a:txBody>
                    <a:bodyPr/>
                    <a:lstStyle/>
                    <a:p>
                      <a:r>
                        <a:rPr lang="en-US" dirty="0"/>
                        <a:t>RR</a:t>
                      </a:r>
                      <a:r>
                        <a:rPr lang="en-US" baseline="-25000" dirty="0"/>
                        <a:t>GE</a:t>
                      </a:r>
                      <a:r>
                        <a:rPr lang="en-US" dirty="0"/>
                        <a:t>=</a:t>
                      </a:r>
                      <a:r>
                        <a:rPr lang="en-US" dirty="0" err="1"/>
                        <a:t>RR</a:t>
                      </a:r>
                      <a:r>
                        <a:rPr lang="en-US" baseline="-25000" dirty="0" err="1"/>
                        <a:t>G</a:t>
                      </a:r>
                      <a:r>
                        <a:rPr lang="en-US" dirty="0" err="1"/>
                        <a:t>xRR</a:t>
                      </a:r>
                      <a:r>
                        <a:rPr lang="en-US" baseline="-25000" dirty="0" err="1"/>
                        <a:t>E</a:t>
                      </a:r>
                      <a:endParaRPr lang="en-US" baseline="-25000" dirty="0"/>
                    </a:p>
                  </a:txBody>
                  <a:tcPr/>
                </a:tc>
                <a:tc>
                  <a:txBody>
                    <a:bodyPr/>
                    <a:lstStyle/>
                    <a:p>
                      <a:r>
                        <a:rPr lang="en-US" dirty="0"/>
                        <a:t>OR</a:t>
                      </a:r>
                      <a:r>
                        <a:rPr lang="en-US" baseline="-25000" dirty="0"/>
                        <a:t>GE</a:t>
                      </a:r>
                      <a:r>
                        <a:rPr lang="en-US" dirty="0"/>
                        <a:t>=</a:t>
                      </a:r>
                      <a:r>
                        <a:rPr lang="en-US" dirty="0" err="1"/>
                        <a:t>OR</a:t>
                      </a:r>
                      <a:r>
                        <a:rPr lang="en-US" baseline="-25000" dirty="0" err="1"/>
                        <a:t>G</a:t>
                      </a:r>
                      <a:r>
                        <a:rPr lang="en-US" dirty="0" err="1"/>
                        <a:t>xOR</a:t>
                      </a:r>
                      <a:r>
                        <a:rPr lang="en-US" baseline="-25000" dirty="0" err="1"/>
                        <a:t>E</a:t>
                      </a:r>
                      <a:endParaRPr lang="en-US" baseline="-25000" dirty="0"/>
                    </a:p>
                  </a:txBody>
                  <a:tcPr/>
                </a:tc>
                <a:extLst>
                  <a:ext uri="{0D108BD9-81ED-4DB2-BD59-A6C34878D82A}">
                    <a16:rowId xmlns:a16="http://schemas.microsoft.com/office/drawing/2014/main" val="10002"/>
                  </a:ext>
                </a:extLst>
              </a:tr>
              <a:tr h="370840">
                <a:tc>
                  <a:txBody>
                    <a:bodyPr/>
                    <a:lstStyle/>
                    <a:p>
                      <a:r>
                        <a:rPr lang="en-US" dirty="0"/>
                        <a:t>Synergistic Interaction</a:t>
                      </a:r>
                    </a:p>
                  </a:txBody>
                  <a:tcPr/>
                </a:tc>
                <a:tc>
                  <a:txBody>
                    <a:bodyPr/>
                    <a:lstStyle/>
                    <a:p>
                      <a:r>
                        <a:rPr lang="en-US" dirty="0"/>
                        <a:t>RR</a:t>
                      </a:r>
                      <a:r>
                        <a:rPr lang="en-US" baseline="-25000" dirty="0"/>
                        <a:t>GE</a:t>
                      </a:r>
                      <a:r>
                        <a:rPr lang="en-US" baseline="0" dirty="0"/>
                        <a:t>&gt;</a:t>
                      </a:r>
                      <a:r>
                        <a:rPr lang="en-US" dirty="0" err="1"/>
                        <a:t>RR</a:t>
                      </a:r>
                      <a:r>
                        <a:rPr lang="en-US" baseline="-25000" dirty="0" err="1"/>
                        <a:t>G</a:t>
                      </a:r>
                      <a:r>
                        <a:rPr lang="en-US" dirty="0" err="1"/>
                        <a:t>xRR</a:t>
                      </a:r>
                      <a:r>
                        <a:rPr lang="en-US" baseline="-25000" dirty="0" err="1"/>
                        <a:t>E</a:t>
                      </a:r>
                      <a:endParaRPr lang="en-US" baseline="-25000" dirty="0"/>
                    </a:p>
                  </a:txBody>
                  <a:tcPr/>
                </a:tc>
                <a:tc>
                  <a:txBody>
                    <a:bodyPr/>
                    <a:lstStyle/>
                    <a:p>
                      <a:r>
                        <a:rPr lang="en-US" dirty="0"/>
                        <a:t>OR</a:t>
                      </a:r>
                      <a:r>
                        <a:rPr lang="en-US" baseline="-25000" dirty="0"/>
                        <a:t>GE</a:t>
                      </a:r>
                      <a:r>
                        <a:rPr lang="en-US" baseline="0" dirty="0"/>
                        <a:t>&gt;</a:t>
                      </a:r>
                      <a:r>
                        <a:rPr lang="en-US" baseline="0" dirty="0" err="1"/>
                        <a:t>O</a:t>
                      </a:r>
                      <a:r>
                        <a:rPr lang="en-US" dirty="0" err="1"/>
                        <a:t>R</a:t>
                      </a:r>
                      <a:r>
                        <a:rPr lang="en-US" baseline="-25000" dirty="0" err="1"/>
                        <a:t>G</a:t>
                      </a:r>
                      <a:r>
                        <a:rPr lang="en-US" dirty="0" err="1"/>
                        <a:t>xOR</a:t>
                      </a:r>
                      <a:r>
                        <a:rPr lang="en-US" baseline="-25000" dirty="0" err="1"/>
                        <a:t>E</a:t>
                      </a:r>
                      <a:endParaRPr lang="en-US" baseline="-25000" dirty="0"/>
                    </a:p>
                  </a:txBody>
                  <a:tcPr/>
                </a:tc>
                <a:extLst>
                  <a:ext uri="{0D108BD9-81ED-4DB2-BD59-A6C34878D82A}">
                    <a16:rowId xmlns:a16="http://schemas.microsoft.com/office/drawing/2014/main" val="10003"/>
                  </a:ext>
                </a:extLst>
              </a:tr>
              <a:tr h="370840">
                <a:tc>
                  <a:txBody>
                    <a:bodyPr/>
                    <a:lstStyle/>
                    <a:p>
                      <a:r>
                        <a:rPr lang="en-US" dirty="0"/>
                        <a:t>Antagonistic Interaction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RR</a:t>
                      </a:r>
                      <a:r>
                        <a:rPr lang="en-US" baseline="-25000" dirty="0"/>
                        <a:t>GE</a:t>
                      </a:r>
                      <a:r>
                        <a:rPr lang="en-US" baseline="0" dirty="0"/>
                        <a:t>&lt;</a:t>
                      </a:r>
                      <a:r>
                        <a:rPr lang="en-US" dirty="0" err="1"/>
                        <a:t>RR</a:t>
                      </a:r>
                      <a:r>
                        <a:rPr lang="en-US" baseline="-25000" dirty="0" err="1"/>
                        <a:t>G</a:t>
                      </a:r>
                      <a:r>
                        <a:rPr lang="en-US" dirty="0" err="1"/>
                        <a:t>xRR</a:t>
                      </a:r>
                      <a:r>
                        <a:rPr lang="en-US" baseline="-25000" dirty="0" err="1"/>
                        <a:t>E</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a:t>
                      </a:r>
                      <a:r>
                        <a:rPr lang="en-US" baseline="-25000" dirty="0"/>
                        <a:t>GE</a:t>
                      </a:r>
                      <a:r>
                        <a:rPr lang="en-US" baseline="0" dirty="0"/>
                        <a:t>&lt;</a:t>
                      </a:r>
                      <a:r>
                        <a:rPr lang="en-US" baseline="0" dirty="0" err="1"/>
                        <a:t>O</a:t>
                      </a:r>
                      <a:r>
                        <a:rPr lang="en-US" dirty="0" err="1"/>
                        <a:t>R</a:t>
                      </a:r>
                      <a:r>
                        <a:rPr lang="en-US" baseline="-25000" dirty="0" err="1"/>
                        <a:t>G</a:t>
                      </a:r>
                      <a:r>
                        <a:rPr lang="en-US" dirty="0" err="1"/>
                        <a:t>xOR</a:t>
                      </a:r>
                      <a:r>
                        <a:rPr lang="en-US" baseline="-25000" dirty="0" err="1"/>
                        <a:t>E</a:t>
                      </a:r>
                      <a:endParaRPr lang="en-US" baseline="-25000" dirty="0"/>
                    </a:p>
                  </a:txBody>
                  <a:tcPr/>
                </a:tc>
                <a:extLst>
                  <a:ext uri="{0D108BD9-81ED-4DB2-BD59-A6C34878D82A}">
                    <a16:rowId xmlns:a16="http://schemas.microsoft.com/office/drawing/2014/main" val="10004"/>
                  </a:ext>
                </a:extLst>
              </a:tr>
              <a:tr h="370840">
                <a:tc>
                  <a:txBody>
                    <a:bodyPr/>
                    <a:lstStyle/>
                    <a:p>
                      <a:r>
                        <a:rPr lang="en-US" b="1" dirty="0"/>
                        <a:t>Additive Scale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No Interaction</a:t>
                      </a:r>
                    </a:p>
                  </a:txBody>
                  <a:tcPr/>
                </a:tc>
                <a:tc>
                  <a:txBody>
                    <a:bodyPr/>
                    <a:lstStyle/>
                    <a:p>
                      <a:r>
                        <a:rPr lang="en-US" dirty="0"/>
                        <a:t>RR</a:t>
                      </a:r>
                      <a:r>
                        <a:rPr lang="en-US" baseline="-25000" dirty="0"/>
                        <a:t>GE</a:t>
                      </a:r>
                      <a:r>
                        <a:rPr lang="en-US" dirty="0"/>
                        <a:t>=RR</a:t>
                      </a:r>
                      <a:r>
                        <a:rPr lang="en-US" baseline="-25000" dirty="0"/>
                        <a:t>G</a:t>
                      </a:r>
                      <a:r>
                        <a:rPr lang="en-US" dirty="0"/>
                        <a:t>+RR</a:t>
                      </a:r>
                      <a:r>
                        <a:rPr lang="en-US" baseline="-25000" dirty="0"/>
                        <a:t>E</a:t>
                      </a:r>
                      <a:r>
                        <a:rPr lang="en-US" baseline="0" dirty="0"/>
                        <a:t>-1</a:t>
                      </a:r>
                      <a:endParaRPr lang="en-US" baseline="-25000" dirty="0"/>
                    </a:p>
                  </a:txBody>
                  <a:tcPr/>
                </a:tc>
                <a:tc>
                  <a:txBody>
                    <a:bodyPr/>
                    <a:lstStyle/>
                    <a:p>
                      <a:r>
                        <a:rPr lang="en-US" dirty="0"/>
                        <a:t>OR</a:t>
                      </a:r>
                      <a:r>
                        <a:rPr lang="en-US" baseline="-25000" dirty="0"/>
                        <a:t>GE</a:t>
                      </a:r>
                      <a:r>
                        <a:rPr lang="en-US" dirty="0"/>
                        <a:t>=OR</a:t>
                      </a:r>
                      <a:r>
                        <a:rPr lang="en-US" baseline="-25000" dirty="0"/>
                        <a:t>G</a:t>
                      </a:r>
                      <a:r>
                        <a:rPr lang="en-US" dirty="0"/>
                        <a:t>+OR</a:t>
                      </a:r>
                      <a:r>
                        <a:rPr lang="en-US" baseline="-25000" dirty="0"/>
                        <a:t>E</a:t>
                      </a:r>
                      <a:r>
                        <a:rPr lang="en-US" baseline="0" dirty="0"/>
                        <a:t>-1</a:t>
                      </a:r>
                      <a:endParaRPr lang="en-US" baseline="-25000" dirty="0"/>
                    </a:p>
                  </a:txBody>
                  <a:tcPr/>
                </a:tc>
                <a:extLst>
                  <a:ext uri="{0D108BD9-81ED-4DB2-BD59-A6C34878D82A}">
                    <a16:rowId xmlns:a16="http://schemas.microsoft.com/office/drawing/2014/main" val="10006"/>
                  </a:ext>
                </a:extLst>
              </a:tr>
              <a:tr h="370840">
                <a:tc>
                  <a:txBody>
                    <a:bodyPr/>
                    <a:lstStyle/>
                    <a:p>
                      <a:r>
                        <a:rPr lang="en-US" dirty="0"/>
                        <a:t>Synergistic Interaction</a:t>
                      </a:r>
                    </a:p>
                  </a:txBody>
                  <a:tcPr/>
                </a:tc>
                <a:tc>
                  <a:txBody>
                    <a:bodyPr/>
                    <a:lstStyle/>
                    <a:p>
                      <a:r>
                        <a:rPr lang="en-US" dirty="0"/>
                        <a:t>RR</a:t>
                      </a:r>
                      <a:r>
                        <a:rPr lang="en-US" baseline="-25000" dirty="0"/>
                        <a:t>GE</a:t>
                      </a:r>
                      <a:r>
                        <a:rPr lang="en-US" dirty="0"/>
                        <a:t>&gt;RR</a:t>
                      </a:r>
                      <a:r>
                        <a:rPr lang="en-US" baseline="-25000" dirty="0"/>
                        <a:t>G</a:t>
                      </a:r>
                      <a:r>
                        <a:rPr lang="en-US" dirty="0"/>
                        <a:t>+RR</a:t>
                      </a:r>
                      <a:r>
                        <a:rPr lang="en-US" baseline="-25000" dirty="0"/>
                        <a:t>E</a:t>
                      </a:r>
                      <a:r>
                        <a:rPr lang="en-US" baseline="0" dirty="0"/>
                        <a:t>-1</a:t>
                      </a:r>
                      <a:endParaRPr lang="en-US" baseline="-25000" dirty="0"/>
                    </a:p>
                  </a:txBody>
                  <a:tcPr/>
                </a:tc>
                <a:tc>
                  <a:txBody>
                    <a:bodyPr/>
                    <a:lstStyle/>
                    <a:p>
                      <a:r>
                        <a:rPr lang="en-US" dirty="0"/>
                        <a:t>OR</a:t>
                      </a:r>
                      <a:r>
                        <a:rPr lang="en-US" baseline="-25000" dirty="0"/>
                        <a:t>GE</a:t>
                      </a:r>
                      <a:r>
                        <a:rPr lang="en-US" dirty="0"/>
                        <a:t>&gt;OR</a:t>
                      </a:r>
                      <a:r>
                        <a:rPr lang="en-US" baseline="-25000" dirty="0"/>
                        <a:t>G</a:t>
                      </a:r>
                      <a:r>
                        <a:rPr lang="en-US" dirty="0"/>
                        <a:t>+OR</a:t>
                      </a:r>
                      <a:r>
                        <a:rPr lang="en-US" baseline="-25000" dirty="0"/>
                        <a:t>E</a:t>
                      </a:r>
                      <a:r>
                        <a:rPr lang="en-US" baseline="0" dirty="0"/>
                        <a:t>-1</a:t>
                      </a:r>
                      <a:endParaRPr lang="en-US" baseline="-25000" dirty="0"/>
                    </a:p>
                  </a:txBody>
                  <a:tcPr/>
                </a:tc>
                <a:extLst>
                  <a:ext uri="{0D108BD9-81ED-4DB2-BD59-A6C34878D82A}">
                    <a16:rowId xmlns:a16="http://schemas.microsoft.com/office/drawing/2014/main" val="10007"/>
                  </a:ext>
                </a:extLst>
              </a:tr>
              <a:tr h="370840">
                <a:tc>
                  <a:txBody>
                    <a:bodyPr/>
                    <a:lstStyle/>
                    <a:p>
                      <a:r>
                        <a:rPr lang="en-US" dirty="0"/>
                        <a:t>Antagonistic Interaction</a:t>
                      </a:r>
                    </a:p>
                  </a:txBody>
                  <a:tcPr/>
                </a:tc>
                <a:tc>
                  <a:txBody>
                    <a:bodyPr/>
                    <a:lstStyle/>
                    <a:p>
                      <a:r>
                        <a:rPr lang="en-US" dirty="0"/>
                        <a:t>RR</a:t>
                      </a:r>
                      <a:r>
                        <a:rPr lang="en-US" baseline="-25000" dirty="0"/>
                        <a:t>GE</a:t>
                      </a:r>
                      <a:r>
                        <a:rPr lang="en-US" dirty="0"/>
                        <a:t>&lt;RR</a:t>
                      </a:r>
                      <a:r>
                        <a:rPr lang="en-US" baseline="-25000" dirty="0"/>
                        <a:t>G</a:t>
                      </a:r>
                      <a:r>
                        <a:rPr lang="en-US" dirty="0"/>
                        <a:t>+RR</a:t>
                      </a:r>
                      <a:r>
                        <a:rPr lang="en-US" baseline="-25000" dirty="0"/>
                        <a:t>E</a:t>
                      </a:r>
                      <a:r>
                        <a:rPr lang="en-US" baseline="0" dirty="0"/>
                        <a:t>-1</a:t>
                      </a:r>
                      <a:endParaRPr lang="en-US" baseline="-25000" dirty="0"/>
                    </a:p>
                  </a:txBody>
                  <a:tcPr/>
                </a:tc>
                <a:tc>
                  <a:txBody>
                    <a:bodyPr/>
                    <a:lstStyle/>
                    <a:p>
                      <a:r>
                        <a:rPr lang="en-US" dirty="0"/>
                        <a:t>OR</a:t>
                      </a:r>
                      <a:r>
                        <a:rPr lang="en-US" baseline="-25000" dirty="0"/>
                        <a:t>GE</a:t>
                      </a:r>
                      <a:r>
                        <a:rPr lang="en-US" dirty="0"/>
                        <a:t>&lt;OR</a:t>
                      </a:r>
                      <a:r>
                        <a:rPr lang="en-US" baseline="-25000" dirty="0"/>
                        <a:t>G</a:t>
                      </a:r>
                      <a:r>
                        <a:rPr lang="en-US" dirty="0"/>
                        <a:t>+OR</a:t>
                      </a:r>
                      <a:r>
                        <a:rPr lang="en-US" baseline="-25000" dirty="0"/>
                        <a:t>E</a:t>
                      </a:r>
                      <a:r>
                        <a:rPr lang="en-US" baseline="0" dirty="0"/>
                        <a:t>-1</a:t>
                      </a:r>
                      <a:endParaRPr lang="en-US" baseline="-25000"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52400" y="5721927"/>
            <a:ext cx="8811491" cy="861774"/>
          </a:xfrm>
          <a:prstGeom prst="rect">
            <a:avLst/>
          </a:prstGeom>
          <a:noFill/>
        </p:spPr>
        <p:txBody>
          <a:bodyPr wrap="square" rtlCol="0">
            <a:spAutoFit/>
          </a:bodyPr>
          <a:lstStyle/>
          <a:p>
            <a:r>
              <a:rPr lang="en-US" sz="1400" dirty="0"/>
              <a:t>* Formulas for the ORs are approximations based on the approximation of the OR to the RR</a:t>
            </a:r>
          </a:p>
          <a:p>
            <a:endParaRPr lang="en-US" dirty="0"/>
          </a:p>
          <a:p>
            <a:r>
              <a:rPr lang="en-US" dirty="0"/>
              <a:t>Adapted from “Genetic Epidemiology: Methods and Applications”. Austin 2013. </a:t>
            </a:r>
          </a:p>
        </p:txBody>
      </p:sp>
    </p:spTree>
    <p:extLst>
      <p:ext uri="{BB962C8B-B14F-4D97-AF65-F5344CB8AC3E}">
        <p14:creationId xmlns:p14="http://schemas.microsoft.com/office/powerpoint/2010/main" val="233937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en-US" sz="3600" dirty="0"/>
              <a:t>OCP, Factor V Leiden Example</a:t>
            </a:r>
            <a:endParaRPr lang="en-US" sz="3600" b="1" dirty="0">
              <a:solidFill>
                <a:srgbClr val="800000"/>
              </a:solidFill>
            </a:endParaRPr>
          </a:p>
        </p:txBody>
      </p:sp>
      <p:graphicFrame>
        <p:nvGraphicFramePr>
          <p:cNvPr id="46102" name="Group 22"/>
          <p:cNvGraphicFramePr>
            <a:graphicFrameLocks noGrp="1"/>
          </p:cNvGraphicFramePr>
          <p:nvPr>
            <p:ph type="tbl" idx="1"/>
            <p:extLst>
              <p:ext uri="{D42A27DB-BD31-4B8C-83A1-F6EECF244321}">
                <p14:modId xmlns:p14="http://schemas.microsoft.com/office/powerpoint/2010/main" val="2903396482"/>
              </p:ext>
            </p:extLst>
          </p:nvPr>
        </p:nvGraphicFramePr>
        <p:xfrm>
          <a:off x="1447800" y="1828800"/>
          <a:ext cx="6096000" cy="1871472"/>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6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G</a:t>
                      </a:r>
                      <a:r>
                        <a:rPr kumimoji="0" lang="en-US" sz="2400" b="0" i="0" u="none" strike="noStrike" cap="none" normalizeH="0" baseline="0" dirty="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2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E</a:t>
                      </a:r>
                      <a:r>
                        <a:rPr kumimoji="0" lang="en-US" sz="2400" b="0" i="0" u="none" strike="noStrike" cap="none" normalizeH="0" baseline="0" dirty="0">
                          <a:ln>
                            <a:noFill/>
                          </a:ln>
                          <a:solidFill>
                            <a:schemeClr val="tx1"/>
                          </a:solidFill>
                          <a:effectLst/>
                          <a:latin typeface="Arial" charset="0"/>
                        </a:rPr>
                        <a:t>=3.7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RR</a:t>
                      </a:r>
                      <a:r>
                        <a:rPr kumimoji="0" lang="en-US" sz="2400" b="0" i="0" u="none" strike="noStrike" cap="none" normalizeH="0" baseline="-25000" dirty="0">
                          <a:ln>
                            <a:noFill/>
                          </a:ln>
                          <a:solidFill>
                            <a:schemeClr val="tx1"/>
                          </a:solidFill>
                          <a:effectLst/>
                          <a:latin typeface="Arial" charset="0"/>
                        </a:rPr>
                        <a:t>GE</a:t>
                      </a:r>
                      <a:r>
                        <a:rPr kumimoji="0" lang="en-US" sz="2400" b="0" i="0" u="none" strike="noStrike" cap="none" normalizeH="0" baseline="0" dirty="0">
                          <a:ln>
                            <a:noFill/>
                          </a:ln>
                          <a:solidFill>
                            <a:schemeClr val="tx1"/>
                          </a:solidFill>
                          <a:effectLst/>
                          <a:latin typeface="Arial" charset="0"/>
                        </a:rPr>
                        <a:t>=34.7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Box 5"/>
          <p:cNvSpPr txBox="1"/>
          <p:nvPr/>
        </p:nvSpPr>
        <p:spPr>
          <a:xfrm>
            <a:off x="761999" y="4038600"/>
            <a:ext cx="7550727" cy="3600986"/>
          </a:xfrm>
          <a:prstGeom prst="rect">
            <a:avLst/>
          </a:prstGeom>
          <a:noFill/>
        </p:spPr>
        <p:txBody>
          <a:bodyPr wrap="square" rtlCol="0">
            <a:spAutoFit/>
          </a:bodyPr>
          <a:lstStyle/>
          <a:p>
            <a:pPr lvl="0"/>
            <a:r>
              <a:rPr lang="en-US" u="sng" dirty="0">
                <a:latin typeface="Arial" charset="0"/>
              </a:rPr>
              <a:t>Multiplicative model </a:t>
            </a:r>
          </a:p>
          <a:p>
            <a:pPr lvl="0"/>
            <a:r>
              <a:rPr lang="en-US" dirty="0">
                <a:latin typeface="Arial" charset="0"/>
              </a:rPr>
              <a:t>Interaction Relative Risk: RR</a:t>
            </a:r>
            <a:r>
              <a:rPr lang="en-US" baseline="-25000" dirty="0">
                <a:latin typeface="Arial" charset="0"/>
              </a:rPr>
              <a:t>GE</a:t>
            </a:r>
            <a:r>
              <a:rPr lang="en-US" dirty="0">
                <a:latin typeface="Arial" charset="0"/>
              </a:rPr>
              <a:t>/RR</a:t>
            </a:r>
            <a:r>
              <a:rPr lang="en-US" baseline="-25000" dirty="0">
                <a:latin typeface="Arial" charset="0"/>
              </a:rPr>
              <a:t>G</a:t>
            </a:r>
            <a:r>
              <a:rPr lang="en-US" dirty="0">
                <a:latin typeface="Arial" charset="0"/>
              </a:rPr>
              <a:t>× RR</a:t>
            </a:r>
            <a:r>
              <a:rPr lang="en-US" baseline="-25000" dirty="0">
                <a:latin typeface="Arial" charset="0"/>
              </a:rPr>
              <a:t>E</a:t>
            </a:r>
          </a:p>
          <a:p>
            <a:r>
              <a:rPr lang="en-US" altLang="en-US" dirty="0">
                <a:solidFill>
                  <a:srgbClr val="FF0000"/>
                </a:solidFill>
                <a:latin typeface="Comic Sans MS" pitchFamily="66" charset="0"/>
              </a:rPr>
              <a:t>34.7 / 6.9 x 3.7  = 1.4</a:t>
            </a:r>
          </a:p>
          <a:p>
            <a:pPr lvl="0"/>
            <a:endParaRPr lang="en-US" baseline="-25000" dirty="0">
              <a:latin typeface="Arial" charset="0"/>
            </a:endParaRPr>
          </a:p>
          <a:p>
            <a:pPr lvl="0"/>
            <a:r>
              <a:rPr lang="en-US" u="sng" dirty="0">
                <a:latin typeface="Arial" charset="0"/>
              </a:rPr>
              <a:t>Additive model </a:t>
            </a:r>
          </a:p>
          <a:p>
            <a:pPr lvl="0"/>
            <a:r>
              <a:rPr lang="en-US" dirty="0">
                <a:sym typeface="Symbol" pitchFamily="18" charset="2"/>
              </a:rPr>
              <a:t>Relative Excess Risk due to Interaction (RERI): </a:t>
            </a:r>
            <a:r>
              <a:rPr lang="en-US" dirty="0">
                <a:latin typeface="Arial" charset="0"/>
              </a:rPr>
              <a:t>RR</a:t>
            </a:r>
            <a:r>
              <a:rPr lang="en-US" baseline="-25000" dirty="0">
                <a:latin typeface="Arial" charset="0"/>
              </a:rPr>
              <a:t>GE</a:t>
            </a:r>
            <a:r>
              <a:rPr lang="en-US" dirty="0">
                <a:latin typeface="Arial" charset="0"/>
              </a:rPr>
              <a:t>- RR</a:t>
            </a:r>
            <a:r>
              <a:rPr lang="en-US" baseline="-25000" dirty="0">
                <a:latin typeface="Arial" charset="0"/>
              </a:rPr>
              <a:t>G</a:t>
            </a:r>
            <a:r>
              <a:rPr lang="en-US" dirty="0">
                <a:latin typeface="Arial" charset="0"/>
              </a:rPr>
              <a:t>- RR</a:t>
            </a:r>
            <a:r>
              <a:rPr lang="en-US" baseline="-25000" dirty="0">
                <a:latin typeface="Arial" charset="0"/>
              </a:rPr>
              <a:t>E</a:t>
            </a:r>
            <a:r>
              <a:rPr lang="en-US" dirty="0">
                <a:latin typeface="Arial" charset="0"/>
              </a:rPr>
              <a:t>+1</a:t>
            </a:r>
          </a:p>
          <a:p>
            <a:r>
              <a:rPr lang="en-US" altLang="en-US" dirty="0">
                <a:solidFill>
                  <a:srgbClr val="FF0000"/>
                </a:solidFill>
                <a:latin typeface="Comic Sans MS" pitchFamily="66" charset="0"/>
              </a:rPr>
              <a:t>34.7 – (6.9 + 3.7 - 1) = 25.1</a:t>
            </a:r>
          </a:p>
          <a:p>
            <a:pPr lvl="0"/>
            <a:endParaRPr lang="en-US" dirty="0">
              <a:latin typeface="Arial" charset="0"/>
            </a:endParaRPr>
          </a:p>
          <a:p>
            <a:pPr lvl="0"/>
            <a:endParaRPr lang="en-US" dirty="0">
              <a:latin typeface="Arial" charset="0"/>
            </a:endParaRPr>
          </a:p>
          <a:p>
            <a:pPr lvl="0"/>
            <a:endParaRPr lang="en-US" dirty="0">
              <a:latin typeface="Arial" charset="0"/>
            </a:endParaRPr>
          </a:p>
          <a:p>
            <a:pPr lvl="0"/>
            <a:endParaRPr lang="en-US" dirty="0">
              <a:latin typeface="Arial" charset="0"/>
            </a:endParaRPr>
          </a:p>
          <a:p>
            <a:endParaRPr lang="en-US" dirty="0">
              <a:latin typeface="Arial" charset="0"/>
            </a:endParaRPr>
          </a:p>
          <a:p>
            <a:endParaRPr lang="en-US" dirty="0"/>
          </a:p>
        </p:txBody>
      </p:sp>
    </p:spTree>
    <p:extLst>
      <p:ext uri="{BB962C8B-B14F-4D97-AF65-F5344CB8AC3E}">
        <p14:creationId xmlns:p14="http://schemas.microsoft.com/office/powerpoint/2010/main" val="405463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b="1" dirty="0">
                <a:solidFill>
                  <a:srgbClr val="800000"/>
                </a:solidFill>
              </a:rPr>
              <a:t>NAT2, smoking and bladder Cancer</a:t>
            </a:r>
            <a:br>
              <a:rPr lang="en-US" sz="2800" b="1" dirty="0"/>
            </a:br>
            <a:r>
              <a:rPr lang="en-US" sz="2400" i="1" dirty="0">
                <a:solidFill>
                  <a:srgbClr val="C00000"/>
                </a:solidFill>
              </a:rPr>
              <a:t>(Garcia-Closas et al., Lancet, 2005</a:t>
            </a:r>
            <a:r>
              <a:rPr lang="en-US" sz="2000" i="1" dirty="0">
                <a:solidFill>
                  <a:srgbClr val="C00000"/>
                </a:solidFill>
              </a:rPr>
              <a:t>)</a:t>
            </a:r>
            <a:endParaRPr lang="en-US" sz="2400" i="1" dirty="0">
              <a:solidFill>
                <a:srgbClr val="C00000"/>
              </a:solidFill>
            </a:endParaRPr>
          </a:p>
        </p:txBody>
      </p:sp>
      <p:graphicFrame>
        <p:nvGraphicFramePr>
          <p:cNvPr id="46102" name="Group 22"/>
          <p:cNvGraphicFramePr>
            <a:graphicFrameLocks noGrp="1"/>
          </p:cNvGraphicFramePr>
          <p:nvPr>
            <p:ph type="tbl" idx="1"/>
          </p:nvPr>
        </p:nvGraphicFramePr>
        <p:xfrm>
          <a:off x="457200" y="1905000"/>
          <a:ext cx="8229600" cy="30480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NAT2 rapid/intermediate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NAT2 slow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Never-smoker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0.9 (0.6-1.3)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Ever-smoker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2.9 (2.0-4.2)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4.6 (3.2-6.6)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Box 3"/>
          <p:cNvSpPr txBox="1"/>
          <p:nvPr/>
        </p:nvSpPr>
        <p:spPr>
          <a:xfrm>
            <a:off x="2514600" y="5486400"/>
            <a:ext cx="4409349" cy="369332"/>
          </a:xfrm>
          <a:prstGeom prst="rect">
            <a:avLst/>
          </a:prstGeom>
          <a:noFill/>
        </p:spPr>
        <p:txBody>
          <a:bodyPr wrap="none" rtlCol="0">
            <a:spAutoFit/>
          </a:bodyPr>
          <a:lstStyle/>
          <a:p>
            <a:r>
              <a:rPr lang="en-US" b="1" dirty="0">
                <a:solidFill>
                  <a:srgbClr val="C00000"/>
                </a:solidFill>
              </a:rPr>
              <a:t>No effect of NAT2 in the absence of smoking</a:t>
            </a:r>
          </a:p>
        </p:txBody>
      </p:sp>
    </p:spTree>
    <p:extLst>
      <p:ext uri="{BB962C8B-B14F-4D97-AF65-F5344CB8AC3E}">
        <p14:creationId xmlns:p14="http://schemas.microsoft.com/office/powerpoint/2010/main" val="275440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noChangeArrowheads="1"/>
          </p:cNvPicPr>
          <p:nvPr/>
        </p:nvPicPr>
        <p:blipFill>
          <a:blip r:embed="rId2" cstate="print"/>
          <a:srcRect/>
          <a:stretch>
            <a:fillRect/>
          </a:stretch>
        </p:blipFill>
        <p:spPr bwMode="auto">
          <a:xfrm>
            <a:off x="457200" y="695423"/>
            <a:ext cx="8001000" cy="6008688"/>
          </a:xfrm>
          <a:prstGeom prst="rect">
            <a:avLst/>
          </a:prstGeom>
          <a:noFill/>
          <a:ln w="9525" algn="ctr">
            <a:noFill/>
            <a:miter lim="800000"/>
            <a:headEnd/>
            <a:tailEnd/>
          </a:ln>
        </p:spPr>
      </p:pic>
      <p:sp>
        <p:nvSpPr>
          <p:cNvPr id="65539" name="TextBox 2"/>
          <p:cNvSpPr txBox="1">
            <a:spLocks noChangeArrowheads="1"/>
          </p:cNvSpPr>
          <p:nvPr/>
        </p:nvSpPr>
        <p:spPr bwMode="auto">
          <a:xfrm>
            <a:off x="6376988" y="6550223"/>
            <a:ext cx="2743200" cy="307777"/>
          </a:xfrm>
          <a:prstGeom prst="rect">
            <a:avLst/>
          </a:prstGeom>
          <a:noFill/>
          <a:ln w="9525">
            <a:noFill/>
            <a:miter lim="800000"/>
            <a:headEnd/>
            <a:tailEnd/>
          </a:ln>
        </p:spPr>
        <p:txBody>
          <a:bodyPr>
            <a:spAutoFit/>
          </a:bodyPr>
          <a:lstStyle/>
          <a:p>
            <a:pPr algn="r"/>
            <a:r>
              <a:rPr lang="en-US" sz="1400" dirty="0">
                <a:solidFill>
                  <a:srgbClr val="000000"/>
                </a:solidFill>
                <a:latin typeface="Calibri" pitchFamily="34" charset="0"/>
              </a:rPr>
              <a:t>Kraft and Hunter (2010)</a:t>
            </a:r>
          </a:p>
        </p:txBody>
      </p:sp>
    </p:spTree>
    <p:extLst>
      <p:ext uri="{BB962C8B-B14F-4D97-AF65-F5344CB8AC3E}">
        <p14:creationId xmlns:p14="http://schemas.microsoft.com/office/powerpoint/2010/main" val="74771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400" dirty="0"/>
              <a:t>Multiplicative</a:t>
            </a:r>
          </a:p>
          <a:p>
            <a:pPr lvl="1"/>
            <a:r>
              <a:rPr lang="en-US" sz="2900" dirty="0"/>
              <a:t>widely used in practice </a:t>
            </a:r>
          </a:p>
          <a:p>
            <a:pPr lvl="2"/>
            <a:r>
              <a:rPr lang="en-US" sz="2600" dirty="0"/>
              <a:t>partly due to popularity of logistic regression models</a:t>
            </a:r>
            <a:endParaRPr lang="en-US" sz="2900" dirty="0"/>
          </a:p>
          <a:p>
            <a:pPr lvl="1"/>
            <a:r>
              <a:rPr lang="en-US" sz="2900" dirty="0"/>
              <a:t>do not necessarily have mechanistic interpretation</a:t>
            </a:r>
          </a:p>
          <a:p>
            <a:pPr lvl="1"/>
            <a:r>
              <a:rPr lang="en-US" sz="2900" dirty="0"/>
              <a:t>large sample size is needed to ensure sufficient power</a:t>
            </a:r>
          </a:p>
          <a:p>
            <a:pPr lvl="1"/>
            <a:r>
              <a:rPr lang="en-US" sz="2900" dirty="0"/>
              <a:t>has been the focus of recent </a:t>
            </a:r>
            <a:r>
              <a:rPr lang="en-US" sz="2900" dirty="0" err="1"/>
              <a:t>methodologic</a:t>
            </a:r>
            <a:r>
              <a:rPr lang="en-US" sz="2900" dirty="0"/>
              <a:t> developments</a:t>
            </a:r>
          </a:p>
          <a:p>
            <a:pPr lvl="2"/>
            <a:r>
              <a:rPr lang="en-US" sz="2600" dirty="0"/>
              <a:t>case-only, empirical-</a:t>
            </a:r>
            <a:r>
              <a:rPr lang="en-US" sz="2600" dirty="0" err="1"/>
              <a:t>Bayes</a:t>
            </a:r>
            <a:r>
              <a:rPr lang="en-US" sz="2600" dirty="0"/>
              <a:t>, two-stage etc. </a:t>
            </a:r>
          </a:p>
          <a:p>
            <a:pPr>
              <a:buNone/>
            </a:pPr>
            <a:endParaRPr lang="en-US" dirty="0"/>
          </a:p>
          <a:p>
            <a:r>
              <a:rPr lang="en-US" sz="3400" dirty="0"/>
              <a:t>Additive model </a:t>
            </a:r>
          </a:p>
          <a:p>
            <a:pPr lvl="1"/>
            <a:r>
              <a:rPr lang="en-US" sz="2900" dirty="0"/>
              <a:t>much less widely used (</a:t>
            </a:r>
            <a:r>
              <a:rPr lang="en-US" sz="2900"/>
              <a:t>although </a:t>
            </a:r>
            <a:endParaRPr lang="en-US" sz="2900" dirty="0"/>
          </a:p>
          <a:p>
            <a:pPr lvl="1"/>
            <a:r>
              <a:rPr lang="en-US" sz="2900" dirty="0"/>
              <a:t>has direct relevance for evaluation of targeted intervention and links with mechanistic interaction under the sufficient component framework</a:t>
            </a:r>
          </a:p>
          <a:p>
            <a:pPr lvl="1"/>
            <a:r>
              <a:rPr lang="en-US" sz="2900" dirty="0"/>
              <a:t>Power is often higher than tests for multiplicative interaction </a:t>
            </a:r>
          </a:p>
          <a:p>
            <a:endParaRPr lang="en-US" dirty="0"/>
          </a:p>
          <a:p>
            <a:endParaRPr lang="en-US" dirty="0"/>
          </a:p>
          <a:p>
            <a:pPr lvl="1">
              <a:buNone/>
            </a:pPr>
            <a:endParaRPr lang="en-US" dirty="0"/>
          </a:p>
        </p:txBody>
      </p:sp>
      <p:sp>
        <p:nvSpPr>
          <p:cNvPr id="4" name="Title 3"/>
          <p:cNvSpPr>
            <a:spLocks noGrp="1"/>
          </p:cNvSpPr>
          <p:nvPr>
            <p:ph type="title"/>
          </p:nvPr>
        </p:nvSpPr>
        <p:spPr/>
        <p:txBody>
          <a:bodyPr/>
          <a:lstStyle/>
          <a:p>
            <a:r>
              <a:rPr lang="en-US" dirty="0"/>
              <a:t>Multiplicative vs. Additive Interactions</a:t>
            </a:r>
          </a:p>
        </p:txBody>
      </p:sp>
    </p:spTree>
    <p:extLst>
      <p:ext uri="{BB962C8B-B14F-4D97-AF65-F5344CB8AC3E}">
        <p14:creationId xmlns:p14="http://schemas.microsoft.com/office/powerpoint/2010/main" val="38624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idx="4294967295"/>
          </p:nvPr>
        </p:nvSpPr>
        <p:spPr/>
        <p:txBody>
          <a:bodyPr/>
          <a:lstStyle/>
          <a:p>
            <a:pPr eaLnBrk="1" hangingPunct="1"/>
            <a:r>
              <a:rPr lang="en-US" dirty="0">
                <a:latin typeface="Calibri" pitchFamily="34" charset="0"/>
              </a:rPr>
              <a:t>Aside: Interaction in a Regression Setting</a:t>
            </a:r>
          </a:p>
        </p:txBody>
      </p:sp>
      <p:sp>
        <p:nvSpPr>
          <p:cNvPr id="182274" name="Text Box 3"/>
          <p:cNvSpPr txBox="1">
            <a:spLocks noChangeArrowheads="1"/>
          </p:cNvSpPr>
          <p:nvPr/>
        </p:nvSpPr>
        <p:spPr bwMode="auto">
          <a:xfrm>
            <a:off x="990600" y="1600205"/>
            <a:ext cx="609600" cy="519113"/>
          </a:xfrm>
          <a:prstGeom prst="rect">
            <a:avLst/>
          </a:prstGeom>
          <a:noFill/>
          <a:ln w="9525" algn="ctr">
            <a:noFill/>
            <a:miter lim="800000"/>
            <a:headEnd/>
            <a:tailEnd/>
          </a:ln>
        </p:spPr>
        <p:txBody>
          <a:bodyPr>
            <a:spAutoFit/>
          </a:bodyPr>
          <a:lstStyle/>
          <a:p>
            <a:pPr algn="ctr">
              <a:spcBef>
                <a:spcPct val="50000"/>
              </a:spcBef>
            </a:pPr>
            <a:r>
              <a:rPr lang="en-US" sz="2800">
                <a:solidFill>
                  <a:srgbClr val="000000"/>
                </a:solidFill>
              </a:rPr>
              <a:t>G</a:t>
            </a:r>
          </a:p>
        </p:txBody>
      </p:sp>
      <p:sp>
        <p:nvSpPr>
          <p:cNvPr id="182275" name="AutoShape 4"/>
          <p:cNvSpPr>
            <a:spLocks/>
          </p:cNvSpPr>
          <p:nvPr/>
        </p:nvSpPr>
        <p:spPr bwMode="auto">
          <a:xfrm>
            <a:off x="1522413" y="1447805"/>
            <a:ext cx="228600" cy="838200"/>
          </a:xfrm>
          <a:prstGeom prst="leftBrace">
            <a:avLst>
              <a:gd name="adj1" fmla="val 30556"/>
              <a:gd name="adj2" fmla="val 50000"/>
            </a:avLst>
          </a:prstGeom>
          <a:no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182276" name="Text Box 5"/>
          <p:cNvSpPr txBox="1">
            <a:spLocks noChangeArrowheads="1"/>
          </p:cNvSpPr>
          <p:nvPr/>
        </p:nvSpPr>
        <p:spPr bwMode="auto">
          <a:xfrm>
            <a:off x="1781175" y="1328743"/>
            <a:ext cx="2743200" cy="1004887"/>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 if carrier</a:t>
            </a:r>
          </a:p>
          <a:p>
            <a:pPr>
              <a:spcBef>
                <a:spcPct val="50000"/>
              </a:spcBef>
            </a:pPr>
            <a:r>
              <a:rPr lang="en-US" sz="2400" dirty="0">
                <a:solidFill>
                  <a:srgbClr val="000000"/>
                </a:solidFill>
              </a:rPr>
              <a:t>0 if non-carrier</a:t>
            </a:r>
          </a:p>
        </p:txBody>
      </p:sp>
      <p:sp>
        <p:nvSpPr>
          <p:cNvPr id="182277" name="Text Box 6"/>
          <p:cNvSpPr txBox="1">
            <a:spLocks noChangeArrowheads="1"/>
          </p:cNvSpPr>
          <p:nvPr/>
        </p:nvSpPr>
        <p:spPr bwMode="auto">
          <a:xfrm>
            <a:off x="4543425" y="1595443"/>
            <a:ext cx="609600" cy="519112"/>
          </a:xfrm>
          <a:prstGeom prst="rect">
            <a:avLst/>
          </a:prstGeom>
          <a:noFill/>
          <a:ln w="9525" algn="ctr">
            <a:noFill/>
            <a:miter lim="800000"/>
            <a:headEnd/>
            <a:tailEnd/>
          </a:ln>
        </p:spPr>
        <p:txBody>
          <a:bodyPr>
            <a:spAutoFit/>
          </a:bodyPr>
          <a:lstStyle/>
          <a:p>
            <a:pPr algn="ctr">
              <a:spcBef>
                <a:spcPct val="50000"/>
              </a:spcBef>
            </a:pPr>
            <a:r>
              <a:rPr lang="en-US" sz="2800">
                <a:solidFill>
                  <a:srgbClr val="000000"/>
                </a:solidFill>
              </a:rPr>
              <a:t>E</a:t>
            </a:r>
          </a:p>
        </p:txBody>
      </p:sp>
      <p:sp>
        <p:nvSpPr>
          <p:cNvPr id="182278" name="AutoShape 7"/>
          <p:cNvSpPr>
            <a:spLocks/>
          </p:cNvSpPr>
          <p:nvPr/>
        </p:nvSpPr>
        <p:spPr bwMode="auto">
          <a:xfrm>
            <a:off x="5075238" y="1443043"/>
            <a:ext cx="228600" cy="838200"/>
          </a:xfrm>
          <a:prstGeom prst="leftBrace">
            <a:avLst>
              <a:gd name="adj1" fmla="val 30556"/>
              <a:gd name="adj2" fmla="val 50000"/>
            </a:avLst>
          </a:prstGeom>
          <a:no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182279" name="Text Box 8"/>
          <p:cNvSpPr txBox="1">
            <a:spLocks noChangeArrowheads="1"/>
          </p:cNvSpPr>
          <p:nvPr/>
        </p:nvSpPr>
        <p:spPr bwMode="auto">
          <a:xfrm>
            <a:off x="5334000" y="1323980"/>
            <a:ext cx="2743200" cy="1004888"/>
          </a:xfrm>
          <a:prstGeom prst="rect">
            <a:avLst/>
          </a:prstGeom>
          <a:noFill/>
          <a:ln w="9525" algn="ctr">
            <a:noFill/>
            <a:miter lim="800000"/>
            <a:headEnd/>
            <a:tailEnd/>
          </a:ln>
        </p:spPr>
        <p:txBody>
          <a:bodyPr>
            <a:spAutoFit/>
          </a:bodyPr>
          <a:lstStyle/>
          <a:p>
            <a:pPr>
              <a:spcBef>
                <a:spcPct val="50000"/>
              </a:spcBef>
            </a:pPr>
            <a:r>
              <a:rPr lang="en-US" sz="2400">
                <a:solidFill>
                  <a:srgbClr val="000000"/>
                </a:solidFill>
              </a:rPr>
              <a:t>1 if exposed</a:t>
            </a:r>
          </a:p>
          <a:p>
            <a:pPr>
              <a:spcBef>
                <a:spcPct val="50000"/>
              </a:spcBef>
            </a:pPr>
            <a:r>
              <a:rPr lang="en-US" sz="2400">
                <a:solidFill>
                  <a:srgbClr val="000000"/>
                </a:solidFill>
              </a:rPr>
              <a:t>0 if unexposed</a:t>
            </a:r>
          </a:p>
        </p:txBody>
      </p:sp>
      <p:grpSp>
        <p:nvGrpSpPr>
          <p:cNvPr id="182280" name="Group 9"/>
          <p:cNvGrpSpPr>
            <a:grpSpLocks/>
          </p:cNvGrpSpPr>
          <p:nvPr/>
        </p:nvGrpSpPr>
        <p:grpSpPr bwMode="auto">
          <a:xfrm>
            <a:off x="457200" y="2438405"/>
            <a:ext cx="8001000" cy="990600"/>
            <a:chOff x="288" y="1776"/>
            <a:chExt cx="5040" cy="624"/>
          </a:xfrm>
        </p:grpSpPr>
        <p:sp>
          <p:nvSpPr>
            <p:cNvPr id="182289" name="Text Box 10"/>
            <p:cNvSpPr txBox="1">
              <a:spLocks noChangeArrowheads="1"/>
            </p:cNvSpPr>
            <p:nvPr/>
          </p:nvSpPr>
          <p:spPr bwMode="auto">
            <a:xfrm>
              <a:off x="288" y="2073"/>
              <a:ext cx="5040" cy="327"/>
            </a:xfrm>
            <a:prstGeom prst="rect">
              <a:avLst/>
            </a:prstGeom>
            <a:noFill/>
            <a:ln w="9525" algn="ctr">
              <a:noFill/>
              <a:miter lim="800000"/>
              <a:headEnd/>
              <a:tailEnd/>
            </a:ln>
          </p:spPr>
          <p:txBody>
            <a:bodyPr>
              <a:spAutoFit/>
            </a:bodyPr>
            <a:lstStyle/>
            <a:p>
              <a:pPr algn="ctr">
                <a:spcBef>
                  <a:spcPct val="50000"/>
                </a:spcBef>
              </a:pPr>
              <a:r>
                <a:rPr lang="en-US" sz="2800">
                  <a:solidFill>
                    <a:srgbClr val="000000"/>
                  </a:solidFill>
                </a:rPr>
                <a:t>p</a:t>
              </a:r>
              <a:r>
                <a:rPr lang="en-US" sz="2800" baseline="-25000">
                  <a:solidFill>
                    <a:srgbClr val="000000"/>
                  </a:solidFill>
                </a:rPr>
                <a:t>GE</a:t>
              </a:r>
              <a:r>
                <a:rPr lang="en-US" sz="2800">
                  <a:solidFill>
                    <a:srgbClr val="000000"/>
                  </a:solidFill>
                </a:rPr>
                <a:t> = b</a:t>
              </a:r>
              <a:r>
                <a:rPr lang="en-US" sz="2800" baseline="-25000">
                  <a:solidFill>
                    <a:srgbClr val="000000"/>
                  </a:solidFill>
                </a:rPr>
                <a:t>0</a:t>
              </a:r>
              <a:r>
                <a:rPr lang="en-US" sz="2800">
                  <a:solidFill>
                    <a:srgbClr val="000000"/>
                  </a:solidFill>
                </a:rPr>
                <a:t> + b</a:t>
              </a:r>
              <a:r>
                <a:rPr lang="en-US" sz="2800" baseline="-25000">
                  <a:solidFill>
                    <a:srgbClr val="000000"/>
                  </a:solidFill>
                </a:rPr>
                <a:t>g</a:t>
              </a:r>
              <a:r>
                <a:rPr lang="en-US" sz="2800">
                  <a:solidFill>
                    <a:srgbClr val="000000"/>
                  </a:solidFill>
                </a:rPr>
                <a:t> G + b</a:t>
              </a:r>
              <a:r>
                <a:rPr lang="en-US" sz="2800" baseline="-25000">
                  <a:solidFill>
                    <a:srgbClr val="000000"/>
                  </a:solidFill>
                </a:rPr>
                <a:t>e</a:t>
              </a:r>
              <a:r>
                <a:rPr lang="en-US" sz="2800">
                  <a:solidFill>
                    <a:srgbClr val="000000"/>
                  </a:solidFill>
                </a:rPr>
                <a:t> E + b</a:t>
              </a:r>
              <a:r>
                <a:rPr lang="en-US" sz="2800" baseline="-25000">
                  <a:solidFill>
                    <a:srgbClr val="000000"/>
                  </a:solidFill>
                </a:rPr>
                <a:t>ge</a:t>
              </a:r>
              <a:r>
                <a:rPr lang="en-US" sz="2800">
                  <a:solidFill>
                    <a:srgbClr val="000000"/>
                  </a:solidFill>
                </a:rPr>
                <a:t> GE </a:t>
              </a:r>
            </a:p>
          </p:txBody>
        </p:sp>
        <p:sp>
          <p:nvSpPr>
            <p:cNvPr id="182290" name="Text Box 11"/>
            <p:cNvSpPr txBox="1">
              <a:spLocks noChangeArrowheads="1"/>
            </p:cNvSpPr>
            <p:nvPr/>
          </p:nvSpPr>
          <p:spPr bwMode="auto">
            <a:xfrm>
              <a:off x="1488" y="1776"/>
              <a:ext cx="3408" cy="231"/>
            </a:xfrm>
            <a:prstGeom prst="rect">
              <a:avLst/>
            </a:prstGeom>
            <a:noFill/>
            <a:ln w="9525" algn="ctr">
              <a:noFill/>
              <a:miter lim="800000"/>
              <a:headEnd/>
              <a:tailEnd/>
            </a:ln>
          </p:spPr>
          <p:txBody>
            <a:bodyPr>
              <a:spAutoFit/>
            </a:bodyPr>
            <a:lstStyle/>
            <a:p>
              <a:pPr algn="ctr">
                <a:spcBef>
                  <a:spcPct val="50000"/>
                </a:spcBef>
              </a:pPr>
              <a:endParaRPr lang="en-US">
                <a:solidFill>
                  <a:srgbClr val="000000"/>
                </a:solidFill>
              </a:endParaRPr>
            </a:p>
          </p:txBody>
        </p:sp>
        <p:sp>
          <p:nvSpPr>
            <p:cNvPr id="182291" name="Text Box 12"/>
            <p:cNvSpPr txBox="1">
              <a:spLocks noChangeArrowheads="1"/>
            </p:cNvSpPr>
            <p:nvPr/>
          </p:nvSpPr>
          <p:spPr bwMode="auto">
            <a:xfrm>
              <a:off x="864" y="1824"/>
              <a:ext cx="3936" cy="288"/>
            </a:xfrm>
            <a:prstGeom prst="rect">
              <a:avLst/>
            </a:prstGeom>
            <a:noFill/>
            <a:ln w="9525" algn="ctr">
              <a:noFill/>
              <a:miter lim="800000"/>
              <a:headEnd/>
              <a:tailEnd/>
            </a:ln>
          </p:spPr>
          <p:txBody>
            <a:bodyPr>
              <a:spAutoFit/>
            </a:bodyPr>
            <a:lstStyle/>
            <a:p>
              <a:pPr algn="ctr">
                <a:spcBef>
                  <a:spcPct val="50000"/>
                </a:spcBef>
              </a:pPr>
              <a:r>
                <a:rPr lang="en-US" sz="2400">
                  <a:solidFill>
                    <a:srgbClr val="000000"/>
                  </a:solidFill>
                </a:rPr>
                <a:t>Risk of disease</a:t>
              </a:r>
            </a:p>
          </p:txBody>
        </p:sp>
      </p:grpSp>
      <p:grpSp>
        <p:nvGrpSpPr>
          <p:cNvPr id="182281" name="Group 13"/>
          <p:cNvGrpSpPr>
            <a:grpSpLocks/>
          </p:cNvGrpSpPr>
          <p:nvPr/>
        </p:nvGrpSpPr>
        <p:grpSpPr bwMode="auto">
          <a:xfrm>
            <a:off x="685800" y="3733805"/>
            <a:ext cx="8329613" cy="1219200"/>
            <a:chOff x="432" y="2640"/>
            <a:chExt cx="5247" cy="768"/>
          </a:xfrm>
        </p:grpSpPr>
        <p:sp>
          <p:nvSpPr>
            <p:cNvPr id="182283" name="Text Box 14"/>
            <p:cNvSpPr txBox="1">
              <a:spLocks noChangeArrowheads="1"/>
            </p:cNvSpPr>
            <p:nvPr/>
          </p:nvSpPr>
          <p:spPr bwMode="auto">
            <a:xfrm>
              <a:off x="639" y="3012"/>
              <a:ext cx="5040" cy="327"/>
            </a:xfrm>
            <a:prstGeom prst="rect">
              <a:avLst/>
            </a:prstGeom>
            <a:noFill/>
            <a:ln w="9525" algn="ctr">
              <a:noFill/>
              <a:miter lim="800000"/>
              <a:headEnd/>
              <a:tailEnd/>
            </a:ln>
          </p:spPr>
          <p:txBody>
            <a:bodyPr>
              <a:spAutoFit/>
            </a:bodyPr>
            <a:lstStyle/>
            <a:p>
              <a:pPr algn="ctr">
                <a:spcBef>
                  <a:spcPct val="50000"/>
                </a:spcBef>
              </a:pPr>
              <a:r>
                <a:rPr lang="en-US" sz="2800">
                  <a:solidFill>
                    <a:srgbClr val="000000"/>
                  </a:solidFill>
                </a:rPr>
                <a:t>     = </a:t>
              </a:r>
              <a:r>
                <a:rPr lang="en-US" sz="2800">
                  <a:solidFill>
                    <a:srgbClr val="000000"/>
                  </a:solidFill>
                  <a:sym typeface="Symbol" pitchFamily="18" charset="2"/>
                </a:rPr>
                <a:t></a:t>
              </a:r>
              <a:r>
                <a:rPr lang="en-US" sz="2800" baseline="-25000">
                  <a:solidFill>
                    <a:srgbClr val="000000"/>
                  </a:solidFill>
                </a:rPr>
                <a:t>0</a:t>
              </a:r>
              <a:r>
                <a:rPr lang="en-US" sz="2800">
                  <a:solidFill>
                    <a:srgbClr val="000000"/>
                  </a:solidFill>
                </a:rPr>
                <a:t> + </a:t>
              </a:r>
              <a:r>
                <a:rPr lang="en-US" sz="2800">
                  <a:solidFill>
                    <a:srgbClr val="000000"/>
                  </a:solidFill>
                  <a:sym typeface="Symbol" pitchFamily="18" charset="2"/>
                </a:rPr>
                <a:t></a:t>
              </a:r>
              <a:r>
                <a:rPr lang="en-US" sz="2800" baseline="-25000">
                  <a:solidFill>
                    <a:srgbClr val="000000"/>
                  </a:solidFill>
                </a:rPr>
                <a:t>g</a:t>
              </a:r>
              <a:r>
                <a:rPr lang="en-US" sz="2800">
                  <a:solidFill>
                    <a:srgbClr val="000000"/>
                  </a:solidFill>
                </a:rPr>
                <a:t> G + </a:t>
              </a:r>
              <a:r>
                <a:rPr lang="en-US" sz="2800">
                  <a:solidFill>
                    <a:srgbClr val="000000"/>
                  </a:solidFill>
                  <a:sym typeface="Symbol" pitchFamily="18" charset="2"/>
                </a:rPr>
                <a:t></a:t>
              </a:r>
              <a:r>
                <a:rPr lang="en-US" sz="2800" baseline="-25000">
                  <a:solidFill>
                    <a:srgbClr val="000000"/>
                  </a:solidFill>
                </a:rPr>
                <a:t>e</a:t>
              </a:r>
              <a:r>
                <a:rPr lang="en-US" sz="2800">
                  <a:solidFill>
                    <a:srgbClr val="000000"/>
                  </a:solidFill>
                </a:rPr>
                <a:t> E + </a:t>
              </a:r>
              <a:r>
                <a:rPr lang="en-US" sz="2800">
                  <a:solidFill>
                    <a:srgbClr val="000000"/>
                  </a:solidFill>
                  <a:sym typeface="Symbol" pitchFamily="18" charset="2"/>
                </a:rPr>
                <a:t></a:t>
              </a:r>
              <a:r>
                <a:rPr lang="en-US" sz="2800" baseline="-25000">
                  <a:solidFill>
                    <a:srgbClr val="000000"/>
                  </a:solidFill>
                </a:rPr>
                <a:t>ge</a:t>
              </a:r>
              <a:r>
                <a:rPr lang="en-US" sz="2800">
                  <a:solidFill>
                    <a:srgbClr val="000000"/>
                  </a:solidFill>
                </a:rPr>
                <a:t> GE </a:t>
              </a:r>
            </a:p>
          </p:txBody>
        </p:sp>
        <p:sp>
          <p:nvSpPr>
            <p:cNvPr id="182284" name="Text Box 15"/>
            <p:cNvSpPr txBox="1">
              <a:spLocks noChangeArrowheads="1"/>
            </p:cNvSpPr>
            <p:nvPr/>
          </p:nvSpPr>
          <p:spPr bwMode="auto">
            <a:xfrm>
              <a:off x="864" y="2640"/>
              <a:ext cx="3936" cy="288"/>
            </a:xfrm>
            <a:prstGeom prst="rect">
              <a:avLst/>
            </a:prstGeom>
            <a:noFill/>
            <a:ln w="9525" algn="ctr">
              <a:noFill/>
              <a:miter lim="800000"/>
              <a:headEnd/>
              <a:tailEnd/>
            </a:ln>
          </p:spPr>
          <p:txBody>
            <a:bodyPr>
              <a:spAutoFit/>
            </a:bodyPr>
            <a:lstStyle/>
            <a:p>
              <a:pPr algn="ctr">
                <a:spcBef>
                  <a:spcPct val="50000"/>
                </a:spcBef>
              </a:pPr>
              <a:r>
                <a:rPr lang="en-US" sz="2400">
                  <a:solidFill>
                    <a:srgbClr val="000000"/>
                  </a:solidFill>
                </a:rPr>
                <a:t>Log odds of disease</a:t>
              </a:r>
            </a:p>
          </p:txBody>
        </p:sp>
        <p:sp>
          <p:nvSpPr>
            <p:cNvPr id="182285" name="Text Box 16"/>
            <p:cNvSpPr txBox="1">
              <a:spLocks noChangeArrowheads="1"/>
            </p:cNvSpPr>
            <p:nvPr/>
          </p:nvSpPr>
          <p:spPr bwMode="auto">
            <a:xfrm>
              <a:off x="920" y="2880"/>
              <a:ext cx="1296" cy="288"/>
            </a:xfrm>
            <a:prstGeom prst="rect">
              <a:avLst/>
            </a:prstGeom>
            <a:noFill/>
            <a:ln w="9525" algn="ctr">
              <a:noFill/>
              <a:miter lim="800000"/>
              <a:headEnd/>
              <a:tailEnd/>
            </a:ln>
          </p:spPr>
          <p:txBody>
            <a:bodyPr>
              <a:spAutoFit/>
            </a:bodyPr>
            <a:lstStyle/>
            <a:p>
              <a:pPr algn="ctr">
                <a:spcBef>
                  <a:spcPct val="50000"/>
                </a:spcBef>
              </a:pPr>
              <a:r>
                <a:rPr lang="en-US" sz="2400">
                  <a:solidFill>
                    <a:srgbClr val="000000"/>
                  </a:solidFill>
                </a:rPr>
                <a:t>p</a:t>
              </a:r>
              <a:r>
                <a:rPr lang="en-US" sz="2400" baseline="-25000">
                  <a:solidFill>
                    <a:srgbClr val="000000"/>
                  </a:solidFill>
                </a:rPr>
                <a:t>GE</a:t>
              </a:r>
              <a:endParaRPr lang="en-US" sz="2400">
                <a:solidFill>
                  <a:srgbClr val="000000"/>
                </a:solidFill>
              </a:endParaRPr>
            </a:p>
          </p:txBody>
        </p:sp>
        <p:sp>
          <p:nvSpPr>
            <p:cNvPr id="182286" name="Text Box 17"/>
            <p:cNvSpPr txBox="1">
              <a:spLocks noChangeArrowheads="1"/>
            </p:cNvSpPr>
            <p:nvPr/>
          </p:nvSpPr>
          <p:spPr bwMode="auto">
            <a:xfrm>
              <a:off x="912" y="3120"/>
              <a:ext cx="1296" cy="288"/>
            </a:xfrm>
            <a:prstGeom prst="rect">
              <a:avLst/>
            </a:prstGeom>
            <a:noFill/>
            <a:ln w="9525" algn="ctr">
              <a:noFill/>
              <a:miter lim="800000"/>
              <a:headEnd/>
              <a:tailEnd/>
            </a:ln>
          </p:spPr>
          <p:txBody>
            <a:bodyPr>
              <a:spAutoFit/>
            </a:bodyPr>
            <a:lstStyle/>
            <a:p>
              <a:pPr algn="ctr">
                <a:spcBef>
                  <a:spcPct val="50000"/>
                </a:spcBef>
              </a:pPr>
              <a:r>
                <a:rPr lang="en-US" sz="2400">
                  <a:solidFill>
                    <a:srgbClr val="000000"/>
                  </a:solidFill>
                </a:rPr>
                <a:t>1-p</a:t>
              </a:r>
              <a:r>
                <a:rPr lang="en-US" sz="2400" baseline="-25000">
                  <a:solidFill>
                    <a:srgbClr val="000000"/>
                  </a:solidFill>
                </a:rPr>
                <a:t>GE</a:t>
              </a:r>
              <a:endParaRPr lang="en-US" sz="2400">
                <a:solidFill>
                  <a:srgbClr val="000000"/>
                </a:solidFill>
              </a:endParaRPr>
            </a:p>
          </p:txBody>
        </p:sp>
        <p:sp>
          <p:nvSpPr>
            <p:cNvPr id="182287" name="Text Box 18"/>
            <p:cNvSpPr txBox="1">
              <a:spLocks noChangeArrowheads="1"/>
            </p:cNvSpPr>
            <p:nvPr/>
          </p:nvSpPr>
          <p:spPr bwMode="auto">
            <a:xfrm>
              <a:off x="432" y="2990"/>
              <a:ext cx="1296" cy="327"/>
            </a:xfrm>
            <a:prstGeom prst="rect">
              <a:avLst/>
            </a:prstGeom>
            <a:noFill/>
            <a:ln w="9525" algn="ctr">
              <a:noFill/>
              <a:miter lim="800000"/>
              <a:headEnd/>
              <a:tailEnd/>
            </a:ln>
          </p:spPr>
          <p:txBody>
            <a:bodyPr>
              <a:spAutoFit/>
            </a:bodyPr>
            <a:lstStyle/>
            <a:p>
              <a:pPr algn="ctr">
                <a:spcBef>
                  <a:spcPct val="50000"/>
                </a:spcBef>
              </a:pPr>
              <a:r>
                <a:rPr lang="en-US" sz="2800">
                  <a:solidFill>
                    <a:srgbClr val="000000"/>
                  </a:solidFill>
                </a:rPr>
                <a:t>log</a:t>
              </a:r>
            </a:p>
          </p:txBody>
        </p:sp>
        <p:sp>
          <p:nvSpPr>
            <p:cNvPr id="182288" name="Line 19"/>
            <p:cNvSpPr>
              <a:spLocks noChangeShapeType="1"/>
            </p:cNvSpPr>
            <p:nvPr/>
          </p:nvSpPr>
          <p:spPr bwMode="auto">
            <a:xfrm>
              <a:off x="1304" y="3175"/>
              <a:ext cx="528" cy="0"/>
            </a:xfrm>
            <a:prstGeom prst="line">
              <a:avLst/>
            </a:prstGeom>
            <a:noFill/>
            <a:ln w="9525">
              <a:solidFill>
                <a:schemeClr val="tx1"/>
              </a:solidFill>
              <a:round/>
              <a:headEnd/>
              <a:tailEnd/>
            </a:ln>
          </p:spPr>
          <p:txBody>
            <a:bodyPr/>
            <a:lstStyle/>
            <a:p>
              <a:endParaRPr lang="en-US"/>
            </a:p>
          </p:txBody>
        </p:sp>
      </p:grpSp>
      <p:sp>
        <p:nvSpPr>
          <p:cNvPr id="182282" name="Text Box 20"/>
          <p:cNvSpPr txBox="1">
            <a:spLocks noChangeArrowheads="1"/>
          </p:cNvSpPr>
          <p:nvPr/>
        </p:nvSpPr>
        <p:spPr bwMode="auto">
          <a:xfrm>
            <a:off x="457201" y="5330825"/>
            <a:ext cx="8451272" cy="861774"/>
          </a:xfrm>
          <a:prstGeom prst="rect">
            <a:avLst/>
          </a:prstGeom>
          <a:noFill/>
          <a:ln w="9525" algn="ctr">
            <a:noFill/>
            <a:miter lim="800000"/>
            <a:headEnd/>
            <a:tailEnd/>
          </a:ln>
        </p:spPr>
        <p:txBody>
          <a:bodyPr wrap="square">
            <a:spAutoFit/>
          </a:bodyPr>
          <a:lstStyle/>
          <a:p>
            <a:pPr algn="ctr">
              <a:spcBef>
                <a:spcPct val="50000"/>
              </a:spcBef>
            </a:pPr>
            <a:r>
              <a:rPr lang="en-US" sz="2000" dirty="0">
                <a:solidFill>
                  <a:srgbClr val="000000"/>
                </a:solidFill>
              </a:rPr>
              <a:t>Test for “additive interaction:” H</a:t>
            </a:r>
            <a:r>
              <a:rPr lang="en-US" sz="2000" baseline="-25000" dirty="0">
                <a:solidFill>
                  <a:srgbClr val="000000"/>
                </a:solidFill>
              </a:rPr>
              <a:t>0</a:t>
            </a:r>
            <a:r>
              <a:rPr lang="en-US" sz="2000" dirty="0">
                <a:solidFill>
                  <a:srgbClr val="000000"/>
                </a:solidFill>
              </a:rPr>
              <a:t> is </a:t>
            </a:r>
            <a:r>
              <a:rPr lang="en-US" sz="2000" dirty="0" err="1">
                <a:solidFill>
                  <a:srgbClr val="000000"/>
                </a:solidFill>
              </a:rPr>
              <a:t>b</a:t>
            </a:r>
            <a:r>
              <a:rPr lang="en-US" sz="2000" baseline="-25000" dirty="0" err="1">
                <a:solidFill>
                  <a:srgbClr val="000000"/>
                </a:solidFill>
              </a:rPr>
              <a:t>ge</a:t>
            </a:r>
            <a:r>
              <a:rPr lang="en-US" sz="2000" dirty="0">
                <a:solidFill>
                  <a:srgbClr val="000000"/>
                </a:solidFill>
              </a:rPr>
              <a:t>=0 </a:t>
            </a:r>
          </a:p>
          <a:p>
            <a:pPr algn="ctr">
              <a:spcBef>
                <a:spcPct val="50000"/>
              </a:spcBef>
            </a:pPr>
            <a:r>
              <a:rPr lang="en-US" sz="2000" dirty="0">
                <a:solidFill>
                  <a:srgbClr val="000000"/>
                </a:solidFill>
              </a:rPr>
              <a:t>Test for “(multiplicative) interaction:” H</a:t>
            </a:r>
            <a:r>
              <a:rPr lang="en-US" sz="2000" baseline="-25000" dirty="0">
                <a:solidFill>
                  <a:srgbClr val="000000"/>
                </a:solidFill>
              </a:rPr>
              <a:t>0</a:t>
            </a:r>
            <a:r>
              <a:rPr lang="en-US" sz="2000" dirty="0">
                <a:solidFill>
                  <a:srgbClr val="000000"/>
                </a:solidFill>
              </a:rPr>
              <a:t> is </a:t>
            </a:r>
            <a:r>
              <a:rPr lang="en-US" sz="2000" dirty="0">
                <a:solidFill>
                  <a:srgbClr val="000000"/>
                </a:solidFill>
                <a:sym typeface="Symbol" pitchFamily="18" charset="2"/>
              </a:rPr>
              <a:t></a:t>
            </a:r>
            <a:r>
              <a:rPr lang="en-US" sz="2000" baseline="-25000" dirty="0" err="1">
                <a:solidFill>
                  <a:srgbClr val="000000"/>
                </a:solidFill>
              </a:rPr>
              <a:t>ge</a:t>
            </a:r>
            <a:r>
              <a:rPr lang="en-US" sz="2000" dirty="0">
                <a:solidFill>
                  <a:srgbClr val="000000"/>
                </a:solidFill>
              </a:rPr>
              <a:t>=0 (Interaction OR e^</a:t>
            </a:r>
            <a:r>
              <a:rPr lang="en-US" sz="2000" dirty="0">
                <a:solidFill>
                  <a:srgbClr val="000000"/>
                </a:solidFill>
                <a:sym typeface="Symbol" pitchFamily="18" charset="2"/>
              </a:rPr>
              <a:t></a:t>
            </a:r>
            <a:r>
              <a:rPr lang="en-US" sz="2000" baseline="-25000" dirty="0" err="1">
                <a:solidFill>
                  <a:srgbClr val="000000"/>
                </a:solidFill>
              </a:rPr>
              <a:t>ge</a:t>
            </a:r>
            <a:r>
              <a:rPr lang="en-US" sz="2000" dirty="0">
                <a:solidFill>
                  <a:srgbClr val="000000"/>
                </a:solidFill>
              </a:rPr>
              <a:t>=1)</a:t>
            </a:r>
          </a:p>
        </p:txBody>
      </p:sp>
    </p:spTree>
    <p:extLst>
      <p:ext uri="{BB962C8B-B14F-4D97-AF65-F5344CB8AC3E}">
        <p14:creationId xmlns:p14="http://schemas.microsoft.com/office/powerpoint/2010/main" val="218938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Class </a:t>
            </a:r>
            <a:r>
              <a:rPr lang="en-US" dirty="0" err="1"/>
              <a:t>ExerCise</a:t>
            </a:r>
            <a:endParaRPr lang="en-US" dirty="0"/>
          </a:p>
        </p:txBody>
      </p:sp>
    </p:spTree>
    <p:extLst>
      <p:ext uri="{BB962C8B-B14F-4D97-AF65-F5344CB8AC3E}">
        <p14:creationId xmlns:p14="http://schemas.microsoft.com/office/powerpoint/2010/main" val="11790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533400"/>
            <a:ext cx="8891752" cy="990600"/>
          </a:xfrm>
        </p:spPr>
        <p:txBody>
          <a:bodyPr>
            <a:normAutofit fontScale="90000"/>
          </a:bodyPr>
          <a:lstStyle/>
          <a:p>
            <a:r>
              <a:rPr lang="en-US" dirty="0"/>
              <a:t>Gene-Environment-Wide Interaction Study</a:t>
            </a:r>
          </a:p>
        </p:txBody>
      </p:sp>
      <p:sp>
        <p:nvSpPr>
          <p:cNvPr id="3" name="Content Placeholder 2"/>
          <p:cNvSpPr>
            <a:spLocks noGrp="1"/>
          </p:cNvSpPr>
          <p:nvPr>
            <p:ph sz="half" idx="1"/>
          </p:nvPr>
        </p:nvSpPr>
        <p:spPr>
          <a:xfrm>
            <a:off x="457200" y="1673351"/>
            <a:ext cx="3532909" cy="5015315"/>
          </a:xfrm>
        </p:spPr>
        <p:txBody>
          <a:bodyPr>
            <a:normAutofit fontScale="85000" lnSpcReduction="10000"/>
          </a:bodyPr>
          <a:lstStyle/>
          <a:p>
            <a:r>
              <a:rPr lang="en-US" dirty="0"/>
              <a:t>“GEWIS”</a:t>
            </a:r>
          </a:p>
          <a:p>
            <a:endParaRPr lang="en-US" dirty="0"/>
          </a:p>
          <a:p>
            <a:r>
              <a:rPr lang="en-US" dirty="0"/>
              <a:t>Motivated by discovery</a:t>
            </a:r>
          </a:p>
          <a:p>
            <a:endParaRPr lang="en-US" dirty="0"/>
          </a:p>
          <a:p>
            <a:r>
              <a:rPr lang="en-US" dirty="0"/>
              <a:t>Builds on the genome-wide association study model</a:t>
            </a:r>
          </a:p>
          <a:p>
            <a:endParaRPr lang="en-US" dirty="0"/>
          </a:p>
          <a:p>
            <a:r>
              <a:rPr lang="en-US" dirty="0"/>
              <a:t>Gene (G) x environmental factor (E) on a SNP-by-SNP basis across the genome</a:t>
            </a:r>
          </a:p>
          <a:p>
            <a:endParaRPr lang="en-US" dirty="0"/>
          </a:p>
        </p:txBody>
      </p:sp>
      <p:pic>
        <p:nvPicPr>
          <p:cNvPr id="14"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990109" y="1886154"/>
            <a:ext cx="4696691" cy="37646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Rectangle 4"/>
          <p:cNvSpPr/>
          <p:nvPr/>
        </p:nvSpPr>
        <p:spPr>
          <a:xfrm>
            <a:off x="4572000" y="6569470"/>
            <a:ext cx="4572000" cy="307777"/>
          </a:xfrm>
          <a:prstGeom prst="rect">
            <a:avLst/>
          </a:prstGeom>
        </p:spPr>
        <p:txBody>
          <a:bodyPr>
            <a:spAutoFit/>
          </a:bodyPr>
          <a:lstStyle/>
          <a:p>
            <a:pPr algn="r">
              <a:spcBef>
                <a:spcPts val="0"/>
              </a:spcBef>
              <a:spcAft>
                <a:spcPts val="600"/>
              </a:spcAft>
            </a:pPr>
            <a:r>
              <a:rPr lang="en-US" sz="1400" dirty="0" err="1"/>
              <a:t>Schunkert</a:t>
            </a:r>
            <a:r>
              <a:rPr lang="en-US" sz="1400" dirty="0"/>
              <a:t> et al.. </a:t>
            </a:r>
            <a:r>
              <a:rPr lang="en-US" sz="1400" dirty="0" err="1"/>
              <a:t>Eur</a:t>
            </a:r>
            <a:r>
              <a:rPr lang="en-US" sz="1400" dirty="0"/>
              <a:t> Heart J. 2010; 31: 918-925.</a:t>
            </a:r>
          </a:p>
        </p:txBody>
      </p:sp>
    </p:spTree>
    <p:extLst>
      <p:ext uri="{BB962C8B-B14F-4D97-AF65-F5344CB8AC3E}">
        <p14:creationId xmlns:p14="http://schemas.microsoft.com/office/powerpoint/2010/main" val="8304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Gene-Environment Interactions</a:t>
            </a:r>
          </a:p>
        </p:txBody>
      </p:sp>
      <p:sp>
        <p:nvSpPr>
          <p:cNvPr id="3" name="Content Placeholder 2"/>
          <p:cNvSpPr>
            <a:spLocks noGrp="1"/>
          </p:cNvSpPr>
          <p:nvPr>
            <p:ph idx="1"/>
          </p:nvPr>
        </p:nvSpPr>
        <p:spPr/>
        <p:txBody>
          <a:bodyPr>
            <a:normAutofit lnSpcReduction="10000"/>
          </a:bodyPr>
          <a:lstStyle/>
          <a:p>
            <a:r>
              <a:rPr lang="en-US" dirty="0"/>
              <a:t>Complex diseases result from an interplay of genetic and environmental factors</a:t>
            </a:r>
          </a:p>
          <a:p>
            <a:endParaRPr lang="en-US" dirty="0"/>
          </a:p>
          <a:p>
            <a:r>
              <a:rPr lang="en-US" dirty="0"/>
              <a:t>Why study Gene-environment Interactions (</a:t>
            </a:r>
            <a:r>
              <a:rPr lang="en-US" dirty="0" err="1"/>
              <a:t>GxE</a:t>
            </a:r>
            <a:r>
              <a:rPr lang="en-US" dirty="0"/>
              <a:t>)?</a:t>
            </a:r>
          </a:p>
          <a:p>
            <a:pPr lvl="1"/>
            <a:r>
              <a:rPr lang="en-US" dirty="0"/>
              <a:t>Studies of </a:t>
            </a:r>
            <a:r>
              <a:rPr lang="en-US" dirty="0" err="1"/>
              <a:t>GxE</a:t>
            </a:r>
            <a:r>
              <a:rPr lang="en-US" dirty="0"/>
              <a:t> may help identify and characterize genetic and environmental effects.</a:t>
            </a:r>
          </a:p>
          <a:p>
            <a:pPr lvl="1"/>
            <a:r>
              <a:rPr lang="en-US" dirty="0"/>
              <a:t>Studies of </a:t>
            </a:r>
            <a:r>
              <a:rPr lang="en-US" dirty="0" err="1"/>
              <a:t>GxE</a:t>
            </a:r>
            <a:r>
              <a:rPr lang="en-US" dirty="0"/>
              <a:t> may improve our understanding of biological mechanisms.</a:t>
            </a:r>
          </a:p>
          <a:p>
            <a:pPr lvl="1"/>
            <a:r>
              <a:rPr lang="en-US" dirty="0"/>
              <a:t>Studies of </a:t>
            </a:r>
            <a:r>
              <a:rPr lang="en-US" dirty="0" err="1"/>
              <a:t>GxE</a:t>
            </a:r>
            <a:r>
              <a:rPr lang="en-US" dirty="0"/>
              <a:t> may identify sub-groups for targeted interventions or screening.</a:t>
            </a:r>
          </a:p>
          <a:p>
            <a:pPr lvl="1"/>
            <a:endParaRPr lang="en-US" dirty="0"/>
          </a:p>
          <a:p>
            <a:r>
              <a:rPr lang="en-US" dirty="0"/>
              <a:t>Term “</a:t>
            </a:r>
            <a:r>
              <a:rPr lang="en-US" dirty="0" err="1"/>
              <a:t>GxE</a:t>
            </a:r>
            <a:r>
              <a:rPr lang="en-US" dirty="0"/>
              <a:t>” is often used for both biological and statistical interactions. As with other studies of interactions the two concepts are often conflated.</a:t>
            </a:r>
          </a:p>
          <a:p>
            <a:pPr lvl="1"/>
            <a:endParaRPr lang="en-US" dirty="0"/>
          </a:p>
        </p:txBody>
      </p:sp>
    </p:spTree>
    <p:extLst>
      <p:ext uri="{BB962C8B-B14F-4D97-AF65-F5344CB8AC3E}">
        <p14:creationId xmlns:p14="http://schemas.microsoft.com/office/powerpoint/2010/main" val="32899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533400"/>
            <a:ext cx="8891752" cy="990600"/>
          </a:xfrm>
        </p:spPr>
        <p:txBody>
          <a:bodyPr>
            <a:normAutofit fontScale="90000"/>
          </a:bodyPr>
          <a:lstStyle/>
          <a:p>
            <a:r>
              <a:rPr lang="en-US" dirty="0"/>
              <a:t>Gene-Environment-Wide Interaction Study</a:t>
            </a:r>
          </a:p>
        </p:txBody>
      </p:sp>
      <p:pic>
        <p:nvPicPr>
          <p:cNvPr id="14"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990109" y="1886154"/>
            <a:ext cx="4696691" cy="37646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Text Box 4"/>
          <p:cNvSpPr txBox="1">
            <a:spLocks noChangeArrowheads="1"/>
          </p:cNvSpPr>
          <p:nvPr/>
        </p:nvSpPr>
        <p:spPr bwMode="auto">
          <a:xfrm>
            <a:off x="4930053" y="587972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Schunkert</a:t>
            </a:r>
            <a:r>
              <a:rPr lang="en-GB" sz="1100" b="1" dirty="0">
                <a:latin typeface="Arial" charset="0"/>
              </a:rPr>
              <a:t> H et al. </a:t>
            </a:r>
            <a:r>
              <a:rPr lang="en-GB" sz="1100" b="1" dirty="0" err="1">
                <a:latin typeface="Arial" charset="0"/>
              </a:rPr>
              <a:t>Eur</a:t>
            </a:r>
            <a:r>
              <a:rPr lang="en-GB" sz="1100" b="1" dirty="0">
                <a:latin typeface="Arial" charset="0"/>
              </a:rPr>
              <a:t> Heart J 2010;eurheartj.ehq038</a:t>
            </a:r>
          </a:p>
        </p:txBody>
      </p:sp>
      <p:grpSp>
        <p:nvGrpSpPr>
          <p:cNvPr id="5" name="Group 4"/>
          <p:cNvGrpSpPr/>
          <p:nvPr/>
        </p:nvGrpSpPr>
        <p:grpSpPr>
          <a:xfrm>
            <a:off x="5154924" y="2361402"/>
            <a:ext cx="3989076" cy="3105608"/>
            <a:chOff x="5079536" y="2774116"/>
            <a:chExt cx="3989076" cy="3105608"/>
          </a:xfrm>
        </p:grpSpPr>
        <p:sp>
          <p:nvSpPr>
            <p:cNvPr id="4" name="Rectangle 3"/>
            <p:cNvSpPr/>
            <p:nvPr/>
          </p:nvSpPr>
          <p:spPr>
            <a:xfrm>
              <a:off x="5079536" y="2774116"/>
              <a:ext cx="3989076" cy="3105608"/>
            </a:xfrm>
            <a:prstGeom prst="rect">
              <a:avLst/>
            </a:prstGeom>
            <a:solidFill>
              <a:schemeClr val="tx2">
                <a:lumMod val="20000"/>
                <a:lumOff val="80000"/>
                <a:alpha val="39000"/>
              </a:schemeClr>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a:grpSpLocks/>
            </p:cNvGrpSpPr>
            <p:nvPr/>
          </p:nvGrpSpPr>
          <p:grpSpPr bwMode="auto">
            <a:xfrm flipH="1">
              <a:off x="5614223" y="2907809"/>
              <a:ext cx="3454389" cy="2743036"/>
              <a:chOff x="3312" y="0"/>
              <a:chExt cx="2400" cy="1570"/>
            </a:xfrm>
          </p:grpSpPr>
          <p:pic>
            <p:nvPicPr>
              <p:cNvPr id="17" name="Picture 16" descr="MPj0384859000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 y="48"/>
                <a:ext cx="495"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MPj0405418000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 y="0"/>
                <a:ext cx="1584"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Pj0438787000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8" y="432"/>
                <a:ext cx="1479"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MPj0405388000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4" y="816"/>
                <a:ext cx="1056"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MPj03988450000[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3101">
                <a:off x="5040" y="1090"/>
                <a:ext cx="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Multiply 5"/>
          <p:cNvSpPr/>
          <p:nvPr/>
        </p:nvSpPr>
        <p:spPr>
          <a:xfrm>
            <a:off x="5154924" y="3176583"/>
            <a:ext cx="1031255" cy="1116506"/>
          </a:xfrm>
          <a:prstGeom prst="mathMultiply">
            <a:avLst/>
          </a:prstGeom>
          <a:solidFill>
            <a:schemeClr val="tx2"/>
          </a:solidFill>
          <a:ln>
            <a:solidFill>
              <a:srgbClr val="D25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572000" y="6569470"/>
            <a:ext cx="4572000" cy="307777"/>
          </a:xfrm>
          <a:prstGeom prst="rect">
            <a:avLst/>
          </a:prstGeom>
        </p:spPr>
        <p:txBody>
          <a:bodyPr>
            <a:spAutoFit/>
          </a:bodyPr>
          <a:lstStyle/>
          <a:p>
            <a:pPr algn="r">
              <a:spcBef>
                <a:spcPts val="0"/>
              </a:spcBef>
              <a:spcAft>
                <a:spcPts val="600"/>
              </a:spcAft>
            </a:pPr>
            <a:r>
              <a:rPr lang="en-US" sz="1400" dirty="0" err="1"/>
              <a:t>Schunkert</a:t>
            </a:r>
            <a:r>
              <a:rPr lang="en-US" sz="1400" dirty="0"/>
              <a:t> et al.. </a:t>
            </a:r>
            <a:r>
              <a:rPr lang="en-US" sz="1400" dirty="0" err="1"/>
              <a:t>Eur</a:t>
            </a:r>
            <a:r>
              <a:rPr lang="en-US" sz="1400" dirty="0"/>
              <a:t> Heart J. 2010; 31: 918-925.</a:t>
            </a:r>
          </a:p>
        </p:txBody>
      </p:sp>
      <p:sp>
        <p:nvSpPr>
          <p:cNvPr id="23" name="Content Placeholder 2"/>
          <p:cNvSpPr>
            <a:spLocks noGrp="1"/>
          </p:cNvSpPr>
          <p:nvPr>
            <p:ph sz="half" idx="1"/>
          </p:nvPr>
        </p:nvSpPr>
        <p:spPr>
          <a:xfrm>
            <a:off x="457200" y="1673351"/>
            <a:ext cx="3532909" cy="5015315"/>
          </a:xfrm>
        </p:spPr>
        <p:txBody>
          <a:bodyPr>
            <a:normAutofit fontScale="85000" lnSpcReduction="10000"/>
          </a:bodyPr>
          <a:lstStyle/>
          <a:p>
            <a:r>
              <a:rPr lang="en-US" dirty="0"/>
              <a:t>“GEWIS”</a:t>
            </a:r>
          </a:p>
          <a:p>
            <a:endParaRPr lang="en-US" dirty="0"/>
          </a:p>
          <a:p>
            <a:r>
              <a:rPr lang="en-US" dirty="0"/>
              <a:t>Motivated by discovery</a:t>
            </a:r>
          </a:p>
          <a:p>
            <a:endParaRPr lang="en-US" dirty="0"/>
          </a:p>
          <a:p>
            <a:r>
              <a:rPr lang="en-US" dirty="0"/>
              <a:t>Builds on the genome-wide association study model</a:t>
            </a:r>
          </a:p>
          <a:p>
            <a:endParaRPr lang="en-US" dirty="0"/>
          </a:p>
          <a:p>
            <a:r>
              <a:rPr lang="en-US" dirty="0"/>
              <a:t>Gene (G) x environmental factor (E) on a SNP-by-SNP basis across the genome</a:t>
            </a:r>
          </a:p>
          <a:p>
            <a:endParaRPr lang="en-US" dirty="0"/>
          </a:p>
        </p:txBody>
      </p:sp>
    </p:spTree>
    <p:extLst>
      <p:ext uri="{BB962C8B-B14F-4D97-AF65-F5344CB8AC3E}">
        <p14:creationId xmlns:p14="http://schemas.microsoft.com/office/powerpoint/2010/main" val="413501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Challenges in “GEWIS”</a:t>
            </a:r>
          </a:p>
        </p:txBody>
      </p:sp>
      <p:sp>
        <p:nvSpPr>
          <p:cNvPr id="3" name="Content Placeholder 2"/>
          <p:cNvSpPr>
            <a:spLocks noGrp="1"/>
          </p:cNvSpPr>
          <p:nvPr>
            <p:ph idx="1"/>
          </p:nvPr>
        </p:nvSpPr>
        <p:spPr>
          <a:xfrm>
            <a:off x="457200" y="1515535"/>
            <a:ext cx="8229600" cy="4876800"/>
          </a:xfrm>
        </p:spPr>
        <p:txBody>
          <a:bodyPr>
            <a:normAutofit fontScale="92500" lnSpcReduction="10000"/>
          </a:bodyPr>
          <a:lstStyle/>
          <a:p>
            <a:r>
              <a:rPr lang="en-US" dirty="0"/>
              <a:t>Power for discovery:</a:t>
            </a:r>
          </a:p>
          <a:p>
            <a:pPr lvl="1"/>
            <a:r>
              <a:rPr lang="en-US" dirty="0"/>
              <a:t>False-negative findings</a:t>
            </a:r>
          </a:p>
          <a:p>
            <a:pPr lvl="1"/>
            <a:r>
              <a:rPr lang="en-US" dirty="0"/>
              <a:t>Individual studies with low sample sizes</a:t>
            </a:r>
          </a:p>
          <a:p>
            <a:pPr lvl="1"/>
            <a:r>
              <a:rPr lang="en-US" dirty="0"/>
              <a:t>Multiple comparisons (multiple G, E and models)</a:t>
            </a:r>
          </a:p>
          <a:p>
            <a:endParaRPr lang="en-US" dirty="0"/>
          </a:p>
          <a:p>
            <a:r>
              <a:rPr lang="en-US" dirty="0"/>
              <a:t>Characterizing and modeling non-genetic risk factors:</a:t>
            </a:r>
          </a:p>
          <a:p>
            <a:pPr lvl="1">
              <a:spcBef>
                <a:spcPts val="600"/>
              </a:spcBef>
            </a:pPr>
            <a:r>
              <a:rPr lang="en-US" dirty="0"/>
              <a:t>Time dependency</a:t>
            </a:r>
          </a:p>
          <a:p>
            <a:pPr lvl="1">
              <a:spcBef>
                <a:spcPts val="600"/>
              </a:spcBef>
            </a:pPr>
            <a:r>
              <a:rPr lang="en-US" dirty="0"/>
              <a:t>Measurement error</a:t>
            </a:r>
          </a:p>
          <a:p>
            <a:pPr lvl="1">
              <a:spcBef>
                <a:spcPts val="600"/>
              </a:spcBef>
            </a:pPr>
            <a:r>
              <a:rPr lang="en-US" dirty="0"/>
              <a:t>Multi-faceted</a:t>
            </a:r>
          </a:p>
          <a:p>
            <a:pPr lvl="1">
              <a:spcBef>
                <a:spcPts val="600"/>
              </a:spcBef>
            </a:pPr>
            <a:endParaRPr lang="en-US" dirty="0"/>
          </a:p>
          <a:p>
            <a:pPr>
              <a:spcBef>
                <a:spcPts val="600"/>
              </a:spcBef>
            </a:pPr>
            <a:r>
              <a:rPr lang="en-US" dirty="0"/>
              <a:t>Interpretation of significant findings:</a:t>
            </a:r>
          </a:p>
          <a:p>
            <a:pPr lvl="1">
              <a:spcBef>
                <a:spcPts val="600"/>
              </a:spcBef>
            </a:pPr>
            <a:r>
              <a:rPr lang="en-US" dirty="0"/>
              <a:t>Biological plausibility in an agnostic approach</a:t>
            </a:r>
          </a:p>
          <a:p>
            <a:pPr lvl="1">
              <a:spcBef>
                <a:spcPts val="600"/>
              </a:spcBef>
            </a:pPr>
            <a:r>
              <a:rPr lang="en-US" dirty="0"/>
              <a:t>Heterogeneity and replication</a:t>
            </a:r>
          </a:p>
          <a:p>
            <a:pPr lvl="1">
              <a:spcBef>
                <a:spcPts val="600"/>
              </a:spcBef>
            </a:pPr>
            <a:r>
              <a:rPr lang="en-US" dirty="0"/>
              <a:t>Translation to clinical or public health relevance</a:t>
            </a:r>
          </a:p>
          <a:p>
            <a:pPr lvl="1">
              <a:spcBef>
                <a:spcPts val="600"/>
              </a:spcBef>
            </a:pPr>
            <a:endParaRPr lang="en-US" dirty="0"/>
          </a:p>
          <a:p>
            <a:endParaRPr lang="en-US" dirty="0"/>
          </a:p>
          <a:p>
            <a:pPr lvl="1"/>
            <a:endParaRPr lang="en-US" dirty="0"/>
          </a:p>
        </p:txBody>
      </p:sp>
      <p:sp>
        <p:nvSpPr>
          <p:cNvPr id="4" name="Rectangle 3"/>
          <p:cNvSpPr/>
          <p:nvPr/>
        </p:nvSpPr>
        <p:spPr>
          <a:xfrm>
            <a:off x="4165600" y="6366274"/>
            <a:ext cx="4978400" cy="523220"/>
          </a:xfrm>
          <a:prstGeom prst="rect">
            <a:avLst/>
          </a:prstGeom>
        </p:spPr>
        <p:txBody>
          <a:bodyPr wrap="square">
            <a:spAutoFit/>
          </a:bodyPr>
          <a:lstStyle/>
          <a:p>
            <a:pPr algn="r">
              <a:spcBef>
                <a:spcPts val="0"/>
              </a:spcBef>
            </a:pPr>
            <a:r>
              <a:rPr lang="en-US" sz="1400" dirty="0"/>
              <a:t>Thomas D. Nat Rev Genet. 2010; 11: 259-72; </a:t>
            </a:r>
          </a:p>
          <a:p>
            <a:pPr algn="r">
              <a:spcBef>
                <a:spcPts val="0"/>
              </a:spcBef>
            </a:pPr>
            <a:r>
              <a:rPr lang="en-US" sz="1400" dirty="0" err="1"/>
              <a:t>Dempfle</a:t>
            </a:r>
            <a:r>
              <a:rPr lang="en-US" sz="1400" dirty="0"/>
              <a:t> A. et al., </a:t>
            </a:r>
            <a:r>
              <a:rPr lang="en-US" sz="1400" dirty="0" err="1"/>
              <a:t>Eur</a:t>
            </a:r>
            <a:r>
              <a:rPr lang="en-US" sz="1400" dirty="0"/>
              <a:t> J Hum Genet 2008; 16: 1164-1172.</a:t>
            </a:r>
          </a:p>
        </p:txBody>
      </p:sp>
    </p:spTree>
    <p:extLst>
      <p:ext uri="{BB962C8B-B14F-4D97-AF65-F5344CB8AC3E}">
        <p14:creationId xmlns:p14="http://schemas.microsoft.com/office/powerpoint/2010/main" val="116161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normAutofit/>
          </a:bodyPr>
          <a:lstStyle/>
          <a:p>
            <a:r>
              <a:rPr lang="en-US" sz="3600" dirty="0"/>
              <a:t>Identify methods with high power</a:t>
            </a:r>
          </a:p>
          <a:p>
            <a:endParaRPr lang="en-US" sz="3600" dirty="0"/>
          </a:p>
          <a:p>
            <a:endParaRPr lang="en-US" sz="3600" dirty="0"/>
          </a:p>
          <a:p>
            <a:r>
              <a:rPr lang="en-US" sz="3600" dirty="0"/>
              <a:t>Reduce number of false positives</a:t>
            </a:r>
          </a:p>
        </p:txBody>
      </p:sp>
    </p:spTree>
    <p:extLst>
      <p:ext uri="{BB962C8B-B14F-4D97-AF65-F5344CB8AC3E}">
        <p14:creationId xmlns:p14="http://schemas.microsoft.com/office/powerpoint/2010/main" val="287976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GEWIS</a:t>
            </a:r>
          </a:p>
        </p:txBody>
      </p:sp>
      <p:sp>
        <p:nvSpPr>
          <p:cNvPr id="3" name="Content Placeholder 2"/>
          <p:cNvSpPr>
            <a:spLocks noGrp="1"/>
          </p:cNvSpPr>
          <p:nvPr>
            <p:ph idx="1"/>
          </p:nvPr>
        </p:nvSpPr>
        <p:spPr/>
        <p:txBody>
          <a:bodyPr/>
          <a:lstStyle/>
          <a:p>
            <a:r>
              <a:rPr lang="en-US" dirty="0"/>
              <a:t>Multifactor dimension reduction, and other machine learning techniques</a:t>
            </a:r>
          </a:p>
          <a:p>
            <a:endParaRPr lang="en-US" dirty="0"/>
          </a:p>
          <a:p>
            <a:r>
              <a:rPr lang="en-US" dirty="0"/>
              <a:t>Pathway/hierarchical models</a:t>
            </a:r>
          </a:p>
          <a:p>
            <a:endParaRPr lang="en-US" dirty="0"/>
          </a:p>
          <a:p>
            <a:r>
              <a:rPr lang="en-US" dirty="0"/>
              <a:t>Family based tests</a:t>
            </a:r>
          </a:p>
          <a:p>
            <a:endParaRPr lang="en-US" dirty="0"/>
          </a:p>
          <a:p>
            <a:r>
              <a:rPr lang="en-US" dirty="0"/>
              <a:t>Additive models</a:t>
            </a:r>
          </a:p>
          <a:p>
            <a:pPr marL="0" indent="0">
              <a:buNone/>
            </a:pPr>
            <a:endParaRPr lang="en-US" dirty="0"/>
          </a:p>
          <a:p>
            <a:r>
              <a:rPr lang="en-US" b="1" dirty="0"/>
              <a:t>Logistic regression-based tests for multiplicative interactions</a:t>
            </a:r>
          </a:p>
          <a:p>
            <a:pPr marL="0" indent="0">
              <a:buNone/>
            </a:pPr>
            <a:endParaRPr lang="en-US" dirty="0"/>
          </a:p>
        </p:txBody>
      </p:sp>
    </p:spTree>
    <p:extLst>
      <p:ext uri="{BB962C8B-B14F-4D97-AF65-F5344CB8AC3E}">
        <p14:creationId xmlns:p14="http://schemas.microsoft.com/office/powerpoint/2010/main" val="196804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a:t>
            </a:r>
            <a:r>
              <a:rPr lang="en-US" dirty="0" err="1"/>
              <a:t>GxE</a:t>
            </a:r>
            <a:endParaRPr lang="en-US" dirty="0"/>
          </a:p>
        </p:txBody>
      </p:sp>
      <p:sp>
        <p:nvSpPr>
          <p:cNvPr id="3" name="Content Placeholder 2"/>
          <p:cNvSpPr>
            <a:spLocks noGrp="1"/>
          </p:cNvSpPr>
          <p:nvPr>
            <p:ph idx="1"/>
          </p:nvPr>
        </p:nvSpPr>
        <p:spPr/>
        <p:txBody>
          <a:bodyPr/>
          <a:lstStyle/>
          <a:p>
            <a:r>
              <a:rPr lang="en-US" dirty="0"/>
              <a:t>See full table in  Hutter et al. </a:t>
            </a:r>
            <a:r>
              <a:rPr lang="en-US" dirty="0">
                <a:hlinkClick r:id="rId2" tooltip="Genetic epidemiology."/>
              </a:rPr>
              <a:t>Genet Epidemiol.</a:t>
            </a:r>
            <a:r>
              <a:rPr lang="en-US" dirty="0"/>
              <a:t> 2013 Nov;37(7):643-57. </a:t>
            </a:r>
            <a:r>
              <a:rPr lang="en-US" dirty="0" err="1"/>
              <a:t>doi</a:t>
            </a:r>
            <a:r>
              <a:rPr lang="en-US" dirty="0"/>
              <a:t>: 10.1002/gepi.21756.  </a:t>
            </a:r>
          </a:p>
        </p:txBody>
      </p:sp>
      <p:pic>
        <p:nvPicPr>
          <p:cNvPr id="4" name="Picture 3"/>
          <p:cNvPicPr>
            <a:picLocks noChangeAspect="1"/>
          </p:cNvPicPr>
          <p:nvPr/>
        </p:nvPicPr>
        <p:blipFill>
          <a:blip r:embed="rId3"/>
          <a:stretch>
            <a:fillRect/>
          </a:stretch>
        </p:blipFill>
        <p:spPr>
          <a:xfrm>
            <a:off x="457200" y="2610407"/>
            <a:ext cx="8355361" cy="4049647"/>
          </a:xfrm>
          <a:prstGeom prst="rect">
            <a:avLst/>
          </a:prstGeom>
        </p:spPr>
      </p:pic>
    </p:spTree>
    <p:extLst>
      <p:ext uri="{BB962C8B-B14F-4D97-AF65-F5344CB8AC3E}">
        <p14:creationId xmlns:p14="http://schemas.microsoft.com/office/powerpoint/2010/main" val="38148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Logistic Regression Based Methods for Multiplicative </a:t>
            </a:r>
            <a:r>
              <a:rPr lang="en-US" dirty="0" err="1"/>
              <a:t>GxE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0714359"/>
              </p:ext>
            </p:extLst>
          </p:nvPr>
        </p:nvGraphicFramePr>
        <p:xfrm>
          <a:off x="304800" y="1701794"/>
          <a:ext cx="8534400" cy="43942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70840">
                <a:tc>
                  <a:txBody>
                    <a:bodyPr/>
                    <a:lstStyle/>
                    <a:p>
                      <a:r>
                        <a:rPr lang="en-US" dirty="0"/>
                        <a:t>Method</a:t>
                      </a:r>
                    </a:p>
                  </a:txBody>
                  <a:tcPr/>
                </a:tc>
                <a:tc>
                  <a:txBody>
                    <a:bodyPr/>
                    <a:lstStyle/>
                    <a:p>
                      <a:r>
                        <a:rPr lang="en-US" dirty="0"/>
                        <a:t>Key Details</a:t>
                      </a:r>
                    </a:p>
                  </a:txBody>
                  <a:tcPr/>
                </a:tc>
                <a:extLst>
                  <a:ext uri="{0D108BD9-81ED-4DB2-BD59-A6C34878D82A}">
                    <a16:rowId xmlns:a16="http://schemas.microsoft.com/office/drawing/2014/main" val="10000"/>
                  </a:ext>
                </a:extLst>
              </a:tr>
              <a:tr h="370840">
                <a:tc>
                  <a:txBody>
                    <a:bodyPr/>
                    <a:lstStyle/>
                    <a:p>
                      <a:r>
                        <a:rPr lang="en-US" dirty="0"/>
                        <a:t>Case-control </a:t>
                      </a:r>
                    </a:p>
                  </a:txBody>
                  <a:tcPr/>
                </a:tc>
                <a:tc>
                  <a:txBody>
                    <a:bodyPr/>
                    <a:lstStyle/>
                    <a:p>
                      <a:r>
                        <a:rPr lang="en-US" dirty="0"/>
                        <a:t>Robust model;</a:t>
                      </a:r>
                      <a:r>
                        <a:rPr lang="en-US" baseline="0" dirty="0"/>
                        <a:t> Does not assume G-E independence; low power for discovery.</a:t>
                      </a:r>
                      <a:endParaRPr lang="en-US" dirty="0"/>
                    </a:p>
                  </a:txBody>
                  <a:tcPr/>
                </a:tc>
                <a:extLst>
                  <a:ext uri="{0D108BD9-81ED-4DB2-BD59-A6C34878D82A}">
                    <a16:rowId xmlns:a16="http://schemas.microsoft.com/office/drawing/2014/main" val="10001"/>
                  </a:ext>
                </a:extLst>
              </a:tr>
              <a:tr h="370840">
                <a:tc>
                  <a:txBody>
                    <a:bodyPr/>
                    <a:lstStyle/>
                    <a:p>
                      <a:r>
                        <a:rPr lang="en-US" dirty="0"/>
                        <a:t>Case-only</a:t>
                      </a:r>
                    </a:p>
                  </a:txBody>
                  <a:tcPr/>
                </a:tc>
                <a:tc>
                  <a:txBody>
                    <a:bodyPr/>
                    <a:lstStyle/>
                    <a:p>
                      <a:r>
                        <a:rPr lang="en-US" baseline="0" dirty="0"/>
                        <a:t>Gains in power and efficiency under G-E independence.</a:t>
                      </a:r>
                      <a:endParaRPr lang="en-US" dirty="0"/>
                    </a:p>
                  </a:txBody>
                  <a:tcPr/>
                </a:tc>
                <a:extLst>
                  <a:ext uri="{0D108BD9-81ED-4DB2-BD59-A6C34878D82A}">
                    <a16:rowId xmlns:a16="http://schemas.microsoft.com/office/drawing/2014/main" val="10002"/>
                  </a:ext>
                </a:extLst>
              </a:tr>
              <a:tr h="370840">
                <a:tc>
                  <a:txBody>
                    <a:bodyPr/>
                    <a:lstStyle/>
                    <a:p>
                      <a:r>
                        <a:rPr lang="en-US" dirty="0"/>
                        <a:t>Data-adaptive</a:t>
                      </a:r>
                      <a:r>
                        <a:rPr lang="en-US" baseline="0" dirty="0"/>
                        <a:t> estimators (e.g. Empirical Bayes and Bayesian Model Averaging)</a:t>
                      </a:r>
                      <a:endParaRPr lang="en-US" dirty="0"/>
                    </a:p>
                  </a:txBody>
                  <a:tcPr/>
                </a:tc>
                <a:tc>
                  <a:txBody>
                    <a:bodyPr/>
                    <a:lstStyle/>
                    <a:p>
                      <a:r>
                        <a:rPr lang="en-US" baseline="0" dirty="0"/>
                        <a:t>Increased power versus case-control and improved control of type 1 error versus case-only. </a:t>
                      </a:r>
                      <a:endParaRPr lang="en-US" dirty="0"/>
                    </a:p>
                  </a:txBody>
                  <a:tcPr/>
                </a:tc>
                <a:extLst>
                  <a:ext uri="{0D108BD9-81ED-4DB2-BD59-A6C34878D82A}">
                    <a16:rowId xmlns:a16="http://schemas.microsoft.com/office/drawing/2014/main" val="10003"/>
                  </a:ext>
                </a:extLst>
              </a:tr>
              <a:tr h="370840">
                <a:tc>
                  <a:txBody>
                    <a:bodyPr/>
                    <a:lstStyle/>
                    <a:p>
                      <a:r>
                        <a:rPr lang="en-US" dirty="0"/>
                        <a:t>Two-step</a:t>
                      </a:r>
                      <a:r>
                        <a:rPr lang="en-US" baseline="0" dirty="0"/>
                        <a:t> procedures</a:t>
                      </a:r>
                      <a:endParaRPr lang="en-US" dirty="0"/>
                    </a:p>
                  </a:txBody>
                  <a:tcPr/>
                </a:tc>
                <a:tc>
                  <a:txBody>
                    <a:bodyPr/>
                    <a:lstStyle/>
                    <a:p>
                      <a:r>
                        <a:rPr lang="en-US" dirty="0"/>
                        <a:t>Screening</a:t>
                      </a:r>
                      <a:r>
                        <a:rPr lang="en-US" baseline="0" dirty="0"/>
                        <a:t> step and testing step.  Maintains type 1 error and provides power gain under many settings. </a:t>
                      </a:r>
                      <a:endParaRPr lang="en-US" dirty="0"/>
                    </a:p>
                  </a:txBody>
                  <a:tcPr/>
                </a:tc>
                <a:extLst>
                  <a:ext uri="{0D108BD9-81ED-4DB2-BD59-A6C34878D82A}">
                    <a16:rowId xmlns:a16="http://schemas.microsoft.com/office/drawing/2014/main" val="10004"/>
                  </a:ext>
                </a:extLst>
              </a:tr>
              <a:tr h="370840">
                <a:tc>
                  <a:txBody>
                    <a:bodyPr/>
                    <a:lstStyle/>
                    <a:p>
                      <a:r>
                        <a:rPr lang="en-US" dirty="0"/>
                        <a:t>Joint-test</a:t>
                      </a:r>
                      <a:r>
                        <a:rPr lang="en-US" baseline="0" dirty="0"/>
                        <a:t>  of genetic main effect and </a:t>
                      </a:r>
                      <a:r>
                        <a:rPr lang="en-US" baseline="0" dirty="0" err="1"/>
                        <a:t>GxE</a:t>
                      </a:r>
                      <a:r>
                        <a:rPr lang="en-US" baseline="0" dirty="0"/>
                        <a:t> (2 degree of freedom tests)</a:t>
                      </a:r>
                      <a:endParaRPr lang="en-US" dirty="0"/>
                    </a:p>
                  </a:txBody>
                  <a:tcPr/>
                </a:tc>
                <a:tc>
                  <a:txBody>
                    <a:bodyPr/>
                    <a:lstStyle/>
                    <a:p>
                      <a:r>
                        <a:rPr lang="en-US" dirty="0"/>
                        <a:t>Tests null hypothesis that genetic marker</a:t>
                      </a:r>
                      <a:r>
                        <a:rPr lang="en-US" baseline="0" dirty="0"/>
                        <a:t> is not associated with disease in any stratum defined by exposure.</a:t>
                      </a:r>
                      <a:endParaRPr lang="en-US"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457200" y="6488668"/>
            <a:ext cx="8229600" cy="369332"/>
          </a:xfrm>
          <a:prstGeom prst="rect">
            <a:avLst/>
          </a:prstGeom>
          <a:noFill/>
        </p:spPr>
        <p:txBody>
          <a:bodyPr wrap="square" rtlCol="0">
            <a:spAutoFit/>
          </a:bodyPr>
          <a:lstStyle/>
          <a:p>
            <a:r>
              <a:rPr lang="en-US" dirty="0"/>
              <a:t>Modified from Mukherjee et al. Am J. of Epidemiology. 2012; 175(3): 177-190.</a:t>
            </a:r>
          </a:p>
        </p:txBody>
      </p:sp>
    </p:spTree>
    <p:extLst>
      <p:ext uri="{BB962C8B-B14F-4D97-AF65-F5344CB8AC3E}">
        <p14:creationId xmlns:p14="http://schemas.microsoft.com/office/powerpoint/2010/main" val="113829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Case-only Design</a:t>
            </a:r>
          </a:p>
        </p:txBody>
      </p:sp>
      <p:sp>
        <p:nvSpPr>
          <p:cNvPr id="3" name="Content Placeholder 2"/>
          <p:cNvSpPr>
            <a:spLocks noGrp="1"/>
          </p:cNvSpPr>
          <p:nvPr>
            <p:ph idx="1"/>
          </p:nvPr>
        </p:nvSpPr>
        <p:spPr/>
        <p:txBody>
          <a:bodyPr>
            <a:normAutofit/>
          </a:bodyPr>
          <a:lstStyle/>
          <a:p>
            <a:r>
              <a:rPr lang="en-US" dirty="0"/>
              <a:t>Case-only approach tests the association between the genotype and exposure in the cases only.</a:t>
            </a:r>
          </a:p>
          <a:p>
            <a:r>
              <a:rPr lang="en-US" dirty="0"/>
              <a:t>Has higher statistical power than standard case-control method with same number of cases.</a:t>
            </a:r>
          </a:p>
          <a:p>
            <a:r>
              <a:rPr lang="en-US" dirty="0"/>
              <a:t>Relies on assumption that genetic and environmental factors are independent in the source population.</a:t>
            </a:r>
          </a:p>
          <a:p>
            <a:r>
              <a:rPr lang="en-US" dirty="0"/>
              <a:t>Increased false-positive rate if assumption is violated.</a:t>
            </a:r>
          </a:p>
        </p:txBody>
      </p:sp>
    </p:spTree>
    <p:extLst>
      <p:ext uri="{BB962C8B-B14F-4D97-AF65-F5344CB8AC3E}">
        <p14:creationId xmlns:p14="http://schemas.microsoft.com/office/powerpoint/2010/main" val="222830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447800" y="1447800"/>
          <a:ext cx="6202363" cy="3276600"/>
        </p:xfrm>
        <a:graphic>
          <a:graphicData uri="http://schemas.openxmlformats.org/presentationml/2006/ole">
            <mc:AlternateContent xmlns:mc="http://schemas.openxmlformats.org/markup-compatibility/2006">
              <mc:Choice xmlns:v="urn:schemas-microsoft-com:vml" Requires="v">
                <p:oleObj spid="_x0000_s49157" name="Document" r:id="rId3" imgW="2627503" imgH="1379335" progId="Word.Document.12">
                  <p:embed/>
                </p:oleObj>
              </mc:Choice>
              <mc:Fallback>
                <p:oleObj name="Document" r:id="rId3" imgW="2627503" imgH="137933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620236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Box 4"/>
          <p:cNvSpPr txBox="1">
            <a:spLocks noChangeArrowheads="1"/>
          </p:cNvSpPr>
          <p:nvPr/>
        </p:nvSpPr>
        <p:spPr bwMode="auto">
          <a:xfrm>
            <a:off x="381000" y="304800"/>
            <a:ext cx="8382000" cy="830263"/>
          </a:xfrm>
          <a:prstGeom prst="rect">
            <a:avLst/>
          </a:prstGeom>
          <a:noFill/>
          <a:ln w="9525">
            <a:noFill/>
            <a:miter lim="800000"/>
            <a:headEnd/>
            <a:tailEnd/>
          </a:ln>
        </p:spPr>
        <p:txBody>
          <a:bodyPr>
            <a:spAutoFit/>
          </a:bodyPr>
          <a:lstStyle/>
          <a:p>
            <a:pPr algn="ctr"/>
            <a:r>
              <a:rPr lang="en-US" sz="2400">
                <a:solidFill>
                  <a:prstClr val="black"/>
                </a:solidFill>
              </a:rPr>
              <a:t>2x2x2 Representation of Unmatched Case-Control Study Examined by Standard Test for GxE Interaction</a:t>
            </a:r>
          </a:p>
        </p:txBody>
      </p:sp>
      <p:sp>
        <p:nvSpPr>
          <p:cNvPr id="1028" name="TextBox 5"/>
          <p:cNvSpPr txBox="1">
            <a:spLocks noChangeArrowheads="1"/>
          </p:cNvSpPr>
          <p:nvPr/>
        </p:nvSpPr>
        <p:spPr bwMode="auto">
          <a:xfrm>
            <a:off x="0" y="4648200"/>
            <a:ext cx="9144000" cy="2092881"/>
          </a:xfrm>
          <a:prstGeom prst="rect">
            <a:avLst/>
          </a:prstGeom>
          <a:noFill/>
          <a:ln w="9525">
            <a:noFill/>
            <a:miter lim="800000"/>
            <a:headEnd/>
            <a:tailEnd/>
          </a:ln>
        </p:spPr>
        <p:txBody>
          <a:bodyPr>
            <a:spAutoFit/>
          </a:bodyPr>
          <a:lstStyle/>
          <a:p>
            <a:pPr algn="ctr">
              <a:spcAft>
                <a:spcPts val="600"/>
              </a:spcAft>
            </a:pPr>
            <a:r>
              <a:rPr lang="en-US" sz="2200" dirty="0">
                <a:solidFill>
                  <a:prstClr val="black"/>
                </a:solidFill>
              </a:rPr>
              <a:t>OR(</a:t>
            </a:r>
            <a:r>
              <a:rPr lang="en-US" sz="2200" dirty="0" err="1">
                <a:solidFill>
                  <a:prstClr val="black"/>
                </a:solidFill>
              </a:rPr>
              <a:t>GxE</a:t>
            </a:r>
            <a:r>
              <a:rPr lang="en-US" sz="2200" dirty="0">
                <a:solidFill>
                  <a:prstClr val="black"/>
                </a:solidFill>
              </a:rPr>
              <a:t>) = OR(G-E|D=1)/OR(G-E|D=0).</a:t>
            </a:r>
          </a:p>
          <a:p>
            <a:pPr algn="ctr">
              <a:spcAft>
                <a:spcPts val="600"/>
              </a:spcAft>
            </a:pPr>
            <a:endParaRPr lang="en-US" sz="2200" dirty="0">
              <a:solidFill>
                <a:prstClr val="black"/>
              </a:solidFill>
            </a:endParaRPr>
          </a:p>
          <a:p>
            <a:pPr algn="ctr">
              <a:spcAft>
                <a:spcPts val="600"/>
              </a:spcAft>
            </a:pPr>
            <a:r>
              <a:rPr lang="en-US" sz="2200" dirty="0">
                <a:solidFill>
                  <a:prstClr val="black"/>
                </a:solidFill>
              </a:rPr>
              <a:t>Assuming OR(G-E|D-0)=1 greatly reduces the variability in OR(</a:t>
            </a:r>
            <a:r>
              <a:rPr lang="en-US" sz="2200" dirty="0" err="1">
                <a:solidFill>
                  <a:prstClr val="black"/>
                </a:solidFill>
              </a:rPr>
              <a:t>GxE</a:t>
            </a:r>
            <a:r>
              <a:rPr lang="en-US" sz="2200" dirty="0">
                <a:solidFill>
                  <a:prstClr val="black"/>
                </a:solidFill>
              </a:rPr>
              <a:t>).</a:t>
            </a:r>
          </a:p>
          <a:p>
            <a:pPr algn="ctr">
              <a:spcAft>
                <a:spcPts val="600"/>
              </a:spcAft>
            </a:pPr>
            <a:r>
              <a:rPr lang="en-US" sz="2200" dirty="0">
                <a:solidFill>
                  <a:prstClr val="black"/>
                </a:solidFill>
              </a:rPr>
              <a:t>The case-only estimate of OR(</a:t>
            </a:r>
            <a:r>
              <a:rPr lang="en-US" sz="2200" dirty="0" err="1">
                <a:solidFill>
                  <a:prstClr val="black"/>
                </a:solidFill>
              </a:rPr>
              <a:t>GxE</a:t>
            </a:r>
            <a:r>
              <a:rPr lang="en-US" sz="2200" dirty="0">
                <a:solidFill>
                  <a:prstClr val="black"/>
                </a:solidFill>
              </a:rPr>
              <a:t>) is </a:t>
            </a:r>
            <a:r>
              <a:rPr lang="en-US" sz="2200" dirty="0" err="1">
                <a:solidFill>
                  <a:prstClr val="black"/>
                </a:solidFill>
              </a:rPr>
              <a:t>ag</a:t>
            </a:r>
            <a:r>
              <a:rPr lang="en-US" sz="2200" dirty="0">
                <a:solidFill>
                  <a:prstClr val="black"/>
                </a:solidFill>
              </a:rPr>
              <a:t>/</a:t>
            </a:r>
            <a:r>
              <a:rPr lang="en-US" sz="2200" dirty="0" err="1">
                <a:solidFill>
                  <a:prstClr val="black"/>
                </a:solidFill>
              </a:rPr>
              <a:t>ce</a:t>
            </a:r>
            <a:r>
              <a:rPr lang="en-US" sz="2200" dirty="0">
                <a:solidFill>
                  <a:prstClr val="black"/>
                </a:solidFill>
              </a:rPr>
              <a:t>.</a:t>
            </a:r>
          </a:p>
          <a:p>
            <a:pPr algn="ctr">
              <a:spcAft>
                <a:spcPts val="600"/>
              </a:spcAft>
            </a:pPr>
            <a:endParaRPr lang="en-US" sz="2200" dirty="0">
              <a:solidFill>
                <a:prstClr val="black"/>
              </a:solidFill>
            </a:endParaRPr>
          </a:p>
        </p:txBody>
      </p:sp>
      <p:sp>
        <p:nvSpPr>
          <p:cNvPr id="7" name="TextBox 6"/>
          <p:cNvSpPr txBox="1"/>
          <p:nvPr/>
        </p:nvSpPr>
        <p:spPr>
          <a:xfrm>
            <a:off x="6324600" y="6550223"/>
            <a:ext cx="2819400" cy="307777"/>
          </a:xfrm>
          <a:prstGeom prst="rect">
            <a:avLst/>
          </a:prstGeom>
          <a:noFill/>
        </p:spPr>
        <p:txBody>
          <a:bodyPr>
            <a:spAutoFit/>
          </a:bodyPr>
          <a:lstStyle/>
          <a:p>
            <a:pPr algn="r">
              <a:defRPr/>
            </a:pPr>
            <a:r>
              <a:rPr lang="en-US" sz="1400" dirty="0" err="1">
                <a:solidFill>
                  <a:prstClr val="black"/>
                </a:solidFill>
                <a:latin typeface="Calibri"/>
              </a:rPr>
              <a:t>Piegorsch</a:t>
            </a:r>
            <a:r>
              <a:rPr lang="en-US" sz="1400" dirty="0">
                <a:solidFill>
                  <a:prstClr val="black"/>
                </a:solidFill>
                <a:latin typeface="Calibri"/>
              </a:rPr>
              <a:t> (1994)</a:t>
            </a:r>
          </a:p>
        </p:txBody>
      </p:sp>
      <p:sp>
        <p:nvSpPr>
          <p:cNvPr id="6" name="Rectangle 5"/>
          <p:cNvSpPr/>
          <p:nvPr/>
        </p:nvSpPr>
        <p:spPr>
          <a:xfrm>
            <a:off x="1219200" y="4419600"/>
            <a:ext cx="6629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3043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 of Case-only method.</a:t>
            </a:r>
          </a:p>
        </p:txBody>
      </p:sp>
      <p:sp>
        <p:nvSpPr>
          <p:cNvPr id="3" name="Content Placeholder 2"/>
          <p:cNvSpPr>
            <a:spLocks noGrp="1"/>
          </p:cNvSpPr>
          <p:nvPr>
            <p:ph idx="1"/>
          </p:nvPr>
        </p:nvSpPr>
        <p:spPr>
          <a:xfrm>
            <a:off x="457200" y="1600199"/>
            <a:ext cx="8229600" cy="5037083"/>
          </a:xfrm>
        </p:spPr>
        <p:txBody>
          <a:bodyPr>
            <a:normAutofit fontScale="92500"/>
          </a:bodyPr>
          <a:lstStyle/>
          <a:p>
            <a:r>
              <a:rPr lang="en-US" dirty="0"/>
              <a:t>The gain in power comes from the assumption of G-E independence, not the fact that only cases are used.</a:t>
            </a:r>
          </a:p>
          <a:p>
            <a:r>
              <a:rPr lang="en-US" dirty="0"/>
              <a:t>Can build assumption into the analysis of case-control data.</a:t>
            </a:r>
          </a:p>
          <a:p>
            <a:pPr lvl="1"/>
            <a:r>
              <a:rPr lang="en-US" dirty="0"/>
              <a:t>allow for estimation of main effects </a:t>
            </a:r>
          </a:p>
          <a:p>
            <a:pPr lvl="1"/>
            <a:r>
              <a:rPr lang="en-US" dirty="0"/>
              <a:t>Allow for estimates/tests of interaction effects other than multiplicative odds model. </a:t>
            </a:r>
          </a:p>
          <a:p>
            <a:pPr lvl="1"/>
            <a:r>
              <a:rPr lang="en-US" dirty="0"/>
              <a:t>See Han et al. AJE 2012.</a:t>
            </a:r>
          </a:p>
          <a:p>
            <a:r>
              <a:rPr lang="en-US" dirty="0"/>
              <a:t>“Hedge” methods weighted towards case-only method if data supports independence assumption, towards case-control method if assumption appears to be violated. </a:t>
            </a:r>
          </a:p>
          <a:p>
            <a:pPr lvl="1"/>
            <a:r>
              <a:rPr lang="en-US" dirty="0" err="1"/>
              <a:t>Emperical</a:t>
            </a:r>
            <a:r>
              <a:rPr lang="en-US" dirty="0"/>
              <a:t> Bayes, model averaging methods </a:t>
            </a:r>
          </a:p>
          <a:p>
            <a:pPr lvl="1"/>
            <a:r>
              <a:rPr lang="en-US" dirty="0"/>
              <a:t>Mukherjee et al 2012; Li and Conti 2009</a:t>
            </a:r>
          </a:p>
          <a:p>
            <a:r>
              <a:rPr lang="en-US" dirty="0"/>
              <a:t>Use of case-only design and/or G-E independence assumption in new methods for large-scale </a:t>
            </a:r>
            <a:r>
              <a:rPr lang="en-US" dirty="0" err="1"/>
              <a:t>GxE</a:t>
            </a:r>
            <a:r>
              <a:rPr lang="en-US" dirty="0"/>
              <a:t> analysis</a:t>
            </a:r>
          </a:p>
        </p:txBody>
      </p:sp>
    </p:spTree>
    <p:extLst>
      <p:ext uri="{BB962C8B-B14F-4D97-AF65-F5344CB8AC3E}">
        <p14:creationId xmlns:p14="http://schemas.microsoft.com/office/powerpoint/2010/main" val="849318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Two-Step Methods</a:t>
            </a:r>
          </a:p>
        </p:txBody>
      </p:sp>
      <p:sp>
        <p:nvSpPr>
          <p:cNvPr id="5" name="Content Placeholder 4"/>
          <p:cNvSpPr>
            <a:spLocks noGrp="1"/>
          </p:cNvSpPr>
          <p:nvPr>
            <p:ph sz="half" idx="1"/>
          </p:nvPr>
        </p:nvSpPr>
        <p:spPr>
          <a:xfrm>
            <a:off x="259773" y="1673352"/>
            <a:ext cx="4236027" cy="4950186"/>
          </a:xfrm>
        </p:spPr>
        <p:txBody>
          <a:bodyPr>
            <a:normAutofit lnSpcReduction="10000"/>
          </a:bodyPr>
          <a:lstStyle/>
          <a:p>
            <a:pPr marL="0" indent="0">
              <a:buNone/>
            </a:pPr>
            <a:r>
              <a:rPr lang="en-US" b="1" dirty="0"/>
              <a:t>Step 1: Screening Step</a:t>
            </a:r>
          </a:p>
          <a:p>
            <a:pPr marL="0" indent="0">
              <a:buNone/>
            </a:pPr>
            <a:r>
              <a:rPr lang="en-US" dirty="0"/>
              <a:t>Prioritize SNPs for testing:</a:t>
            </a:r>
          </a:p>
          <a:p>
            <a:pPr lvl="1"/>
            <a:r>
              <a:rPr lang="en-US" sz="1800" dirty="0"/>
              <a:t>Correlation between G and E in full sample of cases and controls</a:t>
            </a:r>
          </a:p>
          <a:p>
            <a:pPr lvl="1"/>
            <a:r>
              <a:rPr lang="en-US" sz="1800" dirty="0"/>
              <a:t>Marginal association between G and outcome (D)</a:t>
            </a:r>
          </a:p>
          <a:p>
            <a:pPr lvl="1"/>
            <a:r>
              <a:rPr lang="en-US" sz="1800" dirty="0"/>
              <a:t>Hybrid approaches</a:t>
            </a:r>
          </a:p>
          <a:p>
            <a:pPr marL="0" indent="0">
              <a:buNone/>
            </a:pPr>
            <a:r>
              <a:rPr lang="en-US" b="1" dirty="0"/>
              <a:t>Step 2: Testing Step</a:t>
            </a:r>
          </a:p>
          <a:p>
            <a:pPr marL="0" indent="0">
              <a:buNone/>
            </a:pPr>
            <a:r>
              <a:rPr lang="en-US" dirty="0"/>
              <a:t>Test for interaction in prioritized SNPs with appropriate significance levels.</a:t>
            </a:r>
          </a:p>
          <a:p>
            <a:pPr lvl="1"/>
            <a:endParaRPr lang="en-US" dirty="0"/>
          </a:p>
        </p:txBody>
      </p:sp>
      <p:pic>
        <p:nvPicPr>
          <p:cNvPr id="6" name="Picture 5"/>
          <p:cNvPicPr>
            <a:picLocks noChangeAspect="1" noChangeArrowheads="1"/>
          </p:cNvPicPr>
          <p:nvPr/>
        </p:nvPicPr>
        <p:blipFill>
          <a:blip r:embed="rId2" cstate="print"/>
          <a:srcRect/>
          <a:stretch>
            <a:fillRect/>
          </a:stretch>
        </p:blipFill>
        <p:spPr bwMode="auto">
          <a:xfrm>
            <a:off x="4754712" y="1941511"/>
            <a:ext cx="4188796" cy="2547362"/>
          </a:xfrm>
          <a:prstGeom prst="rect">
            <a:avLst/>
          </a:prstGeom>
          <a:noFill/>
          <a:ln w="9525">
            <a:noFill/>
            <a:round/>
            <a:headEnd/>
            <a:tailEnd/>
          </a:ln>
        </p:spPr>
      </p:pic>
      <p:sp>
        <p:nvSpPr>
          <p:cNvPr id="8" name="TextBox 7"/>
          <p:cNvSpPr txBox="1"/>
          <p:nvPr/>
        </p:nvSpPr>
        <p:spPr>
          <a:xfrm>
            <a:off x="5330536" y="4862945"/>
            <a:ext cx="3612972" cy="646331"/>
          </a:xfrm>
          <a:prstGeom prst="rect">
            <a:avLst/>
          </a:prstGeom>
          <a:noFill/>
        </p:spPr>
        <p:txBody>
          <a:bodyPr wrap="square" rtlCol="0">
            <a:spAutoFit/>
          </a:bodyPr>
          <a:lstStyle/>
          <a:p>
            <a:r>
              <a:rPr lang="en-US" dirty="0"/>
              <a:t>Hybrid approach proposed by </a:t>
            </a:r>
            <a:r>
              <a:rPr lang="en-US" dirty="0" err="1"/>
              <a:t>Murcray</a:t>
            </a:r>
            <a:r>
              <a:rPr lang="en-US" dirty="0"/>
              <a:t> et al 2011.</a:t>
            </a:r>
          </a:p>
        </p:txBody>
      </p:sp>
      <p:sp>
        <p:nvSpPr>
          <p:cNvPr id="2" name="Rectangle 1"/>
          <p:cNvSpPr/>
          <p:nvPr/>
        </p:nvSpPr>
        <p:spPr>
          <a:xfrm>
            <a:off x="3505200" y="6134725"/>
            <a:ext cx="5638800" cy="738664"/>
          </a:xfrm>
          <a:prstGeom prst="rect">
            <a:avLst/>
          </a:prstGeom>
        </p:spPr>
        <p:txBody>
          <a:bodyPr wrap="square">
            <a:spAutoFit/>
          </a:bodyPr>
          <a:lstStyle/>
          <a:p>
            <a:pPr algn="r"/>
            <a:r>
              <a:rPr lang="en-US" sz="1400" dirty="0" err="1"/>
              <a:t>Murcray</a:t>
            </a:r>
            <a:r>
              <a:rPr lang="en-US" sz="1400" dirty="0"/>
              <a:t> CE,  et al. Am J </a:t>
            </a:r>
            <a:r>
              <a:rPr lang="en-US" sz="1400" dirty="0" err="1"/>
              <a:t>Epidemiol</a:t>
            </a:r>
            <a:r>
              <a:rPr lang="en-US" sz="1400" dirty="0"/>
              <a:t> 2009; 169: 219-226.</a:t>
            </a:r>
          </a:p>
          <a:p>
            <a:pPr algn="r"/>
            <a:r>
              <a:rPr lang="en-US" sz="1400" dirty="0" err="1"/>
              <a:t>Murcray</a:t>
            </a:r>
            <a:r>
              <a:rPr lang="en-US" sz="1400" dirty="0"/>
              <a:t> CE,  et al. Genet </a:t>
            </a:r>
            <a:r>
              <a:rPr lang="en-US" sz="1400" dirty="0" err="1"/>
              <a:t>Epidemiol</a:t>
            </a:r>
            <a:r>
              <a:rPr lang="en-US" sz="1400" dirty="0"/>
              <a:t> 2011; 35: 201-210.</a:t>
            </a:r>
          </a:p>
          <a:p>
            <a:pPr lvl="0" algn="r"/>
            <a:r>
              <a:rPr lang="en-US" sz="1400" dirty="0" err="1"/>
              <a:t>Kooperberg</a:t>
            </a:r>
            <a:r>
              <a:rPr lang="en-US" sz="1400" dirty="0"/>
              <a:t> C and Leblanc M. Genet </a:t>
            </a:r>
            <a:r>
              <a:rPr lang="en-US" sz="1400" dirty="0" err="1"/>
              <a:t>Epidemiol</a:t>
            </a:r>
            <a:r>
              <a:rPr lang="en-US" sz="1400" dirty="0"/>
              <a:t>. 2008; 32: 255-63.</a:t>
            </a:r>
          </a:p>
        </p:txBody>
      </p:sp>
    </p:spTree>
    <p:extLst>
      <p:ext uri="{BB962C8B-B14F-4D97-AF65-F5344CB8AC3E}">
        <p14:creationId xmlns:p14="http://schemas.microsoft.com/office/powerpoint/2010/main" val="254205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What is Meant by Interaction?</a:t>
            </a:r>
          </a:p>
        </p:txBody>
      </p:sp>
      <p:sp>
        <p:nvSpPr>
          <p:cNvPr id="29699" name="Content Placeholder 2"/>
          <p:cNvSpPr>
            <a:spLocks noGrp="1"/>
          </p:cNvSpPr>
          <p:nvPr>
            <p:ph sz="quarter" idx="1"/>
          </p:nvPr>
        </p:nvSpPr>
        <p:spPr/>
        <p:txBody>
          <a:bodyPr>
            <a:normAutofit lnSpcReduction="10000"/>
          </a:bodyPr>
          <a:lstStyle/>
          <a:p>
            <a:pPr eaLnBrk="1" hangingPunct="1">
              <a:lnSpc>
                <a:spcPct val="80000"/>
              </a:lnSpc>
            </a:pPr>
            <a:r>
              <a:rPr lang="en-US" altLang="en-US" sz="2200" b="1" dirty="0"/>
              <a:t>Biological Interaction</a:t>
            </a:r>
          </a:p>
          <a:p>
            <a:pPr lvl="1" eaLnBrk="1" hangingPunct="1">
              <a:lnSpc>
                <a:spcPct val="80000"/>
              </a:lnSpc>
            </a:pPr>
            <a:r>
              <a:rPr lang="en-US" altLang="en-US" sz="2000" dirty="0"/>
              <a:t>The interdependent operation of two or more biological causes to produce, prevent or control an effect</a:t>
            </a:r>
          </a:p>
          <a:p>
            <a:pPr lvl="1">
              <a:lnSpc>
                <a:spcPct val="90000"/>
              </a:lnSpc>
            </a:pPr>
            <a:r>
              <a:rPr lang="en-US" dirty="0"/>
              <a:t>Interdependency among the biologic mechanisms of actions for two or more exposures through common pathways, protein complexes or biological products.</a:t>
            </a:r>
          </a:p>
          <a:p>
            <a:pPr lvl="1">
              <a:lnSpc>
                <a:spcPct val="80000"/>
              </a:lnSpc>
            </a:pPr>
            <a:endParaRPr lang="en-US" altLang="en-US" sz="2000" dirty="0"/>
          </a:p>
          <a:p>
            <a:pPr eaLnBrk="1" hangingPunct="1">
              <a:lnSpc>
                <a:spcPct val="80000"/>
              </a:lnSpc>
            </a:pPr>
            <a:r>
              <a:rPr lang="en-US" altLang="en-US" sz="2200" b="1" dirty="0"/>
              <a:t>Statistical Interaction</a:t>
            </a:r>
          </a:p>
          <a:p>
            <a:pPr lvl="1" eaLnBrk="1" hangingPunct="1">
              <a:lnSpc>
                <a:spcPct val="80000"/>
              </a:lnSpc>
            </a:pPr>
            <a:r>
              <a:rPr lang="en-US" altLang="en-US" sz="2000" dirty="0"/>
              <a:t>The observed joint effects of two factors differs from that expected on the basis of their independent effects</a:t>
            </a:r>
          </a:p>
          <a:p>
            <a:pPr lvl="1" eaLnBrk="1" hangingPunct="1">
              <a:lnSpc>
                <a:spcPct val="80000"/>
              </a:lnSpc>
            </a:pPr>
            <a:r>
              <a:rPr lang="en-US" altLang="en-US" sz="2000" dirty="0"/>
              <a:t>Deviation from additive or multiplicative joint effects</a:t>
            </a:r>
          </a:p>
          <a:p>
            <a:pPr eaLnBrk="1" hangingPunct="1">
              <a:lnSpc>
                <a:spcPct val="80000"/>
              </a:lnSpc>
              <a:buFont typeface="Wingdings 2" pitchFamily="18" charset="2"/>
              <a:buNone/>
            </a:pPr>
            <a:endParaRPr lang="en-US" altLang="en-US" sz="2200" dirty="0"/>
          </a:p>
          <a:p>
            <a:pPr eaLnBrk="1" hangingPunct="1">
              <a:lnSpc>
                <a:spcPct val="80000"/>
              </a:lnSpc>
            </a:pPr>
            <a:r>
              <a:rPr lang="en-US" altLang="en-US" sz="2200" b="1" dirty="0"/>
              <a:t>Effect Modification </a:t>
            </a:r>
            <a:r>
              <a:rPr lang="en-US" altLang="en-US" sz="2200" dirty="0"/>
              <a:t>(or Effect Measure Modification)</a:t>
            </a:r>
            <a:endParaRPr lang="en-US" altLang="en-US" sz="2400" dirty="0"/>
          </a:p>
          <a:p>
            <a:pPr lvl="1" eaLnBrk="1" hangingPunct="1">
              <a:lnSpc>
                <a:spcPct val="80000"/>
              </a:lnSpc>
            </a:pPr>
            <a:r>
              <a:rPr lang="en-US" altLang="en-US" sz="2000" dirty="0"/>
              <a:t>Differences in the effect measure for one factor at different levels of another factor</a:t>
            </a:r>
          </a:p>
          <a:p>
            <a:pPr lvl="1" eaLnBrk="1" hangingPunct="1">
              <a:lnSpc>
                <a:spcPct val="80000"/>
              </a:lnSpc>
            </a:pPr>
            <a:r>
              <a:rPr lang="en-US" altLang="en-US" sz="2000" dirty="0"/>
              <a:t>Example: OR differs for males vs. females; AR differs for pre-menopausal and post-menopausal women, etc.</a:t>
            </a:r>
          </a:p>
          <a:p>
            <a:pPr lvl="1" eaLnBrk="1" hangingPunct="1">
              <a:lnSpc>
                <a:spcPct val="80000"/>
              </a:lnSpc>
            </a:pPr>
            <a:endParaRPr lang="en-US" altLang="en-US" sz="2000" dirty="0"/>
          </a:p>
          <a:p>
            <a:pPr lvl="1" eaLnBrk="1" hangingPunct="1">
              <a:lnSpc>
                <a:spcPct val="80000"/>
              </a:lnSpc>
            </a:pPr>
            <a:endParaRPr lang="en-US" altLang="en-US" sz="2000" dirty="0"/>
          </a:p>
          <a:p>
            <a:pPr lvl="1" eaLnBrk="1" hangingPunct="1">
              <a:lnSpc>
                <a:spcPct val="80000"/>
              </a:lnSpc>
            </a:pPr>
            <a:endParaRPr lang="en-US" altLang="en-US" sz="2000" dirty="0"/>
          </a:p>
        </p:txBody>
      </p:sp>
    </p:spTree>
    <p:extLst>
      <p:ext uri="{BB962C8B-B14F-4D97-AF65-F5344CB8AC3E}">
        <p14:creationId xmlns:p14="http://schemas.microsoft.com/office/powerpoint/2010/main" val="133183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7113" y="2437043"/>
            <a:ext cx="8839201" cy="3016796"/>
            <a:chOff x="152399" y="1981200"/>
            <a:chExt cx="8839201" cy="3016796"/>
          </a:xfrm>
        </p:grpSpPr>
        <p:sp>
          <p:nvSpPr>
            <p:cNvPr id="15" name="Text Placeholder 4"/>
            <p:cNvSpPr txBox="1">
              <a:spLocks/>
            </p:cNvSpPr>
            <p:nvPr/>
          </p:nvSpPr>
          <p:spPr>
            <a:xfrm>
              <a:off x="152399" y="1981200"/>
              <a:ext cx="2742123" cy="968701"/>
            </a:xfrm>
            <a:prstGeom prst="rect">
              <a:avLst/>
            </a:prstGeom>
            <a:solidFill>
              <a:schemeClr val="tx2">
                <a:lumMod val="40000"/>
                <a:lumOff val="60000"/>
              </a:schemeClr>
            </a:solidFill>
          </p:spPr>
          <p:txBody>
            <a:bodyPr anchor="ctr">
              <a:normAutofit/>
            </a:bodyPr>
            <a:lstStyle/>
            <a:p>
              <a:pPr marL="342900" indent="-342900" algn="ctr">
                <a:spcBef>
                  <a:spcPct val="20000"/>
                </a:spcBef>
              </a:pPr>
              <a:r>
                <a:rPr lang="en-US" sz="2000" b="1" dirty="0"/>
                <a:t>Module A:</a:t>
              </a:r>
            </a:p>
            <a:p>
              <a:pPr marL="342900" indent="-342900" algn="ctr">
                <a:spcBef>
                  <a:spcPct val="20000"/>
                </a:spcBef>
              </a:pPr>
              <a:r>
                <a:rPr lang="en-US" sz="2000" b="1" dirty="0"/>
                <a:t>Screening</a:t>
              </a:r>
            </a:p>
          </p:txBody>
        </p:sp>
        <p:sp>
          <p:nvSpPr>
            <p:cNvPr id="16" name="Content Placeholder 5"/>
            <p:cNvSpPr txBox="1">
              <a:spLocks/>
            </p:cNvSpPr>
            <p:nvPr/>
          </p:nvSpPr>
          <p:spPr>
            <a:xfrm>
              <a:off x="152400" y="3078163"/>
              <a:ext cx="2742123" cy="191983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No Screening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Marginal (G-D association)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Correlation (G-E)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Hybrid approaches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 Placeholder 6"/>
            <p:cNvSpPr txBox="1">
              <a:spLocks/>
            </p:cNvSpPr>
            <p:nvPr/>
          </p:nvSpPr>
          <p:spPr>
            <a:xfrm>
              <a:off x="3200400" y="1981200"/>
              <a:ext cx="2743200" cy="968701"/>
            </a:xfrm>
            <a:prstGeom prst="rect">
              <a:avLst/>
            </a:prstGeom>
            <a:solidFill>
              <a:schemeClr val="accent2">
                <a:lumMod val="40000"/>
                <a:lumOff val="60000"/>
              </a:schemeClr>
            </a:solidFill>
          </p:spPr>
          <p:txBody>
            <a:bodyPr anchor="ctr">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200" b="1" dirty="0"/>
                <a:t>Module B:</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200" b="1" dirty="0"/>
                <a:t>Multiple</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200" b="1" dirty="0"/>
                <a:t>Comparisons</a:t>
              </a:r>
            </a:p>
          </p:txBody>
        </p:sp>
        <p:sp>
          <p:nvSpPr>
            <p:cNvPr id="18" name="Content Placeholder 7"/>
            <p:cNvSpPr txBox="1">
              <a:spLocks/>
            </p:cNvSpPr>
            <p:nvPr/>
          </p:nvSpPr>
          <p:spPr>
            <a:xfrm>
              <a:off x="3200400" y="3078163"/>
              <a:ext cx="2743200" cy="191983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a:ln>
                    <a:noFill/>
                  </a:ln>
                  <a:solidFill>
                    <a:schemeClr val="tx1"/>
                  </a:solidFill>
                  <a:effectLst/>
                  <a:uLnTx/>
                  <a:uFillTx/>
                  <a:latin typeface="+mn-lt"/>
                  <a:ea typeface="+mn-ea"/>
                  <a:cs typeface="+mn-cs"/>
                </a:rPr>
                <a:t>Bonferroni</a:t>
              </a:r>
              <a:r>
                <a:rPr kumimoji="0" lang="en-US" sz="2000" b="0" i="0" u="none" strike="noStrike" kern="1200" cap="none" spc="0" normalizeH="0" noProof="0" dirty="0">
                  <a:ln>
                    <a:noFill/>
                  </a:ln>
                  <a:solidFill>
                    <a:schemeClr val="tx1"/>
                  </a:solidFill>
                  <a:effectLst/>
                  <a:uLnTx/>
                  <a:uFillTx/>
                  <a:latin typeface="+mn-lt"/>
                  <a:ea typeface="+mn-ea"/>
                  <a:cs typeface="+mn-cs"/>
                </a:rPr>
                <a:t> testing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Permutations</a:t>
              </a:r>
              <a:endParaRPr kumimoji="0" lang="en-US" sz="20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a:t>Weighted</a:t>
              </a:r>
              <a:r>
                <a:rPr lang="en-US" sz="2000" dirty="0"/>
                <a:t> hypothesis testing</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Text Placeholder 6"/>
            <p:cNvSpPr txBox="1">
              <a:spLocks/>
            </p:cNvSpPr>
            <p:nvPr/>
          </p:nvSpPr>
          <p:spPr>
            <a:xfrm>
              <a:off x="6248400" y="1981200"/>
              <a:ext cx="2743200" cy="968701"/>
            </a:xfrm>
            <a:prstGeom prst="rect">
              <a:avLst/>
            </a:prstGeom>
            <a:solidFill>
              <a:schemeClr val="accent4">
                <a:lumMod val="40000"/>
                <a:lumOff val="60000"/>
              </a:schemeClr>
            </a:solidFill>
          </p:spPr>
          <p:txBody>
            <a:bodyPr vert="horz" lIns="91440" tIns="45720" rIns="91440" bIns="45720" rtlCol="0" anchor="ctr">
              <a:normAutofit/>
            </a:bodyPr>
            <a:lstStyle/>
            <a:p>
              <a:pPr marL="342900" indent="-342900" algn="ctr">
                <a:spcBef>
                  <a:spcPct val="20000"/>
                </a:spcBef>
              </a:pPr>
              <a:r>
                <a:rPr lang="en-US" sz="2000" b="1" dirty="0"/>
                <a:t>Module C:</a:t>
              </a:r>
            </a:p>
            <a:p>
              <a:pPr marL="342900" indent="-342900" algn="ctr">
                <a:spcBef>
                  <a:spcPct val="20000"/>
                </a:spcBef>
              </a:pPr>
              <a:r>
                <a:rPr lang="en-US" sz="2000" b="1" dirty="0"/>
                <a:t>Testing</a:t>
              </a:r>
            </a:p>
          </p:txBody>
        </p:sp>
        <p:sp>
          <p:nvSpPr>
            <p:cNvPr id="20" name="Content Placeholder 7"/>
            <p:cNvSpPr txBox="1">
              <a:spLocks/>
            </p:cNvSpPr>
            <p:nvPr/>
          </p:nvSpPr>
          <p:spPr>
            <a:xfrm>
              <a:off x="6248400" y="3078163"/>
              <a:ext cx="2743200" cy="191983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Case-control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Case-only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Empirical Bayes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Bayesian Model Averaging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ectangle 20"/>
            <p:cNvSpPr/>
            <p:nvPr/>
          </p:nvSpPr>
          <p:spPr>
            <a:xfrm>
              <a:off x="152400" y="1981200"/>
              <a:ext cx="2743200" cy="3016796"/>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00400" y="1981200"/>
              <a:ext cx="2743200" cy="301679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48400" y="1981200"/>
              <a:ext cx="2743200" cy="3016796"/>
            </a:xfrm>
            <a:prstGeom prst="rect">
              <a:avLst/>
            </a:prstGeom>
            <a:noFill/>
            <a:ln>
              <a:solidFill>
                <a:srgbClr val="3E4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1"/>
          <p:cNvSpPr>
            <a:spLocks noGrp="1"/>
          </p:cNvSpPr>
          <p:nvPr>
            <p:ph type="title"/>
          </p:nvPr>
        </p:nvSpPr>
        <p:spPr/>
        <p:txBody>
          <a:bodyPr>
            <a:normAutofit fontScale="90000"/>
          </a:bodyPr>
          <a:lstStyle/>
          <a:p>
            <a:r>
              <a:rPr lang="en-US" dirty="0"/>
              <a:t>Modules Framework for </a:t>
            </a:r>
            <a:r>
              <a:rPr lang="en-US" dirty="0" err="1"/>
              <a:t>GxE</a:t>
            </a:r>
            <a:r>
              <a:rPr lang="en-US" dirty="0"/>
              <a:t> Methods</a:t>
            </a:r>
            <a:endParaRPr lang="en-US" sz="4000" dirty="0"/>
          </a:p>
        </p:txBody>
      </p:sp>
      <p:sp>
        <p:nvSpPr>
          <p:cNvPr id="28" name="TextBox 27"/>
          <p:cNvSpPr txBox="1"/>
          <p:nvPr/>
        </p:nvSpPr>
        <p:spPr>
          <a:xfrm>
            <a:off x="914400" y="6575653"/>
            <a:ext cx="8229600" cy="307777"/>
          </a:xfrm>
          <a:prstGeom prst="rect">
            <a:avLst/>
          </a:prstGeom>
          <a:noFill/>
        </p:spPr>
        <p:txBody>
          <a:bodyPr wrap="square" rtlCol="0">
            <a:spAutoFit/>
          </a:bodyPr>
          <a:lstStyle/>
          <a:p>
            <a:pPr algn="r"/>
            <a:r>
              <a:rPr lang="en-US" sz="1400" dirty="0"/>
              <a:t>Modified from Hsu et al. Genetic Epidemiology 2012; in press.</a:t>
            </a:r>
          </a:p>
        </p:txBody>
      </p:sp>
    </p:spTree>
    <p:extLst>
      <p:ext uri="{BB962C8B-B14F-4D97-AF65-F5344CB8AC3E}">
        <p14:creationId xmlns:p14="http://schemas.microsoft.com/office/powerpoint/2010/main" val="285656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Considerations</a:t>
            </a:r>
          </a:p>
        </p:txBody>
      </p:sp>
      <p:sp>
        <p:nvSpPr>
          <p:cNvPr id="6" name="Content Placeholder 5"/>
          <p:cNvSpPr>
            <a:spLocks noGrp="1"/>
          </p:cNvSpPr>
          <p:nvPr>
            <p:ph sz="half" idx="1"/>
          </p:nvPr>
        </p:nvSpPr>
        <p:spPr>
          <a:xfrm>
            <a:off x="1" y="1673352"/>
            <a:ext cx="4072780" cy="4718304"/>
          </a:xfrm>
        </p:spPr>
        <p:txBody>
          <a:bodyPr>
            <a:normAutofit fontScale="62500" lnSpcReduction="20000"/>
          </a:bodyPr>
          <a:lstStyle/>
          <a:p>
            <a:r>
              <a:rPr lang="en-US" dirty="0"/>
              <a:t>Rule of thumb is that tests of interactions need sample sizes 4 times larger than tests of main effects.</a:t>
            </a:r>
          </a:p>
          <a:p>
            <a:endParaRPr lang="en-US" dirty="0"/>
          </a:p>
          <a:p>
            <a:r>
              <a:rPr lang="en-US" dirty="0"/>
              <a:t>All methods require large sample sizes (on the order of 10,000 cases) for reasonable effect sizes.</a:t>
            </a:r>
          </a:p>
          <a:p>
            <a:endParaRPr lang="en-US" dirty="0"/>
          </a:p>
          <a:p>
            <a:r>
              <a:rPr lang="en-US" dirty="0"/>
              <a:t>The most powerful method depends on assumptions on underlying interaction.</a:t>
            </a:r>
          </a:p>
          <a:p>
            <a:endParaRPr lang="en-US" dirty="0"/>
          </a:p>
          <a:p>
            <a:r>
              <a:rPr lang="en-US" dirty="0"/>
              <a:t>Hybrid and cocktail methods tend to be relatively powerful over a wider variety of types of interactions.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780" y="1719222"/>
            <a:ext cx="5071220" cy="45395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4"/>
          <p:cNvSpPr txBox="1">
            <a:spLocks noChangeArrowheads="1"/>
          </p:cNvSpPr>
          <p:nvPr/>
        </p:nvSpPr>
        <p:spPr bwMode="auto">
          <a:xfrm>
            <a:off x="4072097" y="6623864"/>
            <a:ext cx="5052851" cy="215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r"/>
            <a:r>
              <a:rPr lang="en-GB" sz="1400" dirty="0">
                <a:latin typeface="Arial" charset="0"/>
              </a:rPr>
              <a:t>Mukherjee B et al. Am. J. </a:t>
            </a:r>
            <a:r>
              <a:rPr lang="en-GB" sz="1400" dirty="0" err="1">
                <a:latin typeface="Arial" charset="0"/>
              </a:rPr>
              <a:t>Epidemiol</a:t>
            </a:r>
            <a:r>
              <a:rPr lang="en-GB" sz="1400" dirty="0">
                <a:latin typeface="Arial" charset="0"/>
              </a:rPr>
              <a:t>. 2012;175:177-190</a:t>
            </a:r>
          </a:p>
        </p:txBody>
      </p:sp>
      <p:sp>
        <p:nvSpPr>
          <p:cNvPr id="7" name="TextBox 6"/>
          <p:cNvSpPr txBox="1"/>
          <p:nvPr/>
        </p:nvSpPr>
        <p:spPr>
          <a:xfrm>
            <a:off x="3955471" y="6199778"/>
            <a:ext cx="1981201" cy="246221"/>
          </a:xfrm>
          <a:prstGeom prst="rect">
            <a:avLst/>
          </a:prstGeom>
          <a:noFill/>
        </p:spPr>
        <p:txBody>
          <a:bodyPr wrap="square">
            <a:spAutoFit/>
          </a:bodyPr>
          <a:lstStyle/>
          <a:p>
            <a:pPr algn="ctr">
              <a:defRPr/>
            </a:pPr>
            <a:r>
              <a:rPr lang="en-US" sz="1000" b="1" dirty="0">
                <a:latin typeface="+mn-lt"/>
              </a:rPr>
              <a:t>G,E neg. correlated</a:t>
            </a:r>
          </a:p>
        </p:txBody>
      </p:sp>
      <p:sp>
        <p:nvSpPr>
          <p:cNvPr id="8" name="TextBox 7"/>
          <p:cNvSpPr txBox="1"/>
          <p:nvPr/>
        </p:nvSpPr>
        <p:spPr>
          <a:xfrm>
            <a:off x="5825380" y="6199778"/>
            <a:ext cx="1981201" cy="246221"/>
          </a:xfrm>
          <a:prstGeom prst="rect">
            <a:avLst/>
          </a:prstGeom>
          <a:noFill/>
        </p:spPr>
        <p:txBody>
          <a:bodyPr wrap="square">
            <a:spAutoFit/>
          </a:bodyPr>
          <a:lstStyle/>
          <a:p>
            <a:pPr algn="ctr">
              <a:defRPr/>
            </a:pPr>
            <a:r>
              <a:rPr lang="en-US" sz="1000" b="1" dirty="0">
                <a:latin typeface="+mn-lt"/>
              </a:rPr>
              <a:t>G,E independent</a:t>
            </a:r>
          </a:p>
        </p:txBody>
      </p:sp>
      <p:sp>
        <p:nvSpPr>
          <p:cNvPr id="9" name="TextBox 8"/>
          <p:cNvSpPr txBox="1"/>
          <p:nvPr/>
        </p:nvSpPr>
        <p:spPr>
          <a:xfrm>
            <a:off x="7498318" y="6199778"/>
            <a:ext cx="1981201" cy="246221"/>
          </a:xfrm>
          <a:prstGeom prst="rect">
            <a:avLst/>
          </a:prstGeom>
          <a:noFill/>
        </p:spPr>
        <p:txBody>
          <a:bodyPr wrap="square">
            <a:spAutoFit/>
          </a:bodyPr>
          <a:lstStyle/>
          <a:p>
            <a:pPr algn="ctr">
              <a:defRPr/>
            </a:pPr>
            <a:r>
              <a:rPr lang="en-US" sz="1000" b="1" dirty="0">
                <a:latin typeface="+mn-lt"/>
              </a:rPr>
              <a:t>G,E pos. correlated</a:t>
            </a:r>
          </a:p>
        </p:txBody>
      </p:sp>
    </p:spTree>
    <p:extLst>
      <p:ext uri="{BB962C8B-B14F-4D97-AF65-F5344CB8AC3E}">
        <p14:creationId xmlns:p14="http://schemas.microsoft.com/office/powerpoint/2010/main" val="289182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sz="half" idx="1"/>
          </p:nvPr>
        </p:nvSpPr>
        <p:spPr/>
        <p:txBody>
          <a:bodyPr/>
          <a:lstStyle/>
          <a:p>
            <a:r>
              <a:rPr lang="en-US" dirty="0"/>
              <a:t>Choosing optimal alpha/weights</a:t>
            </a:r>
          </a:p>
          <a:p>
            <a:endParaRPr lang="en-US" dirty="0"/>
          </a:p>
          <a:p>
            <a:r>
              <a:rPr lang="en-US" dirty="0" err="1"/>
              <a:t>Case:control</a:t>
            </a:r>
            <a:r>
              <a:rPr lang="en-US" dirty="0"/>
              <a:t> ratio</a:t>
            </a:r>
          </a:p>
          <a:p>
            <a:endParaRPr lang="en-US" dirty="0"/>
          </a:p>
          <a:p>
            <a:r>
              <a:rPr lang="en-US" dirty="0"/>
              <a:t>Linkage disequilibrium between top SNPs</a:t>
            </a:r>
          </a:p>
          <a:p>
            <a:endParaRPr lang="en-US" dirty="0"/>
          </a:p>
          <a:p>
            <a:r>
              <a:rPr lang="en-US" dirty="0"/>
              <a:t>Computational needs</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407" y="1776846"/>
            <a:ext cx="3228289" cy="47385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4800600" y="4177146"/>
            <a:ext cx="3886200" cy="264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22717" y="4312227"/>
            <a:ext cx="3709555" cy="1477328"/>
          </a:xfrm>
          <a:prstGeom prst="rect">
            <a:avLst/>
          </a:prstGeom>
          <a:noFill/>
        </p:spPr>
        <p:txBody>
          <a:bodyPr wrap="square" rtlCol="0">
            <a:spAutoFit/>
          </a:bodyPr>
          <a:lstStyle/>
          <a:p>
            <a:r>
              <a:rPr lang="en-US" dirty="0" err="1"/>
              <a:t>Emperical</a:t>
            </a:r>
            <a:r>
              <a:rPr lang="en-US" dirty="0"/>
              <a:t> power for two-step methods for </a:t>
            </a:r>
            <a:r>
              <a:rPr lang="en-US" dirty="0" err="1"/>
              <a:t>diffferent</a:t>
            </a:r>
            <a:r>
              <a:rPr lang="en-US" dirty="0"/>
              <a:t> alpha thresholds as a function of the ratio of cases to controls(n</a:t>
            </a:r>
            <a:r>
              <a:rPr lang="en-US" baseline="-25000" dirty="0"/>
              <a:t>o</a:t>
            </a:r>
            <a:r>
              <a:rPr lang="en-US" dirty="0"/>
              <a:t>/n</a:t>
            </a:r>
            <a:r>
              <a:rPr lang="en-US" baseline="-25000" dirty="0"/>
              <a:t>1</a:t>
            </a:r>
            <a:r>
              <a:rPr lang="en-US" dirty="0"/>
              <a:t>). N</a:t>
            </a:r>
            <a:r>
              <a:rPr lang="en-US" baseline="-25000" dirty="0"/>
              <a:t>1</a:t>
            </a:r>
            <a:r>
              <a:rPr lang="en-US" dirty="0"/>
              <a:t>=2,000; </a:t>
            </a:r>
            <a:r>
              <a:rPr lang="en-US" dirty="0" err="1"/>
              <a:t>R</a:t>
            </a:r>
            <a:r>
              <a:rPr lang="en-US" baseline="-25000" dirty="0" err="1"/>
              <a:t>ge</a:t>
            </a:r>
            <a:r>
              <a:rPr lang="en-US" dirty="0"/>
              <a:t>=1.8; </a:t>
            </a:r>
            <a:r>
              <a:rPr lang="en-US" dirty="0" err="1"/>
              <a:t>Pr</a:t>
            </a:r>
            <a:r>
              <a:rPr lang="en-US" dirty="0"/>
              <a:t>(E)=0.5.</a:t>
            </a:r>
          </a:p>
        </p:txBody>
      </p:sp>
      <p:sp>
        <p:nvSpPr>
          <p:cNvPr id="7" name="Text Box 4"/>
          <p:cNvSpPr txBox="1">
            <a:spLocks noChangeArrowheads="1"/>
          </p:cNvSpPr>
          <p:nvPr/>
        </p:nvSpPr>
        <p:spPr bwMode="auto">
          <a:xfrm>
            <a:off x="4072097" y="6623864"/>
            <a:ext cx="5052851" cy="215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r">
              <a:spcBef>
                <a:spcPts val="0"/>
              </a:spcBef>
              <a:spcAft>
                <a:spcPts val="600"/>
              </a:spcAft>
            </a:pPr>
            <a:r>
              <a:rPr lang="en-GB" sz="1400" dirty="0">
                <a:latin typeface="+mn-lt"/>
              </a:rPr>
              <a:t>Thomas D, et al. Am. J. </a:t>
            </a:r>
            <a:r>
              <a:rPr lang="en-GB" sz="1400" dirty="0" err="1">
                <a:latin typeface="+mn-lt"/>
              </a:rPr>
              <a:t>Epidemiol</a:t>
            </a:r>
            <a:r>
              <a:rPr lang="en-GB" sz="1400" dirty="0">
                <a:latin typeface="+mn-lt"/>
              </a:rPr>
              <a:t>. 2012;175:</a:t>
            </a:r>
            <a:r>
              <a:rPr lang="en-US" sz="1400" dirty="0">
                <a:latin typeface="+mn-lt"/>
              </a:rPr>
              <a:t>: 203-7.</a:t>
            </a:r>
          </a:p>
        </p:txBody>
      </p:sp>
    </p:spTree>
    <p:extLst>
      <p:ext uri="{BB962C8B-B14F-4D97-AF65-F5344CB8AC3E}">
        <p14:creationId xmlns:p14="http://schemas.microsoft.com/office/powerpoint/2010/main" val="134106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for analysis</a:t>
            </a:r>
          </a:p>
        </p:txBody>
      </p:sp>
      <p:graphicFrame>
        <p:nvGraphicFramePr>
          <p:cNvPr id="4" name="Content Placeholder 3"/>
          <p:cNvGraphicFramePr>
            <a:graphicFrameLocks noGrp="1"/>
          </p:cNvGraphicFramePr>
          <p:nvPr>
            <p:ph idx="1"/>
          </p:nvPr>
        </p:nvGraphicFramePr>
        <p:xfrm>
          <a:off x="457200" y="1600200"/>
          <a:ext cx="8153400" cy="50342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370840">
                <a:tc>
                  <a:txBody>
                    <a:bodyPr/>
                    <a:lstStyle/>
                    <a:p>
                      <a:r>
                        <a:rPr lang="en-US" dirty="0">
                          <a:latin typeface="+mn-lt"/>
                          <a:cs typeface="Comic Sans MS"/>
                        </a:rPr>
                        <a:t>Software</a:t>
                      </a:r>
                    </a:p>
                  </a:txBody>
                  <a:tcPr/>
                </a:tc>
                <a:tc>
                  <a:txBody>
                    <a:bodyPr/>
                    <a:lstStyle/>
                    <a:p>
                      <a:r>
                        <a:rPr lang="en-US" dirty="0">
                          <a:latin typeface="+mn-lt"/>
                          <a:cs typeface="Comic Sans MS"/>
                        </a:rPr>
                        <a:t>Good</a:t>
                      </a:r>
                      <a:r>
                        <a:rPr lang="en-US" baseline="0" dirty="0">
                          <a:latin typeface="+mn-lt"/>
                          <a:cs typeface="Comic Sans MS"/>
                        </a:rPr>
                        <a:t> for</a:t>
                      </a:r>
                      <a:endParaRPr lang="en-US" dirty="0">
                        <a:latin typeface="+mn-lt"/>
                        <a:cs typeface="Comic Sans MS"/>
                      </a:endParaRPr>
                    </a:p>
                  </a:txBody>
                  <a:tcPr/>
                </a:tc>
                <a:tc>
                  <a:txBody>
                    <a:bodyPr/>
                    <a:lstStyle/>
                    <a:p>
                      <a:r>
                        <a:rPr lang="en-US" dirty="0">
                          <a:latin typeface="+mn-lt"/>
                          <a:cs typeface="Comic Sans MS"/>
                        </a:rPr>
                        <a:t>URL</a:t>
                      </a:r>
                    </a:p>
                  </a:txBody>
                  <a:tcPr/>
                </a:tc>
                <a:extLst>
                  <a:ext uri="{0D108BD9-81ED-4DB2-BD59-A6C34878D82A}">
                    <a16:rowId xmlns:a16="http://schemas.microsoft.com/office/drawing/2014/main" val="10000"/>
                  </a:ext>
                </a:extLst>
              </a:tr>
              <a:tr h="370840">
                <a:tc>
                  <a:txBody>
                    <a:bodyPr/>
                    <a:lstStyle/>
                    <a:p>
                      <a:r>
                        <a:rPr lang="en-US" dirty="0">
                          <a:latin typeface="+mn-lt"/>
                          <a:cs typeface="Comic Sans MS"/>
                        </a:rPr>
                        <a:t>PLINK</a:t>
                      </a:r>
                    </a:p>
                  </a:txBody>
                  <a:tcPr/>
                </a:tc>
                <a:tc>
                  <a:txBody>
                    <a:bodyPr/>
                    <a:lstStyle/>
                    <a:p>
                      <a:r>
                        <a:rPr lang="en-US" dirty="0">
                          <a:latin typeface="+mn-lt"/>
                          <a:cs typeface="Comic Sans MS"/>
                        </a:rPr>
                        <a:t>GWAS, data handling, GE test, joint test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a:latin typeface="+mn-lt"/>
                          <a:cs typeface="Comic Sans MS"/>
                        </a:rPr>
                        <a:t>http://</a:t>
                      </a:r>
                      <a:r>
                        <a:rPr lang="en-US" sz="1800" u="sng" dirty="0" err="1">
                          <a:latin typeface="+mn-lt"/>
                          <a:cs typeface="Comic Sans MS"/>
                        </a:rPr>
                        <a:t>pngu.mgh.harvard.edu/~purcell/plink</a:t>
                      </a:r>
                      <a:r>
                        <a:rPr lang="en-US" sz="1800" u="sng" dirty="0">
                          <a:latin typeface="+mn-lt"/>
                          <a:cs typeface="Comic Sans MS"/>
                        </a:rPr>
                        <a:t>/</a:t>
                      </a:r>
                    </a:p>
                  </a:txBody>
                  <a:tcPr/>
                </a:tc>
                <a:extLst>
                  <a:ext uri="{0D108BD9-81ED-4DB2-BD59-A6C34878D82A}">
                    <a16:rowId xmlns:a16="http://schemas.microsoft.com/office/drawing/2014/main" val="10001"/>
                  </a:ext>
                </a:extLst>
              </a:tr>
              <a:tr h="370840">
                <a:tc>
                  <a:txBody>
                    <a:bodyPr/>
                    <a:lstStyle/>
                    <a:p>
                      <a:r>
                        <a:rPr lang="en-US" dirty="0" err="1">
                          <a:latin typeface="+mn-lt"/>
                          <a:cs typeface="Comic Sans MS"/>
                        </a:rPr>
                        <a:t>ProbABEL</a:t>
                      </a:r>
                      <a:endParaRPr lang="en-US" dirty="0">
                        <a:latin typeface="+mn-lt"/>
                        <a:cs typeface="Comic Sans MS"/>
                      </a:endParaRPr>
                    </a:p>
                  </a:txBody>
                  <a:tcPr/>
                </a:tc>
                <a:tc>
                  <a:txBody>
                    <a:bodyPr/>
                    <a:lstStyle/>
                    <a:p>
                      <a:r>
                        <a:rPr lang="en-US" dirty="0">
                          <a:latin typeface="+mn-lt"/>
                          <a:cs typeface="Comic Sans MS"/>
                        </a:rPr>
                        <a:t>GWAS, computes robust variance-covariance matrix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cs typeface="Comic Sans MS"/>
                        </a:rPr>
                        <a:t>http://</a:t>
                      </a:r>
                      <a:r>
                        <a:rPr lang="en-US" sz="1800" b="0" dirty="0" err="1">
                          <a:latin typeface="+mn-lt"/>
                          <a:cs typeface="Comic Sans MS"/>
                        </a:rPr>
                        <a:t>www.genabel.org/packages/ProbABEL</a:t>
                      </a:r>
                      <a:endParaRPr lang="en-US" sz="1800" b="0" dirty="0">
                        <a:latin typeface="+mn-lt"/>
                        <a:cs typeface="Comic Sans MS"/>
                      </a:endParaRPr>
                    </a:p>
                  </a:txBody>
                  <a:tcPr/>
                </a:tc>
                <a:extLst>
                  <a:ext uri="{0D108BD9-81ED-4DB2-BD59-A6C34878D82A}">
                    <a16:rowId xmlns:a16="http://schemas.microsoft.com/office/drawing/2014/main" val="10002"/>
                  </a:ext>
                </a:extLst>
              </a:tr>
              <a:tr h="370840">
                <a:tc>
                  <a:txBody>
                    <a:bodyPr/>
                    <a:lstStyle/>
                    <a:p>
                      <a:r>
                        <a:rPr lang="en-US" dirty="0" err="1">
                          <a:latin typeface="+mn-lt"/>
                          <a:cs typeface="Comic Sans MS"/>
                        </a:rPr>
                        <a:t>GxEscan</a:t>
                      </a:r>
                      <a:endParaRPr lang="en-US" dirty="0">
                        <a:latin typeface="+mn-lt"/>
                        <a:cs typeface="Comic Sans MS"/>
                      </a:endParaRPr>
                    </a:p>
                  </a:txBody>
                  <a:tcPr/>
                </a:tc>
                <a:tc>
                  <a:txBody>
                    <a:bodyPr/>
                    <a:lstStyle/>
                    <a:p>
                      <a:r>
                        <a:rPr lang="en-US" dirty="0">
                          <a:latin typeface="+mn-lt"/>
                          <a:cs typeface="Comic Sans MS"/>
                        </a:rPr>
                        <a:t>R</a:t>
                      </a:r>
                      <a:r>
                        <a:rPr lang="en-US" baseline="0" dirty="0">
                          <a:latin typeface="+mn-lt"/>
                          <a:cs typeface="Comic Sans MS"/>
                        </a:rPr>
                        <a:t> script incorporating multiple GWAS </a:t>
                      </a:r>
                      <a:r>
                        <a:rPr lang="en-US" baseline="0" dirty="0" err="1">
                          <a:latin typeface="+mn-lt"/>
                          <a:cs typeface="Comic Sans MS"/>
                        </a:rPr>
                        <a:t>GxE</a:t>
                      </a:r>
                      <a:r>
                        <a:rPr lang="en-US" baseline="0" dirty="0">
                          <a:latin typeface="+mn-lt"/>
                          <a:cs typeface="Comic Sans MS"/>
                        </a:rPr>
                        <a:t> tests</a:t>
                      </a:r>
                      <a:endParaRPr lang="en-US" dirty="0">
                        <a:latin typeface="+mn-lt"/>
                        <a:cs typeface="Comic Sans MS"/>
                      </a:endParaRPr>
                    </a:p>
                  </a:txBody>
                  <a:tcPr/>
                </a:tc>
                <a:tc>
                  <a:txBody>
                    <a:bodyPr/>
                    <a:lstStyle/>
                    <a:p>
                      <a:r>
                        <a:rPr lang="en-US" dirty="0">
                          <a:latin typeface="+mn-lt"/>
                          <a:cs typeface="Comic Sans MS"/>
                        </a:rPr>
                        <a:t>http://</a:t>
                      </a:r>
                      <a:r>
                        <a:rPr lang="en-US" dirty="0" err="1">
                          <a:latin typeface="+mn-lt"/>
                          <a:cs typeface="Comic Sans MS"/>
                        </a:rPr>
                        <a:t>biostats.usc.edu</a:t>
                      </a:r>
                      <a:r>
                        <a:rPr lang="en-US" dirty="0">
                          <a:latin typeface="+mn-lt"/>
                          <a:cs typeface="Comic Sans MS"/>
                        </a:rPr>
                        <a:t>/software</a:t>
                      </a:r>
                    </a:p>
                  </a:txBody>
                  <a:tcPr/>
                </a:tc>
                <a:extLst>
                  <a:ext uri="{0D108BD9-81ED-4DB2-BD59-A6C34878D82A}">
                    <a16:rowId xmlns:a16="http://schemas.microsoft.com/office/drawing/2014/main" val="10003"/>
                  </a:ext>
                </a:extLst>
              </a:tr>
              <a:tr h="370840">
                <a:tc>
                  <a:txBody>
                    <a:bodyPr/>
                    <a:lstStyle/>
                    <a:p>
                      <a:r>
                        <a:rPr lang="en-US" dirty="0" err="1">
                          <a:latin typeface="+mn-lt"/>
                          <a:cs typeface="Comic Sans MS"/>
                        </a:rPr>
                        <a:t>Multassoc</a:t>
                      </a:r>
                      <a:endParaRPr lang="en-US" dirty="0">
                        <a:latin typeface="+mn-lt"/>
                        <a:cs typeface="Comic Sans MS"/>
                      </a:endParaRPr>
                    </a:p>
                  </a:txBody>
                  <a:tcPr/>
                </a:tc>
                <a:tc>
                  <a:txBody>
                    <a:bodyPr/>
                    <a:lstStyle/>
                    <a:p>
                      <a:r>
                        <a:rPr lang="en-US" sz="1800" kern="1200" dirty="0">
                          <a:solidFill>
                            <a:schemeClr val="dk1"/>
                          </a:solidFill>
                          <a:latin typeface="+mn-lt"/>
                          <a:ea typeface="+mn-ea"/>
                          <a:cs typeface="+mn-cs"/>
                        </a:rPr>
                        <a:t>Test a group of </a:t>
                      </a:r>
                      <a:r>
                        <a:rPr lang="en-US" sz="1800" kern="1200" dirty="0" err="1">
                          <a:solidFill>
                            <a:schemeClr val="dk1"/>
                          </a:solidFill>
                          <a:latin typeface="+mn-lt"/>
                          <a:ea typeface="+mn-ea"/>
                          <a:cs typeface="+mn-cs"/>
                        </a:rPr>
                        <a:t>SNPs</a:t>
                      </a:r>
                      <a:r>
                        <a:rPr lang="en-US" sz="1800" kern="1200" dirty="0">
                          <a:solidFill>
                            <a:schemeClr val="dk1"/>
                          </a:solidFill>
                          <a:latin typeface="+mn-lt"/>
                          <a:ea typeface="+mn-ea"/>
                          <a:cs typeface="+mn-cs"/>
                        </a:rPr>
                        <a:t> taking interaction with other G, E</a:t>
                      </a:r>
                      <a:r>
                        <a:rPr lang="en-US" sz="1800" kern="1200" baseline="0" dirty="0">
                          <a:solidFill>
                            <a:schemeClr val="dk1"/>
                          </a:solidFill>
                          <a:latin typeface="+mn-lt"/>
                          <a:ea typeface="+mn-ea"/>
                          <a:cs typeface="+mn-cs"/>
                        </a:rPr>
                        <a:t> into account</a:t>
                      </a:r>
                      <a:endParaRPr lang="en-US" dirty="0">
                        <a:latin typeface="+mn-lt"/>
                        <a:cs typeface="Comic Sans MS"/>
                      </a:endParaRPr>
                    </a:p>
                  </a:txBody>
                  <a:tcPr/>
                </a:tc>
                <a:tc>
                  <a:txBody>
                    <a:bodyPr/>
                    <a:lstStyle/>
                    <a:p>
                      <a:r>
                        <a:rPr lang="en-US" dirty="0">
                          <a:latin typeface="+mn-lt"/>
                          <a:cs typeface="Comic Sans MS"/>
                        </a:rPr>
                        <a:t>http://</a:t>
                      </a:r>
                      <a:r>
                        <a:rPr lang="en-US" dirty="0" err="1">
                          <a:latin typeface="+mn-lt"/>
                          <a:cs typeface="Comic Sans MS"/>
                        </a:rPr>
                        <a:t>dceg.cancer.gov/tools/analysis/multassoc</a:t>
                      </a:r>
                      <a:endParaRPr lang="en-US" dirty="0">
                        <a:latin typeface="+mn-lt"/>
                        <a:cs typeface="Comic Sans MS"/>
                      </a:endParaRPr>
                    </a:p>
                  </a:txBody>
                  <a:tcPr/>
                </a:tc>
                <a:extLst>
                  <a:ext uri="{0D108BD9-81ED-4DB2-BD59-A6C34878D82A}">
                    <a16:rowId xmlns:a16="http://schemas.microsoft.com/office/drawing/2014/main" val="10004"/>
                  </a:ext>
                </a:extLst>
              </a:tr>
              <a:tr h="370840">
                <a:tc>
                  <a:txBody>
                    <a:bodyPr/>
                    <a:lstStyle/>
                    <a:p>
                      <a:r>
                        <a:rPr lang="en-US" dirty="0">
                          <a:latin typeface="+mn-lt"/>
                          <a:cs typeface="Comic Sans MS"/>
                        </a:rPr>
                        <a:t>R</a:t>
                      </a:r>
                    </a:p>
                  </a:txBody>
                  <a:tcPr/>
                </a:tc>
                <a:tc>
                  <a:txBody>
                    <a:bodyPr/>
                    <a:lstStyle/>
                    <a:p>
                      <a:r>
                        <a:rPr lang="en-US" dirty="0">
                          <a:latin typeface="+mn-lt"/>
                          <a:cs typeface="Comic Sans MS"/>
                        </a:rPr>
                        <a:t>Flexible,</a:t>
                      </a:r>
                      <a:r>
                        <a:rPr lang="en-US" baseline="0" dirty="0">
                          <a:latin typeface="+mn-lt"/>
                          <a:cs typeface="Comic Sans MS"/>
                        </a:rPr>
                        <a:t> write your own scripts</a:t>
                      </a:r>
                      <a:endParaRPr lang="en-US" dirty="0">
                        <a:latin typeface="+mn-lt"/>
                        <a:cs typeface="Comic Sans MS"/>
                      </a:endParaRPr>
                    </a:p>
                  </a:txBody>
                  <a:tcPr/>
                </a:tc>
                <a:tc>
                  <a:txBody>
                    <a:bodyPr/>
                    <a:lstStyle/>
                    <a:p>
                      <a:r>
                        <a:rPr lang="en-US" dirty="0" err="1">
                          <a:latin typeface="+mn-lt"/>
                          <a:cs typeface="Comic Sans MS"/>
                        </a:rPr>
                        <a:t>http://www.r-project.org</a:t>
                      </a:r>
                      <a:r>
                        <a:rPr lang="en-US" dirty="0">
                          <a:latin typeface="+mn-lt"/>
                          <a:cs typeface="Comic Sans MS"/>
                        </a:rPr>
                        <a:t>/</a:t>
                      </a:r>
                    </a:p>
                  </a:txBody>
                  <a:tcPr/>
                </a:tc>
                <a:extLst>
                  <a:ext uri="{0D108BD9-81ED-4DB2-BD59-A6C34878D82A}">
                    <a16:rowId xmlns:a16="http://schemas.microsoft.com/office/drawing/2014/main" val="10005"/>
                  </a:ext>
                </a:extLst>
              </a:tr>
              <a:tr h="370840">
                <a:tc>
                  <a:txBody>
                    <a:bodyPr/>
                    <a:lstStyle/>
                    <a:p>
                      <a:r>
                        <a:rPr lang="en-US" dirty="0">
                          <a:latin typeface="+mn-lt"/>
                          <a:cs typeface="Comic Sans MS"/>
                        </a:rPr>
                        <a:t>METAL</a:t>
                      </a:r>
                    </a:p>
                  </a:txBody>
                  <a:tcPr/>
                </a:tc>
                <a:tc>
                  <a:txBody>
                    <a:bodyPr/>
                    <a:lstStyle/>
                    <a:p>
                      <a:r>
                        <a:rPr lang="en-US" dirty="0">
                          <a:latin typeface="+mn-lt"/>
                          <a:cs typeface="Comic Sans MS"/>
                        </a:rPr>
                        <a:t>Meta-analysis</a:t>
                      </a:r>
                    </a:p>
                  </a:txBody>
                  <a:tcPr/>
                </a:tc>
                <a:tc>
                  <a:txBody>
                    <a:bodyPr/>
                    <a:lstStyle/>
                    <a:p>
                      <a:r>
                        <a:rPr lang="en-US" dirty="0">
                          <a:latin typeface="+mn-lt"/>
                          <a:cs typeface="Comic Sans MS"/>
                        </a:rPr>
                        <a:t>http://</a:t>
                      </a:r>
                      <a:r>
                        <a:rPr lang="en-US" dirty="0" err="1">
                          <a:latin typeface="+mn-lt"/>
                          <a:cs typeface="Comic Sans MS"/>
                        </a:rPr>
                        <a:t>www.sph.umich.edu/csg/abecasis/metal</a:t>
                      </a:r>
                      <a:r>
                        <a:rPr lang="en-US" dirty="0">
                          <a:latin typeface="+mn-lt"/>
                          <a:cs typeface="Comic Sans MS"/>
                        </a:rPr>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5487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beyond single SNP models</a:t>
            </a:r>
          </a:p>
        </p:txBody>
      </p:sp>
      <p:pic>
        <p:nvPicPr>
          <p:cNvPr id="4" name="Content Placeholder 3"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9753" y="4052466"/>
            <a:ext cx="2933800" cy="2183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8802" y="1702827"/>
            <a:ext cx="5639250" cy="369332"/>
          </a:xfrm>
          <a:prstGeom prst="rect">
            <a:avLst/>
          </a:prstGeom>
        </p:spPr>
        <p:txBody>
          <a:bodyPr wrap="square">
            <a:spAutoFit/>
          </a:bodyPr>
          <a:lstStyle/>
          <a:p>
            <a:r>
              <a:rPr lang="en-US" altLang="en-US">
                <a:latin typeface="Arial" panose="020B0604020202020204" pitchFamily="34" charset="0"/>
                <a:cs typeface="Arial" panose="020B0604020202020204" pitchFamily="34" charset="0"/>
              </a:rPr>
              <a:t>genetic risk score (GRS)-by exposure (E) test</a:t>
            </a:r>
            <a:endParaRPr lang="en-US" dirty="0"/>
          </a:p>
        </p:txBody>
      </p:sp>
      <p:pic>
        <p:nvPicPr>
          <p:cNvPr id="6" name="Picture 5"/>
          <p:cNvPicPr>
            <a:picLocks noChangeAspect="1"/>
          </p:cNvPicPr>
          <p:nvPr/>
        </p:nvPicPr>
        <p:blipFill>
          <a:blip r:embed="rId3"/>
          <a:stretch>
            <a:fillRect/>
          </a:stretch>
        </p:blipFill>
        <p:spPr>
          <a:xfrm>
            <a:off x="945377" y="2316243"/>
            <a:ext cx="6162675" cy="1581150"/>
          </a:xfrm>
          <a:prstGeom prst="rect">
            <a:avLst/>
          </a:prstGeom>
        </p:spPr>
      </p:pic>
      <p:sp>
        <p:nvSpPr>
          <p:cNvPr id="7" name="Rectangle 6"/>
          <p:cNvSpPr/>
          <p:nvPr/>
        </p:nvSpPr>
        <p:spPr>
          <a:xfrm>
            <a:off x="457200" y="6425859"/>
            <a:ext cx="7805957" cy="369332"/>
          </a:xfrm>
          <a:prstGeom prst="rect">
            <a:avLst/>
          </a:prstGeom>
        </p:spPr>
        <p:txBody>
          <a:bodyPr wrap="square">
            <a:spAutoFit/>
          </a:bodyPr>
          <a:lstStyle/>
          <a:p>
            <a:r>
              <a:rPr lang="en-US" dirty="0"/>
              <a:t>International Journal of Epidemiology, 2017, 1–11; </a:t>
            </a:r>
            <a:r>
              <a:rPr lang="en-US" dirty="0" err="1"/>
              <a:t>doi</a:t>
            </a:r>
            <a:r>
              <a:rPr lang="en-US" dirty="0"/>
              <a:t>: 10.1093/</a:t>
            </a:r>
            <a:r>
              <a:rPr lang="en-US" dirty="0" err="1"/>
              <a:t>ije</a:t>
            </a:r>
            <a:r>
              <a:rPr lang="en-US" dirty="0"/>
              <a:t>/dyw318</a:t>
            </a:r>
            <a:endParaRPr lang="en-US" dirty="0"/>
          </a:p>
        </p:txBody>
      </p:sp>
      <p:sp>
        <p:nvSpPr>
          <p:cNvPr id="9" name="Rectangle 8"/>
          <p:cNvSpPr/>
          <p:nvPr/>
        </p:nvSpPr>
        <p:spPr>
          <a:xfrm>
            <a:off x="2441196" y="3632433"/>
            <a:ext cx="4437776" cy="26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80025" y="4095163"/>
            <a:ext cx="3483132" cy="1976449"/>
          </a:xfrm>
          <a:prstGeom prst="rect">
            <a:avLst/>
          </a:prstGeom>
        </p:spPr>
      </p:pic>
    </p:spTree>
    <p:extLst>
      <p:ext uri="{BB962C8B-B14F-4D97-AF65-F5344CB8AC3E}">
        <p14:creationId xmlns:p14="http://schemas.microsoft.com/office/powerpoint/2010/main" val="3681075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886" y="747319"/>
            <a:ext cx="3956835" cy="5268286"/>
          </a:xfrm>
          <a:prstGeom prst="rect">
            <a:avLst/>
          </a:prstGeom>
        </p:spPr>
      </p:pic>
      <p:sp>
        <p:nvSpPr>
          <p:cNvPr id="6" name="Rectangle 5"/>
          <p:cNvSpPr/>
          <p:nvPr/>
        </p:nvSpPr>
        <p:spPr>
          <a:xfrm>
            <a:off x="457200" y="6425859"/>
            <a:ext cx="7805957" cy="369332"/>
          </a:xfrm>
          <a:prstGeom prst="rect">
            <a:avLst/>
          </a:prstGeom>
        </p:spPr>
        <p:txBody>
          <a:bodyPr wrap="square">
            <a:spAutoFit/>
          </a:bodyPr>
          <a:lstStyle/>
          <a:p>
            <a:r>
              <a:rPr lang="en-US" dirty="0"/>
              <a:t>International Journal of Epidemiology, 2017, 1–11; </a:t>
            </a:r>
            <a:r>
              <a:rPr lang="en-US" dirty="0" err="1"/>
              <a:t>doi</a:t>
            </a:r>
            <a:r>
              <a:rPr lang="en-US" dirty="0"/>
              <a:t>: 10.1093/</a:t>
            </a:r>
            <a:r>
              <a:rPr lang="en-US" dirty="0" err="1"/>
              <a:t>ije</a:t>
            </a:r>
            <a:r>
              <a:rPr lang="en-US" dirty="0"/>
              <a:t>/dyw318</a:t>
            </a:r>
            <a:endParaRPr lang="en-US" dirty="0"/>
          </a:p>
        </p:txBody>
      </p:sp>
      <p:pic>
        <p:nvPicPr>
          <p:cNvPr id="7" name="Picture 6"/>
          <p:cNvPicPr>
            <a:picLocks noChangeAspect="1"/>
          </p:cNvPicPr>
          <p:nvPr/>
        </p:nvPicPr>
        <p:blipFill>
          <a:blip r:embed="rId3"/>
          <a:stretch>
            <a:fillRect/>
          </a:stretch>
        </p:blipFill>
        <p:spPr>
          <a:xfrm>
            <a:off x="4714706" y="2590494"/>
            <a:ext cx="4194446" cy="1662725"/>
          </a:xfrm>
          <a:prstGeom prst="rect">
            <a:avLst/>
          </a:prstGeom>
        </p:spPr>
      </p:pic>
    </p:spTree>
    <p:extLst>
      <p:ext uri="{BB962C8B-B14F-4D97-AF65-F5344CB8AC3E}">
        <p14:creationId xmlns:p14="http://schemas.microsoft.com/office/powerpoint/2010/main" val="93039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beyond single SNP models</a:t>
            </a:r>
          </a:p>
        </p:txBody>
      </p:sp>
      <p:sp>
        <p:nvSpPr>
          <p:cNvPr id="9" name="Content Placeholder 8"/>
          <p:cNvSpPr>
            <a:spLocks noGrp="1"/>
          </p:cNvSpPr>
          <p:nvPr>
            <p:ph idx="1"/>
          </p:nvPr>
        </p:nvSpPr>
        <p:spPr/>
        <p:txBody>
          <a:bodyPr/>
          <a:lstStyle/>
          <a:p>
            <a:r>
              <a:rPr lang="en-US" dirty="0"/>
              <a:t>Tomorrow we will discuss approaches for rare variant discovery</a:t>
            </a:r>
          </a:p>
          <a:p>
            <a:r>
              <a:rPr lang="en-US" dirty="0"/>
              <a:t>Additional methods are being developed to consider </a:t>
            </a:r>
            <a:r>
              <a:rPr lang="en-US" dirty="0" err="1"/>
              <a:t>GxE</a:t>
            </a:r>
            <a:r>
              <a:rPr lang="en-US" dirty="0"/>
              <a:t> in the context of rare variants (gene or set based approaches)</a:t>
            </a:r>
          </a:p>
        </p:txBody>
      </p:sp>
    </p:spTree>
    <p:extLst>
      <p:ext uri="{BB962C8B-B14F-4D97-AF65-F5344CB8AC3E}">
        <p14:creationId xmlns:p14="http://schemas.microsoft.com/office/powerpoint/2010/main" val="1169954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Epidemiology of </a:t>
            </a:r>
            <a:r>
              <a:rPr lang="en-US" dirty="0" err="1"/>
              <a:t>GxE</a:t>
            </a:r>
            <a:endParaRPr lang="en-US" dirty="0"/>
          </a:p>
        </p:txBody>
      </p:sp>
    </p:spTree>
    <p:extLst>
      <p:ext uri="{BB962C8B-B14F-4D97-AF65-F5344CB8AC3E}">
        <p14:creationId xmlns:p14="http://schemas.microsoft.com/office/powerpoint/2010/main" val="3856196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09" y="533400"/>
            <a:ext cx="8850922" cy="990600"/>
          </a:xfrm>
        </p:spPr>
        <p:txBody>
          <a:bodyPr>
            <a:normAutofit/>
          </a:bodyPr>
          <a:lstStyle/>
          <a:p>
            <a:r>
              <a:rPr lang="en-US" dirty="0"/>
              <a:t>Different Motivations for Studying </a:t>
            </a:r>
            <a:r>
              <a:rPr lang="en-US" dirty="0" err="1"/>
              <a:t>GxE</a:t>
            </a:r>
            <a:endParaRPr lang="en-US" dirty="0"/>
          </a:p>
        </p:txBody>
      </p:sp>
      <p:sp>
        <p:nvSpPr>
          <p:cNvPr id="4" name="Text Placeholder 3"/>
          <p:cNvSpPr>
            <a:spLocks noGrp="1"/>
          </p:cNvSpPr>
          <p:nvPr>
            <p:ph type="body" idx="1"/>
          </p:nvPr>
        </p:nvSpPr>
        <p:spPr>
          <a:solidFill>
            <a:schemeClr val="accent1"/>
          </a:solidFill>
          <a:ln>
            <a:solidFill>
              <a:schemeClr val="accent1"/>
            </a:solidFill>
          </a:ln>
        </p:spPr>
        <p:txBody>
          <a:bodyPr/>
          <a:lstStyle/>
          <a:p>
            <a:r>
              <a:rPr lang="en-US" sz="2800" b="1" dirty="0">
                <a:solidFill>
                  <a:schemeClr val="bg1"/>
                </a:solidFill>
              </a:rPr>
              <a:t>DISCOVERY</a:t>
            </a:r>
          </a:p>
        </p:txBody>
      </p:sp>
      <p:sp>
        <p:nvSpPr>
          <p:cNvPr id="5" name="Content Placeholder 4"/>
          <p:cNvSpPr>
            <a:spLocks noGrp="1"/>
          </p:cNvSpPr>
          <p:nvPr>
            <p:ph sz="half" idx="2"/>
          </p:nvPr>
        </p:nvSpPr>
        <p:spPr/>
        <p:txBody>
          <a:bodyPr/>
          <a:lstStyle/>
          <a:p>
            <a:r>
              <a:rPr lang="en-US" dirty="0"/>
              <a:t>Identify novel loci </a:t>
            </a:r>
          </a:p>
          <a:p>
            <a:endParaRPr lang="en-US" dirty="0"/>
          </a:p>
          <a:p>
            <a:r>
              <a:rPr lang="en-US" dirty="0"/>
              <a:t>Focus on variants that would not be found in marginal search alone</a:t>
            </a:r>
          </a:p>
          <a:p>
            <a:endParaRPr lang="en-US" dirty="0"/>
          </a:p>
          <a:p>
            <a:r>
              <a:rPr lang="en-US" dirty="0"/>
              <a:t>Priority given to power</a:t>
            </a:r>
          </a:p>
          <a:p>
            <a:endParaRPr lang="en-US" dirty="0"/>
          </a:p>
          <a:p>
            <a:r>
              <a:rPr lang="en-US" dirty="0"/>
              <a:t>Hypothesis generating</a:t>
            </a:r>
          </a:p>
        </p:txBody>
      </p:sp>
      <p:sp>
        <p:nvSpPr>
          <p:cNvPr id="6" name="Text Placeholder 5"/>
          <p:cNvSpPr>
            <a:spLocks noGrp="1"/>
          </p:cNvSpPr>
          <p:nvPr>
            <p:ph type="body" sz="quarter" idx="3"/>
          </p:nvPr>
        </p:nvSpPr>
        <p:spPr>
          <a:solidFill>
            <a:schemeClr val="accent1"/>
          </a:solidFill>
          <a:ln>
            <a:solidFill>
              <a:schemeClr val="accent1"/>
            </a:solidFill>
          </a:ln>
        </p:spPr>
        <p:txBody>
          <a:bodyPr>
            <a:normAutofit/>
          </a:bodyPr>
          <a:lstStyle/>
          <a:p>
            <a:r>
              <a:rPr lang="en-US" sz="2800" b="1" dirty="0">
                <a:solidFill>
                  <a:schemeClr val="bg1"/>
                </a:solidFill>
              </a:rPr>
              <a:t>CHARACTERIZATION</a:t>
            </a:r>
          </a:p>
        </p:txBody>
      </p:sp>
      <p:sp>
        <p:nvSpPr>
          <p:cNvPr id="7" name="Content Placeholder 6"/>
          <p:cNvSpPr>
            <a:spLocks noGrp="1"/>
          </p:cNvSpPr>
          <p:nvPr>
            <p:ph sz="quarter" idx="4"/>
          </p:nvPr>
        </p:nvSpPr>
        <p:spPr/>
        <p:txBody>
          <a:bodyPr/>
          <a:lstStyle/>
          <a:p>
            <a:r>
              <a:rPr lang="en-US" dirty="0"/>
              <a:t>Describe interaction</a:t>
            </a:r>
          </a:p>
          <a:p>
            <a:endParaRPr lang="en-US" dirty="0"/>
          </a:p>
          <a:p>
            <a:r>
              <a:rPr lang="en-US" dirty="0"/>
              <a:t>Focus on putative and established variants</a:t>
            </a:r>
          </a:p>
          <a:p>
            <a:endParaRPr lang="en-US" dirty="0"/>
          </a:p>
          <a:p>
            <a:r>
              <a:rPr lang="en-US" dirty="0"/>
              <a:t>Priority given to descriptive model</a:t>
            </a:r>
          </a:p>
          <a:p>
            <a:endParaRPr lang="en-US" dirty="0"/>
          </a:p>
          <a:p>
            <a:r>
              <a:rPr lang="en-US" dirty="0"/>
              <a:t>Provides etiologic insight</a:t>
            </a:r>
          </a:p>
        </p:txBody>
      </p:sp>
    </p:spTree>
    <p:extLst>
      <p:ext uri="{BB962C8B-B14F-4D97-AF65-F5344CB8AC3E}">
        <p14:creationId xmlns:p14="http://schemas.microsoft.com/office/powerpoint/2010/main" val="117179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09" y="533400"/>
            <a:ext cx="8850922" cy="990600"/>
          </a:xfrm>
        </p:spPr>
        <p:txBody>
          <a:bodyPr>
            <a:normAutofit/>
          </a:bodyPr>
          <a:lstStyle/>
          <a:p>
            <a:r>
              <a:rPr lang="en-US" dirty="0"/>
              <a:t>Genetic Epidemiology with a Capital “E”</a:t>
            </a:r>
          </a:p>
        </p:txBody>
      </p:sp>
      <p:sp>
        <p:nvSpPr>
          <p:cNvPr id="4" name="Text Placeholder 3"/>
          <p:cNvSpPr>
            <a:spLocks noGrp="1"/>
          </p:cNvSpPr>
          <p:nvPr>
            <p:ph type="body" idx="1"/>
          </p:nvPr>
        </p:nvSpPr>
        <p:spPr>
          <a:solidFill>
            <a:schemeClr val="accent1"/>
          </a:solidFill>
          <a:ln>
            <a:solidFill>
              <a:schemeClr val="accent1"/>
            </a:solidFill>
          </a:ln>
        </p:spPr>
        <p:txBody>
          <a:bodyPr>
            <a:normAutofit/>
          </a:bodyPr>
          <a:lstStyle/>
          <a:p>
            <a:r>
              <a:rPr lang="en-US" sz="2800" b="1" dirty="0">
                <a:solidFill>
                  <a:schemeClr val="bg1"/>
                </a:solidFill>
              </a:rPr>
              <a:t>Thomas DC (2000)</a:t>
            </a:r>
          </a:p>
        </p:txBody>
      </p:sp>
      <p:sp>
        <p:nvSpPr>
          <p:cNvPr id="5" name="Content Placeholder 4"/>
          <p:cNvSpPr>
            <a:spLocks noGrp="1"/>
          </p:cNvSpPr>
          <p:nvPr>
            <p:ph sz="half" idx="2"/>
          </p:nvPr>
        </p:nvSpPr>
        <p:spPr/>
        <p:txBody>
          <a:bodyPr>
            <a:normAutofit/>
          </a:bodyPr>
          <a:lstStyle/>
          <a:p>
            <a:pPr>
              <a:lnSpc>
                <a:spcPct val="90000"/>
              </a:lnSpc>
            </a:pPr>
            <a:r>
              <a:rPr lang="en-US" sz="2200" dirty="0"/>
              <a:t>Focus on population-based research</a:t>
            </a:r>
          </a:p>
          <a:p>
            <a:pPr>
              <a:lnSpc>
                <a:spcPct val="90000"/>
              </a:lnSpc>
            </a:pPr>
            <a:endParaRPr lang="en-US" sz="2200" dirty="0"/>
          </a:p>
          <a:p>
            <a:pPr>
              <a:lnSpc>
                <a:spcPct val="90000"/>
              </a:lnSpc>
            </a:pPr>
            <a:r>
              <a:rPr lang="en-US" sz="2200" dirty="0"/>
              <a:t>Joint effects of genes and the environment</a:t>
            </a:r>
          </a:p>
          <a:p>
            <a:pPr>
              <a:lnSpc>
                <a:spcPct val="90000"/>
              </a:lnSpc>
            </a:pPr>
            <a:endParaRPr lang="en-US" sz="2200" dirty="0"/>
          </a:p>
          <a:p>
            <a:pPr>
              <a:lnSpc>
                <a:spcPct val="90000"/>
              </a:lnSpc>
            </a:pPr>
            <a:r>
              <a:rPr lang="en-US" sz="2200" dirty="0"/>
              <a:t>Incorporation of underlying biology</a:t>
            </a:r>
          </a:p>
          <a:p>
            <a:endParaRPr lang="en-US" sz="2200" dirty="0"/>
          </a:p>
          <a:p>
            <a:endParaRPr lang="en-US" sz="2200" dirty="0"/>
          </a:p>
        </p:txBody>
      </p:sp>
      <p:sp>
        <p:nvSpPr>
          <p:cNvPr id="6" name="Text Placeholder 5"/>
          <p:cNvSpPr>
            <a:spLocks noGrp="1"/>
          </p:cNvSpPr>
          <p:nvPr>
            <p:ph type="body" sz="quarter" idx="3"/>
          </p:nvPr>
        </p:nvSpPr>
        <p:spPr>
          <a:solidFill>
            <a:schemeClr val="accent1"/>
          </a:solidFill>
          <a:ln>
            <a:solidFill>
              <a:schemeClr val="accent1"/>
            </a:solidFill>
          </a:ln>
        </p:spPr>
        <p:txBody>
          <a:bodyPr>
            <a:normAutofit/>
          </a:bodyPr>
          <a:lstStyle/>
          <a:p>
            <a:r>
              <a:rPr lang="en-US" sz="2800" b="1" dirty="0">
                <a:solidFill>
                  <a:schemeClr val="bg1"/>
                </a:solidFill>
              </a:rPr>
              <a:t>Khoury MJ (2011)</a:t>
            </a:r>
          </a:p>
        </p:txBody>
      </p:sp>
      <p:sp>
        <p:nvSpPr>
          <p:cNvPr id="7" name="Content Placeholder 6"/>
          <p:cNvSpPr>
            <a:spLocks noGrp="1"/>
          </p:cNvSpPr>
          <p:nvPr>
            <p:ph sz="quarter" idx="4"/>
          </p:nvPr>
        </p:nvSpPr>
        <p:spPr/>
        <p:txBody>
          <a:bodyPr>
            <a:normAutofit fontScale="92500" lnSpcReduction="20000"/>
          </a:bodyPr>
          <a:lstStyle/>
          <a:p>
            <a:r>
              <a:rPr lang="en-US" dirty="0"/>
              <a:t>Large scale harmonized cohorts and consortia</a:t>
            </a:r>
          </a:p>
          <a:p>
            <a:endParaRPr lang="en-US" dirty="0"/>
          </a:p>
          <a:p>
            <a:r>
              <a:rPr lang="en-US" dirty="0"/>
              <a:t>Multilevel factors (includes </a:t>
            </a:r>
            <a:r>
              <a:rPr lang="en-US" dirty="0" err="1"/>
              <a:t>GxE</a:t>
            </a:r>
            <a:r>
              <a:rPr lang="en-US" dirty="0"/>
              <a:t> and more) across the lifestyle</a:t>
            </a:r>
          </a:p>
          <a:p>
            <a:endParaRPr lang="en-US" dirty="0"/>
          </a:p>
          <a:p>
            <a:r>
              <a:rPr lang="en-US" dirty="0"/>
              <a:t>Incorporation of underlying biology</a:t>
            </a:r>
          </a:p>
          <a:p>
            <a:endParaRPr lang="en-US" dirty="0"/>
          </a:p>
          <a:p>
            <a:r>
              <a:rPr lang="en-US" dirty="0"/>
              <a:t>Integrating, evaluating and translating knowledge</a:t>
            </a:r>
          </a:p>
        </p:txBody>
      </p:sp>
      <p:sp>
        <p:nvSpPr>
          <p:cNvPr id="3" name="Rectangle 2"/>
          <p:cNvSpPr/>
          <p:nvPr/>
        </p:nvSpPr>
        <p:spPr>
          <a:xfrm>
            <a:off x="3484403" y="6477768"/>
            <a:ext cx="5659597" cy="369332"/>
          </a:xfrm>
          <a:prstGeom prst="rect">
            <a:avLst/>
          </a:prstGeom>
        </p:spPr>
        <p:txBody>
          <a:bodyPr wrap="square">
            <a:spAutoFit/>
          </a:bodyPr>
          <a:lstStyle/>
          <a:p>
            <a:pPr algn="r">
              <a:spcBef>
                <a:spcPts val="0"/>
              </a:spcBef>
            </a:pPr>
            <a:r>
              <a:rPr lang="en-US" dirty="0"/>
              <a:t>Slide by Muin Khoury</a:t>
            </a:r>
          </a:p>
        </p:txBody>
      </p:sp>
    </p:spTree>
    <p:extLst>
      <p:ext uri="{BB962C8B-B14F-4D97-AF65-F5344CB8AC3E}">
        <p14:creationId xmlns:p14="http://schemas.microsoft.com/office/powerpoint/2010/main" val="221836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50" name="Picture 2" descr="http://img.tfd.com/mk/P/X2604-P-23.png"/>
          <p:cNvPicPr>
            <a:picLocks noChangeAspect="1" noChangeArrowheads="1"/>
          </p:cNvPicPr>
          <p:nvPr/>
        </p:nvPicPr>
        <p:blipFill>
          <a:blip r:embed="rId2" cstate="print"/>
          <a:srcRect/>
          <a:stretch>
            <a:fillRect/>
          </a:stretch>
        </p:blipFill>
        <p:spPr bwMode="auto">
          <a:xfrm>
            <a:off x="3762068" y="2195670"/>
            <a:ext cx="5381931" cy="3054247"/>
          </a:xfrm>
          <a:prstGeom prst="rect">
            <a:avLst/>
          </a:prstGeom>
          <a:noFill/>
        </p:spPr>
      </p:pic>
      <p:sp>
        <p:nvSpPr>
          <p:cNvPr id="5" name="Rectangle 4"/>
          <p:cNvSpPr/>
          <p:nvPr/>
        </p:nvSpPr>
        <p:spPr>
          <a:xfrm>
            <a:off x="1143000" y="6550223"/>
            <a:ext cx="8001000" cy="307777"/>
          </a:xfrm>
          <a:prstGeom prst="rect">
            <a:avLst/>
          </a:prstGeom>
        </p:spPr>
        <p:txBody>
          <a:bodyPr wrap="square">
            <a:spAutoFit/>
          </a:bodyPr>
          <a:lstStyle/>
          <a:p>
            <a:pPr algn="r"/>
            <a:r>
              <a:rPr lang="en-US" sz="1400" dirty="0">
                <a:latin typeface="+mn-lt"/>
                <a:hlinkClick r:id="rId3"/>
              </a:rPr>
              <a:t>http://medical-dictionary.thefreedictionary.com/phenylketonuria</a:t>
            </a:r>
            <a:r>
              <a:rPr lang="en-US" sz="1400" dirty="0">
                <a:latin typeface="+mn-lt"/>
              </a:rPr>
              <a:t>; </a:t>
            </a:r>
            <a:r>
              <a:rPr lang="en-US" sz="1400" dirty="0" err="1">
                <a:latin typeface="+mn-lt"/>
              </a:rPr>
              <a:t>Scriver</a:t>
            </a:r>
            <a:r>
              <a:rPr lang="en-US" sz="1400" dirty="0">
                <a:latin typeface="+mn-lt"/>
              </a:rPr>
              <a:t> CR (2007) Hum </a:t>
            </a:r>
            <a:r>
              <a:rPr lang="en-US" sz="1400" dirty="0" err="1">
                <a:latin typeface="+mn-lt"/>
              </a:rPr>
              <a:t>Mutat</a:t>
            </a:r>
            <a:endParaRPr lang="en-US" sz="1400" dirty="0">
              <a:latin typeface="+mn-lt"/>
            </a:endParaRPr>
          </a:p>
        </p:txBody>
      </p:sp>
      <p:sp>
        <p:nvSpPr>
          <p:cNvPr id="7" name="TextBox 6"/>
          <p:cNvSpPr txBox="1"/>
          <p:nvPr/>
        </p:nvSpPr>
        <p:spPr>
          <a:xfrm>
            <a:off x="3762068" y="2565369"/>
            <a:ext cx="2514600" cy="369332"/>
          </a:xfrm>
          <a:prstGeom prst="rect">
            <a:avLst/>
          </a:prstGeom>
          <a:noFill/>
        </p:spPr>
        <p:txBody>
          <a:bodyPr wrap="square" rtlCol="0">
            <a:spAutoFit/>
          </a:bodyPr>
          <a:lstStyle/>
          <a:p>
            <a:pPr algn="ctr"/>
            <a:r>
              <a:rPr lang="en-US" b="1" dirty="0">
                <a:solidFill>
                  <a:srgbClr val="FF0000"/>
                </a:solidFill>
              </a:rPr>
              <a:t>TERATOGENIC!</a:t>
            </a:r>
          </a:p>
        </p:txBody>
      </p:sp>
      <p:sp>
        <p:nvSpPr>
          <p:cNvPr id="8" name="Title 1"/>
          <p:cNvSpPr>
            <a:spLocks noGrp="1"/>
          </p:cNvSpPr>
          <p:nvPr>
            <p:ph type="title"/>
          </p:nvPr>
        </p:nvSpPr>
        <p:spPr/>
        <p:txBody>
          <a:bodyPr/>
          <a:lstStyle/>
          <a:p>
            <a:pPr eaLnBrk="1" hangingPunct="1"/>
            <a:r>
              <a:rPr lang="en-US" sz="4000" dirty="0"/>
              <a:t>Biological Interaction Example: PKU</a:t>
            </a:r>
            <a:endParaRPr lang="en-US" dirty="0"/>
          </a:p>
        </p:txBody>
      </p:sp>
      <p:sp>
        <p:nvSpPr>
          <p:cNvPr id="2" name="Content Placeholder 1"/>
          <p:cNvSpPr>
            <a:spLocks noGrp="1"/>
          </p:cNvSpPr>
          <p:nvPr>
            <p:ph sz="half" idx="1"/>
          </p:nvPr>
        </p:nvSpPr>
        <p:spPr>
          <a:xfrm>
            <a:off x="141890" y="1691325"/>
            <a:ext cx="3499944" cy="4718304"/>
          </a:xfrm>
        </p:spPr>
        <p:txBody>
          <a:bodyPr/>
          <a:lstStyle/>
          <a:p>
            <a:r>
              <a:rPr lang="en-US" dirty="0"/>
              <a:t>Phenylketonuria</a:t>
            </a:r>
          </a:p>
          <a:p>
            <a:endParaRPr lang="en-US" dirty="0"/>
          </a:p>
          <a:p>
            <a:r>
              <a:rPr lang="en-US" dirty="0"/>
              <a:t>Interaction between diet and genetic factor</a:t>
            </a:r>
          </a:p>
          <a:p>
            <a:endParaRPr lang="en-US" dirty="0"/>
          </a:p>
          <a:p>
            <a:r>
              <a:rPr lang="en-US" dirty="0"/>
              <a:t>Can modify diet to address outcomes.</a:t>
            </a:r>
          </a:p>
        </p:txBody>
      </p:sp>
    </p:spTree>
    <p:extLst>
      <p:ext uri="{BB962C8B-B14F-4D97-AF65-F5344CB8AC3E}">
        <p14:creationId xmlns:p14="http://schemas.microsoft.com/office/powerpoint/2010/main" val="354626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Sources of Bias in Epidemiology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315" y="1979909"/>
            <a:ext cx="4761685" cy="364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165600" y="6550223"/>
            <a:ext cx="4978400" cy="307777"/>
          </a:xfrm>
          <a:prstGeom prst="rect">
            <a:avLst/>
          </a:prstGeom>
        </p:spPr>
        <p:txBody>
          <a:bodyPr wrap="square">
            <a:spAutoFit/>
          </a:bodyPr>
          <a:lstStyle/>
          <a:p>
            <a:pPr algn="r">
              <a:spcBef>
                <a:spcPts val="0"/>
              </a:spcBef>
            </a:pPr>
            <a:r>
              <a:rPr lang="en-US" sz="1400" dirty="0"/>
              <a:t>Manolio et al. Nat Rev Genet. 2006. 7: 812-820.</a:t>
            </a:r>
          </a:p>
        </p:txBody>
      </p:sp>
      <p:sp>
        <p:nvSpPr>
          <p:cNvPr id="11" name="Content Placeholder 2"/>
          <p:cNvSpPr>
            <a:spLocks noGrp="1"/>
          </p:cNvSpPr>
          <p:nvPr>
            <p:ph idx="1"/>
          </p:nvPr>
        </p:nvSpPr>
        <p:spPr>
          <a:xfrm>
            <a:off x="240224" y="1515535"/>
            <a:ext cx="4238786" cy="4876800"/>
          </a:xfrm>
        </p:spPr>
        <p:txBody>
          <a:bodyPr>
            <a:normAutofit lnSpcReduction="10000"/>
          </a:bodyPr>
          <a:lstStyle/>
          <a:p>
            <a:r>
              <a:rPr lang="en-US" b="1" dirty="0"/>
              <a:t>Selection Bias</a:t>
            </a:r>
          </a:p>
          <a:p>
            <a:pPr lvl="1"/>
            <a:r>
              <a:rPr lang="en-US" dirty="0"/>
              <a:t>Arises from issues in case/control ascertainment</a:t>
            </a:r>
          </a:p>
          <a:p>
            <a:pPr lvl="1"/>
            <a:endParaRPr lang="en-US" dirty="0"/>
          </a:p>
          <a:p>
            <a:r>
              <a:rPr lang="en-US" b="1" dirty="0"/>
              <a:t>Information Bias</a:t>
            </a:r>
            <a:endParaRPr lang="en-US" dirty="0"/>
          </a:p>
          <a:p>
            <a:pPr lvl="1">
              <a:spcBef>
                <a:spcPts val="600"/>
              </a:spcBef>
            </a:pPr>
            <a:r>
              <a:rPr lang="en-US" dirty="0"/>
              <a:t>Arises from measurement error or misclassification in assessing factors of interest.</a:t>
            </a:r>
          </a:p>
          <a:p>
            <a:pPr lvl="1">
              <a:spcBef>
                <a:spcPts val="600"/>
              </a:spcBef>
            </a:pPr>
            <a:endParaRPr lang="en-US" dirty="0"/>
          </a:p>
          <a:p>
            <a:pPr>
              <a:spcBef>
                <a:spcPts val="600"/>
              </a:spcBef>
            </a:pPr>
            <a:r>
              <a:rPr lang="en-US" b="1" dirty="0"/>
              <a:t>Confounding</a:t>
            </a:r>
          </a:p>
          <a:p>
            <a:pPr lvl="1">
              <a:spcBef>
                <a:spcPts val="600"/>
              </a:spcBef>
            </a:pPr>
            <a:r>
              <a:rPr lang="en-US" dirty="0"/>
              <a:t>Arises when there is an extraneous disease risk factor that is also associated with exposure and not in the causal pathway.</a:t>
            </a:r>
          </a:p>
          <a:p>
            <a:pPr>
              <a:spcBef>
                <a:spcPts val="600"/>
              </a:spcBef>
            </a:pPr>
            <a:endParaRPr lang="en-US" dirty="0"/>
          </a:p>
          <a:p>
            <a:pPr lvl="1"/>
            <a:endParaRPr lang="en-US" dirty="0"/>
          </a:p>
        </p:txBody>
      </p:sp>
    </p:spTree>
    <p:extLst>
      <p:ext uri="{BB962C8B-B14F-4D97-AF65-F5344CB8AC3E}">
        <p14:creationId xmlns:p14="http://schemas.microsoft.com/office/powerpoint/2010/main" val="329809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Bias in G and </a:t>
            </a:r>
            <a:r>
              <a:rPr lang="en-US" dirty="0" err="1"/>
              <a:t>GxE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7582159"/>
              </p:ext>
            </p:extLst>
          </p:nvPr>
        </p:nvGraphicFramePr>
        <p:xfrm>
          <a:off x="304800" y="1551977"/>
          <a:ext cx="8534400" cy="3083560"/>
        </p:xfrm>
        <a:graphic>
          <a:graphicData uri="http://schemas.openxmlformats.org/drawingml/2006/table">
            <a:tbl>
              <a:tblPr firstRow="1" bandRow="1">
                <a:tableStyleId>{5C22544A-7EE6-4342-B048-85BDC9FD1C3A}</a:tableStyleId>
              </a:tblPr>
              <a:tblGrid>
                <a:gridCol w="1833966">
                  <a:extLst>
                    <a:ext uri="{9D8B030D-6E8A-4147-A177-3AD203B41FA5}">
                      <a16:colId xmlns:a16="http://schemas.microsoft.com/office/drawing/2014/main" val="20000"/>
                    </a:ext>
                  </a:extLst>
                </a:gridCol>
                <a:gridCol w="6700434">
                  <a:extLst>
                    <a:ext uri="{9D8B030D-6E8A-4147-A177-3AD203B41FA5}">
                      <a16:colId xmlns:a16="http://schemas.microsoft.com/office/drawing/2014/main" val="20001"/>
                    </a:ext>
                  </a:extLst>
                </a:gridCol>
              </a:tblGrid>
              <a:tr h="370840">
                <a:tc>
                  <a:txBody>
                    <a:bodyPr/>
                    <a:lstStyle/>
                    <a:p>
                      <a:r>
                        <a:rPr lang="en-US" sz="1600" dirty="0"/>
                        <a:t>Method</a:t>
                      </a:r>
                    </a:p>
                  </a:txBody>
                  <a:tcPr/>
                </a:tc>
                <a:tc>
                  <a:txBody>
                    <a:bodyPr/>
                    <a:lstStyle/>
                    <a:p>
                      <a:r>
                        <a:rPr lang="en-US" sz="1600" dirty="0"/>
                        <a:t>Key Considerations</a:t>
                      </a:r>
                    </a:p>
                  </a:txBody>
                  <a:tcPr/>
                </a:tc>
                <a:extLst>
                  <a:ext uri="{0D108BD9-81ED-4DB2-BD59-A6C34878D82A}">
                    <a16:rowId xmlns:a16="http://schemas.microsoft.com/office/drawing/2014/main" val="10000"/>
                  </a:ext>
                </a:extLst>
              </a:tr>
              <a:tr h="370840">
                <a:tc>
                  <a:txBody>
                    <a:bodyPr/>
                    <a:lstStyle/>
                    <a:p>
                      <a:r>
                        <a:rPr lang="en-US" sz="1600" dirty="0"/>
                        <a:t>Selection Bias</a:t>
                      </a:r>
                    </a:p>
                    <a:p>
                      <a:endParaRPr lang="en-US" sz="1600" dirty="0"/>
                    </a:p>
                  </a:txBody>
                  <a:tcPr/>
                </a:tc>
                <a:tc>
                  <a:txBody>
                    <a:bodyPr/>
                    <a:lstStyle/>
                    <a:p>
                      <a:pPr marL="285750" indent="-285750">
                        <a:buFont typeface="Arial" pitchFamily="34" charset="0"/>
                        <a:buChar char="•"/>
                      </a:pPr>
                      <a:r>
                        <a:rPr lang="en-US" sz="1600" dirty="0"/>
                        <a:t>Issues of poor control selection</a:t>
                      </a:r>
                      <a:r>
                        <a:rPr lang="en-US" sz="1600" baseline="0" dirty="0"/>
                        <a:t> and incomplete case ascertainment.</a:t>
                      </a:r>
                    </a:p>
                    <a:p>
                      <a:pPr marL="285750" indent="-285750">
                        <a:buFont typeface="Arial" pitchFamily="34" charset="0"/>
                        <a:buChar char="•"/>
                      </a:pPr>
                      <a:r>
                        <a:rPr lang="en-US" sz="1600" baseline="0" dirty="0"/>
                        <a:t>Need to consider non-</a:t>
                      </a:r>
                      <a:r>
                        <a:rPr lang="en-US" sz="1600" baseline="0" dirty="0" err="1"/>
                        <a:t>respondants</a:t>
                      </a:r>
                      <a:r>
                        <a:rPr lang="en-US" sz="1600" baseline="0" dirty="0"/>
                        <a:t>, people who refuse or are unable to provide DNA/data</a:t>
                      </a:r>
                      <a:endParaRPr lang="en-US" sz="1600" dirty="0"/>
                    </a:p>
                  </a:txBody>
                  <a:tcPr/>
                </a:tc>
                <a:extLst>
                  <a:ext uri="{0D108BD9-81ED-4DB2-BD59-A6C34878D82A}">
                    <a16:rowId xmlns:a16="http://schemas.microsoft.com/office/drawing/2014/main" val="10001"/>
                  </a:ext>
                </a:extLst>
              </a:tr>
              <a:tr h="370840">
                <a:tc>
                  <a:txBody>
                    <a:bodyPr/>
                    <a:lstStyle/>
                    <a:p>
                      <a:r>
                        <a:rPr lang="en-US" sz="1600" dirty="0"/>
                        <a:t>Information Bias</a:t>
                      </a:r>
                    </a:p>
                  </a:txBody>
                  <a:tcPr/>
                </a:tc>
                <a:tc>
                  <a:txBody>
                    <a:bodyPr/>
                    <a:lstStyle/>
                    <a:p>
                      <a:pPr marL="285750" indent="-285750">
                        <a:buFont typeface="Arial" pitchFamily="34" charset="0"/>
                        <a:buChar char="•"/>
                      </a:pPr>
                      <a:r>
                        <a:rPr lang="en-US" sz="1600" baseline="0" dirty="0"/>
                        <a:t>Errors in questionnaire, specimen handling</a:t>
                      </a:r>
                    </a:p>
                    <a:p>
                      <a:pPr marL="285750" indent="-285750">
                        <a:buFont typeface="Arial" pitchFamily="34" charset="0"/>
                        <a:buChar char="•"/>
                      </a:pPr>
                      <a:r>
                        <a:rPr lang="en-US" sz="1600" baseline="0" dirty="0"/>
                        <a:t>Highlights importance of lab QC</a:t>
                      </a:r>
                    </a:p>
                    <a:p>
                      <a:pPr marL="285750" indent="-285750">
                        <a:buFont typeface="Arial" pitchFamily="34" charset="0"/>
                        <a:buChar char="•"/>
                      </a:pPr>
                      <a:r>
                        <a:rPr lang="en-US" sz="1600" baseline="0" dirty="0"/>
                        <a:t>Can impact type I and type II error for </a:t>
                      </a:r>
                      <a:r>
                        <a:rPr lang="en-US" sz="1600" baseline="0" dirty="0" err="1"/>
                        <a:t>GxE</a:t>
                      </a:r>
                      <a:endParaRPr lang="en-US" sz="1600" baseline="0" dirty="0"/>
                    </a:p>
                  </a:txBody>
                  <a:tcPr/>
                </a:tc>
                <a:extLst>
                  <a:ext uri="{0D108BD9-81ED-4DB2-BD59-A6C34878D82A}">
                    <a16:rowId xmlns:a16="http://schemas.microsoft.com/office/drawing/2014/main" val="10002"/>
                  </a:ext>
                </a:extLst>
              </a:tr>
              <a:tr h="370840">
                <a:tc>
                  <a:txBody>
                    <a:bodyPr/>
                    <a:lstStyle/>
                    <a:p>
                      <a:r>
                        <a:rPr lang="en-US" sz="1600" dirty="0"/>
                        <a:t>Confounding</a:t>
                      </a:r>
                    </a:p>
                  </a:txBody>
                  <a:tcPr/>
                </a:tc>
                <a:tc>
                  <a:txBody>
                    <a:bodyPr/>
                    <a:lstStyle/>
                    <a:p>
                      <a:pPr marL="285750" indent="-285750">
                        <a:buFont typeface="Arial" pitchFamily="34" charset="0"/>
                        <a:buChar char="•"/>
                      </a:pPr>
                      <a:r>
                        <a:rPr lang="en-US" sz="1600" baseline="0" dirty="0"/>
                        <a:t>Population stratification for G</a:t>
                      </a:r>
                    </a:p>
                    <a:p>
                      <a:pPr marL="285750" indent="-285750">
                        <a:buFont typeface="Arial" pitchFamily="34" charset="0"/>
                        <a:buChar char="•"/>
                      </a:pPr>
                      <a:r>
                        <a:rPr lang="en-US" sz="1600" baseline="0" dirty="0"/>
                        <a:t>“Traditional” factors for E</a:t>
                      </a:r>
                    </a:p>
                    <a:p>
                      <a:pPr marL="285750" indent="-285750">
                        <a:buFont typeface="Arial" pitchFamily="34" charset="0"/>
                        <a:buChar char="•"/>
                      </a:pPr>
                      <a:r>
                        <a:rPr lang="en-US" sz="1600" baseline="0" dirty="0"/>
                        <a:t>Under certain conditions “confounders” can bias the interaction term (see, for example, </a:t>
                      </a:r>
                      <a:r>
                        <a:rPr lang="en-US" sz="1600" baseline="0" dirty="0" err="1"/>
                        <a:t>Tchetgen</a:t>
                      </a:r>
                      <a:r>
                        <a:rPr lang="en-US" sz="1600" baseline="0" dirty="0"/>
                        <a:t> </a:t>
                      </a:r>
                      <a:r>
                        <a:rPr lang="en-US" sz="1600" baseline="0" dirty="0" err="1"/>
                        <a:t>Tchtgen</a:t>
                      </a:r>
                      <a:r>
                        <a:rPr lang="en-US" sz="1600" baseline="0" dirty="0"/>
                        <a:t> and </a:t>
                      </a:r>
                      <a:r>
                        <a:rPr lang="en-US" sz="1600" baseline="0" dirty="0" err="1"/>
                        <a:t>VanderWeele</a:t>
                      </a:r>
                      <a:r>
                        <a:rPr lang="en-US" sz="1600" baseline="0" dirty="0"/>
                        <a:t> 2012).</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3023925" y="6528772"/>
            <a:ext cx="6120075" cy="307777"/>
          </a:xfrm>
          <a:prstGeom prst="rect">
            <a:avLst/>
          </a:prstGeom>
          <a:noFill/>
        </p:spPr>
        <p:txBody>
          <a:bodyPr wrap="square" rtlCol="0">
            <a:spAutoFit/>
          </a:bodyPr>
          <a:lstStyle/>
          <a:p>
            <a:r>
              <a:rPr lang="en-US" sz="1400" dirty="0"/>
              <a:t>Modified from Garcia-</a:t>
            </a:r>
            <a:r>
              <a:rPr lang="en-US" sz="1400" dirty="0" err="1"/>
              <a:t>Closas</a:t>
            </a:r>
            <a:r>
              <a:rPr lang="en-US" sz="1400" dirty="0"/>
              <a:t> et al. in </a:t>
            </a:r>
            <a:r>
              <a:rPr lang="en-US" sz="1400" i="1" dirty="0"/>
              <a:t>Human Genome Epidemiology</a:t>
            </a:r>
            <a:r>
              <a:rPr lang="en-US" sz="1400" dirty="0"/>
              <a:t>. 2004.</a:t>
            </a:r>
          </a:p>
        </p:txBody>
      </p:sp>
      <p:sp>
        <p:nvSpPr>
          <p:cNvPr id="3" name="Rectangle 2"/>
          <p:cNvSpPr/>
          <p:nvPr/>
        </p:nvSpPr>
        <p:spPr>
          <a:xfrm>
            <a:off x="304799" y="4659180"/>
            <a:ext cx="8276095" cy="2092881"/>
          </a:xfrm>
          <a:prstGeom prst="rect">
            <a:avLst/>
          </a:prstGeom>
        </p:spPr>
        <p:txBody>
          <a:bodyPr wrap="square">
            <a:spAutoFit/>
          </a:bodyPr>
          <a:lstStyle/>
          <a:p>
            <a:pPr marL="285750" indent="-285750">
              <a:spcBef>
                <a:spcPts val="600"/>
              </a:spcBef>
              <a:buFont typeface="Arial" pitchFamily="34" charset="0"/>
              <a:buChar char="•"/>
            </a:pPr>
            <a:r>
              <a:rPr lang="en-US" sz="2000" b="1" dirty="0"/>
              <a:t>Concerns of all three of these factors increase when examining </a:t>
            </a:r>
            <a:r>
              <a:rPr lang="en-US" sz="2000" b="1" dirty="0" err="1"/>
              <a:t>GxE</a:t>
            </a:r>
            <a:r>
              <a:rPr lang="en-US" sz="2000" b="1" dirty="0"/>
              <a:t> in existing genetic studies that used “convenient controls”.</a:t>
            </a:r>
          </a:p>
          <a:p>
            <a:pPr marL="285750" indent="-285750">
              <a:spcBef>
                <a:spcPts val="600"/>
              </a:spcBef>
              <a:buFont typeface="Arial" pitchFamily="34" charset="0"/>
              <a:buChar char="•"/>
            </a:pPr>
            <a:endParaRPr lang="en-US" sz="2000" b="1" dirty="0"/>
          </a:p>
          <a:p>
            <a:pPr marL="285750" indent="-285750">
              <a:spcBef>
                <a:spcPts val="600"/>
              </a:spcBef>
              <a:buFont typeface="Arial" pitchFamily="34" charset="0"/>
              <a:buChar char="•"/>
            </a:pPr>
            <a:r>
              <a:rPr lang="en-US" sz="2000" b="1" dirty="0"/>
              <a:t>Presence of these biases may contribute to disparate findings in literature and issues in replication.</a:t>
            </a:r>
          </a:p>
          <a:p>
            <a:endParaRPr lang="en-US" sz="2000" dirty="0"/>
          </a:p>
        </p:txBody>
      </p:sp>
    </p:spTree>
    <p:extLst>
      <p:ext uri="{BB962C8B-B14F-4D97-AF65-F5344CB8AC3E}">
        <p14:creationId xmlns:p14="http://schemas.microsoft.com/office/powerpoint/2010/main" val="1712650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dirty="0"/>
              <a:t>Challenges to Investigations of GXE</a:t>
            </a:r>
          </a:p>
        </p:txBody>
      </p:sp>
      <p:sp>
        <p:nvSpPr>
          <p:cNvPr id="4" name="Rectangle 3"/>
          <p:cNvSpPr/>
          <p:nvPr/>
        </p:nvSpPr>
        <p:spPr>
          <a:xfrm>
            <a:off x="838200" y="3810000"/>
            <a:ext cx="7086600" cy="369332"/>
          </a:xfrm>
          <a:prstGeom prst="rect">
            <a:avLst/>
          </a:prstGeom>
        </p:spPr>
        <p:txBody>
          <a:bodyPr wrap="square">
            <a:spAutoFit/>
          </a:bodyPr>
          <a:lstStyle/>
          <a:p>
            <a:endParaRPr lang="en-US" dirty="0"/>
          </a:p>
        </p:txBody>
      </p:sp>
      <p:sp>
        <p:nvSpPr>
          <p:cNvPr id="5" name="Rectangle 4"/>
          <p:cNvSpPr/>
          <p:nvPr/>
        </p:nvSpPr>
        <p:spPr>
          <a:xfrm>
            <a:off x="689811" y="5105400"/>
            <a:ext cx="7696200" cy="369332"/>
          </a:xfrm>
          <a:prstGeom prst="rect">
            <a:avLst/>
          </a:prstGeom>
        </p:spPr>
        <p:txBody>
          <a:bodyPr wrap="square">
            <a:spAutoFit/>
          </a:bodyPr>
          <a:lstStyle/>
          <a:p>
            <a:endParaRPr lang="en-US" dirty="0"/>
          </a:p>
        </p:txBody>
      </p:sp>
      <p:sp>
        <p:nvSpPr>
          <p:cNvPr id="7" name="Rectangle 6"/>
          <p:cNvSpPr/>
          <p:nvPr/>
        </p:nvSpPr>
        <p:spPr>
          <a:xfrm>
            <a:off x="257251" y="3048000"/>
            <a:ext cx="5000549" cy="3046988"/>
          </a:xfrm>
          <a:prstGeom prst="rect">
            <a:avLst/>
          </a:prstGeom>
          <a:solidFill>
            <a:schemeClr val="accent1">
              <a:lumMod val="60000"/>
              <a:lumOff val="40000"/>
            </a:schemeClr>
          </a:solidFill>
        </p:spPr>
        <p:txBody>
          <a:bodyPr wrap="square">
            <a:spAutoFit/>
          </a:bodyPr>
          <a:lstStyle/>
          <a:p>
            <a:r>
              <a:rPr lang="en-US" sz="2400" dirty="0"/>
              <a:t>“</a:t>
            </a:r>
            <a:r>
              <a:rPr lang="en-US" sz="2400" i="1" dirty="0"/>
              <a:t>Establishing the existence of and interpreting GXE interactions is </a:t>
            </a:r>
            <a:r>
              <a:rPr lang="en-US" sz="2400" i="1" u="sng" dirty="0"/>
              <a:t>difficult</a:t>
            </a:r>
            <a:r>
              <a:rPr lang="en-US" sz="2400" i="1" dirty="0"/>
              <a:t> for many reasons, including, but not limited to, the selection of theoretical and statistical models and the ability to measure accurately both the G and E components</a:t>
            </a:r>
            <a:r>
              <a:rPr lang="en-US" sz="2400" dirty="0"/>
              <a:t>.” Boffetta et Al, 2012</a:t>
            </a:r>
          </a:p>
        </p:txBody>
      </p:sp>
      <p:sp>
        <p:nvSpPr>
          <p:cNvPr id="8" name="Rectangle 7"/>
          <p:cNvSpPr/>
          <p:nvPr/>
        </p:nvSpPr>
        <p:spPr>
          <a:xfrm>
            <a:off x="228600" y="1752600"/>
            <a:ext cx="8382000" cy="1200329"/>
          </a:xfrm>
          <a:prstGeom prst="rect">
            <a:avLst/>
          </a:prstGeom>
          <a:solidFill>
            <a:schemeClr val="tx2">
              <a:lumMod val="20000"/>
              <a:lumOff val="80000"/>
            </a:schemeClr>
          </a:solidFill>
        </p:spPr>
        <p:txBody>
          <a:bodyPr wrap="square">
            <a:spAutoFit/>
          </a:bodyPr>
          <a:lstStyle/>
          <a:p>
            <a:r>
              <a:rPr lang="en-US" sz="2400" dirty="0"/>
              <a:t>“</a:t>
            </a:r>
            <a:r>
              <a:rPr lang="en-US" sz="2400" i="1" dirty="0"/>
              <a:t>Data harmonization, population heterogeneity, and imprecise measurements of exposures across studies</a:t>
            </a:r>
            <a:r>
              <a:rPr lang="en-US" sz="2400" dirty="0"/>
              <a:t>”</a:t>
            </a:r>
          </a:p>
          <a:p>
            <a:r>
              <a:rPr lang="en-US" sz="2400" dirty="0" err="1"/>
              <a:t>Khoury</a:t>
            </a:r>
            <a:r>
              <a:rPr lang="en-US" sz="2400" dirty="0"/>
              <a:t> et Al, 2012 </a:t>
            </a:r>
          </a:p>
        </p:txBody>
      </p:sp>
      <p:pic>
        <p:nvPicPr>
          <p:cNvPr id="10" name="Picture 2" descr="http://www.cartoonstock.com/newscartoons/cartoonists/aba/lowres/aban79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184" y="2781300"/>
            <a:ext cx="375285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16522" y="2781300"/>
            <a:ext cx="2076450" cy="5334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rot="16200000">
            <a:off x="8159234" y="4425434"/>
            <a:ext cx="1600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71666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52" y="1035629"/>
            <a:ext cx="2331247" cy="1261872"/>
          </a:xfrm>
        </p:spPr>
        <p:txBody>
          <a:bodyPr/>
          <a:lstStyle/>
          <a:p>
            <a:r>
              <a:rPr lang="en-US" sz="3200" b="1" dirty="0"/>
              <a:t>The Fiddler Crab Analogy*</a:t>
            </a:r>
          </a:p>
        </p:txBody>
      </p:sp>
      <p:sp>
        <p:nvSpPr>
          <p:cNvPr id="4" name="Content Placeholder 3"/>
          <p:cNvSpPr>
            <a:spLocks noGrp="1"/>
          </p:cNvSpPr>
          <p:nvPr>
            <p:ph idx="1"/>
          </p:nvPr>
        </p:nvSpPr>
        <p:spPr>
          <a:xfrm>
            <a:off x="4800600" y="658906"/>
            <a:ext cx="4343400" cy="5840217"/>
          </a:xfrm>
        </p:spPr>
        <p:txBody>
          <a:bodyPr>
            <a:normAutofit/>
          </a:bodyPr>
          <a:lstStyle/>
          <a:p>
            <a:endParaRPr lang="en-US" dirty="0"/>
          </a:p>
          <a:p>
            <a:r>
              <a:rPr lang="en-US" dirty="0"/>
              <a:t>Issues of imbalance in how we look at G and E </a:t>
            </a:r>
          </a:p>
          <a:p>
            <a:endParaRPr lang="en-US" dirty="0"/>
          </a:p>
          <a:p>
            <a:r>
              <a:rPr lang="en-US" dirty="0"/>
              <a:t>Complications with how we look at E:</a:t>
            </a:r>
          </a:p>
          <a:p>
            <a:pPr lvl="1">
              <a:spcBef>
                <a:spcPts val="600"/>
              </a:spcBef>
            </a:pPr>
            <a:r>
              <a:rPr lang="en-US" dirty="0"/>
              <a:t>Distribution of E</a:t>
            </a:r>
          </a:p>
          <a:p>
            <a:pPr lvl="1">
              <a:spcBef>
                <a:spcPts val="600"/>
              </a:spcBef>
            </a:pPr>
            <a:r>
              <a:rPr lang="en-US" dirty="0"/>
              <a:t>Measurement error</a:t>
            </a:r>
          </a:p>
          <a:p>
            <a:pPr lvl="1">
              <a:spcBef>
                <a:spcPts val="600"/>
              </a:spcBef>
            </a:pPr>
            <a:r>
              <a:rPr lang="en-US" dirty="0"/>
              <a:t>Multi-faceted</a:t>
            </a:r>
          </a:p>
          <a:p>
            <a:pPr lvl="1">
              <a:spcBef>
                <a:spcPts val="600"/>
              </a:spcBef>
            </a:pPr>
            <a:endParaRPr lang="en-US" dirty="0"/>
          </a:p>
        </p:txBody>
      </p:sp>
      <p:pic>
        <p:nvPicPr>
          <p:cNvPr id="2050" name="Picture 2"/>
          <p:cNvPicPr>
            <a:picLocks noChangeAspect="1" noChangeArrowheads="1"/>
          </p:cNvPicPr>
          <p:nvPr/>
        </p:nvPicPr>
        <p:blipFill>
          <a:blip r:embed="rId2"/>
          <a:srcRect/>
          <a:stretch>
            <a:fillRect/>
          </a:stretch>
        </p:blipFill>
        <p:spPr bwMode="auto">
          <a:xfrm>
            <a:off x="411952" y="2524993"/>
            <a:ext cx="4250855" cy="3847024"/>
          </a:xfrm>
          <a:prstGeom prst="rect">
            <a:avLst/>
          </a:prstGeom>
          <a:noFill/>
          <a:ln w="9525">
            <a:noFill/>
            <a:miter lim="800000"/>
            <a:headEnd/>
            <a:tailEnd/>
          </a:ln>
        </p:spPr>
      </p:pic>
      <p:sp>
        <p:nvSpPr>
          <p:cNvPr id="3" name="Rectangle 2"/>
          <p:cNvSpPr/>
          <p:nvPr/>
        </p:nvSpPr>
        <p:spPr>
          <a:xfrm>
            <a:off x="9310" y="6486280"/>
            <a:ext cx="6085871" cy="307777"/>
          </a:xfrm>
          <a:prstGeom prst="rect">
            <a:avLst/>
          </a:prstGeom>
        </p:spPr>
        <p:txBody>
          <a:bodyPr wrap="none">
            <a:spAutoFit/>
          </a:bodyPr>
          <a:lstStyle/>
          <a:p>
            <a:r>
              <a:rPr lang="en-US" sz="1400" dirty="0"/>
              <a:t>* Credited to Chris Wild (CEBP, 2005. 14: 1847-1850) via Duncan Thomas</a:t>
            </a:r>
          </a:p>
        </p:txBody>
      </p:sp>
    </p:spTree>
    <p:extLst>
      <p:ext uri="{BB962C8B-B14F-4D97-AF65-F5344CB8AC3E}">
        <p14:creationId xmlns:p14="http://schemas.microsoft.com/office/powerpoint/2010/main" val="3459993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Measurement Error</a:t>
            </a:r>
          </a:p>
        </p:txBody>
      </p:sp>
      <p:sp>
        <p:nvSpPr>
          <p:cNvPr id="6" name="Content Placeholder 5"/>
          <p:cNvSpPr>
            <a:spLocks noGrp="1"/>
          </p:cNvSpPr>
          <p:nvPr>
            <p:ph idx="1"/>
          </p:nvPr>
        </p:nvSpPr>
        <p:spPr/>
        <p:txBody>
          <a:bodyPr>
            <a:noAutofit/>
          </a:bodyPr>
          <a:lstStyle/>
          <a:p>
            <a:r>
              <a:rPr lang="en-US" sz="2000" dirty="0"/>
              <a:t>Environmental factors are often complex, multifaceted and difficult to measure.</a:t>
            </a:r>
          </a:p>
          <a:p>
            <a:pPr lvl="1"/>
            <a:endParaRPr lang="en-US" sz="1600" dirty="0"/>
          </a:p>
          <a:p>
            <a:r>
              <a:rPr lang="en-US" sz="2000" dirty="0"/>
              <a:t>Measurement error can lead to both type I and type II error for </a:t>
            </a:r>
            <a:r>
              <a:rPr lang="en-US" sz="2000" dirty="0" err="1"/>
              <a:t>GxE</a:t>
            </a:r>
            <a:r>
              <a:rPr lang="en-US" sz="2000" dirty="0"/>
              <a:t>.</a:t>
            </a:r>
          </a:p>
          <a:p>
            <a:endParaRPr lang="en-US" sz="2000" dirty="0"/>
          </a:p>
          <a:p>
            <a:r>
              <a:rPr lang="en-US" sz="2000" dirty="0"/>
              <a:t>Statistical methods to correct misclassification exist, but are infrequently used for </a:t>
            </a:r>
            <a:r>
              <a:rPr lang="en-US" sz="2000" dirty="0" err="1"/>
              <a:t>GxE</a:t>
            </a:r>
            <a:r>
              <a:rPr lang="en-US" sz="2000" dirty="0"/>
              <a:t>.</a:t>
            </a:r>
          </a:p>
          <a:p>
            <a:endParaRPr lang="en-US" sz="1800" dirty="0"/>
          </a:p>
          <a:p>
            <a:r>
              <a:rPr lang="en-US" sz="2000" dirty="0"/>
              <a:t>Measurement error has strong impact on power to detect </a:t>
            </a:r>
            <a:r>
              <a:rPr lang="en-US" sz="2000" dirty="0" err="1"/>
              <a:t>GxE</a:t>
            </a:r>
            <a:r>
              <a:rPr lang="en-US" sz="2000" dirty="0"/>
              <a:t>.</a:t>
            </a:r>
          </a:p>
          <a:p>
            <a:endParaRPr lang="en-US" sz="2000" dirty="0"/>
          </a:p>
          <a:p>
            <a:r>
              <a:rPr lang="en-US" sz="2000" dirty="0"/>
              <a:t>Additional issues arise when considering </a:t>
            </a:r>
            <a:r>
              <a:rPr lang="en-US" sz="2000" dirty="0" err="1"/>
              <a:t>GxE</a:t>
            </a:r>
            <a:r>
              <a:rPr lang="en-US" sz="2000" dirty="0"/>
              <a:t> across multiple studies</a:t>
            </a:r>
          </a:p>
          <a:p>
            <a:endParaRPr lang="en-US" sz="2000" dirty="0"/>
          </a:p>
        </p:txBody>
      </p:sp>
    </p:spTree>
    <p:extLst>
      <p:ext uri="{BB962C8B-B14F-4D97-AF65-F5344CB8AC3E}">
        <p14:creationId xmlns:p14="http://schemas.microsoft.com/office/powerpoint/2010/main" val="801536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Traditional “Environmental Data” in Consortium Settings	</a:t>
            </a:r>
          </a:p>
        </p:txBody>
      </p:sp>
      <p:sp>
        <p:nvSpPr>
          <p:cNvPr id="3" name="Content Placeholder 2"/>
          <p:cNvSpPr>
            <a:spLocks noGrp="1"/>
          </p:cNvSpPr>
          <p:nvPr>
            <p:ph sz="half" idx="1"/>
          </p:nvPr>
        </p:nvSpPr>
        <p:spPr>
          <a:xfrm>
            <a:off x="457200" y="1802540"/>
            <a:ext cx="8229600" cy="4718304"/>
          </a:xfrm>
        </p:spPr>
        <p:txBody>
          <a:bodyPr>
            <a:normAutofit/>
          </a:bodyPr>
          <a:lstStyle/>
          <a:p>
            <a:r>
              <a:rPr lang="en-US" dirty="0"/>
              <a:t>Large sample-sizes needed to detect </a:t>
            </a:r>
            <a:r>
              <a:rPr lang="en-US" dirty="0" err="1"/>
              <a:t>GxE</a:t>
            </a:r>
            <a:r>
              <a:rPr lang="en-US" dirty="0"/>
              <a:t>: often need to combine data across studies.</a:t>
            </a:r>
          </a:p>
          <a:p>
            <a:endParaRPr lang="en-US" dirty="0"/>
          </a:p>
          <a:p>
            <a:r>
              <a:rPr lang="en-US" b="1" dirty="0"/>
              <a:t>Data harmonization </a:t>
            </a:r>
            <a:r>
              <a:rPr lang="en-US" dirty="0"/>
              <a:t>is the process of combining information on key data elements from individual studies in a manner that renders them inferentially equivalent.</a:t>
            </a:r>
          </a:p>
        </p:txBody>
      </p:sp>
      <p:sp>
        <p:nvSpPr>
          <p:cNvPr id="5" name="TextBox 4"/>
          <p:cNvSpPr txBox="1"/>
          <p:nvPr/>
        </p:nvSpPr>
        <p:spPr>
          <a:xfrm>
            <a:off x="39077" y="24423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6137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Harmonization Resources for Phenotype Data </a:t>
            </a:r>
          </a:p>
        </p:txBody>
      </p:sp>
      <p:sp>
        <p:nvSpPr>
          <p:cNvPr id="3" name="Content Placeholder 2"/>
          <p:cNvSpPr>
            <a:spLocks noGrp="1"/>
          </p:cNvSpPr>
          <p:nvPr>
            <p:ph sz="half" idx="1"/>
          </p:nvPr>
        </p:nvSpPr>
        <p:spPr>
          <a:ln w="41275" cap="flat" cmpd="sng" algn="ctr">
            <a:solidFill>
              <a:schemeClr val="tx2"/>
            </a:solidFill>
            <a:prstDash val="solid"/>
            <a:round/>
            <a:headEnd type="none" w="med" len="med"/>
            <a:tailEnd type="none" w="med" len="med"/>
          </a:ln>
        </p:spPr>
        <p:txBody>
          <a:bodyPr>
            <a:normAutofit fontScale="92500" lnSpcReduction="10000"/>
          </a:bodyPr>
          <a:lstStyle/>
          <a:p>
            <a:endParaRPr lang="en-US" dirty="0"/>
          </a:p>
          <a:p>
            <a:endParaRPr lang="en-US" dirty="0"/>
          </a:p>
          <a:p>
            <a:r>
              <a:rPr lang="en-US" dirty="0"/>
              <a:t>Identify and document a set of core variables</a:t>
            </a:r>
          </a:p>
          <a:p>
            <a:r>
              <a:rPr lang="en-US" dirty="0"/>
              <a:t> Assess the potential to share each variable between studies</a:t>
            </a:r>
          </a:p>
          <a:p>
            <a:r>
              <a:rPr lang="en-US" dirty="0"/>
              <a:t>Define appropriate data processing algorithms</a:t>
            </a:r>
          </a:p>
          <a:p>
            <a:r>
              <a:rPr lang="en-US" dirty="0"/>
              <a:t>Process and synthesize real data.</a:t>
            </a:r>
          </a:p>
          <a:p>
            <a:endParaRPr lang="en-US" b="1" dirty="0"/>
          </a:p>
          <a:p>
            <a:endParaRPr lang="en-US" b="1" dirty="0"/>
          </a:p>
          <a:p>
            <a:endParaRPr lang="en-US" b="1" dirty="0"/>
          </a:p>
        </p:txBody>
      </p:sp>
      <p:sp>
        <p:nvSpPr>
          <p:cNvPr id="9" name="Content Placeholder 8"/>
          <p:cNvSpPr>
            <a:spLocks noGrp="1"/>
          </p:cNvSpPr>
          <p:nvPr>
            <p:ph sz="half" idx="2"/>
          </p:nvPr>
        </p:nvSpPr>
        <p:spPr>
          <a:ln w="41275" cap="flat" cmpd="sng" algn="ctr">
            <a:solidFill>
              <a:schemeClr val="tx2"/>
            </a:solidFill>
            <a:prstDash val="solid"/>
            <a:round/>
            <a:headEnd type="none" w="med" len="med"/>
            <a:tailEnd type="none" w="med" len="med"/>
          </a:ln>
        </p:spPr>
        <p:txBody>
          <a:bodyPr>
            <a:normAutofit fontScale="92500" lnSpcReduction="10000"/>
          </a:bodyPr>
          <a:lstStyle/>
          <a:p>
            <a:pPr marL="0" indent="0">
              <a:buNone/>
            </a:pPr>
            <a:endParaRPr lang="en-US" dirty="0"/>
          </a:p>
          <a:p>
            <a:pPr marL="0" indent="0">
              <a:buNone/>
            </a:pPr>
            <a:endParaRPr lang="en-US" dirty="0"/>
          </a:p>
          <a:p>
            <a:r>
              <a:rPr lang="en-US" dirty="0"/>
              <a:t>Develop a recommended minimal set of high priority measures</a:t>
            </a:r>
          </a:p>
          <a:p>
            <a:r>
              <a:rPr lang="en-US" dirty="0"/>
              <a:t>Toolkit provides </a:t>
            </a:r>
            <a:r>
              <a:rPr lang="en-US" i="1" dirty="0"/>
              <a:t>standard</a:t>
            </a:r>
            <a:r>
              <a:rPr lang="en-US" dirty="0"/>
              <a:t> measures related to complex diseases, phenotypic traits and environmental exposures</a:t>
            </a:r>
          </a:p>
        </p:txBody>
      </p:sp>
      <p:pic>
        <p:nvPicPr>
          <p:cNvPr id="4" name="Picture 3"/>
          <p:cNvPicPr>
            <a:picLocks noChangeAspect="1"/>
          </p:cNvPicPr>
          <p:nvPr/>
        </p:nvPicPr>
        <p:blipFill>
          <a:blip r:embed="rId2" cstate="print"/>
          <a:stretch>
            <a:fillRect/>
          </a:stretch>
        </p:blipFill>
        <p:spPr>
          <a:xfrm>
            <a:off x="496872" y="1734925"/>
            <a:ext cx="3912218" cy="762000"/>
          </a:xfrm>
          <a:prstGeom prst="rect">
            <a:avLst/>
          </a:prstGeom>
        </p:spPr>
      </p:pic>
      <p:pic>
        <p:nvPicPr>
          <p:cNvPr id="6" name="Picture 5"/>
          <p:cNvPicPr>
            <a:picLocks noChangeAspect="1"/>
          </p:cNvPicPr>
          <p:nvPr/>
        </p:nvPicPr>
        <p:blipFill>
          <a:blip r:embed="rId3" cstate="print"/>
          <a:stretch>
            <a:fillRect/>
          </a:stretch>
        </p:blipFill>
        <p:spPr>
          <a:xfrm>
            <a:off x="4690240" y="1721070"/>
            <a:ext cx="3962400" cy="775855"/>
          </a:xfrm>
          <a:prstGeom prst="rect">
            <a:avLst/>
          </a:prstGeom>
        </p:spPr>
      </p:pic>
      <p:sp>
        <p:nvSpPr>
          <p:cNvPr id="7" name="Text Box 4"/>
          <p:cNvSpPr txBox="1">
            <a:spLocks noChangeArrowheads="1"/>
          </p:cNvSpPr>
          <p:nvPr/>
        </p:nvSpPr>
        <p:spPr bwMode="auto">
          <a:xfrm>
            <a:off x="4216400" y="6450492"/>
            <a:ext cx="4902208"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400" dirty="0">
                <a:latin typeface="+mn-lt"/>
              </a:rPr>
              <a:t>Fortier I et al. Int. J. </a:t>
            </a:r>
            <a:r>
              <a:rPr lang="en-GB" sz="1400" dirty="0" err="1">
                <a:latin typeface="+mn-lt"/>
              </a:rPr>
              <a:t>Epidemiol</a:t>
            </a:r>
            <a:r>
              <a:rPr lang="en-GB" sz="1400" dirty="0">
                <a:latin typeface="+mn-lt"/>
              </a:rPr>
              <a:t>. 2011;40:1314-1328</a:t>
            </a:r>
          </a:p>
          <a:p>
            <a:pPr lvl="0" algn="r"/>
            <a:r>
              <a:rPr lang="en-US" sz="1400" dirty="0">
                <a:latin typeface="+mn-lt"/>
              </a:rPr>
              <a:t>Hamilton CM et al. Am J </a:t>
            </a:r>
            <a:r>
              <a:rPr lang="en-US" sz="1400" dirty="0" err="1">
                <a:latin typeface="+mn-lt"/>
              </a:rPr>
              <a:t>Epidemiol</a:t>
            </a:r>
            <a:r>
              <a:rPr lang="en-US" sz="1400" dirty="0">
                <a:latin typeface="+mn-lt"/>
              </a:rPr>
              <a:t>. 2011; 174:253-60.</a:t>
            </a:r>
          </a:p>
          <a:p>
            <a:pPr algn="r"/>
            <a:endParaRPr lang="en-GB" sz="1400" dirty="0">
              <a:latin typeface="+mn-lt"/>
            </a:endParaRPr>
          </a:p>
        </p:txBody>
      </p:sp>
    </p:spTree>
    <p:extLst>
      <p:ext uri="{BB962C8B-B14F-4D97-AF65-F5344CB8AC3E}">
        <p14:creationId xmlns:p14="http://schemas.microsoft.com/office/powerpoint/2010/main" val="240681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419600" y="6636755"/>
            <a:ext cx="4699008" cy="22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400" dirty="0">
                <a:latin typeface="Arial" charset="0"/>
              </a:rPr>
              <a:t>Fortier I et al. Int. J. </a:t>
            </a:r>
            <a:r>
              <a:rPr lang="en-GB" sz="1400" dirty="0" err="1">
                <a:latin typeface="Arial" charset="0"/>
              </a:rPr>
              <a:t>Epidemiol</a:t>
            </a:r>
            <a:r>
              <a:rPr lang="en-GB" sz="1400" dirty="0">
                <a:latin typeface="Arial" charset="0"/>
              </a:rPr>
              <a:t>. 2011;40:1314-1328</a:t>
            </a:r>
          </a:p>
        </p:txBody>
      </p:sp>
      <p:grpSp>
        <p:nvGrpSpPr>
          <p:cNvPr id="2" name="Group 1"/>
          <p:cNvGrpSpPr/>
          <p:nvPr/>
        </p:nvGrpSpPr>
        <p:grpSpPr>
          <a:xfrm>
            <a:off x="675517" y="1688474"/>
            <a:ext cx="7804800" cy="4893202"/>
            <a:chOff x="675517" y="835720"/>
            <a:chExt cx="7804800" cy="4893202"/>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17" y="1123318"/>
              <a:ext cx="7804800" cy="46056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241" y="835720"/>
              <a:ext cx="592985" cy="57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8231" y="4637809"/>
              <a:ext cx="53517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0666" y="3803507"/>
              <a:ext cx="747624" cy="62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014" y="3044536"/>
              <a:ext cx="654733" cy="5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1167" y="1963882"/>
              <a:ext cx="725460" cy="66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513" y="1512867"/>
              <a:ext cx="639337" cy="51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p:nvPr>
        </p:nvSpPr>
        <p:spPr>
          <a:xfrm>
            <a:off x="457200" y="647701"/>
            <a:ext cx="8229600" cy="990600"/>
          </a:xfrm>
        </p:spPr>
        <p:txBody>
          <a:bodyPr>
            <a:normAutofit fontScale="90000"/>
          </a:bodyPr>
          <a:lstStyle/>
          <a:p>
            <a:r>
              <a:rPr lang="en-US" dirty="0"/>
              <a:t>Some variables are more “</a:t>
            </a:r>
            <a:r>
              <a:rPr lang="en-US" dirty="0" err="1"/>
              <a:t>harmonizable</a:t>
            </a:r>
            <a:r>
              <a:rPr lang="en-US" dirty="0"/>
              <a:t>” than others (</a:t>
            </a:r>
            <a:r>
              <a:rPr lang="en-US" dirty="0" err="1"/>
              <a:t>DataSHaPER</a:t>
            </a:r>
            <a:r>
              <a:rPr lang="en-US" dirty="0"/>
              <a:t> approach across 53 studies).</a:t>
            </a:r>
          </a:p>
        </p:txBody>
      </p:sp>
    </p:spTree>
    <p:extLst>
      <p:ext uri="{BB962C8B-B14F-4D97-AF65-F5344CB8AC3E}">
        <p14:creationId xmlns:p14="http://schemas.microsoft.com/office/powerpoint/2010/main" val="1600476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858"/>
            <a:ext cx="8229600" cy="990600"/>
          </a:xfrm>
        </p:spPr>
        <p:txBody>
          <a:bodyPr/>
          <a:lstStyle/>
          <a:p>
            <a:r>
              <a:rPr lang="en-US" dirty="0"/>
              <a:t>Trade-offs in Data Harmonization</a:t>
            </a:r>
          </a:p>
        </p:txBody>
      </p:sp>
      <p:sp>
        <p:nvSpPr>
          <p:cNvPr id="3" name="Content Placeholder 2"/>
          <p:cNvSpPr>
            <a:spLocks noGrp="1"/>
          </p:cNvSpPr>
          <p:nvPr>
            <p:ph sz="half" idx="1"/>
          </p:nvPr>
        </p:nvSpPr>
        <p:spPr>
          <a:xfrm>
            <a:off x="240632" y="1523999"/>
            <a:ext cx="4255168" cy="5057001"/>
          </a:xfrm>
        </p:spPr>
        <p:txBody>
          <a:bodyPr>
            <a:normAutofit fontScale="70000" lnSpcReduction="20000"/>
          </a:bodyPr>
          <a:lstStyle/>
          <a:p>
            <a:pPr marL="0" indent="0">
              <a:buNone/>
            </a:pPr>
            <a:endParaRPr lang="en-US" dirty="0"/>
          </a:p>
          <a:p>
            <a:r>
              <a:rPr lang="en-US" dirty="0"/>
              <a:t>Cost of collecting rich phenotype information can put restrictions of sample size for detailed measures</a:t>
            </a:r>
          </a:p>
          <a:p>
            <a:pPr>
              <a:buNone/>
            </a:pPr>
            <a:endParaRPr lang="en-US" dirty="0"/>
          </a:p>
          <a:p>
            <a:r>
              <a:rPr lang="en-US" dirty="0"/>
              <a:t>Genetic and environmental heterogeneity are likely present in large samples from multiple studies</a:t>
            </a:r>
          </a:p>
          <a:p>
            <a:endParaRPr lang="en-US" dirty="0"/>
          </a:p>
          <a:p>
            <a:r>
              <a:rPr lang="en-US" dirty="0"/>
              <a:t>Combining across studies may require identifying the “least common denominator”</a:t>
            </a:r>
          </a:p>
          <a:p>
            <a:endParaRPr lang="en-US" dirty="0"/>
          </a:p>
          <a:p>
            <a:r>
              <a:rPr lang="en-US" dirty="0"/>
              <a:t>Harmonization can induce misclassification and heterogeneity.</a:t>
            </a:r>
          </a:p>
        </p:txBody>
      </p:sp>
      <p:pic>
        <p:nvPicPr>
          <p:cNvPr id="5" name="Picture 2"/>
          <p:cNvPicPr>
            <a:picLocks noChangeAspect="1" noChangeArrowheads="1"/>
          </p:cNvPicPr>
          <p:nvPr/>
        </p:nvPicPr>
        <p:blipFill>
          <a:blip r:embed="rId2" cstate="print"/>
          <a:srcRect/>
          <a:stretch>
            <a:fillRect/>
          </a:stretch>
        </p:blipFill>
        <p:spPr bwMode="auto">
          <a:xfrm>
            <a:off x="5731530" y="1897711"/>
            <a:ext cx="2606731" cy="4097482"/>
          </a:xfrm>
          <a:prstGeom prst="rect">
            <a:avLst/>
          </a:prstGeom>
          <a:noFill/>
          <a:ln w="9525">
            <a:noFill/>
            <a:round/>
            <a:headEnd/>
            <a:tailEnd/>
          </a:ln>
        </p:spPr>
      </p:pic>
      <p:sp>
        <p:nvSpPr>
          <p:cNvPr id="6" name="Rectangle 5"/>
          <p:cNvSpPr/>
          <p:nvPr/>
        </p:nvSpPr>
        <p:spPr>
          <a:xfrm>
            <a:off x="4572000" y="6581001"/>
            <a:ext cx="4572000" cy="307777"/>
          </a:xfrm>
          <a:prstGeom prst="rect">
            <a:avLst/>
          </a:prstGeom>
        </p:spPr>
        <p:txBody>
          <a:bodyPr wrap="square">
            <a:spAutoFit/>
          </a:bodyPr>
          <a:lstStyle/>
          <a:p>
            <a:pPr algn="r">
              <a:spcAft>
                <a:spcPts val="600"/>
              </a:spcAft>
            </a:pPr>
            <a:r>
              <a:rPr lang="en-US" sz="1400" dirty="0"/>
              <a:t>Bennett SN, et al. Genet </a:t>
            </a:r>
            <a:r>
              <a:rPr lang="en-US" sz="1400" dirty="0" err="1"/>
              <a:t>Epidemiol</a:t>
            </a:r>
            <a:r>
              <a:rPr lang="en-US" sz="1400" dirty="0"/>
              <a:t>. 2011; 35: 159-173. </a:t>
            </a:r>
          </a:p>
        </p:txBody>
      </p:sp>
      <p:sp>
        <p:nvSpPr>
          <p:cNvPr id="7" name="TextBox 6"/>
          <p:cNvSpPr txBox="1"/>
          <p:nvPr/>
        </p:nvSpPr>
        <p:spPr>
          <a:xfrm>
            <a:off x="4572000" y="5842337"/>
            <a:ext cx="4572000" cy="738664"/>
          </a:xfrm>
          <a:prstGeom prst="rect">
            <a:avLst/>
          </a:prstGeom>
          <a:noFill/>
        </p:spPr>
        <p:txBody>
          <a:bodyPr wrap="square" rtlCol="0">
            <a:spAutoFit/>
          </a:bodyPr>
          <a:lstStyle/>
          <a:p>
            <a:r>
              <a:rPr lang="en-US" sz="1400" dirty="0"/>
              <a:t>Power to detect </a:t>
            </a:r>
            <a:r>
              <a:rPr lang="en-US" sz="1400" dirty="0" err="1"/>
              <a:t>GxE</a:t>
            </a:r>
            <a:r>
              <a:rPr lang="en-US" sz="1400" dirty="0"/>
              <a:t> when exposure is measured perfectly or via a good proxy (77% specificity and 99% sensitivity). Interaction OR=1.35, type 1 error=5x10-8.</a:t>
            </a:r>
          </a:p>
        </p:txBody>
      </p:sp>
      <p:pic>
        <p:nvPicPr>
          <p:cNvPr id="3078" name="Picture 6" descr="http://info.venderepartners.com/Portals/63070/images/U--SEO%20and%20Marketing-Blog%20Images-quantity-vs-quality%20equal%20on%20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938" y="355708"/>
            <a:ext cx="1363316" cy="131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8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Heterogeneity</a:t>
            </a:r>
          </a:p>
        </p:txBody>
      </p:sp>
      <p:sp>
        <p:nvSpPr>
          <p:cNvPr id="3" name="Content Placeholder 2"/>
          <p:cNvSpPr>
            <a:spLocks noGrp="1"/>
          </p:cNvSpPr>
          <p:nvPr>
            <p:ph idx="1"/>
          </p:nvPr>
        </p:nvSpPr>
        <p:spPr>
          <a:xfrm>
            <a:off x="457200" y="1600200"/>
            <a:ext cx="3549112" cy="4876800"/>
          </a:xfrm>
        </p:spPr>
        <p:txBody>
          <a:bodyPr/>
          <a:lstStyle/>
          <a:p>
            <a:r>
              <a:rPr lang="en-US" dirty="0"/>
              <a:t>“If explanations can be found for heterogeneity, there is an opportunity for insights about the complexity of the disease, but spurious inconsistency due to methodological or data-quality differences will just add confusion”</a:t>
            </a:r>
          </a:p>
          <a:p>
            <a:pPr marL="0" indent="0">
              <a:buNone/>
            </a:pPr>
            <a:r>
              <a:rPr lang="en-US" dirty="0"/>
              <a:t>	- Thomas 2010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409" y="908528"/>
            <a:ext cx="3402685" cy="547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72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Statistical </a:t>
            </a:r>
            <a:r>
              <a:rPr lang="en-US" dirty="0" err="1"/>
              <a:t>GxE</a:t>
            </a:r>
            <a:r>
              <a:rPr lang="en-US" dirty="0"/>
              <a:t> Interaction</a:t>
            </a:r>
          </a:p>
        </p:txBody>
      </p:sp>
      <p:sp>
        <p:nvSpPr>
          <p:cNvPr id="3" name="Content Placeholder 2"/>
          <p:cNvSpPr>
            <a:spLocks noGrp="1"/>
          </p:cNvSpPr>
          <p:nvPr>
            <p:ph idx="1"/>
          </p:nvPr>
        </p:nvSpPr>
        <p:spPr/>
        <p:txBody>
          <a:bodyPr>
            <a:normAutofit/>
          </a:bodyPr>
          <a:lstStyle/>
          <a:p>
            <a:r>
              <a:rPr lang="en-US" sz="3000" dirty="0"/>
              <a:t>This lecture will focus on methods for statistical interaction/effect modification.</a:t>
            </a:r>
          </a:p>
          <a:p>
            <a:r>
              <a:rPr lang="en-US" sz="3000" dirty="0"/>
              <a:t>Keep in mind these interactions often do not have straightforward biologic interpretation, although some argue for links. </a:t>
            </a:r>
          </a:p>
          <a:p>
            <a:pPr lvl="1"/>
            <a:r>
              <a:rPr lang="en-US" sz="2200" dirty="0"/>
              <a:t>Non additive effects may imply non-independence of biologic mechanism of actions</a:t>
            </a:r>
          </a:p>
          <a:p>
            <a:pPr lvl="2"/>
            <a:r>
              <a:rPr lang="en-US" sz="2200" dirty="0">
                <a:solidFill>
                  <a:srgbClr val="640000"/>
                </a:solidFill>
              </a:rPr>
              <a:t>Weinberg (1986), </a:t>
            </a:r>
            <a:r>
              <a:rPr lang="en-US" sz="2200" dirty="0" err="1">
                <a:solidFill>
                  <a:srgbClr val="640000"/>
                </a:solidFill>
              </a:rPr>
              <a:t>VanderWeele</a:t>
            </a:r>
            <a:r>
              <a:rPr lang="en-US" sz="2200" dirty="0">
                <a:solidFill>
                  <a:srgbClr val="640000"/>
                </a:solidFill>
              </a:rPr>
              <a:t> (2008-)</a:t>
            </a:r>
          </a:p>
          <a:p>
            <a:pPr lvl="1"/>
            <a:r>
              <a:rPr lang="en-US" sz="2200" dirty="0"/>
              <a:t>Multiplicative model may correspond to independent effects on multiple steps of a multi-step carcinogenic model</a:t>
            </a:r>
          </a:p>
          <a:p>
            <a:pPr lvl="2"/>
            <a:r>
              <a:rPr lang="en-US" sz="2200" dirty="0" err="1">
                <a:solidFill>
                  <a:srgbClr val="640000"/>
                </a:solidFill>
              </a:rPr>
              <a:t>Siemiatycki</a:t>
            </a:r>
            <a:r>
              <a:rPr lang="en-US" sz="2200" dirty="0">
                <a:solidFill>
                  <a:srgbClr val="640000"/>
                </a:solidFill>
              </a:rPr>
              <a:t> and Thomas (1981)</a:t>
            </a:r>
          </a:p>
          <a:p>
            <a:endParaRPr lang="en-US" sz="2800" dirty="0">
              <a:solidFill>
                <a:srgbClr val="640000"/>
              </a:solidFill>
            </a:endParaRPr>
          </a:p>
          <a:p>
            <a:pPr lvl="2"/>
            <a:endParaRPr lang="en-US" sz="2200" dirty="0">
              <a:solidFill>
                <a:srgbClr val="C00000"/>
              </a:solidFill>
            </a:endParaRPr>
          </a:p>
          <a:p>
            <a:pPr>
              <a:buNone/>
            </a:pPr>
            <a:endParaRPr lang="en-US" sz="3000" dirty="0"/>
          </a:p>
          <a:p>
            <a:pPr lvl="1">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33602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Beyond Data Harmonization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1790700"/>
            <a:ext cx="34385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normAutofit fontScale="92500" lnSpcReduction="20000"/>
          </a:bodyPr>
          <a:lstStyle/>
          <a:p>
            <a:r>
              <a:rPr lang="en-US" dirty="0"/>
              <a:t>We may be missing key environmental factors</a:t>
            </a:r>
          </a:p>
          <a:p>
            <a:endParaRPr lang="en-US" dirty="0"/>
          </a:p>
          <a:p>
            <a:r>
              <a:rPr lang="en-US" dirty="0"/>
              <a:t>Measuring the environment often does not have the same “economy of scale”</a:t>
            </a:r>
          </a:p>
          <a:p>
            <a:pPr marL="0" indent="0">
              <a:buNone/>
            </a:pPr>
            <a:endParaRPr lang="en-US" dirty="0"/>
          </a:p>
          <a:p>
            <a:r>
              <a:rPr lang="en-US" dirty="0"/>
              <a:t>The </a:t>
            </a:r>
            <a:r>
              <a:rPr lang="en-US" dirty="0" err="1"/>
              <a:t>multifactoral</a:t>
            </a:r>
            <a:r>
              <a:rPr lang="en-US" dirty="0"/>
              <a:t> and dynamic nature of exposure/risk can complicate the study of environmental factors</a:t>
            </a:r>
          </a:p>
        </p:txBody>
      </p:sp>
      <p:sp>
        <p:nvSpPr>
          <p:cNvPr id="2" name="Rectangle 1"/>
          <p:cNvSpPr/>
          <p:nvPr/>
        </p:nvSpPr>
        <p:spPr>
          <a:xfrm>
            <a:off x="4139045" y="6581001"/>
            <a:ext cx="5004955" cy="307777"/>
          </a:xfrm>
          <a:prstGeom prst="rect">
            <a:avLst/>
          </a:prstGeom>
        </p:spPr>
        <p:txBody>
          <a:bodyPr wrap="square">
            <a:spAutoFit/>
          </a:bodyPr>
          <a:lstStyle/>
          <a:p>
            <a:pPr algn="r">
              <a:spcBef>
                <a:spcPts val="0"/>
              </a:spcBef>
              <a:spcAft>
                <a:spcPts val="600"/>
              </a:spcAft>
            </a:pPr>
            <a:r>
              <a:rPr lang="en-US" sz="1400" dirty="0"/>
              <a:t>Rappaport SM and Smith MT. Science 2010; 330: 460-461.</a:t>
            </a:r>
          </a:p>
        </p:txBody>
      </p:sp>
    </p:spTree>
    <p:extLst>
      <p:ext uri="{BB962C8B-B14F-4D97-AF65-F5344CB8AC3E}">
        <p14:creationId xmlns:p14="http://schemas.microsoft.com/office/powerpoint/2010/main" val="1742891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r>
              <a:rPr lang="en-US" dirty="0"/>
              <a:t>Gene-environment wide interaction studies are used for discovery and characterization.</a:t>
            </a:r>
          </a:p>
          <a:p>
            <a:r>
              <a:rPr lang="en-US" dirty="0"/>
              <a:t>Remember distinction between biological and statistical interaction.</a:t>
            </a:r>
          </a:p>
          <a:p>
            <a:r>
              <a:rPr lang="en-US" dirty="0"/>
              <a:t>Important to consider scale (additive vs. multiplicative)</a:t>
            </a:r>
          </a:p>
          <a:p>
            <a:r>
              <a:rPr lang="en-US" dirty="0"/>
              <a:t>Large sample sizes are needed for </a:t>
            </a:r>
            <a:r>
              <a:rPr lang="en-US" dirty="0" err="1"/>
              <a:t>GxE</a:t>
            </a:r>
            <a:r>
              <a:rPr lang="en-US" dirty="0"/>
              <a:t> studies, particularly for GEWIS.</a:t>
            </a:r>
          </a:p>
          <a:p>
            <a:r>
              <a:rPr lang="en-US" dirty="0"/>
              <a:t>Data harmonization allows core variables to be combined across studies.</a:t>
            </a:r>
          </a:p>
          <a:p>
            <a:r>
              <a:rPr lang="en-US" dirty="0"/>
              <a:t>We need to give the “E” similar, if not more, attention than we give the “G” for </a:t>
            </a:r>
            <a:r>
              <a:rPr lang="en-US" dirty="0" err="1"/>
              <a:t>GxE</a:t>
            </a:r>
            <a:r>
              <a:rPr lang="en-US" dirty="0"/>
              <a:t> analysis.</a:t>
            </a:r>
          </a:p>
          <a:p>
            <a:endParaRPr lang="en-US" dirty="0"/>
          </a:p>
        </p:txBody>
      </p:sp>
    </p:spTree>
    <p:extLst>
      <p:ext uri="{BB962C8B-B14F-4D97-AF65-F5344CB8AC3E}">
        <p14:creationId xmlns:p14="http://schemas.microsoft.com/office/powerpoint/2010/main" val="3118401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Class </a:t>
            </a:r>
            <a:r>
              <a:rPr lang="en-US" dirty="0" err="1"/>
              <a:t>ExerCise</a:t>
            </a:r>
            <a:endParaRPr lang="en-US" dirty="0"/>
          </a:p>
        </p:txBody>
      </p:sp>
    </p:spTree>
    <p:extLst>
      <p:ext uri="{BB962C8B-B14F-4D97-AF65-F5344CB8AC3E}">
        <p14:creationId xmlns:p14="http://schemas.microsoft.com/office/powerpoint/2010/main" val="1344337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In Class Exercise:</a:t>
            </a:r>
            <a:endParaRPr lang="en-US" dirty="0"/>
          </a:p>
        </p:txBody>
      </p:sp>
      <p:sp>
        <p:nvSpPr>
          <p:cNvPr id="5" name="Content Placeholder 4"/>
          <p:cNvSpPr>
            <a:spLocks noGrp="1"/>
          </p:cNvSpPr>
          <p:nvPr>
            <p:ph idx="1"/>
          </p:nvPr>
        </p:nvSpPr>
        <p:spPr/>
        <p:txBody>
          <a:bodyPr>
            <a:normAutofit fontScale="92500" lnSpcReduction="20000"/>
          </a:bodyPr>
          <a:lstStyle/>
          <a:p>
            <a:r>
              <a:rPr lang="en-US" dirty="0"/>
              <a:t>You continue to work with collaborators on the FAKE study.  They decide to follow-up on their candidate gene study with a genome-wide association study (GWAS). They were only able to afford genome-wide genotyping on a subset of the subjects, so they decide to reach out to their collaborators in the Meta-Analysis of Diet and Environment for Understanding Phenotypes (MADE-UP) consortia. The next page has “table 1” for the 8 studies in this consortia. Brainstorm with your group about the following:</a:t>
            </a:r>
          </a:p>
          <a:p>
            <a:pPr lvl="1"/>
            <a:endParaRPr lang="en-US" dirty="0"/>
          </a:p>
          <a:p>
            <a:pPr lvl="1"/>
            <a:r>
              <a:rPr lang="en-US" dirty="0"/>
              <a:t>What are potential issues/challenges that you might encounter in analyzing this data?</a:t>
            </a:r>
          </a:p>
          <a:p>
            <a:pPr lvl="1"/>
            <a:endParaRPr lang="en-US" dirty="0"/>
          </a:p>
          <a:p>
            <a:pPr lvl="1"/>
            <a:r>
              <a:rPr lang="en-US" dirty="0"/>
              <a:t>What are solutions might you use for some of these challenges?</a:t>
            </a:r>
          </a:p>
          <a:p>
            <a:pPr lvl="1"/>
            <a:endParaRPr lang="en-US" dirty="0"/>
          </a:p>
          <a:p>
            <a:pPr lvl="1"/>
            <a:r>
              <a:rPr lang="en-US" dirty="0"/>
              <a:t>What additional information would be most helpful for you to have?</a:t>
            </a:r>
          </a:p>
          <a:p>
            <a:pPr marL="0" indent="0">
              <a:buNone/>
            </a:pPr>
            <a:endParaRPr lang="en-US" dirty="0"/>
          </a:p>
        </p:txBody>
      </p:sp>
    </p:spTree>
    <p:extLst>
      <p:ext uri="{BB962C8B-B14F-4D97-AF65-F5344CB8AC3E}">
        <p14:creationId xmlns:p14="http://schemas.microsoft.com/office/powerpoint/2010/main" val="922686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5785"/>
            <a:ext cx="9144000" cy="5086430"/>
          </a:xfrm>
          <a:prstGeom prst="rect">
            <a:avLst/>
          </a:prstGeom>
        </p:spPr>
      </p:pic>
    </p:spTree>
    <p:extLst>
      <p:ext uri="{BB962C8B-B14F-4D97-AF65-F5344CB8AC3E}">
        <p14:creationId xmlns:p14="http://schemas.microsoft.com/office/powerpoint/2010/main" val="31319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12325"/>
            <a:ext cx="7288357" cy="519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Effect Measure Modification</a:t>
            </a:r>
          </a:p>
        </p:txBody>
      </p:sp>
    </p:spTree>
    <p:extLst>
      <p:ext uri="{BB962C8B-B14F-4D97-AF65-F5344CB8AC3E}">
        <p14:creationId xmlns:p14="http://schemas.microsoft.com/office/powerpoint/2010/main" val="217494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Venous Thrombosis</a:t>
            </a:r>
          </a:p>
        </p:txBody>
      </p:sp>
      <p:sp>
        <p:nvSpPr>
          <p:cNvPr id="21507" name="Rectangle 3"/>
          <p:cNvSpPr>
            <a:spLocks noGrp="1" noChangeArrowheads="1"/>
          </p:cNvSpPr>
          <p:nvPr>
            <p:ph type="body" idx="1"/>
          </p:nvPr>
        </p:nvSpPr>
        <p:spPr>
          <a:xfrm>
            <a:off x="341890" y="1648691"/>
            <a:ext cx="8344910" cy="4572000"/>
          </a:xfrm>
        </p:spPr>
        <p:txBody>
          <a:bodyPr>
            <a:normAutofit/>
          </a:bodyPr>
          <a:lstStyle/>
          <a:p>
            <a:pPr eaLnBrk="1" hangingPunct="1">
              <a:lnSpc>
                <a:spcPct val="90000"/>
              </a:lnSpc>
            </a:pPr>
            <a:r>
              <a:rPr lang="en-US" altLang="en-US" sz="2800" dirty="0"/>
              <a:t>Generally manifests as thrombosis of deep leg veins or pulmonary embolism</a:t>
            </a:r>
          </a:p>
          <a:p>
            <a:pPr eaLnBrk="1" hangingPunct="1">
              <a:lnSpc>
                <a:spcPct val="90000"/>
              </a:lnSpc>
            </a:pPr>
            <a:endParaRPr lang="en-US" altLang="en-US" sz="2800" dirty="0"/>
          </a:p>
          <a:p>
            <a:pPr>
              <a:lnSpc>
                <a:spcPct val="90000"/>
              </a:lnSpc>
            </a:pPr>
            <a:r>
              <a:rPr lang="en-US" altLang="en-US" sz="2800" dirty="0"/>
              <a:t>Incidence in women age 20-49 </a:t>
            </a:r>
            <a:r>
              <a:rPr lang="en-US" altLang="en-US" sz="2800" dirty="0" err="1"/>
              <a:t>yrs</a:t>
            </a:r>
            <a:r>
              <a:rPr lang="en-US" altLang="en-US" sz="2800" dirty="0"/>
              <a:t> is ~ 2 /10,000 persons/</a:t>
            </a:r>
            <a:r>
              <a:rPr lang="en-US" altLang="en-US" sz="2800" dirty="0" err="1"/>
              <a:t>yr</a:t>
            </a:r>
            <a:endParaRPr lang="en-US" altLang="en-US" sz="2800" dirty="0"/>
          </a:p>
          <a:p>
            <a:pPr>
              <a:lnSpc>
                <a:spcPct val="90000"/>
              </a:lnSpc>
            </a:pPr>
            <a:endParaRPr lang="en-US" altLang="en-US" sz="2800" dirty="0"/>
          </a:p>
          <a:p>
            <a:pPr>
              <a:lnSpc>
                <a:spcPct val="90000"/>
              </a:lnSpc>
            </a:pPr>
            <a:r>
              <a:rPr lang="en-US" altLang="en-US" sz="2800" dirty="0"/>
              <a:t>Case fatality rate is ~ 1% to 2%</a:t>
            </a:r>
          </a:p>
          <a:p>
            <a:pPr eaLnBrk="1" hangingPunct="1">
              <a:lnSpc>
                <a:spcPct val="90000"/>
              </a:lnSpc>
            </a:pPr>
            <a:endParaRPr lang="en-US" altLang="en-US" sz="2800" dirty="0"/>
          </a:p>
          <a:p>
            <a:pPr marL="182880" lvl="1">
              <a:lnSpc>
                <a:spcPct val="90000"/>
              </a:lnSpc>
            </a:pPr>
            <a:r>
              <a:rPr lang="en-US" altLang="en-US" sz="2400" dirty="0"/>
              <a:t>Association between oral contraceptive pill (OCP) and VT: Incidence of VT is ~12 to 34 / 10,000 in OCP users</a:t>
            </a:r>
          </a:p>
          <a:p>
            <a:pPr eaLnBrk="1" hangingPunct="1">
              <a:lnSpc>
                <a:spcPct val="90000"/>
              </a:lnSpc>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183177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Factor V Leiden Mutations</a:t>
            </a:r>
          </a:p>
        </p:txBody>
      </p:sp>
      <p:sp>
        <p:nvSpPr>
          <p:cNvPr id="23555" name="Rectangle 3"/>
          <p:cNvSpPr>
            <a:spLocks noGrp="1" noChangeArrowheads="1"/>
          </p:cNvSpPr>
          <p:nvPr>
            <p:ph idx="1"/>
          </p:nvPr>
        </p:nvSpPr>
        <p:spPr/>
        <p:txBody>
          <a:bodyPr/>
          <a:lstStyle/>
          <a:p>
            <a:pPr eaLnBrk="1" hangingPunct="1">
              <a:lnSpc>
                <a:spcPct val="80000"/>
              </a:lnSpc>
            </a:pPr>
            <a:r>
              <a:rPr lang="en-US" altLang="en-US" sz="2800" dirty="0"/>
              <a:t>R506Q mutation – amino acid substitution</a:t>
            </a:r>
          </a:p>
          <a:p>
            <a:pPr eaLnBrk="1" hangingPunct="1">
              <a:lnSpc>
                <a:spcPct val="80000"/>
              </a:lnSpc>
            </a:pPr>
            <a:endParaRPr lang="en-US" altLang="en-US" sz="2800" dirty="0"/>
          </a:p>
          <a:p>
            <a:pPr eaLnBrk="1" hangingPunct="1">
              <a:lnSpc>
                <a:spcPct val="80000"/>
              </a:lnSpc>
            </a:pPr>
            <a:r>
              <a:rPr lang="en-US" altLang="en-US" sz="2800" dirty="0"/>
              <a:t>Geographic variation in mutation prevalence</a:t>
            </a:r>
          </a:p>
          <a:p>
            <a:pPr lvl="1" eaLnBrk="1" hangingPunct="1">
              <a:lnSpc>
                <a:spcPct val="80000"/>
              </a:lnSpc>
            </a:pPr>
            <a:r>
              <a:rPr lang="en-US" altLang="en-US" sz="2400" dirty="0"/>
              <a:t>Frequency of the mutation in populations of European descent is~2% to 10%</a:t>
            </a:r>
          </a:p>
          <a:p>
            <a:pPr lvl="1" eaLnBrk="1" hangingPunct="1">
              <a:lnSpc>
                <a:spcPct val="80000"/>
              </a:lnSpc>
            </a:pPr>
            <a:r>
              <a:rPr lang="en-US" altLang="en-US" sz="2400" dirty="0"/>
              <a:t>Rare in African and Asians</a:t>
            </a:r>
          </a:p>
          <a:p>
            <a:pPr eaLnBrk="1" hangingPunct="1">
              <a:lnSpc>
                <a:spcPct val="80000"/>
              </a:lnSpc>
            </a:pPr>
            <a:endParaRPr lang="en-US" altLang="en-US" sz="2800" dirty="0"/>
          </a:p>
          <a:p>
            <a:pPr eaLnBrk="1" hangingPunct="1">
              <a:lnSpc>
                <a:spcPct val="80000"/>
              </a:lnSpc>
            </a:pPr>
            <a:r>
              <a:rPr lang="en-US" altLang="en-US" sz="2800" dirty="0"/>
              <a:t>Relative risk of VT among carriers</a:t>
            </a:r>
          </a:p>
          <a:p>
            <a:pPr lvl="1" eaLnBrk="1" hangingPunct="1">
              <a:lnSpc>
                <a:spcPct val="80000"/>
              </a:lnSpc>
            </a:pPr>
            <a:r>
              <a:rPr lang="en-US" altLang="en-US" sz="2400" dirty="0"/>
              <a:t>3- to 7-fold higher than non-carriers</a:t>
            </a:r>
          </a:p>
          <a:p>
            <a:pPr>
              <a:lnSpc>
                <a:spcPct val="80000"/>
              </a:lnSpc>
            </a:pPr>
            <a:endParaRPr lang="en-US" altLang="en-US" sz="2800" dirty="0"/>
          </a:p>
          <a:p>
            <a:pPr>
              <a:lnSpc>
                <a:spcPct val="80000"/>
              </a:lnSpc>
            </a:pPr>
            <a:r>
              <a:rPr lang="en-US" altLang="en-US" sz="2800" dirty="0"/>
              <a:t>Is there a gene-environment interaction?</a:t>
            </a:r>
          </a:p>
          <a:p>
            <a:pPr eaLnBrk="1" hangingPunct="1">
              <a:lnSpc>
                <a:spcPct val="80000"/>
              </a:lnSpc>
              <a:buFont typeface="Wingdings" pitchFamily="2" charset="2"/>
              <a:buNone/>
            </a:pPr>
            <a:endParaRPr lang="en-US" altLang="en-US" sz="2800" dirty="0"/>
          </a:p>
        </p:txBody>
      </p:sp>
    </p:spTree>
    <p:extLst>
      <p:ext uri="{BB962C8B-B14F-4D97-AF65-F5344CB8AC3E}">
        <p14:creationId xmlns:p14="http://schemas.microsoft.com/office/powerpoint/2010/main" val="159181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rmAutofit fontScale="90000"/>
          </a:bodyPr>
          <a:lstStyle/>
          <a:p>
            <a:pPr eaLnBrk="1" hangingPunct="1"/>
            <a:r>
              <a:rPr lang="en-US" altLang="en-US" sz="4000" dirty="0"/>
              <a:t>OCP, Factor V Leiden Mutations and Venous Thrombosis</a:t>
            </a:r>
          </a:p>
        </p:txBody>
      </p:sp>
      <p:graphicFrame>
        <p:nvGraphicFramePr>
          <p:cNvPr id="548867" name="Group 3"/>
          <p:cNvGraphicFramePr>
            <a:graphicFrameLocks noGrp="1"/>
          </p:cNvGraphicFramePr>
          <p:nvPr>
            <p:ph sz="half" idx="1"/>
            <p:extLst>
              <p:ext uri="{D42A27DB-BD31-4B8C-83A1-F6EECF244321}">
                <p14:modId xmlns:p14="http://schemas.microsoft.com/office/powerpoint/2010/main" val="2101115038"/>
              </p:ext>
            </p:extLst>
          </p:nvPr>
        </p:nvGraphicFramePr>
        <p:xfrm>
          <a:off x="1295400" y="1981200"/>
          <a:ext cx="4267200" cy="4114801"/>
        </p:xfrm>
        <a:graphic>
          <a:graphicData uri="http://schemas.openxmlformats.org/drawingml/2006/table">
            <a:tbl>
              <a:tblPr/>
              <a:tblGrid>
                <a:gridCol w="1371600">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635125">
                  <a:extLst>
                    <a:ext uri="{9D8B030D-6E8A-4147-A177-3AD203B41FA5}">
                      <a16:colId xmlns:a16="http://schemas.microsoft.com/office/drawing/2014/main" val="20002"/>
                    </a:ext>
                  </a:extLst>
                </a:gridCol>
              </a:tblGrid>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a:ln>
                            <a:noFill/>
                          </a:ln>
                          <a:solidFill>
                            <a:schemeClr val="accent2"/>
                          </a:solidFill>
                          <a:effectLst/>
                          <a:latin typeface="Comic Sans MS" pitchFamily="66"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a:ln>
                            <a:noFill/>
                          </a:ln>
                          <a:solidFill>
                            <a:schemeClr val="accent2"/>
                          </a:solidFill>
                          <a:effectLst/>
                          <a:latin typeface="Comic Sans MS" pitchFamily="66"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Controls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a:ln>
                            <a:noFill/>
                          </a:ln>
                          <a:solidFill>
                            <a:schemeClr val="accent2"/>
                          </a:solidFill>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a:ln>
                            <a:noFill/>
                          </a:ln>
                          <a:solidFill>
                            <a:schemeClr val="tx1"/>
                          </a:solidFill>
                          <a:effectLst/>
                          <a:latin typeface="Comic Sans MS" pitchFamily="66"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accent2"/>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29" name="Text Box 29"/>
          <p:cNvSpPr txBox="1">
            <a:spLocks noChangeArrowheads="1"/>
          </p:cNvSpPr>
          <p:nvPr/>
        </p:nvSpPr>
        <p:spPr bwMode="auto">
          <a:xfrm>
            <a:off x="5257800" y="2209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ru-RU" altLang="en-US"/>
          </a:p>
        </p:txBody>
      </p:sp>
      <p:sp>
        <p:nvSpPr>
          <p:cNvPr id="25630" name="Text Box 30"/>
          <p:cNvSpPr txBox="1">
            <a:spLocks noChangeArrowheads="1"/>
          </p:cNvSpPr>
          <p:nvPr/>
        </p:nvSpPr>
        <p:spPr bwMode="auto">
          <a:xfrm>
            <a:off x="6080125" y="2057400"/>
            <a:ext cx="291778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accent2"/>
                </a:solidFill>
                <a:latin typeface="Comic Sans MS" pitchFamily="66" charset="0"/>
              </a:rPr>
              <a:t> OR   (95% CI)</a:t>
            </a: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OR for G in E+</a:t>
            </a:r>
          </a:p>
          <a:p>
            <a:pPr eaLnBrk="1" hangingPunct="1"/>
            <a:r>
              <a:rPr lang="en-US" altLang="en-US" sz="2800" dirty="0">
                <a:latin typeface="Comic Sans MS" pitchFamily="66" charset="0"/>
              </a:rPr>
              <a:t>(25*63)/(2*84)</a:t>
            </a:r>
          </a:p>
          <a:p>
            <a:pPr eaLnBrk="1" hangingPunct="1"/>
            <a:r>
              <a:rPr lang="en-US" sz="2800" dirty="0">
                <a:latin typeface="Comic Sans MS" pitchFamily="66" charset="0"/>
              </a:rPr>
              <a:t>9.4 (2.1-41.1)</a:t>
            </a:r>
            <a:endParaRPr lang="en-US" altLang="en-US" sz="2800" dirty="0">
              <a:latin typeface="Comic Sans MS" pitchFamily="66" charset="0"/>
            </a:endParaRPr>
          </a:p>
          <a:p>
            <a:pPr eaLnBrk="1" hangingPunct="1"/>
            <a:endParaRPr lang="en-US" altLang="en-US" sz="2800" dirty="0">
              <a:latin typeface="Comic Sans MS" pitchFamily="66" charset="0"/>
            </a:endParaRPr>
          </a:p>
          <a:p>
            <a:pPr eaLnBrk="1" hangingPunct="1"/>
            <a:r>
              <a:rPr lang="en-US" altLang="en-US" sz="2800" dirty="0">
                <a:latin typeface="Comic Sans MS" pitchFamily="66" charset="0"/>
              </a:rPr>
              <a:t>OR for G in E-</a:t>
            </a:r>
          </a:p>
          <a:p>
            <a:pPr eaLnBrk="1" hangingPunct="1"/>
            <a:r>
              <a:rPr lang="en-US" altLang="en-US" sz="2800" dirty="0">
                <a:latin typeface="Comic Sans MS" pitchFamily="66" charset="0"/>
              </a:rPr>
              <a:t>(10*100)/(4*36)</a:t>
            </a:r>
          </a:p>
          <a:p>
            <a:pPr eaLnBrk="1" hangingPunct="1"/>
            <a:r>
              <a:rPr lang="en-US" altLang="en-US" sz="2800" dirty="0">
                <a:latin typeface="Comic Sans MS" pitchFamily="66" charset="0"/>
              </a:rPr>
              <a:t>6.9  (1.8-31.8)</a:t>
            </a:r>
          </a:p>
          <a:p>
            <a:pPr eaLnBrk="1" hangingPunct="1"/>
            <a:endParaRPr lang="en-US" altLang="en-US" sz="2800" dirty="0">
              <a:latin typeface="Comic Sans MS" pitchFamily="66" charset="0"/>
            </a:endParaRPr>
          </a:p>
        </p:txBody>
      </p:sp>
      <p:sp>
        <p:nvSpPr>
          <p:cNvPr id="25631" name="Text Box 31"/>
          <p:cNvSpPr txBox="1">
            <a:spLocks noChangeArrowheads="1"/>
          </p:cNvSpPr>
          <p:nvPr/>
        </p:nvSpPr>
        <p:spPr bwMode="auto">
          <a:xfrm>
            <a:off x="1295400" y="61722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a:latin typeface="Comic Sans MS" pitchFamily="66" charset="0"/>
              </a:rPr>
              <a:t>Total      155         169</a:t>
            </a:r>
          </a:p>
        </p:txBody>
      </p:sp>
      <p:sp>
        <p:nvSpPr>
          <p:cNvPr id="25632" name="Text Box 32"/>
          <p:cNvSpPr txBox="1">
            <a:spLocks noChangeArrowheads="1"/>
          </p:cNvSpPr>
          <p:nvPr/>
        </p:nvSpPr>
        <p:spPr bwMode="auto">
          <a:xfrm>
            <a:off x="5943600" y="646112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i="1">
                <a:solidFill>
                  <a:schemeClr val="accent2"/>
                </a:solidFill>
                <a:latin typeface="Comic Sans MS" pitchFamily="66" charset="0"/>
              </a:rPr>
              <a:t>Lancet 1994;344:1453</a:t>
            </a:r>
          </a:p>
        </p:txBody>
      </p:sp>
    </p:spTree>
    <p:extLst>
      <p:ext uri="{BB962C8B-B14F-4D97-AF65-F5344CB8AC3E}">
        <p14:creationId xmlns:p14="http://schemas.microsoft.com/office/powerpoint/2010/main" val="544411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6033</TotalTime>
  <Words>3455</Words>
  <Application>Microsoft Office PowerPoint</Application>
  <PresentationFormat>On-screen Show (4:3)</PresentationFormat>
  <Paragraphs>555</Paragraphs>
  <Slides>54</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5" baseType="lpstr">
      <vt:lpstr>ＭＳ Ｐゴシック</vt:lpstr>
      <vt:lpstr>Arial</vt:lpstr>
      <vt:lpstr>Calibri</vt:lpstr>
      <vt:lpstr>Comic Sans MS</vt:lpstr>
      <vt:lpstr>msgothic</vt:lpstr>
      <vt:lpstr>Symbol</vt:lpstr>
      <vt:lpstr>Times New Roman</vt:lpstr>
      <vt:lpstr>Wingdings</vt:lpstr>
      <vt:lpstr>Wingdings 2</vt:lpstr>
      <vt:lpstr>Clarity</vt:lpstr>
      <vt:lpstr>Document</vt:lpstr>
      <vt:lpstr>Gene-Environment Interactions</vt:lpstr>
      <vt:lpstr>Gene-Environment Interactions</vt:lpstr>
      <vt:lpstr>What is Meant by Interaction?</vt:lpstr>
      <vt:lpstr>Biological Interaction Example: PKU</vt:lpstr>
      <vt:lpstr>Statistical GxE Interaction</vt:lpstr>
      <vt:lpstr>Effect Measure Modification</vt:lpstr>
      <vt:lpstr>Venous Thrombosis</vt:lpstr>
      <vt:lpstr>Factor V Leiden Mutations</vt:lpstr>
      <vt:lpstr>OCP, Factor V Leiden Mutations and Venous Thrombosis</vt:lpstr>
      <vt:lpstr>Alternative way of looking at ORs</vt:lpstr>
      <vt:lpstr>Interactions are Scale Dependent</vt:lpstr>
      <vt:lpstr>Expectations Using Different Scales</vt:lpstr>
      <vt:lpstr>OCP, Factor V Leiden Example</vt:lpstr>
      <vt:lpstr>NAT2, smoking and bladder Cancer (Garcia-Closas et al., Lancet, 2005)</vt:lpstr>
      <vt:lpstr>PowerPoint Presentation</vt:lpstr>
      <vt:lpstr>Multiplicative vs. Additive Interactions</vt:lpstr>
      <vt:lpstr>Aside: Interaction in a Regression Setting</vt:lpstr>
      <vt:lpstr>In Class ExerCise</vt:lpstr>
      <vt:lpstr>Gene-Environment-Wide Interaction Study</vt:lpstr>
      <vt:lpstr>Gene-Environment-Wide Interaction Study</vt:lpstr>
      <vt:lpstr>Some of the Challenges in “GEWIS”</vt:lpstr>
      <vt:lpstr>Goals</vt:lpstr>
      <vt:lpstr>Approaches for GEWIS</vt:lpstr>
      <vt:lpstr>Methods for GxE</vt:lpstr>
      <vt:lpstr>Logistic Regression Based Methods for Multiplicative GxE</vt:lpstr>
      <vt:lpstr>Case-only Design</vt:lpstr>
      <vt:lpstr>PowerPoint Presentation</vt:lpstr>
      <vt:lpstr>Extensions of Case-only method.</vt:lpstr>
      <vt:lpstr>Two-Step Methods</vt:lpstr>
      <vt:lpstr>Modules Framework for GxE Methods</vt:lpstr>
      <vt:lpstr>Power Considerations</vt:lpstr>
      <vt:lpstr>Practical Considerations</vt:lpstr>
      <vt:lpstr>Software for analysis</vt:lpstr>
      <vt:lpstr>Extending beyond single SNP models</vt:lpstr>
      <vt:lpstr>PowerPoint Presentation</vt:lpstr>
      <vt:lpstr>Extending beyond single SNP models</vt:lpstr>
      <vt:lpstr>Epidemiology of GxE</vt:lpstr>
      <vt:lpstr>Different Motivations for Studying GxE</vt:lpstr>
      <vt:lpstr>Genetic Epidemiology with a Capital “E”</vt:lpstr>
      <vt:lpstr>Sources of Bias in Epidemiology</vt:lpstr>
      <vt:lpstr>Sources of Bias in G and GxE</vt:lpstr>
      <vt:lpstr>Challenges to Investigations of GXE</vt:lpstr>
      <vt:lpstr>The Fiddler Crab Analogy*</vt:lpstr>
      <vt:lpstr>Measurement Error</vt:lpstr>
      <vt:lpstr>Using Traditional “Environmental Data” in Consortium Settings </vt:lpstr>
      <vt:lpstr>Harmonization Resources for Phenotype Data </vt:lpstr>
      <vt:lpstr>Some variables are more “harmonizable” than others (DataSHaPER approach across 53 studies).</vt:lpstr>
      <vt:lpstr>Trade-offs in Data Harmonization</vt:lpstr>
      <vt:lpstr>Heterogeneity</vt:lpstr>
      <vt:lpstr>Beyond Data Harmonization</vt:lpstr>
      <vt:lpstr>Summary</vt:lpstr>
      <vt:lpstr>In Class ExerCise</vt:lpstr>
      <vt:lpstr>In Class Exercise:</vt:lpstr>
      <vt:lpstr>PowerPoint Presentation</vt:lpstr>
    </vt:vector>
  </TitlesOfParts>
  <Company>FHCRC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novel genetic and environmental risk factors through gene- environment interaction testing: Current challenges and opportunities</dc:title>
  <dc:creator>Carolyn</dc:creator>
  <cp:lastModifiedBy>Hutter, Carolyn (NIH/NHGRI) [E]</cp:lastModifiedBy>
  <cp:revision>150</cp:revision>
  <cp:lastPrinted>2012-03-29T22:58:55Z</cp:lastPrinted>
  <dcterms:created xsi:type="dcterms:W3CDTF">2013-03-04T03:06:01Z</dcterms:created>
  <dcterms:modified xsi:type="dcterms:W3CDTF">2017-07-12T01:01:33Z</dcterms:modified>
</cp:coreProperties>
</file>