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68" r:id="rId3"/>
    <p:sldId id="258" r:id="rId4"/>
    <p:sldId id="264" r:id="rId5"/>
    <p:sldId id="311" r:id="rId6"/>
    <p:sldId id="359" r:id="rId7"/>
    <p:sldId id="266" r:id="rId8"/>
    <p:sldId id="269" r:id="rId9"/>
    <p:sldId id="369" r:id="rId10"/>
    <p:sldId id="271" r:id="rId11"/>
    <p:sldId id="287" r:id="rId12"/>
    <p:sldId id="279" r:id="rId13"/>
    <p:sldId id="280" r:id="rId14"/>
    <p:sldId id="282" r:id="rId15"/>
    <p:sldId id="283" r:id="rId16"/>
    <p:sldId id="303" r:id="rId17"/>
    <p:sldId id="270" r:id="rId18"/>
    <p:sldId id="305" r:id="rId19"/>
    <p:sldId id="285" r:id="rId20"/>
    <p:sldId id="306" r:id="rId21"/>
    <p:sldId id="360" r:id="rId22"/>
    <p:sldId id="313" r:id="rId23"/>
    <p:sldId id="314" r:id="rId24"/>
    <p:sldId id="317" r:id="rId25"/>
    <p:sldId id="364" r:id="rId26"/>
    <p:sldId id="318" r:id="rId27"/>
    <p:sldId id="361" r:id="rId28"/>
    <p:sldId id="320" r:id="rId29"/>
    <p:sldId id="322" r:id="rId30"/>
    <p:sldId id="323" r:id="rId31"/>
    <p:sldId id="324" r:id="rId32"/>
    <p:sldId id="325" r:id="rId33"/>
    <p:sldId id="338" r:id="rId34"/>
    <p:sldId id="326" r:id="rId35"/>
    <p:sldId id="339" r:id="rId36"/>
    <p:sldId id="340" r:id="rId37"/>
    <p:sldId id="342" r:id="rId38"/>
    <p:sldId id="344" r:id="rId39"/>
    <p:sldId id="353" r:id="rId40"/>
    <p:sldId id="354" r:id="rId41"/>
    <p:sldId id="355" r:id="rId42"/>
    <p:sldId id="358" r:id="rId43"/>
    <p:sldId id="362" r:id="rId44"/>
    <p:sldId id="327" r:id="rId45"/>
    <p:sldId id="329" r:id="rId46"/>
    <p:sldId id="330" r:id="rId47"/>
    <p:sldId id="331" r:id="rId48"/>
    <p:sldId id="367" r:id="rId49"/>
    <p:sldId id="332" r:id="rId50"/>
    <p:sldId id="336" r:id="rId51"/>
    <p:sldId id="334" r:id="rId52"/>
    <p:sldId id="307" r:id="rId53"/>
    <p:sldId id="366" r:id="rId5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088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2701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5B673D-0F72-6D4B-995A-1879CC68F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85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5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5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Workhouse with only 5/535 inmates</a:t>
            </a:r>
          </a:p>
          <a:p>
            <a:pPr lvl="2"/>
            <a:r>
              <a:rPr lang="en-US" dirty="0"/>
              <a:t>Brewery where workers drank beer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5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7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2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5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5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900"/>
          </a:p>
        </p:txBody>
      </p:sp>
      <p:sp>
        <p:nvSpPr>
          <p:cNvPr id="49156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192106" y="720090"/>
            <a:ext cx="4932681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6804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75360" y="4560570"/>
            <a:ext cx="5357707" cy="4315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42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192106" y="720090"/>
            <a:ext cx="4932681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7828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75360" y="4560570"/>
            <a:ext cx="5357707" cy="4315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9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192106" y="720090"/>
            <a:ext cx="4932681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8852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75360" y="4560570"/>
            <a:ext cx="5357707" cy="4315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1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8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5B673D-0F72-6D4B-995A-1879CC68F7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570A-19F3-4728-B20F-A9C01A9D27D9}" type="datetime1">
              <a:rPr lang="en-US" smtClean="0"/>
              <a:t>7/18/2017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ED9-8380-4DCD-A9D4-B79C846EB502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B84-3D2E-4F99-98C0-10DCAFCDBDFE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B3784E7-06AB-4C03-9A2B-8DD98EAB371D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0B56-D133-4409-B8EF-81237A153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07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43FA4A-C910-459D-B28E-F162C107DBF0}" type="datetime1">
              <a:rPr lang="en-US" smtClean="0"/>
              <a:t>7/18/2017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4BAC8-E28D-475C-B005-B3709BF14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1441-F3CC-48DE-B5FD-FD1628FC88B5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57CD-A776-4B57-BD82-41110A443AED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4F70-D285-4706-BA6E-80DD531B5397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B2C0-A68E-4846-93A3-802345AC8404}" type="datetime1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6AE8-C490-435A-AD63-1FA4968B2902}" type="datetime1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8B5-32E0-4175-842F-243FE0FF6996}" type="datetime1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C82-2A29-4F64-B05C-AC1C7E48625B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50A8-032B-4619-9BF9-27553E573B69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46B246-0518-4655-83F6-CABB0FDA81E8}" type="datetime1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E049FC-16D4-9248-9768-817091D18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pi.org/documents/courses/fundamentals/Pai_Lecture4_Measures%20of%20Effect%20and%20Impact.pd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Instructors: Carolyn Hutter &amp; Karen Edwards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 Epidemiology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Epidemiology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4291" y="1807554"/>
            <a:ext cx="3733800" cy="37442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Identify disease etiology</a:t>
            </a:r>
          </a:p>
          <a:p>
            <a:pPr marL="457200" indent="-457200">
              <a:buFont typeface="Wingdings 2"/>
              <a:buAutoNum type="arabicPeriod"/>
            </a:pPr>
            <a:r>
              <a:rPr lang="en-US" dirty="0"/>
              <a:t>Determine the burden of disease</a:t>
            </a:r>
          </a:p>
          <a:p>
            <a:pPr marL="457200" indent="-457200">
              <a:buFont typeface="Wingdings 2"/>
              <a:buAutoNum type="arabicPeriod"/>
            </a:pPr>
            <a:r>
              <a:rPr lang="en-US" dirty="0"/>
              <a:t>Study the natural history of disease</a:t>
            </a:r>
          </a:p>
          <a:p>
            <a:pPr marL="457200" indent="-457200">
              <a:buFont typeface="Wingdings 2"/>
              <a:buAutoNum type="arabicPeriod"/>
            </a:pPr>
            <a:r>
              <a:rPr lang="en-US" dirty="0"/>
              <a:t>Evaluate preventive and therapeutic measures</a:t>
            </a:r>
          </a:p>
          <a:p>
            <a:pPr marL="457200" indent="-457200">
              <a:buFont typeface="Wingdings 2"/>
              <a:buAutoNum type="arabicPeriod"/>
            </a:pPr>
            <a:r>
              <a:rPr lang="en-US" dirty="0"/>
              <a:t>Provide foundation for public policy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83" y="1807554"/>
            <a:ext cx="3838575" cy="393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8078" y="64110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http://www.webmd.boots.com/a-to-z-guides/tc/smoking-what-will-happen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sp>
        <p:nvSpPr>
          <p:cNvPr id="31750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Ignaz</a:t>
            </a:r>
            <a:r>
              <a:rPr lang="en-US" dirty="0"/>
              <a:t> </a:t>
            </a:r>
            <a:r>
              <a:rPr lang="en-US" dirty="0" err="1"/>
              <a:t>Semmelweis</a:t>
            </a:r>
            <a:r>
              <a:rPr lang="en-US" dirty="0"/>
              <a:t> - 1846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94105" y="1447799"/>
            <a:ext cx="4369335" cy="5197475"/>
          </a:xfrm>
        </p:spPr>
        <p:txBody>
          <a:bodyPr>
            <a:normAutofit fontScale="92500"/>
          </a:bodyPr>
          <a:lstStyle/>
          <a:p>
            <a:r>
              <a:rPr lang="en-US" dirty="0"/>
              <a:t>Childbed Fever</a:t>
            </a:r>
          </a:p>
          <a:p>
            <a:pPr lvl="1"/>
            <a:r>
              <a:rPr lang="en-US" dirty="0"/>
              <a:t>Major cause of death post childbirth</a:t>
            </a:r>
          </a:p>
          <a:p>
            <a:pPr lvl="1"/>
            <a:r>
              <a:rPr lang="en-US" dirty="0"/>
              <a:t>Theories included putrid air, solar influences, etc.</a:t>
            </a:r>
          </a:p>
          <a:p>
            <a:r>
              <a:rPr lang="en-US" dirty="0"/>
              <a:t>Obstetrical Clinics of the </a:t>
            </a:r>
            <a:r>
              <a:rPr lang="en-US" dirty="0" err="1"/>
              <a:t>Allgmeine</a:t>
            </a:r>
            <a:r>
              <a:rPr lang="en-US" dirty="0"/>
              <a:t> </a:t>
            </a:r>
            <a:r>
              <a:rPr lang="en-US" dirty="0" err="1"/>
              <a:t>Krankenhaus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Clinic</a:t>
            </a:r>
          </a:p>
          <a:p>
            <a:pPr lvl="2"/>
            <a:r>
              <a:rPr lang="en-US" dirty="0"/>
              <a:t>Physicians and Medical Students</a:t>
            </a:r>
          </a:p>
          <a:p>
            <a:pPr lvl="2"/>
            <a:r>
              <a:rPr lang="en-US" dirty="0"/>
              <a:t>Performed autopsies at start of the day</a:t>
            </a:r>
          </a:p>
          <a:p>
            <a:pPr lvl="2"/>
            <a:r>
              <a:rPr lang="en-US" dirty="0"/>
              <a:t>Mortality: 16%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Clinic</a:t>
            </a:r>
          </a:p>
          <a:p>
            <a:pPr lvl="2"/>
            <a:r>
              <a:rPr lang="en-US" dirty="0"/>
              <a:t>Midwives</a:t>
            </a:r>
          </a:p>
          <a:p>
            <a:pPr lvl="2"/>
            <a:r>
              <a:rPr lang="en-US" dirty="0"/>
              <a:t>No autopsies</a:t>
            </a:r>
          </a:p>
          <a:p>
            <a:pPr lvl="2"/>
            <a:r>
              <a:rPr lang="en-US" dirty="0"/>
              <a:t>Mortality: 7%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1" descr="D:\SCContent\9781416040026\graphics\fullsize\S9781416040026-001-f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8749" y="2367465"/>
            <a:ext cx="3934515" cy="2832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D:\SCContent\9781416040026\graphics\fullsize\S9781416040026-001-f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3083092"/>
            <a:ext cx="63500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320842"/>
            <a:ext cx="7772400" cy="4572000"/>
          </a:xfrm>
        </p:spPr>
        <p:txBody>
          <a:bodyPr/>
          <a:lstStyle/>
          <a:p>
            <a:r>
              <a:rPr lang="en-US" dirty="0"/>
              <a:t>Suggested transmission of disease from cadavers to women</a:t>
            </a:r>
          </a:p>
          <a:p>
            <a:r>
              <a:rPr lang="en-US" dirty="0"/>
              <a:t>Noted a colleague died from similar infection after being punctured during an autopsy</a:t>
            </a:r>
          </a:p>
          <a:p>
            <a:r>
              <a:rPr lang="en-US" dirty="0"/>
              <a:t>Implemented policy that physicians and students wash hands and scrub nails after autopsy, before contact with patients: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D:\SCContent\9781416040026\graphics\fullsize\S9781416040026-001-f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098" y="274638"/>
            <a:ext cx="2736702" cy="283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4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 Jenner - 1796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7579" y="1447800"/>
            <a:ext cx="4315861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Smallpox</a:t>
            </a:r>
          </a:p>
          <a:p>
            <a:pPr lvl="1"/>
            <a:r>
              <a:rPr lang="en-US" dirty="0"/>
              <a:t>400,000 people died per year in Europe</a:t>
            </a:r>
          </a:p>
          <a:p>
            <a:pPr lvl="1"/>
            <a:r>
              <a:rPr lang="en-US" dirty="0"/>
              <a:t>Devastating when introduced to Americas (biological warfare)</a:t>
            </a:r>
          </a:p>
          <a:p>
            <a:pPr lvl="1"/>
            <a:r>
              <a:rPr lang="en-US" dirty="0"/>
              <a:t>Case fatality rate of 40-60%</a:t>
            </a:r>
          </a:p>
          <a:p>
            <a:r>
              <a:rPr lang="en-US" dirty="0" err="1"/>
              <a:t>Variolation</a:t>
            </a:r>
            <a:r>
              <a:rPr lang="en-US" dirty="0"/>
              <a:t> and vaccination</a:t>
            </a:r>
          </a:p>
          <a:p>
            <a:pPr lvl="1"/>
            <a:r>
              <a:rPr lang="en-US" dirty="0"/>
              <a:t>Originally infected healthy individuals with material from smallpox patients.</a:t>
            </a:r>
          </a:p>
          <a:p>
            <a:pPr lvl="1"/>
            <a:r>
              <a:rPr lang="en-US" dirty="0"/>
              <a:t>Jenner noted that dairy maids, who were exposed to cowpox, did not develop smallpox.</a:t>
            </a:r>
          </a:p>
        </p:txBody>
      </p:sp>
      <p:pic>
        <p:nvPicPr>
          <p:cNvPr id="11" name="Picture 1" descr="D:\SCContent\9781416040026\graphics\fullsize\S9781416040026-001-f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6027" y="3355474"/>
            <a:ext cx="2927526" cy="318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11" y="1676400"/>
            <a:ext cx="3175000" cy="35052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Smallpox Eradication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1967 </a:t>
            </a:r>
          </a:p>
          <a:p>
            <a:pPr lvl="1"/>
            <a:r>
              <a:rPr lang="en-US" dirty="0"/>
              <a:t>~15 million cases per year </a:t>
            </a:r>
          </a:p>
          <a:p>
            <a:pPr lvl="1"/>
            <a:r>
              <a:rPr lang="en-US" dirty="0"/>
              <a:t>~2 million deaths</a:t>
            </a:r>
          </a:p>
          <a:p>
            <a:pPr lvl="1"/>
            <a:r>
              <a:rPr lang="en-US" dirty="0"/>
              <a:t>WHO starts efforts to eradicate smallpox</a:t>
            </a:r>
          </a:p>
          <a:p>
            <a:r>
              <a:rPr lang="en-US" dirty="0"/>
              <a:t>1980</a:t>
            </a:r>
          </a:p>
          <a:p>
            <a:pPr lvl="1"/>
            <a:r>
              <a:rPr lang="en-US" dirty="0"/>
              <a:t>WHO certifies that smallpox has been eradicated</a:t>
            </a:r>
          </a:p>
          <a:p>
            <a:pPr lvl="1"/>
            <a:r>
              <a:rPr lang="en-US" dirty="0"/>
              <a:t>Last natural case in 1977</a:t>
            </a:r>
          </a:p>
          <a:p>
            <a:pPr lvl="1"/>
            <a:r>
              <a:rPr lang="en-US" dirty="0"/>
              <a:t>Last US vaccinations in 1972</a:t>
            </a:r>
          </a:p>
          <a:p>
            <a:r>
              <a:rPr lang="en-US" dirty="0"/>
              <a:t>2001</a:t>
            </a:r>
          </a:p>
          <a:p>
            <a:pPr lvl="1"/>
            <a:r>
              <a:rPr lang="en-US" dirty="0"/>
              <a:t>Increased concern about smallpox and bioterrorism</a:t>
            </a:r>
          </a:p>
          <a:p>
            <a:r>
              <a:rPr lang="en-US" dirty="0"/>
              <a:t>2014</a:t>
            </a:r>
          </a:p>
          <a:p>
            <a:pPr lvl="1"/>
            <a:r>
              <a:rPr lang="en-US" dirty="0"/>
              <a:t>Small pox found in NIH storage refrigerator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D:\SCContent\9781416040026\graphics\fullsize\S9781416040026-001-f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1447800"/>
            <a:ext cx="3455988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Snow- 1854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Cholera</a:t>
            </a:r>
          </a:p>
          <a:p>
            <a:pPr lvl="1"/>
            <a:r>
              <a:rPr lang="en-US" dirty="0"/>
              <a:t>Severe bacterial infection</a:t>
            </a:r>
          </a:p>
          <a:p>
            <a:pPr lvl="1"/>
            <a:r>
              <a:rPr lang="en-US" dirty="0"/>
              <a:t>Miasmatic theory of disease</a:t>
            </a:r>
          </a:p>
          <a:p>
            <a:r>
              <a:rPr lang="en-US" dirty="0"/>
              <a:t>London in the 1800s</a:t>
            </a:r>
          </a:p>
          <a:p>
            <a:pPr lvl="1"/>
            <a:r>
              <a:rPr lang="en-US" dirty="0"/>
              <a:t>Multiple cholera pandemics 1831-1854</a:t>
            </a:r>
          </a:p>
          <a:p>
            <a:pPr lvl="1"/>
            <a:r>
              <a:rPr lang="en-US" dirty="0"/>
              <a:t>1949 John Snow published that cholera was caused by water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“Father of Modern Epidemiology”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4632" y="1447799"/>
            <a:ext cx="8192168" cy="5026527"/>
          </a:xfrm>
        </p:spPr>
        <p:txBody>
          <a:bodyPr>
            <a:normAutofit/>
          </a:bodyPr>
          <a:lstStyle/>
          <a:p>
            <a:r>
              <a:rPr lang="en-US" dirty="0"/>
              <a:t>Combined field work with statistical methods to examine water sources used by people with cholera.</a:t>
            </a:r>
          </a:p>
          <a:p>
            <a:r>
              <a:rPr lang="en-US" b="1" dirty="0"/>
              <a:t>Broad Street Pump	</a:t>
            </a:r>
          </a:p>
          <a:p>
            <a:pPr lvl="1"/>
            <a:r>
              <a:rPr lang="en-US" sz="2000" dirty="0"/>
              <a:t>Collected records on 83 deaths</a:t>
            </a:r>
          </a:p>
          <a:p>
            <a:pPr lvl="1"/>
            <a:r>
              <a:rPr lang="en-US" sz="2000" dirty="0"/>
              <a:t>Noted unexpected non-cases</a:t>
            </a:r>
          </a:p>
          <a:p>
            <a:r>
              <a:rPr lang="en-US" b="1" dirty="0"/>
              <a:t>Grand Experiment</a:t>
            </a:r>
          </a:p>
          <a:p>
            <a:pPr lvl="1"/>
            <a:r>
              <a:rPr lang="en-US" sz="2000" dirty="0"/>
              <a:t>Multiple companies supplied same </a:t>
            </a:r>
          </a:p>
          <a:p>
            <a:pPr lvl="1">
              <a:buNone/>
            </a:pPr>
            <a:r>
              <a:rPr lang="en-US" sz="2000" dirty="0"/>
              <a:t>Neighborhoods</a:t>
            </a:r>
          </a:p>
          <a:p>
            <a:pPr lvl="1"/>
            <a:r>
              <a:rPr lang="en-US" sz="2000" dirty="0"/>
              <a:t>Noted that the Lambeth Company</a:t>
            </a:r>
          </a:p>
          <a:p>
            <a:pPr lvl="1">
              <a:buNone/>
            </a:pPr>
            <a:r>
              <a:rPr lang="en-US" sz="2000" dirty="0"/>
              <a:t>moved intake to a less polluted source</a:t>
            </a:r>
          </a:p>
          <a:p>
            <a:pPr lvl="1">
              <a:buNone/>
            </a:pPr>
            <a:endParaRPr lang="en-US" sz="2000" dirty="0"/>
          </a:p>
          <a:p>
            <a:pPr lvl="1"/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772" y="2069728"/>
            <a:ext cx="2721583" cy="3219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1" y="5440900"/>
            <a:ext cx="8477250" cy="13322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Snow’s Map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843364"/>
            <a:ext cx="2841124" cy="4324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474" y="1417638"/>
            <a:ext cx="5503500" cy="38676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0993" y="53416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http://scienceblogs.com/significantfigures/index.php/2013/03/11/200-years-of-dr-john-snow-a-significant-figure-in-the-world-of-water/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350" y="6265015"/>
            <a:ext cx="453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=Pq32LB8j2K8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Richard Doll and Bradford Hill- 1952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7474" y="1447799"/>
            <a:ext cx="4355966" cy="51160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Smoking and lung cancer</a:t>
            </a:r>
          </a:p>
          <a:p>
            <a:pPr lvl="1"/>
            <a:r>
              <a:rPr lang="en-US" dirty="0"/>
              <a:t>1920s health care workers noted that many lung cancer patients also smoked</a:t>
            </a:r>
          </a:p>
          <a:p>
            <a:pPr lvl="1"/>
            <a:r>
              <a:rPr lang="en-US" dirty="0"/>
              <a:t>Incidence of lung cancer in men over 45 rose 6 fold from 1930 to 1945</a:t>
            </a:r>
          </a:p>
          <a:p>
            <a:pPr lvl="1"/>
            <a:r>
              <a:rPr lang="en-US" dirty="0"/>
              <a:t>Cars or other industrial changes.</a:t>
            </a:r>
          </a:p>
          <a:p>
            <a:r>
              <a:rPr lang="en-US" dirty="0"/>
              <a:t>Experimental design</a:t>
            </a:r>
          </a:p>
          <a:p>
            <a:pPr lvl="1"/>
            <a:r>
              <a:rPr lang="en-US" dirty="0"/>
              <a:t>Case-control study</a:t>
            </a:r>
          </a:p>
          <a:p>
            <a:pPr lvl="2"/>
            <a:r>
              <a:rPr lang="en-US" dirty="0"/>
              <a:t>Looked at hospital patients with and without cancer.</a:t>
            </a:r>
          </a:p>
          <a:p>
            <a:pPr lvl="1"/>
            <a:r>
              <a:rPr lang="en-US" dirty="0"/>
              <a:t>Cohort study</a:t>
            </a:r>
          </a:p>
          <a:p>
            <a:pPr lvl="2"/>
            <a:r>
              <a:rPr lang="en-US" dirty="0"/>
              <a:t>Prospectively followed &gt;40,000 physicians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40577" b="-40577"/>
          <a:stretch>
            <a:fillRect/>
          </a:stretch>
        </p:blipFill>
        <p:spPr>
          <a:xfrm>
            <a:off x="4937760" y="1417638"/>
            <a:ext cx="374904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88" y="230188"/>
            <a:ext cx="57150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88" y="2952750"/>
            <a:ext cx="3543124" cy="3383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76" y="2605088"/>
            <a:ext cx="3078524" cy="3731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5052" y="6336632"/>
            <a:ext cx="186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BMJ 2004;328:1519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Familiarity with major study designs used in genetic epidemiology</a:t>
            </a:r>
          </a:p>
          <a:p>
            <a:endParaRPr lang="en-US" dirty="0"/>
          </a:p>
          <a:p>
            <a:r>
              <a:rPr lang="en-US" dirty="0"/>
              <a:t>Familiarity with major issues associated with each approach</a:t>
            </a:r>
          </a:p>
          <a:p>
            <a:endParaRPr lang="en-US" dirty="0"/>
          </a:p>
          <a:p>
            <a:r>
              <a:rPr lang="en-US" dirty="0"/>
              <a:t>Aware of software and web resources used in genetic epidemiology</a:t>
            </a:r>
          </a:p>
        </p:txBody>
      </p:sp>
    </p:spTree>
    <p:extLst>
      <p:ext uri="{BB962C8B-B14F-4D97-AF65-F5344CB8AC3E}">
        <p14:creationId xmlns:p14="http://schemas.microsoft.com/office/powerpoint/2010/main" val="269437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Lung Cancer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13" y="2018632"/>
            <a:ext cx="5538091" cy="415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7" y="2018632"/>
            <a:ext cx="21971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and Analytic Epidemiology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6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3200"/>
              <a:t>Descriptive Epidemiology</a:t>
            </a:r>
            <a:endParaRPr lang="en-US" altLang="en-US"/>
          </a:p>
          <a:p>
            <a:pPr eaLnBrk="1" hangingPunct="1"/>
            <a:r>
              <a:rPr lang="en-US" altLang="en-US" sz="2800"/>
              <a:t>Includes activities related to characterizing the distribution of diseases within a population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320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3200"/>
              <a:t>Analytical Epidemiology</a:t>
            </a:r>
            <a:endParaRPr lang="en-US" altLang="en-US"/>
          </a:p>
          <a:p>
            <a:pPr eaLnBrk="1" hangingPunct="1"/>
            <a:r>
              <a:rPr lang="en-US" altLang="en-US" sz="2800"/>
              <a:t>Concerns activities related to identifying possible causes for the occurrence of diseases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274638"/>
            <a:ext cx="8645236" cy="1143000"/>
          </a:xfrm>
        </p:spPr>
        <p:txBody>
          <a:bodyPr>
            <a:normAutofit/>
          </a:bodyPr>
          <a:lstStyle/>
          <a:p>
            <a:r>
              <a:rPr lang="en-US" dirty="0"/>
              <a:t>Descriptive vs. Analytical Epidemiology</a:t>
            </a:r>
          </a:p>
        </p:txBody>
      </p:sp>
    </p:spTree>
    <p:extLst>
      <p:ext uri="{BB962C8B-B14F-4D97-AF65-F5344CB8AC3E}">
        <p14:creationId xmlns:p14="http://schemas.microsoft.com/office/powerpoint/2010/main" val="414630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 anchorCtr="1"/>
          <a:lstStyle/>
          <a:p>
            <a:pPr eaLnBrk="1" hangingPunct="1"/>
            <a:r>
              <a:rPr lang="en-US" altLang="en-US"/>
              <a:t>Objectives of Descriptive Epidemiology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/>
              <a:t>To evaluate trends in health and disease and allow comparisons among countries and subgroups within countries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/>
              <a:t>To provide a basis for planning, provision and evaluation of services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/>
              <a:t>To identify problems to be studied by analytic methods and to test hypotheses related to those problems</a:t>
            </a:r>
          </a:p>
        </p:txBody>
      </p:sp>
      <p:grpSp>
        <p:nvGrpSpPr>
          <p:cNvPr id="8196" name="Group 1035"/>
          <p:cNvGrpSpPr>
            <a:grpSpLocks/>
          </p:cNvGrpSpPr>
          <p:nvPr/>
        </p:nvGrpSpPr>
        <p:grpSpPr bwMode="auto">
          <a:xfrm>
            <a:off x="5037138" y="1730375"/>
            <a:ext cx="3421062" cy="3505200"/>
            <a:chOff x="768" y="816"/>
            <a:chExt cx="4656" cy="3899"/>
          </a:xfrm>
        </p:grpSpPr>
        <p:grpSp>
          <p:nvGrpSpPr>
            <p:cNvPr id="8197" name="Group 1034"/>
            <p:cNvGrpSpPr>
              <a:grpSpLocks/>
            </p:cNvGrpSpPr>
            <p:nvPr/>
          </p:nvGrpSpPr>
          <p:grpSpPr bwMode="auto">
            <a:xfrm>
              <a:off x="768" y="816"/>
              <a:ext cx="4368" cy="2736"/>
              <a:chOff x="768" y="1056"/>
              <a:chExt cx="4368" cy="2736"/>
            </a:xfrm>
          </p:grpSpPr>
          <p:sp>
            <p:nvSpPr>
              <p:cNvPr id="8199" name="Oval 1027"/>
              <p:cNvSpPr>
                <a:spLocks noChangeArrowheads="1"/>
              </p:cNvSpPr>
              <p:nvPr/>
            </p:nvSpPr>
            <p:spPr bwMode="auto">
              <a:xfrm>
                <a:off x="768" y="2928"/>
                <a:ext cx="1536" cy="8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1pPr>
                <a:lvl2pPr marL="37931725" indent="-37474525" eaLnBrk="0" hangingPunct="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2pPr>
                <a:lvl3pPr marL="822325" indent="-228600" eaLnBrk="0" hangingPunct="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3pPr>
                <a:lvl4pPr marL="1096963" indent="-228600" eaLnBrk="0" hangingPunct="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4pPr>
                <a:lvl5pPr marL="1371600" indent="-228600" eaLnBrk="0" hangingPunct="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5pPr>
                <a:lvl6pPr marL="18288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6pPr>
                <a:lvl7pPr marL="22860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7pPr>
                <a:lvl8pPr marL="27432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8pPr>
                <a:lvl9pPr marL="32004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PERSON</a:t>
                </a:r>
              </a:p>
            </p:txBody>
          </p:sp>
          <p:sp>
            <p:nvSpPr>
              <p:cNvPr id="8200" name="Oval 1028"/>
              <p:cNvSpPr>
                <a:spLocks noChangeArrowheads="1"/>
              </p:cNvSpPr>
              <p:nvPr/>
            </p:nvSpPr>
            <p:spPr bwMode="auto">
              <a:xfrm>
                <a:off x="2064" y="1056"/>
                <a:ext cx="1536" cy="8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1pPr>
                <a:lvl2pPr marL="37931725" indent="-37474525" eaLnBrk="0" hangingPunct="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2pPr>
                <a:lvl3pPr marL="822325" indent="-228600" eaLnBrk="0" hangingPunct="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3pPr>
                <a:lvl4pPr marL="1096963" indent="-228600" eaLnBrk="0" hangingPunct="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4pPr>
                <a:lvl5pPr marL="1371600" indent="-228600" eaLnBrk="0" hangingPunct="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5pPr>
                <a:lvl6pPr marL="18288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6pPr>
                <a:lvl7pPr marL="22860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7pPr>
                <a:lvl8pPr marL="27432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8pPr>
                <a:lvl9pPr marL="32004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PLACE</a:t>
                </a:r>
              </a:p>
            </p:txBody>
          </p:sp>
          <p:sp>
            <p:nvSpPr>
              <p:cNvPr id="8201" name="Oval 1029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1536" cy="8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1pPr>
                <a:lvl2pPr marL="37931725" indent="-37474525" eaLnBrk="0" hangingPunct="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2pPr>
                <a:lvl3pPr marL="822325" indent="-228600" eaLnBrk="0" hangingPunct="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3pPr>
                <a:lvl4pPr marL="1096963" indent="-228600" eaLnBrk="0" hangingPunct="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4pPr>
                <a:lvl5pPr marL="1371600" indent="-228600" eaLnBrk="0" hangingPunct="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5pPr>
                <a:lvl6pPr marL="18288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6pPr>
                <a:lvl7pPr marL="22860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7pPr>
                <a:lvl8pPr marL="27432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8pPr>
                <a:lvl9pPr marL="3200400" indent="-228600" defTabSz="4572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TIME</a:t>
                </a:r>
              </a:p>
            </p:txBody>
          </p:sp>
          <p:sp>
            <p:nvSpPr>
              <p:cNvPr id="8202" name="Line 1030"/>
              <p:cNvSpPr>
                <a:spLocks noChangeShapeType="1"/>
              </p:cNvSpPr>
              <p:nvPr/>
            </p:nvSpPr>
            <p:spPr bwMode="auto">
              <a:xfrm flipV="1">
                <a:off x="2832" y="2016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Line 1031"/>
              <p:cNvSpPr>
                <a:spLocks noChangeShapeType="1"/>
              </p:cNvSpPr>
              <p:nvPr/>
            </p:nvSpPr>
            <p:spPr bwMode="auto">
              <a:xfrm flipV="1">
                <a:off x="2832" y="2736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032"/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528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8" name="Text Box 1033"/>
            <p:cNvSpPr txBox="1">
              <a:spLocks noChangeArrowheads="1"/>
            </p:cNvSpPr>
            <p:nvPr/>
          </p:nvSpPr>
          <p:spPr bwMode="auto">
            <a:xfrm>
              <a:off x="2448" y="3072"/>
              <a:ext cx="2976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1pPr>
              <a:lvl2pPr marL="37931725" indent="-37474525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2pPr>
              <a:lvl3pPr marL="822325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3pPr>
              <a:lvl4pPr marL="1096963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4pPr>
              <a:lvl5pPr marL="13716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5pPr>
              <a:lvl6pPr marL="1828800" indent="-228600" defTabSz="457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6pPr>
              <a:lvl7pPr marL="2286000" indent="-228600" defTabSz="457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7pPr>
              <a:lvl8pPr marL="2743200" indent="-228600" defTabSz="457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8pPr>
              <a:lvl9pPr marL="3200400" indent="-228600" defTabSz="457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itchFamily="34" charset="0"/>
                </a:rPr>
                <a:t>Think of this as the standard dimensions used to track the occurrence of a disease.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69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:\SCContent\9781416040026\graphics\fullsize\S9781416040026-002-f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0425"/>
            <a:ext cx="4524375" cy="300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" pitchFamily="34" charset="0"/>
            </a:endParaRPr>
          </a:p>
        </p:txBody>
      </p:sp>
      <p:sp>
        <p:nvSpPr>
          <p:cNvPr id="1126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Definitions</a:t>
            </a:r>
          </a:p>
        </p:txBody>
      </p:sp>
      <p:sp>
        <p:nvSpPr>
          <p:cNvPr id="11269" name="Content Placeholder 7"/>
          <p:cNvSpPr>
            <a:spLocks noGrp="1"/>
          </p:cNvSpPr>
          <p:nvPr>
            <p:ph sz="quarter" idx="1"/>
          </p:nvPr>
        </p:nvSpPr>
        <p:spPr>
          <a:xfrm>
            <a:off x="241300" y="1589088"/>
            <a:ext cx="3886200" cy="4910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Endemic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Habitual presence of a disease in a given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Usual prevalence of disease within such an area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Epidemic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Occurrence in a community or region of a group of illnesses of similar nature in excess of normal expectancy.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Derived from common or propagated source.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Often called “outbreak”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Pandemic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Epidemic over a wide geographic area.</a:t>
            </a:r>
          </a:p>
        </p:txBody>
      </p:sp>
    </p:spTree>
    <p:extLst>
      <p:ext uri="{BB962C8B-B14F-4D97-AF65-F5344CB8AC3E}">
        <p14:creationId xmlns:p14="http://schemas.microsoft.com/office/powerpoint/2010/main" val="406939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Measures in Epidemiology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Morbidity Measures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Mortality Measures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Incidence (new cases)</a:t>
            </a:r>
          </a:p>
          <a:p>
            <a:pPr lvl="1"/>
            <a:r>
              <a:rPr lang="en-US" dirty="0"/>
              <a:t>Cumulative incidence (proportion)</a:t>
            </a:r>
          </a:p>
          <a:p>
            <a:pPr lvl="1"/>
            <a:r>
              <a:rPr lang="en-US" dirty="0"/>
              <a:t>Incidence rate (new cases per unit time)</a:t>
            </a:r>
          </a:p>
          <a:p>
            <a:r>
              <a:rPr lang="en-US" dirty="0"/>
              <a:t>Prevalence (Existing cases)</a:t>
            </a:r>
          </a:p>
          <a:p>
            <a:pPr lvl="1"/>
            <a:r>
              <a:rPr lang="en-US" dirty="0"/>
              <a:t>Existing cases</a:t>
            </a:r>
          </a:p>
          <a:p>
            <a:pPr lvl="1"/>
            <a:r>
              <a:rPr lang="en-US" dirty="0"/>
              <a:t>Point prevalence (proportion)</a:t>
            </a:r>
          </a:p>
          <a:p>
            <a:pPr lvl="1"/>
            <a:r>
              <a:rPr lang="en-US" dirty="0"/>
              <a:t>Period prevalence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Mortality rate (number of deaths per unit time)</a:t>
            </a:r>
          </a:p>
          <a:p>
            <a:r>
              <a:rPr lang="en-US" dirty="0"/>
              <a:t>Cumulative mortality (proportion)</a:t>
            </a:r>
          </a:p>
          <a:p>
            <a:r>
              <a:rPr lang="en-US" dirty="0"/>
              <a:t>Case-fatality rate (proportion of subjects with disease that die from that disease)</a:t>
            </a:r>
          </a:p>
          <a:p>
            <a:r>
              <a:rPr lang="en-US" dirty="0"/>
              <a:t>Proportionate mortality (proportion of people who die, who died from a specific disease- be careful when using this measure)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9711" y="6308862"/>
            <a:ext cx="82296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dirty="0"/>
              <a:t>The denominator is a key part of measures in epidemiology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08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 in Analytical Epidemiology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Test a hypothesis about relationship between exposure(s) and disease(s)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Consider Internal Validity</a:t>
            </a:r>
          </a:p>
          <a:p>
            <a:pPr lvl="1" eaLnBrk="1" hangingPunct="1"/>
            <a:r>
              <a:rPr lang="en-US" altLang="en-US" sz="2200" dirty="0"/>
              <a:t>Ideal: Free from bias in design, </a:t>
            </a:r>
          </a:p>
          <a:p>
            <a:pPr marL="320040" lvl="1" indent="0" eaLnBrk="1" hangingPunct="1">
              <a:buNone/>
            </a:pPr>
            <a:r>
              <a:rPr lang="en-US" altLang="en-US" sz="2200" dirty="0"/>
              <a:t>implement, analyze and interpretation</a:t>
            </a:r>
          </a:p>
          <a:p>
            <a:pPr lvl="1" eaLnBrk="1" hangingPunct="1"/>
            <a:r>
              <a:rPr lang="en-US" altLang="en-US" sz="2200" dirty="0"/>
              <a:t>Reality: We need to address biases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Consider External Validity</a:t>
            </a:r>
          </a:p>
          <a:p>
            <a:pPr lvl="1" eaLnBrk="1" hangingPunct="1"/>
            <a:r>
              <a:rPr lang="en-US" altLang="en-US" sz="2200" dirty="0"/>
              <a:t>Ideal: Generalizable</a:t>
            </a:r>
          </a:p>
          <a:p>
            <a:pPr lvl="1" eaLnBrk="1" hangingPunct="1"/>
            <a:r>
              <a:rPr lang="en-US" altLang="en-US" sz="2200" dirty="0"/>
              <a:t>Reality: Applies to study population, </a:t>
            </a:r>
          </a:p>
          <a:p>
            <a:pPr marL="320040" lvl="1" indent="0" eaLnBrk="1" hangingPunct="1">
              <a:buNone/>
            </a:pPr>
            <a:r>
              <a:rPr lang="en-US" altLang="en-US" sz="2200" dirty="0"/>
              <a:t>infer more broadly</a:t>
            </a: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970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3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Designs for Analytical Epidemiology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4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Randomized Trials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1795" y="1447800"/>
            <a:ext cx="3810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Randomized Clinical Trials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Randomized Control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Often used for studies of treatment/drugs in relation to prognosis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Can also be used in other settings, including studies of risk and prevention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Key elements: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Study population is defined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Study population is randomly assigned to two (or more) study “arms”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Outcomes are compared for the different arms</a:t>
            </a:r>
          </a:p>
        </p:txBody>
      </p:sp>
      <p:pic>
        <p:nvPicPr>
          <p:cNvPr id="15365" name="Picture 277" descr="D:\SCContent\9781416040026\graphics\fullsize\S9781416040026-007-f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1254"/>
            <a:ext cx="4287838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3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00" i="1">
                <a:latin typeface="Arial" pitchFamily="34" charset="0"/>
              </a:rPr>
              <a:t>© 2005 Elsevier </a:t>
            </a:r>
          </a:p>
        </p:txBody>
      </p:sp>
      <p:sp>
        <p:nvSpPr>
          <p:cNvPr id="17412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74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Cohort and Case-Control Studies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8283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Observational study designs used in epidemiology</a:t>
            </a:r>
          </a:p>
          <a:p>
            <a:r>
              <a:rPr lang="en-US" dirty="0"/>
              <a:t>Consider strengths, limitations and sources of bias</a:t>
            </a:r>
          </a:p>
          <a:p>
            <a:r>
              <a:rPr lang="en-US" dirty="0"/>
              <a:t>Cohort Study</a:t>
            </a:r>
          </a:p>
          <a:p>
            <a:pPr lvl="1"/>
            <a:r>
              <a:rPr lang="en-US" dirty="0"/>
              <a:t>Steps: Define cohort, take baseline measurements and exposure status, ascertain outcome information, compare incidence in exposed and unexposed</a:t>
            </a:r>
          </a:p>
          <a:p>
            <a:pPr lvl="1"/>
            <a:r>
              <a:rPr lang="en-US" dirty="0"/>
              <a:t>Can be prospective or retrospective</a:t>
            </a:r>
          </a:p>
          <a:p>
            <a:r>
              <a:rPr lang="en-US" dirty="0"/>
              <a:t>Case-Control Study</a:t>
            </a:r>
          </a:p>
          <a:p>
            <a:pPr lvl="1"/>
            <a:r>
              <a:rPr lang="en-US" dirty="0"/>
              <a:t>Steps: Identify cases, identify/select controls, collect exposure history prior to </a:t>
            </a:r>
            <a:r>
              <a:rPr lang="en-US" dirty="0" err="1"/>
              <a:t>disase</a:t>
            </a:r>
            <a:r>
              <a:rPr lang="en-US" dirty="0"/>
              <a:t> onset, compare odds of exposure in cases to odds in controls</a:t>
            </a:r>
          </a:p>
          <a:p>
            <a:pPr lvl="1"/>
            <a:r>
              <a:rPr lang="en-US" dirty="0"/>
              <a:t>Key step is identifying an appropriate control group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1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Objectives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16002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objective of this course is to provide an introduction to methods and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applications of genetic epidemiology.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will </a:t>
            </a:r>
            <a:r>
              <a:rPr lang="en-US" sz="2600" dirty="0"/>
              <a:t>be exposed to basic concepts and principles of genetic epidemiology, including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/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designs for family based and population based studies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/>
              <a:t>analytical methods used in studies of linkage and association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approaches to gene-environment interactions and rare variant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web resources for analysis and interpretation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/>
              <a:t>relevant literature in the 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D:\SCContent\9781416040026\graphics\fullsize\S9781416040026-010-f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43" y="1143000"/>
            <a:ext cx="2932113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00" i="1">
                <a:latin typeface="Arial" pitchFamily="34" charset="0"/>
              </a:rPr>
              <a:t>Downloaded from: StudentConsult (on 29 September 2013 04:59 PM)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00" i="1">
                <a:latin typeface="Arial" pitchFamily="34" charset="0"/>
              </a:rPr>
              <a:t>© 2005 Elsevier </a:t>
            </a:r>
          </a:p>
        </p:txBody>
      </p:sp>
      <p:sp>
        <p:nvSpPr>
          <p:cNvPr id="18438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pic>
        <p:nvPicPr>
          <p:cNvPr id="18439" name="Picture 1" descr="D:\SCContent\9781416040026\graphics\fullsize\S9781416040026-009-f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28" y="1143000"/>
            <a:ext cx="2932113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0"/>
          <p:cNvSpPr txBox="1">
            <a:spLocks/>
          </p:cNvSpPr>
          <p:nvPr/>
        </p:nvSpPr>
        <p:spPr>
          <a:xfrm>
            <a:off x="762000" y="381000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Cohort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4800600" y="381000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Case-Control</a:t>
            </a:r>
          </a:p>
        </p:txBody>
      </p:sp>
    </p:spTree>
    <p:extLst>
      <p:ext uri="{BB962C8B-B14F-4D97-AF65-F5344CB8AC3E}">
        <p14:creationId xmlns:p14="http://schemas.microsoft.com/office/powerpoint/2010/main" val="3247850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Cohort Study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-109" charset="2"/>
              <a:buNone/>
              <a:defRPr/>
            </a:pPr>
            <a:r>
              <a:rPr lang="en-US" altLang="en-US">
                <a:ea typeface="ＭＳ Ｐゴシック" pitchFamily="-109" charset="-128"/>
              </a:rPr>
              <a:t>Strengths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 typeface="Wingdings 2" pitchFamily="-109" charset="2"/>
              <a:buNone/>
              <a:defRPr/>
            </a:pPr>
            <a:r>
              <a:rPr lang="en-US" altLang="en-US">
                <a:ea typeface="ＭＳ Ｐゴシック" pitchFamily="-109" charset="-128"/>
              </a:rPr>
              <a:t>Limitations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Temporal sequence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Allows measurement of incidence rate and risk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examine multiple outcomes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Allows examination of rare exposures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Minimizes information bias for exposure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Minimizes survivor bias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4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Ineffective for rare diseases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Often requires large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Often requires long time to complete (lag-time)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Expensive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Attrition/sensitive to loss to follow-up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May have differential ascertainment of outcome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Confounding can occur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79035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Case-Control Study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-109" charset="2"/>
              <a:buNone/>
              <a:defRPr/>
            </a:pPr>
            <a:r>
              <a:rPr lang="en-US" altLang="en-US">
                <a:ea typeface="ＭＳ Ｐゴシック" pitchFamily="-109" charset="-128"/>
              </a:rPr>
              <a:t>Strengths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 typeface="Wingdings 2" pitchFamily="-109" charset="2"/>
              <a:buNone/>
              <a:defRPr/>
            </a:pPr>
            <a:r>
              <a:rPr lang="en-US" altLang="en-US">
                <a:ea typeface="ＭＳ Ｐゴシック" pitchFamily="-109" charset="-128"/>
              </a:rPr>
              <a:t>Limitations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Can examine multiple exposures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Allows examination of rare diseases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Minimizes information bias for exposure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Applicable when long lag 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Compared to cohort studies, they are often smaller and require less time and money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4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Control selection can be difficult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Recall limitations and recall bias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Sample size issues for rare exposures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Cannot directly estimate incidence rates, relative risks or attributable risk.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596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Measures of Association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Calibri" pitchFamily="34" charset="0"/>
              </a:rPr>
              <a:t>Note: Some slides in this lecture come from:</a:t>
            </a:r>
          </a:p>
          <a:p>
            <a:r>
              <a:rPr lang="en-US" altLang="en-US" dirty="0">
                <a:latin typeface="Calibri" pitchFamily="34" charset="0"/>
                <a:hlinkClick r:id="rId2"/>
              </a:rPr>
              <a:t>http://www.teachepi.org/documents/courses/fundamentals/Pai_Lecture4_Measures%20of%20Effect%20and%20Impact.pdf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Others from University of Washington EPI 420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23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Main Measures of Association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14400" y="1740877"/>
            <a:ext cx="7772400" cy="4572000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0000FF"/>
                </a:solidFill>
              </a:rPr>
              <a:t>Relative Risk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	measure of the </a:t>
            </a:r>
            <a:r>
              <a:rPr lang="en-GB" altLang="en-US" sz="2400" u="sng" dirty="0"/>
              <a:t>relative </a:t>
            </a:r>
            <a:r>
              <a:rPr lang="en-GB" altLang="en-US" sz="2400" i="1" u="sng" dirty="0"/>
              <a:t>probability</a:t>
            </a:r>
            <a:r>
              <a:rPr lang="en-GB" altLang="en-US" sz="2400" u="sng" dirty="0"/>
              <a:t> of developing disease</a:t>
            </a:r>
            <a:r>
              <a:rPr lang="en-GB" altLang="en-US" sz="2400" dirty="0"/>
              <a:t> based on exposure status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0000FF"/>
                </a:solidFill>
              </a:rPr>
              <a:t>Attributable Risk</a:t>
            </a:r>
          </a:p>
          <a:p>
            <a:pPr eaLnBrk="1" hangingPunct="1">
              <a:spcBef>
                <a:spcPts val="600"/>
              </a:spcBef>
              <a:buClr>
                <a:srgbClr val="0066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006600"/>
                </a:solidFill>
              </a:rPr>
              <a:t>    </a:t>
            </a:r>
            <a:r>
              <a:rPr lang="en-GB" altLang="en-US" sz="2400" dirty="0"/>
              <a:t>measure of the </a:t>
            </a:r>
            <a:r>
              <a:rPr lang="en-GB" altLang="en-US" sz="2400" u="sng" dirty="0"/>
              <a:t>amount of excess disease</a:t>
            </a:r>
            <a:r>
              <a:rPr lang="en-GB" altLang="en-US" sz="2400" dirty="0"/>
              <a:t> incidence attributed to the exposure of interest</a:t>
            </a:r>
          </a:p>
          <a:p>
            <a:pPr eaLnBrk="1" hangingPunct="1">
              <a:spcBef>
                <a:spcPts val="600"/>
              </a:spcBef>
              <a:buClr>
                <a:srgbClr val="0066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0000FF"/>
                </a:solidFill>
              </a:rPr>
              <a:t>Odds Ratio</a:t>
            </a:r>
          </a:p>
          <a:p>
            <a:pPr eaLnBrk="1" hangingPunct="1">
              <a:spcBef>
                <a:spcPts val="600"/>
              </a:spcBef>
              <a:buClr>
                <a:srgbClr val="0066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006600"/>
                </a:solidFill>
              </a:rPr>
              <a:t>	</a:t>
            </a:r>
            <a:r>
              <a:rPr lang="en-GB" altLang="en-US" sz="2400" dirty="0"/>
              <a:t>measure of the </a:t>
            </a:r>
            <a:r>
              <a:rPr lang="en-GB" altLang="en-US" sz="2400" u="sng" dirty="0"/>
              <a:t>relative </a:t>
            </a:r>
            <a:r>
              <a:rPr lang="en-GB" altLang="en-US" sz="2400" i="1" u="sng" dirty="0"/>
              <a:t>odds</a:t>
            </a:r>
            <a:r>
              <a:rPr lang="en-GB" altLang="en-US" sz="2400" u="sng" dirty="0"/>
              <a:t> of exposure</a:t>
            </a:r>
            <a:r>
              <a:rPr lang="en-GB" altLang="en-US" sz="2400" dirty="0"/>
              <a:t> based on disease status (can approximate the RR)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5727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2x2 Table For Count Data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00200"/>
            <a:ext cx="83121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85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4775"/>
            <a:ext cx="8229600" cy="11430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Relative Risk (RR) For Count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9813"/>
            <a:ext cx="4038600" cy="4525962"/>
          </a:xfrm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Used in Randomized trials Cohort studies</a:t>
            </a:r>
            <a:endParaRPr lang="en-GB" altLang="en-US" sz="1400" dirty="0"/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Based on cumulative incidence measure</a:t>
            </a:r>
            <a:endParaRPr lang="en-GB" altLang="en-US" sz="1400" dirty="0"/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AKA: Risk Ratio</a:t>
            </a:r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If no association RR=1</a:t>
            </a:r>
          </a:p>
          <a:p>
            <a:pPr marL="334963" indent="-334963" eaLnBrk="1" hangingPunct="1">
              <a:spcBef>
                <a:spcPts val="6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4572000" y="1039813"/>
            <a:ext cx="4114800" cy="2216150"/>
            <a:chOff x="2880" y="655"/>
            <a:chExt cx="2592" cy="1396"/>
          </a:xfrm>
        </p:grpSpPr>
        <p:sp>
          <p:nvSpPr>
            <p:cNvPr id="10258" name="Rectangle 5"/>
            <p:cNvSpPr>
              <a:spLocks noChangeArrowheads="1"/>
            </p:cNvSpPr>
            <p:nvPr/>
          </p:nvSpPr>
          <p:spPr bwMode="auto">
            <a:xfrm>
              <a:off x="4870" y="655"/>
              <a:ext cx="60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0259" name="Rectangle 6"/>
            <p:cNvSpPr>
              <a:spLocks noChangeArrowheads="1"/>
            </p:cNvSpPr>
            <p:nvPr/>
          </p:nvSpPr>
          <p:spPr bwMode="auto">
            <a:xfrm>
              <a:off x="3700" y="655"/>
              <a:ext cx="1170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Disease</a:t>
              </a:r>
            </a:p>
          </p:txBody>
        </p:sp>
        <p:sp>
          <p:nvSpPr>
            <p:cNvPr id="10260" name="Rectangle 7"/>
            <p:cNvSpPr>
              <a:spLocks noChangeArrowheads="1"/>
            </p:cNvSpPr>
            <p:nvPr/>
          </p:nvSpPr>
          <p:spPr bwMode="auto">
            <a:xfrm>
              <a:off x="2880" y="655"/>
              <a:ext cx="8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0261" name="Rectangle 8"/>
            <p:cNvSpPr>
              <a:spLocks noChangeArrowheads="1"/>
            </p:cNvSpPr>
            <p:nvPr/>
          </p:nvSpPr>
          <p:spPr bwMode="auto">
            <a:xfrm>
              <a:off x="4870" y="1602"/>
              <a:ext cx="60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c+d</a:t>
              </a:r>
            </a:p>
          </p:txBody>
        </p:sp>
        <p:sp>
          <p:nvSpPr>
            <p:cNvPr id="10262" name="Rectangle 9"/>
            <p:cNvSpPr>
              <a:spLocks noChangeArrowheads="1"/>
            </p:cNvSpPr>
            <p:nvPr/>
          </p:nvSpPr>
          <p:spPr bwMode="auto">
            <a:xfrm>
              <a:off x="4336" y="1602"/>
              <a:ext cx="534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3700" y="1602"/>
              <a:ext cx="63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2880" y="1602"/>
              <a:ext cx="820" cy="4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0265" name="Rectangle 12"/>
            <p:cNvSpPr>
              <a:spLocks noChangeArrowheads="1"/>
            </p:cNvSpPr>
            <p:nvPr/>
          </p:nvSpPr>
          <p:spPr bwMode="auto">
            <a:xfrm>
              <a:off x="4870" y="1153"/>
              <a:ext cx="60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a+b</a:t>
              </a:r>
            </a:p>
          </p:txBody>
        </p:sp>
        <p:sp>
          <p:nvSpPr>
            <p:cNvPr id="10266" name="Rectangle 13"/>
            <p:cNvSpPr>
              <a:spLocks noChangeArrowheads="1"/>
            </p:cNvSpPr>
            <p:nvPr/>
          </p:nvSpPr>
          <p:spPr bwMode="auto">
            <a:xfrm>
              <a:off x="4336" y="1153"/>
              <a:ext cx="534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0267" name="Rectangle 14"/>
            <p:cNvSpPr>
              <a:spLocks noChangeArrowheads="1"/>
            </p:cNvSpPr>
            <p:nvPr/>
          </p:nvSpPr>
          <p:spPr bwMode="auto">
            <a:xfrm>
              <a:off x="3700" y="1153"/>
              <a:ext cx="63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0268" name="Rectangle 15"/>
            <p:cNvSpPr>
              <a:spLocks noChangeArrowheads="1"/>
            </p:cNvSpPr>
            <p:nvPr/>
          </p:nvSpPr>
          <p:spPr bwMode="auto">
            <a:xfrm>
              <a:off x="2880" y="1153"/>
              <a:ext cx="820" cy="4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4870" y="904"/>
              <a:ext cx="60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Total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4336" y="904"/>
              <a:ext cx="53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0271" name="Rectangle 18"/>
            <p:cNvSpPr>
              <a:spLocks noChangeArrowheads="1"/>
            </p:cNvSpPr>
            <p:nvPr/>
          </p:nvSpPr>
          <p:spPr bwMode="auto">
            <a:xfrm>
              <a:off x="3700" y="904"/>
              <a:ext cx="636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10272" name="Rectangle 19"/>
            <p:cNvSpPr>
              <a:spLocks noChangeArrowheads="1"/>
            </p:cNvSpPr>
            <p:nvPr/>
          </p:nvSpPr>
          <p:spPr bwMode="auto">
            <a:xfrm>
              <a:off x="2880" y="904"/>
              <a:ext cx="820" cy="2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Exposure</a:t>
              </a:r>
            </a:p>
          </p:txBody>
        </p:sp>
        <p:sp>
          <p:nvSpPr>
            <p:cNvPr id="10273" name="Line 20"/>
            <p:cNvSpPr>
              <a:spLocks noChangeShapeType="1"/>
            </p:cNvSpPr>
            <p:nvPr/>
          </p:nvSpPr>
          <p:spPr bwMode="auto">
            <a:xfrm>
              <a:off x="2880" y="655"/>
              <a:ext cx="25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21"/>
            <p:cNvSpPr>
              <a:spLocks noChangeShapeType="1"/>
            </p:cNvSpPr>
            <p:nvPr/>
          </p:nvSpPr>
          <p:spPr bwMode="auto">
            <a:xfrm>
              <a:off x="2880" y="2051"/>
              <a:ext cx="25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22"/>
            <p:cNvSpPr>
              <a:spLocks noChangeShapeType="1"/>
            </p:cNvSpPr>
            <p:nvPr/>
          </p:nvSpPr>
          <p:spPr bwMode="auto">
            <a:xfrm>
              <a:off x="2880" y="655"/>
              <a:ext cx="1" cy="13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23"/>
            <p:cNvSpPr>
              <a:spLocks noChangeShapeType="1"/>
            </p:cNvSpPr>
            <p:nvPr/>
          </p:nvSpPr>
          <p:spPr bwMode="auto">
            <a:xfrm>
              <a:off x="3700" y="655"/>
              <a:ext cx="1" cy="13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24"/>
            <p:cNvSpPr>
              <a:spLocks noChangeShapeType="1"/>
            </p:cNvSpPr>
            <p:nvPr/>
          </p:nvSpPr>
          <p:spPr bwMode="auto">
            <a:xfrm>
              <a:off x="4870" y="655"/>
              <a:ext cx="1" cy="13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25"/>
            <p:cNvSpPr>
              <a:spLocks noChangeShapeType="1"/>
            </p:cNvSpPr>
            <p:nvPr/>
          </p:nvSpPr>
          <p:spPr bwMode="auto">
            <a:xfrm>
              <a:off x="5472" y="655"/>
              <a:ext cx="1" cy="13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26"/>
            <p:cNvSpPr>
              <a:spLocks noChangeShapeType="1"/>
            </p:cNvSpPr>
            <p:nvPr/>
          </p:nvSpPr>
          <p:spPr bwMode="auto">
            <a:xfrm>
              <a:off x="2880" y="904"/>
              <a:ext cx="25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27"/>
            <p:cNvSpPr>
              <a:spLocks noChangeShapeType="1"/>
            </p:cNvSpPr>
            <p:nvPr/>
          </p:nvSpPr>
          <p:spPr bwMode="auto">
            <a:xfrm>
              <a:off x="4336" y="904"/>
              <a:ext cx="1" cy="114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28"/>
            <p:cNvSpPr>
              <a:spLocks noChangeShapeType="1"/>
            </p:cNvSpPr>
            <p:nvPr/>
          </p:nvSpPr>
          <p:spPr bwMode="auto">
            <a:xfrm>
              <a:off x="2880" y="1602"/>
              <a:ext cx="25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29"/>
            <p:cNvSpPr>
              <a:spLocks noChangeShapeType="1"/>
            </p:cNvSpPr>
            <p:nvPr/>
          </p:nvSpPr>
          <p:spPr bwMode="auto">
            <a:xfrm>
              <a:off x="2880" y="1153"/>
              <a:ext cx="25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5" name="Group 30"/>
          <p:cNvGrpSpPr>
            <a:grpSpLocks/>
          </p:cNvGrpSpPr>
          <p:nvPr/>
        </p:nvGrpSpPr>
        <p:grpSpPr bwMode="auto">
          <a:xfrm>
            <a:off x="914400" y="3859213"/>
            <a:ext cx="7391400" cy="2185987"/>
            <a:chOff x="576" y="2431"/>
            <a:chExt cx="4656" cy="1377"/>
          </a:xfrm>
        </p:grpSpPr>
        <p:sp>
          <p:nvSpPr>
            <p:cNvPr id="10246" name="Rectangle 31"/>
            <p:cNvSpPr>
              <a:spLocks noChangeArrowheads="1"/>
            </p:cNvSpPr>
            <p:nvPr/>
          </p:nvSpPr>
          <p:spPr bwMode="auto">
            <a:xfrm>
              <a:off x="1248" y="3119"/>
              <a:ext cx="912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c/(c+d)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7" name="Rectangle 32"/>
            <p:cNvSpPr>
              <a:spLocks noChangeArrowheads="1"/>
            </p:cNvSpPr>
            <p:nvPr/>
          </p:nvSpPr>
          <p:spPr bwMode="auto">
            <a:xfrm>
              <a:off x="1248" y="2431"/>
              <a:ext cx="912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a/(a+b)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8" name="Rectangle 33"/>
            <p:cNvSpPr>
              <a:spLocks noChangeArrowheads="1"/>
            </p:cNvSpPr>
            <p:nvPr/>
          </p:nvSpPr>
          <p:spPr bwMode="auto">
            <a:xfrm>
              <a:off x="2160" y="2431"/>
              <a:ext cx="288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</p:txBody>
        </p:sp>
        <p:sp>
          <p:nvSpPr>
            <p:cNvPr id="10249" name="Rectangle 34"/>
            <p:cNvSpPr>
              <a:spLocks noChangeArrowheads="1"/>
            </p:cNvSpPr>
            <p:nvPr/>
          </p:nvSpPr>
          <p:spPr bwMode="auto">
            <a:xfrm>
              <a:off x="2448" y="3119"/>
              <a:ext cx="2784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(Incidence of Disease in Unexposed)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50" name="Rectangle 35"/>
            <p:cNvSpPr>
              <a:spLocks noChangeArrowheads="1"/>
            </p:cNvSpPr>
            <p:nvPr/>
          </p:nvSpPr>
          <p:spPr bwMode="auto">
            <a:xfrm>
              <a:off x="2448" y="2431"/>
              <a:ext cx="2784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(Incidence of Disease in Exposed)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51" name="Rectangle 36"/>
            <p:cNvSpPr>
              <a:spLocks noChangeArrowheads="1"/>
            </p:cNvSpPr>
            <p:nvPr/>
          </p:nvSpPr>
          <p:spPr bwMode="auto">
            <a:xfrm>
              <a:off x="576" y="2431"/>
              <a:ext cx="672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ts val="500"/>
                </a:spcBef>
                <a:buClr>
                  <a:srgbClr val="FF0000"/>
                </a:buClr>
              </a:pPr>
              <a:r>
                <a:rPr lang="en-GB" altLang="en-US" sz="2000" b="1">
                  <a:solidFill>
                    <a:srgbClr val="FF0000"/>
                  </a:solidFill>
                  <a:latin typeface="Calibri" pitchFamily="34" charset="0"/>
                </a:rPr>
                <a:t>RR =</a:t>
              </a:r>
            </a:p>
            <a:p>
              <a:pPr algn="ctr" eaLnBrk="1" hangingPunct="1">
                <a:spcBef>
                  <a:spcPts val="500"/>
                </a:spcBef>
                <a:buClr>
                  <a:srgbClr val="FF0000"/>
                </a:buClr>
              </a:pPr>
              <a:endParaRPr lang="en-GB" altLang="en-U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0252" name="Line 37"/>
            <p:cNvSpPr>
              <a:spLocks noChangeShapeType="1"/>
            </p:cNvSpPr>
            <p:nvPr/>
          </p:nvSpPr>
          <p:spPr bwMode="auto">
            <a:xfrm>
              <a:off x="576" y="2431"/>
              <a:ext cx="465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38"/>
            <p:cNvSpPr>
              <a:spLocks noChangeShapeType="1"/>
            </p:cNvSpPr>
            <p:nvPr/>
          </p:nvSpPr>
          <p:spPr bwMode="auto">
            <a:xfrm>
              <a:off x="576" y="3808"/>
              <a:ext cx="465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39"/>
            <p:cNvSpPr>
              <a:spLocks noChangeShapeType="1"/>
            </p:cNvSpPr>
            <p:nvPr/>
          </p:nvSpPr>
          <p:spPr bwMode="auto">
            <a:xfrm>
              <a:off x="576" y="2431"/>
              <a:ext cx="1" cy="137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40"/>
            <p:cNvSpPr>
              <a:spLocks noChangeShapeType="1"/>
            </p:cNvSpPr>
            <p:nvPr/>
          </p:nvSpPr>
          <p:spPr bwMode="auto">
            <a:xfrm>
              <a:off x="5232" y="2431"/>
              <a:ext cx="1" cy="137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41"/>
            <p:cNvSpPr>
              <a:spLocks noChangeShapeType="1"/>
            </p:cNvSpPr>
            <p:nvPr/>
          </p:nvSpPr>
          <p:spPr bwMode="auto">
            <a:xfrm>
              <a:off x="1248" y="3119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42"/>
            <p:cNvSpPr>
              <a:spLocks noChangeShapeType="1"/>
            </p:cNvSpPr>
            <p:nvPr/>
          </p:nvSpPr>
          <p:spPr bwMode="auto">
            <a:xfrm>
              <a:off x="2448" y="3119"/>
              <a:ext cx="27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233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0975"/>
            <a:ext cx="8229600" cy="1143000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Attributable Risk (AR) for Count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8250"/>
            <a:ext cx="4038600" cy="4525963"/>
          </a:xfrm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Used in Randomized trials and Cohort studies</a:t>
            </a:r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AKA: Risk Difference*</a:t>
            </a:r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Difference in risk between exposed and unexposed</a:t>
            </a:r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If no association AR=0</a:t>
            </a:r>
          </a:p>
          <a:p>
            <a:pPr marL="334963" indent="-334963" eaLnBrk="1" hangingPunct="1">
              <a:spcBef>
                <a:spcPts val="6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85800" y="4562475"/>
            <a:ext cx="7924800" cy="1125538"/>
            <a:chOff x="432" y="2874"/>
            <a:chExt cx="4992" cy="709"/>
          </a:xfrm>
        </p:grpSpPr>
        <p:sp>
          <p:nvSpPr>
            <p:cNvPr id="12320" name="Rectangle 5"/>
            <p:cNvSpPr>
              <a:spLocks noChangeArrowheads="1"/>
            </p:cNvSpPr>
            <p:nvPr/>
          </p:nvSpPr>
          <p:spPr bwMode="auto">
            <a:xfrm>
              <a:off x="921" y="2874"/>
              <a:ext cx="1322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a/(a+b) - c/(c+d)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321" name="Rectangle 6"/>
            <p:cNvSpPr>
              <a:spLocks noChangeArrowheads="1"/>
            </p:cNvSpPr>
            <p:nvPr/>
          </p:nvSpPr>
          <p:spPr bwMode="auto">
            <a:xfrm>
              <a:off x="2243" y="2874"/>
              <a:ext cx="342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</p:txBody>
        </p:sp>
        <p:sp>
          <p:nvSpPr>
            <p:cNvPr id="12322" name="Rectangle 7"/>
            <p:cNvSpPr>
              <a:spLocks noChangeArrowheads="1"/>
            </p:cNvSpPr>
            <p:nvPr/>
          </p:nvSpPr>
          <p:spPr bwMode="auto">
            <a:xfrm>
              <a:off x="2585" y="2874"/>
              <a:ext cx="2839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Incidence</a:t>
              </a:r>
              <a:r>
                <a:rPr lang="en-GB" altLang="en-US" sz="2000" baseline="-8000">
                  <a:solidFill>
                    <a:srgbClr val="000000"/>
                  </a:solidFill>
                  <a:latin typeface="Calibri" pitchFamily="34" charset="0"/>
                </a:rPr>
                <a:t>(exposed)</a:t>
              </a: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– Incidence</a:t>
              </a:r>
              <a:r>
                <a:rPr lang="en-GB" altLang="en-US" sz="2000" baseline="-8000">
                  <a:solidFill>
                    <a:srgbClr val="000000"/>
                  </a:solidFill>
                  <a:latin typeface="Calibri" pitchFamily="34" charset="0"/>
                </a:rPr>
                <a:t>(unexposed)</a:t>
              </a:r>
              <a:r>
                <a:rPr lang="ar-SA" altLang="en-US" sz="2000" baseline="-8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 baseline="-8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323" name="Rectangle 8"/>
            <p:cNvSpPr>
              <a:spLocks noChangeArrowheads="1"/>
            </p:cNvSpPr>
            <p:nvPr/>
          </p:nvSpPr>
          <p:spPr bwMode="auto">
            <a:xfrm>
              <a:off x="432" y="2874"/>
              <a:ext cx="489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000000"/>
                </a:buClr>
              </a:pP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1" hangingPunct="1">
                <a:spcBef>
                  <a:spcPts val="500"/>
                </a:spcBef>
                <a:buClr>
                  <a:srgbClr val="FF0000"/>
                </a:buClr>
              </a:pPr>
              <a:r>
                <a:rPr lang="en-GB" altLang="en-US" sz="2000" b="1">
                  <a:solidFill>
                    <a:srgbClr val="FF0000"/>
                  </a:solidFill>
                  <a:latin typeface="Calibri" pitchFamily="34" charset="0"/>
                </a:rPr>
                <a:t>AR =</a:t>
              </a:r>
            </a:p>
            <a:p>
              <a:pPr eaLnBrk="1" hangingPunct="1">
                <a:spcBef>
                  <a:spcPts val="500"/>
                </a:spcBef>
                <a:buClr>
                  <a:srgbClr val="FF0000"/>
                </a:buClr>
              </a:pPr>
              <a:endParaRPr lang="en-GB" altLang="en-U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324" name="Line 9"/>
            <p:cNvSpPr>
              <a:spLocks noChangeShapeType="1"/>
            </p:cNvSpPr>
            <p:nvPr/>
          </p:nvSpPr>
          <p:spPr bwMode="auto">
            <a:xfrm>
              <a:off x="432" y="2874"/>
              <a:ext cx="49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10"/>
            <p:cNvSpPr>
              <a:spLocks noChangeShapeType="1"/>
            </p:cNvSpPr>
            <p:nvPr/>
          </p:nvSpPr>
          <p:spPr bwMode="auto">
            <a:xfrm>
              <a:off x="432" y="3583"/>
              <a:ext cx="49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>
              <a:off x="432" y="2874"/>
              <a:ext cx="1" cy="7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2"/>
            <p:cNvSpPr>
              <a:spLocks noChangeShapeType="1"/>
            </p:cNvSpPr>
            <p:nvPr/>
          </p:nvSpPr>
          <p:spPr bwMode="auto">
            <a:xfrm>
              <a:off x="5424" y="2874"/>
              <a:ext cx="1" cy="7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13"/>
          <p:cNvGrpSpPr>
            <a:grpSpLocks/>
          </p:cNvGrpSpPr>
          <p:nvPr/>
        </p:nvGrpSpPr>
        <p:grpSpPr bwMode="auto">
          <a:xfrm>
            <a:off x="4648200" y="976313"/>
            <a:ext cx="4038600" cy="2197100"/>
            <a:chOff x="2928" y="615"/>
            <a:chExt cx="2544" cy="1384"/>
          </a:xfrm>
        </p:grpSpPr>
        <p:sp>
          <p:nvSpPr>
            <p:cNvPr id="12295" name="Rectangle 14"/>
            <p:cNvSpPr>
              <a:spLocks noChangeArrowheads="1"/>
            </p:cNvSpPr>
            <p:nvPr/>
          </p:nvSpPr>
          <p:spPr bwMode="auto">
            <a:xfrm>
              <a:off x="4881" y="615"/>
              <a:ext cx="59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2296" name="Rectangle 15"/>
            <p:cNvSpPr>
              <a:spLocks noChangeArrowheads="1"/>
            </p:cNvSpPr>
            <p:nvPr/>
          </p:nvSpPr>
          <p:spPr bwMode="auto">
            <a:xfrm>
              <a:off x="3733" y="615"/>
              <a:ext cx="1148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Disease</a:t>
              </a:r>
            </a:p>
          </p:txBody>
        </p:sp>
        <p:sp>
          <p:nvSpPr>
            <p:cNvPr id="12297" name="Rectangle 16"/>
            <p:cNvSpPr>
              <a:spLocks noChangeArrowheads="1"/>
            </p:cNvSpPr>
            <p:nvPr/>
          </p:nvSpPr>
          <p:spPr bwMode="auto">
            <a:xfrm>
              <a:off x="2928" y="615"/>
              <a:ext cx="80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2298" name="Rectangle 17"/>
            <p:cNvSpPr>
              <a:spLocks noChangeArrowheads="1"/>
            </p:cNvSpPr>
            <p:nvPr/>
          </p:nvSpPr>
          <p:spPr bwMode="auto">
            <a:xfrm>
              <a:off x="4881" y="1556"/>
              <a:ext cx="59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c+d</a:t>
              </a:r>
            </a:p>
          </p:txBody>
        </p:sp>
        <p:sp>
          <p:nvSpPr>
            <p:cNvPr id="12299" name="Rectangle 18"/>
            <p:cNvSpPr>
              <a:spLocks noChangeArrowheads="1"/>
            </p:cNvSpPr>
            <p:nvPr/>
          </p:nvSpPr>
          <p:spPr bwMode="auto">
            <a:xfrm>
              <a:off x="4357" y="1556"/>
              <a:ext cx="5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2300" name="Rectangle 19"/>
            <p:cNvSpPr>
              <a:spLocks noChangeArrowheads="1"/>
            </p:cNvSpPr>
            <p:nvPr/>
          </p:nvSpPr>
          <p:spPr bwMode="auto">
            <a:xfrm>
              <a:off x="3733" y="1556"/>
              <a:ext cx="6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2301" name="Rectangle 20"/>
            <p:cNvSpPr>
              <a:spLocks noChangeArrowheads="1"/>
            </p:cNvSpPr>
            <p:nvPr/>
          </p:nvSpPr>
          <p:spPr bwMode="auto">
            <a:xfrm>
              <a:off x="2928" y="1556"/>
              <a:ext cx="805" cy="44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2302" name="Rectangle 21"/>
            <p:cNvSpPr>
              <a:spLocks noChangeArrowheads="1"/>
            </p:cNvSpPr>
            <p:nvPr/>
          </p:nvSpPr>
          <p:spPr bwMode="auto">
            <a:xfrm>
              <a:off x="4881" y="1113"/>
              <a:ext cx="59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a+b</a:t>
              </a:r>
            </a:p>
          </p:txBody>
        </p:sp>
        <p:sp>
          <p:nvSpPr>
            <p:cNvPr id="12303" name="Rectangle 22"/>
            <p:cNvSpPr>
              <a:spLocks noChangeArrowheads="1"/>
            </p:cNvSpPr>
            <p:nvPr/>
          </p:nvSpPr>
          <p:spPr bwMode="auto">
            <a:xfrm>
              <a:off x="4357" y="1113"/>
              <a:ext cx="5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2304" name="Rectangle 23"/>
            <p:cNvSpPr>
              <a:spLocks noChangeArrowheads="1"/>
            </p:cNvSpPr>
            <p:nvPr/>
          </p:nvSpPr>
          <p:spPr bwMode="auto">
            <a:xfrm>
              <a:off x="3733" y="1113"/>
              <a:ext cx="6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2305" name="Rectangle 24"/>
            <p:cNvSpPr>
              <a:spLocks noChangeArrowheads="1"/>
            </p:cNvSpPr>
            <p:nvPr/>
          </p:nvSpPr>
          <p:spPr bwMode="auto">
            <a:xfrm>
              <a:off x="2928" y="1113"/>
              <a:ext cx="805" cy="44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12306" name="Rectangle 25"/>
            <p:cNvSpPr>
              <a:spLocks noChangeArrowheads="1"/>
            </p:cNvSpPr>
            <p:nvPr/>
          </p:nvSpPr>
          <p:spPr bwMode="auto">
            <a:xfrm>
              <a:off x="4881" y="864"/>
              <a:ext cx="59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Total</a:t>
              </a:r>
            </a:p>
          </p:txBody>
        </p:sp>
        <p:sp>
          <p:nvSpPr>
            <p:cNvPr id="12307" name="Rectangle 26"/>
            <p:cNvSpPr>
              <a:spLocks noChangeArrowheads="1"/>
            </p:cNvSpPr>
            <p:nvPr/>
          </p:nvSpPr>
          <p:spPr bwMode="auto">
            <a:xfrm>
              <a:off x="4357" y="864"/>
              <a:ext cx="52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2308" name="Rectangle 27"/>
            <p:cNvSpPr>
              <a:spLocks noChangeArrowheads="1"/>
            </p:cNvSpPr>
            <p:nvPr/>
          </p:nvSpPr>
          <p:spPr bwMode="auto">
            <a:xfrm>
              <a:off x="3733" y="864"/>
              <a:ext cx="62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12309" name="Rectangle 28"/>
            <p:cNvSpPr>
              <a:spLocks noChangeArrowheads="1"/>
            </p:cNvSpPr>
            <p:nvPr/>
          </p:nvSpPr>
          <p:spPr bwMode="auto">
            <a:xfrm>
              <a:off x="2928" y="864"/>
              <a:ext cx="805" cy="2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Exposure</a:t>
              </a:r>
            </a:p>
          </p:txBody>
        </p:sp>
        <p:sp>
          <p:nvSpPr>
            <p:cNvPr id="12310" name="Line 29"/>
            <p:cNvSpPr>
              <a:spLocks noChangeShapeType="1"/>
            </p:cNvSpPr>
            <p:nvPr/>
          </p:nvSpPr>
          <p:spPr bwMode="auto">
            <a:xfrm>
              <a:off x="2928" y="615"/>
              <a:ext cx="254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30"/>
            <p:cNvSpPr>
              <a:spLocks noChangeShapeType="1"/>
            </p:cNvSpPr>
            <p:nvPr/>
          </p:nvSpPr>
          <p:spPr bwMode="auto">
            <a:xfrm>
              <a:off x="2928" y="1999"/>
              <a:ext cx="254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31"/>
            <p:cNvSpPr>
              <a:spLocks noChangeShapeType="1"/>
            </p:cNvSpPr>
            <p:nvPr/>
          </p:nvSpPr>
          <p:spPr bwMode="auto">
            <a:xfrm>
              <a:off x="2928" y="615"/>
              <a:ext cx="1" cy="13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32"/>
            <p:cNvSpPr>
              <a:spLocks noChangeShapeType="1"/>
            </p:cNvSpPr>
            <p:nvPr/>
          </p:nvSpPr>
          <p:spPr bwMode="auto">
            <a:xfrm>
              <a:off x="3733" y="615"/>
              <a:ext cx="1" cy="13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33"/>
            <p:cNvSpPr>
              <a:spLocks noChangeShapeType="1"/>
            </p:cNvSpPr>
            <p:nvPr/>
          </p:nvSpPr>
          <p:spPr bwMode="auto">
            <a:xfrm>
              <a:off x="4881" y="615"/>
              <a:ext cx="1" cy="13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34"/>
            <p:cNvSpPr>
              <a:spLocks noChangeShapeType="1"/>
            </p:cNvSpPr>
            <p:nvPr/>
          </p:nvSpPr>
          <p:spPr bwMode="auto">
            <a:xfrm>
              <a:off x="5472" y="615"/>
              <a:ext cx="1" cy="13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35"/>
            <p:cNvSpPr>
              <a:spLocks noChangeShapeType="1"/>
            </p:cNvSpPr>
            <p:nvPr/>
          </p:nvSpPr>
          <p:spPr bwMode="auto">
            <a:xfrm>
              <a:off x="2928" y="864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36"/>
            <p:cNvSpPr>
              <a:spLocks noChangeShapeType="1"/>
            </p:cNvSpPr>
            <p:nvPr/>
          </p:nvSpPr>
          <p:spPr bwMode="auto">
            <a:xfrm>
              <a:off x="4357" y="864"/>
              <a:ext cx="1" cy="113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37"/>
            <p:cNvSpPr>
              <a:spLocks noChangeShapeType="1"/>
            </p:cNvSpPr>
            <p:nvPr/>
          </p:nvSpPr>
          <p:spPr bwMode="auto">
            <a:xfrm>
              <a:off x="2928" y="1556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38"/>
            <p:cNvSpPr>
              <a:spLocks noChangeShapeType="1"/>
            </p:cNvSpPr>
            <p:nvPr/>
          </p:nvSpPr>
          <p:spPr bwMode="auto">
            <a:xfrm>
              <a:off x="2928" y="1113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TextBox 38"/>
          <p:cNvSpPr txBox="1">
            <a:spLocks noChangeArrowheads="1"/>
          </p:cNvSpPr>
          <p:nvPr/>
        </p:nvSpPr>
        <p:spPr bwMode="auto">
          <a:xfrm>
            <a:off x="381000" y="6135688"/>
            <a:ext cx="8602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* Note: Some argue that you should use the term risk difference when testing for association, and only use “Attributable Risk” for when you have established causality.</a:t>
            </a:r>
          </a:p>
        </p:txBody>
      </p:sp>
    </p:spTree>
    <p:extLst>
      <p:ext uri="{BB962C8B-B14F-4D97-AF65-F5344CB8AC3E}">
        <p14:creationId xmlns:p14="http://schemas.microsoft.com/office/powerpoint/2010/main" val="356448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4463"/>
            <a:ext cx="8229600" cy="1143001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Odds Ratio (OR) for Count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5719"/>
            <a:ext cx="4114800" cy="4525962"/>
          </a:xfrm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Used primarily in Case Control Studies (also in Cohort)</a:t>
            </a:r>
            <a:r>
              <a:rPr lang="ar-SA" altLang="en-US" sz="2400" dirty="0"/>
              <a:t>‏</a:t>
            </a:r>
            <a:endParaRPr lang="en-GB" altLang="en-US" sz="2400" dirty="0"/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AKA: Relative Odds</a:t>
            </a:r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Good </a:t>
            </a:r>
            <a:r>
              <a:rPr lang="en-GB" altLang="en-US" sz="2400" i="1" dirty="0"/>
              <a:t>estimate</a:t>
            </a:r>
            <a:r>
              <a:rPr lang="en-GB" altLang="en-US" sz="2400" dirty="0"/>
              <a:t> of RR</a:t>
            </a:r>
          </a:p>
          <a:p>
            <a:pPr marL="334963" indent="-334963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If no association OR=1</a:t>
            </a:r>
          </a:p>
          <a:p>
            <a:pPr marL="334963" indent="-334963" eaLnBrk="1" hangingPunct="1">
              <a:spcBef>
                <a:spcPts val="6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28600" y="3817938"/>
            <a:ext cx="8763000" cy="2163762"/>
            <a:chOff x="144" y="2405"/>
            <a:chExt cx="5520" cy="1363"/>
          </a:xfrm>
        </p:grpSpPr>
        <p:sp>
          <p:nvSpPr>
            <p:cNvPr id="14367" name="Rectangle 5"/>
            <p:cNvSpPr>
              <a:spLocks noChangeArrowheads="1"/>
            </p:cNvSpPr>
            <p:nvPr/>
          </p:nvSpPr>
          <p:spPr bwMode="auto">
            <a:xfrm>
              <a:off x="1392" y="3079"/>
              <a:ext cx="384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b*c</a:t>
              </a:r>
            </a:p>
          </p:txBody>
        </p:sp>
        <p:sp>
          <p:nvSpPr>
            <p:cNvPr id="14368" name="Rectangle 6"/>
            <p:cNvSpPr>
              <a:spLocks noChangeArrowheads="1"/>
            </p:cNvSpPr>
            <p:nvPr/>
          </p:nvSpPr>
          <p:spPr bwMode="auto">
            <a:xfrm>
              <a:off x="1392" y="2405"/>
              <a:ext cx="3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a*d</a:t>
              </a:r>
            </a:p>
          </p:txBody>
        </p: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1104" y="2405"/>
              <a:ext cx="288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</p:txBody>
        </p:sp>
        <p:sp>
          <p:nvSpPr>
            <p:cNvPr id="14370" name="Rectangle 8"/>
            <p:cNvSpPr>
              <a:spLocks noChangeArrowheads="1"/>
            </p:cNvSpPr>
            <p:nvPr/>
          </p:nvSpPr>
          <p:spPr bwMode="auto">
            <a:xfrm>
              <a:off x="672" y="3079"/>
              <a:ext cx="432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b/d</a:t>
              </a:r>
            </a:p>
          </p:txBody>
        </p:sp>
        <p:sp>
          <p:nvSpPr>
            <p:cNvPr id="14371" name="Rectangle 9"/>
            <p:cNvSpPr>
              <a:spLocks noChangeArrowheads="1"/>
            </p:cNvSpPr>
            <p:nvPr/>
          </p:nvSpPr>
          <p:spPr bwMode="auto">
            <a:xfrm>
              <a:off x="672" y="2405"/>
              <a:ext cx="43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a/c</a:t>
              </a:r>
            </a:p>
          </p:txBody>
        </p:sp>
        <p:sp>
          <p:nvSpPr>
            <p:cNvPr id="14372" name="Rectangle 10"/>
            <p:cNvSpPr>
              <a:spLocks noChangeArrowheads="1"/>
            </p:cNvSpPr>
            <p:nvPr/>
          </p:nvSpPr>
          <p:spPr bwMode="auto">
            <a:xfrm>
              <a:off x="1776" y="2405"/>
              <a:ext cx="240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</p:txBody>
        </p:sp>
        <p:sp>
          <p:nvSpPr>
            <p:cNvPr id="14373" name="Rectangle 11"/>
            <p:cNvSpPr>
              <a:spLocks noChangeArrowheads="1"/>
            </p:cNvSpPr>
            <p:nvPr/>
          </p:nvSpPr>
          <p:spPr bwMode="auto">
            <a:xfrm>
              <a:off x="2016" y="3079"/>
              <a:ext cx="3648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(Odds of Exposure among Controls)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74" name="Rectangle 12"/>
            <p:cNvSpPr>
              <a:spLocks noChangeArrowheads="1"/>
            </p:cNvSpPr>
            <p:nvPr/>
          </p:nvSpPr>
          <p:spPr bwMode="auto">
            <a:xfrm>
              <a:off x="2016" y="2405"/>
              <a:ext cx="364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(Odds of Exposure among Cases)</a:t>
              </a:r>
              <a:r>
                <a:rPr lang="ar-SA" altLang="en-US" sz="2000">
                  <a:solidFill>
                    <a:srgbClr val="000000"/>
                  </a:solidFill>
                  <a:latin typeface="Calibri" pitchFamily="34" charset="0"/>
                </a:rPr>
                <a:t>‏</a:t>
              </a: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75" name="Rectangle 13"/>
            <p:cNvSpPr>
              <a:spLocks noChangeArrowheads="1"/>
            </p:cNvSpPr>
            <p:nvPr/>
          </p:nvSpPr>
          <p:spPr bwMode="auto">
            <a:xfrm>
              <a:off x="144" y="2405"/>
              <a:ext cx="528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endParaRPr lang="en-GB" alt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ts val="500"/>
                </a:spcBef>
                <a:buClr>
                  <a:srgbClr val="FF0000"/>
                </a:buClr>
              </a:pPr>
              <a:r>
                <a:rPr lang="en-GB" altLang="en-US" sz="2000" b="1">
                  <a:solidFill>
                    <a:srgbClr val="FF0000"/>
                  </a:solidFill>
                  <a:latin typeface="Calibri" pitchFamily="34" charset="0"/>
                </a:rPr>
                <a:t>OR =</a:t>
              </a:r>
            </a:p>
            <a:p>
              <a:pPr algn="ctr" eaLnBrk="1" hangingPunct="1">
                <a:spcBef>
                  <a:spcPts val="500"/>
                </a:spcBef>
                <a:buClr>
                  <a:srgbClr val="FF0000"/>
                </a:buClr>
              </a:pPr>
              <a:endParaRPr lang="en-GB" altLang="en-U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376" name="Line 14"/>
            <p:cNvSpPr>
              <a:spLocks noChangeShapeType="1"/>
            </p:cNvSpPr>
            <p:nvPr/>
          </p:nvSpPr>
          <p:spPr bwMode="auto">
            <a:xfrm>
              <a:off x="144" y="2405"/>
              <a:ext cx="5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5"/>
            <p:cNvSpPr>
              <a:spLocks noChangeShapeType="1"/>
            </p:cNvSpPr>
            <p:nvPr/>
          </p:nvSpPr>
          <p:spPr bwMode="auto">
            <a:xfrm>
              <a:off x="144" y="3768"/>
              <a:ext cx="5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16"/>
            <p:cNvSpPr>
              <a:spLocks noChangeShapeType="1"/>
            </p:cNvSpPr>
            <p:nvPr/>
          </p:nvSpPr>
          <p:spPr bwMode="auto">
            <a:xfrm>
              <a:off x="144" y="2405"/>
              <a:ext cx="1" cy="13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7"/>
            <p:cNvSpPr>
              <a:spLocks noChangeShapeType="1"/>
            </p:cNvSpPr>
            <p:nvPr/>
          </p:nvSpPr>
          <p:spPr bwMode="auto">
            <a:xfrm>
              <a:off x="5664" y="2405"/>
              <a:ext cx="1" cy="13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18"/>
            <p:cNvSpPr>
              <a:spLocks noChangeShapeType="1"/>
            </p:cNvSpPr>
            <p:nvPr/>
          </p:nvSpPr>
          <p:spPr bwMode="auto">
            <a:xfrm>
              <a:off x="672" y="3079"/>
              <a:ext cx="4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19"/>
            <p:cNvSpPr>
              <a:spLocks noChangeShapeType="1"/>
            </p:cNvSpPr>
            <p:nvPr/>
          </p:nvSpPr>
          <p:spPr bwMode="auto">
            <a:xfrm>
              <a:off x="2016" y="3079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20"/>
            <p:cNvSpPr>
              <a:spLocks noChangeShapeType="1"/>
            </p:cNvSpPr>
            <p:nvPr/>
          </p:nvSpPr>
          <p:spPr bwMode="auto">
            <a:xfrm>
              <a:off x="1392" y="3079"/>
              <a:ext cx="3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21"/>
          <p:cNvGrpSpPr>
            <a:grpSpLocks/>
          </p:cNvGrpSpPr>
          <p:nvPr/>
        </p:nvGrpSpPr>
        <p:grpSpPr bwMode="auto">
          <a:xfrm>
            <a:off x="4648200" y="922338"/>
            <a:ext cx="4038600" cy="2197100"/>
            <a:chOff x="2928" y="581"/>
            <a:chExt cx="2544" cy="1384"/>
          </a:xfrm>
        </p:grpSpPr>
        <p:sp>
          <p:nvSpPr>
            <p:cNvPr id="14342" name="Rectangle 22"/>
            <p:cNvSpPr>
              <a:spLocks noChangeArrowheads="1"/>
            </p:cNvSpPr>
            <p:nvPr/>
          </p:nvSpPr>
          <p:spPr bwMode="auto">
            <a:xfrm>
              <a:off x="4881" y="581"/>
              <a:ext cx="59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4343" name="Rectangle 23"/>
            <p:cNvSpPr>
              <a:spLocks noChangeArrowheads="1"/>
            </p:cNvSpPr>
            <p:nvPr/>
          </p:nvSpPr>
          <p:spPr bwMode="auto">
            <a:xfrm>
              <a:off x="3733" y="581"/>
              <a:ext cx="1148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Disease</a:t>
              </a:r>
            </a:p>
          </p:txBody>
        </p:sp>
        <p:sp>
          <p:nvSpPr>
            <p:cNvPr id="14344" name="Rectangle 24"/>
            <p:cNvSpPr>
              <a:spLocks noChangeArrowheads="1"/>
            </p:cNvSpPr>
            <p:nvPr/>
          </p:nvSpPr>
          <p:spPr bwMode="auto">
            <a:xfrm>
              <a:off x="2928" y="581"/>
              <a:ext cx="80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4345" name="Rectangle 25"/>
            <p:cNvSpPr>
              <a:spLocks noChangeArrowheads="1"/>
            </p:cNvSpPr>
            <p:nvPr/>
          </p:nvSpPr>
          <p:spPr bwMode="auto">
            <a:xfrm>
              <a:off x="4881" y="1522"/>
              <a:ext cx="59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c+d</a:t>
              </a:r>
            </a:p>
          </p:txBody>
        </p:sp>
        <p:sp>
          <p:nvSpPr>
            <p:cNvPr id="14346" name="Rectangle 26"/>
            <p:cNvSpPr>
              <a:spLocks noChangeArrowheads="1"/>
            </p:cNvSpPr>
            <p:nvPr/>
          </p:nvSpPr>
          <p:spPr bwMode="auto">
            <a:xfrm>
              <a:off x="4357" y="1522"/>
              <a:ext cx="5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347" name="Rectangle 27"/>
            <p:cNvSpPr>
              <a:spLocks noChangeArrowheads="1"/>
            </p:cNvSpPr>
            <p:nvPr/>
          </p:nvSpPr>
          <p:spPr bwMode="auto">
            <a:xfrm>
              <a:off x="3733" y="1522"/>
              <a:ext cx="6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4348" name="Rectangle 28"/>
            <p:cNvSpPr>
              <a:spLocks noChangeArrowheads="1"/>
            </p:cNvSpPr>
            <p:nvPr/>
          </p:nvSpPr>
          <p:spPr bwMode="auto">
            <a:xfrm>
              <a:off x="2928" y="1522"/>
              <a:ext cx="805" cy="44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4349" name="Rectangle 29"/>
            <p:cNvSpPr>
              <a:spLocks noChangeArrowheads="1"/>
            </p:cNvSpPr>
            <p:nvPr/>
          </p:nvSpPr>
          <p:spPr bwMode="auto">
            <a:xfrm>
              <a:off x="4881" y="1079"/>
              <a:ext cx="59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a+b</a:t>
              </a:r>
            </a:p>
          </p:txBody>
        </p:sp>
        <p:sp>
          <p:nvSpPr>
            <p:cNvPr id="14350" name="Rectangle 30"/>
            <p:cNvSpPr>
              <a:spLocks noChangeArrowheads="1"/>
            </p:cNvSpPr>
            <p:nvPr/>
          </p:nvSpPr>
          <p:spPr bwMode="auto">
            <a:xfrm>
              <a:off x="4357" y="1079"/>
              <a:ext cx="5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4351" name="Rectangle 31"/>
            <p:cNvSpPr>
              <a:spLocks noChangeArrowheads="1"/>
            </p:cNvSpPr>
            <p:nvPr/>
          </p:nvSpPr>
          <p:spPr bwMode="auto">
            <a:xfrm>
              <a:off x="3733" y="1079"/>
              <a:ext cx="6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4352" name="Rectangle 32"/>
            <p:cNvSpPr>
              <a:spLocks noChangeArrowheads="1"/>
            </p:cNvSpPr>
            <p:nvPr/>
          </p:nvSpPr>
          <p:spPr bwMode="auto">
            <a:xfrm>
              <a:off x="2928" y="1079"/>
              <a:ext cx="805" cy="44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14353" name="Rectangle 33"/>
            <p:cNvSpPr>
              <a:spLocks noChangeArrowheads="1"/>
            </p:cNvSpPr>
            <p:nvPr/>
          </p:nvSpPr>
          <p:spPr bwMode="auto">
            <a:xfrm>
              <a:off x="4881" y="830"/>
              <a:ext cx="59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Total</a:t>
              </a:r>
            </a:p>
          </p:txBody>
        </p:sp>
        <p:sp>
          <p:nvSpPr>
            <p:cNvPr id="14354" name="Rectangle 34"/>
            <p:cNvSpPr>
              <a:spLocks noChangeArrowheads="1"/>
            </p:cNvSpPr>
            <p:nvPr/>
          </p:nvSpPr>
          <p:spPr bwMode="auto">
            <a:xfrm>
              <a:off x="4357" y="830"/>
              <a:ext cx="52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4355" name="Rectangle 35"/>
            <p:cNvSpPr>
              <a:spLocks noChangeArrowheads="1"/>
            </p:cNvSpPr>
            <p:nvPr/>
          </p:nvSpPr>
          <p:spPr bwMode="auto">
            <a:xfrm>
              <a:off x="3733" y="830"/>
              <a:ext cx="62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14356" name="Rectangle 36"/>
            <p:cNvSpPr>
              <a:spLocks noChangeArrowheads="1"/>
            </p:cNvSpPr>
            <p:nvPr/>
          </p:nvSpPr>
          <p:spPr bwMode="auto">
            <a:xfrm>
              <a:off x="2928" y="830"/>
              <a:ext cx="805" cy="2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Exposure</a:t>
              </a:r>
            </a:p>
          </p:txBody>
        </p:sp>
        <p:sp>
          <p:nvSpPr>
            <p:cNvPr id="14357" name="Line 37"/>
            <p:cNvSpPr>
              <a:spLocks noChangeShapeType="1"/>
            </p:cNvSpPr>
            <p:nvPr/>
          </p:nvSpPr>
          <p:spPr bwMode="auto">
            <a:xfrm>
              <a:off x="2928" y="581"/>
              <a:ext cx="254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8"/>
            <p:cNvSpPr>
              <a:spLocks noChangeShapeType="1"/>
            </p:cNvSpPr>
            <p:nvPr/>
          </p:nvSpPr>
          <p:spPr bwMode="auto">
            <a:xfrm>
              <a:off x="2928" y="1965"/>
              <a:ext cx="254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39"/>
            <p:cNvSpPr>
              <a:spLocks noChangeShapeType="1"/>
            </p:cNvSpPr>
            <p:nvPr/>
          </p:nvSpPr>
          <p:spPr bwMode="auto">
            <a:xfrm>
              <a:off x="2928" y="581"/>
              <a:ext cx="1" cy="13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40"/>
            <p:cNvSpPr>
              <a:spLocks noChangeShapeType="1"/>
            </p:cNvSpPr>
            <p:nvPr/>
          </p:nvSpPr>
          <p:spPr bwMode="auto">
            <a:xfrm>
              <a:off x="3733" y="581"/>
              <a:ext cx="1" cy="13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41"/>
            <p:cNvSpPr>
              <a:spLocks noChangeShapeType="1"/>
            </p:cNvSpPr>
            <p:nvPr/>
          </p:nvSpPr>
          <p:spPr bwMode="auto">
            <a:xfrm>
              <a:off x="4881" y="581"/>
              <a:ext cx="1" cy="13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42"/>
            <p:cNvSpPr>
              <a:spLocks noChangeShapeType="1"/>
            </p:cNvSpPr>
            <p:nvPr/>
          </p:nvSpPr>
          <p:spPr bwMode="auto">
            <a:xfrm>
              <a:off x="5472" y="581"/>
              <a:ext cx="1" cy="13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43"/>
            <p:cNvSpPr>
              <a:spLocks noChangeShapeType="1"/>
            </p:cNvSpPr>
            <p:nvPr/>
          </p:nvSpPr>
          <p:spPr bwMode="auto">
            <a:xfrm>
              <a:off x="2928" y="830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44"/>
            <p:cNvSpPr>
              <a:spLocks noChangeShapeType="1"/>
            </p:cNvSpPr>
            <p:nvPr/>
          </p:nvSpPr>
          <p:spPr bwMode="auto">
            <a:xfrm>
              <a:off x="4357" y="830"/>
              <a:ext cx="1" cy="113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45"/>
            <p:cNvSpPr>
              <a:spLocks noChangeShapeType="1"/>
            </p:cNvSpPr>
            <p:nvPr/>
          </p:nvSpPr>
          <p:spPr bwMode="auto">
            <a:xfrm>
              <a:off x="2928" y="1522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46"/>
            <p:cNvSpPr>
              <a:spLocks noChangeShapeType="1"/>
            </p:cNvSpPr>
            <p:nvPr/>
          </p:nvSpPr>
          <p:spPr bwMode="auto">
            <a:xfrm>
              <a:off x="2928" y="1079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837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are Odds?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3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/>
              <a:t>Odds: Ratio of ways an event can occur to ways the event can not occur.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Odds of 1:1 indicate both options are easily likely.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When rolling dice, probability of getting a 2 is 1/6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Odds of getting a 2 is 1:5.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Used in epidemiology, because of situations where we calculate odds ratios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Case-control studies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Logistic regression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If P=probability of event, then odds=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/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If P is very small, 1-P≈1 and odds=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/>
          </a:p>
          <a:p>
            <a:pPr eaLnBrk="1" hangingPunct="1">
              <a:lnSpc>
                <a:spcPct val="80000"/>
              </a:lnSpc>
            </a:pPr>
            <a:endParaRPr lang="en-US" altLang="en-US" sz="2700"/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6645275" y="4683125"/>
          <a:ext cx="7397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355600" imgH="355600" progId="Equation.3">
                  <p:embed/>
                </p:oleObj>
              </mc:Choice>
              <mc:Fallback>
                <p:oleObj name="Equation" r:id="rId3" imgW="355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683125"/>
                        <a:ext cx="7397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37211"/>
              </p:ext>
            </p:extLst>
          </p:nvPr>
        </p:nvGraphicFramePr>
        <p:xfrm>
          <a:off x="6157913" y="5551488"/>
          <a:ext cx="18494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551488"/>
                        <a:ext cx="18494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8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introductions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34211" y="1447799"/>
            <a:ext cx="4329229" cy="4995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into groups of 2-3</a:t>
            </a:r>
          </a:p>
          <a:p>
            <a:r>
              <a:rPr lang="en-US" dirty="0"/>
              <a:t>Introduce yourselves to one-another, and you will introduce your group members to the class.</a:t>
            </a:r>
          </a:p>
          <a:p>
            <a:r>
              <a:rPr lang="en-US" dirty="0"/>
              <a:t>Items to include: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“Day-job”</a:t>
            </a:r>
          </a:p>
          <a:p>
            <a:pPr lvl="1"/>
            <a:r>
              <a:rPr lang="en-US" dirty="0"/>
              <a:t>Main objective for taking this course</a:t>
            </a:r>
          </a:p>
          <a:p>
            <a:pPr lvl="1"/>
            <a:r>
              <a:rPr lang="en-US" dirty="0"/>
              <a:t>Thing most excited to learn in over the next 3 days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48" y="1847850"/>
            <a:ext cx="31496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D:\SCContent\9781416040026\graphics\fullsize\S9781416040026-011-f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05013"/>
            <a:ext cx="7640637" cy="408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800">
              <a:latin typeface="Calibri" pitchFamily="34" charset="0"/>
            </a:endParaRPr>
          </a:p>
        </p:txBody>
      </p:sp>
      <p:sp>
        <p:nvSpPr>
          <p:cNvPr id="33796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97" name="Title 6"/>
          <p:cNvSpPr>
            <a:spLocks noGrp="1"/>
          </p:cNvSpPr>
          <p:nvPr>
            <p:ph type="title"/>
          </p:nvPr>
        </p:nvSpPr>
        <p:spPr>
          <a:xfrm>
            <a:off x="14288" y="274638"/>
            <a:ext cx="91297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Odds Ratio in Cohort Study and Case-Control Study Reduce to Same Calculation</a:t>
            </a:r>
          </a:p>
        </p:txBody>
      </p:sp>
    </p:spTree>
    <p:extLst>
      <p:ext uri="{BB962C8B-B14F-4D97-AF65-F5344CB8AC3E}">
        <p14:creationId xmlns:p14="http://schemas.microsoft.com/office/powerpoint/2010/main" val="3041802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Odds Ratio Estimates Relative Risk When Disease is Rare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OR will be a good estimate of the RR if the outcome is rare.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the outcome is common, and association is positive, then the OR will overestimate the RR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overestimation can be quite large for common outcomes.</a:t>
            </a:r>
          </a:p>
        </p:txBody>
      </p:sp>
      <p:pic>
        <p:nvPicPr>
          <p:cNvPr id="3584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7" b="-5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39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and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Presentation so far has focused on point estimates</a:t>
            </a:r>
          </a:p>
          <a:p>
            <a:r>
              <a:rPr lang="en-US" dirty="0"/>
              <a:t>Gives information on magnitude of association</a:t>
            </a:r>
          </a:p>
          <a:p>
            <a:r>
              <a:rPr lang="en-US" dirty="0"/>
              <a:t>Statistical software will also provide estimate of confidence intervals and p-values</a:t>
            </a:r>
          </a:p>
          <a:p>
            <a:r>
              <a:rPr lang="en-US" dirty="0"/>
              <a:t>Important to consider precision and statistical significance, along with estimate of magnitude of association.</a:t>
            </a:r>
          </a:p>
        </p:txBody>
      </p:sp>
    </p:spTree>
    <p:extLst>
      <p:ext uri="{BB962C8B-B14F-4D97-AF65-F5344CB8AC3E}">
        <p14:creationId xmlns:p14="http://schemas.microsoft.com/office/powerpoint/2010/main" val="1992418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Bias, Confounding, and Causal Inference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7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Association and Causality</a:t>
            </a:r>
          </a:p>
        </p:txBody>
      </p:sp>
      <p:sp>
        <p:nvSpPr>
          <p:cNvPr id="14340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20687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An exposure and outcome are associated if there is a differential distribution: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Incidence of outcome differs for exposed and unexposed group;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Prevalence of exposure differs between cases and controls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 exposure is causal for the outcome if the presence (or absence) of the exposure directly or indirectly influences whether the outcome occurs.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277" descr="D:\SCContent\9781416040026\graphics\fullsize\S9781416040026-009-f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82" y="2174631"/>
            <a:ext cx="4132263" cy="292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9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8572500" y="5359400"/>
            <a:ext cx="4762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999999"/>
                </a:solidFill>
                <a:latin typeface="Calibri" pitchFamily="34" charset="0"/>
              </a:rPr>
              <a:t>2</a:t>
            </a:r>
          </a:p>
        </p:txBody>
      </p:sp>
      <p:pic>
        <p:nvPicPr>
          <p:cNvPr id="24579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962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533400" y="6370638"/>
            <a:ext cx="777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Phillips, C.V. 2003. Epidemiology. 14(4):459-466.</a:t>
            </a:r>
          </a:p>
        </p:txBody>
      </p:sp>
      <p:sp>
        <p:nvSpPr>
          <p:cNvPr id="2458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Sources of Bias in Epidemiology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22860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What we are trying to measure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6858000" y="4419600"/>
            <a:ext cx="2286000" cy="646113"/>
          </a:xfrm>
          <a:prstGeom prst="rect">
            <a:avLst/>
          </a:prstGeom>
          <a:solidFill>
            <a:srgbClr val="EBDFDB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What we actually measure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09601" y="3810000"/>
            <a:ext cx="1066800" cy="3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38100" dist="25400" dir="5400000" algn="t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7696994" y="3885406"/>
            <a:ext cx="1066800" cy="15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38100" dist="25400" dir="5400000" algn="t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141413" y="5354459"/>
            <a:ext cx="6714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cs typeface="Arial" pitchFamily="34" charset="0"/>
              </a:rPr>
              <a:t>Bias = Systematic error in the design, conduct or analysis of a study that results in a </a:t>
            </a:r>
            <a:r>
              <a:rPr lang="en-US" altLang="en-US" b="1" u="sng" dirty="0">
                <a:solidFill>
                  <a:schemeClr val="accent2"/>
                </a:solidFill>
                <a:cs typeface="Arial" pitchFamily="34" charset="0"/>
              </a:rPr>
              <a:t>mistaken estimate of an exposure’s effect on the risk of disease</a:t>
            </a:r>
          </a:p>
        </p:txBody>
      </p:sp>
    </p:spTree>
    <p:extLst>
      <p:ext uri="{BB962C8B-B14F-4D97-AF65-F5344CB8AC3E}">
        <p14:creationId xmlns:p14="http://schemas.microsoft.com/office/powerpoint/2010/main" val="1588935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Sources of Bias in Epidemiology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979613"/>
            <a:ext cx="476091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4165600" y="6550025"/>
            <a:ext cx="497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Manolio et al. Nat Rev Genet. 2006. 7: 812-820.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239713" y="1516063"/>
            <a:ext cx="423862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Selection Bias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Arises from issues in case/control ascertainment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Information Bias</a:t>
            </a: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900"/>
              <a:t>Arises from measurement error or misclassification in assessing factors of interest.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1900"/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b="1"/>
              <a:t>Confounding*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900"/>
              <a:t>Arises when there is an extraneous disease risk factor that is also associated with exposure and not in the causal pathway.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200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sz="2000"/>
              <a:t>*Some argue confounding is not technically a bias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1532034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Confounding</a:t>
            </a:r>
          </a:p>
        </p:txBody>
      </p:sp>
      <p:sp>
        <p:nvSpPr>
          <p:cNvPr id="26627" name="Content Placeholder 8"/>
          <p:cNvSpPr>
            <a:spLocks noGrp="1"/>
          </p:cNvSpPr>
          <p:nvPr>
            <p:ph sz="quarter" idx="1"/>
          </p:nvPr>
        </p:nvSpPr>
        <p:spPr>
          <a:xfrm>
            <a:off x="635000" y="1447800"/>
            <a:ext cx="4029075" cy="4927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Confounding is a key topic in epidemiology</a:t>
            </a:r>
          </a:p>
          <a:p>
            <a:pPr eaLnBrk="1" hangingPunct="1"/>
            <a:r>
              <a:rPr lang="en-US" altLang="en-US" sz="2400" dirty="0"/>
              <a:t>A confounder is often defined as a factor that is:</a:t>
            </a:r>
          </a:p>
          <a:p>
            <a:pPr marL="719138" lvl="1" indent="-457200" eaLnBrk="1" hangingPunct="1">
              <a:buFontTx/>
              <a:buAutoNum type="circleNumDbPlain"/>
            </a:pPr>
            <a:r>
              <a:rPr lang="en-US" altLang="en-US" sz="2200" dirty="0"/>
              <a:t>A risk factor for disease</a:t>
            </a:r>
          </a:p>
          <a:p>
            <a:pPr marL="719138" lvl="1" indent="-457200" eaLnBrk="1" hangingPunct="1">
              <a:buFontTx/>
              <a:buAutoNum type="circleNumDbPlain"/>
            </a:pPr>
            <a:r>
              <a:rPr lang="en-US" altLang="en-US" sz="2200" dirty="0"/>
              <a:t>Associated with exposure</a:t>
            </a:r>
          </a:p>
          <a:p>
            <a:pPr marL="719138" lvl="1" indent="-457200" eaLnBrk="1" hangingPunct="1">
              <a:buFontTx/>
              <a:buAutoNum type="circleNumDbPlain"/>
            </a:pPr>
            <a:r>
              <a:rPr lang="en-US" altLang="en-US" sz="2200" dirty="0"/>
              <a:t>Not a direct result of exposure</a:t>
            </a:r>
          </a:p>
          <a:p>
            <a:pPr eaLnBrk="1" hangingPunct="1"/>
            <a:r>
              <a:rPr lang="en-US" altLang="en-US" sz="2400" dirty="0"/>
              <a:t>Confounding can lead to “spurious” associations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5040313" y="3813175"/>
            <a:ext cx="134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Exposure</a:t>
            </a:r>
          </a:p>
        </p:txBody>
      </p:sp>
      <p:sp>
        <p:nvSpPr>
          <p:cNvPr id="26629" name="Line 11"/>
          <p:cNvSpPr>
            <a:spLocks noChangeShapeType="1"/>
          </p:cNvSpPr>
          <p:nvPr/>
        </p:nvSpPr>
        <p:spPr bwMode="auto">
          <a:xfrm>
            <a:off x="6383338" y="4041775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7602538" y="3813175"/>
            <a:ext cx="124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Outcome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5708650" y="241935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Confounders </a:t>
            </a:r>
          </a:p>
        </p:txBody>
      </p:sp>
      <p:sp>
        <p:nvSpPr>
          <p:cNvPr id="26632" name="Line 14"/>
          <p:cNvSpPr>
            <a:spLocks noChangeShapeType="1"/>
          </p:cNvSpPr>
          <p:nvPr/>
        </p:nvSpPr>
        <p:spPr bwMode="auto">
          <a:xfrm flipH="1">
            <a:off x="5849938" y="2974975"/>
            <a:ext cx="930275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7"/>
          <p:cNvSpPr>
            <a:spLocks noChangeShapeType="1"/>
          </p:cNvSpPr>
          <p:nvPr/>
        </p:nvSpPr>
        <p:spPr bwMode="auto">
          <a:xfrm>
            <a:off x="6973888" y="2974975"/>
            <a:ext cx="9525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6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Confounding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Birth order and Down syndrome</a:t>
            </a:r>
          </a:p>
          <a:p>
            <a:r>
              <a:rPr lang="en-US" dirty="0"/>
              <a:t>Birth order is associated with Down syndrome, later order children with higher risk</a:t>
            </a:r>
          </a:p>
          <a:p>
            <a:pPr lvl="1"/>
            <a:r>
              <a:rPr lang="en-US" dirty="0"/>
              <a:t>Maternal age is associated with birth order </a:t>
            </a:r>
          </a:p>
          <a:p>
            <a:pPr lvl="1"/>
            <a:r>
              <a:rPr lang="en-US" dirty="0"/>
              <a:t>Maternal age is associated with Down Syndrome</a:t>
            </a:r>
          </a:p>
          <a:p>
            <a:r>
              <a:rPr lang="en-US" dirty="0"/>
              <a:t>Stratifying on maternal age, there is no longer evidence of </a:t>
            </a:r>
            <a:r>
              <a:rPr lang="en-US"/>
              <a:t>an association </a:t>
            </a:r>
            <a:r>
              <a:rPr lang="en-US" dirty="0"/>
              <a:t>between birth order and Down syndrome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66" y="1447800"/>
            <a:ext cx="2773679" cy="2345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648" y="4094827"/>
            <a:ext cx="3177916" cy="24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60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Approaches to Handling Confounding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rgbClr val="DDD9C3"/>
          </a:solidFill>
          <a:ln>
            <a:solidFill>
              <a:srgbClr val="9B2D1F"/>
            </a:solidFill>
          </a:ln>
        </p:spPr>
        <p:txBody>
          <a:bodyPr/>
          <a:lstStyle/>
          <a:p>
            <a:pPr algn="ctr" eaLnBrk="1" hangingPunct="1">
              <a:buFont typeface="Wingdings 2" pitchFamily="-109" charset="2"/>
              <a:buNone/>
              <a:defRPr/>
            </a:pPr>
            <a:r>
              <a:rPr lang="en-US" altLang="en-US" sz="3200">
                <a:ea typeface="ＭＳ Ｐゴシック" pitchFamily="-109" charset="-128"/>
              </a:rPr>
              <a:t>In Design of Study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solidFill>
            <a:srgbClr val="DDD9C3"/>
          </a:solidFill>
          <a:ln>
            <a:solidFill>
              <a:srgbClr val="9B2D1F"/>
            </a:solidFill>
          </a:ln>
        </p:spPr>
        <p:txBody>
          <a:bodyPr/>
          <a:lstStyle/>
          <a:p>
            <a:pPr algn="ctr" eaLnBrk="1" hangingPunct="1">
              <a:buFont typeface="Wingdings 2" pitchFamily="-109" charset="2"/>
              <a:buNone/>
              <a:defRPr/>
            </a:pPr>
            <a:r>
              <a:rPr lang="en-US" altLang="en-US" sz="3200">
                <a:ea typeface="ＭＳ Ｐゴシック" pitchFamily="-109" charset="-128"/>
              </a:rPr>
              <a:t>In Analysis of Data</a:t>
            </a:r>
          </a:p>
        </p:txBody>
      </p:sp>
      <p:sp>
        <p:nvSpPr>
          <p:cNvPr id="27653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rgbClr val="9B2D1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Randomization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Restriction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Matching</a:t>
            </a:r>
          </a:p>
          <a:p>
            <a:pPr lvl="1" eaLnBrk="1" hangingPunct="1"/>
            <a:r>
              <a:rPr lang="en-US" altLang="en-US"/>
              <a:t>Group Matching</a:t>
            </a:r>
          </a:p>
          <a:p>
            <a:pPr lvl="1" eaLnBrk="1" hangingPunct="1"/>
            <a:r>
              <a:rPr lang="en-US" altLang="en-US"/>
              <a:t>Individual Matching</a:t>
            </a:r>
          </a:p>
        </p:txBody>
      </p:sp>
      <p:sp>
        <p:nvSpPr>
          <p:cNvPr id="27654" name="Content Placeholder 6"/>
          <p:cNvSpPr>
            <a:spLocks noGrp="1"/>
          </p:cNvSpPr>
          <p:nvPr>
            <p:ph sz="half" idx="4"/>
          </p:nvPr>
        </p:nvSpPr>
        <p:spPr>
          <a:ln>
            <a:solidFill>
              <a:srgbClr val="9B2D1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Standardization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Adjustment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Stratification</a:t>
            </a:r>
          </a:p>
        </p:txBody>
      </p:sp>
    </p:spTree>
    <p:extLst>
      <p:ext uri="{BB962C8B-B14F-4D97-AF65-F5344CB8AC3E}">
        <p14:creationId xmlns:p14="http://schemas.microsoft.com/office/powerpoint/2010/main" val="302119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0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Guidelines for Judging Whether an Association is Causal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365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Temporal relationship (exposure should proceed outcome)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Strength of association (size of odds ratio or relative risk)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Dose-response relationship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Cessation of exposure leads to reduction in outcome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Replication of finding (multiple independent studies)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Biological plausibility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Consistency with other knowledge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Consideration of alternative explanations (ability to rule them out)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Specificity of the association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20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713288"/>
            <a:ext cx="45593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055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Meant by Interaction?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Biological Interaction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The interdependent operation of two or more biological causes to produce, prevent or control an effect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Two causes interact on a biological level to cause a disease or outcome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Statistical Interaction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The observed joint effects of two factors differs from that expected on the basis of their independent effects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Deviation from additive or multiplicative joint effects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Effect Modification </a:t>
            </a:r>
            <a:r>
              <a:rPr lang="en-US" altLang="en-US" sz="2200"/>
              <a:t>(or Effect Measure Modification)</a:t>
            </a: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Differences in the effect measure for one factor at different levels of another factor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Example: OR differs for males vs. females; AR differs for pre-menopausal and post-menopausal women, etc.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650270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in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1238919"/>
            <a:ext cx="71120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7123"/>
          <a:stretch>
            <a:fillRect/>
          </a:stretch>
        </p:blipFill>
        <p:spPr>
          <a:xfrm>
            <a:off x="1689101" y="2994526"/>
            <a:ext cx="5583320" cy="223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91" y="4415925"/>
            <a:ext cx="5503109" cy="20283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Epidemiology is the study of the distribution and determinants of health-related states in populations</a:t>
            </a:r>
          </a:p>
          <a:p>
            <a:r>
              <a:rPr lang="en-US" sz="2400" dirty="0"/>
              <a:t>Historic examples demonstrate objectives of epidemiology</a:t>
            </a:r>
          </a:p>
          <a:p>
            <a:r>
              <a:rPr lang="en-US" sz="2400" dirty="0"/>
              <a:t>Study design is a key component of epidemiology</a:t>
            </a:r>
          </a:p>
          <a:p>
            <a:r>
              <a:rPr lang="en-US" sz="2400" dirty="0"/>
              <a:t>Relative risks, risk differences and odds ratios are used to measure association</a:t>
            </a:r>
          </a:p>
          <a:p>
            <a:r>
              <a:rPr lang="en-US" sz="2400" dirty="0"/>
              <a:t>It is important to consider and address bias in </a:t>
            </a:r>
            <a:r>
              <a:rPr lang="en-US" sz="2400" dirty="0" err="1"/>
              <a:t>epi</a:t>
            </a:r>
            <a:r>
              <a:rPr lang="en-US" sz="2400" dirty="0"/>
              <a:t> studies</a:t>
            </a:r>
          </a:p>
          <a:p>
            <a:r>
              <a:rPr lang="en-US" sz="2400" dirty="0"/>
              <a:t>Selection bias and information bias are two main classes of bias</a:t>
            </a:r>
          </a:p>
          <a:p>
            <a:r>
              <a:rPr lang="en-US" sz="2400" dirty="0"/>
              <a:t>Understanding confounding and effect modification are important in studies of association</a:t>
            </a:r>
          </a:p>
          <a:p>
            <a:r>
              <a:rPr lang="en-US" sz="2400" dirty="0"/>
              <a:t>Future directions are transforming the field of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Definitions, Objectives and Historic Examples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THINK-PAIR-SHARE ACTIVITY</a:t>
            </a:r>
            <a:br>
              <a:rPr lang="en-US" dirty="0"/>
            </a:br>
            <a:r>
              <a:rPr lang="en-US" dirty="0"/>
              <a:t>1. Define “Epidemiology”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1251754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Give an example of what an epidemiologist does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25" y="441158"/>
            <a:ext cx="4113128" cy="4113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Epidemiology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Epidemiology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80737" y="1447800"/>
            <a:ext cx="8406063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Greek Etymology</a:t>
            </a:r>
          </a:p>
          <a:p>
            <a:pPr lvl="1"/>
            <a:r>
              <a:rPr lang="en-US" dirty="0" err="1"/>
              <a:t>Epi</a:t>
            </a:r>
            <a:r>
              <a:rPr lang="en-US" dirty="0"/>
              <a:t> - upon, among, on, over</a:t>
            </a:r>
          </a:p>
          <a:p>
            <a:pPr lvl="1"/>
            <a:r>
              <a:rPr lang="en-US" dirty="0"/>
              <a:t>Demos- people, </a:t>
            </a:r>
            <a:r>
              <a:rPr lang="en-US" dirty="0" err="1"/>
              <a:t>populance</a:t>
            </a:r>
            <a:endParaRPr lang="en-US" dirty="0"/>
          </a:p>
          <a:p>
            <a:pPr lvl="1"/>
            <a:r>
              <a:rPr lang="en-US" dirty="0"/>
              <a:t>Logos- study, word, discourse, count</a:t>
            </a:r>
          </a:p>
          <a:p>
            <a:endParaRPr lang="en-US" dirty="0"/>
          </a:p>
          <a:p>
            <a:r>
              <a:rPr lang="en-US" dirty="0"/>
              <a:t>the study of the distribution and determinants of health-related states in specified populations, and the application of this study to control health problems - Last</a:t>
            </a:r>
          </a:p>
          <a:p>
            <a:r>
              <a:rPr lang="en-US" dirty="0"/>
              <a:t>the study of how disease is distributed in populations and the factors that influence or determine this distribution – </a:t>
            </a:r>
            <a:r>
              <a:rPr lang="en-US" dirty="0" err="1"/>
              <a:t>Gordis</a:t>
            </a:r>
            <a:endParaRPr lang="en-US" dirty="0"/>
          </a:p>
          <a:p>
            <a:r>
              <a:rPr lang="en-US" dirty="0"/>
              <a:t>a branch of medical science that deals with the incidence, distribution, and control of disease in a population – Merriam-Webster</a:t>
            </a:r>
          </a:p>
          <a:p>
            <a:r>
              <a:rPr lang="en-US" dirty="0"/>
              <a:t>Epidemiology is the study (or the science of the study) of the patterns, causes, and effects of health and disease conditions in defined populations. - Wikipedia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42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8552</TotalTime>
  <Words>2383</Words>
  <Application>Microsoft Office PowerPoint</Application>
  <PresentationFormat>On-screen Show (4:3)</PresentationFormat>
  <Paragraphs>457</Paragraphs>
  <Slides>53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ＭＳ Ｐゴシック</vt:lpstr>
      <vt:lpstr>ＭＳ Ｐゴシック</vt:lpstr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Equation</vt:lpstr>
      <vt:lpstr>Genetic Epidemiology</vt:lpstr>
      <vt:lpstr>Big Picture Learning Goals</vt:lpstr>
      <vt:lpstr>PowerPoint Presentation</vt:lpstr>
      <vt:lpstr>Class introductions</vt:lpstr>
      <vt:lpstr>Introduction to Epidemiology</vt:lpstr>
      <vt:lpstr>Definitions, Objectives and Historic Examples</vt:lpstr>
      <vt:lpstr> THINK-PAIR-SHARE ACTIVITY 1. Define “Epidemiology”</vt:lpstr>
      <vt:lpstr>Definitions of Epidemiology</vt:lpstr>
      <vt:lpstr>Definitions of Epidemiology</vt:lpstr>
      <vt:lpstr>Objectives of Epidemiology</vt:lpstr>
      <vt:lpstr>Ignaz Semmelweis - 1846</vt:lpstr>
      <vt:lpstr>PowerPoint Presentation</vt:lpstr>
      <vt:lpstr>Edward Jenner - 1796</vt:lpstr>
      <vt:lpstr>Smallpox Eradication</vt:lpstr>
      <vt:lpstr>John Snow- 1854</vt:lpstr>
      <vt:lpstr>“Father of Modern Epidemiology”</vt:lpstr>
      <vt:lpstr>John Snow’s Map</vt:lpstr>
      <vt:lpstr>Richard Doll and Bradford Hill- 1952</vt:lpstr>
      <vt:lpstr>PowerPoint Presentation</vt:lpstr>
      <vt:lpstr>US Lung Cancer Trends</vt:lpstr>
      <vt:lpstr>Descriptive and Analytic Epidemiology</vt:lpstr>
      <vt:lpstr>Descriptive vs. Analytical Epidemiology</vt:lpstr>
      <vt:lpstr>Objectives of Descriptive Epidemiology</vt:lpstr>
      <vt:lpstr>Some Definitions</vt:lpstr>
      <vt:lpstr>Key Measures in Epidemiology</vt:lpstr>
      <vt:lpstr>Goal in Analytical Epidemiology</vt:lpstr>
      <vt:lpstr>Study Designs for Analytical Epidemiology</vt:lpstr>
      <vt:lpstr>Randomized Trials</vt:lpstr>
      <vt:lpstr>Cohort and Case-Control Studies</vt:lpstr>
      <vt:lpstr>PowerPoint Presentation</vt:lpstr>
      <vt:lpstr>Cohort Study</vt:lpstr>
      <vt:lpstr>Case-Control Study</vt:lpstr>
      <vt:lpstr>Measures of Association</vt:lpstr>
      <vt:lpstr>Main Measures of Association</vt:lpstr>
      <vt:lpstr>The 2x2 Table For Count Data</vt:lpstr>
      <vt:lpstr>Relative Risk (RR) For Count Data</vt:lpstr>
      <vt:lpstr>Attributable Risk (AR) for Count Data</vt:lpstr>
      <vt:lpstr>Odds Ratio (OR) for Count Data</vt:lpstr>
      <vt:lpstr>What are Odds?</vt:lpstr>
      <vt:lpstr>Odds Ratio in Cohort Study and Case-Control Study Reduce to Same Calculation</vt:lpstr>
      <vt:lpstr>Odds Ratio Estimates Relative Risk When Disease is Rare</vt:lpstr>
      <vt:lpstr>Confidence Intervals and p-values</vt:lpstr>
      <vt:lpstr>Bias, Confounding, and Causal Inference</vt:lpstr>
      <vt:lpstr>Association and Causality</vt:lpstr>
      <vt:lpstr>Sources of Bias in Epidemiology</vt:lpstr>
      <vt:lpstr>Sources of Bias in Epidemiology</vt:lpstr>
      <vt:lpstr>Confounding</vt:lpstr>
      <vt:lpstr>Example of Confounding</vt:lpstr>
      <vt:lpstr>Approaches to Handling Confounding</vt:lpstr>
      <vt:lpstr>Guidelines for Judging Whether an Association is Causal</vt:lpstr>
      <vt:lpstr>What is Meant by Interaction?</vt:lpstr>
      <vt:lpstr>Future Directions in Epidemiology</vt:lpstr>
      <vt:lpstr>Summary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Epidemiology</dc:title>
  <dc:creator>Carolyn Hutter</dc:creator>
  <cp:lastModifiedBy>Hutter, Carolyn (NIH/NHGRI) [E]</cp:lastModifiedBy>
  <cp:revision>39</cp:revision>
  <cp:lastPrinted>2016-07-06T01:42:20Z</cp:lastPrinted>
  <dcterms:created xsi:type="dcterms:W3CDTF">2013-09-13T02:48:06Z</dcterms:created>
  <dcterms:modified xsi:type="dcterms:W3CDTF">2017-07-19T00:56:36Z</dcterms:modified>
</cp:coreProperties>
</file>