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6"/>
  </p:notesMasterIdLst>
  <p:handoutMasterIdLst>
    <p:handoutMasterId r:id="rId27"/>
  </p:handoutMasterIdLst>
  <p:sldIdLst>
    <p:sldId id="287" r:id="rId2"/>
    <p:sldId id="327" r:id="rId3"/>
    <p:sldId id="427" r:id="rId4"/>
    <p:sldId id="425" r:id="rId5"/>
    <p:sldId id="448" r:id="rId6"/>
    <p:sldId id="447" r:id="rId7"/>
    <p:sldId id="426" r:id="rId8"/>
    <p:sldId id="357" r:id="rId9"/>
    <p:sldId id="452" r:id="rId10"/>
    <p:sldId id="451" r:id="rId11"/>
    <p:sldId id="356" r:id="rId12"/>
    <p:sldId id="433" r:id="rId13"/>
    <p:sldId id="457" r:id="rId14"/>
    <p:sldId id="446" r:id="rId15"/>
    <p:sldId id="450" r:id="rId16"/>
    <p:sldId id="456" r:id="rId17"/>
    <p:sldId id="455" r:id="rId18"/>
    <p:sldId id="458" r:id="rId19"/>
    <p:sldId id="454" r:id="rId20"/>
    <p:sldId id="432" r:id="rId21"/>
    <p:sldId id="424" r:id="rId22"/>
    <p:sldId id="423" r:id="rId23"/>
    <p:sldId id="364" r:id="rId24"/>
    <p:sldId id="428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yw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FF00"/>
    <a:srgbClr val="FF9900"/>
    <a:srgbClr val="0066FF"/>
    <a:srgbClr val="0080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629" autoAdjust="0"/>
    <p:restoredTop sz="88197" autoAdjust="0"/>
  </p:normalViewPr>
  <p:slideViewPr>
    <p:cSldViewPr>
      <p:cViewPr>
        <p:scale>
          <a:sx n="48" d="100"/>
          <a:sy n="48" d="100"/>
        </p:scale>
        <p:origin x="-1238" y="-101"/>
      </p:cViewPr>
      <p:guideLst>
        <p:guide orient="horz" pos="19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C933914C-1511-4295-A932-E29EC8A8CD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01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F9A313-FEC3-4BF9-9E66-F8E930C289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713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058" indent="-285407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1628" indent="-228326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8280" indent="-228326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4931" indent="-228326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1582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68234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4885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1537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41CADAD-26D4-455C-AE37-61D76A9EB312}" type="slidenum">
              <a:rPr lang="en-US" altLang="en-US" sz="1200" smtClean="0"/>
              <a:pPr/>
              <a:t>6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="" xmlns:p14="http://schemas.microsoft.com/office/powerpoint/2010/main" val="305898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3800" y="692150"/>
            <a:ext cx="4613275" cy="34591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C1343-7100-43A4-B50A-683CACBC026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685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F472-E80C-446A-8016-F04C44559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0772-DB7D-476A-B8B9-18089FCD06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CB-BB09-446B-95B0-AFCCA4F0A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0363" y="1031875"/>
            <a:ext cx="8439150" cy="54864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60293" y="1017768"/>
            <a:ext cx="8423413" cy="18288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293" y="365127"/>
            <a:ext cx="8439220" cy="63188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8283901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6B96-79BD-47A7-85CB-5F9DED4AF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EF95-2543-4A9D-9DCD-1CCD5B387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3ABA-132C-4C91-812A-CE13E94ACD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2635-0FD3-4C44-8736-DE4693292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ED9B-7AFE-4F0A-A05C-6937409FB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9873-B87A-4605-A23D-DCD9E4F45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3941-C75C-46D0-AE3F-F72EBC8C3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50C86B-0C95-421F-828D-417EE8B66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3139D1-1EC6-42A9-B8F9-8894FEB963F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1676400"/>
          </a:xfrm>
        </p:spPr>
        <p:txBody>
          <a:bodyPr>
            <a:noAutofit/>
          </a:bodyPr>
          <a:lstStyle/>
          <a:p>
            <a:pPr algn="ctr"/>
            <a:r>
              <a:rPr lang="en-US" sz="3600" b="1" cap="small" dirty="0" smtClean="0">
                <a:solidFill>
                  <a:schemeClr val="tx1"/>
                </a:solidFill>
              </a:rPr>
              <a:t>Precision Medicine / Precision Health</a:t>
            </a:r>
            <a:endParaRPr lang="en-US" sz="2400" b="1" cap="small" dirty="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038600"/>
            <a:ext cx="7772400" cy="243840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sz="2800" dirty="0"/>
              <a:t>Karen L. Edwards, </a:t>
            </a:r>
            <a:r>
              <a:rPr lang="en-US" sz="2800" dirty="0" smtClean="0"/>
              <a:t>PhD</a:t>
            </a:r>
          </a:p>
          <a:p>
            <a:pPr algn="ctr">
              <a:buFontTx/>
              <a:buNone/>
            </a:pPr>
            <a:r>
              <a:rPr lang="en-US" sz="2800" dirty="0" smtClean="0"/>
              <a:t>Professor,  Dept. of Epidemiology</a:t>
            </a:r>
          </a:p>
          <a:p>
            <a:pPr algn="ctr">
              <a:buFontTx/>
              <a:buNone/>
            </a:pPr>
            <a:r>
              <a:rPr lang="en-US" sz="2800" dirty="0" smtClean="0"/>
              <a:t>School of Medicine</a:t>
            </a:r>
            <a:endParaRPr lang="en-US" sz="2800" dirty="0"/>
          </a:p>
          <a:p>
            <a:pPr algn="ctr">
              <a:buFontTx/>
              <a:buNone/>
            </a:pPr>
            <a:r>
              <a:rPr lang="en-US" sz="2800" dirty="0"/>
              <a:t>University of </a:t>
            </a:r>
            <a:r>
              <a:rPr lang="en-US" sz="2800" dirty="0" smtClean="0"/>
              <a:t>California, Irvine</a:t>
            </a:r>
            <a:endParaRPr lang="en-US" sz="2800" dirty="0"/>
          </a:p>
          <a:p>
            <a:pPr algn="ctr">
              <a:buFontTx/>
              <a:buNone/>
            </a:pPr>
            <a:r>
              <a:rPr lang="en-US" sz="2800" dirty="0" smtClean="0"/>
              <a:t>Irvine, CA</a:t>
            </a:r>
            <a:endParaRPr lang="en-US" sz="2800" dirty="0"/>
          </a:p>
          <a:p>
            <a:pPr algn="ctr">
              <a:buFontTx/>
              <a:buNone/>
            </a:pPr>
            <a:endParaRPr lang="en-US" sz="2800" dirty="0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990600" y="2057400"/>
            <a:ext cx="7391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14" y="-16727"/>
            <a:ext cx="8229600" cy="1143000"/>
          </a:xfrm>
        </p:spPr>
        <p:txBody>
          <a:bodyPr/>
          <a:lstStyle/>
          <a:p>
            <a:r>
              <a:rPr lang="en-US" dirty="0" smtClean="0"/>
              <a:t>Genomic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12" y="1295400"/>
            <a:ext cx="8229600" cy="4389120"/>
          </a:xfrm>
        </p:spPr>
        <p:txBody>
          <a:bodyPr/>
          <a:lstStyle/>
          <a:p>
            <a:r>
              <a:rPr lang="en-US" dirty="0" smtClean="0"/>
              <a:t>Genomic </a:t>
            </a:r>
            <a:r>
              <a:rPr lang="en-US" dirty="0"/>
              <a:t>Medicine: </a:t>
            </a:r>
            <a:r>
              <a:rPr lang="en-US" i="1" dirty="0"/>
              <a:t>An emerging medical discipline that involves using genomic information about an individual as part of their clinical care (e.g., for diagnostic or therapeutic decision-making) and the other implications of that clinical use. </a:t>
            </a:r>
            <a:endParaRPr lang="en-US" i="1" dirty="0" smtClean="0"/>
          </a:p>
          <a:p>
            <a:pPr lvl="1"/>
            <a:r>
              <a:rPr lang="en-US" i="1" dirty="0" smtClean="0"/>
              <a:t>NHGRI Definition </a:t>
            </a:r>
            <a:r>
              <a:rPr lang="en-US" i="1" dirty="0"/>
              <a:t>(https://www.genome.gov/27552451/what-is-genomic-medicine</a:t>
            </a:r>
            <a:r>
              <a:rPr lang="en-US" i="1" dirty="0" smtClean="0"/>
              <a:t>/)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AutoShape 4" descr="DNA double helix, a health professional and medi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648200"/>
            <a:ext cx="2857500" cy="2428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8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Precision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Goal of the national Precision Medicine Initiative (PMI) is to provide precise health advice, diagnoses, and treatments for each individual in the population</a:t>
            </a:r>
          </a:p>
          <a:p>
            <a:r>
              <a:rPr lang="en-US" sz="2400" dirty="0" smtClean="0"/>
              <a:t>Approach: identify subsets of (homogeneous) patients most likely to benefit from a particular treatment or intervention</a:t>
            </a:r>
            <a:endParaRPr lang="en-US" sz="2200" dirty="0" smtClean="0"/>
          </a:p>
          <a:p>
            <a:r>
              <a:rPr lang="en-US" sz="2400" dirty="0" smtClean="0"/>
              <a:t>Molecular profiling to create diagnostic, prognostic and therapeutic strategies tailored to each patient</a:t>
            </a:r>
          </a:p>
          <a:p>
            <a:r>
              <a:rPr lang="en-US" sz="2400" dirty="0" smtClean="0"/>
              <a:t>Individualized or </a:t>
            </a:r>
            <a:r>
              <a:rPr lang="en-US" sz="2400" i="1" dirty="0" smtClean="0"/>
              <a:t>Precision Prevention </a:t>
            </a:r>
            <a:r>
              <a:rPr lang="en-US" sz="2400" dirty="0" smtClean="0"/>
              <a:t>is in the future </a:t>
            </a:r>
          </a:p>
          <a:p>
            <a:pPr lvl="1"/>
            <a:r>
              <a:rPr lang="en-US" sz="2200" dirty="0" smtClean="0"/>
              <a:t>Will require understanding Gene -Environment interactions</a:t>
            </a:r>
          </a:p>
          <a:p>
            <a:pPr lvl="1"/>
            <a:r>
              <a:rPr lang="en-US" sz="2200" dirty="0" smtClean="0"/>
              <a:t>Role of </a:t>
            </a:r>
            <a:r>
              <a:rPr lang="en-US" sz="2200" dirty="0" err="1" smtClean="0"/>
              <a:t>Epigenetics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Approaches to change behavior</a:t>
            </a:r>
          </a:p>
          <a:p>
            <a:endParaRPr lang="en-US" dirty="0" smtClean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" y="1447800"/>
            <a:ext cx="7391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6211669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National Research Council (US) Committee on A Framework for Developing a New Taxonomy of Disease. Toward Precision Medicine: Building a Knowledge Network for Biomedical Research and a New Taxonomy of Disease. Washington (DC): National Academies Press (US); 2011. Available from: http://www.ncbi.nlm.nih.gov/books/NBK91503/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Precision Medicine Cohort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Goal is to enroll 1 million people </a:t>
            </a:r>
          </a:p>
          <a:p>
            <a:r>
              <a:rPr lang="en-US" dirty="0" smtClean="0"/>
              <a:t>Health Systems</a:t>
            </a:r>
          </a:p>
          <a:p>
            <a:r>
              <a:rPr lang="en-US" dirty="0" smtClean="0"/>
              <a:t>Volunteers</a:t>
            </a:r>
          </a:p>
          <a:p>
            <a:r>
              <a:rPr lang="en-US" dirty="0" smtClean="0"/>
              <a:t>Diverse sample that represents the US population </a:t>
            </a:r>
          </a:p>
          <a:p>
            <a:pPr lvl="1"/>
            <a:r>
              <a:rPr lang="en-US" dirty="0" smtClean="0"/>
              <a:t>Age, gender, race, ethnicity</a:t>
            </a:r>
          </a:p>
          <a:p>
            <a:pPr lvl="1"/>
            <a:r>
              <a:rPr lang="en-US" dirty="0" smtClean="0"/>
              <a:t>Without regard to disease or health status</a:t>
            </a:r>
          </a:p>
          <a:p>
            <a:pPr lvl="1"/>
            <a:endParaRPr lang="en-US" dirty="0" smtClean="0"/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2800" dirty="0" smtClean="0"/>
              <a:t>Participation will require</a:t>
            </a:r>
          </a:p>
          <a:p>
            <a:pPr marL="548640" lvl="3" indent="-274320">
              <a:buSzPct val="95000"/>
            </a:pPr>
            <a:r>
              <a:rPr lang="en-US" sz="2500" dirty="0" smtClean="0"/>
              <a:t>Provision of a biological sample for genetic analysis</a:t>
            </a:r>
          </a:p>
          <a:p>
            <a:pPr marL="548640" lvl="3" indent="-274320">
              <a:buSzPct val="95000"/>
            </a:pPr>
            <a:r>
              <a:rPr lang="en-US" sz="2500" dirty="0" smtClean="0"/>
              <a:t>Clinical examination</a:t>
            </a:r>
          </a:p>
          <a:p>
            <a:pPr marL="548640" lvl="3" indent="-274320">
              <a:buSzPct val="95000"/>
            </a:pPr>
            <a:r>
              <a:rPr lang="en-US" sz="2500" dirty="0" smtClean="0"/>
              <a:t>Access to medical records and health information</a:t>
            </a:r>
          </a:p>
          <a:p>
            <a:pPr marL="548640" lvl="3" indent="-274320">
              <a:buSzPct val="95000"/>
            </a:pPr>
            <a:r>
              <a:rPr lang="en-US" sz="2500" dirty="0" smtClean="0"/>
              <a:t>Regular updates of information and longitudinal participation</a:t>
            </a:r>
          </a:p>
          <a:p>
            <a:pPr marL="548640" lvl="3" indent="-274320">
              <a:buSzPct val="95000"/>
            </a:pPr>
            <a:r>
              <a:rPr lang="en-US" sz="2500" dirty="0" smtClean="0"/>
              <a:t>Willingness to enroll in other studies </a:t>
            </a:r>
          </a:p>
          <a:p>
            <a:pPr marL="548640" lvl="3" indent="-274320">
              <a:buSzPct val="95000"/>
            </a:pPr>
            <a:r>
              <a:rPr lang="en-US" sz="2500" dirty="0" smtClean="0"/>
              <a:t>Collection of data via other mechanisms and new technology </a:t>
            </a:r>
          </a:p>
          <a:p>
            <a:pPr marL="548640" lvl="3" indent="-274320">
              <a:buSzPct val="95000"/>
            </a:pPr>
            <a:endParaRPr lang="en-US" dirty="0" smtClean="0"/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2800" dirty="0" smtClean="0"/>
              <a:t>Return of Results and Access to data by Participants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533400" y="1905000"/>
            <a:ext cx="815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PMI Cohort Program announces new name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031" t="32297" r="9983" b="17360"/>
          <a:stretch>
            <a:fillRect/>
          </a:stretch>
        </p:blipFill>
        <p:spPr bwMode="auto">
          <a:xfrm>
            <a:off x="609600" y="2971800"/>
            <a:ext cx="800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MI All of U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95400"/>
            <a:ext cx="36576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Data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290" y="2007711"/>
            <a:ext cx="6027420" cy="424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4798215" y="378231"/>
            <a:ext cx="4070575" cy="1928560"/>
            <a:chOff x="4798215" y="452662"/>
            <a:chExt cx="4070575" cy="1928560"/>
          </a:xfrm>
        </p:grpSpPr>
        <p:grpSp>
          <p:nvGrpSpPr>
            <p:cNvPr id="3" name="Group 4"/>
            <p:cNvGrpSpPr/>
            <p:nvPr/>
          </p:nvGrpSpPr>
          <p:grpSpPr>
            <a:xfrm>
              <a:off x="4798215" y="452662"/>
              <a:ext cx="4070575" cy="1371600"/>
              <a:chOff x="243203" y="3412199"/>
              <a:chExt cx="4070575" cy="1371600"/>
            </a:xfrm>
            <a:effectLst>
              <a:glow rad="254000">
                <a:schemeClr val="accent1">
                  <a:lumMod val="75000"/>
                  <a:alpha val="38000"/>
                </a:schemeClr>
              </a:glow>
            </a:effectLst>
          </p:grpSpPr>
          <p:pic>
            <p:nvPicPr>
              <p:cNvPr id="3074" name="Picture 2" descr="C:\Users\egreen\Desktop\Darryl_PMI\1_electronic health records\istock\iStock_000043889996_Medium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203" y="3412199"/>
                <a:ext cx="2058660" cy="137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5" name="Picture 3" descr="C:\Users\egreen\Desktop\Darryl_PMI\2_IT and clinical world\web\04-16-record-tablet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4629" b="4085"/>
              <a:stretch/>
            </p:blipFill>
            <p:spPr bwMode="auto">
              <a:xfrm>
                <a:off x="2205386" y="3412199"/>
                <a:ext cx="2108392" cy="137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5581456" y="1827224"/>
              <a:ext cx="2504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dirty="0" smtClean="0"/>
                <a:t>EHRs</a:t>
              </a:r>
              <a:endParaRPr lang="en-US" sz="3000" b="1" dirty="0"/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2558966" y="4800130"/>
            <a:ext cx="4125674" cy="1931009"/>
            <a:chOff x="3233887" y="4800130"/>
            <a:chExt cx="4125674" cy="1931009"/>
          </a:xfrm>
        </p:grpSpPr>
        <p:grpSp>
          <p:nvGrpSpPr>
            <p:cNvPr id="5" name="Group 3"/>
            <p:cNvGrpSpPr/>
            <p:nvPr/>
          </p:nvGrpSpPr>
          <p:grpSpPr>
            <a:xfrm>
              <a:off x="3259956" y="4800130"/>
              <a:ext cx="4073537" cy="1371600"/>
              <a:chOff x="247648" y="4783799"/>
              <a:chExt cx="4073537" cy="1371600"/>
            </a:xfrm>
            <a:effectLst>
              <a:glow rad="254000">
                <a:schemeClr val="accent1">
                  <a:lumMod val="75000"/>
                  <a:alpha val="38000"/>
                </a:schemeClr>
              </a:glow>
            </a:effectLst>
          </p:grpSpPr>
          <p:pic>
            <p:nvPicPr>
              <p:cNvPr id="3078" name="Picture 6" descr="C:\Users\egreen\Desktop\Darryl_PMI\5_Crowdsourcing\istock\HiRes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40854" r="11759"/>
              <a:stretch/>
            </p:blipFill>
            <p:spPr bwMode="auto">
              <a:xfrm>
                <a:off x="2117929" y="4783799"/>
                <a:ext cx="2203256" cy="137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1" name="Picture 9" descr="C:\Users\egreen\Desktop\Darryl_PMI\5_Crowdsourcing\WEB\crowdsourcing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8403"/>
              <a:stretch/>
            </p:blipFill>
            <p:spPr bwMode="auto">
              <a:xfrm>
                <a:off x="247648" y="4783799"/>
                <a:ext cx="1985972" cy="137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3233887" y="6177141"/>
              <a:ext cx="41256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dirty="0" smtClean="0"/>
                <a:t>Patient Partnerships</a:t>
              </a:r>
              <a:endParaRPr lang="en-US" sz="3000" b="1" dirty="0"/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4808848" y="2587587"/>
            <a:ext cx="4059942" cy="1919265"/>
            <a:chOff x="4437725" y="2747870"/>
            <a:chExt cx="4059942" cy="1919265"/>
          </a:xfrm>
        </p:grpSpPr>
        <p:sp>
          <p:nvSpPr>
            <p:cNvPr id="30" name="TextBox 29"/>
            <p:cNvSpPr txBox="1"/>
            <p:nvPr/>
          </p:nvSpPr>
          <p:spPr>
            <a:xfrm>
              <a:off x="5141559" y="4113137"/>
              <a:ext cx="28396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dirty="0" smtClean="0"/>
                <a:t>Data Science</a:t>
              </a:r>
              <a:endParaRPr lang="en-US" sz="3000" b="1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437725" y="2747870"/>
              <a:ext cx="4059942" cy="1371600"/>
              <a:chOff x="4437725" y="2024826"/>
              <a:chExt cx="4059942" cy="1371600"/>
            </a:xfrm>
            <a:effectLst>
              <a:glow rad="254000">
                <a:schemeClr val="accent1">
                  <a:lumMod val="75000"/>
                  <a:alpha val="38000"/>
                </a:schemeClr>
              </a:glow>
            </a:effectLst>
          </p:grpSpPr>
          <p:pic>
            <p:nvPicPr>
              <p:cNvPr id="23" name="Picture 3" descr="H:\00_C to H_Exact_July 22 2012\Users\egreen\Desktop\Big Data Graphics\146920478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-6036" r="15298" b="20641"/>
              <a:stretch/>
            </p:blipFill>
            <p:spPr bwMode="auto">
              <a:xfrm>
                <a:off x="6558138" y="2024826"/>
                <a:ext cx="1939529" cy="136456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:\00_C to H_Exact_July 22 2012\Users\egreen\Desktop\Big Data Graphics\90280196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6290" b="17570"/>
              <a:stretch/>
            </p:blipFill>
            <p:spPr bwMode="auto">
              <a:xfrm>
                <a:off x="4437725" y="2024826"/>
                <a:ext cx="2256908" cy="1371600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" name="Group 32"/>
          <p:cNvGrpSpPr/>
          <p:nvPr/>
        </p:nvGrpSpPr>
        <p:grpSpPr>
          <a:xfrm>
            <a:off x="246852" y="378231"/>
            <a:ext cx="4183889" cy="1929445"/>
            <a:chOff x="246852" y="452662"/>
            <a:chExt cx="4183889" cy="1929445"/>
          </a:xfrm>
        </p:grpSpPr>
        <p:sp>
          <p:nvSpPr>
            <p:cNvPr id="16" name="TextBox 15"/>
            <p:cNvSpPr txBox="1"/>
            <p:nvPr/>
          </p:nvSpPr>
          <p:spPr>
            <a:xfrm>
              <a:off x="1086750" y="1828109"/>
              <a:ext cx="2504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dirty="0" smtClean="0"/>
                <a:t>Genomics</a:t>
              </a:r>
              <a:endParaRPr lang="en-US" sz="3000" b="1" dirty="0"/>
            </a:p>
          </p:txBody>
        </p:sp>
        <p:grpSp>
          <p:nvGrpSpPr>
            <p:cNvPr id="9" name="Group 41"/>
            <p:cNvGrpSpPr/>
            <p:nvPr/>
          </p:nvGrpSpPr>
          <p:grpSpPr>
            <a:xfrm>
              <a:off x="246852" y="452662"/>
              <a:ext cx="4183889" cy="1371600"/>
              <a:chOff x="243203" y="666404"/>
              <a:chExt cx="4183889" cy="1371600"/>
            </a:xfrm>
            <a:effectLst>
              <a:glow rad="254000">
                <a:schemeClr val="accent1">
                  <a:lumMod val="75000"/>
                  <a:alpha val="38000"/>
                </a:schemeClr>
              </a:glow>
            </a:effectLst>
          </p:grpSpPr>
          <p:pic>
            <p:nvPicPr>
              <p:cNvPr id="43" name="Picture 42" descr="IL-4 IL-13 IL-5 Locus.pdf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4412" y="666404"/>
                <a:ext cx="2092680" cy="1371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7" descr="C:\Users\egreen\Desktop\Myriad Data Slide\136160031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203" y="666404"/>
                <a:ext cx="2091209" cy="1371600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Group 44"/>
          <p:cNvGrpSpPr/>
          <p:nvPr/>
        </p:nvGrpSpPr>
        <p:grpSpPr>
          <a:xfrm>
            <a:off x="275722" y="2587587"/>
            <a:ext cx="4151370" cy="1932632"/>
            <a:chOff x="275722" y="2734404"/>
            <a:chExt cx="4151370" cy="1932632"/>
          </a:xfrm>
        </p:grpSpPr>
        <p:grpSp>
          <p:nvGrpSpPr>
            <p:cNvPr id="11" name="Group 45"/>
            <p:cNvGrpSpPr/>
            <p:nvPr/>
          </p:nvGrpSpPr>
          <p:grpSpPr>
            <a:xfrm>
              <a:off x="275722" y="2734404"/>
              <a:ext cx="4151370" cy="1371600"/>
              <a:chOff x="4562895" y="666404"/>
              <a:chExt cx="4151370" cy="1371600"/>
            </a:xfrm>
            <a:effectLst>
              <a:glow rad="254000">
                <a:schemeClr val="accent1">
                  <a:lumMod val="75000"/>
                  <a:alpha val="38000"/>
                </a:schemeClr>
              </a:glow>
            </a:effectLst>
          </p:grpSpPr>
          <p:pic>
            <p:nvPicPr>
              <p:cNvPr id="48" name="Picture 5" descr="C:\Users\egreen\Desktop\Darryl_PMI\3_health electronics\web\image.axd.jpe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2895" y="666404"/>
                <a:ext cx="1850025" cy="137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10" descr="C:\Users\egreen\Desktop\Darryl_PMI\3_health electronics\web\28feb - Alivecor Offers Integration with Practic Fusions’ Electronic Health Records Platform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2920" y="666404"/>
                <a:ext cx="2301345" cy="137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776478" y="4113038"/>
              <a:ext cx="314824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dirty="0" smtClean="0"/>
                <a:t>Technologies</a:t>
              </a:r>
              <a:endParaRPr lang="en-US" sz="30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3718136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Program Components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257800" cy="458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8998" y="1202192"/>
            <a:ext cx="6863128" cy="5517417"/>
            <a:chOff x="1117600" y="1103537"/>
            <a:chExt cx="7024649" cy="5647267"/>
          </a:xfrm>
        </p:grpSpPr>
        <p:pic>
          <p:nvPicPr>
            <p:cNvPr id="46" name="Picture 45" descr="usa_vector_map.e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103537"/>
              <a:ext cx="7024649" cy="5647267"/>
            </a:xfrm>
            <a:prstGeom prst="rect">
              <a:avLst/>
            </a:prstGeom>
          </p:spPr>
        </p:pic>
        <p:pic>
          <p:nvPicPr>
            <p:cNvPr id="47" name="Picture 46" descr="NIH_Map_160620-3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934" y="2494524"/>
              <a:ext cx="158196" cy="208719"/>
            </a:xfrm>
            <a:prstGeom prst="rect">
              <a:avLst/>
            </a:prstGeom>
          </p:spPr>
        </p:pic>
        <p:pic>
          <p:nvPicPr>
            <p:cNvPr id="48" name="Picture 47" descr="NIH_Map_160620-3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285" y="2634427"/>
              <a:ext cx="158196" cy="208719"/>
            </a:xfrm>
            <a:prstGeom prst="rect">
              <a:avLst/>
            </a:prstGeom>
          </p:spPr>
        </p:pic>
        <p:pic>
          <p:nvPicPr>
            <p:cNvPr id="50" name="Picture 49" descr="NIH_Map_160620-3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6422" y="4107179"/>
              <a:ext cx="158196" cy="208719"/>
            </a:xfrm>
            <a:prstGeom prst="rect">
              <a:avLst/>
            </a:prstGeom>
          </p:spPr>
        </p:pic>
        <p:pic>
          <p:nvPicPr>
            <p:cNvPr id="57" name="Picture 56" descr="NIH_Map_160620-3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828" y="2328702"/>
              <a:ext cx="158196" cy="208719"/>
            </a:xfrm>
            <a:prstGeom prst="rect">
              <a:avLst/>
            </a:prstGeom>
          </p:spPr>
        </p:pic>
      </p:grpSp>
      <p:sp>
        <p:nvSpPr>
          <p:cNvPr id="69" name="Right Triangle 68"/>
          <p:cNvSpPr/>
          <p:nvPr/>
        </p:nvSpPr>
        <p:spPr>
          <a:xfrm rot="14457307" flipV="1">
            <a:off x="5110995" y="4421442"/>
            <a:ext cx="1697688" cy="205355"/>
          </a:xfrm>
          <a:prstGeom prst="rtTriangle">
            <a:avLst/>
          </a:prstGeom>
          <a:solidFill>
            <a:srgbClr val="6BEF29"/>
          </a:solidFill>
          <a:ln>
            <a:noFill/>
          </a:ln>
          <a:effectLst>
            <a:outerShdw blurRad="50800" dist="50800" sx="1000" sy="1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6" name="Right Triangle 65"/>
          <p:cNvSpPr/>
          <p:nvPr/>
        </p:nvSpPr>
        <p:spPr>
          <a:xfrm rot="5400000">
            <a:off x="1267775" y="3525344"/>
            <a:ext cx="863223" cy="153405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50800" sx="1000" sy="1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4" name="Right Triangle 63"/>
          <p:cNvSpPr/>
          <p:nvPr/>
        </p:nvSpPr>
        <p:spPr>
          <a:xfrm rot="2829079" flipV="1">
            <a:off x="3376780" y="1905416"/>
            <a:ext cx="1735345" cy="199085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50800" sx="1000" sy="1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Program </a:t>
            </a:r>
            <a:r>
              <a:rPr lang="en-US" b="1" dirty="0"/>
              <a:t>Components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14155" y="1905000"/>
            <a:ext cx="1629846" cy="1015663"/>
          </a:xfrm>
          <a:prstGeom prst="rect">
            <a:avLst/>
          </a:prstGeom>
          <a:solidFill>
            <a:srgbClr val="E74C3C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Columbia/Cornell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/Harlem Hospital Precision Medicine Initiative HPO</a:t>
            </a:r>
          </a:p>
          <a:p>
            <a:r>
              <a:rPr lang="en-US" sz="1200" dirty="0">
                <a:solidFill>
                  <a:srgbClr val="FFFFFF"/>
                </a:solidFill>
                <a:latin typeface="Calibri Light"/>
              </a:rPr>
              <a:t>New York, NY</a:t>
            </a:r>
          </a:p>
        </p:txBody>
      </p:sp>
      <p:grpSp>
        <p:nvGrpSpPr>
          <p:cNvPr id="4" name="Group 10"/>
          <p:cNvGrpSpPr>
            <a:grpSpLocks noChangeAspect="1"/>
          </p:cNvGrpSpPr>
          <p:nvPr/>
        </p:nvGrpSpPr>
        <p:grpSpPr>
          <a:xfrm>
            <a:off x="2238270" y="1037259"/>
            <a:ext cx="3198926" cy="687881"/>
            <a:chOff x="-1420851" y="1483761"/>
            <a:chExt cx="3397136" cy="541369"/>
          </a:xfrm>
          <a:solidFill>
            <a:srgbClr val="FFC000"/>
          </a:solidFill>
        </p:grpSpPr>
        <p:sp>
          <p:nvSpPr>
            <p:cNvPr id="13" name="Right Triangle 12"/>
            <p:cNvSpPr/>
            <p:nvPr/>
          </p:nvSpPr>
          <p:spPr>
            <a:xfrm rot="10800000">
              <a:off x="1858937" y="1907782"/>
              <a:ext cx="117348" cy="11734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50800" sx="1000" sy="1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420851" y="1483761"/>
              <a:ext cx="1801383" cy="3633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Mayo Clinic Biobank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Calibri Light"/>
                </a:rPr>
                <a:t>Rochester, MN</a:t>
              </a: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6434548" y="2882029"/>
            <a:ext cx="1871251" cy="1002408"/>
            <a:chOff x="620071" y="1451879"/>
            <a:chExt cx="1472682" cy="788899"/>
          </a:xfrm>
        </p:grpSpPr>
        <p:sp>
          <p:nvSpPr>
            <p:cNvPr id="15" name="TextBox 14"/>
            <p:cNvSpPr txBox="1"/>
            <p:nvPr/>
          </p:nvSpPr>
          <p:spPr>
            <a:xfrm>
              <a:off x="620071" y="1586780"/>
              <a:ext cx="1472682" cy="653998"/>
            </a:xfrm>
            <a:prstGeom prst="rect">
              <a:avLst/>
            </a:prstGeom>
            <a:solidFill>
              <a:srgbClr val="E74C3C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Precision Approach to </a:t>
              </a:r>
              <a:r>
                <a:rPr lang="en-US" sz="1200" b="1" dirty="0" err="1">
                  <a:solidFill>
                    <a:schemeClr val="bg1"/>
                  </a:solidFill>
                </a:rPr>
                <a:t>healthCARE</a:t>
              </a:r>
              <a:r>
                <a:rPr lang="en-US" sz="1200" b="1" dirty="0">
                  <a:solidFill>
                    <a:schemeClr val="bg1"/>
                  </a:solidFill>
                </a:rPr>
                <a:t> enrollment Site (PA CARES)</a:t>
              </a:r>
            </a:p>
            <a:p>
              <a:r>
                <a:rPr lang="en-US" sz="1200" dirty="0" err="1">
                  <a:solidFill>
                    <a:schemeClr val="bg1"/>
                  </a:solidFill>
                  <a:latin typeface="Calibri Light"/>
                </a:rPr>
                <a:t>Pittsbugh</a:t>
              </a:r>
              <a:r>
                <a:rPr lang="en-US" sz="1200" dirty="0">
                  <a:solidFill>
                    <a:schemeClr val="bg1"/>
                  </a:solidFill>
                  <a:latin typeface="Calibri Light"/>
                </a:rPr>
                <a:t>, PA</a:t>
              </a:r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620071" y="1451879"/>
              <a:ext cx="117348" cy="134901"/>
            </a:xfrm>
            <a:prstGeom prst="rtTriangle">
              <a:avLst/>
            </a:prstGeom>
            <a:solidFill>
              <a:srgbClr val="E74C3C"/>
            </a:solidFill>
            <a:ln>
              <a:noFill/>
            </a:ln>
            <a:effectLst>
              <a:outerShdw blurRad="50800" dist="50800" sx="1000" sy="1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33600" y="2895600"/>
            <a:ext cx="1920396" cy="1015663"/>
          </a:xfrm>
          <a:prstGeom prst="rect">
            <a:avLst/>
          </a:prstGeom>
          <a:solidFill>
            <a:srgbClr val="E74C3C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University of Arizona - Banner Health Precision Medicine Initiative Cohort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Enrollment Center</a:t>
            </a:r>
            <a:endParaRPr lang="en-US" sz="1200" b="1" dirty="0">
              <a:solidFill>
                <a:schemeClr val="bg1"/>
              </a:solidFill>
              <a:latin typeface="Calibri Light"/>
            </a:endParaRPr>
          </a:p>
          <a:p>
            <a:r>
              <a:rPr lang="en-US" sz="1200" dirty="0">
                <a:solidFill>
                  <a:schemeClr val="bg1"/>
                </a:solidFill>
                <a:latin typeface="Calibri Light"/>
              </a:rPr>
              <a:t>Tucson, Arizona</a:t>
            </a:r>
          </a:p>
        </p:txBody>
      </p:sp>
      <p:sp>
        <p:nvSpPr>
          <p:cNvPr id="19" name="Right Triangle 18"/>
          <p:cNvSpPr/>
          <p:nvPr/>
        </p:nvSpPr>
        <p:spPr>
          <a:xfrm flipV="1">
            <a:off x="2351024" y="3976643"/>
            <a:ext cx="124256" cy="266752"/>
          </a:xfrm>
          <a:prstGeom prst="rtTriangle">
            <a:avLst/>
          </a:prstGeom>
          <a:solidFill>
            <a:srgbClr val="E74C3C"/>
          </a:solidFill>
          <a:ln>
            <a:noFill/>
          </a:ln>
          <a:effectLst>
            <a:outerShdw blurRad="50800" dist="50800" sx="1000" sy="1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ight Triangle 22"/>
          <p:cNvSpPr/>
          <p:nvPr/>
        </p:nvSpPr>
        <p:spPr>
          <a:xfrm rot="5400000">
            <a:off x="5031343" y="2052881"/>
            <a:ext cx="863223" cy="153405"/>
          </a:xfrm>
          <a:prstGeom prst="rtTriangle">
            <a:avLst/>
          </a:prstGeom>
          <a:solidFill>
            <a:srgbClr val="E74C3C"/>
          </a:solidFill>
          <a:ln>
            <a:noFill/>
          </a:ln>
          <a:effectLst>
            <a:outerShdw blurRad="50800" dist="50800" sx="1000" sy="1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ight Triangle 23"/>
          <p:cNvSpPr/>
          <p:nvPr/>
        </p:nvSpPr>
        <p:spPr>
          <a:xfrm rot="5400000" flipH="1" flipV="1">
            <a:off x="7259918" y="2257626"/>
            <a:ext cx="173494" cy="334978"/>
          </a:xfrm>
          <a:prstGeom prst="rtTriangle">
            <a:avLst/>
          </a:prstGeom>
          <a:solidFill>
            <a:srgbClr val="E74C3C"/>
          </a:solidFill>
          <a:ln>
            <a:noFill/>
          </a:ln>
          <a:effectLst>
            <a:outerShdw blurRad="50800" dist="50800" sx="1000" sy="1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1080000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6" name="Group 24"/>
          <p:cNvGrpSpPr>
            <a:grpSpLocks noChangeAspect="1"/>
          </p:cNvGrpSpPr>
          <p:nvPr/>
        </p:nvGrpSpPr>
        <p:grpSpPr>
          <a:xfrm>
            <a:off x="5638799" y="1656819"/>
            <a:ext cx="1349826" cy="746877"/>
            <a:chOff x="1015648" y="1375600"/>
            <a:chExt cx="860373" cy="817608"/>
          </a:xfrm>
          <a:solidFill>
            <a:srgbClr val="3498DB"/>
          </a:solidFill>
        </p:grpSpPr>
        <p:sp>
          <p:nvSpPr>
            <p:cNvPr id="26" name="TextBox 25"/>
            <p:cNvSpPr txBox="1"/>
            <p:nvPr/>
          </p:nvSpPr>
          <p:spPr>
            <a:xfrm>
              <a:off x="1015648" y="1375600"/>
              <a:ext cx="859790" cy="7075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FFFF"/>
                  </a:solidFill>
                  <a:latin typeface="Calibri Light"/>
                </a:rPr>
                <a:t>Hudson River Health Care</a:t>
              </a:r>
            </a:p>
            <a:p>
              <a:r>
                <a:rPr lang="en-US" sz="1200" dirty="0">
                  <a:solidFill>
                    <a:srgbClr val="FFFFFF"/>
                  </a:solidFill>
                  <a:latin typeface="Calibri Light"/>
                </a:rPr>
                <a:t>Peekskill, NY</a:t>
              </a:r>
            </a:p>
          </p:txBody>
        </p:sp>
        <p:sp>
          <p:nvSpPr>
            <p:cNvPr id="27" name="Right Triangle 26"/>
            <p:cNvSpPr/>
            <p:nvPr/>
          </p:nvSpPr>
          <p:spPr>
            <a:xfrm rot="10800000">
              <a:off x="1758673" y="2075860"/>
              <a:ext cx="117348" cy="11734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50800" sx="1000" sy="1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27"/>
          <p:cNvGrpSpPr>
            <a:grpSpLocks noChangeAspect="1"/>
          </p:cNvGrpSpPr>
          <p:nvPr/>
        </p:nvGrpSpPr>
        <p:grpSpPr>
          <a:xfrm>
            <a:off x="4648200" y="2877967"/>
            <a:ext cx="1438690" cy="758558"/>
            <a:chOff x="777391" y="1393002"/>
            <a:chExt cx="1198893" cy="632128"/>
          </a:xfrm>
          <a:solidFill>
            <a:srgbClr val="3498DB"/>
          </a:solidFill>
        </p:grpSpPr>
        <p:sp>
          <p:nvSpPr>
            <p:cNvPr id="29" name="TextBox 28"/>
            <p:cNvSpPr txBox="1"/>
            <p:nvPr/>
          </p:nvSpPr>
          <p:spPr>
            <a:xfrm>
              <a:off x="777391" y="1393002"/>
              <a:ext cx="1198893" cy="5386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FFFF"/>
                  </a:solidFill>
                  <a:latin typeface="Calibri Light"/>
                </a:rPr>
                <a:t>Cherokee Health Systems</a:t>
              </a:r>
            </a:p>
            <a:p>
              <a:r>
                <a:rPr lang="en-US" sz="1200" dirty="0">
                  <a:solidFill>
                    <a:srgbClr val="FFFFFF"/>
                  </a:solidFill>
                  <a:latin typeface="Calibri Light"/>
                </a:rPr>
                <a:t>Knoxville, TN</a:t>
              </a:r>
            </a:p>
          </p:txBody>
        </p:sp>
        <p:sp>
          <p:nvSpPr>
            <p:cNvPr id="30" name="Right Triangle 29"/>
            <p:cNvSpPr/>
            <p:nvPr/>
          </p:nvSpPr>
          <p:spPr>
            <a:xfrm rot="10800000">
              <a:off x="1858936" y="1907782"/>
              <a:ext cx="117348" cy="11734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50800" sx="1000" sy="1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30"/>
          <p:cNvGrpSpPr>
            <a:grpSpLocks noChangeAspect="1"/>
          </p:cNvGrpSpPr>
          <p:nvPr/>
        </p:nvGrpSpPr>
        <p:grpSpPr>
          <a:xfrm>
            <a:off x="6324600" y="4077529"/>
            <a:ext cx="1683590" cy="753691"/>
            <a:chOff x="505789" y="1451880"/>
            <a:chExt cx="1325005" cy="778776"/>
          </a:xfrm>
          <a:solidFill>
            <a:srgbClr val="3498DB"/>
          </a:solidFill>
        </p:grpSpPr>
        <p:sp>
          <p:nvSpPr>
            <p:cNvPr id="32" name="TextBox 31"/>
            <p:cNvSpPr txBox="1"/>
            <p:nvPr/>
          </p:nvSpPr>
          <p:spPr>
            <a:xfrm>
              <a:off x="505789" y="1562814"/>
              <a:ext cx="1325005" cy="6678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FFFF"/>
                  </a:solidFill>
                  <a:latin typeface="Calibri Light"/>
                </a:rPr>
                <a:t>Eau Claire Cooperative Health Center</a:t>
              </a:r>
            </a:p>
            <a:p>
              <a:r>
                <a:rPr lang="en-US" sz="1200" dirty="0">
                  <a:solidFill>
                    <a:srgbClr val="FFFFFF"/>
                  </a:solidFill>
                  <a:latin typeface="Calibri Light"/>
                </a:rPr>
                <a:t>Columbia, SC</a:t>
              </a:r>
            </a:p>
          </p:txBody>
        </p:sp>
        <p:sp>
          <p:nvSpPr>
            <p:cNvPr id="33" name="Right Triangle 32"/>
            <p:cNvSpPr/>
            <p:nvPr/>
          </p:nvSpPr>
          <p:spPr>
            <a:xfrm>
              <a:off x="620071" y="1451880"/>
              <a:ext cx="117348" cy="11734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50800" sx="1000" sy="1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4809" y="3962400"/>
            <a:ext cx="1348274" cy="646331"/>
          </a:xfrm>
          <a:prstGeom prst="rect">
            <a:avLst/>
          </a:prstGeom>
          <a:solidFill>
            <a:srgbClr val="3498DB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alibri Light"/>
              </a:rPr>
              <a:t>San </a:t>
            </a:r>
            <a:r>
              <a:rPr lang="en-US" sz="1200" b="1" dirty="0" err="1">
                <a:solidFill>
                  <a:srgbClr val="FFFFFF"/>
                </a:solidFill>
                <a:latin typeface="Calibri Light"/>
              </a:rPr>
              <a:t>Ysidro</a:t>
            </a:r>
            <a:r>
              <a:rPr lang="en-US" sz="1200" b="1" dirty="0">
                <a:solidFill>
                  <a:srgbClr val="FFFFFF"/>
                </a:solidFill>
                <a:latin typeface="Calibri Light"/>
              </a:rPr>
              <a:t> Health Center</a:t>
            </a:r>
            <a:r>
              <a:rPr lang="en-US" sz="1200" dirty="0">
                <a:solidFill>
                  <a:srgbClr val="FFFFFF"/>
                </a:solidFill>
                <a:latin typeface="Calibri Light"/>
              </a:rPr>
              <a:t> </a:t>
            </a:r>
          </a:p>
          <a:p>
            <a:r>
              <a:rPr lang="en-US" sz="1200" dirty="0">
                <a:solidFill>
                  <a:srgbClr val="FFFFFF"/>
                </a:solidFill>
                <a:latin typeface="Calibri Light"/>
              </a:rPr>
              <a:t>San </a:t>
            </a:r>
            <a:r>
              <a:rPr lang="en-US" sz="1200" dirty="0" err="1">
                <a:solidFill>
                  <a:srgbClr val="FFFFFF"/>
                </a:solidFill>
                <a:latin typeface="Calibri Light"/>
              </a:rPr>
              <a:t>Ysidro</a:t>
            </a:r>
            <a:r>
              <a:rPr lang="en-US" sz="1200" dirty="0">
                <a:solidFill>
                  <a:srgbClr val="FFFFFF"/>
                </a:solidFill>
                <a:latin typeface="Calibri Light"/>
              </a:rPr>
              <a:t>, CA</a:t>
            </a:r>
          </a:p>
        </p:txBody>
      </p:sp>
      <p:sp>
        <p:nvSpPr>
          <p:cNvPr id="36" name="Right Triangle 35"/>
          <p:cNvSpPr/>
          <p:nvPr/>
        </p:nvSpPr>
        <p:spPr>
          <a:xfrm>
            <a:off x="1503673" y="3962400"/>
            <a:ext cx="175290" cy="113758"/>
          </a:xfrm>
          <a:prstGeom prst="rtTriangle">
            <a:avLst/>
          </a:prstGeom>
          <a:solidFill>
            <a:srgbClr val="3498DB"/>
          </a:solidFill>
          <a:ln>
            <a:noFill/>
          </a:ln>
          <a:effectLst>
            <a:outerShdw blurRad="50800" dist="50800" sx="1000" sy="1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10" name="Group 36"/>
          <p:cNvGrpSpPr/>
          <p:nvPr/>
        </p:nvGrpSpPr>
        <p:grpSpPr>
          <a:xfrm>
            <a:off x="3962400" y="4436340"/>
            <a:ext cx="1465615" cy="964118"/>
            <a:chOff x="755433" y="1451880"/>
            <a:chExt cx="1221343" cy="803433"/>
          </a:xfrm>
          <a:solidFill>
            <a:srgbClr val="3498DB"/>
          </a:solidFill>
        </p:grpSpPr>
        <p:sp>
          <p:nvSpPr>
            <p:cNvPr id="38" name="TextBox 37"/>
            <p:cNvSpPr txBox="1"/>
            <p:nvPr/>
          </p:nvSpPr>
          <p:spPr>
            <a:xfrm>
              <a:off x="755433" y="1562814"/>
              <a:ext cx="1221343" cy="6924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FFFF"/>
                  </a:solidFill>
                  <a:latin typeface="Calibri Light"/>
                </a:rPr>
                <a:t>Jackson-Hinds Comprehensive Health Center</a:t>
              </a:r>
            </a:p>
            <a:p>
              <a:r>
                <a:rPr lang="en-US" sz="1200" dirty="0">
                  <a:solidFill>
                    <a:srgbClr val="FFFFFF"/>
                  </a:solidFill>
                  <a:latin typeface="Calibri Light"/>
                </a:rPr>
                <a:t>Jackson, MS</a:t>
              </a:r>
            </a:p>
          </p:txBody>
        </p:sp>
        <p:sp>
          <p:nvSpPr>
            <p:cNvPr id="39" name="Right Triangle 38"/>
            <p:cNvSpPr/>
            <p:nvPr/>
          </p:nvSpPr>
          <p:spPr>
            <a:xfrm rot="16200000">
              <a:off x="1858936" y="1451880"/>
              <a:ext cx="117348" cy="11734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50800" sx="1000" sy="1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39"/>
          <p:cNvGrpSpPr/>
          <p:nvPr/>
        </p:nvGrpSpPr>
        <p:grpSpPr>
          <a:xfrm>
            <a:off x="7240717" y="1141631"/>
            <a:ext cx="1609214" cy="1187910"/>
            <a:chOff x="557234" y="955877"/>
            <a:chExt cx="1525232" cy="934897"/>
          </a:xfrm>
        </p:grpSpPr>
        <p:sp>
          <p:nvSpPr>
            <p:cNvPr id="41" name="TextBox 40"/>
            <p:cNvSpPr txBox="1"/>
            <p:nvPr/>
          </p:nvSpPr>
          <p:spPr>
            <a:xfrm>
              <a:off x="558019" y="955877"/>
              <a:ext cx="1524447" cy="508668"/>
            </a:xfrm>
            <a:prstGeom prst="rect">
              <a:avLst/>
            </a:prstGeom>
            <a:solidFill>
              <a:srgbClr val="3498DB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FFFF"/>
                  </a:solidFill>
                  <a:latin typeface="Calibri Light"/>
                </a:rPr>
                <a:t>Community Health Center, Inc.</a:t>
              </a:r>
            </a:p>
            <a:p>
              <a:r>
                <a:rPr lang="en-US" sz="1200" dirty="0">
                  <a:solidFill>
                    <a:srgbClr val="FFFFFF"/>
                  </a:solidFill>
                  <a:latin typeface="Calibri Light"/>
                </a:rPr>
                <a:t>Middletown, CT</a:t>
              </a:r>
            </a:p>
          </p:txBody>
        </p:sp>
        <p:sp>
          <p:nvSpPr>
            <p:cNvPr id="42" name="Right Triangle 41"/>
            <p:cNvSpPr/>
            <p:nvPr/>
          </p:nvSpPr>
          <p:spPr>
            <a:xfrm rot="5400000">
              <a:off x="420297" y="1573652"/>
              <a:ext cx="454059" cy="180185"/>
            </a:xfrm>
            <a:prstGeom prst="rtTriangle">
              <a:avLst/>
            </a:prstGeom>
            <a:solidFill>
              <a:srgbClr val="3498DB"/>
            </a:solidFill>
            <a:ln>
              <a:noFill/>
            </a:ln>
            <a:effectLst>
              <a:outerShdw blurRad="50800" dist="50800" sx="1000" sy="1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3"/>
          <p:cNvGrpSpPr/>
          <p:nvPr/>
        </p:nvGrpSpPr>
        <p:grpSpPr>
          <a:xfrm>
            <a:off x="205857" y="5349798"/>
            <a:ext cx="2594451" cy="1383173"/>
            <a:chOff x="6353885" y="5463272"/>
            <a:chExt cx="2594451" cy="1383173"/>
          </a:xfrm>
        </p:grpSpPr>
        <p:sp>
          <p:nvSpPr>
            <p:cNvPr id="43" name="Rectangle 42"/>
            <p:cNvSpPr/>
            <p:nvPr/>
          </p:nvSpPr>
          <p:spPr>
            <a:xfrm>
              <a:off x="6353885" y="5763629"/>
              <a:ext cx="211615" cy="191262"/>
            </a:xfrm>
            <a:prstGeom prst="rect">
              <a:avLst/>
            </a:prstGeom>
            <a:solidFill>
              <a:srgbClr val="6BEF2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18916" y="5463272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Biobank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18916" y="5739815"/>
              <a:ext cx="2329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Data and Research Support Center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53885" y="6042528"/>
              <a:ext cx="211615" cy="191262"/>
            </a:xfrm>
            <a:prstGeom prst="rect">
              <a:avLst/>
            </a:prstGeom>
            <a:solidFill>
              <a:srgbClr val="005D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53885" y="6321427"/>
              <a:ext cx="211615" cy="191262"/>
            </a:xfrm>
            <a:prstGeom prst="rect">
              <a:avLst/>
            </a:prstGeom>
            <a:solidFill>
              <a:srgbClr val="DE101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353885" y="6600325"/>
              <a:ext cx="211615" cy="1912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53885" y="5484730"/>
              <a:ext cx="211615" cy="19126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18916" y="6016358"/>
              <a:ext cx="23119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Federally Qualified Health Centers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18916" y="6292901"/>
              <a:ext cx="17635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Regional Medical Centers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618916" y="6569446"/>
              <a:ext cx="20515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Participant Technology Center</a:t>
              </a:r>
            </a:p>
          </p:txBody>
        </p:sp>
      </p:grpSp>
      <p:grpSp>
        <p:nvGrpSpPr>
          <p:cNvPr id="17" name="Group 59"/>
          <p:cNvGrpSpPr>
            <a:grpSpLocks noChangeAspect="1"/>
          </p:cNvGrpSpPr>
          <p:nvPr/>
        </p:nvGrpSpPr>
        <p:grpSpPr>
          <a:xfrm>
            <a:off x="3942106" y="1348307"/>
            <a:ext cx="1696279" cy="661720"/>
            <a:chOff x="219704" y="1657174"/>
            <a:chExt cx="1801383" cy="520780"/>
          </a:xfrm>
        </p:grpSpPr>
        <p:sp>
          <p:nvSpPr>
            <p:cNvPr id="61" name="TextBox 60"/>
            <p:cNvSpPr txBox="1"/>
            <p:nvPr/>
          </p:nvSpPr>
          <p:spPr>
            <a:xfrm>
              <a:off x="219704" y="1657174"/>
              <a:ext cx="1801383" cy="520780"/>
            </a:xfrm>
            <a:prstGeom prst="rect">
              <a:avLst/>
            </a:prstGeom>
            <a:solidFill>
              <a:srgbClr val="E74C3C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Title: Illinois Precision Medicine Consortium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Calibri Light"/>
                </a:rPr>
                <a:t>Chicago, IL</a:t>
              </a:r>
            </a:p>
          </p:txBody>
        </p:sp>
        <p:sp>
          <p:nvSpPr>
            <p:cNvPr id="62" name="Right Triangle 61"/>
            <p:cNvSpPr/>
            <p:nvPr/>
          </p:nvSpPr>
          <p:spPr>
            <a:xfrm rot="10800000">
              <a:off x="1858937" y="1907782"/>
              <a:ext cx="117348" cy="117348"/>
            </a:xfrm>
            <a:prstGeom prst="rtTriangle">
              <a:avLst/>
            </a:prstGeom>
            <a:solidFill>
              <a:srgbClr val="E74C3C"/>
            </a:solidFill>
            <a:ln>
              <a:noFill/>
            </a:ln>
            <a:effectLst>
              <a:outerShdw blurRad="50800" dist="50800" sx="1000" sy="1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08119" y="2735119"/>
            <a:ext cx="1718354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alibri Light"/>
              </a:rPr>
              <a:t>Scripps and </a:t>
            </a:r>
            <a:r>
              <a:rPr lang="en-US" sz="1200" b="1" dirty="0" err="1">
                <a:solidFill>
                  <a:srgbClr val="FFFFFF"/>
                </a:solidFill>
                <a:latin typeface="Calibri Light"/>
              </a:rPr>
              <a:t>Vibrent</a:t>
            </a:r>
            <a:r>
              <a:rPr lang="en-US" sz="1200" b="1" dirty="0">
                <a:solidFill>
                  <a:srgbClr val="FFFFFF"/>
                </a:solidFill>
                <a:latin typeface="Calibri Light"/>
              </a:rPr>
              <a:t> Participant Technologies/ Direct Volunteer </a:t>
            </a:r>
            <a:r>
              <a:rPr lang="en-US" sz="1200" b="1" dirty="0" err="1">
                <a:solidFill>
                  <a:srgbClr val="FFFFFF"/>
                </a:solidFill>
                <a:latin typeface="Calibri Light"/>
              </a:rPr>
              <a:t>Opps</a:t>
            </a:r>
            <a:endParaRPr lang="en-US" sz="1200" dirty="0">
              <a:solidFill>
                <a:srgbClr val="FFFFFF"/>
              </a:solidFill>
              <a:latin typeface="Calibri Light"/>
            </a:endParaRPr>
          </a:p>
          <a:p>
            <a:r>
              <a:rPr lang="en-US" sz="1200" dirty="0">
                <a:solidFill>
                  <a:srgbClr val="FFFFFF"/>
                </a:solidFill>
                <a:latin typeface="Calibri Light"/>
              </a:rPr>
              <a:t>La Jolla, CA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46124" y="5216364"/>
            <a:ext cx="1906001" cy="646331"/>
          </a:xfrm>
          <a:prstGeom prst="rect">
            <a:avLst/>
          </a:prstGeom>
          <a:solidFill>
            <a:srgbClr val="6BEF29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alibri Light"/>
              </a:rPr>
              <a:t>Vanderbilt/Broad/Verily Data and Research Support Core</a:t>
            </a:r>
            <a:endParaRPr lang="en-US" sz="1200" dirty="0">
              <a:solidFill>
                <a:srgbClr val="FFFFFF"/>
              </a:solidFill>
              <a:latin typeface="Calibri Light"/>
            </a:endParaRPr>
          </a:p>
          <a:p>
            <a:r>
              <a:rPr lang="en-US" sz="1200" dirty="0">
                <a:solidFill>
                  <a:srgbClr val="FFFFFF"/>
                </a:solidFill>
                <a:latin typeface="Calibri Light"/>
              </a:rPr>
              <a:t>Nashville, TN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66864" y="5943600"/>
            <a:ext cx="35990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Recruitment at VA Hospitals</a:t>
            </a:r>
          </a:p>
          <a:p>
            <a:endParaRPr lang="en-US" sz="800" dirty="0"/>
          </a:p>
          <a:p>
            <a:r>
              <a:rPr lang="en-US" sz="1600" dirty="0"/>
              <a:t>Direct volunteer recruitment nationwide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90" y="6130661"/>
            <a:ext cx="402279" cy="4022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1402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7496" t="25000" r="21889" b="15625"/>
          <a:stretch>
            <a:fillRect/>
          </a:stretch>
        </p:blipFill>
        <p:spPr bwMode="auto">
          <a:xfrm>
            <a:off x="381000" y="1981200"/>
            <a:ext cx="8305800" cy="434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Genomics is an integral component </a:t>
            </a:r>
          </a:p>
          <a:p>
            <a:r>
              <a:rPr lang="en-US" dirty="0" smtClean="0"/>
              <a:t>Genetic Epidemiology will play a central role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Two National Initiatives </a:t>
            </a:r>
          </a:p>
          <a:p>
            <a:pPr lvl="1"/>
            <a:r>
              <a:rPr lang="en-US" dirty="0" smtClean="0"/>
              <a:t>Precision Medicine Initiative </a:t>
            </a:r>
          </a:p>
          <a:p>
            <a:pPr lvl="1"/>
            <a:r>
              <a:rPr lang="en-US" dirty="0" smtClean="0"/>
              <a:t>Cancer </a:t>
            </a:r>
            <a:r>
              <a:rPr lang="en-US" dirty="0" err="1" smtClean="0"/>
              <a:t>Moonshot</a:t>
            </a:r>
            <a:r>
              <a:rPr lang="en-US" dirty="0" smtClean="0"/>
              <a:t> Initiative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" y="1905000"/>
            <a:ext cx="7391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420" t="23617" r="38542" b="8680"/>
          <a:stretch>
            <a:fillRect/>
          </a:stretch>
        </p:blipFill>
        <p:spPr bwMode="auto">
          <a:xfrm>
            <a:off x="685800" y="19050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7905" y="914400"/>
            <a:ext cx="891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Requires participation on a scale we have not seen before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Annotation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Annotation is the process of marking genes or other biological features in a DNA sequence</a:t>
            </a:r>
          </a:p>
          <a:p>
            <a:r>
              <a:rPr lang="en-US" dirty="0" smtClean="0"/>
              <a:t>In genetic </a:t>
            </a:r>
            <a:r>
              <a:rPr lang="en-US" dirty="0" err="1" smtClean="0"/>
              <a:t>epi</a:t>
            </a:r>
            <a:r>
              <a:rPr lang="en-US" dirty="0" smtClean="0"/>
              <a:t> it is used to identify genes, predict function of genes and their variants</a:t>
            </a:r>
          </a:p>
          <a:p>
            <a:pPr lvl="1"/>
            <a:r>
              <a:rPr lang="en-US" dirty="0" smtClean="0"/>
              <a:t>Study design – focus assessment on genes / variants that are likely functional</a:t>
            </a:r>
          </a:p>
          <a:p>
            <a:pPr lvl="1"/>
            <a:r>
              <a:rPr lang="en-US" dirty="0" smtClean="0"/>
              <a:t>Interpretation – what is the function of the gene / variant that we have identified</a:t>
            </a:r>
          </a:p>
          <a:p>
            <a:r>
              <a:rPr lang="en-US" dirty="0" smtClean="0"/>
              <a:t>Continually updated and changing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Bioinformatics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Primary goal is to increase understanding of biological processes</a:t>
            </a:r>
          </a:p>
          <a:p>
            <a:r>
              <a:rPr lang="en-US" dirty="0" smtClean="0"/>
              <a:t>With growing amount of (genomic) data, it is not practical to analyze manually</a:t>
            </a:r>
          </a:p>
          <a:p>
            <a:pPr lvl="1"/>
            <a:r>
              <a:rPr lang="en-US" dirty="0" smtClean="0"/>
              <a:t>Develops and applies techniques to manage and analyze large volumes of  data</a:t>
            </a:r>
          </a:p>
          <a:p>
            <a:pPr lvl="1"/>
            <a:r>
              <a:rPr lang="en-US" dirty="0" smtClean="0"/>
              <a:t>Create and promote databases, algorithms, computational and statistical techniques and theory related to management and analysis of biologic (genomic) data</a:t>
            </a:r>
          </a:p>
          <a:p>
            <a:pPr lvl="1"/>
            <a:r>
              <a:rPr lang="en-US" dirty="0" smtClean="0"/>
              <a:t>End users of the data</a:t>
            </a:r>
          </a:p>
          <a:p>
            <a:r>
              <a:rPr lang="en-US" dirty="0" smtClean="0"/>
              <a:t>Some overlaps with genetic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cs typeface="Times New Roman" pitchFamily="18" charset="0"/>
              </a:rPr>
              <a:t>Precision Medicine: What is needed </a:t>
            </a:r>
            <a:br>
              <a:rPr lang="en-US" sz="40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(a genetic epidemiologist’s perspective</a:t>
            </a:r>
            <a:r>
              <a:rPr lang="en-US" sz="4000" dirty="0" smtClean="0">
                <a:cs typeface="Times New Roman" pitchFamily="18" charset="0"/>
              </a:rPr>
              <a:t>)</a:t>
            </a:r>
            <a:endParaRPr lang="en-US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7724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>
                <a:cs typeface="Times New Roman" pitchFamily="18" charset="0"/>
              </a:rPr>
              <a:t>Ability to stratify patients, tumors, population into more homogeneous subgroups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Genomic and </a:t>
            </a:r>
            <a:r>
              <a:rPr lang="en-US" dirty="0" err="1" smtClean="0">
                <a:cs typeface="Times New Roman" pitchFamily="18" charset="0"/>
              </a:rPr>
              <a:t>epigenomic</a:t>
            </a:r>
            <a:r>
              <a:rPr lang="en-US" dirty="0" smtClean="0">
                <a:cs typeface="Times New Roman" pitchFamily="18" charset="0"/>
              </a:rPr>
              <a:t>  profiling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Biomarkers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Evidence for Clinical  Validity and Utility</a:t>
            </a:r>
          </a:p>
          <a:p>
            <a:pPr lvl="1"/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Large samples – 1 million person national PM cohort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Big Data – linking with EHR and other data sources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Will rely on existing studies and data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May be a need for new data collection to fill in gaps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Engaging research participants</a:t>
            </a:r>
          </a:p>
          <a:p>
            <a:pPr>
              <a:buNone/>
            </a:pPr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Stakeholder input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Incorporate input from broad stakeholder groups, including research participants</a:t>
            </a:r>
          </a:p>
          <a:p>
            <a:pPr lvl="1"/>
            <a:endParaRPr lang="en-US" dirty="0" smtClean="0">
              <a:solidFill>
                <a:srgbClr val="FFFF00"/>
              </a:solidFill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Incorporate environmental and lifestyle factors for Prevention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Focus on Gene x Environment interactions 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Modifiable environmental and lifestyle factors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Approaches  for behavior change that promote adoption of risk reducing factors</a:t>
            </a:r>
          </a:p>
          <a:p>
            <a:pPr lvl="1">
              <a:buNone/>
            </a:pPr>
            <a:endParaRPr lang="en-US" dirty="0" smtClean="0">
              <a:solidFill>
                <a:srgbClr val="FFFF00"/>
              </a:solidFill>
              <a:cs typeface="Times New Roman" pitchFamily="18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en-US" dirty="0">
              <a:cs typeface="Times New Roman" pitchFamily="18" charset="0"/>
            </a:endParaRPr>
          </a:p>
          <a:p>
            <a:pPr>
              <a:buFontTx/>
              <a:buNone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762000" y="1295400"/>
            <a:ext cx="7391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36" t="39240" r="11461" b="10416"/>
          <a:stretch>
            <a:fillRect/>
          </a:stretch>
        </p:blipFill>
        <p:spPr bwMode="auto">
          <a:xfrm>
            <a:off x="304800" y="1066800"/>
            <a:ext cx="85974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Precision Medicine Initiative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043" t="20145" r="14586" b="15624"/>
          <a:stretch>
            <a:fillRect/>
          </a:stretch>
        </p:blipFill>
        <p:spPr bwMode="auto">
          <a:xfrm>
            <a:off x="685800" y="1905000"/>
            <a:ext cx="7391400" cy="455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768" t="7993" r="12693" b="8680"/>
          <a:stretch>
            <a:fillRect/>
          </a:stretch>
        </p:blipFill>
        <p:spPr bwMode="auto">
          <a:xfrm>
            <a:off x="609600" y="13716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7154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PMI Announced in 2015 State of Union Address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93" y="57742"/>
            <a:ext cx="89154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2011: National Academies of Sciences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537" y="1143000"/>
            <a:ext cx="6400800" cy="4313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628" y="6435291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http://dels.nas.edu/Report/Toward-Precision-Medicine-Building-Knowledge/13284</a:t>
            </a:r>
          </a:p>
        </p:txBody>
      </p:sp>
      <p:sp>
        <p:nvSpPr>
          <p:cNvPr id="7" name="Rectangle 6"/>
          <p:cNvSpPr/>
          <p:nvPr/>
        </p:nvSpPr>
        <p:spPr>
          <a:xfrm>
            <a:off x="393628" y="5545413"/>
            <a:ext cx="8485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a "new taxonomy" that defines disease based on underlying molecular </a:t>
            </a:r>
            <a:r>
              <a:rPr lang="en-US" sz="2000" b="1" i="1" dirty="0" smtClean="0"/>
              <a:t>and environmental </a:t>
            </a:r>
            <a:r>
              <a:rPr lang="en-US" sz="2000" b="1" i="1" dirty="0"/>
              <a:t>causes, rather than on physical signs and symptoms</a:t>
            </a:r>
          </a:p>
        </p:txBody>
      </p:sp>
    </p:spTree>
    <p:extLst>
      <p:ext uri="{BB962C8B-B14F-4D97-AF65-F5344CB8AC3E}">
        <p14:creationId xmlns="" xmlns:p14="http://schemas.microsoft.com/office/powerpoint/2010/main" val="22280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0"/>
            <a:ext cx="710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60692" y="127881"/>
            <a:ext cx="3751604" cy="400110"/>
          </a:xfrm>
          <a:prstGeom prst="rect">
            <a:avLst/>
          </a:prstGeom>
          <a:solidFill>
            <a:srgbClr val="EEE59A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www.nih.gov/precisionmedicine</a:t>
            </a:r>
          </a:p>
        </p:txBody>
      </p:sp>
    </p:spTree>
    <p:extLst>
      <p:ext uri="{BB962C8B-B14F-4D97-AF65-F5344CB8AC3E}">
        <p14:creationId xmlns="" xmlns:p14="http://schemas.microsoft.com/office/powerpoint/2010/main" val="24023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306" t="28246" r="24760" b="20673"/>
          <a:stretch>
            <a:fillRect/>
          </a:stretch>
        </p:blipFill>
        <p:spPr bwMode="auto">
          <a:xfrm>
            <a:off x="457200" y="14478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ersonalized medicine bay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628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1683" y="6535579"/>
            <a:ext cx="70006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Credit: www.bayerpharma.com/en/research-and-development/research-focus/oncology/personalized-medicine/index.php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43" y="-304800"/>
            <a:ext cx="8229600" cy="1143000"/>
          </a:xfrm>
        </p:spPr>
        <p:txBody>
          <a:bodyPr/>
          <a:lstStyle/>
          <a:p>
            <a:r>
              <a:rPr lang="en-US" dirty="0" smtClean="0"/>
              <a:t>Pharmacogenomics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762000"/>
            <a:ext cx="8229600" cy="4389120"/>
          </a:xfrm>
        </p:spPr>
        <p:txBody>
          <a:bodyPr/>
          <a:lstStyle/>
          <a:p>
            <a:r>
              <a:rPr lang="en-US" dirty="0" smtClean="0"/>
              <a:t>Pharmacogenomics (sometimes called pharmacogenetics) is a field of research focused on understanding how genes affect individual responses to medications. The long-term goal of pharmacogenomics is to help doctors select the drugs and dosages best suited for each person. </a:t>
            </a:r>
          </a:p>
          <a:p>
            <a:pPr lvl="1"/>
            <a:r>
              <a:rPr lang="en-US" dirty="0"/>
              <a:t>NIGMS Pharmacogenomics Fact Sheet (https://</a:t>
            </a:r>
            <a:r>
              <a:rPr lang="en-US" dirty="0" smtClean="0"/>
              <a:t>www.nigms.nih.gov/education/pages/factsheet-pharmacogenomics.aspx)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7522-09D6-4890-85AB-0AE3A144BEE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AutoShape 4" descr="DNA double helix, a health professional and medi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572000"/>
            <a:ext cx="5029200" cy="16210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15189" y="6394271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https://precisionmedicine.duke.edu/researchers/precision-medicine-programs/pharmacogenomics</a:t>
            </a:r>
          </a:p>
        </p:txBody>
      </p:sp>
    </p:spTree>
    <p:extLst>
      <p:ext uri="{BB962C8B-B14F-4D97-AF65-F5344CB8AC3E}">
        <p14:creationId xmlns="" xmlns:p14="http://schemas.microsoft.com/office/powerpoint/2010/main" val="35789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3|1.3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7827</TotalTime>
  <Words>858</Words>
  <Application>Microsoft Office PowerPoint</Application>
  <PresentationFormat>On-screen Show (4:3)</PresentationFormat>
  <Paragraphs>141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Precision Medicine / Precision Health</vt:lpstr>
      <vt:lpstr>Outline</vt:lpstr>
      <vt:lpstr>The Precision Medicine Initiative</vt:lpstr>
      <vt:lpstr>Slide 4</vt:lpstr>
      <vt:lpstr>2011: National Academies of Sciences</vt:lpstr>
      <vt:lpstr>Slide 6</vt:lpstr>
      <vt:lpstr>Slide 7</vt:lpstr>
      <vt:lpstr>Slide 8</vt:lpstr>
      <vt:lpstr>Pharmacogenomics</vt:lpstr>
      <vt:lpstr>Genomic Medicine</vt:lpstr>
      <vt:lpstr>Precision Medicine</vt:lpstr>
      <vt:lpstr>Precision Medicine Cohort Program</vt:lpstr>
      <vt:lpstr>PMI Cohort Program announces new name</vt:lpstr>
      <vt:lpstr>Sequence Data</vt:lpstr>
      <vt:lpstr>Slide 15</vt:lpstr>
      <vt:lpstr>Program Components</vt:lpstr>
      <vt:lpstr>Program Components</vt:lpstr>
      <vt:lpstr>Program Components</vt:lpstr>
      <vt:lpstr>Precision Medicine</vt:lpstr>
      <vt:lpstr>Slide 20</vt:lpstr>
      <vt:lpstr>Annotation</vt:lpstr>
      <vt:lpstr>Bioinformatics</vt:lpstr>
      <vt:lpstr>Precision Medicine: What is needed  (a genetic epidemiologist’s perspective)</vt:lpstr>
      <vt:lpstr>Slide 24</vt:lpstr>
    </vt:vector>
  </TitlesOfParts>
  <Company>Center for Genomics and Public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Genome Scan</dc:title>
  <dc:creator>Tabitha Harrison</dc:creator>
  <cp:lastModifiedBy>Fujitsu</cp:lastModifiedBy>
  <cp:revision>1002</cp:revision>
  <dcterms:created xsi:type="dcterms:W3CDTF">2005-05-26T19:39:14Z</dcterms:created>
  <dcterms:modified xsi:type="dcterms:W3CDTF">2017-07-19T01:05:56Z</dcterms:modified>
</cp:coreProperties>
</file>