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5"/>
  </p:notesMasterIdLst>
  <p:handoutMasterIdLst>
    <p:handoutMasterId r:id="rId46"/>
  </p:handoutMasterIdLst>
  <p:sldIdLst>
    <p:sldId id="290" r:id="rId2"/>
    <p:sldId id="427" r:id="rId3"/>
    <p:sldId id="435" r:id="rId4"/>
    <p:sldId id="363" r:id="rId5"/>
    <p:sldId id="466" r:id="rId6"/>
    <p:sldId id="446" r:id="rId7"/>
    <p:sldId id="465" r:id="rId8"/>
    <p:sldId id="442" r:id="rId9"/>
    <p:sldId id="474" r:id="rId10"/>
    <p:sldId id="439" r:id="rId11"/>
    <p:sldId id="440" r:id="rId12"/>
    <p:sldId id="471" r:id="rId13"/>
    <p:sldId id="441" r:id="rId14"/>
    <p:sldId id="445" r:id="rId15"/>
    <p:sldId id="450" r:id="rId16"/>
    <p:sldId id="448" r:id="rId17"/>
    <p:sldId id="451" r:id="rId18"/>
    <p:sldId id="453" r:id="rId19"/>
    <p:sldId id="475" r:id="rId20"/>
    <p:sldId id="476" r:id="rId21"/>
    <p:sldId id="477" r:id="rId22"/>
    <p:sldId id="478" r:id="rId23"/>
    <p:sldId id="479" r:id="rId24"/>
    <p:sldId id="454" r:id="rId25"/>
    <p:sldId id="480" r:id="rId26"/>
    <p:sldId id="481" r:id="rId27"/>
    <p:sldId id="462" r:id="rId28"/>
    <p:sldId id="483" r:id="rId29"/>
    <p:sldId id="472" r:id="rId30"/>
    <p:sldId id="468" r:id="rId31"/>
    <p:sldId id="484" r:id="rId32"/>
    <p:sldId id="464" r:id="rId33"/>
    <p:sldId id="473" r:id="rId34"/>
    <p:sldId id="463" r:id="rId35"/>
    <p:sldId id="447" r:id="rId36"/>
    <p:sldId id="470" r:id="rId37"/>
    <p:sldId id="455" r:id="rId38"/>
    <p:sldId id="459" r:id="rId39"/>
    <p:sldId id="458" r:id="rId40"/>
    <p:sldId id="460" r:id="rId41"/>
    <p:sldId id="461" r:id="rId42"/>
    <p:sldId id="482" r:id="rId43"/>
    <p:sldId id="467" r:id="rId44"/>
  </p:sldIdLst>
  <p:sldSz cx="9144000" cy="6858000" type="screen4x3"/>
  <p:notesSz cx="7010400" cy="9296400"/>
  <p:defaultTextStyle>
    <a:defPPr>
      <a:defRPr lang="en-US"/>
    </a:defPPr>
    <a:lvl1pPr algn="l" rtl="0" fontAlgn="base">
      <a:spcBef>
        <a:spcPct val="0"/>
      </a:spcBef>
      <a:spcAft>
        <a:spcPct val="0"/>
      </a:spcAft>
      <a:defRPr kern="1200">
        <a:solidFill>
          <a:srgbClr val="DA2651"/>
        </a:solidFill>
        <a:latin typeface="Arial" charset="0"/>
        <a:ea typeface="+mn-ea"/>
        <a:cs typeface="+mn-cs"/>
      </a:defRPr>
    </a:lvl1pPr>
    <a:lvl2pPr marL="457200" algn="l" rtl="0" fontAlgn="base">
      <a:spcBef>
        <a:spcPct val="0"/>
      </a:spcBef>
      <a:spcAft>
        <a:spcPct val="0"/>
      </a:spcAft>
      <a:defRPr kern="1200">
        <a:solidFill>
          <a:srgbClr val="DA2651"/>
        </a:solidFill>
        <a:latin typeface="Arial" charset="0"/>
        <a:ea typeface="+mn-ea"/>
        <a:cs typeface="+mn-cs"/>
      </a:defRPr>
    </a:lvl2pPr>
    <a:lvl3pPr marL="914400" algn="l" rtl="0" fontAlgn="base">
      <a:spcBef>
        <a:spcPct val="0"/>
      </a:spcBef>
      <a:spcAft>
        <a:spcPct val="0"/>
      </a:spcAft>
      <a:defRPr kern="1200">
        <a:solidFill>
          <a:srgbClr val="DA2651"/>
        </a:solidFill>
        <a:latin typeface="Arial" charset="0"/>
        <a:ea typeface="+mn-ea"/>
        <a:cs typeface="+mn-cs"/>
      </a:defRPr>
    </a:lvl3pPr>
    <a:lvl4pPr marL="1371600" algn="l" rtl="0" fontAlgn="base">
      <a:spcBef>
        <a:spcPct val="0"/>
      </a:spcBef>
      <a:spcAft>
        <a:spcPct val="0"/>
      </a:spcAft>
      <a:defRPr kern="1200">
        <a:solidFill>
          <a:srgbClr val="DA2651"/>
        </a:solidFill>
        <a:latin typeface="Arial" charset="0"/>
        <a:ea typeface="+mn-ea"/>
        <a:cs typeface="+mn-cs"/>
      </a:defRPr>
    </a:lvl4pPr>
    <a:lvl5pPr marL="1828800" algn="l" rtl="0" fontAlgn="base">
      <a:spcBef>
        <a:spcPct val="0"/>
      </a:spcBef>
      <a:spcAft>
        <a:spcPct val="0"/>
      </a:spcAft>
      <a:defRPr kern="1200">
        <a:solidFill>
          <a:srgbClr val="DA2651"/>
        </a:solidFill>
        <a:latin typeface="Arial" charset="0"/>
        <a:ea typeface="+mn-ea"/>
        <a:cs typeface="+mn-cs"/>
      </a:defRPr>
    </a:lvl5pPr>
    <a:lvl6pPr marL="2286000" algn="l" defTabSz="914400" rtl="0" eaLnBrk="1" latinLnBrk="0" hangingPunct="1">
      <a:defRPr kern="1200">
        <a:solidFill>
          <a:srgbClr val="DA2651"/>
        </a:solidFill>
        <a:latin typeface="Arial" charset="0"/>
        <a:ea typeface="+mn-ea"/>
        <a:cs typeface="+mn-cs"/>
      </a:defRPr>
    </a:lvl6pPr>
    <a:lvl7pPr marL="2743200" algn="l" defTabSz="914400" rtl="0" eaLnBrk="1" latinLnBrk="0" hangingPunct="1">
      <a:defRPr kern="1200">
        <a:solidFill>
          <a:srgbClr val="DA2651"/>
        </a:solidFill>
        <a:latin typeface="Arial" charset="0"/>
        <a:ea typeface="+mn-ea"/>
        <a:cs typeface="+mn-cs"/>
      </a:defRPr>
    </a:lvl7pPr>
    <a:lvl8pPr marL="3200400" algn="l" defTabSz="914400" rtl="0" eaLnBrk="1" latinLnBrk="0" hangingPunct="1">
      <a:defRPr kern="1200">
        <a:solidFill>
          <a:srgbClr val="DA2651"/>
        </a:solidFill>
        <a:latin typeface="Arial" charset="0"/>
        <a:ea typeface="+mn-ea"/>
        <a:cs typeface="+mn-cs"/>
      </a:defRPr>
    </a:lvl8pPr>
    <a:lvl9pPr marL="3657600" algn="l" defTabSz="914400" rtl="0" eaLnBrk="1" latinLnBrk="0" hangingPunct="1">
      <a:defRPr kern="1200">
        <a:solidFill>
          <a:srgbClr val="DA265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993366"/>
    <a:srgbClr val="CC00CC"/>
    <a:srgbClr val="CC0099"/>
    <a:srgbClr val="588584"/>
    <a:srgbClr val="FFFF00"/>
    <a:srgbClr val="FFFF66"/>
    <a:srgbClr val="FF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p:restoredTop sz="83301" autoAdjust="0"/>
  </p:normalViewPr>
  <p:slideViewPr>
    <p:cSldViewPr>
      <p:cViewPr>
        <p:scale>
          <a:sx n="66" d="100"/>
          <a:sy n="66" d="100"/>
        </p:scale>
        <p:origin x="-379" y="5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9" d="100"/>
        <a:sy n="39" d="100"/>
      </p:scale>
      <p:origin x="0" y="0"/>
    </p:cViewPr>
  </p:sorterViewPr>
  <p:notesViewPr>
    <p:cSldViewPr>
      <p:cViewPr varScale="1">
        <p:scale>
          <a:sx n="49" d="100"/>
          <a:sy n="49" d="100"/>
        </p:scale>
        <p:origin x="-1884"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06258A-C126-4CF2-A4E0-1ABA0E952245}" type="doc">
      <dgm:prSet loTypeId="urn:microsoft.com/office/officeart/2005/8/layout/hierarchy6" loCatId="hierarchy" qsTypeId="urn:microsoft.com/office/officeart/2005/8/quickstyle/3d2" qsCatId="3D" csTypeId="urn:microsoft.com/office/officeart/2005/8/colors/colorful1#1" csCatId="colorful" phldr="1"/>
      <dgm:spPr/>
      <dgm:t>
        <a:bodyPr/>
        <a:lstStyle/>
        <a:p>
          <a:endParaRPr lang="en-US"/>
        </a:p>
      </dgm:t>
    </dgm:pt>
    <dgm:pt modelId="{BF811211-0039-4025-996E-14E4D79C5270}">
      <dgm:prSet phldrT="[Text]"/>
      <dgm:spPr/>
      <dgm:t>
        <a:bodyPr/>
        <a:lstStyle/>
        <a:p>
          <a:r>
            <a:rPr lang="en-US" dirty="0"/>
            <a:t>All </a:t>
          </a:r>
          <a:r>
            <a:rPr lang="en-US" dirty="0" smtClean="0"/>
            <a:t>subjects in all families</a:t>
          </a:r>
          <a:endParaRPr lang="en-US" dirty="0"/>
        </a:p>
      </dgm:t>
    </dgm:pt>
    <dgm:pt modelId="{D4612249-7776-4EF9-9575-3335B1EA57BB}" type="parTrans" cxnId="{CA5A1D64-B846-4168-B67A-95172CE5A118}">
      <dgm:prSet/>
      <dgm:spPr/>
      <dgm:t>
        <a:bodyPr/>
        <a:lstStyle/>
        <a:p>
          <a:endParaRPr lang="en-US"/>
        </a:p>
      </dgm:t>
    </dgm:pt>
    <dgm:pt modelId="{9481E22D-406F-4E7D-9D2C-791BF584B67E}" type="sibTrans" cxnId="{CA5A1D64-B846-4168-B67A-95172CE5A118}">
      <dgm:prSet/>
      <dgm:spPr/>
      <dgm:t>
        <a:bodyPr/>
        <a:lstStyle/>
        <a:p>
          <a:endParaRPr lang="en-US"/>
        </a:p>
      </dgm:t>
    </dgm:pt>
    <dgm:pt modelId="{8AACC73E-4314-4599-93E8-46526DF7FB12}">
      <dgm:prSet phldrT="[Text]"/>
      <dgm:spPr/>
      <dgm:t>
        <a:bodyPr/>
        <a:lstStyle/>
        <a:p>
          <a:r>
            <a:rPr lang="en-US" dirty="0" smtClean="0"/>
            <a:t>Selected  Extreme subjects within linked families </a:t>
          </a:r>
          <a:endParaRPr lang="en-US" dirty="0"/>
        </a:p>
      </dgm:t>
    </dgm:pt>
    <dgm:pt modelId="{11BFFC57-2E60-40D6-A66B-71FAF754ECC7}" type="parTrans" cxnId="{82E46801-4BA3-437D-B1E1-7D692BB8BEF2}">
      <dgm:prSet/>
      <dgm:spPr/>
      <dgm:t>
        <a:bodyPr/>
        <a:lstStyle/>
        <a:p>
          <a:endParaRPr lang="en-US"/>
        </a:p>
      </dgm:t>
    </dgm:pt>
    <dgm:pt modelId="{17E6299D-8F1E-4C2B-9AE5-7496669F81D7}" type="sibTrans" cxnId="{82E46801-4BA3-437D-B1E1-7D692BB8BEF2}">
      <dgm:prSet/>
      <dgm:spPr/>
      <dgm:t>
        <a:bodyPr/>
        <a:lstStyle/>
        <a:p>
          <a:endParaRPr lang="en-US"/>
        </a:p>
      </dgm:t>
    </dgm:pt>
    <dgm:pt modelId="{C6F518DC-5B0A-46A5-AA93-254DC87AD348}">
      <dgm:prSet phldrT="[Text]"/>
      <dgm:spPr>
        <a:solidFill>
          <a:schemeClr val="accent3"/>
        </a:solidFill>
      </dgm:spPr>
      <dgm:t>
        <a:bodyPr/>
        <a:lstStyle/>
        <a:p>
          <a:r>
            <a:rPr lang="en-US" dirty="0" smtClean="0">
              <a:solidFill>
                <a:schemeClr val="tx1"/>
              </a:solidFill>
            </a:rPr>
            <a:t>Non-sequenced family members and families</a:t>
          </a:r>
          <a:endParaRPr lang="en-US" dirty="0">
            <a:solidFill>
              <a:schemeClr val="tx1"/>
            </a:solidFill>
          </a:endParaRPr>
        </a:p>
      </dgm:t>
    </dgm:pt>
    <dgm:pt modelId="{F9DE50B4-8E49-4790-BE72-12806A932046}" type="parTrans" cxnId="{73B1885B-8BD5-41AF-984D-A8B8423BEB85}">
      <dgm:prSet/>
      <dgm:spPr/>
      <dgm:t>
        <a:bodyPr/>
        <a:lstStyle/>
        <a:p>
          <a:endParaRPr lang="en-US"/>
        </a:p>
      </dgm:t>
    </dgm:pt>
    <dgm:pt modelId="{C32F5A50-1ACA-4813-A5AB-BEC002F78825}" type="sibTrans" cxnId="{73B1885B-8BD5-41AF-984D-A8B8423BEB85}">
      <dgm:prSet/>
      <dgm:spPr/>
      <dgm:t>
        <a:bodyPr/>
        <a:lstStyle/>
        <a:p>
          <a:endParaRPr lang="en-US"/>
        </a:p>
      </dgm:t>
    </dgm:pt>
    <dgm:pt modelId="{6FB02B92-16A9-48DA-9AB3-02A8C92FE3BC}">
      <dgm:prSet phldrT="[Text]"/>
      <dgm:spPr/>
      <dgm:t>
        <a:bodyPr/>
        <a:lstStyle/>
        <a:p>
          <a:r>
            <a:rPr lang="en-US" dirty="0" smtClean="0"/>
            <a:t>Step1:Linkage </a:t>
          </a:r>
          <a:r>
            <a:rPr lang="en-US" dirty="0"/>
            <a:t>analysis </a:t>
          </a:r>
          <a:r>
            <a:rPr lang="en-US" dirty="0" smtClean="0"/>
            <a:t>(~410 </a:t>
          </a:r>
          <a:r>
            <a:rPr lang="en-US" dirty="0"/>
            <a:t>microsatellites)</a:t>
          </a:r>
        </a:p>
      </dgm:t>
    </dgm:pt>
    <dgm:pt modelId="{AD2291AD-BEC0-4EF5-8112-BD51B913C475}" type="parTrans" cxnId="{3059B184-8FE5-4A5C-8D86-3692FF43F02C}">
      <dgm:prSet/>
      <dgm:spPr/>
      <dgm:t>
        <a:bodyPr/>
        <a:lstStyle/>
        <a:p>
          <a:endParaRPr lang="en-US"/>
        </a:p>
      </dgm:t>
    </dgm:pt>
    <dgm:pt modelId="{EE80375D-78AC-4AFC-938D-B0B140A7C215}" type="sibTrans" cxnId="{3059B184-8FE5-4A5C-8D86-3692FF43F02C}">
      <dgm:prSet/>
      <dgm:spPr/>
      <dgm:t>
        <a:bodyPr/>
        <a:lstStyle/>
        <a:p>
          <a:endParaRPr lang="en-US"/>
        </a:p>
      </dgm:t>
    </dgm:pt>
    <dgm:pt modelId="{4594BB69-145F-4BC6-9F66-ECDF3FBE215A}">
      <dgm:prSet phldrT="[Text]"/>
      <dgm:spPr/>
      <dgm:t>
        <a:bodyPr/>
        <a:lstStyle/>
        <a:p>
          <a:r>
            <a:rPr lang="en-US" dirty="0" smtClean="0"/>
            <a:t>Step 3:Custom </a:t>
          </a:r>
          <a:r>
            <a:rPr lang="en-US" dirty="0"/>
            <a:t>Genotyping + Whole </a:t>
          </a:r>
          <a:r>
            <a:rPr lang="en-US" dirty="0" smtClean="0"/>
            <a:t>Genome array</a:t>
          </a:r>
          <a:endParaRPr lang="en-US" dirty="0"/>
        </a:p>
      </dgm:t>
    </dgm:pt>
    <dgm:pt modelId="{B980D099-099C-46BC-AF82-CE495CCAC7FC}" type="sibTrans" cxnId="{5D1A383C-833D-44D0-847E-F32816B68D34}">
      <dgm:prSet/>
      <dgm:spPr/>
      <dgm:t>
        <a:bodyPr/>
        <a:lstStyle/>
        <a:p>
          <a:endParaRPr lang="en-US"/>
        </a:p>
      </dgm:t>
    </dgm:pt>
    <dgm:pt modelId="{49F208A6-4D2A-47E9-BA7F-4925BD789E82}" type="parTrans" cxnId="{5D1A383C-833D-44D0-847E-F32816B68D34}">
      <dgm:prSet/>
      <dgm:spPr/>
      <dgm:t>
        <a:bodyPr/>
        <a:lstStyle/>
        <a:p>
          <a:endParaRPr lang="en-US"/>
        </a:p>
      </dgm:t>
    </dgm:pt>
    <dgm:pt modelId="{C349A562-DD93-4191-911E-CB1B83C0620F}">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Step 2:Whole </a:t>
          </a:r>
          <a:r>
            <a:rPr lang="en-US" dirty="0" err="1" smtClean="0"/>
            <a:t>Exome</a:t>
          </a:r>
          <a:r>
            <a:rPr lang="en-US" dirty="0" smtClean="0"/>
            <a:t> </a:t>
          </a:r>
          <a:r>
            <a:rPr lang="en-US" dirty="0"/>
            <a:t>Sequencing </a:t>
          </a:r>
          <a:r>
            <a:rPr lang="en-US" dirty="0" smtClean="0"/>
            <a:t>(WES) (~71.8K variants, ~66.9K variants after QC)</a:t>
          </a:r>
          <a:endParaRPr lang="en-US" dirty="0"/>
        </a:p>
      </dgm:t>
    </dgm:pt>
    <dgm:pt modelId="{32F82F0C-C529-4774-91BB-FC2FE95B3B11}" type="sibTrans" cxnId="{B5EE26A6-85E1-436C-A712-B03AC63965EE}">
      <dgm:prSet/>
      <dgm:spPr/>
      <dgm:t>
        <a:bodyPr/>
        <a:lstStyle/>
        <a:p>
          <a:endParaRPr lang="en-US"/>
        </a:p>
      </dgm:t>
    </dgm:pt>
    <dgm:pt modelId="{4EEF4673-B7AE-4AF2-ADC4-2489B5236B34}" type="parTrans" cxnId="{B5EE26A6-85E1-436C-A712-B03AC63965EE}">
      <dgm:prSet/>
      <dgm:spPr/>
      <dgm:t>
        <a:bodyPr/>
        <a:lstStyle/>
        <a:p>
          <a:endParaRPr lang="en-US"/>
        </a:p>
      </dgm:t>
    </dgm:pt>
    <dgm:pt modelId="{F283D618-C200-470F-964A-3FF6A8C97FB2}">
      <dgm:prSet phldrT="[Text]"/>
      <dgm:spPr>
        <a:solidFill>
          <a:srgbClr val="C00000">
            <a:alpha val="64000"/>
          </a:srgbClr>
        </a:solidFill>
      </dgm:spPr>
      <dgm:t>
        <a:bodyPr/>
        <a:lstStyle/>
        <a:p>
          <a:r>
            <a:rPr lang="en-US" dirty="0" smtClean="0"/>
            <a:t>Extreme subjects within  linked families</a:t>
          </a:r>
          <a:endParaRPr lang="en-US" dirty="0"/>
        </a:p>
      </dgm:t>
    </dgm:pt>
    <dgm:pt modelId="{6C77B8AD-5462-4608-993B-56785261D325}" type="parTrans" cxnId="{720F89AE-D8A4-4383-97C2-384835AD0DB7}">
      <dgm:prSet/>
      <dgm:spPr/>
      <dgm:t>
        <a:bodyPr/>
        <a:lstStyle/>
        <a:p>
          <a:endParaRPr lang="en-US"/>
        </a:p>
      </dgm:t>
    </dgm:pt>
    <dgm:pt modelId="{3C645E4C-00E1-4067-8E5C-2ECDE673E659}" type="sibTrans" cxnId="{720F89AE-D8A4-4383-97C2-384835AD0DB7}">
      <dgm:prSet/>
      <dgm:spPr/>
      <dgm:t>
        <a:bodyPr/>
        <a:lstStyle/>
        <a:p>
          <a:endParaRPr lang="en-US"/>
        </a:p>
      </dgm:t>
    </dgm:pt>
    <dgm:pt modelId="{44639685-75B0-44BE-A320-31B2265930DC}" type="pres">
      <dgm:prSet presAssocID="{C106258A-C126-4CF2-A4E0-1ABA0E952245}" presName="mainComposite" presStyleCnt="0">
        <dgm:presLayoutVars>
          <dgm:chPref val="1"/>
          <dgm:dir/>
          <dgm:animOne val="branch"/>
          <dgm:animLvl val="lvl"/>
          <dgm:resizeHandles val="exact"/>
        </dgm:presLayoutVars>
      </dgm:prSet>
      <dgm:spPr/>
      <dgm:t>
        <a:bodyPr/>
        <a:lstStyle/>
        <a:p>
          <a:endParaRPr lang="en-US"/>
        </a:p>
      </dgm:t>
    </dgm:pt>
    <dgm:pt modelId="{3F0727C4-9CD7-40DE-B251-C271665332BC}" type="pres">
      <dgm:prSet presAssocID="{C106258A-C126-4CF2-A4E0-1ABA0E952245}" presName="hierFlow" presStyleCnt="0"/>
      <dgm:spPr/>
    </dgm:pt>
    <dgm:pt modelId="{116EDA16-BE5A-462F-83F8-EB19007A725D}" type="pres">
      <dgm:prSet presAssocID="{C106258A-C126-4CF2-A4E0-1ABA0E952245}" presName="firstBuf" presStyleCnt="0"/>
      <dgm:spPr/>
    </dgm:pt>
    <dgm:pt modelId="{1DFDA1B9-DA2E-4928-93C4-B848ADD3E5B7}" type="pres">
      <dgm:prSet presAssocID="{C106258A-C126-4CF2-A4E0-1ABA0E952245}" presName="hierChild1" presStyleCnt="0">
        <dgm:presLayoutVars>
          <dgm:chPref val="1"/>
          <dgm:animOne val="branch"/>
          <dgm:animLvl val="lvl"/>
        </dgm:presLayoutVars>
      </dgm:prSet>
      <dgm:spPr/>
    </dgm:pt>
    <dgm:pt modelId="{4CA99B76-6ACB-4E9D-BD0C-59C8F27F7420}" type="pres">
      <dgm:prSet presAssocID="{BF811211-0039-4025-996E-14E4D79C5270}" presName="Name14" presStyleCnt="0"/>
      <dgm:spPr/>
    </dgm:pt>
    <dgm:pt modelId="{26AFF1D6-8356-4BA8-9A8D-1BAFBBF8A36D}" type="pres">
      <dgm:prSet presAssocID="{BF811211-0039-4025-996E-14E4D79C5270}" presName="level1Shape" presStyleLbl="node0" presStyleIdx="0" presStyleCnt="1" custLinFactNeighborX="1355" custLinFactNeighborY="-12884">
        <dgm:presLayoutVars>
          <dgm:chPref val="3"/>
        </dgm:presLayoutVars>
      </dgm:prSet>
      <dgm:spPr/>
      <dgm:t>
        <a:bodyPr/>
        <a:lstStyle/>
        <a:p>
          <a:endParaRPr lang="en-US"/>
        </a:p>
      </dgm:t>
    </dgm:pt>
    <dgm:pt modelId="{840F9293-CC18-4820-ACC2-03A85F85B5CD}" type="pres">
      <dgm:prSet presAssocID="{BF811211-0039-4025-996E-14E4D79C5270}" presName="hierChild2" presStyleCnt="0"/>
      <dgm:spPr/>
    </dgm:pt>
    <dgm:pt modelId="{1003C52D-1FA7-4C85-A4FD-11DAA3E5E38B}" type="pres">
      <dgm:prSet presAssocID="{11BFFC57-2E60-40D6-A66B-71FAF754ECC7}" presName="Name19" presStyleLbl="parChTrans1D2" presStyleIdx="0" presStyleCnt="2"/>
      <dgm:spPr/>
      <dgm:t>
        <a:bodyPr/>
        <a:lstStyle/>
        <a:p>
          <a:endParaRPr lang="en-US"/>
        </a:p>
      </dgm:t>
    </dgm:pt>
    <dgm:pt modelId="{E513ECC6-6187-437F-B354-B429B3308F88}" type="pres">
      <dgm:prSet presAssocID="{8AACC73E-4314-4599-93E8-46526DF7FB12}" presName="Name21" presStyleCnt="0"/>
      <dgm:spPr/>
    </dgm:pt>
    <dgm:pt modelId="{A46DD203-43F5-4001-82EC-BBAEDD26FE65}" type="pres">
      <dgm:prSet presAssocID="{8AACC73E-4314-4599-93E8-46526DF7FB12}" presName="level2Shape" presStyleLbl="node2" presStyleIdx="0" presStyleCnt="2" custLinFactNeighborX="-797" custLinFactNeighborY="-2953"/>
      <dgm:spPr/>
      <dgm:t>
        <a:bodyPr/>
        <a:lstStyle/>
        <a:p>
          <a:endParaRPr lang="en-US"/>
        </a:p>
      </dgm:t>
    </dgm:pt>
    <dgm:pt modelId="{0D514E88-F669-49DD-87B6-32BE1319A578}" type="pres">
      <dgm:prSet presAssocID="{8AACC73E-4314-4599-93E8-46526DF7FB12}" presName="hierChild3" presStyleCnt="0"/>
      <dgm:spPr/>
    </dgm:pt>
    <dgm:pt modelId="{9FBAE11A-EECE-4156-92E6-74831C0360C6}" type="pres">
      <dgm:prSet presAssocID="{6C77B8AD-5462-4608-993B-56785261D325}" presName="Name19" presStyleLbl="parChTrans1D3" presStyleIdx="0" presStyleCnt="1"/>
      <dgm:spPr/>
      <dgm:t>
        <a:bodyPr/>
        <a:lstStyle/>
        <a:p>
          <a:endParaRPr lang="en-US"/>
        </a:p>
      </dgm:t>
    </dgm:pt>
    <dgm:pt modelId="{78528077-9155-47FA-9DDA-E17A6DBC68E7}" type="pres">
      <dgm:prSet presAssocID="{F283D618-C200-470F-964A-3FF6A8C97FB2}" presName="Name21" presStyleCnt="0"/>
      <dgm:spPr/>
    </dgm:pt>
    <dgm:pt modelId="{F4B0E75B-F0DD-4998-829A-9727370E3AE2}" type="pres">
      <dgm:prSet presAssocID="{F283D618-C200-470F-964A-3FF6A8C97FB2}" presName="level2Shape" presStyleLbl="node3" presStyleIdx="0" presStyleCnt="1" custLinFactNeighborX="-492"/>
      <dgm:spPr/>
      <dgm:t>
        <a:bodyPr/>
        <a:lstStyle/>
        <a:p>
          <a:endParaRPr lang="en-US"/>
        </a:p>
      </dgm:t>
    </dgm:pt>
    <dgm:pt modelId="{9BA08591-9E8E-4B84-9DC5-7AE8D9FECD69}" type="pres">
      <dgm:prSet presAssocID="{F283D618-C200-470F-964A-3FF6A8C97FB2}" presName="hierChild3" presStyleCnt="0"/>
      <dgm:spPr/>
    </dgm:pt>
    <dgm:pt modelId="{013D2AA4-E65F-4CBA-B60E-59365D0A3543}" type="pres">
      <dgm:prSet presAssocID="{F9DE50B4-8E49-4790-BE72-12806A932046}" presName="Name19" presStyleLbl="parChTrans1D2" presStyleIdx="1" presStyleCnt="2"/>
      <dgm:spPr/>
      <dgm:t>
        <a:bodyPr/>
        <a:lstStyle/>
        <a:p>
          <a:endParaRPr lang="en-US"/>
        </a:p>
      </dgm:t>
    </dgm:pt>
    <dgm:pt modelId="{8BC560E7-157F-4A54-A2EC-18F6C3B43245}" type="pres">
      <dgm:prSet presAssocID="{C6F518DC-5B0A-46A5-AA93-254DC87AD348}" presName="Name21" presStyleCnt="0"/>
      <dgm:spPr/>
    </dgm:pt>
    <dgm:pt modelId="{9276D03E-943F-4B35-8F12-6EBEA62FD9D3}" type="pres">
      <dgm:prSet presAssocID="{C6F518DC-5B0A-46A5-AA93-254DC87AD348}" presName="level2Shape" presStyleLbl="node2" presStyleIdx="1" presStyleCnt="2" custLinFactY="39436" custLinFactNeighborX="6631" custLinFactNeighborY="100000"/>
      <dgm:spPr/>
      <dgm:t>
        <a:bodyPr/>
        <a:lstStyle/>
        <a:p>
          <a:endParaRPr lang="en-US"/>
        </a:p>
      </dgm:t>
    </dgm:pt>
    <dgm:pt modelId="{8FF7EE20-B7CC-4ECB-82D6-99F81FA4ED18}" type="pres">
      <dgm:prSet presAssocID="{C6F518DC-5B0A-46A5-AA93-254DC87AD348}" presName="hierChild3" presStyleCnt="0"/>
      <dgm:spPr/>
    </dgm:pt>
    <dgm:pt modelId="{7F8ECE16-8332-4AC4-8EAE-E2BE655C8F92}" type="pres">
      <dgm:prSet presAssocID="{C106258A-C126-4CF2-A4E0-1ABA0E952245}" presName="bgShapesFlow" presStyleCnt="0"/>
      <dgm:spPr/>
    </dgm:pt>
    <dgm:pt modelId="{BBABECFB-EDCE-4ECE-B159-F97FA8C29901}" type="pres">
      <dgm:prSet presAssocID="{6FB02B92-16A9-48DA-9AB3-02A8C92FE3BC}" presName="rectComp" presStyleCnt="0"/>
      <dgm:spPr/>
    </dgm:pt>
    <dgm:pt modelId="{50B66D13-C30A-425B-96D0-D208074A112B}" type="pres">
      <dgm:prSet presAssocID="{6FB02B92-16A9-48DA-9AB3-02A8C92FE3BC}" presName="bgRect" presStyleLbl="bgShp" presStyleIdx="0" presStyleCnt="3" custLinFactNeighborX="-847" custLinFactNeighborY="-93"/>
      <dgm:spPr/>
      <dgm:t>
        <a:bodyPr/>
        <a:lstStyle/>
        <a:p>
          <a:endParaRPr lang="en-US"/>
        </a:p>
      </dgm:t>
    </dgm:pt>
    <dgm:pt modelId="{309B8049-E13B-456E-88BD-A72996C4279F}" type="pres">
      <dgm:prSet presAssocID="{6FB02B92-16A9-48DA-9AB3-02A8C92FE3BC}" presName="bgRectTx" presStyleLbl="bgShp" presStyleIdx="0" presStyleCnt="3">
        <dgm:presLayoutVars>
          <dgm:bulletEnabled val="1"/>
        </dgm:presLayoutVars>
      </dgm:prSet>
      <dgm:spPr/>
      <dgm:t>
        <a:bodyPr/>
        <a:lstStyle/>
        <a:p>
          <a:endParaRPr lang="en-US"/>
        </a:p>
      </dgm:t>
    </dgm:pt>
    <dgm:pt modelId="{F67C78A2-CD45-4312-B81D-1EBB09332D4D}" type="pres">
      <dgm:prSet presAssocID="{6FB02B92-16A9-48DA-9AB3-02A8C92FE3BC}" presName="spComp" presStyleCnt="0"/>
      <dgm:spPr/>
    </dgm:pt>
    <dgm:pt modelId="{F8870EEC-E62D-4728-96D4-313704BB8B3E}" type="pres">
      <dgm:prSet presAssocID="{6FB02B92-16A9-48DA-9AB3-02A8C92FE3BC}" presName="vSp" presStyleCnt="0"/>
      <dgm:spPr/>
    </dgm:pt>
    <dgm:pt modelId="{B6C5F7C0-63D8-4DFE-B984-6AC7E16AC1D4}" type="pres">
      <dgm:prSet presAssocID="{C349A562-DD93-4191-911E-CB1B83C0620F}" presName="rectComp" presStyleCnt="0"/>
      <dgm:spPr/>
    </dgm:pt>
    <dgm:pt modelId="{F1A2E56C-F1AF-470B-99CD-2223AA4A8560}" type="pres">
      <dgm:prSet presAssocID="{C349A562-DD93-4191-911E-CB1B83C0620F}" presName="bgRect" presStyleLbl="bgShp" presStyleIdx="1" presStyleCnt="3"/>
      <dgm:spPr/>
      <dgm:t>
        <a:bodyPr/>
        <a:lstStyle/>
        <a:p>
          <a:endParaRPr lang="en-US"/>
        </a:p>
      </dgm:t>
    </dgm:pt>
    <dgm:pt modelId="{12B034A6-F6AC-4AA8-9937-BC36EE17B6A7}" type="pres">
      <dgm:prSet presAssocID="{C349A562-DD93-4191-911E-CB1B83C0620F}" presName="bgRectTx" presStyleLbl="bgShp" presStyleIdx="1" presStyleCnt="3">
        <dgm:presLayoutVars>
          <dgm:bulletEnabled val="1"/>
        </dgm:presLayoutVars>
      </dgm:prSet>
      <dgm:spPr/>
      <dgm:t>
        <a:bodyPr/>
        <a:lstStyle/>
        <a:p>
          <a:endParaRPr lang="en-US"/>
        </a:p>
      </dgm:t>
    </dgm:pt>
    <dgm:pt modelId="{C13E63EB-9930-4A98-9459-CF78147245E5}" type="pres">
      <dgm:prSet presAssocID="{C349A562-DD93-4191-911E-CB1B83C0620F}" presName="spComp" presStyleCnt="0"/>
      <dgm:spPr/>
    </dgm:pt>
    <dgm:pt modelId="{00354A45-E2CA-481B-A51A-1A1B7A56E98B}" type="pres">
      <dgm:prSet presAssocID="{C349A562-DD93-4191-911E-CB1B83C0620F}" presName="vSp" presStyleCnt="0"/>
      <dgm:spPr/>
    </dgm:pt>
    <dgm:pt modelId="{715EEC49-27EB-427B-9B11-1B28FF8FE8CC}" type="pres">
      <dgm:prSet presAssocID="{4594BB69-145F-4BC6-9F66-ECDF3FBE215A}" presName="rectComp" presStyleCnt="0"/>
      <dgm:spPr/>
    </dgm:pt>
    <dgm:pt modelId="{80194A1D-9188-4DFC-9699-CAE01B69C6F7}" type="pres">
      <dgm:prSet presAssocID="{4594BB69-145F-4BC6-9F66-ECDF3FBE215A}" presName="bgRect" presStyleLbl="bgShp" presStyleIdx="2" presStyleCnt="3"/>
      <dgm:spPr/>
      <dgm:t>
        <a:bodyPr/>
        <a:lstStyle/>
        <a:p>
          <a:endParaRPr lang="en-US"/>
        </a:p>
      </dgm:t>
    </dgm:pt>
    <dgm:pt modelId="{4B0BE6BC-5B67-41E8-BEE7-4F4F876A9847}" type="pres">
      <dgm:prSet presAssocID="{4594BB69-145F-4BC6-9F66-ECDF3FBE215A}" presName="bgRectTx" presStyleLbl="bgShp" presStyleIdx="2" presStyleCnt="3">
        <dgm:presLayoutVars>
          <dgm:bulletEnabled val="1"/>
        </dgm:presLayoutVars>
      </dgm:prSet>
      <dgm:spPr/>
      <dgm:t>
        <a:bodyPr/>
        <a:lstStyle/>
        <a:p>
          <a:endParaRPr lang="en-US"/>
        </a:p>
      </dgm:t>
    </dgm:pt>
  </dgm:ptLst>
  <dgm:cxnLst>
    <dgm:cxn modelId="{3059B184-8FE5-4A5C-8D86-3692FF43F02C}" srcId="{C106258A-C126-4CF2-A4E0-1ABA0E952245}" destId="{6FB02B92-16A9-48DA-9AB3-02A8C92FE3BC}" srcOrd="1" destOrd="0" parTransId="{AD2291AD-BEC0-4EF5-8112-BD51B913C475}" sibTransId="{EE80375D-78AC-4AFC-938D-B0B140A7C215}"/>
    <dgm:cxn modelId="{82E46801-4BA3-437D-B1E1-7D692BB8BEF2}" srcId="{BF811211-0039-4025-996E-14E4D79C5270}" destId="{8AACC73E-4314-4599-93E8-46526DF7FB12}" srcOrd="0" destOrd="0" parTransId="{11BFFC57-2E60-40D6-A66B-71FAF754ECC7}" sibTransId="{17E6299D-8F1E-4C2B-9AE5-7496669F81D7}"/>
    <dgm:cxn modelId="{71D17347-1B2E-48C7-87CB-2645A3E042F9}" type="presOf" srcId="{F283D618-C200-470F-964A-3FF6A8C97FB2}" destId="{F4B0E75B-F0DD-4998-829A-9727370E3AE2}" srcOrd="0" destOrd="0" presId="urn:microsoft.com/office/officeart/2005/8/layout/hierarchy6"/>
    <dgm:cxn modelId="{9D2FA9F6-2A1D-4F5F-A9B3-167A3CB7F79E}" type="presOf" srcId="{C6F518DC-5B0A-46A5-AA93-254DC87AD348}" destId="{9276D03E-943F-4B35-8F12-6EBEA62FD9D3}" srcOrd="0" destOrd="0" presId="urn:microsoft.com/office/officeart/2005/8/layout/hierarchy6"/>
    <dgm:cxn modelId="{C5E7E01B-081A-4D25-868D-B6B0FEB8B394}" type="presOf" srcId="{4594BB69-145F-4BC6-9F66-ECDF3FBE215A}" destId="{4B0BE6BC-5B67-41E8-BEE7-4F4F876A9847}" srcOrd="1" destOrd="0" presId="urn:microsoft.com/office/officeart/2005/8/layout/hierarchy6"/>
    <dgm:cxn modelId="{AAD2E933-DC3D-4A97-9905-AD2D5A816890}" type="presOf" srcId="{F9DE50B4-8E49-4790-BE72-12806A932046}" destId="{013D2AA4-E65F-4CBA-B60E-59365D0A3543}" srcOrd="0" destOrd="0" presId="urn:microsoft.com/office/officeart/2005/8/layout/hierarchy6"/>
    <dgm:cxn modelId="{5D1A383C-833D-44D0-847E-F32816B68D34}" srcId="{C106258A-C126-4CF2-A4E0-1ABA0E952245}" destId="{4594BB69-145F-4BC6-9F66-ECDF3FBE215A}" srcOrd="3" destOrd="0" parTransId="{49F208A6-4D2A-47E9-BA7F-4925BD789E82}" sibTransId="{B980D099-099C-46BC-AF82-CE495CCAC7FC}"/>
    <dgm:cxn modelId="{E91793D1-4161-47EC-8827-8761A604B5C3}" type="presOf" srcId="{BF811211-0039-4025-996E-14E4D79C5270}" destId="{26AFF1D6-8356-4BA8-9A8D-1BAFBBF8A36D}" srcOrd="0" destOrd="0" presId="urn:microsoft.com/office/officeart/2005/8/layout/hierarchy6"/>
    <dgm:cxn modelId="{CA5A1D64-B846-4168-B67A-95172CE5A118}" srcId="{C106258A-C126-4CF2-A4E0-1ABA0E952245}" destId="{BF811211-0039-4025-996E-14E4D79C5270}" srcOrd="0" destOrd="0" parTransId="{D4612249-7776-4EF9-9575-3335B1EA57BB}" sibTransId="{9481E22D-406F-4E7D-9D2C-791BF584B67E}"/>
    <dgm:cxn modelId="{41287580-48E1-4FA3-BFE3-849E4BC0C3C4}" type="presOf" srcId="{C106258A-C126-4CF2-A4E0-1ABA0E952245}" destId="{44639685-75B0-44BE-A320-31B2265930DC}" srcOrd="0" destOrd="0" presId="urn:microsoft.com/office/officeart/2005/8/layout/hierarchy6"/>
    <dgm:cxn modelId="{6250A9A6-54B3-4D99-8CC4-EA14C268670D}" type="presOf" srcId="{8AACC73E-4314-4599-93E8-46526DF7FB12}" destId="{A46DD203-43F5-4001-82EC-BBAEDD26FE65}" srcOrd="0" destOrd="0" presId="urn:microsoft.com/office/officeart/2005/8/layout/hierarchy6"/>
    <dgm:cxn modelId="{B5EE26A6-85E1-436C-A712-B03AC63965EE}" srcId="{C106258A-C126-4CF2-A4E0-1ABA0E952245}" destId="{C349A562-DD93-4191-911E-CB1B83C0620F}" srcOrd="2" destOrd="0" parTransId="{4EEF4673-B7AE-4AF2-ADC4-2489B5236B34}" sibTransId="{32F82F0C-C529-4774-91BB-FC2FE95B3B11}"/>
    <dgm:cxn modelId="{720F89AE-D8A4-4383-97C2-384835AD0DB7}" srcId="{8AACC73E-4314-4599-93E8-46526DF7FB12}" destId="{F283D618-C200-470F-964A-3FF6A8C97FB2}" srcOrd="0" destOrd="0" parTransId="{6C77B8AD-5462-4608-993B-56785261D325}" sibTransId="{3C645E4C-00E1-4067-8E5C-2ECDE673E659}"/>
    <dgm:cxn modelId="{2FB73E45-CC59-4D16-A4E8-65E9FEECCB1F}" type="presOf" srcId="{6C77B8AD-5462-4608-993B-56785261D325}" destId="{9FBAE11A-EECE-4156-92E6-74831C0360C6}" srcOrd="0" destOrd="0" presId="urn:microsoft.com/office/officeart/2005/8/layout/hierarchy6"/>
    <dgm:cxn modelId="{81907512-EDE8-4301-A958-526AD8E91342}" type="presOf" srcId="{4594BB69-145F-4BC6-9F66-ECDF3FBE215A}" destId="{80194A1D-9188-4DFC-9699-CAE01B69C6F7}" srcOrd="0" destOrd="0" presId="urn:microsoft.com/office/officeart/2005/8/layout/hierarchy6"/>
    <dgm:cxn modelId="{6E7CD860-098E-4922-957F-ACD23612BAE7}" type="presOf" srcId="{6FB02B92-16A9-48DA-9AB3-02A8C92FE3BC}" destId="{50B66D13-C30A-425B-96D0-D208074A112B}" srcOrd="0" destOrd="0" presId="urn:microsoft.com/office/officeart/2005/8/layout/hierarchy6"/>
    <dgm:cxn modelId="{16F882C3-75E5-48EE-96D7-44809706F745}" type="presOf" srcId="{11BFFC57-2E60-40D6-A66B-71FAF754ECC7}" destId="{1003C52D-1FA7-4C85-A4FD-11DAA3E5E38B}" srcOrd="0" destOrd="0" presId="urn:microsoft.com/office/officeart/2005/8/layout/hierarchy6"/>
    <dgm:cxn modelId="{3F574D57-A0FC-41A8-8B44-C61EB9A83F38}" type="presOf" srcId="{C349A562-DD93-4191-911E-CB1B83C0620F}" destId="{F1A2E56C-F1AF-470B-99CD-2223AA4A8560}" srcOrd="0" destOrd="0" presId="urn:microsoft.com/office/officeart/2005/8/layout/hierarchy6"/>
    <dgm:cxn modelId="{765B664F-D7CE-45F1-BEC5-75394CED6124}" type="presOf" srcId="{C349A562-DD93-4191-911E-CB1B83C0620F}" destId="{12B034A6-F6AC-4AA8-9937-BC36EE17B6A7}" srcOrd="1" destOrd="0" presId="urn:microsoft.com/office/officeart/2005/8/layout/hierarchy6"/>
    <dgm:cxn modelId="{73B1885B-8BD5-41AF-984D-A8B8423BEB85}" srcId="{BF811211-0039-4025-996E-14E4D79C5270}" destId="{C6F518DC-5B0A-46A5-AA93-254DC87AD348}" srcOrd="1" destOrd="0" parTransId="{F9DE50B4-8E49-4790-BE72-12806A932046}" sibTransId="{C32F5A50-1ACA-4813-A5AB-BEC002F78825}"/>
    <dgm:cxn modelId="{7BC5E22C-B8EA-41F1-A4F2-07E73E1058FC}" type="presOf" srcId="{6FB02B92-16A9-48DA-9AB3-02A8C92FE3BC}" destId="{309B8049-E13B-456E-88BD-A72996C4279F}" srcOrd="1" destOrd="0" presId="urn:microsoft.com/office/officeart/2005/8/layout/hierarchy6"/>
    <dgm:cxn modelId="{45681841-F460-482E-AD53-7CE1D8E63BFF}" type="presParOf" srcId="{44639685-75B0-44BE-A320-31B2265930DC}" destId="{3F0727C4-9CD7-40DE-B251-C271665332BC}" srcOrd="0" destOrd="0" presId="urn:microsoft.com/office/officeart/2005/8/layout/hierarchy6"/>
    <dgm:cxn modelId="{5BFA7EF0-EA30-4062-B88E-0F3BA5E502F5}" type="presParOf" srcId="{3F0727C4-9CD7-40DE-B251-C271665332BC}" destId="{116EDA16-BE5A-462F-83F8-EB19007A725D}" srcOrd="0" destOrd="0" presId="urn:microsoft.com/office/officeart/2005/8/layout/hierarchy6"/>
    <dgm:cxn modelId="{3153DA7A-FE3C-48A8-8E65-6F9546A70459}" type="presParOf" srcId="{3F0727C4-9CD7-40DE-B251-C271665332BC}" destId="{1DFDA1B9-DA2E-4928-93C4-B848ADD3E5B7}" srcOrd="1" destOrd="0" presId="urn:microsoft.com/office/officeart/2005/8/layout/hierarchy6"/>
    <dgm:cxn modelId="{C8076A84-514D-4920-ABFD-045CDBFF58B2}" type="presParOf" srcId="{1DFDA1B9-DA2E-4928-93C4-B848ADD3E5B7}" destId="{4CA99B76-6ACB-4E9D-BD0C-59C8F27F7420}" srcOrd="0" destOrd="0" presId="urn:microsoft.com/office/officeart/2005/8/layout/hierarchy6"/>
    <dgm:cxn modelId="{27B6747C-3438-44A3-A816-897D58EA3CDA}" type="presParOf" srcId="{4CA99B76-6ACB-4E9D-BD0C-59C8F27F7420}" destId="{26AFF1D6-8356-4BA8-9A8D-1BAFBBF8A36D}" srcOrd="0" destOrd="0" presId="urn:microsoft.com/office/officeart/2005/8/layout/hierarchy6"/>
    <dgm:cxn modelId="{1EBD0264-A48F-48CE-A4D9-334C251C1AFB}" type="presParOf" srcId="{4CA99B76-6ACB-4E9D-BD0C-59C8F27F7420}" destId="{840F9293-CC18-4820-ACC2-03A85F85B5CD}" srcOrd="1" destOrd="0" presId="urn:microsoft.com/office/officeart/2005/8/layout/hierarchy6"/>
    <dgm:cxn modelId="{FBA26D95-3110-488A-88D4-549CF976EFC0}" type="presParOf" srcId="{840F9293-CC18-4820-ACC2-03A85F85B5CD}" destId="{1003C52D-1FA7-4C85-A4FD-11DAA3E5E38B}" srcOrd="0" destOrd="0" presId="urn:microsoft.com/office/officeart/2005/8/layout/hierarchy6"/>
    <dgm:cxn modelId="{E2F5E9B5-8C54-47FC-879B-836947A86B51}" type="presParOf" srcId="{840F9293-CC18-4820-ACC2-03A85F85B5CD}" destId="{E513ECC6-6187-437F-B354-B429B3308F88}" srcOrd="1" destOrd="0" presId="urn:microsoft.com/office/officeart/2005/8/layout/hierarchy6"/>
    <dgm:cxn modelId="{967ABA60-E5F7-4E43-AAED-A40196837B5A}" type="presParOf" srcId="{E513ECC6-6187-437F-B354-B429B3308F88}" destId="{A46DD203-43F5-4001-82EC-BBAEDD26FE65}" srcOrd="0" destOrd="0" presId="urn:microsoft.com/office/officeart/2005/8/layout/hierarchy6"/>
    <dgm:cxn modelId="{CE4C977B-B05E-4064-901F-59392E55BB81}" type="presParOf" srcId="{E513ECC6-6187-437F-B354-B429B3308F88}" destId="{0D514E88-F669-49DD-87B6-32BE1319A578}" srcOrd="1" destOrd="0" presId="urn:microsoft.com/office/officeart/2005/8/layout/hierarchy6"/>
    <dgm:cxn modelId="{4AA623DC-6DED-4BA9-9745-B7B419E47F08}" type="presParOf" srcId="{0D514E88-F669-49DD-87B6-32BE1319A578}" destId="{9FBAE11A-EECE-4156-92E6-74831C0360C6}" srcOrd="0" destOrd="0" presId="urn:microsoft.com/office/officeart/2005/8/layout/hierarchy6"/>
    <dgm:cxn modelId="{19347C4A-8BB3-490B-860F-9061605E784E}" type="presParOf" srcId="{0D514E88-F669-49DD-87B6-32BE1319A578}" destId="{78528077-9155-47FA-9DDA-E17A6DBC68E7}" srcOrd="1" destOrd="0" presId="urn:microsoft.com/office/officeart/2005/8/layout/hierarchy6"/>
    <dgm:cxn modelId="{19170ECD-7231-4986-AB21-5F7C27DDEECF}" type="presParOf" srcId="{78528077-9155-47FA-9DDA-E17A6DBC68E7}" destId="{F4B0E75B-F0DD-4998-829A-9727370E3AE2}" srcOrd="0" destOrd="0" presId="urn:microsoft.com/office/officeart/2005/8/layout/hierarchy6"/>
    <dgm:cxn modelId="{96986F74-EAE8-4E76-AAC5-27843E5CAA26}" type="presParOf" srcId="{78528077-9155-47FA-9DDA-E17A6DBC68E7}" destId="{9BA08591-9E8E-4B84-9DC5-7AE8D9FECD69}" srcOrd="1" destOrd="0" presId="urn:microsoft.com/office/officeart/2005/8/layout/hierarchy6"/>
    <dgm:cxn modelId="{AB441CE1-CE96-402C-A8E6-D55298E4A623}" type="presParOf" srcId="{840F9293-CC18-4820-ACC2-03A85F85B5CD}" destId="{013D2AA4-E65F-4CBA-B60E-59365D0A3543}" srcOrd="2" destOrd="0" presId="urn:microsoft.com/office/officeart/2005/8/layout/hierarchy6"/>
    <dgm:cxn modelId="{908E9932-C265-4018-AB4B-EB5A3ACEDEC7}" type="presParOf" srcId="{840F9293-CC18-4820-ACC2-03A85F85B5CD}" destId="{8BC560E7-157F-4A54-A2EC-18F6C3B43245}" srcOrd="3" destOrd="0" presId="urn:microsoft.com/office/officeart/2005/8/layout/hierarchy6"/>
    <dgm:cxn modelId="{5D351AE5-ABD5-4418-8132-6DCA8AF88EA4}" type="presParOf" srcId="{8BC560E7-157F-4A54-A2EC-18F6C3B43245}" destId="{9276D03E-943F-4B35-8F12-6EBEA62FD9D3}" srcOrd="0" destOrd="0" presId="urn:microsoft.com/office/officeart/2005/8/layout/hierarchy6"/>
    <dgm:cxn modelId="{1CA808FD-74D7-4338-93FC-456061613D73}" type="presParOf" srcId="{8BC560E7-157F-4A54-A2EC-18F6C3B43245}" destId="{8FF7EE20-B7CC-4ECB-82D6-99F81FA4ED18}" srcOrd="1" destOrd="0" presId="urn:microsoft.com/office/officeart/2005/8/layout/hierarchy6"/>
    <dgm:cxn modelId="{B1740AB9-93B8-44E9-B5E6-9D2E41135B35}" type="presParOf" srcId="{44639685-75B0-44BE-A320-31B2265930DC}" destId="{7F8ECE16-8332-4AC4-8EAE-E2BE655C8F92}" srcOrd="1" destOrd="0" presId="urn:microsoft.com/office/officeart/2005/8/layout/hierarchy6"/>
    <dgm:cxn modelId="{B44F82B2-8249-4F4F-A316-D96B55B86128}" type="presParOf" srcId="{7F8ECE16-8332-4AC4-8EAE-E2BE655C8F92}" destId="{BBABECFB-EDCE-4ECE-B159-F97FA8C29901}" srcOrd="0" destOrd="0" presId="urn:microsoft.com/office/officeart/2005/8/layout/hierarchy6"/>
    <dgm:cxn modelId="{A7D42F84-68D2-4874-9FBD-80BDF4DB4D00}" type="presParOf" srcId="{BBABECFB-EDCE-4ECE-B159-F97FA8C29901}" destId="{50B66D13-C30A-425B-96D0-D208074A112B}" srcOrd="0" destOrd="0" presId="urn:microsoft.com/office/officeart/2005/8/layout/hierarchy6"/>
    <dgm:cxn modelId="{B77E8754-EB4E-4DA5-A459-DB0DFA1FFE24}" type="presParOf" srcId="{BBABECFB-EDCE-4ECE-B159-F97FA8C29901}" destId="{309B8049-E13B-456E-88BD-A72996C4279F}" srcOrd="1" destOrd="0" presId="urn:microsoft.com/office/officeart/2005/8/layout/hierarchy6"/>
    <dgm:cxn modelId="{BE97C1FC-EC51-46A2-817C-561079905D74}" type="presParOf" srcId="{7F8ECE16-8332-4AC4-8EAE-E2BE655C8F92}" destId="{F67C78A2-CD45-4312-B81D-1EBB09332D4D}" srcOrd="1" destOrd="0" presId="urn:microsoft.com/office/officeart/2005/8/layout/hierarchy6"/>
    <dgm:cxn modelId="{FFF91661-8F28-421E-8A90-1943CA178144}" type="presParOf" srcId="{F67C78A2-CD45-4312-B81D-1EBB09332D4D}" destId="{F8870EEC-E62D-4728-96D4-313704BB8B3E}" srcOrd="0" destOrd="0" presId="urn:microsoft.com/office/officeart/2005/8/layout/hierarchy6"/>
    <dgm:cxn modelId="{F41590B7-8424-43F7-AF93-F04D18E17B6F}" type="presParOf" srcId="{7F8ECE16-8332-4AC4-8EAE-E2BE655C8F92}" destId="{B6C5F7C0-63D8-4DFE-B984-6AC7E16AC1D4}" srcOrd="2" destOrd="0" presId="urn:microsoft.com/office/officeart/2005/8/layout/hierarchy6"/>
    <dgm:cxn modelId="{70C37A29-979D-47DB-93BB-00F3FD729AD7}" type="presParOf" srcId="{B6C5F7C0-63D8-4DFE-B984-6AC7E16AC1D4}" destId="{F1A2E56C-F1AF-470B-99CD-2223AA4A8560}" srcOrd="0" destOrd="0" presId="urn:microsoft.com/office/officeart/2005/8/layout/hierarchy6"/>
    <dgm:cxn modelId="{31A42839-30F9-43C7-A26A-280BB17C2206}" type="presParOf" srcId="{B6C5F7C0-63D8-4DFE-B984-6AC7E16AC1D4}" destId="{12B034A6-F6AC-4AA8-9937-BC36EE17B6A7}" srcOrd="1" destOrd="0" presId="urn:microsoft.com/office/officeart/2005/8/layout/hierarchy6"/>
    <dgm:cxn modelId="{C20762AD-AB90-42A2-A048-672552A17CBF}" type="presParOf" srcId="{7F8ECE16-8332-4AC4-8EAE-E2BE655C8F92}" destId="{C13E63EB-9930-4A98-9459-CF78147245E5}" srcOrd="3" destOrd="0" presId="urn:microsoft.com/office/officeart/2005/8/layout/hierarchy6"/>
    <dgm:cxn modelId="{79709A27-BA7D-4F96-837E-A897335D6019}" type="presParOf" srcId="{C13E63EB-9930-4A98-9459-CF78147245E5}" destId="{00354A45-E2CA-481B-A51A-1A1B7A56E98B}" srcOrd="0" destOrd="0" presId="urn:microsoft.com/office/officeart/2005/8/layout/hierarchy6"/>
    <dgm:cxn modelId="{AE12DFC5-EB74-4164-99A8-4A2C998D3DBF}" type="presParOf" srcId="{7F8ECE16-8332-4AC4-8EAE-E2BE655C8F92}" destId="{715EEC49-27EB-427B-9B11-1B28FF8FE8CC}" srcOrd="4" destOrd="0" presId="urn:microsoft.com/office/officeart/2005/8/layout/hierarchy6"/>
    <dgm:cxn modelId="{DE4FCCFE-27BB-42C4-9386-1C6E17BC0518}" type="presParOf" srcId="{715EEC49-27EB-427B-9B11-1B28FF8FE8CC}" destId="{80194A1D-9188-4DFC-9699-CAE01B69C6F7}" srcOrd="0" destOrd="0" presId="urn:microsoft.com/office/officeart/2005/8/layout/hierarchy6"/>
    <dgm:cxn modelId="{FD4FF517-1E8D-486A-9865-D8CDB4B6FA48}" type="presParOf" srcId="{715EEC49-27EB-427B-9B11-1B28FF8FE8CC}" destId="{4B0BE6BC-5B67-41E8-BEE7-4F4F876A9847}" srcOrd="1" destOrd="0" presId="urn:microsoft.com/office/officeart/2005/8/layout/hierarchy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23B8E0-9BAA-439A-8664-7AF8143DB235}"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3757097A-1F8B-4540-8F61-83F207035235}">
      <dgm:prSet phldrT="[Text]"/>
      <dgm:spPr/>
      <dgm:t>
        <a:bodyPr/>
        <a:lstStyle/>
        <a:p>
          <a:r>
            <a:rPr lang="en-US" dirty="0" smtClean="0">
              <a:solidFill>
                <a:schemeClr val="tx1"/>
              </a:solidFill>
            </a:rPr>
            <a:t>A.  Pedigree Selection</a:t>
          </a:r>
          <a:endParaRPr lang="en-US" dirty="0">
            <a:solidFill>
              <a:schemeClr val="tx1"/>
            </a:solidFill>
          </a:endParaRPr>
        </a:p>
      </dgm:t>
    </dgm:pt>
    <dgm:pt modelId="{014E07FD-8502-47FE-B1B0-32E6935C5BE5}" type="parTrans" cxnId="{D1B99B70-2B16-4121-981B-21FF11246B21}">
      <dgm:prSet/>
      <dgm:spPr/>
      <dgm:t>
        <a:bodyPr/>
        <a:lstStyle/>
        <a:p>
          <a:endParaRPr lang="en-US"/>
        </a:p>
      </dgm:t>
    </dgm:pt>
    <dgm:pt modelId="{06FF5967-AA4A-462D-9883-91D77C43E042}" type="sibTrans" cxnId="{D1B99B70-2B16-4121-981B-21FF11246B21}">
      <dgm:prSet/>
      <dgm:spPr/>
      <dgm:t>
        <a:bodyPr/>
        <a:lstStyle/>
        <a:p>
          <a:endParaRPr lang="en-US"/>
        </a:p>
      </dgm:t>
    </dgm:pt>
    <dgm:pt modelId="{61EACFA1-EFEA-4221-BB62-2C99735876C6}">
      <dgm:prSet phldrT="[Text]"/>
      <dgm:spPr/>
      <dgm:t>
        <a:bodyPr/>
        <a:lstStyle/>
        <a:p>
          <a:r>
            <a:rPr lang="en-US" dirty="0" smtClean="0"/>
            <a:t>Linked families (2 families for each candidate region-overlap)</a:t>
          </a:r>
          <a:endParaRPr lang="en-US" dirty="0"/>
        </a:p>
      </dgm:t>
    </dgm:pt>
    <dgm:pt modelId="{C1D16B48-32DF-449F-A1FF-639A13669EFE}" type="parTrans" cxnId="{86542897-6EC3-47C7-B60B-34ECA21AB569}">
      <dgm:prSet/>
      <dgm:spPr/>
      <dgm:t>
        <a:bodyPr/>
        <a:lstStyle/>
        <a:p>
          <a:endParaRPr lang="en-US"/>
        </a:p>
      </dgm:t>
    </dgm:pt>
    <dgm:pt modelId="{79B5E503-FD71-4BDB-9D3F-E69F0922CD57}" type="sibTrans" cxnId="{86542897-6EC3-47C7-B60B-34ECA21AB569}">
      <dgm:prSet/>
      <dgm:spPr/>
      <dgm:t>
        <a:bodyPr/>
        <a:lstStyle/>
        <a:p>
          <a:endParaRPr lang="en-US"/>
        </a:p>
      </dgm:t>
    </dgm:pt>
    <dgm:pt modelId="{0B1D6DFD-B8C8-49E3-BACC-BDB398E206C5}">
      <dgm:prSet phldrT="[Text]"/>
      <dgm:spPr/>
      <dgm:t>
        <a:bodyPr/>
        <a:lstStyle/>
        <a:p>
          <a:r>
            <a:rPr lang="en-US" dirty="0" smtClean="0"/>
            <a:t>Select Subjects in Linked families (via </a:t>
          </a:r>
          <a:r>
            <a:rPr lang="en-US" dirty="0" err="1" smtClean="0"/>
            <a:t>ExomePicks</a:t>
          </a:r>
          <a:r>
            <a:rPr lang="en-US" dirty="0" smtClean="0"/>
            <a:t> and Extreme Affected/Unaffected status)</a:t>
          </a:r>
          <a:endParaRPr lang="en-US" dirty="0"/>
        </a:p>
      </dgm:t>
    </dgm:pt>
    <dgm:pt modelId="{B4F7FF5E-8F8A-4903-BA12-FA4071347A74}" type="parTrans" cxnId="{F7F4928E-ADC5-4F5F-A0F0-2555FA8B93AF}">
      <dgm:prSet/>
      <dgm:spPr/>
      <dgm:t>
        <a:bodyPr/>
        <a:lstStyle/>
        <a:p>
          <a:endParaRPr lang="en-US"/>
        </a:p>
      </dgm:t>
    </dgm:pt>
    <dgm:pt modelId="{DB53568C-E69E-4040-B878-9C971055E0A2}" type="sibTrans" cxnId="{F7F4928E-ADC5-4F5F-A0F0-2555FA8B93AF}">
      <dgm:prSet/>
      <dgm:spPr/>
      <dgm:t>
        <a:bodyPr/>
        <a:lstStyle/>
        <a:p>
          <a:endParaRPr lang="en-US"/>
        </a:p>
      </dgm:t>
    </dgm:pt>
    <dgm:pt modelId="{601B6ABD-4192-4BE6-A97B-293E283E8E37}">
      <dgm:prSet phldrT="[Text]"/>
      <dgm:spPr/>
      <dgm:t>
        <a:bodyPr/>
        <a:lstStyle/>
        <a:p>
          <a:r>
            <a:rPr lang="en-US" dirty="0" smtClean="0">
              <a:solidFill>
                <a:schemeClr val="tx1"/>
              </a:solidFill>
            </a:rPr>
            <a:t>B.  Obtain </a:t>
          </a:r>
          <a:r>
            <a:rPr lang="en-US" dirty="0" err="1" smtClean="0">
              <a:solidFill>
                <a:schemeClr val="tx1"/>
              </a:solidFill>
            </a:rPr>
            <a:t>Exome</a:t>
          </a:r>
          <a:r>
            <a:rPr lang="en-US" dirty="0" smtClean="0">
              <a:solidFill>
                <a:schemeClr val="tx1"/>
              </a:solidFill>
            </a:rPr>
            <a:t> Data</a:t>
          </a:r>
          <a:endParaRPr lang="en-US" dirty="0">
            <a:solidFill>
              <a:schemeClr val="tx1"/>
            </a:solidFill>
          </a:endParaRPr>
        </a:p>
      </dgm:t>
    </dgm:pt>
    <dgm:pt modelId="{925C4BBA-C7DD-4389-9330-2A3576F0EE9F}" type="parTrans" cxnId="{DA1CBDC1-8135-4875-9C3E-5731277903F0}">
      <dgm:prSet/>
      <dgm:spPr/>
      <dgm:t>
        <a:bodyPr/>
        <a:lstStyle/>
        <a:p>
          <a:endParaRPr lang="en-US"/>
        </a:p>
      </dgm:t>
    </dgm:pt>
    <dgm:pt modelId="{ACAE3213-6336-455E-A4FC-915BA3E048FA}" type="sibTrans" cxnId="{DA1CBDC1-8135-4875-9C3E-5731277903F0}">
      <dgm:prSet/>
      <dgm:spPr/>
      <dgm:t>
        <a:bodyPr/>
        <a:lstStyle/>
        <a:p>
          <a:endParaRPr lang="en-US"/>
        </a:p>
      </dgm:t>
    </dgm:pt>
    <dgm:pt modelId="{4DD14428-DC9E-4186-8D76-2DAD9B7B3687}">
      <dgm:prSet phldrT="[Text]"/>
      <dgm:spPr/>
      <dgm:t>
        <a:bodyPr/>
        <a:lstStyle/>
        <a:p>
          <a:r>
            <a:rPr lang="en-US" dirty="0" smtClean="0"/>
            <a:t>Focus on Candidate Regions</a:t>
          </a:r>
          <a:endParaRPr lang="en-US" dirty="0"/>
        </a:p>
      </dgm:t>
    </dgm:pt>
    <dgm:pt modelId="{01D3F3F2-0B45-431B-8EF9-9440E4F3CEB9}" type="parTrans" cxnId="{A57E8B2F-C9B2-491C-9490-44807682BC2F}">
      <dgm:prSet/>
      <dgm:spPr/>
      <dgm:t>
        <a:bodyPr/>
        <a:lstStyle/>
        <a:p>
          <a:endParaRPr lang="en-US"/>
        </a:p>
      </dgm:t>
    </dgm:pt>
    <dgm:pt modelId="{1075432D-43FF-4D7F-AC1C-692BEC8D8410}" type="sibTrans" cxnId="{A57E8B2F-C9B2-491C-9490-44807682BC2F}">
      <dgm:prSet/>
      <dgm:spPr/>
      <dgm:t>
        <a:bodyPr/>
        <a:lstStyle/>
        <a:p>
          <a:endParaRPr lang="en-US"/>
        </a:p>
      </dgm:t>
    </dgm:pt>
    <dgm:pt modelId="{442D4555-EE98-4AD4-B8BA-2B0EEA942C3A}">
      <dgm:prSet phldrT="[Text]"/>
      <dgm:spPr/>
      <dgm:t>
        <a:bodyPr/>
        <a:lstStyle/>
        <a:p>
          <a:r>
            <a:rPr lang="en-US" dirty="0" smtClean="0">
              <a:solidFill>
                <a:schemeClr val="tx1"/>
              </a:solidFill>
            </a:rPr>
            <a:t>C.  Screening Step</a:t>
          </a:r>
          <a:endParaRPr lang="en-US" dirty="0">
            <a:solidFill>
              <a:schemeClr val="tx1"/>
            </a:solidFill>
          </a:endParaRPr>
        </a:p>
      </dgm:t>
    </dgm:pt>
    <dgm:pt modelId="{004B6569-0521-42CF-A90C-7BD70BC6A587}" type="parTrans" cxnId="{9D6D39AB-B924-48C9-960E-246E73B8C59C}">
      <dgm:prSet/>
      <dgm:spPr/>
      <dgm:t>
        <a:bodyPr/>
        <a:lstStyle/>
        <a:p>
          <a:endParaRPr lang="en-US"/>
        </a:p>
      </dgm:t>
    </dgm:pt>
    <dgm:pt modelId="{D6D8061F-A03C-4DDF-B11A-EF24C628AB76}" type="sibTrans" cxnId="{9D6D39AB-B924-48C9-960E-246E73B8C59C}">
      <dgm:prSet/>
      <dgm:spPr/>
      <dgm:t>
        <a:bodyPr/>
        <a:lstStyle/>
        <a:p>
          <a:endParaRPr lang="en-US"/>
        </a:p>
      </dgm:t>
    </dgm:pt>
    <dgm:pt modelId="{D5636139-9171-470C-BB15-C475C53F331C}">
      <dgm:prSet phldrT="[Text]"/>
      <dgm:spPr/>
      <dgm:t>
        <a:bodyPr/>
        <a:lstStyle/>
        <a:p>
          <a:r>
            <a:rPr lang="en-US" dirty="0" smtClean="0"/>
            <a:t>(1) Weighted Allele Frequency Comparison (extreme affected vs. unaffected):  Weights relate to Functional and conservation Scores</a:t>
          </a:r>
          <a:endParaRPr lang="en-US" dirty="0"/>
        </a:p>
      </dgm:t>
    </dgm:pt>
    <dgm:pt modelId="{4CB6C375-758E-4046-9731-4B80B2F31622}" type="parTrans" cxnId="{502E3D9C-532D-4A2F-B6CF-2423BECCEEAA}">
      <dgm:prSet/>
      <dgm:spPr/>
      <dgm:t>
        <a:bodyPr/>
        <a:lstStyle/>
        <a:p>
          <a:endParaRPr lang="en-US"/>
        </a:p>
      </dgm:t>
    </dgm:pt>
    <dgm:pt modelId="{FA8ABD27-B441-496D-802A-C060A57EE82F}" type="sibTrans" cxnId="{502E3D9C-532D-4A2F-B6CF-2423BECCEEAA}">
      <dgm:prSet/>
      <dgm:spPr/>
      <dgm:t>
        <a:bodyPr/>
        <a:lstStyle/>
        <a:p>
          <a:endParaRPr lang="en-US"/>
        </a:p>
      </dgm:t>
    </dgm:pt>
    <dgm:pt modelId="{852CBB4B-E6A3-4533-BC99-87DFE45000F8}">
      <dgm:prSet phldrT="[Text]"/>
      <dgm:spPr/>
      <dgm:t>
        <a:bodyPr/>
        <a:lstStyle/>
        <a:p>
          <a:r>
            <a:rPr lang="en-US" dirty="0" smtClean="0"/>
            <a:t>QC and filtering of variants</a:t>
          </a:r>
          <a:endParaRPr lang="en-US" dirty="0"/>
        </a:p>
      </dgm:t>
    </dgm:pt>
    <dgm:pt modelId="{53DED2F6-01CA-43B9-B00D-676A18623D6C}" type="parTrans" cxnId="{24527111-30F4-4397-8377-5A508370A7AD}">
      <dgm:prSet/>
      <dgm:spPr/>
      <dgm:t>
        <a:bodyPr/>
        <a:lstStyle/>
        <a:p>
          <a:endParaRPr lang="en-US"/>
        </a:p>
      </dgm:t>
    </dgm:pt>
    <dgm:pt modelId="{7BA0E8E8-595F-466F-9E34-02BAB22B2114}" type="sibTrans" cxnId="{24527111-30F4-4397-8377-5A508370A7AD}">
      <dgm:prSet/>
      <dgm:spPr/>
      <dgm:t>
        <a:bodyPr/>
        <a:lstStyle/>
        <a:p>
          <a:endParaRPr lang="en-US"/>
        </a:p>
      </dgm:t>
    </dgm:pt>
    <dgm:pt modelId="{3451C5A5-4586-416C-AECD-4289716BCDCE}">
      <dgm:prSet phldrT="[Text]"/>
      <dgm:spPr/>
      <dgm:t>
        <a:bodyPr/>
        <a:lstStyle/>
        <a:p>
          <a:r>
            <a:rPr lang="en-US" dirty="0" smtClean="0"/>
            <a:t>LD &amp; Bioinformatics pipeline for inclusion of additional variants</a:t>
          </a:r>
          <a:endParaRPr lang="en-US" dirty="0"/>
        </a:p>
      </dgm:t>
    </dgm:pt>
    <dgm:pt modelId="{8C6BC45F-CA7D-47D0-A161-CF8688167FCB}" type="parTrans" cxnId="{524A15CA-1404-4EFF-A863-542A233E44A5}">
      <dgm:prSet/>
      <dgm:spPr/>
      <dgm:t>
        <a:bodyPr/>
        <a:lstStyle/>
        <a:p>
          <a:endParaRPr lang="en-US"/>
        </a:p>
      </dgm:t>
    </dgm:pt>
    <dgm:pt modelId="{8B662159-C5A5-4959-B6C8-079E4435903D}" type="sibTrans" cxnId="{524A15CA-1404-4EFF-A863-542A233E44A5}">
      <dgm:prSet/>
      <dgm:spPr/>
      <dgm:t>
        <a:bodyPr/>
        <a:lstStyle/>
        <a:p>
          <a:endParaRPr lang="en-US"/>
        </a:p>
      </dgm:t>
    </dgm:pt>
    <dgm:pt modelId="{F4AC97DB-2BCE-4DDD-BC55-EEB33005E5D5}">
      <dgm:prSet phldrT="[Text]"/>
      <dgm:spPr/>
      <dgm:t>
        <a:bodyPr/>
        <a:lstStyle/>
        <a:p>
          <a:r>
            <a:rPr lang="en-US" dirty="0" smtClean="0"/>
            <a:t>(II) Fisher’s test (</a:t>
          </a:r>
          <a:r>
            <a:rPr lang="en-US" dirty="0" err="1" smtClean="0"/>
            <a:t>unweighted</a:t>
          </a:r>
          <a:r>
            <a:rPr lang="en-US" dirty="0" smtClean="0"/>
            <a:t>)</a:t>
          </a:r>
          <a:endParaRPr lang="en-US" dirty="0"/>
        </a:p>
      </dgm:t>
    </dgm:pt>
    <dgm:pt modelId="{2E022CF2-65BA-4EEF-AF69-A12A0CED9B4E}" type="parTrans" cxnId="{9FE7F7C2-C717-4BE6-B87E-764ECFC3F8D7}">
      <dgm:prSet/>
      <dgm:spPr/>
      <dgm:t>
        <a:bodyPr/>
        <a:lstStyle/>
        <a:p>
          <a:endParaRPr lang="en-US"/>
        </a:p>
      </dgm:t>
    </dgm:pt>
    <dgm:pt modelId="{FF1DC858-6655-4C02-82D9-9FF5C2849811}" type="sibTrans" cxnId="{9FE7F7C2-C717-4BE6-B87E-764ECFC3F8D7}">
      <dgm:prSet/>
      <dgm:spPr/>
      <dgm:t>
        <a:bodyPr/>
        <a:lstStyle/>
        <a:p>
          <a:endParaRPr lang="en-US"/>
        </a:p>
      </dgm:t>
    </dgm:pt>
    <dgm:pt modelId="{C942D247-C260-4B4E-9259-04036A820F64}" type="pres">
      <dgm:prSet presAssocID="{1723B8E0-9BAA-439A-8664-7AF8143DB235}" presName="linearFlow" presStyleCnt="0">
        <dgm:presLayoutVars>
          <dgm:dir/>
          <dgm:animLvl val="lvl"/>
          <dgm:resizeHandles val="exact"/>
        </dgm:presLayoutVars>
      </dgm:prSet>
      <dgm:spPr/>
      <dgm:t>
        <a:bodyPr/>
        <a:lstStyle/>
        <a:p>
          <a:endParaRPr lang="en-US"/>
        </a:p>
      </dgm:t>
    </dgm:pt>
    <dgm:pt modelId="{8628EAAC-9A6F-401E-AF07-E17EF2EFFE2E}" type="pres">
      <dgm:prSet presAssocID="{3757097A-1F8B-4540-8F61-83F207035235}" presName="composite" presStyleCnt="0"/>
      <dgm:spPr/>
    </dgm:pt>
    <dgm:pt modelId="{260DDF93-31F0-4C80-A5DF-8E9EC46E3D9C}" type="pres">
      <dgm:prSet presAssocID="{3757097A-1F8B-4540-8F61-83F207035235}" presName="parentText" presStyleLbl="alignNode1" presStyleIdx="0" presStyleCnt="3">
        <dgm:presLayoutVars>
          <dgm:chMax val="1"/>
          <dgm:bulletEnabled val="1"/>
        </dgm:presLayoutVars>
      </dgm:prSet>
      <dgm:spPr/>
      <dgm:t>
        <a:bodyPr/>
        <a:lstStyle/>
        <a:p>
          <a:endParaRPr lang="en-US"/>
        </a:p>
      </dgm:t>
    </dgm:pt>
    <dgm:pt modelId="{287B607E-3EB4-47C5-B800-ECD2F077F435}" type="pres">
      <dgm:prSet presAssocID="{3757097A-1F8B-4540-8F61-83F207035235}" presName="descendantText" presStyleLbl="alignAcc1" presStyleIdx="0" presStyleCnt="3">
        <dgm:presLayoutVars>
          <dgm:bulletEnabled val="1"/>
        </dgm:presLayoutVars>
      </dgm:prSet>
      <dgm:spPr/>
      <dgm:t>
        <a:bodyPr/>
        <a:lstStyle/>
        <a:p>
          <a:endParaRPr lang="en-US"/>
        </a:p>
      </dgm:t>
    </dgm:pt>
    <dgm:pt modelId="{7AAD1D90-309B-4B12-9290-EC4CFB805152}" type="pres">
      <dgm:prSet presAssocID="{06FF5967-AA4A-462D-9883-91D77C43E042}" presName="sp" presStyleCnt="0"/>
      <dgm:spPr/>
    </dgm:pt>
    <dgm:pt modelId="{1AB06946-2676-4B1D-86E6-A3AC53039C06}" type="pres">
      <dgm:prSet presAssocID="{601B6ABD-4192-4BE6-A97B-293E283E8E37}" presName="composite" presStyleCnt="0"/>
      <dgm:spPr/>
    </dgm:pt>
    <dgm:pt modelId="{C13015A4-9DA0-49EB-BD4C-D92FBEF92C99}" type="pres">
      <dgm:prSet presAssocID="{601B6ABD-4192-4BE6-A97B-293E283E8E37}" presName="parentText" presStyleLbl="alignNode1" presStyleIdx="1" presStyleCnt="3">
        <dgm:presLayoutVars>
          <dgm:chMax val="1"/>
          <dgm:bulletEnabled val="1"/>
        </dgm:presLayoutVars>
      </dgm:prSet>
      <dgm:spPr/>
      <dgm:t>
        <a:bodyPr/>
        <a:lstStyle/>
        <a:p>
          <a:endParaRPr lang="en-US"/>
        </a:p>
      </dgm:t>
    </dgm:pt>
    <dgm:pt modelId="{8D5FE4AB-F46F-42D9-B019-007F17A57F15}" type="pres">
      <dgm:prSet presAssocID="{601B6ABD-4192-4BE6-A97B-293E283E8E37}" presName="descendantText" presStyleLbl="alignAcc1" presStyleIdx="1" presStyleCnt="3">
        <dgm:presLayoutVars>
          <dgm:bulletEnabled val="1"/>
        </dgm:presLayoutVars>
      </dgm:prSet>
      <dgm:spPr/>
      <dgm:t>
        <a:bodyPr/>
        <a:lstStyle/>
        <a:p>
          <a:endParaRPr lang="en-US"/>
        </a:p>
      </dgm:t>
    </dgm:pt>
    <dgm:pt modelId="{013091E0-56C1-406B-813F-18D8421896C3}" type="pres">
      <dgm:prSet presAssocID="{ACAE3213-6336-455E-A4FC-915BA3E048FA}" presName="sp" presStyleCnt="0"/>
      <dgm:spPr/>
    </dgm:pt>
    <dgm:pt modelId="{CBAE9F26-9ABC-4B1E-B5A7-6A2437713787}" type="pres">
      <dgm:prSet presAssocID="{442D4555-EE98-4AD4-B8BA-2B0EEA942C3A}" presName="composite" presStyleCnt="0"/>
      <dgm:spPr/>
    </dgm:pt>
    <dgm:pt modelId="{4E7D0FB1-DAC6-439A-BF57-6365DC4CAAD4}" type="pres">
      <dgm:prSet presAssocID="{442D4555-EE98-4AD4-B8BA-2B0EEA942C3A}" presName="parentText" presStyleLbl="alignNode1" presStyleIdx="2" presStyleCnt="3">
        <dgm:presLayoutVars>
          <dgm:chMax val="1"/>
          <dgm:bulletEnabled val="1"/>
        </dgm:presLayoutVars>
      </dgm:prSet>
      <dgm:spPr/>
      <dgm:t>
        <a:bodyPr/>
        <a:lstStyle/>
        <a:p>
          <a:endParaRPr lang="en-US"/>
        </a:p>
      </dgm:t>
    </dgm:pt>
    <dgm:pt modelId="{CFDC82B1-F3E8-4703-8C1D-FBC7C1CA8313}" type="pres">
      <dgm:prSet presAssocID="{442D4555-EE98-4AD4-B8BA-2B0EEA942C3A}" presName="descendantText" presStyleLbl="alignAcc1" presStyleIdx="2" presStyleCnt="3">
        <dgm:presLayoutVars>
          <dgm:bulletEnabled val="1"/>
        </dgm:presLayoutVars>
      </dgm:prSet>
      <dgm:spPr/>
      <dgm:t>
        <a:bodyPr/>
        <a:lstStyle/>
        <a:p>
          <a:endParaRPr lang="en-US"/>
        </a:p>
      </dgm:t>
    </dgm:pt>
  </dgm:ptLst>
  <dgm:cxnLst>
    <dgm:cxn modelId="{24527111-30F4-4397-8377-5A508370A7AD}" srcId="{601B6ABD-4192-4BE6-A97B-293E283E8E37}" destId="{852CBB4B-E6A3-4533-BC99-87DFE45000F8}" srcOrd="1" destOrd="0" parTransId="{53DED2F6-01CA-43B9-B00D-676A18623D6C}" sibTransId="{7BA0E8E8-595F-466F-9E34-02BAB22B2114}"/>
    <dgm:cxn modelId="{AF5B13AA-3BCC-46DA-BDE1-82A0417378AD}" type="presOf" srcId="{F4AC97DB-2BCE-4DDD-BC55-EEB33005E5D5}" destId="{CFDC82B1-F3E8-4703-8C1D-FBC7C1CA8313}" srcOrd="0" destOrd="1" presId="urn:microsoft.com/office/officeart/2005/8/layout/chevron2"/>
    <dgm:cxn modelId="{502E3D9C-532D-4A2F-B6CF-2423BECCEEAA}" srcId="{442D4555-EE98-4AD4-B8BA-2B0EEA942C3A}" destId="{D5636139-9171-470C-BB15-C475C53F331C}" srcOrd="0" destOrd="0" parTransId="{4CB6C375-758E-4046-9731-4B80B2F31622}" sibTransId="{FA8ABD27-B441-496D-802A-C060A57EE82F}"/>
    <dgm:cxn modelId="{76D6D465-F0D5-4F59-8C2F-02A271CE9FC6}" type="presOf" srcId="{1723B8E0-9BAA-439A-8664-7AF8143DB235}" destId="{C942D247-C260-4B4E-9259-04036A820F64}" srcOrd="0" destOrd="0" presId="urn:microsoft.com/office/officeart/2005/8/layout/chevron2"/>
    <dgm:cxn modelId="{DA1CBDC1-8135-4875-9C3E-5731277903F0}" srcId="{1723B8E0-9BAA-439A-8664-7AF8143DB235}" destId="{601B6ABD-4192-4BE6-A97B-293E283E8E37}" srcOrd="1" destOrd="0" parTransId="{925C4BBA-C7DD-4389-9330-2A3576F0EE9F}" sibTransId="{ACAE3213-6336-455E-A4FC-915BA3E048FA}"/>
    <dgm:cxn modelId="{9D6D39AB-B924-48C9-960E-246E73B8C59C}" srcId="{1723B8E0-9BAA-439A-8664-7AF8143DB235}" destId="{442D4555-EE98-4AD4-B8BA-2B0EEA942C3A}" srcOrd="2" destOrd="0" parTransId="{004B6569-0521-42CF-A90C-7BD70BC6A587}" sibTransId="{D6D8061F-A03C-4DDF-B11A-EF24C628AB76}"/>
    <dgm:cxn modelId="{FE159B80-64FD-497B-8E07-AC3CDDA2E38C}" type="presOf" srcId="{D5636139-9171-470C-BB15-C475C53F331C}" destId="{CFDC82B1-F3E8-4703-8C1D-FBC7C1CA8313}" srcOrd="0" destOrd="0" presId="urn:microsoft.com/office/officeart/2005/8/layout/chevron2"/>
    <dgm:cxn modelId="{8E06F870-CE77-4095-9991-2112B133297A}" type="presOf" srcId="{3451C5A5-4586-416C-AECD-4289716BCDCE}" destId="{CFDC82B1-F3E8-4703-8C1D-FBC7C1CA8313}" srcOrd="0" destOrd="2" presId="urn:microsoft.com/office/officeart/2005/8/layout/chevron2"/>
    <dgm:cxn modelId="{D1B99B70-2B16-4121-981B-21FF11246B21}" srcId="{1723B8E0-9BAA-439A-8664-7AF8143DB235}" destId="{3757097A-1F8B-4540-8F61-83F207035235}" srcOrd="0" destOrd="0" parTransId="{014E07FD-8502-47FE-B1B0-32E6935C5BE5}" sibTransId="{06FF5967-AA4A-462D-9883-91D77C43E042}"/>
    <dgm:cxn modelId="{6615707B-B5D0-41C0-B6B2-3B0F38C49063}" type="presOf" srcId="{61EACFA1-EFEA-4221-BB62-2C99735876C6}" destId="{287B607E-3EB4-47C5-B800-ECD2F077F435}" srcOrd="0" destOrd="0" presId="urn:microsoft.com/office/officeart/2005/8/layout/chevron2"/>
    <dgm:cxn modelId="{9FE7F7C2-C717-4BE6-B87E-764ECFC3F8D7}" srcId="{442D4555-EE98-4AD4-B8BA-2B0EEA942C3A}" destId="{F4AC97DB-2BCE-4DDD-BC55-EEB33005E5D5}" srcOrd="1" destOrd="0" parTransId="{2E022CF2-65BA-4EEF-AF69-A12A0CED9B4E}" sibTransId="{FF1DC858-6655-4C02-82D9-9FF5C2849811}"/>
    <dgm:cxn modelId="{761378C5-874B-4498-B0A0-12819BBCBB50}" type="presOf" srcId="{0B1D6DFD-B8C8-49E3-BACC-BDB398E206C5}" destId="{287B607E-3EB4-47C5-B800-ECD2F077F435}" srcOrd="0" destOrd="1" presId="urn:microsoft.com/office/officeart/2005/8/layout/chevron2"/>
    <dgm:cxn modelId="{F3F85F6A-699F-4633-B2EE-5E04F1292ABB}" type="presOf" srcId="{4DD14428-DC9E-4186-8D76-2DAD9B7B3687}" destId="{8D5FE4AB-F46F-42D9-B019-007F17A57F15}" srcOrd="0" destOrd="0" presId="urn:microsoft.com/office/officeart/2005/8/layout/chevron2"/>
    <dgm:cxn modelId="{2650EB85-535E-42B9-83CE-5E35193449D3}" type="presOf" srcId="{601B6ABD-4192-4BE6-A97B-293E283E8E37}" destId="{C13015A4-9DA0-49EB-BD4C-D92FBEF92C99}" srcOrd="0" destOrd="0" presId="urn:microsoft.com/office/officeart/2005/8/layout/chevron2"/>
    <dgm:cxn modelId="{524A15CA-1404-4EFF-A863-542A233E44A5}" srcId="{442D4555-EE98-4AD4-B8BA-2B0EEA942C3A}" destId="{3451C5A5-4586-416C-AECD-4289716BCDCE}" srcOrd="2" destOrd="0" parTransId="{8C6BC45F-CA7D-47D0-A161-CF8688167FCB}" sibTransId="{8B662159-C5A5-4959-B6C8-079E4435903D}"/>
    <dgm:cxn modelId="{683B6C47-CBEB-4058-B74F-B9E8D3B2F182}" type="presOf" srcId="{442D4555-EE98-4AD4-B8BA-2B0EEA942C3A}" destId="{4E7D0FB1-DAC6-439A-BF57-6365DC4CAAD4}" srcOrd="0" destOrd="0" presId="urn:microsoft.com/office/officeart/2005/8/layout/chevron2"/>
    <dgm:cxn modelId="{F7F4928E-ADC5-4F5F-A0F0-2555FA8B93AF}" srcId="{3757097A-1F8B-4540-8F61-83F207035235}" destId="{0B1D6DFD-B8C8-49E3-BACC-BDB398E206C5}" srcOrd="1" destOrd="0" parTransId="{B4F7FF5E-8F8A-4903-BA12-FA4071347A74}" sibTransId="{DB53568C-E69E-4040-B878-9C971055E0A2}"/>
    <dgm:cxn modelId="{86542897-6EC3-47C7-B60B-34ECA21AB569}" srcId="{3757097A-1F8B-4540-8F61-83F207035235}" destId="{61EACFA1-EFEA-4221-BB62-2C99735876C6}" srcOrd="0" destOrd="0" parTransId="{C1D16B48-32DF-449F-A1FF-639A13669EFE}" sibTransId="{79B5E503-FD71-4BDB-9D3F-E69F0922CD57}"/>
    <dgm:cxn modelId="{A57E8B2F-C9B2-491C-9490-44807682BC2F}" srcId="{601B6ABD-4192-4BE6-A97B-293E283E8E37}" destId="{4DD14428-DC9E-4186-8D76-2DAD9B7B3687}" srcOrd="0" destOrd="0" parTransId="{01D3F3F2-0B45-431B-8EF9-9440E4F3CEB9}" sibTransId="{1075432D-43FF-4D7F-AC1C-692BEC8D8410}"/>
    <dgm:cxn modelId="{613B7F83-0E33-47C7-A4D9-75E0C2B00284}" type="presOf" srcId="{3757097A-1F8B-4540-8F61-83F207035235}" destId="{260DDF93-31F0-4C80-A5DF-8E9EC46E3D9C}" srcOrd="0" destOrd="0" presId="urn:microsoft.com/office/officeart/2005/8/layout/chevron2"/>
    <dgm:cxn modelId="{E32F43B4-4E05-4460-BDC4-725A535BC448}" type="presOf" srcId="{852CBB4B-E6A3-4533-BC99-87DFE45000F8}" destId="{8D5FE4AB-F46F-42D9-B019-007F17A57F15}" srcOrd="0" destOrd="1" presId="urn:microsoft.com/office/officeart/2005/8/layout/chevron2"/>
    <dgm:cxn modelId="{EB16102B-73B2-4B7C-80DB-D5A52C92564E}" type="presParOf" srcId="{C942D247-C260-4B4E-9259-04036A820F64}" destId="{8628EAAC-9A6F-401E-AF07-E17EF2EFFE2E}" srcOrd="0" destOrd="0" presId="urn:microsoft.com/office/officeart/2005/8/layout/chevron2"/>
    <dgm:cxn modelId="{2389FCF9-A79C-4127-AC5B-3C7FD950CC52}" type="presParOf" srcId="{8628EAAC-9A6F-401E-AF07-E17EF2EFFE2E}" destId="{260DDF93-31F0-4C80-A5DF-8E9EC46E3D9C}" srcOrd="0" destOrd="0" presId="urn:microsoft.com/office/officeart/2005/8/layout/chevron2"/>
    <dgm:cxn modelId="{F76CAFED-C701-4239-A324-7B3EE479429D}" type="presParOf" srcId="{8628EAAC-9A6F-401E-AF07-E17EF2EFFE2E}" destId="{287B607E-3EB4-47C5-B800-ECD2F077F435}" srcOrd="1" destOrd="0" presId="urn:microsoft.com/office/officeart/2005/8/layout/chevron2"/>
    <dgm:cxn modelId="{3673E23E-8D65-4334-BE66-BDD59799AA12}" type="presParOf" srcId="{C942D247-C260-4B4E-9259-04036A820F64}" destId="{7AAD1D90-309B-4B12-9290-EC4CFB805152}" srcOrd="1" destOrd="0" presId="urn:microsoft.com/office/officeart/2005/8/layout/chevron2"/>
    <dgm:cxn modelId="{C01BB96E-B1A4-4265-B7D2-92128BBAC6E2}" type="presParOf" srcId="{C942D247-C260-4B4E-9259-04036A820F64}" destId="{1AB06946-2676-4B1D-86E6-A3AC53039C06}" srcOrd="2" destOrd="0" presId="urn:microsoft.com/office/officeart/2005/8/layout/chevron2"/>
    <dgm:cxn modelId="{1D93E823-678C-4B7F-BFB1-E851B6C104BF}" type="presParOf" srcId="{1AB06946-2676-4B1D-86E6-A3AC53039C06}" destId="{C13015A4-9DA0-49EB-BD4C-D92FBEF92C99}" srcOrd="0" destOrd="0" presId="urn:microsoft.com/office/officeart/2005/8/layout/chevron2"/>
    <dgm:cxn modelId="{6FA2D0C9-E70D-4931-B8A3-F8DBC4D86531}" type="presParOf" srcId="{1AB06946-2676-4B1D-86E6-A3AC53039C06}" destId="{8D5FE4AB-F46F-42D9-B019-007F17A57F15}" srcOrd="1" destOrd="0" presId="urn:microsoft.com/office/officeart/2005/8/layout/chevron2"/>
    <dgm:cxn modelId="{53470D00-E09D-432B-A059-13D0F0E13915}" type="presParOf" srcId="{C942D247-C260-4B4E-9259-04036A820F64}" destId="{013091E0-56C1-406B-813F-18D8421896C3}" srcOrd="3" destOrd="0" presId="urn:microsoft.com/office/officeart/2005/8/layout/chevron2"/>
    <dgm:cxn modelId="{8D9883A7-A7BA-4517-9323-C33FFFA30C2B}" type="presParOf" srcId="{C942D247-C260-4B4E-9259-04036A820F64}" destId="{CBAE9F26-9ABC-4B1E-B5A7-6A2437713787}" srcOrd="4" destOrd="0" presId="urn:microsoft.com/office/officeart/2005/8/layout/chevron2"/>
    <dgm:cxn modelId="{9B8128EC-B1F9-427F-B7AA-3FC09256C3BF}" type="presParOf" srcId="{CBAE9F26-9ABC-4B1E-B5A7-6A2437713787}" destId="{4E7D0FB1-DAC6-439A-BF57-6365DC4CAAD4}" srcOrd="0" destOrd="0" presId="urn:microsoft.com/office/officeart/2005/8/layout/chevron2"/>
    <dgm:cxn modelId="{8515C5B7-2177-4560-BB15-50F937020992}" type="presParOf" srcId="{CBAE9F26-9ABC-4B1E-B5A7-6A2437713787}" destId="{CFDC82B1-F3E8-4703-8C1D-FBC7C1CA8313}"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8CBC0C-E075-41AA-BE95-C4510B1DCB16}" type="doc">
      <dgm:prSet loTypeId="urn:microsoft.com/office/officeart/2005/8/layout/hProcess4" loCatId="process" qsTypeId="urn:microsoft.com/office/officeart/2005/8/quickstyle/3d2" qsCatId="3D" csTypeId="urn:microsoft.com/office/officeart/2005/8/colors/colorful1#2" csCatId="colorful" phldr="1"/>
      <dgm:spPr/>
      <dgm:t>
        <a:bodyPr/>
        <a:lstStyle/>
        <a:p>
          <a:endParaRPr lang="en-US"/>
        </a:p>
      </dgm:t>
    </dgm:pt>
    <dgm:pt modelId="{A424BE2C-4AC6-4301-8B42-790CE846E617}">
      <dgm:prSet phldrT="[Text]" custT="1"/>
      <dgm:spPr/>
      <dgm:t>
        <a:bodyPr/>
        <a:lstStyle/>
        <a:p>
          <a:r>
            <a:rPr lang="en-US" sz="2400" dirty="0" err="1" smtClean="0"/>
            <a:t>i</a:t>
          </a:r>
          <a:r>
            <a:rPr lang="en-US" sz="2400" dirty="0" smtClean="0"/>
            <a:t>. Bioinformatics</a:t>
          </a:r>
          <a:endParaRPr lang="en-US" sz="2400" dirty="0"/>
        </a:p>
      </dgm:t>
    </dgm:pt>
    <dgm:pt modelId="{8B15310F-1A4E-4471-A26B-D1388DFAD1C2}" type="parTrans" cxnId="{284B1335-9A29-4080-A9FB-3329C26AF180}">
      <dgm:prSet/>
      <dgm:spPr/>
      <dgm:t>
        <a:bodyPr/>
        <a:lstStyle/>
        <a:p>
          <a:endParaRPr lang="en-US"/>
        </a:p>
      </dgm:t>
    </dgm:pt>
    <dgm:pt modelId="{21123454-1B3E-45BD-B6F1-68DD21814134}" type="sibTrans" cxnId="{284B1335-9A29-4080-A9FB-3329C26AF180}">
      <dgm:prSet/>
      <dgm:spPr/>
      <dgm:t>
        <a:bodyPr/>
        <a:lstStyle/>
        <a:p>
          <a:endParaRPr lang="en-US"/>
        </a:p>
      </dgm:t>
    </dgm:pt>
    <dgm:pt modelId="{CCA54202-5325-4A8E-8B46-EE7F4245275C}">
      <dgm:prSet phldrT="[Text]" custT="1"/>
      <dgm:spPr/>
      <dgm:t>
        <a:bodyPr/>
        <a:lstStyle/>
        <a:p>
          <a:r>
            <a:rPr lang="en-US" sz="1600" dirty="0" smtClean="0"/>
            <a:t>Functional scores (CADD) and </a:t>
          </a:r>
          <a:r>
            <a:rPr lang="en-US" sz="1600" dirty="0" err="1" smtClean="0"/>
            <a:t>PolyPhen</a:t>
          </a:r>
          <a:r>
            <a:rPr lang="en-US" sz="1600" dirty="0" smtClean="0"/>
            <a:t>, </a:t>
          </a:r>
          <a:r>
            <a:rPr lang="en-US" sz="1600" dirty="0"/>
            <a:t>for WES variants in candidate </a:t>
          </a:r>
          <a:r>
            <a:rPr lang="en-US" sz="1600" dirty="0" smtClean="0"/>
            <a:t>regions</a:t>
          </a:r>
          <a:endParaRPr lang="en-US" sz="1600" dirty="0"/>
        </a:p>
      </dgm:t>
    </dgm:pt>
    <dgm:pt modelId="{373B3979-685C-4B14-8495-E5EF0A2FE865}" type="parTrans" cxnId="{4CEBB3AA-ADE5-486C-B311-C36A3BA6BE12}">
      <dgm:prSet/>
      <dgm:spPr/>
      <dgm:t>
        <a:bodyPr/>
        <a:lstStyle/>
        <a:p>
          <a:endParaRPr lang="en-US"/>
        </a:p>
      </dgm:t>
    </dgm:pt>
    <dgm:pt modelId="{F4DDA8DA-885D-4041-B660-FFA81C03981B}" type="sibTrans" cxnId="{4CEBB3AA-ADE5-486C-B311-C36A3BA6BE12}">
      <dgm:prSet/>
      <dgm:spPr/>
      <dgm:t>
        <a:bodyPr/>
        <a:lstStyle/>
        <a:p>
          <a:endParaRPr lang="en-US"/>
        </a:p>
      </dgm:t>
    </dgm:pt>
    <dgm:pt modelId="{B34D33E4-2DF2-43CB-8E43-7F8B01EEDC96}">
      <dgm:prSet phldrT="[Text]" custT="1"/>
      <dgm:spPr/>
      <dgm:t>
        <a:bodyPr/>
        <a:lstStyle/>
        <a:p>
          <a:r>
            <a:rPr lang="en-US" sz="1600" dirty="0" smtClean="0"/>
            <a:t>Conservation scores</a:t>
          </a:r>
          <a:r>
            <a:rPr lang="en-US" sz="1600" dirty="0"/>
            <a:t>: GERP, </a:t>
          </a:r>
          <a:r>
            <a:rPr lang="en-US" sz="1600" dirty="0" err="1" smtClean="0"/>
            <a:t>PhastCons</a:t>
          </a:r>
          <a:endParaRPr lang="en-US" sz="1600" dirty="0"/>
        </a:p>
      </dgm:t>
    </dgm:pt>
    <dgm:pt modelId="{33A676E6-A982-4C8D-884F-47D0300206AF}" type="parTrans" cxnId="{DE7A30FC-97A8-4F66-B2E7-9D7018358EC7}">
      <dgm:prSet/>
      <dgm:spPr/>
      <dgm:t>
        <a:bodyPr/>
        <a:lstStyle/>
        <a:p>
          <a:endParaRPr lang="en-US"/>
        </a:p>
      </dgm:t>
    </dgm:pt>
    <dgm:pt modelId="{D6DAA20B-B14C-4305-A61B-FB882CD5362D}" type="sibTrans" cxnId="{DE7A30FC-97A8-4F66-B2E7-9D7018358EC7}">
      <dgm:prSet/>
      <dgm:spPr/>
      <dgm:t>
        <a:bodyPr/>
        <a:lstStyle/>
        <a:p>
          <a:endParaRPr lang="en-US"/>
        </a:p>
      </dgm:t>
    </dgm:pt>
    <dgm:pt modelId="{D7A6C2B5-520A-449E-AAD0-C792DA251A93}">
      <dgm:prSet phldrT="[Text]" custT="1"/>
      <dgm:spPr/>
      <dgm:t>
        <a:bodyPr/>
        <a:lstStyle/>
        <a:p>
          <a:r>
            <a:rPr lang="en-US" sz="1800" dirty="0" smtClean="0"/>
            <a:t>ii. Statistical </a:t>
          </a:r>
          <a:r>
            <a:rPr lang="en-US" sz="1800" dirty="0" smtClean="0">
              <a:solidFill>
                <a:schemeClr val="tx1"/>
              </a:solidFill>
            </a:rPr>
            <a:t>screening (affected </a:t>
          </a:r>
          <a:r>
            <a:rPr lang="en-US" sz="1800" dirty="0" err="1" smtClean="0">
              <a:solidFill>
                <a:schemeClr val="tx1"/>
              </a:solidFill>
            </a:rPr>
            <a:t>vs</a:t>
          </a:r>
          <a:r>
            <a:rPr lang="en-US" sz="1800" dirty="0" smtClean="0">
              <a:solidFill>
                <a:schemeClr val="tx1"/>
              </a:solidFill>
            </a:rPr>
            <a:t> unaffected)</a:t>
          </a:r>
          <a:endParaRPr lang="en-US" sz="1800" dirty="0">
            <a:solidFill>
              <a:schemeClr val="tx1"/>
            </a:solidFill>
          </a:endParaRPr>
        </a:p>
      </dgm:t>
    </dgm:pt>
    <dgm:pt modelId="{4C1F4AD4-5830-4E10-BCD0-8384FC5C26A9}" type="parTrans" cxnId="{E5B651FC-9B40-40ED-B2A5-5279B8D11D30}">
      <dgm:prSet/>
      <dgm:spPr/>
      <dgm:t>
        <a:bodyPr/>
        <a:lstStyle/>
        <a:p>
          <a:endParaRPr lang="en-US"/>
        </a:p>
      </dgm:t>
    </dgm:pt>
    <dgm:pt modelId="{53C446F9-F3A3-4571-853D-5E025FAD8E69}" type="sibTrans" cxnId="{E5B651FC-9B40-40ED-B2A5-5279B8D11D30}">
      <dgm:prSet/>
      <dgm:spPr/>
      <dgm:t>
        <a:bodyPr/>
        <a:lstStyle/>
        <a:p>
          <a:endParaRPr lang="en-US"/>
        </a:p>
      </dgm:t>
    </dgm:pt>
    <dgm:pt modelId="{2FE0205F-CD72-4072-AEBD-C8900E192F97}">
      <dgm:prSet phldrT="[Text]" custT="1"/>
      <dgm:spPr/>
      <dgm:t>
        <a:bodyPr/>
        <a:lstStyle/>
        <a:p>
          <a:r>
            <a:rPr lang="en-US" sz="1800" dirty="0" smtClean="0"/>
            <a:t>iii. Variant Inclusion based on LD &amp; Bioinformatics</a:t>
          </a:r>
          <a:endParaRPr lang="en-US" sz="1800" dirty="0"/>
        </a:p>
      </dgm:t>
    </dgm:pt>
    <dgm:pt modelId="{98A03364-3339-4537-8DD1-63FBE3600232}" type="parTrans" cxnId="{4906BEBD-9A94-42C3-831A-7D48DD7A9307}">
      <dgm:prSet/>
      <dgm:spPr/>
      <dgm:t>
        <a:bodyPr/>
        <a:lstStyle/>
        <a:p>
          <a:endParaRPr lang="en-US"/>
        </a:p>
      </dgm:t>
    </dgm:pt>
    <dgm:pt modelId="{1CFA15F3-FAC3-48B2-8396-934ED197390A}" type="sibTrans" cxnId="{4906BEBD-9A94-42C3-831A-7D48DD7A9307}">
      <dgm:prSet/>
      <dgm:spPr/>
      <dgm:t>
        <a:bodyPr/>
        <a:lstStyle/>
        <a:p>
          <a:endParaRPr lang="en-US"/>
        </a:p>
      </dgm:t>
    </dgm:pt>
    <dgm:pt modelId="{17775927-52F3-49CB-B6CB-D863C6FD0036}">
      <dgm:prSet phldrT="[Text]" custT="1"/>
      <dgm:spPr/>
      <dgm:t>
        <a:bodyPr/>
        <a:lstStyle/>
        <a:p>
          <a:r>
            <a:rPr lang="en-US" sz="1600" dirty="0" smtClean="0"/>
            <a:t>Take </a:t>
          </a:r>
          <a:r>
            <a:rPr lang="en-US" sz="1600" dirty="0" err="1" smtClean="0"/>
            <a:t>exome</a:t>
          </a:r>
          <a:r>
            <a:rPr lang="en-US" sz="1600" dirty="0" smtClean="0"/>
            <a:t> variants and </a:t>
          </a:r>
          <a:r>
            <a:rPr lang="en-US" sz="1600" dirty="0" err="1" smtClean="0"/>
            <a:t>tagSNPs</a:t>
          </a:r>
          <a:r>
            <a:rPr lang="en-US" sz="1600" dirty="0" smtClean="0"/>
            <a:t> for nominated genes</a:t>
          </a:r>
          <a:endParaRPr lang="en-US" sz="1600" dirty="0"/>
        </a:p>
      </dgm:t>
    </dgm:pt>
    <dgm:pt modelId="{167C596B-15A8-4CCF-9100-996DDD1C7E69}" type="parTrans" cxnId="{78BD8501-D6C8-4FB6-A1A1-CE56DCD41382}">
      <dgm:prSet/>
      <dgm:spPr/>
      <dgm:t>
        <a:bodyPr/>
        <a:lstStyle/>
        <a:p>
          <a:endParaRPr lang="en-US"/>
        </a:p>
      </dgm:t>
    </dgm:pt>
    <dgm:pt modelId="{561680D4-4E2A-4310-B96F-AE83229289D6}" type="sibTrans" cxnId="{78BD8501-D6C8-4FB6-A1A1-CE56DCD41382}">
      <dgm:prSet/>
      <dgm:spPr/>
      <dgm:t>
        <a:bodyPr/>
        <a:lstStyle/>
        <a:p>
          <a:endParaRPr lang="en-US"/>
        </a:p>
      </dgm:t>
    </dgm:pt>
    <dgm:pt modelId="{E677615A-40DA-4505-AA9E-D8E85AFDE483}">
      <dgm:prSet phldrT="[Text]" custT="1"/>
      <dgm:spPr/>
      <dgm:t>
        <a:bodyPr/>
        <a:lstStyle/>
        <a:p>
          <a:r>
            <a:rPr lang="en-US" sz="1600" dirty="0" smtClean="0"/>
            <a:t>Include variants in </a:t>
          </a:r>
          <a:r>
            <a:rPr lang="en-US" sz="1600" dirty="0" err="1" smtClean="0"/>
            <a:t>intronic</a:t>
          </a:r>
          <a:r>
            <a:rPr lang="en-US" sz="1600" dirty="0" smtClean="0"/>
            <a:t> regions using </a:t>
          </a:r>
          <a:r>
            <a:rPr lang="en-US" sz="1600" dirty="0" err="1" smtClean="0"/>
            <a:t>HaploReg</a:t>
          </a:r>
          <a:r>
            <a:rPr lang="en-US" sz="1600" dirty="0" smtClean="0"/>
            <a:t> </a:t>
          </a:r>
          <a:endParaRPr lang="en-US" sz="1600" dirty="0"/>
        </a:p>
      </dgm:t>
    </dgm:pt>
    <dgm:pt modelId="{1911F73F-ED51-4462-91E0-590059F840B6}" type="parTrans" cxnId="{AB8C2145-BA1F-41C9-9870-C42A6B654140}">
      <dgm:prSet/>
      <dgm:spPr/>
      <dgm:t>
        <a:bodyPr/>
        <a:lstStyle/>
        <a:p>
          <a:endParaRPr lang="en-US"/>
        </a:p>
      </dgm:t>
    </dgm:pt>
    <dgm:pt modelId="{4AB4F297-2CA0-4629-B728-14F25E9C86C3}" type="sibTrans" cxnId="{AB8C2145-BA1F-41C9-9870-C42A6B654140}">
      <dgm:prSet/>
      <dgm:spPr/>
      <dgm:t>
        <a:bodyPr/>
        <a:lstStyle/>
        <a:p>
          <a:endParaRPr lang="en-US"/>
        </a:p>
      </dgm:t>
    </dgm:pt>
    <dgm:pt modelId="{A08C0F9B-CE59-4486-B496-81A29C74A072}" type="pres">
      <dgm:prSet presAssocID="{AB8CBC0C-E075-41AA-BE95-C4510B1DCB16}" presName="Name0" presStyleCnt="0">
        <dgm:presLayoutVars>
          <dgm:dir/>
          <dgm:animLvl val="lvl"/>
          <dgm:resizeHandles val="exact"/>
        </dgm:presLayoutVars>
      </dgm:prSet>
      <dgm:spPr/>
      <dgm:t>
        <a:bodyPr/>
        <a:lstStyle/>
        <a:p>
          <a:endParaRPr lang="en-US"/>
        </a:p>
      </dgm:t>
    </dgm:pt>
    <dgm:pt modelId="{0636D418-FA03-488A-BAAD-BE4356664E91}" type="pres">
      <dgm:prSet presAssocID="{AB8CBC0C-E075-41AA-BE95-C4510B1DCB16}" presName="tSp" presStyleCnt="0"/>
      <dgm:spPr/>
    </dgm:pt>
    <dgm:pt modelId="{DAD540C0-2384-494F-B620-A7CB04ACEF95}" type="pres">
      <dgm:prSet presAssocID="{AB8CBC0C-E075-41AA-BE95-C4510B1DCB16}" presName="bSp" presStyleCnt="0"/>
      <dgm:spPr/>
    </dgm:pt>
    <dgm:pt modelId="{67FE52A7-61E2-49F6-993F-D41B9817EC5C}" type="pres">
      <dgm:prSet presAssocID="{AB8CBC0C-E075-41AA-BE95-C4510B1DCB16}" presName="process" presStyleCnt="0"/>
      <dgm:spPr/>
    </dgm:pt>
    <dgm:pt modelId="{66F43AC7-CAE3-4279-987A-936B1950D272}" type="pres">
      <dgm:prSet presAssocID="{A424BE2C-4AC6-4301-8B42-790CE846E617}" presName="composite1" presStyleCnt="0"/>
      <dgm:spPr/>
    </dgm:pt>
    <dgm:pt modelId="{AC57698B-45C0-4C1A-88A8-11CF679D9277}" type="pres">
      <dgm:prSet presAssocID="{A424BE2C-4AC6-4301-8B42-790CE846E617}" presName="dummyNode1" presStyleLbl="node1" presStyleIdx="0" presStyleCnt="3"/>
      <dgm:spPr/>
    </dgm:pt>
    <dgm:pt modelId="{09536C4E-468B-471E-B886-77CF49982939}" type="pres">
      <dgm:prSet presAssocID="{A424BE2C-4AC6-4301-8B42-790CE846E617}" presName="childNode1" presStyleLbl="bgAcc1" presStyleIdx="0" presStyleCnt="3" custScaleY="167809" custLinFactNeighborX="32671" custLinFactNeighborY="-39530">
        <dgm:presLayoutVars>
          <dgm:bulletEnabled val="1"/>
        </dgm:presLayoutVars>
      </dgm:prSet>
      <dgm:spPr/>
      <dgm:t>
        <a:bodyPr/>
        <a:lstStyle/>
        <a:p>
          <a:endParaRPr lang="en-US"/>
        </a:p>
      </dgm:t>
    </dgm:pt>
    <dgm:pt modelId="{7E46D2BA-0FE2-4B17-B83B-64FADB7DDFD4}" type="pres">
      <dgm:prSet presAssocID="{A424BE2C-4AC6-4301-8B42-790CE846E617}" presName="childNode1tx" presStyleLbl="bgAcc1" presStyleIdx="0" presStyleCnt="3">
        <dgm:presLayoutVars>
          <dgm:bulletEnabled val="1"/>
        </dgm:presLayoutVars>
      </dgm:prSet>
      <dgm:spPr/>
      <dgm:t>
        <a:bodyPr/>
        <a:lstStyle/>
        <a:p>
          <a:endParaRPr lang="en-US"/>
        </a:p>
      </dgm:t>
    </dgm:pt>
    <dgm:pt modelId="{D18933BB-DC4E-4691-969C-C63B63D8D785}" type="pres">
      <dgm:prSet presAssocID="{A424BE2C-4AC6-4301-8B42-790CE846E617}" presName="parentNode1" presStyleLbl="node1" presStyleIdx="0" presStyleCnt="3" custScaleX="138925" custLinFactNeighborX="19486" custLinFactNeighborY="-52891">
        <dgm:presLayoutVars>
          <dgm:chMax val="1"/>
          <dgm:bulletEnabled val="1"/>
        </dgm:presLayoutVars>
      </dgm:prSet>
      <dgm:spPr/>
      <dgm:t>
        <a:bodyPr/>
        <a:lstStyle/>
        <a:p>
          <a:endParaRPr lang="en-US"/>
        </a:p>
      </dgm:t>
    </dgm:pt>
    <dgm:pt modelId="{2C1BEC38-A7FC-4BDD-BC3B-47A2D301C9AB}" type="pres">
      <dgm:prSet presAssocID="{A424BE2C-4AC6-4301-8B42-790CE846E617}" presName="connSite1" presStyleCnt="0"/>
      <dgm:spPr/>
    </dgm:pt>
    <dgm:pt modelId="{85640A03-FBB3-4459-964A-743353B4EEE8}" type="pres">
      <dgm:prSet presAssocID="{21123454-1B3E-45BD-B6F1-68DD21814134}" presName="Name9" presStyleLbl="sibTrans2D1" presStyleIdx="0" presStyleCnt="2" custScaleX="82635" custLinFactNeighborX="13013" custLinFactNeighborY="-1499"/>
      <dgm:spPr/>
      <dgm:t>
        <a:bodyPr/>
        <a:lstStyle/>
        <a:p>
          <a:endParaRPr lang="en-US"/>
        </a:p>
      </dgm:t>
    </dgm:pt>
    <dgm:pt modelId="{5C0BC6AE-EE5A-4AE6-A7AA-15E926232B38}" type="pres">
      <dgm:prSet presAssocID="{D7A6C2B5-520A-449E-AAD0-C792DA251A93}" presName="composite2" presStyleCnt="0"/>
      <dgm:spPr/>
    </dgm:pt>
    <dgm:pt modelId="{E3C48576-651E-4704-8967-740174250EAA}" type="pres">
      <dgm:prSet presAssocID="{D7A6C2B5-520A-449E-AAD0-C792DA251A93}" presName="dummyNode2" presStyleLbl="node1" presStyleIdx="0" presStyleCnt="3"/>
      <dgm:spPr/>
    </dgm:pt>
    <dgm:pt modelId="{4B2BE9F8-40DA-463F-AAE4-D6763F63F2BA}" type="pres">
      <dgm:prSet presAssocID="{D7A6C2B5-520A-449E-AAD0-C792DA251A93}" presName="childNode2" presStyleLbl="bgAcc1" presStyleIdx="1" presStyleCnt="3" custScaleX="133166" custScaleY="23782" custLinFactNeighborX="6649" custLinFactNeighborY="45001">
        <dgm:presLayoutVars>
          <dgm:bulletEnabled val="1"/>
        </dgm:presLayoutVars>
      </dgm:prSet>
      <dgm:spPr>
        <a:prstGeom prst="rect">
          <a:avLst/>
        </a:prstGeom>
        <a:noFill/>
        <a:ln>
          <a:noFill/>
        </a:ln>
        <a:scene3d>
          <a:camera prst="orthographicFront"/>
          <a:lightRig rig="threePt" dir="t">
            <a:rot lat="0" lon="0" rev="7500000"/>
          </a:lightRig>
        </a:scene3d>
      </dgm:spPr>
      <dgm:t>
        <a:bodyPr/>
        <a:lstStyle/>
        <a:p>
          <a:endParaRPr lang="en-US"/>
        </a:p>
      </dgm:t>
    </dgm:pt>
    <dgm:pt modelId="{0CD570AD-BA37-4594-9F4A-8C29F4AD5489}" type="pres">
      <dgm:prSet presAssocID="{D7A6C2B5-520A-449E-AAD0-C792DA251A93}" presName="childNode2tx" presStyleLbl="bgAcc1" presStyleIdx="1" presStyleCnt="3">
        <dgm:presLayoutVars>
          <dgm:bulletEnabled val="1"/>
        </dgm:presLayoutVars>
      </dgm:prSet>
      <dgm:spPr/>
      <dgm:t>
        <a:bodyPr/>
        <a:lstStyle/>
        <a:p>
          <a:endParaRPr lang="en-US"/>
        </a:p>
      </dgm:t>
    </dgm:pt>
    <dgm:pt modelId="{EFD72D19-60EA-41FD-99EB-CF421525182F}" type="pres">
      <dgm:prSet presAssocID="{D7A6C2B5-520A-449E-AAD0-C792DA251A93}" presName="parentNode2" presStyleLbl="node1" presStyleIdx="1" presStyleCnt="3" custScaleX="133152" custLinFactNeighborX="-8238" custLinFactNeighborY="-98024">
        <dgm:presLayoutVars>
          <dgm:chMax val="0"/>
          <dgm:bulletEnabled val="1"/>
        </dgm:presLayoutVars>
      </dgm:prSet>
      <dgm:spPr/>
      <dgm:t>
        <a:bodyPr/>
        <a:lstStyle/>
        <a:p>
          <a:endParaRPr lang="en-US"/>
        </a:p>
      </dgm:t>
    </dgm:pt>
    <dgm:pt modelId="{F4508D83-7075-4469-BE34-1A132296A3BC}" type="pres">
      <dgm:prSet presAssocID="{D7A6C2B5-520A-449E-AAD0-C792DA251A93}" presName="connSite2" presStyleCnt="0"/>
      <dgm:spPr/>
    </dgm:pt>
    <dgm:pt modelId="{44064922-1697-4FE5-9D10-207DFDD880A2}" type="pres">
      <dgm:prSet presAssocID="{53C446F9-F3A3-4571-853D-5E025FAD8E69}" presName="Name18" presStyleLbl="sibTrans2D1" presStyleIdx="1" presStyleCnt="2" custScaleX="129552" custLinFactNeighborX="6079" custLinFactNeighborY="433"/>
      <dgm:spPr/>
      <dgm:t>
        <a:bodyPr/>
        <a:lstStyle/>
        <a:p>
          <a:endParaRPr lang="en-US"/>
        </a:p>
      </dgm:t>
    </dgm:pt>
    <dgm:pt modelId="{FB1945B8-14DC-4CA1-BFD0-129F1FE11973}" type="pres">
      <dgm:prSet presAssocID="{2FE0205F-CD72-4072-AEBD-C8900E192F97}" presName="composite1" presStyleCnt="0"/>
      <dgm:spPr/>
    </dgm:pt>
    <dgm:pt modelId="{5AFE3421-DAB6-4163-8088-E0511E1B8F38}" type="pres">
      <dgm:prSet presAssocID="{2FE0205F-CD72-4072-AEBD-C8900E192F97}" presName="dummyNode1" presStyleLbl="node1" presStyleIdx="1" presStyleCnt="3"/>
      <dgm:spPr/>
    </dgm:pt>
    <dgm:pt modelId="{AD83982C-0913-4EAD-9887-07AD0F983C74}" type="pres">
      <dgm:prSet presAssocID="{2FE0205F-CD72-4072-AEBD-C8900E192F97}" presName="childNode1" presStyleLbl="bgAcc1" presStyleIdx="2" presStyleCnt="3" custScaleX="104294" custScaleY="162668" custLinFactNeighborX="8364" custLinFactNeighborY="-8056">
        <dgm:presLayoutVars>
          <dgm:bulletEnabled val="1"/>
        </dgm:presLayoutVars>
      </dgm:prSet>
      <dgm:spPr/>
      <dgm:t>
        <a:bodyPr/>
        <a:lstStyle/>
        <a:p>
          <a:endParaRPr lang="en-US"/>
        </a:p>
      </dgm:t>
    </dgm:pt>
    <dgm:pt modelId="{E52CC9FC-C90D-4ED4-8D02-F19AB5A0E8A8}" type="pres">
      <dgm:prSet presAssocID="{2FE0205F-CD72-4072-AEBD-C8900E192F97}" presName="childNode1tx" presStyleLbl="bgAcc1" presStyleIdx="2" presStyleCnt="3">
        <dgm:presLayoutVars>
          <dgm:bulletEnabled val="1"/>
        </dgm:presLayoutVars>
      </dgm:prSet>
      <dgm:spPr/>
      <dgm:t>
        <a:bodyPr/>
        <a:lstStyle/>
        <a:p>
          <a:endParaRPr lang="en-US"/>
        </a:p>
      </dgm:t>
    </dgm:pt>
    <dgm:pt modelId="{0864ABBC-FE7C-4950-81EF-CD47BD1A98C3}" type="pres">
      <dgm:prSet presAssocID="{2FE0205F-CD72-4072-AEBD-C8900E192F97}" presName="parentNode1" presStyleLbl="node1" presStyleIdx="2" presStyleCnt="3" custScaleY="230741" custLinFactY="89103" custLinFactNeighborX="-10953" custLinFactNeighborY="100000">
        <dgm:presLayoutVars>
          <dgm:chMax val="1"/>
          <dgm:bulletEnabled val="1"/>
        </dgm:presLayoutVars>
      </dgm:prSet>
      <dgm:spPr/>
      <dgm:t>
        <a:bodyPr/>
        <a:lstStyle/>
        <a:p>
          <a:endParaRPr lang="en-US"/>
        </a:p>
      </dgm:t>
    </dgm:pt>
    <dgm:pt modelId="{254B289E-4E87-427E-8384-555B8C949C04}" type="pres">
      <dgm:prSet presAssocID="{2FE0205F-CD72-4072-AEBD-C8900E192F97}" presName="connSite1" presStyleCnt="0"/>
      <dgm:spPr/>
    </dgm:pt>
  </dgm:ptLst>
  <dgm:cxnLst>
    <dgm:cxn modelId="{B098D8A0-2E75-4BE0-8B2E-3C38CF0459A0}" type="presOf" srcId="{E677615A-40DA-4505-AA9E-D8E85AFDE483}" destId="{E52CC9FC-C90D-4ED4-8D02-F19AB5A0E8A8}" srcOrd="1" destOrd="1" presId="urn:microsoft.com/office/officeart/2005/8/layout/hProcess4"/>
    <dgm:cxn modelId="{DE7A30FC-97A8-4F66-B2E7-9D7018358EC7}" srcId="{A424BE2C-4AC6-4301-8B42-790CE846E617}" destId="{B34D33E4-2DF2-43CB-8E43-7F8B01EEDC96}" srcOrd="1" destOrd="0" parTransId="{33A676E6-A982-4C8D-884F-47D0300206AF}" sibTransId="{D6DAA20B-B14C-4305-A61B-FB882CD5362D}"/>
    <dgm:cxn modelId="{4906BEBD-9A94-42C3-831A-7D48DD7A9307}" srcId="{AB8CBC0C-E075-41AA-BE95-C4510B1DCB16}" destId="{2FE0205F-CD72-4072-AEBD-C8900E192F97}" srcOrd="2" destOrd="0" parTransId="{98A03364-3339-4537-8DD1-63FBE3600232}" sibTransId="{1CFA15F3-FAC3-48B2-8396-934ED197390A}"/>
    <dgm:cxn modelId="{51D52699-F964-488E-BC33-E1293FC80E04}" type="presOf" srcId="{2FE0205F-CD72-4072-AEBD-C8900E192F97}" destId="{0864ABBC-FE7C-4950-81EF-CD47BD1A98C3}" srcOrd="0" destOrd="0" presId="urn:microsoft.com/office/officeart/2005/8/layout/hProcess4"/>
    <dgm:cxn modelId="{E5B651FC-9B40-40ED-B2A5-5279B8D11D30}" srcId="{AB8CBC0C-E075-41AA-BE95-C4510B1DCB16}" destId="{D7A6C2B5-520A-449E-AAD0-C792DA251A93}" srcOrd="1" destOrd="0" parTransId="{4C1F4AD4-5830-4E10-BCD0-8384FC5C26A9}" sibTransId="{53C446F9-F3A3-4571-853D-5E025FAD8E69}"/>
    <dgm:cxn modelId="{58E67A81-6C1C-4CD8-96DF-F8C05C9F7EC8}" type="presOf" srcId="{AB8CBC0C-E075-41AA-BE95-C4510B1DCB16}" destId="{A08C0F9B-CE59-4486-B496-81A29C74A072}" srcOrd="0" destOrd="0" presId="urn:microsoft.com/office/officeart/2005/8/layout/hProcess4"/>
    <dgm:cxn modelId="{78BD8501-D6C8-4FB6-A1A1-CE56DCD41382}" srcId="{2FE0205F-CD72-4072-AEBD-C8900E192F97}" destId="{17775927-52F3-49CB-B6CB-D863C6FD0036}" srcOrd="0" destOrd="0" parTransId="{167C596B-15A8-4CCF-9100-996DDD1C7E69}" sibTransId="{561680D4-4E2A-4310-B96F-AE83229289D6}"/>
    <dgm:cxn modelId="{0F197883-5438-420F-8008-AEA990E6B5B7}" type="presOf" srcId="{17775927-52F3-49CB-B6CB-D863C6FD0036}" destId="{E52CC9FC-C90D-4ED4-8D02-F19AB5A0E8A8}" srcOrd="1" destOrd="0" presId="urn:microsoft.com/office/officeart/2005/8/layout/hProcess4"/>
    <dgm:cxn modelId="{C1C8EDB6-FAF4-48C4-9810-FDCA0368B4B4}" type="presOf" srcId="{A424BE2C-4AC6-4301-8B42-790CE846E617}" destId="{D18933BB-DC4E-4691-969C-C63B63D8D785}" srcOrd="0" destOrd="0" presId="urn:microsoft.com/office/officeart/2005/8/layout/hProcess4"/>
    <dgm:cxn modelId="{7EEDEAD3-E1AF-43DC-9483-C284127E3F03}" type="presOf" srcId="{B34D33E4-2DF2-43CB-8E43-7F8B01EEDC96}" destId="{09536C4E-468B-471E-B886-77CF49982939}" srcOrd="0" destOrd="1" presId="urn:microsoft.com/office/officeart/2005/8/layout/hProcess4"/>
    <dgm:cxn modelId="{284B1335-9A29-4080-A9FB-3329C26AF180}" srcId="{AB8CBC0C-E075-41AA-BE95-C4510B1DCB16}" destId="{A424BE2C-4AC6-4301-8B42-790CE846E617}" srcOrd="0" destOrd="0" parTransId="{8B15310F-1A4E-4471-A26B-D1388DFAD1C2}" sibTransId="{21123454-1B3E-45BD-B6F1-68DD21814134}"/>
    <dgm:cxn modelId="{C3413FE3-D2AF-436A-95AC-6A1E31F02F39}" type="presOf" srcId="{E677615A-40DA-4505-AA9E-D8E85AFDE483}" destId="{AD83982C-0913-4EAD-9887-07AD0F983C74}" srcOrd="0" destOrd="1" presId="urn:microsoft.com/office/officeart/2005/8/layout/hProcess4"/>
    <dgm:cxn modelId="{4E029B8C-A770-4250-9C95-BA4B7E1B8D7C}" type="presOf" srcId="{D7A6C2B5-520A-449E-AAD0-C792DA251A93}" destId="{EFD72D19-60EA-41FD-99EB-CF421525182F}" srcOrd="0" destOrd="0" presId="urn:microsoft.com/office/officeart/2005/8/layout/hProcess4"/>
    <dgm:cxn modelId="{4CEBB3AA-ADE5-486C-B311-C36A3BA6BE12}" srcId="{A424BE2C-4AC6-4301-8B42-790CE846E617}" destId="{CCA54202-5325-4A8E-8B46-EE7F4245275C}" srcOrd="0" destOrd="0" parTransId="{373B3979-685C-4B14-8495-E5EF0A2FE865}" sibTransId="{F4DDA8DA-885D-4041-B660-FFA81C03981B}"/>
    <dgm:cxn modelId="{71B456E7-E07E-4647-94C6-A04741E268E7}" type="presOf" srcId="{21123454-1B3E-45BD-B6F1-68DD21814134}" destId="{85640A03-FBB3-4459-964A-743353B4EEE8}" srcOrd="0" destOrd="0" presId="urn:microsoft.com/office/officeart/2005/8/layout/hProcess4"/>
    <dgm:cxn modelId="{F6F334E0-44DE-4A19-892B-4C5BD5C3F734}" type="presOf" srcId="{17775927-52F3-49CB-B6CB-D863C6FD0036}" destId="{AD83982C-0913-4EAD-9887-07AD0F983C74}" srcOrd="0" destOrd="0" presId="urn:microsoft.com/office/officeart/2005/8/layout/hProcess4"/>
    <dgm:cxn modelId="{F9429F26-2EF2-44E3-99CA-67D2AF7173D4}" type="presOf" srcId="{B34D33E4-2DF2-43CB-8E43-7F8B01EEDC96}" destId="{7E46D2BA-0FE2-4B17-B83B-64FADB7DDFD4}" srcOrd="1" destOrd="1" presId="urn:microsoft.com/office/officeart/2005/8/layout/hProcess4"/>
    <dgm:cxn modelId="{D8A0BBC2-DF06-48AF-9678-C1FD5715A95C}" type="presOf" srcId="{CCA54202-5325-4A8E-8B46-EE7F4245275C}" destId="{09536C4E-468B-471E-B886-77CF49982939}" srcOrd="0" destOrd="0" presId="urn:microsoft.com/office/officeart/2005/8/layout/hProcess4"/>
    <dgm:cxn modelId="{692CA4BD-CCFE-4BF0-B437-B984B640AD4E}" type="presOf" srcId="{53C446F9-F3A3-4571-853D-5E025FAD8E69}" destId="{44064922-1697-4FE5-9D10-207DFDD880A2}" srcOrd="0" destOrd="0" presId="urn:microsoft.com/office/officeart/2005/8/layout/hProcess4"/>
    <dgm:cxn modelId="{AB8C2145-BA1F-41C9-9870-C42A6B654140}" srcId="{2FE0205F-CD72-4072-AEBD-C8900E192F97}" destId="{E677615A-40DA-4505-AA9E-D8E85AFDE483}" srcOrd="1" destOrd="0" parTransId="{1911F73F-ED51-4462-91E0-590059F840B6}" sibTransId="{4AB4F297-2CA0-4629-B728-14F25E9C86C3}"/>
    <dgm:cxn modelId="{8A9D684A-77AC-4503-9189-ED1D62B81126}" type="presOf" srcId="{CCA54202-5325-4A8E-8B46-EE7F4245275C}" destId="{7E46D2BA-0FE2-4B17-B83B-64FADB7DDFD4}" srcOrd="1" destOrd="0" presId="urn:microsoft.com/office/officeart/2005/8/layout/hProcess4"/>
    <dgm:cxn modelId="{54F25564-B171-4D98-9134-0D36FF91B188}" type="presParOf" srcId="{A08C0F9B-CE59-4486-B496-81A29C74A072}" destId="{0636D418-FA03-488A-BAAD-BE4356664E91}" srcOrd="0" destOrd="0" presId="urn:microsoft.com/office/officeart/2005/8/layout/hProcess4"/>
    <dgm:cxn modelId="{A8F2BF49-5B19-45BF-9846-2CBEF4F41930}" type="presParOf" srcId="{A08C0F9B-CE59-4486-B496-81A29C74A072}" destId="{DAD540C0-2384-494F-B620-A7CB04ACEF95}" srcOrd="1" destOrd="0" presId="urn:microsoft.com/office/officeart/2005/8/layout/hProcess4"/>
    <dgm:cxn modelId="{223AAADC-0F65-42E8-A240-B6F6F81BD1AC}" type="presParOf" srcId="{A08C0F9B-CE59-4486-B496-81A29C74A072}" destId="{67FE52A7-61E2-49F6-993F-D41B9817EC5C}" srcOrd="2" destOrd="0" presId="urn:microsoft.com/office/officeart/2005/8/layout/hProcess4"/>
    <dgm:cxn modelId="{B77FCE28-36CB-4CBA-AF61-D707447469A6}" type="presParOf" srcId="{67FE52A7-61E2-49F6-993F-D41B9817EC5C}" destId="{66F43AC7-CAE3-4279-987A-936B1950D272}" srcOrd="0" destOrd="0" presId="urn:microsoft.com/office/officeart/2005/8/layout/hProcess4"/>
    <dgm:cxn modelId="{A15A1830-9F66-4638-A6E3-B512815AE0E8}" type="presParOf" srcId="{66F43AC7-CAE3-4279-987A-936B1950D272}" destId="{AC57698B-45C0-4C1A-88A8-11CF679D9277}" srcOrd="0" destOrd="0" presId="urn:microsoft.com/office/officeart/2005/8/layout/hProcess4"/>
    <dgm:cxn modelId="{389DC5B1-7853-4473-9BE6-9E03AD276901}" type="presParOf" srcId="{66F43AC7-CAE3-4279-987A-936B1950D272}" destId="{09536C4E-468B-471E-B886-77CF49982939}" srcOrd="1" destOrd="0" presId="urn:microsoft.com/office/officeart/2005/8/layout/hProcess4"/>
    <dgm:cxn modelId="{D73E26C8-5FD6-4D6C-90E6-F27C5D94B5FE}" type="presParOf" srcId="{66F43AC7-CAE3-4279-987A-936B1950D272}" destId="{7E46D2BA-0FE2-4B17-B83B-64FADB7DDFD4}" srcOrd="2" destOrd="0" presId="urn:microsoft.com/office/officeart/2005/8/layout/hProcess4"/>
    <dgm:cxn modelId="{63E6B8CE-57C5-4DA4-A0EA-26E5DDA3E572}" type="presParOf" srcId="{66F43AC7-CAE3-4279-987A-936B1950D272}" destId="{D18933BB-DC4E-4691-969C-C63B63D8D785}" srcOrd="3" destOrd="0" presId="urn:microsoft.com/office/officeart/2005/8/layout/hProcess4"/>
    <dgm:cxn modelId="{A4B2DEA9-0615-47A6-B71B-324AB610126F}" type="presParOf" srcId="{66F43AC7-CAE3-4279-987A-936B1950D272}" destId="{2C1BEC38-A7FC-4BDD-BC3B-47A2D301C9AB}" srcOrd="4" destOrd="0" presId="urn:microsoft.com/office/officeart/2005/8/layout/hProcess4"/>
    <dgm:cxn modelId="{8509F3DF-157C-4E76-8735-773804D83D71}" type="presParOf" srcId="{67FE52A7-61E2-49F6-993F-D41B9817EC5C}" destId="{85640A03-FBB3-4459-964A-743353B4EEE8}" srcOrd="1" destOrd="0" presId="urn:microsoft.com/office/officeart/2005/8/layout/hProcess4"/>
    <dgm:cxn modelId="{965C03AE-866F-4E7E-BD72-A21CFB4F0F53}" type="presParOf" srcId="{67FE52A7-61E2-49F6-993F-D41B9817EC5C}" destId="{5C0BC6AE-EE5A-4AE6-A7AA-15E926232B38}" srcOrd="2" destOrd="0" presId="urn:microsoft.com/office/officeart/2005/8/layout/hProcess4"/>
    <dgm:cxn modelId="{7DA52DE2-2ABD-468C-A289-325E0B04A819}" type="presParOf" srcId="{5C0BC6AE-EE5A-4AE6-A7AA-15E926232B38}" destId="{E3C48576-651E-4704-8967-740174250EAA}" srcOrd="0" destOrd="0" presId="urn:microsoft.com/office/officeart/2005/8/layout/hProcess4"/>
    <dgm:cxn modelId="{AF3E8110-8F1E-48D7-A53B-F695BAFD1355}" type="presParOf" srcId="{5C0BC6AE-EE5A-4AE6-A7AA-15E926232B38}" destId="{4B2BE9F8-40DA-463F-AAE4-D6763F63F2BA}" srcOrd="1" destOrd="0" presId="urn:microsoft.com/office/officeart/2005/8/layout/hProcess4"/>
    <dgm:cxn modelId="{73DDC805-8F49-4EF6-AF97-70D9E0A9AD64}" type="presParOf" srcId="{5C0BC6AE-EE5A-4AE6-A7AA-15E926232B38}" destId="{0CD570AD-BA37-4594-9F4A-8C29F4AD5489}" srcOrd="2" destOrd="0" presId="urn:microsoft.com/office/officeart/2005/8/layout/hProcess4"/>
    <dgm:cxn modelId="{B755A775-9A48-4FD1-B6A2-704236074B71}" type="presParOf" srcId="{5C0BC6AE-EE5A-4AE6-A7AA-15E926232B38}" destId="{EFD72D19-60EA-41FD-99EB-CF421525182F}" srcOrd="3" destOrd="0" presId="urn:microsoft.com/office/officeart/2005/8/layout/hProcess4"/>
    <dgm:cxn modelId="{3E0664FF-8828-42C4-AEE2-EA9024FD2BD0}" type="presParOf" srcId="{5C0BC6AE-EE5A-4AE6-A7AA-15E926232B38}" destId="{F4508D83-7075-4469-BE34-1A132296A3BC}" srcOrd="4" destOrd="0" presId="urn:microsoft.com/office/officeart/2005/8/layout/hProcess4"/>
    <dgm:cxn modelId="{59955B62-5BF2-4BD6-8058-3B0239974BD9}" type="presParOf" srcId="{67FE52A7-61E2-49F6-993F-D41B9817EC5C}" destId="{44064922-1697-4FE5-9D10-207DFDD880A2}" srcOrd="3" destOrd="0" presId="urn:microsoft.com/office/officeart/2005/8/layout/hProcess4"/>
    <dgm:cxn modelId="{6A163C77-F9DA-4310-835D-BA6FFA8114BC}" type="presParOf" srcId="{67FE52A7-61E2-49F6-993F-D41B9817EC5C}" destId="{FB1945B8-14DC-4CA1-BFD0-129F1FE11973}" srcOrd="4" destOrd="0" presId="urn:microsoft.com/office/officeart/2005/8/layout/hProcess4"/>
    <dgm:cxn modelId="{F173F56E-A56C-453E-B681-A4D75967A179}" type="presParOf" srcId="{FB1945B8-14DC-4CA1-BFD0-129F1FE11973}" destId="{5AFE3421-DAB6-4163-8088-E0511E1B8F38}" srcOrd="0" destOrd="0" presId="urn:microsoft.com/office/officeart/2005/8/layout/hProcess4"/>
    <dgm:cxn modelId="{DA4FAB8A-16EB-4E5D-8E39-ACD416E28B21}" type="presParOf" srcId="{FB1945B8-14DC-4CA1-BFD0-129F1FE11973}" destId="{AD83982C-0913-4EAD-9887-07AD0F983C74}" srcOrd="1" destOrd="0" presId="urn:microsoft.com/office/officeart/2005/8/layout/hProcess4"/>
    <dgm:cxn modelId="{3489F8D3-82FD-42D3-805D-CEE123EF4C90}" type="presParOf" srcId="{FB1945B8-14DC-4CA1-BFD0-129F1FE11973}" destId="{E52CC9FC-C90D-4ED4-8D02-F19AB5A0E8A8}" srcOrd="2" destOrd="0" presId="urn:microsoft.com/office/officeart/2005/8/layout/hProcess4"/>
    <dgm:cxn modelId="{828D3BEE-0F1B-4982-821A-829F58165069}" type="presParOf" srcId="{FB1945B8-14DC-4CA1-BFD0-129F1FE11973}" destId="{0864ABBC-FE7C-4950-81EF-CD47BD1A98C3}" srcOrd="3" destOrd="0" presId="urn:microsoft.com/office/officeart/2005/8/layout/hProcess4"/>
    <dgm:cxn modelId="{D4777B78-B220-4F31-AED2-353DCAF29BDC}" type="presParOf" srcId="{FB1945B8-14DC-4CA1-BFD0-129F1FE11973}" destId="{254B289E-4E87-427E-8384-555B8C949C04}"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194A1D-9188-4DFC-9699-CAE01B69C6F7}">
      <dsp:nvSpPr>
        <dsp:cNvPr id="0" name=""/>
        <dsp:cNvSpPr/>
      </dsp:nvSpPr>
      <dsp:spPr>
        <a:xfrm>
          <a:off x="0" y="3360588"/>
          <a:ext cx="7499350" cy="1438667"/>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Step 3:Custom </a:t>
          </a:r>
          <a:r>
            <a:rPr lang="en-US" sz="1700" kern="1200" dirty="0"/>
            <a:t>Genotyping + Whole </a:t>
          </a:r>
          <a:r>
            <a:rPr lang="en-US" sz="1700" kern="1200" dirty="0" smtClean="0"/>
            <a:t>Genome array</a:t>
          </a:r>
          <a:endParaRPr lang="en-US" sz="1700" kern="1200" dirty="0"/>
        </a:p>
      </dsp:txBody>
      <dsp:txXfrm>
        <a:off x="0" y="3360588"/>
        <a:ext cx="2249805" cy="1438667"/>
      </dsp:txXfrm>
    </dsp:sp>
    <dsp:sp modelId="{F1A2E56C-F1AF-470B-99CD-2223AA4A8560}">
      <dsp:nvSpPr>
        <dsp:cNvPr id="0" name=""/>
        <dsp:cNvSpPr/>
      </dsp:nvSpPr>
      <dsp:spPr>
        <a:xfrm>
          <a:off x="0" y="1680966"/>
          <a:ext cx="7499350" cy="1438667"/>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z="-152400" extrusionH="63500"/>
      </dsp:spPr>
      <dsp:style>
        <a:lnRef idx="1">
          <a:schemeClr val="accent1"/>
        </a:lnRef>
        <a:fillRef idx="2">
          <a:schemeClr val="accent1"/>
        </a:fillRef>
        <a:effectRef idx="1">
          <a:schemeClr val="accent1"/>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Step 2:Whole </a:t>
          </a:r>
          <a:r>
            <a:rPr lang="en-US" sz="1700" kern="1200" dirty="0" err="1" smtClean="0"/>
            <a:t>Exome</a:t>
          </a:r>
          <a:r>
            <a:rPr lang="en-US" sz="1700" kern="1200" dirty="0" smtClean="0"/>
            <a:t> </a:t>
          </a:r>
          <a:r>
            <a:rPr lang="en-US" sz="1700" kern="1200" dirty="0"/>
            <a:t>Sequencing </a:t>
          </a:r>
          <a:r>
            <a:rPr lang="en-US" sz="1700" kern="1200" dirty="0" smtClean="0"/>
            <a:t>(WES) (~71.8K variants, ~66.9K variants after QC)</a:t>
          </a:r>
          <a:endParaRPr lang="en-US" sz="1700" kern="1200" dirty="0"/>
        </a:p>
      </dsp:txBody>
      <dsp:txXfrm>
        <a:off x="0" y="1680966"/>
        <a:ext cx="2249805" cy="1438667"/>
      </dsp:txXfrm>
    </dsp:sp>
    <dsp:sp modelId="{50B66D13-C30A-425B-96D0-D208074A112B}">
      <dsp:nvSpPr>
        <dsp:cNvPr id="0" name=""/>
        <dsp:cNvSpPr/>
      </dsp:nvSpPr>
      <dsp:spPr>
        <a:xfrm>
          <a:off x="0" y="5"/>
          <a:ext cx="7499350" cy="1438667"/>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Step1:Linkage </a:t>
          </a:r>
          <a:r>
            <a:rPr lang="en-US" sz="1700" kern="1200" dirty="0"/>
            <a:t>analysis </a:t>
          </a:r>
          <a:r>
            <a:rPr lang="en-US" sz="1700" kern="1200" dirty="0" smtClean="0"/>
            <a:t>(~410 </a:t>
          </a:r>
          <a:r>
            <a:rPr lang="en-US" sz="1700" kern="1200" dirty="0"/>
            <a:t>microsatellites)</a:t>
          </a:r>
        </a:p>
      </dsp:txBody>
      <dsp:txXfrm>
        <a:off x="0" y="5"/>
        <a:ext cx="2249805" cy="1438667"/>
      </dsp:txXfrm>
    </dsp:sp>
    <dsp:sp modelId="{26AFF1D6-8356-4BA8-9A8D-1BAFBBF8A36D}">
      <dsp:nvSpPr>
        <dsp:cNvPr id="0" name=""/>
        <dsp:cNvSpPr/>
      </dsp:nvSpPr>
      <dsp:spPr>
        <a:xfrm>
          <a:off x="3920491" y="0"/>
          <a:ext cx="1807158" cy="120477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All </a:t>
          </a:r>
          <a:r>
            <a:rPr lang="en-US" sz="1700" kern="1200" dirty="0" smtClean="0"/>
            <a:t>subjects in all families</a:t>
          </a:r>
          <a:endParaRPr lang="en-US" sz="1700" kern="1200" dirty="0"/>
        </a:p>
      </dsp:txBody>
      <dsp:txXfrm>
        <a:off x="3920491" y="0"/>
        <a:ext cx="1807158" cy="1204772"/>
      </dsp:txXfrm>
    </dsp:sp>
    <dsp:sp modelId="{1003C52D-1FA7-4C85-A4FD-11DAA3E5E38B}">
      <dsp:nvSpPr>
        <dsp:cNvPr id="0" name=""/>
        <dsp:cNvSpPr/>
      </dsp:nvSpPr>
      <dsp:spPr>
        <a:xfrm>
          <a:off x="3610527" y="1204772"/>
          <a:ext cx="1213543" cy="568153"/>
        </a:xfrm>
        <a:custGeom>
          <a:avLst/>
          <a:gdLst/>
          <a:ahLst/>
          <a:cxnLst/>
          <a:rect l="0" t="0" r="0" b="0"/>
          <a:pathLst>
            <a:path>
              <a:moveTo>
                <a:pt x="1213543" y="0"/>
              </a:moveTo>
              <a:lnTo>
                <a:pt x="1213543" y="284076"/>
              </a:lnTo>
              <a:lnTo>
                <a:pt x="0" y="284076"/>
              </a:lnTo>
              <a:lnTo>
                <a:pt x="0" y="568153"/>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46DD203-43F5-4001-82EC-BBAEDD26FE65}">
      <dsp:nvSpPr>
        <dsp:cNvPr id="0" name=""/>
        <dsp:cNvSpPr/>
      </dsp:nvSpPr>
      <dsp:spPr>
        <a:xfrm>
          <a:off x="2706948" y="1772925"/>
          <a:ext cx="1807158" cy="120477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Selected  Extreme subjects within linked families </a:t>
          </a:r>
          <a:endParaRPr lang="en-US" sz="1700" kern="1200" dirty="0"/>
        </a:p>
      </dsp:txBody>
      <dsp:txXfrm>
        <a:off x="2706948" y="1772925"/>
        <a:ext cx="1807158" cy="1204772"/>
      </dsp:txXfrm>
    </dsp:sp>
    <dsp:sp modelId="{9FBAE11A-EECE-4156-92E6-74831C0360C6}">
      <dsp:nvSpPr>
        <dsp:cNvPr id="0" name=""/>
        <dsp:cNvSpPr/>
      </dsp:nvSpPr>
      <dsp:spPr>
        <a:xfrm>
          <a:off x="3564807" y="2977698"/>
          <a:ext cx="91440" cy="517485"/>
        </a:xfrm>
        <a:custGeom>
          <a:avLst/>
          <a:gdLst/>
          <a:ahLst/>
          <a:cxnLst/>
          <a:rect l="0" t="0" r="0" b="0"/>
          <a:pathLst>
            <a:path>
              <a:moveTo>
                <a:pt x="45720" y="0"/>
              </a:moveTo>
              <a:lnTo>
                <a:pt x="45720" y="258742"/>
              </a:lnTo>
              <a:lnTo>
                <a:pt x="51231" y="258742"/>
              </a:lnTo>
              <a:lnTo>
                <a:pt x="51231" y="517485"/>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4B0E75B-F0DD-4998-829A-9727370E3AE2}">
      <dsp:nvSpPr>
        <dsp:cNvPr id="0" name=""/>
        <dsp:cNvSpPr/>
      </dsp:nvSpPr>
      <dsp:spPr>
        <a:xfrm>
          <a:off x="2712460" y="3495184"/>
          <a:ext cx="1807158" cy="1204772"/>
        </a:xfrm>
        <a:prstGeom prst="roundRect">
          <a:avLst>
            <a:gd name="adj" fmla="val 10000"/>
          </a:avLst>
        </a:prstGeom>
        <a:solidFill>
          <a:srgbClr val="C00000">
            <a:alpha val="64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Extreme subjects within  linked families</a:t>
          </a:r>
          <a:endParaRPr lang="en-US" sz="1700" kern="1200" dirty="0"/>
        </a:p>
      </dsp:txBody>
      <dsp:txXfrm>
        <a:off x="2712460" y="3495184"/>
        <a:ext cx="1807158" cy="1204772"/>
      </dsp:txXfrm>
    </dsp:sp>
    <dsp:sp modelId="{013D2AA4-E65F-4CBA-B60E-59365D0A3543}">
      <dsp:nvSpPr>
        <dsp:cNvPr id="0" name=""/>
        <dsp:cNvSpPr/>
      </dsp:nvSpPr>
      <dsp:spPr>
        <a:xfrm>
          <a:off x="4824071" y="1204772"/>
          <a:ext cx="1269998" cy="2283616"/>
        </a:xfrm>
        <a:custGeom>
          <a:avLst/>
          <a:gdLst/>
          <a:ahLst/>
          <a:cxnLst/>
          <a:rect l="0" t="0" r="0" b="0"/>
          <a:pathLst>
            <a:path>
              <a:moveTo>
                <a:pt x="0" y="0"/>
              </a:moveTo>
              <a:lnTo>
                <a:pt x="0" y="1141808"/>
              </a:lnTo>
              <a:lnTo>
                <a:pt x="1269998" y="1141808"/>
              </a:lnTo>
              <a:lnTo>
                <a:pt x="1269998" y="2283616"/>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276D03E-943F-4B35-8F12-6EBEA62FD9D3}">
      <dsp:nvSpPr>
        <dsp:cNvPr id="0" name=""/>
        <dsp:cNvSpPr/>
      </dsp:nvSpPr>
      <dsp:spPr>
        <a:xfrm>
          <a:off x="5190490" y="3488389"/>
          <a:ext cx="1807158" cy="1204772"/>
        </a:xfrm>
        <a:prstGeom prst="roundRect">
          <a:avLst>
            <a:gd name="adj" fmla="val 10000"/>
          </a:avLst>
        </a:prstGeom>
        <a:solidFill>
          <a:schemeClr val="accent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Non-sequenced family members and families</a:t>
          </a:r>
          <a:endParaRPr lang="en-US" sz="1700" kern="1200" dirty="0">
            <a:solidFill>
              <a:schemeClr val="tx1"/>
            </a:solidFill>
          </a:endParaRPr>
        </a:p>
      </dsp:txBody>
      <dsp:txXfrm>
        <a:off x="5190490" y="3488389"/>
        <a:ext cx="1807158" cy="120477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0DDF93-31F0-4C80-A5DF-8E9EC46E3D9C}">
      <dsp:nvSpPr>
        <dsp:cNvPr id="0" name=""/>
        <dsp:cNvSpPr/>
      </dsp:nvSpPr>
      <dsp:spPr>
        <a:xfrm rot="5400000">
          <a:off x="-259133" y="260866"/>
          <a:ext cx="1727559" cy="1209291"/>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A.  Pedigree Selection</a:t>
          </a:r>
          <a:endParaRPr lang="en-US" sz="1500" kern="1200" dirty="0">
            <a:solidFill>
              <a:schemeClr val="tx1"/>
            </a:solidFill>
          </a:endParaRPr>
        </a:p>
      </dsp:txBody>
      <dsp:txXfrm rot="5400000">
        <a:off x="-259133" y="260866"/>
        <a:ext cx="1727559" cy="1209291"/>
      </dsp:txXfrm>
    </dsp:sp>
    <dsp:sp modelId="{287B607E-3EB4-47C5-B800-ECD2F077F435}">
      <dsp:nvSpPr>
        <dsp:cNvPr id="0" name=""/>
        <dsp:cNvSpPr/>
      </dsp:nvSpPr>
      <dsp:spPr>
        <a:xfrm rot="5400000">
          <a:off x="3792863" y="-2581840"/>
          <a:ext cx="1122913" cy="629005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Linked families (2 families for each candidate region-overlap)</a:t>
          </a:r>
          <a:endParaRPr lang="en-US" sz="1500" kern="1200" dirty="0"/>
        </a:p>
        <a:p>
          <a:pPr marL="114300" lvl="1" indent="-114300" algn="l" defTabSz="666750">
            <a:lnSpc>
              <a:spcPct val="90000"/>
            </a:lnSpc>
            <a:spcBef>
              <a:spcPct val="0"/>
            </a:spcBef>
            <a:spcAft>
              <a:spcPct val="15000"/>
            </a:spcAft>
            <a:buChar char="••"/>
          </a:pPr>
          <a:r>
            <a:rPr lang="en-US" sz="1500" kern="1200" dirty="0" smtClean="0"/>
            <a:t>Select Subjects in Linked families (via </a:t>
          </a:r>
          <a:r>
            <a:rPr lang="en-US" sz="1500" kern="1200" dirty="0" err="1" smtClean="0"/>
            <a:t>ExomePicks</a:t>
          </a:r>
          <a:r>
            <a:rPr lang="en-US" sz="1500" kern="1200" dirty="0" smtClean="0"/>
            <a:t> and Extreme Affected/Unaffected status)</a:t>
          </a:r>
          <a:endParaRPr lang="en-US" sz="1500" kern="1200" dirty="0"/>
        </a:p>
      </dsp:txBody>
      <dsp:txXfrm rot="5400000">
        <a:off x="3792863" y="-2581840"/>
        <a:ext cx="1122913" cy="6290058"/>
      </dsp:txXfrm>
    </dsp:sp>
    <dsp:sp modelId="{C13015A4-9DA0-49EB-BD4C-D92FBEF92C99}">
      <dsp:nvSpPr>
        <dsp:cNvPr id="0" name=""/>
        <dsp:cNvSpPr/>
      </dsp:nvSpPr>
      <dsp:spPr>
        <a:xfrm rot="5400000">
          <a:off x="-259133" y="1795654"/>
          <a:ext cx="1727559" cy="1209291"/>
        </a:xfrm>
        <a:prstGeom prst="chevron">
          <a:avLst/>
        </a:prstGeom>
        <a:solidFill>
          <a:schemeClr val="accent2">
            <a:hueOff val="-5400000"/>
            <a:satOff val="-10000"/>
            <a:lumOff val="25000"/>
            <a:alphaOff val="0"/>
          </a:schemeClr>
        </a:solidFill>
        <a:ln w="25400" cap="flat" cmpd="sng" algn="ctr">
          <a:solidFill>
            <a:schemeClr val="accent2">
              <a:hueOff val="-5400000"/>
              <a:satOff val="-10000"/>
              <a:lumOff val="25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B.  Obtain </a:t>
          </a:r>
          <a:r>
            <a:rPr lang="en-US" sz="1500" kern="1200" dirty="0" err="1" smtClean="0">
              <a:solidFill>
                <a:schemeClr val="tx1"/>
              </a:solidFill>
            </a:rPr>
            <a:t>Exome</a:t>
          </a:r>
          <a:r>
            <a:rPr lang="en-US" sz="1500" kern="1200" dirty="0" smtClean="0">
              <a:solidFill>
                <a:schemeClr val="tx1"/>
              </a:solidFill>
            </a:rPr>
            <a:t> Data</a:t>
          </a:r>
          <a:endParaRPr lang="en-US" sz="1500" kern="1200" dirty="0">
            <a:solidFill>
              <a:schemeClr val="tx1"/>
            </a:solidFill>
          </a:endParaRPr>
        </a:p>
      </dsp:txBody>
      <dsp:txXfrm rot="5400000">
        <a:off x="-259133" y="1795654"/>
        <a:ext cx="1727559" cy="1209291"/>
      </dsp:txXfrm>
    </dsp:sp>
    <dsp:sp modelId="{8D5FE4AB-F46F-42D9-B019-007F17A57F15}">
      <dsp:nvSpPr>
        <dsp:cNvPr id="0" name=""/>
        <dsp:cNvSpPr/>
      </dsp:nvSpPr>
      <dsp:spPr>
        <a:xfrm rot="5400000">
          <a:off x="3792863" y="-1047052"/>
          <a:ext cx="1122913" cy="6290058"/>
        </a:xfrm>
        <a:prstGeom prst="round2SameRect">
          <a:avLst/>
        </a:prstGeom>
        <a:solidFill>
          <a:schemeClr val="lt1">
            <a:alpha val="90000"/>
            <a:hueOff val="0"/>
            <a:satOff val="0"/>
            <a:lumOff val="0"/>
            <a:alphaOff val="0"/>
          </a:schemeClr>
        </a:solidFill>
        <a:ln w="25400" cap="flat" cmpd="sng" algn="ctr">
          <a:solidFill>
            <a:schemeClr val="accent2">
              <a:hueOff val="-5400000"/>
              <a:satOff val="-10000"/>
              <a:lumOff val="25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Focus on Candidate Regions</a:t>
          </a:r>
          <a:endParaRPr lang="en-US" sz="1500" kern="1200" dirty="0"/>
        </a:p>
        <a:p>
          <a:pPr marL="114300" lvl="1" indent="-114300" algn="l" defTabSz="666750">
            <a:lnSpc>
              <a:spcPct val="90000"/>
            </a:lnSpc>
            <a:spcBef>
              <a:spcPct val="0"/>
            </a:spcBef>
            <a:spcAft>
              <a:spcPct val="15000"/>
            </a:spcAft>
            <a:buChar char="••"/>
          </a:pPr>
          <a:r>
            <a:rPr lang="en-US" sz="1500" kern="1200" dirty="0" smtClean="0"/>
            <a:t>QC and filtering of variants</a:t>
          </a:r>
          <a:endParaRPr lang="en-US" sz="1500" kern="1200" dirty="0"/>
        </a:p>
      </dsp:txBody>
      <dsp:txXfrm rot="5400000">
        <a:off x="3792863" y="-1047052"/>
        <a:ext cx="1122913" cy="6290058"/>
      </dsp:txXfrm>
    </dsp:sp>
    <dsp:sp modelId="{4E7D0FB1-DAC6-439A-BF57-6365DC4CAAD4}">
      <dsp:nvSpPr>
        <dsp:cNvPr id="0" name=""/>
        <dsp:cNvSpPr/>
      </dsp:nvSpPr>
      <dsp:spPr>
        <a:xfrm rot="5400000">
          <a:off x="-259133" y="3330442"/>
          <a:ext cx="1727559" cy="1209291"/>
        </a:xfrm>
        <a:prstGeom prst="chevron">
          <a:avLst/>
        </a:prstGeom>
        <a:solidFill>
          <a:schemeClr val="accent2">
            <a:hueOff val="-10800000"/>
            <a:satOff val="-20000"/>
            <a:lumOff val="50000"/>
            <a:alphaOff val="0"/>
          </a:schemeClr>
        </a:solidFill>
        <a:ln w="25400" cap="flat" cmpd="sng" algn="ctr">
          <a:solidFill>
            <a:schemeClr val="accent2">
              <a:hueOff val="-10800000"/>
              <a:satOff val="-20000"/>
              <a:lumOff val="50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C.  Screening Step</a:t>
          </a:r>
          <a:endParaRPr lang="en-US" sz="1500" kern="1200" dirty="0">
            <a:solidFill>
              <a:schemeClr val="tx1"/>
            </a:solidFill>
          </a:endParaRPr>
        </a:p>
      </dsp:txBody>
      <dsp:txXfrm rot="5400000">
        <a:off x="-259133" y="3330442"/>
        <a:ext cx="1727559" cy="1209291"/>
      </dsp:txXfrm>
    </dsp:sp>
    <dsp:sp modelId="{CFDC82B1-F3E8-4703-8C1D-FBC7C1CA8313}">
      <dsp:nvSpPr>
        <dsp:cNvPr id="0" name=""/>
        <dsp:cNvSpPr/>
      </dsp:nvSpPr>
      <dsp:spPr>
        <a:xfrm rot="5400000">
          <a:off x="3792863" y="487736"/>
          <a:ext cx="1122913" cy="6290058"/>
        </a:xfrm>
        <a:prstGeom prst="round2SameRect">
          <a:avLst/>
        </a:prstGeom>
        <a:solidFill>
          <a:schemeClr val="lt1">
            <a:alpha val="90000"/>
            <a:hueOff val="0"/>
            <a:satOff val="0"/>
            <a:lumOff val="0"/>
            <a:alphaOff val="0"/>
          </a:schemeClr>
        </a:solidFill>
        <a:ln w="25400" cap="flat" cmpd="sng" algn="ctr">
          <a:solidFill>
            <a:schemeClr val="accent2">
              <a:hueOff val="-10800000"/>
              <a:satOff val="-20000"/>
              <a:lumOff val="50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(1) Weighted Allele Frequency Comparison (extreme affected vs. unaffected):  Weights relate to Functional and conservation Scores</a:t>
          </a:r>
          <a:endParaRPr lang="en-US" sz="1500" kern="1200" dirty="0"/>
        </a:p>
        <a:p>
          <a:pPr marL="114300" lvl="1" indent="-114300" algn="l" defTabSz="666750">
            <a:lnSpc>
              <a:spcPct val="90000"/>
            </a:lnSpc>
            <a:spcBef>
              <a:spcPct val="0"/>
            </a:spcBef>
            <a:spcAft>
              <a:spcPct val="15000"/>
            </a:spcAft>
            <a:buChar char="••"/>
          </a:pPr>
          <a:r>
            <a:rPr lang="en-US" sz="1500" kern="1200" dirty="0" smtClean="0"/>
            <a:t>(II) Fisher’s test (</a:t>
          </a:r>
          <a:r>
            <a:rPr lang="en-US" sz="1500" kern="1200" dirty="0" err="1" smtClean="0"/>
            <a:t>unweighted</a:t>
          </a:r>
          <a:r>
            <a:rPr lang="en-US" sz="1500" kern="1200" dirty="0" smtClean="0"/>
            <a:t>)</a:t>
          </a:r>
          <a:endParaRPr lang="en-US" sz="1500" kern="1200" dirty="0"/>
        </a:p>
        <a:p>
          <a:pPr marL="114300" lvl="1" indent="-114300" algn="l" defTabSz="666750">
            <a:lnSpc>
              <a:spcPct val="90000"/>
            </a:lnSpc>
            <a:spcBef>
              <a:spcPct val="0"/>
            </a:spcBef>
            <a:spcAft>
              <a:spcPct val="15000"/>
            </a:spcAft>
            <a:buChar char="••"/>
          </a:pPr>
          <a:r>
            <a:rPr lang="en-US" sz="1500" kern="1200" dirty="0" smtClean="0"/>
            <a:t>LD &amp; Bioinformatics pipeline for inclusion of additional variants</a:t>
          </a:r>
          <a:endParaRPr lang="en-US" sz="1500" kern="1200" dirty="0"/>
        </a:p>
      </dsp:txBody>
      <dsp:txXfrm rot="5400000">
        <a:off x="3792863" y="487736"/>
        <a:ext cx="1122913" cy="629005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536C4E-468B-471E-B886-77CF49982939}">
      <dsp:nvSpPr>
        <dsp:cNvPr id="0" name=""/>
        <dsp:cNvSpPr/>
      </dsp:nvSpPr>
      <dsp:spPr>
        <a:xfrm>
          <a:off x="653205" y="386680"/>
          <a:ext cx="1992680" cy="275801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Functional scores (CADD) and </a:t>
          </a:r>
          <a:r>
            <a:rPr lang="en-US" sz="1600" kern="1200" dirty="0" err="1" smtClean="0"/>
            <a:t>PolyPhen</a:t>
          </a:r>
          <a:r>
            <a:rPr lang="en-US" sz="1600" kern="1200" dirty="0" smtClean="0"/>
            <a:t>, </a:t>
          </a:r>
          <a:r>
            <a:rPr lang="en-US" sz="1600" kern="1200" dirty="0"/>
            <a:t>for WES variants in candidate </a:t>
          </a:r>
          <a:r>
            <a:rPr lang="en-US" sz="1600" kern="1200" dirty="0" smtClean="0"/>
            <a:t>regions</a:t>
          </a:r>
          <a:endParaRPr lang="en-US" sz="1600" kern="1200" dirty="0"/>
        </a:p>
        <a:p>
          <a:pPr marL="171450" lvl="1" indent="-171450" algn="l" defTabSz="711200">
            <a:lnSpc>
              <a:spcPct val="90000"/>
            </a:lnSpc>
            <a:spcBef>
              <a:spcPct val="0"/>
            </a:spcBef>
            <a:spcAft>
              <a:spcPct val="15000"/>
            </a:spcAft>
            <a:buChar char="••"/>
          </a:pPr>
          <a:r>
            <a:rPr lang="en-US" sz="1600" kern="1200" dirty="0" smtClean="0"/>
            <a:t>Conservation scores</a:t>
          </a:r>
          <a:r>
            <a:rPr lang="en-US" sz="1600" kern="1200" dirty="0"/>
            <a:t>: GERP, </a:t>
          </a:r>
          <a:r>
            <a:rPr lang="en-US" sz="1600" kern="1200" dirty="0" err="1" smtClean="0"/>
            <a:t>PhastCons</a:t>
          </a:r>
          <a:endParaRPr lang="en-US" sz="1600" kern="1200" dirty="0"/>
        </a:p>
      </dsp:txBody>
      <dsp:txXfrm>
        <a:off x="653205" y="386680"/>
        <a:ext cx="1992680" cy="2167012"/>
      </dsp:txXfrm>
    </dsp:sp>
    <dsp:sp modelId="{85640A03-FBB3-4459-964A-743353B4EEE8}">
      <dsp:nvSpPr>
        <dsp:cNvPr id="0" name=""/>
        <dsp:cNvSpPr/>
      </dsp:nvSpPr>
      <dsp:spPr>
        <a:xfrm>
          <a:off x="2250818" y="1620459"/>
          <a:ext cx="2444914" cy="2958691"/>
        </a:xfrm>
        <a:prstGeom prst="leftCircularArrow">
          <a:avLst>
            <a:gd name="adj1" fmla="val 2028"/>
            <a:gd name="adj2" fmla="val 243105"/>
            <a:gd name="adj3" fmla="val 3617503"/>
            <a:gd name="adj4" fmla="val 10623376"/>
            <a:gd name="adj5" fmla="val 2366"/>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18933BB-DC4E-4691-969C-C63B63D8D785}">
      <dsp:nvSpPr>
        <dsp:cNvPr id="0" name=""/>
        <dsp:cNvSpPr/>
      </dsp:nvSpPr>
      <dsp:spPr>
        <a:xfrm>
          <a:off x="445410" y="2512414"/>
          <a:ext cx="2460738" cy="70437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err="1" smtClean="0"/>
            <a:t>i</a:t>
          </a:r>
          <a:r>
            <a:rPr lang="en-US" sz="2400" kern="1200" dirty="0" smtClean="0"/>
            <a:t>. Bioinformatics</a:t>
          </a:r>
          <a:endParaRPr lang="en-US" sz="2400" kern="1200" dirty="0"/>
        </a:p>
      </dsp:txBody>
      <dsp:txXfrm>
        <a:off x="445410" y="2512414"/>
        <a:ext cx="2460738" cy="704376"/>
      </dsp:txXfrm>
    </dsp:sp>
    <dsp:sp modelId="{4B2BE9F8-40DA-463F-AAE4-D6763F63F2BA}">
      <dsp:nvSpPr>
        <dsp:cNvPr id="0" name=""/>
        <dsp:cNvSpPr/>
      </dsp:nvSpPr>
      <dsp:spPr>
        <a:xfrm>
          <a:off x="2979198" y="2959559"/>
          <a:ext cx="2653572" cy="390867"/>
        </a:xfrm>
        <a:prstGeom prst="rect">
          <a:avLst/>
        </a:prstGeom>
        <a:noFill/>
        <a:ln w="9525" cap="flat" cmpd="sng" algn="ctr">
          <a:no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sp>
    <dsp:sp modelId="{44064922-1697-4FE5-9D10-207DFDD880A2}">
      <dsp:nvSpPr>
        <dsp:cNvPr id="0" name=""/>
        <dsp:cNvSpPr/>
      </dsp:nvSpPr>
      <dsp:spPr>
        <a:xfrm>
          <a:off x="3692337" y="-75695"/>
          <a:ext cx="4097315" cy="3162680"/>
        </a:xfrm>
        <a:prstGeom prst="circularArrow">
          <a:avLst>
            <a:gd name="adj1" fmla="val 1897"/>
            <a:gd name="adj2" fmla="val 226747"/>
            <a:gd name="adj3" fmla="val 20123669"/>
            <a:gd name="adj4" fmla="val 13101437"/>
            <a:gd name="adj5" fmla="val 2213"/>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FD72D19-60EA-41FD-99EB-CF421525182F}">
      <dsp:nvSpPr>
        <dsp:cNvPr id="0" name=""/>
        <dsp:cNvSpPr/>
      </dsp:nvSpPr>
      <dsp:spPr>
        <a:xfrm>
          <a:off x="3180445" y="550963"/>
          <a:ext cx="2358483" cy="70437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ii. Statistical </a:t>
          </a:r>
          <a:r>
            <a:rPr lang="en-US" sz="1800" kern="1200" dirty="0" smtClean="0">
              <a:solidFill>
                <a:schemeClr val="tx1"/>
              </a:solidFill>
            </a:rPr>
            <a:t>screening (affected </a:t>
          </a:r>
          <a:r>
            <a:rPr lang="en-US" sz="1800" kern="1200" dirty="0" err="1" smtClean="0">
              <a:solidFill>
                <a:schemeClr val="tx1"/>
              </a:solidFill>
            </a:rPr>
            <a:t>vs</a:t>
          </a:r>
          <a:r>
            <a:rPr lang="en-US" sz="1800" kern="1200" dirty="0" smtClean="0">
              <a:solidFill>
                <a:schemeClr val="tx1"/>
              </a:solidFill>
            </a:rPr>
            <a:t> unaffected)</a:t>
          </a:r>
          <a:endParaRPr lang="en-US" sz="1800" kern="1200" dirty="0">
            <a:solidFill>
              <a:schemeClr val="tx1"/>
            </a:solidFill>
          </a:endParaRPr>
        </a:p>
      </dsp:txBody>
      <dsp:txXfrm>
        <a:off x="3180445" y="550963"/>
        <a:ext cx="2358483" cy="704376"/>
      </dsp:txXfrm>
    </dsp:sp>
    <dsp:sp modelId="{AD83982C-0913-4EAD-9887-07AD0F983C74}">
      <dsp:nvSpPr>
        <dsp:cNvPr id="0" name=""/>
        <dsp:cNvSpPr/>
      </dsp:nvSpPr>
      <dsp:spPr>
        <a:xfrm>
          <a:off x="6137219" y="797390"/>
          <a:ext cx="2078245" cy="267352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Take </a:t>
          </a:r>
          <a:r>
            <a:rPr lang="en-US" sz="1600" kern="1200" dirty="0" err="1" smtClean="0"/>
            <a:t>exome</a:t>
          </a:r>
          <a:r>
            <a:rPr lang="en-US" sz="1600" kern="1200" dirty="0" smtClean="0"/>
            <a:t> variants and </a:t>
          </a:r>
          <a:r>
            <a:rPr lang="en-US" sz="1600" kern="1200" dirty="0" err="1" smtClean="0"/>
            <a:t>tagSNPs</a:t>
          </a:r>
          <a:r>
            <a:rPr lang="en-US" sz="1600" kern="1200" dirty="0" smtClean="0"/>
            <a:t> for nominated genes</a:t>
          </a:r>
          <a:endParaRPr lang="en-US" sz="1600" kern="1200" dirty="0"/>
        </a:p>
        <a:p>
          <a:pPr marL="171450" lvl="1" indent="-171450" algn="l" defTabSz="711200">
            <a:lnSpc>
              <a:spcPct val="90000"/>
            </a:lnSpc>
            <a:spcBef>
              <a:spcPct val="0"/>
            </a:spcBef>
            <a:spcAft>
              <a:spcPct val="15000"/>
            </a:spcAft>
            <a:buChar char="••"/>
          </a:pPr>
          <a:r>
            <a:rPr lang="en-US" sz="1600" kern="1200" dirty="0" smtClean="0"/>
            <a:t>Include variants in </a:t>
          </a:r>
          <a:r>
            <a:rPr lang="en-US" sz="1600" kern="1200" dirty="0" err="1" smtClean="0"/>
            <a:t>intronic</a:t>
          </a:r>
          <a:r>
            <a:rPr lang="en-US" sz="1600" kern="1200" dirty="0" smtClean="0"/>
            <a:t> regions using </a:t>
          </a:r>
          <a:r>
            <a:rPr lang="en-US" sz="1600" kern="1200" dirty="0" err="1" smtClean="0"/>
            <a:t>HaploReg</a:t>
          </a:r>
          <a:r>
            <a:rPr lang="en-US" sz="1600" kern="1200" dirty="0" smtClean="0"/>
            <a:t> </a:t>
          </a:r>
          <a:endParaRPr lang="en-US" sz="1600" kern="1200" dirty="0"/>
        </a:p>
      </dsp:txBody>
      <dsp:txXfrm>
        <a:off x="6137219" y="797390"/>
        <a:ext cx="2078245" cy="2100623"/>
      </dsp:txXfrm>
    </dsp:sp>
    <dsp:sp modelId="{0864ABBC-FE7C-4950-81EF-CD47BD1A98C3}">
      <dsp:nvSpPr>
        <dsp:cNvPr id="0" name=""/>
        <dsp:cNvSpPr/>
      </dsp:nvSpPr>
      <dsp:spPr>
        <a:xfrm>
          <a:off x="6262144" y="3205478"/>
          <a:ext cx="1771271" cy="162528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iii. Variant Inclusion based on LD &amp; Bioinformatics</a:t>
          </a:r>
          <a:endParaRPr lang="en-US" sz="1800" kern="1200" dirty="0"/>
        </a:p>
      </dsp:txBody>
      <dsp:txXfrm>
        <a:off x="6262144" y="3205478"/>
        <a:ext cx="1771271" cy="16252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a:p>
        </p:txBody>
      </p:sp>
      <p:sp>
        <p:nvSpPr>
          <p:cNvPr id="9113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p>
        </p:txBody>
      </p:sp>
      <p:sp>
        <p:nvSpPr>
          <p:cNvPr id="9114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a:p>
        </p:txBody>
      </p:sp>
      <p:sp>
        <p:nvSpPr>
          <p:cNvPr id="9114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33E0D5CC-EEC5-4BD0-BFAC-1852A9CE4F3C}" type="slidenum">
              <a:rPr lang="en-US"/>
              <a:pPr/>
              <a:t>‹#›</a:t>
            </a:fld>
            <a:endParaRPr lang="en-US"/>
          </a:p>
        </p:txBody>
      </p:sp>
    </p:spTree>
    <p:extLst>
      <p:ext uri="{BB962C8B-B14F-4D97-AF65-F5344CB8AC3E}">
        <p14:creationId xmlns="" xmlns:p14="http://schemas.microsoft.com/office/powerpoint/2010/main" val="2873474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solidFill>
                  <a:schemeClr val="tx1"/>
                </a:solidFill>
              </a:defRPr>
            </a:lvl1pPr>
          </a:lstStyle>
          <a:p>
            <a:endParaRPr lang="en-US"/>
          </a:p>
        </p:txBody>
      </p:sp>
      <p:sp>
        <p:nvSpPr>
          <p:cNvPr id="1945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solidFill>
                  <a:schemeClr val="tx1"/>
                </a:solidFill>
              </a:defRPr>
            </a:lvl1pPr>
          </a:lstStyle>
          <a:p>
            <a:endParaRPr lang="en-US"/>
          </a:p>
        </p:txBody>
      </p:sp>
      <p:sp>
        <p:nvSpPr>
          <p:cNvPr id="1946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solidFill>
                  <a:schemeClr val="tx1"/>
                </a:solidFill>
              </a:defRPr>
            </a:lvl1pPr>
          </a:lstStyle>
          <a:p>
            <a:endParaRPr lang="en-US"/>
          </a:p>
        </p:txBody>
      </p:sp>
      <p:sp>
        <p:nvSpPr>
          <p:cNvPr id="1946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solidFill>
                  <a:schemeClr val="tx1"/>
                </a:solidFill>
              </a:defRPr>
            </a:lvl1pPr>
          </a:lstStyle>
          <a:p>
            <a:fld id="{51077B06-6BB2-44D7-97B0-587C9F0E2C1F}" type="slidenum">
              <a:rPr lang="en-US"/>
              <a:pPr/>
              <a:t>‹#›</a:t>
            </a:fld>
            <a:endParaRPr lang="en-US"/>
          </a:p>
        </p:txBody>
      </p:sp>
    </p:spTree>
    <p:extLst>
      <p:ext uri="{BB962C8B-B14F-4D97-AF65-F5344CB8AC3E}">
        <p14:creationId xmlns="" xmlns:p14="http://schemas.microsoft.com/office/powerpoint/2010/main" val="19379754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161550-04EA-454A-9C32-E6BA2330C6A0}" type="slidenum">
              <a:rPr lang="en-US"/>
              <a:pPr/>
              <a:t>2</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3B016CD3-2858-49BB-B72C-1945B8FA80DE}" type="slidenum">
              <a:rPr lang="en-US" smtClean="0"/>
              <a:pPr/>
              <a:t>12</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3B016CD3-2858-49BB-B72C-1945B8FA80DE}" type="slidenum">
              <a:rPr lang="en-US" smtClean="0"/>
              <a:pPr/>
              <a:t>13</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Two discovery strategies using next-generation sequencing are likely to be of particular importance while sequencing costs remain high: sequencing in families with multiple affected individuals (a; shaded individuals are affected), and sequencing individuals at one or both ends of a trait distribution (b; the size of the individual represents the severity of the phenotype). In the case of family-based sequencing, it may often prove economical to first sequence the most distantly related co-affected individuals. Under either scenario, it is likely that follow-up genotyping in additional families or cohorts will be of particular importance to confirm the role of candidate variants. Red stars represent the causal variant. In a, stars of other </a:t>
            </a:r>
            <a:r>
              <a:rPr lang="en-US" altLang="en-US" dirty="0" err="1" smtClean="0"/>
              <a:t>colours</a:t>
            </a:r>
            <a:r>
              <a:rPr lang="en-US" altLang="en-US" dirty="0" smtClean="0"/>
              <a:t> represent variants that are shared by the sequenced individuals and do not segregate in the family.</a:t>
            </a:r>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9370EC-792D-4DED-9763-03D07C5FEC25}" type="slidenum">
              <a:rPr lang="en-US" altLang="en-US" smtClean="0"/>
              <a:pPr/>
              <a:t>14</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161550-04EA-454A-9C32-E6BA2330C6A0}" type="slidenum">
              <a:rPr lang="en-US"/>
              <a:pPr/>
              <a:t>15</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161550-04EA-454A-9C32-E6BA2330C6A0}" type="slidenum">
              <a:rPr lang="en-US"/>
              <a:pPr/>
              <a:t>17</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161550-04EA-454A-9C32-E6BA2330C6A0}" type="slidenum">
              <a:rPr lang="en-US"/>
              <a:pPr/>
              <a:t>18</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161550-04EA-454A-9C32-E6BA2330C6A0}" type="slidenum">
              <a:rPr lang="en-US"/>
              <a:pPr/>
              <a:t>21</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161550-04EA-454A-9C32-E6BA2330C6A0}" type="slidenum">
              <a:rPr lang="en-US"/>
              <a:pPr/>
              <a:t>23</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161550-04EA-454A-9C32-E6BA2330C6A0}" type="slidenum">
              <a:rPr lang="en-US"/>
              <a:pPr/>
              <a:t>24</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161550-04EA-454A-9C32-E6BA2330C6A0}" type="slidenum">
              <a:rPr lang="en-US"/>
              <a:pPr/>
              <a:t>25</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F03F258A-A2CA-4E0E-B17F-A98F92348BA5}" type="slidenum">
              <a:rPr lang="en-US" smtClean="0"/>
              <a:pPr/>
              <a:t>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161550-04EA-454A-9C32-E6BA2330C6A0}" type="slidenum">
              <a:rPr lang="en-US"/>
              <a:pPr/>
              <a:t>26</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161550-04EA-454A-9C32-E6BA2330C6A0}" type="slidenum">
              <a:rPr lang="en-US"/>
              <a:pPr/>
              <a:t>27</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30</a:t>
            </a:fld>
            <a:endParaRPr lang="en-US"/>
          </a:p>
        </p:txBody>
      </p:sp>
    </p:spTree>
    <p:extLst>
      <p:ext uri="{BB962C8B-B14F-4D97-AF65-F5344CB8AC3E}">
        <p14:creationId xmlns:p14="http://schemas.microsoft.com/office/powerpoint/2010/main" xmlns="" val="2183018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161550-04EA-454A-9C32-E6BA2330C6A0}" type="slidenum">
              <a:rPr lang="en-US"/>
              <a:pPr/>
              <a:t>32</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161550-04EA-454A-9C32-E6BA2330C6A0}" type="slidenum">
              <a:rPr lang="en-US"/>
              <a:pPr/>
              <a:t>34</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3B016CD3-2858-49BB-B72C-1945B8FA80DE}" type="slidenum">
              <a:rPr lang="en-US" smtClean="0"/>
              <a:pPr/>
              <a:t>35</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161550-04EA-454A-9C32-E6BA2330C6A0}" type="slidenum">
              <a:rPr lang="en-US"/>
              <a:pPr/>
              <a:t>36</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3B016CD3-2858-49BB-B72C-1945B8FA80DE}" type="slidenum">
              <a:rPr lang="en-US" smtClean="0"/>
              <a:pPr/>
              <a:t>37</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Times New Roman" pitchFamily="18" charset="0"/>
              </a:rPr>
              <a:t>Figure 1 Legend: Candidate Regions (CRs) of Interest: Each line represents the LOD score by chromosomal position (</a:t>
            </a:r>
            <a:r>
              <a:rPr lang="en-US" b="1" dirty="0" err="1" smtClean="0">
                <a:latin typeface="Times New Roman" pitchFamily="18" charset="0"/>
              </a:rPr>
              <a:t>cM</a:t>
            </a:r>
            <a:r>
              <a:rPr lang="en-US" b="1" dirty="0" smtClean="0">
                <a:latin typeface="Times New Roman" pitchFamily="18" charset="0"/>
              </a:rPr>
              <a:t>) from a linkage analysis in European American (EA) , and Mexican American (MA) GENNID families with traits shown in the legend. The three candidate chromosomal regions are labeled as CR1-CR3. The African American (AA) linkage results were obtained from the </a:t>
            </a:r>
            <a:r>
              <a:rPr lang="en-US" b="1" dirty="0" err="1" smtClean="0">
                <a:latin typeface="Times New Roman" pitchFamily="18" charset="0"/>
              </a:rPr>
              <a:t>Elbein</a:t>
            </a:r>
            <a:r>
              <a:rPr lang="en-US" b="1" dirty="0" smtClean="0">
                <a:latin typeface="Times New Roman" pitchFamily="18" charset="0"/>
              </a:rPr>
              <a:t> et al. (10), where </a:t>
            </a:r>
            <a:r>
              <a:rPr lang="en-US" b="1" i="1" dirty="0" smtClean="0">
                <a:latin typeface="Times New Roman" pitchFamily="18" charset="0"/>
              </a:rPr>
              <a:t>T2D refers to type 2 diabetes and AOD=age of T2D diagnosis. </a:t>
            </a:r>
          </a:p>
          <a:p>
            <a:endParaRPr lang="en-US" b="1" i="1" dirty="0" smtClean="0">
              <a:latin typeface="Times New Roman" pitchFamily="18" charset="0"/>
            </a:endParaRPr>
          </a:p>
        </p:txBody>
      </p:sp>
      <p:sp>
        <p:nvSpPr>
          <p:cNvPr id="4" name="Slide Number Placeholder 3"/>
          <p:cNvSpPr>
            <a:spLocks noGrp="1"/>
          </p:cNvSpPr>
          <p:nvPr>
            <p:ph type="sldNum" sz="quarter" idx="10"/>
          </p:nvPr>
        </p:nvSpPr>
        <p:spPr/>
        <p:txBody>
          <a:bodyPr/>
          <a:lstStyle/>
          <a:p>
            <a:fld id="{A6F9A313-FEC3-4BF9-9E66-F8E930C289D6}" type="slidenum">
              <a:rPr lang="en-US" smtClean="0"/>
              <a:pPr/>
              <a:t>38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000" b="1" dirty="0" smtClean="0"/>
              <a:t>Step 1: Linkage analysis</a:t>
            </a:r>
          </a:p>
          <a:p>
            <a:r>
              <a:rPr lang="en-US" dirty="0" smtClean="0"/>
              <a:t>-Goal: Reanalysis of pedigrees (after </a:t>
            </a:r>
            <a:r>
              <a:rPr lang="en-US" dirty="0" err="1" smtClean="0"/>
              <a:t>recleaning</a:t>
            </a:r>
            <a:r>
              <a:rPr lang="en-US" dirty="0" smtClean="0"/>
              <a:t> with </a:t>
            </a:r>
            <a:r>
              <a:rPr lang="en-US" dirty="0" err="1" smtClean="0"/>
              <a:t>pedcheck</a:t>
            </a:r>
            <a:r>
              <a:rPr lang="en-US" baseline="0" dirty="0" smtClean="0"/>
              <a:t> – kept pedigrees intact when possible and merged families with overlapping subjects, try to resolve individual genotypes that are inconsistent in the pedigree by (1) blanking Mendelian Inconsistent genotypes or (2) updated MI genotypes with </a:t>
            </a:r>
            <a:r>
              <a:rPr lang="en-US" baseline="0" dirty="0" err="1" smtClean="0"/>
              <a:t>pedcheck</a:t>
            </a:r>
            <a:r>
              <a:rPr lang="en-US" baseline="0" dirty="0" smtClean="0"/>
              <a:t> genotypes with the least evidence of uncertainty</a:t>
            </a:r>
            <a:r>
              <a:rPr lang="en-US" dirty="0" smtClean="0"/>
              <a:t>) identified four Candidate Regions (CR2, CR5, CR8, CR11).</a:t>
            </a:r>
          </a:p>
          <a:p>
            <a:r>
              <a:rPr lang="en-US" dirty="0" smtClean="0"/>
              <a:t> </a:t>
            </a:r>
          </a:p>
          <a:p>
            <a:r>
              <a:rPr lang="en-US" dirty="0" smtClean="0"/>
              <a:t>ALSO used a different phenotype</a:t>
            </a:r>
            <a:r>
              <a:rPr lang="en-US" baseline="0" dirty="0" smtClean="0"/>
              <a:t> (to reduce the burden of estimating covariates): inverse normal of the standardized residuals after adjusting for </a:t>
            </a:r>
            <a:r>
              <a:rPr lang="en-US" baseline="0" dirty="0" err="1" smtClean="0"/>
              <a:t>agebest</a:t>
            </a:r>
            <a:r>
              <a:rPr lang="en-US" baseline="0" dirty="0" smtClean="0"/>
              <a:t>, sex, and </a:t>
            </a:r>
            <a:r>
              <a:rPr lang="en-US" baseline="0" dirty="0" err="1" smtClean="0"/>
              <a:t>dmdx</a:t>
            </a:r>
            <a:r>
              <a:rPr lang="en-US" baseline="0" dirty="0" smtClean="0"/>
              <a:t> (this trait transformation was implemented in SOLAR)</a:t>
            </a:r>
          </a:p>
          <a:p>
            <a:endParaRPr lang="en-US" dirty="0" smtClean="0"/>
          </a:p>
          <a:p>
            <a:r>
              <a:rPr lang="en-US" sz="2000" b="1" dirty="0" smtClean="0"/>
              <a:t>Step 2:  Whole </a:t>
            </a:r>
            <a:r>
              <a:rPr lang="en-US" sz="2000" b="1" dirty="0" err="1" smtClean="0"/>
              <a:t>Exome</a:t>
            </a:r>
            <a:r>
              <a:rPr lang="en-US" sz="2000" b="1" dirty="0" smtClean="0"/>
              <a:t> Sequence  (WES) Analysis (28 EA subjects from 5 families, other ethnic groups = 55 subjects)</a:t>
            </a:r>
          </a:p>
          <a:p>
            <a:r>
              <a:rPr lang="en-US" dirty="0" smtClean="0"/>
              <a:t>-Goal: Obtain variants for custom chip</a:t>
            </a:r>
          </a:p>
          <a:p>
            <a:r>
              <a:rPr lang="en-US" dirty="0" smtClean="0"/>
              <a:t>-Decided to WES all ethnic groups and then develop one custom chip for all ethnic groups </a:t>
            </a:r>
          </a:p>
          <a:p>
            <a:endParaRPr lang="en-US" dirty="0" smtClean="0"/>
          </a:p>
          <a:p>
            <a:r>
              <a:rPr lang="en-US" sz="2000" b="1" dirty="0" smtClean="0"/>
              <a:t>Step 3: Genotyping (~519 EA subjects)</a:t>
            </a:r>
          </a:p>
          <a:p>
            <a:r>
              <a:rPr lang="en-US" dirty="0" smtClean="0"/>
              <a:t>-One custom chip and genotyping array for all subjects across ethnic groups</a:t>
            </a:r>
          </a:p>
          <a:p>
            <a:endParaRPr lang="en-US" dirty="0"/>
          </a:p>
        </p:txBody>
      </p:sp>
      <p:sp>
        <p:nvSpPr>
          <p:cNvPr id="4" name="Slide Number Placeholder 3"/>
          <p:cNvSpPr>
            <a:spLocks noGrp="1"/>
          </p:cNvSpPr>
          <p:nvPr>
            <p:ph type="sldNum" sz="quarter" idx="10"/>
          </p:nvPr>
        </p:nvSpPr>
        <p:spPr/>
        <p:txBody>
          <a:bodyPr/>
          <a:lstStyle/>
          <a:p>
            <a:fld id="{F1CDA072-FF70-4931-84E0-FDD0F2A86744}" type="slidenum">
              <a:rPr lang="en-US" smtClean="0"/>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3B016CD3-2858-49BB-B72C-1945B8FA80DE}" type="slidenum">
              <a:rPr lang="en-US" smtClean="0"/>
              <a:pPr/>
              <a:t>4</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Selected Pedigrees: highest </a:t>
            </a:r>
          </a:p>
          <a:p>
            <a:r>
              <a:rPr lang="en-US" dirty="0" smtClean="0"/>
              <a:t>Selected Subjects using </a:t>
            </a:r>
            <a:r>
              <a:rPr lang="en-US" dirty="0" err="1" smtClean="0"/>
              <a:t>ExomePicks</a:t>
            </a:r>
            <a:r>
              <a:rPr lang="en-US" dirty="0" smtClean="0"/>
              <a:t>: to ensure Mendelian</a:t>
            </a:r>
            <a:r>
              <a:rPr lang="en-US" baseline="0" dirty="0" smtClean="0"/>
              <a:t> error checking</a:t>
            </a:r>
          </a:p>
          <a:p>
            <a:r>
              <a:rPr lang="en-US" baseline="0" dirty="0" smtClean="0"/>
              <a:t>    </a:t>
            </a:r>
            <a:r>
              <a:rPr lang="en-US" dirty="0" smtClean="0"/>
              <a:t>&amp; used Extreme affected/unaffected status</a:t>
            </a:r>
          </a:p>
          <a:p>
            <a:endParaRPr lang="en-US" dirty="0" smtClean="0"/>
          </a:p>
          <a:p>
            <a:r>
              <a:rPr lang="en-US" dirty="0" smtClean="0"/>
              <a:t>Performed WES</a:t>
            </a:r>
          </a:p>
          <a:p>
            <a:r>
              <a:rPr lang="en-US" dirty="0" smtClean="0"/>
              <a:t>Then the screening step</a:t>
            </a:r>
          </a:p>
          <a:p>
            <a:endParaRPr lang="en-US" dirty="0" smtClean="0"/>
          </a:p>
          <a:p>
            <a:r>
              <a:rPr lang="en-US" dirty="0" smtClean="0"/>
              <a:t>Fisher’s test not weighted </a:t>
            </a:r>
          </a:p>
          <a:p>
            <a:r>
              <a:rPr lang="en-US" dirty="0" smtClean="0"/>
              <a:t>Allele</a:t>
            </a:r>
            <a:r>
              <a:rPr lang="en-US" baseline="0" dirty="0" smtClean="0"/>
              <a:t> Comparison is weighted</a:t>
            </a:r>
            <a:endParaRPr lang="en-US" dirty="0"/>
          </a:p>
        </p:txBody>
      </p:sp>
      <p:sp>
        <p:nvSpPr>
          <p:cNvPr id="4" name="Slide Number Placeholder 3"/>
          <p:cNvSpPr>
            <a:spLocks noGrp="1"/>
          </p:cNvSpPr>
          <p:nvPr>
            <p:ph type="sldNum" sz="quarter" idx="10"/>
          </p:nvPr>
        </p:nvSpPr>
        <p:spPr/>
        <p:txBody>
          <a:bodyPr/>
          <a:lstStyle/>
          <a:p>
            <a:fld id="{F1CDA072-FF70-4931-84E0-FDD0F2A86744}" type="slidenum">
              <a:rPr lang="en-US" smtClean="0"/>
              <a:pPr/>
              <a:t>40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 overview:</a:t>
            </a:r>
            <a:r>
              <a:rPr lang="en-US" baseline="0" dirty="0" smtClean="0"/>
              <a:t> Sequence other ethnic groups now and genotype</a:t>
            </a:r>
          </a:p>
          <a:p>
            <a:pPr>
              <a:buFont typeface="Arial" charset="0"/>
              <a:buChar char="•"/>
            </a:pPr>
            <a:r>
              <a:rPr lang="en-US" baseline="0" dirty="0" smtClean="0"/>
              <a:t>For EA families, but the same process/overview applies to the other ethnic groups, currently we are </a:t>
            </a:r>
            <a:r>
              <a:rPr lang="en-US" baseline="0" dirty="0" err="1" smtClean="0"/>
              <a:t>exome</a:t>
            </a:r>
            <a:r>
              <a:rPr lang="en-US" baseline="0" dirty="0" smtClean="0"/>
              <a:t> sequencing the other ethnic groups and will make the custom chip all at one time.</a:t>
            </a:r>
          </a:p>
          <a:p>
            <a:pPr>
              <a:buFont typeface="Arial" charset="0"/>
              <a:buChar char="•"/>
            </a:pPr>
            <a:endParaRPr lang="en-US" baseline="0" dirty="0" smtClean="0"/>
          </a:p>
          <a:p>
            <a:pPr>
              <a:buFont typeface="Arial" charset="0"/>
              <a:buChar char="•"/>
            </a:pPr>
            <a:r>
              <a:rPr lang="en-US" baseline="0" dirty="0" smtClean="0"/>
              <a:t>Add two boxes in center</a:t>
            </a:r>
          </a:p>
          <a:p>
            <a:pPr>
              <a:buFont typeface="Arial" charset="0"/>
              <a:buChar char="•"/>
            </a:pPr>
            <a:r>
              <a:rPr lang="en-US" baseline="0" dirty="0" smtClean="0"/>
              <a:t>Statistical screening with functional information</a:t>
            </a:r>
          </a:p>
          <a:p>
            <a:pPr>
              <a:buFont typeface="Arial" charset="0"/>
              <a:buChar char="•"/>
            </a:pPr>
            <a:r>
              <a:rPr lang="en-US" baseline="0" dirty="0" smtClean="0"/>
              <a:t>Statistical screening </a:t>
            </a:r>
            <a:r>
              <a:rPr lang="en-US" baseline="0" dirty="0" err="1" smtClean="0"/>
              <a:t>unbaised</a:t>
            </a:r>
            <a:endParaRPr lang="en-US" baseline="0" dirty="0" smtClean="0"/>
          </a:p>
        </p:txBody>
      </p:sp>
      <p:sp>
        <p:nvSpPr>
          <p:cNvPr id="4" name="Slide Number Placeholder 3"/>
          <p:cNvSpPr>
            <a:spLocks noGrp="1"/>
          </p:cNvSpPr>
          <p:nvPr>
            <p:ph type="sldNum" sz="quarter" idx="10"/>
          </p:nvPr>
        </p:nvSpPr>
        <p:spPr/>
        <p:txBody>
          <a:bodyPr/>
          <a:lstStyle/>
          <a:p>
            <a:fld id="{F1CDA072-FF70-4931-84E0-FDD0F2A86744}" type="slidenum">
              <a:rPr lang="en-US" smtClean="0"/>
              <a:pPr/>
              <a:t>41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161550-04EA-454A-9C32-E6BA2330C6A0}" type="slidenum">
              <a:rPr lang="en-US"/>
              <a:pPr/>
              <a:t>42</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difference here. The effects of the SNPs are random. This is a nice way of getting around testing each one individually.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43</a:t>
            </a:fld>
            <a:endParaRPr lang="en-US"/>
          </a:p>
        </p:txBody>
      </p:sp>
    </p:spTree>
    <p:extLst>
      <p:ext uri="{BB962C8B-B14F-4D97-AF65-F5344CB8AC3E}">
        <p14:creationId xmlns:p14="http://schemas.microsoft.com/office/powerpoint/2010/main" xmlns="" val="2064884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5</a:t>
            </a:fld>
            <a:endParaRPr lang="en-US"/>
          </a:p>
        </p:txBody>
      </p:sp>
    </p:spTree>
    <p:extLst>
      <p:ext uri="{BB962C8B-B14F-4D97-AF65-F5344CB8AC3E}">
        <p14:creationId xmlns:p14="http://schemas.microsoft.com/office/powerpoint/2010/main" xmlns="" val="3943245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3B016CD3-2858-49BB-B72C-1945B8FA80DE}" type="slidenum">
              <a:rPr lang="en-US" smtClean="0"/>
              <a:pPr/>
              <a:t>6</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common SNPs well captured on GWAS arrays</a:t>
            </a:r>
          </a:p>
          <a:p>
            <a:endParaRPr lang="en-US" dirty="0"/>
          </a:p>
          <a:p>
            <a:r>
              <a:rPr lang="en-US" dirty="0" smtClean="0"/>
              <a:t>Less common if not captured on a GWAS Array, may be able to impute them through use of 1000 genomes data to test for association in your own data…may be able to. It will depend on imputation quality. If it has little to no LD with any common SNPs, then imputation quality will be poor.</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7</a:t>
            </a:fld>
            <a:endParaRPr lang="en-US"/>
          </a:p>
        </p:txBody>
      </p:sp>
    </p:spTree>
    <p:extLst>
      <p:ext uri="{BB962C8B-B14F-4D97-AF65-F5344CB8AC3E}">
        <p14:creationId xmlns:p14="http://schemas.microsoft.com/office/powerpoint/2010/main" xmlns="" val="2430196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3B016CD3-2858-49BB-B72C-1945B8FA80DE}" type="slidenum">
              <a:rPr lang="en-US" smtClean="0"/>
              <a:pPr/>
              <a:t>8</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3B016CD3-2858-49BB-B72C-1945B8FA80DE}" type="slidenum">
              <a:rPr lang="en-US" smtClean="0"/>
              <a:pPr/>
              <a:t>10</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3B016CD3-2858-49BB-B72C-1945B8FA80DE}" type="slidenum">
              <a:rPr lang="en-US" smtClean="0"/>
              <a:pPr/>
              <a:t>11</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8195" name="Rectangle 3"/>
          <p:cNvSpPr>
            <a:spLocks noGrp="1" noChangeArrowheads="1"/>
          </p:cNvSpPr>
          <p:nvPr>
            <p:ph type="ctrTitle"/>
          </p:nvPr>
        </p:nvSpPr>
        <p:spPr bwMode="auto">
          <a:xfrm>
            <a:off x="304800" y="457200"/>
            <a:ext cx="6781800" cy="21336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defRPr sz="4800">
                <a:solidFill>
                  <a:srgbClr val="FFFF99"/>
                </a:solidFill>
              </a:defRPr>
            </a:lvl1pPr>
          </a:lstStyle>
          <a:p>
            <a:r>
              <a:rPr lang="en-US" altLang="en-US"/>
              <a:t>Click to edit Master title style</a:t>
            </a:r>
          </a:p>
        </p:txBody>
      </p:sp>
      <p:sp>
        <p:nvSpPr>
          <p:cNvPr id="8196" name="Rectangle 4"/>
          <p:cNvSpPr>
            <a:spLocks noGrp="1" noChangeArrowheads="1"/>
          </p:cNvSpPr>
          <p:nvPr>
            <p:ph type="subTitle" idx="1"/>
          </p:nvPr>
        </p:nvSpPr>
        <p:spPr bwMode="auto">
          <a:xfrm>
            <a:off x="849313" y="3049588"/>
            <a:ext cx="6248400" cy="2362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r">
              <a:buFont typeface="Wingdings" pitchFamily="2" charset="2"/>
              <a:buNone/>
              <a:defRPr sz="3200">
                <a:solidFill>
                  <a:srgbClr val="FFFF99"/>
                </a:solidFill>
              </a:defRPr>
            </a:lvl1pPr>
          </a:lstStyle>
          <a:p>
            <a:r>
              <a:rPr lang="en-US" altLang="en-US"/>
              <a:t>Click to edit Master subtitle style</a:t>
            </a:r>
          </a:p>
        </p:txBody>
      </p:sp>
      <p:sp>
        <p:nvSpPr>
          <p:cNvPr id="8197" name="Rectangle 5"/>
          <p:cNvSpPr>
            <a:spLocks noGrp="1" noChangeArrowheads="1"/>
          </p:cNvSpPr>
          <p:nvPr>
            <p:ph type="dt" sz="half" idx="2"/>
          </p:nvPr>
        </p:nvSpPr>
        <p:spPr bwMode="auto">
          <a:xfrm>
            <a:off x="457200" y="6248400"/>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solidFill>
                  <a:schemeClr val="tx1"/>
                </a:solidFill>
              </a:defRPr>
            </a:lvl1pPr>
          </a:lstStyle>
          <a:p>
            <a:endParaRPr lang="en-US" altLang="en-US"/>
          </a:p>
        </p:txBody>
      </p:sp>
      <p:sp>
        <p:nvSpPr>
          <p:cNvPr id="8198" name="Rectangle 6"/>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000">
                <a:solidFill>
                  <a:schemeClr val="tx1"/>
                </a:solidFill>
              </a:defRPr>
            </a:lvl1pPr>
          </a:lstStyle>
          <a:p>
            <a:r>
              <a:rPr lang="en-US" altLang="en-US"/>
              <a:t>Working Group Meeting  May 18-19, 2005</a:t>
            </a:r>
          </a:p>
        </p:txBody>
      </p:sp>
      <p:sp>
        <p:nvSpPr>
          <p:cNvPr id="8199" name="Rectangle 7"/>
          <p:cNvSpPr>
            <a:spLocks noGrp="1" noChangeArrowheads="1"/>
          </p:cNvSpPr>
          <p:nvPr>
            <p:ph type="sldNum" sz="quarter" idx="4"/>
          </p:nvPr>
        </p:nvSpPr>
        <p:spPr bwMode="auto">
          <a:xfrm>
            <a:off x="6553200" y="6248400"/>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fld id="{CC4FA8A3-14AF-45B7-8D1C-6112812CCFF5}" type="slidenum">
              <a:rPr lang="en-US" altLang="en-US"/>
              <a:pPr/>
              <a:t>‹#›</a:t>
            </a:fld>
            <a:endParaRPr lang="en-US" altLang="en-US"/>
          </a:p>
        </p:txBody>
      </p:sp>
      <p:grpSp>
        <p:nvGrpSpPr>
          <p:cNvPr id="8200" name="Group 8"/>
          <p:cNvGrpSpPr>
            <a:grpSpLocks/>
          </p:cNvGrpSpPr>
          <p:nvPr/>
        </p:nvGrpSpPr>
        <p:grpSpPr bwMode="auto">
          <a:xfrm>
            <a:off x="7493000" y="2992438"/>
            <a:ext cx="1338263" cy="2189162"/>
            <a:chOff x="4704" y="1885"/>
            <a:chExt cx="843" cy="1379"/>
          </a:xfrm>
        </p:grpSpPr>
        <p:sp>
          <p:nvSpPr>
            <p:cNvPr id="8201"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en-US"/>
            </a:p>
          </p:txBody>
        </p:sp>
        <p:sp>
          <p:nvSpPr>
            <p:cNvPr id="8202"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en-US"/>
            </a:p>
          </p:txBody>
        </p:sp>
        <p:sp>
          <p:nvSpPr>
            <p:cNvPr id="8203"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en-US"/>
            </a:p>
          </p:txBody>
        </p:sp>
        <p:sp>
          <p:nvSpPr>
            <p:cNvPr id="8204"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en-US"/>
            </a:p>
          </p:txBody>
        </p:sp>
        <p:sp>
          <p:nvSpPr>
            <p:cNvPr id="8205"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en-US"/>
            </a:p>
          </p:txBody>
        </p:sp>
        <p:sp>
          <p:nvSpPr>
            <p:cNvPr id="8206"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en-US"/>
            </a:p>
          </p:txBody>
        </p:sp>
        <p:sp>
          <p:nvSpPr>
            <p:cNvPr id="8207"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en-US"/>
            </a:p>
          </p:txBody>
        </p:sp>
        <p:sp>
          <p:nvSpPr>
            <p:cNvPr id="8208"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en-US"/>
            </a:p>
          </p:txBody>
        </p:sp>
        <p:sp>
          <p:nvSpPr>
            <p:cNvPr id="8209"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en-US"/>
            </a:p>
          </p:txBody>
        </p:sp>
        <p:sp>
          <p:nvSpPr>
            <p:cNvPr id="8210"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8211"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8212"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en-US"/>
            </a:p>
          </p:txBody>
        </p:sp>
        <p:sp>
          <p:nvSpPr>
            <p:cNvPr id="8213"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en-US"/>
            </a:p>
          </p:txBody>
        </p:sp>
        <p:sp>
          <p:nvSpPr>
            <p:cNvPr id="8214"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8215"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8216"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en-US"/>
            </a:p>
          </p:txBody>
        </p:sp>
        <p:sp>
          <p:nvSpPr>
            <p:cNvPr id="8217"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8218"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8219"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8220"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8221"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en-US"/>
            </a:p>
          </p:txBody>
        </p:sp>
        <p:sp>
          <p:nvSpPr>
            <p:cNvPr id="8222"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en-US"/>
            </a:p>
          </p:txBody>
        </p:sp>
        <p:sp>
          <p:nvSpPr>
            <p:cNvPr id="8223"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8224"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8225"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en-US"/>
            </a:p>
          </p:txBody>
        </p:sp>
        <p:sp>
          <p:nvSpPr>
            <p:cNvPr id="8226"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8227"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8228"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8229"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8230"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en-US"/>
            </a:p>
          </p:txBody>
        </p:sp>
        <p:sp>
          <p:nvSpPr>
            <p:cNvPr id="8231"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en-US"/>
            </a:p>
          </p:txBody>
        </p:sp>
      </p:grpSp>
      <p:sp>
        <p:nvSpPr>
          <p:cNvPr id="8232"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p>
            <a:endParaRPr lang="en-US"/>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22435"/>
            <a:ext cx="8305800" cy="4525965"/>
          </a:xfrm>
          <a:prstGeom prst="rect">
            <a:avLst/>
          </a:prstGeo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533400"/>
            <a:ext cx="8251200" cy="457200"/>
          </a:xfrm>
          <a:prstGeom prst="rect">
            <a:avLst/>
          </a:prstGeo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304800" y="16200"/>
            <a:ext cx="8229600" cy="639763"/>
          </a:xfrm>
          <a:prstGeom prst="rect">
            <a:avLst/>
          </a:prstGeom>
        </p:spPr>
        <p:txBody>
          <a:bodyPr/>
          <a:lstStyle>
            <a:lvl1pPr>
              <a:buClr>
                <a:schemeClr val="accent6">
                  <a:lumMod val="50000"/>
                </a:schemeClr>
              </a:buClr>
              <a:buNone/>
              <a:defRPr>
                <a:solidFill>
                  <a:schemeClr val="accent6">
                    <a:lumMod val="50000"/>
                  </a:schemeClr>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22435"/>
            <a:ext cx="8305800" cy="4525965"/>
          </a:xfrm>
          <a:prstGeom prst="rect">
            <a:avLst/>
          </a:prstGeo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533400"/>
            <a:ext cx="8251200" cy="457200"/>
          </a:xfrm>
          <a:prstGeom prst="rect">
            <a:avLst/>
          </a:prstGeo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304800" y="16200"/>
            <a:ext cx="8229600" cy="639763"/>
          </a:xfrm>
          <a:prstGeom prst="rect">
            <a:avLst/>
          </a:prstGeom>
        </p:spPr>
        <p:txBody>
          <a:bodyPr/>
          <a:lstStyle>
            <a:lvl1pPr>
              <a:buClr>
                <a:schemeClr val="accent6">
                  <a:lumMod val="50000"/>
                </a:schemeClr>
              </a:buClr>
              <a:buNone/>
              <a:defRPr>
                <a:solidFill>
                  <a:schemeClr val="accent6">
                    <a:lumMod val="50000"/>
                  </a:schemeClr>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22435"/>
            <a:ext cx="8305800" cy="4525965"/>
          </a:xfrm>
          <a:prstGeom prst="rect">
            <a:avLst/>
          </a:prstGeo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533400"/>
            <a:ext cx="8251200" cy="457200"/>
          </a:xfrm>
          <a:prstGeom prst="rect">
            <a:avLst/>
          </a:prstGeo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304800" y="16200"/>
            <a:ext cx="8229600" cy="639763"/>
          </a:xfrm>
          <a:prstGeom prst="rect">
            <a:avLst/>
          </a:prstGeom>
        </p:spPr>
        <p:txBody>
          <a:bodyPr/>
          <a:lstStyle>
            <a:lvl1pPr>
              <a:buClr>
                <a:schemeClr val="accent6">
                  <a:lumMod val="50000"/>
                </a:schemeClr>
              </a:buClr>
              <a:buNone/>
              <a:defRPr>
                <a:solidFill>
                  <a:schemeClr val="accent6">
                    <a:lumMod val="50000"/>
                  </a:schemeClr>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7170" name="Line 2"/>
          <p:cNvSpPr>
            <a:spLocks noChangeShapeType="1"/>
          </p:cNvSpPr>
          <p:nvPr/>
        </p:nvSpPr>
        <p:spPr bwMode="auto">
          <a:xfrm>
            <a:off x="8153400" y="152400"/>
            <a:ext cx="0" cy="1524000"/>
          </a:xfrm>
          <a:prstGeom prst="line">
            <a:avLst/>
          </a:prstGeom>
          <a:noFill/>
          <a:ln w="9525">
            <a:solidFill>
              <a:schemeClr val="tx1"/>
            </a:solidFill>
            <a:round/>
            <a:headEnd/>
            <a:tailEnd/>
          </a:ln>
          <a:effectLst/>
        </p:spPr>
        <p:txBody>
          <a:bodyPr/>
          <a:lstStyle/>
          <a:p>
            <a:endParaRPr lang="en-US"/>
          </a:p>
        </p:txBody>
      </p:sp>
      <p:grpSp>
        <p:nvGrpSpPr>
          <p:cNvPr id="7176" name="Group 8"/>
          <p:cNvGrpSpPr>
            <a:grpSpLocks/>
          </p:cNvGrpSpPr>
          <p:nvPr/>
        </p:nvGrpSpPr>
        <p:grpSpPr bwMode="auto">
          <a:xfrm>
            <a:off x="8229600" y="152400"/>
            <a:ext cx="715963" cy="1219200"/>
            <a:chOff x="5136" y="960"/>
            <a:chExt cx="528" cy="864"/>
          </a:xfrm>
        </p:grpSpPr>
        <p:sp>
          <p:nvSpPr>
            <p:cNvPr id="7177"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a:p>
          </p:txBody>
        </p:sp>
        <p:sp>
          <p:nvSpPr>
            <p:cNvPr id="7178"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en-US"/>
            </a:p>
          </p:txBody>
        </p:sp>
        <p:sp>
          <p:nvSpPr>
            <p:cNvPr id="7179"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en-US"/>
            </a:p>
          </p:txBody>
        </p:sp>
        <p:sp>
          <p:nvSpPr>
            <p:cNvPr id="7180"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en-US"/>
            </a:p>
          </p:txBody>
        </p:sp>
        <p:sp>
          <p:nvSpPr>
            <p:cNvPr id="7181"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en-US"/>
            </a:p>
          </p:txBody>
        </p:sp>
        <p:sp>
          <p:nvSpPr>
            <p:cNvPr id="7182"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en-US"/>
            </a:p>
          </p:txBody>
        </p:sp>
        <p:sp>
          <p:nvSpPr>
            <p:cNvPr id="7183"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en-US"/>
            </a:p>
          </p:txBody>
        </p:sp>
        <p:sp>
          <p:nvSpPr>
            <p:cNvPr id="7184"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en-US"/>
            </a:p>
          </p:txBody>
        </p:sp>
        <p:sp>
          <p:nvSpPr>
            <p:cNvPr id="7185"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en-US"/>
            </a:p>
          </p:txBody>
        </p:sp>
        <p:sp>
          <p:nvSpPr>
            <p:cNvPr id="7186"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7187"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7188"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en-US"/>
            </a:p>
          </p:txBody>
        </p:sp>
        <p:sp>
          <p:nvSpPr>
            <p:cNvPr id="7189"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a:p>
          </p:txBody>
        </p:sp>
        <p:sp>
          <p:nvSpPr>
            <p:cNvPr id="7190"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7191"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7192"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en-US"/>
            </a:p>
          </p:txBody>
        </p:sp>
        <p:sp>
          <p:nvSpPr>
            <p:cNvPr id="7193"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7194"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7195"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7196"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7197"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a:p>
          </p:txBody>
        </p:sp>
        <p:sp>
          <p:nvSpPr>
            <p:cNvPr id="7198"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en-US"/>
            </a:p>
          </p:txBody>
        </p:sp>
        <p:sp>
          <p:nvSpPr>
            <p:cNvPr id="7199"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7200"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7201"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en-US"/>
            </a:p>
          </p:txBody>
        </p:sp>
        <p:sp>
          <p:nvSpPr>
            <p:cNvPr id="7202"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7203"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7204"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7205"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7206"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en-US"/>
            </a:p>
          </p:txBody>
        </p:sp>
        <p:sp>
          <p:nvSpPr>
            <p:cNvPr id="7207"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iming>
    <p:tnLst>
      <p:par>
        <p:cTn id="1" dur="indefinite" restart="never" nodeType="tmRoot"/>
      </p:par>
    </p:tnLst>
  </p:timing>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ext Box 3"/>
          <p:cNvSpPr txBox="1">
            <a:spLocks noChangeArrowheads="1"/>
          </p:cNvSpPr>
          <p:nvPr/>
        </p:nvSpPr>
        <p:spPr bwMode="auto">
          <a:xfrm>
            <a:off x="609600" y="3124200"/>
            <a:ext cx="7924800" cy="3247043"/>
          </a:xfrm>
          <a:prstGeom prst="rect">
            <a:avLst/>
          </a:prstGeom>
          <a:noFill/>
          <a:ln w="9525">
            <a:noFill/>
            <a:miter lim="800000"/>
            <a:headEnd/>
            <a:tailEnd/>
          </a:ln>
          <a:effectLst/>
        </p:spPr>
        <p:txBody>
          <a:bodyPr>
            <a:spAutoFit/>
          </a:bodyPr>
          <a:lstStyle/>
          <a:p>
            <a:pPr algn="ctr">
              <a:spcBef>
                <a:spcPct val="50000"/>
              </a:spcBef>
            </a:pPr>
            <a:r>
              <a:rPr lang="en-US" sz="2400" b="1" dirty="0">
                <a:solidFill>
                  <a:schemeClr val="bg1"/>
                </a:solidFill>
                <a:cs typeface="Times New Roman" charset="0"/>
              </a:rPr>
              <a:t>Karen L. Edwards, Ph.D</a:t>
            </a:r>
            <a:r>
              <a:rPr lang="en-US" sz="2400" b="1" dirty="0" smtClean="0">
                <a:solidFill>
                  <a:schemeClr val="bg1"/>
                </a:solidFill>
                <a:cs typeface="Times New Roman" charset="0"/>
              </a:rPr>
              <a:t>.</a:t>
            </a:r>
          </a:p>
          <a:p>
            <a:pPr algn="ctr">
              <a:spcBef>
                <a:spcPct val="50000"/>
              </a:spcBef>
            </a:pPr>
            <a:r>
              <a:rPr lang="en-US" sz="2400" b="1" dirty="0" smtClean="0">
                <a:solidFill>
                  <a:schemeClr val="bg1"/>
                </a:solidFill>
                <a:cs typeface="Times New Roman" charset="0"/>
              </a:rPr>
              <a:t>Professor </a:t>
            </a:r>
            <a:endParaRPr lang="en-US" sz="2000" dirty="0">
              <a:solidFill>
                <a:schemeClr val="bg1"/>
              </a:solidFill>
            </a:endParaRPr>
          </a:p>
          <a:p>
            <a:pPr algn="ctr">
              <a:spcBef>
                <a:spcPct val="50000"/>
              </a:spcBef>
            </a:pPr>
            <a:r>
              <a:rPr lang="en-US" sz="2200" b="1" dirty="0">
                <a:solidFill>
                  <a:schemeClr val="bg1"/>
                </a:solidFill>
                <a:cs typeface="Times New Roman" charset="0"/>
              </a:rPr>
              <a:t>Department of </a:t>
            </a:r>
            <a:r>
              <a:rPr lang="en-US" sz="2200" b="1" dirty="0" smtClean="0">
                <a:solidFill>
                  <a:schemeClr val="bg1"/>
                </a:solidFill>
                <a:cs typeface="Times New Roman" charset="0"/>
              </a:rPr>
              <a:t>Epidemiology and</a:t>
            </a:r>
          </a:p>
          <a:p>
            <a:pPr algn="ctr">
              <a:spcBef>
                <a:spcPct val="50000"/>
              </a:spcBef>
            </a:pPr>
            <a:r>
              <a:rPr lang="en-US" sz="2200" b="1" dirty="0" smtClean="0">
                <a:solidFill>
                  <a:schemeClr val="bg1"/>
                </a:solidFill>
                <a:cs typeface="Times New Roman" charset="0"/>
              </a:rPr>
              <a:t>Genetic Epidemiology Research Institute</a:t>
            </a:r>
            <a:endParaRPr lang="en-US" sz="2200" dirty="0">
              <a:solidFill>
                <a:schemeClr val="bg1"/>
              </a:solidFill>
            </a:endParaRPr>
          </a:p>
          <a:p>
            <a:pPr algn="ctr">
              <a:spcBef>
                <a:spcPct val="50000"/>
              </a:spcBef>
            </a:pPr>
            <a:r>
              <a:rPr lang="en-US" sz="2200" b="1" dirty="0" smtClean="0">
                <a:solidFill>
                  <a:schemeClr val="bg1"/>
                </a:solidFill>
                <a:cs typeface="Times New Roman" charset="0"/>
              </a:rPr>
              <a:t>University </a:t>
            </a:r>
            <a:r>
              <a:rPr lang="en-US" sz="2200" b="1" dirty="0">
                <a:solidFill>
                  <a:schemeClr val="bg1"/>
                </a:solidFill>
                <a:cs typeface="Times New Roman" charset="0"/>
              </a:rPr>
              <a:t>of </a:t>
            </a:r>
            <a:r>
              <a:rPr lang="en-US" sz="2200" b="1" dirty="0" smtClean="0">
                <a:solidFill>
                  <a:schemeClr val="bg1"/>
                </a:solidFill>
                <a:cs typeface="Times New Roman" charset="0"/>
              </a:rPr>
              <a:t>California, Irvine</a:t>
            </a:r>
            <a:r>
              <a:rPr lang="en-US" sz="2200" dirty="0" smtClean="0">
                <a:solidFill>
                  <a:schemeClr val="bg1"/>
                </a:solidFill>
              </a:rPr>
              <a:t> </a:t>
            </a:r>
            <a:endParaRPr lang="en-US" sz="2200" dirty="0">
              <a:solidFill>
                <a:schemeClr val="bg1"/>
              </a:solidFill>
            </a:endParaRPr>
          </a:p>
          <a:p>
            <a:pPr algn="ctr">
              <a:lnSpc>
                <a:spcPct val="50000"/>
              </a:lnSpc>
              <a:spcBef>
                <a:spcPct val="50000"/>
              </a:spcBef>
            </a:pPr>
            <a:r>
              <a:rPr lang="en-US" sz="2200" b="1" dirty="0" smtClean="0">
                <a:solidFill>
                  <a:schemeClr val="bg1"/>
                </a:solidFill>
              </a:rPr>
              <a:t>Irvine, CA</a:t>
            </a:r>
          </a:p>
          <a:p>
            <a:pPr algn="ctr">
              <a:lnSpc>
                <a:spcPct val="50000"/>
              </a:lnSpc>
              <a:spcBef>
                <a:spcPct val="50000"/>
              </a:spcBef>
            </a:pPr>
            <a:r>
              <a:rPr lang="en-US" sz="2400" dirty="0" smtClean="0">
                <a:solidFill>
                  <a:schemeClr val="bg1"/>
                </a:solidFill>
              </a:rPr>
              <a:t>kedward1@uci.edu</a:t>
            </a:r>
            <a:endParaRPr lang="en-US" sz="2200" b="1" dirty="0">
              <a:solidFill>
                <a:schemeClr val="bg1"/>
              </a:solidFill>
            </a:endParaRPr>
          </a:p>
        </p:txBody>
      </p:sp>
      <p:sp>
        <p:nvSpPr>
          <p:cNvPr id="107524" name="Text Box 4"/>
          <p:cNvSpPr txBox="1">
            <a:spLocks noChangeArrowheads="1"/>
          </p:cNvSpPr>
          <p:nvPr/>
        </p:nvSpPr>
        <p:spPr bwMode="auto">
          <a:xfrm>
            <a:off x="228600" y="304800"/>
            <a:ext cx="7620000" cy="1477328"/>
          </a:xfrm>
          <a:prstGeom prst="rect">
            <a:avLst/>
          </a:prstGeom>
          <a:noFill/>
          <a:ln w="9525">
            <a:noFill/>
            <a:miter lim="800000"/>
            <a:headEnd/>
            <a:tailEnd/>
          </a:ln>
          <a:effectLst/>
        </p:spPr>
        <p:txBody>
          <a:bodyPr>
            <a:spAutoFit/>
          </a:bodyPr>
          <a:lstStyle/>
          <a:p>
            <a:pPr algn="ctr">
              <a:spcBef>
                <a:spcPct val="50000"/>
              </a:spcBef>
            </a:pPr>
            <a:r>
              <a:rPr lang="en-US" sz="3600" b="1" dirty="0" smtClean="0">
                <a:solidFill>
                  <a:srgbClr val="FFFF00"/>
                </a:solidFill>
              </a:rPr>
              <a:t>What is old is new</a:t>
            </a:r>
          </a:p>
          <a:p>
            <a:pPr algn="ctr">
              <a:spcBef>
                <a:spcPct val="50000"/>
              </a:spcBef>
            </a:pPr>
            <a:r>
              <a:rPr lang="en-US" sz="3600" b="1" dirty="0" smtClean="0">
                <a:solidFill>
                  <a:srgbClr val="FFFF00"/>
                </a:solidFill>
              </a:rPr>
              <a:t>Rare Variants</a:t>
            </a:r>
          </a:p>
        </p:txBody>
      </p:sp>
      <p:cxnSp>
        <p:nvCxnSpPr>
          <p:cNvPr id="5" name="Straight Connector 4"/>
          <p:cNvCxnSpPr/>
          <p:nvPr/>
        </p:nvCxnSpPr>
        <p:spPr bwMode="auto">
          <a:xfrm>
            <a:off x="381000" y="2362200"/>
            <a:ext cx="7543800" cy="0"/>
          </a:xfrm>
          <a:prstGeom prst="line">
            <a:avLst/>
          </a:prstGeom>
          <a:ln w="3810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228600"/>
            <a:ext cx="8229600" cy="949325"/>
          </a:xfrm>
        </p:spPr>
        <p:txBody>
          <a:bodyPr/>
          <a:lstStyle/>
          <a:p>
            <a:pPr eaLnBrk="1" hangingPunct="1"/>
            <a:r>
              <a:rPr lang="en-US" sz="3200" dirty="0" smtClean="0">
                <a:solidFill>
                  <a:srgbClr val="FFFF00"/>
                </a:solidFill>
              </a:rPr>
              <a:t>Challenges of studying Rare Variants</a:t>
            </a:r>
          </a:p>
        </p:txBody>
      </p:sp>
      <p:sp>
        <p:nvSpPr>
          <p:cNvPr id="7171" name="Rectangle 3"/>
          <p:cNvSpPr>
            <a:spLocks noGrp="1" noChangeArrowheads="1"/>
          </p:cNvSpPr>
          <p:nvPr>
            <p:ph type="body" idx="1"/>
          </p:nvPr>
        </p:nvSpPr>
        <p:spPr>
          <a:xfrm>
            <a:off x="304800" y="1066800"/>
            <a:ext cx="8328025" cy="5005387"/>
          </a:xfrm>
        </p:spPr>
        <p:txBody>
          <a:bodyPr/>
          <a:lstStyle/>
          <a:p>
            <a:pPr eaLnBrk="1" hangingPunct="1"/>
            <a:r>
              <a:rPr lang="en-US" sz="2800" dirty="0" smtClean="0">
                <a:solidFill>
                  <a:schemeClr val="bg1"/>
                </a:solidFill>
              </a:rPr>
              <a:t>They are rare!  </a:t>
            </a:r>
          </a:p>
          <a:p>
            <a:pPr lvl="1"/>
            <a:r>
              <a:rPr lang="en-US" sz="2400" dirty="0" smtClean="0">
                <a:solidFill>
                  <a:schemeClr val="bg1"/>
                </a:solidFill>
              </a:rPr>
              <a:t>Impacts power and sample size </a:t>
            </a:r>
          </a:p>
          <a:p>
            <a:pPr eaLnBrk="1" hangingPunct="1"/>
            <a:r>
              <a:rPr lang="en-US" sz="2800" dirty="0" smtClean="0">
                <a:solidFill>
                  <a:schemeClr val="bg1"/>
                </a:solidFill>
              </a:rPr>
              <a:t>Definition of rare varies </a:t>
            </a:r>
          </a:p>
          <a:p>
            <a:pPr lvl="1"/>
            <a:r>
              <a:rPr lang="en-US" sz="2400" dirty="0" smtClean="0">
                <a:solidFill>
                  <a:schemeClr val="bg1"/>
                </a:solidFill>
              </a:rPr>
              <a:t>In general, a minor allele frequency (MAF) of less than 1% is considered rare</a:t>
            </a:r>
          </a:p>
          <a:p>
            <a:pPr lvl="2"/>
            <a:r>
              <a:rPr lang="en-US" sz="2100" dirty="0" smtClean="0">
                <a:solidFill>
                  <a:schemeClr val="bg1"/>
                </a:solidFill>
              </a:rPr>
              <a:t>MAF between 0.1% and 3% are defined as rare</a:t>
            </a:r>
          </a:p>
          <a:p>
            <a:pPr lvl="2"/>
            <a:r>
              <a:rPr lang="en-US" sz="2100" dirty="0" smtClean="0">
                <a:solidFill>
                  <a:schemeClr val="bg1"/>
                </a:solidFill>
              </a:rPr>
              <a:t>MAF &lt;0.1% as novel</a:t>
            </a:r>
          </a:p>
          <a:p>
            <a:pPr lvl="2"/>
            <a:r>
              <a:rPr lang="en-US" sz="2100" dirty="0" smtClean="0">
                <a:solidFill>
                  <a:schemeClr val="bg1"/>
                </a:solidFill>
              </a:rPr>
              <a:t>In contrast to GWAS where the MAF for most variants is about 5% or greater</a:t>
            </a:r>
            <a:endParaRPr lang="en-US" sz="2400" dirty="0" smtClean="0">
              <a:solidFill>
                <a:schemeClr val="bg1"/>
              </a:solidFill>
            </a:endParaRPr>
          </a:p>
          <a:p>
            <a:pPr lvl="1"/>
            <a:r>
              <a:rPr lang="en-US" sz="2400" dirty="0" smtClean="0">
                <a:solidFill>
                  <a:schemeClr val="bg1"/>
                </a:solidFill>
              </a:rPr>
              <a:t>Private mutations may be found in a single individual or family</a:t>
            </a:r>
          </a:p>
          <a:p>
            <a:pPr lvl="1"/>
            <a:r>
              <a:rPr lang="en-US" sz="2400" dirty="0" smtClean="0">
                <a:solidFill>
                  <a:schemeClr val="bg1"/>
                </a:solidFill>
              </a:rPr>
              <a:t>Rare variants are not generally in LD with common variants and may have different population histories</a:t>
            </a:r>
          </a:p>
          <a:p>
            <a:pPr lvl="1"/>
            <a:endParaRPr lang="en-US" sz="2400" dirty="0" smtClean="0">
              <a:solidFill>
                <a:schemeClr val="bg1"/>
              </a:solidFill>
            </a:endParaRPr>
          </a:p>
          <a:p>
            <a:pPr lvl="1">
              <a:buNone/>
            </a:pPr>
            <a:endParaRPr lang="en-US" sz="2400" dirty="0" smtClean="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304800" y="1066800"/>
            <a:ext cx="8328025" cy="5005387"/>
          </a:xfrm>
        </p:spPr>
        <p:txBody>
          <a:bodyPr/>
          <a:lstStyle/>
          <a:p>
            <a:pPr lvl="1">
              <a:buNone/>
            </a:pPr>
            <a:r>
              <a:rPr lang="en-US" sz="2400" dirty="0" smtClean="0">
                <a:solidFill>
                  <a:schemeClr val="bg1"/>
                </a:solidFill>
              </a:rPr>
              <a:t>	</a:t>
            </a:r>
          </a:p>
          <a:p>
            <a:pPr lvl="1">
              <a:buNone/>
            </a:pPr>
            <a:r>
              <a:rPr lang="en-US" sz="2400" dirty="0" smtClean="0">
                <a:solidFill>
                  <a:schemeClr val="bg1"/>
                </a:solidFill>
              </a:rPr>
              <a:t>What to Sequence and Who</a:t>
            </a:r>
          </a:p>
          <a:p>
            <a:pPr lvl="1">
              <a:buNone/>
            </a:pPr>
            <a:endParaRPr lang="en-US" sz="2400" dirty="0" smtClean="0">
              <a:solidFill>
                <a:schemeClr val="bg1"/>
              </a:solidFill>
            </a:endParaRPr>
          </a:p>
          <a:p>
            <a:pPr lvl="1">
              <a:buNone/>
            </a:pPr>
            <a:r>
              <a:rPr lang="en-US" sz="2400" dirty="0" smtClean="0">
                <a:solidFill>
                  <a:schemeClr val="bg1"/>
                </a:solidFill>
              </a:rPr>
              <a:t>Sequencing Depth </a:t>
            </a:r>
          </a:p>
          <a:p>
            <a:pPr lvl="1">
              <a:buNone/>
            </a:pPr>
            <a:endParaRPr lang="en-US" sz="2400" dirty="0" smtClean="0">
              <a:solidFill>
                <a:schemeClr val="bg1"/>
              </a:solidFill>
            </a:endParaRPr>
          </a:p>
          <a:p>
            <a:pPr lvl="1">
              <a:buNone/>
            </a:pPr>
            <a:r>
              <a:rPr lang="en-US" sz="2400" dirty="0" smtClean="0">
                <a:solidFill>
                  <a:schemeClr val="bg1"/>
                </a:solidFill>
              </a:rPr>
              <a:t>Analyzing data</a:t>
            </a:r>
          </a:p>
          <a:p>
            <a:pPr lvl="1">
              <a:buNone/>
            </a:pPr>
            <a:r>
              <a:rPr lang="en-US" sz="2400" dirty="0" smtClean="0">
                <a:solidFill>
                  <a:schemeClr val="bg1"/>
                </a:solidFill>
              </a:rPr>
              <a:t>	Rare variant association study (RVAS) vs. Common variant association study (CVAS – aka GWAS)</a:t>
            </a:r>
          </a:p>
          <a:p>
            <a:pPr lvl="1">
              <a:buNone/>
            </a:pPr>
            <a:endParaRPr lang="en-US" sz="2400" dirty="0" smtClean="0">
              <a:solidFill>
                <a:schemeClr val="bg1"/>
              </a:solidFill>
            </a:endParaRPr>
          </a:p>
          <a:p>
            <a:pPr lvl="1">
              <a:buNone/>
            </a:pPr>
            <a:r>
              <a:rPr lang="en-US" sz="2400" dirty="0" smtClean="0">
                <a:solidFill>
                  <a:schemeClr val="bg1"/>
                </a:solidFill>
              </a:rPr>
              <a:t>Filtering</a:t>
            </a:r>
          </a:p>
          <a:p>
            <a:pPr lvl="1">
              <a:buNone/>
            </a:pPr>
            <a:endParaRPr lang="en-US" sz="2400" dirty="0" smtClean="0">
              <a:solidFill>
                <a:schemeClr val="bg1"/>
              </a:solidFill>
            </a:endParaRPr>
          </a:p>
          <a:p>
            <a:pPr lvl="1">
              <a:buNone/>
            </a:pPr>
            <a:r>
              <a:rPr lang="en-US" sz="2400" dirty="0" smtClean="0">
                <a:solidFill>
                  <a:schemeClr val="bg1"/>
                </a:solidFill>
              </a:rPr>
              <a:t>Using Annotation</a:t>
            </a:r>
          </a:p>
          <a:p>
            <a:pPr lvl="1">
              <a:buNone/>
            </a:pPr>
            <a:endParaRPr lang="en-US" sz="2400" dirty="0" smtClean="0">
              <a:solidFill>
                <a:schemeClr val="bg1"/>
              </a:solidFill>
            </a:endParaRPr>
          </a:p>
          <a:p>
            <a:pPr lvl="1">
              <a:buNone/>
            </a:pPr>
            <a:r>
              <a:rPr lang="en-US" sz="2400" dirty="0" smtClean="0">
                <a:solidFill>
                  <a:schemeClr val="bg1"/>
                </a:solidFill>
              </a:rPr>
              <a:t>	</a:t>
            </a:r>
          </a:p>
          <a:p>
            <a:pPr lvl="1">
              <a:buNone/>
            </a:pPr>
            <a:endParaRPr lang="en-US" sz="2400" dirty="0" smtClean="0">
              <a:solidFill>
                <a:schemeClr val="bg1"/>
              </a:solidFill>
            </a:endParaRPr>
          </a:p>
          <a:p>
            <a:pPr lvl="1">
              <a:buNone/>
            </a:pPr>
            <a:endParaRPr lang="en-US" sz="2400" dirty="0" smtClean="0">
              <a:solidFill>
                <a:schemeClr val="bg1"/>
              </a:solidFill>
            </a:endParaRPr>
          </a:p>
        </p:txBody>
      </p:sp>
      <p:sp>
        <p:nvSpPr>
          <p:cNvPr id="4" name="Title 3"/>
          <p:cNvSpPr>
            <a:spLocks noGrp="1"/>
          </p:cNvSpPr>
          <p:nvPr>
            <p:ph type="title"/>
          </p:nvPr>
        </p:nvSpPr>
        <p:spPr>
          <a:xfrm>
            <a:off x="457200" y="274638"/>
            <a:ext cx="8229600" cy="792162"/>
          </a:xfrm>
        </p:spPr>
        <p:txBody>
          <a:bodyPr/>
          <a:lstStyle/>
          <a:p>
            <a:r>
              <a:rPr lang="en-US" sz="3200" dirty="0" smtClean="0">
                <a:solidFill>
                  <a:srgbClr val="FFFF00"/>
                </a:solidFill>
              </a:rPr>
              <a:t>Considerations in Rare Variants Analysis</a:t>
            </a:r>
            <a:endParaRPr lang="en-US" sz="3200" dirty="0">
              <a:solidFill>
                <a:srgbClr val="FFFF00"/>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304800" y="1066800"/>
            <a:ext cx="8328025" cy="5005387"/>
          </a:xfrm>
        </p:spPr>
        <p:txBody>
          <a:bodyPr/>
          <a:lstStyle/>
          <a:p>
            <a:pPr lvl="1">
              <a:buNone/>
            </a:pPr>
            <a:r>
              <a:rPr lang="en-US" sz="2400" dirty="0" smtClean="0">
                <a:solidFill>
                  <a:schemeClr val="bg1"/>
                </a:solidFill>
              </a:rPr>
              <a:t>	</a:t>
            </a:r>
          </a:p>
          <a:p>
            <a:pPr lvl="1">
              <a:buNone/>
            </a:pPr>
            <a:r>
              <a:rPr lang="en-US" sz="2400" dirty="0" smtClean="0">
                <a:solidFill>
                  <a:schemeClr val="bg1"/>
                </a:solidFill>
              </a:rPr>
              <a:t>		       Genome Wide Association Study (GWAS)</a:t>
            </a:r>
          </a:p>
          <a:p>
            <a:pPr lvl="1">
              <a:buNone/>
            </a:pPr>
            <a:endParaRPr lang="en-US" sz="2400" dirty="0" smtClean="0">
              <a:solidFill>
                <a:schemeClr val="bg1"/>
              </a:solidFill>
            </a:endParaRPr>
          </a:p>
          <a:p>
            <a:pPr lvl="1">
              <a:buNone/>
            </a:pPr>
            <a:endParaRPr lang="en-US" sz="2400" dirty="0" smtClean="0">
              <a:solidFill>
                <a:schemeClr val="bg1"/>
              </a:solidFill>
            </a:endParaRPr>
          </a:p>
          <a:p>
            <a:pPr lvl="1">
              <a:buNone/>
            </a:pPr>
            <a:endParaRPr lang="en-US" sz="2400" dirty="0" smtClean="0">
              <a:solidFill>
                <a:schemeClr val="bg1"/>
              </a:solidFill>
            </a:endParaRPr>
          </a:p>
          <a:p>
            <a:pPr lvl="1">
              <a:buNone/>
            </a:pPr>
            <a:r>
              <a:rPr lang="en-US" sz="2400" dirty="0" smtClean="0">
                <a:solidFill>
                  <a:schemeClr val="bg1"/>
                </a:solidFill>
              </a:rPr>
              <a:t>			</a:t>
            </a:r>
          </a:p>
          <a:p>
            <a:pPr lvl="1">
              <a:buNone/>
            </a:pPr>
            <a:endParaRPr lang="en-US" sz="2400" dirty="0" smtClean="0">
              <a:solidFill>
                <a:schemeClr val="bg1"/>
              </a:solidFill>
            </a:endParaRPr>
          </a:p>
          <a:p>
            <a:pPr lvl="1">
              <a:buNone/>
            </a:pPr>
            <a:r>
              <a:rPr lang="en-US" sz="2400" dirty="0" smtClean="0">
                <a:solidFill>
                  <a:schemeClr val="bg1"/>
                </a:solidFill>
              </a:rPr>
              <a:t>			   RVAS			CVAS</a:t>
            </a:r>
          </a:p>
          <a:p>
            <a:pPr lvl="1">
              <a:buNone/>
            </a:pPr>
            <a:endParaRPr lang="en-US" sz="2400" dirty="0" smtClean="0">
              <a:solidFill>
                <a:schemeClr val="bg1"/>
              </a:solidFill>
            </a:endParaRPr>
          </a:p>
          <a:p>
            <a:pPr lvl="1">
              <a:buNone/>
            </a:pPr>
            <a:endParaRPr lang="en-US" sz="2400" dirty="0" smtClean="0">
              <a:solidFill>
                <a:schemeClr val="bg1"/>
              </a:solidFill>
            </a:endParaRPr>
          </a:p>
          <a:p>
            <a:pPr lvl="1">
              <a:buNone/>
            </a:pPr>
            <a:endParaRPr lang="en-US" sz="2400" dirty="0" smtClean="0">
              <a:solidFill>
                <a:schemeClr val="bg1"/>
              </a:solidFill>
            </a:endParaRPr>
          </a:p>
          <a:p>
            <a:pPr lvl="1">
              <a:buNone/>
            </a:pPr>
            <a:r>
              <a:rPr lang="en-US" sz="2400" dirty="0" smtClean="0">
                <a:solidFill>
                  <a:schemeClr val="bg1"/>
                </a:solidFill>
              </a:rPr>
              <a:t>	</a:t>
            </a:r>
          </a:p>
          <a:p>
            <a:pPr lvl="1">
              <a:buNone/>
            </a:pPr>
            <a:endParaRPr lang="en-US" sz="2400" dirty="0" smtClean="0">
              <a:solidFill>
                <a:schemeClr val="bg1"/>
              </a:solidFill>
            </a:endParaRPr>
          </a:p>
          <a:p>
            <a:pPr lvl="1">
              <a:buNone/>
            </a:pPr>
            <a:endParaRPr lang="en-US" sz="2400" dirty="0" smtClean="0">
              <a:solidFill>
                <a:schemeClr val="bg1"/>
              </a:solidFill>
            </a:endParaRPr>
          </a:p>
        </p:txBody>
      </p:sp>
      <p:sp>
        <p:nvSpPr>
          <p:cNvPr id="4" name="Title 3"/>
          <p:cNvSpPr>
            <a:spLocks noGrp="1"/>
          </p:cNvSpPr>
          <p:nvPr>
            <p:ph type="title"/>
          </p:nvPr>
        </p:nvSpPr>
        <p:spPr>
          <a:xfrm>
            <a:off x="457200" y="274638"/>
            <a:ext cx="8229600" cy="792162"/>
          </a:xfrm>
        </p:spPr>
        <p:txBody>
          <a:bodyPr/>
          <a:lstStyle/>
          <a:p>
            <a:r>
              <a:rPr lang="en-US" sz="3200" dirty="0" smtClean="0">
                <a:solidFill>
                  <a:srgbClr val="FFFF00"/>
                </a:solidFill>
              </a:rPr>
              <a:t>Rare vs. Common Variants Analysis</a:t>
            </a:r>
            <a:endParaRPr lang="en-US" sz="3200" dirty="0">
              <a:solidFill>
                <a:srgbClr val="FFFF00"/>
              </a:solidFill>
            </a:endParaRPr>
          </a:p>
        </p:txBody>
      </p:sp>
      <p:cxnSp>
        <p:nvCxnSpPr>
          <p:cNvPr id="6" name="Straight Arrow Connector 5"/>
          <p:cNvCxnSpPr/>
          <p:nvPr/>
        </p:nvCxnSpPr>
        <p:spPr bwMode="auto">
          <a:xfrm flipH="1">
            <a:off x="2895600" y="2209800"/>
            <a:ext cx="990600" cy="1828800"/>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7" name="Straight Arrow Connector 6"/>
          <p:cNvCxnSpPr/>
          <p:nvPr/>
        </p:nvCxnSpPr>
        <p:spPr bwMode="auto">
          <a:xfrm>
            <a:off x="5181600" y="2209800"/>
            <a:ext cx="990600" cy="1752600"/>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228600"/>
            <a:ext cx="8229600" cy="949325"/>
          </a:xfrm>
        </p:spPr>
        <p:txBody>
          <a:bodyPr/>
          <a:lstStyle/>
          <a:p>
            <a:pPr eaLnBrk="1" hangingPunct="1"/>
            <a:r>
              <a:rPr lang="en-US" sz="3200" dirty="0" smtClean="0">
                <a:solidFill>
                  <a:srgbClr val="FFFF00"/>
                </a:solidFill>
              </a:rPr>
              <a:t>Sequencing: Who, what and why?</a:t>
            </a:r>
          </a:p>
        </p:txBody>
      </p:sp>
      <p:sp>
        <p:nvSpPr>
          <p:cNvPr id="7171" name="Rectangle 3"/>
          <p:cNvSpPr>
            <a:spLocks noGrp="1" noChangeArrowheads="1"/>
          </p:cNvSpPr>
          <p:nvPr>
            <p:ph type="body" idx="1"/>
          </p:nvPr>
        </p:nvSpPr>
        <p:spPr>
          <a:xfrm>
            <a:off x="304800" y="1066800"/>
            <a:ext cx="8328025" cy="5005387"/>
          </a:xfrm>
        </p:spPr>
        <p:txBody>
          <a:bodyPr/>
          <a:lstStyle/>
          <a:p>
            <a:pPr eaLnBrk="1" hangingPunct="1"/>
            <a:r>
              <a:rPr lang="en-US" sz="2800" dirty="0" smtClean="0">
                <a:solidFill>
                  <a:schemeClr val="bg1"/>
                </a:solidFill>
              </a:rPr>
              <a:t>Sequencing is still “expensive” </a:t>
            </a:r>
          </a:p>
          <a:p>
            <a:pPr lvl="1"/>
            <a:r>
              <a:rPr lang="en-US" sz="2400" dirty="0" smtClean="0">
                <a:solidFill>
                  <a:schemeClr val="bg1"/>
                </a:solidFill>
              </a:rPr>
              <a:t>Unrelated cases and controls</a:t>
            </a:r>
          </a:p>
          <a:p>
            <a:pPr lvl="1"/>
            <a:r>
              <a:rPr lang="en-US" sz="2400" dirty="0" smtClean="0">
                <a:solidFill>
                  <a:schemeClr val="bg1"/>
                </a:solidFill>
              </a:rPr>
              <a:t>Families</a:t>
            </a:r>
          </a:p>
          <a:p>
            <a:pPr lvl="1"/>
            <a:r>
              <a:rPr lang="en-US" sz="2400" dirty="0" smtClean="0">
                <a:solidFill>
                  <a:schemeClr val="bg1"/>
                </a:solidFill>
              </a:rPr>
              <a:t>Extremes – affected and unaffected</a:t>
            </a:r>
          </a:p>
          <a:p>
            <a:pPr eaLnBrk="1" hangingPunct="1">
              <a:buNone/>
            </a:pPr>
            <a:endParaRPr lang="en-US" sz="2800" dirty="0" smtClean="0">
              <a:solidFill>
                <a:schemeClr val="bg1"/>
              </a:solidFill>
            </a:endParaRPr>
          </a:p>
          <a:p>
            <a:pPr eaLnBrk="1" hangingPunct="1"/>
            <a:r>
              <a:rPr lang="en-US" sz="2800" dirty="0" smtClean="0">
                <a:solidFill>
                  <a:schemeClr val="bg1"/>
                </a:solidFill>
              </a:rPr>
              <a:t>Sequencing  for discovery</a:t>
            </a:r>
          </a:p>
          <a:p>
            <a:pPr lvl="1"/>
            <a:r>
              <a:rPr lang="en-US" sz="2400" dirty="0" smtClean="0">
                <a:solidFill>
                  <a:schemeClr val="bg1"/>
                </a:solidFill>
              </a:rPr>
              <a:t>Whole </a:t>
            </a:r>
            <a:r>
              <a:rPr lang="en-US" sz="2400" dirty="0" err="1" smtClean="0">
                <a:solidFill>
                  <a:schemeClr val="bg1"/>
                </a:solidFill>
              </a:rPr>
              <a:t>Exome</a:t>
            </a:r>
            <a:r>
              <a:rPr lang="en-US" sz="2400" dirty="0" smtClean="0">
                <a:solidFill>
                  <a:schemeClr val="bg1"/>
                </a:solidFill>
              </a:rPr>
              <a:t> Sequencing (WES)  (coding regions)</a:t>
            </a:r>
          </a:p>
          <a:p>
            <a:pPr lvl="1"/>
            <a:r>
              <a:rPr lang="en-US" sz="2400" dirty="0" smtClean="0">
                <a:solidFill>
                  <a:schemeClr val="bg1"/>
                </a:solidFill>
              </a:rPr>
              <a:t>Whole Genome Sequencing (WGS)</a:t>
            </a:r>
          </a:p>
          <a:p>
            <a:pPr lvl="1"/>
            <a:r>
              <a:rPr lang="en-US" sz="2400" dirty="0" smtClean="0">
                <a:solidFill>
                  <a:schemeClr val="bg1"/>
                </a:solidFill>
              </a:rPr>
              <a:t>Targeted regions </a:t>
            </a:r>
          </a:p>
          <a:p>
            <a:pPr eaLnBrk="1" hangingPunct="1"/>
            <a:endParaRPr lang="en-US" sz="2800" dirty="0" smtClean="0">
              <a:solidFill>
                <a:schemeClr val="bg1"/>
              </a:solidFill>
            </a:endParaRPr>
          </a:p>
          <a:p>
            <a:pPr eaLnBrk="1" hangingPunct="1"/>
            <a:r>
              <a:rPr lang="en-US" sz="2800" dirty="0" err="1" smtClean="0">
                <a:solidFill>
                  <a:schemeClr val="bg1"/>
                </a:solidFill>
              </a:rPr>
              <a:t>Followup</a:t>
            </a:r>
            <a:r>
              <a:rPr lang="en-US" sz="2800" dirty="0" smtClean="0">
                <a:solidFill>
                  <a:schemeClr val="bg1"/>
                </a:solidFill>
              </a:rPr>
              <a:t> with targeted genotyping of identified rare variants in larger samples</a:t>
            </a:r>
          </a:p>
          <a:p>
            <a:pPr lvl="1"/>
            <a:endParaRPr lang="en-US" sz="2400" dirty="0" smtClean="0">
              <a:solidFill>
                <a:schemeClr val="bg1"/>
              </a:solidFill>
            </a:endParaRPr>
          </a:p>
          <a:p>
            <a:pPr lvl="1">
              <a:buNone/>
            </a:pPr>
            <a:endParaRPr lang="en-US" sz="2400" dirty="0" smtClean="0">
              <a:solidFill>
                <a:schemeClr val="bg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9" descr="nrg2779-f3"/>
          <p:cNvPicPr>
            <a:picLocks noChangeAspect="1" noChangeArrowheads="1"/>
          </p:cNvPicPr>
          <p:nvPr/>
        </p:nvPicPr>
        <p:blipFill>
          <a:blip r:embed="rId3" cstate="print"/>
          <a:srcRect/>
          <a:stretch>
            <a:fillRect/>
          </a:stretch>
        </p:blipFill>
        <p:spPr bwMode="auto">
          <a:xfrm>
            <a:off x="762000" y="457200"/>
            <a:ext cx="6553200" cy="5891054"/>
          </a:xfrm>
          <a:prstGeom prst="rect">
            <a:avLst/>
          </a:prstGeom>
          <a:noFill/>
          <a:ln w="9525">
            <a:noFill/>
            <a:miter lim="800000"/>
            <a:headEnd/>
            <a:tailEnd/>
          </a:ln>
        </p:spPr>
      </p:pic>
      <p:sp>
        <p:nvSpPr>
          <p:cNvPr id="3075" name="Rectangle 1"/>
          <p:cNvSpPr>
            <a:spLocks noChangeArrowheads="1"/>
          </p:cNvSpPr>
          <p:nvPr/>
        </p:nvSpPr>
        <p:spPr bwMode="auto">
          <a:xfrm>
            <a:off x="2590800" y="6459538"/>
            <a:ext cx="6477000" cy="369887"/>
          </a:xfrm>
          <a:prstGeom prst="rect">
            <a:avLst/>
          </a:prstGeom>
          <a:noFill/>
          <a:ln w="9525">
            <a:noFill/>
            <a:miter lim="800000"/>
            <a:headEnd/>
            <a:tailEnd/>
          </a:ln>
        </p:spPr>
        <p:txBody>
          <a:bodyPr>
            <a:spAutoFit/>
          </a:bodyPr>
          <a:lstStyle/>
          <a:p>
            <a:r>
              <a:rPr lang="en-US" altLang="en-US" dirty="0">
                <a:solidFill>
                  <a:schemeClr val="bg1"/>
                </a:solidFill>
              </a:rPr>
              <a:t>http://www.nature.com/nrg/journal/v11/n6/full/nrg2779.html</a:t>
            </a:r>
          </a:p>
        </p:txBody>
      </p:sp>
      <p:sp>
        <p:nvSpPr>
          <p:cNvPr id="4" name="TextBox 3"/>
          <p:cNvSpPr txBox="1"/>
          <p:nvPr/>
        </p:nvSpPr>
        <p:spPr>
          <a:xfrm>
            <a:off x="685800" y="0"/>
            <a:ext cx="7024102" cy="523220"/>
          </a:xfrm>
          <a:prstGeom prst="rect">
            <a:avLst/>
          </a:prstGeom>
          <a:noFill/>
        </p:spPr>
        <p:txBody>
          <a:bodyPr wrap="none" rtlCol="0">
            <a:spAutoFit/>
          </a:bodyPr>
          <a:lstStyle/>
          <a:p>
            <a:r>
              <a:rPr lang="en-US" sz="2800" dirty="0" smtClean="0">
                <a:solidFill>
                  <a:srgbClr val="FFFF00"/>
                </a:solidFill>
              </a:rPr>
              <a:t>Two discovery strategies using sequencing</a:t>
            </a:r>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533400" y="457200"/>
            <a:ext cx="7620000" cy="701675"/>
          </a:xfrm>
        </p:spPr>
        <p:txBody>
          <a:bodyPr/>
          <a:lstStyle/>
          <a:p>
            <a:r>
              <a:rPr lang="en-US" sz="3600" dirty="0" smtClean="0">
                <a:solidFill>
                  <a:srgbClr val="FFFF00"/>
                </a:solidFill>
              </a:rPr>
              <a:t>Sequencing Depth</a:t>
            </a:r>
            <a:endParaRPr lang="en-US" sz="3600" dirty="0">
              <a:solidFill>
                <a:srgbClr val="FFFF00"/>
              </a:solidFill>
            </a:endParaRPr>
          </a:p>
        </p:txBody>
      </p:sp>
      <p:sp>
        <p:nvSpPr>
          <p:cNvPr id="160771" name="Rectangle 3"/>
          <p:cNvSpPr>
            <a:spLocks noGrp="1" noChangeArrowheads="1"/>
          </p:cNvSpPr>
          <p:nvPr>
            <p:ph type="body" idx="1"/>
          </p:nvPr>
        </p:nvSpPr>
        <p:spPr>
          <a:xfrm>
            <a:off x="0" y="1627188"/>
            <a:ext cx="8513763" cy="5535612"/>
          </a:xfrm>
        </p:spPr>
        <p:txBody>
          <a:bodyPr/>
          <a:lstStyle/>
          <a:p>
            <a:pPr lvl="1">
              <a:lnSpc>
                <a:spcPct val="80000"/>
              </a:lnSpc>
              <a:buFont typeface="Wingdings" pitchFamily="2" charset="2"/>
              <a:buNone/>
            </a:pPr>
            <a:endParaRPr lang="en-US" sz="2400" dirty="0">
              <a:solidFill>
                <a:schemeClr val="bg1"/>
              </a:solidFill>
            </a:endParaRPr>
          </a:p>
          <a:p>
            <a:pPr>
              <a:lnSpc>
                <a:spcPct val="80000"/>
              </a:lnSpc>
            </a:pPr>
            <a:r>
              <a:rPr lang="en-US" sz="2400" dirty="0" smtClean="0">
                <a:solidFill>
                  <a:schemeClr val="bg1"/>
                </a:solidFill>
              </a:rPr>
              <a:t>Most current sequencing platforms generate millions of short sequence reads</a:t>
            </a:r>
          </a:p>
          <a:p>
            <a:pPr lvl="1">
              <a:lnSpc>
                <a:spcPct val="80000"/>
              </a:lnSpc>
            </a:pPr>
            <a:r>
              <a:rPr lang="en-US" sz="2000" dirty="0" smtClean="0">
                <a:solidFill>
                  <a:schemeClr val="bg1"/>
                </a:solidFill>
              </a:rPr>
              <a:t>High-depth reads (e.g. 30x) to exhaustively identify variation </a:t>
            </a:r>
          </a:p>
          <a:p>
            <a:pPr lvl="1">
              <a:lnSpc>
                <a:spcPct val="80000"/>
              </a:lnSpc>
            </a:pPr>
            <a:r>
              <a:rPr lang="en-US" sz="2000" dirty="0" smtClean="0">
                <a:solidFill>
                  <a:schemeClr val="bg1"/>
                </a:solidFill>
              </a:rPr>
              <a:t>Decreased sequencing depth  studies are increasing – requires more samples – detection and calling accuracy can be compromised.</a:t>
            </a:r>
          </a:p>
          <a:p>
            <a:pPr>
              <a:lnSpc>
                <a:spcPct val="80000"/>
              </a:lnSpc>
            </a:pPr>
            <a:endParaRPr lang="en-US" sz="2400" dirty="0" smtClean="0">
              <a:solidFill>
                <a:schemeClr val="bg1"/>
              </a:solidFill>
            </a:endParaRPr>
          </a:p>
          <a:p>
            <a:pPr>
              <a:lnSpc>
                <a:spcPct val="80000"/>
              </a:lnSpc>
            </a:pPr>
            <a:r>
              <a:rPr lang="en-US" sz="2400" dirty="0" smtClean="0">
                <a:solidFill>
                  <a:schemeClr val="bg1"/>
                </a:solidFill>
              </a:rPr>
              <a:t>Reads are then aligned to a reference genome</a:t>
            </a:r>
          </a:p>
          <a:p>
            <a:pPr>
              <a:lnSpc>
                <a:spcPct val="80000"/>
              </a:lnSpc>
            </a:pPr>
            <a:endParaRPr lang="en-US" sz="2400" dirty="0" smtClean="0">
              <a:solidFill>
                <a:schemeClr val="bg1"/>
              </a:solidFill>
            </a:endParaRPr>
          </a:p>
          <a:p>
            <a:pPr>
              <a:lnSpc>
                <a:spcPct val="80000"/>
              </a:lnSpc>
            </a:pPr>
            <a:r>
              <a:rPr lang="en-US" sz="2400" dirty="0" smtClean="0">
                <a:solidFill>
                  <a:schemeClr val="bg1"/>
                </a:solidFill>
              </a:rPr>
              <a:t>Variant calling is performed to identify sites at which one or more samples differ from the reference sequence</a:t>
            </a:r>
          </a:p>
          <a:p>
            <a:pPr>
              <a:lnSpc>
                <a:spcPct val="80000"/>
              </a:lnSpc>
            </a:pPr>
            <a:endParaRPr lang="en-US" sz="2400" dirty="0" smtClean="0">
              <a:solidFill>
                <a:schemeClr val="bg1"/>
              </a:solidFill>
            </a:endParaRPr>
          </a:p>
          <a:p>
            <a:pPr>
              <a:lnSpc>
                <a:spcPct val="80000"/>
              </a:lnSpc>
            </a:pPr>
            <a:r>
              <a:rPr lang="en-US" sz="2400" dirty="0" smtClean="0">
                <a:solidFill>
                  <a:schemeClr val="bg1"/>
                </a:solidFill>
              </a:rPr>
              <a:t>Focus is on SNPs, copy number variation is less straightforward at this point</a:t>
            </a:r>
          </a:p>
          <a:p>
            <a:pPr>
              <a:lnSpc>
                <a:spcPct val="80000"/>
              </a:lnSpc>
              <a:buFont typeface="Wingdings" pitchFamily="2" charset="2"/>
              <a:buNone/>
            </a:pPr>
            <a:endParaRPr lang="en-US" dirty="0"/>
          </a:p>
          <a:p>
            <a:pPr lvl="1">
              <a:lnSpc>
                <a:spcPct val="80000"/>
              </a:lnSpc>
              <a:buFont typeface="Wingdings" pitchFamily="2" charset="2"/>
              <a:buNone/>
            </a:pPr>
            <a:endParaRPr lang="en-US" sz="3200" dirty="0"/>
          </a:p>
          <a:p>
            <a:pPr lvl="1">
              <a:lnSpc>
                <a:spcPct val="80000"/>
              </a:lnSpc>
            </a:pPr>
            <a:endParaRPr lang="en-US" sz="2400"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FFFF00"/>
                </a:solidFill>
              </a:rPr>
              <a:t>Overview of steps taken in the search for low-frequency and rare variants affecting complex traits</a:t>
            </a:r>
            <a:endParaRPr lang="en-US" dirty="0">
              <a:solidFill>
                <a:srgbClr val="FFFF00"/>
              </a:solidFill>
            </a:endParaRPr>
          </a:p>
        </p:txBody>
      </p:sp>
      <p:pic>
        <p:nvPicPr>
          <p:cNvPr id="86018" name="Picture 2"/>
          <p:cNvPicPr>
            <a:picLocks noGrp="1" noChangeAspect="1" noChangeArrowheads="1"/>
          </p:cNvPicPr>
          <p:nvPr>
            <p:ph idx="1"/>
          </p:nvPr>
        </p:nvPicPr>
        <p:blipFill>
          <a:blip r:embed="rId2" cstate="print"/>
          <a:srcRect/>
          <a:stretch>
            <a:fillRect/>
          </a:stretch>
        </p:blipFill>
        <p:spPr bwMode="auto">
          <a:xfrm>
            <a:off x="1524275" y="1600200"/>
            <a:ext cx="6095450" cy="4525963"/>
          </a:xfrm>
          <a:prstGeom prst="rect">
            <a:avLst/>
          </a:prstGeom>
          <a:noFill/>
          <a:ln w="9525">
            <a:noFill/>
            <a:miter lim="800000"/>
            <a:headEnd/>
            <a:tailEnd/>
          </a:ln>
        </p:spPr>
      </p:pic>
      <p:sp>
        <p:nvSpPr>
          <p:cNvPr id="5" name="TextBox 4"/>
          <p:cNvSpPr txBox="1"/>
          <p:nvPr/>
        </p:nvSpPr>
        <p:spPr>
          <a:xfrm>
            <a:off x="914400" y="6211669"/>
            <a:ext cx="6629400" cy="646331"/>
          </a:xfrm>
          <a:prstGeom prst="rect">
            <a:avLst/>
          </a:prstGeom>
          <a:noFill/>
        </p:spPr>
        <p:txBody>
          <a:bodyPr wrap="square" rtlCol="0">
            <a:spAutoFit/>
          </a:bodyPr>
          <a:lstStyle/>
          <a:p>
            <a:r>
              <a:rPr lang="pt-BR" dirty="0" smtClean="0">
                <a:solidFill>
                  <a:schemeClr val="bg1"/>
                </a:solidFill>
              </a:rPr>
              <a:t>Human Molecular Genetics, 2013 R1–R6</a:t>
            </a:r>
          </a:p>
          <a:p>
            <a:r>
              <a:rPr lang="en-US" dirty="0" smtClean="0">
                <a:solidFill>
                  <a:schemeClr val="bg1"/>
                </a:solidFill>
              </a:rPr>
              <a:t>doi:10.1093/</a:t>
            </a:r>
            <a:r>
              <a:rPr lang="en-US" dirty="0" err="1" smtClean="0">
                <a:solidFill>
                  <a:schemeClr val="bg1"/>
                </a:solidFill>
              </a:rPr>
              <a:t>hmg</a:t>
            </a:r>
            <a:r>
              <a:rPr lang="en-US" dirty="0" smtClean="0">
                <a:solidFill>
                  <a:schemeClr val="bg1"/>
                </a:solidFill>
              </a:rPr>
              <a:t>/ddt376</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533400" y="457200"/>
            <a:ext cx="7620000" cy="701675"/>
          </a:xfrm>
        </p:spPr>
        <p:txBody>
          <a:bodyPr/>
          <a:lstStyle/>
          <a:p>
            <a:r>
              <a:rPr lang="en-US" sz="3600" dirty="0" smtClean="0">
                <a:solidFill>
                  <a:srgbClr val="FFFF00"/>
                </a:solidFill>
              </a:rPr>
              <a:t>Rare Variant Reference Panels</a:t>
            </a:r>
            <a:endParaRPr lang="en-US" sz="3600" dirty="0">
              <a:solidFill>
                <a:srgbClr val="FFFF00"/>
              </a:solidFill>
            </a:endParaRPr>
          </a:p>
        </p:txBody>
      </p:sp>
      <p:sp>
        <p:nvSpPr>
          <p:cNvPr id="160771" name="Rectangle 3"/>
          <p:cNvSpPr>
            <a:spLocks noGrp="1" noChangeArrowheads="1"/>
          </p:cNvSpPr>
          <p:nvPr>
            <p:ph type="body" idx="1"/>
          </p:nvPr>
        </p:nvSpPr>
        <p:spPr>
          <a:xfrm>
            <a:off x="0" y="1627188"/>
            <a:ext cx="8513763" cy="5535612"/>
          </a:xfrm>
        </p:spPr>
        <p:txBody>
          <a:bodyPr/>
          <a:lstStyle/>
          <a:p>
            <a:pPr lvl="1">
              <a:lnSpc>
                <a:spcPct val="80000"/>
              </a:lnSpc>
              <a:buFont typeface="Wingdings" pitchFamily="2" charset="2"/>
              <a:buNone/>
            </a:pPr>
            <a:endParaRPr lang="en-US" sz="2400" dirty="0">
              <a:solidFill>
                <a:schemeClr val="bg1"/>
              </a:solidFill>
            </a:endParaRPr>
          </a:p>
          <a:p>
            <a:pPr>
              <a:lnSpc>
                <a:spcPct val="80000"/>
              </a:lnSpc>
            </a:pPr>
            <a:r>
              <a:rPr lang="en-US" sz="2400" dirty="0" smtClean="0">
                <a:solidFill>
                  <a:schemeClr val="bg1"/>
                </a:solidFill>
              </a:rPr>
              <a:t>1000 Genomes Project </a:t>
            </a:r>
          </a:p>
          <a:p>
            <a:pPr lvl="1">
              <a:lnSpc>
                <a:spcPct val="80000"/>
              </a:lnSpc>
            </a:pPr>
            <a:r>
              <a:rPr lang="en-US" sz="2000" dirty="0" smtClean="0">
                <a:solidFill>
                  <a:schemeClr val="bg1"/>
                </a:solidFill>
              </a:rPr>
              <a:t>Catalog of common and uncommon variation identified through WGS and </a:t>
            </a:r>
            <a:r>
              <a:rPr lang="en-US" sz="2000" dirty="0" err="1" smtClean="0">
                <a:solidFill>
                  <a:schemeClr val="bg1"/>
                </a:solidFill>
              </a:rPr>
              <a:t>exome</a:t>
            </a:r>
            <a:r>
              <a:rPr lang="en-US" sz="2000" dirty="0" smtClean="0">
                <a:solidFill>
                  <a:schemeClr val="bg1"/>
                </a:solidFill>
              </a:rPr>
              <a:t> sequencing across several global populations</a:t>
            </a:r>
          </a:p>
          <a:p>
            <a:pPr lvl="1">
              <a:lnSpc>
                <a:spcPct val="80000"/>
              </a:lnSpc>
            </a:pPr>
            <a:endParaRPr lang="en-US" sz="2000" dirty="0" smtClean="0">
              <a:solidFill>
                <a:schemeClr val="bg1"/>
              </a:solidFill>
            </a:endParaRPr>
          </a:p>
          <a:p>
            <a:pPr>
              <a:lnSpc>
                <a:spcPct val="80000"/>
              </a:lnSpc>
            </a:pPr>
            <a:r>
              <a:rPr lang="en-US" sz="2400" dirty="0" smtClean="0">
                <a:solidFill>
                  <a:schemeClr val="bg1"/>
                </a:solidFill>
              </a:rPr>
              <a:t> NHLBI </a:t>
            </a:r>
            <a:r>
              <a:rPr lang="en-US" sz="2400" dirty="0" err="1" smtClean="0">
                <a:solidFill>
                  <a:schemeClr val="bg1"/>
                </a:solidFill>
              </a:rPr>
              <a:t>Exome</a:t>
            </a:r>
            <a:r>
              <a:rPr lang="en-US" sz="2400" dirty="0" smtClean="0">
                <a:solidFill>
                  <a:schemeClr val="bg1"/>
                </a:solidFill>
              </a:rPr>
              <a:t> Sequencing Project (NHLBI-ESP)  (http://esp.gs.washington.edu)</a:t>
            </a:r>
          </a:p>
          <a:p>
            <a:pPr lvl="1">
              <a:lnSpc>
                <a:spcPct val="80000"/>
              </a:lnSpc>
            </a:pPr>
            <a:r>
              <a:rPr lang="en-US" sz="2000" dirty="0" smtClean="0">
                <a:solidFill>
                  <a:schemeClr val="bg1"/>
                </a:solidFill>
              </a:rPr>
              <a:t>WES of 6500 samples in </a:t>
            </a:r>
            <a:r>
              <a:rPr lang="en-US" sz="2000" dirty="0" err="1" smtClean="0">
                <a:solidFill>
                  <a:schemeClr val="bg1"/>
                </a:solidFill>
              </a:rPr>
              <a:t>phenotyped</a:t>
            </a:r>
            <a:r>
              <a:rPr lang="en-US" sz="2000" dirty="0" smtClean="0">
                <a:solidFill>
                  <a:schemeClr val="bg1"/>
                </a:solidFill>
              </a:rPr>
              <a:t> sets from the USA. </a:t>
            </a:r>
          </a:p>
          <a:p>
            <a:pPr>
              <a:lnSpc>
                <a:spcPct val="80000"/>
              </a:lnSpc>
              <a:buNone/>
            </a:pPr>
            <a:endParaRPr lang="en-US" sz="2400" dirty="0" smtClean="0">
              <a:solidFill>
                <a:schemeClr val="bg1"/>
              </a:solidFill>
            </a:endParaRPr>
          </a:p>
          <a:p>
            <a:pPr>
              <a:lnSpc>
                <a:spcPct val="80000"/>
              </a:lnSpc>
            </a:pPr>
            <a:r>
              <a:rPr lang="en-US" sz="2400" dirty="0" smtClean="0">
                <a:solidFill>
                  <a:schemeClr val="bg1"/>
                </a:solidFill>
              </a:rPr>
              <a:t>UK10K Project  (www.uk10k.org)</a:t>
            </a:r>
          </a:p>
          <a:p>
            <a:pPr lvl="1">
              <a:lnSpc>
                <a:spcPct val="80000"/>
              </a:lnSpc>
            </a:pPr>
            <a:r>
              <a:rPr lang="en-US" sz="2000" dirty="0" smtClean="0">
                <a:solidFill>
                  <a:schemeClr val="bg1"/>
                </a:solidFill>
              </a:rPr>
              <a:t>High-depth WES of 6000 and low-depth WGS of 4000 well-</a:t>
            </a:r>
            <a:r>
              <a:rPr lang="en-US" sz="2000" dirty="0" err="1" smtClean="0">
                <a:solidFill>
                  <a:schemeClr val="bg1"/>
                </a:solidFill>
              </a:rPr>
              <a:t>phenotyped</a:t>
            </a:r>
            <a:r>
              <a:rPr lang="en-US" sz="2000" dirty="0" smtClean="0">
                <a:solidFill>
                  <a:schemeClr val="bg1"/>
                </a:solidFill>
              </a:rPr>
              <a:t> individuals from the UK</a:t>
            </a:r>
          </a:p>
          <a:p>
            <a:pPr>
              <a:lnSpc>
                <a:spcPct val="80000"/>
              </a:lnSpc>
              <a:buNone/>
            </a:pPr>
            <a:endParaRPr lang="en-US" sz="2400" dirty="0" smtClean="0">
              <a:solidFill>
                <a:schemeClr val="bg1"/>
              </a:solidFill>
            </a:endParaRPr>
          </a:p>
          <a:p>
            <a:pPr>
              <a:lnSpc>
                <a:spcPct val="80000"/>
              </a:lnSpc>
              <a:buFont typeface="Wingdings" pitchFamily="2" charset="2"/>
              <a:buNone/>
            </a:pPr>
            <a:endParaRPr lang="en-US" dirty="0"/>
          </a:p>
          <a:p>
            <a:pPr lvl="1">
              <a:lnSpc>
                <a:spcPct val="80000"/>
              </a:lnSpc>
              <a:buFont typeface="Wingdings" pitchFamily="2" charset="2"/>
              <a:buNone/>
            </a:pPr>
            <a:endParaRPr lang="en-US" sz="3200" dirty="0"/>
          </a:p>
          <a:p>
            <a:pPr lvl="1">
              <a:lnSpc>
                <a:spcPct val="80000"/>
              </a:lnSpc>
            </a:pPr>
            <a:endParaRPr lang="en-US" sz="2400"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533400" y="457200"/>
            <a:ext cx="7620000" cy="701675"/>
          </a:xfrm>
        </p:spPr>
        <p:txBody>
          <a:bodyPr/>
          <a:lstStyle/>
          <a:p>
            <a:r>
              <a:rPr lang="en-US" sz="3600" dirty="0" smtClean="0">
                <a:solidFill>
                  <a:srgbClr val="FFFF00"/>
                </a:solidFill>
              </a:rPr>
              <a:t>Rare Variant Association Analysis</a:t>
            </a:r>
            <a:endParaRPr lang="en-US" sz="3600" dirty="0">
              <a:solidFill>
                <a:srgbClr val="FFFF00"/>
              </a:solidFill>
            </a:endParaRPr>
          </a:p>
        </p:txBody>
      </p:sp>
      <p:sp>
        <p:nvSpPr>
          <p:cNvPr id="160771" name="Rectangle 3"/>
          <p:cNvSpPr>
            <a:spLocks noGrp="1" noChangeArrowheads="1"/>
          </p:cNvSpPr>
          <p:nvPr>
            <p:ph type="body" idx="1"/>
          </p:nvPr>
        </p:nvSpPr>
        <p:spPr>
          <a:xfrm>
            <a:off x="0" y="1066800"/>
            <a:ext cx="8513763" cy="5535612"/>
          </a:xfrm>
        </p:spPr>
        <p:txBody>
          <a:bodyPr/>
          <a:lstStyle/>
          <a:p>
            <a:pPr lvl="1">
              <a:lnSpc>
                <a:spcPct val="80000"/>
              </a:lnSpc>
              <a:buFont typeface="Wingdings" pitchFamily="2" charset="2"/>
              <a:buNone/>
            </a:pPr>
            <a:endParaRPr lang="en-US" sz="2400" dirty="0">
              <a:solidFill>
                <a:schemeClr val="bg1"/>
              </a:solidFill>
            </a:endParaRPr>
          </a:p>
          <a:p>
            <a:pPr>
              <a:lnSpc>
                <a:spcPct val="80000"/>
              </a:lnSpc>
            </a:pPr>
            <a:r>
              <a:rPr lang="en-US" sz="2400" dirty="0" smtClean="0">
                <a:solidFill>
                  <a:schemeClr val="bg1"/>
                </a:solidFill>
              </a:rPr>
              <a:t>Statistical considerations for analyzing rare variants are important</a:t>
            </a:r>
          </a:p>
          <a:p>
            <a:pPr>
              <a:lnSpc>
                <a:spcPct val="80000"/>
              </a:lnSpc>
            </a:pPr>
            <a:endParaRPr lang="en-US" sz="2400" dirty="0" smtClean="0">
              <a:solidFill>
                <a:schemeClr val="bg1"/>
              </a:solidFill>
            </a:endParaRPr>
          </a:p>
          <a:p>
            <a:pPr>
              <a:lnSpc>
                <a:spcPct val="80000"/>
              </a:lnSpc>
            </a:pPr>
            <a:r>
              <a:rPr lang="en-US" sz="2400" dirty="0" smtClean="0">
                <a:solidFill>
                  <a:schemeClr val="bg1"/>
                </a:solidFill>
              </a:rPr>
              <a:t>Testing for associations are challenging due to rareness and the large number of rare variants</a:t>
            </a:r>
          </a:p>
          <a:p>
            <a:pPr>
              <a:lnSpc>
                <a:spcPct val="80000"/>
              </a:lnSpc>
              <a:buNone/>
            </a:pPr>
            <a:endParaRPr lang="en-US" sz="2400" dirty="0" smtClean="0">
              <a:solidFill>
                <a:schemeClr val="bg1"/>
              </a:solidFill>
            </a:endParaRPr>
          </a:p>
          <a:p>
            <a:pPr>
              <a:lnSpc>
                <a:spcPct val="80000"/>
              </a:lnSpc>
            </a:pPr>
            <a:r>
              <a:rPr lang="en-US" sz="2400" dirty="0" smtClean="0">
                <a:solidFill>
                  <a:schemeClr val="bg1"/>
                </a:solidFill>
              </a:rPr>
              <a:t>Approaches</a:t>
            </a:r>
          </a:p>
          <a:p>
            <a:pPr lvl="1">
              <a:lnSpc>
                <a:spcPct val="80000"/>
              </a:lnSpc>
            </a:pPr>
            <a:r>
              <a:rPr lang="en-US" sz="2000" dirty="0" smtClean="0">
                <a:solidFill>
                  <a:schemeClr val="bg1"/>
                </a:solidFill>
              </a:rPr>
              <a:t>Single variant analysis  </a:t>
            </a:r>
          </a:p>
          <a:p>
            <a:pPr lvl="2">
              <a:lnSpc>
                <a:spcPct val="80000"/>
              </a:lnSpc>
            </a:pPr>
            <a:r>
              <a:rPr lang="en-US" sz="1700" dirty="0" smtClean="0">
                <a:solidFill>
                  <a:schemeClr val="bg1"/>
                </a:solidFill>
              </a:rPr>
              <a:t>Single-point analysis of rare variants is under-powered</a:t>
            </a:r>
          </a:p>
          <a:p>
            <a:pPr lvl="2">
              <a:lnSpc>
                <a:spcPct val="80000"/>
              </a:lnSpc>
            </a:pPr>
            <a:r>
              <a:rPr lang="en-US" sz="1700" dirty="0" smtClean="0">
                <a:solidFill>
                  <a:schemeClr val="bg1"/>
                </a:solidFill>
              </a:rPr>
              <a:t>Do not have enough copies of the rare variant allele in most association studies</a:t>
            </a:r>
            <a:endParaRPr lang="en-US" sz="2000" dirty="0" smtClean="0">
              <a:solidFill>
                <a:schemeClr val="bg1"/>
              </a:solidFill>
            </a:endParaRPr>
          </a:p>
          <a:p>
            <a:pPr>
              <a:lnSpc>
                <a:spcPct val="80000"/>
              </a:lnSpc>
              <a:buNone/>
            </a:pPr>
            <a:endParaRPr lang="en-US" sz="2400" dirty="0" smtClean="0">
              <a:solidFill>
                <a:schemeClr val="bg1"/>
              </a:solidFill>
            </a:endParaRPr>
          </a:p>
          <a:p>
            <a:pPr>
              <a:lnSpc>
                <a:spcPct val="80000"/>
              </a:lnSpc>
              <a:buFont typeface="Wingdings" pitchFamily="2" charset="2"/>
              <a:buNone/>
            </a:pPr>
            <a:endParaRPr lang="en-US" dirty="0"/>
          </a:p>
          <a:p>
            <a:pPr lvl="1">
              <a:lnSpc>
                <a:spcPct val="80000"/>
              </a:lnSpc>
              <a:buFont typeface="Wingdings" pitchFamily="2" charset="2"/>
              <a:buNone/>
            </a:pPr>
            <a:endParaRPr lang="en-US" sz="3200" dirty="0"/>
          </a:p>
          <a:p>
            <a:pPr lvl="1">
              <a:lnSpc>
                <a:spcPct val="80000"/>
              </a:lnSpc>
            </a:pPr>
            <a:endParaRPr lang="en-US" sz="2400"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Rare Variant Association Testing</a:t>
            </a:r>
            <a:br>
              <a:rPr lang="en-US" dirty="0" smtClean="0">
                <a:solidFill>
                  <a:srgbClr val="FFFF00"/>
                </a:solidFill>
              </a:rPr>
            </a:b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Consider a variant with a frequency of 0.001</a:t>
            </a:r>
          </a:p>
          <a:p>
            <a:r>
              <a:rPr lang="en-US" dirty="0" smtClean="0">
                <a:solidFill>
                  <a:schemeClr val="bg1"/>
                </a:solidFill>
              </a:rPr>
              <a:t>Significance level of 5x10</a:t>
            </a:r>
            <a:r>
              <a:rPr lang="en-US" baseline="30000" dirty="0" smtClean="0">
                <a:solidFill>
                  <a:schemeClr val="bg1"/>
                </a:solidFill>
              </a:rPr>
              <a:t>-6</a:t>
            </a:r>
          </a:p>
          <a:p>
            <a:r>
              <a:rPr lang="en-US" dirty="0" smtClean="0">
                <a:solidFill>
                  <a:schemeClr val="bg1"/>
                </a:solidFill>
              </a:rPr>
              <a:t>Corresponds to 100,000 </a:t>
            </a:r>
            <a:r>
              <a:rPr lang="en-US" dirty="0" smtClean="0">
                <a:solidFill>
                  <a:srgbClr val="FFFF00"/>
                </a:solidFill>
              </a:rPr>
              <a:t>single</a:t>
            </a:r>
            <a:r>
              <a:rPr lang="en-US" dirty="0" smtClean="0">
                <a:solidFill>
                  <a:schemeClr val="bg1"/>
                </a:solidFill>
              </a:rPr>
              <a:t> independent tests</a:t>
            </a:r>
          </a:p>
          <a:p>
            <a:r>
              <a:rPr lang="en-US" dirty="0" smtClean="0">
                <a:solidFill>
                  <a:schemeClr val="bg1"/>
                </a:solidFill>
              </a:rPr>
              <a:t>Disease prevalence of 10%</a:t>
            </a:r>
          </a:p>
          <a:p>
            <a:r>
              <a:rPr lang="en-US" dirty="0" smtClean="0">
                <a:solidFill>
                  <a:schemeClr val="bg1"/>
                </a:solidFill>
              </a:rPr>
              <a:t>Detecting a 2 fold increase in risk requires 33,000 cases and 33,000 controls</a:t>
            </a:r>
          </a:p>
          <a:p>
            <a:r>
              <a:rPr lang="en-US" dirty="0" smtClean="0">
                <a:solidFill>
                  <a:schemeClr val="bg1"/>
                </a:solidFill>
              </a:rPr>
              <a:t>Detecting a 3 fold increase in risk requires 11,000 cases and 11,000 controls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533400" y="457200"/>
            <a:ext cx="7620000" cy="701675"/>
          </a:xfrm>
        </p:spPr>
        <p:txBody>
          <a:bodyPr/>
          <a:lstStyle/>
          <a:p>
            <a:r>
              <a:rPr lang="en-US" sz="3600" dirty="0" smtClean="0">
                <a:solidFill>
                  <a:srgbClr val="FFFF00"/>
                </a:solidFill>
              </a:rPr>
              <a:t>This session</a:t>
            </a:r>
            <a:endParaRPr lang="en-US" sz="3600" dirty="0">
              <a:solidFill>
                <a:srgbClr val="FFFF00"/>
              </a:solidFill>
            </a:endParaRPr>
          </a:p>
        </p:txBody>
      </p:sp>
      <p:sp>
        <p:nvSpPr>
          <p:cNvPr id="160771" name="Rectangle 3"/>
          <p:cNvSpPr>
            <a:spLocks noGrp="1" noChangeArrowheads="1"/>
          </p:cNvSpPr>
          <p:nvPr>
            <p:ph type="body" idx="1"/>
          </p:nvPr>
        </p:nvSpPr>
        <p:spPr>
          <a:xfrm>
            <a:off x="1104900" y="1627188"/>
            <a:ext cx="7408863" cy="6202362"/>
          </a:xfrm>
        </p:spPr>
        <p:txBody>
          <a:bodyPr/>
          <a:lstStyle/>
          <a:p>
            <a:pPr lvl="1">
              <a:lnSpc>
                <a:spcPct val="80000"/>
              </a:lnSpc>
              <a:buFont typeface="Wingdings" pitchFamily="2" charset="2"/>
              <a:buNone/>
            </a:pPr>
            <a:endParaRPr lang="en-US" sz="3200" dirty="0">
              <a:solidFill>
                <a:schemeClr val="bg1"/>
              </a:solidFill>
            </a:endParaRPr>
          </a:p>
          <a:p>
            <a:pPr>
              <a:lnSpc>
                <a:spcPct val="80000"/>
              </a:lnSpc>
            </a:pPr>
            <a:r>
              <a:rPr lang="en-US" dirty="0" smtClean="0">
                <a:solidFill>
                  <a:schemeClr val="bg1"/>
                </a:solidFill>
              </a:rPr>
              <a:t>Why study rare variants and where do they come from?</a:t>
            </a:r>
          </a:p>
          <a:p>
            <a:pPr>
              <a:lnSpc>
                <a:spcPct val="80000"/>
              </a:lnSpc>
            </a:pPr>
            <a:endParaRPr lang="en-US" dirty="0" smtClean="0">
              <a:solidFill>
                <a:schemeClr val="bg1"/>
              </a:solidFill>
            </a:endParaRPr>
          </a:p>
          <a:p>
            <a:pPr>
              <a:lnSpc>
                <a:spcPct val="80000"/>
              </a:lnSpc>
            </a:pPr>
            <a:r>
              <a:rPr lang="en-US" dirty="0" smtClean="0">
                <a:solidFill>
                  <a:schemeClr val="bg1"/>
                </a:solidFill>
              </a:rPr>
              <a:t>Association analysis of rare variants </a:t>
            </a:r>
          </a:p>
          <a:p>
            <a:pPr>
              <a:lnSpc>
                <a:spcPct val="80000"/>
              </a:lnSpc>
            </a:pPr>
            <a:endParaRPr lang="en-US" dirty="0" smtClean="0">
              <a:solidFill>
                <a:schemeClr val="bg1"/>
              </a:solidFill>
            </a:endParaRPr>
          </a:p>
          <a:p>
            <a:pPr>
              <a:lnSpc>
                <a:spcPct val="80000"/>
              </a:lnSpc>
            </a:pPr>
            <a:r>
              <a:rPr lang="en-US" dirty="0" smtClean="0">
                <a:solidFill>
                  <a:schemeClr val="bg1"/>
                </a:solidFill>
              </a:rPr>
              <a:t>Using new technology in family studies</a:t>
            </a:r>
            <a:endParaRPr lang="en-US" sz="3200" dirty="0"/>
          </a:p>
          <a:p>
            <a:pPr>
              <a:lnSpc>
                <a:spcPct val="80000"/>
              </a:lnSpc>
              <a:buFont typeface="Wingdings" pitchFamily="2" charset="2"/>
              <a:buNone/>
            </a:pPr>
            <a:endParaRPr lang="en-US" dirty="0"/>
          </a:p>
          <a:p>
            <a:pPr lvl="1">
              <a:lnSpc>
                <a:spcPct val="80000"/>
              </a:lnSpc>
              <a:buFont typeface="Wingdings" pitchFamily="2" charset="2"/>
              <a:buNone/>
            </a:pPr>
            <a:endParaRPr lang="en-US" sz="3200" dirty="0"/>
          </a:p>
          <a:p>
            <a:pPr lvl="1">
              <a:lnSpc>
                <a:spcPct val="80000"/>
              </a:lnSpc>
            </a:pPr>
            <a:endParaRPr lang="en-US" sz="2400"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Rare Variant Association Testing</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Power Depends on:</a:t>
            </a:r>
          </a:p>
          <a:p>
            <a:pPr lvl="1"/>
            <a:r>
              <a:rPr lang="en-US" dirty="0" smtClean="0">
                <a:solidFill>
                  <a:schemeClr val="bg1"/>
                </a:solidFill>
              </a:rPr>
              <a:t>MAF</a:t>
            </a:r>
          </a:p>
          <a:p>
            <a:pPr lvl="1"/>
            <a:r>
              <a:rPr lang="en-US" dirty="0" smtClean="0">
                <a:solidFill>
                  <a:schemeClr val="bg1"/>
                </a:solidFill>
              </a:rPr>
              <a:t>Effect Size</a:t>
            </a:r>
          </a:p>
          <a:p>
            <a:r>
              <a:rPr lang="en-US" dirty="0" smtClean="0">
                <a:solidFill>
                  <a:schemeClr val="bg1"/>
                </a:solidFill>
              </a:rPr>
              <a:t>For Single Variant Tests need very large sample sizes even if effect sizes are larger than we have observed for common variants</a:t>
            </a:r>
          </a:p>
          <a:p>
            <a:pPr>
              <a:buNone/>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533400" y="457200"/>
            <a:ext cx="7620000" cy="701675"/>
          </a:xfrm>
        </p:spPr>
        <p:txBody>
          <a:bodyPr/>
          <a:lstStyle/>
          <a:p>
            <a:r>
              <a:rPr lang="en-US" sz="3600" dirty="0" smtClean="0">
                <a:solidFill>
                  <a:srgbClr val="FFFF00"/>
                </a:solidFill>
              </a:rPr>
              <a:t>Rare Variant Association Analysis</a:t>
            </a:r>
            <a:endParaRPr lang="en-US" sz="3600" dirty="0">
              <a:solidFill>
                <a:srgbClr val="FFFF00"/>
              </a:solidFill>
            </a:endParaRPr>
          </a:p>
        </p:txBody>
      </p:sp>
      <p:sp>
        <p:nvSpPr>
          <p:cNvPr id="160771" name="Rectangle 3"/>
          <p:cNvSpPr>
            <a:spLocks noGrp="1" noChangeArrowheads="1"/>
          </p:cNvSpPr>
          <p:nvPr>
            <p:ph type="body" idx="1"/>
          </p:nvPr>
        </p:nvSpPr>
        <p:spPr>
          <a:xfrm>
            <a:off x="0" y="1066800"/>
            <a:ext cx="8513763" cy="5535612"/>
          </a:xfrm>
        </p:spPr>
        <p:txBody>
          <a:bodyPr/>
          <a:lstStyle/>
          <a:p>
            <a:pPr lvl="1">
              <a:lnSpc>
                <a:spcPct val="80000"/>
              </a:lnSpc>
              <a:buFont typeface="Wingdings" pitchFamily="2" charset="2"/>
              <a:buNone/>
            </a:pPr>
            <a:endParaRPr lang="en-US" sz="2400" dirty="0">
              <a:solidFill>
                <a:schemeClr val="bg1"/>
              </a:solidFill>
            </a:endParaRPr>
          </a:p>
          <a:p>
            <a:pPr>
              <a:lnSpc>
                <a:spcPct val="80000"/>
              </a:lnSpc>
            </a:pPr>
            <a:r>
              <a:rPr lang="en-US" sz="2400" dirty="0" smtClean="0">
                <a:solidFill>
                  <a:schemeClr val="bg1"/>
                </a:solidFill>
              </a:rPr>
              <a:t>Alternate Approaches</a:t>
            </a:r>
          </a:p>
          <a:p>
            <a:pPr lvl="1">
              <a:lnSpc>
                <a:spcPct val="80000"/>
              </a:lnSpc>
            </a:pPr>
            <a:r>
              <a:rPr lang="en-US" sz="2000" dirty="0" smtClean="0">
                <a:solidFill>
                  <a:schemeClr val="bg1"/>
                </a:solidFill>
              </a:rPr>
              <a:t>A multivariate approach that combines information across multiple rare variant sites within a defined region</a:t>
            </a:r>
            <a:endParaRPr lang="en-US" sz="1700" dirty="0" smtClean="0">
              <a:solidFill>
                <a:schemeClr val="bg1"/>
              </a:solidFill>
            </a:endParaRPr>
          </a:p>
          <a:p>
            <a:pPr lvl="2">
              <a:lnSpc>
                <a:spcPct val="80000"/>
              </a:lnSpc>
            </a:pPr>
            <a:r>
              <a:rPr lang="en-US" sz="1700" dirty="0" smtClean="0">
                <a:solidFill>
                  <a:schemeClr val="bg1"/>
                </a:solidFill>
              </a:rPr>
              <a:t>Defined regions of the genome may include</a:t>
            </a:r>
          </a:p>
          <a:p>
            <a:pPr lvl="3">
              <a:lnSpc>
                <a:spcPct val="80000"/>
              </a:lnSpc>
            </a:pPr>
            <a:r>
              <a:rPr lang="en-US" sz="1400" dirty="0" smtClean="0">
                <a:solidFill>
                  <a:schemeClr val="bg1"/>
                </a:solidFill>
              </a:rPr>
              <a:t>gene (locus)  - for </a:t>
            </a:r>
            <a:r>
              <a:rPr lang="en-US" sz="1400" dirty="0" err="1" smtClean="0">
                <a:solidFill>
                  <a:schemeClr val="bg1"/>
                </a:solidFill>
              </a:rPr>
              <a:t>exome</a:t>
            </a:r>
            <a:r>
              <a:rPr lang="en-US" sz="1400" dirty="0" smtClean="0">
                <a:solidFill>
                  <a:schemeClr val="bg1"/>
                </a:solidFill>
              </a:rPr>
              <a:t> or candidate gene studies</a:t>
            </a:r>
          </a:p>
          <a:p>
            <a:pPr lvl="3">
              <a:lnSpc>
                <a:spcPct val="80000"/>
              </a:lnSpc>
            </a:pPr>
            <a:r>
              <a:rPr lang="en-US" sz="1400" dirty="0" smtClean="0">
                <a:solidFill>
                  <a:schemeClr val="bg1"/>
                </a:solidFill>
              </a:rPr>
              <a:t>or other functional  unit </a:t>
            </a:r>
          </a:p>
          <a:p>
            <a:pPr lvl="3">
              <a:lnSpc>
                <a:spcPct val="80000"/>
              </a:lnSpc>
            </a:pPr>
            <a:r>
              <a:rPr lang="en-US" sz="1400" dirty="0" smtClean="0">
                <a:solidFill>
                  <a:schemeClr val="bg1"/>
                </a:solidFill>
              </a:rPr>
              <a:t>defined genomic region- such as a  sliding  window for whole genome studies</a:t>
            </a:r>
            <a:endParaRPr lang="en-US" sz="2400" dirty="0" smtClean="0">
              <a:solidFill>
                <a:schemeClr val="bg1"/>
              </a:solidFill>
            </a:endParaRPr>
          </a:p>
          <a:p>
            <a:pPr>
              <a:lnSpc>
                <a:spcPct val="80000"/>
              </a:lnSpc>
            </a:pPr>
            <a:endParaRPr lang="en-US" sz="2400" dirty="0" smtClean="0">
              <a:solidFill>
                <a:schemeClr val="bg1"/>
              </a:solidFill>
            </a:endParaRPr>
          </a:p>
          <a:p>
            <a:pPr>
              <a:lnSpc>
                <a:spcPct val="80000"/>
              </a:lnSpc>
            </a:pPr>
            <a:r>
              <a:rPr lang="en-US" sz="2400" dirty="0" smtClean="0">
                <a:solidFill>
                  <a:schemeClr val="bg1"/>
                </a:solidFill>
              </a:rPr>
              <a:t>Numerous locus-specific statistical approaches have been developed</a:t>
            </a:r>
          </a:p>
          <a:p>
            <a:pPr>
              <a:lnSpc>
                <a:spcPct val="80000"/>
              </a:lnSpc>
            </a:pPr>
            <a:endParaRPr lang="en-US" sz="2400" dirty="0" smtClean="0">
              <a:solidFill>
                <a:schemeClr val="bg1"/>
              </a:solidFill>
            </a:endParaRPr>
          </a:p>
          <a:p>
            <a:pPr>
              <a:lnSpc>
                <a:spcPct val="80000"/>
              </a:lnSpc>
            </a:pPr>
            <a:r>
              <a:rPr lang="en-US" sz="2400" dirty="0" smtClean="0">
                <a:solidFill>
                  <a:schemeClr val="bg1"/>
                </a:solidFill>
              </a:rPr>
              <a:t>Correcting for multiple comparison is still needed – remember there are a lot more rare variants than common in the genome</a:t>
            </a:r>
          </a:p>
          <a:p>
            <a:pPr>
              <a:lnSpc>
                <a:spcPct val="80000"/>
              </a:lnSpc>
              <a:buNone/>
            </a:pPr>
            <a:endParaRPr lang="en-US" sz="2400" dirty="0" smtClean="0">
              <a:solidFill>
                <a:schemeClr val="bg1"/>
              </a:solidFill>
            </a:endParaRPr>
          </a:p>
          <a:p>
            <a:pPr>
              <a:lnSpc>
                <a:spcPct val="80000"/>
              </a:lnSpc>
              <a:buFont typeface="Wingdings" pitchFamily="2" charset="2"/>
              <a:buNone/>
            </a:pPr>
            <a:endParaRPr lang="en-US" dirty="0"/>
          </a:p>
          <a:p>
            <a:pPr lvl="1">
              <a:lnSpc>
                <a:spcPct val="80000"/>
              </a:lnSpc>
              <a:buFont typeface="Wingdings" pitchFamily="2" charset="2"/>
              <a:buNone/>
            </a:pPr>
            <a:endParaRPr lang="en-US" sz="3200" dirty="0"/>
          </a:p>
          <a:p>
            <a:pPr lvl="1">
              <a:lnSpc>
                <a:spcPct val="80000"/>
              </a:lnSpc>
            </a:pPr>
            <a:endParaRPr lang="en-US" sz="2400"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Burden vs. Single Variant Test</a:t>
            </a:r>
            <a:endParaRPr lang="en-US" dirty="0">
              <a:solidFill>
                <a:srgbClr val="FFFF00"/>
              </a:solidFill>
            </a:endParaRPr>
          </a:p>
        </p:txBody>
      </p:sp>
      <p:graphicFrame>
        <p:nvGraphicFramePr>
          <p:cNvPr id="4" name="Content Placeholder 3"/>
          <p:cNvGraphicFramePr>
            <a:graphicFrameLocks noGrp="1"/>
          </p:cNvGraphicFramePr>
          <p:nvPr>
            <p:ph idx="1"/>
          </p:nvPr>
        </p:nvGraphicFramePr>
        <p:xfrm>
          <a:off x="457200" y="1600200"/>
          <a:ext cx="8229600" cy="2021840"/>
        </p:xfrm>
        <a:graphic>
          <a:graphicData uri="http://schemas.openxmlformats.org/drawingml/2006/table">
            <a:tbl>
              <a:tblPr firstRow="1" bandRow="1">
                <a:tableStyleId>{5C22544A-7EE6-4342-B048-85BDC9FD1C3A}</a:tableStyleId>
              </a:tblPr>
              <a:tblGrid>
                <a:gridCol w="4800600"/>
                <a:gridCol w="1752600"/>
                <a:gridCol w="1676400"/>
              </a:tblGrid>
              <a:tr h="370840">
                <a:tc>
                  <a:txBody>
                    <a:bodyPr/>
                    <a:lstStyle/>
                    <a:p>
                      <a:endParaRPr lang="en-US" dirty="0"/>
                    </a:p>
                  </a:txBody>
                  <a:tcPr/>
                </a:tc>
                <a:tc>
                  <a:txBody>
                    <a:bodyPr/>
                    <a:lstStyle/>
                    <a:p>
                      <a:r>
                        <a:rPr lang="en-US" dirty="0" smtClean="0"/>
                        <a:t>Single Variant</a:t>
                      </a:r>
                      <a:endParaRPr lang="en-US" dirty="0"/>
                    </a:p>
                  </a:txBody>
                  <a:tcPr/>
                </a:tc>
                <a:tc>
                  <a:txBody>
                    <a:bodyPr/>
                    <a:lstStyle/>
                    <a:p>
                      <a:r>
                        <a:rPr lang="en-US" dirty="0" smtClean="0"/>
                        <a:t>Combined</a:t>
                      </a:r>
                      <a:r>
                        <a:rPr lang="en-US" baseline="0" dirty="0" smtClean="0"/>
                        <a:t> Test</a:t>
                      </a:r>
                      <a:endParaRPr lang="en-US" dirty="0"/>
                    </a:p>
                  </a:txBody>
                  <a:tcPr/>
                </a:tc>
              </a:tr>
              <a:tr h="370840">
                <a:tc>
                  <a:txBody>
                    <a:bodyPr/>
                    <a:lstStyle/>
                    <a:p>
                      <a:r>
                        <a:rPr lang="en-US" dirty="0" smtClean="0"/>
                        <a:t>10 variants/all have OR=2/ all</a:t>
                      </a:r>
                      <a:r>
                        <a:rPr lang="en-US" baseline="0" dirty="0" smtClean="0"/>
                        <a:t> have </a:t>
                      </a:r>
                      <a:r>
                        <a:rPr lang="en-US" dirty="0" smtClean="0"/>
                        <a:t>MAF .005</a:t>
                      </a:r>
                      <a:endParaRPr lang="en-US" dirty="0"/>
                    </a:p>
                  </a:txBody>
                  <a:tcPr/>
                </a:tc>
                <a:tc>
                  <a:txBody>
                    <a:bodyPr/>
                    <a:lstStyle/>
                    <a:p>
                      <a:r>
                        <a:rPr lang="en-US" dirty="0" smtClean="0"/>
                        <a:t>0.05</a:t>
                      </a:r>
                      <a:endParaRPr lang="en-US" dirty="0"/>
                    </a:p>
                  </a:txBody>
                  <a:tcPr/>
                </a:tc>
                <a:tc>
                  <a:txBody>
                    <a:bodyPr/>
                    <a:lstStyle/>
                    <a:p>
                      <a:r>
                        <a:rPr lang="en-US" dirty="0" smtClean="0"/>
                        <a:t>0.86</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variants/all have OR=2/ unequal</a:t>
                      </a:r>
                      <a:r>
                        <a:rPr lang="en-US" baseline="0" dirty="0" smtClean="0"/>
                        <a:t> MAF</a:t>
                      </a:r>
                      <a:endParaRPr lang="en-US" dirty="0" smtClean="0"/>
                    </a:p>
                  </a:txBody>
                  <a:tcPr/>
                </a:tc>
                <a:tc>
                  <a:txBody>
                    <a:bodyPr/>
                    <a:lstStyle/>
                    <a:p>
                      <a:r>
                        <a:rPr lang="en-US" dirty="0" smtClean="0"/>
                        <a:t>20.0</a:t>
                      </a:r>
                      <a:endParaRPr lang="en-US" dirty="0"/>
                    </a:p>
                  </a:txBody>
                  <a:tcPr/>
                </a:tc>
                <a:tc>
                  <a:txBody>
                    <a:bodyPr/>
                    <a:lstStyle/>
                    <a:p>
                      <a:r>
                        <a:rPr lang="en-US" dirty="0" smtClean="0"/>
                        <a:t>0.85</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variants/</a:t>
                      </a:r>
                      <a:r>
                        <a:rPr lang="en-US" dirty="0" err="1" smtClean="0"/>
                        <a:t>Avg</a:t>
                      </a:r>
                      <a:r>
                        <a:rPr lang="en-US" baseline="0" dirty="0" smtClean="0"/>
                        <a:t> </a:t>
                      </a:r>
                      <a:r>
                        <a:rPr lang="en-US" dirty="0" smtClean="0"/>
                        <a:t>OR=2, but</a:t>
                      </a:r>
                      <a:r>
                        <a:rPr lang="en-US" baseline="0" dirty="0" smtClean="0"/>
                        <a:t> varies</a:t>
                      </a:r>
                      <a:r>
                        <a:rPr lang="en-US" dirty="0" smtClean="0"/>
                        <a:t>/ all</a:t>
                      </a:r>
                      <a:r>
                        <a:rPr lang="en-US" baseline="0" dirty="0" smtClean="0"/>
                        <a:t> have </a:t>
                      </a:r>
                      <a:r>
                        <a:rPr lang="en-US" dirty="0" smtClean="0"/>
                        <a:t>MAF .005</a:t>
                      </a:r>
                    </a:p>
                  </a:txBody>
                  <a:tcPr/>
                </a:tc>
                <a:tc>
                  <a:txBody>
                    <a:bodyPr/>
                    <a:lstStyle/>
                    <a:p>
                      <a:r>
                        <a:rPr lang="en-US" dirty="0" smtClean="0"/>
                        <a:t>0.11</a:t>
                      </a:r>
                      <a:endParaRPr lang="en-US" dirty="0"/>
                    </a:p>
                  </a:txBody>
                  <a:tcPr/>
                </a:tc>
                <a:tc>
                  <a:txBody>
                    <a:bodyPr/>
                    <a:lstStyle/>
                    <a:p>
                      <a:r>
                        <a:rPr lang="en-US" dirty="0" smtClean="0"/>
                        <a:t>0.97</a:t>
                      </a:r>
                      <a:endParaRPr lang="en-US" dirty="0"/>
                    </a:p>
                  </a:txBody>
                  <a:tcPr/>
                </a:tc>
              </a:tr>
            </a:tbl>
          </a:graphicData>
        </a:graphic>
      </p:graphicFrame>
      <p:sp>
        <p:nvSpPr>
          <p:cNvPr id="5" name="TextBox 4"/>
          <p:cNvSpPr txBox="1"/>
          <p:nvPr/>
        </p:nvSpPr>
        <p:spPr>
          <a:xfrm>
            <a:off x="609600" y="4267200"/>
            <a:ext cx="6702476" cy="923330"/>
          </a:xfrm>
          <a:prstGeom prst="rect">
            <a:avLst/>
          </a:prstGeom>
          <a:noFill/>
        </p:spPr>
        <p:txBody>
          <a:bodyPr wrap="none" rtlCol="0">
            <a:spAutoFit/>
          </a:bodyPr>
          <a:lstStyle/>
          <a:p>
            <a:pPr>
              <a:buFont typeface="Arial" pitchFamily="34" charset="0"/>
              <a:buChar char="•"/>
            </a:pPr>
            <a:r>
              <a:rPr lang="en-US" dirty="0" smtClean="0">
                <a:solidFill>
                  <a:schemeClr val="bg1"/>
                </a:solidFill>
              </a:rPr>
              <a:t>Power calculated in simulations for 250 cases and 250 controls</a:t>
            </a:r>
          </a:p>
          <a:p>
            <a:pPr>
              <a:buFont typeface="Arial" pitchFamily="34" charset="0"/>
              <a:buChar char="•"/>
            </a:pPr>
            <a:r>
              <a:rPr lang="en-US" dirty="0" smtClean="0">
                <a:solidFill>
                  <a:schemeClr val="bg1"/>
                </a:solidFill>
              </a:rPr>
              <a:t>Combining variants can greatly increase power</a:t>
            </a:r>
          </a:p>
          <a:p>
            <a:pPr>
              <a:buFont typeface="Arial" pitchFamily="34" charset="0"/>
              <a:buChar char="•"/>
            </a:pPr>
            <a:r>
              <a:rPr lang="en-US" dirty="0" smtClean="0">
                <a:solidFill>
                  <a:schemeClr val="bg1"/>
                </a:solidFill>
              </a:rPr>
              <a:t>Appropriately combining  variants is key to rare variant studies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533400" y="457200"/>
            <a:ext cx="7620000" cy="701675"/>
          </a:xfrm>
        </p:spPr>
        <p:txBody>
          <a:bodyPr/>
          <a:lstStyle/>
          <a:p>
            <a:r>
              <a:rPr lang="en-US" sz="3600" dirty="0" smtClean="0">
                <a:solidFill>
                  <a:srgbClr val="FFFF00"/>
                </a:solidFill>
              </a:rPr>
              <a:t>Rare Variant Association Tests</a:t>
            </a:r>
            <a:endParaRPr lang="en-US" sz="3600" dirty="0">
              <a:solidFill>
                <a:srgbClr val="FFFF00"/>
              </a:solidFill>
            </a:endParaRPr>
          </a:p>
        </p:txBody>
      </p:sp>
      <p:sp>
        <p:nvSpPr>
          <p:cNvPr id="160771" name="Rectangle 3"/>
          <p:cNvSpPr>
            <a:spLocks noGrp="1" noChangeArrowheads="1"/>
          </p:cNvSpPr>
          <p:nvPr>
            <p:ph type="body" idx="1"/>
          </p:nvPr>
        </p:nvSpPr>
        <p:spPr>
          <a:xfrm>
            <a:off x="0" y="1627188"/>
            <a:ext cx="8513763" cy="5535612"/>
          </a:xfrm>
        </p:spPr>
        <p:txBody>
          <a:bodyPr/>
          <a:lstStyle/>
          <a:p>
            <a:pPr lvl="1">
              <a:lnSpc>
                <a:spcPct val="80000"/>
              </a:lnSpc>
              <a:buFont typeface="Wingdings" pitchFamily="2" charset="2"/>
              <a:buNone/>
            </a:pPr>
            <a:endParaRPr lang="en-US" sz="2400" dirty="0">
              <a:solidFill>
                <a:schemeClr val="bg1"/>
              </a:solidFill>
            </a:endParaRPr>
          </a:p>
          <a:p>
            <a:pPr>
              <a:lnSpc>
                <a:spcPct val="80000"/>
              </a:lnSpc>
            </a:pPr>
            <a:r>
              <a:rPr lang="en-US" sz="2400" dirty="0" smtClean="0">
                <a:solidFill>
                  <a:schemeClr val="bg1"/>
                </a:solidFill>
              </a:rPr>
              <a:t>The original Li and Leal paper (2008) simply collapsed rare variants into a single allele</a:t>
            </a:r>
          </a:p>
          <a:p>
            <a:pPr lvl="1">
              <a:lnSpc>
                <a:spcPct val="80000"/>
              </a:lnSpc>
              <a:buNone/>
            </a:pPr>
            <a:endParaRPr lang="en-US" sz="2000" dirty="0" smtClean="0">
              <a:solidFill>
                <a:schemeClr val="bg1"/>
              </a:solidFill>
            </a:endParaRPr>
          </a:p>
          <a:p>
            <a:pPr>
              <a:lnSpc>
                <a:spcPct val="80000"/>
              </a:lnSpc>
            </a:pPr>
            <a:r>
              <a:rPr lang="en-US" sz="2400" dirty="0" smtClean="0">
                <a:solidFill>
                  <a:schemeClr val="bg1"/>
                </a:solidFill>
              </a:rPr>
              <a:t> Multiple Refinements have been proposed </a:t>
            </a:r>
          </a:p>
          <a:p>
            <a:pPr lvl="1">
              <a:lnSpc>
                <a:spcPct val="80000"/>
              </a:lnSpc>
            </a:pPr>
            <a:r>
              <a:rPr lang="en-US" sz="2000" dirty="0" smtClean="0">
                <a:solidFill>
                  <a:schemeClr val="bg1"/>
                </a:solidFill>
              </a:rPr>
              <a:t>Count the number of rare variants per individual</a:t>
            </a:r>
          </a:p>
          <a:p>
            <a:pPr lvl="1">
              <a:lnSpc>
                <a:spcPct val="80000"/>
              </a:lnSpc>
            </a:pPr>
            <a:r>
              <a:rPr lang="en-US" sz="2000" dirty="0" smtClean="0">
                <a:solidFill>
                  <a:schemeClr val="bg1"/>
                </a:solidFill>
              </a:rPr>
              <a:t>Weight rare variants</a:t>
            </a:r>
          </a:p>
          <a:p>
            <a:pPr lvl="2">
              <a:lnSpc>
                <a:spcPct val="80000"/>
              </a:lnSpc>
            </a:pPr>
            <a:r>
              <a:rPr lang="en-US" sz="1700" dirty="0" smtClean="0">
                <a:solidFill>
                  <a:schemeClr val="bg1"/>
                </a:solidFill>
              </a:rPr>
              <a:t>MAF</a:t>
            </a:r>
          </a:p>
          <a:p>
            <a:pPr lvl="2">
              <a:lnSpc>
                <a:spcPct val="80000"/>
              </a:lnSpc>
            </a:pPr>
            <a:r>
              <a:rPr lang="en-US" sz="1700" dirty="0" smtClean="0">
                <a:solidFill>
                  <a:schemeClr val="bg1"/>
                </a:solidFill>
              </a:rPr>
              <a:t>Computational algorithms to </a:t>
            </a:r>
            <a:r>
              <a:rPr lang="en-US" sz="1700" dirty="0" err="1" smtClean="0">
                <a:solidFill>
                  <a:schemeClr val="bg1"/>
                </a:solidFill>
              </a:rPr>
              <a:t>prioritzie</a:t>
            </a:r>
            <a:r>
              <a:rPr lang="en-US" sz="1700" dirty="0" smtClean="0">
                <a:solidFill>
                  <a:schemeClr val="bg1"/>
                </a:solidFill>
              </a:rPr>
              <a:t> variants:</a:t>
            </a:r>
          </a:p>
          <a:p>
            <a:pPr lvl="3">
              <a:lnSpc>
                <a:spcPct val="80000"/>
              </a:lnSpc>
            </a:pPr>
            <a:r>
              <a:rPr lang="en-US" sz="1400" dirty="0" smtClean="0">
                <a:solidFill>
                  <a:schemeClr val="bg1"/>
                </a:solidFill>
              </a:rPr>
              <a:t>Annotation such as conservation score or another indicator of function</a:t>
            </a:r>
          </a:p>
          <a:p>
            <a:pPr lvl="3">
              <a:lnSpc>
                <a:spcPct val="80000"/>
              </a:lnSpc>
            </a:pPr>
            <a:endParaRPr lang="en-US" sz="1400" dirty="0" smtClean="0">
              <a:solidFill>
                <a:schemeClr val="bg1"/>
              </a:solidFill>
            </a:endParaRPr>
          </a:p>
          <a:p>
            <a:pPr>
              <a:lnSpc>
                <a:spcPct val="80000"/>
              </a:lnSpc>
              <a:buNone/>
            </a:pPr>
            <a:endParaRPr lang="en-US" sz="2400" dirty="0" smtClean="0">
              <a:solidFill>
                <a:schemeClr val="bg1"/>
              </a:solidFill>
            </a:endParaRPr>
          </a:p>
          <a:p>
            <a:pPr>
              <a:lnSpc>
                <a:spcPct val="80000"/>
              </a:lnSpc>
              <a:buNone/>
            </a:pPr>
            <a:endParaRPr lang="en-US" sz="2400" dirty="0" smtClean="0">
              <a:solidFill>
                <a:schemeClr val="bg1"/>
              </a:solidFill>
            </a:endParaRPr>
          </a:p>
          <a:p>
            <a:pPr>
              <a:lnSpc>
                <a:spcPct val="80000"/>
              </a:lnSpc>
              <a:buFont typeface="Wingdings" pitchFamily="2" charset="2"/>
              <a:buNone/>
            </a:pPr>
            <a:endParaRPr lang="en-US" dirty="0"/>
          </a:p>
          <a:p>
            <a:pPr lvl="1">
              <a:lnSpc>
                <a:spcPct val="80000"/>
              </a:lnSpc>
              <a:buFont typeface="Wingdings" pitchFamily="2" charset="2"/>
              <a:buNone/>
            </a:pPr>
            <a:endParaRPr lang="en-US" sz="3200" dirty="0"/>
          </a:p>
          <a:p>
            <a:pPr lvl="1">
              <a:lnSpc>
                <a:spcPct val="80000"/>
              </a:lnSpc>
            </a:pPr>
            <a:endParaRPr lang="en-US" sz="2400" dirty="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381000" y="304800"/>
            <a:ext cx="7620000" cy="701675"/>
          </a:xfrm>
        </p:spPr>
        <p:txBody>
          <a:bodyPr/>
          <a:lstStyle/>
          <a:p>
            <a:r>
              <a:rPr lang="en-US" sz="3200" dirty="0" smtClean="0">
                <a:solidFill>
                  <a:srgbClr val="FFFF00"/>
                </a:solidFill>
              </a:rPr>
              <a:t>Statistical approaches for analysis of rare variants</a:t>
            </a:r>
            <a:endParaRPr lang="en-US" sz="3200" dirty="0">
              <a:solidFill>
                <a:srgbClr val="FFFF00"/>
              </a:solidFill>
            </a:endParaRPr>
          </a:p>
        </p:txBody>
      </p:sp>
      <p:sp>
        <p:nvSpPr>
          <p:cNvPr id="160771" name="Rectangle 3"/>
          <p:cNvSpPr>
            <a:spLocks noGrp="1" noChangeArrowheads="1"/>
          </p:cNvSpPr>
          <p:nvPr>
            <p:ph type="body" idx="1"/>
          </p:nvPr>
        </p:nvSpPr>
        <p:spPr>
          <a:xfrm>
            <a:off x="0" y="1143000"/>
            <a:ext cx="8513763" cy="5535612"/>
          </a:xfrm>
        </p:spPr>
        <p:txBody>
          <a:bodyPr/>
          <a:lstStyle/>
          <a:p>
            <a:pPr lvl="1">
              <a:lnSpc>
                <a:spcPct val="80000"/>
              </a:lnSpc>
              <a:buFont typeface="Wingdings" pitchFamily="2" charset="2"/>
              <a:buNone/>
            </a:pPr>
            <a:endParaRPr lang="en-US" sz="2400" dirty="0">
              <a:solidFill>
                <a:schemeClr val="bg1"/>
              </a:solidFill>
            </a:endParaRPr>
          </a:p>
          <a:p>
            <a:pPr>
              <a:lnSpc>
                <a:spcPct val="80000"/>
              </a:lnSpc>
            </a:pPr>
            <a:endParaRPr lang="en-US" sz="2400" dirty="0" smtClean="0">
              <a:solidFill>
                <a:schemeClr val="bg1"/>
              </a:solidFill>
            </a:endParaRPr>
          </a:p>
          <a:p>
            <a:pPr>
              <a:lnSpc>
                <a:spcPct val="80000"/>
              </a:lnSpc>
            </a:pPr>
            <a:r>
              <a:rPr lang="en-US" sz="2400" dirty="0" smtClean="0">
                <a:solidFill>
                  <a:schemeClr val="bg1"/>
                </a:solidFill>
              </a:rPr>
              <a:t>Two Primary Approaches</a:t>
            </a:r>
          </a:p>
          <a:p>
            <a:pPr lvl="1">
              <a:lnSpc>
                <a:spcPct val="80000"/>
              </a:lnSpc>
            </a:pPr>
            <a:r>
              <a:rPr lang="en-US" sz="2000" dirty="0" smtClean="0">
                <a:solidFill>
                  <a:schemeClr val="bg1"/>
                </a:solidFill>
              </a:rPr>
              <a:t>Collapsing and Aggregation Methods  (Burden tests)</a:t>
            </a:r>
          </a:p>
          <a:p>
            <a:pPr lvl="1">
              <a:lnSpc>
                <a:spcPct val="80000"/>
              </a:lnSpc>
            </a:pPr>
            <a:r>
              <a:rPr lang="en-US" sz="2000" dirty="0" smtClean="0">
                <a:solidFill>
                  <a:schemeClr val="bg1"/>
                </a:solidFill>
              </a:rPr>
              <a:t>Non-Burden tests</a:t>
            </a:r>
          </a:p>
          <a:p>
            <a:pPr>
              <a:lnSpc>
                <a:spcPct val="80000"/>
              </a:lnSpc>
            </a:pPr>
            <a:endParaRPr lang="en-US" sz="2000" dirty="0" smtClean="0">
              <a:solidFill>
                <a:schemeClr val="bg1"/>
              </a:solidFill>
            </a:endParaRPr>
          </a:p>
          <a:p>
            <a:pPr lvl="1">
              <a:lnSpc>
                <a:spcPct val="80000"/>
              </a:lnSpc>
            </a:pPr>
            <a:endParaRPr lang="en-US" sz="2000" dirty="0" smtClean="0">
              <a:solidFill>
                <a:schemeClr val="bg1"/>
              </a:solidFill>
            </a:endParaRPr>
          </a:p>
          <a:p>
            <a:pPr lvl="1">
              <a:lnSpc>
                <a:spcPct val="80000"/>
              </a:lnSpc>
              <a:buNone/>
            </a:pPr>
            <a:endParaRPr lang="en-US" sz="2000" dirty="0" smtClean="0">
              <a:solidFill>
                <a:schemeClr val="bg1"/>
              </a:solidFill>
            </a:endParaRPr>
          </a:p>
          <a:p>
            <a:pPr lvl="1">
              <a:lnSpc>
                <a:spcPct val="80000"/>
              </a:lnSpc>
            </a:pPr>
            <a:endParaRPr lang="en-US" sz="2400" dirty="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381000" y="304800"/>
            <a:ext cx="7620000" cy="701675"/>
          </a:xfrm>
        </p:spPr>
        <p:txBody>
          <a:bodyPr/>
          <a:lstStyle/>
          <a:p>
            <a:r>
              <a:rPr lang="en-US" sz="3200" dirty="0" smtClean="0">
                <a:solidFill>
                  <a:srgbClr val="FFFF00"/>
                </a:solidFill>
              </a:rPr>
              <a:t>Statistical approaches for analysis of rare variants: Burden Tests</a:t>
            </a:r>
            <a:endParaRPr lang="en-US" sz="3200" dirty="0">
              <a:solidFill>
                <a:srgbClr val="FFFF00"/>
              </a:solidFill>
            </a:endParaRPr>
          </a:p>
        </p:txBody>
      </p:sp>
      <p:sp>
        <p:nvSpPr>
          <p:cNvPr id="160771" name="Rectangle 3"/>
          <p:cNvSpPr>
            <a:spLocks noGrp="1" noChangeArrowheads="1"/>
          </p:cNvSpPr>
          <p:nvPr>
            <p:ph type="body" idx="1"/>
          </p:nvPr>
        </p:nvSpPr>
        <p:spPr>
          <a:xfrm>
            <a:off x="0" y="1143000"/>
            <a:ext cx="8513763" cy="5535612"/>
          </a:xfrm>
        </p:spPr>
        <p:txBody>
          <a:bodyPr/>
          <a:lstStyle/>
          <a:p>
            <a:pPr lvl="1">
              <a:lnSpc>
                <a:spcPct val="80000"/>
              </a:lnSpc>
              <a:buFont typeface="Wingdings" pitchFamily="2" charset="2"/>
              <a:buNone/>
            </a:pPr>
            <a:endParaRPr lang="en-US" sz="2400" dirty="0">
              <a:solidFill>
                <a:schemeClr val="bg1"/>
              </a:solidFill>
            </a:endParaRPr>
          </a:p>
          <a:p>
            <a:pPr>
              <a:lnSpc>
                <a:spcPct val="80000"/>
              </a:lnSpc>
            </a:pPr>
            <a:r>
              <a:rPr lang="en-US" sz="2400" dirty="0" smtClean="0">
                <a:solidFill>
                  <a:schemeClr val="bg1"/>
                </a:solidFill>
              </a:rPr>
              <a:t>Collapsing methods/Burden tests </a:t>
            </a:r>
          </a:p>
          <a:p>
            <a:pPr>
              <a:lnSpc>
                <a:spcPct val="80000"/>
              </a:lnSpc>
              <a:buNone/>
            </a:pPr>
            <a:endParaRPr lang="en-US" sz="2400" dirty="0" smtClean="0">
              <a:solidFill>
                <a:schemeClr val="bg1"/>
              </a:solidFill>
            </a:endParaRPr>
          </a:p>
          <a:p>
            <a:pPr lvl="1">
              <a:lnSpc>
                <a:spcPct val="80000"/>
              </a:lnSpc>
            </a:pPr>
            <a:r>
              <a:rPr lang="en-US" sz="2000" dirty="0" smtClean="0">
                <a:solidFill>
                  <a:schemeClr val="bg1"/>
                </a:solidFill>
              </a:rPr>
              <a:t>Aggregate information on rare variants across multiple  variants into a single quantity to evaluate cumulative effects (burden) of multiple variants in a defined genomic region of interest</a:t>
            </a:r>
          </a:p>
          <a:p>
            <a:pPr lvl="1">
              <a:lnSpc>
                <a:spcPct val="80000"/>
              </a:lnSpc>
              <a:buNone/>
            </a:pPr>
            <a:endParaRPr lang="en-US" sz="2000" dirty="0" smtClean="0">
              <a:solidFill>
                <a:schemeClr val="bg1"/>
              </a:solidFill>
            </a:endParaRPr>
          </a:p>
          <a:p>
            <a:pPr lvl="1">
              <a:lnSpc>
                <a:spcPct val="80000"/>
              </a:lnSpc>
            </a:pPr>
            <a:r>
              <a:rPr lang="en-US" sz="2000" dirty="0" smtClean="0">
                <a:solidFill>
                  <a:schemeClr val="bg1"/>
                </a:solidFill>
              </a:rPr>
              <a:t>Test for trait association with an accumulation of rare minor alleles</a:t>
            </a:r>
          </a:p>
          <a:p>
            <a:pPr lvl="1">
              <a:lnSpc>
                <a:spcPct val="80000"/>
              </a:lnSpc>
              <a:buNone/>
            </a:pPr>
            <a:endParaRPr lang="en-US" sz="2000" dirty="0" smtClean="0">
              <a:solidFill>
                <a:schemeClr val="bg1"/>
              </a:solidFill>
            </a:endParaRPr>
          </a:p>
          <a:p>
            <a:pPr lvl="1">
              <a:lnSpc>
                <a:spcPct val="80000"/>
              </a:lnSpc>
            </a:pPr>
            <a:r>
              <a:rPr lang="en-US" sz="2000" dirty="0" smtClean="0">
                <a:solidFill>
                  <a:schemeClr val="bg1"/>
                </a:solidFill>
              </a:rPr>
              <a:t>Vary in the way they collapse variants  </a:t>
            </a:r>
          </a:p>
          <a:p>
            <a:pPr lvl="1">
              <a:lnSpc>
                <a:spcPct val="80000"/>
              </a:lnSpc>
              <a:buNone/>
            </a:pPr>
            <a:endParaRPr lang="en-US" sz="2000" dirty="0" smtClean="0">
              <a:solidFill>
                <a:schemeClr val="bg1"/>
              </a:solidFill>
            </a:endParaRPr>
          </a:p>
          <a:p>
            <a:pPr lvl="1">
              <a:lnSpc>
                <a:spcPct val="80000"/>
              </a:lnSpc>
            </a:pPr>
            <a:r>
              <a:rPr lang="en-US" sz="2000" dirty="0" smtClean="0">
                <a:solidFill>
                  <a:schemeClr val="bg1"/>
                </a:solidFill>
              </a:rPr>
              <a:t>Assume all collapsed variants are associated with the disease and  variants can be either deleterious or protective</a:t>
            </a:r>
          </a:p>
          <a:p>
            <a:pPr lvl="1">
              <a:lnSpc>
                <a:spcPct val="80000"/>
              </a:lnSpc>
            </a:pPr>
            <a:endParaRPr lang="en-US" sz="2000" dirty="0" smtClean="0">
              <a:solidFill>
                <a:schemeClr val="bg1"/>
              </a:solidFill>
            </a:endParaRPr>
          </a:p>
          <a:p>
            <a:pPr lvl="1">
              <a:lnSpc>
                <a:spcPct val="80000"/>
              </a:lnSpc>
            </a:pPr>
            <a:r>
              <a:rPr lang="en-US" sz="2000" dirty="0" smtClean="0">
                <a:solidFill>
                  <a:schemeClr val="bg1"/>
                </a:solidFill>
              </a:rPr>
              <a:t>Most powerful when ALL rare variants are causal with the same effect sizes (and direction of effect)</a:t>
            </a:r>
            <a:endParaRPr lang="en-US" sz="2400" dirty="0" smtClean="0">
              <a:solidFill>
                <a:schemeClr val="bg1"/>
              </a:solidFill>
            </a:endParaRPr>
          </a:p>
          <a:p>
            <a:pPr>
              <a:lnSpc>
                <a:spcPct val="80000"/>
              </a:lnSpc>
            </a:pPr>
            <a:endParaRPr lang="en-US" sz="2000" dirty="0" smtClean="0">
              <a:solidFill>
                <a:schemeClr val="bg1"/>
              </a:solidFill>
            </a:endParaRPr>
          </a:p>
          <a:p>
            <a:pPr lvl="1">
              <a:lnSpc>
                <a:spcPct val="80000"/>
              </a:lnSpc>
              <a:buNone/>
            </a:pPr>
            <a:endParaRPr lang="en-US" sz="2000" dirty="0" smtClean="0">
              <a:solidFill>
                <a:schemeClr val="bg1"/>
              </a:solidFill>
            </a:endParaRPr>
          </a:p>
          <a:p>
            <a:pPr lvl="1">
              <a:lnSpc>
                <a:spcPct val="80000"/>
              </a:lnSpc>
            </a:pPr>
            <a:endParaRPr lang="en-US" sz="2400"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381000" y="304800"/>
            <a:ext cx="7620000" cy="701675"/>
          </a:xfrm>
        </p:spPr>
        <p:txBody>
          <a:bodyPr/>
          <a:lstStyle/>
          <a:p>
            <a:r>
              <a:rPr lang="en-US" sz="3200" dirty="0" smtClean="0">
                <a:solidFill>
                  <a:srgbClr val="FFFF00"/>
                </a:solidFill>
              </a:rPr>
              <a:t>Statistical approaches for analysis of rare variants: Non-Burden Tests</a:t>
            </a:r>
            <a:endParaRPr lang="en-US" sz="3200" dirty="0">
              <a:solidFill>
                <a:srgbClr val="FFFF00"/>
              </a:solidFill>
            </a:endParaRPr>
          </a:p>
        </p:txBody>
      </p:sp>
      <p:sp>
        <p:nvSpPr>
          <p:cNvPr id="160771" name="Rectangle 3"/>
          <p:cNvSpPr>
            <a:spLocks noGrp="1" noChangeArrowheads="1"/>
          </p:cNvSpPr>
          <p:nvPr>
            <p:ph type="body" idx="1"/>
          </p:nvPr>
        </p:nvSpPr>
        <p:spPr>
          <a:xfrm>
            <a:off x="0" y="1143000"/>
            <a:ext cx="8513763" cy="5535612"/>
          </a:xfrm>
        </p:spPr>
        <p:txBody>
          <a:bodyPr/>
          <a:lstStyle/>
          <a:p>
            <a:pPr lvl="1">
              <a:lnSpc>
                <a:spcPct val="80000"/>
              </a:lnSpc>
              <a:buFont typeface="Wingdings" pitchFamily="2" charset="2"/>
              <a:buNone/>
            </a:pPr>
            <a:endParaRPr lang="en-US" sz="2400" dirty="0">
              <a:solidFill>
                <a:schemeClr val="bg1"/>
              </a:solidFill>
            </a:endParaRPr>
          </a:p>
          <a:p>
            <a:pPr>
              <a:lnSpc>
                <a:spcPct val="80000"/>
              </a:lnSpc>
            </a:pPr>
            <a:r>
              <a:rPr lang="en-US" sz="2400" dirty="0" smtClean="0">
                <a:solidFill>
                  <a:schemeClr val="bg1"/>
                </a:solidFill>
              </a:rPr>
              <a:t>Non-Burden tests</a:t>
            </a:r>
          </a:p>
          <a:p>
            <a:pPr>
              <a:lnSpc>
                <a:spcPct val="80000"/>
              </a:lnSpc>
              <a:buNone/>
            </a:pPr>
            <a:endParaRPr lang="en-US" sz="2000" dirty="0" smtClean="0">
              <a:solidFill>
                <a:schemeClr val="bg1"/>
              </a:solidFill>
            </a:endParaRPr>
          </a:p>
          <a:p>
            <a:pPr lvl="1">
              <a:lnSpc>
                <a:spcPct val="80000"/>
              </a:lnSpc>
            </a:pPr>
            <a:r>
              <a:rPr lang="en-US" sz="2000" dirty="0" smtClean="0">
                <a:solidFill>
                  <a:schemeClr val="bg1"/>
                </a:solidFill>
              </a:rPr>
              <a:t>Multivariate tests that combine single-variant test statistics </a:t>
            </a:r>
          </a:p>
          <a:p>
            <a:pPr lvl="1">
              <a:lnSpc>
                <a:spcPct val="80000"/>
              </a:lnSpc>
              <a:buNone/>
            </a:pPr>
            <a:endParaRPr lang="en-US" sz="2000" dirty="0" smtClean="0">
              <a:solidFill>
                <a:schemeClr val="bg1"/>
              </a:solidFill>
            </a:endParaRPr>
          </a:p>
          <a:p>
            <a:pPr lvl="1">
              <a:lnSpc>
                <a:spcPct val="80000"/>
              </a:lnSpc>
            </a:pPr>
            <a:r>
              <a:rPr lang="en-US" sz="2000" dirty="0" smtClean="0">
                <a:solidFill>
                  <a:schemeClr val="bg1"/>
                </a:solidFill>
              </a:rPr>
              <a:t>Make no assumption about direction and magnitude of effect of each rare variant – more flexible and more powerful in some scenarios</a:t>
            </a:r>
          </a:p>
          <a:p>
            <a:pPr lvl="1">
              <a:lnSpc>
                <a:spcPct val="80000"/>
              </a:lnSpc>
              <a:buNone/>
            </a:pPr>
            <a:endParaRPr lang="en-US" sz="2000" dirty="0" smtClean="0">
              <a:solidFill>
                <a:schemeClr val="bg1"/>
              </a:solidFill>
            </a:endParaRPr>
          </a:p>
          <a:p>
            <a:pPr lvl="1">
              <a:lnSpc>
                <a:spcPct val="80000"/>
              </a:lnSpc>
            </a:pPr>
            <a:r>
              <a:rPr lang="en-US" sz="2000" dirty="0" smtClean="0">
                <a:solidFill>
                  <a:schemeClr val="bg1"/>
                </a:solidFill>
              </a:rPr>
              <a:t>Sequence </a:t>
            </a:r>
            <a:r>
              <a:rPr lang="en-US" sz="2000" dirty="0" err="1" smtClean="0">
                <a:solidFill>
                  <a:schemeClr val="bg1"/>
                </a:solidFill>
              </a:rPr>
              <a:t>Kernal</a:t>
            </a:r>
            <a:r>
              <a:rPr lang="en-US" sz="2000" dirty="0" smtClean="0">
                <a:solidFill>
                  <a:schemeClr val="bg1"/>
                </a:solidFill>
              </a:rPr>
              <a:t> Association Test (SKAT) </a:t>
            </a:r>
          </a:p>
          <a:p>
            <a:pPr lvl="2">
              <a:lnSpc>
                <a:spcPct val="80000"/>
              </a:lnSpc>
            </a:pPr>
            <a:r>
              <a:rPr lang="en-US" sz="1700" dirty="0" smtClean="0">
                <a:solidFill>
                  <a:schemeClr val="bg1"/>
                </a:solidFill>
              </a:rPr>
              <a:t>Specifying weights  can improve power</a:t>
            </a:r>
          </a:p>
          <a:p>
            <a:pPr lvl="2">
              <a:lnSpc>
                <a:spcPct val="80000"/>
              </a:lnSpc>
            </a:pPr>
            <a:r>
              <a:rPr lang="en-US" sz="1700" dirty="0" smtClean="0">
                <a:solidFill>
                  <a:schemeClr val="bg1"/>
                </a:solidFill>
              </a:rPr>
              <a:t>Choice of weights is not always clear</a:t>
            </a:r>
          </a:p>
          <a:p>
            <a:pPr lvl="1">
              <a:lnSpc>
                <a:spcPct val="80000"/>
              </a:lnSpc>
            </a:pPr>
            <a:endParaRPr lang="en-US" sz="2000" dirty="0" smtClean="0">
              <a:solidFill>
                <a:schemeClr val="bg1"/>
              </a:solidFill>
            </a:endParaRPr>
          </a:p>
          <a:p>
            <a:pPr lvl="1">
              <a:lnSpc>
                <a:spcPct val="80000"/>
              </a:lnSpc>
              <a:buNone/>
            </a:pPr>
            <a:endParaRPr lang="en-US" sz="2000" dirty="0" smtClean="0">
              <a:solidFill>
                <a:schemeClr val="bg1"/>
              </a:solidFill>
            </a:endParaRPr>
          </a:p>
          <a:p>
            <a:pPr lvl="1">
              <a:lnSpc>
                <a:spcPct val="80000"/>
              </a:lnSpc>
            </a:pPr>
            <a:endParaRPr lang="en-US" sz="2400" dirty="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381000" y="304800"/>
            <a:ext cx="7620000" cy="701675"/>
          </a:xfrm>
        </p:spPr>
        <p:txBody>
          <a:bodyPr/>
          <a:lstStyle/>
          <a:p>
            <a:r>
              <a:rPr lang="en-US" sz="3200" dirty="0" smtClean="0">
                <a:solidFill>
                  <a:srgbClr val="FFFF00"/>
                </a:solidFill>
              </a:rPr>
              <a:t>Rare Variant Methods, cont</a:t>
            </a:r>
            <a:endParaRPr lang="en-US" sz="3200" dirty="0">
              <a:solidFill>
                <a:srgbClr val="FFFF00"/>
              </a:solidFill>
            </a:endParaRPr>
          </a:p>
        </p:txBody>
      </p:sp>
      <p:sp>
        <p:nvSpPr>
          <p:cNvPr id="160771" name="Rectangle 3"/>
          <p:cNvSpPr>
            <a:spLocks noGrp="1" noChangeArrowheads="1"/>
          </p:cNvSpPr>
          <p:nvPr>
            <p:ph type="body" idx="1"/>
          </p:nvPr>
        </p:nvSpPr>
        <p:spPr>
          <a:xfrm>
            <a:off x="0" y="762000"/>
            <a:ext cx="8513763" cy="5535612"/>
          </a:xfrm>
        </p:spPr>
        <p:txBody>
          <a:bodyPr/>
          <a:lstStyle/>
          <a:p>
            <a:pPr lvl="1">
              <a:lnSpc>
                <a:spcPct val="80000"/>
              </a:lnSpc>
              <a:buNone/>
            </a:pPr>
            <a:endParaRPr lang="en-US" sz="2000" dirty="0" smtClean="0">
              <a:solidFill>
                <a:schemeClr val="bg1"/>
              </a:solidFill>
            </a:endParaRPr>
          </a:p>
          <a:p>
            <a:pPr>
              <a:lnSpc>
                <a:spcPct val="80000"/>
              </a:lnSpc>
            </a:pPr>
            <a:r>
              <a:rPr lang="en-US" sz="2400" dirty="0" smtClean="0">
                <a:solidFill>
                  <a:schemeClr val="bg1"/>
                </a:solidFill>
              </a:rPr>
              <a:t>Vary in way variants are collapsed</a:t>
            </a:r>
          </a:p>
          <a:p>
            <a:pPr lvl="1">
              <a:lnSpc>
                <a:spcPct val="80000"/>
              </a:lnSpc>
            </a:pPr>
            <a:r>
              <a:rPr lang="en-US" sz="2000" dirty="0" smtClean="0">
                <a:solidFill>
                  <a:schemeClr val="bg1"/>
                </a:solidFill>
              </a:rPr>
              <a:t>Model the phenotype using a regression approach</a:t>
            </a:r>
          </a:p>
          <a:p>
            <a:pPr lvl="2">
              <a:lnSpc>
                <a:spcPct val="80000"/>
              </a:lnSpc>
            </a:pPr>
            <a:r>
              <a:rPr lang="en-US" sz="1700" dirty="0" smtClean="0">
                <a:solidFill>
                  <a:schemeClr val="bg1"/>
                </a:solidFill>
              </a:rPr>
              <a:t> as a function of the proportion or count of rare variants in the defined region  at which an individual has the minor allele (Burden test)</a:t>
            </a:r>
          </a:p>
          <a:p>
            <a:pPr lvl="2">
              <a:lnSpc>
                <a:spcPct val="80000"/>
              </a:lnSpc>
            </a:pPr>
            <a:r>
              <a:rPr lang="en-US" sz="1700" dirty="0" smtClean="0">
                <a:solidFill>
                  <a:schemeClr val="bg1"/>
                </a:solidFill>
              </a:rPr>
              <a:t>Or as a function of the presence or absence of a minor allele at any rare variant site within the locus or region of interest  - (Collapsing method)</a:t>
            </a:r>
          </a:p>
          <a:p>
            <a:pPr lvl="1">
              <a:lnSpc>
                <a:spcPct val="80000"/>
              </a:lnSpc>
            </a:pPr>
            <a:r>
              <a:rPr lang="en-US" sz="2000" dirty="0" smtClean="0">
                <a:solidFill>
                  <a:schemeClr val="bg1"/>
                </a:solidFill>
              </a:rPr>
              <a:t>Limitation is that we ignore directionality (</a:t>
            </a:r>
            <a:r>
              <a:rPr lang="en-US" sz="2000" dirty="0" err="1" smtClean="0">
                <a:solidFill>
                  <a:schemeClr val="bg1"/>
                </a:solidFill>
              </a:rPr>
              <a:t>eg</a:t>
            </a:r>
            <a:r>
              <a:rPr lang="en-US" sz="2000" dirty="0" smtClean="0">
                <a:solidFill>
                  <a:schemeClr val="bg1"/>
                </a:solidFill>
              </a:rPr>
              <a:t> both deleterious and protective variants are treated in the same way)</a:t>
            </a:r>
          </a:p>
          <a:p>
            <a:pPr lvl="1">
              <a:lnSpc>
                <a:spcPct val="80000"/>
              </a:lnSpc>
            </a:pPr>
            <a:r>
              <a:rPr lang="en-US" sz="2000" dirty="0" smtClean="0">
                <a:solidFill>
                  <a:schemeClr val="bg1"/>
                </a:solidFill>
              </a:rPr>
              <a:t>Assume equal  contribution from each variant</a:t>
            </a:r>
          </a:p>
          <a:p>
            <a:pPr lvl="1">
              <a:lnSpc>
                <a:spcPct val="80000"/>
              </a:lnSpc>
            </a:pPr>
            <a:r>
              <a:rPr lang="en-US" sz="2000" dirty="0" smtClean="0">
                <a:solidFill>
                  <a:schemeClr val="bg1"/>
                </a:solidFill>
              </a:rPr>
              <a:t>Most powerful when </a:t>
            </a:r>
            <a:r>
              <a:rPr lang="en-US" sz="2000" u="sng" dirty="0" smtClean="0">
                <a:solidFill>
                  <a:schemeClr val="bg1"/>
                </a:solidFill>
              </a:rPr>
              <a:t>most </a:t>
            </a:r>
            <a:r>
              <a:rPr lang="en-US" sz="2000" dirty="0" smtClean="0">
                <a:solidFill>
                  <a:schemeClr val="bg1"/>
                </a:solidFill>
              </a:rPr>
              <a:t>variants are causal and in the same direction (</a:t>
            </a:r>
            <a:r>
              <a:rPr lang="en-US" sz="2000" dirty="0" err="1" smtClean="0">
                <a:solidFill>
                  <a:schemeClr val="bg1"/>
                </a:solidFill>
              </a:rPr>
              <a:t>eg</a:t>
            </a:r>
            <a:r>
              <a:rPr lang="en-US" sz="2000" dirty="0" smtClean="0">
                <a:solidFill>
                  <a:schemeClr val="bg1"/>
                </a:solidFill>
              </a:rPr>
              <a:t> deleterious)</a:t>
            </a:r>
          </a:p>
          <a:p>
            <a:pPr>
              <a:lnSpc>
                <a:spcPct val="80000"/>
              </a:lnSpc>
            </a:pPr>
            <a:r>
              <a:rPr lang="en-US" sz="2400" dirty="0" smtClean="0">
                <a:solidFill>
                  <a:schemeClr val="bg1"/>
                </a:solidFill>
              </a:rPr>
              <a:t>Weighted aggregation tests – </a:t>
            </a:r>
            <a:r>
              <a:rPr lang="en-US" sz="2000" dirty="0" smtClean="0">
                <a:solidFill>
                  <a:schemeClr val="bg1"/>
                </a:solidFill>
              </a:rPr>
              <a:t>weight each variant based on other evidence, these weights contribute to the “burden”</a:t>
            </a:r>
          </a:p>
          <a:p>
            <a:pPr>
              <a:lnSpc>
                <a:spcPct val="80000"/>
              </a:lnSpc>
            </a:pPr>
            <a:r>
              <a:rPr lang="en-US" sz="2400" dirty="0" smtClean="0">
                <a:solidFill>
                  <a:schemeClr val="bg1"/>
                </a:solidFill>
              </a:rPr>
              <a:t>SKAT tests </a:t>
            </a:r>
            <a:r>
              <a:rPr lang="en-US" sz="2000" dirty="0" smtClean="0">
                <a:solidFill>
                  <a:schemeClr val="bg1"/>
                </a:solidFill>
              </a:rPr>
              <a:t>are more powerful when most variants are not causal or when the effects of causal variants are in different directions – a regression framework</a:t>
            </a:r>
          </a:p>
          <a:p>
            <a:pPr>
              <a:lnSpc>
                <a:spcPct val="80000"/>
              </a:lnSpc>
            </a:pPr>
            <a:r>
              <a:rPr lang="en-US" sz="2400" dirty="0" smtClean="0">
                <a:solidFill>
                  <a:schemeClr val="bg1"/>
                </a:solidFill>
              </a:rPr>
              <a:t>A unified approach between the collapsing methods and SKAT has been developed</a:t>
            </a:r>
          </a:p>
          <a:p>
            <a:pPr lvl="1">
              <a:lnSpc>
                <a:spcPct val="80000"/>
              </a:lnSpc>
            </a:pPr>
            <a:r>
              <a:rPr lang="en-US" sz="2000" dirty="0" smtClean="0">
                <a:solidFill>
                  <a:schemeClr val="bg1"/>
                </a:solidFill>
              </a:rPr>
              <a:t>SKAT-O ; maintains power under both scenarios</a:t>
            </a:r>
          </a:p>
          <a:p>
            <a:pPr lvl="1">
              <a:lnSpc>
                <a:spcPct val="80000"/>
              </a:lnSpc>
            </a:pPr>
            <a:endParaRPr lang="en-US" sz="2400" dirty="0"/>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Do these approaches work?</a:t>
            </a:r>
            <a:endParaRPr lang="en-US" dirty="0">
              <a:solidFill>
                <a:srgbClr val="FFFF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19200"/>
            <a:ext cx="8458200" cy="4124206"/>
          </a:xfrm>
          <a:prstGeom prst="rect">
            <a:avLst/>
          </a:prstGeom>
        </p:spPr>
        <p:txBody>
          <a:bodyPr wrap="square">
            <a:spAutoFit/>
          </a:bodyPr>
          <a:lstStyle/>
          <a:p>
            <a:r>
              <a:rPr lang="en-US" sz="1600" dirty="0" smtClean="0">
                <a:solidFill>
                  <a:srgbClr val="FFFF00"/>
                </a:solidFill>
              </a:rPr>
              <a:t>A </a:t>
            </a:r>
            <a:r>
              <a:rPr lang="en-US" sz="1600" dirty="0" err="1" smtClean="0">
                <a:solidFill>
                  <a:srgbClr val="FFFF00"/>
                </a:solidFill>
              </a:rPr>
              <a:t>Groupwise</a:t>
            </a:r>
            <a:r>
              <a:rPr lang="en-US" sz="1600" dirty="0" smtClean="0">
                <a:solidFill>
                  <a:srgbClr val="FFFF00"/>
                </a:solidFill>
              </a:rPr>
              <a:t> Association Test for Rare Mutations Using a Weighted Sum Statistic</a:t>
            </a:r>
          </a:p>
          <a:p>
            <a:endParaRPr lang="en-US" sz="1600" dirty="0" smtClean="0">
              <a:solidFill>
                <a:srgbClr val="FFFF00"/>
              </a:solidFill>
            </a:endParaRPr>
          </a:p>
          <a:p>
            <a:r>
              <a:rPr lang="en-US" sz="1600" dirty="0" smtClean="0">
                <a:solidFill>
                  <a:srgbClr val="FFFF00"/>
                </a:solidFill>
              </a:rPr>
              <a:t>Bo </a:t>
            </a:r>
            <a:r>
              <a:rPr lang="en-US" sz="1600" dirty="0" err="1" smtClean="0">
                <a:solidFill>
                  <a:srgbClr val="FFFF00"/>
                </a:solidFill>
              </a:rPr>
              <a:t>Eskerod</a:t>
            </a:r>
            <a:r>
              <a:rPr lang="en-US" sz="1600" dirty="0" smtClean="0">
                <a:solidFill>
                  <a:srgbClr val="FFFF00"/>
                </a:solidFill>
              </a:rPr>
              <a:t> Madsen1, Sharon R. Browning2*</a:t>
            </a:r>
          </a:p>
          <a:p>
            <a:endParaRPr lang="en-US" sz="1400" dirty="0" smtClean="0">
              <a:solidFill>
                <a:srgbClr val="FFFF00"/>
              </a:solidFill>
            </a:endParaRPr>
          </a:p>
          <a:p>
            <a:r>
              <a:rPr lang="en-US" sz="1400" dirty="0" smtClean="0">
                <a:solidFill>
                  <a:srgbClr val="FFFF00"/>
                </a:solidFill>
              </a:rPr>
              <a:t>Abstract</a:t>
            </a:r>
          </a:p>
          <a:p>
            <a:r>
              <a:rPr lang="en-US" sz="1200" dirty="0" err="1" smtClean="0">
                <a:solidFill>
                  <a:schemeClr val="bg1"/>
                </a:solidFill>
              </a:rPr>
              <a:t>Resequencing</a:t>
            </a:r>
            <a:r>
              <a:rPr lang="en-US" sz="1200" dirty="0" smtClean="0">
                <a:solidFill>
                  <a:schemeClr val="bg1"/>
                </a:solidFill>
              </a:rPr>
              <a:t> is an emerging tool for identification of rare disease-associated mutations. Rare mutations are difficult to tag</a:t>
            </a:r>
          </a:p>
          <a:p>
            <a:r>
              <a:rPr lang="en-US" sz="1200" dirty="0" smtClean="0">
                <a:solidFill>
                  <a:schemeClr val="bg1"/>
                </a:solidFill>
              </a:rPr>
              <a:t>with SNP genotyping, as genotyping studies are designed to detect common variants. However, studies have shown that</a:t>
            </a:r>
          </a:p>
          <a:p>
            <a:r>
              <a:rPr lang="en-US" sz="1200" dirty="0" smtClean="0">
                <a:solidFill>
                  <a:schemeClr val="bg1"/>
                </a:solidFill>
              </a:rPr>
              <a:t>genetic heterogeneity is a probable scenario for common diseases, in which multiple rare mutations together explain a</a:t>
            </a:r>
          </a:p>
          <a:p>
            <a:r>
              <a:rPr lang="en-US" sz="1200" dirty="0" smtClean="0">
                <a:solidFill>
                  <a:schemeClr val="bg1"/>
                </a:solidFill>
              </a:rPr>
              <a:t>large proportion of the genetic basis for the disease. Thus, we propose a weighted-sum method to jointly </a:t>
            </a:r>
            <a:r>
              <a:rPr lang="en-US" sz="1200" dirty="0" err="1" smtClean="0">
                <a:solidFill>
                  <a:schemeClr val="bg1"/>
                </a:solidFill>
              </a:rPr>
              <a:t>analyse</a:t>
            </a:r>
            <a:r>
              <a:rPr lang="en-US" sz="1200" dirty="0" smtClean="0">
                <a:solidFill>
                  <a:schemeClr val="bg1"/>
                </a:solidFill>
              </a:rPr>
              <a:t> a group</a:t>
            </a:r>
          </a:p>
          <a:p>
            <a:r>
              <a:rPr lang="en-US" sz="1200" dirty="0" smtClean="0">
                <a:solidFill>
                  <a:schemeClr val="bg1"/>
                </a:solidFill>
              </a:rPr>
              <a:t>of mutations in order to test for </a:t>
            </a:r>
            <a:r>
              <a:rPr lang="en-US" sz="1200" dirty="0" err="1" smtClean="0">
                <a:solidFill>
                  <a:schemeClr val="bg1"/>
                </a:solidFill>
              </a:rPr>
              <a:t>groupwise</a:t>
            </a:r>
            <a:r>
              <a:rPr lang="en-US" sz="1200" dirty="0" smtClean="0">
                <a:solidFill>
                  <a:schemeClr val="bg1"/>
                </a:solidFill>
              </a:rPr>
              <a:t> association with disease status. For example, such a group of mutations may</a:t>
            </a:r>
          </a:p>
          <a:p>
            <a:r>
              <a:rPr lang="en-US" sz="1200" dirty="0" smtClean="0">
                <a:solidFill>
                  <a:schemeClr val="bg1"/>
                </a:solidFill>
              </a:rPr>
              <a:t>result from </a:t>
            </a:r>
            <a:r>
              <a:rPr lang="en-US" sz="1200" dirty="0" err="1" smtClean="0">
                <a:solidFill>
                  <a:schemeClr val="bg1"/>
                </a:solidFill>
              </a:rPr>
              <a:t>resequencing</a:t>
            </a:r>
            <a:r>
              <a:rPr lang="en-US" sz="1200" dirty="0" smtClean="0">
                <a:solidFill>
                  <a:schemeClr val="bg1"/>
                </a:solidFill>
              </a:rPr>
              <a:t> a gene. We compare the proposed weighted-sum method to alternative methods and show that it</a:t>
            </a:r>
          </a:p>
          <a:p>
            <a:r>
              <a:rPr lang="en-US" sz="1200" dirty="0" smtClean="0">
                <a:solidFill>
                  <a:schemeClr val="bg1"/>
                </a:solidFill>
              </a:rPr>
              <a:t>is powerful for identifying disease-associated genes, both on simulated and Encode data. Using the weighted-sum method,</a:t>
            </a:r>
          </a:p>
          <a:p>
            <a:r>
              <a:rPr lang="en-US" sz="1200" dirty="0" smtClean="0">
                <a:solidFill>
                  <a:schemeClr val="bg1"/>
                </a:solidFill>
              </a:rPr>
              <a:t>a </a:t>
            </a:r>
            <a:r>
              <a:rPr lang="en-US" sz="1200" dirty="0" err="1" smtClean="0">
                <a:solidFill>
                  <a:schemeClr val="bg1"/>
                </a:solidFill>
              </a:rPr>
              <a:t>resequencing</a:t>
            </a:r>
            <a:r>
              <a:rPr lang="en-US" sz="1200" dirty="0" smtClean="0">
                <a:solidFill>
                  <a:schemeClr val="bg1"/>
                </a:solidFill>
              </a:rPr>
              <a:t> study can identify a disease-associated gene with an overall population attributable risk (PAR) of 2%, even</a:t>
            </a:r>
          </a:p>
          <a:p>
            <a:r>
              <a:rPr lang="en-US" sz="1200" dirty="0" smtClean="0">
                <a:solidFill>
                  <a:schemeClr val="bg1"/>
                </a:solidFill>
              </a:rPr>
              <a:t>when each individual mutation has much lower PAR, using 1,000 to 7,000 affected and unaffected individuals, depending</a:t>
            </a:r>
          </a:p>
          <a:p>
            <a:r>
              <a:rPr lang="en-US" sz="1200" dirty="0" smtClean="0">
                <a:solidFill>
                  <a:schemeClr val="bg1"/>
                </a:solidFill>
              </a:rPr>
              <a:t>on the underlying genetic model</a:t>
            </a:r>
            <a:r>
              <a:rPr lang="en-US" sz="1200" dirty="0" smtClean="0">
                <a:solidFill>
                  <a:srgbClr val="FFFF00"/>
                </a:solidFill>
              </a:rPr>
              <a:t>. This study thus demonstrates that </a:t>
            </a:r>
            <a:r>
              <a:rPr lang="en-US" sz="1200" dirty="0" err="1" smtClean="0">
                <a:solidFill>
                  <a:srgbClr val="FFFF00"/>
                </a:solidFill>
              </a:rPr>
              <a:t>resequencing</a:t>
            </a:r>
            <a:r>
              <a:rPr lang="en-US" sz="1200" dirty="0" smtClean="0">
                <a:solidFill>
                  <a:srgbClr val="FFFF00"/>
                </a:solidFill>
              </a:rPr>
              <a:t> studies can identify important genetic</a:t>
            </a:r>
          </a:p>
          <a:p>
            <a:r>
              <a:rPr lang="en-US" sz="1200" dirty="0" smtClean="0">
                <a:solidFill>
                  <a:srgbClr val="FFFF00"/>
                </a:solidFill>
              </a:rPr>
              <a:t>associations, provided that </a:t>
            </a:r>
            <a:r>
              <a:rPr lang="en-US" sz="1200" dirty="0" err="1" smtClean="0">
                <a:solidFill>
                  <a:srgbClr val="FFFF00"/>
                </a:solidFill>
              </a:rPr>
              <a:t>specialised</a:t>
            </a:r>
            <a:r>
              <a:rPr lang="en-US" sz="1200" dirty="0" smtClean="0">
                <a:solidFill>
                  <a:srgbClr val="FFFF00"/>
                </a:solidFill>
              </a:rPr>
              <a:t> analysis methods, such as the weighted-sum method, are used.</a:t>
            </a:r>
          </a:p>
          <a:p>
            <a:endParaRPr lang="en-US" sz="1200" dirty="0" smtClean="0">
              <a:solidFill>
                <a:schemeClr val="bg1"/>
              </a:solidFill>
            </a:endParaRPr>
          </a:p>
          <a:p>
            <a:endParaRPr lang="en-US" sz="1050" dirty="0" smtClean="0">
              <a:solidFill>
                <a:schemeClr val="bg1"/>
              </a:solidFill>
            </a:endParaRPr>
          </a:p>
          <a:p>
            <a:endParaRPr lang="en-US" sz="1050" dirty="0" smtClean="0">
              <a:solidFill>
                <a:schemeClr val="bg1"/>
              </a:solidFill>
            </a:endParaRPr>
          </a:p>
          <a:p>
            <a:r>
              <a:rPr lang="en-US" sz="1050" dirty="0" smtClean="0">
                <a:solidFill>
                  <a:schemeClr val="bg1"/>
                </a:solidFill>
              </a:rPr>
              <a:t>Citation: Madsen BE, Browning SR (2009) A </a:t>
            </a:r>
            <a:r>
              <a:rPr lang="en-US" sz="1050" dirty="0" err="1" smtClean="0">
                <a:solidFill>
                  <a:schemeClr val="bg1"/>
                </a:solidFill>
              </a:rPr>
              <a:t>Groupwise</a:t>
            </a:r>
            <a:r>
              <a:rPr lang="en-US" sz="1050" dirty="0" smtClean="0">
                <a:solidFill>
                  <a:schemeClr val="bg1"/>
                </a:solidFill>
              </a:rPr>
              <a:t> Association Test for Rare Mutations Using a Weighted Sum Statistic. </a:t>
            </a:r>
            <a:r>
              <a:rPr lang="en-US" sz="1050" dirty="0" err="1" smtClean="0">
                <a:solidFill>
                  <a:schemeClr val="bg1"/>
                </a:solidFill>
              </a:rPr>
              <a:t>PLoS</a:t>
            </a:r>
            <a:r>
              <a:rPr lang="en-US" sz="1050" dirty="0" smtClean="0">
                <a:solidFill>
                  <a:schemeClr val="bg1"/>
                </a:solidFill>
              </a:rPr>
              <a:t> Genet 5(2): e1000384. doi:10.1371/journal.pgen.1000384</a:t>
            </a:r>
            <a:endParaRPr lang="en-US" sz="105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molecule of life"/>
          <p:cNvPicPr>
            <a:picLocks noChangeAspect="1" noChangeArrowheads="1"/>
          </p:cNvPicPr>
          <p:nvPr/>
        </p:nvPicPr>
        <p:blipFill>
          <a:blip r:embed="rId3" cstate="print"/>
          <a:srcRect/>
          <a:stretch>
            <a:fillRect/>
          </a:stretch>
        </p:blipFill>
        <p:spPr bwMode="auto">
          <a:xfrm>
            <a:off x="0" y="0"/>
            <a:ext cx="944880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12835"/>
            <a:ext cx="8305800" cy="4525965"/>
          </a:xfrm>
        </p:spPr>
        <p:txBody>
          <a:bodyPr>
            <a:normAutofit fontScale="92500"/>
          </a:bodyPr>
          <a:lstStyle/>
          <a:p>
            <a:r>
              <a:rPr lang="en-US" dirty="0" smtClean="0">
                <a:solidFill>
                  <a:schemeClr val="bg1"/>
                </a:solidFill>
              </a:rPr>
              <a:t>Dallas </a:t>
            </a:r>
            <a:r>
              <a:rPr lang="en-US" dirty="0">
                <a:solidFill>
                  <a:schemeClr val="bg1"/>
                </a:solidFill>
              </a:rPr>
              <a:t>Heart Study Data</a:t>
            </a:r>
          </a:p>
          <a:p>
            <a:r>
              <a:rPr lang="en-US" dirty="0" smtClean="0">
                <a:solidFill>
                  <a:schemeClr val="bg1"/>
                </a:solidFill>
              </a:rPr>
              <a:t>Sequence </a:t>
            </a:r>
            <a:r>
              <a:rPr lang="en-US" dirty="0">
                <a:solidFill>
                  <a:schemeClr val="bg1"/>
                </a:solidFill>
              </a:rPr>
              <a:t>data on 93 variants in </a:t>
            </a:r>
            <a:r>
              <a:rPr lang="en-US" dirty="0" smtClean="0">
                <a:solidFill>
                  <a:schemeClr val="bg1"/>
                </a:solidFill>
              </a:rPr>
              <a:t>ANGPTL3, ANGPTL4, </a:t>
            </a:r>
            <a:r>
              <a:rPr lang="en-US" dirty="0">
                <a:solidFill>
                  <a:schemeClr val="bg1"/>
                </a:solidFill>
              </a:rPr>
              <a:t>and </a:t>
            </a:r>
            <a:r>
              <a:rPr lang="en-US" dirty="0" smtClean="0">
                <a:solidFill>
                  <a:schemeClr val="bg1"/>
                </a:solidFill>
              </a:rPr>
              <a:t>ANGPTL5</a:t>
            </a:r>
          </a:p>
          <a:p>
            <a:r>
              <a:rPr lang="en-US" dirty="0" smtClean="0">
                <a:solidFill>
                  <a:schemeClr val="bg1"/>
                </a:solidFill>
              </a:rPr>
              <a:t>3476 individuals</a:t>
            </a:r>
          </a:p>
          <a:p>
            <a:r>
              <a:rPr lang="en-US" dirty="0" smtClean="0">
                <a:solidFill>
                  <a:schemeClr val="bg1"/>
                </a:solidFill>
              </a:rPr>
              <a:t>Test </a:t>
            </a:r>
            <a:r>
              <a:rPr lang="en-US" dirty="0">
                <a:solidFill>
                  <a:schemeClr val="bg1"/>
                </a:solidFill>
              </a:rPr>
              <a:t>for association between </a:t>
            </a:r>
            <a:r>
              <a:rPr lang="en-US" dirty="0" smtClean="0">
                <a:solidFill>
                  <a:schemeClr val="bg1"/>
                </a:solidFill>
              </a:rPr>
              <a:t>log-transformed serum </a:t>
            </a:r>
            <a:r>
              <a:rPr lang="en-US" dirty="0">
                <a:solidFill>
                  <a:schemeClr val="bg1"/>
                </a:solidFill>
              </a:rPr>
              <a:t>t</a:t>
            </a:r>
            <a:r>
              <a:rPr lang="en-US" dirty="0" smtClean="0">
                <a:solidFill>
                  <a:schemeClr val="bg1"/>
                </a:solidFill>
              </a:rPr>
              <a:t>riglyceride </a:t>
            </a:r>
            <a:r>
              <a:rPr lang="en-US" dirty="0">
                <a:solidFill>
                  <a:schemeClr val="bg1"/>
                </a:solidFill>
              </a:rPr>
              <a:t>(</a:t>
            </a:r>
            <a:r>
              <a:rPr lang="en-US" dirty="0" err="1">
                <a:solidFill>
                  <a:schemeClr val="bg1"/>
                </a:solidFill>
              </a:rPr>
              <a:t>logTG</a:t>
            </a:r>
            <a:r>
              <a:rPr lang="en-US" dirty="0">
                <a:solidFill>
                  <a:schemeClr val="bg1"/>
                </a:solidFill>
              </a:rPr>
              <a:t>) levels and rare variants in </a:t>
            </a:r>
            <a:r>
              <a:rPr lang="en-US" dirty="0" smtClean="0">
                <a:solidFill>
                  <a:schemeClr val="bg1"/>
                </a:solidFill>
              </a:rPr>
              <a:t>these genes</a:t>
            </a:r>
          </a:p>
          <a:p>
            <a:r>
              <a:rPr lang="en-US" dirty="0" smtClean="0">
                <a:solidFill>
                  <a:schemeClr val="bg1"/>
                </a:solidFill>
              </a:rPr>
              <a:t>Adjusted for sex and ethnicity (white, black, Hispanic)</a:t>
            </a:r>
          </a:p>
          <a:p>
            <a:r>
              <a:rPr lang="en-US" dirty="0" smtClean="0">
                <a:solidFill>
                  <a:schemeClr val="bg1"/>
                </a:solidFill>
              </a:rPr>
              <a:t>SKAT has much higher power than burden tests for continuous outcomes and </a:t>
            </a:r>
            <a:r>
              <a:rPr lang="en-US" i="1" dirty="0" err="1" smtClean="0">
                <a:solidFill>
                  <a:schemeClr val="bg1"/>
                </a:solidFill>
              </a:rPr>
              <a:t>outperfoms</a:t>
            </a:r>
            <a:r>
              <a:rPr lang="en-US" dirty="0" smtClean="0">
                <a:solidFill>
                  <a:schemeClr val="bg1"/>
                </a:solidFill>
              </a:rPr>
              <a:t> several alternative rare-variant association tests</a:t>
            </a:r>
          </a:p>
          <a:p>
            <a:r>
              <a:rPr lang="en-US" dirty="0" smtClean="0">
                <a:solidFill>
                  <a:schemeClr val="bg1"/>
                </a:solidFill>
              </a:rPr>
              <a:t>Similar performance for dichotomous outcomes</a:t>
            </a:r>
          </a:p>
          <a:p>
            <a:r>
              <a:rPr lang="en-US" dirty="0" smtClean="0">
                <a:solidFill>
                  <a:schemeClr val="bg1"/>
                </a:solidFill>
              </a:rPr>
              <a:t>Small loss of power with imputed genotypes for all methods</a:t>
            </a:r>
          </a:p>
        </p:txBody>
      </p:sp>
      <p:sp>
        <p:nvSpPr>
          <p:cNvPr id="4" name="Title 3"/>
          <p:cNvSpPr>
            <a:spLocks noGrp="1"/>
          </p:cNvSpPr>
          <p:nvPr>
            <p:ph type="title"/>
          </p:nvPr>
        </p:nvSpPr>
        <p:spPr>
          <a:xfrm>
            <a:off x="304800" y="198437"/>
            <a:ext cx="8229600" cy="639763"/>
          </a:xfrm>
        </p:spPr>
        <p:txBody>
          <a:bodyPr/>
          <a:lstStyle/>
          <a:p>
            <a:r>
              <a:rPr lang="en-US" dirty="0" smtClean="0">
                <a:solidFill>
                  <a:srgbClr val="FFFF00"/>
                </a:solidFill>
              </a:rPr>
              <a:t>Wu et al AJHG 2011: SKAT</a:t>
            </a:r>
            <a:endParaRPr lang="en-US" dirty="0">
              <a:solidFill>
                <a:srgbClr val="FFFF00"/>
              </a:solidFill>
            </a:endParaRPr>
          </a:p>
        </p:txBody>
      </p:sp>
    </p:spTree>
    <p:extLst>
      <p:ext uri="{BB962C8B-B14F-4D97-AF65-F5344CB8AC3E}">
        <p14:creationId xmlns:p14="http://schemas.microsoft.com/office/powerpoint/2010/main" xmlns="" val="6125114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1" name="Picture 3"/>
          <p:cNvPicPr>
            <a:picLocks noChangeAspect="1" noChangeArrowheads="1"/>
          </p:cNvPicPr>
          <p:nvPr/>
        </p:nvPicPr>
        <p:blipFill>
          <a:blip r:embed="rId2" cstate="print"/>
          <a:srcRect/>
          <a:stretch>
            <a:fillRect/>
          </a:stretch>
        </p:blipFill>
        <p:spPr bwMode="auto">
          <a:xfrm>
            <a:off x="109538" y="1838325"/>
            <a:ext cx="8924925" cy="3181350"/>
          </a:xfrm>
          <a:prstGeom prst="rect">
            <a:avLst/>
          </a:prstGeom>
          <a:noFill/>
          <a:ln w="9525">
            <a:noFill/>
            <a:miter lim="800000"/>
            <a:headEnd/>
            <a:tailEnd/>
          </a:ln>
        </p:spPr>
      </p:pic>
      <p:sp>
        <p:nvSpPr>
          <p:cNvPr id="4" name="TextBox 3"/>
          <p:cNvSpPr txBox="1"/>
          <p:nvPr/>
        </p:nvSpPr>
        <p:spPr>
          <a:xfrm>
            <a:off x="304800" y="6248400"/>
            <a:ext cx="3500510" cy="307777"/>
          </a:xfrm>
          <a:prstGeom prst="rect">
            <a:avLst/>
          </a:prstGeom>
          <a:noFill/>
        </p:spPr>
        <p:txBody>
          <a:bodyPr wrap="none" rtlCol="0">
            <a:spAutoFit/>
          </a:bodyPr>
          <a:lstStyle/>
          <a:p>
            <a:r>
              <a:rPr lang="en-US" sz="1400" dirty="0" smtClean="0">
                <a:solidFill>
                  <a:schemeClr val="bg1"/>
                </a:solidFill>
              </a:rPr>
              <a:t>00 MONTH 2016 | VOL 000 | NATURE | 1</a:t>
            </a:r>
            <a:endParaRPr lang="en-US" sz="1400"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381000" y="228600"/>
            <a:ext cx="7620000" cy="701675"/>
          </a:xfrm>
        </p:spPr>
        <p:txBody>
          <a:bodyPr/>
          <a:lstStyle/>
          <a:p>
            <a:r>
              <a:rPr lang="en-US" sz="3200" dirty="0" smtClean="0">
                <a:solidFill>
                  <a:srgbClr val="FFFF00"/>
                </a:solidFill>
              </a:rPr>
              <a:t>Improving power</a:t>
            </a:r>
            <a:endParaRPr lang="en-US" sz="3200" dirty="0">
              <a:solidFill>
                <a:srgbClr val="FFFF00"/>
              </a:solidFill>
            </a:endParaRPr>
          </a:p>
        </p:txBody>
      </p:sp>
      <p:sp>
        <p:nvSpPr>
          <p:cNvPr id="160771" name="Rectangle 3"/>
          <p:cNvSpPr>
            <a:spLocks noGrp="1" noChangeArrowheads="1"/>
          </p:cNvSpPr>
          <p:nvPr>
            <p:ph type="body" idx="1"/>
          </p:nvPr>
        </p:nvSpPr>
        <p:spPr>
          <a:xfrm>
            <a:off x="0" y="1322388"/>
            <a:ext cx="8513763" cy="5535612"/>
          </a:xfrm>
        </p:spPr>
        <p:txBody>
          <a:bodyPr/>
          <a:lstStyle/>
          <a:p>
            <a:pPr>
              <a:lnSpc>
                <a:spcPct val="80000"/>
              </a:lnSpc>
            </a:pPr>
            <a:r>
              <a:rPr lang="en-US" sz="2400" dirty="0" smtClean="0">
                <a:solidFill>
                  <a:schemeClr val="bg1"/>
                </a:solidFill>
              </a:rPr>
              <a:t>Filtering based on likelihood of function </a:t>
            </a:r>
          </a:p>
          <a:p>
            <a:pPr>
              <a:lnSpc>
                <a:spcPct val="80000"/>
              </a:lnSpc>
              <a:buNone/>
            </a:pPr>
            <a:endParaRPr lang="en-US" sz="2400" dirty="0" smtClean="0">
              <a:solidFill>
                <a:schemeClr val="bg1"/>
              </a:solidFill>
            </a:endParaRPr>
          </a:p>
          <a:p>
            <a:pPr>
              <a:lnSpc>
                <a:spcPct val="80000"/>
              </a:lnSpc>
            </a:pPr>
            <a:r>
              <a:rPr lang="en-US" sz="2400" dirty="0" smtClean="0">
                <a:solidFill>
                  <a:schemeClr val="bg1"/>
                </a:solidFill>
              </a:rPr>
              <a:t>Alternatively, could incorporate weights according to probability of being functional </a:t>
            </a:r>
          </a:p>
          <a:p>
            <a:pPr lvl="1">
              <a:lnSpc>
                <a:spcPct val="80000"/>
              </a:lnSpc>
            </a:pPr>
            <a:r>
              <a:rPr lang="en-US" sz="2000" dirty="0" smtClean="0">
                <a:solidFill>
                  <a:schemeClr val="bg1"/>
                </a:solidFill>
              </a:rPr>
              <a:t>Good weight choices can improve power</a:t>
            </a:r>
          </a:p>
          <a:p>
            <a:pPr>
              <a:lnSpc>
                <a:spcPct val="80000"/>
              </a:lnSpc>
            </a:pPr>
            <a:endParaRPr lang="en-US" sz="2400" dirty="0" smtClean="0">
              <a:solidFill>
                <a:schemeClr val="bg1"/>
              </a:solidFill>
            </a:endParaRPr>
          </a:p>
          <a:p>
            <a:pPr>
              <a:lnSpc>
                <a:spcPct val="80000"/>
              </a:lnSpc>
            </a:pPr>
            <a:r>
              <a:rPr lang="en-US" sz="2000" dirty="0" smtClean="0">
                <a:solidFill>
                  <a:schemeClr val="bg1"/>
                </a:solidFill>
              </a:rPr>
              <a:t>Based on MAF – under assumption that rarer variants are more likely to be deleterious according to natural selection theory</a:t>
            </a:r>
          </a:p>
          <a:p>
            <a:pPr lvl="1">
              <a:lnSpc>
                <a:spcPct val="80000"/>
              </a:lnSpc>
            </a:pPr>
            <a:r>
              <a:rPr lang="en-US" sz="2000" dirty="0" smtClean="0">
                <a:solidFill>
                  <a:schemeClr val="bg1"/>
                </a:solidFill>
              </a:rPr>
              <a:t>Implemented in a number of different tests and based on internal information from your sample</a:t>
            </a:r>
          </a:p>
          <a:p>
            <a:pPr lvl="1">
              <a:lnSpc>
                <a:spcPct val="80000"/>
              </a:lnSpc>
              <a:buNone/>
            </a:pPr>
            <a:endParaRPr lang="en-US" sz="2000" dirty="0" smtClean="0">
              <a:solidFill>
                <a:schemeClr val="bg1"/>
              </a:solidFill>
            </a:endParaRPr>
          </a:p>
          <a:p>
            <a:pPr>
              <a:lnSpc>
                <a:spcPct val="80000"/>
              </a:lnSpc>
            </a:pPr>
            <a:r>
              <a:rPr lang="en-US" sz="2400" dirty="0" smtClean="0">
                <a:solidFill>
                  <a:schemeClr val="bg1"/>
                </a:solidFill>
              </a:rPr>
              <a:t>Functional annotation predictions </a:t>
            </a:r>
          </a:p>
          <a:p>
            <a:pPr lvl="1">
              <a:lnSpc>
                <a:spcPct val="80000"/>
              </a:lnSpc>
            </a:pPr>
            <a:r>
              <a:rPr lang="en-US" sz="2000" dirty="0" smtClean="0">
                <a:solidFill>
                  <a:schemeClr val="bg1"/>
                </a:solidFill>
              </a:rPr>
              <a:t>Weights are based on external information</a:t>
            </a:r>
          </a:p>
          <a:p>
            <a:pPr lvl="1">
              <a:lnSpc>
                <a:spcPct val="80000"/>
              </a:lnSpc>
            </a:pPr>
            <a:r>
              <a:rPr lang="en-US" sz="2000" dirty="0" smtClean="0">
                <a:solidFill>
                  <a:schemeClr val="bg1"/>
                </a:solidFill>
              </a:rPr>
              <a:t>GERP or </a:t>
            </a:r>
            <a:r>
              <a:rPr lang="en-US" sz="2000" dirty="0" err="1" smtClean="0">
                <a:solidFill>
                  <a:schemeClr val="bg1"/>
                </a:solidFill>
              </a:rPr>
              <a:t>PhastCons</a:t>
            </a:r>
            <a:r>
              <a:rPr lang="en-US" sz="2000" dirty="0" smtClean="0">
                <a:solidFill>
                  <a:schemeClr val="bg1"/>
                </a:solidFill>
              </a:rPr>
              <a:t>-  Measures of Conservation  </a:t>
            </a:r>
          </a:p>
          <a:p>
            <a:pPr lvl="1">
              <a:lnSpc>
                <a:spcPct val="80000"/>
              </a:lnSpc>
            </a:pPr>
            <a:r>
              <a:rPr lang="en-US" sz="2000" dirty="0" smtClean="0">
                <a:solidFill>
                  <a:schemeClr val="bg1"/>
                </a:solidFill>
              </a:rPr>
              <a:t>PolyPhen-2 – computational predictions that a variant is likely to be damaging </a:t>
            </a:r>
          </a:p>
          <a:p>
            <a:pPr lvl="1">
              <a:lnSpc>
                <a:spcPct val="80000"/>
              </a:lnSpc>
            </a:pPr>
            <a:r>
              <a:rPr lang="en-US" sz="2000" dirty="0" smtClean="0">
                <a:solidFill>
                  <a:schemeClr val="bg1"/>
                </a:solidFill>
              </a:rPr>
              <a:t>CADD – Combined Annotation Dependent Depletion – a measure of deleteriousness</a:t>
            </a:r>
          </a:p>
          <a:p>
            <a:pPr lvl="1">
              <a:lnSpc>
                <a:spcPct val="80000"/>
              </a:lnSpc>
            </a:pPr>
            <a:endParaRPr lang="en-US" sz="2400" dirty="0"/>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solidFill>
                  <a:srgbClr val="FFFF00"/>
                </a:solidFill>
              </a:rPr>
              <a:t>Searching for missing heritability: Designing rare variant association studies</a:t>
            </a:r>
            <a:r>
              <a:rPr lang="en-US" sz="1200" dirty="0" smtClean="0"/>
              <a:t/>
            </a:r>
            <a:br>
              <a:rPr lang="en-US" sz="1200" dirty="0" smtClean="0"/>
            </a:br>
            <a:r>
              <a:rPr lang="en-US" sz="1200" dirty="0" smtClean="0"/>
              <a:t/>
            </a:r>
            <a:br>
              <a:rPr lang="en-US" sz="1200" dirty="0" smtClean="0"/>
            </a:br>
            <a:r>
              <a:rPr lang="en-US" sz="1400" dirty="0" smtClean="0">
                <a:solidFill>
                  <a:schemeClr val="bg1"/>
                </a:solidFill>
              </a:rPr>
              <a:t>Or Zuka,b,1, Stephen F. </a:t>
            </a:r>
            <a:r>
              <a:rPr lang="en-US" sz="1400" dirty="0" err="1" smtClean="0">
                <a:solidFill>
                  <a:schemeClr val="bg1"/>
                </a:solidFill>
              </a:rPr>
              <a:t>Schaffnera</a:t>
            </a:r>
            <a:r>
              <a:rPr lang="en-US" sz="1400" dirty="0" smtClean="0">
                <a:solidFill>
                  <a:schemeClr val="bg1"/>
                </a:solidFill>
              </a:rPr>
              <a:t>, Kaitlin </a:t>
            </a:r>
            <a:r>
              <a:rPr lang="en-US" sz="1400" dirty="0" err="1" smtClean="0">
                <a:solidFill>
                  <a:schemeClr val="bg1"/>
                </a:solidFill>
              </a:rPr>
              <a:t>Samochaa,c,d</a:t>
            </a:r>
            <a:r>
              <a:rPr lang="en-US" sz="1400" dirty="0" smtClean="0">
                <a:solidFill>
                  <a:schemeClr val="bg1"/>
                </a:solidFill>
              </a:rPr>
              <a:t>, Ron </a:t>
            </a:r>
            <a:r>
              <a:rPr lang="en-US" sz="1400" dirty="0" err="1" smtClean="0">
                <a:solidFill>
                  <a:schemeClr val="bg1"/>
                </a:solidFill>
              </a:rPr>
              <a:t>Doa,e</a:t>
            </a:r>
            <a:r>
              <a:rPr lang="en-US" sz="1400" dirty="0" smtClean="0">
                <a:solidFill>
                  <a:schemeClr val="bg1"/>
                </a:solidFill>
              </a:rPr>
              <a:t>, </a:t>
            </a:r>
            <a:r>
              <a:rPr lang="en-US" sz="1400" dirty="0" err="1" smtClean="0">
                <a:solidFill>
                  <a:schemeClr val="bg1"/>
                </a:solidFill>
              </a:rPr>
              <a:t>Eliana</a:t>
            </a:r>
            <a:r>
              <a:rPr lang="en-US" sz="1400" dirty="0" smtClean="0">
                <a:solidFill>
                  <a:schemeClr val="bg1"/>
                </a:solidFill>
              </a:rPr>
              <a:t> </a:t>
            </a:r>
            <a:r>
              <a:rPr lang="en-US" sz="1400" dirty="0" err="1" smtClean="0">
                <a:solidFill>
                  <a:schemeClr val="bg1"/>
                </a:solidFill>
              </a:rPr>
              <a:t>Hechtera</a:t>
            </a:r>
            <a:r>
              <a:rPr lang="en-US" sz="1400" dirty="0" smtClean="0">
                <a:solidFill>
                  <a:schemeClr val="bg1"/>
                </a:solidFill>
              </a:rPr>
              <a:t>, </a:t>
            </a:r>
            <a:r>
              <a:rPr lang="en-US" sz="1400" dirty="0" err="1" smtClean="0">
                <a:solidFill>
                  <a:schemeClr val="bg1"/>
                </a:solidFill>
              </a:rPr>
              <a:t>Sekar</a:t>
            </a:r>
            <a:r>
              <a:rPr lang="en-US" sz="1400" dirty="0" smtClean="0">
                <a:solidFill>
                  <a:schemeClr val="bg1"/>
                </a:solidFill>
              </a:rPr>
              <a:t> </a:t>
            </a:r>
            <a:r>
              <a:rPr lang="en-US" sz="1400" dirty="0" err="1" smtClean="0">
                <a:solidFill>
                  <a:schemeClr val="bg1"/>
                </a:solidFill>
              </a:rPr>
              <a:t>Kathiresana,e,f,g</a:t>
            </a:r>
            <a:r>
              <a:rPr lang="en-US" sz="1400" dirty="0" smtClean="0">
                <a:solidFill>
                  <a:schemeClr val="bg1"/>
                </a:solidFill>
              </a:rPr>
              <a:t>, Mark J. </a:t>
            </a:r>
            <a:r>
              <a:rPr lang="en-US" sz="1400" dirty="0" err="1" smtClean="0">
                <a:solidFill>
                  <a:schemeClr val="bg1"/>
                </a:solidFill>
              </a:rPr>
              <a:t>Dalya,c</a:t>
            </a:r>
            <a:r>
              <a:rPr lang="en-US" sz="1400" dirty="0" smtClean="0">
                <a:solidFill>
                  <a:schemeClr val="bg1"/>
                </a:solidFill>
              </a:rPr>
              <a:t>, Benjamin M. </a:t>
            </a:r>
            <a:r>
              <a:rPr lang="en-US" sz="1400" dirty="0" err="1" smtClean="0">
                <a:solidFill>
                  <a:schemeClr val="bg1"/>
                </a:solidFill>
              </a:rPr>
              <a:t>Nealea,c</a:t>
            </a:r>
            <a:r>
              <a:rPr lang="en-US" sz="1400" dirty="0" smtClean="0">
                <a:solidFill>
                  <a:schemeClr val="bg1"/>
                </a:solidFill>
              </a:rPr>
              <a:t>, </a:t>
            </a:r>
            <a:r>
              <a:rPr lang="en-US" sz="1400" dirty="0" err="1" smtClean="0">
                <a:solidFill>
                  <a:schemeClr val="bg1"/>
                </a:solidFill>
              </a:rPr>
              <a:t>Shamil</a:t>
            </a:r>
            <a:r>
              <a:rPr lang="en-US" sz="1400" dirty="0" smtClean="0">
                <a:solidFill>
                  <a:schemeClr val="bg1"/>
                </a:solidFill>
              </a:rPr>
              <a:t> R. </a:t>
            </a:r>
            <a:r>
              <a:rPr lang="en-US" sz="1400" dirty="0" err="1" smtClean="0">
                <a:solidFill>
                  <a:schemeClr val="bg1"/>
                </a:solidFill>
              </a:rPr>
              <a:t>Sunyaeva,h</a:t>
            </a:r>
            <a:r>
              <a:rPr lang="en-US" sz="1400" dirty="0" smtClean="0">
                <a:solidFill>
                  <a:schemeClr val="bg1"/>
                </a:solidFill>
              </a:rPr>
              <a:t>, and Eric S. Landera,i,j,2</a:t>
            </a:r>
            <a:endParaRPr lang="en-US" sz="1400" dirty="0">
              <a:solidFill>
                <a:schemeClr val="bg1"/>
              </a:solidFill>
            </a:endParaRPr>
          </a:p>
        </p:txBody>
      </p:sp>
      <p:sp>
        <p:nvSpPr>
          <p:cNvPr id="3" name="Content Placeholder 2"/>
          <p:cNvSpPr>
            <a:spLocks noGrp="1"/>
          </p:cNvSpPr>
          <p:nvPr>
            <p:ph idx="1"/>
          </p:nvPr>
        </p:nvSpPr>
        <p:spPr/>
        <p:txBody>
          <a:bodyPr/>
          <a:lstStyle/>
          <a:p>
            <a:pPr marL="0" indent="0">
              <a:buNone/>
            </a:pPr>
            <a:r>
              <a:rPr lang="en-US" sz="1400" dirty="0" smtClean="0">
                <a:solidFill>
                  <a:schemeClr val="bg1"/>
                </a:solidFill>
              </a:rPr>
              <a:t>Genetic studies have revealed thousands of loci predisposing to hundreds of human diseases and traits, revealing important biological pathways and defining novel therapeutic hypotheses. However, the genes discovered to date typically explain less than half of the apparent heritability. Because efforts have largely focused on common genetic variants, one hypothesis is that much of the missing</a:t>
            </a:r>
          </a:p>
          <a:p>
            <a:pPr marL="0" indent="0">
              <a:buNone/>
            </a:pPr>
            <a:r>
              <a:rPr lang="en-US" sz="1400" dirty="0" smtClean="0">
                <a:solidFill>
                  <a:schemeClr val="bg1"/>
                </a:solidFill>
              </a:rPr>
              <a:t>heritability is due to rare genetic variants. Studies of common variants are typically referred to as </a:t>
            </a:r>
            <a:r>
              <a:rPr lang="en-US" sz="1400" dirty="0" err="1" smtClean="0">
                <a:solidFill>
                  <a:schemeClr val="bg1"/>
                </a:solidFill>
              </a:rPr>
              <a:t>genomewide</a:t>
            </a:r>
            <a:r>
              <a:rPr lang="en-US" sz="1400" dirty="0" smtClean="0">
                <a:solidFill>
                  <a:schemeClr val="bg1"/>
                </a:solidFill>
              </a:rPr>
              <a:t> association studies, whereas studies of rare variants are often simply called sequencing studies. Because they are actually closely related, we use the terms common variant association study (CVAS) and rare variant association study (RVAS). In this paper, we outline the similarities and differences between RVAS and CVAS and describe a conceptual framework for the design of RVAS. We apply the framework to address key questions about the sample sizes needed to detect association, the relative merits of </a:t>
            </a:r>
            <a:r>
              <a:rPr lang="en-US" sz="1400" dirty="0" smtClean="0">
                <a:solidFill>
                  <a:srgbClr val="FFFF00"/>
                </a:solidFill>
              </a:rPr>
              <a:t>testing disruptive alleles vs. </a:t>
            </a:r>
            <a:r>
              <a:rPr lang="en-US" sz="1400" dirty="0" err="1" smtClean="0">
                <a:solidFill>
                  <a:srgbClr val="FFFF00"/>
                </a:solidFill>
              </a:rPr>
              <a:t>missense</a:t>
            </a:r>
            <a:r>
              <a:rPr lang="en-US" sz="1400" dirty="0" smtClean="0">
                <a:solidFill>
                  <a:srgbClr val="FFFF00"/>
                </a:solidFill>
              </a:rPr>
              <a:t> alleles, frequency thresholds for filtering alleles, the value of predictors of the functional impact of </a:t>
            </a:r>
            <a:r>
              <a:rPr lang="en-US" sz="1400" dirty="0" err="1" smtClean="0">
                <a:solidFill>
                  <a:srgbClr val="FFFF00"/>
                </a:solidFill>
              </a:rPr>
              <a:t>missense</a:t>
            </a:r>
            <a:r>
              <a:rPr lang="en-US" sz="1400" dirty="0" smtClean="0">
                <a:solidFill>
                  <a:srgbClr val="FFFF00"/>
                </a:solidFill>
              </a:rPr>
              <a:t> alleles, the potential utility of isolated populations, the value of gene-set analysis, and the utility of de novo mutations. The optimal design depends critically on the selection coefficient against deleterious alleles and thus varies across genes. The analysis shows that common variant and rare variant studies require similarly large sample collections. In particular, a well-powered RVAS should involve discovery sets with at least</a:t>
            </a:r>
          </a:p>
          <a:p>
            <a:pPr marL="0" indent="0">
              <a:buNone/>
            </a:pPr>
            <a:r>
              <a:rPr lang="en-US" sz="1400" dirty="0" smtClean="0">
                <a:solidFill>
                  <a:srgbClr val="FFFF00"/>
                </a:solidFill>
              </a:rPr>
              <a:t>25,000 cases, together with a substantial replication set</a:t>
            </a:r>
            <a:r>
              <a:rPr lang="en-US" sz="1400" dirty="0" smtClean="0">
                <a:solidFill>
                  <a:schemeClr val="bg1"/>
                </a:solidFill>
              </a:rPr>
              <a:t>.</a:t>
            </a:r>
          </a:p>
          <a:p>
            <a:pPr marL="0" indent="0">
              <a:buNone/>
            </a:pPr>
            <a:endParaRPr lang="en-US" sz="1400" dirty="0" smtClean="0">
              <a:solidFill>
                <a:schemeClr val="bg1"/>
              </a:solidFill>
            </a:endParaRPr>
          </a:p>
          <a:p>
            <a:pPr marL="0" indent="0">
              <a:buNone/>
            </a:pPr>
            <a:endParaRPr lang="en-US" sz="1400" dirty="0" smtClean="0">
              <a:solidFill>
                <a:schemeClr val="bg1"/>
              </a:solidFill>
            </a:endParaRPr>
          </a:p>
          <a:p>
            <a:pPr>
              <a:buNone/>
            </a:pPr>
            <a:r>
              <a:rPr lang="en-US" sz="1400" dirty="0" smtClean="0">
                <a:solidFill>
                  <a:schemeClr val="bg1"/>
                </a:solidFill>
              </a:rPr>
              <a:t>This article contains supporting information online at www.pnas.org/lookup/suppl/doi:10.</a:t>
            </a:r>
          </a:p>
          <a:p>
            <a:pPr>
              <a:buNone/>
            </a:pPr>
            <a:r>
              <a:rPr lang="en-US" sz="1400" dirty="0" smtClean="0">
                <a:solidFill>
                  <a:schemeClr val="bg1"/>
                </a:solidFill>
              </a:rPr>
              <a:t>1073/pnas.1322563111/-/</a:t>
            </a:r>
            <a:r>
              <a:rPr lang="en-US" sz="1400" dirty="0" err="1" smtClean="0">
                <a:solidFill>
                  <a:schemeClr val="bg1"/>
                </a:solidFill>
              </a:rPr>
              <a:t>DCSupplemental</a:t>
            </a:r>
            <a:r>
              <a:rPr lang="en-US" sz="1400" dirty="0" smtClean="0">
                <a:solidFill>
                  <a:schemeClr val="bg1"/>
                </a:solidFill>
              </a:rPr>
              <a:t>.</a:t>
            </a:r>
            <a:endParaRPr lang="en-US" sz="1400"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381000" y="304800"/>
            <a:ext cx="7620000" cy="701675"/>
          </a:xfrm>
        </p:spPr>
        <p:txBody>
          <a:bodyPr/>
          <a:lstStyle/>
          <a:p>
            <a:r>
              <a:rPr lang="en-US" sz="3200" dirty="0" smtClean="0">
                <a:solidFill>
                  <a:srgbClr val="FFFF00"/>
                </a:solidFill>
              </a:rPr>
              <a:t>Important Considerations</a:t>
            </a:r>
            <a:endParaRPr lang="en-US" sz="3200" dirty="0">
              <a:solidFill>
                <a:srgbClr val="FFFF00"/>
              </a:solidFill>
            </a:endParaRPr>
          </a:p>
        </p:txBody>
      </p:sp>
      <p:sp>
        <p:nvSpPr>
          <p:cNvPr id="160771" name="Rectangle 3"/>
          <p:cNvSpPr>
            <a:spLocks noGrp="1" noChangeArrowheads="1"/>
          </p:cNvSpPr>
          <p:nvPr>
            <p:ph type="body" idx="1"/>
          </p:nvPr>
        </p:nvSpPr>
        <p:spPr>
          <a:xfrm>
            <a:off x="0" y="1143000"/>
            <a:ext cx="8513763" cy="5535612"/>
          </a:xfrm>
        </p:spPr>
        <p:txBody>
          <a:bodyPr/>
          <a:lstStyle/>
          <a:p>
            <a:pPr>
              <a:lnSpc>
                <a:spcPct val="80000"/>
              </a:lnSpc>
            </a:pPr>
            <a:r>
              <a:rPr lang="en-US" sz="2400" dirty="0" smtClean="0">
                <a:solidFill>
                  <a:schemeClr val="bg1"/>
                </a:solidFill>
              </a:rPr>
              <a:t>Population stratification is an important consideration</a:t>
            </a:r>
          </a:p>
          <a:p>
            <a:pPr lvl="1">
              <a:lnSpc>
                <a:spcPct val="80000"/>
              </a:lnSpc>
            </a:pPr>
            <a:r>
              <a:rPr lang="en-US" sz="2000" dirty="0" smtClean="0">
                <a:solidFill>
                  <a:schemeClr val="bg1"/>
                </a:solidFill>
              </a:rPr>
              <a:t>Rare variants show increased population specificity</a:t>
            </a:r>
          </a:p>
          <a:p>
            <a:pPr lvl="1">
              <a:lnSpc>
                <a:spcPct val="80000"/>
              </a:lnSpc>
            </a:pPr>
            <a:r>
              <a:rPr lang="en-US" sz="2000" dirty="0" smtClean="0">
                <a:solidFill>
                  <a:schemeClr val="bg1"/>
                </a:solidFill>
              </a:rPr>
              <a:t>Rare variants can show stronger patterns of population stratification than common variants</a:t>
            </a:r>
          </a:p>
          <a:p>
            <a:pPr lvl="1">
              <a:lnSpc>
                <a:spcPct val="80000"/>
              </a:lnSpc>
            </a:pPr>
            <a:r>
              <a:rPr lang="en-US" sz="2000" dirty="0" smtClean="0">
                <a:solidFill>
                  <a:schemeClr val="bg1"/>
                </a:solidFill>
              </a:rPr>
              <a:t>Most of the rare variant tests allow adjustment for covariates including PCA’s</a:t>
            </a:r>
          </a:p>
          <a:p>
            <a:pPr lvl="1">
              <a:lnSpc>
                <a:spcPct val="80000"/>
              </a:lnSpc>
            </a:pPr>
            <a:r>
              <a:rPr lang="en-US" sz="2000" dirty="0" smtClean="0">
                <a:solidFill>
                  <a:schemeClr val="bg1"/>
                </a:solidFill>
              </a:rPr>
              <a:t>Some studies have shown that genomic control and PCA have not been effective at controlling population stratification</a:t>
            </a:r>
          </a:p>
          <a:p>
            <a:pPr>
              <a:lnSpc>
                <a:spcPct val="80000"/>
              </a:lnSpc>
              <a:buNone/>
            </a:pPr>
            <a:endParaRPr lang="en-US" sz="2400" dirty="0" smtClean="0">
              <a:solidFill>
                <a:schemeClr val="bg1"/>
              </a:solidFill>
            </a:endParaRPr>
          </a:p>
          <a:p>
            <a:pPr>
              <a:lnSpc>
                <a:spcPct val="80000"/>
              </a:lnSpc>
            </a:pPr>
            <a:r>
              <a:rPr lang="en-US" sz="2400" dirty="0" smtClean="0">
                <a:solidFill>
                  <a:schemeClr val="bg1"/>
                </a:solidFill>
              </a:rPr>
              <a:t>Underscores the need for attention to study design</a:t>
            </a:r>
          </a:p>
          <a:p>
            <a:pPr lvl="1">
              <a:lnSpc>
                <a:spcPct val="80000"/>
              </a:lnSpc>
            </a:pPr>
            <a:r>
              <a:rPr lang="en-US" sz="2000" dirty="0" smtClean="0">
                <a:solidFill>
                  <a:schemeClr val="bg1"/>
                </a:solidFill>
              </a:rPr>
              <a:t>Case and Control Selection</a:t>
            </a:r>
          </a:p>
          <a:p>
            <a:pPr lvl="1">
              <a:lnSpc>
                <a:spcPct val="80000"/>
              </a:lnSpc>
            </a:pPr>
            <a:r>
              <a:rPr lang="en-US" sz="2000" dirty="0" smtClean="0">
                <a:solidFill>
                  <a:schemeClr val="bg1"/>
                </a:solidFill>
              </a:rPr>
              <a:t>Replication</a:t>
            </a:r>
          </a:p>
          <a:p>
            <a:pPr lvl="1">
              <a:lnSpc>
                <a:spcPct val="80000"/>
              </a:lnSpc>
              <a:buNone/>
            </a:pPr>
            <a:endParaRPr lang="en-US" sz="1700" dirty="0" smtClean="0">
              <a:solidFill>
                <a:schemeClr val="bg1"/>
              </a:solidFill>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153400" cy="762000"/>
          </a:xfrm>
        </p:spPr>
        <p:txBody>
          <a:bodyPr/>
          <a:lstStyle/>
          <a:p>
            <a:pPr eaLnBrk="1" hangingPunct="1"/>
            <a:r>
              <a:rPr lang="en-US" sz="2800" dirty="0" smtClean="0">
                <a:solidFill>
                  <a:srgbClr val="FFFF00"/>
                </a:solidFill>
              </a:rPr>
              <a:t>Unrelated Individuals and Family Studies</a:t>
            </a:r>
          </a:p>
        </p:txBody>
      </p:sp>
      <p:sp>
        <p:nvSpPr>
          <p:cNvPr id="7171" name="Rectangle 3"/>
          <p:cNvSpPr>
            <a:spLocks noGrp="1" noChangeArrowheads="1"/>
          </p:cNvSpPr>
          <p:nvPr>
            <p:ph type="body" idx="1"/>
          </p:nvPr>
        </p:nvSpPr>
        <p:spPr>
          <a:xfrm>
            <a:off x="381000" y="838200"/>
            <a:ext cx="7620000" cy="5005387"/>
          </a:xfrm>
        </p:spPr>
        <p:txBody>
          <a:bodyPr/>
          <a:lstStyle/>
          <a:p>
            <a:pPr lvl="1">
              <a:buNone/>
            </a:pPr>
            <a:endParaRPr lang="en-US" sz="2400" dirty="0" smtClean="0">
              <a:solidFill>
                <a:schemeClr val="bg1"/>
              </a:solidFill>
            </a:endParaRPr>
          </a:p>
          <a:p>
            <a:pPr eaLnBrk="1" hangingPunct="1"/>
            <a:r>
              <a:rPr lang="en-US" sz="2800" dirty="0" smtClean="0">
                <a:solidFill>
                  <a:schemeClr val="bg1"/>
                </a:solidFill>
              </a:rPr>
              <a:t>Case-control association studies will require large sample sizes</a:t>
            </a:r>
          </a:p>
          <a:p>
            <a:pPr lvl="1"/>
            <a:r>
              <a:rPr lang="en-US" sz="2400" dirty="0" smtClean="0">
                <a:solidFill>
                  <a:schemeClr val="bg1"/>
                </a:solidFill>
              </a:rPr>
              <a:t>Burden and non-burden tests increase the overall MAF, but power is still a concern</a:t>
            </a:r>
          </a:p>
          <a:p>
            <a:pPr eaLnBrk="1" hangingPunct="1"/>
            <a:r>
              <a:rPr lang="en-US" sz="2800" dirty="0" smtClean="0">
                <a:solidFill>
                  <a:schemeClr val="bg1"/>
                </a:solidFill>
              </a:rPr>
              <a:t>Family studies are making a come back</a:t>
            </a:r>
          </a:p>
          <a:p>
            <a:pPr lvl="1"/>
            <a:r>
              <a:rPr lang="en-US" sz="2400" dirty="0" smtClean="0">
                <a:solidFill>
                  <a:schemeClr val="bg1"/>
                </a:solidFill>
              </a:rPr>
              <a:t>Variants that are rare in the population will be “enriched” in families where the variant is causal</a:t>
            </a:r>
          </a:p>
          <a:p>
            <a:pPr lvl="1"/>
            <a:r>
              <a:rPr lang="en-US" sz="2400" dirty="0" smtClean="0">
                <a:solidFill>
                  <a:schemeClr val="bg1"/>
                </a:solidFill>
              </a:rPr>
              <a:t>Incorporation of new technology is a focus </a:t>
            </a:r>
            <a:endParaRPr lang="en-US" sz="2100" dirty="0" smtClean="0">
              <a:solidFill>
                <a:schemeClr val="bg1"/>
              </a:solidFill>
            </a:endParaRPr>
          </a:p>
          <a:p>
            <a:pPr lvl="1"/>
            <a:r>
              <a:rPr lang="en-US" sz="2100" dirty="0" smtClean="0">
                <a:solidFill>
                  <a:schemeClr val="bg1"/>
                </a:solidFill>
              </a:rPr>
              <a:t>Analytic approach varies</a:t>
            </a:r>
          </a:p>
          <a:p>
            <a:pPr lvl="2"/>
            <a:r>
              <a:rPr lang="en-US" sz="2100" dirty="0" smtClean="0">
                <a:solidFill>
                  <a:schemeClr val="bg1"/>
                </a:solidFill>
              </a:rPr>
              <a:t>Discovery</a:t>
            </a:r>
          </a:p>
          <a:p>
            <a:pPr lvl="2"/>
            <a:r>
              <a:rPr lang="en-US" sz="2100" dirty="0" err="1" smtClean="0">
                <a:solidFill>
                  <a:schemeClr val="bg1"/>
                </a:solidFill>
              </a:rPr>
              <a:t>Follouwp</a:t>
            </a:r>
            <a:r>
              <a:rPr lang="en-US" sz="2100" dirty="0" smtClean="0">
                <a:solidFill>
                  <a:schemeClr val="bg1"/>
                </a:solidFill>
              </a:rPr>
              <a:t> on previous linkage regions</a:t>
            </a:r>
          </a:p>
          <a:p>
            <a:pPr lvl="2"/>
            <a:r>
              <a:rPr lang="en-US" sz="2100" dirty="0" smtClean="0">
                <a:solidFill>
                  <a:schemeClr val="bg1"/>
                </a:solidFill>
              </a:rPr>
              <a:t>Combine linkage and association testing</a:t>
            </a:r>
          </a:p>
          <a:p>
            <a:pPr lvl="2">
              <a:buNone/>
            </a:pPr>
            <a:endParaRPr lang="en-US" sz="2100" dirty="0" smtClean="0">
              <a:solidFill>
                <a:schemeClr val="bg1"/>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381000" y="228600"/>
            <a:ext cx="7620000" cy="701675"/>
          </a:xfrm>
        </p:spPr>
        <p:txBody>
          <a:bodyPr/>
          <a:lstStyle/>
          <a:p>
            <a:r>
              <a:rPr lang="en-US" sz="3200" dirty="0" smtClean="0">
                <a:solidFill>
                  <a:srgbClr val="FFFF00"/>
                </a:solidFill>
              </a:rPr>
              <a:t>Main Points to Remember</a:t>
            </a:r>
            <a:endParaRPr lang="en-US" sz="3200" dirty="0">
              <a:solidFill>
                <a:srgbClr val="FFFF00"/>
              </a:solidFill>
            </a:endParaRPr>
          </a:p>
        </p:txBody>
      </p:sp>
      <p:sp>
        <p:nvSpPr>
          <p:cNvPr id="160771" name="Rectangle 3"/>
          <p:cNvSpPr>
            <a:spLocks noGrp="1" noChangeArrowheads="1"/>
          </p:cNvSpPr>
          <p:nvPr>
            <p:ph type="body" idx="1"/>
          </p:nvPr>
        </p:nvSpPr>
        <p:spPr>
          <a:xfrm>
            <a:off x="0" y="1322388"/>
            <a:ext cx="8513763" cy="5535612"/>
          </a:xfrm>
        </p:spPr>
        <p:txBody>
          <a:bodyPr/>
          <a:lstStyle/>
          <a:p>
            <a:pPr>
              <a:lnSpc>
                <a:spcPct val="80000"/>
              </a:lnSpc>
            </a:pPr>
            <a:r>
              <a:rPr lang="en-US" sz="2400" dirty="0" smtClean="0">
                <a:solidFill>
                  <a:schemeClr val="bg1"/>
                </a:solidFill>
              </a:rPr>
              <a:t>Emerging Area</a:t>
            </a:r>
          </a:p>
          <a:p>
            <a:pPr lvl="1">
              <a:lnSpc>
                <a:spcPct val="80000"/>
              </a:lnSpc>
            </a:pPr>
            <a:r>
              <a:rPr lang="en-US" sz="2000" dirty="0" smtClean="0">
                <a:solidFill>
                  <a:schemeClr val="bg1"/>
                </a:solidFill>
              </a:rPr>
              <a:t>Methods are evolving</a:t>
            </a:r>
          </a:p>
          <a:p>
            <a:pPr lvl="2">
              <a:lnSpc>
                <a:spcPct val="80000"/>
              </a:lnSpc>
            </a:pPr>
            <a:r>
              <a:rPr lang="en-US" sz="1700" dirty="0" smtClean="0">
                <a:solidFill>
                  <a:schemeClr val="bg1"/>
                </a:solidFill>
              </a:rPr>
              <a:t>Families and Unrelated individuals</a:t>
            </a:r>
          </a:p>
          <a:p>
            <a:pPr lvl="1">
              <a:lnSpc>
                <a:spcPct val="80000"/>
              </a:lnSpc>
            </a:pPr>
            <a:r>
              <a:rPr lang="en-US" sz="2000" dirty="0" smtClean="0">
                <a:solidFill>
                  <a:schemeClr val="bg1"/>
                </a:solidFill>
              </a:rPr>
              <a:t>No consensus yet on approach</a:t>
            </a:r>
          </a:p>
          <a:p>
            <a:pPr lvl="1">
              <a:lnSpc>
                <a:spcPct val="80000"/>
              </a:lnSpc>
            </a:pPr>
            <a:r>
              <a:rPr lang="en-US" sz="2000" dirty="0" smtClean="0">
                <a:solidFill>
                  <a:schemeClr val="bg1"/>
                </a:solidFill>
              </a:rPr>
              <a:t>As data / evidence accumulates we will likely see more “standardized” approaches as with GWAS</a:t>
            </a:r>
          </a:p>
          <a:p>
            <a:pPr lvl="1">
              <a:lnSpc>
                <a:spcPct val="80000"/>
              </a:lnSpc>
            </a:pPr>
            <a:r>
              <a:rPr lang="en-US" sz="2000" dirty="0" smtClean="0">
                <a:solidFill>
                  <a:schemeClr val="bg1"/>
                </a:solidFill>
              </a:rPr>
              <a:t>Functional information and annotation will also continue to improve</a:t>
            </a:r>
            <a:endParaRPr lang="en-US" sz="2400" dirty="0" smtClean="0">
              <a:solidFill>
                <a:schemeClr val="bg1"/>
              </a:solidFill>
            </a:endParaRPr>
          </a:p>
          <a:p>
            <a:pPr lvl="1">
              <a:lnSpc>
                <a:spcPct val="80000"/>
              </a:lnSpc>
              <a:buNone/>
            </a:pPr>
            <a:endParaRPr lang="en-US" sz="2000" dirty="0" smtClean="0">
              <a:solidFill>
                <a:schemeClr val="bg1"/>
              </a:solidFill>
            </a:endParaRPr>
          </a:p>
          <a:p>
            <a:pPr>
              <a:lnSpc>
                <a:spcPct val="80000"/>
              </a:lnSpc>
            </a:pPr>
            <a:r>
              <a:rPr lang="en-US" sz="2400" dirty="0" smtClean="0">
                <a:solidFill>
                  <a:schemeClr val="bg1"/>
                </a:solidFill>
              </a:rPr>
              <a:t>Basic factors still need to be considered</a:t>
            </a:r>
          </a:p>
          <a:p>
            <a:pPr lvl="1">
              <a:lnSpc>
                <a:spcPct val="80000"/>
              </a:lnSpc>
            </a:pPr>
            <a:r>
              <a:rPr lang="en-US" sz="2000" dirty="0" smtClean="0">
                <a:solidFill>
                  <a:schemeClr val="bg1"/>
                </a:solidFill>
              </a:rPr>
              <a:t>Appropriate selection of your sample</a:t>
            </a:r>
          </a:p>
          <a:p>
            <a:pPr lvl="1">
              <a:lnSpc>
                <a:spcPct val="80000"/>
              </a:lnSpc>
            </a:pPr>
            <a:r>
              <a:rPr lang="en-US" sz="2000" dirty="0" smtClean="0">
                <a:solidFill>
                  <a:schemeClr val="bg1"/>
                </a:solidFill>
              </a:rPr>
              <a:t>Adjustment for covariates, including population stratification</a:t>
            </a:r>
          </a:p>
          <a:p>
            <a:pPr lvl="1">
              <a:lnSpc>
                <a:spcPct val="80000"/>
              </a:lnSpc>
            </a:pPr>
            <a:r>
              <a:rPr lang="en-US" sz="2000" dirty="0" smtClean="0">
                <a:solidFill>
                  <a:schemeClr val="bg1"/>
                </a:solidFill>
              </a:rPr>
              <a:t>Adjustment for multiple comparisons</a:t>
            </a:r>
          </a:p>
          <a:p>
            <a:pPr lvl="1">
              <a:lnSpc>
                <a:spcPct val="80000"/>
              </a:lnSpc>
              <a:buNone/>
            </a:pPr>
            <a:endParaRPr lang="en-US" sz="2000" dirty="0" smtClean="0">
              <a:solidFill>
                <a:schemeClr val="bg1"/>
              </a:solidFill>
            </a:endParaRPr>
          </a:p>
          <a:p>
            <a:pPr>
              <a:lnSpc>
                <a:spcPct val="80000"/>
              </a:lnSpc>
            </a:pPr>
            <a:r>
              <a:rPr lang="en-US" sz="2400" dirty="0" smtClean="0">
                <a:solidFill>
                  <a:schemeClr val="bg1"/>
                </a:solidFill>
              </a:rPr>
              <a:t>Recurring themes</a:t>
            </a:r>
          </a:p>
          <a:p>
            <a:pPr lvl="1">
              <a:lnSpc>
                <a:spcPct val="80000"/>
              </a:lnSpc>
            </a:pPr>
            <a:r>
              <a:rPr lang="en-US" sz="2000" dirty="0" smtClean="0">
                <a:solidFill>
                  <a:schemeClr val="bg1"/>
                </a:solidFill>
              </a:rPr>
              <a:t>What is old is new</a:t>
            </a:r>
          </a:p>
          <a:p>
            <a:pPr lvl="1">
              <a:lnSpc>
                <a:spcPct val="80000"/>
              </a:lnSpc>
            </a:pPr>
            <a:r>
              <a:rPr lang="en-US" sz="2000" dirty="0" smtClean="0">
                <a:solidFill>
                  <a:schemeClr val="bg1"/>
                </a:solidFill>
              </a:rPr>
              <a:t>Emerging methods that build on fundamentals</a:t>
            </a:r>
          </a:p>
          <a:p>
            <a:pPr lvl="1">
              <a:lnSpc>
                <a:spcPct val="80000"/>
              </a:lnSpc>
              <a:buNone/>
            </a:pPr>
            <a:endParaRPr lang="en-US" sz="2400" dirty="0"/>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1219200"/>
            <a:ext cx="8153400" cy="1905000"/>
          </a:xfrm>
        </p:spPr>
        <p:txBody>
          <a:bodyPr/>
          <a:lstStyle/>
          <a:p>
            <a:pPr eaLnBrk="1" hangingPunct="1"/>
            <a:r>
              <a:rPr lang="en-US" sz="2800" dirty="0" smtClean="0">
                <a:solidFill>
                  <a:srgbClr val="FFFF00"/>
                </a:solidFill>
              </a:rPr>
              <a:t>Example: Identifying susceptibility genes for metabolic syndrome in a multi-ethnic family study</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143000"/>
          </a:xfrm>
        </p:spPr>
        <p:txBody>
          <a:bodyPr>
            <a:normAutofit/>
          </a:bodyPr>
          <a:lstStyle/>
          <a:p>
            <a:r>
              <a:rPr lang="en-US" dirty="0" smtClean="0"/>
              <a:t>Multivariate Linkage Analyses</a:t>
            </a:r>
            <a:endParaRPr lang="en-US" dirty="0">
              <a:solidFill>
                <a:srgbClr val="FF0000"/>
              </a:solidFill>
            </a:endParaRPr>
          </a:p>
        </p:txBody>
      </p:sp>
      <p:sp>
        <p:nvSpPr>
          <p:cNvPr id="1198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9809" name="Object 1"/>
          <p:cNvGraphicFramePr>
            <a:graphicFrameLocks noChangeAspect="1"/>
          </p:cNvGraphicFramePr>
          <p:nvPr/>
        </p:nvGraphicFramePr>
        <p:xfrm>
          <a:off x="765980" y="1143000"/>
          <a:ext cx="7463620" cy="5715000"/>
        </p:xfrm>
        <a:graphic>
          <a:graphicData uri="http://schemas.openxmlformats.org/presentationml/2006/ole">
            <p:oleObj spid="_x0000_s87042" name="Document" r:id="rId4" imgW="6677003" imgH="5102097" progId="Word.Document.12">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rgbClr val="FFFF00"/>
                </a:solidFill>
              </a:rPr>
              <a:t>Project Overview</a:t>
            </a:r>
            <a:endParaRPr lang="en-US" sz="4000" dirty="0">
              <a:solidFill>
                <a:srgbClr val="FFFF00"/>
              </a:solidFill>
            </a:endParaRPr>
          </a:p>
        </p:txBody>
      </p:sp>
      <p:graphicFrame>
        <p:nvGraphicFramePr>
          <p:cNvPr id="6" name="Content Placeholder 5"/>
          <p:cNvGraphicFramePr>
            <a:graphicFrameLocks noGrp="1"/>
          </p:cNvGraphicFramePr>
          <p:nvPr>
            <p:ph idx="1"/>
          </p:nvPr>
        </p:nvGraphicFramePr>
        <p:xfrm>
          <a:off x="838200" y="1524000"/>
          <a:ext cx="74993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4294967295"/>
          </p:nvPr>
        </p:nvSpPr>
        <p:spPr>
          <a:xfrm>
            <a:off x="3581400" y="6305550"/>
            <a:ext cx="2133600" cy="476250"/>
          </a:xfrm>
          <a:prstGeom prst="rect">
            <a:avLst/>
          </a:prstGeom>
        </p:spPr>
        <p:txBody>
          <a:bodyPr/>
          <a:lstStyle/>
          <a:p>
            <a:fld id="{983528F2-40DA-495F-8D18-5C03EC8075B4}" type="datetime1">
              <a:rPr lang="en-US" smtClean="0"/>
              <a:pPr/>
              <a:t>7/18/2017</a:t>
            </a:fld>
            <a:endParaRPr lang="en-US"/>
          </a:p>
        </p:txBody>
      </p:sp>
      <p:sp>
        <p:nvSpPr>
          <p:cNvPr id="7" name="Slide Number Placeholder 6"/>
          <p:cNvSpPr>
            <a:spLocks noGrp="1"/>
          </p:cNvSpPr>
          <p:nvPr>
            <p:ph type="sldNum" sz="quarter" idx="4294967295"/>
          </p:nvPr>
        </p:nvSpPr>
        <p:spPr>
          <a:xfrm>
            <a:off x="8613648" y="6305550"/>
            <a:ext cx="457200" cy="476250"/>
          </a:xfrm>
          <a:prstGeom prst="rect">
            <a:avLst/>
          </a:prstGeom>
        </p:spPr>
        <p:txBody>
          <a:bodyPr/>
          <a:lstStyle/>
          <a:p>
            <a:fld id="{F3D02A96-69D9-4625-8D67-CAA7226DDD7A}"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8200" y="415925"/>
            <a:ext cx="7620000" cy="762000"/>
          </a:xfrm>
        </p:spPr>
        <p:txBody>
          <a:bodyPr/>
          <a:lstStyle/>
          <a:p>
            <a:pPr eaLnBrk="1" hangingPunct="1"/>
            <a:r>
              <a:rPr lang="en-US" dirty="0" smtClean="0">
                <a:solidFill>
                  <a:srgbClr val="FFFF00"/>
                </a:solidFill>
              </a:rPr>
              <a:t>Why Study Rare Variants?</a:t>
            </a:r>
          </a:p>
        </p:txBody>
      </p:sp>
      <p:sp>
        <p:nvSpPr>
          <p:cNvPr id="7171" name="Rectangle 3"/>
          <p:cNvSpPr>
            <a:spLocks noGrp="1" noChangeArrowheads="1"/>
          </p:cNvSpPr>
          <p:nvPr>
            <p:ph type="body" idx="1"/>
          </p:nvPr>
        </p:nvSpPr>
        <p:spPr>
          <a:xfrm>
            <a:off x="587375" y="1319213"/>
            <a:ext cx="7620000" cy="5005387"/>
          </a:xfrm>
        </p:spPr>
        <p:txBody>
          <a:bodyPr/>
          <a:lstStyle/>
          <a:p>
            <a:pPr eaLnBrk="1" hangingPunct="1"/>
            <a:r>
              <a:rPr lang="en-US" sz="2800" dirty="0" smtClean="0">
                <a:solidFill>
                  <a:schemeClr val="bg1"/>
                </a:solidFill>
              </a:rPr>
              <a:t>Problem of “missing heritability”</a:t>
            </a:r>
          </a:p>
          <a:p>
            <a:pPr lvl="1"/>
            <a:r>
              <a:rPr lang="en-US" sz="2400" dirty="0" smtClean="0">
                <a:solidFill>
                  <a:schemeClr val="bg1"/>
                </a:solidFill>
              </a:rPr>
              <a:t>GWAS studies have thus far focused on common SNPs </a:t>
            </a:r>
          </a:p>
          <a:p>
            <a:pPr lvl="2"/>
            <a:r>
              <a:rPr lang="en-US" sz="2100" dirty="0" smtClean="0">
                <a:solidFill>
                  <a:schemeClr val="bg1"/>
                </a:solidFill>
              </a:rPr>
              <a:t>Have identified over 500 strong independent SNP associations</a:t>
            </a:r>
          </a:p>
          <a:p>
            <a:pPr lvl="1"/>
            <a:r>
              <a:rPr lang="en-US" sz="2400" dirty="0" smtClean="0">
                <a:solidFill>
                  <a:schemeClr val="bg1"/>
                </a:solidFill>
              </a:rPr>
              <a:t>However, most common variants (SNPs) identified only explain a small proportion of the total genetic variance of complex diseases</a:t>
            </a:r>
          </a:p>
          <a:p>
            <a:pPr lvl="2"/>
            <a:r>
              <a:rPr lang="en-US" sz="2100" dirty="0" smtClean="0">
                <a:solidFill>
                  <a:schemeClr val="bg1"/>
                </a:solidFill>
              </a:rPr>
              <a:t>10-20% depending on the disease</a:t>
            </a:r>
          </a:p>
          <a:p>
            <a:pPr lvl="2"/>
            <a:r>
              <a:rPr lang="en-US" sz="2100" dirty="0" smtClean="0">
                <a:solidFill>
                  <a:schemeClr val="bg1"/>
                </a:solidFill>
              </a:rPr>
              <a:t>These associations tend to be with non functional variants, and not causal polymorphisms</a:t>
            </a:r>
          </a:p>
          <a:p>
            <a:pPr lvl="2"/>
            <a:r>
              <a:rPr lang="en-US" sz="2100" dirty="0" smtClean="0">
                <a:solidFill>
                  <a:schemeClr val="bg1"/>
                </a:solidFill>
              </a:rPr>
              <a:t>There are additional susceptibility loci to be found</a:t>
            </a:r>
          </a:p>
          <a:p>
            <a:pPr lvl="2">
              <a:buNone/>
            </a:pPr>
            <a:endParaRPr lang="en-US" sz="2100" dirty="0" smtClean="0">
              <a:solidFill>
                <a:schemeClr val="bg1"/>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Aim 2:  Whole </a:t>
            </a:r>
            <a:r>
              <a:rPr lang="en-US" dirty="0" err="1" smtClean="0">
                <a:solidFill>
                  <a:srgbClr val="FFFF00"/>
                </a:solidFill>
              </a:rPr>
              <a:t>Exome</a:t>
            </a:r>
            <a:r>
              <a:rPr lang="en-US" dirty="0" smtClean="0">
                <a:solidFill>
                  <a:srgbClr val="FFFF00"/>
                </a:solidFill>
              </a:rPr>
              <a:t> Sequencing and Filtering</a:t>
            </a:r>
            <a:endParaRPr lang="en-US" dirty="0">
              <a:solidFill>
                <a:srgbClr val="FFFF00"/>
              </a:solidFill>
            </a:endParaRPr>
          </a:p>
        </p:txBody>
      </p:sp>
      <p:graphicFrame>
        <p:nvGraphicFramePr>
          <p:cNvPr id="6" name="Content Placeholder 5"/>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4294967295"/>
          </p:nvPr>
        </p:nvSpPr>
        <p:spPr>
          <a:xfrm>
            <a:off x="3581400" y="6305550"/>
            <a:ext cx="2133600" cy="476250"/>
          </a:xfrm>
          <a:prstGeom prst="rect">
            <a:avLst/>
          </a:prstGeom>
        </p:spPr>
        <p:txBody>
          <a:bodyPr/>
          <a:lstStyle/>
          <a:p>
            <a:fld id="{CAC3BF6F-CF43-40CF-8B11-BFDAC9F3805E}" type="datetime1">
              <a:rPr lang="en-US" smtClean="0"/>
              <a:pPr/>
              <a:t>7/18/2017</a:t>
            </a:fld>
            <a:endParaRPr lang="en-US" dirty="0"/>
          </a:p>
        </p:txBody>
      </p:sp>
      <p:sp>
        <p:nvSpPr>
          <p:cNvPr id="5" name="Slide Number Placeholder 4"/>
          <p:cNvSpPr>
            <a:spLocks noGrp="1"/>
          </p:cNvSpPr>
          <p:nvPr>
            <p:ph type="sldNum" sz="quarter" idx="4294967295"/>
          </p:nvPr>
        </p:nvSpPr>
        <p:spPr>
          <a:xfrm>
            <a:off x="8613648" y="6305550"/>
            <a:ext cx="457200" cy="476250"/>
          </a:xfrm>
          <a:prstGeom prst="rect">
            <a:avLst/>
          </a:prstGeom>
        </p:spPr>
        <p:txBody>
          <a:bodyPr/>
          <a:lstStyle/>
          <a:p>
            <a:fld id="{F3D02A96-69D9-4625-8D67-CAA7226DDD7A}"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Framework for selecting variants for custom genotyping</a:t>
            </a:r>
            <a:endParaRPr lang="en-US" dirty="0">
              <a:solidFill>
                <a:srgbClr val="FFFF00"/>
              </a:solidFill>
            </a:endParaRPr>
          </a:p>
        </p:txBody>
      </p:sp>
      <p:graphicFrame>
        <p:nvGraphicFramePr>
          <p:cNvPr id="4" name="Content Placeholder 3"/>
          <p:cNvGraphicFramePr>
            <a:graphicFrameLocks noGrp="1"/>
          </p:cNvGraphicFramePr>
          <p:nvPr>
            <p:ph idx="1"/>
          </p:nvPr>
        </p:nvGraphicFramePr>
        <p:xfrm>
          <a:off x="381000" y="1676400"/>
          <a:ext cx="82296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e Placeholder 5"/>
          <p:cNvSpPr>
            <a:spLocks noGrp="1"/>
          </p:cNvSpPr>
          <p:nvPr>
            <p:ph type="dt" sz="half" idx="4294967295"/>
          </p:nvPr>
        </p:nvSpPr>
        <p:spPr>
          <a:xfrm>
            <a:off x="3581400" y="6305550"/>
            <a:ext cx="2133600" cy="476250"/>
          </a:xfrm>
          <a:prstGeom prst="rect">
            <a:avLst/>
          </a:prstGeom>
        </p:spPr>
        <p:txBody>
          <a:bodyPr/>
          <a:lstStyle/>
          <a:p>
            <a:fld id="{1EEC231B-0871-4DAE-A28E-CABFC92FEA1E}" type="datetime1">
              <a:rPr lang="en-US" smtClean="0"/>
              <a:pPr/>
              <a:t>7/18/2017</a:t>
            </a:fld>
            <a:endParaRPr lang="en-US" dirty="0"/>
          </a:p>
        </p:txBody>
      </p:sp>
      <p:sp>
        <p:nvSpPr>
          <p:cNvPr id="7" name="Slide Number Placeholder 6"/>
          <p:cNvSpPr>
            <a:spLocks noGrp="1"/>
          </p:cNvSpPr>
          <p:nvPr>
            <p:ph type="sldNum" sz="quarter" idx="4294967295"/>
          </p:nvPr>
        </p:nvSpPr>
        <p:spPr>
          <a:xfrm>
            <a:off x="8613648" y="6305550"/>
            <a:ext cx="457200" cy="476250"/>
          </a:xfrm>
          <a:prstGeom prst="rect">
            <a:avLst/>
          </a:prstGeom>
        </p:spPr>
        <p:txBody>
          <a:bodyPr/>
          <a:lstStyle/>
          <a:p>
            <a:fld id="{F3D02A96-69D9-4625-8D67-CAA7226DDD7A}" type="slidenum">
              <a:rPr lang="en-US" smtClean="0"/>
              <a:pPr/>
              <a:t>41</a:t>
            </a:fld>
            <a:endParaRPr lang="en-US"/>
          </a:p>
        </p:txBody>
      </p:sp>
      <p:sp>
        <p:nvSpPr>
          <p:cNvPr id="8" name="TextBox 7"/>
          <p:cNvSpPr txBox="1"/>
          <p:nvPr/>
        </p:nvSpPr>
        <p:spPr>
          <a:xfrm>
            <a:off x="1752600" y="5562600"/>
            <a:ext cx="1676400" cy="381000"/>
          </a:xfrm>
          <a:prstGeom prst="rect">
            <a:avLst/>
          </a:prstGeom>
          <a:solidFill>
            <a:schemeClr val="accent2"/>
          </a:solidFill>
        </p:spPr>
        <p:txBody>
          <a:bodyPr wrap="square" rtlCol="0">
            <a:spAutoFit/>
          </a:bodyPr>
          <a:lstStyle/>
          <a:p>
            <a:r>
              <a:rPr lang="en-US" dirty="0" smtClean="0"/>
              <a:t>WEIGHTS</a:t>
            </a:r>
            <a:endParaRPr lang="en-US" dirty="0"/>
          </a:p>
        </p:txBody>
      </p:sp>
      <p:sp>
        <p:nvSpPr>
          <p:cNvPr id="9" name="TextBox 8"/>
          <p:cNvSpPr txBox="1"/>
          <p:nvPr/>
        </p:nvSpPr>
        <p:spPr>
          <a:xfrm>
            <a:off x="5715000" y="1828800"/>
            <a:ext cx="1524000" cy="369332"/>
          </a:xfrm>
          <a:prstGeom prst="rect">
            <a:avLst/>
          </a:prstGeom>
          <a:solidFill>
            <a:schemeClr val="accent3"/>
          </a:solidFill>
        </p:spPr>
        <p:txBody>
          <a:bodyPr wrap="square" rtlCol="0">
            <a:spAutoFit/>
          </a:bodyPr>
          <a:lstStyle/>
          <a:p>
            <a:r>
              <a:rPr lang="en-US" dirty="0" smtClean="0"/>
              <a:t>VARIANTS</a:t>
            </a:r>
            <a:endParaRPr lang="en-US" dirty="0"/>
          </a:p>
        </p:txBody>
      </p:sp>
      <p:sp>
        <p:nvSpPr>
          <p:cNvPr id="10" name="TextBox 9"/>
          <p:cNvSpPr txBox="1"/>
          <p:nvPr/>
        </p:nvSpPr>
        <p:spPr>
          <a:xfrm>
            <a:off x="3733800" y="3352800"/>
            <a:ext cx="2362200" cy="914400"/>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err="1" smtClean="0"/>
              <a:t>Unweighted</a:t>
            </a:r>
            <a:r>
              <a:rPr lang="en-US" dirty="0" smtClean="0"/>
              <a:t> Fisher’s Allelic Association Test</a:t>
            </a:r>
            <a:endParaRPr lang="en-US" dirty="0"/>
          </a:p>
        </p:txBody>
      </p:sp>
      <p:sp>
        <p:nvSpPr>
          <p:cNvPr id="11" name="Rounded Rectangle 10"/>
          <p:cNvSpPr/>
          <p:nvPr/>
        </p:nvSpPr>
        <p:spPr>
          <a:xfrm>
            <a:off x="3429000" y="3276600"/>
            <a:ext cx="2743200" cy="914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429000" y="4724400"/>
            <a:ext cx="2743200" cy="1066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581400" y="4876800"/>
            <a:ext cx="2438400" cy="1200329"/>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t>Weighted Allele Frequency Comparison of rare variants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381000" y="304800"/>
            <a:ext cx="7620000" cy="701675"/>
          </a:xfrm>
        </p:spPr>
        <p:txBody>
          <a:bodyPr/>
          <a:lstStyle/>
          <a:p>
            <a:r>
              <a:rPr lang="en-US" sz="3200" dirty="0" smtClean="0">
                <a:solidFill>
                  <a:srgbClr val="FFFF00"/>
                </a:solidFill>
              </a:rPr>
              <a:t>Statistical approaches for analysis of rare variants</a:t>
            </a:r>
            <a:endParaRPr lang="en-US" sz="3200" dirty="0">
              <a:solidFill>
                <a:srgbClr val="FFFF00"/>
              </a:solidFill>
            </a:endParaRPr>
          </a:p>
        </p:txBody>
      </p:sp>
      <p:sp>
        <p:nvSpPr>
          <p:cNvPr id="160771" name="Rectangle 3"/>
          <p:cNvSpPr>
            <a:spLocks noGrp="1" noChangeArrowheads="1"/>
          </p:cNvSpPr>
          <p:nvPr>
            <p:ph type="body" idx="1"/>
          </p:nvPr>
        </p:nvSpPr>
        <p:spPr>
          <a:xfrm>
            <a:off x="0" y="1143000"/>
            <a:ext cx="8513763" cy="5535612"/>
          </a:xfrm>
        </p:spPr>
        <p:txBody>
          <a:bodyPr/>
          <a:lstStyle/>
          <a:p>
            <a:pPr lvl="1">
              <a:lnSpc>
                <a:spcPct val="80000"/>
              </a:lnSpc>
              <a:buFont typeface="Wingdings" pitchFamily="2" charset="2"/>
              <a:buNone/>
            </a:pPr>
            <a:endParaRPr lang="en-US" sz="2400" dirty="0">
              <a:solidFill>
                <a:schemeClr val="bg1"/>
              </a:solidFill>
            </a:endParaRPr>
          </a:p>
          <a:p>
            <a:pPr>
              <a:lnSpc>
                <a:spcPct val="80000"/>
              </a:lnSpc>
            </a:pPr>
            <a:r>
              <a:rPr lang="en-US" sz="2400" dirty="0" smtClean="0">
                <a:solidFill>
                  <a:schemeClr val="bg1"/>
                </a:solidFill>
              </a:rPr>
              <a:t>Many Approaches have been developed:</a:t>
            </a:r>
          </a:p>
          <a:p>
            <a:pPr lvl="1">
              <a:lnSpc>
                <a:spcPct val="80000"/>
              </a:lnSpc>
            </a:pPr>
            <a:r>
              <a:rPr lang="en-US" sz="2000" dirty="0" smtClean="0">
                <a:solidFill>
                  <a:schemeClr val="bg1"/>
                </a:solidFill>
              </a:rPr>
              <a:t>Collapsing and Aggregation Methods  (Burden tests)</a:t>
            </a:r>
          </a:p>
          <a:p>
            <a:pPr lvl="1">
              <a:lnSpc>
                <a:spcPct val="80000"/>
              </a:lnSpc>
            </a:pPr>
            <a:r>
              <a:rPr lang="en-US" sz="2000" dirty="0" smtClean="0">
                <a:solidFill>
                  <a:schemeClr val="bg1"/>
                </a:solidFill>
              </a:rPr>
              <a:t>Non-Burden tests</a:t>
            </a:r>
          </a:p>
          <a:p>
            <a:pPr>
              <a:lnSpc>
                <a:spcPct val="80000"/>
              </a:lnSpc>
            </a:pPr>
            <a:r>
              <a:rPr lang="en-US" sz="2400" dirty="0" smtClean="0">
                <a:solidFill>
                  <a:schemeClr val="bg1"/>
                </a:solidFill>
              </a:rPr>
              <a:t> Collapsing methods/Burden tests </a:t>
            </a:r>
          </a:p>
          <a:p>
            <a:pPr lvl="1">
              <a:lnSpc>
                <a:spcPct val="80000"/>
              </a:lnSpc>
            </a:pPr>
            <a:r>
              <a:rPr lang="en-US" sz="2000" dirty="0" smtClean="0">
                <a:solidFill>
                  <a:schemeClr val="bg1"/>
                </a:solidFill>
              </a:rPr>
              <a:t>Aggregate information across multiple  variants into a single quantity to evaluate cumulative effects (burden) of multiple variants in a defined genomic region of interest</a:t>
            </a:r>
          </a:p>
          <a:p>
            <a:pPr lvl="1">
              <a:lnSpc>
                <a:spcPct val="80000"/>
              </a:lnSpc>
            </a:pPr>
            <a:r>
              <a:rPr lang="en-US" sz="2000" dirty="0" smtClean="0">
                <a:solidFill>
                  <a:schemeClr val="bg1"/>
                </a:solidFill>
              </a:rPr>
              <a:t>Test for trait association with an accumulation of rare minor alleles</a:t>
            </a:r>
          </a:p>
          <a:p>
            <a:pPr lvl="1">
              <a:lnSpc>
                <a:spcPct val="80000"/>
              </a:lnSpc>
            </a:pPr>
            <a:r>
              <a:rPr lang="en-US" sz="2000" dirty="0" smtClean="0">
                <a:solidFill>
                  <a:schemeClr val="bg1"/>
                </a:solidFill>
              </a:rPr>
              <a:t>Vary in the way they collapse variants  </a:t>
            </a:r>
          </a:p>
          <a:p>
            <a:pPr lvl="1">
              <a:lnSpc>
                <a:spcPct val="80000"/>
              </a:lnSpc>
            </a:pPr>
            <a:r>
              <a:rPr lang="en-US" sz="2000" dirty="0" smtClean="0">
                <a:solidFill>
                  <a:schemeClr val="bg1"/>
                </a:solidFill>
              </a:rPr>
              <a:t>Assume all collapsed variants are associated with the disease and  variants can be either deleterious or protective</a:t>
            </a:r>
            <a:endParaRPr lang="en-US" sz="2400" dirty="0" smtClean="0">
              <a:solidFill>
                <a:schemeClr val="bg1"/>
              </a:solidFill>
            </a:endParaRPr>
          </a:p>
          <a:p>
            <a:pPr>
              <a:lnSpc>
                <a:spcPct val="80000"/>
              </a:lnSpc>
            </a:pPr>
            <a:r>
              <a:rPr lang="en-US" sz="2400" dirty="0" smtClean="0">
                <a:solidFill>
                  <a:schemeClr val="bg1"/>
                </a:solidFill>
              </a:rPr>
              <a:t> Non-Burden tests</a:t>
            </a:r>
            <a:endParaRPr lang="en-US" sz="2000" dirty="0" smtClean="0">
              <a:solidFill>
                <a:schemeClr val="bg1"/>
              </a:solidFill>
            </a:endParaRPr>
          </a:p>
          <a:p>
            <a:pPr lvl="1">
              <a:lnSpc>
                <a:spcPct val="80000"/>
              </a:lnSpc>
            </a:pPr>
            <a:r>
              <a:rPr lang="en-US" sz="2000" dirty="0" smtClean="0">
                <a:solidFill>
                  <a:schemeClr val="bg1"/>
                </a:solidFill>
              </a:rPr>
              <a:t>Multivariate tests that combine single-variant test statistics </a:t>
            </a:r>
          </a:p>
          <a:p>
            <a:pPr lvl="1">
              <a:lnSpc>
                <a:spcPct val="80000"/>
              </a:lnSpc>
            </a:pPr>
            <a:r>
              <a:rPr lang="en-US" sz="2000" dirty="0" smtClean="0">
                <a:solidFill>
                  <a:schemeClr val="bg1"/>
                </a:solidFill>
              </a:rPr>
              <a:t>Make no assumption about direction and magnitude of effect of each rare variant – more flexible and more powerful in some scenarios</a:t>
            </a:r>
          </a:p>
          <a:p>
            <a:pPr lvl="1">
              <a:lnSpc>
                <a:spcPct val="80000"/>
              </a:lnSpc>
            </a:pPr>
            <a:r>
              <a:rPr lang="en-US" sz="2000" dirty="0" smtClean="0">
                <a:solidFill>
                  <a:schemeClr val="bg1"/>
                </a:solidFill>
              </a:rPr>
              <a:t>Sequence </a:t>
            </a:r>
            <a:r>
              <a:rPr lang="en-US" sz="2000" dirty="0" err="1" smtClean="0">
                <a:solidFill>
                  <a:schemeClr val="bg1"/>
                </a:solidFill>
              </a:rPr>
              <a:t>Kernal</a:t>
            </a:r>
            <a:r>
              <a:rPr lang="en-US" sz="2000" dirty="0" smtClean="0">
                <a:solidFill>
                  <a:schemeClr val="bg1"/>
                </a:solidFill>
              </a:rPr>
              <a:t> Association Test (SKAT) </a:t>
            </a:r>
          </a:p>
          <a:p>
            <a:pPr lvl="1">
              <a:lnSpc>
                <a:spcPct val="80000"/>
              </a:lnSpc>
            </a:pPr>
            <a:endParaRPr lang="en-US" sz="2000" dirty="0" smtClean="0">
              <a:solidFill>
                <a:schemeClr val="bg1"/>
              </a:solidFill>
            </a:endParaRPr>
          </a:p>
          <a:p>
            <a:pPr lvl="1">
              <a:lnSpc>
                <a:spcPct val="80000"/>
              </a:lnSpc>
              <a:buNone/>
            </a:pPr>
            <a:endParaRPr lang="en-US" sz="2000" dirty="0" smtClean="0">
              <a:solidFill>
                <a:schemeClr val="bg1"/>
              </a:solidFill>
            </a:endParaRPr>
          </a:p>
          <a:p>
            <a:pPr lvl="1">
              <a:lnSpc>
                <a:spcPct val="80000"/>
              </a:lnSpc>
            </a:pPr>
            <a:endParaRPr lang="en-US" sz="2400" dirty="0"/>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610600" cy="5486400"/>
          </a:xfrm>
        </p:spPr>
        <p:txBody>
          <a:bodyPr>
            <a:normAutofit/>
          </a:bodyPr>
          <a:lstStyle/>
          <a:p>
            <a:r>
              <a:rPr lang="en-US" dirty="0" smtClean="0">
                <a:solidFill>
                  <a:schemeClr val="bg1"/>
                </a:solidFill>
              </a:rPr>
              <a:t>Uses a multiple linear regression or logistic regression to relate individual variants to a trait, e.g.,</a:t>
            </a:r>
          </a:p>
          <a:p>
            <a:endParaRPr lang="en-US" dirty="0" smtClean="0"/>
          </a:p>
          <a:p>
            <a:endParaRPr lang="en-US" dirty="0" smtClean="0"/>
          </a:p>
          <a:p>
            <a:endParaRPr lang="en-US" dirty="0" smtClean="0"/>
          </a:p>
          <a:p>
            <a:endParaRPr lang="en-US" dirty="0" smtClean="0"/>
          </a:p>
          <a:p>
            <a:pPr marL="0" indent="0">
              <a:buNone/>
            </a:pPr>
            <a:endParaRPr lang="en-US" dirty="0" smtClean="0"/>
          </a:p>
          <a:p>
            <a:endParaRPr lang="en-US" dirty="0" smtClean="0">
              <a:solidFill>
                <a:schemeClr val="bg1"/>
              </a:solidFill>
            </a:endParaRPr>
          </a:p>
          <a:p>
            <a:r>
              <a:rPr lang="en-US" sz="2000" dirty="0" smtClean="0">
                <a:solidFill>
                  <a:schemeClr val="bg1"/>
                </a:solidFill>
              </a:rPr>
              <a:t>SKAT assumes each </a:t>
            </a:r>
            <a:r>
              <a:rPr lang="en-US" sz="2000" dirty="0" smtClean="0">
                <a:solidFill>
                  <a:schemeClr val="bg1"/>
                </a:solidFill>
                <a:sym typeface="Symbol"/>
              </a:rPr>
              <a:t></a:t>
            </a:r>
            <a:r>
              <a:rPr lang="en-US" sz="2000" baseline="-25000" dirty="0" smtClean="0">
                <a:solidFill>
                  <a:schemeClr val="bg1"/>
                </a:solidFill>
                <a:sym typeface="Symbol"/>
              </a:rPr>
              <a:t>j</a:t>
            </a:r>
            <a:r>
              <a:rPr lang="en-US" sz="2000" dirty="0" smtClean="0">
                <a:solidFill>
                  <a:schemeClr val="bg1"/>
                </a:solidFill>
              </a:rPr>
              <a:t> follows an arbitrary distribution with a mean of zero and a variance of </a:t>
            </a:r>
            <a:r>
              <a:rPr lang="en-US" sz="2000" dirty="0" err="1" smtClean="0">
                <a:solidFill>
                  <a:schemeClr val="bg1"/>
                </a:solidFill>
              </a:rPr>
              <a:t>w</a:t>
            </a:r>
            <a:r>
              <a:rPr lang="en-US" sz="2000" baseline="-25000" dirty="0" err="1" smtClean="0">
                <a:solidFill>
                  <a:schemeClr val="bg1"/>
                </a:solidFill>
              </a:rPr>
              <a:t>j</a:t>
            </a:r>
            <a:r>
              <a:rPr lang="en-US" sz="2000" dirty="0" smtClean="0">
                <a:solidFill>
                  <a:schemeClr val="bg1"/>
                </a:solidFill>
                <a:sym typeface="Symbol"/>
              </a:rPr>
              <a:t></a:t>
            </a:r>
            <a:r>
              <a:rPr lang="en-US" sz="2000" dirty="0" smtClean="0">
                <a:solidFill>
                  <a:schemeClr val="bg1"/>
                </a:solidFill>
              </a:rPr>
              <a:t>, </a:t>
            </a:r>
            <a:r>
              <a:rPr lang="en-US" sz="2000" u="heavy" dirty="0" smtClean="0">
                <a:solidFill>
                  <a:schemeClr val="bg1"/>
                </a:solidFill>
                <a:uFill>
                  <a:solidFill>
                    <a:srgbClr val="FFFF00"/>
                  </a:solidFill>
                </a:uFill>
              </a:rPr>
              <a:t>where </a:t>
            </a:r>
            <a:r>
              <a:rPr lang="en-US" sz="2000" u="heavy" dirty="0" smtClean="0">
                <a:solidFill>
                  <a:schemeClr val="bg1"/>
                </a:solidFill>
                <a:uFill>
                  <a:solidFill>
                    <a:srgbClr val="FFFF00"/>
                  </a:solidFill>
                </a:uFill>
                <a:sym typeface="Symbol"/>
              </a:rPr>
              <a:t></a:t>
            </a:r>
            <a:r>
              <a:rPr lang="en-US" sz="2000" u="heavy" dirty="0" smtClean="0">
                <a:solidFill>
                  <a:schemeClr val="bg1"/>
                </a:solidFill>
                <a:uFill>
                  <a:solidFill>
                    <a:srgbClr val="FFFF00"/>
                  </a:solidFill>
                </a:uFill>
              </a:rPr>
              <a:t> is a variance component</a:t>
            </a:r>
            <a:r>
              <a:rPr lang="en-US" sz="2000" dirty="0" smtClean="0">
                <a:solidFill>
                  <a:schemeClr val="bg1"/>
                </a:solidFill>
              </a:rPr>
              <a:t> and </a:t>
            </a:r>
            <a:r>
              <a:rPr lang="en-US" sz="2000" u="heavy" dirty="0" err="1" smtClean="0">
                <a:solidFill>
                  <a:schemeClr val="bg1"/>
                </a:solidFill>
                <a:uFill>
                  <a:solidFill>
                    <a:srgbClr val="FFFF00"/>
                  </a:solidFill>
                </a:uFill>
              </a:rPr>
              <a:t>w</a:t>
            </a:r>
            <a:r>
              <a:rPr lang="en-US" sz="2000" u="heavy" baseline="-25000" dirty="0" err="1" smtClean="0">
                <a:solidFill>
                  <a:schemeClr val="bg1"/>
                </a:solidFill>
                <a:uFill>
                  <a:solidFill>
                    <a:srgbClr val="FFFF00"/>
                  </a:solidFill>
                </a:uFill>
              </a:rPr>
              <a:t>j</a:t>
            </a:r>
            <a:r>
              <a:rPr lang="en-US" sz="2000" u="heavy" dirty="0" smtClean="0">
                <a:solidFill>
                  <a:schemeClr val="bg1"/>
                </a:solidFill>
                <a:uFill>
                  <a:solidFill>
                    <a:srgbClr val="FFFF00"/>
                  </a:solidFill>
                </a:uFill>
              </a:rPr>
              <a:t> is a </a:t>
            </a:r>
            <a:r>
              <a:rPr lang="en-US" sz="2000" u="heavy" dirty="0" err="1" smtClean="0">
                <a:solidFill>
                  <a:schemeClr val="bg1"/>
                </a:solidFill>
                <a:uFill>
                  <a:solidFill>
                    <a:srgbClr val="FFFF00"/>
                  </a:solidFill>
                </a:uFill>
              </a:rPr>
              <a:t>prespecified</a:t>
            </a:r>
            <a:r>
              <a:rPr lang="en-US" sz="2000" u="heavy" dirty="0" smtClean="0">
                <a:solidFill>
                  <a:schemeClr val="bg1"/>
                </a:solidFill>
                <a:uFill>
                  <a:solidFill>
                    <a:srgbClr val="FFFF00"/>
                  </a:solidFill>
                </a:uFill>
              </a:rPr>
              <a:t> weight for variant j</a:t>
            </a:r>
            <a:r>
              <a:rPr lang="en-US" sz="2000" dirty="0" smtClean="0">
                <a:solidFill>
                  <a:schemeClr val="bg1"/>
                </a:solidFill>
              </a:rPr>
              <a:t>.</a:t>
            </a:r>
          </a:p>
          <a:p>
            <a:r>
              <a:rPr lang="en-US" sz="2000" dirty="0" smtClean="0">
                <a:solidFill>
                  <a:schemeClr val="bg1"/>
                </a:solidFill>
              </a:rPr>
              <a:t>To test H</a:t>
            </a:r>
            <a:r>
              <a:rPr lang="en-US" sz="2000" baseline="-25000" dirty="0" smtClean="0">
                <a:solidFill>
                  <a:schemeClr val="bg1"/>
                </a:solidFill>
              </a:rPr>
              <a:t>0</a:t>
            </a:r>
            <a:r>
              <a:rPr lang="en-US" sz="2000" dirty="0" smtClean="0">
                <a:solidFill>
                  <a:schemeClr val="bg1"/>
                </a:solidFill>
              </a:rPr>
              <a:t>: </a:t>
            </a:r>
            <a:r>
              <a:rPr lang="en-US" sz="2000" dirty="0" smtClean="0">
                <a:solidFill>
                  <a:schemeClr val="bg1"/>
                </a:solidFill>
                <a:sym typeface="Symbol"/>
              </a:rPr>
              <a:t>=0 is equivalent to testing </a:t>
            </a:r>
            <a:r>
              <a:rPr lang="en-US" sz="2000" dirty="0" smtClean="0">
                <a:solidFill>
                  <a:schemeClr val="bg1"/>
                </a:solidFill>
              </a:rPr>
              <a:t>H</a:t>
            </a:r>
            <a:r>
              <a:rPr lang="en-US" sz="2000" baseline="-25000" dirty="0" smtClean="0">
                <a:solidFill>
                  <a:schemeClr val="bg1"/>
                </a:solidFill>
              </a:rPr>
              <a:t>0</a:t>
            </a:r>
            <a:r>
              <a:rPr lang="en-US" sz="2000" dirty="0" smtClean="0">
                <a:solidFill>
                  <a:schemeClr val="bg1"/>
                </a:solidFill>
              </a:rPr>
              <a:t>: </a:t>
            </a:r>
            <a:r>
              <a:rPr lang="en-US" sz="2000" dirty="0" smtClean="0">
                <a:solidFill>
                  <a:schemeClr val="bg1"/>
                </a:solidFill>
                <a:sym typeface="Symbol"/>
              </a:rPr>
              <a:t> =0</a:t>
            </a:r>
          </a:p>
          <a:p>
            <a:r>
              <a:rPr lang="en-US" sz="2000" dirty="0" smtClean="0">
                <a:solidFill>
                  <a:schemeClr val="bg1"/>
                </a:solidFill>
                <a:sym typeface="Symbol"/>
              </a:rPr>
              <a:t>SKAT uses  a variance-component score test in the corresponding mixed model</a:t>
            </a:r>
            <a:endParaRPr lang="en-US" sz="2000" dirty="0" smtClean="0">
              <a:solidFill>
                <a:schemeClr val="bg1"/>
              </a:solidFill>
            </a:endParaRPr>
          </a:p>
          <a:p>
            <a:pPr>
              <a:buNone/>
            </a:pPr>
            <a:endParaRPr lang="en-US" dirty="0"/>
          </a:p>
        </p:txBody>
      </p:sp>
      <p:sp>
        <p:nvSpPr>
          <p:cNvPr id="4" name="Title 3"/>
          <p:cNvSpPr>
            <a:spLocks noGrp="1"/>
          </p:cNvSpPr>
          <p:nvPr>
            <p:ph type="title"/>
          </p:nvPr>
        </p:nvSpPr>
        <p:spPr>
          <a:xfrm>
            <a:off x="304800" y="304800"/>
            <a:ext cx="8229600" cy="639763"/>
          </a:xfrm>
        </p:spPr>
        <p:txBody>
          <a:bodyPr/>
          <a:lstStyle/>
          <a:p>
            <a:r>
              <a:rPr lang="en-US" dirty="0">
                <a:solidFill>
                  <a:srgbClr val="FFFF00"/>
                </a:solidFill>
              </a:rPr>
              <a:t>The </a:t>
            </a:r>
            <a:r>
              <a:rPr lang="en-US" dirty="0" smtClean="0">
                <a:solidFill>
                  <a:srgbClr val="FFFF00"/>
                </a:solidFill>
              </a:rPr>
              <a:t>SKAT</a:t>
            </a:r>
            <a:endParaRPr lang="en-US" dirty="0">
              <a:solidFill>
                <a:srgbClr val="FFFF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xmlns="" val="2997383980"/>
              </p:ext>
            </p:extLst>
          </p:nvPr>
        </p:nvGraphicFramePr>
        <p:xfrm>
          <a:off x="2057400" y="2362200"/>
          <a:ext cx="4038600" cy="457200"/>
        </p:xfrm>
        <a:graphic>
          <a:graphicData uri="http://schemas.openxmlformats.org/presentationml/2006/ole">
            <p:oleObj spid="_x0000_s142338" name="Equation" r:id="rId4" imgW="2019240" imgH="228600" progId="">
              <p:embed/>
            </p:oleObj>
          </a:graphicData>
        </a:graphic>
      </p:graphicFrame>
      <p:sp>
        <p:nvSpPr>
          <p:cNvPr id="6" name="TextBox 5"/>
          <p:cNvSpPr txBox="1"/>
          <p:nvPr/>
        </p:nvSpPr>
        <p:spPr>
          <a:xfrm>
            <a:off x="2514600" y="3048000"/>
            <a:ext cx="1447800" cy="8382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US" sz="2400" dirty="0" smtClean="0">
                <a:solidFill>
                  <a:schemeClr val="bg1"/>
                </a:solidFill>
                <a:latin typeface="Perpetua" pitchFamily="18" charset="0"/>
                <a:ea typeface="+mj-ea"/>
                <a:cs typeface="+mj-cs"/>
              </a:rPr>
              <a:t>Indicator of disease</a:t>
            </a:r>
            <a:endParaRPr kumimoji="0" lang="en-US" sz="2400" b="0" i="0" u="none" strike="noStrike" kern="1200" cap="none" spc="0" normalizeH="0" baseline="0" noProof="0" dirty="0" smtClean="0">
              <a:ln>
                <a:noFill/>
              </a:ln>
              <a:solidFill>
                <a:schemeClr val="bg1"/>
              </a:solidFill>
              <a:effectLst/>
              <a:uLnTx/>
              <a:uFillTx/>
              <a:latin typeface="Perpetua" pitchFamily="18" charset="0"/>
              <a:ea typeface="+mj-ea"/>
              <a:cs typeface="+mj-cs"/>
            </a:endParaRPr>
          </a:p>
        </p:txBody>
      </p:sp>
      <p:sp>
        <p:nvSpPr>
          <p:cNvPr id="7" name="TextBox 6"/>
          <p:cNvSpPr txBox="1"/>
          <p:nvPr/>
        </p:nvSpPr>
        <p:spPr>
          <a:xfrm>
            <a:off x="4343400" y="3048000"/>
            <a:ext cx="1447800" cy="8382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US" sz="2400" dirty="0" smtClean="0">
                <a:solidFill>
                  <a:schemeClr val="bg1"/>
                </a:solidFill>
                <a:latin typeface="Perpetua" pitchFamily="18" charset="0"/>
                <a:ea typeface="+mj-ea"/>
                <a:cs typeface="+mj-cs"/>
              </a:rPr>
              <a:t>Covariate</a:t>
            </a:r>
          </a:p>
          <a:p>
            <a:pPr marL="0" marR="0" indent="0" algn="l"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bg1"/>
                </a:solidFill>
                <a:effectLst/>
                <a:uLnTx/>
                <a:uFillTx/>
                <a:latin typeface="Perpetua" pitchFamily="18" charset="0"/>
                <a:ea typeface="+mj-ea"/>
                <a:cs typeface="+mj-cs"/>
              </a:rPr>
              <a:t>Effects</a:t>
            </a:r>
          </a:p>
        </p:txBody>
      </p:sp>
      <p:sp>
        <p:nvSpPr>
          <p:cNvPr id="8" name="TextBox 7"/>
          <p:cNvSpPr txBox="1"/>
          <p:nvPr/>
        </p:nvSpPr>
        <p:spPr>
          <a:xfrm>
            <a:off x="6019800" y="3200400"/>
            <a:ext cx="2057400" cy="91440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n-US" sz="2400" dirty="0" smtClean="0">
                <a:solidFill>
                  <a:schemeClr val="bg1"/>
                </a:solidFill>
                <a:latin typeface="Perpetua" pitchFamily="18" charset="0"/>
                <a:ea typeface="+mj-ea"/>
                <a:cs typeface="+mj-cs"/>
              </a:rPr>
              <a:t>Vector of coded genotypes for variants</a:t>
            </a:r>
            <a:endParaRPr kumimoji="0" lang="en-US" sz="2400" b="0" i="0" u="none" strike="noStrike" kern="1200" cap="none" spc="0" normalizeH="0" baseline="0" noProof="0" dirty="0" smtClean="0">
              <a:ln>
                <a:noFill/>
              </a:ln>
              <a:solidFill>
                <a:schemeClr val="bg1"/>
              </a:solidFill>
              <a:effectLst/>
              <a:uLnTx/>
              <a:uFillTx/>
              <a:latin typeface="Perpetua" pitchFamily="18" charset="0"/>
              <a:ea typeface="+mj-ea"/>
              <a:cs typeface="+mj-cs"/>
            </a:endParaRPr>
          </a:p>
        </p:txBody>
      </p:sp>
      <p:cxnSp>
        <p:nvCxnSpPr>
          <p:cNvPr id="10" name="Straight Arrow Connector 9"/>
          <p:cNvCxnSpPr/>
          <p:nvPr/>
        </p:nvCxnSpPr>
        <p:spPr>
          <a:xfrm flipV="1">
            <a:off x="3124200" y="2743200"/>
            <a:ext cx="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029200" y="2743200"/>
            <a:ext cx="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096000" y="2743200"/>
            <a:ext cx="30480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1000" y="6488668"/>
            <a:ext cx="6934200" cy="369332"/>
          </a:xfrm>
          <a:prstGeom prst="rect">
            <a:avLst/>
          </a:prstGeom>
        </p:spPr>
        <p:txBody>
          <a:bodyPr wrap="square">
            <a:spAutoFit/>
          </a:bodyPr>
          <a:lstStyle/>
          <a:p>
            <a:r>
              <a:rPr lang="en-US" dirty="0" smtClean="0">
                <a:solidFill>
                  <a:srgbClr val="FFFF00"/>
                </a:solidFill>
              </a:rPr>
              <a:t>From Dr. S. </a:t>
            </a:r>
            <a:r>
              <a:rPr lang="en-US" dirty="0" err="1" smtClean="0">
                <a:solidFill>
                  <a:srgbClr val="FFFF00"/>
                </a:solidFill>
              </a:rPr>
              <a:t>Santorico</a:t>
            </a:r>
            <a:r>
              <a:rPr lang="en-US" dirty="0" smtClean="0">
                <a:solidFill>
                  <a:srgbClr val="FFFF00"/>
                </a:solidFill>
              </a:rPr>
              <a:t> – UCD Dept of Statistics</a:t>
            </a:r>
            <a:endParaRPr lang="en-US" dirty="0">
              <a:solidFill>
                <a:srgbClr val="FFFF00"/>
              </a:solidFill>
            </a:endParaRPr>
          </a:p>
        </p:txBody>
      </p:sp>
    </p:spTree>
    <p:extLst>
      <p:ext uri="{BB962C8B-B14F-4D97-AF65-F5344CB8AC3E}">
        <p14:creationId xmlns:p14="http://schemas.microsoft.com/office/powerpoint/2010/main" xmlns="" val="177751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8600" y="2028704"/>
            <a:ext cx="8686800" cy="4219696"/>
            <a:chOff x="261936" y="1428750"/>
            <a:chExt cx="8686800" cy="4219696"/>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1936" y="1428750"/>
              <a:ext cx="8686800" cy="403144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1936" y="5410200"/>
              <a:ext cx="8686800" cy="238246"/>
            </a:xfrm>
            <a:prstGeom prst="rect">
              <a:avLst/>
            </a:prstGeom>
          </p:spPr>
        </p:pic>
      </p:grpSp>
      <p:sp>
        <p:nvSpPr>
          <p:cNvPr id="5" name="TextBox 4"/>
          <p:cNvSpPr txBox="1"/>
          <p:nvPr/>
        </p:nvSpPr>
        <p:spPr>
          <a:xfrm>
            <a:off x="228600" y="381000"/>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2800" b="0" i="0" u="none" strike="noStrike" kern="1200" cap="none" spc="0" normalizeH="0" baseline="0" noProof="0" dirty="0" smtClean="0">
                <a:ln>
                  <a:noFill/>
                </a:ln>
                <a:solidFill>
                  <a:srgbClr val="FFFF00"/>
                </a:solidFill>
                <a:effectLst/>
                <a:uLnTx/>
                <a:uFillTx/>
                <a:latin typeface="Perpetua" pitchFamily="18" charset="0"/>
                <a:ea typeface="+mj-ea"/>
                <a:cs typeface="+mj-cs"/>
              </a:rPr>
              <a:t>Nice thought piece</a:t>
            </a:r>
            <a:r>
              <a:rPr kumimoji="0" lang="en-US" sz="2800" b="0" i="0" u="none" strike="noStrike" kern="1200" cap="none" spc="0" normalizeH="0" noProof="0" dirty="0" smtClean="0">
                <a:ln>
                  <a:noFill/>
                </a:ln>
                <a:solidFill>
                  <a:srgbClr val="FFFF00"/>
                </a:solidFill>
                <a:effectLst/>
                <a:uLnTx/>
                <a:uFillTx/>
                <a:latin typeface="Perpetua" pitchFamily="18" charset="0"/>
                <a:ea typeface="+mj-ea"/>
                <a:cs typeface="+mj-cs"/>
              </a:rPr>
              <a:t> on the rare versus common variant debate…</a:t>
            </a:r>
            <a:endParaRPr kumimoji="0" lang="en-US" sz="2800" b="0" i="0" u="none" strike="noStrike" kern="1200" cap="none" spc="0" normalizeH="0" baseline="0" noProof="0" dirty="0" smtClean="0">
              <a:ln>
                <a:noFill/>
              </a:ln>
              <a:solidFill>
                <a:srgbClr val="FFFF00"/>
              </a:solidFill>
              <a:effectLst/>
              <a:uLnTx/>
              <a:uFillTx/>
              <a:latin typeface="Perpetua" pitchFamily="18" charset="0"/>
              <a:ea typeface="+mj-ea"/>
              <a:cs typeface="+mj-cs"/>
            </a:endParaRPr>
          </a:p>
        </p:txBody>
      </p:sp>
    </p:spTree>
    <p:extLst>
      <p:ext uri="{BB962C8B-B14F-4D97-AF65-F5344CB8AC3E}">
        <p14:creationId xmlns:p14="http://schemas.microsoft.com/office/powerpoint/2010/main" xmlns="" val="2276538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304800"/>
            <a:ext cx="8153400" cy="914400"/>
          </a:xfrm>
        </p:spPr>
        <p:txBody>
          <a:bodyPr/>
          <a:lstStyle/>
          <a:p>
            <a:pPr eaLnBrk="1" hangingPunct="1"/>
            <a:r>
              <a:rPr lang="en-US" dirty="0" smtClean="0">
                <a:solidFill>
                  <a:srgbClr val="FFFF00"/>
                </a:solidFill>
              </a:rPr>
              <a:t>A Paradigm Shift in Genetic </a:t>
            </a:r>
            <a:r>
              <a:rPr lang="en-US" dirty="0" err="1" smtClean="0">
                <a:solidFill>
                  <a:srgbClr val="FFFF00"/>
                </a:solidFill>
              </a:rPr>
              <a:t>Epi</a:t>
            </a:r>
            <a:r>
              <a:rPr lang="en-US" dirty="0" smtClean="0">
                <a:solidFill>
                  <a:srgbClr val="FFFF00"/>
                </a:solidFill>
              </a:rPr>
              <a:t>?</a:t>
            </a:r>
          </a:p>
        </p:txBody>
      </p:sp>
      <p:sp>
        <p:nvSpPr>
          <p:cNvPr id="7171" name="Rectangle 3"/>
          <p:cNvSpPr>
            <a:spLocks noGrp="1" noChangeArrowheads="1"/>
          </p:cNvSpPr>
          <p:nvPr>
            <p:ph type="body" idx="1"/>
          </p:nvPr>
        </p:nvSpPr>
        <p:spPr>
          <a:xfrm>
            <a:off x="381000" y="1447800"/>
            <a:ext cx="7620000" cy="5005387"/>
          </a:xfrm>
        </p:spPr>
        <p:txBody>
          <a:bodyPr/>
          <a:lstStyle/>
          <a:p>
            <a:pPr eaLnBrk="1" hangingPunct="1"/>
            <a:r>
              <a:rPr lang="en-US" sz="2800" dirty="0" smtClean="0">
                <a:solidFill>
                  <a:schemeClr val="bg1"/>
                </a:solidFill>
              </a:rPr>
              <a:t>Common Variant-Common Disease (CDCV) hypothesis   </a:t>
            </a:r>
          </a:p>
          <a:p>
            <a:pPr lvl="1"/>
            <a:r>
              <a:rPr lang="en-US" sz="2400" dirty="0" smtClean="0">
                <a:solidFill>
                  <a:schemeClr val="bg1"/>
                </a:solidFill>
              </a:rPr>
              <a:t>Common  diseases are due to common genetic variation</a:t>
            </a:r>
          </a:p>
          <a:p>
            <a:pPr lvl="1"/>
            <a:r>
              <a:rPr lang="en-US" sz="2400" dirty="0" smtClean="0">
                <a:solidFill>
                  <a:schemeClr val="bg1"/>
                </a:solidFill>
              </a:rPr>
              <a:t>Basis for most GWAS studies</a:t>
            </a:r>
          </a:p>
          <a:p>
            <a:pPr lvl="1">
              <a:buNone/>
            </a:pPr>
            <a:endParaRPr lang="en-US" sz="2400" dirty="0" smtClean="0">
              <a:solidFill>
                <a:schemeClr val="bg1"/>
              </a:solidFill>
            </a:endParaRPr>
          </a:p>
          <a:p>
            <a:pPr eaLnBrk="1" hangingPunct="1"/>
            <a:r>
              <a:rPr lang="en-US" sz="2800" dirty="0" smtClean="0">
                <a:solidFill>
                  <a:schemeClr val="bg1"/>
                </a:solidFill>
              </a:rPr>
              <a:t>Common Disease—Rare Variant  (CDRV) hypothesis</a:t>
            </a:r>
          </a:p>
          <a:p>
            <a:pPr lvl="1"/>
            <a:r>
              <a:rPr lang="en-US" sz="2400" dirty="0" smtClean="0">
                <a:solidFill>
                  <a:schemeClr val="bg1"/>
                </a:solidFill>
              </a:rPr>
              <a:t>Multiple rare DNA sequence variations, each with relatively high </a:t>
            </a:r>
            <a:r>
              <a:rPr lang="en-US" sz="2400" dirty="0" err="1" smtClean="0">
                <a:solidFill>
                  <a:schemeClr val="bg1"/>
                </a:solidFill>
              </a:rPr>
              <a:t>penetrance</a:t>
            </a:r>
            <a:r>
              <a:rPr lang="en-US" sz="2400" dirty="0" smtClean="0">
                <a:solidFill>
                  <a:schemeClr val="bg1"/>
                </a:solidFill>
              </a:rPr>
              <a:t> and “large” effects, are the major contributors to genetic susceptibility to complex disease</a:t>
            </a:r>
            <a:endParaRPr lang="en-US" sz="2100" dirty="0" smtClean="0">
              <a:solidFill>
                <a:schemeClr val="bg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dna_strand_small_no_border.png"/>
          <p:cNvPicPr>
            <a:picLocks noChangeAspect="1"/>
          </p:cNvPicPr>
          <p:nvPr/>
        </p:nvPicPr>
        <p:blipFill>
          <a:blip r:embed="rId3" cstate="print"/>
          <a:stretch>
            <a:fillRect/>
          </a:stretch>
        </p:blipFill>
        <p:spPr>
          <a:xfrm rot="9900384">
            <a:off x="7391399" y="-1034327"/>
            <a:ext cx="2438400" cy="3192668"/>
          </a:xfrm>
          <a:prstGeom prst="rect">
            <a:avLst/>
          </a:prstGeom>
        </p:spPr>
      </p:pic>
      <p:sp>
        <p:nvSpPr>
          <p:cNvPr id="6" name="Title 5"/>
          <p:cNvSpPr>
            <a:spLocks noGrp="1"/>
          </p:cNvSpPr>
          <p:nvPr>
            <p:ph type="title"/>
          </p:nvPr>
        </p:nvSpPr>
        <p:spPr>
          <a:xfrm>
            <a:off x="381000" y="198437"/>
            <a:ext cx="8229600" cy="639763"/>
          </a:xfrm>
        </p:spPr>
        <p:txBody>
          <a:bodyPr/>
          <a:lstStyle/>
          <a:p>
            <a:r>
              <a:rPr lang="en-US" dirty="0" smtClean="0">
                <a:solidFill>
                  <a:srgbClr val="FFFF00"/>
                </a:solidFill>
              </a:rPr>
              <a:t>What is a rare variant?</a:t>
            </a:r>
            <a:endParaRPr lang="en-US" dirty="0">
              <a:solidFill>
                <a:srgbClr val="FFFF00"/>
              </a:solidFill>
            </a:endParaRPr>
          </a:p>
        </p:txBody>
      </p:sp>
      <p:sp>
        <p:nvSpPr>
          <p:cNvPr id="12" name="Rounded Rectangle 11"/>
          <p:cNvSpPr/>
          <p:nvPr/>
        </p:nvSpPr>
        <p:spPr>
          <a:xfrm>
            <a:off x="3429000" y="4953000"/>
            <a:ext cx="2362200" cy="14478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solidFill>
                  <a:schemeClr val="accent6">
                    <a:lumMod val="50000"/>
                  </a:schemeClr>
                </a:solidFill>
              </a:rPr>
              <a:t>RARE</a:t>
            </a:r>
          </a:p>
          <a:p>
            <a:pPr algn="ctr"/>
            <a:r>
              <a:rPr lang="en-US" sz="2000" dirty="0" smtClean="0">
                <a:solidFill>
                  <a:schemeClr val="accent6">
                    <a:lumMod val="50000"/>
                  </a:schemeClr>
                </a:solidFill>
              </a:rPr>
              <a:t>MAF &lt; 1% </a:t>
            </a:r>
          </a:p>
        </p:txBody>
      </p:sp>
      <p:sp>
        <p:nvSpPr>
          <p:cNvPr id="10" name="Rounded Rectangle 9"/>
          <p:cNvSpPr/>
          <p:nvPr/>
        </p:nvSpPr>
        <p:spPr>
          <a:xfrm>
            <a:off x="609600" y="4953000"/>
            <a:ext cx="2362200" cy="144780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dirty="0" smtClean="0">
                <a:solidFill>
                  <a:schemeClr val="bg1">
                    <a:lumMod val="95000"/>
                  </a:schemeClr>
                </a:solidFill>
              </a:rPr>
              <a:t>LESS COMMON</a:t>
            </a:r>
          </a:p>
          <a:p>
            <a:pPr algn="ctr"/>
            <a:r>
              <a:rPr lang="en-US" sz="2000" dirty="0" smtClean="0">
                <a:solidFill>
                  <a:schemeClr val="bg1">
                    <a:lumMod val="95000"/>
                  </a:schemeClr>
                </a:solidFill>
              </a:rPr>
              <a:t>1% &lt; MAF  &lt; 5%</a:t>
            </a:r>
            <a:endParaRPr lang="en-US" sz="2000" dirty="0">
              <a:solidFill>
                <a:schemeClr val="bg1">
                  <a:lumMod val="95000"/>
                </a:schemeClr>
              </a:solidFill>
            </a:endParaRPr>
          </a:p>
        </p:txBody>
      </p:sp>
      <p:sp>
        <p:nvSpPr>
          <p:cNvPr id="17" name="Rounded Rectangle 16"/>
          <p:cNvSpPr/>
          <p:nvPr/>
        </p:nvSpPr>
        <p:spPr>
          <a:xfrm>
            <a:off x="6248400" y="4953000"/>
            <a:ext cx="2362200" cy="14478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solidFill>
                  <a:schemeClr val="accent6">
                    <a:lumMod val="50000"/>
                  </a:schemeClr>
                </a:solidFill>
              </a:rPr>
              <a:t>PRIVATE</a:t>
            </a:r>
          </a:p>
          <a:p>
            <a:pPr algn="ctr"/>
            <a:r>
              <a:rPr lang="en-US" sz="2000" dirty="0" smtClean="0">
                <a:solidFill>
                  <a:schemeClr val="accent6">
                    <a:lumMod val="50000"/>
                  </a:schemeClr>
                </a:solidFill>
              </a:rPr>
              <a:t>Unique to </a:t>
            </a:r>
            <a:r>
              <a:rPr lang="en-US" sz="2000" dirty="0" err="1" smtClean="0">
                <a:solidFill>
                  <a:schemeClr val="accent6">
                    <a:lumMod val="50000"/>
                  </a:schemeClr>
                </a:solidFill>
              </a:rPr>
              <a:t>Proband</a:t>
            </a:r>
            <a:endParaRPr lang="en-US" sz="2000" dirty="0">
              <a:solidFill>
                <a:schemeClr val="accent6">
                  <a:lumMod val="50000"/>
                </a:schemeClr>
              </a:solidFill>
            </a:endParaRPr>
          </a:p>
        </p:txBody>
      </p:sp>
      <p:pic>
        <p:nvPicPr>
          <p:cNvPr id="19" name="Picture 18" descr="dna_strand_slide.png"/>
          <p:cNvPicPr>
            <a:picLocks noChangeAspect="1"/>
          </p:cNvPicPr>
          <p:nvPr/>
        </p:nvPicPr>
        <p:blipFill>
          <a:blip r:embed="rId4" cstate="print"/>
          <a:stretch>
            <a:fillRect/>
          </a:stretch>
        </p:blipFill>
        <p:spPr>
          <a:xfrm>
            <a:off x="-1038225" y="-381000"/>
            <a:ext cx="2076450" cy="83058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5813" y="1371600"/>
            <a:ext cx="7672387" cy="2418208"/>
          </a:xfrm>
          <a:prstGeom prst="rect">
            <a:avLst/>
          </a:prstGeom>
        </p:spPr>
      </p:pic>
      <p:sp>
        <p:nvSpPr>
          <p:cNvPr id="5" name="TextBox 4"/>
          <p:cNvSpPr txBox="1"/>
          <p:nvPr/>
        </p:nvSpPr>
        <p:spPr>
          <a:xfrm>
            <a:off x="876300" y="3771900"/>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9" name="Rectangle 8"/>
          <p:cNvSpPr/>
          <p:nvPr/>
        </p:nvSpPr>
        <p:spPr>
          <a:xfrm>
            <a:off x="838200" y="3820180"/>
            <a:ext cx="7581900" cy="523220"/>
          </a:xfrm>
          <a:prstGeom prst="rect">
            <a:avLst/>
          </a:prstGeom>
        </p:spPr>
        <p:txBody>
          <a:bodyPr wrap="square">
            <a:spAutoFit/>
          </a:bodyPr>
          <a:lstStyle/>
          <a:p>
            <a:r>
              <a:rPr lang="en-US" sz="1400" dirty="0" smtClean="0">
                <a:solidFill>
                  <a:schemeClr val="bg1"/>
                </a:solidFill>
              </a:rPr>
              <a:t>From: </a:t>
            </a:r>
            <a:r>
              <a:rPr lang="en-US" sz="1400" dirty="0" err="1" smtClean="0">
                <a:solidFill>
                  <a:schemeClr val="bg1"/>
                </a:solidFill>
              </a:rPr>
              <a:t>Cirulli</a:t>
            </a:r>
            <a:r>
              <a:rPr lang="en-US" sz="1400" dirty="0" smtClean="0">
                <a:solidFill>
                  <a:schemeClr val="bg1"/>
                </a:solidFill>
              </a:rPr>
              <a:t> </a:t>
            </a:r>
            <a:r>
              <a:rPr lang="en-US" sz="1400" dirty="0">
                <a:solidFill>
                  <a:schemeClr val="bg1"/>
                </a:solidFill>
              </a:rPr>
              <a:t>ET, Goldstein DB: Uncovering the roles of rare variants in common disease through whole-genome sequencing. Nature reviews. Genetics 2010, 11:415–25.</a:t>
            </a:r>
          </a:p>
        </p:txBody>
      </p:sp>
      <p:sp>
        <p:nvSpPr>
          <p:cNvPr id="15" name="TextBox 14"/>
          <p:cNvSpPr txBox="1"/>
          <p:nvPr/>
        </p:nvSpPr>
        <p:spPr>
          <a:xfrm>
            <a:off x="3429000" y="1624818"/>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2400" b="1" i="0" u="none" strike="noStrike" kern="1200" cap="none" spc="0" normalizeH="0" baseline="0" noProof="0" dirty="0" smtClean="0">
                <a:ln>
                  <a:noFill/>
                </a:ln>
                <a:solidFill>
                  <a:srgbClr val="FF0000"/>
                </a:solidFill>
                <a:effectLst/>
                <a:uLnTx/>
                <a:uFillTx/>
                <a:latin typeface="Perpetua" pitchFamily="18" charset="0"/>
                <a:ea typeface="+mj-ea"/>
                <a:cs typeface="+mj-cs"/>
              </a:rPr>
              <a:t>GWAS</a:t>
            </a:r>
          </a:p>
        </p:txBody>
      </p:sp>
      <p:sp>
        <p:nvSpPr>
          <p:cNvPr id="13" name="TextBox 12"/>
          <p:cNvSpPr txBox="1"/>
          <p:nvPr/>
        </p:nvSpPr>
        <p:spPr>
          <a:xfrm>
            <a:off x="914400" y="6488668"/>
            <a:ext cx="4955267" cy="369332"/>
          </a:xfrm>
          <a:prstGeom prst="rect">
            <a:avLst/>
          </a:prstGeom>
          <a:noFill/>
        </p:spPr>
        <p:txBody>
          <a:bodyPr wrap="none" rtlCol="0">
            <a:spAutoFit/>
          </a:bodyPr>
          <a:lstStyle/>
          <a:p>
            <a:r>
              <a:rPr lang="en-US" dirty="0" smtClean="0">
                <a:solidFill>
                  <a:srgbClr val="FFFF00"/>
                </a:solidFill>
              </a:rPr>
              <a:t>From Dr. S. </a:t>
            </a:r>
            <a:r>
              <a:rPr lang="en-US" dirty="0" err="1" smtClean="0">
                <a:solidFill>
                  <a:srgbClr val="FFFF00"/>
                </a:solidFill>
              </a:rPr>
              <a:t>Santorico</a:t>
            </a:r>
            <a:r>
              <a:rPr lang="en-US" dirty="0" smtClean="0">
                <a:solidFill>
                  <a:srgbClr val="FFFF00"/>
                </a:solidFill>
              </a:rPr>
              <a:t> – UCD Dept of Statistics</a:t>
            </a:r>
            <a:endParaRPr lang="en-US" dirty="0">
              <a:solidFill>
                <a:srgbClr val="FFFF00"/>
              </a:solidFill>
            </a:endParaRPr>
          </a:p>
        </p:txBody>
      </p:sp>
    </p:spTree>
    <p:extLst>
      <p:ext uri="{BB962C8B-B14F-4D97-AF65-F5344CB8AC3E}">
        <p14:creationId xmlns:p14="http://schemas.microsoft.com/office/powerpoint/2010/main" xmlns="" val="229762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anim calcmode="lin" valueType="num">
                                      <p:cBhvr>
                                        <p:cTn id="14" dur="2000" fill="hold"/>
                                        <p:tgtEl>
                                          <p:spTgt spid="15"/>
                                        </p:tgtEl>
                                        <p:attrNameLst>
                                          <p:attrName>ppt_w</p:attrName>
                                        </p:attrNameLst>
                                      </p:cBhvr>
                                      <p:tavLst>
                                        <p:tav tm="0" fmla="#ppt_w*sin(2.5*pi*$)">
                                          <p:val>
                                            <p:fltVal val="0"/>
                                          </p:val>
                                        </p:tav>
                                        <p:tav tm="100000">
                                          <p:val>
                                            <p:fltVal val="1"/>
                                          </p:val>
                                        </p:tav>
                                      </p:tavLst>
                                    </p:anim>
                                    <p:anim calcmode="lin" valueType="num">
                                      <p:cBhvr>
                                        <p:cTn id="15"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0"/>
                                        <p:tgtEl>
                                          <p:spTgt spid="12"/>
                                        </p:tgtEl>
                                      </p:cBhvr>
                                    </p:animEffect>
                                    <p:anim calcmode="lin" valueType="num">
                                      <p:cBhvr>
                                        <p:cTn id="21" dur="2000" fill="hold"/>
                                        <p:tgtEl>
                                          <p:spTgt spid="12"/>
                                        </p:tgtEl>
                                        <p:attrNameLst>
                                          <p:attrName>ppt_w</p:attrName>
                                        </p:attrNameLst>
                                      </p:cBhvr>
                                      <p:tavLst>
                                        <p:tav tm="0" fmla="#ppt_w*sin(2.5*pi*$)">
                                          <p:val>
                                            <p:fltVal val="0"/>
                                          </p:val>
                                        </p:tav>
                                        <p:tav tm="100000">
                                          <p:val>
                                            <p:fltVal val="1"/>
                                          </p:val>
                                        </p:tav>
                                      </p:tavLst>
                                    </p:anim>
                                    <p:anim calcmode="lin" valueType="num">
                                      <p:cBhvr>
                                        <p:cTn id="22"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7" grpId="0" animBg="1"/>
      <p:bldP spid="9"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153400" cy="762000"/>
          </a:xfrm>
        </p:spPr>
        <p:txBody>
          <a:bodyPr/>
          <a:lstStyle/>
          <a:p>
            <a:pPr eaLnBrk="1" hangingPunct="1"/>
            <a:r>
              <a:rPr lang="en-US" dirty="0" smtClean="0">
                <a:solidFill>
                  <a:srgbClr val="FFFF00"/>
                </a:solidFill>
              </a:rPr>
              <a:t>Rare Variants</a:t>
            </a:r>
          </a:p>
        </p:txBody>
      </p:sp>
      <p:sp>
        <p:nvSpPr>
          <p:cNvPr id="7171" name="Rectangle 3"/>
          <p:cNvSpPr>
            <a:spLocks noGrp="1" noChangeArrowheads="1"/>
          </p:cNvSpPr>
          <p:nvPr>
            <p:ph type="body" idx="1"/>
          </p:nvPr>
        </p:nvSpPr>
        <p:spPr>
          <a:xfrm>
            <a:off x="587375" y="1319213"/>
            <a:ext cx="7620000" cy="5005387"/>
          </a:xfrm>
        </p:spPr>
        <p:txBody>
          <a:bodyPr/>
          <a:lstStyle/>
          <a:p>
            <a:pPr eaLnBrk="1" hangingPunct="1"/>
            <a:r>
              <a:rPr lang="en-US" sz="2800" dirty="0" smtClean="0">
                <a:solidFill>
                  <a:schemeClr val="bg1"/>
                </a:solidFill>
              </a:rPr>
              <a:t>Genetic architecture of most complex traits has not been fully described </a:t>
            </a:r>
          </a:p>
          <a:p>
            <a:pPr lvl="1"/>
            <a:r>
              <a:rPr lang="en-US" sz="2400" dirty="0" smtClean="0">
                <a:solidFill>
                  <a:schemeClr val="bg1"/>
                </a:solidFill>
              </a:rPr>
              <a:t>Rare variants (MAF &lt; 1%) are “common” and make up most of the polymorphic sites in the human genome. </a:t>
            </a:r>
          </a:p>
          <a:p>
            <a:pPr lvl="2"/>
            <a:endParaRPr lang="en-US" sz="2100" dirty="0" smtClean="0">
              <a:solidFill>
                <a:schemeClr val="bg1"/>
              </a:solidFill>
            </a:endParaRPr>
          </a:p>
          <a:p>
            <a:pPr eaLnBrk="1" hangingPunct="1"/>
            <a:r>
              <a:rPr lang="en-US" sz="2800" dirty="0" smtClean="0">
                <a:solidFill>
                  <a:schemeClr val="bg1"/>
                </a:solidFill>
              </a:rPr>
              <a:t>Rare variants may have larger effect s, explain some of the missing heritability, and should identify new susceptibility loci for both common and </a:t>
            </a:r>
            <a:r>
              <a:rPr lang="en-US" sz="2800" dirty="0" err="1" smtClean="0">
                <a:solidFill>
                  <a:schemeClr val="bg1"/>
                </a:solidFill>
              </a:rPr>
              <a:t>Mendelian</a:t>
            </a:r>
            <a:r>
              <a:rPr lang="en-US" sz="2800" dirty="0" smtClean="0">
                <a:solidFill>
                  <a:schemeClr val="bg1"/>
                </a:solidFill>
              </a:rPr>
              <a:t> disorders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solidFill>
                  <a:srgbClr val="FFFF00"/>
                </a:solidFill>
              </a:rPr>
              <a:t>Significance of Rare Variants</a:t>
            </a:r>
            <a:endParaRPr lang="en-US" sz="2800" dirty="0">
              <a:solidFill>
                <a:srgbClr val="FFFF00"/>
              </a:solidFill>
            </a:endParaRPr>
          </a:p>
        </p:txBody>
      </p:sp>
      <p:sp>
        <p:nvSpPr>
          <p:cNvPr id="3" name="Content Placeholder 2"/>
          <p:cNvSpPr>
            <a:spLocks noGrp="1"/>
          </p:cNvSpPr>
          <p:nvPr>
            <p:ph idx="1"/>
          </p:nvPr>
        </p:nvSpPr>
        <p:spPr>
          <a:xfrm>
            <a:off x="457200" y="1600200"/>
            <a:ext cx="7924800" cy="4525963"/>
          </a:xfrm>
        </p:spPr>
        <p:txBody>
          <a:bodyPr/>
          <a:lstStyle/>
          <a:p>
            <a:pPr>
              <a:buNone/>
            </a:pPr>
            <a:endParaRPr lang="en-US" sz="1600" dirty="0" smtClean="0">
              <a:solidFill>
                <a:schemeClr val="bg1"/>
              </a:solidFill>
            </a:endParaRPr>
          </a:p>
          <a:p>
            <a:pPr marL="0" indent="0">
              <a:buNone/>
            </a:pPr>
            <a:r>
              <a:rPr lang="en-US" sz="2000" dirty="0" smtClean="0">
                <a:solidFill>
                  <a:schemeClr val="bg1"/>
                </a:solidFill>
              </a:rPr>
              <a:t>Discovering the genetic basis of common diseases, such as diabetes, heart disease, and schizophrenia, is a key goal in biomedicine. Genomic studies have revealed thousands of common genetic variants underlying disease, but these variants explain only a portion of the heritability. Rare variants are also likely to play an important role, but few examples are known thus far, and initial discovery efforts with small sample sizes have had only limited success.</a:t>
            </a:r>
          </a:p>
          <a:p>
            <a:pPr marL="0" indent="0">
              <a:buNone/>
            </a:pPr>
            <a:endParaRPr lang="en-US" sz="2000" dirty="0" smtClean="0">
              <a:solidFill>
                <a:schemeClr val="bg1"/>
              </a:solidFill>
            </a:endParaRPr>
          </a:p>
          <a:p>
            <a:pPr marL="0" indent="0">
              <a:buNone/>
            </a:pPr>
            <a:endParaRPr lang="en-US" sz="2000" dirty="0" smtClean="0">
              <a:solidFill>
                <a:schemeClr val="bg1"/>
              </a:solidFill>
            </a:endParaRPr>
          </a:p>
          <a:p>
            <a:pPr marL="0" indent="0">
              <a:buNone/>
            </a:pPr>
            <a:endParaRPr lang="en-US" sz="2000" dirty="0" smtClean="0">
              <a:solidFill>
                <a:schemeClr val="bg1"/>
              </a:solidFill>
            </a:endParaRPr>
          </a:p>
          <a:p>
            <a:pPr marL="0" indent="0">
              <a:buNone/>
            </a:pPr>
            <a:endParaRPr lang="en-US" sz="2000" dirty="0" smtClean="0">
              <a:solidFill>
                <a:schemeClr val="bg1"/>
              </a:solidFill>
            </a:endParaRPr>
          </a:p>
          <a:p>
            <a:pPr marL="0" indent="0">
              <a:buNone/>
            </a:pPr>
            <a:r>
              <a:rPr lang="en-US" sz="2000" dirty="0" err="1" smtClean="0">
                <a:solidFill>
                  <a:schemeClr val="bg1"/>
                </a:solidFill>
              </a:rPr>
              <a:t>Zuk</a:t>
            </a:r>
            <a:r>
              <a:rPr lang="en-US" sz="2000" dirty="0" smtClean="0">
                <a:solidFill>
                  <a:schemeClr val="bg1"/>
                </a:solidFill>
              </a:rPr>
              <a:t> et al., www.pnas.org/cgi/doi/10.1073/pnas.1322563111</a:t>
            </a:r>
            <a:endParaRPr lang="en-US" sz="20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DA265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DA2651"/>
            </a:solidFill>
            <a:effectLst/>
            <a:latin typeface="Arial"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5230</TotalTime>
  <Words>3568</Words>
  <Application>Microsoft Office PowerPoint</Application>
  <PresentationFormat>On-screen Show (4:3)</PresentationFormat>
  <Paragraphs>473</Paragraphs>
  <Slides>43</Slides>
  <Notes>33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6" baseType="lpstr">
      <vt:lpstr>Network</vt:lpstr>
      <vt:lpstr>Document</vt:lpstr>
      <vt:lpstr>Equation</vt:lpstr>
      <vt:lpstr>Slide 1</vt:lpstr>
      <vt:lpstr>This session</vt:lpstr>
      <vt:lpstr>Slide 3</vt:lpstr>
      <vt:lpstr>Why Study Rare Variants?</vt:lpstr>
      <vt:lpstr>Slide 5</vt:lpstr>
      <vt:lpstr>A Paradigm Shift in Genetic Epi?</vt:lpstr>
      <vt:lpstr>What is a rare variant?</vt:lpstr>
      <vt:lpstr>Rare Variants</vt:lpstr>
      <vt:lpstr>Significance of Rare Variants</vt:lpstr>
      <vt:lpstr>Challenges of studying Rare Variants</vt:lpstr>
      <vt:lpstr>Considerations in Rare Variants Analysis</vt:lpstr>
      <vt:lpstr>Rare vs. Common Variants Analysis</vt:lpstr>
      <vt:lpstr>Sequencing: Who, what and why?</vt:lpstr>
      <vt:lpstr>Slide 14</vt:lpstr>
      <vt:lpstr>Sequencing Depth</vt:lpstr>
      <vt:lpstr>Overview of steps taken in the search for low-frequency and rare variants affecting complex traits</vt:lpstr>
      <vt:lpstr>Rare Variant Reference Panels</vt:lpstr>
      <vt:lpstr>Rare Variant Association Analysis</vt:lpstr>
      <vt:lpstr>Rare Variant Association Testing </vt:lpstr>
      <vt:lpstr>Rare Variant Association Testing</vt:lpstr>
      <vt:lpstr>Rare Variant Association Analysis</vt:lpstr>
      <vt:lpstr>Burden vs. Single Variant Test</vt:lpstr>
      <vt:lpstr>Rare Variant Association Tests</vt:lpstr>
      <vt:lpstr>Statistical approaches for analysis of rare variants</vt:lpstr>
      <vt:lpstr>Statistical approaches for analysis of rare variants: Burden Tests</vt:lpstr>
      <vt:lpstr>Statistical approaches for analysis of rare variants: Non-Burden Tests</vt:lpstr>
      <vt:lpstr>Rare Variant Methods, cont</vt:lpstr>
      <vt:lpstr>Do these approaches work?</vt:lpstr>
      <vt:lpstr>Slide 29</vt:lpstr>
      <vt:lpstr>Wu et al AJHG 2011: SKAT</vt:lpstr>
      <vt:lpstr>Slide 31</vt:lpstr>
      <vt:lpstr>Improving power</vt:lpstr>
      <vt:lpstr>Searching for missing heritability: Designing rare variant association studies  Or Zuka,b,1, Stephen F. Schaffnera, Kaitlin Samochaa,c,d, Ron Doa,e, Eliana Hechtera, Sekar Kathiresana,e,f,g, Mark J. Dalya,c, Benjamin M. Nealea,c, Shamil R. Sunyaeva,h, and Eric S. Landera,i,j,2</vt:lpstr>
      <vt:lpstr>Important Considerations</vt:lpstr>
      <vt:lpstr>Unrelated Individuals and Family Studies</vt:lpstr>
      <vt:lpstr>Main Points to Remember</vt:lpstr>
      <vt:lpstr>Example: Identifying susceptibility genes for metabolic syndrome in a multi-ethnic family study</vt:lpstr>
      <vt:lpstr>Multivariate Linkage Analyses</vt:lpstr>
      <vt:lpstr>Project Overview</vt:lpstr>
      <vt:lpstr>Aim 2:  Whole Exome Sequencing and Filtering</vt:lpstr>
      <vt:lpstr>Framework for selecting variants for custom genotyping</vt:lpstr>
      <vt:lpstr>Statistical approaches for analysis of rare variants</vt:lpstr>
      <vt:lpstr>The SKAT</vt:lpstr>
    </vt:vector>
  </TitlesOfParts>
  <Company>CDC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lkb5</dc:creator>
  <cp:lastModifiedBy>Fujitsu</cp:lastModifiedBy>
  <cp:revision>1123</cp:revision>
  <dcterms:created xsi:type="dcterms:W3CDTF">2005-04-28T21:25:41Z</dcterms:created>
  <dcterms:modified xsi:type="dcterms:W3CDTF">2017-07-19T01:09:10Z</dcterms:modified>
</cp:coreProperties>
</file>