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24" r:id="rId2"/>
    <p:sldMasterId id="2147483962" r:id="rId3"/>
    <p:sldMasterId id="2147483972" r:id="rId4"/>
    <p:sldMasterId id="2147483978" r:id="rId5"/>
    <p:sldMasterId id="2147483990" r:id="rId6"/>
  </p:sldMasterIdLst>
  <p:notesMasterIdLst>
    <p:notesMasterId r:id="rId32"/>
  </p:notesMasterIdLst>
  <p:sldIdLst>
    <p:sldId id="915" r:id="rId7"/>
    <p:sldId id="922" r:id="rId8"/>
    <p:sldId id="1027" r:id="rId9"/>
    <p:sldId id="1028" r:id="rId10"/>
    <p:sldId id="1020" r:id="rId11"/>
    <p:sldId id="1029" r:id="rId12"/>
    <p:sldId id="971" r:id="rId13"/>
    <p:sldId id="934" r:id="rId14"/>
    <p:sldId id="929" r:id="rId15"/>
    <p:sldId id="936" r:id="rId16"/>
    <p:sldId id="952" r:id="rId17"/>
    <p:sldId id="963" r:id="rId18"/>
    <p:sldId id="951" r:id="rId19"/>
    <p:sldId id="862" r:id="rId20"/>
    <p:sldId id="977" r:id="rId21"/>
    <p:sldId id="956" r:id="rId22"/>
    <p:sldId id="1023" r:id="rId23"/>
    <p:sldId id="860" r:id="rId24"/>
    <p:sldId id="859" r:id="rId25"/>
    <p:sldId id="1026" r:id="rId26"/>
    <p:sldId id="1025" r:id="rId27"/>
    <p:sldId id="1024" r:id="rId28"/>
    <p:sldId id="978" r:id="rId29"/>
    <p:sldId id="996" r:id="rId30"/>
    <p:sldId id="969" r:id="rId3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ddard, Katrina AB" initials="GK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41C6D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31" autoAdjust="0"/>
    <p:restoredTop sz="90897" autoAdjust="0"/>
  </p:normalViewPr>
  <p:slideViewPr>
    <p:cSldViewPr>
      <p:cViewPr varScale="1">
        <p:scale>
          <a:sx n="91" d="100"/>
          <a:sy n="91" d="100"/>
        </p:scale>
        <p:origin x="9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0"/>
    </p:cViewPr>
  </p:sorterViewPr>
  <p:notesViewPr>
    <p:cSldViewPr>
      <p:cViewPr varScale="1">
        <p:scale>
          <a:sx n="58" d="100"/>
          <a:sy n="58" d="100"/>
        </p:scale>
        <p:origin x="-2694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D569D-B02C-4840-A26D-B065D0700DE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AE5FD16-6FA9-4C0B-84FA-00121D65A97E}">
      <dgm:prSet phldrT="[Text]"/>
      <dgm:spPr/>
      <dgm:t>
        <a:bodyPr/>
        <a:lstStyle/>
        <a:p>
          <a:r>
            <a:rPr lang="en-US" b="1" dirty="0"/>
            <a:t>Collect multi-dimensional information on large numbers of participants</a:t>
          </a:r>
        </a:p>
      </dgm:t>
    </dgm:pt>
    <dgm:pt modelId="{7CA0BC4D-8497-4DC9-8506-E3994BCFA825}" type="parTrans" cxnId="{FA1ADFED-DEE4-4E17-A735-D54FC0B61AB3}">
      <dgm:prSet/>
      <dgm:spPr/>
      <dgm:t>
        <a:bodyPr/>
        <a:lstStyle/>
        <a:p>
          <a:endParaRPr lang="en-US" b="1"/>
        </a:p>
      </dgm:t>
    </dgm:pt>
    <dgm:pt modelId="{2D4E40BA-DC2D-4DEA-A6F0-D09C9438F56E}" type="sibTrans" cxnId="{FA1ADFED-DEE4-4E17-A735-D54FC0B61AB3}">
      <dgm:prSet/>
      <dgm:spPr/>
      <dgm:t>
        <a:bodyPr/>
        <a:lstStyle/>
        <a:p>
          <a:endParaRPr lang="en-US" b="1"/>
        </a:p>
      </dgm:t>
    </dgm:pt>
    <dgm:pt modelId="{3CA5C96E-3D77-47CF-ADC6-16D2067DF681}">
      <dgm:prSet/>
      <dgm:spPr/>
      <dgm:t>
        <a:bodyPr/>
        <a:lstStyle/>
        <a:p>
          <a:r>
            <a:rPr lang="en-US" b="1" dirty="0"/>
            <a:t>Share this knowledge</a:t>
          </a:r>
        </a:p>
      </dgm:t>
    </dgm:pt>
    <dgm:pt modelId="{96C9E1BE-E6D8-4BC9-BB81-E774260CA623}" type="parTrans" cxnId="{81235A7E-FBB8-4680-A793-7D2907F6D329}">
      <dgm:prSet/>
      <dgm:spPr/>
      <dgm:t>
        <a:bodyPr/>
        <a:lstStyle/>
        <a:p>
          <a:endParaRPr lang="en-US" b="1"/>
        </a:p>
      </dgm:t>
    </dgm:pt>
    <dgm:pt modelId="{9B666B81-77B9-4742-816D-DEAC6A9DD4AA}" type="sibTrans" cxnId="{81235A7E-FBB8-4680-A793-7D2907F6D329}">
      <dgm:prSet/>
      <dgm:spPr/>
      <dgm:t>
        <a:bodyPr/>
        <a:lstStyle/>
        <a:p>
          <a:endParaRPr lang="en-US" b="1"/>
        </a:p>
      </dgm:t>
    </dgm:pt>
    <dgm:pt modelId="{7AACFF43-B79B-4809-BF62-B9CC3B1F62CB}">
      <dgm:prSet/>
      <dgm:spPr/>
      <dgm:t>
        <a:bodyPr/>
        <a:lstStyle/>
        <a:p>
          <a:r>
            <a:rPr lang="en-US" b="1" dirty="0"/>
            <a:t>Analyze the information</a:t>
          </a:r>
        </a:p>
      </dgm:t>
    </dgm:pt>
    <dgm:pt modelId="{428742FB-2E2D-44AF-8DE5-006265C8CB06}" type="parTrans" cxnId="{CD4329BC-4254-4FC3-A6C1-181BDCEF2762}">
      <dgm:prSet/>
      <dgm:spPr/>
      <dgm:t>
        <a:bodyPr/>
        <a:lstStyle/>
        <a:p>
          <a:endParaRPr lang="en-US" b="1"/>
        </a:p>
      </dgm:t>
    </dgm:pt>
    <dgm:pt modelId="{DF054A3F-9DD3-4806-A8DA-8D4D623B9D62}" type="sibTrans" cxnId="{CD4329BC-4254-4FC3-A6C1-181BDCEF2762}">
      <dgm:prSet/>
      <dgm:spPr/>
      <dgm:t>
        <a:bodyPr/>
        <a:lstStyle/>
        <a:p>
          <a:endParaRPr lang="en-US" b="1"/>
        </a:p>
      </dgm:t>
    </dgm:pt>
    <dgm:pt modelId="{558DB420-90EB-4459-A019-6F59399FAE7B}">
      <dgm:prSet/>
      <dgm:spPr/>
      <dgm:t>
        <a:bodyPr/>
        <a:lstStyle/>
        <a:p>
          <a:r>
            <a:rPr lang="en-US" b="1" dirty="0"/>
            <a:t>Apply it in ways that impact individual and population health</a:t>
          </a:r>
        </a:p>
      </dgm:t>
    </dgm:pt>
    <dgm:pt modelId="{C036A527-D269-4276-B7EE-8BF64209802A}" type="parTrans" cxnId="{AD19D749-0D5E-462D-8F2A-D5B9BCA40658}">
      <dgm:prSet/>
      <dgm:spPr/>
      <dgm:t>
        <a:bodyPr/>
        <a:lstStyle/>
        <a:p>
          <a:endParaRPr lang="en-US" b="1"/>
        </a:p>
      </dgm:t>
    </dgm:pt>
    <dgm:pt modelId="{5694E230-0562-4210-B878-D84CF2EC62D6}" type="sibTrans" cxnId="{AD19D749-0D5E-462D-8F2A-D5B9BCA40658}">
      <dgm:prSet/>
      <dgm:spPr/>
      <dgm:t>
        <a:bodyPr/>
        <a:lstStyle/>
        <a:p>
          <a:endParaRPr lang="en-US" b="1"/>
        </a:p>
      </dgm:t>
    </dgm:pt>
    <dgm:pt modelId="{A1C07DCA-B04B-4003-918C-F1FB62E290E6}">
      <dgm:prSet phldrT="[Text]"/>
      <dgm:spPr/>
      <dgm:t>
        <a:bodyPr/>
        <a:lstStyle/>
        <a:p>
          <a:endParaRPr lang="en-US" b="1" dirty="0"/>
        </a:p>
      </dgm:t>
    </dgm:pt>
    <dgm:pt modelId="{6B2962FD-49B0-4F35-AF7E-A06F4E8D3B9F}" type="parTrans" cxnId="{8C5B2EE1-26E0-4620-95B9-39EC616658C3}">
      <dgm:prSet/>
      <dgm:spPr/>
      <dgm:t>
        <a:bodyPr/>
        <a:lstStyle/>
        <a:p>
          <a:endParaRPr lang="en-US" b="1"/>
        </a:p>
      </dgm:t>
    </dgm:pt>
    <dgm:pt modelId="{E760E177-5A2C-4A13-A209-C79D57D4D2C6}" type="sibTrans" cxnId="{8C5B2EE1-26E0-4620-95B9-39EC616658C3}">
      <dgm:prSet/>
      <dgm:spPr/>
      <dgm:t>
        <a:bodyPr/>
        <a:lstStyle/>
        <a:p>
          <a:endParaRPr lang="en-US" b="1"/>
        </a:p>
      </dgm:t>
    </dgm:pt>
    <dgm:pt modelId="{AA5002A6-D201-45B3-BA54-CEF3F2E7143A}">
      <dgm:prSet/>
      <dgm:spPr/>
      <dgm:t>
        <a:bodyPr/>
        <a:lstStyle/>
        <a:p>
          <a:endParaRPr lang="en-US" b="1" dirty="0"/>
        </a:p>
      </dgm:t>
    </dgm:pt>
    <dgm:pt modelId="{4D560AA1-28CA-46E5-93ED-6B698C94AD0E}" type="parTrans" cxnId="{B89DD001-B12B-4AD5-AA29-8124F572F8BB}">
      <dgm:prSet/>
      <dgm:spPr/>
      <dgm:t>
        <a:bodyPr/>
        <a:lstStyle/>
        <a:p>
          <a:endParaRPr lang="en-US" b="1"/>
        </a:p>
      </dgm:t>
    </dgm:pt>
    <dgm:pt modelId="{8134B7CB-A9D8-4A32-A80D-69142755EC3E}" type="sibTrans" cxnId="{B89DD001-B12B-4AD5-AA29-8124F572F8BB}">
      <dgm:prSet/>
      <dgm:spPr/>
      <dgm:t>
        <a:bodyPr/>
        <a:lstStyle/>
        <a:p>
          <a:endParaRPr lang="en-US" b="1"/>
        </a:p>
      </dgm:t>
    </dgm:pt>
    <dgm:pt modelId="{5F839DDC-6910-4DBF-B1CD-04F20CA7E3D3}">
      <dgm:prSet/>
      <dgm:spPr/>
      <dgm:t>
        <a:bodyPr/>
        <a:lstStyle/>
        <a:p>
          <a:endParaRPr lang="en-US" b="1" dirty="0"/>
        </a:p>
      </dgm:t>
    </dgm:pt>
    <dgm:pt modelId="{CDF59C77-8BC2-468E-8470-1DAAFA57A1A2}" type="parTrans" cxnId="{5958E42A-9901-41F8-98C9-ABA6BA235E68}">
      <dgm:prSet/>
      <dgm:spPr/>
      <dgm:t>
        <a:bodyPr/>
        <a:lstStyle/>
        <a:p>
          <a:endParaRPr lang="en-US" b="1"/>
        </a:p>
      </dgm:t>
    </dgm:pt>
    <dgm:pt modelId="{63705D85-1F9D-41FC-BFE4-0D453B769283}" type="sibTrans" cxnId="{5958E42A-9901-41F8-98C9-ABA6BA235E68}">
      <dgm:prSet/>
      <dgm:spPr/>
      <dgm:t>
        <a:bodyPr/>
        <a:lstStyle/>
        <a:p>
          <a:endParaRPr lang="en-US" b="1"/>
        </a:p>
      </dgm:t>
    </dgm:pt>
    <dgm:pt modelId="{B4072108-FF3D-4E43-9685-7D16EDB393E1}">
      <dgm:prSet/>
      <dgm:spPr/>
      <dgm:t>
        <a:bodyPr/>
        <a:lstStyle/>
        <a:p>
          <a:endParaRPr lang="en-US" b="1" dirty="0"/>
        </a:p>
      </dgm:t>
    </dgm:pt>
    <dgm:pt modelId="{B26DBCCF-E2D7-47CB-AEB7-CA538F944343}" type="parTrans" cxnId="{CC6525BE-C4CE-4A73-97E7-8646F3758670}">
      <dgm:prSet/>
      <dgm:spPr/>
      <dgm:t>
        <a:bodyPr/>
        <a:lstStyle/>
        <a:p>
          <a:endParaRPr lang="en-US" b="1"/>
        </a:p>
      </dgm:t>
    </dgm:pt>
    <dgm:pt modelId="{AAF975B7-83CC-4BA7-B317-61ECAA98F3A0}" type="sibTrans" cxnId="{CC6525BE-C4CE-4A73-97E7-8646F3758670}">
      <dgm:prSet/>
      <dgm:spPr/>
      <dgm:t>
        <a:bodyPr/>
        <a:lstStyle/>
        <a:p>
          <a:endParaRPr lang="en-US" b="1"/>
        </a:p>
      </dgm:t>
    </dgm:pt>
    <dgm:pt modelId="{75FD841E-2168-4BC8-86E1-45B9AB84B69B}" type="pres">
      <dgm:prSet presAssocID="{BCFD569D-B02C-4840-A26D-B065D0700DEF}" presName="linearFlow" presStyleCnt="0">
        <dgm:presLayoutVars>
          <dgm:dir/>
          <dgm:animLvl val="lvl"/>
          <dgm:resizeHandles val="exact"/>
        </dgm:presLayoutVars>
      </dgm:prSet>
      <dgm:spPr/>
    </dgm:pt>
    <dgm:pt modelId="{AFD0CFFE-3C6F-48BD-A3D3-C45EE40E4648}" type="pres">
      <dgm:prSet presAssocID="{A1C07DCA-B04B-4003-918C-F1FB62E290E6}" presName="composite" presStyleCnt="0"/>
      <dgm:spPr/>
    </dgm:pt>
    <dgm:pt modelId="{1242ACCC-74F6-4BDD-A0B8-97E7A3A8F3C2}" type="pres">
      <dgm:prSet presAssocID="{A1C07DCA-B04B-4003-918C-F1FB62E290E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72173A6-2D64-435C-99DD-6944C847511C}" type="pres">
      <dgm:prSet presAssocID="{A1C07DCA-B04B-4003-918C-F1FB62E290E6}" presName="descendantText" presStyleLbl="alignAcc1" presStyleIdx="0" presStyleCnt="4">
        <dgm:presLayoutVars>
          <dgm:bulletEnabled val="1"/>
        </dgm:presLayoutVars>
      </dgm:prSet>
      <dgm:spPr/>
    </dgm:pt>
    <dgm:pt modelId="{328E9247-3178-4BDB-8970-2EF2DBF22376}" type="pres">
      <dgm:prSet presAssocID="{E760E177-5A2C-4A13-A209-C79D57D4D2C6}" presName="sp" presStyleCnt="0"/>
      <dgm:spPr/>
    </dgm:pt>
    <dgm:pt modelId="{4D2B02F6-EAB7-4375-A8FA-CB21E98329C3}" type="pres">
      <dgm:prSet presAssocID="{AA5002A6-D201-45B3-BA54-CEF3F2E7143A}" presName="composite" presStyleCnt="0"/>
      <dgm:spPr/>
    </dgm:pt>
    <dgm:pt modelId="{6E6FCC71-17AB-4993-9CA8-192820545CDA}" type="pres">
      <dgm:prSet presAssocID="{AA5002A6-D201-45B3-BA54-CEF3F2E7143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CA5B7FE-2FB7-44F6-89D6-22341CB1AD2B}" type="pres">
      <dgm:prSet presAssocID="{AA5002A6-D201-45B3-BA54-CEF3F2E7143A}" presName="descendantText" presStyleLbl="alignAcc1" presStyleIdx="1" presStyleCnt="4">
        <dgm:presLayoutVars>
          <dgm:bulletEnabled val="1"/>
        </dgm:presLayoutVars>
      </dgm:prSet>
      <dgm:spPr/>
    </dgm:pt>
    <dgm:pt modelId="{3D4DEF0D-5F3F-42B0-A03C-37E1194A6C5F}" type="pres">
      <dgm:prSet presAssocID="{8134B7CB-A9D8-4A32-A80D-69142755EC3E}" presName="sp" presStyleCnt="0"/>
      <dgm:spPr/>
    </dgm:pt>
    <dgm:pt modelId="{B1C34F1D-91E3-44C9-8606-66163C47F608}" type="pres">
      <dgm:prSet presAssocID="{5F839DDC-6910-4DBF-B1CD-04F20CA7E3D3}" presName="composite" presStyleCnt="0"/>
      <dgm:spPr/>
    </dgm:pt>
    <dgm:pt modelId="{5D7BD934-617F-40D3-8231-41103D95190E}" type="pres">
      <dgm:prSet presAssocID="{5F839DDC-6910-4DBF-B1CD-04F20CA7E3D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B2325F3-C722-4984-AF83-F85BF4E436E7}" type="pres">
      <dgm:prSet presAssocID="{5F839DDC-6910-4DBF-B1CD-04F20CA7E3D3}" presName="descendantText" presStyleLbl="alignAcc1" presStyleIdx="2" presStyleCnt="4">
        <dgm:presLayoutVars>
          <dgm:bulletEnabled val="1"/>
        </dgm:presLayoutVars>
      </dgm:prSet>
      <dgm:spPr/>
    </dgm:pt>
    <dgm:pt modelId="{55C4C5F9-F060-43DB-B347-5E2D9C342DF0}" type="pres">
      <dgm:prSet presAssocID="{63705D85-1F9D-41FC-BFE4-0D453B769283}" presName="sp" presStyleCnt="0"/>
      <dgm:spPr/>
    </dgm:pt>
    <dgm:pt modelId="{57024755-D789-40A0-90C6-F77307029B7A}" type="pres">
      <dgm:prSet presAssocID="{B4072108-FF3D-4E43-9685-7D16EDB393E1}" presName="composite" presStyleCnt="0"/>
      <dgm:spPr/>
    </dgm:pt>
    <dgm:pt modelId="{C8908DED-0C50-4505-AED3-43CC124E63FD}" type="pres">
      <dgm:prSet presAssocID="{B4072108-FF3D-4E43-9685-7D16EDB393E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1C48F29-F32E-48E2-AE05-3736392D86EE}" type="pres">
      <dgm:prSet presAssocID="{B4072108-FF3D-4E43-9685-7D16EDB393E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958E42A-9901-41F8-98C9-ABA6BA235E68}" srcId="{BCFD569D-B02C-4840-A26D-B065D0700DEF}" destId="{5F839DDC-6910-4DBF-B1CD-04F20CA7E3D3}" srcOrd="2" destOrd="0" parTransId="{CDF59C77-8BC2-468E-8470-1DAAFA57A1A2}" sibTransId="{63705D85-1F9D-41FC-BFE4-0D453B769283}"/>
    <dgm:cxn modelId="{81235A7E-FBB8-4680-A793-7D2907F6D329}" srcId="{AA5002A6-D201-45B3-BA54-CEF3F2E7143A}" destId="{3CA5C96E-3D77-47CF-ADC6-16D2067DF681}" srcOrd="0" destOrd="0" parTransId="{96C9E1BE-E6D8-4BC9-BB81-E774260CA623}" sibTransId="{9B666B81-77B9-4742-816D-DEAC6A9DD4AA}"/>
    <dgm:cxn modelId="{FA1ADFED-DEE4-4E17-A735-D54FC0B61AB3}" srcId="{A1C07DCA-B04B-4003-918C-F1FB62E290E6}" destId="{DAE5FD16-6FA9-4C0B-84FA-00121D65A97E}" srcOrd="0" destOrd="0" parTransId="{7CA0BC4D-8497-4DC9-8506-E3994BCFA825}" sibTransId="{2D4E40BA-DC2D-4DEA-A6F0-D09C9438F56E}"/>
    <dgm:cxn modelId="{71675C23-1EF0-4864-A35A-15EE1EE2EB8F}" type="presOf" srcId="{BCFD569D-B02C-4840-A26D-B065D0700DEF}" destId="{75FD841E-2168-4BC8-86E1-45B9AB84B69B}" srcOrd="0" destOrd="0" presId="urn:microsoft.com/office/officeart/2005/8/layout/chevron2"/>
    <dgm:cxn modelId="{CC6525BE-C4CE-4A73-97E7-8646F3758670}" srcId="{BCFD569D-B02C-4840-A26D-B065D0700DEF}" destId="{B4072108-FF3D-4E43-9685-7D16EDB393E1}" srcOrd="3" destOrd="0" parTransId="{B26DBCCF-E2D7-47CB-AEB7-CA538F944343}" sibTransId="{AAF975B7-83CC-4BA7-B317-61ECAA98F3A0}"/>
    <dgm:cxn modelId="{41B17003-0078-47A3-88DD-79BB389960EB}" type="presOf" srcId="{558DB420-90EB-4459-A019-6F59399FAE7B}" destId="{51C48F29-F32E-48E2-AE05-3736392D86EE}" srcOrd="0" destOrd="0" presId="urn:microsoft.com/office/officeart/2005/8/layout/chevron2"/>
    <dgm:cxn modelId="{86978767-4CB5-4910-9B31-BE7CE7F60989}" type="presOf" srcId="{AA5002A6-D201-45B3-BA54-CEF3F2E7143A}" destId="{6E6FCC71-17AB-4993-9CA8-192820545CDA}" srcOrd="0" destOrd="0" presId="urn:microsoft.com/office/officeart/2005/8/layout/chevron2"/>
    <dgm:cxn modelId="{DD109726-858A-408E-913E-4B9DE84BE747}" type="presOf" srcId="{7AACFF43-B79B-4809-BF62-B9CC3B1F62CB}" destId="{9B2325F3-C722-4984-AF83-F85BF4E436E7}" srcOrd="0" destOrd="0" presId="urn:microsoft.com/office/officeart/2005/8/layout/chevron2"/>
    <dgm:cxn modelId="{23F65FBB-C79E-404D-9CAA-65C50239E6E9}" type="presOf" srcId="{DAE5FD16-6FA9-4C0B-84FA-00121D65A97E}" destId="{272173A6-2D64-435C-99DD-6944C847511C}" srcOrd="0" destOrd="0" presId="urn:microsoft.com/office/officeart/2005/8/layout/chevron2"/>
    <dgm:cxn modelId="{E5CB8563-5DA6-48CE-A5B0-B825CF0D3B28}" type="presOf" srcId="{5F839DDC-6910-4DBF-B1CD-04F20CA7E3D3}" destId="{5D7BD934-617F-40D3-8231-41103D95190E}" srcOrd="0" destOrd="0" presId="urn:microsoft.com/office/officeart/2005/8/layout/chevron2"/>
    <dgm:cxn modelId="{F09EA129-60FF-4B14-AFF7-4F0CC0EEA48B}" type="presOf" srcId="{A1C07DCA-B04B-4003-918C-F1FB62E290E6}" destId="{1242ACCC-74F6-4BDD-A0B8-97E7A3A8F3C2}" srcOrd="0" destOrd="0" presId="urn:microsoft.com/office/officeart/2005/8/layout/chevron2"/>
    <dgm:cxn modelId="{8C5B2EE1-26E0-4620-95B9-39EC616658C3}" srcId="{BCFD569D-B02C-4840-A26D-B065D0700DEF}" destId="{A1C07DCA-B04B-4003-918C-F1FB62E290E6}" srcOrd="0" destOrd="0" parTransId="{6B2962FD-49B0-4F35-AF7E-A06F4E8D3B9F}" sibTransId="{E760E177-5A2C-4A13-A209-C79D57D4D2C6}"/>
    <dgm:cxn modelId="{CD4329BC-4254-4FC3-A6C1-181BDCEF2762}" srcId="{5F839DDC-6910-4DBF-B1CD-04F20CA7E3D3}" destId="{7AACFF43-B79B-4809-BF62-B9CC3B1F62CB}" srcOrd="0" destOrd="0" parTransId="{428742FB-2E2D-44AF-8DE5-006265C8CB06}" sibTransId="{DF054A3F-9DD3-4806-A8DA-8D4D623B9D62}"/>
    <dgm:cxn modelId="{746E36E9-6974-43A5-8EF1-897DC7279513}" type="presOf" srcId="{3CA5C96E-3D77-47CF-ADC6-16D2067DF681}" destId="{8CA5B7FE-2FB7-44F6-89D6-22341CB1AD2B}" srcOrd="0" destOrd="0" presId="urn:microsoft.com/office/officeart/2005/8/layout/chevron2"/>
    <dgm:cxn modelId="{B89DD001-B12B-4AD5-AA29-8124F572F8BB}" srcId="{BCFD569D-B02C-4840-A26D-B065D0700DEF}" destId="{AA5002A6-D201-45B3-BA54-CEF3F2E7143A}" srcOrd="1" destOrd="0" parTransId="{4D560AA1-28CA-46E5-93ED-6B698C94AD0E}" sibTransId="{8134B7CB-A9D8-4A32-A80D-69142755EC3E}"/>
    <dgm:cxn modelId="{AD19D749-0D5E-462D-8F2A-D5B9BCA40658}" srcId="{B4072108-FF3D-4E43-9685-7D16EDB393E1}" destId="{558DB420-90EB-4459-A019-6F59399FAE7B}" srcOrd="0" destOrd="0" parTransId="{C036A527-D269-4276-B7EE-8BF64209802A}" sibTransId="{5694E230-0562-4210-B878-D84CF2EC62D6}"/>
    <dgm:cxn modelId="{A13FF030-C2D4-418E-92CA-0491839C8F80}" type="presOf" srcId="{B4072108-FF3D-4E43-9685-7D16EDB393E1}" destId="{C8908DED-0C50-4505-AED3-43CC124E63FD}" srcOrd="0" destOrd="0" presId="urn:microsoft.com/office/officeart/2005/8/layout/chevron2"/>
    <dgm:cxn modelId="{A97C0DE2-2F63-428A-86DA-8CDAB6AF363D}" type="presParOf" srcId="{75FD841E-2168-4BC8-86E1-45B9AB84B69B}" destId="{AFD0CFFE-3C6F-48BD-A3D3-C45EE40E4648}" srcOrd="0" destOrd="0" presId="urn:microsoft.com/office/officeart/2005/8/layout/chevron2"/>
    <dgm:cxn modelId="{D32AB15C-329C-4B6D-AE5B-F2132944E2C5}" type="presParOf" srcId="{AFD0CFFE-3C6F-48BD-A3D3-C45EE40E4648}" destId="{1242ACCC-74F6-4BDD-A0B8-97E7A3A8F3C2}" srcOrd="0" destOrd="0" presId="urn:microsoft.com/office/officeart/2005/8/layout/chevron2"/>
    <dgm:cxn modelId="{1EAF5506-A232-4F16-934F-00AF3AC44F24}" type="presParOf" srcId="{AFD0CFFE-3C6F-48BD-A3D3-C45EE40E4648}" destId="{272173A6-2D64-435C-99DD-6944C847511C}" srcOrd="1" destOrd="0" presId="urn:microsoft.com/office/officeart/2005/8/layout/chevron2"/>
    <dgm:cxn modelId="{00296180-B9A8-4529-8B9B-AC0792584DAC}" type="presParOf" srcId="{75FD841E-2168-4BC8-86E1-45B9AB84B69B}" destId="{328E9247-3178-4BDB-8970-2EF2DBF22376}" srcOrd="1" destOrd="0" presId="urn:microsoft.com/office/officeart/2005/8/layout/chevron2"/>
    <dgm:cxn modelId="{865EC2F8-3323-4AFA-8DEE-DEFED2DFBED7}" type="presParOf" srcId="{75FD841E-2168-4BC8-86E1-45B9AB84B69B}" destId="{4D2B02F6-EAB7-4375-A8FA-CB21E98329C3}" srcOrd="2" destOrd="0" presId="urn:microsoft.com/office/officeart/2005/8/layout/chevron2"/>
    <dgm:cxn modelId="{D778F3F1-B02B-4F09-A0EA-8484B4C7A586}" type="presParOf" srcId="{4D2B02F6-EAB7-4375-A8FA-CB21E98329C3}" destId="{6E6FCC71-17AB-4993-9CA8-192820545CDA}" srcOrd="0" destOrd="0" presId="urn:microsoft.com/office/officeart/2005/8/layout/chevron2"/>
    <dgm:cxn modelId="{481D52EF-244B-45D9-B58A-F430921E2991}" type="presParOf" srcId="{4D2B02F6-EAB7-4375-A8FA-CB21E98329C3}" destId="{8CA5B7FE-2FB7-44F6-89D6-22341CB1AD2B}" srcOrd="1" destOrd="0" presId="urn:microsoft.com/office/officeart/2005/8/layout/chevron2"/>
    <dgm:cxn modelId="{738D0B55-CB7B-4FFB-9547-78DAB4E6FE8C}" type="presParOf" srcId="{75FD841E-2168-4BC8-86E1-45B9AB84B69B}" destId="{3D4DEF0D-5F3F-42B0-A03C-37E1194A6C5F}" srcOrd="3" destOrd="0" presId="urn:microsoft.com/office/officeart/2005/8/layout/chevron2"/>
    <dgm:cxn modelId="{D6F5804B-C5EE-4248-AF53-8AA27347909E}" type="presParOf" srcId="{75FD841E-2168-4BC8-86E1-45B9AB84B69B}" destId="{B1C34F1D-91E3-44C9-8606-66163C47F608}" srcOrd="4" destOrd="0" presId="urn:microsoft.com/office/officeart/2005/8/layout/chevron2"/>
    <dgm:cxn modelId="{1FF006F9-C17B-47D8-92A8-CC7FA374C7E8}" type="presParOf" srcId="{B1C34F1D-91E3-44C9-8606-66163C47F608}" destId="{5D7BD934-617F-40D3-8231-41103D95190E}" srcOrd="0" destOrd="0" presId="urn:microsoft.com/office/officeart/2005/8/layout/chevron2"/>
    <dgm:cxn modelId="{45BD416F-E343-44B9-B72E-C85DFC85538A}" type="presParOf" srcId="{B1C34F1D-91E3-44C9-8606-66163C47F608}" destId="{9B2325F3-C722-4984-AF83-F85BF4E436E7}" srcOrd="1" destOrd="0" presId="urn:microsoft.com/office/officeart/2005/8/layout/chevron2"/>
    <dgm:cxn modelId="{624249B4-D257-4247-AB2B-D972D8D01414}" type="presParOf" srcId="{75FD841E-2168-4BC8-86E1-45B9AB84B69B}" destId="{55C4C5F9-F060-43DB-B347-5E2D9C342DF0}" srcOrd="5" destOrd="0" presId="urn:microsoft.com/office/officeart/2005/8/layout/chevron2"/>
    <dgm:cxn modelId="{A2C2BB11-1BFF-49B1-ADF6-44B6C28C81ED}" type="presParOf" srcId="{75FD841E-2168-4BC8-86E1-45B9AB84B69B}" destId="{57024755-D789-40A0-90C6-F77307029B7A}" srcOrd="6" destOrd="0" presId="urn:microsoft.com/office/officeart/2005/8/layout/chevron2"/>
    <dgm:cxn modelId="{E86ADC89-4D43-4E01-A75A-62A355C3706E}" type="presParOf" srcId="{57024755-D789-40A0-90C6-F77307029B7A}" destId="{C8908DED-0C50-4505-AED3-43CC124E63FD}" srcOrd="0" destOrd="0" presId="urn:microsoft.com/office/officeart/2005/8/layout/chevron2"/>
    <dgm:cxn modelId="{E222D026-8C8C-413B-86FD-E44A9CC29F32}" type="presParOf" srcId="{57024755-D789-40A0-90C6-F77307029B7A}" destId="{51C48F29-F32E-48E2-AE05-3736392D86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329C9-10FB-4DE7-A789-F157DEBB8E1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9B159-540B-47EB-812B-EE1CDFA2394C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C1257452-55DE-4B03-BB13-74778F4F6617}" type="parTrans" cxnId="{E5239471-1700-4663-8E2E-15899FD070AC}">
      <dgm:prSet/>
      <dgm:spPr/>
      <dgm:t>
        <a:bodyPr/>
        <a:lstStyle/>
        <a:p>
          <a:endParaRPr lang="en-US"/>
        </a:p>
      </dgm:t>
    </dgm:pt>
    <dgm:pt modelId="{16F0607B-EC41-4EDE-8BC5-36F32922065B}" type="sibTrans" cxnId="{E5239471-1700-4663-8E2E-15899FD070AC}">
      <dgm:prSet/>
      <dgm:spPr/>
      <dgm:t>
        <a:bodyPr/>
        <a:lstStyle/>
        <a:p>
          <a:endParaRPr lang="en-US"/>
        </a:p>
      </dgm:t>
    </dgm:pt>
    <dgm:pt modelId="{A5630EAF-4468-4149-91EC-FADB5EC83770}">
      <dgm:prSet phldrT="[Text]"/>
      <dgm:spPr/>
      <dgm:t>
        <a:bodyPr/>
        <a:lstStyle/>
        <a:p>
          <a:r>
            <a:rPr lang="en-US" dirty="0"/>
            <a:t>Reduction of risk factors</a:t>
          </a:r>
        </a:p>
      </dgm:t>
    </dgm:pt>
    <dgm:pt modelId="{29EC7FAC-66B5-4E86-A807-A5AA0024B986}" type="parTrans" cxnId="{3F1B6761-3ACB-460A-BD28-A996084B9DF1}">
      <dgm:prSet/>
      <dgm:spPr/>
      <dgm:t>
        <a:bodyPr/>
        <a:lstStyle/>
        <a:p>
          <a:endParaRPr lang="en-US"/>
        </a:p>
      </dgm:t>
    </dgm:pt>
    <dgm:pt modelId="{27BDAED9-A539-4BDC-BF32-522618AEB476}" type="sibTrans" cxnId="{3F1B6761-3ACB-460A-BD28-A996084B9DF1}">
      <dgm:prSet/>
      <dgm:spPr/>
      <dgm:t>
        <a:bodyPr/>
        <a:lstStyle/>
        <a:p>
          <a:endParaRPr lang="en-US"/>
        </a:p>
      </dgm:t>
    </dgm:pt>
    <dgm:pt modelId="{B76145EE-B00A-4E03-B8C8-1E0052ADFEB6}">
      <dgm:prSet phldrT="[Text]"/>
      <dgm:spPr/>
      <dgm:t>
        <a:bodyPr/>
        <a:lstStyle/>
        <a:p>
          <a:r>
            <a:rPr lang="en-US" dirty="0"/>
            <a:t>Impact before disease develops</a:t>
          </a:r>
        </a:p>
      </dgm:t>
    </dgm:pt>
    <dgm:pt modelId="{CE1F8039-4794-49E0-8CFA-57A553D2AE2D}" type="parTrans" cxnId="{B9F4B59C-0763-4E87-827C-975B6EE91799}">
      <dgm:prSet/>
      <dgm:spPr/>
      <dgm:t>
        <a:bodyPr/>
        <a:lstStyle/>
        <a:p>
          <a:endParaRPr lang="en-US"/>
        </a:p>
      </dgm:t>
    </dgm:pt>
    <dgm:pt modelId="{51B6DFF9-370A-442B-B35E-825769CECA41}" type="sibTrans" cxnId="{B9F4B59C-0763-4E87-827C-975B6EE91799}">
      <dgm:prSet/>
      <dgm:spPr/>
      <dgm:t>
        <a:bodyPr/>
        <a:lstStyle/>
        <a:p>
          <a:endParaRPr lang="en-US"/>
        </a:p>
      </dgm:t>
    </dgm:pt>
    <dgm:pt modelId="{60F03BC2-62D1-41CA-9215-EF067E28C41E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CEC6DAC6-08A6-4B28-997E-EE36FAE16E98}" type="parTrans" cxnId="{2827D9B7-FD8A-4F73-83AB-3596719484D8}">
      <dgm:prSet/>
      <dgm:spPr/>
      <dgm:t>
        <a:bodyPr/>
        <a:lstStyle/>
        <a:p>
          <a:endParaRPr lang="en-US"/>
        </a:p>
      </dgm:t>
    </dgm:pt>
    <dgm:pt modelId="{DB1726B2-5B94-4C2F-9556-0D73E5A00687}" type="sibTrans" cxnId="{2827D9B7-FD8A-4F73-83AB-3596719484D8}">
      <dgm:prSet/>
      <dgm:spPr/>
      <dgm:t>
        <a:bodyPr/>
        <a:lstStyle/>
        <a:p>
          <a:endParaRPr lang="en-US"/>
        </a:p>
      </dgm:t>
    </dgm:pt>
    <dgm:pt modelId="{8A835F73-F968-4094-910F-D9793F802EE6}">
      <dgm:prSet phldrT="[Text]"/>
      <dgm:spPr/>
      <dgm:t>
        <a:bodyPr/>
        <a:lstStyle/>
        <a:p>
          <a:r>
            <a:rPr lang="en-US" dirty="0"/>
            <a:t>Early detection/Screening</a:t>
          </a:r>
        </a:p>
      </dgm:t>
    </dgm:pt>
    <dgm:pt modelId="{399B4D23-DFF8-4825-AAFB-65044EBC10EE}" type="parTrans" cxnId="{2A879EC9-176E-4CE1-AF10-0A9D5FD95C9E}">
      <dgm:prSet/>
      <dgm:spPr/>
      <dgm:t>
        <a:bodyPr/>
        <a:lstStyle/>
        <a:p>
          <a:endParaRPr lang="en-US"/>
        </a:p>
      </dgm:t>
    </dgm:pt>
    <dgm:pt modelId="{7FD28E45-60EC-407D-9F62-37185B17E472}" type="sibTrans" cxnId="{2A879EC9-176E-4CE1-AF10-0A9D5FD95C9E}">
      <dgm:prSet/>
      <dgm:spPr/>
      <dgm:t>
        <a:bodyPr/>
        <a:lstStyle/>
        <a:p>
          <a:endParaRPr lang="en-US"/>
        </a:p>
      </dgm:t>
    </dgm:pt>
    <dgm:pt modelId="{DC8C25EE-DDED-4921-A159-099CEEEE33CF}">
      <dgm:prSet phldrT="[Text]"/>
      <dgm:spPr/>
      <dgm:t>
        <a:bodyPr/>
        <a:lstStyle/>
        <a:p>
          <a:r>
            <a:rPr lang="en-US" dirty="0"/>
            <a:t>Asymptomatic phase of disease</a:t>
          </a:r>
        </a:p>
      </dgm:t>
    </dgm:pt>
    <dgm:pt modelId="{B4BEBD00-367F-4384-8F97-4DA29F174FC2}" type="parTrans" cxnId="{3B839B78-486A-44ED-A9EB-2D06D087DD8E}">
      <dgm:prSet/>
      <dgm:spPr/>
      <dgm:t>
        <a:bodyPr/>
        <a:lstStyle/>
        <a:p>
          <a:endParaRPr lang="en-US"/>
        </a:p>
      </dgm:t>
    </dgm:pt>
    <dgm:pt modelId="{FB078547-FCC5-4739-B201-6513324630F1}" type="sibTrans" cxnId="{3B839B78-486A-44ED-A9EB-2D06D087DD8E}">
      <dgm:prSet/>
      <dgm:spPr/>
      <dgm:t>
        <a:bodyPr/>
        <a:lstStyle/>
        <a:p>
          <a:endParaRPr lang="en-US"/>
        </a:p>
      </dgm:t>
    </dgm:pt>
    <dgm:pt modelId="{E87B623F-D3F0-4C34-BFA6-551C0EDDBFC8}">
      <dgm:prSet phldrT="[Text]"/>
      <dgm:spPr/>
      <dgm:t>
        <a:bodyPr/>
        <a:lstStyle/>
        <a:p>
          <a:r>
            <a:rPr lang="en-US" dirty="0"/>
            <a:t>Tertiary</a:t>
          </a:r>
        </a:p>
      </dgm:t>
    </dgm:pt>
    <dgm:pt modelId="{6EB8685F-6FFD-4EF5-B0AF-386BDF4A7693}" type="parTrans" cxnId="{6F3C3B82-2FFC-4F45-A623-B2C508EF8B26}">
      <dgm:prSet/>
      <dgm:spPr/>
      <dgm:t>
        <a:bodyPr/>
        <a:lstStyle/>
        <a:p>
          <a:endParaRPr lang="en-US"/>
        </a:p>
      </dgm:t>
    </dgm:pt>
    <dgm:pt modelId="{0764E413-C775-452F-8630-F21FEB8D9A71}" type="sibTrans" cxnId="{6F3C3B82-2FFC-4F45-A623-B2C508EF8B26}">
      <dgm:prSet/>
      <dgm:spPr/>
      <dgm:t>
        <a:bodyPr/>
        <a:lstStyle/>
        <a:p>
          <a:endParaRPr lang="en-US"/>
        </a:p>
      </dgm:t>
    </dgm:pt>
    <dgm:pt modelId="{B1D0911A-6BC6-4A5A-B9B3-A6243E97342B}">
      <dgm:prSet phldrT="[Text]"/>
      <dgm:spPr/>
      <dgm:t>
        <a:bodyPr/>
        <a:lstStyle/>
        <a:p>
          <a:r>
            <a:rPr lang="en-US" dirty="0"/>
            <a:t>Treatment to improve disease outcomes</a:t>
          </a:r>
        </a:p>
      </dgm:t>
    </dgm:pt>
    <dgm:pt modelId="{F19A064B-1817-4D5F-B9C5-19A92C19A2E8}" type="parTrans" cxnId="{8DE8B41E-8E7A-4F90-8E32-FD59252D79A2}">
      <dgm:prSet/>
      <dgm:spPr/>
      <dgm:t>
        <a:bodyPr/>
        <a:lstStyle/>
        <a:p>
          <a:endParaRPr lang="en-US"/>
        </a:p>
      </dgm:t>
    </dgm:pt>
    <dgm:pt modelId="{8D9D115C-5DC8-48D8-B182-0CF8A19FE825}" type="sibTrans" cxnId="{8DE8B41E-8E7A-4F90-8E32-FD59252D79A2}">
      <dgm:prSet/>
      <dgm:spPr/>
      <dgm:t>
        <a:bodyPr/>
        <a:lstStyle/>
        <a:p>
          <a:endParaRPr lang="en-US"/>
        </a:p>
      </dgm:t>
    </dgm:pt>
    <dgm:pt modelId="{B0AB72E8-EDB3-4B47-B057-AF5FDD52F4A6}">
      <dgm:prSet phldrT="[Text]"/>
      <dgm:spPr/>
      <dgm:t>
        <a:bodyPr/>
        <a:lstStyle/>
        <a:p>
          <a:r>
            <a:rPr lang="en-US" dirty="0"/>
            <a:t>Existing symptomatic disease</a:t>
          </a:r>
        </a:p>
      </dgm:t>
    </dgm:pt>
    <dgm:pt modelId="{01AB5C92-E3B3-4777-BE73-E96EC3EB0A53}" type="parTrans" cxnId="{8E248F53-351A-4C1A-869E-9A297691AA15}">
      <dgm:prSet/>
      <dgm:spPr/>
      <dgm:t>
        <a:bodyPr/>
        <a:lstStyle/>
        <a:p>
          <a:endParaRPr lang="en-US"/>
        </a:p>
      </dgm:t>
    </dgm:pt>
    <dgm:pt modelId="{76A3293F-C919-432F-A73A-018E213EF08C}" type="sibTrans" cxnId="{8E248F53-351A-4C1A-869E-9A297691AA15}">
      <dgm:prSet/>
      <dgm:spPr/>
      <dgm:t>
        <a:bodyPr/>
        <a:lstStyle/>
        <a:p>
          <a:endParaRPr lang="en-US"/>
        </a:p>
      </dgm:t>
    </dgm:pt>
    <dgm:pt modelId="{C9751A30-BAA6-4D46-BE42-D12360748DEA}" type="pres">
      <dgm:prSet presAssocID="{70A329C9-10FB-4DE7-A789-F157DEBB8E18}" presName="linearFlow" presStyleCnt="0">
        <dgm:presLayoutVars>
          <dgm:dir/>
          <dgm:animLvl val="lvl"/>
          <dgm:resizeHandles val="exact"/>
        </dgm:presLayoutVars>
      </dgm:prSet>
      <dgm:spPr/>
    </dgm:pt>
    <dgm:pt modelId="{F47AADB2-8E96-4352-82F2-25A8F24B3EDD}" type="pres">
      <dgm:prSet presAssocID="{FB09B159-540B-47EB-812B-EE1CDFA2394C}" presName="composite" presStyleCnt="0"/>
      <dgm:spPr/>
    </dgm:pt>
    <dgm:pt modelId="{EFEFF79F-4D73-45FD-B9FA-F0E5F3D5016B}" type="pres">
      <dgm:prSet presAssocID="{FB09B159-540B-47EB-812B-EE1CDFA2394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34DC492-73CF-4E0F-B449-04932F9CF593}" type="pres">
      <dgm:prSet presAssocID="{FB09B159-540B-47EB-812B-EE1CDFA2394C}" presName="descendantText" presStyleLbl="alignAcc1" presStyleIdx="0" presStyleCnt="3">
        <dgm:presLayoutVars>
          <dgm:bulletEnabled val="1"/>
        </dgm:presLayoutVars>
      </dgm:prSet>
      <dgm:spPr/>
    </dgm:pt>
    <dgm:pt modelId="{2FCB3C37-5694-4B0A-8BAC-C701F23B345A}" type="pres">
      <dgm:prSet presAssocID="{16F0607B-EC41-4EDE-8BC5-36F32922065B}" presName="sp" presStyleCnt="0"/>
      <dgm:spPr/>
    </dgm:pt>
    <dgm:pt modelId="{837660FE-AFC0-4CAB-8AC3-CFE534CAA84F}" type="pres">
      <dgm:prSet presAssocID="{60F03BC2-62D1-41CA-9215-EF067E28C41E}" presName="composite" presStyleCnt="0"/>
      <dgm:spPr/>
    </dgm:pt>
    <dgm:pt modelId="{E44AF476-AE7E-4E23-9AB4-0E0AD5E1648E}" type="pres">
      <dgm:prSet presAssocID="{60F03BC2-62D1-41CA-9215-EF067E28C41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A6EFFAA-0A03-4B11-98FF-97329FBD35F1}" type="pres">
      <dgm:prSet presAssocID="{60F03BC2-62D1-41CA-9215-EF067E28C41E}" presName="descendantText" presStyleLbl="alignAcc1" presStyleIdx="1" presStyleCnt="3">
        <dgm:presLayoutVars>
          <dgm:bulletEnabled val="1"/>
        </dgm:presLayoutVars>
      </dgm:prSet>
      <dgm:spPr/>
    </dgm:pt>
    <dgm:pt modelId="{E250FF73-EAFE-4331-9367-8990222FE4A4}" type="pres">
      <dgm:prSet presAssocID="{DB1726B2-5B94-4C2F-9556-0D73E5A00687}" presName="sp" presStyleCnt="0"/>
      <dgm:spPr/>
    </dgm:pt>
    <dgm:pt modelId="{BDFCC5A2-43C7-4037-B6B4-10AC3A1C9BA8}" type="pres">
      <dgm:prSet presAssocID="{E87B623F-D3F0-4C34-BFA6-551C0EDDBFC8}" presName="composite" presStyleCnt="0"/>
      <dgm:spPr/>
    </dgm:pt>
    <dgm:pt modelId="{966A447D-B0A2-458E-8090-8FB170444417}" type="pres">
      <dgm:prSet presAssocID="{E87B623F-D3F0-4C34-BFA6-551C0EDDBFC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622ED0C-0A52-48EB-9258-9CB3D210A792}" type="pres">
      <dgm:prSet presAssocID="{E87B623F-D3F0-4C34-BFA6-551C0EDDBFC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3D59197-E3D1-4F8D-83F6-FF94AD66BA2C}" type="presOf" srcId="{E87B623F-D3F0-4C34-BFA6-551C0EDDBFC8}" destId="{966A447D-B0A2-458E-8090-8FB170444417}" srcOrd="0" destOrd="0" presId="urn:microsoft.com/office/officeart/2005/8/layout/chevron2"/>
    <dgm:cxn modelId="{2A879EC9-176E-4CE1-AF10-0A9D5FD95C9E}" srcId="{60F03BC2-62D1-41CA-9215-EF067E28C41E}" destId="{8A835F73-F968-4094-910F-D9793F802EE6}" srcOrd="0" destOrd="0" parTransId="{399B4D23-DFF8-4825-AAFB-65044EBC10EE}" sibTransId="{7FD28E45-60EC-407D-9F62-37185B17E472}"/>
    <dgm:cxn modelId="{30C5271A-7821-4317-8F2A-640D4935D7D8}" type="presOf" srcId="{B0AB72E8-EDB3-4B47-B057-AF5FDD52F4A6}" destId="{E622ED0C-0A52-48EB-9258-9CB3D210A792}" srcOrd="0" destOrd="1" presId="urn:microsoft.com/office/officeart/2005/8/layout/chevron2"/>
    <dgm:cxn modelId="{8E248F53-351A-4C1A-869E-9A297691AA15}" srcId="{E87B623F-D3F0-4C34-BFA6-551C0EDDBFC8}" destId="{B0AB72E8-EDB3-4B47-B057-AF5FDD52F4A6}" srcOrd="1" destOrd="0" parTransId="{01AB5C92-E3B3-4777-BE73-E96EC3EB0A53}" sibTransId="{76A3293F-C919-432F-A73A-018E213EF08C}"/>
    <dgm:cxn modelId="{A8F89793-E3D6-4AF0-83F1-A8BFD8F88B03}" type="presOf" srcId="{A5630EAF-4468-4149-91EC-FADB5EC83770}" destId="{734DC492-73CF-4E0F-B449-04932F9CF593}" srcOrd="0" destOrd="0" presId="urn:microsoft.com/office/officeart/2005/8/layout/chevron2"/>
    <dgm:cxn modelId="{6F3C3B82-2FFC-4F45-A623-B2C508EF8B26}" srcId="{70A329C9-10FB-4DE7-A789-F157DEBB8E18}" destId="{E87B623F-D3F0-4C34-BFA6-551C0EDDBFC8}" srcOrd="2" destOrd="0" parTransId="{6EB8685F-6FFD-4EF5-B0AF-386BDF4A7693}" sibTransId="{0764E413-C775-452F-8630-F21FEB8D9A71}"/>
    <dgm:cxn modelId="{3F1B6761-3ACB-460A-BD28-A996084B9DF1}" srcId="{FB09B159-540B-47EB-812B-EE1CDFA2394C}" destId="{A5630EAF-4468-4149-91EC-FADB5EC83770}" srcOrd="0" destOrd="0" parTransId="{29EC7FAC-66B5-4E86-A807-A5AA0024B986}" sibTransId="{27BDAED9-A539-4BDC-BF32-522618AEB476}"/>
    <dgm:cxn modelId="{F0697C7F-C0D7-4563-AB3B-7F62D1D9ADE4}" type="presOf" srcId="{8A835F73-F968-4094-910F-D9793F802EE6}" destId="{FA6EFFAA-0A03-4B11-98FF-97329FBD35F1}" srcOrd="0" destOrd="0" presId="urn:microsoft.com/office/officeart/2005/8/layout/chevron2"/>
    <dgm:cxn modelId="{2827D9B7-FD8A-4F73-83AB-3596719484D8}" srcId="{70A329C9-10FB-4DE7-A789-F157DEBB8E18}" destId="{60F03BC2-62D1-41CA-9215-EF067E28C41E}" srcOrd="1" destOrd="0" parTransId="{CEC6DAC6-08A6-4B28-997E-EE36FAE16E98}" sibTransId="{DB1726B2-5B94-4C2F-9556-0D73E5A00687}"/>
    <dgm:cxn modelId="{E5239471-1700-4663-8E2E-15899FD070AC}" srcId="{70A329C9-10FB-4DE7-A789-F157DEBB8E18}" destId="{FB09B159-540B-47EB-812B-EE1CDFA2394C}" srcOrd="0" destOrd="0" parTransId="{C1257452-55DE-4B03-BB13-74778F4F6617}" sibTransId="{16F0607B-EC41-4EDE-8BC5-36F32922065B}"/>
    <dgm:cxn modelId="{4ACD87BD-443D-4393-853E-9477C1ADF2EB}" type="presOf" srcId="{FB09B159-540B-47EB-812B-EE1CDFA2394C}" destId="{EFEFF79F-4D73-45FD-B9FA-F0E5F3D5016B}" srcOrd="0" destOrd="0" presId="urn:microsoft.com/office/officeart/2005/8/layout/chevron2"/>
    <dgm:cxn modelId="{B9F4B59C-0763-4E87-827C-975B6EE91799}" srcId="{FB09B159-540B-47EB-812B-EE1CDFA2394C}" destId="{B76145EE-B00A-4E03-B8C8-1E0052ADFEB6}" srcOrd="1" destOrd="0" parTransId="{CE1F8039-4794-49E0-8CFA-57A553D2AE2D}" sibTransId="{51B6DFF9-370A-442B-B35E-825769CECA41}"/>
    <dgm:cxn modelId="{9752A49B-2984-4517-A6AD-EEB74FEDC986}" type="presOf" srcId="{B76145EE-B00A-4E03-B8C8-1E0052ADFEB6}" destId="{734DC492-73CF-4E0F-B449-04932F9CF593}" srcOrd="0" destOrd="1" presId="urn:microsoft.com/office/officeart/2005/8/layout/chevron2"/>
    <dgm:cxn modelId="{BC70D78A-2C02-4095-BAF4-87FF26DF368A}" type="presOf" srcId="{70A329C9-10FB-4DE7-A789-F157DEBB8E18}" destId="{C9751A30-BAA6-4D46-BE42-D12360748DEA}" srcOrd="0" destOrd="0" presId="urn:microsoft.com/office/officeart/2005/8/layout/chevron2"/>
    <dgm:cxn modelId="{8DE8B41E-8E7A-4F90-8E32-FD59252D79A2}" srcId="{E87B623F-D3F0-4C34-BFA6-551C0EDDBFC8}" destId="{B1D0911A-6BC6-4A5A-B9B3-A6243E97342B}" srcOrd="0" destOrd="0" parTransId="{F19A064B-1817-4D5F-B9C5-19A92C19A2E8}" sibTransId="{8D9D115C-5DC8-48D8-B182-0CF8A19FE825}"/>
    <dgm:cxn modelId="{3B839B78-486A-44ED-A9EB-2D06D087DD8E}" srcId="{60F03BC2-62D1-41CA-9215-EF067E28C41E}" destId="{DC8C25EE-DDED-4921-A159-099CEEEE33CF}" srcOrd="1" destOrd="0" parTransId="{B4BEBD00-367F-4384-8F97-4DA29F174FC2}" sibTransId="{FB078547-FCC5-4739-B201-6513324630F1}"/>
    <dgm:cxn modelId="{FC1465C4-E07C-457A-B2D8-173FBC1A9FD7}" type="presOf" srcId="{B1D0911A-6BC6-4A5A-B9B3-A6243E97342B}" destId="{E622ED0C-0A52-48EB-9258-9CB3D210A792}" srcOrd="0" destOrd="0" presId="urn:microsoft.com/office/officeart/2005/8/layout/chevron2"/>
    <dgm:cxn modelId="{E72177B9-3C63-4F98-82B4-59E300F04926}" type="presOf" srcId="{DC8C25EE-DDED-4921-A159-099CEEEE33CF}" destId="{FA6EFFAA-0A03-4B11-98FF-97329FBD35F1}" srcOrd="0" destOrd="1" presId="urn:microsoft.com/office/officeart/2005/8/layout/chevron2"/>
    <dgm:cxn modelId="{FF083935-6CFC-4A00-BFFA-635952323DD2}" type="presOf" srcId="{60F03BC2-62D1-41CA-9215-EF067E28C41E}" destId="{E44AF476-AE7E-4E23-9AB4-0E0AD5E1648E}" srcOrd="0" destOrd="0" presId="urn:microsoft.com/office/officeart/2005/8/layout/chevron2"/>
    <dgm:cxn modelId="{BA3EE0D6-855F-4760-A96A-9A3128661E4F}" type="presParOf" srcId="{C9751A30-BAA6-4D46-BE42-D12360748DEA}" destId="{F47AADB2-8E96-4352-82F2-25A8F24B3EDD}" srcOrd="0" destOrd="0" presId="urn:microsoft.com/office/officeart/2005/8/layout/chevron2"/>
    <dgm:cxn modelId="{C9F51499-8816-4CF3-9DF3-FA251E472435}" type="presParOf" srcId="{F47AADB2-8E96-4352-82F2-25A8F24B3EDD}" destId="{EFEFF79F-4D73-45FD-B9FA-F0E5F3D5016B}" srcOrd="0" destOrd="0" presId="urn:microsoft.com/office/officeart/2005/8/layout/chevron2"/>
    <dgm:cxn modelId="{8E720F4C-1783-4C78-B86C-F6037758CE4F}" type="presParOf" srcId="{F47AADB2-8E96-4352-82F2-25A8F24B3EDD}" destId="{734DC492-73CF-4E0F-B449-04932F9CF593}" srcOrd="1" destOrd="0" presId="urn:microsoft.com/office/officeart/2005/8/layout/chevron2"/>
    <dgm:cxn modelId="{9D3FC4D6-9E60-4904-8473-4585D5B0D2B1}" type="presParOf" srcId="{C9751A30-BAA6-4D46-BE42-D12360748DEA}" destId="{2FCB3C37-5694-4B0A-8BAC-C701F23B345A}" srcOrd="1" destOrd="0" presId="urn:microsoft.com/office/officeart/2005/8/layout/chevron2"/>
    <dgm:cxn modelId="{0EA04D75-3413-48CD-BA65-BE51E7608CB4}" type="presParOf" srcId="{C9751A30-BAA6-4D46-BE42-D12360748DEA}" destId="{837660FE-AFC0-4CAB-8AC3-CFE534CAA84F}" srcOrd="2" destOrd="0" presId="urn:microsoft.com/office/officeart/2005/8/layout/chevron2"/>
    <dgm:cxn modelId="{E3DF9EC0-96C5-4271-B2D3-C0ED79D47AF4}" type="presParOf" srcId="{837660FE-AFC0-4CAB-8AC3-CFE534CAA84F}" destId="{E44AF476-AE7E-4E23-9AB4-0E0AD5E1648E}" srcOrd="0" destOrd="0" presId="urn:microsoft.com/office/officeart/2005/8/layout/chevron2"/>
    <dgm:cxn modelId="{209DB704-71E7-499C-8ACC-A96E38B14A27}" type="presParOf" srcId="{837660FE-AFC0-4CAB-8AC3-CFE534CAA84F}" destId="{FA6EFFAA-0A03-4B11-98FF-97329FBD35F1}" srcOrd="1" destOrd="0" presId="urn:microsoft.com/office/officeart/2005/8/layout/chevron2"/>
    <dgm:cxn modelId="{B5AA2621-FB26-4592-BCE3-85939F2246C2}" type="presParOf" srcId="{C9751A30-BAA6-4D46-BE42-D12360748DEA}" destId="{E250FF73-EAFE-4331-9367-8990222FE4A4}" srcOrd="3" destOrd="0" presId="urn:microsoft.com/office/officeart/2005/8/layout/chevron2"/>
    <dgm:cxn modelId="{3E58B8EF-F25C-4391-A18F-49B22BD1E890}" type="presParOf" srcId="{C9751A30-BAA6-4D46-BE42-D12360748DEA}" destId="{BDFCC5A2-43C7-4037-B6B4-10AC3A1C9BA8}" srcOrd="4" destOrd="0" presId="urn:microsoft.com/office/officeart/2005/8/layout/chevron2"/>
    <dgm:cxn modelId="{6773F8C3-4EA1-46FA-84D8-A3A694FFD92D}" type="presParOf" srcId="{BDFCC5A2-43C7-4037-B6B4-10AC3A1C9BA8}" destId="{966A447D-B0A2-458E-8090-8FB170444417}" srcOrd="0" destOrd="0" presId="urn:microsoft.com/office/officeart/2005/8/layout/chevron2"/>
    <dgm:cxn modelId="{60D3AD90-BDE0-4690-A0B6-C97FDFB1D599}" type="presParOf" srcId="{BDFCC5A2-43C7-4037-B6B4-10AC3A1C9BA8}" destId="{E622ED0C-0A52-48EB-9258-9CB3D210A7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ACCC-74F6-4BDD-A0B8-97E7A3A8F3C2}">
      <dsp:nvSpPr>
        <dsp:cNvPr id="0" name=""/>
        <dsp:cNvSpPr/>
      </dsp:nvSpPr>
      <dsp:spPr>
        <a:xfrm rot="5400000">
          <a:off x="-140299" y="141219"/>
          <a:ext cx="935332" cy="654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 rot="-5400000">
        <a:off x="1" y="328285"/>
        <a:ext cx="654732" cy="280600"/>
      </dsp:txXfrm>
    </dsp:sp>
    <dsp:sp modelId="{272173A6-2D64-435C-99DD-6944C847511C}">
      <dsp:nvSpPr>
        <dsp:cNvPr id="0" name=""/>
        <dsp:cNvSpPr/>
      </dsp:nvSpPr>
      <dsp:spPr>
        <a:xfrm rot="5400000">
          <a:off x="3944761" y="-3289109"/>
          <a:ext cx="607966" cy="71880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Collect multi-dimensional information on large numbers of participants</a:t>
          </a:r>
        </a:p>
      </dsp:txBody>
      <dsp:txXfrm rot="-5400000">
        <a:off x="654732" y="30598"/>
        <a:ext cx="7158346" cy="548610"/>
      </dsp:txXfrm>
    </dsp:sp>
    <dsp:sp modelId="{6E6FCC71-17AB-4993-9CA8-192820545CDA}">
      <dsp:nvSpPr>
        <dsp:cNvPr id="0" name=""/>
        <dsp:cNvSpPr/>
      </dsp:nvSpPr>
      <dsp:spPr>
        <a:xfrm rot="5400000">
          <a:off x="-140299" y="924061"/>
          <a:ext cx="935332" cy="654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 rot="-5400000">
        <a:off x="1" y="1111127"/>
        <a:ext cx="654732" cy="280600"/>
      </dsp:txXfrm>
    </dsp:sp>
    <dsp:sp modelId="{8CA5B7FE-2FB7-44F6-89D6-22341CB1AD2B}">
      <dsp:nvSpPr>
        <dsp:cNvPr id="0" name=""/>
        <dsp:cNvSpPr/>
      </dsp:nvSpPr>
      <dsp:spPr>
        <a:xfrm rot="5400000">
          <a:off x="3944761" y="-2506267"/>
          <a:ext cx="607966" cy="71880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Share this knowledge</a:t>
          </a:r>
        </a:p>
      </dsp:txBody>
      <dsp:txXfrm rot="-5400000">
        <a:off x="654732" y="813440"/>
        <a:ext cx="7158346" cy="548610"/>
      </dsp:txXfrm>
    </dsp:sp>
    <dsp:sp modelId="{5D7BD934-617F-40D3-8231-41103D95190E}">
      <dsp:nvSpPr>
        <dsp:cNvPr id="0" name=""/>
        <dsp:cNvSpPr/>
      </dsp:nvSpPr>
      <dsp:spPr>
        <a:xfrm rot="5400000">
          <a:off x="-140299" y="1706902"/>
          <a:ext cx="935332" cy="654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 rot="-5400000">
        <a:off x="1" y="1893968"/>
        <a:ext cx="654732" cy="280600"/>
      </dsp:txXfrm>
    </dsp:sp>
    <dsp:sp modelId="{9B2325F3-C722-4984-AF83-F85BF4E436E7}">
      <dsp:nvSpPr>
        <dsp:cNvPr id="0" name=""/>
        <dsp:cNvSpPr/>
      </dsp:nvSpPr>
      <dsp:spPr>
        <a:xfrm rot="5400000">
          <a:off x="3944761" y="-1723425"/>
          <a:ext cx="607966" cy="71880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Analyze the information</a:t>
          </a:r>
        </a:p>
      </dsp:txBody>
      <dsp:txXfrm rot="-5400000">
        <a:off x="654732" y="1596282"/>
        <a:ext cx="7158346" cy="548610"/>
      </dsp:txXfrm>
    </dsp:sp>
    <dsp:sp modelId="{C8908DED-0C50-4505-AED3-43CC124E63FD}">
      <dsp:nvSpPr>
        <dsp:cNvPr id="0" name=""/>
        <dsp:cNvSpPr/>
      </dsp:nvSpPr>
      <dsp:spPr>
        <a:xfrm rot="5400000">
          <a:off x="-140299" y="2489744"/>
          <a:ext cx="935332" cy="654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 rot="-5400000">
        <a:off x="1" y="2676810"/>
        <a:ext cx="654732" cy="280600"/>
      </dsp:txXfrm>
    </dsp:sp>
    <dsp:sp modelId="{51C48F29-F32E-48E2-AE05-3736392D86EE}">
      <dsp:nvSpPr>
        <dsp:cNvPr id="0" name=""/>
        <dsp:cNvSpPr/>
      </dsp:nvSpPr>
      <dsp:spPr>
        <a:xfrm rot="5400000">
          <a:off x="3944761" y="-940584"/>
          <a:ext cx="607966" cy="71880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Apply it in ways that impact individual and population health</a:t>
          </a:r>
        </a:p>
      </dsp:txBody>
      <dsp:txXfrm rot="-5400000">
        <a:off x="654732" y="2379123"/>
        <a:ext cx="7158346" cy="54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FF79F-4D73-45FD-B9FA-F0E5F3D5016B}">
      <dsp:nvSpPr>
        <dsp:cNvPr id="0" name=""/>
        <dsp:cNvSpPr/>
      </dsp:nvSpPr>
      <dsp:spPr>
        <a:xfrm rot="5400000">
          <a:off x="-270368" y="273269"/>
          <a:ext cx="1802457" cy="1261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Primary</a:t>
          </a:r>
        </a:p>
      </dsp:txBody>
      <dsp:txXfrm rot="-5400000">
        <a:off x="1" y="633760"/>
        <a:ext cx="1261720" cy="540737"/>
      </dsp:txXfrm>
    </dsp:sp>
    <dsp:sp modelId="{734DC492-73CF-4E0F-B449-04932F9CF593}">
      <dsp:nvSpPr>
        <dsp:cNvPr id="0" name=""/>
        <dsp:cNvSpPr/>
      </dsp:nvSpPr>
      <dsp:spPr>
        <a:xfrm rot="5400000">
          <a:off x="3855061" y="-2590440"/>
          <a:ext cx="1171597" cy="635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Reduction of risk factors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Impact before disease develops</a:t>
          </a:r>
        </a:p>
      </dsp:txBody>
      <dsp:txXfrm rot="-5400000">
        <a:off x="1261721" y="60093"/>
        <a:ext cx="6301086" cy="1057211"/>
      </dsp:txXfrm>
    </dsp:sp>
    <dsp:sp modelId="{E44AF476-AE7E-4E23-9AB4-0E0AD5E1648E}">
      <dsp:nvSpPr>
        <dsp:cNvPr id="0" name=""/>
        <dsp:cNvSpPr/>
      </dsp:nvSpPr>
      <dsp:spPr>
        <a:xfrm rot="5400000">
          <a:off x="-270368" y="1883739"/>
          <a:ext cx="1802457" cy="1261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Secondary</a:t>
          </a:r>
        </a:p>
      </dsp:txBody>
      <dsp:txXfrm rot="-5400000">
        <a:off x="1" y="2244230"/>
        <a:ext cx="1261720" cy="540737"/>
      </dsp:txXfrm>
    </dsp:sp>
    <dsp:sp modelId="{FA6EFFAA-0A03-4B11-98FF-97329FBD35F1}">
      <dsp:nvSpPr>
        <dsp:cNvPr id="0" name=""/>
        <dsp:cNvSpPr/>
      </dsp:nvSpPr>
      <dsp:spPr>
        <a:xfrm rot="5400000">
          <a:off x="3855061" y="-979969"/>
          <a:ext cx="1171597" cy="635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Early detection/Screening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Asymptomatic phase of disease</a:t>
          </a:r>
        </a:p>
      </dsp:txBody>
      <dsp:txXfrm rot="-5400000">
        <a:off x="1261721" y="1670564"/>
        <a:ext cx="6301086" cy="1057211"/>
      </dsp:txXfrm>
    </dsp:sp>
    <dsp:sp modelId="{966A447D-B0A2-458E-8090-8FB170444417}">
      <dsp:nvSpPr>
        <dsp:cNvPr id="0" name=""/>
        <dsp:cNvSpPr/>
      </dsp:nvSpPr>
      <dsp:spPr>
        <a:xfrm rot="5400000">
          <a:off x="-270368" y="3494210"/>
          <a:ext cx="1802457" cy="1261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Tertiary</a:t>
          </a:r>
        </a:p>
      </dsp:txBody>
      <dsp:txXfrm rot="-5400000">
        <a:off x="1" y="3854701"/>
        <a:ext cx="1261720" cy="540737"/>
      </dsp:txXfrm>
    </dsp:sp>
    <dsp:sp modelId="{E622ED0C-0A52-48EB-9258-9CB3D210A792}">
      <dsp:nvSpPr>
        <dsp:cNvPr id="0" name=""/>
        <dsp:cNvSpPr/>
      </dsp:nvSpPr>
      <dsp:spPr>
        <a:xfrm rot="5400000">
          <a:off x="3855061" y="630500"/>
          <a:ext cx="1171597" cy="635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Treatment to improve disease outcomes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Existing symptomatic disease</a:t>
          </a:r>
        </a:p>
      </dsp:txBody>
      <dsp:txXfrm rot="-5400000">
        <a:off x="1261721" y="3281034"/>
        <a:ext cx="6301086" cy="105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DC75BAA-A9D6-497C-BE5E-3259FF4C5FD9}" type="datetimeFigureOut">
              <a:rPr lang="en-US" smtClean="0"/>
              <a:pPr/>
              <a:t>7/11/2017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2BC4F20-61E9-42C2-94A5-D4758D731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4F9A4-3A38-4611-BC39-D49F828FDB7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827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4F20-61E9-42C2-94A5-D4758D731CF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6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4D0B-3D47-4107-9C57-669BCF36C7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9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FF895-F3FE-8B42-970A-26EBDF64ECF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6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4F20-61E9-42C2-94A5-D4758D731C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6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09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09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09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09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msgothic" charset="0"/>
              <a:cs typeface="msgothic" charset="0"/>
            </a:endParaRPr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92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7727-67AB-4A0F-8B00-109CE693EDBA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2C88-50D0-4F71-B2D5-059DE685BC11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71F0-69B5-419A-B6E2-DA4A876BBEBC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7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7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3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68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B88-F5AC-4441-B139-3EFFEB60D7F9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" y="152400"/>
            <a:ext cx="8458199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57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0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7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2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4" y="5688266"/>
            <a:ext cx="962025" cy="9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1" y="5917333"/>
            <a:ext cx="3848100" cy="5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14" y="2057402"/>
            <a:ext cx="8689974" cy="344567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spc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2" y="622300"/>
            <a:ext cx="8688387" cy="914400"/>
          </a:xfrm>
        </p:spPr>
        <p:txBody>
          <a:bodyPr/>
          <a:lstStyle>
            <a:lvl1pPr algn="l">
              <a:defRPr sz="32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331200" y="6496050"/>
            <a:ext cx="58261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DDE38B-C708-814C-A7AB-AD08384A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1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1" y="361952"/>
            <a:ext cx="8685213" cy="9175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7012" y="1371601"/>
            <a:ext cx="8683625" cy="50260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3363" indent="-233363">
              <a:defRPr/>
            </a:lvl1pPr>
            <a:lvl2pPr marL="457200" indent="-182880">
              <a:defRPr/>
            </a:lvl2pPr>
            <a:lvl3pPr marL="685800" indent="-182880">
              <a:defRPr/>
            </a:lvl3pPr>
            <a:lvl4pPr marL="896112" indent="-182880">
              <a:tabLst/>
              <a:defRPr/>
            </a:lvl4pPr>
            <a:lvl5pPr marL="1078992"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91F6-E2B4-584C-A88E-BA55F41D9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013" y="6478588"/>
            <a:ext cx="3352800" cy="292100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2673803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13" y="1371602"/>
            <a:ext cx="4205287" cy="5027613"/>
          </a:xfrm>
        </p:spPr>
        <p:txBody>
          <a:bodyPr/>
          <a:lstStyle>
            <a:lvl1pPr marL="228600" indent="-22860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7489" y="355601"/>
            <a:ext cx="8696324" cy="915988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686301" y="1363665"/>
            <a:ext cx="4230687" cy="5035549"/>
          </a:xfrm>
        </p:spPr>
        <p:txBody>
          <a:bodyPr/>
          <a:lstStyle>
            <a:lvl1pPr marL="228600" indent="-228600"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31200" y="6477000"/>
            <a:ext cx="58261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97C2-2B17-A146-9D17-E96A8D52C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27014" y="6477000"/>
            <a:ext cx="3336925" cy="292100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2722783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1200" y="6469065"/>
            <a:ext cx="58261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4031-4898-9943-AF9E-3DE03BABA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013" y="6475415"/>
            <a:ext cx="3352800" cy="29527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180668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431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7547078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5113796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81AA-CA5E-4BBC-9DDD-2835BF9E339B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2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770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292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4" y="5688266"/>
            <a:ext cx="962025" cy="9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1" y="5917333"/>
            <a:ext cx="3848100" cy="5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14" y="2057402"/>
            <a:ext cx="8689974" cy="344567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spc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2" y="622300"/>
            <a:ext cx="8688387" cy="914400"/>
          </a:xfrm>
        </p:spPr>
        <p:txBody>
          <a:bodyPr/>
          <a:lstStyle>
            <a:lvl1pPr algn="l">
              <a:defRPr sz="32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331200" y="6496050"/>
            <a:ext cx="58261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DDE38B-C708-814C-A7AB-AD08384A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1" y="361952"/>
            <a:ext cx="8685213" cy="9175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7012" y="1371601"/>
            <a:ext cx="8683625" cy="50260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3363" indent="-233363">
              <a:defRPr/>
            </a:lvl1pPr>
            <a:lvl2pPr marL="457200" indent="-182880">
              <a:defRPr/>
            </a:lvl2pPr>
            <a:lvl3pPr marL="685800" indent="-182880">
              <a:defRPr/>
            </a:lvl3pPr>
            <a:lvl4pPr marL="896112" indent="-182880">
              <a:tabLst/>
              <a:defRPr/>
            </a:lvl4pPr>
            <a:lvl5pPr marL="1078992"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91F6-E2B4-584C-A88E-BA55F41D9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013" y="6478588"/>
            <a:ext cx="3352800" cy="292100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4021159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13" y="1371602"/>
            <a:ext cx="4205287" cy="5027613"/>
          </a:xfrm>
        </p:spPr>
        <p:txBody>
          <a:bodyPr/>
          <a:lstStyle>
            <a:lvl1pPr marL="228600" indent="-22860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7489" y="355601"/>
            <a:ext cx="8696324" cy="915988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686301" y="1363665"/>
            <a:ext cx="4230687" cy="5035549"/>
          </a:xfrm>
        </p:spPr>
        <p:txBody>
          <a:bodyPr/>
          <a:lstStyle>
            <a:lvl1pPr marL="228600" indent="-228600"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31200" y="6477000"/>
            <a:ext cx="58261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97C2-2B17-A146-9D17-E96A8D52C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27014" y="6477000"/>
            <a:ext cx="3336925" cy="292100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1710680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1200" y="6469065"/>
            <a:ext cx="58261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4031-4898-9943-AF9E-3DE03BABA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013" y="6475415"/>
            <a:ext cx="3352800" cy="29527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141475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183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5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7727-67AB-4A0F-8B00-109CE693EDBA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2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68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B88-F5AC-4441-B139-3EFFEB60D7F9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" y="152400"/>
            <a:ext cx="8458199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71" tIns="34286" rIns="68571" bIns="34286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3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81AA-CA5E-4BBC-9DDD-2835BF9E339B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B45-0500-45B6-9A1A-EF2590C621C6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7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B45-0500-45B6-9A1A-EF2590C621C6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8BFA-89DA-4AE8-A522-EB512CD38634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9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3E6B-B279-439A-B13C-46B282F1B102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1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2CB5-6425-426B-9B0D-185676C45F42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16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7F4E-94EF-43E5-A21F-A1CE85DC785E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51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6440-710B-47FB-8D9F-68950D7023B8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11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2C88-50D0-4F71-B2D5-059DE685BC11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3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71F0-69B5-419A-B6E2-DA4A876BBEBC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22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81" y="2614313"/>
            <a:ext cx="5561875" cy="2286000"/>
          </a:xfrm>
        </p:spPr>
        <p:txBody>
          <a:bodyPr anchor="ctr" anchorCtr="0"/>
          <a:lstStyle>
            <a:lvl1pPr algn="l">
              <a:lnSpc>
                <a:spcPts val="4500"/>
              </a:lnSpc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881" y="1007895"/>
            <a:ext cx="5561875" cy="765175"/>
          </a:xfrm>
        </p:spPr>
        <p:txBody>
          <a:bodyPr numCol="1" anchor="b">
            <a:noAutofit/>
          </a:bodyPr>
          <a:lstStyle>
            <a:lvl1pPr marL="0" indent="0" algn="l" fontAlgn="b">
              <a:lnSpc>
                <a:spcPts val="3150"/>
              </a:lnSpc>
              <a:buNone/>
              <a:defRPr sz="2700"/>
            </a:lvl1pPr>
            <a:lvl2pPr marL="255038" indent="0" algn="ctr">
              <a:buNone/>
              <a:defRPr sz="1115"/>
            </a:lvl2pPr>
            <a:lvl3pPr marL="510076" indent="0" algn="ctr">
              <a:buNone/>
              <a:defRPr sz="1004"/>
            </a:lvl3pPr>
            <a:lvl4pPr marL="765114" indent="0" algn="ctr">
              <a:buNone/>
              <a:defRPr sz="893"/>
            </a:lvl4pPr>
            <a:lvl5pPr marL="1020153" indent="0" algn="ctr">
              <a:buNone/>
              <a:defRPr sz="893"/>
            </a:lvl5pPr>
            <a:lvl6pPr marL="1275191" indent="0" algn="ctr">
              <a:buNone/>
              <a:defRPr sz="893"/>
            </a:lvl6pPr>
            <a:lvl7pPr marL="1530229" indent="0" algn="ctr">
              <a:buNone/>
              <a:defRPr sz="893"/>
            </a:lvl7pPr>
            <a:lvl8pPr marL="1785266" indent="0" algn="ctr">
              <a:buNone/>
              <a:defRPr sz="893"/>
            </a:lvl8pPr>
            <a:lvl9pPr marL="2040305" indent="0" algn="ctr">
              <a:buNone/>
              <a:defRPr sz="8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9879" y="5022057"/>
            <a:ext cx="845769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1295136" y="5499100"/>
            <a:ext cx="4110836" cy="882396"/>
          </a:xfrm>
        </p:spPr>
        <p:txBody>
          <a:bodyPr numCol="1">
            <a:noAutofit/>
          </a:bodyPr>
          <a:lstStyle>
            <a:lvl1pPr marL="0" indent="0">
              <a:lnSpc>
                <a:spcPts val="2025"/>
              </a:lnSpc>
              <a:spcBef>
                <a:spcPts val="900"/>
              </a:spcBef>
              <a:buFontTx/>
              <a:buNone/>
              <a:defRPr sz="1500"/>
            </a:lvl1pPr>
            <a:lvl2pPr marL="0" indent="0">
              <a:lnSpc>
                <a:spcPts val="1575"/>
              </a:lnSpc>
              <a:spcBef>
                <a:spcPts val="0"/>
              </a:spcBef>
              <a:buFontTx/>
              <a:buNone/>
              <a:defRPr sz="1125"/>
            </a:lvl2pPr>
            <a:lvl3pPr marL="0" indent="0">
              <a:lnSpc>
                <a:spcPts val="1575"/>
              </a:lnSpc>
              <a:spcBef>
                <a:spcPts val="0"/>
              </a:spcBef>
              <a:buFontTx/>
              <a:buNone/>
              <a:defRPr sz="1125"/>
            </a:lvl3pPr>
            <a:lvl4pPr marL="0" indent="0">
              <a:lnSpc>
                <a:spcPts val="1575"/>
              </a:lnSpc>
              <a:spcBef>
                <a:spcPts val="0"/>
              </a:spcBef>
              <a:buFontTx/>
              <a:buNone/>
              <a:defRPr sz="1125"/>
            </a:lvl4pPr>
            <a:lvl5pPr marL="0" indent="0">
              <a:lnSpc>
                <a:spcPts val="1575"/>
              </a:lnSpc>
              <a:spcBef>
                <a:spcPts val="0"/>
              </a:spcBef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14" y="3032678"/>
            <a:ext cx="2668759" cy="300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0" y="5554290"/>
            <a:ext cx="627134" cy="735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14" y="3032678"/>
            <a:ext cx="2668759" cy="300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0" y="5554290"/>
            <a:ext cx="627134" cy="7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1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79" y="2033561"/>
            <a:ext cx="8457694" cy="2789582"/>
          </a:xfrm>
        </p:spPr>
        <p:txBody>
          <a:bodyPr anchor="b"/>
          <a:lstStyle>
            <a:lvl1pPr>
              <a:lnSpc>
                <a:spcPts val="3150"/>
              </a:lnSpc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9879" y="5022057"/>
            <a:ext cx="8457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8BFA-89DA-4AE8-A522-EB512CD38634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71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880" y="1264443"/>
            <a:ext cx="8460271" cy="4753769"/>
          </a:xfrm>
        </p:spPr>
        <p:txBody>
          <a:bodyPr numCol="2">
            <a:noAutofit/>
          </a:bodyPr>
          <a:lstStyle>
            <a:lvl1pPr marL="342900" indent="-342900">
              <a:lnSpc>
                <a:spcPts val="2025"/>
              </a:lnSpc>
              <a:spcBef>
                <a:spcPts val="900"/>
              </a:spcBef>
              <a:buFont typeface="AppleSymbols" charset="0"/>
              <a:buChar char="⦿"/>
              <a:defRPr sz="165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At hoc in </a:t>
            </a:r>
            <a:r>
              <a:rPr lang="en-US" dirty="0" err="1"/>
              <a:t>eo</a:t>
            </a:r>
            <a:r>
              <a:rPr lang="en-US" dirty="0"/>
              <a:t> M.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pulsi</a:t>
            </a:r>
            <a:r>
              <a:rPr lang="en-US" dirty="0"/>
              <a:t> </a:t>
            </a:r>
            <a:r>
              <a:rPr lang="en-US" dirty="0" err="1"/>
              <a:t>recurrant</a:t>
            </a:r>
            <a:r>
              <a:rPr lang="en-US" dirty="0"/>
              <a:t>? </a:t>
            </a:r>
            <a:r>
              <a:rPr lang="en-US" dirty="0" err="1"/>
              <a:t>Istam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inquit</a:t>
            </a:r>
            <a:r>
              <a:rPr lang="en-US" dirty="0"/>
              <a:t>, Epicurus </a:t>
            </a:r>
            <a:r>
              <a:rPr lang="en-US" dirty="0" err="1"/>
              <a:t>ignorat</a:t>
            </a:r>
            <a:r>
              <a:rPr lang="en-US" dirty="0"/>
              <a:t>? An </a:t>
            </a:r>
            <a:r>
              <a:rPr lang="en-US" dirty="0" err="1"/>
              <a:t>eiusdem</a:t>
            </a:r>
            <a:r>
              <a:rPr lang="en-US" dirty="0"/>
              <a:t> </a:t>
            </a:r>
            <a:r>
              <a:rPr lang="en-US" dirty="0" err="1"/>
              <a:t>modi</a:t>
            </a:r>
            <a:r>
              <a:rPr lang="en-US" dirty="0"/>
              <a:t>?</a:t>
            </a:r>
          </a:p>
          <a:p>
            <a:r>
              <a:rPr lang="en-US" dirty="0"/>
              <a:t>Nos </a:t>
            </a:r>
            <a:r>
              <a:rPr lang="en-US" dirty="0" err="1"/>
              <a:t>commodius</a:t>
            </a:r>
            <a:r>
              <a:rPr lang="en-US" dirty="0"/>
              <a:t> </a:t>
            </a:r>
            <a:r>
              <a:rPr lang="en-US" dirty="0" err="1"/>
              <a:t>agimus</a:t>
            </a:r>
            <a:r>
              <a:rPr lang="en-US" dirty="0"/>
              <a:t>. </a:t>
            </a:r>
            <a:r>
              <a:rPr lang="en-US" dirty="0" err="1"/>
              <a:t>Eaedem</a:t>
            </a:r>
            <a:r>
              <a:rPr lang="en-US" dirty="0"/>
              <a:t> res </a:t>
            </a:r>
            <a:r>
              <a:rPr lang="en-US" dirty="0" err="1"/>
              <a:t>maneant</a:t>
            </a:r>
            <a:r>
              <a:rPr lang="en-US" dirty="0"/>
              <a:t> </a:t>
            </a:r>
            <a:r>
              <a:rPr lang="en-US" dirty="0" err="1"/>
              <a:t>alio</a:t>
            </a:r>
            <a:r>
              <a:rPr lang="en-US" dirty="0"/>
              <a:t> </a:t>
            </a:r>
            <a:r>
              <a:rPr lang="en-US" dirty="0" err="1"/>
              <a:t>modo</a:t>
            </a:r>
            <a:r>
              <a:rPr lang="en-US" dirty="0"/>
              <a:t>. </a:t>
            </a:r>
            <a:r>
              <a:rPr lang="en-US" dirty="0" err="1"/>
              <a:t>Avaritiamne</a:t>
            </a:r>
            <a:r>
              <a:rPr lang="en-US" dirty="0"/>
              <a:t> </a:t>
            </a:r>
            <a:r>
              <a:rPr lang="en-US" dirty="0" err="1"/>
              <a:t>minuis</a:t>
            </a:r>
            <a:r>
              <a:rPr lang="en-US" dirty="0"/>
              <a:t>?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haec</a:t>
            </a:r>
            <a:r>
              <a:rPr lang="en-US" dirty="0"/>
              <a:t> in </a:t>
            </a:r>
            <a:r>
              <a:rPr lang="en-US" dirty="0" err="1"/>
              <a:t>pueris</a:t>
            </a:r>
            <a:r>
              <a:rPr lang="en-US" dirty="0"/>
              <a:t>; </a:t>
            </a:r>
          </a:p>
          <a:p>
            <a:r>
              <a:rPr lang="en-US" dirty="0" err="1"/>
              <a:t>Immo</a:t>
            </a:r>
            <a:r>
              <a:rPr lang="en-US" dirty="0"/>
              <a:t> </a:t>
            </a:r>
            <a:r>
              <a:rPr lang="en-US" dirty="0" err="1"/>
              <a:t>videri</a:t>
            </a:r>
            <a:r>
              <a:rPr lang="en-US" dirty="0"/>
              <a:t> </a:t>
            </a:r>
            <a:r>
              <a:rPr lang="en-US" dirty="0" err="1"/>
              <a:t>fortasse</a:t>
            </a:r>
            <a:r>
              <a:rPr lang="en-US" dirty="0"/>
              <a:t>.</a:t>
            </a:r>
          </a:p>
          <a:p>
            <a:r>
              <a:rPr lang="en-US" dirty="0"/>
              <a:t>Qui </a:t>
            </a:r>
            <a:r>
              <a:rPr lang="en-US" dirty="0" err="1"/>
              <a:t>autem</a:t>
            </a:r>
            <a:r>
              <a:rPr lang="en-US" dirty="0"/>
              <a:t> de </a:t>
            </a:r>
            <a:r>
              <a:rPr lang="en-US" dirty="0" err="1"/>
              <a:t>summo</a:t>
            </a:r>
            <a:r>
              <a:rPr lang="en-US" dirty="0"/>
              <a:t> bono </a:t>
            </a:r>
            <a:r>
              <a:rPr lang="en-US" dirty="0" err="1"/>
              <a:t>dissentit</a:t>
            </a:r>
            <a:r>
              <a:rPr lang="en-US" dirty="0"/>
              <a:t> de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philosophiae</a:t>
            </a:r>
            <a:r>
              <a:rPr lang="en-US" dirty="0"/>
              <a:t>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dissentit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per se ipsum </a:t>
            </a:r>
            <a:r>
              <a:rPr lang="en-US" dirty="0" err="1"/>
              <a:t>flagitiosum</a:t>
            </a:r>
            <a:r>
              <a:rPr lang="en-US" dirty="0"/>
              <a:t>, </a:t>
            </a:r>
            <a:r>
              <a:rPr lang="en-US" dirty="0" err="1"/>
              <a:t>etiamsi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comitetur</a:t>
            </a:r>
            <a:r>
              <a:rPr lang="en-US" dirty="0"/>
              <a:t> </a:t>
            </a:r>
            <a:r>
              <a:rPr lang="en-US" dirty="0" err="1"/>
              <a:t>infamia</a:t>
            </a:r>
            <a:r>
              <a:rPr lang="en-US" dirty="0"/>
              <a:t>?</a:t>
            </a:r>
          </a:p>
          <a:p>
            <a:r>
              <a:rPr lang="en-US" dirty="0"/>
              <a:t>Cur </a:t>
            </a:r>
            <a:r>
              <a:rPr lang="en-US" dirty="0" err="1"/>
              <a:t>deinde</a:t>
            </a:r>
            <a:r>
              <a:rPr lang="en-US" dirty="0"/>
              <a:t> </a:t>
            </a:r>
            <a:r>
              <a:rPr lang="en-US" dirty="0" err="1"/>
              <a:t>Metrodori</a:t>
            </a:r>
            <a:r>
              <a:rPr lang="en-US" dirty="0"/>
              <a:t> </a:t>
            </a:r>
            <a:r>
              <a:rPr lang="en-US" dirty="0" err="1"/>
              <a:t>liberos</a:t>
            </a:r>
            <a:r>
              <a:rPr lang="en-US" dirty="0"/>
              <a:t> </a:t>
            </a:r>
            <a:r>
              <a:rPr lang="en-US" dirty="0" err="1"/>
              <a:t>commendas</a:t>
            </a:r>
            <a:r>
              <a:rPr lang="en-US" dirty="0"/>
              <a:t>?</a:t>
            </a:r>
          </a:p>
          <a:p>
            <a:r>
              <a:rPr lang="en-US" dirty="0"/>
              <a:t>Quid ergo?</a:t>
            </a:r>
          </a:p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fortuna</a:t>
            </a:r>
            <a:r>
              <a:rPr lang="en-US" dirty="0"/>
              <a:t> </a:t>
            </a:r>
            <a:r>
              <a:rPr lang="en-US" dirty="0" err="1"/>
              <a:t>fortis</a:t>
            </a:r>
            <a:r>
              <a:rPr lang="en-US" dirty="0"/>
              <a:t>; Quid, quod res alia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? </a:t>
            </a:r>
            <a:r>
              <a:rPr lang="en-US" dirty="0" err="1"/>
              <a:t>Respondeat</a:t>
            </a:r>
            <a:r>
              <a:rPr lang="en-US" dirty="0"/>
              <a:t> </a:t>
            </a:r>
            <a:r>
              <a:rPr lang="en-US" dirty="0" err="1"/>
              <a:t>totidem</a:t>
            </a:r>
            <a:r>
              <a:rPr lang="en-US" dirty="0"/>
              <a:t> </a:t>
            </a:r>
            <a:r>
              <a:rPr lang="en-US" dirty="0" err="1"/>
              <a:t>verbis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omittamus</a:t>
            </a:r>
            <a:r>
              <a:rPr lang="en-US" dirty="0"/>
              <a:t>; Ratio </a:t>
            </a:r>
            <a:r>
              <a:rPr lang="en-US" dirty="0" err="1"/>
              <a:t>quidem</a:t>
            </a:r>
            <a:r>
              <a:rPr lang="en-US" dirty="0"/>
              <a:t> </a:t>
            </a:r>
            <a:r>
              <a:rPr lang="en-US" dirty="0" err="1"/>
              <a:t>vestra</a:t>
            </a:r>
            <a:r>
              <a:rPr lang="en-US" dirty="0"/>
              <a:t> sic </a:t>
            </a:r>
            <a:r>
              <a:rPr lang="en-US" dirty="0" err="1"/>
              <a:t>cogit</a:t>
            </a:r>
            <a:r>
              <a:rPr lang="en-US" dirty="0"/>
              <a:t>. </a:t>
            </a:r>
            <a:r>
              <a:rPr lang="en-US" dirty="0" err="1"/>
              <a:t>Ita</a:t>
            </a:r>
            <a:r>
              <a:rPr lang="en-US" dirty="0"/>
              <a:t> fit cum </a:t>
            </a:r>
            <a:r>
              <a:rPr lang="en-US" dirty="0" err="1"/>
              <a:t>gravior</a:t>
            </a:r>
            <a:r>
              <a:rPr lang="en-US" dirty="0"/>
              <a:t>, tum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splendidior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. </a:t>
            </a:r>
          </a:p>
          <a:p>
            <a:r>
              <a:rPr lang="en-US" dirty="0"/>
              <a:t>Cur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eadem</a:t>
            </a:r>
            <a:r>
              <a:rPr lang="en-US" dirty="0"/>
              <a:t> Democritus? Is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profecto</a:t>
            </a:r>
            <a:r>
              <a:rPr lang="en-US" dirty="0"/>
              <a:t> </a:t>
            </a:r>
            <a:r>
              <a:rPr lang="en-US" dirty="0" err="1"/>
              <a:t>tu.</a:t>
            </a:r>
            <a:r>
              <a:rPr lang="en-US" dirty="0"/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9880" y="382193"/>
            <a:ext cx="8457694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9879" y="762000"/>
            <a:ext cx="8457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710" y="1414273"/>
            <a:ext cx="4118434" cy="4721225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119" y="1414273"/>
            <a:ext cx="4115455" cy="4721225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339880" y="382193"/>
            <a:ext cx="8457694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9879" y="762000"/>
            <a:ext cx="8457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339880" y="382193"/>
            <a:ext cx="8457694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9879" y="762000"/>
            <a:ext cx="8457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339880" y="382193"/>
            <a:ext cx="8457694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9879" y="762000"/>
            <a:ext cx="8457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898" y="1262950"/>
            <a:ext cx="4103865" cy="4979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9880" y="1811438"/>
            <a:ext cx="8457695" cy="1841400"/>
          </a:xfrm>
        </p:spPr>
        <p:txBody>
          <a:bodyPr anchor="t" anchorCtr="0"/>
          <a:lstStyle>
            <a:lvl1pPr>
              <a:lnSpc>
                <a:spcPts val="2700"/>
              </a:lnSpc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19978" y="0"/>
            <a:ext cx="482402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2"/>
          </a:p>
        </p:txBody>
      </p:sp>
      <p:cxnSp>
        <p:nvCxnSpPr>
          <p:cNvPr id="10" name="Straight Connector 9"/>
          <p:cNvCxnSpPr/>
          <p:nvPr/>
        </p:nvCxnSpPr>
        <p:spPr>
          <a:xfrm>
            <a:off x="339880" y="762000"/>
            <a:ext cx="3391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86286" y="762001"/>
            <a:ext cx="4111288" cy="5483225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339881" y="382193"/>
            <a:ext cx="3391649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84E91D-5E50-CA47-AE58-EB3F18DE5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898" y="1259992"/>
            <a:ext cx="3383632" cy="4985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8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47333" y="5512640"/>
            <a:ext cx="8450240" cy="730204"/>
          </a:xfrm>
        </p:spPr>
        <p:txBody>
          <a:bodyPr wrap="square" numCol="1">
            <a:normAutofit/>
          </a:bodyPr>
          <a:lstStyle>
            <a:lvl1pPr marL="0" indent="0">
              <a:lnSpc>
                <a:spcPts val="1575"/>
              </a:lnSpc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5038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2pPr>
            <a:lvl3pPr marL="510076" indent="0">
              <a:buNone/>
              <a:defRPr sz="1004">
                <a:solidFill>
                  <a:schemeClr val="tx1">
                    <a:tint val="75000"/>
                  </a:schemeClr>
                </a:solidFill>
              </a:defRPr>
            </a:lvl3pPr>
            <a:lvl4pPr marL="765114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4pPr>
            <a:lvl5pPr marL="1020153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5pPr>
            <a:lvl6pPr marL="1275191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6pPr>
            <a:lvl7pPr marL="1530229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7pPr>
            <a:lvl8pPr marL="1785266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8pPr>
            <a:lvl9pPr marL="2040305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6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9880" y="4475862"/>
            <a:ext cx="8457694" cy="765175"/>
          </a:xfrm>
        </p:spPr>
        <p:txBody>
          <a:bodyPr numCol="1">
            <a:noAutofit/>
          </a:bodyPr>
          <a:lstStyle>
            <a:lvl1pPr marL="0" indent="0" algn="ctr">
              <a:lnSpc>
                <a:spcPts val="1800"/>
              </a:lnSpc>
              <a:buNone/>
              <a:defRPr sz="1350"/>
            </a:lvl1pPr>
            <a:lvl2pPr marL="255038" indent="0" algn="ctr">
              <a:buNone/>
              <a:defRPr sz="1115"/>
            </a:lvl2pPr>
            <a:lvl3pPr marL="510076" indent="0" algn="ctr">
              <a:buNone/>
              <a:defRPr sz="1004"/>
            </a:lvl3pPr>
            <a:lvl4pPr marL="765114" indent="0" algn="ctr">
              <a:buNone/>
              <a:defRPr sz="893"/>
            </a:lvl4pPr>
            <a:lvl5pPr marL="1020153" indent="0" algn="ctr">
              <a:buNone/>
              <a:defRPr sz="893"/>
            </a:lvl5pPr>
            <a:lvl6pPr marL="1275191" indent="0" algn="ctr">
              <a:buNone/>
              <a:defRPr sz="893"/>
            </a:lvl6pPr>
            <a:lvl7pPr marL="1530229" indent="0" algn="ctr">
              <a:buNone/>
              <a:defRPr sz="893"/>
            </a:lvl7pPr>
            <a:lvl8pPr marL="1785266" indent="0" algn="ctr">
              <a:buNone/>
              <a:defRPr sz="893"/>
            </a:lvl8pPr>
            <a:lvl9pPr marL="2040305" indent="0" algn="ctr">
              <a:buNone/>
              <a:defRPr sz="8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39880" y="1693098"/>
            <a:ext cx="8457694" cy="2552489"/>
          </a:xfrm>
        </p:spPr>
        <p:txBody>
          <a:bodyPr anchor="b"/>
          <a:lstStyle>
            <a:lvl1pPr algn="ctr">
              <a:lnSpc>
                <a:spcPts val="11250"/>
              </a:lnSpc>
              <a:defRPr sz="11250"/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7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Half S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339880" y="382193"/>
            <a:ext cx="8457694" cy="379807"/>
          </a:xfrm>
        </p:spPr>
        <p:txBody>
          <a:bodyPr/>
          <a:lstStyle>
            <a:lvl1pPr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9879" y="762000"/>
            <a:ext cx="8457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898" y="1262950"/>
            <a:ext cx="4103865" cy="4979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0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3E6B-B279-439A-B13C-46B282F1B102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2CB5-6425-426B-9B0D-185676C45F42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7F4E-94EF-43E5-A21F-A1CE85DC785E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0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6440-710B-47FB-8D9F-68950D7023B8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3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7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C3734A-7D3D-41EB-813D-38D7B72408D1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b="1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950E69-D861-2D4A-A807-62F3B11E5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E3212F-06AB-8843-9C0F-7B799559C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3364" y="360363"/>
            <a:ext cx="86820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1776" y="1371602"/>
            <a:ext cx="8683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31200" y="6478588"/>
            <a:ext cx="582613" cy="292100"/>
          </a:xfrm>
          <a:prstGeom prst="rect">
            <a:avLst/>
          </a:prstGeom>
        </p:spPr>
        <p:txBody>
          <a:bodyPr anchor="ctr"/>
          <a:lstStyle>
            <a:lvl1pPr algn="r">
              <a:defRPr sz="16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7599-38E9-2B40-85CE-D70372AF676D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8588"/>
            <a:ext cx="3352800" cy="292100"/>
          </a:xfrm>
          <a:prstGeom prst="rect">
            <a:avLst/>
          </a:prstGeom>
        </p:spPr>
        <p:txBody>
          <a:bodyPr anchor="ctr"/>
          <a:lstStyle>
            <a:lvl1pPr>
              <a:defRPr sz="1600" dirty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16664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33363" indent="-233363" algn="l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Font typeface="Wingdings 2" charset="0"/>
        <a:buChar char="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457200" indent="-182563" algn="l" rtl="0" eaLnBrk="1" fontAlgn="base" hangingPunct="1">
        <a:spcBef>
          <a:spcPct val="0"/>
        </a:spcBef>
        <a:spcAft>
          <a:spcPts val="600"/>
        </a:spcAft>
        <a:buClr>
          <a:srgbClr val="596A85"/>
        </a:buClr>
        <a:buFont typeface="Wingdings" charset="0"/>
        <a:buChar char="§"/>
        <a:defRPr sz="22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685800" indent="-182563" algn="l" rtl="0" eaLnBrk="1" fontAlgn="base" hangingPunct="1">
        <a:spcBef>
          <a:spcPct val="0"/>
        </a:spcBef>
        <a:spcAft>
          <a:spcPts val="600"/>
        </a:spcAft>
        <a:buClr>
          <a:srgbClr val="072C62"/>
        </a:buClr>
        <a:buFont typeface="Wingdings" charset="0"/>
        <a:buChar char="§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895350" indent="-182563" algn="l" rtl="0" eaLnBrk="1" fontAlgn="base" hangingPunct="1">
        <a:spcBef>
          <a:spcPct val="0"/>
        </a:spcBef>
        <a:spcAft>
          <a:spcPts val="600"/>
        </a:spcAft>
        <a:buClr>
          <a:srgbClr val="4A66AC"/>
        </a:buClr>
        <a:buFont typeface="Wingdings" charset="0"/>
        <a:buChar char="§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077913" indent="-182563" algn="l" rtl="0" eaLnBrk="1" fontAlgn="base" hangingPunct="1">
        <a:spcBef>
          <a:spcPct val="0"/>
        </a:spcBef>
        <a:spcAft>
          <a:spcPts val="600"/>
        </a:spcAft>
        <a:buClr>
          <a:srgbClr val="9D90A0"/>
        </a:buClr>
        <a:buFont typeface="Wingdings" charset="0"/>
        <a:buChar char="§"/>
        <a:defRPr sz="16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3364" y="360363"/>
            <a:ext cx="86820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1776" y="1371602"/>
            <a:ext cx="8683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31200" y="6478588"/>
            <a:ext cx="582613" cy="292100"/>
          </a:xfrm>
          <a:prstGeom prst="rect">
            <a:avLst/>
          </a:prstGeom>
        </p:spPr>
        <p:txBody>
          <a:bodyPr anchor="ctr"/>
          <a:lstStyle>
            <a:lvl1pPr algn="r">
              <a:defRPr sz="16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7599-38E9-2B40-85CE-D70372AF676D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8588"/>
            <a:ext cx="3352800" cy="292100"/>
          </a:xfrm>
          <a:prstGeom prst="rect">
            <a:avLst/>
          </a:prstGeom>
        </p:spPr>
        <p:txBody>
          <a:bodyPr anchor="ctr"/>
          <a:lstStyle>
            <a:lvl1pPr>
              <a:defRPr sz="1600" dirty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ACTS:  April 14, 2016</a:t>
            </a:r>
          </a:p>
        </p:txBody>
      </p:sp>
    </p:spTree>
    <p:extLst>
      <p:ext uri="{BB962C8B-B14F-4D97-AF65-F5344CB8AC3E}">
        <p14:creationId xmlns:p14="http://schemas.microsoft.com/office/powerpoint/2010/main" val="22900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33363" indent="-233363" algn="l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Font typeface="Wingdings 2" charset="0"/>
        <a:buChar char="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457200" indent="-182563" algn="l" rtl="0" eaLnBrk="1" fontAlgn="base" hangingPunct="1">
        <a:spcBef>
          <a:spcPct val="0"/>
        </a:spcBef>
        <a:spcAft>
          <a:spcPts val="600"/>
        </a:spcAft>
        <a:buClr>
          <a:srgbClr val="596A85"/>
        </a:buClr>
        <a:buFont typeface="Wingdings" charset="0"/>
        <a:buChar char="§"/>
        <a:defRPr sz="22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685800" indent="-182563" algn="l" rtl="0" eaLnBrk="1" fontAlgn="base" hangingPunct="1">
        <a:spcBef>
          <a:spcPct val="0"/>
        </a:spcBef>
        <a:spcAft>
          <a:spcPts val="600"/>
        </a:spcAft>
        <a:buClr>
          <a:srgbClr val="072C62"/>
        </a:buClr>
        <a:buFont typeface="Wingdings" charset="0"/>
        <a:buChar char="§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895350" indent="-182563" algn="l" rtl="0" eaLnBrk="1" fontAlgn="base" hangingPunct="1">
        <a:spcBef>
          <a:spcPct val="0"/>
        </a:spcBef>
        <a:spcAft>
          <a:spcPts val="600"/>
        </a:spcAft>
        <a:buClr>
          <a:srgbClr val="4A66AC"/>
        </a:buClr>
        <a:buFont typeface="Wingdings" charset="0"/>
        <a:buChar char="§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077913" indent="-182563" algn="l" rtl="0" eaLnBrk="1" fontAlgn="base" hangingPunct="1">
        <a:spcBef>
          <a:spcPct val="0"/>
        </a:spcBef>
        <a:spcAft>
          <a:spcPts val="600"/>
        </a:spcAft>
        <a:buClr>
          <a:srgbClr val="9D90A0"/>
        </a:buClr>
        <a:buFont typeface="Wingdings" charset="0"/>
        <a:buChar char="§"/>
        <a:defRPr sz="16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E6F57522-09D6-4890-85AB-0AE3A144BE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31" y="4048761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72" y="1645921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E0C3734A-7D3D-41EB-813D-38D7B72408D1}" type="datetime1">
              <a:rPr lang="en-US" smtClean="0">
                <a:solidFill>
                  <a:srgbClr val="E7ECED"/>
                </a:solidFill>
              </a:rPr>
              <a:pPr/>
              <a:t>7/11/2017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450" b="1" kern="1200" cap="none" spc="-75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404" y="380873"/>
            <a:ext cx="8446979" cy="2263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671" y="1259071"/>
            <a:ext cx="8447712" cy="4177548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8656" y="6173788"/>
            <a:ext cx="20577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spcBef>
                <a:spcPts val="900"/>
              </a:spcBef>
              <a:defRPr sz="675">
                <a:solidFill>
                  <a:schemeClr val="tx1"/>
                </a:solidFill>
              </a:defRPr>
            </a:lvl1pPr>
          </a:lstStyle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510076" rtl="0" eaLnBrk="1" latinLnBrk="0" hangingPunct="1">
        <a:lnSpc>
          <a:spcPts val="18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510076" rtl="0" eaLnBrk="1" fontAlgn="t" latinLnBrk="0" hangingPunct="1">
        <a:lnSpc>
          <a:spcPts val="2025"/>
        </a:lnSpc>
        <a:spcBef>
          <a:spcPts val="900"/>
        </a:spcBef>
        <a:buSzPct val="100000"/>
        <a:buFont typeface="AppleSymbols" charset="0"/>
        <a:buChar char="⦿"/>
        <a:tabLst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510076" rtl="0" eaLnBrk="1" fontAlgn="t" latinLnBrk="0" hangingPunct="1">
        <a:lnSpc>
          <a:spcPts val="2025"/>
        </a:lnSpc>
        <a:spcBef>
          <a:spcPts val="900"/>
        </a:spcBef>
        <a:buSzPct val="115000"/>
        <a:buFont typeface=".AppleSystemUIFont" charset="-12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510076" rtl="0" eaLnBrk="1" fontAlgn="t" latinLnBrk="0" hangingPunct="1">
        <a:lnSpc>
          <a:spcPts val="2025"/>
        </a:lnSpc>
        <a:spcBef>
          <a:spcPts val="900"/>
        </a:spcBef>
        <a:buSzPct val="100000"/>
        <a:buFont typeface="Courier New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510076" rtl="0" eaLnBrk="1" fontAlgn="t" latinLnBrk="0" hangingPunct="1">
        <a:lnSpc>
          <a:spcPts val="2025"/>
        </a:lnSpc>
        <a:spcBef>
          <a:spcPts val="900"/>
        </a:spcBef>
        <a:buSzPct val="100000"/>
        <a:buFont typeface="AppleSymbols" charset="0"/>
        <a:buChar char="⦿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510076" rtl="0" eaLnBrk="1" fontAlgn="t" latinLnBrk="0" hangingPunct="1">
        <a:lnSpc>
          <a:spcPts val="2025"/>
        </a:lnSpc>
        <a:spcBef>
          <a:spcPts val="900"/>
        </a:spcBef>
        <a:buSzPct val="115000"/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02710" indent="-127519" algn="l" defTabSz="510076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4" kern="1200">
          <a:solidFill>
            <a:schemeClr val="tx1"/>
          </a:solidFill>
          <a:latin typeface="+mn-lt"/>
          <a:ea typeface="+mn-ea"/>
          <a:cs typeface="+mn-cs"/>
        </a:defRPr>
      </a:lvl6pPr>
      <a:lvl7pPr marL="1657747" indent="-127519" algn="l" defTabSz="510076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4" kern="1200">
          <a:solidFill>
            <a:schemeClr val="tx1"/>
          </a:solidFill>
          <a:latin typeface="+mn-lt"/>
          <a:ea typeface="+mn-ea"/>
          <a:cs typeface="+mn-cs"/>
        </a:defRPr>
      </a:lvl7pPr>
      <a:lvl8pPr marL="1912785" indent="-127519" algn="l" defTabSz="510076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4" kern="1200">
          <a:solidFill>
            <a:schemeClr val="tx1"/>
          </a:solidFill>
          <a:latin typeface="+mn-lt"/>
          <a:ea typeface="+mn-ea"/>
          <a:cs typeface="+mn-cs"/>
        </a:defRPr>
      </a:lvl8pPr>
      <a:lvl9pPr marL="2167824" indent="-127519" algn="l" defTabSz="510076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1pPr>
      <a:lvl2pPr marL="255038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2pPr>
      <a:lvl3pPr marL="510076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3pPr>
      <a:lvl4pPr marL="765114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4pPr>
      <a:lvl5pPr marL="1020153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5pPr>
      <a:lvl6pPr marL="1275191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6pPr>
      <a:lvl7pPr marL="1530229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7pPr>
      <a:lvl8pPr marL="1785266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8pPr>
      <a:lvl9pPr marL="2040305" algn="l" defTabSz="51007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8" orient="horz" pos="572">
          <p15:clr>
            <a:srgbClr val="F26B43"/>
          </p15:clr>
        </p15:guide>
        <p15:guide id="49" pos="576">
          <p15:clr>
            <a:srgbClr val="F26B43"/>
          </p15:clr>
        </p15:guide>
        <p15:guide id="50" pos="1403">
          <p15:clr>
            <a:srgbClr val="F26B43"/>
          </p15:clr>
        </p15:guide>
        <p15:guide id="51" pos="1785">
          <p15:clr>
            <a:srgbClr val="F26B43"/>
          </p15:clr>
        </p15:guide>
        <p15:guide id="52" pos="2625">
          <p15:clr>
            <a:srgbClr val="F26B43"/>
          </p15:clr>
        </p15:guide>
        <p15:guide id="53" pos="3003">
          <p15:clr>
            <a:srgbClr val="F26B43"/>
          </p15:clr>
        </p15:guide>
        <p15:guide id="54" pos="3834">
          <p15:clr>
            <a:srgbClr val="F26B43"/>
          </p15:clr>
        </p15:guide>
        <p15:guide id="55" pos="4221">
          <p15:clr>
            <a:srgbClr val="F26B43"/>
          </p15:clr>
        </p15:guide>
        <p15:guide id="56" pos="5052">
          <p15:clr>
            <a:srgbClr val="F26B43"/>
          </p15:clr>
        </p15:guide>
        <p15:guide id="57" pos="5439">
          <p15:clr>
            <a:srgbClr val="F26B43"/>
          </p15:clr>
        </p15:guide>
        <p15:guide id="58" pos="6270">
          <p15:clr>
            <a:srgbClr val="F26B43"/>
          </p15:clr>
        </p15:guide>
        <p15:guide id="59" pos="6657">
          <p15:clr>
            <a:srgbClr val="F26B43"/>
          </p15:clr>
        </p15:guide>
        <p15:guide id="60" pos="7479">
          <p15:clr>
            <a:srgbClr val="F26B43"/>
          </p15:clr>
        </p15:guide>
        <p15:guide id="61" pos="7866">
          <p15:clr>
            <a:srgbClr val="F26B43"/>
          </p15:clr>
        </p15:guide>
        <p15:guide id="62" pos="9084">
          <p15:clr>
            <a:srgbClr val="F26B43"/>
          </p15:clr>
        </p15:guide>
        <p15:guide id="63" pos="9915">
          <p15:clr>
            <a:srgbClr val="F26B43"/>
          </p15:clr>
        </p15:guide>
        <p15:guide id="64" pos="11133">
          <p15:clr>
            <a:srgbClr val="F26B43"/>
          </p15:clr>
        </p15:guide>
        <p15:guide id="65" pos="11520">
          <p15:clr>
            <a:srgbClr val="F26B43"/>
          </p15:clr>
        </p15:guide>
        <p15:guide id="66" pos="12728">
          <p15:clr>
            <a:srgbClr val="F26B43"/>
          </p15:clr>
        </p15:guide>
        <p15:guide id="67" pos="13565">
          <p15:clr>
            <a:srgbClr val="F26B43"/>
          </p15:clr>
        </p15:guide>
        <p15:guide id="68" pos="13947">
          <p15:clr>
            <a:srgbClr val="F26B43"/>
          </p15:clr>
        </p15:guide>
        <p15:guide id="69" pos="14778">
          <p15:clr>
            <a:srgbClr val="F26B43"/>
          </p15:clr>
        </p15:guide>
        <p15:guide id="70" pos="10302">
          <p15:clr>
            <a:srgbClr val="F26B43"/>
          </p15:clr>
        </p15:guide>
        <p15:guide id="71" pos="8697">
          <p15:clr>
            <a:srgbClr val="F26B43"/>
          </p15:clr>
        </p15:guide>
        <p15:guide id="72" pos="12351">
          <p15:clr>
            <a:srgbClr val="F26B43"/>
          </p15:clr>
        </p15:guide>
        <p15:guide id="73" orient="horz" pos="765">
          <p15:clr>
            <a:srgbClr val="F26B43"/>
          </p15:clr>
        </p15:guide>
        <p15:guide id="74" orient="horz" pos="960">
          <p15:clr>
            <a:srgbClr val="F26B43"/>
          </p15:clr>
        </p15:guide>
        <p15:guide id="75" orient="horz" pos="1625">
          <p15:clr>
            <a:srgbClr val="F26B43"/>
          </p15:clr>
        </p15:guide>
        <p15:guide id="76" orient="horz" pos="1920">
          <p15:clr>
            <a:srgbClr val="F26B43"/>
          </p15:clr>
        </p15:guide>
        <p15:guide id="77" orient="horz" pos="2105">
          <p15:clr>
            <a:srgbClr val="F26B43"/>
          </p15:clr>
        </p15:guide>
        <p15:guide id="78" orient="horz" pos="2308">
          <p15:clr>
            <a:srgbClr val="F26B43"/>
          </p15:clr>
        </p15:guide>
        <p15:guide id="79" orient="horz" pos="2776">
          <p15:clr>
            <a:srgbClr val="F26B43"/>
          </p15:clr>
        </p15:guide>
        <p15:guide id="80" orient="horz" pos="3258">
          <p15:clr>
            <a:srgbClr val="F26B43"/>
          </p15:clr>
        </p15:guide>
        <p15:guide id="81" orient="horz" pos="3447">
          <p15:clr>
            <a:srgbClr val="F26B43"/>
          </p15:clr>
        </p15:guide>
        <p15:guide id="82" orient="horz" pos="3645">
          <p15:clr>
            <a:srgbClr val="F26B43"/>
          </p15:clr>
        </p15:guide>
        <p15:guide id="83" orient="horz" pos="4597">
          <p15:clr>
            <a:srgbClr val="F26B43"/>
          </p15:clr>
        </p15:guide>
        <p15:guide id="84" orient="horz" pos="4797">
          <p15:clr>
            <a:srgbClr val="F26B43"/>
          </p15:clr>
        </p15:guide>
        <p15:guide id="85" orient="horz" pos="4985">
          <p15:clr>
            <a:srgbClr val="F26B43"/>
          </p15:clr>
        </p15:guide>
        <p15:guide id="86" orient="horz" pos="5949">
          <p15:clr>
            <a:srgbClr val="F26B43"/>
          </p15:clr>
        </p15:guide>
        <p15:guide id="87" orient="horz" pos="6138">
          <p15:clr>
            <a:srgbClr val="F26B43"/>
          </p15:clr>
        </p15:guide>
        <p15:guide id="88" orient="horz" pos="6327">
          <p15:clr>
            <a:srgbClr val="F26B43"/>
          </p15:clr>
        </p15:guide>
        <p15:guide id="89" orient="horz" pos="7385">
          <p15:clr>
            <a:srgbClr val="F26B43"/>
          </p15:clr>
        </p15:guide>
        <p15:guide id="90" orient="horz" pos="7582">
          <p15:clr>
            <a:srgbClr val="F26B43"/>
          </p15:clr>
        </p15:guide>
        <p15:guide id="91" orient="horz" pos="7865">
          <p15:clr>
            <a:srgbClr val="F26B43"/>
          </p15:clr>
        </p15:guide>
        <p15:guide id="92" orient="horz" pos="7195">
          <p15:clr>
            <a:srgbClr val="F26B43"/>
          </p15:clr>
        </p15:guide>
        <p15:guide id="93" orient="horz" pos="8055">
          <p15:clr>
            <a:srgbClr val="F26B43"/>
          </p15:clr>
        </p15:guide>
        <p15:guide id="94" orient="horz" pos="83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0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Precision Oncology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828800"/>
          </a:xfrm>
        </p:spPr>
        <p:txBody>
          <a:bodyPr>
            <a:normAutofit/>
          </a:bodyPr>
          <a:lstStyle/>
          <a:p>
            <a:r>
              <a:rPr lang="en-US" dirty="0"/>
              <a:t>Carolyn M. Hutter,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0261" y="1504160"/>
            <a:ext cx="6958339" cy="28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5313" cy="14619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000" b="1" dirty="0"/>
              <a:t>Hereditary Cancer WG: </a:t>
            </a:r>
            <a:r>
              <a:rPr lang="en-US" sz="2750" dirty="0"/>
              <a:t>Preliminary classifications  suggest 50% of curated genes on clinical multigene panels for pancreatic cancer  demonstrate only limited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by Raj Ghosh</a:t>
            </a:r>
          </a:p>
        </p:txBody>
      </p:sp>
      <p:pic>
        <p:nvPicPr>
          <p:cNvPr id="15" name="Picture 14" descr="Screenshot 2015-09-17 16.2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0711"/>
            <a:ext cx="1348828" cy="1636230"/>
          </a:xfrm>
          <a:prstGeom prst="rect">
            <a:avLst/>
          </a:prstGeom>
        </p:spPr>
      </p:pic>
      <p:pic>
        <p:nvPicPr>
          <p:cNvPr id="16" name="Picture 15" descr="Fig_pan_can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27" y="1633352"/>
            <a:ext cx="7681309" cy="4728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36603" y="6434075"/>
            <a:ext cx="244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Pending expert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5794" y="2180897"/>
            <a:ext cx="142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Definitive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5794" y="2967335"/>
            <a:ext cx="101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005" y="3729335"/>
            <a:ext cx="145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Moderate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957" y="4726405"/>
            <a:ext cx="113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139034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1" y="2514600"/>
            <a:ext cx="4243552" cy="304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Cancer Genomics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81600" y="2514600"/>
            <a:ext cx="3657600" cy="395128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Diagnostic sub-classifications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Novel prognostic biomarkers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Genomic predictors of response to therapies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Genomic mechanisms of resistance to therapies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5029200" y="1752600"/>
            <a:ext cx="3962400" cy="63976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/>
              <a:t>Applications of Genomics in Clinical Cancer Care</a:t>
            </a:r>
          </a:p>
        </p:txBody>
      </p:sp>
    </p:spTree>
    <p:extLst>
      <p:ext uri="{BB962C8B-B14F-4D97-AF65-F5344CB8AC3E}">
        <p14:creationId xmlns:p14="http://schemas.microsoft.com/office/powerpoint/2010/main" val="1466628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4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8" y="168567"/>
            <a:ext cx="5715000" cy="223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30634"/>
            <a:ext cx="2540409" cy="328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895600"/>
            <a:ext cx="2959359" cy="305083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idx="4294967295"/>
          </p:nvPr>
        </p:nvSpPr>
        <p:spPr>
          <a:xfrm>
            <a:off x="6481763" y="1600200"/>
            <a:ext cx="266223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21 gene test that predicts recurrence for HR+ women</a:t>
            </a:r>
          </a:p>
          <a:p>
            <a:r>
              <a:rPr lang="en-US" dirty="0"/>
              <a:t>Only 22% of those who meet guidelines were actually tested</a:t>
            </a:r>
          </a:p>
          <a:p>
            <a:r>
              <a:rPr lang="en-US" dirty="0"/>
              <a:t>Recurrence risk scores correlated with use of chemotherapy</a:t>
            </a:r>
          </a:p>
          <a:p>
            <a:r>
              <a:rPr lang="en-US" dirty="0"/>
              <a:t>Introduction of test associated with modest decrease in overall chemotherapy use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137" y="6477000"/>
            <a:ext cx="36766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Paradigm for Cancer Precision Medicine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3.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8" y="1154204"/>
            <a:ext cx="8839038" cy="4391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0657" y="5546101"/>
            <a:ext cx="49233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Levi Garraway</a:t>
            </a:r>
            <a:r>
              <a:rPr lang="en-US" i="1" dirty="0">
                <a:solidFill>
                  <a:prstClr val="black"/>
                </a:solidFill>
              </a:rPr>
              <a:t>, Journal of Clinical Oncology,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6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508"/>
    </mc:Choice>
    <mc:Fallback xmlns="">
      <p:transition xmlns:p14="http://schemas.microsoft.com/office/powerpoint/2010/main" spd="slow" advTm="185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1467" y="1219200"/>
            <a:ext cx="2912533" cy="56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prstClr val="black"/>
                </a:solidFill>
                <a:latin typeface="Helvetica"/>
                <a:cs typeface="Helvetica"/>
              </a:rPr>
              <a:t>Assigning Meaning: What is an Actionable Tumor Genomic Alteration?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04800" y="1417638"/>
            <a:ext cx="5571067" cy="4708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An “actionable” tumor genomic alteration is a Clinically Relevant genomic finding in a patient’s tumor sample that has implications for clinical care.  </a:t>
            </a:r>
          </a:p>
          <a:p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r>
              <a:rPr lang="en-US" sz="2000" dirty="0">
                <a:solidFill>
                  <a:prstClr val="black"/>
                </a:solidFill>
                <a:latin typeface="Helvetica Light"/>
                <a:cs typeface="Helvetica Light"/>
              </a:rPr>
              <a:t>Therapeutic implications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Helvetica Light"/>
                <a:cs typeface="Helvetica Light"/>
              </a:rPr>
              <a:t>Sensitivity to Therapies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Helvetica Light"/>
                <a:cs typeface="Helvetica Light"/>
              </a:rPr>
              <a:t>Resistance to Therapies</a:t>
            </a:r>
          </a:p>
          <a:p>
            <a:pPr lvl="1"/>
            <a:endParaRPr lang="en-US" sz="2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r>
              <a:rPr lang="en-US" sz="2000" dirty="0">
                <a:solidFill>
                  <a:prstClr val="black"/>
                </a:solidFill>
                <a:latin typeface="Helvetica Light"/>
                <a:cs typeface="Helvetica Light"/>
              </a:rPr>
              <a:t>Prognostic implications</a:t>
            </a:r>
          </a:p>
          <a:p>
            <a:endParaRPr lang="en-US" sz="2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r>
              <a:rPr lang="en-US" sz="2000" dirty="0">
                <a:solidFill>
                  <a:prstClr val="black"/>
                </a:solidFill>
                <a:latin typeface="Helvetica Light"/>
                <a:cs typeface="Helvetica Light"/>
              </a:rPr>
              <a:t>Diagnostic implications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Slide by Nick Wagle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77000" y="1854195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u="sng" dirty="0">
                <a:solidFill>
                  <a:prstClr val="white"/>
                </a:solidFill>
                <a:latin typeface="Helvetica"/>
                <a:cs typeface="Helvetica"/>
              </a:rPr>
              <a:t>Examples:</a:t>
            </a:r>
          </a:p>
          <a:p>
            <a:endParaRPr lang="en-US" sz="1600" i="1" u="sng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sz="1600" i="1" dirty="0">
                <a:solidFill>
                  <a:prstClr val="white"/>
                </a:solidFill>
                <a:latin typeface="Helvetica"/>
                <a:cs typeface="Helvetica"/>
              </a:rPr>
              <a:t>BRAF V600E 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mutations may predict sensitivity to RAF inhibitors in melanoma</a:t>
            </a:r>
          </a:p>
          <a:p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 </a:t>
            </a:r>
          </a:p>
          <a:p>
            <a:r>
              <a:rPr lang="en-US" sz="1600" i="1" dirty="0">
                <a:solidFill>
                  <a:prstClr val="white"/>
                </a:solidFill>
                <a:latin typeface="Helvetica"/>
                <a:cs typeface="Helvetica"/>
              </a:rPr>
              <a:t>KRAS codon 12 and 13 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mutations may predict resistance to anti-EGFR antibody treatment in colorectal cancer</a:t>
            </a:r>
          </a:p>
          <a:p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 </a:t>
            </a:r>
          </a:p>
          <a:p>
            <a:r>
              <a:rPr lang="en-US" sz="1600" i="1" dirty="0">
                <a:solidFill>
                  <a:prstClr val="white"/>
                </a:solidFill>
                <a:latin typeface="Helvetica"/>
                <a:cs typeface="Helvetica"/>
              </a:rPr>
              <a:t>Certain IDH1 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mutations may predict favorable prognosis in </a:t>
            </a:r>
            <a:r>
              <a:rPr lang="en-US" sz="1600" dirty="0" err="1">
                <a:solidFill>
                  <a:prstClr val="white"/>
                </a:solidFill>
                <a:latin typeface="Helvetica"/>
                <a:cs typeface="Helvetica"/>
              </a:rPr>
              <a:t>gliomas</a:t>
            </a:r>
            <a:endParaRPr lang="en-US" sz="1600" dirty="0">
              <a:solidFill>
                <a:prstClr val="white"/>
              </a:solidFill>
              <a:latin typeface="Helvetica"/>
              <a:cs typeface="Helvetica"/>
            </a:endParaRPr>
          </a:p>
          <a:p>
            <a:endParaRPr lang="en-US" sz="1600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sz="1600" i="1" dirty="0">
                <a:solidFill>
                  <a:prstClr val="white"/>
                </a:solidFill>
                <a:latin typeface="Helvetica"/>
                <a:cs typeface="Helvetica"/>
              </a:rPr>
              <a:t>BCR-ABL 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translocations are diagnostic, prognostic, and predictive of response to treatment with </a:t>
            </a:r>
            <a:r>
              <a:rPr lang="en-US" sz="1600" dirty="0" err="1">
                <a:solidFill>
                  <a:prstClr val="white"/>
                </a:solidFill>
                <a:latin typeface="Helvetica"/>
                <a:cs typeface="Helvetica"/>
              </a:rPr>
              <a:t>imatinib</a:t>
            </a:r>
            <a:endParaRPr lang="en-US" sz="1600" dirty="0">
              <a:solidFill>
                <a:prstClr val="white"/>
              </a:solidFill>
              <a:latin typeface="Helvetica"/>
              <a:cs typeface="Helvetica"/>
            </a:endParaRPr>
          </a:p>
          <a:p>
            <a:endParaRPr lang="en-US" sz="16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049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NCI and the Precision Medicine Initiative®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8494"/>
            <a:ext cx="289219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19600" y="1536700"/>
            <a:ext cx="4724400" cy="4589463"/>
          </a:xfrm>
        </p:spPr>
        <p:txBody>
          <a:bodyPr>
            <a:noAutofit/>
          </a:bodyPr>
          <a:lstStyle/>
          <a:p>
            <a:r>
              <a:rPr lang="en-US" sz="2400" dirty="0"/>
              <a:t>NCI is focusing its PMI activities on four broad areas: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Expanding Precision Medicine Clinical Trials</a:t>
            </a:r>
          </a:p>
          <a:p>
            <a:pPr lvl="1"/>
            <a:r>
              <a:rPr lang="en-US" sz="2400" b="1" dirty="0"/>
              <a:t>Overcoming Drug Resistance</a:t>
            </a:r>
          </a:p>
          <a:p>
            <a:pPr lvl="1"/>
            <a:r>
              <a:rPr lang="en-US" sz="2400" b="1" dirty="0"/>
              <a:t>Developing New Laboratory Models for Research</a:t>
            </a:r>
          </a:p>
          <a:p>
            <a:pPr lvl="1"/>
            <a:r>
              <a:rPr lang="en-US" sz="2400" b="1" dirty="0"/>
              <a:t>Developing a National Cancer Knowledge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460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Genomically</a:t>
            </a:r>
            <a:r>
              <a:rPr lang="en-US" dirty="0"/>
              <a:t> Based Clinical Trials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Umbrella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Same Tumor</a:t>
            </a:r>
          </a:p>
          <a:p>
            <a:r>
              <a:rPr lang="en-US" dirty="0"/>
              <a:t>Different mutations</a:t>
            </a:r>
          </a:p>
          <a:p>
            <a:r>
              <a:rPr lang="en-US" dirty="0"/>
              <a:t>Test impact of different drugs on different mutations in a single cancer type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Basket Trials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Different tumors</a:t>
            </a:r>
          </a:p>
          <a:p>
            <a:r>
              <a:rPr lang="en-US" dirty="0"/>
              <a:t>Similar mutations</a:t>
            </a:r>
          </a:p>
          <a:p>
            <a:r>
              <a:rPr lang="en-US" dirty="0"/>
              <a:t>Test effect of a drug on single mutation in a variety of cancer 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48200"/>
            <a:ext cx="2104571" cy="198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1645275" cy="18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0" y="1210235"/>
            <a:ext cx="7460654" cy="5610412"/>
          </a:xfrm>
          <a:prstGeom prst="rect">
            <a:avLst/>
          </a:prstGeom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NCI Precision Medicine Trials: Lung-MAP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" y="6284349"/>
            <a:ext cx="719609" cy="5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2505"/>
          <a:stretch/>
        </p:blipFill>
        <p:spPr>
          <a:xfrm>
            <a:off x="0" y="1165416"/>
            <a:ext cx="4585962" cy="472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7451"/>
          <a:stretch/>
        </p:blipFill>
        <p:spPr>
          <a:xfrm>
            <a:off x="4585962" y="1748114"/>
            <a:ext cx="4564589" cy="51995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NCI Precision Medicine Trials: NCI Match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6" y="6065572"/>
            <a:ext cx="752773" cy="62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9" y="6065572"/>
            <a:ext cx="588490" cy="6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2800" i="0" dirty="0"/>
              <a:t>2015 Precision Medicine Initiative: </a:t>
            </a:r>
            <a:br>
              <a:rPr lang="en-US" altLang="en-US" sz="2800" i="0" dirty="0"/>
            </a:br>
            <a:r>
              <a:rPr lang="en-US" altLang="en-US" sz="2800" i="0" dirty="0"/>
              <a:t>Two Components: Cancer &amp; National Cohort</a:t>
            </a:r>
            <a:br>
              <a:rPr lang="en-US" altLang="en-US" sz="2800" i="0" dirty="0"/>
            </a:br>
            <a:endParaRPr lang="en-US" altLang="en-US" sz="28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31967"/>
            <a:ext cx="3286582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45720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emerging approach for disease prevention and treatment that takes into account people’s individual variations in genes, environment, and lifestyle”</a:t>
            </a:r>
          </a:p>
        </p:txBody>
      </p:sp>
      <p:pic>
        <p:nvPicPr>
          <p:cNvPr id="2050" name="Picture 2" descr="A graphical map of the United States superimposed by a group of silhouetted people. A single person in the center stands ou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78" y="1295400"/>
            <a:ext cx="4416425" cy="320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9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Trial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578" y="1143000"/>
            <a:ext cx="6157244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8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MATCH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0537"/>
            <a:ext cx="7620000" cy="3434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1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Ethical, Legal, and Social </a:t>
            </a:r>
            <a:r>
              <a:rPr lang="en-US" sz="2800" dirty="0" err="1"/>
              <a:t>Implicaitons</a:t>
            </a:r>
            <a:r>
              <a:rPr lang="en-US" sz="2800" dirty="0"/>
              <a:t> (ELSI)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142999"/>
            <a:ext cx="752289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29070"/>
              </p:ext>
            </p:extLst>
          </p:nvPr>
        </p:nvGraphicFramePr>
        <p:xfrm>
          <a:off x="989689" y="2098859"/>
          <a:ext cx="2590800" cy="466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6286500" imgH="11325157" progId="Acrobat.Document.11">
                  <p:embed/>
                </p:oleObj>
              </mc:Choice>
              <mc:Fallback>
                <p:oleObj name="Acrobat Document" r:id="rId4" imgW="6286500" imgH="1132515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689" y="2098859"/>
                        <a:ext cx="2590800" cy="466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65" y="1020762"/>
            <a:ext cx="3698935" cy="117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624" y="1447800"/>
            <a:ext cx="3695700" cy="349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3835693"/>
            <a:ext cx="4914900" cy="32509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95024"/>
            <a:ext cx="8534400" cy="868362"/>
          </a:xfrm>
        </p:spPr>
        <p:txBody>
          <a:bodyPr/>
          <a:lstStyle/>
          <a:p>
            <a:r>
              <a:rPr lang="en-US" sz="3200" dirty="0"/>
              <a:t>Sharing Clinical Interpretation in Cancer Genomics</a:t>
            </a:r>
          </a:p>
        </p:txBody>
      </p:sp>
    </p:spTree>
    <p:extLst>
      <p:ext uri="{BB962C8B-B14F-4D97-AF65-F5344CB8AC3E}">
        <p14:creationId xmlns:p14="http://schemas.microsoft.com/office/powerpoint/2010/main" val="170454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1"/>
          <p:cNvSpPr txBox="1">
            <a:spLocks noChangeArrowheads="1"/>
          </p:cNvSpPr>
          <p:nvPr/>
        </p:nvSpPr>
        <p:spPr bwMode="auto">
          <a:xfrm>
            <a:off x="507282" y="373856"/>
            <a:ext cx="7671062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lr>
                <a:srgbClr val="FFFF66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</a:pPr>
            <a:r>
              <a:rPr lang="en-GB" altLang="en-US" dirty="0">
                <a:solidFill>
                  <a:prstClr val="black"/>
                </a:solidFill>
                <a:ea typeface="msgothic" charset="0"/>
                <a:cs typeface="msgothic" charset="0"/>
              </a:rPr>
              <a:t>Tension Between Precision Medicine and Public Health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7" y="1371600"/>
            <a:ext cx="6858000" cy="206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6" y="3657600"/>
            <a:ext cx="5257800" cy="272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668" y="3657600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514"/>
                </a:solidFill>
                <a:latin typeface="Garamond" pitchFamily="18" charset="0"/>
              </a:rPr>
              <a:t>JAMA, June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581400"/>
            <a:ext cx="3226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Too much emphasis on healthcare!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</a:rPr>
              <a:t>“We worry that an unstinting focus on precision medicine… is a mistake — and a distraction from the goal of producing a healthier population.”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  <a:p>
            <a:r>
              <a:rPr lang="en-US" dirty="0">
                <a:solidFill>
                  <a:prstClr val="black"/>
                </a:solidFill>
                <a:latin typeface="Arial"/>
              </a:rPr>
              <a:t>Bayer and Galea, NEJM, 2015</a:t>
            </a:r>
          </a:p>
        </p:txBody>
      </p:sp>
    </p:spTree>
    <p:extLst>
      <p:ext uri="{BB962C8B-B14F-4D97-AF65-F5344CB8AC3E}">
        <p14:creationId xmlns:p14="http://schemas.microsoft.com/office/powerpoint/2010/main" val="296182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/>
              <a:t>Precision Medicine takes into account individual differences in people’s genes, environments, and lifestyles. 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Precision Medicine may impact cancer at primary, secondary and tertiary prevention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Cancer genomics is on the leading edge of genomic medicine (as are pharmacogenomics and rare diseases applications)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Current precision medicine efforts include a focus on building knowledge basis and knowledge systems, including genomics</a:t>
            </a:r>
          </a:p>
        </p:txBody>
      </p:sp>
    </p:spTree>
    <p:extLst>
      <p:ext uri="{BB962C8B-B14F-4D97-AF65-F5344CB8AC3E}">
        <p14:creationId xmlns:p14="http://schemas.microsoft.com/office/powerpoint/2010/main" val="3615869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308" y="228600"/>
            <a:ext cx="6171396" cy="594044"/>
          </a:xfrm>
        </p:spPr>
        <p:txBody>
          <a:bodyPr/>
          <a:lstStyle/>
          <a:p>
            <a:r>
              <a:rPr lang="en-US" dirty="0"/>
              <a:t>Why Precision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283" y="1663177"/>
            <a:ext cx="8017505" cy="3301399"/>
          </a:xfrm>
        </p:spPr>
        <p:txBody>
          <a:bodyPr>
            <a:normAutofit/>
          </a:bodyPr>
          <a:lstStyle/>
          <a:p>
            <a:pPr marL="85725" indent="0">
              <a:lnSpc>
                <a:spcPct val="95000"/>
              </a:lnSpc>
              <a:spcBef>
                <a:spcPts val="675"/>
              </a:spcBef>
              <a:buNone/>
            </a:pPr>
            <a:r>
              <a:rPr lang="en-US" sz="2025" b="1" dirty="0"/>
              <a:t>Clinical:</a:t>
            </a:r>
          </a:p>
          <a:p>
            <a:pPr>
              <a:lnSpc>
                <a:spcPct val="95000"/>
              </a:lnSpc>
              <a:spcBef>
                <a:spcPts val="675"/>
              </a:spcBef>
            </a:pPr>
            <a:r>
              <a:rPr lang="en-US" sz="2025" dirty="0"/>
              <a:t>Many diseases lack effective preventive strategies, diagnostics, or treatments</a:t>
            </a:r>
          </a:p>
          <a:p>
            <a:pPr>
              <a:lnSpc>
                <a:spcPct val="95000"/>
              </a:lnSpc>
              <a:spcBef>
                <a:spcPts val="675"/>
              </a:spcBef>
            </a:pPr>
            <a:r>
              <a:rPr lang="en-US" sz="2025" dirty="0"/>
              <a:t>Options fail to consider key differences among individuals: genes, lifestyle, environment</a:t>
            </a:r>
          </a:p>
          <a:p>
            <a:pPr marL="85725" indent="0">
              <a:lnSpc>
                <a:spcPct val="95000"/>
              </a:lnSpc>
              <a:spcBef>
                <a:spcPts val="675"/>
              </a:spcBef>
              <a:buNone/>
            </a:pPr>
            <a:r>
              <a:rPr lang="en-US" sz="2025" b="1" dirty="0"/>
              <a:t>Research and participants:</a:t>
            </a:r>
          </a:p>
          <a:p>
            <a:pPr marR="3684">
              <a:lnSpc>
                <a:spcPct val="95000"/>
              </a:lnSpc>
              <a:spcBef>
                <a:spcPts val="675"/>
              </a:spcBef>
              <a:defRPr/>
            </a:pPr>
            <a:r>
              <a:rPr lang="en-US" sz="2025" dirty="0"/>
              <a:t>Need enough research to draw on for scientific and clinical evidence</a:t>
            </a:r>
          </a:p>
          <a:p>
            <a:pPr>
              <a:lnSpc>
                <a:spcPct val="95000"/>
              </a:lnSpc>
              <a:spcBef>
                <a:spcPts val="675"/>
              </a:spcBef>
            </a:pPr>
            <a:r>
              <a:rPr lang="en-US" sz="2025" dirty="0"/>
              <a:t>Need to overcome </a:t>
            </a:r>
            <a:r>
              <a:rPr lang="en-US" sz="2025" dirty="0" err="1"/>
              <a:t>siloed</a:t>
            </a:r>
            <a:r>
              <a:rPr lang="en-US" sz="2025" dirty="0"/>
              <a:t> data and data resources</a:t>
            </a:r>
          </a:p>
          <a:p>
            <a:pPr>
              <a:lnSpc>
                <a:spcPct val="95000"/>
              </a:lnSpc>
              <a:spcBef>
                <a:spcPts val="675"/>
              </a:spcBef>
            </a:pPr>
            <a:endParaRPr lang="en-US" sz="202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C37FC4-116A-4CED-BE8B-8E1EB972615D}" type="slidenum">
              <a:rPr lang="en-US" sz="675" kern="0">
                <a:solidFill>
                  <a:sysClr val="windowText" lastClr="000000"/>
                </a:solidFill>
              </a:rPr>
              <a:pPr defTabSz="685800"/>
              <a:t>3</a:t>
            </a:fld>
            <a:endParaRPr lang="en-US" sz="675" kern="0">
              <a:solidFill>
                <a:sysClr val="windowText" lastClr="0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13" y="4964576"/>
            <a:ext cx="1061695" cy="10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6" y="4964576"/>
            <a:ext cx="821725" cy="10285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:\Talks\Prep Material for Talks\Images for eMERGE 043014\EMR_stethoscope_reverse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8815"/>
          <a:stretch/>
        </p:blipFill>
        <p:spPr bwMode="auto">
          <a:xfrm flipH="1">
            <a:off x="6762712" y="4964576"/>
            <a:ext cx="1237841" cy="10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26" y="4964576"/>
            <a:ext cx="1480132" cy="10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62" y="4964576"/>
            <a:ext cx="1185708" cy="10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Protein PCSK9 PDB 2p4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25" y="4964576"/>
            <a:ext cx="1199731" cy="1028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2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Knowledge Base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Concept underlying most Precision Medicine Efforts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6F57522-09D6-4890-85AB-0AE3A144BEED}" type="slidenum">
              <a:rPr lang="en-US" sz="675" kern="0">
                <a:solidFill>
                  <a:sysClr val="windowText" lastClr="000000"/>
                </a:solidFill>
              </a:rPr>
              <a:pPr defTabSz="685800"/>
              <a:t>4</a:t>
            </a:fld>
            <a:endParaRPr lang="en-US" sz="675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57200" y="2292102"/>
          <a:ext cx="7842757" cy="328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Prevention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59440"/>
              </p:ext>
            </p:extLst>
          </p:nvPr>
        </p:nvGraphicFramePr>
        <p:xfrm>
          <a:off x="457200" y="11430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6F57522-09D6-4890-85AB-0AE3A144BE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2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Medicine is </a:t>
            </a:r>
            <a:r>
              <a:rPr lang="en-US" u="sng" dirty="0"/>
              <a:t>NOT</a:t>
            </a:r>
            <a:r>
              <a:rPr lang="en-US" dirty="0"/>
              <a:t> just genomics!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7687" y="993261"/>
            <a:ext cx="7807016" cy="1829888"/>
          </a:xfrm>
        </p:spPr>
        <p:txBody>
          <a:bodyPr/>
          <a:lstStyle/>
          <a:p>
            <a:pPr marL="0" marR="96782" indent="0">
              <a:lnSpc>
                <a:spcPts val="1800"/>
              </a:lnSpc>
              <a:buNone/>
            </a:pPr>
            <a:r>
              <a:rPr lang="en-US" spc="-14" dirty="0">
                <a:cs typeface="Calibri"/>
              </a:rPr>
              <a:t>Precision medicine is an </a:t>
            </a:r>
            <a:r>
              <a:rPr lang="en-US" spc="-4" dirty="0">
                <a:cs typeface="Calibri"/>
              </a:rPr>
              <a:t>emerging approach </a:t>
            </a:r>
            <a:r>
              <a:rPr lang="en-US" spc="-14" dirty="0">
                <a:cs typeface="Calibri"/>
              </a:rPr>
              <a:t>for </a:t>
            </a:r>
            <a:r>
              <a:rPr lang="en-US" dirty="0">
                <a:cs typeface="Calibri"/>
              </a:rPr>
              <a:t>disease </a:t>
            </a:r>
            <a:r>
              <a:rPr lang="en-US" spc="-7" dirty="0">
                <a:cs typeface="Calibri"/>
              </a:rPr>
              <a:t>treatment </a:t>
            </a:r>
            <a:r>
              <a:rPr lang="en-US" spc="-4" dirty="0">
                <a:cs typeface="Calibri"/>
              </a:rPr>
              <a:t>and </a:t>
            </a:r>
            <a:r>
              <a:rPr lang="en-US" spc="-11" dirty="0">
                <a:cs typeface="Calibri"/>
              </a:rPr>
              <a:t>prevention </a:t>
            </a:r>
            <a:r>
              <a:rPr lang="en-US" spc="-7" dirty="0">
                <a:cs typeface="Calibri"/>
              </a:rPr>
              <a:t>that </a:t>
            </a:r>
            <a:r>
              <a:rPr lang="en-US" spc="-18" dirty="0">
                <a:cs typeface="Calibri"/>
              </a:rPr>
              <a:t>takes </a:t>
            </a:r>
            <a:r>
              <a:rPr lang="en-US" spc="-11" dirty="0">
                <a:cs typeface="Calibri"/>
              </a:rPr>
              <a:t>into </a:t>
            </a:r>
            <a:r>
              <a:rPr lang="en-US" spc="-7" dirty="0">
                <a:cs typeface="Calibri"/>
              </a:rPr>
              <a:t>account </a:t>
            </a:r>
            <a:r>
              <a:rPr lang="en-US" spc="-4" dirty="0">
                <a:cs typeface="Calibri"/>
              </a:rPr>
              <a:t>individual variability in 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lifestyle, environment, </a:t>
            </a:r>
            <a:r>
              <a:rPr lang="en-US" spc="-4" dirty="0">
                <a:cs typeface="Calibri"/>
              </a:rPr>
              <a:t>and</a:t>
            </a:r>
            <a:r>
              <a:rPr lang="en-US" spc="80" dirty="0">
                <a:cs typeface="Calibri"/>
              </a:rPr>
              <a:t> </a:t>
            </a:r>
            <a:r>
              <a:rPr lang="en-US" spc="-7" dirty="0">
                <a:cs typeface="Calibri"/>
              </a:rPr>
              <a:t>genes.</a:t>
            </a:r>
          </a:p>
        </p:txBody>
      </p:sp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5" y="3001852"/>
            <a:ext cx="3714247" cy="24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538793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>
                <a:latin typeface="Helvetica" panose="020B0604020202020204" pitchFamily="34" charset="0"/>
              </a:rPr>
              <a:t>JAMA Oncol. </a:t>
            </a:r>
            <a:r>
              <a:rPr lang="en-US" altLang="en-US" sz="1200">
                <a:latin typeface="Helvetica" panose="020B0604020202020204" pitchFamily="34" charset="0"/>
              </a:rPr>
              <a:t>2016;2(10):1295-1302. doi:10.1001/jamaoncol.2016.1025</a:t>
            </a:r>
            <a:endParaRPr lang="en-US" altLang="en-US" sz="1200" dirty="0">
              <a:latin typeface="Helvetica" panose="020B0604020202020204" pitchFamily="34" charset="0"/>
            </a:endParaRPr>
          </a:p>
        </p:txBody>
      </p:sp>
      <p:pic>
        <p:nvPicPr>
          <p:cNvPr id="9" name="Picture 8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54410"/>
            <a:ext cx="41148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880" y="2214169"/>
            <a:ext cx="857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Helvetica" panose="020B0604020202020204" pitchFamily="34" charset="0"/>
              </a:rPr>
              <a:t>Breast Cancer Risk From Modifiable and Nonmodifiable Risk Factors Among White Women in the United States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727" y="4686595"/>
            <a:ext cx="4019550" cy="8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F57522-09D6-4890-85AB-0AE3A144BEE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30" y="1776930"/>
            <a:ext cx="4632170" cy="1906188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82" y="4077753"/>
            <a:ext cx="3421547" cy="2528737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48" y="1381820"/>
            <a:ext cx="4146532" cy="2636965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44" y="2522381"/>
            <a:ext cx="4506961" cy="3132769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0" y="3544895"/>
            <a:ext cx="4113170" cy="2369485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96" y="4818360"/>
            <a:ext cx="4123405" cy="2192040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11" y="1884329"/>
            <a:ext cx="2695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379" lvl="1" indent="-342379">
              <a:buClr>
                <a:srgbClr val="A41C6D"/>
              </a:buClr>
              <a:buFont typeface="Arial" pitchFamily="34" charset="0"/>
              <a:buChar char="•"/>
            </a:pPr>
            <a:r>
              <a:rPr lang="en-US" sz="2400" dirty="0"/>
              <a:t>Increasingly commonly used in cancer risk setting</a:t>
            </a:r>
          </a:p>
          <a:p>
            <a:pPr marL="342379" lvl="1" indent="-342379">
              <a:buClr>
                <a:srgbClr val="A41C6D"/>
              </a:buClr>
              <a:buFont typeface="Arial" pitchFamily="34" charset="0"/>
              <a:buChar char="•"/>
            </a:pPr>
            <a:r>
              <a:rPr lang="en-US" sz="2400" dirty="0"/>
              <a:t>But how strong is the evidence that variation in the genes on the panel cause the disease in question?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Multi-Gene Panels</a:t>
            </a:r>
          </a:p>
        </p:txBody>
      </p:sp>
    </p:spTree>
    <p:extLst>
      <p:ext uri="{BB962C8B-B14F-4D97-AF65-F5344CB8AC3E}">
        <p14:creationId xmlns:p14="http://schemas.microsoft.com/office/powerpoint/2010/main" val="1163091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413" y="1126865"/>
          <a:ext cx="8904298" cy="4777246"/>
        </p:xfrm>
        <a:graphic>
          <a:graphicData uri="http://schemas.openxmlformats.org/drawingml/2006/table">
            <a:tbl>
              <a:tblPr/>
              <a:tblGrid>
                <a:gridCol w="136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98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Assertion criteria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Description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Number of Points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Probands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# of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unrelated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probands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with variants that provide convincing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evidence for disease causality across all curated literature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1-3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4-6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7-9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10-12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13-15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16-18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19+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Functional evidence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Points given based on the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gene-level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functional evidence supporting a role for this gene in disease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6+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Publications  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of curated Independent publications reporting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human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variants in the gene under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consideration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5+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Time (yrs)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of years since first publication reporting a disease association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(if ≤2 publications --&gt; then 1 is max score for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this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yr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1-3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yr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≥3 yr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Is there valid contradictory evidence?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Y/N?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Classification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Score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  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Assertion: 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8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Description of Contradictory Evidence: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Limited: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2-8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Moderate: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E46D0A"/>
                          </a:solidFill>
                          <a:latin typeface="Arial"/>
                        </a:rPr>
                        <a:t>9-12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Strong: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13-16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Definitive: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17-20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6200" y="1070428"/>
            <a:ext cx="3962400" cy="3962400"/>
          </a:xfrm>
          <a:prstGeom prst="roundRect">
            <a:avLst>
              <a:gd name="adj" fmla="val 833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38600" y="1070428"/>
            <a:ext cx="5029200" cy="609600"/>
          </a:xfrm>
          <a:prstGeom prst="roundRect">
            <a:avLst>
              <a:gd name="adj" fmla="val 833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4575628"/>
            <a:ext cx="1905000" cy="1371600"/>
          </a:xfrm>
          <a:prstGeom prst="roundRect">
            <a:avLst>
              <a:gd name="adj" fmla="val 833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8300" y="6309118"/>
            <a:ext cx="855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Explanatory video available at:  http://calculator.clinicalgenome.org/ashg-2015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868362"/>
          </a:xfrm>
        </p:spPr>
        <p:txBody>
          <a:bodyPr/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ClinGen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Clinical Validity Summary Matrix</a:t>
            </a:r>
          </a:p>
        </p:txBody>
      </p:sp>
    </p:spTree>
    <p:extLst>
      <p:ext uri="{BB962C8B-B14F-4D97-AF65-F5344CB8AC3E}">
        <p14:creationId xmlns:p14="http://schemas.microsoft.com/office/powerpoint/2010/main" val="91696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" y="152400"/>
            <a:ext cx="8991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prstClr val="black"/>
                </a:solidFill>
              </a:rPr>
              <a:t>“Building a genomic knowledge base</a:t>
            </a:r>
          </a:p>
          <a:p>
            <a:pPr marL="11430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prstClr val="black"/>
                </a:solidFill>
              </a:rPr>
              <a:t>to improve patient care.”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1221"/>
            <a:ext cx="7467600" cy="55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76052"/>
            <a:ext cx="457200" cy="365125"/>
          </a:xfrm>
        </p:spPr>
        <p:txBody>
          <a:bodyPr/>
          <a:lstStyle/>
          <a:p>
            <a:fld id="{E6F57522-09D6-4890-85AB-0AE3A144BEED}" type="slidenum">
              <a:rPr lang="en-US" sz="1600" smtClean="0">
                <a:solidFill>
                  <a:prstClr val="black"/>
                </a:solidFill>
              </a:rPr>
              <a:pPr/>
              <a:t>9</a:t>
            </a:fld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1100" y="3429000"/>
            <a:ext cx="6819900" cy="140261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19.1|13.6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13-05-28 ODP Template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BF0000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21127"/>
      </a:hlink>
      <a:folHlink>
        <a:srgbClr val="8F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2013-05-28 ODP Template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BF0000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21127"/>
      </a:hlink>
      <a:folHlink>
        <a:srgbClr val="8F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ll of Us Arial Theme 111016">
  <a:themeElements>
    <a:clrScheme name="All of Us 082516">
      <a:dk1>
        <a:srgbClr val="262261"/>
      </a:dk1>
      <a:lt1>
        <a:srgbClr val="FFFFFF"/>
      </a:lt1>
      <a:dk2>
        <a:srgbClr val="3E8EDE"/>
      </a:dk2>
      <a:lt2>
        <a:srgbClr val="F1F2F2"/>
      </a:lt2>
      <a:accent1>
        <a:srgbClr val="262261"/>
      </a:accent1>
      <a:accent2>
        <a:srgbClr val="3E8EDE"/>
      </a:accent2>
      <a:accent3>
        <a:srgbClr val="BFBFBF"/>
      </a:accent3>
      <a:accent4>
        <a:srgbClr val="ED2024"/>
      </a:accent4>
      <a:accent5>
        <a:srgbClr val="919191"/>
      </a:accent5>
      <a:accent6>
        <a:srgbClr val="441114"/>
      </a:accent6>
      <a:hlink>
        <a:srgbClr val="262261"/>
      </a:hlink>
      <a:folHlink>
        <a:srgbClr val="4411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914400" indent="-914400">
          <a:lnSpc>
            <a:spcPts val="5400"/>
          </a:lnSpc>
          <a:spcBef>
            <a:spcPts val="2400"/>
          </a:spcBef>
          <a:buFont typeface="AppleSymbols" charset="0"/>
          <a:buChar char="⦿"/>
          <a:defRPr sz="4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 of Us Arial Theme 111016" id="{0D96020E-420A-8241-AE8C-2D75755FEB25}" vid="{3169DA51-AC87-E048-BE01-6A2265FE611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4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5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6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7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8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8497</TotalTime>
  <Words>840</Words>
  <Application>Microsoft Office PowerPoint</Application>
  <PresentationFormat>On-screen Show (4:3)</PresentationFormat>
  <Paragraphs>192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ＭＳ Ｐゴシック</vt:lpstr>
      <vt:lpstr>.AppleSystemUIFont</vt:lpstr>
      <vt:lpstr>AppleSymbols</vt:lpstr>
      <vt:lpstr>Arial</vt:lpstr>
      <vt:lpstr>Calibri</vt:lpstr>
      <vt:lpstr>Courier New</vt:lpstr>
      <vt:lpstr>Franklin Gothic Medium</vt:lpstr>
      <vt:lpstr>Garamond</vt:lpstr>
      <vt:lpstr>Helvetica</vt:lpstr>
      <vt:lpstr>Helvetica Light</vt:lpstr>
      <vt:lpstr>msgothic</vt:lpstr>
      <vt:lpstr>Times New Roman</vt:lpstr>
      <vt:lpstr>Wingdings</vt:lpstr>
      <vt:lpstr>Wingdings 2</vt:lpstr>
      <vt:lpstr>1_Adjacency</vt:lpstr>
      <vt:lpstr>Office Theme</vt:lpstr>
      <vt:lpstr>2013-05-28 ODP Template</vt:lpstr>
      <vt:lpstr>1_2013-05-28 ODP Template</vt:lpstr>
      <vt:lpstr>2_Adjacency</vt:lpstr>
      <vt:lpstr>All of Us Arial Theme 111016</vt:lpstr>
      <vt:lpstr>Acrobat Document</vt:lpstr>
      <vt:lpstr>Precision Oncology</vt:lpstr>
      <vt:lpstr>2015 Precision Medicine Initiative:  Two Components: Cancer &amp; National Cohort </vt:lpstr>
      <vt:lpstr>Why Precision Medicine</vt:lpstr>
      <vt:lpstr>Building a Knowledge Base</vt:lpstr>
      <vt:lpstr>Levels of Prevention</vt:lpstr>
      <vt:lpstr>Precision Medicine is NOT just genomics!</vt:lpstr>
      <vt:lpstr>Multi-Gene Panels</vt:lpstr>
      <vt:lpstr>ClinGen Clinical Validity Summary Matrix</vt:lpstr>
      <vt:lpstr>PowerPoint Presentation</vt:lpstr>
      <vt:lpstr>Hereditary Cancer WG: Preliminary classifications  suggest 50% of curated genes on clinical multigene panels for pancreatic cancer  demonstrate only limited evidence</vt:lpstr>
      <vt:lpstr>Precision Cancer Genomics</vt:lpstr>
      <vt:lpstr>PowerPoint Presentation</vt:lpstr>
      <vt:lpstr>PowerPoint Presentation</vt:lpstr>
      <vt:lpstr>Paradigm for Cancer Precision Medicine</vt:lpstr>
      <vt:lpstr>PowerPoint Presentation</vt:lpstr>
      <vt:lpstr>NCI and the Precision Medicine Initiative®</vt:lpstr>
      <vt:lpstr>Genomically Based Clinical Trials</vt:lpstr>
      <vt:lpstr>NCI Precision Medicine Trials: Lung-MAP</vt:lpstr>
      <vt:lpstr>NCI Precision Medicine Trials: NCI Match</vt:lpstr>
      <vt:lpstr>Basket Trial Example</vt:lpstr>
      <vt:lpstr>Pediatric MATCH</vt:lpstr>
      <vt:lpstr>Ethical, Legal, and Social Implicaitons (ELSI) Study</vt:lpstr>
      <vt:lpstr>Sharing Clinical Interpretation in Cancer Genomics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ClinGen &amp; dbGaP data</dc:title>
  <dc:creator>Ramos, Erin (NIH/NHGRI) [E]</dc:creator>
  <cp:lastModifiedBy>Hutter, Carolyn (NIH/NHGRI) [E]</cp:lastModifiedBy>
  <cp:revision>861</cp:revision>
  <cp:lastPrinted>2013-12-16T17:44:34Z</cp:lastPrinted>
  <dcterms:created xsi:type="dcterms:W3CDTF">2015-06-09T15:19:35Z</dcterms:created>
  <dcterms:modified xsi:type="dcterms:W3CDTF">2017-07-12T01:39:57Z</dcterms:modified>
</cp:coreProperties>
</file>