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1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9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8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5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0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62F2-C4A0-419C-A0FE-E951D817DF2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62B9-C5C0-4B3D-9E87-4DFCFD2B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7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101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Epidemiology is the study of the distribution and determinants of health-related states in populations</a:t>
            </a:r>
          </a:p>
          <a:p>
            <a:r>
              <a:rPr lang="en-US" dirty="0"/>
              <a:t>Study design is a key component of epidemiology</a:t>
            </a:r>
          </a:p>
          <a:p>
            <a:r>
              <a:rPr lang="en-US" dirty="0"/>
              <a:t>Relative risks, risk differences and odds ratios are used to measure association</a:t>
            </a:r>
          </a:p>
          <a:p>
            <a:r>
              <a:rPr lang="en-US" dirty="0"/>
              <a:t>It is important to consider and address bias in </a:t>
            </a:r>
            <a:r>
              <a:rPr lang="en-US" dirty="0" err="1"/>
              <a:t>epi</a:t>
            </a:r>
            <a:r>
              <a:rPr lang="en-US" dirty="0"/>
              <a:t> studies</a:t>
            </a:r>
          </a:p>
          <a:p>
            <a:r>
              <a:rPr lang="en-US" dirty="0"/>
              <a:t>Understanding confounding and effect modification are important in studies of association</a:t>
            </a:r>
          </a:p>
          <a:p>
            <a:endParaRPr lang="en-US" dirty="0"/>
          </a:p>
        </p:txBody>
      </p:sp>
      <p:pic>
        <p:nvPicPr>
          <p:cNvPr id="9" name="Picture 7" descr="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5229765"/>
            <a:ext cx="4166369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D:\SCContent\9781416040026\graphics\fullsize\S9781416040026-013-f001.jpg"/>
          <p:cNvPicPr>
            <a:picLocks noChangeAspect="1" noChangeArrowheads="1"/>
          </p:cNvPicPr>
          <p:nvPr/>
        </p:nvPicPr>
        <p:blipFill>
          <a:blip r:embed="rId3"/>
          <a:srcRect t="-34832" b="-34832"/>
          <a:stretch>
            <a:fillRect/>
          </a:stretch>
        </p:blipFill>
        <p:spPr bwMode="auto">
          <a:xfrm>
            <a:off x="4648199" y="1143000"/>
            <a:ext cx="421085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267141" y="3124200"/>
            <a:ext cx="2972969" cy="1753866"/>
            <a:chOff x="2928" y="615"/>
            <a:chExt cx="2545" cy="1385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881" y="615"/>
              <a:ext cx="59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733" y="615"/>
              <a:ext cx="1148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Disease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928" y="615"/>
              <a:ext cx="80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881" y="1556"/>
              <a:ext cx="59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 dirty="0" err="1">
                  <a:solidFill>
                    <a:srgbClr val="000000"/>
                  </a:solidFill>
                  <a:latin typeface="Calibri" pitchFamily="34" charset="0"/>
                </a:rPr>
                <a:t>c+d</a:t>
              </a:r>
              <a:endParaRPr lang="en-GB" altLang="en-US" sz="2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357" y="1556"/>
              <a:ext cx="5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733" y="1556"/>
              <a:ext cx="6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928" y="1556"/>
              <a:ext cx="805" cy="44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4881" y="1113"/>
              <a:ext cx="59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a+b</a:t>
              </a: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357" y="1113"/>
              <a:ext cx="5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733" y="1113"/>
              <a:ext cx="62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928" y="1113"/>
              <a:ext cx="805" cy="44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4881" y="864"/>
              <a:ext cx="59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Total</a:t>
              </a: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4357" y="864"/>
              <a:ext cx="524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733" y="864"/>
              <a:ext cx="624" cy="24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2928" y="864"/>
              <a:ext cx="805" cy="2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b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Clr>
                  <a:srgbClr val="000000"/>
                </a:buClr>
              </a:pPr>
              <a:r>
                <a:rPr lang="en-GB" altLang="en-US" sz="1600" dirty="0">
                  <a:solidFill>
                    <a:srgbClr val="000000"/>
                  </a:solidFill>
                  <a:latin typeface="Calibri" pitchFamily="34" charset="0"/>
                </a:rPr>
                <a:t>Exposure</a:t>
              </a: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2928" y="615"/>
              <a:ext cx="254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2928" y="1999"/>
              <a:ext cx="254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2928" y="615"/>
              <a:ext cx="1" cy="13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3733" y="615"/>
              <a:ext cx="1" cy="13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4881" y="615"/>
              <a:ext cx="1" cy="13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5472" y="615"/>
              <a:ext cx="1" cy="13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2928" y="864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4357" y="864"/>
              <a:ext cx="1" cy="113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2928" y="1556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2928" y="1113"/>
              <a:ext cx="25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79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Genetic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Different study designs in genetic epidemiology answer different questions about genetic basis of disease.</a:t>
            </a:r>
          </a:p>
          <a:p>
            <a:r>
              <a:rPr lang="en-US" dirty="0"/>
              <a:t>Collecting family data and family history data is important but challenging.</a:t>
            </a:r>
          </a:p>
          <a:p>
            <a:r>
              <a:rPr lang="en-US" dirty="0"/>
              <a:t>Pedigrees provide visual representations of family data.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67820"/>
            <a:ext cx="4038600" cy="419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00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Segregation and Linkage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Complex segregation analysis is a modeling approach for evaluating the transmission of a trait within a pedigree.</a:t>
            </a:r>
          </a:p>
          <a:p>
            <a:r>
              <a:rPr lang="en-US" dirty="0"/>
              <a:t>Linkage analysis focuses on the co-segregation between a marker locus and a putative disease locus using family data.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236391" y="1853451"/>
            <a:ext cx="1981200" cy="1506941"/>
            <a:chOff x="1872" y="1296"/>
            <a:chExt cx="789" cy="671"/>
          </a:xfrm>
        </p:grpSpPr>
        <p:sp>
          <p:nvSpPr>
            <p:cNvPr id="6" name="Oval 11"/>
            <p:cNvSpPr>
              <a:spLocks noChangeAspect="1" noChangeArrowheads="1"/>
            </p:cNvSpPr>
            <p:nvPr/>
          </p:nvSpPr>
          <p:spPr bwMode="auto">
            <a:xfrm>
              <a:off x="2264" y="1296"/>
              <a:ext cx="72" cy="6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" name="Rectangle 12"/>
            <p:cNvSpPr>
              <a:spLocks noChangeAspect="1" noChangeArrowheads="1"/>
            </p:cNvSpPr>
            <p:nvPr/>
          </p:nvSpPr>
          <p:spPr bwMode="auto">
            <a:xfrm>
              <a:off x="2588" y="1601"/>
              <a:ext cx="73" cy="6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8" name="Rectangle 13"/>
            <p:cNvSpPr>
              <a:spLocks noChangeAspect="1" noChangeArrowheads="1"/>
            </p:cNvSpPr>
            <p:nvPr/>
          </p:nvSpPr>
          <p:spPr bwMode="auto">
            <a:xfrm>
              <a:off x="2074" y="1296"/>
              <a:ext cx="73" cy="6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" name="Line 14"/>
            <p:cNvSpPr>
              <a:spLocks noChangeAspect="1" noChangeShapeType="1"/>
            </p:cNvSpPr>
            <p:nvPr/>
          </p:nvSpPr>
          <p:spPr bwMode="auto">
            <a:xfrm>
              <a:off x="2206" y="1327"/>
              <a:ext cx="0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Aspect="1" noChangeShapeType="1"/>
            </p:cNvSpPr>
            <p:nvPr/>
          </p:nvSpPr>
          <p:spPr bwMode="auto">
            <a:xfrm>
              <a:off x="1919" y="1494"/>
              <a:ext cx="7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Aspect="1" noChangeShapeType="1"/>
            </p:cNvSpPr>
            <p:nvPr/>
          </p:nvSpPr>
          <p:spPr bwMode="auto">
            <a:xfrm flipH="1">
              <a:off x="1921" y="1495"/>
              <a:ext cx="0" cy="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Aspect="1" noChangeShapeType="1"/>
            </p:cNvSpPr>
            <p:nvPr/>
          </p:nvSpPr>
          <p:spPr bwMode="auto">
            <a:xfrm>
              <a:off x="2206" y="1495"/>
              <a:ext cx="0" cy="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Aspect="1" noChangeShapeType="1"/>
            </p:cNvSpPr>
            <p:nvPr/>
          </p:nvSpPr>
          <p:spPr bwMode="auto">
            <a:xfrm>
              <a:off x="2626" y="1495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spect="1" noChangeArrowheads="1"/>
            </p:cNvSpPr>
            <p:nvPr/>
          </p:nvSpPr>
          <p:spPr bwMode="auto">
            <a:xfrm>
              <a:off x="1884" y="1601"/>
              <a:ext cx="73" cy="6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" name="Rectangle 20"/>
            <p:cNvSpPr>
              <a:spLocks noChangeAspect="1" noChangeArrowheads="1"/>
            </p:cNvSpPr>
            <p:nvPr/>
          </p:nvSpPr>
          <p:spPr bwMode="auto">
            <a:xfrm>
              <a:off x="2169" y="1601"/>
              <a:ext cx="72" cy="6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6" name="Line 21"/>
            <p:cNvSpPr>
              <a:spLocks noChangeAspect="1" noChangeShapeType="1"/>
            </p:cNvSpPr>
            <p:nvPr/>
          </p:nvSpPr>
          <p:spPr bwMode="auto">
            <a:xfrm>
              <a:off x="2243" y="162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2339" y="1601"/>
              <a:ext cx="73" cy="6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" name="Line 23"/>
            <p:cNvSpPr>
              <a:spLocks noChangeAspect="1" noChangeShapeType="1"/>
            </p:cNvSpPr>
            <p:nvPr/>
          </p:nvSpPr>
          <p:spPr bwMode="auto">
            <a:xfrm>
              <a:off x="2291" y="1630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Aspect="1" noChangeShapeType="1"/>
            </p:cNvSpPr>
            <p:nvPr/>
          </p:nvSpPr>
          <p:spPr bwMode="auto">
            <a:xfrm>
              <a:off x="1912" y="1802"/>
              <a:ext cx="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5"/>
            <p:cNvSpPr>
              <a:spLocks noChangeAspect="1" noChangeArrowheads="1"/>
            </p:cNvSpPr>
            <p:nvPr/>
          </p:nvSpPr>
          <p:spPr bwMode="auto">
            <a:xfrm>
              <a:off x="2229" y="1903"/>
              <a:ext cx="72" cy="6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>
              <a:off x="2042" y="1903"/>
              <a:ext cx="73" cy="6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2" name="Rectangle 27"/>
            <p:cNvSpPr>
              <a:spLocks noChangeAspect="1" noChangeArrowheads="1"/>
            </p:cNvSpPr>
            <p:nvPr/>
          </p:nvSpPr>
          <p:spPr bwMode="auto">
            <a:xfrm>
              <a:off x="1872" y="1903"/>
              <a:ext cx="73" cy="6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3" name="Oval 28"/>
            <p:cNvSpPr>
              <a:spLocks noChangeAspect="1" noChangeArrowheads="1"/>
            </p:cNvSpPr>
            <p:nvPr/>
          </p:nvSpPr>
          <p:spPr bwMode="auto">
            <a:xfrm>
              <a:off x="2374" y="1903"/>
              <a:ext cx="73" cy="6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" name="Line 29"/>
            <p:cNvSpPr>
              <a:spLocks noChangeAspect="1" noChangeShapeType="1"/>
            </p:cNvSpPr>
            <p:nvPr/>
          </p:nvSpPr>
          <p:spPr bwMode="auto">
            <a:xfrm>
              <a:off x="2148" y="1328"/>
              <a:ext cx="1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0"/>
            <p:cNvSpPr>
              <a:spLocks noChangeAspect="1" noChangeShapeType="1"/>
            </p:cNvSpPr>
            <p:nvPr/>
          </p:nvSpPr>
          <p:spPr bwMode="auto">
            <a:xfrm>
              <a:off x="1912" y="1804"/>
              <a:ext cx="0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Aspect="1" noChangeShapeType="1"/>
            </p:cNvSpPr>
            <p:nvPr/>
          </p:nvSpPr>
          <p:spPr bwMode="auto">
            <a:xfrm>
              <a:off x="2080" y="1807"/>
              <a:ext cx="0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2"/>
            <p:cNvSpPr>
              <a:spLocks noChangeAspect="1" noChangeShapeType="1"/>
            </p:cNvSpPr>
            <p:nvPr/>
          </p:nvSpPr>
          <p:spPr bwMode="auto">
            <a:xfrm>
              <a:off x="2269" y="1804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3"/>
            <p:cNvSpPr>
              <a:spLocks noChangeAspect="1" noChangeShapeType="1"/>
            </p:cNvSpPr>
            <p:nvPr/>
          </p:nvSpPr>
          <p:spPr bwMode="auto">
            <a:xfrm>
              <a:off x="2411" y="1804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81" y="3733800"/>
            <a:ext cx="3614720" cy="28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06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344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LD refers to </a:t>
            </a:r>
            <a:r>
              <a:rPr lang="en-US" altLang="en-US" dirty="0" err="1"/>
              <a:t>nonindependence</a:t>
            </a:r>
            <a:r>
              <a:rPr lang="en-US" altLang="en-US" dirty="0"/>
              <a:t> of alleles</a:t>
            </a:r>
          </a:p>
          <a:p>
            <a:r>
              <a:rPr lang="en-US" altLang="en-US" dirty="0"/>
              <a:t>Measures of LD include D, D’ and r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 LD is exploited for association studies, imputation and GWAS</a:t>
            </a:r>
          </a:p>
          <a:p>
            <a:r>
              <a:rPr lang="en-US" altLang="en-US" dirty="0"/>
              <a:t>LD in turn causes challenges in interpreting association findings and identifying the causal allele(s)</a:t>
            </a:r>
          </a:p>
          <a:p>
            <a:endParaRPr lang="en-US" dirty="0"/>
          </a:p>
        </p:txBody>
      </p:sp>
      <p:pic>
        <p:nvPicPr>
          <p:cNvPr id="9" name="Picture 8" descr="nature04226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657600"/>
            <a:ext cx="4953000" cy="30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on association between a particular allele and disease in a population.</a:t>
            </a:r>
          </a:p>
          <a:p>
            <a:r>
              <a:rPr lang="en-US" dirty="0"/>
              <a:t>Need to consider potential impact of population stratification.</a:t>
            </a:r>
          </a:p>
          <a:p>
            <a:r>
              <a:rPr lang="en-US" dirty="0"/>
              <a:t>Family based association studies.</a:t>
            </a:r>
          </a:p>
          <a:p>
            <a:r>
              <a:rPr lang="en-US" dirty="0"/>
              <a:t>Need to consider power and sample size in design and analysis of association studies.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105400" y="2286000"/>
            <a:ext cx="3352799" cy="2501643"/>
            <a:chOff x="5510485" y="3112831"/>
            <a:chExt cx="2417490" cy="1674812"/>
          </a:xfrm>
        </p:grpSpPr>
        <p:grpSp>
          <p:nvGrpSpPr>
            <p:cNvPr id="10" name="Group 36"/>
            <p:cNvGrpSpPr>
              <a:grpSpLocks noChangeAspect="1"/>
            </p:cNvGrpSpPr>
            <p:nvPr/>
          </p:nvGrpSpPr>
          <p:grpSpPr bwMode="auto">
            <a:xfrm>
              <a:off x="5745859" y="3956388"/>
              <a:ext cx="2155963" cy="831255"/>
              <a:chOff x="1872" y="1920"/>
              <a:chExt cx="4382" cy="1570"/>
            </a:xfrm>
          </p:grpSpPr>
          <p:sp>
            <p:nvSpPr>
              <p:cNvPr id="12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555" y="2105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351" y="2395"/>
                <a:ext cx="237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2805" y="2447"/>
                <a:ext cx="236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2585" y="2752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6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896" y="2182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7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718" y="304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5533" y="2284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2176" y="2747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" name="Oval 45"/>
              <p:cNvSpPr>
                <a:spLocks noChangeAspect="1" noChangeArrowheads="1"/>
              </p:cNvSpPr>
              <p:nvPr/>
            </p:nvSpPr>
            <p:spPr bwMode="auto">
              <a:xfrm>
                <a:off x="3168" y="3024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" name="Oval 46"/>
              <p:cNvSpPr>
                <a:spLocks noChangeAspect="1" noChangeArrowheads="1"/>
              </p:cNvSpPr>
              <p:nvPr/>
            </p:nvSpPr>
            <p:spPr bwMode="auto">
              <a:xfrm>
                <a:off x="2545" y="3124"/>
                <a:ext cx="219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2" name="Oval 47"/>
              <p:cNvSpPr>
                <a:spLocks noChangeAspect="1" noChangeArrowheads="1"/>
              </p:cNvSpPr>
              <p:nvPr/>
            </p:nvSpPr>
            <p:spPr bwMode="auto">
              <a:xfrm>
                <a:off x="3201" y="2260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" name="Oval 48"/>
              <p:cNvSpPr>
                <a:spLocks noChangeAspect="1" noChangeArrowheads="1"/>
              </p:cNvSpPr>
              <p:nvPr/>
            </p:nvSpPr>
            <p:spPr bwMode="auto">
              <a:xfrm>
                <a:off x="5622" y="27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" name="Oval 49"/>
              <p:cNvSpPr>
                <a:spLocks noChangeAspect="1" noChangeArrowheads="1"/>
              </p:cNvSpPr>
              <p:nvPr/>
            </p:nvSpPr>
            <p:spPr bwMode="auto">
              <a:xfrm>
                <a:off x="3148" y="2684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" name="Oval 50"/>
              <p:cNvSpPr>
                <a:spLocks noChangeAspect="1" noChangeArrowheads="1"/>
              </p:cNvSpPr>
              <p:nvPr/>
            </p:nvSpPr>
            <p:spPr bwMode="auto">
              <a:xfrm>
                <a:off x="5148" y="2928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" name="Oval 51"/>
              <p:cNvSpPr>
                <a:spLocks noChangeAspect="1" noChangeArrowheads="1"/>
              </p:cNvSpPr>
              <p:nvPr/>
            </p:nvSpPr>
            <p:spPr bwMode="auto">
              <a:xfrm>
                <a:off x="4533" y="2404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" name="Oval 52"/>
              <p:cNvSpPr>
                <a:spLocks noChangeAspect="1" noChangeArrowheads="1"/>
              </p:cNvSpPr>
              <p:nvPr/>
            </p:nvSpPr>
            <p:spPr bwMode="auto">
              <a:xfrm>
                <a:off x="5188" y="2552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" name="Oval 53"/>
              <p:cNvSpPr>
                <a:spLocks noChangeAspect="1" noChangeArrowheads="1"/>
              </p:cNvSpPr>
              <p:nvPr/>
            </p:nvSpPr>
            <p:spPr bwMode="auto">
              <a:xfrm>
                <a:off x="4774" y="2693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9" name="Line 54"/>
              <p:cNvSpPr>
                <a:spLocks noChangeAspect="1" noChangeShapeType="1"/>
              </p:cNvSpPr>
              <p:nvPr/>
            </p:nvSpPr>
            <p:spPr bwMode="auto">
              <a:xfrm>
                <a:off x="3985" y="2070"/>
                <a:ext cx="0" cy="12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55"/>
              <p:cNvSpPr>
                <a:spLocks noChangeAspect="1" noChangeArrowheads="1"/>
              </p:cNvSpPr>
              <p:nvPr/>
            </p:nvSpPr>
            <p:spPr bwMode="auto">
              <a:xfrm>
                <a:off x="5940" y="22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" name="Oval 56"/>
              <p:cNvSpPr>
                <a:spLocks noChangeAspect="1" noChangeArrowheads="1"/>
              </p:cNvSpPr>
              <p:nvPr/>
            </p:nvSpPr>
            <p:spPr bwMode="auto">
              <a:xfrm>
                <a:off x="5340" y="1960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" name="Oval 57"/>
              <p:cNvSpPr>
                <a:spLocks noChangeAspect="1" noChangeArrowheads="1"/>
              </p:cNvSpPr>
              <p:nvPr/>
            </p:nvSpPr>
            <p:spPr bwMode="auto">
              <a:xfrm>
                <a:off x="5596" y="317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" name="Oval 58"/>
              <p:cNvSpPr>
                <a:spLocks noChangeAspect="1" noChangeArrowheads="1"/>
              </p:cNvSpPr>
              <p:nvPr/>
            </p:nvSpPr>
            <p:spPr bwMode="auto">
              <a:xfrm>
                <a:off x="6036" y="28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174" y="328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5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878" y="192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73" y="1951"/>
                <a:ext cx="236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7" name="Oval 62"/>
              <p:cNvSpPr>
                <a:spLocks noChangeAspect="1" noChangeArrowheads="1"/>
              </p:cNvSpPr>
              <p:nvPr/>
            </p:nvSpPr>
            <p:spPr bwMode="auto">
              <a:xfrm>
                <a:off x="2124" y="3148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" name="Oval 63"/>
              <p:cNvSpPr>
                <a:spLocks noChangeAspect="1" noChangeArrowheads="1"/>
              </p:cNvSpPr>
              <p:nvPr/>
            </p:nvSpPr>
            <p:spPr bwMode="auto">
              <a:xfrm>
                <a:off x="2921" y="3201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067" y="2081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1872" y="2515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5510485" y="3112831"/>
              <a:ext cx="2417490" cy="58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solidFill>
                    <a:schemeClr val="accent2"/>
                  </a:solidFill>
                </a:rPr>
                <a:t>Population based Association studies</a:t>
              </a:r>
              <a:endParaRPr lang="en-US" altLang="en-US" sz="1600" dirty="0">
                <a:solidFill>
                  <a:schemeClr val="accent2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59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Wide Association Studies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GWAS perform association analysis on markers across the genome.</a:t>
            </a:r>
          </a:p>
          <a:p>
            <a:r>
              <a:rPr lang="en-US" dirty="0"/>
              <a:t>Standards for QC, analysis and presentation.</a:t>
            </a:r>
          </a:p>
          <a:p>
            <a:r>
              <a:rPr lang="en-US" dirty="0"/>
              <a:t>GWAS have been highly successful at identifying common variants with modest effect sizes associated with disease.</a:t>
            </a:r>
          </a:p>
          <a:p>
            <a:r>
              <a:rPr lang="en-US" dirty="0"/>
              <a:t>Post-GWAS studies focus on functional characterization and epidemiologic interpretation.</a:t>
            </a:r>
          </a:p>
          <a:p>
            <a:r>
              <a:rPr lang="en-US" dirty="0"/>
              <a:t>Increasing examples of applications of GWAS findings.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4586"/>
            <a:ext cx="4038600" cy="323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4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Gene-Environment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on interplay between genetic and environmental factors</a:t>
            </a:r>
          </a:p>
          <a:p>
            <a:r>
              <a:rPr lang="en-US" dirty="0"/>
              <a:t>Need to consider scale (additive and multiplicative)</a:t>
            </a:r>
          </a:p>
          <a:p>
            <a:r>
              <a:rPr lang="en-US" dirty="0"/>
              <a:t>Novel methods to improve power </a:t>
            </a:r>
          </a:p>
          <a:p>
            <a:r>
              <a:rPr lang="en-US" dirty="0"/>
              <a:t>Attention needs to be given to measuring and analyzing both the G and the E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 flipH="1">
            <a:off x="5825404" y="2614460"/>
            <a:ext cx="3358897" cy="2327740"/>
            <a:chOff x="3312" y="0"/>
            <a:chExt cx="2400" cy="1570"/>
          </a:xfrm>
        </p:grpSpPr>
        <p:pic>
          <p:nvPicPr>
            <p:cNvPr id="6" name="Picture 16" descr="MPj03848590000[1]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56" y="48"/>
              <a:ext cx="495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MPj04054180000[1]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0"/>
              <a:ext cx="1584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MPj04387870000[1]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8" y="432"/>
              <a:ext cx="1479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MPj03867740000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060796">
              <a:off x="4917" y="651"/>
              <a:ext cx="86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0" descr="MPj04053880000[1]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816"/>
              <a:ext cx="1056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1" descr="MPj03988450000[1]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3101">
              <a:off x="5040" y="1090"/>
              <a:ext cx="6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2760078"/>
            <a:ext cx="984504" cy="21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ultiply 12"/>
          <p:cNvSpPr/>
          <p:nvPr/>
        </p:nvSpPr>
        <p:spPr>
          <a:xfrm>
            <a:off x="5327904" y="3194171"/>
            <a:ext cx="607716" cy="12602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Studies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Next-generation sequencing allows us to examine rare and low-frequency variants.</a:t>
            </a:r>
          </a:p>
          <a:p>
            <a:r>
              <a:rPr lang="en-US" dirty="0"/>
              <a:t>Gene-level tests are sometimes needed to evaluate this data.</a:t>
            </a:r>
          </a:p>
          <a:p>
            <a:r>
              <a:rPr lang="en-US" dirty="0"/>
              <a:t>Family based study designs can be useful for identifying rare variants associated with disease phenotypes.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2701"/>
            <a:ext cx="4038600" cy="26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56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Medicine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9" y="1605643"/>
            <a:ext cx="2795877" cy="486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181"/>
            <a:ext cx="4737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4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381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Times</vt:lpstr>
      <vt:lpstr>Office Theme</vt:lpstr>
      <vt:lpstr>Epidemiology 101</vt:lpstr>
      <vt:lpstr>Overview of Genetic Epidemiology</vt:lpstr>
      <vt:lpstr>Segregation and Linkage Analysis</vt:lpstr>
      <vt:lpstr>Linkage Disequilibrium</vt:lpstr>
      <vt:lpstr>Association Studies</vt:lpstr>
      <vt:lpstr>Genome Wide Association Studies</vt:lpstr>
      <vt:lpstr>Gene-Environment Interactions</vt:lpstr>
      <vt:lpstr>Sequencing Studies</vt:lpstr>
      <vt:lpstr>Precision Medicine</vt:lpstr>
    </vt:vector>
  </TitlesOfParts>
  <Company>NHGRI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101</dc:title>
  <dc:creator>Hutter, Carolyn (NIH/NHGRI) [E]</dc:creator>
  <cp:lastModifiedBy>Hutter, Carolyn (NIH/NHGRI) [E]</cp:lastModifiedBy>
  <cp:revision>7</cp:revision>
  <dcterms:created xsi:type="dcterms:W3CDTF">2014-06-29T23:44:22Z</dcterms:created>
  <dcterms:modified xsi:type="dcterms:W3CDTF">2017-07-12T01:02:37Z</dcterms:modified>
</cp:coreProperties>
</file>