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/>
    <p:restoredTop sz="94590"/>
  </p:normalViewPr>
  <p:slideViewPr>
    <p:cSldViewPr snapToGrid="0" snapToObjects="1">
      <p:cViewPr varScale="1">
        <p:scale>
          <a:sx n="107" d="100"/>
          <a:sy n="107" d="100"/>
        </p:scale>
        <p:origin x="9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37A91-CE03-DD4B-87E1-0E92596D24AA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47FE-CD40-A741-B1E5-342EF8C77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37A91-CE03-DD4B-87E1-0E92596D24AA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47FE-CD40-A741-B1E5-342EF8C77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37A91-CE03-DD4B-87E1-0E92596D24AA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47FE-CD40-A741-B1E5-342EF8C77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37A91-CE03-DD4B-87E1-0E92596D24AA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47FE-CD40-A741-B1E5-342EF8C77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37A91-CE03-DD4B-87E1-0E92596D24AA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47FE-CD40-A741-B1E5-342EF8C77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37A91-CE03-DD4B-87E1-0E92596D24AA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47FE-CD40-A741-B1E5-342EF8C77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37A91-CE03-DD4B-87E1-0E92596D24AA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47FE-CD40-A741-B1E5-342EF8C77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37A91-CE03-DD4B-87E1-0E92596D24AA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47FE-CD40-A741-B1E5-342EF8C77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37A91-CE03-DD4B-87E1-0E92596D24AA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47FE-CD40-A741-B1E5-342EF8C77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37A91-CE03-DD4B-87E1-0E92596D24AA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47FE-CD40-A741-B1E5-342EF8C77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37A91-CE03-DD4B-87E1-0E92596D24AA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47FE-CD40-A741-B1E5-342EF8C77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37A91-CE03-DD4B-87E1-0E92596D24AA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047FE-CD40-A741-B1E5-342EF8C77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86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ropbox.com/sh/o86ohzx65jy9iaf/AAB8ilCWNtE-h6GQ4iUA-ix5a?dl=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80" y="1480207"/>
            <a:ext cx="6908800" cy="560552"/>
          </a:xfrm>
        </p:spPr>
        <p:txBody>
          <a:bodyPr>
            <a:normAutofit fontScale="90000"/>
          </a:bodyPr>
          <a:lstStyle/>
          <a:p>
            <a:r>
              <a:rPr lang="en-US" sz="1800" dirty="0" smtClean="0"/>
              <a:t>Converging fields of genetics, epidemiology &amp; genetic epidemiology</a:t>
            </a:r>
            <a:br>
              <a:rPr lang="en-US" sz="1800" dirty="0" smtClean="0"/>
            </a:br>
            <a:r>
              <a:rPr lang="en-US" sz="1800" dirty="0" smtClean="0"/>
              <a:t>-same concepts different </a:t>
            </a:r>
            <a:r>
              <a:rPr lang="en-US" sz="1600" dirty="0" smtClean="0"/>
              <a:t>language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1" y="1926057"/>
            <a:ext cx="6551195" cy="49065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701" y="1926057"/>
            <a:ext cx="816143" cy="2931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johnwitte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701" y="4411579"/>
            <a:ext cx="831839" cy="13309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63897" y="3072245"/>
            <a:ext cx="2580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Naomi </a:t>
            </a:r>
            <a:r>
              <a:rPr lang="en-US" dirty="0" smtClean="0"/>
              <a:t>Wray</a:t>
            </a:r>
          </a:p>
          <a:p>
            <a:pPr algn="ctr"/>
            <a:r>
              <a:rPr lang="en-US" dirty="0" smtClean="0"/>
              <a:t>Psychiatric genetics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38812" y="5847347"/>
            <a:ext cx="2398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John Witte</a:t>
            </a:r>
          </a:p>
          <a:p>
            <a:pPr algn="ctr"/>
            <a:r>
              <a:rPr lang="en-US" dirty="0" smtClean="0"/>
              <a:t>Cancer genetics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701" y="201448"/>
            <a:ext cx="90243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2017 SISG Module 18: </a:t>
            </a:r>
          </a:p>
          <a:p>
            <a:r>
              <a:rPr lang="en-US" sz="3200" b="1" dirty="0" smtClean="0"/>
              <a:t>Statistical &amp; Quantitative Genetics of Disease</a:t>
            </a:r>
            <a:endParaRPr lang="en-US" sz="3200" b="1" dirty="0"/>
          </a:p>
        </p:txBody>
      </p:sp>
      <p:pic>
        <p:nvPicPr>
          <p:cNvPr id="11" name="Picture 10" descr="IMG_0292_naomi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12" t="4288" b="40156"/>
          <a:stretch/>
        </p:blipFill>
        <p:spPr>
          <a:xfrm>
            <a:off x="7476960" y="2001494"/>
            <a:ext cx="1109579" cy="113547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5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5964"/>
            <a:ext cx="7886700" cy="891382"/>
          </a:xfrm>
        </p:spPr>
        <p:txBody>
          <a:bodyPr/>
          <a:lstStyle/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Course Outline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909" y="810037"/>
            <a:ext cx="8602579" cy="35363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000" dirty="0" smtClean="0">
                <a:latin typeface="Century Gothic" charset="0"/>
                <a:ea typeface="Century Gothic" charset="0"/>
                <a:cs typeface="Century Gothic" charset="0"/>
              </a:rPr>
              <a:t>Wednesday afternoon</a:t>
            </a:r>
          </a:p>
          <a:p>
            <a:r>
              <a:rPr lang="en-US" sz="1000" dirty="0" smtClean="0">
                <a:solidFill>
                  <a:srgbClr val="0000FF"/>
                </a:solidFill>
                <a:latin typeface="Century Gothic" charset="0"/>
                <a:ea typeface="Century Gothic" charset="0"/>
                <a:cs typeface="Century Gothic" charset="0"/>
              </a:rPr>
              <a:t>Lecture 1: </a:t>
            </a:r>
            <a:r>
              <a:rPr lang="en-US" sz="1000" dirty="0">
                <a:solidFill>
                  <a:srgbClr val="0000FF"/>
                </a:solidFill>
                <a:latin typeface="Century Gothic" charset="0"/>
                <a:ea typeface="Century Gothic" charset="0"/>
                <a:cs typeface="Century Gothic" charset="0"/>
              </a:rPr>
              <a:t>Single locus disease model; Power calculation for disease model </a:t>
            </a:r>
            <a:r>
              <a:rPr lang="en-US" sz="10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(Naomi)</a:t>
            </a:r>
          </a:p>
          <a:p>
            <a:r>
              <a:rPr lang="en-US" sz="1000" dirty="0" smtClean="0">
                <a:solidFill>
                  <a:srgbClr val="0000FF"/>
                </a:solidFill>
                <a:latin typeface="Century Gothic" charset="0"/>
                <a:ea typeface="Century Gothic" charset="0"/>
                <a:cs typeface="Century Gothic" charset="0"/>
              </a:rPr>
              <a:t>Lecture 2: </a:t>
            </a:r>
            <a:r>
              <a:rPr lang="en-US" sz="1000" dirty="0">
                <a:solidFill>
                  <a:srgbClr val="0000FF"/>
                </a:solidFill>
                <a:latin typeface="Century Gothic" charset="0"/>
                <a:ea typeface="Century Gothic" charset="0"/>
                <a:cs typeface="Century Gothic" charset="0"/>
              </a:rPr>
              <a:t>Single locus disease </a:t>
            </a:r>
            <a:r>
              <a:rPr lang="en-US" sz="1000" dirty="0" smtClean="0">
                <a:solidFill>
                  <a:srgbClr val="0000FF"/>
                </a:solidFill>
                <a:latin typeface="Century Gothic" charset="0"/>
                <a:ea typeface="Century Gothic" charset="0"/>
                <a:cs typeface="Century Gothic" charset="0"/>
              </a:rPr>
              <a:t>analysis </a:t>
            </a:r>
            <a:r>
              <a:rPr lang="en-US" sz="10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(John</a:t>
            </a:r>
            <a:r>
              <a:rPr lang="en-US" sz="1000" dirty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)</a:t>
            </a:r>
            <a:endParaRPr lang="en-US" sz="1000" dirty="0" smtClean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>
              <a:buNone/>
            </a:pPr>
            <a:r>
              <a:rPr lang="en-US" sz="1000" dirty="0" smtClean="0">
                <a:latin typeface="Century Gothic" charset="0"/>
                <a:ea typeface="Century Gothic" charset="0"/>
                <a:cs typeface="Century Gothic" charset="0"/>
              </a:rPr>
              <a:t>Thursday morning</a:t>
            </a:r>
          </a:p>
          <a:p>
            <a:r>
              <a:rPr lang="en-US" sz="1000" dirty="0">
                <a:solidFill>
                  <a:srgbClr val="0000FF"/>
                </a:solidFill>
                <a:latin typeface="Century Gothic" charset="0"/>
                <a:ea typeface="Century Gothic" charset="0"/>
                <a:cs typeface="Century Gothic" charset="0"/>
              </a:rPr>
              <a:t>Lecture </a:t>
            </a:r>
            <a:r>
              <a:rPr lang="en-US" sz="1000" dirty="0" smtClean="0">
                <a:solidFill>
                  <a:srgbClr val="0000FF"/>
                </a:solidFill>
                <a:latin typeface="Century Gothic" charset="0"/>
                <a:ea typeface="Century Gothic" charset="0"/>
                <a:cs typeface="Century Gothic" charset="0"/>
              </a:rPr>
              <a:t>3: Genetic epidemiology of disease; Heritability </a:t>
            </a:r>
            <a:r>
              <a:rPr lang="en-US" sz="1000" dirty="0">
                <a:solidFill>
                  <a:srgbClr val="0000FF"/>
                </a:solidFill>
                <a:latin typeface="Century Gothic" charset="0"/>
                <a:ea typeface="Century Gothic" charset="0"/>
                <a:cs typeface="Century Gothic" charset="0"/>
              </a:rPr>
              <a:t>of liability </a:t>
            </a:r>
            <a:r>
              <a:rPr lang="en-US" sz="10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(</a:t>
            </a:r>
            <a:r>
              <a:rPr lang="en-US" sz="1000" dirty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Naomi</a:t>
            </a:r>
            <a:r>
              <a:rPr lang="en-US" sz="10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)</a:t>
            </a:r>
            <a:endParaRPr lang="en-US" sz="10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AU" sz="1000" dirty="0" smtClean="0">
                <a:solidFill>
                  <a:srgbClr val="0432FF"/>
                </a:solidFill>
                <a:latin typeface="Century Gothic" charset="0"/>
                <a:ea typeface="Century Gothic" charset="0"/>
                <a:cs typeface="Century Gothic" charset="0"/>
              </a:rPr>
              <a:t>Lecture 4: Summary statistics: LD score &amp; Variance explained</a:t>
            </a:r>
            <a:r>
              <a:rPr lang="en-US" sz="1000" dirty="0" smtClean="0">
                <a:solidFill>
                  <a:srgbClr val="0432FF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0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(</a:t>
            </a:r>
            <a:r>
              <a:rPr lang="en-US" sz="1000" dirty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John</a:t>
            </a:r>
            <a:r>
              <a:rPr lang="en-US" sz="10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)</a:t>
            </a:r>
            <a:endParaRPr lang="en-AU" sz="1000" dirty="0">
              <a:solidFill>
                <a:srgbClr val="0432FF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>
              <a:buNone/>
            </a:pPr>
            <a:r>
              <a:rPr lang="en-US" sz="1000" dirty="0" smtClean="0">
                <a:latin typeface="Century Gothic" charset="0"/>
                <a:ea typeface="Century Gothic" charset="0"/>
                <a:cs typeface="Century Gothic" charset="0"/>
              </a:rPr>
              <a:t>Thursday afternoon</a:t>
            </a:r>
          </a:p>
          <a:p>
            <a:r>
              <a:rPr lang="en-AU" sz="1000" dirty="0" smtClean="0">
                <a:solidFill>
                  <a:srgbClr val="0432FF"/>
                </a:solidFill>
                <a:latin typeface="Century Gothic" charset="0"/>
                <a:ea typeface="Century Gothic" charset="0"/>
                <a:cs typeface="Century Gothic" charset="0"/>
              </a:rPr>
              <a:t>Lecture 5: Multi-locus </a:t>
            </a:r>
            <a:r>
              <a:rPr lang="en-AU" sz="1000" dirty="0">
                <a:solidFill>
                  <a:srgbClr val="0432FF"/>
                </a:solidFill>
                <a:latin typeface="Century Gothic" charset="0"/>
                <a:ea typeface="Century Gothic" charset="0"/>
                <a:cs typeface="Century Gothic" charset="0"/>
              </a:rPr>
              <a:t>disease model </a:t>
            </a:r>
            <a:r>
              <a:rPr lang="en-US" sz="1000" dirty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(Naomi</a:t>
            </a:r>
            <a:r>
              <a:rPr lang="en-US" sz="10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)</a:t>
            </a:r>
            <a:endParaRPr lang="en-AU" sz="1000" dirty="0" smtClean="0">
              <a:solidFill>
                <a:srgbClr val="0432FF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AU" sz="1000" dirty="0" smtClean="0">
                <a:solidFill>
                  <a:srgbClr val="0432FF"/>
                </a:solidFill>
                <a:latin typeface="Century Gothic" charset="0"/>
                <a:ea typeface="Century Gothic" charset="0"/>
                <a:cs typeface="Century Gothic" charset="0"/>
              </a:rPr>
              <a:t>Lecture 6: Hierarchical </a:t>
            </a:r>
            <a:r>
              <a:rPr lang="en-AU" sz="1000" dirty="0" err="1">
                <a:solidFill>
                  <a:srgbClr val="0432FF"/>
                </a:solidFill>
                <a:latin typeface="Century Gothic" charset="0"/>
                <a:ea typeface="Century Gothic" charset="0"/>
                <a:cs typeface="Century Gothic" charset="0"/>
              </a:rPr>
              <a:t>m</a:t>
            </a:r>
            <a:r>
              <a:rPr lang="en-AU" sz="1000" dirty="0" err="1" smtClean="0">
                <a:solidFill>
                  <a:srgbClr val="0432FF"/>
                </a:solidFill>
                <a:latin typeface="Century Gothic" charset="0"/>
                <a:ea typeface="Century Gothic" charset="0"/>
                <a:cs typeface="Century Gothic" charset="0"/>
              </a:rPr>
              <a:t>odeling</a:t>
            </a:r>
            <a:r>
              <a:rPr lang="en-AU" sz="1000" dirty="0" smtClean="0">
                <a:solidFill>
                  <a:srgbClr val="0432FF"/>
                </a:solidFill>
                <a:latin typeface="Century Gothic" charset="0"/>
                <a:ea typeface="Century Gothic" charset="0"/>
                <a:cs typeface="Century Gothic" charset="0"/>
              </a:rPr>
              <a:t> &amp; interactions</a:t>
            </a:r>
            <a:r>
              <a:rPr lang="en-AU" sz="1000" dirty="0">
                <a:solidFill>
                  <a:srgbClr val="0432FF"/>
                </a:solidFill>
                <a:latin typeface="Century Gothic" charset="0"/>
                <a:ea typeface="Century Gothic" charset="0"/>
                <a:cs typeface="Century Gothic" charset="0"/>
              </a:rPr>
              <a:t>: gene-environment, </a:t>
            </a:r>
            <a:r>
              <a:rPr lang="en-AU" sz="1000" dirty="0" smtClean="0">
                <a:solidFill>
                  <a:srgbClr val="0432FF"/>
                </a:solidFill>
                <a:latin typeface="Century Gothic" charset="0"/>
                <a:ea typeface="Century Gothic" charset="0"/>
                <a:cs typeface="Century Gothic" charset="0"/>
              </a:rPr>
              <a:t>epistasis </a:t>
            </a:r>
            <a:r>
              <a:rPr lang="en-US" sz="1000" dirty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(John)</a:t>
            </a:r>
          </a:p>
          <a:p>
            <a:pPr marL="0" indent="0">
              <a:buNone/>
            </a:pPr>
            <a:r>
              <a:rPr lang="en-US" sz="1000" dirty="0" smtClean="0">
                <a:latin typeface="Century Gothic" charset="0"/>
                <a:ea typeface="Century Gothic" charset="0"/>
                <a:cs typeface="Century Gothic" charset="0"/>
              </a:rPr>
              <a:t>Friday Morning</a:t>
            </a:r>
          </a:p>
          <a:p>
            <a:r>
              <a:rPr lang="en-AU" sz="1000" dirty="0" smtClean="0">
                <a:solidFill>
                  <a:srgbClr val="0432FF"/>
                </a:solidFill>
                <a:latin typeface="Century Gothic" charset="0"/>
                <a:ea typeface="Century Gothic" charset="0"/>
                <a:cs typeface="Century Gothic" charset="0"/>
              </a:rPr>
              <a:t>Lecture 7: </a:t>
            </a:r>
            <a:r>
              <a:rPr lang="en-AU" sz="1000" dirty="0" err="1" smtClean="0">
                <a:solidFill>
                  <a:srgbClr val="0432FF"/>
                </a:solidFill>
                <a:latin typeface="Century Gothic" charset="0"/>
                <a:ea typeface="Century Gothic" charset="0"/>
                <a:cs typeface="Century Gothic" charset="0"/>
              </a:rPr>
              <a:t>Pleiotropy</a:t>
            </a:r>
            <a:r>
              <a:rPr lang="en-AU" sz="1000" dirty="0" smtClean="0">
                <a:solidFill>
                  <a:srgbClr val="0432FF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0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(John)</a:t>
            </a:r>
            <a:endParaRPr lang="en-AU" sz="1000" dirty="0" smtClean="0">
              <a:solidFill>
                <a:srgbClr val="0432FF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AU" sz="1000" dirty="0" smtClean="0">
                <a:solidFill>
                  <a:srgbClr val="0432FF"/>
                </a:solidFill>
                <a:latin typeface="Century Gothic" charset="0"/>
                <a:ea typeface="Century Gothic" charset="0"/>
                <a:cs typeface="Century Gothic" charset="0"/>
              </a:rPr>
              <a:t>Lecture 8: Rare variants and individual-level prediction </a:t>
            </a:r>
            <a:r>
              <a:rPr lang="en-US" sz="10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(John)</a:t>
            </a:r>
          </a:p>
          <a:p>
            <a:pPr marL="0" indent="0">
              <a:buNone/>
            </a:pPr>
            <a:r>
              <a:rPr lang="en-US" sz="1000" dirty="0">
                <a:latin typeface="Century Gothic" charset="0"/>
                <a:ea typeface="Century Gothic" charset="0"/>
                <a:cs typeface="Century Gothic" charset="0"/>
              </a:rPr>
              <a:t>Friday </a:t>
            </a:r>
            <a:r>
              <a:rPr lang="en-US" sz="1000" dirty="0" smtClean="0">
                <a:latin typeface="Century Gothic" charset="0"/>
                <a:ea typeface="Century Gothic" charset="0"/>
                <a:cs typeface="Century Gothic" charset="0"/>
              </a:rPr>
              <a:t>afternoon</a:t>
            </a:r>
            <a:endParaRPr lang="en-US" sz="10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AU" sz="1000" dirty="0">
                <a:solidFill>
                  <a:srgbClr val="0432FF"/>
                </a:solidFill>
                <a:latin typeface="Century Gothic" charset="0"/>
                <a:ea typeface="Century Gothic" charset="0"/>
                <a:cs typeface="Century Gothic" charset="0"/>
              </a:rPr>
              <a:t>Lecture </a:t>
            </a:r>
            <a:r>
              <a:rPr lang="en-AU" sz="1000" dirty="0" smtClean="0">
                <a:solidFill>
                  <a:srgbClr val="0432FF"/>
                </a:solidFill>
                <a:latin typeface="Century Gothic" charset="0"/>
                <a:ea typeface="Century Gothic" charset="0"/>
                <a:cs typeface="Century Gothic" charset="0"/>
              </a:rPr>
              <a:t>9: </a:t>
            </a:r>
            <a:r>
              <a:rPr lang="en-AU" sz="1000" dirty="0">
                <a:solidFill>
                  <a:srgbClr val="0432FF"/>
                </a:solidFill>
                <a:latin typeface="Century Gothic" charset="0"/>
                <a:ea typeface="Century Gothic" charset="0"/>
                <a:cs typeface="Century Gothic" charset="0"/>
              </a:rPr>
              <a:t>Risk Prediction </a:t>
            </a:r>
            <a:r>
              <a:rPr lang="en-US" sz="1000" dirty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(Naomi)</a:t>
            </a:r>
            <a:endParaRPr lang="en-AU" sz="1000" dirty="0">
              <a:solidFill>
                <a:srgbClr val="0432FF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AU" sz="1000" dirty="0">
                <a:solidFill>
                  <a:srgbClr val="0432FF"/>
                </a:solidFill>
                <a:latin typeface="Century Gothic" charset="0"/>
                <a:ea typeface="Century Gothic" charset="0"/>
                <a:cs typeface="Century Gothic" charset="0"/>
              </a:rPr>
              <a:t>Lecture </a:t>
            </a:r>
            <a:r>
              <a:rPr lang="en-AU" sz="1000" dirty="0" smtClean="0">
                <a:solidFill>
                  <a:srgbClr val="0432FF"/>
                </a:solidFill>
                <a:latin typeface="Century Gothic" charset="0"/>
                <a:ea typeface="Century Gothic" charset="0"/>
                <a:cs typeface="Century Gothic" charset="0"/>
              </a:rPr>
              <a:t>10: SNP-h2,rg       </a:t>
            </a:r>
            <a:r>
              <a:rPr lang="en-US" sz="10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(Naomi</a:t>
            </a:r>
            <a:r>
              <a:rPr lang="en-US" sz="1000" dirty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)</a:t>
            </a:r>
            <a:endParaRPr lang="en-AU" sz="1000" dirty="0">
              <a:solidFill>
                <a:srgbClr val="0432FF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>
              <a:buNone/>
            </a:pPr>
            <a:endParaRPr lang="en-US" sz="1000" dirty="0" smtClean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0179" y="4912470"/>
            <a:ext cx="1022684" cy="39704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0179" y="5293895"/>
            <a:ext cx="1022684" cy="397042"/>
          </a:xfrm>
          <a:prstGeom prst="rect">
            <a:avLst/>
          </a:prstGeom>
          <a:pattFill prst="pct75">
            <a:fgClr>
              <a:schemeClr val="accent1"/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0179" y="5859379"/>
            <a:ext cx="1022684" cy="397042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30179" y="6256421"/>
            <a:ext cx="1022684" cy="397042"/>
          </a:xfrm>
          <a:prstGeom prst="rect">
            <a:avLst/>
          </a:prstGeom>
          <a:pattFill prst="pct75">
            <a:fgClr>
              <a:schemeClr val="accent2"/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30179" y="5690937"/>
            <a:ext cx="1022684" cy="168442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138515" y="4912470"/>
            <a:ext cx="23302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Naomi lecture</a:t>
            </a:r>
          </a:p>
          <a:p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            practica</a:t>
            </a: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l</a:t>
            </a:r>
            <a:endParaRPr lang="en-US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Coffee</a:t>
            </a:r>
          </a:p>
          <a:p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John lecture</a:t>
            </a:r>
          </a:p>
          <a:p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         practica</a:t>
            </a: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l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0" y="4912469"/>
            <a:ext cx="42917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More quantitative genetics theory </a:t>
            </a:r>
          </a:p>
          <a:p>
            <a:endParaRPr lang="en-US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  <a:p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More statistics/data analysis 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  <a:p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52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Course </a:t>
            </a:r>
            <a:r>
              <a:rPr lang="en-US" dirty="0" err="1" smtClean="0">
                <a:latin typeface="Century Gothic" charset="0"/>
                <a:ea typeface="Century Gothic" charset="0"/>
                <a:cs typeface="Century Gothic" charset="0"/>
              </a:rPr>
              <a:t>dropbox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All materials can be found here</a:t>
            </a:r>
          </a:p>
          <a:p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dirty="0">
                <a:latin typeface="Century Gothic" charset="0"/>
                <a:ea typeface="Century Gothic" charset="0"/>
                <a:cs typeface="Century Gothic" charset="0"/>
                <a:hlinkClick r:id="rId2"/>
              </a:rPr>
              <a:t>https://</a:t>
            </a: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  <a:hlinkClick r:id="rId2"/>
              </a:rPr>
              <a:t>www.dropbox.com/sh/o86ohzx65jy9iaf/AAB8ilCWNtE-h6GQ4iUA-ix5a?dl=0</a:t>
            </a:r>
            <a:endParaRPr lang="en-US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We will use the </a:t>
            </a:r>
            <a:r>
              <a:rPr lang="en-US" dirty="0" err="1" smtClean="0">
                <a:latin typeface="Century Gothic" charset="0"/>
                <a:ea typeface="Century Gothic" charset="0"/>
                <a:cs typeface="Century Gothic" charset="0"/>
              </a:rPr>
              <a:t>dropbox</a:t>
            </a: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 to update materials (</a:t>
            </a:r>
            <a:r>
              <a:rPr lang="en-US" dirty="0" err="1" smtClean="0">
                <a:latin typeface="Century Gothic" charset="0"/>
                <a:ea typeface="Century Gothic" charset="0"/>
                <a:cs typeface="Century Gothic" charset="0"/>
              </a:rPr>
              <a:t>eg</a:t>
            </a: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 answer sheets, during the course)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22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196</Words>
  <Application>Microsoft Office PowerPoint</Application>
  <PresentationFormat>On-screen Show (4:3)</PresentationFormat>
  <Paragraphs>42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Office Theme</vt:lpstr>
      <vt:lpstr>Converging fields of genetics, epidemiology &amp; genetic epidemiology -same concepts different language</vt:lpstr>
      <vt:lpstr>Course Outline</vt:lpstr>
      <vt:lpstr>Course dropbox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Converging fields of genetics, epidemiology &amp; genetic epidemiology -same concepts different language</dc:title>
  <dc:creator>Naomi Wray</dc:creator>
  <cp:lastModifiedBy>Deb Nelson</cp:lastModifiedBy>
  <cp:revision>1</cp:revision>
  <dcterms:created xsi:type="dcterms:W3CDTF">2017-07-08T20:11:22Z</dcterms:created>
  <dcterms:modified xsi:type="dcterms:W3CDTF">2017-07-09T16:30:04Z</dcterms:modified>
</cp:coreProperties>
</file>