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29" strictFirstAndLastChars="0" saveSubsetFonts="1">
  <p:sldMasterIdLst>
    <p:sldMasterId id="2147483648" r:id="rId1"/>
  </p:sldMasterIdLst>
  <p:notesMasterIdLst>
    <p:notesMasterId r:id="rId41"/>
  </p:notesMasterIdLst>
  <p:handoutMasterIdLst>
    <p:handoutMasterId r:id="rId42"/>
  </p:handoutMasterIdLst>
  <p:sldIdLst>
    <p:sldId id="256" r:id="rId2"/>
    <p:sldId id="274" r:id="rId3"/>
    <p:sldId id="277" r:id="rId4"/>
    <p:sldId id="280" r:id="rId5"/>
    <p:sldId id="275" r:id="rId6"/>
    <p:sldId id="257" r:id="rId7"/>
    <p:sldId id="258" r:id="rId8"/>
    <p:sldId id="259" r:id="rId9"/>
    <p:sldId id="260" r:id="rId10"/>
    <p:sldId id="263" r:id="rId11"/>
    <p:sldId id="297" r:id="rId12"/>
    <p:sldId id="264" r:id="rId13"/>
    <p:sldId id="265" r:id="rId14"/>
    <p:sldId id="266" r:id="rId15"/>
    <p:sldId id="267" r:id="rId16"/>
    <p:sldId id="268" r:id="rId17"/>
    <p:sldId id="271" r:id="rId18"/>
    <p:sldId id="273" r:id="rId19"/>
    <p:sldId id="281" r:id="rId20"/>
    <p:sldId id="282" r:id="rId21"/>
    <p:sldId id="298"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9" r:id="rId36"/>
    <p:sldId id="300" r:id="rId37"/>
    <p:sldId id="302" r:id="rId38"/>
    <p:sldId id="303" r:id="rId39"/>
    <p:sldId id="304" r:id="rId40"/>
  </p:sldIdLst>
  <p:sldSz cx="6858000" cy="9144000" type="overhead"/>
  <p:notesSz cx="9601200" cy="7315200"/>
  <p:defaultTextStyle>
    <a:defPPr>
      <a:defRPr lang="en-US"/>
    </a:defPPr>
    <a:lvl1pPr algn="l" rtl="0" eaLnBrk="0" fontAlgn="base" hangingPunct="0">
      <a:spcBef>
        <a:spcPct val="0"/>
      </a:spcBef>
      <a:spcAft>
        <a:spcPct val="0"/>
      </a:spcAft>
      <a:defRPr sz="2000" kern="1200">
        <a:solidFill>
          <a:schemeClr val="tx1"/>
        </a:solidFill>
        <a:latin typeface="Times New Roman"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charset="0"/>
        <a:ea typeface="+mn-ea"/>
        <a:cs typeface="+mn-cs"/>
      </a:defRPr>
    </a:lvl5pPr>
    <a:lvl6pPr marL="2286000" algn="l" defTabSz="914400" rtl="0" eaLnBrk="1" latinLnBrk="0" hangingPunct="1">
      <a:defRPr sz="2000" kern="1200">
        <a:solidFill>
          <a:schemeClr val="tx1"/>
        </a:solidFill>
        <a:latin typeface="Times New Roman" charset="0"/>
        <a:ea typeface="+mn-ea"/>
        <a:cs typeface="+mn-cs"/>
      </a:defRPr>
    </a:lvl6pPr>
    <a:lvl7pPr marL="2743200" algn="l" defTabSz="914400" rtl="0" eaLnBrk="1" latinLnBrk="0" hangingPunct="1">
      <a:defRPr sz="2000" kern="1200">
        <a:solidFill>
          <a:schemeClr val="tx1"/>
        </a:solidFill>
        <a:latin typeface="Times New Roman" charset="0"/>
        <a:ea typeface="+mn-ea"/>
        <a:cs typeface="+mn-cs"/>
      </a:defRPr>
    </a:lvl7pPr>
    <a:lvl8pPr marL="3200400" algn="l" defTabSz="914400" rtl="0" eaLnBrk="1" latinLnBrk="0" hangingPunct="1">
      <a:defRPr sz="2000" kern="1200">
        <a:solidFill>
          <a:schemeClr val="tx1"/>
        </a:solidFill>
        <a:latin typeface="Times New Roman" charset="0"/>
        <a:ea typeface="+mn-ea"/>
        <a:cs typeface="+mn-cs"/>
      </a:defRPr>
    </a:lvl8pPr>
    <a:lvl9pPr marL="3657600" algn="l" defTabSz="914400" rtl="0" eaLnBrk="1" latinLnBrk="0" hangingPunct="1">
      <a:defRPr sz="20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51" autoAdjust="0"/>
    <p:restoredTop sz="97436" autoAdjust="0"/>
  </p:normalViewPr>
  <p:slideViewPr>
    <p:cSldViewPr>
      <p:cViewPr>
        <p:scale>
          <a:sx n="76" d="100"/>
          <a:sy n="76" d="100"/>
        </p:scale>
        <p:origin x="-2336" y="-15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1776" y="-84"/>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4.wmf"/><Relationship Id="rId2"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6.wmf"/><Relationship Id="rId2" Type="http://schemas.openxmlformats.org/officeDocument/2006/relationships/image" Target="../media/image2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8.wmf"/><Relationship Id="rId2" Type="http://schemas.openxmlformats.org/officeDocument/2006/relationships/image" Target="../media/image2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 Id="rId2" Type="http://schemas.openxmlformats.org/officeDocument/2006/relationships/image" Target="../media/image5.wmf"/><Relationship Id="rId3"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 Id="rId2"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 Id="rId2"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 Id="rId2"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 Id="rId2"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 Id="rId2"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32" tIns="48667" rIns="97332" bIns="48667" numCol="1" anchor="t" anchorCtr="0" compatLnSpc="1">
            <a:prstTxWarp prst="textNoShape">
              <a:avLst/>
            </a:prstTxWarp>
          </a:bodyPr>
          <a:lstStyle>
            <a:lvl1pPr>
              <a:defRPr sz="1300"/>
            </a:lvl1pPr>
          </a:lstStyle>
          <a:p>
            <a:pPr>
              <a:defRPr/>
            </a:pPr>
            <a:endParaRPr lang="en-US"/>
          </a:p>
        </p:txBody>
      </p:sp>
      <p:sp>
        <p:nvSpPr>
          <p:cNvPr id="3075" name="Rectangle 3"/>
          <p:cNvSpPr>
            <a:spLocks noGrp="1" noChangeArrowheads="1"/>
          </p:cNvSpPr>
          <p:nvPr>
            <p:ph type="dt" sz="quarter" idx="1"/>
          </p:nvPr>
        </p:nvSpPr>
        <p:spPr bwMode="auto">
          <a:xfrm>
            <a:off x="5440364" y="1"/>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32" tIns="48667" rIns="97332" bIns="48667" numCol="1" anchor="t" anchorCtr="0" compatLnSpc="1">
            <a:prstTxWarp prst="textNoShape">
              <a:avLst/>
            </a:prstTxWarp>
          </a:bodyPr>
          <a:lstStyle>
            <a:lvl1pPr algn="r">
              <a:defRPr sz="1300"/>
            </a:lvl1pPr>
          </a:lstStyle>
          <a:p>
            <a:pPr>
              <a:defRPr/>
            </a:pPr>
            <a:endParaRPr lang="en-US"/>
          </a:p>
        </p:txBody>
      </p:sp>
      <p:sp>
        <p:nvSpPr>
          <p:cNvPr id="3076" name="Rectangle 4"/>
          <p:cNvSpPr>
            <a:spLocks noGrp="1" noChangeArrowheads="1"/>
          </p:cNvSpPr>
          <p:nvPr>
            <p:ph type="ftr" sz="quarter" idx="2"/>
          </p:nvPr>
        </p:nvSpPr>
        <p:spPr bwMode="auto">
          <a:xfrm>
            <a:off x="0" y="6950076"/>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32" tIns="48667" rIns="97332" bIns="48667" numCol="1" anchor="b" anchorCtr="0" compatLnSpc="1">
            <a:prstTxWarp prst="textNoShape">
              <a:avLst/>
            </a:prstTxWarp>
          </a:bodyPr>
          <a:lstStyle>
            <a:lvl1pPr>
              <a:defRPr sz="1300"/>
            </a:lvl1pPr>
          </a:lstStyle>
          <a:p>
            <a:pPr>
              <a:defRPr/>
            </a:pPr>
            <a:endParaRPr lang="en-US"/>
          </a:p>
        </p:txBody>
      </p:sp>
      <p:sp>
        <p:nvSpPr>
          <p:cNvPr id="3077" name="Rectangle 5"/>
          <p:cNvSpPr>
            <a:spLocks noGrp="1" noChangeArrowheads="1"/>
          </p:cNvSpPr>
          <p:nvPr>
            <p:ph type="sldNum" sz="quarter" idx="3"/>
          </p:nvPr>
        </p:nvSpPr>
        <p:spPr bwMode="auto">
          <a:xfrm>
            <a:off x="5440364" y="6950076"/>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32" tIns="48667" rIns="97332" bIns="48667" numCol="1" anchor="b" anchorCtr="0" compatLnSpc="1">
            <a:prstTxWarp prst="textNoShape">
              <a:avLst/>
            </a:prstTxWarp>
          </a:bodyPr>
          <a:lstStyle>
            <a:lvl1pPr algn="r">
              <a:defRPr sz="1300"/>
            </a:lvl1pPr>
          </a:lstStyle>
          <a:p>
            <a:pPr>
              <a:defRPr/>
            </a:pPr>
            <a:fld id="{D276804E-A0DC-4057-84FE-3916F5F62105}" type="slidenum">
              <a:rPr lang="en-US"/>
              <a:pPr>
                <a:defRPr/>
              </a:pPr>
              <a:t>‹#›</a:t>
            </a:fld>
            <a:endParaRPr lang="en-US"/>
          </a:p>
        </p:txBody>
      </p:sp>
    </p:spTree>
    <p:extLst>
      <p:ext uri="{BB962C8B-B14F-4D97-AF65-F5344CB8AC3E}">
        <p14:creationId xmlns:p14="http://schemas.microsoft.com/office/powerpoint/2010/main" val="1793279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32" tIns="48667" rIns="97332" bIns="48667" numCol="1" anchor="t" anchorCtr="0" compatLnSpc="1">
            <a:prstTxWarp prst="textNoShape">
              <a:avLst/>
            </a:prstTxWarp>
          </a:bodyPr>
          <a:lstStyle>
            <a:lvl1pPr>
              <a:defRPr sz="1300"/>
            </a:lvl1pPr>
          </a:lstStyle>
          <a:p>
            <a:pPr>
              <a:defRPr/>
            </a:pPr>
            <a:endParaRPr lang="en-US"/>
          </a:p>
        </p:txBody>
      </p:sp>
      <p:sp>
        <p:nvSpPr>
          <p:cNvPr id="2051" name="Rectangle 3"/>
          <p:cNvSpPr>
            <a:spLocks noGrp="1" noChangeArrowheads="1"/>
          </p:cNvSpPr>
          <p:nvPr>
            <p:ph type="dt" idx="1"/>
          </p:nvPr>
        </p:nvSpPr>
        <p:spPr bwMode="auto">
          <a:xfrm>
            <a:off x="5440364" y="1"/>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32" tIns="48667" rIns="97332" bIns="48667" numCol="1" anchor="t" anchorCtr="0" compatLnSpc="1">
            <a:prstTxWarp prst="textNoShape">
              <a:avLst/>
            </a:prstTxWarp>
          </a:bodyPr>
          <a:lstStyle>
            <a:lvl1pPr algn="r">
              <a:defRPr sz="1300"/>
            </a:lvl1pPr>
          </a:lstStyle>
          <a:p>
            <a:pPr>
              <a:defRPr/>
            </a:pPr>
            <a:endParaRPr lang="en-US"/>
          </a:p>
        </p:txBody>
      </p:sp>
      <p:sp>
        <p:nvSpPr>
          <p:cNvPr id="36868" name="Rectangle 4"/>
          <p:cNvSpPr>
            <a:spLocks noGrp="1" noRot="1" noChangeAspect="1" noChangeArrowheads="1" noTextEdit="1"/>
          </p:cNvSpPr>
          <p:nvPr>
            <p:ph type="sldImg" idx="2"/>
          </p:nvPr>
        </p:nvSpPr>
        <p:spPr bwMode="auto">
          <a:xfrm>
            <a:off x="3773488" y="550863"/>
            <a:ext cx="2054225" cy="2740025"/>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1279525" y="3475039"/>
            <a:ext cx="7042151" cy="329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32" tIns="48667" rIns="97332" bIns="4866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6950076"/>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32" tIns="48667" rIns="97332" bIns="48667" numCol="1" anchor="b" anchorCtr="0" compatLnSpc="1">
            <a:prstTxWarp prst="textNoShape">
              <a:avLst/>
            </a:prstTxWarp>
          </a:bodyPr>
          <a:lstStyle>
            <a:lvl1pPr>
              <a:defRPr sz="1300"/>
            </a:lvl1pPr>
          </a:lstStyle>
          <a:p>
            <a:pPr>
              <a:defRPr/>
            </a:pPr>
            <a:endParaRPr lang="en-US"/>
          </a:p>
        </p:txBody>
      </p:sp>
      <p:sp>
        <p:nvSpPr>
          <p:cNvPr id="2055" name="Rectangle 7"/>
          <p:cNvSpPr>
            <a:spLocks noGrp="1" noChangeArrowheads="1"/>
          </p:cNvSpPr>
          <p:nvPr>
            <p:ph type="sldNum" sz="quarter" idx="5"/>
          </p:nvPr>
        </p:nvSpPr>
        <p:spPr bwMode="auto">
          <a:xfrm>
            <a:off x="5440364" y="6950076"/>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32" tIns="48667" rIns="97332" bIns="48667" numCol="1" anchor="b" anchorCtr="0" compatLnSpc="1">
            <a:prstTxWarp prst="textNoShape">
              <a:avLst/>
            </a:prstTxWarp>
          </a:bodyPr>
          <a:lstStyle>
            <a:lvl1pPr algn="r">
              <a:defRPr sz="1300"/>
            </a:lvl1pPr>
          </a:lstStyle>
          <a:p>
            <a:pPr>
              <a:defRPr/>
            </a:pPr>
            <a:fld id="{2670760B-F392-48CB-AF14-41C617470BCB}" type="slidenum">
              <a:rPr lang="en-US"/>
              <a:pPr>
                <a:defRPr/>
              </a:pPr>
              <a:t>‹#›</a:t>
            </a:fld>
            <a:endParaRPr lang="en-US"/>
          </a:p>
        </p:txBody>
      </p:sp>
    </p:spTree>
    <p:extLst>
      <p:ext uri="{BB962C8B-B14F-4D97-AF65-F5344CB8AC3E}">
        <p14:creationId xmlns:p14="http://schemas.microsoft.com/office/powerpoint/2010/main" val="41452186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3773488" y="550863"/>
            <a:ext cx="2054225" cy="2740025"/>
          </a:xfrm>
          <a:ln/>
        </p:spPr>
      </p:sp>
      <p:sp>
        <p:nvSpPr>
          <p:cNvPr id="378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7"/>
            <a:ext cx="5829300" cy="196056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Summer 2017</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Summer Institutes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01ECA6-E46C-46F2-A189-2E8F27FF6DD5}" type="slidenum">
              <a:rPr lang="en-US"/>
              <a:pPr>
                <a:defRPr/>
              </a:pPr>
              <a:t>‹#›</a:t>
            </a:fld>
            <a:endParaRPr lang="en-US"/>
          </a:p>
        </p:txBody>
      </p:sp>
    </p:spTree>
    <p:extLst>
      <p:ext uri="{BB962C8B-B14F-4D97-AF65-F5344CB8AC3E}">
        <p14:creationId xmlns:p14="http://schemas.microsoft.com/office/powerpoint/2010/main" val="19801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Summer 2017</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Summer Institutes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9E27E9-70CA-4572-AC0D-3754B7238657}" type="slidenum">
              <a:rPr lang="en-US"/>
              <a:pPr>
                <a:defRPr/>
              </a:pPr>
              <a:t>‹#›</a:t>
            </a:fld>
            <a:endParaRPr lang="en-US"/>
          </a:p>
        </p:txBody>
      </p:sp>
    </p:spTree>
    <p:extLst>
      <p:ext uri="{BB962C8B-B14F-4D97-AF65-F5344CB8AC3E}">
        <p14:creationId xmlns:p14="http://schemas.microsoft.com/office/powerpoint/2010/main" val="2661014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6" y="812800"/>
            <a:ext cx="1457325" cy="7315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1" y="812800"/>
            <a:ext cx="4219575" cy="7315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Summer 2017</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Summer Institutes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1A35C2-B283-4A98-B7CB-615010E7D5F1}" type="slidenum">
              <a:rPr lang="en-US"/>
              <a:pPr>
                <a:defRPr/>
              </a:pPr>
              <a:t>‹#›</a:t>
            </a:fld>
            <a:endParaRPr lang="en-US"/>
          </a:p>
        </p:txBody>
      </p:sp>
    </p:spTree>
    <p:extLst>
      <p:ext uri="{BB962C8B-B14F-4D97-AF65-F5344CB8AC3E}">
        <p14:creationId xmlns:p14="http://schemas.microsoft.com/office/powerpoint/2010/main" val="1173354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Summer 2017</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Summer Institutes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E5B654-C041-4405-9F1F-CD361ED89597}" type="slidenum">
              <a:rPr lang="en-US"/>
              <a:pPr>
                <a:defRPr/>
              </a:pPr>
              <a:t>‹#›</a:t>
            </a:fld>
            <a:endParaRPr lang="en-US"/>
          </a:p>
        </p:txBody>
      </p:sp>
    </p:spTree>
    <p:extLst>
      <p:ext uri="{BB962C8B-B14F-4D97-AF65-F5344CB8AC3E}">
        <p14:creationId xmlns:p14="http://schemas.microsoft.com/office/powerpoint/2010/main" val="3794573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9"/>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1"/>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Summer 2017</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Summer Institutes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B98CAF-E0CB-48B5-B2EB-D1D8A2E0CF1C}" type="slidenum">
              <a:rPr lang="en-US"/>
              <a:pPr>
                <a:defRPr/>
              </a:pPr>
              <a:t>‹#›</a:t>
            </a:fld>
            <a:endParaRPr lang="en-US"/>
          </a:p>
        </p:txBody>
      </p:sp>
    </p:spTree>
    <p:extLst>
      <p:ext uri="{BB962C8B-B14F-4D97-AF65-F5344CB8AC3E}">
        <p14:creationId xmlns:p14="http://schemas.microsoft.com/office/powerpoint/2010/main" val="3367202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Summer 2017</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Summer Institutes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D5E0F21-1C2F-434F-9F68-D1AC6E4CE8DA}" type="slidenum">
              <a:rPr lang="en-US"/>
              <a:pPr>
                <a:defRPr/>
              </a:pPr>
              <a:t>‹#›</a:t>
            </a:fld>
            <a:endParaRPr lang="en-US"/>
          </a:p>
        </p:txBody>
      </p:sp>
    </p:spTree>
    <p:extLst>
      <p:ext uri="{BB962C8B-B14F-4D97-AF65-F5344CB8AC3E}">
        <p14:creationId xmlns:p14="http://schemas.microsoft.com/office/powerpoint/2010/main" val="422896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4"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4"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Summer 2017</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Summer Institutes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CEDAB26-8585-4613-89E0-8611C0E4B546}" type="slidenum">
              <a:rPr lang="en-US"/>
              <a:pPr>
                <a:defRPr/>
              </a:pPr>
              <a:t>‹#›</a:t>
            </a:fld>
            <a:endParaRPr lang="en-US"/>
          </a:p>
        </p:txBody>
      </p:sp>
    </p:spTree>
    <p:extLst>
      <p:ext uri="{BB962C8B-B14F-4D97-AF65-F5344CB8AC3E}">
        <p14:creationId xmlns:p14="http://schemas.microsoft.com/office/powerpoint/2010/main" val="1728995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Summer 2017</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Summer Institutes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22FC8E3-D2AE-4916-B12E-59368C7C9516}" type="slidenum">
              <a:rPr lang="en-US"/>
              <a:pPr>
                <a:defRPr/>
              </a:pPr>
              <a:t>‹#›</a:t>
            </a:fld>
            <a:endParaRPr lang="en-US"/>
          </a:p>
        </p:txBody>
      </p:sp>
    </p:spTree>
    <p:extLst>
      <p:ext uri="{BB962C8B-B14F-4D97-AF65-F5344CB8AC3E}">
        <p14:creationId xmlns:p14="http://schemas.microsoft.com/office/powerpoint/2010/main" val="1219768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Summer 2017</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Summer Institutes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FF1591F-C7A5-4243-AD37-CE39796CDA61}" type="slidenum">
              <a:rPr lang="en-US"/>
              <a:pPr>
                <a:defRPr/>
              </a:pPr>
              <a:t>‹#›</a:t>
            </a:fld>
            <a:endParaRPr lang="en-US"/>
          </a:p>
        </p:txBody>
      </p:sp>
    </p:spTree>
    <p:extLst>
      <p:ext uri="{BB962C8B-B14F-4D97-AF65-F5344CB8AC3E}">
        <p14:creationId xmlns:p14="http://schemas.microsoft.com/office/powerpoint/2010/main" val="3685672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9"/>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9" y="363538"/>
            <a:ext cx="3833812"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Summer 2017</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Summer Institutes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A17510-07EA-4B57-BB94-AD835BCBAB76}" type="slidenum">
              <a:rPr lang="en-US"/>
              <a:pPr>
                <a:defRPr/>
              </a:pPr>
              <a:t>‹#›</a:t>
            </a:fld>
            <a:endParaRPr lang="en-US"/>
          </a:p>
        </p:txBody>
      </p:sp>
    </p:spTree>
    <p:extLst>
      <p:ext uri="{BB962C8B-B14F-4D97-AF65-F5344CB8AC3E}">
        <p14:creationId xmlns:p14="http://schemas.microsoft.com/office/powerpoint/2010/main" val="2209303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0"/>
            <a:ext cx="4114800" cy="10731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Summer 2017</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Summer Institutes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10DDD78-7BE4-4EF7-9A20-1C0965300BC2}" type="slidenum">
              <a:rPr lang="en-US"/>
              <a:pPr>
                <a:defRPr/>
              </a:pPr>
              <a:t>‹#›</a:t>
            </a:fld>
            <a:endParaRPr lang="en-US"/>
          </a:p>
        </p:txBody>
      </p:sp>
    </p:spTree>
    <p:extLst>
      <p:ext uri="{BB962C8B-B14F-4D97-AF65-F5344CB8AC3E}">
        <p14:creationId xmlns:p14="http://schemas.microsoft.com/office/powerpoint/2010/main" val="6313178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14350" y="2641600"/>
            <a:ext cx="58293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defRPr sz="1400" smtClean="0"/>
            </a:lvl1pPr>
          </a:lstStyle>
          <a:p>
            <a:pPr>
              <a:defRPr/>
            </a:pPr>
            <a:r>
              <a:rPr lang="en-US" smtClean="0"/>
              <a:t>Summer 2017</a:t>
            </a:r>
            <a:endParaRPr lang="en-US"/>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ctr">
              <a:defRPr sz="1400"/>
            </a:lvl1pPr>
          </a:lstStyle>
          <a:p>
            <a:pPr>
              <a:defRPr/>
            </a:pPr>
            <a:r>
              <a:rPr lang="en-US" smtClean="0"/>
              <a:t>Summer Institutes</a:t>
            </a:r>
            <a:endParaRPr lang="en-US"/>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defRPr sz="1400"/>
            </a:lvl1pPr>
          </a:lstStyle>
          <a:p>
            <a:pPr>
              <a:defRPr/>
            </a:pPr>
            <a:fld id="{2F197264-9A64-4B2D-AE70-F8BD0EC95B5F}" type="slidenum">
              <a:rPr lang="en-US"/>
              <a:pPr>
                <a:defRPr/>
              </a:pPr>
              <a:t>‹#›</a:t>
            </a:fld>
            <a:endParaRPr lang="en-US"/>
          </a:p>
        </p:txBody>
      </p:sp>
      <p:sp>
        <p:nvSpPr>
          <p:cNvPr id="1031" name="AutoShape 7"/>
          <p:cNvSpPr>
            <a:spLocks noChangeArrowheads="1"/>
          </p:cNvSpPr>
          <p:nvPr/>
        </p:nvSpPr>
        <p:spPr bwMode="auto">
          <a:xfrm>
            <a:off x="381000" y="304800"/>
            <a:ext cx="6096000" cy="7924800"/>
          </a:xfrm>
          <a:prstGeom prst="roundRect">
            <a:avLst>
              <a:gd name="adj" fmla="val 16657"/>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9.wmf"/><Relationship Id="rId5" Type="http://schemas.openxmlformats.org/officeDocument/2006/relationships/oleObject" Target="../embeddings/oleObject9.bin"/><Relationship Id="rId6" Type="http://schemas.openxmlformats.org/officeDocument/2006/relationships/image" Target="../media/image10.wmf"/><Relationship Id="rId1" Type="http://schemas.openxmlformats.org/officeDocument/2006/relationships/vmlDrawing" Target="../drawings/vmlDrawing4.vml"/><Relationship Id="rId2"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11.wmf"/><Relationship Id="rId5" Type="http://schemas.openxmlformats.org/officeDocument/2006/relationships/oleObject" Target="../embeddings/oleObject11.bin"/><Relationship Id="rId6" Type="http://schemas.openxmlformats.org/officeDocument/2006/relationships/image" Target="../media/image12.wmf"/><Relationship Id="rId1" Type="http://schemas.openxmlformats.org/officeDocument/2006/relationships/vmlDrawing" Target="../drawings/vmlDrawing5.vml"/><Relationship Id="rId2"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2.bin"/><Relationship Id="rId4" Type="http://schemas.openxmlformats.org/officeDocument/2006/relationships/image" Target="../media/image13.wmf"/><Relationship Id="rId5" Type="http://schemas.openxmlformats.org/officeDocument/2006/relationships/oleObject" Target="../embeddings/oleObject13.bin"/><Relationship Id="rId6" Type="http://schemas.openxmlformats.org/officeDocument/2006/relationships/image" Target="../media/image14.wmf"/><Relationship Id="rId1" Type="http://schemas.openxmlformats.org/officeDocument/2006/relationships/vmlDrawing" Target="../drawings/vmlDrawing6.vml"/><Relationship Id="rId2"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4.bin"/><Relationship Id="rId4" Type="http://schemas.openxmlformats.org/officeDocument/2006/relationships/image" Target="../media/image15.wmf"/><Relationship Id="rId5" Type="http://schemas.openxmlformats.org/officeDocument/2006/relationships/oleObject" Target="../embeddings/oleObject15.bin"/><Relationship Id="rId6" Type="http://schemas.openxmlformats.org/officeDocument/2006/relationships/image" Target="../media/image16.wmf"/><Relationship Id="rId1" Type="http://schemas.openxmlformats.org/officeDocument/2006/relationships/vmlDrawing" Target="../drawings/vmlDrawing7.vml"/><Relationship Id="rId2"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7.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6.bin"/><Relationship Id="rId4" Type="http://schemas.openxmlformats.org/officeDocument/2006/relationships/image" Target="../media/image18.wmf"/><Relationship Id="rId1" Type="http://schemas.openxmlformats.org/officeDocument/2006/relationships/vmlDrawing" Target="../drawings/vmlDrawing8.vml"/><Relationship Id="rId2"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7.bin"/><Relationship Id="rId4" Type="http://schemas.openxmlformats.org/officeDocument/2006/relationships/image" Target="../media/image19.wmf"/><Relationship Id="rId1" Type="http://schemas.openxmlformats.org/officeDocument/2006/relationships/vmlDrawing" Target="../drawings/vmlDrawing9.vml"/><Relationship Id="rId2"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8.bin"/><Relationship Id="rId4" Type="http://schemas.openxmlformats.org/officeDocument/2006/relationships/image" Target="../media/image20.wmf"/><Relationship Id="rId1" Type="http://schemas.openxmlformats.org/officeDocument/2006/relationships/vmlDrawing" Target="../drawings/vmlDrawing10.vml"/><Relationship Id="rId2"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1.wmf"/><Relationship Id="rId3" Type="http://schemas.openxmlformats.org/officeDocument/2006/relationships/image" Target="../media/image22.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3.e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9.bin"/><Relationship Id="rId4" Type="http://schemas.openxmlformats.org/officeDocument/2006/relationships/image" Target="../media/image24.wmf"/><Relationship Id="rId5" Type="http://schemas.openxmlformats.org/officeDocument/2006/relationships/oleObject" Target="../embeddings/oleObject20.bin"/><Relationship Id="rId6" Type="http://schemas.openxmlformats.org/officeDocument/2006/relationships/image" Target="../media/image25.wmf"/><Relationship Id="rId1" Type="http://schemas.openxmlformats.org/officeDocument/2006/relationships/vmlDrawing" Target="../drawings/vmlDrawing11.vml"/><Relationship Id="rId2"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1.bin"/><Relationship Id="rId4" Type="http://schemas.openxmlformats.org/officeDocument/2006/relationships/image" Target="../media/image26.wmf"/><Relationship Id="rId5" Type="http://schemas.openxmlformats.org/officeDocument/2006/relationships/oleObject" Target="../embeddings/oleObject22.bin"/><Relationship Id="rId6" Type="http://schemas.openxmlformats.org/officeDocument/2006/relationships/image" Target="../media/image27.wmf"/><Relationship Id="rId1" Type="http://schemas.openxmlformats.org/officeDocument/2006/relationships/vmlDrawing" Target="../drawings/vmlDrawing12.vml"/><Relationship Id="rId2"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3.bin"/><Relationship Id="rId4" Type="http://schemas.openxmlformats.org/officeDocument/2006/relationships/image" Target="../media/image28.wmf"/><Relationship Id="rId5" Type="http://schemas.openxmlformats.org/officeDocument/2006/relationships/oleObject" Target="../embeddings/oleObject24.bin"/><Relationship Id="rId6" Type="http://schemas.openxmlformats.org/officeDocument/2006/relationships/image" Target="../media/image29.wmf"/><Relationship Id="rId1" Type="http://schemas.openxmlformats.org/officeDocument/2006/relationships/vmlDrawing" Target="../drawings/vmlDrawing13.vml"/><Relationship Id="rId2"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0.e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wmf"/><Relationship Id="rId5" Type="http://schemas.openxmlformats.org/officeDocument/2006/relationships/oleObject" Target="../embeddings/oleObject2.bin"/><Relationship Id="rId6" Type="http://schemas.openxmlformats.org/officeDocument/2006/relationships/image" Target="../media/image2.wmf"/><Relationship Id="rId7"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4.wmf"/><Relationship Id="rId5" Type="http://schemas.openxmlformats.org/officeDocument/2006/relationships/oleObject" Target="../embeddings/oleObject4.bin"/><Relationship Id="rId6" Type="http://schemas.openxmlformats.org/officeDocument/2006/relationships/image" Target="../media/image5.wmf"/><Relationship Id="rId7" Type="http://schemas.openxmlformats.org/officeDocument/2006/relationships/oleObject" Target="../embeddings/oleObject5.bin"/><Relationship Id="rId8" Type="http://schemas.openxmlformats.org/officeDocument/2006/relationships/image" Target="../media/image6.wmf"/><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7.wmf"/><Relationship Id="rId5" Type="http://schemas.openxmlformats.org/officeDocument/2006/relationships/oleObject" Target="../embeddings/oleObject7.bin"/><Relationship Id="rId6" Type="http://schemas.openxmlformats.org/officeDocument/2006/relationships/image" Target="../media/image8.wmf"/><Relationship Id="rId1" Type="http://schemas.openxmlformats.org/officeDocument/2006/relationships/vmlDrawing" Target="../drawings/vmlDrawing3.vml"/><Relationship Id="rId2"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2051"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2052" name="AutoShape 2"/>
          <p:cNvSpPr>
            <a:spLocks noChangeArrowheads="1"/>
          </p:cNvSpPr>
          <p:nvPr/>
        </p:nvSpPr>
        <p:spPr bwMode="auto">
          <a:xfrm>
            <a:off x="381000" y="304800"/>
            <a:ext cx="6096000" cy="7924800"/>
          </a:xfrm>
          <a:prstGeom prst="roundRect">
            <a:avLst>
              <a:gd name="adj" fmla="val 16657"/>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3" name="Rectangle 3"/>
          <p:cNvSpPr>
            <a:spLocks noChangeArrowheads="1"/>
          </p:cNvSpPr>
          <p:nvPr/>
        </p:nvSpPr>
        <p:spPr bwMode="auto">
          <a:xfrm>
            <a:off x="914400" y="2743200"/>
            <a:ext cx="5029200" cy="95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sz="2800" b="1"/>
              <a:t>Descriptive Statistics and Exploratory Data Analysis</a:t>
            </a:r>
          </a:p>
        </p:txBody>
      </p:sp>
      <p:sp>
        <p:nvSpPr>
          <p:cNvPr id="2054" name="Line 4"/>
          <p:cNvSpPr>
            <a:spLocks noChangeShapeType="1"/>
          </p:cNvSpPr>
          <p:nvPr/>
        </p:nvSpPr>
        <p:spPr bwMode="auto">
          <a:xfrm>
            <a:off x="915988" y="2286000"/>
            <a:ext cx="5027612"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 name="Line 5"/>
          <p:cNvSpPr>
            <a:spLocks noChangeShapeType="1"/>
          </p:cNvSpPr>
          <p:nvPr/>
        </p:nvSpPr>
        <p:spPr bwMode="auto">
          <a:xfrm>
            <a:off x="915988" y="2514600"/>
            <a:ext cx="5027612"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 name="Line 6"/>
          <p:cNvSpPr>
            <a:spLocks noChangeShapeType="1"/>
          </p:cNvSpPr>
          <p:nvPr/>
        </p:nvSpPr>
        <p:spPr bwMode="auto">
          <a:xfrm>
            <a:off x="992188" y="3962400"/>
            <a:ext cx="5027612"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 name="Line 7"/>
          <p:cNvSpPr>
            <a:spLocks noChangeShapeType="1"/>
          </p:cNvSpPr>
          <p:nvPr/>
        </p:nvSpPr>
        <p:spPr bwMode="auto">
          <a:xfrm>
            <a:off x="992188" y="4191000"/>
            <a:ext cx="5027612"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0DFC3802-666B-4215-90B0-72C980242519}" type="slidenum">
              <a:rPr lang="en-US" sz="1400" smtClean="0"/>
              <a:pPr/>
              <a:t>29</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11267"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11268" name="Rectangle 2"/>
          <p:cNvSpPr>
            <a:spLocks noChangeArrowheads="1"/>
          </p:cNvSpPr>
          <p:nvPr/>
        </p:nvSpPr>
        <p:spPr bwMode="auto">
          <a:xfrm>
            <a:off x="1295400" y="762001"/>
            <a:ext cx="4191000"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b="1"/>
              <a:t>Comparison of Mean and Median</a:t>
            </a:r>
          </a:p>
        </p:txBody>
      </p:sp>
      <p:sp>
        <p:nvSpPr>
          <p:cNvPr id="11269" name="Line 3"/>
          <p:cNvSpPr>
            <a:spLocks noChangeShapeType="1"/>
          </p:cNvSpPr>
          <p:nvPr/>
        </p:nvSpPr>
        <p:spPr bwMode="auto">
          <a:xfrm>
            <a:off x="1068388" y="1295400"/>
            <a:ext cx="4646612"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0" name="Rectangle 4"/>
          <p:cNvSpPr>
            <a:spLocks noChangeArrowheads="1"/>
          </p:cNvSpPr>
          <p:nvPr/>
        </p:nvSpPr>
        <p:spPr bwMode="auto">
          <a:xfrm>
            <a:off x="1219200" y="1828802"/>
            <a:ext cx="4495800" cy="255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marL="171450" indent="-171450">
              <a:spcBef>
                <a:spcPct val="50000"/>
              </a:spcBef>
              <a:buFontTx/>
              <a:buChar char="•"/>
              <a:defRPr/>
            </a:pPr>
            <a:r>
              <a:rPr lang="en-US" dirty="0"/>
              <a:t>Mean is sensitive to a few very large (or small) values - “outliers”</a:t>
            </a:r>
          </a:p>
          <a:p>
            <a:pPr marL="171450" indent="-171450">
              <a:spcBef>
                <a:spcPct val="50000"/>
              </a:spcBef>
              <a:buFontTx/>
              <a:buChar char="•"/>
              <a:defRPr/>
            </a:pPr>
            <a:r>
              <a:rPr lang="en-US" dirty="0"/>
              <a:t>Median is “resistant” to outliers</a:t>
            </a:r>
          </a:p>
          <a:p>
            <a:pPr marL="171450" indent="-171450">
              <a:spcBef>
                <a:spcPct val="50000"/>
              </a:spcBef>
              <a:buFontTx/>
              <a:buChar char="•"/>
              <a:defRPr/>
            </a:pPr>
            <a:r>
              <a:rPr lang="en-US" dirty="0"/>
              <a:t>Mean is attractive mathematically</a:t>
            </a:r>
          </a:p>
          <a:p>
            <a:pPr marL="171450" indent="-171450">
              <a:spcBef>
                <a:spcPct val="50000"/>
              </a:spcBef>
              <a:buFontTx/>
              <a:buChar char="•"/>
              <a:defRPr/>
            </a:pPr>
            <a:r>
              <a:rPr lang="en-US" dirty="0"/>
              <a:t>50% of sample is above the median, </a:t>
            </a:r>
          </a:p>
          <a:p>
            <a:pPr>
              <a:spcBef>
                <a:spcPct val="50000"/>
              </a:spcBef>
              <a:defRPr/>
            </a:pPr>
            <a:r>
              <a:rPr lang="en-US" dirty="0"/>
              <a:t>   50% of sample is below the median.</a:t>
            </a:r>
          </a:p>
        </p:txBody>
      </p:sp>
      <p:sp>
        <p:nvSpPr>
          <p:cNvPr id="11271"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7144C665-062E-4C83-B6D2-CFE0D32D59BF}" type="slidenum">
              <a:rPr lang="en-US" sz="1400" smtClean="0"/>
              <a:pPr/>
              <a:t>38</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11267"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11268" name="Rectangle 2"/>
          <p:cNvSpPr>
            <a:spLocks noChangeArrowheads="1"/>
          </p:cNvSpPr>
          <p:nvPr/>
        </p:nvSpPr>
        <p:spPr bwMode="auto">
          <a:xfrm>
            <a:off x="1295400" y="762001"/>
            <a:ext cx="4191000"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b="1" dirty="0" smtClean="0"/>
              <a:t>Variation</a:t>
            </a:r>
            <a:endParaRPr lang="en-US" b="1" dirty="0"/>
          </a:p>
        </p:txBody>
      </p:sp>
      <p:sp>
        <p:nvSpPr>
          <p:cNvPr id="11269" name="Line 3"/>
          <p:cNvSpPr>
            <a:spLocks noChangeShapeType="1"/>
          </p:cNvSpPr>
          <p:nvPr/>
        </p:nvSpPr>
        <p:spPr bwMode="auto">
          <a:xfrm>
            <a:off x="1068388" y="1295400"/>
            <a:ext cx="4646612"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0" name="Rectangle 4"/>
          <p:cNvSpPr>
            <a:spLocks noChangeArrowheads="1"/>
          </p:cNvSpPr>
          <p:nvPr/>
        </p:nvSpPr>
        <p:spPr bwMode="auto">
          <a:xfrm>
            <a:off x="1219200" y="1828802"/>
            <a:ext cx="4495800" cy="1477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marL="171450" indent="-171450">
              <a:spcBef>
                <a:spcPct val="50000"/>
              </a:spcBef>
              <a:buFontTx/>
              <a:buChar char="•"/>
              <a:defRPr/>
            </a:pPr>
            <a:r>
              <a:rPr lang="en-US" dirty="0" smtClean="0"/>
              <a:t>Much </a:t>
            </a:r>
            <a:r>
              <a:rPr lang="en-US" dirty="0"/>
              <a:t>of statistics is concerned with the question “relative to </a:t>
            </a:r>
            <a:r>
              <a:rPr lang="en-US" dirty="0" smtClean="0"/>
              <a:t>what?”</a:t>
            </a:r>
          </a:p>
          <a:p>
            <a:pPr marL="171450" indent="-171450">
              <a:spcBef>
                <a:spcPct val="50000"/>
              </a:spcBef>
              <a:buFontTx/>
              <a:buChar char="•"/>
              <a:defRPr/>
            </a:pPr>
            <a:r>
              <a:rPr lang="en-US" dirty="0"/>
              <a:t>Variation (also called spread) is how we assess relativity in statistics</a:t>
            </a:r>
            <a:endParaRPr lang="en-US" dirty="0"/>
          </a:p>
        </p:txBody>
      </p:sp>
      <p:sp>
        <p:nvSpPr>
          <p:cNvPr id="11271"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7144C665-062E-4C83-B6D2-CFE0D32D59BF}" type="slidenum">
              <a:rPr lang="en-US" sz="1400" smtClean="0"/>
              <a:pPr/>
              <a:t>39</a:t>
            </a:fld>
            <a:endParaRPr lang="en-US" sz="1400" smtClean="0"/>
          </a:p>
        </p:txBody>
      </p:sp>
    </p:spTree>
    <p:extLst>
      <p:ext uri="{BB962C8B-B14F-4D97-AF65-F5344CB8AC3E}">
        <p14:creationId xmlns:p14="http://schemas.microsoft.com/office/powerpoint/2010/main" val="98084359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13315"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13316" name="Rectangle 2"/>
          <p:cNvSpPr>
            <a:spLocks noChangeArrowheads="1"/>
          </p:cNvSpPr>
          <p:nvPr/>
        </p:nvSpPr>
        <p:spPr bwMode="auto">
          <a:xfrm>
            <a:off x="1447800" y="609601"/>
            <a:ext cx="3962400"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b="1"/>
              <a:t>Measures of Spread: Range</a:t>
            </a:r>
          </a:p>
        </p:txBody>
      </p:sp>
      <p:sp>
        <p:nvSpPr>
          <p:cNvPr id="13317" name="Line 3"/>
          <p:cNvSpPr>
            <a:spLocks noChangeShapeType="1"/>
          </p:cNvSpPr>
          <p:nvPr/>
        </p:nvSpPr>
        <p:spPr bwMode="auto">
          <a:xfrm>
            <a:off x="1144588" y="1066800"/>
            <a:ext cx="4646612"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8" name="Rectangle 4"/>
          <p:cNvSpPr>
            <a:spLocks noChangeArrowheads="1"/>
          </p:cNvSpPr>
          <p:nvPr/>
        </p:nvSpPr>
        <p:spPr bwMode="auto">
          <a:xfrm>
            <a:off x="1371600" y="1295401"/>
            <a:ext cx="4495800" cy="708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t>The </a:t>
            </a:r>
            <a:r>
              <a:rPr lang="en-US" b="1"/>
              <a:t>range</a:t>
            </a:r>
            <a:r>
              <a:rPr lang="en-US"/>
              <a:t> is the difference between the largest and smallest observations:</a:t>
            </a:r>
          </a:p>
        </p:txBody>
      </p:sp>
      <p:graphicFrame>
        <p:nvGraphicFramePr>
          <p:cNvPr id="13319" name="Object 5"/>
          <p:cNvGraphicFramePr>
            <a:graphicFrameLocks/>
          </p:cNvGraphicFramePr>
          <p:nvPr/>
        </p:nvGraphicFramePr>
        <p:xfrm>
          <a:off x="1665288" y="2068514"/>
          <a:ext cx="3479800" cy="692151"/>
        </p:xfrm>
        <a:graphic>
          <a:graphicData uri="http://schemas.openxmlformats.org/presentationml/2006/ole">
            <mc:AlternateContent xmlns:mc="http://schemas.openxmlformats.org/markup-compatibility/2006">
              <mc:Choice xmlns:v="urn:schemas-microsoft-com:vml" Requires="v">
                <p:oleObj spid="_x0000_s13391" name="Equation" r:id="rId3" imgW="3556000" imgH="736600" progId="Equation.3">
                  <p:embed/>
                </p:oleObj>
              </mc:Choice>
              <mc:Fallback>
                <p:oleObj name="Equation" r:id="rId3" imgW="3556000" imgH="736600" progId="Equation.3">
                  <p:embed/>
                  <p:pic>
                    <p:nvPicPr>
                      <p:cNvPr id="0" name="Object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5288" y="2068514"/>
                        <a:ext cx="3479800" cy="692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320" name="Rectangle 6"/>
          <p:cNvSpPr>
            <a:spLocks noChangeArrowheads="1"/>
          </p:cNvSpPr>
          <p:nvPr/>
        </p:nvSpPr>
        <p:spPr bwMode="auto">
          <a:xfrm>
            <a:off x="1371600" y="3124201"/>
            <a:ext cx="4267200" cy="708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t>Alternatively, the range may be denoted as the pair of observations:</a:t>
            </a:r>
          </a:p>
        </p:txBody>
      </p:sp>
      <p:graphicFrame>
        <p:nvGraphicFramePr>
          <p:cNvPr id="13321" name="Object 7"/>
          <p:cNvGraphicFramePr>
            <a:graphicFrameLocks/>
          </p:cNvGraphicFramePr>
          <p:nvPr/>
        </p:nvGraphicFramePr>
        <p:xfrm>
          <a:off x="1870076" y="3979864"/>
          <a:ext cx="3221038" cy="681037"/>
        </p:xfrm>
        <a:graphic>
          <a:graphicData uri="http://schemas.openxmlformats.org/presentationml/2006/ole">
            <mc:AlternateContent xmlns:mc="http://schemas.openxmlformats.org/markup-compatibility/2006">
              <mc:Choice xmlns:v="urn:schemas-microsoft-com:vml" Requires="v">
                <p:oleObj spid="_x0000_s13392" name="Equation" r:id="rId5" imgW="3289300" imgH="723900" progId="Equation.3">
                  <p:embed/>
                </p:oleObj>
              </mc:Choice>
              <mc:Fallback>
                <p:oleObj name="Equation" r:id="rId5" imgW="3289300" imgH="723900" progId="Equation.3">
                  <p:embed/>
                  <p:pic>
                    <p:nvPicPr>
                      <p:cNvPr id="0" name="Object 7"/>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70076" y="3979864"/>
                        <a:ext cx="3221038"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322" name="Rectangle 8"/>
          <p:cNvSpPr>
            <a:spLocks noChangeArrowheads="1"/>
          </p:cNvSpPr>
          <p:nvPr/>
        </p:nvSpPr>
        <p:spPr bwMode="auto">
          <a:xfrm>
            <a:off x="1371600" y="4876802"/>
            <a:ext cx="4648200" cy="1477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dirty="0"/>
              <a:t>The latter form is useful for data quality control</a:t>
            </a:r>
            <a:r>
              <a:rPr lang="en-US" dirty="0" smtClean="0"/>
              <a:t>.</a:t>
            </a:r>
            <a:endParaRPr lang="en-US" dirty="0"/>
          </a:p>
          <a:p>
            <a:pPr>
              <a:spcBef>
                <a:spcPct val="50000"/>
              </a:spcBef>
            </a:pPr>
            <a:r>
              <a:rPr lang="en-US" dirty="0"/>
              <a:t>Disadvantage: the sample range increases with increasing sample size.</a:t>
            </a:r>
          </a:p>
        </p:txBody>
      </p:sp>
      <p:sp>
        <p:nvSpPr>
          <p:cNvPr id="13323"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5151C254-BB43-40B4-A88D-BDA550BE3442}" type="slidenum">
              <a:rPr lang="en-US" sz="1400" smtClean="0"/>
              <a:pPr/>
              <a:t>40</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14339"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14340" name="Rectangle 2"/>
          <p:cNvSpPr>
            <a:spLocks noChangeArrowheads="1"/>
          </p:cNvSpPr>
          <p:nvPr/>
        </p:nvSpPr>
        <p:spPr bwMode="auto">
          <a:xfrm>
            <a:off x="1295400" y="601664"/>
            <a:ext cx="4191000"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b="1"/>
              <a:t>Measures of Spread: Variance</a:t>
            </a:r>
          </a:p>
        </p:txBody>
      </p:sp>
      <p:sp>
        <p:nvSpPr>
          <p:cNvPr id="14341" name="Line 3"/>
          <p:cNvSpPr>
            <a:spLocks noChangeShapeType="1"/>
          </p:cNvSpPr>
          <p:nvPr/>
        </p:nvSpPr>
        <p:spPr bwMode="auto">
          <a:xfrm>
            <a:off x="1219201" y="1066800"/>
            <a:ext cx="4646613"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2" name="Rectangle 4"/>
          <p:cNvSpPr>
            <a:spLocks noChangeArrowheads="1"/>
          </p:cNvSpPr>
          <p:nvPr/>
        </p:nvSpPr>
        <p:spPr bwMode="auto">
          <a:xfrm>
            <a:off x="1219200" y="1219202"/>
            <a:ext cx="4572000" cy="3016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t>Consider the following two samples:</a:t>
            </a:r>
          </a:p>
          <a:p>
            <a:pPr algn="ctr">
              <a:spcBef>
                <a:spcPct val="50000"/>
              </a:spcBef>
            </a:pPr>
            <a:r>
              <a:rPr lang="en-US"/>
              <a:t>20,23,34,26,30,22,40,38,37</a:t>
            </a:r>
          </a:p>
          <a:p>
            <a:pPr algn="ctr">
              <a:spcBef>
                <a:spcPct val="50000"/>
              </a:spcBef>
            </a:pPr>
            <a:r>
              <a:rPr lang="en-US"/>
              <a:t>30,29,30,31,32,30,28,30,30</a:t>
            </a:r>
          </a:p>
          <a:p>
            <a:pPr>
              <a:spcBef>
                <a:spcPct val="50000"/>
              </a:spcBef>
            </a:pPr>
            <a:r>
              <a:rPr lang="en-US"/>
              <a:t>These samples have the same mean and median, but the second is much less variable. The average “distance” from the center is quite small in the second. We use the </a:t>
            </a:r>
            <a:r>
              <a:rPr lang="en-US" b="1"/>
              <a:t>variance</a:t>
            </a:r>
            <a:r>
              <a:rPr lang="en-US"/>
              <a:t> to describe this feature:</a:t>
            </a:r>
          </a:p>
        </p:txBody>
      </p:sp>
      <p:graphicFrame>
        <p:nvGraphicFramePr>
          <p:cNvPr id="14343" name="Object 5"/>
          <p:cNvGraphicFramePr>
            <a:graphicFrameLocks/>
          </p:cNvGraphicFramePr>
          <p:nvPr/>
        </p:nvGraphicFramePr>
        <p:xfrm>
          <a:off x="1576388" y="4262439"/>
          <a:ext cx="3571875" cy="1804987"/>
        </p:xfrm>
        <a:graphic>
          <a:graphicData uri="http://schemas.openxmlformats.org/presentationml/2006/ole">
            <mc:AlternateContent xmlns:mc="http://schemas.openxmlformats.org/markup-compatibility/2006">
              <mc:Choice xmlns:v="urn:schemas-microsoft-com:vml" Requires="v">
                <p:oleObj spid="_x0000_s14415" name="Equation" r:id="rId3" imgW="3581400" imgH="1816100" progId="Equation.3">
                  <p:embed/>
                </p:oleObj>
              </mc:Choice>
              <mc:Fallback>
                <p:oleObj name="Equation" r:id="rId3" imgW="3581400" imgH="1816100" progId="Equation.3">
                  <p:embed/>
                  <p:pic>
                    <p:nvPicPr>
                      <p:cNvPr id="0" name="Object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6388" y="4262439"/>
                        <a:ext cx="3571875" cy="180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44" name="Rectangle 6"/>
          <p:cNvSpPr>
            <a:spLocks noChangeArrowheads="1"/>
          </p:cNvSpPr>
          <p:nvPr/>
        </p:nvSpPr>
        <p:spPr bwMode="auto">
          <a:xfrm>
            <a:off x="1295400" y="6172201"/>
            <a:ext cx="4495800" cy="708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t>The standard deviation is simply the square root of the variance:</a:t>
            </a:r>
          </a:p>
        </p:txBody>
      </p:sp>
      <p:graphicFrame>
        <p:nvGraphicFramePr>
          <p:cNvPr id="14345" name="Object 7"/>
          <p:cNvGraphicFramePr>
            <a:graphicFrameLocks/>
          </p:cNvGraphicFramePr>
          <p:nvPr/>
        </p:nvGraphicFramePr>
        <p:xfrm>
          <a:off x="1365251" y="7151689"/>
          <a:ext cx="2873375" cy="331787"/>
        </p:xfrm>
        <a:graphic>
          <a:graphicData uri="http://schemas.openxmlformats.org/presentationml/2006/ole">
            <mc:AlternateContent xmlns:mc="http://schemas.openxmlformats.org/markup-compatibility/2006">
              <mc:Choice xmlns:v="urn:schemas-microsoft-com:vml" Requires="v">
                <p:oleObj spid="_x0000_s14416" name="Equation" r:id="rId5" imgW="2882900" imgH="342900" progId="Equation.3">
                  <p:embed/>
                </p:oleObj>
              </mc:Choice>
              <mc:Fallback>
                <p:oleObj name="Equation" r:id="rId5" imgW="2882900" imgH="342900" progId="Equation.3">
                  <p:embed/>
                  <p:pic>
                    <p:nvPicPr>
                      <p:cNvPr id="0" name="Object 7"/>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65251" y="7151689"/>
                        <a:ext cx="2873375" cy="33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47"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EF6CB79F-4FF0-4D0A-94BE-288E8FEC4A94}" type="slidenum">
              <a:rPr lang="en-US" sz="1400" smtClean="0"/>
              <a:pPr/>
              <a:t>41</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15363"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15364" name="Rectangle 2"/>
          <p:cNvSpPr>
            <a:spLocks noChangeArrowheads="1"/>
          </p:cNvSpPr>
          <p:nvPr/>
        </p:nvSpPr>
        <p:spPr bwMode="auto">
          <a:xfrm>
            <a:off x="1066800" y="838201"/>
            <a:ext cx="4800600"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t>For the first sample, we obtain:</a:t>
            </a:r>
          </a:p>
        </p:txBody>
      </p:sp>
      <p:graphicFrame>
        <p:nvGraphicFramePr>
          <p:cNvPr id="15365" name="Object 3"/>
          <p:cNvGraphicFramePr>
            <a:graphicFrameLocks/>
          </p:cNvGraphicFramePr>
          <p:nvPr/>
        </p:nvGraphicFramePr>
        <p:xfrm>
          <a:off x="1495425" y="1279525"/>
          <a:ext cx="3240088" cy="2452688"/>
        </p:xfrm>
        <a:graphic>
          <a:graphicData uri="http://schemas.openxmlformats.org/presentationml/2006/ole">
            <mc:AlternateContent xmlns:mc="http://schemas.openxmlformats.org/markup-compatibility/2006">
              <mc:Choice xmlns:v="urn:schemas-microsoft-com:vml" Requires="v">
                <p:oleObj spid="_x0000_s15434" name="Equation" r:id="rId3" imgW="3251200" imgH="2463800" progId="Equation.3">
                  <p:embed/>
                </p:oleObj>
              </mc:Choice>
              <mc:Fallback>
                <p:oleObj name="Equation" r:id="rId3" imgW="3251200" imgH="2463800" progId="Equation.3">
                  <p:embed/>
                  <p:pic>
                    <p:nvPicPr>
                      <p:cNvPr id="0" name="Object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5425" y="1279525"/>
                        <a:ext cx="3240088" cy="245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366" name="Rectangle 4"/>
          <p:cNvSpPr>
            <a:spLocks noChangeArrowheads="1"/>
          </p:cNvSpPr>
          <p:nvPr/>
        </p:nvSpPr>
        <p:spPr bwMode="auto">
          <a:xfrm>
            <a:off x="1066800" y="4191001"/>
            <a:ext cx="4800600"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t>For the second sample, we obtain:</a:t>
            </a:r>
          </a:p>
        </p:txBody>
      </p:sp>
      <p:graphicFrame>
        <p:nvGraphicFramePr>
          <p:cNvPr id="15367" name="Object 5"/>
          <p:cNvGraphicFramePr>
            <a:graphicFrameLocks/>
          </p:cNvGraphicFramePr>
          <p:nvPr/>
        </p:nvGraphicFramePr>
        <p:xfrm>
          <a:off x="1500188" y="4708525"/>
          <a:ext cx="3219450" cy="2443163"/>
        </p:xfrm>
        <a:graphic>
          <a:graphicData uri="http://schemas.openxmlformats.org/presentationml/2006/ole">
            <mc:AlternateContent xmlns:mc="http://schemas.openxmlformats.org/markup-compatibility/2006">
              <mc:Choice xmlns:v="urn:schemas-microsoft-com:vml" Requires="v">
                <p:oleObj spid="_x0000_s15435" name="Equation" r:id="rId5" imgW="3238500" imgH="2463800" progId="Equation.3">
                  <p:embed/>
                </p:oleObj>
              </mc:Choice>
              <mc:Fallback>
                <p:oleObj name="Equation" r:id="rId5" imgW="3238500" imgH="2463800" progId="Equation.3">
                  <p:embed/>
                  <p:pic>
                    <p:nvPicPr>
                      <p:cNvPr id="0" name="Object 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00188" y="4708525"/>
                        <a:ext cx="3219450" cy="2443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368"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D8036A9F-83D2-4D86-8D0B-25B0DF24D849}" type="slidenum">
              <a:rPr lang="en-US" sz="1400" smtClean="0"/>
              <a:pPr/>
              <a:t>42</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16387"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16388" name="Rectangle 2"/>
          <p:cNvSpPr>
            <a:spLocks noChangeArrowheads="1"/>
          </p:cNvSpPr>
          <p:nvPr/>
        </p:nvSpPr>
        <p:spPr bwMode="auto">
          <a:xfrm>
            <a:off x="838200" y="685801"/>
            <a:ext cx="5105400"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b="1"/>
              <a:t>Properties of the variance/standard deviation</a:t>
            </a:r>
          </a:p>
        </p:txBody>
      </p:sp>
      <p:sp>
        <p:nvSpPr>
          <p:cNvPr id="16389" name="Line 3"/>
          <p:cNvSpPr>
            <a:spLocks noChangeShapeType="1"/>
          </p:cNvSpPr>
          <p:nvPr/>
        </p:nvSpPr>
        <p:spPr bwMode="auto">
          <a:xfrm>
            <a:off x="1144588" y="1295400"/>
            <a:ext cx="4646612"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0" name="Rectangle 4"/>
          <p:cNvSpPr>
            <a:spLocks noChangeArrowheads="1"/>
          </p:cNvSpPr>
          <p:nvPr/>
        </p:nvSpPr>
        <p:spPr bwMode="auto">
          <a:xfrm>
            <a:off x="1066800" y="1524001"/>
            <a:ext cx="4953000" cy="3786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marL="171450" indent="-171450">
              <a:spcBef>
                <a:spcPct val="50000"/>
              </a:spcBef>
              <a:buFontTx/>
              <a:buChar char="•"/>
            </a:pPr>
            <a:r>
              <a:rPr lang="en-US"/>
              <a:t>Variance and standard deviation are </a:t>
            </a:r>
            <a:r>
              <a:rPr lang="en-US" b="1"/>
              <a:t>ALWAYS</a:t>
            </a:r>
            <a:r>
              <a:rPr lang="en-US"/>
              <a:t> greater than or equal to zero.</a:t>
            </a:r>
          </a:p>
          <a:p>
            <a:pPr marL="171450" indent="-171450">
              <a:spcBef>
                <a:spcPct val="50000"/>
              </a:spcBef>
              <a:buFontTx/>
              <a:buChar char="•"/>
            </a:pPr>
            <a:r>
              <a:rPr lang="en-US"/>
              <a:t>Linear changes are a little trickier than they were for the mean:</a:t>
            </a:r>
          </a:p>
          <a:p>
            <a:pPr marL="171450" indent="-171450">
              <a:spcBef>
                <a:spcPct val="50000"/>
              </a:spcBef>
            </a:pPr>
            <a:r>
              <a:rPr lang="en-US"/>
              <a:t>	(1) Add/substract a constant: Y</a:t>
            </a:r>
            <a:r>
              <a:rPr lang="en-US" baseline="-25000"/>
              <a:t>i</a:t>
            </a:r>
            <a:r>
              <a:rPr lang="en-US"/>
              <a:t>=X</a:t>
            </a:r>
            <a:r>
              <a:rPr lang="en-US" baseline="-25000"/>
              <a:t>i</a:t>
            </a:r>
            <a:r>
              <a:rPr lang="en-US"/>
              <a:t>+c</a:t>
            </a:r>
          </a:p>
          <a:p>
            <a:pPr marL="171450" indent="-171450">
              <a:spcBef>
                <a:spcPct val="50000"/>
              </a:spcBef>
            </a:pPr>
            <a:endParaRPr lang="en-US"/>
          </a:p>
          <a:p>
            <a:pPr marL="171450" indent="-171450">
              <a:spcBef>
                <a:spcPct val="50000"/>
              </a:spcBef>
            </a:pPr>
            <a:endParaRPr lang="en-US"/>
          </a:p>
          <a:p>
            <a:pPr marL="171450" indent="-171450">
              <a:spcBef>
                <a:spcPct val="50000"/>
              </a:spcBef>
            </a:pPr>
            <a:endParaRPr lang="en-US"/>
          </a:p>
          <a:p>
            <a:pPr marL="171450" indent="-171450">
              <a:spcBef>
                <a:spcPct val="50000"/>
              </a:spcBef>
            </a:pPr>
            <a:r>
              <a:rPr lang="en-US"/>
              <a:t>	(2) Multiply/divide by a constant: Y</a:t>
            </a:r>
            <a:r>
              <a:rPr lang="en-US" baseline="-25000"/>
              <a:t>i</a:t>
            </a:r>
            <a:r>
              <a:rPr lang="en-US"/>
              <a:t>=c </a:t>
            </a:r>
            <a:r>
              <a:rPr lang="en-US">
                <a:sym typeface="Symbol" pitchFamily="18" charset="2"/>
              </a:rPr>
              <a:t> </a:t>
            </a:r>
            <a:r>
              <a:rPr lang="en-US"/>
              <a:t>X</a:t>
            </a:r>
            <a:r>
              <a:rPr lang="en-US" baseline="-25000"/>
              <a:t>i</a:t>
            </a:r>
          </a:p>
        </p:txBody>
      </p:sp>
      <p:graphicFrame>
        <p:nvGraphicFramePr>
          <p:cNvPr id="16391" name="Object 5"/>
          <p:cNvGraphicFramePr>
            <a:graphicFrameLocks/>
          </p:cNvGraphicFramePr>
          <p:nvPr/>
        </p:nvGraphicFramePr>
        <p:xfrm>
          <a:off x="1735139" y="3424239"/>
          <a:ext cx="3521075" cy="1514475"/>
        </p:xfrm>
        <a:graphic>
          <a:graphicData uri="http://schemas.openxmlformats.org/presentationml/2006/ole">
            <mc:AlternateContent xmlns:mc="http://schemas.openxmlformats.org/markup-compatibility/2006">
              <mc:Choice xmlns:v="urn:schemas-microsoft-com:vml" Requires="v">
                <p:oleObj spid="_x0000_s16460" name="Equation" r:id="rId3" imgW="3530600" imgH="1524000" progId="Equation.3">
                  <p:embed/>
                </p:oleObj>
              </mc:Choice>
              <mc:Fallback>
                <p:oleObj name="Equation" r:id="rId3" imgW="3530600" imgH="1524000" progId="Equation.3">
                  <p:embed/>
                  <p:pic>
                    <p:nvPicPr>
                      <p:cNvPr id="0" name="Object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5139" y="3424239"/>
                        <a:ext cx="3521075"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392" name="Object 6"/>
          <p:cNvGraphicFramePr>
            <a:graphicFrameLocks/>
          </p:cNvGraphicFramePr>
          <p:nvPr/>
        </p:nvGraphicFramePr>
        <p:xfrm>
          <a:off x="1746251" y="5334000"/>
          <a:ext cx="2878138" cy="2108200"/>
        </p:xfrm>
        <a:graphic>
          <a:graphicData uri="http://schemas.openxmlformats.org/presentationml/2006/ole">
            <mc:AlternateContent xmlns:mc="http://schemas.openxmlformats.org/markup-compatibility/2006">
              <mc:Choice xmlns:v="urn:schemas-microsoft-com:vml" Requires="v">
                <p:oleObj spid="_x0000_s16461" name="Equation" r:id="rId5" imgW="2895600" imgH="2133600" progId="Equation.3">
                  <p:embed/>
                </p:oleObj>
              </mc:Choice>
              <mc:Fallback>
                <p:oleObj name="Equation" r:id="rId5" imgW="2895600" imgH="2133600" progId="Equation.3">
                  <p:embed/>
                  <p:pic>
                    <p:nvPicPr>
                      <p:cNvPr id="0" name="Object 6"/>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46251" y="5334000"/>
                        <a:ext cx="2878138" cy="210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93" name="Rectangle 7"/>
          <p:cNvSpPr>
            <a:spLocks noChangeArrowheads="1"/>
          </p:cNvSpPr>
          <p:nvPr/>
        </p:nvSpPr>
        <p:spPr bwMode="auto">
          <a:xfrm>
            <a:off x="1203325" y="7650164"/>
            <a:ext cx="4624664"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So what happens to the standard deviation?</a:t>
            </a:r>
          </a:p>
        </p:txBody>
      </p:sp>
      <p:sp>
        <p:nvSpPr>
          <p:cNvPr id="16394"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0089DB91-6F3D-498E-9F80-C0ABACB05D8F}" type="slidenum">
              <a:rPr lang="en-US" sz="1400" smtClean="0"/>
              <a:pPr/>
              <a:t>43</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17411"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17412" name="Rectangle 2"/>
          <p:cNvSpPr>
            <a:spLocks noChangeArrowheads="1"/>
          </p:cNvSpPr>
          <p:nvPr/>
        </p:nvSpPr>
        <p:spPr bwMode="auto">
          <a:xfrm>
            <a:off x="838200" y="762001"/>
            <a:ext cx="5257800"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b="1"/>
              <a:t>Measures of Spread: Quantiles and Percentiles</a:t>
            </a:r>
          </a:p>
        </p:txBody>
      </p:sp>
      <p:sp>
        <p:nvSpPr>
          <p:cNvPr id="17413" name="Line 3"/>
          <p:cNvSpPr>
            <a:spLocks noChangeShapeType="1"/>
          </p:cNvSpPr>
          <p:nvPr/>
        </p:nvSpPr>
        <p:spPr bwMode="auto">
          <a:xfrm>
            <a:off x="1068388" y="1295400"/>
            <a:ext cx="4646612"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4" name="Rectangle 4"/>
          <p:cNvSpPr>
            <a:spLocks noChangeArrowheads="1"/>
          </p:cNvSpPr>
          <p:nvPr/>
        </p:nvSpPr>
        <p:spPr bwMode="auto">
          <a:xfrm>
            <a:off x="1066800" y="1524000"/>
            <a:ext cx="4800600" cy="1785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t>The median was the sample value that had 50% of the data below it.</a:t>
            </a:r>
          </a:p>
          <a:p>
            <a:pPr>
              <a:spcBef>
                <a:spcPct val="50000"/>
              </a:spcBef>
            </a:pPr>
            <a:r>
              <a:rPr lang="en-US"/>
              <a:t>More generally, we define the </a:t>
            </a:r>
            <a:r>
              <a:rPr lang="en-US" b="1"/>
              <a:t>p</a:t>
            </a:r>
            <a:r>
              <a:rPr lang="en-US" b="1" baseline="30000"/>
              <a:t>th</a:t>
            </a:r>
            <a:r>
              <a:rPr lang="en-US" b="1"/>
              <a:t> percentile</a:t>
            </a:r>
            <a:r>
              <a:rPr lang="en-US"/>
              <a:t> as the value which has p% of the sample values less than or equal to it.</a:t>
            </a:r>
          </a:p>
        </p:txBody>
      </p:sp>
      <p:sp>
        <p:nvSpPr>
          <p:cNvPr id="17415" name="Rectangle 7"/>
          <p:cNvSpPr>
            <a:spLocks noChangeArrowheads="1"/>
          </p:cNvSpPr>
          <p:nvPr/>
        </p:nvSpPr>
        <p:spPr bwMode="auto">
          <a:xfrm>
            <a:off x="1066800" y="3733802"/>
            <a:ext cx="5257800" cy="1355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b="1"/>
              <a:t>Quartiles</a:t>
            </a:r>
            <a:r>
              <a:rPr lang="en-US"/>
              <a:t> are the (25,50,75) percentiles. The </a:t>
            </a:r>
            <a:r>
              <a:rPr lang="en-US" b="1"/>
              <a:t>interquartile range</a:t>
            </a:r>
            <a:r>
              <a:rPr lang="en-US"/>
              <a:t> is Q</a:t>
            </a:r>
            <a:r>
              <a:rPr lang="en-US" baseline="-25000"/>
              <a:t>.75</a:t>
            </a:r>
            <a:r>
              <a:rPr lang="en-US"/>
              <a:t>-Q</a:t>
            </a:r>
            <a:r>
              <a:rPr lang="en-US" baseline="-25000"/>
              <a:t>.25</a:t>
            </a:r>
            <a:r>
              <a:rPr lang="en-US"/>
              <a:t> and is another useful measure of spread. The middle 50% of the data is found between Q</a:t>
            </a:r>
            <a:r>
              <a:rPr lang="en-US" baseline="-25000"/>
              <a:t>.25</a:t>
            </a:r>
            <a:r>
              <a:rPr lang="en-US"/>
              <a:t>  and is Q</a:t>
            </a:r>
            <a:r>
              <a:rPr lang="en-US" baseline="-25000"/>
              <a:t>.75</a:t>
            </a:r>
            <a:r>
              <a:rPr lang="en-US"/>
              <a:t>.</a:t>
            </a:r>
          </a:p>
        </p:txBody>
      </p:sp>
      <p:sp>
        <p:nvSpPr>
          <p:cNvPr id="17416"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29363C3A-1FAC-4B79-8230-97F3AA6DB08F}" type="slidenum">
              <a:rPr lang="en-US" sz="1400" smtClean="0"/>
              <a:pPr/>
              <a:t>44</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18435"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18436" name="Rectangle 2"/>
          <p:cNvSpPr>
            <a:spLocks noChangeArrowheads="1"/>
          </p:cNvSpPr>
          <p:nvPr/>
        </p:nvSpPr>
        <p:spPr bwMode="auto">
          <a:xfrm>
            <a:off x="2209800" y="762001"/>
            <a:ext cx="2438400"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b="1"/>
              <a:t>Boxplot</a:t>
            </a:r>
          </a:p>
        </p:txBody>
      </p:sp>
      <p:sp>
        <p:nvSpPr>
          <p:cNvPr id="18437" name="Line 3"/>
          <p:cNvSpPr>
            <a:spLocks noChangeShapeType="1"/>
          </p:cNvSpPr>
          <p:nvPr/>
        </p:nvSpPr>
        <p:spPr bwMode="auto">
          <a:xfrm>
            <a:off x="1068388" y="1295400"/>
            <a:ext cx="4646612"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8" name="Rectangle 4"/>
          <p:cNvSpPr>
            <a:spLocks noChangeArrowheads="1"/>
          </p:cNvSpPr>
          <p:nvPr/>
        </p:nvSpPr>
        <p:spPr bwMode="auto">
          <a:xfrm>
            <a:off x="990600" y="1600201"/>
            <a:ext cx="5029200" cy="1016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t>A graphics display of the quartiles of a dataset, as well as the range. Extremely large or small values are also identified.</a:t>
            </a:r>
          </a:p>
        </p:txBody>
      </p:sp>
      <p:pic>
        <p:nvPicPr>
          <p:cNvPr id="18439"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895600"/>
            <a:ext cx="5400675" cy="3600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40" name="Text Box 9"/>
          <p:cNvSpPr txBox="1">
            <a:spLocks noChangeArrowheads="1"/>
          </p:cNvSpPr>
          <p:nvPr/>
        </p:nvSpPr>
        <p:spPr bwMode="auto">
          <a:xfrm>
            <a:off x="2590800" y="6629401"/>
            <a:ext cx="1371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a:t>Drug</a:t>
            </a:r>
          </a:p>
        </p:txBody>
      </p:sp>
      <p:sp>
        <p:nvSpPr>
          <p:cNvPr id="18441"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4F6F4B5C-CF9E-4D0E-8FE2-EE51E7914E72}" type="slidenum">
              <a:rPr lang="en-US" sz="1400" smtClean="0"/>
              <a:pPr/>
              <a:t>45</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19459"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19460" name="Rectangle 1026"/>
          <p:cNvSpPr>
            <a:spLocks noChangeArrowheads="1"/>
          </p:cNvSpPr>
          <p:nvPr/>
        </p:nvSpPr>
        <p:spPr bwMode="auto">
          <a:xfrm>
            <a:off x="1905000" y="762001"/>
            <a:ext cx="2971800"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b="1"/>
              <a:t>Summary</a:t>
            </a:r>
          </a:p>
        </p:txBody>
      </p:sp>
      <p:sp>
        <p:nvSpPr>
          <p:cNvPr id="19461" name="Line 1027"/>
          <p:cNvSpPr>
            <a:spLocks noChangeShapeType="1"/>
          </p:cNvSpPr>
          <p:nvPr/>
        </p:nvSpPr>
        <p:spPr bwMode="auto">
          <a:xfrm>
            <a:off x="1068388" y="1295400"/>
            <a:ext cx="4646612"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2" name="Rectangle 1028"/>
          <p:cNvSpPr>
            <a:spLocks noChangeArrowheads="1"/>
          </p:cNvSpPr>
          <p:nvPr/>
        </p:nvSpPr>
        <p:spPr bwMode="auto">
          <a:xfrm>
            <a:off x="990600" y="1676402"/>
            <a:ext cx="4953000" cy="3016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marL="219075" indent="-219075">
              <a:spcBef>
                <a:spcPct val="50000"/>
              </a:spcBef>
              <a:buFontTx/>
              <a:buChar char="•"/>
            </a:pPr>
            <a:r>
              <a:rPr lang="en-US"/>
              <a:t>Numerical Summaries</a:t>
            </a:r>
          </a:p>
          <a:p>
            <a:pPr marL="687388" lvl="1" indent="-230188">
              <a:spcBef>
                <a:spcPct val="50000"/>
              </a:spcBef>
            </a:pPr>
            <a:r>
              <a:rPr lang="en-US"/>
              <a:t>1. location - mean, median, mode.</a:t>
            </a:r>
          </a:p>
          <a:p>
            <a:pPr marL="687388" lvl="1" indent="-230188">
              <a:spcBef>
                <a:spcPct val="50000"/>
              </a:spcBef>
            </a:pPr>
            <a:r>
              <a:rPr lang="en-US"/>
              <a:t>2. spread - range, variance, standard deviation, IQR</a:t>
            </a:r>
          </a:p>
          <a:p>
            <a:pPr marL="219075" indent="-219075">
              <a:spcBef>
                <a:spcPct val="50000"/>
              </a:spcBef>
              <a:buFontTx/>
              <a:buChar char="•"/>
            </a:pPr>
            <a:r>
              <a:rPr lang="en-US"/>
              <a:t>Graphical Summaries</a:t>
            </a:r>
          </a:p>
          <a:p>
            <a:pPr marL="687388" lvl="1" indent="-230188">
              <a:spcBef>
                <a:spcPct val="50000"/>
              </a:spcBef>
            </a:pPr>
            <a:r>
              <a:rPr lang="en-US"/>
              <a:t>1. Boxplot</a:t>
            </a:r>
          </a:p>
          <a:p>
            <a:pPr marL="219075" indent="-219075">
              <a:spcBef>
                <a:spcPct val="50000"/>
              </a:spcBef>
            </a:pPr>
            <a:endParaRPr lang="en-US"/>
          </a:p>
        </p:txBody>
      </p:sp>
      <p:sp>
        <p:nvSpPr>
          <p:cNvPr id="19463"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B3C31591-90FE-48F2-91EB-AE621DA2108A}" type="slidenum">
              <a:rPr lang="en-US" sz="1400" smtClean="0"/>
              <a:pPr/>
              <a:t>46</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20483"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20484" name="AutoShape 2"/>
          <p:cNvSpPr>
            <a:spLocks noChangeArrowheads="1"/>
          </p:cNvSpPr>
          <p:nvPr/>
        </p:nvSpPr>
        <p:spPr bwMode="auto">
          <a:xfrm>
            <a:off x="381000" y="304800"/>
            <a:ext cx="6096000" cy="7924800"/>
          </a:xfrm>
          <a:prstGeom prst="roundRect">
            <a:avLst>
              <a:gd name="adj" fmla="val 16667"/>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5" name="Text Box 3"/>
          <p:cNvSpPr txBox="1">
            <a:spLocks noChangeArrowheads="1"/>
          </p:cNvSpPr>
          <p:nvPr/>
        </p:nvSpPr>
        <p:spPr bwMode="auto">
          <a:xfrm>
            <a:off x="1371600" y="3581401"/>
            <a:ext cx="40386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a:t>Probability Distributions</a:t>
            </a:r>
          </a:p>
          <a:p>
            <a:pPr algn="ctr">
              <a:spcBef>
                <a:spcPct val="50000"/>
              </a:spcBef>
            </a:pPr>
            <a:r>
              <a:rPr lang="en-US" sz="2400" b="1"/>
              <a:t>I</a:t>
            </a:r>
            <a:endParaRPr lang="en-US" sz="2400"/>
          </a:p>
        </p:txBody>
      </p:sp>
      <p:sp>
        <p:nvSpPr>
          <p:cNvPr id="20486" name="Line 4"/>
          <p:cNvSpPr>
            <a:spLocks noChangeShapeType="1"/>
          </p:cNvSpPr>
          <p:nvPr/>
        </p:nvSpPr>
        <p:spPr bwMode="auto">
          <a:xfrm>
            <a:off x="1295400" y="2590800"/>
            <a:ext cx="4191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7" name="Line 5"/>
          <p:cNvSpPr>
            <a:spLocks noChangeShapeType="1"/>
          </p:cNvSpPr>
          <p:nvPr/>
        </p:nvSpPr>
        <p:spPr bwMode="auto">
          <a:xfrm>
            <a:off x="1295400" y="2743200"/>
            <a:ext cx="4191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8" name="Line 6"/>
          <p:cNvSpPr>
            <a:spLocks noChangeShapeType="1"/>
          </p:cNvSpPr>
          <p:nvPr/>
        </p:nvSpPr>
        <p:spPr bwMode="auto">
          <a:xfrm>
            <a:off x="1295400" y="4953000"/>
            <a:ext cx="4191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9" name="Line 7"/>
          <p:cNvSpPr>
            <a:spLocks noChangeShapeType="1"/>
          </p:cNvSpPr>
          <p:nvPr/>
        </p:nvSpPr>
        <p:spPr bwMode="auto">
          <a:xfrm>
            <a:off x="1295400" y="5105400"/>
            <a:ext cx="4191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0"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38A09C93-AAEF-4581-A032-BEE971809C7E}" type="slidenum">
              <a:rPr lang="en-US" sz="1400" smtClean="0"/>
              <a:pPr/>
              <a:t>47</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3075"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3076" name="Rectangle 2"/>
          <p:cNvSpPr>
            <a:spLocks noChangeArrowheads="1"/>
          </p:cNvSpPr>
          <p:nvPr/>
        </p:nvSpPr>
        <p:spPr bwMode="auto">
          <a:xfrm>
            <a:off x="990600" y="762001"/>
            <a:ext cx="5029200"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b="1" u="sng" dirty="0" smtClean="0"/>
              <a:t>Exploratory</a:t>
            </a:r>
            <a:r>
              <a:rPr lang="en-US" b="1" dirty="0" smtClean="0"/>
              <a:t>/Descriptive </a:t>
            </a:r>
            <a:r>
              <a:rPr lang="en-US" b="1" dirty="0" smtClean="0"/>
              <a:t>Statistics</a:t>
            </a:r>
            <a:endParaRPr lang="en-US" b="1" dirty="0"/>
          </a:p>
        </p:txBody>
      </p:sp>
      <p:sp>
        <p:nvSpPr>
          <p:cNvPr id="3077" name="Line 3"/>
          <p:cNvSpPr>
            <a:spLocks noChangeShapeType="1"/>
          </p:cNvSpPr>
          <p:nvPr/>
        </p:nvSpPr>
        <p:spPr bwMode="auto">
          <a:xfrm>
            <a:off x="1143000" y="1295400"/>
            <a:ext cx="47244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 name="Rectangle 4"/>
          <p:cNvSpPr>
            <a:spLocks noChangeArrowheads="1"/>
          </p:cNvSpPr>
          <p:nvPr/>
        </p:nvSpPr>
        <p:spPr bwMode="auto">
          <a:xfrm>
            <a:off x="685800" y="1905001"/>
            <a:ext cx="5486400" cy="3632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marL="219075" indent="-219075">
              <a:spcBef>
                <a:spcPct val="50000"/>
              </a:spcBef>
              <a:buFontTx/>
              <a:buChar char="•"/>
            </a:pPr>
            <a:r>
              <a:rPr lang="en-US" dirty="0" smtClean="0"/>
              <a:t>“</a:t>
            </a:r>
            <a:r>
              <a:rPr lang="en-US" dirty="0"/>
              <a:t>Exploratory data analysis can never be the whole story, but nothing else can serve as the foundation stone- the first step</a:t>
            </a:r>
            <a:r>
              <a:rPr lang="en-US" dirty="0" smtClean="0"/>
              <a:t>”</a:t>
            </a:r>
          </a:p>
          <a:p>
            <a:pPr marL="676275" lvl="1" indent="-219075">
              <a:spcBef>
                <a:spcPct val="50000"/>
              </a:spcBef>
              <a:buFontTx/>
              <a:buChar char="•"/>
            </a:pPr>
            <a:r>
              <a:rPr lang="en-US" dirty="0" smtClean="0"/>
              <a:t>John </a:t>
            </a:r>
            <a:r>
              <a:rPr lang="en-US" dirty="0" err="1" smtClean="0"/>
              <a:t>Tukey</a:t>
            </a:r>
            <a:r>
              <a:rPr lang="en-US" dirty="0"/>
              <a:t>, founder of </a:t>
            </a:r>
            <a:r>
              <a:rPr lang="en-US" dirty="0" smtClean="0"/>
              <a:t>EDA “school”</a:t>
            </a:r>
            <a:endParaRPr lang="en-US" dirty="0"/>
          </a:p>
          <a:p>
            <a:pPr marL="219075" indent="-219075">
              <a:spcBef>
                <a:spcPct val="50000"/>
              </a:spcBef>
              <a:buFontTx/>
              <a:buChar char="•"/>
            </a:pPr>
            <a:r>
              <a:rPr lang="en-US" dirty="0" smtClean="0"/>
              <a:t>Summarization </a:t>
            </a:r>
            <a:r>
              <a:rPr lang="en-US" dirty="0"/>
              <a:t>and presentation of </a:t>
            </a:r>
            <a:r>
              <a:rPr lang="en-US" dirty="0" smtClean="0"/>
              <a:t>data</a:t>
            </a:r>
          </a:p>
          <a:p>
            <a:pPr marL="219075" indent="-219075">
              <a:spcBef>
                <a:spcPct val="50000"/>
              </a:spcBef>
              <a:buFontTx/>
              <a:buChar char="•"/>
            </a:pPr>
            <a:r>
              <a:rPr lang="en-US" dirty="0"/>
              <a:t>Generally one of first steps to scientific </a:t>
            </a:r>
            <a:r>
              <a:rPr lang="en-US" dirty="0" smtClean="0"/>
              <a:t>discovery</a:t>
            </a:r>
          </a:p>
          <a:p>
            <a:pPr marL="219075" indent="-219075">
              <a:spcBef>
                <a:spcPct val="50000"/>
              </a:spcBef>
              <a:buFontTx/>
              <a:buChar char="•"/>
            </a:pPr>
            <a:r>
              <a:rPr lang="en-US" dirty="0"/>
              <a:t>Definitely </a:t>
            </a:r>
            <a:r>
              <a:rPr lang="en-US" dirty="0" smtClean="0"/>
              <a:t>one </a:t>
            </a:r>
            <a:r>
              <a:rPr lang="en-US" dirty="0"/>
              <a:t>of first steps to scientific understanding</a:t>
            </a:r>
            <a:endParaRPr lang="en-US" dirty="0"/>
          </a:p>
          <a:p>
            <a:pPr marL="676275" lvl="1" indent="-219075">
              <a:spcBef>
                <a:spcPct val="50000"/>
              </a:spcBef>
              <a:buFontTx/>
              <a:buChar char="•"/>
            </a:pPr>
            <a:r>
              <a:rPr lang="en-US" dirty="0"/>
              <a:t>If you can’t see it, don’t believe it</a:t>
            </a:r>
            <a:r>
              <a:rPr lang="en-US" dirty="0" smtClean="0"/>
              <a:t>!</a:t>
            </a:r>
          </a:p>
        </p:txBody>
      </p:sp>
      <p:sp>
        <p:nvSpPr>
          <p:cNvPr id="3080"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30769DE0-3939-4E45-84E9-9FF5AA6AEFE5}" type="slidenum">
              <a:rPr lang="en-US" sz="1400" smtClean="0"/>
              <a:pPr/>
              <a:t>30</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dirty="0" smtClean="0"/>
              <a:t>Summer 2017</a:t>
            </a:r>
            <a:endParaRPr lang="en-US" sz="1400" dirty="0"/>
          </a:p>
        </p:txBody>
      </p:sp>
      <p:sp>
        <p:nvSpPr>
          <p:cNvPr id="21507"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21508" name="Text Box 2"/>
          <p:cNvSpPr txBox="1">
            <a:spLocks noChangeArrowheads="1"/>
          </p:cNvSpPr>
          <p:nvPr/>
        </p:nvSpPr>
        <p:spPr bwMode="auto">
          <a:xfrm>
            <a:off x="1295400" y="1219200"/>
            <a:ext cx="3886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b="1" dirty="0" smtClean="0"/>
              <a:t>Probability</a:t>
            </a:r>
            <a:r>
              <a:rPr lang="en-US" b="1" dirty="0" smtClean="0"/>
              <a:t>: Why </a:t>
            </a:r>
            <a:r>
              <a:rPr lang="en-US" b="1" dirty="0"/>
              <a:t>bother?</a:t>
            </a:r>
            <a:endParaRPr lang="en-US" dirty="0"/>
          </a:p>
        </p:txBody>
      </p:sp>
      <p:sp>
        <p:nvSpPr>
          <p:cNvPr id="21509" name="Line 3"/>
          <p:cNvSpPr>
            <a:spLocks noChangeShapeType="1"/>
          </p:cNvSpPr>
          <p:nvPr/>
        </p:nvSpPr>
        <p:spPr bwMode="auto">
          <a:xfrm>
            <a:off x="1143000" y="1752600"/>
            <a:ext cx="4191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1" name="Text Box 5"/>
          <p:cNvSpPr txBox="1">
            <a:spLocks noChangeArrowheads="1"/>
          </p:cNvSpPr>
          <p:nvPr/>
        </p:nvSpPr>
        <p:spPr bwMode="auto">
          <a:xfrm>
            <a:off x="1143000" y="5791201"/>
            <a:ext cx="5181600" cy="1323439"/>
          </a:xfrm>
          <a:prstGeom prst="rect">
            <a:avLst/>
          </a:prstGeom>
          <a:solidFill>
            <a:srgbClr val="FFFFFF"/>
          </a:solidFill>
          <a:ln>
            <a:solidFill>
              <a:srgbClr val="FFFFFF"/>
            </a:solidFill>
          </a:ln>
          <a:effectLs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dirty="0"/>
              <a:t>Population		Sample</a:t>
            </a:r>
          </a:p>
          <a:p>
            <a:pPr>
              <a:spcBef>
                <a:spcPct val="50000"/>
              </a:spcBef>
            </a:pPr>
            <a:r>
              <a:rPr lang="en-US" dirty="0" smtClean="0"/>
              <a:t>Probability </a:t>
            </a:r>
            <a:r>
              <a:rPr lang="en-US" dirty="0"/>
              <a:t>dist.		Frequency dist.</a:t>
            </a:r>
          </a:p>
          <a:p>
            <a:pPr>
              <a:spcBef>
                <a:spcPct val="50000"/>
              </a:spcBef>
            </a:pPr>
            <a:r>
              <a:rPr lang="en-US" dirty="0"/>
              <a:t>Parameters		</a:t>
            </a:r>
            <a:r>
              <a:rPr lang="en-US" dirty="0" smtClean="0"/>
              <a:t> Estimates</a:t>
            </a:r>
            <a:endParaRPr lang="en-US" dirty="0"/>
          </a:p>
        </p:txBody>
      </p:sp>
      <p:sp>
        <p:nvSpPr>
          <p:cNvPr id="21512" name="Line 6"/>
          <p:cNvSpPr>
            <a:spLocks noChangeShapeType="1"/>
          </p:cNvSpPr>
          <p:nvPr/>
        </p:nvSpPr>
        <p:spPr bwMode="auto">
          <a:xfrm>
            <a:off x="3124200" y="6019800"/>
            <a:ext cx="6096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3" name="Line 7"/>
          <p:cNvSpPr>
            <a:spLocks noChangeShapeType="1"/>
          </p:cNvSpPr>
          <p:nvPr/>
        </p:nvSpPr>
        <p:spPr bwMode="auto">
          <a:xfrm>
            <a:off x="3124200" y="6477000"/>
            <a:ext cx="6096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4" name="Line 8"/>
          <p:cNvSpPr>
            <a:spLocks noChangeShapeType="1"/>
          </p:cNvSpPr>
          <p:nvPr/>
        </p:nvSpPr>
        <p:spPr bwMode="auto">
          <a:xfrm>
            <a:off x="3124200" y="6934200"/>
            <a:ext cx="6096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6" name="Rectangle 10"/>
          <p:cNvSpPr>
            <a:spLocks noChangeArrowheads="1"/>
          </p:cNvSpPr>
          <p:nvPr/>
        </p:nvSpPr>
        <p:spPr bwMode="auto">
          <a:xfrm>
            <a:off x="762000" y="2133601"/>
            <a:ext cx="5181600" cy="3170099"/>
          </a:xfrm>
          <a:prstGeom prst="rect">
            <a:avLst/>
          </a:prstGeom>
          <a:noFill/>
          <a:ln>
            <a:noFill/>
          </a:ln>
          <a:extLst/>
        </p:spPr>
        <p:style>
          <a:lnRef idx="2">
            <a:schemeClr val="accent1"/>
          </a:lnRef>
          <a:fillRef idx="1">
            <a:schemeClr val="lt1"/>
          </a:fillRef>
          <a:effectRef idx="0">
            <a:schemeClr val="accent1"/>
          </a:effectRef>
          <a:fontRef idx="minor">
            <a:schemeClr val="dk1"/>
          </a:fontRef>
        </p:style>
        <p:txBody>
          <a:bodyPr>
            <a:spAutoFit/>
          </a:bodyPr>
          <a:lstStyle/>
          <a:p>
            <a:pPr>
              <a:spcBef>
                <a:spcPct val="50000"/>
              </a:spcBef>
            </a:pPr>
            <a:r>
              <a:rPr lang="en-US" dirty="0"/>
              <a:t>Most of the time we are not interested in the samples that we obtained. We are interested in using the samples to inform a more general </a:t>
            </a:r>
            <a:r>
              <a:rPr lang="en-US" dirty="0" smtClean="0"/>
              <a:t>understanding. </a:t>
            </a:r>
          </a:p>
          <a:p>
            <a:pPr>
              <a:spcBef>
                <a:spcPct val="50000"/>
              </a:spcBef>
            </a:pPr>
            <a:endParaRPr lang="en-US" dirty="0"/>
          </a:p>
          <a:p>
            <a:pPr>
              <a:spcBef>
                <a:spcPct val="50000"/>
              </a:spcBef>
            </a:pPr>
            <a:r>
              <a:rPr lang="en-US" dirty="0"/>
              <a:t>To understand how well our samples </a:t>
            </a:r>
            <a:r>
              <a:rPr lang="en-US" dirty="0" err="1"/>
              <a:t>generalise</a:t>
            </a:r>
            <a:r>
              <a:rPr lang="en-US" dirty="0"/>
              <a:t> to a broader population, we need to know how reliable/representative/variable our samples were. </a:t>
            </a:r>
            <a:endParaRPr lang="en-US" dirty="0"/>
          </a:p>
        </p:txBody>
      </p:sp>
      <p:sp>
        <p:nvSpPr>
          <p:cNvPr id="21517"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4F7A923E-FAB9-42A5-A47E-9E599AB9CF70}" type="slidenum">
              <a:rPr lang="en-US" sz="1400" smtClean="0"/>
              <a:pPr/>
              <a:t>48</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21507"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21508" name="Text Box 2"/>
          <p:cNvSpPr txBox="1">
            <a:spLocks noChangeArrowheads="1"/>
          </p:cNvSpPr>
          <p:nvPr/>
        </p:nvSpPr>
        <p:spPr bwMode="auto">
          <a:xfrm>
            <a:off x="1295400" y="990601"/>
            <a:ext cx="3886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b="1"/>
              <a:t>Probability Distribution</a:t>
            </a:r>
            <a:endParaRPr lang="en-US"/>
          </a:p>
        </p:txBody>
      </p:sp>
      <p:sp>
        <p:nvSpPr>
          <p:cNvPr id="21509" name="Line 3"/>
          <p:cNvSpPr>
            <a:spLocks noChangeShapeType="1"/>
          </p:cNvSpPr>
          <p:nvPr/>
        </p:nvSpPr>
        <p:spPr bwMode="auto">
          <a:xfrm>
            <a:off x="1143000" y="1752600"/>
            <a:ext cx="4191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0" name="Text Box 4"/>
          <p:cNvSpPr txBox="1">
            <a:spLocks noChangeArrowheads="1"/>
          </p:cNvSpPr>
          <p:nvPr/>
        </p:nvSpPr>
        <p:spPr bwMode="auto">
          <a:xfrm>
            <a:off x="762000" y="3276601"/>
            <a:ext cx="48768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u="sng" dirty="0"/>
              <a:t>Definition</a:t>
            </a:r>
            <a:r>
              <a:rPr lang="en-US" dirty="0"/>
              <a:t>: A </a:t>
            </a:r>
            <a:r>
              <a:rPr lang="en-US" b="1" dirty="0"/>
              <a:t>probability distribution</a:t>
            </a:r>
            <a:r>
              <a:rPr lang="en-US" dirty="0"/>
              <a:t> gives the probability of obtaining all possible (sets of) values of a random variable. It gives the probability of the outcomes of an experiment. </a:t>
            </a:r>
          </a:p>
        </p:txBody>
      </p:sp>
      <p:sp>
        <p:nvSpPr>
          <p:cNvPr id="21516" name="Rectangle 10"/>
          <p:cNvSpPr>
            <a:spLocks noChangeArrowheads="1"/>
          </p:cNvSpPr>
          <p:nvPr/>
        </p:nvSpPr>
        <p:spPr bwMode="auto">
          <a:xfrm>
            <a:off x="762000" y="2133601"/>
            <a:ext cx="5181600" cy="1015663"/>
          </a:xfrm>
          <a:prstGeom prst="rect">
            <a:avLst/>
          </a:prstGeom>
          <a:noFill/>
          <a:ln>
            <a:noFill/>
          </a:ln>
          <a:extLst/>
        </p:spPr>
        <p:style>
          <a:lnRef idx="2">
            <a:schemeClr val="accent1"/>
          </a:lnRef>
          <a:fillRef idx="1">
            <a:schemeClr val="lt1"/>
          </a:fillRef>
          <a:effectRef idx="0">
            <a:schemeClr val="accent1"/>
          </a:effectRef>
          <a:fontRef idx="minor">
            <a:schemeClr val="dk1"/>
          </a:fontRef>
        </p:style>
        <p:txBody>
          <a:bodyPr>
            <a:spAutoFit/>
          </a:bodyPr>
          <a:lstStyle/>
          <a:p>
            <a:pPr>
              <a:spcBef>
                <a:spcPct val="50000"/>
              </a:spcBef>
            </a:pPr>
            <a:r>
              <a:rPr lang="en-US" u="sng" dirty="0"/>
              <a:t>Definition</a:t>
            </a:r>
            <a:r>
              <a:rPr lang="en-US" dirty="0"/>
              <a:t>: A </a:t>
            </a:r>
            <a:r>
              <a:rPr lang="en-US" b="1" dirty="0"/>
              <a:t>random variable</a:t>
            </a:r>
            <a:r>
              <a:rPr lang="en-US" dirty="0"/>
              <a:t> is a characteristic whose obtained values arise as a result of chance factors.</a:t>
            </a:r>
          </a:p>
        </p:txBody>
      </p:sp>
      <p:sp>
        <p:nvSpPr>
          <p:cNvPr id="21517"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4F7A923E-FAB9-42A5-A47E-9E599AB9CF70}" type="slidenum">
              <a:rPr lang="en-US" sz="1400" smtClean="0"/>
              <a:pPr/>
              <a:t>49</a:t>
            </a:fld>
            <a:endParaRPr lang="en-US" sz="1400" smtClean="0"/>
          </a:p>
        </p:txBody>
      </p:sp>
    </p:spTree>
    <p:extLst>
      <p:ext uri="{BB962C8B-B14F-4D97-AF65-F5344CB8AC3E}">
        <p14:creationId xmlns:p14="http://schemas.microsoft.com/office/powerpoint/2010/main" val="13248431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22531"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22532" name="Text Box 2"/>
          <p:cNvSpPr txBox="1">
            <a:spLocks noChangeArrowheads="1"/>
          </p:cNvSpPr>
          <p:nvPr/>
        </p:nvSpPr>
        <p:spPr bwMode="auto">
          <a:xfrm>
            <a:off x="1371600" y="906464"/>
            <a:ext cx="3810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b="1"/>
              <a:t>Theoretical Distributions</a:t>
            </a:r>
          </a:p>
        </p:txBody>
      </p:sp>
      <p:sp>
        <p:nvSpPr>
          <p:cNvPr id="22533" name="Line 3"/>
          <p:cNvSpPr>
            <a:spLocks noChangeShapeType="1"/>
          </p:cNvSpPr>
          <p:nvPr/>
        </p:nvSpPr>
        <p:spPr bwMode="auto">
          <a:xfrm>
            <a:off x="1219200" y="1447800"/>
            <a:ext cx="4343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4" name="Text Box 4"/>
          <p:cNvSpPr txBox="1">
            <a:spLocks noChangeArrowheads="1"/>
          </p:cNvSpPr>
          <p:nvPr/>
        </p:nvSpPr>
        <p:spPr bwMode="auto">
          <a:xfrm>
            <a:off x="762000" y="1600201"/>
            <a:ext cx="5181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a:t>Used to provide a mathematical description of outcomes of an experiment.</a:t>
            </a:r>
          </a:p>
        </p:txBody>
      </p:sp>
      <p:sp>
        <p:nvSpPr>
          <p:cNvPr id="22535" name="Text Box 5"/>
          <p:cNvSpPr txBox="1">
            <a:spLocks noChangeArrowheads="1"/>
          </p:cNvSpPr>
          <p:nvPr/>
        </p:nvSpPr>
        <p:spPr bwMode="auto">
          <a:xfrm>
            <a:off x="838200" y="2514601"/>
            <a:ext cx="5486400"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8925" indent="-288925" defTabSz="679450">
              <a:defRPr sz="2000">
                <a:solidFill>
                  <a:schemeClr val="tx1"/>
                </a:solidFill>
                <a:latin typeface="Times New Roman" charset="0"/>
              </a:defRPr>
            </a:lvl1pPr>
            <a:lvl2pPr marL="742950" indent="-285750" defTabSz="679450">
              <a:defRPr sz="2000">
                <a:solidFill>
                  <a:schemeClr val="tx1"/>
                </a:solidFill>
                <a:latin typeface="Times New Roman" charset="0"/>
              </a:defRPr>
            </a:lvl2pPr>
            <a:lvl3pPr marL="1143000" indent="-228600" defTabSz="679450">
              <a:defRPr sz="2000">
                <a:solidFill>
                  <a:schemeClr val="tx1"/>
                </a:solidFill>
                <a:latin typeface="Times New Roman" charset="0"/>
              </a:defRPr>
            </a:lvl3pPr>
            <a:lvl4pPr marL="1600200" indent="-228600" defTabSz="679450">
              <a:defRPr sz="2000">
                <a:solidFill>
                  <a:schemeClr val="tx1"/>
                </a:solidFill>
                <a:latin typeface="Times New Roman" charset="0"/>
              </a:defRPr>
            </a:lvl4pPr>
            <a:lvl5pPr marL="2057400" indent="-228600" defTabSz="679450">
              <a:defRPr sz="2000">
                <a:solidFill>
                  <a:schemeClr val="tx1"/>
                </a:solidFill>
                <a:latin typeface="Times New Roman" charset="0"/>
              </a:defRPr>
            </a:lvl5pPr>
            <a:lvl6pPr marL="2514600" indent="-228600" defTabSz="679450" eaLnBrk="0" fontAlgn="base" hangingPunct="0">
              <a:spcBef>
                <a:spcPct val="0"/>
              </a:spcBef>
              <a:spcAft>
                <a:spcPct val="0"/>
              </a:spcAft>
              <a:defRPr sz="2000">
                <a:solidFill>
                  <a:schemeClr val="tx1"/>
                </a:solidFill>
                <a:latin typeface="Times New Roman" charset="0"/>
              </a:defRPr>
            </a:lvl6pPr>
            <a:lvl7pPr marL="2971800" indent="-228600" defTabSz="679450" eaLnBrk="0" fontAlgn="base" hangingPunct="0">
              <a:spcBef>
                <a:spcPct val="0"/>
              </a:spcBef>
              <a:spcAft>
                <a:spcPct val="0"/>
              </a:spcAft>
              <a:defRPr sz="2000">
                <a:solidFill>
                  <a:schemeClr val="tx1"/>
                </a:solidFill>
                <a:latin typeface="Times New Roman" charset="0"/>
              </a:defRPr>
            </a:lvl7pPr>
            <a:lvl8pPr marL="3429000" indent="-228600" defTabSz="679450" eaLnBrk="0" fontAlgn="base" hangingPunct="0">
              <a:spcBef>
                <a:spcPct val="0"/>
              </a:spcBef>
              <a:spcAft>
                <a:spcPct val="0"/>
              </a:spcAft>
              <a:defRPr sz="2000">
                <a:solidFill>
                  <a:schemeClr val="tx1"/>
                </a:solidFill>
                <a:latin typeface="Times New Roman" charset="0"/>
              </a:defRPr>
            </a:lvl8pPr>
            <a:lvl9pPr marL="3886200" indent="-228600" defTabSz="67945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dirty="0"/>
              <a:t>A.	Discrete variables</a:t>
            </a:r>
          </a:p>
          <a:p>
            <a:pPr>
              <a:spcBef>
                <a:spcPct val="50000"/>
              </a:spcBef>
            </a:pPr>
            <a:r>
              <a:rPr lang="en-US" dirty="0"/>
              <a:t>	1. Binomial - sums of 0/1 outcomes</a:t>
            </a:r>
          </a:p>
          <a:p>
            <a:pPr>
              <a:spcBef>
                <a:spcPct val="50000"/>
              </a:spcBef>
            </a:pPr>
            <a:r>
              <a:rPr lang="en-US" dirty="0"/>
              <a:t>		- underlies many epidemiologic applications</a:t>
            </a:r>
          </a:p>
          <a:p>
            <a:pPr>
              <a:spcBef>
                <a:spcPct val="50000"/>
              </a:spcBef>
            </a:pPr>
            <a:r>
              <a:rPr lang="en-US" dirty="0"/>
              <a:t>		- basic model for logistic regression</a:t>
            </a:r>
          </a:p>
          <a:p>
            <a:pPr>
              <a:spcBef>
                <a:spcPct val="50000"/>
              </a:spcBef>
            </a:pPr>
            <a:r>
              <a:rPr lang="en-US" dirty="0"/>
              <a:t>	2. Multinomial – generalization of binomial</a:t>
            </a:r>
          </a:p>
          <a:p>
            <a:pPr>
              <a:spcBef>
                <a:spcPct val="50000"/>
              </a:spcBef>
            </a:pPr>
            <a:r>
              <a:rPr lang="en-US" dirty="0"/>
              <a:t>		- a basic model for log-linear analysis</a:t>
            </a:r>
          </a:p>
          <a:p>
            <a:pPr>
              <a:spcBef>
                <a:spcPct val="50000"/>
              </a:spcBef>
            </a:pPr>
            <a:r>
              <a:rPr lang="en-US" dirty="0"/>
              <a:t>B. Continuous variables</a:t>
            </a:r>
          </a:p>
          <a:p>
            <a:pPr>
              <a:spcBef>
                <a:spcPct val="50000"/>
              </a:spcBef>
            </a:pPr>
            <a:r>
              <a:rPr lang="en-US" dirty="0"/>
              <a:t>	1. Normal - bell-shaped curve; many </a:t>
            </a:r>
            <a:r>
              <a:rPr lang="en-US" dirty="0"/>
              <a:t>data </a:t>
            </a:r>
            <a:r>
              <a:rPr lang="en-US" dirty="0" smtClean="0"/>
              <a:t>summaries are </a:t>
            </a:r>
            <a:r>
              <a:rPr lang="en-US" u="sng" dirty="0"/>
              <a:t>approximately</a:t>
            </a:r>
            <a:r>
              <a:rPr lang="en-US" dirty="0"/>
              <a:t> normally distributed.</a:t>
            </a:r>
          </a:p>
          <a:p>
            <a:pPr>
              <a:spcBef>
                <a:spcPct val="50000"/>
              </a:spcBef>
            </a:pPr>
            <a:r>
              <a:rPr lang="en-US" dirty="0"/>
              <a:t>	2. t- distribution</a:t>
            </a:r>
          </a:p>
          <a:p>
            <a:pPr>
              <a:spcBef>
                <a:spcPct val="50000"/>
              </a:spcBef>
            </a:pPr>
            <a:r>
              <a:rPr lang="en-US" dirty="0"/>
              <a:t>	3. Chi-square distribution (</a:t>
            </a:r>
            <a:r>
              <a:rPr lang="en-US" dirty="0">
                <a:sym typeface="Symbol" pitchFamily="18" charset="2"/>
              </a:rPr>
              <a:t></a:t>
            </a:r>
            <a:r>
              <a:rPr lang="en-US" baseline="30000" dirty="0">
                <a:sym typeface="Symbol" pitchFamily="18" charset="2"/>
              </a:rPr>
              <a:t>2</a:t>
            </a:r>
            <a:r>
              <a:rPr lang="en-US" dirty="0">
                <a:sym typeface="Symbol" pitchFamily="18" charset="2"/>
              </a:rPr>
              <a:t>)</a:t>
            </a:r>
            <a:endParaRPr lang="en-US" dirty="0"/>
          </a:p>
        </p:txBody>
      </p:sp>
      <p:sp>
        <p:nvSpPr>
          <p:cNvPr id="22536"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E5997CCC-9306-4BF9-B296-D84D97D93A18}" type="slidenum">
              <a:rPr lang="en-US" sz="1400" smtClean="0"/>
              <a:pPr/>
              <a:t>50</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23555"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23556" name="Text Box 2"/>
          <p:cNvSpPr txBox="1">
            <a:spLocks noChangeArrowheads="1"/>
          </p:cNvSpPr>
          <p:nvPr/>
        </p:nvSpPr>
        <p:spPr bwMode="auto">
          <a:xfrm>
            <a:off x="1371600" y="914401"/>
            <a:ext cx="4114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b="1"/>
              <a:t>Binomial Distribution - Motivation</a:t>
            </a:r>
          </a:p>
        </p:txBody>
      </p:sp>
      <p:sp>
        <p:nvSpPr>
          <p:cNvPr id="23557" name="Line 3"/>
          <p:cNvSpPr>
            <a:spLocks noChangeShapeType="1"/>
          </p:cNvSpPr>
          <p:nvPr/>
        </p:nvSpPr>
        <p:spPr bwMode="auto">
          <a:xfrm>
            <a:off x="1143000" y="1447800"/>
            <a:ext cx="4572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8" name="Text Box 4"/>
          <p:cNvSpPr txBox="1">
            <a:spLocks noChangeArrowheads="1"/>
          </p:cNvSpPr>
          <p:nvPr/>
        </p:nvSpPr>
        <p:spPr bwMode="auto">
          <a:xfrm>
            <a:off x="1066800" y="1905001"/>
            <a:ext cx="464820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b="1"/>
              <a:t>Question</a:t>
            </a:r>
            <a:r>
              <a:rPr lang="en-US"/>
              <a:t>: In a family where both parents are carriers for a recessive trait, what is the probability that in a family of 3 children </a:t>
            </a:r>
            <a:r>
              <a:rPr lang="en-US" u="sng"/>
              <a:t>exactly</a:t>
            </a:r>
            <a:r>
              <a:rPr lang="en-US"/>
              <a:t> 1 child would be affected?</a:t>
            </a:r>
          </a:p>
          <a:p>
            <a:pPr>
              <a:spcBef>
                <a:spcPct val="50000"/>
              </a:spcBef>
            </a:pPr>
            <a:endParaRPr lang="en-US"/>
          </a:p>
          <a:p>
            <a:pPr>
              <a:spcBef>
                <a:spcPct val="50000"/>
              </a:spcBef>
            </a:pPr>
            <a:r>
              <a:rPr lang="en-US"/>
              <a:t>What is the probability that </a:t>
            </a:r>
            <a:r>
              <a:rPr lang="en-US" u="sng"/>
              <a:t>at least</a:t>
            </a:r>
            <a:r>
              <a:rPr lang="en-US"/>
              <a:t> 1 would be affected?</a:t>
            </a:r>
          </a:p>
          <a:p>
            <a:pPr>
              <a:spcBef>
                <a:spcPct val="50000"/>
              </a:spcBef>
            </a:pPr>
            <a:endParaRPr lang="en-US"/>
          </a:p>
          <a:p>
            <a:pPr>
              <a:spcBef>
                <a:spcPct val="50000"/>
              </a:spcBef>
            </a:pPr>
            <a:r>
              <a:rPr lang="en-US"/>
              <a:t>In a family of 6 children, what is the probability that </a:t>
            </a:r>
            <a:r>
              <a:rPr lang="en-US" u="sng"/>
              <a:t>exactly</a:t>
            </a:r>
            <a:r>
              <a:rPr lang="en-US"/>
              <a:t> 1 child is affected?</a:t>
            </a:r>
          </a:p>
          <a:p>
            <a:pPr>
              <a:spcBef>
                <a:spcPct val="50000"/>
              </a:spcBef>
            </a:pPr>
            <a:endParaRPr lang="en-US"/>
          </a:p>
          <a:p>
            <a:pPr>
              <a:spcBef>
                <a:spcPct val="50000"/>
              </a:spcBef>
            </a:pPr>
            <a:r>
              <a:rPr lang="en-US"/>
              <a:t>What if the trait is dominant?</a:t>
            </a:r>
          </a:p>
        </p:txBody>
      </p:sp>
      <p:sp>
        <p:nvSpPr>
          <p:cNvPr id="23559"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FCF2F23C-DB93-4D50-B27E-B3A94C35CAEA}" type="slidenum">
              <a:rPr lang="en-US" sz="1400" smtClean="0"/>
              <a:pPr/>
              <a:t>51</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24579"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24580" name="Text Box 2"/>
          <p:cNvSpPr txBox="1">
            <a:spLocks noChangeArrowheads="1"/>
          </p:cNvSpPr>
          <p:nvPr/>
        </p:nvSpPr>
        <p:spPr bwMode="auto">
          <a:xfrm>
            <a:off x="1447800" y="906464"/>
            <a:ext cx="3581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b="1"/>
              <a:t>Bernoulli Trial</a:t>
            </a:r>
          </a:p>
        </p:txBody>
      </p:sp>
      <p:sp>
        <p:nvSpPr>
          <p:cNvPr id="24581" name="Line 3"/>
          <p:cNvSpPr>
            <a:spLocks noChangeShapeType="1"/>
          </p:cNvSpPr>
          <p:nvPr/>
        </p:nvSpPr>
        <p:spPr bwMode="auto">
          <a:xfrm>
            <a:off x="1219200" y="1524000"/>
            <a:ext cx="4191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2" name="Text Box 4"/>
          <p:cNvSpPr txBox="1">
            <a:spLocks noChangeArrowheads="1"/>
          </p:cNvSpPr>
          <p:nvPr/>
        </p:nvSpPr>
        <p:spPr bwMode="auto">
          <a:xfrm>
            <a:off x="914400" y="1828802"/>
            <a:ext cx="50292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a:t>A </a:t>
            </a:r>
            <a:r>
              <a:rPr lang="en-US" u="sng"/>
              <a:t>Bernoulli trial</a:t>
            </a:r>
            <a:r>
              <a:rPr lang="en-US"/>
              <a:t> is an experiment with only 2 possible outcomes, which we denote by 0 or 1 (e.g. coin toss)</a:t>
            </a:r>
          </a:p>
          <a:p>
            <a:pPr>
              <a:spcBef>
                <a:spcPct val="50000"/>
              </a:spcBef>
            </a:pPr>
            <a:endParaRPr lang="en-US"/>
          </a:p>
        </p:txBody>
      </p:sp>
      <p:sp>
        <p:nvSpPr>
          <p:cNvPr id="24583" name="Rectangle 5"/>
          <p:cNvSpPr>
            <a:spLocks noChangeArrowheads="1"/>
          </p:cNvSpPr>
          <p:nvPr/>
        </p:nvSpPr>
        <p:spPr bwMode="auto">
          <a:xfrm>
            <a:off x="838200" y="3124202"/>
            <a:ext cx="5257800" cy="2790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8925" indent="-288925">
              <a:spcBef>
                <a:spcPct val="50000"/>
              </a:spcBef>
            </a:pPr>
            <a:r>
              <a:rPr lang="en-US" b="1"/>
              <a:t>Assumptions</a:t>
            </a:r>
            <a:r>
              <a:rPr lang="en-US"/>
              <a:t>:</a:t>
            </a:r>
          </a:p>
          <a:p>
            <a:pPr marL="288925" indent="-288925">
              <a:spcBef>
                <a:spcPct val="50000"/>
              </a:spcBef>
            </a:pPr>
            <a:r>
              <a:rPr lang="en-US"/>
              <a:t>1) Two possible outcomes - success (1) or failure (0).</a:t>
            </a:r>
          </a:p>
          <a:p>
            <a:pPr marL="288925" indent="-288925">
              <a:spcBef>
                <a:spcPct val="50000"/>
              </a:spcBef>
            </a:pPr>
            <a:r>
              <a:rPr lang="en-US"/>
              <a:t>2) The probability of success, p, is the same for each trial.</a:t>
            </a:r>
          </a:p>
          <a:p>
            <a:pPr marL="288925" indent="-288925">
              <a:spcBef>
                <a:spcPct val="50000"/>
              </a:spcBef>
            </a:pPr>
            <a:r>
              <a:rPr lang="en-US"/>
              <a:t>3) The outcome of one trial has no influence on later outcomes (independent trials).</a:t>
            </a:r>
          </a:p>
        </p:txBody>
      </p:sp>
      <p:sp>
        <p:nvSpPr>
          <p:cNvPr id="24584"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7AD4E327-A9B8-448E-8531-75F67C4CEF4B}" type="slidenum">
              <a:rPr lang="en-US" sz="1400" smtClean="0"/>
              <a:pPr/>
              <a:t>52</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25603"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25604" name="Text Box 2"/>
          <p:cNvSpPr txBox="1">
            <a:spLocks noChangeArrowheads="1"/>
          </p:cNvSpPr>
          <p:nvPr/>
        </p:nvSpPr>
        <p:spPr bwMode="auto">
          <a:xfrm>
            <a:off x="1295400" y="914401"/>
            <a:ext cx="4191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b="1"/>
              <a:t>Binomial Random Variable</a:t>
            </a:r>
          </a:p>
        </p:txBody>
      </p:sp>
      <p:sp>
        <p:nvSpPr>
          <p:cNvPr id="25605" name="Line 3"/>
          <p:cNvSpPr>
            <a:spLocks noChangeShapeType="1"/>
          </p:cNvSpPr>
          <p:nvPr/>
        </p:nvSpPr>
        <p:spPr bwMode="auto">
          <a:xfrm>
            <a:off x="1066800" y="1447800"/>
            <a:ext cx="4648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6" name="Text Box 4"/>
          <p:cNvSpPr txBox="1">
            <a:spLocks noChangeArrowheads="1"/>
          </p:cNvSpPr>
          <p:nvPr/>
        </p:nvSpPr>
        <p:spPr bwMode="auto">
          <a:xfrm>
            <a:off x="1066800" y="1828800"/>
            <a:ext cx="4724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a:t>A </a:t>
            </a:r>
            <a:r>
              <a:rPr lang="en-US" u="sng"/>
              <a:t>binomial random variable</a:t>
            </a:r>
            <a:r>
              <a:rPr lang="en-US"/>
              <a:t> is simply the total number of successes in </a:t>
            </a:r>
            <a:r>
              <a:rPr lang="en-US" b="1"/>
              <a:t>n</a:t>
            </a:r>
            <a:r>
              <a:rPr lang="en-US"/>
              <a:t> Bernoulli trials.</a:t>
            </a:r>
          </a:p>
        </p:txBody>
      </p:sp>
      <p:sp>
        <p:nvSpPr>
          <p:cNvPr id="25607" name="Text Box 5"/>
          <p:cNvSpPr txBox="1">
            <a:spLocks noChangeArrowheads="1"/>
          </p:cNvSpPr>
          <p:nvPr/>
        </p:nvSpPr>
        <p:spPr bwMode="auto">
          <a:xfrm>
            <a:off x="990600" y="3124202"/>
            <a:ext cx="4876800" cy="3016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a:t>Example: number of affected children in a family of 3.</a:t>
            </a:r>
          </a:p>
          <a:p>
            <a:pPr>
              <a:spcBef>
                <a:spcPct val="50000"/>
              </a:spcBef>
            </a:pPr>
            <a:r>
              <a:rPr lang="en-US"/>
              <a:t>What we need to know is:</a:t>
            </a:r>
          </a:p>
          <a:p>
            <a:pPr>
              <a:spcBef>
                <a:spcPct val="50000"/>
              </a:spcBef>
            </a:pPr>
            <a:r>
              <a:rPr lang="en-US"/>
              <a:t>1. How many ways are there to get k successes (k=0,…3) in n trials?</a:t>
            </a:r>
          </a:p>
          <a:p>
            <a:pPr>
              <a:spcBef>
                <a:spcPct val="50000"/>
              </a:spcBef>
            </a:pPr>
            <a:r>
              <a:rPr lang="en-US"/>
              <a:t>2. What’s the probability of any given outcome with exactly k successes (does order matter)?</a:t>
            </a:r>
          </a:p>
        </p:txBody>
      </p:sp>
      <p:sp>
        <p:nvSpPr>
          <p:cNvPr id="25608"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86D467FB-F534-4ADA-85EE-32517C5AF270}" type="slidenum">
              <a:rPr lang="en-US" sz="1400" smtClean="0"/>
              <a:pPr/>
              <a:t>53</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26627"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26628" name="Text Box 2"/>
          <p:cNvSpPr txBox="1">
            <a:spLocks noChangeArrowheads="1"/>
          </p:cNvSpPr>
          <p:nvPr/>
        </p:nvSpPr>
        <p:spPr bwMode="auto">
          <a:xfrm>
            <a:off x="1295400" y="457201"/>
            <a:ext cx="4114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b="1"/>
              <a:t>Combinations</a:t>
            </a:r>
          </a:p>
        </p:txBody>
      </p:sp>
      <p:sp>
        <p:nvSpPr>
          <p:cNvPr id="26629" name="Line 3"/>
          <p:cNvSpPr>
            <a:spLocks noChangeShapeType="1"/>
          </p:cNvSpPr>
          <p:nvPr/>
        </p:nvSpPr>
        <p:spPr bwMode="auto">
          <a:xfrm>
            <a:off x="1219200" y="1066800"/>
            <a:ext cx="4191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0" name="Text Box 4"/>
          <p:cNvSpPr txBox="1">
            <a:spLocks noChangeArrowheads="1"/>
          </p:cNvSpPr>
          <p:nvPr/>
        </p:nvSpPr>
        <p:spPr bwMode="auto">
          <a:xfrm>
            <a:off x="1143000" y="1143001"/>
            <a:ext cx="4648200" cy="27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u="sng"/>
              <a:t>Combinations</a:t>
            </a:r>
            <a:r>
              <a:rPr lang="en-US"/>
              <a:t>: number of different arrangements of k objects (successes) taken from a total of n objects (trials) if order doesn’t matter.</a:t>
            </a:r>
          </a:p>
          <a:p>
            <a:pPr>
              <a:spcBef>
                <a:spcPct val="50000"/>
              </a:spcBef>
            </a:pPr>
            <a:endParaRPr lang="en-US"/>
          </a:p>
          <a:p>
            <a:pPr>
              <a:spcBef>
                <a:spcPct val="50000"/>
              </a:spcBef>
            </a:pPr>
            <a:endParaRPr lang="en-US"/>
          </a:p>
          <a:p>
            <a:pPr>
              <a:spcBef>
                <a:spcPct val="50000"/>
              </a:spcBef>
            </a:pPr>
            <a:endParaRPr lang="en-US"/>
          </a:p>
        </p:txBody>
      </p:sp>
      <p:graphicFrame>
        <p:nvGraphicFramePr>
          <p:cNvPr id="26631" name="Object 5"/>
          <p:cNvGraphicFramePr>
            <a:graphicFrameLocks noChangeAspect="1"/>
          </p:cNvGraphicFramePr>
          <p:nvPr/>
        </p:nvGraphicFramePr>
        <p:xfrm>
          <a:off x="1981201" y="2514600"/>
          <a:ext cx="2197100" cy="711200"/>
        </p:xfrm>
        <a:graphic>
          <a:graphicData uri="http://schemas.openxmlformats.org/presentationml/2006/ole">
            <mc:AlternateContent xmlns:mc="http://schemas.openxmlformats.org/markup-compatibility/2006">
              <mc:Choice xmlns:v="urn:schemas-microsoft-com:vml" Requires="v">
                <p:oleObj spid="_x0000_s26668" name="Equation" r:id="rId3" imgW="2197100" imgH="711200" progId="Equation.3">
                  <p:embed/>
                </p:oleObj>
              </mc:Choice>
              <mc:Fallback>
                <p:oleObj name="Equation" r:id="rId3" imgW="2197100" imgH="7112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1" y="2514600"/>
                        <a:ext cx="2197100" cy="71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632" name="Rectangle 6"/>
          <p:cNvSpPr>
            <a:spLocks noChangeArrowheads="1"/>
          </p:cNvSpPr>
          <p:nvPr/>
        </p:nvSpPr>
        <p:spPr bwMode="auto">
          <a:xfrm>
            <a:off x="1276469" y="3352801"/>
            <a:ext cx="404630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“n factorial” = n! = n </a:t>
            </a:r>
            <a:r>
              <a:rPr lang="en-US">
                <a:sym typeface="Symbol" pitchFamily="18" charset="2"/>
              </a:rPr>
              <a:t> (n-1)  …  1</a:t>
            </a:r>
          </a:p>
        </p:txBody>
      </p:sp>
      <p:sp>
        <p:nvSpPr>
          <p:cNvPr id="26633" name="Text Box 7"/>
          <p:cNvSpPr txBox="1">
            <a:spLocks noChangeArrowheads="1"/>
          </p:cNvSpPr>
          <p:nvPr/>
        </p:nvSpPr>
        <p:spPr bwMode="auto">
          <a:xfrm>
            <a:off x="685800" y="4016377"/>
            <a:ext cx="52578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nSpc>
                <a:spcPct val="80000"/>
              </a:lnSpc>
            </a:pPr>
            <a:r>
              <a:rPr lang="en-US"/>
              <a:t>E.g.	    Child number</a:t>
            </a:r>
          </a:p>
          <a:p>
            <a:pPr>
              <a:lnSpc>
                <a:spcPct val="80000"/>
              </a:lnSpc>
            </a:pPr>
            <a:r>
              <a:rPr lang="en-US"/>
              <a:t>	</a:t>
            </a:r>
            <a:r>
              <a:rPr lang="en-US" u="sng"/>
              <a:t>1	2	3	Outcomes</a:t>
            </a:r>
            <a:endParaRPr lang="en-US"/>
          </a:p>
          <a:p>
            <a:pPr>
              <a:lnSpc>
                <a:spcPct val="80000"/>
              </a:lnSpc>
            </a:pPr>
            <a:r>
              <a:rPr lang="en-US"/>
              <a:t>	+	+	+	</a:t>
            </a:r>
            <a:r>
              <a:rPr lang="en-US">
                <a:solidFill>
                  <a:srgbClr val="FF0000"/>
                </a:solidFill>
              </a:rPr>
              <a:t>3</a:t>
            </a:r>
            <a:r>
              <a:rPr lang="en-US"/>
              <a:t>  affected</a:t>
            </a:r>
          </a:p>
          <a:p>
            <a:pPr>
              <a:lnSpc>
                <a:spcPct val="80000"/>
              </a:lnSpc>
            </a:pPr>
            <a:r>
              <a:rPr lang="en-US"/>
              <a:t>	+	+	-	</a:t>
            </a:r>
            <a:r>
              <a:rPr lang="en-US">
                <a:solidFill>
                  <a:schemeClr val="accent2"/>
                </a:solidFill>
              </a:rPr>
              <a:t>2</a:t>
            </a:r>
            <a:r>
              <a:rPr lang="en-US"/>
              <a:t>  affected</a:t>
            </a:r>
          </a:p>
          <a:p>
            <a:pPr>
              <a:lnSpc>
                <a:spcPct val="80000"/>
              </a:lnSpc>
            </a:pPr>
            <a:r>
              <a:rPr lang="en-US"/>
              <a:t>	+	-	+	</a:t>
            </a:r>
            <a:r>
              <a:rPr lang="en-US">
                <a:solidFill>
                  <a:schemeClr val="accent2"/>
                </a:solidFill>
              </a:rPr>
              <a:t>2</a:t>
            </a:r>
            <a:r>
              <a:rPr lang="en-US"/>
              <a:t>  affected</a:t>
            </a:r>
          </a:p>
          <a:p>
            <a:pPr>
              <a:lnSpc>
                <a:spcPct val="80000"/>
              </a:lnSpc>
            </a:pPr>
            <a:r>
              <a:rPr lang="en-US"/>
              <a:t>	-	+	+	</a:t>
            </a:r>
            <a:r>
              <a:rPr lang="en-US">
                <a:solidFill>
                  <a:schemeClr val="accent2"/>
                </a:solidFill>
              </a:rPr>
              <a:t>2</a:t>
            </a:r>
            <a:r>
              <a:rPr lang="en-US"/>
              <a:t>  affected</a:t>
            </a:r>
          </a:p>
          <a:p>
            <a:pPr>
              <a:lnSpc>
                <a:spcPct val="80000"/>
              </a:lnSpc>
            </a:pPr>
            <a:r>
              <a:rPr lang="en-US"/>
              <a:t>	+	-	-	</a:t>
            </a:r>
            <a:r>
              <a:rPr lang="en-US">
                <a:solidFill>
                  <a:srgbClr val="FF0000"/>
                </a:solidFill>
              </a:rPr>
              <a:t>1</a:t>
            </a:r>
            <a:r>
              <a:rPr lang="en-US"/>
              <a:t>  affected</a:t>
            </a:r>
          </a:p>
          <a:p>
            <a:pPr>
              <a:lnSpc>
                <a:spcPct val="80000"/>
              </a:lnSpc>
            </a:pPr>
            <a:r>
              <a:rPr lang="en-US"/>
              <a:t>	-	+	-	</a:t>
            </a:r>
            <a:r>
              <a:rPr lang="en-US">
                <a:solidFill>
                  <a:srgbClr val="FF0000"/>
                </a:solidFill>
              </a:rPr>
              <a:t>1</a:t>
            </a:r>
            <a:r>
              <a:rPr lang="en-US"/>
              <a:t>  affected</a:t>
            </a:r>
          </a:p>
          <a:p>
            <a:pPr>
              <a:lnSpc>
                <a:spcPct val="80000"/>
              </a:lnSpc>
            </a:pPr>
            <a:r>
              <a:rPr lang="en-US"/>
              <a:t>	-	-	+	</a:t>
            </a:r>
            <a:r>
              <a:rPr lang="en-US">
                <a:solidFill>
                  <a:srgbClr val="FF0000"/>
                </a:solidFill>
              </a:rPr>
              <a:t>1</a:t>
            </a:r>
            <a:r>
              <a:rPr lang="en-US"/>
              <a:t>  affected</a:t>
            </a:r>
          </a:p>
          <a:p>
            <a:pPr>
              <a:lnSpc>
                <a:spcPct val="80000"/>
              </a:lnSpc>
            </a:pPr>
            <a:r>
              <a:rPr lang="en-US"/>
              <a:t>	-	-	-	</a:t>
            </a:r>
            <a:r>
              <a:rPr lang="en-US">
                <a:solidFill>
                  <a:schemeClr val="accent2"/>
                </a:solidFill>
              </a:rPr>
              <a:t>0</a:t>
            </a:r>
            <a:r>
              <a:rPr lang="en-US"/>
              <a:t>  affected</a:t>
            </a:r>
          </a:p>
        </p:txBody>
      </p:sp>
      <p:sp>
        <p:nvSpPr>
          <p:cNvPr id="26634"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B363E3BF-3392-4791-BAD1-D03E6F391277}" type="slidenum">
              <a:rPr lang="en-US" sz="1400" smtClean="0"/>
              <a:pPr/>
              <a:t>54</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27651"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27652" name="Text Box 1026"/>
          <p:cNvSpPr txBox="1">
            <a:spLocks noChangeArrowheads="1"/>
          </p:cNvSpPr>
          <p:nvPr/>
        </p:nvSpPr>
        <p:spPr bwMode="auto">
          <a:xfrm>
            <a:off x="1066800" y="1295401"/>
            <a:ext cx="4572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a:t>What are the probabilities of these outcomes?</a:t>
            </a:r>
          </a:p>
        </p:txBody>
      </p:sp>
      <p:sp>
        <p:nvSpPr>
          <p:cNvPr id="27653" name="Text Box 1027"/>
          <p:cNvSpPr txBox="1">
            <a:spLocks noChangeArrowheads="1"/>
          </p:cNvSpPr>
          <p:nvPr/>
        </p:nvSpPr>
        <p:spPr bwMode="auto">
          <a:xfrm>
            <a:off x="609601" y="2339975"/>
            <a:ext cx="5495925"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nSpc>
                <a:spcPct val="80000"/>
              </a:lnSpc>
            </a:pPr>
            <a:endParaRPr lang="en-US"/>
          </a:p>
          <a:p>
            <a:pPr>
              <a:lnSpc>
                <a:spcPct val="80000"/>
              </a:lnSpc>
            </a:pPr>
            <a:r>
              <a:rPr lang="en-US"/>
              <a:t>      Child number</a:t>
            </a:r>
          </a:p>
          <a:p>
            <a:pPr>
              <a:lnSpc>
                <a:spcPct val="80000"/>
              </a:lnSpc>
            </a:pPr>
            <a:r>
              <a:rPr lang="en-US"/>
              <a:t>   </a:t>
            </a:r>
            <a:r>
              <a:rPr lang="en-US" u="sng"/>
              <a:t>1	2	3	Outcomes	# ways</a:t>
            </a:r>
            <a:endParaRPr lang="en-US"/>
          </a:p>
          <a:p>
            <a:pPr>
              <a:lnSpc>
                <a:spcPct val="80000"/>
              </a:lnSpc>
            </a:pPr>
            <a:r>
              <a:rPr lang="en-US"/>
              <a:t>   p	p	p	3  affected	      1</a:t>
            </a:r>
          </a:p>
          <a:p>
            <a:pPr>
              <a:lnSpc>
                <a:spcPct val="80000"/>
              </a:lnSpc>
            </a:pPr>
            <a:r>
              <a:rPr lang="en-US"/>
              <a:t>   p	p	1-p</a:t>
            </a:r>
            <a:r>
              <a:rPr lang="en-US" b="1"/>
              <a:t> </a:t>
            </a:r>
            <a:r>
              <a:rPr lang="en-US"/>
              <a:t>	2  affected</a:t>
            </a:r>
          </a:p>
          <a:p>
            <a:pPr>
              <a:lnSpc>
                <a:spcPct val="80000"/>
              </a:lnSpc>
            </a:pPr>
            <a:r>
              <a:rPr lang="en-US"/>
              <a:t>   p	1-p	p	2  affected	      3</a:t>
            </a:r>
          </a:p>
          <a:p>
            <a:pPr>
              <a:lnSpc>
                <a:spcPct val="80000"/>
              </a:lnSpc>
            </a:pPr>
            <a:r>
              <a:rPr lang="en-US"/>
              <a:t>   1-p</a:t>
            </a:r>
            <a:r>
              <a:rPr lang="en-US" b="1"/>
              <a:t> </a:t>
            </a:r>
            <a:r>
              <a:rPr lang="en-US"/>
              <a:t>	p	p	2  affected</a:t>
            </a:r>
          </a:p>
          <a:p>
            <a:pPr>
              <a:lnSpc>
                <a:spcPct val="80000"/>
              </a:lnSpc>
            </a:pPr>
            <a:r>
              <a:rPr lang="en-US"/>
              <a:t>   p	1-p</a:t>
            </a:r>
            <a:r>
              <a:rPr lang="en-US" b="1"/>
              <a:t> </a:t>
            </a:r>
            <a:r>
              <a:rPr lang="en-US"/>
              <a:t>	1-p</a:t>
            </a:r>
            <a:r>
              <a:rPr lang="en-US" b="1"/>
              <a:t> </a:t>
            </a:r>
            <a:r>
              <a:rPr lang="en-US"/>
              <a:t>	1  affected</a:t>
            </a:r>
          </a:p>
          <a:p>
            <a:pPr>
              <a:lnSpc>
                <a:spcPct val="80000"/>
              </a:lnSpc>
            </a:pPr>
            <a:r>
              <a:rPr lang="en-US"/>
              <a:t>   1-p</a:t>
            </a:r>
            <a:r>
              <a:rPr lang="en-US" b="1"/>
              <a:t> </a:t>
            </a:r>
            <a:r>
              <a:rPr lang="en-US"/>
              <a:t>	p	1-p</a:t>
            </a:r>
            <a:r>
              <a:rPr lang="en-US" b="1"/>
              <a:t> </a:t>
            </a:r>
            <a:r>
              <a:rPr lang="en-US"/>
              <a:t>	1  affected	      3</a:t>
            </a:r>
          </a:p>
          <a:p>
            <a:pPr>
              <a:lnSpc>
                <a:spcPct val="80000"/>
              </a:lnSpc>
            </a:pPr>
            <a:r>
              <a:rPr lang="en-US"/>
              <a:t>   1-p</a:t>
            </a:r>
            <a:r>
              <a:rPr lang="en-US" b="1"/>
              <a:t> </a:t>
            </a:r>
            <a:r>
              <a:rPr lang="en-US"/>
              <a:t>	1-p</a:t>
            </a:r>
            <a:r>
              <a:rPr lang="en-US" b="1"/>
              <a:t> </a:t>
            </a:r>
            <a:r>
              <a:rPr lang="en-US"/>
              <a:t>	p	1  affected</a:t>
            </a:r>
          </a:p>
          <a:p>
            <a:pPr>
              <a:lnSpc>
                <a:spcPct val="80000"/>
              </a:lnSpc>
            </a:pPr>
            <a:r>
              <a:rPr lang="en-US"/>
              <a:t>   1-p</a:t>
            </a:r>
            <a:r>
              <a:rPr lang="en-US" b="1"/>
              <a:t> </a:t>
            </a:r>
            <a:r>
              <a:rPr lang="en-US"/>
              <a:t>	1-p</a:t>
            </a:r>
            <a:r>
              <a:rPr lang="en-US" b="1"/>
              <a:t> </a:t>
            </a:r>
            <a:r>
              <a:rPr lang="en-US"/>
              <a:t>	1-p</a:t>
            </a:r>
            <a:r>
              <a:rPr lang="en-US" b="1"/>
              <a:t> </a:t>
            </a:r>
            <a:r>
              <a:rPr lang="en-US"/>
              <a:t>	0  affected	      1</a:t>
            </a:r>
          </a:p>
        </p:txBody>
      </p:sp>
      <p:sp>
        <p:nvSpPr>
          <p:cNvPr id="27654" name="Rectangle 1028"/>
          <p:cNvSpPr>
            <a:spLocks noChangeArrowheads="1"/>
          </p:cNvSpPr>
          <p:nvPr/>
        </p:nvSpPr>
        <p:spPr bwMode="auto">
          <a:xfrm>
            <a:off x="1" y="-200055"/>
            <a:ext cx="1847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nvGrpSpPr>
          <p:cNvPr id="27655" name="Group 1029"/>
          <p:cNvGrpSpPr>
            <a:grpSpLocks/>
          </p:cNvGrpSpPr>
          <p:nvPr/>
        </p:nvGrpSpPr>
        <p:grpSpPr bwMode="auto">
          <a:xfrm>
            <a:off x="1047750" y="5476875"/>
            <a:ext cx="4572000" cy="2400300"/>
            <a:chOff x="666" y="3600"/>
            <a:chExt cx="2880" cy="1512"/>
          </a:xfrm>
        </p:grpSpPr>
        <p:sp>
          <p:nvSpPr>
            <p:cNvPr id="27666" name="Text Box 1030"/>
            <p:cNvSpPr txBox="1">
              <a:spLocks noChangeArrowheads="1"/>
            </p:cNvSpPr>
            <p:nvPr/>
          </p:nvSpPr>
          <p:spPr bwMode="auto">
            <a:xfrm>
              <a:off x="666" y="3600"/>
              <a:ext cx="2880" cy="1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a:t>sequence of k </a:t>
              </a:r>
              <a:r>
                <a:rPr lang="en-US" b="1"/>
                <a:t>+</a:t>
              </a:r>
              <a:r>
                <a:rPr lang="en-US"/>
                <a:t>’s (0, 1, 2, or 3) and (3-k)</a:t>
              </a:r>
              <a:br>
                <a:rPr lang="en-US"/>
              </a:br>
              <a:r>
                <a:rPr lang="en-US"/>
                <a:t> –’s will have probability</a:t>
              </a:r>
            </a:p>
            <a:p>
              <a:pPr>
                <a:spcBef>
                  <a:spcPct val="50000"/>
                </a:spcBef>
              </a:pPr>
              <a:r>
                <a:rPr lang="en-US"/>
                <a:t>		p</a:t>
              </a:r>
              <a:r>
                <a:rPr lang="en-US" baseline="30000"/>
                <a:t>k</a:t>
              </a:r>
              <a:r>
                <a:rPr lang="en-US"/>
                <a:t>(1-p)</a:t>
              </a:r>
              <a:r>
                <a:rPr lang="en-US" baseline="30000"/>
                <a:t>3-k</a:t>
              </a:r>
            </a:p>
            <a:p>
              <a:pPr>
                <a:spcBef>
                  <a:spcPct val="50000"/>
                </a:spcBef>
              </a:pPr>
              <a:endParaRPr lang="en-US" baseline="30000"/>
            </a:p>
            <a:p>
              <a:pPr>
                <a:spcBef>
                  <a:spcPct val="50000"/>
                </a:spcBef>
              </a:pPr>
              <a:r>
                <a:rPr lang="en-US"/>
                <a:t>But there are            such sequences, so in</a:t>
              </a:r>
            </a:p>
            <a:p>
              <a:pPr>
                <a:spcBef>
                  <a:spcPct val="50000"/>
                </a:spcBef>
              </a:pPr>
              <a:r>
                <a:rPr lang="en-US"/>
                <a:t>general…</a:t>
              </a:r>
            </a:p>
          </p:txBody>
        </p:sp>
        <p:graphicFrame>
          <p:nvGraphicFramePr>
            <p:cNvPr id="27667" name="Object 1031"/>
            <p:cNvGraphicFramePr>
              <a:graphicFrameLocks noChangeAspect="1"/>
            </p:cNvGraphicFramePr>
            <p:nvPr/>
          </p:nvGraphicFramePr>
          <p:xfrm>
            <a:off x="1584" y="4512"/>
            <a:ext cx="408" cy="282"/>
          </p:xfrm>
          <a:graphic>
            <a:graphicData uri="http://schemas.openxmlformats.org/presentationml/2006/ole">
              <mc:AlternateContent xmlns:mc="http://schemas.openxmlformats.org/markup-compatibility/2006">
                <mc:Choice xmlns:v="urn:schemas-microsoft-com:vml" Requires="v">
                  <p:oleObj spid="_x0000_s27701" name="Equation" r:id="rId3" imgW="647419" imgH="444307" progId="Equation.DSMT4">
                    <p:embed/>
                  </p:oleObj>
                </mc:Choice>
                <mc:Fallback>
                  <p:oleObj name="Equation" r:id="rId3" imgW="647419" imgH="444307" progId="Equation.DSMT4">
                    <p:embed/>
                    <p:pic>
                      <p:nvPicPr>
                        <p:cNvPr id="0" name="Object 10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4" y="4512"/>
                          <a:ext cx="408"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27656" name="Group 1032"/>
          <p:cNvGrpSpPr>
            <a:grpSpLocks/>
          </p:cNvGrpSpPr>
          <p:nvPr/>
        </p:nvGrpSpPr>
        <p:grpSpPr bwMode="auto">
          <a:xfrm>
            <a:off x="4591050" y="3222626"/>
            <a:ext cx="954088" cy="1719263"/>
            <a:chOff x="2892" y="2030"/>
            <a:chExt cx="601" cy="1083"/>
          </a:xfrm>
        </p:grpSpPr>
        <p:sp>
          <p:nvSpPr>
            <p:cNvPr id="27658" name="Line 1033"/>
            <p:cNvSpPr>
              <a:spLocks noChangeShapeType="1"/>
            </p:cNvSpPr>
            <p:nvPr/>
          </p:nvSpPr>
          <p:spPr bwMode="auto">
            <a:xfrm flipH="1">
              <a:off x="2892" y="2369"/>
              <a:ext cx="593" cy="119"/>
            </a:xfrm>
            <a:prstGeom prst="line">
              <a:avLst/>
            </a:prstGeom>
            <a:noFill/>
            <a:ln w="9525">
              <a:solidFill>
                <a:srgbClr val="0000FF"/>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9" name="Line 1034"/>
            <p:cNvSpPr>
              <a:spLocks noChangeShapeType="1"/>
            </p:cNvSpPr>
            <p:nvPr/>
          </p:nvSpPr>
          <p:spPr bwMode="auto">
            <a:xfrm flipH="1" flipV="1">
              <a:off x="2908" y="2816"/>
              <a:ext cx="585" cy="3"/>
            </a:xfrm>
            <a:prstGeom prst="line">
              <a:avLst/>
            </a:prstGeom>
            <a:noFill/>
            <a:ln w="9525">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0" name="Line 1035"/>
            <p:cNvSpPr>
              <a:spLocks noChangeShapeType="1"/>
            </p:cNvSpPr>
            <p:nvPr/>
          </p:nvSpPr>
          <p:spPr bwMode="auto">
            <a:xfrm flipH="1" flipV="1">
              <a:off x="2912" y="2668"/>
              <a:ext cx="575" cy="127"/>
            </a:xfrm>
            <a:prstGeom prst="line">
              <a:avLst/>
            </a:prstGeom>
            <a:noFill/>
            <a:ln w="9525">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1" name="Line 1036"/>
            <p:cNvSpPr>
              <a:spLocks noChangeShapeType="1"/>
            </p:cNvSpPr>
            <p:nvPr/>
          </p:nvSpPr>
          <p:spPr bwMode="auto">
            <a:xfrm flipH="1">
              <a:off x="2900" y="2840"/>
              <a:ext cx="587" cy="128"/>
            </a:xfrm>
            <a:prstGeom prst="line">
              <a:avLst/>
            </a:prstGeom>
            <a:noFill/>
            <a:ln w="9525">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2" name="Line 1037"/>
            <p:cNvSpPr>
              <a:spLocks noChangeShapeType="1"/>
            </p:cNvSpPr>
            <p:nvPr/>
          </p:nvSpPr>
          <p:spPr bwMode="auto">
            <a:xfrm flipH="1">
              <a:off x="2904" y="2336"/>
              <a:ext cx="582" cy="0"/>
            </a:xfrm>
            <a:prstGeom prst="line">
              <a:avLst/>
            </a:prstGeom>
            <a:noFill/>
            <a:ln w="9525">
              <a:solidFill>
                <a:srgbClr val="0000FF"/>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3" name="Line 1038"/>
            <p:cNvSpPr>
              <a:spLocks noChangeShapeType="1"/>
            </p:cNvSpPr>
            <p:nvPr/>
          </p:nvSpPr>
          <p:spPr bwMode="auto">
            <a:xfrm flipH="1" flipV="1">
              <a:off x="2908" y="2188"/>
              <a:ext cx="572" cy="112"/>
            </a:xfrm>
            <a:prstGeom prst="line">
              <a:avLst/>
            </a:prstGeom>
            <a:noFill/>
            <a:ln w="9525">
              <a:solidFill>
                <a:srgbClr val="0000FF"/>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4" name="Line 1039"/>
            <p:cNvSpPr>
              <a:spLocks noChangeShapeType="1"/>
            </p:cNvSpPr>
            <p:nvPr/>
          </p:nvSpPr>
          <p:spPr bwMode="auto">
            <a:xfrm flipH="1">
              <a:off x="2904" y="2030"/>
              <a:ext cx="576" cy="0"/>
            </a:xfrm>
            <a:prstGeom prst="line">
              <a:avLst/>
            </a:prstGeom>
            <a:noFill/>
            <a:ln w="9525">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5" name="Line 1040"/>
            <p:cNvSpPr>
              <a:spLocks noChangeShapeType="1"/>
            </p:cNvSpPr>
            <p:nvPr/>
          </p:nvSpPr>
          <p:spPr bwMode="auto">
            <a:xfrm flipH="1">
              <a:off x="2901" y="3113"/>
              <a:ext cx="582" cy="0"/>
            </a:xfrm>
            <a:prstGeom prst="line">
              <a:avLst/>
            </a:prstGeom>
            <a:noFill/>
            <a:ln w="9525">
              <a:solidFill>
                <a:srgbClr val="0000FF"/>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657"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7E4F1817-5EA9-4404-8570-E9C7E419B086}" type="slidenum">
              <a:rPr lang="en-US" sz="1400" smtClean="0"/>
              <a:pPr/>
              <a:t>55</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28675"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28676" name="Text Box 2"/>
          <p:cNvSpPr txBox="1">
            <a:spLocks noChangeArrowheads="1"/>
          </p:cNvSpPr>
          <p:nvPr/>
        </p:nvSpPr>
        <p:spPr bwMode="auto">
          <a:xfrm>
            <a:off x="1752600" y="762001"/>
            <a:ext cx="3200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b="1"/>
              <a:t>Binomial Probabilities</a:t>
            </a:r>
          </a:p>
        </p:txBody>
      </p:sp>
      <p:sp>
        <p:nvSpPr>
          <p:cNvPr id="28677" name="Line 3"/>
          <p:cNvSpPr>
            <a:spLocks noChangeShapeType="1"/>
          </p:cNvSpPr>
          <p:nvPr/>
        </p:nvSpPr>
        <p:spPr bwMode="auto">
          <a:xfrm>
            <a:off x="1219200" y="1371600"/>
            <a:ext cx="426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8" name="Text Box 4"/>
          <p:cNvSpPr txBox="1">
            <a:spLocks noChangeArrowheads="1"/>
          </p:cNvSpPr>
          <p:nvPr/>
        </p:nvSpPr>
        <p:spPr bwMode="auto">
          <a:xfrm>
            <a:off x="1066800" y="1524002"/>
            <a:ext cx="487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a:t>What is the probability that a binomial random variable with </a:t>
            </a:r>
            <a:r>
              <a:rPr lang="en-US" b="1"/>
              <a:t>n</a:t>
            </a:r>
            <a:r>
              <a:rPr lang="en-US"/>
              <a:t> trials and success probability </a:t>
            </a:r>
            <a:r>
              <a:rPr lang="en-US" b="1"/>
              <a:t>p</a:t>
            </a:r>
            <a:r>
              <a:rPr lang="en-US"/>
              <a:t> will yield exactly </a:t>
            </a:r>
            <a:r>
              <a:rPr lang="en-US" b="1"/>
              <a:t>k</a:t>
            </a:r>
            <a:r>
              <a:rPr lang="en-US"/>
              <a:t> successes?</a:t>
            </a:r>
          </a:p>
        </p:txBody>
      </p:sp>
      <p:graphicFrame>
        <p:nvGraphicFramePr>
          <p:cNvPr id="28679" name="Object 5"/>
          <p:cNvGraphicFramePr>
            <a:graphicFrameLocks noChangeAspect="1"/>
          </p:cNvGraphicFramePr>
          <p:nvPr/>
        </p:nvGraphicFramePr>
        <p:xfrm>
          <a:off x="1981200" y="2667000"/>
          <a:ext cx="2794000" cy="711200"/>
        </p:xfrm>
        <a:graphic>
          <a:graphicData uri="http://schemas.openxmlformats.org/presentationml/2006/ole">
            <mc:AlternateContent xmlns:mc="http://schemas.openxmlformats.org/markup-compatibility/2006">
              <mc:Choice xmlns:v="urn:schemas-microsoft-com:vml" Requires="v">
                <p:oleObj spid="_x0000_s28716" name="Equation" r:id="rId3" imgW="2794000" imgH="711200" progId="Equation.DSMT4">
                  <p:embed/>
                </p:oleObj>
              </mc:Choice>
              <mc:Fallback>
                <p:oleObj name="Equation" r:id="rId3" imgW="2794000" imgH="7112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2667000"/>
                        <a:ext cx="2794000" cy="71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680" name="Text Box 6"/>
          <p:cNvSpPr txBox="1">
            <a:spLocks noChangeArrowheads="1"/>
          </p:cNvSpPr>
          <p:nvPr/>
        </p:nvSpPr>
        <p:spPr bwMode="auto">
          <a:xfrm>
            <a:off x="1295400" y="3505201"/>
            <a:ext cx="4114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a:t>This formula is called the </a:t>
            </a:r>
            <a:r>
              <a:rPr lang="en-US" b="1"/>
              <a:t>probability mass function </a:t>
            </a:r>
            <a:r>
              <a:rPr lang="en-US"/>
              <a:t>for the binomial distribution.</a:t>
            </a:r>
          </a:p>
        </p:txBody>
      </p:sp>
      <p:sp>
        <p:nvSpPr>
          <p:cNvPr id="28681" name="Rectangle 7"/>
          <p:cNvSpPr>
            <a:spLocks noChangeArrowheads="1"/>
          </p:cNvSpPr>
          <p:nvPr/>
        </p:nvSpPr>
        <p:spPr bwMode="auto">
          <a:xfrm>
            <a:off x="685800" y="4648202"/>
            <a:ext cx="5486400"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8925" indent="-288925">
              <a:spcBef>
                <a:spcPct val="50000"/>
              </a:spcBef>
            </a:pPr>
            <a:r>
              <a:rPr lang="en-US" b="1"/>
              <a:t>Assumptions</a:t>
            </a:r>
            <a:r>
              <a:rPr lang="en-US"/>
              <a:t>:</a:t>
            </a:r>
          </a:p>
          <a:p>
            <a:pPr marL="288925" indent="-288925">
              <a:spcBef>
                <a:spcPct val="50000"/>
              </a:spcBef>
            </a:pPr>
            <a:r>
              <a:rPr lang="en-US"/>
              <a:t>1) Two possible outcomes - success (1) or failure (0) - for each of n trials.</a:t>
            </a:r>
          </a:p>
          <a:p>
            <a:pPr marL="288925" indent="-288925">
              <a:spcBef>
                <a:spcPct val="50000"/>
              </a:spcBef>
            </a:pPr>
            <a:r>
              <a:rPr lang="en-US"/>
              <a:t>2) The probability of success, p, is the same for each trial.</a:t>
            </a:r>
          </a:p>
          <a:p>
            <a:pPr marL="288925" indent="-288925">
              <a:spcBef>
                <a:spcPct val="50000"/>
              </a:spcBef>
            </a:pPr>
            <a:r>
              <a:rPr lang="en-US"/>
              <a:t>3) The outcome of one trial has no influence on later outcomes (independent trials).</a:t>
            </a:r>
          </a:p>
          <a:p>
            <a:pPr marL="288925" indent="-288925">
              <a:spcBef>
                <a:spcPct val="50000"/>
              </a:spcBef>
            </a:pPr>
            <a:r>
              <a:rPr lang="en-US"/>
              <a:t>4) The random variable of interest is the total number of successes.</a:t>
            </a:r>
          </a:p>
        </p:txBody>
      </p:sp>
      <p:sp>
        <p:nvSpPr>
          <p:cNvPr id="28682"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2F253B7F-2288-4D2F-8F36-31E1107DB2CC}" type="slidenum">
              <a:rPr lang="en-US" sz="1400" smtClean="0"/>
              <a:pPr/>
              <a:t>56</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29699"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pic>
        <p:nvPicPr>
          <p:cNvPr id="29700" name="Picture 2" descr="binom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1371600"/>
            <a:ext cx="4038600" cy="269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3" descr="binom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47800" y="4953000"/>
            <a:ext cx="4114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2" name="Text Box 4"/>
          <p:cNvSpPr txBox="1">
            <a:spLocks noChangeArrowheads="1"/>
          </p:cNvSpPr>
          <p:nvPr/>
        </p:nvSpPr>
        <p:spPr bwMode="auto">
          <a:xfrm>
            <a:off x="2286000" y="1143001"/>
            <a:ext cx="236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b="1"/>
              <a:t>n=10,  p = .5</a:t>
            </a:r>
          </a:p>
        </p:txBody>
      </p:sp>
      <p:sp>
        <p:nvSpPr>
          <p:cNvPr id="29703" name="Text Box 5"/>
          <p:cNvSpPr txBox="1">
            <a:spLocks noChangeArrowheads="1"/>
          </p:cNvSpPr>
          <p:nvPr/>
        </p:nvSpPr>
        <p:spPr bwMode="auto">
          <a:xfrm>
            <a:off x="2590800" y="4495800"/>
            <a:ext cx="1981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b="1"/>
              <a:t>n=10,  p = .2</a:t>
            </a:r>
          </a:p>
        </p:txBody>
      </p:sp>
      <p:sp>
        <p:nvSpPr>
          <p:cNvPr id="29704"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B939F421-D3F3-4BDE-AF27-38ACBB78E569}" type="slidenum">
              <a:rPr lang="en-US" sz="1400" smtClean="0"/>
              <a:pPr/>
              <a:t>57</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4099"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4100" name="Rectangle 1026"/>
          <p:cNvSpPr>
            <a:spLocks noChangeArrowheads="1"/>
          </p:cNvSpPr>
          <p:nvPr/>
        </p:nvSpPr>
        <p:spPr bwMode="auto">
          <a:xfrm>
            <a:off x="990600" y="685801"/>
            <a:ext cx="4953000"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b="1" u="sng" dirty="0" smtClean="0"/>
              <a:t>Inferential</a:t>
            </a:r>
            <a:r>
              <a:rPr lang="en-US" b="1" dirty="0" smtClean="0"/>
              <a:t>/Confirmatory Statistics</a:t>
            </a:r>
            <a:endParaRPr lang="en-US" b="1" dirty="0"/>
          </a:p>
        </p:txBody>
      </p:sp>
      <p:sp>
        <p:nvSpPr>
          <p:cNvPr id="4101" name="Rectangle 1027"/>
          <p:cNvSpPr>
            <a:spLocks noChangeArrowheads="1"/>
          </p:cNvSpPr>
          <p:nvPr/>
        </p:nvSpPr>
        <p:spPr bwMode="auto">
          <a:xfrm>
            <a:off x="914400" y="1752602"/>
            <a:ext cx="5105400" cy="2247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marL="166688" indent="-166688">
              <a:spcBef>
                <a:spcPct val="50000"/>
              </a:spcBef>
              <a:buFontTx/>
              <a:buChar char="•"/>
            </a:pPr>
            <a:r>
              <a:rPr lang="en-US" dirty="0"/>
              <a:t>Generalization of conclusions:</a:t>
            </a:r>
          </a:p>
          <a:p>
            <a:pPr marL="166688" indent="-166688">
              <a:spcBef>
                <a:spcPct val="50000"/>
              </a:spcBef>
            </a:pPr>
            <a:r>
              <a:rPr lang="en-US" dirty="0"/>
              <a:t>		sample		population</a:t>
            </a:r>
          </a:p>
          <a:p>
            <a:pPr marL="166688" indent="-166688">
              <a:spcBef>
                <a:spcPct val="50000"/>
              </a:spcBef>
              <a:buFontTx/>
              <a:buChar char="•"/>
            </a:pPr>
            <a:r>
              <a:rPr lang="en-US" dirty="0"/>
              <a:t>Assess strength of evidence</a:t>
            </a:r>
          </a:p>
          <a:p>
            <a:pPr marL="166688" indent="-166688">
              <a:spcBef>
                <a:spcPct val="50000"/>
              </a:spcBef>
              <a:buFontTx/>
              <a:buChar char="•"/>
            </a:pPr>
            <a:r>
              <a:rPr lang="en-US" dirty="0"/>
              <a:t>Make comparisons</a:t>
            </a:r>
          </a:p>
          <a:p>
            <a:pPr marL="166688" indent="-166688">
              <a:spcBef>
                <a:spcPct val="50000"/>
              </a:spcBef>
              <a:buFontTx/>
              <a:buChar char="•"/>
            </a:pPr>
            <a:r>
              <a:rPr lang="en-US" dirty="0"/>
              <a:t>Make predictions</a:t>
            </a:r>
          </a:p>
        </p:txBody>
      </p:sp>
      <p:sp>
        <p:nvSpPr>
          <p:cNvPr id="4102" name="Line 1028"/>
          <p:cNvSpPr>
            <a:spLocks noChangeShapeType="1"/>
          </p:cNvSpPr>
          <p:nvPr/>
        </p:nvSpPr>
        <p:spPr bwMode="auto">
          <a:xfrm>
            <a:off x="2743200" y="2438400"/>
            <a:ext cx="914400" cy="0"/>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3" name="Rectangle 1029"/>
          <p:cNvSpPr>
            <a:spLocks noChangeArrowheads="1"/>
          </p:cNvSpPr>
          <p:nvPr/>
        </p:nvSpPr>
        <p:spPr bwMode="auto">
          <a:xfrm>
            <a:off x="990600" y="4648200"/>
            <a:ext cx="4876800" cy="1785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marL="171450" indent="-171450">
              <a:spcBef>
                <a:spcPct val="50000"/>
              </a:spcBef>
            </a:pPr>
            <a:r>
              <a:rPr lang="en-US" dirty="0"/>
              <a:t>Tools:</a:t>
            </a:r>
          </a:p>
          <a:p>
            <a:pPr marL="171450" indent="-171450">
              <a:spcBef>
                <a:spcPct val="50000"/>
              </a:spcBef>
              <a:buFontTx/>
              <a:buChar char="•"/>
            </a:pPr>
            <a:r>
              <a:rPr lang="en-US" dirty="0"/>
              <a:t>Modeling</a:t>
            </a:r>
          </a:p>
          <a:p>
            <a:pPr marL="171450" indent="-171450">
              <a:spcBef>
                <a:spcPct val="50000"/>
              </a:spcBef>
              <a:buFontTx/>
              <a:buChar char="•"/>
            </a:pPr>
            <a:r>
              <a:rPr lang="en-US" dirty="0"/>
              <a:t>Estimation and Confidence Intervals</a:t>
            </a:r>
          </a:p>
          <a:p>
            <a:pPr marL="171450" indent="-171450">
              <a:spcBef>
                <a:spcPct val="50000"/>
              </a:spcBef>
              <a:buFontTx/>
              <a:buChar char="•"/>
            </a:pPr>
            <a:r>
              <a:rPr lang="en-US" dirty="0"/>
              <a:t>Hypothesis Testing</a:t>
            </a:r>
          </a:p>
        </p:txBody>
      </p:sp>
      <p:sp>
        <p:nvSpPr>
          <p:cNvPr id="4104" name="Line 1030"/>
          <p:cNvSpPr>
            <a:spLocks noChangeShapeType="1"/>
          </p:cNvSpPr>
          <p:nvPr/>
        </p:nvSpPr>
        <p:spPr bwMode="auto">
          <a:xfrm>
            <a:off x="1143000" y="1066800"/>
            <a:ext cx="4495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5"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FBB72CED-727D-4B50-A5F4-4B7AA28008F6}" type="slidenum">
              <a:rPr lang="en-US" sz="1400" smtClean="0"/>
              <a:pPr/>
              <a:t>31</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30723"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30724" name="Text Box 2"/>
          <p:cNvSpPr txBox="1">
            <a:spLocks noChangeArrowheads="1"/>
          </p:cNvSpPr>
          <p:nvPr/>
        </p:nvSpPr>
        <p:spPr bwMode="auto">
          <a:xfrm>
            <a:off x="1447800" y="762001"/>
            <a:ext cx="4114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b="1"/>
              <a:t>Binomial Probabilities - Example</a:t>
            </a:r>
          </a:p>
        </p:txBody>
      </p:sp>
      <p:sp>
        <p:nvSpPr>
          <p:cNvPr id="30725" name="Line 3"/>
          <p:cNvSpPr>
            <a:spLocks noChangeShapeType="1"/>
          </p:cNvSpPr>
          <p:nvPr/>
        </p:nvSpPr>
        <p:spPr bwMode="auto">
          <a:xfrm>
            <a:off x="990600" y="1371600"/>
            <a:ext cx="48006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6" name="Text Box 4"/>
          <p:cNvSpPr txBox="1">
            <a:spLocks noChangeArrowheads="1"/>
          </p:cNvSpPr>
          <p:nvPr/>
        </p:nvSpPr>
        <p:spPr bwMode="auto">
          <a:xfrm>
            <a:off x="914400" y="1828801"/>
            <a:ext cx="50292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a:t>Returning to the original question: What is the probability of exactly 1 affected child in a family of 3? (recessive trait, carrier parents)</a:t>
            </a:r>
          </a:p>
        </p:txBody>
      </p:sp>
      <p:sp>
        <p:nvSpPr>
          <p:cNvPr id="30727"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FB2426B2-841B-4FD0-B71E-934AD57EE1FA}" type="slidenum">
              <a:rPr lang="en-US" sz="1400" smtClean="0"/>
              <a:pPr/>
              <a:t>58</a:t>
            </a:fld>
            <a:endParaRPr lang="en-US" sz="1400" smtClean="0"/>
          </a:p>
        </p:txBody>
      </p:sp>
      <p:pic>
        <p:nvPicPr>
          <p:cNvPr id="2" name="Picture 1"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457" y="3429000"/>
            <a:ext cx="5720943" cy="2022641"/>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31747"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31748" name="Text Box 1026"/>
          <p:cNvSpPr txBox="1">
            <a:spLocks noChangeArrowheads="1"/>
          </p:cNvSpPr>
          <p:nvPr/>
        </p:nvSpPr>
        <p:spPr bwMode="auto">
          <a:xfrm>
            <a:off x="1447800" y="685801"/>
            <a:ext cx="3962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b="1"/>
              <a:t>Mean and Variance of a Discrete Random Variable</a:t>
            </a:r>
          </a:p>
        </p:txBody>
      </p:sp>
      <p:sp>
        <p:nvSpPr>
          <p:cNvPr id="31749" name="Line 1027"/>
          <p:cNvSpPr>
            <a:spLocks noChangeShapeType="1"/>
          </p:cNvSpPr>
          <p:nvPr/>
        </p:nvSpPr>
        <p:spPr bwMode="auto">
          <a:xfrm>
            <a:off x="1143000" y="1524000"/>
            <a:ext cx="4572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0" name="Text Box 1028"/>
          <p:cNvSpPr txBox="1">
            <a:spLocks noChangeArrowheads="1"/>
          </p:cNvSpPr>
          <p:nvPr/>
        </p:nvSpPr>
        <p:spPr bwMode="auto">
          <a:xfrm>
            <a:off x="914400" y="1981202"/>
            <a:ext cx="51816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a:t>Given a </a:t>
            </a:r>
            <a:r>
              <a:rPr lang="en-US" b="1"/>
              <a:t>theoretical</a:t>
            </a:r>
            <a:r>
              <a:rPr lang="en-US"/>
              <a:t> probability distribution we can define the </a:t>
            </a:r>
            <a:r>
              <a:rPr lang="en-US" b="1"/>
              <a:t>mean and variance of a random variable</a:t>
            </a:r>
            <a:r>
              <a:rPr lang="en-US"/>
              <a:t> which follows that distribution. These concepts are analogous to the summary measures used for samples except that these now describe the value of these summaries in the limit as the sample size goes to infinity (i.e. the </a:t>
            </a:r>
            <a:r>
              <a:rPr lang="en-US" b="1"/>
              <a:t>parameters</a:t>
            </a:r>
            <a:r>
              <a:rPr lang="en-US"/>
              <a:t> of the </a:t>
            </a:r>
            <a:r>
              <a:rPr lang="en-US" b="1"/>
              <a:t>population</a:t>
            </a:r>
            <a:r>
              <a:rPr lang="en-US"/>
              <a:t>).</a:t>
            </a:r>
          </a:p>
          <a:p>
            <a:pPr>
              <a:spcBef>
                <a:spcPct val="50000"/>
              </a:spcBef>
            </a:pPr>
            <a:r>
              <a:rPr lang="en-US"/>
              <a:t>Suppose a random variable X can take the values {x</a:t>
            </a:r>
            <a:r>
              <a:rPr lang="en-US" baseline="-25000"/>
              <a:t>1</a:t>
            </a:r>
            <a:r>
              <a:rPr lang="en-US"/>
              <a:t>,x</a:t>
            </a:r>
            <a:r>
              <a:rPr lang="en-US" baseline="-25000"/>
              <a:t>2</a:t>
            </a:r>
            <a:r>
              <a:rPr lang="en-US"/>
              <a:t>,…} with probabilities {p</a:t>
            </a:r>
            <a:r>
              <a:rPr lang="en-US" baseline="-25000"/>
              <a:t>1</a:t>
            </a:r>
            <a:r>
              <a:rPr lang="en-US"/>
              <a:t>,p</a:t>
            </a:r>
            <a:r>
              <a:rPr lang="en-US" baseline="-25000"/>
              <a:t>2</a:t>
            </a:r>
            <a:r>
              <a:rPr lang="en-US"/>
              <a:t>,…}. Then</a:t>
            </a:r>
          </a:p>
          <a:p>
            <a:pPr>
              <a:spcBef>
                <a:spcPct val="50000"/>
              </a:spcBef>
            </a:pPr>
            <a:endParaRPr lang="en-US"/>
          </a:p>
        </p:txBody>
      </p:sp>
      <p:sp>
        <p:nvSpPr>
          <p:cNvPr id="31751" name="Rectangle 1029"/>
          <p:cNvSpPr>
            <a:spLocks noChangeArrowheads="1"/>
          </p:cNvSpPr>
          <p:nvPr/>
        </p:nvSpPr>
        <p:spPr bwMode="auto">
          <a:xfrm>
            <a:off x="990600" y="5638802"/>
            <a:ext cx="15510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a:t>MEAN:</a:t>
            </a:r>
          </a:p>
          <a:p>
            <a:pPr>
              <a:spcBef>
                <a:spcPct val="50000"/>
              </a:spcBef>
            </a:pPr>
            <a:endParaRPr lang="en-US"/>
          </a:p>
          <a:p>
            <a:pPr>
              <a:spcBef>
                <a:spcPct val="50000"/>
              </a:spcBef>
            </a:pPr>
            <a:r>
              <a:rPr lang="en-US"/>
              <a:t>VARIANCE:</a:t>
            </a:r>
          </a:p>
        </p:txBody>
      </p:sp>
      <p:graphicFrame>
        <p:nvGraphicFramePr>
          <p:cNvPr id="31752" name="Object 1030"/>
          <p:cNvGraphicFramePr>
            <a:graphicFrameLocks noChangeAspect="1"/>
          </p:cNvGraphicFramePr>
          <p:nvPr/>
        </p:nvGraphicFramePr>
        <p:xfrm>
          <a:off x="2362201" y="6019800"/>
          <a:ext cx="1930400" cy="481013"/>
        </p:xfrm>
        <a:graphic>
          <a:graphicData uri="http://schemas.openxmlformats.org/presentationml/2006/ole">
            <mc:AlternateContent xmlns:mc="http://schemas.openxmlformats.org/markup-compatibility/2006">
              <mc:Choice xmlns:v="urn:schemas-microsoft-com:vml" Requires="v">
                <p:oleObj spid="_x0000_s31820" name="Equation" r:id="rId3" imgW="1930400" imgH="482600" progId="Equation.3">
                  <p:embed/>
                </p:oleObj>
              </mc:Choice>
              <mc:Fallback>
                <p:oleObj name="Equation" r:id="rId3" imgW="1930400" imgH="482600" progId="Equation.3">
                  <p:embed/>
                  <p:pic>
                    <p:nvPicPr>
                      <p:cNvPr id="0" name="Object 10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1" y="6019800"/>
                        <a:ext cx="1930400" cy="481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753" name="Object 1031"/>
          <p:cNvGraphicFramePr>
            <a:graphicFrameLocks noChangeAspect="1"/>
          </p:cNvGraphicFramePr>
          <p:nvPr/>
        </p:nvGraphicFramePr>
        <p:xfrm>
          <a:off x="1524000" y="7086601"/>
          <a:ext cx="4127500" cy="520700"/>
        </p:xfrm>
        <a:graphic>
          <a:graphicData uri="http://schemas.openxmlformats.org/presentationml/2006/ole">
            <mc:AlternateContent xmlns:mc="http://schemas.openxmlformats.org/markup-compatibility/2006">
              <mc:Choice xmlns:v="urn:schemas-microsoft-com:vml" Requires="v">
                <p:oleObj spid="_x0000_s31821" name="Equation" r:id="rId5" imgW="4127500" imgH="520700" progId="Equation.3">
                  <p:embed/>
                </p:oleObj>
              </mc:Choice>
              <mc:Fallback>
                <p:oleObj name="Equation" r:id="rId5" imgW="4127500" imgH="520700" progId="Equation.3">
                  <p:embed/>
                  <p:pic>
                    <p:nvPicPr>
                      <p:cNvPr id="0" name="Object 10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7086601"/>
                        <a:ext cx="412750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754"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C8DF1F3A-4473-47EE-845D-AB823A45F02D}" type="slidenum">
              <a:rPr lang="en-US" sz="1400" smtClean="0"/>
              <a:pPr/>
              <a:t>59</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32771"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32772" name="Text Box 2"/>
          <p:cNvSpPr txBox="1">
            <a:spLocks noChangeArrowheads="1"/>
          </p:cNvSpPr>
          <p:nvPr/>
        </p:nvSpPr>
        <p:spPr bwMode="auto">
          <a:xfrm>
            <a:off x="1676400" y="830264"/>
            <a:ext cx="3657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b="1"/>
              <a:t>Example - Mean and Variance</a:t>
            </a:r>
          </a:p>
        </p:txBody>
      </p:sp>
      <p:sp>
        <p:nvSpPr>
          <p:cNvPr id="32773" name="Line 3"/>
          <p:cNvSpPr>
            <a:spLocks noChangeShapeType="1"/>
          </p:cNvSpPr>
          <p:nvPr/>
        </p:nvSpPr>
        <p:spPr bwMode="auto">
          <a:xfrm>
            <a:off x="1219200" y="1447800"/>
            <a:ext cx="4572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4" name="Text Box 4"/>
          <p:cNvSpPr txBox="1">
            <a:spLocks noChangeArrowheads="1"/>
          </p:cNvSpPr>
          <p:nvPr/>
        </p:nvSpPr>
        <p:spPr bwMode="auto">
          <a:xfrm>
            <a:off x="1066800" y="1828801"/>
            <a:ext cx="4876800" cy="393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a:t>Consider a Bernoulli random variable with success probability </a:t>
            </a:r>
            <a:r>
              <a:rPr lang="en-US" b="1"/>
              <a:t>p</a:t>
            </a:r>
            <a:r>
              <a:rPr lang="en-US"/>
              <a:t>.</a:t>
            </a:r>
          </a:p>
          <a:p>
            <a:pPr algn="ctr">
              <a:spcBef>
                <a:spcPct val="50000"/>
              </a:spcBef>
            </a:pPr>
            <a:r>
              <a:rPr lang="en-US"/>
              <a:t>P[X=1] = p</a:t>
            </a:r>
          </a:p>
          <a:p>
            <a:pPr algn="ctr">
              <a:spcBef>
                <a:spcPct val="50000"/>
              </a:spcBef>
            </a:pPr>
            <a:r>
              <a:rPr lang="en-US"/>
              <a:t>P[X=0]=1-p</a:t>
            </a:r>
          </a:p>
          <a:p>
            <a:pPr>
              <a:spcBef>
                <a:spcPct val="50000"/>
              </a:spcBef>
            </a:pPr>
            <a:r>
              <a:rPr lang="en-US"/>
              <a:t>MEAN:</a:t>
            </a:r>
          </a:p>
          <a:p>
            <a:pPr>
              <a:spcBef>
                <a:spcPct val="50000"/>
              </a:spcBef>
            </a:pPr>
            <a:endParaRPr lang="en-US"/>
          </a:p>
          <a:p>
            <a:pPr>
              <a:spcBef>
                <a:spcPct val="50000"/>
              </a:spcBef>
            </a:pPr>
            <a:endParaRPr lang="en-US"/>
          </a:p>
          <a:p>
            <a:pPr>
              <a:spcBef>
                <a:spcPct val="50000"/>
              </a:spcBef>
            </a:pPr>
            <a:endParaRPr lang="en-US"/>
          </a:p>
          <a:p>
            <a:pPr>
              <a:spcBef>
                <a:spcPct val="50000"/>
              </a:spcBef>
            </a:pPr>
            <a:r>
              <a:rPr lang="en-US"/>
              <a:t>VARIANCE</a:t>
            </a:r>
          </a:p>
        </p:txBody>
      </p:sp>
      <p:graphicFrame>
        <p:nvGraphicFramePr>
          <p:cNvPr id="32775" name="Object 5"/>
          <p:cNvGraphicFramePr>
            <a:graphicFrameLocks noChangeAspect="1"/>
          </p:cNvGraphicFramePr>
          <p:nvPr/>
        </p:nvGraphicFramePr>
        <p:xfrm>
          <a:off x="1828801" y="3962400"/>
          <a:ext cx="3721100" cy="1270000"/>
        </p:xfrm>
        <a:graphic>
          <a:graphicData uri="http://schemas.openxmlformats.org/presentationml/2006/ole">
            <mc:AlternateContent xmlns:mc="http://schemas.openxmlformats.org/markup-compatibility/2006">
              <mc:Choice xmlns:v="urn:schemas-microsoft-com:vml" Requires="v">
                <p:oleObj spid="_x0000_s32843" name="Equation" r:id="rId3" imgW="3721100" imgH="1270000" progId="Equation.3">
                  <p:embed/>
                </p:oleObj>
              </mc:Choice>
              <mc:Fallback>
                <p:oleObj name="Equation" r:id="rId3" imgW="3721100" imgH="12700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1" y="3962400"/>
                        <a:ext cx="37211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6" name="Object 6"/>
          <p:cNvGraphicFramePr>
            <a:graphicFrameLocks noChangeAspect="1"/>
          </p:cNvGraphicFramePr>
          <p:nvPr/>
        </p:nvGraphicFramePr>
        <p:xfrm>
          <a:off x="914400" y="5867401"/>
          <a:ext cx="5219700" cy="1308100"/>
        </p:xfrm>
        <a:graphic>
          <a:graphicData uri="http://schemas.openxmlformats.org/presentationml/2006/ole">
            <mc:AlternateContent xmlns:mc="http://schemas.openxmlformats.org/markup-compatibility/2006">
              <mc:Choice xmlns:v="urn:schemas-microsoft-com:vml" Requires="v">
                <p:oleObj spid="_x0000_s32844" name="Equation" r:id="rId5" imgW="5219700" imgH="1308100" progId="Equation.3">
                  <p:embed/>
                </p:oleObj>
              </mc:Choice>
              <mc:Fallback>
                <p:oleObj name="Equation" r:id="rId5" imgW="5219700" imgH="13081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5867401"/>
                        <a:ext cx="5219700" cy="1308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777"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7E256200-9202-4560-997F-92F3C0C0D465}" type="slidenum">
              <a:rPr lang="en-US" sz="1400" smtClean="0"/>
              <a:pPr/>
              <a:t>60</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33795"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33796" name="Text Box 1026"/>
          <p:cNvSpPr txBox="1">
            <a:spLocks noChangeArrowheads="1"/>
          </p:cNvSpPr>
          <p:nvPr/>
        </p:nvSpPr>
        <p:spPr bwMode="auto">
          <a:xfrm>
            <a:off x="1447800" y="685801"/>
            <a:ext cx="3810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b="1"/>
              <a:t>Mean and Variance - Binomial</a:t>
            </a:r>
          </a:p>
        </p:txBody>
      </p:sp>
      <p:sp>
        <p:nvSpPr>
          <p:cNvPr id="33797" name="Line 1027"/>
          <p:cNvSpPr>
            <a:spLocks noChangeShapeType="1"/>
          </p:cNvSpPr>
          <p:nvPr/>
        </p:nvSpPr>
        <p:spPr bwMode="auto">
          <a:xfrm>
            <a:off x="1143000" y="1371600"/>
            <a:ext cx="44196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8" name="Text Box 1028"/>
          <p:cNvSpPr txBox="1">
            <a:spLocks noChangeArrowheads="1"/>
          </p:cNvSpPr>
          <p:nvPr/>
        </p:nvSpPr>
        <p:spPr bwMode="auto">
          <a:xfrm>
            <a:off x="1143000" y="1820864"/>
            <a:ext cx="4572000" cy="393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a:t>Consider a binomial random variable with success probability </a:t>
            </a:r>
            <a:r>
              <a:rPr lang="en-US" b="1"/>
              <a:t>p</a:t>
            </a:r>
            <a:r>
              <a:rPr lang="en-US"/>
              <a:t> and sample size </a:t>
            </a:r>
            <a:r>
              <a:rPr lang="en-US" b="1"/>
              <a:t>n</a:t>
            </a:r>
            <a:r>
              <a:rPr lang="en-US"/>
              <a:t>.</a:t>
            </a:r>
          </a:p>
          <a:p>
            <a:pPr algn="ctr">
              <a:spcBef>
                <a:spcPct val="50000"/>
              </a:spcBef>
            </a:pPr>
            <a:r>
              <a:rPr lang="en-US"/>
              <a:t>X ~ bin(n,p)</a:t>
            </a:r>
          </a:p>
          <a:p>
            <a:pPr>
              <a:spcBef>
                <a:spcPct val="50000"/>
              </a:spcBef>
            </a:pPr>
            <a:endParaRPr lang="en-US"/>
          </a:p>
          <a:p>
            <a:pPr>
              <a:spcBef>
                <a:spcPct val="50000"/>
              </a:spcBef>
            </a:pPr>
            <a:r>
              <a:rPr lang="en-US"/>
              <a:t>MEAN:</a:t>
            </a:r>
          </a:p>
          <a:p>
            <a:pPr>
              <a:spcBef>
                <a:spcPct val="50000"/>
              </a:spcBef>
            </a:pPr>
            <a:endParaRPr lang="en-US"/>
          </a:p>
          <a:p>
            <a:pPr>
              <a:spcBef>
                <a:spcPct val="50000"/>
              </a:spcBef>
            </a:pPr>
            <a:endParaRPr lang="en-US"/>
          </a:p>
          <a:p>
            <a:pPr>
              <a:spcBef>
                <a:spcPct val="50000"/>
              </a:spcBef>
            </a:pPr>
            <a:endParaRPr lang="en-US"/>
          </a:p>
          <a:p>
            <a:pPr>
              <a:spcBef>
                <a:spcPct val="50000"/>
              </a:spcBef>
            </a:pPr>
            <a:r>
              <a:rPr lang="en-US"/>
              <a:t>VARIANCE:</a:t>
            </a:r>
          </a:p>
        </p:txBody>
      </p:sp>
      <p:sp>
        <p:nvSpPr>
          <p:cNvPr id="33799" name="Text Box 1029"/>
          <p:cNvSpPr txBox="1">
            <a:spLocks noChangeArrowheads="1"/>
          </p:cNvSpPr>
          <p:nvPr/>
        </p:nvSpPr>
        <p:spPr bwMode="auto">
          <a:xfrm>
            <a:off x="2514600" y="7543801"/>
            <a:ext cx="1447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b="1"/>
              <a:t>Help!</a:t>
            </a:r>
          </a:p>
        </p:txBody>
      </p:sp>
      <p:graphicFrame>
        <p:nvGraphicFramePr>
          <p:cNvPr id="33800" name="Object 1030"/>
          <p:cNvGraphicFramePr>
            <a:graphicFrameLocks noChangeAspect="1"/>
          </p:cNvGraphicFramePr>
          <p:nvPr/>
        </p:nvGraphicFramePr>
        <p:xfrm>
          <a:off x="1733551" y="3778251"/>
          <a:ext cx="3911600" cy="1638300"/>
        </p:xfrm>
        <a:graphic>
          <a:graphicData uri="http://schemas.openxmlformats.org/presentationml/2006/ole">
            <mc:AlternateContent xmlns:mc="http://schemas.openxmlformats.org/markup-compatibility/2006">
              <mc:Choice xmlns:v="urn:schemas-microsoft-com:vml" Requires="v">
                <p:oleObj spid="_x0000_s33868" name="Equation" r:id="rId3" imgW="3911600" imgH="1638300" progId="Equation.3">
                  <p:embed/>
                </p:oleObj>
              </mc:Choice>
              <mc:Fallback>
                <p:oleObj name="Equation" r:id="rId3" imgW="3911600" imgH="1638300" progId="Equation.3">
                  <p:embed/>
                  <p:pic>
                    <p:nvPicPr>
                      <p:cNvPr id="0" name="Object 10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3551" y="3778251"/>
                        <a:ext cx="3911600" cy="163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801" name="Object 1031"/>
          <p:cNvGraphicFramePr>
            <a:graphicFrameLocks noChangeAspect="1"/>
          </p:cNvGraphicFramePr>
          <p:nvPr/>
        </p:nvGraphicFramePr>
        <p:xfrm>
          <a:off x="1155701" y="5702301"/>
          <a:ext cx="4737100" cy="1638300"/>
        </p:xfrm>
        <a:graphic>
          <a:graphicData uri="http://schemas.openxmlformats.org/presentationml/2006/ole">
            <mc:AlternateContent xmlns:mc="http://schemas.openxmlformats.org/markup-compatibility/2006">
              <mc:Choice xmlns:v="urn:schemas-microsoft-com:vml" Requires="v">
                <p:oleObj spid="_x0000_s33869" name="Equation" r:id="rId5" imgW="4737100" imgH="1638300" progId="Equation.3">
                  <p:embed/>
                </p:oleObj>
              </mc:Choice>
              <mc:Fallback>
                <p:oleObj name="Equation" r:id="rId5" imgW="4737100" imgH="1638300" progId="Equation.3">
                  <p:embed/>
                  <p:pic>
                    <p:nvPicPr>
                      <p:cNvPr id="0" name="Object 10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55701" y="5702301"/>
                        <a:ext cx="4737100" cy="163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3802"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79B779A4-86CC-45F4-ADF2-32348B2C57CF}" type="slidenum">
              <a:rPr lang="en-US" sz="1400" smtClean="0"/>
              <a:pPr/>
              <a:t>61</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34819"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34820" name="Text Box 1026"/>
          <p:cNvSpPr txBox="1">
            <a:spLocks noChangeArrowheads="1"/>
          </p:cNvSpPr>
          <p:nvPr/>
        </p:nvSpPr>
        <p:spPr bwMode="auto">
          <a:xfrm>
            <a:off x="1447800" y="609601"/>
            <a:ext cx="3810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b="1"/>
              <a:t>Means and Variance of the Sum of independent RV’s</a:t>
            </a:r>
          </a:p>
        </p:txBody>
      </p:sp>
      <p:sp>
        <p:nvSpPr>
          <p:cNvPr id="34821" name="Line 1027"/>
          <p:cNvSpPr>
            <a:spLocks noChangeShapeType="1"/>
          </p:cNvSpPr>
          <p:nvPr/>
        </p:nvSpPr>
        <p:spPr bwMode="auto">
          <a:xfrm>
            <a:off x="1066800" y="1524000"/>
            <a:ext cx="4495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2" name="Text Box 1028"/>
          <p:cNvSpPr txBox="1">
            <a:spLocks noChangeArrowheads="1"/>
          </p:cNvSpPr>
          <p:nvPr/>
        </p:nvSpPr>
        <p:spPr bwMode="auto">
          <a:xfrm>
            <a:off x="990600" y="1905001"/>
            <a:ext cx="4800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a:t>Recall that a binomial RV is just the </a:t>
            </a:r>
            <a:r>
              <a:rPr lang="en-US" b="1"/>
              <a:t>sum</a:t>
            </a:r>
            <a:r>
              <a:rPr lang="en-US"/>
              <a:t> of </a:t>
            </a:r>
            <a:r>
              <a:rPr lang="en-US" b="1"/>
              <a:t>n</a:t>
            </a:r>
            <a:r>
              <a:rPr lang="en-US"/>
              <a:t> independent Bernoulli random variables.</a:t>
            </a:r>
          </a:p>
        </p:txBody>
      </p:sp>
      <p:sp>
        <p:nvSpPr>
          <p:cNvPr id="34823" name="Text Box 1029"/>
          <p:cNvSpPr txBox="1">
            <a:spLocks noChangeArrowheads="1"/>
          </p:cNvSpPr>
          <p:nvPr/>
        </p:nvSpPr>
        <p:spPr bwMode="auto">
          <a:xfrm>
            <a:off x="838200" y="2971800"/>
            <a:ext cx="51054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a:t>If X</a:t>
            </a:r>
            <a:r>
              <a:rPr lang="en-US" baseline="-25000"/>
              <a:t>1</a:t>
            </a:r>
            <a:r>
              <a:rPr lang="en-US"/>
              <a:t>, X</a:t>
            </a:r>
            <a:r>
              <a:rPr lang="en-US" baseline="-25000"/>
              <a:t>2</a:t>
            </a:r>
            <a:r>
              <a:rPr lang="en-US"/>
              <a:t>, …,X</a:t>
            </a:r>
            <a:r>
              <a:rPr lang="en-US" baseline="-25000"/>
              <a:t>n</a:t>
            </a:r>
            <a:r>
              <a:rPr lang="en-US"/>
              <a:t> are </a:t>
            </a:r>
            <a:r>
              <a:rPr lang="en-US" b="1"/>
              <a:t>independent</a:t>
            </a:r>
            <a:r>
              <a:rPr lang="en-US"/>
              <a:t> random variables and if we define Y= X</a:t>
            </a:r>
            <a:r>
              <a:rPr lang="en-US" baseline="-25000"/>
              <a:t>1</a:t>
            </a:r>
            <a:r>
              <a:rPr lang="en-US"/>
              <a:t>+ X</a:t>
            </a:r>
            <a:r>
              <a:rPr lang="en-US" baseline="-25000"/>
              <a:t>2</a:t>
            </a:r>
            <a:r>
              <a:rPr lang="en-US"/>
              <a:t>+ …+X</a:t>
            </a:r>
            <a:r>
              <a:rPr lang="en-US" baseline="-25000"/>
              <a:t>n</a:t>
            </a:r>
            <a:r>
              <a:rPr lang="en-US"/>
              <a:t> </a:t>
            </a:r>
          </a:p>
          <a:p>
            <a:pPr>
              <a:spcBef>
                <a:spcPct val="50000"/>
              </a:spcBef>
            </a:pPr>
            <a:r>
              <a:rPr lang="en-US"/>
              <a:t>1. Means add:</a:t>
            </a:r>
          </a:p>
          <a:p>
            <a:pPr algn="ctr">
              <a:spcBef>
                <a:spcPct val="50000"/>
              </a:spcBef>
            </a:pPr>
            <a:r>
              <a:rPr lang="en-US"/>
              <a:t>E[Y]= E[X</a:t>
            </a:r>
            <a:r>
              <a:rPr lang="en-US" baseline="-25000"/>
              <a:t>1</a:t>
            </a:r>
            <a:r>
              <a:rPr lang="en-US"/>
              <a:t>]+E[X</a:t>
            </a:r>
            <a:r>
              <a:rPr lang="en-US" baseline="-25000"/>
              <a:t>2</a:t>
            </a:r>
            <a:r>
              <a:rPr lang="en-US"/>
              <a:t>]+ …+E[X</a:t>
            </a:r>
            <a:r>
              <a:rPr lang="en-US" baseline="-25000"/>
              <a:t>n</a:t>
            </a:r>
            <a:r>
              <a:rPr lang="en-US"/>
              <a:t>]</a:t>
            </a:r>
            <a:endParaRPr lang="en-US" baseline="-25000"/>
          </a:p>
          <a:p>
            <a:pPr algn="ctr">
              <a:spcBef>
                <a:spcPct val="50000"/>
              </a:spcBef>
            </a:pPr>
            <a:endParaRPr lang="en-US" baseline="-25000"/>
          </a:p>
          <a:p>
            <a:pPr>
              <a:spcBef>
                <a:spcPct val="50000"/>
              </a:spcBef>
            </a:pPr>
            <a:r>
              <a:rPr lang="en-US"/>
              <a:t>2. Variances add:</a:t>
            </a:r>
          </a:p>
          <a:p>
            <a:pPr algn="ctr">
              <a:spcBef>
                <a:spcPct val="50000"/>
              </a:spcBef>
            </a:pPr>
            <a:r>
              <a:rPr lang="en-US"/>
              <a:t>V[Y]= V[X</a:t>
            </a:r>
            <a:r>
              <a:rPr lang="en-US" baseline="-25000"/>
              <a:t>1</a:t>
            </a:r>
            <a:r>
              <a:rPr lang="en-US"/>
              <a:t>]+V[X</a:t>
            </a:r>
            <a:r>
              <a:rPr lang="en-US" baseline="-25000"/>
              <a:t>2</a:t>
            </a:r>
            <a:r>
              <a:rPr lang="en-US"/>
              <a:t>]+ …+V[X</a:t>
            </a:r>
            <a:r>
              <a:rPr lang="en-US" baseline="-25000"/>
              <a:t>n</a:t>
            </a:r>
            <a:r>
              <a:rPr lang="en-US"/>
              <a:t>]</a:t>
            </a:r>
          </a:p>
        </p:txBody>
      </p:sp>
      <p:sp>
        <p:nvSpPr>
          <p:cNvPr id="34824" name="Text Box 1030"/>
          <p:cNvSpPr txBox="1">
            <a:spLocks noChangeArrowheads="1"/>
          </p:cNvSpPr>
          <p:nvPr/>
        </p:nvSpPr>
        <p:spPr bwMode="auto">
          <a:xfrm>
            <a:off x="838200" y="6477002"/>
            <a:ext cx="5257800"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dirty="0"/>
              <a:t>We can use these results, together with the properties of the mean and variance that we learned earlier, to obtain the mean and variance of a binomial random variable </a:t>
            </a:r>
            <a:r>
              <a:rPr lang="en-US" dirty="0" smtClean="0"/>
              <a:t>(Exercise 3)</a:t>
            </a:r>
            <a:r>
              <a:rPr lang="en-US" dirty="0"/>
              <a:t>.</a:t>
            </a:r>
          </a:p>
        </p:txBody>
      </p:sp>
      <p:sp>
        <p:nvSpPr>
          <p:cNvPr id="34825"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49BD4236-3CBF-4F9F-B89B-4402F7F9B39B}" type="slidenum">
              <a:rPr lang="en-US" sz="1400" smtClean="0"/>
              <a:pPr/>
              <a:t>62</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35843"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35844" name="Text Box 1026"/>
          <p:cNvSpPr txBox="1">
            <a:spLocks noChangeArrowheads="1"/>
          </p:cNvSpPr>
          <p:nvPr/>
        </p:nvSpPr>
        <p:spPr bwMode="auto">
          <a:xfrm>
            <a:off x="1371600" y="609601"/>
            <a:ext cx="3886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b="1"/>
              <a:t>Binomial Distribution Summary</a:t>
            </a:r>
          </a:p>
        </p:txBody>
      </p:sp>
      <p:sp>
        <p:nvSpPr>
          <p:cNvPr id="35845" name="Line 1027"/>
          <p:cNvSpPr>
            <a:spLocks noChangeShapeType="1"/>
          </p:cNvSpPr>
          <p:nvPr/>
        </p:nvSpPr>
        <p:spPr bwMode="auto">
          <a:xfrm>
            <a:off x="1143000" y="1219200"/>
            <a:ext cx="4343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5846" name="Group 1028"/>
          <p:cNvGrpSpPr>
            <a:grpSpLocks/>
          </p:cNvGrpSpPr>
          <p:nvPr/>
        </p:nvGrpSpPr>
        <p:grpSpPr bwMode="auto">
          <a:xfrm>
            <a:off x="990600" y="2447926"/>
            <a:ext cx="4953000" cy="2317750"/>
            <a:chOff x="624" y="1008"/>
            <a:chExt cx="3120" cy="1460"/>
          </a:xfrm>
        </p:grpSpPr>
        <p:sp>
          <p:nvSpPr>
            <p:cNvPr id="35848" name="Text Box 1029"/>
            <p:cNvSpPr txBox="1">
              <a:spLocks noChangeArrowheads="1"/>
            </p:cNvSpPr>
            <p:nvPr/>
          </p:nvSpPr>
          <p:spPr bwMode="auto">
            <a:xfrm>
              <a:off x="624" y="1008"/>
              <a:ext cx="2976"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65100" indent="-165100">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b="1"/>
                <a:t>Binomial</a:t>
              </a:r>
              <a:endParaRPr lang="en-US"/>
            </a:p>
          </p:txBody>
        </p:sp>
        <p:sp>
          <p:nvSpPr>
            <p:cNvPr id="35849" name="Rectangle 1030"/>
            <p:cNvSpPr>
              <a:spLocks noChangeArrowheads="1"/>
            </p:cNvSpPr>
            <p:nvPr/>
          </p:nvSpPr>
          <p:spPr bwMode="auto">
            <a:xfrm>
              <a:off x="624" y="1344"/>
              <a:ext cx="3120" cy="1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27013" indent="-227013">
                <a:spcBef>
                  <a:spcPct val="50000"/>
                </a:spcBef>
              </a:pPr>
              <a:r>
                <a:rPr lang="en-US"/>
                <a:t>1.	Discrete, bounded</a:t>
              </a:r>
            </a:p>
            <a:p>
              <a:pPr marL="227013" indent="-227013">
                <a:spcBef>
                  <a:spcPct val="50000"/>
                </a:spcBef>
              </a:pPr>
              <a:r>
                <a:rPr lang="en-US"/>
                <a:t>2.	Parameters  -  </a:t>
              </a:r>
              <a:r>
                <a:rPr lang="en-US" b="1"/>
                <a:t>n,p</a:t>
              </a:r>
              <a:endParaRPr lang="en-US"/>
            </a:p>
            <a:p>
              <a:pPr marL="227013" indent="-227013">
                <a:spcBef>
                  <a:spcPct val="50000"/>
                </a:spcBef>
              </a:pPr>
              <a:r>
                <a:rPr lang="en-US"/>
                <a:t>3.	Sum of n independent 0/1 outcomes</a:t>
              </a:r>
            </a:p>
            <a:p>
              <a:pPr marL="227013" indent="-227013">
                <a:spcBef>
                  <a:spcPct val="50000"/>
                </a:spcBef>
              </a:pPr>
              <a:r>
                <a:rPr lang="en-US"/>
                <a:t>4.	Sample proportions, logistic regression</a:t>
              </a:r>
            </a:p>
          </p:txBody>
        </p:sp>
      </p:grpSp>
      <p:sp>
        <p:nvSpPr>
          <p:cNvPr id="35847"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08262BE5-F58E-47B7-BFB4-6467CE90F732}" type="slidenum">
              <a:rPr lang="en-US" sz="1400" smtClean="0"/>
              <a:pPr/>
              <a:t>63</a:t>
            </a:fld>
            <a:endParaRPr lang="en-US" sz="1400" smtClean="0"/>
          </a:p>
        </p:txBody>
      </p:sp>
    </p:spTree>
    <p:extLst>
      <p:ext uri="{BB962C8B-B14F-4D97-AF65-F5344CB8AC3E}">
        <p14:creationId xmlns:p14="http://schemas.microsoft.com/office/powerpoint/2010/main" val="68812252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35843"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dirty="0" smtClean="0"/>
              <a:t>Summer Institutes</a:t>
            </a:r>
          </a:p>
        </p:txBody>
      </p:sp>
      <p:sp>
        <p:nvSpPr>
          <p:cNvPr id="35844" name="Text Box 1026"/>
          <p:cNvSpPr txBox="1">
            <a:spLocks noChangeArrowheads="1"/>
          </p:cNvSpPr>
          <p:nvPr/>
        </p:nvSpPr>
        <p:spPr bwMode="auto">
          <a:xfrm>
            <a:off x="1371600" y="609601"/>
            <a:ext cx="3886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b="1" dirty="0" smtClean="0"/>
              <a:t>Exercises</a:t>
            </a:r>
            <a:endParaRPr lang="en-US" b="1" dirty="0"/>
          </a:p>
        </p:txBody>
      </p:sp>
      <p:sp>
        <p:nvSpPr>
          <p:cNvPr id="35845" name="Line 1027"/>
          <p:cNvSpPr>
            <a:spLocks noChangeShapeType="1"/>
          </p:cNvSpPr>
          <p:nvPr/>
        </p:nvSpPr>
        <p:spPr bwMode="auto">
          <a:xfrm>
            <a:off x="1143000" y="1219200"/>
            <a:ext cx="4343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9" name="Rectangle 1030"/>
          <p:cNvSpPr>
            <a:spLocks noChangeArrowheads="1"/>
          </p:cNvSpPr>
          <p:nvPr/>
        </p:nvSpPr>
        <p:spPr bwMode="auto">
          <a:xfrm>
            <a:off x="990600" y="2981326"/>
            <a:ext cx="49530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spcBef>
                <a:spcPct val="50000"/>
              </a:spcBef>
              <a:buFont typeface="+mj-lt"/>
              <a:buAutoNum type="arabicPeriod"/>
            </a:pPr>
            <a:r>
              <a:rPr lang="en-US" dirty="0"/>
              <a:t>The current </a:t>
            </a:r>
            <a:r>
              <a:rPr lang="en-US" dirty="0" err="1"/>
              <a:t>powerball</a:t>
            </a:r>
            <a:r>
              <a:rPr lang="en-US" dirty="0"/>
              <a:t> jackpot is $140 million, and your probability of winning it is 1 in 175 million. If it costs </a:t>
            </a:r>
            <a:r>
              <a:rPr lang="en-US" dirty="0" smtClean="0"/>
              <a:t>$2 </a:t>
            </a:r>
            <a:r>
              <a:rPr lang="en-US" dirty="0"/>
              <a:t>to play, what is your expected </a:t>
            </a:r>
            <a:r>
              <a:rPr lang="en-US" dirty="0" smtClean="0"/>
              <a:t>payoff? </a:t>
            </a:r>
            <a:endParaRPr lang="en-US" dirty="0"/>
          </a:p>
          <a:p>
            <a:pPr marL="457200" indent="-457200">
              <a:spcBef>
                <a:spcPct val="50000"/>
              </a:spcBef>
              <a:buFont typeface="+mj-lt"/>
              <a:buAutoNum type="arabicPeriod"/>
            </a:pPr>
            <a:r>
              <a:rPr lang="en-US" dirty="0" smtClean="0"/>
              <a:t>A </a:t>
            </a:r>
            <a:r>
              <a:rPr lang="en-US" dirty="0"/>
              <a:t>couple intends to have 5 children and both are carriers </a:t>
            </a:r>
            <a:r>
              <a:rPr lang="en-US" dirty="0" smtClean="0"/>
              <a:t>of </a:t>
            </a:r>
            <a:r>
              <a:rPr lang="en-US" dirty="0" err="1" smtClean="0"/>
              <a:t>myotonic</a:t>
            </a:r>
            <a:r>
              <a:rPr lang="en-US" dirty="0" smtClean="0"/>
              <a:t> dystrophy,   </a:t>
            </a:r>
            <a:r>
              <a:rPr lang="en-US" dirty="0"/>
              <a:t>a </a:t>
            </a:r>
            <a:r>
              <a:rPr lang="en-US" dirty="0" smtClean="0"/>
              <a:t>dominant trait</a:t>
            </a:r>
            <a:r>
              <a:rPr lang="en-US" dirty="0"/>
              <a:t>. What is the probability that at least 1 child </a:t>
            </a:r>
            <a:r>
              <a:rPr lang="en-US" dirty="0" smtClean="0"/>
              <a:t>will have </a:t>
            </a:r>
            <a:r>
              <a:rPr lang="en-US" dirty="0"/>
              <a:t>the trait</a:t>
            </a:r>
            <a:r>
              <a:rPr lang="en-US" dirty="0" smtClean="0"/>
              <a:t>?</a:t>
            </a:r>
          </a:p>
          <a:p>
            <a:pPr marL="457200" indent="-457200">
              <a:spcBef>
                <a:spcPct val="50000"/>
              </a:spcBef>
              <a:buFont typeface="+mj-lt"/>
              <a:buAutoNum type="arabicPeriod"/>
            </a:pPr>
            <a:r>
              <a:rPr lang="en-US" dirty="0"/>
              <a:t>Calculate the mean and variance of a binomially distributed random variable with n </a:t>
            </a:r>
            <a:r>
              <a:rPr lang="en-US" dirty="0" smtClean="0"/>
              <a:t>trials and </a:t>
            </a:r>
            <a:r>
              <a:rPr lang="en-US" dirty="0"/>
              <a:t>success probability p.</a:t>
            </a:r>
            <a:endParaRPr lang="en-US" dirty="0"/>
          </a:p>
        </p:txBody>
      </p:sp>
      <p:sp>
        <p:nvSpPr>
          <p:cNvPr id="35847"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08262BE5-F58E-47B7-BFB4-6467CE90F732}" type="slidenum">
              <a:rPr lang="en-US" sz="1400" smtClean="0"/>
              <a:pPr/>
              <a:t>64</a:t>
            </a:fld>
            <a:endParaRPr lang="en-US" sz="1400" smtClean="0"/>
          </a:p>
        </p:txBody>
      </p:sp>
    </p:spTree>
    <p:extLst>
      <p:ext uri="{BB962C8B-B14F-4D97-AF65-F5344CB8AC3E}">
        <p14:creationId xmlns:p14="http://schemas.microsoft.com/office/powerpoint/2010/main" val="985071084"/>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35843"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35844" name="Text Box 1026"/>
          <p:cNvSpPr txBox="1">
            <a:spLocks noChangeArrowheads="1"/>
          </p:cNvSpPr>
          <p:nvPr/>
        </p:nvSpPr>
        <p:spPr bwMode="auto">
          <a:xfrm>
            <a:off x="1371600" y="609601"/>
            <a:ext cx="3886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b="1" dirty="0" smtClean="0"/>
              <a:t>Ex 1. Solution</a:t>
            </a:r>
            <a:endParaRPr lang="en-US" b="1" dirty="0"/>
          </a:p>
        </p:txBody>
      </p:sp>
      <p:sp>
        <p:nvSpPr>
          <p:cNvPr id="35845" name="Line 1027"/>
          <p:cNvSpPr>
            <a:spLocks noChangeShapeType="1"/>
          </p:cNvSpPr>
          <p:nvPr/>
        </p:nvSpPr>
        <p:spPr bwMode="auto">
          <a:xfrm>
            <a:off x="1143000" y="1219200"/>
            <a:ext cx="4343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9" name="Rectangle 1030"/>
          <p:cNvSpPr>
            <a:spLocks noChangeArrowheads="1"/>
          </p:cNvSpPr>
          <p:nvPr/>
        </p:nvSpPr>
        <p:spPr bwMode="auto">
          <a:xfrm>
            <a:off x="990600" y="2981326"/>
            <a:ext cx="4953000"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smtClean="0"/>
              <a:t>X </a:t>
            </a:r>
            <a:r>
              <a:rPr lang="en-US" dirty="0"/>
              <a:t>= Powerball payoff in </a:t>
            </a:r>
            <a:r>
              <a:rPr lang="en-US" dirty="0" smtClean="0"/>
              <a:t>dollars</a:t>
            </a:r>
          </a:p>
          <a:p>
            <a:pPr>
              <a:spcBef>
                <a:spcPct val="50000"/>
              </a:spcBef>
            </a:pPr>
            <a:r>
              <a:rPr lang="en-US" dirty="0" smtClean="0"/>
              <a:t>There </a:t>
            </a:r>
            <a:r>
              <a:rPr lang="en-US" dirty="0"/>
              <a:t>are 2 possible values </a:t>
            </a:r>
            <a:r>
              <a:rPr lang="en-US" dirty="0" smtClean="0"/>
              <a:t>for X</a:t>
            </a:r>
            <a:r>
              <a:rPr lang="en-US" dirty="0"/>
              <a:t>: X</a:t>
            </a:r>
            <a:r>
              <a:rPr lang="en-US" dirty="0" smtClean="0"/>
              <a:t>= </a:t>
            </a:r>
            <a:r>
              <a:rPr lang="is-IS" dirty="0"/>
              <a:t>140000000-2</a:t>
            </a:r>
            <a:r>
              <a:rPr lang="en-US" dirty="0" smtClean="0"/>
              <a:t> (</a:t>
            </a:r>
            <a:r>
              <a:rPr lang="en-US" dirty="0"/>
              <a:t>which occurs with probability 1/175000000</a:t>
            </a:r>
            <a:r>
              <a:rPr lang="en-US" dirty="0" smtClean="0"/>
              <a:t>), and </a:t>
            </a:r>
            <a:r>
              <a:rPr lang="en-US" dirty="0"/>
              <a:t>X= -2 (occurs with probability 1-1/175000000</a:t>
            </a:r>
            <a:r>
              <a:rPr lang="en-US" dirty="0" smtClean="0"/>
              <a:t>).</a:t>
            </a:r>
          </a:p>
          <a:p>
            <a:pPr>
              <a:spcBef>
                <a:spcPct val="50000"/>
              </a:spcBef>
            </a:pPr>
            <a:endParaRPr lang="en-US" dirty="0"/>
          </a:p>
          <a:p>
            <a:pPr>
              <a:spcBef>
                <a:spcPct val="50000"/>
              </a:spcBef>
            </a:pPr>
            <a:r>
              <a:rPr lang="en-US" dirty="0" smtClean="0"/>
              <a:t>EX = </a:t>
            </a:r>
            <a:r>
              <a:rPr lang="is-IS" dirty="0"/>
              <a:t>(140000000-2)*1/</a:t>
            </a:r>
            <a:r>
              <a:rPr lang="is-IS" dirty="0" smtClean="0"/>
              <a:t>175000000 +</a:t>
            </a:r>
            <a:endParaRPr lang="en-US" dirty="0"/>
          </a:p>
          <a:p>
            <a:pPr>
              <a:spcBef>
                <a:spcPct val="50000"/>
              </a:spcBef>
            </a:pPr>
            <a:r>
              <a:rPr lang="is-IS" dirty="0" smtClean="0"/>
              <a:t>-</a:t>
            </a:r>
            <a:r>
              <a:rPr lang="is-IS" dirty="0"/>
              <a:t>2*(1-1/175000000</a:t>
            </a:r>
            <a:r>
              <a:rPr lang="is-IS" dirty="0" smtClean="0"/>
              <a:t>)</a:t>
            </a:r>
            <a:r>
              <a:rPr lang="is-IS" dirty="0"/>
              <a:t> </a:t>
            </a:r>
            <a:r>
              <a:rPr lang="is-IS" dirty="0" smtClean="0"/>
              <a:t>= </a:t>
            </a:r>
            <a:r>
              <a:rPr lang="nb-NO" dirty="0"/>
              <a:t>-</a:t>
            </a:r>
            <a:r>
              <a:rPr lang="nb-NO" dirty="0" smtClean="0"/>
              <a:t>1.2</a:t>
            </a:r>
          </a:p>
          <a:p>
            <a:pPr>
              <a:spcBef>
                <a:spcPct val="50000"/>
              </a:spcBef>
            </a:pPr>
            <a:endParaRPr lang="nb-NO" dirty="0"/>
          </a:p>
          <a:p>
            <a:pPr>
              <a:spcBef>
                <a:spcPct val="50000"/>
              </a:spcBef>
            </a:pPr>
            <a:endParaRPr lang="nb-NO" dirty="0" smtClean="0"/>
          </a:p>
          <a:p>
            <a:pPr>
              <a:spcBef>
                <a:spcPct val="50000"/>
              </a:spcBef>
            </a:pPr>
            <a:r>
              <a:rPr lang="nb-NO" dirty="0"/>
              <a:t>So </a:t>
            </a:r>
            <a:r>
              <a:rPr lang="nb-NO" dirty="0" err="1"/>
              <a:t>the</a:t>
            </a:r>
            <a:r>
              <a:rPr lang="nb-NO" dirty="0"/>
              <a:t> </a:t>
            </a:r>
            <a:r>
              <a:rPr lang="nb-NO" dirty="0" err="1"/>
              <a:t>expected</a:t>
            </a:r>
            <a:r>
              <a:rPr lang="nb-NO" dirty="0"/>
              <a:t> </a:t>
            </a:r>
            <a:r>
              <a:rPr lang="nb-NO" dirty="0" err="1"/>
              <a:t>payoff</a:t>
            </a:r>
            <a:r>
              <a:rPr lang="nb-NO" dirty="0"/>
              <a:t> is a loss </a:t>
            </a:r>
            <a:r>
              <a:rPr lang="nb-NO" dirty="0" err="1" smtClean="0"/>
              <a:t>of</a:t>
            </a:r>
            <a:r>
              <a:rPr lang="nb-NO" dirty="0" smtClean="0"/>
              <a:t> $1.20</a:t>
            </a:r>
            <a:endParaRPr lang="en-US" dirty="0"/>
          </a:p>
        </p:txBody>
      </p:sp>
      <p:sp>
        <p:nvSpPr>
          <p:cNvPr id="35847"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08262BE5-F58E-47B7-BFB4-6467CE90F732}" type="slidenum">
              <a:rPr lang="en-US" sz="1400" smtClean="0"/>
              <a:pPr/>
              <a:t>65</a:t>
            </a:fld>
            <a:endParaRPr lang="en-US" sz="1400" smtClean="0"/>
          </a:p>
        </p:txBody>
      </p:sp>
    </p:spTree>
    <p:extLst>
      <p:ext uri="{BB962C8B-B14F-4D97-AF65-F5344CB8AC3E}">
        <p14:creationId xmlns:p14="http://schemas.microsoft.com/office/powerpoint/2010/main" val="3797556253"/>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35843"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35844" name="Text Box 1026"/>
          <p:cNvSpPr txBox="1">
            <a:spLocks noChangeArrowheads="1"/>
          </p:cNvSpPr>
          <p:nvPr/>
        </p:nvSpPr>
        <p:spPr bwMode="auto">
          <a:xfrm>
            <a:off x="1371600" y="609601"/>
            <a:ext cx="3886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b="1" dirty="0" smtClean="0"/>
              <a:t>Ex 2. Solution</a:t>
            </a:r>
            <a:endParaRPr lang="en-US" b="1" dirty="0"/>
          </a:p>
        </p:txBody>
      </p:sp>
      <p:sp>
        <p:nvSpPr>
          <p:cNvPr id="35845" name="Line 1027"/>
          <p:cNvSpPr>
            <a:spLocks noChangeShapeType="1"/>
          </p:cNvSpPr>
          <p:nvPr/>
        </p:nvSpPr>
        <p:spPr bwMode="auto">
          <a:xfrm>
            <a:off x="1143000" y="1219200"/>
            <a:ext cx="4343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9" name="Rectangle 1030"/>
          <p:cNvSpPr>
            <a:spLocks noChangeArrowheads="1"/>
          </p:cNvSpPr>
          <p:nvPr/>
        </p:nvSpPr>
        <p:spPr bwMode="auto">
          <a:xfrm>
            <a:off x="990600" y="1981200"/>
            <a:ext cx="4953000"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t>The probability of any single child having the </a:t>
            </a:r>
            <a:r>
              <a:rPr lang="fr-FR" dirty="0"/>
              <a:t>trait </a:t>
            </a:r>
            <a:r>
              <a:rPr lang="fr-FR" dirty="0" err="1"/>
              <a:t>is</a:t>
            </a:r>
            <a:r>
              <a:rPr lang="fr-FR" dirty="0"/>
              <a:t> 0.75, and the carrier </a:t>
            </a:r>
            <a:r>
              <a:rPr lang="fr-FR" dirty="0" err="1"/>
              <a:t>status</a:t>
            </a:r>
            <a:r>
              <a:rPr lang="fr-FR" dirty="0"/>
              <a:t> of </a:t>
            </a:r>
            <a:r>
              <a:rPr lang="fr-FR" dirty="0" err="1"/>
              <a:t>each</a:t>
            </a:r>
            <a:r>
              <a:rPr lang="fr-FR" dirty="0"/>
              <a:t> </a:t>
            </a:r>
            <a:r>
              <a:rPr lang="fr-FR" dirty="0" err="1"/>
              <a:t>child</a:t>
            </a:r>
            <a:r>
              <a:rPr lang="fr-FR" dirty="0"/>
              <a:t> </a:t>
            </a:r>
            <a:r>
              <a:rPr lang="fr-FR" dirty="0" err="1"/>
              <a:t>is</a:t>
            </a:r>
            <a:r>
              <a:rPr lang="fr-FR" dirty="0"/>
              <a:t> </a:t>
            </a:r>
            <a:r>
              <a:rPr lang="fr-FR" dirty="0" err="1"/>
              <a:t>independent</a:t>
            </a:r>
            <a:r>
              <a:rPr lang="fr-FR" dirty="0"/>
              <a:t> of </a:t>
            </a:r>
            <a:r>
              <a:rPr lang="fr-FR" dirty="0" err="1"/>
              <a:t>every</a:t>
            </a:r>
            <a:r>
              <a:rPr lang="fr-FR" dirty="0"/>
              <a:t> </a:t>
            </a:r>
            <a:r>
              <a:rPr lang="fr-FR" dirty="0" err="1" smtClean="0"/>
              <a:t>other</a:t>
            </a:r>
            <a:r>
              <a:rPr lang="fr-FR" dirty="0"/>
              <a:t>. The </a:t>
            </a:r>
            <a:r>
              <a:rPr lang="fr-FR" dirty="0" err="1"/>
              <a:t>number</a:t>
            </a:r>
            <a:r>
              <a:rPr lang="fr-FR" dirty="0"/>
              <a:t> of </a:t>
            </a:r>
            <a:r>
              <a:rPr lang="fr-FR" dirty="0" err="1"/>
              <a:t>children</a:t>
            </a:r>
            <a:r>
              <a:rPr lang="fr-FR" dirty="0"/>
              <a:t> </a:t>
            </a:r>
            <a:r>
              <a:rPr lang="fr-FR" dirty="0" err="1"/>
              <a:t>with</a:t>
            </a:r>
            <a:r>
              <a:rPr lang="fr-FR" dirty="0"/>
              <a:t> the </a:t>
            </a:r>
            <a:r>
              <a:rPr lang="fr-FR" dirty="0" smtClean="0"/>
              <a:t>trait (X) </a:t>
            </a:r>
            <a:r>
              <a:rPr lang="fr-FR" dirty="0" err="1" smtClean="0"/>
              <a:t>is</a:t>
            </a:r>
            <a:r>
              <a:rPr lang="fr-FR" dirty="0" smtClean="0"/>
              <a:t> </a:t>
            </a:r>
            <a:r>
              <a:rPr lang="fr-FR" dirty="0" err="1"/>
              <a:t>therefore</a:t>
            </a:r>
            <a:r>
              <a:rPr lang="fr-FR" dirty="0"/>
              <a:t> a </a:t>
            </a:r>
            <a:r>
              <a:rPr lang="fr-FR" dirty="0" err="1" smtClean="0"/>
              <a:t>binomially</a:t>
            </a:r>
            <a:r>
              <a:rPr lang="fr-FR" dirty="0" err="1"/>
              <a:t>-distributed</a:t>
            </a:r>
            <a:r>
              <a:rPr lang="fr-FR" dirty="0"/>
              <a:t> </a:t>
            </a:r>
            <a:r>
              <a:rPr lang="fr-FR" dirty="0" err="1"/>
              <a:t>random</a:t>
            </a:r>
            <a:r>
              <a:rPr lang="fr-FR" dirty="0"/>
              <a:t> variable </a:t>
            </a:r>
            <a:r>
              <a:rPr lang="fr-FR" dirty="0" err="1"/>
              <a:t>with</a:t>
            </a:r>
            <a:r>
              <a:rPr lang="fr-FR" dirty="0"/>
              <a:t> </a:t>
            </a:r>
            <a:r>
              <a:rPr lang="fr-FR" dirty="0" smtClean="0"/>
              <a:t>n = 5 </a:t>
            </a:r>
            <a:r>
              <a:rPr lang="fr-FR" dirty="0"/>
              <a:t>and p </a:t>
            </a:r>
            <a:r>
              <a:rPr lang="fr-FR" dirty="0" smtClean="0"/>
              <a:t>= 0.75.</a:t>
            </a:r>
          </a:p>
          <a:p>
            <a:pPr>
              <a:spcBef>
                <a:spcPct val="50000"/>
              </a:spcBef>
            </a:pPr>
            <a:endParaRPr lang="fr-FR" dirty="0"/>
          </a:p>
        </p:txBody>
      </p:sp>
      <p:sp>
        <p:nvSpPr>
          <p:cNvPr id="35847"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08262BE5-F58E-47B7-BFB4-6467CE90F732}" type="slidenum">
              <a:rPr lang="en-US" sz="1400" smtClean="0"/>
              <a:pPr/>
              <a:t>66</a:t>
            </a:fld>
            <a:endParaRPr lang="en-US" sz="1400" smtClean="0"/>
          </a:p>
        </p:txBody>
      </p:sp>
      <p:pic>
        <p:nvPicPr>
          <p:cNvPr id="3" name="Picture 2"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4572000"/>
            <a:ext cx="3816220" cy="2561573"/>
          </a:xfrm>
          <a:prstGeom prst="rect">
            <a:avLst/>
          </a:prstGeom>
        </p:spPr>
      </p:pic>
    </p:spTree>
    <p:extLst>
      <p:ext uri="{BB962C8B-B14F-4D97-AF65-F5344CB8AC3E}">
        <p14:creationId xmlns:p14="http://schemas.microsoft.com/office/powerpoint/2010/main" val="214361156"/>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35843"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35844" name="Text Box 1026"/>
          <p:cNvSpPr txBox="1">
            <a:spLocks noChangeArrowheads="1"/>
          </p:cNvSpPr>
          <p:nvPr/>
        </p:nvSpPr>
        <p:spPr bwMode="auto">
          <a:xfrm>
            <a:off x="1371600" y="609601"/>
            <a:ext cx="3886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b="1" dirty="0" smtClean="0"/>
              <a:t>Ex 3. Solution</a:t>
            </a:r>
            <a:endParaRPr lang="en-US" b="1" dirty="0"/>
          </a:p>
        </p:txBody>
      </p:sp>
      <p:sp>
        <p:nvSpPr>
          <p:cNvPr id="35845" name="Line 1027"/>
          <p:cNvSpPr>
            <a:spLocks noChangeShapeType="1"/>
          </p:cNvSpPr>
          <p:nvPr/>
        </p:nvSpPr>
        <p:spPr bwMode="auto">
          <a:xfrm>
            <a:off x="1143000" y="1219200"/>
            <a:ext cx="4343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9" name="Rectangle 1030"/>
          <p:cNvSpPr>
            <a:spLocks noChangeArrowheads="1"/>
          </p:cNvSpPr>
          <p:nvPr/>
        </p:nvSpPr>
        <p:spPr bwMode="auto">
          <a:xfrm>
            <a:off x="990600" y="1981200"/>
            <a:ext cx="49530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smtClean="0"/>
              <a:t>If X ~ Bin(</a:t>
            </a:r>
            <a:r>
              <a:rPr lang="en-US" dirty="0" err="1" smtClean="0"/>
              <a:t>n,p</a:t>
            </a:r>
            <a:r>
              <a:rPr lang="en-US" dirty="0" smtClean="0"/>
              <a:t>) and Y1, Y2</a:t>
            </a:r>
            <a:r>
              <a:rPr lang="is-IS" dirty="0" smtClean="0"/>
              <a:t>…Yn</a:t>
            </a:r>
            <a:r>
              <a:rPr lang="en-US" dirty="0" smtClean="0"/>
              <a:t> </a:t>
            </a:r>
            <a:r>
              <a:rPr lang="en-US" dirty="0"/>
              <a:t>are independent Bernoulli random </a:t>
            </a:r>
            <a:r>
              <a:rPr lang="en-US" dirty="0" smtClean="0"/>
              <a:t>variables </a:t>
            </a:r>
            <a:r>
              <a:rPr lang="en-US" dirty="0"/>
              <a:t>with success probability </a:t>
            </a:r>
            <a:r>
              <a:rPr lang="en-US" dirty="0" smtClean="0"/>
              <a:t>p</a:t>
            </a:r>
            <a:r>
              <a:rPr lang="en-US" dirty="0"/>
              <a:t>, then X has the same distribution </a:t>
            </a:r>
            <a:r>
              <a:rPr lang="en-US" dirty="0" smtClean="0"/>
              <a:t>as Y1 + Y2 + </a:t>
            </a:r>
            <a:r>
              <a:rPr lang="is-IS" dirty="0" smtClean="0"/>
              <a:t>… + Yn</a:t>
            </a:r>
            <a:r>
              <a:rPr lang="en-US" dirty="0" smtClean="0"/>
              <a:t>. So</a:t>
            </a:r>
            <a:endParaRPr lang="fr-FR" dirty="0"/>
          </a:p>
        </p:txBody>
      </p:sp>
      <p:sp>
        <p:nvSpPr>
          <p:cNvPr id="35847"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08262BE5-F58E-47B7-BFB4-6467CE90F732}" type="slidenum">
              <a:rPr lang="en-US" sz="1400" smtClean="0"/>
              <a:pPr/>
              <a:t>67</a:t>
            </a:fld>
            <a:endParaRPr lang="en-US" sz="1400" smtClean="0"/>
          </a:p>
        </p:txBody>
      </p:sp>
      <p:pic>
        <p:nvPicPr>
          <p:cNvPr id="2" name="Picture 1"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3810000"/>
            <a:ext cx="5817059" cy="3471742"/>
          </a:xfrm>
          <a:prstGeom prst="rect">
            <a:avLst/>
          </a:prstGeom>
        </p:spPr>
      </p:pic>
    </p:spTree>
    <p:extLst>
      <p:ext uri="{BB962C8B-B14F-4D97-AF65-F5344CB8AC3E}">
        <p14:creationId xmlns:p14="http://schemas.microsoft.com/office/powerpoint/2010/main" val="52319065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5123"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dirty="0" smtClean="0"/>
              <a:t>Summer Institutes</a:t>
            </a:r>
          </a:p>
        </p:txBody>
      </p:sp>
      <p:sp>
        <p:nvSpPr>
          <p:cNvPr id="5124" name="Rectangle 2"/>
          <p:cNvSpPr>
            <a:spLocks noChangeArrowheads="1"/>
          </p:cNvSpPr>
          <p:nvPr/>
        </p:nvSpPr>
        <p:spPr bwMode="auto">
          <a:xfrm>
            <a:off x="1752600" y="609601"/>
            <a:ext cx="3657600" cy="708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b="1" dirty="0"/>
              <a:t>Exploratory </a:t>
            </a:r>
            <a:r>
              <a:rPr lang="en-US" b="1" dirty="0" err="1"/>
              <a:t>vs</a:t>
            </a:r>
            <a:r>
              <a:rPr lang="en-US" b="1" dirty="0"/>
              <a:t> </a:t>
            </a:r>
            <a:r>
              <a:rPr lang="en-US" b="1" dirty="0" smtClean="0"/>
              <a:t>Inferential Data </a:t>
            </a:r>
            <a:r>
              <a:rPr lang="en-US" b="1" dirty="0"/>
              <a:t>Analysis</a:t>
            </a:r>
          </a:p>
        </p:txBody>
      </p:sp>
      <p:sp>
        <p:nvSpPr>
          <p:cNvPr id="5125" name="Rectangle 3"/>
          <p:cNvSpPr>
            <a:spLocks noChangeArrowheads="1"/>
          </p:cNvSpPr>
          <p:nvPr/>
        </p:nvSpPr>
        <p:spPr bwMode="auto">
          <a:xfrm>
            <a:off x="1143000" y="1905001"/>
            <a:ext cx="4724400" cy="5479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marL="171450" indent="-171450">
              <a:spcBef>
                <a:spcPct val="50000"/>
              </a:spcBef>
            </a:pPr>
            <a:r>
              <a:rPr lang="en-US" dirty="0"/>
              <a:t>Exploratory (Descriptive)</a:t>
            </a:r>
          </a:p>
          <a:p>
            <a:pPr marL="342900" indent="-342900">
              <a:spcBef>
                <a:spcPct val="50000"/>
              </a:spcBef>
              <a:buFont typeface="Arial"/>
              <a:buChar char="•"/>
            </a:pPr>
            <a:r>
              <a:rPr lang="en-US" dirty="0"/>
              <a:t>Forming ideas/</a:t>
            </a:r>
            <a:r>
              <a:rPr lang="en-US" dirty="0" smtClean="0"/>
              <a:t>hypotheses</a:t>
            </a:r>
          </a:p>
          <a:p>
            <a:pPr>
              <a:spcBef>
                <a:spcPct val="50000"/>
              </a:spcBef>
            </a:pPr>
            <a:endParaRPr lang="en-US" dirty="0"/>
          </a:p>
          <a:p>
            <a:pPr marL="171450" indent="-171450">
              <a:spcBef>
                <a:spcPct val="50000"/>
              </a:spcBef>
            </a:pPr>
            <a:r>
              <a:rPr lang="en-US" dirty="0" smtClean="0"/>
              <a:t>Inferential (</a:t>
            </a:r>
            <a:r>
              <a:rPr lang="en-US" dirty="0"/>
              <a:t>Confirmatory</a:t>
            </a:r>
            <a:r>
              <a:rPr lang="en-US" dirty="0" smtClean="0"/>
              <a:t>)</a:t>
            </a:r>
            <a:endParaRPr lang="en-US" dirty="0"/>
          </a:p>
          <a:p>
            <a:pPr marL="171450" indent="-171450">
              <a:spcBef>
                <a:spcPct val="50000"/>
              </a:spcBef>
              <a:buFontTx/>
              <a:buChar char="•"/>
            </a:pPr>
            <a:r>
              <a:rPr lang="en-US" dirty="0"/>
              <a:t>Investigating predefined ideas/hypotheses</a:t>
            </a:r>
            <a:endParaRPr lang="en-US" dirty="0" smtClean="0"/>
          </a:p>
          <a:p>
            <a:pPr>
              <a:spcBef>
                <a:spcPct val="50000"/>
              </a:spcBef>
            </a:pPr>
            <a:endParaRPr lang="en-US" dirty="0" smtClean="0"/>
          </a:p>
          <a:p>
            <a:pPr>
              <a:spcBef>
                <a:spcPct val="50000"/>
              </a:spcBef>
            </a:pPr>
            <a:endParaRPr lang="en-US" dirty="0"/>
          </a:p>
          <a:p>
            <a:pPr>
              <a:spcBef>
                <a:spcPct val="50000"/>
              </a:spcBef>
            </a:pPr>
            <a:endParaRPr lang="en-US" dirty="0" smtClean="0"/>
          </a:p>
          <a:p>
            <a:pPr>
              <a:spcBef>
                <a:spcPct val="50000"/>
              </a:spcBef>
            </a:pPr>
            <a:endParaRPr lang="en-US" dirty="0"/>
          </a:p>
          <a:p>
            <a:pPr>
              <a:spcBef>
                <a:spcPct val="50000"/>
              </a:spcBef>
            </a:pPr>
            <a:r>
              <a:rPr lang="en-US" dirty="0" smtClean="0"/>
              <a:t>Historically </a:t>
            </a:r>
            <a:r>
              <a:rPr lang="en-US" dirty="0"/>
              <a:t>these approaches have been studied separately, but </a:t>
            </a:r>
            <a:r>
              <a:rPr lang="en-US" dirty="0" smtClean="0"/>
              <a:t>there is much </a:t>
            </a:r>
            <a:r>
              <a:rPr lang="en-US" dirty="0"/>
              <a:t>ongoing modern work in unifying </a:t>
            </a:r>
            <a:r>
              <a:rPr lang="en-US" dirty="0" smtClean="0"/>
              <a:t>them (2010 – present)</a:t>
            </a:r>
            <a:endParaRPr lang="en-US" dirty="0"/>
          </a:p>
        </p:txBody>
      </p:sp>
      <p:sp>
        <p:nvSpPr>
          <p:cNvPr id="5126" name="Line 4"/>
          <p:cNvSpPr>
            <a:spLocks noChangeShapeType="1"/>
          </p:cNvSpPr>
          <p:nvPr/>
        </p:nvSpPr>
        <p:spPr bwMode="auto">
          <a:xfrm>
            <a:off x="1143000" y="1295400"/>
            <a:ext cx="4495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7"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FC8539B2-E0FD-4346-A3B1-38C94B8547D7}" type="slidenum">
              <a:rPr lang="en-US" sz="1400" smtClean="0"/>
              <a:pPr/>
              <a:t>32</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6147"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6148" name="Text Box 2"/>
          <p:cNvSpPr txBox="1">
            <a:spLocks noChangeArrowheads="1"/>
          </p:cNvSpPr>
          <p:nvPr/>
        </p:nvSpPr>
        <p:spPr bwMode="auto">
          <a:xfrm>
            <a:off x="1981200" y="601664"/>
            <a:ext cx="259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b="1"/>
              <a:t>Types of Data</a:t>
            </a:r>
            <a:endParaRPr lang="en-US"/>
          </a:p>
        </p:txBody>
      </p:sp>
      <p:sp>
        <p:nvSpPr>
          <p:cNvPr id="6149" name="Line 3"/>
          <p:cNvSpPr>
            <a:spLocks noChangeShapeType="1"/>
          </p:cNvSpPr>
          <p:nvPr/>
        </p:nvSpPr>
        <p:spPr bwMode="auto">
          <a:xfrm>
            <a:off x="990600" y="1219200"/>
            <a:ext cx="4495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 name="Text Box 4"/>
          <p:cNvSpPr txBox="1">
            <a:spLocks noChangeArrowheads="1"/>
          </p:cNvSpPr>
          <p:nvPr/>
        </p:nvSpPr>
        <p:spPr bwMode="auto">
          <a:xfrm>
            <a:off x="1066800" y="1600202"/>
            <a:ext cx="4648200"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2250" indent="-222250">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buFontTx/>
              <a:buChar char="•"/>
            </a:pPr>
            <a:r>
              <a:rPr lang="en-US" dirty="0"/>
              <a:t>Categorical (qualitative)</a:t>
            </a:r>
          </a:p>
          <a:p>
            <a:pPr lvl="1">
              <a:spcBef>
                <a:spcPct val="50000"/>
              </a:spcBef>
            </a:pPr>
            <a:r>
              <a:rPr lang="en-US" dirty="0"/>
              <a:t>1) Nominal scale - no natural order</a:t>
            </a:r>
          </a:p>
          <a:p>
            <a:pPr lvl="1">
              <a:spcBef>
                <a:spcPct val="50000"/>
              </a:spcBef>
            </a:pPr>
            <a:r>
              <a:rPr lang="en-US" dirty="0"/>
              <a:t>	- </a:t>
            </a:r>
            <a:r>
              <a:rPr lang="en-US" dirty="0" smtClean="0"/>
              <a:t>yes</a:t>
            </a:r>
            <a:r>
              <a:rPr lang="en-US" dirty="0" smtClean="0"/>
              <a:t>/no</a:t>
            </a:r>
            <a:r>
              <a:rPr lang="en-US" dirty="0"/>
              <a:t>, nationality, </a:t>
            </a:r>
            <a:r>
              <a:rPr lang="en-US" dirty="0" smtClean="0"/>
              <a:t>gender</a:t>
            </a:r>
            <a:r>
              <a:rPr lang="is-IS" dirty="0" smtClean="0"/>
              <a:t>…</a:t>
            </a:r>
            <a:endParaRPr lang="en-US" dirty="0"/>
          </a:p>
          <a:p>
            <a:pPr lvl="1">
              <a:spcBef>
                <a:spcPct val="50000"/>
              </a:spcBef>
            </a:pPr>
            <a:r>
              <a:rPr lang="en-US" dirty="0"/>
              <a:t>2) Ordinal </a:t>
            </a:r>
            <a:r>
              <a:rPr lang="en-US" dirty="0"/>
              <a:t>scale - natural </a:t>
            </a:r>
            <a:r>
              <a:rPr lang="en-US" dirty="0" smtClean="0"/>
              <a:t>order exists</a:t>
            </a:r>
            <a:endParaRPr lang="en-US" dirty="0"/>
          </a:p>
          <a:p>
            <a:pPr lvl="1">
              <a:spcBef>
                <a:spcPct val="50000"/>
              </a:spcBef>
            </a:pPr>
            <a:r>
              <a:rPr lang="en-US" dirty="0"/>
              <a:t>	- </a:t>
            </a:r>
            <a:r>
              <a:rPr lang="en-US" dirty="0" smtClean="0"/>
              <a:t>good</a:t>
            </a:r>
            <a:r>
              <a:rPr lang="en-US" dirty="0"/>
              <a:t>/better/</a:t>
            </a:r>
            <a:r>
              <a:rPr lang="en-US" dirty="0" smtClean="0"/>
              <a:t>best, low/medium/high</a:t>
            </a:r>
            <a:r>
              <a:rPr lang="is-IS" dirty="0" smtClean="0"/>
              <a:t>…</a:t>
            </a:r>
            <a:endParaRPr lang="en-US" dirty="0"/>
          </a:p>
          <a:p>
            <a:pPr>
              <a:spcBef>
                <a:spcPct val="50000"/>
              </a:spcBef>
              <a:buFontTx/>
              <a:buChar char="•"/>
            </a:pPr>
            <a:r>
              <a:rPr lang="en-US" dirty="0"/>
              <a:t>Numerical (quantitative)</a:t>
            </a:r>
          </a:p>
          <a:p>
            <a:pPr lvl="1">
              <a:spcBef>
                <a:spcPct val="50000"/>
              </a:spcBef>
            </a:pPr>
            <a:r>
              <a:rPr lang="en-US" dirty="0"/>
              <a:t>1) Discrete - (few) integer values</a:t>
            </a:r>
          </a:p>
          <a:p>
            <a:pPr lvl="1">
              <a:spcBef>
                <a:spcPct val="50000"/>
              </a:spcBef>
            </a:pPr>
            <a:r>
              <a:rPr lang="en-US" dirty="0"/>
              <a:t>	- number of children in a family</a:t>
            </a:r>
          </a:p>
          <a:p>
            <a:pPr lvl="1">
              <a:spcBef>
                <a:spcPct val="50000"/>
              </a:spcBef>
            </a:pPr>
            <a:r>
              <a:rPr lang="en-US" dirty="0"/>
              <a:t>2) Continuous - measure to arbitrary precision</a:t>
            </a:r>
          </a:p>
          <a:p>
            <a:pPr lvl="1">
              <a:spcBef>
                <a:spcPct val="50000"/>
              </a:spcBef>
            </a:pPr>
            <a:r>
              <a:rPr lang="en-US" dirty="0"/>
              <a:t>	- blood pressure, weight</a:t>
            </a:r>
          </a:p>
        </p:txBody>
      </p:sp>
      <p:sp>
        <p:nvSpPr>
          <p:cNvPr id="6151" name="Text Box 5"/>
          <p:cNvSpPr txBox="1">
            <a:spLocks noChangeArrowheads="1"/>
          </p:cNvSpPr>
          <p:nvPr/>
        </p:nvSpPr>
        <p:spPr bwMode="auto">
          <a:xfrm>
            <a:off x="914400" y="6705602"/>
            <a:ext cx="48768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dirty="0" smtClean="0"/>
              <a:t>Different </a:t>
            </a:r>
            <a:r>
              <a:rPr lang="en-US" dirty="0"/>
              <a:t>types of data demand different analysis and graphics </a:t>
            </a:r>
            <a:r>
              <a:rPr lang="en-US" dirty="0" smtClean="0"/>
              <a:t>tools</a:t>
            </a:r>
          </a:p>
          <a:p>
            <a:pPr>
              <a:spcBef>
                <a:spcPct val="50000"/>
              </a:spcBef>
            </a:pPr>
            <a:r>
              <a:rPr lang="en-US" dirty="0" smtClean="0">
                <a:sym typeface="Symbol" pitchFamily="18" charset="2"/>
              </a:rPr>
              <a:t>Think: </a:t>
            </a:r>
            <a:r>
              <a:rPr lang="en-US" dirty="0" err="1" smtClean="0">
                <a:sym typeface="Symbol" pitchFamily="18" charset="2"/>
              </a:rPr>
              <a:t>Categorise</a:t>
            </a:r>
            <a:r>
              <a:rPr lang="en-US" dirty="0" smtClean="0">
                <a:sym typeface="Symbol" pitchFamily="18" charset="2"/>
              </a:rPr>
              <a:t> zip code</a:t>
            </a:r>
            <a:endParaRPr lang="en-US" dirty="0">
              <a:sym typeface="Symbol" pitchFamily="18" charset="2"/>
            </a:endParaRPr>
          </a:p>
        </p:txBody>
      </p:sp>
      <p:sp>
        <p:nvSpPr>
          <p:cNvPr id="6152"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EDBA7242-2049-4F66-90FA-9D536BABEC8E}" type="slidenum">
              <a:rPr lang="en-US" sz="1400" smtClean="0"/>
              <a:pPr/>
              <a:t>33</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7171"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7172" name="Rectangle 2"/>
          <p:cNvSpPr>
            <a:spLocks noChangeArrowheads="1"/>
          </p:cNvSpPr>
          <p:nvPr/>
        </p:nvSpPr>
        <p:spPr bwMode="auto">
          <a:xfrm>
            <a:off x="2362200" y="1066801"/>
            <a:ext cx="1828800"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b="1"/>
              <a:t>Samples</a:t>
            </a:r>
          </a:p>
        </p:txBody>
      </p:sp>
      <p:sp>
        <p:nvSpPr>
          <p:cNvPr id="7173" name="Line 3"/>
          <p:cNvSpPr>
            <a:spLocks noChangeShapeType="1"/>
          </p:cNvSpPr>
          <p:nvPr/>
        </p:nvSpPr>
        <p:spPr bwMode="auto">
          <a:xfrm>
            <a:off x="1068388" y="1752600"/>
            <a:ext cx="4722812"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4" name="Rectangle 4"/>
          <p:cNvSpPr>
            <a:spLocks noChangeArrowheads="1"/>
          </p:cNvSpPr>
          <p:nvPr/>
        </p:nvSpPr>
        <p:spPr bwMode="auto">
          <a:xfrm>
            <a:off x="838200" y="1905000"/>
            <a:ext cx="5334000" cy="6556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a:spcBef>
                <a:spcPct val="50000"/>
              </a:spcBef>
            </a:pPr>
            <a:r>
              <a:rPr lang="en-US" dirty="0"/>
              <a:t>In statistics we usually deal with a </a:t>
            </a:r>
            <a:r>
              <a:rPr lang="en-US" b="1" dirty="0"/>
              <a:t>sample </a:t>
            </a:r>
            <a:r>
              <a:rPr lang="en-US" dirty="0"/>
              <a:t>of observations or measurements. We will denote a sample of N numerical values as:</a:t>
            </a:r>
          </a:p>
          <a:p>
            <a:pPr algn="ctr">
              <a:spcBef>
                <a:spcPct val="50000"/>
              </a:spcBef>
            </a:pPr>
            <a:r>
              <a:rPr lang="en-US" dirty="0"/>
              <a:t>X</a:t>
            </a:r>
            <a:r>
              <a:rPr lang="en-US" baseline="-25000" dirty="0"/>
              <a:t>1</a:t>
            </a:r>
            <a:r>
              <a:rPr lang="en-US" dirty="0"/>
              <a:t>, X</a:t>
            </a:r>
            <a:r>
              <a:rPr lang="en-US" baseline="-25000" dirty="0"/>
              <a:t>2</a:t>
            </a:r>
            <a:r>
              <a:rPr lang="en-US" dirty="0"/>
              <a:t>, X</a:t>
            </a:r>
            <a:r>
              <a:rPr lang="en-US" baseline="-25000" dirty="0"/>
              <a:t>3</a:t>
            </a:r>
            <a:r>
              <a:rPr lang="en-US" dirty="0"/>
              <a:t>,…,X</a:t>
            </a:r>
            <a:r>
              <a:rPr lang="en-US" baseline="-25000" dirty="0"/>
              <a:t>N</a:t>
            </a:r>
          </a:p>
          <a:p>
            <a:pPr>
              <a:spcBef>
                <a:spcPct val="50000"/>
              </a:spcBef>
            </a:pPr>
            <a:r>
              <a:rPr lang="en-US" dirty="0"/>
              <a:t>where X</a:t>
            </a:r>
            <a:r>
              <a:rPr lang="en-US" baseline="-25000" dirty="0"/>
              <a:t>1</a:t>
            </a:r>
            <a:r>
              <a:rPr lang="en-US" dirty="0"/>
              <a:t> is the first sampled datum, X</a:t>
            </a:r>
            <a:r>
              <a:rPr lang="en-US" baseline="-25000" dirty="0"/>
              <a:t>2</a:t>
            </a:r>
            <a:r>
              <a:rPr lang="en-US" dirty="0"/>
              <a:t> is the second, etc</a:t>
            </a:r>
            <a:r>
              <a:rPr lang="en-US" dirty="0" smtClean="0"/>
              <a:t>.</a:t>
            </a:r>
          </a:p>
          <a:p>
            <a:pPr>
              <a:spcBef>
                <a:spcPct val="50000"/>
              </a:spcBef>
            </a:pPr>
            <a:endParaRPr lang="en-US" dirty="0"/>
          </a:p>
          <a:p>
            <a:pPr>
              <a:spcBef>
                <a:spcPct val="50000"/>
              </a:spcBef>
            </a:pPr>
            <a:r>
              <a:rPr lang="en-US" dirty="0"/>
              <a:t>Sometimes it is useful to order the measurements. We denote the ordered sample as:</a:t>
            </a:r>
          </a:p>
          <a:p>
            <a:pPr algn="ctr">
              <a:spcBef>
                <a:spcPct val="50000"/>
              </a:spcBef>
            </a:pPr>
            <a:r>
              <a:rPr lang="en-US" dirty="0"/>
              <a:t>X</a:t>
            </a:r>
            <a:r>
              <a:rPr lang="en-US" baseline="-25000" dirty="0"/>
              <a:t>(1)</a:t>
            </a:r>
            <a:r>
              <a:rPr lang="en-US" dirty="0"/>
              <a:t>, X</a:t>
            </a:r>
            <a:r>
              <a:rPr lang="en-US" baseline="-25000" dirty="0"/>
              <a:t>(2)</a:t>
            </a:r>
            <a:r>
              <a:rPr lang="en-US" dirty="0"/>
              <a:t>, X</a:t>
            </a:r>
            <a:r>
              <a:rPr lang="en-US" baseline="-25000" dirty="0"/>
              <a:t>(3)</a:t>
            </a:r>
            <a:r>
              <a:rPr lang="en-US" dirty="0"/>
              <a:t>,…,X</a:t>
            </a:r>
            <a:r>
              <a:rPr lang="en-US" baseline="-25000" dirty="0"/>
              <a:t>(N)</a:t>
            </a:r>
          </a:p>
          <a:p>
            <a:pPr>
              <a:spcBef>
                <a:spcPct val="50000"/>
              </a:spcBef>
            </a:pPr>
            <a:r>
              <a:rPr lang="en-US" dirty="0"/>
              <a:t>where X</a:t>
            </a:r>
            <a:r>
              <a:rPr lang="en-US" baseline="-25000" dirty="0"/>
              <a:t>(1)</a:t>
            </a:r>
            <a:r>
              <a:rPr lang="en-US" dirty="0"/>
              <a:t> is the smallest value and X</a:t>
            </a:r>
            <a:r>
              <a:rPr lang="en-US" baseline="-25000" dirty="0"/>
              <a:t>(N)</a:t>
            </a:r>
            <a:r>
              <a:rPr lang="en-US" dirty="0"/>
              <a:t> is the largest.</a:t>
            </a:r>
          </a:p>
          <a:p>
            <a:pPr>
              <a:spcBef>
                <a:spcPct val="50000"/>
              </a:spcBef>
            </a:pPr>
            <a:endParaRPr lang="en-US" dirty="0" smtClean="0"/>
          </a:p>
          <a:p>
            <a:pPr>
              <a:spcBef>
                <a:spcPct val="50000"/>
              </a:spcBef>
            </a:pPr>
            <a:r>
              <a:rPr lang="en-US" dirty="0" smtClean="0"/>
              <a:t>X</a:t>
            </a:r>
            <a:r>
              <a:rPr lang="en-US" baseline="-25000" dirty="0" smtClean="0"/>
              <a:t>1</a:t>
            </a:r>
            <a:r>
              <a:rPr lang="en-US" dirty="0" smtClean="0"/>
              <a:t>= 60, X</a:t>
            </a:r>
            <a:r>
              <a:rPr lang="en-US" baseline="-25000" dirty="0" smtClean="0"/>
              <a:t>2</a:t>
            </a:r>
            <a:r>
              <a:rPr lang="en-US" dirty="0" smtClean="0"/>
              <a:t>=33, X</a:t>
            </a:r>
            <a:r>
              <a:rPr lang="en-US" baseline="-25000" dirty="0" smtClean="0"/>
              <a:t>3</a:t>
            </a:r>
            <a:r>
              <a:rPr lang="en-US" dirty="0" smtClean="0"/>
              <a:t>=41</a:t>
            </a:r>
          </a:p>
          <a:p>
            <a:pPr>
              <a:spcBef>
                <a:spcPct val="50000"/>
              </a:spcBef>
            </a:pPr>
            <a:r>
              <a:rPr lang="en-US" dirty="0" smtClean="0"/>
              <a:t>X</a:t>
            </a:r>
            <a:r>
              <a:rPr lang="en-US" baseline="-25000" dirty="0" smtClean="0"/>
              <a:t>(1)</a:t>
            </a:r>
            <a:r>
              <a:rPr lang="en-US" dirty="0" smtClean="0"/>
              <a:t>= 33, X</a:t>
            </a:r>
            <a:r>
              <a:rPr lang="en-US" baseline="-25000" dirty="0" smtClean="0"/>
              <a:t>(2)</a:t>
            </a:r>
            <a:r>
              <a:rPr lang="en-US" dirty="0" smtClean="0"/>
              <a:t>=41, X</a:t>
            </a:r>
            <a:r>
              <a:rPr lang="en-US" baseline="-25000" dirty="0" smtClean="0"/>
              <a:t>(3)</a:t>
            </a:r>
            <a:r>
              <a:rPr lang="en-US" dirty="0" smtClean="0"/>
              <a:t>=60 </a:t>
            </a:r>
            <a:endParaRPr lang="en-US" dirty="0"/>
          </a:p>
          <a:p>
            <a:pPr>
              <a:spcBef>
                <a:spcPct val="50000"/>
              </a:spcBef>
            </a:pPr>
            <a:endParaRPr lang="en-US" dirty="0" smtClean="0"/>
          </a:p>
        </p:txBody>
      </p:sp>
      <p:sp>
        <p:nvSpPr>
          <p:cNvPr id="7176"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1A573265-C2C0-444A-8AFA-E195184409C8}" type="slidenum">
              <a:rPr lang="en-US" sz="1400" smtClean="0"/>
              <a:pPr/>
              <a:t>34</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8195"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8196" name="Rectangle 2"/>
          <p:cNvSpPr>
            <a:spLocks noChangeArrowheads="1"/>
          </p:cNvSpPr>
          <p:nvPr/>
        </p:nvSpPr>
        <p:spPr bwMode="auto">
          <a:xfrm>
            <a:off x="2209800" y="838201"/>
            <a:ext cx="2362200"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b="1"/>
              <a:t>Arithmetic Mean</a:t>
            </a:r>
          </a:p>
        </p:txBody>
      </p:sp>
      <p:sp>
        <p:nvSpPr>
          <p:cNvPr id="8197" name="Line 3"/>
          <p:cNvSpPr>
            <a:spLocks noChangeShapeType="1"/>
          </p:cNvSpPr>
          <p:nvPr/>
        </p:nvSpPr>
        <p:spPr bwMode="auto">
          <a:xfrm>
            <a:off x="1068388" y="1447800"/>
            <a:ext cx="4646612"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8" name="Rectangle 4"/>
          <p:cNvSpPr>
            <a:spLocks noChangeArrowheads="1"/>
          </p:cNvSpPr>
          <p:nvPr/>
        </p:nvSpPr>
        <p:spPr bwMode="auto">
          <a:xfrm>
            <a:off x="1143000" y="1828801"/>
            <a:ext cx="4648200" cy="1355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t>The </a:t>
            </a:r>
            <a:r>
              <a:rPr lang="en-US" b="1"/>
              <a:t>arithmetic mean</a:t>
            </a:r>
            <a:r>
              <a:rPr lang="en-US"/>
              <a:t> is the most common measure of the </a:t>
            </a:r>
            <a:r>
              <a:rPr lang="en-US" b="1"/>
              <a:t>central location</a:t>
            </a:r>
            <a:r>
              <a:rPr lang="en-US"/>
              <a:t> of a sample. We use       to refer to the mean and define it as:</a:t>
            </a:r>
          </a:p>
        </p:txBody>
      </p:sp>
      <p:graphicFrame>
        <p:nvGraphicFramePr>
          <p:cNvPr id="8199" name="Object 5"/>
          <p:cNvGraphicFramePr>
            <a:graphicFrameLocks/>
          </p:cNvGraphicFramePr>
          <p:nvPr/>
        </p:nvGraphicFramePr>
        <p:xfrm>
          <a:off x="2855914" y="2481264"/>
          <a:ext cx="314325" cy="331787"/>
        </p:xfrm>
        <a:graphic>
          <a:graphicData uri="http://schemas.openxmlformats.org/presentationml/2006/ole">
            <mc:AlternateContent xmlns:mc="http://schemas.openxmlformats.org/markup-compatibility/2006">
              <mc:Choice xmlns:v="urn:schemas-microsoft-com:vml" Requires="v">
                <p:oleObj spid="_x0000_s8294" name="Equation" r:id="rId3" imgW="314325" imgH="331788" progId="Equation.3">
                  <p:embed/>
                </p:oleObj>
              </mc:Choice>
              <mc:Fallback>
                <p:oleObj name="Equation" r:id="rId3" imgW="314325" imgH="331788" progId="Equation.3">
                  <p:embed/>
                  <p:pic>
                    <p:nvPicPr>
                      <p:cNvPr id="0" name="Object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5914" y="2481264"/>
                        <a:ext cx="314325" cy="33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200" name="Object 6"/>
          <p:cNvGraphicFramePr>
            <a:graphicFrameLocks/>
          </p:cNvGraphicFramePr>
          <p:nvPr/>
        </p:nvGraphicFramePr>
        <p:xfrm>
          <a:off x="2590801" y="3429001"/>
          <a:ext cx="1282700" cy="622300"/>
        </p:xfrm>
        <a:graphic>
          <a:graphicData uri="http://schemas.openxmlformats.org/presentationml/2006/ole">
            <mc:AlternateContent xmlns:mc="http://schemas.openxmlformats.org/markup-compatibility/2006">
              <mc:Choice xmlns:v="urn:schemas-microsoft-com:vml" Requires="v">
                <p:oleObj spid="_x0000_s8295" name="Equation" r:id="rId5" imgW="1282700" imgH="622300" progId="Equation.3">
                  <p:embed/>
                </p:oleObj>
              </mc:Choice>
              <mc:Fallback>
                <p:oleObj name="Equation" r:id="rId5" imgW="1282700" imgH="622300" progId="Equation.3">
                  <p:embed/>
                  <p:pic>
                    <p:nvPicPr>
                      <p:cNvPr id="0" name="Object 6"/>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0801" y="3429001"/>
                        <a:ext cx="1282700"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201" name="Rectangle 7"/>
          <p:cNvSpPr>
            <a:spLocks noChangeArrowheads="1"/>
          </p:cNvSpPr>
          <p:nvPr/>
        </p:nvSpPr>
        <p:spPr bwMode="auto">
          <a:xfrm>
            <a:off x="1371600" y="4419601"/>
            <a:ext cx="4343400" cy="708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t>The symbol </a:t>
            </a:r>
            <a:r>
              <a:rPr lang="en-US">
                <a:latin typeface="Symbol" pitchFamily="18" charset="2"/>
              </a:rPr>
              <a:t>S</a:t>
            </a:r>
            <a:r>
              <a:rPr lang="en-US"/>
              <a:t> is shorthand for “</a:t>
            </a:r>
            <a:r>
              <a:rPr lang="en-US" i="1"/>
              <a:t>sum</a:t>
            </a:r>
            <a:r>
              <a:rPr lang="en-US"/>
              <a:t>” over a specified range. For example:</a:t>
            </a:r>
          </a:p>
        </p:txBody>
      </p:sp>
      <p:sp>
        <p:nvSpPr>
          <p:cNvPr id="8203"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C2BAC56C-2ED4-4A29-B038-E7C9758CF673}" type="slidenum">
              <a:rPr lang="en-US" sz="1400" smtClean="0"/>
              <a:pPr/>
              <a:t>35</a:t>
            </a:fld>
            <a:endParaRPr lang="en-US" sz="1400" smtClean="0"/>
          </a:p>
        </p:txBody>
      </p:sp>
      <p:pic>
        <p:nvPicPr>
          <p:cNvPr id="4" name="Picture 3" descr="latex-image-1.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600200" y="5257800"/>
            <a:ext cx="3365358" cy="15240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9219"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9220" name="Rectangle 2"/>
          <p:cNvSpPr>
            <a:spLocks noChangeArrowheads="1"/>
          </p:cNvSpPr>
          <p:nvPr/>
        </p:nvSpPr>
        <p:spPr bwMode="auto">
          <a:xfrm>
            <a:off x="990600" y="762001"/>
            <a:ext cx="4800600"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b="1"/>
              <a:t>Some Properties of the Arithmetic Mean</a:t>
            </a:r>
          </a:p>
        </p:txBody>
      </p:sp>
      <p:sp>
        <p:nvSpPr>
          <p:cNvPr id="9221" name="Line 3"/>
          <p:cNvSpPr>
            <a:spLocks noChangeShapeType="1"/>
          </p:cNvSpPr>
          <p:nvPr/>
        </p:nvSpPr>
        <p:spPr bwMode="auto">
          <a:xfrm>
            <a:off x="1068388" y="1447800"/>
            <a:ext cx="4646612"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2" name="Rectangle 4"/>
          <p:cNvSpPr>
            <a:spLocks noChangeArrowheads="1"/>
          </p:cNvSpPr>
          <p:nvPr/>
        </p:nvSpPr>
        <p:spPr bwMode="auto">
          <a:xfrm>
            <a:off x="914400" y="1828801"/>
            <a:ext cx="5029200" cy="1016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t>Often we wish to </a:t>
            </a:r>
            <a:r>
              <a:rPr lang="en-US" b="1"/>
              <a:t>transform </a:t>
            </a:r>
            <a:r>
              <a:rPr lang="en-US"/>
              <a:t>variables. Linear changes to variables (i.e. Y = a*X+b) impact the mean in a predictable way:</a:t>
            </a:r>
          </a:p>
        </p:txBody>
      </p:sp>
      <p:sp>
        <p:nvSpPr>
          <p:cNvPr id="9223" name="Rectangle 5"/>
          <p:cNvSpPr>
            <a:spLocks noChangeArrowheads="1"/>
          </p:cNvSpPr>
          <p:nvPr/>
        </p:nvSpPr>
        <p:spPr bwMode="auto">
          <a:xfrm>
            <a:off x="1066800" y="3276602"/>
            <a:ext cx="4648200" cy="332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marL="350838" indent="-350838">
              <a:spcBef>
                <a:spcPct val="50000"/>
              </a:spcBef>
            </a:pPr>
            <a:r>
              <a:rPr lang="en-US"/>
              <a:t>(1)	Adding (or subtracting) a constant to all values:</a:t>
            </a:r>
          </a:p>
          <a:p>
            <a:pPr marL="350838" indent="-350838">
              <a:spcBef>
                <a:spcPct val="50000"/>
              </a:spcBef>
            </a:pPr>
            <a:endParaRPr lang="en-US"/>
          </a:p>
          <a:p>
            <a:pPr marL="350838" indent="-350838">
              <a:spcBef>
                <a:spcPct val="50000"/>
              </a:spcBef>
            </a:pPr>
            <a:endParaRPr lang="en-US"/>
          </a:p>
          <a:p>
            <a:pPr marL="350838" indent="-350838">
              <a:spcBef>
                <a:spcPct val="50000"/>
              </a:spcBef>
            </a:pPr>
            <a:r>
              <a:rPr lang="en-US"/>
              <a:t>(2)	Multiplication (or division) by a constant:</a:t>
            </a:r>
          </a:p>
          <a:p>
            <a:pPr marL="350838" indent="-350838">
              <a:spcBef>
                <a:spcPct val="50000"/>
              </a:spcBef>
            </a:pPr>
            <a:endParaRPr lang="en-US"/>
          </a:p>
          <a:p>
            <a:pPr marL="350838" indent="-350838">
              <a:spcBef>
                <a:spcPct val="50000"/>
              </a:spcBef>
            </a:pPr>
            <a:endParaRPr lang="en-US"/>
          </a:p>
        </p:txBody>
      </p:sp>
      <p:graphicFrame>
        <p:nvGraphicFramePr>
          <p:cNvPr id="9224" name="Object 6"/>
          <p:cNvGraphicFramePr>
            <a:graphicFrameLocks/>
          </p:cNvGraphicFramePr>
          <p:nvPr/>
        </p:nvGraphicFramePr>
        <p:xfrm>
          <a:off x="2743200" y="4038601"/>
          <a:ext cx="1498600" cy="698500"/>
        </p:xfrm>
        <a:graphic>
          <a:graphicData uri="http://schemas.openxmlformats.org/presentationml/2006/ole">
            <mc:AlternateContent xmlns:mc="http://schemas.openxmlformats.org/markup-compatibility/2006">
              <mc:Choice xmlns:v="urn:schemas-microsoft-com:vml" Requires="v">
                <p:oleObj spid="_x0000_s9329" name="Equation" r:id="rId3" imgW="1498600" imgH="698500" progId="Equation.3">
                  <p:embed/>
                </p:oleObj>
              </mc:Choice>
              <mc:Fallback>
                <p:oleObj name="Equation" r:id="rId3" imgW="1498600" imgH="698500" progId="Equation.3">
                  <p:embed/>
                  <p:pic>
                    <p:nvPicPr>
                      <p:cNvPr id="0" name="Object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4038601"/>
                        <a:ext cx="149860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25" name="Object 7"/>
          <p:cNvGraphicFramePr>
            <a:graphicFrameLocks/>
          </p:cNvGraphicFramePr>
          <p:nvPr/>
        </p:nvGraphicFramePr>
        <p:xfrm>
          <a:off x="2743201" y="5791201"/>
          <a:ext cx="1244600" cy="698500"/>
        </p:xfrm>
        <a:graphic>
          <a:graphicData uri="http://schemas.openxmlformats.org/presentationml/2006/ole">
            <mc:AlternateContent xmlns:mc="http://schemas.openxmlformats.org/markup-compatibility/2006">
              <mc:Choice xmlns:v="urn:schemas-microsoft-com:vml" Requires="v">
                <p:oleObj spid="_x0000_s9330" name="Equation" r:id="rId5" imgW="1244600" imgH="698500" progId="Equation.3">
                  <p:embed/>
                </p:oleObj>
              </mc:Choice>
              <mc:Fallback>
                <p:oleObj name="Equation" r:id="rId5" imgW="1244600" imgH="698500" progId="Equation.3">
                  <p:embed/>
                  <p:pic>
                    <p:nvPicPr>
                      <p:cNvPr id="0" name="Object 7"/>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1" y="5791201"/>
                        <a:ext cx="124460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6" name="Rectangle 8"/>
          <p:cNvSpPr>
            <a:spLocks noChangeArrowheads="1"/>
          </p:cNvSpPr>
          <p:nvPr/>
        </p:nvSpPr>
        <p:spPr bwMode="auto">
          <a:xfrm>
            <a:off x="1066800" y="6934201"/>
            <a:ext cx="4876800" cy="708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t>Does this nice behavior happen for any change? NO! (show that                         ) </a:t>
            </a:r>
          </a:p>
        </p:txBody>
      </p:sp>
      <p:graphicFrame>
        <p:nvGraphicFramePr>
          <p:cNvPr id="9227" name="Object 9"/>
          <p:cNvGraphicFramePr>
            <a:graphicFrameLocks/>
          </p:cNvGraphicFramePr>
          <p:nvPr/>
        </p:nvGraphicFramePr>
        <p:xfrm>
          <a:off x="3733800" y="7278689"/>
          <a:ext cx="1447800" cy="354012"/>
        </p:xfrm>
        <a:graphic>
          <a:graphicData uri="http://schemas.openxmlformats.org/presentationml/2006/ole">
            <mc:AlternateContent xmlns:mc="http://schemas.openxmlformats.org/markup-compatibility/2006">
              <mc:Choice xmlns:v="urn:schemas-microsoft-com:vml" Requires="v">
                <p:oleObj spid="_x0000_s9331" name="Equation" r:id="rId7" imgW="1447800" imgH="354013" progId="Equation.3">
                  <p:embed/>
                </p:oleObj>
              </mc:Choice>
              <mc:Fallback>
                <p:oleObj name="Equation" r:id="rId7" imgW="1447800" imgH="354013" progId="Equation.3">
                  <p:embed/>
                  <p:pic>
                    <p:nvPicPr>
                      <p:cNvPr id="0" name="Object 9"/>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33800" y="7278689"/>
                        <a:ext cx="1447800"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8"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DBC356F0-C0FA-42AD-9F1B-9FE878A10A50}" type="slidenum">
              <a:rPr lang="en-US" sz="1400" smtClean="0"/>
              <a:pPr/>
              <a:t>36</a:t>
            </a:fld>
            <a:endParaRPr lang="en-US" sz="1400" dirty="0"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2017</a:t>
            </a:r>
            <a:endParaRPr lang="en-US" sz="1400"/>
          </a:p>
        </p:txBody>
      </p:sp>
      <p:sp>
        <p:nvSpPr>
          <p:cNvPr id="10243"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smtClean="0"/>
              <a:t>Summer Institutes</a:t>
            </a:r>
          </a:p>
        </p:txBody>
      </p:sp>
      <p:sp>
        <p:nvSpPr>
          <p:cNvPr id="10244" name="Rectangle 2"/>
          <p:cNvSpPr>
            <a:spLocks noChangeArrowheads="1"/>
          </p:cNvSpPr>
          <p:nvPr/>
        </p:nvSpPr>
        <p:spPr bwMode="auto">
          <a:xfrm>
            <a:off x="2438400" y="914401"/>
            <a:ext cx="1828800"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b="1"/>
              <a:t>Median</a:t>
            </a:r>
          </a:p>
        </p:txBody>
      </p:sp>
      <p:sp>
        <p:nvSpPr>
          <p:cNvPr id="10245" name="Line 3"/>
          <p:cNvSpPr>
            <a:spLocks noChangeShapeType="1"/>
          </p:cNvSpPr>
          <p:nvPr/>
        </p:nvSpPr>
        <p:spPr bwMode="auto">
          <a:xfrm>
            <a:off x="1068388" y="1447800"/>
            <a:ext cx="4646612"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Rectangle 4"/>
          <p:cNvSpPr>
            <a:spLocks noChangeArrowheads="1"/>
          </p:cNvSpPr>
          <p:nvPr/>
        </p:nvSpPr>
        <p:spPr bwMode="auto">
          <a:xfrm>
            <a:off x="1066800" y="1905002"/>
            <a:ext cx="4953000" cy="3170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t>Another measure of central tendency is the </a:t>
            </a:r>
            <a:r>
              <a:rPr lang="en-US" b="1"/>
              <a:t>median</a:t>
            </a:r>
            <a:r>
              <a:rPr lang="en-US"/>
              <a:t> - the “middle one”. Half the values are below the median and half are above. Given the ordered sample, X</a:t>
            </a:r>
            <a:r>
              <a:rPr lang="en-US" baseline="-25000"/>
              <a:t>(i)</a:t>
            </a:r>
            <a:r>
              <a:rPr lang="en-US"/>
              <a:t>, the median is:</a:t>
            </a:r>
          </a:p>
          <a:p>
            <a:pPr>
              <a:spcBef>
                <a:spcPct val="50000"/>
              </a:spcBef>
            </a:pPr>
            <a:r>
              <a:rPr lang="en-US"/>
              <a:t>N odd:</a:t>
            </a:r>
          </a:p>
          <a:p>
            <a:pPr>
              <a:spcBef>
                <a:spcPct val="50000"/>
              </a:spcBef>
            </a:pPr>
            <a:endParaRPr lang="en-US"/>
          </a:p>
          <a:p>
            <a:pPr>
              <a:spcBef>
                <a:spcPct val="50000"/>
              </a:spcBef>
            </a:pPr>
            <a:r>
              <a:rPr lang="en-US"/>
              <a:t>N even:</a:t>
            </a:r>
          </a:p>
          <a:p>
            <a:pPr>
              <a:spcBef>
                <a:spcPct val="50000"/>
              </a:spcBef>
            </a:pPr>
            <a:endParaRPr lang="en-US"/>
          </a:p>
        </p:txBody>
      </p:sp>
      <p:sp>
        <p:nvSpPr>
          <p:cNvPr id="10247" name="Rectangle 5"/>
          <p:cNvSpPr>
            <a:spLocks noChangeArrowheads="1"/>
          </p:cNvSpPr>
          <p:nvPr/>
        </p:nvSpPr>
        <p:spPr bwMode="auto">
          <a:xfrm>
            <a:off x="2438400" y="5486401"/>
            <a:ext cx="2057400"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b="1"/>
              <a:t>Mode</a:t>
            </a:r>
          </a:p>
        </p:txBody>
      </p:sp>
      <p:sp>
        <p:nvSpPr>
          <p:cNvPr id="10248" name="Line 6"/>
          <p:cNvSpPr>
            <a:spLocks noChangeShapeType="1"/>
          </p:cNvSpPr>
          <p:nvPr/>
        </p:nvSpPr>
        <p:spPr bwMode="auto">
          <a:xfrm>
            <a:off x="1144588" y="6096000"/>
            <a:ext cx="4646612"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9" name="Rectangle 7"/>
          <p:cNvSpPr>
            <a:spLocks noChangeArrowheads="1"/>
          </p:cNvSpPr>
          <p:nvPr/>
        </p:nvSpPr>
        <p:spPr bwMode="auto">
          <a:xfrm>
            <a:off x="1219200" y="6324601"/>
            <a:ext cx="4343400" cy="708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t>The </a:t>
            </a:r>
            <a:r>
              <a:rPr lang="en-US" b="1"/>
              <a:t>mode</a:t>
            </a:r>
            <a:r>
              <a:rPr lang="en-US"/>
              <a:t> is the most frequently occurring value in the sample.</a:t>
            </a:r>
          </a:p>
        </p:txBody>
      </p:sp>
      <p:graphicFrame>
        <p:nvGraphicFramePr>
          <p:cNvPr id="10250" name="Object 8"/>
          <p:cNvGraphicFramePr>
            <a:graphicFrameLocks/>
          </p:cNvGraphicFramePr>
          <p:nvPr/>
        </p:nvGraphicFramePr>
        <p:xfrm>
          <a:off x="1981200" y="3657601"/>
          <a:ext cx="1765300" cy="571500"/>
        </p:xfrm>
        <a:graphic>
          <a:graphicData uri="http://schemas.openxmlformats.org/presentationml/2006/ole">
            <mc:AlternateContent xmlns:mc="http://schemas.openxmlformats.org/markup-compatibility/2006">
              <mc:Choice xmlns:v="urn:schemas-microsoft-com:vml" Requires="v">
                <p:oleObj spid="_x0000_s10318" name="Equation" r:id="rId3" imgW="1765300" imgH="571500" progId="Equation.3">
                  <p:embed/>
                </p:oleObj>
              </mc:Choice>
              <mc:Fallback>
                <p:oleObj name="Equation" r:id="rId3" imgW="1765300" imgH="571500" progId="Equation.3">
                  <p:embed/>
                  <p:pic>
                    <p:nvPicPr>
                      <p:cNvPr id="0" name="Object 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3657601"/>
                        <a:ext cx="1765300"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51" name="Object 9"/>
          <p:cNvGraphicFramePr>
            <a:graphicFrameLocks/>
          </p:cNvGraphicFramePr>
          <p:nvPr/>
        </p:nvGraphicFramePr>
        <p:xfrm>
          <a:off x="1981200" y="4572001"/>
          <a:ext cx="3009900" cy="622300"/>
        </p:xfrm>
        <a:graphic>
          <a:graphicData uri="http://schemas.openxmlformats.org/presentationml/2006/ole">
            <mc:AlternateContent xmlns:mc="http://schemas.openxmlformats.org/markup-compatibility/2006">
              <mc:Choice xmlns:v="urn:schemas-microsoft-com:vml" Requires="v">
                <p:oleObj spid="_x0000_s10319" name="Equation" r:id="rId5" imgW="3009900" imgH="622300" progId="Equation.3">
                  <p:embed/>
                </p:oleObj>
              </mc:Choice>
              <mc:Fallback>
                <p:oleObj name="Equation" r:id="rId5" imgW="3009900" imgH="622300" progId="Equation.3">
                  <p:embed/>
                  <p:pic>
                    <p:nvPicPr>
                      <p:cNvPr id="0" name="Object 9"/>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4572001"/>
                        <a:ext cx="3009900"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52"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622866BD-E489-493E-A0BC-13EFFABB79F5}" type="slidenum">
              <a:rPr lang="en-US" sz="1400" smtClean="0"/>
              <a:pPr/>
              <a:t>37</a:t>
            </a:fld>
            <a:endParaRPr lang="en-US" sz="1400" smtClean="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iostat511">
  <a:themeElements>
    <a:clrScheme name="biostat51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ostat51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charset="0"/>
          </a:defRPr>
        </a:defPPr>
      </a:lstStyle>
    </a:lnDef>
  </a:objectDefaults>
  <a:extraClrSchemeLst>
    <a:extraClrScheme>
      <a:clrScheme name="biostat51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ostat51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ostat51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ostat51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ostat5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ostat5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ostat5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Designs\biostat511.pot</Template>
  <TotalTime>6365</TotalTime>
  <Words>2260</Words>
  <Application>Microsoft Macintosh PowerPoint</Application>
  <PresentationFormat>Overhead</PresentationFormat>
  <Paragraphs>375</Paragraphs>
  <Slides>39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biostat511</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Washington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James P. Hughes</dc:creator>
  <cp:lastModifiedBy>Amy</cp:lastModifiedBy>
  <cp:revision>98</cp:revision>
  <cp:lastPrinted>2011-06-04T00:25:10Z</cp:lastPrinted>
  <dcterms:created xsi:type="dcterms:W3CDTF">1999-08-27T19:11:50Z</dcterms:created>
  <dcterms:modified xsi:type="dcterms:W3CDTF">2017-07-07T18:44:39Z</dcterms:modified>
</cp:coreProperties>
</file>