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ppt/embeddings/oleObject12.bin" ContentType="application/vnd.openxmlformats-officedocument.oleObject"/>
  <Override PartName="/ppt/embeddings/oleObject13.bin" ContentType="application/vnd.openxmlformats-officedocument.oleObject"/>
  <Override PartName="/ppt/embeddings/oleObject14.bin" ContentType="application/vnd.openxmlformats-officedocument.oleObject"/>
  <Override PartName="/ppt/embeddings/oleObject15.bin" ContentType="application/vnd.openxmlformats-officedocument.oleObject"/>
  <Override PartName="/ppt/embeddings/oleObject16.bin" ContentType="application/vnd.openxmlformats-officedocument.oleObject"/>
  <Override PartName="/ppt/embeddings/oleObject17.bin" ContentType="application/vnd.openxmlformats-officedocument.oleObject"/>
  <Override PartName="/ppt/embeddings/oleObject18.bin" ContentType="application/vnd.openxmlformats-officedocument.oleObject"/>
  <Override PartName="/ppt/embeddings/oleObject19.bin" ContentType="application/vnd.openxmlformats-officedocument.oleObject"/>
  <Override PartName="/ppt/embeddings/oleObject20.bin" ContentType="application/vnd.openxmlformats-officedocument.oleObject"/>
  <Override PartName="/ppt/embeddings/oleObject21.bin" ContentType="application/vnd.openxmlformats-officedocument.oleObject"/>
  <Override PartName="/ppt/embeddings/oleObject22.bin" ContentType="application/vnd.openxmlformats-officedocument.oleObject"/>
  <Override PartName="/ppt/embeddings/oleObject23.bin" ContentType="application/vnd.openxmlformats-officedocument.oleObject"/>
  <Override PartName="/ppt/embeddings/oleObject24.bin" ContentType="application/vnd.openxmlformats-officedocument.oleObject"/>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firstSlideNum="63" strictFirstAndLastChars="0" saveSubsetFonts="1">
  <p:sldMasterIdLst>
    <p:sldMasterId id="2147483648" r:id="rId1"/>
  </p:sldMasterIdLst>
  <p:notesMasterIdLst>
    <p:notesMasterId r:id="rId38"/>
  </p:notesMasterIdLst>
  <p:handoutMasterIdLst>
    <p:handoutMasterId r:id="rId39"/>
  </p:handoutMasterIdLst>
  <p:sldIdLst>
    <p:sldId id="256" r:id="rId2"/>
    <p:sldId id="259" r:id="rId3"/>
    <p:sldId id="303" r:id="rId4"/>
    <p:sldId id="263" r:id="rId5"/>
    <p:sldId id="277" r:id="rId6"/>
    <p:sldId id="260" r:id="rId7"/>
    <p:sldId id="261" r:id="rId8"/>
    <p:sldId id="265" r:id="rId9"/>
    <p:sldId id="319" r:id="rId10"/>
    <p:sldId id="320" r:id="rId11"/>
    <p:sldId id="267" r:id="rId12"/>
    <p:sldId id="276" r:id="rId13"/>
    <p:sldId id="302" r:id="rId14"/>
    <p:sldId id="278" r:id="rId15"/>
    <p:sldId id="279" r:id="rId16"/>
    <p:sldId id="280" r:id="rId17"/>
    <p:sldId id="281" r:id="rId18"/>
    <p:sldId id="283" r:id="rId19"/>
    <p:sldId id="284" r:id="rId20"/>
    <p:sldId id="285" r:id="rId21"/>
    <p:sldId id="286" r:id="rId22"/>
    <p:sldId id="287" r:id="rId23"/>
    <p:sldId id="288" r:id="rId24"/>
    <p:sldId id="316" r:id="rId25"/>
    <p:sldId id="291" r:id="rId26"/>
    <p:sldId id="318" r:id="rId27"/>
    <p:sldId id="317" r:id="rId28"/>
    <p:sldId id="312" r:id="rId29"/>
    <p:sldId id="292" r:id="rId30"/>
    <p:sldId id="293" r:id="rId31"/>
    <p:sldId id="294" r:id="rId32"/>
    <p:sldId id="296" r:id="rId33"/>
    <p:sldId id="297" r:id="rId34"/>
    <p:sldId id="298" r:id="rId35"/>
    <p:sldId id="300" r:id="rId36"/>
    <p:sldId id="301" r:id="rId37"/>
  </p:sldIdLst>
  <p:sldSz cx="6858000" cy="9144000" type="overhead"/>
  <p:notesSz cx="9601200" cy="7315200"/>
  <p:defaultTextStyle>
    <a:defPPr>
      <a:defRPr lang="en-US"/>
    </a:defPPr>
    <a:lvl1pPr algn="ctr" rtl="0" eaLnBrk="0" fontAlgn="base" hangingPunct="0">
      <a:spcBef>
        <a:spcPct val="0"/>
      </a:spcBef>
      <a:spcAft>
        <a:spcPct val="0"/>
      </a:spcAft>
      <a:defRPr sz="2000" b="1" kern="1200">
        <a:solidFill>
          <a:schemeClr val="tx1"/>
        </a:solidFill>
        <a:latin typeface="Times New Roman" charset="0"/>
        <a:ea typeface="+mn-ea"/>
        <a:cs typeface="+mn-cs"/>
      </a:defRPr>
    </a:lvl1pPr>
    <a:lvl2pPr marL="457200" algn="ctr" rtl="0" eaLnBrk="0" fontAlgn="base" hangingPunct="0">
      <a:spcBef>
        <a:spcPct val="0"/>
      </a:spcBef>
      <a:spcAft>
        <a:spcPct val="0"/>
      </a:spcAft>
      <a:defRPr sz="2000" b="1" kern="1200">
        <a:solidFill>
          <a:schemeClr val="tx1"/>
        </a:solidFill>
        <a:latin typeface="Times New Roman" charset="0"/>
        <a:ea typeface="+mn-ea"/>
        <a:cs typeface="+mn-cs"/>
      </a:defRPr>
    </a:lvl2pPr>
    <a:lvl3pPr marL="914400" algn="ctr" rtl="0" eaLnBrk="0" fontAlgn="base" hangingPunct="0">
      <a:spcBef>
        <a:spcPct val="0"/>
      </a:spcBef>
      <a:spcAft>
        <a:spcPct val="0"/>
      </a:spcAft>
      <a:defRPr sz="2000" b="1" kern="1200">
        <a:solidFill>
          <a:schemeClr val="tx1"/>
        </a:solidFill>
        <a:latin typeface="Times New Roman" charset="0"/>
        <a:ea typeface="+mn-ea"/>
        <a:cs typeface="+mn-cs"/>
      </a:defRPr>
    </a:lvl3pPr>
    <a:lvl4pPr marL="1371600" algn="ctr" rtl="0" eaLnBrk="0" fontAlgn="base" hangingPunct="0">
      <a:spcBef>
        <a:spcPct val="0"/>
      </a:spcBef>
      <a:spcAft>
        <a:spcPct val="0"/>
      </a:spcAft>
      <a:defRPr sz="2000" b="1" kern="1200">
        <a:solidFill>
          <a:schemeClr val="tx1"/>
        </a:solidFill>
        <a:latin typeface="Times New Roman" charset="0"/>
        <a:ea typeface="+mn-ea"/>
        <a:cs typeface="+mn-cs"/>
      </a:defRPr>
    </a:lvl4pPr>
    <a:lvl5pPr marL="1828800" algn="ctr" rtl="0" eaLnBrk="0" fontAlgn="base" hangingPunct="0">
      <a:spcBef>
        <a:spcPct val="0"/>
      </a:spcBef>
      <a:spcAft>
        <a:spcPct val="0"/>
      </a:spcAft>
      <a:defRPr sz="2000" b="1" kern="1200">
        <a:solidFill>
          <a:schemeClr val="tx1"/>
        </a:solidFill>
        <a:latin typeface="Times New Roman" charset="0"/>
        <a:ea typeface="+mn-ea"/>
        <a:cs typeface="+mn-cs"/>
      </a:defRPr>
    </a:lvl5pPr>
    <a:lvl6pPr marL="2286000" algn="l" defTabSz="914400" rtl="0" eaLnBrk="1" latinLnBrk="0" hangingPunct="1">
      <a:defRPr sz="2000" b="1" kern="1200">
        <a:solidFill>
          <a:schemeClr val="tx1"/>
        </a:solidFill>
        <a:latin typeface="Times New Roman" charset="0"/>
        <a:ea typeface="+mn-ea"/>
        <a:cs typeface="+mn-cs"/>
      </a:defRPr>
    </a:lvl6pPr>
    <a:lvl7pPr marL="2743200" algn="l" defTabSz="914400" rtl="0" eaLnBrk="1" latinLnBrk="0" hangingPunct="1">
      <a:defRPr sz="2000" b="1" kern="1200">
        <a:solidFill>
          <a:schemeClr val="tx1"/>
        </a:solidFill>
        <a:latin typeface="Times New Roman" charset="0"/>
        <a:ea typeface="+mn-ea"/>
        <a:cs typeface="+mn-cs"/>
      </a:defRPr>
    </a:lvl7pPr>
    <a:lvl8pPr marL="3200400" algn="l" defTabSz="914400" rtl="0" eaLnBrk="1" latinLnBrk="0" hangingPunct="1">
      <a:defRPr sz="2000" b="1" kern="1200">
        <a:solidFill>
          <a:schemeClr val="tx1"/>
        </a:solidFill>
        <a:latin typeface="Times New Roman" charset="0"/>
        <a:ea typeface="+mn-ea"/>
        <a:cs typeface="+mn-cs"/>
      </a:defRPr>
    </a:lvl8pPr>
    <a:lvl9pPr marL="3657600" algn="l" defTabSz="914400" rtl="0" eaLnBrk="1" latinLnBrk="0" hangingPunct="1">
      <a:defRPr sz="2000" b="1"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CC0000"/>
    <a:srgbClr val="0066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567" autoAdjust="0"/>
    <p:restoredTop sz="91795" autoAdjust="0"/>
  </p:normalViewPr>
  <p:slideViewPr>
    <p:cSldViewPr snapToGrid="0">
      <p:cViewPr>
        <p:scale>
          <a:sx n="81" d="100"/>
          <a:sy n="81" d="100"/>
        </p:scale>
        <p:origin x="-2024" y="72"/>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72" d="100"/>
          <a:sy n="72" d="100"/>
        </p:scale>
        <p:origin x="-1776" y="-84"/>
      </p:cViewPr>
      <p:guideLst>
        <p:guide orient="horz" pos="2304"/>
        <p:guide pos="3024"/>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notesMaster" Target="notesMasters/notesMaster1.xml"/><Relationship Id="rId39" Type="http://schemas.openxmlformats.org/officeDocument/2006/relationships/handoutMaster" Target="handoutMasters/handoutMaster1.xml"/><Relationship Id="rId40" Type="http://schemas.openxmlformats.org/officeDocument/2006/relationships/printerSettings" Target="printerSettings/printerSettings1.bin"/><Relationship Id="rId41" Type="http://schemas.openxmlformats.org/officeDocument/2006/relationships/presProps" Target="presProps.xml"/><Relationship Id="rId42" Type="http://schemas.openxmlformats.org/officeDocument/2006/relationships/viewProps" Target="viewProps.xml"/><Relationship Id="rId43" Type="http://schemas.openxmlformats.org/officeDocument/2006/relationships/theme" Target="theme/theme1.xml"/><Relationship Id="rId4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5.wmf"/><Relationship Id="rId2" Type="http://schemas.openxmlformats.org/officeDocument/2006/relationships/image" Target="../media/image26.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32.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3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 Id="rId2" Type="http://schemas.openxmlformats.org/officeDocument/2006/relationships/image" Target="../media/image5.emf"/><Relationship Id="rId3"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9.wmf"/><Relationship Id="rId4" Type="http://schemas.openxmlformats.org/officeDocument/2006/relationships/image" Target="../media/image10.wmf"/><Relationship Id="rId5" Type="http://schemas.openxmlformats.org/officeDocument/2006/relationships/image" Target="../media/image11.wmf"/><Relationship Id="rId6" Type="http://schemas.openxmlformats.org/officeDocument/2006/relationships/image" Target="../media/image12.wmf"/><Relationship Id="rId1" Type="http://schemas.openxmlformats.org/officeDocument/2006/relationships/image" Target="../media/image7.wmf"/><Relationship Id="rId2"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5.wmf"/><Relationship Id="rId4" Type="http://schemas.openxmlformats.org/officeDocument/2006/relationships/image" Target="../media/image16.wmf"/><Relationship Id="rId5" Type="http://schemas.openxmlformats.org/officeDocument/2006/relationships/image" Target="../media/image17.wmf"/><Relationship Id="rId1" Type="http://schemas.openxmlformats.org/officeDocument/2006/relationships/image" Target="../media/image13.wmf"/><Relationship Id="rId2" Type="http://schemas.openxmlformats.org/officeDocument/2006/relationships/image" Target="../media/image14.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1026"/>
          <p:cNvSpPr>
            <a:spLocks noGrp="1" noChangeArrowheads="1"/>
          </p:cNvSpPr>
          <p:nvPr>
            <p:ph type="hdr" sz="quarter"/>
          </p:nvPr>
        </p:nvSpPr>
        <p:spPr bwMode="auto">
          <a:xfrm>
            <a:off x="0" y="0"/>
            <a:ext cx="4160838" cy="40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algn="l">
              <a:defRPr sz="1300"/>
            </a:lvl1pPr>
          </a:lstStyle>
          <a:p>
            <a:pPr>
              <a:defRPr/>
            </a:pPr>
            <a:endParaRPr lang="en-US"/>
          </a:p>
        </p:txBody>
      </p:sp>
      <p:sp>
        <p:nvSpPr>
          <p:cNvPr id="28675" name="Rectangle 1027"/>
          <p:cNvSpPr>
            <a:spLocks noGrp="1" noChangeArrowheads="1"/>
          </p:cNvSpPr>
          <p:nvPr>
            <p:ph type="dt" sz="quarter" idx="1"/>
          </p:nvPr>
        </p:nvSpPr>
        <p:spPr bwMode="auto">
          <a:xfrm>
            <a:off x="5440363" y="0"/>
            <a:ext cx="4160837" cy="40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algn="r">
              <a:defRPr sz="1300"/>
            </a:lvl1pPr>
          </a:lstStyle>
          <a:p>
            <a:pPr>
              <a:defRPr/>
            </a:pPr>
            <a:endParaRPr lang="en-US"/>
          </a:p>
        </p:txBody>
      </p:sp>
      <p:sp>
        <p:nvSpPr>
          <p:cNvPr id="28676" name="Rectangle 1028"/>
          <p:cNvSpPr>
            <a:spLocks noGrp="1" noChangeArrowheads="1"/>
          </p:cNvSpPr>
          <p:nvPr>
            <p:ph type="ftr" sz="quarter" idx="2"/>
          </p:nvPr>
        </p:nvSpPr>
        <p:spPr bwMode="auto">
          <a:xfrm>
            <a:off x="0" y="6908800"/>
            <a:ext cx="4160838" cy="40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algn="l">
              <a:defRPr sz="1300"/>
            </a:lvl1pPr>
          </a:lstStyle>
          <a:p>
            <a:pPr>
              <a:defRPr/>
            </a:pPr>
            <a:endParaRPr lang="en-US"/>
          </a:p>
        </p:txBody>
      </p:sp>
      <p:sp>
        <p:nvSpPr>
          <p:cNvPr id="28677" name="Rectangle 1029"/>
          <p:cNvSpPr>
            <a:spLocks noGrp="1" noChangeArrowheads="1"/>
          </p:cNvSpPr>
          <p:nvPr>
            <p:ph type="sldNum" sz="quarter" idx="3"/>
          </p:nvPr>
        </p:nvSpPr>
        <p:spPr bwMode="auto">
          <a:xfrm>
            <a:off x="5440363" y="6908800"/>
            <a:ext cx="4160837" cy="40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algn="r">
              <a:defRPr sz="1300"/>
            </a:lvl1pPr>
          </a:lstStyle>
          <a:p>
            <a:pPr>
              <a:defRPr/>
            </a:pPr>
            <a:endParaRPr lang="en-US"/>
          </a:p>
        </p:txBody>
      </p:sp>
    </p:spTree>
    <p:extLst>
      <p:ext uri="{BB962C8B-B14F-4D97-AF65-F5344CB8AC3E}">
        <p14:creationId xmlns:p14="http://schemas.microsoft.com/office/powerpoint/2010/main" val="2230580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algn="l">
              <a:defRPr sz="1300" b="0"/>
            </a:lvl1pPr>
          </a:lstStyle>
          <a:p>
            <a:pPr>
              <a:defRPr/>
            </a:pPr>
            <a:endParaRPr lang="en-US"/>
          </a:p>
        </p:txBody>
      </p:sp>
      <p:sp>
        <p:nvSpPr>
          <p:cNvPr id="3075" name="Rectangle 3"/>
          <p:cNvSpPr>
            <a:spLocks noGrp="1" noChangeArrowheads="1"/>
          </p:cNvSpPr>
          <p:nvPr>
            <p:ph type="dt" idx="1"/>
          </p:nvPr>
        </p:nvSpPr>
        <p:spPr bwMode="auto">
          <a:xfrm>
            <a:off x="5440363" y="0"/>
            <a:ext cx="4160837"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algn="r">
              <a:defRPr sz="1300" b="0"/>
            </a:lvl1pPr>
          </a:lstStyle>
          <a:p>
            <a:pPr>
              <a:defRPr/>
            </a:pPr>
            <a:endParaRPr lang="en-US"/>
          </a:p>
        </p:txBody>
      </p:sp>
      <p:sp>
        <p:nvSpPr>
          <p:cNvPr id="43012" name="Rectangle 4"/>
          <p:cNvSpPr>
            <a:spLocks noGrp="1" noRot="1" noChangeAspect="1" noChangeArrowheads="1" noTextEdit="1"/>
          </p:cNvSpPr>
          <p:nvPr>
            <p:ph type="sldImg" idx="2"/>
          </p:nvPr>
        </p:nvSpPr>
        <p:spPr bwMode="auto">
          <a:xfrm>
            <a:off x="3773488" y="549275"/>
            <a:ext cx="2055812" cy="27432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1279525" y="3475038"/>
            <a:ext cx="7042150" cy="329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6950075"/>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algn="l">
              <a:defRPr sz="1300" b="0"/>
            </a:lvl1pPr>
          </a:lstStyle>
          <a:p>
            <a:pPr>
              <a:defRPr/>
            </a:pPr>
            <a:endParaRPr lang="en-US"/>
          </a:p>
        </p:txBody>
      </p:sp>
      <p:sp>
        <p:nvSpPr>
          <p:cNvPr id="3079" name="Rectangle 7"/>
          <p:cNvSpPr>
            <a:spLocks noGrp="1" noChangeArrowheads="1"/>
          </p:cNvSpPr>
          <p:nvPr>
            <p:ph type="sldNum" sz="quarter" idx="5"/>
          </p:nvPr>
        </p:nvSpPr>
        <p:spPr bwMode="auto">
          <a:xfrm>
            <a:off x="5440363" y="6950075"/>
            <a:ext cx="4160837"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algn="r">
              <a:defRPr sz="1300" b="0"/>
            </a:lvl1pPr>
          </a:lstStyle>
          <a:p>
            <a:pPr>
              <a:defRPr/>
            </a:pPr>
            <a:fld id="{8BB36B72-ED9B-4CF5-8014-0E3810F914E8}" type="slidenum">
              <a:rPr lang="en-US"/>
              <a:pPr>
                <a:defRPr/>
              </a:pPr>
              <a:t>‹#›</a:t>
            </a:fld>
            <a:endParaRPr lang="en-US"/>
          </a:p>
        </p:txBody>
      </p:sp>
    </p:spTree>
    <p:extLst>
      <p:ext uri="{BB962C8B-B14F-4D97-AF65-F5344CB8AC3E}">
        <p14:creationId xmlns:p14="http://schemas.microsoft.com/office/powerpoint/2010/main" val="39442731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038"/>
            <a:ext cx="5829300" cy="1960562"/>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Summer 2017</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Summer Institutes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8079035-DBB8-440B-BA88-D05BFB69E1F5}" type="slidenum">
              <a:rPr lang="en-US"/>
              <a:pPr>
                <a:defRPr/>
              </a:pPr>
              <a:t>‹#›</a:t>
            </a:fld>
            <a:endParaRPr lang="en-US"/>
          </a:p>
        </p:txBody>
      </p:sp>
    </p:spTree>
    <p:extLst>
      <p:ext uri="{BB962C8B-B14F-4D97-AF65-F5344CB8AC3E}">
        <p14:creationId xmlns:p14="http://schemas.microsoft.com/office/powerpoint/2010/main" val="2239785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Summer 2017</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Summer Institutes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BD5CB59-C56A-4615-9FDE-30887B1735AB}" type="slidenum">
              <a:rPr lang="en-US"/>
              <a:pPr>
                <a:defRPr/>
              </a:pPr>
              <a:t>‹#›</a:t>
            </a:fld>
            <a:endParaRPr lang="en-US"/>
          </a:p>
        </p:txBody>
      </p:sp>
    </p:spTree>
    <p:extLst>
      <p:ext uri="{BB962C8B-B14F-4D97-AF65-F5344CB8AC3E}">
        <p14:creationId xmlns:p14="http://schemas.microsoft.com/office/powerpoint/2010/main" val="1055937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886325" y="812800"/>
            <a:ext cx="1457325" cy="7315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14350" y="812800"/>
            <a:ext cx="4219575" cy="7315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Summer 2017</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Summer Institutes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50A771A-2425-4742-B2FA-AE316B53C4B9}" type="slidenum">
              <a:rPr lang="en-US"/>
              <a:pPr>
                <a:defRPr/>
              </a:pPr>
              <a:t>‹#›</a:t>
            </a:fld>
            <a:endParaRPr lang="en-US"/>
          </a:p>
        </p:txBody>
      </p:sp>
    </p:spTree>
    <p:extLst>
      <p:ext uri="{BB962C8B-B14F-4D97-AF65-F5344CB8AC3E}">
        <p14:creationId xmlns:p14="http://schemas.microsoft.com/office/powerpoint/2010/main" val="3479389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Summer 2017</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Summer Institutes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1D6208A-8FF6-4528-A40F-1871F13CB011}" type="slidenum">
              <a:rPr lang="en-US"/>
              <a:pPr>
                <a:defRPr/>
              </a:pPr>
              <a:t>‹#›</a:t>
            </a:fld>
            <a:endParaRPr lang="en-US"/>
          </a:p>
        </p:txBody>
      </p:sp>
    </p:spTree>
    <p:extLst>
      <p:ext uri="{BB962C8B-B14F-4D97-AF65-F5344CB8AC3E}">
        <p14:creationId xmlns:p14="http://schemas.microsoft.com/office/powerpoint/2010/main" val="3245247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338" y="5875338"/>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Summer 2017</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Summer Institutes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DB4B301-45C5-4A8F-BC0C-BEFBD38728A7}" type="slidenum">
              <a:rPr lang="en-US"/>
              <a:pPr>
                <a:defRPr/>
              </a:pPr>
              <a:t>‹#›</a:t>
            </a:fld>
            <a:endParaRPr lang="en-US"/>
          </a:p>
        </p:txBody>
      </p:sp>
    </p:spTree>
    <p:extLst>
      <p:ext uri="{BB962C8B-B14F-4D97-AF65-F5344CB8AC3E}">
        <p14:creationId xmlns:p14="http://schemas.microsoft.com/office/powerpoint/2010/main" val="2125740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14350" y="2641600"/>
            <a:ext cx="283845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505200" y="2641600"/>
            <a:ext cx="283845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Summer 2017</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Summer Institutes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878F63-70B5-41CB-9523-B2D1677381CC}" type="slidenum">
              <a:rPr lang="en-US"/>
              <a:pPr>
                <a:defRPr/>
              </a:pPr>
              <a:t>‹#›</a:t>
            </a:fld>
            <a:endParaRPr lang="en-US"/>
          </a:p>
        </p:txBody>
      </p:sp>
    </p:spTree>
    <p:extLst>
      <p:ext uri="{BB962C8B-B14F-4D97-AF65-F5344CB8AC3E}">
        <p14:creationId xmlns:p14="http://schemas.microsoft.com/office/powerpoint/2010/main" val="41661904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Summer 2017</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Summer Institutes</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C1AF2B4-2022-41EF-A910-9406971B438A}" type="slidenum">
              <a:rPr lang="en-US"/>
              <a:pPr>
                <a:defRPr/>
              </a:pPr>
              <a:t>‹#›</a:t>
            </a:fld>
            <a:endParaRPr lang="en-US"/>
          </a:p>
        </p:txBody>
      </p:sp>
    </p:spTree>
    <p:extLst>
      <p:ext uri="{BB962C8B-B14F-4D97-AF65-F5344CB8AC3E}">
        <p14:creationId xmlns:p14="http://schemas.microsoft.com/office/powerpoint/2010/main" val="390241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Summer 2017</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Summer Institutes</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349C4CD-19DF-4094-8D27-4279B6A232D6}" type="slidenum">
              <a:rPr lang="en-US"/>
              <a:pPr>
                <a:defRPr/>
              </a:pPr>
              <a:t>‹#›</a:t>
            </a:fld>
            <a:endParaRPr lang="en-US"/>
          </a:p>
        </p:txBody>
      </p:sp>
    </p:spTree>
    <p:extLst>
      <p:ext uri="{BB962C8B-B14F-4D97-AF65-F5344CB8AC3E}">
        <p14:creationId xmlns:p14="http://schemas.microsoft.com/office/powerpoint/2010/main" val="3582666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Summer 2017</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Summer Institutes</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562EEA9-07AD-4AAC-A8A8-E0AFFEA4F96C}" type="slidenum">
              <a:rPr lang="en-US"/>
              <a:pPr>
                <a:defRPr/>
              </a:pPr>
              <a:t>‹#›</a:t>
            </a:fld>
            <a:endParaRPr lang="en-US"/>
          </a:p>
        </p:txBody>
      </p:sp>
    </p:spTree>
    <p:extLst>
      <p:ext uri="{BB962C8B-B14F-4D97-AF65-F5344CB8AC3E}">
        <p14:creationId xmlns:p14="http://schemas.microsoft.com/office/powerpoint/2010/main" val="2709374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3538"/>
            <a:ext cx="2255838"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Summer 2017</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Summer Institutes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8C8DE71-241C-42F9-BA8A-E1E08977719A}" type="slidenum">
              <a:rPr lang="en-US"/>
              <a:pPr>
                <a:defRPr/>
              </a:pPr>
              <a:t>‹#›</a:t>
            </a:fld>
            <a:endParaRPr lang="en-US"/>
          </a:p>
        </p:txBody>
      </p:sp>
    </p:spTree>
    <p:extLst>
      <p:ext uri="{BB962C8B-B14F-4D97-AF65-F5344CB8AC3E}">
        <p14:creationId xmlns:p14="http://schemas.microsoft.com/office/powerpoint/2010/main" val="2726404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613" y="6400800"/>
            <a:ext cx="4114800" cy="7556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Summer 2017</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Summer Institutes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2CEFD05-D2A0-4274-86C4-C3997E96A751}" type="slidenum">
              <a:rPr lang="en-US"/>
              <a:pPr>
                <a:defRPr/>
              </a:pPr>
              <a:t>‹#›</a:t>
            </a:fld>
            <a:endParaRPr lang="en-US"/>
          </a:p>
        </p:txBody>
      </p:sp>
    </p:spTree>
    <p:extLst>
      <p:ext uri="{BB962C8B-B14F-4D97-AF65-F5344CB8AC3E}">
        <p14:creationId xmlns:p14="http://schemas.microsoft.com/office/powerpoint/2010/main" val="332564966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4350" y="812800"/>
            <a:ext cx="582930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514350" y="2641600"/>
            <a:ext cx="5829300"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514350" y="8331200"/>
            <a:ext cx="142875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b="0" smtClean="0"/>
            </a:lvl1pPr>
          </a:lstStyle>
          <a:p>
            <a:pPr>
              <a:defRPr/>
            </a:pPr>
            <a:r>
              <a:rPr lang="en-US" smtClean="0"/>
              <a:t>Summer 2017</a:t>
            </a:r>
            <a:endParaRPr lang="en-US"/>
          </a:p>
        </p:txBody>
      </p:sp>
      <p:sp>
        <p:nvSpPr>
          <p:cNvPr id="1029" name="Rectangle 5"/>
          <p:cNvSpPr>
            <a:spLocks noGrp="1" noChangeArrowheads="1"/>
          </p:cNvSpPr>
          <p:nvPr>
            <p:ph type="ftr" sz="quarter" idx="3"/>
          </p:nvPr>
        </p:nvSpPr>
        <p:spPr bwMode="auto">
          <a:xfrm>
            <a:off x="2343150" y="8331200"/>
            <a:ext cx="21717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a:lvl1pPr>
          </a:lstStyle>
          <a:p>
            <a:pPr>
              <a:defRPr/>
            </a:pPr>
            <a:r>
              <a:rPr lang="en-US" smtClean="0"/>
              <a:t>Summer Institutes</a:t>
            </a:r>
            <a:endParaRPr lang="en-US"/>
          </a:p>
        </p:txBody>
      </p:sp>
      <p:sp>
        <p:nvSpPr>
          <p:cNvPr id="1030" name="Rectangle 6"/>
          <p:cNvSpPr>
            <a:spLocks noGrp="1" noChangeArrowheads="1"/>
          </p:cNvSpPr>
          <p:nvPr>
            <p:ph type="sldNum" sz="quarter" idx="4"/>
          </p:nvPr>
        </p:nvSpPr>
        <p:spPr bwMode="auto">
          <a:xfrm>
            <a:off x="4914900" y="8331200"/>
            <a:ext cx="142875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a:lvl1pPr>
          </a:lstStyle>
          <a:p>
            <a:pPr>
              <a:defRPr/>
            </a:pPr>
            <a:fld id="{E46B52D6-C1A9-404F-BC2C-7DD8247F5269}" type="slidenum">
              <a:rPr lang="en-US"/>
              <a:pPr>
                <a:defRPr/>
              </a:pPr>
              <a:t>‹#›</a:t>
            </a:fld>
            <a:endParaRPr lang="en-US"/>
          </a:p>
        </p:txBody>
      </p:sp>
      <p:sp>
        <p:nvSpPr>
          <p:cNvPr id="1031" name="AutoShape 7"/>
          <p:cNvSpPr>
            <a:spLocks noChangeArrowheads="1"/>
          </p:cNvSpPr>
          <p:nvPr/>
        </p:nvSpPr>
        <p:spPr bwMode="auto">
          <a:xfrm>
            <a:off x="381000" y="304800"/>
            <a:ext cx="6096000" cy="7924800"/>
          </a:xfrm>
          <a:prstGeom prst="roundRect">
            <a:avLst>
              <a:gd name="adj" fmla="val 16667"/>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eaLnBrk="0" fontAlgn="base" hangingPunct="0">
        <a:spcBef>
          <a:spcPct val="0"/>
        </a:spcBef>
        <a:spcAft>
          <a:spcPct val="0"/>
        </a:spcAft>
        <a:defRPr sz="4400">
          <a:solidFill>
            <a:schemeClr val="tx2"/>
          </a:solidFill>
          <a:latin typeface="Times New Roman" charset="0"/>
        </a:defRPr>
      </a:lvl6pPr>
      <a:lvl7pPr marL="914400" algn="ctr" rtl="0" eaLnBrk="0" fontAlgn="base" hangingPunct="0">
        <a:spcBef>
          <a:spcPct val="0"/>
        </a:spcBef>
        <a:spcAft>
          <a:spcPct val="0"/>
        </a:spcAft>
        <a:defRPr sz="4400">
          <a:solidFill>
            <a:schemeClr val="tx2"/>
          </a:solidFill>
          <a:latin typeface="Times New Roman" charset="0"/>
        </a:defRPr>
      </a:lvl7pPr>
      <a:lvl8pPr marL="1371600" algn="ctr" rtl="0" eaLnBrk="0" fontAlgn="base" hangingPunct="0">
        <a:spcBef>
          <a:spcPct val="0"/>
        </a:spcBef>
        <a:spcAft>
          <a:spcPct val="0"/>
        </a:spcAft>
        <a:defRPr sz="4400">
          <a:solidFill>
            <a:schemeClr val="tx2"/>
          </a:solidFill>
          <a:latin typeface="Times New Roman" charset="0"/>
        </a:defRPr>
      </a:lvl8pPr>
      <a:lvl9pPr marL="1828800" algn="ctr" rtl="0" eaLnBrk="0" fontAlgn="base" hangingPunct="0">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1" Type="http://schemas.openxmlformats.org/officeDocument/2006/relationships/oleObject" Target="../embeddings/oleObject11.bin"/><Relationship Id="rId12" Type="http://schemas.openxmlformats.org/officeDocument/2006/relationships/image" Target="../media/image11.wmf"/><Relationship Id="rId13" Type="http://schemas.openxmlformats.org/officeDocument/2006/relationships/oleObject" Target="../embeddings/oleObject12.bin"/><Relationship Id="rId14" Type="http://schemas.openxmlformats.org/officeDocument/2006/relationships/image" Target="../media/image12.wmf"/><Relationship Id="rId1" Type="http://schemas.openxmlformats.org/officeDocument/2006/relationships/vmlDrawing" Target="../drawings/vmlDrawing5.vml"/><Relationship Id="rId2" Type="http://schemas.openxmlformats.org/officeDocument/2006/relationships/slideLayout" Target="../slideLayouts/slideLayout7.xml"/><Relationship Id="rId3" Type="http://schemas.openxmlformats.org/officeDocument/2006/relationships/oleObject" Target="../embeddings/oleObject7.bin"/><Relationship Id="rId4" Type="http://schemas.openxmlformats.org/officeDocument/2006/relationships/image" Target="../media/image7.wmf"/><Relationship Id="rId5" Type="http://schemas.openxmlformats.org/officeDocument/2006/relationships/oleObject" Target="../embeddings/oleObject8.bin"/><Relationship Id="rId6" Type="http://schemas.openxmlformats.org/officeDocument/2006/relationships/image" Target="../media/image8.wmf"/><Relationship Id="rId7" Type="http://schemas.openxmlformats.org/officeDocument/2006/relationships/oleObject" Target="../embeddings/oleObject9.bin"/><Relationship Id="rId8" Type="http://schemas.openxmlformats.org/officeDocument/2006/relationships/image" Target="../media/image9.wmf"/><Relationship Id="rId9" Type="http://schemas.openxmlformats.org/officeDocument/2006/relationships/oleObject" Target="../embeddings/oleObject10.bin"/><Relationship Id="rId10" Type="http://schemas.openxmlformats.org/officeDocument/2006/relationships/image" Target="../media/image10.wmf"/></Relationships>
</file>

<file path=ppt/slides/_rels/slide11.xml.rels><?xml version="1.0" encoding="UTF-8" standalone="yes"?>
<Relationships xmlns="http://schemas.openxmlformats.org/package/2006/relationships"><Relationship Id="rId11" Type="http://schemas.openxmlformats.org/officeDocument/2006/relationships/oleObject" Target="../embeddings/oleObject17.bin"/><Relationship Id="rId12" Type="http://schemas.openxmlformats.org/officeDocument/2006/relationships/image" Target="../media/image17.wmf"/><Relationship Id="rId1" Type="http://schemas.openxmlformats.org/officeDocument/2006/relationships/vmlDrawing" Target="../drawings/vmlDrawing6.vml"/><Relationship Id="rId2" Type="http://schemas.openxmlformats.org/officeDocument/2006/relationships/slideLayout" Target="../slideLayouts/slideLayout7.xml"/><Relationship Id="rId3" Type="http://schemas.openxmlformats.org/officeDocument/2006/relationships/oleObject" Target="../embeddings/oleObject13.bin"/><Relationship Id="rId4" Type="http://schemas.openxmlformats.org/officeDocument/2006/relationships/image" Target="../media/image13.wmf"/><Relationship Id="rId5" Type="http://schemas.openxmlformats.org/officeDocument/2006/relationships/oleObject" Target="../embeddings/oleObject14.bin"/><Relationship Id="rId6" Type="http://schemas.openxmlformats.org/officeDocument/2006/relationships/image" Target="../media/image14.wmf"/><Relationship Id="rId7" Type="http://schemas.openxmlformats.org/officeDocument/2006/relationships/oleObject" Target="../embeddings/oleObject15.bin"/><Relationship Id="rId8" Type="http://schemas.openxmlformats.org/officeDocument/2006/relationships/image" Target="../media/image15.wmf"/><Relationship Id="rId9" Type="http://schemas.openxmlformats.org/officeDocument/2006/relationships/oleObject" Target="../embeddings/oleObject16.bin"/><Relationship Id="rId10" Type="http://schemas.openxmlformats.org/officeDocument/2006/relationships/image" Target="../media/image16.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8.png"/></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8.bin"/><Relationship Id="rId4" Type="http://schemas.openxmlformats.org/officeDocument/2006/relationships/image" Target="../media/image19.wmf"/><Relationship Id="rId1" Type="http://schemas.openxmlformats.org/officeDocument/2006/relationships/vmlDrawing" Target="../drawings/vmlDrawing7.vml"/><Relationship Id="rId2"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0.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9.bin"/><Relationship Id="rId4" Type="http://schemas.openxmlformats.org/officeDocument/2006/relationships/image" Target="../media/image21.wmf"/><Relationship Id="rId1" Type="http://schemas.openxmlformats.org/officeDocument/2006/relationships/vmlDrawing" Target="../drawings/vmlDrawing8.vml"/><Relationship Id="rId2"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2.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3.png"/></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20.bin"/><Relationship Id="rId4" Type="http://schemas.openxmlformats.org/officeDocument/2006/relationships/image" Target="../media/image24.wmf"/><Relationship Id="rId1" Type="http://schemas.openxmlformats.org/officeDocument/2006/relationships/vmlDrawing" Target="../drawings/vmlDrawing9.vml"/><Relationship Id="rId2"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21.bin"/><Relationship Id="rId4" Type="http://schemas.openxmlformats.org/officeDocument/2006/relationships/image" Target="../media/image25.wmf"/><Relationship Id="rId5" Type="http://schemas.openxmlformats.org/officeDocument/2006/relationships/oleObject" Target="../embeddings/oleObject22.bin"/><Relationship Id="rId6" Type="http://schemas.openxmlformats.org/officeDocument/2006/relationships/image" Target="../media/image26.wmf"/><Relationship Id="rId1" Type="http://schemas.openxmlformats.org/officeDocument/2006/relationships/vmlDrawing" Target="../drawings/vmlDrawing10.vml"/><Relationship Id="rId2"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8.png"/><Relationship Id="rId4" Type="http://schemas.openxmlformats.org/officeDocument/2006/relationships/image" Target="../media/image29.emf"/><Relationship Id="rId1" Type="http://schemas.openxmlformats.org/officeDocument/2006/relationships/slideLayout" Target="../slideLayouts/slideLayout7.xml"/><Relationship Id="rId2" Type="http://schemas.openxmlformats.org/officeDocument/2006/relationships/image" Target="../media/image27.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0.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1.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23.bin"/><Relationship Id="rId4" Type="http://schemas.openxmlformats.org/officeDocument/2006/relationships/image" Target="../media/image32.wmf"/><Relationship Id="rId1" Type="http://schemas.openxmlformats.org/officeDocument/2006/relationships/vmlDrawing" Target="../drawings/vmlDrawing11.vml"/><Relationship Id="rId2"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24.bin"/><Relationship Id="rId4" Type="http://schemas.openxmlformats.org/officeDocument/2006/relationships/image" Target="../media/image33.wmf"/><Relationship Id="rId1" Type="http://schemas.openxmlformats.org/officeDocument/2006/relationships/vmlDrawing" Target="../drawings/vmlDrawing12.vml"/><Relationship Id="rId2"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4.wmf"/></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5.png"/><Relationship Id="rId3" Type="http://schemas.openxmlformats.org/officeDocument/2006/relationships/image" Target="../media/image36.png"/></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4" Type="http://schemas.openxmlformats.org/officeDocument/2006/relationships/image" Target="../media/image2.wmf"/><Relationship Id="rId1" Type="http://schemas.openxmlformats.org/officeDocument/2006/relationships/vmlDrawing" Target="../drawings/vmlDrawing2.vml"/><Relationship Id="rId2"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bin"/><Relationship Id="rId4" Type="http://schemas.openxmlformats.org/officeDocument/2006/relationships/image" Target="../media/image3.emf"/><Relationship Id="rId1" Type="http://schemas.openxmlformats.org/officeDocument/2006/relationships/vmlDrawing" Target="../drawings/vmlDrawing3.vml"/><Relationship Id="rId2"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4.bin"/><Relationship Id="rId4" Type="http://schemas.openxmlformats.org/officeDocument/2006/relationships/image" Target="../media/image4.emf"/><Relationship Id="rId5" Type="http://schemas.openxmlformats.org/officeDocument/2006/relationships/oleObject" Target="../embeddings/oleObject5.bin"/><Relationship Id="rId6" Type="http://schemas.openxmlformats.org/officeDocument/2006/relationships/image" Target="../media/image5.emf"/><Relationship Id="rId7" Type="http://schemas.openxmlformats.org/officeDocument/2006/relationships/oleObject" Target="../embeddings/oleObject6.bin"/><Relationship Id="rId8" Type="http://schemas.openxmlformats.org/officeDocument/2006/relationships/image" Target="../media/image6.wmf"/><Relationship Id="rId1" Type="http://schemas.openxmlformats.org/officeDocument/2006/relationships/vmlDrawing" Target="../drawings/vmlDrawing4.vml"/><Relationship Id="rId2"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1"/>
          <p:cNvSpPr>
            <a:spLocks noGrp="1"/>
          </p:cNvSpPr>
          <p:nvPr>
            <p:ph type="dt" sz="quarter" idx="10"/>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r>
              <a:rPr lang="en-US" sz="1400" b="0" smtClean="0"/>
              <a:t>Summer 2017</a:t>
            </a:r>
            <a:endParaRPr lang="en-US" sz="1400" b="0"/>
          </a:p>
        </p:txBody>
      </p:sp>
      <p:sp>
        <p:nvSpPr>
          <p:cNvPr id="2051" name="Footer Placeholder 2"/>
          <p:cNvSpPr>
            <a:spLocks noGrp="1"/>
          </p:cNvSpPr>
          <p:nvPr>
            <p:ph type="ftr" sz="quarter" idx="11"/>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r>
              <a:rPr lang="en-US" sz="1400" b="0" smtClean="0"/>
              <a:t>Summer Institutes</a:t>
            </a:r>
          </a:p>
        </p:txBody>
      </p:sp>
      <p:sp>
        <p:nvSpPr>
          <p:cNvPr id="2052" name="Slide Number Placeholder 3"/>
          <p:cNvSpPr>
            <a:spLocks noGrp="1"/>
          </p:cNvSpPr>
          <p:nvPr>
            <p:ph type="sldNum" sz="quarter" idx="12"/>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fld id="{D22D8960-01D2-4499-87C0-9BA5C82428A5}" type="slidenum">
              <a:rPr lang="en-US" sz="1400" b="0" smtClean="0"/>
              <a:pPr/>
              <a:t>63</a:t>
            </a:fld>
            <a:endParaRPr lang="en-US" sz="1400" b="0" smtClean="0"/>
          </a:p>
        </p:txBody>
      </p:sp>
      <p:sp>
        <p:nvSpPr>
          <p:cNvPr id="2053" name="AutoShape 2"/>
          <p:cNvSpPr>
            <a:spLocks noChangeArrowheads="1"/>
          </p:cNvSpPr>
          <p:nvPr/>
        </p:nvSpPr>
        <p:spPr bwMode="auto">
          <a:xfrm>
            <a:off x="381000" y="304800"/>
            <a:ext cx="6096000" cy="7924800"/>
          </a:xfrm>
          <a:prstGeom prst="roundRect">
            <a:avLst>
              <a:gd name="adj" fmla="val 16667"/>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4" name="Text Box 3"/>
          <p:cNvSpPr txBox="1">
            <a:spLocks noChangeArrowheads="1"/>
          </p:cNvSpPr>
          <p:nvPr/>
        </p:nvSpPr>
        <p:spPr bwMode="auto">
          <a:xfrm>
            <a:off x="1371600" y="3581400"/>
            <a:ext cx="4038600" cy="116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pPr>
              <a:spcBef>
                <a:spcPct val="50000"/>
              </a:spcBef>
            </a:pPr>
            <a:r>
              <a:rPr lang="en-US" sz="2800"/>
              <a:t>Probability Distributions</a:t>
            </a:r>
          </a:p>
          <a:p>
            <a:pPr>
              <a:spcBef>
                <a:spcPct val="50000"/>
              </a:spcBef>
            </a:pPr>
            <a:r>
              <a:rPr lang="en-US" sz="2800"/>
              <a:t>II</a:t>
            </a:r>
          </a:p>
        </p:txBody>
      </p:sp>
      <p:sp>
        <p:nvSpPr>
          <p:cNvPr id="2055" name="Line 4"/>
          <p:cNvSpPr>
            <a:spLocks noChangeShapeType="1"/>
          </p:cNvSpPr>
          <p:nvPr/>
        </p:nvSpPr>
        <p:spPr bwMode="auto">
          <a:xfrm>
            <a:off x="1295400" y="3022600"/>
            <a:ext cx="41910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6" name="Line 5"/>
          <p:cNvSpPr>
            <a:spLocks noChangeShapeType="1"/>
          </p:cNvSpPr>
          <p:nvPr/>
        </p:nvSpPr>
        <p:spPr bwMode="auto">
          <a:xfrm>
            <a:off x="1295400" y="3175000"/>
            <a:ext cx="41910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7" name="Line 6"/>
          <p:cNvSpPr>
            <a:spLocks noChangeShapeType="1"/>
          </p:cNvSpPr>
          <p:nvPr/>
        </p:nvSpPr>
        <p:spPr bwMode="auto">
          <a:xfrm>
            <a:off x="1295400" y="4953000"/>
            <a:ext cx="41910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7"/>
          <p:cNvSpPr>
            <a:spLocks noChangeShapeType="1"/>
          </p:cNvSpPr>
          <p:nvPr/>
        </p:nvSpPr>
        <p:spPr bwMode="auto">
          <a:xfrm>
            <a:off x="1295400" y="5105400"/>
            <a:ext cx="41910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r>
              <a:rPr lang="en-US" sz="1400" b="0" smtClean="0"/>
              <a:t>Summer 2017</a:t>
            </a:r>
            <a:endParaRPr lang="en-US" sz="1400" b="0"/>
          </a:p>
        </p:txBody>
      </p:sp>
      <p:sp>
        <p:nvSpPr>
          <p:cNvPr id="10243" name="Footer Placeholder 2"/>
          <p:cNvSpPr>
            <a:spLocks noGrp="1"/>
          </p:cNvSpPr>
          <p:nvPr>
            <p:ph type="ftr" sz="quarter" idx="11"/>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r>
              <a:rPr lang="en-US" sz="1400" b="0" smtClean="0"/>
              <a:t>Summer Institutes</a:t>
            </a:r>
          </a:p>
        </p:txBody>
      </p:sp>
      <p:sp>
        <p:nvSpPr>
          <p:cNvPr id="10244" name="Slide Number Placeholder 3"/>
          <p:cNvSpPr>
            <a:spLocks noGrp="1"/>
          </p:cNvSpPr>
          <p:nvPr>
            <p:ph type="sldNum" sz="quarter" idx="12"/>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fld id="{DFB5E90E-05D9-4BDE-8ED3-8F07DE587369}" type="slidenum">
              <a:rPr lang="en-US" sz="1400" b="0" smtClean="0"/>
              <a:pPr/>
              <a:t>72</a:t>
            </a:fld>
            <a:endParaRPr lang="en-US" sz="1400" b="0" smtClean="0"/>
          </a:p>
        </p:txBody>
      </p:sp>
      <p:sp>
        <p:nvSpPr>
          <p:cNvPr id="10245" name="Text Box 2"/>
          <p:cNvSpPr txBox="1">
            <a:spLocks noChangeArrowheads="1"/>
          </p:cNvSpPr>
          <p:nvPr/>
        </p:nvSpPr>
        <p:spPr bwMode="auto">
          <a:xfrm>
            <a:off x="1447800" y="762000"/>
            <a:ext cx="4114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pPr>
              <a:spcBef>
                <a:spcPct val="50000"/>
              </a:spcBef>
            </a:pPr>
            <a:r>
              <a:rPr lang="en-US" dirty="0" smtClean="0"/>
              <a:t>Solutions</a:t>
            </a:r>
            <a:endParaRPr lang="en-US" dirty="0"/>
          </a:p>
        </p:txBody>
      </p:sp>
      <p:sp>
        <p:nvSpPr>
          <p:cNvPr id="10246" name="Line 3"/>
          <p:cNvSpPr>
            <a:spLocks noChangeShapeType="1"/>
          </p:cNvSpPr>
          <p:nvPr/>
        </p:nvSpPr>
        <p:spPr bwMode="auto">
          <a:xfrm>
            <a:off x="990600" y="1371600"/>
            <a:ext cx="48006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0247" name="Group 17"/>
          <p:cNvGrpSpPr>
            <a:grpSpLocks/>
          </p:cNvGrpSpPr>
          <p:nvPr/>
        </p:nvGrpSpPr>
        <p:grpSpPr bwMode="auto">
          <a:xfrm>
            <a:off x="584200" y="1619250"/>
            <a:ext cx="5629275" cy="6326188"/>
            <a:chOff x="368" y="1020"/>
            <a:chExt cx="3546" cy="3985"/>
          </a:xfrm>
        </p:grpSpPr>
        <p:sp>
          <p:nvSpPr>
            <p:cNvPr id="10248" name="Text Box 4"/>
            <p:cNvSpPr txBox="1">
              <a:spLocks noChangeArrowheads="1"/>
            </p:cNvSpPr>
            <p:nvPr/>
          </p:nvSpPr>
          <p:spPr bwMode="auto">
            <a:xfrm>
              <a:off x="576" y="1020"/>
              <a:ext cx="3168"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pPr algn="l">
                <a:spcBef>
                  <a:spcPct val="50000"/>
                </a:spcBef>
              </a:pPr>
              <a:r>
                <a:rPr lang="en-US" dirty="0"/>
                <a:t>Q</a:t>
              </a:r>
              <a:r>
                <a:rPr lang="en-US" baseline="-25000" dirty="0"/>
                <a:t>2</a:t>
              </a:r>
              <a:r>
                <a:rPr lang="en-US" b="0" dirty="0"/>
                <a:t>: What is the probability that all three offspring will be carriers?</a:t>
              </a:r>
            </a:p>
          </p:txBody>
        </p:sp>
        <p:graphicFrame>
          <p:nvGraphicFramePr>
            <p:cNvPr id="10249" name="Object 5"/>
            <p:cNvGraphicFramePr>
              <a:graphicFrameLocks noChangeAspect="1"/>
            </p:cNvGraphicFramePr>
            <p:nvPr/>
          </p:nvGraphicFramePr>
          <p:xfrm>
            <a:off x="464" y="1486"/>
            <a:ext cx="2876" cy="453"/>
          </p:xfrm>
          <a:graphic>
            <a:graphicData uri="http://schemas.openxmlformats.org/presentationml/2006/ole">
              <mc:AlternateContent xmlns:mc="http://schemas.openxmlformats.org/markup-compatibility/2006">
                <mc:Choice xmlns:v="urn:schemas-microsoft-com:vml" Requires="v">
                  <p:oleObj spid="_x0000_s40967" name="Equation" r:id="rId3" imgW="2425700" imgH="393700" progId="Equation.DSMT4">
                    <p:embed/>
                  </p:oleObj>
                </mc:Choice>
                <mc:Fallback>
                  <p:oleObj name="Equation" r:id="rId3" imgW="2425700" imgH="3937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 y="1486"/>
                          <a:ext cx="2876" cy="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50" name="Object 6"/>
            <p:cNvGraphicFramePr>
              <a:graphicFrameLocks noChangeAspect="1"/>
            </p:cNvGraphicFramePr>
            <p:nvPr/>
          </p:nvGraphicFramePr>
          <p:xfrm>
            <a:off x="2115" y="1929"/>
            <a:ext cx="1799" cy="540"/>
          </p:xfrm>
          <a:graphic>
            <a:graphicData uri="http://schemas.openxmlformats.org/presentationml/2006/ole">
              <mc:AlternateContent xmlns:mc="http://schemas.openxmlformats.org/markup-compatibility/2006">
                <mc:Choice xmlns:v="urn:schemas-microsoft-com:vml" Requires="v">
                  <p:oleObj spid="_x0000_s40968" name="Equation" r:id="rId5" imgW="1676400" imgH="469900" progId="Equation.DSMT4">
                    <p:embed/>
                  </p:oleObj>
                </mc:Choice>
                <mc:Fallback>
                  <p:oleObj name="Equation" r:id="rId5" imgW="1676400" imgH="4699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15" y="1929"/>
                          <a:ext cx="1799" cy="5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51" name="Object 8"/>
            <p:cNvGraphicFramePr>
              <a:graphicFrameLocks noChangeAspect="1"/>
            </p:cNvGraphicFramePr>
            <p:nvPr/>
          </p:nvGraphicFramePr>
          <p:xfrm>
            <a:off x="2083" y="2447"/>
            <a:ext cx="1014" cy="452"/>
          </p:xfrm>
          <a:graphic>
            <a:graphicData uri="http://schemas.openxmlformats.org/presentationml/2006/ole">
              <mc:AlternateContent xmlns:mc="http://schemas.openxmlformats.org/markup-compatibility/2006">
                <mc:Choice xmlns:v="urn:schemas-microsoft-com:vml" Requires="v">
                  <p:oleObj spid="_x0000_s40969" name="Equation" r:id="rId7" imgW="774364" imgH="393529" progId="Equation.DSMT4">
                    <p:embed/>
                  </p:oleObj>
                </mc:Choice>
                <mc:Fallback>
                  <p:oleObj name="Equation" r:id="rId7" imgW="774364" imgH="393529"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083" y="2447"/>
                          <a:ext cx="1014" cy="4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252" name="Text Box 11"/>
            <p:cNvSpPr txBox="1">
              <a:spLocks noChangeArrowheads="1"/>
            </p:cNvSpPr>
            <p:nvPr/>
          </p:nvSpPr>
          <p:spPr bwMode="auto">
            <a:xfrm>
              <a:off x="570" y="3108"/>
              <a:ext cx="3168"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pPr algn="l">
                <a:spcBef>
                  <a:spcPct val="50000"/>
                </a:spcBef>
              </a:pPr>
              <a:r>
                <a:rPr lang="en-US"/>
                <a:t>Q</a:t>
              </a:r>
              <a:r>
                <a:rPr lang="en-US" baseline="-25000"/>
                <a:t>3</a:t>
              </a:r>
              <a:r>
                <a:rPr lang="en-US" b="0"/>
                <a:t>: What is the probability that exactly two offspring will be affected and one a carrier?</a:t>
              </a:r>
            </a:p>
          </p:txBody>
        </p:sp>
        <p:graphicFrame>
          <p:nvGraphicFramePr>
            <p:cNvPr id="10253" name="Object 13"/>
            <p:cNvGraphicFramePr>
              <a:graphicFrameLocks noChangeAspect="1"/>
            </p:cNvGraphicFramePr>
            <p:nvPr/>
          </p:nvGraphicFramePr>
          <p:xfrm>
            <a:off x="368" y="3574"/>
            <a:ext cx="3144" cy="453"/>
          </p:xfrm>
          <a:graphic>
            <a:graphicData uri="http://schemas.openxmlformats.org/presentationml/2006/ole">
              <mc:AlternateContent xmlns:mc="http://schemas.openxmlformats.org/markup-compatibility/2006">
                <mc:Choice xmlns:v="urn:schemas-microsoft-com:vml" Requires="v">
                  <p:oleObj spid="_x0000_s40970" name="Equation" r:id="rId9" imgW="2387600" imgH="393700" progId="Equation.DSMT4">
                    <p:embed/>
                  </p:oleObj>
                </mc:Choice>
                <mc:Fallback>
                  <p:oleObj name="Equation" r:id="rId9" imgW="2387600" imgH="39370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68" y="3574"/>
                          <a:ext cx="3144" cy="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54" name="Object 14"/>
            <p:cNvGraphicFramePr>
              <a:graphicFrameLocks noChangeAspect="1"/>
            </p:cNvGraphicFramePr>
            <p:nvPr/>
          </p:nvGraphicFramePr>
          <p:xfrm>
            <a:off x="2115" y="4035"/>
            <a:ext cx="1795" cy="540"/>
          </p:xfrm>
          <a:graphic>
            <a:graphicData uri="http://schemas.openxmlformats.org/presentationml/2006/ole">
              <mc:AlternateContent xmlns:mc="http://schemas.openxmlformats.org/markup-compatibility/2006">
                <mc:Choice xmlns:v="urn:schemas-microsoft-com:vml" Requires="v">
                  <p:oleObj spid="_x0000_s40971" name="Equation" r:id="rId11" imgW="1663700" imgH="469900" progId="Equation.DSMT4">
                    <p:embed/>
                  </p:oleObj>
                </mc:Choice>
                <mc:Fallback>
                  <p:oleObj name="Equation" r:id="rId11" imgW="1663700" imgH="46990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115" y="4035"/>
                          <a:ext cx="1795" cy="5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55" name="Object 15"/>
            <p:cNvGraphicFramePr>
              <a:graphicFrameLocks noChangeAspect="1"/>
            </p:cNvGraphicFramePr>
            <p:nvPr/>
          </p:nvGraphicFramePr>
          <p:xfrm>
            <a:off x="2102" y="4553"/>
            <a:ext cx="1309" cy="452"/>
          </p:xfrm>
          <a:graphic>
            <a:graphicData uri="http://schemas.openxmlformats.org/presentationml/2006/ole">
              <mc:AlternateContent xmlns:mc="http://schemas.openxmlformats.org/markup-compatibility/2006">
                <mc:Choice xmlns:v="urn:schemas-microsoft-com:vml" Requires="v">
                  <p:oleObj spid="_x0000_s40972" name="Equation" r:id="rId13" imgW="1016000" imgH="393700" progId="Equation.DSMT4">
                    <p:embed/>
                  </p:oleObj>
                </mc:Choice>
                <mc:Fallback>
                  <p:oleObj name="Equation" r:id="rId13" imgW="1016000" imgH="39370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102" y="4553"/>
                          <a:ext cx="1309" cy="4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Tree>
    <p:extLst>
      <p:ext uri="{BB962C8B-B14F-4D97-AF65-F5344CB8AC3E}">
        <p14:creationId xmlns:p14="http://schemas.microsoft.com/office/powerpoint/2010/main" val="115711843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e Placeholder 1"/>
          <p:cNvSpPr>
            <a:spLocks noGrp="1"/>
          </p:cNvSpPr>
          <p:nvPr>
            <p:ph type="dt" sz="quarter" idx="10"/>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r>
              <a:rPr lang="en-US" sz="1400" b="0" smtClean="0"/>
              <a:t>Summer 2017</a:t>
            </a:r>
            <a:endParaRPr lang="en-US" sz="1400" b="0"/>
          </a:p>
        </p:txBody>
      </p:sp>
      <p:sp>
        <p:nvSpPr>
          <p:cNvPr id="11267" name="Footer Placeholder 2"/>
          <p:cNvSpPr>
            <a:spLocks noGrp="1"/>
          </p:cNvSpPr>
          <p:nvPr>
            <p:ph type="ftr" sz="quarter" idx="11"/>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r>
              <a:rPr lang="en-US" sz="1400" b="0" smtClean="0"/>
              <a:t>Summer Institutes</a:t>
            </a:r>
          </a:p>
        </p:txBody>
      </p:sp>
      <p:sp>
        <p:nvSpPr>
          <p:cNvPr id="11268" name="Slide Number Placeholder 3"/>
          <p:cNvSpPr>
            <a:spLocks noGrp="1"/>
          </p:cNvSpPr>
          <p:nvPr>
            <p:ph type="sldNum" sz="quarter" idx="12"/>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fld id="{DA8C1894-07CA-4C12-8E70-3790438BBE36}" type="slidenum">
              <a:rPr lang="en-US" sz="1400" b="0" smtClean="0"/>
              <a:pPr/>
              <a:t>73</a:t>
            </a:fld>
            <a:endParaRPr lang="en-US" sz="1400" b="0" smtClean="0"/>
          </a:p>
        </p:txBody>
      </p:sp>
      <p:sp>
        <p:nvSpPr>
          <p:cNvPr id="11269" name="Text Box 2"/>
          <p:cNvSpPr txBox="1">
            <a:spLocks noChangeArrowheads="1"/>
          </p:cNvSpPr>
          <p:nvPr/>
        </p:nvSpPr>
        <p:spPr bwMode="auto">
          <a:xfrm>
            <a:off x="1676400" y="830263"/>
            <a:ext cx="3657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pPr>
              <a:spcBef>
                <a:spcPct val="50000"/>
              </a:spcBef>
            </a:pPr>
            <a:r>
              <a:rPr lang="en-US"/>
              <a:t>Example - Mean and Variance</a:t>
            </a:r>
          </a:p>
        </p:txBody>
      </p:sp>
      <p:sp>
        <p:nvSpPr>
          <p:cNvPr id="11270" name="Line 3"/>
          <p:cNvSpPr>
            <a:spLocks noChangeShapeType="1"/>
          </p:cNvSpPr>
          <p:nvPr/>
        </p:nvSpPr>
        <p:spPr bwMode="auto">
          <a:xfrm>
            <a:off x="1219200" y="1447800"/>
            <a:ext cx="45720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71" name="Text Box 4"/>
          <p:cNvSpPr txBox="1">
            <a:spLocks noChangeArrowheads="1"/>
          </p:cNvSpPr>
          <p:nvPr/>
        </p:nvSpPr>
        <p:spPr bwMode="auto">
          <a:xfrm>
            <a:off x="1066800" y="1828800"/>
            <a:ext cx="4876800" cy="542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pPr algn="l">
              <a:spcBef>
                <a:spcPct val="50000"/>
              </a:spcBef>
            </a:pPr>
            <a:r>
              <a:rPr lang="en-US" b="0"/>
              <a:t>It turns out that the (marginal) outcomes of the multinomial distribution are binomial. We can immediately obtain the means for each outcome (i.e., the j</a:t>
            </a:r>
            <a:r>
              <a:rPr lang="en-US" b="0" baseline="30000"/>
              <a:t>th</a:t>
            </a:r>
            <a:r>
              <a:rPr lang="en-US" b="0"/>
              <a:t> cell)</a:t>
            </a:r>
            <a:br>
              <a:rPr lang="en-US" b="0"/>
            </a:br>
            <a:r>
              <a:rPr lang="en-US" b="0"/>
              <a:t/>
            </a:r>
            <a:br>
              <a:rPr lang="en-US" b="0"/>
            </a:br>
            <a:r>
              <a:rPr lang="en-US" b="0"/>
              <a:t>MEAN:</a:t>
            </a:r>
          </a:p>
          <a:p>
            <a:pPr algn="l">
              <a:spcBef>
                <a:spcPct val="50000"/>
              </a:spcBef>
            </a:pPr>
            <a:endParaRPr lang="en-US" b="0"/>
          </a:p>
          <a:p>
            <a:pPr algn="l">
              <a:spcBef>
                <a:spcPct val="50000"/>
              </a:spcBef>
            </a:pPr>
            <a:endParaRPr lang="en-US" b="0"/>
          </a:p>
          <a:p>
            <a:pPr algn="l">
              <a:spcBef>
                <a:spcPct val="50000"/>
              </a:spcBef>
            </a:pPr>
            <a:r>
              <a:rPr lang="en-US" b="0"/>
              <a:t>VARIANCE:</a:t>
            </a:r>
          </a:p>
          <a:p>
            <a:pPr algn="l">
              <a:spcBef>
                <a:spcPct val="50000"/>
              </a:spcBef>
            </a:pPr>
            <a:endParaRPr lang="en-US" b="0"/>
          </a:p>
          <a:p>
            <a:pPr algn="l">
              <a:spcBef>
                <a:spcPct val="50000"/>
              </a:spcBef>
            </a:pPr>
            <a:endParaRPr lang="en-US" b="0"/>
          </a:p>
          <a:p>
            <a:pPr algn="l">
              <a:spcBef>
                <a:spcPct val="50000"/>
              </a:spcBef>
            </a:pPr>
            <a:endParaRPr lang="en-US" b="0"/>
          </a:p>
          <a:p>
            <a:pPr algn="l">
              <a:spcBef>
                <a:spcPct val="50000"/>
              </a:spcBef>
            </a:pPr>
            <a:r>
              <a:rPr lang="en-US" b="0"/>
              <a:t/>
            </a:r>
            <a:br>
              <a:rPr lang="en-US" b="0"/>
            </a:br>
            <a:r>
              <a:rPr lang="en-US" b="0"/>
              <a:t>COVARIANCE:</a:t>
            </a:r>
          </a:p>
        </p:txBody>
      </p:sp>
      <p:graphicFrame>
        <p:nvGraphicFramePr>
          <p:cNvPr id="11272" name="Object 6"/>
          <p:cNvGraphicFramePr>
            <a:graphicFrameLocks noChangeAspect="1"/>
          </p:cNvGraphicFramePr>
          <p:nvPr/>
        </p:nvGraphicFramePr>
        <p:xfrm>
          <a:off x="1682750" y="5010150"/>
          <a:ext cx="3451225" cy="868363"/>
        </p:xfrm>
        <a:graphic>
          <a:graphicData uri="http://schemas.openxmlformats.org/presentationml/2006/ole">
            <mc:AlternateContent xmlns:mc="http://schemas.openxmlformats.org/markup-compatibility/2006">
              <mc:Choice xmlns:v="urn:schemas-microsoft-com:vml" Requires="v">
                <p:oleObj spid="_x0000_s11333" name="Equation" r:id="rId3" imgW="1752600" imgH="457200" progId="Equation.3">
                  <p:embed/>
                </p:oleObj>
              </mc:Choice>
              <mc:Fallback>
                <p:oleObj name="Equation" r:id="rId3" imgW="1752600" imgH="457200"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82750" y="5010150"/>
                        <a:ext cx="3451225" cy="868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273" name="Object 7"/>
          <p:cNvGraphicFramePr>
            <a:graphicFrameLocks noChangeAspect="1"/>
          </p:cNvGraphicFramePr>
          <p:nvPr/>
        </p:nvGraphicFramePr>
        <p:xfrm>
          <a:off x="2114550" y="3086100"/>
          <a:ext cx="3281363" cy="868363"/>
        </p:xfrm>
        <a:graphic>
          <a:graphicData uri="http://schemas.openxmlformats.org/presentationml/2006/ole">
            <mc:AlternateContent xmlns:mc="http://schemas.openxmlformats.org/markup-compatibility/2006">
              <mc:Choice xmlns:v="urn:schemas-microsoft-com:vml" Requires="v">
                <p:oleObj spid="_x0000_s11334" name="Equation" r:id="rId5" imgW="1765300" imgH="457200" progId="Equation.3">
                  <p:embed/>
                </p:oleObj>
              </mc:Choice>
              <mc:Fallback>
                <p:oleObj name="Equation" r:id="rId5" imgW="1765300" imgH="457200" progId="Equation.3">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14550" y="3086100"/>
                        <a:ext cx="3281363" cy="868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274" name="Object 8"/>
          <p:cNvGraphicFramePr>
            <a:graphicFrameLocks noChangeAspect="1"/>
          </p:cNvGraphicFramePr>
          <p:nvPr/>
        </p:nvGraphicFramePr>
        <p:xfrm>
          <a:off x="2857500" y="3784600"/>
          <a:ext cx="1644650" cy="822325"/>
        </p:xfrm>
        <a:graphic>
          <a:graphicData uri="http://schemas.openxmlformats.org/presentationml/2006/ole">
            <mc:AlternateContent xmlns:mc="http://schemas.openxmlformats.org/markup-compatibility/2006">
              <mc:Choice xmlns:v="urn:schemas-microsoft-com:vml" Requires="v">
                <p:oleObj spid="_x0000_s11335" name="Equation" r:id="rId7" imgW="863225" imgH="431613" progId="Equation.3">
                  <p:embed/>
                </p:oleObj>
              </mc:Choice>
              <mc:Fallback>
                <p:oleObj name="Equation" r:id="rId7" imgW="863225" imgH="431613" progId="Equation.3">
                  <p:embed/>
                  <p:pic>
                    <p:nvPicPr>
                      <p:cNvPr id="0"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857500" y="3784600"/>
                        <a:ext cx="164465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275" name="Object 9"/>
          <p:cNvGraphicFramePr>
            <a:graphicFrameLocks noChangeAspect="1"/>
          </p:cNvGraphicFramePr>
          <p:nvPr/>
        </p:nvGraphicFramePr>
        <p:xfrm>
          <a:off x="2403475" y="5721350"/>
          <a:ext cx="3509963" cy="822325"/>
        </p:xfrm>
        <a:graphic>
          <a:graphicData uri="http://schemas.openxmlformats.org/presentationml/2006/ole">
            <mc:AlternateContent xmlns:mc="http://schemas.openxmlformats.org/markup-compatibility/2006">
              <mc:Choice xmlns:v="urn:schemas-microsoft-com:vml" Requires="v">
                <p:oleObj spid="_x0000_s11336" name="Equation" r:id="rId9" imgW="1777229" imgH="431613" progId="Equation.3">
                  <p:embed/>
                </p:oleObj>
              </mc:Choice>
              <mc:Fallback>
                <p:oleObj name="Equation" r:id="rId9" imgW="1777229" imgH="431613" progId="Equation.3">
                  <p:embed/>
                  <p:pic>
                    <p:nvPicPr>
                      <p:cNvPr id="0" name="Object 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403475" y="5721350"/>
                        <a:ext cx="3509963" cy="822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276" name="Object 10"/>
          <p:cNvGraphicFramePr>
            <a:graphicFrameLocks noChangeAspect="1"/>
          </p:cNvGraphicFramePr>
          <p:nvPr/>
        </p:nvGraphicFramePr>
        <p:xfrm>
          <a:off x="2044700" y="7335838"/>
          <a:ext cx="2651125" cy="458787"/>
        </p:xfrm>
        <a:graphic>
          <a:graphicData uri="http://schemas.openxmlformats.org/presentationml/2006/ole">
            <mc:AlternateContent xmlns:mc="http://schemas.openxmlformats.org/markup-compatibility/2006">
              <mc:Choice xmlns:v="urn:schemas-microsoft-com:vml" Requires="v">
                <p:oleObj spid="_x0000_s11337" name="Equation" r:id="rId11" imgW="1346200" imgH="241300" progId="Equation.3">
                  <p:embed/>
                </p:oleObj>
              </mc:Choice>
              <mc:Fallback>
                <p:oleObj name="Equation" r:id="rId11" imgW="1346200" imgH="241300" progId="Equation.3">
                  <p:embed/>
                  <p:pic>
                    <p:nvPicPr>
                      <p:cNvPr id="0" name="Object 1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044700" y="7335838"/>
                        <a:ext cx="2651125" cy="4587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1"/>
          <p:cNvSpPr>
            <a:spLocks noGrp="1"/>
          </p:cNvSpPr>
          <p:nvPr>
            <p:ph type="dt" sz="quarter" idx="10"/>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r>
              <a:rPr lang="en-US" sz="1400" b="0" smtClean="0"/>
              <a:t>Summer 2017</a:t>
            </a:r>
            <a:endParaRPr lang="en-US" sz="1400" b="0"/>
          </a:p>
        </p:txBody>
      </p:sp>
      <p:sp>
        <p:nvSpPr>
          <p:cNvPr id="12291" name="Footer Placeholder 2"/>
          <p:cNvSpPr>
            <a:spLocks noGrp="1"/>
          </p:cNvSpPr>
          <p:nvPr>
            <p:ph type="ftr" sz="quarter" idx="11"/>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r>
              <a:rPr lang="en-US" sz="1400" b="0" smtClean="0"/>
              <a:t>Summer Institutes</a:t>
            </a:r>
          </a:p>
        </p:txBody>
      </p:sp>
      <p:sp>
        <p:nvSpPr>
          <p:cNvPr id="12292" name="Slide Number Placeholder 3"/>
          <p:cNvSpPr>
            <a:spLocks noGrp="1"/>
          </p:cNvSpPr>
          <p:nvPr>
            <p:ph type="sldNum" sz="quarter" idx="12"/>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fld id="{FF86E922-973F-428B-BEEB-E44164E10A3F}" type="slidenum">
              <a:rPr lang="en-US" sz="1400" b="0" smtClean="0"/>
              <a:pPr/>
              <a:t>74</a:t>
            </a:fld>
            <a:endParaRPr lang="en-US" sz="1400" b="0" smtClean="0"/>
          </a:p>
        </p:txBody>
      </p:sp>
      <p:sp>
        <p:nvSpPr>
          <p:cNvPr id="12293" name="Text Box 2"/>
          <p:cNvSpPr txBox="1">
            <a:spLocks noChangeArrowheads="1"/>
          </p:cNvSpPr>
          <p:nvPr/>
        </p:nvSpPr>
        <p:spPr bwMode="auto">
          <a:xfrm>
            <a:off x="1143000" y="609600"/>
            <a:ext cx="4318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pPr>
              <a:spcBef>
                <a:spcPct val="50000"/>
              </a:spcBef>
            </a:pPr>
            <a:r>
              <a:rPr lang="en-US"/>
              <a:t>Multinomial Distribution Summary</a:t>
            </a:r>
          </a:p>
        </p:txBody>
      </p:sp>
      <p:sp>
        <p:nvSpPr>
          <p:cNvPr id="12294" name="Line 3"/>
          <p:cNvSpPr>
            <a:spLocks noChangeShapeType="1"/>
          </p:cNvSpPr>
          <p:nvPr/>
        </p:nvSpPr>
        <p:spPr bwMode="auto">
          <a:xfrm>
            <a:off x="1143000" y="1219200"/>
            <a:ext cx="43434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2295" name="Group 2"/>
          <p:cNvGrpSpPr>
            <a:grpSpLocks/>
          </p:cNvGrpSpPr>
          <p:nvPr/>
        </p:nvGrpSpPr>
        <p:grpSpPr bwMode="auto">
          <a:xfrm>
            <a:off x="990600" y="2447925"/>
            <a:ext cx="4953000" cy="3063875"/>
            <a:chOff x="624" y="1008"/>
            <a:chExt cx="3120" cy="1930"/>
          </a:xfrm>
        </p:grpSpPr>
        <p:sp>
          <p:nvSpPr>
            <p:cNvPr id="12296" name="Text Box 4"/>
            <p:cNvSpPr txBox="1">
              <a:spLocks noChangeArrowheads="1"/>
            </p:cNvSpPr>
            <p:nvPr/>
          </p:nvSpPr>
          <p:spPr bwMode="auto">
            <a:xfrm>
              <a:off x="624" y="1008"/>
              <a:ext cx="297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65100" indent="-165100">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pPr algn="l">
                <a:spcBef>
                  <a:spcPct val="50000"/>
                </a:spcBef>
              </a:pPr>
              <a:r>
                <a:rPr lang="en-US"/>
                <a:t>Multinomial</a:t>
              </a:r>
              <a:endParaRPr lang="en-US" b="0"/>
            </a:p>
          </p:txBody>
        </p:sp>
        <p:sp>
          <p:nvSpPr>
            <p:cNvPr id="12297" name="Rectangle 6"/>
            <p:cNvSpPr>
              <a:spLocks noChangeArrowheads="1"/>
            </p:cNvSpPr>
            <p:nvPr/>
          </p:nvSpPr>
          <p:spPr bwMode="auto">
            <a:xfrm>
              <a:off x="624" y="1344"/>
              <a:ext cx="3120" cy="15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457200" indent="-457200" algn="l">
                <a:spcBef>
                  <a:spcPct val="50000"/>
                </a:spcBef>
              </a:pPr>
              <a:r>
                <a:rPr lang="en-US" b="0"/>
                <a:t>1.	Discrete, bounded</a:t>
              </a:r>
            </a:p>
            <a:p>
              <a:pPr marL="457200" indent="-457200" algn="l">
                <a:spcBef>
                  <a:spcPct val="50000"/>
                </a:spcBef>
              </a:pPr>
              <a:r>
                <a:rPr lang="en-US" b="0"/>
                <a:t>2.	Parameters  -  </a:t>
              </a:r>
              <a:r>
                <a:rPr lang="en-US" b="0" i="1"/>
                <a:t>n</a:t>
              </a:r>
              <a:r>
                <a:rPr lang="en-US" b="0"/>
                <a:t>, </a:t>
              </a:r>
              <a:r>
                <a:rPr lang="en-US" b="0" i="1"/>
                <a:t>p</a:t>
              </a:r>
              <a:r>
                <a:rPr lang="en-US" b="0" baseline="-25000"/>
                <a:t>1</a:t>
              </a:r>
              <a:r>
                <a:rPr lang="en-US" b="0" i="1"/>
                <a:t>, p</a:t>
              </a:r>
              <a:r>
                <a:rPr lang="en-US" b="0" baseline="-25000"/>
                <a:t>2</a:t>
              </a:r>
              <a:r>
                <a:rPr lang="en-US" b="0" i="1"/>
                <a:t>,…,p</a:t>
              </a:r>
              <a:r>
                <a:rPr lang="en-US" b="0" baseline="-25000"/>
                <a:t>J</a:t>
              </a:r>
            </a:p>
            <a:p>
              <a:pPr marL="457200" indent="-457200" algn="l">
                <a:spcBef>
                  <a:spcPct val="50000"/>
                </a:spcBef>
                <a:buFontTx/>
                <a:buAutoNum type="arabicPeriod" startAt="3"/>
              </a:pPr>
              <a:r>
                <a:rPr lang="en-US" b="0"/>
                <a:t>Sum of </a:t>
              </a:r>
              <a:r>
                <a:rPr lang="en-US" b="0" i="1"/>
                <a:t>n</a:t>
              </a:r>
              <a:r>
                <a:rPr lang="en-US" b="0"/>
                <a:t> independent outcomes</a:t>
              </a:r>
            </a:p>
            <a:p>
              <a:pPr marL="457200" indent="-457200" algn="l">
                <a:spcBef>
                  <a:spcPct val="50000"/>
                </a:spcBef>
                <a:buFontTx/>
                <a:buAutoNum type="arabicPeriod" startAt="3"/>
              </a:pPr>
              <a:r>
                <a:rPr lang="en-US" b="0"/>
                <a:t>Extends binomial distribution</a:t>
              </a:r>
            </a:p>
            <a:p>
              <a:pPr marL="457200" indent="-457200" algn="l">
                <a:spcBef>
                  <a:spcPct val="50000"/>
                </a:spcBef>
              </a:pPr>
              <a:r>
                <a:rPr lang="en-US" b="0"/>
                <a:t>5.	Polytomous regression, contingency tables</a:t>
              </a:r>
            </a:p>
          </p:txBody>
        </p:sp>
      </p:gr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1"/>
          <p:cNvSpPr>
            <a:spLocks noGrp="1"/>
          </p:cNvSpPr>
          <p:nvPr>
            <p:ph type="dt" sz="quarter" idx="10"/>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r>
              <a:rPr lang="en-US" sz="1400" b="0" smtClean="0"/>
              <a:t>Summer 2017</a:t>
            </a:r>
            <a:endParaRPr lang="en-US" sz="1400" b="0"/>
          </a:p>
        </p:txBody>
      </p:sp>
      <p:sp>
        <p:nvSpPr>
          <p:cNvPr id="13315" name="Footer Placeholder 2"/>
          <p:cNvSpPr>
            <a:spLocks noGrp="1"/>
          </p:cNvSpPr>
          <p:nvPr>
            <p:ph type="ftr" sz="quarter" idx="11"/>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r>
              <a:rPr lang="en-US" sz="1400" b="0" smtClean="0"/>
              <a:t>Summer Institutes</a:t>
            </a:r>
          </a:p>
        </p:txBody>
      </p:sp>
      <p:sp>
        <p:nvSpPr>
          <p:cNvPr id="13316" name="Slide Number Placeholder 3"/>
          <p:cNvSpPr>
            <a:spLocks noGrp="1"/>
          </p:cNvSpPr>
          <p:nvPr>
            <p:ph type="sldNum" sz="quarter" idx="12"/>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fld id="{46D10188-722F-4897-BC8D-E12A74707772}" type="slidenum">
              <a:rPr lang="en-US" sz="1400" b="0" smtClean="0"/>
              <a:pPr/>
              <a:t>75</a:t>
            </a:fld>
            <a:endParaRPr lang="en-US" sz="1400" b="0" smtClean="0"/>
          </a:p>
        </p:txBody>
      </p:sp>
      <p:sp>
        <p:nvSpPr>
          <p:cNvPr id="13317" name="AutoShape 2"/>
          <p:cNvSpPr>
            <a:spLocks noChangeArrowheads="1"/>
          </p:cNvSpPr>
          <p:nvPr/>
        </p:nvSpPr>
        <p:spPr bwMode="auto">
          <a:xfrm>
            <a:off x="381000" y="304800"/>
            <a:ext cx="6096000" cy="7924800"/>
          </a:xfrm>
          <a:prstGeom prst="roundRect">
            <a:avLst>
              <a:gd name="adj" fmla="val 16667"/>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8" name="Text Box 3"/>
          <p:cNvSpPr txBox="1">
            <a:spLocks noChangeArrowheads="1"/>
          </p:cNvSpPr>
          <p:nvPr/>
        </p:nvSpPr>
        <p:spPr bwMode="auto">
          <a:xfrm>
            <a:off x="1371600" y="3581400"/>
            <a:ext cx="4038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pPr>
              <a:spcBef>
                <a:spcPct val="50000"/>
              </a:spcBef>
            </a:pPr>
            <a:r>
              <a:rPr lang="en-US" sz="2400"/>
              <a:t>Continuous Distributions</a:t>
            </a:r>
            <a:endParaRPr lang="en-US" sz="2400" b="0"/>
          </a:p>
        </p:txBody>
      </p:sp>
      <p:sp>
        <p:nvSpPr>
          <p:cNvPr id="13319" name="Line 4"/>
          <p:cNvSpPr>
            <a:spLocks noChangeShapeType="1"/>
          </p:cNvSpPr>
          <p:nvPr/>
        </p:nvSpPr>
        <p:spPr bwMode="auto">
          <a:xfrm>
            <a:off x="1295400" y="2590800"/>
            <a:ext cx="41910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0" name="Line 5"/>
          <p:cNvSpPr>
            <a:spLocks noChangeShapeType="1"/>
          </p:cNvSpPr>
          <p:nvPr/>
        </p:nvSpPr>
        <p:spPr bwMode="auto">
          <a:xfrm>
            <a:off x="1295400" y="2743200"/>
            <a:ext cx="41910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1" name="Line 6"/>
          <p:cNvSpPr>
            <a:spLocks noChangeShapeType="1"/>
          </p:cNvSpPr>
          <p:nvPr/>
        </p:nvSpPr>
        <p:spPr bwMode="auto">
          <a:xfrm>
            <a:off x="1295400" y="4953000"/>
            <a:ext cx="41910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2" name="Line 7"/>
          <p:cNvSpPr>
            <a:spLocks noChangeShapeType="1"/>
          </p:cNvSpPr>
          <p:nvPr/>
        </p:nvSpPr>
        <p:spPr bwMode="auto">
          <a:xfrm>
            <a:off x="1295400" y="5105400"/>
            <a:ext cx="41910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1"/>
          <p:cNvSpPr>
            <a:spLocks noGrp="1"/>
          </p:cNvSpPr>
          <p:nvPr>
            <p:ph type="dt" sz="quarter" idx="10"/>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r>
              <a:rPr lang="en-US" sz="1400" b="0" smtClean="0"/>
              <a:t>Summer 2017</a:t>
            </a:r>
            <a:endParaRPr lang="en-US" sz="1400" b="0"/>
          </a:p>
        </p:txBody>
      </p:sp>
      <p:sp>
        <p:nvSpPr>
          <p:cNvPr id="14339" name="Footer Placeholder 2"/>
          <p:cNvSpPr>
            <a:spLocks noGrp="1"/>
          </p:cNvSpPr>
          <p:nvPr>
            <p:ph type="ftr" sz="quarter" idx="11"/>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r>
              <a:rPr lang="en-US" sz="1400" b="0" smtClean="0"/>
              <a:t>Summer Institutes</a:t>
            </a:r>
          </a:p>
        </p:txBody>
      </p:sp>
      <p:sp>
        <p:nvSpPr>
          <p:cNvPr id="14340" name="Slide Number Placeholder 3"/>
          <p:cNvSpPr>
            <a:spLocks noGrp="1"/>
          </p:cNvSpPr>
          <p:nvPr>
            <p:ph type="sldNum" sz="quarter" idx="12"/>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fld id="{E9C31E0C-22E4-46EA-9B05-27196A70ACB9}" type="slidenum">
              <a:rPr lang="en-US" sz="1400" b="0" smtClean="0"/>
              <a:pPr/>
              <a:t>76</a:t>
            </a:fld>
            <a:endParaRPr lang="en-US" sz="1400" b="0" smtClean="0"/>
          </a:p>
        </p:txBody>
      </p:sp>
      <p:sp>
        <p:nvSpPr>
          <p:cNvPr id="14341" name="AutoShape 2"/>
          <p:cNvSpPr>
            <a:spLocks noChangeArrowheads="1"/>
          </p:cNvSpPr>
          <p:nvPr/>
        </p:nvSpPr>
        <p:spPr bwMode="auto">
          <a:xfrm>
            <a:off x="381000" y="304800"/>
            <a:ext cx="6096000" cy="7924800"/>
          </a:xfrm>
          <a:prstGeom prst="roundRect">
            <a:avLst>
              <a:gd name="adj" fmla="val 16667"/>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42" name="Text Box 3"/>
          <p:cNvSpPr txBox="1">
            <a:spLocks noChangeArrowheads="1"/>
          </p:cNvSpPr>
          <p:nvPr/>
        </p:nvSpPr>
        <p:spPr bwMode="auto">
          <a:xfrm>
            <a:off x="1600200" y="685800"/>
            <a:ext cx="3733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pPr>
              <a:spcBef>
                <a:spcPct val="50000"/>
              </a:spcBef>
            </a:pPr>
            <a:r>
              <a:rPr lang="en-US"/>
              <a:t>Continuous Distributions</a:t>
            </a:r>
            <a:endParaRPr lang="en-US" sz="2400"/>
          </a:p>
        </p:txBody>
      </p:sp>
      <p:sp>
        <p:nvSpPr>
          <p:cNvPr id="14343" name="Line 4"/>
          <p:cNvSpPr>
            <a:spLocks noChangeShapeType="1"/>
          </p:cNvSpPr>
          <p:nvPr/>
        </p:nvSpPr>
        <p:spPr bwMode="auto">
          <a:xfrm>
            <a:off x="1219200" y="1219200"/>
            <a:ext cx="44196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44" name="Text Box 5"/>
          <p:cNvSpPr txBox="1">
            <a:spLocks noChangeArrowheads="1"/>
          </p:cNvSpPr>
          <p:nvPr/>
        </p:nvSpPr>
        <p:spPr bwMode="auto">
          <a:xfrm>
            <a:off x="1066800" y="1676400"/>
            <a:ext cx="4800600" cy="512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pPr algn="l">
              <a:spcBef>
                <a:spcPct val="50000"/>
              </a:spcBef>
            </a:pPr>
            <a:r>
              <a:rPr lang="en-US" b="0"/>
              <a:t>For measurements like height and weight which can be measured with arbitrary precision, it does not make sense to talk about the probability of any single value. Instead we talk about the probability for an </a:t>
            </a:r>
            <a:r>
              <a:rPr lang="en-US"/>
              <a:t>interval</a:t>
            </a:r>
            <a:r>
              <a:rPr lang="en-US" b="0"/>
              <a:t>.</a:t>
            </a:r>
            <a:endParaRPr lang="en-US"/>
          </a:p>
          <a:p>
            <a:pPr>
              <a:spcBef>
                <a:spcPct val="50000"/>
              </a:spcBef>
            </a:pPr>
            <a:r>
              <a:rPr lang="en-US" b="0"/>
              <a:t>P[weight = 70.000kg] </a:t>
            </a:r>
            <a:r>
              <a:rPr lang="en-US" b="0">
                <a:sym typeface="Symbol" pitchFamily="18" charset="2"/>
              </a:rPr>
              <a:t> 0</a:t>
            </a:r>
          </a:p>
          <a:p>
            <a:pPr>
              <a:spcBef>
                <a:spcPct val="50000"/>
              </a:spcBef>
            </a:pPr>
            <a:r>
              <a:rPr lang="en-US" b="0">
                <a:sym typeface="Symbol" pitchFamily="18" charset="2"/>
              </a:rPr>
              <a:t>P[69.0kg </a:t>
            </a:r>
            <a:r>
              <a:rPr lang="en-US" b="0" u="sng">
                <a:sym typeface="Symbol" pitchFamily="18" charset="2"/>
              </a:rPr>
              <a:t>&lt;</a:t>
            </a:r>
            <a:r>
              <a:rPr lang="en-US" b="0">
                <a:sym typeface="Symbol" pitchFamily="18" charset="2"/>
              </a:rPr>
              <a:t> weight </a:t>
            </a:r>
            <a:r>
              <a:rPr lang="en-US" b="0" u="sng">
                <a:sym typeface="Symbol" pitchFamily="18" charset="2"/>
              </a:rPr>
              <a:t>&lt;</a:t>
            </a:r>
            <a:r>
              <a:rPr lang="en-US" b="0">
                <a:sym typeface="Symbol" pitchFamily="18" charset="2"/>
              </a:rPr>
              <a:t> 71.0kg] = 0.08</a:t>
            </a:r>
          </a:p>
          <a:p>
            <a:pPr algn="l">
              <a:spcBef>
                <a:spcPct val="50000"/>
              </a:spcBef>
            </a:pPr>
            <a:r>
              <a:rPr lang="en-US" b="0"/>
              <a:t>For discrete random variables we had a probability mass function to give us the probability of each possible value. For continuous random variables we use a </a:t>
            </a:r>
            <a:r>
              <a:rPr lang="en-US"/>
              <a:t>probability density function</a:t>
            </a:r>
            <a:r>
              <a:rPr lang="en-US" b="0"/>
              <a:t> to tell us about the probability of obtaining a value within some interval.</a:t>
            </a: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1"/>
          <p:cNvSpPr>
            <a:spLocks noGrp="1"/>
          </p:cNvSpPr>
          <p:nvPr>
            <p:ph type="dt" sz="quarter" idx="10"/>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r>
              <a:rPr lang="en-US" sz="1400" b="0" smtClean="0"/>
              <a:t>Summer 2017</a:t>
            </a:r>
            <a:endParaRPr lang="en-US" sz="1400" b="0"/>
          </a:p>
        </p:txBody>
      </p:sp>
      <p:sp>
        <p:nvSpPr>
          <p:cNvPr id="15363" name="Footer Placeholder 2"/>
          <p:cNvSpPr>
            <a:spLocks noGrp="1"/>
          </p:cNvSpPr>
          <p:nvPr>
            <p:ph type="ftr" sz="quarter" idx="11"/>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r>
              <a:rPr lang="en-US" sz="1400" b="0" smtClean="0"/>
              <a:t>Summer Institutes</a:t>
            </a:r>
          </a:p>
        </p:txBody>
      </p:sp>
      <p:sp>
        <p:nvSpPr>
          <p:cNvPr id="15364" name="Slide Number Placeholder 3"/>
          <p:cNvSpPr>
            <a:spLocks noGrp="1"/>
          </p:cNvSpPr>
          <p:nvPr>
            <p:ph type="sldNum" sz="quarter" idx="12"/>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fld id="{D024AD6A-3FFD-4722-8848-1D2150C1A435}" type="slidenum">
              <a:rPr lang="en-US" sz="1400" b="0" smtClean="0"/>
              <a:pPr/>
              <a:t>77</a:t>
            </a:fld>
            <a:endParaRPr lang="en-US" sz="1400" b="0" smtClean="0"/>
          </a:p>
        </p:txBody>
      </p:sp>
      <p:sp>
        <p:nvSpPr>
          <p:cNvPr id="15365" name="Text Box 2"/>
          <p:cNvSpPr txBox="1">
            <a:spLocks noChangeArrowheads="1"/>
          </p:cNvSpPr>
          <p:nvPr/>
        </p:nvSpPr>
        <p:spPr bwMode="auto">
          <a:xfrm>
            <a:off x="990600" y="838200"/>
            <a:ext cx="48768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pPr algn="l">
              <a:spcBef>
                <a:spcPct val="50000"/>
              </a:spcBef>
            </a:pPr>
            <a:r>
              <a:rPr lang="en-US" b="0"/>
              <a:t>E.g. Rosner - diastolic blood pressure in 35-44 year-old men (figure 5.1)</a:t>
            </a:r>
          </a:p>
        </p:txBody>
      </p:sp>
      <p:sp>
        <p:nvSpPr>
          <p:cNvPr id="15366" name="Text Box 3"/>
          <p:cNvSpPr txBox="1">
            <a:spLocks noChangeArrowheads="1"/>
          </p:cNvSpPr>
          <p:nvPr/>
        </p:nvSpPr>
        <p:spPr bwMode="auto">
          <a:xfrm>
            <a:off x="914400" y="5410200"/>
            <a:ext cx="49530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pPr algn="l">
              <a:spcBef>
                <a:spcPct val="50000"/>
              </a:spcBef>
            </a:pPr>
            <a:r>
              <a:rPr lang="en-US" b="0"/>
              <a:t>For any interval, the </a:t>
            </a:r>
            <a:r>
              <a:rPr lang="en-US"/>
              <a:t>area </a:t>
            </a:r>
            <a:r>
              <a:rPr lang="en-US" b="0"/>
              <a:t>under the curve represents the probability of obtaining a value in that interval.</a:t>
            </a:r>
          </a:p>
        </p:txBody>
      </p:sp>
      <p:pic>
        <p:nvPicPr>
          <p:cNvPr id="15367" name="Picture 4" descr="are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166938"/>
            <a:ext cx="5953125" cy="264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1"/>
          <p:cNvSpPr>
            <a:spLocks noGrp="1"/>
          </p:cNvSpPr>
          <p:nvPr>
            <p:ph type="dt" sz="quarter" idx="10"/>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r>
              <a:rPr lang="en-US" sz="1400" b="0" smtClean="0"/>
              <a:t>Summer 2017</a:t>
            </a:r>
            <a:endParaRPr lang="en-US" sz="1400" b="0"/>
          </a:p>
        </p:txBody>
      </p:sp>
      <p:sp>
        <p:nvSpPr>
          <p:cNvPr id="16387" name="Footer Placeholder 2"/>
          <p:cNvSpPr>
            <a:spLocks noGrp="1"/>
          </p:cNvSpPr>
          <p:nvPr>
            <p:ph type="ftr" sz="quarter" idx="11"/>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r>
              <a:rPr lang="en-US" sz="1400" b="0" smtClean="0"/>
              <a:t>Summer Institutes</a:t>
            </a:r>
          </a:p>
        </p:txBody>
      </p:sp>
      <p:sp>
        <p:nvSpPr>
          <p:cNvPr id="16388" name="Slide Number Placeholder 3"/>
          <p:cNvSpPr>
            <a:spLocks noGrp="1"/>
          </p:cNvSpPr>
          <p:nvPr>
            <p:ph type="sldNum" sz="quarter" idx="12"/>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fld id="{ACB85DCE-A3DF-4767-A535-69FD8B53D445}" type="slidenum">
              <a:rPr lang="en-US" sz="1400" b="0" smtClean="0"/>
              <a:pPr/>
              <a:t>78</a:t>
            </a:fld>
            <a:endParaRPr lang="en-US" sz="1400" b="0" smtClean="0"/>
          </a:p>
        </p:txBody>
      </p:sp>
      <p:sp>
        <p:nvSpPr>
          <p:cNvPr id="16389" name="Text Box 2"/>
          <p:cNvSpPr txBox="1">
            <a:spLocks noChangeArrowheads="1"/>
          </p:cNvSpPr>
          <p:nvPr/>
        </p:nvSpPr>
        <p:spPr bwMode="auto">
          <a:xfrm>
            <a:off x="1447800" y="685800"/>
            <a:ext cx="3657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pPr>
              <a:spcBef>
                <a:spcPct val="50000"/>
              </a:spcBef>
            </a:pPr>
            <a:r>
              <a:rPr lang="en-US"/>
              <a:t>Probability density function</a:t>
            </a:r>
          </a:p>
        </p:txBody>
      </p:sp>
      <p:sp>
        <p:nvSpPr>
          <p:cNvPr id="16390" name="Line 3"/>
          <p:cNvSpPr>
            <a:spLocks noChangeShapeType="1"/>
          </p:cNvSpPr>
          <p:nvPr/>
        </p:nvSpPr>
        <p:spPr bwMode="auto">
          <a:xfrm>
            <a:off x="1219200" y="1295400"/>
            <a:ext cx="41148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1" name="Text Box 4"/>
          <p:cNvSpPr txBox="1">
            <a:spLocks noChangeArrowheads="1"/>
          </p:cNvSpPr>
          <p:nvPr/>
        </p:nvSpPr>
        <p:spPr bwMode="auto">
          <a:xfrm>
            <a:off x="1066800" y="1676400"/>
            <a:ext cx="4495800" cy="192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27013" indent="-227013">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pPr algn="l">
              <a:spcBef>
                <a:spcPct val="50000"/>
              </a:spcBef>
            </a:pPr>
            <a:r>
              <a:rPr lang="en-US" b="0"/>
              <a:t>1. A function, typically denoted f(x), that gives probabilities based on the </a:t>
            </a:r>
            <a:r>
              <a:rPr lang="en-US"/>
              <a:t>area</a:t>
            </a:r>
            <a:r>
              <a:rPr lang="en-US" b="0"/>
              <a:t> under the curve.</a:t>
            </a:r>
          </a:p>
          <a:p>
            <a:pPr algn="l">
              <a:spcBef>
                <a:spcPct val="50000"/>
              </a:spcBef>
            </a:pPr>
            <a:r>
              <a:rPr lang="en-US" b="0"/>
              <a:t>2.	f(x) </a:t>
            </a:r>
            <a:r>
              <a:rPr lang="en-US" b="0" u="sng"/>
              <a:t>&gt;</a:t>
            </a:r>
            <a:r>
              <a:rPr lang="en-US" b="0"/>
              <a:t> 0</a:t>
            </a:r>
          </a:p>
          <a:p>
            <a:pPr algn="l">
              <a:spcBef>
                <a:spcPct val="50000"/>
              </a:spcBef>
            </a:pPr>
            <a:r>
              <a:rPr lang="en-US" b="0"/>
              <a:t>3.	Total area under the function f(x) is 1.0.</a:t>
            </a:r>
          </a:p>
        </p:txBody>
      </p:sp>
      <p:graphicFrame>
        <p:nvGraphicFramePr>
          <p:cNvPr id="16392" name="Object 5"/>
          <p:cNvGraphicFramePr>
            <a:graphicFrameLocks noChangeAspect="1"/>
          </p:cNvGraphicFramePr>
          <p:nvPr/>
        </p:nvGraphicFramePr>
        <p:xfrm>
          <a:off x="2590800" y="3657600"/>
          <a:ext cx="1447800" cy="315913"/>
        </p:xfrm>
        <a:graphic>
          <a:graphicData uri="http://schemas.openxmlformats.org/presentationml/2006/ole">
            <mc:AlternateContent xmlns:mc="http://schemas.openxmlformats.org/markup-compatibility/2006">
              <mc:Choice xmlns:v="urn:schemas-microsoft-com:vml" Requires="v">
                <p:oleObj spid="_x0000_s16408" name="Equation" r:id="rId3" imgW="1447172" imgH="317362" progId="Equation.3">
                  <p:embed/>
                </p:oleObj>
              </mc:Choice>
              <mc:Fallback>
                <p:oleObj name="Equation" r:id="rId3" imgW="1447172" imgH="317362"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90800" y="3657600"/>
                        <a:ext cx="1447800" cy="315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6393" name="Text Box 6"/>
          <p:cNvSpPr txBox="1">
            <a:spLocks noChangeArrowheads="1"/>
          </p:cNvSpPr>
          <p:nvPr/>
        </p:nvSpPr>
        <p:spPr bwMode="auto">
          <a:xfrm>
            <a:off x="982663" y="4419600"/>
            <a:ext cx="465613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pPr>
              <a:spcBef>
                <a:spcPct val="50000"/>
              </a:spcBef>
            </a:pPr>
            <a:r>
              <a:rPr lang="en-US"/>
              <a:t>Cumulative distribution function</a:t>
            </a:r>
          </a:p>
        </p:txBody>
      </p:sp>
      <p:sp>
        <p:nvSpPr>
          <p:cNvPr id="16394" name="Line 7"/>
          <p:cNvSpPr>
            <a:spLocks noChangeShapeType="1"/>
          </p:cNvSpPr>
          <p:nvPr/>
        </p:nvSpPr>
        <p:spPr bwMode="auto">
          <a:xfrm>
            <a:off x="1147763" y="5029200"/>
            <a:ext cx="4262437" cy="158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5" name="Text Box 8"/>
          <p:cNvSpPr txBox="1">
            <a:spLocks noChangeArrowheads="1"/>
          </p:cNvSpPr>
          <p:nvPr/>
        </p:nvSpPr>
        <p:spPr bwMode="auto">
          <a:xfrm>
            <a:off x="914400" y="5257800"/>
            <a:ext cx="4953000" cy="222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pPr algn="l">
              <a:spcBef>
                <a:spcPct val="50000"/>
              </a:spcBef>
            </a:pPr>
            <a:r>
              <a:rPr lang="en-US" b="0"/>
              <a:t>The </a:t>
            </a:r>
            <a:r>
              <a:rPr lang="en-US" b="0" u="sng"/>
              <a:t>cumulative distribution function</a:t>
            </a:r>
            <a:r>
              <a:rPr lang="en-US" b="0"/>
              <a:t>, F(t), tells us the total probability less than some value t.</a:t>
            </a:r>
          </a:p>
          <a:p>
            <a:pPr>
              <a:spcBef>
                <a:spcPct val="50000"/>
              </a:spcBef>
            </a:pPr>
            <a:r>
              <a:rPr lang="en-US" b="0"/>
              <a:t>F(t) = P(X </a:t>
            </a:r>
            <a:r>
              <a:rPr lang="en-US" b="0" u="sng"/>
              <a:t>&lt;</a:t>
            </a:r>
            <a:r>
              <a:rPr lang="en-US" b="0"/>
              <a:t> t)</a:t>
            </a:r>
          </a:p>
          <a:p>
            <a:pPr algn="l">
              <a:spcBef>
                <a:spcPct val="50000"/>
              </a:spcBef>
            </a:pPr>
            <a:r>
              <a:rPr lang="en-US" b="0"/>
              <a:t>This is analogous to the cumulative relative frequency.</a:t>
            </a: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1"/>
          <p:cNvSpPr>
            <a:spLocks noGrp="1"/>
          </p:cNvSpPr>
          <p:nvPr>
            <p:ph type="dt" sz="quarter" idx="10"/>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r>
              <a:rPr lang="en-US" sz="1400" b="0" smtClean="0"/>
              <a:t>Summer 2017</a:t>
            </a:r>
            <a:endParaRPr lang="en-US" sz="1400" b="0"/>
          </a:p>
        </p:txBody>
      </p:sp>
      <p:sp>
        <p:nvSpPr>
          <p:cNvPr id="17411" name="Footer Placeholder 2"/>
          <p:cNvSpPr>
            <a:spLocks noGrp="1"/>
          </p:cNvSpPr>
          <p:nvPr>
            <p:ph type="ftr" sz="quarter" idx="11"/>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r>
              <a:rPr lang="en-US" sz="1400" b="0" smtClean="0"/>
              <a:t>Summer Institutes</a:t>
            </a:r>
          </a:p>
        </p:txBody>
      </p:sp>
      <p:sp>
        <p:nvSpPr>
          <p:cNvPr id="17412" name="Slide Number Placeholder 3"/>
          <p:cNvSpPr>
            <a:spLocks noGrp="1"/>
          </p:cNvSpPr>
          <p:nvPr>
            <p:ph type="sldNum" sz="quarter" idx="12"/>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fld id="{2ACC4FAD-4C0D-47C3-B9E7-EE9E5312406D}" type="slidenum">
              <a:rPr lang="en-US" sz="1400" b="0" smtClean="0"/>
              <a:pPr/>
              <a:t>79</a:t>
            </a:fld>
            <a:endParaRPr lang="en-US" sz="1400" b="0" smtClean="0"/>
          </a:p>
        </p:txBody>
      </p:sp>
      <p:pic>
        <p:nvPicPr>
          <p:cNvPr id="17413" name="Picture 2" descr="cdf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2209800"/>
            <a:ext cx="5334000" cy="3306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8" name="Group 27"/>
          <p:cNvGrpSpPr>
            <a:grpSpLocks/>
          </p:cNvGrpSpPr>
          <p:nvPr/>
        </p:nvGrpSpPr>
        <p:grpSpPr bwMode="auto">
          <a:xfrm>
            <a:off x="952500" y="3238500"/>
            <a:ext cx="2070100" cy="2895600"/>
            <a:chOff x="953249" y="3238500"/>
            <a:chExt cx="2069351" cy="2895849"/>
          </a:xfrm>
        </p:grpSpPr>
        <p:cxnSp>
          <p:nvCxnSpPr>
            <p:cNvPr id="17423" name="Straight Connector 2"/>
            <p:cNvCxnSpPr>
              <a:cxnSpLocks noChangeShapeType="1"/>
            </p:cNvCxnSpPr>
            <p:nvPr/>
          </p:nvCxnSpPr>
          <p:spPr bwMode="auto">
            <a:xfrm flipV="1">
              <a:off x="1663700" y="3238500"/>
              <a:ext cx="0" cy="1358900"/>
            </a:xfrm>
            <a:prstGeom prst="line">
              <a:avLst/>
            </a:prstGeom>
            <a:noFill/>
            <a:ln w="9525" algn="ctr">
              <a:solidFill>
                <a:srgbClr val="FF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424" name="Rectangle 5"/>
            <p:cNvSpPr>
              <a:spLocks noChangeArrowheads="1"/>
            </p:cNvSpPr>
            <p:nvPr/>
          </p:nvSpPr>
          <p:spPr bwMode="auto">
            <a:xfrm>
              <a:off x="953249" y="5488018"/>
              <a:ext cx="206935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0"/>
                <a:t>Prob[wgt &lt; 80]</a:t>
              </a:r>
              <a:endParaRPr lang="en-US" sz="1600" b="0"/>
            </a:p>
            <a:p>
              <a:r>
                <a:rPr lang="en-US" sz="1600" b="0" i="1"/>
                <a:t>Area under the curve</a:t>
              </a:r>
              <a:endParaRPr lang="en-US" i="1"/>
            </a:p>
          </p:txBody>
        </p:sp>
        <p:sp>
          <p:nvSpPr>
            <p:cNvPr id="17425" name="Oval 15"/>
            <p:cNvSpPr>
              <a:spLocks noChangeArrowheads="1"/>
            </p:cNvSpPr>
            <p:nvPr/>
          </p:nvSpPr>
          <p:spPr bwMode="auto">
            <a:xfrm>
              <a:off x="1524000" y="4622800"/>
              <a:ext cx="257175" cy="215900"/>
            </a:xfrm>
            <a:prstGeom prst="ellipse">
              <a:avLst/>
            </a:prstGeom>
            <a:noFill/>
            <a:ln w="19050" algn="ctr">
              <a:solidFill>
                <a:srgbClr val="FF0000"/>
              </a:solidFill>
              <a:round/>
              <a:headEnd/>
              <a:tailEnd type="stealth" w="med" len="med"/>
            </a:ln>
            <a:extLst>
              <a:ext uri="{909E8E84-426E-40dd-AFC4-6F175D3DCCD1}">
                <a14:hiddenFill xmlns:a14="http://schemas.microsoft.com/office/drawing/2010/main">
                  <a:solidFill>
                    <a:srgbClr val="FFFFFF"/>
                  </a:solidFill>
                </a14:hiddenFill>
              </a:ext>
            </a:extLst>
          </p:spPr>
          <p:txBody>
            <a:bodyPr/>
            <a:lstStyle/>
            <a:p>
              <a:endParaRPr lang="en-US"/>
            </a:p>
          </p:txBody>
        </p:sp>
        <p:cxnSp>
          <p:nvCxnSpPr>
            <p:cNvPr id="17426" name="Straight Connector 47"/>
            <p:cNvCxnSpPr>
              <a:cxnSpLocks noChangeShapeType="1"/>
            </p:cNvCxnSpPr>
            <p:nvPr/>
          </p:nvCxnSpPr>
          <p:spPr bwMode="auto">
            <a:xfrm flipH="1">
              <a:off x="1363980" y="4076700"/>
              <a:ext cx="299720" cy="0"/>
            </a:xfrm>
            <a:prstGeom prst="line">
              <a:avLst/>
            </a:prstGeom>
            <a:noFill/>
            <a:ln w="9525" algn="ctr">
              <a:solidFill>
                <a:srgbClr val="FF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27" name="Straight Connector 51"/>
            <p:cNvCxnSpPr>
              <a:cxnSpLocks noChangeShapeType="1"/>
            </p:cNvCxnSpPr>
            <p:nvPr/>
          </p:nvCxnSpPr>
          <p:spPr bwMode="auto">
            <a:xfrm flipH="1">
              <a:off x="1363980" y="4165600"/>
              <a:ext cx="299720" cy="0"/>
            </a:xfrm>
            <a:prstGeom prst="line">
              <a:avLst/>
            </a:prstGeom>
            <a:noFill/>
            <a:ln w="9525" algn="ctr">
              <a:solidFill>
                <a:srgbClr val="FF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28" name="Straight Connector 52"/>
            <p:cNvCxnSpPr>
              <a:cxnSpLocks noChangeShapeType="1"/>
            </p:cNvCxnSpPr>
            <p:nvPr/>
          </p:nvCxnSpPr>
          <p:spPr bwMode="auto">
            <a:xfrm flipH="1">
              <a:off x="1363980" y="4241800"/>
              <a:ext cx="299720" cy="0"/>
            </a:xfrm>
            <a:prstGeom prst="line">
              <a:avLst/>
            </a:prstGeom>
            <a:noFill/>
            <a:ln w="9525" algn="ctr">
              <a:solidFill>
                <a:srgbClr val="FF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29" name="Straight Connector 53"/>
            <p:cNvCxnSpPr>
              <a:cxnSpLocks noChangeShapeType="1"/>
            </p:cNvCxnSpPr>
            <p:nvPr/>
          </p:nvCxnSpPr>
          <p:spPr bwMode="auto">
            <a:xfrm flipH="1">
              <a:off x="1300480" y="4330700"/>
              <a:ext cx="365760" cy="0"/>
            </a:xfrm>
            <a:prstGeom prst="line">
              <a:avLst/>
            </a:prstGeom>
            <a:noFill/>
            <a:ln w="9525" algn="ctr">
              <a:solidFill>
                <a:srgbClr val="FF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30" name="Straight Connector 54"/>
            <p:cNvCxnSpPr>
              <a:cxnSpLocks noChangeShapeType="1"/>
            </p:cNvCxnSpPr>
            <p:nvPr/>
          </p:nvCxnSpPr>
          <p:spPr bwMode="auto">
            <a:xfrm flipH="1">
              <a:off x="1206500" y="4419600"/>
              <a:ext cx="469900" cy="0"/>
            </a:xfrm>
            <a:prstGeom prst="line">
              <a:avLst/>
            </a:prstGeom>
            <a:noFill/>
            <a:ln w="9525" algn="ctr">
              <a:solidFill>
                <a:srgbClr val="FF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31" name="Straight Connector 55"/>
            <p:cNvCxnSpPr>
              <a:cxnSpLocks noChangeShapeType="1"/>
            </p:cNvCxnSpPr>
            <p:nvPr/>
          </p:nvCxnSpPr>
          <p:spPr bwMode="auto">
            <a:xfrm flipH="1">
              <a:off x="1193800" y="4508500"/>
              <a:ext cx="469900" cy="0"/>
            </a:xfrm>
            <a:prstGeom prst="line">
              <a:avLst/>
            </a:prstGeom>
            <a:noFill/>
            <a:ln w="9525" algn="ctr">
              <a:solidFill>
                <a:srgbClr val="FF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32" name="Straight Connector 56"/>
            <p:cNvCxnSpPr>
              <a:cxnSpLocks noChangeShapeType="1"/>
            </p:cNvCxnSpPr>
            <p:nvPr/>
          </p:nvCxnSpPr>
          <p:spPr bwMode="auto">
            <a:xfrm flipH="1">
              <a:off x="1541780" y="3632200"/>
              <a:ext cx="104775" cy="0"/>
            </a:xfrm>
            <a:prstGeom prst="line">
              <a:avLst/>
            </a:prstGeom>
            <a:noFill/>
            <a:ln w="9525" algn="ctr">
              <a:solidFill>
                <a:srgbClr val="FF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33" name="Straight Connector 57"/>
            <p:cNvCxnSpPr>
              <a:cxnSpLocks noChangeShapeType="1"/>
            </p:cNvCxnSpPr>
            <p:nvPr/>
          </p:nvCxnSpPr>
          <p:spPr bwMode="auto">
            <a:xfrm flipH="1">
              <a:off x="1414780" y="4000500"/>
              <a:ext cx="248920" cy="0"/>
            </a:xfrm>
            <a:prstGeom prst="line">
              <a:avLst/>
            </a:prstGeom>
            <a:noFill/>
            <a:ln w="9525" algn="ctr">
              <a:solidFill>
                <a:srgbClr val="FF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34" name="Straight Connector 56"/>
            <p:cNvCxnSpPr>
              <a:cxnSpLocks noChangeShapeType="1"/>
            </p:cNvCxnSpPr>
            <p:nvPr/>
          </p:nvCxnSpPr>
          <p:spPr bwMode="auto">
            <a:xfrm flipH="1">
              <a:off x="1567180" y="3543300"/>
              <a:ext cx="104775" cy="0"/>
            </a:xfrm>
            <a:prstGeom prst="line">
              <a:avLst/>
            </a:prstGeom>
            <a:noFill/>
            <a:ln w="9525" algn="ctr">
              <a:solidFill>
                <a:srgbClr val="FF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35" name="Straight Connector 57"/>
            <p:cNvCxnSpPr>
              <a:cxnSpLocks noChangeShapeType="1"/>
            </p:cNvCxnSpPr>
            <p:nvPr/>
          </p:nvCxnSpPr>
          <p:spPr bwMode="auto">
            <a:xfrm flipH="1">
              <a:off x="1452880" y="3911600"/>
              <a:ext cx="209550" cy="0"/>
            </a:xfrm>
            <a:prstGeom prst="line">
              <a:avLst/>
            </a:prstGeom>
            <a:noFill/>
            <a:ln w="9525" algn="ctr">
              <a:solidFill>
                <a:srgbClr val="FF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36" name="Straight Connector 57"/>
            <p:cNvCxnSpPr>
              <a:cxnSpLocks noChangeShapeType="1"/>
            </p:cNvCxnSpPr>
            <p:nvPr/>
          </p:nvCxnSpPr>
          <p:spPr bwMode="auto">
            <a:xfrm flipH="1">
              <a:off x="1452880" y="3810000"/>
              <a:ext cx="209550" cy="0"/>
            </a:xfrm>
            <a:prstGeom prst="line">
              <a:avLst/>
            </a:prstGeom>
            <a:noFill/>
            <a:ln w="9525" algn="ctr">
              <a:solidFill>
                <a:srgbClr val="FF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37" name="Straight Connector 57"/>
            <p:cNvCxnSpPr>
              <a:cxnSpLocks noChangeShapeType="1"/>
            </p:cNvCxnSpPr>
            <p:nvPr/>
          </p:nvCxnSpPr>
          <p:spPr bwMode="auto">
            <a:xfrm flipH="1">
              <a:off x="1478280" y="3708400"/>
              <a:ext cx="182880" cy="0"/>
            </a:xfrm>
            <a:prstGeom prst="line">
              <a:avLst/>
            </a:prstGeom>
            <a:noFill/>
            <a:ln w="9525" algn="ctr">
              <a:solidFill>
                <a:srgbClr val="FF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27" name="Group 26"/>
          <p:cNvGrpSpPr>
            <a:grpSpLocks/>
          </p:cNvGrpSpPr>
          <p:nvPr/>
        </p:nvGrpSpPr>
        <p:grpSpPr bwMode="auto">
          <a:xfrm>
            <a:off x="4379913" y="4038600"/>
            <a:ext cx="257175" cy="800100"/>
            <a:chOff x="4379912" y="4038600"/>
            <a:chExt cx="257175" cy="800100"/>
          </a:xfrm>
        </p:grpSpPr>
        <p:cxnSp>
          <p:nvCxnSpPr>
            <p:cNvPr id="17421" name="Straight Connector 32"/>
            <p:cNvCxnSpPr>
              <a:cxnSpLocks noChangeShapeType="1"/>
            </p:cNvCxnSpPr>
            <p:nvPr/>
          </p:nvCxnSpPr>
          <p:spPr bwMode="auto">
            <a:xfrm flipV="1">
              <a:off x="4508500" y="4038600"/>
              <a:ext cx="0" cy="596900"/>
            </a:xfrm>
            <a:prstGeom prst="line">
              <a:avLst/>
            </a:prstGeom>
            <a:noFill/>
            <a:ln w="9525" algn="ctr">
              <a:solidFill>
                <a:srgbClr val="FF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422" name="Oval 15"/>
            <p:cNvSpPr>
              <a:spLocks noChangeArrowheads="1"/>
            </p:cNvSpPr>
            <p:nvPr/>
          </p:nvSpPr>
          <p:spPr bwMode="auto">
            <a:xfrm>
              <a:off x="4379912" y="4622800"/>
              <a:ext cx="257175" cy="215900"/>
            </a:xfrm>
            <a:prstGeom prst="ellipse">
              <a:avLst/>
            </a:prstGeom>
            <a:noFill/>
            <a:ln w="19050" algn="ctr">
              <a:solidFill>
                <a:srgbClr val="FF0000"/>
              </a:solidFill>
              <a:round/>
              <a:headEnd/>
              <a:tailEnd type="stealth" w="med" len="me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44" name="Group 43"/>
          <p:cNvGrpSpPr>
            <a:grpSpLocks/>
          </p:cNvGrpSpPr>
          <p:nvPr/>
        </p:nvGrpSpPr>
        <p:grpSpPr bwMode="auto">
          <a:xfrm>
            <a:off x="3032125" y="3892550"/>
            <a:ext cx="2070100" cy="2024063"/>
            <a:chOff x="3032125" y="3892550"/>
            <a:chExt cx="2069351" cy="2024123"/>
          </a:xfrm>
        </p:grpSpPr>
        <p:sp>
          <p:nvSpPr>
            <p:cNvPr id="17417" name="Rectangle 35"/>
            <p:cNvSpPr>
              <a:spLocks noChangeArrowheads="1"/>
            </p:cNvSpPr>
            <p:nvPr/>
          </p:nvSpPr>
          <p:spPr bwMode="auto">
            <a:xfrm>
              <a:off x="3032125" y="5516563"/>
              <a:ext cx="206935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r>
                <a:rPr lang="en-US" b="0"/>
                <a:t>=    0.40</a:t>
              </a:r>
              <a:endParaRPr lang="en-US" i="1"/>
            </a:p>
          </p:txBody>
        </p:sp>
        <p:grpSp>
          <p:nvGrpSpPr>
            <p:cNvPr id="17418" name="Group 42"/>
            <p:cNvGrpSpPr>
              <a:grpSpLocks/>
            </p:cNvGrpSpPr>
            <p:nvPr/>
          </p:nvGrpSpPr>
          <p:grpSpPr bwMode="auto">
            <a:xfrm>
              <a:off x="3375026" y="3892550"/>
              <a:ext cx="1133473" cy="273050"/>
              <a:chOff x="3375026" y="3892550"/>
              <a:chExt cx="1133473" cy="273050"/>
            </a:xfrm>
          </p:grpSpPr>
          <p:cxnSp>
            <p:nvCxnSpPr>
              <p:cNvPr id="17419" name="Straight Connector 40"/>
              <p:cNvCxnSpPr>
                <a:cxnSpLocks noChangeShapeType="1"/>
              </p:cNvCxnSpPr>
              <p:nvPr/>
            </p:nvCxnSpPr>
            <p:spPr bwMode="auto">
              <a:xfrm flipH="1">
                <a:off x="3632201" y="4025900"/>
                <a:ext cx="876298" cy="0"/>
              </a:xfrm>
              <a:prstGeom prst="line">
                <a:avLst/>
              </a:prstGeom>
              <a:noFill/>
              <a:ln w="9525" algn="ctr">
                <a:solidFill>
                  <a:srgbClr val="FF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420" name="Oval 15"/>
              <p:cNvSpPr>
                <a:spLocks noChangeArrowheads="1"/>
              </p:cNvSpPr>
              <p:nvPr/>
            </p:nvSpPr>
            <p:spPr bwMode="auto">
              <a:xfrm>
                <a:off x="3375026" y="3892550"/>
                <a:ext cx="257175" cy="273050"/>
              </a:xfrm>
              <a:prstGeom prst="ellipse">
                <a:avLst/>
              </a:prstGeom>
              <a:noFill/>
              <a:ln w="19050" algn="ctr">
                <a:solidFill>
                  <a:srgbClr val="FF0000"/>
                </a:solidFill>
                <a:round/>
                <a:headEnd/>
                <a:tailEnd type="stealth" w="med" len="med"/>
              </a:ln>
              <a:extLst>
                <a:ext uri="{909E8E84-426E-40dd-AFC4-6F175D3DCCD1}">
                  <a14:hiddenFill xmlns:a14="http://schemas.microsoft.com/office/drawing/2010/main">
                    <a:solidFill>
                      <a:srgbClr val="FFFFFF"/>
                    </a:solidFill>
                  </a14:hiddenFill>
                </a:ext>
              </a:extLst>
            </p:spPr>
            <p:txBody>
              <a:bodyPr/>
              <a:lstStyle/>
              <a:p>
                <a:endParaRPr lang="en-US"/>
              </a:p>
            </p:txBody>
          </p:sp>
        </p:grpSp>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1"/>
          <p:cNvSpPr>
            <a:spLocks noGrp="1"/>
          </p:cNvSpPr>
          <p:nvPr>
            <p:ph type="dt" sz="quarter" idx="10"/>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r>
              <a:rPr lang="en-US" sz="1400" b="0" smtClean="0"/>
              <a:t>Summer 2017</a:t>
            </a:r>
            <a:endParaRPr lang="en-US" sz="1400" b="0"/>
          </a:p>
        </p:txBody>
      </p:sp>
      <p:sp>
        <p:nvSpPr>
          <p:cNvPr id="19459" name="Footer Placeholder 2"/>
          <p:cNvSpPr>
            <a:spLocks noGrp="1"/>
          </p:cNvSpPr>
          <p:nvPr>
            <p:ph type="ftr" sz="quarter" idx="11"/>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r>
              <a:rPr lang="en-US" sz="1400" b="0" smtClean="0"/>
              <a:t>Summer Institutes</a:t>
            </a:r>
          </a:p>
        </p:txBody>
      </p:sp>
      <p:sp>
        <p:nvSpPr>
          <p:cNvPr id="19460" name="Slide Number Placeholder 3"/>
          <p:cNvSpPr>
            <a:spLocks noGrp="1"/>
          </p:cNvSpPr>
          <p:nvPr>
            <p:ph type="sldNum" sz="quarter" idx="12"/>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fld id="{6384B45D-4494-44A4-8F65-5A1667FCEA00}" type="slidenum">
              <a:rPr lang="en-US" sz="1400" b="0" smtClean="0"/>
              <a:pPr/>
              <a:t>80</a:t>
            </a:fld>
            <a:endParaRPr lang="en-US" sz="1400" b="0" smtClean="0"/>
          </a:p>
        </p:txBody>
      </p:sp>
      <p:sp>
        <p:nvSpPr>
          <p:cNvPr id="19461" name="Text Box 2"/>
          <p:cNvSpPr txBox="1">
            <a:spLocks noChangeArrowheads="1"/>
          </p:cNvSpPr>
          <p:nvPr/>
        </p:nvSpPr>
        <p:spPr bwMode="auto">
          <a:xfrm>
            <a:off x="1828800" y="677863"/>
            <a:ext cx="3200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pPr>
              <a:spcBef>
                <a:spcPct val="50000"/>
              </a:spcBef>
            </a:pPr>
            <a:r>
              <a:rPr lang="en-US"/>
              <a:t>Normal Distribution</a:t>
            </a:r>
            <a:endParaRPr lang="en-US" b="0"/>
          </a:p>
        </p:txBody>
      </p:sp>
      <p:sp>
        <p:nvSpPr>
          <p:cNvPr id="19462" name="Line 3"/>
          <p:cNvSpPr>
            <a:spLocks noChangeShapeType="1"/>
          </p:cNvSpPr>
          <p:nvPr/>
        </p:nvSpPr>
        <p:spPr bwMode="auto">
          <a:xfrm>
            <a:off x="1066800" y="1295400"/>
            <a:ext cx="45720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63" name="Text Box 4"/>
          <p:cNvSpPr txBox="1">
            <a:spLocks noChangeArrowheads="1"/>
          </p:cNvSpPr>
          <p:nvPr/>
        </p:nvSpPr>
        <p:spPr bwMode="auto">
          <a:xfrm>
            <a:off x="1066800" y="1676400"/>
            <a:ext cx="4648200" cy="512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65100" indent="-165100">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pPr algn="l">
              <a:spcBef>
                <a:spcPct val="50000"/>
              </a:spcBef>
              <a:buFontTx/>
              <a:buChar char="•"/>
            </a:pPr>
            <a:r>
              <a:rPr lang="en-US" b="0"/>
              <a:t>A common probability model for continuous data</a:t>
            </a:r>
          </a:p>
          <a:p>
            <a:pPr algn="l">
              <a:spcBef>
                <a:spcPct val="50000"/>
              </a:spcBef>
              <a:buFontTx/>
              <a:buChar char="•"/>
            </a:pPr>
            <a:r>
              <a:rPr lang="en-US" b="0"/>
              <a:t>Can be used to characterize the Binomial or Poisson </a:t>
            </a:r>
            <a:r>
              <a:rPr lang="en-US" b="0" u="sng"/>
              <a:t>under certain circumstances</a:t>
            </a:r>
            <a:endParaRPr lang="en-US" b="0"/>
          </a:p>
          <a:p>
            <a:pPr algn="l">
              <a:spcBef>
                <a:spcPct val="50000"/>
              </a:spcBef>
              <a:buFontTx/>
              <a:buChar char="•"/>
            </a:pPr>
            <a:r>
              <a:rPr lang="en-US" b="0"/>
              <a:t>Bell-shaped curve</a:t>
            </a:r>
          </a:p>
          <a:p>
            <a:pPr algn="l">
              <a:spcBef>
                <a:spcPct val="50000"/>
              </a:spcBef>
              <a:buFont typeface="Symbol" pitchFamily="18" charset="2"/>
              <a:buChar char="Þ"/>
            </a:pPr>
            <a:r>
              <a:rPr lang="en-US" b="0"/>
              <a:t> takes values between -</a:t>
            </a:r>
            <a:r>
              <a:rPr lang="en-US" b="0">
                <a:sym typeface="Symbol" pitchFamily="18" charset="2"/>
              </a:rPr>
              <a:t> and + </a:t>
            </a:r>
          </a:p>
          <a:p>
            <a:pPr algn="l">
              <a:spcBef>
                <a:spcPct val="50000"/>
              </a:spcBef>
              <a:buFont typeface="Symbol" pitchFamily="18" charset="2"/>
              <a:buChar char="Þ"/>
            </a:pPr>
            <a:r>
              <a:rPr lang="en-US" b="0">
                <a:sym typeface="Symbol" pitchFamily="18" charset="2"/>
              </a:rPr>
              <a:t> symmetric about mean</a:t>
            </a:r>
          </a:p>
          <a:p>
            <a:pPr algn="l">
              <a:spcBef>
                <a:spcPct val="50000"/>
              </a:spcBef>
              <a:buFont typeface="Symbol" pitchFamily="18" charset="2"/>
              <a:buChar char="Þ"/>
            </a:pPr>
            <a:r>
              <a:rPr lang="en-US" b="0">
                <a:sym typeface="Symbol" pitchFamily="18" charset="2"/>
              </a:rPr>
              <a:t> mean=median=mode</a:t>
            </a:r>
          </a:p>
          <a:p>
            <a:pPr algn="l">
              <a:spcBef>
                <a:spcPct val="50000"/>
              </a:spcBef>
              <a:buFontTx/>
              <a:buChar char="•"/>
            </a:pPr>
            <a:r>
              <a:rPr lang="en-US" b="0">
                <a:sym typeface="Symbol" pitchFamily="18" charset="2"/>
              </a:rPr>
              <a:t>Examples</a:t>
            </a:r>
          </a:p>
          <a:p>
            <a:pPr algn="l">
              <a:spcBef>
                <a:spcPct val="50000"/>
              </a:spcBef>
              <a:buFont typeface="Symbol" pitchFamily="18" charset="2"/>
              <a:buNone/>
            </a:pPr>
            <a:r>
              <a:rPr lang="en-US" b="0">
                <a:sym typeface="Symbol" pitchFamily="18" charset="2"/>
              </a:rPr>
              <a:t>	birthweights</a:t>
            </a:r>
          </a:p>
          <a:p>
            <a:pPr algn="l">
              <a:spcBef>
                <a:spcPct val="50000"/>
              </a:spcBef>
              <a:buFont typeface="Symbol" pitchFamily="18" charset="2"/>
              <a:buNone/>
            </a:pPr>
            <a:r>
              <a:rPr lang="en-US" b="0">
                <a:sym typeface="Symbol" pitchFamily="18" charset="2"/>
              </a:rPr>
              <a:t>	blood pressure</a:t>
            </a:r>
          </a:p>
          <a:p>
            <a:pPr algn="l">
              <a:spcBef>
                <a:spcPct val="50000"/>
              </a:spcBef>
              <a:buFont typeface="Symbol" pitchFamily="18" charset="2"/>
              <a:buNone/>
            </a:pPr>
            <a:r>
              <a:rPr lang="en-US" b="0">
                <a:sym typeface="Symbol" pitchFamily="18" charset="2"/>
              </a:rPr>
              <a:t>	CD4 cell counts (perhaps transformed)</a:t>
            </a: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1"/>
          <p:cNvSpPr>
            <a:spLocks noGrp="1"/>
          </p:cNvSpPr>
          <p:nvPr>
            <p:ph type="dt" sz="quarter" idx="10"/>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r>
              <a:rPr lang="en-US" sz="1400" b="0" smtClean="0"/>
              <a:t>Summer 2017</a:t>
            </a:r>
            <a:endParaRPr lang="en-US" sz="1400" b="0"/>
          </a:p>
        </p:txBody>
      </p:sp>
      <p:sp>
        <p:nvSpPr>
          <p:cNvPr id="20483" name="Footer Placeholder 2"/>
          <p:cNvSpPr>
            <a:spLocks noGrp="1"/>
          </p:cNvSpPr>
          <p:nvPr>
            <p:ph type="ftr" sz="quarter" idx="11"/>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r>
              <a:rPr lang="en-US" sz="1400" b="0" smtClean="0"/>
              <a:t>Summer Institutes</a:t>
            </a:r>
          </a:p>
        </p:txBody>
      </p:sp>
      <p:sp>
        <p:nvSpPr>
          <p:cNvPr id="20484" name="Slide Number Placeholder 3"/>
          <p:cNvSpPr>
            <a:spLocks noGrp="1"/>
          </p:cNvSpPr>
          <p:nvPr>
            <p:ph type="sldNum" sz="quarter" idx="12"/>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fld id="{A23CCDEF-583E-4FAA-AE1B-E154E2636BB7}" type="slidenum">
              <a:rPr lang="en-US" sz="1400" b="0" smtClean="0"/>
              <a:pPr/>
              <a:t>81</a:t>
            </a:fld>
            <a:endParaRPr lang="en-US" sz="1400" b="0" smtClean="0"/>
          </a:p>
        </p:txBody>
      </p:sp>
      <p:sp>
        <p:nvSpPr>
          <p:cNvPr id="20485" name="Text Box 2"/>
          <p:cNvSpPr txBox="1">
            <a:spLocks noChangeArrowheads="1"/>
          </p:cNvSpPr>
          <p:nvPr/>
        </p:nvSpPr>
        <p:spPr bwMode="auto">
          <a:xfrm>
            <a:off x="1828800" y="677863"/>
            <a:ext cx="3200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pPr>
              <a:spcBef>
                <a:spcPct val="50000"/>
              </a:spcBef>
            </a:pPr>
            <a:r>
              <a:rPr lang="en-US"/>
              <a:t>Normal Distribution</a:t>
            </a:r>
            <a:endParaRPr lang="en-US" b="0"/>
          </a:p>
        </p:txBody>
      </p:sp>
      <p:sp>
        <p:nvSpPr>
          <p:cNvPr id="20486" name="Line 3"/>
          <p:cNvSpPr>
            <a:spLocks noChangeShapeType="1"/>
          </p:cNvSpPr>
          <p:nvPr/>
        </p:nvSpPr>
        <p:spPr bwMode="auto">
          <a:xfrm>
            <a:off x="1066800" y="1295400"/>
            <a:ext cx="45720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87" name="Text Box 4"/>
          <p:cNvSpPr txBox="1">
            <a:spLocks noChangeArrowheads="1"/>
          </p:cNvSpPr>
          <p:nvPr/>
        </p:nvSpPr>
        <p:spPr bwMode="auto">
          <a:xfrm>
            <a:off x="990600" y="1447800"/>
            <a:ext cx="5105400" cy="634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pPr algn="l">
              <a:spcBef>
                <a:spcPct val="50000"/>
              </a:spcBef>
            </a:pPr>
            <a:r>
              <a:rPr lang="en-US" b="0"/>
              <a:t>Specifying the mean and variance of a normal distribution completely determines the probability distribution function and, therefore, all probabilities.</a:t>
            </a:r>
          </a:p>
          <a:p>
            <a:pPr algn="l">
              <a:spcBef>
                <a:spcPct val="50000"/>
              </a:spcBef>
            </a:pPr>
            <a:r>
              <a:rPr lang="en-US" b="0"/>
              <a:t>The </a:t>
            </a:r>
            <a:r>
              <a:rPr lang="en-US"/>
              <a:t>normal probability density function</a:t>
            </a:r>
            <a:r>
              <a:rPr lang="en-US" b="0"/>
              <a:t> is:</a:t>
            </a:r>
          </a:p>
          <a:p>
            <a:pPr algn="l">
              <a:spcBef>
                <a:spcPct val="50000"/>
              </a:spcBef>
            </a:pPr>
            <a:endParaRPr lang="en-US" b="0"/>
          </a:p>
          <a:p>
            <a:pPr algn="l">
              <a:spcBef>
                <a:spcPct val="50000"/>
              </a:spcBef>
            </a:pPr>
            <a:endParaRPr lang="en-US" b="0"/>
          </a:p>
          <a:p>
            <a:pPr algn="l">
              <a:spcBef>
                <a:spcPct val="50000"/>
              </a:spcBef>
            </a:pPr>
            <a:r>
              <a:rPr lang="en-US" b="0"/>
              <a:t>where</a:t>
            </a:r>
          </a:p>
          <a:p>
            <a:pPr algn="l">
              <a:spcBef>
                <a:spcPct val="50000"/>
              </a:spcBef>
            </a:pPr>
            <a:r>
              <a:rPr lang="en-US" b="0"/>
              <a:t>		</a:t>
            </a:r>
            <a:r>
              <a:rPr lang="en-US" b="0">
                <a:sym typeface="Symbol" pitchFamily="18" charset="2"/>
              </a:rPr>
              <a:t>  3.14 (a constant)</a:t>
            </a:r>
          </a:p>
          <a:p>
            <a:pPr algn="l">
              <a:spcBef>
                <a:spcPct val="50000"/>
              </a:spcBef>
            </a:pPr>
            <a:r>
              <a:rPr lang="en-US" b="0">
                <a:sym typeface="Symbol" pitchFamily="18" charset="2"/>
              </a:rPr>
              <a:t>Notice that the normal distribution has two </a:t>
            </a:r>
            <a:r>
              <a:rPr lang="en-US" b="0" u="sng">
                <a:sym typeface="Symbol" pitchFamily="18" charset="2"/>
              </a:rPr>
              <a:t>parameters</a:t>
            </a:r>
            <a:r>
              <a:rPr lang="en-US" b="0">
                <a:sym typeface="Symbol" pitchFamily="18" charset="2"/>
              </a:rPr>
              <a:t>:</a:t>
            </a:r>
          </a:p>
          <a:p>
            <a:pPr algn="l">
              <a:spcBef>
                <a:spcPct val="50000"/>
              </a:spcBef>
            </a:pPr>
            <a:r>
              <a:rPr lang="en-US" b="0">
                <a:sym typeface="Symbol" pitchFamily="18" charset="2"/>
              </a:rPr>
              <a:t>	 = the mean of X</a:t>
            </a:r>
          </a:p>
          <a:p>
            <a:pPr algn="l">
              <a:spcBef>
                <a:spcPct val="50000"/>
              </a:spcBef>
            </a:pPr>
            <a:r>
              <a:rPr lang="en-US" b="0">
                <a:sym typeface="Symbol" pitchFamily="18" charset="2"/>
              </a:rPr>
              <a:t>	 = the standard deviation of X</a:t>
            </a:r>
          </a:p>
          <a:p>
            <a:pPr algn="l">
              <a:spcBef>
                <a:spcPct val="50000"/>
              </a:spcBef>
            </a:pPr>
            <a:r>
              <a:rPr lang="en-US" b="0">
                <a:sym typeface="Symbol" pitchFamily="18" charset="2"/>
              </a:rPr>
              <a:t>We write X~N( , </a:t>
            </a:r>
            <a:r>
              <a:rPr lang="en-US" b="0" baseline="30000">
                <a:sym typeface="Symbol" pitchFamily="18" charset="2"/>
              </a:rPr>
              <a:t>2</a:t>
            </a:r>
            <a:r>
              <a:rPr lang="en-US" b="0">
                <a:sym typeface="Symbol" pitchFamily="18" charset="2"/>
              </a:rPr>
              <a:t>).  The </a:t>
            </a:r>
            <a:r>
              <a:rPr lang="en-US">
                <a:sym typeface="Symbol" pitchFamily="18" charset="2"/>
              </a:rPr>
              <a:t>standard normal </a:t>
            </a:r>
            <a:r>
              <a:rPr lang="en-US" b="0">
                <a:sym typeface="Symbol" pitchFamily="18" charset="2"/>
              </a:rPr>
              <a:t>distribution is a special case where  = 0 and  = 1.</a:t>
            </a:r>
          </a:p>
        </p:txBody>
      </p:sp>
      <p:graphicFrame>
        <p:nvGraphicFramePr>
          <p:cNvPr id="20488" name="Object 5"/>
          <p:cNvGraphicFramePr>
            <a:graphicFrameLocks noChangeAspect="1"/>
          </p:cNvGraphicFramePr>
          <p:nvPr/>
        </p:nvGraphicFramePr>
        <p:xfrm>
          <a:off x="1752600" y="3429000"/>
          <a:ext cx="3352800" cy="736600"/>
        </p:xfrm>
        <a:graphic>
          <a:graphicData uri="http://schemas.openxmlformats.org/presentationml/2006/ole">
            <mc:AlternateContent xmlns:mc="http://schemas.openxmlformats.org/markup-compatibility/2006">
              <mc:Choice xmlns:v="urn:schemas-microsoft-com:vml" Requires="v">
                <p:oleObj spid="_x0000_s20501" name="Equation" r:id="rId3" imgW="3352800" imgH="736600" progId="Equation.3">
                  <p:embed/>
                </p:oleObj>
              </mc:Choice>
              <mc:Fallback>
                <p:oleObj name="Equation" r:id="rId3" imgW="3352800" imgH="736600"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2600" y="3429000"/>
                        <a:ext cx="3352800" cy="736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r>
              <a:rPr lang="en-US" sz="1400" b="0" smtClean="0"/>
              <a:t>Summer 2017</a:t>
            </a:r>
            <a:endParaRPr lang="en-US" sz="1400" b="0"/>
          </a:p>
        </p:txBody>
      </p:sp>
      <p:sp>
        <p:nvSpPr>
          <p:cNvPr id="3075" name="Footer Placeholder 2"/>
          <p:cNvSpPr>
            <a:spLocks noGrp="1"/>
          </p:cNvSpPr>
          <p:nvPr>
            <p:ph type="ftr" sz="quarter" idx="11"/>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r>
              <a:rPr lang="en-US" sz="1400" b="0" smtClean="0"/>
              <a:t>Summer Institutes</a:t>
            </a:r>
          </a:p>
        </p:txBody>
      </p:sp>
      <p:sp>
        <p:nvSpPr>
          <p:cNvPr id="3076" name="Slide Number Placeholder 3"/>
          <p:cNvSpPr>
            <a:spLocks noGrp="1"/>
          </p:cNvSpPr>
          <p:nvPr>
            <p:ph type="sldNum" sz="quarter" idx="12"/>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fld id="{67668A61-AACE-4A5E-A3D4-000FEE66EE68}" type="slidenum">
              <a:rPr lang="en-US" sz="1400" b="0" smtClean="0"/>
              <a:pPr/>
              <a:t>64</a:t>
            </a:fld>
            <a:endParaRPr lang="en-US" sz="1400" b="0" smtClean="0"/>
          </a:p>
        </p:txBody>
      </p:sp>
      <p:sp>
        <p:nvSpPr>
          <p:cNvPr id="3077" name="Text Box 2"/>
          <p:cNvSpPr txBox="1">
            <a:spLocks noChangeArrowheads="1"/>
          </p:cNvSpPr>
          <p:nvPr/>
        </p:nvSpPr>
        <p:spPr bwMode="auto">
          <a:xfrm>
            <a:off x="1190625" y="914400"/>
            <a:ext cx="4495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pPr>
              <a:spcBef>
                <a:spcPct val="50000"/>
              </a:spcBef>
            </a:pPr>
            <a:r>
              <a:rPr lang="en-US"/>
              <a:t>Multinomial Distribution - Motivation</a:t>
            </a:r>
          </a:p>
        </p:txBody>
      </p:sp>
      <p:sp>
        <p:nvSpPr>
          <p:cNvPr id="3078" name="Line 3"/>
          <p:cNvSpPr>
            <a:spLocks noChangeShapeType="1"/>
          </p:cNvSpPr>
          <p:nvPr/>
        </p:nvSpPr>
        <p:spPr bwMode="auto">
          <a:xfrm>
            <a:off x="1143000" y="1447800"/>
            <a:ext cx="45720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Text Box 4"/>
          <p:cNvSpPr txBox="1">
            <a:spLocks noChangeArrowheads="1"/>
          </p:cNvSpPr>
          <p:nvPr/>
        </p:nvSpPr>
        <p:spPr bwMode="auto">
          <a:xfrm>
            <a:off x="1066800" y="1905000"/>
            <a:ext cx="4648200" cy="603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pPr algn="l">
              <a:spcBef>
                <a:spcPct val="50000"/>
              </a:spcBef>
            </a:pPr>
            <a:r>
              <a:rPr lang="en-US" b="0"/>
              <a:t>Suppose we modified assumption (1) of the binomial distribution to allow for more than two outcomes.</a:t>
            </a:r>
          </a:p>
          <a:p>
            <a:pPr algn="l">
              <a:spcBef>
                <a:spcPct val="50000"/>
              </a:spcBef>
            </a:pPr>
            <a:r>
              <a:rPr lang="en-US" b="0"/>
              <a:t>For example, suppose that for the family with parents that are heterozygote carriers of a recessive trait, we are interested in knowing the probability of</a:t>
            </a:r>
          </a:p>
          <a:p>
            <a:pPr algn="l">
              <a:spcBef>
                <a:spcPct val="50000"/>
              </a:spcBef>
            </a:pPr>
            <a:endParaRPr lang="en-US" b="0"/>
          </a:p>
          <a:p>
            <a:pPr algn="l">
              <a:spcBef>
                <a:spcPct val="50000"/>
              </a:spcBef>
            </a:pPr>
            <a:r>
              <a:rPr lang="en-US"/>
              <a:t>Q</a:t>
            </a:r>
            <a:r>
              <a:rPr lang="en-US" baseline="-25000"/>
              <a:t>1</a:t>
            </a:r>
            <a:r>
              <a:rPr lang="en-US" b="0"/>
              <a:t>: One of their </a:t>
            </a:r>
            <a:r>
              <a:rPr lang="en-US" b="0" i="1"/>
              <a:t>n</a:t>
            </a:r>
            <a:r>
              <a:rPr lang="en-US" b="0"/>
              <a:t>=3 offspring will be unaffected (AA), 1 will be affected (aa) and one will be a carrier (Aa),</a:t>
            </a:r>
          </a:p>
          <a:p>
            <a:pPr algn="l">
              <a:spcBef>
                <a:spcPct val="50000"/>
              </a:spcBef>
            </a:pPr>
            <a:endParaRPr lang="en-US" b="0"/>
          </a:p>
          <a:p>
            <a:pPr algn="l">
              <a:spcBef>
                <a:spcPct val="50000"/>
              </a:spcBef>
            </a:pPr>
            <a:r>
              <a:rPr lang="en-US"/>
              <a:t>Q</a:t>
            </a:r>
            <a:r>
              <a:rPr lang="en-US" baseline="-25000"/>
              <a:t>2</a:t>
            </a:r>
            <a:r>
              <a:rPr lang="en-US" b="0"/>
              <a:t>:All of their offspring will be carriers,</a:t>
            </a:r>
          </a:p>
          <a:p>
            <a:pPr algn="l">
              <a:spcBef>
                <a:spcPct val="50000"/>
              </a:spcBef>
            </a:pPr>
            <a:endParaRPr lang="en-US" b="0"/>
          </a:p>
          <a:p>
            <a:pPr algn="l">
              <a:spcBef>
                <a:spcPct val="50000"/>
              </a:spcBef>
            </a:pPr>
            <a:r>
              <a:rPr lang="en-US"/>
              <a:t>Q</a:t>
            </a:r>
            <a:r>
              <a:rPr lang="en-US" baseline="-25000"/>
              <a:t>3</a:t>
            </a:r>
            <a:r>
              <a:rPr lang="en-US" b="0"/>
              <a:t>:Exactly two of their offspring will be affected (aa) and one will be a carrier.</a:t>
            </a: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1"/>
          <p:cNvSpPr>
            <a:spLocks noGrp="1"/>
          </p:cNvSpPr>
          <p:nvPr>
            <p:ph type="dt" sz="quarter" idx="10"/>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r>
              <a:rPr lang="en-US" sz="1400" b="0" smtClean="0"/>
              <a:t>Summer 2017</a:t>
            </a:r>
            <a:endParaRPr lang="en-US" sz="1400" b="0"/>
          </a:p>
        </p:txBody>
      </p:sp>
      <p:sp>
        <p:nvSpPr>
          <p:cNvPr id="21507" name="Footer Placeholder 2"/>
          <p:cNvSpPr>
            <a:spLocks noGrp="1"/>
          </p:cNvSpPr>
          <p:nvPr>
            <p:ph type="ftr" sz="quarter" idx="11"/>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r>
              <a:rPr lang="en-US" sz="1400" b="0" smtClean="0"/>
              <a:t>Summer Institutes</a:t>
            </a:r>
          </a:p>
        </p:txBody>
      </p:sp>
      <p:sp>
        <p:nvSpPr>
          <p:cNvPr id="21508" name="Slide Number Placeholder 3"/>
          <p:cNvSpPr>
            <a:spLocks noGrp="1"/>
          </p:cNvSpPr>
          <p:nvPr>
            <p:ph type="sldNum" sz="quarter" idx="12"/>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fld id="{5F033DA6-063D-4410-A488-7DB85094BF04}" type="slidenum">
              <a:rPr lang="en-US" sz="1400" b="0" smtClean="0"/>
              <a:pPr/>
              <a:t>82</a:t>
            </a:fld>
            <a:endParaRPr lang="en-US" sz="1400" b="0" smtClean="0"/>
          </a:p>
        </p:txBody>
      </p:sp>
      <p:pic>
        <p:nvPicPr>
          <p:cNvPr id="21509" name="Picture 2" descr="norma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838200"/>
            <a:ext cx="5219700" cy="701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1"/>
          <p:cNvSpPr>
            <a:spLocks noGrp="1"/>
          </p:cNvSpPr>
          <p:nvPr>
            <p:ph type="dt" sz="quarter" idx="10"/>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r>
              <a:rPr lang="en-US" sz="1400" b="0" smtClean="0"/>
              <a:t>Summer 2017</a:t>
            </a:r>
            <a:endParaRPr lang="en-US" sz="1400" b="0"/>
          </a:p>
        </p:txBody>
      </p:sp>
      <p:sp>
        <p:nvSpPr>
          <p:cNvPr id="22531" name="Footer Placeholder 2"/>
          <p:cNvSpPr>
            <a:spLocks noGrp="1"/>
          </p:cNvSpPr>
          <p:nvPr>
            <p:ph type="ftr" sz="quarter" idx="11"/>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r>
              <a:rPr lang="en-US" sz="1400" b="0" smtClean="0"/>
              <a:t>Summer Institutes</a:t>
            </a:r>
          </a:p>
        </p:txBody>
      </p:sp>
      <p:sp>
        <p:nvSpPr>
          <p:cNvPr id="22532" name="Slide Number Placeholder 3"/>
          <p:cNvSpPr>
            <a:spLocks noGrp="1"/>
          </p:cNvSpPr>
          <p:nvPr>
            <p:ph type="sldNum" sz="quarter" idx="12"/>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fld id="{C037529A-F04E-4A41-8EF3-4E3CF86991FE}" type="slidenum">
              <a:rPr lang="en-US" sz="1400" b="0" smtClean="0"/>
              <a:pPr/>
              <a:t>83</a:t>
            </a:fld>
            <a:endParaRPr lang="en-US" sz="1400" b="0" smtClean="0"/>
          </a:p>
        </p:txBody>
      </p:sp>
      <p:pic>
        <p:nvPicPr>
          <p:cNvPr id="22533" name="Picture 2" descr="are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981200"/>
            <a:ext cx="5943600" cy="334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1"/>
          <p:cNvSpPr>
            <a:spLocks noGrp="1"/>
          </p:cNvSpPr>
          <p:nvPr>
            <p:ph type="dt" sz="quarter" idx="10"/>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r>
              <a:rPr lang="en-US" sz="1400" b="0" smtClean="0"/>
              <a:t>Summer 2017</a:t>
            </a:r>
            <a:endParaRPr lang="en-US" sz="1400" b="0"/>
          </a:p>
        </p:txBody>
      </p:sp>
      <p:sp>
        <p:nvSpPr>
          <p:cNvPr id="23555" name="Footer Placeholder 2"/>
          <p:cNvSpPr>
            <a:spLocks noGrp="1"/>
          </p:cNvSpPr>
          <p:nvPr>
            <p:ph type="ftr" sz="quarter" idx="11"/>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r>
              <a:rPr lang="en-US" sz="1400" b="0" smtClean="0"/>
              <a:t>Summer Institutes</a:t>
            </a:r>
          </a:p>
        </p:txBody>
      </p:sp>
      <p:sp>
        <p:nvSpPr>
          <p:cNvPr id="23556" name="Slide Number Placeholder 3"/>
          <p:cNvSpPr>
            <a:spLocks noGrp="1"/>
          </p:cNvSpPr>
          <p:nvPr>
            <p:ph type="sldNum" sz="quarter" idx="12"/>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fld id="{2B3AB0A6-F705-45E3-93B6-29D204904966}" type="slidenum">
              <a:rPr lang="en-US" sz="1400" b="0" smtClean="0"/>
              <a:pPr/>
              <a:t>84</a:t>
            </a:fld>
            <a:endParaRPr lang="en-US" sz="1400" b="0" smtClean="0"/>
          </a:p>
        </p:txBody>
      </p:sp>
      <p:sp>
        <p:nvSpPr>
          <p:cNvPr id="23557" name="Text Box 2"/>
          <p:cNvSpPr txBox="1">
            <a:spLocks noChangeArrowheads="1"/>
          </p:cNvSpPr>
          <p:nvPr/>
        </p:nvSpPr>
        <p:spPr bwMode="auto">
          <a:xfrm>
            <a:off x="1524000" y="609600"/>
            <a:ext cx="37338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pPr>
              <a:spcBef>
                <a:spcPct val="50000"/>
              </a:spcBef>
            </a:pPr>
            <a:r>
              <a:rPr lang="en-US"/>
              <a:t>Normal Distribution - Calculating Probabilities</a:t>
            </a:r>
          </a:p>
        </p:txBody>
      </p:sp>
      <p:sp>
        <p:nvSpPr>
          <p:cNvPr id="23558" name="Line 3"/>
          <p:cNvSpPr>
            <a:spLocks noChangeShapeType="1"/>
          </p:cNvSpPr>
          <p:nvPr/>
        </p:nvSpPr>
        <p:spPr bwMode="auto">
          <a:xfrm>
            <a:off x="1143000" y="1524000"/>
            <a:ext cx="44958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59" name="Text Box 4"/>
          <p:cNvSpPr txBox="1">
            <a:spLocks noChangeArrowheads="1"/>
          </p:cNvSpPr>
          <p:nvPr/>
        </p:nvSpPr>
        <p:spPr bwMode="auto">
          <a:xfrm>
            <a:off x="914400" y="1905000"/>
            <a:ext cx="5105400" cy="481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pPr algn="l">
              <a:spcBef>
                <a:spcPct val="50000"/>
              </a:spcBef>
            </a:pPr>
            <a:r>
              <a:rPr lang="en-US" b="0"/>
              <a:t>Example: Rosner 5.20</a:t>
            </a:r>
          </a:p>
          <a:p>
            <a:pPr algn="l">
              <a:spcBef>
                <a:spcPct val="50000"/>
              </a:spcBef>
            </a:pPr>
            <a:r>
              <a:rPr lang="en-US" b="0"/>
              <a:t>Serum cholesterol is approximately normally distributed with mean 219 mg/mL and standard deviation 50 mg/mL. If the clinically desirable range is &lt; 200 mg/mL, then what proportion of the population falls in this range?</a:t>
            </a:r>
          </a:p>
          <a:p>
            <a:pPr algn="l">
              <a:spcBef>
                <a:spcPct val="50000"/>
              </a:spcBef>
            </a:pPr>
            <a:endParaRPr lang="en-US" b="0"/>
          </a:p>
          <a:p>
            <a:pPr algn="l">
              <a:spcBef>
                <a:spcPct val="50000"/>
              </a:spcBef>
            </a:pPr>
            <a:r>
              <a:rPr lang="en-US" b="0"/>
              <a:t>X = serum cholesterol in an individual.</a:t>
            </a:r>
          </a:p>
          <a:p>
            <a:pPr algn="l">
              <a:spcBef>
                <a:spcPct val="50000"/>
              </a:spcBef>
            </a:pPr>
            <a:r>
              <a:rPr lang="en-US" b="0">
                <a:sym typeface="Symbol" pitchFamily="18" charset="2"/>
              </a:rPr>
              <a:t> = </a:t>
            </a:r>
          </a:p>
          <a:p>
            <a:pPr algn="l">
              <a:spcBef>
                <a:spcPct val="50000"/>
              </a:spcBef>
            </a:pPr>
            <a:r>
              <a:rPr lang="en-US" b="0">
                <a:sym typeface="Symbol" pitchFamily="18" charset="2"/>
              </a:rPr>
              <a:t> = </a:t>
            </a:r>
          </a:p>
          <a:p>
            <a:pPr algn="l">
              <a:spcBef>
                <a:spcPct val="50000"/>
              </a:spcBef>
            </a:pPr>
            <a:endParaRPr lang="en-US" b="0">
              <a:sym typeface="Symbol" pitchFamily="18" charset="2"/>
            </a:endParaRPr>
          </a:p>
          <a:p>
            <a:pPr algn="l">
              <a:spcBef>
                <a:spcPct val="50000"/>
              </a:spcBef>
            </a:pPr>
            <a:endParaRPr lang="en-US" b="0"/>
          </a:p>
        </p:txBody>
      </p:sp>
      <p:graphicFrame>
        <p:nvGraphicFramePr>
          <p:cNvPr id="23560" name="Object 5"/>
          <p:cNvGraphicFramePr>
            <a:graphicFrameLocks noChangeAspect="1"/>
          </p:cNvGraphicFramePr>
          <p:nvPr/>
        </p:nvGraphicFramePr>
        <p:xfrm>
          <a:off x="1092200" y="6019800"/>
          <a:ext cx="4749800" cy="736600"/>
        </p:xfrm>
        <a:graphic>
          <a:graphicData uri="http://schemas.openxmlformats.org/presentationml/2006/ole">
            <mc:AlternateContent xmlns:mc="http://schemas.openxmlformats.org/markup-compatibility/2006">
              <mc:Choice xmlns:v="urn:schemas-microsoft-com:vml" Requires="v">
                <p:oleObj spid="_x0000_s23575" name="Equation" r:id="rId3" imgW="4749800" imgH="736600" progId="Equation.3">
                  <p:embed/>
                </p:oleObj>
              </mc:Choice>
              <mc:Fallback>
                <p:oleObj name="Equation" r:id="rId3" imgW="4749800" imgH="736600"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92200" y="6019800"/>
                        <a:ext cx="4749800" cy="736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3561" name="Text Box 6"/>
          <p:cNvSpPr txBox="1">
            <a:spLocks noChangeArrowheads="1"/>
          </p:cNvSpPr>
          <p:nvPr/>
        </p:nvSpPr>
        <p:spPr bwMode="auto">
          <a:xfrm>
            <a:off x="1371600" y="7315200"/>
            <a:ext cx="4114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pPr algn="l">
              <a:spcBef>
                <a:spcPct val="50000"/>
              </a:spcBef>
            </a:pPr>
            <a:r>
              <a:rPr lang="en-US" b="0"/>
              <a:t>negative values for cholesterol - huh?</a:t>
            </a:r>
          </a:p>
        </p:txBody>
      </p:sp>
      <p:sp>
        <p:nvSpPr>
          <p:cNvPr id="23562" name="Line 7"/>
          <p:cNvSpPr>
            <a:spLocks noChangeShapeType="1"/>
          </p:cNvSpPr>
          <p:nvPr/>
        </p:nvSpPr>
        <p:spPr bwMode="auto">
          <a:xfrm flipV="1">
            <a:off x="1752600" y="6705600"/>
            <a:ext cx="68580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Date Placeholder 1"/>
          <p:cNvSpPr>
            <a:spLocks noGrp="1"/>
          </p:cNvSpPr>
          <p:nvPr>
            <p:ph type="dt" sz="quarter" idx="10"/>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r>
              <a:rPr lang="en-US" sz="1400" b="0" smtClean="0"/>
              <a:t>Summer 2017</a:t>
            </a:r>
            <a:endParaRPr lang="en-US" sz="1400" b="0"/>
          </a:p>
        </p:txBody>
      </p:sp>
      <p:sp>
        <p:nvSpPr>
          <p:cNvPr id="24579" name="Footer Placeholder 2"/>
          <p:cNvSpPr>
            <a:spLocks noGrp="1"/>
          </p:cNvSpPr>
          <p:nvPr>
            <p:ph type="ftr" sz="quarter" idx="11"/>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r>
              <a:rPr lang="en-US" sz="1400" b="0" smtClean="0"/>
              <a:t>Summer Institutes</a:t>
            </a:r>
          </a:p>
        </p:txBody>
      </p:sp>
      <p:sp>
        <p:nvSpPr>
          <p:cNvPr id="24580" name="Slide Number Placeholder 3"/>
          <p:cNvSpPr>
            <a:spLocks noGrp="1"/>
          </p:cNvSpPr>
          <p:nvPr>
            <p:ph type="sldNum" sz="quarter" idx="12"/>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fld id="{EBCE7059-F057-46BA-9E74-65EE7A8AABA3}" type="slidenum">
              <a:rPr lang="en-US" sz="1400" b="0" smtClean="0"/>
              <a:pPr/>
              <a:t>85</a:t>
            </a:fld>
            <a:endParaRPr lang="en-US" sz="1400" b="0" smtClean="0"/>
          </a:p>
        </p:txBody>
      </p:sp>
      <p:sp>
        <p:nvSpPr>
          <p:cNvPr id="24581" name="Text Box 2"/>
          <p:cNvSpPr txBox="1">
            <a:spLocks noChangeArrowheads="1"/>
          </p:cNvSpPr>
          <p:nvPr/>
        </p:nvSpPr>
        <p:spPr bwMode="auto">
          <a:xfrm>
            <a:off x="1524000" y="609600"/>
            <a:ext cx="37338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pPr>
              <a:spcBef>
                <a:spcPct val="50000"/>
              </a:spcBef>
            </a:pPr>
            <a:r>
              <a:rPr lang="en-US" dirty="0"/>
              <a:t>Standard Normal Distribution - Calculating Probabilities</a:t>
            </a:r>
          </a:p>
        </p:txBody>
      </p:sp>
      <p:sp>
        <p:nvSpPr>
          <p:cNvPr id="24582" name="Line 3"/>
          <p:cNvSpPr>
            <a:spLocks noChangeShapeType="1"/>
          </p:cNvSpPr>
          <p:nvPr/>
        </p:nvSpPr>
        <p:spPr bwMode="auto">
          <a:xfrm>
            <a:off x="1143000" y="1524000"/>
            <a:ext cx="44958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83" name="Text Box 4"/>
          <p:cNvSpPr txBox="1">
            <a:spLocks noChangeArrowheads="1"/>
          </p:cNvSpPr>
          <p:nvPr/>
        </p:nvSpPr>
        <p:spPr bwMode="auto">
          <a:xfrm>
            <a:off x="914400" y="1981200"/>
            <a:ext cx="5105400"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pPr algn="l">
              <a:spcBef>
                <a:spcPct val="50000"/>
              </a:spcBef>
            </a:pPr>
            <a:r>
              <a:rPr lang="en-US" b="0" dirty="0"/>
              <a:t>First, let’s consider the </a:t>
            </a:r>
            <a:r>
              <a:rPr lang="en-US" dirty="0"/>
              <a:t>standard normal</a:t>
            </a:r>
            <a:r>
              <a:rPr lang="en-US" b="0" dirty="0"/>
              <a:t> - N(0,1). We will usually use Z to denote a random variable with a standard normal distribution. The density of Z is</a:t>
            </a:r>
          </a:p>
          <a:p>
            <a:pPr algn="l">
              <a:spcBef>
                <a:spcPct val="50000"/>
              </a:spcBef>
            </a:pPr>
            <a:endParaRPr lang="en-US" b="0" dirty="0"/>
          </a:p>
          <a:p>
            <a:pPr algn="l">
              <a:spcBef>
                <a:spcPct val="50000"/>
              </a:spcBef>
            </a:pPr>
            <a:endParaRPr lang="en-US" b="0" dirty="0"/>
          </a:p>
          <a:p>
            <a:pPr algn="l">
              <a:spcBef>
                <a:spcPct val="50000"/>
              </a:spcBef>
            </a:pPr>
            <a:r>
              <a:rPr lang="en-US" b="0" dirty="0"/>
              <a:t>and the </a:t>
            </a:r>
            <a:r>
              <a:rPr lang="en-US" dirty="0"/>
              <a:t>cumulative distribution</a:t>
            </a:r>
            <a:r>
              <a:rPr lang="en-US" b="0" dirty="0"/>
              <a:t> of Z is:</a:t>
            </a:r>
          </a:p>
          <a:p>
            <a:pPr algn="l">
              <a:spcBef>
                <a:spcPct val="50000"/>
              </a:spcBef>
            </a:pPr>
            <a:endParaRPr lang="en-US" b="0" dirty="0"/>
          </a:p>
          <a:p>
            <a:pPr algn="l">
              <a:spcBef>
                <a:spcPct val="50000"/>
              </a:spcBef>
            </a:pPr>
            <a:endParaRPr lang="en-US" b="0" dirty="0"/>
          </a:p>
          <a:p>
            <a:pPr algn="l">
              <a:spcBef>
                <a:spcPct val="50000"/>
              </a:spcBef>
            </a:pPr>
            <a:r>
              <a:rPr lang="en-US" b="0" dirty="0"/>
              <a:t>Any computing software can give you the values </a:t>
            </a:r>
            <a:r>
              <a:rPr lang="en-US" b="0" dirty="0" smtClean="0"/>
              <a:t>of f(z) and </a:t>
            </a:r>
            <a:r>
              <a:rPr lang="en-US" b="0" dirty="0" err="1" smtClean="0"/>
              <a:t>Φ</a:t>
            </a:r>
            <a:r>
              <a:rPr lang="en-US" b="0" dirty="0" smtClean="0"/>
              <a:t>(z)</a:t>
            </a:r>
            <a:endParaRPr lang="en-US" b="0" dirty="0"/>
          </a:p>
        </p:txBody>
      </p:sp>
      <p:graphicFrame>
        <p:nvGraphicFramePr>
          <p:cNvPr id="24584" name="Object 5"/>
          <p:cNvGraphicFramePr>
            <a:graphicFrameLocks noChangeAspect="1"/>
          </p:cNvGraphicFramePr>
          <p:nvPr/>
        </p:nvGraphicFramePr>
        <p:xfrm>
          <a:off x="2057400" y="3429000"/>
          <a:ext cx="2527300" cy="660400"/>
        </p:xfrm>
        <a:graphic>
          <a:graphicData uri="http://schemas.openxmlformats.org/presentationml/2006/ole">
            <mc:AlternateContent xmlns:mc="http://schemas.openxmlformats.org/markup-compatibility/2006">
              <mc:Choice xmlns:v="urn:schemas-microsoft-com:vml" Requires="v">
                <p:oleObj spid="_x0000_s24611" name="Equation" r:id="rId3" imgW="2527300" imgH="660400" progId="Equation.3">
                  <p:embed/>
                </p:oleObj>
              </mc:Choice>
              <mc:Fallback>
                <p:oleObj name="Equation" r:id="rId3" imgW="2527300" imgH="660400"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3429000"/>
                        <a:ext cx="2527300" cy="660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4585" name="Object 6"/>
          <p:cNvGraphicFramePr>
            <a:graphicFrameLocks noChangeAspect="1"/>
          </p:cNvGraphicFramePr>
          <p:nvPr/>
        </p:nvGraphicFramePr>
        <p:xfrm>
          <a:off x="1295400" y="4800600"/>
          <a:ext cx="4241800" cy="660400"/>
        </p:xfrm>
        <a:graphic>
          <a:graphicData uri="http://schemas.openxmlformats.org/presentationml/2006/ole">
            <mc:AlternateContent xmlns:mc="http://schemas.openxmlformats.org/markup-compatibility/2006">
              <mc:Choice xmlns:v="urn:schemas-microsoft-com:vml" Requires="v">
                <p:oleObj spid="_x0000_s24612" name="Equation" r:id="rId5" imgW="4241800" imgH="660400" progId="Equation.3">
                  <p:embed/>
                </p:oleObj>
              </mc:Choice>
              <mc:Fallback>
                <p:oleObj name="Equation" r:id="rId5" imgW="4241800" imgH="660400"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95400" y="4800600"/>
                        <a:ext cx="4241800" cy="660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Summer 2017</a:t>
            </a:r>
            <a:endParaRPr lang="en-US"/>
          </a:p>
        </p:txBody>
      </p:sp>
      <p:sp>
        <p:nvSpPr>
          <p:cNvPr id="3" name="Footer Placeholder 2"/>
          <p:cNvSpPr>
            <a:spLocks noGrp="1"/>
          </p:cNvSpPr>
          <p:nvPr>
            <p:ph type="ftr" sz="quarter" idx="11"/>
          </p:nvPr>
        </p:nvSpPr>
        <p:spPr/>
        <p:txBody>
          <a:bodyPr/>
          <a:lstStyle/>
          <a:p>
            <a:pPr>
              <a:defRPr/>
            </a:pPr>
            <a:r>
              <a:rPr lang="en-US" smtClean="0"/>
              <a:t>Summer Institutes</a:t>
            </a:r>
            <a:endParaRPr lang="en-US"/>
          </a:p>
        </p:txBody>
      </p:sp>
      <p:sp>
        <p:nvSpPr>
          <p:cNvPr id="4" name="Slide Number Placeholder 3"/>
          <p:cNvSpPr>
            <a:spLocks noGrp="1"/>
          </p:cNvSpPr>
          <p:nvPr>
            <p:ph type="sldNum" sz="quarter" idx="12"/>
          </p:nvPr>
        </p:nvSpPr>
        <p:spPr/>
        <p:txBody>
          <a:bodyPr/>
          <a:lstStyle/>
          <a:p>
            <a:pPr>
              <a:defRPr/>
            </a:pPr>
            <a:fld id="{5562EEA9-07AD-4AAC-A8A8-E0AFFEA4F96C}" type="slidenum">
              <a:rPr lang="en-US" smtClean="0"/>
              <a:pPr>
                <a:defRPr/>
              </a:pPr>
              <a:t>86</a:t>
            </a:fld>
            <a:endParaRPr lang="en-US"/>
          </a:p>
        </p:txBody>
      </p:sp>
      <p:sp>
        <p:nvSpPr>
          <p:cNvPr id="5" name="Text Box 2"/>
          <p:cNvSpPr txBox="1">
            <a:spLocks noChangeArrowheads="1"/>
          </p:cNvSpPr>
          <p:nvPr/>
        </p:nvSpPr>
        <p:spPr bwMode="auto">
          <a:xfrm>
            <a:off x="1524000" y="609600"/>
            <a:ext cx="37338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pPr>
              <a:spcBef>
                <a:spcPct val="50000"/>
              </a:spcBef>
            </a:pPr>
            <a:r>
              <a:rPr lang="en-US" dirty="0"/>
              <a:t>Standard Normal Distribution - Calculating Probabilities</a:t>
            </a:r>
          </a:p>
        </p:txBody>
      </p:sp>
      <p:sp>
        <p:nvSpPr>
          <p:cNvPr id="6" name="Line 3"/>
          <p:cNvSpPr>
            <a:spLocks noChangeShapeType="1"/>
          </p:cNvSpPr>
          <p:nvPr/>
        </p:nvSpPr>
        <p:spPr bwMode="auto">
          <a:xfrm>
            <a:off x="1143000" y="1524000"/>
            <a:ext cx="44958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9" name="Picture 8" descr="Screen Shot 2017-07-07 at 1.43.52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796" y="1626070"/>
            <a:ext cx="5807445" cy="1983272"/>
          </a:xfrm>
          <a:prstGeom prst="rect">
            <a:avLst/>
          </a:prstGeom>
          <a:ln>
            <a:solidFill>
              <a:schemeClr val="tx1"/>
            </a:solidFill>
          </a:ln>
        </p:spPr>
      </p:pic>
      <p:pic>
        <p:nvPicPr>
          <p:cNvPr id="10" name="Picture 9" descr="Screen Shot 2017-07-07 at 1.45.02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8954" y="4205965"/>
            <a:ext cx="5164570" cy="2739825"/>
          </a:xfrm>
          <a:prstGeom prst="rect">
            <a:avLst/>
          </a:prstGeom>
          <a:ln>
            <a:solidFill>
              <a:srgbClr val="000000"/>
            </a:solidFill>
          </a:ln>
        </p:spPr>
      </p:pic>
      <p:pic>
        <p:nvPicPr>
          <p:cNvPr id="11" name="Picture 10" descr="latex-image-1.pd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89267" y="7320942"/>
            <a:ext cx="3784738" cy="392256"/>
          </a:xfrm>
          <a:prstGeom prst="rect">
            <a:avLst/>
          </a:prstGeom>
          <a:ln>
            <a:solidFill>
              <a:srgbClr val="000000"/>
            </a:solidFill>
          </a:ln>
        </p:spPr>
      </p:pic>
    </p:spTree>
    <p:extLst>
      <p:ext uri="{BB962C8B-B14F-4D97-AF65-F5344CB8AC3E}">
        <p14:creationId xmlns:p14="http://schemas.microsoft.com/office/powerpoint/2010/main" val="15600822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Date Placeholder 1"/>
          <p:cNvSpPr>
            <a:spLocks noGrp="1"/>
          </p:cNvSpPr>
          <p:nvPr>
            <p:ph type="dt" sz="quarter" idx="10"/>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r>
              <a:rPr lang="en-US" sz="1400" b="0" smtClean="0"/>
              <a:t>Summer 2017</a:t>
            </a:r>
            <a:endParaRPr lang="en-US" sz="1400" b="0"/>
          </a:p>
        </p:txBody>
      </p:sp>
      <p:sp>
        <p:nvSpPr>
          <p:cNvPr id="27651" name="Footer Placeholder 2"/>
          <p:cNvSpPr>
            <a:spLocks noGrp="1"/>
          </p:cNvSpPr>
          <p:nvPr>
            <p:ph type="ftr" sz="quarter" idx="11"/>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r>
              <a:rPr lang="en-US" sz="1400" b="0" smtClean="0"/>
              <a:t>Summer Institutes</a:t>
            </a:r>
          </a:p>
        </p:txBody>
      </p:sp>
      <p:sp>
        <p:nvSpPr>
          <p:cNvPr id="27652" name="Slide Number Placeholder 3"/>
          <p:cNvSpPr>
            <a:spLocks noGrp="1"/>
          </p:cNvSpPr>
          <p:nvPr>
            <p:ph type="sldNum" sz="quarter" idx="12"/>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fld id="{197B44DD-8B35-4819-ABB2-99F2F9EAEDDF}" type="slidenum">
              <a:rPr lang="en-US" sz="1400" b="0" smtClean="0"/>
              <a:pPr/>
              <a:t>87</a:t>
            </a:fld>
            <a:endParaRPr lang="en-US" sz="1400" b="0" smtClean="0"/>
          </a:p>
        </p:txBody>
      </p:sp>
      <p:sp>
        <p:nvSpPr>
          <p:cNvPr id="27653" name="Text Box 2"/>
          <p:cNvSpPr txBox="1">
            <a:spLocks noChangeArrowheads="1"/>
          </p:cNvSpPr>
          <p:nvPr/>
        </p:nvSpPr>
        <p:spPr bwMode="auto">
          <a:xfrm>
            <a:off x="1707760" y="642131"/>
            <a:ext cx="36576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pPr>
              <a:spcBef>
                <a:spcPct val="50000"/>
              </a:spcBef>
            </a:pPr>
            <a:r>
              <a:rPr lang="en-US" dirty="0"/>
              <a:t>Facts about probability distributions</a:t>
            </a:r>
            <a:endParaRPr lang="en-US" dirty="0"/>
          </a:p>
        </p:txBody>
      </p:sp>
      <p:sp>
        <p:nvSpPr>
          <p:cNvPr id="27654" name="Line 3"/>
          <p:cNvSpPr>
            <a:spLocks noChangeShapeType="1"/>
          </p:cNvSpPr>
          <p:nvPr/>
        </p:nvSpPr>
        <p:spPr bwMode="auto">
          <a:xfrm>
            <a:off x="1295400" y="1447800"/>
            <a:ext cx="42672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55" name="Text Box 4"/>
          <p:cNvSpPr txBox="1">
            <a:spLocks noChangeArrowheads="1"/>
          </p:cNvSpPr>
          <p:nvPr/>
        </p:nvSpPr>
        <p:spPr bwMode="auto">
          <a:xfrm>
            <a:off x="914400" y="2077260"/>
            <a:ext cx="2927178" cy="45550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pPr algn="l">
              <a:spcBef>
                <a:spcPct val="50000"/>
              </a:spcBef>
            </a:pPr>
            <a:r>
              <a:rPr lang="en-US" b="0" dirty="0"/>
              <a:t>P[Z </a:t>
            </a:r>
            <a:r>
              <a:rPr lang="en-US" b="0" u="sng" dirty="0"/>
              <a:t>&lt;</a:t>
            </a:r>
            <a:r>
              <a:rPr lang="en-US" b="0" dirty="0"/>
              <a:t> </a:t>
            </a:r>
            <a:r>
              <a:rPr lang="en-US" b="0" dirty="0" smtClean="0"/>
              <a:t>z] </a:t>
            </a:r>
            <a:r>
              <a:rPr lang="en-US" b="0" dirty="0"/>
              <a:t>= </a:t>
            </a:r>
            <a:r>
              <a:rPr lang="en-US" b="0" dirty="0" smtClean="0"/>
              <a:t>a</a:t>
            </a:r>
          </a:p>
          <a:p>
            <a:pPr marL="342900" indent="-342900" algn="l">
              <a:spcBef>
                <a:spcPct val="50000"/>
              </a:spcBef>
              <a:buFont typeface="Symbol" charset="0"/>
              <a:buChar char=""/>
            </a:pPr>
            <a:r>
              <a:rPr lang="en-US" b="0" dirty="0" smtClean="0"/>
              <a:t>P[Z &gt; z] = 1-a</a:t>
            </a:r>
          </a:p>
          <a:p>
            <a:pPr algn="l">
              <a:spcBef>
                <a:spcPct val="50000"/>
              </a:spcBef>
            </a:pPr>
            <a:endParaRPr lang="en-US" b="0" dirty="0"/>
          </a:p>
          <a:p>
            <a:pPr algn="l">
              <a:spcBef>
                <a:spcPct val="50000"/>
              </a:spcBef>
            </a:pPr>
            <a:endParaRPr lang="en-US" b="0" dirty="0" smtClean="0"/>
          </a:p>
          <a:p>
            <a:pPr algn="l">
              <a:spcBef>
                <a:spcPct val="50000"/>
              </a:spcBef>
            </a:pPr>
            <a:endParaRPr lang="en-US" b="0" dirty="0" smtClean="0"/>
          </a:p>
          <a:p>
            <a:pPr algn="l">
              <a:spcBef>
                <a:spcPct val="50000"/>
              </a:spcBef>
            </a:pPr>
            <a:endParaRPr lang="en-US" b="0" dirty="0"/>
          </a:p>
          <a:p>
            <a:pPr algn="l">
              <a:spcBef>
                <a:spcPct val="50000"/>
              </a:spcBef>
            </a:pPr>
            <a:r>
              <a:rPr lang="en-US" b="0" dirty="0"/>
              <a:t>P[Z </a:t>
            </a:r>
            <a:r>
              <a:rPr lang="en-US" b="0" u="sng" dirty="0"/>
              <a:t>&lt;</a:t>
            </a:r>
            <a:r>
              <a:rPr lang="en-US" b="0" dirty="0"/>
              <a:t> </a:t>
            </a:r>
            <a:r>
              <a:rPr lang="en-US" b="0" dirty="0" smtClean="0"/>
              <a:t>x] </a:t>
            </a:r>
            <a:r>
              <a:rPr lang="en-US" b="0" dirty="0"/>
              <a:t>= </a:t>
            </a:r>
            <a:r>
              <a:rPr lang="en-US" b="0" dirty="0" smtClean="0"/>
              <a:t>b, </a:t>
            </a:r>
            <a:r>
              <a:rPr lang="en-US" b="0" dirty="0"/>
              <a:t>P[Z </a:t>
            </a:r>
            <a:r>
              <a:rPr lang="en-US" b="0" u="sng" dirty="0"/>
              <a:t>&lt;</a:t>
            </a:r>
            <a:r>
              <a:rPr lang="en-US" b="0" dirty="0"/>
              <a:t> </a:t>
            </a:r>
            <a:r>
              <a:rPr lang="en-US" b="0" dirty="0" smtClean="0"/>
              <a:t>y] </a:t>
            </a:r>
            <a:r>
              <a:rPr lang="en-US" b="0" dirty="0"/>
              <a:t>= </a:t>
            </a:r>
            <a:r>
              <a:rPr lang="en-US" b="0" dirty="0" smtClean="0"/>
              <a:t>c</a:t>
            </a:r>
          </a:p>
          <a:p>
            <a:pPr marL="342900" indent="-342900" algn="l">
              <a:spcBef>
                <a:spcPct val="50000"/>
              </a:spcBef>
              <a:buFont typeface="Symbol" charset="0"/>
              <a:buChar char=""/>
            </a:pPr>
            <a:r>
              <a:rPr lang="en-US" b="0" dirty="0" err="1" smtClean="0"/>
              <a:t>Pr</a:t>
            </a:r>
            <a:r>
              <a:rPr lang="en-US" b="0" dirty="0" smtClean="0"/>
              <a:t>[x </a:t>
            </a:r>
            <a:r>
              <a:rPr lang="en-US" b="0" dirty="0"/>
              <a:t>&lt;</a:t>
            </a:r>
            <a:r>
              <a:rPr lang="en-US" b="0" dirty="0" smtClean="0"/>
              <a:t> Z </a:t>
            </a:r>
            <a:r>
              <a:rPr lang="en-US" b="0" u="sng" dirty="0" smtClean="0"/>
              <a:t>&lt;</a:t>
            </a:r>
            <a:r>
              <a:rPr lang="en-US" b="0" dirty="0" smtClean="0"/>
              <a:t> y ] = c-b</a:t>
            </a:r>
            <a:endParaRPr lang="en-US" b="0" dirty="0"/>
          </a:p>
          <a:p>
            <a:pPr algn="l">
              <a:spcBef>
                <a:spcPct val="50000"/>
              </a:spcBef>
            </a:pPr>
            <a:endParaRPr lang="en-US" b="0" dirty="0" smtClean="0"/>
          </a:p>
          <a:p>
            <a:pPr algn="l">
              <a:spcBef>
                <a:spcPct val="50000"/>
              </a:spcBef>
            </a:pPr>
            <a:endParaRPr lang="en-US" b="0" dirty="0"/>
          </a:p>
        </p:txBody>
      </p:sp>
      <p:pic>
        <p:nvPicPr>
          <p:cNvPr id="2" name="Picture 1"/>
          <p:cNvPicPr>
            <a:picLocks noChangeAspect="1"/>
          </p:cNvPicPr>
          <p:nvPr/>
        </p:nvPicPr>
        <p:blipFill>
          <a:blip r:embed="rId2"/>
          <a:stretch>
            <a:fillRect/>
          </a:stretch>
        </p:blipFill>
        <p:spPr>
          <a:xfrm>
            <a:off x="2808334" y="1848532"/>
            <a:ext cx="3517900" cy="2311400"/>
          </a:xfrm>
          <a:prstGeom prst="rect">
            <a:avLst/>
          </a:prstGeom>
        </p:spPr>
      </p:pic>
      <p:pic>
        <p:nvPicPr>
          <p:cNvPr id="10" name="Picture 9"/>
          <p:cNvPicPr>
            <a:picLocks noChangeAspect="1"/>
          </p:cNvPicPr>
          <p:nvPr/>
        </p:nvPicPr>
        <p:blipFill>
          <a:blip r:embed="rId2"/>
          <a:stretch>
            <a:fillRect/>
          </a:stretch>
        </p:blipFill>
        <p:spPr>
          <a:xfrm>
            <a:off x="2364898" y="5779251"/>
            <a:ext cx="3517900" cy="2311400"/>
          </a:xfrm>
          <a:prstGeom prst="rect">
            <a:avLst/>
          </a:prstGeom>
        </p:spPr>
      </p:pic>
      <p:cxnSp>
        <p:nvCxnSpPr>
          <p:cNvPr id="8" name="Straight Connector 7"/>
          <p:cNvCxnSpPr/>
          <p:nvPr/>
        </p:nvCxnSpPr>
        <p:spPr bwMode="auto">
          <a:xfrm>
            <a:off x="4311975" y="2743592"/>
            <a:ext cx="0" cy="1269891"/>
          </a:xfrm>
          <a:prstGeom prst="line">
            <a:avLst/>
          </a:prstGeom>
          <a:solidFill>
            <a:schemeClr val="accent1"/>
          </a:solidFill>
          <a:ln w="9525" cap="flat" cmpd="sng" algn="ctr">
            <a:solidFill>
              <a:schemeClr val="accent2">
                <a:lumMod val="75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Straight Connector 17"/>
          <p:cNvCxnSpPr/>
          <p:nvPr/>
        </p:nvCxnSpPr>
        <p:spPr bwMode="auto">
          <a:xfrm>
            <a:off x="4480055" y="6674310"/>
            <a:ext cx="0" cy="1269891"/>
          </a:xfrm>
          <a:prstGeom prst="line">
            <a:avLst/>
          </a:prstGeom>
          <a:solidFill>
            <a:schemeClr val="accent1"/>
          </a:solidFill>
          <a:ln w="9525" cap="flat" cmpd="sng" algn="ctr">
            <a:solidFill>
              <a:schemeClr val="accent2">
                <a:lumMod val="75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Connector 18"/>
          <p:cNvCxnSpPr/>
          <p:nvPr/>
        </p:nvCxnSpPr>
        <p:spPr bwMode="auto">
          <a:xfrm flipH="1">
            <a:off x="3601981" y="7352826"/>
            <a:ext cx="4398" cy="607052"/>
          </a:xfrm>
          <a:prstGeom prst="line">
            <a:avLst/>
          </a:prstGeom>
          <a:solidFill>
            <a:schemeClr val="accent1"/>
          </a:solidFill>
          <a:ln w="9525" cap="flat" cmpd="sng" algn="ctr">
            <a:solidFill>
              <a:schemeClr val="accent2">
                <a:lumMod val="75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TextBox 12"/>
          <p:cNvSpPr txBox="1"/>
          <p:nvPr/>
        </p:nvSpPr>
        <p:spPr>
          <a:xfrm>
            <a:off x="4719007" y="3637219"/>
            <a:ext cx="530915" cy="400110"/>
          </a:xfrm>
          <a:prstGeom prst="rect">
            <a:avLst/>
          </a:prstGeom>
          <a:noFill/>
        </p:spPr>
        <p:txBody>
          <a:bodyPr wrap="none" rtlCol="0">
            <a:spAutoFit/>
          </a:bodyPr>
          <a:lstStyle/>
          <a:p>
            <a:r>
              <a:rPr lang="en-US" dirty="0" smtClean="0"/>
              <a:t>1-a</a:t>
            </a:r>
            <a:endParaRPr lang="en-US" dirty="0"/>
          </a:p>
        </p:txBody>
      </p:sp>
      <p:sp>
        <p:nvSpPr>
          <p:cNvPr id="23" name="TextBox 22"/>
          <p:cNvSpPr txBox="1"/>
          <p:nvPr/>
        </p:nvSpPr>
        <p:spPr>
          <a:xfrm>
            <a:off x="3788738" y="3695553"/>
            <a:ext cx="312906" cy="400110"/>
          </a:xfrm>
          <a:prstGeom prst="rect">
            <a:avLst/>
          </a:prstGeom>
          <a:noFill/>
        </p:spPr>
        <p:txBody>
          <a:bodyPr wrap="none" rtlCol="0">
            <a:spAutoFit/>
          </a:bodyPr>
          <a:lstStyle/>
          <a:p>
            <a:r>
              <a:rPr lang="en-US" dirty="0" smtClean="0"/>
              <a:t>a</a:t>
            </a:r>
            <a:endParaRPr lang="en-US" dirty="0"/>
          </a:p>
        </p:txBody>
      </p:sp>
      <p:cxnSp>
        <p:nvCxnSpPr>
          <p:cNvPr id="15" name="Straight Connector 14"/>
          <p:cNvCxnSpPr/>
          <p:nvPr/>
        </p:nvCxnSpPr>
        <p:spPr bwMode="auto">
          <a:xfrm flipH="1" flipV="1">
            <a:off x="2634225" y="5941836"/>
            <a:ext cx="1803190" cy="1"/>
          </a:xfrm>
          <a:prstGeom prst="line">
            <a:avLst/>
          </a:prstGeom>
          <a:solidFill>
            <a:schemeClr val="accent1"/>
          </a:solidFill>
          <a:ln w="9525" cap="flat" cmpd="sng" algn="ctr">
            <a:solidFill>
              <a:srgbClr val="FF0000"/>
            </a:solidFill>
            <a:prstDash val="solid"/>
            <a:round/>
            <a:headEnd type="none" w="med" len="med"/>
            <a:tailEnd type="stealth"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Straight Connector 26"/>
          <p:cNvCxnSpPr/>
          <p:nvPr/>
        </p:nvCxnSpPr>
        <p:spPr bwMode="auto">
          <a:xfrm flipH="1" flipV="1">
            <a:off x="2555825" y="7086307"/>
            <a:ext cx="999116" cy="11302"/>
          </a:xfrm>
          <a:prstGeom prst="line">
            <a:avLst/>
          </a:prstGeom>
          <a:solidFill>
            <a:schemeClr val="accent1"/>
          </a:solidFill>
          <a:ln w="9525" cap="flat" cmpd="sng" algn="ctr">
            <a:solidFill>
              <a:srgbClr val="FF0000"/>
            </a:solidFill>
            <a:prstDash val="solid"/>
            <a:round/>
            <a:headEnd type="none" w="med" len="med"/>
            <a:tailEnd type="stealth"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 name="TextBox 28"/>
          <p:cNvSpPr txBox="1"/>
          <p:nvPr/>
        </p:nvSpPr>
        <p:spPr>
          <a:xfrm>
            <a:off x="3168743" y="5921782"/>
            <a:ext cx="298504" cy="400110"/>
          </a:xfrm>
          <a:prstGeom prst="rect">
            <a:avLst/>
          </a:prstGeom>
          <a:noFill/>
        </p:spPr>
        <p:txBody>
          <a:bodyPr wrap="none" rtlCol="0">
            <a:spAutoFit/>
          </a:bodyPr>
          <a:lstStyle/>
          <a:p>
            <a:r>
              <a:rPr lang="en-US" dirty="0" smtClean="0"/>
              <a:t>c</a:t>
            </a:r>
            <a:endParaRPr lang="en-US" dirty="0"/>
          </a:p>
        </p:txBody>
      </p:sp>
      <p:sp>
        <p:nvSpPr>
          <p:cNvPr id="30" name="TextBox 29"/>
          <p:cNvSpPr txBox="1"/>
          <p:nvPr/>
        </p:nvSpPr>
        <p:spPr>
          <a:xfrm>
            <a:off x="2961783" y="7093231"/>
            <a:ext cx="327308" cy="400110"/>
          </a:xfrm>
          <a:prstGeom prst="rect">
            <a:avLst/>
          </a:prstGeom>
          <a:noFill/>
        </p:spPr>
        <p:txBody>
          <a:bodyPr wrap="none" rtlCol="0">
            <a:spAutoFit/>
          </a:bodyPr>
          <a:lstStyle/>
          <a:p>
            <a:r>
              <a:rPr lang="en-US" dirty="0" smtClean="0"/>
              <a:t>b</a:t>
            </a:r>
            <a:endParaRPr lang="en-US" dirty="0"/>
          </a:p>
        </p:txBody>
      </p:sp>
      <p:sp>
        <p:nvSpPr>
          <p:cNvPr id="31" name="TextBox 30"/>
          <p:cNvSpPr txBox="1"/>
          <p:nvPr/>
        </p:nvSpPr>
        <p:spPr>
          <a:xfrm>
            <a:off x="3760313" y="7254383"/>
            <a:ext cx="526556" cy="400110"/>
          </a:xfrm>
          <a:prstGeom prst="rect">
            <a:avLst/>
          </a:prstGeom>
          <a:noFill/>
        </p:spPr>
        <p:txBody>
          <a:bodyPr wrap="none" rtlCol="0">
            <a:spAutoFit/>
          </a:bodyPr>
          <a:lstStyle/>
          <a:p>
            <a:r>
              <a:rPr lang="en-US" dirty="0"/>
              <a:t>c</a:t>
            </a:r>
            <a:r>
              <a:rPr lang="en-US" dirty="0" smtClean="0"/>
              <a:t>-b</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811117" y="3524645"/>
            <a:ext cx="5082180" cy="2589646"/>
          </a:xfrm>
          <a:prstGeom prst="rect">
            <a:avLst/>
          </a:prstGeom>
        </p:spPr>
      </p:pic>
      <p:sp>
        <p:nvSpPr>
          <p:cNvPr id="27650" name="Date Placeholder 1"/>
          <p:cNvSpPr>
            <a:spLocks noGrp="1"/>
          </p:cNvSpPr>
          <p:nvPr>
            <p:ph type="dt" sz="quarter" idx="10"/>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r>
              <a:rPr lang="en-US" sz="1400" b="0" smtClean="0"/>
              <a:t>Summer 2017</a:t>
            </a:r>
            <a:endParaRPr lang="en-US" sz="1400" b="0"/>
          </a:p>
        </p:txBody>
      </p:sp>
      <p:sp>
        <p:nvSpPr>
          <p:cNvPr id="27651" name="Footer Placeholder 2"/>
          <p:cNvSpPr>
            <a:spLocks noGrp="1"/>
          </p:cNvSpPr>
          <p:nvPr>
            <p:ph type="ftr" sz="quarter" idx="11"/>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r>
              <a:rPr lang="en-US" sz="1400" b="0" smtClean="0"/>
              <a:t>Summer Institutes</a:t>
            </a:r>
          </a:p>
        </p:txBody>
      </p:sp>
      <p:sp>
        <p:nvSpPr>
          <p:cNvPr id="27652" name="Slide Number Placeholder 3"/>
          <p:cNvSpPr>
            <a:spLocks noGrp="1"/>
          </p:cNvSpPr>
          <p:nvPr>
            <p:ph type="sldNum" sz="quarter" idx="12"/>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fld id="{197B44DD-8B35-4819-ABB2-99F2F9EAEDDF}" type="slidenum">
              <a:rPr lang="en-US" sz="1400" b="0" smtClean="0"/>
              <a:pPr/>
              <a:t>88</a:t>
            </a:fld>
            <a:endParaRPr lang="en-US" sz="1400" b="0" smtClean="0"/>
          </a:p>
        </p:txBody>
      </p:sp>
      <p:sp>
        <p:nvSpPr>
          <p:cNvPr id="27653" name="Text Box 2"/>
          <p:cNvSpPr txBox="1">
            <a:spLocks noChangeArrowheads="1"/>
          </p:cNvSpPr>
          <p:nvPr/>
        </p:nvSpPr>
        <p:spPr bwMode="auto">
          <a:xfrm>
            <a:off x="1707760" y="642131"/>
            <a:ext cx="36576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pPr>
              <a:spcBef>
                <a:spcPct val="50000"/>
              </a:spcBef>
            </a:pPr>
            <a:r>
              <a:rPr lang="en-US" dirty="0"/>
              <a:t>Facts about </a:t>
            </a:r>
            <a:r>
              <a:rPr lang="en-US" dirty="0" smtClean="0"/>
              <a:t>the standard normal distribution</a:t>
            </a:r>
            <a:endParaRPr lang="en-US" dirty="0"/>
          </a:p>
        </p:txBody>
      </p:sp>
      <p:sp>
        <p:nvSpPr>
          <p:cNvPr id="27654" name="Line 3"/>
          <p:cNvSpPr>
            <a:spLocks noChangeShapeType="1"/>
          </p:cNvSpPr>
          <p:nvPr/>
        </p:nvSpPr>
        <p:spPr bwMode="auto">
          <a:xfrm>
            <a:off x="1295400" y="1447800"/>
            <a:ext cx="42672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55" name="Text Box 4"/>
          <p:cNvSpPr txBox="1">
            <a:spLocks noChangeArrowheads="1"/>
          </p:cNvSpPr>
          <p:nvPr/>
        </p:nvSpPr>
        <p:spPr bwMode="auto">
          <a:xfrm>
            <a:off x="914400" y="2077260"/>
            <a:ext cx="4887166"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pPr algn="l">
              <a:spcBef>
                <a:spcPct val="50000"/>
              </a:spcBef>
            </a:pPr>
            <a:r>
              <a:rPr lang="en-US" b="0" dirty="0"/>
              <a:t>Because the N(0,1) distribution is symmetric around </a:t>
            </a:r>
            <a:r>
              <a:rPr lang="en-US" b="0" dirty="0" smtClean="0"/>
              <a:t>0, </a:t>
            </a:r>
            <a:endParaRPr lang="en-US" b="0" dirty="0"/>
          </a:p>
          <a:p>
            <a:pPr>
              <a:spcBef>
                <a:spcPct val="50000"/>
              </a:spcBef>
            </a:pPr>
            <a:r>
              <a:rPr lang="en-US" b="0" dirty="0" err="1"/>
              <a:t>Pr</a:t>
            </a:r>
            <a:r>
              <a:rPr lang="en-US" b="0" dirty="0" smtClean="0"/>
              <a:t>[Z </a:t>
            </a:r>
            <a:r>
              <a:rPr lang="en-US" b="0" u="sng" dirty="0"/>
              <a:t>&lt;</a:t>
            </a:r>
            <a:r>
              <a:rPr lang="en-US" b="0" dirty="0"/>
              <a:t> </a:t>
            </a:r>
            <a:r>
              <a:rPr lang="en-US" b="0" dirty="0" smtClean="0"/>
              <a:t>-y] = </a:t>
            </a:r>
            <a:r>
              <a:rPr lang="en-US" b="0" dirty="0" err="1" smtClean="0"/>
              <a:t>Pr</a:t>
            </a:r>
            <a:r>
              <a:rPr lang="en-US" b="0" dirty="0" smtClean="0"/>
              <a:t>[Z </a:t>
            </a:r>
            <a:r>
              <a:rPr lang="en-US" b="0" u="sng" dirty="0" smtClean="0"/>
              <a:t>&gt;</a:t>
            </a:r>
            <a:r>
              <a:rPr lang="en-US" b="0" dirty="0" smtClean="0"/>
              <a:t> y] </a:t>
            </a:r>
            <a:endParaRPr lang="en-US" b="0" dirty="0"/>
          </a:p>
          <a:p>
            <a:pPr algn="l">
              <a:spcBef>
                <a:spcPct val="50000"/>
              </a:spcBef>
            </a:pPr>
            <a:endParaRPr lang="en-US" b="0" dirty="0" smtClean="0"/>
          </a:p>
        </p:txBody>
      </p:sp>
      <p:cxnSp>
        <p:nvCxnSpPr>
          <p:cNvPr id="18" name="Straight Connector 17"/>
          <p:cNvCxnSpPr/>
          <p:nvPr/>
        </p:nvCxnSpPr>
        <p:spPr bwMode="auto">
          <a:xfrm>
            <a:off x="2708225" y="4385370"/>
            <a:ext cx="0" cy="1269891"/>
          </a:xfrm>
          <a:prstGeom prst="line">
            <a:avLst/>
          </a:prstGeom>
          <a:solidFill>
            <a:schemeClr val="accent1"/>
          </a:solidFill>
          <a:ln w="9525" cap="flat" cmpd="sng" algn="ctr">
            <a:solidFill>
              <a:schemeClr val="accent2">
                <a:lumMod val="75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1" name="TextBox 30"/>
          <p:cNvSpPr txBox="1"/>
          <p:nvPr/>
        </p:nvSpPr>
        <p:spPr>
          <a:xfrm>
            <a:off x="2581385" y="5906106"/>
            <a:ext cx="312906" cy="400110"/>
          </a:xfrm>
          <a:prstGeom prst="rect">
            <a:avLst/>
          </a:prstGeom>
          <a:noFill/>
        </p:spPr>
        <p:txBody>
          <a:bodyPr wrap="none" rtlCol="0">
            <a:spAutoFit/>
          </a:bodyPr>
          <a:lstStyle/>
          <a:p>
            <a:r>
              <a:rPr lang="en-US" dirty="0"/>
              <a:t>y</a:t>
            </a:r>
          </a:p>
        </p:txBody>
      </p:sp>
      <p:cxnSp>
        <p:nvCxnSpPr>
          <p:cNvPr id="21" name="Straight Connector 20"/>
          <p:cNvCxnSpPr/>
          <p:nvPr/>
        </p:nvCxnSpPr>
        <p:spPr bwMode="auto">
          <a:xfrm>
            <a:off x="3832780" y="4365316"/>
            <a:ext cx="0" cy="1269891"/>
          </a:xfrm>
          <a:prstGeom prst="line">
            <a:avLst/>
          </a:prstGeom>
          <a:solidFill>
            <a:schemeClr val="accent1"/>
          </a:solidFill>
          <a:ln w="9525" cap="flat" cmpd="sng" algn="ctr">
            <a:solidFill>
              <a:schemeClr val="accent2">
                <a:lumMod val="75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TextBox 21"/>
          <p:cNvSpPr txBox="1"/>
          <p:nvPr/>
        </p:nvSpPr>
        <p:spPr>
          <a:xfrm>
            <a:off x="3690260" y="5901727"/>
            <a:ext cx="312906" cy="400110"/>
          </a:xfrm>
          <a:prstGeom prst="rect">
            <a:avLst/>
          </a:prstGeom>
          <a:noFill/>
        </p:spPr>
        <p:txBody>
          <a:bodyPr wrap="none" rtlCol="0">
            <a:spAutoFit/>
          </a:bodyPr>
          <a:lstStyle/>
          <a:p>
            <a:r>
              <a:rPr lang="en-US" dirty="0"/>
              <a:t>y</a:t>
            </a:r>
          </a:p>
        </p:txBody>
      </p:sp>
    </p:spTree>
    <p:extLst>
      <p:ext uri="{BB962C8B-B14F-4D97-AF65-F5344CB8AC3E}">
        <p14:creationId xmlns:p14="http://schemas.microsoft.com/office/powerpoint/2010/main" val="3971747279"/>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Date Placeholder 1"/>
          <p:cNvSpPr>
            <a:spLocks noGrp="1"/>
          </p:cNvSpPr>
          <p:nvPr>
            <p:ph type="dt" sz="quarter" idx="10"/>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r>
              <a:rPr lang="en-US" sz="1400" b="0" smtClean="0"/>
              <a:t>Summer 2017</a:t>
            </a:r>
            <a:endParaRPr lang="en-US" sz="1400" b="0"/>
          </a:p>
        </p:txBody>
      </p:sp>
      <p:sp>
        <p:nvSpPr>
          <p:cNvPr id="27651" name="Footer Placeholder 2"/>
          <p:cNvSpPr>
            <a:spLocks noGrp="1"/>
          </p:cNvSpPr>
          <p:nvPr>
            <p:ph type="ftr" sz="quarter" idx="11"/>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r>
              <a:rPr lang="en-US" sz="1400" b="0" smtClean="0"/>
              <a:t>Summer Institutes</a:t>
            </a:r>
          </a:p>
        </p:txBody>
      </p:sp>
      <p:sp>
        <p:nvSpPr>
          <p:cNvPr id="27652" name="Slide Number Placeholder 3"/>
          <p:cNvSpPr>
            <a:spLocks noGrp="1"/>
          </p:cNvSpPr>
          <p:nvPr>
            <p:ph type="sldNum" sz="quarter" idx="12"/>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fld id="{197B44DD-8B35-4819-ABB2-99F2F9EAEDDF}" type="slidenum">
              <a:rPr lang="en-US" sz="1400" b="0" smtClean="0"/>
              <a:pPr/>
              <a:t>89</a:t>
            </a:fld>
            <a:endParaRPr lang="en-US" sz="1400" b="0" smtClean="0"/>
          </a:p>
        </p:txBody>
      </p:sp>
      <p:sp>
        <p:nvSpPr>
          <p:cNvPr id="27653" name="Text Box 2"/>
          <p:cNvSpPr txBox="1">
            <a:spLocks noChangeArrowheads="1"/>
          </p:cNvSpPr>
          <p:nvPr/>
        </p:nvSpPr>
        <p:spPr bwMode="auto">
          <a:xfrm>
            <a:off x="1676400" y="830263"/>
            <a:ext cx="3657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pPr>
              <a:spcBef>
                <a:spcPct val="50000"/>
              </a:spcBef>
            </a:pPr>
            <a:r>
              <a:rPr lang="en-US" dirty="0" smtClean="0"/>
              <a:t>Exercises</a:t>
            </a:r>
            <a:endParaRPr lang="en-US" dirty="0"/>
          </a:p>
        </p:txBody>
      </p:sp>
      <p:sp>
        <p:nvSpPr>
          <p:cNvPr id="27654" name="Line 3"/>
          <p:cNvSpPr>
            <a:spLocks noChangeShapeType="1"/>
          </p:cNvSpPr>
          <p:nvPr/>
        </p:nvSpPr>
        <p:spPr bwMode="auto">
          <a:xfrm>
            <a:off x="1295400" y="1447800"/>
            <a:ext cx="42672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55" name="Text Box 4"/>
          <p:cNvSpPr txBox="1">
            <a:spLocks noChangeArrowheads="1"/>
          </p:cNvSpPr>
          <p:nvPr/>
        </p:nvSpPr>
        <p:spPr bwMode="auto">
          <a:xfrm>
            <a:off x="914400" y="1889125"/>
            <a:ext cx="3733800"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pPr algn="l">
              <a:spcBef>
                <a:spcPct val="50000"/>
              </a:spcBef>
            </a:pPr>
            <a:r>
              <a:rPr lang="en-US" b="0" dirty="0" smtClean="0"/>
              <a:t>P</a:t>
            </a:r>
            <a:r>
              <a:rPr lang="en-US" b="0" dirty="0"/>
              <a:t>[Z </a:t>
            </a:r>
            <a:r>
              <a:rPr lang="en-US" b="0" u="sng" dirty="0"/>
              <a:t>&lt;</a:t>
            </a:r>
            <a:r>
              <a:rPr lang="en-US" b="0" dirty="0"/>
              <a:t> 1.65] = </a:t>
            </a:r>
          </a:p>
          <a:p>
            <a:pPr algn="l">
              <a:spcBef>
                <a:spcPct val="50000"/>
              </a:spcBef>
            </a:pPr>
            <a:r>
              <a:rPr lang="en-US" b="0" dirty="0" smtClean="0"/>
              <a:t>P</a:t>
            </a:r>
            <a:r>
              <a:rPr lang="en-US" b="0" dirty="0"/>
              <a:t>[Z </a:t>
            </a:r>
            <a:r>
              <a:rPr lang="en-US" b="0" u="sng" dirty="0"/>
              <a:t>&gt;</a:t>
            </a:r>
            <a:r>
              <a:rPr lang="en-US" b="0" dirty="0"/>
              <a:t> 0.5] =</a:t>
            </a:r>
          </a:p>
          <a:p>
            <a:pPr algn="l">
              <a:spcBef>
                <a:spcPct val="50000"/>
              </a:spcBef>
            </a:pPr>
            <a:r>
              <a:rPr lang="en-US" b="0" dirty="0" smtClean="0"/>
              <a:t>P</a:t>
            </a:r>
            <a:r>
              <a:rPr lang="en-US" b="0" dirty="0"/>
              <a:t>[-1.96 </a:t>
            </a:r>
            <a:r>
              <a:rPr lang="en-US" b="0" u="sng" dirty="0"/>
              <a:t>&lt;</a:t>
            </a:r>
            <a:r>
              <a:rPr lang="en-US" b="0" dirty="0"/>
              <a:t> Z </a:t>
            </a:r>
            <a:r>
              <a:rPr lang="en-US" b="0" u="sng" dirty="0"/>
              <a:t>&lt;</a:t>
            </a:r>
            <a:r>
              <a:rPr lang="en-US" b="0" dirty="0"/>
              <a:t> 1.96] =</a:t>
            </a:r>
          </a:p>
          <a:p>
            <a:pPr algn="l">
              <a:spcBef>
                <a:spcPct val="50000"/>
              </a:spcBef>
            </a:pPr>
            <a:r>
              <a:rPr lang="en-US" b="0" dirty="0" smtClean="0"/>
              <a:t>P</a:t>
            </a:r>
            <a:r>
              <a:rPr lang="en-US" b="0" dirty="0"/>
              <a:t>[-0.5 </a:t>
            </a:r>
            <a:r>
              <a:rPr lang="en-US" b="0" u="sng" dirty="0"/>
              <a:t>&lt;</a:t>
            </a:r>
            <a:r>
              <a:rPr lang="en-US" b="0" dirty="0"/>
              <a:t> Z </a:t>
            </a:r>
            <a:r>
              <a:rPr lang="en-US" b="0" u="sng" dirty="0"/>
              <a:t>&lt;</a:t>
            </a:r>
            <a:r>
              <a:rPr lang="en-US" b="0" dirty="0"/>
              <a:t> 2.0] =</a:t>
            </a:r>
          </a:p>
          <a:p>
            <a:pPr algn="l">
              <a:spcBef>
                <a:spcPct val="50000"/>
              </a:spcBef>
            </a:pPr>
            <a:endParaRPr lang="en-US" b="0" dirty="0"/>
          </a:p>
        </p:txBody>
      </p:sp>
    </p:spTree>
    <p:extLst>
      <p:ext uri="{BB962C8B-B14F-4D97-AF65-F5344CB8AC3E}">
        <p14:creationId xmlns:p14="http://schemas.microsoft.com/office/powerpoint/2010/main" val="2913060185"/>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Date Placeholder 1"/>
          <p:cNvSpPr>
            <a:spLocks noGrp="1"/>
          </p:cNvSpPr>
          <p:nvPr>
            <p:ph type="dt" sz="quarter" idx="10"/>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r>
              <a:rPr lang="en-US" sz="1400" b="0" smtClean="0"/>
              <a:t>Summer 2017</a:t>
            </a:r>
            <a:endParaRPr lang="en-US" sz="1400" b="0"/>
          </a:p>
        </p:txBody>
      </p:sp>
      <p:sp>
        <p:nvSpPr>
          <p:cNvPr id="33795" name="Footer Placeholder 2"/>
          <p:cNvSpPr>
            <a:spLocks noGrp="1"/>
          </p:cNvSpPr>
          <p:nvPr>
            <p:ph type="ftr" sz="quarter" idx="11"/>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r>
              <a:rPr lang="en-US" sz="1400" b="0" smtClean="0"/>
              <a:t>Summer Institutes</a:t>
            </a:r>
          </a:p>
        </p:txBody>
      </p:sp>
      <p:sp>
        <p:nvSpPr>
          <p:cNvPr id="33796" name="Slide Number Placeholder 3"/>
          <p:cNvSpPr>
            <a:spLocks noGrp="1"/>
          </p:cNvSpPr>
          <p:nvPr>
            <p:ph type="sldNum" sz="quarter" idx="12"/>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fld id="{3313BF1F-3D72-41D5-855E-EDA692C21A16}" type="slidenum">
              <a:rPr lang="en-US" sz="1400" b="0" smtClean="0"/>
              <a:pPr/>
              <a:t>90</a:t>
            </a:fld>
            <a:endParaRPr lang="en-US" sz="1400" b="0" smtClean="0"/>
          </a:p>
        </p:txBody>
      </p:sp>
      <p:sp>
        <p:nvSpPr>
          <p:cNvPr id="33797" name="Text Box 2"/>
          <p:cNvSpPr txBox="1">
            <a:spLocks noChangeArrowheads="1"/>
          </p:cNvSpPr>
          <p:nvPr/>
        </p:nvSpPr>
        <p:spPr bwMode="auto">
          <a:xfrm>
            <a:off x="1676400" y="830263"/>
            <a:ext cx="3657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pPr>
              <a:spcBef>
                <a:spcPct val="50000"/>
              </a:spcBef>
            </a:pPr>
            <a:r>
              <a:rPr lang="en-US" dirty="0"/>
              <a:t>Solutions to Exercises</a:t>
            </a:r>
            <a:endParaRPr lang="en-US" dirty="0"/>
          </a:p>
        </p:txBody>
      </p:sp>
      <p:sp>
        <p:nvSpPr>
          <p:cNvPr id="33798" name="Line 3"/>
          <p:cNvSpPr>
            <a:spLocks noChangeShapeType="1"/>
          </p:cNvSpPr>
          <p:nvPr/>
        </p:nvSpPr>
        <p:spPr bwMode="auto">
          <a:xfrm>
            <a:off x="1295400" y="1447800"/>
            <a:ext cx="42672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799" name="Text Box 4"/>
          <p:cNvSpPr txBox="1">
            <a:spLocks noChangeArrowheads="1"/>
          </p:cNvSpPr>
          <p:nvPr/>
        </p:nvSpPr>
        <p:spPr bwMode="auto">
          <a:xfrm>
            <a:off x="914399" y="1889125"/>
            <a:ext cx="5373243" cy="27084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pPr algn="l">
              <a:spcBef>
                <a:spcPct val="50000"/>
              </a:spcBef>
            </a:pPr>
            <a:endParaRPr lang="en-US" b="0" dirty="0"/>
          </a:p>
          <a:p>
            <a:pPr algn="l">
              <a:spcBef>
                <a:spcPct val="50000"/>
              </a:spcBef>
            </a:pPr>
            <a:r>
              <a:rPr lang="en-US" b="0" dirty="0"/>
              <a:t>P[Z </a:t>
            </a:r>
            <a:r>
              <a:rPr lang="en-US" b="0" u="sng" dirty="0"/>
              <a:t>&lt;</a:t>
            </a:r>
            <a:r>
              <a:rPr lang="en-US" b="0" dirty="0"/>
              <a:t> 1.65] = </a:t>
            </a:r>
            <a:r>
              <a:rPr lang="en-US" b="0" dirty="0" smtClean="0"/>
              <a:t>0.9505</a:t>
            </a:r>
            <a:endParaRPr lang="en-US" b="0" dirty="0"/>
          </a:p>
          <a:p>
            <a:pPr algn="l">
              <a:spcBef>
                <a:spcPct val="50000"/>
              </a:spcBef>
            </a:pPr>
            <a:r>
              <a:rPr lang="en-US" b="0" dirty="0"/>
              <a:t>P[Z </a:t>
            </a:r>
            <a:r>
              <a:rPr lang="en-US" b="0" u="sng" dirty="0"/>
              <a:t>&gt;</a:t>
            </a:r>
            <a:r>
              <a:rPr lang="en-US" b="0" dirty="0"/>
              <a:t> 0.5] = </a:t>
            </a:r>
            <a:r>
              <a:rPr lang="en-US" b="0" dirty="0" smtClean="0"/>
              <a:t>1 – 0.6915 = 0.3085</a:t>
            </a:r>
            <a:endParaRPr lang="en-US" b="0" dirty="0"/>
          </a:p>
          <a:p>
            <a:pPr algn="l">
              <a:spcBef>
                <a:spcPct val="50000"/>
              </a:spcBef>
            </a:pPr>
            <a:r>
              <a:rPr lang="en-US" b="0" dirty="0" smtClean="0"/>
              <a:t>P</a:t>
            </a:r>
            <a:r>
              <a:rPr lang="en-US" b="0" dirty="0"/>
              <a:t>[-1.96 </a:t>
            </a:r>
            <a:r>
              <a:rPr lang="en-US" b="0" u="sng" dirty="0"/>
              <a:t>&lt;</a:t>
            </a:r>
            <a:r>
              <a:rPr lang="en-US" b="0" dirty="0"/>
              <a:t> Z </a:t>
            </a:r>
            <a:r>
              <a:rPr lang="en-US" b="0" u="sng" dirty="0"/>
              <a:t>&lt;</a:t>
            </a:r>
            <a:r>
              <a:rPr lang="en-US" b="0" dirty="0"/>
              <a:t> 1.96] = </a:t>
            </a:r>
            <a:r>
              <a:rPr lang="en-US" b="0" dirty="0" smtClean="0"/>
              <a:t>0.975 – 0.025 = 0.95</a:t>
            </a:r>
            <a:endParaRPr lang="en-US" b="0" dirty="0"/>
          </a:p>
          <a:p>
            <a:pPr algn="l">
              <a:spcBef>
                <a:spcPct val="50000"/>
              </a:spcBef>
            </a:pPr>
            <a:r>
              <a:rPr lang="en-US" b="0" dirty="0" smtClean="0"/>
              <a:t>P</a:t>
            </a:r>
            <a:r>
              <a:rPr lang="en-US" b="0" dirty="0"/>
              <a:t>[-0.5 </a:t>
            </a:r>
            <a:r>
              <a:rPr lang="en-US" b="0" u="sng" dirty="0"/>
              <a:t>&lt;</a:t>
            </a:r>
            <a:r>
              <a:rPr lang="en-US" b="0" dirty="0"/>
              <a:t> Z </a:t>
            </a:r>
            <a:r>
              <a:rPr lang="en-US" b="0" u="sng" dirty="0"/>
              <a:t>&lt;</a:t>
            </a:r>
            <a:r>
              <a:rPr lang="en-US" b="0" dirty="0"/>
              <a:t> 2.0] = </a:t>
            </a:r>
            <a:r>
              <a:rPr lang="en-US" b="0" dirty="0" smtClean="0"/>
              <a:t>0.9772 – 0.3085=0.6687</a:t>
            </a:r>
            <a:endParaRPr lang="en-US" b="0" dirty="0"/>
          </a:p>
          <a:p>
            <a:pPr algn="l">
              <a:spcBef>
                <a:spcPct val="50000"/>
              </a:spcBef>
            </a:pPr>
            <a:endParaRPr lang="en-US" b="0" dirty="0"/>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Date Placeholder 1"/>
          <p:cNvSpPr>
            <a:spLocks noGrp="1"/>
          </p:cNvSpPr>
          <p:nvPr>
            <p:ph type="dt" sz="quarter" idx="10"/>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r>
              <a:rPr lang="en-US" sz="1400" b="0" smtClean="0"/>
              <a:t>Summer 2017</a:t>
            </a:r>
            <a:endParaRPr lang="en-US" sz="1400" b="0"/>
          </a:p>
        </p:txBody>
      </p:sp>
      <p:sp>
        <p:nvSpPr>
          <p:cNvPr id="34819" name="Footer Placeholder 2"/>
          <p:cNvSpPr>
            <a:spLocks noGrp="1"/>
          </p:cNvSpPr>
          <p:nvPr>
            <p:ph type="ftr" sz="quarter" idx="11"/>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r>
              <a:rPr lang="en-US" sz="1400" b="0" smtClean="0"/>
              <a:t>Summer Institutes</a:t>
            </a:r>
          </a:p>
        </p:txBody>
      </p:sp>
      <p:sp>
        <p:nvSpPr>
          <p:cNvPr id="34820" name="Slide Number Placeholder 3"/>
          <p:cNvSpPr>
            <a:spLocks noGrp="1"/>
          </p:cNvSpPr>
          <p:nvPr>
            <p:ph type="sldNum" sz="quarter" idx="12"/>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fld id="{DB3E7F13-B6D2-40B4-80B1-5D3D123F9F05}" type="slidenum">
              <a:rPr lang="en-US" sz="1400" b="0" smtClean="0"/>
              <a:pPr/>
              <a:t>91</a:t>
            </a:fld>
            <a:endParaRPr lang="en-US" sz="1400" b="0" smtClean="0"/>
          </a:p>
        </p:txBody>
      </p:sp>
      <p:sp>
        <p:nvSpPr>
          <p:cNvPr id="34821" name="Text Box 2"/>
          <p:cNvSpPr txBox="1">
            <a:spLocks noChangeArrowheads="1"/>
          </p:cNvSpPr>
          <p:nvPr/>
        </p:nvSpPr>
        <p:spPr bwMode="auto">
          <a:xfrm>
            <a:off x="1371600" y="754063"/>
            <a:ext cx="4038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pPr>
              <a:spcBef>
                <a:spcPct val="50000"/>
              </a:spcBef>
            </a:pPr>
            <a:r>
              <a:rPr lang="en-US"/>
              <a:t>Converting to Standard Normal</a:t>
            </a:r>
          </a:p>
        </p:txBody>
      </p:sp>
      <p:sp>
        <p:nvSpPr>
          <p:cNvPr id="34822" name="Line 3"/>
          <p:cNvSpPr>
            <a:spLocks noChangeShapeType="1"/>
          </p:cNvSpPr>
          <p:nvPr/>
        </p:nvSpPr>
        <p:spPr bwMode="auto">
          <a:xfrm>
            <a:off x="1066800" y="1447800"/>
            <a:ext cx="45720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23" name="Text Box 4"/>
          <p:cNvSpPr txBox="1">
            <a:spLocks noChangeArrowheads="1"/>
          </p:cNvSpPr>
          <p:nvPr/>
        </p:nvSpPr>
        <p:spPr bwMode="auto">
          <a:xfrm>
            <a:off x="990600" y="1752600"/>
            <a:ext cx="4648200"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pPr algn="l">
              <a:spcBef>
                <a:spcPct val="50000"/>
              </a:spcBef>
            </a:pPr>
            <a:r>
              <a:rPr lang="en-US" b="0"/>
              <a:t>This solves the problem for the N(0,1) case. Do we need a special table for every (</a:t>
            </a:r>
            <a:r>
              <a:rPr lang="en-US" b="0">
                <a:sym typeface="Symbol" pitchFamily="18" charset="2"/>
              </a:rPr>
              <a:t>,)? </a:t>
            </a:r>
          </a:p>
          <a:p>
            <a:pPr algn="l">
              <a:spcBef>
                <a:spcPct val="50000"/>
              </a:spcBef>
            </a:pPr>
            <a:r>
              <a:rPr lang="en-US" b="0">
                <a:sym typeface="Symbol" pitchFamily="18" charset="2"/>
              </a:rPr>
              <a:t>No!</a:t>
            </a:r>
            <a:endParaRPr lang="en-US" b="0"/>
          </a:p>
        </p:txBody>
      </p:sp>
      <p:sp>
        <p:nvSpPr>
          <p:cNvPr id="34824" name="Text Box 5"/>
          <p:cNvSpPr txBox="1">
            <a:spLocks noChangeArrowheads="1"/>
          </p:cNvSpPr>
          <p:nvPr/>
        </p:nvSpPr>
        <p:spPr bwMode="auto">
          <a:xfrm>
            <a:off x="914400" y="3352800"/>
            <a:ext cx="4876800" cy="176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27013" indent="-227013">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pPr algn="l">
              <a:spcBef>
                <a:spcPct val="50000"/>
              </a:spcBef>
            </a:pPr>
            <a:r>
              <a:rPr lang="en-US" b="0"/>
              <a:t>Define: X = </a:t>
            </a:r>
            <a:r>
              <a:rPr lang="en-US" b="0">
                <a:sym typeface="Symbol" pitchFamily="18" charset="2"/>
              </a:rPr>
              <a:t> + Z where Z ~ N(0,1)</a:t>
            </a:r>
          </a:p>
          <a:p>
            <a:pPr algn="l">
              <a:spcBef>
                <a:spcPct val="50000"/>
              </a:spcBef>
            </a:pPr>
            <a:r>
              <a:rPr lang="en-US" b="0">
                <a:sym typeface="Symbol" pitchFamily="18" charset="2"/>
              </a:rPr>
              <a:t>1.	E(X) =  + E(Z) = </a:t>
            </a:r>
          </a:p>
          <a:p>
            <a:pPr algn="l">
              <a:spcBef>
                <a:spcPct val="50000"/>
              </a:spcBef>
            </a:pPr>
            <a:r>
              <a:rPr lang="en-US" b="0">
                <a:sym typeface="Symbol" pitchFamily="18" charset="2"/>
              </a:rPr>
              <a:t>2.	V(X) = </a:t>
            </a:r>
            <a:r>
              <a:rPr lang="en-US" b="0" baseline="30000">
                <a:sym typeface="Symbol" pitchFamily="18" charset="2"/>
              </a:rPr>
              <a:t>2</a:t>
            </a:r>
            <a:r>
              <a:rPr lang="en-US" b="0">
                <a:sym typeface="Symbol" pitchFamily="18" charset="2"/>
              </a:rPr>
              <a:t>V(Z) = </a:t>
            </a:r>
            <a:r>
              <a:rPr lang="en-US" b="0" baseline="30000">
                <a:sym typeface="Symbol" pitchFamily="18" charset="2"/>
              </a:rPr>
              <a:t>2</a:t>
            </a:r>
            <a:r>
              <a:rPr lang="en-US" b="0">
                <a:sym typeface="Symbol" pitchFamily="18" charset="2"/>
              </a:rPr>
              <a:t>.</a:t>
            </a:r>
          </a:p>
          <a:p>
            <a:pPr algn="l">
              <a:spcBef>
                <a:spcPct val="50000"/>
              </a:spcBef>
            </a:pPr>
            <a:r>
              <a:rPr lang="en-US" b="0">
                <a:sym typeface="Symbol" pitchFamily="18" charset="2"/>
              </a:rPr>
              <a:t>3.	</a:t>
            </a:r>
            <a:r>
              <a:rPr lang="en-US" b="0" u="sng">
                <a:sym typeface="Symbol" pitchFamily="18" charset="2"/>
              </a:rPr>
              <a:t>X is normally distributed!</a:t>
            </a:r>
            <a:endParaRPr lang="en-US" b="0">
              <a:sym typeface="Symbol" pitchFamily="18" charset="2"/>
            </a:endParaRPr>
          </a:p>
        </p:txBody>
      </p:sp>
      <p:sp>
        <p:nvSpPr>
          <p:cNvPr id="34825" name="Text Box 6"/>
          <p:cNvSpPr txBox="1">
            <a:spLocks noChangeArrowheads="1"/>
          </p:cNvSpPr>
          <p:nvPr/>
        </p:nvSpPr>
        <p:spPr bwMode="auto">
          <a:xfrm>
            <a:off x="914400" y="5638800"/>
            <a:ext cx="47244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pPr algn="l">
              <a:spcBef>
                <a:spcPct val="50000"/>
              </a:spcBef>
            </a:pPr>
            <a:r>
              <a:rPr lang="en-US"/>
              <a:t>Linear functions of normal RV’s are also normal.</a:t>
            </a:r>
            <a:endParaRPr lang="en-US" b="0"/>
          </a:p>
        </p:txBody>
      </p:sp>
      <p:sp>
        <p:nvSpPr>
          <p:cNvPr id="34826" name="Rectangle 7"/>
          <p:cNvSpPr>
            <a:spLocks noChangeArrowheads="1"/>
          </p:cNvSpPr>
          <p:nvPr/>
        </p:nvSpPr>
        <p:spPr bwMode="auto">
          <a:xfrm>
            <a:off x="1447800" y="6553200"/>
            <a:ext cx="3557588"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b="0"/>
              <a:t>If  X ~ N (</a:t>
            </a:r>
            <a:r>
              <a:rPr lang="en-US" b="0">
                <a:sym typeface="Symbol" pitchFamily="18" charset="2"/>
              </a:rPr>
              <a:t>,  </a:t>
            </a:r>
            <a:r>
              <a:rPr lang="en-US" b="0" baseline="30000">
                <a:sym typeface="Symbol" pitchFamily="18" charset="2"/>
              </a:rPr>
              <a:t>2</a:t>
            </a:r>
            <a:r>
              <a:rPr lang="en-US" b="0">
                <a:sym typeface="Symbol" pitchFamily="18" charset="2"/>
              </a:rPr>
              <a:t>) and </a:t>
            </a:r>
            <a:r>
              <a:rPr lang="en-US" b="0"/>
              <a:t>Y = aX + b</a:t>
            </a:r>
          </a:p>
          <a:p>
            <a:pPr algn="l"/>
            <a:r>
              <a:rPr lang="en-US" b="0"/>
              <a:t>then    </a:t>
            </a:r>
          </a:p>
          <a:p>
            <a:pPr algn="l"/>
            <a:r>
              <a:rPr lang="en-US" b="0"/>
              <a:t>	Y ~ N(a</a:t>
            </a:r>
            <a:r>
              <a:rPr lang="en-US" b="0">
                <a:sym typeface="Symbol" pitchFamily="18" charset="2"/>
              </a:rPr>
              <a:t> + b, a </a:t>
            </a:r>
            <a:r>
              <a:rPr lang="en-US" b="0" baseline="30000">
                <a:sym typeface="Symbol" pitchFamily="18" charset="2"/>
              </a:rPr>
              <a:t>2</a:t>
            </a:r>
            <a:r>
              <a:rPr lang="en-US" b="0">
                <a:sym typeface="Symbol" pitchFamily="18" charset="2"/>
              </a:rPr>
              <a:t></a:t>
            </a:r>
            <a:r>
              <a:rPr lang="en-US" b="0" baseline="30000">
                <a:sym typeface="Symbol" pitchFamily="18" charset="2"/>
              </a:rPr>
              <a:t>2</a:t>
            </a:r>
            <a:r>
              <a:rPr lang="en-US" b="0">
                <a:sym typeface="Symbol" pitchFamily="18" charset="2"/>
              </a:rPr>
              <a:t>)</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r>
              <a:rPr lang="en-US" sz="1400" b="0" smtClean="0"/>
              <a:t>Summer 2017</a:t>
            </a:r>
            <a:endParaRPr lang="en-US" sz="1400" b="0"/>
          </a:p>
        </p:txBody>
      </p:sp>
      <p:sp>
        <p:nvSpPr>
          <p:cNvPr id="4099" name="Footer Placeholder 2"/>
          <p:cNvSpPr>
            <a:spLocks noGrp="1"/>
          </p:cNvSpPr>
          <p:nvPr>
            <p:ph type="ftr" sz="quarter" idx="11"/>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r>
              <a:rPr lang="en-US" sz="1400" b="0" smtClean="0"/>
              <a:t>Summer Institutes</a:t>
            </a:r>
          </a:p>
        </p:txBody>
      </p:sp>
      <p:sp>
        <p:nvSpPr>
          <p:cNvPr id="4100" name="Slide Number Placeholder 3"/>
          <p:cNvSpPr>
            <a:spLocks noGrp="1"/>
          </p:cNvSpPr>
          <p:nvPr>
            <p:ph type="sldNum" sz="quarter" idx="12"/>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fld id="{807CFC3F-45DE-447C-A6E5-C583211FB6E7}" type="slidenum">
              <a:rPr lang="en-US" sz="1400" b="0" smtClean="0"/>
              <a:pPr/>
              <a:t>65</a:t>
            </a:fld>
            <a:endParaRPr lang="en-US" sz="1400" b="0" smtClean="0"/>
          </a:p>
        </p:txBody>
      </p:sp>
      <p:sp>
        <p:nvSpPr>
          <p:cNvPr id="4101" name="Text Box 2"/>
          <p:cNvSpPr txBox="1">
            <a:spLocks noChangeArrowheads="1"/>
          </p:cNvSpPr>
          <p:nvPr/>
        </p:nvSpPr>
        <p:spPr bwMode="auto">
          <a:xfrm>
            <a:off x="1190625" y="914400"/>
            <a:ext cx="4495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pPr>
              <a:spcBef>
                <a:spcPct val="50000"/>
              </a:spcBef>
            </a:pPr>
            <a:r>
              <a:rPr lang="en-US"/>
              <a:t>Multinomial Distribution - Motivation</a:t>
            </a:r>
          </a:p>
        </p:txBody>
      </p:sp>
      <p:sp>
        <p:nvSpPr>
          <p:cNvPr id="4102" name="Line 3"/>
          <p:cNvSpPr>
            <a:spLocks noChangeShapeType="1"/>
          </p:cNvSpPr>
          <p:nvPr/>
        </p:nvSpPr>
        <p:spPr bwMode="auto">
          <a:xfrm>
            <a:off x="1143000" y="1447800"/>
            <a:ext cx="45720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3" name="Text Box 4"/>
          <p:cNvSpPr txBox="1">
            <a:spLocks noChangeArrowheads="1"/>
          </p:cNvSpPr>
          <p:nvPr/>
        </p:nvSpPr>
        <p:spPr bwMode="auto">
          <a:xfrm>
            <a:off x="1066800" y="1905000"/>
            <a:ext cx="4648200" cy="573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pPr algn="l"/>
            <a:r>
              <a:rPr lang="en-US" b="0"/>
              <a:t>For each child, we can represent these possibilities with three indicator variables for the </a:t>
            </a:r>
            <a:r>
              <a:rPr lang="en-US" b="0" i="1"/>
              <a:t>i-</a:t>
            </a:r>
            <a:r>
              <a:rPr lang="en-US" b="0"/>
              <a:t>th child as</a:t>
            </a:r>
          </a:p>
          <a:p>
            <a:pPr algn="l"/>
            <a:endParaRPr lang="en-US" b="0"/>
          </a:p>
          <a:p>
            <a:pPr algn="l"/>
            <a:r>
              <a:rPr lang="en-US" b="0" i="1"/>
              <a:t>Y</a:t>
            </a:r>
            <a:r>
              <a:rPr lang="en-US" b="0" i="1" baseline="-25000"/>
              <a:t>i1</a:t>
            </a:r>
            <a:r>
              <a:rPr lang="en-US" b="0"/>
              <a:t> = 1 if unaffected (AA),  &amp; 0 otherwise</a:t>
            </a:r>
          </a:p>
          <a:p>
            <a:pPr algn="l"/>
            <a:r>
              <a:rPr lang="en-US" b="0" i="1"/>
              <a:t>Y</a:t>
            </a:r>
            <a:r>
              <a:rPr lang="en-US" b="0" i="1" baseline="-25000"/>
              <a:t>i2</a:t>
            </a:r>
            <a:r>
              <a:rPr lang="en-US" b="0"/>
              <a:t> = 1 if carrier (Aa),         &amp; 0 otherwise</a:t>
            </a:r>
          </a:p>
          <a:p>
            <a:pPr algn="l"/>
            <a:r>
              <a:rPr lang="en-US" b="0" i="1"/>
              <a:t>Y</a:t>
            </a:r>
            <a:r>
              <a:rPr lang="en-US" b="0" i="1" baseline="-25000"/>
              <a:t>i3</a:t>
            </a:r>
            <a:r>
              <a:rPr lang="en-US" b="0"/>
              <a:t> = 1 if affected (aa),        &amp; 0 otherwise</a:t>
            </a:r>
          </a:p>
          <a:p>
            <a:pPr algn="l">
              <a:spcBef>
                <a:spcPct val="50000"/>
              </a:spcBef>
            </a:pPr>
            <a:r>
              <a:rPr lang="en-US" b="0"/>
              <a:t>Notice only one of the three </a:t>
            </a:r>
            <a:r>
              <a:rPr lang="en-US" b="0" i="1"/>
              <a:t>Y</a:t>
            </a:r>
            <a:r>
              <a:rPr lang="en-US" b="0" i="1" baseline="-25000"/>
              <a:t>i1</a:t>
            </a:r>
            <a:r>
              <a:rPr lang="en-US" b="0" i="1"/>
              <a:t>, Y</a:t>
            </a:r>
            <a:r>
              <a:rPr lang="en-US" b="0" i="1" baseline="-25000"/>
              <a:t>i2</a:t>
            </a:r>
            <a:r>
              <a:rPr lang="en-US" b="0" i="1"/>
              <a:t>,</a:t>
            </a:r>
            <a:r>
              <a:rPr lang="en-US" b="0"/>
              <a:t> </a:t>
            </a:r>
            <a:r>
              <a:rPr lang="en-US" b="0" i="1"/>
              <a:t>Y</a:t>
            </a:r>
            <a:r>
              <a:rPr lang="en-US" b="0" i="1" baseline="-25000"/>
              <a:t>i3</a:t>
            </a:r>
            <a:r>
              <a:rPr lang="en-US" b="0"/>
              <a:t> can be equal to 1, so </a:t>
            </a:r>
            <a:r>
              <a:rPr lang="en-US" b="0">
                <a:latin typeface="Symbol" pitchFamily="18" charset="2"/>
              </a:rPr>
              <a:t>S</a:t>
            </a:r>
            <a:r>
              <a:rPr lang="en-US" b="0" i="1" baseline="-25000"/>
              <a:t>j</a:t>
            </a:r>
            <a:r>
              <a:rPr lang="en-US" b="0"/>
              <a:t> </a:t>
            </a:r>
            <a:r>
              <a:rPr lang="en-US" b="0" i="1"/>
              <a:t>Y</a:t>
            </a:r>
            <a:r>
              <a:rPr lang="en-US" b="0" i="1" baseline="-25000"/>
              <a:t>ij</a:t>
            </a:r>
            <a:r>
              <a:rPr lang="en-US" b="0" i="1"/>
              <a:t> </a:t>
            </a:r>
            <a:r>
              <a:rPr lang="en-US" b="0"/>
              <a:t>= 1. </a:t>
            </a:r>
          </a:p>
          <a:p>
            <a:pPr algn="l">
              <a:spcBef>
                <a:spcPct val="50000"/>
              </a:spcBef>
            </a:pPr>
            <a:r>
              <a:rPr lang="en-US" b="0"/>
              <a:t>For the binomial distribution with 2 outcomes, there are 2</a:t>
            </a:r>
            <a:r>
              <a:rPr lang="en-US" b="0" i="1" baseline="30000"/>
              <a:t>n</a:t>
            </a:r>
            <a:r>
              <a:rPr lang="en-US" b="0"/>
              <a:t> unique outcomes in </a:t>
            </a:r>
            <a:r>
              <a:rPr lang="en-US" b="0" i="1"/>
              <a:t>n</a:t>
            </a:r>
            <a:r>
              <a:rPr lang="en-US" b="0"/>
              <a:t> trials. In the family with </a:t>
            </a:r>
            <a:r>
              <a:rPr lang="en-US" b="0" i="1"/>
              <a:t>n</a:t>
            </a:r>
            <a:r>
              <a:rPr lang="en-US" b="0"/>
              <a:t>=3 children, there are 2</a:t>
            </a:r>
            <a:r>
              <a:rPr lang="en-US" b="0" baseline="30000"/>
              <a:t>3</a:t>
            </a:r>
            <a:r>
              <a:rPr lang="en-US" b="0"/>
              <a:t> = 8 unique outcomes.</a:t>
            </a:r>
          </a:p>
          <a:p>
            <a:pPr algn="l">
              <a:spcBef>
                <a:spcPct val="50000"/>
              </a:spcBef>
            </a:pPr>
            <a:r>
              <a:rPr lang="en-US" b="0"/>
              <a:t>For the multinomial distribution with </a:t>
            </a:r>
            <a:r>
              <a:rPr lang="en-US" b="0" i="1"/>
              <a:t>n </a:t>
            </a:r>
            <a:r>
              <a:rPr lang="en-US" b="0"/>
              <a:t>trials and only 3 outcomes, the number of  unique outcomes is 3</a:t>
            </a:r>
            <a:r>
              <a:rPr lang="en-US" b="0" i="1" baseline="30000"/>
              <a:t>n</a:t>
            </a:r>
            <a:r>
              <a:rPr lang="en-US" b="0"/>
              <a:t>. For our small family, that’s 3</a:t>
            </a:r>
            <a:r>
              <a:rPr lang="en-US" b="0" baseline="30000"/>
              <a:t>3</a:t>
            </a:r>
            <a:r>
              <a:rPr lang="en-US" b="0"/>
              <a:t>=27 outcomes.</a:t>
            </a:r>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Date Placeholder 1"/>
          <p:cNvSpPr>
            <a:spLocks noGrp="1"/>
          </p:cNvSpPr>
          <p:nvPr>
            <p:ph type="dt" sz="quarter" idx="10"/>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r>
              <a:rPr lang="en-US" sz="1400" b="0" smtClean="0"/>
              <a:t>Summer 2017</a:t>
            </a:r>
            <a:endParaRPr lang="en-US" sz="1400" b="0"/>
          </a:p>
        </p:txBody>
      </p:sp>
      <p:sp>
        <p:nvSpPr>
          <p:cNvPr id="35843" name="Footer Placeholder 2"/>
          <p:cNvSpPr>
            <a:spLocks noGrp="1"/>
          </p:cNvSpPr>
          <p:nvPr>
            <p:ph type="ftr" sz="quarter" idx="11"/>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r>
              <a:rPr lang="en-US" sz="1400" b="0" smtClean="0"/>
              <a:t>Summer Institutes</a:t>
            </a:r>
          </a:p>
        </p:txBody>
      </p:sp>
      <p:sp>
        <p:nvSpPr>
          <p:cNvPr id="35844" name="Slide Number Placeholder 3"/>
          <p:cNvSpPr>
            <a:spLocks noGrp="1"/>
          </p:cNvSpPr>
          <p:nvPr>
            <p:ph type="sldNum" sz="quarter" idx="12"/>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fld id="{D86D0A31-5F53-4C35-B20B-3D69A19A713B}" type="slidenum">
              <a:rPr lang="en-US" sz="1400" b="0" smtClean="0"/>
              <a:pPr/>
              <a:t>92</a:t>
            </a:fld>
            <a:endParaRPr lang="en-US" sz="1400" b="0" smtClean="0"/>
          </a:p>
        </p:txBody>
      </p:sp>
      <p:sp>
        <p:nvSpPr>
          <p:cNvPr id="35845" name="Text Box 2"/>
          <p:cNvSpPr txBox="1">
            <a:spLocks noChangeArrowheads="1"/>
          </p:cNvSpPr>
          <p:nvPr/>
        </p:nvSpPr>
        <p:spPr bwMode="auto">
          <a:xfrm>
            <a:off x="1371600" y="754063"/>
            <a:ext cx="4038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pPr>
              <a:spcBef>
                <a:spcPct val="50000"/>
              </a:spcBef>
            </a:pPr>
            <a:r>
              <a:rPr lang="en-US"/>
              <a:t>Converting to Standard Normal</a:t>
            </a:r>
          </a:p>
        </p:txBody>
      </p:sp>
      <p:sp>
        <p:nvSpPr>
          <p:cNvPr id="35846" name="Line 3"/>
          <p:cNvSpPr>
            <a:spLocks noChangeShapeType="1"/>
          </p:cNvSpPr>
          <p:nvPr/>
        </p:nvSpPr>
        <p:spPr bwMode="auto">
          <a:xfrm>
            <a:off x="1066800" y="1447800"/>
            <a:ext cx="45720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47" name="Text Box 4"/>
          <p:cNvSpPr txBox="1">
            <a:spLocks noChangeArrowheads="1"/>
          </p:cNvSpPr>
          <p:nvPr/>
        </p:nvSpPr>
        <p:spPr bwMode="auto">
          <a:xfrm>
            <a:off x="838200" y="1676400"/>
            <a:ext cx="5105400" cy="2987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pPr algn="l">
              <a:spcBef>
                <a:spcPct val="50000"/>
              </a:spcBef>
            </a:pPr>
            <a:r>
              <a:rPr lang="en-US" b="0"/>
              <a:t>How can we convert a N(</a:t>
            </a:r>
            <a:r>
              <a:rPr lang="en-US" b="0">
                <a:sym typeface="Symbol" pitchFamily="18" charset="2"/>
              </a:rPr>
              <a:t>,</a:t>
            </a:r>
            <a:r>
              <a:rPr lang="en-US" b="0" baseline="30000">
                <a:sym typeface="Symbol" pitchFamily="18" charset="2"/>
              </a:rPr>
              <a:t>2</a:t>
            </a:r>
            <a:r>
              <a:rPr lang="en-US" b="0">
                <a:sym typeface="Symbol" pitchFamily="18" charset="2"/>
              </a:rPr>
              <a:t>) to a standard normal?</a:t>
            </a:r>
          </a:p>
          <a:p>
            <a:pPr algn="l">
              <a:spcBef>
                <a:spcPct val="50000"/>
              </a:spcBef>
            </a:pPr>
            <a:endParaRPr lang="en-US" b="0">
              <a:sym typeface="Symbol" pitchFamily="18" charset="2"/>
            </a:endParaRPr>
          </a:p>
          <a:p>
            <a:pPr algn="l">
              <a:spcBef>
                <a:spcPct val="50000"/>
              </a:spcBef>
            </a:pPr>
            <a:r>
              <a:rPr lang="en-US">
                <a:sym typeface="Symbol" pitchFamily="18" charset="2"/>
              </a:rPr>
              <a:t>Standardize:</a:t>
            </a:r>
          </a:p>
          <a:p>
            <a:pPr algn="l">
              <a:spcBef>
                <a:spcPct val="50000"/>
              </a:spcBef>
            </a:pPr>
            <a:endParaRPr lang="en-US">
              <a:sym typeface="Symbol" pitchFamily="18" charset="2"/>
            </a:endParaRPr>
          </a:p>
          <a:p>
            <a:pPr algn="l">
              <a:spcBef>
                <a:spcPct val="50000"/>
              </a:spcBef>
            </a:pPr>
            <a:endParaRPr lang="en-US">
              <a:sym typeface="Symbol" pitchFamily="18" charset="2"/>
            </a:endParaRPr>
          </a:p>
          <a:p>
            <a:pPr algn="l">
              <a:spcBef>
                <a:spcPct val="50000"/>
              </a:spcBef>
            </a:pPr>
            <a:r>
              <a:rPr lang="en-US" b="0">
                <a:sym typeface="Symbol" pitchFamily="18" charset="2"/>
              </a:rPr>
              <a:t>What is the mean and variance of Z?</a:t>
            </a:r>
            <a:endParaRPr lang="en-US" b="0"/>
          </a:p>
        </p:txBody>
      </p:sp>
      <p:graphicFrame>
        <p:nvGraphicFramePr>
          <p:cNvPr id="35848" name="Object 5"/>
          <p:cNvGraphicFramePr>
            <a:graphicFrameLocks noChangeAspect="1"/>
          </p:cNvGraphicFramePr>
          <p:nvPr/>
        </p:nvGraphicFramePr>
        <p:xfrm>
          <a:off x="2590800" y="3276600"/>
          <a:ext cx="1117600" cy="609600"/>
        </p:xfrm>
        <a:graphic>
          <a:graphicData uri="http://schemas.openxmlformats.org/presentationml/2006/ole">
            <mc:AlternateContent xmlns:mc="http://schemas.openxmlformats.org/markup-compatibility/2006">
              <mc:Choice xmlns:v="urn:schemas-microsoft-com:vml" Requires="v">
                <p:oleObj spid="_x0000_s35862" name="Equation" r:id="rId3" imgW="1117600" imgH="609600" progId="Equation.3">
                  <p:embed/>
                </p:oleObj>
              </mc:Choice>
              <mc:Fallback>
                <p:oleObj name="Equation" r:id="rId3" imgW="1117600" imgH="609600"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90800" y="3276600"/>
                        <a:ext cx="11176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5849" name="Text Box 6"/>
          <p:cNvSpPr txBox="1">
            <a:spLocks noChangeArrowheads="1"/>
          </p:cNvSpPr>
          <p:nvPr/>
        </p:nvSpPr>
        <p:spPr bwMode="auto">
          <a:xfrm>
            <a:off x="914400" y="5029200"/>
            <a:ext cx="46482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pPr algn="l">
              <a:spcBef>
                <a:spcPct val="50000"/>
              </a:spcBef>
            </a:pPr>
            <a:r>
              <a:rPr lang="en-US" b="0"/>
              <a:t>1.  E(Z) = (1/ </a:t>
            </a:r>
            <a:r>
              <a:rPr lang="en-US" b="0">
                <a:sym typeface="Symbol" pitchFamily="18" charset="2"/>
              </a:rPr>
              <a:t>)E(X - ) = 0</a:t>
            </a:r>
          </a:p>
          <a:p>
            <a:pPr algn="l">
              <a:spcBef>
                <a:spcPct val="50000"/>
              </a:spcBef>
            </a:pPr>
            <a:r>
              <a:rPr lang="en-US" b="0">
                <a:sym typeface="Symbol" pitchFamily="18" charset="2"/>
              </a:rPr>
              <a:t>2.  V(Z) = </a:t>
            </a:r>
            <a:r>
              <a:rPr lang="en-US" b="0"/>
              <a:t>(1/ </a:t>
            </a:r>
            <a:r>
              <a:rPr lang="en-US" b="0">
                <a:sym typeface="Symbol" pitchFamily="18" charset="2"/>
              </a:rPr>
              <a:t></a:t>
            </a:r>
            <a:r>
              <a:rPr lang="en-US" b="0" baseline="30000">
                <a:sym typeface="Symbol" pitchFamily="18" charset="2"/>
              </a:rPr>
              <a:t>2</a:t>
            </a:r>
            <a:r>
              <a:rPr lang="en-US" b="0">
                <a:sym typeface="Symbol" pitchFamily="18" charset="2"/>
              </a:rPr>
              <a:t>)V(X) = 1</a:t>
            </a:r>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Date Placeholder 1"/>
          <p:cNvSpPr>
            <a:spLocks noGrp="1"/>
          </p:cNvSpPr>
          <p:nvPr>
            <p:ph type="dt" sz="quarter" idx="10"/>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r>
              <a:rPr lang="en-US" sz="1400" b="0" smtClean="0"/>
              <a:t>Summer 2017</a:t>
            </a:r>
            <a:endParaRPr lang="en-US" sz="1400" b="0"/>
          </a:p>
        </p:txBody>
      </p:sp>
      <p:sp>
        <p:nvSpPr>
          <p:cNvPr id="36867" name="Footer Placeholder 2"/>
          <p:cNvSpPr>
            <a:spLocks noGrp="1"/>
          </p:cNvSpPr>
          <p:nvPr>
            <p:ph type="ftr" sz="quarter" idx="11"/>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r>
              <a:rPr lang="en-US" sz="1400" b="0" smtClean="0"/>
              <a:t>Summer Institutes</a:t>
            </a:r>
          </a:p>
        </p:txBody>
      </p:sp>
      <p:sp>
        <p:nvSpPr>
          <p:cNvPr id="36868" name="Slide Number Placeholder 3"/>
          <p:cNvSpPr>
            <a:spLocks noGrp="1"/>
          </p:cNvSpPr>
          <p:nvPr>
            <p:ph type="sldNum" sz="quarter" idx="12"/>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fld id="{B1FB7201-AA81-4E2F-B03B-21AECD3AB5C4}" type="slidenum">
              <a:rPr lang="en-US" sz="1400" b="0" smtClean="0"/>
              <a:pPr/>
              <a:t>93</a:t>
            </a:fld>
            <a:endParaRPr lang="en-US" sz="1400" b="0" smtClean="0"/>
          </a:p>
        </p:txBody>
      </p:sp>
      <p:sp>
        <p:nvSpPr>
          <p:cNvPr id="36869" name="Text Box 2"/>
          <p:cNvSpPr txBox="1">
            <a:spLocks noChangeArrowheads="1"/>
          </p:cNvSpPr>
          <p:nvPr/>
        </p:nvSpPr>
        <p:spPr bwMode="auto">
          <a:xfrm>
            <a:off x="1524000" y="609600"/>
            <a:ext cx="37338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pPr>
              <a:spcBef>
                <a:spcPct val="50000"/>
              </a:spcBef>
            </a:pPr>
            <a:r>
              <a:rPr lang="en-US"/>
              <a:t>Normal Distribution - Calculating Probabilities</a:t>
            </a:r>
          </a:p>
        </p:txBody>
      </p:sp>
      <p:sp>
        <p:nvSpPr>
          <p:cNvPr id="36870" name="Line 3"/>
          <p:cNvSpPr>
            <a:spLocks noChangeShapeType="1"/>
          </p:cNvSpPr>
          <p:nvPr/>
        </p:nvSpPr>
        <p:spPr bwMode="auto">
          <a:xfrm>
            <a:off x="1143000" y="1524000"/>
            <a:ext cx="44958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71" name="Text Box 4"/>
          <p:cNvSpPr txBox="1">
            <a:spLocks noChangeArrowheads="1"/>
          </p:cNvSpPr>
          <p:nvPr/>
        </p:nvSpPr>
        <p:spPr bwMode="auto">
          <a:xfrm>
            <a:off x="914400" y="1905000"/>
            <a:ext cx="5105400" cy="2073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pPr algn="l">
              <a:spcBef>
                <a:spcPct val="50000"/>
              </a:spcBef>
            </a:pPr>
            <a:r>
              <a:rPr lang="en-US" b="0"/>
              <a:t>Return to cholesterol example (Rosner 5.20)</a:t>
            </a:r>
          </a:p>
          <a:p>
            <a:pPr algn="l">
              <a:spcBef>
                <a:spcPct val="50000"/>
              </a:spcBef>
            </a:pPr>
            <a:r>
              <a:rPr lang="en-US" b="0"/>
              <a:t>Serum cholesterol is approximately normally distributed with mean 219 mg/mL and standard deviation 50 mg/mL. If the clinically desirable range is &lt; 200 mg/mL, then what proportion of the population falls in this range?</a:t>
            </a:r>
          </a:p>
        </p:txBody>
      </p:sp>
      <p:graphicFrame>
        <p:nvGraphicFramePr>
          <p:cNvPr id="36872" name="Object 5"/>
          <p:cNvGraphicFramePr>
            <a:graphicFrameLocks noChangeAspect="1"/>
          </p:cNvGraphicFramePr>
          <p:nvPr/>
        </p:nvGraphicFramePr>
        <p:xfrm>
          <a:off x="1066800" y="4248150"/>
          <a:ext cx="4178300" cy="1981200"/>
        </p:xfrm>
        <a:graphic>
          <a:graphicData uri="http://schemas.openxmlformats.org/presentationml/2006/ole">
            <mc:AlternateContent xmlns:mc="http://schemas.openxmlformats.org/markup-compatibility/2006">
              <mc:Choice xmlns:v="urn:schemas-microsoft-com:vml" Requires="v">
                <p:oleObj spid="_x0000_s36886" name="Equation" r:id="rId3" imgW="4178300" imgH="1981200" progId="Equation.3">
                  <p:embed/>
                </p:oleObj>
              </mc:Choice>
              <mc:Fallback>
                <p:oleObj name="Equation" r:id="rId3" imgW="4178300" imgH="1981200"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4248150"/>
                        <a:ext cx="4178300" cy="1981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 name="Text Box 4"/>
          <p:cNvSpPr txBox="1">
            <a:spLocks noChangeArrowheads="1"/>
          </p:cNvSpPr>
          <p:nvPr/>
        </p:nvSpPr>
        <p:spPr bwMode="auto">
          <a:xfrm>
            <a:off x="2413000" y="5880100"/>
            <a:ext cx="4000500" cy="862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pPr algn="l">
              <a:spcBef>
                <a:spcPct val="50000"/>
              </a:spcBef>
            </a:pPr>
            <a:r>
              <a:rPr lang="en-US" b="0" i="1"/>
              <a:t>       P( Z &gt; </a:t>
            </a:r>
            <a:r>
              <a:rPr lang="en-US" b="0"/>
              <a:t>0.38)	</a:t>
            </a:r>
            <a:r>
              <a:rPr lang="en-US" sz="1400" b="0" i="1"/>
              <a:t>from Table 3, column (b)</a:t>
            </a:r>
            <a:endParaRPr lang="en-US" sz="1400" b="0"/>
          </a:p>
          <a:p>
            <a:pPr algn="l">
              <a:spcBef>
                <a:spcPct val="50000"/>
              </a:spcBef>
            </a:pPr>
            <a:r>
              <a:rPr lang="en-US" b="0"/>
              <a:t>=     0.3520.</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Date Placeholder 1"/>
          <p:cNvSpPr>
            <a:spLocks noGrp="1"/>
          </p:cNvSpPr>
          <p:nvPr>
            <p:ph type="dt" sz="quarter" idx="10"/>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r>
              <a:rPr lang="en-US" sz="1400" b="0" smtClean="0"/>
              <a:t>Summer 2017</a:t>
            </a:r>
            <a:endParaRPr lang="en-US" sz="1400" b="0"/>
          </a:p>
        </p:txBody>
      </p:sp>
      <p:sp>
        <p:nvSpPr>
          <p:cNvPr id="37891" name="Footer Placeholder 2"/>
          <p:cNvSpPr>
            <a:spLocks noGrp="1"/>
          </p:cNvSpPr>
          <p:nvPr>
            <p:ph type="ftr" sz="quarter" idx="11"/>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r>
              <a:rPr lang="en-US" sz="1400" b="0" smtClean="0"/>
              <a:t>Summer Institutes</a:t>
            </a:r>
          </a:p>
        </p:txBody>
      </p:sp>
      <p:sp>
        <p:nvSpPr>
          <p:cNvPr id="37892" name="Slide Number Placeholder 3"/>
          <p:cNvSpPr>
            <a:spLocks noGrp="1"/>
          </p:cNvSpPr>
          <p:nvPr>
            <p:ph type="sldNum" sz="quarter" idx="12"/>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fld id="{555401FD-0284-4C62-B854-939A64052B9B}" type="slidenum">
              <a:rPr lang="en-US" sz="1400" b="0" smtClean="0"/>
              <a:pPr/>
              <a:t>94</a:t>
            </a:fld>
            <a:endParaRPr lang="en-US" sz="1400" b="0" smtClean="0"/>
          </a:p>
        </p:txBody>
      </p:sp>
      <p:sp>
        <p:nvSpPr>
          <p:cNvPr id="37893" name="Line 2"/>
          <p:cNvSpPr>
            <a:spLocks noChangeShapeType="1"/>
          </p:cNvSpPr>
          <p:nvPr/>
        </p:nvSpPr>
        <p:spPr bwMode="auto">
          <a:xfrm>
            <a:off x="1219200" y="1371600"/>
            <a:ext cx="44958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894" name="Text Box 3"/>
          <p:cNvSpPr txBox="1">
            <a:spLocks noChangeArrowheads="1"/>
          </p:cNvSpPr>
          <p:nvPr/>
        </p:nvSpPr>
        <p:spPr bwMode="auto">
          <a:xfrm>
            <a:off x="1447800" y="533400"/>
            <a:ext cx="3810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pPr>
              <a:spcBef>
                <a:spcPct val="50000"/>
              </a:spcBef>
            </a:pPr>
            <a:r>
              <a:rPr lang="en-US"/>
              <a:t>Normal Approximation to Binomial</a:t>
            </a:r>
            <a:endParaRPr lang="en-US" b="0"/>
          </a:p>
        </p:txBody>
      </p:sp>
      <p:sp>
        <p:nvSpPr>
          <p:cNvPr id="37895" name="Text Box 4"/>
          <p:cNvSpPr txBox="1">
            <a:spLocks noChangeArrowheads="1"/>
          </p:cNvSpPr>
          <p:nvPr/>
        </p:nvSpPr>
        <p:spPr bwMode="auto">
          <a:xfrm>
            <a:off x="838200" y="1524000"/>
            <a:ext cx="1676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pPr algn="l">
              <a:spcBef>
                <a:spcPct val="50000"/>
              </a:spcBef>
            </a:pPr>
            <a:r>
              <a:rPr lang="en-US" b="0" u="sng"/>
              <a:t>Example</a:t>
            </a:r>
            <a:endParaRPr lang="en-US" b="0"/>
          </a:p>
        </p:txBody>
      </p:sp>
      <p:sp>
        <p:nvSpPr>
          <p:cNvPr id="37896" name="Text Box 5"/>
          <p:cNvSpPr txBox="1">
            <a:spLocks noChangeArrowheads="1"/>
          </p:cNvSpPr>
          <p:nvPr/>
        </p:nvSpPr>
        <p:spPr bwMode="auto">
          <a:xfrm>
            <a:off x="838200" y="1981200"/>
            <a:ext cx="5181600" cy="496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pPr algn="l">
              <a:spcBef>
                <a:spcPct val="50000"/>
              </a:spcBef>
            </a:pPr>
            <a:r>
              <a:rPr lang="en-US" b="0"/>
              <a:t>Suppose the prevalence of HPV in women 18 -22 years old is 0.30. What is the probability that in a sample of 60 women from this population 9 or fewer would be infected?</a:t>
            </a:r>
          </a:p>
          <a:p>
            <a:pPr algn="l">
              <a:spcBef>
                <a:spcPct val="50000"/>
              </a:spcBef>
            </a:pPr>
            <a:endParaRPr lang="en-US" b="0"/>
          </a:p>
          <a:p>
            <a:pPr algn="l">
              <a:spcBef>
                <a:spcPct val="50000"/>
              </a:spcBef>
            </a:pPr>
            <a:r>
              <a:rPr lang="en-US" b="0"/>
              <a:t>Random variable?</a:t>
            </a:r>
          </a:p>
          <a:p>
            <a:pPr algn="l">
              <a:spcBef>
                <a:spcPct val="50000"/>
              </a:spcBef>
            </a:pPr>
            <a:endParaRPr lang="en-US" b="0"/>
          </a:p>
          <a:p>
            <a:pPr algn="l">
              <a:spcBef>
                <a:spcPct val="50000"/>
              </a:spcBef>
            </a:pPr>
            <a:r>
              <a:rPr lang="en-US" b="0"/>
              <a:t>Distribution?</a:t>
            </a:r>
          </a:p>
          <a:p>
            <a:pPr algn="l">
              <a:spcBef>
                <a:spcPct val="50000"/>
              </a:spcBef>
            </a:pPr>
            <a:endParaRPr lang="en-US" b="0"/>
          </a:p>
          <a:p>
            <a:pPr algn="l">
              <a:spcBef>
                <a:spcPct val="50000"/>
              </a:spcBef>
            </a:pPr>
            <a:r>
              <a:rPr lang="en-US" b="0"/>
              <a:t>Parameter(s)?</a:t>
            </a:r>
          </a:p>
          <a:p>
            <a:pPr algn="l">
              <a:spcBef>
                <a:spcPct val="50000"/>
              </a:spcBef>
            </a:pPr>
            <a:endParaRPr lang="en-US" b="0"/>
          </a:p>
          <a:p>
            <a:pPr algn="l">
              <a:spcBef>
                <a:spcPct val="50000"/>
              </a:spcBef>
            </a:pPr>
            <a:r>
              <a:rPr lang="en-US" b="0"/>
              <a:t>Question?</a:t>
            </a:r>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Date Placeholder 1"/>
          <p:cNvSpPr>
            <a:spLocks noGrp="1"/>
          </p:cNvSpPr>
          <p:nvPr>
            <p:ph type="dt" sz="quarter" idx="10"/>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r>
              <a:rPr lang="en-US" sz="1400" b="0" smtClean="0"/>
              <a:t>Summer 2017</a:t>
            </a:r>
            <a:endParaRPr lang="en-US" sz="1400" b="0"/>
          </a:p>
        </p:txBody>
      </p:sp>
      <p:sp>
        <p:nvSpPr>
          <p:cNvPr id="38915" name="Footer Placeholder 2"/>
          <p:cNvSpPr>
            <a:spLocks noGrp="1"/>
          </p:cNvSpPr>
          <p:nvPr>
            <p:ph type="ftr" sz="quarter" idx="11"/>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r>
              <a:rPr lang="en-US" sz="1400" b="0" smtClean="0"/>
              <a:t>Summer Institutes</a:t>
            </a:r>
          </a:p>
        </p:txBody>
      </p:sp>
      <p:sp>
        <p:nvSpPr>
          <p:cNvPr id="38916" name="Slide Number Placeholder 3"/>
          <p:cNvSpPr>
            <a:spLocks noGrp="1"/>
          </p:cNvSpPr>
          <p:nvPr>
            <p:ph type="sldNum" sz="quarter" idx="12"/>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fld id="{A5A1F4ED-ACE3-42E9-B79E-B6368F29C045}" type="slidenum">
              <a:rPr lang="en-US" sz="1400" b="0" smtClean="0"/>
              <a:pPr/>
              <a:t>95</a:t>
            </a:fld>
            <a:endParaRPr lang="en-US" sz="1400" b="0" smtClean="0"/>
          </a:p>
        </p:txBody>
      </p:sp>
      <p:grpSp>
        <p:nvGrpSpPr>
          <p:cNvPr id="38917" name="Group 8"/>
          <p:cNvGrpSpPr>
            <a:grpSpLocks/>
          </p:cNvGrpSpPr>
          <p:nvPr/>
        </p:nvGrpSpPr>
        <p:grpSpPr bwMode="auto">
          <a:xfrm>
            <a:off x="523875" y="2085975"/>
            <a:ext cx="5791200" cy="3703638"/>
            <a:chOff x="336" y="2784"/>
            <a:chExt cx="3648" cy="2333"/>
          </a:xfrm>
        </p:grpSpPr>
        <p:pic>
          <p:nvPicPr>
            <p:cNvPr id="38918"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0" y="2976"/>
              <a:ext cx="2976" cy="1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8919" name="Text Box 6"/>
            <p:cNvSpPr txBox="1">
              <a:spLocks noChangeArrowheads="1"/>
            </p:cNvSpPr>
            <p:nvPr/>
          </p:nvSpPr>
          <p:spPr bwMode="auto">
            <a:xfrm>
              <a:off x="1824" y="2784"/>
              <a:ext cx="115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pPr>
                <a:spcBef>
                  <a:spcPct val="50000"/>
                </a:spcBef>
              </a:pPr>
              <a:r>
                <a:rPr lang="en-US" b="0"/>
                <a:t>Binomial</a:t>
              </a:r>
            </a:p>
          </p:txBody>
        </p:sp>
        <p:sp>
          <p:nvSpPr>
            <p:cNvPr id="38920" name="Rectangle 7"/>
            <p:cNvSpPr>
              <a:spLocks noChangeArrowheads="1"/>
            </p:cNvSpPr>
            <p:nvPr/>
          </p:nvSpPr>
          <p:spPr bwMode="auto">
            <a:xfrm>
              <a:off x="336" y="4944"/>
              <a:ext cx="364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200" b="0">
                  <a:latin typeface="Arial" charset="0"/>
                </a:rPr>
                <a:t>graph X [weight=PX] if (X&lt;37), hist bin(37) normal gap(3) yscale(0,.12)</a:t>
              </a:r>
            </a:p>
          </p:txBody>
        </p:sp>
      </p:gr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Date Placeholder 1"/>
          <p:cNvSpPr>
            <a:spLocks noGrp="1"/>
          </p:cNvSpPr>
          <p:nvPr>
            <p:ph type="dt" sz="quarter" idx="10"/>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r>
              <a:rPr lang="en-US" sz="1400" b="0" smtClean="0"/>
              <a:t>Summer 2017</a:t>
            </a:r>
            <a:endParaRPr lang="en-US" sz="1400" b="0"/>
          </a:p>
        </p:txBody>
      </p:sp>
      <p:sp>
        <p:nvSpPr>
          <p:cNvPr id="39939" name="Footer Placeholder 2"/>
          <p:cNvSpPr>
            <a:spLocks noGrp="1"/>
          </p:cNvSpPr>
          <p:nvPr>
            <p:ph type="ftr" sz="quarter" idx="11"/>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r>
              <a:rPr lang="en-US" sz="1400" b="0" smtClean="0"/>
              <a:t>Summer Institutes</a:t>
            </a:r>
          </a:p>
        </p:txBody>
      </p:sp>
      <p:sp>
        <p:nvSpPr>
          <p:cNvPr id="39940" name="Slide Number Placeholder 3"/>
          <p:cNvSpPr>
            <a:spLocks noGrp="1"/>
          </p:cNvSpPr>
          <p:nvPr>
            <p:ph type="sldNum" sz="quarter" idx="12"/>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fld id="{53D2C627-CCA1-4A97-9230-0744D5A83780}" type="slidenum">
              <a:rPr lang="en-US" sz="1400" b="0" smtClean="0"/>
              <a:pPr/>
              <a:t>96</a:t>
            </a:fld>
            <a:endParaRPr lang="en-US" sz="1400" b="0" smtClean="0"/>
          </a:p>
        </p:txBody>
      </p:sp>
      <p:sp>
        <p:nvSpPr>
          <p:cNvPr id="39941" name="Line 2"/>
          <p:cNvSpPr>
            <a:spLocks noChangeShapeType="1"/>
          </p:cNvSpPr>
          <p:nvPr/>
        </p:nvSpPr>
        <p:spPr bwMode="auto">
          <a:xfrm>
            <a:off x="1219200" y="1371600"/>
            <a:ext cx="44958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42" name="Text Box 3"/>
          <p:cNvSpPr txBox="1">
            <a:spLocks noChangeArrowheads="1"/>
          </p:cNvSpPr>
          <p:nvPr/>
        </p:nvSpPr>
        <p:spPr bwMode="auto">
          <a:xfrm>
            <a:off x="1447800" y="533400"/>
            <a:ext cx="3810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pPr>
              <a:spcBef>
                <a:spcPct val="50000"/>
              </a:spcBef>
            </a:pPr>
            <a:r>
              <a:rPr lang="en-US"/>
              <a:t>Normal Approximation to Binomial</a:t>
            </a:r>
            <a:endParaRPr lang="en-US" b="0"/>
          </a:p>
        </p:txBody>
      </p:sp>
      <p:sp>
        <p:nvSpPr>
          <p:cNvPr id="39943" name="Text Box 4"/>
          <p:cNvSpPr txBox="1">
            <a:spLocks noChangeArrowheads="1"/>
          </p:cNvSpPr>
          <p:nvPr/>
        </p:nvSpPr>
        <p:spPr bwMode="auto">
          <a:xfrm>
            <a:off x="914400" y="2609850"/>
            <a:ext cx="5029200" cy="2836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b="1">
                <a:solidFill>
                  <a:schemeClr val="tx1"/>
                </a:solidFill>
                <a:latin typeface="Times New Roman" charset="0"/>
              </a:defRPr>
            </a:lvl1pPr>
            <a:lvl2pPr marL="514350" indent="-163513">
              <a:defRPr sz="2000" b="1">
                <a:solidFill>
                  <a:schemeClr val="tx1"/>
                </a:solidFill>
                <a:latin typeface="Times New Roman" charset="0"/>
              </a:defRPr>
            </a:lvl2pPr>
            <a:lvl3pPr>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pPr algn="l">
              <a:spcBef>
                <a:spcPct val="40000"/>
              </a:spcBef>
            </a:pPr>
            <a:r>
              <a:rPr lang="en-US" b="0"/>
              <a:t> </a:t>
            </a:r>
            <a:r>
              <a:rPr lang="en-US"/>
              <a:t>Binomial</a:t>
            </a:r>
          </a:p>
          <a:p>
            <a:pPr lvl="1" algn="l">
              <a:spcBef>
                <a:spcPct val="40000"/>
              </a:spcBef>
              <a:buFontTx/>
              <a:buChar char="•"/>
            </a:pPr>
            <a:r>
              <a:rPr lang="en-US" b="0"/>
              <a:t>When </a:t>
            </a:r>
            <a:r>
              <a:rPr lang="en-US"/>
              <a:t>np(1-p)</a:t>
            </a:r>
            <a:r>
              <a:rPr lang="en-US" b="0"/>
              <a:t> is “large” the normal may be used to approximate the binomial.</a:t>
            </a:r>
          </a:p>
          <a:p>
            <a:pPr lvl="1" algn="l">
              <a:spcBef>
                <a:spcPct val="40000"/>
              </a:spcBef>
              <a:buFontTx/>
              <a:buChar char="•"/>
            </a:pPr>
            <a:r>
              <a:rPr lang="en-US" b="0"/>
              <a:t>X ~ bin(n,p)</a:t>
            </a:r>
          </a:p>
          <a:p>
            <a:pPr lvl="2" algn="l">
              <a:spcBef>
                <a:spcPct val="40000"/>
              </a:spcBef>
            </a:pPr>
            <a:r>
              <a:rPr lang="en-US" b="0"/>
              <a:t>E(X) = np</a:t>
            </a:r>
          </a:p>
          <a:p>
            <a:pPr lvl="2" algn="l">
              <a:spcBef>
                <a:spcPct val="40000"/>
              </a:spcBef>
            </a:pPr>
            <a:r>
              <a:rPr lang="en-US" b="0"/>
              <a:t>V(X) = np(1-p)</a:t>
            </a:r>
          </a:p>
          <a:p>
            <a:pPr lvl="1" algn="l">
              <a:spcBef>
                <a:spcPct val="40000"/>
              </a:spcBef>
              <a:buFontTx/>
              <a:buChar char="•"/>
            </a:pPr>
            <a:r>
              <a:rPr lang="en-US" b="0"/>
              <a:t>X is approximately N(np,np(1-p))</a:t>
            </a:r>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Date Placeholder 1"/>
          <p:cNvSpPr>
            <a:spLocks noGrp="1"/>
          </p:cNvSpPr>
          <p:nvPr>
            <p:ph type="dt" sz="quarter" idx="10"/>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r>
              <a:rPr lang="en-US" sz="1400" b="0" smtClean="0"/>
              <a:t>Summer 2017</a:t>
            </a:r>
            <a:endParaRPr lang="en-US" sz="1400" b="0"/>
          </a:p>
        </p:txBody>
      </p:sp>
      <p:sp>
        <p:nvSpPr>
          <p:cNvPr id="40963" name="Footer Placeholder 2"/>
          <p:cNvSpPr>
            <a:spLocks noGrp="1"/>
          </p:cNvSpPr>
          <p:nvPr>
            <p:ph type="ftr" sz="quarter" idx="11"/>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r>
              <a:rPr lang="en-US" sz="1400" b="0" smtClean="0"/>
              <a:t>Summer Institutes</a:t>
            </a:r>
          </a:p>
        </p:txBody>
      </p:sp>
      <p:sp>
        <p:nvSpPr>
          <p:cNvPr id="40964" name="Slide Number Placeholder 3"/>
          <p:cNvSpPr>
            <a:spLocks noGrp="1"/>
          </p:cNvSpPr>
          <p:nvPr>
            <p:ph type="sldNum" sz="quarter" idx="12"/>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fld id="{13DD00F3-8499-4CE7-AE79-A624BC448B9E}" type="slidenum">
              <a:rPr lang="en-US" sz="1400" b="0" smtClean="0"/>
              <a:pPr/>
              <a:t>97</a:t>
            </a:fld>
            <a:endParaRPr lang="en-US" sz="1400" b="0" smtClean="0"/>
          </a:p>
        </p:txBody>
      </p:sp>
      <p:sp>
        <p:nvSpPr>
          <p:cNvPr id="40965" name="Line 2"/>
          <p:cNvSpPr>
            <a:spLocks noChangeShapeType="1"/>
          </p:cNvSpPr>
          <p:nvPr/>
        </p:nvSpPr>
        <p:spPr bwMode="auto">
          <a:xfrm>
            <a:off x="1219200" y="1371600"/>
            <a:ext cx="44958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66" name="Text Box 3"/>
          <p:cNvSpPr txBox="1">
            <a:spLocks noChangeArrowheads="1"/>
          </p:cNvSpPr>
          <p:nvPr/>
        </p:nvSpPr>
        <p:spPr bwMode="auto">
          <a:xfrm>
            <a:off x="1447800" y="533400"/>
            <a:ext cx="3810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pPr>
              <a:spcBef>
                <a:spcPct val="50000"/>
              </a:spcBef>
            </a:pPr>
            <a:r>
              <a:rPr lang="en-US"/>
              <a:t>Normal Approximation to Binomial</a:t>
            </a:r>
            <a:endParaRPr lang="en-US" b="0"/>
          </a:p>
        </p:txBody>
      </p:sp>
      <p:sp>
        <p:nvSpPr>
          <p:cNvPr id="40967" name="Text Box 4"/>
          <p:cNvSpPr txBox="1">
            <a:spLocks noChangeArrowheads="1"/>
          </p:cNvSpPr>
          <p:nvPr/>
        </p:nvSpPr>
        <p:spPr bwMode="auto">
          <a:xfrm>
            <a:off x="838200" y="1524000"/>
            <a:ext cx="1676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pPr algn="l">
              <a:spcBef>
                <a:spcPct val="50000"/>
              </a:spcBef>
            </a:pPr>
            <a:r>
              <a:rPr lang="en-US" b="0" u="sng"/>
              <a:t>Example</a:t>
            </a:r>
            <a:endParaRPr lang="en-US" b="0"/>
          </a:p>
        </p:txBody>
      </p:sp>
      <p:sp>
        <p:nvSpPr>
          <p:cNvPr id="40968" name="Text Box 5"/>
          <p:cNvSpPr txBox="1">
            <a:spLocks noChangeArrowheads="1"/>
          </p:cNvSpPr>
          <p:nvPr/>
        </p:nvSpPr>
        <p:spPr bwMode="auto">
          <a:xfrm>
            <a:off x="838200" y="1981200"/>
            <a:ext cx="5181600" cy="5883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b="1">
                <a:solidFill>
                  <a:schemeClr val="tx1"/>
                </a:solidFill>
                <a:latin typeface="Times New Roman" charset="0"/>
              </a:defRPr>
            </a:lvl1pPr>
            <a:lvl2pPr>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pPr algn="l">
              <a:spcBef>
                <a:spcPct val="50000"/>
              </a:spcBef>
            </a:pPr>
            <a:r>
              <a:rPr lang="en-US" b="0"/>
              <a:t>Suppose the prevalence of HPV in women 18 -22 years old is 0.30. What is the probability that in a sample of 60 women from this population that 9 or less would be infected?</a:t>
            </a:r>
          </a:p>
          <a:p>
            <a:pPr algn="l">
              <a:spcBef>
                <a:spcPct val="50000"/>
              </a:spcBef>
            </a:pPr>
            <a:endParaRPr lang="en-US" b="0"/>
          </a:p>
          <a:p>
            <a:pPr algn="l">
              <a:spcBef>
                <a:spcPct val="50000"/>
              </a:spcBef>
            </a:pPr>
            <a:r>
              <a:rPr lang="en-US" b="0"/>
              <a:t>Random variable?</a:t>
            </a:r>
          </a:p>
          <a:p>
            <a:pPr lvl="1" algn="l">
              <a:spcBef>
                <a:spcPct val="50000"/>
              </a:spcBef>
              <a:buFont typeface="Symbol" pitchFamily="18" charset="2"/>
              <a:buChar char="Þ"/>
            </a:pPr>
            <a:r>
              <a:rPr lang="en-US" b="0"/>
              <a:t> X = number infected out of 60</a:t>
            </a:r>
          </a:p>
          <a:p>
            <a:pPr algn="l">
              <a:spcBef>
                <a:spcPct val="50000"/>
              </a:spcBef>
            </a:pPr>
            <a:r>
              <a:rPr lang="en-US" b="0"/>
              <a:t>Distribution?</a:t>
            </a:r>
          </a:p>
          <a:p>
            <a:pPr lvl="1" algn="l">
              <a:spcBef>
                <a:spcPct val="50000"/>
              </a:spcBef>
              <a:buFont typeface="Symbol" pitchFamily="18" charset="2"/>
              <a:buChar char="Þ"/>
            </a:pPr>
            <a:r>
              <a:rPr lang="en-US" b="0"/>
              <a:t> Binomial</a:t>
            </a:r>
          </a:p>
          <a:p>
            <a:pPr algn="l">
              <a:spcBef>
                <a:spcPct val="50000"/>
              </a:spcBef>
            </a:pPr>
            <a:r>
              <a:rPr lang="en-US" b="0"/>
              <a:t>Parameter(s)?</a:t>
            </a:r>
          </a:p>
          <a:p>
            <a:pPr lvl="1" algn="l">
              <a:spcBef>
                <a:spcPct val="50000"/>
              </a:spcBef>
              <a:buFont typeface="Symbol" pitchFamily="18" charset="2"/>
              <a:buChar char="Þ"/>
            </a:pPr>
            <a:r>
              <a:rPr lang="en-US" b="0">
                <a:sym typeface="Symbol" pitchFamily="18" charset="2"/>
              </a:rPr>
              <a:t> n = 60,  p = .30</a:t>
            </a:r>
            <a:endParaRPr lang="en-US" b="0"/>
          </a:p>
          <a:p>
            <a:pPr algn="l">
              <a:spcBef>
                <a:spcPct val="50000"/>
              </a:spcBef>
            </a:pPr>
            <a:r>
              <a:rPr lang="en-US" b="0"/>
              <a:t>Question?</a:t>
            </a:r>
          </a:p>
          <a:p>
            <a:pPr lvl="1" algn="l">
              <a:spcBef>
                <a:spcPct val="50000"/>
              </a:spcBef>
              <a:buFont typeface="Symbol" pitchFamily="18" charset="2"/>
              <a:buChar char="Þ"/>
            </a:pPr>
            <a:r>
              <a:rPr lang="en-US" b="0"/>
              <a:t> P(X </a:t>
            </a:r>
            <a:r>
              <a:rPr lang="en-US" b="0" u="sng"/>
              <a:t>&lt;</a:t>
            </a:r>
            <a:r>
              <a:rPr lang="en-US" b="0"/>
              <a:t> 9) =</a:t>
            </a:r>
          </a:p>
          <a:p>
            <a:pPr lvl="1" algn="l">
              <a:spcBef>
                <a:spcPct val="50000"/>
              </a:spcBef>
              <a:buFont typeface="Symbol" pitchFamily="18" charset="2"/>
              <a:buChar char="Þ"/>
            </a:pPr>
            <a:r>
              <a:rPr lang="en-US" b="0"/>
              <a:t> normal approx. =</a:t>
            </a:r>
          </a:p>
        </p:txBody>
      </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16"/>
          <p:cNvPicPr>
            <a:picLocks noChangeAspect="1" noChangeArrowheads="1"/>
          </p:cNvPicPr>
          <p:nvPr/>
        </p:nvPicPr>
        <p:blipFill>
          <a:blip r:embed="rId2">
            <a:extLst>
              <a:ext uri="{28A0092B-C50C-407E-A947-70E740481C1C}">
                <a14:useLocalDpi xmlns:a14="http://schemas.microsoft.com/office/drawing/2010/main" val="0"/>
              </a:ext>
            </a:extLst>
          </a:blip>
          <a:srcRect t="7973" b="2881"/>
          <a:stretch>
            <a:fillRect/>
          </a:stretch>
        </p:blipFill>
        <p:spPr bwMode="auto">
          <a:xfrm>
            <a:off x="685800" y="835025"/>
            <a:ext cx="5524500" cy="5502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1987" name="Date Placeholder 1"/>
          <p:cNvSpPr>
            <a:spLocks noGrp="1"/>
          </p:cNvSpPr>
          <p:nvPr>
            <p:ph type="dt" sz="quarter" idx="10"/>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r>
              <a:rPr lang="en-US" sz="1400" b="0" smtClean="0"/>
              <a:t>Summer 2017</a:t>
            </a:r>
            <a:endParaRPr lang="en-US" sz="1400" b="0"/>
          </a:p>
        </p:txBody>
      </p:sp>
      <p:sp>
        <p:nvSpPr>
          <p:cNvPr id="41988" name="Footer Placeholder 2"/>
          <p:cNvSpPr>
            <a:spLocks noGrp="1"/>
          </p:cNvSpPr>
          <p:nvPr>
            <p:ph type="ftr" sz="quarter" idx="11"/>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r>
              <a:rPr lang="en-US" sz="1400" b="0" smtClean="0"/>
              <a:t>Summer Institutes</a:t>
            </a:r>
          </a:p>
        </p:txBody>
      </p:sp>
      <p:sp>
        <p:nvSpPr>
          <p:cNvPr id="41989" name="Slide Number Placeholder 3"/>
          <p:cNvSpPr>
            <a:spLocks noGrp="1"/>
          </p:cNvSpPr>
          <p:nvPr>
            <p:ph type="sldNum" sz="quarter" idx="12"/>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fld id="{65D5D5A6-E973-434C-9B8A-C096C7B7DB2B}" type="slidenum">
              <a:rPr lang="en-US" sz="1400" b="0" smtClean="0"/>
              <a:pPr/>
              <a:t>98</a:t>
            </a:fld>
            <a:endParaRPr lang="en-US" sz="1400" b="0" smtClean="0"/>
          </a:p>
        </p:txBody>
      </p:sp>
      <p:sp>
        <p:nvSpPr>
          <p:cNvPr id="41990" name="Text Box 3"/>
          <p:cNvSpPr txBox="1">
            <a:spLocks noChangeArrowheads="1"/>
          </p:cNvSpPr>
          <p:nvPr/>
        </p:nvSpPr>
        <p:spPr bwMode="auto">
          <a:xfrm>
            <a:off x="1574800" y="695325"/>
            <a:ext cx="389413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r>
              <a:rPr lang="en-US" sz="1600" b="0">
                <a:latin typeface="Arial" charset="0"/>
              </a:rPr>
              <a:t>Binomial CDF and Normal Approximation</a:t>
            </a:r>
          </a:p>
        </p:txBody>
      </p:sp>
      <p:sp>
        <p:nvSpPr>
          <p:cNvPr id="9" name="Rectangle 8"/>
          <p:cNvSpPr>
            <a:spLocks noRot="1" noChangeAspect="1" noMove="1" noResize="1" noEditPoints="1" noAdjustHandles="1" noChangeArrowheads="1" noChangeShapeType="1" noTextEdit="1"/>
          </p:cNvSpPr>
          <p:nvPr/>
        </p:nvSpPr>
        <p:spPr>
          <a:xfrm>
            <a:off x="482600" y="6607145"/>
            <a:ext cx="5867400" cy="1154355"/>
          </a:xfrm>
          <a:prstGeom prst="rect">
            <a:avLst/>
          </a:prstGeom>
          <a:blipFill rotWithShape="1">
            <a:blip r:embed="rId3"/>
            <a:stretch>
              <a:fillRect t="-2646" b="-1587"/>
            </a:stretch>
          </a:blipFill>
        </p:spPr>
        <p:txBody>
          <a:bodyPr/>
          <a:lstStyle/>
          <a:p>
            <a:pPr>
              <a:defRPr/>
            </a:pPr>
            <a:r>
              <a:rPr lang="en-US">
                <a:noFill/>
              </a:rPr>
              <a:t> </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1+#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r>
              <a:rPr lang="en-US" sz="1400" b="0" smtClean="0"/>
              <a:t>Summer 2017</a:t>
            </a:r>
            <a:endParaRPr lang="en-US" sz="1400" b="0"/>
          </a:p>
        </p:txBody>
      </p:sp>
      <p:sp>
        <p:nvSpPr>
          <p:cNvPr id="5123" name="Footer Placeholder 2"/>
          <p:cNvSpPr>
            <a:spLocks noGrp="1"/>
          </p:cNvSpPr>
          <p:nvPr>
            <p:ph type="ftr" sz="quarter" idx="11"/>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r>
              <a:rPr lang="en-US" sz="1400" b="0" smtClean="0"/>
              <a:t>Summer Institutes</a:t>
            </a:r>
          </a:p>
        </p:txBody>
      </p:sp>
      <p:sp>
        <p:nvSpPr>
          <p:cNvPr id="5124" name="Slide Number Placeholder 3"/>
          <p:cNvSpPr>
            <a:spLocks noGrp="1"/>
          </p:cNvSpPr>
          <p:nvPr>
            <p:ph type="sldNum" sz="quarter" idx="12"/>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fld id="{6AB5B61E-5B8F-4075-9D54-66213B649EC9}" type="slidenum">
              <a:rPr lang="en-US" sz="1400" b="0" smtClean="0"/>
              <a:pPr/>
              <a:t>66</a:t>
            </a:fld>
            <a:endParaRPr lang="en-US" sz="1400" b="0" smtClean="0"/>
          </a:p>
        </p:txBody>
      </p:sp>
      <p:sp>
        <p:nvSpPr>
          <p:cNvPr id="5125" name="Text Box 2"/>
          <p:cNvSpPr txBox="1">
            <a:spLocks noChangeArrowheads="1"/>
          </p:cNvSpPr>
          <p:nvPr/>
        </p:nvSpPr>
        <p:spPr bwMode="auto">
          <a:xfrm>
            <a:off x="1295400" y="457200"/>
            <a:ext cx="4114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pPr>
              <a:spcBef>
                <a:spcPct val="50000"/>
              </a:spcBef>
            </a:pPr>
            <a:r>
              <a:rPr lang="en-US"/>
              <a:t>Possible Outcomes</a:t>
            </a:r>
          </a:p>
        </p:txBody>
      </p:sp>
      <p:sp>
        <p:nvSpPr>
          <p:cNvPr id="5126" name="Line 3"/>
          <p:cNvSpPr>
            <a:spLocks noChangeShapeType="1"/>
          </p:cNvSpPr>
          <p:nvPr/>
        </p:nvSpPr>
        <p:spPr bwMode="auto">
          <a:xfrm>
            <a:off x="1219200" y="1066800"/>
            <a:ext cx="41910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7" name="Text Box 4"/>
          <p:cNvSpPr txBox="1">
            <a:spLocks noChangeArrowheads="1"/>
          </p:cNvSpPr>
          <p:nvPr/>
        </p:nvSpPr>
        <p:spPr bwMode="auto">
          <a:xfrm>
            <a:off x="1143000" y="1143000"/>
            <a:ext cx="4648200" cy="146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pPr algn="l">
              <a:spcBef>
                <a:spcPct val="50000"/>
              </a:spcBef>
            </a:pPr>
            <a:r>
              <a:rPr lang="en-US" sz="1800" b="0" u="sng"/>
              <a:t>Combinations</a:t>
            </a:r>
            <a:r>
              <a:rPr lang="en-US" sz="1800" b="0"/>
              <a:t>: As with the binomial, there are different ways to arrange possible outcomes from a total of </a:t>
            </a:r>
            <a:r>
              <a:rPr lang="en-US" sz="1800" b="0" i="1"/>
              <a:t>n</a:t>
            </a:r>
            <a:r>
              <a:rPr lang="en-US" sz="1800" b="0"/>
              <a:t> objects (trials) if order doesn’t matter. For the multinomial distribution, the combinations are summarized as</a:t>
            </a:r>
          </a:p>
        </p:txBody>
      </p:sp>
      <p:graphicFrame>
        <p:nvGraphicFramePr>
          <p:cNvPr id="5128" name="Object 6"/>
          <p:cNvGraphicFramePr>
            <a:graphicFrameLocks noChangeAspect="1"/>
          </p:cNvGraphicFramePr>
          <p:nvPr>
            <p:extLst>
              <p:ext uri="{D42A27DB-BD31-4B8C-83A1-F6EECF244321}">
                <p14:modId xmlns:p14="http://schemas.microsoft.com/office/powerpoint/2010/main" val="102715673"/>
              </p:ext>
            </p:extLst>
          </p:nvPr>
        </p:nvGraphicFramePr>
        <p:xfrm>
          <a:off x="2065338" y="2774950"/>
          <a:ext cx="2166937" cy="830263"/>
        </p:xfrm>
        <a:graphic>
          <a:graphicData uri="http://schemas.openxmlformats.org/presentationml/2006/ole">
            <mc:AlternateContent xmlns:mc="http://schemas.openxmlformats.org/markup-compatibility/2006">
              <mc:Choice xmlns:v="urn:schemas-microsoft-com:vml" Requires="v">
                <p:oleObj spid="_x0000_s5143" name="Equation" r:id="rId3" imgW="977900" imgH="457200" progId="Equation.3">
                  <p:embed/>
                </p:oleObj>
              </mc:Choice>
              <mc:Fallback>
                <p:oleObj name="Equation" r:id="rId3" imgW="977900" imgH="457200" progId="Equation.3">
                  <p:embed/>
                  <p:pic>
                    <p:nvPicPr>
                      <p:cNvPr id="0" name="Object 6"/>
                      <p:cNvPicPr>
                        <a:picLocks noChangeAspect="1" noChangeArrowheads="1"/>
                      </p:cNvPicPr>
                      <p:nvPr/>
                    </p:nvPicPr>
                    <p:blipFill>
                      <a:blip r:embed="rId4"/>
                      <a:srcRect/>
                      <a:stretch>
                        <a:fillRect/>
                      </a:stretch>
                    </p:blipFill>
                    <p:spPr bwMode="auto">
                      <a:xfrm>
                        <a:off x="2065338" y="2774950"/>
                        <a:ext cx="2166937" cy="830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129" name="Text Box 8"/>
          <p:cNvSpPr txBox="1">
            <a:spLocks noChangeArrowheads="1"/>
          </p:cNvSpPr>
          <p:nvPr/>
        </p:nvSpPr>
        <p:spPr bwMode="auto">
          <a:xfrm>
            <a:off x="838200" y="4600575"/>
            <a:ext cx="5257800" cy="3414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pPr algn="l">
              <a:lnSpc>
                <a:spcPct val="80000"/>
              </a:lnSpc>
            </a:pPr>
            <a:r>
              <a:rPr lang="en-US" sz="1800" b="0"/>
              <a:t>E.g. (</a:t>
            </a:r>
            <a:r>
              <a:rPr lang="en-US" sz="1800" b="0" i="1"/>
              <a:t>n</a:t>
            </a:r>
            <a:r>
              <a:rPr lang="en-US" sz="1800" b="0"/>
              <a:t>=2 offspring)</a:t>
            </a:r>
          </a:p>
          <a:p>
            <a:pPr algn="l">
              <a:lnSpc>
                <a:spcPct val="80000"/>
              </a:lnSpc>
            </a:pPr>
            <a:endParaRPr lang="en-US" sz="1800" b="0"/>
          </a:p>
          <a:p>
            <a:pPr algn="l">
              <a:lnSpc>
                <a:spcPct val="80000"/>
              </a:lnSpc>
            </a:pPr>
            <a:r>
              <a:rPr lang="en-US" b="0"/>
              <a:t>Child number</a:t>
            </a:r>
          </a:p>
          <a:p>
            <a:pPr algn="l">
              <a:lnSpc>
                <a:spcPct val="80000"/>
              </a:lnSpc>
            </a:pPr>
            <a:r>
              <a:rPr lang="en-US" b="0" u="sng"/>
              <a:t>1	2	Outcomes		</a:t>
            </a:r>
            <a:endParaRPr lang="en-US" b="0"/>
          </a:p>
          <a:p>
            <a:pPr algn="l">
              <a:lnSpc>
                <a:spcPct val="80000"/>
              </a:lnSpc>
            </a:pPr>
            <a:r>
              <a:rPr lang="en-US" b="0"/>
              <a:t>AA	AA</a:t>
            </a:r>
            <a:r>
              <a:rPr lang="en-US" sz="1800" b="0"/>
              <a:t>	2  unaffected, 0 carrier, 0 affected</a:t>
            </a:r>
          </a:p>
          <a:p>
            <a:pPr algn="l">
              <a:lnSpc>
                <a:spcPct val="80000"/>
              </a:lnSpc>
            </a:pPr>
            <a:r>
              <a:rPr lang="en-US" b="0">
                <a:solidFill>
                  <a:srgbClr val="FF0000"/>
                </a:solidFill>
              </a:rPr>
              <a:t>AA	Aa</a:t>
            </a:r>
            <a:r>
              <a:rPr lang="en-US" sz="1800" b="0">
                <a:solidFill>
                  <a:srgbClr val="FF0000"/>
                </a:solidFill>
              </a:rPr>
              <a:t>	1  unaffected, 1 carrier, 0 affected</a:t>
            </a:r>
          </a:p>
          <a:p>
            <a:pPr algn="l">
              <a:lnSpc>
                <a:spcPct val="80000"/>
              </a:lnSpc>
            </a:pPr>
            <a:r>
              <a:rPr lang="en-US" b="0">
                <a:solidFill>
                  <a:srgbClr val="FF0000"/>
                </a:solidFill>
              </a:rPr>
              <a:t>Aa	AA</a:t>
            </a:r>
            <a:r>
              <a:rPr lang="en-US" sz="1800" b="0">
                <a:solidFill>
                  <a:srgbClr val="FF0000"/>
                </a:solidFill>
              </a:rPr>
              <a:t>	1  unaffected, 1 carrier, 0 affected</a:t>
            </a:r>
          </a:p>
          <a:p>
            <a:pPr algn="l">
              <a:lnSpc>
                <a:spcPct val="80000"/>
              </a:lnSpc>
            </a:pPr>
            <a:r>
              <a:rPr lang="en-US" b="0">
                <a:solidFill>
                  <a:srgbClr val="0066FF"/>
                </a:solidFill>
              </a:rPr>
              <a:t>AA	aa</a:t>
            </a:r>
            <a:r>
              <a:rPr lang="en-US" sz="1800" b="0">
                <a:solidFill>
                  <a:srgbClr val="0066FF"/>
                </a:solidFill>
              </a:rPr>
              <a:t>	1  unaffected, 0 carrier, 1 affected</a:t>
            </a:r>
          </a:p>
          <a:p>
            <a:pPr algn="l">
              <a:lnSpc>
                <a:spcPct val="80000"/>
              </a:lnSpc>
            </a:pPr>
            <a:r>
              <a:rPr lang="en-US" b="0">
                <a:solidFill>
                  <a:srgbClr val="0066FF"/>
                </a:solidFill>
              </a:rPr>
              <a:t>aa	AA</a:t>
            </a:r>
            <a:r>
              <a:rPr lang="en-US" sz="1800" b="0">
                <a:solidFill>
                  <a:srgbClr val="0066FF"/>
                </a:solidFill>
              </a:rPr>
              <a:t>	1  unaffected, 0 carrier, 1affected</a:t>
            </a:r>
          </a:p>
          <a:p>
            <a:pPr algn="l">
              <a:lnSpc>
                <a:spcPct val="80000"/>
              </a:lnSpc>
            </a:pPr>
            <a:r>
              <a:rPr lang="en-US" b="0"/>
              <a:t>Aa</a:t>
            </a:r>
            <a:r>
              <a:rPr lang="en-US"/>
              <a:t> </a:t>
            </a:r>
            <a:r>
              <a:rPr lang="en-US" b="0"/>
              <a:t>	Aa</a:t>
            </a:r>
            <a:r>
              <a:rPr lang="en-US" sz="1800" b="0"/>
              <a:t>	0  unaffected, 2 carrier, 0 affected</a:t>
            </a:r>
          </a:p>
          <a:p>
            <a:pPr algn="l">
              <a:lnSpc>
                <a:spcPct val="80000"/>
              </a:lnSpc>
            </a:pPr>
            <a:r>
              <a:rPr lang="en-US" b="0">
                <a:solidFill>
                  <a:srgbClr val="FF9900"/>
                </a:solidFill>
              </a:rPr>
              <a:t>aa	Aa</a:t>
            </a:r>
            <a:r>
              <a:rPr lang="en-US" sz="1800" b="0">
                <a:solidFill>
                  <a:srgbClr val="FF9900"/>
                </a:solidFill>
              </a:rPr>
              <a:t>	0  unaffected, 1 carrier, 1 affected</a:t>
            </a:r>
          </a:p>
          <a:p>
            <a:pPr algn="l">
              <a:lnSpc>
                <a:spcPct val="80000"/>
              </a:lnSpc>
            </a:pPr>
            <a:r>
              <a:rPr lang="en-US" b="0">
                <a:solidFill>
                  <a:srgbClr val="FF9900"/>
                </a:solidFill>
              </a:rPr>
              <a:t>Aa	aa</a:t>
            </a:r>
            <a:r>
              <a:rPr lang="en-US" sz="1800" b="0">
                <a:solidFill>
                  <a:srgbClr val="FF9900"/>
                </a:solidFill>
              </a:rPr>
              <a:t>	0  unaffected, 1 carrier, 1 affected</a:t>
            </a:r>
          </a:p>
          <a:p>
            <a:pPr algn="l">
              <a:lnSpc>
                <a:spcPct val="80000"/>
              </a:lnSpc>
            </a:pPr>
            <a:r>
              <a:rPr lang="en-US" b="0"/>
              <a:t>aa	aa</a:t>
            </a:r>
            <a:r>
              <a:rPr lang="en-US" sz="1800" b="0"/>
              <a:t>	0  unaffected, 0 carrier, 2 affected</a:t>
            </a:r>
          </a:p>
          <a:p>
            <a:pPr algn="l">
              <a:lnSpc>
                <a:spcPct val="80000"/>
              </a:lnSpc>
            </a:pPr>
            <a:endParaRPr lang="en-US" sz="1600" b="0"/>
          </a:p>
        </p:txBody>
      </p:sp>
      <p:sp>
        <p:nvSpPr>
          <p:cNvPr id="5130" name="Text Box 9"/>
          <p:cNvSpPr txBox="1">
            <a:spLocks noChangeArrowheads="1"/>
          </p:cNvSpPr>
          <p:nvPr/>
        </p:nvSpPr>
        <p:spPr bwMode="auto">
          <a:xfrm>
            <a:off x="1079500" y="3606800"/>
            <a:ext cx="46482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pPr algn="l">
              <a:spcBef>
                <a:spcPct val="50000"/>
              </a:spcBef>
            </a:pPr>
            <a:r>
              <a:rPr lang="en-US" sz="1800" b="0"/>
              <a:t>where the </a:t>
            </a:r>
            <a:r>
              <a:rPr lang="en-US" sz="1800" b="0" i="1"/>
              <a:t>k</a:t>
            </a:r>
            <a:r>
              <a:rPr lang="en-US" sz="1800" b="0" baseline="-25000"/>
              <a:t>j</a:t>
            </a:r>
            <a:r>
              <a:rPr lang="en-US" b="0"/>
              <a:t> (j=1,2,…,J) correspond to the totals for the different outcomes.</a:t>
            </a: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r>
              <a:rPr lang="en-US" sz="1400" b="0" smtClean="0"/>
              <a:t>Summer 2017</a:t>
            </a:r>
            <a:endParaRPr lang="en-US" sz="1400" b="0"/>
          </a:p>
        </p:txBody>
      </p:sp>
      <p:sp>
        <p:nvSpPr>
          <p:cNvPr id="6147" name="Footer Placeholder 2"/>
          <p:cNvSpPr>
            <a:spLocks noGrp="1"/>
          </p:cNvSpPr>
          <p:nvPr>
            <p:ph type="ftr" sz="quarter" idx="11"/>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r>
              <a:rPr lang="en-US" sz="1400" b="0" smtClean="0"/>
              <a:t>Summer Institutes</a:t>
            </a:r>
          </a:p>
        </p:txBody>
      </p:sp>
      <p:sp>
        <p:nvSpPr>
          <p:cNvPr id="6148" name="Slide Number Placeholder 3"/>
          <p:cNvSpPr>
            <a:spLocks noGrp="1"/>
          </p:cNvSpPr>
          <p:nvPr>
            <p:ph type="sldNum" sz="quarter" idx="12"/>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fld id="{5A10ED45-54EB-4FE1-B53A-6F149F1ED7F1}" type="slidenum">
              <a:rPr lang="en-US" sz="1400" b="0" smtClean="0"/>
              <a:pPr/>
              <a:t>67</a:t>
            </a:fld>
            <a:endParaRPr lang="en-US" sz="1400" b="0" smtClean="0"/>
          </a:p>
        </p:txBody>
      </p:sp>
      <p:sp>
        <p:nvSpPr>
          <p:cNvPr id="6149" name="Text Box 2"/>
          <p:cNvSpPr txBox="1">
            <a:spLocks noChangeArrowheads="1"/>
          </p:cNvSpPr>
          <p:nvPr/>
        </p:nvSpPr>
        <p:spPr bwMode="auto">
          <a:xfrm>
            <a:off x="876300" y="942975"/>
            <a:ext cx="49434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pPr algn="l">
              <a:spcBef>
                <a:spcPct val="50000"/>
              </a:spcBef>
            </a:pPr>
            <a:r>
              <a:rPr lang="en-US" sz="1800" b="0"/>
              <a:t>For the case of </a:t>
            </a:r>
            <a:r>
              <a:rPr lang="en-US" sz="1800" b="0" i="1"/>
              <a:t>n</a:t>
            </a:r>
            <a:r>
              <a:rPr lang="en-US" sz="1800" b="0"/>
              <a:t>=2 offspring (i.e., trials), what are the probabilities of these outcomes?</a:t>
            </a:r>
          </a:p>
        </p:txBody>
      </p:sp>
      <p:sp>
        <p:nvSpPr>
          <p:cNvPr id="6150" name="Rectangle 11"/>
          <p:cNvSpPr>
            <a:spLocks noChangeArrowheads="1"/>
          </p:cNvSpPr>
          <p:nvPr/>
        </p:nvSpPr>
        <p:spPr bwMode="auto">
          <a:xfrm>
            <a:off x="0" y="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6151" name="Text Box 4"/>
          <p:cNvSpPr txBox="1">
            <a:spLocks noChangeArrowheads="1"/>
          </p:cNvSpPr>
          <p:nvPr/>
        </p:nvSpPr>
        <p:spPr bwMode="auto">
          <a:xfrm>
            <a:off x="1047750" y="5553075"/>
            <a:ext cx="4572000" cy="2371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pPr algn="l">
              <a:spcBef>
                <a:spcPct val="50000"/>
              </a:spcBef>
            </a:pPr>
            <a:r>
              <a:rPr lang="en-US" b="0"/>
              <a:t>For each possible outcome, the probability Pr[</a:t>
            </a:r>
            <a:r>
              <a:rPr lang="en-US" b="0" i="1"/>
              <a:t>Y</a:t>
            </a:r>
            <a:r>
              <a:rPr lang="en-US" b="0" baseline="-25000"/>
              <a:t>1</a:t>
            </a:r>
            <a:r>
              <a:rPr lang="en-US" b="0"/>
              <a:t>=</a:t>
            </a:r>
            <a:r>
              <a:rPr lang="en-US" b="0" i="1"/>
              <a:t>k</a:t>
            </a:r>
            <a:r>
              <a:rPr lang="en-US" b="0" baseline="-25000"/>
              <a:t>1</a:t>
            </a:r>
            <a:r>
              <a:rPr lang="en-US" b="0"/>
              <a:t>, </a:t>
            </a:r>
            <a:r>
              <a:rPr lang="en-US" b="0" i="1"/>
              <a:t>Y</a:t>
            </a:r>
            <a:r>
              <a:rPr lang="en-US" b="0" baseline="-25000"/>
              <a:t>2</a:t>
            </a:r>
            <a:r>
              <a:rPr lang="en-US" b="0"/>
              <a:t>=</a:t>
            </a:r>
            <a:r>
              <a:rPr lang="en-US" b="0" i="1"/>
              <a:t>k</a:t>
            </a:r>
            <a:r>
              <a:rPr lang="en-US" b="0" baseline="-25000"/>
              <a:t>2</a:t>
            </a:r>
            <a:r>
              <a:rPr lang="en-US" b="0"/>
              <a:t>, </a:t>
            </a:r>
            <a:r>
              <a:rPr lang="en-US" b="0" i="1"/>
              <a:t>Y</a:t>
            </a:r>
            <a:r>
              <a:rPr lang="en-US" b="0" baseline="-25000"/>
              <a:t>3</a:t>
            </a:r>
            <a:r>
              <a:rPr lang="en-US" b="0"/>
              <a:t>=</a:t>
            </a:r>
            <a:r>
              <a:rPr lang="en-US" b="0" i="1"/>
              <a:t>k</a:t>
            </a:r>
            <a:r>
              <a:rPr lang="en-US" b="0" baseline="-25000"/>
              <a:t>3</a:t>
            </a:r>
            <a:r>
              <a:rPr lang="en-US" b="0"/>
              <a:t>] is</a:t>
            </a:r>
          </a:p>
          <a:p>
            <a:pPr algn="l">
              <a:spcBef>
                <a:spcPct val="50000"/>
              </a:spcBef>
            </a:pPr>
            <a:r>
              <a:rPr lang="en-US" b="0"/>
              <a:t>		p</a:t>
            </a:r>
            <a:r>
              <a:rPr lang="en-US" b="0" baseline="-25000"/>
              <a:t>1</a:t>
            </a:r>
            <a:r>
              <a:rPr lang="en-US" b="0" i="1" baseline="30000"/>
              <a:t>k</a:t>
            </a:r>
            <a:r>
              <a:rPr lang="en-US" b="0" baseline="30000"/>
              <a:t>1</a:t>
            </a:r>
            <a:r>
              <a:rPr lang="en-US" b="0"/>
              <a:t>p</a:t>
            </a:r>
            <a:r>
              <a:rPr lang="en-US" b="0" baseline="-25000"/>
              <a:t>2</a:t>
            </a:r>
            <a:r>
              <a:rPr lang="en-US" b="0" i="1" baseline="30000"/>
              <a:t>k</a:t>
            </a:r>
            <a:r>
              <a:rPr lang="en-US" b="0" baseline="30000"/>
              <a:t>2</a:t>
            </a:r>
            <a:r>
              <a:rPr lang="en-US" b="0"/>
              <a:t>p</a:t>
            </a:r>
            <a:r>
              <a:rPr lang="en-US" b="0" baseline="-25000"/>
              <a:t>3</a:t>
            </a:r>
            <a:r>
              <a:rPr lang="en-US" b="0" i="1" baseline="30000"/>
              <a:t>k</a:t>
            </a:r>
            <a:r>
              <a:rPr lang="en-US" b="0" baseline="30000"/>
              <a:t>3</a:t>
            </a:r>
          </a:p>
          <a:p>
            <a:pPr algn="l">
              <a:spcBef>
                <a:spcPct val="50000"/>
              </a:spcBef>
            </a:pPr>
            <a:endParaRPr lang="en-US" b="0" baseline="30000"/>
          </a:p>
          <a:p>
            <a:pPr algn="l">
              <a:spcBef>
                <a:spcPct val="50000"/>
              </a:spcBef>
            </a:pPr>
            <a:r>
              <a:rPr lang="en-US" b="0"/>
              <a:t>There are            sequences for each </a:t>
            </a:r>
          </a:p>
          <a:p>
            <a:pPr algn="l">
              <a:spcBef>
                <a:spcPct val="50000"/>
              </a:spcBef>
            </a:pPr>
            <a:r>
              <a:rPr lang="en-US" b="0"/>
              <a:t>probability, so in general…</a:t>
            </a:r>
          </a:p>
        </p:txBody>
      </p:sp>
      <p:graphicFrame>
        <p:nvGraphicFramePr>
          <p:cNvPr id="6152" name="Object 10"/>
          <p:cNvGraphicFramePr>
            <a:graphicFrameLocks noChangeAspect="1"/>
          </p:cNvGraphicFramePr>
          <p:nvPr/>
        </p:nvGraphicFramePr>
        <p:xfrm>
          <a:off x="2308225" y="6981825"/>
          <a:ext cx="336550" cy="623888"/>
        </p:xfrm>
        <a:graphic>
          <a:graphicData uri="http://schemas.openxmlformats.org/presentationml/2006/ole">
            <mc:AlternateContent xmlns:mc="http://schemas.openxmlformats.org/markup-compatibility/2006">
              <mc:Choice xmlns:v="urn:schemas-microsoft-com:vml" Requires="v">
                <p:oleObj spid="_x0000_s6177" name="Equation" r:id="rId3" imgW="241195" imgH="444307" progId="Equation.DSMT4">
                  <p:embed/>
                </p:oleObj>
              </mc:Choice>
              <mc:Fallback>
                <p:oleObj name="Equation" r:id="rId3" imgW="241195" imgH="444307" progId="Equation.DSMT4">
                  <p:embed/>
                  <p:pic>
                    <p:nvPicPr>
                      <p:cNvPr id="0" name="Object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08225" y="6981825"/>
                        <a:ext cx="336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6153" name="Group 54"/>
          <p:cNvGrpSpPr>
            <a:grpSpLocks/>
          </p:cNvGrpSpPr>
          <p:nvPr/>
        </p:nvGrpSpPr>
        <p:grpSpPr bwMode="auto">
          <a:xfrm>
            <a:off x="609600" y="2117725"/>
            <a:ext cx="6096000" cy="3438525"/>
            <a:chOff x="320" y="1238"/>
            <a:chExt cx="3728" cy="2166"/>
          </a:xfrm>
        </p:grpSpPr>
        <p:sp>
          <p:nvSpPr>
            <p:cNvPr id="6154" name="Text Box 35"/>
            <p:cNvSpPr txBox="1">
              <a:spLocks noChangeArrowheads="1"/>
            </p:cNvSpPr>
            <p:nvPr/>
          </p:nvSpPr>
          <p:spPr bwMode="auto">
            <a:xfrm>
              <a:off x="320" y="1238"/>
              <a:ext cx="3728" cy="21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pPr algn="l">
                <a:lnSpc>
                  <a:spcPct val="80000"/>
                </a:lnSpc>
              </a:pPr>
              <a:r>
                <a:rPr lang="en-US" sz="1800" b="0"/>
                <a:t>E.g. (</a:t>
              </a:r>
              <a:r>
                <a:rPr lang="en-US" sz="1800" b="0" i="1"/>
                <a:t>n</a:t>
              </a:r>
              <a:r>
                <a:rPr lang="en-US" sz="1800" b="0"/>
                <a:t>=2, </a:t>
              </a:r>
              <a:r>
                <a:rPr lang="en-US" sz="1800" b="0" i="1"/>
                <a:t>k</a:t>
              </a:r>
              <a:r>
                <a:rPr lang="en-US" sz="1800" b="0" baseline="-25000"/>
                <a:t>1</a:t>
              </a:r>
              <a:r>
                <a:rPr lang="en-US" sz="1800" b="0"/>
                <a:t>=unaffected, </a:t>
              </a:r>
              <a:r>
                <a:rPr lang="en-US" sz="1800" b="0" i="1"/>
                <a:t>k</a:t>
              </a:r>
              <a:r>
                <a:rPr lang="en-US" sz="1800" b="0" baseline="-25000"/>
                <a:t>2</a:t>
              </a:r>
              <a:r>
                <a:rPr lang="en-US" sz="1800" b="0"/>
                <a:t>=carrier, </a:t>
              </a:r>
              <a:r>
                <a:rPr lang="en-US" sz="1800" b="0" i="1"/>
                <a:t>k</a:t>
              </a:r>
              <a:r>
                <a:rPr lang="en-US" sz="1800" b="0" baseline="-25000"/>
                <a:t>3</a:t>
              </a:r>
              <a:r>
                <a:rPr lang="en-US" sz="1800" b="0"/>
                <a:t>=affected)</a:t>
              </a:r>
            </a:p>
            <a:p>
              <a:pPr algn="l">
                <a:lnSpc>
                  <a:spcPct val="80000"/>
                </a:lnSpc>
              </a:pPr>
              <a:endParaRPr lang="en-US" sz="1800" b="0"/>
            </a:p>
            <a:p>
              <a:pPr algn="l">
                <a:lnSpc>
                  <a:spcPct val="80000"/>
                </a:lnSpc>
              </a:pPr>
              <a:r>
                <a:rPr lang="en-US" b="0"/>
                <a:t>Child number</a:t>
              </a:r>
            </a:p>
            <a:p>
              <a:pPr algn="l">
                <a:lnSpc>
                  <a:spcPct val="80000"/>
                </a:lnSpc>
              </a:pPr>
              <a:r>
                <a:rPr lang="en-US" b="0" u="sng"/>
                <a:t>1	2	Outcomes   		# ways</a:t>
              </a:r>
              <a:endParaRPr lang="en-US" b="0"/>
            </a:p>
            <a:p>
              <a:pPr algn="l">
                <a:lnSpc>
                  <a:spcPct val="80000"/>
                </a:lnSpc>
              </a:pPr>
              <a:r>
                <a:rPr lang="en-US" b="0"/>
                <a:t>p</a:t>
              </a:r>
              <a:r>
                <a:rPr lang="en-US" b="0" baseline="-25000"/>
                <a:t>1</a:t>
              </a:r>
              <a:r>
                <a:rPr lang="en-US" b="0"/>
                <a:t>	p</a:t>
              </a:r>
              <a:r>
                <a:rPr lang="en-US" b="0" baseline="-25000"/>
                <a:t>1</a:t>
              </a:r>
              <a:r>
                <a:rPr lang="en-US" sz="1800" b="0"/>
                <a:t>	</a:t>
              </a:r>
              <a:r>
                <a:rPr lang="en-US" sz="1800" b="0" i="1"/>
                <a:t>k</a:t>
              </a:r>
              <a:r>
                <a:rPr lang="en-US" sz="1800" b="0" baseline="-25000"/>
                <a:t>1</a:t>
              </a:r>
              <a:r>
                <a:rPr lang="en-US" sz="1800" b="0"/>
                <a:t>=2,</a:t>
              </a:r>
              <a:r>
                <a:rPr lang="en-US" sz="1800" b="0" i="1"/>
                <a:t>k</a:t>
              </a:r>
              <a:r>
                <a:rPr lang="en-US" sz="1800" b="0" baseline="-25000"/>
                <a:t>2</a:t>
              </a:r>
              <a:r>
                <a:rPr lang="en-US" sz="1800" b="0"/>
                <a:t>=0,</a:t>
              </a:r>
              <a:r>
                <a:rPr lang="en-US" sz="1800" b="0" i="1"/>
                <a:t>k</a:t>
              </a:r>
              <a:r>
                <a:rPr lang="en-US" sz="1800" b="0" baseline="-25000"/>
                <a:t>3</a:t>
              </a:r>
              <a:r>
                <a:rPr lang="en-US" sz="1800" b="0"/>
                <a:t>=0		     1</a:t>
              </a:r>
            </a:p>
            <a:p>
              <a:pPr algn="l">
                <a:lnSpc>
                  <a:spcPct val="80000"/>
                </a:lnSpc>
              </a:pPr>
              <a:r>
                <a:rPr lang="en-US" b="0">
                  <a:solidFill>
                    <a:srgbClr val="FF0000"/>
                  </a:solidFill>
                </a:rPr>
                <a:t>p</a:t>
              </a:r>
              <a:r>
                <a:rPr lang="en-US" b="0" baseline="-25000"/>
                <a:t>1</a:t>
              </a:r>
              <a:r>
                <a:rPr lang="en-US" b="0">
                  <a:solidFill>
                    <a:srgbClr val="FF0000"/>
                  </a:solidFill>
                </a:rPr>
                <a:t>	p</a:t>
              </a:r>
              <a:r>
                <a:rPr lang="en-US" b="0" baseline="-25000"/>
                <a:t>2</a:t>
              </a:r>
              <a:r>
                <a:rPr lang="en-US" sz="1800" b="0">
                  <a:solidFill>
                    <a:srgbClr val="FF0000"/>
                  </a:solidFill>
                </a:rPr>
                <a:t>	</a:t>
              </a:r>
              <a:r>
                <a:rPr lang="en-US" sz="1800" b="0" i="1">
                  <a:solidFill>
                    <a:srgbClr val="FF0000"/>
                  </a:solidFill>
                </a:rPr>
                <a:t>k</a:t>
              </a:r>
              <a:r>
                <a:rPr lang="en-US" sz="1800" b="0" baseline="-25000">
                  <a:solidFill>
                    <a:srgbClr val="FF0000"/>
                  </a:solidFill>
                </a:rPr>
                <a:t>1</a:t>
              </a:r>
              <a:r>
                <a:rPr lang="en-US" sz="1800" b="0">
                  <a:solidFill>
                    <a:srgbClr val="FF0000"/>
                  </a:solidFill>
                </a:rPr>
                <a:t>=1,</a:t>
              </a:r>
              <a:r>
                <a:rPr lang="en-US" sz="1800" b="0" i="1">
                  <a:solidFill>
                    <a:srgbClr val="FF0000"/>
                  </a:solidFill>
                </a:rPr>
                <a:t>k</a:t>
              </a:r>
              <a:r>
                <a:rPr lang="en-US" sz="1800" b="0" baseline="-25000">
                  <a:solidFill>
                    <a:srgbClr val="FF0000"/>
                  </a:solidFill>
                </a:rPr>
                <a:t>2</a:t>
              </a:r>
              <a:r>
                <a:rPr lang="en-US" sz="1800" b="0">
                  <a:solidFill>
                    <a:srgbClr val="FF0000"/>
                  </a:solidFill>
                </a:rPr>
                <a:t>=1,</a:t>
              </a:r>
              <a:r>
                <a:rPr lang="en-US" sz="1800" b="0" i="1">
                  <a:solidFill>
                    <a:srgbClr val="FF0000"/>
                  </a:solidFill>
                </a:rPr>
                <a:t>k</a:t>
              </a:r>
              <a:r>
                <a:rPr lang="en-US" sz="1800" b="0" baseline="-25000">
                  <a:solidFill>
                    <a:srgbClr val="FF0000"/>
                  </a:solidFill>
                </a:rPr>
                <a:t>3</a:t>
              </a:r>
              <a:r>
                <a:rPr lang="en-US" sz="1800" b="0">
                  <a:solidFill>
                    <a:srgbClr val="FF0000"/>
                  </a:solidFill>
                </a:rPr>
                <a:t>=0</a:t>
              </a:r>
              <a:r>
                <a:rPr lang="en-US" sz="1800">
                  <a:solidFill>
                    <a:srgbClr val="FF0000"/>
                  </a:solidFill>
                </a:rPr>
                <a:t> </a:t>
              </a:r>
              <a:r>
                <a:rPr lang="en-US" sz="1800" b="0">
                  <a:solidFill>
                    <a:srgbClr val="FF0000"/>
                  </a:solidFill>
                </a:rPr>
                <a:t>		     2</a:t>
              </a:r>
            </a:p>
            <a:p>
              <a:pPr algn="l">
                <a:lnSpc>
                  <a:spcPct val="80000"/>
                </a:lnSpc>
              </a:pPr>
              <a:r>
                <a:rPr lang="en-US" b="0">
                  <a:solidFill>
                    <a:srgbClr val="FF0000"/>
                  </a:solidFill>
                </a:rPr>
                <a:t>p</a:t>
              </a:r>
              <a:r>
                <a:rPr lang="en-US" b="0" baseline="-25000"/>
                <a:t>2</a:t>
              </a:r>
              <a:r>
                <a:rPr lang="en-US" b="0">
                  <a:solidFill>
                    <a:srgbClr val="FF0000"/>
                  </a:solidFill>
                </a:rPr>
                <a:t>	p</a:t>
              </a:r>
              <a:r>
                <a:rPr lang="en-US" b="0" baseline="-25000"/>
                <a:t>1</a:t>
              </a:r>
              <a:r>
                <a:rPr lang="en-US" sz="1800" b="0">
                  <a:solidFill>
                    <a:srgbClr val="FF0000"/>
                  </a:solidFill>
                </a:rPr>
                <a:t>	</a:t>
              </a:r>
              <a:r>
                <a:rPr lang="en-US" sz="1800" b="0" i="1">
                  <a:solidFill>
                    <a:srgbClr val="FF0000"/>
                  </a:solidFill>
                </a:rPr>
                <a:t>k</a:t>
              </a:r>
              <a:r>
                <a:rPr lang="en-US" sz="1800" b="0" baseline="-25000">
                  <a:solidFill>
                    <a:srgbClr val="FF0000"/>
                  </a:solidFill>
                </a:rPr>
                <a:t>1</a:t>
              </a:r>
              <a:r>
                <a:rPr lang="en-US" sz="1800" b="0">
                  <a:solidFill>
                    <a:srgbClr val="FF0000"/>
                  </a:solidFill>
                </a:rPr>
                <a:t>=1,</a:t>
              </a:r>
              <a:r>
                <a:rPr lang="en-US" sz="1800" b="0" i="1">
                  <a:solidFill>
                    <a:srgbClr val="FF0000"/>
                  </a:solidFill>
                </a:rPr>
                <a:t>k</a:t>
              </a:r>
              <a:r>
                <a:rPr lang="en-US" sz="1800" b="0" baseline="-25000">
                  <a:solidFill>
                    <a:srgbClr val="FF0000"/>
                  </a:solidFill>
                </a:rPr>
                <a:t>2</a:t>
              </a:r>
              <a:r>
                <a:rPr lang="en-US" sz="1800" b="0">
                  <a:solidFill>
                    <a:srgbClr val="FF0000"/>
                  </a:solidFill>
                </a:rPr>
                <a:t>=1,</a:t>
              </a:r>
              <a:r>
                <a:rPr lang="en-US" sz="1800" b="0" i="1">
                  <a:solidFill>
                    <a:srgbClr val="FF0000"/>
                  </a:solidFill>
                </a:rPr>
                <a:t>k</a:t>
              </a:r>
              <a:r>
                <a:rPr lang="en-US" sz="1800" b="0" baseline="-25000">
                  <a:solidFill>
                    <a:srgbClr val="FF0000"/>
                  </a:solidFill>
                </a:rPr>
                <a:t>3</a:t>
              </a:r>
              <a:r>
                <a:rPr lang="en-US" sz="1800" b="0">
                  <a:solidFill>
                    <a:srgbClr val="FF0000"/>
                  </a:solidFill>
                </a:rPr>
                <a:t>=0</a:t>
              </a:r>
            </a:p>
            <a:p>
              <a:pPr algn="l">
                <a:lnSpc>
                  <a:spcPct val="80000"/>
                </a:lnSpc>
              </a:pPr>
              <a:r>
                <a:rPr lang="en-US" b="0">
                  <a:solidFill>
                    <a:srgbClr val="0066FF"/>
                  </a:solidFill>
                </a:rPr>
                <a:t>p</a:t>
              </a:r>
              <a:r>
                <a:rPr lang="en-US" b="0" baseline="-25000"/>
                <a:t>1</a:t>
              </a:r>
              <a:r>
                <a:rPr lang="en-US" b="0">
                  <a:solidFill>
                    <a:srgbClr val="0066FF"/>
                  </a:solidFill>
                </a:rPr>
                <a:t>	p</a:t>
              </a:r>
              <a:r>
                <a:rPr lang="en-US" b="0" baseline="-25000"/>
                <a:t>3</a:t>
              </a:r>
              <a:r>
                <a:rPr lang="en-US" sz="1800" b="0">
                  <a:solidFill>
                    <a:srgbClr val="0066FF"/>
                  </a:solidFill>
                </a:rPr>
                <a:t>	</a:t>
              </a:r>
              <a:r>
                <a:rPr lang="en-US" sz="1800" b="0" i="1">
                  <a:solidFill>
                    <a:srgbClr val="0066FF"/>
                  </a:solidFill>
                </a:rPr>
                <a:t>k</a:t>
              </a:r>
              <a:r>
                <a:rPr lang="en-US" sz="1800" b="0" baseline="-25000">
                  <a:solidFill>
                    <a:srgbClr val="0066FF"/>
                  </a:solidFill>
                </a:rPr>
                <a:t>1</a:t>
              </a:r>
              <a:r>
                <a:rPr lang="en-US" sz="1800" b="0">
                  <a:solidFill>
                    <a:srgbClr val="0066FF"/>
                  </a:solidFill>
                </a:rPr>
                <a:t>=1,</a:t>
              </a:r>
              <a:r>
                <a:rPr lang="en-US" sz="1800" b="0" i="1">
                  <a:solidFill>
                    <a:srgbClr val="0066FF"/>
                  </a:solidFill>
                </a:rPr>
                <a:t>k</a:t>
              </a:r>
              <a:r>
                <a:rPr lang="en-US" sz="1800" b="0" baseline="-25000">
                  <a:solidFill>
                    <a:srgbClr val="0066FF"/>
                  </a:solidFill>
                </a:rPr>
                <a:t>2</a:t>
              </a:r>
              <a:r>
                <a:rPr lang="en-US" sz="1800" b="0">
                  <a:solidFill>
                    <a:srgbClr val="0066FF"/>
                  </a:solidFill>
                </a:rPr>
                <a:t>=0,</a:t>
              </a:r>
              <a:r>
                <a:rPr lang="en-US" sz="1800" b="0" i="1">
                  <a:solidFill>
                    <a:srgbClr val="0066FF"/>
                  </a:solidFill>
                </a:rPr>
                <a:t>k</a:t>
              </a:r>
              <a:r>
                <a:rPr lang="en-US" sz="1800" b="0" baseline="-25000">
                  <a:solidFill>
                    <a:srgbClr val="0066FF"/>
                  </a:solidFill>
                </a:rPr>
                <a:t>3</a:t>
              </a:r>
              <a:r>
                <a:rPr lang="en-US" sz="1800" b="0">
                  <a:solidFill>
                    <a:srgbClr val="0066FF"/>
                  </a:solidFill>
                </a:rPr>
                <a:t>=1		     2</a:t>
              </a:r>
            </a:p>
            <a:p>
              <a:pPr algn="l">
                <a:lnSpc>
                  <a:spcPct val="80000"/>
                </a:lnSpc>
              </a:pPr>
              <a:r>
                <a:rPr lang="en-US" b="0">
                  <a:solidFill>
                    <a:srgbClr val="0066FF"/>
                  </a:solidFill>
                </a:rPr>
                <a:t>p</a:t>
              </a:r>
              <a:r>
                <a:rPr lang="en-US" b="0" baseline="-25000"/>
                <a:t>3</a:t>
              </a:r>
              <a:r>
                <a:rPr lang="en-US" b="0">
                  <a:solidFill>
                    <a:srgbClr val="0066FF"/>
                  </a:solidFill>
                </a:rPr>
                <a:t>	p</a:t>
              </a:r>
              <a:r>
                <a:rPr lang="en-US" b="0" baseline="-25000"/>
                <a:t>1</a:t>
              </a:r>
              <a:r>
                <a:rPr lang="en-US" sz="1800" b="0">
                  <a:solidFill>
                    <a:srgbClr val="0066FF"/>
                  </a:solidFill>
                </a:rPr>
                <a:t>	</a:t>
              </a:r>
              <a:r>
                <a:rPr lang="en-US" sz="1800" b="0" i="1">
                  <a:solidFill>
                    <a:srgbClr val="0066FF"/>
                  </a:solidFill>
                </a:rPr>
                <a:t>k</a:t>
              </a:r>
              <a:r>
                <a:rPr lang="en-US" sz="1800" b="0" baseline="-25000">
                  <a:solidFill>
                    <a:srgbClr val="0066FF"/>
                  </a:solidFill>
                </a:rPr>
                <a:t>1</a:t>
              </a:r>
              <a:r>
                <a:rPr lang="en-US" sz="1800" b="0">
                  <a:solidFill>
                    <a:srgbClr val="0066FF"/>
                  </a:solidFill>
                </a:rPr>
                <a:t>=1,</a:t>
              </a:r>
              <a:r>
                <a:rPr lang="en-US" sz="1800" b="0" i="1">
                  <a:solidFill>
                    <a:srgbClr val="0066FF"/>
                  </a:solidFill>
                </a:rPr>
                <a:t>k</a:t>
              </a:r>
              <a:r>
                <a:rPr lang="en-US" sz="1800" b="0" baseline="-25000">
                  <a:solidFill>
                    <a:srgbClr val="0066FF"/>
                  </a:solidFill>
                </a:rPr>
                <a:t>2</a:t>
              </a:r>
              <a:r>
                <a:rPr lang="en-US" sz="1800" b="0">
                  <a:solidFill>
                    <a:srgbClr val="0066FF"/>
                  </a:solidFill>
                </a:rPr>
                <a:t>=0,</a:t>
              </a:r>
              <a:r>
                <a:rPr lang="en-US" sz="1800" b="0" i="1">
                  <a:solidFill>
                    <a:srgbClr val="0066FF"/>
                  </a:solidFill>
                </a:rPr>
                <a:t>k</a:t>
              </a:r>
              <a:r>
                <a:rPr lang="en-US" sz="1800" b="0" baseline="-25000">
                  <a:solidFill>
                    <a:srgbClr val="0066FF"/>
                  </a:solidFill>
                </a:rPr>
                <a:t>3</a:t>
              </a:r>
              <a:r>
                <a:rPr lang="en-US" sz="1800" b="0">
                  <a:solidFill>
                    <a:srgbClr val="0066FF"/>
                  </a:solidFill>
                </a:rPr>
                <a:t>=1</a:t>
              </a:r>
            </a:p>
            <a:p>
              <a:pPr algn="l">
                <a:lnSpc>
                  <a:spcPct val="80000"/>
                </a:lnSpc>
              </a:pPr>
              <a:r>
                <a:rPr lang="en-US" b="0"/>
                <a:t>p</a:t>
              </a:r>
              <a:r>
                <a:rPr lang="en-US" b="0" baseline="-25000"/>
                <a:t>2</a:t>
              </a:r>
              <a:r>
                <a:rPr lang="en-US"/>
                <a:t> </a:t>
              </a:r>
              <a:r>
                <a:rPr lang="en-US" b="0"/>
                <a:t>	p</a:t>
              </a:r>
              <a:r>
                <a:rPr lang="en-US" b="0" baseline="-25000"/>
                <a:t>2</a:t>
              </a:r>
              <a:r>
                <a:rPr lang="en-US" sz="1800" b="0"/>
                <a:t>	</a:t>
              </a:r>
              <a:r>
                <a:rPr lang="en-US" sz="1800" b="0" i="1"/>
                <a:t>k</a:t>
              </a:r>
              <a:r>
                <a:rPr lang="en-US" sz="1800" b="0" baseline="-25000"/>
                <a:t>1</a:t>
              </a:r>
              <a:r>
                <a:rPr lang="en-US" sz="1800" b="0"/>
                <a:t>=0,</a:t>
              </a:r>
              <a:r>
                <a:rPr lang="en-US" sz="1800" b="0" i="1"/>
                <a:t>k</a:t>
              </a:r>
              <a:r>
                <a:rPr lang="en-US" sz="1800" b="0" baseline="-25000"/>
                <a:t>2</a:t>
              </a:r>
              <a:r>
                <a:rPr lang="en-US" sz="1800" b="0"/>
                <a:t>=2,</a:t>
              </a:r>
              <a:r>
                <a:rPr lang="en-US" sz="1800" b="0" i="1"/>
                <a:t>k</a:t>
              </a:r>
              <a:r>
                <a:rPr lang="en-US" sz="1800" b="0" baseline="-25000"/>
                <a:t>3</a:t>
              </a:r>
              <a:r>
                <a:rPr lang="en-US" sz="1800" b="0"/>
                <a:t>=0</a:t>
              </a:r>
              <a:r>
                <a:rPr lang="en-US" sz="1800"/>
                <a:t> </a:t>
              </a:r>
              <a:r>
                <a:rPr lang="en-US" sz="1800" b="0"/>
                <a:t>		     1</a:t>
              </a:r>
            </a:p>
            <a:p>
              <a:pPr algn="l">
                <a:lnSpc>
                  <a:spcPct val="80000"/>
                </a:lnSpc>
              </a:pPr>
              <a:r>
                <a:rPr lang="en-US" b="0">
                  <a:solidFill>
                    <a:srgbClr val="FF9900"/>
                  </a:solidFill>
                </a:rPr>
                <a:t>p</a:t>
              </a:r>
              <a:r>
                <a:rPr lang="en-US" b="0" baseline="-25000"/>
                <a:t>3</a:t>
              </a:r>
              <a:r>
                <a:rPr lang="en-US" b="0">
                  <a:solidFill>
                    <a:srgbClr val="FF9900"/>
                  </a:solidFill>
                </a:rPr>
                <a:t>	p</a:t>
              </a:r>
              <a:r>
                <a:rPr lang="en-US" b="0" baseline="-25000"/>
                <a:t>2</a:t>
              </a:r>
              <a:r>
                <a:rPr lang="en-US" sz="1800" b="0">
                  <a:solidFill>
                    <a:srgbClr val="FF9900"/>
                  </a:solidFill>
                </a:rPr>
                <a:t>	</a:t>
              </a:r>
              <a:r>
                <a:rPr lang="en-US" sz="1800" b="0" i="1">
                  <a:solidFill>
                    <a:srgbClr val="FF9900"/>
                  </a:solidFill>
                </a:rPr>
                <a:t>k</a:t>
              </a:r>
              <a:r>
                <a:rPr lang="en-US" sz="1800" b="0" baseline="-25000">
                  <a:solidFill>
                    <a:srgbClr val="FF9900"/>
                  </a:solidFill>
                </a:rPr>
                <a:t>1</a:t>
              </a:r>
              <a:r>
                <a:rPr lang="en-US" sz="1800" b="0">
                  <a:solidFill>
                    <a:srgbClr val="FF9900"/>
                  </a:solidFill>
                </a:rPr>
                <a:t>=0,</a:t>
              </a:r>
              <a:r>
                <a:rPr lang="en-US" sz="1800" b="0" i="1">
                  <a:solidFill>
                    <a:srgbClr val="FF9900"/>
                  </a:solidFill>
                </a:rPr>
                <a:t>k</a:t>
              </a:r>
              <a:r>
                <a:rPr lang="en-US" sz="1800" b="0" baseline="-25000">
                  <a:solidFill>
                    <a:srgbClr val="FF9900"/>
                  </a:solidFill>
                </a:rPr>
                <a:t>2</a:t>
              </a:r>
              <a:r>
                <a:rPr lang="en-US" sz="1800" b="0">
                  <a:solidFill>
                    <a:srgbClr val="FF9900"/>
                  </a:solidFill>
                </a:rPr>
                <a:t>=1,</a:t>
              </a:r>
              <a:r>
                <a:rPr lang="en-US" sz="1800" b="0" i="1">
                  <a:solidFill>
                    <a:srgbClr val="FF9900"/>
                  </a:solidFill>
                </a:rPr>
                <a:t>k</a:t>
              </a:r>
              <a:r>
                <a:rPr lang="en-US" sz="1800" b="0" baseline="-25000">
                  <a:solidFill>
                    <a:srgbClr val="FF9900"/>
                  </a:solidFill>
                </a:rPr>
                <a:t>3</a:t>
              </a:r>
              <a:r>
                <a:rPr lang="en-US" sz="1800" b="0">
                  <a:solidFill>
                    <a:srgbClr val="FF9900"/>
                  </a:solidFill>
                </a:rPr>
                <a:t>=1		     2</a:t>
              </a:r>
            </a:p>
            <a:p>
              <a:pPr algn="l">
                <a:lnSpc>
                  <a:spcPct val="80000"/>
                </a:lnSpc>
              </a:pPr>
              <a:r>
                <a:rPr lang="en-US" b="0">
                  <a:solidFill>
                    <a:srgbClr val="FF9900"/>
                  </a:solidFill>
                </a:rPr>
                <a:t>p</a:t>
              </a:r>
              <a:r>
                <a:rPr lang="en-US" b="0" baseline="-25000"/>
                <a:t>2</a:t>
              </a:r>
              <a:r>
                <a:rPr lang="en-US" b="0">
                  <a:solidFill>
                    <a:srgbClr val="FF9900"/>
                  </a:solidFill>
                </a:rPr>
                <a:t>	p</a:t>
              </a:r>
              <a:r>
                <a:rPr lang="en-US" b="0" baseline="-25000"/>
                <a:t>3</a:t>
              </a:r>
              <a:r>
                <a:rPr lang="en-US" sz="1800" b="0">
                  <a:solidFill>
                    <a:srgbClr val="FF9900"/>
                  </a:solidFill>
                </a:rPr>
                <a:t>	</a:t>
              </a:r>
              <a:r>
                <a:rPr lang="en-US" sz="1800" b="0" i="1">
                  <a:solidFill>
                    <a:srgbClr val="FF9900"/>
                  </a:solidFill>
                </a:rPr>
                <a:t>k</a:t>
              </a:r>
              <a:r>
                <a:rPr lang="en-US" sz="1800" b="0" baseline="-25000">
                  <a:solidFill>
                    <a:srgbClr val="FF9900"/>
                  </a:solidFill>
                </a:rPr>
                <a:t>1</a:t>
              </a:r>
              <a:r>
                <a:rPr lang="en-US" sz="1800" b="0">
                  <a:solidFill>
                    <a:srgbClr val="FF9900"/>
                  </a:solidFill>
                </a:rPr>
                <a:t>=0,</a:t>
              </a:r>
              <a:r>
                <a:rPr lang="en-US" sz="1800" b="0" i="1">
                  <a:solidFill>
                    <a:srgbClr val="FF9900"/>
                  </a:solidFill>
                </a:rPr>
                <a:t>k</a:t>
              </a:r>
              <a:r>
                <a:rPr lang="en-US" sz="1800" b="0" baseline="-25000">
                  <a:solidFill>
                    <a:srgbClr val="FF9900"/>
                  </a:solidFill>
                </a:rPr>
                <a:t>2</a:t>
              </a:r>
              <a:r>
                <a:rPr lang="en-US" sz="1800" b="0">
                  <a:solidFill>
                    <a:srgbClr val="FF9900"/>
                  </a:solidFill>
                </a:rPr>
                <a:t>=1,</a:t>
              </a:r>
              <a:r>
                <a:rPr lang="en-US" sz="1800" b="0" i="1">
                  <a:solidFill>
                    <a:srgbClr val="FF9900"/>
                  </a:solidFill>
                </a:rPr>
                <a:t>k</a:t>
              </a:r>
              <a:r>
                <a:rPr lang="en-US" sz="1800" b="0" baseline="-25000">
                  <a:solidFill>
                    <a:srgbClr val="FF9900"/>
                  </a:solidFill>
                </a:rPr>
                <a:t>3</a:t>
              </a:r>
              <a:r>
                <a:rPr lang="en-US" sz="1800" b="0">
                  <a:solidFill>
                    <a:srgbClr val="FF9900"/>
                  </a:solidFill>
                </a:rPr>
                <a:t>=1</a:t>
              </a:r>
            </a:p>
            <a:p>
              <a:pPr algn="l">
                <a:lnSpc>
                  <a:spcPct val="80000"/>
                </a:lnSpc>
              </a:pPr>
              <a:r>
                <a:rPr lang="en-US" b="0"/>
                <a:t>p</a:t>
              </a:r>
              <a:r>
                <a:rPr lang="en-US" b="0" baseline="-25000"/>
                <a:t>3</a:t>
              </a:r>
              <a:r>
                <a:rPr lang="en-US" b="0"/>
                <a:t>	p</a:t>
              </a:r>
              <a:r>
                <a:rPr lang="en-US" b="0" baseline="-25000"/>
                <a:t>3</a:t>
              </a:r>
              <a:r>
                <a:rPr lang="en-US" sz="1800" b="0"/>
                <a:t>	</a:t>
              </a:r>
              <a:r>
                <a:rPr lang="en-US" sz="1800" b="0" i="1"/>
                <a:t>k</a:t>
              </a:r>
              <a:r>
                <a:rPr lang="en-US" sz="1800" b="0" baseline="-25000"/>
                <a:t>1</a:t>
              </a:r>
              <a:r>
                <a:rPr lang="en-US" sz="1800" b="0"/>
                <a:t>=0,</a:t>
              </a:r>
              <a:r>
                <a:rPr lang="en-US" sz="1800" b="0" i="1"/>
                <a:t>k</a:t>
              </a:r>
              <a:r>
                <a:rPr lang="en-US" sz="1800" b="0" baseline="-25000"/>
                <a:t>2</a:t>
              </a:r>
              <a:r>
                <a:rPr lang="en-US" sz="1800" b="0"/>
                <a:t>=0,</a:t>
              </a:r>
              <a:r>
                <a:rPr lang="en-US" sz="1800" b="0" i="1"/>
                <a:t>k</a:t>
              </a:r>
              <a:r>
                <a:rPr lang="en-US" sz="1800" b="0" baseline="-25000"/>
                <a:t>3</a:t>
              </a:r>
              <a:r>
                <a:rPr lang="en-US" sz="1800" b="0"/>
                <a:t>=2</a:t>
              </a:r>
              <a:r>
                <a:rPr lang="en-US" sz="1800"/>
                <a:t> </a:t>
              </a:r>
              <a:r>
                <a:rPr lang="en-US" sz="1800" b="0"/>
                <a:t>		     1</a:t>
              </a:r>
            </a:p>
            <a:p>
              <a:pPr algn="l">
                <a:lnSpc>
                  <a:spcPct val="80000"/>
                </a:lnSpc>
              </a:pPr>
              <a:endParaRPr lang="en-US" sz="1800" b="0"/>
            </a:p>
          </p:txBody>
        </p:sp>
        <p:grpSp>
          <p:nvGrpSpPr>
            <p:cNvPr id="6155" name="Group 53"/>
            <p:cNvGrpSpPr>
              <a:grpSpLocks/>
            </p:cNvGrpSpPr>
            <p:nvPr/>
          </p:nvGrpSpPr>
          <p:grpSpPr bwMode="auto">
            <a:xfrm>
              <a:off x="2482" y="1933"/>
              <a:ext cx="912" cy="1224"/>
              <a:chOff x="2482" y="2073"/>
              <a:chExt cx="912" cy="1224"/>
            </a:xfrm>
          </p:grpSpPr>
          <p:sp>
            <p:nvSpPr>
              <p:cNvPr id="6156" name="Line 43"/>
              <p:cNvSpPr>
                <a:spLocks noChangeShapeType="1"/>
              </p:cNvSpPr>
              <p:nvPr/>
            </p:nvSpPr>
            <p:spPr bwMode="auto">
              <a:xfrm flipH="1">
                <a:off x="2482" y="2211"/>
                <a:ext cx="885" cy="0"/>
              </a:xfrm>
              <a:prstGeom prst="line">
                <a:avLst/>
              </a:prstGeom>
              <a:noFill/>
              <a:ln w="9525">
                <a:solidFill>
                  <a:srgbClr val="FF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57" name="Line 45"/>
              <p:cNvSpPr>
                <a:spLocks noChangeShapeType="1"/>
              </p:cNvSpPr>
              <p:nvPr/>
            </p:nvSpPr>
            <p:spPr bwMode="auto">
              <a:xfrm flipH="1">
                <a:off x="2489" y="2215"/>
                <a:ext cx="873" cy="156"/>
              </a:xfrm>
              <a:prstGeom prst="line">
                <a:avLst/>
              </a:prstGeom>
              <a:noFill/>
              <a:ln w="9525">
                <a:solidFill>
                  <a:srgbClr val="FF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58" name="Line 46"/>
              <p:cNvSpPr>
                <a:spLocks noChangeShapeType="1"/>
              </p:cNvSpPr>
              <p:nvPr/>
            </p:nvSpPr>
            <p:spPr bwMode="auto">
              <a:xfrm flipH="1">
                <a:off x="2482" y="2532"/>
                <a:ext cx="885" cy="0"/>
              </a:xfrm>
              <a:prstGeom prst="line">
                <a:avLst/>
              </a:prstGeom>
              <a:noFill/>
              <a:ln w="9525">
                <a:solidFill>
                  <a:srgbClr val="3366FF"/>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59" name="Line 47"/>
              <p:cNvSpPr>
                <a:spLocks noChangeShapeType="1"/>
              </p:cNvSpPr>
              <p:nvPr/>
            </p:nvSpPr>
            <p:spPr bwMode="auto">
              <a:xfrm flipH="1">
                <a:off x="2489" y="2536"/>
                <a:ext cx="873" cy="156"/>
              </a:xfrm>
              <a:prstGeom prst="line">
                <a:avLst/>
              </a:prstGeom>
              <a:noFill/>
              <a:ln w="9525">
                <a:solidFill>
                  <a:srgbClr val="3366FF"/>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60" name="Line 48"/>
              <p:cNvSpPr>
                <a:spLocks noChangeShapeType="1"/>
              </p:cNvSpPr>
              <p:nvPr/>
            </p:nvSpPr>
            <p:spPr bwMode="auto">
              <a:xfrm flipH="1">
                <a:off x="2494" y="2988"/>
                <a:ext cx="885" cy="0"/>
              </a:xfrm>
              <a:prstGeom prst="line">
                <a:avLst/>
              </a:prstGeom>
              <a:noFill/>
              <a:ln w="9525">
                <a:solidFill>
                  <a:srgbClr val="FF99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61" name="Line 49"/>
              <p:cNvSpPr>
                <a:spLocks noChangeShapeType="1"/>
              </p:cNvSpPr>
              <p:nvPr/>
            </p:nvSpPr>
            <p:spPr bwMode="auto">
              <a:xfrm flipH="1">
                <a:off x="2501" y="2992"/>
                <a:ext cx="873" cy="156"/>
              </a:xfrm>
              <a:prstGeom prst="line">
                <a:avLst/>
              </a:prstGeom>
              <a:noFill/>
              <a:ln w="9525">
                <a:solidFill>
                  <a:srgbClr val="FF99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62" name="Line 50"/>
              <p:cNvSpPr>
                <a:spLocks noChangeShapeType="1"/>
              </p:cNvSpPr>
              <p:nvPr/>
            </p:nvSpPr>
            <p:spPr bwMode="auto">
              <a:xfrm flipH="1">
                <a:off x="2482" y="2073"/>
                <a:ext cx="885" cy="0"/>
              </a:xfrm>
              <a:prstGeom prst="line">
                <a:avLst/>
              </a:prstGeom>
              <a:noFill/>
              <a:ln w="9525">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63" name="Line 51"/>
              <p:cNvSpPr>
                <a:spLocks noChangeShapeType="1"/>
              </p:cNvSpPr>
              <p:nvPr/>
            </p:nvSpPr>
            <p:spPr bwMode="auto">
              <a:xfrm flipH="1">
                <a:off x="2491" y="2835"/>
                <a:ext cx="885" cy="0"/>
              </a:xfrm>
              <a:prstGeom prst="line">
                <a:avLst/>
              </a:prstGeom>
              <a:noFill/>
              <a:ln w="9525">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64" name="Line 52"/>
              <p:cNvSpPr>
                <a:spLocks noChangeShapeType="1"/>
              </p:cNvSpPr>
              <p:nvPr/>
            </p:nvSpPr>
            <p:spPr bwMode="auto">
              <a:xfrm flipH="1">
                <a:off x="2509" y="3297"/>
                <a:ext cx="885" cy="0"/>
              </a:xfrm>
              <a:prstGeom prst="line">
                <a:avLst/>
              </a:prstGeom>
              <a:noFill/>
              <a:ln w="9525">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r>
              <a:rPr lang="en-US" sz="1400" b="0" smtClean="0"/>
              <a:t>Summer 2017</a:t>
            </a:r>
            <a:endParaRPr lang="en-US" sz="1400" b="0"/>
          </a:p>
        </p:txBody>
      </p:sp>
      <p:sp>
        <p:nvSpPr>
          <p:cNvPr id="7171" name="Footer Placeholder 2"/>
          <p:cNvSpPr>
            <a:spLocks noGrp="1"/>
          </p:cNvSpPr>
          <p:nvPr>
            <p:ph type="ftr" sz="quarter" idx="11"/>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r>
              <a:rPr lang="en-US" sz="1400" b="0" smtClean="0"/>
              <a:t>Summer Institutes</a:t>
            </a:r>
          </a:p>
        </p:txBody>
      </p:sp>
      <p:sp>
        <p:nvSpPr>
          <p:cNvPr id="7172" name="Slide Number Placeholder 3"/>
          <p:cNvSpPr>
            <a:spLocks noGrp="1"/>
          </p:cNvSpPr>
          <p:nvPr>
            <p:ph type="sldNum" sz="quarter" idx="12"/>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fld id="{699EC5B2-A8DA-47D6-92D0-87585996AF0E}" type="slidenum">
              <a:rPr lang="en-US" sz="1400" b="0" smtClean="0"/>
              <a:pPr/>
              <a:t>68</a:t>
            </a:fld>
            <a:endParaRPr lang="en-US" sz="1400" b="0" smtClean="0"/>
          </a:p>
        </p:txBody>
      </p:sp>
      <p:sp>
        <p:nvSpPr>
          <p:cNvPr id="7173" name="Text Box 2"/>
          <p:cNvSpPr txBox="1">
            <a:spLocks noChangeArrowheads="1"/>
          </p:cNvSpPr>
          <p:nvPr/>
        </p:nvSpPr>
        <p:spPr bwMode="auto">
          <a:xfrm>
            <a:off x="1447800" y="906463"/>
            <a:ext cx="3581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pPr>
              <a:spcBef>
                <a:spcPct val="50000"/>
              </a:spcBef>
            </a:pPr>
            <a:r>
              <a:rPr lang="en-US"/>
              <a:t>Multinomial Probabilities</a:t>
            </a:r>
          </a:p>
        </p:txBody>
      </p:sp>
      <p:sp>
        <p:nvSpPr>
          <p:cNvPr id="7174" name="Line 3"/>
          <p:cNvSpPr>
            <a:spLocks noChangeShapeType="1"/>
          </p:cNvSpPr>
          <p:nvPr/>
        </p:nvSpPr>
        <p:spPr bwMode="auto">
          <a:xfrm>
            <a:off x="1219200" y="1524000"/>
            <a:ext cx="41910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5" name="Rectangle 6"/>
          <p:cNvSpPr>
            <a:spLocks noChangeArrowheads="1"/>
          </p:cNvSpPr>
          <p:nvPr/>
        </p:nvSpPr>
        <p:spPr bwMode="auto">
          <a:xfrm>
            <a:off x="838200" y="3498850"/>
            <a:ext cx="5257800" cy="311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288925" indent="-288925" algn="l">
              <a:spcBef>
                <a:spcPct val="50000"/>
              </a:spcBef>
            </a:pPr>
            <a:r>
              <a:rPr lang="en-US" sz="1800"/>
              <a:t>Assumptions</a:t>
            </a:r>
            <a:r>
              <a:rPr lang="en-US" sz="1800" b="0"/>
              <a:t>:</a:t>
            </a:r>
          </a:p>
          <a:p>
            <a:pPr marL="288925" indent="-288925" algn="l">
              <a:spcBef>
                <a:spcPct val="50000"/>
              </a:spcBef>
            </a:pPr>
            <a:r>
              <a:rPr lang="en-US" sz="1800" b="0"/>
              <a:t>1) J possible outcomes – only one of which can be a success (1) a given trial.</a:t>
            </a:r>
          </a:p>
          <a:p>
            <a:pPr marL="288925" indent="-288925" algn="l">
              <a:spcBef>
                <a:spcPct val="50000"/>
              </a:spcBef>
            </a:pPr>
            <a:r>
              <a:rPr lang="en-US" sz="1800" b="0"/>
              <a:t>2) The probability of success for each possible outcome, p</a:t>
            </a:r>
            <a:r>
              <a:rPr lang="en-US" sz="1800" b="0" baseline="-25000"/>
              <a:t>j</a:t>
            </a:r>
            <a:r>
              <a:rPr lang="en-US" sz="1800" b="0"/>
              <a:t>, is the same from trial to trial.</a:t>
            </a:r>
          </a:p>
          <a:p>
            <a:pPr marL="288925" indent="-288925" algn="l">
              <a:spcBef>
                <a:spcPct val="50000"/>
              </a:spcBef>
            </a:pPr>
            <a:r>
              <a:rPr lang="en-US" sz="1800" b="0"/>
              <a:t>3) The outcome of one trial has no influence on other trials (independent trials).</a:t>
            </a:r>
          </a:p>
          <a:p>
            <a:pPr marL="288925" indent="-288925" algn="l">
              <a:spcBef>
                <a:spcPct val="50000"/>
              </a:spcBef>
            </a:pPr>
            <a:r>
              <a:rPr lang="en-US" sz="1800" b="0"/>
              <a:t>4) Interest is in the (sum) total number of “successes” over all the trials.</a:t>
            </a:r>
          </a:p>
        </p:txBody>
      </p:sp>
      <p:grpSp>
        <p:nvGrpSpPr>
          <p:cNvPr id="7176" name="Group 1049"/>
          <p:cNvGrpSpPr>
            <a:grpSpLocks/>
          </p:cNvGrpSpPr>
          <p:nvPr/>
        </p:nvGrpSpPr>
        <p:grpSpPr bwMode="auto">
          <a:xfrm>
            <a:off x="1514475" y="6924675"/>
            <a:ext cx="3302000" cy="477838"/>
            <a:chOff x="864" y="4110"/>
            <a:chExt cx="2080" cy="301"/>
          </a:xfrm>
        </p:grpSpPr>
        <p:sp>
          <p:nvSpPr>
            <p:cNvPr id="7180" name="Rectangle 1031"/>
            <p:cNvSpPr>
              <a:spLocks noChangeArrowheads="1"/>
            </p:cNvSpPr>
            <p:nvPr/>
          </p:nvSpPr>
          <p:spPr bwMode="auto">
            <a:xfrm>
              <a:off x="888" y="4112"/>
              <a:ext cx="111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288925" indent="-288925" algn="l">
                <a:spcBef>
                  <a:spcPct val="50000"/>
                </a:spcBef>
              </a:pPr>
              <a:r>
                <a:rPr lang="en-US" b="0" i="1"/>
                <a:t>k</a:t>
              </a:r>
              <a:r>
                <a:rPr lang="en-US" b="0" baseline="-25000"/>
                <a:t>1     </a:t>
              </a:r>
              <a:r>
                <a:rPr lang="en-US" b="0" i="1"/>
                <a:t>k</a:t>
              </a:r>
              <a:r>
                <a:rPr lang="en-US" b="0" baseline="-25000"/>
                <a:t>2      </a:t>
              </a:r>
              <a:r>
                <a:rPr lang="en-US" b="0" i="1"/>
                <a:t>k</a:t>
              </a:r>
              <a:r>
                <a:rPr lang="en-US" b="0" baseline="-25000"/>
                <a:t>3</a:t>
              </a:r>
              <a:r>
                <a:rPr lang="en-US" b="0"/>
                <a:t>    </a:t>
              </a:r>
              <a:r>
                <a:rPr lang="en-US" b="0" i="1"/>
                <a:t>k</a:t>
              </a:r>
              <a:r>
                <a:rPr lang="en-US" b="0" baseline="-25000"/>
                <a:t>4</a:t>
              </a:r>
              <a:endParaRPr lang="en-US" b="0"/>
            </a:p>
          </p:txBody>
        </p:sp>
        <p:sp>
          <p:nvSpPr>
            <p:cNvPr id="7181" name="Rectangle 1032"/>
            <p:cNvSpPr>
              <a:spLocks noChangeArrowheads="1"/>
            </p:cNvSpPr>
            <p:nvPr/>
          </p:nvSpPr>
          <p:spPr bwMode="auto">
            <a:xfrm>
              <a:off x="864" y="4110"/>
              <a:ext cx="282" cy="300"/>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82" name="Rectangle 1035"/>
            <p:cNvSpPr>
              <a:spLocks noChangeArrowheads="1"/>
            </p:cNvSpPr>
            <p:nvPr/>
          </p:nvSpPr>
          <p:spPr bwMode="auto">
            <a:xfrm>
              <a:off x="1146" y="4110"/>
              <a:ext cx="282" cy="300"/>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83" name="Rectangle 1036"/>
            <p:cNvSpPr>
              <a:spLocks noChangeArrowheads="1"/>
            </p:cNvSpPr>
            <p:nvPr/>
          </p:nvSpPr>
          <p:spPr bwMode="auto">
            <a:xfrm>
              <a:off x="1428" y="4110"/>
              <a:ext cx="282" cy="300"/>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84" name="Rectangle 1037"/>
            <p:cNvSpPr>
              <a:spLocks noChangeArrowheads="1"/>
            </p:cNvSpPr>
            <p:nvPr/>
          </p:nvSpPr>
          <p:spPr bwMode="auto">
            <a:xfrm>
              <a:off x="1710" y="4110"/>
              <a:ext cx="282" cy="300"/>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85" name="Rectangle 1039"/>
            <p:cNvSpPr>
              <a:spLocks noChangeArrowheads="1"/>
            </p:cNvSpPr>
            <p:nvPr/>
          </p:nvSpPr>
          <p:spPr bwMode="auto">
            <a:xfrm>
              <a:off x="2380" y="4111"/>
              <a:ext cx="282" cy="300"/>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86" name="Rectangle 1040"/>
            <p:cNvSpPr>
              <a:spLocks noChangeArrowheads="1"/>
            </p:cNvSpPr>
            <p:nvPr/>
          </p:nvSpPr>
          <p:spPr bwMode="auto">
            <a:xfrm>
              <a:off x="2662" y="4111"/>
              <a:ext cx="282" cy="300"/>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87" name="Line 1043"/>
            <p:cNvSpPr>
              <a:spLocks noChangeShapeType="1"/>
            </p:cNvSpPr>
            <p:nvPr/>
          </p:nvSpPr>
          <p:spPr bwMode="auto">
            <a:xfrm>
              <a:off x="1991" y="4110"/>
              <a:ext cx="38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88" name="Line 1044"/>
            <p:cNvSpPr>
              <a:spLocks noChangeShapeType="1"/>
            </p:cNvSpPr>
            <p:nvPr/>
          </p:nvSpPr>
          <p:spPr bwMode="auto">
            <a:xfrm>
              <a:off x="1991" y="4410"/>
              <a:ext cx="3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89" name="Rectangle 1045"/>
            <p:cNvSpPr>
              <a:spLocks noChangeArrowheads="1"/>
            </p:cNvSpPr>
            <p:nvPr/>
          </p:nvSpPr>
          <p:spPr bwMode="auto">
            <a:xfrm>
              <a:off x="2376" y="4112"/>
              <a:ext cx="56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288925" indent="-288925" algn="l">
                <a:spcBef>
                  <a:spcPct val="50000"/>
                </a:spcBef>
              </a:pPr>
              <a:r>
                <a:rPr lang="en-US" b="0" i="1"/>
                <a:t>k</a:t>
              </a:r>
              <a:r>
                <a:rPr lang="en-US" b="0" baseline="-25000"/>
                <a:t>J-1    </a:t>
              </a:r>
              <a:r>
                <a:rPr lang="en-US" b="0" i="1"/>
                <a:t>k</a:t>
              </a:r>
              <a:r>
                <a:rPr lang="en-US" b="0" baseline="-25000"/>
                <a:t>J</a:t>
              </a:r>
              <a:endParaRPr lang="en-US" b="0"/>
            </a:p>
          </p:txBody>
        </p:sp>
        <p:sp>
          <p:nvSpPr>
            <p:cNvPr id="7190" name="Oval 1046"/>
            <p:cNvSpPr>
              <a:spLocks noChangeAspect="1" noChangeArrowheads="1"/>
            </p:cNvSpPr>
            <p:nvPr/>
          </p:nvSpPr>
          <p:spPr bwMode="auto">
            <a:xfrm>
              <a:off x="2064" y="4248"/>
              <a:ext cx="17" cy="17"/>
            </a:xfrm>
            <a:prstGeom prst="ellipse">
              <a:avLst/>
            </a:prstGeom>
            <a:solidFill>
              <a:schemeClr val="tx1"/>
            </a:solidFill>
            <a:ln w="127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91" name="Oval 1047"/>
            <p:cNvSpPr>
              <a:spLocks noChangeAspect="1" noChangeArrowheads="1"/>
            </p:cNvSpPr>
            <p:nvPr/>
          </p:nvSpPr>
          <p:spPr bwMode="auto">
            <a:xfrm>
              <a:off x="2172" y="4248"/>
              <a:ext cx="17" cy="17"/>
            </a:xfrm>
            <a:prstGeom prst="ellipse">
              <a:avLst/>
            </a:prstGeom>
            <a:solidFill>
              <a:schemeClr val="tx1"/>
            </a:solidFill>
            <a:ln w="127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92" name="Oval 1048"/>
            <p:cNvSpPr>
              <a:spLocks noChangeAspect="1" noChangeArrowheads="1"/>
            </p:cNvSpPr>
            <p:nvPr/>
          </p:nvSpPr>
          <p:spPr bwMode="auto">
            <a:xfrm>
              <a:off x="2274" y="4248"/>
              <a:ext cx="17" cy="17"/>
            </a:xfrm>
            <a:prstGeom prst="ellipse">
              <a:avLst/>
            </a:prstGeom>
            <a:solidFill>
              <a:schemeClr val="tx1"/>
            </a:solidFill>
            <a:ln w="127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177" name="Rectangle 1064"/>
          <p:cNvSpPr>
            <a:spLocks noChangeArrowheads="1"/>
          </p:cNvSpPr>
          <p:nvPr/>
        </p:nvSpPr>
        <p:spPr bwMode="auto">
          <a:xfrm>
            <a:off x="1362075" y="7661275"/>
            <a:ext cx="41814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288925" indent="-288925" algn="l">
              <a:spcBef>
                <a:spcPct val="50000"/>
              </a:spcBef>
            </a:pPr>
            <a:r>
              <a:rPr lang="en-US" b="0" i="1"/>
              <a:t>n</a:t>
            </a:r>
            <a:r>
              <a:rPr lang="en-US" b="0"/>
              <a:t> = </a:t>
            </a:r>
            <a:r>
              <a:rPr lang="en-US" b="0">
                <a:latin typeface="Symbol" pitchFamily="18" charset="2"/>
              </a:rPr>
              <a:t>S</a:t>
            </a:r>
            <a:r>
              <a:rPr lang="en-US" b="0" baseline="-25000"/>
              <a:t>j</a:t>
            </a:r>
            <a:r>
              <a:rPr lang="en-US" b="0"/>
              <a:t> </a:t>
            </a:r>
            <a:r>
              <a:rPr lang="en-US" b="0" i="1"/>
              <a:t>k</a:t>
            </a:r>
            <a:r>
              <a:rPr lang="en-US" b="0" baseline="-25000"/>
              <a:t>j</a:t>
            </a:r>
            <a:r>
              <a:rPr lang="en-US" b="0"/>
              <a:t> is the total number of trials.</a:t>
            </a:r>
          </a:p>
        </p:txBody>
      </p:sp>
      <p:graphicFrame>
        <p:nvGraphicFramePr>
          <p:cNvPr id="7178" name="Object 1065"/>
          <p:cNvGraphicFramePr>
            <a:graphicFrameLocks noChangeAspect="1"/>
          </p:cNvGraphicFramePr>
          <p:nvPr>
            <p:extLst>
              <p:ext uri="{D42A27DB-BD31-4B8C-83A1-F6EECF244321}">
                <p14:modId xmlns:p14="http://schemas.microsoft.com/office/powerpoint/2010/main" val="2709651116"/>
              </p:ext>
            </p:extLst>
          </p:nvPr>
        </p:nvGraphicFramePr>
        <p:xfrm>
          <a:off x="698500" y="2571750"/>
          <a:ext cx="5132388" cy="835025"/>
        </p:xfrm>
        <a:graphic>
          <a:graphicData uri="http://schemas.openxmlformats.org/presentationml/2006/ole">
            <mc:AlternateContent xmlns:mc="http://schemas.openxmlformats.org/markup-compatibility/2006">
              <mc:Choice xmlns:v="urn:schemas-microsoft-com:vml" Requires="v">
                <p:oleObj spid="_x0000_s7205" name="Equation" r:id="rId3" imgW="3276600" imgH="457200" progId="Equation.3">
                  <p:embed/>
                </p:oleObj>
              </mc:Choice>
              <mc:Fallback>
                <p:oleObj name="Equation" r:id="rId3" imgW="3276600" imgH="457200" progId="Equation.3">
                  <p:embed/>
                  <p:pic>
                    <p:nvPicPr>
                      <p:cNvPr id="0" name="Object 1065"/>
                      <p:cNvPicPr>
                        <a:picLocks noChangeAspect="1" noChangeArrowheads="1"/>
                      </p:cNvPicPr>
                      <p:nvPr/>
                    </p:nvPicPr>
                    <p:blipFill>
                      <a:blip r:embed="rId4"/>
                      <a:srcRect/>
                      <a:stretch>
                        <a:fillRect/>
                      </a:stretch>
                    </p:blipFill>
                    <p:spPr bwMode="auto">
                      <a:xfrm>
                        <a:off x="698500" y="2571750"/>
                        <a:ext cx="5132388" cy="835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179" name="Text Box 1066"/>
          <p:cNvSpPr txBox="1">
            <a:spLocks noChangeArrowheads="1"/>
          </p:cNvSpPr>
          <p:nvPr/>
        </p:nvSpPr>
        <p:spPr bwMode="auto">
          <a:xfrm>
            <a:off x="685800" y="1562100"/>
            <a:ext cx="52578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pPr algn="l">
              <a:spcBef>
                <a:spcPct val="50000"/>
              </a:spcBef>
            </a:pPr>
            <a:r>
              <a:rPr lang="en-US" sz="1800" b="0"/>
              <a:t>What is the probability that a multinomial random variable with </a:t>
            </a:r>
            <a:r>
              <a:rPr lang="en-US" sz="1800"/>
              <a:t>n</a:t>
            </a:r>
            <a:r>
              <a:rPr lang="en-US" sz="1800" b="0"/>
              <a:t> trials and success probabilities </a:t>
            </a:r>
            <a:r>
              <a:rPr lang="en-US" sz="1800" b="0" i="1"/>
              <a:t>p</a:t>
            </a:r>
            <a:r>
              <a:rPr lang="en-US" sz="1800" b="0" i="1" baseline="-25000"/>
              <a:t>1</a:t>
            </a:r>
            <a:r>
              <a:rPr lang="en-US" sz="1800" b="0" i="1"/>
              <a:t>, p</a:t>
            </a:r>
            <a:r>
              <a:rPr lang="en-US" sz="1800" b="0" i="1" baseline="-25000"/>
              <a:t>2</a:t>
            </a:r>
            <a:r>
              <a:rPr lang="en-US" sz="1800" b="0" i="1"/>
              <a:t>, …, p</a:t>
            </a:r>
            <a:r>
              <a:rPr lang="en-US" sz="1800" b="0" i="1" baseline="-25000"/>
              <a:t>J</a:t>
            </a:r>
            <a:r>
              <a:rPr lang="en-US" sz="1800" b="0" i="1"/>
              <a:t> </a:t>
            </a:r>
            <a:r>
              <a:rPr lang="en-US" sz="1800" b="0"/>
              <a:t>will yield exactly </a:t>
            </a:r>
            <a:r>
              <a:rPr lang="en-US" sz="1800" b="0" i="1"/>
              <a:t>k</a:t>
            </a:r>
            <a:r>
              <a:rPr lang="en-US" sz="1800" b="0" i="1" baseline="-25000"/>
              <a:t>1</a:t>
            </a:r>
            <a:r>
              <a:rPr lang="en-US" sz="1800" b="0" i="1"/>
              <a:t>, k</a:t>
            </a:r>
            <a:r>
              <a:rPr lang="en-US" sz="1800" b="0" i="1" baseline="-25000"/>
              <a:t>2</a:t>
            </a:r>
            <a:r>
              <a:rPr lang="en-US" sz="1800" b="0" i="1"/>
              <a:t>,…k</a:t>
            </a:r>
            <a:r>
              <a:rPr lang="en-US" sz="1800" b="0" i="1" baseline="-25000"/>
              <a:t>J</a:t>
            </a:r>
            <a:r>
              <a:rPr lang="en-US" sz="1800" b="0"/>
              <a:t> successes?</a:t>
            </a: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1"/>
          <p:cNvSpPr>
            <a:spLocks noGrp="1"/>
          </p:cNvSpPr>
          <p:nvPr>
            <p:ph type="dt" sz="quarter" idx="10"/>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r>
              <a:rPr lang="en-US" sz="1400" b="0" smtClean="0"/>
              <a:t>Summer 2017</a:t>
            </a:r>
            <a:endParaRPr lang="en-US" sz="1400" b="0"/>
          </a:p>
        </p:txBody>
      </p:sp>
      <p:sp>
        <p:nvSpPr>
          <p:cNvPr id="8195" name="Footer Placeholder 2"/>
          <p:cNvSpPr>
            <a:spLocks noGrp="1"/>
          </p:cNvSpPr>
          <p:nvPr>
            <p:ph type="ftr" sz="quarter" idx="11"/>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r>
              <a:rPr lang="en-US" sz="1400" b="0" smtClean="0"/>
              <a:t>Summer Institutes</a:t>
            </a:r>
          </a:p>
        </p:txBody>
      </p:sp>
      <p:sp>
        <p:nvSpPr>
          <p:cNvPr id="8196" name="Slide Number Placeholder 3"/>
          <p:cNvSpPr>
            <a:spLocks noGrp="1"/>
          </p:cNvSpPr>
          <p:nvPr>
            <p:ph type="sldNum" sz="quarter" idx="12"/>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fld id="{025B3507-C522-4DA6-811B-E1FBA19E0839}" type="slidenum">
              <a:rPr lang="en-US" sz="1400" b="0" smtClean="0"/>
              <a:pPr/>
              <a:t>69</a:t>
            </a:fld>
            <a:endParaRPr lang="en-US" sz="1400" b="0" smtClean="0"/>
          </a:p>
        </p:txBody>
      </p:sp>
      <p:sp>
        <p:nvSpPr>
          <p:cNvPr id="8197" name="Text Box 2"/>
          <p:cNvSpPr txBox="1">
            <a:spLocks noChangeArrowheads="1"/>
          </p:cNvSpPr>
          <p:nvPr/>
        </p:nvSpPr>
        <p:spPr bwMode="auto">
          <a:xfrm>
            <a:off x="1295400" y="914400"/>
            <a:ext cx="4191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pPr>
              <a:spcBef>
                <a:spcPct val="50000"/>
              </a:spcBef>
            </a:pPr>
            <a:r>
              <a:rPr lang="en-US"/>
              <a:t>Multinomial Random Variable</a:t>
            </a:r>
          </a:p>
        </p:txBody>
      </p:sp>
      <p:sp>
        <p:nvSpPr>
          <p:cNvPr id="8198" name="Text Box 6"/>
          <p:cNvSpPr txBox="1">
            <a:spLocks noChangeArrowheads="1"/>
          </p:cNvSpPr>
          <p:nvPr/>
        </p:nvSpPr>
        <p:spPr bwMode="auto">
          <a:xfrm>
            <a:off x="990600" y="3200400"/>
            <a:ext cx="4876800" cy="3597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pPr algn="l">
              <a:spcBef>
                <a:spcPct val="50000"/>
              </a:spcBef>
            </a:pPr>
            <a:r>
              <a:rPr lang="en-US" b="0"/>
              <a:t>Example: family of 3 offspring.</a:t>
            </a:r>
          </a:p>
          <a:p>
            <a:pPr algn="l">
              <a:spcBef>
                <a:spcPct val="50000"/>
              </a:spcBef>
            </a:pPr>
            <a:r>
              <a:rPr lang="en-US"/>
              <a:t>Q</a:t>
            </a:r>
            <a:r>
              <a:rPr lang="en-US" baseline="-25000"/>
              <a:t>1</a:t>
            </a:r>
            <a:r>
              <a:rPr lang="en-US" b="0"/>
              <a:t>:   child 1       child 2      child 3       Total</a:t>
            </a:r>
          </a:p>
          <a:p>
            <a:pPr algn="l">
              <a:spcBef>
                <a:spcPct val="50000"/>
              </a:spcBef>
            </a:pPr>
            <a:endParaRPr lang="en-US" b="0"/>
          </a:p>
          <a:p>
            <a:pPr algn="l">
              <a:spcBef>
                <a:spcPct val="50000"/>
              </a:spcBef>
            </a:pPr>
            <a:endParaRPr lang="en-US" b="0"/>
          </a:p>
          <a:p>
            <a:pPr algn="l">
              <a:spcBef>
                <a:spcPct val="50000"/>
              </a:spcBef>
            </a:pPr>
            <a:r>
              <a:rPr lang="en-US"/>
              <a:t>Q</a:t>
            </a:r>
            <a:r>
              <a:rPr lang="en-US" baseline="-25000"/>
              <a:t>2</a:t>
            </a:r>
            <a:r>
              <a:rPr lang="en-US" b="0"/>
              <a:t>:</a:t>
            </a:r>
          </a:p>
          <a:p>
            <a:pPr algn="l">
              <a:spcBef>
                <a:spcPct val="50000"/>
              </a:spcBef>
            </a:pPr>
            <a:endParaRPr lang="en-US" b="0"/>
          </a:p>
          <a:p>
            <a:pPr algn="l">
              <a:spcBef>
                <a:spcPct val="50000"/>
              </a:spcBef>
            </a:pPr>
            <a:r>
              <a:rPr lang="en-US"/>
              <a:t>Q</a:t>
            </a:r>
            <a:r>
              <a:rPr lang="en-US" baseline="-25000"/>
              <a:t>3</a:t>
            </a:r>
            <a:r>
              <a:rPr lang="en-US" b="0"/>
              <a:t>:</a:t>
            </a:r>
          </a:p>
          <a:p>
            <a:pPr algn="l">
              <a:spcBef>
                <a:spcPct val="50000"/>
              </a:spcBef>
            </a:pPr>
            <a:endParaRPr lang="en-US" b="0"/>
          </a:p>
        </p:txBody>
      </p:sp>
      <p:sp>
        <p:nvSpPr>
          <p:cNvPr id="8199" name="Line 3"/>
          <p:cNvSpPr>
            <a:spLocks noChangeShapeType="1"/>
          </p:cNvSpPr>
          <p:nvPr/>
        </p:nvSpPr>
        <p:spPr bwMode="auto">
          <a:xfrm>
            <a:off x="1066800" y="1524000"/>
            <a:ext cx="46482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0" name="Text Box 5"/>
          <p:cNvSpPr txBox="1">
            <a:spLocks noChangeArrowheads="1"/>
          </p:cNvSpPr>
          <p:nvPr/>
        </p:nvSpPr>
        <p:spPr bwMode="auto">
          <a:xfrm>
            <a:off x="1066800" y="1905000"/>
            <a:ext cx="47244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pPr algn="l">
              <a:spcBef>
                <a:spcPct val="50000"/>
              </a:spcBef>
            </a:pPr>
            <a:r>
              <a:rPr lang="en-US" b="0"/>
              <a:t>A </a:t>
            </a:r>
            <a:r>
              <a:rPr lang="en-US" b="0" u="sng"/>
              <a:t>multinomial random variable</a:t>
            </a:r>
            <a:r>
              <a:rPr lang="en-US" b="0"/>
              <a:t> is simply the total number of successes in </a:t>
            </a:r>
            <a:r>
              <a:rPr lang="en-US" b="0" i="1"/>
              <a:t>n</a:t>
            </a:r>
            <a:r>
              <a:rPr lang="en-US" b="0"/>
              <a:t> trials.</a:t>
            </a:r>
          </a:p>
        </p:txBody>
      </p:sp>
      <p:grpSp>
        <p:nvGrpSpPr>
          <p:cNvPr id="8201" name="Group 75"/>
          <p:cNvGrpSpPr>
            <a:grpSpLocks/>
          </p:cNvGrpSpPr>
          <p:nvPr/>
        </p:nvGrpSpPr>
        <p:grpSpPr bwMode="auto">
          <a:xfrm>
            <a:off x="1543050" y="4086225"/>
            <a:ext cx="4371975" cy="485775"/>
            <a:chOff x="372" y="2586"/>
            <a:chExt cx="2754" cy="306"/>
          </a:xfrm>
        </p:grpSpPr>
        <p:sp>
          <p:nvSpPr>
            <p:cNvPr id="8255" name="Rectangle 28"/>
            <p:cNvSpPr>
              <a:spLocks noChangeArrowheads="1"/>
            </p:cNvSpPr>
            <p:nvPr/>
          </p:nvSpPr>
          <p:spPr bwMode="auto">
            <a:xfrm>
              <a:off x="1596" y="2612"/>
              <a:ext cx="20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288925" indent="-288925" algn="l">
                <a:spcBef>
                  <a:spcPct val="50000"/>
                </a:spcBef>
              </a:pPr>
              <a:r>
                <a:rPr lang="en-US" b="0"/>
                <a:t>+</a:t>
              </a:r>
            </a:p>
          </p:txBody>
        </p:sp>
        <p:sp>
          <p:nvSpPr>
            <p:cNvPr id="8256" name="Rectangle 30"/>
            <p:cNvSpPr>
              <a:spLocks noChangeArrowheads="1"/>
            </p:cNvSpPr>
            <p:nvPr/>
          </p:nvSpPr>
          <p:spPr bwMode="auto">
            <a:xfrm>
              <a:off x="894" y="2618"/>
              <a:ext cx="20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288925" indent="-288925" algn="l">
                <a:spcBef>
                  <a:spcPct val="50000"/>
                </a:spcBef>
              </a:pPr>
              <a:r>
                <a:rPr lang="en-US" b="0"/>
                <a:t>+</a:t>
              </a:r>
            </a:p>
          </p:txBody>
        </p:sp>
        <p:sp>
          <p:nvSpPr>
            <p:cNvPr id="8257" name="Rectangle 31"/>
            <p:cNvSpPr>
              <a:spLocks noChangeArrowheads="1"/>
            </p:cNvSpPr>
            <p:nvPr/>
          </p:nvSpPr>
          <p:spPr bwMode="auto">
            <a:xfrm>
              <a:off x="2286" y="2612"/>
              <a:ext cx="20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288925" indent="-288925" algn="l">
                <a:spcBef>
                  <a:spcPct val="50000"/>
                </a:spcBef>
              </a:pPr>
              <a:r>
                <a:rPr lang="en-US" b="0"/>
                <a:t>=</a:t>
              </a:r>
            </a:p>
          </p:txBody>
        </p:sp>
        <p:grpSp>
          <p:nvGrpSpPr>
            <p:cNvPr id="8258" name="Group 56"/>
            <p:cNvGrpSpPr>
              <a:grpSpLocks/>
            </p:cNvGrpSpPr>
            <p:nvPr/>
          </p:nvGrpSpPr>
          <p:grpSpPr bwMode="auto">
            <a:xfrm>
              <a:off x="372" y="2592"/>
              <a:ext cx="774" cy="300"/>
              <a:chOff x="372" y="2592"/>
              <a:chExt cx="774" cy="300"/>
            </a:xfrm>
          </p:grpSpPr>
          <p:sp>
            <p:nvSpPr>
              <p:cNvPr id="8275" name="Rectangle 3"/>
              <p:cNvSpPr>
                <a:spLocks noChangeArrowheads="1"/>
              </p:cNvSpPr>
              <p:nvPr/>
            </p:nvSpPr>
            <p:spPr bwMode="auto">
              <a:xfrm>
                <a:off x="372" y="2606"/>
                <a:ext cx="77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288925" indent="-288925" algn="l">
                  <a:spcBef>
                    <a:spcPct val="50000"/>
                  </a:spcBef>
                </a:pPr>
                <a:r>
                  <a:rPr lang="en-US" b="0"/>
                  <a:t>1  0   0</a:t>
                </a:r>
              </a:p>
            </p:txBody>
          </p:sp>
          <p:grpSp>
            <p:nvGrpSpPr>
              <p:cNvPr id="8276" name="Group 51"/>
              <p:cNvGrpSpPr>
                <a:grpSpLocks/>
              </p:cNvGrpSpPr>
              <p:nvPr/>
            </p:nvGrpSpPr>
            <p:grpSpPr bwMode="auto">
              <a:xfrm>
                <a:off x="372" y="2592"/>
                <a:ext cx="540" cy="300"/>
                <a:chOff x="372" y="2592"/>
                <a:chExt cx="540" cy="300"/>
              </a:xfrm>
            </p:grpSpPr>
            <p:sp>
              <p:nvSpPr>
                <p:cNvPr id="8277" name="Rectangle 4"/>
                <p:cNvSpPr>
                  <a:spLocks noChangeArrowheads="1"/>
                </p:cNvSpPr>
                <p:nvPr/>
              </p:nvSpPr>
              <p:spPr bwMode="auto">
                <a:xfrm>
                  <a:off x="372" y="2592"/>
                  <a:ext cx="180" cy="300"/>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78" name="Rectangle 49"/>
                <p:cNvSpPr>
                  <a:spLocks noChangeArrowheads="1"/>
                </p:cNvSpPr>
                <p:nvPr/>
              </p:nvSpPr>
              <p:spPr bwMode="auto">
                <a:xfrm>
                  <a:off x="552" y="2592"/>
                  <a:ext cx="180" cy="300"/>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79" name="Rectangle 50"/>
                <p:cNvSpPr>
                  <a:spLocks noChangeArrowheads="1"/>
                </p:cNvSpPr>
                <p:nvPr/>
              </p:nvSpPr>
              <p:spPr bwMode="auto">
                <a:xfrm>
                  <a:off x="732" y="2592"/>
                  <a:ext cx="180" cy="300"/>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8259" name="Group 57"/>
            <p:cNvGrpSpPr>
              <a:grpSpLocks/>
            </p:cNvGrpSpPr>
            <p:nvPr/>
          </p:nvGrpSpPr>
          <p:grpSpPr bwMode="auto">
            <a:xfrm>
              <a:off x="1080" y="2586"/>
              <a:ext cx="774" cy="300"/>
              <a:chOff x="372" y="2592"/>
              <a:chExt cx="774" cy="300"/>
            </a:xfrm>
          </p:grpSpPr>
          <p:sp>
            <p:nvSpPr>
              <p:cNvPr id="8270" name="Rectangle 58"/>
              <p:cNvSpPr>
                <a:spLocks noChangeArrowheads="1"/>
              </p:cNvSpPr>
              <p:nvPr/>
            </p:nvSpPr>
            <p:spPr bwMode="auto">
              <a:xfrm>
                <a:off x="372" y="2606"/>
                <a:ext cx="77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288925" indent="-288925" algn="l">
                  <a:spcBef>
                    <a:spcPct val="50000"/>
                  </a:spcBef>
                </a:pPr>
                <a:r>
                  <a:rPr lang="en-US" b="0"/>
                  <a:t>0  0   1</a:t>
                </a:r>
              </a:p>
            </p:txBody>
          </p:sp>
          <p:grpSp>
            <p:nvGrpSpPr>
              <p:cNvPr id="8271" name="Group 59"/>
              <p:cNvGrpSpPr>
                <a:grpSpLocks/>
              </p:cNvGrpSpPr>
              <p:nvPr/>
            </p:nvGrpSpPr>
            <p:grpSpPr bwMode="auto">
              <a:xfrm>
                <a:off x="372" y="2592"/>
                <a:ext cx="540" cy="300"/>
                <a:chOff x="372" y="2592"/>
                <a:chExt cx="540" cy="300"/>
              </a:xfrm>
            </p:grpSpPr>
            <p:sp>
              <p:nvSpPr>
                <p:cNvPr id="8272" name="Rectangle 60"/>
                <p:cNvSpPr>
                  <a:spLocks noChangeArrowheads="1"/>
                </p:cNvSpPr>
                <p:nvPr/>
              </p:nvSpPr>
              <p:spPr bwMode="auto">
                <a:xfrm>
                  <a:off x="372" y="2592"/>
                  <a:ext cx="180" cy="300"/>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73" name="Rectangle 61"/>
                <p:cNvSpPr>
                  <a:spLocks noChangeArrowheads="1"/>
                </p:cNvSpPr>
                <p:nvPr/>
              </p:nvSpPr>
              <p:spPr bwMode="auto">
                <a:xfrm>
                  <a:off x="552" y="2592"/>
                  <a:ext cx="180" cy="300"/>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74" name="Rectangle 62"/>
                <p:cNvSpPr>
                  <a:spLocks noChangeArrowheads="1"/>
                </p:cNvSpPr>
                <p:nvPr/>
              </p:nvSpPr>
              <p:spPr bwMode="auto">
                <a:xfrm>
                  <a:off x="732" y="2592"/>
                  <a:ext cx="180" cy="300"/>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8260" name="Rectangle 64"/>
            <p:cNvSpPr>
              <a:spLocks noChangeArrowheads="1"/>
            </p:cNvSpPr>
            <p:nvPr/>
          </p:nvSpPr>
          <p:spPr bwMode="auto">
            <a:xfrm>
              <a:off x="1770" y="2600"/>
              <a:ext cx="57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288925" indent="-288925" algn="l">
                <a:spcBef>
                  <a:spcPct val="50000"/>
                </a:spcBef>
              </a:pPr>
              <a:r>
                <a:rPr lang="en-US" b="0"/>
                <a:t>0  1   0</a:t>
              </a:r>
            </a:p>
          </p:txBody>
        </p:sp>
        <p:grpSp>
          <p:nvGrpSpPr>
            <p:cNvPr id="8261" name="Group 65"/>
            <p:cNvGrpSpPr>
              <a:grpSpLocks/>
            </p:cNvGrpSpPr>
            <p:nvPr/>
          </p:nvGrpSpPr>
          <p:grpSpPr bwMode="auto">
            <a:xfrm>
              <a:off x="1770" y="2586"/>
              <a:ext cx="540" cy="300"/>
              <a:chOff x="372" y="2592"/>
              <a:chExt cx="540" cy="300"/>
            </a:xfrm>
          </p:grpSpPr>
          <p:sp>
            <p:nvSpPr>
              <p:cNvPr id="8267" name="Rectangle 66"/>
              <p:cNvSpPr>
                <a:spLocks noChangeArrowheads="1"/>
              </p:cNvSpPr>
              <p:nvPr/>
            </p:nvSpPr>
            <p:spPr bwMode="auto">
              <a:xfrm>
                <a:off x="372" y="2592"/>
                <a:ext cx="180" cy="300"/>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68" name="Rectangle 67"/>
              <p:cNvSpPr>
                <a:spLocks noChangeArrowheads="1"/>
              </p:cNvSpPr>
              <p:nvPr/>
            </p:nvSpPr>
            <p:spPr bwMode="auto">
              <a:xfrm>
                <a:off x="552" y="2592"/>
                <a:ext cx="180" cy="300"/>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69" name="Rectangle 68"/>
              <p:cNvSpPr>
                <a:spLocks noChangeArrowheads="1"/>
              </p:cNvSpPr>
              <p:nvPr/>
            </p:nvSpPr>
            <p:spPr bwMode="auto">
              <a:xfrm>
                <a:off x="732" y="2592"/>
                <a:ext cx="180" cy="300"/>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8262" name="Rectangle 70"/>
            <p:cNvSpPr>
              <a:spLocks noChangeArrowheads="1"/>
            </p:cNvSpPr>
            <p:nvPr/>
          </p:nvSpPr>
          <p:spPr bwMode="auto">
            <a:xfrm>
              <a:off x="2472" y="2600"/>
              <a:ext cx="65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288925" indent="-288925" algn="l">
                <a:spcBef>
                  <a:spcPct val="50000"/>
                </a:spcBef>
              </a:pPr>
              <a:r>
                <a:rPr lang="en-US" b="0"/>
                <a:t>1  1   1</a:t>
              </a:r>
            </a:p>
          </p:txBody>
        </p:sp>
        <p:grpSp>
          <p:nvGrpSpPr>
            <p:cNvPr id="8263" name="Group 71"/>
            <p:cNvGrpSpPr>
              <a:grpSpLocks/>
            </p:cNvGrpSpPr>
            <p:nvPr/>
          </p:nvGrpSpPr>
          <p:grpSpPr bwMode="auto">
            <a:xfrm>
              <a:off x="2472" y="2586"/>
              <a:ext cx="540" cy="300"/>
              <a:chOff x="372" y="2592"/>
              <a:chExt cx="540" cy="300"/>
            </a:xfrm>
          </p:grpSpPr>
          <p:sp>
            <p:nvSpPr>
              <p:cNvPr id="8264" name="Rectangle 72"/>
              <p:cNvSpPr>
                <a:spLocks noChangeArrowheads="1"/>
              </p:cNvSpPr>
              <p:nvPr/>
            </p:nvSpPr>
            <p:spPr bwMode="auto">
              <a:xfrm>
                <a:off x="372" y="2592"/>
                <a:ext cx="180" cy="300"/>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65" name="Rectangle 73"/>
              <p:cNvSpPr>
                <a:spLocks noChangeArrowheads="1"/>
              </p:cNvSpPr>
              <p:nvPr/>
            </p:nvSpPr>
            <p:spPr bwMode="auto">
              <a:xfrm>
                <a:off x="552" y="2592"/>
                <a:ext cx="180" cy="300"/>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66" name="Rectangle 74"/>
              <p:cNvSpPr>
                <a:spLocks noChangeArrowheads="1"/>
              </p:cNvSpPr>
              <p:nvPr/>
            </p:nvSpPr>
            <p:spPr bwMode="auto">
              <a:xfrm>
                <a:off x="732" y="2592"/>
                <a:ext cx="180" cy="300"/>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8202" name="Group 76"/>
          <p:cNvGrpSpPr>
            <a:grpSpLocks/>
          </p:cNvGrpSpPr>
          <p:nvPr/>
        </p:nvGrpSpPr>
        <p:grpSpPr bwMode="auto">
          <a:xfrm>
            <a:off x="1543050" y="5019675"/>
            <a:ext cx="4371975" cy="485775"/>
            <a:chOff x="372" y="2586"/>
            <a:chExt cx="2754" cy="306"/>
          </a:xfrm>
        </p:grpSpPr>
        <p:sp>
          <p:nvSpPr>
            <p:cNvPr id="8230" name="Rectangle 77"/>
            <p:cNvSpPr>
              <a:spLocks noChangeArrowheads="1"/>
            </p:cNvSpPr>
            <p:nvPr/>
          </p:nvSpPr>
          <p:spPr bwMode="auto">
            <a:xfrm>
              <a:off x="1596" y="2612"/>
              <a:ext cx="20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288925" indent="-288925" algn="l">
                <a:spcBef>
                  <a:spcPct val="50000"/>
                </a:spcBef>
              </a:pPr>
              <a:r>
                <a:rPr lang="en-US" b="0"/>
                <a:t>+</a:t>
              </a:r>
            </a:p>
          </p:txBody>
        </p:sp>
        <p:sp>
          <p:nvSpPr>
            <p:cNvPr id="8231" name="Rectangle 78"/>
            <p:cNvSpPr>
              <a:spLocks noChangeArrowheads="1"/>
            </p:cNvSpPr>
            <p:nvPr/>
          </p:nvSpPr>
          <p:spPr bwMode="auto">
            <a:xfrm>
              <a:off x="894" y="2618"/>
              <a:ext cx="20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288925" indent="-288925" algn="l">
                <a:spcBef>
                  <a:spcPct val="50000"/>
                </a:spcBef>
              </a:pPr>
              <a:r>
                <a:rPr lang="en-US" b="0"/>
                <a:t>+</a:t>
              </a:r>
            </a:p>
          </p:txBody>
        </p:sp>
        <p:sp>
          <p:nvSpPr>
            <p:cNvPr id="8232" name="Rectangle 79"/>
            <p:cNvSpPr>
              <a:spLocks noChangeArrowheads="1"/>
            </p:cNvSpPr>
            <p:nvPr/>
          </p:nvSpPr>
          <p:spPr bwMode="auto">
            <a:xfrm>
              <a:off x="2286" y="2612"/>
              <a:ext cx="20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288925" indent="-288925" algn="l">
                <a:spcBef>
                  <a:spcPct val="50000"/>
                </a:spcBef>
              </a:pPr>
              <a:r>
                <a:rPr lang="en-US" b="0"/>
                <a:t>=</a:t>
              </a:r>
            </a:p>
          </p:txBody>
        </p:sp>
        <p:grpSp>
          <p:nvGrpSpPr>
            <p:cNvPr id="8233" name="Group 80"/>
            <p:cNvGrpSpPr>
              <a:grpSpLocks/>
            </p:cNvGrpSpPr>
            <p:nvPr/>
          </p:nvGrpSpPr>
          <p:grpSpPr bwMode="auto">
            <a:xfrm>
              <a:off x="372" y="2592"/>
              <a:ext cx="774" cy="300"/>
              <a:chOff x="372" y="2592"/>
              <a:chExt cx="774" cy="300"/>
            </a:xfrm>
          </p:grpSpPr>
          <p:sp>
            <p:nvSpPr>
              <p:cNvPr id="8250" name="Rectangle 81"/>
              <p:cNvSpPr>
                <a:spLocks noChangeArrowheads="1"/>
              </p:cNvSpPr>
              <p:nvPr/>
            </p:nvSpPr>
            <p:spPr bwMode="auto">
              <a:xfrm>
                <a:off x="372" y="2606"/>
                <a:ext cx="77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288925" indent="-288925" algn="l">
                  <a:spcBef>
                    <a:spcPct val="50000"/>
                  </a:spcBef>
                </a:pPr>
                <a:r>
                  <a:rPr lang="en-US" b="0"/>
                  <a:t>0  1   0</a:t>
                </a:r>
              </a:p>
            </p:txBody>
          </p:sp>
          <p:grpSp>
            <p:nvGrpSpPr>
              <p:cNvPr id="8251" name="Group 82"/>
              <p:cNvGrpSpPr>
                <a:grpSpLocks/>
              </p:cNvGrpSpPr>
              <p:nvPr/>
            </p:nvGrpSpPr>
            <p:grpSpPr bwMode="auto">
              <a:xfrm>
                <a:off x="372" y="2592"/>
                <a:ext cx="540" cy="300"/>
                <a:chOff x="372" y="2592"/>
                <a:chExt cx="540" cy="300"/>
              </a:xfrm>
            </p:grpSpPr>
            <p:sp>
              <p:nvSpPr>
                <p:cNvPr id="8252" name="Rectangle 83"/>
                <p:cNvSpPr>
                  <a:spLocks noChangeArrowheads="1"/>
                </p:cNvSpPr>
                <p:nvPr/>
              </p:nvSpPr>
              <p:spPr bwMode="auto">
                <a:xfrm>
                  <a:off x="372" y="2592"/>
                  <a:ext cx="180" cy="300"/>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53" name="Rectangle 84"/>
                <p:cNvSpPr>
                  <a:spLocks noChangeArrowheads="1"/>
                </p:cNvSpPr>
                <p:nvPr/>
              </p:nvSpPr>
              <p:spPr bwMode="auto">
                <a:xfrm>
                  <a:off x="552" y="2592"/>
                  <a:ext cx="180" cy="300"/>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54" name="Rectangle 85"/>
                <p:cNvSpPr>
                  <a:spLocks noChangeArrowheads="1"/>
                </p:cNvSpPr>
                <p:nvPr/>
              </p:nvSpPr>
              <p:spPr bwMode="auto">
                <a:xfrm>
                  <a:off x="732" y="2592"/>
                  <a:ext cx="180" cy="300"/>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8234" name="Group 86"/>
            <p:cNvGrpSpPr>
              <a:grpSpLocks/>
            </p:cNvGrpSpPr>
            <p:nvPr/>
          </p:nvGrpSpPr>
          <p:grpSpPr bwMode="auto">
            <a:xfrm>
              <a:off x="1080" y="2586"/>
              <a:ext cx="774" cy="300"/>
              <a:chOff x="372" y="2592"/>
              <a:chExt cx="774" cy="300"/>
            </a:xfrm>
          </p:grpSpPr>
          <p:sp>
            <p:nvSpPr>
              <p:cNvPr id="8245" name="Rectangle 87"/>
              <p:cNvSpPr>
                <a:spLocks noChangeArrowheads="1"/>
              </p:cNvSpPr>
              <p:nvPr/>
            </p:nvSpPr>
            <p:spPr bwMode="auto">
              <a:xfrm>
                <a:off x="372" y="2606"/>
                <a:ext cx="77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288925" indent="-288925" algn="l">
                  <a:spcBef>
                    <a:spcPct val="50000"/>
                  </a:spcBef>
                </a:pPr>
                <a:r>
                  <a:rPr lang="en-US" b="0"/>
                  <a:t>0  1   0</a:t>
                </a:r>
              </a:p>
            </p:txBody>
          </p:sp>
          <p:grpSp>
            <p:nvGrpSpPr>
              <p:cNvPr id="8246" name="Group 88"/>
              <p:cNvGrpSpPr>
                <a:grpSpLocks/>
              </p:cNvGrpSpPr>
              <p:nvPr/>
            </p:nvGrpSpPr>
            <p:grpSpPr bwMode="auto">
              <a:xfrm>
                <a:off x="372" y="2592"/>
                <a:ext cx="540" cy="300"/>
                <a:chOff x="372" y="2592"/>
                <a:chExt cx="540" cy="300"/>
              </a:xfrm>
            </p:grpSpPr>
            <p:sp>
              <p:nvSpPr>
                <p:cNvPr id="8247" name="Rectangle 89"/>
                <p:cNvSpPr>
                  <a:spLocks noChangeArrowheads="1"/>
                </p:cNvSpPr>
                <p:nvPr/>
              </p:nvSpPr>
              <p:spPr bwMode="auto">
                <a:xfrm>
                  <a:off x="372" y="2592"/>
                  <a:ext cx="180" cy="300"/>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48" name="Rectangle 90"/>
                <p:cNvSpPr>
                  <a:spLocks noChangeArrowheads="1"/>
                </p:cNvSpPr>
                <p:nvPr/>
              </p:nvSpPr>
              <p:spPr bwMode="auto">
                <a:xfrm>
                  <a:off x="552" y="2592"/>
                  <a:ext cx="180" cy="300"/>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49" name="Rectangle 91"/>
                <p:cNvSpPr>
                  <a:spLocks noChangeArrowheads="1"/>
                </p:cNvSpPr>
                <p:nvPr/>
              </p:nvSpPr>
              <p:spPr bwMode="auto">
                <a:xfrm>
                  <a:off x="732" y="2592"/>
                  <a:ext cx="180" cy="300"/>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8235" name="Rectangle 92"/>
            <p:cNvSpPr>
              <a:spLocks noChangeArrowheads="1"/>
            </p:cNvSpPr>
            <p:nvPr/>
          </p:nvSpPr>
          <p:spPr bwMode="auto">
            <a:xfrm>
              <a:off x="1770" y="2600"/>
              <a:ext cx="57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288925" indent="-288925" algn="l">
                <a:spcBef>
                  <a:spcPct val="50000"/>
                </a:spcBef>
              </a:pPr>
              <a:r>
                <a:rPr lang="en-US" b="0"/>
                <a:t>0  1   0</a:t>
              </a:r>
            </a:p>
          </p:txBody>
        </p:sp>
        <p:grpSp>
          <p:nvGrpSpPr>
            <p:cNvPr id="8236" name="Group 93"/>
            <p:cNvGrpSpPr>
              <a:grpSpLocks/>
            </p:cNvGrpSpPr>
            <p:nvPr/>
          </p:nvGrpSpPr>
          <p:grpSpPr bwMode="auto">
            <a:xfrm>
              <a:off x="1770" y="2586"/>
              <a:ext cx="540" cy="300"/>
              <a:chOff x="372" y="2592"/>
              <a:chExt cx="540" cy="300"/>
            </a:xfrm>
          </p:grpSpPr>
          <p:sp>
            <p:nvSpPr>
              <p:cNvPr id="8242" name="Rectangle 94"/>
              <p:cNvSpPr>
                <a:spLocks noChangeArrowheads="1"/>
              </p:cNvSpPr>
              <p:nvPr/>
            </p:nvSpPr>
            <p:spPr bwMode="auto">
              <a:xfrm>
                <a:off x="372" y="2592"/>
                <a:ext cx="180" cy="300"/>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43" name="Rectangle 95"/>
              <p:cNvSpPr>
                <a:spLocks noChangeArrowheads="1"/>
              </p:cNvSpPr>
              <p:nvPr/>
            </p:nvSpPr>
            <p:spPr bwMode="auto">
              <a:xfrm>
                <a:off x="552" y="2592"/>
                <a:ext cx="180" cy="300"/>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44" name="Rectangle 96"/>
              <p:cNvSpPr>
                <a:spLocks noChangeArrowheads="1"/>
              </p:cNvSpPr>
              <p:nvPr/>
            </p:nvSpPr>
            <p:spPr bwMode="auto">
              <a:xfrm>
                <a:off x="732" y="2592"/>
                <a:ext cx="180" cy="300"/>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8237" name="Rectangle 97"/>
            <p:cNvSpPr>
              <a:spLocks noChangeArrowheads="1"/>
            </p:cNvSpPr>
            <p:nvPr/>
          </p:nvSpPr>
          <p:spPr bwMode="auto">
            <a:xfrm>
              <a:off x="2472" y="2600"/>
              <a:ext cx="65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288925" indent="-288925" algn="l">
                <a:spcBef>
                  <a:spcPct val="50000"/>
                </a:spcBef>
              </a:pPr>
              <a:r>
                <a:rPr lang="en-US" b="0"/>
                <a:t>0  3   0</a:t>
              </a:r>
            </a:p>
          </p:txBody>
        </p:sp>
        <p:grpSp>
          <p:nvGrpSpPr>
            <p:cNvPr id="8238" name="Group 98"/>
            <p:cNvGrpSpPr>
              <a:grpSpLocks/>
            </p:cNvGrpSpPr>
            <p:nvPr/>
          </p:nvGrpSpPr>
          <p:grpSpPr bwMode="auto">
            <a:xfrm>
              <a:off x="2472" y="2586"/>
              <a:ext cx="540" cy="300"/>
              <a:chOff x="372" y="2592"/>
              <a:chExt cx="540" cy="300"/>
            </a:xfrm>
          </p:grpSpPr>
          <p:sp>
            <p:nvSpPr>
              <p:cNvPr id="8239" name="Rectangle 99"/>
              <p:cNvSpPr>
                <a:spLocks noChangeArrowheads="1"/>
              </p:cNvSpPr>
              <p:nvPr/>
            </p:nvSpPr>
            <p:spPr bwMode="auto">
              <a:xfrm>
                <a:off x="372" y="2592"/>
                <a:ext cx="180" cy="300"/>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40" name="Rectangle 100"/>
              <p:cNvSpPr>
                <a:spLocks noChangeArrowheads="1"/>
              </p:cNvSpPr>
              <p:nvPr/>
            </p:nvSpPr>
            <p:spPr bwMode="auto">
              <a:xfrm>
                <a:off x="552" y="2592"/>
                <a:ext cx="180" cy="300"/>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41" name="Rectangle 101"/>
              <p:cNvSpPr>
                <a:spLocks noChangeArrowheads="1"/>
              </p:cNvSpPr>
              <p:nvPr/>
            </p:nvSpPr>
            <p:spPr bwMode="auto">
              <a:xfrm>
                <a:off x="732" y="2592"/>
                <a:ext cx="180" cy="300"/>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8203" name="Group 102"/>
          <p:cNvGrpSpPr>
            <a:grpSpLocks/>
          </p:cNvGrpSpPr>
          <p:nvPr/>
        </p:nvGrpSpPr>
        <p:grpSpPr bwMode="auto">
          <a:xfrm>
            <a:off x="1543050" y="5943600"/>
            <a:ext cx="4371975" cy="485775"/>
            <a:chOff x="372" y="2586"/>
            <a:chExt cx="2754" cy="306"/>
          </a:xfrm>
        </p:grpSpPr>
        <p:sp>
          <p:nvSpPr>
            <p:cNvPr id="8205" name="Rectangle 103"/>
            <p:cNvSpPr>
              <a:spLocks noChangeArrowheads="1"/>
            </p:cNvSpPr>
            <p:nvPr/>
          </p:nvSpPr>
          <p:spPr bwMode="auto">
            <a:xfrm>
              <a:off x="1596" y="2612"/>
              <a:ext cx="20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288925" indent="-288925" algn="l">
                <a:spcBef>
                  <a:spcPct val="50000"/>
                </a:spcBef>
              </a:pPr>
              <a:r>
                <a:rPr lang="en-US" b="0"/>
                <a:t>+</a:t>
              </a:r>
            </a:p>
          </p:txBody>
        </p:sp>
        <p:sp>
          <p:nvSpPr>
            <p:cNvPr id="8206" name="Rectangle 104"/>
            <p:cNvSpPr>
              <a:spLocks noChangeArrowheads="1"/>
            </p:cNvSpPr>
            <p:nvPr/>
          </p:nvSpPr>
          <p:spPr bwMode="auto">
            <a:xfrm>
              <a:off x="894" y="2618"/>
              <a:ext cx="20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288925" indent="-288925" algn="l">
                <a:spcBef>
                  <a:spcPct val="50000"/>
                </a:spcBef>
              </a:pPr>
              <a:r>
                <a:rPr lang="en-US" b="0"/>
                <a:t>+</a:t>
              </a:r>
            </a:p>
          </p:txBody>
        </p:sp>
        <p:sp>
          <p:nvSpPr>
            <p:cNvPr id="8207" name="Rectangle 105"/>
            <p:cNvSpPr>
              <a:spLocks noChangeArrowheads="1"/>
            </p:cNvSpPr>
            <p:nvPr/>
          </p:nvSpPr>
          <p:spPr bwMode="auto">
            <a:xfrm>
              <a:off x="2286" y="2612"/>
              <a:ext cx="20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288925" indent="-288925" algn="l">
                <a:spcBef>
                  <a:spcPct val="50000"/>
                </a:spcBef>
              </a:pPr>
              <a:r>
                <a:rPr lang="en-US" b="0"/>
                <a:t>=</a:t>
              </a:r>
            </a:p>
          </p:txBody>
        </p:sp>
        <p:grpSp>
          <p:nvGrpSpPr>
            <p:cNvPr id="8208" name="Group 106"/>
            <p:cNvGrpSpPr>
              <a:grpSpLocks/>
            </p:cNvGrpSpPr>
            <p:nvPr/>
          </p:nvGrpSpPr>
          <p:grpSpPr bwMode="auto">
            <a:xfrm>
              <a:off x="372" y="2592"/>
              <a:ext cx="774" cy="300"/>
              <a:chOff x="372" y="2592"/>
              <a:chExt cx="774" cy="300"/>
            </a:xfrm>
          </p:grpSpPr>
          <p:sp>
            <p:nvSpPr>
              <p:cNvPr id="8225" name="Rectangle 107"/>
              <p:cNvSpPr>
                <a:spLocks noChangeArrowheads="1"/>
              </p:cNvSpPr>
              <p:nvPr/>
            </p:nvSpPr>
            <p:spPr bwMode="auto">
              <a:xfrm>
                <a:off x="372" y="2606"/>
                <a:ext cx="77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288925" indent="-288925" algn="l">
                  <a:spcBef>
                    <a:spcPct val="50000"/>
                  </a:spcBef>
                </a:pPr>
                <a:r>
                  <a:rPr lang="en-US" b="0"/>
                  <a:t>0  0   1</a:t>
                </a:r>
              </a:p>
            </p:txBody>
          </p:sp>
          <p:grpSp>
            <p:nvGrpSpPr>
              <p:cNvPr id="8226" name="Group 108"/>
              <p:cNvGrpSpPr>
                <a:grpSpLocks/>
              </p:cNvGrpSpPr>
              <p:nvPr/>
            </p:nvGrpSpPr>
            <p:grpSpPr bwMode="auto">
              <a:xfrm>
                <a:off x="372" y="2592"/>
                <a:ext cx="540" cy="300"/>
                <a:chOff x="372" y="2592"/>
                <a:chExt cx="540" cy="300"/>
              </a:xfrm>
            </p:grpSpPr>
            <p:sp>
              <p:nvSpPr>
                <p:cNvPr id="8227" name="Rectangle 109"/>
                <p:cNvSpPr>
                  <a:spLocks noChangeArrowheads="1"/>
                </p:cNvSpPr>
                <p:nvPr/>
              </p:nvSpPr>
              <p:spPr bwMode="auto">
                <a:xfrm>
                  <a:off x="372" y="2592"/>
                  <a:ext cx="180" cy="300"/>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28" name="Rectangle 110"/>
                <p:cNvSpPr>
                  <a:spLocks noChangeArrowheads="1"/>
                </p:cNvSpPr>
                <p:nvPr/>
              </p:nvSpPr>
              <p:spPr bwMode="auto">
                <a:xfrm>
                  <a:off x="552" y="2592"/>
                  <a:ext cx="180" cy="300"/>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29" name="Rectangle 111"/>
                <p:cNvSpPr>
                  <a:spLocks noChangeArrowheads="1"/>
                </p:cNvSpPr>
                <p:nvPr/>
              </p:nvSpPr>
              <p:spPr bwMode="auto">
                <a:xfrm>
                  <a:off x="732" y="2592"/>
                  <a:ext cx="180" cy="300"/>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8209" name="Group 112"/>
            <p:cNvGrpSpPr>
              <a:grpSpLocks/>
            </p:cNvGrpSpPr>
            <p:nvPr/>
          </p:nvGrpSpPr>
          <p:grpSpPr bwMode="auto">
            <a:xfrm>
              <a:off x="1080" y="2586"/>
              <a:ext cx="774" cy="300"/>
              <a:chOff x="372" y="2592"/>
              <a:chExt cx="774" cy="300"/>
            </a:xfrm>
          </p:grpSpPr>
          <p:sp>
            <p:nvSpPr>
              <p:cNvPr id="8220" name="Rectangle 113"/>
              <p:cNvSpPr>
                <a:spLocks noChangeArrowheads="1"/>
              </p:cNvSpPr>
              <p:nvPr/>
            </p:nvSpPr>
            <p:spPr bwMode="auto">
              <a:xfrm>
                <a:off x="372" y="2606"/>
                <a:ext cx="77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288925" indent="-288925" algn="l">
                  <a:spcBef>
                    <a:spcPct val="50000"/>
                  </a:spcBef>
                </a:pPr>
                <a:r>
                  <a:rPr lang="en-US" b="0"/>
                  <a:t>0  1   0</a:t>
                </a:r>
              </a:p>
            </p:txBody>
          </p:sp>
          <p:grpSp>
            <p:nvGrpSpPr>
              <p:cNvPr id="8221" name="Group 114"/>
              <p:cNvGrpSpPr>
                <a:grpSpLocks/>
              </p:cNvGrpSpPr>
              <p:nvPr/>
            </p:nvGrpSpPr>
            <p:grpSpPr bwMode="auto">
              <a:xfrm>
                <a:off x="372" y="2592"/>
                <a:ext cx="540" cy="300"/>
                <a:chOff x="372" y="2592"/>
                <a:chExt cx="540" cy="300"/>
              </a:xfrm>
            </p:grpSpPr>
            <p:sp>
              <p:nvSpPr>
                <p:cNvPr id="8222" name="Rectangle 115"/>
                <p:cNvSpPr>
                  <a:spLocks noChangeArrowheads="1"/>
                </p:cNvSpPr>
                <p:nvPr/>
              </p:nvSpPr>
              <p:spPr bwMode="auto">
                <a:xfrm>
                  <a:off x="372" y="2592"/>
                  <a:ext cx="180" cy="300"/>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23" name="Rectangle 116"/>
                <p:cNvSpPr>
                  <a:spLocks noChangeArrowheads="1"/>
                </p:cNvSpPr>
                <p:nvPr/>
              </p:nvSpPr>
              <p:spPr bwMode="auto">
                <a:xfrm>
                  <a:off x="552" y="2592"/>
                  <a:ext cx="180" cy="300"/>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24" name="Rectangle 117"/>
                <p:cNvSpPr>
                  <a:spLocks noChangeArrowheads="1"/>
                </p:cNvSpPr>
                <p:nvPr/>
              </p:nvSpPr>
              <p:spPr bwMode="auto">
                <a:xfrm>
                  <a:off x="732" y="2592"/>
                  <a:ext cx="180" cy="300"/>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8210" name="Rectangle 118"/>
            <p:cNvSpPr>
              <a:spLocks noChangeArrowheads="1"/>
            </p:cNvSpPr>
            <p:nvPr/>
          </p:nvSpPr>
          <p:spPr bwMode="auto">
            <a:xfrm>
              <a:off x="1770" y="2600"/>
              <a:ext cx="57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288925" indent="-288925" algn="l">
                <a:spcBef>
                  <a:spcPct val="50000"/>
                </a:spcBef>
              </a:pPr>
              <a:r>
                <a:rPr lang="en-US" b="0"/>
                <a:t>0  0   1</a:t>
              </a:r>
            </a:p>
          </p:txBody>
        </p:sp>
        <p:grpSp>
          <p:nvGrpSpPr>
            <p:cNvPr id="8211" name="Group 119"/>
            <p:cNvGrpSpPr>
              <a:grpSpLocks/>
            </p:cNvGrpSpPr>
            <p:nvPr/>
          </p:nvGrpSpPr>
          <p:grpSpPr bwMode="auto">
            <a:xfrm>
              <a:off x="1770" y="2586"/>
              <a:ext cx="540" cy="300"/>
              <a:chOff x="372" y="2592"/>
              <a:chExt cx="540" cy="300"/>
            </a:xfrm>
          </p:grpSpPr>
          <p:sp>
            <p:nvSpPr>
              <p:cNvPr id="8217" name="Rectangle 120"/>
              <p:cNvSpPr>
                <a:spLocks noChangeArrowheads="1"/>
              </p:cNvSpPr>
              <p:nvPr/>
            </p:nvSpPr>
            <p:spPr bwMode="auto">
              <a:xfrm>
                <a:off x="372" y="2592"/>
                <a:ext cx="180" cy="300"/>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18" name="Rectangle 121"/>
              <p:cNvSpPr>
                <a:spLocks noChangeArrowheads="1"/>
              </p:cNvSpPr>
              <p:nvPr/>
            </p:nvSpPr>
            <p:spPr bwMode="auto">
              <a:xfrm>
                <a:off x="552" y="2592"/>
                <a:ext cx="180" cy="300"/>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19" name="Rectangle 122"/>
              <p:cNvSpPr>
                <a:spLocks noChangeArrowheads="1"/>
              </p:cNvSpPr>
              <p:nvPr/>
            </p:nvSpPr>
            <p:spPr bwMode="auto">
              <a:xfrm>
                <a:off x="732" y="2592"/>
                <a:ext cx="180" cy="300"/>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8212" name="Rectangle 123"/>
            <p:cNvSpPr>
              <a:spLocks noChangeArrowheads="1"/>
            </p:cNvSpPr>
            <p:nvPr/>
          </p:nvSpPr>
          <p:spPr bwMode="auto">
            <a:xfrm>
              <a:off x="2472" y="2600"/>
              <a:ext cx="65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288925" indent="-288925" algn="l">
                <a:spcBef>
                  <a:spcPct val="50000"/>
                </a:spcBef>
              </a:pPr>
              <a:r>
                <a:rPr lang="en-US" b="0"/>
                <a:t>0  1   2</a:t>
              </a:r>
            </a:p>
          </p:txBody>
        </p:sp>
        <p:grpSp>
          <p:nvGrpSpPr>
            <p:cNvPr id="8213" name="Group 124"/>
            <p:cNvGrpSpPr>
              <a:grpSpLocks/>
            </p:cNvGrpSpPr>
            <p:nvPr/>
          </p:nvGrpSpPr>
          <p:grpSpPr bwMode="auto">
            <a:xfrm>
              <a:off x="2472" y="2586"/>
              <a:ext cx="540" cy="300"/>
              <a:chOff x="372" y="2592"/>
              <a:chExt cx="540" cy="300"/>
            </a:xfrm>
          </p:grpSpPr>
          <p:sp>
            <p:nvSpPr>
              <p:cNvPr id="8214" name="Rectangle 125"/>
              <p:cNvSpPr>
                <a:spLocks noChangeArrowheads="1"/>
              </p:cNvSpPr>
              <p:nvPr/>
            </p:nvSpPr>
            <p:spPr bwMode="auto">
              <a:xfrm>
                <a:off x="372" y="2592"/>
                <a:ext cx="180" cy="300"/>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15" name="Rectangle 126"/>
              <p:cNvSpPr>
                <a:spLocks noChangeArrowheads="1"/>
              </p:cNvSpPr>
              <p:nvPr/>
            </p:nvSpPr>
            <p:spPr bwMode="auto">
              <a:xfrm>
                <a:off x="552" y="2592"/>
                <a:ext cx="180" cy="300"/>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16" name="Rectangle 127"/>
              <p:cNvSpPr>
                <a:spLocks noChangeArrowheads="1"/>
              </p:cNvSpPr>
              <p:nvPr/>
            </p:nvSpPr>
            <p:spPr bwMode="auto">
              <a:xfrm>
                <a:off x="732" y="2592"/>
                <a:ext cx="180" cy="300"/>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8204" name="Rectangle 154"/>
          <p:cNvSpPr>
            <a:spLocks noChangeArrowheads="1"/>
          </p:cNvSpPr>
          <p:nvPr/>
        </p:nvSpPr>
        <p:spPr bwMode="auto">
          <a:xfrm>
            <a:off x="4810125" y="3619500"/>
            <a:ext cx="990600" cy="3086100"/>
          </a:xfrm>
          <a:prstGeom prst="rect">
            <a:avLst/>
          </a:prstGeom>
          <a:noFill/>
          <a:ln w="12700" algn="ctr">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1"/>
          <p:cNvSpPr>
            <a:spLocks noGrp="1"/>
          </p:cNvSpPr>
          <p:nvPr>
            <p:ph type="dt" sz="quarter" idx="10"/>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r>
              <a:rPr lang="en-US" sz="1400" b="0" smtClean="0"/>
              <a:t>Summer 2017</a:t>
            </a:r>
            <a:endParaRPr lang="en-US" sz="1400" b="0"/>
          </a:p>
        </p:txBody>
      </p:sp>
      <p:sp>
        <p:nvSpPr>
          <p:cNvPr id="9219" name="Footer Placeholder 2"/>
          <p:cNvSpPr>
            <a:spLocks noGrp="1"/>
          </p:cNvSpPr>
          <p:nvPr>
            <p:ph type="ftr" sz="quarter" idx="11"/>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r>
              <a:rPr lang="en-US" sz="1400" b="0" smtClean="0"/>
              <a:t>Summer Institutes</a:t>
            </a:r>
          </a:p>
        </p:txBody>
      </p:sp>
      <p:sp>
        <p:nvSpPr>
          <p:cNvPr id="9220" name="Slide Number Placeholder 3"/>
          <p:cNvSpPr>
            <a:spLocks noGrp="1"/>
          </p:cNvSpPr>
          <p:nvPr>
            <p:ph type="sldNum" sz="quarter" idx="12"/>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fld id="{DD478CB4-76D9-4DDF-AB6A-DB07484EC530}" type="slidenum">
              <a:rPr lang="en-US" sz="1400" b="0" smtClean="0"/>
              <a:pPr/>
              <a:t>70</a:t>
            </a:fld>
            <a:endParaRPr lang="en-US" sz="1400" b="0" smtClean="0"/>
          </a:p>
        </p:txBody>
      </p:sp>
      <p:sp>
        <p:nvSpPr>
          <p:cNvPr id="9221" name="Text Box 2"/>
          <p:cNvSpPr txBox="1">
            <a:spLocks noChangeArrowheads="1"/>
          </p:cNvSpPr>
          <p:nvPr/>
        </p:nvSpPr>
        <p:spPr bwMode="auto">
          <a:xfrm>
            <a:off x="1133475" y="762000"/>
            <a:ext cx="44005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pPr>
              <a:spcBef>
                <a:spcPct val="50000"/>
              </a:spcBef>
            </a:pPr>
            <a:r>
              <a:rPr lang="en-US"/>
              <a:t>Multinomial Probabilities - Examples</a:t>
            </a:r>
          </a:p>
        </p:txBody>
      </p:sp>
      <p:sp>
        <p:nvSpPr>
          <p:cNvPr id="9222" name="Line 3"/>
          <p:cNvSpPr>
            <a:spLocks noChangeShapeType="1"/>
          </p:cNvSpPr>
          <p:nvPr/>
        </p:nvSpPr>
        <p:spPr bwMode="auto">
          <a:xfrm>
            <a:off x="990600" y="1371600"/>
            <a:ext cx="48006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3" name="Text Box 4"/>
          <p:cNvSpPr txBox="1">
            <a:spLocks noChangeArrowheads="1"/>
          </p:cNvSpPr>
          <p:nvPr/>
        </p:nvSpPr>
        <p:spPr bwMode="auto">
          <a:xfrm>
            <a:off x="914400" y="1638300"/>
            <a:ext cx="5029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pPr algn="l">
              <a:spcBef>
                <a:spcPct val="50000"/>
              </a:spcBef>
            </a:pPr>
            <a:r>
              <a:rPr lang="en-US" b="0"/>
              <a:t>Returning to the original questions:</a:t>
            </a:r>
          </a:p>
        </p:txBody>
      </p:sp>
      <p:sp>
        <p:nvSpPr>
          <p:cNvPr id="9224" name="Text Box 1034"/>
          <p:cNvSpPr txBox="1">
            <a:spLocks noChangeArrowheads="1"/>
          </p:cNvSpPr>
          <p:nvPr/>
        </p:nvSpPr>
        <p:spPr bwMode="auto">
          <a:xfrm>
            <a:off x="981075" y="3733800"/>
            <a:ext cx="5029200" cy="2060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b="1">
                <a:solidFill>
                  <a:schemeClr val="tx1"/>
                </a:solidFill>
                <a:latin typeface="Times New Roman" charset="0"/>
              </a:defRPr>
            </a:lvl1pPr>
            <a:lvl2pPr>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pPr algn="l">
              <a:spcBef>
                <a:spcPct val="50000"/>
              </a:spcBef>
            </a:pPr>
            <a:r>
              <a:rPr lang="en-US" sz="1800"/>
              <a:t>Solution: </a:t>
            </a:r>
            <a:r>
              <a:rPr lang="en-US" sz="1800" b="0"/>
              <a:t>For a given child, the probabilities of the three outcomes are:</a:t>
            </a:r>
          </a:p>
          <a:p>
            <a:pPr lvl="1" algn="l">
              <a:spcBef>
                <a:spcPct val="50000"/>
              </a:spcBef>
            </a:pPr>
            <a:r>
              <a:rPr lang="en-US" sz="1800" b="0"/>
              <a:t>	</a:t>
            </a:r>
            <a:r>
              <a:rPr lang="en-US" sz="1800" b="0" i="1"/>
              <a:t>p</a:t>
            </a:r>
            <a:r>
              <a:rPr lang="en-US" sz="1800" b="0" baseline="-25000"/>
              <a:t>1</a:t>
            </a:r>
            <a:r>
              <a:rPr lang="en-US" sz="1800" b="0"/>
              <a:t> = Pr[AA] = 1/4,</a:t>
            </a:r>
            <a:br>
              <a:rPr lang="en-US" sz="1800" b="0"/>
            </a:br>
            <a:r>
              <a:rPr lang="en-US" sz="1800" b="0"/>
              <a:t>	</a:t>
            </a:r>
            <a:r>
              <a:rPr lang="en-US" sz="1800" b="0" i="1"/>
              <a:t>p</a:t>
            </a:r>
            <a:r>
              <a:rPr lang="en-US" sz="1800" b="0" baseline="-25000"/>
              <a:t>2</a:t>
            </a:r>
            <a:r>
              <a:rPr lang="en-US" sz="1800" b="0"/>
              <a:t> = Pr[Aa] = 1/2,</a:t>
            </a:r>
            <a:br>
              <a:rPr lang="en-US" sz="1800" b="0"/>
            </a:br>
            <a:r>
              <a:rPr lang="en-US" sz="1800" b="0"/>
              <a:t>	</a:t>
            </a:r>
            <a:r>
              <a:rPr lang="en-US" sz="1800" b="0" i="1"/>
              <a:t>p</a:t>
            </a:r>
            <a:r>
              <a:rPr lang="en-US" sz="1800" b="0" baseline="-25000"/>
              <a:t>3</a:t>
            </a:r>
            <a:r>
              <a:rPr lang="en-US" sz="1800" b="0"/>
              <a:t> = Pr[aa]  = 1/4.</a:t>
            </a:r>
          </a:p>
          <a:p>
            <a:pPr algn="l">
              <a:spcBef>
                <a:spcPct val="50000"/>
              </a:spcBef>
            </a:pPr>
            <a:r>
              <a:rPr lang="en-US" b="0"/>
              <a:t>We have</a:t>
            </a:r>
            <a:endParaRPr lang="en-US" sz="1800" b="0"/>
          </a:p>
        </p:txBody>
      </p:sp>
      <p:grpSp>
        <p:nvGrpSpPr>
          <p:cNvPr id="9225" name="Group 1036"/>
          <p:cNvGrpSpPr>
            <a:grpSpLocks/>
          </p:cNvGrpSpPr>
          <p:nvPr/>
        </p:nvGrpSpPr>
        <p:grpSpPr bwMode="auto">
          <a:xfrm>
            <a:off x="776109" y="5824539"/>
            <a:ext cx="5132317" cy="2254251"/>
            <a:chOff x="684" y="3453"/>
            <a:chExt cx="2828" cy="1420"/>
          </a:xfrm>
        </p:grpSpPr>
        <p:graphicFrame>
          <p:nvGraphicFramePr>
            <p:cNvPr id="9227" name="Object 1032"/>
            <p:cNvGraphicFramePr>
              <a:graphicFrameLocks noChangeAspect="1"/>
            </p:cNvGraphicFramePr>
            <p:nvPr>
              <p:extLst>
                <p:ext uri="{D42A27DB-BD31-4B8C-83A1-F6EECF244321}">
                  <p14:modId xmlns:p14="http://schemas.microsoft.com/office/powerpoint/2010/main" val="1574834160"/>
                </p:ext>
              </p:extLst>
            </p:nvPr>
          </p:nvGraphicFramePr>
          <p:xfrm>
            <a:off x="684" y="3453"/>
            <a:ext cx="2118" cy="467"/>
          </p:xfrm>
          <a:graphic>
            <a:graphicData uri="http://schemas.openxmlformats.org/presentationml/2006/ole">
              <mc:AlternateContent xmlns:mc="http://schemas.openxmlformats.org/markup-compatibility/2006">
                <mc:Choice xmlns:v="urn:schemas-microsoft-com:vml" Requires="v">
                  <p:oleObj spid="_x0000_s9264" name="Equation" r:id="rId3" imgW="2209800" imgH="406400" progId="Equation.3">
                    <p:embed/>
                  </p:oleObj>
                </mc:Choice>
                <mc:Fallback>
                  <p:oleObj name="Equation" r:id="rId3" imgW="2209800" imgH="406400" progId="Equation.3">
                    <p:embed/>
                    <p:pic>
                      <p:nvPicPr>
                        <p:cNvPr id="0" name="Object 1032"/>
                        <p:cNvPicPr>
                          <a:picLocks noChangeAspect="1" noChangeArrowheads="1"/>
                        </p:cNvPicPr>
                        <p:nvPr/>
                      </p:nvPicPr>
                      <p:blipFill>
                        <a:blip r:embed="rId4"/>
                        <a:srcRect/>
                        <a:stretch>
                          <a:fillRect/>
                        </a:stretch>
                      </p:blipFill>
                      <p:spPr bwMode="auto">
                        <a:xfrm>
                          <a:off x="684" y="3453"/>
                          <a:ext cx="2118" cy="4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228" name="Object 1033"/>
            <p:cNvGraphicFramePr>
              <a:graphicFrameLocks noChangeAspect="1"/>
            </p:cNvGraphicFramePr>
            <p:nvPr>
              <p:extLst>
                <p:ext uri="{D42A27DB-BD31-4B8C-83A1-F6EECF244321}">
                  <p14:modId xmlns:p14="http://schemas.microsoft.com/office/powerpoint/2010/main" val="2987498060"/>
                </p:ext>
              </p:extLst>
            </p:nvPr>
          </p:nvGraphicFramePr>
          <p:xfrm>
            <a:off x="2039" y="3832"/>
            <a:ext cx="1473" cy="598"/>
          </p:xfrm>
          <a:graphic>
            <a:graphicData uri="http://schemas.openxmlformats.org/presentationml/2006/ole">
              <mc:AlternateContent xmlns:mc="http://schemas.openxmlformats.org/markup-compatibility/2006">
                <mc:Choice xmlns:v="urn:schemas-microsoft-com:vml" Requires="v">
                  <p:oleObj spid="_x0000_s9265" name="Equation" r:id="rId5" imgW="1536700" imgH="520700" progId="Equation.3">
                    <p:embed/>
                  </p:oleObj>
                </mc:Choice>
                <mc:Fallback>
                  <p:oleObj name="Equation" r:id="rId5" imgW="1536700" imgH="520700" progId="Equation.3">
                    <p:embed/>
                    <p:pic>
                      <p:nvPicPr>
                        <p:cNvPr id="0" name="Object 1033"/>
                        <p:cNvPicPr>
                          <a:picLocks noChangeAspect="1" noChangeArrowheads="1"/>
                        </p:cNvPicPr>
                        <p:nvPr/>
                      </p:nvPicPr>
                      <p:blipFill>
                        <a:blip r:embed="rId6"/>
                        <a:srcRect/>
                        <a:stretch>
                          <a:fillRect/>
                        </a:stretch>
                      </p:blipFill>
                      <p:spPr bwMode="auto">
                        <a:xfrm>
                          <a:off x="2039" y="3832"/>
                          <a:ext cx="1473" cy="5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229" name="Object 1035"/>
            <p:cNvGraphicFramePr>
              <a:graphicFrameLocks noChangeAspect="1"/>
            </p:cNvGraphicFramePr>
            <p:nvPr/>
          </p:nvGraphicFramePr>
          <p:xfrm>
            <a:off x="1996" y="4421"/>
            <a:ext cx="888" cy="452"/>
          </p:xfrm>
          <a:graphic>
            <a:graphicData uri="http://schemas.openxmlformats.org/presentationml/2006/ole">
              <mc:AlternateContent xmlns:mc="http://schemas.openxmlformats.org/markup-compatibility/2006">
                <mc:Choice xmlns:v="urn:schemas-microsoft-com:vml" Requires="v">
                  <p:oleObj spid="_x0000_s9266" name="Equation" r:id="rId7" imgW="926698" imgH="393529" progId="Equation.DSMT4">
                    <p:embed/>
                  </p:oleObj>
                </mc:Choice>
                <mc:Fallback>
                  <p:oleObj name="Equation" r:id="rId7" imgW="926698" imgH="393529" progId="Equation.DSMT4">
                    <p:embed/>
                    <p:pic>
                      <p:nvPicPr>
                        <p:cNvPr id="0" name="Object 103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96" y="4421"/>
                          <a:ext cx="888" cy="4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9226" name="Text Box 1037"/>
          <p:cNvSpPr txBox="1">
            <a:spLocks noChangeArrowheads="1"/>
          </p:cNvSpPr>
          <p:nvPr/>
        </p:nvSpPr>
        <p:spPr bwMode="auto">
          <a:xfrm>
            <a:off x="914400" y="2336800"/>
            <a:ext cx="50292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pPr algn="l">
              <a:spcBef>
                <a:spcPct val="50000"/>
              </a:spcBef>
            </a:pPr>
            <a:r>
              <a:rPr lang="en-US"/>
              <a:t>Q</a:t>
            </a:r>
            <a:r>
              <a:rPr lang="en-US" baseline="-25000"/>
              <a:t>1</a:t>
            </a:r>
            <a:r>
              <a:rPr lang="en-US" b="0"/>
              <a:t>: One of </a:t>
            </a:r>
            <a:r>
              <a:rPr lang="en-US" b="0" i="1"/>
              <a:t>n</a:t>
            </a:r>
            <a:r>
              <a:rPr lang="en-US" b="0"/>
              <a:t>=3 offspring will be unaffected (AA), one will be affected (aa) and one will be a carrier (Aa) (recessive trait, carrier parents)?</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r>
              <a:rPr lang="en-US" sz="1400" b="0" smtClean="0"/>
              <a:t>Summer 2017</a:t>
            </a:r>
            <a:endParaRPr lang="en-US" sz="1400" b="0"/>
          </a:p>
        </p:txBody>
      </p:sp>
      <p:sp>
        <p:nvSpPr>
          <p:cNvPr id="10243" name="Footer Placeholder 2"/>
          <p:cNvSpPr>
            <a:spLocks noGrp="1"/>
          </p:cNvSpPr>
          <p:nvPr>
            <p:ph type="ftr" sz="quarter" idx="11"/>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r>
              <a:rPr lang="en-US" sz="1400" b="0" smtClean="0"/>
              <a:t>Summer Institutes</a:t>
            </a:r>
          </a:p>
        </p:txBody>
      </p:sp>
      <p:sp>
        <p:nvSpPr>
          <p:cNvPr id="10244" name="Slide Number Placeholder 3"/>
          <p:cNvSpPr>
            <a:spLocks noGrp="1"/>
          </p:cNvSpPr>
          <p:nvPr>
            <p:ph type="sldNum" sz="quarter" idx="12"/>
          </p:nvPr>
        </p:nvSpPr>
        <p:spPr>
          <a:noFill/>
        </p:spPr>
        <p:txBody>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fld id="{DFB5E90E-05D9-4BDE-8ED3-8F07DE587369}" type="slidenum">
              <a:rPr lang="en-US" sz="1400" b="0" smtClean="0"/>
              <a:pPr/>
              <a:t>71</a:t>
            </a:fld>
            <a:endParaRPr lang="en-US" sz="1400" b="0" smtClean="0"/>
          </a:p>
        </p:txBody>
      </p:sp>
      <p:sp>
        <p:nvSpPr>
          <p:cNvPr id="10245" name="Text Box 2"/>
          <p:cNvSpPr txBox="1">
            <a:spLocks noChangeArrowheads="1"/>
          </p:cNvSpPr>
          <p:nvPr/>
        </p:nvSpPr>
        <p:spPr bwMode="auto">
          <a:xfrm>
            <a:off x="1447800" y="762000"/>
            <a:ext cx="4114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pPr>
              <a:spcBef>
                <a:spcPct val="50000"/>
              </a:spcBef>
            </a:pPr>
            <a:r>
              <a:rPr lang="en-US" dirty="0" smtClean="0"/>
              <a:t>Exercises</a:t>
            </a:r>
            <a:endParaRPr lang="en-US" dirty="0"/>
          </a:p>
        </p:txBody>
      </p:sp>
      <p:sp>
        <p:nvSpPr>
          <p:cNvPr id="10246" name="Line 3"/>
          <p:cNvSpPr>
            <a:spLocks noChangeShapeType="1"/>
          </p:cNvSpPr>
          <p:nvPr/>
        </p:nvSpPr>
        <p:spPr bwMode="auto">
          <a:xfrm>
            <a:off x="990600" y="1371600"/>
            <a:ext cx="48006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0247" name="Group 17"/>
          <p:cNvGrpSpPr>
            <a:grpSpLocks/>
          </p:cNvGrpSpPr>
          <p:nvPr/>
        </p:nvGrpSpPr>
        <p:grpSpPr bwMode="auto">
          <a:xfrm>
            <a:off x="904875" y="1619250"/>
            <a:ext cx="5038725" cy="4016375"/>
            <a:chOff x="570" y="1020"/>
            <a:chExt cx="3174" cy="2530"/>
          </a:xfrm>
        </p:grpSpPr>
        <p:sp>
          <p:nvSpPr>
            <p:cNvPr id="10248" name="Text Box 4"/>
            <p:cNvSpPr txBox="1">
              <a:spLocks noChangeArrowheads="1"/>
            </p:cNvSpPr>
            <p:nvPr/>
          </p:nvSpPr>
          <p:spPr bwMode="auto">
            <a:xfrm>
              <a:off x="576" y="1020"/>
              <a:ext cx="3168"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pPr algn="l">
                <a:spcBef>
                  <a:spcPct val="50000"/>
                </a:spcBef>
              </a:pPr>
              <a:r>
                <a:rPr lang="en-US" dirty="0" smtClean="0"/>
                <a:t>Q</a:t>
              </a:r>
              <a:r>
                <a:rPr lang="en-US" baseline="-25000" dirty="0" smtClean="0"/>
                <a:t>2</a:t>
              </a:r>
              <a:r>
                <a:rPr lang="en-US" b="0" dirty="0" smtClean="0"/>
                <a:t>: What is the probability that all three offspring will be carriers?</a:t>
              </a:r>
              <a:endParaRPr lang="en-US" b="0" dirty="0"/>
            </a:p>
          </p:txBody>
        </p:sp>
        <p:sp>
          <p:nvSpPr>
            <p:cNvPr id="10252" name="Text Box 11"/>
            <p:cNvSpPr txBox="1">
              <a:spLocks noChangeArrowheads="1"/>
            </p:cNvSpPr>
            <p:nvPr/>
          </p:nvSpPr>
          <p:spPr bwMode="auto">
            <a:xfrm>
              <a:off x="570" y="3108"/>
              <a:ext cx="3168"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b="1">
                  <a:solidFill>
                    <a:schemeClr val="tx1"/>
                  </a:solidFill>
                  <a:latin typeface="Times New Roman" charset="0"/>
                </a:defRPr>
              </a:lvl1pPr>
              <a:lvl2pPr marL="742950" indent="-285750">
                <a:defRPr sz="2000" b="1">
                  <a:solidFill>
                    <a:schemeClr val="tx1"/>
                  </a:solidFill>
                  <a:latin typeface="Times New Roman" charset="0"/>
                </a:defRPr>
              </a:lvl2pPr>
              <a:lvl3pPr marL="1143000" indent="-228600">
                <a:defRPr sz="2000" b="1">
                  <a:solidFill>
                    <a:schemeClr val="tx1"/>
                  </a:solidFill>
                  <a:latin typeface="Times New Roman" charset="0"/>
                </a:defRPr>
              </a:lvl3pPr>
              <a:lvl4pPr marL="1600200" indent="-228600">
                <a:defRPr sz="2000" b="1">
                  <a:solidFill>
                    <a:schemeClr val="tx1"/>
                  </a:solidFill>
                  <a:latin typeface="Times New Roman" charset="0"/>
                </a:defRPr>
              </a:lvl4pPr>
              <a:lvl5pPr marL="2057400" indent="-228600">
                <a:defRPr sz="2000" b="1">
                  <a:solidFill>
                    <a:schemeClr val="tx1"/>
                  </a:solidFill>
                  <a:latin typeface="Times New Roman" charset="0"/>
                </a:defRPr>
              </a:lvl5pPr>
              <a:lvl6pPr marL="2514600" indent="-228600" algn="ctr" eaLnBrk="0" fontAlgn="base" hangingPunct="0">
                <a:spcBef>
                  <a:spcPct val="0"/>
                </a:spcBef>
                <a:spcAft>
                  <a:spcPct val="0"/>
                </a:spcAft>
                <a:defRPr sz="2000" b="1">
                  <a:solidFill>
                    <a:schemeClr val="tx1"/>
                  </a:solidFill>
                  <a:latin typeface="Times New Roman" charset="0"/>
                </a:defRPr>
              </a:lvl6pPr>
              <a:lvl7pPr marL="2971800" indent="-228600" algn="ctr" eaLnBrk="0" fontAlgn="base" hangingPunct="0">
                <a:spcBef>
                  <a:spcPct val="0"/>
                </a:spcBef>
                <a:spcAft>
                  <a:spcPct val="0"/>
                </a:spcAft>
                <a:defRPr sz="2000" b="1">
                  <a:solidFill>
                    <a:schemeClr val="tx1"/>
                  </a:solidFill>
                  <a:latin typeface="Times New Roman" charset="0"/>
                </a:defRPr>
              </a:lvl7pPr>
              <a:lvl8pPr marL="3429000" indent="-228600" algn="ctr" eaLnBrk="0" fontAlgn="base" hangingPunct="0">
                <a:spcBef>
                  <a:spcPct val="0"/>
                </a:spcBef>
                <a:spcAft>
                  <a:spcPct val="0"/>
                </a:spcAft>
                <a:defRPr sz="2000" b="1">
                  <a:solidFill>
                    <a:schemeClr val="tx1"/>
                  </a:solidFill>
                  <a:latin typeface="Times New Roman" charset="0"/>
                </a:defRPr>
              </a:lvl8pPr>
              <a:lvl9pPr marL="3886200" indent="-228600" algn="ctr" eaLnBrk="0" fontAlgn="base" hangingPunct="0">
                <a:spcBef>
                  <a:spcPct val="0"/>
                </a:spcBef>
                <a:spcAft>
                  <a:spcPct val="0"/>
                </a:spcAft>
                <a:defRPr sz="2000" b="1">
                  <a:solidFill>
                    <a:schemeClr val="tx1"/>
                  </a:solidFill>
                  <a:latin typeface="Times New Roman" charset="0"/>
                </a:defRPr>
              </a:lvl9pPr>
            </a:lstStyle>
            <a:p>
              <a:pPr algn="l">
                <a:spcBef>
                  <a:spcPct val="50000"/>
                </a:spcBef>
              </a:pPr>
              <a:r>
                <a:rPr lang="en-US" dirty="0"/>
                <a:t>Q</a:t>
              </a:r>
              <a:r>
                <a:rPr lang="en-US" baseline="-25000" dirty="0"/>
                <a:t>3</a:t>
              </a:r>
              <a:r>
                <a:rPr lang="en-US" b="0" dirty="0"/>
                <a:t>: What is the probability that exactly two offspring will be affected and one a carrier?</a:t>
              </a:r>
            </a:p>
          </p:txBody>
        </p:sp>
      </p:grpSp>
    </p:spTree>
    <p:extLst>
      <p:ext uri="{BB962C8B-B14F-4D97-AF65-F5344CB8AC3E}">
        <p14:creationId xmlns:p14="http://schemas.microsoft.com/office/powerpoint/2010/main" val="186545144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iostat511">
  <a:themeElements>
    <a:clrScheme name="biostat51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iostat51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FF0000"/>
          </a:solidFill>
          <a:prstDash val="solid"/>
          <a:round/>
          <a:headEnd type="none" w="med" len="med"/>
          <a:tailEnd type="stealth"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FF0000"/>
          </a:solidFill>
          <a:prstDash val="solid"/>
          <a:round/>
          <a:headEnd type="none" w="med" len="med"/>
          <a:tailEnd type="stealth"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Times New Roman" charset="0"/>
          </a:defRPr>
        </a:defPPr>
      </a:lstStyle>
    </a:lnDef>
  </a:objectDefaults>
  <a:extraClrSchemeLst>
    <a:extraClrScheme>
      <a:clrScheme name="biostat51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iostat51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iostat51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iostat51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iostat51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iostat51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iostat51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Designs\biostat511.pot</Template>
  <TotalTime>1847</TotalTime>
  <Words>2058</Words>
  <Application>Microsoft Macintosh PowerPoint</Application>
  <PresentationFormat>Overhead</PresentationFormat>
  <Paragraphs>379</Paragraphs>
  <Slides>36</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36</vt:i4>
      </vt:variant>
    </vt:vector>
  </HeadingPairs>
  <TitlesOfParts>
    <vt:vector size="39" baseType="lpstr">
      <vt:lpstr>biostat511</vt:lpstr>
      <vt:lpstr>Microsoft Equation</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Washington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James P. Hughes</dc:creator>
  <cp:lastModifiedBy>Amy</cp:lastModifiedBy>
  <cp:revision>106</cp:revision>
  <cp:lastPrinted>2011-06-04T00:26:37Z</cp:lastPrinted>
  <dcterms:created xsi:type="dcterms:W3CDTF">1999-09-07T18:32:10Z</dcterms:created>
  <dcterms:modified xsi:type="dcterms:W3CDTF">2017-07-07T22:08:28Z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2</vt:i4>
  </property>
  <property fmtid="{D5CDD505-2E9C-101B-9397-08002B2CF9AE}" pid="4" name="Compression">
    <vt:i4>100</vt:i4>
  </property>
  <property fmtid="{D5CDD505-2E9C-101B-9397-08002B2CF9AE}" pid="5" name="ScreenSize">
    <vt:i4>1</vt:i4>
  </property>
  <property fmtid="{D5CDD505-2E9C-101B-9397-08002B2CF9AE}" pid="6" name="ScreenUsage">
    <vt:i4>1</vt:i4>
  </property>
  <property fmtid="{D5CDD505-2E9C-101B-9397-08002B2CF9AE}" pid="7" name="MailAddress">
    <vt:lpwstr/>
  </property>
  <property fmtid="{D5CDD505-2E9C-101B-9397-08002B2CF9AE}" pid="8" name="HomePage">
    <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1</vt:i4>
  </property>
  <property fmtid="{D5CDD505-2E9C-101B-9397-08002B2CF9AE}" pid="19" name="ShowNotes">
    <vt:bool>false</vt:bool>
  </property>
  <property fmtid="{D5CDD505-2E9C-101B-9397-08002B2CF9AE}" pid="20" name="NavBtnPos">
    <vt:i4>2</vt:i4>
  </property>
  <property fmtid="{D5CDD505-2E9C-101B-9397-08002B2CF9AE}" pid="21" name="OutputDir">
    <vt:lpwstr>C:\My Documents\b511</vt:lpwstr>
  </property>
</Properties>
</file>