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249" strictFirstAndLastChars="0" saveSubsetFonts="1">
  <p:sldMasterIdLst>
    <p:sldMasterId id="2147483648" r:id="rId1"/>
  </p:sldMasterIdLst>
  <p:notesMasterIdLst>
    <p:notesMasterId r:id="rId17"/>
  </p:notesMasterIdLst>
  <p:handoutMasterIdLst>
    <p:handoutMasterId r:id="rId18"/>
  </p:handoutMasterIdLst>
  <p:sldIdLst>
    <p:sldId id="263" r:id="rId2"/>
    <p:sldId id="265" r:id="rId3"/>
    <p:sldId id="266" r:id="rId4"/>
    <p:sldId id="264" r:id="rId5"/>
    <p:sldId id="267" r:id="rId6"/>
    <p:sldId id="268" r:id="rId7"/>
    <p:sldId id="269" r:id="rId8"/>
    <p:sldId id="284" r:id="rId9"/>
    <p:sldId id="273" r:id="rId10"/>
    <p:sldId id="281" r:id="rId11"/>
    <p:sldId id="282" r:id="rId12"/>
    <p:sldId id="279" r:id="rId13"/>
    <p:sldId id="275" r:id="rId14"/>
    <p:sldId id="276" r:id="rId15"/>
    <p:sldId id="283" r:id="rId16"/>
  </p:sldIdLst>
  <p:sldSz cx="6858000" cy="9144000" type="overhead"/>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32" autoAdjust="0"/>
    <p:restoredTop sz="97094" autoAdjust="0"/>
  </p:normalViewPr>
  <p:slideViewPr>
    <p:cSldViewPr snapToGrid="0">
      <p:cViewPr>
        <p:scale>
          <a:sx n="75" d="100"/>
          <a:sy n="75" d="100"/>
        </p:scale>
        <p:origin x="-2296" y="-17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2" d="100"/>
          <a:sy n="72" d="100"/>
        </p:scale>
        <p:origin x="-1776" y="-84"/>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image" Target="../media/image1.wmf"/><Relationship Id="rId2"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5.emf"/><Relationship Id="rId3"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7" Type="http://schemas.openxmlformats.org/officeDocument/2006/relationships/image" Target="../media/image13.emf"/><Relationship Id="rId8" Type="http://schemas.openxmlformats.org/officeDocument/2006/relationships/image" Target="../media/image14.emf"/><Relationship Id="rId9" Type="http://schemas.openxmlformats.org/officeDocument/2006/relationships/image" Target="../media/image15.emf"/><Relationship Id="rId10" Type="http://schemas.openxmlformats.org/officeDocument/2006/relationships/image" Target="../media/image16.wmf"/><Relationship Id="rId11" Type="http://schemas.openxmlformats.org/officeDocument/2006/relationships/image" Target="../media/image17.emf"/><Relationship Id="rId1" Type="http://schemas.openxmlformats.org/officeDocument/2006/relationships/image" Target="../media/image7.emf"/><Relationship Id="rId2"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 Id="rId3"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937" cy="3652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180" y="0"/>
            <a:ext cx="4160937" cy="365276"/>
          </a:xfrm>
          <a:prstGeom prst="rect">
            <a:avLst/>
          </a:prstGeom>
        </p:spPr>
        <p:txBody>
          <a:bodyPr vert="horz" lIns="91440" tIns="45720" rIns="91440" bIns="45720" rtlCol="0"/>
          <a:lstStyle>
            <a:lvl1pPr algn="r">
              <a:defRPr sz="1200"/>
            </a:lvl1pPr>
          </a:lstStyle>
          <a:p>
            <a:fld id="{57176A10-27E6-4FFE-8099-9E53A23F098C}" type="datetimeFigureOut">
              <a:rPr lang="en-US" smtClean="0"/>
              <a:t>7/7/17</a:t>
            </a:fld>
            <a:endParaRPr lang="en-US"/>
          </a:p>
        </p:txBody>
      </p:sp>
      <p:sp>
        <p:nvSpPr>
          <p:cNvPr id="4" name="Footer Placeholder 3"/>
          <p:cNvSpPr>
            <a:spLocks noGrp="1"/>
          </p:cNvSpPr>
          <p:nvPr>
            <p:ph type="ftr" sz="quarter" idx="2"/>
          </p:nvPr>
        </p:nvSpPr>
        <p:spPr>
          <a:xfrm>
            <a:off x="0" y="6948715"/>
            <a:ext cx="4160937" cy="36527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180" y="6948715"/>
            <a:ext cx="4160937" cy="365276"/>
          </a:xfrm>
          <a:prstGeom prst="rect">
            <a:avLst/>
          </a:prstGeom>
        </p:spPr>
        <p:txBody>
          <a:bodyPr vert="horz" lIns="91440" tIns="45720" rIns="91440" bIns="45720" rtlCol="0" anchor="b"/>
          <a:lstStyle>
            <a:lvl1pPr algn="r">
              <a:defRPr sz="1200"/>
            </a:lvl1pPr>
          </a:lstStyle>
          <a:p>
            <a:fld id="{C1426780-7CAF-4440-9214-846E73530D2D}" type="slidenum">
              <a:rPr lang="en-US" smtClean="0"/>
              <a:t>‹#›</a:t>
            </a:fld>
            <a:endParaRPr lang="en-US"/>
          </a:p>
        </p:txBody>
      </p:sp>
    </p:spTree>
    <p:extLst>
      <p:ext uri="{BB962C8B-B14F-4D97-AF65-F5344CB8AC3E}">
        <p14:creationId xmlns:p14="http://schemas.microsoft.com/office/powerpoint/2010/main" val="251279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4160937" cy="36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a:lvl1pPr>
          </a:lstStyle>
          <a:p>
            <a:pPr>
              <a:defRPr/>
            </a:pPr>
            <a:endParaRPr lang="en-US"/>
          </a:p>
        </p:txBody>
      </p:sp>
      <p:sp>
        <p:nvSpPr>
          <p:cNvPr id="16387" name="Rectangle 3"/>
          <p:cNvSpPr>
            <a:spLocks noGrp="1" noChangeArrowheads="1"/>
          </p:cNvSpPr>
          <p:nvPr>
            <p:ph type="dt" idx="1"/>
          </p:nvPr>
        </p:nvSpPr>
        <p:spPr bwMode="auto">
          <a:xfrm>
            <a:off x="5438180" y="0"/>
            <a:ext cx="4160937" cy="36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20484" name="Rectangle 4"/>
          <p:cNvSpPr>
            <a:spLocks noGrp="1" noRot="1" noChangeAspect="1" noChangeArrowheads="1" noTextEdit="1"/>
          </p:cNvSpPr>
          <p:nvPr>
            <p:ph type="sldImg" idx="2"/>
          </p:nvPr>
        </p:nvSpPr>
        <p:spPr bwMode="auto">
          <a:xfrm>
            <a:off x="3771900" y="549275"/>
            <a:ext cx="2057400" cy="2743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60538" y="3474963"/>
            <a:ext cx="7680127" cy="329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6948715"/>
            <a:ext cx="4160937" cy="36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lvl1pPr>
          </a:lstStyle>
          <a:p>
            <a:pPr>
              <a:defRPr/>
            </a:pPr>
            <a:endParaRPr lang="en-US"/>
          </a:p>
        </p:txBody>
      </p:sp>
      <p:sp>
        <p:nvSpPr>
          <p:cNvPr id="16391" name="Rectangle 7"/>
          <p:cNvSpPr>
            <a:spLocks noGrp="1" noChangeArrowheads="1"/>
          </p:cNvSpPr>
          <p:nvPr>
            <p:ph type="sldNum" sz="quarter" idx="5"/>
          </p:nvPr>
        </p:nvSpPr>
        <p:spPr bwMode="auto">
          <a:xfrm>
            <a:off x="5438180" y="6948715"/>
            <a:ext cx="4160937" cy="36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pPr>
              <a:defRPr/>
            </a:pPr>
            <a:fld id="{5B63FAF1-8EB2-452D-A8B5-0CBDEBA66ECD}" type="slidenum">
              <a:rPr lang="en-US"/>
              <a:pPr>
                <a:defRPr/>
              </a:pPr>
              <a:t>‹#›</a:t>
            </a:fld>
            <a:endParaRPr lang="en-US"/>
          </a:p>
        </p:txBody>
      </p:sp>
    </p:spTree>
    <p:extLst>
      <p:ext uri="{BB962C8B-B14F-4D97-AF65-F5344CB8AC3E}">
        <p14:creationId xmlns:p14="http://schemas.microsoft.com/office/powerpoint/2010/main" val="706879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63FAF1-8EB2-452D-A8B5-0CBDEBA66ECD}" type="slidenum">
              <a:rPr lang="en-US" smtClean="0"/>
              <a:pPr>
                <a:defRPr/>
              </a:pPr>
              <a:t>249</a:t>
            </a:fld>
            <a:endParaRPr lang="en-US"/>
          </a:p>
        </p:txBody>
      </p:sp>
    </p:spTree>
    <p:extLst>
      <p:ext uri="{BB962C8B-B14F-4D97-AF65-F5344CB8AC3E}">
        <p14:creationId xmlns:p14="http://schemas.microsoft.com/office/powerpoint/2010/main" val="4044986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FD727-D8B8-4449-8096-3699C17123E9}" type="slidenum">
              <a:rPr lang="en-US"/>
              <a:pPr>
                <a:defRPr/>
              </a:pPr>
              <a:t>‹#›</a:t>
            </a:fld>
            <a:endParaRPr lang="en-US"/>
          </a:p>
        </p:txBody>
      </p:sp>
    </p:spTree>
    <p:extLst>
      <p:ext uri="{BB962C8B-B14F-4D97-AF65-F5344CB8AC3E}">
        <p14:creationId xmlns:p14="http://schemas.microsoft.com/office/powerpoint/2010/main" val="3344191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59016-2179-4F86-A1FC-30209EADD4C5}" type="slidenum">
              <a:rPr lang="en-US"/>
              <a:pPr>
                <a:defRPr/>
              </a:pPr>
              <a:t>‹#›</a:t>
            </a:fld>
            <a:endParaRPr lang="en-US"/>
          </a:p>
        </p:txBody>
      </p:sp>
    </p:spTree>
    <p:extLst>
      <p:ext uri="{BB962C8B-B14F-4D97-AF65-F5344CB8AC3E}">
        <p14:creationId xmlns:p14="http://schemas.microsoft.com/office/powerpoint/2010/main" val="243822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5" y="812800"/>
            <a:ext cx="1457325" cy="7315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812800"/>
            <a:ext cx="4219575" cy="731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7B5316-011E-44A5-B8C7-3D951035BEA5}" type="slidenum">
              <a:rPr lang="en-US"/>
              <a:pPr>
                <a:defRPr/>
              </a:pPr>
              <a:t>‹#›</a:t>
            </a:fld>
            <a:endParaRPr lang="en-US"/>
          </a:p>
        </p:txBody>
      </p:sp>
    </p:spTree>
    <p:extLst>
      <p:ext uri="{BB962C8B-B14F-4D97-AF65-F5344CB8AC3E}">
        <p14:creationId xmlns:p14="http://schemas.microsoft.com/office/powerpoint/2010/main" val="4190993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0F4D1D-4A9E-43D2-B5D9-742D13A0D4D2}" type="slidenum">
              <a:rPr lang="en-US"/>
              <a:pPr>
                <a:defRPr/>
              </a:pPr>
              <a:t>‹#›</a:t>
            </a:fld>
            <a:endParaRPr lang="en-US"/>
          </a:p>
        </p:txBody>
      </p:sp>
    </p:spTree>
    <p:extLst>
      <p:ext uri="{BB962C8B-B14F-4D97-AF65-F5344CB8AC3E}">
        <p14:creationId xmlns:p14="http://schemas.microsoft.com/office/powerpoint/2010/main" val="4106645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BD3A05-D032-497D-9F89-A0F5A325B107}" type="slidenum">
              <a:rPr lang="en-US"/>
              <a:pPr>
                <a:defRPr/>
              </a:pPr>
              <a:t>‹#›</a:t>
            </a:fld>
            <a:endParaRPr lang="en-US"/>
          </a:p>
        </p:txBody>
      </p:sp>
    </p:spTree>
    <p:extLst>
      <p:ext uri="{BB962C8B-B14F-4D97-AF65-F5344CB8AC3E}">
        <p14:creationId xmlns:p14="http://schemas.microsoft.com/office/powerpoint/2010/main" val="1625240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1F5231-B004-4AEA-9BC2-8C602DA2B6AC}" type="slidenum">
              <a:rPr lang="en-US"/>
              <a:pPr>
                <a:defRPr/>
              </a:pPr>
              <a:t>‹#›</a:t>
            </a:fld>
            <a:endParaRPr lang="en-US"/>
          </a:p>
        </p:txBody>
      </p:sp>
    </p:spTree>
    <p:extLst>
      <p:ext uri="{BB962C8B-B14F-4D97-AF65-F5344CB8AC3E}">
        <p14:creationId xmlns:p14="http://schemas.microsoft.com/office/powerpoint/2010/main" val="3302016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49DE526-20FB-445F-A3E1-3807B01DAEC6}" type="slidenum">
              <a:rPr lang="en-US"/>
              <a:pPr>
                <a:defRPr/>
              </a:pPr>
              <a:t>‹#›</a:t>
            </a:fld>
            <a:endParaRPr lang="en-US"/>
          </a:p>
        </p:txBody>
      </p:sp>
    </p:spTree>
    <p:extLst>
      <p:ext uri="{BB962C8B-B14F-4D97-AF65-F5344CB8AC3E}">
        <p14:creationId xmlns:p14="http://schemas.microsoft.com/office/powerpoint/2010/main" val="237928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FDC194-5908-429E-9521-C8E0B071300B}" type="slidenum">
              <a:rPr lang="en-US"/>
              <a:pPr>
                <a:defRPr/>
              </a:pPr>
              <a:t>‹#›</a:t>
            </a:fld>
            <a:endParaRPr lang="en-US"/>
          </a:p>
        </p:txBody>
      </p:sp>
    </p:spTree>
    <p:extLst>
      <p:ext uri="{BB962C8B-B14F-4D97-AF65-F5344CB8AC3E}">
        <p14:creationId xmlns:p14="http://schemas.microsoft.com/office/powerpoint/2010/main" val="244642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804E7F-48AC-4245-A0E3-130B361903A5}" type="slidenum">
              <a:rPr lang="en-US"/>
              <a:pPr>
                <a:defRPr/>
              </a:pPr>
              <a:t>‹#›</a:t>
            </a:fld>
            <a:endParaRPr lang="en-US"/>
          </a:p>
        </p:txBody>
      </p:sp>
    </p:spTree>
    <p:extLst>
      <p:ext uri="{BB962C8B-B14F-4D97-AF65-F5344CB8AC3E}">
        <p14:creationId xmlns:p14="http://schemas.microsoft.com/office/powerpoint/2010/main" val="1628821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91DADA-F17A-4170-BA25-99F7E36A6EDC}" type="slidenum">
              <a:rPr lang="en-US"/>
              <a:pPr>
                <a:defRPr/>
              </a:pPr>
              <a:t>‹#›</a:t>
            </a:fld>
            <a:endParaRPr lang="en-US"/>
          </a:p>
        </p:txBody>
      </p:sp>
    </p:spTree>
    <p:extLst>
      <p:ext uri="{BB962C8B-B14F-4D97-AF65-F5344CB8AC3E}">
        <p14:creationId xmlns:p14="http://schemas.microsoft.com/office/powerpoint/2010/main" val="130440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E50D79-D014-4636-9117-3FA7EE631335}" type="slidenum">
              <a:rPr lang="en-US"/>
              <a:pPr>
                <a:defRPr/>
              </a:pPr>
              <a:t>‹#›</a:t>
            </a:fld>
            <a:endParaRPr lang="en-US"/>
          </a:p>
        </p:txBody>
      </p:sp>
    </p:spTree>
    <p:extLst>
      <p:ext uri="{BB962C8B-B14F-4D97-AF65-F5344CB8AC3E}">
        <p14:creationId xmlns:p14="http://schemas.microsoft.com/office/powerpoint/2010/main" val="35691088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12800"/>
            <a:ext cx="58293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14350" y="2641600"/>
            <a:ext cx="58293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14350" y="8331200"/>
            <a:ext cx="14287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r>
              <a:rPr lang="en-US" smtClean="0"/>
              <a:t>Summer 2017</a:t>
            </a:r>
            <a:endParaRPr lang="en-US"/>
          </a:p>
        </p:txBody>
      </p:sp>
      <p:sp>
        <p:nvSpPr>
          <p:cNvPr id="1029" name="Rectangle 5"/>
          <p:cNvSpPr>
            <a:spLocks noGrp="1" noChangeArrowheads="1"/>
          </p:cNvSpPr>
          <p:nvPr>
            <p:ph type="ftr" sz="quarter" idx="3"/>
          </p:nvPr>
        </p:nvSpPr>
        <p:spPr bwMode="auto">
          <a:xfrm>
            <a:off x="2343150" y="8331200"/>
            <a:ext cx="2171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t>Summer Institutes</a:t>
            </a:r>
            <a:endParaRPr lang="en-US"/>
          </a:p>
        </p:txBody>
      </p:sp>
      <p:sp>
        <p:nvSpPr>
          <p:cNvPr id="1030" name="Rectangle 6"/>
          <p:cNvSpPr>
            <a:spLocks noGrp="1" noChangeArrowheads="1"/>
          </p:cNvSpPr>
          <p:nvPr>
            <p:ph type="sldNum" sz="quarter" idx="4"/>
          </p:nvPr>
        </p:nvSpPr>
        <p:spPr bwMode="auto">
          <a:xfrm>
            <a:off x="4914900" y="8331200"/>
            <a:ext cx="14287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80BFD8-0938-4A23-B9F8-D98A3C89E657}" type="slidenum">
              <a:rPr lang="en-US"/>
              <a:pPr>
                <a:defRPr/>
              </a:pPr>
              <a:t>‹#›</a:t>
            </a:fld>
            <a:endParaRPr lang="en-US"/>
          </a:p>
        </p:txBody>
      </p:sp>
      <p:sp>
        <p:nvSpPr>
          <p:cNvPr id="1031" name="AutoShape 7"/>
          <p:cNvSpPr>
            <a:spLocks noChangeArrowheads="1"/>
          </p:cNvSpPr>
          <p:nvPr userDrawn="1"/>
        </p:nvSpPr>
        <p:spPr bwMode="auto">
          <a:xfrm>
            <a:off x="381000" y="304800"/>
            <a:ext cx="6096000" cy="7924800"/>
          </a:xfrm>
          <a:prstGeom prst="roundRect">
            <a:avLst>
              <a:gd name="adj" fmla="val 1665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18.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19.emf"/><Relationship Id="rId5" Type="http://schemas.openxmlformats.org/officeDocument/2006/relationships/oleObject" Target="../embeddings/oleObject24.bin"/><Relationship Id="rId6" Type="http://schemas.openxmlformats.org/officeDocument/2006/relationships/image" Target="../media/image20.emf"/><Relationship Id="rId7" Type="http://schemas.openxmlformats.org/officeDocument/2006/relationships/oleObject" Target="../embeddings/oleObject25.bin"/><Relationship Id="rId8" Type="http://schemas.openxmlformats.org/officeDocument/2006/relationships/image" Target="../media/image21.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 Type="http://schemas.openxmlformats.org/officeDocument/2006/relationships/image" Target="../media/image4.emf"/><Relationship Id="rId12" Type="http://schemas.openxmlformats.org/officeDocument/2006/relationships/oleObject" Target="../embeddings/oleObject6.bin"/><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oleObject" Target="../embeddings/oleObject1.bin"/><Relationship Id="rId4" Type="http://schemas.openxmlformats.org/officeDocument/2006/relationships/image" Target="../media/image1.wmf"/><Relationship Id="rId5" Type="http://schemas.openxmlformats.org/officeDocument/2006/relationships/oleObject" Target="../embeddings/oleObject2.bin"/><Relationship Id="rId6" Type="http://schemas.openxmlformats.org/officeDocument/2006/relationships/image" Target="../media/image2.wmf"/><Relationship Id="rId7" Type="http://schemas.openxmlformats.org/officeDocument/2006/relationships/oleObject" Target="../embeddings/oleObject3.bin"/><Relationship Id="rId8" Type="http://schemas.openxmlformats.org/officeDocument/2006/relationships/oleObject" Target="../embeddings/oleObject4.bin"/><Relationship Id="rId9" Type="http://schemas.openxmlformats.org/officeDocument/2006/relationships/image" Target="../media/image3.emf"/><Relationship Id="rId10"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2.w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2.wmf"/><Relationship Id="rId5" Type="http://schemas.openxmlformats.org/officeDocument/2006/relationships/oleObject" Target="../embeddings/oleObject9.bin"/><Relationship Id="rId6" Type="http://schemas.openxmlformats.org/officeDocument/2006/relationships/image" Target="../media/image5.emf"/><Relationship Id="rId7" Type="http://schemas.openxmlformats.org/officeDocument/2006/relationships/oleObject" Target="../embeddings/oleObject10.bin"/><Relationship Id="rId8"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14.bin"/><Relationship Id="rId20" Type="http://schemas.openxmlformats.org/officeDocument/2006/relationships/image" Target="../media/image15.emf"/><Relationship Id="rId21" Type="http://schemas.openxmlformats.org/officeDocument/2006/relationships/oleObject" Target="../embeddings/oleObject20.bin"/><Relationship Id="rId22" Type="http://schemas.openxmlformats.org/officeDocument/2006/relationships/image" Target="../media/image16.wmf"/><Relationship Id="rId23" Type="http://schemas.openxmlformats.org/officeDocument/2006/relationships/oleObject" Target="../embeddings/oleObject21.bin"/><Relationship Id="rId24" Type="http://schemas.openxmlformats.org/officeDocument/2006/relationships/image" Target="../media/image17.emf"/><Relationship Id="rId10" Type="http://schemas.openxmlformats.org/officeDocument/2006/relationships/image" Target="../media/image10.emf"/><Relationship Id="rId11" Type="http://schemas.openxmlformats.org/officeDocument/2006/relationships/oleObject" Target="../embeddings/oleObject15.bin"/><Relationship Id="rId12" Type="http://schemas.openxmlformats.org/officeDocument/2006/relationships/image" Target="../media/image11.emf"/><Relationship Id="rId13" Type="http://schemas.openxmlformats.org/officeDocument/2006/relationships/oleObject" Target="../embeddings/oleObject16.bin"/><Relationship Id="rId14" Type="http://schemas.openxmlformats.org/officeDocument/2006/relationships/image" Target="../media/image12.emf"/><Relationship Id="rId15" Type="http://schemas.openxmlformats.org/officeDocument/2006/relationships/oleObject" Target="../embeddings/oleObject17.bin"/><Relationship Id="rId16" Type="http://schemas.openxmlformats.org/officeDocument/2006/relationships/image" Target="../media/image13.emf"/><Relationship Id="rId17" Type="http://schemas.openxmlformats.org/officeDocument/2006/relationships/oleObject" Target="../embeddings/oleObject18.bin"/><Relationship Id="rId18" Type="http://schemas.openxmlformats.org/officeDocument/2006/relationships/image" Target="../media/image14.emf"/><Relationship Id="rId19" Type="http://schemas.openxmlformats.org/officeDocument/2006/relationships/oleObject" Target="../embeddings/oleObject19.bin"/><Relationship Id="rId1" Type="http://schemas.openxmlformats.org/officeDocument/2006/relationships/vmlDrawing" Target="../drawings/vmlDrawing4.vml"/><Relationship Id="rId2" Type="http://schemas.openxmlformats.org/officeDocument/2006/relationships/slideLayout" Target="../slideLayouts/slideLayout7.xml"/><Relationship Id="rId3" Type="http://schemas.openxmlformats.org/officeDocument/2006/relationships/oleObject" Target="../embeddings/oleObject11.bin"/><Relationship Id="rId4" Type="http://schemas.openxmlformats.org/officeDocument/2006/relationships/image" Target="../media/image7.emf"/><Relationship Id="rId5" Type="http://schemas.openxmlformats.org/officeDocument/2006/relationships/oleObject" Target="../embeddings/oleObject12.bin"/><Relationship Id="rId6" Type="http://schemas.openxmlformats.org/officeDocument/2006/relationships/image" Target="../media/image8.emf"/><Relationship Id="rId7" Type="http://schemas.openxmlformats.org/officeDocument/2006/relationships/oleObject" Target="../embeddings/oleObject13.bin"/><Relationship Id="rId8"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1"/>
          <p:cNvSpPr>
            <a:spLocks noGrp="1"/>
          </p:cNvSpPr>
          <p:nvPr>
            <p:ph type="dt" sz="quarter" idx="10"/>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2017</a:t>
            </a:r>
            <a:endParaRPr lang="en-US" sz="1400"/>
          </a:p>
        </p:txBody>
      </p:sp>
      <p:sp>
        <p:nvSpPr>
          <p:cNvPr id="2051" name="Footer Placeholder 2"/>
          <p:cNvSpPr>
            <a:spLocks noGrp="1"/>
          </p:cNvSpPr>
          <p:nvPr>
            <p:ph type="ftr" sz="quarter" idx="1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Institutes</a:t>
            </a:r>
          </a:p>
        </p:txBody>
      </p:sp>
      <p:sp>
        <p:nvSpPr>
          <p:cNvPr id="2052" name="Slide Number Placeholder 3"/>
          <p:cNvSpPr>
            <a:spLocks noGrp="1"/>
          </p:cNvSpPr>
          <p:nvPr>
            <p:ph type="sldNum" sz="quarter" idx="12"/>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5E5B2DA8-6ABB-4FCF-BD5A-3B0F4FAECC44}" type="slidenum">
              <a:rPr lang="en-US" sz="1400" smtClean="0"/>
              <a:pPr/>
              <a:t>249</a:t>
            </a:fld>
            <a:endParaRPr lang="en-US" sz="1400" smtClean="0"/>
          </a:p>
        </p:txBody>
      </p:sp>
      <p:sp>
        <p:nvSpPr>
          <p:cNvPr id="2053" name="Rectangle 2"/>
          <p:cNvSpPr>
            <a:spLocks noChangeArrowheads="1"/>
          </p:cNvSpPr>
          <p:nvPr/>
        </p:nvSpPr>
        <p:spPr bwMode="auto">
          <a:xfrm>
            <a:off x="914400" y="2743200"/>
            <a:ext cx="50292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sz="2800" b="1"/>
              <a:t>The Bootstrap</a:t>
            </a:r>
          </a:p>
          <a:p>
            <a:pPr algn="ctr">
              <a:spcBef>
                <a:spcPct val="50000"/>
              </a:spcBef>
            </a:pPr>
            <a:r>
              <a:rPr lang="en-US" sz="2800" b="1"/>
              <a:t>and Jackknife</a:t>
            </a:r>
          </a:p>
        </p:txBody>
      </p:sp>
      <p:sp>
        <p:nvSpPr>
          <p:cNvPr id="2054" name="Line 3"/>
          <p:cNvSpPr>
            <a:spLocks noChangeShapeType="1"/>
          </p:cNvSpPr>
          <p:nvPr/>
        </p:nvSpPr>
        <p:spPr bwMode="auto">
          <a:xfrm>
            <a:off x="915988" y="2286000"/>
            <a:ext cx="5027612"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4"/>
          <p:cNvSpPr>
            <a:spLocks noChangeShapeType="1"/>
          </p:cNvSpPr>
          <p:nvPr/>
        </p:nvSpPr>
        <p:spPr bwMode="auto">
          <a:xfrm>
            <a:off x="915988" y="2514600"/>
            <a:ext cx="5027612"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 name="Line 5"/>
          <p:cNvSpPr>
            <a:spLocks noChangeShapeType="1"/>
          </p:cNvSpPr>
          <p:nvPr/>
        </p:nvSpPr>
        <p:spPr bwMode="auto">
          <a:xfrm>
            <a:off x="992188" y="3962400"/>
            <a:ext cx="5027612"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7" name="Line 6"/>
          <p:cNvSpPr>
            <a:spLocks noChangeShapeType="1"/>
          </p:cNvSpPr>
          <p:nvPr/>
        </p:nvSpPr>
        <p:spPr bwMode="auto">
          <a:xfrm>
            <a:off x="992188" y="4191000"/>
            <a:ext cx="5027612"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2017</a:t>
            </a:r>
            <a:endParaRPr lang="en-US" sz="1400"/>
          </a:p>
        </p:txBody>
      </p:sp>
      <p:sp>
        <p:nvSpPr>
          <p:cNvPr id="14339" name="Footer Placeholder 4"/>
          <p:cNvSpPr>
            <a:spLocks noGrp="1"/>
          </p:cNvSpPr>
          <p:nvPr>
            <p:ph type="ftr" sz="quarter" idx="1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Institutes</a:t>
            </a:r>
          </a:p>
        </p:txBody>
      </p:sp>
      <p:sp>
        <p:nvSpPr>
          <p:cNvPr id="14340" name="Slide Number Placeholder 5"/>
          <p:cNvSpPr>
            <a:spLocks noGrp="1"/>
          </p:cNvSpPr>
          <p:nvPr>
            <p:ph type="sldNum" sz="quarter" idx="12"/>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67148439-3C4B-450E-8DBE-21028EFE0BA5}" type="slidenum">
              <a:rPr lang="en-US" sz="1400" smtClean="0"/>
              <a:pPr/>
              <a:t>258</a:t>
            </a:fld>
            <a:endParaRPr lang="en-US" sz="1400" smtClean="0"/>
          </a:p>
        </p:txBody>
      </p:sp>
      <p:sp>
        <p:nvSpPr>
          <p:cNvPr id="14341" name="Text Box 2"/>
          <p:cNvSpPr txBox="1">
            <a:spLocks noChangeArrowheads="1"/>
          </p:cNvSpPr>
          <p:nvPr/>
        </p:nvSpPr>
        <p:spPr bwMode="auto">
          <a:xfrm>
            <a:off x="1404938" y="590550"/>
            <a:ext cx="381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2000" b="1"/>
              <a:t>Bootstrap Estimation</a:t>
            </a:r>
            <a:br>
              <a:rPr lang="en-US" sz="2000" b="1"/>
            </a:br>
            <a:r>
              <a:rPr lang="en-US" sz="2000" b="1"/>
              <a:t>Examples</a:t>
            </a:r>
          </a:p>
        </p:txBody>
      </p:sp>
      <p:sp>
        <p:nvSpPr>
          <p:cNvPr id="14342" name="Line 3"/>
          <p:cNvSpPr>
            <a:spLocks noChangeShapeType="1"/>
          </p:cNvSpPr>
          <p:nvPr/>
        </p:nvSpPr>
        <p:spPr bwMode="auto">
          <a:xfrm>
            <a:off x="1252538" y="1395413"/>
            <a:ext cx="411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3" name="Text Box 4"/>
          <p:cNvSpPr txBox="1">
            <a:spLocks noChangeArrowheads="1"/>
          </p:cNvSpPr>
          <p:nvPr/>
        </p:nvSpPr>
        <p:spPr bwMode="auto">
          <a:xfrm>
            <a:off x="566738" y="2071688"/>
            <a:ext cx="5634037"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spcBef>
                <a:spcPct val="20000"/>
              </a:spcBef>
              <a:buClr>
                <a:schemeClr val="hlink"/>
              </a:buClr>
              <a:buSzPct val="70000"/>
              <a:buFont typeface="Wingdings" pitchFamily="2" charset="2"/>
              <a:buNone/>
            </a:pPr>
            <a:r>
              <a:rPr kumimoji="1" lang="en-US" sz="2000" b="1" dirty="0" smtClean="0"/>
              <a:t>Bootstrapped </a:t>
            </a:r>
            <a:r>
              <a:rPr kumimoji="1" lang="en-US" sz="2000" b="1" dirty="0"/>
              <a:t>estimates of the standard error for sample relative </a:t>
            </a:r>
            <a:r>
              <a:rPr kumimoji="1" lang="en-US" sz="2000" b="1" dirty="0" smtClean="0"/>
              <a:t>risk</a:t>
            </a:r>
          </a:p>
          <a:p>
            <a:pPr algn="ctr">
              <a:spcBef>
                <a:spcPct val="20000"/>
              </a:spcBef>
              <a:buClr>
                <a:schemeClr val="hlink"/>
              </a:buClr>
              <a:buSzPct val="70000"/>
              <a:buFont typeface="Wingdings" pitchFamily="2" charset="2"/>
              <a:buNone/>
            </a:pPr>
            <a:r>
              <a:rPr lang="en-US" sz="2000" dirty="0"/>
              <a:t> </a:t>
            </a:r>
            <a:r>
              <a:rPr lang="en-US" sz="2000" i="1" dirty="0"/>
              <a:t>r</a:t>
            </a:r>
            <a:r>
              <a:rPr lang="en-US" sz="2000" dirty="0"/>
              <a:t> = P[</a:t>
            </a:r>
            <a:r>
              <a:rPr lang="en-US" sz="2000" dirty="0" err="1"/>
              <a:t>D|Exposed</a:t>
            </a:r>
            <a:r>
              <a:rPr lang="en-US" sz="2000" dirty="0"/>
              <a:t>]/P[</a:t>
            </a:r>
            <a:r>
              <a:rPr lang="en-US" sz="2000" dirty="0" err="1"/>
              <a:t>D|Not</a:t>
            </a:r>
            <a:r>
              <a:rPr lang="en-US" sz="2000" dirty="0"/>
              <a:t> exposed]</a:t>
            </a:r>
            <a:endParaRPr kumimoji="1" lang="en-US" sz="2000" b="1" dirty="0"/>
          </a:p>
          <a:p>
            <a:pPr algn="just"/>
            <a:endParaRPr lang="en-US" sz="2000" dirty="0"/>
          </a:p>
          <a:p>
            <a:r>
              <a:rPr kumimoji="1" lang="en-US" sz="2000" dirty="0"/>
              <a:t>Cross-classification of Framingham Men by high systolic blood pressure and heart disease</a:t>
            </a:r>
          </a:p>
          <a:p>
            <a:endParaRPr kumimoji="1" lang="en-US" sz="2000" dirty="0"/>
          </a:p>
          <a:p>
            <a:r>
              <a:rPr kumimoji="1" lang="en-US" sz="2000" dirty="0"/>
              <a:t>			Heart Disease</a:t>
            </a:r>
          </a:p>
          <a:p>
            <a:r>
              <a:rPr kumimoji="1" lang="en-US" sz="2000" dirty="0"/>
              <a:t>High </a:t>
            </a:r>
            <a:r>
              <a:rPr kumimoji="1" lang="en-US" sz="2000" dirty="0" err="1"/>
              <a:t>Systol</a:t>
            </a:r>
            <a:r>
              <a:rPr kumimoji="1" lang="en-US" sz="2000" dirty="0"/>
              <a:t> BP		No	Yes</a:t>
            </a:r>
          </a:p>
          <a:p>
            <a:r>
              <a:rPr kumimoji="1" lang="en-US" sz="2000" dirty="0"/>
              <a:t>		No		915	48</a:t>
            </a:r>
          </a:p>
          <a:p>
            <a:r>
              <a:rPr kumimoji="1" lang="en-US" sz="2000" dirty="0"/>
              <a:t>		Yes		322	44</a:t>
            </a:r>
          </a:p>
          <a:p>
            <a:endParaRPr kumimoji="1" lang="en-US" sz="2000" dirty="0"/>
          </a:p>
          <a:p>
            <a:r>
              <a:rPr kumimoji="1" lang="en-US" sz="2000" dirty="0"/>
              <a:t>The sample estimate of the relative risk is</a:t>
            </a:r>
          </a:p>
          <a:p>
            <a:endParaRPr kumimoji="1" lang="en-US" sz="2000" dirty="0"/>
          </a:p>
          <a:p>
            <a:r>
              <a:rPr kumimoji="1" lang="en-US" sz="2000" dirty="0"/>
              <a:t>	</a:t>
            </a:r>
            <a:r>
              <a:rPr kumimoji="1" lang="en-US" sz="2000" i="1" dirty="0"/>
              <a:t>r</a:t>
            </a:r>
            <a:r>
              <a:rPr kumimoji="1" lang="en-US" sz="2000" dirty="0"/>
              <a:t> = (44/366)/(48/963) = 2.412</a:t>
            </a:r>
          </a:p>
          <a:p>
            <a:endParaRPr kumimoji="1" lang="en-US" sz="20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2017</a:t>
            </a:r>
            <a:endParaRPr lang="en-US" sz="1400"/>
          </a:p>
        </p:txBody>
      </p:sp>
      <p:sp>
        <p:nvSpPr>
          <p:cNvPr id="15363" name="Footer Placeholder 4"/>
          <p:cNvSpPr>
            <a:spLocks noGrp="1"/>
          </p:cNvSpPr>
          <p:nvPr>
            <p:ph type="ftr" sz="quarter" idx="1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Institutes</a:t>
            </a:r>
          </a:p>
        </p:txBody>
      </p:sp>
      <p:sp>
        <p:nvSpPr>
          <p:cNvPr id="15364" name="Slide Number Placeholder 5"/>
          <p:cNvSpPr>
            <a:spLocks noGrp="1"/>
          </p:cNvSpPr>
          <p:nvPr>
            <p:ph type="sldNum" sz="quarter" idx="12"/>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9426C15A-B8AA-4818-A661-CDE25A79CCEC}" type="slidenum">
              <a:rPr lang="en-US" sz="1400" smtClean="0"/>
              <a:pPr/>
              <a:t>259</a:t>
            </a:fld>
            <a:endParaRPr lang="en-US" sz="1400" smtClean="0"/>
          </a:p>
        </p:txBody>
      </p:sp>
      <p:sp>
        <p:nvSpPr>
          <p:cNvPr id="15365" name="Text Box 2"/>
          <p:cNvSpPr txBox="1">
            <a:spLocks noChangeArrowheads="1"/>
          </p:cNvSpPr>
          <p:nvPr/>
        </p:nvSpPr>
        <p:spPr bwMode="auto">
          <a:xfrm>
            <a:off x="1404938" y="590550"/>
            <a:ext cx="381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2000" b="1"/>
              <a:t>Bootstrap Estimation</a:t>
            </a:r>
            <a:br>
              <a:rPr lang="en-US" sz="2000" b="1"/>
            </a:br>
            <a:r>
              <a:rPr lang="en-US" sz="2000" b="1"/>
              <a:t>Examples</a:t>
            </a:r>
          </a:p>
        </p:txBody>
      </p:sp>
      <p:sp>
        <p:nvSpPr>
          <p:cNvPr id="15366" name="Line 3"/>
          <p:cNvSpPr>
            <a:spLocks noChangeShapeType="1"/>
          </p:cNvSpPr>
          <p:nvPr/>
        </p:nvSpPr>
        <p:spPr bwMode="auto">
          <a:xfrm>
            <a:off x="1252538" y="1395413"/>
            <a:ext cx="411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7" name="Text Box 4"/>
          <p:cNvSpPr txBox="1">
            <a:spLocks noChangeArrowheads="1"/>
          </p:cNvSpPr>
          <p:nvPr/>
        </p:nvSpPr>
        <p:spPr bwMode="auto">
          <a:xfrm>
            <a:off x="566738" y="1651000"/>
            <a:ext cx="5634037"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sz="2400">
                <a:solidFill>
                  <a:schemeClr val="tx1"/>
                </a:solidFill>
                <a:latin typeface="Times New Roman" charset="0"/>
              </a:defRPr>
            </a:lvl1pPr>
            <a:lvl2pPr>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spcBef>
                <a:spcPct val="20000"/>
              </a:spcBef>
              <a:buClr>
                <a:schemeClr val="hlink"/>
              </a:buClr>
              <a:buSzPct val="70000"/>
              <a:buFont typeface="Wingdings" pitchFamily="2" charset="2"/>
              <a:buNone/>
            </a:pPr>
            <a:r>
              <a:rPr kumimoji="1" lang="en-US" sz="2000" b="1"/>
              <a:t>Bootstrapped estimates of the standard error for the relative risk (cont.)</a:t>
            </a:r>
          </a:p>
          <a:p>
            <a:pPr algn="just"/>
            <a:endParaRPr lang="en-US" sz="2000"/>
          </a:p>
          <a:p>
            <a:pPr lvl="1">
              <a:buFontTx/>
              <a:buChar char="•"/>
            </a:pPr>
            <a:r>
              <a:rPr kumimoji="1" lang="en-US" sz="2000"/>
              <a:t> Descriptive statistics for the sample relative risks</a:t>
            </a:r>
          </a:p>
          <a:p>
            <a:pPr lvl="1"/>
            <a:endParaRPr kumimoji="1" lang="en-US" sz="2000"/>
          </a:p>
          <a:p>
            <a:pPr lvl="1"/>
            <a:r>
              <a:rPr kumimoji="1" lang="en-US" sz="2000"/>
              <a:t>       B			100000</a:t>
            </a:r>
          </a:p>
          <a:p>
            <a:pPr lvl="1"/>
            <a:r>
              <a:rPr kumimoji="1" lang="en-US" sz="2000"/>
              <a:t>       Bootstrap mean, </a:t>
            </a:r>
            <a:r>
              <a:rPr kumimoji="1" lang="en-US" sz="2000" i="1"/>
              <a:t>r	</a:t>
            </a:r>
            <a:r>
              <a:rPr kumimoji="1" lang="en-US" sz="2000"/>
              <a:t>	2.464</a:t>
            </a:r>
          </a:p>
          <a:p>
            <a:pPr lvl="1"/>
            <a:r>
              <a:rPr kumimoji="1" lang="en-US" sz="2000"/>
              <a:t>       Bootstrap Median		2.412</a:t>
            </a:r>
          </a:p>
          <a:p>
            <a:pPr lvl="1"/>
            <a:r>
              <a:rPr kumimoji="1" lang="en-US" sz="2000"/>
              <a:t>       Standard Deviation	</a:t>
            </a:r>
            <a:r>
              <a:rPr kumimoji="1" lang="en-US" sz="2000" b="1"/>
              <a:t>0.507</a:t>
            </a:r>
          </a:p>
          <a:p>
            <a:pPr lvl="1"/>
            <a:endParaRPr kumimoji="1" lang="en-US" sz="2000"/>
          </a:p>
          <a:p>
            <a:pPr lvl="1">
              <a:buFontTx/>
              <a:buChar char="•"/>
            </a:pPr>
            <a:r>
              <a:rPr kumimoji="1" lang="en-US" sz="2000"/>
              <a:t> The bootstrap standard error for the estimated relative risk is 0.507</a:t>
            </a:r>
            <a:br>
              <a:rPr kumimoji="1" lang="en-US" sz="2000"/>
            </a:br>
            <a:endParaRPr kumimoji="1" lang="en-US" sz="2000"/>
          </a:p>
          <a:p>
            <a:pPr lvl="1">
              <a:buFontTx/>
              <a:buChar char="•"/>
            </a:pPr>
            <a:r>
              <a:rPr kumimoji="1" lang="en-US" sz="2000"/>
              <a:t> A 95% bootstrap confidence interval is</a:t>
            </a:r>
          </a:p>
          <a:p>
            <a:pPr lvl="1"/>
            <a:endParaRPr kumimoji="1" lang="en-US" sz="2000"/>
          </a:p>
          <a:p>
            <a:pPr lvl="1"/>
            <a:r>
              <a:rPr kumimoji="1" lang="en-US" sz="2000"/>
              <a:t>	2.412 +/- 1.96(0.507) = (1.42, 3.41)</a:t>
            </a:r>
            <a:br>
              <a:rPr kumimoji="1" lang="en-US" sz="2000"/>
            </a:br>
            <a:endParaRPr kumimoji="1" lang="en-US" sz="200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2017</a:t>
            </a:r>
            <a:endParaRPr lang="en-US" sz="1400"/>
          </a:p>
        </p:txBody>
      </p:sp>
      <p:sp>
        <p:nvSpPr>
          <p:cNvPr id="16387" name="Footer Placeholder 4"/>
          <p:cNvSpPr>
            <a:spLocks noGrp="1"/>
          </p:cNvSpPr>
          <p:nvPr>
            <p:ph type="ftr" sz="quarter" idx="1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Institutes</a:t>
            </a:r>
          </a:p>
        </p:txBody>
      </p:sp>
      <p:sp>
        <p:nvSpPr>
          <p:cNvPr id="16388" name="Slide Number Placeholder 5"/>
          <p:cNvSpPr>
            <a:spLocks noGrp="1"/>
          </p:cNvSpPr>
          <p:nvPr>
            <p:ph type="sldNum" sz="quarter" idx="12"/>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57C783E6-1B0F-4517-93CC-39747632B782}" type="slidenum">
              <a:rPr lang="en-US" sz="1400" smtClean="0"/>
              <a:pPr/>
              <a:t>260</a:t>
            </a:fld>
            <a:endParaRPr lang="en-US" sz="1400" smtClean="0"/>
          </a:p>
        </p:txBody>
      </p:sp>
      <p:sp>
        <p:nvSpPr>
          <p:cNvPr id="16389" name="Text Box 2"/>
          <p:cNvSpPr txBox="1">
            <a:spLocks noChangeArrowheads="1"/>
          </p:cNvSpPr>
          <p:nvPr/>
        </p:nvSpPr>
        <p:spPr bwMode="auto">
          <a:xfrm>
            <a:off x="1404938" y="81915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2000" b="1"/>
              <a:t>Bootstrap Summary</a:t>
            </a:r>
          </a:p>
        </p:txBody>
      </p:sp>
      <p:sp>
        <p:nvSpPr>
          <p:cNvPr id="16390" name="Line 3"/>
          <p:cNvSpPr>
            <a:spLocks noChangeShapeType="1"/>
          </p:cNvSpPr>
          <p:nvPr/>
        </p:nvSpPr>
        <p:spPr bwMode="auto">
          <a:xfrm>
            <a:off x="1252538" y="1395413"/>
            <a:ext cx="411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1" name="Text Box 4"/>
          <p:cNvSpPr txBox="1">
            <a:spLocks noChangeArrowheads="1"/>
          </p:cNvSpPr>
          <p:nvPr/>
        </p:nvSpPr>
        <p:spPr bwMode="auto">
          <a:xfrm>
            <a:off x="566738" y="1728788"/>
            <a:ext cx="563403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lgn="just"/>
            <a:r>
              <a:rPr lang="en-US" sz="2000" b="1" dirty="0"/>
              <a:t>Advantages</a:t>
            </a:r>
          </a:p>
          <a:p>
            <a:pPr algn="just"/>
            <a:endParaRPr lang="en-US" sz="2000" b="1" dirty="0"/>
          </a:p>
          <a:p>
            <a:pPr algn="just">
              <a:buFontTx/>
              <a:buChar char="•"/>
            </a:pPr>
            <a:r>
              <a:rPr lang="en-US" sz="2000" dirty="0"/>
              <a:t> All purpose computer intensive method useful for statistical inference.</a:t>
            </a:r>
          </a:p>
          <a:p>
            <a:pPr algn="just">
              <a:buFontTx/>
              <a:buChar char="•"/>
            </a:pPr>
            <a:r>
              <a:rPr lang="en-US" sz="2000" dirty="0"/>
              <a:t> Bootstrap estimates of precision do not require knowledge of the theoretical form of an estimator’s standard error, no matter how complicated it is.</a:t>
            </a:r>
          </a:p>
          <a:p>
            <a:pPr algn="just"/>
            <a:endParaRPr lang="en-US" sz="2000" dirty="0"/>
          </a:p>
          <a:p>
            <a:pPr algn="just"/>
            <a:r>
              <a:rPr lang="en-US" sz="2000" b="1" dirty="0"/>
              <a:t>Disadvantages</a:t>
            </a:r>
          </a:p>
          <a:p>
            <a:pPr algn="just"/>
            <a:endParaRPr lang="en-US" sz="2000" dirty="0"/>
          </a:p>
          <a:p>
            <a:pPr algn="just">
              <a:buFontTx/>
              <a:buChar char="•"/>
            </a:pPr>
            <a:r>
              <a:rPr lang="en-US" sz="2000" dirty="0"/>
              <a:t> Typically not useful for correlated (dependent) data.</a:t>
            </a:r>
          </a:p>
          <a:p>
            <a:pPr algn="just">
              <a:buFontTx/>
              <a:buChar char="•"/>
            </a:pPr>
            <a:r>
              <a:rPr lang="en-US" sz="2000" dirty="0"/>
              <a:t> Missing data, censoring, data with outliers are also </a:t>
            </a:r>
            <a:r>
              <a:rPr lang="en-US" sz="2000" dirty="0" smtClean="0"/>
              <a:t>problematic</a:t>
            </a:r>
          </a:p>
          <a:p>
            <a:pPr algn="just">
              <a:buFontTx/>
              <a:buChar char="•"/>
            </a:pPr>
            <a:r>
              <a:rPr lang="en-US" sz="2000" dirty="0" smtClean="0"/>
              <a:t> Often </a:t>
            </a:r>
            <a:r>
              <a:rPr lang="en-US" sz="2000" dirty="0"/>
              <a:t>used incorrectly</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quarter" idx="10"/>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2017</a:t>
            </a:r>
            <a:endParaRPr lang="en-US" sz="1400"/>
          </a:p>
        </p:txBody>
      </p:sp>
      <p:sp>
        <p:nvSpPr>
          <p:cNvPr id="17411" name="Footer Placeholder 2"/>
          <p:cNvSpPr>
            <a:spLocks noGrp="1"/>
          </p:cNvSpPr>
          <p:nvPr>
            <p:ph type="ftr" sz="quarter" idx="1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Institutes</a:t>
            </a:r>
          </a:p>
        </p:txBody>
      </p:sp>
      <p:sp>
        <p:nvSpPr>
          <p:cNvPr id="17412" name="Slide Number Placeholder 3"/>
          <p:cNvSpPr>
            <a:spLocks noGrp="1"/>
          </p:cNvSpPr>
          <p:nvPr>
            <p:ph type="sldNum" sz="quarter" idx="12"/>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667CA881-6BD8-4251-8E98-9D4BC3CB134F}" type="slidenum">
              <a:rPr lang="en-US" sz="1400" smtClean="0"/>
              <a:pPr/>
              <a:t>261</a:t>
            </a:fld>
            <a:endParaRPr lang="en-US" sz="1400" smtClean="0"/>
          </a:p>
        </p:txBody>
      </p:sp>
      <p:sp>
        <p:nvSpPr>
          <p:cNvPr id="17413" name="Text Box 2"/>
          <p:cNvSpPr txBox="1">
            <a:spLocks noChangeArrowheads="1"/>
          </p:cNvSpPr>
          <p:nvPr/>
        </p:nvSpPr>
        <p:spPr bwMode="auto">
          <a:xfrm>
            <a:off x="1371600" y="746125"/>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2000" b="1"/>
              <a:t>Jackknife</a:t>
            </a:r>
          </a:p>
        </p:txBody>
      </p:sp>
      <p:sp>
        <p:nvSpPr>
          <p:cNvPr id="17414" name="Line 3"/>
          <p:cNvSpPr>
            <a:spLocks noChangeShapeType="1"/>
          </p:cNvSpPr>
          <p:nvPr/>
        </p:nvSpPr>
        <p:spPr bwMode="auto">
          <a:xfrm>
            <a:off x="1219200" y="1295400"/>
            <a:ext cx="411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5" name="Rectangle 5"/>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416" name="Rectangle 6"/>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17417" name="Group 10"/>
          <p:cNvGrpSpPr>
            <a:grpSpLocks/>
          </p:cNvGrpSpPr>
          <p:nvPr/>
        </p:nvGrpSpPr>
        <p:grpSpPr bwMode="auto">
          <a:xfrm>
            <a:off x="533400" y="1778000"/>
            <a:ext cx="5715000" cy="4664075"/>
            <a:chOff x="336" y="1152"/>
            <a:chExt cx="3600" cy="2938"/>
          </a:xfrm>
        </p:grpSpPr>
        <p:sp>
          <p:nvSpPr>
            <p:cNvPr id="17418" name="Text Box 4"/>
            <p:cNvSpPr txBox="1">
              <a:spLocks noChangeArrowheads="1"/>
            </p:cNvSpPr>
            <p:nvPr/>
          </p:nvSpPr>
          <p:spPr bwMode="auto">
            <a:xfrm>
              <a:off x="336" y="1152"/>
              <a:ext cx="3600" cy="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lgn="just"/>
              <a:r>
                <a:rPr lang="en-US" sz="2000" b="1" dirty="0"/>
                <a:t>Jackknife Estimation</a:t>
              </a:r>
              <a:endParaRPr lang="en-US" sz="2000" dirty="0"/>
            </a:p>
            <a:p>
              <a:pPr>
                <a:spcBef>
                  <a:spcPct val="50000"/>
                </a:spcBef>
                <a:buFontTx/>
                <a:buChar char="•"/>
              </a:pPr>
              <a:r>
                <a:rPr lang="en-US" sz="2000" dirty="0"/>
                <a:t> The jackknife (or leave one out) method, invented by </a:t>
              </a:r>
              <a:r>
                <a:rPr lang="en-US" sz="2000" dirty="0" err="1"/>
                <a:t>Quenouille</a:t>
              </a:r>
              <a:r>
                <a:rPr lang="en-US" sz="2000" dirty="0"/>
                <a:t> (1949), is an alternative resampling method to the bootstrap. </a:t>
              </a:r>
            </a:p>
            <a:p>
              <a:pPr>
                <a:spcBef>
                  <a:spcPct val="50000"/>
                </a:spcBef>
                <a:buFontTx/>
                <a:buChar char="•"/>
              </a:pPr>
              <a:r>
                <a:rPr lang="en-US" sz="2000" dirty="0"/>
                <a:t> The method is based upon sequentially deleting one observation from the dataset, </a:t>
              </a:r>
              <a:r>
                <a:rPr lang="en-US" sz="2000" dirty="0" err="1"/>
                <a:t>recomputing</a:t>
              </a:r>
              <a:r>
                <a:rPr lang="en-US" sz="2000" dirty="0"/>
                <a:t> the estimator, here,       , </a:t>
              </a:r>
              <a:r>
                <a:rPr lang="en-US" sz="2000" i="1" dirty="0"/>
                <a:t>n</a:t>
              </a:r>
              <a:r>
                <a:rPr lang="en-US" sz="2000" dirty="0"/>
                <a:t> times. That is, there are exactly </a:t>
              </a:r>
              <a:r>
                <a:rPr lang="en-US" sz="2000" i="1" dirty="0"/>
                <a:t>n</a:t>
              </a:r>
              <a:r>
                <a:rPr lang="en-US" sz="2000" dirty="0"/>
                <a:t> jackknife estimates obtained in a sample of size </a:t>
              </a:r>
              <a:r>
                <a:rPr lang="en-US" sz="2000" i="1" dirty="0"/>
                <a:t>n</a:t>
              </a:r>
              <a:r>
                <a:rPr lang="en-US" sz="2000" dirty="0"/>
                <a:t>.</a:t>
              </a:r>
            </a:p>
            <a:p>
              <a:pPr>
                <a:spcBef>
                  <a:spcPct val="50000"/>
                </a:spcBef>
                <a:buFontTx/>
                <a:buChar char="•"/>
              </a:pPr>
              <a:r>
                <a:rPr lang="en-US" sz="2000" dirty="0"/>
                <a:t> Like the bootstrap, the jackknife method provides a relatively easy way to estimate the precision of an estimator, </a:t>
              </a:r>
              <a:r>
                <a:rPr lang="en-US" sz="2000" i="1" dirty="0">
                  <a:latin typeface="Symbol" pitchFamily="18" charset="2"/>
                </a:rPr>
                <a:t>q</a:t>
              </a:r>
              <a:r>
                <a:rPr lang="en-US" sz="2000" dirty="0"/>
                <a:t>.</a:t>
              </a:r>
            </a:p>
            <a:p>
              <a:pPr>
                <a:spcBef>
                  <a:spcPct val="50000"/>
                </a:spcBef>
                <a:buFontTx/>
                <a:buChar char="•"/>
              </a:pPr>
              <a:r>
                <a:rPr lang="en-US" sz="2000" dirty="0"/>
                <a:t> The jackknife is generally less computationally intensive than the bootstrap</a:t>
              </a:r>
            </a:p>
          </p:txBody>
        </p:sp>
        <p:graphicFrame>
          <p:nvGraphicFramePr>
            <p:cNvPr id="17419" name="Object 9"/>
            <p:cNvGraphicFramePr>
              <a:graphicFrameLocks noChangeAspect="1"/>
            </p:cNvGraphicFramePr>
            <p:nvPr>
              <p:extLst>
                <p:ext uri="{D42A27DB-BD31-4B8C-83A1-F6EECF244321}">
                  <p14:modId xmlns:p14="http://schemas.microsoft.com/office/powerpoint/2010/main" val="2034694803"/>
                </p:ext>
              </p:extLst>
            </p:nvPr>
          </p:nvGraphicFramePr>
          <p:xfrm>
            <a:off x="1381" y="2472"/>
            <a:ext cx="283" cy="313"/>
          </p:xfrm>
          <a:graphic>
            <a:graphicData uri="http://schemas.openxmlformats.org/presentationml/2006/ole">
              <mc:AlternateContent xmlns:mc="http://schemas.openxmlformats.org/markup-compatibility/2006">
                <mc:Choice xmlns:v="urn:schemas-microsoft-com:vml" Requires="v">
                  <p:oleObj spid="_x0000_s17440" name="Equation" r:id="rId3" imgW="228600" imgH="254000" progId="Equation.3">
                    <p:embed/>
                  </p:oleObj>
                </mc:Choice>
                <mc:Fallback>
                  <p:oleObj name="Equation" r:id="rId3" imgW="228600" imgH="254000" progId="Equation.3">
                    <p:embed/>
                    <p:pic>
                      <p:nvPicPr>
                        <p:cNvPr id="0" name="Object 9"/>
                        <p:cNvPicPr>
                          <a:picLocks noChangeAspect="1" noChangeArrowheads="1"/>
                        </p:cNvPicPr>
                        <p:nvPr/>
                      </p:nvPicPr>
                      <p:blipFill>
                        <a:blip r:embed="rId4"/>
                        <a:srcRect/>
                        <a:stretch>
                          <a:fillRect/>
                        </a:stretch>
                      </p:blipFill>
                      <p:spPr bwMode="auto">
                        <a:xfrm>
                          <a:off x="1381" y="2472"/>
                          <a:ext cx="283"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a:spLocks noGrp="1"/>
          </p:cNvSpPr>
          <p:nvPr>
            <p:ph type="dt" sz="quarter" idx="10"/>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2017</a:t>
            </a:r>
            <a:endParaRPr lang="en-US" sz="1400"/>
          </a:p>
        </p:txBody>
      </p:sp>
      <p:sp>
        <p:nvSpPr>
          <p:cNvPr id="18435" name="Footer Placeholder 2"/>
          <p:cNvSpPr>
            <a:spLocks noGrp="1"/>
          </p:cNvSpPr>
          <p:nvPr>
            <p:ph type="ftr" sz="quarter" idx="1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Institutes</a:t>
            </a:r>
          </a:p>
        </p:txBody>
      </p:sp>
      <p:sp>
        <p:nvSpPr>
          <p:cNvPr id="18436" name="Slide Number Placeholder 3"/>
          <p:cNvSpPr>
            <a:spLocks noGrp="1"/>
          </p:cNvSpPr>
          <p:nvPr>
            <p:ph type="sldNum" sz="quarter" idx="12"/>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1362A6EA-73B5-451C-A28F-FC625FD3061C}" type="slidenum">
              <a:rPr lang="en-US" sz="1400" smtClean="0"/>
              <a:pPr/>
              <a:t>262</a:t>
            </a:fld>
            <a:endParaRPr lang="en-US" sz="1400" smtClean="0"/>
          </a:p>
        </p:txBody>
      </p:sp>
      <p:sp>
        <p:nvSpPr>
          <p:cNvPr id="18437" name="Text Box 2"/>
          <p:cNvSpPr txBox="1">
            <a:spLocks noChangeArrowheads="1"/>
          </p:cNvSpPr>
          <p:nvPr/>
        </p:nvSpPr>
        <p:spPr bwMode="auto">
          <a:xfrm>
            <a:off x="1371600" y="746125"/>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2000" b="1"/>
              <a:t>Jackknife Algorithm</a:t>
            </a:r>
          </a:p>
        </p:txBody>
      </p:sp>
      <p:sp>
        <p:nvSpPr>
          <p:cNvPr id="18438" name="Line 3"/>
          <p:cNvSpPr>
            <a:spLocks noChangeShapeType="1"/>
          </p:cNvSpPr>
          <p:nvPr/>
        </p:nvSpPr>
        <p:spPr bwMode="auto">
          <a:xfrm>
            <a:off x="1219200" y="1295400"/>
            <a:ext cx="411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9" name="Text Box 4"/>
          <p:cNvSpPr txBox="1">
            <a:spLocks noChangeArrowheads="1"/>
          </p:cNvSpPr>
          <p:nvPr/>
        </p:nvSpPr>
        <p:spPr bwMode="auto">
          <a:xfrm>
            <a:off x="533400" y="1828800"/>
            <a:ext cx="5715000"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lgn="just"/>
            <a:r>
              <a:rPr lang="en-US" sz="2000" b="1"/>
              <a:t>Jackknifing</a:t>
            </a:r>
            <a:endParaRPr lang="en-US" sz="2000"/>
          </a:p>
          <a:p>
            <a:pPr>
              <a:spcBef>
                <a:spcPct val="50000"/>
              </a:spcBef>
              <a:buFontTx/>
              <a:buChar char="•"/>
            </a:pPr>
            <a:r>
              <a:rPr kumimoji="1" lang="en-US" sz="2000"/>
              <a:t> For a dataset with </a:t>
            </a:r>
            <a:r>
              <a:rPr kumimoji="1" lang="en-US" sz="2000" i="1"/>
              <a:t>n</a:t>
            </a:r>
            <a:r>
              <a:rPr kumimoji="1" lang="en-US" sz="2000"/>
              <a:t> observations, compute </a:t>
            </a:r>
            <a:r>
              <a:rPr kumimoji="1" lang="en-US" sz="2000" i="1"/>
              <a:t>n</a:t>
            </a:r>
            <a:r>
              <a:rPr kumimoji="1" lang="en-US" sz="2000"/>
              <a:t> estimates by sequentally omitting each observation from the dataset and estimating     on the remaining</a:t>
            </a:r>
            <a:br>
              <a:rPr kumimoji="1" lang="en-US" sz="2000"/>
            </a:br>
            <a:r>
              <a:rPr kumimoji="1" lang="en-US" sz="2000" i="1"/>
              <a:t>n </a:t>
            </a:r>
            <a:r>
              <a:rPr kumimoji="1" lang="en-US" sz="2000"/>
              <a:t>– 1 observations.</a:t>
            </a:r>
          </a:p>
          <a:p>
            <a:pPr>
              <a:spcBef>
                <a:spcPct val="50000"/>
              </a:spcBef>
              <a:buFontTx/>
              <a:buChar char="•"/>
            </a:pPr>
            <a:r>
              <a:rPr kumimoji="1" lang="en-US" sz="2000"/>
              <a:t> Using the </a:t>
            </a:r>
            <a:r>
              <a:rPr kumimoji="1" lang="en-US" sz="2000" i="1"/>
              <a:t>n</a:t>
            </a:r>
            <a:r>
              <a:rPr kumimoji="1" lang="en-US" sz="2000"/>
              <a:t> jackknife estimates,                              ,</a:t>
            </a:r>
          </a:p>
          <a:p>
            <a:pPr>
              <a:spcBef>
                <a:spcPct val="50000"/>
              </a:spcBef>
            </a:pPr>
            <a:r>
              <a:rPr kumimoji="1" lang="en-US" sz="2000"/>
              <a:t> we estimate the standard error of the estimator as</a:t>
            </a:r>
          </a:p>
          <a:p>
            <a:pPr>
              <a:spcBef>
                <a:spcPct val="50000"/>
              </a:spcBef>
            </a:pPr>
            <a:endParaRPr kumimoji="1" lang="en-US" sz="2000"/>
          </a:p>
          <a:p>
            <a:pPr>
              <a:spcBef>
                <a:spcPct val="50000"/>
              </a:spcBef>
            </a:pPr>
            <a:endParaRPr kumimoji="1" lang="en-US" sz="2000"/>
          </a:p>
          <a:p>
            <a:pPr>
              <a:spcBef>
                <a:spcPct val="50000"/>
              </a:spcBef>
              <a:buFontTx/>
              <a:buChar char="•"/>
            </a:pPr>
            <a:r>
              <a:rPr kumimoji="1" lang="en-US" sz="2000"/>
              <a:t> Unlike the bootstrap, the jackknife standard error estimate will not change for a given sample</a:t>
            </a:r>
          </a:p>
          <a:p>
            <a:pPr>
              <a:spcBef>
                <a:spcPct val="50000"/>
              </a:spcBef>
            </a:pPr>
            <a:endParaRPr lang="en-US" sz="2000"/>
          </a:p>
        </p:txBody>
      </p:sp>
      <p:sp>
        <p:nvSpPr>
          <p:cNvPr id="18440" name="Rectangle 5"/>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441" name="Rectangle 6"/>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442" name="Object 8"/>
          <p:cNvGraphicFramePr>
            <a:graphicFrameLocks noChangeAspect="1"/>
          </p:cNvGraphicFramePr>
          <p:nvPr>
            <p:extLst>
              <p:ext uri="{D42A27DB-BD31-4B8C-83A1-F6EECF244321}">
                <p14:modId xmlns:p14="http://schemas.microsoft.com/office/powerpoint/2010/main" val="3319449256"/>
              </p:ext>
            </p:extLst>
          </p:nvPr>
        </p:nvGraphicFramePr>
        <p:xfrm>
          <a:off x="4175125" y="3633788"/>
          <a:ext cx="1690688" cy="450850"/>
        </p:xfrm>
        <a:graphic>
          <a:graphicData uri="http://schemas.openxmlformats.org/presentationml/2006/ole">
            <mc:AlternateContent xmlns:mc="http://schemas.openxmlformats.org/markup-compatibility/2006">
              <mc:Choice xmlns:v="urn:schemas-microsoft-com:vml" Requires="v">
                <p:oleObj spid="_x0000_s18504" name="Equation" r:id="rId3" imgW="952500" imgH="254000" progId="Equation.3">
                  <p:embed/>
                </p:oleObj>
              </mc:Choice>
              <mc:Fallback>
                <p:oleObj name="Equation" r:id="rId3" imgW="952500" imgH="254000" progId="Equation.3">
                  <p:embed/>
                  <p:pic>
                    <p:nvPicPr>
                      <p:cNvPr id="0" name="Object 8"/>
                      <p:cNvPicPr>
                        <a:picLocks noChangeAspect="1" noChangeArrowheads="1"/>
                      </p:cNvPicPr>
                      <p:nvPr/>
                    </p:nvPicPr>
                    <p:blipFill>
                      <a:blip r:embed="rId4"/>
                      <a:srcRect/>
                      <a:stretch>
                        <a:fillRect/>
                      </a:stretch>
                    </p:blipFill>
                    <p:spPr bwMode="auto">
                      <a:xfrm>
                        <a:off x="4175125" y="3633788"/>
                        <a:ext cx="1690688"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3" name="Object 10"/>
          <p:cNvGraphicFramePr>
            <a:graphicFrameLocks noChangeAspect="1"/>
          </p:cNvGraphicFramePr>
          <p:nvPr>
            <p:extLst>
              <p:ext uri="{D42A27DB-BD31-4B8C-83A1-F6EECF244321}">
                <p14:modId xmlns:p14="http://schemas.microsoft.com/office/powerpoint/2010/main" val="4032584636"/>
              </p:ext>
            </p:extLst>
          </p:nvPr>
        </p:nvGraphicFramePr>
        <p:xfrm>
          <a:off x="3841750" y="2895600"/>
          <a:ext cx="225425" cy="427038"/>
        </p:xfrm>
        <a:graphic>
          <a:graphicData uri="http://schemas.openxmlformats.org/presentationml/2006/ole">
            <mc:AlternateContent xmlns:mc="http://schemas.openxmlformats.org/markup-compatibility/2006">
              <mc:Choice xmlns:v="urn:schemas-microsoft-com:vml" Requires="v">
                <p:oleObj spid="_x0000_s18505" name="Equation" r:id="rId5" imgW="127000" imgH="241300" progId="Equation.3">
                  <p:embed/>
                </p:oleObj>
              </mc:Choice>
              <mc:Fallback>
                <p:oleObj name="Equation" r:id="rId5" imgW="127000" imgH="241300" progId="Equation.3">
                  <p:embed/>
                  <p:pic>
                    <p:nvPicPr>
                      <p:cNvPr id="0" name="Object 10"/>
                      <p:cNvPicPr>
                        <a:picLocks noChangeAspect="1" noChangeArrowheads="1"/>
                      </p:cNvPicPr>
                      <p:nvPr/>
                    </p:nvPicPr>
                    <p:blipFill>
                      <a:blip r:embed="rId6"/>
                      <a:srcRect/>
                      <a:stretch>
                        <a:fillRect/>
                      </a:stretch>
                    </p:blipFill>
                    <p:spPr bwMode="auto">
                      <a:xfrm>
                        <a:off x="3841750" y="2895600"/>
                        <a:ext cx="2254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4" name="Object 11"/>
          <p:cNvGraphicFramePr>
            <a:graphicFrameLocks noChangeAspect="1"/>
          </p:cNvGraphicFramePr>
          <p:nvPr>
            <p:extLst>
              <p:ext uri="{D42A27DB-BD31-4B8C-83A1-F6EECF244321}">
                <p14:modId xmlns:p14="http://schemas.microsoft.com/office/powerpoint/2010/main" val="3515208499"/>
              </p:ext>
            </p:extLst>
          </p:nvPr>
        </p:nvGraphicFramePr>
        <p:xfrm>
          <a:off x="1598613" y="4565650"/>
          <a:ext cx="3113087" cy="900113"/>
        </p:xfrm>
        <a:graphic>
          <a:graphicData uri="http://schemas.openxmlformats.org/presentationml/2006/ole">
            <mc:AlternateContent xmlns:mc="http://schemas.openxmlformats.org/markup-compatibility/2006">
              <mc:Choice xmlns:v="urn:schemas-microsoft-com:vml" Requires="v">
                <p:oleObj spid="_x0000_s18506" name="Equation" r:id="rId7" imgW="1752600" imgH="508000" progId="Equation.3">
                  <p:embed/>
                </p:oleObj>
              </mc:Choice>
              <mc:Fallback>
                <p:oleObj name="Equation" r:id="rId7" imgW="1752600" imgH="508000" progId="Equation.3">
                  <p:embed/>
                  <p:pic>
                    <p:nvPicPr>
                      <p:cNvPr id="0" name="Object 11"/>
                      <p:cNvPicPr>
                        <a:picLocks noChangeAspect="1" noChangeArrowheads="1"/>
                      </p:cNvPicPr>
                      <p:nvPr/>
                    </p:nvPicPr>
                    <p:blipFill>
                      <a:blip r:embed="rId8"/>
                      <a:srcRect/>
                      <a:stretch>
                        <a:fillRect/>
                      </a:stretch>
                    </p:blipFill>
                    <p:spPr bwMode="auto">
                      <a:xfrm>
                        <a:off x="1598613" y="4565650"/>
                        <a:ext cx="3113087"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2017</a:t>
            </a:r>
            <a:endParaRPr lang="en-US" sz="1400"/>
          </a:p>
        </p:txBody>
      </p:sp>
      <p:sp>
        <p:nvSpPr>
          <p:cNvPr id="19459" name="Footer Placeholder 4"/>
          <p:cNvSpPr>
            <a:spLocks noGrp="1"/>
          </p:cNvSpPr>
          <p:nvPr>
            <p:ph type="ftr" sz="quarter" idx="1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Institutes</a:t>
            </a:r>
          </a:p>
        </p:txBody>
      </p:sp>
      <p:sp>
        <p:nvSpPr>
          <p:cNvPr id="19460" name="Slide Number Placeholder 5"/>
          <p:cNvSpPr>
            <a:spLocks noGrp="1"/>
          </p:cNvSpPr>
          <p:nvPr>
            <p:ph type="sldNum" sz="quarter" idx="12"/>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126598D5-218A-403A-9ACA-384F22B94E92}" type="slidenum">
              <a:rPr lang="en-US" sz="1400" smtClean="0"/>
              <a:pPr/>
              <a:t>263</a:t>
            </a:fld>
            <a:endParaRPr lang="en-US" sz="1400" smtClean="0"/>
          </a:p>
        </p:txBody>
      </p:sp>
      <p:sp>
        <p:nvSpPr>
          <p:cNvPr id="19461" name="Text Box 2"/>
          <p:cNvSpPr txBox="1">
            <a:spLocks noChangeArrowheads="1"/>
          </p:cNvSpPr>
          <p:nvPr/>
        </p:nvSpPr>
        <p:spPr bwMode="auto">
          <a:xfrm>
            <a:off x="1404938" y="81915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2000" b="1"/>
              <a:t>Jackknife Summary</a:t>
            </a:r>
          </a:p>
        </p:txBody>
      </p:sp>
      <p:sp>
        <p:nvSpPr>
          <p:cNvPr id="19462" name="Line 3"/>
          <p:cNvSpPr>
            <a:spLocks noChangeShapeType="1"/>
          </p:cNvSpPr>
          <p:nvPr/>
        </p:nvSpPr>
        <p:spPr bwMode="auto">
          <a:xfrm>
            <a:off x="1252538" y="1395413"/>
            <a:ext cx="411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3" name="Text Box 4"/>
          <p:cNvSpPr txBox="1">
            <a:spLocks noChangeArrowheads="1"/>
          </p:cNvSpPr>
          <p:nvPr/>
        </p:nvSpPr>
        <p:spPr bwMode="auto">
          <a:xfrm>
            <a:off x="566738" y="1728788"/>
            <a:ext cx="5634037"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lgn="just"/>
            <a:r>
              <a:rPr lang="en-US" sz="2000" b="1" dirty="0"/>
              <a:t>Advantages</a:t>
            </a:r>
          </a:p>
          <a:p>
            <a:pPr algn="just"/>
            <a:endParaRPr lang="en-US" sz="2000" b="1" dirty="0"/>
          </a:p>
          <a:p>
            <a:pPr algn="just">
              <a:buFontTx/>
              <a:buChar char="•"/>
            </a:pPr>
            <a:r>
              <a:rPr lang="en-US" sz="2000" dirty="0"/>
              <a:t> Useful method for estimating and compensating for bias in an estimator.</a:t>
            </a:r>
          </a:p>
          <a:p>
            <a:pPr algn="just">
              <a:buFontTx/>
              <a:buChar char="•"/>
            </a:pPr>
            <a:r>
              <a:rPr lang="en-US" sz="2000" dirty="0"/>
              <a:t> Like the bootstrap, the methodology does not require knowledge of the theoretical form of an estimator’s standard error.</a:t>
            </a:r>
          </a:p>
          <a:p>
            <a:pPr>
              <a:buFontTx/>
              <a:buChar char="•"/>
            </a:pPr>
            <a:r>
              <a:rPr lang="en-US" sz="2000" dirty="0"/>
              <a:t> Is generally less computationally intensive compared to the bootstrap method.</a:t>
            </a:r>
          </a:p>
          <a:p>
            <a:pPr algn="just"/>
            <a:endParaRPr lang="en-US" sz="2000" dirty="0"/>
          </a:p>
          <a:p>
            <a:pPr algn="just"/>
            <a:r>
              <a:rPr lang="en-US" sz="2000" b="1" dirty="0"/>
              <a:t>Disadvantages</a:t>
            </a:r>
          </a:p>
          <a:p>
            <a:pPr algn="just"/>
            <a:endParaRPr lang="en-US" sz="2000" dirty="0"/>
          </a:p>
          <a:p>
            <a:pPr algn="just">
              <a:buFontTx/>
              <a:buChar char="•"/>
            </a:pPr>
            <a:r>
              <a:rPr lang="en-US" sz="2000" dirty="0"/>
              <a:t> </a:t>
            </a:r>
            <a:r>
              <a:rPr kumimoji="1" lang="en-US" sz="2000" dirty="0"/>
              <a:t>The jackknife method is more conservative than the bootstrap method, that is, its estimated standard error tends to be slightly larger.</a:t>
            </a:r>
          </a:p>
          <a:p>
            <a:pPr algn="just">
              <a:buFontTx/>
              <a:buChar char="•"/>
            </a:pPr>
            <a:r>
              <a:rPr kumimoji="1" lang="en-US" sz="2000" dirty="0"/>
              <a:t> Performs poorly when the the estimator is not sufficiently smooth, i.e., a non-smooth </a:t>
            </a:r>
            <a:r>
              <a:rPr kumimoji="1" lang="en-US" sz="2000" dirty="0" smtClean="0"/>
              <a:t>statistic </a:t>
            </a:r>
            <a:r>
              <a:rPr kumimoji="1" lang="en-US" sz="2000" dirty="0"/>
              <a:t>for which the jackknife performs poorly is the median.</a:t>
            </a:r>
          </a:p>
          <a:p>
            <a:pPr algn="just"/>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2017</a:t>
            </a:r>
            <a:endParaRPr lang="en-US" sz="1400"/>
          </a:p>
        </p:txBody>
      </p:sp>
      <p:sp>
        <p:nvSpPr>
          <p:cNvPr id="3075" name="Footer Placeholder 2"/>
          <p:cNvSpPr>
            <a:spLocks noGrp="1"/>
          </p:cNvSpPr>
          <p:nvPr>
            <p:ph type="ftr" sz="quarter" idx="1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Institutes</a:t>
            </a:r>
          </a:p>
        </p:txBody>
      </p:sp>
      <p:sp>
        <p:nvSpPr>
          <p:cNvPr id="3076" name="Slide Number Placeholder 3"/>
          <p:cNvSpPr>
            <a:spLocks noGrp="1"/>
          </p:cNvSpPr>
          <p:nvPr>
            <p:ph type="sldNum" sz="quarter" idx="12"/>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C2C33E99-571A-45E2-AF07-2E1CEC658784}" type="slidenum">
              <a:rPr lang="en-US" sz="1400" smtClean="0"/>
              <a:pPr/>
              <a:t>250</a:t>
            </a:fld>
            <a:endParaRPr lang="en-US" sz="1400" smtClean="0"/>
          </a:p>
        </p:txBody>
      </p:sp>
      <p:sp>
        <p:nvSpPr>
          <p:cNvPr id="3077" name="Text Box 2"/>
          <p:cNvSpPr txBox="1">
            <a:spLocks noChangeArrowheads="1"/>
          </p:cNvSpPr>
          <p:nvPr/>
        </p:nvSpPr>
        <p:spPr bwMode="auto">
          <a:xfrm>
            <a:off x="1371600" y="533400"/>
            <a:ext cx="381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2000" b="1"/>
              <a:t>Bootstrap &amp; Jackknife</a:t>
            </a:r>
          </a:p>
          <a:p>
            <a:pPr algn="ctr"/>
            <a:r>
              <a:rPr lang="en-US" sz="2000" b="1"/>
              <a:t>Motivation</a:t>
            </a:r>
          </a:p>
        </p:txBody>
      </p:sp>
      <p:sp>
        <p:nvSpPr>
          <p:cNvPr id="3078" name="Line 3"/>
          <p:cNvSpPr>
            <a:spLocks noChangeShapeType="1"/>
          </p:cNvSpPr>
          <p:nvPr/>
        </p:nvSpPr>
        <p:spPr bwMode="auto">
          <a:xfrm>
            <a:off x="1219200" y="1295400"/>
            <a:ext cx="411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Text Box 4"/>
          <p:cNvSpPr txBox="1">
            <a:spLocks noChangeArrowheads="1"/>
          </p:cNvSpPr>
          <p:nvPr/>
        </p:nvSpPr>
        <p:spPr bwMode="auto">
          <a:xfrm>
            <a:off x="533400" y="1600200"/>
            <a:ext cx="571500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lgn="just"/>
            <a:r>
              <a:rPr lang="en-US" sz="2000" b="1"/>
              <a:t>In scientific research</a:t>
            </a:r>
          </a:p>
          <a:p>
            <a:pPr algn="just"/>
            <a:endParaRPr lang="en-US" sz="2000"/>
          </a:p>
          <a:p>
            <a:pPr>
              <a:spcBef>
                <a:spcPct val="50000"/>
              </a:spcBef>
              <a:buFontTx/>
              <a:buChar char="•"/>
            </a:pPr>
            <a:r>
              <a:rPr lang="en-US" sz="2000"/>
              <a:t> Interest often focuses upon the estimation of some unknown parameter, </a:t>
            </a:r>
            <a:r>
              <a:rPr lang="en-US" sz="2000" i="1">
                <a:latin typeface="Symbol" pitchFamily="18" charset="2"/>
              </a:rPr>
              <a:t>q</a:t>
            </a:r>
            <a:r>
              <a:rPr lang="en-US" sz="2000"/>
              <a:t>. The parameter </a:t>
            </a:r>
            <a:r>
              <a:rPr lang="en-US" sz="2000" i="1">
                <a:latin typeface="Symbol" pitchFamily="18" charset="2"/>
              </a:rPr>
              <a:t>q</a:t>
            </a:r>
            <a:r>
              <a:rPr lang="en-US" sz="2000"/>
              <a:t> can represent for example, mean weight of a certain strain of mice, heritability index, a genetic component of variation, a mutation rate, etc.  </a:t>
            </a:r>
          </a:p>
          <a:p>
            <a:pPr>
              <a:spcBef>
                <a:spcPct val="50000"/>
              </a:spcBef>
              <a:buFontTx/>
              <a:buChar char="•"/>
            </a:pPr>
            <a:r>
              <a:rPr lang="en-US" sz="2000"/>
              <a:t> Two key questions need to be addressed:</a:t>
            </a:r>
          </a:p>
          <a:p>
            <a:pPr>
              <a:spcBef>
                <a:spcPct val="50000"/>
              </a:spcBef>
            </a:pPr>
            <a:r>
              <a:rPr lang="en-US" sz="2000"/>
              <a:t>	1. How do we estimate </a:t>
            </a:r>
            <a:r>
              <a:rPr lang="en-US" sz="2000" i="1">
                <a:latin typeface="Symbol" pitchFamily="18" charset="2"/>
              </a:rPr>
              <a:t>q </a:t>
            </a:r>
            <a:r>
              <a:rPr lang="en-US" sz="2000"/>
              <a:t>?</a:t>
            </a:r>
          </a:p>
          <a:p>
            <a:pPr>
              <a:spcBef>
                <a:spcPct val="50000"/>
              </a:spcBef>
            </a:pPr>
            <a:r>
              <a:rPr lang="en-US" sz="2000"/>
              <a:t>	2. Given an estimator for </a:t>
            </a:r>
            <a:r>
              <a:rPr lang="en-US" sz="2000" i="1">
                <a:latin typeface="Symbol" pitchFamily="18" charset="2"/>
              </a:rPr>
              <a:t>q</a:t>
            </a:r>
            <a:r>
              <a:rPr lang="en-US" sz="2000"/>
              <a:t> , how do we</a:t>
            </a:r>
            <a:br>
              <a:rPr lang="en-US" sz="2000"/>
            </a:br>
            <a:r>
              <a:rPr lang="en-US" sz="2000"/>
              <a:t>	    estimate its precision/accuracy?</a:t>
            </a:r>
          </a:p>
          <a:p>
            <a:pPr>
              <a:spcBef>
                <a:spcPct val="50000"/>
              </a:spcBef>
              <a:buFontTx/>
              <a:buChar char="•"/>
            </a:pPr>
            <a:r>
              <a:rPr lang="en-US" sz="2000">
                <a:sym typeface="Symbol" pitchFamily="18" charset="2"/>
              </a:rPr>
              <a:t> We assume Question 1 can be reasonably well specified by the researcher</a:t>
            </a:r>
          </a:p>
          <a:p>
            <a:pPr>
              <a:spcBef>
                <a:spcPct val="50000"/>
              </a:spcBef>
              <a:buFontTx/>
              <a:buChar char="•"/>
            </a:pPr>
            <a:r>
              <a:rPr lang="en-US" sz="2000">
                <a:sym typeface="Symbol" pitchFamily="18" charset="2"/>
              </a:rPr>
              <a:t> Question 2, for our purposes, will be addressed via the estimation of the estimator’s standard error</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1"/>
          <p:cNvSpPr>
            <a:spLocks noGrp="1"/>
          </p:cNvSpPr>
          <p:nvPr>
            <p:ph type="dt" sz="quarter" idx="10"/>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2017</a:t>
            </a:r>
            <a:endParaRPr lang="en-US" sz="1400"/>
          </a:p>
        </p:txBody>
      </p:sp>
      <p:sp>
        <p:nvSpPr>
          <p:cNvPr id="4099" name="Footer Placeholder 2"/>
          <p:cNvSpPr>
            <a:spLocks noGrp="1"/>
          </p:cNvSpPr>
          <p:nvPr>
            <p:ph type="ftr" sz="quarter" idx="1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Institutes</a:t>
            </a:r>
          </a:p>
        </p:txBody>
      </p:sp>
      <p:sp>
        <p:nvSpPr>
          <p:cNvPr id="4100" name="Slide Number Placeholder 3"/>
          <p:cNvSpPr>
            <a:spLocks noGrp="1"/>
          </p:cNvSpPr>
          <p:nvPr>
            <p:ph type="sldNum" sz="quarter" idx="12"/>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59F06FC5-75F9-444D-9DB2-AC156166A26A}" type="slidenum">
              <a:rPr lang="en-US" sz="1400" smtClean="0"/>
              <a:pPr/>
              <a:t>251</a:t>
            </a:fld>
            <a:endParaRPr lang="en-US" sz="1400" smtClean="0"/>
          </a:p>
        </p:txBody>
      </p:sp>
      <p:sp>
        <p:nvSpPr>
          <p:cNvPr id="4101" name="Text Box 2"/>
          <p:cNvSpPr txBox="1">
            <a:spLocks noChangeArrowheads="1"/>
          </p:cNvSpPr>
          <p:nvPr/>
        </p:nvSpPr>
        <p:spPr bwMode="auto">
          <a:xfrm>
            <a:off x="1427163" y="66675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2000" b="1"/>
              <a:t>Bootstrap Motivation</a:t>
            </a:r>
          </a:p>
        </p:txBody>
      </p:sp>
      <p:sp>
        <p:nvSpPr>
          <p:cNvPr id="4102" name="Line 3"/>
          <p:cNvSpPr>
            <a:spLocks noChangeShapeType="1"/>
          </p:cNvSpPr>
          <p:nvPr/>
        </p:nvSpPr>
        <p:spPr bwMode="auto">
          <a:xfrm>
            <a:off x="1285875" y="1239838"/>
            <a:ext cx="411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3" name="Text Box 4"/>
          <p:cNvSpPr txBox="1">
            <a:spLocks noChangeArrowheads="1"/>
          </p:cNvSpPr>
          <p:nvPr/>
        </p:nvSpPr>
        <p:spPr bwMode="auto">
          <a:xfrm>
            <a:off x="600075" y="1544638"/>
            <a:ext cx="5715000" cy="603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sz="2400">
                <a:solidFill>
                  <a:schemeClr val="tx1"/>
                </a:solidFill>
                <a:latin typeface="Times New Roman" charset="0"/>
              </a:defRPr>
            </a:lvl1pPr>
            <a:lvl2pPr>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lgn="just"/>
            <a:r>
              <a:rPr lang="en-US" sz="2000" b="1"/>
              <a:t>Challenges</a:t>
            </a:r>
          </a:p>
          <a:p>
            <a:pPr algn="just"/>
            <a:endParaRPr lang="en-US" sz="2000"/>
          </a:p>
          <a:p>
            <a:pPr>
              <a:spcBef>
                <a:spcPct val="50000"/>
              </a:spcBef>
              <a:buFontTx/>
              <a:buChar char="•"/>
            </a:pPr>
            <a:r>
              <a:rPr lang="en-US" sz="2000"/>
              <a:t> Answering Question 2, even for relatively simple estimators (e.g., ratios and other non-linear functions of estimators) can be quite challenging  </a:t>
            </a:r>
          </a:p>
          <a:p>
            <a:pPr lvl="1">
              <a:spcBef>
                <a:spcPct val="50000"/>
              </a:spcBef>
              <a:buFontTx/>
              <a:buChar char="•"/>
            </a:pPr>
            <a:r>
              <a:rPr lang="en-US" sz="2000"/>
              <a:t> Solutions to most estimators are mathematically</a:t>
            </a:r>
            <a:br>
              <a:rPr lang="en-US" sz="2000"/>
            </a:br>
            <a:r>
              <a:rPr lang="en-US" sz="2000"/>
              <a:t>  intractable or too complicated to develop</a:t>
            </a:r>
            <a:br>
              <a:rPr lang="en-US" sz="2000"/>
            </a:br>
            <a:r>
              <a:rPr lang="en-US" sz="2000"/>
              <a:t>  (with or without advanced training in statistical</a:t>
            </a:r>
            <a:br>
              <a:rPr lang="en-US" sz="2000"/>
            </a:br>
            <a:r>
              <a:rPr lang="en-US" sz="2000"/>
              <a:t>  inference)</a:t>
            </a:r>
            <a:br>
              <a:rPr lang="en-US" sz="2000"/>
            </a:br>
            <a:endParaRPr lang="en-US" sz="2000"/>
          </a:p>
          <a:p>
            <a:pPr>
              <a:buFontTx/>
              <a:buChar char="•"/>
            </a:pPr>
            <a:r>
              <a:rPr lang="en-US" sz="2000"/>
              <a:t> However</a:t>
            </a:r>
            <a:br>
              <a:rPr lang="en-US" sz="2000"/>
            </a:br>
            <a:endParaRPr lang="en-US" sz="2000"/>
          </a:p>
          <a:p>
            <a:pPr lvl="1">
              <a:buFontTx/>
              <a:buChar char="•"/>
            </a:pPr>
            <a:r>
              <a:rPr lang="en-US" sz="2000"/>
              <a:t> Great strides in computing, particularly in the last 25 years, have made computational intensive calculations feasible.</a:t>
            </a:r>
            <a:endParaRPr lang="en-US" sz="2000">
              <a:sym typeface="Symbol" pitchFamily="18" charset="2"/>
            </a:endParaRPr>
          </a:p>
          <a:p>
            <a:pPr>
              <a:spcBef>
                <a:spcPct val="50000"/>
              </a:spcBef>
              <a:buFontTx/>
              <a:buChar char="•"/>
            </a:pPr>
            <a:r>
              <a:rPr lang="en-US" sz="2000">
                <a:sym typeface="Symbol" pitchFamily="18" charset="2"/>
              </a:rPr>
              <a:t> We will investigate how the bootstrap allows us to obtain robust estimates of precision for our estimator, </a:t>
            </a:r>
            <a:r>
              <a:rPr lang="en-US" sz="2000" i="1">
                <a:latin typeface="Symbol" pitchFamily="18" charset="2"/>
                <a:sym typeface="Symbol" pitchFamily="18" charset="2"/>
              </a:rPr>
              <a:t>q</a:t>
            </a:r>
            <a:r>
              <a:rPr lang="en-US" sz="2000">
                <a:sym typeface="Symbol" pitchFamily="18" charset="2"/>
              </a:rPr>
              <a:t>, with a simple example…</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1"/>
          <p:cNvSpPr>
            <a:spLocks noGrp="1"/>
          </p:cNvSpPr>
          <p:nvPr>
            <p:ph type="dt" sz="quarter" idx="10"/>
          </p:nvPr>
        </p:nvSpPr>
        <p:spPr>
          <a:xfrm>
            <a:off x="514350" y="8128004"/>
            <a:ext cx="1428750" cy="609600"/>
          </a:xfrm>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2017</a:t>
            </a:r>
            <a:endParaRPr lang="en-US" sz="1400"/>
          </a:p>
        </p:txBody>
      </p:sp>
      <p:sp>
        <p:nvSpPr>
          <p:cNvPr id="5123" name="Footer Placeholder 2"/>
          <p:cNvSpPr>
            <a:spLocks noGrp="1"/>
          </p:cNvSpPr>
          <p:nvPr>
            <p:ph type="ftr" sz="quarter" idx="11"/>
          </p:nvPr>
        </p:nvSpPr>
        <p:spPr>
          <a:xfrm>
            <a:off x="2343150" y="8128004"/>
            <a:ext cx="2171700" cy="609600"/>
          </a:xfrm>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Institutes</a:t>
            </a:r>
          </a:p>
        </p:txBody>
      </p:sp>
      <p:sp>
        <p:nvSpPr>
          <p:cNvPr id="5124" name="Slide Number Placeholder 3"/>
          <p:cNvSpPr>
            <a:spLocks noGrp="1"/>
          </p:cNvSpPr>
          <p:nvPr>
            <p:ph type="sldNum" sz="quarter" idx="12"/>
          </p:nvPr>
        </p:nvSpPr>
        <p:spPr>
          <a:xfrm>
            <a:off x="4914900" y="8128004"/>
            <a:ext cx="1428750" cy="609600"/>
          </a:xfrm>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0B348083-7078-41DB-8C96-2B4719B0AEE2}" type="slidenum">
              <a:rPr lang="en-US" sz="1400" smtClean="0"/>
              <a:pPr/>
              <a:t>252</a:t>
            </a:fld>
            <a:endParaRPr lang="en-US" sz="1400" smtClean="0"/>
          </a:p>
        </p:txBody>
      </p:sp>
      <p:sp>
        <p:nvSpPr>
          <p:cNvPr id="5125" name="Rectangle 12"/>
          <p:cNvSpPr>
            <a:spLocks noChangeArrowheads="1"/>
          </p:cNvSpPr>
          <p:nvPr/>
        </p:nvSpPr>
        <p:spPr bwMode="auto">
          <a:xfrm>
            <a:off x="0" y="-20319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126" name="Rectangle 14"/>
          <p:cNvSpPr>
            <a:spLocks noChangeArrowheads="1"/>
          </p:cNvSpPr>
          <p:nvPr/>
        </p:nvSpPr>
        <p:spPr bwMode="auto">
          <a:xfrm>
            <a:off x="0" y="-20319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5132" name="Group 19"/>
          <p:cNvGrpSpPr>
            <a:grpSpLocks/>
          </p:cNvGrpSpPr>
          <p:nvPr/>
        </p:nvGrpSpPr>
        <p:grpSpPr bwMode="auto">
          <a:xfrm>
            <a:off x="533400" y="542929"/>
            <a:ext cx="5715000" cy="7331076"/>
            <a:chOff x="336" y="470"/>
            <a:chExt cx="3600" cy="4618"/>
          </a:xfrm>
        </p:grpSpPr>
        <p:sp>
          <p:nvSpPr>
            <p:cNvPr id="5134" name="Text Box 7"/>
            <p:cNvSpPr txBox="1">
              <a:spLocks noChangeArrowheads="1"/>
            </p:cNvSpPr>
            <p:nvPr/>
          </p:nvSpPr>
          <p:spPr bwMode="auto">
            <a:xfrm>
              <a:off x="864" y="470"/>
              <a:ext cx="240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2000" b="1"/>
                <a:t>Bootstrap Estimation</a:t>
              </a:r>
            </a:p>
          </p:txBody>
        </p:sp>
        <p:sp>
          <p:nvSpPr>
            <p:cNvPr id="5135" name="Line 8"/>
            <p:cNvSpPr>
              <a:spLocks noChangeShapeType="1"/>
            </p:cNvSpPr>
            <p:nvPr/>
          </p:nvSpPr>
          <p:spPr bwMode="auto">
            <a:xfrm>
              <a:off x="768" y="816"/>
              <a:ext cx="25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6" name="Text Box 9"/>
            <p:cNvSpPr txBox="1">
              <a:spLocks noChangeArrowheads="1"/>
            </p:cNvSpPr>
            <p:nvPr/>
          </p:nvSpPr>
          <p:spPr bwMode="auto">
            <a:xfrm>
              <a:off x="336" y="1152"/>
              <a:ext cx="3600" cy="3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sz="2400">
                  <a:solidFill>
                    <a:schemeClr val="tx1"/>
                  </a:solidFill>
                  <a:latin typeface="Times New Roman" charset="0"/>
                </a:defRPr>
              </a:lvl1pPr>
              <a:lvl2pPr>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lgn="just"/>
              <a:r>
                <a:rPr lang="en-US" sz="2000" b="1" dirty="0"/>
                <a:t>Estimating the precision of the sample mean</a:t>
              </a:r>
              <a:endParaRPr lang="en-US" sz="2000" dirty="0"/>
            </a:p>
            <a:p>
              <a:pPr>
                <a:spcBef>
                  <a:spcPct val="50000"/>
                </a:spcBef>
                <a:buFontTx/>
                <a:buChar char="•"/>
              </a:pPr>
              <a:r>
                <a:rPr lang="en-US" sz="2000" dirty="0"/>
                <a:t> A dataset of </a:t>
              </a:r>
              <a:r>
                <a:rPr lang="en-US" sz="2000" i="1" dirty="0"/>
                <a:t>n </a:t>
              </a:r>
              <a:r>
                <a:rPr lang="en-US" sz="2000" dirty="0"/>
                <a:t>observation provides more than an estimate of the population mean (denoted here as      ), where</a:t>
              </a:r>
            </a:p>
            <a:p>
              <a:pPr lvl="1">
                <a:spcBef>
                  <a:spcPct val="50000"/>
                </a:spcBef>
                <a:buFontTx/>
                <a:buChar char="•"/>
              </a:pPr>
              <a:r>
                <a:rPr lang="en-US" sz="2000" dirty="0"/>
                <a:t>  </a:t>
              </a:r>
              <a:br>
                <a:rPr lang="en-US" sz="2000" dirty="0"/>
              </a:br>
              <a:endParaRPr lang="en-US" sz="2000" dirty="0"/>
            </a:p>
            <a:p>
              <a:pPr>
                <a:spcBef>
                  <a:spcPct val="50000"/>
                </a:spcBef>
                <a:buFontTx/>
                <a:buChar char="•"/>
              </a:pPr>
              <a:r>
                <a:rPr lang="en-US" sz="2000" dirty="0"/>
                <a:t> It gives an estimate of the precision of      , namely</a:t>
              </a:r>
            </a:p>
            <a:p>
              <a:pPr lvl="1">
                <a:spcBef>
                  <a:spcPct val="50000"/>
                </a:spcBef>
                <a:buFontTx/>
                <a:buChar char="•"/>
              </a:pPr>
              <a:r>
                <a:rPr lang="en-US" sz="2000" dirty="0"/>
                <a:t>                                   ,</a:t>
              </a:r>
              <a:br>
                <a:rPr lang="en-US" sz="2000" dirty="0"/>
              </a:br>
              <a:r>
                <a:rPr lang="en-US" sz="2000" dirty="0"/>
                <a:t/>
              </a:r>
              <a:br>
                <a:rPr lang="en-US" sz="2000" dirty="0"/>
              </a:br>
              <a:r>
                <a:rPr lang="en-US" sz="2000" dirty="0"/>
                <a:t/>
              </a:r>
              <a:br>
                <a:rPr lang="en-US" sz="2000" dirty="0"/>
              </a:br>
              <a:r>
                <a:rPr lang="en-US" sz="2000" dirty="0"/>
                <a:t>where                                           ,</a:t>
              </a:r>
              <a:br>
                <a:rPr lang="en-US" sz="2000" dirty="0"/>
              </a:br>
              <a:r>
                <a:rPr lang="en-US" sz="2000" dirty="0"/>
                <a:t/>
              </a:r>
              <a:br>
                <a:rPr lang="en-US" sz="2000" dirty="0"/>
              </a:br>
              <a:r>
                <a:rPr lang="en-US" sz="2000" dirty="0"/>
                <a:t>is an estimate of the population variance.</a:t>
              </a:r>
              <a:br>
                <a:rPr lang="en-US" sz="2000" dirty="0"/>
              </a:br>
              <a:endParaRPr lang="en-US" sz="2000" dirty="0"/>
            </a:p>
            <a:p>
              <a:pPr>
                <a:buFontTx/>
                <a:buChar char="•"/>
              </a:pPr>
              <a:r>
                <a:rPr lang="en-US" sz="2000" dirty="0"/>
                <a:t> </a:t>
              </a:r>
              <a:r>
                <a:rPr lang="en-US" sz="2000" dirty="0" smtClean="0"/>
                <a:t>This </a:t>
              </a:r>
              <a:r>
                <a:rPr lang="en-US" sz="2000" dirty="0"/>
                <a:t>standard error estimate is that it does not extend to estimators other </a:t>
              </a:r>
              <a:r>
                <a:rPr lang="en-US" sz="2000" dirty="0" smtClean="0"/>
                <a:t>than</a:t>
              </a:r>
            </a:p>
            <a:p>
              <a:pPr>
                <a:buFontTx/>
                <a:buChar char="•"/>
              </a:pPr>
              <a:r>
                <a:rPr lang="en-US" sz="2000" dirty="0"/>
                <a:t>Standard deviation: square root of variance; standard error: estimate of standard deviation</a:t>
              </a:r>
              <a:endParaRPr lang="en-US" sz="2000" dirty="0"/>
            </a:p>
          </p:txBody>
        </p:sp>
        <p:graphicFrame>
          <p:nvGraphicFramePr>
            <p:cNvPr id="5137" name="Object 11"/>
            <p:cNvGraphicFramePr>
              <a:graphicFrameLocks noChangeAspect="1"/>
            </p:cNvGraphicFramePr>
            <p:nvPr/>
          </p:nvGraphicFramePr>
          <p:xfrm>
            <a:off x="960" y="2007"/>
            <a:ext cx="1200" cy="441"/>
          </p:xfrm>
          <a:graphic>
            <a:graphicData uri="http://schemas.openxmlformats.org/presentationml/2006/ole">
              <mc:AlternateContent xmlns:mc="http://schemas.openxmlformats.org/markup-compatibility/2006">
                <mc:Choice xmlns:v="urn:schemas-microsoft-com:vml" Requires="v">
                  <p:oleObj spid="_x0000_s5258" name="Equation" r:id="rId3" imgW="926698" imgH="393529" progId="Equation.DSMT4">
                    <p:embed/>
                  </p:oleObj>
                </mc:Choice>
                <mc:Fallback>
                  <p:oleObj name="Equation" r:id="rId3" imgW="926698" imgH="393529"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2007"/>
                          <a:ext cx="1200"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38" name="Object 13"/>
            <p:cNvGraphicFramePr>
              <a:graphicFrameLocks noChangeAspect="1"/>
            </p:cNvGraphicFramePr>
            <p:nvPr/>
          </p:nvGraphicFramePr>
          <p:xfrm>
            <a:off x="3552" y="1611"/>
            <a:ext cx="219" cy="240"/>
          </p:xfrm>
          <a:graphic>
            <a:graphicData uri="http://schemas.openxmlformats.org/presentationml/2006/ole">
              <mc:AlternateContent xmlns:mc="http://schemas.openxmlformats.org/markup-compatibility/2006">
                <mc:Choice xmlns:v="urn:schemas-microsoft-com:vml" Requires="v">
                  <p:oleObj spid="_x0000_s5259" name="Equation" r:id="rId5" imgW="177569" imgH="202936" progId="Equation.DSMT4">
                    <p:embed/>
                  </p:oleObj>
                </mc:Choice>
                <mc:Fallback>
                  <p:oleObj name="Equation" r:id="rId5" imgW="177569" imgH="202936"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2" y="1611"/>
                          <a:ext cx="21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39" name="Object 15"/>
            <p:cNvGraphicFramePr>
              <a:graphicFrameLocks noChangeAspect="1"/>
            </p:cNvGraphicFramePr>
            <p:nvPr/>
          </p:nvGraphicFramePr>
          <p:xfrm>
            <a:off x="2962" y="2585"/>
            <a:ext cx="219" cy="240"/>
          </p:xfrm>
          <a:graphic>
            <a:graphicData uri="http://schemas.openxmlformats.org/presentationml/2006/ole">
              <mc:AlternateContent xmlns:mc="http://schemas.openxmlformats.org/markup-compatibility/2006">
                <mc:Choice xmlns:v="urn:schemas-microsoft-com:vml" Requires="v">
                  <p:oleObj spid="_x0000_s5260" name="Equation" r:id="rId7" imgW="177569" imgH="202936" progId="Equation.DSMT4">
                    <p:embed/>
                  </p:oleObj>
                </mc:Choice>
                <mc:Fallback>
                  <p:oleObj name="Equation" r:id="rId7" imgW="177569" imgH="202936" progId="Equation.DSMT4">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2" y="2585"/>
                          <a:ext cx="21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40" name="Object 16"/>
            <p:cNvGraphicFramePr>
              <a:graphicFrameLocks noChangeAspect="1"/>
            </p:cNvGraphicFramePr>
            <p:nvPr>
              <p:extLst>
                <p:ext uri="{D42A27DB-BD31-4B8C-83A1-F6EECF244321}">
                  <p14:modId xmlns:p14="http://schemas.microsoft.com/office/powerpoint/2010/main" val="1189193203"/>
                </p:ext>
              </p:extLst>
            </p:nvPr>
          </p:nvGraphicFramePr>
          <p:xfrm>
            <a:off x="1080" y="2822"/>
            <a:ext cx="1172" cy="471"/>
          </p:xfrm>
          <a:graphic>
            <a:graphicData uri="http://schemas.openxmlformats.org/presentationml/2006/ole">
              <mc:AlternateContent xmlns:mc="http://schemas.openxmlformats.org/markup-compatibility/2006">
                <mc:Choice xmlns:v="urn:schemas-microsoft-com:vml" Requires="v">
                  <p:oleObj spid="_x0000_s5261" name="Equation" r:id="rId8" imgW="1041400" imgH="419100" progId="Equation.3">
                    <p:embed/>
                  </p:oleObj>
                </mc:Choice>
                <mc:Fallback>
                  <p:oleObj name="Equation" r:id="rId8" imgW="1041400" imgH="419100" progId="Equation.3">
                    <p:embed/>
                    <p:pic>
                      <p:nvPicPr>
                        <p:cNvPr id="0" name="Object 16"/>
                        <p:cNvPicPr>
                          <a:picLocks noChangeAspect="1" noChangeArrowheads="1"/>
                        </p:cNvPicPr>
                        <p:nvPr/>
                      </p:nvPicPr>
                      <p:blipFill>
                        <a:blip r:embed="rId9"/>
                        <a:srcRect/>
                        <a:stretch>
                          <a:fillRect/>
                        </a:stretch>
                      </p:blipFill>
                      <p:spPr bwMode="auto">
                        <a:xfrm>
                          <a:off x="1080" y="2822"/>
                          <a:ext cx="1172" cy="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41" name="Object 17"/>
            <p:cNvGraphicFramePr>
              <a:graphicFrameLocks noChangeAspect="1"/>
            </p:cNvGraphicFramePr>
            <p:nvPr>
              <p:extLst>
                <p:ext uri="{D42A27DB-BD31-4B8C-83A1-F6EECF244321}">
                  <p14:modId xmlns:p14="http://schemas.microsoft.com/office/powerpoint/2010/main" val="244157394"/>
                </p:ext>
              </p:extLst>
            </p:nvPr>
          </p:nvGraphicFramePr>
          <p:xfrm>
            <a:off x="1217" y="3090"/>
            <a:ext cx="1549" cy="829"/>
          </p:xfrm>
          <a:graphic>
            <a:graphicData uri="http://schemas.openxmlformats.org/presentationml/2006/ole">
              <mc:AlternateContent xmlns:mc="http://schemas.openxmlformats.org/markup-compatibility/2006">
                <mc:Choice xmlns:v="urn:schemas-microsoft-com:vml" Requires="v">
                  <p:oleObj spid="_x0000_s5262" name="Equation" r:id="rId10" imgW="1143000" imgH="685800" progId="Equation.3">
                    <p:embed/>
                  </p:oleObj>
                </mc:Choice>
                <mc:Fallback>
                  <p:oleObj name="Equation" r:id="rId10" imgW="1143000" imgH="685800" progId="Equation.3">
                    <p:embed/>
                    <p:pic>
                      <p:nvPicPr>
                        <p:cNvPr id="0" name="Object 17"/>
                        <p:cNvPicPr>
                          <a:picLocks noChangeAspect="1" noChangeArrowheads="1"/>
                        </p:cNvPicPr>
                        <p:nvPr/>
                      </p:nvPicPr>
                      <p:blipFill>
                        <a:blip r:embed="rId11"/>
                        <a:srcRect/>
                        <a:stretch>
                          <a:fillRect/>
                        </a:stretch>
                      </p:blipFill>
                      <p:spPr bwMode="auto">
                        <a:xfrm>
                          <a:off x="1217" y="3090"/>
                          <a:ext cx="1549" cy="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42" name="Object 18"/>
            <p:cNvGraphicFramePr>
              <a:graphicFrameLocks noChangeAspect="1"/>
            </p:cNvGraphicFramePr>
            <p:nvPr>
              <p:extLst>
                <p:ext uri="{D42A27DB-BD31-4B8C-83A1-F6EECF244321}">
                  <p14:modId xmlns:p14="http://schemas.microsoft.com/office/powerpoint/2010/main" val="4013764208"/>
                </p:ext>
              </p:extLst>
            </p:nvPr>
          </p:nvGraphicFramePr>
          <p:xfrm>
            <a:off x="1958" y="4397"/>
            <a:ext cx="219" cy="240"/>
          </p:xfrm>
          <a:graphic>
            <a:graphicData uri="http://schemas.openxmlformats.org/presentationml/2006/ole">
              <mc:AlternateContent xmlns:mc="http://schemas.openxmlformats.org/markup-compatibility/2006">
                <mc:Choice xmlns:v="urn:schemas-microsoft-com:vml" Requires="v">
                  <p:oleObj spid="_x0000_s5263" name="Equation" r:id="rId12" imgW="177569" imgH="202936" progId="Equation.DSMT4">
                    <p:embed/>
                  </p:oleObj>
                </mc:Choice>
                <mc:Fallback>
                  <p:oleObj name="Equation" r:id="rId12" imgW="177569" imgH="202936" progId="Equation.DSMT4">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8" y="4397"/>
                          <a:ext cx="21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2017</a:t>
            </a:r>
            <a:endParaRPr lang="en-US" sz="1400"/>
          </a:p>
        </p:txBody>
      </p:sp>
      <p:sp>
        <p:nvSpPr>
          <p:cNvPr id="6147" name="Footer Placeholder 2"/>
          <p:cNvSpPr>
            <a:spLocks noGrp="1"/>
          </p:cNvSpPr>
          <p:nvPr>
            <p:ph type="ftr" sz="quarter" idx="1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Institutes</a:t>
            </a:r>
          </a:p>
        </p:txBody>
      </p:sp>
      <p:sp>
        <p:nvSpPr>
          <p:cNvPr id="6148" name="Slide Number Placeholder 3"/>
          <p:cNvSpPr>
            <a:spLocks noGrp="1"/>
          </p:cNvSpPr>
          <p:nvPr>
            <p:ph type="sldNum" sz="quarter" idx="12"/>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FD48FF23-5341-4CE8-A64C-D07578054950}" type="slidenum">
              <a:rPr lang="en-US" sz="1400" smtClean="0"/>
              <a:pPr/>
              <a:t>253</a:t>
            </a:fld>
            <a:endParaRPr lang="en-US" sz="1400" smtClean="0"/>
          </a:p>
        </p:txBody>
      </p:sp>
      <p:sp>
        <p:nvSpPr>
          <p:cNvPr id="6149" name="Text Box 2"/>
          <p:cNvSpPr txBox="1">
            <a:spLocks noChangeArrowheads="1"/>
          </p:cNvSpPr>
          <p:nvPr/>
        </p:nvSpPr>
        <p:spPr bwMode="auto">
          <a:xfrm>
            <a:off x="1371600" y="746125"/>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2000" b="1"/>
              <a:t>Bootstrap Estimation</a:t>
            </a:r>
          </a:p>
        </p:txBody>
      </p:sp>
      <p:sp>
        <p:nvSpPr>
          <p:cNvPr id="6150" name="Line 3"/>
          <p:cNvSpPr>
            <a:spLocks noChangeShapeType="1"/>
          </p:cNvSpPr>
          <p:nvPr/>
        </p:nvSpPr>
        <p:spPr bwMode="auto">
          <a:xfrm>
            <a:off x="1219200" y="1295400"/>
            <a:ext cx="411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Text Box 4"/>
          <p:cNvSpPr txBox="1">
            <a:spLocks noChangeArrowheads="1"/>
          </p:cNvSpPr>
          <p:nvPr/>
        </p:nvSpPr>
        <p:spPr bwMode="auto">
          <a:xfrm>
            <a:off x="533400" y="1828800"/>
            <a:ext cx="57150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lgn="just"/>
            <a:r>
              <a:rPr lang="en-US" sz="2000" b="1"/>
              <a:t>Estimating the precision of the sample mean</a:t>
            </a:r>
            <a:endParaRPr lang="en-US" sz="2000"/>
          </a:p>
          <a:p>
            <a:pPr>
              <a:spcBef>
                <a:spcPct val="50000"/>
              </a:spcBef>
              <a:buFontTx/>
              <a:buChar char="•"/>
            </a:pPr>
            <a:r>
              <a:rPr lang="en-US" sz="2000"/>
              <a:t> From the formulas on the previous page, we can obtain an estimate of precision for        by estimating the population variance and “plugging” it into the formula for the standard error estimate.</a:t>
            </a:r>
            <a:br>
              <a:rPr lang="en-US" sz="2000"/>
            </a:br>
            <a:endParaRPr lang="en-US" sz="2000"/>
          </a:p>
          <a:p>
            <a:pPr>
              <a:spcBef>
                <a:spcPct val="50000"/>
              </a:spcBef>
              <a:buFontTx/>
              <a:buChar char="•"/>
            </a:pPr>
            <a:r>
              <a:rPr lang="en-US" sz="2000"/>
              <a:t> </a:t>
            </a:r>
            <a:r>
              <a:rPr lang="en-US" sz="2000" b="1"/>
              <a:t>Question</a:t>
            </a:r>
            <a:r>
              <a:rPr lang="en-US" sz="2000"/>
              <a:t>: What IF you did not know the formula for the standard error of the sample mean, BUT you had access to modern PC. How might you obtain an estimate of precision?</a:t>
            </a:r>
          </a:p>
        </p:txBody>
      </p:sp>
      <p:sp>
        <p:nvSpPr>
          <p:cNvPr id="6152" name="Rectangle 5"/>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153" name="Rectangle 7"/>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154" name="Object 8"/>
          <p:cNvGraphicFramePr>
            <a:graphicFrameLocks noChangeAspect="1"/>
          </p:cNvGraphicFramePr>
          <p:nvPr/>
        </p:nvGraphicFramePr>
        <p:xfrm>
          <a:off x="4179888" y="2614613"/>
          <a:ext cx="347662" cy="381000"/>
        </p:xfrm>
        <a:graphic>
          <a:graphicData uri="http://schemas.openxmlformats.org/presentationml/2006/ole">
            <mc:AlternateContent xmlns:mc="http://schemas.openxmlformats.org/markup-compatibility/2006">
              <mc:Choice xmlns:v="urn:schemas-microsoft-com:vml" Requires="v">
                <p:oleObj spid="_x0000_s6176" name="Equation" r:id="rId3" imgW="177569" imgH="202936" progId="Equation.DSMT4">
                  <p:embed/>
                </p:oleObj>
              </mc:Choice>
              <mc:Fallback>
                <p:oleObj name="Equation" r:id="rId3" imgW="177569" imgH="202936"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9888" y="2614613"/>
                        <a:ext cx="3476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9" name="Text Box 13"/>
          <p:cNvSpPr txBox="1">
            <a:spLocks noChangeArrowheads="1"/>
          </p:cNvSpPr>
          <p:nvPr/>
        </p:nvSpPr>
        <p:spPr bwMode="auto">
          <a:xfrm>
            <a:off x="530225" y="5618163"/>
            <a:ext cx="571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lgn="just">
              <a:buFontTx/>
              <a:buChar char="•"/>
            </a:pPr>
            <a:r>
              <a:rPr lang="en-US" sz="2000"/>
              <a:t> </a:t>
            </a:r>
            <a:r>
              <a:rPr lang="en-US" sz="2000" b="1"/>
              <a:t>Answer</a:t>
            </a:r>
            <a:r>
              <a:rPr lang="en-US" sz="2000"/>
              <a:t>: The bootstrap!</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709"/>
                                        </p:tgtEl>
                                        <p:attrNameLst>
                                          <p:attrName>style.visibility</p:attrName>
                                        </p:attrNameLst>
                                      </p:cBhvr>
                                      <p:to>
                                        <p:strVal val="visible"/>
                                      </p:to>
                                    </p:set>
                                    <p:anim calcmode="lin" valueType="num">
                                      <p:cBhvr additive="base">
                                        <p:cTn id="7" dur="1000" fill="hold"/>
                                        <p:tgtEl>
                                          <p:spTgt spid="29709"/>
                                        </p:tgtEl>
                                        <p:attrNameLst>
                                          <p:attrName>ppt_x</p:attrName>
                                        </p:attrNameLst>
                                      </p:cBhvr>
                                      <p:tavLst>
                                        <p:tav tm="0">
                                          <p:val>
                                            <p:strVal val="0-#ppt_w/2"/>
                                          </p:val>
                                        </p:tav>
                                        <p:tav tm="100000">
                                          <p:val>
                                            <p:strVal val="#ppt_x"/>
                                          </p:val>
                                        </p:tav>
                                      </p:tavLst>
                                    </p:anim>
                                    <p:anim calcmode="lin" valueType="num">
                                      <p:cBhvr additive="base">
                                        <p:cTn id="8" dur="1000" fill="hold"/>
                                        <p:tgtEl>
                                          <p:spTgt spid="297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quarter" idx="10"/>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2017</a:t>
            </a:r>
            <a:endParaRPr lang="en-US" sz="1400"/>
          </a:p>
        </p:txBody>
      </p:sp>
      <p:sp>
        <p:nvSpPr>
          <p:cNvPr id="7171" name="Footer Placeholder 2"/>
          <p:cNvSpPr>
            <a:spLocks noGrp="1"/>
          </p:cNvSpPr>
          <p:nvPr>
            <p:ph type="ftr" sz="quarter" idx="1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Institutes</a:t>
            </a:r>
          </a:p>
        </p:txBody>
      </p:sp>
      <p:sp>
        <p:nvSpPr>
          <p:cNvPr id="7172" name="Slide Number Placeholder 3"/>
          <p:cNvSpPr>
            <a:spLocks noGrp="1"/>
          </p:cNvSpPr>
          <p:nvPr>
            <p:ph type="sldNum" sz="quarter" idx="12"/>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60529DA9-B989-4215-9467-4EA9EE2743CD}" type="slidenum">
              <a:rPr lang="en-US" sz="1400" smtClean="0"/>
              <a:pPr/>
              <a:t>254</a:t>
            </a:fld>
            <a:endParaRPr lang="en-US" sz="1400" smtClean="0"/>
          </a:p>
        </p:txBody>
      </p:sp>
      <p:sp>
        <p:nvSpPr>
          <p:cNvPr id="7173" name="Text Box 2"/>
          <p:cNvSpPr txBox="1">
            <a:spLocks noChangeArrowheads="1"/>
          </p:cNvSpPr>
          <p:nvPr/>
        </p:nvSpPr>
        <p:spPr bwMode="auto">
          <a:xfrm>
            <a:off x="1371600" y="746125"/>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2000" b="1"/>
              <a:t>Bootstrap Algorithm</a:t>
            </a:r>
          </a:p>
        </p:txBody>
      </p:sp>
      <p:sp>
        <p:nvSpPr>
          <p:cNvPr id="7174" name="Line 3"/>
          <p:cNvSpPr>
            <a:spLocks noChangeShapeType="1"/>
          </p:cNvSpPr>
          <p:nvPr/>
        </p:nvSpPr>
        <p:spPr bwMode="auto">
          <a:xfrm>
            <a:off x="1219200" y="1295400"/>
            <a:ext cx="411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Text Box 4"/>
          <p:cNvSpPr txBox="1">
            <a:spLocks noChangeArrowheads="1"/>
          </p:cNvSpPr>
          <p:nvPr/>
        </p:nvSpPr>
        <p:spPr bwMode="auto">
          <a:xfrm>
            <a:off x="533400" y="1828800"/>
            <a:ext cx="57150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lgn="just"/>
            <a:r>
              <a:rPr lang="en-US" sz="2000" b="1"/>
              <a:t>Bootstrapping</a:t>
            </a:r>
            <a:endParaRPr lang="en-US" sz="2000"/>
          </a:p>
          <a:p>
            <a:pPr>
              <a:spcBef>
                <a:spcPct val="50000"/>
              </a:spcBef>
              <a:buFontTx/>
              <a:buChar char="•"/>
            </a:pPr>
            <a:r>
              <a:rPr kumimoji="1" lang="en-US" sz="2000"/>
              <a:t> Assuming the sample accurately reflects the population from which it is drawn</a:t>
            </a:r>
          </a:p>
          <a:p>
            <a:pPr>
              <a:spcBef>
                <a:spcPct val="50000"/>
              </a:spcBef>
              <a:buFontTx/>
              <a:buChar char="•"/>
            </a:pPr>
            <a:r>
              <a:rPr kumimoji="1" lang="en-US" sz="2000"/>
              <a:t> Generate a large number of “bootstrap” samples by resampling (with replacement) from the dataset</a:t>
            </a:r>
          </a:p>
          <a:p>
            <a:pPr>
              <a:spcBef>
                <a:spcPct val="50000"/>
              </a:spcBef>
              <a:buFontTx/>
              <a:buChar char="•"/>
            </a:pPr>
            <a:r>
              <a:rPr kumimoji="1" lang="en-US" sz="2000"/>
              <a:t> Resample with the same structure (dependence, sample sizes) as used in the original sample</a:t>
            </a:r>
          </a:p>
          <a:p>
            <a:pPr>
              <a:spcBef>
                <a:spcPct val="50000"/>
              </a:spcBef>
              <a:buFontTx/>
              <a:buChar char="•"/>
            </a:pPr>
            <a:r>
              <a:rPr kumimoji="1" lang="en-US" sz="2000"/>
              <a:t> Compute your estimator,     , (here,                ), for each of the bootstrap samples</a:t>
            </a:r>
          </a:p>
          <a:p>
            <a:pPr>
              <a:spcBef>
                <a:spcPct val="50000"/>
              </a:spcBef>
              <a:buFontTx/>
              <a:buChar char="•"/>
            </a:pPr>
            <a:r>
              <a:rPr kumimoji="1" lang="en-US" sz="2000"/>
              <a:t> Compute the “standard deviation”  from the statistics calculated above.</a:t>
            </a:r>
          </a:p>
          <a:p>
            <a:pPr>
              <a:spcBef>
                <a:spcPct val="50000"/>
              </a:spcBef>
            </a:pPr>
            <a:endParaRPr lang="en-US" sz="2000"/>
          </a:p>
        </p:txBody>
      </p:sp>
      <p:sp>
        <p:nvSpPr>
          <p:cNvPr id="7176" name="Rectangle 5"/>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77" name="Rectangle 6"/>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178" name="Object 7"/>
          <p:cNvGraphicFramePr>
            <a:graphicFrameLocks noChangeAspect="1"/>
          </p:cNvGraphicFramePr>
          <p:nvPr/>
        </p:nvGraphicFramePr>
        <p:xfrm>
          <a:off x="4179888" y="2614613"/>
          <a:ext cx="347662" cy="381000"/>
        </p:xfrm>
        <a:graphic>
          <a:graphicData uri="http://schemas.openxmlformats.org/presentationml/2006/ole">
            <mc:AlternateContent xmlns:mc="http://schemas.openxmlformats.org/markup-compatibility/2006">
              <mc:Choice xmlns:v="urn:schemas-microsoft-com:vml" Requires="v">
                <p:oleObj spid="_x0000_s7239" name="Equation" r:id="rId3" imgW="177569" imgH="202936" progId="Equation.DSMT4">
                  <p:embed/>
                </p:oleObj>
              </mc:Choice>
              <mc:Fallback>
                <p:oleObj name="Equation" r:id="rId3" imgW="177569" imgH="202936"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9888" y="2614613"/>
                        <a:ext cx="3476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9" name="Object 9"/>
          <p:cNvGraphicFramePr>
            <a:graphicFrameLocks noChangeAspect="1"/>
          </p:cNvGraphicFramePr>
          <p:nvPr>
            <p:extLst>
              <p:ext uri="{D42A27DB-BD31-4B8C-83A1-F6EECF244321}">
                <p14:modId xmlns:p14="http://schemas.microsoft.com/office/powerpoint/2010/main" val="3195250341"/>
              </p:ext>
            </p:extLst>
          </p:nvPr>
        </p:nvGraphicFramePr>
        <p:xfrm>
          <a:off x="3321050" y="4454525"/>
          <a:ext cx="274638" cy="522288"/>
        </p:xfrm>
        <a:graphic>
          <a:graphicData uri="http://schemas.openxmlformats.org/presentationml/2006/ole">
            <mc:AlternateContent xmlns:mc="http://schemas.openxmlformats.org/markup-compatibility/2006">
              <mc:Choice xmlns:v="urn:schemas-microsoft-com:vml" Requires="v">
                <p:oleObj spid="_x0000_s7240" name="Equation" r:id="rId5" imgW="127000" imgH="241300" progId="Equation.3">
                  <p:embed/>
                </p:oleObj>
              </mc:Choice>
              <mc:Fallback>
                <p:oleObj name="Equation" r:id="rId5" imgW="127000" imgH="241300" progId="Equation.3">
                  <p:embed/>
                  <p:pic>
                    <p:nvPicPr>
                      <p:cNvPr id="0" name="Object 9"/>
                      <p:cNvPicPr>
                        <a:picLocks noChangeAspect="1" noChangeArrowheads="1"/>
                      </p:cNvPicPr>
                      <p:nvPr/>
                    </p:nvPicPr>
                    <p:blipFill>
                      <a:blip r:embed="rId6"/>
                      <a:srcRect/>
                      <a:stretch>
                        <a:fillRect/>
                      </a:stretch>
                    </p:blipFill>
                    <p:spPr bwMode="auto">
                      <a:xfrm>
                        <a:off x="3321050" y="4454525"/>
                        <a:ext cx="274638"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0" name="Object 10"/>
          <p:cNvGraphicFramePr>
            <a:graphicFrameLocks noChangeAspect="1"/>
          </p:cNvGraphicFramePr>
          <p:nvPr>
            <p:extLst>
              <p:ext uri="{D42A27DB-BD31-4B8C-83A1-F6EECF244321}">
                <p14:modId xmlns:p14="http://schemas.microsoft.com/office/powerpoint/2010/main" val="3829894536"/>
              </p:ext>
            </p:extLst>
          </p:nvPr>
        </p:nvGraphicFramePr>
        <p:xfrm>
          <a:off x="4383088" y="4460875"/>
          <a:ext cx="933450" cy="554038"/>
        </p:xfrm>
        <a:graphic>
          <a:graphicData uri="http://schemas.openxmlformats.org/presentationml/2006/ole">
            <mc:AlternateContent xmlns:mc="http://schemas.openxmlformats.org/markup-compatibility/2006">
              <mc:Choice xmlns:v="urn:schemas-microsoft-com:vml" Requires="v">
                <p:oleObj spid="_x0000_s7241" name="Equation" r:id="rId7" imgW="406400" imgH="241300" progId="Equation.3">
                  <p:embed/>
                </p:oleObj>
              </mc:Choice>
              <mc:Fallback>
                <p:oleObj name="Equation" r:id="rId7" imgW="406400" imgH="241300" progId="Equation.3">
                  <p:embed/>
                  <p:pic>
                    <p:nvPicPr>
                      <p:cNvPr id="0" name="Object 10"/>
                      <p:cNvPicPr>
                        <a:picLocks noChangeAspect="1" noChangeArrowheads="1"/>
                      </p:cNvPicPr>
                      <p:nvPr/>
                    </p:nvPicPr>
                    <p:blipFill>
                      <a:blip r:embed="rId8"/>
                      <a:srcRect/>
                      <a:stretch>
                        <a:fillRect/>
                      </a:stretch>
                    </p:blipFill>
                    <p:spPr bwMode="auto">
                      <a:xfrm>
                        <a:off x="4383088" y="4460875"/>
                        <a:ext cx="93345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p:cNvSpPr>
            <a:spLocks noGrp="1"/>
          </p:cNvSpPr>
          <p:nvPr>
            <p:ph type="dt" sz="quarter" idx="10"/>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2017</a:t>
            </a:r>
            <a:endParaRPr lang="en-US" sz="1400"/>
          </a:p>
        </p:txBody>
      </p:sp>
      <p:sp>
        <p:nvSpPr>
          <p:cNvPr id="8195" name="Footer Placeholder 2"/>
          <p:cNvSpPr>
            <a:spLocks noGrp="1"/>
          </p:cNvSpPr>
          <p:nvPr>
            <p:ph type="ftr" sz="quarter" idx="1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Institutes</a:t>
            </a:r>
          </a:p>
        </p:txBody>
      </p:sp>
      <p:sp>
        <p:nvSpPr>
          <p:cNvPr id="8196" name="Slide Number Placeholder 3"/>
          <p:cNvSpPr>
            <a:spLocks noGrp="1"/>
          </p:cNvSpPr>
          <p:nvPr>
            <p:ph type="sldNum" sz="quarter" idx="12"/>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E3C47595-F1DB-4EE4-A2F4-AB41CC417AF8}" type="slidenum">
              <a:rPr lang="en-US" sz="1400" smtClean="0"/>
              <a:pPr/>
              <a:t>255</a:t>
            </a:fld>
            <a:endParaRPr lang="en-US" sz="1400" smtClean="0"/>
          </a:p>
        </p:txBody>
      </p:sp>
      <p:sp>
        <p:nvSpPr>
          <p:cNvPr id="8197" name="Rectangle 5"/>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198" name="Rectangle 6"/>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8199" name="Group 20"/>
          <p:cNvGrpSpPr>
            <a:grpSpLocks/>
          </p:cNvGrpSpPr>
          <p:nvPr/>
        </p:nvGrpSpPr>
        <p:grpSpPr bwMode="auto">
          <a:xfrm>
            <a:off x="566738" y="557213"/>
            <a:ext cx="5715000" cy="7231062"/>
            <a:chOff x="336" y="470"/>
            <a:chExt cx="3600" cy="4555"/>
          </a:xfrm>
        </p:grpSpPr>
        <p:sp>
          <p:nvSpPr>
            <p:cNvPr id="8204" name="Text Box 2"/>
            <p:cNvSpPr txBox="1">
              <a:spLocks noChangeArrowheads="1"/>
            </p:cNvSpPr>
            <p:nvPr/>
          </p:nvSpPr>
          <p:spPr bwMode="auto">
            <a:xfrm>
              <a:off x="864" y="470"/>
              <a:ext cx="240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2000" b="1"/>
                <a:t>Bootstrap Algorithm</a:t>
              </a:r>
            </a:p>
          </p:txBody>
        </p:sp>
        <p:sp>
          <p:nvSpPr>
            <p:cNvPr id="8205" name="Line 3"/>
            <p:cNvSpPr>
              <a:spLocks noChangeShapeType="1"/>
            </p:cNvSpPr>
            <p:nvPr/>
          </p:nvSpPr>
          <p:spPr bwMode="auto">
            <a:xfrm>
              <a:off x="768" y="816"/>
              <a:ext cx="25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6" name="Text Box 4"/>
            <p:cNvSpPr txBox="1">
              <a:spLocks noChangeArrowheads="1"/>
            </p:cNvSpPr>
            <p:nvPr/>
          </p:nvSpPr>
          <p:spPr bwMode="auto">
            <a:xfrm>
              <a:off x="336" y="935"/>
              <a:ext cx="3600" cy="4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spcBef>
                  <a:spcPct val="50000"/>
                </a:spcBef>
              </a:pPr>
              <a:r>
                <a:rPr lang="en-US" sz="2000" u="sng" dirty="0"/>
                <a:t>Bootstrap sample	          </a:t>
              </a:r>
              <a:r>
                <a:rPr lang="en-US" sz="2000" dirty="0"/>
                <a:t>     </a:t>
              </a:r>
              <a:r>
                <a:rPr lang="en-US" sz="2000" u="sng" dirty="0"/>
                <a:t>Bootstrap estimates	</a:t>
              </a:r>
              <a:endParaRPr lang="en-US" sz="2000" dirty="0"/>
            </a:p>
            <a:p>
              <a:pPr>
                <a:spcBef>
                  <a:spcPct val="50000"/>
                </a:spcBef>
              </a:pPr>
              <a:r>
                <a:rPr lang="en-US" sz="2000" dirty="0"/>
                <a:t>  1:</a:t>
              </a:r>
            </a:p>
            <a:p>
              <a:pPr>
                <a:spcBef>
                  <a:spcPct val="50000"/>
                </a:spcBef>
              </a:pPr>
              <a:r>
                <a:rPr lang="en-US" sz="2000" dirty="0"/>
                <a:t>  2:</a:t>
              </a:r>
            </a:p>
            <a:p>
              <a:pPr>
                <a:spcBef>
                  <a:spcPct val="50000"/>
                </a:spcBef>
              </a:pPr>
              <a:endParaRPr lang="en-US" sz="2000" dirty="0"/>
            </a:p>
            <a:p>
              <a:pPr>
                <a:spcBef>
                  <a:spcPct val="50000"/>
                </a:spcBef>
              </a:pPr>
              <a:endParaRPr lang="en-US" sz="2000" dirty="0"/>
            </a:p>
            <a:p>
              <a:pPr>
                <a:spcBef>
                  <a:spcPct val="50000"/>
                </a:spcBef>
              </a:pPr>
              <a:r>
                <a:rPr lang="en-US" sz="2000" dirty="0"/>
                <a:t>  </a:t>
              </a:r>
              <a:r>
                <a:rPr lang="en-US" sz="2000" i="1" dirty="0"/>
                <a:t>B</a:t>
              </a:r>
              <a:r>
                <a:rPr lang="en-US" sz="2000" dirty="0"/>
                <a:t>:</a:t>
              </a:r>
            </a:p>
            <a:p>
              <a:pPr>
                <a:spcBef>
                  <a:spcPct val="50000"/>
                </a:spcBef>
              </a:pPr>
              <a:r>
                <a:rPr lang="en-US" sz="2000" dirty="0"/>
                <a:t/>
              </a:r>
              <a:br>
                <a:rPr lang="en-US" sz="2000" dirty="0"/>
              </a:br>
              <a:endParaRPr lang="en-US" sz="2000" dirty="0"/>
            </a:p>
            <a:p>
              <a:pPr>
                <a:spcBef>
                  <a:spcPct val="50000"/>
                </a:spcBef>
              </a:pPr>
              <a:r>
                <a:rPr lang="en-US" sz="2000" dirty="0"/>
                <a:t>Compute       , where                                            , and</a:t>
              </a:r>
              <a:br>
                <a:rPr lang="en-US" sz="2000" dirty="0"/>
              </a:br>
              <a:endParaRPr lang="en-US" sz="2000" dirty="0"/>
            </a:p>
            <a:p>
              <a:pPr>
                <a:spcBef>
                  <a:spcPct val="50000"/>
                </a:spcBef>
              </a:pPr>
              <a:r>
                <a:rPr lang="en-US" sz="2000" dirty="0"/>
                <a:t>                                 .</a:t>
              </a:r>
              <a:br>
                <a:rPr lang="en-US" sz="2000" dirty="0"/>
              </a:br>
              <a:r>
                <a:rPr lang="en-US" sz="2000" dirty="0"/>
                <a:t/>
              </a:r>
              <a:br>
                <a:rPr lang="en-US" sz="2000" dirty="0"/>
              </a:br>
              <a:r>
                <a:rPr lang="en-US" sz="2000" dirty="0"/>
                <a:t>The bootstrap standard error is</a:t>
              </a:r>
            </a:p>
            <a:p>
              <a:pPr>
                <a:spcBef>
                  <a:spcPct val="50000"/>
                </a:spcBef>
              </a:pPr>
              <a:endParaRPr lang="en-US" sz="2000" dirty="0"/>
            </a:p>
            <a:p>
              <a:pPr>
                <a:spcBef>
                  <a:spcPct val="50000"/>
                </a:spcBef>
              </a:pPr>
              <a:r>
                <a:rPr lang="en-US" sz="2000" dirty="0"/>
                <a:t>For other estimators, simply replace      with the     of your choice.</a:t>
              </a:r>
            </a:p>
          </p:txBody>
        </p:sp>
        <p:graphicFrame>
          <p:nvGraphicFramePr>
            <p:cNvPr id="8207" name="Object 9"/>
            <p:cNvGraphicFramePr>
              <a:graphicFrameLocks noChangeAspect="1"/>
            </p:cNvGraphicFramePr>
            <p:nvPr>
              <p:extLst>
                <p:ext uri="{D42A27DB-BD31-4B8C-83A1-F6EECF244321}">
                  <p14:modId xmlns:p14="http://schemas.microsoft.com/office/powerpoint/2010/main" val="444678577"/>
                </p:ext>
              </p:extLst>
            </p:nvPr>
          </p:nvGraphicFramePr>
          <p:xfrm>
            <a:off x="767" y="1182"/>
            <a:ext cx="3029" cy="398"/>
          </p:xfrm>
          <a:graphic>
            <a:graphicData uri="http://schemas.openxmlformats.org/presentationml/2006/ole">
              <mc:AlternateContent xmlns:mc="http://schemas.openxmlformats.org/markup-compatibility/2006">
                <mc:Choice xmlns:v="urn:schemas-microsoft-com:vml" Requires="v">
                  <p:oleObj spid="_x0000_s8428" name="Equation" r:id="rId3" imgW="3009900" imgH="317500" progId="Equation.3">
                    <p:embed/>
                  </p:oleObj>
                </mc:Choice>
                <mc:Fallback>
                  <p:oleObj name="Equation" r:id="rId3" imgW="3009900" imgH="317500" progId="Equation.3">
                    <p:embed/>
                    <p:pic>
                      <p:nvPicPr>
                        <p:cNvPr id="0" name="Object 9"/>
                        <p:cNvPicPr>
                          <a:picLocks noChangeAspect="1" noChangeArrowheads="1"/>
                        </p:cNvPicPr>
                        <p:nvPr/>
                      </p:nvPicPr>
                      <p:blipFill>
                        <a:blip r:embed="rId4"/>
                        <a:srcRect/>
                        <a:stretch>
                          <a:fillRect/>
                        </a:stretch>
                      </p:blipFill>
                      <p:spPr bwMode="auto">
                        <a:xfrm>
                          <a:off x="767" y="1182"/>
                          <a:ext cx="3029"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8" name="Object 10"/>
            <p:cNvGraphicFramePr>
              <a:graphicFrameLocks noChangeAspect="1"/>
            </p:cNvGraphicFramePr>
            <p:nvPr>
              <p:extLst>
                <p:ext uri="{D42A27DB-BD31-4B8C-83A1-F6EECF244321}">
                  <p14:modId xmlns:p14="http://schemas.microsoft.com/office/powerpoint/2010/main" val="2275324189"/>
                </p:ext>
              </p:extLst>
            </p:nvPr>
          </p:nvGraphicFramePr>
          <p:xfrm>
            <a:off x="766" y="1465"/>
            <a:ext cx="3031" cy="393"/>
          </p:xfrm>
          <a:graphic>
            <a:graphicData uri="http://schemas.openxmlformats.org/presentationml/2006/ole">
              <mc:AlternateContent xmlns:mc="http://schemas.openxmlformats.org/markup-compatibility/2006">
                <mc:Choice xmlns:v="urn:schemas-microsoft-com:vml" Requires="v">
                  <p:oleObj spid="_x0000_s8429" name="Equation" r:id="rId5" imgW="3124200" imgH="317500" progId="Equation.3">
                    <p:embed/>
                  </p:oleObj>
                </mc:Choice>
                <mc:Fallback>
                  <p:oleObj name="Equation" r:id="rId5" imgW="3124200" imgH="317500" progId="Equation.3">
                    <p:embed/>
                    <p:pic>
                      <p:nvPicPr>
                        <p:cNvPr id="0" name="Object 10"/>
                        <p:cNvPicPr>
                          <a:picLocks noChangeAspect="1" noChangeArrowheads="1"/>
                        </p:cNvPicPr>
                        <p:nvPr/>
                      </p:nvPicPr>
                      <p:blipFill>
                        <a:blip r:embed="rId6"/>
                        <a:srcRect/>
                        <a:stretch>
                          <a:fillRect/>
                        </a:stretch>
                      </p:blipFill>
                      <p:spPr bwMode="auto">
                        <a:xfrm>
                          <a:off x="766" y="1465"/>
                          <a:ext cx="3031" cy="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9" name="Object 11"/>
            <p:cNvGraphicFramePr>
              <a:graphicFrameLocks noChangeAspect="1"/>
            </p:cNvGraphicFramePr>
            <p:nvPr>
              <p:extLst>
                <p:ext uri="{D42A27DB-BD31-4B8C-83A1-F6EECF244321}">
                  <p14:modId xmlns:p14="http://schemas.microsoft.com/office/powerpoint/2010/main" val="768530601"/>
                </p:ext>
              </p:extLst>
            </p:nvPr>
          </p:nvGraphicFramePr>
          <p:xfrm>
            <a:off x="737" y="2331"/>
            <a:ext cx="3129" cy="393"/>
          </p:xfrm>
          <a:graphic>
            <a:graphicData uri="http://schemas.openxmlformats.org/presentationml/2006/ole">
              <mc:AlternateContent xmlns:mc="http://schemas.openxmlformats.org/markup-compatibility/2006">
                <mc:Choice xmlns:v="urn:schemas-microsoft-com:vml" Requires="v">
                  <p:oleObj spid="_x0000_s8430" name="Equation" r:id="rId7" imgW="3225800" imgH="317500" progId="Equation.3">
                    <p:embed/>
                  </p:oleObj>
                </mc:Choice>
                <mc:Fallback>
                  <p:oleObj name="Equation" r:id="rId7" imgW="3225800" imgH="317500" progId="Equation.3">
                    <p:embed/>
                    <p:pic>
                      <p:nvPicPr>
                        <p:cNvPr id="0" name="Object 11"/>
                        <p:cNvPicPr>
                          <a:picLocks noChangeAspect="1" noChangeArrowheads="1"/>
                        </p:cNvPicPr>
                        <p:nvPr/>
                      </p:nvPicPr>
                      <p:blipFill>
                        <a:blip r:embed="rId8"/>
                        <a:srcRect/>
                        <a:stretch>
                          <a:fillRect/>
                        </a:stretch>
                      </p:blipFill>
                      <p:spPr bwMode="auto">
                        <a:xfrm>
                          <a:off x="737" y="2331"/>
                          <a:ext cx="3129" cy="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0" name="Object 12"/>
            <p:cNvGraphicFramePr>
              <a:graphicFrameLocks noChangeAspect="1"/>
            </p:cNvGraphicFramePr>
            <p:nvPr>
              <p:extLst>
                <p:ext uri="{D42A27DB-BD31-4B8C-83A1-F6EECF244321}">
                  <p14:modId xmlns:p14="http://schemas.microsoft.com/office/powerpoint/2010/main" val="2988602387"/>
                </p:ext>
              </p:extLst>
            </p:nvPr>
          </p:nvGraphicFramePr>
          <p:xfrm>
            <a:off x="1218" y="1906"/>
            <a:ext cx="165" cy="412"/>
          </p:xfrm>
          <a:graphic>
            <a:graphicData uri="http://schemas.openxmlformats.org/presentationml/2006/ole">
              <mc:AlternateContent xmlns:mc="http://schemas.openxmlformats.org/markup-compatibility/2006">
                <mc:Choice xmlns:v="urn:schemas-microsoft-com:vml" Requires="v">
                  <p:oleObj spid="_x0000_s8431" name="Equation" r:id="rId9" imgW="76200" imgH="190500" progId="Equation.3">
                    <p:embed/>
                  </p:oleObj>
                </mc:Choice>
                <mc:Fallback>
                  <p:oleObj name="Equation" r:id="rId9" imgW="76200" imgH="190500" progId="Equation.3">
                    <p:embed/>
                    <p:pic>
                      <p:nvPicPr>
                        <p:cNvPr id="0" name="Object 12"/>
                        <p:cNvPicPr>
                          <a:picLocks noChangeAspect="1" noChangeArrowheads="1"/>
                        </p:cNvPicPr>
                        <p:nvPr/>
                      </p:nvPicPr>
                      <p:blipFill>
                        <a:blip r:embed="rId10"/>
                        <a:srcRect/>
                        <a:stretch>
                          <a:fillRect/>
                        </a:stretch>
                      </p:blipFill>
                      <p:spPr bwMode="auto">
                        <a:xfrm>
                          <a:off x="1218" y="1906"/>
                          <a:ext cx="165"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1" name="Object 13"/>
            <p:cNvGraphicFramePr>
              <a:graphicFrameLocks noChangeAspect="1"/>
            </p:cNvGraphicFramePr>
            <p:nvPr>
              <p:extLst>
                <p:ext uri="{D42A27DB-BD31-4B8C-83A1-F6EECF244321}">
                  <p14:modId xmlns:p14="http://schemas.microsoft.com/office/powerpoint/2010/main" val="2489183960"/>
                </p:ext>
              </p:extLst>
            </p:nvPr>
          </p:nvGraphicFramePr>
          <p:xfrm>
            <a:off x="2790" y="1908"/>
            <a:ext cx="165" cy="412"/>
          </p:xfrm>
          <a:graphic>
            <a:graphicData uri="http://schemas.openxmlformats.org/presentationml/2006/ole">
              <mc:AlternateContent xmlns:mc="http://schemas.openxmlformats.org/markup-compatibility/2006">
                <mc:Choice xmlns:v="urn:schemas-microsoft-com:vml" Requires="v">
                  <p:oleObj spid="_x0000_s8432" name="Equation" r:id="rId11" imgW="76200" imgH="190500" progId="Equation.3">
                    <p:embed/>
                  </p:oleObj>
                </mc:Choice>
                <mc:Fallback>
                  <p:oleObj name="Equation" r:id="rId11" imgW="76200" imgH="190500" progId="Equation.3">
                    <p:embed/>
                    <p:pic>
                      <p:nvPicPr>
                        <p:cNvPr id="0" name="Object 13"/>
                        <p:cNvPicPr>
                          <a:picLocks noChangeAspect="1" noChangeArrowheads="1"/>
                        </p:cNvPicPr>
                        <p:nvPr/>
                      </p:nvPicPr>
                      <p:blipFill>
                        <a:blip r:embed="rId12"/>
                        <a:srcRect/>
                        <a:stretch>
                          <a:fillRect/>
                        </a:stretch>
                      </p:blipFill>
                      <p:spPr bwMode="auto">
                        <a:xfrm>
                          <a:off x="2790" y="1908"/>
                          <a:ext cx="165"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2" name="Object 14"/>
            <p:cNvGraphicFramePr>
              <a:graphicFrameLocks noChangeAspect="1"/>
            </p:cNvGraphicFramePr>
            <p:nvPr>
              <p:extLst>
                <p:ext uri="{D42A27DB-BD31-4B8C-83A1-F6EECF244321}">
                  <p14:modId xmlns:p14="http://schemas.microsoft.com/office/powerpoint/2010/main" val="2782555558"/>
                </p:ext>
              </p:extLst>
            </p:nvPr>
          </p:nvGraphicFramePr>
          <p:xfrm>
            <a:off x="1804" y="2785"/>
            <a:ext cx="1682" cy="780"/>
          </p:xfrm>
          <a:graphic>
            <a:graphicData uri="http://schemas.openxmlformats.org/presentationml/2006/ole">
              <mc:AlternateContent xmlns:mc="http://schemas.openxmlformats.org/markup-compatibility/2006">
                <mc:Choice xmlns:v="urn:schemas-microsoft-com:vml" Requires="v">
                  <p:oleObj spid="_x0000_s8433" name="Equation" r:id="rId13" imgW="1346200" imgH="698500" progId="Equation.3">
                    <p:embed/>
                  </p:oleObj>
                </mc:Choice>
                <mc:Fallback>
                  <p:oleObj name="Equation" r:id="rId13" imgW="1346200" imgH="698500" progId="Equation.3">
                    <p:embed/>
                    <p:pic>
                      <p:nvPicPr>
                        <p:cNvPr id="0" name="Object 14"/>
                        <p:cNvPicPr>
                          <a:picLocks noChangeAspect="1" noChangeArrowheads="1"/>
                        </p:cNvPicPr>
                        <p:nvPr/>
                      </p:nvPicPr>
                      <p:blipFill>
                        <a:blip r:embed="rId14"/>
                        <a:srcRect/>
                        <a:stretch>
                          <a:fillRect/>
                        </a:stretch>
                      </p:blipFill>
                      <p:spPr bwMode="auto">
                        <a:xfrm>
                          <a:off x="1804" y="2785"/>
                          <a:ext cx="1682" cy="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3" name="Object 15"/>
            <p:cNvGraphicFramePr>
              <a:graphicFrameLocks noChangeAspect="1"/>
            </p:cNvGraphicFramePr>
            <p:nvPr>
              <p:extLst>
                <p:ext uri="{D42A27DB-BD31-4B8C-83A1-F6EECF244321}">
                  <p14:modId xmlns:p14="http://schemas.microsoft.com/office/powerpoint/2010/main" val="57023489"/>
                </p:ext>
              </p:extLst>
            </p:nvPr>
          </p:nvGraphicFramePr>
          <p:xfrm>
            <a:off x="1032" y="3092"/>
            <a:ext cx="245" cy="352"/>
          </p:xfrm>
          <a:graphic>
            <a:graphicData uri="http://schemas.openxmlformats.org/presentationml/2006/ole">
              <mc:AlternateContent xmlns:mc="http://schemas.openxmlformats.org/markup-compatibility/2006">
                <mc:Choice xmlns:v="urn:schemas-microsoft-com:vml" Requires="v">
                  <p:oleObj spid="_x0000_s8434" name="Equation" r:id="rId15" imgW="203200" imgH="292100" progId="Equation.3">
                    <p:embed/>
                  </p:oleObj>
                </mc:Choice>
                <mc:Fallback>
                  <p:oleObj name="Equation" r:id="rId15" imgW="203200" imgH="292100" progId="Equation.3">
                    <p:embed/>
                    <p:pic>
                      <p:nvPicPr>
                        <p:cNvPr id="0" name="Object 15"/>
                        <p:cNvPicPr>
                          <a:picLocks noChangeAspect="1" noChangeArrowheads="1"/>
                        </p:cNvPicPr>
                        <p:nvPr/>
                      </p:nvPicPr>
                      <p:blipFill>
                        <a:blip r:embed="rId16"/>
                        <a:srcRect/>
                        <a:stretch>
                          <a:fillRect/>
                        </a:stretch>
                      </p:blipFill>
                      <p:spPr bwMode="auto">
                        <a:xfrm>
                          <a:off x="1032" y="3092"/>
                          <a:ext cx="245"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4" name="Object 16"/>
            <p:cNvGraphicFramePr>
              <a:graphicFrameLocks noChangeAspect="1"/>
            </p:cNvGraphicFramePr>
            <p:nvPr>
              <p:extLst>
                <p:ext uri="{D42A27DB-BD31-4B8C-83A1-F6EECF244321}">
                  <p14:modId xmlns:p14="http://schemas.microsoft.com/office/powerpoint/2010/main" val="2584565212"/>
                </p:ext>
              </p:extLst>
            </p:nvPr>
          </p:nvGraphicFramePr>
          <p:xfrm>
            <a:off x="447" y="3465"/>
            <a:ext cx="1253" cy="552"/>
          </p:xfrm>
          <a:graphic>
            <a:graphicData uri="http://schemas.openxmlformats.org/presentationml/2006/ole">
              <mc:AlternateContent xmlns:mc="http://schemas.openxmlformats.org/markup-compatibility/2006">
                <mc:Choice xmlns:v="urn:schemas-microsoft-com:vml" Requires="v">
                  <p:oleObj spid="_x0000_s8435" name="Equation" r:id="rId17" imgW="1003300" imgH="495300" progId="Equation.3">
                    <p:embed/>
                  </p:oleObj>
                </mc:Choice>
                <mc:Fallback>
                  <p:oleObj name="Equation" r:id="rId17" imgW="1003300" imgH="495300" progId="Equation.3">
                    <p:embed/>
                    <p:pic>
                      <p:nvPicPr>
                        <p:cNvPr id="0" name="Object 16"/>
                        <p:cNvPicPr>
                          <a:picLocks noChangeAspect="1" noChangeArrowheads="1"/>
                        </p:cNvPicPr>
                        <p:nvPr/>
                      </p:nvPicPr>
                      <p:blipFill>
                        <a:blip r:embed="rId18"/>
                        <a:srcRect/>
                        <a:stretch>
                          <a:fillRect/>
                        </a:stretch>
                      </p:blipFill>
                      <p:spPr bwMode="auto">
                        <a:xfrm>
                          <a:off x="447" y="3465"/>
                          <a:ext cx="1253" cy="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5" name="Object 17"/>
            <p:cNvGraphicFramePr>
              <a:graphicFrameLocks noChangeAspect="1"/>
            </p:cNvGraphicFramePr>
            <p:nvPr>
              <p:extLst>
                <p:ext uri="{D42A27DB-BD31-4B8C-83A1-F6EECF244321}">
                  <p14:modId xmlns:p14="http://schemas.microsoft.com/office/powerpoint/2010/main" val="3607916699"/>
                </p:ext>
              </p:extLst>
            </p:nvPr>
          </p:nvGraphicFramePr>
          <p:xfrm>
            <a:off x="2473" y="3847"/>
            <a:ext cx="1288" cy="513"/>
          </p:xfrm>
          <a:graphic>
            <a:graphicData uri="http://schemas.openxmlformats.org/presentationml/2006/ole">
              <mc:AlternateContent xmlns:mc="http://schemas.openxmlformats.org/markup-compatibility/2006">
                <mc:Choice xmlns:v="urn:schemas-microsoft-com:vml" Requires="v">
                  <p:oleObj spid="_x0000_s8436" name="Equation" r:id="rId19" imgW="1054100" imgH="419100" progId="Equation.3">
                    <p:embed/>
                  </p:oleObj>
                </mc:Choice>
                <mc:Fallback>
                  <p:oleObj name="Equation" r:id="rId19" imgW="1054100" imgH="419100" progId="Equation.3">
                    <p:embed/>
                    <p:pic>
                      <p:nvPicPr>
                        <p:cNvPr id="0" name="Object 17"/>
                        <p:cNvPicPr>
                          <a:picLocks noChangeAspect="1" noChangeArrowheads="1"/>
                        </p:cNvPicPr>
                        <p:nvPr/>
                      </p:nvPicPr>
                      <p:blipFill>
                        <a:blip r:embed="rId20"/>
                        <a:srcRect/>
                        <a:stretch>
                          <a:fillRect/>
                        </a:stretch>
                      </p:blipFill>
                      <p:spPr bwMode="auto">
                        <a:xfrm>
                          <a:off x="2473" y="3847"/>
                          <a:ext cx="1288" cy="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6" name="Object 18"/>
            <p:cNvGraphicFramePr>
              <a:graphicFrameLocks noChangeAspect="1"/>
            </p:cNvGraphicFramePr>
            <p:nvPr/>
          </p:nvGraphicFramePr>
          <p:xfrm>
            <a:off x="2729" y="4553"/>
            <a:ext cx="172" cy="252"/>
          </p:xfrm>
          <a:graphic>
            <a:graphicData uri="http://schemas.openxmlformats.org/presentationml/2006/ole">
              <mc:AlternateContent xmlns:mc="http://schemas.openxmlformats.org/markup-compatibility/2006">
                <mc:Choice xmlns:v="urn:schemas-microsoft-com:vml" Requires="v">
                  <p:oleObj spid="_x0000_s8437" name="Equation" r:id="rId21" imgW="177569" imgH="202936" progId="Equation.DSMT4">
                    <p:embed/>
                  </p:oleObj>
                </mc:Choice>
                <mc:Fallback>
                  <p:oleObj name="Equation" r:id="rId21" imgW="177569" imgH="202936" progId="Equation.DSMT4">
                    <p:embed/>
                    <p:pic>
                      <p:nvPicPr>
                        <p:cNvPr id="0" name="Object 1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29" y="4553"/>
                          <a:ext cx="1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7" name="Object 19"/>
            <p:cNvGraphicFramePr>
              <a:graphicFrameLocks noChangeAspect="1"/>
            </p:cNvGraphicFramePr>
            <p:nvPr>
              <p:extLst>
                <p:ext uri="{D42A27DB-BD31-4B8C-83A1-F6EECF244321}">
                  <p14:modId xmlns:p14="http://schemas.microsoft.com/office/powerpoint/2010/main" val="1983723230"/>
                </p:ext>
              </p:extLst>
            </p:nvPr>
          </p:nvGraphicFramePr>
          <p:xfrm>
            <a:off x="3466" y="4528"/>
            <a:ext cx="123" cy="299"/>
          </p:xfrm>
          <a:graphic>
            <a:graphicData uri="http://schemas.openxmlformats.org/presentationml/2006/ole">
              <mc:AlternateContent xmlns:mc="http://schemas.openxmlformats.org/markup-compatibility/2006">
                <mc:Choice xmlns:v="urn:schemas-microsoft-com:vml" Requires="v">
                  <p:oleObj spid="_x0000_s8438" name="Equation" r:id="rId23" imgW="127000" imgH="241300" progId="Equation.3">
                    <p:embed/>
                  </p:oleObj>
                </mc:Choice>
                <mc:Fallback>
                  <p:oleObj name="Equation" r:id="rId23" imgW="127000" imgH="241300" progId="Equation.3">
                    <p:embed/>
                    <p:pic>
                      <p:nvPicPr>
                        <p:cNvPr id="0" name="Object 19"/>
                        <p:cNvPicPr>
                          <a:picLocks noChangeAspect="1" noChangeArrowheads="1"/>
                        </p:cNvPicPr>
                        <p:nvPr/>
                      </p:nvPicPr>
                      <p:blipFill>
                        <a:blip r:embed="rId24"/>
                        <a:srcRect/>
                        <a:stretch>
                          <a:fillRect/>
                        </a:stretch>
                      </p:blipFill>
                      <p:spPr bwMode="auto">
                        <a:xfrm>
                          <a:off x="3466" y="4528"/>
                          <a:ext cx="123"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2017</a:t>
            </a:r>
            <a:endParaRPr lang="en-US" sz="1400"/>
          </a:p>
        </p:txBody>
      </p:sp>
      <p:sp>
        <p:nvSpPr>
          <p:cNvPr id="11267" name="Footer Placeholder 4"/>
          <p:cNvSpPr>
            <a:spLocks noGrp="1"/>
          </p:cNvSpPr>
          <p:nvPr>
            <p:ph type="ftr" sz="quarter" idx="1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Institutes</a:t>
            </a:r>
          </a:p>
        </p:txBody>
      </p:sp>
      <p:sp>
        <p:nvSpPr>
          <p:cNvPr id="11268" name="Slide Number Placeholder 5"/>
          <p:cNvSpPr>
            <a:spLocks noGrp="1"/>
          </p:cNvSpPr>
          <p:nvPr>
            <p:ph type="sldNum" sz="quarter" idx="12"/>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DD05954E-84E0-44EF-923F-9BAD61D7048E}" type="slidenum">
              <a:rPr lang="en-US" sz="1400" smtClean="0"/>
              <a:pPr/>
              <a:t>256</a:t>
            </a:fld>
            <a:endParaRPr lang="en-US" sz="1400" smtClean="0"/>
          </a:p>
        </p:txBody>
      </p:sp>
      <p:sp>
        <p:nvSpPr>
          <p:cNvPr id="11269" name="Text Box 5"/>
          <p:cNvSpPr txBox="1">
            <a:spLocks noChangeArrowheads="1"/>
          </p:cNvSpPr>
          <p:nvPr/>
        </p:nvSpPr>
        <p:spPr bwMode="auto">
          <a:xfrm>
            <a:off x="1404938" y="590550"/>
            <a:ext cx="381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2000" b="1"/>
              <a:t>Bootstrap Estimation</a:t>
            </a:r>
            <a:br>
              <a:rPr lang="en-US" sz="2000" b="1"/>
            </a:br>
            <a:r>
              <a:rPr lang="en-US" sz="2000" b="1"/>
              <a:t>Examples</a:t>
            </a:r>
          </a:p>
        </p:txBody>
      </p:sp>
      <p:sp>
        <p:nvSpPr>
          <p:cNvPr id="11270" name="Line 6"/>
          <p:cNvSpPr>
            <a:spLocks noChangeShapeType="1"/>
          </p:cNvSpPr>
          <p:nvPr/>
        </p:nvSpPr>
        <p:spPr bwMode="auto">
          <a:xfrm>
            <a:off x="1252538" y="1395413"/>
            <a:ext cx="411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1" name="Text Box 7"/>
          <p:cNvSpPr txBox="1">
            <a:spLocks noChangeArrowheads="1"/>
          </p:cNvSpPr>
          <p:nvPr/>
        </p:nvSpPr>
        <p:spPr bwMode="auto">
          <a:xfrm>
            <a:off x="566738" y="2084388"/>
            <a:ext cx="5634037"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spcBef>
                <a:spcPct val="20000"/>
              </a:spcBef>
              <a:buClr>
                <a:schemeClr val="hlink"/>
              </a:buClr>
              <a:buSzPct val="70000"/>
              <a:buFont typeface="Wingdings" pitchFamily="2" charset="2"/>
              <a:buNone/>
            </a:pPr>
            <a:r>
              <a:rPr kumimoji="1" lang="en-US" sz="2000" dirty="0"/>
              <a:t>What is the variance of the sample </a:t>
            </a:r>
            <a:r>
              <a:rPr kumimoji="1" lang="en-US" sz="2000" dirty="0" smtClean="0"/>
              <a:t>median? No idea!</a:t>
            </a:r>
          </a:p>
          <a:p>
            <a:pPr>
              <a:spcBef>
                <a:spcPct val="20000"/>
              </a:spcBef>
              <a:buClr>
                <a:schemeClr val="hlink"/>
              </a:buClr>
              <a:buSzPct val="70000"/>
              <a:buFont typeface="Wingdings" pitchFamily="2" charset="2"/>
              <a:buNone/>
            </a:pPr>
            <a:r>
              <a:rPr kumimoji="1" lang="en-US" sz="2000" dirty="0"/>
              <a:t>	</a:t>
            </a:r>
            <a:r>
              <a:rPr kumimoji="1" lang="en-US" sz="2000" dirty="0"/>
              <a:t>=&gt; Use the </a:t>
            </a:r>
            <a:r>
              <a:rPr kumimoji="1" lang="en-US" sz="2000" dirty="0" smtClean="0"/>
              <a:t>bootstrap!</a:t>
            </a:r>
            <a:endParaRPr kumimoji="1" lang="en-US" sz="2000" dirty="0" smtClean="0"/>
          </a:p>
          <a:p>
            <a:pPr>
              <a:spcBef>
                <a:spcPct val="20000"/>
              </a:spcBef>
              <a:buClr>
                <a:schemeClr val="hlink"/>
              </a:buClr>
              <a:buSzPct val="70000"/>
              <a:buFont typeface="Wingdings" pitchFamily="2" charset="2"/>
              <a:buNone/>
            </a:pPr>
            <a:endParaRPr kumimoji="1" lang="en-US" sz="2000" b="1" dirty="0"/>
          </a:p>
          <a:p>
            <a:pPr>
              <a:spcBef>
                <a:spcPct val="20000"/>
              </a:spcBef>
              <a:buClr>
                <a:schemeClr val="hlink"/>
              </a:buClr>
              <a:buSzPct val="70000"/>
              <a:buFont typeface="Wingdings" pitchFamily="2" charset="2"/>
              <a:buNone/>
            </a:pPr>
            <a:r>
              <a:rPr kumimoji="1" lang="en-US" sz="2000" b="1" dirty="0" smtClean="0"/>
              <a:t>Bootstrapped </a:t>
            </a:r>
            <a:r>
              <a:rPr kumimoji="1" lang="en-US" sz="2000" b="1" dirty="0"/>
              <a:t>estimates of the standard error for sample median</a:t>
            </a:r>
          </a:p>
          <a:p>
            <a:pPr algn="just"/>
            <a:endParaRPr lang="en-US" sz="2000" dirty="0"/>
          </a:p>
          <a:p>
            <a:r>
              <a:rPr kumimoji="1" lang="en-US" sz="2000" dirty="0"/>
              <a:t>		</a:t>
            </a:r>
            <a:r>
              <a:rPr kumimoji="1" lang="en-US" sz="2000" u="sng" dirty="0"/>
              <a:t>      Data         Median</a:t>
            </a:r>
          </a:p>
          <a:p>
            <a:r>
              <a:rPr kumimoji="1" lang="en-US" sz="2000" dirty="0"/>
              <a:t>Original sample:	{1, 5, 8, 3, 7}	5</a:t>
            </a:r>
          </a:p>
          <a:p>
            <a:endParaRPr kumimoji="1" lang="en-US" sz="2000" dirty="0"/>
          </a:p>
          <a:p>
            <a:r>
              <a:rPr kumimoji="1" lang="en-US" sz="2000" dirty="0"/>
              <a:t>Bootstrap 1:	{1, 7, 1, 3, 7}	3</a:t>
            </a:r>
          </a:p>
          <a:p>
            <a:r>
              <a:rPr kumimoji="1" lang="en-US" sz="2000" dirty="0"/>
              <a:t>Bootstrap 2:	{7, 3, 8, 8, 3}	7</a:t>
            </a:r>
          </a:p>
          <a:p>
            <a:r>
              <a:rPr kumimoji="1" lang="en-US" sz="2000" dirty="0"/>
              <a:t>Bootstrap 3:	{7, 3, 8, 8, 3}	7</a:t>
            </a:r>
          </a:p>
          <a:p>
            <a:r>
              <a:rPr kumimoji="1" lang="en-US" sz="2000" dirty="0"/>
              <a:t>Bootstrap 4:	{3, 5, 5, 1, 5}	5</a:t>
            </a:r>
          </a:p>
          <a:p>
            <a:r>
              <a:rPr kumimoji="1" lang="en-US" sz="2000" dirty="0"/>
              <a:t>Bootstrap 5:	{1, 1, 5, 1, 8}	1</a:t>
            </a:r>
          </a:p>
          <a:p>
            <a:r>
              <a:rPr kumimoji="1" lang="en-US" sz="2000" dirty="0"/>
              <a:t>     etc.</a:t>
            </a:r>
          </a:p>
          <a:p>
            <a:r>
              <a:rPr kumimoji="1" lang="en-US" sz="2000" dirty="0"/>
              <a:t>Bootstrap </a:t>
            </a:r>
            <a:r>
              <a:rPr kumimoji="1" lang="en-US" sz="2000" i="1" dirty="0"/>
              <a:t>B</a:t>
            </a:r>
            <a:r>
              <a:rPr kumimoji="1" lang="en-US" sz="2000" dirty="0"/>
              <a:t> (=1000)</a:t>
            </a:r>
            <a:endParaRPr kumimoji="1" lang="en-US" sz="2000" i="1" dirty="0"/>
          </a:p>
        </p:txBody>
      </p:sp>
    </p:spTree>
    <p:extLst>
      <p:ext uri="{BB962C8B-B14F-4D97-AF65-F5344CB8AC3E}">
        <p14:creationId xmlns:p14="http://schemas.microsoft.com/office/powerpoint/2010/main" val="28152199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2017</a:t>
            </a:r>
            <a:endParaRPr lang="en-US" sz="1400"/>
          </a:p>
        </p:txBody>
      </p:sp>
      <p:sp>
        <p:nvSpPr>
          <p:cNvPr id="12291" name="Footer Placeholder 4"/>
          <p:cNvSpPr>
            <a:spLocks noGrp="1"/>
          </p:cNvSpPr>
          <p:nvPr>
            <p:ph type="ftr" sz="quarter" idx="1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sz="1400" smtClean="0"/>
              <a:t>Summer Institutes</a:t>
            </a:r>
          </a:p>
        </p:txBody>
      </p:sp>
      <p:sp>
        <p:nvSpPr>
          <p:cNvPr id="12292" name="Slide Number Placeholder 5"/>
          <p:cNvSpPr>
            <a:spLocks noGrp="1"/>
          </p:cNvSpPr>
          <p:nvPr>
            <p:ph type="sldNum" sz="quarter" idx="12"/>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70214D0C-6F62-4E2B-80DB-DEEA9E5A83F7}" type="slidenum">
              <a:rPr lang="en-US" sz="1400" smtClean="0"/>
              <a:pPr/>
              <a:t>257</a:t>
            </a:fld>
            <a:endParaRPr lang="en-US" sz="1400" smtClean="0"/>
          </a:p>
        </p:txBody>
      </p:sp>
      <p:sp>
        <p:nvSpPr>
          <p:cNvPr id="12293" name="Text Box 2"/>
          <p:cNvSpPr txBox="1">
            <a:spLocks noChangeArrowheads="1"/>
          </p:cNvSpPr>
          <p:nvPr/>
        </p:nvSpPr>
        <p:spPr bwMode="auto">
          <a:xfrm>
            <a:off x="1404938" y="590550"/>
            <a:ext cx="381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2000" b="1"/>
              <a:t>Bootstrap Estimation</a:t>
            </a:r>
            <a:br>
              <a:rPr lang="en-US" sz="2000" b="1"/>
            </a:br>
            <a:r>
              <a:rPr lang="en-US" sz="2000" b="1"/>
              <a:t>Examples</a:t>
            </a:r>
          </a:p>
        </p:txBody>
      </p:sp>
      <p:sp>
        <p:nvSpPr>
          <p:cNvPr id="12294" name="Line 3"/>
          <p:cNvSpPr>
            <a:spLocks noChangeShapeType="1"/>
          </p:cNvSpPr>
          <p:nvPr/>
        </p:nvSpPr>
        <p:spPr bwMode="auto">
          <a:xfrm>
            <a:off x="1252538" y="1395413"/>
            <a:ext cx="411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 name="Text Box 4"/>
          <p:cNvSpPr txBox="1">
            <a:spLocks noChangeArrowheads="1"/>
          </p:cNvSpPr>
          <p:nvPr/>
        </p:nvSpPr>
        <p:spPr bwMode="auto">
          <a:xfrm>
            <a:off x="566738" y="1651000"/>
            <a:ext cx="5634037"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sz="2400">
                <a:solidFill>
                  <a:schemeClr val="tx1"/>
                </a:solidFill>
                <a:latin typeface="Times New Roman" charset="0"/>
              </a:defRPr>
            </a:lvl1pPr>
            <a:lvl2pPr>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a:tabLst>
                <a:tab pos="228600" algn="l"/>
              </a:tabLst>
              <a:defRPr sz="2400">
                <a:solidFill>
                  <a:schemeClr val="tx1"/>
                </a:solidFill>
                <a:latin typeface="Times New Roman" charset="0"/>
              </a:defRPr>
            </a:lvl5pPr>
            <a:lvl6pPr eaLnBrk="0" fontAlgn="base" hangingPunct="0">
              <a:spcBef>
                <a:spcPct val="0"/>
              </a:spcBef>
              <a:spcAft>
                <a:spcPct val="0"/>
              </a:spcAft>
              <a:tabLst>
                <a:tab pos="228600" algn="l"/>
              </a:tabLst>
              <a:defRPr sz="2400">
                <a:solidFill>
                  <a:schemeClr val="tx1"/>
                </a:solidFill>
                <a:latin typeface="Times New Roman" charset="0"/>
              </a:defRPr>
            </a:lvl6pPr>
            <a:lvl7pPr eaLnBrk="0" fontAlgn="base" hangingPunct="0">
              <a:spcBef>
                <a:spcPct val="0"/>
              </a:spcBef>
              <a:spcAft>
                <a:spcPct val="0"/>
              </a:spcAft>
              <a:tabLst>
                <a:tab pos="228600" algn="l"/>
              </a:tabLst>
              <a:defRPr sz="2400">
                <a:solidFill>
                  <a:schemeClr val="tx1"/>
                </a:solidFill>
                <a:latin typeface="Times New Roman" charset="0"/>
              </a:defRPr>
            </a:lvl7pPr>
            <a:lvl8pPr eaLnBrk="0" fontAlgn="base" hangingPunct="0">
              <a:spcBef>
                <a:spcPct val="0"/>
              </a:spcBef>
              <a:spcAft>
                <a:spcPct val="0"/>
              </a:spcAft>
              <a:tabLst>
                <a:tab pos="228600" algn="l"/>
              </a:tabLst>
              <a:defRPr sz="2400">
                <a:solidFill>
                  <a:schemeClr val="tx1"/>
                </a:solidFill>
                <a:latin typeface="Times New Roman" charset="0"/>
              </a:defRPr>
            </a:lvl8pPr>
            <a:lvl9pPr eaLnBrk="0" fontAlgn="base" hangingPunct="0">
              <a:spcBef>
                <a:spcPct val="0"/>
              </a:spcBef>
              <a:spcAft>
                <a:spcPct val="0"/>
              </a:spcAft>
              <a:tabLst>
                <a:tab pos="228600" algn="l"/>
              </a:tabLst>
              <a:defRPr sz="2400">
                <a:solidFill>
                  <a:schemeClr val="tx1"/>
                </a:solidFill>
                <a:latin typeface="Times New Roman" charset="0"/>
              </a:defRPr>
            </a:lvl9pPr>
          </a:lstStyle>
          <a:p>
            <a:pPr>
              <a:spcBef>
                <a:spcPct val="20000"/>
              </a:spcBef>
              <a:buClr>
                <a:schemeClr val="hlink"/>
              </a:buClr>
              <a:buSzPct val="70000"/>
              <a:buFont typeface="Wingdings" pitchFamily="2" charset="2"/>
              <a:buNone/>
            </a:pPr>
            <a:r>
              <a:rPr kumimoji="1" lang="en-US" sz="2000" b="1"/>
              <a:t>Bootstrapped estimates of the standard error for sample median (cont.)</a:t>
            </a:r>
          </a:p>
          <a:p>
            <a:pPr algn="just"/>
            <a:endParaRPr lang="en-US" sz="2000"/>
          </a:p>
          <a:p>
            <a:pPr lvl="1">
              <a:buFontTx/>
              <a:buChar char="•"/>
            </a:pPr>
            <a:r>
              <a:rPr kumimoji="1" lang="en-US" sz="2000"/>
              <a:t> Descriptive statistics for the sample medians from 1000 bootstrap samples</a:t>
            </a:r>
          </a:p>
          <a:p>
            <a:pPr lvl="1"/>
            <a:endParaRPr kumimoji="1" lang="en-US" sz="2000"/>
          </a:p>
          <a:p>
            <a:pPr lvl="1"/>
            <a:r>
              <a:rPr kumimoji="1" lang="en-US" sz="2000"/>
              <a:t>       B			1000</a:t>
            </a:r>
          </a:p>
          <a:p>
            <a:pPr lvl="1"/>
            <a:r>
              <a:rPr kumimoji="1" lang="en-US" sz="2000"/>
              <a:t>       Mean			4.964</a:t>
            </a:r>
          </a:p>
          <a:p>
            <a:pPr lvl="1"/>
            <a:r>
              <a:rPr kumimoji="1" lang="en-US" sz="2000"/>
              <a:t>       Standard Deviation	</a:t>
            </a:r>
            <a:r>
              <a:rPr kumimoji="1" lang="en-US" sz="2000" b="1"/>
              <a:t>1.914</a:t>
            </a:r>
          </a:p>
          <a:p>
            <a:pPr lvl="1"/>
            <a:r>
              <a:rPr kumimoji="1" lang="en-US" sz="2000"/>
              <a:t>       Median			       5</a:t>
            </a:r>
          </a:p>
          <a:p>
            <a:pPr lvl="1"/>
            <a:r>
              <a:rPr kumimoji="1" lang="en-US" sz="2000"/>
              <a:t>       Minimum, Maximum	   1, 8</a:t>
            </a:r>
          </a:p>
          <a:p>
            <a:pPr lvl="1"/>
            <a:r>
              <a:rPr kumimoji="1" lang="en-US" sz="2000"/>
              <a:t>       25th, 75th percentile	   3, 7</a:t>
            </a:r>
          </a:p>
          <a:p>
            <a:pPr lvl="1"/>
            <a:endParaRPr kumimoji="1" lang="en-US" sz="2000"/>
          </a:p>
          <a:p>
            <a:pPr lvl="1">
              <a:buFontTx/>
              <a:buChar char="•"/>
            </a:pPr>
            <a:r>
              <a:rPr kumimoji="1" lang="en-US" sz="2000"/>
              <a:t> We estimate the standard error for the sample median as 1.914</a:t>
            </a:r>
            <a:br>
              <a:rPr kumimoji="1" lang="en-US" sz="2000"/>
            </a:br>
            <a:endParaRPr kumimoji="1" lang="en-US" sz="2000"/>
          </a:p>
          <a:p>
            <a:pPr lvl="1">
              <a:buFontTx/>
              <a:buChar char="•"/>
            </a:pPr>
            <a:r>
              <a:rPr kumimoji="1" lang="en-US" sz="2000"/>
              <a:t> A 95% asymptotic (with n=5?) confidence interval (using the 0.975 quantile of the standard normal distribution) is</a:t>
            </a:r>
          </a:p>
          <a:p>
            <a:pPr lvl="4"/>
            <a:r>
              <a:rPr kumimoji="1" lang="en-US" sz="2000"/>
              <a:t>5 +/- 1.96(1.914) = (1.25, 8.75)</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TotalTime>
  <Words>766</Words>
  <Application>Microsoft Macintosh PowerPoint</Application>
  <PresentationFormat>Overhead</PresentationFormat>
  <Paragraphs>193</Paragraphs>
  <Slides>15</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Default Design</vt:lpstr>
      <vt:lpstr>Equation</vt:lpstr>
      <vt:lpstr>Microsoft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hughes</dc:creator>
  <cp:lastModifiedBy>Amy</cp:lastModifiedBy>
  <cp:revision>106</cp:revision>
  <cp:lastPrinted>2011-06-04T00:34:50Z</cp:lastPrinted>
  <dcterms:created xsi:type="dcterms:W3CDTF">2000-10-20T13:38:43Z</dcterms:created>
  <dcterms:modified xsi:type="dcterms:W3CDTF">2017-07-08T00:58:15Z</dcterms:modified>
</cp:coreProperties>
</file>