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9" strictFirstAndLastChars="0" saveSubsetFonts="1">
  <p:sldMasterIdLst>
    <p:sldMasterId id="2147483648" r:id="rId1"/>
  </p:sldMasterIdLst>
  <p:notesMasterIdLst>
    <p:notesMasterId r:id="rId49"/>
  </p:notesMasterIdLst>
  <p:handoutMasterIdLst>
    <p:handoutMasterId r:id="rId50"/>
  </p:handoutMasterIdLst>
  <p:sldIdLst>
    <p:sldId id="256" r:id="rId2"/>
    <p:sldId id="274" r:id="rId3"/>
    <p:sldId id="277" r:id="rId4"/>
    <p:sldId id="280" r:id="rId5"/>
    <p:sldId id="275" r:id="rId6"/>
    <p:sldId id="306" r:id="rId7"/>
    <p:sldId id="257" r:id="rId8"/>
    <p:sldId id="307" r:id="rId9"/>
    <p:sldId id="258" r:id="rId10"/>
    <p:sldId id="308" r:id="rId11"/>
    <p:sldId id="309" r:id="rId12"/>
    <p:sldId id="259" r:id="rId13"/>
    <p:sldId id="260" r:id="rId14"/>
    <p:sldId id="263" r:id="rId15"/>
    <p:sldId id="297" r:id="rId16"/>
    <p:sldId id="311" r:id="rId17"/>
    <p:sldId id="264" r:id="rId18"/>
    <p:sldId id="265" r:id="rId19"/>
    <p:sldId id="312" r:id="rId20"/>
    <p:sldId id="267" r:id="rId21"/>
    <p:sldId id="268" r:id="rId22"/>
    <p:sldId id="271" r:id="rId23"/>
    <p:sldId id="273" r:id="rId24"/>
    <p:sldId id="281" r:id="rId25"/>
    <p:sldId id="282" r:id="rId26"/>
    <p:sldId id="298" r:id="rId27"/>
    <p:sldId id="283" r:id="rId28"/>
    <p:sldId id="284" r:id="rId29"/>
    <p:sldId id="285" r:id="rId30"/>
    <p:sldId id="286" r:id="rId31"/>
    <p:sldId id="313" r:id="rId32"/>
    <p:sldId id="287" r:id="rId33"/>
    <p:sldId id="288" r:id="rId34"/>
    <p:sldId id="289" r:id="rId35"/>
    <p:sldId id="290" r:id="rId36"/>
    <p:sldId id="315" r:id="rId37"/>
    <p:sldId id="314" r:id="rId38"/>
    <p:sldId id="291" r:id="rId39"/>
    <p:sldId id="292" r:id="rId40"/>
    <p:sldId id="293" r:id="rId41"/>
    <p:sldId id="294" r:id="rId42"/>
    <p:sldId id="295" r:id="rId43"/>
    <p:sldId id="299" r:id="rId44"/>
    <p:sldId id="300" r:id="rId45"/>
    <p:sldId id="302" r:id="rId46"/>
    <p:sldId id="303" r:id="rId47"/>
    <p:sldId id="304" r:id="rId48"/>
  </p:sldIdLst>
  <p:sldSz cx="6858000" cy="9144000" type="overhead"/>
  <p:notesSz cx="9601200" cy="731520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charset="0"/>
        <a:ea typeface="+mn-ea"/>
        <a:cs typeface="+mn-cs"/>
      </a:defRPr>
    </a:lvl5pPr>
    <a:lvl6pPr marL="2286000" algn="l" defTabSz="914400" rtl="0" eaLnBrk="1" latinLnBrk="0" hangingPunct="1">
      <a:defRPr sz="2000" kern="1200">
        <a:solidFill>
          <a:schemeClr val="tx1"/>
        </a:solidFill>
        <a:latin typeface="Times New Roman" charset="0"/>
        <a:ea typeface="+mn-ea"/>
        <a:cs typeface="+mn-cs"/>
      </a:defRPr>
    </a:lvl6pPr>
    <a:lvl7pPr marL="2743200" algn="l" defTabSz="914400" rtl="0" eaLnBrk="1" latinLnBrk="0" hangingPunct="1">
      <a:defRPr sz="2000" kern="1200">
        <a:solidFill>
          <a:schemeClr val="tx1"/>
        </a:solidFill>
        <a:latin typeface="Times New Roman" charset="0"/>
        <a:ea typeface="+mn-ea"/>
        <a:cs typeface="+mn-cs"/>
      </a:defRPr>
    </a:lvl7pPr>
    <a:lvl8pPr marL="3200400" algn="l" defTabSz="914400" rtl="0" eaLnBrk="1" latinLnBrk="0" hangingPunct="1">
      <a:defRPr sz="2000" kern="1200">
        <a:solidFill>
          <a:schemeClr val="tx1"/>
        </a:solidFill>
        <a:latin typeface="Times New Roman" charset="0"/>
        <a:ea typeface="+mn-ea"/>
        <a:cs typeface="+mn-cs"/>
      </a:defRPr>
    </a:lvl8pPr>
    <a:lvl9pPr marL="3657600" algn="l" defTabSz="914400" rtl="0" eaLnBrk="1" latinLnBrk="0" hangingPunct="1">
      <a:defRPr sz="20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9" autoAdjust="0"/>
    <p:restoredTop sz="97436" autoAdjust="0"/>
  </p:normalViewPr>
  <p:slideViewPr>
    <p:cSldViewPr>
      <p:cViewPr>
        <p:scale>
          <a:sx n="90" d="100"/>
          <a:sy n="90" d="100"/>
        </p:scale>
        <p:origin x="3008" y="11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lvl1pPr>
              <a:defRPr sz="1300"/>
            </a:lvl1pPr>
          </a:lstStyle>
          <a:p>
            <a:pPr>
              <a:defRPr/>
            </a:pPr>
            <a:endParaRPr lang="en-US"/>
          </a:p>
        </p:txBody>
      </p:sp>
      <p:sp>
        <p:nvSpPr>
          <p:cNvPr id="3075" name="Rectangle 3"/>
          <p:cNvSpPr>
            <a:spLocks noGrp="1" noChangeArrowheads="1"/>
          </p:cNvSpPr>
          <p:nvPr>
            <p:ph type="dt" sz="quarter" idx="1"/>
          </p:nvPr>
        </p:nvSpPr>
        <p:spPr bwMode="auto">
          <a:xfrm>
            <a:off x="5440364" y="1"/>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lvl1pPr algn="r">
              <a:defRPr sz="1300"/>
            </a:lvl1pPr>
          </a:lstStyle>
          <a:p>
            <a:pPr>
              <a:defRPr/>
            </a:pPr>
            <a:endParaRPr lang="en-US"/>
          </a:p>
        </p:txBody>
      </p:sp>
      <p:sp>
        <p:nvSpPr>
          <p:cNvPr id="3076" name="Rectangle 4"/>
          <p:cNvSpPr>
            <a:spLocks noGrp="1" noChangeArrowheads="1"/>
          </p:cNvSpPr>
          <p:nvPr>
            <p:ph type="ftr" sz="quarter" idx="2"/>
          </p:nvPr>
        </p:nvSpPr>
        <p:spPr bwMode="auto">
          <a:xfrm>
            <a:off x="0" y="6950076"/>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b" anchorCtr="0" compatLnSpc="1">
            <a:prstTxWarp prst="textNoShape">
              <a:avLst/>
            </a:prstTxWarp>
          </a:bodyPr>
          <a:lstStyle>
            <a:lvl1pPr>
              <a:defRPr sz="1300"/>
            </a:lvl1pPr>
          </a:lstStyle>
          <a:p>
            <a:pPr>
              <a:defRPr/>
            </a:pPr>
            <a:endParaRPr lang="en-US"/>
          </a:p>
        </p:txBody>
      </p:sp>
      <p:sp>
        <p:nvSpPr>
          <p:cNvPr id="3077" name="Rectangle 5"/>
          <p:cNvSpPr>
            <a:spLocks noGrp="1" noChangeArrowheads="1"/>
          </p:cNvSpPr>
          <p:nvPr>
            <p:ph type="sldNum" sz="quarter" idx="3"/>
          </p:nvPr>
        </p:nvSpPr>
        <p:spPr bwMode="auto">
          <a:xfrm>
            <a:off x="5440364" y="6950076"/>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b" anchorCtr="0" compatLnSpc="1">
            <a:prstTxWarp prst="textNoShape">
              <a:avLst/>
            </a:prstTxWarp>
          </a:bodyPr>
          <a:lstStyle>
            <a:lvl1pPr algn="r">
              <a:defRPr sz="1300"/>
            </a:lvl1pPr>
          </a:lstStyle>
          <a:p>
            <a:pPr>
              <a:defRPr/>
            </a:pPr>
            <a:fld id="{D276804E-A0DC-4057-84FE-3916F5F62105}" type="slidenum">
              <a:rPr lang="en-US"/>
              <a:pPr>
                <a:defRPr/>
              </a:pPr>
              <a:t>‹#›</a:t>
            </a:fld>
            <a:endParaRPr lang="en-US"/>
          </a:p>
        </p:txBody>
      </p:sp>
    </p:spTree>
    <p:extLst>
      <p:ext uri="{BB962C8B-B14F-4D97-AF65-F5344CB8AC3E}">
        <p14:creationId xmlns:p14="http://schemas.microsoft.com/office/powerpoint/2010/main" val="179327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lvl1pPr>
              <a:defRPr sz="1300"/>
            </a:lvl1pPr>
          </a:lstStyle>
          <a:p>
            <a:pPr>
              <a:defRPr/>
            </a:pPr>
            <a:endParaRPr lang="en-US"/>
          </a:p>
        </p:txBody>
      </p:sp>
      <p:sp>
        <p:nvSpPr>
          <p:cNvPr id="2051" name="Rectangle 3"/>
          <p:cNvSpPr>
            <a:spLocks noGrp="1" noChangeArrowheads="1"/>
          </p:cNvSpPr>
          <p:nvPr>
            <p:ph type="dt" idx="1"/>
          </p:nvPr>
        </p:nvSpPr>
        <p:spPr bwMode="auto">
          <a:xfrm>
            <a:off x="5440364" y="1"/>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lvl1pPr algn="r">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3773488" y="550863"/>
            <a:ext cx="2054225" cy="2740025"/>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1279525" y="3475039"/>
            <a:ext cx="7042151"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6950076"/>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b" anchorCtr="0" compatLnSpc="1">
            <a:prstTxWarp prst="textNoShape">
              <a:avLst/>
            </a:prstTxWarp>
          </a:bodyPr>
          <a:lstStyle>
            <a:lvl1pPr>
              <a:defRPr sz="1300"/>
            </a:lvl1pPr>
          </a:lstStyle>
          <a:p>
            <a:pPr>
              <a:defRPr/>
            </a:pPr>
            <a:endParaRPr lang="en-US"/>
          </a:p>
        </p:txBody>
      </p:sp>
      <p:sp>
        <p:nvSpPr>
          <p:cNvPr id="2055" name="Rectangle 7"/>
          <p:cNvSpPr>
            <a:spLocks noGrp="1" noChangeArrowheads="1"/>
          </p:cNvSpPr>
          <p:nvPr>
            <p:ph type="sldNum" sz="quarter" idx="5"/>
          </p:nvPr>
        </p:nvSpPr>
        <p:spPr bwMode="auto">
          <a:xfrm>
            <a:off x="5440364" y="6950076"/>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332" tIns="48667" rIns="97332" bIns="48667" numCol="1" anchor="b" anchorCtr="0" compatLnSpc="1">
            <a:prstTxWarp prst="textNoShape">
              <a:avLst/>
            </a:prstTxWarp>
          </a:bodyPr>
          <a:lstStyle>
            <a:lvl1pPr algn="r">
              <a:defRPr sz="1300"/>
            </a:lvl1pPr>
          </a:lstStyle>
          <a:p>
            <a:pPr>
              <a:defRPr/>
            </a:pPr>
            <a:fld id="{2670760B-F392-48CB-AF14-41C617470BCB}" type="slidenum">
              <a:rPr lang="en-US"/>
              <a:pPr>
                <a:defRPr/>
              </a:pPr>
              <a:t>‹#›</a:t>
            </a:fld>
            <a:endParaRPr lang="en-US"/>
          </a:p>
        </p:txBody>
      </p:sp>
    </p:spTree>
    <p:extLst>
      <p:ext uri="{BB962C8B-B14F-4D97-AF65-F5344CB8AC3E}">
        <p14:creationId xmlns:p14="http://schemas.microsoft.com/office/powerpoint/2010/main" val="4145218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773488" y="550863"/>
            <a:ext cx="2054225" cy="2740025"/>
          </a:xfrm>
          <a:ln/>
        </p:spPr>
      </p:sp>
      <p:sp>
        <p:nvSpPr>
          <p:cNvPr id="37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1ECA6-E46C-46F2-A189-2E8F27FF6DD5}" type="slidenum">
              <a:rPr lang="en-US"/>
              <a:pPr>
                <a:defRPr/>
              </a:pPr>
              <a:t>‹#›</a:t>
            </a:fld>
            <a:endParaRPr lang="en-US"/>
          </a:p>
        </p:txBody>
      </p:sp>
    </p:spTree>
    <p:extLst>
      <p:ext uri="{BB962C8B-B14F-4D97-AF65-F5344CB8AC3E}">
        <p14:creationId xmlns:p14="http://schemas.microsoft.com/office/powerpoint/2010/main" val="1980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9E27E9-70CA-4572-AC0D-3754B7238657}" type="slidenum">
              <a:rPr lang="en-US"/>
              <a:pPr>
                <a:defRPr/>
              </a:pPr>
              <a:t>‹#›</a:t>
            </a:fld>
            <a:endParaRPr lang="en-US"/>
          </a:p>
        </p:txBody>
      </p:sp>
    </p:spTree>
    <p:extLst>
      <p:ext uri="{BB962C8B-B14F-4D97-AF65-F5344CB8AC3E}">
        <p14:creationId xmlns:p14="http://schemas.microsoft.com/office/powerpoint/2010/main" val="266101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1A35C2-B283-4A98-B7CB-615010E7D5F1}" type="slidenum">
              <a:rPr lang="en-US"/>
              <a:pPr>
                <a:defRPr/>
              </a:pPr>
              <a:t>‹#›</a:t>
            </a:fld>
            <a:endParaRPr lang="en-US"/>
          </a:p>
        </p:txBody>
      </p:sp>
    </p:spTree>
    <p:extLst>
      <p:ext uri="{BB962C8B-B14F-4D97-AF65-F5344CB8AC3E}">
        <p14:creationId xmlns:p14="http://schemas.microsoft.com/office/powerpoint/2010/main" val="117335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5B654-C041-4405-9F1F-CD361ED89597}" type="slidenum">
              <a:rPr lang="en-US"/>
              <a:pPr>
                <a:defRPr/>
              </a:pPr>
              <a:t>‹#›</a:t>
            </a:fld>
            <a:endParaRPr lang="en-US"/>
          </a:p>
        </p:txBody>
      </p:sp>
    </p:spTree>
    <p:extLst>
      <p:ext uri="{BB962C8B-B14F-4D97-AF65-F5344CB8AC3E}">
        <p14:creationId xmlns:p14="http://schemas.microsoft.com/office/powerpoint/2010/main" val="379457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B98CAF-E0CB-48B5-B2EB-D1D8A2E0CF1C}" type="slidenum">
              <a:rPr lang="en-US"/>
              <a:pPr>
                <a:defRPr/>
              </a:pPr>
              <a:t>‹#›</a:t>
            </a:fld>
            <a:endParaRPr lang="en-US"/>
          </a:p>
        </p:txBody>
      </p:sp>
    </p:spTree>
    <p:extLst>
      <p:ext uri="{BB962C8B-B14F-4D97-AF65-F5344CB8AC3E}">
        <p14:creationId xmlns:p14="http://schemas.microsoft.com/office/powerpoint/2010/main" val="336720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5E0F21-1C2F-434F-9F68-D1AC6E4CE8DA}" type="slidenum">
              <a:rPr lang="en-US"/>
              <a:pPr>
                <a:defRPr/>
              </a:pPr>
              <a:t>‹#›</a:t>
            </a:fld>
            <a:endParaRPr lang="en-US"/>
          </a:p>
        </p:txBody>
      </p:sp>
    </p:spTree>
    <p:extLst>
      <p:ext uri="{BB962C8B-B14F-4D97-AF65-F5344CB8AC3E}">
        <p14:creationId xmlns:p14="http://schemas.microsoft.com/office/powerpoint/2010/main" val="422896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4"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4"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EDAB26-8585-4613-89E0-8611C0E4B546}" type="slidenum">
              <a:rPr lang="en-US"/>
              <a:pPr>
                <a:defRPr/>
              </a:pPr>
              <a:t>‹#›</a:t>
            </a:fld>
            <a:endParaRPr lang="en-US"/>
          </a:p>
        </p:txBody>
      </p:sp>
    </p:spTree>
    <p:extLst>
      <p:ext uri="{BB962C8B-B14F-4D97-AF65-F5344CB8AC3E}">
        <p14:creationId xmlns:p14="http://schemas.microsoft.com/office/powerpoint/2010/main" val="17289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2FC8E3-D2AE-4916-B12E-59368C7C9516}" type="slidenum">
              <a:rPr lang="en-US"/>
              <a:pPr>
                <a:defRPr/>
              </a:pPr>
              <a:t>‹#›</a:t>
            </a:fld>
            <a:endParaRPr lang="en-US"/>
          </a:p>
        </p:txBody>
      </p:sp>
    </p:spTree>
    <p:extLst>
      <p:ext uri="{BB962C8B-B14F-4D97-AF65-F5344CB8AC3E}">
        <p14:creationId xmlns:p14="http://schemas.microsoft.com/office/powerpoint/2010/main" val="121976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F1591F-C7A5-4243-AD37-CE39796CDA61}" type="slidenum">
              <a:rPr lang="en-US"/>
              <a:pPr>
                <a:defRPr/>
              </a:pPr>
              <a:t>‹#›</a:t>
            </a:fld>
            <a:endParaRPr lang="en-US"/>
          </a:p>
        </p:txBody>
      </p:sp>
    </p:spTree>
    <p:extLst>
      <p:ext uri="{BB962C8B-B14F-4D97-AF65-F5344CB8AC3E}">
        <p14:creationId xmlns:p14="http://schemas.microsoft.com/office/powerpoint/2010/main" val="36856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8"/>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17510-07EA-4B57-BB94-AD835BCBAB76}" type="slidenum">
              <a:rPr lang="en-US"/>
              <a:pPr>
                <a:defRPr/>
              </a:pPr>
              <a:t>‹#›</a:t>
            </a:fld>
            <a:endParaRPr lang="en-US"/>
          </a:p>
        </p:txBody>
      </p:sp>
    </p:spTree>
    <p:extLst>
      <p:ext uri="{BB962C8B-B14F-4D97-AF65-F5344CB8AC3E}">
        <p14:creationId xmlns:p14="http://schemas.microsoft.com/office/powerpoint/2010/main" val="220930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Summer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Summer Institutes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0DDD78-7BE4-4EF7-9A20-1C0965300BC2}" type="slidenum">
              <a:rPr lang="en-US"/>
              <a:pPr>
                <a:defRPr/>
              </a:pPr>
              <a:t>‹#›</a:t>
            </a:fld>
            <a:endParaRPr lang="en-US"/>
          </a:p>
        </p:txBody>
      </p:sp>
    </p:spTree>
    <p:extLst>
      <p:ext uri="{BB962C8B-B14F-4D97-AF65-F5344CB8AC3E}">
        <p14:creationId xmlns:p14="http://schemas.microsoft.com/office/powerpoint/2010/main" val="631317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smtClean="0"/>
            </a:lvl1pPr>
          </a:lstStyle>
          <a:p>
            <a:pPr>
              <a:defRPr/>
            </a:pPr>
            <a:r>
              <a:rPr lang="en-US" smtClean="0"/>
              <a:t>Summer 2017</a:t>
            </a: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pPr>
              <a:defRPr/>
            </a:pPr>
            <a:r>
              <a:rPr lang="en-US" smtClean="0"/>
              <a:t>Summer Institutes</a:t>
            </a: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pPr>
              <a:defRPr/>
            </a:pPr>
            <a:fld id="{2F197264-9A64-4B2D-AE70-F8BD0EC95B5F}" type="slidenum">
              <a:rPr lang="en-US"/>
              <a:pPr>
                <a:defRPr/>
              </a:pPr>
              <a:t>‹#›</a:t>
            </a:fld>
            <a:endParaRPr lang="en-US"/>
          </a:p>
        </p:txBody>
      </p:sp>
      <p:sp>
        <p:nvSpPr>
          <p:cNvPr id="1031" name="AutoShape 7"/>
          <p:cNvSpPr>
            <a:spLocks noChangeArrowheads="1"/>
          </p:cNvSpPr>
          <p:nvPr/>
        </p:nvSpPr>
        <p:spPr bwMode="auto">
          <a:xfrm>
            <a:off x="381000" y="304800"/>
            <a:ext cx="6096000" cy="7924800"/>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wmf"/><Relationship Id="rId5" Type="http://schemas.openxmlformats.org/officeDocument/2006/relationships/oleObject" Target="../embeddings/oleObject4.bin"/><Relationship Id="rId6"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wmf"/><Relationship Id="rId5" Type="http://schemas.openxmlformats.org/officeDocument/2006/relationships/oleObject" Target="../embeddings/oleObject6.bin"/><Relationship Id="rId6"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8.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oleObject" Target="../embeddings/oleObject7.bin"/><Relationship Id="rId5"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 Id="rId3" Type="http://schemas.openxmlformats.org/officeDocument/2006/relationships/image" Target="../media/image18.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wmf"/><Relationship Id="rId5" Type="http://schemas.openxmlformats.org/officeDocument/2006/relationships/oleObject" Target="../embeddings/oleObject11.bin"/><Relationship Id="rId6" Type="http://schemas.openxmlformats.org/officeDocument/2006/relationships/image" Target="../media/image22.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3.wmf"/><Relationship Id="rId5" Type="http://schemas.openxmlformats.org/officeDocument/2006/relationships/oleObject" Target="../embeddings/oleObject13.bin"/><Relationship Id="rId6" Type="http://schemas.openxmlformats.org/officeDocument/2006/relationships/image" Target="../media/image24.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5.wmf"/><Relationship Id="rId5" Type="http://schemas.openxmlformats.org/officeDocument/2006/relationships/oleObject" Target="../embeddings/oleObject15.bin"/><Relationship Id="rId6" Type="http://schemas.openxmlformats.org/officeDocument/2006/relationships/image" Target="../media/image26.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05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052" name="AutoShape 2"/>
          <p:cNvSpPr>
            <a:spLocks noChangeArrowheads="1"/>
          </p:cNvSpPr>
          <p:nvPr/>
        </p:nvSpPr>
        <p:spPr bwMode="auto">
          <a:xfrm>
            <a:off x="381000" y="304800"/>
            <a:ext cx="6096000" cy="7924800"/>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3" name="Rectangle 3"/>
          <p:cNvSpPr>
            <a:spLocks noChangeArrowheads="1"/>
          </p:cNvSpPr>
          <p:nvPr/>
        </p:nvSpPr>
        <p:spPr bwMode="auto">
          <a:xfrm>
            <a:off x="914400" y="2743200"/>
            <a:ext cx="5029200" cy="95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2800" b="1"/>
              <a:t>Descriptive Statistics and Exploratory Data Analysis</a:t>
            </a:r>
          </a:p>
        </p:txBody>
      </p:sp>
      <p:sp>
        <p:nvSpPr>
          <p:cNvPr id="2054" name="Line 4"/>
          <p:cNvSpPr>
            <a:spLocks noChangeShapeType="1"/>
          </p:cNvSpPr>
          <p:nvPr/>
        </p:nvSpPr>
        <p:spPr bwMode="auto">
          <a:xfrm>
            <a:off x="915988" y="2286000"/>
            <a:ext cx="50276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5" name="Line 5"/>
          <p:cNvSpPr>
            <a:spLocks noChangeShapeType="1"/>
          </p:cNvSpPr>
          <p:nvPr/>
        </p:nvSpPr>
        <p:spPr bwMode="auto">
          <a:xfrm>
            <a:off x="915988" y="2514600"/>
            <a:ext cx="50276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6" name="Line 6"/>
          <p:cNvSpPr>
            <a:spLocks noChangeShapeType="1"/>
          </p:cNvSpPr>
          <p:nvPr/>
        </p:nvSpPr>
        <p:spPr bwMode="auto">
          <a:xfrm>
            <a:off x="992188" y="3962400"/>
            <a:ext cx="50276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7" name="Line 7"/>
          <p:cNvSpPr>
            <a:spLocks noChangeShapeType="1"/>
          </p:cNvSpPr>
          <p:nvPr/>
        </p:nvSpPr>
        <p:spPr bwMode="auto">
          <a:xfrm>
            <a:off x="992188" y="4191000"/>
            <a:ext cx="502761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58"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DFC3802-666B-4215-90B0-72C980242519}" type="slidenum">
              <a:rPr lang="en-US" sz="1400" smtClean="0"/>
              <a:pPr/>
              <a:t>29</a:t>
            </a:fld>
            <a:endParaRPr 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6148" name="Text Box 2"/>
          <p:cNvSpPr txBox="1">
            <a:spLocks noChangeArrowheads="1"/>
          </p:cNvSpPr>
          <p:nvPr/>
        </p:nvSpPr>
        <p:spPr bwMode="auto">
          <a:xfrm>
            <a:off x="914400" y="601664"/>
            <a:ext cx="47672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solidFill>
                  <a:schemeClr val="accent2"/>
                </a:solidFill>
              </a:rPr>
              <a:t>QUIZ </a:t>
            </a:r>
          </a:p>
          <a:p>
            <a:pPr algn="ctr">
              <a:spcBef>
                <a:spcPct val="50000"/>
              </a:spcBef>
            </a:pPr>
            <a:r>
              <a:rPr lang="en-US" b="1" dirty="0" smtClean="0">
                <a:solidFill>
                  <a:schemeClr val="accent2"/>
                </a:solidFill>
              </a:rPr>
              <a:t>(</a:t>
            </a:r>
            <a:r>
              <a:rPr lang="en-US" b="1" dirty="0">
                <a:solidFill>
                  <a:schemeClr val="accent2"/>
                </a:solidFill>
              </a:rPr>
              <a:t>2 mins; complete in pairs)</a:t>
            </a:r>
            <a:endParaRPr lang="en-US" dirty="0">
              <a:solidFill>
                <a:schemeClr val="accent2"/>
              </a:solidFill>
            </a:endParaRPr>
          </a:p>
        </p:txBody>
      </p:sp>
      <p:sp>
        <p:nvSpPr>
          <p:cNvPr id="6149" name="Line 3"/>
          <p:cNvSpPr>
            <a:spLocks noChangeShapeType="1"/>
          </p:cNvSpPr>
          <p:nvPr/>
        </p:nvSpPr>
        <p:spPr bwMode="auto">
          <a:xfrm>
            <a:off x="1028700" y="15240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50" name="Text Box 4"/>
          <p:cNvSpPr txBox="1">
            <a:spLocks noChangeArrowheads="1"/>
          </p:cNvSpPr>
          <p:nvPr/>
        </p:nvSpPr>
        <p:spPr bwMode="auto">
          <a:xfrm>
            <a:off x="1047749" y="2680831"/>
            <a:ext cx="4648200"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2250" indent="-22225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marL="457200" indent="-457200">
              <a:spcBef>
                <a:spcPct val="50000"/>
              </a:spcBef>
              <a:buFont typeface="+mj-lt"/>
              <a:buAutoNum type="arabicPeriod"/>
            </a:pPr>
            <a:r>
              <a:rPr lang="en-US" dirty="0" smtClean="0">
                <a:solidFill>
                  <a:schemeClr val="accent2"/>
                </a:solidFill>
              </a:rPr>
              <a:t>What is </a:t>
            </a: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r>
              <a:rPr lang="en-US" dirty="0" smtClean="0">
                <a:solidFill>
                  <a:schemeClr val="accent2"/>
                </a:solidFill>
              </a:rPr>
              <a:t>What is the mean of -5, 10, and 0?</a:t>
            </a: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r>
              <a:rPr lang="en-US" dirty="0" smtClean="0">
                <a:solidFill>
                  <a:schemeClr val="accent2"/>
                </a:solidFill>
              </a:rPr>
              <a:t>If I buy a bag of 3 bagels, and they weigh 85g</a:t>
            </a:r>
            <a:r>
              <a:rPr lang="en-US" dirty="0">
                <a:solidFill>
                  <a:schemeClr val="accent2"/>
                </a:solidFill>
              </a:rPr>
              <a:t>, </a:t>
            </a:r>
            <a:r>
              <a:rPr lang="en-US" dirty="0" smtClean="0">
                <a:solidFill>
                  <a:schemeClr val="accent2"/>
                </a:solidFill>
              </a:rPr>
              <a:t>95g </a:t>
            </a:r>
            <a:r>
              <a:rPr lang="en-US" dirty="0">
                <a:solidFill>
                  <a:schemeClr val="accent2"/>
                </a:solidFill>
              </a:rPr>
              <a:t>and </a:t>
            </a:r>
            <a:r>
              <a:rPr lang="en-US" dirty="0" smtClean="0">
                <a:solidFill>
                  <a:schemeClr val="accent2"/>
                </a:solidFill>
              </a:rPr>
              <a:t>90g</a:t>
            </a:r>
            <a:r>
              <a:rPr lang="en-US" dirty="0">
                <a:solidFill>
                  <a:schemeClr val="accent2"/>
                </a:solidFill>
              </a:rPr>
              <a:t>, what is the mean </a:t>
            </a:r>
            <a:r>
              <a:rPr lang="en-US" dirty="0" smtClean="0">
                <a:solidFill>
                  <a:schemeClr val="accent2"/>
                </a:solidFill>
              </a:rPr>
              <a:t>weight?</a:t>
            </a:r>
          </a:p>
          <a:p>
            <a:pPr marL="457200" indent="-457200">
              <a:spcBef>
                <a:spcPct val="50000"/>
              </a:spcBef>
              <a:buFont typeface="+mj-lt"/>
              <a:buAutoNum type="arabicPeriod"/>
            </a:pPr>
            <a:endParaRPr lang="en-US" dirty="0" smtClean="0">
              <a:solidFill>
                <a:schemeClr val="accent2"/>
              </a:solidFill>
            </a:endParaRP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endParaRPr lang="en-US" dirty="0" smtClean="0">
              <a:solidFill>
                <a:schemeClr val="accent2"/>
              </a:solidFill>
            </a:endParaRPr>
          </a:p>
        </p:txBody>
      </p:sp>
      <p:sp>
        <p:nvSpPr>
          <p:cNvPr id="61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DBA7242-2049-4F66-90FA-9D536BABEC8E}" type="slidenum">
              <a:rPr lang="en-US" sz="1400" smtClean="0"/>
              <a:pPr/>
              <a:t>38</a:t>
            </a:fld>
            <a:endParaRPr lang="en-US" sz="1400" smtClean="0"/>
          </a:p>
        </p:txBody>
      </p:sp>
      <mc:AlternateContent xmlns:mc="http://schemas.openxmlformats.org/markup-compatibility/2006">
        <mc:Choice xmlns:a14="http://schemas.microsoft.com/office/drawing/2010/main" Requires="a14">
          <p:sp>
            <p:nvSpPr>
              <p:cNvPr id="2" name="TextBox 1"/>
              <p:cNvSpPr txBox="1"/>
              <p:nvPr/>
            </p:nvSpPr>
            <p:spPr>
              <a:xfrm>
                <a:off x="2357437" y="2332598"/>
                <a:ext cx="804836" cy="9001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ctrlPr>
                            <a:rPr lang="is-IS" i="1" smtClean="0">
                              <a:solidFill>
                                <a:schemeClr val="accent2"/>
                              </a:solidFill>
                              <a:latin typeface="Cambria Math" charset="0"/>
                            </a:rPr>
                          </m:ctrlPr>
                        </m:naryPr>
                        <m:sub>
                          <m:r>
                            <m:rPr>
                              <m:brk m:alnAt="23"/>
                            </m:rPr>
                            <a:rPr lang="en-US" b="0" i="1" smtClean="0">
                              <a:solidFill>
                                <a:schemeClr val="accent2"/>
                              </a:solidFill>
                              <a:latin typeface="Cambria Math" charset="0"/>
                            </a:rPr>
                            <m:t>𝑗</m:t>
                          </m:r>
                          <m:r>
                            <a:rPr lang="en-US" b="0" i="1" smtClean="0">
                              <a:solidFill>
                                <a:schemeClr val="accent2"/>
                              </a:solidFill>
                              <a:latin typeface="Cambria Math" charset="0"/>
                            </a:rPr>
                            <m:t>=10</m:t>
                          </m:r>
                        </m:sub>
                        <m:sup>
                          <m:r>
                            <a:rPr lang="en-US" b="0" i="1" smtClean="0">
                              <a:solidFill>
                                <a:schemeClr val="accent2"/>
                              </a:solidFill>
                              <a:latin typeface="Cambria Math" charset="0"/>
                            </a:rPr>
                            <m:t>12</m:t>
                          </m:r>
                        </m:sup>
                        <m:e>
                          <m:r>
                            <a:rPr lang="en-US" b="0" i="1" smtClean="0">
                              <a:solidFill>
                                <a:schemeClr val="accent2"/>
                              </a:solidFill>
                              <a:latin typeface="Cambria Math" charset="0"/>
                            </a:rPr>
                            <m:t>𝑗</m:t>
                          </m:r>
                        </m:e>
                      </m:nary>
                      <m:r>
                        <a:rPr lang="en-US" b="0" i="1" smtClean="0">
                          <a:solidFill>
                            <a:schemeClr val="accent2"/>
                          </a:solidFill>
                          <a:latin typeface="Cambria Math" charset="0"/>
                        </a:rPr>
                        <m:t>?</m:t>
                      </m:r>
                    </m:oMath>
                  </m:oMathPara>
                </a14:m>
                <a:endParaRPr lang="en-US" dirty="0">
                  <a:solidFill>
                    <a:schemeClr val="accent2"/>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2357437" y="2332598"/>
                <a:ext cx="804836" cy="90011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994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6148" name="Text Box 2"/>
          <p:cNvSpPr txBox="1">
            <a:spLocks noChangeArrowheads="1"/>
          </p:cNvSpPr>
          <p:nvPr/>
        </p:nvSpPr>
        <p:spPr bwMode="auto">
          <a:xfrm>
            <a:off x="914400" y="601664"/>
            <a:ext cx="47672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solidFill>
                  <a:schemeClr val="accent2"/>
                </a:solidFill>
              </a:rPr>
              <a:t>QUIZ: part 2</a:t>
            </a:r>
          </a:p>
          <a:p>
            <a:pPr algn="ctr">
              <a:spcBef>
                <a:spcPct val="50000"/>
              </a:spcBef>
            </a:pPr>
            <a:r>
              <a:rPr lang="en-US" b="1" dirty="0" smtClean="0">
                <a:solidFill>
                  <a:schemeClr val="accent2"/>
                </a:solidFill>
              </a:rPr>
              <a:t>(</a:t>
            </a:r>
            <a:r>
              <a:rPr lang="en-US" b="1" dirty="0">
                <a:solidFill>
                  <a:schemeClr val="accent2"/>
                </a:solidFill>
              </a:rPr>
              <a:t>2 mins; complete in pairs)</a:t>
            </a:r>
            <a:endParaRPr lang="en-US" dirty="0">
              <a:solidFill>
                <a:schemeClr val="accent2"/>
              </a:solidFill>
            </a:endParaRPr>
          </a:p>
        </p:txBody>
      </p:sp>
      <p:sp>
        <p:nvSpPr>
          <p:cNvPr id="6149" name="Line 3"/>
          <p:cNvSpPr>
            <a:spLocks noChangeShapeType="1"/>
          </p:cNvSpPr>
          <p:nvPr/>
        </p:nvSpPr>
        <p:spPr bwMode="auto">
          <a:xfrm>
            <a:off x="1028700" y="15240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50" name="Text Box 4"/>
          <p:cNvSpPr txBox="1">
            <a:spLocks noChangeArrowheads="1"/>
          </p:cNvSpPr>
          <p:nvPr/>
        </p:nvSpPr>
        <p:spPr bwMode="auto">
          <a:xfrm>
            <a:off x="1047749" y="2680831"/>
            <a:ext cx="4648200" cy="6401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2250" indent="-22225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marL="457200" indent="-457200">
              <a:spcBef>
                <a:spcPct val="50000"/>
              </a:spcBef>
              <a:buFont typeface="+mj-lt"/>
              <a:buAutoNum type="arabicPeriod"/>
            </a:pPr>
            <a:r>
              <a:rPr lang="en-US" dirty="0" smtClean="0">
                <a:solidFill>
                  <a:schemeClr val="accent2"/>
                </a:solidFill>
              </a:rPr>
              <a:t>If I buy a bag of 3 bagels, and they weigh 85g</a:t>
            </a:r>
            <a:r>
              <a:rPr lang="en-US" dirty="0">
                <a:solidFill>
                  <a:schemeClr val="accent2"/>
                </a:solidFill>
              </a:rPr>
              <a:t>, </a:t>
            </a:r>
            <a:r>
              <a:rPr lang="en-US" dirty="0" smtClean="0">
                <a:solidFill>
                  <a:schemeClr val="accent2"/>
                </a:solidFill>
              </a:rPr>
              <a:t>95g </a:t>
            </a:r>
            <a:r>
              <a:rPr lang="en-US" dirty="0">
                <a:solidFill>
                  <a:schemeClr val="accent2"/>
                </a:solidFill>
              </a:rPr>
              <a:t>and </a:t>
            </a:r>
            <a:r>
              <a:rPr lang="en-US" dirty="0" smtClean="0">
                <a:solidFill>
                  <a:schemeClr val="accent2"/>
                </a:solidFill>
              </a:rPr>
              <a:t>90g</a:t>
            </a:r>
            <a:r>
              <a:rPr lang="en-US" dirty="0">
                <a:solidFill>
                  <a:schemeClr val="accent2"/>
                </a:solidFill>
              </a:rPr>
              <a:t>, what is the mean </a:t>
            </a:r>
            <a:r>
              <a:rPr lang="en-US" dirty="0" smtClean="0">
                <a:solidFill>
                  <a:schemeClr val="accent2"/>
                </a:solidFill>
              </a:rPr>
              <a:t>weight?</a:t>
            </a:r>
          </a:p>
          <a:p>
            <a:pPr marL="457200" indent="-457200">
              <a:spcBef>
                <a:spcPct val="50000"/>
              </a:spcBef>
              <a:buFont typeface="+mj-lt"/>
              <a:buAutoNum type="arabicPeriod"/>
            </a:pPr>
            <a:endParaRPr lang="en-US" dirty="0" smtClean="0">
              <a:solidFill>
                <a:schemeClr val="accent2"/>
              </a:solidFill>
            </a:endParaRPr>
          </a:p>
          <a:p>
            <a:pPr marL="457200" indent="-457200">
              <a:spcBef>
                <a:spcPct val="50000"/>
              </a:spcBef>
              <a:buFont typeface="+mj-lt"/>
              <a:buAutoNum type="arabicPeriod"/>
            </a:pPr>
            <a:r>
              <a:rPr lang="en-US" dirty="0">
                <a:solidFill>
                  <a:schemeClr val="accent2"/>
                </a:solidFill>
              </a:rPr>
              <a:t>If I buy a bag of 3 bagels and they weigh 0.085 kg, 0.095 kg and 0.09 kg, what is the mean </a:t>
            </a:r>
            <a:r>
              <a:rPr lang="en-US" dirty="0" smtClean="0">
                <a:solidFill>
                  <a:schemeClr val="accent2"/>
                </a:solidFill>
              </a:rPr>
              <a:t>weight?</a:t>
            </a: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r>
              <a:rPr lang="en-US" dirty="0">
                <a:solidFill>
                  <a:schemeClr val="accent2"/>
                </a:solidFill>
              </a:rPr>
              <a:t>If I add 20 grams of cream cheese to each of my bagels, what is the mean (</a:t>
            </a:r>
            <a:r>
              <a:rPr lang="en-US" dirty="0" smtClean="0">
                <a:solidFill>
                  <a:schemeClr val="accent2"/>
                </a:solidFill>
              </a:rPr>
              <a:t>combined) </a:t>
            </a:r>
            <a:r>
              <a:rPr lang="en-US" dirty="0">
                <a:solidFill>
                  <a:schemeClr val="accent2"/>
                </a:solidFill>
              </a:rPr>
              <a:t>weight of my </a:t>
            </a:r>
            <a:r>
              <a:rPr lang="en-US" dirty="0" smtClean="0">
                <a:solidFill>
                  <a:schemeClr val="accent2"/>
                </a:solidFill>
              </a:rPr>
              <a:t>breakfast?</a:t>
            </a:r>
            <a:endParaRPr lang="en-US" dirty="0">
              <a:solidFill>
                <a:schemeClr val="accent2"/>
              </a:solidFill>
            </a:endParaRPr>
          </a:p>
          <a:p>
            <a:pPr>
              <a:spcBef>
                <a:spcPct val="50000"/>
              </a:spcBef>
              <a:buFontTx/>
              <a:buChar char="•"/>
            </a:pPr>
            <a:endParaRPr lang="en-US" dirty="0" smtClean="0">
              <a:solidFill>
                <a:schemeClr val="accent2"/>
              </a:solidFill>
            </a:endParaRPr>
          </a:p>
          <a:p>
            <a:pPr>
              <a:spcBef>
                <a:spcPct val="50000"/>
              </a:spcBef>
              <a:buFontTx/>
              <a:buChar char="•"/>
            </a:pPr>
            <a:endParaRPr lang="en-US" dirty="0" smtClean="0">
              <a:solidFill>
                <a:schemeClr val="accent2"/>
              </a:solidFill>
            </a:endParaRPr>
          </a:p>
          <a:p>
            <a:pPr>
              <a:spcBef>
                <a:spcPct val="50000"/>
              </a:spcBef>
              <a:buFontTx/>
              <a:buChar char="•"/>
            </a:pPr>
            <a:endParaRPr lang="en-US" dirty="0">
              <a:solidFill>
                <a:schemeClr val="accent2"/>
              </a:solidFill>
            </a:endParaRPr>
          </a:p>
          <a:p>
            <a:pPr>
              <a:spcBef>
                <a:spcPct val="50000"/>
              </a:spcBef>
              <a:buFontTx/>
              <a:buChar char="•"/>
            </a:pPr>
            <a:endParaRPr lang="en-US" dirty="0">
              <a:solidFill>
                <a:schemeClr val="accent2"/>
              </a:solidFill>
            </a:endParaRPr>
          </a:p>
          <a:p>
            <a:pPr>
              <a:spcBef>
                <a:spcPct val="50000"/>
              </a:spcBef>
              <a:buFontTx/>
              <a:buChar char="•"/>
            </a:pPr>
            <a:endParaRPr lang="en-US" dirty="0" smtClean="0">
              <a:solidFill>
                <a:schemeClr val="accent2"/>
              </a:solidFill>
            </a:endParaRPr>
          </a:p>
        </p:txBody>
      </p:sp>
      <p:sp>
        <p:nvSpPr>
          <p:cNvPr id="61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DBA7242-2049-4F66-90FA-9D536BABEC8E}" type="slidenum">
              <a:rPr lang="en-US" sz="1400" smtClean="0"/>
              <a:pPr/>
              <a:t>39</a:t>
            </a:fld>
            <a:endParaRPr lang="en-US" sz="1400" smtClean="0"/>
          </a:p>
        </p:txBody>
      </p:sp>
    </p:spTree>
    <p:extLst>
      <p:ext uri="{BB962C8B-B14F-4D97-AF65-F5344CB8AC3E}">
        <p14:creationId xmlns:p14="http://schemas.microsoft.com/office/powerpoint/2010/main" val="129326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921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9220" name="Rectangle 2"/>
          <p:cNvSpPr>
            <a:spLocks noChangeArrowheads="1"/>
          </p:cNvSpPr>
          <p:nvPr/>
        </p:nvSpPr>
        <p:spPr bwMode="auto">
          <a:xfrm>
            <a:off x="990600" y="762001"/>
            <a:ext cx="48006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dirty="0"/>
              <a:t>Some Properties of the </a:t>
            </a:r>
            <a:r>
              <a:rPr lang="en-US" b="1" dirty="0" smtClean="0"/>
              <a:t>Mean</a:t>
            </a:r>
            <a:endParaRPr lang="en-US" b="1" dirty="0"/>
          </a:p>
        </p:txBody>
      </p:sp>
      <p:sp>
        <p:nvSpPr>
          <p:cNvPr id="9221" name="Line 3"/>
          <p:cNvSpPr>
            <a:spLocks noChangeShapeType="1"/>
          </p:cNvSpPr>
          <p:nvPr/>
        </p:nvSpPr>
        <p:spPr bwMode="auto">
          <a:xfrm>
            <a:off x="1068388" y="14478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22" name="Rectangle 4"/>
          <p:cNvSpPr>
            <a:spLocks noChangeArrowheads="1"/>
          </p:cNvSpPr>
          <p:nvPr/>
        </p:nvSpPr>
        <p:spPr bwMode="auto">
          <a:xfrm>
            <a:off x="914400" y="1828801"/>
            <a:ext cx="5029200" cy="101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Often we wish to </a:t>
            </a:r>
            <a:r>
              <a:rPr lang="en-US" b="1" dirty="0"/>
              <a:t>transform </a:t>
            </a:r>
            <a:r>
              <a:rPr lang="en-US" dirty="0"/>
              <a:t>variables. Linear changes to variables </a:t>
            </a:r>
            <a:r>
              <a:rPr lang="en-US" dirty="0" smtClean="0"/>
              <a:t>impact </a:t>
            </a:r>
            <a:r>
              <a:rPr lang="en-US" dirty="0"/>
              <a:t>the mean in a predictable way:</a:t>
            </a:r>
          </a:p>
        </p:txBody>
      </p:sp>
      <p:sp>
        <p:nvSpPr>
          <p:cNvPr id="9223" name="Rectangle 5"/>
          <p:cNvSpPr>
            <a:spLocks noChangeArrowheads="1"/>
          </p:cNvSpPr>
          <p:nvPr/>
        </p:nvSpPr>
        <p:spPr bwMode="auto">
          <a:xfrm>
            <a:off x="1066800" y="3276602"/>
            <a:ext cx="4648200" cy="2862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457200" indent="-457200">
              <a:spcBef>
                <a:spcPct val="50000"/>
              </a:spcBef>
              <a:buAutoNum type="arabicParenBoth"/>
            </a:pPr>
            <a:r>
              <a:rPr lang="en-US" dirty="0" smtClean="0"/>
              <a:t>Adding a </a:t>
            </a:r>
            <a:r>
              <a:rPr lang="en-US" dirty="0"/>
              <a:t>constant to all </a:t>
            </a:r>
            <a:r>
              <a:rPr lang="en-US" dirty="0"/>
              <a:t>values adds that constant to the </a:t>
            </a:r>
            <a:r>
              <a:rPr lang="en-US" dirty="0" smtClean="0"/>
              <a:t>mean</a:t>
            </a:r>
          </a:p>
          <a:p>
            <a:pPr marL="457200" indent="-457200">
              <a:spcBef>
                <a:spcPct val="50000"/>
              </a:spcBef>
              <a:buAutoNum type="arabicParenBoth"/>
            </a:pPr>
            <a:endParaRPr lang="en-US" dirty="0"/>
          </a:p>
          <a:p>
            <a:pPr marL="457200" indent="-457200">
              <a:spcBef>
                <a:spcPct val="50000"/>
              </a:spcBef>
              <a:buAutoNum type="arabicParenBoth"/>
            </a:pPr>
            <a:r>
              <a:rPr lang="en-US" dirty="0"/>
              <a:t>Multiplication by constant multiplies the mean by that </a:t>
            </a:r>
            <a:r>
              <a:rPr lang="en-US" dirty="0" smtClean="0"/>
              <a:t>constant</a:t>
            </a:r>
            <a:endParaRPr lang="en-US" dirty="0" smtClean="0"/>
          </a:p>
          <a:p>
            <a:pPr marL="350838" indent="-350838">
              <a:spcBef>
                <a:spcPct val="50000"/>
              </a:spcBef>
            </a:pPr>
            <a:endParaRPr lang="en-US" dirty="0"/>
          </a:p>
          <a:p>
            <a:pPr marL="350838" indent="-350838">
              <a:spcBef>
                <a:spcPct val="50000"/>
              </a:spcBef>
            </a:pPr>
            <a:endParaRPr lang="en-US" dirty="0"/>
          </a:p>
        </p:txBody>
      </p:sp>
      <p:sp>
        <p:nvSpPr>
          <p:cNvPr id="9226" name="Rectangle 8"/>
          <p:cNvSpPr>
            <a:spLocks noChangeArrowheads="1"/>
          </p:cNvSpPr>
          <p:nvPr/>
        </p:nvSpPr>
        <p:spPr bwMode="auto">
          <a:xfrm>
            <a:off x="990600" y="6266841"/>
            <a:ext cx="4876800" cy="101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smtClean="0"/>
              <a:t>CAREFUL</a:t>
            </a:r>
            <a:r>
              <a:rPr lang="en-US" dirty="0"/>
              <a:t>: This does not happen for all transformations. For example, the logarithm of the mean is not the </a:t>
            </a:r>
            <a:r>
              <a:rPr lang="en-US" dirty="0" smtClean="0"/>
              <a:t>mean </a:t>
            </a:r>
            <a:r>
              <a:rPr lang="en-US" dirty="0"/>
              <a:t>of the </a:t>
            </a:r>
            <a:r>
              <a:rPr lang="en-US" dirty="0" smtClean="0"/>
              <a:t>logarithms.</a:t>
            </a:r>
          </a:p>
        </p:txBody>
      </p:sp>
      <p:sp>
        <p:nvSpPr>
          <p:cNvPr id="9228"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DBC356F0-C0FA-42AD-9F1B-9FE878A10A50}" type="slidenum">
              <a:rPr lang="en-US" sz="1400" smtClean="0"/>
              <a:pPr/>
              <a:t>40</a:t>
            </a:fld>
            <a:endParaRPr lang="en-US"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02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0244" name="Rectangle 2"/>
          <p:cNvSpPr>
            <a:spLocks noChangeArrowheads="1"/>
          </p:cNvSpPr>
          <p:nvPr/>
        </p:nvSpPr>
        <p:spPr bwMode="auto">
          <a:xfrm>
            <a:off x="2438400" y="914401"/>
            <a:ext cx="18288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Median</a:t>
            </a:r>
          </a:p>
        </p:txBody>
      </p:sp>
      <p:sp>
        <p:nvSpPr>
          <p:cNvPr id="10245" name="Line 3"/>
          <p:cNvSpPr>
            <a:spLocks noChangeShapeType="1"/>
          </p:cNvSpPr>
          <p:nvPr/>
        </p:nvSpPr>
        <p:spPr bwMode="auto">
          <a:xfrm>
            <a:off x="1068388" y="14478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6" name="Rectangle 4"/>
          <p:cNvSpPr>
            <a:spLocks noChangeArrowheads="1"/>
          </p:cNvSpPr>
          <p:nvPr/>
        </p:nvSpPr>
        <p:spPr bwMode="auto">
          <a:xfrm>
            <a:off x="1066800" y="1905002"/>
            <a:ext cx="4953000" cy="3170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Another measure of central tendency is the </a:t>
            </a:r>
            <a:r>
              <a:rPr lang="en-US" b="1"/>
              <a:t>median</a:t>
            </a:r>
            <a:r>
              <a:rPr lang="en-US"/>
              <a:t> - the “middle one”. Half the values are below the median and half are above. Given the ordered sample, X</a:t>
            </a:r>
            <a:r>
              <a:rPr lang="en-US" baseline="-25000"/>
              <a:t>(i)</a:t>
            </a:r>
            <a:r>
              <a:rPr lang="en-US"/>
              <a:t>, the median is:</a:t>
            </a:r>
          </a:p>
          <a:p>
            <a:pPr>
              <a:spcBef>
                <a:spcPct val="50000"/>
              </a:spcBef>
            </a:pPr>
            <a:r>
              <a:rPr lang="en-US"/>
              <a:t>N odd:</a:t>
            </a:r>
          </a:p>
          <a:p>
            <a:pPr>
              <a:spcBef>
                <a:spcPct val="50000"/>
              </a:spcBef>
            </a:pPr>
            <a:endParaRPr lang="en-US"/>
          </a:p>
          <a:p>
            <a:pPr>
              <a:spcBef>
                <a:spcPct val="50000"/>
              </a:spcBef>
            </a:pPr>
            <a:r>
              <a:rPr lang="en-US"/>
              <a:t>N even:</a:t>
            </a:r>
          </a:p>
          <a:p>
            <a:pPr>
              <a:spcBef>
                <a:spcPct val="50000"/>
              </a:spcBef>
            </a:pPr>
            <a:endParaRPr lang="en-US"/>
          </a:p>
        </p:txBody>
      </p:sp>
      <p:sp>
        <p:nvSpPr>
          <p:cNvPr id="10247" name="Rectangle 5"/>
          <p:cNvSpPr>
            <a:spLocks noChangeArrowheads="1"/>
          </p:cNvSpPr>
          <p:nvPr/>
        </p:nvSpPr>
        <p:spPr bwMode="auto">
          <a:xfrm>
            <a:off x="2438400" y="5486401"/>
            <a:ext cx="20574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Mode</a:t>
            </a:r>
          </a:p>
        </p:txBody>
      </p:sp>
      <p:sp>
        <p:nvSpPr>
          <p:cNvPr id="10248" name="Line 6"/>
          <p:cNvSpPr>
            <a:spLocks noChangeShapeType="1"/>
          </p:cNvSpPr>
          <p:nvPr/>
        </p:nvSpPr>
        <p:spPr bwMode="auto">
          <a:xfrm>
            <a:off x="1144588" y="60960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49" name="Rectangle 7"/>
          <p:cNvSpPr>
            <a:spLocks noChangeArrowheads="1"/>
          </p:cNvSpPr>
          <p:nvPr/>
        </p:nvSpPr>
        <p:spPr bwMode="auto">
          <a:xfrm>
            <a:off x="1219200" y="6324601"/>
            <a:ext cx="43434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The </a:t>
            </a:r>
            <a:r>
              <a:rPr lang="en-US" b="1"/>
              <a:t>mode</a:t>
            </a:r>
            <a:r>
              <a:rPr lang="en-US"/>
              <a:t> is the most frequently occurring value in the sample.</a:t>
            </a:r>
          </a:p>
        </p:txBody>
      </p:sp>
      <p:graphicFrame>
        <p:nvGraphicFramePr>
          <p:cNvPr id="10250" name="Object 8"/>
          <p:cNvGraphicFramePr>
            <a:graphicFrameLocks/>
          </p:cNvGraphicFramePr>
          <p:nvPr/>
        </p:nvGraphicFramePr>
        <p:xfrm>
          <a:off x="1981200" y="3657601"/>
          <a:ext cx="1765300" cy="571500"/>
        </p:xfrm>
        <a:graphic>
          <a:graphicData uri="http://schemas.openxmlformats.org/presentationml/2006/ole">
            <mc:AlternateContent xmlns:mc="http://schemas.openxmlformats.org/markup-compatibility/2006">
              <mc:Choice xmlns:v="urn:schemas-microsoft-com:vml" Requires="v">
                <p:oleObj spid="_x0000_s10395" name="Equation" r:id="rId3" imgW="1765300" imgH="571500" progId="Equation.3">
                  <p:embed/>
                </p:oleObj>
              </mc:Choice>
              <mc:Fallback>
                <p:oleObj name="Equation" r:id="rId3" imgW="1765300" imgH="571500" progId="Equation.3">
                  <p:embed/>
                  <p:pic>
                    <p:nvPicPr>
                      <p:cNvPr id="0"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1"/>
                        <a:ext cx="176530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0251" name="Object 9"/>
          <p:cNvGraphicFramePr>
            <a:graphicFrameLocks/>
          </p:cNvGraphicFramePr>
          <p:nvPr/>
        </p:nvGraphicFramePr>
        <p:xfrm>
          <a:off x="1981200" y="4572001"/>
          <a:ext cx="3009900" cy="622300"/>
        </p:xfrm>
        <a:graphic>
          <a:graphicData uri="http://schemas.openxmlformats.org/presentationml/2006/ole">
            <mc:AlternateContent xmlns:mc="http://schemas.openxmlformats.org/markup-compatibility/2006">
              <mc:Choice xmlns:v="urn:schemas-microsoft-com:vml" Requires="v">
                <p:oleObj spid="_x0000_s10396" name="Equation" r:id="rId5" imgW="3009900" imgH="622300" progId="Equation.3">
                  <p:embed/>
                </p:oleObj>
              </mc:Choice>
              <mc:Fallback>
                <p:oleObj name="Equation" r:id="rId5" imgW="3009900" imgH="622300" progId="Equation.3">
                  <p:embed/>
                  <p:pic>
                    <p:nvPicPr>
                      <p:cNvPr id="0" name="Objec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572001"/>
                        <a:ext cx="30099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2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622866BD-E489-493E-A0BC-13EFFABB79F5}" type="slidenum">
              <a:rPr lang="en-US" sz="1400" smtClean="0"/>
              <a:pPr/>
              <a:t>41</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126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1268" name="Rectangle 2"/>
          <p:cNvSpPr>
            <a:spLocks noChangeArrowheads="1"/>
          </p:cNvSpPr>
          <p:nvPr/>
        </p:nvSpPr>
        <p:spPr bwMode="auto">
          <a:xfrm>
            <a:off x="1295400" y="762001"/>
            <a:ext cx="41910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Comparison of Mean and Median</a:t>
            </a:r>
          </a:p>
        </p:txBody>
      </p:sp>
      <p:sp>
        <p:nvSpPr>
          <p:cNvPr id="11269" name="Line 3"/>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0" name="Rectangle 4"/>
          <p:cNvSpPr>
            <a:spLocks noChangeArrowheads="1"/>
          </p:cNvSpPr>
          <p:nvPr/>
        </p:nvSpPr>
        <p:spPr bwMode="auto">
          <a:xfrm>
            <a:off x="1219200" y="1828802"/>
            <a:ext cx="4495800" cy="2555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71450" indent="-171450">
              <a:spcBef>
                <a:spcPct val="50000"/>
              </a:spcBef>
              <a:buFontTx/>
              <a:buChar char="•"/>
              <a:defRPr/>
            </a:pPr>
            <a:r>
              <a:rPr lang="en-US" dirty="0"/>
              <a:t>Mean is sensitive to a few very large (or small) values - “outliers”</a:t>
            </a:r>
          </a:p>
          <a:p>
            <a:pPr marL="171450" indent="-171450">
              <a:spcBef>
                <a:spcPct val="50000"/>
              </a:spcBef>
              <a:buFontTx/>
              <a:buChar char="•"/>
              <a:defRPr/>
            </a:pPr>
            <a:r>
              <a:rPr lang="en-US" dirty="0"/>
              <a:t>Median is “resistant” to outliers</a:t>
            </a:r>
          </a:p>
          <a:p>
            <a:pPr marL="171450" indent="-171450">
              <a:spcBef>
                <a:spcPct val="50000"/>
              </a:spcBef>
              <a:buFontTx/>
              <a:buChar char="•"/>
              <a:defRPr/>
            </a:pPr>
            <a:r>
              <a:rPr lang="en-US" dirty="0"/>
              <a:t>Mean is attractive mathematically</a:t>
            </a:r>
          </a:p>
          <a:p>
            <a:pPr marL="171450" indent="-171450">
              <a:spcBef>
                <a:spcPct val="50000"/>
              </a:spcBef>
              <a:buFontTx/>
              <a:buChar char="•"/>
              <a:defRPr/>
            </a:pPr>
            <a:r>
              <a:rPr lang="en-US" dirty="0"/>
              <a:t>50% of sample is above the median, </a:t>
            </a:r>
          </a:p>
          <a:p>
            <a:pPr>
              <a:spcBef>
                <a:spcPct val="50000"/>
              </a:spcBef>
              <a:defRPr/>
            </a:pPr>
            <a:r>
              <a:rPr lang="en-US" dirty="0"/>
              <a:t>   50% of sample is below the median.</a:t>
            </a:r>
          </a:p>
        </p:txBody>
      </p:sp>
      <p:sp>
        <p:nvSpPr>
          <p:cNvPr id="11271"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144C665-062E-4C83-B6D2-CFE0D32D59BF}" type="slidenum">
              <a:rPr lang="en-US" sz="1400" smtClean="0"/>
              <a:pPr/>
              <a:t>42</a:t>
            </a:fld>
            <a:endParaRPr 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126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11268" name="Rectangle 2"/>
          <p:cNvSpPr>
            <a:spLocks noChangeArrowheads="1"/>
          </p:cNvSpPr>
          <p:nvPr/>
        </p:nvSpPr>
        <p:spPr bwMode="auto">
          <a:xfrm>
            <a:off x="1295400" y="762001"/>
            <a:ext cx="41910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dirty="0" smtClean="0"/>
              <a:t>What’s the difference?</a:t>
            </a:r>
            <a:endParaRPr lang="en-US" b="1" dirty="0"/>
          </a:p>
        </p:txBody>
      </p:sp>
      <p:sp>
        <p:nvSpPr>
          <p:cNvPr id="11269" name="Line 3"/>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144C665-062E-4C83-B6D2-CFE0D32D59BF}" type="slidenum">
              <a:rPr lang="en-US" sz="1400" smtClean="0"/>
              <a:pPr/>
              <a:t>43</a:t>
            </a:fld>
            <a:endParaRPr lang="en-US" sz="1400" smtClean="0"/>
          </a:p>
        </p:txBody>
      </p:sp>
      <p:sp>
        <p:nvSpPr>
          <p:cNvPr id="2" name="Rectangle 1"/>
          <p:cNvSpPr/>
          <p:nvPr/>
        </p:nvSpPr>
        <p:spPr>
          <a:xfrm>
            <a:off x="1714500" y="4141113"/>
            <a:ext cx="3429000" cy="861774"/>
          </a:xfrm>
          <a:prstGeom prst="rect">
            <a:avLst/>
          </a:prstGeom>
        </p:spPr>
        <p:txBody>
          <a:bodyPr>
            <a:spAutoFit/>
          </a:bodyPr>
          <a:lstStyle/>
          <a:p>
            <a:pPr algn="ctr">
              <a:spcBef>
                <a:spcPct val="50000"/>
              </a:spcBef>
            </a:pPr>
            <a:r>
              <a:rPr lang="en-US" dirty="0"/>
              <a:t>20,23,34,26,30,22,40,38,37</a:t>
            </a:r>
          </a:p>
          <a:p>
            <a:pPr algn="ctr">
              <a:spcBef>
                <a:spcPct val="50000"/>
              </a:spcBef>
            </a:pPr>
            <a:r>
              <a:rPr lang="en-US" dirty="0"/>
              <a:t>30,29,30,31,32,30,28,30,30</a:t>
            </a:r>
            <a:endParaRPr lang="en-US" dirty="0"/>
          </a:p>
        </p:txBody>
      </p:sp>
      <p:pic>
        <p:nvPicPr>
          <p:cNvPr id="5" name="Picture 4"/>
          <p:cNvPicPr>
            <a:picLocks noChangeAspect="1"/>
          </p:cNvPicPr>
          <p:nvPr/>
        </p:nvPicPr>
        <p:blipFill>
          <a:blip r:embed="rId2"/>
          <a:stretch>
            <a:fillRect/>
          </a:stretch>
        </p:blipFill>
        <p:spPr>
          <a:xfrm>
            <a:off x="485735" y="2488424"/>
            <a:ext cx="5857915" cy="4005284"/>
          </a:xfrm>
          <a:prstGeom prst="rect">
            <a:avLst/>
          </a:prstGeom>
        </p:spPr>
      </p:pic>
    </p:spTree>
    <p:extLst>
      <p:ext uri="{BB962C8B-B14F-4D97-AF65-F5344CB8AC3E}">
        <p14:creationId xmlns:p14="http://schemas.microsoft.com/office/powerpoint/2010/main" val="98084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126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11268" name="Rectangle 2"/>
          <p:cNvSpPr>
            <a:spLocks noChangeArrowheads="1"/>
          </p:cNvSpPr>
          <p:nvPr/>
        </p:nvSpPr>
        <p:spPr bwMode="auto">
          <a:xfrm>
            <a:off x="1295400" y="762001"/>
            <a:ext cx="41910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dirty="0" smtClean="0"/>
              <a:t>What’s the difference?</a:t>
            </a:r>
            <a:endParaRPr lang="en-US" b="1" dirty="0"/>
          </a:p>
        </p:txBody>
      </p:sp>
      <p:sp>
        <p:nvSpPr>
          <p:cNvPr id="11269" name="Line 3"/>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1"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144C665-062E-4C83-B6D2-CFE0D32D59BF}" type="slidenum">
              <a:rPr lang="en-US" sz="1400" smtClean="0"/>
              <a:pPr/>
              <a:t>44</a:t>
            </a:fld>
            <a:endParaRPr lang="en-US" sz="1400" smtClean="0"/>
          </a:p>
        </p:txBody>
      </p:sp>
      <p:sp>
        <p:nvSpPr>
          <p:cNvPr id="2" name="Rectangle 1"/>
          <p:cNvSpPr/>
          <p:nvPr/>
        </p:nvSpPr>
        <p:spPr>
          <a:xfrm>
            <a:off x="1714500" y="4141113"/>
            <a:ext cx="3429000" cy="861774"/>
          </a:xfrm>
          <a:prstGeom prst="rect">
            <a:avLst/>
          </a:prstGeom>
        </p:spPr>
        <p:txBody>
          <a:bodyPr>
            <a:spAutoFit/>
          </a:bodyPr>
          <a:lstStyle/>
          <a:p>
            <a:pPr algn="ctr">
              <a:spcBef>
                <a:spcPct val="50000"/>
              </a:spcBef>
            </a:pPr>
            <a:r>
              <a:rPr lang="en-US" dirty="0"/>
              <a:t>20,23,34,26,30,22,40,38,37</a:t>
            </a:r>
          </a:p>
          <a:p>
            <a:pPr algn="ctr">
              <a:spcBef>
                <a:spcPct val="50000"/>
              </a:spcBef>
            </a:pPr>
            <a:r>
              <a:rPr lang="en-US" dirty="0"/>
              <a:t>30,29,30,31,32,30,28,30,30</a:t>
            </a:r>
            <a:endParaRPr lang="en-US" dirty="0"/>
          </a:p>
        </p:txBody>
      </p:sp>
      <p:pic>
        <p:nvPicPr>
          <p:cNvPr id="5" name="Picture 4"/>
          <p:cNvPicPr>
            <a:picLocks noChangeAspect="1"/>
          </p:cNvPicPr>
          <p:nvPr/>
        </p:nvPicPr>
        <p:blipFill>
          <a:blip r:embed="rId2"/>
          <a:stretch>
            <a:fillRect/>
          </a:stretch>
        </p:blipFill>
        <p:spPr>
          <a:xfrm>
            <a:off x="485735" y="2488424"/>
            <a:ext cx="5857915" cy="4005284"/>
          </a:xfrm>
          <a:prstGeom prst="rect">
            <a:avLst/>
          </a:prstGeom>
        </p:spPr>
      </p:pic>
      <p:sp>
        <p:nvSpPr>
          <p:cNvPr id="9" name="Rectangle 4"/>
          <p:cNvSpPr>
            <a:spLocks noChangeArrowheads="1"/>
          </p:cNvSpPr>
          <p:nvPr/>
        </p:nvSpPr>
        <p:spPr bwMode="auto">
          <a:xfrm>
            <a:off x="1295400" y="6870566"/>
            <a:ext cx="44958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71450" indent="-171450">
              <a:spcBef>
                <a:spcPct val="50000"/>
              </a:spcBef>
              <a:buFontTx/>
              <a:buChar char="•"/>
              <a:defRPr/>
            </a:pPr>
            <a:r>
              <a:rPr lang="en-US" dirty="0" smtClean="0"/>
              <a:t>Variance </a:t>
            </a:r>
            <a:r>
              <a:rPr lang="en-US" dirty="0"/>
              <a:t>(also called spread) is how we assess relativity in statistics</a:t>
            </a:r>
          </a:p>
        </p:txBody>
      </p:sp>
    </p:spTree>
    <p:extLst>
      <p:ext uri="{BB962C8B-B14F-4D97-AF65-F5344CB8AC3E}">
        <p14:creationId xmlns:p14="http://schemas.microsoft.com/office/powerpoint/2010/main" val="515260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331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3316" name="Rectangle 2"/>
          <p:cNvSpPr>
            <a:spLocks noChangeArrowheads="1"/>
          </p:cNvSpPr>
          <p:nvPr/>
        </p:nvSpPr>
        <p:spPr bwMode="auto">
          <a:xfrm>
            <a:off x="1447800" y="609601"/>
            <a:ext cx="39624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Measures of Spread: Range</a:t>
            </a:r>
          </a:p>
        </p:txBody>
      </p:sp>
      <p:sp>
        <p:nvSpPr>
          <p:cNvPr id="13317" name="Line 3"/>
          <p:cNvSpPr>
            <a:spLocks noChangeShapeType="1"/>
          </p:cNvSpPr>
          <p:nvPr/>
        </p:nvSpPr>
        <p:spPr bwMode="auto">
          <a:xfrm>
            <a:off x="1144588" y="10668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18" name="Rectangle 4"/>
          <p:cNvSpPr>
            <a:spLocks noChangeArrowheads="1"/>
          </p:cNvSpPr>
          <p:nvPr/>
        </p:nvSpPr>
        <p:spPr bwMode="auto">
          <a:xfrm>
            <a:off x="1371600" y="1295401"/>
            <a:ext cx="44958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The </a:t>
            </a:r>
            <a:r>
              <a:rPr lang="en-US" b="1"/>
              <a:t>range</a:t>
            </a:r>
            <a:r>
              <a:rPr lang="en-US"/>
              <a:t> is the difference between the largest and smallest observations:</a:t>
            </a:r>
          </a:p>
        </p:txBody>
      </p:sp>
      <p:graphicFrame>
        <p:nvGraphicFramePr>
          <p:cNvPr id="13319" name="Object 5"/>
          <p:cNvGraphicFramePr>
            <a:graphicFrameLocks/>
          </p:cNvGraphicFramePr>
          <p:nvPr/>
        </p:nvGraphicFramePr>
        <p:xfrm>
          <a:off x="1665288" y="2068514"/>
          <a:ext cx="3479800" cy="692151"/>
        </p:xfrm>
        <a:graphic>
          <a:graphicData uri="http://schemas.openxmlformats.org/presentationml/2006/ole">
            <mc:AlternateContent xmlns:mc="http://schemas.openxmlformats.org/markup-compatibility/2006">
              <mc:Choice xmlns:v="urn:schemas-microsoft-com:vml" Requires="v">
                <p:oleObj spid="_x0000_s13468" name="Equation" r:id="rId3" imgW="3556000" imgH="736600" progId="Equation.3">
                  <p:embed/>
                </p:oleObj>
              </mc:Choice>
              <mc:Fallback>
                <p:oleObj name="Equation" r:id="rId3" imgW="3556000" imgH="7366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2068514"/>
                        <a:ext cx="3479800" cy="692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3320" name="Rectangle 6"/>
          <p:cNvSpPr>
            <a:spLocks noChangeArrowheads="1"/>
          </p:cNvSpPr>
          <p:nvPr/>
        </p:nvSpPr>
        <p:spPr bwMode="auto">
          <a:xfrm>
            <a:off x="1371600" y="3124201"/>
            <a:ext cx="42672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Alternatively, the range may be denoted as the pair of observations:</a:t>
            </a:r>
          </a:p>
        </p:txBody>
      </p:sp>
      <p:graphicFrame>
        <p:nvGraphicFramePr>
          <p:cNvPr id="13321" name="Object 7"/>
          <p:cNvGraphicFramePr>
            <a:graphicFrameLocks/>
          </p:cNvGraphicFramePr>
          <p:nvPr/>
        </p:nvGraphicFramePr>
        <p:xfrm>
          <a:off x="1870076" y="3979864"/>
          <a:ext cx="3221038" cy="681037"/>
        </p:xfrm>
        <a:graphic>
          <a:graphicData uri="http://schemas.openxmlformats.org/presentationml/2006/ole">
            <mc:AlternateContent xmlns:mc="http://schemas.openxmlformats.org/markup-compatibility/2006">
              <mc:Choice xmlns:v="urn:schemas-microsoft-com:vml" Requires="v">
                <p:oleObj spid="_x0000_s13469" name="Equation" r:id="rId5" imgW="3289300" imgH="723900" progId="Equation.3">
                  <p:embed/>
                </p:oleObj>
              </mc:Choice>
              <mc:Fallback>
                <p:oleObj name="Equation" r:id="rId5" imgW="3289300" imgH="723900" progId="Equation.3">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0076" y="3979864"/>
                        <a:ext cx="3221038" cy="681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3322" name="Rectangle 8"/>
          <p:cNvSpPr>
            <a:spLocks noChangeArrowheads="1"/>
          </p:cNvSpPr>
          <p:nvPr/>
        </p:nvSpPr>
        <p:spPr bwMode="auto">
          <a:xfrm>
            <a:off x="1371600" y="4876802"/>
            <a:ext cx="4648200" cy="1477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dirty="0"/>
              <a:t>The latter form is useful for data quality control</a:t>
            </a:r>
            <a:r>
              <a:rPr lang="en-US" dirty="0" smtClean="0"/>
              <a:t>.</a:t>
            </a:r>
            <a:endParaRPr lang="en-US" dirty="0"/>
          </a:p>
          <a:p>
            <a:pPr>
              <a:spcBef>
                <a:spcPct val="50000"/>
              </a:spcBef>
            </a:pPr>
            <a:r>
              <a:rPr lang="en-US" dirty="0"/>
              <a:t>Disadvantage: the sample range increases with increasing sample size.</a:t>
            </a:r>
          </a:p>
        </p:txBody>
      </p:sp>
      <p:sp>
        <p:nvSpPr>
          <p:cNvPr id="13323"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5151C254-BB43-40B4-A88D-BDA550BE3442}" type="slidenum">
              <a:rPr lang="en-US" sz="1400" smtClean="0"/>
              <a:pPr/>
              <a:t>45</a:t>
            </a:fld>
            <a:endParaRPr lang="en-US" sz="1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433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14340" name="Rectangle 2"/>
          <p:cNvSpPr>
            <a:spLocks noChangeArrowheads="1"/>
          </p:cNvSpPr>
          <p:nvPr/>
        </p:nvSpPr>
        <p:spPr bwMode="auto">
          <a:xfrm>
            <a:off x="1295400" y="601664"/>
            <a:ext cx="41910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Measures of Spread: Variance</a:t>
            </a:r>
          </a:p>
        </p:txBody>
      </p:sp>
      <p:sp>
        <p:nvSpPr>
          <p:cNvPr id="14341" name="Line 3"/>
          <p:cNvSpPr>
            <a:spLocks noChangeShapeType="1"/>
          </p:cNvSpPr>
          <p:nvPr/>
        </p:nvSpPr>
        <p:spPr bwMode="auto">
          <a:xfrm>
            <a:off x="1219201" y="1066800"/>
            <a:ext cx="4646613"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F6CB79F-4FF0-4D0A-94BE-288E8FEC4A94}" type="slidenum">
              <a:rPr lang="en-US" sz="1400" smtClean="0"/>
              <a:pPr/>
              <a:t>46</a:t>
            </a:fld>
            <a:endParaRPr lang="en-US" sz="1400" dirty="0" smtClean="0"/>
          </a:p>
        </p:txBody>
      </p:sp>
      <p:pic>
        <p:nvPicPr>
          <p:cNvPr id="11" name="Picture 10"/>
          <p:cNvPicPr>
            <a:picLocks noChangeAspect="1"/>
          </p:cNvPicPr>
          <p:nvPr/>
        </p:nvPicPr>
        <p:blipFill>
          <a:blip r:embed="rId2"/>
          <a:stretch>
            <a:fillRect/>
          </a:stretch>
        </p:blipFill>
        <p:spPr>
          <a:xfrm>
            <a:off x="514350" y="1198090"/>
            <a:ext cx="5857915" cy="4005284"/>
          </a:xfrm>
          <a:prstGeom prst="rect">
            <a:avLst/>
          </a:prstGeom>
        </p:spPr>
      </p:pic>
      <p:sp>
        <p:nvSpPr>
          <p:cNvPr id="2" name="TextBox 1"/>
          <p:cNvSpPr txBox="1"/>
          <p:nvPr/>
        </p:nvSpPr>
        <p:spPr>
          <a:xfrm>
            <a:off x="827882" y="5512112"/>
            <a:ext cx="5429250" cy="1323439"/>
          </a:xfrm>
          <a:prstGeom prst="rect">
            <a:avLst/>
          </a:prstGeom>
          <a:noFill/>
        </p:spPr>
        <p:txBody>
          <a:bodyPr wrap="square" rtlCol="0">
            <a:spAutoFit/>
          </a:bodyPr>
          <a:lstStyle/>
          <a:p>
            <a:pPr marL="342900" indent="-342900">
              <a:buFont typeface="Arial" charset="0"/>
              <a:buChar char="•"/>
            </a:pPr>
            <a:r>
              <a:rPr lang="en-US" dirty="0"/>
              <a:t>Most common way to assess </a:t>
            </a:r>
            <a:r>
              <a:rPr lang="en-US" dirty="0" smtClean="0"/>
              <a:t>spread: variance</a:t>
            </a:r>
          </a:p>
          <a:p>
            <a:pPr marL="342900" indent="-342900">
              <a:buFont typeface="Arial" charset="0"/>
              <a:buChar char="•"/>
            </a:pPr>
            <a:r>
              <a:rPr lang="en-US" dirty="0"/>
              <a:t>Variance is a measure of the distance from each observation to the </a:t>
            </a:r>
            <a:r>
              <a:rPr lang="en-US" dirty="0" err="1" smtClean="0"/>
              <a:t>centre</a:t>
            </a:r>
            <a:r>
              <a:rPr lang="en-US" dirty="0"/>
              <a:t> of the observations</a:t>
            </a:r>
            <a:endParaRPr lang="en-US" dirty="0" smtClean="0"/>
          </a:p>
          <a:p>
            <a:pPr marL="342900" indent="-342900">
              <a:buFont typeface="Arial" charset="0"/>
              <a:buChar char="•"/>
            </a:pPr>
            <a:endParaRPr lang="en-US" dirty="0"/>
          </a:p>
        </p:txBody>
      </p:sp>
      <p:sp>
        <p:nvSpPr>
          <p:cNvPr id="3" name="TextBox 2"/>
          <p:cNvSpPr txBox="1"/>
          <p:nvPr/>
        </p:nvSpPr>
        <p:spPr>
          <a:xfrm>
            <a:off x="1066800" y="1676400"/>
            <a:ext cx="1752599" cy="707886"/>
          </a:xfrm>
          <a:prstGeom prst="rect">
            <a:avLst/>
          </a:prstGeom>
          <a:noFill/>
        </p:spPr>
        <p:txBody>
          <a:bodyPr wrap="square" rtlCol="0">
            <a:spAutoFit/>
          </a:bodyPr>
          <a:lstStyle/>
          <a:p>
            <a:r>
              <a:rPr lang="en-US" b="1" dirty="0" smtClean="0"/>
              <a:t>Variance = 16</a:t>
            </a:r>
          </a:p>
          <a:p>
            <a:r>
              <a:rPr lang="en-US" b="1" dirty="0" err="1" smtClean="0"/>
              <a:t>Std</a:t>
            </a:r>
            <a:r>
              <a:rPr lang="en-US" b="1" dirty="0" smtClean="0"/>
              <a:t> dev = 4</a:t>
            </a:r>
            <a:endParaRPr lang="en-US" b="1" dirty="0"/>
          </a:p>
        </p:txBody>
      </p:sp>
      <p:sp>
        <p:nvSpPr>
          <p:cNvPr id="14" name="TextBox 13"/>
          <p:cNvSpPr txBox="1"/>
          <p:nvPr/>
        </p:nvSpPr>
        <p:spPr>
          <a:xfrm>
            <a:off x="3876676" y="1624596"/>
            <a:ext cx="2219324" cy="707886"/>
          </a:xfrm>
          <a:prstGeom prst="rect">
            <a:avLst/>
          </a:prstGeom>
          <a:noFill/>
        </p:spPr>
        <p:txBody>
          <a:bodyPr wrap="square" rtlCol="0">
            <a:spAutoFit/>
          </a:bodyPr>
          <a:lstStyle/>
          <a:p>
            <a:r>
              <a:rPr lang="en-US" b="1" dirty="0" smtClean="0"/>
              <a:t>Variance = 100</a:t>
            </a:r>
          </a:p>
          <a:p>
            <a:r>
              <a:rPr lang="en-US" b="1" dirty="0" err="1" smtClean="0"/>
              <a:t>Std</a:t>
            </a:r>
            <a:r>
              <a:rPr lang="en-US" b="1" dirty="0" smtClean="0"/>
              <a:t> dev = 10</a:t>
            </a:r>
            <a:endParaRPr lang="en-US" b="1" dirty="0"/>
          </a:p>
        </p:txBody>
      </p:sp>
      <mc:AlternateContent xmlns:mc="http://schemas.openxmlformats.org/markup-compatibility/2006">
        <mc:Choice xmlns:a14="http://schemas.microsoft.com/office/drawing/2010/main" Requires="a14">
          <p:sp>
            <p:nvSpPr>
              <p:cNvPr id="4" name="TextBox 3"/>
              <p:cNvSpPr txBox="1"/>
              <p:nvPr/>
            </p:nvSpPr>
            <p:spPr>
              <a:xfrm>
                <a:off x="1672283" y="6830788"/>
                <a:ext cx="3740448" cy="784125"/>
              </a:xfrm>
              <a:prstGeom prst="rect">
                <a:avLst/>
              </a:prstGeom>
              <a:noFill/>
            </p:spPr>
            <p:txBody>
              <a:bodyPr wrap="none" lIns="0" tIns="0" rIns="0" bIns="0" rtlCol="0">
                <a:spAutoFit/>
              </a:bodyPr>
              <a:lstStyle/>
              <a:p>
                <a:r>
                  <a:rPr lang="en-US" dirty="0" smtClean="0"/>
                  <a:t>Variance = </a:t>
                </a:r>
                <a14:m>
                  <m:oMath xmlns:m="http://schemas.openxmlformats.org/officeDocument/2006/math">
                    <m:sSup>
                      <m:sSupPr>
                        <m:ctrlPr>
                          <a:rPr lang="en-US" i="1" smtClean="0">
                            <a:latin typeface="Cambria Math" charset="0"/>
                          </a:rPr>
                        </m:ctrlPr>
                      </m:sSupPr>
                      <m:e>
                        <m:r>
                          <a:rPr lang="en-US" b="0" i="1" smtClean="0">
                            <a:latin typeface="Cambria Math" charset="0"/>
                          </a:rPr>
                          <m:t>𝑠</m:t>
                        </m:r>
                      </m:e>
                      <m:sup>
                        <m:r>
                          <a:rPr lang="en-US" b="0" i="1" smtClean="0">
                            <a:latin typeface="Cambria Math" charset="0"/>
                          </a:rPr>
                          <m:t>2</m:t>
                        </m:r>
                      </m:sup>
                    </m:sSup>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r>
                          <a:rPr lang="en-US" b="0" i="1" smtClean="0">
                            <a:latin typeface="Cambria Math" charset="0"/>
                          </a:rPr>
                          <m:t>𝑛</m:t>
                        </m:r>
                        <m:r>
                          <a:rPr lang="en-US" b="0" i="1" smtClean="0">
                            <a:latin typeface="Cambria Math" charset="0"/>
                          </a:rPr>
                          <m:t>−1</m:t>
                        </m:r>
                      </m:den>
                    </m:f>
                    <m:nary>
                      <m:naryPr>
                        <m:chr m:val="∑"/>
                        <m:ctrlPr>
                          <a:rPr lang="is-IS" b="0" i="1" smtClean="0">
                            <a:latin typeface="Cambria Math" charset="0"/>
                          </a:rPr>
                        </m:ctrlPr>
                      </m:naryPr>
                      <m:sub>
                        <m:r>
                          <m:rPr>
                            <m:brk m:alnAt="23"/>
                          </m:rPr>
                          <a:rPr lang="en-US" b="0" i="1" smtClean="0">
                            <a:latin typeface="Cambria Math" charset="0"/>
                          </a:rPr>
                          <m:t>𝑖</m:t>
                        </m:r>
                        <m:r>
                          <a:rPr lang="en-US" b="0" i="1" smtClean="0">
                            <a:latin typeface="Cambria Math" charset="0"/>
                          </a:rPr>
                          <m:t>=1</m:t>
                        </m:r>
                      </m:sub>
                      <m:sup>
                        <m:r>
                          <a:rPr lang="en-US" b="0" i="1" smtClean="0">
                            <a:latin typeface="Cambria Math" charset="0"/>
                          </a:rPr>
                          <m:t>𝑛</m:t>
                        </m:r>
                      </m:sup>
                      <m:e>
                        <m:sSup>
                          <m:sSupPr>
                            <m:ctrlPr>
                              <a:rPr lang="is-IS" b="0" i="1" smtClean="0">
                                <a:latin typeface="Cambria Math" charset="0"/>
                              </a:rPr>
                            </m:ctrlPr>
                          </m:sSupPr>
                          <m:e>
                            <m:r>
                              <a:rPr lang="en-US" b="0" i="1" smtClean="0">
                                <a:latin typeface="Cambria Math" charset="0"/>
                              </a:rPr>
                              <m:t>(</m:t>
                            </m:r>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𝑖</m:t>
                                </m:r>
                              </m:sub>
                            </m:sSub>
                            <m:r>
                              <a:rPr lang="en-US" b="0" i="1" smtClean="0">
                                <a:latin typeface="Cambria Math" charset="0"/>
                              </a:rPr>
                              <m:t>−</m:t>
                            </m:r>
                            <m:acc>
                              <m:accPr>
                                <m:chr m:val="̅"/>
                                <m:ctrlPr>
                                  <a:rPr lang="en-US" b="0" i="1" smtClean="0">
                                    <a:latin typeface="Cambria Math" charset="0"/>
                                  </a:rPr>
                                </m:ctrlPr>
                              </m:accPr>
                              <m:e>
                                <m:r>
                                  <a:rPr lang="en-US" b="0" i="1" smtClean="0">
                                    <a:latin typeface="Cambria Math" charset="0"/>
                                  </a:rPr>
                                  <m:t>𝑋</m:t>
                                </m:r>
                              </m:e>
                            </m:acc>
                            <m:r>
                              <a:rPr lang="en-US" b="0" i="1" smtClean="0">
                                <a:latin typeface="Cambria Math" charset="0"/>
                              </a:rPr>
                              <m:t>)</m:t>
                            </m:r>
                          </m:e>
                          <m:sup>
                            <m:r>
                              <a:rPr lang="en-US" b="0" i="1" smtClean="0">
                                <a:latin typeface="Cambria Math" charset="0"/>
                              </a:rPr>
                              <m:t>2</m:t>
                            </m:r>
                          </m:sup>
                        </m:sSup>
                      </m:e>
                    </m:nary>
                  </m:oMath>
                </a14:m>
                <a:endParaRPr lang="en-US" dirty="0" smtClean="0"/>
              </a:p>
              <a:p>
                <a:r>
                  <a:rPr lang="en-US" dirty="0" smtClean="0"/>
                  <a:t>Standard deviation = </a:t>
                </a:r>
                <a14:m>
                  <m:oMath xmlns:m="http://schemas.openxmlformats.org/officeDocument/2006/math">
                    <m:r>
                      <a:rPr lang="en-US" b="0" i="1" smtClean="0">
                        <a:latin typeface="Cambria Math" charset="0"/>
                      </a:rPr>
                      <m:t>𝑠</m:t>
                    </m:r>
                    <m:r>
                      <a:rPr lang="en-US" b="0" i="1" smtClean="0">
                        <a:latin typeface="Cambria Math" charset="0"/>
                      </a:rPr>
                      <m:t>= </m:t>
                    </m:r>
                    <m:rad>
                      <m:radPr>
                        <m:degHide m:val="on"/>
                        <m:ctrlPr>
                          <a:rPr lang="en-US" b="0" i="1" smtClean="0">
                            <a:latin typeface="Cambria Math" charset="0"/>
                          </a:rPr>
                        </m:ctrlPr>
                      </m:radPr>
                      <m:deg/>
                      <m:e>
                        <m:sSup>
                          <m:sSupPr>
                            <m:ctrlPr>
                              <a:rPr lang="en-US" b="0" i="1" smtClean="0">
                                <a:latin typeface="Cambria Math" charset="0"/>
                              </a:rPr>
                            </m:ctrlPr>
                          </m:sSupPr>
                          <m:e>
                            <m:r>
                              <a:rPr lang="en-US" b="0" i="1" smtClean="0">
                                <a:latin typeface="Cambria Math" charset="0"/>
                              </a:rPr>
                              <m:t>𝑠</m:t>
                            </m:r>
                          </m:e>
                          <m:sup>
                            <m:r>
                              <a:rPr lang="en-US" b="0" i="1" smtClean="0">
                                <a:latin typeface="Cambria Math" charset="0"/>
                              </a:rPr>
                              <m:t>2</m:t>
                            </m:r>
                          </m:sup>
                        </m:sSup>
                      </m:e>
                    </m:rad>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672283" y="6830788"/>
                <a:ext cx="3740448" cy="784125"/>
              </a:xfrm>
              <a:prstGeom prst="rect">
                <a:avLst/>
              </a:prstGeom>
              <a:blipFill rotWithShape="0">
                <a:blip r:embed="rId3"/>
                <a:stretch>
                  <a:fillRect l="-4072" t="-60938" r="-2280" b="-7109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6148" name="Text Box 2"/>
          <p:cNvSpPr txBox="1">
            <a:spLocks noChangeArrowheads="1"/>
          </p:cNvSpPr>
          <p:nvPr/>
        </p:nvSpPr>
        <p:spPr bwMode="auto">
          <a:xfrm>
            <a:off x="914400" y="601664"/>
            <a:ext cx="47672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solidFill>
                  <a:schemeClr val="accent2"/>
                </a:solidFill>
              </a:rPr>
              <a:t>QUIZ </a:t>
            </a:r>
          </a:p>
          <a:p>
            <a:pPr algn="ctr">
              <a:spcBef>
                <a:spcPct val="50000"/>
              </a:spcBef>
            </a:pPr>
            <a:r>
              <a:rPr lang="en-US" b="1" dirty="0" smtClean="0">
                <a:solidFill>
                  <a:schemeClr val="accent2"/>
                </a:solidFill>
              </a:rPr>
              <a:t>(</a:t>
            </a:r>
            <a:r>
              <a:rPr lang="en-US" b="1" dirty="0">
                <a:solidFill>
                  <a:schemeClr val="accent2"/>
                </a:solidFill>
              </a:rPr>
              <a:t>2 mins; complete in pairs)</a:t>
            </a:r>
            <a:endParaRPr lang="en-US" dirty="0">
              <a:solidFill>
                <a:schemeClr val="accent2"/>
              </a:solidFill>
            </a:endParaRPr>
          </a:p>
        </p:txBody>
      </p:sp>
      <p:sp>
        <p:nvSpPr>
          <p:cNvPr id="6149" name="Line 3"/>
          <p:cNvSpPr>
            <a:spLocks noChangeShapeType="1"/>
          </p:cNvSpPr>
          <p:nvPr/>
        </p:nvSpPr>
        <p:spPr bwMode="auto">
          <a:xfrm>
            <a:off x="1028700" y="15240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50" name="Text Box 4"/>
          <p:cNvSpPr txBox="1">
            <a:spLocks noChangeArrowheads="1"/>
          </p:cNvSpPr>
          <p:nvPr/>
        </p:nvSpPr>
        <p:spPr bwMode="auto">
          <a:xfrm>
            <a:off x="1047749" y="2680831"/>
            <a:ext cx="4648200"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2250" indent="-22225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marL="457200" indent="-457200">
              <a:spcBef>
                <a:spcPct val="50000"/>
              </a:spcBef>
              <a:buFont typeface="+mj-lt"/>
              <a:buAutoNum type="arabicPeriod"/>
            </a:pPr>
            <a:r>
              <a:rPr lang="en-US" dirty="0" smtClean="0">
                <a:solidFill>
                  <a:schemeClr val="accent2"/>
                </a:solidFill>
              </a:rPr>
              <a:t>If I buy a bag of 3 bagels, and they weigh 85g</a:t>
            </a:r>
            <a:r>
              <a:rPr lang="en-US" dirty="0">
                <a:solidFill>
                  <a:schemeClr val="accent2"/>
                </a:solidFill>
              </a:rPr>
              <a:t>, </a:t>
            </a:r>
            <a:r>
              <a:rPr lang="en-US" dirty="0" smtClean="0">
                <a:solidFill>
                  <a:schemeClr val="accent2"/>
                </a:solidFill>
              </a:rPr>
              <a:t>95g </a:t>
            </a:r>
            <a:r>
              <a:rPr lang="en-US" dirty="0">
                <a:solidFill>
                  <a:schemeClr val="accent2"/>
                </a:solidFill>
              </a:rPr>
              <a:t>and </a:t>
            </a:r>
            <a:r>
              <a:rPr lang="en-US" dirty="0" smtClean="0">
                <a:solidFill>
                  <a:schemeClr val="accent2"/>
                </a:solidFill>
              </a:rPr>
              <a:t>90g</a:t>
            </a:r>
            <a:r>
              <a:rPr lang="en-US" dirty="0">
                <a:solidFill>
                  <a:schemeClr val="accent2"/>
                </a:solidFill>
              </a:rPr>
              <a:t>, what is the variance and standard deviation of </a:t>
            </a:r>
            <a:r>
              <a:rPr lang="en-US" dirty="0" smtClean="0">
                <a:solidFill>
                  <a:schemeClr val="accent2"/>
                </a:solidFill>
              </a:rPr>
              <a:t>the weight?</a:t>
            </a:r>
          </a:p>
          <a:p>
            <a:pPr marL="0" indent="0">
              <a:spcBef>
                <a:spcPct val="50000"/>
              </a:spcBef>
            </a:pPr>
            <a:r>
              <a:rPr lang="en-US" dirty="0" smtClean="0">
                <a:solidFill>
                  <a:schemeClr val="accent2"/>
                </a:solidFill>
              </a:rPr>
              <a:t>	(</a:t>
            </a:r>
            <a:r>
              <a:rPr lang="en-US" dirty="0">
                <a:solidFill>
                  <a:schemeClr val="accent2"/>
                </a:solidFill>
              </a:rPr>
              <a:t>Recall that the </a:t>
            </a:r>
            <a:r>
              <a:rPr lang="en-US" dirty="0" smtClean="0">
                <a:solidFill>
                  <a:schemeClr val="accent2"/>
                </a:solidFill>
              </a:rPr>
              <a:t>mean was 90g)</a:t>
            </a: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endParaRPr lang="en-US" dirty="0">
              <a:solidFill>
                <a:schemeClr val="accent2"/>
              </a:solidFill>
            </a:endParaRPr>
          </a:p>
          <a:p>
            <a:pPr marL="457200" indent="-457200">
              <a:spcBef>
                <a:spcPct val="50000"/>
              </a:spcBef>
              <a:buFont typeface="+mj-lt"/>
              <a:buAutoNum type="arabicPeriod"/>
            </a:pPr>
            <a:endParaRPr lang="en-US" dirty="0" smtClean="0">
              <a:solidFill>
                <a:schemeClr val="accent2"/>
              </a:solidFill>
            </a:endParaRPr>
          </a:p>
        </p:txBody>
      </p:sp>
      <p:sp>
        <p:nvSpPr>
          <p:cNvPr id="61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DBA7242-2049-4F66-90FA-9D536BABEC8E}" type="slidenum">
              <a:rPr lang="en-US" sz="1400" smtClean="0"/>
              <a:pPr/>
              <a:t>47</a:t>
            </a:fld>
            <a:endParaRPr lang="en-US" sz="1400" smtClean="0"/>
          </a:p>
        </p:txBody>
      </p:sp>
    </p:spTree>
    <p:extLst>
      <p:ext uri="{BB962C8B-B14F-4D97-AF65-F5344CB8AC3E}">
        <p14:creationId xmlns:p14="http://schemas.microsoft.com/office/powerpoint/2010/main" val="131675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07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076" name="Rectangle 2"/>
          <p:cNvSpPr>
            <a:spLocks noChangeArrowheads="1"/>
          </p:cNvSpPr>
          <p:nvPr/>
        </p:nvSpPr>
        <p:spPr bwMode="auto">
          <a:xfrm>
            <a:off x="990600" y="762001"/>
            <a:ext cx="50292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u="sng" dirty="0" smtClean="0"/>
              <a:t>Exploratory</a:t>
            </a:r>
            <a:r>
              <a:rPr lang="en-US" b="1" dirty="0" smtClean="0"/>
              <a:t>/Descriptive Statistics</a:t>
            </a:r>
            <a:endParaRPr lang="en-US" b="1" dirty="0"/>
          </a:p>
        </p:txBody>
      </p:sp>
      <p:sp>
        <p:nvSpPr>
          <p:cNvPr id="3077" name="Line 3"/>
          <p:cNvSpPr>
            <a:spLocks noChangeShapeType="1"/>
          </p:cNvSpPr>
          <p:nvPr/>
        </p:nvSpPr>
        <p:spPr bwMode="auto">
          <a:xfrm>
            <a:off x="1143000" y="1295400"/>
            <a:ext cx="47244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8" name="Rectangle 4"/>
          <p:cNvSpPr>
            <a:spLocks noChangeArrowheads="1"/>
          </p:cNvSpPr>
          <p:nvPr/>
        </p:nvSpPr>
        <p:spPr bwMode="auto">
          <a:xfrm>
            <a:off x="685800" y="1905001"/>
            <a:ext cx="5486400" cy="3632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219075" indent="-219075">
              <a:spcBef>
                <a:spcPct val="50000"/>
              </a:spcBef>
              <a:buFontTx/>
              <a:buChar char="•"/>
            </a:pPr>
            <a:r>
              <a:rPr lang="en-US" dirty="0" smtClean="0"/>
              <a:t>“</a:t>
            </a:r>
            <a:r>
              <a:rPr lang="en-US" dirty="0"/>
              <a:t>Exploratory data analysis can never be the whole story, but nothing else can serve as the foundation stone- the first step</a:t>
            </a:r>
            <a:r>
              <a:rPr lang="en-US" dirty="0" smtClean="0"/>
              <a:t>”</a:t>
            </a:r>
          </a:p>
          <a:p>
            <a:pPr marL="676275" lvl="1" indent="-219075">
              <a:spcBef>
                <a:spcPct val="50000"/>
              </a:spcBef>
              <a:buFontTx/>
              <a:buChar char="•"/>
            </a:pPr>
            <a:r>
              <a:rPr lang="en-US" dirty="0" smtClean="0"/>
              <a:t>John </a:t>
            </a:r>
            <a:r>
              <a:rPr lang="en-US" dirty="0" err="1" smtClean="0"/>
              <a:t>Tukey</a:t>
            </a:r>
            <a:r>
              <a:rPr lang="en-US" dirty="0"/>
              <a:t>, founder of </a:t>
            </a:r>
            <a:r>
              <a:rPr lang="en-US" dirty="0" smtClean="0"/>
              <a:t>EDA “school”</a:t>
            </a:r>
            <a:endParaRPr lang="en-US" dirty="0"/>
          </a:p>
          <a:p>
            <a:pPr marL="219075" indent="-219075">
              <a:spcBef>
                <a:spcPct val="50000"/>
              </a:spcBef>
              <a:buFontTx/>
              <a:buChar char="•"/>
            </a:pPr>
            <a:r>
              <a:rPr lang="en-US" dirty="0" smtClean="0"/>
              <a:t>Summarization </a:t>
            </a:r>
            <a:r>
              <a:rPr lang="en-US" dirty="0"/>
              <a:t>and presentation of </a:t>
            </a:r>
            <a:r>
              <a:rPr lang="en-US" dirty="0" smtClean="0"/>
              <a:t>data</a:t>
            </a:r>
          </a:p>
          <a:p>
            <a:pPr marL="219075" indent="-219075">
              <a:spcBef>
                <a:spcPct val="50000"/>
              </a:spcBef>
              <a:buFontTx/>
              <a:buChar char="•"/>
            </a:pPr>
            <a:r>
              <a:rPr lang="en-US" dirty="0"/>
              <a:t>Generally one of first steps to scientific </a:t>
            </a:r>
            <a:r>
              <a:rPr lang="en-US" dirty="0" smtClean="0"/>
              <a:t>discovery</a:t>
            </a:r>
          </a:p>
          <a:p>
            <a:pPr marL="219075" indent="-219075">
              <a:spcBef>
                <a:spcPct val="50000"/>
              </a:spcBef>
              <a:buFontTx/>
              <a:buChar char="•"/>
            </a:pPr>
            <a:r>
              <a:rPr lang="en-US" dirty="0"/>
              <a:t>Definitely </a:t>
            </a:r>
            <a:r>
              <a:rPr lang="en-US" dirty="0" smtClean="0"/>
              <a:t>one </a:t>
            </a:r>
            <a:r>
              <a:rPr lang="en-US" dirty="0"/>
              <a:t>of first steps to scientific understanding</a:t>
            </a:r>
          </a:p>
          <a:p>
            <a:pPr marL="676275" lvl="1" indent="-219075">
              <a:spcBef>
                <a:spcPct val="50000"/>
              </a:spcBef>
              <a:buFontTx/>
              <a:buChar char="•"/>
            </a:pPr>
            <a:r>
              <a:rPr lang="en-US" dirty="0"/>
              <a:t>If you can’t see it, don’t believe it</a:t>
            </a:r>
            <a:r>
              <a:rPr lang="en-US" dirty="0" smtClean="0"/>
              <a:t>!</a:t>
            </a:r>
          </a:p>
        </p:txBody>
      </p:sp>
      <p:sp>
        <p:nvSpPr>
          <p:cNvPr id="3080"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30769DE0-3939-4E45-84E9-9FF5AA6AEFE5}" type="slidenum">
              <a:rPr lang="en-US" sz="1400" smtClean="0"/>
              <a:pPr/>
              <a:t>30</a:t>
            </a:fld>
            <a:endParaRPr 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638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16388" name="Rectangle 2"/>
          <p:cNvSpPr>
            <a:spLocks noChangeArrowheads="1"/>
          </p:cNvSpPr>
          <p:nvPr/>
        </p:nvSpPr>
        <p:spPr bwMode="auto">
          <a:xfrm>
            <a:off x="838200" y="685801"/>
            <a:ext cx="51054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a:t>Properties of the variance/standard deviation</a:t>
            </a:r>
          </a:p>
        </p:txBody>
      </p:sp>
      <p:sp>
        <p:nvSpPr>
          <p:cNvPr id="16389" name="Line 3"/>
          <p:cNvSpPr>
            <a:spLocks noChangeShapeType="1"/>
          </p:cNvSpPr>
          <p:nvPr/>
        </p:nvSpPr>
        <p:spPr bwMode="auto">
          <a:xfrm>
            <a:off x="11445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390" name="Rectangle 4"/>
          <p:cNvSpPr>
            <a:spLocks noChangeArrowheads="1"/>
          </p:cNvSpPr>
          <p:nvPr/>
        </p:nvSpPr>
        <p:spPr bwMode="auto">
          <a:xfrm>
            <a:off x="1066800" y="1524001"/>
            <a:ext cx="4953000" cy="655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71450" indent="-171450">
              <a:spcBef>
                <a:spcPct val="50000"/>
              </a:spcBef>
              <a:buFontTx/>
              <a:buChar char="•"/>
            </a:pPr>
            <a:r>
              <a:rPr lang="en-US" dirty="0"/>
              <a:t>Variance and standard deviation are </a:t>
            </a:r>
            <a:r>
              <a:rPr lang="en-US" b="1" dirty="0"/>
              <a:t>ALWAYS</a:t>
            </a:r>
            <a:r>
              <a:rPr lang="en-US" dirty="0"/>
              <a:t> greater than or equal to zero.</a:t>
            </a:r>
          </a:p>
          <a:p>
            <a:pPr marL="171450" indent="-171450">
              <a:spcBef>
                <a:spcPct val="50000"/>
              </a:spcBef>
              <a:buFontTx/>
              <a:buChar char="•"/>
            </a:pPr>
            <a:r>
              <a:rPr lang="en-US" dirty="0"/>
              <a:t>Linear changes are a little trickier than they were for the mean:</a:t>
            </a:r>
          </a:p>
          <a:p>
            <a:pPr marL="171450" indent="-171450">
              <a:spcBef>
                <a:spcPct val="50000"/>
              </a:spcBef>
            </a:pPr>
            <a:r>
              <a:rPr lang="en-US" dirty="0"/>
              <a:t>	(1) </a:t>
            </a:r>
            <a:r>
              <a:rPr lang="en-US" dirty="0" smtClean="0"/>
              <a:t>Adding </a:t>
            </a:r>
            <a:r>
              <a:rPr lang="en-US" dirty="0"/>
              <a:t>a </a:t>
            </a:r>
            <a:r>
              <a:rPr lang="en-US" dirty="0" smtClean="0"/>
              <a:t>constant</a:t>
            </a:r>
            <a:r>
              <a:rPr lang="en-US" dirty="0"/>
              <a:t> to all values does not change the variance or standard </a:t>
            </a:r>
            <a:r>
              <a:rPr lang="en-US" dirty="0" smtClean="0"/>
              <a:t>deviation</a:t>
            </a:r>
          </a:p>
          <a:p>
            <a:pPr marL="171450" indent="-171450">
              <a:spcBef>
                <a:spcPct val="50000"/>
              </a:spcBef>
            </a:pPr>
            <a:endParaRPr lang="en-US" dirty="0"/>
          </a:p>
          <a:p>
            <a:pPr marL="171450" indent="-171450">
              <a:spcBef>
                <a:spcPct val="50000"/>
              </a:spcBef>
            </a:pPr>
            <a:r>
              <a:rPr lang="en-US" dirty="0"/>
              <a:t>	(2) Multiplying by a constant changes the standard deviation by that constant</a:t>
            </a:r>
          </a:p>
          <a:p>
            <a:pPr marL="171450" indent="-171450">
              <a:spcBef>
                <a:spcPct val="50000"/>
              </a:spcBef>
            </a:pPr>
            <a:endParaRPr lang="en-US" dirty="0"/>
          </a:p>
          <a:p>
            <a:pPr marL="171450" indent="-171450">
              <a:spcBef>
                <a:spcPct val="50000"/>
              </a:spcBef>
            </a:pPr>
            <a:r>
              <a:rPr lang="en-US" dirty="0"/>
              <a:t>	</a:t>
            </a:r>
            <a:r>
              <a:rPr lang="en-US" dirty="0" smtClean="0"/>
              <a:t>(3) </a:t>
            </a:r>
            <a:r>
              <a:rPr lang="en-US" dirty="0"/>
              <a:t>Multiplying by a constant changes the </a:t>
            </a:r>
            <a:r>
              <a:rPr lang="en-US" dirty="0" smtClean="0"/>
              <a:t>variance by </a:t>
            </a:r>
            <a:r>
              <a:rPr lang="en-US" dirty="0"/>
              <a:t>that </a:t>
            </a:r>
            <a:r>
              <a:rPr lang="en-US" dirty="0" smtClean="0"/>
              <a:t>constant-squared</a:t>
            </a:r>
          </a:p>
          <a:p>
            <a:pPr marL="171450" indent="-171450">
              <a:spcBef>
                <a:spcPct val="50000"/>
              </a:spcBef>
            </a:pPr>
            <a:r>
              <a:rPr lang="en-US" dirty="0"/>
              <a:t>	</a:t>
            </a:r>
            <a:r>
              <a:rPr lang="en-US" dirty="0" smtClean="0"/>
              <a:t>	</a:t>
            </a:r>
          </a:p>
          <a:p>
            <a:pPr marL="171450" indent="-171450">
              <a:spcBef>
                <a:spcPct val="50000"/>
              </a:spcBef>
            </a:pPr>
            <a:r>
              <a:rPr lang="en-US" dirty="0"/>
              <a:t>	</a:t>
            </a:r>
            <a:r>
              <a:rPr lang="en-US" dirty="0">
                <a:solidFill>
                  <a:schemeClr val="accent2"/>
                </a:solidFill>
              </a:rPr>
              <a:t>Quiz: If the variance in </a:t>
            </a:r>
            <a:r>
              <a:rPr lang="en-US" dirty="0" err="1" smtClean="0">
                <a:solidFill>
                  <a:schemeClr val="accent2"/>
                </a:solidFill>
              </a:rPr>
              <a:t>metres</a:t>
            </a:r>
            <a:r>
              <a:rPr lang="en-US" dirty="0" smtClean="0">
                <a:solidFill>
                  <a:schemeClr val="accent2"/>
                </a:solidFill>
              </a:rPr>
              <a:t> was 1m</a:t>
            </a:r>
            <a:r>
              <a:rPr lang="en-US" baseline="30000" dirty="0" smtClean="0">
                <a:solidFill>
                  <a:schemeClr val="accent2"/>
                </a:solidFill>
              </a:rPr>
              <a:t>2</a:t>
            </a:r>
            <a:r>
              <a:rPr lang="en-US" dirty="0" smtClean="0">
                <a:solidFill>
                  <a:schemeClr val="accent2"/>
                </a:solidFill>
              </a:rPr>
              <a:t>, </a:t>
            </a:r>
            <a:r>
              <a:rPr lang="en-US" dirty="0">
                <a:solidFill>
                  <a:schemeClr val="accent2"/>
                </a:solidFill>
              </a:rPr>
              <a:t>what's the variance in </a:t>
            </a:r>
            <a:r>
              <a:rPr lang="en-US" dirty="0" err="1">
                <a:solidFill>
                  <a:schemeClr val="accent2"/>
                </a:solidFill>
              </a:rPr>
              <a:t>centimetres</a:t>
            </a:r>
            <a:r>
              <a:rPr lang="en-US" dirty="0">
                <a:solidFill>
                  <a:schemeClr val="accent2"/>
                </a:solidFill>
              </a:rPr>
              <a:t>?</a:t>
            </a:r>
          </a:p>
          <a:p>
            <a:pPr marL="171450" indent="-171450">
              <a:spcBef>
                <a:spcPct val="50000"/>
              </a:spcBef>
            </a:pPr>
            <a:endParaRPr lang="en-US" baseline="-25000" dirty="0"/>
          </a:p>
          <a:p>
            <a:pPr marL="171450" indent="-171450">
              <a:spcBef>
                <a:spcPct val="50000"/>
              </a:spcBef>
            </a:pPr>
            <a:endParaRPr lang="en-US" baseline="-25000" dirty="0"/>
          </a:p>
        </p:txBody>
      </p:sp>
      <p:sp>
        <p:nvSpPr>
          <p:cNvPr id="16394"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089DB91-6F3D-498E-9F80-C0ABACB05D8F}" type="slidenum">
              <a:rPr lang="en-US" sz="1400" smtClean="0"/>
              <a:pPr/>
              <a:t>48</a:t>
            </a:fld>
            <a:endParaRPr lang="en-US" sz="1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741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7412" name="Rectangle 2"/>
          <p:cNvSpPr>
            <a:spLocks noChangeArrowheads="1"/>
          </p:cNvSpPr>
          <p:nvPr/>
        </p:nvSpPr>
        <p:spPr bwMode="auto">
          <a:xfrm>
            <a:off x="838200" y="762001"/>
            <a:ext cx="52578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a:t>Measures of Spread: Quantiles and Percentiles</a:t>
            </a:r>
          </a:p>
        </p:txBody>
      </p:sp>
      <p:sp>
        <p:nvSpPr>
          <p:cNvPr id="17413" name="Line 3"/>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4" name="Rectangle 4"/>
          <p:cNvSpPr>
            <a:spLocks noChangeArrowheads="1"/>
          </p:cNvSpPr>
          <p:nvPr/>
        </p:nvSpPr>
        <p:spPr bwMode="auto">
          <a:xfrm>
            <a:off x="1066800" y="1524000"/>
            <a:ext cx="4800600" cy="1785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The median was the sample value that had 50% of the data below it.</a:t>
            </a:r>
          </a:p>
          <a:p>
            <a:pPr>
              <a:spcBef>
                <a:spcPct val="50000"/>
              </a:spcBef>
            </a:pPr>
            <a:r>
              <a:rPr lang="en-US"/>
              <a:t>More generally, we define the </a:t>
            </a:r>
            <a:r>
              <a:rPr lang="en-US" b="1"/>
              <a:t>p</a:t>
            </a:r>
            <a:r>
              <a:rPr lang="en-US" b="1" baseline="30000"/>
              <a:t>th</a:t>
            </a:r>
            <a:r>
              <a:rPr lang="en-US" b="1"/>
              <a:t> percentile</a:t>
            </a:r>
            <a:r>
              <a:rPr lang="en-US"/>
              <a:t> as the value which has p% of the sample values less than or equal to it.</a:t>
            </a:r>
          </a:p>
        </p:txBody>
      </p:sp>
      <p:sp>
        <p:nvSpPr>
          <p:cNvPr id="17415" name="Rectangle 7"/>
          <p:cNvSpPr>
            <a:spLocks noChangeArrowheads="1"/>
          </p:cNvSpPr>
          <p:nvPr/>
        </p:nvSpPr>
        <p:spPr bwMode="auto">
          <a:xfrm>
            <a:off x="1066800" y="3733802"/>
            <a:ext cx="5257800" cy="135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b="1"/>
              <a:t>Quartiles</a:t>
            </a:r>
            <a:r>
              <a:rPr lang="en-US"/>
              <a:t> are the (25,50,75) percentiles. The </a:t>
            </a:r>
            <a:r>
              <a:rPr lang="en-US" b="1"/>
              <a:t>interquartile range</a:t>
            </a:r>
            <a:r>
              <a:rPr lang="en-US"/>
              <a:t> is Q</a:t>
            </a:r>
            <a:r>
              <a:rPr lang="en-US" baseline="-25000"/>
              <a:t>.75</a:t>
            </a:r>
            <a:r>
              <a:rPr lang="en-US"/>
              <a:t>-Q</a:t>
            </a:r>
            <a:r>
              <a:rPr lang="en-US" baseline="-25000"/>
              <a:t>.25</a:t>
            </a:r>
            <a:r>
              <a:rPr lang="en-US"/>
              <a:t> and is another useful measure of spread. The middle 50% of the data is found between Q</a:t>
            </a:r>
            <a:r>
              <a:rPr lang="en-US" baseline="-25000"/>
              <a:t>.25</a:t>
            </a:r>
            <a:r>
              <a:rPr lang="en-US"/>
              <a:t>  and is Q</a:t>
            </a:r>
            <a:r>
              <a:rPr lang="en-US" baseline="-25000"/>
              <a:t>.75</a:t>
            </a:r>
            <a:r>
              <a:rPr lang="en-US"/>
              <a:t>.</a:t>
            </a:r>
          </a:p>
        </p:txBody>
      </p:sp>
      <p:sp>
        <p:nvSpPr>
          <p:cNvPr id="17416"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29363C3A-1FAC-4B79-8230-97F3AA6DB08F}" type="slidenum">
              <a:rPr lang="en-US" sz="1400" smtClean="0"/>
              <a:pPr/>
              <a:t>49</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843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8436" name="Rectangle 2"/>
          <p:cNvSpPr>
            <a:spLocks noChangeArrowheads="1"/>
          </p:cNvSpPr>
          <p:nvPr/>
        </p:nvSpPr>
        <p:spPr bwMode="auto">
          <a:xfrm>
            <a:off x="2209800" y="762001"/>
            <a:ext cx="24384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Boxplot</a:t>
            </a:r>
          </a:p>
        </p:txBody>
      </p:sp>
      <p:sp>
        <p:nvSpPr>
          <p:cNvPr id="18437" name="Line 3"/>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38" name="Rectangle 4"/>
          <p:cNvSpPr>
            <a:spLocks noChangeArrowheads="1"/>
          </p:cNvSpPr>
          <p:nvPr/>
        </p:nvSpPr>
        <p:spPr bwMode="auto">
          <a:xfrm>
            <a:off x="990600" y="1600201"/>
            <a:ext cx="5029200" cy="101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A graphics display of the quartiles of a dataset, as well as the range. Extremely large or small values are also identified.</a:t>
            </a:r>
          </a:p>
        </p:txBody>
      </p:sp>
      <p:sp>
        <p:nvSpPr>
          <p:cNvPr id="18441"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4F6F4B5C-CF9E-4D0E-8FE2-EE51E7914E72}" type="slidenum">
              <a:rPr lang="en-US" sz="1400" smtClean="0"/>
              <a:pPr/>
              <a:t>50</a:t>
            </a:fld>
            <a:endParaRPr lang="en-US" sz="1400" smtClean="0"/>
          </a:p>
        </p:txBody>
      </p:sp>
      <p:pic>
        <p:nvPicPr>
          <p:cNvPr id="3" name="Picture 2"/>
          <p:cNvPicPr>
            <a:picLocks noChangeAspect="1"/>
          </p:cNvPicPr>
          <p:nvPr/>
        </p:nvPicPr>
        <p:blipFill>
          <a:blip r:embed="rId2"/>
          <a:stretch>
            <a:fillRect/>
          </a:stretch>
        </p:blipFill>
        <p:spPr>
          <a:xfrm>
            <a:off x="1509712" y="2616506"/>
            <a:ext cx="3783713" cy="2587072"/>
          </a:xfrm>
          <a:prstGeom prst="rect">
            <a:avLst/>
          </a:prstGeom>
        </p:spPr>
      </p:pic>
      <p:pic>
        <p:nvPicPr>
          <p:cNvPr id="12" name="Picture 11"/>
          <p:cNvPicPr>
            <a:picLocks noChangeAspect="1"/>
          </p:cNvPicPr>
          <p:nvPr/>
        </p:nvPicPr>
        <p:blipFill>
          <a:blip r:embed="rId3"/>
          <a:stretch>
            <a:fillRect/>
          </a:stretch>
        </p:blipFill>
        <p:spPr>
          <a:xfrm>
            <a:off x="1669013" y="5899095"/>
            <a:ext cx="3445361" cy="2222000"/>
          </a:xfrm>
          <a:prstGeom prst="rect">
            <a:avLst/>
          </a:prstGeom>
        </p:spPr>
      </p:pic>
      <p:sp>
        <p:nvSpPr>
          <p:cNvPr id="4" name="TextBox 3"/>
          <p:cNvSpPr txBox="1"/>
          <p:nvPr/>
        </p:nvSpPr>
        <p:spPr>
          <a:xfrm>
            <a:off x="1068388" y="5284957"/>
            <a:ext cx="4799012" cy="707886"/>
          </a:xfrm>
          <a:prstGeom prst="rect">
            <a:avLst/>
          </a:prstGeom>
          <a:noFill/>
        </p:spPr>
        <p:txBody>
          <a:bodyPr wrap="square" rtlCol="0">
            <a:spAutoFit/>
          </a:bodyPr>
          <a:lstStyle/>
          <a:p>
            <a:r>
              <a:rPr lang="en-US" dirty="0"/>
              <a:t>Note that this is the same data as previously plotted as a histogram: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1945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19460" name="Rectangle 1026"/>
          <p:cNvSpPr>
            <a:spLocks noChangeArrowheads="1"/>
          </p:cNvSpPr>
          <p:nvPr/>
        </p:nvSpPr>
        <p:spPr bwMode="auto">
          <a:xfrm>
            <a:off x="1905000" y="762001"/>
            <a:ext cx="29718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Summary</a:t>
            </a:r>
          </a:p>
        </p:txBody>
      </p:sp>
      <p:sp>
        <p:nvSpPr>
          <p:cNvPr id="19461" name="Line 1027"/>
          <p:cNvSpPr>
            <a:spLocks noChangeShapeType="1"/>
          </p:cNvSpPr>
          <p:nvPr/>
        </p:nvSpPr>
        <p:spPr bwMode="auto">
          <a:xfrm>
            <a:off x="1068388" y="12954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2" name="Rectangle 1028"/>
          <p:cNvSpPr>
            <a:spLocks noChangeArrowheads="1"/>
          </p:cNvSpPr>
          <p:nvPr/>
        </p:nvSpPr>
        <p:spPr bwMode="auto">
          <a:xfrm>
            <a:off x="990600" y="1676402"/>
            <a:ext cx="4953000" cy="3016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219075" indent="-219075">
              <a:spcBef>
                <a:spcPct val="50000"/>
              </a:spcBef>
              <a:buFontTx/>
              <a:buChar char="•"/>
            </a:pPr>
            <a:r>
              <a:rPr lang="en-US"/>
              <a:t>Numerical Summaries</a:t>
            </a:r>
          </a:p>
          <a:p>
            <a:pPr marL="687388" lvl="1" indent="-230188">
              <a:spcBef>
                <a:spcPct val="50000"/>
              </a:spcBef>
            </a:pPr>
            <a:r>
              <a:rPr lang="en-US"/>
              <a:t>1. location - mean, median, mode.</a:t>
            </a:r>
          </a:p>
          <a:p>
            <a:pPr marL="687388" lvl="1" indent="-230188">
              <a:spcBef>
                <a:spcPct val="50000"/>
              </a:spcBef>
            </a:pPr>
            <a:r>
              <a:rPr lang="en-US"/>
              <a:t>2. spread - range, variance, standard deviation, IQR</a:t>
            </a:r>
          </a:p>
          <a:p>
            <a:pPr marL="219075" indent="-219075">
              <a:spcBef>
                <a:spcPct val="50000"/>
              </a:spcBef>
              <a:buFontTx/>
              <a:buChar char="•"/>
            </a:pPr>
            <a:r>
              <a:rPr lang="en-US"/>
              <a:t>Graphical Summaries</a:t>
            </a:r>
          </a:p>
          <a:p>
            <a:pPr marL="687388" lvl="1" indent="-230188">
              <a:spcBef>
                <a:spcPct val="50000"/>
              </a:spcBef>
            </a:pPr>
            <a:r>
              <a:rPr lang="en-US"/>
              <a:t>1. Boxplot</a:t>
            </a:r>
          </a:p>
          <a:p>
            <a:pPr marL="219075" indent="-219075">
              <a:spcBef>
                <a:spcPct val="50000"/>
              </a:spcBef>
            </a:pPr>
            <a:endParaRPr lang="en-US"/>
          </a:p>
        </p:txBody>
      </p:sp>
      <p:sp>
        <p:nvSpPr>
          <p:cNvPr id="19463"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B3C31591-90FE-48F2-91EB-AE621DA2108A}" type="slidenum">
              <a:rPr lang="en-US" sz="1400" smtClean="0"/>
              <a:pPr/>
              <a:t>51</a:t>
            </a:fld>
            <a:endParaRPr lang="en-US" sz="1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048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0484" name="AutoShape 2"/>
          <p:cNvSpPr>
            <a:spLocks noChangeArrowheads="1"/>
          </p:cNvSpPr>
          <p:nvPr/>
        </p:nvSpPr>
        <p:spPr bwMode="auto">
          <a:xfrm>
            <a:off x="381000" y="304800"/>
            <a:ext cx="6096000" cy="7924800"/>
          </a:xfrm>
          <a:prstGeom prst="roundRect">
            <a:avLst>
              <a:gd name="adj" fmla="val 16667"/>
            </a:avLst>
          </a:pr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5" name="Text Box 3"/>
          <p:cNvSpPr txBox="1">
            <a:spLocks noChangeArrowheads="1"/>
          </p:cNvSpPr>
          <p:nvPr/>
        </p:nvSpPr>
        <p:spPr bwMode="auto">
          <a:xfrm>
            <a:off x="1371600" y="3581401"/>
            <a:ext cx="4038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sz="2400" b="1"/>
              <a:t>Probability Distributions</a:t>
            </a:r>
          </a:p>
          <a:p>
            <a:pPr algn="ctr">
              <a:spcBef>
                <a:spcPct val="50000"/>
              </a:spcBef>
            </a:pPr>
            <a:r>
              <a:rPr lang="en-US" sz="2400" b="1"/>
              <a:t>I</a:t>
            </a:r>
            <a:endParaRPr lang="en-US" sz="2400"/>
          </a:p>
        </p:txBody>
      </p:sp>
      <p:sp>
        <p:nvSpPr>
          <p:cNvPr id="20486" name="Line 4"/>
          <p:cNvSpPr>
            <a:spLocks noChangeShapeType="1"/>
          </p:cNvSpPr>
          <p:nvPr/>
        </p:nvSpPr>
        <p:spPr bwMode="auto">
          <a:xfrm>
            <a:off x="1295400" y="25908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7" name="Line 5"/>
          <p:cNvSpPr>
            <a:spLocks noChangeShapeType="1"/>
          </p:cNvSpPr>
          <p:nvPr/>
        </p:nvSpPr>
        <p:spPr bwMode="auto">
          <a:xfrm>
            <a:off x="1295400" y="27432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8" name="Line 6"/>
          <p:cNvSpPr>
            <a:spLocks noChangeShapeType="1"/>
          </p:cNvSpPr>
          <p:nvPr/>
        </p:nvSpPr>
        <p:spPr bwMode="auto">
          <a:xfrm>
            <a:off x="1295400" y="4953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89" name="Line 7"/>
          <p:cNvSpPr>
            <a:spLocks noChangeShapeType="1"/>
          </p:cNvSpPr>
          <p:nvPr/>
        </p:nvSpPr>
        <p:spPr bwMode="auto">
          <a:xfrm>
            <a:off x="1295400" y="51054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490"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38A09C93-AAEF-4581-A032-BEE971809C7E}" type="slidenum">
              <a:rPr lang="en-US" sz="1400" smtClean="0"/>
              <a:pPr/>
              <a:t>52</a:t>
            </a:fld>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2017</a:t>
            </a:r>
            <a:endParaRPr lang="en-US" sz="1400" dirty="0"/>
          </a:p>
        </p:txBody>
      </p:sp>
      <p:sp>
        <p:nvSpPr>
          <p:cNvPr id="2150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1508" name="Text Box 2"/>
          <p:cNvSpPr txBox="1">
            <a:spLocks noChangeArrowheads="1"/>
          </p:cNvSpPr>
          <p:nvPr/>
        </p:nvSpPr>
        <p:spPr bwMode="auto">
          <a:xfrm>
            <a:off x="1295400" y="1219200"/>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Probability: Why </a:t>
            </a:r>
            <a:r>
              <a:rPr lang="en-US" b="1" dirty="0"/>
              <a:t>bother?</a:t>
            </a:r>
            <a:endParaRPr lang="en-US" dirty="0"/>
          </a:p>
        </p:txBody>
      </p:sp>
      <p:sp>
        <p:nvSpPr>
          <p:cNvPr id="21509" name="Line 3"/>
          <p:cNvSpPr>
            <a:spLocks noChangeShapeType="1"/>
          </p:cNvSpPr>
          <p:nvPr/>
        </p:nvSpPr>
        <p:spPr bwMode="auto">
          <a:xfrm>
            <a:off x="1143000" y="17526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511" name="Text Box 5"/>
          <p:cNvSpPr txBox="1">
            <a:spLocks noChangeArrowheads="1"/>
          </p:cNvSpPr>
          <p:nvPr/>
        </p:nvSpPr>
        <p:spPr bwMode="auto">
          <a:xfrm>
            <a:off x="1143000" y="5791201"/>
            <a:ext cx="5181600" cy="1323439"/>
          </a:xfrm>
          <a:prstGeom prst="rect">
            <a:avLst/>
          </a:prstGeom>
          <a:solidFill>
            <a:srgbClr val="FFFFFF"/>
          </a:solidFill>
          <a:ln>
            <a:solidFill>
              <a:srgbClr val="FFFFFF"/>
            </a:solidFill>
          </a:ln>
          <a:effectLs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Population		Sample</a:t>
            </a:r>
          </a:p>
          <a:p>
            <a:pPr>
              <a:spcBef>
                <a:spcPct val="50000"/>
              </a:spcBef>
            </a:pPr>
            <a:r>
              <a:rPr lang="en-US" dirty="0" smtClean="0"/>
              <a:t>Probability </a:t>
            </a:r>
            <a:r>
              <a:rPr lang="en-US" dirty="0"/>
              <a:t>dist.		Frequency dist.</a:t>
            </a:r>
          </a:p>
          <a:p>
            <a:pPr>
              <a:spcBef>
                <a:spcPct val="50000"/>
              </a:spcBef>
            </a:pPr>
            <a:r>
              <a:rPr lang="en-US" dirty="0"/>
              <a:t>Parameters		</a:t>
            </a:r>
            <a:r>
              <a:rPr lang="en-US" dirty="0" smtClean="0"/>
              <a:t> Estimates</a:t>
            </a:r>
            <a:endParaRPr lang="en-US" dirty="0"/>
          </a:p>
        </p:txBody>
      </p:sp>
      <p:sp>
        <p:nvSpPr>
          <p:cNvPr id="21512" name="Line 6"/>
          <p:cNvSpPr>
            <a:spLocks noChangeShapeType="1"/>
          </p:cNvSpPr>
          <p:nvPr/>
        </p:nvSpPr>
        <p:spPr bwMode="auto">
          <a:xfrm>
            <a:off x="3124200" y="60198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513" name="Line 7"/>
          <p:cNvSpPr>
            <a:spLocks noChangeShapeType="1"/>
          </p:cNvSpPr>
          <p:nvPr/>
        </p:nvSpPr>
        <p:spPr bwMode="auto">
          <a:xfrm>
            <a:off x="3124200" y="64770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514" name="Line 8"/>
          <p:cNvSpPr>
            <a:spLocks noChangeShapeType="1"/>
          </p:cNvSpPr>
          <p:nvPr/>
        </p:nvSpPr>
        <p:spPr bwMode="auto">
          <a:xfrm>
            <a:off x="3124200" y="6934200"/>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516" name="Rectangle 10"/>
          <p:cNvSpPr>
            <a:spLocks noChangeArrowheads="1"/>
          </p:cNvSpPr>
          <p:nvPr/>
        </p:nvSpPr>
        <p:spPr bwMode="auto">
          <a:xfrm>
            <a:off x="762000" y="2133601"/>
            <a:ext cx="5181600" cy="317009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dirty="0"/>
              <a:t>Most of the time we are not interested in the samples that we obtained. We are interested in using the samples to inform a more general </a:t>
            </a:r>
            <a:r>
              <a:rPr lang="en-US" dirty="0" smtClean="0"/>
              <a:t>understanding. </a:t>
            </a:r>
          </a:p>
          <a:p>
            <a:pPr>
              <a:spcBef>
                <a:spcPct val="50000"/>
              </a:spcBef>
            </a:pPr>
            <a:endParaRPr lang="en-US" dirty="0"/>
          </a:p>
          <a:p>
            <a:pPr>
              <a:spcBef>
                <a:spcPct val="50000"/>
              </a:spcBef>
            </a:pPr>
            <a:r>
              <a:rPr lang="en-US" dirty="0"/>
              <a:t>To understand how well our samples </a:t>
            </a:r>
            <a:r>
              <a:rPr lang="en-US" dirty="0" err="1"/>
              <a:t>generalise</a:t>
            </a:r>
            <a:r>
              <a:rPr lang="en-US" dirty="0"/>
              <a:t> to a broader population, we need to know how reliable/representative/variable our samples were. </a:t>
            </a:r>
          </a:p>
        </p:txBody>
      </p:sp>
      <p:sp>
        <p:nvSpPr>
          <p:cNvPr id="2151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4F7A923E-FAB9-42A5-A47E-9E599AB9CF70}" type="slidenum">
              <a:rPr lang="en-US" sz="1400" smtClean="0"/>
              <a:pPr/>
              <a:t>53</a:t>
            </a:fld>
            <a:endParaRPr lang="en-US" sz="1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150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1508" name="Text Box 2"/>
          <p:cNvSpPr txBox="1">
            <a:spLocks noChangeArrowheads="1"/>
          </p:cNvSpPr>
          <p:nvPr/>
        </p:nvSpPr>
        <p:spPr bwMode="auto">
          <a:xfrm>
            <a:off x="1295400" y="990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Probability Distribution</a:t>
            </a:r>
            <a:endParaRPr lang="en-US"/>
          </a:p>
        </p:txBody>
      </p:sp>
      <p:sp>
        <p:nvSpPr>
          <p:cNvPr id="21509" name="Line 3"/>
          <p:cNvSpPr>
            <a:spLocks noChangeShapeType="1"/>
          </p:cNvSpPr>
          <p:nvPr/>
        </p:nvSpPr>
        <p:spPr bwMode="auto">
          <a:xfrm>
            <a:off x="1143000" y="17526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510" name="Text Box 4"/>
          <p:cNvSpPr txBox="1">
            <a:spLocks noChangeArrowheads="1"/>
          </p:cNvSpPr>
          <p:nvPr/>
        </p:nvSpPr>
        <p:spPr bwMode="auto">
          <a:xfrm>
            <a:off x="762000" y="3276601"/>
            <a:ext cx="48768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u="sng" dirty="0"/>
              <a:t>Definition</a:t>
            </a:r>
            <a:r>
              <a:rPr lang="en-US" dirty="0"/>
              <a:t>: A </a:t>
            </a:r>
            <a:r>
              <a:rPr lang="en-US" b="1" dirty="0"/>
              <a:t>probability distribution</a:t>
            </a:r>
            <a:r>
              <a:rPr lang="en-US" dirty="0"/>
              <a:t> gives the probability of obtaining all possible (sets of) values of a random variable. It gives the probability of the outcomes of an experiment. </a:t>
            </a:r>
          </a:p>
        </p:txBody>
      </p:sp>
      <p:sp>
        <p:nvSpPr>
          <p:cNvPr id="21516" name="Rectangle 10"/>
          <p:cNvSpPr>
            <a:spLocks noChangeArrowheads="1"/>
          </p:cNvSpPr>
          <p:nvPr/>
        </p:nvSpPr>
        <p:spPr bwMode="auto">
          <a:xfrm>
            <a:off x="762000" y="2133601"/>
            <a:ext cx="5181600" cy="1015663"/>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u="sng" dirty="0"/>
              <a:t>Definition</a:t>
            </a:r>
            <a:r>
              <a:rPr lang="en-US" dirty="0"/>
              <a:t>: A </a:t>
            </a:r>
            <a:r>
              <a:rPr lang="en-US" b="1" dirty="0"/>
              <a:t>random variable</a:t>
            </a:r>
            <a:r>
              <a:rPr lang="en-US" dirty="0"/>
              <a:t> is a characteristic whose obtained values arise as a result of chance factors.</a:t>
            </a:r>
          </a:p>
        </p:txBody>
      </p:sp>
      <p:sp>
        <p:nvSpPr>
          <p:cNvPr id="2151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4F7A923E-FAB9-42A5-A47E-9E599AB9CF70}" type="slidenum">
              <a:rPr lang="en-US" sz="1400" smtClean="0"/>
              <a:pPr/>
              <a:t>54</a:t>
            </a:fld>
            <a:endParaRPr lang="en-US" sz="1400" smtClean="0"/>
          </a:p>
        </p:txBody>
      </p:sp>
    </p:spTree>
    <p:extLst>
      <p:ext uri="{BB962C8B-B14F-4D97-AF65-F5344CB8AC3E}">
        <p14:creationId xmlns:p14="http://schemas.microsoft.com/office/powerpoint/2010/main" val="132484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253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2532" name="Text Box 2"/>
          <p:cNvSpPr txBox="1">
            <a:spLocks noChangeArrowheads="1"/>
          </p:cNvSpPr>
          <p:nvPr/>
        </p:nvSpPr>
        <p:spPr bwMode="auto">
          <a:xfrm>
            <a:off x="1371600" y="906464"/>
            <a:ext cx="3810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Theoretical Distributions</a:t>
            </a:r>
          </a:p>
        </p:txBody>
      </p:sp>
      <p:sp>
        <p:nvSpPr>
          <p:cNvPr id="22533" name="Line 3"/>
          <p:cNvSpPr>
            <a:spLocks noChangeShapeType="1"/>
          </p:cNvSpPr>
          <p:nvPr/>
        </p:nvSpPr>
        <p:spPr bwMode="auto">
          <a:xfrm>
            <a:off x="1219200" y="14478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4" name="Text Box 4"/>
          <p:cNvSpPr txBox="1">
            <a:spLocks noChangeArrowheads="1"/>
          </p:cNvSpPr>
          <p:nvPr/>
        </p:nvSpPr>
        <p:spPr bwMode="auto">
          <a:xfrm>
            <a:off x="762000" y="1600201"/>
            <a:ext cx="5181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Used to provide a mathematical description of </a:t>
            </a:r>
            <a:r>
              <a:rPr lang="en-US" dirty="0"/>
              <a:t>outcomes. Examples </a:t>
            </a:r>
            <a:r>
              <a:rPr lang="en-US" dirty="0" smtClean="0"/>
              <a:t>include</a:t>
            </a:r>
            <a:r>
              <a:rPr lang="mr-IN" dirty="0" smtClean="0"/>
              <a:t>…</a:t>
            </a:r>
            <a:endParaRPr lang="en-US" dirty="0"/>
          </a:p>
        </p:txBody>
      </p:sp>
      <p:sp>
        <p:nvSpPr>
          <p:cNvPr id="22535" name="Text Box 5"/>
          <p:cNvSpPr txBox="1">
            <a:spLocks noChangeArrowheads="1"/>
          </p:cNvSpPr>
          <p:nvPr/>
        </p:nvSpPr>
        <p:spPr bwMode="auto">
          <a:xfrm>
            <a:off x="838200" y="2514601"/>
            <a:ext cx="5486400" cy="517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88925" indent="-288925" defTabSz="679450">
              <a:defRPr sz="2000">
                <a:solidFill>
                  <a:schemeClr val="tx1"/>
                </a:solidFill>
                <a:latin typeface="Times New Roman" charset="0"/>
              </a:defRPr>
            </a:lvl1pPr>
            <a:lvl2pPr marL="742950" indent="-285750" defTabSz="679450">
              <a:defRPr sz="2000">
                <a:solidFill>
                  <a:schemeClr val="tx1"/>
                </a:solidFill>
                <a:latin typeface="Times New Roman" charset="0"/>
              </a:defRPr>
            </a:lvl2pPr>
            <a:lvl3pPr marL="1143000" indent="-228600" defTabSz="679450">
              <a:defRPr sz="2000">
                <a:solidFill>
                  <a:schemeClr val="tx1"/>
                </a:solidFill>
                <a:latin typeface="Times New Roman" charset="0"/>
              </a:defRPr>
            </a:lvl3pPr>
            <a:lvl4pPr marL="1600200" indent="-228600" defTabSz="679450">
              <a:defRPr sz="2000">
                <a:solidFill>
                  <a:schemeClr val="tx1"/>
                </a:solidFill>
                <a:latin typeface="Times New Roman" charset="0"/>
              </a:defRPr>
            </a:lvl4pPr>
            <a:lvl5pPr marL="2057400" indent="-228600" defTabSz="679450">
              <a:defRPr sz="2000">
                <a:solidFill>
                  <a:schemeClr val="tx1"/>
                </a:solidFill>
                <a:latin typeface="Times New Roman" charset="0"/>
              </a:defRPr>
            </a:lvl5pPr>
            <a:lvl6pPr marL="2514600" indent="-228600" defTabSz="679450" eaLnBrk="0" fontAlgn="base" hangingPunct="0">
              <a:spcBef>
                <a:spcPct val="0"/>
              </a:spcBef>
              <a:spcAft>
                <a:spcPct val="0"/>
              </a:spcAft>
              <a:defRPr sz="2000">
                <a:solidFill>
                  <a:schemeClr val="tx1"/>
                </a:solidFill>
                <a:latin typeface="Times New Roman" charset="0"/>
              </a:defRPr>
            </a:lvl6pPr>
            <a:lvl7pPr marL="2971800" indent="-228600" defTabSz="679450" eaLnBrk="0" fontAlgn="base" hangingPunct="0">
              <a:spcBef>
                <a:spcPct val="0"/>
              </a:spcBef>
              <a:spcAft>
                <a:spcPct val="0"/>
              </a:spcAft>
              <a:defRPr sz="2000">
                <a:solidFill>
                  <a:schemeClr val="tx1"/>
                </a:solidFill>
                <a:latin typeface="Times New Roman" charset="0"/>
              </a:defRPr>
            </a:lvl7pPr>
            <a:lvl8pPr marL="3429000" indent="-228600" defTabSz="679450" eaLnBrk="0" fontAlgn="base" hangingPunct="0">
              <a:spcBef>
                <a:spcPct val="0"/>
              </a:spcBef>
              <a:spcAft>
                <a:spcPct val="0"/>
              </a:spcAft>
              <a:defRPr sz="2000">
                <a:solidFill>
                  <a:schemeClr val="tx1"/>
                </a:solidFill>
                <a:latin typeface="Times New Roman" charset="0"/>
              </a:defRPr>
            </a:lvl8pPr>
            <a:lvl9pPr marL="3886200" indent="-228600" defTabSz="67945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A.	Discrete variables</a:t>
            </a:r>
          </a:p>
          <a:p>
            <a:pPr>
              <a:spcBef>
                <a:spcPct val="50000"/>
              </a:spcBef>
            </a:pPr>
            <a:r>
              <a:rPr lang="en-US" dirty="0"/>
              <a:t>	1. Binomial - sums of 0/1 outcomes</a:t>
            </a:r>
          </a:p>
          <a:p>
            <a:pPr>
              <a:spcBef>
                <a:spcPct val="50000"/>
              </a:spcBef>
            </a:pPr>
            <a:r>
              <a:rPr lang="en-US" dirty="0"/>
              <a:t>		- underlies many epidemiologic applications</a:t>
            </a:r>
          </a:p>
          <a:p>
            <a:pPr>
              <a:spcBef>
                <a:spcPct val="50000"/>
              </a:spcBef>
            </a:pPr>
            <a:r>
              <a:rPr lang="en-US" dirty="0"/>
              <a:t>		- basic model for logistic regression</a:t>
            </a:r>
          </a:p>
          <a:p>
            <a:pPr>
              <a:spcBef>
                <a:spcPct val="50000"/>
              </a:spcBef>
            </a:pPr>
            <a:r>
              <a:rPr lang="en-US" dirty="0"/>
              <a:t>	2. Multinomial – generalization of binomial</a:t>
            </a:r>
          </a:p>
          <a:p>
            <a:pPr>
              <a:spcBef>
                <a:spcPct val="50000"/>
              </a:spcBef>
            </a:pPr>
            <a:r>
              <a:rPr lang="en-US" dirty="0"/>
              <a:t>		- a basic model for log-linear analysis</a:t>
            </a:r>
          </a:p>
          <a:p>
            <a:pPr>
              <a:spcBef>
                <a:spcPct val="50000"/>
              </a:spcBef>
            </a:pPr>
            <a:r>
              <a:rPr lang="en-US" dirty="0"/>
              <a:t>B. Continuous variables</a:t>
            </a:r>
          </a:p>
          <a:p>
            <a:pPr>
              <a:spcBef>
                <a:spcPct val="50000"/>
              </a:spcBef>
            </a:pPr>
            <a:r>
              <a:rPr lang="en-US" dirty="0"/>
              <a:t>	1. Normal - bell-shaped curve; many data </a:t>
            </a:r>
            <a:r>
              <a:rPr lang="en-US" dirty="0" smtClean="0"/>
              <a:t>summaries are </a:t>
            </a:r>
            <a:r>
              <a:rPr lang="en-US" u="sng" dirty="0"/>
              <a:t>approximately</a:t>
            </a:r>
            <a:r>
              <a:rPr lang="en-US" dirty="0"/>
              <a:t> normally distributed.</a:t>
            </a:r>
          </a:p>
          <a:p>
            <a:pPr>
              <a:spcBef>
                <a:spcPct val="50000"/>
              </a:spcBef>
            </a:pPr>
            <a:r>
              <a:rPr lang="en-US" dirty="0"/>
              <a:t>	2. t- distribution</a:t>
            </a:r>
          </a:p>
          <a:p>
            <a:pPr>
              <a:spcBef>
                <a:spcPct val="50000"/>
              </a:spcBef>
            </a:pPr>
            <a:r>
              <a:rPr lang="en-US" dirty="0"/>
              <a:t>	3. Chi-square distribution (</a:t>
            </a:r>
            <a:r>
              <a:rPr lang="en-US" dirty="0">
                <a:sym typeface="Symbol" pitchFamily="18" charset="2"/>
              </a:rPr>
              <a:t></a:t>
            </a:r>
            <a:r>
              <a:rPr lang="en-US" baseline="30000" dirty="0">
                <a:sym typeface="Symbol" pitchFamily="18" charset="2"/>
              </a:rPr>
              <a:t>2</a:t>
            </a:r>
            <a:r>
              <a:rPr lang="en-US" dirty="0">
                <a:sym typeface="Symbol" pitchFamily="18" charset="2"/>
              </a:rPr>
              <a:t>)</a:t>
            </a:r>
            <a:endParaRPr lang="en-US" dirty="0"/>
          </a:p>
        </p:txBody>
      </p:sp>
      <p:sp>
        <p:nvSpPr>
          <p:cNvPr id="22536"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5997CCC-9306-4BF9-B296-D84D97D93A18}" type="slidenum">
              <a:rPr lang="en-US" sz="1400" smtClean="0"/>
              <a:pPr/>
              <a:t>55</a:t>
            </a:fld>
            <a:endParaRPr lang="en-US" sz="1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355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3556" name="Text Box 2"/>
          <p:cNvSpPr txBox="1">
            <a:spLocks noChangeArrowheads="1"/>
          </p:cNvSpPr>
          <p:nvPr/>
        </p:nvSpPr>
        <p:spPr bwMode="auto">
          <a:xfrm>
            <a:off x="1371600" y="914401"/>
            <a:ext cx="4114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Binomial Distribution - Motivation</a:t>
            </a:r>
          </a:p>
        </p:txBody>
      </p:sp>
      <p:sp>
        <p:nvSpPr>
          <p:cNvPr id="23557" name="Line 3"/>
          <p:cNvSpPr>
            <a:spLocks noChangeShapeType="1"/>
          </p:cNvSpPr>
          <p:nvPr/>
        </p:nvSpPr>
        <p:spPr bwMode="auto">
          <a:xfrm>
            <a:off x="11430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58" name="Text Box 4"/>
          <p:cNvSpPr txBox="1">
            <a:spLocks noChangeArrowheads="1"/>
          </p:cNvSpPr>
          <p:nvPr/>
        </p:nvSpPr>
        <p:spPr bwMode="auto">
          <a:xfrm>
            <a:off x="1066800" y="1905001"/>
            <a:ext cx="46482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Suppose a new student has joined your lab and is learning how to culture cells. </a:t>
            </a:r>
            <a:r>
              <a:rPr lang="en-US" dirty="0" smtClean="0"/>
              <a:t>Their </a:t>
            </a:r>
            <a:r>
              <a:rPr lang="en-US" dirty="0"/>
              <a:t>reference </a:t>
            </a:r>
            <a:r>
              <a:rPr lang="en-US" dirty="0" smtClean="0"/>
              <a:t>letter </a:t>
            </a:r>
            <a:r>
              <a:rPr lang="en-US" dirty="0"/>
              <a:t>says that 25% of the new student’s experiments fail. They only have time to </a:t>
            </a:r>
            <a:r>
              <a:rPr lang="en-US" dirty="0" smtClean="0"/>
              <a:t>create 3 cultures.</a:t>
            </a:r>
            <a:endParaRPr lang="en-US" dirty="0" smtClean="0"/>
          </a:p>
          <a:p>
            <a:pPr>
              <a:spcBef>
                <a:spcPct val="50000"/>
              </a:spcBef>
            </a:pPr>
            <a:endParaRPr lang="en-US" dirty="0" smtClean="0"/>
          </a:p>
          <a:p>
            <a:pPr marL="342900" indent="-342900">
              <a:spcBef>
                <a:spcPct val="50000"/>
              </a:spcBef>
              <a:buFont typeface="Arial" charset="0"/>
              <a:buChar char="•"/>
            </a:pPr>
            <a:r>
              <a:rPr lang="en-US" dirty="0"/>
              <a:t>What's the probability that exactly 1 experiment </a:t>
            </a:r>
            <a:r>
              <a:rPr lang="en-US" dirty="0" smtClean="0"/>
              <a:t>fails?</a:t>
            </a:r>
          </a:p>
          <a:p>
            <a:pPr marL="342900" indent="-342900">
              <a:spcBef>
                <a:spcPct val="50000"/>
              </a:spcBef>
              <a:buFont typeface="Arial" charset="0"/>
              <a:buChar char="•"/>
            </a:pPr>
            <a:r>
              <a:rPr lang="en-US" dirty="0"/>
              <a:t>What's the probability that at least 1 experiment </a:t>
            </a:r>
            <a:r>
              <a:rPr lang="en-US" dirty="0" smtClean="0"/>
              <a:t>fails?</a:t>
            </a:r>
          </a:p>
          <a:p>
            <a:pPr marL="342900" indent="-342900">
              <a:spcBef>
                <a:spcPct val="50000"/>
              </a:spcBef>
              <a:buFont typeface="Arial" charset="0"/>
              <a:buChar char="•"/>
            </a:pPr>
            <a:r>
              <a:rPr lang="en-US" dirty="0"/>
              <a:t>What's the probability that all experiments </a:t>
            </a:r>
            <a:r>
              <a:rPr lang="en-US" dirty="0" smtClean="0"/>
              <a:t>succeed?</a:t>
            </a:r>
            <a:endParaRPr lang="en-US" dirty="0"/>
          </a:p>
        </p:txBody>
      </p:sp>
      <p:sp>
        <p:nvSpPr>
          <p:cNvPr id="23559"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CF2F23C-DB93-4D50-B27E-B3A94C35CAEA}" type="slidenum">
              <a:rPr lang="en-US" sz="1400" smtClean="0"/>
              <a:pPr/>
              <a:t>56</a:t>
            </a:fld>
            <a:endParaRPr 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457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4580" name="Text Box 2"/>
          <p:cNvSpPr txBox="1">
            <a:spLocks noChangeArrowheads="1"/>
          </p:cNvSpPr>
          <p:nvPr/>
        </p:nvSpPr>
        <p:spPr bwMode="auto">
          <a:xfrm>
            <a:off x="1447800" y="906464"/>
            <a:ext cx="3581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Bernoulli Trial</a:t>
            </a:r>
          </a:p>
        </p:txBody>
      </p:sp>
      <p:sp>
        <p:nvSpPr>
          <p:cNvPr id="24581" name="Line 3"/>
          <p:cNvSpPr>
            <a:spLocks noChangeShapeType="1"/>
          </p:cNvSpPr>
          <p:nvPr/>
        </p:nvSpPr>
        <p:spPr bwMode="auto">
          <a:xfrm>
            <a:off x="1219200" y="15240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82" name="Text Box 4"/>
          <p:cNvSpPr txBox="1">
            <a:spLocks noChangeArrowheads="1"/>
          </p:cNvSpPr>
          <p:nvPr/>
        </p:nvSpPr>
        <p:spPr bwMode="auto">
          <a:xfrm>
            <a:off x="914400" y="1828802"/>
            <a:ext cx="50292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A </a:t>
            </a:r>
            <a:r>
              <a:rPr lang="en-US" u="sng"/>
              <a:t>Bernoulli trial</a:t>
            </a:r>
            <a:r>
              <a:rPr lang="en-US"/>
              <a:t> is an experiment with only 2 possible outcomes, which we denote by 0 or 1 (e.g. coin toss)</a:t>
            </a:r>
          </a:p>
          <a:p>
            <a:pPr>
              <a:spcBef>
                <a:spcPct val="50000"/>
              </a:spcBef>
            </a:pPr>
            <a:endParaRPr lang="en-US"/>
          </a:p>
        </p:txBody>
      </p:sp>
      <p:sp>
        <p:nvSpPr>
          <p:cNvPr id="24583" name="Rectangle 5"/>
          <p:cNvSpPr>
            <a:spLocks noChangeArrowheads="1"/>
          </p:cNvSpPr>
          <p:nvPr/>
        </p:nvSpPr>
        <p:spPr bwMode="auto">
          <a:xfrm>
            <a:off x="838200" y="3124202"/>
            <a:ext cx="5257800" cy="2790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spcBef>
                <a:spcPct val="50000"/>
              </a:spcBef>
            </a:pPr>
            <a:r>
              <a:rPr lang="en-US" b="1"/>
              <a:t>Assumptions</a:t>
            </a:r>
            <a:r>
              <a:rPr lang="en-US"/>
              <a:t>:</a:t>
            </a:r>
          </a:p>
          <a:p>
            <a:pPr marL="288925" indent="-288925">
              <a:spcBef>
                <a:spcPct val="50000"/>
              </a:spcBef>
            </a:pPr>
            <a:r>
              <a:rPr lang="en-US"/>
              <a:t>1) Two possible outcomes - success (1) or failure (0).</a:t>
            </a:r>
          </a:p>
          <a:p>
            <a:pPr marL="288925" indent="-288925">
              <a:spcBef>
                <a:spcPct val="50000"/>
              </a:spcBef>
            </a:pPr>
            <a:r>
              <a:rPr lang="en-US"/>
              <a:t>2) The probability of success, p, is the same for each trial.</a:t>
            </a:r>
          </a:p>
          <a:p>
            <a:pPr marL="288925" indent="-288925">
              <a:spcBef>
                <a:spcPct val="50000"/>
              </a:spcBef>
            </a:pPr>
            <a:r>
              <a:rPr lang="en-US"/>
              <a:t>3) The outcome of one trial has no influence on later outcomes (independent trials).</a:t>
            </a:r>
          </a:p>
        </p:txBody>
      </p:sp>
      <p:sp>
        <p:nvSpPr>
          <p:cNvPr id="24584"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AD4E327-A9B8-448E-8531-75F67C4CEF4B}" type="slidenum">
              <a:rPr lang="en-US" sz="1400" smtClean="0"/>
              <a:pPr/>
              <a:t>57</a:t>
            </a:fld>
            <a:endParaRPr 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409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4100" name="Rectangle 1026"/>
          <p:cNvSpPr>
            <a:spLocks noChangeArrowheads="1"/>
          </p:cNvSpPr>
          <p:nvPr/>
        </p:nvSpPr>
        <p:spPr bwMode="auto">
          <a:xfrm>
            <a:off x="990600" y="685801"/>
            <a:ext cx="49530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u="sng" dirty="0" smtClean="0"/>
              <a:t>Inferential</a:t>
            </a:r>
            <a:r>
              <a:rPr lang="en-US" b="1" dirty="0" smtClean="0"/>
              <a:t>/Confirmatory Statistics</a:t>
            </a:r>
            <a:endParaRPr lang="en-US" b="1" dirty="0"/>
          </a:p>
        </p:txBody>
      </p:sp>
      <p:sp>
        <p:nvSpPr>
          <p:cNvPr id="4101" name="Rectangle 1027"/>
          <p:cNvSpPr>
            <a:spLocks noChangeArrowheads="1"/>
          </p:cNvSpPr>
          <p:nvPr/>
        </p:nvSpPr>
        <p:spPr bwMode="auto">
          <a:xfrm>
            <a:off x="914400" y="1752602"/>
            <a:ext cx="5105400" cy="2247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66688" indent="-166688">
              <a:spcBef>
                <a:spcPct val="50000"/>
              </a:spcBef>
              <a:buFontTx/>
              <a:buChar char="•"/>
            </a:pPr>
            <a:r>
              <a:rPr lang="en-US" dirty="0"/>
              <a:t>Generalization of conclusions:</a:t>
            </a:r>
          </a:p>
          <a:p>
            <a:pPr marL="166688" indent="-166688">
              <a:spcBef>
                <a:spcPct val="50000"/>
              </a:spcBef>
            </a:pPr>
            <a:r>
              <a:rPr lang="en-US" dirty="0"/>
              <a:t>		sample		population</a:t>
            </a:r>
          </a:p>
          <a:p>
            <a:pPr marL="166688" indent="-166688">
              <a:spcBef>
                <a:spcPct val="50000"/>
              </a:spcBef>
              <a:buFontTx/>
              <a:buChar char="•"/>
            </a:pPr>
            <a:r>
              <a:rPr lang="en-US" dirty="0"/>
              <a:t>Assess strength of evidence</a:t>
            </a:r>
          </a:p>
          <a:p>
            <a:pPr marL="166688" indent="-166688">
              <a:spcBef>
                <a:spcPct val="50000"/>
              </a:spcBef>
              <a:buFontTx/>
              <a:buChar char="•"/>
            </a:pPr>
            <a:r>
              <a:rPr lang="en-US" dirty="0"/>
              <a:t>Make comparisons</a:t>
            </a:r>
          </a:p>
          <a:p>
            <a:pPr marL="166688" indent="-166688">
              <a:spcBef>
                <a:spcPct val="50000"/>
              </a:spcBef>
              <a:buFontTx/>
              <a:buChar char="•"/>
            </a:pPr>
            <a:r>
              <a:rPr lang="en-US" dirty="0"/>
              <a:t>Make predictions</a:t>
            </a:r>
          </a:p>
        </p:txBody>
      </p:sp>
      <p:sp>
        <p:nvSpPr>
          <p:cNvPr id="4102" name="Line 1028"/>
          <p:cNvSpPr>
            <a:spLocks noChangeShapeType="1"/>
          </p:cNvSpPr>
          <p:nvPr/>
        </p:nvSpPr>
        <p:spPr bwMode="auto">
          <a:xfrm>
            <a:off x="2743200" y="2438400"/>
            <a:ext cx="9144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03" name="Rectangle 1029"/>
          <p:cNvSpPr>
            <a:spLocks noChangeArrowheads="1"/>
          </p:cNvSpPr>
          <p:nvPr/>
        </p:nvSpPr>
        <p:spPr bwMode="auto">
          <a:xfrm>
            <a:off x="990600" y="4648200"/>
            <a:ext cx="4876800" cy="1785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71450" indent="-171450">
              <a:spcBef>
                <a:spcPct val="50000"/>
              </a:spcBef>
            </a:pPr>
            <a:r>
              <a:rPr lang="en-US" dirty="0"/>
              <a:t>Tools:</a:t>
            </a:r>
          </a:p>
          <a:p>
            <a:pPr marL="171450" indent="-171450">
              <a:spcBef>
                <a:spcPct val="50000"/>
              </a:spcBef>
              <a:buFontTx/>
              <a:buChar char="•"/>
            </a:pPr>
            <a:r>
              <a:rPr lang="en-US" dirty="0"/>
              <a:t>Modeling</a:t>
            </a:r>
          </a:p>
          <a:p>
            <a:pPr marL="171450" indent="-171450">
              <a:spcBef>
                <a:spcPct val="50000"/>
              </a:spcBef>
              <a:buFontTx/>
              <a:buChar char="•"/>
            </a:pPr>
            <a:r>
              <a:rPr lang="en-US" dirty="0"/>
              <a:t>Estimation and Confidence Intervals</a:t>
            </a:r>
          </a:p>
          <a:p>
            <a:pPr marL="171450" indent="-171450">
              <a:spcBef>
                <a:spcPct val="50000"/>
              </a:spcBef>
              <a:buFontTx/>
              <a:buChar char="•"/>
            </a:pPr>
            <a:r>
              <a:rPr lang="en-US" dirty="0"/>
              <a:t>Hypothesis Testing</a:t>
            </a:r>
          </a:p>
        </p:txBody>
      </p:sp>
      <p:sp>
        <p:nvSpPr>
          <p:cNvPr id="4104" name="Line 1030"/>
          <p:cNvSpPr>
            <a:spLocks noChangeShapeType="1"/>
          </p:cNvSpPr>
          <p:nvPr/>
        </p:nvSpPr>
        <p:spPr bwMode="auto">
          <a:xfrm>
            <a:off x="1143000" y="10668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05"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BB72CED-727D-4B50-A5F4-4B7AA28008F6}" type="slidenum">
              <a:rPr lang="en-US" sz="1400" smtClean="0"/>
              <a:pPr/>
              <a:t>31</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560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5604" name="Text Box 2"/>
          <p:cNvSpPr txBox="1">
            <a:spLocks noChangeArrowheads="1"/>
          </p:cNvSpPr>
          <p:nvPr/>
        </p:nvSpPr>
        <p:spPr bwMode="auto">
          <a:xfrm>
            <a:off x="1295400" y="914401"/>
            <a:ext cx="4191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Binomial Random Variable</a:t>
            </a:r>
          </a:p>
        </p:txBody>
      </p:sp>
      <p:sp>
        <p:nvSpPr>
          <p:cNvPr id="25605" name="Line 3"/>
          <p:cNvSpPr>
            <a:spLocks noChangeShapeType="1"/>
          </p:cNvSpPr>
          <p:nvPr/>
        </p:nvSpPr>
        <p:spPr bwMode="auto">
          <a:xfrm>
            <a:off x="1066800" y="1447800"/>
            <a:ext cx="4648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06" name="Text Box 4"/>
          <p:cNvSpPr txBox="1">
            <a:spLocks noChangeArrowheads="1"/>
          </p:cNvSpPr>
          <p:nvPr/>
        </p:nvSpPr>
        <p:spPr bwMode="auto">
          <a:xfrm>
            <a:off x="1066800" y="1828800"/>
            <a:ext cx="4724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A </a:t>
            </a:r>
            <a:r>
              <a:rPr lang="en-US" u="sng"/>
              <a:t>binomial random variable</a:t>
            </a:r>
            <a:r>
              <a:rPr lang="en-US"/>
              <a:t> is simply the total number of successes in </a:t>
            </a:r>
            <a:r>
              <a:rPr lang="en-US" b="1"/>
              <a:t>n</a:t>
            </a:r>
            <a:r>
              <a:rPr lang="en-US"/>
              <a:t> Bernoulli trials.</a:t>
            </a:r>
          </a:p>
        </p:txBody>
      </p:sp>
      <p:sp>
        <p:nvSpPr>
          <p:cNvPr id="25607" name="Text Box 5"/>
          <p:cNvSpPr txBox="1">
            <a:spLocks noChangeArrowheads="1"/>
          </p:cNvSpPr>
          <p:nvPr/>
        </p:nvSpPr>
        <p:spPr bwMode="auto">
          <a:xfrm>
            <a:off x="990600" y="3124202"/>
            <a:ext cx="48768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Example: number of </a:t>
            </a:r>
            <a:r>
              <a:rPr lang="en-US" dirty="0"/>
              <a:t>successful experiments out of 3</a:t>
            </a:r>
            <a:endParaRPr lang="en-US" dirty="0"/>
          </a:p>
          <a:p>
            <a:pPr>
              <a:spcBef>
                <a:spcPct val="50000"/>
              </a:spcBef>
            </a:pPr>
            <a:endParaRPr lang="en-US" dirty="0" smtClean="0"/>
          </a:p>
          <a:p>
            <a:pPr>
              <a:spcBef>
                <a:spcPct val="50000"/>
              </a:spcBef>
            </a:pPr>
            <a:r>
              <a:rPr lang="en-US" dirty="0"/>
              <a:t>To assign probabilities to outcomes of binomial random variables, we first need to </a:t>
            </a:r>
            <a:r>
              <a:rPr lang="en-US" dirty="0" smtClean="0"/>
              <a:t>know</a:t>
            </a:r>
            <a:endParaRPr lang="en-US" dirty="0"/>
          </a:p>
          <a:p>
            <a:pPr>
              <a:spcBef>
                <a:spcPct val="50000"/>
              </a:spcBef>
            </a:pPr>
            <a:r>
              <a:rPr lang="en-US" dirty="0"/>
              <a:t>1. How many ways are there to get k successes (k=0,…3) in n trials?</a:t>
            </a:r>
          </a:p>
          <a:p>
            <a:pPr>
              <a:spcBef>
                <a:spcPct val="50000"/>
              </a:spcBef>
            </a:pPr>
            <a:r>
              <a:rPr lang="en-US" dirty="0"/>
              <a:t>2. What’s the probability of any given outcome with exactly k successes (does order matter)?</a:t>
            </a:r>
          </a:p>
        </p:txBody>
      </p:sp>
      <p:sp>
        <p:nvSpPr>
          <p:cNvPr id="25608"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86D467FB-F534-4ADA-85EE-32517C5AF270}" type="slidenum">
              <a:rPr lang="en-US" sz="1400" smtClean="0"/>
              <a:pPr/>
              <a:t>58</a:t>
            </a:fld>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560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5604" name="Text Box 2"/>
          <p:cNvSpPr txBox="1">
            <a:spLocks noChangeArrowheads="1"/>
          </p:cNvSpPr>
          <p:nvPr/>
        </p:nvSpPr>
        <p:spPr bwMode="auto">
          <a:xfrm>
            <a:off x="1295400" y="914401"/>
            <a:ext cx="4191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Binomial Random Variable</a:t>
            </a:r>
          </a:p>
        </p:txBody>
      </p:sp>
      <p:sp>
        <p:nvSpPr>
          <p:cNvPr id="25605" name="Line 3"/>
          <p:cNvSpPr>
            <a:spLocks noChangeShapeType="1"/>
          </p:cNvSpPr>
          <p:nvPr/>
        </p:nvSpPr>
        <p:spPr bwMode="auto">
          <a:xfrm>
            <a:off x="1066800" y="1447800"/>
            <a:ext cx="4648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07" name="Text Box 5"/>
          <p:cNvSpPr txBox="1">
            <a:spLocks noChangeArrowheads="1"/>
          </p:cNvSpPr>
          <p:nvPr/>
        </p:nvSpPr>
        <p:spPr bwMode="auto">
          <a:xfrm>
            <a:off x="1100137" y="2438400"/>
            <a:ext cx="48768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smtClean="0"/>
              <a:t>How </a:t>
            </a:r>
            <a:r>
              <a:rPr lang="en-US" dirty="0"/>
              <a:t>many ways are there to get k successes (k=0,…3) in </a:t>
            </a:r>
            <a:r>
              <a:rPr lang="en-US" dirty="0" smtClean="0"/>
              <a:t>3 </a:t>
            </a:r>
            <a:r>
              <a:rPr lang="en-US"/>
              <a:t>trials</a:t>
            </a:r>
            <a:r>
              <a:rPr lang="en-US" smtClean="0"/>
              <a:t>?</a:t>
            </a:r>
            <a:endParaRPr lang="en-US" dirty="0"/>
          </a:p>
        </p:txBody>
      </p:sp>
      <p:sp>
        <p:nvSpPr>
          <p:cNvPr id="25608"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86D467FB-F534-4ADA-85EE-32517C5AF270}" type="slidenum">
              <a:rPr lang="en-US" sz="1400" smtClean="0"/>
              <a:pPr/>
              <a:t>59</a:t>
            </a:fld>
            <a:endParaRPr lang="en-US" sz="1400" smtClean="0"/>
          </a:p>
        </p:txBody>
      </p:sp>
      <p:sp>
        <p:nvSpPr>
          <p:cNvPr id="9" name="Text Box 7"/>
          <p:cNvSpPr txBox="1">
            <a:spLocks noChangeArrowheads="1"/>
          </p:cNvSpPr>
          <p:nvPr/>
        </p:nvSpPr>
        <p:spPr bwMode="auto">
          <a:xfrm>
            <a:off x="719137" y="3679608"/>
            <a:ext cx="525780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lvl="1">
              <a:lnSpc>
                <a:spcPct val="80000"/>
              </a:lnSpc>
            </a:pPr>
            <a:r>
              <a:rPr lang="en-US" dirty="0" smtClean="0"/>
              <a:t> </a:t>
            </a:r>
            <a:r>
              <a:rPr lang="en-US"/>
              <a:t>Experiments </a:t>
            </a:r>
            <a:r>
              <a:rPr lang="en-US" smtClean="0"/>
              <a:t>succeeding</a:t>
            </a:r>
          </a:p>
          <a:p>
            <a:pPr lvl="1">
              <a:lnSpc>
                <a:spcPct val="80000"/>
              </a:lnSpc>
            </a:pPr>
            <a:r>
              <a:rPr lang="en-US" dirty="0" smtClean="0"/>
              <a:t> </a:t>
            </a:r>
          </a:p>
          <a:p>
            <a:pPr>
              <a:lnSpc>
                <a:spcPct val="80000"/>
              </a:lnSpc>
            </a:pPr>
            <a:r>
              <a:rPr lang="en-US" dirty="0"/>
              <a:t>	</a:t>
            </a:r>
            <a:r>
              <a:rPr lang="en-US" u="sng" dirty="0"/>
              <a:t>1	2	3	Outcomes</a:t>
            </a:r>
            <a:endParaRPr lang="en-US" dirty="0"/>
          </a:p>
          <a:p>
            <a:pPr>
              <a:lnSpc>
                <a:spcPct val="80000"/>
              </a:lnSpc>
            </a:pPr>
            <a:r>
              <a:rPr lang="en-US" dirty="0"/>
              <a:t>	+	+	+	</a:t>
            </a:r>
            <a:r>
              <a:rPr lang="en-US" dirty="0">
                <a:solidFill>
                  <a:srgbClr val="FF0000"/>
                </a:solidFill>
              </a:rPr>
              <a:t>3</a:t>
            </a:r>
            <a:r>
              <a:rPr lang="en-US" dirty="0"/>
              <a:t> </a:t>
            </a:r>
            <a:r>
              <a:rPr lang="en-US" dirty="0"/>
              <a:t>successful</a:t>
            </a:r>
            <a:endParaRPr lang="en-US" dirty="0"/>
          </a:p>
          <a:p>
            <a:pPr>
              <a:lnSpc>
                <a:spcPct val="80000"/>
              </a:lnSpc>
            </a:pPr>
            <a:r>
              <a:rPr lang="en-US" dirty="0"/>
              <a:t>	+	+	-	</a:t>
            </a:r>
            <a:r>
              <a:rPr lang="en-US" dirty="0">
                <a:solidFill>
                  <a:schemeClr val="accent2"/>
                </a:solidFill>
              </a:rPr>
              <a:t>2</a:t>
            </a:r>
            <a:r>
              <a:rPr lang="en-US" dirty="0"/>
              <a:t> </a:t>
            </a:r>
            <a:r>
              <a:rPr lang="en-US" dirty="0"/>
              <a:t>successful</a:t>
            </a:r>
            <a:endParaRPr lang="en-US" dirty="0"/>
          </a:p>
          <a:p>
            <a:pPr>
              <a:lnSpc>
                <a:spcPct val="80000"/>
              </a:lnSpc>
            </a:pPr>
            <a:r>
              <a:rPr lang="en-US" dirty="0"/>
              <a:t>	+	-	+	</a:t>
            </a:r>
            <a:r>
              <a:rPr lang="en-US" dirty="0">
                <a:solidFill>
                  <a:schemeClr val="accent2"/>
                </a:solidFill>
              </a:rPr>
              <a:t>2</a:t>
            </a:r>
            <a:r>
              <a:rPr lang="en-US" dirty="0"/>
              <a:t> </a:t>
            </a:r>
            <a:r>
              <a:rPr lang="en-US" dirty="0"/>
              <a:t>successful</a:t>
            </a:r>
            <a:endParaRPr lang="en-US" dirty="0"/>
          </a:p>
          <a:p>
            <a:pPr>
              <a:lnSpc>
                <a:spcPct val="80000"/>
              </a:lnSpc>
            </a:pPr>
            <a:r>
              <a:rPr lang="en-US" dirty="0"/>
              <a:t>	-	+	+	</a:t>
            </a:r>
            <a:r>
              <a:rPr lang="en-US" dirty="0">
                <a:solidFill>
                  <a:schemeClr val="accent2"/>
                </a:solidFill>
              </a:rPr>
              <a:t>2</a:t>
            </a:r>
            <a:r>
              <a:rPr lang="en-US" dirty="0"/>
              <a:t> </a:t>
            </a:r>
            <a:r>
              <a:rPr lang="en-US" dirty="0"/>
              <a:t>successful</a:t>
            </a:r>
            <a:endParaRPr lang="en-US" dirty="0"/>
          </a:p>
          <a:p>
            <a:pPr>
              <a:lnSpc>
                <a:spcPct val="80000"/>
              </a:lnSpc>
            </a:pPr>
            <a:r>
              <a:rPr lang="en-US" dirty="0"/>
              <a:t>	+	-	-	</a:t>
            </a:r>
            <a:r>
              <a:rPr lang="en-US" dirty="0">
                <a:solidFill>
                  <a:srgbClr val="FF0000"/>
                </a:solidFill>
              </a:rPr>
              <a:t>1</a:t>
            </a:r>
            <a:r>
              <a:rPr lang="en-US" dirty="0"/>
              <a:t>  </a:t>
            </a:r>
            <a:r>
              <a:rPr lang="en-US" dirty="0" smtClean="0"/>
              <a:t>successful</a:t>
            </a:r>
            <a:endParaRPr lang="en-US" dirty="0"/>
          </a:p>
          <a:p>
            <a:pPr>
              <a:lnSpc>
                <a:spcPct val="80000"/>
              </a:lnSpc>
            </a:pPr>
            <a:r>
              <a:rPr lang="en-US" dirty="0"/>
              <a:t>	-	+	-	</a:t>
            </a:r>
            <a:r>
              <a:rPr lang="en-US" dirty="0">
                <a:solidFill>
                  <a:srgbClr val="FF0000"/>
                </a:solidFill>
              </a:rPr>
              <a:t>1</a:t>
            </a:r>
            <a:r>
              <a:rPr lang="en-US" dirty="0"/>
              <a:t>  </a:t>
            </a:r>
            <a:r>
              <a:rPr lang="en-US" dirty="0" smtClean="0"/>
              <a:t>successful</a:t>
            </a:r>
            <a:endParaRPr lang="en-US" dirty="0"/>
          </a:p>
          <a:p>
            <a:pPr>
              <a:lnSpc>
                <a:spcPct val="80000"/>
              </a:lnSpc>
            </a:pPr>
            <a:r>
              <a:rPr lang="en-US" dirty="0"/>
              <a:t>	-	-	+	</a:t>
            </a:r>
            <a:r>
              <a:rPr lang="en-US" dirty="0">
                <a:solidFill>
                  <a:srgbClr val="FF0000"/>
                </a:solidFill>
              </a:rPr>
              <a:t>1</a:t>
            </a:r>
            <a:r>
              <a:rPr lang="en-US" dirty="0"/>
              <a:t>  </a:t>
            </a:r>
            <a:r>
              <a:rPr lang="en-US" dirty="0" smtClean="0"/>
              <a:t>successful</a:t>
            </a:r>
            <a:endParaRPr lang="en-US" dirty="0"/>
          </a:p>
          <a:p>
            <a:pPr>
              <a:lnSpc>
                <a:spcPct val="80000"/>
              </a:lnSpc>
            </a:pPr>
            <a:r>
              <a:rPr lang="en-US" dirty="0"/>
              <a:t>	-	-	-	</a:t>
            </a:r>
            <a:r>
              <a:rPr lang="en-US" dirty="0">
                <a:solidFill>
                  <a:schemeClr val="accent2"/>
                </a:solidFill>
              </a:rPr>
              <a:t>0</a:t>
            </a:r>
            <a:r>
              <a:rPr lang="en-US" dirty="0"/>
              <a:t>  </a:t>
            </a:r>
            <a:r>
              <a:rPr lang="en-US" dirty="0" smtClean="0"/>
              <a:t>successful</a:t>
            </a:r>
            <a:endParaRPr lang="en-US" dirty="0"/>
          </a:p>
        </p:txBody>
      </p:sp>
    </p:spTree>
    <p:extLst>
      <p:ext uri="{BB962C8B-B14F-4D97-AF65-F5344CB8AC3E}">
        <p14:creationId xmlns:p14="http://schemas.microsoft.com/office/powerpoint/2010/main" val="359288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662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6628" name="Text Box 2"/>
          <p:cNvSpPr txBox="1">
            <a:spLocks noChangeArrowheads="1"/>
          </p:cNvSpPr>
          <p:nvPr/>
        </p:nvSpPr>
        <p:spPr bwMode="auto">
          <a:xfrm>
            <a:off x="1295400" y="457201"/>
            <a:ext cx="4114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Combinations</a:t>
            </a:r>
          </a:p>
        </p:txBody>
      </p:sp>
      <p:sp>
        <p:nvSpPr>
          <p:cNvPr id="26629" name="Line 3"/>
          <p:cNvSpPr>
            <a:spLocks noChangeShapeType="1"/>
          </p:cNvSpPr>
          <p:nvPr/>
        </p:nvSpPr>
        <p:spPr bwMode="auto">
          <a:xfrm>
            <a:off x="1219200" y="1066800"/>
            <a:ext cx="4191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mc:Choice xmlns:a14="http://schemas.microsoft.com/office/drawing/2010/main" Requires="a14">
          <p:sp>
            <p:nvSpPr>
              <p:cNvPr id="26630" name="Text Box 4"/>
              <p:cNvSpPr txBox="1">
                <a:spLocks noChangeArrowheads="1"/>
              </p:cNvSpPr>
              <p:nvPr/>
            </p:nvSpPr>
            <p:spPr bwMode="auto">
              <a:xfrm>
                <a:off x="1143000" y="2151995"/>
                <a:ext cx="4648200" cy="440120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smtClean="0"/>
                  <a:t>Fortunately there is a general formula:</a:t>
                </a:r>
              </a:p>
              <a:p>
                <a:pPr>
                  <a:spcBef>
                    <a:spcPct val="50000"/>
                  </a:spcBef>
                </a:pPr>
                <a:endParaRPr lang="en-US" dirty="0"/>
              </a:p>
              <a:p>
                <a:pPr>
                  <a:spcBef>
                    <a:spcPct val="50000"/>
                  </a:spcBef>
                </a:pPr>
                <a:r>
                  <a:rPr lang="en-US" dirty="0" smtClean="0"/>
                  <a:t>If </a:t>
                </a:r>
                <a14:m>
                  <m:oMath xmlns:m="http://schemas.openxmlformats.org/officeDocument/2006/math">
                    <m:sSubSup>
                      <m:sSubSupPr>
                        <m:ctrlPr>
                          <a:rPr lang="en-US" i="1" smtClean="0">
                            <a:latin typeface="Cambria Math" charset="0"/>
                          </a:rPr>
                        </m:ctrlPr>
                      </m:sSubSupPr>
                      <m:e>
                        <m:r>
                          <a:rPr lang="en-US" b="0" i="1" smtClean="0">
                            <a:latin typeface="Cambria Math" charset="0"/>
                          </a:rPr>
                          <m:t>𝐶</m:t>
                        </m:r>
                      </m:e>
                      <m:sub>
                        <m:r>
                          <a:rPr lang="en-US" b="0" i="1" smtClean="0">
                            <a:latin typeface="Cambria Math" charset="0"/>
                          </a:rPr>
                          <m:t>𝑘</m:t>
                        </m:r>
                      </m:sub>
                      <m:sup>
                        <m:r>
                          <a:rPr lang="en-US" b="0" i="1" smtClean="0">
                            <a:latin typeface="Cambria Math" charset="0"/>
                          </a:rPr>
                          <m:t>𝑛</m:t>
                        </m:r>
                      </m:sup>
                    </m:sSubSup>
                  </m:oMath>
                </a14:m>
                <a:r>
                  <a:rPr lang="en-US" dirty="0"/>
                  <a:t> is the number of ways to get k successes out of </a:t>
                </a:r>
                <a:r>
                  <a:rPr lang="en-US" dirty="0" smtClean="0"/>
                  <a:t>n attempts, then</a:t>
                </a:r>
              </a:p>
              <a:p>
                <a:pPr>
                  <a:spcBef>
                    <a:spcPct val="50000"/>
                  </a:spcBef>
                </a:pPr>
                <a:endParaRPr lang="en-US" dirty="0"/>
              </a:p>
              <a:p>
                <a:pPr>
                  <a:spcBef>
                    <a:spcPct val="50000"/>
                  </a:spcBef>
                </a:pPr>
                <a:endParaRPr lang="en-US" dirty="0" smtClean="0"/>
              </a:p>
              <a:p>
                <a:pPr>
                  <a:spcBef>
                    <a:spcPct val="50000"/>
                  </a:spcBef>
                </a:pPr>
                <a:r>
                  <a:rPr lang="en-US" dirty="0" smtClean="0"/>
                  <a:t>where</a:t>
                </a:r>
                <a:endParaRPr lang="en-US" dirty="0"/>
              </a:p>
              <a:p>
                <a:pPr>
                  <a:spcBef>
                    <a:spcPct val="50000"/>
                  </a:spcBef>
                </a:pPr>
                <a:endParaRPr lang="en-US" dirty="0" smtClean="0"/>
              </a:p>
              <a:p>
                <a:pPr>
                  <a:spcBef>
                    <a:spcPct val="50000"/>
                  </a:spcBef>
                </a:pPr>
                <a:endParaRPr lang="en-US" dirty="0"/>
              </a:p>
              <a:p>
                <a:pPr>
                  <a:spcBef>
                    <a:spcPct val="50000"/>
                  </a:spcBef>
                </a:pPr>
                <a:endParaRPr lang="en-US" dirty="0"/>
              </a:p>
            </p:txBody>
          </p:sp>
        </mc:Choice>
        <mc:Fallback>
          <p:sp>
            <p:nvSpPr>
              <p:cNvPr id="26630" name="Text Box 4"/>
              <p:cNvSpPr txBox="1">
                <a:spLocks noRot="1" noChangeAspect="1" noMove="1" noResize="1" noEditPoints="1" noAdjustHandles="1" noChangeArrowheads="1" noChangeShapeType="1" noTextEdit="1"/>
              </p:cNvSpPr>
              <p:nvPr/>
            </p:nvSpPr>
            <p:spPr bwMode="auto">
              <a:xfrm>
                <a:off x="1143000" y="2151995"/>
                <a:ext cx="4648200" cy="4401205"/>
              </a:xfrm>
              <a:prstGeom prst="rect">
                <a:avLst/>
              </a:prstGeom>
              <a:blipFill rotWithShape="0">
                <a:blip r:embed="rId3"/>
                <a:stretch>
                  <a:fillRect l="-1444" t="-693"/>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26631" name="Object 5"/>
          <p:cNvGraphicFramePr>
            <a:graphicFrameLocks noChangeAspect="1"/>
          </p:cNvGraphicFramePr>
          <p:nvPr>
            <p:extLst>
              <p:ext uri="{D42A27DB-BD31-4B8C-83A1-F6EECF244321}">
                <p14:modId xmlns:p14="http://schemas.microsoft.com/office/powerpoint/2010/main" val="1937412118"/>
              </p:ext>
            </p:extLst>
          </p:nvPr>
        </p:nvGraphicFramePr>
        <p:xfrm>
          <a:off x="1985961" y="3924897"/>
          <a:ext cx="2197100" cy="711200"/>
        </p:xfrm>
        <a:graphic>
          <a:graphicData uri="http://schemas.openxmlformats.org/presentationml/2006/ole">
            <mc:AlternateContent xmlns:mc="http://schemas.openxmlformats.org/markup-compatibility/2006">
              <mc:Choice xmlns:v="urn:schemas-microsoft-com:vml" Requires="v">
                <p:oleObj spid="_x0000_s26708" name="Equation" r:id="rId4" imgW="2197100" imgH="711200" progId="Equation.3">
                  <p:embed/>
                </p:oleObj>
              </mc:Choice>
              <mc:Fallback>
                <p:oleObj name="Equation" r:id="rId4" imgW="2197100" imgH="711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961" y="3924897"/>
                        <a:ext cx="2197100" cy="71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6632" name="Rectangle 6"/>
          <p:cNvSpPr>
            <a:spLocks noChangeArrowheads="1"/>
          </p:cNvSpPr>
          <p:nvPr/>
        </p:nvSpPr>
        <p:spPr bwMode="auto">
          <a:xfrm>
            <a:off x="1363899" y="5546040"/>
            <a:ext cx="404630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t>“n factorial” = n! </a:t>
            </a:r>
            <a:r>
              <a:rPr lang="en-US" dirty="0"/>
              <a:t>= n </a:t>
            </a:r>
            <a:r>
              <a:rPr lang="en-US" dirty="0">
                <a:sym typeface="Symbol" pitchFamily="18" charset="2"/>
              </a:rPr>
              <a:t> (n-1)  …  1</a:t>
            </a:r>
          </a:p>
        </p:txBody>
      </p:sp>
      <p:sp>
        <p:nvSpPr>
          <p:cNvPr id="26634"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B363E3BF-3392-4791-BAD1-D03E6F391277}" type="slidenum">
              <a:rPr lang="en-US" sz="1400" smtClean="0"/>
              <a:pPr/>
              <a:t>60</a:t>
            </a:fld>
            <a:endParaRPr 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765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7652" name="Text Box 1026"/>
          <p:cNvSpPr txBox="1">
            <a:spLocks noChangeArrowheads="1"/>
          </p:cNvSpPr>
          <p:nvPr/>
        </p:nvSpPr>
        <p:spPr bwMode="auto">
          <a:xfrm>
            <a:off x="1066800" y="1295401"/>
            <a:ext cx="4572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What are the probabilities of these outcomes?</a:t>
            </a:r>
          </a:p>
        </p:txBody>
      </p:sp>
      <p:sp>
        <p:nvSpPr>
          <p:cNvPr id="27653" name="Text Box 1027"/>
          <p:cNvSpPr txBox="1">
            <a:spLocks noChangeArrowheads="1"/>
          </p:cNvSpPr>
          <p:nvPr/>
        </p:nvSpPr>
        <p:spPr bwMode="auto">
          <a:xfrm>
            <a:off x="609601" y="2339975"/>
            <a:ext cx="5495925"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nSpc>
                <a:spcPct val="80000"/>
              </a:lnSpc>
            </a:pPr>
            <a:endParaRPr lang="en-US" dirty="0"/>
          </a:p>
          <a:p>
            <a:pPr>
              <a:lnSpc>
                <a:spcPct val="80000"/>
              </a:lnSpc>
            </a:pPr>
            <a:r>
              <a:rPr lang="en-US" dirty="0"/>
              <a:t> </a:t>
            </a:r>
            <a:r>
              <a:rPr lang="en-US" dirty="0"/>
              <a:t>Experiment number</a:t>
            </a:r>
            <a:endParaRPr lang="en-US" dirty="0"/>
          </a:p>
          <a:p>
            <a:pPr>
              <a:lnSpc>
                <a:spcPct val="80000"/>
              </a:lnSpc>
            </a:pPr>
            <a:r>
              <a:rPr lang="en-US" dirty="0"/>
              <a:t>   </a:t>
            </a:r>
            <a:r>
              <a:rPr lang="en-US" u="sng" dirty="0"/>
              <a:t>1	2	3	Outcomes	# ways</a:t>
            </a:r>
            <a:endParaRPr lang="en-US" dirty="0"/>
          </a:p>
          <a:p>
            <a:pPr>
              <a:lnSpc>
                <a:spcPct val="80000"/>
              </a:lnSpc>
            </a:pPr>
            <a:r>
              <a:rPr lang="en-US" dirty="0"/>
              <a:t>   p	p	p	3  </a:t>
            </a:r>
            <a:r>
              <a:rPr lang="en-US" dirty="0" smtClean="0"/>
              <a:t>successful</a:t>
            </a:r>
            <a:r>
              <a:rPr lang="en-US" dirty="0"/>
              <a:t>	      1</a:t>
            </a:r>
          </a:p>
          <a:p>
            <a:pPr>
              <a:lnSpc>
                <a:spcPct val="80000"/>
              </a:lnSpc>
            </a:pPr>
            <a:r>
              <a:rPr lang="en-US" dirty="0"/>
              <a:t>   p	p	1-p</a:t>
            </a:r>
            <a:r>
              <a:rPr lang="en-US" b="1" dirty="0"/>
              <a:t> </a:t>
            </a:r>
            <a:r>
              <a:rPr lang="en-US" dirty="0"/>
              <a:t>	2  </a:t>
            </a:r>
            <a:r>
              <a:rPr lang="en-US" dirty="0" smtClean="0"/>
              <a:t>successful</a:t>
            </a:r>
            <a:endParaRPr lang="en-US" dirty="0"/>
          </a:p>
          <a:p>
            <a:pPr>
              <a:lnSpc>
                <a:spcPct val="80000"/>
              </a:lnSpc>
            </a:pPr>
            <a:r>
              <a:rPr lang="en-US" dirty="0"/>
              <a:t>   p	1-p	p	2  </a:t>
            </a:r>
            <a:r>
              <a:rPr lang="en-US" dirty="0" smtClean="0"/>
              <a:t>successful</a:t>
            </a:r>
            <a:r>
              <a:rPr lang="en-US" dirty="0"/>
              <a:t>	      3</a:t>
            </a:r>
          </a:p>
          <a:p>
            <a:pPr>
              <a:lnSpc>
                <a:spcPct val="80000"/>
              </a:lnSpc>
            </a:pPr>
            <a:r>
              <a:rPr lang="en-US" dirty="0"/>
              <a:t>   1-p</a:t>
            </a:r>
            <a:r>
              <a:rPr lang="en-US" b="1" dirty="0"/>
              <a:t> </a:t>
            </a:r>
            <a:r>
              <a:rPr lang="en-US" dirty="0"/>
              <a:t>	p	p	2  </a:t>
            </a:r>
            <a:r>
              <a:rPr lang="en-US" dirty="0" smtClean="0"/>
              <a:t>successful</a:t>
            </a:r>
            <a:endParaRPr lang="en-US" dirty="0"/>
          </a:p>
          <a:p>
            <a:pPr>
              <a:lnSpc>
                <a:spcPct val="80000"/>
              </a:lnSpc>
            </a:pPr>
            <a:r>
              <a:rPr lang="en-US" dirty="0"/>
              <a:t>   p	1-p</a:t>
            </a:r>
            <a:r>
              <a:rPr lang="en-US" b="1" dirty="0"/>
              <a:t> </a:t>
            </a:r>
            <a:r>
              <a:rPr lang="en-US" dirty="0"/>
              <a:t>	1-p</a:t>
            </a:r>
            <a:r>
              <a:rPr lang="en-US" b="1" dirty="0"/>
              <a:t> </a:t>
            </a:r>
            <a:r>
              <a:rPr lang="en-US" dirty="0"/>
              <a:t>	1  </a:t>
            </a:r>
            <a:r>
              <a:rPr lang="en-US" dirty="0" smtClean="0"/>
              <a:t>successful</a:t>
            </a:r>
            <a:endParaRPr lang="en-US" dirty="0"/>
          </a:p>
          <a:p>
            <a:pPr>
              <a:lnSpc>
                <a:spcPct val="80000"/>
              </a:lnSpc>
            </a:pPr>
            <a:r>
              <a:rPr lang="en-US" dirty="0"/>
              <a:t>   1-p</a:t>
            </a:r>
            <a:r>
              <a:rPr lang="en-US" b="1" dirty="0"/>
              <a:t> </a:t>
            </a:r>
            <a:r>
              <a:rPr lang="en-US" dirty="0"/>
              <a:t>	p	1-p</a:t>
            </a:r>
            <a:r>
              <a:rPr lang="en-US" b="1" dirty="0"/>
              <a:t> </a:t>
            </a:r>
            <a:r>
              <a:rPr lang="en-US" dirty="0"/>
              <a:t>	1  </a:t>
            </a:r>
            <a:r>
              <a:rPr lang="en-US" dirty="0" smtClean="0"/>
              <a:t>successful</a:t>
            </a:r>
            <a:r>
              <a:rPr lang="en-US" dirty="0"/>
              <a:t>	      3</a:t>
            </a:r>
          </a:p>
          <a:p>
            <a:pPr>
              <a:lnSpc>
                <a:spcPct val="80000"/>
              </a:lnSpc>
            </a:pPr>
            <a:r>
              <a:rPr lang="en-US" dirty="0"/>
              <a:t>   1-p</a:t>
            </a:r>
            <a:r>
              <a:rPr lang="en-US" b="1" dirty="0"/>
              <a:t> </a:t>
            </a:r>
            <a:r>
              <a:rPr lang="en-US" dirty="0"/>
              <a:t>	1-p</a:t>
            </a:r>
            <a:r>
              <a:rPr lang="en-US" b="1" dirty="0"/>
              <a:t> </a:t>
            </a:r>
            <a:r>
              <a:rPr lang="en-US" dirty="0"/>
              <a:t>	p	1  </a:t>
            </a:r>
            <a:r>
              <a:rPr lang="en-US" dirty="0" smtClean="0"/>
              <a:t>successful</a:t>
            </a:r>
            <a:endParaRPr lang="en-US" dirty="0"/>
          </a:p>
          <a:p>
            <a:pPr>
              <a:lnSpc>
                <a:spcPct val="80000"/>
              </a:lnSpc>
            </a:pPr>
            <a:r>
              <a:rPr lang="en-US" dirty="0"/>
              <a:t>   1-p</a:t>
            </a:r>
            <a:r>
              <a:rPr lang="en-US" b="1" dirty="0"/>
              <a:t> </a:t>
            </a:r>
            <a:r>
              <a:rPr lang="en-US" dirty="0"/>
              <a:t>	1-p</a:t>
            </a:r>
            <a:r>
              <a:rPr lang="en-US" b="1" dirty="0"/>
              <a:t> </a:t>
            </a:r>
            <a:r>
              <a:rPr lang="en-US" dirty="0"/>
              <a:t>	1-p</a:t>
            </a:r>
            <a:r>
              <a:rPr lang="en-US" b="1" dirty="0"/>
              <a:t> </a:t>
            </a:r>
            <a:r>
              <a:rPr lang="en-US" dirty="0"/>
              <a:t>	0  </a:t>
            </a:r>
            <a:r>
              <a:rPr lang="en-US" dirty="0" smtClean="0"/>
              <a:t>successful</a:t>
            </a:r>
            <a:r>
              <a:rPr lang="en-US" dirty="0"/>
              <a:t>	      1</a:t>
            </a:r>
          </a:p>
        </p:txBody>
      </p:sp>
      <p:sp>
        <p:nvSpPr>
          <p:cNvPr id="27654" name="Rectangle 1028"/>
          <p:cNvSpPr>
            <a:spLocks noChangeArrowheads="1"/>
          </p:cNvSpPr>
          <p:nvPr/>
        </p:nvSpPr>
        <p:spPr bwMode="auto">
          <a:xfrm>
            <a:off x="1" y="-200055"/>
            <a:ext cx="1847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pSp>
        <p:nvGrpSpPr>
          <p:cNvPr id="27655" name="Group 1029"/>
          <p:cNvGrpSpPr>
            <a:grpSpLocks/>
          </p:cNvGrpSpPr>
          <p:nvPr/>
        </p:nvGrpSpPr>
        <p:grpSpPr bwMode="auto">
          <a:xfrm>
            <a:off x="1047750" y="5476875"/>
            <a:ext cx="4572000" cy="2400300"/>
            <a:chOff x="666" y="3600"/>
            <a:chExt cx="2880" cy="1512"/>
          </a:xfrm>
        </p:grpSpPr>
        <p:sp>
          <p:nvSpPr>
            <p:cNvPr id="27666" name="Text Box 1030"/>
            <p:cNvSpPr txBox="1">
              <a:spLocks noChangeArrowheads="1"/>
            </p:cNvSpPr>
            <p:nvPr/>
          </p:nvSpPr>
          <p:spPr bwMode="auto">
            <a:xfrm>
              <a:off x="666" y="3600"/>
              <a:ext cx="2880" cy="1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sequence of k </a:t>
              </a:r>
              <a:r>
                <a:rPr lang="en-US" b="1"/>
                <a:t>+</a:t>
              </a:r>
              <a:r>
                <a:rPr lang="en-US"/>
                <a:t>’s (0, 1, 2, or 3) and (3-k)</a:t>
              </a:r>
              <a:br>
                <a:rPr lang="en-US"/>
              </a:br>
              <a:r>
                <a:rPr lang="en-US"/>
                <a:t> –’s will have probability</a:t>
              </a:r>
            </a:p>
            <a:p>
              <a:pPr>
                <a:spcBef>
                  <a:spcPct val="50000"/>
                </a:spcBef>
              </a:pPr>
              <a:r>
                <a:rPr lang="en-US"/>
                <a:t>		p</a:t>
              </a:r>
              <a:r>
                <a:rPr lang="en-US" baseline="30000"/>
                <a:t>k</a:t>
              </a:r>
              <a:r>
                <a:rPr lang="en-US"/>
                <a:t>(1-p)</a:t>
              </a:r>
              <a:r>
                <a:rPr lang="en-US" baseline="30000"/>
                <a:t>3-k</a:t>
              </a:r>
            </a:p>
            <a:p>
              <a:pPr>
                <a:spcBef>
                  <a:spcPct val="50000"/>
                </a:spcBef>
              </a:pPr>
              <a:endParaRPr lang="en-US" baseline="30000"/>
            </a:p>
            <a:p>
              <a:pPr>
                <a:spcBef>
                  <a:spcPct val="50000"/>
                </a:spcBef>
              </a:pPr>
              <a:r>
                <a:rPr lang="en-US"/>
                <a:t>But there are            such sequences, so in</a:t>
              </a:r>
            </a:p>
            <a:p>
              <a:pPr>
                <a:spcBef>
                  <a:spcPct val="50000"/>
                </a:spcBef>
              </a:pPr>
              <a:r>
                <a:rPr lang="en-US"/>
                <a:t>general…</a:t>
              </a:r>
            </a:p>
          </p:txBody>
        </p:sp>
        <p:graphicFrame>
          <p:nvGraphicFramePr>
            <p:cNvPr id="27667" name="Object 1031"/>
            <p:cNvGraphicFramePr>
              <a:graphicFrameLocks noChangeAspect="1"/>
            </p:cNvGraphicFramePr>
            <p:nvPr/>
          </p:nvGraphicFramePr>
          <p:xfrm>
            <a:off x="1584" y="4512"/>
            <a:ext cx="408" cy="282"/>
          </p:xfrm>
          <a:graphic>
            <a:graphicData uri="http://schemas.openxmlformats.org/presentationml/2006/ole">
              <mc:AlternateContent xmlns:mc="http://schemas.openxmlformats.org/markup-compatibility/2006">
                <mc:Choice xmlns:v="urn:schemas-microsoft-com:vml" Requires="v">
                  <p:oleObj spid="_x0000_s27741" name="Equation" r:id="rId3" imgW="647419" imgH="444307" progId="Equation.DSMT4">
                    <p:embed/>
                  </p:oleObj>
                </mc:Choice>
                <mc:Fallback>
                  <p:oleObj name="Equation" r:id="rId3" imgW="647419" imgH="444307" progId="Equation.DSMT4">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4512"/>
                          <a:ext cx="408" cy="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pSp>
        <p:nvGrpSpPr>
          <p:cNvPr id="27656" name="Group 1032"/>
          <p:cNvGrpSpPr>
            <a:grpSpLocks/>
          </p:cNvGrpSpPr>
          <p:nvPr/>
        </p:nvGrpSpPr>
        <p:grpSpPr bwMode="auto">
          <a:xfrm>
            <a:off x="4591050" y="3222626"/>
            <a:ext cx="954088" cy="1719263"/>
            <a:chOff x="2892" y="2030"/>
            <a:chExt cx="601" cy="1083"/>
          </a:xfrm>
        </p:grpSpPr>
        <p:sp>
          <p:nvSpPr>
            <p:cNvPr id="27658" name="Line 1033"/>
            <p:cNvSpPr>
              <a:spLocks noChangeShapeType="1"/>
            </p:cNvSpPr>
            <p:nvPr/>
          </p:nvSpPr>
          <p:spPr bwMode="auto">
            <a:xfrm flipH="1">
              <a:off x="2892" y="2369"/>
              <a:ext cx="593" cy="119"/>
            </a:xfrm>
            <a:prstGeom prst="line">
              <a:avLst/>
            </a:prstGeom>
            <a:noFill/>
            <a:ln w="9525">
              <a:solidFill>
                <a:srgbClr val="0000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59" name="Line 1034"/>
            <p:cNvSpPr>
              <a:spLocks noChangeShapeType="1"/>
            </p:cNvSpPr>
            <p:nvPr/>
          </p:nvSpPr>
          <p:spPr bwMode="auto">
            <a:xfrm flipH="1" flipV="1">
              <a:off x="2908" y="2816"/>
              <a:ext cx="585" cy="3"/>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0" name="Line 1035"/>
            <p:cNvSpPr>
              <a:spLocks noChangeShapeType="1"/>
            </p:cNvSpPr>
            <p:nvPr/>
          </p:nvSpPr>
          <p:spPr bwMode="auto">
            <a:xfrm flipH="1" flipV="1">
              <a:off x="2912" y="2668"/>
              <a:ext cx="575" cy="127"/>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1" name="Line 1036"/>
            <p:cNvSpPr>
              <a:spLocks noChangeShapeType="1"/>
            </p:cNvSpPr>
            <p:nvPr/>
          </p:nvSpPr>
          <p:spPr bwMode="auto">
            <a:xfrm flipH="1">
              <a:off x="2900" y="2840"/>
              <a:ext cx="587" cy="128"/>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2" name="Line 1037"/>
            <p:cNvSpPr>
              <a:spLocks noChangeShapeType="1"/>
            </p:cNvSpPr>
            <p:nvPr/>
          </p:nvSpPr>
          <p:spPr bwMode="auto">
            <a:xfrm flipH="1">
              <a:off x="2904" y="2336"/>
              <a:ext cx="582" cy="0"/>
            </a:xfrm>
            <a:prstGeom prst="line">
              <a:avLst/>
            </a:prstGeom>
            <a:noFill/>
            <a:ln w="9525">
              <a:solidFill>
                <a:srgbClr val="0000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3" name="Line 1038"/>
            <p:cNvSpPr>
              <a:spLocks noChangeShapeType="1"/>
            </p:cNvSpPr>
            <p:nvPr/>
          </p:nvSpPr>
          <p:spPr bwMode="auto">
            <a:xfrm flipH="1" flipV="1">
              <a:off x="2908" y="2188"/>
              <a:ext cx="572" cy="112"/>
            </a:xfrm>
            <a:prstGeom prst="line">
              <a:avLst/>
            </a:prstGeom>
            <a:noFill/>
            <a:ln w="9525">
              <a:solidFill>
                <a:srgbClr val="0000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4" name="Line 1039"/>
            <p:cNvSpPr>
              <a:spLocks noChangeShapeType="1"/>
            </p:cNvSpPr>
            <p:nvPr/>
          </p:nvSpPr>
          <p:spPr bwMode="auto">
            <a:xfrm flipH="1">
              <a:off x="2904" y="2030"/>
              <a:ext cx="576" cy="0"/>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65" name="Line 1040"/>
            <p:cNvSpPr>
              <a:spLocks noChangeShapeType="1"/>
            </p:cNvSpPr>
            <p:nvPr/>
          </p:nvSpPr>
          <p:spPr bwMode="auto">
            <a:xfrm flipH="1">
              <a:off x="2901" y="3113"/>
              <a:ext cx="582" cy="0"/>
            </a:xfrm>
            <a:prstGeom prst="line">
              <a:avLst/>
            </a:prstGeom>
            <a:noFill/>
            <a:ln w="9525">
              <a:solidFill>
                <a:srgbClr val="0000FF"/>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2765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E4F1817-5EA9-4404-8570-E9C7E419B086}" type="slidenum">
              <a:rPr lang="en-US" sz="1400" smtClean="0"/>
              <a:pPr/>
              <a:t>61</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867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8676" name="Text Box 2"/>
          <p:cNvSpPr txBox="1">
            <a:spLocks noChangeArrowheads="1"/>
          </p:cNvSpPr>
          <p:nvPr/>
        </p:nvSpPr>
        <p:spPr bwMode="auto">
          <a:xfrm>
            <a:off x="1752600" y="762001"/>
            <a:ext cx="3200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Binomial Probabilities</a:t>
            </a:r>
          </a:p>
        </p:txBody>
      </p:sp>
      <p:sp>
        <p:nvSpPr>
          <p:cNvPr id="28677" name="Line 3"/>
          <p:cNvSpPr>
            <a:spLocks noChangeShapeType="1"/>
          </p:cNvSpPr>
          <p:nvPr/>
        </p:nvSpPr>
        <p:spPr bwMode="auto">
          <a:xfrm>
            <a:off x="1219200" y="1371600"/>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78" name="Text Box 4"/>
          <p:cNvSpPr txBox="1">
            <a:spLocks noChangeArrowheads="1"/>
          </p:cNvSpPr>
          <p:nvPr/>
        </p:nvSpPr>
        <p:spPr bwMode="auto">
          <a:xfrm>
            <a:off x="1066800" y="1524002"/>
            <a:ext cx="4876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What is the probability that a binomial random variable with </a:t>
            </a:r>
            <a:r>
              <a:rPr lang="en-US" b="1"/>
              <a:t>n</a:t>
            </a:r>
            <a:r>
              <a:rPr lang="en-US"/>
              <a:t> trials and success probability </a:t>
            </a:r>
            <a:r>
              <a:rPr lang="en-US" b="1"/>
              <a:t>p</a:t>
            </a:r>
            <a:r>
              <a:rPr lang="en-US"/>
              <a:t> will yield exactly </a:t>
            </a:r>
            <a:r>
              <a:rPr lang="en-US" b="1"/>
              <a:t>k</a:t>
            </a:r>
            <a:r>
              <a:rPr lang="en-US"/>
              <a:t> successes?</a:t>
            </a:r>
          </a:p>
        </p:txBody>
      </p:sp>
      <p:graphicFrame>
        <p:nvGraphicFramePr>
          <p:cNvPr id="28679" name="Object 5"/>
          <p:cNvGraphicFramePr>
            <a:graphicFrameLocks noChangeAspect="1"/>
          </p:cNvGraphicFramePr>
          <p:nvPr/>
        </p:nvGraphicFramePr>
        <p:xfrm>
          <a:off x="1981200" y="2667000"/>
          <a:ext cx="2794000" cy="711200"/>
        </p:xfrm>
        <a:graphic>
          <a:graphicData uri="http://schemas.openxmlformats.org/presentationml/2006/ole">
            <mc:AlternateContent xmlns:mc="http://schemas.openxmlformats.org/markup-compatibility/2006">
              <mc:Choice xmlns:v="urn:schemas-microsoft-com:vml" Requires="v">
                <p:oleObj spid="_x0000_s28756" name="Equation" r:id="rId3" imgW="2794000" imgH="711200" progId="Equation.DSMT4">
                  <p:embed/>
                </p:oleObj>
              </mc:Choice>
              <mc:Fallback>
                <p:oleObj name="Equation" r:id="rId3" imgW="2794000" imgH="711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667000"/>
                        <a:ext cx="2794000" cy="711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8680" name="Text Box 6"/>
          <p:cNvSpPr txBox="1">
            <a:spLocks noChangeArrowheads="1"/>
          </p:cNvSpPr>
          <p:nvPr/>
        </p:nvSpPr>
        <p:spPr bwMode="auto">
          <a:xfrm>
            <a:off x="1295400" y="3505201"/>
            <a:ext cx="41148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This formula is called the </a:t>
            </a:r>
            <a:r>
              <a:rPr lang="en-US" b="1"/>
              <a:t>probability mass function </a:t>
            </a:r>
            <a:r>
              <a:rPr lang="en-US"/>
              <a:t>for the binomial distribution.</a:t>
            </a:r>
          </a:p>
        </p:txBody>
      </p:sp>
      <p:sp>
        <p:nvSpPr>
          <p:cNvPr id="28681" name="Rectangle 7"/>
          <p:cNvSpPr>
            <a:spLocks noChangeArrowheads="1"/>
          </p:cNvSpPr>
          <p:nvPr/>
        </p:nvSpPr>
        <p:spPr bwMode="auto">
          <a:xfrm>
            <a:off x="685800" y="4648202"/>
            <a:ext cx="54864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spcBef>
                <a:spcPct val="50000"/>
              </a:spcBef>
            </a:pPr>
            <a:r>
              <a:rPr lang="en-US" b="1"/>
              <a:t>Assumptions</a:t>
            </a:r>
            <a:r>
              <a:rPr lang="en-US"/>
              <a:t>:</a:t>
            </a:r>
          </a:p>
          <a:p>
            <a:pPr marL="288925" indent="-288925">
              <a:spcBef>
                <a:spcPct val="50000"/>
              </a:spcBef>
            </a:pPr>
            <a:r>
              <a:rPr lang="en-US"/>
              <a:t>1) Two possible outcomes - success (1) or failure (0) - for each of n trials.</a:t>
            </a:r>
          </a:p>
          <a:p>
            <a:pPr marL="288925" indent="-288925">
              <a:spcBef>
                <a:spcPct val="50000"/>
              </a:spcBef>
            </a:pPr>
            <a:r>
              <a:rPr lang="en-US"/>
              <a:t>2) The probability of success, p, is the same for each trial.</a:t>
            </a:r>
          </a:p>
          <a:p>
            <a:pPr marL="288925" indent="-288925">
              <a:spcBef>
                <a:spcPct val="50000"/>
              </a:spcBef>
            </a:pPr>
            <a:r>
              <a:rPr lang="en-US"/>
              <a:t>3) The outcome of one trial has no influence on later outcomes (independent trials).</a:t>
            </a:r>
          </a:p>
          <a:p>
            <a:pPr marL="288925" indent="-288925">
              <a:spcBef>
                <a:spcPct val="50000"/>
              </a:spcBef>
            </a:pPr>
            <a:r>
              <a:rPr lang="en-US"/>
              <a:t>4) The random variable of interest is the total number of successes.</a:t>
            </a:r>
          </a:p>
        </p:txBody>
      </p:sp>
      <p:sp>
        <p:nvSpPr>
          <p:cNvPr id="2868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2F253B7F-2288-4D2F-8F36-31E1107DB2CC}" type="slidenum">
              <a:rPr lang="en-US" sz="1400" smtClean="0"/>
              <a:pPr/>
              <a:t>62</a:t>
            </a:fld>
            <a:endParaRPr lang="en-US" sz="1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969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9704"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B939F421-D3F3-4BDE-AF27-38ACBB78E569}" type="slidenum">
              <a:rPr lang="en-US" sz="1400" smtClean="0"/>
              <a:pPr/>
              <a:t>63</a:t>
            </a:fld>
            <a:endParaRPr lang="en-US" sz="1400" smtClean="0"/>
          </a:p>
        </p:txBody>
      </p:sp>
      <p:pic>
        <p:nvPicPr>
          <p:cNvPr id="2" name="Picture 1"/>
          <p:cNvPicPr>
            <a:picLocks noChangeAspect="1"/>
          </p:cNvPicPr>
          <p:nvPr/>
        </p:nvPicPr>
        <p:blipFill>
          <a:blip r:embed="rId2"/>
          <a:stretch>
            <a:fillRect/>
          </a:stretch>
        </p:blipFill>
        <p:spPr>
          <a:xfrm>
            <a:off x="768322" y="577983"/>
            <a:ext cx="5200816" cy="3556000"/>
          </a:xfrm>
          <a:prstGeom prst="rect">
            <a:avLst/>
          </a:prstGeom>
        </p:spPr>
      </p:pic>
      <p:pic>
        <p:nvPicPr>
          <p:cNvPr id="3" name="Picture 2"/>
          <p:cNvPicPr>
            <a:picLocks noChangeAspect="1"/>
          </p:cNvPicPr>
          <p:nvPr/>
        </p:nvPicPr>
        <p:blipFill>
          <a:blip r:embed="rId3"/>
          <a:stretch>
            <a:fillRect/>
          </a:stretch>
        </p:blipFill>
        <p:spPr>
          <a:xfrm>
            <a:off x="888861" y="4495800"/>
            <a:ext cx="5080277" cy="347358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867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8676" name="Text Box 2"/>
          <p:cNvSpPr txBox="1">
            <a:spLocks noChangeArrowheads="1"/>
          </p:cNvSpPr>
          <p:nvPr/>
        </p:nvSpPr>
        <p:spPr bwMode="auto">
          <a:xfrm>
            <a:off x="1752600" y="762001"/>
            <a:ext cx="3200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a:t>Binomial </a:t>
            </a:r>
            <a:r>
              <a:rPr lang="en-US" b="1" dirty="0" smtClean="0"/>
              <a:t>Models</a:t>
            </a:r>
            <a:endParaRPr lang="en-US" b="1" dirty="0"/>
          </a:p>
        </p:txBody>
      </p:sp>
      <p:sp>
        <p:nvSpPr>
          <p:cNvPr id="28677" name="Line 3"/>
          <p:cNvSpPr>
            <a:spLocks noChangeShapeType="1"/>
          </p:cNvSpPr>
          <p:nvPr/>
        </p:nvSpPr>
        <p:spPr bwMode="auto">
          <a:xfrm>
            <a:off x="1219200" y="1371600"/>
            <a:ext cx="426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681" name="Rectangle 7"/>
          <p:cNvSpPr>
            <a:spLocks noChangeArrowheads="1"/>
          </p:cNvSpPr>
          <p:nvPr/>
        </p:nvSpPr>
        <p:spPr bwMode="auto">
          <a:xfrm>
            <a:off x="881062" y="2590800"/>
            <a:ext cx="54864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8925" indent="-288925">
              <a:spcBef>
                <a:spcPct val="50000"/>
              </a:spcBef>
            </a:pPr>
            <a:r>
              <a:rPr lang="en-US" b="1" dirty="0" smtClean="0"/>
              <a:t>Important Assumptions</a:t>
            </a:r>
            <a:r>
              <a:rPr lang="en-US" dirty="0"/>
              <a:t>:</a:t>
            </a:r>
          </a:p>
          <a:p>
            <a:pPr marL="288925" indent="-288925">
              <a:spcBef>
                <a:spcPct val="50000"/>
              </a:spcBef>
            </a:pPr>
            <a:r>
              <a:rPr lang="en-US" dirty="0"/>
              <a:t>1) Two possible outcomes - success (1) or failure (0) - for each of n trials.</a:t>
            </a:r>
          </a:p>
          <a:p>
            <a:pPr marL="288925" indent="-288925">
              <a:spcBef>
                <a:spcPct val="50000"/>
              </a:spcBef>
            </a:pPr>
            <a:r>
              <a:rPr lang="en-US" dirty="0"/>
              <a:t>2) The probability of success, p, is the same for each trial.</a:t>
            </a:r>
          </a:p>
          <a:p>
            <a:pPr marL="288925" indent="-288925">
              <a:spcBef>
                <a:spcPct val="50000"/>
              </a:spcBef>
            </a:pPr>
            <a:r>
              <a:rPr lang="en-US" dirty="0"/>
              <a:t>3) The outcome of one trial has no influence on later outcomes (independent trials).</a:t>
            </a:r>
          </a:p>
          <a:p>
            <a:pPr marL="288925" indent="-288925">
              <a:spcBef>
                <a:spcPct val="50000"/>
              </a:spcBef>
            </a:pPr>
            <a:r>
              <a:rPr lang="en-US" dirty="0"/>
              <a:t>4) The random variable of interest is the total number of successes.</a:t>
            </a:r>
          </a:p>
        </p:txBody>
      </p:sp>
      <p:sp>
        <p:nvSpPr>
          <p:cNvPr id="2868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2F253B7F-2288-4D2F-8F36-31E1107DB2CC}" type="slidenum">
              <a:rPr lang="en-US" sz="1400" smtClean="0"/>
              <a:pPr/>
              <a:t>64</a:t>
            </a:fld>
            <a:endParaRPr lang="en-US" sz="1400" smtClean="0"/>
          </a:p>
        </p:txBody>
      </p:sp>
    </p:spTree>
    <p:extLst>
      <p:ext uri="{BB962C8B-B14F-4D97-AF65-F5344CB8AC3E}">
        <p14:creationId xmlns:p14="http://schemas.microsoft.com/office/powerpoint/2010/main" val="1556721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2355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23556" name="Text Box 2"/>
          <p:cNvSpPr txBox="1">
            <a:spLocks noChangeArrowheads="1"/>
          </p:cNvSpPr>
          <p:nvPr/>
        </p:nvSpPr>
        <p:spPr bwMode="auto">
          <a:xfrm>
            <a:off x="1371600" y="914401"/>
            <a:ext cx="4114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solidFill>
                  <a:schemeClr val="accent2"/>
                </a:solidFill>
              </a:rPr>
              <a:t>Quiz: 6 mins</a:t>
            </a:r>
            <a:endParaRPr lang="en-US" b="1" dirty="0">
              <a:solidFill>
                <a:schemeClr val="accent2"/>
              </a:solidFill>
            </a:endParaRPr>
          </a:p>
        </p:txBody>
      </p:sp>
      <p:sp>
        <p:nvSpPr>
          <p:cNvPr id="23557" name="Line 3"/>
          <p:cNvSpPr>
            <a:spLocks noChangeShapeType="1"/>
          </p:cNvSpPr>
          <p:nvPr/>
        </p:nvSpPr>
        <p:spPr bwMode="auto">
          <a:xfrm>
            <a:off x="11430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558" name="Text Box 4"/>
          <p:cNvSpPr txBox="1">
            <a:spLocks noChangeArrowheads="1"/>
          </p:cNvSpPr>
          <p:nvPr/>
        </p:nvSpPr>
        <p:spPr bwMode="auto">
          <a:xfrm>
            <a:off x="1066800" y="1905001"/>
            <a:ext cx="4648200"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solidFill>
                  <a:schemeClr val="accent2"/>
                </a:solidFill>
              </a:rPr>
              <a:t>Suppose a new student has joined your lab and is learning how to culture cells. </a:t>
            </a:r>
            <a:r>
              <a:rPr lang="en-US" dirty="0" smtClean="0">
                <a:solidFill>
                  <a:schemeClr val="accent2"/>
                </a:solidFill>
              </a:rPr>
              <a:t>Their </a:t>
            </a:r>
            <a:r>
              <a:rPr lang="en-US" dirty="0">
                <a:solidFill>
                  <a:schemeClr val="accent2"/>
                </a:solidFill>
              </a:rPr>
              <a:t>reference </a:t>
            </a:r>
            <a:r>
              <a:rPr lang="en-US" dirty="0" smtClean="0">
                <a:solidFill>
                  <a:schemeClr val="accent2"/>
                </a:solidFill>
              </a:rPr>
              <a:t>letter </a:t>
            </a:r>
            <a:r>
              <a:rPr lang="en-US" dirty="0">
                <a:solidFill>
                  <a:schemeClr val="accent2"/>
                </a:solidFill>
              </a:rPr>
              <a:t>says that 25% of the new student’s experiments fail. They only have time to </a:t>
            </a:r>
            <a:r>
              <a:rPr lang="en-US" dirty="0" smtClean="0">
                <a:solidFill>
                  <a:schemeClr val="accent2"/>
                </a:solidFill>
              </a:rPr>
              <a:t>create 3 cultures.</a:t>
            </a:r>
            <a:endParaRPr lang="en-US" dirty="0" smtClean="0">
              <a:solidFill>
                <a:schemeClr val="accent2"/>
              </a:solidFill>
            </a:endParaRPr>
          </a:p>
          <a:p>
            <a:pPr marL="342900" indent="-342900">
              <a:spcBef>
                <a:spcPct val="50000"/>
              </a:spcBef>
              <a:buFont typeface="Arial" charset="0"/>
              <a:buChar char="•"/>
            </a:pPr>
            <a:r>
              <a:rPr lang="en-US" dirty="0">
                <a:solidFill>
                  <a:schemeClr val="accent2"/>
                </a:solidFill>
              </a:rPr>
              <a:t>What's the probability that exactly 1 experiment </a:t>
            </a:r>
            <a:r>
              <a:rPr lang="en-US" dirty="0" smtClean="0">
                <a:solidFill>
                  <a:schemeClr val="accent2"/>
                </a:solidFill>
              </a:rPr>
              <a:t>fails?</a:t>
            </a:r>
          </a:p>
          <a:p>
            <a:pPr marL="342900" indent="-342900">
              <a:spcBef>
                <a:spcPct val="50000"/>
              </a:spcBef>
              <a:buFont typeface="Arial" charset="0"/>
              <a:buChar char="•"/>
            </a:pPr>
            <a:r>
              <a:rPr lang="en-US" dirty="0">
                <a:solidFill>
                  <a:schemeClr val="accent2"/>
                </a:solidFill>
              </a:rPr>
              <a:t>What's the probability that at least 1 experiment </a:t>
            </a:r>
            <a:r>
              <a:rPr lang="en-US" dirty="0" smtClean="0">
                <a:solidFill>
                  <a:schemeClr val="accent2"/>
                </a:solidFill>
              </a:rPr>
              <a:t>fails?</a:t>
            </a:r>
          </a:p>
          <a:p>
            <a:pPr marL="342900" indent="-342900">
              <a:spcBef>
                <a:spcPct val="50000"/>
              </a:spcBef>
              <a:buFont typeface="Arial" charset="0"/>
              <a:buChar char="•"/>
            </a:pPr>
            <a:r>
              <a:rPr lang="en-US" dirty="0">
                <a:solidFill>
                  <a:schemeClr val="accent2"/>
                </a:solidFill>
              </a:rPr>
              <a:t>What's the probability that all experiments </a:t>
            </a:r>
            <a:r>
              <a:rPr lang="en-US" dirty="0" smtClean="0">
                <a:solidFill>
                  <a:schemeClr val="accent2"/>
                </a:solidFill>
              </a:rPr>
              <a:t>succeed?</a:t>
            </a:r>
            <a:endParaRPr lang="en-US" dirty="0">
              <a:solidFill>
                <a:schemeClr val="accent2"/>
              </a:solidFill>
            </a:endParaRPr>
          </a:p>
        </p:txBody>
      </p:sp>
      <p:sp>
        <p:nvSpPr>
          <p:cNvPr id="23559"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CF2F23C-DB93-4D50-B27E-B3A94C35CAEA}" type="slidenum">
              <a:rPr lang="en-US" sz="1400" smtClean="0"/>
              <a:pPr/>
              <a:t>65</a:t>
            </a:fld>
            <a:endParaRPr lang="en-US" sz="1400" smtClean="0"/>
          </a:p>
        </p:txBody>
      </p:sp>
      <p:sp>
        <p:nvSpPr>
          <p:cNvPr id="2" name="TextBox 1"/>
          <p:cNvSpPr txBox="1"/>
          <p:nvPr/>
        </p:nvSpPr>
        <p:spPr>
          <a:xfrm>
            <a:off x="1228725" y="6301741"/>
            <a:ext cx="909223" cy="400110"/>
          </a:xfrm>
          <a:prstGeom prst="rect">
            <a:avLst/>
          </a:prstGeom>
          <a:noFill/>
        </p:spPr>
        <p:txBody>
          <a:bodyPr wrap="none" rtlCol="0">
            <a:spAutoFit/>
          </a:bodyPr>
          <a:lstStyle/>
          <a:p>
            <a:r>
              <a:rPr lang="en-US" dirty="0" smtClean="0"/>
              <a:t>Recall:</a:t>
            </a:r>
            <a:endParaRPr lang="en-US" dirty="0"/>
          </a:p>
        </p:txBody>
      </p:sp>
      <p:sp>
        <p:nvSpPr>
          <p:cNvPr id="10" name="TextBox 9"/>
          <p:cNvSpPr txBox="1"/>
          <p:nvPr/>
        </p:nvSpPr>
        <p:spPr>
          <a:xfrm>
            <a:off x="1402763" y="7558949"/>
            <a:ext cx="3791423" cy="400110"/>
          </a:xfrm>
          <a:prstGeom prst="rect">
            <a:avLst/>
          </a:prstGeom>
          <a:noFill/>
        </p:spPr>
        <p:txBody>
          <a:bodyPr wrap="none" rtlCol="0">
            <a:spAutoFit/>
          </a:bodyPr>
          <a:lstStyle/>
          <a:p>
            <a:r>
              <a:rPr lang="en-US" dirty="0" smtClean="0"/>
              <a:t>where, e.g., 4! = 4 x 3 x 2 x 1 = 24</a:t>
            </a:r>
            <a:endParaRPr lang="en-US" dirty="0"/>
          </a:p>
        </p:txBody>
      </p:sp>
      <p:pic>
        <p:nvPicPr>
          <p:cNvPr id="4" name="Picture 3"/>
          <p:cNvPicPr>
            <a:picLocks noChangeAspect="1"/>
          </p:cNvPicPr>
          <p:nvPr/>
        </p:nvPicPr>
        <p:blipFill>
          <a:blip r:embed="rId2"/>
          <a:stretch>
            <a:fillRect/>
          </a:stretch>
        </p:blipFill>
        <p:spPr>
          <a:xfrm>
            <a:off x="1371600" y="6750462"/>
            <a:ext cx="4514850" cy="674817"/>
          </a:xfrm>
          <a:prstGeom prst="rect">
            <a:avLst/>
          </a:prstGeom>
        </p:spPr>
      </p:pic>
    </p:spTree>
    <p:extLst>
      <p:ext uri="{BB962C8B-B14F-4D97-AF65-F5344CB8AC3E}">
        <p14:creationId xmlns:p14="http://schemas.microsoft.com/office/powerpoint/2010/main" val="1420181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072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0724" name="Text Box 2"/>
          <p:cNvSpPr txBox="1">
            <a:spLocks noChangeArrowheads="1"/>
          </p:cNvSpPr>
          <p:nvPr/>
        </p:nvSpPr>
        <p:spPr bwMode="auto">
          <a:xfrm>
            <a:off x="1447800" y="762001"/>
            <a:ext cx="4114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Quiz </a:t>
            </a:r>
            <a:r>
              <a:rPr lang="en-US" b="1" dirty="0" err="1" smtClean="0"/>
              <a:t>Qtn</a:t>
            </a:r>
            <a:r>
              <a:rPr lang="en-US" b="1" dirty="0" smtClean="0"/>
              <a:t> 1: solution</a:t>
            </a:r>
            <a:endParaRPr lang="en-US" b="1" dirty="0"/>
          </a:p>
        </p:txBody>
      </p:sp>
      <p:sp>
        <p:nvSpPr>
          <p:cNvPr id="30725" name="Line 3"/>
          <p:cNvSpPr>
            <a:spLocks noChangeShapeType="1"/>
          </p:cNvSpPr>
          <p:nvPr/>
        </p:nvSpPr>
        <p:spPr bwMode="auto">
          <a:xfrm>
            <a:off x="990600" y="1371600"/>
            <a:ext cx="4800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26" name="Text Box 4"/>
          <p:cNvSpPr txBox="1">
            <a:spLocks noChangeArrowheads="1"/>
          </p:cNvSpPr>
          <p:nvPr/>
        </p:nvSpPr>
        <p:spPr bwMode="auto">
          <a:xfrm>
            <a:off x="914400" y="1828801"/>
            <a:ext cx="50292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marL="342900" indent="-342900">
              <a:spcBef>
                <a:spcPct val="50000"/>
              </a:spcBef>
              <a:buFont typeface="Arial" charset="0"/>
              <a:buChar char="•"/>
            </a:pPr>
            <a:r>
              <a:rPr lang="en-US" dirty="0">
                <a:solidFill>
                  <a:schemeClr val="accent2"/>
                </a:solidFill>
              </a:rPr>
              <a:t>What's the probability that exactly 1 experiment fails</a:t>
            </a:r>
            <a:r>
              <a:rPr lang="en-US" dirty="0" smtClean="0">
                <a:solidFill>
                  <a:schemeClr val="accent2"/>
                </a:solidFill>
              </a:rPr>
              <a:t>?</a:t>
            </a:r>
          </a:p>
          <a:p>
            <a:pPr marL="342900" indent="-342900">
              <a:spcBef>
                <a:spcPct val="50000"/>
              </a:spcBef>
              <a:buFont typeface="Arial" charset="0"/>
              <a:buChar char="•"/>
            </a:pPr>
            <a:endParaRPr lang="en-US" dirty="0">
              <a:solidFill>
                <a:schemeClr val="accent2"/>
              </a:solidFill>
            </a:endParaRPr>
          </a:p>
          <a:p>
            <a:pPr marL="342900" indent="-342900">
              <a:spcBef>
                <a:spcPct val="50000"/>
              </a:spcBef>
              <a:buFont typeface="Arial" charset="0"/>
              <a:buChar char="•"/>
            </a:pPr>
            <a:r>
              <a:rPr lang="en-US" dirty="0" smtClean="0">
                <a:solidFill>
                  <a:schemeClr val="accent2"/>
                </a:solidFill>
              </a:rPr>
              <a:t>X = number of failures</a:t>
            </a:r>
            <a:endParaRPr lang="en-US" dirty="0">
              <a:solidFill>
                <a:schemeClr val="accent2"/>
              </a:solidFill>
            </a:endParaRPr>
          </a:p>
        </p:txBody>
      </p:sp>
      <p:sp>
        <p:nvSpPr>
          <p:cNvPr id="3072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B2426B2-841B-4FD0-B71E-934AD57EE1FA}" type="slidenum">
              <a:rPr lang="en-US" sz="1400" smtClean="0"/>
              <a:pPr/>
              <a:t>66</a:t>
            </a:fld>
            <a:endParaRPr lang="en-US" sz="1400" smtClean="0"/>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4020178"/>
            <a:ext cx="5720943" cy="2022641"/>
          </a:xfrm>
          <a:prstGeom prst="rect">
            <a:avLst/>
          </a:prstGeom>
        </p:spPr>
      </p:pic>
      <p:sp>
        <p:nvSpPr>
          <p:cNvPr id="3" name="Rectangle 2"/>
          <p:cNvSpPr/>
          <p:nvPr/>
        </p:nvSpPr>
        <p:spPr bwMode="auto">
          <a:xfrm>
            <a:off x="1447800" y="3733800"/>
            <a:ext cx="4895850" cy="533400"/>
          </a:xfrm>
          <a:prstGeom prst="rect">
            <a:avLst/>
          </a:prstGeom>
          <a:solidFill>
            <a:schemeClr val="bg1"/>
          </a:solidFill>
          <a:ln w="12700" cap="flat" cmpd="sng" algn="ctr">
            <a:no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17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1748" name="Text Box 1026"/>
          <p:cNvSpPr txBox="1">
            <a:spLocks noChangeArrowheads="1"/>
          </p:cNvSpPr>
          <p:nvPr/>
        </p:nvSpPr>
        <p:spPr bwMode="auto">
          <a:xfrm>
            <a:off x="1447800" y="685801"/>
            <a:ext cx="3962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Mean and Variance of a Discrete Random Variable</a:t>
            </a:r>
          </a:p>
        </p:txBody>
      </p:sp>
      <p:sp>
        <p:nvSpPr>
          <p:cNvPr id="31749" name="Line 1027"/>
          <p:cNvSpPr>
            <a:spLocks noChangeShapeType="1"/>
          </p:cNvSpPr>
          <p:nvPr/>
        </p:nvSpPr>
        <p:spPr bwMode="auto">
          <a:xfrm>
            <a:off x="1143000" y="15240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750" name="Text Box 1028"/>
          <p:cNvSpPr txBox="1">
            <a:spLocks noChangeArrowheads="1"/>
          </p:cNvSpPr>
          <p:nvPr/>
        </p:nvSpPr>
        <p:spPr bwMode="auto">
          <a:xfrm>
            <a:off x="914400" y="1981202"/>
            <a:ext cx="5181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Given a </a:t>
            </a:r>
            <a:r>
              <a:rPr lang="en-US" b="1"/>
              <a:t>theoretical</a:t>
            </a:r>
            <a:r>
              <a:rPr lang="en-US"/>
              <a:t> probability distribution we can define the </a:t>
            </a:r>
            <a:r>
              <a:rPr lang="en-US" b="1"/>
              <a:t>mean and variance of a random variable</a:t>
            </a:r>
            <a:r>
              <a:rPr lang="en-US"/>
              <a:t> which follows that distribution. These concepts are analogous to the summary measures used for samples except that these now describe the value of these summaries in the limit as the sample size goes to infinity (i.e. the </a:t>
            </a:r>
            <a:r>
              <a:rPr lang="en-US" b="1"/>
              <a:t>parameters</a:t>
            </a:r>
            <a:r>
              <a:rPr lang="en-US"/>
              <a:t> of the </a:t>
            </a:r>
            <a:r>
              <a:rPr lang="en-US" b="1"/>
              <a:t>population</a:t>
            </a:r>
            <a:r>
              <a:rPr lang="en-US"/>
              <a:t>).</a:t>
            </a:r>
          </a:p>
          <a:p>
            <a:pPr>
              <a:spcBef>
                <a:spcPct val="50000"/>
              </a:spcBef>
            </a:pPr>
            <a:r>
              <a:rPr lang="en-US"/>
              <a:t>Suppose a random variable X can take the values {x</a:t>
            </a:r>
            <a:r>
              <a:rPr lang="en-US" baseline="-25000"/>
              <a:t>1</a:t>
            </a:r>
            <a:r>
              <a:rPr lang="en-US"/>
              <a:t>,x</a:t>
            </a:r>
            <a:r>
              <a:rPr lang="en-US" baseline="-25000"/>
              <a:t>2</a:t>
            </a:r>
            <a:r>
              <a:rPr lang="en-US"/>
              <a:t>,…} with probabilities {p</a:t>
            </a:r>
            <a:r>
              <a:rPr lang="en-US" baseline="-25000"/>
              <a:t>1</a:t>
            </a:r>
            <a:r>
              <a:rPr lang="en-US"/>
              <a:t>,p</a:t>
            </a:r>
            <a:r>
              <a:rPr lang="en-US" baseline="-25000"/>
              <a:t>2</a:t>
            </a:r>
            <a:r>
              <a:rPr lang="en-US"/>
              <a:t>,…}. Then</a:t>
            </a:r>
          </a:p>
          <a:p>
            <a:pPr>
              <a:spcBef>
                <a:spcPct val="50000"/>
              </a:spcBef>
            </a:pPr>
            <a:endParaRPr lang="en-US"/>
          </a:p>
        </p:txBody>
      </p:sp>
      <p:sp>
        <p:nvSpPr>
          <p:cNvPr id="31751" name="Rectangle 1029"/>
          <p:cNvSpPr>
            <a:spLocks noChangeArrowheads="1"/>
          </p:cNvSpPr>
          <p:nvPr/>
        </p:nvSpPr>
        <p:spPr bwMode="auto">
          <a:xfrm>
            <a:off x="990600" y="5638802"/>
            <a:ext cx="155100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pPr>
            <a:r>
              <a:rPr lang="en-US"/>
              <a:t>MEAN:</a:t>
            </a:r>
          </a:p>
          <a:p>
            <a:pPr>
              <a:spcBef>
                <a:spcPct val="50000"/>
              </a:spcBef>
            </a:pPr>
            <a:endParaRPr lang="en-US"/>
          </a:p>
          <a:p>
            <a:pPr>
              <a:spcBef>
                <a:spcPct val="50000"/>
              </a:spcBef>
            </a:pPr>
            <a:r>
              <a:rPr lang="en-US"/>
              <a:t>VARIANCE:</a:t>
            </a:r>
          </a:p>
        </p:txBody>
      </p:sp>
      <p:graphicFrame>
        <p:nvGraphicFramePr>
          <p:cNvPr id="31752" name="Object 1030"/>
          <p:cNvGraphicFramePr>
            <a:graphicFrameLocks noChangeAspect="1"/>
          </p:cNvGraphicFramePr>
          <p:nvPr/>
        </p:nvGraphicFramePr>
        <p:xfrm>
          <a:off x="2362201" y="6019800"/>
          <a:ext cx="1930400" cy="481013"/>
        </p:xfrm>
        <a:graphic>
          <a:graphicData uri="http://schemas.openxmlformats.org/presentationml/2006/ole">
            <mc:AlternateContent xmlns:mc="http://schemas.openxmlformats.org/markup-compatibility/2006">
              <mc:Choice xmlns:v="urn:schemas-microsoft-com:vml" Requires="v">
                <p:oleObj spid="_x0000_s31897" name="Equation" r:id="rId3" imgW="1930400" imgH="482600" progId="Equation.3">
                  <p:embed/>
                </p:oleObj>
              </mc:Choice>
              <mc:Fallback>
                <p:oleObj name="Equation" r:id="rId3" imgW="1930400" imgH="482600" progId="Equation.3">
                  <p:embed/>
                  <p:pic>
                    <p:nvPicPr>
                      <p:cNvPr id="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6019800"/>
                        <a:ext cx="1930400" cy="481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31753" name="Object 1031"/>
          <p:cNvGraphicFramePr>
            <a:graphicFrameLocks noChangeAspect="1"/>
          </p:cNvGraphicFramePr>
          <p:nvPr/>
        </p:nvGraphicFramePr>
        <p:xfrm>
          <a:off x="1524000" y="7086601"/>
          <a:ext cx="4127500" cy="520700"/>
        </p:xfrm>
        <a:graphic>
          <a:graphicData uri="http://schemas.openxmlformats.org/presentationml/2006/ole">
            <mc:AlternateContent xmlns:mc="http://schemas.openxmlformats.org/markup-compatibility/2006">
              <mc:Choice xmlns:v="urn:schemas-microsoft-com:vml" Requires="v">
                <p:oleObj spid="_x0000_s31898" name="Equation" r:id="rId5" imgW="4127500" imgH="520700" progId="Equation.3">
                  <p:embed/>
                </p:oleObj>
              </mc:Choice>
              <mc:Fallback>
                <p:oleObj name="Equation" r:id="rId5" imgW="4127500" imgH="520700" progId="Equation.3">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7086601"/>
                        <a:ext cx="41275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1754"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C8DF1F3A-4473-47EE-845D-AB823A45F02D}" type="slidenum">
              <a:rPr lang="en-US" sz="1400" smtClean="0"/>
              <a:pPr/>
              <a:t>67</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512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5124" name="Rectangle 2"/>
          <p:cNvSpPr>
            <a:spLocks noChangeArrowheads="1"/>
          </p:cNvSpPr>
          <p:nvPr/>
        </p:nvSpPr>
        <p:spPr bwMode="auto">
          <a:xfrm>
            <a:off x="1752600" y="609601"/>
            <a:ext cx="36576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dirty="0"/>
              <a:t>Exploratory </a:t>
            </a:r>
            <a:r>
              <a:rPr lang="en-US" b="1" dirty="0" err="1"/>
              <a:t>vs</a:t>
            </a:r>
            <a:r>
              <a:rPr lang="en-US" b="1" dirty="0"/>
              <a:t> </a:t>
            </a:r>
            <a:r>
              <a:rPr lang="en-US" b="1" dirty="0" smtClean="0"/>
              <a:t>Inferential Data </a:t>
            </a:r>
            <a:r>
              <a:rPr lang="en-US" b="1" dirty="0"/>
              <a:t>Analysis</a:t>
            </a:r>
          </a:p>
        </p:txBody>
      </p:sp>
      <p:sp>
        <p:nvSpPr>
          <p:cNvPr id="5125" name="Rectangle 3"/>
          <p:cNvSpPr>
            <a:spLocks noChangeArrowheads="1"/>
          </p:cNvSpPr>
          <p:nvPr/>
        </p:nvSpPr>
        <p:spPr bwMode="auto">
          <a:xfrm>
            <a:off x="1143000" y="1905001"/>
            <a:ext cx="4724400" cy="5479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marL="171450" indent="-171450">
              <a:spcBef>
                <a:spcPct val="50000"/>
              </a:spcBef>
            </a:pPr>
            <a:r>
              <a:rPr lang="en-US" dirty="0"/>
              <a:t>Exploratory (Descriptive)</a:t>
            </a:r>
          </a:p>
          <a:p>
            <a:pPr marL="342900" indent="-342900">
              <a:spcBef>
                <a:spcPct val="50000"/>
              </a:spcBef>
              <a:buFont typeface="Arial"/>
              <a:buChar char="•"/>
            </a:pPr>
            <a:r>
              <a:rPr lang="en-US" dirty="0"/>
              <a:t>Forming ideas/</a:t>
            </a:r>
            <a:r>
              <a:rPr lang="en-US" dirty="0" smtClean="0"/>
              <a:t>hypotheses</a:t>
            </a:r>
          </a:p>
          <a:p>
            <a:pPr>
              <a:spcBef>
                <a:spcPct val="50000"/>
              </a:spcBef>
            </a:pPr>
            <a:endParaRPr lang="en-US" dirty="0"/>
          </a:p>
          <a:p>
            <a:pPr marL="171450" indent="-171450">
              <a:spcBef>
                <a:spcPct val="50000"/>
              </a:spcBef>
            </a:pPr>
            <a:r>
              <a:rPr lang="en-US" dirty="0" smtClean="0"/>
              <a:t>Inferential (</a:t>
            </a:r>
            <a:r>
              <a:rPr lang="en-US" dirty="0"/>
              <a:t>Confirmatory</a:t>
            </a:r>
            <a:r>
              <a:rPr lang="en-US" dirty="0" smtClean="0"/>
              <a:t>)</a:t>
            </a:r>
            <a:endParaRPr lang="en-US" dirty="0"/>
          </a:p>
          <a:p>
            <a:pPr marL="171450" indent="-171450">
              <a:spcBef>
                <a:spcPct val="50000"/>
              </a:spcBef>
              <a:buFontTx/>
              <a:buChar char="•"/>
            </a:pPr>
            <a:r>
              <a:rPr lang="en-US" dirty="0"/>
              <a:t>Investigating predefined ideas/hypotheses</a:t>
            </a:r>
            <a:endParaRPr lang="en-US" dirty="0" smtClean="0"/>
          </a:p>
          <a:p>
            <a:pPr>
              <a:spcBef>
                <a:spcPct val="50000"/>
              </a:spcBef>
            </a:pPr>
            <a:endParaRPr lang="en-US" dirty="0" smtClean="0"/>
          </a:p>
          <a:p>
            <a:pPr>
              <a:spcBef>
                <a:spcPct val="50000"/>
              </a:spcBef>
            </a:pPr>
            <a:endParaRPr lang="en-US" dirty="0"/>
          </a:p>
          <a:p>
            <a:pPr>
              <a:spcBef>
                <a:spcPct val="50000"/>
              </a:spcBef>
            </a:pPr>
            <a:endParaRPr lang="en-US" dirty="0" smtClean="0"/>
          </a:p>
          <a:p>
            <a:pPr>
              <a:spcBef>
                <a:spcPct val="50000"/>
              </a:spcBef>
            </a:pPr>
            <a:endParaRPr lang="en-US" dirty="0"/>
          </a:p>
          <a:p>
            <a:pPr>
              <a:spcBef>
                <a:spcPct val="50000"/>
              </a:spcBef>
            </a:pPr>
            <a:r>
              <a:rPr lang="en-US" dirty="0" smtClean="0"/>
              <a:t>Historically </a:t>
            </a:r>
            <a:r>
              <a:rPr lang="en-US" dirty="0"/>
              <a:t>these approaches have been studied separately, but </a:t>
            </a:r>
            <a:r>
              <a:rPr lang="en-US" dirty="0" smtClean="0"/>
              <a:t>there is ongoing </a:t>
            </a:r>
            <a:r>
              <a:rPr lang="en-US" dirty="0"/>
              <a:t>modern </a:t>
            </a:r>
            <a:r>
              <a:rPr lang="en-US" dirty="0" smtClean="0"/>
              <a:t>research into </a:t>
            </a:r>
            <a:r>
              <a:rPr lang="en-US" dirty="0"/>
              <a:t>unifying </a:t>
            </a:r>
            <a:r>
              <a:rPr lang="en-US" dirty="0" smtClean="0"/>
              <a:t>them (2010 – present)</a:t>
            </a:r>
            <a:endParaRPr lang="en-US" dirty="0"/>
          </a:p>
        </p:txBody>
      </p:sp>
      <p:sp>
        <p:nvSpPr>
          <p:cNvPr id="5126" name="Line 4"/>
          <p:cNvSpPr>
            <a:spLocks noChangeShapeType="1"/>
          </p:cNvSpPr>
          <p:nvPr/>
        </p:nvSpPr>
        <p:spPr bwMode="auto">
          <a:xfrm>
            <a:off x="1143000" y="12954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C8539B2-E0FD-4346-A3B1-38C94B8547D7}" type="slidenum">
              <a:rPr lang="en-US" sz="1400" smtClean="0"/>
              <a:pPr/>
              <a:t>32</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277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2772" name="Text Box 2"/>
          <p:cNvSpPr txBox="1">
            <a:spLocks noChangeArrowheads="1"/>
          </p:cNvSpPr>
          <p:nvPr/>
        </p:nvSpPr>
        <p:spPr bwMode="auto">
          <a:xfrm>
            <a:off x="1676400" y="830264"/>
            <a:ext cx="3657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Example - Mean and Variance</a:t>
            </a:r>
          </a:p>
        </p:txBody>
      </p:sp>
      <p:sp>
        <p:nvSpPr>
          <p:cNvPr id="32773" name="Line 3"/>
          <p:cNvSpPr>
            <a:spLocks noChangeShapeType="1"/>
          </p:cNvSpPr>
          <p:nvPr/>
        </p:nvSpPr>
        <p:spPr bwMode="auto">
          <a:xfrm>
            <a:off x="1219200" y="1447800"/>
            <a:ext cx="4572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774" name="Text Box 4"/>
          <p:cNvSpPr txBox="1">
            <a:spLocks noChangeArrowheads="1"/>
          </p:cNvSpPr>
          <p:nvPr/>
        </p:nvSpPr>
        <p:spPr bwMode="auto">
          <a:xfrm>
            <a:off x="1066800" y="1828801"/>
            <a:ext cx="4876800"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Consider a Bernoulli random variable with success probability </a:t>
            </a:r>
            <a:r>
              <a:rPr lang="en-US" b="1"/>
              <a:t>p</a:t>
            </a:r>
            <a:r>
              <a:rPr lang="en-US"/>
              <a:t>.</a:t>
            </a:r>
          </a:p>
          <a:p>
            <a:pPr algn="ctr">
              <a:spcBef>
                <a:spcPct val="50000"/>
              </a:spcBef>
            </a:pPr>
            <a:r>
              <a:rPr lang="en-US"/>
              <a:t>P[X=1] = p</a:t>
            </a:r>
          </a:p>
          <a:p>
            <a:pPr algn="ctr">
              <a:spcBef>
                <a:spcPct val="50000"/>
              </a:spcBef>
            </a:pPr>
            <a:r>
              <a:rPr lang="en-US"/>
              <a:t>P[X=0]=1-p</a:t>
            </a:r>
          </a:p>
          <a:p>
            <a:pPr>
              <a:spcBef>
                <a:spcPct val="50000"/>
              </a:spcBef>
            </a:pPr>
            <a:r>
              <a:rPr lang="en-US"/>
              <a:t>MEAN:</a:t>
            </a:r>
          </a:p>
          <a:p>
            <a:pPr>
              <a:spcBef>
                <a:spcPct val="50000"/>
              </a:spcBef>
            </a:pPr>
            <a:endParaRPr lang="en-US"/>
          </a:p>
          <a:p>
            <a:pPr>
              <a:spcBef>
                <a:spcPct val="50000"/>
              </a:spcBef>
            </a:pPr>
            <a:endParaRPr lang="en-US"/>
          </a:p>
          <a:p>
            <a:pPr>
              <a:spcBef>
                <a:spcPct val="50000"/>
              </a:spcBef>
            </a:pPr>
            <a:endParaRPr lang="en-US"/>
          </a:p>
          <a:p>
            <a:pPr>
              <a:spcBef>
                <a:spcPct val="50000"/>
              </a:spcBef>
            </a:pPr>
            <a:r>
              <a:rPr lang="en-US"/>
              <a:t>VARIANCE</a:t>
            </a:r>
          </a:p>
        </p:txBody>
      </p:sp>
      <p:graphicFrame>
        <p:nvGraphicFramePr>
          <p:cNvPr id="32775" name="Object 5"/>
          <p:cNvGraphicFramePr>
            <a:graphicFrameLocks noChangeAspect="1"/>
          </p:cNvGraphicFramePr>
          <p:nvPr/>
        </p:nvGraphicFramePr>
        <p:xfrm>
          <a:off x="1828801" y="3962400"/>
          <a:ext cx="3721100" cy="1270000"/>
        </p:xfrm>
        <a:graphic>
          <a:graphicData uri="http://schemas.openxmlformats.org/presentationml/2006/ole">
            <mc:AlternateContent xmlns:mc="http://schemas.openxmlformats.org/markup-compatibility/2006">
              <mc:Choice xmlns:v="urn:schemas-microsoft-com:vml" Requires="v">
                <p:oleObj spid="_x0000_s32920" name="Equation" r:id="rId3" imgW="3721100" imgH="1270000" progId="Equation.3">
                  <p:embed/>
                </p:oleObj>
              </mc:Choice>
              <mc:Fallback>
                <p:oleObj name="Equation" r:id="rId3" imgW="3721100" imgH="1270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962400"/>
                        <a:ext cx="3721100" cy="127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32776" name="Object 6"/>
          <p:cNvGraphicFramePr>
            <a:graphicFrameLocks noChangeAspect="1"/>
          </p:cNvGraphicFramePr>
          <p:nvPr/>
        </p:nvGraphicFramePr>
        <p:xfrm>
          <a:off x="914400" y="5867401"/>
          <a:ext cx="5219700" cy="1308100"/>
        </p:xfrm>
        <a:graphic>
          <a:graphicData uri="http://schemas.openxmlformats.org/presentationml/2006/ole">
            <mc:AlternateContent xmlns:mc="http://schemas.openxmlformats.org/markup-compatibility/2006">
              <mc:Choice xmlns:v="urn:schemas-microsoft-com:vml" Requires="v">
                <p:oleObj spid="_x0000_s32921" name="Equation" r:id="rId5" imgW="5219700" imgH="1308100" progId="Equation.3">
                  <p:embed/>
                </p:oleObj>
              </mc:Choice>
              <mc:Fallback>
                <p:oleObj name="Equation" r:id="rId5" imgW="5219700" imgH="1308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867401"/>
                        <a:ext cx="5219700" cy="1308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277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E256200-9202-4560-997F-92F3C0C0D465}" type="slidenum">
              <a:rPr lang="en-US" sz="1400" smtClean="0"/>
              <a:pPr/>
              <a:t>68</a:t>
            </a:fld>
            <a:endParaRPr 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379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3796" name="Text Box 1026"/>
          <p:cNvSpPr txBox="1">
            <a:spLocks noChangeArrowheads="1"/>
          </p:cNvSpPr>
          <p:nvPr/>
        </p:nvSpPr>
        <p:spPr bwMode="auto">
          <a:xfrm>
            <a:off x="1447800" y="685801"/>
            <a:ext cx="3810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Mean and Variance - Binomial</a:t>
            </a:r>
          </a:p>
        </p:txBody>
      </p:sp>
      <p:sp>
        <p:nvSpPr>
          <p:cNvPr id="33797" name="Line 1027"/>
          <p:cNvSpPr>
            <a:spLocks noChangeShapeType="1"/>
          </p:cNvSpPr>
          <p:nvPr/>
        </p:nvSpPr>
        <p:spPr bwMode="auto">
          <a:xfrm>
            <a:off x="1143000" y="1371600"/>
            <a:ext cx="44196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798" name="Text Box 1028"/>
          <p:cNvSpPr txBox="1">
            <a:spLocks noChangeArrowheads="1"/>
          </p:cNvSpPr>
          <p:nvPr/>
        </p:nvSpPr>
        <p:spPr bwMode="auto">
          <a:xfrm>
            <a:off x="1143000" y="1820864"/>
            <a:ext cx="4572000"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Consider a binomial random variable with success probability </a:t>
            </a:r>
            <a:r>
              <a:rPr lang="en-US" b="1"/>
              <a:t>p</a:t>
            </a:r>
            <a:r>
              <a:rPr lang="en-US"/>
              <a:t> and sample size </a:t>
            </a:r>
            <a:r>
              <a:rPr lang="en-US" b="1"/>
              <a:t>n</a:t>
            </a:r>
            <a:r>
              <a:rPr lang="en-US"/>
              <a:t>.</a:t>
            </a:r>
          </a:p>
          <a:p>
            <a:pPr algn="ctr">
              <a:spcBef>
                <a:spcPct val="50000"/>
              </a:spcBef>
            </a:pPr>
            <a:r>
              <a:rPr lang="en-US"/>
              <a:t>X ~ bin(n,p)</a:t>
            </a:r>
          </a:p>
          <a:p>
            <a:pPr>
              <a:spcBef>
                <a:spcPct val="50000"/>
              </a:spcBef>
            </a:pPr>
            <a:endParaRPr lang="en-US"/>
          </a:p>
          <a:p>
            <a:pPr>
              <a:spcBef>
                <a:spcPct val="50000"/>
              </a:spcBef>
            </a:pPr>
            <a:r>
              <a:rPr lang="en-US"/>
              <a:t>MEAN:</a:t>
            </a:r>
          </a:p>
          <a:p>
            <a:pPr>
              <a:spcBef>
                <a:spcPct val="50000"/>
              </a:spcBef>
            </a:pPr>
            <a:endParaRPr lang="en-US"/>
          </a:p>
          <a:p>
            <a:pPr>
              <a:spcBef>
                <a:spcPct val="50000"/>
              </a:spcBef>
            </a:pPr>
            <a:endParaRPr lang="en-US"/>
          </a:p>
          <a:p>
            <a:pPr>
              <a:spcBef>
                <a:spcPct val="50000"/>
              </a:spcBef>
            </a:pPr>
            <a:endParaRPr lang="en-US"/>
          </a:p>
          <a:p>
            <a:pPr>
              <a:spcBef>
                <a:spcPct val="50000"/>
              </a:spcBef>
            </a:pPr>
            <a:r>
              <a:rPr lang="en-US"/>
              <a:t>VARIANCE:</a:t>
            </a:r>
          </a:p>
        </p:txBody>
      </p:sp>
      <p:sp>
        <p:nvSpPr>
          <p:cNvPr id="33799" name="Text Box 1029"/>
          <p:cNvSpPr txBox="1">
            <a:spLocks noChangeArrowheads="1"/>
          </p:cNvSpPr>
          <p:nvPr/>
        </p:nvSpPr>
        <p:spPr bwMode="auto">
          <a:xfrm>
            <a:off x="2514600" y="7543801"/>
            <a:ext cx="1447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Help!</a:t>
            </a:r>
          </a:p>
        </p:txBody>
      </p:sp>
      <p:graphicFrame>
        <p:nvGraphicFramePr>
          <p:cNvPr id="33800" name="Object 1030"/>
          <p:cNvGraphicFramePr>
            <a:graphicFrameLocks noChangeAspect="1"/>
          </p:cNvGraphicFramePr>
          <p:nvPr/>
        </p:nvGraphicFramePr>
        <p:xfrm>
          <a:off x="1733551" y="3778251"/>
          <a:ext cx="3911600" cy="1638300"/>
        </p:xfrm>
        <a:graphic>
          <a:graphicData uri="http://schemas.openxmlformats.org/presentationml/2006/ole">
            <mc:AlternateContent xmlns:mc="http://schemas.openxmlformats.org/markup-compatibility/2006">
              <mc:Choice xmlns:v="urn:schemas-microsoft-com:vml" Requires="v">
                <p:oleObj spid="_x0000_s33945" name="Equation" r:id="rId3" imgW="3911600" imgH="1638300" progId="Equation.3">
                  <p:embed/>
                </p:oleObj>
              </mc:Choice>
              <mc:Fallback>
                <p:oleObj name="Equation" r:id="rId3" imgW="3911600" imgH="1638300" progId="Equation.3">
                  <p:embed/>
                  <p:pic>
                    <p:nvPicPr>
                      <p:cNvPr id="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1" y="3778251"/>
                        <a:ext cx="3911600" cy="163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33801" name="Object 1031"/>
          <p:cNvGraphicFramePr>
            <a:graphicFrameLocks noChangeAspect="1"/>
          </p:cNvGraphicFramePr>
          <p:nvPr/>
        </p:nvGraphicFramePr>
        <p:xfrm>
          <a:off x="1155701" y="5702301"/>
          <a:ext cx="4737100" cy="1638300"/>
        </p:xfrm>
        <a:graphic>
          <a:graphicData uri="http://schemas.openxmlformats.org/presentationml/2006/ole">
            <mc:AlternateContent xmlns:mc="http://schemas.openxmlformats.org/markup-compatibility/2006">
              <mc:Choice xmlns:v="urn:schemas-microsoft-com:vml" Requires="v">
                <p:oleObj spid="_x0000_s33946" name="Equation" r:id="rId5" imgW="4737100" imgH="1638300" progId="Equation.3">
                  <p:embed/>
                </p:oleObj>
              </mc:Choice>
              <mc:Fallback>
                <p:oleObj name="Equation" r:id="rId5" imgW="4737100" imgH="1638300" progId="Equation.3">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701" y="5702301"/>
                        <a:ext cx="4737100" cy="163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380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79B779A4-86CC-45F4-ADF2-32348B2C57CF}" type="slidenum">
              <a:rPr lang="en-US" sz="1400" smtClean="0"/>
              <a:pPr/>
              <a:t>69</a:t>
            </a:fld>
            <a:endParaRPr 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4819"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4820" name="Text Box 1026"/>
          <p:cNvSpPr txBox="1">
            <a:spLocks noChangeArrowheads="1"/>
          </p:cNvSpPr>
          <p:nvPr/>
        </p:nvSpPr>
        <p:spPr bwMode="auto">
          <a:xfrm>
            <a:off x="1447800" y="609601"/>
            <a:ext cx="3810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Means and Variance of the Sum of independent RV’s</a:t>
            </a:r>
          </a:p>
        </p:txBody>
      </p:sp>
      <p:sp>
        <p:nvSpPr>
          <p:cNvPr id="34821" name="Line 1027"/>
          <p:cNvSpPr>
            <a:spLocks noChangeShapeType="1"/>
          </p:cNvSpPr>
          <p:nvPr/>
        </p:nvSpPr>
        <p:spPr bwMode="auto">
          <a:xfrm>
            <a:off x="1066800" y="1524000"/>
            <a:ext cx="4495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822" name="Text Box 1028"/>
          <p:cNvSpPr txBox="1">
            <a:spLocks noChangeArrowheads="1"/>
          </p:cNvSpPr>
          <p:nvPr/>
        </p:nvSpPr>
        <p:spPr bwMode="auto">
          <a:xfrm>
            <a:off x="990600" y="1905001"/>
            <a:ext cx="4800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Recall that a binomial RV is just the </a:t>
            </a:r>
            <a:r>
              <a:rPr lang="en-US" b="1"/>
              <a:t>sum</a:t>
            </a:r>
            <a:r>
              <a:rPr lang="en-US"/>
              <a:t> of </a:t>
            </a:r>
            <a:r>
              <a:rPr lang="en-US" b="1"/>
              <a:t>n</a:t>
            </a:r>
            <a:r>
              <a:rPr lang="en-US"/>
              <a:t> independent Bernoulli random variables.</a:t>
            </a:r>
          </a:p>
        </p:txBody>
      </p:sp>
      <p:sp>
        <p:nvSpPr>
          <p:cNvPr id="34823" name="Text Box 1029"/>
          <p:cNvSpPr txBox="1">
            <a:spLocks noChangeArrowheads="1"/>
          </p:cNvSpPr>
          <p:nvPr/>
        </p:nvSpPr>
        <p:spPr bwMode="auto">
          <a:xfrm>
            <a:off x="838200" y="2971800"/>
            <a:ext cx="51054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a:t>If X</a:t>
            </a:r>
            <a:r>
              <a:rPr lang="en-US" baseline="-25000"/>
              <a:t>1</a:t>
            </a:r>
            <a:r>
              <a:rPr lang="en-US"/>
              <a:t>, X</a:t>
            </a:r>
            <a:r>
              <a:rPr lang="en-US" baseline="-25000"/>
              <a:t>2</a:t>
            </a:r>
            <a:r>
              <a:rPr lang="en-US"/>
              <a:t>, …,X</a:t>
            </a:r>
            <a:r>
              <a:rPr lang="en-US" baseline="-25000"/>
              <a:t>n</a:t>
            </a:r>
            <a:r>
              <a:rPr lang="en-US"/>
              <a:t> are </a:t>
            </a:r>
            <a:r>
              <a:rPr lang="en-US" b="1"/>
              <a:t>independent</a:t>
            </a:r>
            <a:r>
              <a:rPr lang="en-US"/>
              <a:t> random variables and if we define Y= X</a:t>
            </a:r>
            <a:r>
              <a:rPr lang="en-US" baseline="-25000"/>
              <a:t>1</a:t>
            </a:r>
            <a:r>
              <a:rPr lang="en-US"/>
              <a:t>+ X</a:t>
            </a:r>
            <a:r>
              <a:rPr lang="en-US" baseline="-25000"/>
              <a:t>2</a:t>
            </a:r>
            <a:r>
              <a:rPr lang="en-US"/>
              <a:t>+ …+X</a:t>
            </a:r>
            <a:r>
              <a:rPr lang="en-US" baseline="-25000"/>
              <a:t>n</a:t>
            </a:r>
            <a:r>
              <a:rPr lang="en-US"/>
              <a:t> </a:t>
            </a:r>
          </a:p>
          <a:p>
            <a:pPr>
              <a:spcBef>
                <a:spcPct val="50000"/>
              </a:spcBef>
            </a:pPr>
            <a:r>
              <a:rPr lang="en-US"/>
              <a:t>1. Means add:</a:t>
            </a:r>
          </a:p>
          <a:p>
            <a:pPr algn="ctr">
              <a:spcBef>
                <a:spcPct val="50000"/>
              </a:spcBef>
            </a:pPr>
            <a:r>
              <a:rPr lang="en-US"/>
              <a:t>E[Y]= E[X</a:t>
            </a:r>
            <a:r>
              <a:rPr lang="en-US" baseline="-25000"/>
              <a:t>1</a:t>
            </a:r>
            <a:r>
              <a:rPr lang="en-US"/>
              <a:t>]+E[X</a:t>
            </a:r>
            <a:r>
              <a:rPr lang="en-US" baseline="-25000"/>
              <a:t>2</a:t>
            </a:r>
            <a:r>
              <a:rPr lang="en-US"/>
              <a:t>]+ …+E[X</a:t>
            </a:r>
            <a:r>
              <a:rPr lang="en-US" baseline="-25000"/>
              <a:t>n</a:t>
            </a:r>
            <a:r>
              <a:rPr lang="en-US"/>
              <a:t>]</a:t>
            </a:r>
            <a:endParaRPr lang="en-US" baseline="-25000"/>
          </a:p>
          <a:p>
            <a:pPr algn="ctr">
              <a:spcBef>
                <a:spcPct val="50000"/>
              </a:spcBef>
            </a:pPr>
            <a:endParaRPr lang="en-US" baseline="-25000"/>
          </a:p>
          <a:p>
            <a:pPr>
              <a:spcBef>
                <a:spcPct val="50000"/>
              </a:spcBef>
            </a:pPr>
            <a:r>
              <a:rPr lang="en-US"/>
              <a:t>2. Variances add:</a:t>
            </a:r>
          </a:p>
          <a:p>
            <a:pPr algn="ctr">
              <a:spcBef>
                <a:spcPct val="50000"/>
              </a:spcBef>
            </a:pPr>
            <a:r>
              <a:rPr lang="en-US"/>
              <a:t>V[Y]= V[X</a:t>
            </a:r>
            <a:r>
              <a:rPr lang="en-US" baseline="-25000"/>
              <a:t>1</a:t>
            </a:r>
            <a:r>
              <a:rPr lang="en-US"/>
              <a:t>]+V[X</a:t>
            </a:r>
            <a:r>
              <a:rPr lang="en-US" baseline="-25000"/>
              <a:t>2</a:t>
            </a:r>
            <a:r>
              <a:rPr lang="en-US"/>
              <a:t>]+ …+V[X</a:t>
            </a:r>
            <a:r>
              <a:rPr lang="en-US" baseline="-25000"/>
              <a:t>n</a:t>
            </a:r>
            <a:r>
              <a:rPr lang="en-US"/>
              <a:t>]</a:t>
            </a:r>
          </a:p>
        </p:txBody>
      </p:sp>
      <p:sp>
        <p:nvSpPr>
          <p:cNvPr id="34824" name="Text Box 1030"/>
          <p:cNvSpPr txBox="1">
            <a:spLocks noChangeArrowheads="1"/>
          </p:cNvSpPr>
          <p:nvPr/>
        </p:nvSpPr>
        <p:spPr bwMode="auto">
          <a:xfrm>
            <a:off x="838200" y="6477002"/>
            <a:ext cx="5257800" cy="135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a:t>We can use these results, together with the properties of the mean and variance that we learned earlier, to obtain the mean and variance of a binomial random variable </a:t>
            </a:r>
            <a:r>
              <a:rPr lang="en-US" dirty="0" smtClean="0"/>
              <a:t>(Exercise 3)</a:t>
            </a:r>
            <a:r>
              <a:rPr lang="en-US" dirty="0"/>
              <a:t>.</a:t>
            </a:r>
          </a:p>
        </p:txBody>
      </p:sp>
      <p:sp>
        <p:nvSpPr>
          <p:cNvPr id="34825"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49BD4236-3CBF-4F9F-B89B-4402F7F9B39B}" type="slidenum">
              <a:rPr lang="en-US" sz="1400" smtClean="0"/>
              <a:pPr/>
              <a:t>70</a:t>
            </a:fld>
            <a:endParaRPr 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58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5844" name="Text Box 1026"/>
          <p:cNvSpPr txBox="1">
            <a:spLocks noChangeArrowheads="1"/>
          </p:cNvSpPr>
          <p:nvPr/>
        </p:nvSpPr>
        <p:spPr bwMode="auto">
          <a:xfrm>
            <a:off x="1371600" y="609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Binomial Distribution Summary</a:t>
            </a:r>
          </a:p>
        </p:txBody>
      </p:sp>
      <p:sp>
        <p:nvSpPr>
          <p:cNvPr id="35845" name="Line 1027"/>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5846" name="Group 1028"/>
          <p:cNvGrpSpPr>
            <a:grpSpLocks/>
          </p:cNvGrpSpPr>
          <p:nvPr/>
        </p:nvGrpSpPr>
        <p:grpSpPr bwMode="auto">
          <a:xfrm>
            <a:off x="990600" y="2447926"/>
            <a:ext cx="4953000" cy="2317750"/>
            <a:chOff x="624" y="1008"/>
            <a:chExt cx="3120" cy="1460"/>
          </a:xfrm>
        </p:grpSpPr>
        <p:sp>
          <p:nvSpPr>
            <p:cNvPr id="35848" name="Text Box 1029"/>
            <p:cNvSpPr txBox="1">
              <a:spLocks noChangeArrowheads="1"/>
            </p:cNvSpPr>
            <p:nvPr/>
          </p:nvSpPr>
          <p:spPr bwMode="auto">
            <a:xfrm>
              <a:off x="624" y="1008"/>
              <a:ext cx="2976"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65100" indent="-16510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b="1"/>
                <a:t>Binomial</a:t>
              </a:r>
              <a:endParaRPr lang="en-US"/>
            </a:p>
          </p:txBody>
        </p:sp>
        <p:sp>
          <p:nvSpPr>
            <p:cNvPr id="35849" name="Rectangle 1030"/>
            <p:cNvSpPr>
              <a:spLocks noChangeArrowheads="1"/>
            </p:cNvSpPr>
            <p:nvPr/>
          </p:nvSpPr>
          <p:spPr bwMode="auto">
            <a:xfrm>
              <a:off x="624" y="1344"/>
              <a:ext cx="3120" cy="1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7013" indent="-227013">
                <a:spcBef>
                  <a:spcPct val="50000"/>
                </a:spcBef>
              </a:pPr>
              <a:r>
                <a:rPr lang="en-US"/>
                <a:t>1.	Discrete, bounded</a:t>
              </a:r>
            </a:p>
            <a:p>
              <a:pPr marL="227013" indent="-227013">
                <a:spcBef>
                  <a:spcPct val="50000"/>
                </a:spcBef>
              </a:pPr>
              <a:r>
                <a:rPr lang="en-US"/>
                <a:t>2.	Parameters  -  </a:t>
              </a:r>
              <a:r>
                <a:rPr lang="en-US" b="1"/>
                <a:t>n,p</a:t>
              </a:r>
              <a:endParaRPr lang="en-US"/>
            </a:p>
            <a:p>
              <a:pPr marL="227013" indent="-227013">
                <a:spcBef>
                  <a:spcPct val="50000"/>
                </a:spcBef>
              </a:pPr>
              <a:r>
                <a:rPr lang="en-US"/>
                <a:t>3.	Sum of n independent 0/1 outcomes</a:t>
              </a:r>
            </a:p>
            <a:p>
              <a:pPr marL="227013" indent="-227013">
                <a:spcBef>
                  <a:spcPct val="50000"/>
                </a:spcBef>
              </a:pPr>
              <a:r>
                <a:rPr lang="en-US"/>
                <a:t>4.	Sample proportions, logistic regression</a:t>
              </a:r>
            </a:p>
          </p:txBody>
        </p:sp>
      </p:grpSp>
      <p:sp>
        <p:nvSpPr>
          <p:cNvPr id="358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8262BE5-F58E-47B7-BFB4-6467CE90F732}" type="slidenum">
              <a:rPr lang="en-US" sz="1400" smtClean="0"/>
              <a:pPr/>
              <a:t>71</a:t>
            </a:fld>
            <a:endParaRPr lang="en-US" sz="1400" smtClean="0"/>
          </a:p>
        </p:txBody>
      </p:sp>
    </p:spTree>
    <p:extLst>
      <p:ext uri="{BB962C8B-B14F-4D97-AF65-F5344CB8AC3E}">
        <p14:creationId xmlns:p14="http://schemas.microsoft.com/office/powerpoint/2010/main" val="688122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58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dirty="0" smtClean="0"/>
              <a:t>Summer Institutes</a:t>
            </a:r>
          </a:p>
        </p:txBody>
      </p:sp>
      <p:sp>
        <p:nvSpPr>
          <p:cNvPr id="35844" name="Text Box 1026"/>
          <p:cNvSpPr txBox="1">
            <a:spLocks noChangeArrowheads="1"/>
          </p:cNvSpPr>
          <p:nvPr/>
        </p:nvSpPr>
        <p:spPr bwMode="auto">
          <a:xfrm>
            <a:off x="1371600" y="609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Exercises</a:t>
            </a:r>
            <a:endParaRPr lang="en-US" b="1" dirty="0"/>
          </a:p>
        </p:txBody>
      </p:sp>
      <p:sp>
        <p:nvSpPr>
          <p:cNvPr id="35845" name="Line 1027"/>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9" name="Rectangle 1030"/>
          <p:cNvSpPr>
            <a:spLocks noChangeArrowheads="1"/>
          </p:cNvSpPr>
          <p:nvPr/>
        </p:nvSpPr>
        <p:spPr bwMode="auto">
          <a:xfrm>
            <a:off x="990600" y="2981326"/>
            <a:ext cx="49530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457200" indent="-457200">
              <a:spcBef>
                <a:spcPct val="50000"/>
              </a:spcBef>
              <a:buFont typeface="+mj-lt"/>
              <a:buAutoNum type="arabicPeriod"/>
            </a:pPr>
            <a:r>
              <a:rPr lang="en-US" dirty="0"/>
              <a:t>The current </a:t>
            </a:r>
            <a:r>
              <a:rPr lang="en-US" dirty="0" err="1"/>
              <a:t>powerball</a:t>
            </a:r>
            <a:r>
              <a:rPr lang="en-US" dirty="0"/>
              <a:t> jackpot is $140 million, and your probability of winning it is 1 in 175 million. If it costs </a:t>
            </a:r>
            <a:r>
              <a:rPr lang="en-US" dirty="0" smtClean="0"/>
              <a:t>$2 </a:t>
            </a:r>
            <a:r>
              <a:rPr lang="en-US" dirty="0"/>
              <a:t>to play, what is your expected </a:t>
            </a:r>
            <a:r>
              <a:rPr lang="en-US" dirty="0" smtClean="0"/>
              <a:t>payoff? </a:t>
            </a:r>
            <a:endParaRPr lang="en-US" dirty="0"/>
          </a:p>
          <a:p>
            <a:pPr marL="457200" indent="-457200">
              <a:spcBef>
                <a:spcPct val="50000"/>
              </a:spcBef>
              <a:buFont typeface="+mj-lt"/>
              <a:buAutoNum type="arabicPeriod"/>
            </a:pPr>
            <a:r>
              <a:rPr lang="en-US" dirty="0" smtClean="0"/>
              <a:t>A </a:t>
            </a:r>
            <a:r>
              <a:rPr lang="en-US" dirty="0"/>
              <a:t>couple intends to have 5 children and both are carriers </a:t>
            </a:r>
            <a:r>
              <a:rPr lang="en-US" dirty="0" smtClean="0"/>
              <a:t>of </a:t>
            </a:r>
            <a:r>
              <a:rPr lang="en-US" dirty="0" err="1" smtClean="0"/>
              <a:t>myotonic</a:t>
            </a:r>
            <a:r>
              <a:rPr lang="en-US" dirty="0" smtClean="0"/>
              <a:t> dystrophy,   </a:t>
            </a:r>
            <a:r>
              <a:rPr lang="en-US" dirty="0"/>
              <a:t>a </a:t>
            </a:r>
            <a:r>
              <a:rPr lang="en-US" dirty="0" smtClean="0"/>
              <a:t>dominant trait</a:t>
            </a:r>
            <a:r>
              <a:rPr lang="en-US" dirty="0"/>
              <a:t>. What is the probability that at least 1 child </a:t>
            </a:r>
            <a:r>
              <a:rPr lang="en-US" dirty="0" smtClean="0"/>
              <a:t>will have </a:t>
            </a:r>
            <a:r>
              <a:rPr lang="en-US" dirty="0"/>
              <a:t>the trait</a:t>
            </a:r>
            <a:r>
              <a:rPr lang="en-US" dirty="0" smtClean="0"/>
              <a:t>?</a:t>
            </a:r>
          </a:p>
          <a:p>
            <a:pPr marL="457200" indent="-457200">
              <a:spcBef>
                <a:spcPct val="50000"/>
              </a:spcBef>
              <a:buFont typeface="+mj-lt"/>
              <a:buAutoNum type="arabicPeriod"/>
            </a:pPr>
            <a:r>
              <a:rPr lang="en-US" dirty="0"/>
              <a:t>Calculate the mean and variance of a binomially distributed random variable with n </a:t>
            </a:r>
            <a:r>
              <a:rPr lang="en-US" dirty="0" smtClean="0"/>
              <a:t>trials and </a:t>
            </a:r>
            <a:r>
              <a:rPr lang="en-US" dirty="0"/>
              <a:t>success probability p.</a:t>
            </a:r>
          </a:p>
        </p:txBody>
      </p:sp>
      <p:sp>
        <p:nvSpPr>
          <p:cNvPr id="358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8262BE5-F58E-47B7-BFB4-6467CE90F732}" type="slidenum">
              <a:rPr lang="en-US" sz="1400" smtClean="0"/>
              <a:pPr/>
              <a:t>72</a:t>
            </a:fld>
            <a:endParaRPr lang="en-US" sz="1400" smtClean="0"/>
          </a:p>
        </p:txBody>
      </p:sp>
    </p:spTree>
    <p:extLst>
      <p:ext uri="{BB962C8B-B14F-4D97-AF65-F5344CB8AC3E}">
        <p14:creationId xmlns:p14="http://schemas.microsoft.com/office/powerpoint/2010/main" val="985071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58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5844" name="Text Box 1026"/>
          <p:cNvSpPr txBox="1">
            <a:spLocks noChangeArrowheads="1"/>
          </p:cNvSpPr>
          <p:nvPr/>
        </p:nvSpPr>
        <p:spPr bwMode="auto">
          <a:xfrm>
            <a:off x="1371600" y="609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Ex 1. Solution</a:t>
            </a:r>
            <a:endParaRPr lang="en-US" b="1" dirty="0"/>
          </a:p>
        </p:txBody>
      </p:sp>
      <p:sp>
        <p:nvSpPr>
          <p:cNvPr id="35845" name="Line 1027"/>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9" name="Rectangle 1030"/>
          <p:cNvSpPr>
            <a:spLocks noChangeArrowheads="1"/>
          </p:cNvSpPr>
          <p:nvPr/>
        </p:nvSpPr>
        <p:spPr bwMode="auto">
          <a:xfrm>
            <a:off x="990600" y="2981326"/>
            <a:ext cx="4953000"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smtClean="0"/>
              <a:t>X </a:t>
            </a:r>
            <a:r>
              <a:rPr lang="en-US" dirty="0"/>
              <a:t>= Powerball payoff in </a:t>
            </a:r>
            <a:r>
              <a:rPr lang="en-US" dirty="0" smtClean="0"/>
              <a:t>dollars</a:t>
            </a:r>
          </a:p>
          <a:p>
            <a:pPr>
              <a:spcBef>
                <a:spcPct val="50000"/>
              </a:spcBef>
            </a:pPr>
            <a:r>
              <a:rPr lang="en-US" dirty="0" smtClean="0"/>
              <a:t>There </a:t>
            </a:r>
            <a:r>
              <a:rPr lang="en-US" dirty="0"/>
              <a:t>are 2 possible values </a:t>
            </a:r>
            <a:r>
              <a:rPr lang="en-US" dirty="0" smtClean="0"/>
              <a:t>for X</a:t>
            </a:r>
            <a:r>
              <a:rPr lang="en-US" dirty="0"/>
              <a:t>: X</a:t>
            </a:r>
            <a:r>
              <a:rPr lang="en-US" dirty="0" smtClean="0"/>
              <a:t>= </a:t>
            </a:r>
            <a:r>
              <a:rPr lang="is-IS" dirty="0"/>
              <a:t>140000000-2</a:t>
            </a:r>
            <a:r>
              <a:rPr lang="en-US" dirty="0" smtClean="0"/>
              <a:t> (</a:t>
            </a:r>
            <a:r>
              <a:rPr lang="en-US" dirty="0"/>
              <a:t>which occurs with probability 1/175000000</a:t>
            </a:r>
            <a:r>
              <a:rPr lang="en-US" dirty="0" smtClean="0"/>
              <a:t>), and </a:t>
            </a:r>
            <a:r>
              <a:rPr lang="en-US" dirty="0"/>
              <a:t>X= -2 (occurs with probability 1-1/175000000</a:t>
            </a:r>
            <a:r>
              <a:rPr lang="en-US" dirty="0" smtClean="0"/>
              <a:t>).</a:t>
            </a:r>
          </a:p>
          <a:p>
            <a:pPr>
              <a:spcBef>
                <a:spcPct val="50000"/>
              </a:spcBef>
            </a:pPr>
            <a:endParaRPr lang="en-US" dirty="0"/>
          </a:p>
          <a:p>
            <a:pPr>
              <a:spcBef>
                <a:spcPct val="50000"/>
              </a:spcBef>
            </a:pPr>
            <a:r>
              <a:rPr lang="en-US" dirty="0" smtClean="0"/>
              <a:t>EX = </a:t>
            </a:r>
            <a:r>
              <a:rPr lang="is-IS" dirty="0"/>
              <a:t>(140000000-2)*1/</a:t>
            </a:r>
            <a:r>
              <a:rPr lang="is-IS" dirty="0" smtClean="0"/>
              <a:t>175000000 +</a:t>
            </a:r>
            <a:endParaRPr lang="en-US" dirty="0"/>
          </a:p>
          <a:p>
            <a:pPr>
              <a:spcBef>
                <a:spcPct val="50000"/>
              </a:spcBef>
            </a:pPr>
            <a:r>
              <a:rPr lang="is-IS" dirty="0" smtClean="0"/>
              <a:t>-</a:t>
            </a:r>
            <a:r>
              <a:rPr lang="is-IS" dirty="0"/>
              <a:t>2*(1-1/175000000</a:t>
            </a:r>
            <a:r>
              <a:rPr lang="is-IS" dirty="0" smtClean="0"/>
              <a:t>)</a:t>
            </a:r>
            <a:r>
              <a:rPr lang="is-IS" dirty="0"/>
              <a:t> </a:t>
            </a:r>
            <a:r>
              <a:rPr lang="is-IS" dirty="0" smtClean="0"/>
              <a:t>= </a:t>
            </a:r>
            <a:r>
              <a:rPr lang="nb-NO" dirty="0"/>
              <a:t>-</a:t>
            </a:r>
            <a:r>
              <a:rPr lang="nb-NO" dirty="0" smtClean="0"/>
              <a:t>1.2</a:t>
            </a:r>
          </a:p>
          <a:p>
            <a:pPr>
              <a:spcBef>
                <a:spcPct val="50000"/>
              </a:spcBef>
            </a:pPr>
            <a:endParaRPr lang="nb-NO" dirty="0"/>
          </a:p>
          <a:p>
            <a:pPr>
              <a:spcBef>
                <a:spcPct val="50000"/>
              </a:spcBef>
            </a:pPr>
            <a:endParaRPr lang="nb-NO" dirty="0" smtClean="0"/>
          </a:p>
          <a:p>
            <a:pPr>
              <a:spcBef>
                <a:spcPct val="50000"/>
              </a:spcBef>
            </a:pPr>
            <a:r>
              <a:rPr lang="nb-NO" dirty="0"/>
              <a:t>So </a:t>
            </a:r>
            <a:r>
              <a:rPr lang="nb-NO" dirty="0" err="1"/>
              <a:t>the</a:t>
            </a:r>
            <a:r>
              <a:rPr lang="nb-NO" dirty="0"/>
              <a:t> </a:t>
            </a:r>
            <a:r>
              <a:rPr lang="nb-NO" dirty="0" err="1"/>
              <a:t>expected</a:t>
            </a:r>
            <a:r>
              <a:rPr lang="nb-NO" dirty="0"/>
              <a:t> </a:t>
            </a:r>
            <a:r>
              <a:rPr lang="nb-NO" dirty="0" err="1"/>
              <a:t>payoff</a:t>
            </a:r>
            <a:r>
              <a:rPr lang="nb-NO" dirty="0"/>
              <a:t> is a loss </a:t>
            </a:r>
            <a:r>
              <a:rPr lang="nb-NO" dirty="0" err="1" smtClean="0"/>
              <a:t>of</a:t>
            </a:r>
            <a:r>
              <a:rPr lang="nb-NO" dirty="0" smtClean="0"/>
              <a:t> $1.20</a:t>
            </a:r>
            <a:endParaRPr lang="en-US" dirty="0"/>
          </a:p>
        </p:txBody>
      </p:sp>
      <p:sp>
        <p:nvSpPr>
          <p:cNvPr id="358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8262BE5-F58E-47B7-BFB4-6467CE90F732}" type="slidenum">
              <a:rPr lang="en-US" sz="1400" smtClean="0"/>
              <a:pPr/>
              <a:t>73</a:t>
            </a:fld>
            <a:endParaRPr lang="en-US" sz="1400" smtClean="0"/>
          </a:p>
        </p:txBody>
      </p:sp>
    </p:spTree>
    <p:extLst>
      <p:ext uri="{BB962C8B-B14F-4D97-AF65-F5344CB8AC3E}">
        <p14:creationId xmlns:p14="http://schemas.microsoft.com/office/powerpoint/2010/main" val="3797556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58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5844" name="Text Box 1026"/>
          <p:cNvSpPr txBox="1">
            <a:spLocks noChangeArrowheads="1"/>
          </p:cNvSpPr>
          <p:nvPr/>
        </p:nvSpPr>
        <p:spPr bwMode="auto">
          <a:xfrm>
            <a:off x="1371600" y="609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Ex 2. Solution</a:t>
            </a:r>
            <a:endParaRPr lang="en-US" b="1" dirty="0"/>
          </a:p>
        </p:txBody>
      </p:sp>
      <p:sp>
        <p:nvSpPr>
          <p:cNvPr id="35845" name="Line 1027"/>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9" name="Rectangle 1030"/>
          <p:cNvSpPr>
            <a:spLocks noChangeArrowheads="1"/>
          </p:cNvSpPr>
          <p:nvPr/>
        </p:nvSpPr>
        <p:spPr bwMode="auto">
          <a:xfrm>
            <a:off x="990600" y="1981200"/>
            <a:ext cx="4953000" cy="2400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a:t>The probability of any single child having the </a:t>
            </a:r>
            <a:r>
              <a:rPr lang="fr-FR" dirty="0"/>
              <a:t>trait </a:t>
            </a:r>
            <a:r>
              <a:rPr lang="fr-FR" dirty="0" err="1"/>
              <a:t>is</a:t>
            </a:r>
            <a:r>
              <a:rPr lang="fr-FR" dirty="0"/>
              <a:t> 0.75, and the carrier </a:t>
            </a:r>
            <a:r>
              <a:rPr lang="fr-FR" dirty="0" err="1"/>
              <a:t>status</a:t>
            </a:r>
            <a:r>
              <a:rPr lang="fr-FR" dirty="0"/>
              <a:t> of </a:t>
            </a:r>
            <a:r>
              <a:rPr lang="fr-FR" dirty="0" err="1"/>
              <a:t>each</a:t>
            </a:r>
            <a:r>
              <a:rPr lang="fr-FR" dirty="0"/>
              <a:t> </a:t>
            </a:r>
            <a:r>
              <a:rPr lang="fr-FR" dirty="0" err="1"/>
              <a:t>child</a:t>
            </a:r>
            <a:r>
              <a:rPr lang="fr-FR" dirty="0"/>
              <a:t> </a:t>
            </a:r>
            <a:r>
              <a:rPr lang="fr-FR" dirty="0" err="1"/>
              <a:t>is</a:t>
            </a:r>
            <a:r>
              <a:rPr lang="fr-FR" dirty="0"/>
              <a:t> </a:t>
            </a:r>
            <a:r>
              <a:rPr lang="fr-FR" dirty="0" err="1"/>
              <a:t>independent</a:t>
            </a:r>
            <a:r>
              <a:rPr lang="fr-FR" dirty="0"/>
              <a:t> of </a:t>
            </a:r>
            <a:r>
              <a:rPr lang="fr-FR" dirty="0" err="1"/>
              <a:t>every</a:t>
            </a:r>
            <a:r>
              <a:rPr lang="fr-FR" dirty="0"/>
              <a:t> </a:t>
            </a:r>
            <a:r>
              <a:rPr lang="fr-FR" dirty="0" err="1" smtClean="0"/>
              <a:t>other</a:t>
            </a:r>
            <a:r>
              <a:rPr lang="fr-FR" dirty="0"/>
              <a:t>. The </a:t>
            </a:r>
            <a:r>
              <a:rPr lang="fr-FR" dirty="0" err="1"/>
              <a:t>number</a:t>
            </a:r>
            <a:r>
              <a:rPr lang="fr-FR" dirty="0"/>
              <a:t> of </a:t>
            </a:r>
            <a:r>
              <a:rPr lang="fr-FR" dirty="0" err="1"/>
              <a:t>children</a:t>
            </a:r>
            <a:r>
              <a:rPr lang="fr-FR" dirty="0"/>
              <a:t> </a:t>
            </a:r>
            <a:r>
              <a:rPr lang="fr-FR" dirty="0" err="1"/>
              <a:t>with</a:t>
            </a:r>
            <a:r>
              <a:rPr lang="fr-FR" dirty="0"/>
              <a:t> the </a:t>
            </a:r>
            <a:r>
              <a:rPr lang="fr-FR" dirty="0" smtClean="0"/>
              <a:t>trait (X) </a:t>
            </a:r>
            <a:r>
              <a:rPr lang="fr-FR" dirty="0" err="1" smtClean="0"/>
              <a:t>is</a:t>
            </a:r>
            <a:r>
              <a:rPr lang="fr-FR" dirty="0" smtClean="0"/>
              <a:t> </a:t>
            </a:r>
            <a:r>
              <a:rPr lang="fr-FR" dirty="0" err="1"/>
              <a:t>therefore</a:t>
            </a:r>
            <a:r>
              <a:rPr lang="fr-FR" dirty="0"/>
              <a:t> a </a:t>
            </a:r>
            <a:r>
              <a:rPr lang="fr-FR" dirty="0" err="1" smtClean="0"/>
              <a:t>binomially</a:t>
            </a:r>
            <a:r>
              <a:rPr lang="fr-FR" dirty="0" err="1"/>
              <a:t>-distributed</a:t>
            </a:r>
            <a:r>
              <a:rPr lang="fr-FR" dirty="0"/>
              <a:t> </a:t>
            </a:r>
            <a:r>
              <a:rPr lang="fr-FR" dirty="0" err="1"/>
              <a:t>random</a:t>
            </a:r>
            <a:r>
              <a:rPr lang="fr-FR" dirty="0"/>
              <a:t> variable </a:t>
            </a:r>
            <a:r>
              <a:rPr lang="fr-FR" dirty="0" err="1"/>
              <a:t>with</a:t>
            </a:r>
            <a:r>
              <a:rPr lang="fr-FR" dirty="0"/>
              <a:t> </a:t>
            </a:r>
            <a:r>
              <a:rPr lang="fr-FR" dirty="0" smtClean="0"/>
              <a:t>n = 5 </a:t>
            </a:r>
            <a:r>
              <a:rPr lang="fr-FR" dirty="0"/>
              <a:t>and p </a:t>
            </a:r>
            <a:r>
              <a:rPr lang="fr-FR" dirty="0" smtClean="0"/>
              <a:t>= 0.75.</a:t>
            </a:r>
          </a:p>
          <a:p>
            <a:pPr>
              <a:spcBef>
                <a:spcPct val="50000"/>
              </a:spcBef>
            </a:pPr>
            <a:endParaRPr lang="fr-FR" dirty="0"/>
          </a:p>
        </p:txBody>
      </p:sp>
      <p:sp>
        <p:nvSpPr>
          <p:cNvPr id="358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8262BE5-F58E-47B7-BFB4-6467CE90F732}" type="slidenum">
              <a:rPr lang="en-US" sz="1400" smtClean="0"/>
              <a:pPr/>
              <a:t>74</a:t>
            </a:fld>
            <a:endParaRPr lang="en-US" sz="1400" smtClean="0"/>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0"/>
            <a:ext cx="3816220" cy="2561573"/>
          </a:xfrm>
          <a:prstGeom prst="rect">
            <a:avLst/>
          </a:prstGeom>
        </p:spPr>
      </p:pic>
    </p:spTree>
    <p:extLst>
      <p:ext uri="{BB962C8B-B14F-4D97-AF65-F5344CB8AC3E}">
        <p14:creationId xmlns:p14="http://schemas.microsoft.com/office/powerpoint/2010/main" val="214361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35843"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35844" name="Text Box 1026"/>
          <p:cNvSpPr txBox="1">
            <a:spLocks noChangeArrowheads="1"/>
          </p:cNvSpPr>
          <p:nvPr/>
        </p:nvSpPr>
        <p:spPr bwMode="auto">
          <a:xfrm>
            <a:off x="1371600" y="609601"/>
            <a:ext cx="3886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t>Ex 3. Solution</a:t>
            </a:r>
            <a:endParaRPr lang="en-US" b="1" dirty="0"/>
          </a:p>
        </p:txBody>
      </p:sp>
      <p:sp>
        <p:nvSpPr>
          <p:cNvPr id="35845" name="Line 1027"/>
          <p:cNvSpPr>
            <a:spLocks noChangeShapeType="1"/>
          </p:cNvSpPr>
          <p:nvPr/>
        </p:nvSpPr>
        <p:spPr bwMode="auto">
          <a:xfrm>
            <a:off x="1143000" y="1219200"/>
            <a:ext cx="43434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849" name="Rectangle 1030"/>
          <p:cNvSpPr>
            <a:spLocks noChangeArrowheads="1"/>
          </p:cNvSpPr>
          <p:nvPr/>
        </p:nvSpPr>
        <p:spPr bwMode="auto">
          <a:xfrm>
            <a:off x="990600" y="1981200"/>
            <a:ext cx="49530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smtClean="0"/>
              <a:t>If X ~ Bin(</a:t>
            </a:r>
            <a:r>
              <a:rPr lang="en-US" dirty="0" err="1" smtClean="0"/>
              <a:t>n,p</a:t>
            </a:r>
            <a:r>
              <a:rPr lang="en-US" dirty="0" smtClean="0"/>
              <a:t>) and Y1, Y2</a:t>
            </a:r>
            <a:r>
              <a:rPr lang="is-IS" dirty="0" smtClean="0"/>
              <a:t>…Yn</a:t>
            </a:r>
            <a:r>
              <a:rPr lang="en-US" dirty="0" smtClean="0"/>
              <a:t> </a:t>
            </a:r>
            <a:r>
              <a:rPr lang="en-US" dirty="0"/>
              <a:t>are independent Bernoulli random </a:t>
            </a:r>
            <a:r>
              <a:rPr lang="en-US" dirty="0" smtClean="0"/>
              <a:t>variables </a:t>
            </a:r>
            <a:r>
              <a:rPr lang="en-US" dirty="0"/>
              <a:t>with success probability </a:t>
            </a:r>
            <a:r>
              <a:rPr lang="en-US" dirty="0" smtClean="0"/>
              <a:t>p</a:t>
            </a:r>
            <a:r>
              <a:rPr lang="en-US" dirty="0"/>
              <a:t>, then X has the same distribution </a:t>
            </a:r>
            <a:r>
              <a:rPr lang="en-US" dirty="0" smtClean="0"/>
              <a:t>as Y1 + Y2 + </a:t>
            </a:r>
            <a:r>
              <a:rPr lang="is-IS" dirty="0" smtClean="0"/>
              <a:t>… + Yn</a:t>
            </a:r>
            <a:r>
              <a:rPr lang="en-US" dirty="0" smtClean="0"/>
              <a:t>. So</a:t>
            </a:r>
            <a:endParaRPr lang="fr-FR" dirty="0"/>
          </a:p>
        </p:txBody>
      </p:sp>
      <p:sp>
        <p:nvSpPr>
          <p:cNvPr id="35847"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8262BE5-F58E-47B7-BFB4-6467CE90F732}" type="slidenum">
              <a:rPr lang="en-US" sz="1400" smtClean="0"/>
              <a:pPr/>
              <a:t>75</a:t>
            </a:fld>
            <a:endParaRPr lang="en-US" sz="1400" smtClean="0"/>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0"/>
            <a:ext cx="5817059" cy="3471742"/>
          </a:xfrm>
          <a:prstGeom prst="rect">
            <a:avLst/>
          </a:prstGeom>
        </p:spPr>
      </p:pic>
    </p:spTree>
    <p:extLst>
      <p:ext uri="{BB962C8B-B14F-4D97-AF65-F5344CB8AC3E}">
        <p14:creationId xmlns:p14="http://schemas.microsoft.com/office/powerpoint/2010/main" val="523190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6148" name="Text Box 2"/>
          <p:cNvSpPr txBox="1">
            <a:spLocks noChangeArrowheads="1"/>
          </p:cNvSpPr>
          <p:nvPr/>
        </p:nvSpPr>
        <p:spPr bwMode="auto">
          <a:xfrm>
            <a:off x="1981200" y="601664"/>
            <a:ext cx="2590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a:t>Types of Data</a:t>
            </a:r>
            <a:endParaRPr lang="en-US"/>
          </a:p>
        </p:txBody>
      </p:sp>
      <p:sp>
        <p:nvSpPr>
          <p:cNvPr id="6149" name="Line 3"/>
          <p:cNvSpPr>
            <a:spLocks noChangeShapeType="1"/>
          </p:cNvSpPr>
          <p:nvPr/>
        </p:nvSpPr>
        <p:spPr bwMode="auto">
          <a:xfrm>
            <a:off x="990600" y="12192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50" name="Text Box 4"/>
          <p:cNvSpPr txBox="1">
            <a:spLocks noChangeArrowheads="1"/>
          </p:cNvSpPr>
          <p:nvPr/>
        </p:nvSpPr>
        <p:spPr bwMode="auto">
          <a:xfrm>
            <a:off x="1066800" y="1600202"/>
            <a:ext cx="4648200" cy="517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2250" indent="-22225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buFontTx/>
              <a:buChar char="•"/>
            </a:pPr>
            <a:r>
              <a:rPr lang="en-US" dirty="0"/>
              <a:t>Categorical (qualitative)</a:t>
            </a:r>
          </a:p>
          <a:p>
            <a:pPr lvl="1">
              <a:spcBef>
                <a:spcPct val="50000"/>
              </a:spcBef>
            </a:pPr>
            <a:r>
              <a:rPr lang="en-US" dirty="0"/>
              <a:t>1) Nominal scale - no natural order</a:t>
            </a:r>
          </a:p>
          <a:p>
            <a:pPr lvl="1">
              <a:spcBef>
                <a:spcPct val="50000"/>
              </a:spcBef>
            </a:pPr>
            <a:r>
              <a:rPr lang="en-US" dirty="0"/>
              <a:t>	- </a:t>
            </a:r>
            <a:r>
              <a:rPr lang="en-US" dirty="0" smtClean="0"/>
              <a:t>yes/no</a:t>
            </a:r>
            <a:r>
              <a:rPr lang="en-US" dirty="0"/>
              <a:t>, nationality, </a:t>
            </a:r>
            <a:r>
              <a:rPr lang="en-US" dirty="0" smtClean="0"/>
              <a:t>gender</a:t>
            </a:r>
            <a:r>
              <a:rPr lang="is-IS" dirty="0" smtClean="0"/>
              <a:t>…</a:t>
            </a:r>
            <a:endParaRPr lang="en-US" dirty="0"/>
          </a:p>
          <a:p>
            <a:pPr lvl="1">
              <a:spcBef>
                <a:spcPct val="50000"/>
              </a:spcBef>
            </a:pPr>
            <a:r>
              <a:rPr lang="en-US" dirty="0"/>
              <a:t>2) Ordinal scale - natural </a:t>
            </a:r>
            <a:r>
              <a:rPr lang="en-US" dirty="0" smtClean="0"/>
              <a:t>order exists</a:t>
            </a:r>
            <a:endParaRPr lang="en-US" dirty="0"/>
          </a:p>
          <a:p>
            <a:pPr lvl="1">
              <a:spcBef>
                <a:spcPct val="50000"/>
              </a:spcBef>
            </a:pPr>
            <a:r>
              <a:rPr lang="en-US" dirty="0"/>
              <a:t>	- </a:t>
            </a:r>
            <a:r>
              <a:rPr lang="en-US" dirty="0" smtClean="0"/>
              <a:t>good</a:t>
            </a:r>
            <a:r>
              <a:rPr lang="en-US" dirty="0"/>
              <a:t>/better/</a:t>
            </a:r>
            <a:r>
              <a:rPr lang="en-US" dirty="0" smtClean="0"/>
              <a:t>best, low/medium/high</a:t>
            </a:r>
            <a:r>
              <a:rPr lang="is-IS" dirty="0" smtClean="0"/>
              <a:t>…</a:t>
            </a:r>
            <a:endParaRPr lang="en-US" dirty="0"/>
          </a:p>
          <a:p>
            <a:pPr>
              <a:spcBef>
                <a:spcPct val="50000"/>
              </a:spcBef>
              <a:buFontTx/>
              <a:buChar char="•"/>
            </a:pPr>
            <a:r>
              <a:rPr lang="en-US" dirty="0"/>
              <a:t>Numerical (quantitative)</a:t>
            </a:r>
          </a:p>
          <a:p>
            <a:pPr lvl="1">
              <a:spcBef>
                <a:spcPct val="50000"/>
              </a:spcBef>
            </a:pPr>
            <a:r>
              <a:rPr lang="en-US" dirty="0"/>
              <a:t>1) Discrete - (few) integer values</a:t>
            </a:r>
          </a:p>
          <a:p>
            <a:pPr lvl="1">
              <a:spcBef>
                <a:spcPct val="50000"/>
              </a:spcBef>
            </a:pPr>
            <a:r>
              <a:rPr lang="en-US" dirty="0"/>
              <a:t>	- number of children in a family</a:t>
            </a:r>
          </a:p>
          <a:p>
            <a:pPr lvl="1">
              <a:spcBef>
                <a:spcPct val="50000"/>
              </a:spcBef>
            </a:pPr>
            <a:r>
              <a:rPr lang="en-US" dirty="0"/>
              <a:t>2) Continuous - measure to arbitrary precision</a:t>
            </a:r>
          </a:p>
          <a:p>
            <a:pPr lvl="1">
              <a:spcBef>
                <a:spcPct val="50000"/>
              </a:spcBef>
            </a:pPr>
            <a:r>
              <a:rPr lang="en-US" dirty="0"/>
              <a:t>	- blood pressure, weight</a:t>
            </a:r>
          </a:p>
        </p:txBody>
      </p:sp>
      <p:sp>
        <p:nvSpPr>
          <p:cNvPr id="6151" name="Text Box 5"/>
          <p:cNvSpPr txBox="1">
            <a:spLocks noChangeArrowheads="1"/>
          </p:cNvSpPr>
          <p:nvPr/>
        </p:nvSpPr>
        <p:spPr bwMode="auto">
          <a:xfrm>
            <a:off x="914400" y="6705602"/>
            <a:ext cx="48768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pPr>
            <a:r>
              <a:rPr lang="en-US" dirty="0" smtClean="0"/>
              <a:t>Different </a:t>
            </a:r>
            <a:r>
              <a:rPr lang="en-US" dirty="0"/>
              <a:t>types of data demand different analysis and graphics </a:t>
            </a:r>
            <a:r>
              <a:rPr lang="en-US" dirty="0" smtClean="0"/>
              <a:t>tools</a:t>
            </a:r>
          </a:p>
          <a:p>
            <a:pPr>
              <a:spcBef>
                <a:spcPct val="50000"/>
              </a:spcBef>
            </a:pPr>
            <a:r>
              <a:rPr lang="en-US" dirty="0" smtClean="0">
                <a:sym typeface="Symbol" pitchFamily="18" charset="2"/>
              </a:rPr>
              <a:t>Think: </a:t>
            </a:r>
            <a:r>
              <a:rPr lang="en-US" dirty="0" err="1" smtClean="0">
                <a:sym typeface="Symbol" pitchFamily="18" charset="2"/>
              </a:rPr>
              <a:t>Categorise</a:t>
            </a:r>
            <a:r>
              <a:rPr lang="en-US" dirty="0" smtClean="0">
                <a:sym typeface="Symbol" pitchFamily="18" charset="2"/>
              </a:rPr>
              <a:t> zip code</a:t>
            </a:r>
            <a:endParaRPr lang="en-US" dirty="0">
              <a:sym typeface="Symbol" pitchFamily="18" charset="2"/>
            </a:endParaRPr>
          </a:p>
        </p:txBody>
      </p:sp>
      <p:sp>
        <p:nvSpPr>
          <p:cNvPr id="61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DBA7242-2049-4F66-90FA-9D536BABEC8E}" type="slidenum">
              <a:rPr lang="en-US" sz="1400" smtClean="0"/>
              <a:pPr/>
              <a:t>33</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6147"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6148" name="Text Box 2"/>
          <p:cNvSpPr txBox="1">
            <a:spLocks noChangeArrowheads="1"/>
          </p:cNvSpPr>
          <p:nvPr/>
        </p:nvSpPr>
        <p:spPr bwMode="auto">
          <a:xfrm>
            <a:off x="914400" y="601664"/>
            <a:ext cx="47672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lgn="ctr">
              <a:spcBef>
                <a:spcPct val="50000"/>
              </a:spcBef>
            </a:pPr>
            <a:r>
              <a:rPr lang="en-US" b="1" dirty="0" smtClean="0">
                <a:solidFill>
                  <a:schemeClr val="accent2"/>
                </a:solidFill>
              </a:rPr>
              <a:t>QUIZ </a:t>
            </a:r>
          </a:p>
          <a:p>
            <a:pPr algn="ctr">
              <a:spcBef>
                <a:spcPct val="50000"/>
              </a:spcBef>
            </a:pPr>
            <a:r>
              <a:rPr lang="en-US" b="1" dirty="0" smtClean="0">
                <a:solidFill>
                  <a:schemeClr val="accent2"/>
                </a:solidFill>
              </a:rPr>
              <a:t>(</a:t>
            </a:r>
            <a:r>
              <a:rPr lang="en-US" b="1" dirty="0">
                <a:solidFill>
                  <a:schemeClr val="accent2"/>
                </a:solidFill>
              </a:rPr>
              <a:t>2 mins; complete in pairs)</a:t>
            </a:r>
            <a:endParaRPr lang="en-US" dirty="0">
              <a:solidFill>
                <a:schemeClr val="accent2"/>
              </a:solidFill>
            </a:endParaRPr>
          </a:p>
        </p:txBody>
      </p:sp>
      <p:sp>
        <p:nvSpPr>
          <p:cNvPr id="6149" name="Line 3"/>
          <p:cNvSpPr>
            <a:spLocks noChangeShapeType="1"/>
          </p:cNvSpPr>
          <p:nvPr/>
        </p:nvSpPr>
        <p:spPr bwMode="auto">
          <a:xfrm>
            <a:off x="1028700" y="1524000"/>
            <a:ext cx="4495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50" name="Text Box 4"/>
          <p:cNvSpPr txBox="1">
            <a:spLocks noChangeArrowheads="1"/>
          </p:cNvSpPr>
          <p:nvPr/>
        </p:nvSpPr>
        <p:spPr bwMode="auto">
          <a:xfrm>
            <a:off x="1033462" y="2667000"/>
            <a:ext cx="46482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2250" indent="-222250">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pPr>
              <a:spcBef>
                <a:spcPct val="50000"/>
              </a:spcBef>
              <a:buFontTx/>
              <a:buChar char="•"/>
            </a:pPr>
            <a:r>
              <a:rPr lang="en-US" dirty="0" err="1">
                <a:solidFill>
                  <a:schemeClr val="accent2"/>
                </a:solidFill>
              </a:rPr>
              <a:t>Categorise</a:t>
            </a:r>
            <a:r>
              <a:rPr lang="en-US" dirty="0">
                <a:solidFill>
                  <a:schemeClr val="accent2"/>
                </a:solidFill>
              </a:rPr>
              <a:t> the following </a:t>
            </a:r>
            <a:r>
              <a:rPr lang="en-US" dirty="0" smtClean="0">
                <a:solidFill>
                  <a:schemeClr val="accent2"/>
                </a:solidFill>
              </a:rPr>
              <a:t>variables into nominal, ordinal</a:t>
            </a:r>
            <a:r>
              <a:rPr lang="en-US" dirty="0">
                <a:solidFill>
                  <a:schemeClr val="accent2"/>
                </a:solidFill>
              </a:rPr>
              <a:t>, discrete, </a:t>
            </a:r>
            <a:r>
              <a:rPr lang="en-US" dirty="0" smtClean="0">
                <a:solidFill>
                  <a:schemeClr val="accent2"/>
                </a:solidFill>
              </a:rPr>
              <a:t>or continuous</a:t>
            </a:r>
          </a:p>
          <a:p>
            <a:pPr marL="914400" lvl="1" indent="-457200">
              <a:spcBef>
                <a:spcPct val="50000"/>
              </a:spcBef>
              <a:buFont typeface="+mj-lt"/>
              <a:buAutoNum type="arabicPeriod"/>
            </a:pPr>
            <a:r>
              <a:rPr lang="en-US" dirty="0">
                <a:solidFill>
                  <a:schemeClr val="accent2"/>
                </a:solidFill>
              </a:rPr>
              <a:t>Time since you were born</a:t>
            </a:r>
          </a:p>
          <a:p>
            <a:pPr marL="914400" lvl="1" indent="-457200">
              <a:spcBef>
                <a:spcPct val="50000"/>
              </a:spcBef>
              <a:buFont typeface="+mj-lt"/>
              <a:buAutoNum type="arabicPeriod"/>
            </a:pPr>
            <a:r>
              <a:rPr lang="en-US" dirty="0" smtClean="0">
                <a:solidFill>
                  <a:schemeClr val="accent2"/>
                </a:solidFill>
              </a:rPr>
              <a:t>Age </a:t>
            </a:r>
            <a:r>
              <a:rPr lang="en-US" dirty="0">
                <a:solidFill>
                  <a:schemeClr val="accent2"/>
                </a:solidFill>
              </a:rPr>
              <a:t>measured in </a:t>
            </a:r>
            <a:r>
              <a:rPr lang="en-US" dirty="0" smtClean="0">
                <a:solidFill>
                  <a:schemeClr val="accent2"/>
                </a:solidFill>
              </a:rPr>
              <a:t>years</a:t>
            </a:r>
          </a:p>
          <a:p>
            <a:pPr marL="914400" lvl="1" indent="-457200">
              <a:spcBef>
                <a:spcPct val="50000"/>
              </a:spcBef>
              <a:buFont typeface="+mj-lt"/>
              <a:buAutoNum type="arabicPeriod"/>
            </a:pPr>
            <a:r>
              <a:rPr lang="en-US" dirty="0" smtClean="0">
                <a:solidFill>
                  <a:schemeClr val="accent2"/>
                </a:solidFill>
              </a:rPr>
              <a:t>Price </a:t>
            </a:r>
            <a:r>
              <a:rPr lang="en-US" dirty="0">
                <a:solidFill>
                  <a:schemeClr val="accent2"/>
                </a:solidFill>
              </a:rPr>
              <a:t>of your lunch</a:t>
            </a:r>
          </a:p>
          <a:p>
            <a:pPr marL="914400" lvl="1" indent="-457200">
              <a:spcBef>
                <a:spcPct val="50000"/>
              </a:spcBef>
              <a:buFont typeface="+mj-lt"/>
              <a:buAutoNum type="arabicPeriod"/>
            </a:pPr>
            <a:r>
              <a:rPr lang="en-US" dirty="0" err="1" smtClean="0">
                <a:solidFill>
                  <a:schemeClr val="accent2"/>
                </a:solidFill>
              </a:rPr>
              <a:t>Zipcode</a:t>
            </a:r>
            <a:r>
              <a:rPr lang="en-US" dirty="0">
                <a:solidFill>
                  <a:schemeClr val="accent2"/>
                </a:solidFill>
              </a:rPr>
              <a:t> of your </a:t>
            </a:r>
            <a:r>
              <a:rPr lang="en-US" dirty="0" smtClean="0">
                <a:solidFill>
                  <a:schemeClr val="accent2"/>
                </a:solidFill>
              </a:rPr>
              <a:t>residence</a:t>
            </a:r>
          </a:p>
        </p:txBody>
      </p:sp>
      <p:sp>
        <p:nvSpPr>
          <p:cNvPr id="6152"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EDBA7242-2049-4F66-90FA-9D536BABEC8E}" type="slidenum">
              <a:rPr lang="en-US" sz="1400" smtClean="0"/>
              <a:pPr/>
              <a:t>34</a:t>
            </a:fld>
            <a:endParaRPr lang="en-US" sz="1400" smtClean="0"/>
          </a:p>
        </p:txBody>
      </p:sp>
    </p:spTree>
    <p:extLst>
      <p:ext uri="{BB962C8B-B14F-4D97-AF65-F5344CB8AC3E}">
        <p14:creationId xmlns:p14="http://schemas.microsoft.com/office/powerpoint/2010/main" val="1543158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717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7172" name="Rectangle 2"/>
          <p:cNvSpPr>
            <a:spLocks noChangeArrowheads="1"/>
          </p:cNvSpPr>
          <p:nvPr/>
        </p:nvSpPr>
        <p:spPr bwMode="auto">
          <a:xfrm>
            <a:off x="2362200" y="1066801"/>
            <a:ext cx="18288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Samples</a:t>
            </a:r>
          </a:p>
        </p:txBody>
      </p:sp>
      <p:sp>
        <p:nvSpPr>
          <p:cNvPr id="7173" name="Line 3"/>
          <p:cNvSpPr>
            <a:spLocks noChangeShapeType="1"/>
          </p:cNvSpPr>
          <p:nvPr/>
        </p:nvSpPr>
        <p:spPr bwMode="auto">
          <a:xfrm>
            <a:off x="1068388" y="1752600"/>
            <a:ext cx="47228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74" name="Rectangle 4"/>
          <p:cNvSpPr>
            <a:spLocks noChangeArrowheads="1"/>
          </p:cNvSpPr>
          <p:nvPr/>
        </p:nvSpPr>
        <p:spPr bwMode="auto">
          <a:xfrm>
            <a:off x="838200" y="1905000"/>
            <a:ext cx="5334000" cy="64023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dirty="0"/>
              <a:t>In statistics we usually deal with a </a:t>
            </a:r>
            <a:r>
              <a:rPr lang="en-US" b="1" dirty="0"/>
              <a:t>sample </a:t>
            </a:r>
            <a:r>
              <a:rPr lang="en-US" dirty="0"/>
              <a:t>of observations or measurements. We will denote a sample of N numerical values as:</a:t>
            </a:r>
          </a:p>
          <a:p>
            <a:pPr algn="ctr">
              <a:spcBef>
                <a:spcPct val="50000"/>
              </a:spcBef>
            </a:pPr>
            <a:r>
              <a:rPr lang="en-US" dirty="0"/>
              <a:t>X</a:t>
            </a:r>
            <a:r>
              <a:rPr lang="en-US" baseline="-25000" dirty="0"/>
              <a:t>1</a:t>
            </a:r>
            <a:r>
              <a:rPr lang="en-US" dirty="0"/>
              <a:t>, X</a:t>
            </a:r>
            <a:r>
              <a:rPr lang="en-US" baseline="-25000" dirty="0"/>
              <a:t>2</a:t>
            </a:r>
            <a:r>
              <a:rPr lang="en-US" dirty="0"/>
              <a:t>, X</a:t>
            </a:r>
            <a:r>
              <a:rPr lang="en-US" baseline="-25000" dirty="0"/>
              <a:t>3</a:t>
            </a:r>
            <a:r>
              <a:rPr lang="en-US" dirty="0"/>
              <a:t>,…,X</a:t>
            </a:r>
            <a:r>
              <a:rPr lang="en-US" baseline="-25000" dirty="0"/>
              <a:t>N</a:t>
            </a:r>
          </a:p>
          <a:p>
            <a:pPr>
              <a:spcBef>
                <a:spcPct val="50000"/>
              </a:spcBef>
            </a:pPr>
            <a:r>
              <a:rPr lang="en-US" dirty="0"/>
              <a:t>where X</a:t>
            </a:r>
            <a:r>
              <a:rPr lang="en-US" baseline="-25000" dirty="0"/>
              <a:t>1</a:t>
            </a:r>
            <a:r>
              <a:rPr lang="en-US" dirty="0"/>
              <a:t> is the first sampled datum, X</a:t>
            </a:r>
            <a:r>
              <a:rPr lang="en-US" baseline="-25000" dirty="0"/>
              <a:t>2</a:t>
            </a:r>
            <a:r>
              <a:rPr lang="en-US" dirty="0"/>
              <a:t> is the second, etc</a:t>
            </a:r>
            <a:r>
              <a:rPr lang="en-US" dirty="0" smtClean="0"/>
              <a:t>.</a:t>
            </a:r>
          </a:p>
          <a:p>
            <a:pPr>
              <a:spcBef>
                <a:spcPct val="50000"/>
              </a:spcBef>
            </a:pPr>
            <a:endParaRPr lang="en-US" dirty="0" smtClean="0"/>
          </a:p>
          <a:p>
            <a:pPr>
              <a:spcBef>
                <a:spcPct val="50000"/>
              </a:spcBef>
            </a:pPr>
            <a:r>
              <a:rPr lang="en-US" dirty="0" smtClean="0"/>
              <a:t>e.g</a:t>
            </a:r>
            <a:r>
              <a:rPr lang="en-US" dirty="0"/>
              <a:t>. X</a:t>
            </a:r>
            <a:r>
              <a:rPr lang="en-US" baseline="-25000" dirty="0"/>
              <a:t>1</a:t>
            </a:r>
            <a:r>
              <a:rPr lang="en-US" dirty="0"/>
              <a:t>= 60, X</a:t>
            </a:r>
            <a:r>
              <a:rPr lang="en-US" baseline="-25000" dirty="0"/>
              <a:t>2</a:t>
            </a:r>
            <a:r>
              <a:rPr lang="en-US" dirty="0"/>
              <a:t>=33, X</a:t>
            </a:r>
            <a:r>
              <a:rPr lang="en-US" baseline="-25000" dirty="0"/>
              <a:t>3</a:t>
            </a:r>
            <a:r>
              <a:rPr lang="en-US" dirty="0"/>
              <a:t>=41</a:t>
            </a:r>
          </a:p>
          <a:p>
            <a:pPr>
              <a:spcBef>
                <a:spcPct val="50000"/>
              </a:spcBef>
            </a:pPr>
            <a:endParaRPr lang="en-US" dirty="0"/>
          </a:p>
          <a:p>
            <a:pPr>
              <a:spcBef>
                <a:spcPct val="50000"/>
              </a:spcBef>
            </a:pPr>
            <a:r>
              <a:rPr lang="en-US" b="1" dirty="0" smtClean="0">
                <a:solidFill>
                  <a:srgbClr val="FF0000"/>
                </a:solidFill>
              </a:rPr>
              <a:t>THE ABSTRACTION</a:t>
            </a:r>
          </a:p>
          <a:p>
            <a:pPr>
              <a:spcBef>
                <a:spcPct val="50000"/>
              </a:spcBef>
            </a:pPr>
            <a:r>
              <a:rPr lang="en-US" b="1" dirty="0" smtClean="0">
                <a:solidFill>
                  <a:srgbClr val="FF0000"/>
                </a:solidFill>
              </a:rPr>
              <a:t>MONSTER</a:t>
            </a:r>
            <a:endParaRPr lang="en-US" b="1" dirty="0" smtClean="0">
              <a:solidFill>
                <a:srgbClr val="FF0000"/>
              </a:solidFill>
            </a:endParaRPr>
          </a:p>
          <a:p>
            <a:pPr>
              <a:spcBef>
                <a:spcPct val="50000"/>
              </a:spcBef>
            </a:pPr>
            <a:r>
              <a:rPr lang="en-US" dirty="0"/>
              <a:t>helps us deal with lots </a:t>
            </a:r>
            <a:endParaRPr lang="en-US" dirty="0" smtClean="0"/>
          </a:p>
          <a:p>
            <a:pPr>
              <a:spcBef>
                <a:spcPct val="50000"/>
              </a:spcBef>
            </a:pPr>
            <a:r>
              <a:rPr lang="en-US" dirty="0" smtClean="0"/>
              <a:t>of </a:t>
            </a:r>
            <a:r>
              <a:rPr lang="en-US" dirty="0"/>
              <a:t>different settings at once</a:t>
            </a:r>
            <a:endParaRPr lang="en-US" dirty="0" smtClean="0"/>
          </a:p>
          <a:p>
            <a:pPr>
              <a:spcBef>
                <a:spcPct val="50000"/>
              </a:spcBef>
            </a:pPr>
            <a:endParaRPr lang="en-US" dirty="0"/>
          </a:p>
          <a:p>
            <a:pPr>
              <a:spcBef>
                <a:spcPct val="50000"/>
              </a:spcBef>
            </a:pPr>
            <a:endParaRPr lang="en-US" dirty="0" smtClean="0"/>
          </a:p>
        </p:txBody>
      </p:sp>
      <p:sp>
        <p:nvSpPr>
          <p:cNvPr id="7176"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1A573265-C2C0-444A-8AFA-E195184409C8}" type="slidenum">
              <a:rPr lang="en-US" sz="1400" smtClean="0"/>
              <a:pPr/>
              <a:t>35</a:t>
            </a:fld>
            <a:endParaRPr lang="en-US" sz="140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5" y="5700712"/>
            <a:ext cx="1861845" cy="1917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7171"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7172" name="Rectangle 2"/>
          <p:cNvSpPr>
            <a:spLocks noChangeArrowheads="1"/>
          </p:cNvSpPr>
          <p:nvPr/>
        </p:nvSpPr>
        <p:spPr bwMode="auto">
          <a:xfrm>
            <a:off x="2362200" y="1066801"/>
            <a:ext cx="18288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Samples</a:t>
            </a:r>
          </a:p>
        </p:txBody>
      </p:sp>
      <p:sp>
        <p:nvSpPr>
          <p:cNvPr id="7173" name="Line 3"/>
          <p:cNvSpPr>
            <a:spLocks noChangeShapeType="1"/>
          </p:cNvSpPr>
          <p:nvPr/>
        </p:nvSpPr>
        <p:spPr bwMode="auto">
          <a:xfrm>
            <a:off x="1068388" y="1752600"/>
            <a:ext cx="47228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74" name="Rectangle 4"/>
          <p:cNvSpPr>
            <a:spLocks noChangeArrowheads="1"/>
          </p:cNvSpPr>
          <p:nvPr/>
        </p:nvSpPr>
        <p:spPr bwMode="auto">
          <a:xfrm>
            <a:off x="838200" y="1905000"/>
            <a:ext cx="5334000" cy="3786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dirty="0" smtClean="0"/>
              <a:t>Sometimes </a:t>
            </a:r>
            <a:r>
              <a:rPr lang="en-US" dirty="0"/>
              <a:t>it is useful to order the measurements. We denote the ordered sample as:</a:t>
            </a:r>
          </a:p>
          <a:p>
            <a:pPr algn="ctr">
              <a:spcBef>
                <a:spcPct val="50000"/>
              </a:spcBef>
            </a:pPr>
            <a:r>
              <a:rPr lang="en-US" dirty="0"/>
              <a:t>X</a:t>
            </a:r>
            <a:r>
              <a:rPr lang="en-US" baseline="-25000" dirty="0"/>
              <a:t>(1)</a:t>
            </a:r>
            <a:r>
              <a:rPr lang="en-US" dirty="0"/>
              <a:t>, X</a:t>
            </a:r>
            <a:r>
              <a:rPr lang="en-US" baseline="-25000" dirty="0"/>
              <a:t>(2)</a:t>
            </a:r>
            <a:r>
              <a:rPr lang="en-US" dirty="0"/>
              <a:t>, X</a:t>
            </a:r>
            <a:r>
              <a:rPr lang="en-US" baseline="-25000" dirty="0"/>
              <a:t>(3)</a:t>
            </a:r>
            <a:r>
              <a:rPr lang="en-US" dirty="0"/>
              <a:t>,…,X</a:t>
            </a:r>
            <a:r>
              <a:rPr lang="en-US" baseline="-25000" dirty="0"/>
              <a:t>(N)</a:t>
            </a:r>
          </a:p>
          <a:p>
            <a:pPr>
              <a:spcBef>
                <a:spcPct val="50000"/>
              </a:spcBef>
            </a:pPr>
            <a:r>
              <a:rPr lang="en-US" dirty="0"/>
              <a:t>where X</a:t>
            </a:r>
            <a:r>
              <a:rPr lang="en-US" baseline="-25000" dirty="0"/>
              <a:t>(1)</a:t>
            </a:r>
            <a:r>
              <a:rPr lang="en-US" dirty="0"/>
              <a:t> is the smallest value and X</a:t>
            </a:r>
            <a:r>
              <a:rPr lang="en-US" baseline="-25000" dirty="0"/>
              <a:t>(N)</a:t>
            </a:r>
            <a:r>
              <a:rPr lang="en-US" dirty="0"/>
              <a:t> is the largest.</a:t>
            </a:r>
          </a:p>
          <a:p>
            <a:pPr>
              <a:spcBef>
                <a:spcPct val="50000"/>
              </a:spcBef>
            </a:pPr>
            <a:endParaRPr lang="en-US" dirty="0" smtClean="0"/>
          </a:p>
          <a:p>
            <a:pPr>
              <a:spcBef>
                <a:spcPct val="50000"/>
              </a:spcBef>
            </a:pPr>
            <a:r>
              <a:rPr lang="en-US" dirty="0" smtClean="0"/>
              <a:t>X</a:t>
            </a:r>
            <a:r>
              <a:rPr lang="en-US" baseline="-25000" dirty="0" smtClean="0"/>
              <a:t>1</a:t>
            </a:r>
            <a:r>
              <a:rPr lang="en-US" dirty="0" smtClean="0"/>
              <a:t>= 60, X</a:t>
            </a:r>
            <a:r>
              <a:rPr lang="en-US" baseline="-25000" dirty="0" smtClean="0"/>
              <a:t>2</a:t>
            </a:r>
            <a:r>
              <a:rPr lang="en-US" dirty="0" smtClean="0"/>
              <a:t>=33, X</a:t>
            </a:r>
            <a:r>
              <a:rPr lang="en-US" baseline="-25000" dirty="0" smtClean="0"/>
              <a:t>3</a:t>
            </a:r>
            <a:r>
              <a:rPr lang="en-US" dirty="0" smtClean="0"/>
              <a:t>=41</a:t>
            </a:r>
          </a:p>
          <a:p>
            <a:pPr>
              <a:spcBef>
                <a:spcPct val="50000"/>
              </a:spcBef>
            </a:pPr>
            <a:r>
              <a:rPr lang="en-US" dirty="0" smtClean="0"/>
              <a:t>X</a:t>
            </a:r>
            <a:r>
              <a:rPr lang="en-US" baseline="-25000" dirty="0" smtClean="0"/>
              <a:t>(1)</a:t>
            </a:r>
            <a:r>
              <a:rPr lang="en-US" dirty="0" smtClean="0"/>
              <a:t>= 33, X</a:t>
            </a:r>
            <a:r>
              <a:rPr lang="en-US" baseline="-25000" dirty="0" smtClean="0"/>
              <a:t>(2)</a:t>
            </a:r>
            <a:r>
              <a:rPr lang="en-US" dirty="0" smtClean="0"/>
              <a:t>=41, X</a:t>
            </a:r>
            <a:r>
              <a:rPr lang="en-US" baseline="-25000" dirty="0" smtClean="0"/>
              <a:t>(3)</a:t>
            </a:r>
            <a:r>
              <a:rPr lang="en-US" dirty="0" smtClean="0"/>
              <a:t>=60 </a:t>
            </a:r>
            <a:endParaRPr lang="en-US" dirty="0"/>
          </a:p>
          <a:p>
            <a:pPr>
              <a:spcBef>
                <a:spcPct val="50000"/>
              </a:spcBef>
            </a:pPr>
            <a:endParaRPr lang="en-US" dirty="0" smtClean="0"/>
          </a:p>
        </p:txBody>
      </p:sp>
      <p:sp>
        <p:nvSpPr>
          <p:cNvPr id="7176"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1A573265-C2C0-444A-8AFA-E195184409C8}" type="slidenum">
              <a:rPr lang="en-US" sz="1400" smtClean="0"/>
              <a:pPr/>
              <a:t>36</a:t>
            </a:fld>
            <a:endParaRPr lang="en-US" sz="1400" smtClean="0"/>
          </a:p>
        </p:txBody>
      </p:sp>
    </p:spTree>
    <p:extLst>
      <p:ext uri="{BB962C8B-B14F-4D97-AF65-F5344CB8AC3E}">
        <p14:creationId xmlns:p14="http://schemas.microsoft.com/office/powerpoint/2010/main" val="97530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2017</a:t>
            </a:r>
            <a:endParaRPr lang="en-US" sz="1400"/>
          </a:p>
        </p:txBody>
      </p:sp>
      <p:sp>
        <p:nvSpPr>
          <p:cNvPr id="8195" name="Footer Placeholder 2"/>
          <p:cNvSpPr>
            <a:spLocks noGrp="1"/>
          </p:cNvSpPr>
          <p:nvPr>
            <p:ph type="ftr" sz="quarter" idx="11"/>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r>
              <a:rPr lang="en-US" sz="1400" smtClean="0"/>
              <a:t>Summer Institutes</a:t>
            </a:r>
          </a:p>
        </p:txBody>
      </p:sp>
      <p:sp>
        <p:nvSpPr>
          <p:cNvPr id="8196" name="Rectangle 2"/>
          <p:cNvSpPr>
            <a:spLocks noChangeArrowheads="1"/>
          </p:cNvSpPr>
          <p:nvPr/>
        </p:nvSpPr>
        <p:spPr bwMode="auto">
          <a:xfrm>
            <a:off x="2209800" y="838201"/>
            <a:ext cx="2362200"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b="1"/>
              <a:t>Arithmetic Mean</a:t>
            </a:r>
          </a:p>
        </p:txBody>
      </p:sp>
      <p:sp>
        <p:nvSpPr>
          <p:cNvPr id="8197" name="Line 3"/>
          <p:cNvSpPr>
            <a:spLocks noChangeShapeType="1"/>
          </p:cNvSpPr>
          <p:nvPr/>
        </p:nvSpPr>
        <p:spPr bwMode="auto">
          <a:xfrm>
            <a:off x="1068388" y="1447800"/>
            <a:ext cx="464661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98" name="Rectangle 4"/>
          <p:cNvSpPr>
            <a:spLocks noChangeArrowheads="1"/>
          </p:cNvSpPr>
          <p:nvPr/>
        </p:nvSpPr>
        <p:spPr bwMode="auto">
          <a:xfrm>
            <a:off x="1143000" y="1828801"/>
            <a:ext cx="4648200" cy="135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The </a:t>
            </a:r>
            <a:r>
              <a:rPr lang="en-US" b="1"/>
              <a:t>arithmetic mean</a:t>
            </a:r>
            <a:r>
              <a:rPr lang="en-US"/>
              <a:t> is the most common measure of the </a:t>
            </a:r>
            <a:r>
              <a:rPr lang="en-US" b="1"/>
              <a:t>central location</a:t>
            </a:r>
            <a:r>
              <a:rPr lang="en-US"/>
              <a:t> of a sample. We use       to refer to the mean and define it as:</a:t>
            </a:r>
          </a:p>
        </p:txBody>
      </p:sp>
      <p:graphicFrame>
        <p:nvGraphicFramePr>
          <p:cNvPr id="8199" name="Object 5"/>
          <p:cNvGraphicFramePr>
            <a:graphicFrameLocks/>
          </p:cNvGraphicFramePr>
          <p:nvPr/>
        </p:nvGraphicFramePr>
        <p:xfrm>
          <a:off x="2855914" y="2481264"/>
          <a:ext cx="314325" cy="331787"/>
        </p:xfrm>
        <a:graphic>
          <a:graphicData uri="http://schemas.openxmlformats.org/presentationml/2006/ole">
            <mc:AlternateContent xmlns:mc="http://schemas.openxmlformats.org/markup-compatibility/2006">
              <mc:Choice xmlns:v="urn:schemas-microsoft-com:vml" Requires="v">
                <p:oleObj spid="_x0000_s8371" name="Equation" r:id="rId3" imgW="314325" imgH="331788" progId="Equation.3">
                  <p:embed/>
                </p:oleObj>
              </mc:Choice>
              <mc:Fallback>
                <p:oleObj name="Equation" r:id="rId3" imgW="314325" imgH="331788"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2481264"/>
                        <a:ext cx="314325" cy="331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8200" name="Object 6"/>
          <p:cNvGraphicFramePr>
            <a:graphicFrameLocks/>
          </p:cNvGraphicFramePr>
          <p:nvPr/>
        </p:nvGraphicFramePr>
        <p:xfrm>
          <a:off x="2590801" y="3429001"/>
          <a:ext cx="1282700" cy="622300"/>
        </p:xfrm>
        <a:graphic>
          <a:graphicData uri="http://schemas.openxmlformats.org/presentationml/2006/ole">
            <mc:AlternateContent xmlns:mc="http://schemas.openxmlformats.org/markup-compatibility/2006">
              <mc:Choice xmlns:v="urn:schemas-microsoft-com:vml" Requires="v">
                <p:oleObj spid="_x0000_s8372" name="Equation" r:id="rId5" imgW="1282700" imgH="622300" progId="Equation.3">
                  <p:embed/>
                </p:oleObj>
              </mc:Choice>
              <mc:Fallback>
                <p:oleObj name="Equation" r:id="rId5" imgW="1282700" imgH="622300" progId="Equation.3">
                  <p:embed/>
                  <p:pic>
                    <p:nvPicPr>
                      <p:cNvPr id="0" name="Objec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3429001"/>
                        <a:ext cx="1282700" cy="62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8201" name="Rectangle 7"/>
          <p:cNvSpPr>
            <a:spLocks noChangeArrowheads="1"/>
          </p:cNvSpPr>
          <p:nvPr/>
        </p:nvSpPr>
        <p:spPr bwMode="auto">
          <a:xfrm>
            <a:off x="1371600" y="4419601"/>
            <a:ext cx="434340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a:t>The symbol </a:t>
            </a:r>
            <a:r>
              <a:rPr lang="en-US">
                <a:latin typeface="Symbol" pitchFamily="18" charset="2"/>
              </a:rPr>
              <a:t>S</a:t>
            </a:r>
            <a:r>
              <a:rPr lang="en-US"/>
              <a:t> is shorthand for “</a:t>
            </a:r>
            <a:r>
              <a:rPr lang="en-US" i="1"/>
              <a:t>sum</a:t>
            </a:r>
            <a:r>
              <a:rPr lang="en-US"/>
              <a:t>” over a specified range. For example:</a:t>
            </a:r>
          </a:p>
        </p:txBody>
      </p:sp>
      <p:sp>
        <p:nvSpPr>
          <p:cNvPr id="8203" name="Slide Number Placeholder 1"/>
          <p:cNvSpPr>
            <a:spLocks noGrp="1"/>
          </p:cNvSpPr>
          <p:nvPr>
            <p:ph type="sldNum" sz="quarter" idx="12"/>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C2BAC56C-2ED4-4A29-B038-E7C9758CF673}" type="slidenum">
              <a:rPr lang="en-US" sz="1400" smtClean="0"/>
              <a:pPr/>
              <a:t>37</a:t>
            </a:fld>
            <a:endParaRPr lang="en-US" sz="1400" smtClean="0"/>
          </a:p>
        </p:txBody>
      </p:sp>
      <p:pic>
        <p:nvPicPr>
          <p:cNvPr id="4" name="Picture 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8221" y="5254122"/>
            <a:ext cx="3365358" cy="1524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iostat511">
  <a:themeElements>
    <a:clrScheme name="biostat5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ostat51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defRPr>
        </a:defPPr>
      </a:lstStyle>
    </a:lnDef>
  </a:objectDefaults>
  <a:extraClrSchemeLst>
    <a:extraClrScheme>
      <a:clrScheme name="biostat51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stat5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stat51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stat51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stat5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stat5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stat5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Designs\biostat511.pot</Template>
  <TotalTime>6463</TotalTime>
  <Words>2577</Words>
  <Application>Microsoft Macintosh PowerPoint</Application>
  <PresentationFormat>Overhead</PresentationFormat>
  <Paragraphs>463</Paragraphs>
  <Slides>47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Cambria Math</vt:lpstr>
      <vt:lpstr>Symbol</vt:lpstr>
      <vt:lpstr>Times New Roman</vt:lpstr>
      <vt:lpstr>Arial</vt:lpstr>
      <vt:lpstr>biostat511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James P. Hughes</dc:creator>
  <cp:lastModifiedBy>Amy D Willis</cp:lastModifiedBy>
  <cp:revision>131</cp:revision>
  <cp:lastPrinted>2011-06-04T00:25:10Z</cp:lastPrinted>
  <dcterms:created xsi:type="dcterms:W3CDTF">1999-08-27T19:11:50Z</dcterms:created>
  <dcterms:modified xsi:type="dcterms:W3CDTF">2018-07-07T19:35:41Z</dcterms:modified>
</cp:coreProperties>
</file>