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63" strictFirstAndLastChars="0" saveSubsetFonts="1">
  <p:sldMasterIdLst>
    <p:sldMasterId id="2147483648" r:id="rId1"/>
  </p:sldMasterIdLst>
  <p:notesMasterIdLst>
    <p:notesMasterId r:id="rId36"/>
  </p:notesMasterIdLst>
  <p:handoutMasterIdLst>
    <p:handoutMasterId r:id="rId37"/>
  </p:handoutMasterIdLst>
  <p:sldIdLst>
    <p:sldId id="256" r:id="rId2"/>
    <p:sldId id="259" r:id="rId3"/>
    <p:sldId id="303" r:id="rId4"/>
    <p:sldId id="263" r:id="rId5"/>
    <p:sldId id="277" r:id="rId6"/>
    <p:sldId id="260" r:id="rId7"/>
    <p:sldId id="265" r:id="rId8"/>
    <p:sldId id="319" r:id="rId9"/>
    <p:sldId id="320" r:id="rId10"/>
    <p:sldId id="267" r:id="rId11"/>
    <p:sldId id="276" r:id="rId12"/>
    <p:sldId id="302" r:id="rId13"/>
    <p:sldId id="278" r:id="rId14"/>
    <p:sldId id="279" r:id="rId15"/>
    <p:sldId id="280" r:id="rId16"/>
    <p:sldId id="281" r:id="rId17"/>
    <p:sldId id="283" r:id="rId18"/>
    <p:sldId id="284" r:id="rId19"/>
    <p:sldId id="285" r:id="rId20"/>
    <p:sldId id="286" r:id="rId21"/>
    <p:sldId id="287" r:id="rId22"/>
    <p:sldId id="288" r:id="rId23"/>
    <p:sldId id="316" r:id="rId24"/>
    <p:sldId id="291" r:id="rId25"/>
    <p:sldId id="318" r:id="rId26"/>
    <p:sldId id="317" r:id="rId27"/>
    <p:sldId id="312" r:id="rId28"/>
    <p:sldId id="292" r:id="rId29"/>
    <p:sldId id="293" r:id="rId30"/>
    <p:sldId id="294" r:id="rId31"/>
    <p:sldId id="296" r:id="rId32"/>
    <p:sldId id="321" r:id="rId33"/>
    <p:sldId id="298" r:id="rId34"/>
    <p:sldId id="300" r:id="rId35"/>
  </p:sldIdLst>
  <p:sldSz cx="6858000" cy="9144000" type="overhead"/>
  <p:notesSz cx="9601200" cy="7315200"/>
  <p:defaultTextStyle>
    <a:defPPr>
      <a:defRPr lang="en-US"/>
    </a:defPPr>
    <a:lvl1pPr algn="ctr" rtl="0" eaLnBrk="0" fontAlgn="base" hangingPunct="0">
      <a:spcBef>
        <a:spcPct val="0"/>
      </a:spcBef>
      <a:spcAft>
        <a:spcPct val="0"/>
      </a:spcAft>
      <a:defRPr sz="2000" b="1" kern="1200">
        <a:solidFill>
          <a:schemeClr val="tx1"/>
        </a:solidFill>
        <a:latin typeface="Times New Roman" charset="0"/>
        <a:ea typeface="+mn-ea"/>
        <a:cs typeface="+mn-cs"/>
      </a:defRPr>
    </a:lvl1pPr>
    <a:lvl2pPr marL="457200" algn="ctr" rtl="0" eaLnBrk="0" fontAlgn="base" hangingPunct="0">
      <a:spcBef>
        <a:spcPct val="0"/>
      </a:spcBef>
      <a:spcAft>
        <a:spcPct val="0"/>
      </a:spcAft>
      <a:defRPr sz="2000" b="1" kern="1200">
        <a:solidFill>
          <a:schemeClr val="tx1"/>
        </a:solidFill>
        <a:latin typeface="Times New Roman" charset="0"/>
        <a:ea typeface="+mn-ea"/>
        <a:cs typeface="+mn-cs"/>
      </a:defRPr>
    </a:lvl2pPr>
    <a:lvl3pPr marL="914400" algn="ctr" rtl="0" eaLnBrk="0" fontAlgn="base" hangingPunct="0">
      <a:spcBef>
        <a:spcPct val="0"/>
      </a:spcBef>
      <a:spcAft>
        <a:spcPct val="0"/>
      </a:spcAft>
      <a:defRPr sz="2000" b="1" kern="1200">
        <a:solidFill>
          <a:schemeClr val="tx1"/>
        </a:solidFill>
        <a:latin typeface="Times New Roman" charset="0"/>
        <a:ea typeface="+mn-ea"/>
        <a:cs typeface="+mn-cs"/>
      </a:defRPr>
    </a:lvl3pPr>
    <a:lvl4pPr marL="1371600" algn="ctr" rtl="0" eaLnBrk="0" fontAlgn="base" hangingPunct="0">
      <a:spcBef>
        <a:spcPct val="0"/>
      </a:spcBef>
      <a:spcAft>
        <a:spcPct val="0"/>
      </a:spcAft>
      <a:defRPr sz="2000" b="1" kern="1200">
        <a:solidFill>
          <a:schemeClr val="tx1"/>
        </a:solidFill>
        <a:latin typeface="Times New Roman" charset="0"/>
        <a:ea typeface="+mn-ea"/>
        <a:cs typeface="+mn-cs"/>
      </a:defRPr>
    </a:lvl4pPr>
    <a:lvl5pPr marL="1828800" algn="ctr" rtl="0" eaLnBrk="0" fontAlgn="base" hangingPunct="0">
      <a:spcBef>
        <a:spcPct val="0"/>
      </a:spcBef>
      <a:spcAft>
        <a:spcPct val="0"/>
      </a:spcAft>
      <a:defRPr sz="2000" b="1" kern="1200">
        <a:solidFill>
          <a:schemeClr val="tx1"/>
        </a:solidFill>
        <a:latin typeface="Times New Roman" charset="0"/>
        <a:ea typeface="+mn-ea"/>
        <a:cs typeface="+mn-cs"/>
      </a:defRPr>
    </a:lvl5pPr>
    <a:lvl6pPr marL="2286000" algn="l" defTabSz="914400" rtl="0" eaLnBrk="1" latinLnBrk="0" hangingPunct="1">
      <a:defRPr sz="2000" b="1" kern="1200">
        <a:solidFill>
          <a:schemeClr val="tx1"/>
        </a:solidFill>
        <a:latin typeface="Times New Roman" charset="0"/>
        <a:ea typeface="+mn-ea"/>
        <a:cs typeface="+mn-cs"/>
      </a:defRPr>
    </a:lvl6pPr>
    <a:lvl7pPr marL="2743200" algn="l" defTabSz="914400" rtl="0" eaLnBrk="1" latinLnBrk="0" hangingPunct="1">
      <a:defRPr sz="2000" b="1" kern="1200">
        <a:solidFill>
          <a:schemeClr val="tx1"/>
        </a:solidFill>
        <a:latin typeface="Times New Roman" charset="0"/>
        <a:ea typeface="+mn-ea"/>
        <a:cs typeface="+mn-cs"/>
      </a:defRPr>
    </a:lvl7pPr>
    <a:lvl8pPr marL="3200400" algn="l" defTabSz="914400" rtl="0" eaLnBrk="1" latinLnBrk="0" hangingPunct="1">
      <a:defRPr sz="2000" b="1" kern="1200">
        <a:solidFill>
          <a:schemeClr val="tx1"/>
        </a:solidFill>
        <a:latin typeface="Times New Roman" charset="0"/>
        <a:ea typeface="+mn-ea"/>
        <a:cs typeface="+mn-cs"/>
      </a:defRPr>
    </a:lvl8pPr>
    <a:lvl9pPr marL="3657600" algn="l" defTabSz="914400" rtl="0" eaLnBrk="1" latinLnBrk="0" hangingPunct="1">
      <a:defRPr sz="2000" b="1"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6" autoAdjust="0"/>
    <p:restoredTop sz="91795" autoAdjust="0"/>
  </p:normalViewPr>
  <p:slideViewPr>
    <p:cSldViewPr snapToGrid="0">
      <p:cViewPr>
        <p:scale>
          <a:sx n="75" d="100"/>
          <a:sy n="75" d="100"/>
        </p:scale>
        <p:origin x="2968" y="174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7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image" Target="../media/image7.wmf"/><Relationship Id="rId2"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1" Type="http://schemas.openxmlformats.org/officeDocument/2006/relationships/image" Target="../media/image13.wmf"/><Relationship Id="rId2"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0" y="0"/>
            <a:ext cx="4160838"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a:lvl1pPr>
          </a:lstStyle>
          <a:p>
            <a:pPr>
              <a:defRPr/>
            </a:pPr>
            <a:endParaRPr lang="en-US"/>
          </a:p>
        </p:txBody>
      </p:sp>
      <p:sp>
        <p:nvSpPr>
          <p:cNvPr id="28675" name="Rectangle 1027"/>
          <p:cNvSpPr>
            <a:spLocks noGrp="1" noChangeArrowheads="1"/>
          </p:cNvSpPr>
          <p:nvPr>
            <p:ph type="dt" sz="quarter" idx="1"/>
          </p:nvPr>
        </p:nvSpPr>
        <p:spPr bwMode="auto">
          <a:xfrm>
            <a:off x="5440363" y="0"/>
            <a:ext cx="4160837"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8676" name="Rectangle 1028"/>
          <p:cNvSpPr>
            <a:spLocks noGrp="1" noChangeArrowheads="1"/>
          </p:cNvSpPr>
          <p:nvPr>
            <p:ph type="ftr" sz="quarter" idx="2"/>
          </p:nvPr>
        </p:nvSpPr>
        <p:spPr bwMode="auto">
          <a:xfrm>
            <a:off x="0" y="6908800"/>
            <a:ext cx="4160838"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lvl1pPr>
          </a:lstStyle>
          <a:p>
            <a:pPr>
              <a:defRPr/>
            </a:pPr>
            <a:endParaRPr lang="en-US"/>
          </a:p>
        </p:txBody>
      </p:sp>
      <p:sp>
        <p:nvSpPr>
          <p:cNvPr id="28677" name="Rectangle 1029"/>
          <p:cNvSpPr>
            <a:spLocks noGrp="1" noChangeArrowheads="1"/>
          </p:cNvSpPr>
          <p:nvPr>
            <p:ph type="sldNum" sz="quarter" idx="3"/>
          </p:nvPr>
        </p:nvSpPr>
        <p:spPr bwMode="auto">
          <a:xfrm>
            <a:off x="5440363" y="6908800"/>
            <a:ext cx="4160837"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endParaRPr lang="en-US"/>
          </a:p>
        </p:txBody>
      </p:sp>
    </p:spTree>
    <p:extLst>
      <p:ext uri="{BB962C8B-B14F-4D97-AF65-F5344CB8AC3E}">
        <p14:creationId xmlns:p14="http://schemas.microsoft.com/office/powerpoint/2010/main" val="2230580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b="0"/>
            </a:lvl1pPr>
          </a:lstStyle>
          <a:p>
            <a:pPr>
              <a:defRPr/>
            </a:pPr>
            <a:endParaRPr lang="en-US"/>
          </a:p>
        </p:txBody>
      </p:sp>
      <p:sp>
        <p:nvSpPr>
          <p:cNvPr id="3075" name="Rectangle 3"/>
          <p:cNvSpPr>
            <a:spLocks noGrp="1" noChangeArrowheads="1"/>
          </p:cNvSpPr>
          <p:nvPr>
            <p:ph type="dt" idx="1"/>
          </p:nvPr>
        </p:nvSpPr>
        <p:spPr bwMode="auto">
          <a:xfrm>
            <a:off x="5440363" y="0"/>
            <a:ext cx="41608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b="0"/>
            </a:lvl1pPr>
          </a:lstStyle>
          <a:p>
            <a:pPr>
              <a:defRPr/>
            </a:pPr>
            <a:endParaRPr lang="en-US"/>
          </a:p>
        </p:txBody>
      </p:sp>
      <p:sp>
        <p:nvSpPr>
          <p:cNvPr id="43012" name="Rectangle 4"/>
          <p:cNvSpPr>
            <a:spLocks noGrp="1" noRot="1" noChangeAspect="1" noChangeArrowheads="1" noTextEdit="1"/>
          </p:cNvSpPr>
          <p:nvPr>
            <p:ph type="sldImg" idx="2"/>
          </p:nvPr>
        </p:nvSpPr>
        <p:spPr bwMode="auto">
          <a:xfrm>
            <a:off x="3773488" y="549275"/>
            <a:ext cx="2055812" cy="27432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1279525" y="3475038"/>
            <a:ext cx="7042150" cy="329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50075"/>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b="0"/>
            </a:lvl1pPr>
          </a:lstStyle>
          <a:p>
            <a:pPr>
              <a:defRPr/>
            </a:pPr>
            <a:endParaRPr lang="en-US"/>
          </a:p>
        </p:txBody>
      </p:sp>
      <p:sp>
        <p:nvSpPr>
          <p:cNvPr id="3079" name="Rectangle 7"/>
          <p:cNvSpPr>
            <a:spLocks noGrp="1" noChangeArrowheads="1"/>
          </p:cNvSpPr>
          <p:nvPr>
            <p:ph type="sldNum" sz="quarter" idx="5"/>
          </p:nvPr>
        </p:nvSpPr>
        <p:spPr bwMode="auto">
          <a:xfrm>
            <a:off x="5440363" y="6950075"/>
            <a:ext cx="41608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b="0"/>
            </a:lvl1pPr>
          </a:lstStyle>
          <a:p>
            <a:pPr>
              <a:defRPr/>
            </a:pPr>
            <a:fld id="{8BB36B72-ED9B-4CF5-8014-0E3810F914E8}" type="slidenum">
              <a:rPr lang="en-US"/>
              <a:pPr>
                <a:defRPr/>
              </a:pPr>
              <a:t>‹#›</a:t>
            </a:fld>
            <a:endParaRPr lang="en-US"/>
          </a:p>
        </p:txBody>
      </p:sp>
    </p:spTree>
    <p:extLst>
      <p:ext uri="{BB962C8B-B14F-4D97-AF65-F5344CB8AC3E}">
        <p14:creationId xmlns:p14="http://schemas.microsoft.com/office/powerpoint/2010/main" val="394427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079035-DBB8-440B-BA88-D05BFB69E1F5}" type="slidenum">
              <a:rPr lang="en-US"/>
              <a:pPr>
                <a:defRPr/>
              </a:pPr>
              <a:t>‹#›</a:t>
            </a:fld>
            <a:endParaRPr lang="en-US"/>
          </a:p>
        </p:txBody>
      </p:sp>
    </p:spTree>
    <p:extLst>
      <p:ext uri="{BB962C8B-B14F-4D97-AF65-F5344CB8AC3E}">
        <p14:creationId xmlns:p14="http://schemas.microsoft.com/office/powerpoint/2010/main" val="223978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5CB59-C56A-4615-9FDE-30887B1735AB}" type="slidenum">
              <a:rPr lang="en-US"/>
              <a:pPr>
                <a:defRPr/>
              </a:pPr>
              <a:t>‹#›</a:t>
            </a:fld>
            <a:endParaRPr lang="en-US"/>
          </a:p>
        </p:txBody>
      </p:sp>
    </p:spTree>
    <p:extLst>
      <p:ext uri="{BB962C8B-B14F-4D97-AF65-F5344CB8AC3E}">
        <p14:creationId xmlns:p14="http://schemas.microsoft.com/office/powerpoint/2010/main" val="105593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0A771A-2425-4742-B2FA-AE316B53C4B9}" type="slidenum">
              <a:rPr lang="en-US"/>
              <a:pPr>
                <a:defRPr/>
              </a:pPr>
              <a:t>‹#›</a:t>
            </a:fld>
            <a:endParaRPr lang="en-US"/>
          </a:p>
        </p:txBody>
      </p:sp>
    </p:spTree>
    <p:extLst>
      <p:ext uri="{BB962C8B-B14F-4D97-AF65-F5344CB8AC3E}">
        <p14:creationId xmlns:p14="http://schemas.microsoft.com/office/powerpoint/2010/main" val="347938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6208A-8FF6-4528-A40F-1871F13CB011}" type="slidenum">
              <a:rPr lang="en-US"/>
              <a:pPr>
                <a:defRPr/>
              </a:pPr>
              <a:t>‹#›</a:t>
            </a:fld>
            <a:endParaRPr lang="en-US"/>
          </a:p>
        </p:txBody>
      </p:sp>
    </p:spTree>
    <p:extLst>
      <p:ext uri="{BB962C8B-B14F-4D97-AF65-F5344CB8AC3E}">
        <p14:creationId xmlns:p14="http://schemas.microsoft.com/office/powerpoint/2010/main" val="324524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B4B301-45C5-4A8F-BC0C-BEFBD38728A7}" type="slidenum">
              <a:rPr lang="en-US"/>
              <a:pPr>
                <a:defRPr/>
              </a:pPr>
              <a:t>‹#›</a:t>
            </a:fld>
            <a:endParaRPr lang="en-US"/>
          </a:p>
        </p:txBody>
      </p:sp>
    </p:spTree>
    <p:extLst>
      <p:ext uri="{BB962C8B-B14F-4D97-AF65-F5344CB8AC3E}">
        <p14:creationId xmlns:p14="http://schemas.microsoft.com/office/powerpoint/2010/main" val="212574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78F63-70B5-41CB-9523-B2D1677381CC}" type="slidenum">
              <a:rPr lang="en-US"/>
              <a:pPr>
                <a:defRPr/>
              </a:pPr>
              <a:t>‹#›</a:t>
            </a:fld>
            <a:endParaRPr lang="en-US"/>
          </a:p>
        </p:txBody>
      </p:sp>
    </p:spTree>
    <p:extLst>
      <p:ext uri="{BB962C8B-B14F-4D97-AF65-F5344CB8AC3E}">
        <p14:creationId xmlns:p14="http://schemas.microsoft.com/office/powerpoint/2010/main" val="416619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1AF2B4-2022-41EF-A910-9406971B438A}" type="slidenum">
              <a:rPr lang="en-US"/>
              <a:pPr>
                <a:defRPr/>
              </a:pPr>
              <a:t>‹#›</a:t>
            </a:fld>
            <a:endParaRPr lang="en-US"/>
          </a:p>
        </p:txBody>
      </p:sp>
    </p:spTree>
    <p:extLst>
      <p:ext uri="{BB962C8B-B14F-4D97-AF65-F5344CB8AC3E}">
        <p14:creationId xmlns:p14="http://schemas.microsoft.com/office/powerpoint/2010/main" val="39024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49C4CD-19DF-4094-8D27-4279B6A232D6}" type="slidenum">
              <a:rPr lang="en-US"/>
              <a:pPr>
                <a:defRPr/>
              </a:pPr>
              <a:t>‹#›</a:t>
            </a:fld>
            <a:endParaRPr lang="en-US"/>
          </a:p>
        </p:txBody>
      </p:sp>
    </p:spTree>
    <p:extLst>
      <p:ext uri="{BB962C8B-B14F-4D97-AF65-F5344CB8AC3E}">
        <p14:creationId xmlns:p14="http://schemas.microsoft.com/office/powerpoint/2010/main" val="358266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62EEA9-07AD-4AAC-A8A8-E0AFFEA4F96C}" type="slidenum">
              <a:rPr lang="en-US"/>
              <a:pPr>
                <a:defRPr/>
              </a:pPr>
              <a:t>‹#›</a:t>
            </a:fld>
            <a:endParaRPr lang="en-US"/>
          </a:p>
        </p:txBody>
      </p:sp>
    </p:spTree>
    <p:extLst>
      <p:ext uri="{BB962C8B-B14F-4D97-AF65-F5344CB8AC3E}">
        <p14:creationId xmlns:p14="http://schemas.microsoft.com/office/powerpoint/2010/main" val="270937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C8DE71-241C-42F9-BA8A-E1E08977719A}" type="slidenum">
              <a:rPr lang="en-US"/>
              <a:pPr>
                <a:defRPr/>
              </a:pPr>
              <a:t>‹#›</a:t>
            </a:fld>
            <a:endParaRPr lang="en-US"/>
          </a:p>
        </p:txBody>
      </p:sp>
    </p:spTree>
    <p:extLst>
      <p:ext uri="{BB962C8B-B14F-4D97-AF65-F5344CB8AC3E}">
        <p14:creationId xmlns:p14="http://schemas.microsoft.com/office/powerpoint/2010/main" val="272640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EFD05-D2A0-4274-86C4-C3997E96A751}" type="slidenum">
              <a:rPr lang="en-US"/>
              <a:pPr>
                <a:defRPr/>
              </a:pPr>
              <a:t>‹#›</a:t>
            </a:fld>
            <a:endParaRPr lang="en-US"/>
          </a:p>
        </p:txBody>
      </p:sp>
    </p:spTree>
    <p:extLst>
      <p:ext uri="{BB962C8B-B14F-4D97-AF65-F5344CB8AC3E}">
        <p14:creationId xmlns:p14="http://schemas.microsoft.com/office/powerpoint/2010/main" val="33256496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smtClean="0"/>
            </a:lvl1pPr>
          </a:lstStyle>
          <a:p>
            <a:pPr>
              <a:defRPr/>
            </a:pPr>
            <a:r>
              <a:rPr lang="en-US" smtClean="0"/>
              <a:t>Summer 2017</a:t>
            </a: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r>
              <a:rPr lang="en-US" smtClean="0"/>
              <a:t>Summer Institutes</a:t>
            </a: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E46B52D6-C1A9-404F-BC2C-7DD8247F5269}" type="slidenum">
              <a:rPr lang="en-US"/>
              <a:pPr>
                <a:defRPr/>
              </a:pPr>
              <a:t>‹#›</a:t>
            </a:fld>
            <a:endParaRPr lang="en-US"/>
          </a:p>
        </p:txBody>
      </p:sp>
      <p:sp>
        <p:nvSpPr>
          <p:cNvPr id="1031" name="AutoShape 7"/>
          <p:cNvSpPr>
            <a:spLocks noChangeArrowheads="1"/>
          </p:cNvSpPr>
          <p:nvPr/>
        </p:nvSpPr>
        <p:spPr bwMode="auto">
          <a:xfrm>
            <a:off x="381000" y="304800"/>
            <a:ext cx="6096000" cy="7924800"/>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17.w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embeddings/oleObject13.bin"/><Relationship Id="rId4" Type="http://schemas.openxmlformats.org/officeDocument/2006/relationships/image" Target="../media/image13.wmf"/><Relationship Id="rId5" Type="http://schemas.openxmlformats.org/officeDocument/2006/relationships/oleObject" Target="../embeddings/oleObject14.bin"/><Relationship Id="rId6" Type="http://schemas.openxmlformats.org/officeDocument/2006/relationships/image" Target="../media/image14.wmf"/><Relationship Id="rId7" Type="http://schemas.openxmlformats.org/officeDocument/2006/relationships/oleObject" Target="../embeddings/oleObject15.bin"/><Relationship Id="rId8" Type="http://schemas.openxmlformats.org/officeDocument/2006/relationships/image" Target="../media/image15.wmf"/><Relationship Id="rId9" Type="http://schemas.openxmlformats.org/officeDocument/2006/relationships/oleObject" Target="../embeddings/oleObject16.bin"/><Relationship Id="rId10" Type="http://schemas.openxmlformats.org/officeDocument/2006/relationships/image" Target="../media/image1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0.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2.w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5.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6.wmf"/><Relationship Id="rId5" Type="http://schemas.openxmlformats.org/officeDocument/2006/relationships/oleObject" Target="../embeddings/oleObject22.bin"/><Relationship Id="rId6" Type="http://schemas.openxmlformats.org/officeDocument/2006/relationships/image" Target="../media/image27.w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3.w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4.w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emf"/><Relationship Id="rId5" Type="http://schemas.openxmlformats.org/officeDocument/2006/relationships/oleObject" Target="../embeddings/oleObject5.bin"/><Relationship Id="rId6" Type="http://schemas.openxmlformats.org/officeDocument/2006/relationships/image" Target="../media/image5.emf"/><Relationship Id="rId7" Type="http://schemas.openxmlformats.org/officeDocument/2006/relationships/oleObject" Target="../embeddings/oleObject6.bin"/><Relationship Id="rId8" Type="http://schemas.openxmlformats.org/officeDocument/2006/relationships/image" Target="../media/image6.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1.wmf"/><Relationship Id="rId13" Type="http://schemas.openxmlformats.org/officeDocument/2006/relationships/oleObject" Target="../embeddings/oleObject12.bin"/><Relationship Id="rId14" Type="http://schemas.openxmlformats.org/officeDocument/2006/relationships/image" Target="../media/image12.w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oleObject" Target="../embeddings/oleObject7.bin"/><Relationship Id="rId4" Type="http://schemas.openxmlformats.org/officeDocument/2006/relationships/image" Target="../media/image7.wmf"/><Relationship Id="rId5" Type="http://schemas.openxmlformats.org/officeDocument/2006/relationships/oleObject" Target="../embeddings/oleObject8.bin"/><Relationship Id="rId6" Type="http://schemas.openxmlformats.org/officeDocument/2006/relationships/image" Target="../media/image8.wmf"/><Relationship Id="rId7" Type="http://schemas.openxmlformats.org/officeDocument/2006/relationships/oleObject" Target="../embeddings/oleObject9.bin"/><Relationship Id="rId8" Type="http://schemas.openxmlformats.org/officeDocument/2006/relationships/image" Target="../media/image9.wmf"/><Relationship Id="rId9" Type="http://schemas.openxmlformats.org/officeDocument/2006/relationships/oleObject" Target="../embeddings/oleObject10.bin"/><Relationship Id="rId10"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0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0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22D8960-01D2-4499-87C0-9BA5C82428A5}" type="slidenum">
              <a:rPr lang="en-US" sz="1400" b="0" smtClean="0"/>
              <a:pPr/>
              <a:t>63</a:t>
            </a:fld>
            <a:endParaRPr lang="en-US" sz="1400" b="0" smtClean="0"/>
          </a:p>
        </p:txBody>
      </p:sp>
      <p:sp>
        <p:nvSpPr>
          <p:cNvPr id="2053" name="AutoShape 2"/>
          <p:cNvSpPr>
            <a:spLocks noChangeArrowheads="1"/>
          </p:cNvSpPr>
          <p:nvPr/>
        </p:nvSpPr>
        <p:spPr bwMode="auto">
          <a:xfrm>
            <a:off x="381000" y="304800"/>
            <a:ext cx="6096000" cy="7924800"/>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Text Box 3"/>
          <p:cNvSpPr txBox="1">
            <a:spLocks noChangeArrowheads="1"/>
          </p:cNvSpPr>
          <p:nvPr/>
        </p:nvSpPr>
        <p:spPr bwMode="auto">
          <a:xfrm>
            <a:off x="1371600" y="3581400"/>
            <a:ext cx="40386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2800"/>
              <a:t>Probability Distributions</a:t>
            </a:r>
          </a:p>
          <a:p>
            <a:pPr>
              <a:spcBef>
                <a:spcPct val="50000"/>
              </a:spcBef>
            </a:pPr>
            <a:r>
              <a:rPr lang="en-US" sz="2800"/>
              <a:t>II</a:t>
            </a:r>
          </a:p>
        </p:txBody>
      </p:sp>
      <p:sp>
        <p:nvSpPr>
          <p:cNvPr id="2055" name="Line 4"/>
          <p:cNvSpPr>
            <a:spLocks noChangeShapeType="1"/>
          </p:cNvSpPr>
          <p:nvPr/>
        </p:nvSpPr>
        <p:spPr bwMode="auto">
          <a:xfrm>
            <a:off x="1295400" y="30226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6" name="Line 5"/>
          <p:cNvSpPr>
            <a:spLocks noChangeShapeType="1"/>
          </p:cNvSpPr>
          <p:nvPr/>
        </p:nvSpPr>
        <p:spPr bwMode="auto">
          <a:xfrm>
            <a:off x="1295400" y="31750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7" name="Line 6"/>
          <p:cNvSpPr>
            <a:spLocks noChangeShapeType="1"/>
          </p:cNvSpPr>
          <p:nvPr/>
        </p:nvSpPr>
        <p:spPr bwMode="auto">
          <a:xfrm>
            <a:off x="1295400" y="49530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8" name="Line 7"/>
          <p:cNvSpPr>
            <a:spLocks noChangeShapeType="1"/>
          </p:cNvSpPr>
          <p:nvPr/>
        </p:nvSpPr>
        <p:spPr bwMode="auto">
          <a:xfrm>
            <a:off x="1295400" y="51054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126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126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A8C1894-07CA-4C12-8E70-3790438BBE36}" type="slidenum">
              <a:rPr lang="en-US" sz="1400" b="0" smtClean="0"/>
              <a:pPr/>
              <a:t>72</a:t>
            </a:fld>
            <a:endParaRPr lang="en-US" sz="1400" b="0" smtClean="0"/>
          </a:p>
        </p:txBody>
      </p:sp>
      <p:sp>
        <p:nvSpPr>
          <p:cNvPr id="11269" name="Text Box 2"/>
          <p:cNvSpPr txBox="1">
            <a:spLocks noChangeArrowheads="1"/>
          </p:cNvSpPr>
          <p:nvPr/>
        </p:nvSpPr>
        <p:spPr bwMode="auto">
          <a:xfrm>
            <a:off x="1676400" y="830263"/>
            <a:ext cx="3657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Example - Mean and Variance</a:t>
            </a:r>
          </a:p>
        </p:txBody>
      </p:sp>
      <p:sp>
        <p:nvSpPr>
          <p:cNvPr id="11270" name="Line 3"/>
          <p:cNvSpPr>
            <a:spLocks noChangeShapeType="1"/>
          </p:cNvSpPr>
          <p:nvPr/>
        </p:nvSpPr>
        <p:spPr bwMode="auto">
          <a:xfrm>
            <a:off x="12192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 name="Text Box 4"/>
          <p:cNvSpPr txBox="1">
            <a:spLocks noChangeArrowheads="1"/>
          </p:cNvSpPr>
          <p:nvPr/>
        </p:nvSpPr>
        <p:spPr bwMode="auto">
          <a:xfrm>
            <a:off x="1066800" y="1828800"/>
            <a:ext cx="4876800" cy="542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It turns out that the (marginal) outcomes of the multinomial distribution are binomial. We can immediately obtain the means for each outcome (i.e., the </a:t>
            </a:r>
            <a:r>
              <a:rPr lang="en-US" b="0" dirty="0" err="1"/>
              <a:t>j</a:t>
            </a:r>
            <a:r>
              <a:rPr lang="en-US" b="0" baseline="30000" dirty="0" err="1"/>
              <a:t>th</a:t>
            </a:r>
            <a:r>
              <a:rPr lang="en-US" b="0" dirty="0"/>
              <a:t> cell)</a:t>
            </a:r>
            <a:br>
              <a:rPr lang="en-US" b="0" dirty="0"/>
            </a:br>
            <a:r>
              <a:rPr lang="en-US" b="0" dirty="0"/>
              <a:t/>
            </a:r>
            <a:br>
              <a:rPr lang="en-US" b="0" dirty="0"/>
            </a:br>
            <a:r>
              <a:rPr lang="en-US" b="0" dirty="0"/>
              <a:t>MEAN:</a:t>
            </a:r>
          </a:p>
          <a:p>
            <a:pPr algn="l">
              <a:spcBef>
                <a:spcPct val="50000"/>
              </a:spcBef>
            </a:pPr>
            <a:endParaRPr lang="en-US" b="0" dirty="0"/>
          </a:p>
          <a:p>
            <a:pPr algn="l">
              <a:spcBef>
                <a:spcPct val="50000"/>
              </a:spcBef>
            </a:pPr>
            <a:endParaRPr lang="en-US" b="0" dirty="0"/>
          </a:p>
          <a:p>
            <a:pPr algn="l">
              <a:spcBef>
                <a:spcPct val="50000"/>
              </a:spcBef>
            </a:pPr>
            <a:r>
              <a:rPr lang="en-US" b="0" dirty="0"/>
              <a:t>VARIANCE:</a:t>
            </a:r>
          </a:p>
          <a:p>
            <a:pPr algn="l">
              <a:spcBef>
                <a:spcPct val="50000"/>
              </a:spcBef>
            </a:pPr>
            <a:endParaRPr lang="en-US" b="0" dirty="0"/>
          </a:p>
          <a:p>
            <a:pPr algn="l">
              <a:spcBef>
                <a:spcPct val="50000"/>
              </a:spcBef>
            </a:pPr>
            <a:endParaRPr lang="en-US" b="0" dirty="0"/>
          </a:p>
          <a:p>
            <a:pPr algn="l">
              <a:spcBef>
                <a:spcPct val="50000"/>
              </a:spcBef>
            </a:pPr>
            <a:endParaRPr lang="en-US" b="0" dirty="0"/>
          </a:p>
          <a:p>
            <a:pPr algn="l">
              <a:spcBef>
                <a:spcPct val="50000"/>
              </a:spcBef>
            </a:pPr>
            <a:r>
              <a:rPr lang="en-US" b="0" dirty="0">
                <a:solidFill>
                  <a:schemeClr val="accent3">
                    <a:lumMod val="75000"/>
                  </a:schemeClr>
                </a:solidFill>
              </a:rPr>
              <a:t/>
            </a:r>
            <a:br>
              <a:rPr lang="en-US" b="0" dirty="0">
                <a:solidFill>
                  <a:schemeClr val="accent3">
                    <a:lumMod val="75000"/>
                  </a:schemeClr>
                </a:solidFill>
              </a:rPr>
            </a:br>
            <a:r>
              <a:rPr lang="en-US" b="0" dirty="0">
                <a:solidFill>
                  <a:schemeClr val="accent3">
                    <a:lumMod val="75000"/>
                  </a:schemeClr>
                </a:solidFill>
              </a:rPr>
              <a:t>COVARIANCE:</a:t>
            </a:r>
          </a:p>
        </p:txBody>
      </p:sp>
      <p:graphicFrame>
        <p:nvGraphicFramePr>
          <p:cNvPr id="11272" name="Object 6"/>
          <p:cNvGraphicFramePr>
            <a:graphicFrameLocks noChangeAspect="1"/>
          </p:cNvGraphicFramePr>
          <p:nvPr/>
        </p:nvGraphicFramePr>
        <p:xfrm>
          <a:off x="1682750" y="5010150"/>
          <a:ext cx="3451225" cy="868363"/>
        </p:xfrm>
        <a:graphic>
          <a:graphicData uri="http://schemas.openxmlformats.org/presentationml/2006/ole">
            <mc:AlternateContent xmlns:mc="http://schemas.openxmlformats.org/markup-compatibility/2006">
              <mc:Choice xmlns:v="urn:schemas-microsoft-com:vml" Requires="v">
                <p:oleObj spid="_x0000_s11399" name="Equation" r:id="rId3" imgW="1752600" imgH="457200" progId="Equation.3">
                  <p:embed/>
                </p:oleObj>
              </mc:Choice>
              <mc:Fallback>
                <p:oleObj name="Equation" r:id="rId3" imgW="175260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5010150"/>
                        <a:ext cx="3451225" cy="868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7"/>
          <p:cNvGraphicFramePr>
            <a:graphicFrameLocks noChangeAspect="1"/>
          </p:cNvGraphicFramePr>
          <p:nvPr/>
        </p:nvGraphicFramePr>
        <p:xfrm>
          <a:off x="2114550" y="3086100"/>
          <a:ext cx="3281363" cy="868363"/>
        </p:xfrm>
        <a:graphic>
          <a:graphicData uri="http://schemas.openxmlformats.org/presentationml/2006/ole">
            <mc:AlternateContent xmlns:mc="http://schemas.openxmlformats.org/markup-compatibility/2006">
              <mc:Choice xmlns:v="urn:schemas-microsoft-com:vml" Requires="v">
                <p:oleObj spid="_x0000_s11400" name="Equation" r:id="rId5" imgW="1765300" imgH="457200" progId="Equation.3">
                  <p:embed/>
                </p:oleObj>
              </mc:Choice>
              <mc:Fallback>
                <p:oleObj name="Equation" r:id="rId5" imgW="17653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550" y="3086100"/>
                        <a:ext cx="3281363"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1274" name="Object 8"/>
          <p:cNvGraphicFramePr>
            <a:graphicFrameLocks noChangeAspect="1"/>
          </p:cNvGraphicFramePr>
          <p:nvPr/>
        </p:nvGraphicFramePr>
        <p:xfrm>
          <a:off x="2857500" y="3784600"/>
          <a:ext cx="1644650" cy="822325"/>
        </p:xfrm>
        <a:graphic>
          <a:graphicData uri="http://schemas.openxmlformats.org/presentationml/2006/ole">
            <mc:AlternateContent xmlns:mc="http://schemas.openxmlformats.org/markup-compatibility/2006">
              <mc:Choice xmlns:v="urn:schemas-microsoft-com:vml" Requires="v">
                <p:oleObj spid="_x0000_s11401" name="Equation" r:id="rId7" imgW="863225" imgH="431613" progId="Equation.3">
                  <p:embed/>
                </p:oleObj>
              </mc:Choice>
              <mc:Fallback>
                <p:oleObj name="Equation" r:id="rId7" imgW="863225" imgH="4316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0" y="3784600"/>
                        <a:ext cx="16446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1275" name="Object 9"/>
          <p:cNvGraphicFramePr>
            <a:graphicFrameLocks noChangeAspect="1"/>
          </p:cNvGraphicFramePr>
          <p:nvPr/>
        </p:nvGraphicFramePr>
        <p:xfrm>
          <a:off x="2403475" y="5721350"/>
          <a:ext cx="3509963" cy="822325"/>
        </p:xfrm>
        <a:graphic>
          <a:graphicData uri="http://schemas.openxmlformats.org/presentationml/2006/ole">
            <mc:AlternateContent xmlns:mc="http://schemas.openxmlformats.org/markup-compatibility/2006">
              <mc:Choice xmlns:v="urn:schemas-microsoft-com:vml" Requires="v">
                <p:oleObj spid="_x0000_s11402" name="Equation" r:id="rId9" imgW="1777229" imgH="431613" progId="Equation.3">
                  <p:embed/>
                </p:oleObj>
              </mc:Choice>
              <mc:Fallback>
                <p:oleObj name="Equation" r:id="rId9" imgW="1777229" imgH="43161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3475" y="5721350"/>
                        <a:ext cx="3509963"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1276" name="Object 10"/>
          <p:cNvGraphicFramePr>
            <a:graphicFrameLocks noChangeAspect="1"/>
          </p:cNvGraphicFramePr>
          <p:nvPr>
            <p:extLst>
              <p:ext uri="{D42A27DB-BD31-4B8C-83A1-F6EECF244321}">
                <p14:modId xmlns:p14="http://schemas.microsoft.com/office/powerpoint/2010/main" val="1754834169"/>
              </p:ext>
            </p:extLst>
          </p:nvPr>
        </p:nvGraphicFramePr>
        <p:xfrm>
          <a:off x="2044700" y="7335838"/>
          <a:ext cx="2651125" cy="458787"/>
        </p:xfrm>
        <a:graphic>
          <a:graphicData uri="http://schemas.openxmlformats.org/presentationml/2006/ole">
            <mc:AlternateContent xmlns:mc="http://schemas.openxmlformats.org/markup-compatibility/2006">
              <mc:Choice xmlns:v="urn:schemas-microsoft-com:vml" Requires="v">
                <p:oleObj spid="_x0000_s11403" name="Equation" r:id="rId11" imgW="1346200" imgH="241300" progId="Equation.3">
                  <p:embed/>
                </p:oleObj>
              </mc:Choice>
              <mc:Fallback>
                <p:oleObj name="Equation" r:id="rId11" imgW="1346200" imgH="241300" progId="Equation.3">
                  <p:embed/>
                  <p:pic>
                    <p:nvPicPr>
                      <p:cNvPr id="0" name="Object 10"/>
                      <p:cNvPicPr>
                        <a:picLocks noChangeAspect="1" noChangeArrowheads="1"/>
                      </p:cNvPicPr>
                      <p:nvPr/>
                    </p:nvPicPr>
                    <p:blipFill>
                      <a:blip r:embed="rId12">
                        <a:alphaModFix amt="38000"/>
                        <a:extLst>
                          <a:ext uri="{28A0092B-C50C-407E-A947-70E740481C1C}">
                            <a14:useLocalDpi xmlns:a14="http://schemas.microsoft.com/office/drawing/2010/main" val="0"/>
                          </a:ext>
                        </a:extLst>
                      </a:blip>
                      <a:srcRect/>
                      <a:stretch>
                        <a:fillRect/>
                      </a:stretch>
                    </p:blipFill>
                    <p:spPr bwMode="auto">
                      <a:xfrm>
                        <a:off x="2044700" y="7335838"/>
                        <a:ext cx="2651125"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229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229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FF86E922-973F-428B-BEEB-E44164E10A3F}" type="slidenum">
              <a:rPr lang="en-US" sz="1400" b="0" smtClean="0"/>
              <a:pPr/>
              <a:t>73</a:t>
            </a:fld>
            <a:endParaRPr lang="en-US" sz="1400" b="0" smtClean="0"/>
          </a:p>
        </p:txBody>
      </p:sp>
      <p:sp>
        <p:nvSpPr>
          <p:cNvPr id="12293" name="Text Box 2"/>
          <p:cNvSpPr txBox="1">
            <a:spLocks noChangeArrowheads="1"/>
          </p:cNvSpPr>
          <p:nvPr/>
        </p:nvSpPr>
        <p:spPr bwMode="auto">
          <a:xfrm>
            <a:off x="1143000" y="609600"/>
            <a:ext cx="4318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Multinomial Distribution Summary</a:t>
            </a:r>
          </a:p>
        </p:txBody>
      </p:sp>
      <p:sp>
        <p:nvSpPr>
          <p:cNvPr id="12294" name="Line 3"/>
          <p:cNvSpPr>
            <a:spLocks noChangeShapeType="1"/>
          </p:cNvSpPr>
          <p:nvPr/>
        </p:nvSpPr>
        <p:spPr bwMode="auto">
          <a:xfrm>
            <a:off x="1143000" y="12192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2295" name="Group 2"/>
          <p:cNvGrpSpPr>
            <a:grpSpLocks/>
          </p:cNvGrpSpPr>
          <p:nvPr/>
        </p:nvGrpSpPr>
        <p:grpSpPr bwMode="auto">
          <a:xfrm>
            <a:off x="990600" y="2447925"/>
            <a:ext cx="4953000" cy="3063875"/>
            <a:chOff x="624" y="1008"/>
            <a:chExt cx="3120" cy="1930"/>
          </a:xfrm>
        </p:grpSpPr>
        <p:sp>
          <p:nvSpPr>
            <p:cNvPr id="12296" name="Text Box 4"/>
            <p:cNvSpPr txBox="1">
              <a:spLocks noChangeArrowheads="1"/>
            </p:cNvSpPr>
            <p:nvPr/>
          </p:nvSpPr>
          <p:spPr bwMode="auto">
            <a:xfrm>
              <a:off x="624" y="1008"/>
              <a:ext cx="297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65100" indent="-165100">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a:t>Multinomial</a:t>
              </a:r>
              <a:endParaRPr lang="en-US" b="0"/>
            </a:p>
          </p:txBody>
        </p:sp>
        <p:sp>
          <p:nvSpPr>
            <p:cNvPr id="12297" name="Rectangle 6"/>
            <p:cNvSpPr>
              <a:spLocks noChangeArrowheads="1"/>
            </p:cNvSpPr>
            <p:nvPr/>
          </p:nvSpPr>
          <p:spPr bwMode="auto">
            <a:xfrm>
              <a:off x="624" y="1344"/>
              <a:ext cx="3120" cy="1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457200" indent="-457200" algn="l">
                <a:spcBef>
                  <a:spcPct val="50000"/>
                </a:spcBef>
              </a:pPr>
              <a:r>
                <a:rPr lang="en-US" b="0"/>
                <a:t>1.	Discrete, bounded</a:t>
              </a:r>
            </a:p>
            <a:p>
              <a:pPr marL="457200" indent="-457200" algn="l">
                <a:spcBef>
                  <a:spcPct val="50000"/>
                </a:spcBef>
              </a:pPr>
              <a:r>
                <a:rPr lang="en-US" b="0"/>
                <a:t>2.	Parameters  -  </a:t>
              </a:r>
              <a:r>
                <a:rPr lang="en-US" b="0" i="1"/>
                <a:t>n</a:t>
              </a:r>
              <a:r>
                <a:rPr lang="en-US" b="0"/>
                <a:t>, </a:t>
              </a:r>
              <a:r>
                <a:rPr lang="en-US" b="0" i="1"/>
                <a:t>p</a:t>
              </a:r>
              <a:r>
                <a:rPr lang="en-US" b="0" baseline="-25000"/>
                <a:t>1</a:t>
              </a:r>
              <a:r>
                <a:rPr lang="en-US" b="0" i="1"/>
                <a:t>, p</a:t>
              </a:r>
              <a:r>
                <a:rPr lang="en-US" b="0" baseline="-25000"/>
                <a:t>2</a:t>
              </a:r>
              <a:r>
                <a:rPr lang="en-US" b="0" i="1"/>
                <a:t>,…,p</a:t>
              </a:r>
              <a:r>
                <a:rPr lang="en-US" b="0" baseline="-25000"/>
                <a:t>J</a:t>
              </a:r>
            </a:p>
            <a:p>
              <a:pPr marL="457200" indent="-457200" algn="l">
                <a:spcBef>
                  <a:spcPct val="50000"/>
                </a:spcBef>
                <a:buFontTx/>
                <a:buAutoNum type="arabicPeriod" startAt="3"/>
              </a:pPr>
              <a:r>
                <a:rPr lang="en-US" b="0"/>
                <a:t>Sum of </a:t>
              </a:r>
              <a:r>
                <a:rPr lang="en-US" b="0" i="1"/>
                <a:t>n</a:t>
              </a:r>
              <a:r>
                <a:rPr lang="en-US" b="0"/>
                <a:t> independent outcomes</a:t>
              </a:r>
            </a:p>
            <a:p>
              <a:pPr marL="457200" indent="-457200" algn="l">
                <a:spcBef>
                  <a:spcPct val="50000"/>
                </a:spcBef>
                <a:buFontTx/>
                <a:buAutoNum type="arabicPeriod" startAt="3"/>
              </a:pPr>
              <a:r>
                <a:rPr lang="en-US" b="0"/>
                <a:t>Extends binomial distribution</a:t>
              </a:r>
            </a:p>
            <a:p>
              <a:pPr marL="457200" indent="-457200" algn="l">
                <a:spcBef>
                  <a:spcPct val="50000"/>
                </a:spcBef>
              </a:pPr>
              <a:r>
                <a:rPr lang="en-US" b="0"/>
                <a:t>5.	Polytomous regression, contingency tables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331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331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46D10188-722F-4897-BC8D-E12A74707772}" type="slidenum">
              <a:rPr lang="en-US" sz="1400" b="0" smtClean="0"/>
              <a:pPr/>
              <a:t>74</a:t>
            </a:fld>
            <a:endParaRPr lang="en-US" sz="1400" b="0" smtClean="0"/>
          </a:p>
        </p:txBody>
      </p:sp>
      <p:sp>
        <p:nvSpPr>
          <p:cNvPr id="13317" name="AutoShape 2"/>
          <p:cNvSpPr>
            <a:spLocks noChangeArrowheads="1"/>
          </p:cNvSpPr>
          <p:nvPr/>
        </p:nvSpPr>
        <p:spPr bwMode="auto">
          <a:xfrm>
            <a:off x="381000" y="304800"/>
            <a:ext cx="6096000" cy="7924800"/>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8" name="Text Box 3"/>
          <p:cNvSpPr txBox="1">
            <a:spLocks noChangeArrowheads="1"/>
          </p:cNvSpPr>
          <p:nvPr/>
        </p:nvSpPr>
        <p:spPr bwMode="auto">
          <a:xfrm>
            <a:off x="1371600" y="3581400"/>
            <a:ext cx="403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2400"/>
              <a:t>Continuous Distributions</a:t>
            </a:r>
            <a:endParaRPr lang="en-US" sz="2400" b="0"/>
          </a:p>
        </p:txBody>
      </p:sp>
      <p:sp>
        <p:nvSpPr>
          <p:cNvPr id="13319" name="Line 4"/>
          <p:cNvSpPr>
            <a:spLocks noChangeShapeType="1"/>
          </p:cNvSpPr>
          <p:nvPr/>
        </p:nvSpPr>
        <p:spPr bwMode="auto">
          <a:xfrm>
            <a:off x="1295400" y="25908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0" name="Line 5"/>
          <p:cNvSpPr>
            <a:spLocks noChangeShapeType="1"/>
          </p:cNvSpPr>
          <p:nvPr/>
        </p:nvSpPr>
        <p:spPr bwMode="auto">
          <a:xfrm>
            <a:off x="1295400" y="27432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1" name="Line 6"/>
          <p:cNvSpPr>
            <a:spLocks noChangeShapeType="1"/>
          </p:cNvSpPr>
          <p:nvPr/>
        </p:nvSpPr>
        <p:spPr bwMode="auto">
          <a:xfrm>
            <a:off x="1295400" y="49530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2" name="Line 7"/>
          <p:cNvSpPr>
            <a:spLocks noChangeShapeType="1"/>
          </p:cNvSpPr>
          <p:nvPr/>
        </p:nvSpPr>
        <p:spPr bwMode="auto">
          <a:xfrm>
            <a:off x="1295400" y="51054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433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434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E9C31E0C-22E4-46EA-9B05-27196A70ACB9}" type="slidenum">
              <a:rPr lang="en-US" sz="1400" b="0" smtClean="0"/>
              <a:pPr/>
              <a:t>75</a:t>
            </a:fld>
            <a:endParaRPr lang="en-US" sz="1400" b="0" smtClean="0"/>
          </a:p>
        </p:txBody>
      </p:sp>
      <p:sp>
        <p:nvSpPr>
          <p:cNvPr id="14341" name="AutoShape 2"/>
          <p:cNvSpPr>
            <a:spLocks noChangeArrowheads="1"/>
          </p:cNvSpPr>
          <p:nvPr/>
        </p:nvSpPr>
        <p:spPr bwMode="auto">
          <a:xfrm>
            <a:off x="381000" y="304800"/>
            <a:ext cx="6096000" cy="7924800"/>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2" name="Text Box 3"/>
          <p:cNvSpPr txBox="1">
            <a:spLocks noChangeArrowheads="1"/>
          </p:cNvSpPr>
          <p:nvPr/>
        </p:nvSpPr>
        <p:spPr bwMode="auto">
          <a:xfrm>
            <a:off x="1600200" y="685800"/>
            <a:ext cx="3733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Continuous Distributions</a:t>
            </a:r>
            <a:endParaRPr lang="en-US" sz="2400"/>
          </a:p>
        </p:txBody>
      </p:sp>
      <p:sp>
        <p:nvSpPr>
          <p:cNvPr id="14343" name="Line 4"/>
          <p:cNvSpPr>
            <a:spLocks noChangeShapeType="1"/>
          </p:cNvSpPr>
          <p:nvPr/>
        </p:nvSpPr>
        <p:spPr bwMode="auto">
          <a:xfrm>
            <a:off x="1219200" y="1219200"/>
            <a:ext cx="44196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4" name="Text Box 5"/>
          <p:cNvSpPr txBox="1">
            <a:spLocks noChangeArrowheads="1"/>
          </p:cNvSpPr>
          <p:nvPr/>
        </p:nvSpPr>
        <p:spPr bwMode="auto">
          <a:xfrm>
            <a:off x="1066800" y="1676400"/>
            <a:ext cx="4800600" cy="512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For measurements like height and weight which can be measured with arbitrary precision, it does not make sense to talk about the probability of any single value. Instead we talk about the probability for an </a:t>
            </a:r>
            <a:r>
              <a:rPr lang="en-US"/>
              <a:t>interval</a:t>
            </a:r>
            <a:r>
              <a:rPr lang="en-US" b="0"/>
              <a:t>.</a:t>
            </a:r>
            <a:endParaRPr lang="en-US"/>
          </a:p>
          <a:p>
            <a:pPr>
              <a:spcBef>
                <a:spcPct val="50000"/>
              </a:spcBef>
            </a:pPr>
            <a:r>
              <a:rPr lang="en-US" b="0"/>
              <a:t>P[weight = 70.000kg] </a:t>
            </a:r>
            <a:r>
              <a:rPr lang="en-US" b="0">
                <a:sym typeface="Symbol" pitchFamily="18" charset="2"/>
              </a:rPr>
              <a:t> 0</a:t>
            </a:r>
          </a:p>
          <a:p>
            <a:pPr>
              <a:spcBef>
                <a:spcPct val="50000"/>
              </a:spcBef>
            </a:pPr>
            <a:r>
              <a:rPr lang="en-US" b="0">
                <a:sym typeface="Symbol" pitchFamily="18" charset="2"/>
              </a:rPr>
              <a:t>P[69.0kg </a:t>
            </a:r>
            <a:r>
              <a:rPr lang="en-US" b="0" u="sng">
                <a:sym typeface="Symbol" pitchFamily="18" charset="2"/>
              </a:rPr>
              <a:t>&lt;</a:t>
            </a:r>
            <a:r>
              <a:rPr lang="en-US" b="0">
                <a:sym typeface="Symbol" pitchFamily="18" charset="2"/>
              </a:rPr>
              <a:t> weight </a:t>
            </a:r>
            <a:r>
              <a:rPr lang="en-US" b="0" u="sng">
                <a:sym typeface="Symbol" pitchFamily="18" charset="2"/>
              </a:rPr>
              <a:t>&lt;</a:t>
            </a:r>
            <a:r>
              <a:rPr lang="en-US" b="0">
                <a:sym typeface="Symbol" pitchFamily="18" charset="2"/>
              </a:rPr>
              <a:t> 71.0kg] = 0.08</a:t>
            </a:r>
          </a:p>
          <a:p>
            <a:pPr algn="l">
              <a:spcBef>
                <a:spcPct val="50000"/>
              </a:spcBef>
            </a:pPr>
            <a:r>
              <a:rPr lang="en-US" b="0"/>
              <a:t>For discrete random variables we had a probability mass function to give us the probability of each possible value. For continuous random variables we use a </a:t>
            </a:r>
            <a:r>
              <a:rPr lang="en-US"/>
              <a:t>probability density function</a:t>
            </a:r>
            <a:r>
              <a:rPr lang="en-US" b="0"/>
              <a:t> to tell us about the probability of obtaining a value within some interval.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536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536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024AD6A-3FFD-4722-8848-1D2150C1A435}" type="slidenum">
              <a:rPr lang="en-US" sz="1400" b="0" smtClean="0"/>
              <a:pPr/>
              <a:t>76</a:t>
            </a:fld>
            <a:endParaRPr lang="en-US" sz="1400" b="0" smtClean="0"/>
          </a:p>
        </p:txBody>
      </p:sp>
      <p:sp>
        <p:nvSpPr>
          <p:cNvPr id="15366" name="Text Box 3"/>
          <p:cNvSpPr txBox="1">
            <a:spLocks noChangeArrowheads="1"/>
          </p:cNvSpPr>
          <p:nvPr/>
        </p:nvSpPr>
        <p:spPr bwMode="auto">
          <a:xfrm>
            <a:off x="914400" y="7086597"/>
            <a:ext cx="49530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For any interval, the </a:t>
            </a:r>
            <a:r>
              <a:rPr lang="en-US" dirty="0"/>
              <a:t>area </a:t>
            </a:r>
            <a:r>
              <a:rPr lang="en-US" b="0" dirty="0"/>
              <a:t>under the curve represents the probability of obtaining a value in that interval.</a:t>
            </a:r>
          </a:p>
        </p:txBody>
      </p:sp>
      <p:pic>
        <p:nvPicPr>
          <p:cNvPr id="15367" name="Picture 4" descr="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1" y="5158380"/>
            <a:ext cx="4524375" cy="200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
          <p:cNvSpPr txBox="1">
            <a:spLocks noChangeArrowheads="1"/>
          </p:cNvSpPr>
          <p:nvPr/>
        </p:nvSpPr>
        <p:spPr bwMode="auto">
          <a:xfrm>
            <a:off x="952500" y="821265"/>
            <a:ext cx="539115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With discrete probability distributions, we can determine the probability of a </a:t>
            </a:r>
            <a:r>
              <a:rPr lang="en-US" b="0"/>
              <a:t>single </a:t>
            </a:r>
            <a:r>
              <a:rPr lang="en-US" b="0" smtClean="0"/>
              <a:t>outcome, e.g.: </a:t>
            </a:r>
            <a:endParaRPr lang="en-US" b="0" dirty="0"/>
          </a:p>
        </p:txBody>
      </p:sp>
      <p:pic>
        <p:nvPicPr>
          <p:cNvPr id="2" name="Picture 1"/>
          <p:cNvPicPr>
            <a:picLocks noChangeAspect="1"/>
          </p:cNvPicPr>
          <p:nvPr/>
        </p:nvPicPr>
        <p:blipFill>
          <a:blip r:embed="rId3"/>
          <a:stretch>
            <a:fillRect/>
          </a:stretch>
        </p:blipFill>
        <p:spPr>
          <a:xfrm>
            <a:off x="1228725" y="1529151"/>
            <a:ext cx="4097676" cy="2801740"/>
          </a:xfrm>
          <a:prstGeom prst="rect">
            <a:avLst/>
          </a:prstGeom>
        </p:spPr>
      </p:pic>
      <p:sp>
        <p:nvSpPr>
          <p:cNvPr id="10" name="Text Box 3"/>
          <p:cNvSpPr txBox="1">
            <a:spLocks noChangeArrowheads="1"/>
          </p:cNvSpPr>
          <p:nvPr/>
        </p:nvSpPr>
        <p:spPr bwMode="auto">
          <a:xfrm>
            <a:off x="733424" y="4396436"/>
            <a:ext cx="539115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With continuous probability distributions, we can determine the probability across a range of </a:t>
            </a:r>
            <a:r>
              <a:rPr lang="en-US" b="0" dirty="0" smtClean="0"/>
              <a:t>outcomes</a:t>
            </a:r>
            <a:r>
              <a:rPr lang="en-US" b="0" dirty="0"/>
              <a:t>:</a:t>
            </a:r>
            <a:endParaRPr lang="en-US" b="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638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638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ACB85DCE-A3DF-4767-A535-69FD8B53D445}" type="slidenum">
              <a:rPr lang="en-US" sz="1400" b="0" smtClean="0"/>
              <a:pPr/>
              <a:t>77</a:t>
            </a:fld>
            <a:endParaRPr lang="en-US" sz="1400" b="0" smtClean="0"/>
          </a:p>
        </p:txBody>
      </p:sp>
      <p:sp>
        <p:nvSpPr>
          <p:cNvPr id="16389" name="Text Box 2"/>
          <p:cNvSpPr txBox="1">
            <a:spLocks noChangeArrowheads="1"/>
          </p:cNvSpPr>
          <p:nvPr/>
        </p:nvSpPr>
        <p:spPr bwMode="auto">
          <a:xfrm>
            <a:off x="1447800" y="685800"/>
            <a:ext cx="3657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Probability density function</a:t>
            </a:r>
          </a:p>
        </p:txBody>
      </p:sp>
      <p:sp>
        <p:nvSpPr>
          <p:cNvPr id="16390" name="Line 3"/>
          <p:cNvSpPr>
            <a:spLocks noChangeShapeType="1"/>
          </p:cNvSpPr>
          <p:nvPr/>
        </p:nvSpPr>
        <p:spPr bwMode="auto">
          <a:xfrm>
            <a:off x="1219200" y="1295400"/>
            <a:ext cx="411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1" name="Text Box 4"/>
          <p:cNvSpPr txBox="1">
            <a:spLocks noChangeArrowheads="1"/>
          </p:cNvSpPr>
          <p:nvPr/>
        </p:nvSpPr>
        <p:spPr bwMode="auto">
          <a:xfrm>
            <a:off x="1066800" y="1676400"/>
            <a:ext cx="44958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7013" indent="-227013">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1. A function, typically denoted f(x), that gives probabilities based on the </a:t>
            </a:r>
            <a:r>
              <a:rPr lang="en-US"/>
              <a:t>area</a:t>
            </a:r>
            <a:r>
              <a:rPr lang="en-US" b="0"/>
              <a:t> under the curve.</a:t>
            </a:r>
          </a:p>
          <a:p>
            <a:pPr algn="l">
              <a:spcBef>
                <a:spcPct val="50000"/>
              </a:spcBef>
            </a:pPr>
            <a:r>
              <a:rPr lang="en-US" b="0"/>
              <a:t>2.	f(x) </a:t>
            </a:r>
            <a:r>
              <a:rPr lang="en-US" b="0" u="sng"/>
              <a:t>&gt;</a:t>
            </a:r>
            <a:r>
              <a:rPr lang="en-US" b="0"/>
              <a:t> 0</a:t>
            </a:r>
          </a:p>
          <a:p>
            <a:pPr algn="l">
              <a:spcBef>
                <a:spcPct val="50000"/>
              </a:spcBef>
            </a:pPr>
            <a:r>
              <a:rPr lang="en-US" b="0"/>
              <a:t>3.	Total area under the function f(x) is 1.0.</a:t>
            </a:r>
          </a:p>
        </p:txBody>
      </p:sp>
      <p:graphicFrame>
        <p:nvGraphicFramePr>
          <p:cNvPr id="16392" name="Object 5"/>
          <p:cNvGraphicFramePr>
            <a:graphicFrameLocks noChangeAspect="1"/>
          </p:cNvGraphicFramePr>
          <p:nvPr/>
        </p:nvGraphicFramePr>
        <p:xfrm>
          <a:off x="2590800" y="3657600"/>
          <a:ext cx="1447800" cy="315913"/>
        </p:xfrm>
        <a:graphic>
          <a:graphicData uri="http://schemas.openxmlformats.org/presentationml/2006/ole">
            <mc:AlternateContent xmlns:mc="http://schemas.openxmlformats.org/markup-compatibility/2006">
              <mc:Choice xmlns:v="urn:schemas-microsoft-com:vml" Requires="v">
                <p:oleObj spid="_x0000_s16422" name="Equation" r:id="rId3" imgW="1447172" imgH="317362" progId="Equation.3">
                  <p:embed/>
                </p:oleObj>
              </mc:Choice>
              <mc:Fallback>
                <p:oleObj name="Equation" r:id="rId3" imgW="1447172" imgH="31736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657600"/>
                        <a:ext cx="1447800" cy="315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6393" name="Text Box 6"/>
          <p:cNvSpPr txBox="1">
            <a:spLocks noChangeArrowheads="1"/>
          </p:cNvSpPr>
          <p:nvPr/>
        </p:nvSpPr>
        <p:spPr bwMode="auto">
          <a:xfrm>
            <a:off x="982663" y="4419600"/>
            <a:ext cx="46561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Cumulative distribution function</a:t>
            </a:r>
          </a:p>
        </p:txBody>
      </p:sp>
      <p:sp>
        <p:nvSpPr>
          <p:cNvPr id="16394" name="Line 7"/>
          <p:cNvSpPr>
            <a:spLocks noChangeShapeType="1"/>
          </p:cNvSpPr>
          <p:nvPr/>
        </p:nvSpPr>
        <p:spPr bwMode="auto">
          <a:xfrm>
            <a:off x="1147763" y="5029200"/>
            <a:ext cx="4262437" cy="15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5" name="Text Box 8"/>
          <p:cNvSpPr txBox="1">
            <a:spLocks noChangeArrowheads="1"/>
          </p:cNvSpPr>
          <p:nvPr/>
        </p:nvSpPr>
        <p:spPr bwMode="auto">
          <a:xfrm>
            <a:off x="914400" y="5257800"/>
            <a:ext cx="49530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The </a:t>
            </a:r>
            <a:r>
              <a:rPr lang="en-US" b="0" u="sng"/>
              <a:t>cumulative distribution function</a:t>
            </a:r>
            <a:r>
              <a:rPr lang="en-US" b="0"/>
              <a:t>, F(t), tells us the total probability less than some value t.</a:t>
            </a:r>
          </a:p>
          <a:p>
            <a:pPr>
              <a:spcBef>
                <a:spcPct val="50000"/>
              </a:spcBef>
            </a:pPr>
            <a:r>
              <a:rPr lang="en-US" b="0"/>
              <a:t>F(t) = P(X </a:t>
            </a:r>
            <a:r>
              <a:rPr lang="en-US" b="0" u="sng"/>
              <a:t>&lt;</a:t>
            </a:r>
            <a:r>
              <a:rPr lang="en-US" b="0"/>
              <a:t> t)</a:t>
            </a:r>
          </a:p>
          <a:p>
            <a:pPr algn="l">
              <a:spcBef>
                <a:spcPct val="50000"/>
              </a:spcBef>
            </a:pPr>
            <a:r>
              <a:rPr lang="en-US" b="0"/>
              <a:t>This is analogous to the cumulative relative frequency.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741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741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2ACC4FAD-4C0D-47C3-B9E7-EE9E5312406D}" type="slidenum">
              <a:rPr lang="en-US" sz="1400" b="0" smtClean="0"/>
              <a:pPr/>
              <a:t>78</a:t>
            </a:fld>
            <a:endParaRPr lang="en-US" sz="1400" b="0" smtClean="0"/>
          </a:p>
        </p:txBody>
      </p:sp>
      <p:pic>
        <p:nvPicPr>
          <p:cNvPr id="17413" name="Picture 2" descr="cd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5334000" cy="330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 name="Group 27"/>
          <p:cNvGrpSpPr>
            <a:grpSpLocks/>
          </p:cNvGrpSpPr>
          <p:nvPr/>
        </p:nvGrpSpPr>
        <p:grpSpPr bwMode="auto">
          <a:xfrm>
            <a:off x="952500" y="3238500"/>
            <a:ext cx="2070100" cy="2895600"/>
            <a:chOff x="953249" y="3238500"/>
            <a:chExt cx="2069351" cy="2895849"/>
          </a:xfrm>
        </p:grpSpPr>
        <p:cxnSp>
          <p:nvCxnSpPr>
            <p:cNvPr id="17423" name="Straight Connector 2"/>
            <p:cNvCxnSpPr>
              <a:cxnSpLocks noChangeShapeType="1"/>
            </p:cNvCxnSpPr>
            <p:nvPr/>
          </p:nvCxnSpPr>
          <p:spPr bwMode="auto">
            <a:xfrm flipV="1">
              <a:off x="1663700" y="3238500"/>
              <a:ext cx="0" cy="135890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424" name="Rectangle 5"/>
            <p:cNvSpPr>
              <a:spLocks noChangeArrowheads="1"/>
            </p:cNvSpPr>
            <p:nvPr/>
          </p:nvSpPr>
          <p:spPr bwMode="auto">
            <a:xfrm>
              <a:off x="953249" y="5488018"/>
              <a:ext cx="206935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0"/>
                <a:t>Prob[wgt &lt; 80]</a:t>
              </a:r>
              <a:endParaRPr lang="en-US" sz="1600" b="0"/>
            </a:p>
            <a:p>
              <a:r>
                <a:rPr lang="en-US" sz="1600" b="0" i="1"/>
                <a:t>Area under the curve</a:t>
              </a:r>
              <a:endParaRPr lang="en-US" i="1"/>
            </a:p>
          </p:txBody>
        </p:sp>
        <p:sp>
          <p:nvSpPr>
            <p:cNvPr id="17425" name="Oval 15"/>
            <p:cNvSpPr>
              <a:spLocks noChangeArrowheads="1"/>
            </p:cNvSpPr>
            <p:nvPr/>
          </p:nvSpPr>
          <p:spPr bwMode="auto">
            <a:xfrm>
              <a:off x="1524000" y="4622800"/>
              <a:ext cx="257175" cy="215900"/>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17426" name="Straight Connector 47"/>
            <p:cNvCxnSpPr>
              <a:cxnSpLocks noChangeShapeType="1"/>
            </p:cNvCxnSpPr>
            <p:nvPr/>
          </p:nvCxnSpPr>
          <p:spPr bwMode="auto">
            <a:xfrm flipH="1">
              <a:off x="1363980" y="40767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27" name="Straight Connector 51"/>
            <p:cNvCxnSpPr>
              <a:cxnSpLocks noChangeShapeType="1"/>
            </p:cNvCxnSpPr>
            <p:nvPr/>
          </p:nvCxnSpPr>
          <p:spPr bwMode="auto">
            <a:xfrm flipH="1">
              <a:off x="1363980" y="41656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28" name="Straight Connector 52"/>
            <p:cNvCxnSpPr>
              <a:cxnSpLocks noChangeShapeType="1"/>
            </p:cNvCxnSpPr>
            <p:nvPr/>
          </p:nvCxnSpPr>
          <p:spPr bwMode="auto">
            <a:xfrm flipH="1">
              <a:off x="1363980" y="42418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29" name="Straight Connector 53"/>
            <p:cNvCxnSpPr>
              <a:cxnSpLocks noChangeShapeType="1"/>
            </p:cNvCxnSpPr>
            <p:nvPr/>
          </p:nvCxnSpPr>
          <p:spPr bwMode="auto">
            <a:xfrm flipH="1">
              <a:off x="1300480" y="4330700"/>
              <a:ext cx="36576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0" name="Straight Connector 54"/>
            <p:cNvCxnSpPr>
              <a:cxnSpLocks noChangeShapeType="1"/>
            </p:cNvCxnSpPr>
            <p:nvPr/>
          </p:nvCxnSpPr>
          <p:spPr bwMode="auto">
            <a:xfrm flipH="1">
              <a:off x="1206500" y="4419600"/>
              <a:ext cx="46990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1" name="Straight Connector 55"/>
            <p:cNvCxnSpPr>
              <a:cxnSpLocks noChangeShapeType="1"/>
            </p:cNvCxnSpPr>
            <p:nvPr/>
          </p:nvCxnSpPr>
          <p:spPr bwMode="auto">
            <a:xfrm flipH="1">
              <a:off x="1193800" y="4508500"/>
              <a:ext cx="46990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2" name="Straight Connector 56"/>
            <p:cNvCxnSpPr>
              <a:cxnSpLocks noChangeShapeType="1"/>
            </p:cNvCxnSpPr>
            <p:nvPr/>
          </p:nvCxnSpPr>
          <p:spPr bwMode="auto">
            <a:xfrm flipH="1">
              <a:off x="1541780" y="3632200"/>
              <a:ext cx="104775"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3" name="Straight Connector 57"/>
            <p:cNvCxnSpPr>
              <a:cxnSpLocks noChangeShapeType="1"/>
            </p:cNvCxnSpPr>
            <p:nvPr/>
          </p:nvCxnSpPr>
          <p:spPr bwMode="auto">
            <a:xfrm flipH="1">
              <a:off x="1414780" y="4000500"/>
              <a:ext cx="2489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4" name="Straight Connector 56"/>
            <p:cNvCxnSpPr>
              <a:cxnSpLocks noChangeShapeType="1"/>
            </p:cNvCxnSpPr>
            <p:nvPr/>
          </p:nvCxnSpPr>
          <p:spPr bwMode="auto">
            <a:xfrm flipH="1">
              <a:off x="1567180" y="3543300"/>
              <a:ext cx="104775"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5" name="Straight Connector 57"/>
            <p:cNvCxnSpPr>
              <a:cxnSpLocks noChangeShapeType="1"/>
            </p:cNvCxnSpPr>
            <p:nvPr/>
          </p:nvCxnSpPr>
          <p:spPr bwMode="auto">
            <a:xfrm flipH="1">
              <a:off x="1452880" y="3911600"/>
              <a:ext cx="20955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6" name="Straight Connector 57"/>
            <p:cNvCxnSpPr>
              <a:cxnSpLocks noChangeShapeType="1"/>
            </p:cNvCxnSpPr>
            <p:nvPr/>
          </p:nvCxnSpPr>
          <p:spPr bwMode="auto">
            <a:xfrm flipH="1">
              <a:off x="1452880" y="3810000"/>
              <a:ext cx="20955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37" name="Straight Connector 57"/>
            <p:cNvCxnSpPr>
              <a:cxnSpLocks noChangeShapeType="1"/>
            </p:cNvCxnSpPr>
            <p:nvPr/>
          </p:nvCxnSpPr>
          <p:spPr bwMode="auto">
            <a:xfrm flipH="1">
              <a:off x="1478280" y="3708400"/>
              <a:ext cx="18288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7" name="Group 26"/>
          <p:cNvGrpSpPr>
            <a:grpSpLocks/>
          </p:cNvGrpSpPr>
          <p:nvPr/>
        </p:nvGrpSpPr>
        <p:grpSpPr bwMode="auto">
          <a:xfrm>
            <a:off x="4379913" y="4038600"/>
            <a:ext cx="257175" cy="800100"/>
            <a:chOff x="4379912" y="4038600"/>
            <a:chExt cx="257175" cy="800100"/>
          </a:xfrm>
        </p:grpSpPr>
        <p:cxnSp>
          <p:nvCxnSpPr>
            <p:cNvPr id="17421" name="Straight Connector 32"/>
            <p:cNvCxnSpPr>
              <a:cxnSpLocks noChangeShapeType="1"/>
            </p:cNvCxnSpPr>
            <p:nvPr/>
          </p:nvCxnSpPr>
          <p:spPr bwMode="auto">
            <a:xfrm flipV="1">
              <a:off x="4508500" y="4038600"/>
              <a:ext cx="0" cy="59690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422" name="Oval 15"/>
            <p:cNvSpPr>
              <a:spLocks noChangeArrowheads="1"/>
            </p:cNvSpPr>
            <p:nvPr/>
          </p:nvSpPr>
          <p:spPr bwMode="auto">
            <a:xfrm>
              <a:off x="4379912" y="4622800"/>
              <a:ext cx="257175" cy="215900"/>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4" name="Group 43"/>
          <p:cNvGrpSpPr>
            <a:grpSpLocks/>
          </p:cNvGrpSpPr>
          <p:nvPr/>
        </p:nvGrpSpPr>
        <p:grpSpPr bwMode="auto">
          <a:xfrm>
            <a:off x="3032125" y="3892550"/>
            <a:ext cx="2070100" cy="2024063"/>
            <a:chOff x="3032125" y="3892550"/>
            <a:chExt cx="2069351" cy="2024123"/>
          </a:xfrm>
        </p:grpSpPr>
        <p:sp>
          <p:nvSpPr>
            <p:cNvPr id="17417" name="Rectangle 35"/>
            <p:cNvSpPr>
              <a:spLocks noChangeArrowheads="1"/>
            </p:cNvSpPr>
            <p:nvPr/>
          </p:nvSpPr>
          <p:spPr bwMode="auto">
            <a:xfrm>
              <a:off x="3032125" y="5516563"/>
              <a:ext cx="206935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b="0"/>
                <a:t>=    0.40</a:t>
              </a:r>
              <a:endParaRPr lang="en-US" i="1"/>
            </a:p>
          </p:txBody>
        </p:sp>
        <p:grpSp>
          <p:nvGrpSpPr>
            <p:cNvPr id="17418" name="Group 42"/>
            <p:cNvGrpSpPr>
              <a:grpSpLocks/>
            </p:cNvGrpSpPr>
            <p:nvPr/>
          </p:nvGrpSpPr>
          <p:grpSpPr bwMode="auto">
            <a:xfrm>
              <a:off x="3375026" y="3892550"/>
              <a:ext cx="1133473" cy="273050"/>
              <a:chOff x="3375026" y="3892550"/>
              <a:chExt cx="1133473" cy="273050"/>
            </a:xfrm>
          </p:grpSpPr>
          <p:cxnSp>
            <p:nvCxnSpPr>
              <p:cNvPr id="17419" name="Straight Connector 40"/>
              <p:cNvCxnSpPr>
                <a:cxnSpLocks noChangeShapeType="1"/>
              </p:cNvCxnSpPr>
              <p:nvPr/>
            </p:nvCxnSpPr>
            <p:spPr bwMode="auto">
              <a:xfrm flipH="1">
                <a:off x="3632201" y="4025900"/>
                <a:ext cx="876298"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420" name="Oval 15"/>
              <p:cNvSpPr>
                <a:spLocks noChangeArrowheads="1"/>
              </p:cNvSpPr>
              <p:nvPr/>
            </p:nvSpPr>
            <p:spPr bwMode="auto">
              <a:xfrm>
                <a:off x="3375026" y="3892550"/>
                <a:ext cx="257175" cy="273050"/>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945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946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6384B45D-4494-44A4-8F65-5A1667FCEA00}" type="slidenum">
              <a:rPr lang="en-US" sz="1400" b="0" smtClean="0"/>
              <a:pPr/>
              <a:t>79</a:t>
            </a:fld>
            <a:endParaRPr lang="en-US" sz="1400" b="0" smtClean="0"/>
          </a:p>
        </p:txBody>
      </p:sp>
      <p:sp>
        <p:nvSpPr>
          <p:cNvPr id="19461" name="Text Box 2"/>
          <p:cNvSpPr txBox="1">
            <a:spLocks noChangeArrowheads="1"/>
          </p:cNvSpPr>
          <p:nvPr/>
        </p:nvSpPr>
        <p:spPr bwMode="auto">
          <a:xfrm>
            <a:off x="1828800" y="677863"/>
            <a:ext cx="3200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Distribution</a:t>
            </a:r>
            <a:endParaRPr lang="en-US" b="0"/>
          </a:p>
        </p:txBody>
      </p:sp>
      <p:sp>
        <p:nvSpPr>
          <p:cNvPr id="19462" name="Line 3"/>
          <p:cNvSpPr>
            <a:spLocks noChangeShapeType="1"/>
          </p:cNvSpPr>
          <p:nvPr/>
        </p:nvSpPr>
        <p:spPr bwMode="auto">
          <a:xfrm>
            <a:off x="1066800" y="12954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63" name="Text Box 4"/>
          <p:cNvSpPr txBox="1">
            <a:spLocks noChangeArrowheads="1"/>
          </p:cNvSpPr>
          <p:nvPr/>
        </p:nvSpPr>
        <p:spPr bwMode="auto">
          <a:xfrm>
            <a:off x="1066800" y="1676400"/>
            <a:ext cx="46482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65100" indent="-165100">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buFontTx/>
              <a:buChar char="•"/>
            </a:pPr>
            <a:r>
              <a:rPr lang="en-US" b="0" dirty="0"/>
              <a:t>A </a:t>
            </a:r>
            <a:r>
              <a:rPr lang="en-US" b="0" strike="sngStrike" dirty="0"/>
              <a:t>common</a:t>
            </a:r>
            <a:r>
              <a:rPr lang="en-US" b="0" dirty="0"/>
              <a:t> probability model for continuous data</a:t>
            </a:r>
          </a:p>
          <a:p>
            <a:pPr algn="l">
              <a:spcBef>
                <a:spcPct val="50000"/>
              </a:spcBef>
              <a:buFontTx/>
              <a:buChar char="•"/>
            </a:pPr>
            <a:r>
              <a:rPr lang="en-US" b="0" dirty="0" smtClean="0"/>
              <a:t>Bell-shaped </a:t>
            </a:r>
            <a:r>
              <a:rPr lang="en-US" b="0" dirty="0"/>
              <a:t>curve</a:t>
            </a:r>
          </a:p>
          <a:p>
            <a:pPr algn="l">
              <a:spcBef>
                <a:spcPct val="50000"/>
              </a:spcBef>
              <a:buFont typeface="Symbol" pitchFamily="18" charset="2"/>
              <a:buChar char="Þ"/>
            </a:pPr>
            <a:r>
              <a:rPr lang="en-US" b="0" dirty="0"/>
              <a:t> takes values between -</a:t>
            </a:r>
            <a:r>
              <a:rPr lang="en-US" b="0" dirty="0">
                <a:sym typeface="Symbol" pitchFamily="18" charset="2"/>
              </a:rPr>
              <a:t> and + </a:t>
            </a:r>
          </a:p>
          <a:p>
            <a:pPr algn="l">
              <a:spcBef>
                <a:spcPct val="50000"/>
              </a:spcBef>
              <a:buFont typeface="Symbol" pitchFamily="18" charset="2"/>
              <a:buChar char="Þ"/>
            </a:pPr>
            <a:r>
              <a:rPr lang="en-US" b="0" dirty="0">
                <a:sym typeface="Symbol" pitchFamily="18" charset="2"/>
              </a:rPr>
              <a:t> symmetric about mean</a:t>
            </a:r>
          </a:p>
          <a:p>
            <a:pPr algn="l">
              <a:spcBef>
                <a:spcPct val="50000"/>
              </a:spcBef>
              <a:buFont typeface="Symbol" pitchFamily="18" charset="2"/>
              <a:buChar char="Þ"/>
            </a:pPr>
            <a:r>
              <a:rPr lang="en-US" b="0" dirty="0">
                <a:sym typeface="Symbol" pitchFamily="18" charset="2"/>
              </a:rPr>
              <a:t> mean=median=mode</a:t>
            </a:r>
          </a:p>
          <a:p>
            <a:pPr algn="l">
              <a:spcBef>
                <a:spcPct val="50000"/>
              </a:spcBef>
              <a:buFontTx/>
              <a:buChar char="•"/>
            </a:pPr>
            <a:r>
              <a:rPr lang="en-US" b="0" dirty="0">
                <a:sym typeface="Symbol" pitchFamily="18" charset="2"/>
              </a:rPr>
              <a:t>Examples (common but </a:t>
            </a:r>
            <a:r>
              <a:rPr lang="en-US" b="0" dirty="0" smtClean="0">
                <a:sym typeface="Symbol" pitchFamily="18" charset="2"/>
              </a:rPr>
              <a:t>questionable!)</a:t>
            </a:r>
            <a:endParaRPr lang="en-US" b="0" dirty="0">
              <a:sym typeface="Symbol" pitchFamily="18" charset="2"/>
            </a:endParaRPr>
          </a:p>
          <a:p>
            <a:pPr algn="l">
              <a:spcBef>
                <a:spcPct val="50000"/>
              </a:spcBef>
              <a:buFont typeface="Symbol" pitchFamily="18" charset="2"/>
              <a:buNone/>
            </a:pPr>
            <a:r>
              <a:rPr lang="en-US" b="0" dirty="0">
                <a:sym typeface="Symbol" pitchFamily="18" charset="2"/>
              </a:rPr>
              <a:t>	birthweights</a:t>
            </a:r>
          </a:p>
          <a:p>
            <a:pPr algn="l">
              <a:spcBef>
                <a:spcPct val="50000"/>
              </a:spcBef>
              <a:buFont typeface="Symbol" pitchFamily="18" charset="2"/>
              <a:buNone/>
            </a:pPr>
            <a:r>
              <a:rPr lang="en-US" b="0" dirty="0">
                <a:sym typeface="Symbol" pitchFamily="18" charset="2"/>
              </a:rPr>
              <a:t>	blood pressure</a:t>
            </a:r>
          </a:p>
          <a:p>
            <a:pPr algn="l">
              <a:spcBef>
                <a:spcPct val="50000"/>
              </a:spcBef>
              <a:buFont typeface="Symbol" pitchFamily="18" charset="2"/>
              <a:buNone/>
            </a:pPr>
            <a:r>
              <a:rPr lang="en-US" b="0" dirty="0">
                <a:sym typeface="Symbol" pitchFamily="18" charset="2"/>
              </a:rPr>
              <a:t>	CD4 cell counts (perhaps transformed)</a:t>
            </a:r>
          </a:p>
        </p:txBody>
      </p:sp>
      <p:sp>
        <p:nvSpPr>
          <p:cNvPr id="2" name="TextBox 1"/>
          <p:cNvSpPr txBox="1"/>
          <p:nvPr/>
        </p:nvSpPr>
        <p:spPr>
          <a:xfrm>
            <a:off x="1352231" y="6496516"/>
            <a:ext cx="4411977" cy="1323439"/>
          </a:xfrm>
          <a:prstGeom prst="rect">
            <a:avLst/>
          </a:prstGeom>
          <a:noFill/>
        </p:spPr>
        <p:txBody>
          <a:bodyPr wrap="none" rtlCol="0">
            <a:spAutoFit/>
          </a:bodyPr>
          <a:lstStyle/>
          <a:p>
            <a:r>
              <a:rPr lang="en-US" dirty="0">
                <a:solidFill>
                  <a:srgbClr val="7030A0"/>
                </a:solidFill>
              </a:rPr>
              <a:t>The normal distribution is more </a:t>
            </a:r>
            <a:r>
              <a:rPr lang="en-US" dirty="0" smtClean="0">
                <a:solidFill>
                  <a:srgbClr val="7030A0"/>
                </a:solidFill>
              </a:rPr>
              <a:t>useful</a:t>
            </a:r>
          </a:p>
          <a:p>
            <a:r>
              <a:rPr lang="en-US" dirty="0" smtClean="0">
                <a:solidFill>
                  <a:srgbClr val="7030A0"/>
                </a:solidFill>
              </a:rPr>
              <a:t>as </a:t>
            </a:r>
            <a:r>
              <a:rPr lang="en-US" dirty="0">
                <a:solidFill>
                  <a:srgbClr val="7030A0"/>
                </a:solidFill>
              </a:rPr>
              <a:t>a derived </a:t>
            </a:r>
            <a:r>
              <a:rPr lang="en-US" dirty="0" smtClean="0">
                <a:solidFill>
                  <a:srgbClr val="7030A0"/>
                </a:solidFill>
              </a:rPr>
              <a:t>distribution, </a:t>
            </a:r>
          </a:p>
          <a:p>
            <a:r>
              <a:rPr lang="en-US" dirty="0">
                <a:solidFill>
                  <a:srgbClr val="7030A0"/>
                </a:solidFill>
              </a:rPr>
              <a:t>as we will see when we talk about the </a:t>
            </a:r>
            <a:endParaRPr lang="en-US" dirty="0" smtClean="0">
              <a:solidFill>
                <a:srgbClr val="7030A0"/>
              </a:solidFill>
            </a:endParaRPr>
          </a:p>
          <a:p>
            <a:r>
              <a:rPr lang="en-US" dirty="0" smtClean="0">
                <a:solidFill>
                  <a:srgbClr val="7030A0"/>
                </a:solidFill>
              </a:rPr>
              <a:t>central </a:t>
            </a:r>
            <a:r>
              <a:rPr lang="en-US" dirty="0">
                <a:solidFill>
                  <a:srgbClr val="7030A0"/>
                </a:solidFill>
              </a:rPr>
              <a:t>limit </a:t>
            </a:r>
            <a:r>
              <a:rPr lang="en-US" dirty="0" smtClean="0">
                <a:solidFill>
                  <a:srgbClr val="7030A0"/>
                </a:solidFill>
              </a:rPr>
              <a:t>theorem</a:t>
            </a:r>
            <a:r>
              <a:rPr lang="mr-IN" dirty="0" smtClean="0">
                <a:solidFill>
                  <a:srgbClr val="7030A0"/>
                </a:solidFill>
              </a:rPr>
              <a:t>…</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048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048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A23CCDEF-583E-4FAA-AE1B-E154E2636BB7}" type="slidenum">
              <a:rPr lang="en-US" sz="1400" b="0" smtClean="0"/>
              <a:pPr/>
              <a:t>80</a:t>
            </a:fld>
            <a:endParaRPr lang="en-US" sz="1400" b="0" smtClean="0"/>
          </a:p>
        </p:txBody>
      </p:sp>
      <p:sp>
        <p:nvSpPr>
          <p:cNvPr id="20485" name="Text Box 2"/>
          <p:cNvSpPr txBox="1">
            <a:spLocks noChangeArrowheads="1"/>
          </p:cNvSpPr>
          <p:nvPr/>
        </p:nvSpPr>
        <p:spPr bwMode="auto">
          <a:xfrm>
            <a:off x="1828800" y="677863"/>
            <a:ext cx="3200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Distribution</a:t>
            </a:r>
            <a:endParaRPr lang="en-US" b="0"/>
          </a:p>
        </p:txBody>
      </p:sp>
      <p:sp>
        <p:nvSpPr>
          <p:cNvPr id="20486" name="Line 3"/>
          <p:cNvSpPr>
            <a:spLocks noChangeShapeType="1"/>
          </p:cNvSpPr>
          <p:nvPr/>
        </p:nvSpPr>
        <p:spPr bwMode="auto">
          <a:xfrm>
            <a:off x="1066800" y="12954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7" name="Text Box 4"/>
          <p:cNvSpPr txBox="1">
            <a:spLocks noChangeArrowheads="1"/>
          </p:cNvSpPr>
          <p:nvPr/>
        </p:nvSpPr>
        <p:spPr bwMode="auto">
          <a:xfrm>
            <a:off x="990600" y="1447800"/>
            <a:ext cx="5105400" cy="634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Specifying the mean and variance of a normal distribution completely determines the probability distribution function and, therefore, all probabilities.</a:t>
            </a:r>
          </a:p>
          <a:p>
            <a:pPr algn="l">
              <a:spcBef>
                <a:spcPct val="50000"/>
              </a:spcBef>
            </a:pPr>
            <a:r>
              <a:rPr lang="en-US" b="0"/>
              <a:t>The </a:t>
            </a:r>
            <a:r>
              <a:rPr lang="en-US"/>
              <a:t>normal probability density function</a:t>
            </a:r>
            <a:r>
              <a:rPr lang="en-US" b="0"/>
              <a:t> is:</a:t>
            </a:r>
          </a:p>
          <a:p>
            <a:pPr algn="l">
              <a:spcBef>
                <a:spcPct val="50000"/>
              </a:spcBef>
            </a:pPr>
            <a:endParaRPr lang="en-US" b="0"/>
          </a:p>
          <a:p>
            <a:pPr algn="l">
              <a:spcBef>
                <a:spcPct val="50000"/>
              </a:spcBef>
            </a:pPr>
            <a:endParaRPr lang="en-US" b="0"/>
          </a:p>
          <a:p>
            <a:pPr algn="l">
              <a:spcBef>
                <a:spcPct val="50000"/>
              </a:spcBef>
            </a:pPr>
            <a:r>
              <a:rPr lang="en-US" b="0"/>
              <a:t>where</a:t>
            </a:r>
          </a:p>
          <a:p>
            <a:pPr algn="l">
              <a:spcBef>
                <a:spcPct val="50000"/>
              </a:spcBef>
            </a:pPr>
            <a:r>
              <a:rPr lang="en-US" b="0"/>
              <a:t>		</a:t>
            </a:r>
            <a:r>
              <a:rPr lang="en-US" b="0">
                <a:sym typeface="Symbol" pitchFamily="18" charset="2"/>
              </a:rPr>
              <a:t>  3.14 (a constant)</a:t>
            </a:r>
          </a:p>
          <a:p>
            <a:pPr algn="l">
              <a:spcBef>
                <a:spcPct val="50000"/>
              </a:spcBef>
            </a:pPr>
            <a:r>
              <a:rPr lang="en-US" b="0">
                <a:sym typeface="Symbol" pitchFamily="18" charset="2"/>
              </a:rPr>
              <a:t>Notice that the normal distribution has two </a:t>
            </a:r>
            <a:r>
              <a:rPr lang="en-US" b="0" u="sng">
                <a:sym typeface="Symbol" pitchFamily="18" charset="2"/>
              </a:rPr>
              <a:t>parameters</a:t>
            </a:r>
            <a:r>
              <a:rPr lang="en-US" b="0">
                <a:sym typeface="Symbol" pitchFamily="18" charset="2"/>
              </a:rPr>
              <a:t>:</a:t>
            </a:r>
          </a:p>
          <a:p>
            <a:pPr algn="l">
              <a:spcBef>
                <a:spcPct val="50000"/>
              </a:spcBef>
            </a:pPr>
            <a:r>
              <a:rPr lang="en-US" b="0">
                <a:sym typeface="Symbol" pitchFamily="18" charset="2"/>
              </a:rPr>
              <a:t>	 = the mean of X</a:t>
            </a:r>
          </a:p>
          <a:p>
            <a:pPr algn="l">
              <a:spcBef>
                <a:spcPct val="50000"/>
              </a:spcBef>
            </a:pPr>
            <a:r>
              <a:rPr lang="en-US" b="0">
                <a:sym typeface="Symbol" pitchFamily="18" charset="2"/>
              </a:rPr>
              <a:t>	 = the standard deviation of X</a:t>
            </a:r>
          </a:p>
          <a:p>
            <a:pPr algn="l">
              <a:spcBef>
                <a:spcPct val="50000"/>
              </a:spcBef>
            </a:pPr>
            <a:r>
              <a:rPr lang="en-US" b="0">
                <a:sym typeface="Symbol" pitchFamily="18" charset="2"/>
              </a:rPr>
              <a:t>We write X~N( , </a:t>
            </a:r>
            <a:r>
              <a:rPr lang="en-US" b="0" baseline="30000">
                <a:sym typeface="Symbol" pitchFamily="18" charset="2"/>
              </a:rPr>
              <a:t>2</a:t>
            </a:r>
            <a:r>
              <a:rPr lang="en-US" b="0">
                <a:sym typeface="Symbol" pitchFamily="18" charset="2"/>
              </a:rPr>
              <a:t>).  The </a:t>
            </a:r>
            <a:r>
              <a:rPr lang="en-US">
                <a:sym typeface="Symbol" pitchFamily="18" charset="2"/>
              </a:rPr>
              <a:t>standard normal </a:t>
            </a:r>
            <a:r>
              <a:rPr lang="en-US" b="0">
                <a:sym typeface="Symbol" pitchFamily="18" charset="2"/>
              </a:rPr>
              <a:t>distribution is a special case where  = 0 and  = 1.</a:t>
            </a:r>
          </a:p>
        </p:txBody>
      </p:sp>
      <p:graphicFrame>
        <p:nvGraphicFramePr>
          <p:cNvPr id="20488" name="Object 5"/>
          <p:cNvGraphicFramePr>
            <a:graphicFrameLocks noChangeAspect="1"/>
          </p:cNvGraphicFramePr>
          <p:nvPr/>
        </p:nvGraphicFramePr>
        <p:xfrm>
          <a:off x="1752600" y="3429000"/>
          <a:ext cx="3352800" cy="736600"/>
        </p:xfrm>
        <a:graphic>
          <a:graphicData uri="http://schemas.openxmlformats.org/presentationml/2006/ole">
            <mc:AlternateContent xmlns:mc="http://schemas.openxmlformats.org/markup-compatibility/2006">
              <mc:Choice xmlns:v="urn:schemas-microsoft-com:vml" Requires="v">
                <p:oleObj spid="_x0000_s20515" name="Equation" r:id="rId3" imgW="3352800" imgH="736600" progId="Equation.3">
                  <p:embed/>
                </p:oleObj>
              </mc:Choice>
              <mc:Fallback>
                <p:oleObj name="Equation" r:id="rId3" imgW="33528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429000"/>
                        <a:ext cx="3352800" cy="73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150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150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5F033DA6-063D-4410-A488-7DB85094BF04}" type="slidenum">
              <a:rPr lang="en-US" sz="1400" b="0" smtClean="0"/>
              <a:pPr/>
              <a:t>81</a:t>
            </a:fld>
            <a:endParaRPr lang="en-US" sz="1400" b="0" smtClean="0"/>
          </a:p>
        </p:txBody>
      </p:sp>
      <p:pic>
        <p:nvPicPr>
          <p:cNvPr id="21509" name="Picture 2" descr="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52197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07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07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67668A61-AACE-4A5E-A3D4-000FEE66EE68}" type="slidenum">
              <a:rPr lang="en-US" sz="1400" b="0" smtClean="0"/>
              <a:pPr/>
              <a:t>64</a:t>
            </a:fld>
            <a:endParaRPr lang="en-US" sz="1400" b="0" smtClean="0"/>
          </a:p>
        </p:txBody>
      </p:sp>
      <p:sp>
        <p:nvSpPr>
          <p:cNvPr id="3077" name="Text Box 2"/>
          <p:cNvSpPr txBox="1">
            <a:spLocks noChangeArrowheads="1"/>
          </p:cNvSpPr>
          <p:nvPr/>
        </p:nvSpPr>
        <p:spPr bwMode="auto">
          <a:xfrm>
            <a:off x="1190625" y="914400"/>
            <a:ext cx="449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Multinomial Distribution - Motivation</a:t>
            </a:r>
          </a:p>
        </p:txBody>
      </p:sp>
      <p:sp>
        <p:nvSpPr>
          <p:cNvPr id="3078" name="Line 3"/>
          <p:cNvSpPr>
            <a:spLocks noChangeShapeType="1"/>
          </p:cNvSpPr>
          <p:nvPr/>
        </p:nvSpPr>
        <p:spPr bwMode="auto">
          <a:xfrm>
            <a:off x="11430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9" name="Text Box 4"/>
          <p:cNvSpPr txBox="1">
            <a:spLocks noChangeArrowheads="1"/>
          </p:cNvSpPr>
          <p:nvPr/>
        </p:nvSpPr>
        <p:spPr bwMode="auto">
          <a:xfrm>
            <a:off x="1066800" y="1905000"/>
            <a:ext cx="4648200" cy="603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Suppose we modified assumption (1) of the binomial distribution to allow for more than two outcomes.</a:t>
            </a:r>
          </a:p>
          <a:p>
            <a:pPr algn="l">
              <a:spcBef>
                <a:spcPct val="50000"/>
              </a:spcBef>
            </a:pPr>
            <a:r>
              <a:rPr lang="en-US" b="0"/>
              <a:t>For example, suppose that for the family with parents that are heterozygote carriers of a recessive trait, we are interested in knowing the probability of</a:t>
            </a:r>
          </a:p>
          <a:p>
            <a:pPr algn="l">
              <a:spcBef>
                <a:spcPct val="50000"/>
              </a:spcBef>
            </a:pPr>
            <a:endParaRPr lang="en-US" b="0"/>
          </a:p>
          <a:p>
            <a:pPr algn="l">
              <a:spcBef>
                <a:spcPct val="50000"/>
              </a:spcBef>
            </a:pPr>
            <a:r>
              <a:rPr lang="en-US"/>
              <a:t>Q</a:t>
            </a:r>
            <a:r>
              <a:rPr lang="en-US" baseline="-25000"/>
              <a:t>1</a:t>
            </a:r>
            <a:r>
              <a:rPr lang="en-US" b="0"/>
              <a:t>: One of their </a:t>
            </a:r>
            <a:r>
              <a:rPr lang="en-US" b="0" i="1"/>
              <a:t>n</a:t>
            </a:r>
            <a:r>
              <a:rPr lang="en-US" b="0"/>
              <a:t>=3 offspring will be unaffected (AA), 1 will be affected (aa) and one will be a carrier (Aa),</a:t>
            </a:r>
          </a:p>
          <a:p>
            <a:pPr algn="l">
              <a:spcBef>
                <a:spcPct val="50000"/>
              </a:spcBef>
            </a:pPr>
            <a:endParaRPr lang="en-US" b="0"/>
          </a:p>
          <a:p>
            <a:pPr algn="l">
              <a:spcBef>
                <a:spcPct val="50000"/>
              </a:spcBef>
            </a:pPr>
            <a:r>
              <a:rPr lang="en-US"/>
              <a:t>Q</a:t>
            </a:r>
            <a:r>
              <a:rPr lang="en-US" baseline="-25000"/>
              <a:t>2</a:t>
            </a:r>
            <a:r>
              <a:rPr lang="en-US" b="0"/>
              <a:t>:All of their offspring will be carriers,</a:t>
            </a:r>
          </a:p>
          <a:p>
            <a:pPr algn="l">
              <a:spcBef>
                <a:spcPct val="50000"/>
              </a:spcBef>
            </a:pPr>
            <a:endParaRPr lang="en-US" b="0"/>
          </a:p>
          <a:p>
            <a:pPr algn="l">
              <a:spcBef>
                <a:spcPct val="50000"/>
              </a:spcBef>
            </a:pPr>
            <a:r>
              <a:rPr lang="en-US"/>
              <a:t>Q</a:t>
            </a:r>
            <a:r>
              <a:rPr lang="en-US" baseline="-25000"/>
              <a:t>3</a:t>
            </a:r>
            <a:r>
              <a:rPr lang="en-US" b="0"/>
              <a:t>:Exactly two of their offspring will be affected (aa) and one will be a carrier.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253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253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C037529A-F04E-4A41-8EF3-4E3CF86991FE}" type="slidenum">
              <a:rPr lang="en-US" sz="1400" b="0" smtClean="0"/>
              <a:pPr/>
              <a:t>82</a:t>
            </a:fld>
            <a:endParaRPr lang="en-US" sz="1400" b="0" smtClean="0"/>
          </a:p>
        </p:txBody>
      </p:sp>
      <p:pic>
        <p:nvPicPr>
          <p:cNvPr id="22533" name="Picture 2" descr="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5943600" cy="334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355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355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2B3AB0A6-F705-45E3-93B6-29D204904966}" type="slidenum">
              <a:rPr lang="en-US" sz="1400" b="0" smtClean="0"/>
              <a:pPr/>
              <a:t>83</a:t>
            </a:fld>
            <a:endParaRPr lang="en-US" sz="1400" b="0" smtClean="0"/>
          </a:p>
        </p:txBody>
      </p:sp>
      <p:sp>
        <p:nvSpPr>
          <p:cNvPr id="23557" name="Text Box 2"/>
          <p:cNvSpPr txBox="1">
            <a:spLocks noChangeArrowheads="1"/>
          </p:cNvSpPr>
          <p:nvPr/>
        </p:nvSpPr>
        <p:spPr bwMode="auto">
          <a:xfrm>
            <a:off x="1524000" y="609600"/>
            <a:ext cx="3733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Distribution - Calculating Probabilities</a:t>
            </a:r>
          </a:p>
        </p:txBody>
      </p:sp>
      <p:sp>
        <p:nvSpPr>
          <p:cNvPr id="23558" name="Line 3"/>
          <p:cNvSpPr>
            <a:spLocks noChangeShapeType="1"/>
          </p:cNvSpPr>
          <p:nvPr/>
        </p:nvSpPr>
        <p:spPr bwMode="auto">
          <a:xfrm>
            <a:off x="1143000" y="15240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59" name="Text Box 4"/>
          <p:cNvSpPr txBox="1">
            <a:spLocks noChangeArrowheads="1"/>
          </p:cNvSpPr>
          <p:nvPr/>
        </p:nvSpPr>
        <p:spPr bwMode="auto">
          <a:xfrm>
            <a:off x="914400" y="1905000"/>
            <a:ext cx="5105400" cy="481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Example: Rosner 5.20</a:t>
            </a:r>
          </a:p>
          <a:p>
            <a:pPr algn="l">
              <a:spcBef>
                <a:spcPct val="50000"/>
              </a:spcBef>
            </a:pPr>
            <a:r>
              <a:rPr lang="en-US" b="0"/>
              <a:t>Serum cholesterol is approximately normally distributed with mean 219 mg/mL and standard deviation 50 mg/mL. If the clinically desirable range is &lt; 200 mg/mL, then what proportion of the population falls in this range?</a:t>
            </a:r>
          </a:p>
          <a:p>
            <a:pPr algn="l">
              <a:spcBef>
                <a:spcPct val="50000"/>
              </a:spcBef>
            </a:pPr>
            <a:endParaRPr lang="en-US" b="0"/>
          </a:p>
          <a:p>
            <a:pPr algn="l">
              <a:spcBef>
                <a:spcPct val="50000"/>
              </a:spcBef>
            </a:pPr>
            <a:r>
              <a:rPr lang="en-US" b="0"/>
              <a:t>X = serum cholesterol in an individual.</a:t>
            </a:r>
          </a:p>
          <a:p>
            <a:pPr algn="l">
              <a:spcBef>
                <a:spcPct val="50000"/>
              </a:spcBef>
            </a:pPr>
            <a:r>
              <a:rPr lang="en-US" b="0">
                <a:sym typeface="Symbol" pitchFamily="18" charset="2"/>
              </a:rPr>
              <a:t> = </a:t>
            </a:r>
          </a:p>
          <a:p>
            <a:pPr algn="l">
              <a:spcBef>
                <a:spcPct val="50000"/>
              </a:spcBef>
            </a:pPr>
            <a:r>
              <a:rPr lang="en-US" b="0">
                <a:sym typeface="Symbol" pitchFamily="18" charset="2"/>
              </a:rPr>
              <a:t> = </a:t>
            </a:r>
          </a:p>
          <a:p>
            <a:pPr algn="l">
              <a:spcBef>
                <a:spcPct val="50000"/>
              </a:spcBef>
            </a:pPr>
            <a:endParaRPr lang="en-US" b="0">
              <a:sym typeface="Symbol" pitchFamily="18" charset="2"/>
            </a:endParaRPr>
          </a:p>
          <a:p>
            <a:pPr algn="l">
              <a:spcBef>
                <a:spcPct val="50000"/>
              </a:spcBef>
            </a:pPr>
            <a:endParaRPr lang="en-US" b="0"/>
          </a:p>
        </p:txBody>
      </p:sp>
      <p:graphicFrame>
        <p:nvGraphicFramePr>
          <p:cNvPr id="23560" name="Object 5"/>
          <p:cNvGraphicFramePr>
            <a:graphicFrameLocks noChangeAspect="1"/>
          </p:cNvGraphicFramePr>
          <p:nvPr/>
        </p:nvGraphicFramePr>
        <p:xfrm>
          <a:off x="1092200" y="6019800"/>
          <a:ext cx="4749800" cy="736600"/>
        </p:xfrm>
        <a:graphic>
          <a:graphicData uri="http://schemas.openxmlformats.org/presentationml/2006/ole">
            <mc:AlternateContent xmlns:mc="http://schemas.openxmlformats.org/markup-compatibility/2006">
              <mc:Choice xmlns:v="urn:schemas-microsoft-com:vml" Requires="v">
                <p:oleObj spid="_x0000_s23589" name="Equation" r:id="rId3" imgW="4749800" imgH="736600" progId="Equation.3">
                  <p:embed/>
                </p:oleObj>
              </mc:Choice>
              <mc:Fallback>
                <p:oleObj name="Equation" r:id="rId3" imgW="47498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6019800"/>
                        <a:ext cx="4749800" cy="73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3561" name="Text Box 6"/>
          <p:cNvSpPr txBox="1">
            <a:spLocks noChangeArrowheads="1"/>
          </p:cNvSpPr>
          <p:nvPr/>
        </p:nvSpPr>
        <p:spPr bwMode="auto">
          <a:xfrm>
            <a:off x="1371600" y="7315200"/>
            <a:ext cx="4114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negative values for cholesterol - huh?</a:t>
            </a:r>
          </a:p>
        </p:txBody>
      </p:sp>
      <p:sp>
        <p:nvSpPr>
          <p:cNvPr id="23562" name="Line 7"/>
          <p:cNvSpPr>
            <a:spLocks noChangeShapeType="1"/>
          </p:cNvSpPr>
          <p:nvPr/>
        </p:nvSpPr>
        <p:spPr bwMode="auto">
          <a:xfrm flipV="1">
            <a:off x="1752600" y="6705600"/>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457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458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EBCE7059-F057-46BA-9E74-65EE7A8AABA3}" type="slidenum">
              <a:rPr lang="en-US" sz="1400" b="0" smtClean="0"/>
              <a:pPr/>
              <a:t>84</a:t>
            </a:fld>
            <a:endParaRPr lang="en-US" sz="1400" b="0" smtClean="0"/>
          </a:p>
        </p:txBody>
      </p:sp>
      <p:sp>
        <p:nvSpPr>
          <p:cNvPr id="24581" name="Text Box 2"/>
          <p:cNvSpPr txBox="1">
            <a:spLocks noChangeArrowheads="1"/>
          </p:cNvSpPr>
          <p:nvPr/>
        </p:nvSpPr>
        <p:spPr bwMode="auto">
          <a:xfrm>
            <a:off x="1524000" y="609600"/>
            <a:ext cx="3733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a:t>Standard Normal Distribution - Calculating Probabilities</a:t>
            </a:r>
          </a:p>
        </p:txBody>
      </p:sp>
      <p:sp>
        <p:nvSpPr>
          <p:cNvPr id="24582" name="Line 3"/>
          <p:cNvSpPr>
            <a:spLocks noChangeShapeType="1"/>
          </p:cNvSpPr>
          <p:nvPr/>
        </p:nvSpPr>
        <p:spPr bwMode="auto">
          <a:xfrm>
            <a:off x="1143000" y="15240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583" name="Text Box 4"/>
          <p:cNvSpPr txBox="1">
            <a:spLocks noChangeArrowheads="1"/>
          </p:cNvSpPr>
          <p:nvPr/>
        </p:nvSpPr>
        <p:spPr bwMode="auto">
          <a:xfrm>
            <a:off x="914400" y="1981200"/>
            <a:ext cx="51054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First, let’s consider the </a:t>
            </a:r>
            <a:r>
              <a:rPr lang="en-US" dirty="0"/>
              <a:t>standard normal</a:t>
            </a:r>
            <a:r>
              <a:rPr lang="en-US" b="0" dirty="0"/>
              <a:t> - N(0,1). We will usually use Z to denote a random variable with a standard normal distribution. The density of Z is</a:t>
            </a:r>
          </a:p>
          <a:p>
            <a:pPr algn="l">
              <a:spcBef>
                <a:spcPct val="50000"/>
              </a:spcBef>
            </a:pPr>
            <a:endParaRPr lang="en-US" b="0" dirty="0"/>
          </a:p>
          <a:p>
            <a:pPr algn="l">
              <a:spcBef>
                <a:spcPct val="50000"/>
              </a:spcBef>
            </a:pPr>
            <a:endParaRPr lang="en-US" b="0" dirty="0"/>
          </a:p>
          <a:p>
            <a:pPr algn="l">
              <a:spcBef>
                <a:spcPct val="50000"/>
              </a:spcBef>
            </a:pPr>
            <a:r>
              <a:rPr lang="en-US" b="0" dirty="0"/>
              <a:t>and the </a:t>
            </a:r>
            <a:r>
              <a:rPr lang="en-US" dirty="0"/>
              <a:t>cumulative distribution</a:t>
            </a:r>
            <a:r>
              <a:rPr lang="en-US" b="0" dirty="0"/>
              <a:t> of Z is:</a:t>
            </a:r>
          </a:p>
          <a:p>
            <a:pPr algn="l">
              <a:spcBef>
                <a:spcPct val="50000"/>
              </a:spcBef>
            </a:pPr>
            <a:endParaRPr lang="en-US" b="0" dirty="0"/>
          </a:p>
          <a:p>
            <a:pPr algn="l">
              <a:spcBef>
                <a:spcPct val="50000"/>
              </a:spcBef>
            </a:pPr>
            <a:endParaRPr lang="en-US" b="0" dirty="0"/>
          </a:p>
          <a:p>
            <a:pPr algn="l">
              <a:spcBef>
                <a:spcPct val="50000"/>
              </a:spcBef>
            </a:pPr>
            <a:r>
              <a:rPr lang="en-US" b="0" dirty="0"/>
              <a:t>Any computing software can give you the values </a:t>
            </a:r>
            <a:r>
              <a:rPr lang="en-US" b="0" dirty="0" smtClean="0"/>
              <a:t>of f(z) and </a:t>
            </a:r>
            <a:r>
              <a:rPr lang="en-US" b="0" dirty="0" err="1" smtClean="0"/>
              <a:t>Φ</a:t>
            </a:r>
            <a:r>
              <a:rPr lang="en-US" b="0" dirty="0" smtClean="0"/>
              <a:t>(z)</a:t>
            </a:r>
            <a:endParaRPr lang="en-US" b="0" dirty="0"/>
          </a:p>
        </p:txBody>
      </p:sp>
      <p:graphicFrame>
        <p:nvGraphicFramePr>
          <p:cNvPr id="24584" name="Object 5"/>
          <p:cNvGraphicFramePr>
            <a:graphicFrameLocks noChangeAspect="1"/>
          </p:cNvGraphicFramePr>
          <p:nvPr/>
        </p:nvGraphicFramePr>
        <p:xfrm>
          <a:off x="2057400" y="3429000"/>
          <a:ext cx="2527300" cy="660400"/>
        </p:xfrm>
        <a:graphic>
          <a:graphicData uri="http://schemas.openxmlformats.org/presentationml/2006/ole">
            <mc:AlternateContent xmlns:mc="http://schemas.openxmlformats.org/markup-compatibility/2006">
              <mc:Choice xmlns:v="urn:schemas-microsoft-com:vml" Requires="v">
                <p:oleObj spid="_x0000_s24638" name="Equation" r:id="rId3" imgW="2527300" imgH="660400" progId="Equation.3">
                  <p:embed/>
                </p:oleObj>
              </mc:Choice>
              <mc:Fallback>
                <p:oleObj name="Equation" r:id="rId3" imgW="2527300" imgH="660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29000"/>
                        <a:ext cx="2527300" cy="66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24585" name="Object 6"/>
          <p:cNvGraphicFramePr>
            <a:graphicFrameLocks noChangeAspect="1"/>
          </p:cNvGraphicFramePr>
          <p:nvPr/>
        </p:nvGraphicFramePr>
        <p:xfrm>
          <a:off x="1295400" y="4800600"/>
          <a:ext cx="4241800" cy="660400"/>
        </p:xfrm>
        <a:graphic>
          <a:graphicData uri="http://schemas.openxmlformats.org/presentationml/2006/ole">
            <mc:AlternateContent xmlns:mc="http://schemas.openxmlformats.org/markup-compatibility/2006">
              <mc:Choice xmlns:v="urn:schemas-microsoft-com:vml" Requires="v">
                <p:oleObj spid="_x0000_s24639" name="Equation" r:id="rId5" imgW="4241800" imgH="660400" progId="Equation.3">
                  <p:embed/>
                </p:oleObj>
              </mc:Choice>
              <mc:Fallback>
                <p:oleObj name="Equation" r:id="rId5" imgW="4241800" imgH="660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00600"/>
                        <a:ext cx="4241800" cy="66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Summer 2017</a:t>
            </a:r>
            <a:endParaRPr lang="en-US"/>
          </a:p>
        </p:txBody>
      </p:sp>
      <p:sp>
        <p:nvSpPr>
          <p:cNvPr id="3" name="Footer Placeholder 2"/>
          <p:cNvSpPr>
            <a:spLocks noGrp="1"/>
          </p:cNvSpPr>
          <p:nvPr>
            <p:ph type="ftr" sz="quarter" idx="11"/>
          </p:nvPr>
        </p:nvSpPr>
        <p:spPr/>
        <p:txBody>
          <a:bodyPr/>
          <a:lstStyle/>
          <a:p>
            <a:pPr>
              <a:defRPr/>
            </a:pPr>
            <a:r>
              <a:rPr lang="en-US" smtClean="0"/>
              <a:t>Summer Institutes</a:t>
            </a:r>
            <a:endParaRPr lang="en-US"/>
          </a:p>
        </p:txBody>
      </p:sp>
      <p:sp>
        <p:nvSpPr>
          <p:cNvPr id="4" name="Slide Number Placeholder 3"/>
          <p:cNvSpPr>
            <a:spLocks noGrp="1"/>
          </p:cNvSpPr>
          <p:nvPr>
            <p:ph type="sldNum" sz="quarter" idx="12"/>
          </p:nvPr>
        </p:nvSpPr>
        <p:spPr/>
        <p:txBody>
          <a:bodyPr/>
          <a:lstStyle/>
          <a:p>
            <a:pPr>
              <a:defRPr/>
            </a:pPr>
            <a:fld id="{5562EEA9-07AD-4AAC-A8A8-E0AFFEA4F96C}" type="slidenum">
              <a:rPr lang="en-US" smtClean="0"/>
              <a:pPr>
                <a:defRPr/>
              </a:pPr>
              <a:t>85</a:t>
            </a:fld>
            <a:endParaRPr lang="en-US"/>
          </a:p>
        </p:txBody>
      </p:sp>
      <p:sp>
        <p:nvSpPr>
          <p:cNvPr id="5" name="Text Box 2"/>
          <p:cNvSpPr txBox="1">
            <a:spLocks noChangeArrowheads="1"/>
          </p:cNvSpPr>
          <p:nvPr/>
        </p:nvSpPr>
        <p:spPr bwMode="auto">
          <a:xfrm>
            <a:off x="1524000" y="609600"/>
            <a:ext cx="3733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a:t>Standard Normal Distribution - Calculating Probabilities</a:t>
            </a:r>
          </a:p>
        </p:txBody>
      </p:sp>
      <p:sp>
        <p:nvSpPr>
          <p:cNvPr id="6" name="Line 3"/>
          <p:cNvSpPr>
            <a:spLocks noChangeShapeType="1"/>
          </p:cNvSpPr>
          <p:nvPr/>
        </p:nvSpPr>
        <p:spPr bwMode="auto">
          <a:xfrm>
            <a:off x="1143000" y="15240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9" name="Picture 8" descr="Screen Shot 2017-07-07 at 1.4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96" y="1626070"/>
            <a:ext cx="5807445" cy="1983272"/>
          </a:xfrm>
          <a:prstGeom prst="rect">
            <a:avLst/>
          </a:prstGeom>
          <a:ln>
            <a:solidFill>
              <a:schemeClr val="tx1"/>
            </a:solidFill>
          </a:ln>
        </p:spPr>
      </p:pic>
      <p:pic>
        <p:nvPicPr>
          <p:cNvPr id="10" name="Picture 9" descr="Screen Shot 2017-07-07 at 1.45.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54" y="4205965"/>
            <a:ext cx="5164570" cy="2739825"/>
          </a:xfrm>
          <a:prstGeom prst="rect">
            <a:avLst/>
          </a:prstGeom>
          <a:ln>
            <a:solidFill>
              <a:srgbClr val="000000"/>
            </a:solidFill>
          </a:ln>
        </p:spPr>
      </p:pic>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267" y="7320942"/>
            <a:ext cx="3784738" cy="392256"/>
          </a:xfrm>
          <a:prstGeom prst="rect">
            <a:avLst/>
          </a:prstGeom>
          <a:ln>
            <a:solidFill>
              <a:srgbClr val="000000"/>
            </a:solidFill>
          </a:ln>
        </p:spPr>
      </p:pic>
    </p:spTree>
    <p:extLst>
      <p:ext uri="{BB962C8B-B14F-4D97-AF65-F5344CB8AC3E}">
        <p14:creationId xmlns:p14="http://schemas.microsoft.com/office/powerpoint/2010/main" val="1560082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smtClean="0"/>
              <a:pPr/>
              <a:t>86</a:t>
            </a:fld>
            <a:endParaRPr lang="en-US" sz="1400" b="0" smtClean="0"/>
          </a:p>
        </p:txBody>
      </p:sp>
      <p:sp>
        <p:nvSpPr>
          <p:cNvPr id="27653" name="Text Box 2"/>
          <p:cNvSpPr txBox="1">
            <a:spLocks noChangeArrowheads="1"/>
          </p:cNvSpPr>
          <p:nvPr/>
        </p:nvSpPr>
        <p:spPr bwMode="auto">
          <a:xfrm>
            <a:off x="1707760" y="642131"/>
            <a:ext cx="3657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a:t>Facts about probability distributions</a:t>
            </a:r>
          </a:p>
        </p:txBody>
      </p:sp>
      <p:sp>
        <p:nvSpPr>
          <p:cNvPr id="27654" name="Line 3"/>
          <p:cNvSpPr>
            <a:spLocks noChangeShapeType="1"/>
          </p:cNvSpPr>
          <p:nvPr/>
        </p:nvSpPr>
        <p:spPr bwMode="auto">
          <a:xfrm>
            <a:off x="1295400" y="1447800"/>
            <a:ext cx="426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655" name="Text Box 4"/>
          <p:cNvSpPr txBox="1">
            <a:spLocks noChangeArrowheads="1"/>
          </p:cNvSpPr>
          <p:nvPr/>
        </p:nvSpPr>
        <p:spPr bwMode="auto">
          <a:xfrm>
            <a:off x="914400" y="2077260"/>
            <a:ext cx="2927178"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P[Z </a:t>
            </a:r>
            <a:r>
              <a:rPr lang="en-US" b="0" u="sng" dirty="0"/>
              <a:t>&lt;</a:t>
            </a:r>
            <a:r>
              <a:rPr lang="en-US" b="0" dirty="0"/>
              <a:t> </a:t>
            </a:r>
            <a:r>
              <a:rPr lang="en-US" b="0" dirty="0" smtClean="0"/>
              <a:t>z] </a:t>
            </a:r>
            <a:r>
              <a:rPr lang="en-US" b="0" dirty="0"/>
              <a:t>= </a:t>
            </a:r>
            <a:r>
              <a:rPr lang="en-US" b="0" dirty="0" smtClean="0"/>
              <a:t>a</a:t>
            </a:r>
          </a:p>
          <a:p>
            <a:pPr marL="342900" indent="-342900" algn="l">
              <a:spcBef>
                <a:spcPct val="50000"/>
              </a:spcBef>
              <a:buFont typeface="Symbol" charset="0"/>
              <a:buChar char=""/>
            </a:pPr>
            <a:r>
              <a:rPr lang="en-US" b="0" dirty="0" smtClean="0"/>
              <a:t>P[Z &gt; z] = 1-a</a:t>
            </a:r>
          </a:p>
          <a:p>
            <a:pPr algn="l">
              <a:spcBef>
                <a:spcPct val="50000"/>
              </a:spcBef>
            </a:pPr>
            <a:endParaRPr lang="en-US" b="0" dirty="0"/>
          </a:p>
          <a:p>
            <a:pPr algn="l">
              <a:spcBef>
                <a:spcPct val="50000"/>
              </a:spcBef>
            </a:pPr>
            <a:endParaRPr lang="en-US" b="0" dirty="0" smtClean="0"/>
          </a:p>
          <a:p>
            <a:pPr algn="l">
              <a:spcBef>
                <a:spcPct val="50000"/>
              </a:spcBef>
            </a:pPr>
            <a:endParaRPr lang="en-US" b="0" dirty="0" smtClean="0"/>
          </a:p>
          <a:p>
            <a:pPr algn="l">
              <a:spcBef>
                <a:spcPct val="50000"/>
              </a:spcBef>
            </a:pPr>
            <a:endParaRPr lang="en-US" b="0" dirty="0"/>
          </a:p>
          <a:p>
            <a:pPr algn="l">
              <a:spcBef>
                <a:spcPct val="50000"/>
              </a:spcBef>
            </a:pPr>
            <a:r>
              <a:rPr lang="en-US" b="0" dirty="0"/>
              <a:t>P[Z </a:t>
            </a:r>
            <a:r>
              <a:rPr lang="en-US" b="0" u="sng" dirty="0"/>
              <a:t>&lt;</a:t>
            </a:r>
            <a:r>
              <a:rPr lang="en-US" b="0" dirty="0"/>
              <a:t> </a:t>
            </a:r>
            <a:r>
              <a:rPr lang="en-US" b="0" dirty="0" smtClean="0"/>
              <a:t>x] </a:t>
            </a:r>
            <a:r>
              <a:rPr lang="en-US" b="0" dirty="0"/>
              <a:t>= </a:t>
            </a:r>
            <a:r>
              <a:rPr lang="en-US" b="0" dirty="0" smtClean="0"/>
              <a:t>b, </a:t>
            </a:r>
            <a:r>
              <a:rPr lang="en-US" b="0" dirty="0"/>
              <a:t>P[Z </a:t>
            </a:r>
            <a:r>
              <a:rPr lang="en-US" b="0" u="sng" dirty="0"/>
              <a:t>&lt;</a:t>
            </a:r>
            <a:r>
              <a:rPr lang="en-US" b="0" dirty="0"/>
              <a:t> </a:t>
            </a:r>
            <a:r>
              <a:rPr lang="en-US" b="0" dirty="0" smtClean="0"/>
              <a:t>y] </a:t>
            </a:r>
            <a:r>
              <a:rPr lang="en-US" b="0" dirty="0"/>
              <a:t>= </a:t>
            </a:r>
            <a:r>
              <a:rPr lang="en-US" b="0" dirty="0" smtClean="0"/>
              <a:t>c</a:t>
            </a:r>
          </a:p>
          <a:p>
            <a:pPr marL="342900" indent="-342900" algn="l">
              <a:spcBef>
                <a:spcPct val="50000"/>
              </a:spcBef>
              <a:buFont typeface="Symbol" charset="0"/>
              <a:buChar char=""/>
            </a:pPr>
            <a:r>
              <a:rPr lang="en-US" b="0" dirty="0" err="1" smtClean="0"/>
              <a:t>Pr</a:t>
            </a:r>
            <a:r>
              <a:rPr lang="en-US" b="0" dirty="0" smtClean="0"/>
              <a:t>[x </a:t>
            </a:r>
            <a:r>
              <a:rPr lang="en-US" b="0" dirty="0"/>
              <a:t>&lt;</a:t>
            </a:r>
            <a:r>
              <a:rPr lang="en-US" b="0" dirty="0" smtClean="0"/>
              <a:t> Z </a:t>
            </a:r>
            <a:r>
              <a:rPr lang="en-US" b="0" u="sng" dirty="0" smtClean="0"/>
              <a:t>&lt;</a:t>
            </a:r>
            <a:r>
              <a:rPr lang="en-US" b="0" dirty="0" smtClean="0"/>
              <a:t> y ] = c-b</a:t>
            </a:r>
            <a:endParaRPr lang="en-US" b="0" dirty="0"/>
          </a:p>
          <a:p>
            <a:pPr algn="l">
              <a:spcBef>
                <a:spcPct val="50000"/>
              </a:spcBef>
            </a:pPr>
            <a:endParaRPr lang="en-US" b="0" dirty="0" smtClean="0"/>
          </a:p>
          <a:p>
            <a:pPr algn="l">
              <a:spcBef>
                <a:spcPct val="50000"/>
              </a:spcBef>
            </a:pPr>
            <a:endParaRPr lang="en-US" b="0" dirty="0"/>
          </a:p>
        </p:txBody>
      </p:sp>
      <p:pic>
        <p:nvPicPr>
          <p:cNvPr id="2" name="Picture 1"/>
          <p:cNvPicPr>
            <a:picLocks noChangeAspect="1"/>
          </p:cNvPicPr>
          <p:nvPr/>
        </p:nvPicPr>
        <p:blipFill>
          <a:blip r:embed="rId2"/>
          <a:stretch>
            <a:fillRect/>
          </a:stretch>
        </p:blipFill>
        <p:spPr>
          <a:xfrm>
            <a:off x="2808334" y="1848532"/>
            <a:ext cx="3517900" cy="2311400"/>
          </a:xfrm>
          <a:prstGeom prst="rect">
            <a:avLst/>
          </a:prstGeom>
        </p:spPr>
      </p:pic>
      <p:pic>
        <p:nvPicPr>
          <p:cNvPr id="10" name="Picture 9"/>
          <p:cNvPicPr>
            <a:picLocks noChangeAspect="1"/>
          </p:cNvPicPr>
          <p:nvPr/>
        </p:nvPicPr>
        <p:blipFill>
          <a:blip r:embed="rId2"/>
          <a:stretch>
            <a:fillRect/>
          </a:stretch>
        </p:blipFill>
        <p:spPr>
          <a:xfrm>
            <a:off x="2364898" y="5779251"/>
            <a:ext cx="3517900" cy="2311400"/>
          </a:xfrm>
          <a:prstGeom prst="rect">
            <a:avLst/>
          </a:prstGeom>
        </p:spPr>
      </p:pic>
      <p:cxnSp>
        <p:nvCxnSpPr>
          <p:cNvPr id="8" name="Straight Connector 7"/>
          <p:cNvCxnSpPr/>
          <p:nvPr/>
        </p:nvCxnSpPr>
        <p:spPr bwMode="auto">
          <a:xfrm>
            <a:off x="4311975" y="2743592"/>
            <a:ext cx="0" cy="1269891"/>
          </a:xfrm>
          <a:prstGeom prst="line">
            <a:avLst/>
          </a:prstGeom>
          <a:solidFill>
            <a:schemeClr val="accent1"/>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17"/>
          <p:cNvCxnSpPr/>
          <p:nvPr/>
        </p:nvCxnSpPr>
        <p:spPr bwMode="auto">
          <a:xfrm>
            <a:off x="4480055" y="6674310"/>
            <a:ext cx="0" cy="1269891"/>
          </a:xfrm>
          <a:prstGeom prst="line">
            <a:avLst/>
          </a:prstGeom>
          <a:solidFill>
            <a:schemeClr val="accent1"/>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flipH="1">
            <a:off x="3601981" y="7352826"/>
            <a:ext cx="4398" cy="607052"/>
          </a:xfrm>
          <a:prstGeom prst="line">
            <a:avLst/>
          </a:prstGeom>
          <a:solidFill>
            <a:schemeClr val="accent1"/>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p:cNvSpPr txBox="1"/>
          <p:nvPr/>
        </p:nvSpPr>
        <p:spPr>
          <a:xfrm>
            <a:off x="4719007" y="3637219"/>
            <a:ext cx="530915" cy="400110"/>
          </a:xfrm>
          <a:prstGeom prst="rect">
            <a:avLst/>
          </a:prstGeom>
          <a:noFill/>
        </p:spPr>
        <p:txBody>
          <a:bodyPr wrap="none" rtlCol="0">
            <a:spAutoFit/>
          </a:bodyPr>
          <a:lstStyle/>
          <a:p>
            <a:r>
              <a:rPr lang="en-US" dirty="0" smtClean="0"/>
              <a:t>1-a</a:t>
            </a:r>
            <a:endParaRPr lang="en-US" dirty="0"/>
          </a:p>
        </p:txBody>
      </p:sp>
      <p:sp>
        <p:nvSpPr>
          <p:cNvPr id="23" name="TextBox 22"/>
          <p:cNvSpPr txBox="1"/>
          <p:nvPr/>
        </p:nvSpPr>
        <p:spPr>
          <a:xfrm>
            <a:off x="3788738" y="3695553"/>
            <a:ext cx="312906" cy="400110"/>
          </a:xfrm>
          <a:prstGeom prst="rect">
            <a:avLst/>
          </a:prstGeom>
          <a:noFill/>
        </p:spPr>
        <p:txBody>
          <a:bodyPr wrap="none" rtlCol="0">
            <a:spAutoFit/>
          </a:bodyPr>
          <a:lstStyle/>
          <a:p>
            <a:r>
              <a:rPr lang="en-US" dirty="0" smtClean="0"/>
              <a:t>a</a:t>
            </a:r>
            <a:endParaRPr lang="en-US" dirty="0"/>
          </a:p>
        </p:txBody>
      </p:sp>
      <p:cxnSp>
        <p:nvCxnSpPr>
          <p:cNvPr id="15" name="Straight Connector 14"/>
          <p:cNvCxnSpPr/>
          <p:nvPr/>
        </p:nvCxnSpPr>
        <p:spPr bwMode="auto">
          <a:xfrm flipH="1" flipV="1">
            <a:off x="2634225" y="5941836"/>
            <a:ext cx="1803190" cy="1"/>
          </a:xfrm>
          <a:prstGeom prst="line">
            <a:avLst/>
          </a:prstGeom>
          <a:solidFill>
            <a:schemeClr val="accent1"/>
          </a:solidFill>
          <a:ln w="9525"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26"/>
          <p:cNvCxnSpPr/>
          <p:nvPr/>
        </p:nvCxnSpPr>
        <p:spPr bwMode="auto">
          <a:xfrm flipH="1" flipV="1">
            <a:off x="2555825" y="7086307"/>
            <a:ext cx="999116" cy="11302"/>
          </a:xfrm>
          <a:prstGeom prst="line">
            <a:avLst/>
          </a:prstGeom>
          <a:solidFill>
            <a:schemeClr val="accent1"/>
          </a:solidFill>
          <a:ln w="9525"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TextBox 28"/>
          <p:cNvSpPr txBox="1"/>
          <p:nvPr/>
        </p:nvSpPr>
        <p:spPr>
          <a:xfrm>
            <a:off x="3168743" y="5921782"/>
            <a:ext cx="298504" cy="400110"/>
          </a:xfrm>
          <a:prstGeom prst="rect">
            <a:avLst/>
          </a:prstGeom>
          <a:noFill/>
        </p:spPr>
        <p:txBody>
          <a:bodyPr wrap="none" rtlCol="0">
            <a:spAutoFit/>
          </a:bodyPr>
          <a:lstStyle/>
          <a:p>
            <a:r>
              <a:rPr lang="en-US" dirty="0" smtClean="0"/>
              <a:t>c</a:t>
            </a:r>
            <a:endParaRPr lang="en-US" dirty="0"/>
          </a:p>
        </p:txBody>
      </p:sp>
      <p:sp>
        <p:nvSpPr>
          <p:cNvPr id="30" name="TextBox 29"/>
          <p:cNvSpPr txBox="1"/>
          <p:nvPr/>
        </p:nvSpPr>
        <p:spPr>
          <a:xfrm>
            <a:off x="2961783" y="7093231"/>
            <a:ext cx="327308" cy="400110"/>
          </a:xfrm>
          <a:prstGeom prst="rect">
            <a:avLst/>
          </a:prstGeom>
          <a:noFill/>
        </p:spPr>
        <p:txBody>
          <a:bodyPr wrap="none" rtlCol="0">
            <a:spAutoFit/>
          </a:bodyPr>
          <a:lstStyle/>
          <a:p>
            <a:r>
              <a:rPr lang="en-US" dirty="0" smtClean="0"/>
              <a:t>b</a:t>
            </a:r>
            <a:endParaRPr lang="en-US" dirty="0"/>
          </a:p>
        </p:txBody>
      </p:sp>
      <p:sp>
        <p:nvSpPr>
          <p:cNvPr id="31" name="TextBox 30"/>
          <p:cNvSpPr txBox="1"/>
          <p:nvPr/>
        </p:nvSpPr>
        <p:spPr>
          <a:xfrm>
            <a:off x="3760313" y="7254383"/>
            <a:ext cx="526556" cy="400110"/>
          </a:xfrm>
          <a:prstGeom prst="rect">
            <a:avLst/>
          </a:prstGeom>
          <a:noFill/>
        </p:spPr>
        <p:txBody>
          <a:bodyPr wrap="none" rtlCol="0">
            <a:spAutoFit/>
          </a:bodyPr>
          <a:lstStyle/>
          <a:p>
            <a:r>
              <a:rPr lang="en-US" dirty="0"/>
              <a:t>c</a:t>
            </a:r>
            <a:r>
              <a:rPr lang="en-US" dirty="0" smtClean="0"/>
              <a:t>-b</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1117" y="3524645"/>
            <a:ext cx="5082180" cy="2589646"/>
          </a:xfrm>
          <a:prstGeom prst="rect">
            <a:avLst/>
          </a:prstGeom>
        </p:spPr>
      </p:pic>
      <p:sp>
        <p:nvSpPr>
          <p:cNvPr id="2765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smtClean="0"/>
              <a:pPr/>
              <a:t>87</a:t>
            </a:fld>
            <a:endParaRPr lang="en-US" sz="1400" b="0" smtClean="0"/>
          </a:p>
        </p:txBody>
      </p:sp>
      <p:sp>
        <p:nvSpPr>
          <p:cNvPr id="27653" name="Text Box 2"/>
          <p:cNvSpPr txBox="1">
            <a:spLocks noChangeArrowheads="1"/>
          </p:cNvSpPr>
          <p:nvPr/>
        </p:nvSpPr>
        <p:spPr bwMode="auto">
          <a:xfrm>
            <a:off x="1707760" y="642131"/>
            <a:ext cx="3657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a:t>Facts about </a:t>
            </a:r>
            <a:r>
              <a:rPr lang="en-US" dirty="0" smtClean="0"/>
              <a:t>the standard normal distribution</a:t>
            </a:r>
            <a:endParaRPr lang="en-US" dirty="0"/>
          </a:p>
        </p:txBody>
      </p:sp>
      <p:sp>
        <p:nvSpPr>
          <p:cNvPr id="27654" name="Line 3"/>
          <p:cNvSpPr>
            <a:spLocks noChangeShapeType="1"/>
          </p:cNvSpPr>
          <p:nvPr/>
        </p:nvSpPr>
        <p:spPr bwMode="auto">
          <a:xfrm>
            <a:off x="1295400" y="1447800"/>
            <a:ext cx="426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655" name="Text Box 4"/>
          <p:cNvSpPr txBox="1">
            <a:spLocks noChangeArrowheads="1"/>
          </p:cNvSpPr>
          <p:nvPr/>
        </p:nvSpPr>
        <p:spPr bwMode="auto">
          <a:xfrm>
            <a:off x="914400" y="2077260"/>
            <a:ext cx="4887166"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Because the N(0,1) distribution is symmetric around </a:t>
            </a:r>
            <a:r>
              <a:rPr lang="en-US" b="0" dirty="0" smtClean="0"/>
              <a:t>0, </a:t>
            </a:r>
            <a:endParaRPr lang="en-US" b="0" dirty="0"/>
          </a:p>
          <a:p>
            <a:pPr>
              <a:spcBef>
                <a:spcPct val="50000"/>
              </a:spcBef>
            </a:pPr>
            <a:r>
              <a:rPr lang="en-US" b="0" dirty="0" err="1"/>
              <a:t>Pr</a:t>
            </a:r>
            <a:r>
              <a:rPr lang="en-US" b="0" dirty="0" smtClean="0"/>
              <a:t>[Z </a:t>
            </a:r>
            <a:r>
              <a:rPr lang="en-US" b="0" u="sng" dirty="0"/>
              <a:t>&lt;</a:t>
            </a:r>
            <a:r>
              <a:rPr lang="en-US" b="0" dirty="0"/>
              <a:t> </a:t>
            </a:r>
            <a:r>
              <a:rPr lang="en-US" b="0" dirty="0" smtClean="0"/>
              <a:t>-y] = </a:t>
            </a:r>
            <a:r>
              <a:rPr lang="en-US" b="0" dirty="0" err="1" smtClean="0"/>
              <a:t>Pr</a:t>
            </a:r>
            <a:r>
              <a:rPr lang="en-US" b="0" dirty="0" smtClean="0"/>
              <a:t>[Z </a:t>
            </a:r>
            <a:r>
              <a:rPr lang="en-US" b="0" u="sng" dirty="0" smtClean="0"/>
              <a:t>&gt;</a:t>
            </a:r>
            <a:r>
              <a:rPr lang="en-US" b="0" dirty="0" smtClean="0"/>
              <a:t> y] </a:t>
            </a:r>
            <a:endParaRPr lang="en-US" b="0" dirty="0"/>
          </a:p>
          <a:p>
            <a:pPr algn="l">
              <a:spcBef>
                <a:spcPct val="50000"/>
              </a:spcBef>
            </a:pPr>
            <a:endParaRPr lang="en-US" b="0" dirty="0" smtClean="0"/>
          </a:p>
        </p:txBody>
      </p:sp>
      <p:cxnSp>
        <p:nvCxnSpPr>
          <p:cNvPr id="18" name="Straight Connector 17"/>
          <p:cNvCxnSpPr/>
          <p:nvPr/>
        </p:nvCxnSpPr>
        <p:spPr bwMode="auto">
          <a:xfrm>
            <a:off x="2708225" y="4385370"/>
            <a:ext cx="0" cy="1269891"/>
          </a:xfrm>
          <a:prstGeom prst="line">
            <a:avLst/>
          </a:prstGeom>
          <a:solidFill>
            <a:schemeClr val="accent1"/>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TextBox 30"/>
          <p:cNvSpPr txBox="1"/>
          <p:nvPr/>
        </p:nvSpPr>
        <p:spPr>
          <a:xfrm>
            <a:off x="2581385" y="5906106"/>
            <a:ext cx="312906" cy="400110"/>
          </a:xfrm>
          <a:prstGeom prst="rect">
            <a:avLst/>
          </a:prstGeom>
          <a:noFill/>
        </p:spPr>
        <p:txBody>
          <a:bodyPr wrap="none" rtlCol="0">
            <a:spAutoFit/>
          </a:bodyPr>
          <a:lstStyle/>
          <a:p>
            <a:r>
              <a:rPr lang="en-US" dirty="0"/>
              <a:t>y</a:t>
            </a:r>
          </a:p>
        </p:txBody>
      </p:sp>
      <p:cxnSp>
        <p:nvCxnSpPr>
          <p:cNvPr id="21" name="Straight Connector 20"/>
          <p:cNvCxnSpPr/>
          <p:nvPr/>
        </p:nvCxnSpPr>
        <p:spPr bwMode="auto">
          <a:xfrm>
            <a:off x="3832780" y="4365316"/>
            <a:ext cx="0" cy="1269891"/>
          </a:xfrm>
          <a:prstGeom prst="line">
            <a:avLst/>
          </a:prstGeom>
          <a:solidFill>
            <a:schemeClr val="accent1"/>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Box 21"/>
          <p:cNvSpPr txBox="1"/>
          <p:nvPr/>
        </p:nvSpPr>
        <p:spPr>
          <a:xfrm>
            <a:off x="3690260" y="5901727"/>
            <a:ext cx="312906" cy="400110"/>
          </a:xfrm>
          <a:prstGeom prst="rect">
            <a:avLst/>
          </a:prstGeom>
          <a:noFill/>
        </p:spPr>
        <p:txBody>
          <a:bodyPr wrap="none" rtlCol="0">
            <a:spAutoFit/>
          </a:bodyPr>
          <a:lstStyle/>
          <a:p>
            <a:r>
              <a:rPr lang="en-US" dirty="0"/>
              <a:t>y</a:t>
            </a:r>
          </a:p>
        </p:txBody>
      </p:sp>
    </p:spTree>
    <p:extLst>
      <p:ext uri="{BB962C8B-B14F-4D97-AF65-F5344CB8AC3E}">
        <p14:creationId xmlns:p14="http://schemas.microsoft.com/office/powerpoint/2010/main" val="3971747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smtClean="0"/>
              <a:pPr/>
              <a:t>88</a:t>
            </a:fld>
            <a:endParaRPr lang="en-US" sz="1400" b="0" smtClean="0"/>
          </a:p>
        </p:txBody>
      </p:sp>
      <p:sp>
        <p:nvSpPr>
          <p:cNvPr id="27653" name="Text Box 2"/>
          <p:cNvSpPr txBox="1">
            <a:spLocks noChangeArrowheads="1"/>
          </p:cNvSpPr>
          <p:nvPr/>
        </p:nvSpPr>
        <p:spPr bwMode="auto">
          <a:xfrm>
            <a:off x="1676400" y="830263"/>
            <a:ext cx="3657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smtClean="0">
                <a:solidFill>
                  <a:schemeClr val="accent2"/>
                </a:solidFill>
              </a:rPr>
              <a:t>Quiz: 3 minutes </a:t>
            </a:r>
            <a:endParaRPr lang="en-US" dirty="0">
              <a:solidFill>
                <a:schemeClr val="accent2"/>
              </a:solidFill>
            </a:endParaRPr>
          </a:p>
        </p:txBody>
      </p:sp>
      <p:sp>
        <p:nvSpPr>
          <p:cNvPr id="27654" name="Line 3"/>
          <p:cNvSpPr>
            <a:spLocks noChangeShapeType="1"/>
          </p:cNvSpPr>
          <p:nvPr/>
        </p:nvSpPr>
        <p:spPr bwMode="auto">
          <a:xfrm>
            <a:off x="1278466" y="1481667"/>
            <a:ext cx="426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655" name="Text Box 4"/>
          <p:cNvSpPr txBox="1">
            <a:spLocks noChangeArrowheads="1"/>
          </p:cNvSpPr>
          <p:nvPr/>
        </p:nvSpPr>
        <p:spPr bwMode="auto">
          <a:xfrm>
            <a:off x="914399" y="1889125"/>
            <a:ext cx="5215467"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smtClean="0">
                <a:solidFill>
                  <a:schemeClr val="accent2"/>
                </a:solidFill>
              </a:rPr>
              <a:t>Google “</a:t>
            </a:r>
            <a:r>
              <a:rPr lang="en-US" b="0" dirty="0" err="1" smtClean="0">
                <a:solidFill>
                  <a:schemeClr val="accent2"/>
                </a:solidFill>
              </a:rPr>
              <a:t>cdf</a:t>
            </a:r>
            <a:r>
              <a:rPr lang="en-US" b="0" dirty="0">
                <a:solidFill>
                  <a:schemeClr val="accent2"/>
                </a:solidFill>
              </a:rPr>
              <a:t> normal distribution calculator” and find the following </a:t>
            </a:r>
            <a:r>
              <a:rPr lang="en-US" b="0" dirty="0" smtClean="0">
                <a:solidFill>
                  <a:schemeClr val="accent2"/>
                </a:solidFill>
              </a:rPr>
              <a:t>if Z ~ N(0,1)</a:t>
            </a:r>
            <a:endParaRPr lang="en-US" b="0" dirty="0" smtClean="0">
              <a:solidFill>
                <a:schemeClr val="accent2"/>
              </a:solidFill>
            </a:endParaRPr>
          </a:p>
          <a:p>
            <a:pPr algn="l">
              <a:spcBef>
                <a:spcPct val="50000"/>
              </a:spcBef>
            </a:pPr>
            <a:endParaRPr lang="en-US" b="0" dirty="0">
              <a:solidFill>
                <a:schemeClr val="accent2"/>
              </a:solidFill>
            </a:endParaRPr>
          </a:p>
          <a:p>
            <a:pPr algn="l">
              <a:spcBef>
                <a:spcPct val="50000"/>
              </a:spcBef>
            </a:pPr>
            <a:r>
              <a:rPr lang="en-US" b="0" dirty="0" smtClean="0">
                <a:solidFill>
                  <a:schemeClr val="accent2"/>
                </a:solidFill>
              </a:rPr>
              <a:t>P[Z </a:t>
            </a:r>
            <a:r>
              <a:rPr lang="en-US" b="0" u="sng" dirty="0">
                <a:solidFill>
                  <a:schemeClr val="accent2"/>
                </a:solidFill>
              </a:rPr>
              <a:t>&lt;</a:t>
            </a:r>
            <a:r>
              <a:rPr lang="en-US" b="0" dirty="0">
                <a:solidFill>
                  <a:schemeClr val="accent2"/>
                </a:solidFill>
              </a:rPr>
              <a:t> 1.65] = </a:t>
            </a:r>
          </a:p>
          <a:p>
            <a:pPr algn="l">
              <a:spcBef>
                <a:spcPct val="50000"/>
              </a:spcBef>
            </a:pPr>
            <a:r>
              <a:rPr lang="en-US" b="0" dirty="0" smtClean="0">
                <a:solidFill>
                  <a:schemeClr val="accent2"/>
                </a:solidFill>
              </a:rPr>
              <a:t>P</a:t>
            </a:r>
            <a:r>
              <a:rPr lang="en-US" b="0" dirty="0">
                <a:solidFill>
                  <a:schemeClr val="accent2"/>
                </a:solidFill>
              </a:rPr>
              <a:t>[Z </a:t>
            </a:r>
            <a:r>
              <a:rPr lang="en-US" b="0" u="sng" dirty="0">
                <a:solidFill>
                  <a:schemeClr val="accent2"/>
                </a:solidFill>
              </a:rPr>
              <a:t>&gt;</a:t>
            </a:r>
            <a:r>
              <a:rPr lang="en-US" b="0" dirty="0">
                <a:solidFill>
                  <a:schemeClr val="accent2"/>
                </a:solidFill>
              </a:rPr>
              <a:t> 0.5] =</a:t>
            </a:r>
          </a:p>
          <a:p>
            <a:pPr algn="l">
              <a:spcBef>
                <a:spcPct val="50000"/>
              </a:spcBef>
            </a:pPr>
            <a:r>
              <a:rPr lang="en-US" b="0" dirty="0" smtClean="0">
                <a:solidFill>
                  <a:schemeClr val="accent2"/>
                </a:solidFill>
              </a:rPr>
              <a:t>P</a:t>
            </a:r>
            <a:r>
              <a:rPr lang="en-US" b="0" dirty="0">
                <a:solidFill>
                  <a:schemeClr val="accent2"/>
                </a:solidFill>
              </a:rPr>
              <a:t>[-1.96 </a:t>
            </a:r>
            <a:r>
              <a:rPr lang="en-US" b="0" u="sng" dirty="0">
                <a:solidFill>
                  <a:schemeClr val="accent2"/>
                </a:solidFill>
              </a:rPr>
              <a:t>&lt;</a:t>
            </a:r>
            <a:r>
              <a:rPr lang="en-US" b="0" dirty="0">
                <a:solidFill>
                  <a:schemeClr val="accent2"/>
                </a:solidFill>
              </a:rPr>
              <a:t> Z </a:t>
            </a:r>
            <a:r>
              <a:rPr lang="en-US" b="0" u="sng" dirty="0">
                <a:solidFill>
                  <a:schemeClr val="accent2"/>
                </a:solidFill>
              </a:rPr>
              <a:t>&lt;</a:t>
            </a:r>
            <a:r>
              <a:rPr lang="en-US" b="0" dirty="0">
                <a:solidFill>
                  <a:schemeClr val="accent2"/>
                </a:solidFill>
              </a:rPr>
              <a:t> 1.96] =</a:t>
            </a:r>
          </a:p>
          <a:p>
            <a:pPr algn="l">
              <a:spcBef>
                <a:spcPct val="50000"/>
              </a:spcBef>
            </a:pPr>
            <a:r>
              <a:rPr lang="en-US" b="0" dirty="0" smtClean="0">
                <a:solidFill>
                  <a:schemeClr val="accent2"/>
                </a:solidFill>
              </a:rPr>
              <a:t>P</a:t>
            </a:r>
            <a:r>
              <a:rPr lang="en-US" b="0" dirty="0">
                <a:solidFill>
                  <a:schemeClr val="accent2"/>
                </a:solidFill>
              </a:rPr>
              <a:t>[-0.5 </a:t>
            </a:r>
            <a:r>
              <a:rPr lang="en-US" b="0" u="sng" dirty="0">
                <a:solidFill>
                  <a:schemeClr val="accent2"/>
                </a:solidFill>
              </a:rPr>
              <a:t>&lt;</a:t>
            </a:r>
            <a:r>
              <a:rPr lang="en-US" b="0" dirty="0">
                <a:solidFill>
                  <a:schemeClr val="accent2"/>
                </a:solidFill>
              </a:rPr>
              <a:t> Z </a:t>
            </a:r>
            <a:r>
              <a:rPr lang="en-US" b="0" u="sng" dirty="0">
                <a:solidFill>
                  <a:schemeClr val="accent2"/>
                </a:solidFill>
              </a:rPr>
              <a:t>&lt;</a:t>
            </a:r>
            <a:r>
              <a:rPr lang="en-US" b="0" dirty="0">
                <a:solidFill>
                  <a:schemeClr val="accent2"/>
                </a:solidFill>
              </a:rPr>
              <a:t> 2.0] =</a:t>
            </a:r>
          </a:p>
          <a:p>
            <a:pPr algn="l">
              <a:spcBef>
                <a:spcPct val="50000"/>
              </a:spcBef>
            </a:pPr>
            <a:endParaRPr lang="en-US" b="0" dirty="0">
              <a:solidFill>
                <a:schemeClr val="accent2"/>
              </a:solidFill>
            </a:endParaRPr>
          </a:p>
        </p:txBody>
      </p:sp>
    </p:spTree>
    <p:extLst>
      <p:ext uri="{BB962C8B-B14F-4D97-AF65-F5344CB8AC3E}">
        <p14:creationId xmlns:p14="http://schemas.microsoft.com/office/powerpoint/2010/main" val="2913060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379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379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3313BF1F-3D72-41D5-855E-EDA692C21A16}" type="slidenum">
              <a:rPr lang="en-US" sz="1400" b="0" smtClean="0"/>
              <a:pPr/>
              <a:t>89</a:t>
            </a:fld>
            <a:endParaRPr lang="en-US" sz="1400" b="0" smtClean="0"/>
          </a:p>
        </p:txBody>
      </p:sp>
      <p:sp>
        <p:nvSpPr>
          <p:cNvPr id="33797" name="Text Box 2"/>
          <p:cNvSpPr txBox="1">
            <a:spLocks noChangeArrowheads="1"/>
          </p:cNvSpPr>
          <p:nvPr/>
        </p:nvSpPr>
        <p:spPr bwMode="auto">
          <a:xfrm>
            <a:off x="1676400" y="830263"/>
            <a:ext cx="3657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a:t>Solutions to </a:t>
            </a:r>
            <a:r>
              <a:rPr lang="en-US" dirty="0" smtClean="0"/>
              <a:t>Quiz</a:t>
            </a:r>
            <a:endParaRPr lang="en-US" dirty="0"/>
          </a:p>
        </p:txBody>
      </p:sp>
      <p:sp>
        <p:nvSpPr>
          <p:cNvPr id="33798" name="Line 3"/>
          <p:cNvSpPr>
            <a:spLocks noChangeShapeType="1"/>
          </p:cNvSpPr>
          <p:nvPr/>
        </p:nvSpPr>
        <p:spPr bwMode="auto">
          <a:xfrm>
            <a:off x="1295400" y="1447800"/>
            <a:ext cx="426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799" name="Text Box 4"/>
          <p:cNvSpPr txBox="1">
            <a:spLocks noChangeArrowheads="1"/>
          </p:cNvSpPr>
          <p:nvPr/>
        </p:nvSpPr>
        <p:spPr bwMode="auto">
          <a:xfrm>
            <a:off x="914399" y="1889125"/>
            <a:ext cx="5373243" cy="270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endParaRPr lang="en-US" b="0" dirty="0"/>
          </a:p>
          <a:p>
            <a:pPr algn="l">
              <a:spcBef>
                <a:spcPct val="50000"/>
              </a:spcBef>
            </a:pPr>
            <a:r>
              <a:rPr lang="en-US" b="0" dirty="0"/>
              <a:t>P[Z </a:t>
            </a:r>
            <a:r>
              <a:rPr lang="en-US" b="0" u="sng" dirty="0"/>
              <a:t>&lt;</a:t>
            </a:r>
            <a:r>
              <a:rPr lang="en-US" b="0" dirty="0"/>
              <a:t> 1.65] = </a:t>
            </a:r>
            <a:r>
              <a:rPr lang="en-US" b="0" dirty="0" smtClean="0"/>
              <a:t>0.9505</a:t>
            </a:r>
            <a:endParaRPr lang="en-US" b="0" dirty="0"/>
          </a:p>
          <a:p>
            <a:pPr algn="l">
              <a:spcBef>
                <a:spcPct val="50000"/>
              </a:spcBef>
            </a:pPr>
            <a:r>
              <a:rPr lang="en-US" b="0" dirty="0"/>
              <a:t>P[Z </a:t>
            </a:r>
            <a:r>
              <a:rPr lang="en-US" b="0" u="sng" dirty="0"/>
              <a:t>&gt;</a:t>
            </a:r>
            <a:r>
              <a:rPr lang="en-US" b="0" dirty="0"/>
              <a:t> 0.5] = </a:t>
            </a:r>
            <a:r>
              <a:rPr lang="en-US" b="0" dirty="0" smtClean="0"/>
              <a:t>1 – 0.6915 = 0.3085</a:t>
            </a:r>
            <a:endParaRPr lang="en-US" b="0" dirty="0"/>
          </a:p>
          <a:p>
            <a:pPr algn="l">
              <a:spcBef>
                <a:spcPct val="50000"/>
              </a:spcBef>
            </a:pPr>
            <a:r>
              <a:rPr lang="en-US" b="0" dirty="0" smtClean="0"/>
              <a:t>P</a:t>
            </a:r>
            <a:r>
              <a:rPr lang="en-US" b="0" dirty="0"/>
              <a:t>[-1.96 </a:t>
            </a:r>
            <a:r>
              <a:rPr lang="en-US" b="0" u="sng" dirty="0"/>
              <a:t>&lt;</a:t>
            </a:r>
            <a:r>
              <a:rPr lang="en-US" b="0" dirty="0"/>
              <a:t> Z </a:t>
            </a:r>
            <a:r>
              <a:rPr lang="en-US" b="0" u="sng" dirty="0"/>
              <a:t>&lt;</a:t>
            </a:r>
            <a:r>
              <a:rPr lang="en-US" b="0" dirty="0"/>
              <a:t> 1.96] = </a:t>
            </a:r>
            <a:r>
              <a:rPr lang="en-US" b="0" dirty="0" smtClean="0"/>
              <a:t>0.975 – 0.025 = 0.95</a:t>
            </a:r>
            <a:endParaRPr lang="en-US" b="0" dirty="0"/>
          </a:p>
          <a:p>
            <a:pPr algn="l">
              <a:spcBef>
                <a:spcPct val="50000"/>
              </a:spcBef>
            </a:pPr>
            <a:r>
              <a:rPr lang="en-US" b="0" dirty="0" smtClean="0"/>
              <a:t>P</a:t>
            </a:r>
            <a:r>
              <a:rPr lang="en-US" b="0" dirty="0"/>
              <a:t>[-0.5 </a:t>
            </a:r>
            <a:r>
              <a:rPr lang="en-US" b="0" u="sng" dirty="0"/>
              <a:t>&lt;</a:t>
            </a:r>
            <a:r>
              <a:rPr lang="en-US" b="0" dirty="0"/>
              <a:t> Z </a:t>
            </a:r>
            <a:r>
              <a:rPr lang="en-US" b="0" u="sng" dirty="0"/>
              <a:t>&lt;</a:t>
            </a:r>
            <a:r>
              <a:rPr lang="en-US" b="0" dirty="0"/>
              <a:t> 2.0] = </a:t>
            </a:r>
            <a:r>
              <a:rPr lang="en-US" b="0" dirty="0" smtClean="0"/>
              <a:t>0.9772 – 0.3085=0.6687</a:t>
            </a:r>
            <a:endParaRPr lang="en-US" b="0" dirty="0"/>
          </a:p>
          <a:p>
            <a:pPr algn="l">
              <a:spcBef>
                <a:spcPct val="50000"/>
              </a:spcBef>
            </a:pPr>
            <a:endParaRPr lang="en-US" b="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481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482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B3E7F13-B6D2-40B4-80B1-5D3D123F9F05}" type="slidenum">
              <a:rPr lang="en-US" sz="1400" b="0" smtClean="0"/>
              <a:pPr/>
              <a:t>90</a:t>
            </a:fld>
            <a:endParaRPr lang="en-US" sz="1400" b="0" smtClean="0"/>
          </a:p>
        </p:txBody>
      </p:sp>
      <p:sp>
        <p:nvSpPr>
          <p:cNvPr id="34821" name="Text Box 2"/>
          <p:cNvSpPr txBox="1">
            <a:spLocks noChangeArrowheads="1"/>
          </p:cNvSpPr>
          <p:nvPr/>
        </p:nvSpPr>
        <p:spPr bwMode="auto">
          <a:xfrm>
            <a:off x="1371600" y="754063"/>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Converting to Standard Normal</a:t>
            </a:r>
          </a:p>
        </p:txBody>
      </p:sp>
      <p:sp>
        <p:nvSpPr>
          <p:cNvPr id="34822" name="Line 3"/>
          <p:cNvSpPr>
            <a:spLocks noChangeShapeType="1"/>
          </p:cNvSpPr>
          <p:nvPr/>
        </p:nvSpPr>
        <p:spPr bwMode="auto">
          <a:xfrm>
            <a:off x="10668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823" name="Text Box 4"/>
          <p:cNvSpPr txBox="1">
            <a:spLocks noChangeArrowheads="1"/>
          </p:cNvSpPr>
          <p:nvPr/>
        </p:nvSpPr>
        <p:spPr bwMode="auto">
          <a:xfrm>
            <a:off x="990600" y="1752600"/>
            <a:ext cx="46482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This solves the problem for the N(0,1) case. Do we need a special table for every (</a:t>
            </a:r>
            <a:r>
              <a:rPr lang="en-US" b="0">
                <a:sym typeface="Symbol" pitchFamily="18" charset="2"/>
              </a:rPr>
              <a:t>,)? </a:t>
            </a:r>
          </a:p>
          <a:p>
            <a:pPr algn="l">
              <a:spcBef>
                <a:spcPct val="50000"/>
              </a:spcBef>
            </a:pPr>
            <a:r>
              <a:rPr lang="en-US" b="0">
                <a:sym typeface="Symbol" pitchFamily="18" charset="2"/>
              </a:rPr>
              <a:t>No!</a:t>
            </a:r>
            <a:endParaRPr lang="en-US" b="0"/>
          </a:p>
        </p:txBody>
      </p:sp>
      <p:sp>
        <p:nvSpPr>
          <p:cNvPr id="34824" name="Text Box 5"/>
          <p:cNvSpPr txBox="1">
            <a:spLocks noChangeArrowheads="1"/>
          </p:cNvSpPr>
          <p:nvPr/>
        </p:nvSpPr>
        <p:spPr bwMode="auto">
          <a:xfrm>
            <a:off x="914400" y="3352800"/>
            <a:ext cx="4876800" cy="17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7013" indent="-227013">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Define: X = </a:t>
            </a:r>
            <a:r>
              <a:rPr lang="en-US" b="0">
                <a:sym typeface="Symbol" pitchFamily="18" charset="2"/>
              </a:rPr>
              <a:t> + Z where Z ~ N(0,1)</a:t>
            </a:r>
          </a:p>
          <a:p>
            <a:pPr algn="l">
              <a:spcBef>
                <a:spcPct val="50000"/>
              </a:spcBef>
            </a:pPr>
            <a:r>
              <a:rPr lang="en-US" b="0">
                <a:sym typeface="Symbol" pitchFamily="18" charset="2"/>
              </a:rPr>
              <a:t>1.	E(X) =  + E(Z) = </a:t>
            </a:r>
          </a:p>
          <a:p>
            <a:pPr algn="l">
              <a:spcBef>
                <a:spcPct val="50000"/>
              </a:spcBef>
            </a:pPr>
            <a:r>
              <a:rPr lang="en-US" b="0">
                <a:sym typeface="Symbol" pitchFamily="18" charset="2"/>
              </a:rPr>
              <a:t>2.	V(X) = </a:t>
            </a:r>
            <a:r>
              <a:rPr lang="en-US" b="0" baseline="30000">
                <a:sym typeface="Symbol" pitchFamily="18" charset="2"/>
              </a:rPr>
              <a:t>2</a:t>
            </a:r>
            <a:r>
              <a:rPr lang="en-US" b="0">
                <a:sym typeface="Symbol" pitchFamily="18" charset="2"/>
              </a:rPr>
              <a:t>V(Z) = </a:t>
            </a:r>
            <a:r>
              <a:rPr lang="en-US" b="0" baseline="30000">
                <a:sym typeface="Symbol" pitchFamily="18" charset="2"/>
              </a:rPr>
              <a:t>2</a:t>
            </a:r>
            <a:r>
              <a:rPr lang="en-US" b="0">
                <a:sym typeface="Symbol" pitchFamily="18" charset="2"/>
              </a:rPr>
              <a:t>.</a:t>
            </a:r>
          </a:p>
          <a:p>
            <a:pPr algn="l">
              <a:spcBef>
                <a:spcPct val="50000"/>
              </a:spcBef>
            </a:pPr>
            <a:r>
              <a:rPr lang="en-US" b="0">
                <a:sym typeface="Symbol" pitchFamily="18" charset="2"/>
              </a:rPr>
              <a:t>3.	</a:t>
            </a:r>
            <a:r>
              <a:rPr lang="en-US" b="0" u="sng">
                <a:sym typeface="Symbol" pitchFamily="18" charset="2"/>
              </a:rPr>
              <a:t>X is normally distributed!</a:t>
            </a:r>
            <a:endParaRPr lang="en-US" b="0">
              <a:sym typeface="Symbol" pitchFamily="18" charset="2"/>
            </a:endParaRPr>
          </a:p>
        </p:txBody>
      </p:sp>
      <p:sp>
        <p:nvSpPr>
          <p:cNvPr id="34825" name="Text Box 6"/>
          <p:cNvSpPr txBox="1">
            <a:spLocks noChangeArrowheads="1"/>
          </p:cNvSpPr>
          <p:nvPr/>
        </p:nvSpPr>
        <p:spPr bwMode="auto">
          <a:xfrm>
            <a:off x="914400" y="5638800"/>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a:t>Linear functions of normal RV’s are also normal.</a:t>
            </a:r>
            <a:endParaRPr lang="en-US" b="0"/>
          </a:p>
        </p:txBody>
      </p:sp>
      <p:sp>
        <p:nvSpPr>
          <p:cNvPr id="34826" name="Rectangle 7"/>
          <p:cNvSpPr>
            <a:spLocks noChangeArrowheads="1"/>
          </p:cNvSpPr>
          <p:nvPr/>
        </p:nvSpPr>
        <p:spPr bwMode="auto">
          <a:xfrm>
            <a:off x="1447800" y="6553200"/>
            <a:ext cx="355758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b="0"/>
              <a:t>If  X ~ N (</a:t>
            </a:r>
            <a:r>
              <a:rPr lang="en-US" b="0">
                <a:sym typeface="Symbol" pitchFamily="18" charset="2"/>
              </a:rPr>
              <a:t>,  </a:t>
            </a:r>
            <a:r>
              <a:rPr lang="en-US" b="0" baseline="30000">
                <a:sym typeface="Symbol" pitchFamily="18" charset="2"/>
              </a:rPr>
              <a:t>2</a:t>
            </a:r>
            <a:r>
              <a:rPr lang="en-US" b="0">
                <a:sym typeface="Symbol" pitchFamily="18" charset="2"/>
              </a:rPr>
              <a:t>) and </a:t>
            </a:r>
            <a:r>
              <a:rPr lang="en-US" b="0"/>
              <a:t>Y = aX + b</a:t>
            </a:r>
          </a:p>
          <a:p>
            <a:pPr algn="l"/>
            <a:r>
              <a:rPr lang="en-US" b="0"/>
              <a:t>then    </a:t>
            </a:r>
          </a:p>
          <a:p>
            <a:pPr algn="l"/>
            <a:r>
              <a:rPr lang="en-US" b="0"/>
              <a:t>	Y ~ N(a</a:t>
            </a:r>
            <a:r>
              <a:rPr lang="en-US" b="0">
                <a:sym typeface="Symbol" pitchFamily="18" charset="2"/>
              </a:rPr>
              <a:t> + b, a </a:t>
            </a:r>
            <a:r>
              <a:rPr lang="en-US" b="0" baseline="30000">
                <a:sym typeface="Symbol" pitchFamily="18" charset="2"/>
              </a:rPr>
              <a:t>2</a:t>
            </a:r>
            <a:r>
              <a:rPr lang="en-US" b="0">
                <a:sym typeface="Symbol" pitchFamily="18" charset="2"/>
              </a:rPr>
              <a:t></a:t>
            </a:r>
            <a:r>
              <a:rPr lang="en-US" b="0" baseline="30000">
                <a:sym typeface="Symbol" pitchFamily="18" charset="2"/>
              </a:rPr>
              <a:t>2</a:t>
            </a:r>
            <a:r>
              <a:rPr lang="en-US" b="0">
                <a:sym typeface="Symbol" pitchFamily="18" charset="2"/>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584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584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86D0A31-5F53-4C35-B20B-3D69A19A713B}" type="slidenum">
              <a:rPr lang="en-US" sz="1400" b="0" smtClean="0"/>
              <a:pPr/>
              <a:t>91</a:t>
            </a:fld>
            <a:endParaRPr lang="en-US" sz="1400" b="0" smtClean="0"/>
          </a:p>
        </p:txBody>
      </p:sp>
      <p:sp>
        <p:nvSpPr>
          <p:cNvPr id="35845" name="Text Box 2"/>
          <p:cNvSpPr txBox="1">
            <a:spLocks noChangeArrowheads="1"/>
          </p:cNvSpPr>
          <p:nvPr/>
        </p:nvSpPr>
        <p:spPr bwMode="auto">
          <a:xfrm>
            <a:off x="1371600" y="754063"/>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Converting to Standard Normal</a:t>
            </a:r>
          </a:p>
        </p:txBody>
      </p:sp>
      <p:sp>
        <p:nvSpPr>
          <p:cNvPr id="35846" name="Line 3"/>
          <p:cNvSpPr>
            <a:spLocks noChangeShapeType="1"/>
          </p:cNvSpPr>
          <p:nvPr/>
        </p:nvSpPr>
        <p:spPr bwMode="auto">
          <a:xfrm>
            <a:off x="10668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7" name="Text Box 4"/>
          <p:cNvSpPr txBox="1">
            <a:spLocks noChangeArrowheads="1"/>
          </p:cNvSpPr>
          <p:nvPr/>
        </p:nvSpPr>
        <p:spPr bwMode="auto">
          <a:xfrm>
            <a:off x="838200" y="1676400"/>
            <a:ext cx="5105400" cy="298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How can we convert a N(</a:t>
            </a:r>
            <a:r>
              <a:rPr lang="en-US" b="0">
                <a:sym typeface="Symbol" pitchFamily="18" charset="2"/>
              </a:rPr>
              <a:t>,</a:t>
            </a:r>
            <a:r>
              <a:rPr lang="en-US" b="0" baseline="30000">
                <a:sym typeface="Symbol" pitchFamily="18" charset="2"/>
              </a:rPr>
              <a:t>2</a:t>
            </a:r>
            <a:r>
              <a:rPr lang="en-US" b="0">
                <a:sym typeface="Symbol" pitchFamily="18" charset="2"/>
              </a:rPr>
              <a:t>) to a standard normal?</a:t>
            </a:r>
          </a:p>
          <a:p>
            <a:pPr algn="l">
              <a:spcBef>
                <a:spcPct val="50000"/>
              </a:spcBef>
            </a:pPr>
            <a:endParaRPr lang="en-US" b="0">
              <a:sym typeface="Symbol" pitchFamily="18" charset="2"/>
            </a:endParaRPr>
          </a:p>
          <a:p>
            <a:pPr algn="l">
              <a:spcBef>
                <a:spcPct val="50000"/>
              </a:spcBef>
            </a:pPr>
            <a:r>
              <a:rPr lang="en-US">
                <a:sym typeface="Symbol" pitchFamily="18" charset="2"/>
              </a:rPr>
              <a:t>Standardize:</a:t>
            </a:r>
          </a:p>
          <a:p>
            <a:pPr algn="l">
              <a:spcBef>
                <a:spcPct val="50000"/>
              </a:spcBef>
            </a:pPr>
            <a:endParaRPr lang="en-US">
              <a:sym typeface="Symbol" pitchFamily="18" charset="2"/>
            </a:endParaRPr>
          </a:p>
          <a:p>
            <a:pPr algn="l">
              <a:spcBef>
                <a:spcPct val="50000"/>
              </a:spcBef>
            </a:pPr>
            <a:endParaRPr lang="en-US">
              <a:sym typeface="Symbol" pitchFamily="18" charset="2"/>
            </a:endParaRPr>
          </a:p>
          <a:p>
            <a:pPr algn="l">
              <a:spcBef>
                <a:spcPct val="50000"/>
              </a:spcBef>
            </a:pPr>
            <a:r>
              <a:rPr lang="en-US" b="0">
                <a:sym typeface="Symbol" pitchFamily="18" charset="2"/>
              </a:rPr>
              <a:t>What is the mean and variance of Z?</a:t>
            </a:r>
            <a:endParaRPr lang="en-US" b="0"/>
          </a:p>
        </p:txBody>
      </p:sp>
      <p:graphicFrame>
        <p:nvGraphicFramePr>
          <p:cNvPr id="35848" name="Object 5"/>
          <p:cNvGraphicFramePr>
            <a:graphicFrameLocks noChangeAspect="1"/>
          </p:cNvGraphicFramePr>
          <p:nvPr/>
        </p:nvGraphicFramePr>
        <p:xfrm>
          <a:off x="2590800" y="3276600"/>
          <a:ext cx="1117600" cy="609600"/>
        </p:xfrm>
        <a:graphic>
          <a:graphicData uri="http://schemas.openxmlformats.org/presentationml/2006/ole">
            <mc:AlternateContent xmlns:mc="http://schemas.openxmlformats.org/markup-compatibility/2006">
              <mc:Choice xmlns:v="urn:schemas-microsoft-com:vml" Requires="v">
                <p:oleObj spid="_x0000_s35876" name="Equation" r:id="rId3" imgW="1117600" imgH="609600" progId="Equation.3">
                  <p:embed/>
                </p:oleObj>
              </mc:Choice>
              <mc:Fallback>
                <p:oleObj name="Equation" r:id="rId3" imgW="1117600" imgH="609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76600"/>
                        <a:ext cx="11176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5849" name="Text Box 6"/>
          <p:cNvSpPr txBox="1">
            <a:spLocks noChangeArrowheads="1"/>
          </p:cNvSpPr>
          <p:nvPr/>
        </p:nvSpPr>
        <p:spPr bwMode="auto">
          <a:xfrm>
            <a:off x="914400" y="5029200"/>
            <a:ext cx="4648200"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1.  E(Z) = (1/ </a:t>
            </a:r>
            <a:r>
              <a:rPr lang="en-US" b="0">
                <a:sym typeface="Symbol" pitchFamily="18" charset="2"/>
              </a:rPr>
              <a:t>)E(X - ) = 0</a:t>
            </a:r>
          </a:p>
          <a:p>
            <a:pPr algn="l">
              <a:spcBef>
                <a:spcPct val="50000"/>
              </a:spcBef>
            </a:pPr>
            <a:r>
              <a:rPr lang="en-US" b="0">
                <a:sym typeface="Symbol" pitchFamily="18" charset="2"/>
              </a:rPr>
              <a:t>2.  V(Z) = </a:t>
            </a:r>
            <a:r>
              <a:rPr lang="en-US" b="0"/>
              <a:t>(1/ </a:t>
            </a:r>
            <a:r>
              <a:rPr lang="en-US" b="0">
                <a:sym typeface="Symbol" pitchFamily="18" charset="2"/>
              </a:rPr>
              <a:t></a:t>
            </a:r>
            <a:r>
              <a:rPr lang="en-US" b="0" baseline="30000">
                <a:sym typeface="Symbol" pitchFamily="18" charset="2"/>
              </a:rPr>
              <a:t>2</a:t>
            </a:r>
            <a:r>
              <a:rPr lang="en-US" b="0">
                <a:sym typeface="Symbol" pitchFamily="18" charset="2"/>
              </a:rPr>
              <a:t>)V(X) =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409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410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807CFC3F-45DE-447C-A6E5-C583211FB6E7}" type="slidenum">
              <a:rPr lang="en-US" sz="1400" b="0" smtClean="0"/>
              <a:pPr/>
              <a:t>65</a:t>
            </a:fld>
            <a:endParaRPr lang="en-US" sz="1400" b="0" smtClean="0"/>
          </a:p>
        </p:txBody>
      </p:sp>
      <p:sp>
        <p:nvSpPr>
          <p:cNvPr id="4101" name="Text Box 2"/>
          <p:cNvSpPr txBox="1">
            <a:spLocks noChangeArrowheads="1"/>
          </p:cNvSpPr>
          <p:nvPr/>
        </p:nvSpPr>
        <p:spPr bwMode="auto">
          <a:xfrm>
            <a:off x="1190625" y="914400"/>
            <a:ext cx="449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Multinomial Distribution - Motivation</a:t>
            </a:r>
          </a:p>
        </p:txBody>
      </p:sp>
      <p:sp>
        <p:nvSpPr>
          <p:cNvPr id="4102" name="Line 3"/>
          <p:cNvSpPr>
            <a:spLocks noChangeShapeType="1"/>
          </p:cNvSpPr>
          <p:nvPr/>
        </p:nvSpPr>
        <p:spPr bwMode="auto">
          <a:xfrm>
            <a:off x="11430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03" name="Text Box 4"/>
          <p:cNvSpPr txBox="1">
            <a:spLocks noChangeArrowheads="1"/>
          </p:cNvSpPr>
          <p:nvPr/>
        </p:nvSpPr>
        <p:spPr bwMode="auto">
          <a:xfrm>
            <a:off x="1066800" y="1905000"/>
            <a:ext cx="4648200" cy="573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r>
              <a:rPr lang="en-US" b="0"/>
              <a:t>For each child, we can represent these possibilities with three indicator variables for the </a:t>
            </a:r>
            <a:r>
              <a:rPr lang="en-US" b="0" i="1"/>
              <a:t>i-</a:t>
            </a:r>
            <a:r>
              <a:rPr lang="en-US" b="0"/>
              <a:t>th child as</a:t>
            </a:r>
          </a:p>
          <a:p>
            <a:pPr algn="l"/>
            <a:endParaRPr lang="en-US" b="0"/>
          </a:p>
          <a:p>
            <a:pPr algn="l"/>
            <a:r>
              <a:rPr lang="en-US" b="0" i="1"/>
              <a:t>Y</a:t>
            </a:r>
            <a:r>
              <a:rPr lang="en-US" b="0" i="1" baseline="-25000"/>
              <a:t>i1</a:t>
            </a:r>
            <a:r>
              <a:rPr lang="en-US" b="0"/>
              <a:t> = 1 if unaffected (AA),  &amp; 0 otherwise</a:t>
            </a:r>
          </a:p>
          <a:p>
            <a:pPr algn="l"/>
            <a:r>
              <a:rPr lang="en-US" b="0" i="1"/>
              <a:t>Y</a:t>
            </a:r>
            <a:r>
              <a:rPr lang="en-US" b="0" i="1" baseline="-25000"/>
              <a:t>i2</a:t>
            </a:r>
            <a:r>
              <a:rPr lang="en-US" b="0"/>
              <a:t> = 1 if carrier (Aa),         &amp; 0 otherwise</a:t>
            </a:r>
          </a:p>
          <a:p>
            <a:pPr algn="l"/>
            <a:r>
              <a:rPr lang="en-US" b="0" i="1"/>
              <a:t>Y</a:t>
            </a:r>
            <a:r>
              <a:rPr lang="en-US" b="0" i="1" baseline="-25000"/>
              <a:t>i3</a:t>
            </a:r>
            <a:r>
              <a:rPr lang="en-US" b="0"/>
              <a:t> = 1 if affected (aa),        &amp; 0 otherwise</a:t>
            </a:r>
          </a:p>
          <a:p>
            <a:pPr algn="l">
              <a:spcBef>
                <a:spcPct val="50000"/>
              </a:spcBef>
            </a:pPr>
            <a:r>
              <a:rPr lang="en-US" b="0"/>
              <a:t>Notice only one of the three </a:t>
            </a:r>
            <a:r>
              <a:rPr lang="en-US" b="0" i="1"/>
              <a:t>Y</a:t>
            </a:r>
            <a:r>
              <a:rPr lang="en-US" b="0" i="1" baseline="-25000"/>
              <a:t>i1</a:t>
            </a:r>
            <a:r>
              <a:rPr lang="en-US" b="0" i="1"/>
              <a:t>, Y</a:t>
            </a:r>
            <a:r>
              <a:rPr lang="en-US" b="0" i="1" baseline="-25000"/>
              <a:t>i2</a:t>
            </a:r>
            <a:r>
              <a:rPr lang="en-US" b="0" i="1"/>
              <a:t>,</a:t>
            </a:r>
            <a:r>
              <a:rPr lang="en-US" b="0"/>
              <a:t> </a:t>
            </a:r>
            <a:r>
              <a:rPr lang="en-US" b="0" i="1"/>
              <a:t>Y</a:t>
            </a:r>
            <a:r>
              <a:rPr lang="en-US" b="0" i="1" baseline="-25000"/>
              <a:t>i3</a:t>
            </a:r>
            <a:r>
              <a:rPr lang="en-US" b="0"/>
              <a:t> can be equal to 1, so </a:t>
            </a:r>
            <a:r>
              <a:rPr lang="en-US" b="0">
                <a:latin typeface="Symbol" pitchFamily="18" charset="2"/>
              </a:rPr>
              <a:t>S</a:t>
            </a:r>
            <a:r>
              <a:rPr lang="en-US" b="0" i="1" baseline="-25000"/>
              <a:t>j</a:t>
            </a:r>
            <a:r>
              <a:rPr lang="en-US" b="0"/>
              <a:t> </a:t>
            </a:r>
            <a:r>
              <a:rPr lang="en-US" b="0" i="1"/>
              <a:t>Y</a:t>
            </a:r>
            <a:r>
              <a:rPr lang="en-US" b="0" i="1" baseline="-25000"/>
              <a:t>ij</a:t>
            </a:r>
            <a:r>
              <a:rPr lang="en-US" b="0" i="1"/>
              <a:t> </a:t>
            </a:r>
            <a:r>
              <a:rPr lang="en-US" b="0"/>
              <a:t>= 1. </a:t>
            </a:r>
          </a:p>
          <a:p>
            <a:pPr algn="l">
              <a:spcBef>
                <a:spcPct val="50000"/>
              </a:spcBef>
            </a:pPr>
            <a:r>
              <a:rPr lang="en-US" b="0"/>
              <a:t>For the binomial distribution with 2 outcomes, there are 2</a:t>
            </a:r>
            <a:r>
              <a:rPr lang="en-US" b="0" i="1" baseline="30000"/>
              <a:t>n</a:t>
            </a:r>
            <a:r>
              <a:rPr lang="en-US" b="0"/>
              <a:t> unique outcomes in </a:t>
            </a:r>
            <a:r>
              <a:rPr lang="en-US" b="0" i="1"/>
              <a:t>n</a:t>
            </a:r>
            <a:r>
              <a:rPr lang="en-US" b="0"/>
              <a:t> trials. In the family with </a:t>
            </a:r>
            <a:r>
              <a:rPr lang="en-US" b="0" i="1"/>
              <a:t>n</a:t>
            </a:r>
            <a:r>
              <a:rPr lang="en-US" b="0"/>
              <a:t>=3 children, there are 2</a:t>
            </a:r>
            <a:r>
              <a:rPr lang="en-US" b="0" baseline="30000"/>
              <a:t>3</a:t>
            </a:r>
            <a:r>
              <a:rPr lang="en-US" b="0"/>
              <a:t> = 8 unique outcomes.</a:t>
            </a:r>
          </a:p>
          <a:p>
            <a:pPr algn="l">
              <a:spcBef>
                <a:spcPct val="50000"/>
              </a:spcBef>
            </a:pPr>
            <a:r>
              <a:rPr lang="en-US" b="0"/>
              <a:t>For the multinomial distribution with </a:t>
            </a:r>
            <a:r>
              <a:rPr lang="en-US" b="0" i="1"/>
              <a:t>n </a:t>
            </a:r>
            <a:r>
              <a:rPr lang="en-US" b="0"/>
              <a:t>trials and only 3 outcomes, the number of  unique outcomes is 3</a:t>
            </a:r>
            <a:r>
              <a:rPr lang="en-US" b="0" i="1" baseline="30000"/>
              <a:t>n</a:t>
            </a:r>
            <a:r>
              <a:rPr lang="en-US" b="0"/>
              <a:t>. For our small family, that’s 3</a:t>
            </a:r>
            <a:r>
              <a:rPr lang="en-US" b="0" baseline="30000"/>
              <a:t>3</a:t>
            </a:r>
            <a:r>
              <a:rPr lang="en-US" b="0"/>
              <a:t>=27 outcomes.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686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686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B1FB7201-AA81-4E2F-B03B-21AECD3AB5C4}" type="slidenum">
              <a:rPr lang="en-US" sz="1400" b="0" smtClean="0"/>
              <a:pPr/>
              <a:t>92</a:t>
            </a:fld>
            <a:endParaRPr lang="en-US" sz="1400" b="0" smtClean="0"/>
          </a:p>
        </p:txBody>
      </p:sp>
      <p:sp>
        <p:nvSpPr>
          <p:cNvPr id="36869" name="Text Box 2"/>
          <p:cNvSpPr txBox="1">
            <a:spLocks noChangeArrowheads="1"/>
          </p:cNvSpPr>
          <p:nvPr/>
        </p:nvSpPr>
        <p:spPr bwMode="auto">
          <a:xfrm>
            <a:off x="1524000" y="609600"/>
            <a:ext cx="3733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Distribution - Calculating Probabilities</a:t>
            </a:r>
          </a:p>
        </p:txBody>
      </p:sp>
      <p:sp>
        <p:nvSpPr>
          <p:cNvPr id="36870" name="Line 3"/>
          <p:cNvSpPr>
            <a:spLocks noChangeShapeType="1"/>
          </p:cNvSpPr>
          <p:nvPr/>
        </p:nvSpPr>
        <p:spPr bwMode="auto">
          <a:xfrm>
            <a:off x="1143000" y="15240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871" name="Text Box 4"/>
          <p:cNvSpPr txBox="1">
            <a:spLocks noChangeArrowheads="1"/>
          </p:cNvSpPr>
          <p:nvPr/>
        </p:nvSpPr>
        <p:spPr bwMode="auto">
          <a:xfrm>
            <a:off x="914400" y="1905000"/>
            <a:ext cx="5105400" cy="207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Return to cholesterol example (Rosner 5.20)</a:t>
            </a:r>
          </a:p>
          <a:p>
            <a:pPr algn="l">
              <a:spcBef>
                <a:spcPct val="50000"/>
              </a:spcBef>
            </a:pPr>
            <a:r>
              <a:rPr lang="en-US" b="0"/>
              <a:t>Serum cholesterol is approximately normally distributed with mean 219 mg/mL and standard deviation 50 mg/mL. If the clinically desirable range is &lt; 200 mg/mL, then what proportion of the population falls in this range?</a:t>
            </a:r>
          </a:p>
        </p:txBody>
      </p:sp>
      <p:graphicFrame>
        <p:nvGraphicFramePr>
          <p:cNvPr id="36872" name="Object 5"/>
          <p:cNvGraphicFramePr>
            <a:graphicFrameLocks noChangeAspect="1"/>
          </p:cNvGraphicFramePr>
          <p:nvPr/>
        </p:nvGraphicFramePr>
        <p:xfrm>
          <a:off x="1066800" y="4248150"/>
          <a:ext cx="4178300" cy="1981200"/>
        </p:xfrm>
        <a:graphic>
          <a:graphicData uri="http://schemas.openxmlformats.org/presentationml/2006/ole">
            <mc:AlternateContent xmlns:mc="http://schemas.openxmlformats.org/markup-compatibility/2006">
              <mc:Choice xmlns:v="urn:schemas-microsoft-com:vml" Requires="v">
                <p:oleObj spid="_x0000_s36900" name="Equation" r:id="rId3" imgW="4178300" imgH="1981200" progId="Equation.3">
                  <p:embed/>
                </p:oleObj>
              </mc:Choice>
              <mc:Fallback>
                <p:oleObj name="Equation" r:id="rId3" imgW="4178300" imgH="1981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48150"/>
                        <a:ext cx="41783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9" name="Text Box 4"/>
          <p:cNvSpPr txBox="1">
            <a:spLocks noChangeArrowheads="1"/>
          </p:cNvSpPr>
          <p:nvPr/>
        </p:nvSpPr>
        <p:spPr bwMode="auto">
          <a:xfrm>
            <a:off x="2413000" y="5880100"/>
            <a:ext cx="40005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i="1" dirty="0"/>
              <a:t>       P( Z &gt; </a:t>
            </a:r>
            <a:r>
              <a:rPr lang="en-US" b="0" dirty="0"/>
              <a:t>0.38</a:t>
            </a:r>
            <a:r>
              <a:rPr lang="en-US" b="0" dirty="0" smtClean="0"/>
              <a:t>)</a:t>
            </a:r>
          </a:p>
          <a:p>
            <a:pPr algn="l">
              <a:spcBef>
                <a:spcPct val="50000"/>
              </a:spcBef>
            </a:pPr>
            <a:r>
              <a:rPr lang="en-US" b="0" dirty="0" smtClean="0"/>
              <a:t> =     </a:t>
            </a:r>
            <a:r>
              <a:rPr lang="en-US" b="0" dirty="0"/>
              <a:t>0.3520.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789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789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555401FD-0284-4C62-B854-939A64052B9B}" type="slidenum">
              <a:rPr lang="en-US" sz="1400" b="0" smtClean="0"/>
              <a:pPr/>
              <a:t>93</a:t>
            </a:fld>
            <a:endParaRPr lang="en-US" sz="1400" b="0" smtClean="0"/>
          </a:p>
        </p:txBody>
      </p:sp>
      <p:sp>
        <p:nvSpPr>
          <p:cNvPr id="37893" name="Line 2"/>
          <p:cNvSpPr>
            <a:spLocks noChangeShapeType="1"/>
          </p:cNvSpPr>
          <p:nvPr/>
        </p:nvSpPr>
        <p:spPr bwMode="auto">
          <a:xfrm>
            <a:off x="1219200" y="13716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894" name="Text Box 3"/>
          <p:cNvSpPr txBox="1">
            <a:spLocks noChangeArrowheads="1"/>
          </p:cNvSpPr>
          <p:nvPr/>
        </p:nvSpPr>
        <p:spPr bwMode="auto">
          <a:xfrm>
            <a:off x="1447800" y="533400"/>
            <a:ext cx="3810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Approximation to Binomial</a:t>
            </a:r>
            <a:endParaRPr lang="en-US" b="0"/>
          </a:p>
        </p:txBody>
      </p:sp>
      <p:sp>
        <p:nvSpPr>
          <p:cNvPr id="37895" name="Text Box 4"/>
          <p:cNvSpPr txBox="1">
            <a:spLocks noChangeArrowheads="1"/>
          </p:cNvSpPr>
          <p:nvPr/>
        </p:nvSpPr>
        <p:spPr bwMode="auto">
          <a:xfrm>
            <a:off x="838200" y="152400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u="sng"/>
              <a:t>Example</a:t>
            </a:r>
            <a:endParaRPr lang="en-US" b="0"/>
          </a:p>
        </p:txBody>
      </p:sp>
      <p:sp>
        <p:nvSpPr>
          <p:cNvPr id="37896" name="Text Box 5"/>
          <p:cNvSpPr txBox="1">
            <a:spLocks noChangeArrowheads="1"/>
          </p:cNvSpPr>
          <p:nvPr/>
        </p:nvSpPr>
        <p:spPr bwMode="auto">
          <a:xfrm>
            <a:off x="838200" y="1981200"/>
            <a:ext cx="5181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Suppose the prevalence of HPV in women 18 -22 years old is 0.30. What is the probability that in a sample of 60 women from this population 9 or fewer would be infected?</a:t>
            </a:r>
          </a:p>
          <a:p>
            <a:pPr algn="l">
              <a:spcBef>
                <a:spcPct val="50000"/>
              </a:spcBef>
            </a:pPr>
            <a:endParaRPr lang="en-US"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789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789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555401FD-0284-4C62-B854-939A64052B9B}" type="slidenum">
              <a:rPr lang="en-US" sz="1400" b="0" smtClean="0"/>
              <a:pPr/>
              <a:t>94</a:t>
            </a:fld>
            <a:endParaRPr lang="en-US" sz="1400" b="0" smtClean="0"/>
          </a:p>
        </p:txBody>
      </p:sp>
      <p:sp>
        <p:nvSpPr>
          <p:cNvPr id="37893" name="Line 2"/>
          <p:cNvSpPr>
            <a:spLocks noChangeShapeType="1"/>
          </p:cNvSpPr>
          <p:nvPr/>
        </p:nvSpPr>
        <p:spPr bwMode="auto">
          <a:xfrm>
            <a:off x="1219200" y="13716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894" name="Text Box 3"/>
          <p:cNvSpPr txBox="1">
            <a:spLocks noChangeArrowheads="1"/>
          </p:cNvSpPr>
          <p:nvPr/>
        </p:nvSpPr>
        <p:spPr bwMode="auto">
          <a:xfrm>
            <a:off x="1447800" y="533400"/>
            <a:ext cx="3810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Approximation to Binomial</a:t>
            </a:r>
            <a:endParaRPr lang="en-US" b="0"/>
          </a:p>
        </p:txBody>
      </p:sp>
      <p:sp>
        <p:nvSpPr>
          <p:cNvPr id="37895" name="Text Box 4"/>
          <p:cNvSpPr txBox="1">
            <a:spLocks noChangeArrowheads="1"/>
          </p:cNvSpPr>
          <p:nvPr/>
        </p:nvSpPr>
        <p:spPr bwMode="auto">
          <a:xfrm>
            <a:off x="838200" y="152400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u="sng"/>
              <a:t>Example</a:t>
            </a:r>
            <a:endParaRPr lang="en-US" b="0"/>
          </a:p>
        </p:txBody>
      </p:sp>
      <p:sp>
        <p:nvSpPr>
          <p:cNvPr id="37896" name="Text Box 5"/>
          <p:cNvSpPr txBox="1">
            <a:spLocks noChangeArrowheads="1"/>
          </p:cNvSpPr>
          <p:nvPr/>
        </p:nvSpPr>
        <p:spPr bwMode="auto">
          <a:xfrm>
            <a:off x="838200" y="1981200"/>
            <a:ext cx="5181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Suppose the prevalence of HPV in women 18 -22 years old is 0.30. What is the probability that in a sample of 60 women from this population 9 or fewer would be infected?</a:t>
            </a:r>
          </a:p>
          <a:p>
            <a:pPr algn="l">
              <a:spcBef>
                <a:spcPct val="50000"/>
              </a:spcBef>
            </a:pPr>
            <a:endParaRPr lang="en-US" b="0" dirty="0"/>
          </a:p>
        </p:txBody>
      </p:sp>
      <p:pic>
        <p:nvPicPr>
          <p:cNvPr id="2" name="Picture 1"/>
          <p:cNvPicPr>
            <a:picLocks noChangeAspect="1"/>
          </p:cNvPicPr>
          <p:nvPr/>
        </p:nvPicPr>
        <p:blipFill>
          <a:blip r:embed="rId2"/>
          <a:stretch>
            <a:fillRect/>
          </a:stretch>
        </p:blipFill>
        <p:spPr>
          <a:xfrm>
            <a:off x="674337" y="4014986"/>
            <a:ext cx="5509326" cy="3766940"/>
          </a:xfrm>
          <a:prstGeom prst="rect">
            <a:avLst/>
          </a:prstGeom>
        </p:spPr>
      </p:pic>
    </p:spTree>
    <p:extLst>
      <p:ext uri="{BB962C8B-B14F-4D97-AF65-F5344CB8AC3E}">
        <p14:creationId xmlns:p14="http://schemas.microsoft.com/office/powerpoint/2010/main" val="119391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3993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3994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53D2C627-CCA1-4A97-9230-0744D5A83780}" type="slidenum">
              <a:rPr lang="en-US" sz="1400" b="0" smtClean="0"/>
              <a:pPr/>
              <a:t>95</a:t>
            </a:fld>
            <a:endParaRPr lang="en-US" sz="1400" b="0" smtClean="0"/>
          </a:p>
        </p:txBody>
      </p:sp>
      <p:sp>
        <p:nvSpPr>
          <p:cNvPr id="39941" name="Line 2"/>
          <p:cNvSpPr>
            <a:spLocks noChangeShapeType="1"/>
          </p:cNvSpPr>
          <p:nvPr/>
        </p:nvSpPr>
        <p:spPr bwMode="auto">
          <a:xfrm>
            <a:off x="1219200" y="13716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942" name="Text Box 3"/>
          <p:cNvSpPr txBox="1">
            <a:spLocks noChangeArrowheads="1"/>
          </p:cNvSpPr>
          <p:nvPr/>
        </p:nvSpPr>
        <p:spPr bwMode="auto">
          <a:xfrm>
            <a:off x="1447800" y="533400"/>
            <a:ext cx="3810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Approximation to Binomial</a:t>
            </a:r>
            <a:endParaRPr lang="en-US" b="0"/>
          </a:p>
        </p:txBody>
      </p:sp>
      <p:sp>
        <p:nvSpPr>
          <p:cNvPr id="39943" name="Text Box 4"/>
          <p:cNvSpPr txBox="1">
            <a:spLocks noChangeArrowheads="1"/>
          </p:cNvSpPr>
          <p:nvPr/>
        </p:nvSpPr>
        <p:spPr bwMode="auto">
          <a:xfrm>
            <a:off x="914400" y="2609850"/>
            <a:ext cx="5029200" cy="283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514350" indent="-163513">
              <a:defRPr sz="2000" b="1">
                <a:solidFill>
                  <a:schemeClr val="tx1"/>
                </a:solidFill>
                <a:latin typeface="Times New Roman" charset="0"/>
              </a:defRPr>
            </a:lvl2pPr>
            <a:lvl3pPr>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40000"/>
              </a:spcBef>
            </a:pPr>
            <a:r>
              <a:rPr lang="en-US" b="0"/>
              <a:t> </a:t>
            </a:r>
            <a:r>
              <a:rPr lang="en-US"/>
              <a:t>Binomial</a:t>
            </a:r>
          </a:p>
          <a:p>
            <a:pPr lvl="1" algn="l">
              <a:spcBef>
                <a:spcPct val="40000"/>
              </a:spcBef>
              <a:buFontTx/>
              <a:buChar char="•"/>
            </a:pPr>
            <a:r>
              <a:rPr lang="en-US" b="0"/>
              <a:t>When </a:t>
            </a:r>
            <a:r>
              <a:rPr lang="en-US"/>
              <a:t>np(1-p)</a:t>
            </a:r>
            <a:r>
              <a:rPr lang="en-US" b="0"/>
              <a:t> is “large” the normal may be used to approximate the binomial.</a:t>
            </a:r>
          </a:p>
          <a:p>
            <a:pPr lvl="1" algn="l">
              <a:spcBef>
                <a:spcPct val="40000"/>
              </a:spcBef>
              <a:buFontTx/>
              <a:buChar char="•"/>
            </a:pPr>
            <a:r>
              <a:rPr lang="en-US" b="0"/>
              <a:t>X ~ bin(n,p)</a:t>
            </a:r>
          </a:p>
          <a:p>
            <a:pPr lvl="2" algn="l">
              <a:spcBef>
                <a:spcPct val="40000"/>
              </a:spcBef>
            </a:pPr>
            <a:r>
              <a:rPr lang="en-US" b="0"/>
              <a:t>E(X) = np</a:t>
            </a:r>
          </a:p>
          <a:p>
            <a:pPr lvl="2" algn="l">
              <a:spcBef>
                <a:spcPct val="40000"/>
              </a:spcBef>
            </a:pPr>
            <a:r>
              <a:rPr lang="en-US" b="0"/>
              <a:t>V(X) = np(1-p)</a:t>
            </a:r>
          </a:p>
          <a:p>
            <a:pPr lvl="1" algn="l">
              <a:spcBef>
                <a:spcPct val="40000"/>
              </a:spcBef>
              <a:buFontTx/>
              <a:buChar char="•"/>
            </a:pPr>
            <a:r>
              <a:rPr lang="en-US" b="0"/>
              <a:t>X is approximately N(np,np(1-p))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4096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4096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13DD00F3-8499-4CE7-AE79-A624BC448B9E}" type="slidenum">
              <a:rPr lang="en-US" sz="1400" b="0" smtClean="0"/>
              <a:pPr/>
              <a:t>96</a:t>
            </a:fld>
            <a:endParaRPr lang="en-US" sz="1400" b="0" smtClean="0"/>
          </a:p>
        </p:txBody>
      </p:sp>
      <p:sp>
        <p:nvSpPr>
          <p:cNvPr id="40965" name="Line 2"/>
          <p:cNvSpPr>
            <a:spLocks noChangeShapeType="1"/>
          </p:cNvSpPr>
          <p:nvPr/>
        </p:nvSpPr>
        <p:spPr bwMode="auto">
          <a:xfrm>
            <a:off x="1219200" y="13716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966" name="Text Box 3"/>
          <p:cNvSpPr txBox="1">
            <a:spLocks noChangeArrowheads="1"/>
          </p:cNvSpPr>
          <p:nvPr/>
        </p:nvSpPr>
        <p:spPr bwMode="auto">
          <a:xfrm>
            <a:off x="1447800" y="533400"/>
            <a:ext cx="3810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Normal Approximation to Binomial</a:t>
            </a:r>
            <a:endParaRPr lang="en-US" b="0"/>
          </a:p>
        </p:txBody>
      </p:sp>
      <p:sp>
        <p:nvSpPr>
          <p:cNvPr id="40967" name="Text Box 4"/>
          <p:cNvSpPr txBox="1">
            <a:spLocks noChangeArrowheads="1"/>
          </p:cNvSpPr>
          <p:nvPr/>
        </p:nvSpPr>
        <p:spPr bwMode="auto">
          <a:xfrm>
            <a:off x="838200" y="152400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u="sng"/>
              <a:t>Example</a:t>
            </a:r>
            <a:endParaRPr lang="en-US" b="0"/>
          </a:p>
        </p:txBody>
      </p:sp>
      <p:sp>
        <p:nvSpPr>
          <p:cNvPr id="40968" name="Text Box 5"/>
          <p:cNvSpPr txBox="1">
            <a:spLocks noChangeArrowheads="1"/>
          </p:cNvSpPr>
          <p:nvPr/>
        </p:nvSpPr>
        <p:spPr bwMode="auto">
          <a:xfrm>
            <a:off x="838200" y="1981200"/>
            <a:ext cx="51816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dirty="0"/>
              <a:t>Suppose the prevalence of HPV in women 18 -22 years old is 0.30. What is the probability that in a sample of 60 women from this population that 9 or less would be infected?</a:t>
            </a:r>
          </a:p>
          <a:p>
            <a:pPr algn="l">
              <a:spcBef>
                <a:spcPct val="50000"/>
              </a:spcBef>
            </a:pPr>
            <a:r>
              <a:rPr lang="en-US" b="0" u="sng" dirty="0" smtClean="0"/>
              <a:t>Solution</a:t>
            </a:r>
            <a:endParaRPr lang="en-US" b="0" dirty="0"/>
          </a:p>
          <a:p>
            <a:pPr algn="l">
              <a:spcBef>
                <a:spcPct val="50000"/>
              </a:spcBef>
            </a:pPr>
            <a:r>
              <a:rPr lang="en-US" b="0" dirty="0" smtClean="0"/>
              <a:t>X </a:t>
            </a:r>
            <a:r>
              <a:rPr lang="en-US" b="0" dirty="0"/>
              <a:t>= number infected out of 60</a:t>
            </a:r>
          </a:p>
          <a:p>
            <a:pPr algn="l">
              <a:spcBef>
                <a:spcPct val="50000"/>
              </a:spcBef>
            </a:pPr>
            <a:r>
              <a:rPr lang="en-US" b="0" dirty="0" smtClean="0"/>
              <a:t>X ~ Binomial(n=60, p =0.3)</a:t>
            </a:r>
          </a:p>
          <a:p>
            <a:pPr algn="l">
              <a:spcBef>
                <a:spcPct val="50000"/>
              </a:spcBef>
            </a:pPr>
            <a:r>
              <a:rPr lang="en-US" b="0" dirty="0" smtClean="0"/>
              <a:t>X close to Normal distribution with mean 60*0.3=18 and variance 0.6*0.3*(1-0.3)=12.6</a:t>
            </a:r>
            <a:endParaRPr lang="en-US" b="0" dirty="0"/>
          </a:p>
          <a:p>
            <a:pPr algn="l">
              <a:spcBef>
                <a:spcPct val="50000"/>
              </a:spcBef>
            </a:pPr>
            <a:endParaRPr lang="en-US" b="0" dirty="0" smtClean="0"/>
          </a:p>
          <a:p>
            <a:pPr algn="l">
              <a:spcBef>
                <a:spcPct val="50000"/>
              </a:spcBef>
            </a:pPr>
            <a:endParaRPr lang="en-US" b="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5556291"/>
            <a:ext cx="4914900" cy="2532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512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512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6AB5B61E-5B8F-4075-9D54-66213B649EC9}" type="slidenum">
              <a:rPr lang="en-US" sz="1400" b="0" smtClean="0"/>
              <a:pPr/>
              <a:t>66</a:t>
            </a:fld>
            <a:endParaRPr lang="en-US" sz="1400" b="0" smtClean="0"/>
          </a:p>
        </p:txBody>
      </p:sp>
      <p:sp>
        <p:nvSpPr>
          <p:cNvPr id="5125" name="Text Box 2"/>
          <p:cNvSpPr txBox="1">
            <a:spLocks noChangeArrowheads="1"/>
          </p:cNvSpPr>
          <p:nvPr/>
        </p:nvSpPr>
        <p:spPr bwMode="auto">
          <a:xfrm>
            <a:off x="1295400" y="457200"/>
            <a:ext cx="4114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Possible Outcomes</a:t>
            </a:r>
          </a:p>
        </p:txBody>
      </p:sp>
      <p:sp>
        <p:nvSpPr>
          <p:cNvPr id="5126" name="Line 3"/>
          <p:cNvSpPr>
            <a:spLocks noChangeShapeType="1"/>
          </p:cNvSpPr>
          <p:nvPr/>
        </p:nvSpPr>
        <p:spPr bwMode="auto">
          <a:xfrm>
            <a:off x="1219200" y="10668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7" name="Text Box 4"/>
          <p:cNvSpPr txBox="1">
            <a:spLocks noChangeArrowheads="1"/>
          </p:cNvSpPr>
          <p:nvPr/>
        </p:nvSpPr>
        <p:spPr bwMode="auto">
          <a:xfrm>
            <a:off x="1143000" y="1143000"/>
            <a:ext cx="46482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1800" b="0" u="sng"/>
              <a:t>Combinations</a:t>
            </a:r>
            <a:r>
              <a:rPr lang="en-US" sz="1800" b="0"/>
              <a:t>: As with the binomial, there are different ways to arrange possible outcomes from a total of </a:t>
            </a:r>
            <a:r>
              <a:rPr lang="en-US" sz="1800" b="0" i="1"/>
              <a:t>n</a:t>
            </a:r>
            <a:r>
              <a:rPr lang="en-US" sz="1800" b="0"/>
              <a:t> objects (trials) if order doesn’t matter. For the multinomial distribution, the combinations are summarized as</a:t>
            </a:r>
          </a:p>
        </p:txBody>
      </p:sp>
      <p:graphicFrame>
        <p:nvGraphicFramePr>
          <p:cNvPr id="5128" name="Object 6"/>
          <p:cNvGraphicFramePr>
            <a:graphicFrameLocks noChangeAspect="1"/>
          </p:cNvGraphicFramePr>
          <p:nvPr>
            <p:extLst>
              <p:ext uri="{D42A27DB-BD31-4B8C-83A1-F6EECF244321}">
                <p14:modId xmlns:p14="http://schemas.microsoft.com/office/powerpoint/2010/main" val="102715673"/>
              </p:ext>
            </p:extLst>
          </p:nvPr>
        </p:nvGraphicFramePr>
        <p:xfrm>
          <a:off x="2065338" y="2774950"/>
          <a:ext cx="2166937" cy="830263"/>
        </p:xfrm>
        <a:graphic>
          <a:graphicData uri="http://schemas.openxmlformats.org/presentationml/2006/ole">
            <mc:AlternateContent xmlns:mc="http://schemas.openxmlformats.org/markup-compatibility/2006">
              <mc:Choice xmlns:v="urn:schemas-microsoft-com:vml" Requires="v">
                <p:oleObj spid="_x0000_s5157" name="Equation" r:id="rId3" imgW="977900" imgH="457200" progId="Equation.3">
                  <p:embed/>
                </p:oleObj>
              </mc:Choice>
              <mc:Fallback>
                <p:oleObj name="Equation" r:id="rId3" imgW="977900" imgH="457200" progId="Equation.3">
                  <p:embed/>
                  <p:pic>
                    <p:nvPicPr>
                      <p:cNvPr id="0" name="Object 6"/>
                      <p:cNvPicPr>
                        <a:picLocks noChangeAspect="1" noChangeArrowheads="1"/>
                      </p:cNvPicPr>
                      <p:nvPr/>
                    </p:nvPicPr>
                    <p:blipFill>
                      <a:blip r:embed="rId4"/>
                      <a:srcRect/>
                      <a:stretch>
                        <a:fillRect/>
                      </a:stretch>
                    </p:blipFill>
                    <p:spPr bwMode="auto">
                      <a:xfrm>
                        <a:off x="2065338" y="2774950"/>
                        <a:ext cx="2166937" cy="830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5129" name="Text Box 8"/>
          <p:cNvSpPr txBox="1">
            <a:spLocks noChangeArrowheads="1"/>
          </p:cNvSpPr>
          <p:nvPr/>
        </p:nvSpPr>
        <p:spPr bwMode="auto">
          <a:xfrm>
            <a:off x="838200" y="4600575"/>
            <a:ext cx="5257800" cy="3414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lnSpc>
                <a:spcPct val="80000"/>
              </a:lnSpc>
            </a:pPr>
            <a:r>
              <a:rPr lang="en-US" sz="1800" b="0"/>
              <a:t>E.g. (</a:t>
            </a:r>
            <a:r>
              <a:rPr lang="en-US" sz="1800" b="0" i="1"/>
              <a:t>n</a:t>
            </a:r>
            <a:r>
              <a:rPr lang="en-US" sz="1800" b="0"/>
              <a:t>=2 offspring)</a:t>
            </a:r>
          </a:p>
          <a:p>
            <a:pPr algn="l">
              <a:lnSpc>
                <a:spcPct val="80000"/>
              </a:lnSpc>
            </a:pPr>
            <a:endParaRPr lang="en-US" sz="1800" b="0"/>
          </a:p>
          <a:p>
            <a:pPr algn="l">
              <a:lnSpc>
                <a:spcPct val="80000"/>
              </a:lnSpc>
            </a:pPr>
            <a:r>
              <a:rPr lang="en-US" b="0"/>
              <a:t>Child number</a:t>
            </a:r>
          </a:p>
          <a:p>
            <a:pPr algn="l">
              <a:lnSpc>
                <a:spcPct val="80000"/>
              </a:lnSpc>
            </a:pPr>
            <a:r>
              <a:rPr lang="en-US" b="0" u="sng"/>
              <a:t>1	2	Outcomes		</a:t>
            </a:r>
            <a:endParaRPr lang="en-US" b="0"/>
          </a:p>
          <a:p>
            <a:pPr algn="l">
              <a:lnSpc>
                <a:spcPct val="80000"/>
              </a:lnSpc>
            </a:pPr>
            <a:r>
              <a:rPr lang="en-US" b="0"/>
              <a:t>AA	AA</a:t>
            </a:r>
            <a:r>
              <a:rPr lang="en-US" sz="1800" b="0"/>
              <a:t>	2  unaffected, 0 carrier, 0 affected</a:t>
            </a:r>
          </a:p>
          <a:p>
            <a:pPr algn="l">
              <a:lnSpc>
                <a:spcPct val="80000"/>
              </a:lnSpc>
            </a:pPr>
            <a:r>
              <a:rPr lang="en-US" b="0">
                <a:solidFill>
                  <a:srgbClr val="FF0000"/>
                </a:solidFill>
              </a:rPr>
              <a:t>AA	Aa</a:t>
            </a:r>
            <a:r>
              <a:rPr lang="en-US" sz="1800" b="0">
                <a:solidFill>
                  <a:srgbClr val="FF0000"/>
                </a:solidFill>
              </a:rPr>
              <a:t>	1  unaffected, 1 carrier, 0 affected</a:t>
            </a:r>
          </a:p>
          <a:p>
            <a:pPr algn="l">
              <a:lnSpc>
                <a:spcPct val="80000"/>
              </a:lnSpc>
            </a:pPr>
            <a:r>
              <a:rPr lang="en-US" b="0">
                <a:solidFill>
                  <a:srgbClr val="FF0000"/>
                </a:solidFill>
              </a:rPr>
              <a:t>Aa	AA</a:t>
            </a:r>
            <a:r>
              <a:rPr lang="en-US" sz="1800" b="0">
                <a:solidFill>
                  <a:srgbClr val="FF0000"/>
                </a:solidFill>
              </a:rPr>
              <a:t>	1  unaffected, 1 carrier, 0 affected</a:t>
            </a:r>
          </a:p>
          <a:p>
            <a:pPr algn="l">
              <a:lnSpc>
                <a:spcPct val="80000"/>
              </a:lnSpc>
            </a:pPr>
            <a:r>
              <a:rPr lang="en-US" b="0">
                <a:solidFill>
                  <a:srgbClr val="0066FF"/>
                </a:solidFill>
              </a:rPr>
              <a:t>AA	aa</a:t>
            </a:r>
            <a:r>
              <a:rPr lang="en-US" sz="1800" b="0">
                <a:solidFill>
                  <a:srgbClr val="0066FF"/>
                </a:solidFill>
              </a:rPr>
              <a:t>	1  unaffected, 0 carrier, 1 affected</a:t>
            </a:r>
          </a:p>
          <a:p>
            <a:pPr algn="l">
              <a:lnSpc>
                <a:spcPct val="80000"/>
              </a:lnSpc>
            </a:pPr>
            <a:r>
              <a:rPr lang="en-US" b="0">
                <a:solidFill>
                  <a:srgbClr val="0066FF"/>
                </a:solidFill>
              </a:rPr>
              <a:t>aa	AA</a:t>
            </a:r>
            <a:r>
              <a:rPr lang="en-US" sz="1800" b="0">
                <a:solidFill>
                  <a:srgbClr val="0066FF"/>
                </a:solidFill>
              </a:rPr>
              <a:t>	1  unaffected, 0 carrier, 1affected</a:t>
            </a:r>
          </a:p>
          <a:p>
            <a:pPr algn="l">
              <a:lnSpc>
                <a:spcPct val="80000"/>
              </a:lnSpc>
            </a:pPr>
            <a:r>
              <a:rPr lang="en-US" b="0"/>
              <a:t>Aa</a:t>
            </a:r>
            <a:r>
              <a:rPr lang="en-US"/>
              <a:t> </a:t>
            </a:r>
            <a:r>
              <a:rPr lang="en-US" b="0"/>
              <a:t>	Aa</a:t>
            </a:r>
            <a:r>
              <a:rPr lang="en-US" sz="1800" b="0"/>
              <a:t>	0  unaffected, 2 carrier, 0 affected</a:t>
            </a:r>
          </a:p>
          <a:p>
            <a:pPr algn="l">
              <a:lnSpc>
                <a:spcPct val="80000"/>
              </a:lnSpc>
            </a:pPr>
            <a:r>
              <a:rPr lang="en-US" b="0">
                <a:solidFill>
                  <a:srgbClr val="FF9900"/>
                </a:solidFill>
              </a:rPr>
              <a:t>aa	Aa</a:t>
            </a:r>
            <a:r>
              <a:rPr lang="en-US" sz="1800" b="0">
                <a:solidFill>
                  <a:srgbClr val="FF9900"/>
                </a:solidFill>
              </a:rPr>
              <a:t>	0  unaffected, 1 carrier, 1 affected</a:t>
            </a:r>
          </a:p>
          <a:p>
            <a:pPr algn="l">
              <a:lnSpc>
                <a:spcPct val="80000"/>
              </a:lnSpc>
            </a:pPr>
            <a:r>
              <a:rPr lang="en-US" b="0">
                <a:solidFill>
                  <a:srgbClr val="FF9900"/>
                </a:solidFill>
              </a:rPr>
              <a:t>Aa	aa</a:t>
            </a:r>
            <a:r>
              <a:rPr lang="en-US" sz="1800" b="0">
                <a:solidFill>
                  <a:srgbClr val="FF9900"/>
                </a:solidFill>
              </a:rPr>
              <a:t>	0  unaffected, 1 carrier, 1 affected</a:t>
            </a:r>
          </a:p>
          <a:p>
            <a:pPr algn="l">
              <a:lnSpc>
                <a:spcPct val="80000"/>
              </a:lnSpc>
            </a:pPr>
            <a:r>
              <a:rPr lang="en-US" b="0"/>
              <a:t>aa	aa</a:t>
            </a:r>
            <a:r>
              <a:rPr lang="en-US" sz="1800" b="0"/>
              <a:t>	0  unaffected, 0 carrier, 2 affected</a:t>
            </a:r>
          </a:p>
          <a:p>
            <a:pPr algn="l">
              <a:lnSpc>
                <a:spcPct val="80000"/>
              </a:lnSpc>
            </a:pPr>
            <a:endParaRPr lang="en-US" sz="1600" b="0"/>
          </a:p>
        </p:txBody>
      </p:sp>
      <p:sp>
        <p:nvSpPr>
          <p:cNvPr id="5130" name="Text Box 9"/>
          <p:cNvSpPr txBox="1">
            <a:spLocks noChangeArrowheads="1"/>
          </p:cNvSpPr>
          <p:nvPr/>
        </p:nvSpPr>
        <p:spPr bwMode="auto">
          <a:xfrm>
            <a:off x="1079500" y="3606800"/>
            <a:ext cx="4648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1800" b="0"/>
              <a:t>where the </a:t>
            </a:r>
            <a:r>
              <a:rPr lang="en-US" sz="1800" b="0" i="1"/>
              <a:t>k</a:t>
            </a:r>
            <a:r>
              <a:rPr lang="en-US" sz="1800" b="0" baseline="-25000"/>
              <a:t>j</a:t>
            </a:r>
            <a:r>
              <a:rPr lang="en-US" b="0"/>
              <a:t> (j=1,2,…,J) correspond to the totals for the different outcomes.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614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614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5A10ED45-54EB-4FE1-B53A-6F149F1ED7F1}" type="slidenum">
              <a:rPr lang="en-US" sz="1400" b="0" smtClean="0"/>
              <a:pPr/>
              <a:t>67</a:t>
            </a:fld>
            <a:endParaRPr lang="en-US" sz="1400" b="0" smtClean="0"/>
          </a:p>
        </p:txBody>
      </p:sp>
      <p:sp>
        <p:nvSpPr>
          <p:cNvPr id="6149" name="Text Box 2"/>
          <p:cNvSpPr txBox="1">
            <a:spLocks noChangeArrowheads="1"/>
          </p:cNvSpPr>
          <p:nvPr/>
        </p:nvSpPr>
        <p:spPr bwMode="auto">
          <a:xfrm>
            <a:off x="876300" y="942975"/>
            <a:ext cx="49434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1800" b="0"/>
              <a:t>For the case of </a:t>
            </a:r>
            <a:r>
              <a:rPr lang="en-US" sz="1800" b="0" i="1"/>
              <a:t>n</a:t>
            </a:r>
            <a:r>
              <a:rPr lang="en-US" sz="1800" b="0"/>
              <a:t>=2 offspring (i.e., trials), what are the probabilities of these outcomes?</a:t>
            </a:r>
          </a:p>
        </p:txBody>
      </p:sp>
      <p:sp>
        <p:nvSpPr>
          <p:cNvPr id="6150" name="Rectangle 11"/>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151" name="Text Box 4"/>
          <p:cNvSpPr txBox="1">
            <a:spLocks noChangeArrowheads="1"/>
          </p:cNvSpPr>
          <p:nvPr/>
        </p:nvSpPr>
        <p:spPr bwMode="auto">
          <a:xfrm>
            <a:off x="1047750" y="5553075"/>
            <a:ext cx="4572000" cy="23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For each possible outcome, the probability Pr[</a:t>
            </a:r>
            <a:r>
              <a:rPr lang="en-US" b="0" i="1"/>
              <a:t>Y</a:t>
            </a:r>
            <a:r>
              <a:rPr lang="en-US" b="0" baseline="-25000"/>
              <a:t>1</a:t>
            </a:r>
            <a:r>
              <a:rPr lang="en-US" b="0"/>
              <a:t>=</a:t>
            </a:r>
            <a:r>
              <a:rPr lang="en-US" b="0" i="1"/>
              <a:t>k</a:t>
            </a:r>
            <a:r>
              <a:rPr lang="en-US" b="0" baseline="-25000"/>
              <a:t>1</a:t>
            </a:r>
            <a:r>
              <a:rPr lang="en-US" b="0"/>
              <a:t>, </a:t>
            </a:r>
            <a:r>
              <a:rPr lang="en-US" b="0" i="1"/>
              <a:t>Y</a:t>
            </a:r>
            <a:r>
              <a:rPr lang="en-US" b="0" baseline="-25000"/>
              <a:t>2</a:t>
            </a:r>
            <a:r>
              <a:rPr lang="en-US" b="0"/>
              <a:t>=</a:t>
            </a:r>
            <a:r>
              <a:rPr lang="en-US" b="0" i="1"/>
              <a:t>k</a:t>
            </a:r>
            <a:r>
              <a:rPr lang="en-US" b="0" baseline="-25000"/>
              <a:t>2</a:t>
            </a:r>
            <a:r>
              <a:rPr lang="en-US" b="0"/>
              <a:t>, </a:t>
            </a:r>
            <a:r>
              <a:rPr lang="en-US" b="0" i="1"/>
              <a:t>Y</a:t>
            </a:r>
            <a:r>
              <a:rPr lang="en-US" b="0" baseline="-25000"/>
              <a:t>3</a:t>
            </a:r>
            <a:r>
              <a:rPr lang="en-US" b="0"/>
              <a:t>=</a:t>
            </a:r>
            <a:r>
              <a:rPr lang="en-US" b="0" i="1"/>
              <a:t>k</a:t>
            </a:r>
            <a:r>
              <a:rPr lang="en-US" b="0" baseline="-25000"/>
              <a:t>3</a:t>
            </a:r>
            <a:r>
              <a:rPr lang="en-US" b="0"/>
              <a:t>] is</a:t>
            </a:r>
          </a:p>
          <a:p>
            <a:pPr algn="l">
              <a:spcBef>
                <a:spcPct val="50000"/>
              </a:spcBef>
            </a:pPr>
            <a:r>
              <a:rPr lang="en-US" b="0"/>
              <a:t>		p</a:t>
            </a:r>
            <a:r>
              <a:rPr lang="en-US" b="0" baseline="-25000"/>
              <a:t>1</a:t>
            </a:r>
            <a:r>
              <a:rPr lang="en-US" b="0" i="1" baseline="30000"/>
              <a:t>k</a:t>
            </a:r>
            <a:r>
              <a:rPr lang="en-US" b="0" baseline="30000"/>
              <a:t>1</a:t>
            </a:r>
            <a:r>
              <a:rPr lang="en-US" b="0"/>
              <a:t>p</a:t>
            </a:r>
            <a:r>
              <a:rPr lang="en-US" b="0" baseline="-25000"/>
              <a:t>2</a:t>
            </a:r>
            <a:r>
              <a:rPr lang="en-US" b="0" i="1" baseline="30000"/>
              <a:t>k</a:t>
            </a:r>
            <a:r>
              <a:rPr lang="en-US" b="0" baseline="30000"/>
              <a:t>2</a:t>
            </a:r>
            <a:r>
              <a:rPr lang="en-US" b="0"/>
              <a:t>p</a:t>
            </a:r>
            <a:r>
              <a:rPr lang="en-US" b="0" baseline="-25000"/>
              <a:t>3</a:t>
            </a:r>
            <a:r>
              <a:rPr lang="en-US" b="0" i="1" baseline="30000"/>
              <a:t>k</a:t>
            </a:r>
            <a:r>
              <a:rPr lang="en-US" b="0" baseline="30000"/>
              <a:t>3</a:t>
            </a:r>
          </a:p>
          <a:p>
            <a:pPr algn="l">
              <a:spcBef>
                <a:spcPct val="50000"/>
              </a:spcBef>
            </a:pPr>
            <a:endParaRPr lang="en-US" b="0" baseline="30000"/>
          </a:p>
          <a:p>
            <a:pPr algn="l">
              <a:spcBef>
                <a:spcPct val="50000"/>
              </a:spcBef>
            </a:pPr>
            <a:r>
              <a:rPr lang="en-US" b="0"/>
              <a:t>There are            sequences for each </a:t>
            </a:r>
          </a:p>
          <a:p>
            <a:pPr algn="l">
              <a:spcBef>
                <a:spcPct val="50000"/>
              </a:spcBef>
            </a:pPr>
            <a:r>
              <a:rPr lang="en-US" b="0"/>
              <a:t>probability, so in general…</a:t>
            </a:r>
          </a:p>
        </p:txBody>
      </p:sp>
      <p:graphicFrame>
        <p:nvGraphicFramePr>
          <p:cNvPr id="6152" name="Object 10"/>
          <p:cNvGraphicFramePr>
            <a:graphicFrameLocks noChangeAspect="1"/>
          </p:cNvGraphicFramePr>
          <p:nvPr/>
        </p:nvGraphicFramePr>
        <p:xfrm>
          <a:off x="2308225" y="6981825"/>
          <a:ext cx="336550" cy="623888"/>
        </p:xfrm>
        <a:graphic>
          <a:graphicData uri="http://schemas.openxmlformats.org/presentationml/2006/ole">
            <mc:AlternateContent xmlns:mc="http://schemas.openxmlformats.org/markup-compatibility/2006">
              <mc:Choice xmlns:v="urn:schemas-microsoft-com:vml" Requires="v">
                <p:oleObj spid="_x0000_s6191" name="Equation" r:id="rId3" imgW="241195" imgH="444307" progId="Equation.DSMT4">
                  <p:embed/>
                </p:oleObj>
              </mc:Choice>
              <mc:Fallback>
                <p:oleObj name="Equation" r:id="rId3" imgW="241195" imgH="444307"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25" y="6981825"/>
                        <a:ext cx="33655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6153" name="Group 54"/>
          <p:cNvGrpSpPr>
            <a:grpSpLocks/>
          </p:cNvGrpSpPr>
          <p:nvPr/>
        </p:nvGrpSpPr>
        <p:grpSpPr bwMode="auto">
          <a:xfrm>
            <a:off x="609600" y="2117725"/>
            <a:ext cx="6096000" cy="3438525"/>
            <a:chOff x="320" y="1238"/>
            <a:chExt cx="3728" cy="2166"/>
          </a:xfrm>
        </p:grpSpPr>
        <p:sp>
          <p:nvSpPr>
            <p:cNvPr id="6154" name="Text Box 35"/>
            <p:cNvSpPr txBox="1">
              <a:spLocks noChangeArrowheads="1"/>
            </p:cNvSpPr>
            <p:nvPr/>
          </p:nvSpPr>
          <p:spPr bwMode="auto">
            <a:xfrm>
              <a:off x="320" y="1238"/>
              <a:ext cx="3728" cy="2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lnSpc>
                  <a:spcPct val="80000"/>
                </a:lnSpc>
              </a:pPr>
              <a:r>
                <a:rPr lang="en-US" sz="1800" b="0"/>
                <a:t>E.g. (</a:t>
              </a:r>
              <a:r>
                <a:rPr lang="en-US" sz="1800" b="0" i="1"/>
                <a:t>n</a:t>
              </a:r>
              <a:r>
                <a:rPr lang="en-US" sz="1800" b="0"/>
                <a:t>=2, </a:t>
              </a:r>
              <a:r>
                <a:rPr lang="en-US" sz="1800" b="0" i="1"/>
                <a:t>k</a:t>
              </a:r>
              <a:r>
                <a:rPr lang="en-US" sz="1800" b="0" baseline="-25000"/>
                <a:t>1</a:t>
              </a:r>
              <a:r>
                <a:rPr lang="en-US" sz="1800" b="0"/>
                <a:t>=unaffected, </a:t>
              </a:r>
              <a:r>
                <a:rPr lang="en-US" sz="1800" b="0" i="1"/>
                <a:t>k</a:t>
              </a:r>
              <a:r>
                <a:rPr lang="en-US" sz="1800" b="0" baseline="-25000"/>
                <a:t>2</a:t>
              </a:r>
              <a:r>
                <a:rPr lang="en-US" sz="1800" b="0"/>
                <a:t>=carrier, </a:t>
              </a:r>
              <a:r>
                <a:rPr lang="en-US" sz="1800" b="0" i="1"/>
                <a:t>k</a:t>
              </a:r>
              <a:r>
                <a:rPr lang="en-US" sz="1800" b="0" baseline="-25000"/>
                <a:t>3</a:t>
              </a:r>
              <a:r>
                <a:rPr lang="en-US" sz="1800" b="0"/>
                <a:t>=affected)</a:t>
              </a:r>
            </a:p>
            <a:p>
              <a:pPr algn="l">
                <a:lnSpc>
                  <a:spcPct val="80000"/>
                </a:lnSpc>
              </a:pPr>
              <a:endParaRPr lang="en-US" sz="1800" b="0"/>
            </a:p>
            <a:p>
              <a:pPr algn="l">
                <a:lnSpc>
                  <a:spcPct val="80000"/>
                </a:lnSpc>
              </a:pPr>
              <a:r>
                <a:rPr lang="en-US" b="0"/>
                <a:t>Child number</a:t>
              </a:r>
            </a:p>
            <a:p>
              <a:pPr algn="l">
                <a:lnSpc>
                  <a:spcPct val="80000"/>
                </a:lnSpc>
              </a:pPr>
              <a:r>
                <a:rPr lang="en-US" b="0" u="sng"/>
                <a:t>1	2	Outcomes   		# ways</a:t>
              </a:r>
              <a:endParaRPr lang="en-US" b="0"/>
            </a:p>
            <a:p>
              <a:pPr algn="l">
                <a:lnSpc>
                  <a:spcPct val="80000"/>
                </a:lnSpc>
              </a:pPr>
              <a:r>
                <a:rPr lang="en-US" b="0"/>
                <a:t>p</a:t>
              </a:r>
              <a:r>
                <a:rPr lang="en-US" b="0" baseline="-25000"/>
                <a:t>1</a:t>
              </a:r>
              <a:r>
                <a:rPr lang="en-US" b="0"/>
                <a:t>	p</a:t>
              </a:r>
              <a:r>
                <a:rPr lang="en-US" b="0" baseline="-25000"/>
                <a:t>1</a:t>
              </a:r>
              <a:r>
                <a:rPr lang="en-US" sz="1800" b="0"/>
                <a:t>	</a:t>
              </a:r>
              <a:r>
                <a:rPr lang="en-US" sz="1800" b="0" i="1"/>
                <a:t>k</a:t>
              </a:r>
              <a:r>
                <a:rPr lang="en-US" sz="1800" b="0" baseline="-25000"/>
                <a:t>1</a:t>
              </a:r>
              <a:r>
                <a:rPr lang="en-US" sz="1800" b="0"/>
                <a:t>=2,</a:t>
              </a:r>
              <a:r>
                <a:rPr lang="en-US" sz="1800" b="0" i="1"/>
                <a:t>k</a:t>
              </a:r>
              <a:r>
                <a:rPr lang="en-US" sz="1800" b="0" baseline="-25000"/>
                <a:t>2</a:t>
              </a:r>
              <a:r>
                <a:rPr lang="en-US" sz="1800" b="0"/>
                <a:t>=0,</a:t>
              </a:r>
              <a:r>
                <a:rPr lang="en-US" sz="1800" b="0" i="1"/>
                <a:t>k</a:t>
              </a:r>
              <a:r>
                <a:rPr lang="en-US" sz="1800" b="0" baseline="-25000"/>
                <a:t>3</a:t>
              </a:r>
              <a:r>
                <a:rPr lang="en-US" sz="1800" b="0"/>
                <a:t>=0		     1</a:t>
              </a:r>
            </a:p>
            <a:p>
              <a:pPr algn="l">
                <a:lnSpc>
                  <a:spcPct val="80000"/>
                </a:lnSpc>
              </a:pPr>
              <a:r>
                <a:rPr lang="en-US" b="0">
                  <a:solidFill>
                    <a:srgbClr val="FF0000"/>
                  </a:solidFill>
                </a:rPr>
                <a:t>p</a:t>
              </a:r>
              <a:r>
                <a:rPr lang="en-US" b="0" baseline="-25000"/>
                <a:t>1</a:t>
              </a:r>
              <a:r>
                <a:rPr lang="en-US" b="0">
                  <a:solidFill>
                    <a:srgbClr val="FF0000"/>
                  </a:solidFill>
                </a:rPr>
                <a:t>	p</a:t>
              </a:r>
              <a:r>
                <a:rPr lang="en-US" b="0" baseline="-25000"/>
                <a:t>2</a:t>
              </a:r>
              <a:r>
                <a:rPr lang="en-US" sz="1800" b="0">
                  <a:solidFill>
                    <a:srgbClr val="FF0000"/>
                  </a:solidFill>
                </a:rPr>
                <a:t>	</a:t>
              </a:r>
              <a:r>
                <a:rPr lang="en-US" sz="1800" b="0" i="1">
                  <a:solidFill>
                    <a:srgbClr val="FF0000"/>
                  </a:solidFill>
                </a:rPr>
                <a:t>k</a:t>
              </a:r>
              <a:r>
                <a:rPr lang="en-US" sz="1800" b="0" baseline="-25000">
                  <a:solidFill>
                    <a:srgbClr val="FF0000"/>
                  </a:solidFill>
                </a:rPr>
                <a:t>1</a:t>
              </a:r>
              <a:r>
                <a:rPr lang="en-US" sz="1800" b="0">
                  <a:solidFill>
                    <a:srgbClr val="FF0000"/>
                  </a:solidFill>
                </a:rPr>
                <a:t>=1,</a:t>
              </a:r>
              <a:r>
                <a:rPr lang="en-US" sz="1800" b="0" i="1">
                  <a:solidFill>
                    <a:srgbClr val="FF0000"/>
                  </a:solidFill>
                </a:rPr>
                <a:t>k</a:t>
              </a:r>
              <a:r>
                <a:rPr lang="en-US" sz="1800" b="0" baseline="-25000">
                  <a:solidFill>
                    <a:srgbClr val="FF0000"/>
                  </a:solidFill>
                </a:rPr>
                <a:t>2</a:t>
              </a:r>
              <a:r>
                <a:rPr lang="en-US" sz="1800" b="0">
                  <a:solidFill>
                    <a:srgbClr val="FF0000"/>
                  </a:solidFill>
                </a:rPr>
                <a:t>=1,</a:t>
              </a:r>
              <a:r>
                <a:rPr lang="en-US" sz="1800" b="0" i="1">
                  <a:solidFill>
                    <a:srgbClr val="FF0000"/>
                  </a:solidFill>
                </a:rPr>
                <a:t>k</a:t>
              </a:r>
              <a:r>
                <a:rPr lang="en-US" sz="1800" b="0" baseline="-25000">
                  <a:solidFill>
                    <a:srgbClr val="FF0000"/>
                  </a:solidFill>
                </a:rPr>
                <a:t>3</a:t>
              </a:r>
              <a:r>
                <a:rPr lang="en-US" sz="1800" b="0">
                  <a:solidFill>
                    <a:srgbClr val="FF0000"/>
                  </a:solidFill>
                </a:rPr>
                <a:t>=0</a:t>
              </a:r>
              <a:r>
                <a:rPr lang="en-US" sz="1800">
                  <a:solidFill>
                    <a:srgbClr val="FF0000"/>
                  </a:solidFill>
                </a:rPr>
                <a:t> </a:t>
              </a:r>
              <a:r>
                <a:rPr lang="en-US" sz="1800" b="0">
                  <a:solidFill>
                    <a:srgbClr val="FF0000"/>
                  </a:solidFill>
                </a:rPr>
                <a:t>		     2</a:t>
              </a:r>
            </a:p>
            <a:p>
              <a:pPr algn="l">
                <a:lnSpc>
                  <a:spcPct val="80000"/>
                </a:lnSpc>
              </a:pPr>
              <a:r>
                <a:rPr lang="en-US" b="0">
                  <a:solidFill>
                    <a:srgbClr val="FF0000"/>
                  </a:solidFill>
                </a:rPr>
                <a:t>p</a:t>
              </a:r>
              <a:r>
                <a:rPr lang="en-US" b="0" baseline="-25000"/>
                <a:t>2</a:t>
              </a:r>
              <a:r>
                <a:rPr lang="en-US" b="0">
                  <a:solidFill>
                    <a:srgbClr val="FF0000"/>
                  </a:solidFill>
                </a:rPr>
                <a:t>	p</a:t>
              </a:r>
              <a:r>
                <a:rPr lang="en-US" b="0" baseline="-25000"/>
                <a:t>1</a:t>
              </a:r>
              <a:r>
                <a:rPr lang="en-US" sz="1800" b="0">
                  <a:solidFill>
                    <a:srgbClr val="FF0000"/>
                  </a:solidFill>
                </a:rPr>
                <a:t>	</a:t>
              </a:r>
              <a:r>
                <a:rPr lang="en-US" sz="1800" b="0" i="1">
                  <a:solidFill>
                    <a:srgbClr val="FF0000"/>
                  </a:solidFill>
                </a:rPr>
                <a:t>k</a:t>
              </a:r>
              <a:r>
                <a:rPr lang="en-US" sz="1800" b="0" baseline="-25000">
                  <a:solidFill>
                    <a:srgbClr val="FF0000"/>
                  </a:solidFill>
                </a:rPr>
                <a:t>1</a:t>
              </a:r>
              <a:r>
                <a:rPr lang="en-US" sz="1800" b="0">
                  <a:solidFill>
                    <a:srgbClr val="FF0000"/>
                  </a:solidFill>
                </a:rPr>
                <a:t>=1,</a:t>
              </a:r>
              <a:r>
                <a:rPr lang="en-US" sz="1800" b="0" i="1">
                  <a:solidFill>
                    <a:srgbClr val="FF0000"/>
                  </a:solidFill>
                </a:rPr>
                <a:t>k</a:t>
              </a:r>
              <a:r>
                <a:rPr lang="en-US" sz="1800" b="0" baseline="-25000">
                  <a:solidFill>
                    <a:srgbClr val="FF0000"/>
                  </a:solidFill>
                </a:rPr>
                <a:t>2</a:t>
              </a:r>
              <a:r>
                <a:rPr lang="en-US" sz="1800" b="0">
                  <a:solidFill>
                    <a:srgbClr val="FF0000"/>
                  </a:solidFill>
                </a:rPr>
                <a:t>=1,</a:t>
              </a:r>
              <a:r>
                <a:rPr lang="en-US" sz="1800" b="0" i="1">
                  <a:solidFill>
                    <a:srgbClr val="FF0000"/>
                  </a:solidFill>
                </a:rPr>
                <a:t>k</a:t>
              </a:r>
              <a:r>
                <a:rPr lang="en-US" sz="1800" b="0" baseline="-25000">
                  <a:solidFill>
                    <a:srgbClr val="FF0000"/>
                  </a:solidFill>
                </a:rPr>
                <a:t>3</a:t>
              </a:r>
              <a:r>
                <a:rPr lang="en-US" sz="1800" b="0">
                  <a:solidFill>
                    <a:srgbClr val="FF0000"/>
                  </a:solidFill>
                </a:rPr>
                <a:t>=0</a:t>
              </a:r>
            </a:p>
            <a:p>
              <a:pPr algn="l">
                <a:lnSpc>
                  <a:spcPct val="80000"/>
                </a:lnSpc>
              </a:pPr>
              <a:r>
                <a:rPr lang="en-US" b="0">
                  <a:solidFill>
                    <a:srgbClr val="0066FF"/>
                  </a:solidFill>
                </a:rPr>
                <a:t>p</a:t>
              </a:r>
              <a:r>
                <a:rPr lang="en-US" b="0" baseline="-25000"/>
                <a:t>1</a:t>
              </a:r>
              <a:r>
                <a:rPr lang="en-US" b="0">
                  <a:solidFill>
                    <a:srgbClr val="0066FF"/>
                  </a:solidFill>
                </a:rPr>
                <a:t>	p</a:t>
              </a:r>
              <a:r>
                <a:rPr lang="en-US" b="0" baseline="-25000"/>
                <a:t>3</a:t>
              </a:r>
              <a:r>
                <a:rPr lang="en-US" sz="1800" b="0">
                  <a:solidFill>
                    <a:srgbClr val="0066FF"/>
                  </a:solidFill>
                </a:rPr>
                <a:t>	</a:t>
              </a:r>
              <a:r>
                <a:rPr lang="en-US" sz="1800" b="0" i="1">
                  <a:solidFill>
                    <a:srgbClr val="0066FF"/>
                  </a:solidFill>
                </a:rPr>
                <a:t>k</a:t>
              </a:r>
              <a:r>
                <a:rPr lang="en-US" sz="1800" b="0" baseline="-25000">
                  <a:solidFill>
                    <a:srgbClr val="0066FF"/>
                  </a:solidFill>
                </a:rPr>
                <a:t>1</a:t>
              </a:r>
              <a:r>
                <a:rPr lang="en-US" sz="1800" b="0">
                  <a:solidFill>
                    <a:srgbClr val="0066FF"/>
                  </a:solidFill>
                </a:rPr>
                <a:t>=1,</a:t>
              </a:r>
              <a:r>
                <a:rPr lang="en-US" sz="1800" b="0" i="1">
                  <a:solidFill>
                    <a:srgbClr val="0066FF"/>
                  </a:solidFill>
                </a:rPr>
                <a:t>k</a:t>
              </a:r>
              <a:r>
                <a:rPr lang="en-US" sz="1800" b="0" baseline="-25000">
                  <a:solidFill>
                    <a:srgbClr val="0066FF"/>
                  </a:solidFill>
                </a:rPr>
                <a:t>2</a:t>
              </a:r>
              <a:r>
                <a:rPr lang="en-US" sz="1800" b="0">
                  <a:solidFill>
                    <a:srgbClr val="0066FF"/>
                  </a:solidFill>
                </a:rPr>
                <a:t>=0,</a:t>
              </a:r>
              <a:r>
                <a:rPr lang="en-US" sz="1800" b="0" i="1">
                  <a:solidFill>
                    <a:srgbClr val="0066FF"/>
                  </a:solidFill>
                </a:rPr>
                <a:t>k</a:t>
              </a:r>
              <a:r>
                <a:rPr lang="en-US" sz="1800" b="0" baseline="-25000">
                  <a:solidFill>
                    <a:srgbClr val="0066FF"/>
                  </a:solidFill>
                </a:rPr>
                <a:t>3</a:t>
              </a:r>
              <a:r>
                <a:rPr lang="en-US" sz="1800" b="0">
                  <a:solidFill>
                    <a:srgbClr val="0066FF"/>
                  </a:solidFill>
                </a:rPr>
                <a:t>=1		     2</a:t>
              </a:r>
            </a:p>
            <a:p>
              <a:pPr algn="l">
                <a:lnSpc>
                  <a:spcPct val="80000"/>
                </a:lnSpc>
              </a:pPr>
              <a:r>
                <a:rPr lang="en-US" b="0">
                  <a:solidFill>
                    <a:srgbClr val="0066FF"/>
                  </a:solidFill>
                </a:rPr>
                <a:t>p</a:t>
              </a:r>
              <a:r>
                <a:rPr lang="en-US" b="0" baseline="-25000"/>
                <a:t>3</a:t>
              </a:r>
              <a:r>
                <a:rPr lang="en-US" b="0">
                  <a:solidFill>
                    <a:srgbClr val="0066FF"/>
                  </a:solidFill>
                </a:rPr>
                <a:t>	p</a:t>
              </a:r>
              <a:r>
                <a:rPr lang="en-US" b="0" baseline="-25000"/>
                <a:t>1</a:t>
              </a:r>
              <a:r>
                <a:rPr lang="en-US" sz="1800" b="0">
                  <a:solidFill>
                    <a:srgbClr val="0066FF"/>
                  </a:solidFill>
                </a:rPr>
                <a:t>	</a:t>
              </a:r>
              <a:r>
                <a:rPr lang="en-US" sz="1800" b="0" i="1">
                  <a:solidFill>
                    <a:srgbClr val="0066FF"/>
                  </a:solidFill>
                </a:rPr>
                <a:t>k</a:t>
              </a:r>
              <a:r>
                <a:rPr lang="en-US" sz="1800" b="0" baseline="-25000">
                  <a:solidFill>
                    <a:srgbClr val="0066FF"/>
                  </a:solidFill>
                </a:rPr>
                <a:t>1</a:t>
              </a:r>
              <a:r>
                <a:rPr lang="en-US" sz="1800" b="0">
                  <a:solidFill>
                    <a:srgbClr val="0066FF"/>
                  </a:solidFill>
                </a:rPr>
                <a:t>=1,</a:t>
              </a:r>
              <a:r>
                <a:rPr lang="en-US" sz="1800" b="0" i="1">
                  <a:solidFill>
                    <a:srgbClr val="0066FF"/>
                  </a:solidFill>
                </a:rPr>
                <a:t>k</a:t>
              </a:r>
              <a:r>
                <a:rPr lang="en-US" sz="1800" b="0" baseline="-25000">
                  <a:solidFill>
                    <a:srgbClr val="0066FF"/>
                  </a:solidFill>
                </a:rPr>
                <a:t>2</a:t>
              </a:r>
              <a:r>
                <a:rPr lang="en-US" sz="1800" b="0">
                  <a:solidFill>
                    <a:srgbClr val="0066FF"/>
                  </a:solidFill>
                </a:rPr>
                <a:t>=0,</a:t>
              </a:r>
              <a:r>
                <a:rPr lang="en-US" sz="1800" b="0" i="1">
                  <a:solidFill>
                    <a:srgbClr val="0066FF"/>
                  </a:solidFill>
                </a:rPr>
                <a:t>k</a:t>
              </a:r>
              <a:r>
                <a:rPr lang="en-US" sz="1800" b="0" baseline="-25000">
                  <a:solidFill>
                    <a:srgbClr val="0066FF"/>
                  </a:solidFill>
                </a:rPr>
                <a:t>3</a:t>
              </a:r>
              <a:r>
                <a:rPr lang="en-US" sz="1800" b="0">
                  <a:solidFill>
                    <a:srgbClr val="0066FF"/>
                  </a:solidFill>
                </a:rPr>
                <a:t>=1</a:t>
              </a:r>
            </a:p>
            <a:p>
              <a:pPr algn="l">
                <a:lnSpc>
                  <a:spcPct val="80000"/>
                </a:lnSpc>
              </a:pPr>
              <a:r>
                <a:rPr lang="en-US" b="0"/>
                <a:t>p</a:t>
              </a:r>
              <a:r>
                <a:rPr lang="en-US" b="0" baseline="-25000"/>
                <a:t>2</a:t>
              </a:r>
              <a:r>
                <a:rPr lang="en-US"/>
                <a:t> </a:t>
              </a:r>
              <a:r>
                <a:rPr lang="en-US" b="0"/>
                <a:t>	p</a:t>
              </a:r>
              <a:r>
                <a:rPr lang="en-US" b="0" baseline="-25000"/>
                <a:t>2</a:t>
              </a:r>
              <a:r>
                <a:rPr lang="en-US" sz="1800" b="0"/>
                <a:t>	</a:t>
              </a:r>
              <a:r>
                <a:rPr lang="en-US" sz="1800" b="0" i="1"/>
                <a:t>k</a:t>
              </a:r>
              <a:r>
                <a:rPr lang="en-US" sz="1800" b="0" baseline="-25000"/>
                <a:t>1</a:t>
              </a:r>
              <a:r>
                <a:rPr lang="en-US" sz="1800" b="0"/>
                <a:t>=0,</a:t>
              </a:r>
              <a:r>
                <a:rPr lang="en-US" sz="1800" b="0" i="1"/>
                <a:t>k</a:t>
              </a:r>
              <a:r>
                <a:rPr lang="en-US" sz="1800" b="0" baseline="-25000"/>
                <a:t>2</a:t>
              </a:r>
              <a:r>
                <a:rPr lang="en-US" sz="1800" b="0"/>
                <a:t>=2,</a:t>
              </a:r>
              <a:r>
                <a:rPr lang="en-US" sz="1800" b="0" i="1"/>
                <a:t>k</a:t>
              </a:r>
              <a:r>
                <a:rPr lang="en-US" sz="1800" b="0" baseline="-25000"/>
                <a:t>3</a:t>
              </a:r>
              <a:r>
                <a:rPr lang="en-US" sz="1800" b="0"/>
                <a:t>=0</a:t>
              </a:r>
              <a:r>
                <a:rPr lang="en-US" sz="1800"/>
                <a:t> </a:t>
              </a:r>
              <a:r>
                <a:rPr lang="en-US" sz="1800" b="0"/>
                <a:t>		     1</a:t>
              </a:r>
            </a:p>
            <a:p>
              <a:pPr algn="l">
                <a:lnSpc>
                  <a:spcPct val="80000"/>
                </a:lnSpc>
              </a:pPr>
              <a:r>
                <a:rPr lang="en-US" b="0">
                  <a:solidFill>
                    <a:srgbClr val="FF9900"/>
                  </a:solidFill>
                </a:rPr>
                <a:t>p</a:t>
              </a:r>
              <a:r>
                <a:rPr lang="en-US" b="0" baseline="-25000"/>
                <a:t>3</a:t>
              </a:r>
              <a:r>
                <a:rPr lang="en-US" b="0">
                  <a:solidFill>
                    <a:srgbClr val="FF9900"/>
                  </a:solidFill>
                </a:rPr>
                <a:t>	p</a:t>
              </a:r>
              <a:r>
                <a:rPr lang="en-US" b="0" baseline="-25000"/>
                <a:t>2</a:t>
              </a:r>
              <a:r>
                <a:rPr lang="en-US" sz="1800" b="0">
                  <a:solidFill>
                    <a:srgbClr val="FF9900"/>
                  </a:solidFill>
                </a:rPr>
                <a:t>	</a:t>
              </a:r>
              <a:r>
                <a:rPr lang="en-US" sz="1800" b="0" i="1">
                  <a:solidFill>
                    <a:srgbClr val="FF9900"/>
                  </a:solidFill>
                </a:rPr>
                <a:t>k</a:t>
              </a:r>
              <a:r>
                <a:rPr lang="en-US" sz="1800" b="0" baseline="-25000">
                  <a:solidFill>
                    <a:srgbClr val="FF9900"/>
                  </a:solidFill>
                </a:rPr>
                <a:t>1</a:t>
              </a:r>
              <a:r>
                <a:rPr lang="en-US" sz="1800" b="0">
                  <a:solidFill>
                    <a:srgbClr val="FF9900"/>
                  </a:solidFill>
                </a:rPr>
                <a:t>=0,</a:t>
              </a:r>
              <a:r>
                <a:rPr lang="en-US" sz="1800" b="0" i="1">
                  <a:solidFill>
                    <a:srgbClr val="FF9900"/>
                  </a:solidFill>
                </a:rPr>
                <a:t>k</a:t>
              </a:r>
              <a:r>
                <a:rPr lang="en-US" sz="1800" b="0" baseline="-25000">
                  <a:solidFill>
                    <a:srgbClr val="FF9900"/>
                  </a:solidFill>
                </a:rPr>
                <a:t>2</a:t>
              </a:r>
              <a:r>
                <a:rPr lang="en-US" sz="1800" b="0">
                  <a:solidFill>
                    <a:srgbClr val="FF9900"/>
                  </a:solidFill>
                </a:rPr>
                <a:t>=1,</a:t>
              </a:r>
              <a:r>
                <a:rPr lang="en-US" sz="1800" b="0" i="1">
                  <a:solidFill>
                    <a:srgbClr val="FF9900"/>
                  </a:solidFill>
                </a:rPr>
                <a:t>k</a:t>
              </a:r>
              <a:r>
                <a:rPr lang="en-US" sz="1800" b="0" baseline="-25000">
                  <a:solidFill>
                    <a:srgbClr val="FF9900"/>
                  </a:solidFill>
                </a:rPr>
                <a:t>3</a:t>
              </a:r>
              <a:r>
                <a:rPr lang="en-US" sz="1800" b="0">
                  <a:solidFill>
                    <a:srgbClr val="FF9900"/>
                  </a:solidFill>
                </a:rPr>
                <a:t>=1		     2</a:t>
              </a:r>
            </a:p>
            <a:p>
              <a:pPr algn="l">
                <a:lnSpc>
                  <a:spcPct val="80000"/>
                </a:lnSpc>
              </a:pPr>
              <a:r>
                <a:rPr lang="en-US" b="0">
                  <a:solidFill>
                    <a:srgbClr val="FF9900"/>
                  </a:solidFill>
                </a:rPr>
                <a:t>p</a:t>
              </a:r>
              <a:r>
                <a:rPr lang="en-US" b="0" baseline="-25000"/>
                <a:t>2</a:t>
              </a:r>
              <a:r>
                <a:rPr lang="en-US" b="0">
                  <a:solidFill>
                    <a:srgbClr val="FF9900"/>
                  </a:solidFill>
                </a:rPr>
                <a:t>	p</a:t>
              </a:r>
              <a:r>
                <a:rPr lang="en-US" b="0" baseline="-25000"/>
                <a:t>3</a:t>
              </a:r>
              <a:r>
                <a:rPr lang="en-US" sz="1800" b="0">
                  <a:solidFill>
                    <a:srgbClr val="FF9900"/>
                  </a:solidFill>
                </a:rPr>
                <a:t>	</a:t>
              </a:r>
              <a:r>
                <a:rPr lang="en-US" sz="1800" b="0" i="1">
                  <a:solidFill>
                    <a:srgbClr val="FF9900"/>
                  </a:solidFill>
                </a:rPr>
                <a:t>k</a:t>
              </a:r>
              <a:r>
                <a:rPr lang="en-US" sz="1800" b="0" baseline="-25000">
                  <a:solidFill>
                    <a:srgbClr val="FF9900"/>
                  </a:solidFill>
                </a:rPr>
                <a:t>1</a:t>
              </a:r>
              <a:r>
                <a:rPr lang="en-US" sz="1800" b="0">
                  <a:solidFill>
                    <a:srgbClr val="FF9900"/>
                  </a:solidFill>
                </a:rPr>
                <a:t>=0,</a:t>
              </a:r>
              <a:r>
                <a:rPr lang="en-US" sz="1800" b="0" i="1">
                  <a:solidFill>
                    <a:srgbClr val="FF9900"/>
                  </a:solidFill>
                </a:rPr>
                <a:t>k</a:t>
              </a:r>
              <a:r>
                <a:rPr lang="en-US" sz="1800" b="0" baseline="-25000">
                  <a:solidFill>
                    <a:srgbClr val="FF9900"/>
                  </a:solidFill>
                </a:rPr>
                <a:t>2</a:t>
              </a:r>
              <a:r>
                <a:rPr lang="en-US" sz="1800" b="0">
                  <a:solidFill>
                    <a:srgbClr val="FF9900"/>
                  </a:solidFill>
                </a:rPr>
                <a:t>=1,</a:t>
              </a:r>
              <a:r>
                <a:rPr lang="en-US" sz="1800" b="0" i="1">
                  <a:solidFill>
                    <a:srgbClr val="FF9900"/>
                  </a:solidFill>
                </a:rPr>
                <a:t>k</a:t>
              </a:r>
              <a:r>
                <a:rPr lang="en-US" sz="1800" b="0" baseline="-25000">
                  <a:solidFill>
                    <a:srgbClr val="FF9900"/>
                  </a:solidFill>
                </a:rPr>
                <a:t>3</a:t>
              </a:r>
              <a:r>
                <a:rPr lang="en-US" sz="1800" b="0">
                  <a:solidFill>
                    <a:srgbClr val="FF9900"/>
                  </a:solidFill>
                </a:rPr>
                <a:t>=1</a:t>
              </a:r>
            </a:p>
            <a:p>
              <a:pPr algn="l">
                <a:lnSpc>
                  <a:spcPct val="80000"/>
                </a:lnSpc>
              </a:pPr>
              <a:r>
                <a:rPr lang="en-US" b="0"/>
                <a:t>p</a:t>
              </a:r>
              <a:r>
                <a:rPr lang="en-US" b="0" baseline="-25000"/>
                <a:t>3</a:t>
              </a:r>
              <a:r>
                <a:rPr lang="en-US" b="0"/>
                <a:t>	p</a:t>
              </a:r>
              <a:r>
                <a:rPr lang="en-US" b="0" baseline="-25000"/>
                <a:t>3</a:t>
              </a:r>
              <a:r>
                <a:rPr lang="en-US" sz="1800" b="0"/>
                <a:t>	</a:t>
              </a:r>
              <a:r>
                <a:rPr lang="en-US" sz="1800" b="0" i="1"/>
                <a:t>k</a:t>
              </a:r>
              <a:r>
                <a:rPr lang="en-US" sz="1800" b="0" baseline="-25000"/>
                <a:t>1</a:t>
              </a:r>
              <a:r>
                <a:rPr lang="en-US" sz="1800" b="0"/>
                <a:t>=0,</a:t>
              </a:r>
              <a:r>
                <a:rPr lang="en-US" sz="1800" b="0" i="1"/>
                <a:t>k</a:t>
              </a:r>
              <a:r>
                <a:rPr lang="en-US" sz="1800" b="0" baseline="-25000"/>
                <a:t>2</a:t>
              </a:r>
              <a:r>
                <a:rPr lang="en-US" sz="1800" b="0"/>
                <a:t>=0,</a:t>
              </a:r>
              <a:r>
                <a:rPr lang="en-US" sz="1800" b="0" i="1"/>
                <a:t>k</a:t>
              </a:r>
              <a:r>
                <a:rPr lang="en-US" sz="1800" b="0" baseline="-25000"/>
                <a:t>3</a:t>
              </a:r>
              <a:r>
                <a:rPr lang="en-US" sz="1800" b="0"/>
                <a:t>=2</a:t>
              </a:r>
              <a:r>
                <a:rPr lang="en-US" sz="1800"/>
                <a:t> </a:t>
              </a:r>
              <a:r>
                <a:rPr lang="en-US" sz="1800" b="0"/>
                <a:t>		     1</a:t>
              </a:r>
            </a:p>
            <a:p>
              <a:pPr algn="l">
                <a:lnSpc>
                  <a:spcPct val="80000"/>
                </a:lnSpc>
              </a:pPr>
              <a:endParaRPr lang="en-US" sz="1800" b="0"/>
            </a:p>
          </p:txBody>
        </p:sp>
        <p:grpSp>
          <p:nvGrpSpPr>
            <p:cNvPr id="6155" name="Group 53"/>
            <p:cNvGrpSpPr>
              <a:grpSpLocks/>
            </p:cNvGrpSpPr>
            <p:nvPr/>
          </p:nvGrpSpPr>
          <p:grpSpPr bwMode="auto">
            <a:xfrm>
              <a:off x="2482" y="1933"/>
              <a:ext cx="912" cy="1224"/>
              <a:chOff x="2482" y="2073"/>
              <a:chExt cx="912" cy="1224"/>
            </a:xfrm>
          </p:grpSpPr>
          <p:sp>
            <p:nvSpPr>
              <p:cNvPr id="6156" name="Line 43"/>
              <p:cNvSpPr>
                <a:spLocks noChangeShapeType="1"/>
              </p:cNvSpPr>
              <p:nvPr/>
            </p:nvSpPr>
            <p:spPr bwMode="auto">
              <a:xfrm flipH="1">
                <a:off x="2482" y="2211"/>
                <a:ext cx="885" cy="0"/>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57" name="Line 45"/>
              <p:cNvSpPr>
                <a:spLocks noChangeShapeType="1"/>
              </p:cNvSpPr>
              <p:nvPr/>
            </p:nvSpPr>
            <p:spPr bwMode="auto">
              <a:xfrm flipH="1">
                <a:off x="2489" y="2215"/>
                <a:ext cx="873" cy="156"/>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58" name="Line 46"/>
              <p:cNvSpPr>
                <a:spLocks noChangeShapeType="1"/>
              </p:cNvSpPr>
              <p:nvPr/>
            </p:nvSpPr>
            <p:spPr bwMode="auto">
              <a:xfrm flipH="1">
                <a:off x="2482" y="2532"/>
                <a:ext cx="885" cy="0"/>
              </a:xfrm>
              <a:prstGeom prst="line">
                <a:avLst/>
              </a:prstGeom>
              <a:noFill/>
              <a:ln w="9525">
                <a:solidFill>
                  <a:srgbClr val="3366FF"/>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59" name="Line 47"/>
              <p:cNvSpPr>
                <a:spLocks noChangeShapeType="1"/>
              </p:cNvSpPr>
              <p:nvPr/>
            </p:nvSpPr>
            <p:spPr bwMode="auto">
              <a:xfrm flipH="1">
                <a:off x="2489" y="2536"/>
                <a:ext cx="873" cy="156"/>
              </a:xfrm>
              <a:prstGeom prst="line">
                <a:avLst/>
              </a:prstGeom>
              <a:noFill/>
              <a:ln w="9525">
                <a:solidFill>
                  <a:srgbClr val="3366FF"/>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60" name="Line 48"/>
              <p:cNvSpPr>
                <a:spLocks noChangeShapeType="1"/>
              </p:cNvSpPr>
              <p:nvPr/>
            </p:nvSpPr>
            <p:spPr bwMode="auto">
              <a:xfrm flipH="1">
                <a:off x="2494" y="2988"/>
                <a:ext cx="885" cy="0"/>
              </a:xfrm>
              <a:prstGeom prst="line">
                <a:avLst/>
              </a:prstGeom>
              <a:noFill/>
              <a:ln w="9525">
                <a:solidFill>
                  <a:srgbClr val="FF99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61" name="Line 49"/>
              <p:cNvSpPr>
                <a:spLocks noChangeShapeType="1"/>
              </p:cNvSpPr>
              <p:nvPr/>
            </p:nvSpPr>
            <p:spPr bwMode="auto">
              <a:xfrm flipH="1">
                <a:off x="2501" y="2992"/>
                <a:ext cx="873" cy="156"/>
              </a:xfrm>
              <a:prstGeom prst="line">
                <a:avLst/>
              </a:prstGeom>
              <a:noFill/>
              <a:ln w="9525">
                <a:solidFill>
                  <a:srgbClr val="FF99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62" name="Line 50"/>
              <p:cNvSpPr>
                <a:spLocks noChangeShapeType="1"/>
              </p:cNvSpPr>
              <p:nvPr/>
            </p:nvSpPr>
            <p:spPr bwMode="auto">
              <a:xfrm flipH="1">
                <a:off x="2482" y="2073"/>
                <a:ext cx="885"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63" name="Line 51"/>
              <p:cNvSpPr>
                <a:spLocks noChangeShapeType="1"/>
              </p:cNvSpPr>
              <p:nvPr/>
            </p:nvSpPr>
            <p:spPr bwMode="auto">
              <a:xfrm flipH="1">
                <a:off x="2491" y="2835"/>
                <a:ext cx="885"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64" name="Line 52"/>
              <p:cNvSpPr>
                <a:spLocks noChangeShapeType="1"/>
              </p:cNvSpPr>
              <p:nvPr/>
            </p:nvSpPr>
            <p:spPr bwMode="auto">
              <a:xfrm flipH="1">
                <a:off x="2509" y="3297"/>
                <a:ext cx="885"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717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717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699EC5B2-A8DA-47D6-92D0-87585996AF0E}" type="slidenum">
              <a:rPr lang="en-US" sz="1400" b="0" smtClean="0"/>
              <a:pPr/>
              <a:t>68</a:t>
            </a:fld>
            <a:endParaRPr lang="en-US" sz="1400" b="0" smtClean="0"/>
          </a:p>
        </p:txBody>
      </p:sp>
      <p:sp>
        <p:nvSpPr>
          <p:cNvPr id="7173" name="Text Box 2"/>
          <p:cNvSpPr txBox="1">
            <a:spLocks noChangeArrowheads="1"/>
          </p:cNvSpPr>
          <p:nvPr/>
        </p:nvSpPr>
        <p:spPr bwMode="auto">
          <a:xfrm>
            <a:off x="1447800" y="906463"/>
            <a:ext cx="358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Multinomial Probabilities</a:t>
            </a:r>
          </a:p>
        </p:txBody>
      </p:sp>
      <p:sp>
        <p:nvSpPr>
          <p:cNvPr id="7174" name="Line 3"/>
          <p:cNvSpPr>
            <a:spLocks noChangeShapeType="1"/>
          </p:cNvSpPr>
          <p:nvPr/>
        </p:nvSpPr>
        <p:spPr bwMode="auto">
          <a:xfrm>
            <a:off x="1219200" y="15240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75" name="Rectangle 6"/>
          <p:cNvSpPr>
            <a:spLocks noChangeArrowheads="1"/>
          </p:cNvSpPr>
          <p:nvPr/>
        </p:nvSpPr>
        <p:spPr bwMode="auto">
          <a:xfrm>
            <a:off x="838200" y="3498850"/>
            <a:ext cx="5257800" cy="311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8925" indent="-288925" algn="l">
              <a:spcBef>
                <a:spcPct val="50000"/>
              </a:spcBef>
            </a:pPr>
            <a:r>
              <a:rPr lang="en-US" sz="1800"/>
              <a:t>Assumptions</a:t>
            </a:r>
            <a:r>
              <a:rPr lang="en-US" sz="1800" b="0"/>
              <a:t>:</a:t>
            </a:r>
          </a:p>
          <a:p>
            <a:pPr marL="288925" indent="-288925" algn="l">
              <a:spcBef>
                <a:spcPct val="50000"/>
              </a:spcBef>
            </a:pPr>
            <a:r>
              <a:rPr lang="en-US" sz="1800" b="0"/>
              <a:t>1) J possible outcomes – only one of which can be a success (1) a given trial.</a:t>
            </a:r>
          </a:p>
          <a:p>
            <a:pPr marL="288925" indent="-288925" algn="l">
              <a:spcBef>
                <a:spcPct val="50000"/>
              </a:spcBef>
            </a:pPr>
            <a:r>
              <a:rPr lang="en-US" sz="1800" b="0"/>
              <a:t>2) The probability of success for each possible outcome, p</a:t>
            </a:r>
            <a:r>
              <a:rPr lang="en-US" sz="1800" b="0" baseline="-25000"/>
              <a:t>j</a:t>
            </a:r>
            <a:r>
              <a:rPr lang="en-US" sz="1800" b="0"/>
              <a:t>, is the same from trial to trial.</a:t>
            </a:r>
          </a:p>
          <a:p>
            <a:pPr marL="288925" indent="-288925" algn="l">
              <a:spcBef>
                <a:spcPct val="50000"/>
              </a:spcBef>
            </a:pPr>
            <a:r>
              <a:rPr lang="en-US" sz="1800" b="0"/>
              <a:t>3) The outcome of one trial has no influence on other trials (independent trials).</a:t>
            </a:r>
          </a:p>
          <a:p>
            <a:pPr marL="288925" indent="-288925" algn="l">
              <a:spcBef>
                <a:spcPct val="50000"/>
              </a:spcBef>
            </a:pPr>
            <a:r>
              <a:rPr lang="en-US" sz="1800" b="0"/>
              <a:t>4) Interest is in the (sum) total number of “successes” over all the trials.</a:t>
            </a:r>
          </a:p>
        </p:txBody>
      </p:sp>
      <p:grpSp>
        <p:nvGrpSpPr>
          <p:cNvPr id="7176" name="Group 1049"/>
          <p:cNvGrpSpPr>
            <a:grpSpLocks/>
          </p:cNvGrpSpPr>
          <p:nvPr/>
        </p:nvGrpSpPr>
        <p:grpSpPr bwMode="auto">
          <a:xfrm>
            <a:off x="1514475" y="6924675"/>
            <a:ext cx="3302000" cy="477838"/>
            <a:chOff x="864" y="4110"/>
            <a:chExt cx="2080" cy="301"/>
          </a:xfrm>
        </p:grpSpPr>
        <p:sp>
          <p:nvSpPr>
            <p:cNvPr id="7180" name="Rectangle 1031"/>
            <p:cNvSpPr>
              <a:spLocks noChangeArrowheads="1"/>
            </p:cNvSpPr>
            <p:nvPr/>
          </p:nvSpPr>
          <p:spPr bwMode="auto">
            <a:xfrm>
              <a:off x="888" y="4112"/>
              <a:ext cx="111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8925" indent="-288925" algn="l">
                <a:spcBef>
                  <a:spcPct val="50000"/>
                </a:spcBef>
              </a:pPr>
              <a:r>
                <a:rPr lang="en-US" b="0" i="1"/>
                <a:t>k</a:t>
              </a:r>
              <a:r>
                <a:rPr lang="en-US" b="0" baseline="-25000"/>
                <a:t>1     </a:t>
              </a:r>
              <a:r>
                <a:rPr lang="en-US" b="0" i="1"/>
                <a:t>k</a:t>
              </a:r>
              <a:r>
                <a:rPr lang="en-US" b="0" baseline="-25000"/>
                <a:t>2      </a:t>
              </a:r>
              <a:r>
                <a:rPr lang="en-US" b="0" i="1"/>
                <a:t>k</a:t>
              </a:r>
              <a:r>
                <a:rPr lang="en-US" b="0" baseline="-25000"/>
                <a:t>3</a:t>
              </a:r>
              <a:r>
                <a:rPr lang="en-US" b="0"/>
                <a:t>    </a:t>
              </a:r>
              <a:r>
                <a:rPr lang="en-US" b="0" i="1"/>
                <a:t>k</a:t>
              </a:r>
              <a:r>
                <a:rPr lang="en-US" b="0" baseline="-25000"/>
                <a:t>4</a:t>
              </a:r>
              <a:endParaRPr lang="en-US" b="0"/>
            </a:p>
          </p:txBody>
        </p:sp>
        <p:sp>
          <p:nvSpPr>
            <p:cNvPr id="7181" name="Rectangle 1032"/>
            <p:cNvSpPr>
              <a:spLocks noChangeArrowheads="1"/>
            </p:cNvSpPr>
            <p:nvPr/>
          </p:nvSpPr>
          <p:spPr bwMode="auto">
            <a:xfrm>
              <a:off x="864"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82" name="Rectangle 1035"/>
            <p:cNvSpPr>
              <a:spLocks noChangeArrowheads="1"/>
            </p:cNvSpPr>
            <p:nvPr/>
          </p:nvSpPr>
          <p:spPr bwMode="auto">
            <a:xfrm>
              <a:off x="1146"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83" name="Rectangle 1036"/>
            <p:cNvSpPr>
              <a:spLocks noChangeArrowheads="1"/>
            </p:cNvSpPr>
            <p:nvPr/>
          </p:nvSpPr>
          <p:spPr bwMode="auto">
            <a:xfrm>
              <a:off x="1428"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84" name="Rectangle 1037"/>
            <p:cNvSpPr>
              <a:spLocks noChangeArrowheads="1"/>
            </p:cNvSpPr>
            <p:nvPr/>
          </p:nvSpPr>
          <p:spPr bwMode="auto">
            <a:xfrm>
              <a:off x="1710"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85" name="Rectangle 1039"/>
            <p:cNvSpPr>
              <a:spLocks noChangeArrowheads="1"/>
            </p:cNvSpPr>
            <p:nvPr/>
          </p:nvSpPr>
          <p:spPr bwMode="auto">
            <a:xfrm>
              <a:off x="2380" y="4111"/>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86" name="Rectangle 1040"/>
            <p:cNvSpPr>
              <a:spLocks noChangeArrowheads="1"/>
            </p:cNvSpPr>
            <p:nvPr/>
          </p:nvSpPr>
          <p:spPr bwMode="auto">
            <a:xfrm>
              <a:off x="2662" y="4111"/>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87" name="Line 1043"/>
            <p:cNvSpPr>
              <a:spLocks noChangeShapeType="1"/>
            </p:cNvSpPr>
            <p:nvPr/>
          </p:nvSpPr>
          <p:spPr bwMode="auto">
            <a:xfrm>
              <a:off x="1991" y="4110"/>
              <a:ext cx="386"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88" name="Line 1044"/>
            <p:cNvSpPr>
              <a:spLocks noChangeShapeType="1"/>
            </p:cNvSpPr>
            <p:nvPr/>
          </p:nvSpPr>
          <p:spPr bwMode="auto">
            <a:xfrm>
              <a:off x="1991" y="4410"/>
              <a:ext cx="38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89" name="Rectangle 1045"/>
            <p:cNvSpPr>
              <a:spLocks noChangeArrowheads="1"/>
            </p:cNvSpPr>
            <p:nvPr/>
          </p:nvSpPr>
          <p:spPr bwMode="auto">
            <a:xfrm>
              <a:off x="2376" y="4112"/>
              <a:ext cx="56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8925" indent="-288925" algn="l">
                <a:spcBef>
                  <a:spcPct val="50000"/>
                </a:spcBef>
              </a:pPr>
              <a:r>
                <a:rPr lang="en-US" b="0" i="1"/>
                <a:t>k</a:t>
              </a:r>
              <a:r>
                <a:rPr lang="en-US" b="0" baseline="-25000"/>
                <a:t>J-1    </a:t>
              </a:r>
              <a:r>
                <a:rPr lang="en-US" b="0" i="1"/>
                <a:t>k</a:t>
              </a:r>
              <a:r>
                <a:rPr lang="en-US" b="0" baseline="-25000"/>
                <a:t>J</a:t>
              </a:r>
              <a:endParaRPr lang="en-US" b="0"/>
            </a:p>
          </p:txBody>
        </p:sp>
        <p:sp>
          <p:nvSpPr>
            <p:cNvPr id="7190" name="Oval 1046"/>
            <p:cNvSpPr>
              <a:spLocks noChangeAspect="1" noChangeArrowheads="1"/>
            </p:cNvSpPr>
            <p:nvPr/>
          </p:nvSpPr>
          <p:spPr bwMode="auto">
            <a:xfrm>
              <a:off x="2064"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91" name="Oval 1047"/>
            <p:cNvSpPr>
              <a:spLocks noChangeAspect="1" noChangeArrowheads="1"/>
            </p:cNvSpPr>
            <p:nvPr/>
          </p:nvSpPr>
          <p:spPr bwMode="auto">
            <a:xfrm>
              <a:off x="2172"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92" name="Oval 1048"/>
            <p:cNvSpPr>
              <a:spLocks noChangeAspect="1" noChangeArrowheads="1"/>
            </p:cNvSpPr>
            <p:nvPr/>
          </p:nvSpPr>
          <p:spPr bwMode="auto">
            <a:xfrm>
              <a:off x="2274"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177" name="Rectangle 1064"/>
          <p:cNvSpPr>
            <a:spLocks noChangeArrowheads="1"/>
          </p:cNvSpPr>
          <p:nvPr/>
        </p:nvSpPr>
        <p:spPr bwMode="auto">
          <a:xfrm>
            <a:off x="1362075" y="7661275"/>
            <a:ext cx="41814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8925" indent="-288925" algn="l">
              <a:spcBef>
                <a:spcPct val="50000"/>
              </a:spcBef>
            </a:pPr>
            <a:r>
              <a:rPr lang="en-US" b="0" i="1"/>
              <a:t>n</a:t>
            </a:r>
            <a:r>
              <a:rPr lang="en-US" b="0"/>
              <a:t> = </a:t>
            </a:r>
            <a:r>
              <a:rPr lang="en-US" b="0">
                <a:latin typeface="Symbol" pitchFamily="18" charset="2"/>
              </a:rPr>
              <a:t>S</a:t>
            </a:r>
            <a:r>
              <a:rPr lang="en-US" b="0" baseline="-25000"/>
              <a:t>j</a:t>
            </a:r>
            <a:r>
              <a:rPr lang="en-US" b="0"/>
              <a:t> </a:t>
            </a:r>
            <a:r>
              <a:rPr lang="en-US" b="0" i="1"/>
              <a:t>k</a:t>
            </a:r>
            <a:r>
              <a:rPr lang="en-US" b="0" baseline="-25000"/>
              <a:t>j</a:t>
            </a:r>
            <a:r>
              <a:rPr lang="en-US" b="0"/>
              <a:t> is the total number of trials.</a:t>
            </a:r>
          </a:p>
        </p:txBody>
      </p:sp>
      <p:graphicFrame>
        <p:nvGraphicFramePr>
          <p:cNvPr id="7178" name="Object 1065"/>
          <p:cNvGraphicFramePr>
            <a:graphicFrameLocks noChangeAspect="1"/>
          </p:cNvGraphicFramePr>
          <p:nvPr>
            <p:extLst>
              <p:ext uri="{D42A27DB-BD31-4B8C-83A1-F6EECF244321}">
                <p14:modId xmlns:p14="http://schemas.microsoft.com/office/powerpoint/2010/main" val="2709651116"/>
              </p:ext>
            </p:extLst>
          </p:nvPr>
        </p:nvGraphicFramePr>
        <p:xfrm>
          <a:off x="698500" y="2571750"/>
          <a:ext cx="5132388" cy="835025"/>
        </p:xfrm>
        <a:graphic>
          <a:graphicData uri="http://schemas.openxmlformats.org/presentationml/2006/ole">
            <mc:AlternateContent xmlns:mc="http://schemas.openxmlformats.org/markup-compatibility/2006">
              <mc:Choice xmlns:v="urn:schemas-microsoft-com:vml" Requires="v">
                <p:oleObj spid="_x0000_s7219" name="Equation" r:id="rId3" imgW="3276600" imgH="457200" progId="Equation.3">
                  <p:embed/>
                </p:oleObj>
              </mc:Choice>
              <mc:Fallback>
                <p:oleObj name="Equation" r:id="rId3" imgW="3276600" imgH="457200" progId="Equation.3">
                  <p:embed/>
                  <p:pic>
                    <p:nvPicPr>
                      <p:cNvPr id="0" name="Object 1065"/>
                      <p:cNvPicPr>
                        <a:picLocks noChangeAspect="1" noChangeArrowheads="1"/>
                      </p:cNvPicPr>
                      <p:nvPr/>
                    </p:nvPicPr>
                    <p:blipFill>
                      <a:blip r:embed="rId4"/>
                      <a:srcRect/>
                      <a:stretch>
                        <a:fillRect/>
                      </a:stretch>
                    </p:blipFill>
                    <p:spPr bwMode="auto">
                      <a:xfrm>
                        <a:off x="698500" y="2571750"/>
                        <a:ext cx="5132388" cy="835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179" name="Text Box 1066"/>
          <p:cNvSpPr txBox="1">
            <a:spLocks noChangeArrowheads="1"/>
          </p:cNvSpPr>
          <p:nvPr/>
        </p:nvSpPr>
        <p:spPr bwMode="auto">
          <a:xfrm>
            <a:off x="685800" y="1562100"/>
            <a:ext cx="52578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1800" b="0"/>
              <a:t>What is the probability that a multinomial random variable with </a:t>
            </a:r>
            <a:r>
              <a:rPr lang="en-US" sz="1800"/>
              <a:t>n</a:t>
            </a:r>
            <a:r>
              <a:rPr lang="en-US" sz="1800" b="0"/>
              <a:t> trials and success probabilities </a:t>
            </a:r>
            <a:r>
              <a:rPr lang="en-US" sz="1800" b="0" i="1"/>
              <a:t>p</a:t>
            </a:r>
            <a:r>
              <a:rPr lang="en-US" sz="1800" b="0" i="1" baseline="-25000"/>
              <a:t>1</a:t>
            </a:r>
            <a:r>
              <a:rPr lang="en-US" sz="1800" b="0" i="1"/>
              <a:t>, p</a:t>
            </a:r>
            <a:r>
              <a:rPr lang="en-US" sz="1800" b="0" i="1" baseline="-25000"/>
              <a:t>2</a:t>
            </a:r>
            <a:r>
              <a:rPr lang="en-US" sz="1800" b="0" i="1"/>
              <a:t>, …, p</a:t>
            </a:r>
            <a:r>
              <a:rPr lang="en-US" sz="1800" b="0" i="1" baseline="-25000"/>
              <a:t>J</a:t>
            </a:r>
            <a:r>
              <a:rPr lang="en-US" sz="1800" b="0" i="1"/>
              <a:t> </a:t>
            </a:r>
            <a:r>
              <a:rPr lang="en-US" sz="1800" b="0"/>
              <a:t>will yield exactly </a:t>
            </a:r>
            <a:r>
              <a:rPr lang="en-US" sz="1800" b="0" i="1"/>
              <a:t>k</a:t>
            </a:r>
            <a:r>
              <a:rPr lang="en-US" sz="1800" b="0" i="1" baseline="-25000"/>
              <a:t>1</a:t>
            </a:r>
            <a:r>
              <a:rPr lang="en-US" sz="1800" b="0" i="1"/>
              <a:t>, k</a:t>
            </a:r>
            <a:r>
              <a:rPr lang="en-US" sz="1800" b="0" i="1" baseline="-25000"/>
              <a:t>2</a:t>
            </a:r>
            <a:r>
              <a:rPr lang="en-US" sz="1800" b="0" i="1"/>
              <a:t>,…k</a:t>
            </a:r>
            <a:r>
              <a:rPr lang="en-US" sz="1800" b="0" i="1" baseline="-25000"/>
              <a:t>J</a:t>
            </a:r>
            <a:r>
              <a:rPr lang="en-US" sz="1800" b="0"/>
              <a:t> successes?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921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922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D478CB4-76D9-4DDF-AB6A-DB07484EC530}" type="slidenum">
              <a:rPr lang="en-US" sz="1400" b="0" smtClean="0"/>
              <a:pPr/>
              <a:t>69</a:t>
            </a:fld>
            <a:endParaRPr lang="en-US" sz="1400" b="0" smtClean="0"/>
          </a:p>
        </p:txBody>
      </p:sp>
      <p:sp>
        <p:nvSpPr>
          <p:cNvPr id="9221" name="Text Box 2"/>
          <p:cNvSpPr txBox="1">
            <a:spLocks noChangeArrowheads="1"/>
          </p:cNvSpPr>
          <p:nvPr/>
        </p:nvSpPr>
        <p:spPr bwMode="auto">
          <a:xfrm>
            <a:off x="1133475" y="762000"/>
            <a:ext cx="44005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a:t>Multinomial Probabilities - Examples</a:t>
            </a:r>
          </a:p>
        </p:txBody>
      </p:sp>
      <p:sp>
        <p:nvSpPr>
          <p:cNvPr id="9222" name="Line 3"/>
          <p:cNvSpPr>
            <a:spLocks noChangeShapeType="1"/>
          </p:cNvSpPr>
          <p:nvPr/>
        </p:nvSpPr>
        <p:spPr bwMode="auto">
          <a:xfrm>
            <a:off x="990600" y="1371600"/>
            <a:ext cx="48006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23" name="Text Box 4"/>
          <p:cNvSpPr txBox="1">
            <a:spLocks noChangeArrowheads="1"/>
          </p:cNvSpPr>
          <p:nvPr/>
        </p:nvSpPr>
        <p:spPr bwMode="auto">
          <a:xfrm>
            <a:off x="914400" y="1638300"/>
            <a:ext cx="5029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b="0"/>
              <a:t>Returning to the original questions:</a:t>
            </a:r>
          </a:p>
        </p:txBody>
      </p:sp>
      <p:sp>
        <p:nvSpPr>
          <p:cNvPr id="9224" name="Text Box 1034"/>
          <p:cNvSpPr txBox="1">
            <a:spLocks noChangeArrowheads="1"/>
          </p:cNvSpPr>
          <p:nvPr/>
        </p:nvSpPr>
        <p:spPr bwMode="auto">
          <a:xfrm>
            <a:off x="981075" y="3733800"/>
            <a:ext cx="5029200" cy="206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1800"/>
              <a:t>Solution: </a:t>
            </a:r>
            <a:r>
              <a:rPr lang="en-US" sz="1800" b="0"/>
              <a:t>For a given child, the probabilities of the three outcomes are:</a:t>
            </a:r>
          </a:p>
          <a:p>
            <a:pPr lvl="1" algn="l">
              <a:spcBef>
                <a:spcPct val="50000"/>
              </a:spcBef>
            </a:pPr>
            <a:r>
              <a:rPr lang="en-US" sz="1800" b="0"/>
              <a:t>	</a:t>
            </a:r>
            <a:r>
              <a:rPr lang="en-US" sz="1800" b="0" i="1"/>
              <a:t>p</a:t>
            </a:r>
            <a:r>
              <a:rPr lang="en-US" sz="1800" b="0" baseline="-25000"/>
              <a:t>1</a:t>
            </a:r>
            <a:r>
              <a:rPr lang="en-US" sz="1800" b="0"/>
              <a:t> = Pr[AA] = 1/4,</a:t>
            </a:r>
            <a:br>
              <a:rPr lang="en-US" sz="1800" b="0"/>
            </a:br>
            <a:r>
              <a:rPr lang="en-US" sz="1800" b="0"/>
              <a:t>	</a:t>
            </a:r>
            <a:r>
              <a:rPr lang="en-US" sz="1800" b="0" i="1"/>
              <a:t>p</a:t>
            </a:r>
            <a:r>
              <a:rPr lang="en-US" sz="1800" b="0" baseline="-25000"/>
              <a:t>2</a:t>
            </a:r>
            <a:r>
              <a:rPr lang="en-US" sz="1800" b="0"/>
              <a:t> = Pr[Aa] = 1/2,</a:t>
            </a:r>
            <a:br>
              <a:rPr lang="en-US" sz="1800" b="0"/>
            </a:br>
            <a:r>
              <a:rPr lang="en-US" sz="1800" b="0"/>
              <a:t>	</a:t>
            </a:r>
            <a:r>
              <a:rPr lang="en-US" sz="1800" b="0" i="1"/>
              <a:t>p</a:t>
            </a:r>
            <a:r>
              <a:rPr lang="en-US" sz="1800" b="0" baseline="-25000"/>
              <a:t>3</a:t>
            </a:r>
            <a:r>
              <a:rPr lang="en-US" sz="1800" b="0"/>
              <a:t> = Pr[aa]  = 1/4.</a:t>
            </a:r>
          </a:p>
          <a:p>
            <a:pPr algn="l">
              <a:spcBef>
                <a:spcPct val="50000"/>
              </a:spcBef>
            </a:pPr>
            <a:r>
              <a:rPr lang="en-US" b="0"/>
              <a:t>We have</a:t>
            </a:r>
            <a:endParaRPr lang="en-US" sz="1800" b="0"/>
          </a:p>
        </p:txBody>
      </p:sp>
      <p:grpSp>
        <p:nvGrpSpPr>
          <p:cNvPr id="9225" name="Group 1036"/>
          <p:cNvGrpSpPr>
            <a:grpSpLocks/>
          </p:cNvGrpSpPr>
          <p:nvPr/>
        </p:nvGrpSpPr>
        <p:grpSpPr bwMode="auto">
          <a:xfrm>
            <a:off x="776109" y="5824539"/>
            <a:ext cx="5132317" cy="2254251"/>
            <a:chOff x="684" y="3453"/>
            <a:chExt cx="2828" cy="1420"/>
          </a:xfrm>
        </p:grpSpPr>
        <p:graphicFrame>
          <p:nvGraphicFramePr>
            <p:cNvPr id="9227" name="Object 1032"/>
            <p:cNvGraphicFramePr>
              <a:graphicFrameLocks noChangeAspect="1"/>
            </p:cNvGraphicFramePr>
            <p:nvPr>
              <p:extLst>
                <p:ext uri="{D42A27DB-BD31-4B8C-83A1-F6EECF244321}">
                  <p14:modId xmlns:p14="http://schemas.microsoft.com/office/powerpoint/2010/main" val="1574834160"/>
                </p:ext>
              </p:extLst>
            </p:nvPr>
          </p:nvGraphicFramePr>
          <p:xfrm>
            <a:off x="684" y="3453"/>
            <a:ext cx="2118" cy="467"/>
          </p:xfrm>
          <a:graphic>
            <a:graphicData uri="http://schemas.openxmlformats.org/presentationml/2006/ole">
              <mc:AlternateContent xmlns:mc="http://schemas.openxmlformats.org/markup-compatibility/2006">
                <mc:Choice xmlns:v="urn:schemas-microsoft-com:vml" Requires="v">
                  <p:oleObj spid="_x0000_s9304" name="Equation" r:id="rId3" imgW="2209800" imgH="406400" progId="Equation.3">
                    <p:embed/>
                  </p:oleObj>
                </mc:Choice>
                <mc:Fallback>
                  <p:oleObj name="Equation" r:id="rId3" imgW="2209800" imgH="406400" progId="Equation.3">
                    <p:embed/>
                    <p:pic>
                      <p:nvPicPr>
                        <p:cNvPr id="0" name="Object 1032"/>
                        <p:cNvPicPr>
                          <a:picLocks noChangeAspect="1" noChangeArrowheads="1"/>
                        </p:cNvPicPr>
                        <p:nvPr/>
                      </p:nvPicPr>
                      <p:blipFill>
                        <a:blip r:embed="rId4"/>
                        <a:srcRect/>
                        <a:stretch>
                          <a:fillRect/>
                        </a:stretch>
                      </p:blipFill>
                      <p:spPr bwMode="auto">
                        <a:xfrm>
                          <a:off x="684" y="3453"/>
                          <a:ext cx="2118" cy="4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9228" name="Object 1033"/>
            <p:cNvGraphicFramePr>
              <a:graphicFrameLocks noChangeAspect="1"/>
            </p:cNvGraphicFramePr>
            <p:nvPr>
              <p:extLst>
                <p:ext uri="{D42A27DB-BD31-4B8C-83A1-F6EECF244321}">
                  <p14:modId xmlns:p14="http://schemas.microsoft.com/office/powerpoint/2010/main" val="2987498060"/>
                </p:ext>
              </p:extLst>
            </p:nvPr>
          </p:nvGraphicFramePr>
          <p:xfrm>
            <a:off x="2039" y="3832"/>
            <a:ext cx="1473" cy="598"/>
          </p:xfrm>
          <a:graphic>
            <a:graphicData uri="http://schemas.openxmlformats.org/presentationml/2006/ole">
              <mc:AlternateContent xmlns:mc="http://schemas.openxmlformats.org/markup-compatibility/2006">
                <mc:Choice xmlns:v="urn:schemas-microsoft-com:vml" Requires="v">
                  <p:oleObj spid="_x0000_s9305" name="Equation" r:id="rId5" imgW="1536700" imgH="520700" progId="Equation.3">
                    <p:embed/>
                  </p:oleObj>
                </mc:Choice>
                <mc:Fallback>
                  <p:oleObj name="Equation" r:id="rId5" imgW="1536700" imgH="520700" progId="Equation.3">
                    <p:embed/>
                    <p:pic>
                      <p:nvPicPr>
                        <p:cNvPr id="0" name="Object 1033"/>
                        <p:cNvPicPr>
                          <a:picLocks noChangeAspect="1" noChangeArrowheads="1"/>
                        </p:cNvPicPr>
                        <p:nvPr/>
                      </p:nvPicPr>
                      <p:blipFill>
                        <a:blip r:embed="rId6"/>
                        <a:srcRect/>
                        <a:stretch>
                          <a:fillRect/>
                        </a:stretch>
                      </p:blipFill>
                      <p:spPr bwMode="auto">
                        <a:xfrm>
                          <a:off x="2039" y="3832"/>
                          <a:ext cx="1473" cy="5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9229" name="Object 1035"/>
            <p:cNvGraphicFramePr>
              <a:graphicFrameLocks noChangeAspect="1"/>
            </p:cNvGraphicFramePr>
            <p:nvPr/>
          </p:nvGraphicFramePr>
          <p:xfrm>
            <a:off x="1996" y="4421"/>
            <a:ext cx="888" cy="452"/>
          </p:xfrm>
          <a:graphic>
            <a:graphicData uri="http://schemas.openxmlformats.org/presentationml/2006/ole">
              <mc:AlternateContent xmlns:mc="http://schemas.openxmlformats.org/markup-compatibility/2006">
                <mc:Choice xmlns:v="urn:schemas-microsoft-com:vml" Requires="v">
                  <p:oleObj spid="_x0000_s9306" name="Equation" r:id="rId7" imgW="926698" imgH="393529" progId="Equation.DSMT4">
                    <p:embed/>
                  </p:oleObj>
                </mc:Choice>
                <mc:Fallback>
                  <p:oleObj name="Equation" r:id="rId7" imgW="926698" imgH="393529" progId="Equation.DSMT4">
                    <p:embed/>
                    <p:pic>
                      <p:nvPicPr>
                        <p:cNvPr id="0" name="Object 10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6" y="4421"/>
                          <a:ext cx="888" cy="4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sp>
        <p:nvSpPr>
          <p:cNvPr id="9226" name="Text Box 1037"/>
          <p:cNvSpPr txBox="1">
            <a:spLocks noChangeArrowheads="1"/>
          </p:cNvSpPr>
          <p:nvPr/>
        </p:nvSpPr>
        <p:spPr bwMode="auto">
          <a:xfrm>
            <a:off x="914400" y="2336800"/>
            <a:ext cx="50292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a:t>Q</a:t>
            </a:r>
            <a:r>
              <a:rPr lang="en-US" baseline="-25000"/>
              <a:t>1</a:t>
            </a:r>
            <a:r>
              <a:rPr lang="en-US" b="0"/>
              <a:t>: One of </a:t>
            </a:r>
            <a:r>
              <a:rPr lang="en-US" b="0" i="1"/>
              <a:t>n</a:t>
            </a:r>
            <a:r>
              <a:rPr lang="en-US" b="0"/>
              <a:t>=3 offspring will be unaffected (AA), one will be affected (aa) and one will be a carrier (Aa) (recessive trait, carrier parents)?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024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024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FB5E90E-05D9-4BDE-8ED3-8F07DE587369}" type="slidenum">
              <a:rPr lang="en-US" sz="1400" b="0" smtClean="0"/>
              <a:pPr/>
              <a:t>70</a:t>
            </a:fld>
            <a:endParaRPr lang="en-US" sz="1400" b="0" smtClean="0"/>
          </a:p>
        </p:txBody>
      </p:sp>
      <p:sp>
        <p:nvSpPr>
          <p:cNvPr id="10245" name="Text Box 2"/>
          <p:cNvSpPr txBox="1">
            <a:spLocks noChangeArrowheads="1"/>
          </p:cNvSpPr>
          <p:nvPr/>
        </p:nvSpPr>
        <p:spPr bwMode="auto">
          <a:xfrm>
            <a:off x="1447800" y="762000"/>
            <a:ext cx="4114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smtClean="0">
                <a:solidFill>
                  <a:schemeClr val="accent2"/>
                </a:solidFill>
              </a:rPr>
              <a:t>Quiz</a:t>
            </a:r>
            <a:endParaRPr lang="en-US" dirty="0">
              <a:solidFill>
                <a:schemeClr val="accent2"/>
              </a:solidFill>
            </a:endParaRPr>
          </a:p>
        </p:txBody>
      </p:sp>
      <p:sp>
        <p:nvSpPr>
          <p:cNvPr id="10246" name="Line 3"/>
          <p:cNvSpPr>
            <a:spLocks noChangeShapeType="1"/>
          </p:cNvSpPr>
          <p:nvPr/>
        </p:nvSpPr>
        <p:spPr bwMode="auto">
          <a:xfrm>
            <a:off x="990600" y="1371600"/>
            <a:ext cx="48006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8" name="Text Box 4"/>
          <p:cNvSpPr txBox="1">
            <a:spLocks noChangeArrowheads="1"/>
          </p:cNvSpPr>
          <p:nvPr/>
        </p:nvSpPr>
        <p:spPr bwMode="auto">
          <a:xfrm>
            <a:off x="1000125" y="1653116"/>
            <a:ext cx="5029200"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marL="457200" indent="-457200" algn="l">
              <a:spcBef>
                <a:spcPct val="50000"/>
              </a:spcBef>
              <a:buFont typeface="+mj-lt"/>
              <a:buAutoNum type="arabicPeriod"/>
            </a:pPr>
            <a:endParaRPr lang="en-US" dirty="0" smtClean="0">
              <a:solidFill>
                <a:schemeClr val="accent2"/>
              </a:solidFill>
            </a:endParaRPr>
          </a:p>
          <a:p>
            <a:pPr marL="457200" indent="-457200" algn="l">
              <a:spcBef>
                <a:spcPct val="50000"/>
              </a:spcBef>
              <a:buFont typeface="+mj-lt"/>
              <a:buAutoNum type="arabicPeriod"/>
            </a:pPr>
            <a:r>
              <a:rPr lang="en-US" b="0" dirty="0" smtClean="0">
                <a:solidFill>
                  <a:schemeClr val="accent2"/>
                </a:solidFill>
              </a:rPr>
              <a:t>What </a:t>
            </a:r>
            <a:r>
              <a:rPr lang="en-US" b="0" dirty="0" smtClean="0">
                <a:solidFill>
                  <a:schemeClr val="accent2"/>
                </a:solidFill>
              </a:rPr>
              <a:t>is the probability that all three offspring will be carriers</a:t>
            </a:r>
            <a:r>
              <a:rPr lang="en-US" b="0" dirty="0" smtClean="0">
                <a:solidFill>
                  <a:schemeClr val="accent2"/>
                </a:solidFill>
              </a:rPr>
              <a:t>?</a:t>
            </a:r>
          </a:p>
          <a:p>
            <a:pPr marL="457200" indent="-457200" algn="l">
              <a:spcBef>
                <a:spcPct val="50000"/>
              </a:spcBef>
              <a:buFont typeface="+mj-lt"/>
              <a:buAutoNum type="arabicPeriod"/>
            </a:pPr>
            <a:endParaRPr lang="en-US" b="0" dirty="0">
              <a:solidFill>
                <a:schemeClr val="accent2"/>
              </a:solidFill>
            </a:endParaRPr>
          </a:p>
          <a:p>
            <a:pPr marL="457200" indent="-457200" algn="l">
              <a:spcBef>
                <a:spcPct val="50000"/>
              </a:spcBef>
              <a:buFont typeface="+mj-lt"/>
              <a:buAutoNum type="arabicPeriod"/>
            </a:pPr>
            <a:endParaRPr lang="en-US" b="0" dirty="0" smtClean="0">
              <a:solidFill>
                <a:schemeClr val="accent2"/>
              </a:solidFill>
            </a:endParaRPr>
          </a:p>
          <a:p>
            <a:pPr marL="457200" indent="-457200" algn="l">
              <a:spcBef>
                <a:spcPct val="50000"/>
              </a:spcBef>
              <a:buFont typeface="+mj-lt"/>
              <a:buAutoNum type="arabicPeriod"/>
            </a:pPr>
            <a:endParaRPr lang="en-US" b="0" dirty="0" smtClean="0">
              <a:solidFill>
                <a:schemeClr val="accent2"/>
              </a:solidFill>
            </a:endParaRPr>
          </a:p>
          <a:p>
            <a:pPr marL="457200" indent="-457200" algn="l">
              <a:spcBef>
                <a:spcPct val="50000"/>
              </a:spcBef>
              <a:buFont typeface="+mj-lt"/>
              <a:buAutoNum type="arabicPeriod"/>
            </a:pPr>
            <a:r>
              <a:rPr lang="en-US" b="0" dirty="0" smtClean="0">
                <a:solidFill>
                  <a:schemeClr val="accent2"/>
                </a:solidFill>
              </a:rPr>
              <a:t>What </a:t>
            </a:r>
            <a:r>
              <a:rPr lang="en-US" b="0" dirty="0">
                <a:solidFill>
                  <a:schemeClr val="accent2"/>
                </a:solidFill>
              </a:rPr>
              <a:t>is the probability that exactly two offspring will be affected and one a carrier?</a:t>
            </a:r>
          </a:p>
          <a:p>
            <a:pPr marL="457200" indent="-457200" algn="l">
              <a:spcBef>
                <a:spcPct val="50000"/>
              </a:spcBef>
              <a:buFont typeface="+mj-lt"/>
              <a:buAutoNum type="arabicPeriod"/>
            </a:pPr>
            <a:endParaRPr lang="en-US" b="0" dirty="0">
              <a:solidFill>
                <a:schemeClr val="accent2"/>
              </a:solidFill>
            </a:endParaRPr>
          </a:p>
        </p:txBody>
      </p:sp>
    </p:spTree>
    <p:extLst>
      <p:ext uri="{BB962C8B-B14F-4D97-AF65-F5344CB8AC3E}">
        <p14:creationId xmlns:p14="http://schemas.microsoft.com/office/powerpoint/2010/main" val="1865451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2017</a:t>
            </a:r>
            <a:endParaRPr lang="en-US" sz="1400" b="0"/>
          </a:p>
        </p:txBody>
      </p:sp>
      <p:sp>
        <p:nvSpPr>
          <p:cNvPr id="1024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r>
              <a:rPr lang="en-US" sz="1400" b="0" smtClean="0"/>
              <a:t>Summer Institutes</a:t>
            </a:r>
          </a:p>
        </p:txBody>
      </p:sp>
      <p:sp>
        <p:nvSpPr>
          <p:cNvPr id="1024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fld id="{DFB5E90E-05D9-4BDE-8ED3-8F07DE587369}" type="slidenum">
              <a:rPr lang="en-US" sz="1400" b="0" smtClean="0"/>
              <a:pPr/>
              <a:t>71</a:t>
            </a:fld>
            <a:endParaRPr lang="en-US" sz="1400" b="0" smtClean="0"/>
          </a:p>
        </p:txBody>
      </p:sp>
      <p:sp>
        <p:nvSpPr>
          <p:cNvPr id="10245" name="Text Box 2"/>
          <p:cNvSpPr txBox="1">
            <a:spLocks noChangeArrowheads="1"/>
          </p:cNvSpPr>
          <p:nvPr/>
        </p:nvSpPr>
        <p:spPr bwMode="auto">
          <a:xfrm>
            <a:off x="1447800" y="762000"/>
            <a:ext cx="4114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dirty="0" smtClean="0"/>
              <a:t>Solutions</a:t>
            </a:r>
            <a:endParaRPr lang="en-US" dirty="0"/>
          </a:p>
        </p:txBody>
      </p:sp>
      <p:sp>
        <p:nvSpPr>
          <p:cNvPr id="10246" name="Line 3"/>
          <p:cNvSpPr>
            <a:spLocks noChangeShapeType="1"/>
          </p:cNvSpPr>
          <p:nvPr/>
        </p:nvSpPr>
        <p:spPr bwMode="auto">
          <a:xfrm>
            <a:off x="990600" y="1371600"/>
            <a:ext cx="48006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0247" name="Group 17"/>
          <p:cNvGrpSpPr>
            <a:grpSpLocks/>
          </p:cNvGrpSpPr>
          <p:nvPr/>
        </p:nvGrpSpPr>
        <p:grpSpPr bwMode="auto">
          <a:xfrm>
            <a:off x="584200" y="1619250"/>
            <a:ext cx="5629275" cy="6326188"/>
            <a:chOff x="368" y="1020"/>
            <a:chExt cx="3546" cy="3985"/>
          </a:xfrm>
        </p:grpSpPr>
        <p:sp>
          <p:nvSpPr>
            <p:cNvPr id="10248" name="Text Box 4"/>
            <p:cNvSpPr txBox="1">
              <a:spLocks noChangeArrowheads="1"/>
            </p:cNvSpPr>
            <p:nvPr/>
          </p:nvSpPr>
          <p:spPr bwMode="auto">
            <a:xfrm>
              <a:off x="576" y="1020"/>
              <a:ext cx="3168"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dirty="0">
                  <a:solidFill>
                    <a:schemeClr val="accent2"/>
                  </a:solidFill>
                </a:rPr>
                <a:t>Q</a:t>
              </a:r>
              <a:r>
                <a:rPr lang="en-US" baseline="-25000" dirty="0">
                  <a:solidFill>
                    <a:schemeClr val="accent2"/>
                  </a:solidFill>
                </a:rPr>
                <a:t>2</a:t>
              </a:r>
              <a:r>
                <a:rPr lang="en-US" b="0" dirty="0">
                  <a:solidFill>
                    <a:schemeClr val="accent2"/>
                  </a:solidFill>
                </a:rPr>
                <a:t>: What is the probability that all three offspring will be carriers?</a:t>
              </a:r>
            </a:p>
          </p:txBody>
        </p:sp>
        <p:graphicFrame>
          <p:nvGraphicFramePr>
            <p:cNvPr id="10249" name="Object 5"/>
            <p:cNvGraphicFramePr>
              <a:graphicFrameLocks noChangeAspect="1"/>
            </p:cNvGraphicFramePr>
            <p:nvPr/>
          </p:nvGraphicFramePr>
          <p:xfrm>
            <a:off x="464" y="1486"/>
            <a:ext cx="2876" cy="453"/>
          </p:xfrm>
          <a:graphic>
            <a:graphicData uri="http://schemas.openxmlformats.org/presentationml/2006/ole">
              <mc:AlternateContent xmlns:mc="http://schemas.openxmlformats.org/markup-compatibility/2006">
                <mc:Choice xmlns:v="urn:schemas-microsoft-com:vml" Requires="v">
                  <p:oleObj spid="_x0000_s41046" name="Equation" r:id="rId3" imgW="2425700" imgH="393700" progId="Equation.DSMT4">
                    <p:embed/>
                  </p:oleObj>
                </mc:Choice>
                <mc:Fallback>
                  <p:oleObj name="Equation" r:id="rId3" imgW="24257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 y="1486"/>
                          <a:ext cx="2876" cy="4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0250" name="Object 6"/>
            <p:cNvGraphicFramePr>
              <a:graphicFrameLocks noChangeAspect="1"/>
            </p:cNvGraphicFramePr>
            <p:nvPr/>
          </p:nvGraphicFramePr>
          <p:xfrm>
            <a:off x="2115" y="1929"/>
            <a:ext cx="1799" cy="540"/>
          </p:xfrm>
          <a:graphic>
            <a:graphicData uri="http://schemas.openxmlformats.org/presentationml/2006/ole">
              <mc:AlternateContent xmlns:mc="http://schemas.openxmlformats.org/markup-compatibility/2006">
                <mc:Choice xmlns:v="urn:schemas-microsoft-com:vml" Requires="v">
                  <p:oleObj spid="_x0000_s41047" name="Equation" r:id="rId5" imgW="1676400" imgH="469900" progId="Equation.DSMT4">
                    <p:embed/>
                  </p:oleObj>
                </mc:Choice>
                <mc:Fallback>
                  <p:oleObj name="Equation" r:id="rId5" imgW="16764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 y="1929"/>
                          <a:ext cx="1799" cy="5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0251" name="Object 8"/>
            <p:cNvGraphicFramePr>
              <a:graphicFrameLocks noChangeAspect="1"/>
            </p:cNvGraphicFramePr>
            <p:nvPr/>
          </p:nvGraphicFramePr>
          <p:xfrm>
            <a:off x="2083" y="2447"/>
            <a:ext cx="1014" cy="452"/>
          </p:xfrm>
          <a:graphic>
            <a:graphicData uri="http://schemas.openxmlformats.org/presentationml/2006/ole">
              <mc:AlternateContent xmlns:mc="http://schemas.openxmlformats.org/markup-compatibility/2006">
                <mc:Choice xmlns:v="urn:schemas-microsoft-com:vml" Requires="v">
                  <p:oleObj spid="_x0000_s41048" name="Equation" r:id="rId7" imgW="774364" imgH="393529" progId="Equation.DSMT4">
                    <p:embed/>
                  </p:oleObj>
                </mc:Choice>
                <mc:Fallback>
                  <p:oleObj name="Equation" r:id="rId7" imgW="774364"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3" y="2447"/>
                          <a:ext cx="1014" cy="4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0252" name="Text Box 11"/>
            <p:cNvSpPr txBox="1">
              <a:spLocks noChangeArrowheads="1"/>
            </p:cNvSpPr>
            <p:nvPr/>
          </p:nvSpPr>
          <p:spPr bwMode="auto">
            <a:xfrm>
              <a:off x="570" y="3108"/>
              <a:ext cx="3168"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dirty="0">
                  <a:solidFill>
                    <a:schemeClr val="accent2"/>
                  </a:solidFill>
                </a:rPr>
                <a:t>Q</a:t>
              </a:r>
              <a:r>
                <a:rPr lang="en-US" baseline="-25000" dirty="0">
                  <a:solidFill>
                    <a:schemeClr val="accent2"/>
                  </a:solidFill>
                </a:rPr>
                <a:t>3</a:t>
              </a:r>
              <a:r>
                <a:rPr lang="en-US" b="0" dirty="0">
                  <a:solidFill>
                    <a:schemeClr val="accent2"/>
                  </a:solidFill>
                </a:rPr>
                <a:t>: What is the probability that exactly two offspring will be affected and one a carrier?</a:t>
              </a:r>
            </a:p>
          </p:txBody>
        </p:sp>
        <p:graphicFrame>
          <p:nvGraphicFramePr>
            <p:cNvPr id="10253" name="Object 13"/>
            <p:cNvGraphicFramePr>
              <a:graphicFrameLocks noChangeAspect="1"/>
            </p:cNvGraphicFramePr>
            <p:nvPr/>
          </p:nvGraphicFramePr>
          <p:xfrm>
            <a:off x="368" y="3574"/>
            <a:ext cx="3144" cy="453"/>
          </p:xfrm>
          <a:graphic>
            <a:graphicData uri="http://schemas.openxmlformats.org/presentationml/2006/ole">
              <mc:AlternateContent xmlns:mc="http://schemas.openxmlformats.org/markup-compatibility/2006">
                <mc:Choice xmlns:v="urn:schemas-microsoft-com:vml" Requires="v">
                  <p:oleObj spid="_x0000_s41049" name="Equation" r:id="rId9" imgW="2387600" imgH="393700" progId="Equation.DSMT4">
                    <p:embed/>
                  </p:oleObj>
                </mc:Choice>
                <mc:Fallback>
                  <p:oleObj name="Equation" r:id="rId9" imgW="23876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 y="3574"/>
                          <a:ext cx="3144" cy="4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2115" y="4035"/>
            <a:ext cx="1795" cy="540"/>
          </p:xfrm>
          <a:graphic>
            <a:graphicData uri="http://schemas.openxmlformats.org/presentationml/2006/ole">
              <mc:AlternateContent xmlns:mc="http://schemas.openxmlformats.org/markup-compatibility/2006">
                <mc:Choice xmlns:v="urn:schemas-microsoft-com:vml" Requires="v">
                  <p:oleObj spid="_x0000_s41050" name="Equation" r:id="rId11" imgW="1663700" imgH="469900" progId="Equation.DSMT4">
                    <p:embed/>
                  </p:oleObj>
                </mc:Choice>
                <mc:Fallback>
                  <p:oleObj name="Equation" r:id="rId11" imgW="1663700" imgH="4699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5" y="4035"/>
                          <a:ext cx="1795" cy="5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0255" name="Object 15"/>
            <p:cNvGraphicFramePr>
              <a:graphicFrameLocks noChangeAspect="1"/>
            </p:cNvGraphicFramePr>
            <p:nvPr/>
          </p:nvGraphicFramePr>
          <p:xfrm>
            <a:off x="2102" y="4553"/>
            <a:ext cx="1309" cy="452"/>
          </p:xfrm>
          <a:graphic>
            <a:graphicData uri="http://schemas.openxmlformats.org/presentationml/2006/ole">
              <mc:AlternateContent xmlns:mc="http://schemas.openxmlformats.org/markup-compatibility/2006">
                <mc:Choice xmlns:v="urn:schemas-microsoft-com:vml" Requires="v">
                  <p:oleObj spid="_x0000_s41051" name="Equation" r:id="rId13" imgW="1016000" imgH="393700" progId="Equation.DSMT4">
                    <p:embed/>
                  </p:oleObj>
                </mc:Choice>
                <mc:Fallback>
                  <p:oleObj name="Equation" r:id="rId13" imgW="10160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2" y="4553"/>
                          <a:ext cx="1309" cy="4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157118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stat511">
  <a:themeElements>
    <a:clrScheme name="biostat5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ostat51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charset="0"/>
          </a:defRPr>
        </a:defPPr>
      </a:lstStyle>
    </a:lnDef>
  </a:objectDefaults>
  <a:extraClrSchemeLst>
    <a:extraClrScheme>
      <a:clrScheme name="biostat5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ostat51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ostat51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ostat51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ostat5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ostat5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ostat5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Designs\biostat511.pot</Template>
  <TotalTime>1872</TotalTime>
  <Words>1822</Words>
  <Application>Microsoft Macintosh PowerPoint</Application>
  <PresentationFormat>Overhead</PresentationFormat>
  <Paragraphs>338</Paragraphs>
  <Slides>34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Symbol</vt:lpstr>
      <vt:lpstr>Times New Roman</vt:lpstr>
      <vt:lpstr>biostat511</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James P. Hughes</dc:creator>
  <cp:lastModifiedBy>Amy D Willis</cp:lastModifiedBy>
  <cp:revision>119</cp:revision>
  <cp:lastPrinted>2011-06-04T00:26:37Z</cp:lastPrinted>
  <dcterms:created xsi:type="dcterms:W3CDTF">1999-09-07T18:32:10Z</dcterms:created>
  <dcterms:modified xsi:type="dcterms:W3CDTF">2018-07-07T20:06:33Z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2</vt:i4>
  </property>
  <property fmtid="{D5CDD505-2E9C-101B-9397-08002B2CF9AE}" pid="21" name="OutputDir">
    <vt:lpwstr>C:\My Documents\b511</vt:lpwstr>
  </property>
</Properties>
</file>