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4" r:id="rId3"/>
    <p:sldId id="262" r:id="rId4"/>
    <p:sldId id="272" r:id="rId5"/>
    <p:sldId id="278" r:id="rId6"/>
    <p:sldId id="285" r:id="rId7"/>
    <p:sldId id="283" r:id="rId8"/>
    <p:sldId id="284" r:id="rId9"/>
    <p:sldId id="282" r:id="rId10"/>
    <p:sldId id="286" r:id="rId11"/>
    <p:sldId id="287" r:id="rId12"/>
  </p:sldIdLst>
  <p:sldSz cx="12192000" cy="9144000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1" autoAdjust="0"/>
    <p:restoredTop sz="82740" autoAdjust="0"/>
  </p:normalViewPr>
  <p:slideViewPr>
    <p:cSldViewPr>
      <p:cViewPr varScale="1">
        <p:scale>
          <a:sx n="36" d="100"/>
          <a:sy n="36" d="100"/>
        </p:scale>
        <p:origin x="1080" y="44"/>
      </p:cViewPr>
      <p:guideLst>
        <p:guide orient="horz" pos="28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824" y="-84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B93917-3FE5-4906-A38D-C55D0EF4A9C9}" type="datetimeFigureOut">
              <a:rPr lang="en-US"/>
              <a:pPr>
                <a:defRPr/>
              </a:pPr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A970530-E52E-43B5-9917-BA79866E4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62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6922158A-BBC1-4DEC-B42E-E5A9B9FD4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844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B093C04-3F64-46C8-97DE-DB314BC9245C}" type="slidenum">
              <a:rPr lang="en-US" altLang="en-US" sz="1300" smtClean="0"/>
              <a:pPr/>
              <a:t>5</a:t>
            </a:fld>
            <a:endParaRPr lang="en-US" altLang="en-US" sz="13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>
                <a:latin typeface="Times New Roman" charset="0"/>
              </a:rPr>
              <a:t>m0 = 3170*.676 (approx) = 2142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840038"/>
            <a:ext cx="103632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181600"/>
            <a:ext cx="85344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EC12-6EEE-4509-8D9D-719DF7564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8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748AE-62F4-45F9-A2FB-DCAD2B3F2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4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812800"/>
            <a:ext cx="2590800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812800"/>
            <a:ext cx="7501467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78928-F752-4F63-9EB4-15C43C63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1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842B3-5454-405F-875B-213851F52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4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379" y="5875338"/>
            <a:ext cx="103632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379" y="3875088"/>
            <a:ext cx="103632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3C681-43DF-47BB-BC99-EBFFD8F50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2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641600"/>
            <a:ext cx="5046133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2641600"/>
            <a:ext cx="5046133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8D741-EA81-4FAD-8B52-EAFCB1078F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8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6713"/>
            <a:ext cx="109728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46288"/>
            <a:ext cx="5387623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00364"/>
            <a:ext cx="5387623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780" y="2046288"/>
            <a:ext cx="5387621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780" y="2900364"/>
            <a:ext cx="5387621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9EE8B-E3D2-4FF3-9FB0-ECCD2178B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24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0D746-AEE8-4F62-98DE-14418DE9A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71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EB6E0-91F2-4583-8C54-BE0E433B8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9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3538"/>
            <a:ext cx="4010379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363538"/>
            <a:ext cx="6815666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2938"/>
            <a:ext cx="4010379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7168B-22FB-4CDB-AF2F-FF9A96DAD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423" y="6400800"/>
            <a:ext cx="73152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423" y="817563"/>
            <a:ext cx="7315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423" y="7156450"/>
            <a:ext cx="73152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4EE24-818B-4027-9E3F-E6922011A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63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812800"/>
            <a:ext cx="10363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641600"/>
            <a:ext cx="10363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8331200"/>
            <a:ext cx="254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8331200"/>
            <a:ext cx="386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8331200"/>
            <a:ext cx="254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5DF48DE8-2E05-4780-B118-27DEFBD87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677334" y="304800"/>
            <a:ext cx="10837333" cy="7924800"/>
          </a:xfrm>
          <a:prstGeom prst="roundRect">
            <a:avLst>
              <a:gd name="adj" fmla="val 16657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Summer Institutes 2020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3047207" y="2610256"/>
            <a:ext cx="6096000" cy="221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ts val="1800"/>
              </a:spcBef>
              <a:buFontTx/>
              <a:buNone/>
            </a:pPr>
            <a:r>
              <a:rPr lang="en-US" altLang="en-US" sz="3600" b="1" dirty="0"/>
              <a:t>Permutation Tests </a:t>
            </a:r>
          </a:p>
          <a:p>
            <a:pPr algn="ctr">
              <a:spcBef>
                <a:spcPts val="1800"/>
              </a:spcBef>
              <a:buFontTx/>
              <a:buNone/>
            </a:pPr>
            <a:r>
              <a:rPr lang="en-US" altLang="en-US" sz="3600" b="1" dirty="0"/>
              <a:t>&amp;</a:t>
            </a:r>
          </a:p>
          <a:p>
            <a:pPr algn="ctr">
              <a:spcBef>
                <a:spcPts val="1800"/>
              </a:spcBef>
              <a:buFontTx/>
              <a:buNone/>
            </a:pPr>
            <a:r>
              <a:rPr lang="en-US" altLang="en-US" sz="3600" b="1" dirty="0"/>
              <a:t>False Detection Rate</a:t>
            </a:r>
          </a:p>
        </p:txBody>
      </p:sp>
      <p:sp>
        <p:nvSpPr>
          <p:cNvPr id="2053" name="Line 3"/>
          <p:cNvSpPr>
            <a:spLocks noChangeShapeType="1"/>
          </p:cNvSpPr>
          <p:nvPr/>
        </p:nvSpPr>
        <p:spPr bwMode="auto">
          <a:xfrm>
            <a:off x="3582988" y="2286000"/>
            <a:ext cx="50276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4"/>
          <p:cNvSpPr>
            <a:spLocks noChangeShapeType="1"/>
          </p:cNvSpPr>
          <p:nvPr/>
        </p:nvSpPr>
        <p:spPr bwMode="auto">
          <a:xfrm>
            <a:off x="3582988" y="2514600"/>
            <a:ext cx="502761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3581401" y="4876800"/>
            <a:ext cx="50276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6"/>
          <p:cNvSpPr>
            <a:spLocks noChangeShapeType="1"/>
          </p:cNvSpPr>
          <p:nvPr/>
        </p:nvSpPr>
        <p:spPr bwMode="auto">
          <a:xfrm>
            <a:off x="3581401" y="5181600"/>
            <a:ext cx="502761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5B5DD2-225D-4DFA-9C61-40E782934E8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797D991F-B649-4733-B6EE-31AEC316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8331200"/>
            <a:ext cx="3860800" cy="6096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Module 1, Session 10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0ABA1D-5985-44B7-B5C5-44F6ECA4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4F36BA-4F00-46AF-BC11-AC5415D7E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2B5B0-EF7C-4CD8-AB7C-155B8F7E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F8DBC-8614-4164-9EB7-FD9AB3226223}"/>
              </a:ext>
            </a:extLst>
          </p:cNvPr>
          <p:cNvSpPr txBox="1"/>
          <p:nvPr/>
        </p:nvSpPr>
        <p:spPr>
          <a:xfrm>
            <a:off x="1181100" y="609600"/>
            <a:ext cx="9829800" cy="6195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10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possibilities that we have learned are the relative risk (p1/p2), the odds ratio (p1*(1-p2)/(p2*(1-p1)), and the chi-squared statistic.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observed relative risk is .55. There are 25 out of 1000 permutation relative risks as small or smaller than .55. Therefore, the p-value is 25/1000 = .025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data are pairs (X1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,X2</a:t>
            </a:r>
            <a:r>
              <a:rPr lang="en-US" sz="2400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i = 1,2,…,n. We want to test the hypothesis that there is no (linear) association between X1 and X2: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the sample correlation for the test statistic and compute robs =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(X1,X2) 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 up the X1i and X2i ; i.e., for each X1i randomly choose X2i from all the X2’s. Compute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rperm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(X1,X2′)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Repeat Step 3 many times and compare robs to the distribution of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rperm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n! possible pairings. If n is small, you can enumerate all possible pairings.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Example: Suppose you have three (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ht,wt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pairs: (72,165), (66, 140), (75, 210). Here is the permutation distribution of r: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3AD7EB-2301-42F9-9854-5AFE859A4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888990"/>
              </p:ext>
            </p:extLst>
          </p:nvPr>
        </p:nvGraphicFramePr>
        <p:xfrm>
          <a:off x="3454400" y="6705600"/>
          <a:ext cx="5133343" cy="1524000"/>
        </p:xfrm>
        <a:graphic>
          <a:graphicData uri="http://schemas.openxmlformats.org/drawingml/2006/table">
            <a:tbl>
              <a:tblPr firstRow="1" firstCol="1" bandRow="1"/>
              <a:tblGrid>
                <a:gridCol w="733195">
                  <a:extLst>
                    <a:ext uri="{9D8B030D-6E8A-4147-A177-3AD203B41FA5}">
                      <a16:colId xmlns:a16="http://schemas.microsoft.com/office/drawing/2014/main" val="3686091312"/>
                    </a:ext>
                  </a:extLst>
                </a:gridCol>
                <a:gridCol w="734173">
                  <a:extLst>
                    <a:ext uri="{9D8B030D-6E8A-4147-A177-3AD203B41FA5}">
                      <a16:colId xmlns:a16="http://schemas.microsoft.com/office/drawing/2014/main" val="2282099262"/>
                    </a:ext>
                  </a:extLst>
                </a:gridCol>
                <a:gridCol w="733195">
                  <a:extLst>
                    <a:ext uri="{9D8B030D-6E8A-4147-A177-3AD203B41FA5}">
                      <a16:colId xmlns:a16="http://schemas.microsoft.com/office/drawing/2014/main" val="849651796"/>
                    </a:ext>
                  </a:extLst>
                </a:gridCol>
                <a:gridCol w="733195">
                  <a:extLst>
                    <a:ext uri="{9D8B030D-6E8A-4147-A177-3AD203B41FA5}">
                      <a16:colId xmlns:a16="http://schemas.microsoft.com/office/drawing/2014/main" val="993621495"/>
                    </a:ext>
                  </a:extLst>
                </a:gridCol>
                <a:gridCol w="733195">
                  <a:extLst>
                    <a:ext uri="{9D8B030D-6E8A-4147-A177-3AD203B41FA5}">
                      <a16:colId xmlns:a16="http://schemas.microsoft.com/office/drawing/2014/main" val="1892627028"/>
                    </a:ext>
                  </a:extLst>
                </a:gridCol>
                <a:gridCol w="733195">
                  <a:extLst>
                    <a:ext uri="{9D8B030D-6E8A-4147-A177-3AD203B41FA5}">
                      <a16:colId xmlns:a16="http://schemas.microsoft.com/office/drawing/2014/main" val="3589876369"/>
                    </a:ext>
                  </a:extLst>
                </a:gridCol>
                <a:gridCol w="733195">
                  <a:extLst>
                    <a:ext uri="{9D8B030D-6E8A-4147-A177-3AD203B41FA5}">
                      <a16:colId xmlns:a16="http://schemas.microsoft.com/office/drawing/2014/main" val="29360658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8114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105424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9533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8379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-.17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735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09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DA866-AD26-49F0-B18B-CD1909809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D4381-DE02-4086-ADF7-5229FB6D1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170FC0-2383-4690-96E6-F5716540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21E4B9-2FCC-4AEA-A182-D3842EEC5FC4}"/>
              </a:ext>
            </a:extLst>
          </p:cNvPr>
          <p:cNvSpPr txBox="1"/>
          <p:nvPr/>
        </p:nvSpPr>
        <p:spPr>
          <a:xfrm>
            <a:off x="2819400" y="76200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Session 10 Solutions</a:t>
            </a:r>
            <a:endParaRPr lang="en-US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24CB62-AC9C-4B18-9160-A9FB61576379}"/>
              </a:ext>
            </a:extLst>
          </p:cNvPr>
          <p:cNvSpPr txBox="1"/>
          <p:nvPr/>
        </p:nvSpPr>
        <p:spPr>
          <a:xfrm>
            <a:off x="1447800" y="1676400"/>
            <a:ext cx="8001000" cy="466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 startAt="4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estimate that m0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700 (0.7*1000), so the table is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B55ECFF-49FE-42AF-B901-AFAC701A9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917627"/>
              </p:ext>
            </p:extLst>
          </p:nvPr>
        </p:nvGraphicFramePr>
        <p:xfrm>
          <a:off x="2440378" y="2544480"/>
          <a:ext cx="7311243" cy="2049932"/>
        </p:xfrm>
        <a:graphic>
          <a:graphicData uri="http://schemas.openxmlformats.org/drawingml/2006/table">
            <a:tbl>
              <a:tblPr firstRow="1" firstCol="1" bandRow="1"/>
              <a:tblGrid>
                <a:gridCol w="2491686">
                  <a:extLst>
                    <a:ext uri="{9D8B030D-6E8A-4147-A177-3AD203B41FA5}">
                      <a16:colId xmlns:a16="http://schemas.microsoft.com/office/drawing/2014/main" val="3988695298"/>
                    </a:ext>
                  </a:extLst>
                </a:gridCol>
                <a:gridCol w="1714385">
                  <a:extLst>
                    <a:ext uri="{9D8B030D-6E8A-4147-A177-3AD203B41FA5}">
                      <a16:colId xmlns:a16="http://schemas.microsoft.com/office/drawing/2014/main" val="2282620490"/>
                    </a:ext>
                  </a:extLst>
                </a:gridCol>
                <a:gridCol w="1502168">
                  <a:extLst>
                    <a:ext uri="{9D8B030D-6E8A-4147-A177-3AD203B41FA5}">
                      <a16:colId xmlns:a16="http://schemas.microsoft.com/office/drawing/2014/main" val="2922013859"/>
                    </a:ext>
                  </a:extLst>
                </a:gridCol>
                <a:gridCol w="1603004">
                  <a:extLst>
                    <a:ext uri="{9D8B030D-6E8A-4147-A177-3AD203B41FA5}">
                      <a16:colId xmlns:a16="http://schemas.microsoft.com/office/drawing/2014/main" val="1400391410"/>
                    </a:ext>
                  </a:extLst>
                </a:gridCol>
              </a:tblGrid>
              <a:tr h="783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Reject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Fail to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Reject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581971"/>
                  </a:ext>
                </a:extLst>
              </a:tr>
              <a:tr h="2812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Null 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744733"/>
                  </a:ext>
                </a:extLst>
              </a:tr>
              <a:tr h="5184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Alternative 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983617"/>
                  </a:ext>
                </a:extLst>
              </a:tr>
              <a:tr h="33642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7705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8B370C8-4895-455A-A1E4-096B3918657C}"/>
              </a:ext>
            </a:extLst>
          </p:cNvPr>
          <p:cNvSpPr txBox="1"/>
          <p:nvPr/>
        </p:nvSpPr>
        <p:spPr>
          <a:xfrm>
            <a:off x="2184400" y="5486399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false discovery rate would be 35/161 = 21.7%</a:t>
            </a:r>
          </a:p>
        </p:txBody>
      </p:sp>
    </p:spTree>
    <p:extLst>
      <p:ext uri="{BB962C8B-B14F-4D97-AF65-F5344CB8AC3E}">
        <p14:creationId xmlns:p14="http://schemas.microsoft.com/office/powerpoint/2010/main" val="28640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Summer Institutes 2020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Module 1, Session 10</a:t>
            </a:r>
            <a:endParaRPr lang="en-US" altLang="en-US" sz="1400" dirty="0"/>
          </a:p>
        </p:txBody>
      </p:sp>
      <p:sp>
        <p:nvSpPr>
          <p:cNvPr id="3076" name="Text Box 1028"/>
          <p:cNvSpPr txBox="1">
            <a:spLocks noChangeArrowheads="1"/>
          </p:cNvSpPr>
          <p:nvPr/>
        </p:nvSpPr>
        <p:spPr bwMode="auto">
          <a:xfrm>
            <a:off x="2870200" y="609600"/>
            <a:ext cx="5867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 dirty="0"/>
              <a:t>Permutation/Randomization Tests</a:t>
            </a:r>
          </a:p>
        </p:txBody>
      </p:sp>
      <p:sp>
        <p:nvSpPr>
          <p:cNvPr id="3077" name="Text Box 1030"/>
          <p:cNvSpPr txBox="1">
            <a:spLocks noChangeArrowheads="1"/>
          </p:cNvSpPr>
          <p:nvPr/>
        </p:nvSpPr>
        <p:spPr bwMode="auto">
          <a:xfrm>
            <a:off x="1828800" y="1447800"/>
            <a:ext cx="9067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5425" indent="-22542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Computer-intensive methods for hypothesis testing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Used when distribution of the test statistic (under the null hypothesis) is unknown </a:t>
            </a:r>
            <a:r>
              <a:rPr lang="en-US" altLang="en-US" sz="2400" u="sng" dirty="0"/>
              <a:t>and</a:t>
            </a:r>
            <a:r>
              <a:rPr lang="en-US" altLang="en-US" sz="2400" dirty="0"/>
              <a:t> we can do resampling </a:t>
            </a:r>
            <a:r>
              <a:rPr lang="en-US" altLang="en-US" sz="2400" u="sng" dirty="0"/>
              <a:t>under the null hypothesis </a:t>
            </a:r>
            <a:endParaRPr lang="en-US" altLang="en-US" sz="2400" dirty="0"/>
          </a:p>
          <a:p>
            <a:pPr>
              <a:spcBef>
                <a:spcPct val="50000"/>
              </a:spcBef>
            </a:pPr>
            <a:r>
              <a:rPr lang="en-US" altLang="en-US" sz="2400" dirty="0"/>
              <a:t>Permutation tests maintain the Type I error level without any large sample approximations/assumptions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If the sample size is small, you can enumerate all possible permutations (permutation test)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If sample size is large, generate a random sample of permutations (randomization test).</a:t>
            </a:r>
          </a:p>
        </p:txBody>
      </p:sp>
      <p:sp>
        <p:nvSpPr>
          <p:cNvPr id="307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3A7296-9406-4E59-B412-73A41BEDBF7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Summer Institutes 2020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Module 1, Session 10</a:t>
            </a:r>
            <a:endParaRPr lang="en-US" altLang="en-US" sz="1400"/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1600200" y="1459573"/>
            <a:ext cx="8991600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>
              <a:spcBef>
                <a:spcPts val="900"/>
              </a:spcBef>
              <a:spcAft>
                <a:spcPts val="300"/>
              </a:spcAft>
              <a:buNone/>
            </a:pPr>
            <a:r>
              <a:rPr lang="en-US" altLang="en-US" sz="2400" dirty="0"/>
              <a:t>1. Restate the scientific question as statistical hypotheses</a:t>
            </a:r>
          </a:p>
          <a:p>
            <a:pPr lvl="1">
              <a:spcBef>
                <a:spcPts val="900"/>
              </a:spcBef>
              <a:spcAft>
                <a:spcPts val="300"/>
              </a:spcAft>
              <a:buNone/>
            </a:pPr>
            <a:r>
              <a:rPr lang="en-US" altLang="en-US" sz="2400" dirty="0"/>
              <a:t>2. Choose (any) reasonable summary statistic that quantifies deviations from the null hypothesis</a:t>
            </a:r>
          </a:p>
          <a:p>
            <a:pPr lvl="1">
              <a:spcBef>
                <a:spcPts val="900"/>
              </a:spcBef>
              <a:spcAft>
                <a:spcPts val="300"/>
              </a:spcAft>
              <a:buNone/>
            </a:pPr>
            <a:r>
              <a:rPr lang="en-US" altLang="en-US" sz="2400" dirty="0"/>
              <a:t>3. Resample data </a:t>
            </a:r>
            <a:r>
              <a:rPr lang="en-US" altLang="en-US" sz="2400" u="sng" dirty="0"/>
              <a:t>assuming the null hypothesis is true</a:t>
            </a:r>
            <a:r>
              <a:rPr lang="en-US" altLang="en-US" sz="2400" dirty="0"/>
              <a:t> and compute the summary statistic for each resampled data set.</a:t>
            </a:r>
          </a:p>
          <a:p>
            <a:pPr lvl="1">
              <a:spcBef>
                <a:spcPts val="900"/>
              </a:spcBef>
              <a:spcAft>
                <a:spcPts val="300"/>
              </a:spcAft>
              <a:buNone/>
            </a:pPr>
            <a:r>
              <a:rPr lang="en-US" altLang="en-US" sz="2400" dirty="0"/>
              <a:t>4. Compare the observed value of the summary statistic to the null distribution generated in Step 3.</a:t>
            </a:r>
          </a:p>
        </p:txBody>
      </p:sp>
      <p:sp>
        <p:nvSpPr>
          <p:cNvPr id="102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C7DBE3-969D-412D-8FBD-BFD150AE135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2" name="Text Box 1028">
            <a:extLst>
              <a:ext uri="{FF2B5EF4-FFF2-40B4-BE49-F238E27FC236}">
                <a16:creationId xmlns:a16="http://schemas.microsoft.com/office/drawing/2014/main" id="{0F1EA05F-ACC5-48B4-A88E-A736A7CE7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33400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u="sng" dirty="0"/>
              <a:t>Permutation Tests - Summary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Summer Institutes 2020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Module 1, Session 10</a:t>
            </a:r>
            <a:endParaRPr lang="en-US" altLang="en-US" sz="1400"/>
          </a:p>
        </p:txBody>
      </p:sp>
      <p:sp>
        <p:nvSpPr>
          <p:cNvPr id="21508" name="Text Box 2"/>
          <p:cNvSpPr txBox="1">
            <a:spLocks noChangeArrowheads="1"/>
          </p:cNvSpPr>
          <p:nvPr/>
        </p:nvSpPr>
        <p:spPr bwMode="auto">
          <a:xfrm>
            <a:off x="4114800" y="703264"/>
            <a:ext cx="3505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u="sng"/>
              <a:t>False Discovery Rate</a:t>
            </a:r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429000" y="1905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400"/>
          </a:p>
        </p:txBody>
      </p:sp>
      <p:graphicFrame>
        <p:nvGraphicFramePr>
          <p:cNvPr id="20521" name="Group 41"/>
          <p:cNvGraphicFramePr>
            <a:graphicFrameLocks noGrp="1"/>
          </p:cNvGraphicFramePr>
          <p:nvPr/>
        </p:nvGraphicFramePr>
        <p:xfrm>
          <a:off x="3733800" y="1752600"/>
          <a:ext cx="4572000" cy="304800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Reject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Fail to reject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Null 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Alternative 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m-S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537" name="Text Box 42"/>
          <p:cNvSpPr txBox="1">
            <a:spLocks noChangeArrowheads="1"/>
          </p:cNvSpPr>
          <p:nvPr/>
        </p:nvSpPr>
        <p:spPr bwMode="auto">
          <a:xfrm>
            <a:off x="3276600" y="5243935"/>
            <a:ext cx="6400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33363" indent="-2333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/>
              <a:t>false positive rate = F/ m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false discovery rate = F/S =  </a:t>
            </a:r>
            <a:r>
              <a:rPr lang="en-US" altLang="en-US" sz="2400" dirty="0">
                <a:sym typeface="Symbol" pitchFamily="18" charset="2"/>
              </a:rPr>
              <a:t></a:t>
            </a:r>
            <a:r>
              <a:rPr lang="en-US" altLang="en-US" sz="2400" dirty="0"/>
              <a:t> * m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 / </a:t>
            </a:r>
            <a:r>
              <a:rPr lang="en-US" altLang="en-US" sz="2400" dirty="0">
                <a:sym typeface="Symbol" pitchFamily="18" charset="2"/>
              </a:rPr>
              <a:t>#{p</a:t>
            </a:r>
            <a:r>
              <a:rPr lang="en-US" altLang="en-US" sz="2400" baseline="-25000" dirty="0">
                <a:sym typeface="Symbol" pitchFamily="18" charset="2"/>
              </a:rPr>
              <a:t>i</a:t>
            </a:r>
            <a:r>
              <a:rPr lang="en-US" altLang="en-US" sz="2400" dirty="0">
                <a:sym typeface="Symbol" pitchFamily="18" charset="2"/>
              </a:rPr>
              <a:t> &lt; }</a:t>
            </a:r>
            <a:endParaRPr lang="en-US" altLang="en-US" sz="2400" dirty="0"/>
          </a:p>
          <a:p>
            <a:pPr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21538" name="Text Box 43"/>
          <p:cNvSpPr txBox="1">
            <a:spLocks noChangeArrowheads="1"/>
          </p:cNvSpPr>
          <p:nvPr/>
        </p:nvSpPr>
        <p:spPr bwMode="auto">
          <a:xfrm>
            <a:off x="2362200" y="6705600"/>
            <a:ext cx="7924800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/>
              <a:t>Idea: Control the false discovery rate  (q-value) instead of the false positive rate (p-value)</a:t>
            </a:r>
          </a:p>
        </p:txBody>
      </p:sp>
      <p:sp>
        <p:nvSpPr>
          <p:cNvPr id="2153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6E10592-06F6-480E-9FF5-383348DD2C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/>
              <a:t>Summer Institutes 2020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en-US" sz="1400"/>
              <a:t>Module 1, Session 10</a:t>
            </a:r>
            <a:endParaRPr lang="en-US" altLang="en-US" sz="140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746" y="1283346"/>
            <a:ext cx="3439107" cy="249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495800" y="304801"/>
            <a:ext cx="2743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1" u="sng"/>
              <a:t>False Discovery Rate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905000" y="701676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/>
              <a:t>Distribution of 3170 p-values when all null hypotheses are true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981200" y="3902077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/>
              <a:t>Distribution of 3170 p-values from </a:t>
            </a:r>
            <a:r>
              <a:rPr lang="en-US" altLang="en-US" sz="2400" dirty="0" err="1"/>
              <a:t>Hedenfalk</a:t>
            </a:r>
            <a:r>
              <a:rPr lang="en-US" altLang="en-US" sz="2400" dirty="0"/>
              <a:t> et al. Height of the line gives estimated proportion of true null hypotheses.</a:t>
            </a: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419600" y="7467600"/>
          <a:ext cx="2819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Equation" r:id="rId5" imgW="2819400" imgH="660400" progId="Equation.3">
                  <p:embed/>
                </p:oleObj>
              </mc:Choice>
              <mc:Fallback>
                <p:oleObj name="Equation" r:id="rId5" imgW="2819400" imgH="660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7467600"/>
                        <a:ext cx="2819400" cy="66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1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444" y="4718051"/>
            <a:ext cx="3479708" cy="254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3048000" y="67818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600"/>
              <a:t>.676</a:t>
            </a:r>
          </a:p>
        </p:txBody>
      </p:sp>
      <p:sp>
        <p:nvSpPr>
          <p:cNvPr id="23563" name="Line 13"/>
          <p:cNvSpPr>
            <a:spLocks noChangeShapeType="1"/>
          </p:cNvSpPr>
          <p:nvPr/>
        </p:nvSpPr>
        <p:spPr bwMode="auto">
          <a:xfrm flipV="1">
            <a:off x="3505200" y="6629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C8B15B-9BD9-4D22-B6B7-9C6995F760B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77441F-C060-4112-A8A7-1A9F9E8D4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AE6B6-39A3-43BB-BFD8-17DE132F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F909BC-F64F-4113-B1D6-8ACCC81A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9C6B7A-A980-4CAC-AB07-26BA02696F2A}"/>
              </a:ext>
            </a:extLst>
          </p:cNvPr>
          <p:cNvSpPr txBox="1"/>
          <p:nvPr/>
        </p:nvSpPr>
        <p:spPr>
          <a:xfrm>
            <a:off x="4165600" y="609600"/>
            <a:ext cx="375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accent2"/>
                </a:solidFill>
              </a:rPr>
              <a:t>Exercise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E71407-1668-4B0F-93C0-E6AE80CBAEDE}"/>
              </a:ext>
            </a:extLst>
          </p:cNvPr>
          <p:cNvSpPr txBox="1"/>
          <p:nvPr/>
        </p:nvSpPr>
        <p:spPr>
          <a:xfrm>
            <a:off x="1828800" y="167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dirty="0">
                <a:solidFill>
                  <a:schemeClr val="accent2"/>
                </a:solidFill>
              </a:rPr>
              <a:t>1. Name at least two other possible summary statistics that could be used to test the hypothesis </a:t>
            </a:r>
            <a:r>
              <a:rPr lang="en-US" altLang="en-US" dirty="0">
                <a:solidFill>
                  <a:schemeClr val="accent2"/>
                </a:solidFill>
              </a:rPr>
              <a:t>H</a:t>
            </a:r>
            <a:r>
              <a:rPr lang="en-US" altLang="en-US" baseline="-25000" dirty="0">
                <a:solidFill>
                  <a:schemeClr val="accent2"/>
                </a:solidFill>
              </a:rPr>
              <a:t>0</a:t>
            </a:r>
            <a:r>
              <a:rPr lang="en-US" altLang="en-US" dirty="0">
                <a:solidFill>
                  <a:schemeClr val="accent2"/>
                </a:solidFill>
              </a:rPr>
              <a:t>: </a:t>
            </a:r>
            <a:r>
              <a:rPr lang="en-US" altLang="en-US" dirty="0" err="1">
                <a:solidFill>
                  <a:schemeClr val="accent2"/>
                </a:solidFill>
              </a:rPr>
              <a:t>p</a:t>
            </a:r>
            <a:r>
              <a:rPr lang="en-US" altLang="en-US" baseline="-25000" dirty="0" err="1">
                <a:solidFill>
                  <a:schemeClr val="accent2"/>
                </a:solidFill>
              </a:rPr>
              <a:t>v</a:t>
            </a:r>
            <a:r>
              <a:rPr lang="en-US" altLang="en-US" dirty="0">
                <a:solidFill>
                  <a:schemeClr val="accent2"/>
                </a:solidFill>
              </a:rPr>
              <a:t> = p</a:t>
            </a:r>
            <a:r>
              <a:rPr lang="en-US" altLang="en-US" baseline="-25000" dirty="0">
                <a:solidFill>
                  <a:schemeClr val="accent2"/>
                </a:solidFill>
              </a:rPr>
              <a:t>p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7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439226-FCA3-49FA-8D0B-C7C512C83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AB1B14-23EE-49E0-B515-1EF90A07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63760-83CE-4961-A295-10D0AF42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ACB26F-3114-4643-A27D-B5D8897748AF}"/>
              </a:ext>
            </a:extLst>
          </p:cNvPr>
          <p:cNvSpPr txBox="1"/>
          <p:nvPr/>
        </p:nvSpPr>
        <p:spPr>
          <a:xfrm>
            <a:off x="3771900" y="593004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accent2"/>
                </a:solidFill>
              </a:rPr>
              <a:t>Exercise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0C1DF9-BE82-4E4C-8D3E-C861F48163DB}"/>
              </a:ext>
            </a:extLst>
          </p:cNvPr>
          <p:cNvSpPr txBox="1"/>
          <p:nvPr/>
        </p:nvSpPr>
        <p:spPr>
          <a:xfrm>
            <a:off x="1066801" y="1239334"/>
            <a:ext cx="1021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b="1" dirty="0">
                <a:solidFill>
                  <a:schemeClr val="accent2"/>
                </a:solidFill>
              </a:rPr>
              <a:t>2. </a:t>
            </a:r>
            <a:r>
              <a:rPr lang="en-US" dirty="0">
                <a:solidFill>
                  <a:schemeClr val="accent2"/>
                </a:solidFill>
              </a:rPr>
              <a:t>The following table provides the data from Pauling’s vitamin C study and below that is a stem and leaf plot of the randomization distribution (n = 1000) of the relative risk (RR) from the trial. Find the p-value for testing Ho: RR &lt; 1.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A521F2BF-03A3-4541-8636-E1869F2881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5652"/>
              </p:ext>
            </p:extLst>
          </p:nvPr>
        </p:nvGraphicFramePr>
        <p:xfrm>
          <a:off x="1853321" y="2730720"/>
          <a:ext cx="4624557" cy="2256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Document" r:id="rId3" imgW="4603968" imgH="2258229" progId="Word.Document.8">
                  <p:embed/>
                </p:oleObj>
              </mc:Choice>
              <mc:Fallback>
                <p:oleObj name="Document" r:id="rId3" imgW="4603968" imgH="2258229" progId="Word.Document.8">
                  <p:embed/>
                  <p:pic>
                    <p:nvPicPr>
                      <p:cNvPr id="2048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3321" y="2730720"/>
                        <a:ext cx="4624557" cy="2256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4157D979-F6D0-4A18-8357-9FB8E06FDB28}"/>
              </a:ext>
            </a:extLst>
          </p:cNvPr>
          <p:cNvSpPr/>
          <p:nvPr/>
        </p:nvSpPr>
        <p:spPr>
          <a:xfrm>
            <a:off x="1515035" y="4915933"/>
            <a:ext cx="954517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</a:rPr>
              <a:t>   .3 | 4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.4 | 66666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.5 | 0000055555555555555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.6 | 00000000000000000000000006666666666666666666666666666666666666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.7 | 22222222222222222222222222222222222222222222222222222222222222222222+63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.8 | 55555555555555555555555555555555555555555555555555555555555555555555+12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  .9 | 33333333333333333333333333333333333333333333333333333333333333333333+28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1.0 | 11111111111111111111111111111111111111111111111111111111111111111111+152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1.1 | 99999999999999999999999999999999999999999999999999999999999999999999+15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1.2 | 99999999999999999999999999999999999999999999999999999999999999999999+9</a:t>
            </a:r>
          </a:p>
          <a:p>
            <a:r>
              <a:rPr lang="en-US" sz="1800" dirty="0">
                <a:solidFill>
                  <a:schemeClr val="accent2"/>
                </a:solidFill>
              </a:rPr>
              <a:t> 1.3 |  </a:t>
            </a:r>
            <a:r>
              <a:rPr lang="en-US" sz="1800" dirty="0" err="1">
                <a:solidFill>
                  <a:schemeClr val="accent2"/>
                </a:solidFill>
              </a:rPr>
              <a:t>etc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68C48C-5CC5-401E-9BA0-A35B8AAD5CAA}"/>
              </a:ext>
            </a:extLst>
          </p:cNvPr>
          <p:cNvSpPr txBox="1"/>
          <p:nvPr/>
        </p:nvSpPr>
        <p:spPr>
          <a:xfrm>
            <a:off x="7162800" y="2715609"/>
            <a:ext cx="3756959" cy="224676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u="sng" dirty="0">
                <a:solidFill>
                  <a:schemeClr val="accent2"/>
                </a:solidFill>
              </a:rPr>
              <a:t>Reading a stem and leaf plot: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Each entry gives a RR to 2 digits; the first digit is to the left of the |; the numbers to the right of the | are the second digits. For example, the smallest RR is .34 and the five next smallest are .46.</a:t>
            </a:r>
          </a:p>
        </p:txBody>
      </p:sp>
    </p:spTree>
    <p:extLst>
      <p:ext uri="{BB962C8B-B14F-4D97-AF65-F5344CB8AC3E}">
        <p14:creationId xmlns:p14="http://schemas.microsoft.com/office/powerpoint/2010/main" val="4151720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D7040E-834C-4124-9176-118A151C1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DD2C24-8DF0-4DD7-BC45-54A0F17E3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C753E6-A6E4-47A8-A155-E2797E10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3FE9F0-CA25-4ECE-8A1E-A8D47B0FCED7}"/>
              </a:ext>
            </a:extLst>
          </p:cNvPr>
          <p:cNvSpPr txBox="1"/>
          <p:nvPr/>
        </p:nvSpPr>
        <p:spPr>
          <a:xfrm>
            <a:off x="1447800" y="1524000"/>
            <a:ext cx="922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b="1" dirty="0">
                <a:solidFill>
                  <a:schemeClr val="accent2"/>
                </a:solidFill>
              </a:rPr>
              <a:t>3. </a:t>
            </a:r>
            <a:r>
              <a:rPr lang="en-US" dirty="0">
                <a:solidFill>
                  <a:schemeClr val="accent2"/>
                </a:solidFill>
              </a:rPr>
              <a:t>Describe a permutation test to test the hypothesis Ho: </a:t>
            </a:r>
            <a:r>
              <a:rPr lang="el-GR" dirty="0">
                <a:solidFill>
                  <a:schemeClr val="accent2"/>
                </a:solidFill>
              </a:rPr>
              <a:t>ρ</a:t>
            </a:r>
            <a:r>
              <a:rPr lang="en-US" dirty="0">
                <a:solidFill>
                  <a:schemeClr val="accent2"/>
                </a:solidFill>
              </a:rPr>
              <a:t> = 0 (no association). What test statistic would you use? How would you find the permutation distribution of that test statistic when Ho is true?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B20910-6BDE-4733-B5AF-5BAF7DBA8546}"/>
              </a:ext>
            </a:extLst>
          </p:cNvPr>
          <p:cNvSpPr txBox="1"/>
          <p:nvPr/>
        </p:nvSpPr>
        <p:spPr>
          <a:xfrm>
            <a:off x="5562600" y="531167"/>
            <a:ext cx="340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accent2"/>
                </a:solidFill>
              </a:rPr>
              <a:t>Exercise</a:t>
            </a:r>
          </a:p>
        </p:txBody>
      </p:sp>
    </p:spTree>
    <p:extLst>
      <p:ext uri="{BB962C8B-B14F-4D97-AF65-F5344CB8AC3E}">
        <p14:creationId xmlns:p14="http://schemas.microsoft.com/office/powerpoint/2010/main" val="2197857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398EF-958A-4FB4-AEAA-533CB3E6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Summer Institutes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05095F-BBDD-440A-84E4-F6822AFE3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Module 1, Session 10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56A99-98FA-4B1C-8547-11A6AF82E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EB6E0-91F2-4583-8C54-BE0E433B8AA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A0230-9A37-4FD7-8942-3620D9623C5D}"/>
              </a:ext>
            </a:extLst>
          </p:cNvPr>
          <p:cNvSpPr txBox="1"/>
          <p:nvPr/>
        </p:nvSpPr>
        <p:spPr>
          <a:xfrm>
            <a:off x="4144523" y="621348"/>
            <a:ext cx="353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chemeClr val="accent2"/>
                </a:solidFill>
              </a:rPr>
              <a:t>Exercise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0E2D0-A14C-4CD4-A3DD-E31FB4E93AC6}"/>
              </a:ext>
            </a:extLst>
          </p:cNvPr>
          <p:cNvSpPr txBox="1"/>
          <p:nvPr/>
        </p:nvSpPr>
        <p:spPr>
          <a:xfrm>
            <a:off x="1371600" y="1371600"/>
            <a:ext cx="944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/>
            <a:r>
              <a:rPr lang="en-US" b="1" dirty="0">
                <a:solidFill>
                  <a:schemeClr val="accent2"/>
                </a:solidFill>
              </a:rPr>
              <a:t>4. </a:t>
            </a:r>
            <a:r>
              <a:rPr lang="en-US" dirty="0">
                <a:solidFill>
                  <a:schemeClr val="accent2"/>
                </a:solidFill>
              </a:rPr>
              <a:t>Here is a plot of 1000 p-values. Use these data to estimate (by eye) the number of true null hypotheses (m</a:t>
            </a:r>
            <a:r>
              <a:rPr lang="en-US" baseline="-25000" dirty="0">
                <a:solidFill>
                  <a:schemeClr val="accent2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) and then use that to complete the table below </a:t>
            </a:r>
            <a:r>
              <a:rPr lang="en-US">
                <a:solidFill>
                  <a:schemeClr val="accent2"/>
                </a:solidFill>
              </a:rPr>
              <a:t>(assume </a:t>
            </a:r>
            <a:r>
              <a:rPr lang="en-US">
                <a:solidFill>
                  <a:schemeClr val="accent2"/>
                </a:solidFill>
                <a:sym typeface="Symbol" panose="05050102010706020507" pitchFamily="18" charset="2"/>
              </a:rPr>
              <a:t> </a:t>
            </a:r>
            <a:r>
              <a:rPr lang="en-US" dirty="0">
                <a:solidFill>
                  <a:schemeClr val="accent2"/>
                </a:solidFill>
                <a:sym typeface="Symbol" panose="05050102010706020507" pitchFamily="18" charset="2"/>
              </a:rPr>
              <a:t>= .05)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7" name="Group 41">
            <a:extLst>
              <a:ext uri="{FF2B5EF4-FFF2-40B4-BE49-F238E27FC236}">
                <a16:creationId xmlns:a16="http://schemas.microsoft.com/office/drawing/2014/main" id="{4F798F6C-B1D6-4968-8195-A84CEB76F3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68252"/>
              </p:ext>
            </p:extLst>
          </p:nvPr>
        </p:nvGraphicFramePr>
        <p:xfrm>
          <a:off x="6272816" y="4346428"/>
          <a:ext cx="4775200" cy="2616663"/>
        </p:xfrm>
        <a:graphic>
          <a:graphicData uri="http://schemas.openxmlformats.org/drawingml/2006/table">
            <a:tbl>
              <a:tblPr/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4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93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Reject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Fail to reject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1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Null 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8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Alternative 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13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37CAD010-A282-48AB-BC55-AB658E79BB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817779"/>
            <a:ext cx="5310868" cy="481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80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954</Words>
  <Application>Microsoft Office PowerPoint</Application>
  <PresentationFormat>Custom</PresentationFormat>
  <Paragraphs>159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Equation</vt:lpstr>
      <vt:lpstr>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hughes</dc:creator>
  <cp:lastModifiedBy>Jim Hughes</cp:lastModifiedBy>
  <cp:revision>105</cp:revision>
  <cp:lastPrinted>2011-06-04T00:36:28Z</cp:lastPrinted>
  <dcterms:created xsi:type="dcterms:W3CDTF">2000-10-20T13:38:43Z</dcterms:created>
  <dcterms:modified xsi:type="dcterms:W3CDTF">2020-07-15T15:27:07Z</dcterms:modified>
</cp:coreProperties>
</file>