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96" r:id="rId2"/>
    <p:sldId id="284" r:id="rId3"/>
    <p:sldId id="261" r:id="rId4"/>
    <p:sldId id="288" r:id="rId5"/>
    <p:sldId id="278" r:id="rId6"/>
    <p:sldId id="265" r:id="rId7"/>
    <p:sldId id="295" r:id="rId8"/>
    <p:sldId id="290" r:id="rId9"/>
    <p:sldId id="293" r:id="rId10"/>
    <p:sldId id="291" r:id="rId11"/>
    <p:sldId id="294" r:id="rId12"/>
    <p:sldId id="292" r:id="rId13"/>
    <p:sldId id="277" r:id="rId14"/>
    <p:sldId id="297" r:id="rId15"/>
    <p:sldId id="298" r:id="rId16"/>
  </p:sldIdLst>
  <p:sldSz cx="12192000" cy="9144000"/>
  <p:notesSz cx="9601200" cy="7315200"/>
  <p:defaultTextStyle>
    <a:defPPr>
      <a:defRPr lang="en-US"/>
    </a:defPPr>
    <a:lvl1pPr algn="l" rtl="0" eaLnBrk="0" fontAlgn="base" hangingPunct="0">
      <a:spcBef>
        <a:spcPct val="0"/>
      </a:spcBef>
      <a:spcAft>
        <a:spcPct val="0"/>
      </a:spcAft>
      <a:defRPr sz="2000" kern="1200">
        <a:solidFill>
          <a:schemeClr val="tx1"/>
        </a:solidFill>
        <a:latin typeface="Times New Roman"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Hughes" initials="JH" lastIdx="1" clrIdx="0">
    <p:extLst>
      <p:ext uri="{19B8F6BF-5375-455C-9EA6-DF929625EA0E}">
        <p15:presenceInfo xmlns:p15="http://schemas.microsoft.com/office/powerpoint/2012/main" userId="b5ec99d9ef2da24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75" autoAdjust="0"/>
    <p:restoredTop sz="90888" autoAdjust="0"/>
  </p:normalViewPr>
  <p:slideViewPr>
    <p:cSldViewPr>
      <p:cViewPr varScale="1">
        <p:scale>
          <a:sx n="40" d="100"/>
          <a:sy n="40" d="100"/>
        </p:scale>
        <p:origin x="956" y="52"/>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1824"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t" anchorCtr="0" compatLnSpc="1">
            <a:prstTxWarp prst="textNoShape">
              <a:avLst/>
            </a:prstTxWarp>
          </a:bodyPr>
          <a:lstStyle>
            <a:lvl1pPr defTabSz="966621">
              <a:defRPr sz="1200">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5440363" y="0"/>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t" anchorCtr="0" compatLnSpc="1">
            <a:prstTxWarp prst="textNoShape">
              <a:avLst/>
            </a:prstTxWarp>
          </a:bodyPr>
          <a:lstStyle>
            <a:lvl1pPr algn="r" defTabSz="966621">
              <a:defRPr sz="1200">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0" y="6950075"/>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b" anchorCtr="0" compatLnSpc="1">
            <a:prstTxWarp prst="textNoShape">
              <a:avLst/>
            </a:prstTxWarp>
          </a:bodyPr>
          <a:lstStyle>
            <a:lvl1pPr defTabSz="966621">
              <a:defRPr sz="1200">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5440363" y="6950075"/>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b" anchorCtr="0" compatLnSpc="1">
            <a:prstTxWarp prst="textNoShape">
              <a:avLst/>
            </a:prstTxWarp>
          </a:bodyPr>
          <a:lstStyle>
            <a:lvl1pPr algn="r" defTabSz="966621">
              <a:defRPr sz="1200">
                <a:latin typeface="Times New Roman" pitchFamily="18" charset="0"/>
              </a:defRPr>
            </a:lvl1pPr>
          </a:lstStyle>
          <a:p>
            <a:pPr>
              <a:defRPr/>
            </a:pPr>
            <a:fld id="{17D17967-466A-4710-BFCD-2935AA617891}" type="slidenum">
              <a:rPr lang="en-US"/>
              <a:pPr>
                <a:defRPr/>
              </a:pPr>
              <a:t>‹#›</a:t>
            </a:fld>
            <a:endParaRPr lang="en-US"/>
          </a:p>
        </p:txBody>
      </p:sp>
    </p:spTree>
    <p:extLst>
      <p:ext uri="{BB962C8B-B14F-4D97-AF65-F5344CB8AC3E}">
        <p14:creationId xmlns:p14="http://schemas.microsoft.com/office/powerpoint/2010/main" val="4069064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t" anchorCtr="0" compatLnSpc="1">
            <a:prstTxWarp prst="textNoShape">
              <a:avLst/>
            </a:prstTxWarp>
          </a:bodyPr>
          <a:lstStyle>
            <a:lvl1pPr defTabSz="966621">
              <a:defRPr sz="1200">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5440363" y="0"/>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t" anchorCtr="0" compatLnSpc="1">
            <a:prstTxWarp prst="textNoShape">
              <a:avLst/>
            </a:prstTxWarp>
          </a:bodyPr>
          <a:lstStyle>
            <a:lvl1pPr algn="r" defTabSz="966621">
              <a:defRPr sz="1200">
                <a:latin typeface="Times New Roman" pitchFamily="18"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2974975" y="550863"/>
            <a:ext cx="3651250" cy="2740025"/>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1281113" y="3475038"/>
            <a:ext cx="7038975"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6950075"/>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b" anchorCtr="0" compatLnSpc="1">
            <a:prstTxWarp prst="textNoShape">
              <a:avLst/>
            </a:prstTxWarp>
          </a:bodyPr>
          <a:lstStyle>
            <a:lvl1pPr defTabSz="966621">
              <a:defRPr sz="1200">
                <a:latin typeface="Times New Roman" pitchFamily="18" charset="0"/>
              </a:defRPr>
            </a:lvl1pPr>
          </a:lstStyle>
          <a:p>
            <a:pPr>
              <a:defRPr/>
            </a:pPr>
            <a:endParaRPr lang="en-US"/>
          </a:p>
        </p:txBody>
      </p:sp>
      <p:sp>
        <p:nvSpPr>
          <p:cNvPr id="2055" name="Rectangle 7"/>
          <p:cNvSpPr>
            <a:spLocks noGrp="1" noChangeArrowheads="1"/>
          </p:cNvSpPr>
          <p:nvPr>
            <p:ph type="sldNum" sz="quarter" idx="5"/>
          </p:nvPr>
        </p:nvSpPr>
        <p:spPr bwMode="auto">
          <a:xfrm>
            <a:off x="5440363" y="6950075"/>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b" anchorCtr="0" compatLnSpc="1">
            <a:prstTxWarp prst="textNoShape">
              <a:avLst/>
            </a:prstTxWarp>
          </a:bodyPr>
          <a:lstStyle>
            <a:lvl1pPr algn="r" defTabSz="966621">
              <a:defRPr sz="1200">
                <a:latin typeface="Times New Roman" pitchFamily="18" charset="0"/>
              </a:defRPr>
            </a:lvl1pPr>
          </a:lstStyle>
          <a:p>
            <a:pPr>
              <a:defRPr/>
            </a:pPr>
            <a:fld id="{4EB97F17-81E1-4B3E-AA37-9A85D83CB61B}" type="slidenum">
              <a:rPr lang="en-US"/>
              <a:pPr>
                <a:defRPr/>
              </a:pPr>
              <a:t>‹#›</a:t>
            </a:fld>
            <a:endParaRPr lang="en-US"/>
          </a:p>
        </p:txBody>
      </p:sp>
    </p:spTree>
    <p:extLst>
      <p:ext uri="{BB962C8B-B14F-4D97-AF65-F5344CB8AC3E}">
        <p14:creationId xmlns:p14="http://schemas.microsoft.com/office/powerpoint/2010/main" val="6224920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040"/>
            <a:ext cx="10363200" cy="1960563"/>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lvl1pPr>
            <a:lvl2pPr marL="457206" indent="0" algn="ctr">
              <a:buNone/>
              <a:defRPr/>
            </a:lvl2pPr>
            <a:lvl3pPr marL="914411" indent="0" algn="ctr">
              <a:buNone/>
              <a:defRPr/>
            </a:lvl3pPr>
            <a:lvl4pPr marL="1371617" indent="0" algn="ctr">
              <a:buNone/>
              <a:defRPr/>
            </a:lvl4pPr>
            <a:lvl5pPr marL="1828823" indent="0" algn="ctr">
              <a:buNone/>
              <a:defRPr/>
            </a:lvl5pPr>
            <a:lvl6pPr marL="2286029" indent="0" algn="ctr">
              <a:buNone/>
              <a:defRPr/>
            </a:lvl6pPr>
            <a:lvl7pPr marL="2743234" indent="0" algn="ctr">
              <a:buNone/>
              <a:defRPr/>
            </a:lvl7pPr>
            <a:lvl8pPr marL="3200440" indent="0" algn="ctr">
              <a:buNone/>
              <a:defRPr/>
            </a:lvl8pPr>
            <a:lvl9pPr marL="3657646"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0903BA0B-047E-42BC-86A7-E67F071D472C}" type="slidenum">
              <a:rPr lang="en-US"/>
              <a:pPr>
                <a:defRPr/>
              </a:pPr>
              <a:t>‹#›</a:t>
            </a:fld>
            <a:endParaRPr lang="en-US"/>
          </a:p>
        </p:txBody>
      </p:sp>
    </p:spTree>
    <p:extLst>
      <p:ext uri="{BB962C8B-B14F-4D97-AF65-F5344CB8AC3E}">
        <p14:creationId xmlns:p14="http://schemas.microsoft.com/office/powerpoint/2010/main" val="3549611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DC97F7CA-7005-4B5C-A621-7C44E629DA53}" type="slidenum">
              <a:rPr lang="en-US"/>
              <a:pPr>
                <a:defRPr/>
              </a:pPr>
              <a:t>‹#›</a:t>
            </a:fld>
            <a:endParaRPr lang="en-US"/>
          </a:p>
        </p:txBody>
      </p:sp>
    </p:spTree>
    <p:extLst>
      <p:ext uri="{BB962C8B-B14F-4D97-AF65-F5344CB8AC3E}">
        <p14:creationId xmlns:p14="http://schemas.microsoft.com/office/powerpoint/2010/main" val="199499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4" y="812800"/>
            <a:ext cx="2590800"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4" y="812800"/>
            <a:ext cx="7501467"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45D74FC8-6E96-4B6B-A5A5-233693B47991}" type="slidenum">
              <a:rPr lang="en-US"/>
              <a:pPr>
                <a:defRPr/>
              </a:pPr>
              <a:t>‹#›</a:t>
            </a:fld>
            <a:endParaRPr lang="en-US"/>
          </a:p>
        </p:txBody>
      </p:sp>
    </p:spTree>
    <p:extLst>
      <p:ext uri="{BB962C8B-B14F-4D97-AF65-F5344CB8AC3E}">
        <p14:creationId xmlns:p14="http://schemas.microsoft.com/office/powerpoint/2010/main" val="2417660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FE906A8D-371F-42B3-90C8-C49F85AE857C}" type="slidenum">
              <a:rPr lang="en-US"/>
              <a:pPr>
                <a:defRPr/>
              </a:pPr>
              <a:t>‹#›</a:t>
            </a:fld>
            <a:endParaRPr lang="en-US"/>
          </a:p>
        </p:txBody>
      </p:sp>
    </p:spTree>
    <p:extLst>
      <p:ext uri="{BB962C8B-B14F-4D97-AF65-F5344CB8AC3E}">
        <p14:creationId xmlns:p14="http://schemas.microsoft.com/office/powerpoint/2010/main" val="3856183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379" y="5875339"/>
            <a:ext cx="103632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379" y="3875091"/>
            <a:ext cx="10363200" cy="2000251"/>
          </a:xfrm>
        </p:spPr>
        <p:txBody>
          <a:bodyPr anchor="b"/>
          <a:lstStyle>
            <a:lvl1pPr marL="0" indent="0">
              <a:buNone/>
              <a:defRPr sz="2000"/>
            </a:lvl1pPr>
            <a:lvl2pPr marL="457206" indent="0">
              <a:buNone/>
              <a:defRPr sz="1800"/>
            </a:lvl2pPr>
            <a:lvl3pPr marL="914411" indent="0">
              <a:buNone/>
              <a:defRPr sz="1600"/>
            </a:lvl3pPr>
            <a:lvl4pPr marL="1371617" indent="0">
              <a:buNone/>
              <a:defRPr sz="1400"/>
            </a:lvl4pPr>
            <a:lvl5pPr marL="1828823" indent="0">
              <a:buNone/>
              <a:defRPr sz="1400"/>
            </a:lvl5pPr>
            <a:lvl6pPr marL="2286029" indent="0">
              <a:buNone/>
              <a:defRPr sz="1400"/>
            </a:lvl6pPr>
            <a:lvl7pPr marL="2743234" indent="0">
              <a:buNone/>
              <a:defRPr sz="1400"/>
            </a:lvl7pPr>
            <a:lvl8pPr marL="3200440" indent="0">
              <a:buNone/>
              <a:defRPr sz="1400"/>
            </a:lvl8pPr>
            <a:lvl9pPr marL="3657646"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18E5F315-F145-42DD-9DCE-A763C6D187F5}" type="slidenum">
              <a:rPr lang="en-US"/>
              <a:pPr>
                <a:defRPr/>
              </a:pPr>
              <a:t>‹#›</a:t>
            </a:fld>
            <a:endParaRPr lang="en-US"/>
          </a:p>
        </p:txBody>
      </p:sp>
    </p:spTree>
    <p:extLst>
      <p:ext uri="{BB962C8B-B14F-4D97-AF65-F5344CB8AC3E}">
        <p14:creationId xmlns:p14="http://schemas.microsoft.com/office/powerpoint/2010/main" val="120183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7" name="Rectangle 6"/>
          <p:cNvSpPr>
            <a:spLocks noGrp="1" noChangeArrowheads="1"/>
          </p:cNvSpPr>
          <p:nvPr>
            <p:ph type="sldNum" sz="quarter" idx="12"/>
          </p:nvPr>
        </p:nvSpPr>
        <p:spPr>
          <a:ln/>
        </p:spPr>
        <p:txBody>
          <a:bodyPr/>
          <a:lstStyle>
            <a:lvl1pPr>
              <a:defRPr/>
            </a:lvl1pPr>
          </a:lstStyle>
          <a:p>
            <a:pPr>
              <a:defRPr/>
            </a:pPr>
            <a:fld id="{B1878D14-3A2E-4B64-B427-D70793A03B38}" type="slidenum">
              <a:rPr lang="en-US"/>
              <a:pPr>
                <a:defRPr/>
              </a:pPr>
              <a:t>‹#›</a:t>
            </a:fld>
            <a:endParaRPr lang="en-US"/>
          </a:p>
        </p:txBody>
      </p:sp>
    </p:spTree>
    <p:extLst>
      <p:ext uri="{BB962C8B-B14F-4D97-AF65-F5344CB8AC3E}">
        <p14:creationId xmlns:p14="http://schemas.microsoft.com/office/powerpoint/2010/main" val="687491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3"/>
            <a:ext cx="109728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046288"/>
            <a:ext cx="5387623" cy="854075"/>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900366"/>
            <a:ext cx="5387623"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4783" y="2046288"/>
            <a:ext cx="5387621" cy="854075"/>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4783" y="2900366"/>
            <a:ext cx="5387621"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9" name="Rectangle 6"/>
          <p:cNvSpPr>
            <a:spLocks noGrp="1" noChangeArrowheads="1"/>
          </p:cNvSpPr>
          <p:nvPr>
            <p:ph type="sldNum" sz="quarter" idx="12"/>
          </p:nvPr>
        </p:nvSpPr>
        <p:spPr>
          <a:ln/>
        </p:spPr>
        <p:txBody>
          <a:bodyPr/>
          <a:lstStyle>
            <a:lvl1pPr>
              <a:defRPr/>
            </a:lvl1pPr>
          </a:lstStyle>
          <a:p>
            <a:pPr>
              <a:defRPr/>
            </a:pPr>
            <a:fld id="{10FD6039-B891-4755-B6E6-8C7A145ED91E}" type="slidenum">
              <a:rPr lang="en-US"/>
              <a:pPr>
                <a:defRPr/>
              </a:pPr>
              <a:t>‹#›</a:t>
            </a:fld>
            <a:endParaRPr lang="en-US"/>
          </a:p>
        </p:txBody>
      </p:sp>
    </p:spTree>
    <p:extLst>
      <p:ext uri="{BB962C8B-B14F-4D97-AF65-F5344CB8AC3E}">
        <p14:creationId xmlns:p14="http://schemas.microsoft.com/office/powerpoint/2010/main" val="1551627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5" name="Rectangle 6"/>
          <p:cNvSpPr>
            <a:spLocks noGrp="1" noChangeArrowheads="1"/>
          </p:cNvSpPr>
          <p:nvPr>
            <p:ph type="sldNum" sz="quarter" idx="12"/>
          </p:nvPr>
        </p:nvSpPr>
        <p:spPr>
          <a:ln/>
        </p:spPr>
        <p:txBody>
          <a:bodyPr/>
          <a:lstStyle>
            <a:lvl1pPr>
              <a:defRPr/>
            </a:lvl1pPr>
          </a:lstStyle>
          <a:p>
            <a:pPr>
              <a:defRPr/>
            </a:pPr>
            <a:fld id="{86F171AC-4047-4F47-B066-860A88161C21}" type="slidenum">
              <a:rPr lang="en-US"/>
              <a:pPr>
                <a:defRPr/>
              </a:pPr>
              <a:t>‹#›</a:t>
            </a:fld>
            <a:endParaRPr lang="en-US"/>
          </a:p>
        </p:txBody>
      </p:sp>
    </p:spTree>
    <p:extLst>
      <p:ext uri="{BB962C8B-B14F-4D97-AF65-F5344CB8AC3E}">
        <p14:creationId xmlns:p14="http://schemas.microsoft.com/office/powerpoint/2010/main" val="3286111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4" name="Rectangle 6"/>
          <p:cNvSpPr>
            <a:spLocks noGrp="1" noChangeArrowheads="1"/>
          </p:cNvSpPr>
          <p:nvPr>
            <p:ph type="sldNum" sz="quarter" idx="12"/>
          </p:nvPr>
        </p:nvSpPr>
        <p:spPr>
          <a:ln/>
        </p:spPr>
        <p:txBody>
          <a:bodyPr/>
          <a:lstStyle>
            <a:lvl1pPr>
              <a:defRPr/>
            </a:lvl1pPr>
          </a:lstStyle>
          <a:p>
            <a:pPr>
              <a:defRPr/>
            </a:pPr>
            <a:fld id="{D6F51597-BCFE-41F4-9A7C-2BFC6B13565B}" type="slidenum">
              <a:rPr lang="en-US"/>
              <a:pPr>
                <a:defRPr/>
              </a:pPr>
              <a:t>‹#›</a:t>
            </a:fld>
            <a:endParaRPr lang="en-US"/>
          </a:p>
        </p:txBody>
      </p:sp>
    </p:spTree>
    <p:extLst>
      <p:ext uri="{BB962C8B-B14F-4D97-AF65-F5344CB8AC3E}">
        <p14:creationId xmlns:p14="http://schemas.microsoft.com/office/powerpoint/2010/main" val="352046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9"/>
            <a:ext cx="4010379"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6" y="363541"/>
            <a:ext cx="6815666"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912941"/>
            <a:ext cx="4010379" cy="6254751"/>
          </a:xfrm>
        </p:spPr>
        <p:txBody>
          <a:bodyPr/>
          <a:lstStyle>
            <a:lvl1pPr marL="0" indent="0">
              <a:buNone/>
              <a:defRPr sz="1400"/>
            </a:lvl1pPr>
            <a:lvl2pPr marL="457206" indent="0">
              <a:buNone/>
              <a:defRPr sz="1200"/>
            </a:lvl2pPr>
            <a:lvl3pPr marL="914411" indent="0">
              <a:buNone/>
              <a:defRPr sz="1000"/>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7" name="Rectangle 6"/>
          <p:cNvSpPr>
            <a:spLocks noGrp="1" noChangeArrowheads="1"/>
          </p:cNvSpPr>
          <p:nvPr>
            <p:ph type="sldNum" sz="quarter" idx="12"/>
          </p:nvPr>
        </p:nvSpPr>
        <p:spPr>
          <a:ln/>
        </p:spPr>
        <p:txBody>
          <a:bodyPr/>
          <a:lstStyle>
            <a:lvl1pPr>
              <a:defRPr/>
            </a:lvl1pPr>
          </a:lstStyle>
          <a:p>
            <a:pPr>
              <a:defRPr/>
            </a:pPr>
            <a:fld id="{0D0D1AF7-6D75-4F51-BD50-DD37801AD82C}" type="slidenum">
              <a:rPr lang="en-US"/>
              <a:pPr>
                <a:defRPr/>
              </a:pPr>
              <a:t>‹#›</a:t>
            </a:fld>
            <a:endParaRPr lang="en-US"/>
          </a:p>
        </p:txBody>
      </p:sp>
    </p:spTree>
    <p:extLst>
      <p:ext uri="{BB962C8B-B14F-4D97-AF65-F5344CB8AC3E}">
        <p14:creationId xmlns:p14="http://schemas.microsoft.com/office/powerpoint/2010/main" val="89296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423" y="6400803"/>
            <a:ext cx="73152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90423" y="817563"/>
            <a:ext cx="7315200" cy="5486400"/>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pPr lvl="0"/>
            <a:endParaRPr lang="en-US" noProof="0"/>
          </a:p>
        </p:txBody>
      </p:sp>
      <p:sp>
        <p:nvSpPr>
          <p:cNvPr id="4" name="Text Placeholder 3"/>
          <p:cNvSpPr>
            <a:spLocks noGrp="1"/>
          </p:cNvSpPr>
          <p:nvPr>
            <p:ph type="body" sz="half" idx="2"/>
          </p:nvPr>
        </p:nvSpPr>
        <p:spPr>
          <a:xfrm>
            <a:off x="2390423" y="7156453"/>
            <a:ext cx="7315200" cy="1073151"/>
          </a:xfrm>
        </p:spPr>
        <p:txBody>
          <a:bodyPr/>
          <a:lstStyle>
            <a:lvl1pPr marL="0" indent="0">
              <a:buNone/>
              <a:defRPr sz="1400"/>
            </a:lvl1pPr>
            <a:lvl2pPr marL="457206" indent="0">
              <a:buNone/>
              <a:defRPr sz="1200"/>
            </a:lvl2pPr>
            <a:lvl3pPr marL="914411" indent="0">
              <a:buNone/>
              <a:defRPr sz="1000"/>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7" name="Rectangle 6"/>
          <p:cNvSpPr>
            <a:spLocks noGrp="1" noChangeArrowheads="1"/>
          </p:cNvSpPr>
          <p:nvPr>
            <p:ph type="sldNum" sz="quarter" idx="12"/>
          </p:nvPr>
        </p:nvSpPr>
        <p:spPr>
          <a:ln/>
        </p:spPr>
        <p:txBody>
          <a:bodyPr/>
          <a:lstStyle>
            <a:lvl1pPr>
              <a:defRPr/>
            </a:lvl1pPr>
          </a:lstStyle>
          <a:p>
            <a:pPr>
              <a:defRPr/>
            </a:pPr>
            <a:fld id="{0877C7D7-05FE-433C-8C7B-8AAC8D91932D}" type="slidenum">
              <a:rPr lang="en-US"/>
              <a:pPr>
                <a:defRPr/>
              </a:pPr>
              <a:t>‹#›</a:t>
            </a:fld>
            <a:endParaRPr lang="en-US"/>
          </a:p>
        </p:txBody>
      </p:sp>
    </p:spTree>
    <p:extLst>
      <p:ext uri="{BB962C8B-B14F-4D97-AF65-F5344CB8AC3E}">
        <p14:creationId xmlns:p14="http://schemas.microsoft.com/office/powerpoint/2010/main" val="69742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812800"/>
            <a:ext cx="10363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2641600"/>
            <a:ext cx="103632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400" smtClean="0">
                <a:latin typeface="Times New Roman" pitchFamily="18" charset="0"/>
              </a:defRPr>
            </a:lvl1pPr>
          </a:lstStyle>
          <a:p>
            <a:pPr>
              <a:defRPr/>
            </a:pPr>
            <a:r>
              <a:rPr lang="en-US"/>
              <a:t>Summer Institutes 2020</a:t>
            </a:r>
            <a:endParaRPr lang="en-US" dirty="0"/>
          </a:p>
        </p:txBody>
      </p:sp>
      <p:sp>
        <p:nvSpPr>
          <p:cNvPr id="1029" name="Rectangle 5"/>
          <p:cNvSpPr>
            <a:spLocks noGrp="1" noChangeArrowheads="1"/>
          </p:cNvSpPr>
          <p:nvPr>
            <p:ph type="ftr" sz="quarter" idx="3"/>
          </p:nvPr>
        </p:nvSpPr>
        <p:spPr bwMode="auto">
          <a:xfrm>
            <a:off x="4165600" y="8331200"/>
            <a:ext cx="3860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a:defRPr sz="1400">
                <a:latin typeface="Times New Roman" pitchFamily="18" charset="0"/>
              </a:defRPr>
            </a:lvl1pPr>
          </a:lstStyle>
          <a:p>
            <a:pPr>
              <a:defRPr/>
            </a:pPr>
            <a:r>
              <a:rPr lang="en-US"/>
              <a:t>Module 1, Session 1</a:t>
            </a:r>
          </a:p>
        </p:txBody>
      </p:sp>
      <p:sp>
        <p:nvSpPr>
          <p:cNvPr id="1030" name="Rectangle 6"/>
          <p:cNvSpPr>
            <a:spLocks noGrp="1" noChangeArrowheads="1"/>
          </p:cNvSpPr>
          <p:nvPr>
            <p:ph type="sldNum" sz="quarter" idx="4"/>
          </p:nvPr>
        </p:nvSpPr>
        <p:spPr bwMode="auto">
          <a:xfrm>
            <a:off x="87376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400">
                <a:latin typeface="Times New Roman" pitchFamily="18" charset="0"/>
              </a:defRPr>
            </a:lvl1pPr>
          </a:lstStyle>
          <a:p>
            <a:pPr>
              <a:defRPr/>
            </a:pPr>
            <a:fld id="{94F54891-4699-434A-AE7F-F75A39A0BA63}" type="slidenum">
              <a:rPr lang="en-US"/>
              <a:pPr>
                <a:defRPr/>
              </a:pPr>
              <a:t>‹#›</a:t>
            </a:fld>
            <a:endParaRPr lang="en-US"/>
          </a:p>
        </p:txBody>
      </p:sp>
      <p:sp>
        <p:nvSpPr>
          <p:cNvPr id="1031" name="AutoShape 7"/>
          <p:cNvSpPr>
            <a:spLocks noChangeArrowheads="1"/>
          </p:cNvSpPr>
          <p:nvPr/>
        </p:nvSpPr>
        <p:spPr bwMode="auto">
          <a:xfrm>
            <a:off x="677335" y="304800"/>
            <a:ext cx="10837333" cy="7924800"/>
          </a:xfrm>
          <a:prstGeom prst="roundRect">
            <a:avLst>
              <a:gd name="adj" fmla="val 16657"/>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endParaRPr lang="en-US" altLang="en-US" sz="20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6" algn="ctr" rtl="0" eaLnBrk="0" fontAlgn="base" hangingPunct="0">
        <a:spcBef>
          <a:spcPct val="0"/>
        </a:spcBef>
        <a:spcAft>
          <a:spcPct val="0"/>
        </a:spcAft>
        <a:defRPr sz="4400">
          <a:solidFill>
            <a:schemeClr val="tx2"/>
          </a:solidFill>
          <a:latin typeface="Times New Roman" pitchFamily="18" charset="0"/>
        </a:defRPr>
      </a:lvl6pPr>
      <a:lvl7pPr marL="914411" algn="ctr" rtl="0" eaLnBrk="0" fontAlgn="base" hangingPunct="0">
        <a:spcBef>
          <a:spcPct val="0"/>
        </a:spcBef>
        <a:spcAft>
          <a:spcPct val="0"/>
        </a:spcAft>
        <a:defRPr sz="4400">
          <a:solidFill>
            <a:schemeClr val="tx2"/>
          </a:solidFill>
          <a:latin typeface="Times New Roman" pitchFamily="18" charset="0"/>
        </a:defRPr>
      </a:lvl7pPr>
      <a:lvl8pPr marL="1371617" algn="ctr" rtl="0" eaLnBrk="0" fontAlgn="base" hangingPunct="0">
        <a:spcBef>
          <a:spcPct val="0"/>
        </a:spcBef>
        <a:spcAft>
          <a:spcPct val="0"/>
        </a:spcAft>
        <a:defRPr sz="4400">
          <a:solidFill>
            <a:schemeClr val="tx2"/>
          </a:solidFill>
          <a:latin typeface="Times New Roman" pitchFamily="18" charset="0"/>
        </a:defRPr>
      </a:lvl8pPr>
      <a:lvl9pPr marL="1828823" algn="ctr" rtl="0" eaLnBrk="0" fontAlgn="base" hangingPunct="0">
        <a:spcBef>
          <a:spcPct val="0"/>
        </a:spcBef>
        <a:spcAft>
          <a:spcPct val="0"/>
        </a:spcAft>
        <a:defRPr sz="4400">
          <a:solidFill>
            <a:schemeClr val="tx2"/>
          </a:solidFill>
          <a:latin typeface="Times New Roman" pitchFamily="18" charset="0"/>
        </a:defRPr>
      </a:lvl9pPr>
    </p:titleStyle>
    <p:bodyStyle>
      <a:lvl1pPr marL="342905" indent="-342905" algn="l" rtl="0" eaLnBrk="0" fontAlgn="base" hangingPunct="0">
        <a:spcBef>
          <a:spcPct val="20000"/>
        </a:spcBef>
        <a:spcAft>
          <a:spcPct val="0"/>
        </a:spcAft>
        <a:buChar char="•"/>
        <a:defRPr sz="3200">
          <a:solidFill>
            <a:schemeClr val="tx1"/>
          </a:solidFill>
          <a:latin typeface="+mn-lt"/>
          <a:ea typeface="+mn-ea"/>
          <a:cs typeface="+mn-cs"/>
        </a:defRPr>
      </a:lvl1pPr>
      <a:lvl2pPr marL="742960" indent="-285753" algn="l" rtl="0" eaLnBrk="0" fontAlgn="base" hangingPunct="0">
        <a:spcBef>
          <a:spcPct val="20000"/>
        </a:spcBef>
        <a:spcAft>
          <a:spcPct val="0"/>
        </a:spcAft>
        <a:buChar char="–"/>
        <a:defRPr sz="2800">
          <a:solidFill>
            <a:schemeClr val="tx1"/>
          </a:solidFill>
          <a:latin typeface="+mn-lt"/>
        </a:defRPr>
      </a:lvl2pPr>
      <a:lvl3pPr marL="1143014" indent="-228603" algn="l" rtl="0" eaLnBrk="0" fontAlgn="base" hangingPunct="0">
        <a:spcBef>
          <a:spcPct val="20000"/>
        </a:spcBef>
        <a:spcAft>
          <a:spcPct val="0"/>
        </a:spcAft>
        <a:buChar char="•"/>
        <a:defRPr sz="2400">
          <a:solidFill>
            <a:schemeClr val="tx1"/>
          </a:solidFill>
          <a:latin typeface="+mn-lt"/>
        </a:defRPr>
      </a:lvl3pPr>
      <a:lvl4pPr marL="1600220" indent="-228603" algn="l" rtl="0" eaLnBrk="0" fontAlgn="base" hangingPunct="0">
        <a:spcBef>
          <a:spcPct val="20000"/>
        </a:spcBef>
        <a:spcAft>
          <a:spcPct val="0"/>
        </a:spcAft>
        <a:buChar char="–"/>
        <a:defRPr sz="2000">
          <a:solidFill>
            <a:schemeClr val="tx1"/>
          </a:solidFill>
          <a:latin typeface="+mn-lt"/>
        </a:defRPr>
      </a:lvl4pPr>
      <a:lvl5pPr marL="2057426" indent="-228603" algn="l" rtl="0" eaLnBrk="0" fontAlgn="base" hangingPunct="0">
        <a:spcBef>
          <a:spcPct val="20000"/>
        </a:spcBef>
        <a:spcAft>
          <a:spcPct val="0"/>
        </a:spcAft>
        <a:buChar char="»"/>
        <a:defRPr sz="2000">
          <a:solidFill>
            <a:schemeClr val="tx1"/>
          </a:solidFill>
          <a:latin typeface="+mn-lt"/>
        </a:defRPr>
      </a:lvl5pPr>
      <a:lvl6pPr marL="2514632" indent="-228603" algn="l" rtl="0" eaLnBrk="0" fontAlgn="base" hangingPunct="0">
        <a:spcBef>
          <a:spcPct val="20000"/>
        </a:spcBef>
        <a:spcAft>
          <a:spcPct val="0"/>
        </a:spcAft>
        <a:buChar char="»"/>
        <a:defRPr sz="2000">
          <a:solidFill>
            <a:schemeClr val="tx1"/>
          </a:solidFill>
          <a:latin typeface="+mn-lt"/>
        </a:defRPr>
      </a:lvl6pPr>
      <a:lvl7pPr marL="2971837" indent="-228603" algn="l" rtl="0" eaLnBrk="0" fontAlgn="base" hangingPunct="0">
        <a:spcBef>
          <a:spcPct val="20000"/>
        </a:spcBef>
        <a:spcAft>
          <a:spcPct val="0"/>
        </a:spcAft>
        <a:buChar char="»"/>
        <a:defRPr sz="2000">
          <a:solidFill>
            <a:schemeClr val="tx1"/>
          </a:solidFill>
          <a:latin typeface="+mn-lt"/>
        </a:defRPr>
      </a:lvl7pPr>
      <a:lvl8pPr marL="3429043" indent="-228603" algn="l" rtl="0" eaLnBrk="0" fontAlgn="base" hangingPunct="0">
        <a:spcBef>
          <a:spcPct val="20000"/>
        </a:spcBef>
        <a:spcAft>
          <a:spcPct val="0"/>
        </a:spcAft>
        <a:buChar char="»"/>
        <a:defRPr sz="2000">
          <a:solidFill>
            <a:schemeClr val="tx1"/>
          </a:solidFill>
          <a:latin typeface="+mn-lt"/>
        </a:defRPr>
      </a:lvl8pPr>
      <a:lvl9pPr marL="3886248" indent="-228603"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05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052" name="Rectangle 2"/>
          <p:cNvSpPr>
            <a:spLocks noChangeArrowheads="1"/>
          </p:cNvSpPr>
          <p:nvPr/>
        </p:nvSpPr>
        <p:spPr bwMode="auto">
          <a:xfrm>
            <a:off x="3581400" y="2853458"/>
            <a:ext cx="5029200" cy="77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4400" b="1" dirty="0"/>
              <a:t>Probability</a:t>
            </a:r>
          </a:p>
        </p:txBody>
      </p:sp>
      <p:sp>
        <p:nvSpPr>
          <p:cNvPr id="2053" name="Line 3"/>
          <p:cNvSpPr>
            <a:spLocks noChangeShapeType="1"/>
          </p:cNvSpPr>
          <p:nvPr/>
        </p:nvSpPr>
        <p:spPr bwMode="auto">
          <a:xfrm>
            <a:off x="3582988" y="22860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 name="Line 4"/>
          <p:cNvSpPr>
            <a:spLocks noChangeShapeType="1"/>
          </p:cNvSpPr>
          <p:nvPr/>
        </p:nvSpPr>
        <p:spPr bwMode="auto">
          <a:xfrm>
            <a:off x="3582988" y="25146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 name="Line 5"/>
          <p:cNvSpPr>
            <a:spLocks noChangeShapeType="1"/>
          </p:cNvSpPr>
          <p:nvPr/>
        </p:nvSpPr>
        <p:spPr bwMode="auto">
          <a:xfrm>
            <a:off x="3659188" y="39624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 name="Line 6"/>
          <p:cNvSpPr>
            <a:spLocks noChangeShapeType="1"/>
          </p:cNvSpPr>
          <p:nvPr/>
        </p:nvSpPr>
        <p:spPr bwMode="auto">
          <a:xfrm>
            <a:off x="3659188" y="41910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06D71BD0-74A1-4419-8F12-655060A867F1}" type="slidenum">
              <a:rPr lang="en-US" altLang="en-US" sz="1400"/>
              <a:pPr>
                <a:spcBef>
                  <a:spcPct val="0"/>
                </a:spcBef>
                <a:buFontTx/>
                <a:buNone/>
              </a:pPr>
              <a:t>1</a:t>
            </a:fld>
            <a:endParaRPr lang="en-US" altLang="en-US" sz="1400"/>
          </a:p>
        </p:txBody>
      </p:sp>
    </p:spTree>
    <p:extLst>
      <p:ext uri="{BB962C8B-B14F-4D97-AF65-F5344CB8AC3E}">
        <p14:creationId xmlns:p14="http://schemas.microsoft.com/office/powerpoint/2010/main" val="2778094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AA139C-9A78-407C-9F6A-7EC175A5AE39}"/>
              </a:ext>
            </a:extLst>
          </p:cNvPr>
          <p:cNvSpPr>
            <a:spLocks noGrp="1"/>
          </p:cNvSpPr>
          <p:nvPr>
            <p:ph type="dt" sz="half" idx="10"/>
          </p:nvPr>
        </p:nvSpPr>
        <p:spPr/>
        <p:txBody>
          <a:bodyPr/>
          <a:lstStyle/>
          <a:p>
            <a:pPr>
              <a:defRPr/>
            </a:pPr>
            <a:r>
              <a:rPr lang="en-US"/>
              <a:t>Summer Institutes 2020</a:t>
            </a:r>
            <a:endParaRPr lang="en-US" dirty="0"/>
          </a:p>
        </p:txBody>
      </p:sp>
      <p:sp>
        <p:nvSpPr>
          <p:cNvPr id="3" name="Footer Placeholder 2">
            <a:extLst>
              <a:ext uri="{FF2B5EF4-FFF2-40B4-BE49-F238E27FC236}">
                <a16:creationId xmlns:a16="http://schemas.microsoft.com/office/drawing/2014/main" id="{760BB407-B90A-4C0C-A91C-C40952829393}"/>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BB9AADFB-AAED-4412-8643-08746D55859B}"/>
              </a:ext>
            </a:extLst>
          </p:cNvPr>
          <p:cNvSpPr>
            <a:spLocks noGrp="1"/>
          </p:cNvSpPr>
          <p:nvPr>
            <p:ph type="sldNum" sz="quarter" idx="12"/>
          </p:nvPr>
        </p:nvSpPr>
        <p:spPr/>
        <p:txBody>
          <a:bodyPr/>
          <a:lstStyle/>
          <a:p>
            <a:pPr>
              <a:defRPr/>
            </a:pPr>
            <a:fld id="{D6F51597-BCFE-41F4-9A7C-2BFC6B13565B}" type="slidenum">
              <a:rPr lang="en-US" smtClean="0"/>
              <a:pPr>
                <a:defRPr/>
              </a:pPr>
              <a:t>10</a:t>
            </a:fld>
            <a:endParaRPr lang="en-US"/>
          </a:p>
        </p:txBody>
      </p:sp>
      <p:sp>
        <p:nvSpPr>
          <p:cNvPr id="5" name="Text Box 11">
            <a:extLst>
              <a:ext uri="{FF2B5EF4-FFF2-40B4-BE49-F238E27FC236}">
                <a16:creationId xmlns:a16="http://schemas.microsoft.com/office/drawing/2014/main" id="{57560AF7-3554-4CA3-B700-4695A1DFEB3B}"/>
              </a:ext>
            </a:extLst>
          </p:cNvPr>
          <p:cNvSpPr txBox="1">
            <a:spLocks noChangeArrowheads="1"/>
          </p:cNvSpPr>
          <p:nvPr/>
        </p:nvSpPr>
        <p:spPr bwMode="auto">
          <a:xfrm>
            <a:off x="4724400" y="677863"/>
            <a:ext cx="2743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Bayes’ Rule</a:t>
            </a:r>
          </a:p>
        </p:txBody>
      </p:sp>
      <p:sp>
        <p:nvSpPr>
          <p:cNvPr id="6" name="Rectangle 5">
            <a:extLst>
              <a:ext uri="{FF2B5EF4-FFF2-40B4-BE49-F238E27FC236}">
                <a16:creationId xmlns:a16="http://schemas.microsoft.com/office/drawing/2014/main" id="{73498F20-05BF-450F-87E1-9A308B203696}"/>
              </a:ext>
            </a:extLst>
          </p:cNvPr>
          <p:cNvSpPr/>
          <p:nvPr/>
        </p:nvSpPr>
        <p:spPr>
          <a:xfrm>
            <a:off x="1600200" y="1295400"/>
            <a:ext cx="9651569" cy="6894195"/>
          </a:xfrm>
          <a:prstGeom prst="rect">
            <a:avLst/>
          </a:prstGeom>
        </p:spPr>
        <p:txBody>
          <a:bodyPr wrap="square">
            <a:spAutoFit/>
          </a:bodyPr>
          <a:lstStyle/>
          <a:p>
            <a:pPr marL="457200" indent="-457200">
              <a:buFont typeface="+mj-lt"/>
              <a:buAutoNum type="arabicPeriod" startAt="8"/>
            </a:pPr>
            <a:r>
              <a:rPr lang="en-US" sz="2400" dirty="0">
                <a:solidFill>
                  <a:schemeClr val="accent2"/>
                </a:solidFill>
                <a:latin typeface="+mn-lt"/>
              </a:rPr>
              <a:t>An investigator wants to determine the characteristics of a screening test for bacterial vaginosis (BV). The investigator obtains screening results on 250 women and finds 50 who screen positive and 200 who screen negative. The “gold standard” (i.e. true measure of disease status) is a gram stain test but this test is more expensive to do. Therefore, the investigator decides to do gram stains on all 50 women who screened positive and </a:t>
            </a:r>
            <a:r>
              <a:rPr lang="en-US" sz="2400" u="sng" dirty="0">
                <a:solidFill>
                  <a:schemeClr val="accent2"/>
                </a:solidFill>
                <a:latin typeface="+mn-lt"/>
              </a:rPr>
              <a:t>a random sample of 50 of the women who screened negative</a:t>
            </a:r>
            <a:r>
              <a:rPr lang="en-US" sz="2400" dirty="0">
                <a:solidFill>
                  <a:schemeClr val="accent2"/>
                </a:solidFill>
                <a:latin typeface="+mn-lt"/>
              </a:rPr>
              <a:t>. The following results are obtained</a:t>
            </a:r>
          </a:p>
          <a:p>
            <a:endParaRPr lang="en-US" sz="2400" dirty="0">
              <a:solidFill>
                <a:schemeClr val="accent2"/>
              </a:solidFill>
              <a:latin typeface="+mn-lt"/>
            </a:endParaRPr>
          </a:p>
          <a:p>
            <a:endParaRPr lang="en-US" sz="2400" dirty="0">
              <a:solidFill>
                <a:schemeClr val="accent2"/>
              </a:solidFill>
              <a:latin typeface="+mn-lt"/>
            </a:endParaRPr>
          </a:p>
          <a:p>
            <a:endParaRPr lang="en" sz="2400" dirty="0">
              <a:solidFill>
                <a:schemeClr val="accent2"/>
              </a:solidFill>
              <a:latin typeface="+mn-lt"/>
            </a:endParaRPr>
          </a:p>
          <a:p>
            <a:endParaRPr lang="en" sz="2400" dirty="0">
              <a:solidFill>
                <a:schemeClr val="accent2"/>
              </a:solidFill>
              <a:latin typeface="+mn-lt"/>
            </a:endParaRPr>
          </a:p>
          <a:p>
            <a:endParaRPr lang="en" sz="2400" dirty="0">
              <a:solidFill>
                <a:schemeClr val="accent2"/>
              </a:solidFill>
              <a:latin typeface="+mn-lt"/>
            </a:endParaRPr>
          </a:p>
          <a:p>
            <a:r>
              <a:rPr lang="en" sz="2400" dirty="0">
                <a:solidFill>
                  <a:schemeClr val="accent2"/>
                </a:solidFill>
                <a:latin typeface="+mn-lt"/>
              </a:rPr>
              <a:t> </a:t>
            </a:r>
          </a:p>
          <a:p>
            <a:pPr marL="457200" indent="-457200">
              <a:spcAft>
                <a:spcPts val="600"/>
              </a:spcAft>
              <a:buFont typeface="+mj-lt"/>
              <a:buAutoNum type="alphaLcPeriod"/>
            </a:pPr>
            <a:r>
              <a:rPr lang="en-US" sz="2400" dirty="0">
                <a:solidFill>
                  <a:schemeClr val="accent2"/>
                </a:solidFill>
                <a:latin typeface="+mn-lt"/>
              </a:rPr>
              <a:t>Estimate the sensitivity and specificity of the screening test.</a:t>
            </a:r>
          </a:p>
          <a:p>
            <a:pPr marL="457200" indent="-457200">
              <a:spcAft>
                <a:spcPts val="600"/>
              </a:spcAft>
              <a:buClr>
                <a:srgbClr val="000000"/>
              </a:buClr>
              <a:buFont typeface="+mj-lt"/>
              <a:buAutoNum type="alphaLcPeriod"/>
            </a:pPr>
            <a:r>
              <a:rPr lang="en-US" sz="2400" dirty="0">
                <a:solidFill>
                  <a:schemeClr val="accent2"/>
                </a:solidFill>
                <a:latin typeface="+mn-lt"/>
              </a:rPr>
              <a:t>Estimate the positive predictive value of the screening test. </a:t>
            </a:r>
          </a:p>
          <a:p>
            <a:pPr>
              <a:spcAft>
                <a:spcPts val="600"/>
              </a:spcAft>
              <a:buClr>
                <a:srgbClr val="000000"/>
              </a:buClr>
            </a:pPr>
            <a:r>
              <a:rPr lang="en-US" sz="2400" dirty="0">
                <a:solidFill>
                  <a:schemeClr val="accent2"/>
                </a:solidFill>
                <a:latin typeface="+mn-lt"/>
              </a:rPr>
              <a:t>(Hint: Fix the table – or use Bayes rule – so it mimics the results you would get if all 250 women were tested by the gold standard)</a:t>
            </a:r>
          </a:p>
        </p:txBody>
      </p:sp>
      <p:graphicFrame>
        <p:nvGraphicFramePr>
          <p:cNvPr id="8" name="Table 8">
            <a:extLst>
              <a:ext uri="{FF2B5EF4-FFF2-40B4-BE49-F238E27FC236}">
                <a16:creationId xmlns:a16="http://schemas.microsoft.com/office/drawing/2014/main" id="{4054CE5F-33A8-42E2-9813-5A7EB9F7434C}"/>
              </a:ext>
            </a:extLst>
          </p:cNvPr>
          <p:cNvGraphicFramePr>
            <a:graphicFrameLocks noGrp="1"/>
          </p:cNvGraphicFramePr>
          <p:nvPr>
            <p:extLst>
              <p:ext uri="{D42A27DB-BD31-4B8C-83A1-F6EECF244321}">
                <p14:modId xmlns:p14="http://schemas.microsoft.com/office/powerpoint/2010/main" val="3547095179"/>
              </p:ext>
            </p:extLst>
          </p:nvPr>
        </p:nvGraphicFramePr>
        <p:xfrm>
          <a:off x="3451816" y="4419600"/>
          <a:ext cx="5285784" cy="1981200"/>
        </p:xfrm>
        <a:graphic>
          <a:graphicData uri="http://schemas.openxmlformats.org/drawingml/2006/table">
            <a:tbl>
              <a:tblPr firstRow="1" bandRow="1">
                <a:tableStyleId>{5940675A-B579-460E-94D1-54222C63F5DA}</a:tableStyleId>
              </a:tblPr>
              <a:tblGrid>
                <a:gridCol w="1281662">
                  <a:extLst>
                    <a:ext uri="{9D8B030D-6E8A-4147-A177-3AD203B41FA5}">
                      <a16:colId xmlns:a16="http://schemas.microsoft.com/office/drawing/2014/main" val="3744372371"/>
                    </a:ext>
                  </a:extLst>
                </a:gridCol>
                <a:gridCol w="832651">
                  <a:extLst>
                    <a:ext uri="{9D8B030D-6E8A-4147-A177-3AD203B41FA5}">
                      <a16:colId xmlns:a16="http://schemas.microsoft.com/office/drawing/2014/main" val="43564887"/>
                    </a:ext>
                  </a:extLst>
                </a:gridCol>
                <a:gridCol w="1057157">
                  <a:extLst>
                    <a:ext uri="{9D8B030D-6E8A-4147-A177-3AD203B41FA5}">
                      <a16:colId xmlns:a16="http://schemas.microsoft.com/office/drawing/2014/main" val="539313075"/>
                    </a:ext>
                  </a:extLst>
                </a:gridCol>
                <a:gridCol w="1057157">
                  <a:extLst>
                    <a:ext uri="{9D8B030D-6E8A-4147-A177-3AD203B41FA5}">
                      <a16:colId xmlns:a16="http://schemas.microsoft.com/office/drawing/2014/main" val="612475569"/>
                    </a:ext>
                  </a:extLst>
                </a:gridCol>
                <a:gridCol w="1057157">
                  <a:extLst>
                    <a:ext uri="{9D8B030D-6E8A-4147-A177-3AD203B41FA5}">
                      <a16:colId xmlns:a16="http://schemas.microsoft.com/office/drawing/2014/main" val="1433661819"/>
                    </a:ext>
                  </a:extLst>
                </a:gridCol>
              </a:tblGrid>
              <a:tr h="335280">
                <a:tc>
                  <a:txBody>
                    <a:bodyPr/>
                    <a:lstStyle/>
                    <a:p>
                      <a:pPr algn="ctr"/>
                      <a:endParaRPr lang="en-US" sz="2000" dirty="0">
                        <a:solidFill>
                          <a:schemeClr val="accent2"/>
                        </a:solidFill>
                      </a:endParaRPr>
                    </a:p>
                  </a:txBody>
                  <a:tcPr/>
                </a:tc>
                <a:tc>
                  <a:txBody>
                    <a:bodyPr/>
                    <a:lstStyle/>
                    <a:p>
                      <a:pPr algn="ctr"/>
                      <a:endParaRPr lang="en-US" sz="2000" dirty="0">
                        <a:solidFill>
                          <a:schemeClr val="accent2"/>
                        </a:solidFill>
                      </a:endParaRPr>
                    </a:p>
                  </a:txBody>
                  <a:tcPr/>
                </a:tc>
                <a:tc gridSpan="2">
                  <a:txBody>
                    <a:bodyPr/>
                    <a:lstStyle/>
                    <a:p>
                      <a:pPr algn="ctr"/>
                      <a:r>
                        <a:rPr lang="en-US" sz="2000" dirty="0">
                          <a:solidFill>
                            <a:schemeClr val="accent2"/>
                          </a:solidFill>
                        </a:rPr>
                        <a:t>Gram stain</a:t>
                      </a:r>
                    </a:p>
                  </a:txBody>
                  <a:tcPr/>
                </a:tc>
                <a:tc hMerge="1">
                  <a:txBody>
                    <a:bodyPr/>
                    <a:lstStyle/>
                    <a:p>
                      <a:endParaRPr lang="en-US" dirty="0"/>
                    </a:p>
                  </a:txBody>
                  <a:tcPr/>
                </a:tc>
                <a:tc>
                  <a:txBody>
                    <a:bodyPr/>
                    <a:lstStyle/>
                    <a:p>
                      <a:pPr algn="ctr"/>
                      <a:endParaRPr lang="en-US" sz="2000" dirty="0">
                        <a:solidFill>
                          <a:schemeClr val="accent2"/>
                        </a:solidFill>
                      </a:endParaRPr>
                    </a:p>
                  </a:txBody>
                  <a:tcPr/>
                </a:tc>
                <a:extLst>
                  <a:ext uri="{0D108BD9-81ED-4DB2-BD59-A6C34878D82A}">
                    <a16:rowId xmlns:a16="http://schemas.microsoft.com/office/drawing/2014/main" val="904322105"/>
                  </a:ext>
                </a:extLst>
              </a:tr>
              <a:tr h="335280">
                <a:tc>
                  <a:txBody>
                    <a:bodyPr/>
                    <a:lstStyle/>
                    <a:p>
                      <a:pPr algn="ctr"/>
                      <a:endParaRPr lang="en-US" sz="2000" dirty="0">
                        <a:solidFill>
                          <a:schemeClr val="accent2"/>
                        </a:solidFill>
                      </a:endParaRPr>
                    </a:p>
                  </a:txBody>
                  <a:tcPr/>
                </a:tc>
                <a:tc>
                  <a:txBody>
                    <a:bodyPr/>
                    <a:lstStyle/>
                    <a:p>
                      <a:pPr algn="ctr"/>
                      <a:endParaRPr lang="en-US" sz="2000" dirty="0">
                        <a:solidFill>
                          <a:schemeClr val="accent2"/>
                        </a:solidFill>
                      </a:endParaRPr>
                    </a:p>
                  </a:txBody>
                  <a:tcPr/>
                </a:tc>
                <a:tc>
                  <a:txBody>
                    <a:bodyPr/>
                    <a:lstStyle/>
                    <a:p>
                      <a:pPr algn="ctr"/>
                      <a:r>
                        <a:rPr lang="en-US" sz="2000" dirty="0">
                          <a:solidFill>
                            <a:schemeClr val="accent2"/>
                          </a:solidFill>
                        </a:rPr>
                        <a:t>+</a:t>
                      </a:r>
                    </a:p>
                  </a:txBody>
                  <a:tcPr/>
                </a:tc>
                <a:tc>
                  <a:txBody>
                    <a:bodyPr/>
                    <a:lstStyle/>
                    <a:p>
                      <a:pPr algn="ctr"/>
                      <a:r>
                        <a:rPr lang="en-US" sz="2000" dirty="0">
                          <a:solidFill>
                            <a:schemeClr val="accent2"/>
                          </a:solidFill>
                        </a:rPr>
                        <a:t>-</a:t>
                      </a:r>
                    </a:p>
                  </a:txBody>
                  <a:tcPr/>
                </a:tc>
                <a:tc>
                  <a:txBody>
                    <a:bodyPr/>
                    <a:lstStyle/>
                    <a:p>
                      <a:pPr algn="ctr"/>
                      <a:endParaRPr lang="en-US" sz="2000" dirty="0">
                        <a:solidFill>
                          <a:schemeClr val="accent2"/>
                        </a:solidFill>
                      </a:endParaRPr>
                    </a:p>
                  </a:txBody>
                  <a:tcPr/>
                </a:tc>
                <a:extLst>
                  <a:ext uri="{0D108BD9-81ED-4DB2-BD59-A6C34878D82A}">
                    <a16:rowId xmlns:a16="http://schemas.microsoft.com/office/drawing/2014/main" val="709053742"/>
                  </a:ext>
                </a:extLst>
              </a:tr>
              <a:tr h="335280">
                <a:tc rowSpan="2">
                  <a:txBody>
                    <a:bodyPr/>
                    <a:lstStyle/>
                    <a:p>
                      <a:pPr algn="ctr"/>
                      <a:r>
                        <a:rPr lang="en-US" sz="2000" dirty="0">
                          <a:solidFill>
                            <a:schemeClr val="accent2"/>
                          </a:solidFill>
                        </a:rPr>
                        <a:t>Screening test</a:t>
                      </a:r>
                    </a:p>
                  </a:txBody>
                  <a:tcPr/>
                </a:tc>
                <a:tc>
                  <a:txBody>
                    <a:bodyPr/>
                    <a:lstStyle/>
                    <a:p>
                      <a:pPr algn="ctr"/>
                      <a:r>
                        <a:rPr lang="en-US" sz="2000" dirty="0">
                          <a:solidFill>
                            <a:schemeClr val="accent2"/>
                          </a:solidFill>
                        </a:rPr>
                        <a:t>+</a:t>
                      </a:r>
                    </a:p>
                  </a:txBody>
                  <a:tcPr/>
                </a:tc>
                <a:tc>
                  <a:txBody>
                    <a:bodyPr/>
                    <a:lstStyle/>
                    <a:p>
                      <a:pPr algn="ctr"/>
                      <a:r>
                        <a:rPr lang="en-US" sz="2000" dirty="0">
                          <a:solidFill>
                            <a:schemeClr val="accent2"/>
                          </a:solidFill>
                        </a:rPr>
                        <a:t>44</a:t>
                      </a:r>
                    </a:p>
                  </a:txBody>
                  <a:tcPr/>
                </a:tc>
                <a:tc>
                  <a:txBody>
                    <a:bodyPr/>
                    <a:lstStyle/>
                    <a:p>
                      <a:pPr algn="ctr"/>
                      <a:r>
                        <a:rPr lang="en-US" sz="2000" dirty="0">
                          <a:solidFill>
                            <a:schemeClr val="accent2"/>
                          </a:solidFill>
                        </a:rPr>
                        <a:t>6</a:t>
                      </a:r>
                    </a:p>
                  </a:txBody>
                  <a:tcPr/>
                </a:tc>
                <a:tc>
                  <a:txBody>
                    <a:bodyPr/>
                    <a:lstStyle/>
                    <a:p>
                      <a:pPr algn="ctr"/>
                      <a:r>
                        <a:rPr lang="en-US" sz="2000" dirty="0">
                          <a:solidFill>
                            <a:schemeClr val="accent2"/>
                          </a:solidFill>
                        </a:rPr>
                        <a:t>50</a:t>
                      </a:r>
                    </a:p>
                  </a:txBody>
                  <a:tcPr/>
                </a:tc>
                <a:extLst>
                  <a:ext uri="{0D108BD9-81ED-4DB2-BD59-A6C34878D82A}">
                    <a16:rowId xmlns:a16="http://schemas.microsoft.com/office/drawing/2014/main" val="368853486"/>
                  </a:ext>
                </a:extLst>
              </a:tr>
              <a:tr h="335280">
                <a:tc vMerge="1">
                  <a:txBody>
                    <a:bodyPr/>
                    <a:lstStyle/>
                    <a:p>
                      <a:endParaRPr lang="en-US" dirty="0"/>
                    </a:p>
                  </a:txBody>
                  <a:tcPr/>
                </a:tc>
                <a:tc>
                  <a:txBody>
                    <a:bodyPr/>
                    <a:lstStyle/>
                    <a:p>
                      <a:pPr algn="ctr"/>
                      <a:r>
                        <a:rPr lang="en-US" sz="2000" dirty="0">
                          <a:solidFill>
                            <a:schemeClr val="accent2"/>
                          </a:solidFill>
                        </a:rPr>
                        <a:t>-</a:t>
                      </a:r>
                    </a:p>
                  </a:txBody>
                  <a:tcPr/>
                </a:tc>
                <a:tc>
                  <a:txBody>
                    <a:bodyPr/>
                    <a:lstStyle/>
                    <a:p>
                      <a:pPr algn="ctr"/>
                      <a:r>
                        <a:rPr lang="en-US" sz="2000" dirty="0">
                          <a:solidFill>
                            <a:schemeClr val="accent2"/>
                          </a:solidFill>
                        </a:rPr>
                        <a:t>3</a:t>
                      </a:r>
                    </a:p>
                  </a:txBody>
                  <a:tcPr/>
                </a:tc>
                <a:tc>
                  <a:txBody>
                    <a:bodyPr/>
                    <a:lstStyle/>
                    <a:p>
                      <a:pPr algn="ctr"/>
                      <a:r>
                        <a:rPr lang="en-US" sz="2000" dirty="0">
                          <a:solidFill>
                            <a:schemeClr val="accent2"/>
                          </a:solidFill>
                        </a:rPr>
                        <a:t>47</a:t>
                      </a:r>
                    </a:p>
                  </a:txBody>
                  <a:tcPr/>
                </a:tc>
                <a:tc>
                  <a:txBody>
                    <a:bodyPr/>
                    <a:lstStyle/>
                    <a:p>
                      <a:pPr algn="ctr"/>
                      <a:r>
                        <a:rPr lang="en-US" sz="2000" dirty="0">
                          <a:solidFill>
                            <a:schemeClr val="accent2"/>
                          </a:solidFill>
                        </a:rPr>
                        <a:t>50</a:t>
                      </a:r>
                    </a:p>
                  </a:txBody>
                  <a:tcPr/>
                </a:tc>
                <a:extLst>
                  <a:ext uri="{0D108BD9-81ED-4DB2-BD59-A6C34878D82A}">
                    <a16:rowId xmlns:a16="http://schemas.microsoft.com/office/drawing/2014/main" val="3983881126"/>
                  </a:ext>
                </a:extLst>
              </a:tr>
              <a:tr h="335280">
                <a:tc>
                  <a:txBody>
                    <a:bodyPr/>
                    <a:lstStyle/>
                    <a:p>
                      <a:pPr algn="ctr"/>
                      <a:endParaRPr lang="en-US" sz="2000" dirty="0">
                        <a:solidFill>
                          <a:schemeClr val="accent2"/>
                        </a:solidFill>
                      </a:endParaRPr>
                    </a:p>
                  </a:txBody>
                  <a:tcPr/>
                </a:tc>
                <a:tc>
                  <a:txBody>
                    <a:bodyPr/>
                    <a:lstStyle/>
                    <a:p>
                      <a:pPr algn="ctr"/>
                      <a:endParaRPr lang="en-US" sz="2000" dirty="0">
                        <a:solidFill>
                          <a:schemeClr val="accent2"/>
                        </a:solidFill>
                      </a:endParaRPr>
                    </a:p>
                  </a:txBody>
                  <a:tcPr/>
                </a:tc>
                <a:tc>
                  <a:txBody>
                    <a:bodyPr/>
                    <a:lstStyle/>
                    <a:p>
                      <a:pPr algn="ctr"/>
                      <a:r>
                        <a:rPr lang="en-US" sz="2000" dirty="0">
                          <a:solidFill>
                            <a:schemeClr val="accent2"/>
                          </a:solidFill>
                        </a:rPr>
                        <a:t>47</a:t>
                      </a:r>
                    </a:p>
                  </a:txBody>
                  <a:tcPr/>
                </a:tc>
                <a:tc>
                  <a:txBody>
                    <a:bodyPr/>
                    <a:lstStyle/>
                    <a:p>
                      <a:pPr algn="ctr"/>
                      <a:r>
                        <a:rPr lang="en-US" sz="2000" dirty="0">
                          <a:solidFill>
                            <a:schemeClr val="accent2"/>
                          </a:solidFill>
                        </a:rPr>
                        <a:t>53</a:t>
                      </a:r>
                    </a:p>
                  </a:txBody>
                  <a:tcPr/>
                </a:tc>
                <a:tc>
                  <a:txBody>
                    <a:bodyPr/>
                    <a:lstStyle/>
                    <a:p>
                      <a:pPr algn="ctr"/>
                      <a:endParaRPr lang="en-US" sz="2000" dirty="0">
                        <a:solidFill>
                          <a:schemeClr val="accent2"/>
                        </a:solidFill>
                      </a:endParaRPr>
                    </a:p>
                  </a:txBody>
                  <a:tcPr/>
                </a:tc>
                <a:extLst>
                  <a:ext uri="{0D108BD9-81ED-4DB2-BD59-A6C34878D82A}">
                    <a16:rowId xmlns:a16="http://schemas.microsoft.com/office/drawing/2014/main" val="2533212025"/>
                  </a:ext>
                </a:extLst>
              </a:tr>
            </a:tbl>
          </a:graphicData>
        </a:graphic>
      </p:graphicFrame>
    </p:spTree>
    <p:extLst>
      <p:ext uri="{BB962C8B-B14F-4D97-AF65-F5344CB8AC3E}">
        <p14:creationId xmlns:p14="http://schemas.microsoft.com/office/powerpoint/2010/main" val="1422998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CEDE6-EE93-4401-AAA1-AA131E8F767D}"/>
              </a:ext>
            </a:extLst>
          </p:cNvPr>
          <p:cNvSpPr>
            <a:spLocks noGrp="1"/>
          </p:cNvSpPr>
          <p:nvPr>
            <p:ph type="dt" sz="half" idx="10"/>
          </p:nvPr>
        </p:nvSpPr>
        <p:spPr/>
        <p:txBody>
          <a:bodyPr/>
          <a:lstStyle/>
          <a:p>
            <a:pPr>
              <a:defRPr/>
            </a:pPr>
            <a:r>
              <a:rPr lang="en-US"/>
              <a:t>Summer Institutes 2020</a:t>
            </a:r>
            <a:endParaRPr lang="en-US" dirty="0"/>
          </a:p>
        </p:txBody>
      </p:sp>
      <p:sp>
        <p:nvSpPr>
          <p:cNvPr id="3" name="Footer Placeholder 2">
            <a:extLst>
              <a:ext uri="{FF2B5EF4-FFF2-40B4-BE49-F238E27FC236}">
                <a16:creationId xmlns:a16="http://schemas.microsoft.com/office/drawing/2014/main" id="{D2A65A3E-9B9A-4CE9-A76D-D464C8177A55}"/>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F22AEBAD-E1BC-4A61-8350-22473F4A834E}"/>
              </a:ext>
            </a:extLst>
          </p:cNvPr>
          <p:cNvSpPr>
            <a:spLocks noGrp="1"/>
          </p:cNvSpPr>
          <p:nvPr>
            <p:ph type="sldNum" sz="quarter" idx="12"/>
          </p:nvPr>
        </p:nvSpPr>
        <p:spPr/>
        <p:txBody>
          <a:bodyPr/>
          <a:lstStyle/>
          <a:p>
            <a:pPr>
              <a:defRPr/>
            </a:pPr>
            <a:fld id="{D6F51597-BCFE-41F4-9A7C-2BFC6B13565B}" type="slidenum">
              <a:rPr lang="en-US" smtClean="0"/>
              <a:pPr>
                <a:defRPr/>
              </a:pPr>
              <a:t>11</a:t>
            </a:fld>
            <a:endParaRPr lang="en-US"/>
          </a:p>
        </p:txBody>
      </p:sp>
      <p:sp>
        <p:nvSpPr>
          <p:cNvPr id="5" name="Text Box 16">
            <a:extLst>
              <a:ext uri="{FF2B5EF4-FFF2-40B4-BE49-F238E27FC236}">
                <a16:creationId xmlns:a16="http://schemas.microsoft.com/office/drawing/2014/main" id="{EBA44945-BA4F-4E88-9277-B2BA84FDF034}"/>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Extra Problems</a:t>
            </a:r>
          </a:p>
        </p:txBody>
      </p:sp>
      <p:sp>
        <p:nvSpPr>
          <p:cNvPr id="6" name="Line 17">
            <a:extLst>
              <a:ext uri="{FF2B5EF4-FFF2-40B4-BE49-F238E27FC236}">
                <a16:creationId xmlns:a16="http://schemas.microsoft.com/office/drawing/2014/main" id="{DDB4C483-003E-419B-B604-C122052809BA}"/>
              </a:ext>
            </a:extLst>
          </p:cNvPr>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9">
            <a:extLst>
              <a:ext uri="{FF2B5EF4-FFF2-40B4-BE49-F238E27FC236}">
                <a16:creationId xmlns:a16="http://schemas.microsoft.com/office/drawing/2014/main" id="{40187760-EE97-46EC-BC1F-3CDABCA4DF4D}"/>
              </a:ext>
            </a:extLst>
          </p:cNvPr>
          <p:cNvSpPr/>
          <p:nvPr/>
        </p:nvSpPr>
        <p:spPr>
          <a:xfrm>
            <a:off x="1485900" y="1300881"/>
            <a:ext cx="9334500" cy="6601807"/>
          </a:xfrm>
          <a:prstGeom prst="rect">
            <a:avLst/>
          </a:prstGeom>
        </p:spPr>
        <p:txBody>
          <a:bodyPr wrap="square">
            <a:spAutoFit/>
          </a:bodyPr>
          <a:lstStyle/>
          <a:p>
            <a:pPr marL="457200" indent="-457200">
              <a:buFont typeface="+mj-lt"/>
              <a:buAutoNum type="arabicPeriod" startAt="9"/>
            </a:pPr>
            <a:r>
              <a:rPr lang="en-US" sz="2400" dirty="0">
                <a:solidFill>
                  <a:schemeClr val="accent2"/>
                </a:solidFill>
                <a:latin typeface="Times New Roman" panose="02020603050405020304" pitchFamily="18" charset="0"/>
              </a:rPr>
              <a:t>The following table gives estimates of the proportion of individuals with Alzheimer’s disease (AD) in various age and gender groups. Suppose an unrelated 77 year old woman, 76 year old man and 87 year old woman are selected and tested for AD.</a:t>
            </a: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pPr marL="914400" lvl="1" indent="-457200">
              <a:spcAft>
                <a:spcPts val="600"/>
              </a:spcAft>
              <a:buFont typeface="+mj-lt"/>
              <a:buAutoNum type="alphaLcParenR"/>
            </a:pPr>
            <a:r>
              <a:rPr lang="en-US" sz="2400" dirty="0">
                <a:solidFill>
                  <a:schemeClr val="accent2"/>
                </a:solidFill>
                <a:latin typeface="Times New Roman" panose="02020603050405020304" pitchFamily="18" charset="0"/>
              </a:rPr>
              <a:t>The sample space for this “experiment” consists of all possible outcomes of the testing. List these (Hint: there are 8 possible outcomes).</a:t>
            </a:r>
          </a:p>
          <a:p>
            <a:pPr marL="914400" lvl="1" indent="-457200">
              <a:spcAft>
                <a:spcPts val="600"/>
              </a:spcAft>
              <a:buFont typeface="+mj-lt"/>
              <a:buAutoNum type="alphaLcParenR"/>
            </a:pPr>
            <a:r>
              <a:rPr lang="en-US" sz="2400" dirty="0">
                <a:solidFill>
                  <a:schemeClr val="accent2"/>
                </a:solidFill>
                <a:latin typeface="Times New Roman" panose="02020603050405020304" pitchFamily="18" charset="0"/>
              </a:rPr>
              <a:t>What is the probability all three have AD?</a:t>
            </a:r>
          </a:p>
          <a:p>
            <a:pPr marL="914400" lvl="1" indent="-457200">
              <a:spcAft>
                <a:spcPts val="600"/>
              </a:spcAft>
              <a:buFont typeface="+mj-lt"/>
              <a:buAutoNum type="alphaLcParenR"/>
            </a:pPr>
            <a:r>
              <a:rPr lang="en-US" sz="2400" dirty="0">
                <a:solidFill>
                  <a:schemeClr val="accent2"/>
                </a:solidFill>
                <a:latin typeface="Times New Roman" panose="02020603050405020304" pitchFamily="18" charset="0"/>
              </a:rPr>
              <a:t>What is the probability at least one has AD?</a:t>
            </a:r>
          </a:p>
          <a:p>
            <a:pPr marL="914400" lvl="1" indent="-457200">
              <a:spcAft>
                <a:spcPts val="600"/>
              </a:spcAft>
              <a:buFont typeface="+mj-lt"/>
              <a:buAutoNum type="alphaLcParenR"/>
            </a:pPr>
            <a:r>
              <a:rPr lang="en-US" sz="2400" dirty="0">
                <a:solidFill>
                  <a:schemeClr val="accent2"/>
                </a:solidFill>
                <a:latin typeface="Times New Roman" panose="02020603050405020304" pitchFamily="18" charset="0"/>
              </a:rPr>
              <a:t>What is the probability exactly one has AD?</a:t>
            </a:r>
          </a:p>
        </p:txBody>
      </p:sp>
      <p:graphicFrame>
        <p:nvGraphicFramePr>
          <p:cNvPr id="12" name="Table 12">
            <a:extLst>
              <a:ext uri="{FF2B5EF4-FFF2-40B4-BE49-F238E27FC236}">
                <a16:creationId xmlns:a16="http://schemas.microsoft.com/office/drawing/2014/main" id="{42E2EFA7-A17A-4FBC-909E-C8AFE9E6DEFE}"/>
              </a:ext>
            </a:extLst>
          </p:cNvPr>
          <p:cNvGraphicFramePr>
            <a:graphicFrameLocks noGrp="1"/>
          </p:cNvGraphicFramePr>
          <p:nvPr>
            <p:extLst>
              <p:ext uri="{D42A27DB-BD31-4B8C-83A1-F6EECF244321}">
                <p14:modId xmlns:p14="http://schemas.microsoft.com/office/powerpoint/2010/main" val="2810413170"/>
              </p:ext>
            </p:extLst>
          </p:nvPr>
        </p:nvGraphicFramePr>
        <p:xfrm>
          <a:off x="3230538" y="2971800"/>
          <a:ext cx="5283198" cy="2225040"/>
        </p:xfrm>
        <a:graphic>
          <a:graphicData uri="http://schemas.openxmlformats.org/drawingml/2006/table">
            <a:tbl>
              <a:tblPr firstRow="1" bandRow="1">
                <a:tableStyleId>{5940675A-B579-460E-94D1-54222C63F5DA}</a:tableStyleId>
              </a:tblPr>
              <a:tblGrid>
                <a:gridCol w="1761066">
                  <a:extLst>
                    <a:ext uri="{9D8B030D-6E8A-4147-A177-3AD203B41FA5}">
                      <a16:colId xmlns:a16="http://schemas.microsoft.com/office/drawing/2014/main" val="2242842861"/>
                    </a:ext>
                  </a:extLst>
                </a:gridCol>
                <a:gridCol w="1761066">
                  <a:extLst>
                    <a:ext uri="{9D8B030D-6E8A-4147-A177-3AD203B41FA5}">
                      <a16:colId xmlns:a16="http://schemas.microsoft.com/office/drawing/2014/main" val="3658756536"/>
                    </a:ext>
                  </a:extLst>
                </a:gridCol>
                <a:gridCol w="1761066">
                  <a:extLst>
                    <a:ext uri="{9D8B030D-6E8A-4147-A177-3AD203B41FA5}">
                      <a16:colId xmlns:a16="http://schemas.microsoft.com/office/drawing/2014/main" val="2807888402"/>
                    </a:ext>
                  </a:extLst>
                </a:gridCol>
              </a:tblGrid>
              <a:tr h="370840">
                <a:tc>
                  <a:txBody>
                    <a:bodyPr/>
                    <a:lstStyle/>
                    <a:p>
                      <a:r>
                        <a:rPr lang="en-US" dirty="0">
                          <a:solidFill>
                            <a:schemeClr val="accent2"/>
                          </a:solidFill>
                        </a:rPr>
                        <a:t>Age Group</a:t>
                      </a:r>
                    </a:p>
                  </a:txBody>
                  <a:tcPr/>
                </a:tc>
                <a:tc>
                  <a:txBody>
                    <a:bodyPr/>
                    <a:lstStyle/>
                    <a:p>
                      <a:r>
                        <a:rPr lang="en-US" dirty="0">
                          <a:solidFill>
                            <a:schemeClr val="accent2"/>
                          </a:solidFill>
                        </a:rPr>
                        <a:t>Males</a:t>
                      </a:r>
                    </a:p>
                  </a:txBody>
                  <a:tcPr/>
                </a:tc>
                <a:tc>
                  <a:txBody>
                    <a:bodyPr/>
                    <a:lstStyle/>
                    <a:p>
                      <a:r>
                        <a:rPr lang="en-US" dirty="0">
                          <a:solidFill>
                            <a:schemeClr val="accent2"/>
                          </a:solidFill>
                        </a:rPr>
                        <a:t>Females</a:t>
                      </a:r>
                    </a:p>
                  </a:txBody>
                  <a:tcPr/>
                </a:tc>
                <a:extLst>
                  <a:ext uri="{0D108BD9-81ED-4DB2-BD59-A6C34878D82A}">
                    <a16:rowId xmlns:a16="http://schemas.microsoft.com/office/drawing/2014/main" val="3094456583"/>
                  </a:ext>
                </a:extLst>
              </a:tr>
              <a:tr h="370840">
                <a:tc>
                  <a:txBody>
                    <a:bodyPr/>
                    <a:lstStyle/>
                    <a:p>
                      <a:r>
                        <a:rPr lang="en-US" dirty="0">
                          <a:solidFill>
                            <a:schemeClr val="accent2"/>
                          </a:solidFill>
                        </a:rPr>
                        <a:t>65 – 69</a:t>
                      </a:r>
                    </a:p>
                  </a:txBody>
                  <a:tcPr/>
                </a:tc>
                <a:tc>
                  <a:txBody>
                    <a:bodyPr/>
                    <a:lstStyle/>
                    <a:p>
                      <a:r>
                        <a:rPr lang="en-US" dirty="0">
                          <a:solidFill>
                            <a:schemeClr val="accent2"/>
                          </a:solidFill>
                        </a:rPr>
                        <a:t>0.016</a:t>
                      </a:r>
                    </a:p>
                  </a:txBody>
                  <a:tcPr/>
                </a:tc>
                <a:tc>
                  <a:txBody>
                    <a:bodyPr/>
                    <a:lstStyle/>
                    <a:p>
                      <a:r>
                        <a:rPr lang="en-US" dirty="0">
                          <a:solidFill>
                            <a:schemeClr val="accent2"/>
                          </a:solidFill>
                        </a:rPr>
                        <a:t>0.0</a:t>
                      </a:r>
                    </a:p>
                  </a:txBody>
                  <a:tcPr/>
                </a:tc>
                <a:extLst>
                  <a:ext uri="{0D108BD9-81ED-4DB2-BD59-A6C34878D82A}">
                    <a16:rowId xmlns:a16="http://schemas.microsoft.com/office/drawing/2014/main" val="1020284201"/>
                  </a:ext>
                </a:extLst>
              </a:tr>
              <a:tr h="370840">
                <a:tc>
                  <a:txBody>
                    <a:bodyPr/>
                    <a:lstStyle/>
                    <a:p>
                      <a:r>
                        <a:rPr lang="en-US" dirty="0">
                          <a:solidFill>
                            <a:schemeClr val="accent2"/>
                          </a:solidFill>
                        </a:rPr>
                        <a:t>70 – 74</a:t>
                      </a:r>
                    </a:p>
                  </a:txBody>
                  <a:tcPr/>
                </a:tc>
                <a:tc>
                  <a:txBody>
                    <a:bodyPr/>
                    <a:lstStyle/>
                    <a:p>
                      <a:r>
                        <a:rPr lang="en-US" dirty="0">
                          <a:solidFill>
                            <a:schemeClr val="accent2"/>
                          </a:solidFill>
                        </a:rPr>
                        <a:t>0.029</a:t>
                      </a:r>
                    </a:p>
                  </a:txBody>
                  <a:tcPr/>
                </a:tc>
                <a:tc>
                  <a:txBody>
                    <a:bodyPr/>
                    <a:lstStyle/>
                    <a:p>
                      <a:r>
                        <a:rPr lang="en-US" dirty="0">
                          <a:solidFill>
                            <a:schemeClr val="accent2"/>
                          </a:solidFill>
                        </a:rPr>
                        <a:t>0.022</a:t>
                      </a:r>
                    </a:p>
                  </a:txBody>
                  <a:tcPr/>
                </a:tc>
                <a:extLst>
                  <a:ext uri="{0D108BD9-81ED-4DB2-BD59-A6C34878D82A}">
                    <a16:rowId xmlns:a16="http://schemas.microsoft.com/office/drawing/2014/main" val="2824413291"/>
                  </a:ext>
                </a:extLst>
              </a:tr>
              <a:tr h="370840">
                <a:tc>
                  <a:txBody>
                    <a:bodyPr/>
                    <a:lstStyle/>
                    <a:p>
                      <a:r>
                        <a:rPr lang="en-US" dirty="0">
                          <a:solidFill>
                            <a:schemeClr val="accent2"/>
                          </a:solidFill>
                        </a:rPr>
                        <a:t>75 – 79</a:t>
                      </a:r>
                    </a:p>
                  </a:txBody>
                  <a:tcPr/>
                </a:tc>
                <a:tc>
                  <a:txBody>
                    <a:bodyPr/>
                    <a:lstStyle/>
                    <a:p>
                      <a:r>
                        <a:rPr lang="en-US" dirty="0">
                          <a:solidFill>
                            <a:schemeClr val="accent2"/>
                          </a:solidFill>
                        </a:rPr>
                        <a:t>0.049</a:t>
                      </a:r>
                    </a:p>
                  </a:txBody>
                  <a:tcPr/>
                </a:tc>
                <a:tc>
                  <a:txBody>
                    <a:bodyPr/>
                    <a:lstStyle/>
                    <a:p>
                      <a:r>
                        <a:rPr lang="en-US" dirty="0">
                          <a:solidFill>
                            <a:schemeClr val="accent2"/>
                          </a:solidFill>
                        </a:rPr>
                        <a:t>0.032</a:t>
                      </a:r>
                    </a:p>
                  </a:txBody>
                  <a:tcPr/>
                </a:tc>
                <a:extLst>
                  <a:ext uri="{0D108BD9-81ED-4DB2-BD59-A6C34878D82A}">
                    <a16:rowId xmlns:a16="http://schemas.microsoft.com/office/drawing/2014/main" val="729536605"/>
                  </a:ext>
                </a:extLst>
              </a:tr>
              <a:tr h="370840">
                <a:tc>
                  <a:txBody>
                    <a:bodyPr/>
                    <a:lstStyle/>
                    <a:p>
                      <a:r>
                        <a:rPr lang="en-US" dirty="0">
                          <a:solidFill>
                            <a:schemeClr val="accent2"/>
                          </a:solidFill>
                        </a:rPr>
                        <a:t>80- 84</a:t>
                      </a:r>
                    </a:p>
                  </a:txBody>
                  <a:tcPr/>
                </a:tc>
                <a:tc>
                  <a:txBody>
                    <a:bodyPr/>
                    <a:lstStyle/>
                    <a:p>
                      <a:r>
                        <a:rPr lang="en-US" dirty="0">
                          <a:solidFill>
                            <a:schemeClr val="accent2"/>
                          </a:solidFill>
                        </a:rPr>
                        <a:t>0.088</a:t>
                      </a:r>
                    </a:p>
                  </a:txBody>
                  <a:tcPr/>
                </a:tc>
                <a:tc>
                  <a:txBody>
                    <a:bodyPr/>
                    <a:lstStyle/>
                    <a:p>
                      <a:r>
                        <a:rPr lang="en-US" dirty="0">
                          <a:solidFill>
                            <a:schemeClr val="accent2"/>
                          </a:solidFill>
                        </a:rPr>
                        <a:t>0.078</a:t>
                      </a:r>
                    </a:p>
                  </a:txBody>
                  <a:tcPr/>
                </a:tc>
                <a:extLst>
                  <a:ext uri="{0D108BD9-81ED-4DB2-BD59-A6C34878D82A}">
                    <a16:rowId xmlns:a16="http://schemas.microsoft.com/office/drawing/2014/main" val="3340600508"/>
                  </a:ext>
                </a:extLst>
              </a:tr>
              <a:tr h="370840">
                <a:tc>
                  <a:txBody>
                    <a:bodyPr/>
                    <a:lstStyle/>
                    <a:p>
                      <a:r>
                        <a:rPr lang="en-US" dirty="0">
                          <a:solidFill>
                            <a:schemeClr val="accent2"/>
                          </a:solidFill>
                        </a:rPr>
                        <a:t>85+</a:t>
                      </a:r>
                    </a:p>
                  </a:txBody>
                  <a:tcPr/>
                </a:tc>
                <a:tc>
                  <a:txBody>
                    <a:bodyPr/>
                    <a:lstStyle/>
                    <a:p>
                      <a:r>
                        <a:rPr lang="en-US" dirty="0">
                          <a:solidFill>
                            <a:schemeClr val="accent2"/>
                          </a:solidFill>
                        </a:rPr>
                        <a:t>0.35</a:t>
                      </a:r>
                    </a:p>
                  </a:txBody>
                  <a:tcPr/>
                </a:tc>
                <a:tc>
                  <a:txBody>
                    <a:bodyPr/>
                    <a:lstStyle/>
                    <a:p>
                      <a:r>
                        <a:rPr lang="en-US" dirty="0">
                          <a:solidFill>
                            <a:schemeClr val="accent2"/>
                          </a:solidFill>
                        </a:rPr>
                        <a:t>0.28</a:t>
                      </a:r>
                    </a:p>
                  </a:txBody>
                  <a:tcPr/>
                </a:tc>
                <a:extLst>
                  <a:ext uri="{0D108BD9-81ED-4DB2-BD59-A6C34878D82A}">
                    <a16:rowId xmlns:a16="http://schemas.microsoft.com/office/drawing/2014/main" val="831789887"/>
                  </a:ext>
                </a:extLst>
              </a:tr>
            </a:tbl>
          </a:graphicData>
        </a:graphic>
      </p:graphicFrame>
    </p:spTree>
    <p:extLst>
      <p:ext uri="{BB962C8B-B14F-4D97-AF65-F5344CB8AC3E}">
        <p14:creationId xmlns:p14="http://schemas.microsoft.com/office/powerpoint/2010/main" val="3279357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C2F4FC-C9C3-479F-AACB-F813A1FF903A}"/>
              </a:ext>
            </a:extLst>
          </p:cNvPr>
          <p:cNvSpPr>
            <a:spLocks noGrp="1"/>
          </p:cNvSpPr>
          <p:nvPr>
            <p:ph type="dt" sz="half" idx="10"/>
          </p:nvPr>
        </p:nvSpPr>
        <p:spPr/>
        <p:txBody>
          <a:bodyPr/>
          <a:lstStyle/>
          <a:p>
            <a:pPr>
              <a:defRPr/>
            </a:pPr>
            <a:r>
              <a:rPr lang="en-US"/>
              <a:t>Summer Institutes 2020</a:t>
            </a:r>
            <a:endParaRPr lang="en-US" dirty="0"/>
          </a:p>
        </p:txBody>
      </p:sp>
      <p:sp>
        <p:nvSpPr>
          <p:cNvPr id="3" name="Footer Placeholder 2">
            <a:extLst>
              <a:ext uri="{FF2B5EF4-FFF2-40B4-BE49-F238E27FC236}">
                <a16:creationId xmlns:a16="http://schemas.microsoft.com/office/drawing/2014/main" id="{32A7E981-8574-4BDB-9D7D-06623F3B2A18}"/>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9BB96E26-A2D3-42CF-969B-8C3170D3A040}"/>
              </a:ext>
            </a:extLst>
          </p:cNvPr>
          <p:cNvSpPr>
            <a:spLocks noGrp="1"/>
          </p:cNvSpPr>
          <p:nvPr>
            <p:ph type="sldNum" sz="quarter" idx="12"/>
          </p:nvPr>
        </p:nvSpPr>
        <p:spPr/>
        <p:txBody>
          <a:bodyPr/>
          <a:lstStyle/>
          <a:p>
            <a:pPr>
              <a:defRPr/>
            </a:pPr>
            <a:fld id="{D6F51597-BCFE-41F4-9A7C-2BFC6B13565B}" type="slidenum">
              <a:rPr lang="en-US" smtClean="0"/>
              <a:pPr>
                <a:defRPr/>
              </a:pPr>
              <a:t>12</a:t>
            </a:fld>
            <a:endParaRPr lang="en-US"/>
          </a:p>
        </p:txBody>
      </p:sp>
      <p:sp>
        <p:nvSpPr>
          <p:cNvPr id="5" name="Rectangle 4">
            <a:extLst>
              <a:ext uri="{FF2B5EF4-FFF2-40B4-BE49-F238E27FC236}">
                <a16:creationId xmlns:a16="http://schemas.microsoft.com/office/drawing/2014/main" id="{2E154A44-50DF-441C-91B7-728AF7EBB451}"/>
              </a:ext>
            </a:extLst>
          </p:cNvPr>
          <p:cNvSpPr/>
          <p:nvPr/>
        </p:nvSpPr>
        <p:spPr>
          <a:xfrm>
            <a:off x="1219200" y="1130295"/>
            <a:ext cx="10058400" cy="7109639"/>
          </a:xfrm>
          <a:prstGeom prst="rect">
            <a:avLst/>
          </a:prstGeom>
        </p:spPr>
        <p:txBody>
          <a:bodyPr wrap="square">
            <a:spAutoFit/>
          </a:bodyPr>
          <a:lstStyle/>
          <a:p>
            <a:pPr marL="457200" indent="-457200">
              <a:buFont typeface="+mj-lt"/>
              <a:buAutoNum type="arabicPeriod" startAt="10"/>
            </a:pPr>
            <a:r>
              <a:rPr lang="en-US" sz="2400" dirty="0">
                <a:solidFill>
                  <a:schemeClr val="accent2"/>
                </a:solidFill>
                <a:latin typeface="+mn-lt"/>
              </a:rPr>
              <a:t>Randomized response surveys (RRS) are sometimes used to get unbiased responses to sensitive questions such as “Have you used illegal drugs in the past 6 months?” In one version of a RRS a respondent is first told to secretly flip a coin. If the coin toss is a head, the respondent is instructed to answer “Yes” to the sensitive question, regardless of the truth; if the coin toss is a tail, he is instructed to answer the sensitive question truthfully. This removes the stigma associated with a “Yes” answer since no one except the participant can tell if a “Yes” response is answering the sensitive question.</a:t>
            </a:r>
          </a:p>
          <a:p>
            <a:endParaRPr lang="en-US" sz="2400" dirty="0">
              <a:solidFill>
                <a:schemeClr val="accent2"/>
              </a:solidFill>
              <a:latin typeface="+mn-lt"/>
            </a:endParaRPr>
          </a:p>
          <a:p>
            <a:pPr marL="457200" indent="-457200">
              <a:buClr>
                <a:srgbClr val="353534"/>
              </a:buClr>
              <a:buFont typeface="+mj-lt"/>
              <a:buAutoNum type="alphaLcParenR"/>
            </a:pPr>
            <a:r>
              <a:rPr lang="en-US" sz="2400" dirty="0">
                <a:solidFill>
                  <a:schemeClr val="accent2"/>
                </a:solidFill>
                <a:latin typeface="+mn-lt"/>
              </a:rPr>
              <a:t>Suppose the true proportion of the population who have used illegal drugs in the past 6 months is R. Write an equation that gives the proportion of the respondents expected to answer “Yes” to the sensitive question in terms of R  (Hint: Use the total probability rule and assume that the probability of a head on the coin flip is 0.5)</a:t>
            </a:r>
          </a:p>
          <a:p>
            <a:pPr>
              <a:buClr>
                <a:srgbClr val="353534"/>
              </a:buClr>
            </a:pPr>
            <a:endParaRPr lang="en-US" sz="2400" dirty="0">
              <a:solidFill>
                <a:schemeClr val="accent2"/>
              </a:solidFill>
              <a:latin typeface="+mn-lt"/>
            </a:endParaRPr>
          </a:p>
          <a:p>
            <a:pPr marL="457200" indent="-457200">
              <a:buClr>
                <a:srgbClr val="353534"/>
              </a:buClr>
              <a:buFont typeface="+mj-lt"/>
              <a:buAutoNum type="alphaLcParenR" startAt="2"/>
            </a:pPr>
            <a:r>
              <a:rPr lang="en-US" sz="2400" dirty="0">
                <a:solidFill>
                  <a:schemeClr val="accent2"/>
                </a:solidFill>
                <a:latin typeface="+mn-lt"/>
              </a:rPr>
              <a:t>In a RRS, 60 out of 100 participants respond “Yes” to the question “Have you used illegal drugs in the past 6 months?”. Give an estimate, based on part (a), of the proportion of this population that have used illegal drugs in the past 6 months.</a:t>
            </a:r>
          </a:p>
        </p:txBody>
      </p:sp>
      <p:sp>
        <p:nvSpPr>
          <p:cNvPr id="6" name="Text Box 16">
            <a:extLst>
              <a:ext uri="{FF2B5EF4-FFF2-40B4-BE49-F238E27FC236}">
                <a16:creationId xmlns:a16="http://schemas.microsoft.com/office/drawing/2014/main" id="{52BAE4A8-14E0-4697-A4BE-B3C99DE3F163}"/>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Extra Problems</a:t>
            </a:r>
          </a:p>
        </p:txBody>
      </p:sp>
      <p:sp>
        <p:nvSpPr>
          <p:cNvPr id="7" name="Line 17">
            <a:extLst>
              <a:ext uri="{FF2B5EF4-FFF2-40B4-BE49-F238E27FC236}">
                <a16:creationId xmlns:a16="http://schemas.microsoft.com/office/drawing/2014/main" id="{026D187A-7D79-4011-B4F8-295A242A87B4}"/>
              </a:ext>
            </a:extLst>
          </p:cNvPr>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0000"/>
              </a:solidFill>
            </a:endParaRPr>
          </a:p>
        </p:txBody>
      </p:sp>
    </p:spTree>
    <p:extLst>
      <p:ext uri="{BB962C8B-B14F-4D97-AF65-F5344CB8AC3E}">
        <p14:creationId xmlns:p14="http://schemas.microsoft.com/office/powerpoint/2010/main" val="1281269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969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9700" name="Text Box 2"/>
          <p:cNvSpPr txBox="1">
            <a:spLocks noChangeArrowheads="1"/>
          </p:cNvSpPr>
          <p:nvPr/>
        </p:nvSpPr>
        <p:spPr bwMode="auto">
          <a:xfrm>
            <a:off x="4648200" y="381000"/>
            <a:ext cx="2895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Extra Problems</a:t>
            </a:r>
          </a:p>
        </p:txBody>
      </p:sp>
      <p:sp>
        <p:nvSpPr>
          <p:cNvPr id="29701" name="Text Box 3"/>
          <p:cNvSpPr txBox="1">
            <a:spLocks noChangeArrowheads="1"/>
          </p:cNvSpPr>
          <p:nvPr/>
        </p:nvSpPr>
        <p:spPr bwMode="auto">
          <a:xfrm>
            <a:off x="1905000" y="4523539"/>
            <a:ext cx="920115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465138" indent="-465138" algn="just">
              <a:spcBef>
                <a:spcPct val="50000"/>
              </a:spcBef>
              <a:buFontTx/>
              <a:buNone/>
            </a:pPr>
            <a:r>
              <a:rPr lang="en-US" altLang="en-US" sz="2400" dirty="0">
                <a:solidFill>
                  <a:schemeClr val="accent2"/>
                </a:solidFill>
                <a:cs typeface="Times New Roman" charset="0"/>
              </a:rPr>
              <a:t> a) 	If one of the 1820 records were randomly selected, what is the probability it would be a person with TB?  </a:t>
            </a:r>
          </a:p>
          <a:p>
            <a:pPr marL="465138" indent="-465138" algn="just">
              <a:spcBef>
                <a:spcPct val="0"/>
              </a:spcBef>
              <a:buFontTx/>
              <a:buNone/>
            </a:pPr>
            <a:r>
              <a:rPr lang="en-US" altLang="en-US" sz="2400" dirty="0">
                <a:solidFill>
                  <a:schemeClr val="accent2"/>
                </a:solidFill>
                <a:cs typeface="Times New Roman" charset="0"/>
              </a:rPr>
              <a:t>b) 	For a randomly selected record, what is the probability that it belongs to a person who has TB and has a positive X-ray?  </a:t>
            </a:r>
          </a:p>
          <a:p>
            <a:pPr marL="465138" indent="-465138" algn="just">
              <a:spcBef>
                <a:spcPct val="0"/>
              </a:spcBef>
              <a:buFontTx/>
              <a:buNone/>
            </a:pPr>
            <a:r>
              <a:rPr lang="en-US" altLang="en-US" sz="2400" dirty="0">
                <a:solidFill>
                  <a:schemeClr val="accent2"/>
                </a:solidFill>
                <a:cs typeface="Times New Roman" charset="0"/>
              </a:rPr>
              <a:t>c)   If you are told that a randomly selected record is for a person with a positive X-ray, what is the probability that it belongs to a person with TB?  </a:t>
            </a:r>
          </a:p>
          <a:p>
            <a:pPr marL="465138" indent="-465138" algn="just">
              <a:spcBef>
                <a:spcPct val="0"/>
              </a:spcBef>
              <a:buFontTx/>
              <a:buNone/>
            </a:pPr>
            <a:r>
              <a:rPr lang="en-US" altLang="en-US" sz="2400" dirty="0">
                <a:solidFill>
                  <a:schemeClr val="accent2"/>
                </a:solidFill>
                <a:cs typeface="Times New Roman" charset="0"/>
              </a:rPr>
              <a:t>d) 	What is the probability that a randomly selected record belongs to a person with TB or a person with a positive X-ray?  </a:t>
            </a:r>
          </a:p>
        </p:txBody>
      </p:sp>
      <p:sp>
        <p:nvSpPr>
          <p:cNvPr id="29702" name="Text Box 4"/>
          <p:cNvSpPr txBox="1">
            <a:spLocks noChangeArrowheads="1"/>
          </p:cNvSpPr>
          <p:nvPr/>
        </p:nvSpPr>
        <p:spPr bwMode="auto">
          <a:xfrm>
            <a:off x="1334448" y="1015887"/>
            <a:ext cx="980915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457200" indent="-457200">
              <a:spcBef>
                <a:spcPct val="50000"/>
              </a:spcBef>
              <a:buFont typeface="+mj-lt"/>
              <a:buAutoNum type="arabicPeriod" startAt="11"/>
            </a:pPr>
            <a:r>
              <a:rPr lang="en-US" altLang="en-US" sz="2400" dirty="0">
                <a:solidFill>
                  <a:schemeClr val="accent2"/>
                </a:solidFill>
              </a:rPr>
              <a:t>The following table summarizes a cross-sectional study by </a:t>
            </a:r>
            <a:r>
              <a:rPr lang="en-US" altLang="en-US" sz="2400" dirty="0" err="1">
                <a:solidFill>
                  <a:schemeClr val="accent2"/>
                </a:solidFill>
              </a:rPr>
              <a:t>Jerushalmy</a:t>
            </a:r>
            <a:r>
              <a:rPr lang="en-US" altLang="en-US" sz="2400" dirty="0">
                <a:solidFill>
                  <a:schemeClr val="accent2"/>
                </a:solidFill>
              </a:rPr>
              <a:t> et al that sparked controversy concerning the value of various screening procedures for disease detection.</a:t>
            </a:r>
          </a:p>
        </p:txBody>
      </p:sp>
      <p:sp>
        <p:nvSpPr>
          <p:cNvPr id="2970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B1090F45-A85E-481B-84A6-41D60CDEDE92}" type="slidenum">
              <a:rPr lang="en-US" altLang="en-US" sz="1400"/>
              <a:pPr>
                <a:spcBef>
                  <a:spcPct val="0"/>
                </a:spcBef>
                <a:buFontTx/>
                <a:buNone/>
              </a:pPr>
              <a:t>13</a:t>
            </a:fld>
            <a:endParaRPr lang="en-US" altLang="en-US" sz="1400"/>
          </a:p>
        </p:txBody>
      </p:sp>
      <p:graphicFrame>
        <p:nvGraphicFramePr>
          <p:cNvPr id="2" name="Table 2">
            <a:extLst>
              <a:ext uri="{FF2B5EF4-FFF2-40B4-BE49-F238E27FC236}">
                <a16:creationId xmlns:a16="http://schemas.microsoft.com/office/drawing/2014/main" id="{7194DD56-7641-49A8-A55D-650434B377B1}"/>
              </a:ext>
            </a:extLst>
          </p:cNvPr>
          <p:cNvGraphicFramePr>
            <a:graphicFrameLocks noGrp="1"/>
          </p:cNvGraphicFramePr>
          <p:nvPr>
            <p:extLst>
              <p:ext uri="{D42A27DB-BD31-4B8C-83A1-F6EECF244321}">
                <p14:modId xmlns:p14="http://schemas.microsoft.com/office/powerpoint/2010/main" val="5793807"/>
              </p:ext>
            </p:extLst>
          </p:nvPr>
        </p:nvGraphicFramePr>
        <p:xfrm>
          <a:off x="2902488" y="2375724"/>
          <a:ext cx="5845444" cy="182880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4279319235"/>
                    </a:ext>
                  </a:extLst>
                </a:gridCol>
                <a:gridCol w="1219200">
                  <a:extLst>
                    <a:ext uri="{9D8B030D-6E8A-4147-A177-3AD203B41FA5}">
                      <a16:colId xmlns:a16="http://schemas.microsoft.com/office/drawing/2014/main" val="2166409403"/>
                    </a:ext>
                  </a:extLst>
                </a:gridCol>
                <a:gridCol w="1295400">
                  <a:extLst>
                    <a:ext uri="{9D8B030D-6E8A-4147-A177-3AD203B41FA5}">
                      <a16:colId xmlns:a16="http://schemas.microsoft.com/office/drawing/2014/main" val="404381854"/>
                    </a:ext>
                  </a:extLst>
                </a:gridCol>
                <a:gridCol w="1121044">
                  <a:extLst>
                    <a:ext uri="{9D8B030D-6E8A-4147-A177-3AD203B41FA5}">
                      <a16:colId xmlns:a16="http://schemas.microsoft.com/office/drawing/2014/main" val="2551558781"/>
                    </a:ext>
                  </a:extLst>
                </a:gridCol>
              </a:tblGrid>
              <a:tr h="370840">
                <a:tc>
                  <a:txBody>
                    <a:bodyPr/>
                    <a:lstStyle/>
                    <a:p>
                      <a:pPr algn="ctr"/>
                      <a:endParaRPr lang="en-US" sz="2400" dirty="0">
                        <a:solidFill>
                          <a:schemeClr val="accent2"/>
                        </a:solidFill>
                      </a:endParaRPr>
                    </a:p>
                  </a:txBody>
                  <a:tcPr/>
                </a:tc>
                <a:tc>
                  <a:txBody>
                    <a:bodyPr/>
                    <a:lstStyle/>
                    <a:p>
                      <a:pPr algn="ctr"/>
                      <a:r>
                        <a:rPr lang="en-US" sz="2400" dirty="0">
                          <a:solidFill>
                            <a:schemeClr val="accent2"/>
                          </a:solidFill>
                        </a:rPr>
                        <a:t>No TB</a:t>
                      </a:r>
                    </a:p>
                  </a:txBody>
                  <a:tcPr/>
                </a:tc>
                <a:tc>
                  <a:txBody>
                    <a:bodyPr/>
                    <a:lstStyle/>
                    <a:p>
                      <a:pPr algn="ctr"/>
                      <a:r>
                        <a:rPr lang="en-US" sz="2400" dirty="0">
                          <a:solidFill>
                            <a:schemeClr val="accent2"/>
                          </a:solidFill>
                        </a:rPr>
                        <a:t>TB</a:t>
                      </a:r>
                    </a:p>
                  </a:txBody>
                  <a:tcPr/>
                </a:tc>
                <a:tc>
                  <a:txBody>
                    <a:bodyPr/>
                    <a:lstStyle/>
                    <a:p>
                      <a:pPr algn="ctr"/>
                      <a:endParaRPr lang="en-US" sz="2400" dirty="0">
                        <a:solidFill>
                          <a:schemeClr val="accent2"/>
                        </a:solidFill>
                      </a:endParaRPr>
                    </a:p>
                  </a:txBody>
                  <a:tcPr/>
                </a:tc>
                <a:extLst>
                  <a:ext uri="{0D108BD9-81ED-4DB2-BD59-A6C34878D82A}">
                    <a16:rowId xmlns:a16="http://schemas.microsoft.com/office/drawing/2014/main" val="1071960843"/>
                  </a:ext>
                </a:extLst>
              </a:tr>
              <a:tr h="370840">
                <a:tc>
                  <a:txBody>
                    <a:bodyPr/>
                    <a:lstStyle/>
                    <a:p>
                      <a:pPr algn="ctr"/>
                      <a:r>
                        <a:rPr lang="en-US" sz="2400" dirty="0">
                          <a:solidFill>
                            <a:schemeClr val="accent2"/>
                          </a:solidFill>
                        </a:rPr>
                        <a:t>Negative X-ray</a:t>
                      </a:r>
                    </a:p>
                  </a:txBody>
                  <a:tcPr/>
                </a:tc>
                <a:tc>
                  <a:txBody>
                    <a:bodyPr/>
                    <a:lstStyle/>
                    <a:p>
                      <a:pPr algn="ctr"/>
                      <a:r>
                        <a:rPr lang="en-US" sz="2400" dirty="0">
                          <a:solidFill>
                            <a:schemeClr val="accent2"/>
                          </a:solidFill>
                        </a:rPr>
                        <a:t>1739</a:t>
                      </a:r>
                    </a:p>
                  </a:txBody>
                  <a:tcPr/>
                </a:tc>
                <a:tc>
                  <a:txBody>
                    <a:bodyPr/>
                    <a:lstStyle/>
                    <a:p>
                      <a:pPr algn="ctr"/>
                      <a:r>
                        <a:rPr lang="en-US" sz="2400" dirty="0">
                          <a:solidFill>
                            <a:schemeClr val="accent2"/>
                          </a:solidFill>
                        </a:rPr>
                        <a:t>8</a:t>
                      </a:r>
                    </a:p>
                  </a:txBody>
                  <a:tcPr/>
                </a:tc>
                <a:tc>
                  <a:txBody>
                    <a:bodyPr/>
                    <a:lstStyle/>
                    <a:p>
                      <a:pPr algn="ctr"/>
                      <a:r>
                        <a:rPr lang="en-US" sz="2400" dirty="0">
                          <a:solidFill>
                            <a:schemeClr val="accent2"/>
                          </a:solidFill>
                        </a:rPr>
                        <a:t>1747</a:t>
                      </a:r>
                    </a:p>
                  </a:txBody>
                  <a:tcPr/>
                </a:tc>
                <a:extLst>
                  <a:ext uri="{0D108BD9-81ED-4DB2-BD59-A6C34878D82A}">
                    <a16:rowId xmlns:a16="http://schemas.microsoft.com/office/drawing/2014/main" val="2067486361"/>
                  </a:ext>
                </a:extLst>
              </a:tr>
              <a:tr h="370840">
                <a:tc>
                  <a:txBody>
                    <a:bodyPr/>
                    <a:lstStyle/>
                    <a:p>
                      <a:pPr algn="ctr"/>
                      <a:r>
                        <a:rPr lang="en-US" sz="2400" dirty="0">
                          <a:solidFill>
                            <a:schemeClr val="accent2"/>
                          </a:solidFill>
                        </a:rPr>
                        <a:t>Positive X-ray</a:t>
                      </a:r>
                    </a:p>
                  </a:txBody>
                  <a:tcPr/>
                </a:tc>
                <a:tc>
                  <a:txBody>
                    <a:bodyPr/>
                    <a:lstStyle/>
                    <a:p>
                      <a:pPr algn="ctr"/>
                      <a:r>
                        <a:rPr lang="en-US" sz="2400" dirty="0">
                          <a:solidFill>
                            <a:schemeClr val="accent2"/>
                          </a:solidFill>
                        </a:rPr>
                        <a:t>51</a:t>
                      </a:r>
                    </a:p>
                  </a:txBody>
                  <a:tcPr/>
                </a:tc>
                <a:tc>
                  <a:txBody>
                    <a:bodyPr/>
                    <a:lstStyle/>
                    <a:p>
                      <a:pPr algn="ctr"/>
                      <a:r>
                        <a:rPr lang="en-US" sz="2400" dirty="0">
                          <a:solidFill>
                            <a:schemeClr val="accent2"/>
                          </a:solidFill>
                        </a:rPr>
                        <a:t>22</a:t>
                      </a:r>
                    </a:p>
                  </a:txBody>
                  <a:tcPr/>
                </a:tc>
                <a:tc>
                  <a:txBody>
                    <a:bodyPr/>
                    <a:lstStyle/>
                    <a:p>
                      <a:pPr algn="ctr"/>
                      <a:r>
                        <a:rPr lang="en-US" sz="2400" dirty="0">
                          <a:solidFill>
                            <a:schemeClr val="accent2"/>
                          </a:solidFill>
                        </a:rPr>
                        <a:t>73</a:t>
                      </a:r>
                    </a:p>
                  </a:txBody>
                  <a:tcPr/>
                </a:tc>
                <a:extLst>
                  <a:ext uri="{0D108BD9-81ED-4DB2-BD59-A6C34878D82A}">
                    <a16:rowId xmlns:a16="http://schemas.microsoft.com/office/drawing/2014/main" val="232600429"/>
                  </a:ext>
                </a:extLst>
              </a:tr>
              <a:tr h="370840">
                <a:tc>
                  <a:txBody>
                    <a:bodyPr/>
                    <a:lstStyle/>
                    <a:p>
                      <a:pPr algn="ctr"/>
                      <a:endParaRPr lang="en-US" sz="2400" dirty="0">
                        <a:solidFill>
                          <a:schemeClr val="accent2"/>
                        </a:solidFill>
                      </a:endParaRPr>
                    </a:p>
                  </a:txBody>
                  <a:tcPr/>
                </a:tc>
                <a:tc>
                  <a:txBody>
                    <a:bodyPr/>
                    <a:lstStyle/>
                    <a:p>
                      <a:pPr algn="ctr"/>
                      <a:r>
                        <a:rPr lang="en-US" sz="2400" dirty="0">
                          <a:solidFill>
                            <a:schemeClr val="accent2"/>
                          </a:solidFill>
                        </a:rPr>
                        <a:t>1790</a:t>
                      </a:r>
                    </a:p>
                  </a:txBody>
                  <a:tcPr/>
                </a:tc>
                <a:tc>
                  <a:txBody>
                    <a:bodyPr/>
                    <a:lstStyle/>
                    <a:p>
                      <a:pPr algn="ctr"/>
                      <a:r>
                        <a:rPr lang="en-US" sz="2400" dirty="0">
                          <a:solidFill>
                            <a:schemeClr val="accent2"/>
                          </a:solidFill>
                        </a:rPr>
                        <a:t>30</a:t>
                      </a:r>
                    </a:p>
                  </a:txBody>
                  <a:tcPr/>
                </a:tc>
                <a:tc>
                  <a:txBody>
                    <a:bodyPr/>
                    <a:lstStyle/>
                    <a:p>
                      <a:pPr algn="ctr"/>
                      <a:r>
                        <a:rPr lang="en-US" sz="2400" dirty="0">
                          <a:solidFill>
                            <a:schemeClr val="accent2"/>
                          </a:solidFill>
                        </a:rPr>
                        <a:t>1820</a:t>
                      </a:r>
                    </a:p>
                  </a:txBody>
                  <a:tcPr/>
                </a:tc>
                <a:extLst>
                  <a:ext uri="{0D108BD9-81ED-4DB2-BD59-A6C34878D82A}">
                    <a16:rowId xmlns:a16="http://schemas.microsoft.com/office/drawing/2014/main" val="518490649"/>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35F821-8BF9-471D-A942-0F9BC63E9812}"/>
              </a:ext>
            </a:extLst>
          </p:cNvPr>
          <p:cNvSpPr>
            <a:spLocks noGrp="1"/>
          </p:cNvSpPr>
          <p:nvPr>
            <p:ph type="dt" sz="half" idx="10"/>
          </p:nvPr>
        </p:nvSpPr>
        <p:spPr/>
        <p:txBody>
          <a:bodyPr/>
          <a:lstStyle/>
          <a:p>
            <a:pPr>
              <a:defRPr/>
            </a:pPr>
            <a:r>
              <a:rPr lang="en-US"/>
              <a:t>Summer Institutes 2020</a:t>
            </a:r>
            <a:endParaRPr lang="en-US" dirty="0"/>
          </a:p>
        </p:txBody>
      </p:sp>
      <p:sp>
        <p:nvSpPr>
          <p:cNvPr id="3" name="Footer Placeholder 2">
            <a:extLst>
              <a:ext uri="{FF2B5EF4-FFF2-40B4-BE49-F238E27FC236}">
                <a16:creationId xmlns:a16="http://schemas.microsoft.com/office/drawing/2014/main" id="{B6B3E4E3-01AF-4306-807C-CB13F8BEE02A}"/>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A5A839A9-D146-442E-A95C-596D218FD386}"/>
              </a:ext>
            </a:extLst>
          </p:cNvPr>
          <p:cNvSpPr>
            <a:spLocks noGrp="1"/>
          </p:cNvSpPr>
          <p:nvPr>
            <p:ph type="sldNum" sz="quarter" idx="12"/>
          </p:nvPr>
        </p:nvSpPr>
        <p:spPr/>
        <p:txBody>
          <a:bodyPr/>
          <a:lstStyle/>
          <a:p>
            <a:pPr>
              <a:defRPr/>
            </a:pPr>
            <a:fld id="{D6F51597-BCFE-41F4-9A7C-2BFC6B13565B}" type="slidenum">
              <a:rPr lang="en-US" smtClean="0"/>
              <a:pPr>
                <a:defRPr/>
              </a:pPr>
              <a:t>14</a:t>
            </a:fld>
            <a:endParaRPr lang="en-US"/>
          </a:p>
        </p:txBody>
      </p:sp>
      <p:sp>
        <p:nvSpPr>
          <p:cNvPr id="6" name="TextBox 5">
            <a:extLst>
              <a:ext uri="{FF2B5EF4-FFF2-40B4-BE49-F238E27FC236}">
                <a16:creationId xmlns:a16="http://schemas.microsoft.com/office/drawing/2014/main" id="{80FBB3EE-3A6F-4A2D-AF44-883E18BC0FD7}"/>
              </a:ext>
            </a:extLst>
          </p:cNvPr>
          <p:cNvSpPr txBox="1"/>
          <p:nvPr/>
        </p:nvSpPr>
        <p:spPr>
          <a:xfrm>
            <a:off x="1905000" y="756757"/>
            <a:ext cx="8763000" cy="6080319"/>
          </a:xfrm>
          <a:prstGeom prst="rect">
            <a:avLst/>
          </a:prstGeom>
          <a:noFill/>
        </p:spPr>
        <p:txBody>
          <a:bodyPr wrap="square">
            <a:spAutoFit/>
          </a:bodyPr>
          <a:lstStyle/>
          <a:p>
            <a:pPr marL="0" marR="0" algn="ctr">
              <a:lnSpc>
                <a:spcPct val="107000"/>
              </a:lnSpc>
              <a:spcBef>
                <a:spcPts val="0"/>
              </a:spcBef>
              <a:spcAft>
                <a:spcPts val="800"/>
              </a:spcAft>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Session 1 Solutions</a:t>
            </a:r>
            <a:endParaRPr lang="en-US" sz="2400" u="sng"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fontAlgn="base" hangingPunct="0">
              <a:lnSpc>
                <a:spcPct val="107000"/>
              </a:lnSpc>
              <a:spcBef>
                <a:spcPts val="600"/>
              </a:spcBef>
              <a:spcAft>
                <a:spcPts val="800"/>
              </a:spcAft>
              <a:buFont typeface="+mj-lt"/>
              <a:buAutoNum type="arabicParenR"/>
              <a:tabLst>
                <a:tab pos="457200" algn="l"/>
              </a:tabLst>
            </a:pPr>
            <a:r>
              <a:rPr lang="en-US" sz="2400" kern="1200" dirty="0">
                <a:effectLst/>
                <a:latin typeface="Calibri" panose="020F0502020204030204" pitchFamily="34" charset="0"/>
                <a:ea typeface="+mn-ea"/>
                <a:cs typeface="Calibri" panose="020F0502020204030204" pitchFamily="34" charset="0"/>
              </a:rPr>
              <a:t>a) 2/6       b) E2,E3 no; E2, E4 yes            c) E1, E2, E4               d) 4/6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fontAlgn="base" hangingPunct="0">
              <a:lnSpc>
                <a:spcPct val="107000"/>
              </a:lnSpc>
              <a:spcBef>
                <a:spcPts val="600"/>
              </a:spcBef>
              <a:spcAft>
                <a:spcPts val="800"/>
              </a:spcAft>
              <a:buFont typeface="+mj-lt"/>
              <a:buAutoNum type="arabicParenR"/>
              <a:tabLst>
                <a:tab pos="457200" algn="l"/>
              </a:tabLst>
            </a:pPr>
            <a:r>
              <a:rPr lang="en-US" sz="2400" kern="1200" dirty="0">
                <a:effectLst/>
                <a:latin typeface="Calibri" panose="020F0502020204030204" pitchFamily="34" charset="0"/>
                <a:ea typeface="+mn-ea"/>
                <a:cs typeface="Calibri" panose="020F0502020204030204" pitchFamily="34" charset="0"/>
              </a:rPr>
              <a:t>a) 89/10000        b) 9/10000       c) 90/10000       d) 9/10       e) 9/89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fontAlgn="base" hangingPunct="0">
              <a:lnSpc>
                <a:spcPct val="107000"/>
              </a:lnSpc>
              <a:spcBef>
                <a:spcPts val="600"/>
              </a:spcBef>
              <a:spcAft>
                <a:spcPts val="800"/>
              </a:spcAft>
              <a:buFont typeface="+mj-lt"/>
              <a:buAutoNum type="arabicParenR"/>
              <a:tabLst>
                <a:tab pos="457200" algn="l"/>
              </a:tabLst>
            </a:pPr>
            <a:r>
              <a:rPr lang="en-US" sz="2400" kern="1200" dirty="0">
                <a:effectLst/>
                <a:latin typeface="Calibri" panose="020F0502020204030204" pitchFamily="34" charset="0"/>
                <a:ea typeface="+mn-ea"/>
                <a:cs typeface="Calibri" panose="020F0502020204030204" pitchFamily="34" charset="0"/>
              </a:rPr>
              <a:t>a) 15/30          b) 13/30         c) 20/30          d) no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fontAlgn="base" hangingPunct="0">
              <a:lnSpc>
                <a:spcPct val="107000"/>
              </a:lnSpc>
              <a:spcBef>
                <a:spcPts val="600"/>
              </a:spcBef>
              <a:spcAft>
                <a:spcPts val="800"/>
              </a:spcAft>
              <a:buFont typeface="+mj-lt"/>
              <a:buAutoNum type="arabicParenR"/>
              <a:tabLst>
                <a:tab pos="457200" algn="l"/>
              </a:tabLst>
            </a:pPr>
            <a:r>
              <a:rPr lang="en-US" sz="2400" kern="1200" dirty="0">
                <a:effectLst/>
                <a:latin typeface="Calibri" panose="020F0502020204030204" pitchFamily="34" charset="0"/>
                <a:ea typeface="+mn-ea"/>
                <a:cs typeface="Calibri" panose="020F0502020204030204" pitchFamily="34" charset="0"/>
              </a:rPr>
              <a:t>P(</a:t>
            </a:r>
            <a:r>
              <a:rPr lang="en-US" sz="2400" kern="1200" dirty="0" err="1">
                <a:effectLst/>
                <a:latin typeface="Calibri" panose="020F0502020204030204" pitchFamily="34" charset="0"/>
                <a:ea typeface="+mn-ea"/>
                <a:cs typeface="Calibri" panose="020F0502020204030204" pitchFamily="34" charset="0"/>
              </a:rPr>
              <a:t>fail,fail,fail</a:t>
            </a:r>
            <a:r>
              <a:rPr lang="en-US" sz="2400" kern="1200" dirty="0">
                <a:effectLst/>
                <a:latin typeface="Calibri" panose="020F0502020204030204" pitchFamily="34" charset="0"/>
                <a:ea typeface="+mn-ea"/>
                <a:cs typeface="Calibri" panose="020F0502020204030204" pitchFamily="34" charset="0"/>
              </a:rPr>
              <a:t>) = P(fail)P(fail)P(fail) = .3*.3*.3 = .027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fontAlgn="base" hangingPunct="0">
              <a:lnSpc>
                <a:spcPct val="107000"/>
              </a:lnSpc>
              <a:spcBef>
                <a:spcPts val="600"/>
              </a:spcBef>
              <a:spcAft>
                <a:spcPts val="800"/>
              </a:spcAft>
              <a:buFont typeface="+mj-lt"/>
              <a:buAutoNum type="arabicParenR"/>
              <a:tabLst>
                <a:tab pos="457200" algn="l"/>
              </a:tabLst>
            </a:pPr>
            <a:r>
              <a:rPr lang="en-US" sz="2400" kern="1200" dirty="0">
                <a:effectLst/>
                <a:latin typeface="Calibri" panose="020F0502020204030204" pitchFamily="34" charset="0"/>
                <a:ea typeface="+mn-ea"/>
                <a:cs typeface="Calibri" panose="020F0502020204030204" pitchFamily="34" charset="0"/>
              </a:rPr>
              <a:t>P(AA) = (3/4)*(3/4)= 9/16	P(Aa) = 2*3/16 = 6/16	P(aa) = 1/16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fontAlgn="base" hangingPunct="0">
              <a:lnSpc>
                <a:spcPct val="107000"/>
              </a:lnSpc>
              <a:spcBef>
                <a:spcPts val="600"/>
              </a:spcBef>
              <a:spcAft>
                <a:spcPts val="800"/>
              </a:spcAft>
              <a:buFont typeface="+mj-lt"/>
              <a:buAutoNum type="arabicParenR"/>
              <a:tabLst>
                <a:tab pos="457200" algn="l"/>
              </a:tabLst>
            </a:pPr>
            <a:r>
              <a:rPr lang="en-US" sz="2400" kern="1200" dirty="0">
                <a:effectLst/>
                <a:latin typeface="Calibri" panose="020F0502020204030204" pitchFamily="34" charset="0"/>
                <a:ea typeface="+mn-ea"/>
                <a:cs typeface="Calibri" panose="020F0502020204030204" pitchFamily="34" charset="0"/>
              </a:rPr>
              <a:t> a) No, since .1*.1 ≠ .02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600"/>
              </a:spcBef>
              <a:spcAft>
                <a:spcPts val="0"/>
              </a:spcAft>
            </a:pPr>
            <a:r>
              <a:rPr lang="en-US" sz="2400" kern="1200" dirty="0">
                <a:effectLst/>
                <a:latin typeface="Calibri" panose="020F0502020204030204" pitchFamily="34" charset="0"/>
                <a:ea typeface="+mn-ea"/>
                <a:cs typeface="Calibri" panose="020F0502020204030204" pitchFamily="34" charset="0"/>
              </a:rPr>
              <a:t>b) P(O | Y) = P(O,Y)/P(Y) = .02/.1 = .2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fontAlgn="base" hangingPunct="0">
              <a:lnSpc>
                <a:spcPct val="107000"/>
              </a:lnSpc>
              <a:spcBef>
                <a:spcPts val="600"/>
              </a:spcBef>
              <a:spcAft>
                <a:spcPts val="800"/>
              </a:spcAft>
              <a:buFont typeface="+mj-lt"/>
              <a:buAutoNum type="arabicParenR" startAt="7"/>
              <a:tabLst>
                <a:tab pos="457200" algn="l"/>
              </a:tabLst>
            </a:pPr>
            <a:r>
              <a:rPr lang="en-US" sz="2400" kern="1200" dirty="0">
                <a:effectLst/>
                <a:latin typeface="Calibri" panose="020F0502020204030204" pitchFamily="34" charset="0"/>
                <a:ea typeface="+mn-ea"/>
                <a:cs typeface="Calibri" panose="020F0502020204030204" pitchFamily="34" charset="0"/>
              </a:rPr>
              <a:t>Prob = .0004*.54 + .0059*.813 + .0855*.379 + .9082*.035 = .069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fontAlgn="base" hangingPunct="0">
              <a:lnSpc>
                <a:spcPct val="107000"/>
              </a:lnSpc>
              <a:spcBef>
                <a:spcPts val="600"/>
              </a:spcBef>
              <a:spcAft>
                <a:spcPts val="800"/>
              </a:spcAft>
              <a:buFont typeface="+mj-lt"/>
              <a:buAutoNum type="arabicParenR" startAt="7"/>
              <a:tabLst>
                <a:tab pos="457200" algn="l"/>
              </a:tabLst>
            </a:pPr>
            <a:r>
              <a:rPr lang="en-US" sz="2400" kern="1200" dirty="0">
                <a:effectLst/>
                <a:latin typeface="Calibri" panose="020F0502020204030204" pitchFamily="34" charset="0"/>
                <a:ea typeface="+mn-ea"/>
                <a:cs typeface="Calibri" panose="020F0502020204030204" pitchFamily="34" charset="0"/>
              </a:rPr>
              <a:t>a) </a:t>
            </a:r>
            <a:r>
              <a:rPr lang="en-US" sz="2400" kern="1200" dirty="0" err="1">
                <a:effectLst/>
                <a:latin typeface="Calibri" panose="020F0502020204030204" pitchFamily="34" charset="0"/>
                <a:ea typeface="+mn-ea"/>
                <a:cs typeface="Calibri" panose="020F0502020204030204" pitchFamily="34" charset="0"/>
              </a:rPr>
              <a:t>sens</a:t>
            </a:r>
            <a:r>
              <a:rPr lang="en-US" sz="2400" kern="1200" dirty="0">
                <a:effectLst/>
                <a:latin typeface="Calibri" panose="020F0502020204030204" pitchFamily="34" charset="0"/>
                <a:ea typeface="+mn-ea"/>
                <a:cs typeface="Calibri" panose="020F0502020204030204" pitchFamily="34" charset="0"/>
              </a:rPr>
              <a:t> = 44/(44 + 3*4)	spec = 47/(6 + 47*4)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600"/>
              </a:spcBef>
              <a:spcAft>
                <a:spcPts val="0"/>
              </a:spcAft>
            </a:pPr>
            <a:r>
              <a:rPr lang="en-US" sz="2400" kern="1200">
                <a:effectLst/>
                <a:latin typeface="Calibri" panose="020F0502020204030204" pitchFamily="34" charset="0"/>
                <a:ea typeface="+mn-ea"/>
                <a:cs typeface="Calibri" panose="020F0502020204030204" pitchFamily="34" charset="0"/>
              </a:rPr>
              <a:t>     b</a:t>
            </a:r>
            <a:r>
              <a:rPr lang="en-US" sz="2400" kern="1200" dirty="0">
                <a:effectLst/>
                <a:latin typeface="Calibri" panose="020F0502020204030204" pitchFamily="34" charset="0"/>
                <a:ea typeface="+mn-ea"/>
                <a:cs typeface="Calibri" panose="020F0502020204030204" pitchFamily="34" charset="0"/>
              </a:rPr>
              <a:t>) </a:t>
            </a:r>
            <a:r>
              <a:rPr lang="en-US" sz="2400" kern="1200" dirty="0" err="1">
                <a:effectLst/>
                <a:latin typeface="Calibri" panose="020F0502020204030204" pitchFamily="34" charset="0"/>
                <a:ea typeface="+mn-ea"/>
                <a:cs typeface="Calibri" panose="020F0502020204030204" pitchFamily="34" charset="0"/>
              </a:rPr>
              <a:t>ppv</a:t>
            </a:r>
            <a:r>
              <a:rPr lang="en-US" sz="2400" kern="1200" dirty="0">
                <a:effectLst/>
                <a:latin typeface="Calibri" panose="020F0502020204030204" pitchFamily="34" charset="0"/>
                <a:ea typeface="+mn-ea"/>
                <a:cs typeface="Calibri" panose="020F0502020204030204" pitchFamily="34" charset="0"/>
              </a:rPr>
              <a:t> = 44/50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0306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C1DEBE-A0EC-45C8-B102-45398AEB126B}"/>
              </a:ext>
            </a:extLst>
          </p:cNvPr>
          <p:cNvSpPr>
            <a:spLocks noGrp="1"/>
          </p:cNvSpPr>
          <p:nvPr>
            <p:ph type="dt" sz="half" idx="10"/>
          </p:nvPr>
        </p:nvSpPr>
        <p:spPr/>
        <p:txBody>
          <a:bodyPr/>
          <a:lstStyle/>
          <a:p>
            <a:pPr>
              <a:defRPr/>
            </a:pPr>
            <a:r>
              <a:rPr lang="en-US"/>
              <a:t>Summer Institutes 2020</a:t>
            </a:r>
            <a:endParaRPr lang="en-US" dirty="0"/>
          </a:p>
        </p:txBody>
      </p:sp>
      <p:sp>
        <p:nvSpPr>
          <p:cNvPr id="3" name="Footer Placeholder 2">
            <a:extLst>
              <a:ext uri="{FF2B5EF4-FFF2-40B4-BE49-F238E27FC236}">
                <a16:creationId xmlns:a16="http://schemas.microsoft.com/office/drawing/2014/main" id="{02596EAD-8BDB-4E3F-BF86-9A551C141F19}"/>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15D9C793-F93F-4818-B1CE-3B1751813D0C}"/>
              </a:ext>
            </a:extLst>
          </p:cNvPr>
          <p:cNvSpPr>
            <a:spLocks noGrp="1"/>
          </p:cNvSpPr>
          <p:nvPr>
            <p:ph type="sldNum" sz="quarter" idx="12"/>
          </p:nvPr>
        </p:nvSpPr>
        <p:spPr/>
        <p:txBody>
          <a:bodyPr/>
          <a:lstStyle/>
          <a:p>
            <a:pPr>
              <a:defRPr/>
            </a:pPr>
            <a:fld id="{D6F51597-BCFE-41F4-9A7C-2BFC6B13565B}" type="slidenum">
              <a:rPr lang="en-US" smtClean="0"/>
              <a:pPr>
                <a:defRPr/>
              </a:pPr>
              <a:t>15</a:t>
            </a:fld>
            <a:endParaRPr lang="en-US"/>
          </a:p>
        </p:txBody>
      </p:sp>
      <p:sp>
        <p:nvSpPr>
          <p:cNvPr id="6" name="TextBox 5">
            <a:extLst>
              <a:ext uri="{FF2B5EF4-FFF2-40B4-BE49-F238E27FC236}">
                <a16:creationId xmlns:a16="http://schemas.microsoft.com/office/drawing/2014/main" id="{1F7A5B89-491D-4BB9-B9B6-A8D7E6BD9AFA}"/>
              </a:ext>
            </a:extLst>
          </p:cNvPr>
          <p:cNvSpPr txBox="1"/>
          <p:nvPr/>
        </p:nvSpPr>
        <p:spPr>
          <a:xfrm>
            <a:off x="1219200" y="838200"/>
            <a:ext cx="9753600" cy="6856108"/>
          </a:xfrm>
          <a:prstGeom prst="rect">
            <a:avLst/>
          </a:prstGeom>
          <a:noFill/>
        </p:spPr>
        <p:txBody>
          <a:bodyPr wrap="square">
            <a:spAutoFit/>
          </a:bodyPr>
          <a:lstStyle/>
          <a:p>
            <a:pPr marL="0" marR="0" algn="ctr">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Session 1 Solutions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600"/>
              </a:spcBef>
              <a:spcAft>
                <a:spcPts val="0"/>
              </a:spcAft>
            </a:pPr>
            <a:r>
              <a:rPr lang="en-US" sz="2400" u="sng" dirty="0">
                <a:effectLst/>
                <a:latin typeface="Calibri" panose="020F0502020204030204" pitchFamily="34" charset="0"/>
                <a:ea typeface="Calibri" panose="020F0502020204030204" pitchFamily="34" charset="0"/>
                <a:cs typeface="Times New Roman" panose="02020603050405020304" pitchFamily="18" charset="0"/>
              </a:rPr>
              <a:t>Extra Problems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eaLnBrk="0" fontAlgn="base" hangingPunct="0">
              <a:lnSpc>
                <a:spcPct val="107000"/>
              </a:lnSpc>
              <a:spcBef>
                <a:spcPts val="600"/>
              </a:spcBef>
              <a:spcAft>
                <a:spcPts val="800"/>
              </a:spcAft>
              <a:buFont typeface="+mj-lt"/>
              <a:buAutoNum type="arabicParenR" startAt="9"/>
              <a:tabLst>
                <a:tab pos="457200" algn="l"/>
              </a:tabLst>
            </a:pPr>
            <a:r>
              <a:rPr lang="en-US" sz="2400" kern="1200" dirty="0">
                <a:effectLst/>
                <a:latin typeface="Calibri" panose="020F0502020204030204" pitchFamily="34" charset="0"/>
                <a:ea typeface="+mn-ea"/>
                <a:cs typeface="Calibri" panose="020F0502020204030204" pitchFamily="34" charset="0"/>
              </a:rPr>
              <a:t>a) Let A = has AD; a = does not have AD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720"/>
              </a:spcBef>
              <a:spcAft>
                <a:spcPts val="0"/>
              </a:spcAft>
            </a:pPr>
            <a:r>
              <a:rPr lang="en-US" kern="1200" dirty="0">
                <a:effectLst/>
                <a:latin typeface="Courier New" panose="02070309020205020404" pitchFamily="49" charset="0"/>
                <a:ea typeface="+mn-ea"/>
                <a:cs typeface="Times New Roman" panose="02020603050405020304" pitchFamily="18" charset="0"/>
              </a:rPr>
              <a:t>	</a:t>
            </a:r>
            <a:r>
              <a:rPr lang="en-US" u="sng" kern="1200" dirty="0">
                <a:effectLst/>
                <a:latin typeface="Courier New" panose="02070309020205020404" pitchFamily="49" charset="0"/>
                <a:ea typeface="+mn-ea"/>
                <a:cs typeface="Times New Roman" panose="02020603050405020304" pitchFamily="18" charset="0"/>
              </a:rPr>
              <a:t>   77yo       76yo       82yo     Prob</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eaLnBrk="0" fontAlgn="base" hangingPunct="0">
              <a:spcBef>
                <a:spcPts val="720"/>
              </a:spcBef>
              <a:spcAft>
                <a:spcPts val="0"/>
              </a:spcAft>
            </a:pPr>
            <a:r>
              <a:rPr lang="en-US" dirty="0">
                <a:effectLst/>
                <a:latin typeface="Courier New" panose="02070309020205020404" pitchFamily="49" charset="0"/>
                <a:ea typeface="Times New Roman" panose="02020603050405020304" pitchFamily="18" charset="0"/>
                <a:cs typeface="Times New Roman" panose="02020603050405020304" pitchFamily="18" charset="0"/>
              </a:rPr>
              <a:t>    </a:t>
            </a:r>
            <a:r>
              <a:rPr lang="en-US" kern="1200" dirty="0">
                <a:effectLst/>
                <a:latin typeface="Courier New" panose="02070309020205020404" pitchFamily="49" charset="0"/>
                <a:ea typeface="+mn-ea"/>
                <a:cs typeface="Times New Roman" panose="02020603050405020304" pitchFamily="18" charset="0"/>
              </a:rPr>
              <a:t>A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.049*.023*.078</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eaLnBrk="0" fontAlgn="base" hangingPunct="0">
              <a:spcBef>
                <a:spcPts val="0"/>
              </a:spcBef>
              <a:spcAft>
                <a:spcPts val="0"/>
              </a:spcAft>
            </a:pPr>
            <a:r>
              <a:rPr lang="en-US" kern="1200" dirty="0">
                <a:effectLst/>
                <a:latin typeface="Courier New" panose="02070309020205020404" pitchFamily="49" charset="0"/>
                <a:ea typeface="+mn-ea"/>
                <a:cs typeface="Times New Roman" panose="02020603050405020304" pitchFamily="18" charset="0"/>
              </a:rPr>
              <a:t>    A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.049*.023*(1-.078)</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kern="1200" dirty="0">
                <a:effectLst/>
                <a:latin typeface="Courier New" panose="02070309020205020404" pitchFamily="49" charset="0"/>
                <a:ea typeface="+mn-ea"/>
                <a:cs typeface="Times New Roman" panose="02020603050405020304" pitchFamily="18" charset="0"/>
              </a:rPr>
              <a:t>	 A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a:t>
            </a:r>
            <a:r>
              <a:rPr lang="en-US" kern="1200" dirty="0" err="1">
                <a:effectLst/>
                <a:latin typeface="Courier New" panose="02070309020205020404" pitchFamily="49" charset="0"/>
                <a:ea typeface="+mn-ea"/>
                <a:cs typeface="Times New Roman" panose="02020603050405020304" pitchFamily="18" charset="0"/>
              </a:rPr>
              <a:t>etc</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kern="1200" dirty="0">
                <a:effectLst/>
                <a:latin typeface="Courier New" panose="02070309020205020404" pitchFamily="49" charset="0"/>
                <a:ea typeface="+mn-ea"/>
                <a:cs typeface="Times New Roman" panose="02020603050405020304" pitchFamily="18" charset="0"/>
              </a:rPr>
              <a:t>	 A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a:t>
            </a:r>
            <a:r>
              <a:rPr lang="en-US" kern="1200" dirty="0" err="1">
                <a:effectLst/>
                <a:latin typeface="Courier New" panose="02070309020205020404" pitchFamily="49" charset="0"/>
                <a:ea typeface="+mn-ea"/>
                <a:cs typeface="Times New Roman" panose="02020603050405020304" pitchFamily="18" charset="0"/>
              </a:rPr>
              <a:t>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kern="1200" dirty="0">
                <a:effectLst/>
                <a:latin typeface="Courier New" panose="02070309020205020404" pitchFamily="49" charset="0"/>
                <a:ea typeface="+mn-ea"/>
                <a:cs typeface="Times New Roman" panose="02020603050405020304" pitchFamily="18" charset="0"/>
              </a:rPr>
              <a:t>	 a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a:t>
            </a:r>
            <a:r>
              <a:rPr lang="en-US" kern="1200" dirty="0" err="1">
                <a:effectLst/>
                <a:latin typeface="Courier New" panose="02070309020205020404" pitchFamily="49" charset="0"/>
                <a:ea typeface="+mn-ea"/>
                <a:cs typeface="Times New Roman" panose="02020603050405020304" pitchFamily="18" charset="0"/>
              </a:rPr>
              <a:t>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eaLnBrk="0" fontAlgn="base" hangingPunct="0">
              <a:spcBef>
                <a:spcPts val="0"/>
              </a:spcBef>
              <a:spcAft>
                <a:spcPts val="0"/>
              </a:spcAft>
            </a:pPr>
            <a:r>
              <a:rPr lang="en-US" kern="1200" dirty="0">
                <a:effectLst/>
                <a:latin typeface="Courier New" panose="02070309020205020404" pitchFamily="49" charset="0"/>
                <a:ea typeface="+mn-ea"/>
                <a:cs typeface="Times New Roman" panose="02020603050405020304" pitchFamily="18" charset="0"/>
              </a:rPr>
              <a:t>    a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a:t>
            </a:r>
            <a:r>
              <a:rPr lang="en-US" kern="1200" dirty="0" err="1">
                <a:effectLst/>
                <a:latin typeface="Courier New" panose="02070309020205020404" pitchFamily="49" charset="0"/>
                <a:ea typeface="+mn-ea"/>
                <a:cs typeface="Times New Roman" panose="02020603050405020304" pitchFamily="18" charset="0"/>
              </a:rPr>
              <a:t>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eaLnBrk="0" fontAlgn="base" hangingPunct="0">
              <a:spcBef>
                <a:spcPts val="0"/>
              </a:spcBef>
              <a:spcAft>
                <a:spcPts val="0"/>
              </a:spcAft>
            </a:pPr>
            <a:r>
              <a:rPr lang="en-US" kern="1200" dirty="0">
                <a:effectLst/>
                <a:latin typeface="Courier New" panose="02070309020205020404" pitchFamily="49" charset="0"/>
                <a:ea typeface="+mn-ea"/>
                <a:cs typeface="Times New Roman" panose="02020603050405020304" pitchFamily="18" charset="0"/>
              </a:rPr>
              <a:t>    a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a:t>
            </a:r>
            <a:r>
              <a:rPr lang="en-US" kern="1200" dirty="0" err="1">
                <a:effectLst/>
                <a:latin typeface="Courier New" panose="02070309020205020404" pitchFamily="49" charset="0"/>
                <a:ea typeface="+mn-ea"/>
                <a:cs typeface="Times New Roman" panose="02020603050405020304" pitchFamily="18" charset="0"/>
              </a:rPr>
              <a:t>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eaLnBrk="0" fontAlgn="base" hangingPunct="0">
              <a:spcBef>
                <a:spcPts val="0"/>
              </a:spcBef>
              <a:spcAft>
                <a:spcPts val="0"/>
              </a:spcAft>
            </a:pPr>
            <a:r>
              <a:rPr lang="en-US" kern="1200" dirty="0">
                <a:effectLst/>
                <a:latin typeface="Courier New" panose="02070309020205020404" pitchFamily="49" charset="0"/>
                <a:ea typeface="+mn-ea"/>
                <a:cs typeface="Times New Roman" panose="02020603050405020304" pitchFamily="18" charset="0"/>
              </a:rPr>
              <a:t>    a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a:t>
            </a:r>
            <a:r>
              <a:rPr lang="en-US" kern="1200" dirty="0" err="1">
                <a:effectLst/>
                <a:latin typeface="Courier New" panose="02070309020205020404" pitchFamily="49" charset="0"/>
                <a:ea typeface="+mn-ea"/>
                <a:cs typeface="Times New Roman" panose="02020603050405020304" pitchFamily="18" charset="0"/>
              </a:rPr>
              <a:t>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720"/>
              </a:spcBef>
              <a:spcAft>
                <a:spcPts val="0"/>
              </a:spcAft>
            </a:pPr>
            <a:r>
              <a:rPr lang="en-US" sz="2400" kern="1200" dirty="0">
                <a:effectLst/>
                <a:latin typeface="Calibri" panose="020F0502020204030204" pitchFamily="34" charset="0"/>
                <a:ea typeface="+mn-ea"/>
                <a:cs typeface="Calibri" panose="020F0502020204030204" pitchFamily="34" charset="0"/>
              </a:rPr>
              <a:t>b) .049*.023*.078 = 8.7906e-05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720"/>
              </a:spcBef>
              <a:spcAft>
                <a:spcPts val="0"/>
              </a:spcAft>
            </a:pPr>
            <a:r>
              <a:rPr lang="en-US" sz="2400" kern="1200" dirty="0">
                <a:effectLst/>
                <a:latin typeface="Calibri" panose="020F0502020204030204" pitchFamily="34" charset="0"/>
                <a:ea typeface="+mn-ea"/>
                <a:cs typeface="Calibri" panose="020F0502020204030204" pitchFamily="34" charset="0"/>
              </a:rPr>
              <a:t>c) 1 – P(</a:t>
            </a:r>
            <a:r>
              <a:rPr lang="en-US" sz="2400" kern="1200" dirty="0" err="1">
                <a:effectLst/>
                <a:latin typeface="Calibri" panose="020F0502020204030204" pitchFamily="34" charset="0"/>
                <a:ea typeface="+mn-ea"/>
                <a:cs typeface="Calibri" panose="020F0502020204030204" pitchFamily="34" charset="0"/>
              </a:rPr>
              <a:t>aaa</a:t>
            </a:r>
            <a:r>
              <a:rPr lang="en-US" sz="2400" kern="1200" dirty="0">
                <a:effectLst/>
                <a:latin typeface="Calibri" panose="020F0502020204030204" pitchFamily="34" charset="0"/>
                <a:ea typeface="+mn-ea"/>
                <a:cs typeface="Calibri" panose="020F0502020204030204" pitchFamily="34" charset="0"/>
              </a:rPr>
              <a:t>) = 1 – (1-.049)(1-.023)(1-.078) = .143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720"/>
              </a:spcBef>
              <a:spcAft>
                <a:spcPts val="0"/>
              </a:spcAft>
            </a:pPr>
            <a:r>
              <a:rPr lang="en-US" sz="2400" kern="1200" dirty="0">
                <a:effectLst/>
                <a:latin typeface="Calibri" panose="020F0502020204030204" pitchFamily="34" charset="0"/>
                <a:ea typeface="+mn-ea"/>
                <a:cs typeface="Calibri" panose="020F0502020204030204" pitchFamily="34" charset="0"/>
              </a:rPr>
              <a:t>d) P(</a:t>
            </a:r>
            <a:r>
              <a:rPr lang="en-US" sz="2400" kern="1200" dirty="0" err="1">
                <a:effectLst/>
                <a:latin typeface="Calibri" panose="020F0502020204030204" pitchFamily="34" charset="0"/>
                <a:ea typeface="+mn-ea"/>
                <a:cs typeface="Calibri" panose="020F0502020204030204" pitchFamily="34" charset="0"/>
              </a:rPr>
              <a:t>Aaa</a:t>
            </a:r>
            <a:r>
              <a:rPr lang="en-US" sz="2400" kern="1200" dirty="0">
                <a:effectLst/>
                <a:latin typeface="Calibri" panose="020F0502020204030204" pitchFamily="34" charset="0"/>
                <a:ea typeface="+mn-ea"/>
                <a:cs typeface="Calibri" panose="020F0502020204030204" pitchFamily="34" charset="0"/>
              </a:rPr>
              <a:t>)+P(</a:t>
            </a:r>
            <a:r>
              <a:rPr lang="en-US" sz="2400" kern="1200" dirty="0" err="1">
                <a:effectLst/>
                <a:latin typeface="Calibri" panose="020F0502020204030204" pitchFamily="34" charset="0"/>
                <a:ea typeface="+mn-ea"/>
                <a:cs typeface="Calibri" panose="020F0502020204030204" pitchFamily="34" charset="0"/>
              </a:rPr>
              <a:t>aAa</a:t>
            </a:r>
            <a:r>
              <a:rPr lang="en-US" sz="2400" kern="1200" dirty="0">
                <a:effectLst/>
                <a:latin typeface="Calibri" panose="020F0502020204030204" pitchFamily="34" charset="0"/>
                <a:ea typeface="+mn-ea"/>
                <a:cs typeface="Calibri" panose="020F0502020204030204" pitchFamily="34" charset="0"/>
              </a:rPr>
              <a:t>)+P(</a:t>
            </a:r>
            <a:r>
              <a:rPr lang="en-US" sz="2400" kern="1200" dirty="0" err="1">
                <a:effectLst/>
                <a:latin typeface="Calibri" panose="020F0502020204030204" pitchFamily="34" charset="0"/>
                <a:ea typeface="+mn-ea"/>
                <a:cs typeface="Calibri" panose="020F0502020204030204" pitchFamily="34" charset="0"/>
              </a:rPr>
              <a:t>aaA</a:t>
            </a:r>
            <a:r>
              <a:rPr lang="en-US" sz="2400" kern="1200" dirty="0">
                <a:effectLst/>
                <a:latin typeface="Calibri" panose="020F0502020204030204" pitchFamily="34" charset="0"/>
                <a:ea typeface="+mn-ea"/>
                <a:cs typeface="Calibri" panose="020F0502020204030204" pitchFamily="34" charset="0"/>
              </a:rPr>
              <a:t>) = .136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720"/>
              </a:spcBef>
              <a:spcAft>
                <a:spcPts val="0"/>
              </a:spcAft>
            </a:pPr>
            <a:r>
              <a:rPr lang="en-US" sz="2400" kern="1200" dirty="0">
                <a:effectLst/>
                <a:latin typeface="Calibri" panose="020F0502020204030204" pitchFamily="34" charset="0"/>
                <a:ea typeface="+mn-ea"/>
                <a:cs typeface="Calibri" panose="020F0502020204030204" pitchFamily="34" charset="0"/>
              </a:rPr>
              <a:t>10) a) </a:t>
            </a:r>
            <a:r>
              <a:rPr lang="en-US" sz="2400" kern="1200" dirty="0" err="1">
                <a:effectLst/>
                <a:latin typeface="Calibri" panose="020F0502020204030204" pitchFamily="34" charset="0"/>
                <a:ea typeface="+mn-ea"/>
                <a:cs typeface="Calibri" panose="020F0502020204030204" pitchFamily="34" charset="0"/>
              </a:rPr>
              <a:t>Pr</a:t>
            </a:r>
            <a:r>
              <a:rPr lang="en-US" sz="2400" kern="1200" dirty="0">
                <a:effectLst/>
                <a:latin typeface="Calibri" panose="020F0502020204030204" pitchFamily="34" charset="0"/>
                <a:ea typeface="+mn-ea"/>
                <a:cs typeface="Calibri" panose="020F0502020204030204" pitchFamily="34" charset="0"/>
              </a:rPr>
              <a:t>(Yes) = .5 + .5*R             b) R = .2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720"/>
              </a:spcBef>
              <a:spcAft>
                <a:spcPts val="0"/>
              </a:spcAft>
            </a:pPr>
            <a:r>
              <a:rPr lang="en-US" sz="2400" kern="1200" dirty="0">
                <a:effectLst/>
                <a:latin typeface="Calibri" panose="020F0502020204030204" pitchFamily="34" charset="0"/>
                <a:ea typeface="+mn-ea"/>
                <a:cs typeface="Calibri" panose="020F0502020204030204" pitchFamily="34" charset="0"/>
              </a:rPr>
              <a:t>11) a) 30/1820             b) 22/1820             c) 22/73              d) (30+73-22)/1820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3485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5123"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5124" name="Rectangle 2"/>
          <p:cNvSpPr>
            <a:spLocks noChangeArrowheads="1"/>
          </p:cNvSpPr>
          <p:nvPr/>
        </p:nvSpPr>
        <p:spPr bwMode="auto">
          <a:xfrm>
            <a:off x="4876800" y="685800"/>
            <a:ext cx="21336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a:t>Probability</a:t>
            </a:r>
          </a:p>
        </p:txBody>
      </p:sp>
      <p:sp>
        <p:nvSpPr>
          <p:cNvPr id="5125" name="Line 3"/>
          <p:cNvSpPr>
            <a:spLocks noChangeShapeType="1"/>
          </p:cNvSpPr>
          <p:nvPr/>
        </p:nvSpPr>
        <p:spPr bwMode="auto">
          <a:xfrm>
            <a:off x="3733800" y="1295400"/>
            <a:ext cx="47244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5127" name="Rectangle 5"/>
          <p:cNvSpPr>
            <a:spLocks noChangeArrowheads="1"/>
          </p:cNvSpPr>
          <p:nvPr/>
        </p:nvSpPr>
        <p:spPr bwMode="auto">
          <a:xfrm>
            <a:off x="1244600" y="1787582"/>
            <a:ext cx="27432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Definitions:</a:t>
            </a:r>
          </a:p>
        </p:txBody>
      </p:sp>
      <p:sp>
        <p:nvSpPr>
          <p:cNvPr id="5128" name="Rectangle 6"/>
          <p:cNvSpPr>
            <a:spLocks noChangeArrowheads="1"/>
          </p:cNvSpPr>
          <p:nvPr/>
        </p:nvSpPr>
        <p:spPr bwMode="auto">
          <a:xfrm>
            <a:off x="1524000" y="2192739"/>
            <a:ext cx="8610600" cy="1754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marL="293688" indent="-29368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1.	</a:t>
            </a:r>
            <a:r>
              <a:rPr lang="en-US" altLang="en-US" sz="2400" b="1" dirty="0"/>
              <a:t>Classical</a:t>
            </a:r>
            <a:r>
              <a:rPr lang="en-US" altLang="en-US" sz="2400" dirty="0"/>
              <a:t>: P(E) = m/N</a:t>
            </a:r>
          </a:p>
          <a:p>
            <a:pPr>
              <a:spcBef>
                <a:spcPct val="50000"/>
              </a:spcBef>
              <a:buFontTx/>
              <a:buNone/>
            </a:pPr>
            <a:r>
              <a:rPr lang="en-US" altLang="en-US" sz="2400" dirty="0"/>
              <a:t>	If an event can occur in N </a:t>
            </a:r>
            <a:r>
              <a:rPr lang="en-US" altLang="en-US" sz="2400" u="sng" dirty="0"/>
              <a:t>mutually exclusive,</a:t>
            </a:r>
            <a:r>
              <a:rPr lang="en-US" altLang="en-US" sz="2400" dirty="0"/>
              <a:t> </a:t>
            </a:r>
            <a:r>
              <a:rPr lang="en-US" altLang="en-US" sz="2400" u="sng" dirty="0"/>
              <a:t>equally likely</a:t>
            </a:r>
            <a:r>
              <a:rPr lang="en-US" altLang="en-US" sz="2400" dirty="0"/>
              <a:t> ways, and if m of these possess characteristic E, then the probability of E is equal to </a:t>
            </a:r>
            <a:r>
              <a:rPr lang="en-US" altLang="en-US" sz="2400" u="sng" dirty="0"/>
              <a:t>m/N</a:t>
            </a:r>
            <a:r>
              <a:rPr lang="en-US" altLang="en-US" sz="2400" dirty="0"/>
              <a:t>.</a:t>
            </a:r>
          </a:p>
        </p:txBody>
      </p:sp>
      <p:sp>
        <p:nvSpPr>
          <p:cNvPr id="5131"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EC268E08-215C-4E5A-9103-40C4CD46C83D}" type="slidenum">
              <a:rPr lang="en-US" altLang="en-US" sz="1400"/>
              <a:pPr>
                <a:spcBef>
                  <a:spcPct val="0"/>
                </a:spcBef>
                <a:buFontTx/>
                <a:buNone/>
              </a:pPr>
              <a:t>2</a:t>
            </a:fld>
            <a:endParaRPr lang="en-US" altLang="en-US" sz="1400"/>
          </a:p>
        </p:txBody>
      </p:sp>
      <p:sp>
        <p:nvSpPr>
          <p:cNvPr id="12" name="Rectangle 2">
            <a:extLst>
              <a:ext uri="{FF2B5EF4-FFF2-40B4-BE49-F238E27FC236}">
                <a16:creationId xmlns:a16="http://schemas.microsoft.com/office/drawing/2014/main" id="{AA476CCE-4F05-4112-94CE-57D1ED890DFE}"/>
              </a:ext>
            </a:extLst>
          </p:cNvPr>
          <p:cNvSpPr>
            <a:spLocks noChangeArrowheads="1"/>
          </p:cNvSpPr>
          <p:nvPr/>
        </p:nvSpPr>
        <p:spPr bwMode="auto">
          <a:xfrm>
            <a:off x="1485232" y="4082452"/>
            <a:ext cx="49530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marL="293688" indent="-29368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2.	</a:t>
            </a:r>
            <a:r>
              <a:rPr lang="en-US" altLang="en-US" sz="2400" b="1" dirty="0"/>
              <a:t>Relative Frequency</a:t>
            </a:r>
            <a:r>
              <a:rPr lang="en-US" altLang="en-US" sz="2400" dirty="0"/>
              <a:t>: </a:t>
            </a:r>
          </a:p>
        </p:txBody>
      </p:sp>
      <p:sp>
        <p:nvSpPr>
          <p:cNvPr id="13" name="Rectangle 4">
            <a:extLst>
              <a:ext uri="{FF2B5EF4-FFF2-40B4-BE49-F238E27FC236}">
                <a16:creationId xmlns:a16="http://schemas.microsoft.com/office/drawing/2014/main" id="{13CF532E-951A-4385-887F-221EBF0E5891}"/>
              </a:ext>
            </a:extLst>
          </p:cNvPr>
          <p:cNvSpPr>
            <a:spLocks noChangeArrowheads="1"/>
          </p:cNvSpPr>
          <p:nvPr/>
        </p:nvSpPr>
        <p:spPr bwMode="auto">
          <a:xfrm>
            <a:off x="1790032" y="4544759"/>
            <a:ext cx="9296400" cy="1200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If a process or an experiment is </a:t>
            </a:r>
            <a:r>
              <a:rPr lang="en-US" altLang="en-US" sz="2400" u="sng" dirty="0"/>
              <a:t>repeated</a:t>
            </a:r>
            <a:r>
              <a:rPr lang="en-US" altLang="en-US" sz="2400" dirty="0"/>
              <a:t> a large number of times, n, and if the characteristic, E, occurs m times, then the </a:t>
            </a:r>
            <a:r>
              <a:rPr lang="en-US" altLang="en-US" sz="2400" u="sng" dirty="0"/>
              <a:t>relative frequency</a:t>
            </a:r>
            <a:r>
              <a:rPr lang="en-US" altLang="en-US" sz="2400" dirty="0"/>
              <a:t>, m/n, of E will be approximately equal to the probability of E.</a:t>
            </a:r>
          </a:p>
        </p:txBody>
      </p:sp>
      <p:sp>
        <p:nvSpPr>
          <p:cNvPr id="14" name="TextBox 13">
            <a:extLst>
              <a:ext uri="{FF2B5EF4-FFF2-40B4-BE49-F238E27FC236}">
                <a16:creationId xmlns:a16="http://schemas.microsoft.com/office/drawing/2014/main" id="{D1B2C30A-5342-4B17-BBB0-0420CB0697B1}"/>
              </a:ext>
            </a:extLst>
          </p:cNvPr>
          <p:cNvSpPr txBox="1"/>
          <p:nvPr/>
        </p:nvSpPr>
        <p:spPr>
          <a:xfrm>
            <a:off x="4888832" y="5752395"/>
            <a:ext cx="3657600" cy="461665"/>
          </a:xfrm>
          <a:prstGeom prst="rect">
            <a:avLst/>
          </a:prstGeom>
          <a:noFill/>
        </p:spPr>
        <p:txBody>
          <a:bodyPr wrap="square" rtlCol="0">
            <a:spAutoFit/>
          </a:bodyPr>
          <a:lstStyle/>
          <a:p>
            <a:r>
              <a:rPr lang="en-US" sz="2400" dirty="0" err="1"/>
              <a:t>Pr</a:t>
            </a:r>
            <a:r>
              <a:rPr lang="en-US" sz="2400" dirty="0"/>
              <a:t>(E) </a:t>
            </a:r>
            <a:r>
              <a:rPr lang="en-US" sz="2400" dirty="0">
                <a:sym typeface="Symbol" panose="05050102010706020507" pitchFamily="18" charset="2"/>
              </a:rPr>
              <a:t> m/n</a:t>
            </a:r>
            <a:endParaRPr lang="en-US" sz="2400" dirty="0"/>
          </a:p>
        </p:txBody>
      </p:sp>
      <p:sp>
        <p:nvSpPr>
          <p:cNvPr id="15" name="Rectangle 6">
            <a:extLst>
              <a:ext uri="{FF2B5EF4-FFF2-40B4-BE49-F238E27FC236}">
                <a16:creationId xmlns:a16="http://schemas.microsoft.com/office/drawing/2014/main" id="{7198B4DA-1973-4B67-8C5F-282807ABC60A}"/>
              </a:ext>
            </a:extLst>
          </p:cNvPr>
          <p:cNvSpPr>
            <a:spLocks noChangeArrowheads="1"/>
          </p:cNvSpPr>
          <p:nvPr/>
        </p:nvSpPr>
        <p:spPr bwMode="auto">
          <a:xfrm>
            <a:off x="1524000" y="6271809"/>
            <a:ext cx="43434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marL="288925" indent="-2889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3.	 </a:t>
            </a:r>
            <a:r>
              <a:rPr lang="en-US" altLang="en-US" sz="2400" b="1" dirty="0"/>
              <a:t>Personal Probability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921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9220" name="Rectangle 5"/>
          <p:cNvSpPr>
            <a:spLocks noChangeArrowheads="1"/>
          </p:cNvSpPr>
          <p:nvPr/>
        </p:nvSpPr>
        <p:spPr bwMode="auto">
          <a:xfrm>
            <a:off x="1447800" y="1295400"/>
            <a:ext cx="9829800" cy="3786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marL="293688" indent="-29368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1.	Two events, A and B, are said to be </a:t>
            </a:r>
            <a:r>
              <a:rPr lang="en-US" altLang="en-US" sz="2400" u="sng" dirty="0"/>
              <a:t>mutually exclusive</a:t>
            </a:r>
            <a:r>
              <a:rPr lang="en-US" altLang="en-US" sz="2400" dirty="0"/>
              <a:t> (disjoint) if only one or the other, but not both, can occur in a particular experiment.</a:t>
            </a:r>
          </a:p>
          <a:p>
            <a:pPr>
              <a:spcBef>
                <a:spcPct val="50000"/>
              </a:spcBef>
              <a:buFontTx/>
              <a:buNone/>
            </a:pPr>
            <a:r>
              <a:rPr lang="en-US" altLang="en-US" sz="2400" dirty="0"/>
              <a:t>2.	The probability of any event is non-negative and less than 1.</a:t>
            </a:r>
          </a:p>
          <a:p>
            <a:pPr>
              <a:spcBef>
                <a:spcPct val="50000"/>
              </a:spcBef>
              <a:buFontTx/>
              <a:buNone/>
            </a:pPr>
            <a:r>
              <a:rPr lang="en-US" altLang="en-US" sz="2400" dirty="0"/>
              <a:t>3.	The sum of the probabilities of an exhaustive collection (i.e. at least one must occur) of mutually exclusive outcomes is 1:</a:t>
            </a:r>
          </a:p>
          <a:p>
            <a:pPr marL="288925" indent="-288925">
              <a:spcBef>
                <a:spcPct val="50000"/>
              </a:spcBef>
              <a:buFontTx/>
              <a:buAutoNum type="arabicPeriod" startAt="4"/>
            </a:pPr>
            <a:r>
              <a:rPr lang="en-US" altLang="en-US" sz="2400" dirty="0"/>
              <a:t>The probability of all events </a:t>
            </a:r>
            <a:r>
              <a:rPr lang="en-US" altLang="en-US" sz="2400" u="sng" dirty="0"/>
              <a:t>other than</a:t>
            </a:r>
            <a:r>
              <a:rPr lang="en-US" altLang="en-US" sz="2400" dirty="0"/>
              <a:t> an event A is denoted by P(A</a:t>
            </a:r>
            <a:r>
              <a:rPr lang="en-US" altLang="en-US" sz="2400" baseline="30000" dirty="0"/>
              <a:t>c</a:t>
            </a:r>
            <a:r>
              <a:rPr lang="en-US" altLang="en-US" sz="2400" dirty="0"/>
              <a:t>) [A</a:t>
            </a:r>
            <a:r>
              <a:rPr lang="en-US" altLang="en-US" sz="2400" baseline="30000" dirty="0"/>
              <a:t>c</a:t>
            </a:r>
            <a:r>
              <a:rPr lang="en-US" altLang="en-US" sz="2400" dirty="0"/>
              <a:t> stands for “A complement”]. P(A</a:t>
            </a:r>
            <a:r>
              <a:rPr lang="en-US" altLang="en-US" sz="2400" baseline="30000" dirty="0"/>
              <a:t>c</a:t>
            </a:r>
            <a:r>
              <a:rPr lang="en-US" altLang="en-US" sz="2400" dirty="0"/>
              <a:t>) = 1 - P(A) </a:t>
            </a:r>
          </a:p>
          <a:p>
            <a:pPr marL="457200" indent="-457200">
              <a:spcBef>
                <a:spcPct val="50000"/>
              </a:spcBef>
              <a:buFontTx/>
              <a:buAutoNum type="arabicPeriod" startAt="4"/>
            </a:pPr>
            <a:endParaRPr lang="en-US" altLang="en-US" sz="2400" dirty="0"/>
          </a:p>
        </p:txBody>
      </p:sp>
      <p:sp>
        <p:nvSpPr>
          <p:cNvPr id="9221" name="Rectangle 2"/>
          <p:cNvSpPr>
            <a:spLocks noChangeArrowheads="1"/>
          </p:cNvSpPr>
          <p:nvPr/>
        </p:nvSpPr>
        <p:spPr bwMode="auto">
          <a:xfrm>
            <a:off x="3886200" y="457200"/>
            <a:ext cx="44958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Basic Properties of Probability</a:t>
            </a:r>
          </a:p>
        </p:txBody>
      </p:sp>
      <p:sp>
        <p:nvSpPr>
          <p:cNvPr id="9222" name="Line 3"/>
          <p:cNvSpPr>
            <a:spLocks noChangeShapeType="1"/>
          </p:cNvSpPr>
          <p:nvPr/>
        </p:nvSpPr>
        <p:spPr bwMode="auto">
          <a:xfrm>
            <a:off x="3657600" y="990600"/>
            <a:ext cx="48006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Rectangle 4"/>
          <p:cNvSpPr>
            <a:spLocks noChangeArrowheads="1"/>
          </p:cNvSpPr>
          <p:nvPr/>
        </p:nvSpPr>
        <p:spPr bwMode="auto">
          <a:xfrm>
            <a:off x="3657600" y="1905000"/>
            <a:ext cx="480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923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B0C504D8-E5C0-474F-B18E-5A168FDE24AE}" type="slidenum">
              <a:rPr lang="en-US" altLang="en-US" sz="1400"/>
              <a:pPr>
                <a:spcBef>
                  <a:spcPct val="0"/>
                </a:spcBef>
                <a:buFontTx/>
                <a:buNone/>
              </a:pPr>
              <a:t>3</a:t>
            </a:fld>
            <a:endParaRPr lang="en-US" altLang="en-US" sz="1400"/>
          </a:p>
        </p:txBody>
      </p:sp>
      <p:sp>
        <p:nvSpPr>
          <p:cNvPr id="9" name="Text Box 1028">
            <a:extLst>
              <a:ext uri="{FF2B5EF4-FFF2-40B4-BE49-F238E27FC236}">
                <a16:creationId xmlns:a16="http://schemas.microsoft.com/office/drawing/2014/main" id="{10D85348-40E3-4D5C-A6C1-FBFE8C5F832D}"/>
              </a:ext>
            </a:extLst>
          </p:cNvPr>
          <p:cNvSpPr txBox="1">
            <a:spLocks noChangeArrowheads="1"/>
          </p:cNvSpPr>
          <p:nvPr/>
        </p:nvSpPr>
        <p:spPr bwMode="auto">
          <a:xfrm>
            <a:off x="1447800" y="5257800"/>
            <a:ext cx="9296400" cy="179126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30000"/>
              </a:spcBef>
            </a:pPr>
            <a:r>
              <a:rPr lang="en-US" altLang="en-US" sz="2400" dirty="0"/>
              <a:t>P(A or B) </a:t>
            </a:r>
            <a:r>
              <a:rPr lang="en-US" altLang="en-US" sz="2400" i="1" dirty="0"/>
              <a:t>= </a:t>
            </a:r>
            <a:r>
              <a:rPr lang="en-US" altLang="en-US" sz="2400" dirty="0"/>
              <a:t>the probability that event A </a:t>
            </a:r>
            <a:r>
              <a:rPr lang="en-US" altLang="en-US" sz="2400" u="sng" dirty="0"/>
              <a:t>or</a:t>
            </a:r>
            <a:r>
              <a:rPr lang="en-US" altLang="en-US" sz="2400" dirty="0"/>
              <a:t> event B (or both) occurred.</a:t>
            </a:r>
          </a:p>
          <a:p>
            <a:pPr>
              <a:spcBef>
                <a:spcPct val="30000"/>
              </a:spcBef>
            </a:pPr>
            <a:r>
              <a:rPr lang="en-US" altLang="en-US" sz="2400" dirty="0"/>
              <a:t>P(AB) = the probability that both A </a:t>
            </a:r>
            <a:r>
              <a:rPr lang="en-US" altLang="en-US" sz="2400" u="sng" dirty="0"/>
              <a:t>and</a:t>
            </a:r>
            <a:r>
              <a:rPr lang="en-US" altLang="en-US" sz="2400" dirty="0"/>
              <a:t> B occurred.</a:t>
            </a:r>
          </a:p>
          <a:p>
            <a:pPr>
              <a:spcBef>
                <a:spcPct val="30000"/>
              </a:spcBef>
            </a:pPr>
            <a:r>
              <a:rPr lang="en-US" altLang="en-US" sz="2400" dirty="0"/>
              <a:t>P(A|B) = the probability of A among the subset of cases in which B is known to have occurred.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6387"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6388" name="Text Box 2"/>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16389" name="Line 3"/>
          <p:cNvSpPr>
            <a:spLocks noChangeShapeType="1"/>
          </p:cNvSpPr>
          <p:nvPr/>
        </p:nvSpPr>
        <p:spPr bwMode="auto">
          <a:xfrm>
            <a:off x="3657600" y="9906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0" name="Text Box 4"/>
          <p:cNvSpPr txBox="1">
            <a:spLocks noChangeArrowheads="1"/>
          </p:cNvSpPr>
          <p:nvPr/>
        </p:nvSpPr>
        <p:spPr bwMode="auto">
          <a:xfrm>
            <a:off x="1892968" y="1224219"/>
            <a:ext cx="8534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65100" indent="-165100">
              <a:spcBef>
                <a:spcPct val="20000"/>
              </a:spcBef>
              <a:buChar char="•"/>
              <a:tabLst>
                <a:tab pos="1541463" algn="l"/>
              </a:tabLst>
              <a:defRPr sz="3200">
                <a:solidFill>
                  <a:schemeClr val="tx1"/>
                </a:solidFill>
                <a:latin typeface="Times New Roman" charset="0"/>
              </a:defRPr>
            </a:lvl1pPr>
            <a:lvl2pPr marL="742950" indent="-285750">
              <a:spcBef>
                <a:spcPct val="20000"/>
              </a:spcBef>
              <a:buChar char="–"/>
              <a:tabLst>
                <a:tab pos="1541463" algn="l"/>
              </a:tabLst>
              <a:defRPr sz="2800">
                <a:solidFill>
                  <a:schemeClr val="tx1"/>
                </a:solidFill>
                <a:latin typeface="Times New Roman" charset="0"/>
              </a:defRPr>
            </a:lvl2pPr>
            <a:lvl3pPr marL="1143000" indent="-228600">
              <a:spcBef>
                <a:spcPct val="20000"/>
              </a:spcBef>
              <a:buChar char="•"/>
              <a:tabLst>
                <a:tab pos="1541463" algn="l"/>
              </a:tabLst>
              <a:defRPr sz="2400">
                <a:solidFill>
                  <a:schemeClr val="tx1"/>
                </a:solidFill>
                <a:latin typeface="Times New Roman" charset="0"/>
              </a:defRPr>
            </a:lvl3pPr>
            <a:lvl4pPr marL="1600200" indent="-228600">
              <a:spcBef>
                <a:spcPct val="20000"/>
              </a:spcBef>
              <a:buChar char="–"/>
              <a:tabLst>
                <a:tab pos="1541463" algn="l"/>
              </a:tabLst>
              <a:defRPr sz="2000">
                <a:solidFill>
                  <a:schemeClr val="tx1"/>
                </a:solidFill>
                <a:latin typeface="Times New Roman" charset="0"/>
              </a:defRPr>
            </a:lvl4pPr>
            <a:lvl5pPr marL="2057400" indent="-228600">
              <a:spcBef>
                <a:spcPct val="20000"/>
              </a:spcBef>
              <a:buChar char="»"/>
              <a:tabLst>
                <a:tab pos="1541463"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1541463"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1541463"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1541463"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1541463" algn="l"/>
              </a:tabLst>
              <a:defRPr sz="2000">
                <a:solidFill>
                  <a:schemeClr val="tx1"/>
                </a:solidFill>
                <a:latin typeface="Times New Roman" charset="0"/>
              </a:defRPr>
            </a:lvl9pPr>
          </a:lstStyle>
          <a:p>
            <a:pPr marL="514350" indent="-514350">
              <a:spcBef>
                <a:spcPct val="50000"/>
              </a:spcBef>
              <a:buFont typeface="+mj-lt"/>
              <a:buAutoNum type="romanUcPeriod"/>
            </a:pPr>
            <a:r>
              <a:rPr lang="en-US" altLang="en-US" sz="2400" u="sng" dirty="0"/>
              <a:t>Addition rule</a:t>
            </a:r>
            <a:endParaRPr lang="en-US" altLang="en-US" sz="2400" dirty="0"/>
          </a:p>
        </p:txBody>
      </p:sp>
      <mc:AlternateContent xmlns:mc="http://schemas.openxmlformats.org/markup-compatibility/2006" xmlns:a14="http://schemas.microsoft.com/office/drawing/2010/main">
        <mc:Choice Requires="a14">
          <p:sp>
            <p:nvSpPr>
              <p:cNvPr id="16391" name="Object 5"/>
              <p:cNvSpPr txBox="1"/>
              <p:nvPr/>
            </p:nvSpPr>
            <p:spPr bwMode="auto">
              <a:xfrm>
                <a:off x="3750343" y="1831861"/>
                <a:ext cx="4819650" cy="603479"/>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 </m:t>
                      </m:r>
                      <m:r>
                        <m:rPr>
                          <m:nor/>
                        </m:rPr>
                        <a:rPr lang="en-US" sz="2400" i="0">
                          <a:solidFill>
                            <a:srgbClr val="000000"/>
                          </a:solidFill>
                          <a:latin typeface="Cambria Math" panose="02040503050406030204" pitchFamily="18" charset="0"/>
                        </a:rPr>
                        <m:t>or</m:t>
                      </m:r>
                      <m:r>
                        <a:rPr lang="en-US" sz="2400" i="1">
                          <a:solidFill>
                            <a:srgbClr val="000000"/>
                          </a:solidFill>
                          <a:latin typeface="Cambria Math" panose="02040503050406030204" pitchFamily="18" charset="0"/>
                        </a:rPr>
                        <m:t> </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nor/>
                        </m:rPr>
                        <a:rPr lang="en-US" sz="2400" i="0">
                          <a:solidFill>
                            <a:srgbClr val="000000"/>
                          </a:solidFill>
                          <a:latin typeface="Cambria Math" panose="02040503050406030204" pitchFamily="18" charset="0"/>
                        </a:rPr>
                        <m:t>AB</m:t>
                      </m:r>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16391" name="Object 5"/>
              <p:cNvSpPr txBox="1">
                <a:spLocks noRot="1" noChangeAspect="1" noMove="1" noResize="1" noEditPoints="1" noAdjustHandles="1" noChangeArrowheads="1" noChangeShapeType="1" noTextEdit="1"/>
              </p:cNvSpPr>
              <p:nvPr/>
            </p:nvSpPr>
            <p:spPr bwMode="auto">
              <a:xfrm>
                <a:off x="3750343" y="1831861"/>
                <a:ext cx="4819650" cy="603479"/>
              </a:xfrm>
              <a:prstGeom prst="rect">
                <a:avLst/>
              </a:prstGeom>
              <a:blipFill>
                <a:blip r:embed="rId2"/>
                <a:stretch>
                  <a:fillRect l="-253"/>
                </a:stretch>
              </a:blipFill>
              <a:ln>
                <a:noFill/>
              </a:ln>
              <a:effectLst/>
            </p:spPr>
            <p:txBody>
              <a:bodyPr/>
              <a:lstStyle/>
              <a:p>
                <a:r>
                  <a:rPr lang="en-US">
                    <a:noFill/>
                  </a:rPr>
                  <a:t> </a:t>
                </a:r>
              </a:p>
            </p:txBody>
          </p:sp>
        </mc:Fallback>
      </mc:AlternateContent>
      <p:sp>
        <p:nvSpPr>
          <p:cNvPr id="16401"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B6EB695B-98C2-4DA6-B102-C548DA328AC3}" type="slidenum">
              <a:rPr lang="en-US" altLang="en-US" sz="1400"/>
              <a:pPr>
                <a:spcBef>
                  <a:spcPct val="0"/>
                </a:spcBef>
                <a:buFontTx/>
                <a:buNone/>
              </a:pPr>
              <a:t>4</a:t>
            </a:fld>
            <a:endParaRPr lang="en-US" altLang="en-US" sz="1400"/>
          </a:p>
        </p:txBody>
      </p:sp>
      <p:sp>
        <p:nvSpPr>
          <p:cNvPr id="18" name="Rectangle 4">
            <a:extLst>
              <a:ext uri="{FF2B5EF4-FFF2-40B4-BE49-F238E27FC236}">
                <a16:creationId xmlns:a16="http://schemas.microsoft.com/office/drawing/2014/main" id="{C20A7AE3-A57F-4E64-B721-ABEE9A300D7A}"/>
              </a:ext>
            </a:extLst>
          </p:cNvPr>
          <p:cNvSpPr>
            <a:spLocks noChangeArrowheads="1"/>
          </p:cNvSpPr>
          <p:nvPr/>
        </p:nvSpPr>
        <p:spPr bwMode="auto">
          <a:xfrm>
            <a:off x="1892968" y="2421391"/>
            <a:ext cx="9372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3038" indent="-17303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514350" indent="-514350">
              <a:spcBef>
                <a:spcPct val="50000"/>
              </a:spcBef>
              <a:buFont typeface="+mj-lt"/>
              <a:buAutoNum type="romanUcPeriod" startAt="2"/>
            </a:pPr>
            <a:r>
              <a:rPr lang="en-US" altLang="en-US" sz="2400" u="sng" dirty="0"/>
              <a:t>Multiplication rule </a:t>
            </a:r>
            <a:r>
              <a:rPr lang="en-US" altLang="en-US" sz="2400" dirty="0"/>
              <a:t>	</a:t>
            </a:r>
          </a:p>
        </p:txBody>
      </p:sp>
      <mc:AlternateContent xmlns:mc="http://schemas.openxmlformats.org/markup-compatibility/2006" xmlns:a14="http://schemas.microsoft.com/office/drawing/2010/main">
        <mc:Choice Requires="a14">
          <p:sp>
            <p:nvSpPr>
              <p:cNvPr id="19" name="Object 3">
                <a:extLst>
                  <a:ext uri="{FF2B5EF4-FFF2-40B4-BE49-F238E27FC236}">
                    <a16:creationId xmlns:a16="http://schemas.microsoft.com/office/drawing/2014/main" id="{41E587D9-DB71-4564-9B73-5ACBDE954BA6}"/>
                  </a:ext>
                </a:extLst>
              </p:cNvPr>
              <p:cNvSpPr txBox="1"/>
              <p:nvPr/>
            </p:nvSpPr>
            <p:spPr bwMode="auto">
              <a:xfrm>
                <a:off x="3657600" y="2920344"/>
                <a:ext cx="5715000" cy="6858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nor/>
                        </m:rPr>
                        <a:rPr lang="en-US" sz="2400" i="0">
                          <a:solidFill>
                            <a:srgbClr val="000000"/>
                          </a:solidFill>
                          <a:latin typeface="Cambria Math" panose="02040503050406030204" pitchFamily="18" charset="0"/>
                        </a:rPr>
                        <m:t>AB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19" name="Object 3">
                <a:extLst>
                  <a:ext uri="{FF2B5EF4-FFF2-40B4-BE49-F238E27FC236}">
                    <a16:creationId xmlns:a16="http://schemas.microsoft.com/office/drawing/2014/main" id="{41E587D9-DB71-4564-9B73-5ACBDE954BA6}"/>
                  </a:ext>
                </a:extLst>
              </p:cNvPr>
              <p:cNvSpPr txBox="1">
                <a:spLocks noRot="1" noChangeAspect="1" noMove="1" noResize="1" noEditPoints="1" noAdjustHandles="1" noChangeArrowheads="1" noChangeShapeType="1" noTextEdit="1"/>
              </p:cNvSpPr>
              <p:nvPr/>
            </p:nvSpPr>
            <p:spPr bwMode="auto">
              <a:xfrm>
                <a:off x="3657600" y="2920344"/>
                <a:ext cx="5715000" cy="685800"/>
              </a:xfrm>
              <a:prstGeom prst="rect">
                <a:avLst/>
              </a:prstGeom>
              <a:blipFill>
                <a:blip r:embed="rId3"/>
                <a:stretch>
                  <a:fillRect l="-213"/>
                </a:stretch>
              </a:blipFill>
              <a:ln>
                <a:noFill/>
              </a:ln>
              <a:effectLst/>
            </p:spPr>
            <p:txBody>
              <a:bodyPr/>
              <a:lstStyle/>
              <a:p>
                <a:r>
                  <a:rPr lang="en-US">
                    <a:noFill/>
                  </a:rPr>
                  <a:t> </a:t>
                </a:r>
              </a:p>
            </p:txBody>
          </p:sp>
        </mc:Fallback>
      </mc:AlternateContent>
      <p:sp>
        <p:nvSpPr>
          <p:cNvPr id="20" name="Text Box 2">
            <a:extLst>
              <a:ext uri="{FF2B5EF4-FFF2-40B4-BE49-F238E27FC236}">
                <a16:creationId xmlns:a16="http://schemas.microsoft.com/office/drawing/2014/main" id="{F7700180-A504-47C1-AAB5-4F655C79F3CA}"/>
              </a:ext>
            </a:extLst>
          </p:cNvPr>
          <p:cNvSpPr txBox="1">
            <a:spLocks noChangeArrowheads="1"/>
          </p:cNvSpPr>
          <p:nvPr/>
        </p:nvSpPr>
        <p:spPr bwMode="auto">
          <a:xfrm>
            <a:off x="1872915" y="3618412"/>
            <a:ext cx="9144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65100" indent="-165100">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514350" indent="-514350">
              <a:spcBef>
                <a:spcPct val="50000"/>
              </a:spcBef>
              <a:buFont typeface="+mj-lt"/>
              <a:buAutoNum type="romanUcPeriod" startAt="3"/>
            </a:pPr>
            <a:r>
              <a:rPr lang="en-US" altLang="en-US" sz="2400" u="sng" dirty="0"/>
              <a:t>Total Probability Rule</a:t>
            </a:r>
            <a:endParaRPr lang="en-US" altLang="en-US" sz="2400" dirty="0"/>
          </a:p>
          <a:p>
            <a:pPr marL="465138" indent="-465138">
              <a:spcBef>
                <a:spcPct val="50000"/>
              </a:spcBef>
              <a:buFontTx/>
              <a:buNone/>
            </a:pPr>
            <a:r>
              <a:rPr lang="en-US" altLang="en-US" sz="2400" dirty="0"/>
              <a:t>	If A</a:t>
            </a:r>
            <a:r>
              <a:rPr lang="en-US" altLang="en-US" sz="2400" baseline="-25000" dirty="0"/>
              <a:t>1</a:t>
            </a:r>
            <a:r>
              <a:rPr lang="en-US" altLang="en-US" sz="2400" dirty="0"/>
              <a:t>,…A</a:t>
            </a:r>
            <a:r>
              <a:rPr lang="en-US" altLang="en-US" sz="2400" baseline="-25000" dirty="0"/>
              <a:t>n</a:t>
            </a:r>
            <a:r>
              <a:rPr lang="en-US" altLang="en-US" sz="2400" dirty="0"/>
              <a:t> are mutually exclusive, exhaustive events, then </a:t>
            </a:r>
          </a:p>
        </p:txBody>
      </p:sp>
      <mc:AlternateContent xmlns:mc="http://schemas.openxmlformats.org/markup-compatibility/2006" xmlns:a14="http://schemas.microsoft.com/office/drawing/2010/main">
        <mc:Choice Requires="a14">
          <p:sp>
            <p:nvSpPr>
              <p:cNvPr id="21" name="Object 3">
                <a:extLst>
                  <a:ext uri="{FF2B5EF4-FFF2-40B4-BE49-F238E27FC236}">
                    <a16:creationId xmlns:a16="http://schemas.microsoft.com/office/drawing/2014/main" id="{48CDD316-6115-4CBF-8021-C0BBFBDAE60B}"/>
                  </a:ext>
                </a:extLst>
              </p:cNvPr>
              <p:cNvSpPr txBox="1"/>
              <p:nvPr/>
            </p:nvSpPr>
            <p:spPr bwMode="auto">
              <a:xfrm>
                <a:off x="4006056" y="4498923"/>
                <a:ext cx="3860799" cy="1355808"/>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r>
                        <m:rPr>
                          <m:sty m:val="p"/>
                        </m:rPr>
                        <a:rPr lang="en-US" sz="2400" i="0" smtClean="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 =</m:t>
                      </m:r>
                      <m:nary>
                        <m:naryPr>
                          <m:chr m:val="∑"/>
                          <m:ctrlPr>
                            <a:rPr lang="en-US" sz="2400" i="1">
                              <a:solidFill>
                                <a:srgbClr val="000000"/>
                              </a:solidFill>
                              <a:latin typeface="Cambria Math" panose="02040503050406030204" pitchFamily="18" charset="0"/>
                            </a:rPr>
                          </m:ctrlPr>
                        </m:naryPr>
                        <m:sub>
                          <m:r>
                            <m:rPr>
                              <m:sty m:val="p"/>
                            </m:rPr>
                            <a:rPr lang="en-US" sz="2400">
                              <a:solidFill>
                                <a:srgbClr val="000000"/>
                              </a:solidFill>
                              <a:latin typeface="Cambria Math" panose="02040503050406030204" pitchFamily="18" charset="0"/>
                            </a:rPr>
                            <m:t>i</m:t>
                          </m:r>
                          <m:r>
                            <a:rPr lang="en-US" sz="2400" i="1">
                              <a:solidFill>
                                <a:srgbClr val="000000"/>
                              </a:solidFill>
                              <a:latin typeface="Cambria Math" panose="02040503050406030204" pitchFamily="18" charset="0"/>
                            </a:rPr>
                            <m:t>=1</m:t>
                          </m:r>
                        </m:sub>
                        <m:sup>
                          <m:r>
                            <m:rPr>
                              <m:sty m:val="p"/>
                            </m:rPr>
                            <a:rPr lang="en-US" sz="2400">
                              <a:solidFill>
                                <a:srgbClr val="000000"/>
                              </a:solidFill>
                              <a:latin typeface="Cambria Math" panose="02040503050406030204" pitchFamily="18" charset="0"/>
                            </a:rPr>
                            <m:t>n</m:t>
                          </m:r>
                        </m:sup>
                        <m:e>
                          <m:r>
                            <m:rPr>
                              <m:sty m:val="p"/>
                            </m:rPr>
                            <a:rPr lang="en-US" sz="240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m:rPr>
                                  <m:sty m:val="p"/>
                                </m:rPr>
                                <a:rPr lang="en-US" sz="2400">
                                  <a:solidFill>
                                    <a:srgbClr val="000000"/>
                                  </a:solidFill>
                                  <a:latin typeface="Cambria Math" panose="02040503050406030204" pitchFamily="18" charset="0"/>
                                </a:rPr>
                                <m:t>A</m:t>
                              </m:r>
                            </m:e>
                            <m:sub>
                              <m:r>
                                <m:rPr>
                                  <m:sty m:val="p"/>
                                </m:rPr>
                                <a:rPr lang="en-US" sz="2400">
                                  <a:solidFill>
                                    <a:srgbClr val="000000"/>
                                  </a:solidFill>
                                  <a:latin typeface="Cambria Math" panose="02040503050406030204" pitchFamily="18" charset="0"/>
                                </a:rPr>
                                <m:t>i</m:t>
                              </m:r>
                            </m:sub>
                          </m:sSub>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m:rPr>
                                  <m:sty m:val="p"/>
                                </m:rPr>
                                <a:rPr lang="en-US" sz="2400">
                                  <a:solidFill>
                                    <a:srgbClr val="000000"/>
                                  </a:solidFill>
                                  <a:latin typeface="Cambria Math" panose="02040503050406030204" pitchFamily="18" charset="0"/>
                                </a:rPr>
                                <m:t>A</m:t>
                              </m:r>
                            </m:e>
                            <m:sub>
                              <m:r>
                                <m:rPr>
                                  <m:sty m:val="p"/>
                                </m:rPr>
                                <a:rPr lang="en-US" sz="2400">
                                  <a:solidFill>
                                    <a:srgbClr val="000000"/>
                                  </a:solidFill>
                                  <a:latin typeface="Cambria Math" panose="02040503050406030204" pitchFamily="18" charset="0"/>
                                </a:rPr>
                                <m:t>i</m:t>
                              </m:r>
                            </m:sub>
                          </m:sSub>
                          <m:r>
                            <a:rPr lang="en-US" sz="2400" i="1">
                              <a:solidFill>
                                <a:srgbClr val="000000"/>
                              </a:solidFill>
                              <a:latin typeface="Cambria Math" panose="02040503050406030204" pitchFamily="18" charset="0"/>
                            </a:rPr>
                            <m:t>)</m:t>
                          </m:r>
                        </m:e>
                      </m:nary>
                    </m:oMath>
                  </m:oMathPara>
                </a14:m>
                <a:endParaRPr lang="en-US" sz="2400" dirty="0"/>
              </a:p>
            </p:txBody>
          </p:sp>
        </mc:Choice>
        <mc:Fallback xmlns="">
          <p:sp>
            <p:nvSpPr>
              <p:cNvPr id="21" name="Object 3">
                <a:extLst>
                  <a:ext uri="{FF2B5EF4-FFF2-40B4-BE49-F238E27FC236}">
                    <a16:creationId xmlns:a16="http://schemas.microsoft.com/office/drawing/2014/main" id="{48CDD316-6115-4CBF-8021-C0BBFBDAE60B}"/>
                  </a:ext>
                </a:extLst>
              </p:cNvPr>
              <p:cNvSpPr txBox="1">
                <a:spLocks noRot="1" noChangeAspect="1" noMove="1" noResize="1" noEditPoints="1" noAdjustHandles="1" noChangeArrowheads="1" noChangeShapeType="1" noTextEdit="1"/>
              </p:cNvSpPr>
              <p:nvPr/>
            </p:nvSpPr>
            <p:spPr bwMode="auto">
              <a:xfrm>
                <a:off x="4006056" y="4498923"/>
                <a:ext cx="3860799" cy="1355808"/>
              </a:xfrm>
              <a:prstGeom prst="rect">
                <a:avLst/>
              </a:prstGeom>
              <a:blipFill>
                <a:blip r:embed="rId4"/>
                <a:stretch>
                  <a:fillRect/>
                </a:stretch>
              </a:blipFill>
              <a:ln>
                <a:noFill/>
              </a:ln>
            </p:spPr>
            <p:txBody>
              <a:bodyPr/>
              <a:lstStyle/>
              <a:p>
                <a:r>
                  <a:rPr lang="en-US">
                    <a:noFill/>
                  </a:rPr>
                  <a:t> </a:t>
                </a:r>
              </a:p>
            </p:txBody>
          </p:sp>
        </mc:Fallback>
      </mc:AlternateContent>
      <p:sp>
        <p:nvSpPr>
          <p:cNvPr id="22" name="Rectangle 2">
            <a:extLst>
              <a:ext uri="{FF2B5EF4-FFF2-40B4-BE49-F238E27FC236}">
                <a16:creationId xmlns:a16="http://schemas.microsoft.com/office/drawing/2014/main" id="{8426DFFA-B0CD-4266-924C-306369821199}"/>
              </a:ext>
            </a:extLst>
          </p:cNvPr>
          <p:cNvSpPr>
            <a:spLocks noChangeArrowheads="1"/>
          </p:cNvSpPr>
          <p:nvPr/>
        </p:nvSpPr>
        <p:spPr bwMode="auto">
          <a:xfrm>
            <a:off x="1866900" y="5889324"/>
            <a:ext cx="8458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IV. </a:t>
            </a:r>
            <a:r>
              <a:rPr lang="en-US" altLang="en-US" sz="2400" u="sng" dirty="0"/>
              <a:t>Bayes Rule</a:t>
            </a:r>
          </a:p>
        </p:txBody>
      </p:sp>
      <mc:AlternateContent xmlns:mc="http://schemas.openxmlformats.org/markup-compatibility/2006" xmlns:a14="http://schemas.microsoft.com/office/drawing/2010/main">
        <mc:Choice Requires="a14">
          <p:sp>
            <p:nvSpPr>
              <p:cNvPr id="23" name="Object 6">
                <a:extLst>
                  <a:ext uri="{FF2B5EF4-FFF2-40B4-BE49-F238E27FC236}">
                    <a16:creationId xmlns:a16="http://schemas.microsoft.com/office/drawing/2014/main" id="{4BA55029-938D-4D8C-A78D-BCE6825FD63F}"/>
                  </a:ext>
                </a:extLst>
              </p:cNvPr>
              <p:cNvSpPr txBox="1"/>
              <p:nvPr/>
            </p:nvSpPr>
            <p:spPr bwMode="auto">
              <a:xfrm>
                <a:off x="3605880" y="6350989"/>
                <a:ext cx="4964113" cy="1165225"/>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m>
                        <m:mPr>
                          <m:plcHide m:val="on"/>
                          <m:mcs>
                            <m:mc>
                              <m:mcPr>
                                <m:count m:val="3"/>
                                <m:mcJc m:val="center"/>
                              </m:mcPr>
                            </m:mc>
                          </m:mcs>
                          <m:ctrlPr>
                            <a:rPr lang="en-US" sz="2400" i="1" smtClean="0">
                              <a:solidFill>
                                <a:srgbClr val="000000"/>
                              </a:solidFill>
                              <a:latin typeface="Cambria Math" panose="02040503050406030204" pitchFamily="18" charset="0"/>
                            </a:rPr>
                          </m:ctrlPr>
                        </m:mPr>
                        <m:mr>
                          <m:e>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e>
                          <m:e>
                            <m:r>
                              <a:rPr lang="en-US" sz="2400" i="1">
                                <a:solidFill>
                                  <a:srgbClr val="000000"/>
                                </a:solidFill>
                                <a:latin typeface="Cambria Math" panose="02040503050406030204" pitchFamily="18" charset="0"/>
                              </a:rPr>
                              <m:t>=</m:t>
                            </m:r>
                          </m:e>
                          <m:e>
                            <m:f>
                              <m:fPr>
                                <m:ctrlPr>
                                  <a:rPr lang="en-US" sz="2400" i="1">
                                    <a:solidFill>
                                      <a:srgbClr val="000000"/>
                                    </a:solidFill>
                                    <a:latin typeface="Cambria Math" panose="02040503050406030204" pitchFamily="18" charset="0"/>
                                  </a:rPr>
                                </m:ctrlPr>
                              </m:fPr>
                              <m:num>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num>
                              <m:den>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d>
                                  <m:dPr>
                                    <m:endChr m:val="|"/>
                                    <m:ctrlPr>
                                      <a:rPr lang="en-US" sz="2400" i="1">
                                        <a:solidFill>
                                          <a:srgbClr val="000000"/>
                                        </a:solidFill>
                                        <a:latin typeface="Cambria Math" panose="02040503050406030204" pitchFamily="18" charset="0"/>
                                      </a:rPr>
                                    </m:ctrlPr>
                                  </m:dPr>
                                  <m:e>
                                    <m:r>
                                      <m:rPr>
                                        <m:nor/>
                                      </m:rPr>
                                      <a:rPr lang="en-US" sz="2400" i="0">
                                        <a:solidFill>
                                          <a:srgbClr val="000000"/>
                                        </a:solidFill>
                                        <a:latin typeface="Cambria Math" panose="02040503050406030204" pitchFamily="18" charset="0"/>
                                      </a:rPr>
                                      <m:t>B</m:t>
                                    </m:r>
                                    <m:r>
                                      <m:rPr>
                                        <m:nor/>
                                      </m:rPr>
                                      <a:rPr lang="en-US" sz="2400" i="0">
                                        <a:solidFill>
                                          <a:srgbClr val="000000"/>
                                        </a:solidFill>
                                        <a:latin typeface="Cambria Math" panose="02040503050406030204" pitchFamily="18" charset="0"/>
                                      </a:rPr>
                                      <m:t> </m:t>
                                    </m:r>
                                  </m:e>
                                </m:d>
                                <m:sSup>
                                  <m:sSupPr>
                                    <m:ctrlPr>
                                      <a:rPr lang="en-US" sz="2400" i="1" smtClean="0">
                                        <a:solidFill>
                                          <a:srgbClr val="000000"/>
                                        </a:solidFill>
                                        <a:latin typeface="Cambria Math" panose="02040503050406030204" pitchFamily="18" charset="0"/>
                                      </a:rPr>
                                    </m:ctrlPr>
                                  </m:sSupPr>
                                  <m:e>
                                    <m:r>
                                      <m:rPr>
                                        <m:sty m:val="p"/>
                                      </m:rPr>
                                      <a:rPr lang="en-US" sz="2400" b="0" i="0" smtClean="0">
                                        <a:solidFill>
                                          <a:srgbClr val="000000"/>
                                        </a:solidFill>
                                        <a:latin typeface="Cambria Math" panose="02040503050406030204" pitchFamily="18" charset="0"/>
                                      </a:rPr>
                                      <m:t>A</m:t>
                                    </m:r>
                                  </m:e>
                                  <m:sup>
                                    <m:r>
                                      <m:rPr>
                                        <m:sty m:val="p"/>
                                      </m:rPr>
                                      <a:rPr lang="en-US" sz="2400" b="0" i="0" smtClean="0">
                                        <a:solidFill>
                                          <a:srgbClr val="000000"/>
                                        </a:solidFill>
                                        <a:latin typeface="Cambria Math" panose="02040503050406030204" pitchFamily="18" charset="0"/>
                                      </a:rPr>
                                      <m:t>c</m:t>
                                    </m:r>
                                  </m:sup>
                                </m:sSup>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sSup>
                                  <m:sSupPr>
                                    <m:ctrlPr>
                                      <a:rPr lang="en-US" sz="2400" i="1" smtClean="0">
                                        <a:solidFill>
                                          <a:srgbClr val="000000"/>
                                        </a:solidFill>
                                        <a:latin typeface="Cambria Math" panose="02040503050406030204" pitchFamily="18" charset="0"/>
                                      </a:rPr>
                                    </m:ctrlPr>
                                  </m:sSupPr>
                                  <m:e>
                                    <m:r>
                                      <m:rPr>
                                        <m:sty m:val="p"/>
                                      </m:rPr>
                                      <a:rPr lang="en-US" sz="2400" b="0" i="0" smtClean="0">
                                        <a:solidFill>
                                          <a:srgbClr val="000000"/>
                                        </a:solidFill>
                                        <a:latin typeface="Cambria Math" panose="02040503050406030204" pitchFamily="18" charset="0"/>
                                      </a:rPr>
                                      <m:t>A</m:t>
                                    </m:r>
                                  </m:e>
                                  <m:sup>
                                    <m:r>
                                      <m:rPr>
                                        <m:sty m:val="p"/>
                                      </m:rPr>
                                      <a:rPr lang="en-US" sz="2400" b="0" i="0" smtClean="0">
                                        <a:solidFill>
                                          <a:srgbClr val="000000"/>
                                        </a:solidFill>
                                        <a:latin typeface="Cambria Math" panose="02040503050406030204" pitchFamily="18" charset="0"/>
                                      </a:rPr>
                                      <m:t>c</m:t>
                                    </m:r>
                                  </m:sup>
                                </m:sSup>
                                <m:r>
                                  <a:rPr lang="en-US" sz="2400" i="1">
                                    <a:solidFill>
                                      <a:srgbClr val="000000"/>
                                    </a:solidFill>
                                    <a:latin typeface="Cambria Math" panose="02040503050406030204" pitchFamily="18" charset="0"/>
                                  </a:rPr>
                                  <m:t>)</m:t>
                                </m:r>
                              </m:den>
                            </m:f>
                          </m:e>
                        </m:mr>
                        <m:mr>
                          <m:e/>
                          <m:e/>
                          <m:e/>
                        </m:mr>
                      </m:m>
                    </m:oMath>
                  </m:oMathPara>
                </a14:m>
                <a:endParaRPr lang="en-US" sz="2400" dirty="0"/>
              </a:p>
            </p:txBody>
          </p:sp>
        </mc:Choice>
        <mc:Fallback xmlns="">
          <p:sp>
            <p:nvSpPr>
              <p:cNvPr id="23" name="Object 6">
                <a:extLst>
                  <a:ext uri="{FF2B5EF4-FFF2-40B4-BE49-F238E27FC236}">
                    <a16:creationId xmlns:a16="http://schemas.microsoft.com/office/drawing/2014/main" id="{4BA55029-938D-4D8C-A78D-BCE6825FD63F}"/>
                  </a:ext>
                </a:extLst>
              </p:cNvPr>
              <p:cNvSpPr txBox="1">
                <a:spLocks noRot="1" noChangeAspect="1" noMove="1" noResize="1" noEditPoints="1" noAdjustHandles="1" noChangeArrowheads="1" noChangeShapeType="1" noTextEdit="1"/>
              </p:cNvSpPr>
              <p:nvPr/>
            </p:nvSpPr>
            <p:spPr bwMode="auto">
              <a:xfrm>
                <a:off x="3605880" y="6350989"/>
                <a:ext cx="4964113" cy="1165225"/>
              </a:xfrm>
              <a:prstGeom prst="rect">
                <a:avLst/>
              </a:prstGeom>
              <a:blipFill>
                <a:blip r:embed="rId5"/>
                <a:stretch>
                  <a:fillRect r="-11671"/>
                </a:stretch>
              </a:blipFill>
              <a:ln>
                <a:noFill/>
              </a:ln>
            </p:spPr>
            <p:txBody>
              <a:bodyPr/>
              <a:lstStyle/>
              <a:p>
                <a:r>
                  <a:rPr lang="en-US">
                    <a:noFill/>
                  </a:rPr>
                  <a:t> </a:t>
                </a:r>
              </a:p>
            </p:txBody>
          </p:sp>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0243"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0244" name="Rectangle 4"/>
          <p:cNvSpPr>
            <a:spLocks noChangeArrowheads="1"/>
          </p:cNvSpPr>
          <p:nvPr/>
        </p:nvSpPr>
        <p:spPr bwMode="auto">
          <a:xfrm>
            <a:off x="3886200" y="457200"/>
            <a:ext cx="44958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Basic Properties of Probability</a:t>
            </a:r>
          </a:p>
        </p:txBody>
      </p:sp>
      <p:sp>
        <p:nvSpPr>
          <p:cNvPr id="10245" name="Line 5"/>
          <p:cNvSpPr>
            <a:spLocks noChangeShapeType="1"/>
          </p:cNvSpPr>
          <p:nvPr/>
        </p:nvSpPr>
        <p:spPr bwMode="auto">
          <a:xfrm>
            <a:off x="3657600" y="990600"/>
            <a:ext cx="48006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Text Box 6"/>
          <p:cNvSpPr txBox="1">
            <a:spLocks noChangeArrowheads="1"/>
          </p:cNvSpPr>
          <p:nvPr/>
        </p:nvSpPr>
        <p:spPr bwMode="auto">
          <a:xfrm>
            <a:off x="1600200" y="1592264"/>
            <a:ext cx="8762999"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spcBef>
                <a:spcPct val="20000"/>
              </a:spcBef>
              <a:buChar char="•"/>
              <a:defRPr sz="3200">
                <a:solidFill>
                  <a:schemeClr val="tx1"/>
                </a:solidFill>
                <a:latin typeface="Times New Roman" charset="0"/>
              </a:defRPr>
            </a:lvl1pPr>
            <a:lvl2pPr marL="914400" indent="-45720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ts val="600"/>
              </a:spcBef>
              <a:buFont typeface="+mj-lt"/>
              <a:buAutoNum type="arabicPeriod"/>
            </a:pPr>
            <a:r>
              <a:rPr lang="en-US" altLang="en-US" sz="2400" dirty="0">
                <a:solidFill>
                  <a:schemeClr val="accent2"/>
                </a:solidFill>
              </a:rPr>
              <a:t>Suppose you toss a single die</a:t>
            </a:r>
          </a:p>
          <a:p>
            <a:pPr lvl="1">
              <a:spcBef>
                <a:spcPts val="600"/>
              </a:spcBef>
              <a:buNone/>
            </a:pPr>
            <a:r>
              <a:rPr lang="en-US" altLang="en-US" sz="2400" dirty="0">
                <a:solidFill>
                  <a:schemeClr val="accent2"/>
                </a:solidFill>
              </a:rPr>
              <a:t>Consider the following events:</a:t>
            </a:r>
          </a:p>
          <a:p>
            <a:pPr lvl="2">
              <a:spcBef>
                <a:spcPts val="600"/>
              </a:spcBef>
              <a:buNone/>
            </a:pPr>
            <a:r>
              <a:rPr lang="en-US" altLang="en-US" dirty="0">
                <a:solidFill>
                  <a:schemeClr val="accent2"/>
                </a:solidFill>
              </a:rPr>
              <a:t>E</a:t>
            </a:r>
            <a:r>
              <a:rPr lang="en-US" altLang="en-US" baseline="-25000" dirty="0">
                <a:solidFill>
                  <a:schemeClr val="accent2"/>
                </a:solidFill>
              </a:rPr>
              <a:t>1</a:t>
            </a:r>
            <a:r>
              <a:rPr lang="en-US" altLang="en-US" dirty="0">
                <a:solidFill>
                  <a:schemeClr val="accent2"/>
                </a:solidFill>
              </a:rPr>
              <a:t> = roll a 1</a:t>
            </a:r>
          </a:p>
          <a:p>
            <a:pPr lvl="2">
              <a:spcBef>
                <a:spcPts val="600"/>
              </a:spcBef>
              <a:buNone/>
            </a:pPr>
            <a:r>
              <a:rPr lang="en-US" altLang="en-US" dirty="0">
                <a:solidFill>
                  <a:schemeClr val="accent2"/>
                </a:solidFill>
              </a:rPr>
              <a:t>E</a:t>
            </a:r>
            <a:r>
              <a:rPr lang="en-US" altLang="en-US" baseline="-25000" dirty="0">
                <a:solidFill>
                  <a:schemeClr val="accent2"/>
                </a:solidFill>
              </a:rPr>
              <a:t>2 </a:t>
            </a:r>
            <a:r>
              <a:rPr lang="en-US" altLang="en-US" dirty="0">
                <a:solidFill>
                  <a:schemeClr val="accent2"/>
                </a:solidFill>
              </a:rPr>
              <a:t>= roll an even number</a:t>
            </a:r>
          </a:p>
          <a:p>
            <a:pPr lvl="2">
              <a:spcBef>
                <a:spcPts val="600"/>
              </a:spcBef>
              <a:buNone/>
            </a:pPr>
            <a:r>
              <a:rPr lang="en-US" altLang="en-US" dirty="0">
                <a:solidFill>
                  <a:schemeClr val="accent2"/>
                </a:solidFill>
              </a:rPr>
              <a:t>E</a:t>
            </a:r>
            <a:r>
              <a:rPr lang="en-US" altLang="en-US" baseline="-25000" dirty="0">
                <a:solidFill>
                  <a:schemeClr val="accent2"/>
                </a:solidFill>
              </a:rPr>
              <a:t>3</a:t>
            </a:r>
            <a:r>
              <a:rPr lang="en-US" altLang="en-US" dirty="0">
                <a:solidFill>
                  <a:schemeClr val="accent2"/>
                </a:solidFill>
              </a:rPr>
              <a:t> = roll a 4, 5 or 6</a:t>
            </a:r>
          </a:p>
          <a:p>
            <a:pPr lvl="2">
              <a:spcBef>
                <a:spcPts val="600"/>
              </a:spcBef>
              <a:buNone/>
            </a:pPr>
            <a:r>
              <a:rPr lang="en-US" altLang="en-US" dirty="0">
                <a:solidFill>
                  <a:schemeClr val="accent2"/>
                </a:solidFill>
              </a:rPr>
              <a:t>E</a:t>
            </a:r>
            <a:r>
              <a:rPr lang="en-US" altLang="en-US" baseline="-25000" dirty="0">
                <a:solidFill>
                  <a:schemeClr val="accent2"/>
                </a:solidFill>
              </a:rPr>
              <a:t>4</a:t>
            </a:r>
            <a:r>
              <a:rPr lang="en-US" altLang="en-US" dirty="0">
                <a:solidFill>
                  <a:schemeClr val="accent2"/>
                </a:solidFill>
              </a:rPr>
              <a:t> = roll a 3 or 5</a:t>
            </a:r>
          </a:p>
          <a:p>
            <a:pPr>
              <a:spcBef>
                <a:spcPts val="600"/>
              </a:spcBef>
              <a:buFontTx/>
              <a:buNone/>
            </a:pPr>
            <a:endParaRPr lang="en-US" altLang="en-US" sz="2400" dirty="0">
              <a:solidFill>
                <a:schemeClr val="accent2"/>
              </a:solidFill>
            </a:endParaRPr>
          </a:p>
          <a:p>
            <a:pPr lvl="1">
              <a:spcBef>
                <a:spcPts val="600"/>
              </a:spcBef>
              <a:spcAft>
                <a:spcPts val="1200"/>
              </a:spcAft>
              <a:buFont typeface="+mj-lt"/>
              <a:buAutoNum type="alphaLcParenR"/>
            </a:pPr>
            <a:r>
              <a:rPr lang="en-US" altLang="en-US" sz="2400" dirty="0">
                <a:solidFill>
                  <a:schemeClr val="accent2"/>
                </a:solidFill>
              </a:rPr>
              <a:t>What is </a:t>
            </a:r>
            <a:r>
              <a:rPr lang="en-US" altLang="en-US" sz="2400" dirty="0" err="1">
                <a:solidFill>
                  <a:schemeClr val="accent2"/>
                </a:solidFill>
              </a:rPr>
              <a:t>Pr</a:t>
            </a:r>
            <a:r>
              <a:rPr lang="en-US" altLang="en-US" sz="2400" dirty="0">
                <a:solidFill>
                  <a:schemeClr val="accent2"/>
                </a:solidFill>
              </a:rPr>
              <a:t>(E</a:t>
            </a:r>
            <a:r>
              <a:rPr lang="en-US" altLang="en-US" sz="2400" baseline="-25000" dirty="0">
                <a:solidFill>
                  <a:schemeClr val="accent2"/>
                </a:solidFill>
              </a:rPr>
              <a:t>4</a:t>
            </a:r>
            <a:r>
              <a:rPr lang="en-US" altLang="en-US" sz="2400" dirty="0">
                <a:solidFill>
                  <a:schemeClr val="accent2"/>
                </a:solidFill>
              </a:rPr>
              <a:t>)?</a:t>
            </a:r>
          </a:p>
          <a:p>
            <a:pPr lvl="1">
              <a:spcBef>
                <a:spcPts val="600"/>
              </a:spcBef>
              <a:spcAft>
                <a:spcPts val="1200"/>
              </a:spcAft>
              <a:buFont typeface="+mj-lt"/>
              <a:buAutoNum type="alphaLcParenR"/>
            </a:pPr>
            <a:r>
              <a:rPr lang="en-US" altLang="en-US" sz="2400" dirty="0">
                <a:solidFill>
                  <a:schemeClr val="accent2"/>
                </a:solidFill>
              </a:rPr>
              <a:t>Are E</a:t>
            </a:r>
            <a:r>
              <a:rPr lang="en-US" altLang="en-US" sz="2400" baseline="-25000" dirty="0">
                <a:solidFill>
                  <a:schemeClr val="accent2"/>
                </a:solidFill>
              </a:rPr>
              <a:t>2</a:t>
            </a:r>
            <a:r>
              <a:rPr lang="en-US" altLang="en-US" sz="2400" dirty="0">
                <a:solidFill>
                  <a:schemeClr val="accent2"/>
                </a:solidFill>
              </a:rPr>
              <a:t> and E</a:t>
            </a:r>
            <a:r>
              <a:rPr lang="en-US" altLang="en-US" sz="2400" baseline="-25000" dirty="0">
                <a:solidFill>
                  <a:schemeClr val="accent2"/>
                </a:solidFill>
              </a:rPr>
              <a:t>3</a:t>
            </a:r>
            <a:r>
              <a:rPr lang="en-US" altLang="en-US" sz="2400" dirty="0">
                <a:solidFill>
                  <a:schemeClr val="accent2"/>
                </a:solidFill>
              </a:rPr>
              <a:t> mutually exclusive? E</a:t>
            </a:r>
            <a:r>
              <a:rPr lang="en-US" altLang="en-US" sz="2400" baseline="-25000" dirty="0">
                <a:solidFill>
                  <a:schemeClr val="accent2"/>
                </a:solidFill>
              </a:rPr>
              <a:t>2</a:t>
            </a:r>
            <a:r>
              <a:rPr lang="en-US" altLang="en-US" sz="2400" dirty="0">
                <a:solidFill>
                  <a:schemeClr val="accent2"/>
                </a:solidFill>
              </a:rPr>
              <a:t> and E</a:t>
            </a:r>
            <a:r>
              <a:rPr lang="en-US" altLang="en-US" sz="2400" baseline="-25000" dirty="0">
                <a:solidFill>
                  <a:schemeClr val="accent2"/>
                </a:solidFill>
              </a:rPr>
              <a:t>4</a:t>
            </a:r>
            <a:r>
              <a:rPr lang="en-US" altLang="en-US" sz="2400" dirty="0">
                <a:solidFill>
                  <a:schemeClr val="accent2"/>
                </a:solidFill>
              </a:rPr>
              <a:t>?</a:t>
            </a:r>
          </a:p>
          <a:p>
            <a:pPr lvl="1">
              <a:spcBef>
                <a:spcPts val="600"/>
              </a:spcBef>
              <a:spcAft>
                <a:spcPts val="1200"/>
              </a:spcAft>
              <a:buFont typeface="+mj-lt"/>
              <a:buAutoNum type="alphaLcParenR"/>
            </a:pPr>
            <a:r>
              <a:rPr lang="en-US" altLang="en-US" sz="2400" dirty="0">
                <a:solidFill>
                  <a:schemeClr val="accent2"/>
                </a:solidFill>
              </a:rPr>
              <a:t>Find a mutually exclusive, exhaustive collection of events. Do the probabilities add to 1?</a:t>
            </a:r>
          </a:p>
          <a:p>
            <a:pPr lvl="1">
              <a:spcBef>
                <a:spcPts val="600"/>
              </a:spcBef>
              <a:spcAft>
                <a:spcPts val="1200"/>
              </a:spcAft>
              <a:buFont typeface="+mj-lt"/>
              <a:buAutoNum type="alphaLcParenR"/>
            </a:pPr>
            <a:r>
              <a:rPr lang="en-US" altLang="en-US" sz="2400" dirty="0">
                <a:solidFill>
                  <a:schemeClr val="accent2"/>
                </a:solidFill>
              </a:rPr>
              <a:t>What is </a:t>
            </a:r>
            <a:r>
              <a:rPr lang="en-US" altLang="en-US" sz="2400" dirty="0" err="1">
                <a:solidFill>
                  <a:schemeClr val="accent2"/>
                </a:solidFill>
              </a:rPr>
              <a:t>Pr</a:t>
            </a:r>
            <a:r>
              <a:rPr lang="en-US" altLang="en-US" sz="2400" dirty="0">
                <a:solidFill>
                  <a:schemeClr val="accent2"/>
                </a:solidFill>
              </a:rPr>
              <a:t>(E</a:t>
            </a:r>
            <a:r>
              <a:rPr lang="en-US" altLang="en-US" sz="2400" baseline="-25000" dirty="0">
                <a:solidFill>
                  <a:schemeClr val="accent2"/>
                </a:solidFill>
              </a:rPr>
              <a:t>4</a:t>
            </a:r>
            <a:r>
              <a:rPr lang="en-US" altLang="en-US" sz="2400" baseline="30000" dirty="0">
                <a:solidFill>
                  <a:schemeClr val="accent2"/>
                </a:solidFill>
              </a:rPr>
              <a:t>c</a:t>
            </a:r>
            <a:r>
              <a:rPr lang="en-US" altLang="en-US" sz="2400" dirty="0">
                <a:solidFill>
                  <a:schemeClr val="accent2"/>
                </a:solidFill>
              </a:rPr>
              <a:t>)?</a:t>
            </a:r>
          </a:p>
          <a:p>
            <a:pPr>
              <a:spcBef>
                <a:spcPct val="50000"/>
              </a:spcBef>
              <a:buFontTx/>
              <a:buNone/>
            </a:pPr>
            <a:endParaRPr lang="en-US" altLang="en-US" sz="2400" dirty="0">
              <a:solidFill>
                <a:schemeClr val="accent2"/>
              </a:solidFill>
            </a:endParaRPr>
          </a:p>
        </p:txBody>
      </p:sp>
      <p:sp>
        <p:nvSpPr>
          <p:cNvPr id="10247"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CE8A3D30-71BD-49E0-BCCA-47C19499EDE8}" type="slidenum">
              <a:rPr lang="en-US" altLang="en-US" sz="1400"/>
              <a:pPr>
                <a:spcBef>
                  <a:spcPct val="0"/>
                </a:spcBef>
                <a:buFontTx/>
                <a:buNone/>
              </a:pPr>
              <a:t>5</a:t>
            </a:fld>
            <a:endParaRPr lang="en-US" altLang="en-US"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3315"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3316" name="Text Box 2"/>
          <p:cNvSpPr txBox="1">
            <a:spLocks noChangeArrowheads="1"/>
          </p:cNvSpPr>
          <p:nvPr/>
        </p:nvSpPr>
        <p:spPr bwMode="auto">
          <a:xfrm>
            <a:off x="4419600" y="906463"/>
            <a:ext cx="3429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Conditional Probability</a:t>
            </a:r>
            <a:endParaRPr lang="en-US" altLang="en-US" sz="2400" dirty="0"/>
          </a:p>
        </p:txBody>
      </p:sp>
      <p:sp>
        <p:nvSpPr>
          <p:cNvPr id="13317" name="Line 3"/>
          <p:cNvSpPr>
            <a:spLocks noChangeShapeType="1"/>
          </p:cNvSpPr>
          <p:nvPr/>
        </p:nvSpPr>
        <p:spPr bwMode="auto">
          <a:xfrm>
            <a:off x="3657600" y="1447800"/>
            <a:ext cx="49530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0000"/>
              </a:solidFill>
            </a:endParaRPr>
          </a:p>
        </p:txBody>
      </p:sp>
      <p:graphicFrame>
        <p:nvGraphicFramePr>
          <p:cNvPr id="13319" name="Object 5"/>
          <p:cNvGraphicFramePr>
            <a:graphicFrameLocks noChangeAspect="1"/>
          </p:cNvGraphicFramePr>
          <p:nvPr>
            <p:extLst>
              <p:ext uri="{D42A27DB-BD31-4B8C-83A1-F6EECF244321}">
                <p14:modId xmlns:p14="http://schemas.microsoft.com/office/powerpoint/2010/main" val="2808666383"/>
              </p:ext>
            </p:extLst>
          </p:nvPr>
        </p:nvGraphicFramePr>
        <p:xfrm>
          <a:off x="2184400" y="2757371"/>
          <a:ext cx="7086599" cy="2574274"/>
        </p:xfrm>
        <a:graphic>
          <a:graphicData uri="http://schemas.openxmlformats.org/presentationml/2006/ole">
            <mc:AlternateContent xmlns:mc="http://schemas.openxmlformats.org/markup-compatibility/2006">
              <mc:Choice xmlns:v="urn:schemas-microsoft-com:vml" Requires="v">
                <p:oleObj spid="_x0000_s13353" name="Document" r:id="rId3" imgW="6620279" imgH="2412576" progId="Word.Document.8">
                  <p:embed/>
                </p:oleObj>
              </mc:Choice>
              <mc:Fallback>
                <p:oleObj name="Document" r:id="rId3" imgW="6620279" imgH="2412576" progId="Word.Document.8">
                  <p:embed/>
                  <p:pic>
                    <p:nvPicPr>
                      <p:cNvPr id="0" name="Object 5"/>
                      <p:cNvPicPr>
                        <a:picLocks noChangeAspect="1" noChangeArrowheads="1"/>
                      </p:cNvPicPr>
                      <p:nvPr/>
                    </p:nvPicPr>
                    <p:blipFill>
                      <a:blip r:embed="rId4"/>
                      <a:srcRect/>
                      <a:stretch>
                        <a:fillRect/>
                      </a:stretch>
                    </p:blipFill>
                    <p:spPr bwMode="auto">
                      <a:xfrm>
                        <a:off x="2184400" y="2757371"/>
                        <a:ext cx="7086599" cy="2574274"/>
                      </a:xfrm>
                      <a:prstGeom prst="rect">
                        <a:avLst/>
                      </a:prstGeom>
                      <a:noFill/>
                      <a:ln>
                        <a:noFill/>
                      </a:ln>
                      <a:effectLst/>
                    </p:spPr>
                  </p:pic>
                </p:oleObj>
              </mc:Fallback>
            </mc:AlternateContent>
          </a:graphicData>
        </a:graphic>
      </p:graphicFrame>
      <p:sp>
        <p:nvSpPr>
          <p:cNvPr id="13320" name="Text Box 6"/>
          <p:cNvSpPr txBox="1">
            <a:spLocks noChangeArrowheads="1"/>
          </p:cNvSpPr>
          <p:nvPr/>
        </p:nvSpPr>
        <p:spPr bwMode="auto">
          <a:xfrm>
            <a:off x="2162444" y="5099492"/>
            <a:ext cx="7086599"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457200" indent="-457200">
              <a:spcBef>
                <a:spcPts val="600"/>
              </a:spcBef>
              <a:buFont typeface="+mj-lt"/>
              <a:buAutoNum type="alphaLcParenR"/>
            </a:pPr>
            <a:r>
              <a:rPr lang="en-US" altLang="en-US" sz="2400" dirty="0">
                <a:solidFill>
                  <a:schemeClr val="accent2"/>
                </a:solidFill>
              </a:rPr>
              <a:t>What is P(test positive)?</a:t>
            </a:r>
          </a:p>
          <a:p>
            <a:pPr marL="457200" indent="-457200">
              <a:spcBef>
                <a:spcPts val="600"/>
              </a:spcBef>
              <a:buFont typeface="+mj-lt"/>
              <a:buAutoNum type="alphaLcParenR"/>
            </a:pPr>
            <a:r>
              <a:rPr lang="en-US" altLang="en-US" sz="2400" dirty="0">
                <a:solidFill>
                  <a:schemeClr val="accent2"/>
                </a:solidFill>
              </a:rPr>
              <a:t>What is P(test positive and disease positive)?</a:t>
            </a:r>
          </a:p>
          <a:p>
            <a:pPr marL="457200" indent="-457200">
              <a:spcBef>
                <a:spcPts val="600"/>
              </a:spcBef>
              <a:buFont typeface="+mj-lt"/>
              <a:buAutoNum type="alphaLcParenR"/>
            </a:pPr>
            <a:r>
              <a:rPr lang="en-US" altLang="en-US" sz="2400" dirty="0">
                <a:solidFill>
                  <a:schemeClr val="accent2"/>
                </a:solidFill>
              </a:rPr>
              <a:t>What is P(test positive or disease positive)?</a:t>
            </a:r>
          </a:p>
          <a:p>
            <a:pPr marL="457200" indent="-457200">
              <a:spcBef>
                <a:spcPts val="600"/>
              </a:spcBef>
              <a:buFont typeface="+mj-lt"/>
              <a:buAutoNum type="alphaLcParenR"/>
            </a:pPr>
            <a:r>
              <a:rPr lang="en-US" altLang="en-US" sz="2400" dirty="0">
                <a:solidFill>
                  <a:schemeClr val="accent2"/>
                </a:solidFill>
              </a:rPr>
              <a:t>What is P(test positive | disease positive)?</a:t>
            </a:r>
          </a:p>
          <a:p>
            <a:pPr marL="457200" indent="-457200">
              <a:spcBef>
                <a:spcPts val="600"/>
              </a:spcBef>
              <a:buFont typeface="+mj-lt"/>
              <a:buAutoNum type="alphaLcParenR"/>
            </a:pPr>
            <a:r>
              <a:rPr lang="en-US" altLang="en-US" sz="2400" dirty="0">
                <a:solidFill>
                  <a:schemeClr val="accent2"/>
                </a:solidFill>
              </a:rPr>
              <a:t>What is P(disease positive | test positive)?</a:t>
            </a:r>
          </a:p>
        </p:txBody>
      </p:sp>
      <p:sp>
        <p:nvSpPr>
          <p:cNvPr id="13321"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43510C0E-F812-43F8-950D-79E2A11D3E8D}" type="slidenum">
              <a:rPr lang="en-US" altLang="en-US" sz="1400"/>
              <a:pPr>
                <a:spcBef>
                  <a:spcPct val="0"/>
                </a:spcBef>
                <a:buFontTx/>
                <a:buNone/>
              </a:pPr>
              <a:t>6</a:t>
            </a:fld>
            <a:endParaRPr lang="en-US" altLang="en-US" sz="1400"/>
          </a:p>
        </p:txBody>
      </p:sp>
      <p:sp>
        <p:nvSpPr>
          <p:cNvPr id="2" name="TextBox 1">
            <a:extLst>
              <a:ext uri="{FF2B5EF4-FFF2-40B4-BE49-F238E27FC236}">
                <a16:creationId xmlns:a16="http://schemas.microsoft.com/office/drawing/2014/main" id="{21E53E4F-00E5-4A40-9FEB-3583F97EACB4}"/>
              </a:ext>
            </a:extLst>
          </p:cNvPr>
          <p:cNvSpPr txBox="1"/>
          <p:nvPr/>
        </p:nvSpPr>
        <p:spPr>
          <a:xfrm>
            <a:off x="1628744" y="1743879"/>
            <a:ext cx="8734456" cy="830997"/>
          </a:xfrm>
          <a:prstGeom prst="rect">
            <a:avLst/>
          </a:prstGeom>
          <a:noFill/>
        </p:spPr>
        <p:txBody>
          <a:bodyPr wrap="square" rtlCol="0">
            <a:spAutoFit/>
          </a:bodyPr>
          <a:lstStyle/>
          <a:p>
            <a:pPr marL="457200" indent="-457200">
              <a:buFont typeface="+mj-lt"/>
              <a:buAutoNum type="arabicPeriod" startAt="2"/>
            </a:pPr>
            <a:r>
              <a:rPr lang="en-US" sz="2400" dirty="0">
                <a:solidFill>
                  <a:schemeClr val="accent2"/>
                </a:solidFill>
              </a:rPr>
              <a:t>Suppose we screen 10,000 people for a disease using a new screening test. Here are the results: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F19F3B-1C70-481D-91A6-877275947C7D}"/>
              </a:ext>
            </a:extLst>
          </p:cNvPr>
          <p:cNvSpPr>
            <a:spLocks noGrp="1"/>
          </p:cNvSpPr>
          <p:nvPr>
            <p:ph type="dt" sz="half" idx="10"/>
          </p:nvPr>
        </p:nvSpPr>
        <p:spPr/>
        <p:txBody>
          <a:bodyPr/>
          <a:lstStyle/>
          <a:p>
            <a:pPr>
              <a:defRPr/>
            </a:pPr>
            <a:r>
              <a:rPr lang="en-US"/>
              <a:t>Summer Institutes 2020</a:t>
            </a:r>
            <a:endParaRPr lang="en-US" dirty="0"/>
          </a:p>
        </p:txBody>
      </p:sp>
      <p:sp>
        <p:nvSpPr>
          <p:cNvPr id="3" name="Footer Placeholder 2">
            <a:extLst>
              <a:ext uri="{FF2B5EF4-FFF2-40B4-BE49-F238E27FC236}">
                <a16:creationId xmlns:a16="http://schemas.microsoft.com/office/drawing/2014/main" id="{45B4BBC7-A838-4FAA-94F9-933C6C9BE2E2}"/>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9AEB017F-61E1-462F-8C87-8401C804FCD4}"/>
              </a:ext>
            </a:extLst>
          </p:cNvPr>
          <p:cNvSpPr>
            <a:spLocks noGrp="1"/>
          </p:cNvSpPr>
          <p:nvPr>
            <p:ph type="sldNum" sz="quarter" idx="12"/>
          </p:nvPr>
        </p:nvSpPr>
        <p:spPr/>
        <p:txBody>
          <a:bodyPr/>
          <a:lstStyle/>
          <a:p>
            <a:pPr>
              <a:defRPr/>
            </a:pPr>
            <a:fld id="{D6F51597-BCFE-41F4-9A7C-2BFC6B13565B}" type="slidenum">
              <a:rPr lang="en-US" smtClean="0"/>
              <a:pPr>
                <a:defRPr/>
              </a:pPr>
              <a:t>7</a:t>
            </a:fld>
            <a:endParaRPr lang="en-US"/>
          </a:p>
        </p:txBody>
      </p:sp>
      <p:sp>
        <p:nvSpPr>
          <p:cNvPr id="5" name="Text Box 3">
            <a:extLst>
              <a:ext uri="{FF2B5EF4-FFF2-40B4-BE49-F238E27FC236}">
                <a16:creationId xmlns:a16="http://schemas.microsoft.com/office/drawing/2014/main" id="{0163B570-8937-4219-824F-66900B894684}"/>
              </a:ext>
            </a:extLst>
          </p:cNvPr>
          <p:cNvSpPr txBox="1">
            <a:spLocks noChangeArrowheads="1"/>
          </p:cNvSpPr>
          <p:nvPr/>
        </p:nvSpPr>
        <p:spPr bwMode="auto">
          <a:xfrm>
            <a:off x="1028700" y="1752600"/>
            <a:ext cx="10058400"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688975" indent="-225425">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457200" indent="-457200">
              <a:spcBef>
                <a:spcPct val="50000"/>
              </a:spcBef>
              <a:buFont typeface="+mj-lt"/>
              <a:buAutoNum type="arabicPeriod" startAt="3"/>
            </a:pPr>
            <a:r>
              <a:rPr lang="en-US" altLang="en-US" sz="2400" dirty="0">
                <a:solidFill>
                  <a:schemeClr val="accent2"/>
                </a:solidFill>
              </a:rPr>
              <a:t>In a group of 30 symptomatic women attending a clinic, some had cervical infections with </a:t>
            </a:r>
            <a:r>
              <a:rPr lang="en-US" altLang="en-US" sz="2400" i="1" dirty="0">
                <a:solidFill>
                  <a:schemeClr val="accent2"/>
                </a:solidFill>
              </a:rPr>
              <a:t>Chlamydia trachomatis</a:t>
            </a:r>
            <a:r>
              <a:rPr lang="en-US" altLang="en-US" sz="2400" dirty="0">
                <a:solidFill>
                  <a:schemeClr val="accent2"/>
                </a:solidFill>
              </a:rPr>
              <a:t> (C) or </a:t>
            </a:r>
            <a:r>
              <a:rPr lang="en-US" altLang="en-US" sz="2400" i="1" dirty="0">
                <a:solidFill>
                  <a:schemeClr val="accent2"/>
                </a:solidFill>
              </a:rPr>
              <a:t>Neisseria gonorrhea</a:t>
            </a:r>
            <a:r>
              <a:rPr lang="en-US" altLang="en-US" sz="2400" dirty="0">
                <a:solidFill>
                  <a:schemeClr val="accent2"/>
                </a:solidFill>
              </a:rPr>
              <a:t> (G), and some were harboring both organisms and some had neither.  Seven women had C only, 5 women had G only and 8 women had both (B).</a:t>
            </a:r>
          </a:p>
          <a:p>
            <a:pPr marL="1379538" lvl="2" indent="-465138">
              <a:spcBef>
                <a:spcPts val="600"/>
              </a:spcBef>
              <a:buNone/>
            </a:pPr>
            <a:r>
              <a:rPr lang="en-US" altLang="en-US" dirty="0">
                <a:solidFill>
                  <a:schemeClr val="accent2"/>
                </a:solidFill>
              </a:rPr>
              <a:t>a)	What is the probability of chlamydia (C)?  </a:t>
            </a:r>
          </a:p>
          <a:p>
            <a:pPr marL="1379538" lvl="2" indent="-465138">
              <a:spcBef>
                <a:spcPts val="600"/>
              </a:spcBef>
              <a:buNone/>
            </a:pPr>
            <a:r>
              <a:rPr lang="en-US" altLang="en-US" dirty="0">
                <a:solidFill>
                  <a:schemeClr val="accent2"/>
                </a:solidFill>
              </a:rPr>
              <a:t>b)	What is the probability of gonorrhea (G)?  </a:t>
            </a:r>
          </a:p>
          <a:p>
            <a:pPr marL="1379538" lvl="2" indent="-465138">
              <a:spcBef>
                <a:spcPts val="600"/>
              </a:spcBef>
              <a:buNone/>
            </a:pPr>
            <a:r>
              <a:rPr lang="en-US" altLang="en-US" dirty="0">
                <a:solidFill>
                  <a:schemeClr val="accent2"/>
                </a:solidFill>
              </a:rPr>
              <a:t>c)	What is the probability of gonorrhea (G) or chlamydia (C)? </a:t>
            </a:r>
          </a:p>
          <a:p>
            <a:pPr marL="1379538" lvl="2" indent="-465138">
              <a:spcBef>
                <a:spcPts val="600"/>
              </a:spcBef>
              <a:buNone/>
            </a:pPr>
            <a:r>
              <a:rPr lang="en-US" altLang="en-US" dirty="0">
                <a:solidFill>
                  <a:schemeClr val="accent2"/>
                </a:solidFill>
              </a:rPr>
              <a:t>d)	Are gonorrhea and chlamydia mutually exclusive?</a:t>
            </a:r>
          </a:p>
        </p:txBody>
      </p:sp>
      <p:sp>
        <p:nvSpPr>
          <p:cNvPr id="6" name="Text Box 2">
            <a:extLst>
              <a:ext uri="{FF2B5EF4-FFF2-40B4-BE49-F238E27FC236}">
                <a16:creationId xmlns:a16="http://schemas.microsoft.com/office/drawing/2014/main" id="{0E38FAC7-216C-43E6-85E2-191690CC7E12}"/>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7" name="Line 3">
            <a:extLst>
              <a:ext uri="{FF2B5EF4-FFF2-40B4-BE49-F238E27FC236}">
                <a16:creationId xmlns:a16="http://schemas.microsoft.com/office/drawing/2014/main" id="{6BF5FA9C-546B-4C65-B769-E1CDCAEF1D60}"/>
              </a:ext>
            </a:extLst>
          </p:cNvPr>
          <p:cNvSpPr>
            <a:spLocks noChangeShapeType="1"/>
          </p:cNvSpPr>
          <p:nvPr/>
        </p:nvSpPr>
        <p:spPr bwMode="auto">
          <a:xfrm>
            <a:off x="3657600" y="9906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0000"/>
              </a:solidFill>
            </a:endParaRPr>
          </a:p>
        </p:txBody>
      </p:sp>
    </p:spTree>
    <p:extLst>
      <p:ext uri="{BB962C8B-B14F-4D97-AF65-F5344CB8AC3E}">
        <p14:creationId xmlns:p14="http://schemas.microsoft.com/office/powerpoint/2010/main" val="43731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CEDE6-EE93-4401-AAA1-AA131E8F767D}"/>
              </a:ext>
            </a:extLst>
          </p:cNvPr>
          <p:cNvSpPr>
            <a:spLocks noGrp="1"/>
          </p:cNvSpPr>
          <p:nvPr>
            <p:ph type="dt" sz="half" idx="10"/>
          </p:nvPr>
        </p:nvSpPr>
        <p:spPr/>
        <p:txBody>
          <a:bodyPr/>
          <a:lstStyle/>
          <a:p>
            <a:pPr>
              <a:defRPr/>
            </a:pPr>
            <a:r>
              <a:rPr lang="en-US"/>
              <a:t>Summer Institutes 2020</a:t>
            </a:r>
            <a:endParaRPr lang="en-US" dirty="0"/>
          </a:p>
        </p:txBody>
      </p:sp>
      <p:sp>
        <p:nvSpPr>
          <p:cNvPr id="3" name="Footer Placeholder 2">
            <a:extLst>
              <a:ext uri="{FF2B5EF4-FFF2-40B4-BE49-F238E27FC236}">
                <a16:creationId xmlns:a16="http://schemas.microsoft.com/office/drawing/2014/main" id="{D2A65A3E-9B9A-4CE9-A76D-D464C8177A55}"/>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F22AEBAD-E1BC-4A61-8350-22473F4A834E}"/>
              </a:ext>
            </a:extLst>
          </p:cNvPr>
          <p:cNvSpPr>
            <a:spLocks noGrp="1"/>
          </p:cNvSpPr>
          <p:nvPr>
            <p:ph type="sldNum" sz="quarter" idx="12"/>
          </p:nvPr>
        </p:nvSpPr>
        <p:spPr/>
        <p:txBody>
          <a:bodyPr/>
          <a:lstStyle/>
          <a:p>
            <a:pPr>
              <a:defRPr/>
            </a:pPr>
            <a:fld id="{D6F51597-BCFE-41F4-9A7C-2BFC6B13565B}" type="slidenum">
              <a:rPr lang="en-US" smtClean="0"/>
              <a:pPr>
                <a:defRPr/>
              </a:pPr>
              <a:t>8</a:t>
            </a:fld>
            <a:endParaRPr lang="en-US"/>
          </a:p>
        </p:txBody>
      </p:sp>
      <p:sp>
        <p:nvSpPr>
          <p:cNvPr id="5" name="Text Box 16">
            <a:extLst>
              <a:ext uri="{FF2B5EF4-FFF2-40B4-BE49-F238E27FC236}">
                <a16:creationId xmlns:a16="http://schemas.microsoft.com/office/drawing/2014/main" id="{EBA44945-BA4F-4E88-9277-B2BA84FDF034}"/>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6" name="Line 17">
            <a:extLst>
              <a:ext uri="{FF2B5EF4-FFF2-40B4-BE49-F238E27FC236}">
                <a16:creationId xmlns:a16="http://schemas.microsoft.com/office/drawing/2014/main" id="{DDB4C483-003E-419B-B604-C122052809BA}"/>
              </a:ext>
            </a:extLst>
          </p:cNvPr>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9">
            <a:extLst>
              <a:ext uri="{FF2B5EF4-FFF2-40B4-BE49-F238E27FC236}">
                <a16:creationId xmlns:a16="http://schemas.microsoft.com/office/drawing/2014/main" id="{40187760-EE97-46EC-BC1F-3CDABCA4DF4D}"/>
              </a:ext>
            </a:extLst>
          </p:cNvPr>
          <p:cNvSpPr/>
          <p:nvPr/>
        </p:nvSpPr>
        <p:spPr>
          <a:xfrm>
            <a:off x="1485900" y="1300881"/>
            <a:ext cx="9334500" cy="5632311"/>
          </a:xfrm>
          <a:prstGeom prst="rect">
            <a:avLst/>
          </a:prstGeom>
        </p:spPr>
        <p:txBody>
          <a:bodyPr wrap="square">
            <a:spAutoFit/>
          </a:bodyPr>
          <a:lstStyle/>
          <a:p>
            <a:pPr marL="465138" indent="-465138">
              <a:spcBef>
                <a:spcPct val="50000"/>
              </a:spcBef>
              <a:buFont typeface="+mj-lt"/>
              <a:buAutoNum type="arabicPeriod" startAt="4"/>
            </a:pPr>
            <a:r>
              <a:rPr lang="en-US" altLang="en-US" sz="2400" dirty="0">
                <a:solidFill>
                  <a:schemeClr val="accent2"/>
                </a:solidFill>
                <a:cs typeface="Times New Roman" charset="0"/>
              </a:rPr>
              <a:t>A certain operation has a survival rate of 70%.  If this operation is performed independently on three different patients, what is the probability all three operations will fail?</a:t>
            </a:r>
            <a:r>
              <a:rPr lang="en-US" altLang="en-US" sz="2400" dirty="0">
                <a:solidFill>
                  <a:schemeClr val="accent2"/>
                </a:solidFill>
              </a:rPr>
              <a:t> </a:t>
            </a:r>
          </a:p>
          <a:p>
            <a:pPr marL="465138" indent="-465138">
              <a:spcBef>
                <a:spcPct val="50000"/>
              </a:spcBef>
              <a:buFontTx/>
              <a:buAutoNum type="arabicPeriod" startAt="4"/>
            </a:pPr>
            <a:r>
              <a:rPr lang="en-US" altLang="en-US" sz="2400" dirty="0">
                <a:solidFill>
                  <a:schemeClr val="accent2"/>
                </a:solidFill>
              </a:rPr>
              <a:t>If </a:t>
            </a:r>
            <a:r>
              <a:rPr lang="en-US" altLang="en-US" sz="2400" dirty="0" err="1">
                <a:solidFill>
                  <a:schemeClr val="accent2"/>
                </a:solidFill>
              </a:rPr>
              <a:t>allelle</a:t>
            </a:r>
            <a:r>
              <a:rPr lang="en-US" altLang="en-US" sz="2400" dirty="0">
                <a:solidFill>
                  <a:schemeClr val="accent2"/>
                </a:solidFill>
              </a:rPr>
              <a:t> A has frequency 3/4 and </a:t>
            </a:r>
            <a:r>
              <a:rPr lang="en-US" altLang="en-US" sz="2400" dirty="0" err="1">
                <a:solidFill>
                  <a:schemeClr val="accent2"/>
                </a:solidFill>
              </a:rPr>
              <a:t>allelle</a:t>
            </a:r>
            <a:r>
              <a:rPr lang="en-US" altLang="en-US" sz="2400" dirty="0">
                <a:solidFill>
                  <a:schemeClr val="accent2"/>
                </a:solidFill>
              </a:rPr>
              <a:t> a has frequency 1/4 , what are the </a:t>
            </a:r>
            <a:r>
              <a:rPr lang="en-US" altLang="en-US" sz="2400" dirty="0" err="1">
                <a:solidFill>
                  <a:schemeClr val="accent2"/>
                </a:solidFill>
              </a:rPr>
              <a:t>prevalances</a:t>
            </a:r>
            <a:r>
              <a:rPr lang="en-US" altLang="en-US" sz="2400" dirty="0">
                <a:solidFill>
                  <a:schemeClr val="accent2"/>
                </a:solidFill>
              </a:rPr>
              <a:t> of the 3 genotypes AA, Aa and aa in the population (assuming random mating)?</a:t>
            </a:r>
          </a:p>
          <a:p>
            <a:pPr marL="465138" indent="-465138">
              <a:spcBef>
                <a:spcPct val="50000"/>
              </a:spcBef>
              <a:buFontTx/>
              <a:buAutoNum type="arabicPeriod" startAt="4"/>
            </a:pPr>
            <a:r>
              <a:rPr lang="en-US" altLang="en-US" sz="2400" dirty="0">
                <a:solidFill>
                  <a:schemeClr val="accent2"/>
                </a:solidFill>
              </a:rPr>
              <a:t>Suppose an influenza epidemic strikes a city. In two child families the older child has influenza 10% of the time (event A), the younger child has influenza 10% of the time (event B) and both children have influenza 2% of the time . </a:t>
            </a:r>
          </a:p>
          <a:p>
            <a:pPr marL="922338" lvl="1" indent="-465138">
              <a:spcBef>
                <a:spcPct val="50000"/>
              </a:spcBef>
              <a:buFont typeface="+mj-lt"/>
              <a:buAutoNum type="alphaLcParenR"/>
            </a:pPr>
            <a:r>
              <a:rPr lang="en-US" altLang="en-US" sz="2400" dirty="0">
                <a:solidFill>
                  <a:schemeClr val="accent2"/>
                </a:solidFill>
              </a:rPr>
              <a:t>Are the events A and B independent?</a:t>
            </a:r>
          </a:p>
          <a:p>
            <a:pPr marL="922338" lvl="1" indent="-465138">
              <a:spcBef>
                <a:spcPct val="50000"/>
              </a:spcBef>
              <a:buFont typeface="+mj-lt"/>
              <a:buAutoNum type="alphaLcParenR"/>
            </a:pPr>
            <a:r>
              <a:rPr lang="en-US" altLang="en-US" sz="2400" dirty="0">
                <a:solidFill>
                  <a:schemeClr val="accent2"/>
                </a:solidFill>
              </a:rPr>
              <a:t>What is the probability that the older child has influenza if we know the </a:t>
            </a:r>
            <a:r>
              <a:rPr lang="en-US" altLang="en-US" sz="2400">
                <a:solidFill>
                  <a:schemeClr val="accent2"/>
                </a:solidFill>
              </a:rPr>
              <a:t>younger child </a:t>
            </a:r>
            <a:r>
              <a:rPr lang="en-US" altLang="en-US" sz="2400" dirty="0">
                <a:solidFill>
                  <a:schemeClr val="accent2"/>
                </a:solidFill>
              </a:rPr>
              <a:t>has influenza?</a:t>
            </a:r>
          </a:p>
        </p:txBody>
      </p:sp>
    </p:spTree>
    <p:extLst>
      <p:ext uri="{BB962C8B-B14F-4D97-AF65-F5344CB8AC3E}">
        <p14:creationId xmlns:p14="http://schemas.microsoft.com/office/powerpoint/2010/main" val="2583923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CEDE6-EE93-4401-AAA1-AA131E8F767D}"/>
              </a:ext>
            </a:extLst>
          </p:cNvPr>
          <p:cNvSpPr>
            <a:spLocks noGrp="1"/>
          </p:cNvSpPr>
          <p:nvPr>
            <p:ph type="dt" sz="half" idx="10"/>
          </p:nvPr>
        </p:nvSpPr>
        <p:spPr/>
        <p:txBody>
          <a:bodyPr/>
          <a:lstStyle/>
          <a:p>
            <a:pPr>
              <a:defRPr/>
            </a:pPr>
            <a:r>
              <a:rPr lang="en-US"/>
              <a:t>Summer Institutes 2020</a:t>
            </a:r>
            <a:endParaRPr lang="en-US" dirty="0"/>
          </a:p>
        </p:txBody>
      </p:sp>
      <p:sp>
        <p:nvSpPr>
          <p:cNvPr id="3" name="Footer Placeholder 2">
            <a:extLst>
              <a:ext uri="{FF2B5EF4-FFF2-40B4-BE49-F238E27FC236}">
                <a16:creationId xmlns:a16="http://schemas.microsoft.com/office/drawing/2014/main" id="{D2A65A3E-9B9A-4CE9-A76D-D464C8177A55}"/>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F22AEBAD-E1BC-4A61-8350-22473F4A834E}"/>
              </a:ext>
            </a:extLst>
          </p:cNvPr>
          <p:cNvSpPr>
            <a:spLocks noGrp="1"/>
          </p:cNvSpPr>
          <p:nvPr>
            <p:ph type="sldNum" sz="quarter" idx="12"/>
          </p:nvPr>
        </p:nvSpPr>
        <p:spPr/>
        <p:txBody>
          <a:bodyPr/>
          <a:lstStyle/>
          <a:p>
            <a:pPr>
              <a:defRPr/>
            </a:pPr>
            <a:fld id="{D6F51597-BCFE-41F4-9A7C-2BFC6B13565B}" type="slidenum">
              <a:rPr lang="en-US" smtClean="0"/>
              <a:pPr>
                <a:defRPr/>
              </a:pPr>
              <a:t>9</a:t>
            </a:fld>
            <a:endParaRPr lang="en-US"/>
          </a:p>
        </p:txBody>
      </p:sp>
      <p:sp>
        <p:nvSpPr>
          <p:cNvPr id="5" name="Text Box 16">
            <a:extLst>
              <a:ext uri="{FF2B5EF4-FFF2-40B4-BE49-F238E27FC236}">
                <a16:creationId xmlns:a16="http://schemas.microsoft.com/office/drawing/2014/main" id="{EBA44945-BA4F-4E88-9277-B2BA84FDF034}"/>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6" name="Line 17">
            <a:extLst>
              <a:ext uri="{FF2B5EF4-FFF2-40B4-BE49-F238E27FC236}">
                <a16:creationId xmlns:a16="http://schemas.microsoft.com/office/drawing/2014/main" id="{DDB4C483-003E-419B-B604-C122052809BA}"/>
              </a:ext>
            </a:extLst>
          </p:cNvPr>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6">
            <a:extLst>
              <a:ext uri="{FF2B5EF4-FFF2-40B4-BE49-F238E27FC236}">
                <a16:creationId xmlns:a16="http://schemas.microsoft.com/office/drawing/2014/main" id="{6223616D-07A6-4545-BE23-59B6E26EAF40}"/>
              </a:ext>
            </a:extLst>
          </p:cNvPr>
          <p:cNvSpPr/>
          <p:nvPr/>
        </p:nvSpPr>
        <p:spPr>
          <a:xfrm>
            <a:off x="1828800" y="1524000"/>
            <a:ext cx="9220200" cy="4154984"/>
          </a:xfrm>
          <a:prstGeom prst="rect">
            <a:avLst/>
          </a:prstGeom>
        </p:spPr>
        <p:txBody>
          <a:bodyPr wrap="square">
            <a:spAutoFit/>
          </a:bodyPr>
          <a:lstStyle/>
          <a:p>
            <a:pPr marL="457200" indent="-457200">
              <a:buFont typeface="+mj-lt"/>
              <a:buAutoNum type="arabicPeriod" startAt="7"/>
            </a:pPr>
            <a:r>
              <a:rPr lang="en-US" sz="2400" dirty="0">
                <a:solidFill>
                  <a:schemeClr val="accent2"/>
                </a:solidFill>
                <a:latin typeface="+mn-lt"/>
              </a:rPr>
              <a:t>The following table gives the probability of a low birthweight (&lt;2500g) baby for different gestational ages. What is the overall probability of having a LBW infant in this population?</a:t>
            </a:r>
          </a:p>
          <a:p>
            <a:endParaRPr lang="en-US" sz="2400" dirty="0">
              <a:solidFill>
                <a:schemeClr val="accent2"/>
              </a:solidFill>
              <a:latin typeface="+mn-lt"/>
            </a:endParaRPr>
          </a:p>
          <a:p>
            <a:endParaRPr lang="en-US" sz="2400" dirty="0">
              <a:solidFill>
                <a:schemeClr val="accent2"/>
              </a:solidFill>
              <a:latin typeface="+mn-lt"/>
            </a:endParaRPr>
          </a:p>
          <a:p>
            <a:endParaRPr lang="en-US" sz="2400" dirty="0">
              <a:solidFill>
                <a:schemeClr val="accent2"/>
              </a:solidFill>
              <a:latin typeface="+mn-lt"/>
            </a:endParaRPr>
          </a:p>
          <a:p>
            <a:pPr lvl="1"/>
            <a:endParaRPr lang="en-US" sz="2400" dirty="0">
              <a:solidFill>
                <a:schemeClr val="accent2"/>
              </a:solidFill>
              <a:latin typeface="+mn-lt"/>
            </a:endParaRPr>
          </a:p>
          <a:p>
            <a:pPr lvl="1"/>
            <a:endParaRPr lang="en-US" sz="2400" dirty="0">
              <a:solidFill>
                <a:schemeClr val="accent2"/>
              </a:solidFill>
              <a:latin typeface="+mn-lt"/>
            </a:endParaRPr>
          </a:p>
          <a:p>
            <a:pPr lvl="1"/>
            <a:endParaRPr lang="en-US" sz="2400" dirty="0">
              <a:solidFill>
                <a:schemeClr val="accent2"/>
              </a:solidFill>
              <a:latin typeface="+mn-lt"/>
            </a:endParaRPr>
          </a:p>
          <a:p>
            <a:pPr lvl="1"/>
            <a:endParaRPr lang="en-US" sz="2400" dirty="0">
              <a:solidFill>
                <a:schemeClr val="accent2"/>
              </a:solidFill>
              <a:latin typeface="+mn-lt"/>
            </a:endParaRPr>
          </a:p>
          <a:p>
            <a:pPr lvl="1"/>
            <a:endParaRPr lang="en-US" sz="2400" dirty="0">
              <a:solidFill>
                <a:schemeClr val="accent2"/>
              </a:solidFill>
              <a:latin typeface="+mn-lt"/>
            </a:endParaRPr>
          </a:p>
        </p:txBody>
      </p:sp>
      <p:graphicFrame>
        <p:nvGraphicFramePr>
          <p:cNvPr id="8" name="Table 10">
            <a:extLst>
              <a:ext uri="{FF2B5EF4-FFF2-40B4-BE49-F238E27FC236}">
                <a16:creationId xmlns:a16="http://schemas.microsoft.com/office/drawing/2014/main" id="{2A2DEC8B-F7F9-4053-AF3F-2DA37B14B252}"/>
              </a:ext>
            </a:extLst>
          </p:cNvPr>
          <p:cNvGraphicFramePr>
            <a:graphicFrameLocks noGrp="1"/>
          </p:cNvGraphicFramePr>
          <p:nvPr>
            <p:extLst>
              <p:ext uri="{D42A27DB-BD31-4B8C-83A1-F6EECF244321}">
                <p14:modId xmlns:p14="http://schemas.microsoft.com/office/powerpoint/2010/main" val="861981440"/>
              </p:ext>
            </p:extLst>
          </p:nvPr>
        </p:nvGraphicFramePr>
        <p:xfrm>
          <a:off x="3124200" y="2971800"/>
          <a:ext cx="5943600" cy="2123440"/>
        </p:xfrm>
        <a:graphic>
          <a:graphicData uri="http://schemas.openxmlformats.org/drawingml/2006/table">
            <a:tbl>
              <a:tblPr firstRow="1" bandRow="1">
                <a:tableStyleId>{5940675A-B579-460E-94D1-54222C63F5DA}</a:tableStyleId>
              </a:tblPr>
              <a:tblGrid>
                <a:gridCol w="1981200">
                  <a:extLst>
                    <a:ext uri="{9D8B030D-6E8A-4147-A177-3AD203B41FA5}">
                      <a16:colId xmlns:a16="http://schemas.microsoft.com/office/drawing/2014/main" val="2993692349"/>
                    </a:ext>
                  </a:extLst>
                </a:gridCol>
                <a:gridCol w="1981200">
                  <a:extLst>
                    <a:ext uri="{9D8B030D-6E8A-4147-A177-3AD203B41FA5}">
                      <a16:colId xmlns:a16="http://schemas.microsoft.com/office/drawing/2014/main" val="175717829"/>
                    </a:ext>
                  </a:extLst>
                </a:gridCol>
                <a:gridCol w="1981200">
                  <a:extLst>
                    <a:ext uri="{9D8B030D-6E8A-4147-A177-3AD203B41FA5}">
                      <a16:colId xmlns:a16="http://schemas.microsoft.com/office/drawing/2014/main" val="41957065"/>
                    </a:ext>
                  </a:extLst>
                </a:gridCol>
              </a:tblGrid>
              <a:tr h="370840">
                <a:tc>
                  <a:txBody>
                    <a:bodyPr/>
                    <a:lstStyle/>
                    <a:p>
                      <a:r>
                        <a:rPr lang="en-US" dirty="0">
                          <a:solidFill>
                            <a:schemeClr val="accent2"/>
                          </a:solidFill>
                        </a:rPr>
                        <a:t>Length of Gestation</a:t>
                      </a:r>
                    </a:p>
                  </a:txBody>
                  <a:tcPr/>
                </a:tc>
                <a:tc>
                  <a:txBody>
                    <a:bodyPr/>
                    <a:lstStyle/>
                    <a:p>
                      <a:r>
                        <a:rPr lang="en-US" dirty="0">
                          <a:solidFill>
                            <a:schemeClr val="accent2"/>
                          </a:solidFill>
                        </a:rPr>
                        <a:t>Proportion born at this gestational age</a:t>
                      </a:r>
                    </a:p>
                  </a:txBody>
                  <a:tcPr/>
                </a:tc>
                <a:tc>
                  <a:txBody>
                    <a:bodyPr/>
                    <a:lstStyle/>
                    <a:p>
                      <a:r>
                        <a:rPr lang="en-US" dirty="0">
                          <a:solidFill>
                            <a:schemeClr val="accent2"/>
                          </a:solidFill>
                        </a:rPr>
                        <a:t>Prob. LBW at this gestational age</a:t>
                      </a:r>
                    </a:p>
                  </a:txBody>
                  <a:tcPr/>
                </a:tc>
                <a:extLst>
                  <a:ext uri="{0D108BD9-81ED-4DB2-BD59-A6C34878D82A}">
                    <a16:rowId xmlns:a16="http://schemas.microsoft.com/office/drawing/2014/main" val="30065222"/>
                  </a:ext>
                </a:extLst>
              </a:tr>
              <a:tr h="370840">
                <a:tc>
                  <a:txBody>
                    <a:bodyPr/>
                    <a:lstStyle/>
                    <a:p>
                      <a:r>
                        <a:rPr lang="en-US" dirty="0">
                          <a:solidFill>
                            <a:schemeClr val="accent2"/>
                          </a:solidFill>
                        </a:rPr>
                        <a:t>&lt; 20 weeks</a:t>
                      </a:r>
                    </a:p>
                  </a:txBody>
                  <a:tcPr/>
                </a:tc>
                <a:tc>
                  <a:txBody>
                    <a:bodyPr/>
                    <a:lstStyle/>
                    <a:p>
                      <a:r>
                        <a:rPr lang="en-US" dirty="0">
                          <a:solidFill>
                            <a:schemeClr val="accent2"/>
                          </a:solidFill>
                        </a:rPr>
                        <a:t>.0004</a:t>
                      </a:r>
                    </a:p>
                  </a:txBody>
                  <a:tcPr/>
                </a:tc>
                <a:tc>
                  <a:txBody>
                    <a:bodyPr/>
                    <a:lstStyle/>
                    <a:p>
                      <a:r>
                        <a:rPr lang="en-US" dirty="0">
                          <a:solidFill>
                            <a:schemeClr val="accent2"/>
                          </a:solidFill>
                        </a:rPr>
                        <a:t>.540</a:t>
                      </a:r>
                    </a:p>
                  </a:txBody>
                  <a:tcPr/>
                </a:tc>
                <a:extLst>
                  <a:ext uri="{0D108BD9-81ED-4DB2-BD59-A6C34878D82A}">
                    <a16:rowId xmlns:a16="http://schemas.microsoft.com/office/drawing/2014/main" val="3017793642"/>
                  </a:ext>
                </a:extLst>
              </a:tr>
              <a:tr h="370840">
                <a:tc>
                  <a:txBody>
                    <a:bodyPr/>
                    <a:lstStyle/>
                    <a:p>
                      <a:r>
                        <a:rPr lang="en-US" dirty="0">
                          <a:solidFill>
                            <a:schemeClr val="accent2"/>
                          </a:solidFill>
                        </a:rPr>
                        <a:t>20 – 27 weeks</a:t>
                      </a:r>
                    </a:p>
                  </a:txBody>
                  <a:tcPr/>
                </a:tc>
                <a:tc>
                  <a:txBody>
                    <a:bodyPr/>
                    <a:lstStyle/>
                    <a:p>
                      <a:r>
                        <a:rPr lang="en-US" dirty="0">
                          <a:solidFill>
                            <a:schemeClr val="accent2"/>
                          </a:solidFill>
                        </a:rPr>
                        <a:t>.0059</a:t>
                      </a:r>
                    </a:p>
                  </a:txBody>
                  <a:tcPr/>
                </a:tc>
                <a:tc>
                  <a:txBody>
                    <a:bodyPr/>
                    <a:lstStyle/>
                    <a:p>
                      <a:r>
                        <a:rPr lang="en-US" dirty="0">
                          <a:solidFill>
                            <a:schemeClr val="accent2"/>
                          </a:solidFill>
                        </a:rPr>
                        <a:t>.813</a:t>
                      </a:r>
                    </a:p>
                  </a:txBody>
                  <a:tcPr/>
                </a:tc>
                <a:extLst>
                  <a:ext uri="{0D108BD9-81ED-4DB2-BD59-A6C34878D82A}">
                    <a16:rowId xmlns:a16="http://schemas.microsoft.com/office/drawing/2014/main" val="2176906645"/>
                  </a:ext>
                </a:extLst>
              </a:tr>
              <a:tr h="370840">
                <a:tc>
                  <a:txBody>
                    <a:bodyPr/>
                    <a:lstStyle/>
                    <a:p>
                      <a:r>
                        <a:rPr lang="en-US" dirty="0">
                          <a:solidFill>
                            <a:schemeClr val="accent2"/>
                          </a:solidFill>
                        </a:rPr>
                        <a:t>28 – 36 weeks</a:t>
                      </a:r>
                    </a:p>
                  </a:txBody>
                  <a:tcPr/>
                </a:tc>
                <a:tc>
                  <a:txBody>
                    <a:bodyPr/>
                    <a:lstStyle/>
                    <a:p>
                      <a:r>
                        <a:rPr lang="en-US" dirty="0">
                          <a:solidFill>
                            <a:schemeClr val="accent2"/>
                          </a:solidFill>
                        </a:rPr>
                        <a:t>.0855</a:t>
                      </a:r>
                    </a:p>
                  </a:txBody>
                  <a:tcPr/>
                </a:tc>
                <a:tc>
                  <a:txBody>
                    <a:bodyPr/>
                    <a:lstStyle/>
                    <a:p>
                      <a:r>
                        <a:rPr lang="en-US" dirty="0">
                          <a:solidFill>
                            <a:schemeClr val="accent2"/>
                          </a:solidFill>
                        </a:rPr>
                        <a:t>.379</a:t>
                      </a:r>
                    </a:p>
                  </a:txBody>
                  <a:tcPr/>
                </a:tc>
                <a:extLst>
                  <a:ext uri="{0D108BD9-81ED-4DB2-BD59-A6C34878D82A}">
                    <a16:rowId xmlns:a16="http://schemas.microsoft.com/office/drawing/2014/main" val="2875091705"/>
                  </a:ext>
                </a:extLst>
              </a:tr>
              <a:tr h="370840">
                <a:tc>
                  <a:txBody>
                    <a:bodyPr/>
                    <a:lstStyle/>
                    <a:p>
                      <a:r>
                        <a:rPr lang="en-US" dirty="0">
                          <a:solidFill>
                            <a:schemeClr val="accent2"/>
                          </a:solidFill>
                        </a:rPr>
                        <a:t>&gt; 36 weeks</a:t>
                      </a:r>
                    </a:p>
                  </a:txBody>
                  <a:tcPr/>
                </a:tc>
                <a:tc>
                  <a:txBody>
                    <a:bodyPr/>
                    <a:lstStyle/>
                    <a:p>
                      <a:r>
                        <a:rPr lang="en-US" dirty="0">
                          <a:solidFill>
                            <a:schemeClr val="accent2"/>
                          </a:solidFill>
                        </a:rPr>
                        <a:t>.9082</a:t>
                      </a:r>
                    </a:p>
                  </a:txBody>
                  <a:tcPr/>
                </a:tc>
                <a:tc>
                  <a:txBody>
                    <a:bodyPr/>
                    <a:lstStyle/>
                    <a:p>
                      <a:r>
                        <a:rPr lang="en-US" dirty="0">
                          <a:solidFill>
                            <a:schemeClr val="accent2"/>
                          </a:solidFill>
                        </a:rPr>
                        <a:t>.035</a:t>
                      </a:r>
                    </a:p>
                  </a:txBody>
                  <a:tcPr/>
                </a:tc>
                <a:extLst>
                  <a:ext uri="{0D108BD9-81ED-4DB2-BD59-A6C34878D82A}">
                    <a16:rowId xmlns:a16="http://schemas.microsoft.com/office/drawing/2014/main" val="3143605286"/>
                  </a:ext>
                </a:extLst>
              </a:tr>
            </a:tbl>
          </a:graphicData>
        </a:graphic>
      </p:graphicFrame>
    </p:spTree>
    <p:extLst>
      <p:ext uri="{BB962C8B-B14F-4D97-AF65-F5344CB8AC3E}">
        <p14:creationId xmlns:p14="http://schemas.microsoft.com/office/powerpoint/2010/main" val="992010031"/>
      </p:ext>
    </p:extLst>
  </p:cSld>
  <p:clrMapOvr>
    <a:masterClrMapping/>
  </p:clrMapOvr>
</p:sld>
</file>

<file path=ppt/theme/theme1.xml><?xml version="1.0" encoding="utf-8"?>
<a:theme xmlns:a="http://schemas.openxmlformats.org/drawingml/2006/main" name="b511_95">
  <a:themeElements>
    <a:clrScheme name="b511_9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511_9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511_9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511_9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511_95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511_95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511_9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511_9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511_9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C:\MSOffice\Templates\Presentations\b511_95.pot</Template>
  <TotalTime>6253</TotalTime>
  <Words>2088</Words>
  <Application>Microsoft Office PowerPoint</Application>
  <PresentationFormat>Custom</PresentationFormat>
  <Paragraphs>235</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Calibri</vt:lpstr>
      <vt:lpstr>Cambria Math</vt:lpstr>
      <vt:lpstr>Courier New</vt:lpstr>
      <vt:lpstr>Times New Roman</vt:lpstr>
      <vt:lpstr>b511_95</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P. Hughes</dc:creator>
  <cp:lastModifiedBy>Jim Hughes</cp:lastModifiedBy>
  <cp:revision>162</cp:revision>
  <cp:lastPrinted>2011-06-04T00:06:48Z</cp:lastPrinted>
  <dcterms:created xsi:type="dcterms:W3CDTF">1999-08-27T19:11:50Z</dcterms:created>
  <dcterms:modified xsi:type="dcterms:W3CDTF">2020-07-14T02:25:42Z</dcterms:modified>
</cp:coreProperties>
</file>