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4" r:id="rId1"/>
  </p:sldMasterIdLst>
  <p:notesMasterIdLst>
    <p:notesMasterId r:id="rId49"/>
  </p:notesMasterIdLst>
  <p:handoutMasterIdLst>
    <p:handoutMasterId r:id="rId50"/>
  </p:handoutMasterIdLst>
  <p:sldIdLst>
    <p:sldId id="256" r:id="rId2"/>
    <p:sldId id="321" r:id="rId3"/>
    <p:sldId id="277" r:id="rId4"/>
    <p:sldId id="280" r:id="rId5"/>
    <p:sldId id="275" r:id="rId6"/>
    <p:sldId id="257" r:id="rId7"/>
    <p:sldId id="307" r:id="rId8"/>
    <p:sldId id="258" r:id="rId9"/>
    <p:sldId id="317" r:id="rId10"/>
    <p:sldId id="306" r:id="rId11"/>
    <p:sldId id="308" r:id="rId12"/>
    <p:sldId id="309" r:id="rId13"/>
    <p:sldId id="259" r:id="rId14"/>
    <p:sldId id="260" r:id="rId15"/>
    <p:sldId id="263" r:id="rId16"/>
    <p:sldId id="297" r:id="rId17"/>
    <p:sldId id="311" r:id="rId18"/>
    <p:sldId id="264" r:id="rId19"/>
    <p:sldId id="265" r:id="rId20"/>
    <p:sldId id="267" r:id="rId21"/>
    <p:sldId id="268" r:id="rId22"/>
    <p:sldId id="271" r:id="rId23"/>
    <p:sldId id="273" r:id="rId24"/>
    <p:sldId id="318" r:id="rId25"/>
    <p:sldId id="316" r:id="rId26"/>
    <p:sldId id="281" r:id="rId27"/>
    <p:sldId id="282" r:id="rId28"/>
    <p:sldId id="298" r:id="rId29"/>
    <p:sldId id="283" r:id="rId30"/>
    <p:sldId id="284" r:id="rId31"/>
    <p:sldId id="285" r:id="rId32"/>
    <p:sldId id="286" r:id="rId33"/>
    <p:sldId id="313" r:id="rId34"/>
    <p:sldId id="287" r:id="rId35"/>
    <p:sldId id="288" r:id="rId36"/>
    <p:sldId id="289" r:id="rId37"/>
    <p:sldId id="290" r:id="rId38"/>
    <p:sldId id="315" r:id="rId39"/>
    <p:sldId id="319" r:id="rId40"/>
    <p:sldId id="314" r:id="rId41"/>
    <p:sldId id="292" r:id="rId42"/>
    <p:sldId id="293" r:id="rId43"/>
    <p:sldId id="294" r:id="rId44"/>
    <p:sldId id="295" r:id="rId45"/>
    <p:sldId id="299" r:id="rId46"/>
    <p:sldId id="320" r:id="rId47"/>
    <p:sldId id="300" r:id="rId48"/>
  </p:sldIdLst>
  <p:sldSz cx="12192000" cy="9144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304">
          <p15:clr>
            <a:srgbClr val="A4A3A4"/>
          </p15:clr>
        </p15:guide>
        <p15:guide id="2" pos="30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63265" autoAdjust="0"/>
  </p:normalViewPr>
  <p:slideViewPr>
    <p:cSldViewPr>
      <p:cViewPr varScale="1">
        <p:scale>
          <a:sx n="59" d="100"/>
          <a:sy n="59" d="100"/>
        </p:scale>
        <p:origin x="2136" y="176"/>
      </p:cViewPr>
      <p:guideLst>
        <p:guide orient="horz" pos="288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2" d="100"/>
          <a:sy n="72" d="100"/>
        </p:scale>
        <p:origin x="-1776" y="-8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t" anchorCtr="0" compatLnSpc="1">
            <a:prstTxWarp prst="textNoShape">
              <a:avLst/>
            </a:prstTxWarp>
          </a:bodyPr>
          <a:lstStyle>
            <a:lvl1pPr>
              <a:defRPr sz="1300"/>
            </a:lvl1pPr>
          </a:lstStyle>
          <a:p>
            <a:pPr>
              <a:defRPr/>
            </a:pPr>
            <a:endParaRPr lang="en-US"/>
          </a:p>
        </p:txBody>
      </p:sp>
      <p:sp>
        <p:nvSpPr>
          <p:cNvPr id="3075" name="Rectangle 3"/>
          <p:cNvSpPr>
            <a:spLocks noGrp="1" noChangeArrowheads="1"/>
          </p:cNvSpPr>
          <p:nvPr>
            <p:ph type="dt" sz="quarter" idx="1"/>
          </p:nvPr>
        </p:nvSpPr>
        <p:spPr bwMode="auto">
          <a:xfrm>
            <a:off x="5440364" y="1"/>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t" anchorCtr="0" compatLnSpc="1">
            <a:prstTxWarp prst="textNoShape">
              <a:avLst/>
            </a:prstTxWarp>
          </a:bodyPr>
          <a:lstStyle>
            <a:lvl1pPr algn="r">
              <a:defRPr sz="1300"/>
            </a:lvl1pPr>
          </a:lstStyle>
          <a:p>
            <a:pPr>
              <a:defRPr/>
            </a:pPr>
            <a:endParaRPr lang="en-US"/>
          </a:p>
        </p:txBody>
      </p:sp>
      <p:sp>
        <p:nvSpPr>
          <p:cNvPr id="3076" name="Rectangle 4"/>
          <p:cNvSpPr>
            <a:spLocks noGrp="1" noChangeArrowheads="1"/>
          </p:cNvSpPr>
          <p:nvPr>
            <p:ph type="ftr" sz="quarter" idx="2"/>
          </p:nvPr>
        </p:nvSpPr>
        <p:spPr bwMode="auto">
          <a:xfrm>
            <a:off x="0" y="6950076"/>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b" anchorCtr="0" compatLnSpc="1">
            <a:prstTxWarp prst="textNoShape">
              <a:avLst/>
            </a:prstTxWarp>
          </a:bodyPr>
          <a:lstStyle>
            <a:lvl1pPr>
              <a:defRPr sz="1300"/>
            </a:lvl1pPr>
          </a:lstStyle>
          <a:p>
            <a:pPr>
              <a:defRPr/>
            </a:pPr>
            <a:endParaRPr lang="en-US"/>
          </a:p>
        </p:txBody>
      </p:sp>
      <p:sp>
        <p:nvSpPr>
          <p:cNvPr id="3077" name="Rectangle 5"/>
          <p:cNvSpPr>
            <a:spLocks noGrp="1" noChangeArrowheads="1"/>
          </p:cNvSpPr>
          <p:nvPr>
            <p:ph type="sldNum" sz="quarter" idx="3"/>
          </p:nvPr>
        </p:nvSpPr>
        <p:spPr bwMode="auto">
          <a:xfrm>
            <a:off x="5440364" y="6950076"/>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b" anchorCtr="0" compatLnSpc="1">
            <a:prstTxWarp prst="textNoShape">
              <a:avLst/>
            </a:prstTxWarp>
          </a:bodyPr>
          <a:lstStyle>
            <a:lvl1pPr algn="r">
              <a:defRPr sz="1300"/>
            </a:lvl1pPr>
          </a:lstStyle>
          <a:p>
            <a:pPr>
              <a:defRPr/>
            </a:pPr>
            <a:fld id="{D276804E-A0DC-4057-84FE-3916F5F62105}" type="slidenum">
              <a:rPr lang="en-US"/>
              <a:pPr>
                <a:defRPr/>
              </a:pPr>
              <a:t>‹#›</a:t>
            </a:fld>
            <a:endParaRPr lang="en-US"/>
          </a:p>
        </p:txBody>
      </p:sp>
    </p:spTree>
    <p:extLst>
      <p:ext uri="{BB962C8B-B14F-4D97-AF65-F5344CB8AC3E}">
        <p14:creationId xmlns:p14="http://schemas.microsoft.com/office/powerpoint/2010/main" val="1793279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t" anchorCtr="0" compatLnSpc="1">
            <a:prstTxWarp prst="textNoShape">
              <a:avLst/>
            </a:prstTxWarp>
          </a:bodyPr>
          <a:lstStyle>
            <a:lvl1pPr>
              <a:defRPr sz="1300"/>
            </a:lvl1pPr>
          </a:lstStyle>
          <a:p>
            <a:pPr>
              <a:defRPr/>
            </a:pPr>
            <a:endParaRPr lang="en-US"/>
          </a:p>
        </p:txBody>
      </p:sp>
      <p:sp>
        <p:nvSpPr>
          <p:cNvPr id="2051" name="Rectangle 3"/>
          <p:cNvSpPr>
            <a:spLocks noGrp="1" noChangeArrowheads="1"/>
          </p:cNvSpPr>
          <p:nvPr>
            <p:ph type="dt" idx="1"/>
          </p:nvPr>
        </p:nvSpPr>
        <p:spPr bwMode="auto">
          <a:xfrm>
            <a:off x="5440364" y="1"/>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t" anchorCtr="0" compatLnSpc="1">
            <a:prstTxWarp prst="textNoShape">
              <a:avLst/>
            </a:prstTxWarp>
          </a:bodyPr>
          <a:lstStyle>
            <a:lvl1pPr algn="r">
              <a:defRPr sz="1300"/>
            </a:lvl1pPr>
          </a:lstStyle>
          <a:p>
            <a:pPr>
              <a:defRPr/>
            </a:pPr>
            <a:endParaRPr lang="en-US"/>
          </a:p>
        </p:txBody>
      </p:sp>
      <p:sp>
        <p:nvSpPr>
          <p:cNvPr id="36868" name="Rectangle 4"/>
          <p:cNvSpPr>
            <a:spLocks noGrp="1" noRot="1" noChangeAspect="1" noChangeArrowheads="1" noTextEdit="1"/>
          </p:cNvSpPr>
          <p:nvPr>
            <p:ph type="sldImg" idx="2"/>
          </p:nvPr>
        </p:nvSpPr>
        <p:spPr bwMode="auto">
          <a:xfrm>
            <a:off x="2974975" y="550863"/>
            <a:ext cx="3651250" cy="274002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1279525" y="3475039"/>
            <a:ext cx="7042151" cy="329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6950076"/>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b" anchorCtr="0" compatLnSpc="1">
            <a:prstTxWarp prst="textNoShape">
              <a:avLst/>
            </a:prstTxWarp>
          </a:bodyPr>
          <a:lstStyle>
            <a:lvl1pPr>
              <a:defRPr sz="1300"/>
            </a:lvl1pPr>
          </a:lstStyle>
          <a:p>
            <a:pPr>
              <a:defRPr/>
            </a:pPr>
            <a:endParaRPr lang="en-US"/>
          </a:p>
        </p:txBody>
      </p:sp>
      <p:sp>
        <p:nvSpPr>
          <p:cNvPr id="2055" name="Rectangle 7"/>
          <p:cNvSpPr>
            <a:spLocks noGrp="1" noChangeArrowheads="1"/>
          </p:cNvSpPr>
          <p:nvPr>
            <p:ph type="sldNum" sz="quarter" idx="5"/>
          </p:nvPr>
        </p:nvSpPr>
        <p:spPr bwMode="auto">
          <a:xfrm>
            <a:off x="5440364" y="6950076"/>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b" anchorCtr="0" compatLnSpc="1">
            <a:prstTxWarp prst="textNoShape">
              <a:avLst/>
            </a:prstTxWarp>
          </a:bodyPr>
          <a:lstStyle>
            <a:lvl1pPr algn="r">
              <a:defRPr sz="1300"/>
            </a:lvl1pPr>
          </a:lstStyle>
          <a:p>
            <a:pPr>
              <a:defRPr/>
            </a:pPr>
            <a:fld id="{2670760B-F392-48CB-AF14-41C617470BCB}" type="slidenum">
              <a:rPr lang="en-US"/>
              <a:pPr>
                <a:defRPr/>
              </a:pPr>
              <a:t>‹#›</a:t>
            </a:fld>
            <a:endParaRPr lang="en-US"/>
          </a:p>
        </p:txBody>
      </p:sp>
    </p:spTree>
    <p:extLst>
      <p:ext uri="{BB962C8B-B14F-4D97-AF65-F5344CB8AC3E}">
        <p14:creationId xmlns:p14="http://schemas.microsoft.com/office/powerpoint/2010/main" val="41452186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2974975" y="550863"/>
            <a:ext cx="3651250" cy="2740025"/>
          </a:xfrm>
          <a:ln/>
        </p:spPr>
      </p:sp>
      <p:sp>
        <p:nvSpPr>
          <p:cNvPr id="37891"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70760B-F392-48CB-AF14-41C617470BCB}" type="slidenum">
              <a:rPr lang="en-US" smtClean="0"/>
              <a:pPr>
                <a:defRPr/>
              </a:pPr>
              <a:t>2</a:t>
            </a:fld>
            <a:endParaRPr lang="en-US"/>
          </a:p>
        </p:txBody>
      </p:sp>
    </p:spTree>
    <p:extLst>
      <p:ext uri="{BB962C8B-B14F-4D97-AF65-F5344CB8AC3E}">
        <p14:creationId xmlns:p14="http://schemas.microsoft.com/office/powerpoint/2010/main" val="3736005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AF468-2E0A-B740-97F4-21902650E1D4}"/>
              </a:ext>
            </a:extLst>
          </p:cNvPr>
          <p:cNvSpPr>
            <a:spLocks noGrp="1"/>
          </p:cNvSpPr>
          <p:nvPr>
            <p:ph type="ctrTitle"/>
          </p:nvPr>
        </p:nvSpPr>
        <p:spPr>
          <a:xfrm>
            <a:off x="1524000" y="1496484"/>
            <a:ext cx="9144000" cy="318346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25A06-35B5-FE42-BEA0-5F8119735C03}"/>
              </a:ext>
            </a:extLst>
          </p:cNvPr>
          <p:cNvSpPr>
            <a:spLocks noGrp="1"/>
          </p:cNvSpPr>
          <p:nvPr>
            <p:ph type="subTitle" idx="1"/>
          </p:nvPr>
        </p:nvSpPr>
        <p:spPr>
          <a:xfrm>
            <a:off x="1524000" y="4802717"/>
            <a:ext cx="9144000" cy="220768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983193-4831-8F4F-8DF7-99FBBAA3439B}"/>
              </a:ext>
            </a:extLst>
          </p:cNvPr>
          <p:cNvSpPr>
            <a:spLocks noGrp="1"/>
          </p:cNvSpPr>
          <p:nvPr>
            <p:ph type="dt" sz="half" idx="10"/>
          </p:nvPr>
        </p:nvSpPr>
        <p:spPr/>
        <p:txBody>
          <a:bodyPr/>
          <a:lstStyle/>
          <a:p>
            <a:pPr>
              <a:defRPr/>
            </a:pPr>
            <a:r>
              <a:rPr lang="en-US"/>
              <a:t>Summer Institutes 2020</a:t>
            </a:r>
          </a:p>
        </p:txBody>
      </p:sp>
      <p:sp>
        <p:nvSpPr>
          <p:cNvPr id="5" name="Footer Placeholder 4">
            <a:extLst>
              <a:ext uri="{FF2B5EF4-FFF2-40B4-BE49-F238E27FC236}">
                <a16:creationId xmlns:a16="http://schemas.microsoft.com/office/drawing/2014/main" id="{36FE79E0-1920-DC49-A4F2-0CC178057525}"/>
              </a:ext>
            </a:extLst>
          </p:cNvPr>
          <p:cNvSpPr>
            <a:spLocks noGrp="1"/>
          </p:cNvSpPr>
          <p:nvPr>
            <p:ph type="ftr" sz="quarter" idx="11"/>
          </p:nvPr>
        </p:nvSpPr>
        <p:spPr/>
        <p:txBody>
          <a:bodyPr/>
          <a:lstStyle/>
          <a:p>
            <a:pPr>
              <a:defRPr/>
            </a:pPr>
            <a:r>
              <a:rPr lang="en-US"/>
              <a:t>Module 1, Session 2</a:t>
            </a:r>
          </a:p>
        </p:txBody>
      </p:sp>
      <p:sp>
        <p:nvSpPr>
          <p:cNvPr id="6" name="Slide Number Placeholder 5">
            <a:extLst>
              <a:ext uri="{FF2B5EF4-FFF2-40B4-BE49-F238E27FC236}">
                <a16:creationId xmlns:a16="http://schemas.microsoft.com/office/drawing/2014/main" id="{8DA77E14-39BF-2A40-8CF4-D72D3921CF01}"/>
              </a:ext>
            </a:extLst>
          </p:cNvPr>
          <p:cNvSpPr>
            <a:spLocks noGrp="1"/>
          </p:cNvSpPr>
          <p:nvPr>
            <p:ph type="sldNum" sz="quarter" idx="12"/>
          </p:nvPr>
        </p:nvSpPr>
        <p:spPr/>
        <p:txBody>
          <a:bodyPr/>
          <a:lstStyle/>
          <a:p>
            <a:pPr>
              <a:defRPr/>
            </a:pPr>
            <a:fld id="{5201ECA6-E46C-46F2-A189-2E8F27FF6DD5}" type="slidenum">
              <a:rPr lang="en-US" smtClean="0"/>
              <a:pPr>
                <a:defRPr/>
              </a:pPr>
              <a:t>‹#›</a:t>
            </a:fld>
            <a:endParaRPr lang="en-US"/>
          </a:p>
        </p:txBody>
      </p:sp>
    </p:spTree>
    <p:extLst>
      <p:ext uri="{BB962C8B-B14F-4D97-AF65-F5344CB8AC3E}">
        <p14:creationId xmlns:p14="http://schemas.microsoft.com/office/powerpoint/2010/main" val="3791248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8D03-7721-7D48-9F90-88F266EC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A24B95-B82B-054F-ABC4-D2CA83B8EB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50F0F-87D9-4E40-83A3-F59F7F04BE9F}"/>
              </a:ext>
            </a:extLst>
          </p:cNvPr>
          <p:cNvSpPr>
            <a:spLocks noGrp="1"/>
          </p:cNvSpPr>
          <p:nvPr>
            <p:ph type="dt" sz="half" idx="10"/>
          </p:nvPr>
        </p:nvSpPr>
        <p:spPr/>
        <p:txBody>
          <a:bodyPr/>
          <a:lstStyle/>
          <a:p>
            <a:pPr>
              <a:defRPr/>
            </a:pPr>
            <a:r>
              <a:rPr lang="en-US"/>
              <a:t>Summer Institutes 2020</a:t>
            </a:r>
          </a:p>
        </p:txBody>
      </p:sp>
      <p:sp>
        <p:nvSpPr>
          <p:cNvPr id="5" name="Footer Placeholder 4">
            <a:extLst>
              <a:ext uri="{FF2B5EF4-FFF2-40B4-BE49-F238E27FC236}">
                <a16:creationId xmlns:a16="http://schemas.microsoft.com/office/drawing/2014/main" id="{D5F710C1-87A6-8B44-8E61-D4F37C5EEF57}"/>
              </a:ext>
            </a:extLst>
          </p:cNvPr>
          <p:cNvSpPr>
            <a:spLocks noGrp="1"/>
          </p:cNvSpPr>
          <p:nvPr>
            <p:ph type="ftr" sz="quarter" idx="11"/>
          </p:nvPr>
        </p:nvSpPr>
        <p:spPr/>
        <p:txBody>
          <a:bodyPr/>
          <a:lstStyle/>
          <a:p>
            <a:pPr>
              <a:defRPr/>
            </a:pPr>
            <a:r>
              <a:rPr lang="en-US"/>
              <a:t>Module 1, Session 2</a:t>
            </a:r>
          </a:p>
        </p:txBody>
      </p:sp>
      <p:sp>
        <p:nvSpPr>
          <p:cNvPr id="6" name="Slide Number Placeholder 5">
            <a:extLst>
              <a:ext uri="{FF2B5EF4-FFF2-40B4-BE49-F238E27FC236}">
                <a16:creationId xmlns:a16="http://schemas.microsoft.com/office/drawing/2014/main" id="{A2388401-ED08-A14E-B7E4-722C44B4D1CE}"/>
              </a:ext>
            </a:extLst>
          </p:cNvPr>
          <p:cNvSpPr>
            <a:spLocks noGrp="1"/>
          </p:cNvSpPr>
          <p:nvPr>
            <p:ph type="sldNum" sz="quarter" idx="12"/>
          </p:nvPr>
        </p:nvSpPr>
        <p:spPr/>
        <p:txBody>
          <a:bodyPr/>
          <a:lstStyle/>
          <a:p>
            <a:pPr>
              <a:defRPr/>
            </a:pPr>
            <a:fld id="{2E9E27E9-70CA-4572-AC0D-3754B7238657}" type="slidenum">
              <a:rPr lang="en-US" smtClean="0"/>
              <a:pPr>
                <a:defRPr/>
              </a:pPr>
              <a:t>‹#›</a:t>
            </a:fld>
            <a:endParaRPr lang="en-US"/>
          </a:p>
        </p:txBody>
      </p:sp>
    </p:spTree>
    <p:extLst>
      <p:ext uri="{BB962C8B-B14F-4D97-AF65-F5344CB8AC3E}">
        <p14:creationId xmlns:p14="http://schemas.microsoft.com/office/powerpoint/2010/main" val="102137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3C3293-43CB-0A4E-8D39-2CBE2B1A4BEB}"/>
              </a:ext>
            </a:extLst>
          </p:cNvPr>
          <p:cNvSpPr>
            <a:spLocks noGrp="1"/>
          </p:cNvSpPr>
          <p:nvPr>
            <p:ph type="title" orient="vert"/>
          </p:nvPr>
        </p:nvSpPr>
        <p:spPr>
          <a:xfrm>
            <a:off x="8724900" y="486834"/>
            <a:ext cx="26289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6FA9F2-BD24-764E-A0F4-BC58CDB17917}"/>
              </a:ext>
            </a:extLst>
          </p:cNvPr>
          <p:cNvSpPr>
            <a:spLocks noGrp="1"/>
          </p:cNvSpPr>
          <p:nvPr>
            <p:ph type="body" orient="vert" idx="1"/>
          </p:nvPr>
        </p:nvSpPr>
        <p:spPr>
          <a:xfrm>
            <a:off x="838200" y="486834"/>
            <a:ext cx="77343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E1C481-42F6-9C4F-A08C-6BAB4C2E72B9}"/>
              </a:ext>
            </a:extLst>
          </p:cNvPr>
          <p:cNvSpPr>
            <a:spLocks noGrp="1"/>
          </p:cNvSpPr>
          <p:nvPr>
            <p:ph type="dt" sz="half" idx="10"/>
          </p:nvPr>
        </p:nvSpPr>
        <p:spPr/>
        <p:txBody>
          <a:bodyPr/>
          <a:lstStyle/>
          <a:p>
            <a:pPr>
              <a:defRPr/>
            </a:pPr>
            <a:r>
              <a:rPr lang="en-US"/>
              <a:t>Summer Institutes 2020</a:t>
            </a:r>
          </a:p>
        </p:txBody>
      </p:sp>
      <p:sp>
        <p:nvSpPr>
          <p:cNvPr id="5" name="Footer Placeholder 4">
            <a:extLst>
              <a:ext uri="{FF2B5EF4-FFF2-40B4-BE49-F238E27FC236}">
                <a16:creationId xmlns:a16="http://schemas.microsoft.com/office/drawing/2014/main" id="{BAC7A4EA-DAA1-BE43-81DB-D893A128A737}"/>
              </a:ext>
            </a:extLst>
          </p:cNvPr>
          <p:cNvSpPr>
            <a:spLocks noGrp="1"/>
          </p:cNvSpPr>
          <p:nvPr>
            <p:ph type="ftr" sz="quarter" idx="11"/>
          </p:nvPr>
        </p:nvSpPr>
        <p:spPr/>
        <p:txBody>
          <a:bodyPr/>
          <a:lstStyle/>
          <a:p>
            <a:pPr>
              <a:defRPr/>
            </a:pPr>
            <a:r>
              <a:rPr lang="en-US"/>
              <a:t>Module 1, Session 2</a:t>
            </a:r>
          </a:p>
        </p:txBody>
      </p:sp>
      <p:sp>
        <p:nvSpPr>
          <p:cNvPr id="6" name="Slide Number Placeholder 5">
            <a:extLst>
              <a:ext uri="{FF2B5EF4-FFF2-40B4-BE49-F238E27FC236}">
                <a16:creationId xmlns:a16="http://schemas.microsoft.com/office/drawing/2014/main" id="{FAB41DA4-5471-8F45-AEEA-0AE414236A9D}"/>
              </a:ext>
            </a:extLst>
          </p:cNvPr>
          <p:cNvSpPr>
            <a:spLocks noGrp="1"/>
          </p:cNvSpPr>
          <p:nvPr>
            <p:ph type="sldNum" sz="quarter" idx="12"/>
          </p:nvPr>
        </p:nvSpPr>
        <p:spPr/>
        <p:txBody>
          <a:bodyPr/>
          <a:lstStyle/>
          <a:p>
            <a:pPr>
              <a:defRPr/>
            </a:pPr>
            <a:fld id="{EC1A35C2-B283-4A98-B7CB-615010E7D5F1}" type="slidenum">
              <a:rPr lang="en-US" smtClean="0"/>
              <a:pPr>
                <a:defRPr/>
              </a:pPr>
              <a:t>‹#›</a:t>
            </a:fld>
            <a:endParaRPr lang="en-US"/>
          </a:p>
        </p:txBody>
      </p:sp>
    </p:spTree>
    <p:extLst>
      <p:ext uri="{BB962C8B-B14F-4D97-AF65-F5344CB8AC3E}">
        <p14:creationId xmlns:p14="http://schemas.microsoft.com/office/powerpoint/2010/main" val="3363724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0E37-3D8E-3B47-BB4B-90367A963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7AF809-81DE-0544-83F3-266D020AC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4FC4B-741D-1B4E-B309-B3E63CA818F7}"/>
              </a:ext>
            </a:extLst>
          </p:cNvPr>
          <p:cNvSpPr>
            <a:spLocks noGrp="1"/>
          </p:cNvSpPr>
          <p:nvPr>
            <p:ph type="dt" sz="half" idx="10"/>
          </p:nvPr>
        </p:nvSpPr>
        <p:spPr/>
        <p:txBody>
          <a:bodyPr/>
          <a:lstStyle/>
          <a:p>
            <a:pPr>
              <a:defRPr/>
            </a:pPr>
            <a:r>
              <a:rPr lang="en-US"/>
              <a:t>Summer Institutes 2020</a:t>
            </a:r>
          </a:p>
        </p:txBody>
      </p:sp>
      <p:sp>
        <p:nvSpPr>
          <p:cNvPr id="5" name="Footer Placeholder 4">
            <a:extLst>
              <a:ext uri="{FF2B5EF4-FFF2-40B4-BE49-F238E27FC236}">
                <a16:creationId xmlns:a16="http://schemas.microsoft.com/office/drawing/2014/main" id="{D9CAA49F-1A05-924D-BDF0-F7B07452D3E8}"/>
              </a:ext>
            </a:extLst>
          </p:cNvPr>
          <p:cNvSpPr>
            <a:spLocks noGrp="1"/>
          </p:cNvSpPr>
          <p:nvPr>
            <p:ph type="ftr" sz="quarter" idx="11"/>
          </p:nvPr>
        </p:nvSpPr>
        <p:spPr/>
        <p:txBody>
          <a:bodyPr/>
          <a:lstStyle/>
          <a:p>
            <a:pPr>
              <a:defRPr/>
            </a:pPr>
            <a:r>
              <a:rPr lang="en-US"/>
              <a:t>Module 1, Session 2</a:t>
            </a:r>
          </a:p>
        </p:txBody>
      </p:sp>
      <p:sp>
        <p:nvSpPr>
          <p:cNvPr id="6" name="Slide Number Placeholder 5">
            <a:extLst>
              <a:ext uri="{FF2B5EF4-FFF2-40B4-BE49-F238E27FC236}">
                <a16:creationId xmlns:a16="http://schemas.microsoft.com/office/drawing/2014/main" id="{2AE368E0-631E-8A46-BD97-E081CC73E312}"/>
              </a:ext>
            </a:extLst>
          </p:cNvPr>
          <p:cNvSpPr>
            <a:spLocks noGrp="1"/>
          </p:cNvSpPr>
          <p:nvPr>
            <p:ph type="sldNum" sz="quarter" idx="12"/>
          </p:nvPr>
        </p:nvSpPr>
        <p:spPr/>
        <p:txBody>
          <a:bodyPr/>
          <a:lstStyle/>
          <a:p>
            <a:pPr>
              <a:defRPr/>
            </a:pPr>
            <a:fld id="{10E5B654-C041-4405-9F1F-CD361ED89597}" type="slidenum">
              <a:rPr lang="en-US" smtClean="0"/>
              <a:pPr>
                <a:defRPr/>
              </a:pPr>
              <a:t>‹#›</a:t>
            </a:fld>
            <a:endParaRPr lang="en-US"/>
          </a:p>
        </p:txBody>
      </p:sp>
    </p:spTree>
    <p:extLst>
      <p:ext uri="{BB962C8B-B14F-4D97-AF65-F5344CB8AC3E}">
        <p14:creationId xmlns:p14="http://schemas.microsoft.com/office/powerpoint/2010/main" val="412025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5749-CB6E-B448-A4B5-559353060010}"/>
              </a:ext>
            </a:extLst>
          </p:cNvPr>
          <p:cNvSpPr>
            <a:spLocks noGrp="1"/>
          </p:cNvSpPr>
          <p:nvPr>
            <p:ph type="title"/>
          </p:nvPr>
        </p:nvSpPr>
        <p:spPr>
          <a:xfrm>
            <a:off x="831850" y="2279652"/>
            <a:ext cx="10515600" cy="3803649"/>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B06B43-4A69-3040-9B36-406471767C8F}"/>
              </a:ext>
            </a:extLst>
          </p:cNvPr>
          <p:cNvSpPr>
            <a:spLocks noGrp="1"/>
          </p:cNvSpPr>
          <p:nvPr>
            <p:ph type="body" idx="1"/>
          </p:nvPr>
        </p:nvSpPr>
        <p:spPr>
          <a:xfrm>
            <a:off x="831850" y="6119285"/>
            <a:ext cx="10515600" cy="200024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A23F06-D6E0-5F46-9EC6-202D7520552E}"/>
              </a:ext>
            </a:extLst>
          </p:cNvPr>
          <p:cNvSpPr>
            <a:spLocks noGrp="1"/>
          </p:cNvSpPr>
          <p:nvPr>
            <p:ph type="dt" sz="half" idx="10"/>
          </p:nvPr>
        </p:nvSpPr>
        <p:spPr/>
        <p:txBody>
          <a:bodyPr/>
          <a:lstStyle/>
          <a:p>
            <a:pPr>
              <a:defRPr/>
            </a:pPr>
            <a:r>
              <a:rPr lang="en-US"/>
              <a:t>Summer Institutes 2020</a:t>
            </a:r>
          </a:p>
        </p:txBody>
      </p:sp>
      <p:sp>
        <p:nvSpPr>
          <p:cNvPr id="5" name="Footer Placeholder 4">
            <a:extLst>
              <a:ext uri="{FF2B5EF4-FFF2-40B4-BE49-F238E27FC236}">
                <a16:creationId xmlns:a16="http://schemas.microsoft.com/office/drawing/2014/main" id="{C70F97B9-E87A-514E-9C09-B03EA6C51A49}"/>
              </a:ext>
            </a:extLst>
          </p:cNvPr>
          <p:cNvSpPr>
            <a:spLocks noGrp="1"/>
          </p:cNvSpPr>
          <p:nvPr>
            <p:ph type="ftr" sz="quarter" idx="11"/>
          </p:nvPr>
        </p:nvSpPr>
        <p:spPr/>
        <p:txBody>
          <a:bodyPr/>
          <a:lstStyle/>
          <a:p>
            <a:pPr>
              <a:defRPr/>
            </a:pPr>
            <a:r>
              <a:rPr lang="en-US"/>
              <a:t>Module 1, Session 2</a:t>
            </a:r>
          </a:p>
        </p:txBody>
      </p:sp>
      <p:sp>
        <p:nvSpPr>
          <p:cNvPr id="6" name="Slide Number Placeholder 5">
            <a:extLst>
              <a:ext uri="{FF2B5EF4-FFF2-40B4-BE49-F238E27FC236}">
                <a16:creationId xmlns:a16="http://schemas.microsoft.com/office/drawing/2014/main" id="{19DD512B-4CF2-A347-AD09-FB27AC3C34B0}"/>
              </a:ext>
            </a:extLst>
          </p:cNvPr>
          <p:cNvSpPr>
            <a:spLocks noGrp="1"/>
          </p:cNvSpPr>
          <p:nvPr>
            <p:ph type="sldNum" sz="quarter" idx="12"/>
          </p:nvPr>
        </p:nvSpPr>
        <p:spPr/>
        <p:txBody>
          <a:bodyPr/>
          <a:lstStyle/>
          <a:p>
            <a:pPr>
              <a:defRPr/>
            </a:pPr>
            <a:fld id="{16B98CAF-E0CB-48B5-B2EB-D1D8A2E0CF1C}" type="slidenum">
              <a:rPr lang="en-US" smtClean="0"/>
              <a:pPr>
                <a:defRPr/>
              </a:pPr>
              <a:t>‹#›</a:t>
            </a:fld>
            <a:endParaRPr lang="en-US"/>
          </a:p>
        </p:txBody>
      </p:sp>
    </p:spTree>
    <p:extLst>
      <p:ext uri="{BB962C8B-B14F-4D97-AF65-F5344CB8AC3E}">
        <p14:creationId xmlns:p14="http://schemas.microsoft.com/office/powerpoint/2010/main" val="260721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03AD-2370-6D4A-B3B9-EDD4BE7A5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3ACE5-CB72-9346-834F-F39A196774F7}"/>
              </a:ext>
            </a:extLst>
          </p:cNvPr>
          <p:cNvSpPr>
            <a:spLocks noGrp="1"/>
          </p:cNvSpPr>
          <p:nvPr>
            <p:ph sz="half" idx="1"/>
          </p:nvPr>
        </p:nvSpPr>
        <p:spPr>
          <a:xfrm>
            <a:off x="838200" y="2434167"/>
            <a:ext cx="51816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A24C36-2538-7A4D-8B1A-A9EFC0F8A0F4}"/>
              </a:ext>
            </a:extLst>
          </p:cNvPr>
          <p:cNvSpPr>
            <a:spLocks noGrp="1"/>
          </p:cNvSpPr>
          <p:nvPr>
            <p:ph sz="half" idx="2"/>
          </p:nvPr>
        </p:nvSpPr>
        <p:spPr>
          <a:xfrm>
            <a:off x="6172200" y="2434167"/>
            <a:ext cx="51816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48F9B9-1ECB-CA40-B579-A1BDB2EB7E40}"/>
              </a:ext>
            </a:extLst>
          </p:cNvPr>
          <p:cNvSpPr>
            <a:spLocks noGrp="1"/>
          </p:cNvSpPr>
          <p:nvPr>
            <p:ph type="dt" sz="half" idx="10"/>
          </p:nvPr>
        </p:nvSpPr>
        <p:spPr/>
        <p:txBody>
          <a:bodyPr/>
          <a:lstStyle/>
          <a:p>
            <a:pPr>
              <a:defRPr/>
            </a:pPr>
            <a:r>
              <a:rPr lang="en-US"/>
              <a:t>Summer Institutes 2020</a:t>
            </a:r>
          </a:p>
        </p:txBody>
      </p:sp>
      <p:sp>
        <p:nvSpPr>
          <p:cNvPr id="6" name="Footer Placeholder 5">
            <a:extLst>
              <a:ext uri="{FF2B5EF4-FFF2-40B4-BE49-F238E27FC236}">
                <a16:creationId xmlns:a16="http://schemas.microsoft.com/office/drawing/2014/main" id="{83C22724-A0E3-B04F-B92D-4FC1F305646C}"/>
              </a:ext>
            </a:extLst>
          </p:cNvPr>
          <p:cNvSpPr>
            <a:spLocks noGrp="1"/>
          </p:cNvSpPr>
          <p:nvPr>
            <p:ph type="ftr" sz="quarter" idx="11"/>
          </p:nvPr>
        </p:nvSpPr>
        <p:spPr/>
        <p:txBody>
          <a:bodyPr/>
          <a:lstStyle/>
          <a:p>
            <a:pPr>
              <a:defRPr/>
            </a:pPr>
            <a:r>
              <a:rPr lang="en-US"/>
              <a:t>Module 1, Session 2</a:t>
            </a:r>
          </a:p>
        </p:txBody>
      </p:sp>
      <p:sp>
        <p:nvSpPr>
          <p:cNvPr id="7" name="Slide Number Placeholder 6">
            <a:extLst>
              <a:ext uri="{FF2B5EF4-FFF2-40B4-BE49-F238E27FC236}">
                <a16:creationId xmlns:a16="http://schemas.microsoft.com/office/drawing/2014/main" id="{8851FBA3-118C-E147-87DB-D66F11335251}"/>
              </a:ext>
            </a:extLst>
          </p:cNvPr>
          <p:cNvSpPr>
            <a:spLocks noGrp="1"/>
          </p:cNvSpPr>
          <p:nvPr>
            <p:ph type="sldNum" sz="quarter" idx="12"/>
          </p:nvPr>
        </p:nvSpPr>
        <p:spPr/>
        <p:txBody>
          <a:bodyPr/>
          <a:lstStyle/>
          <a:p>
            <a:pPr>
              <a:defRPr/>
            </a:pPr>
            <a:fld id="{7D5E0F21-1C2F-434F-9F68-D1AC6E4CE8DA}" type="slidenum">
              <a:rPr lang="en-US" smtClean="0"/>
              <a:pPr>
                <a:defRPr/>
              </a:pPr>
              <a:t>‹#›</a:t>
            </a:fld>
            <a:endParaRPr lang="en-US"/>
          </a:p>
        </p:txBody>
      </p:sp>
    </p:spTree>
    <p:extLst>
      <p:ext uri="{BB962C8B-B14F-4D97-AF65-F5344CB8AC3E}">
        <p14:creationId xmlns:p14="http://schemas.microsoft.com/office/powerpoint/2010/main" val="2706938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7B51-AB67-6440-AC37-ACAE5EBC5C81}"/>
              </a:ext>
            </a:extLst>
          </p:cNvPr>
          <p:cNvSpPr>
            <a:spLocks noGrp="1"/>
          </p:cNvSpPr>
          <p:nvPr>
            <p:ph type="title"/>
          </p:nvPr>
        </p:nvSpPr>
        <p:spPr>
          <a:xfrm>
            <a:off x="839788" y="486834"/>
            <a:ext cx="10515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2270A9-9F66-0540-B177-610066515D4B}"/>
              </a:ext>
            </a:extLst>
          </p:cNvPr>
          <p:cNvSpPr>
            <a:spLocks noGrp="1"/>
          </p:cNvSpPr>
          <p:nvPr>
            <p:ph type="body" idx="1"/>
          </p:nvPr>
        </p:nvSpPr>
        <p:spPr>
          <a:xfrm>
            <a:off x="839789" y="2241551"/>
            <a:ext cx="5157787" cy="10985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CF9291-A3DA-CC46-AEC3-908AB8377425}"/>
              </a:ext>
            </a:extLst>
          </p:cNvPr>
          <p:cNvSpPr>
            <a:spLocks noGrp="1"/>
          </p:cNvSpPr>
          <p:nvPr>
            <p:ph sz="half" idx="2"/>
          </p:nvPr>
        </p:nvSpPr>
        <p:spPr>
          <a:xfrm>
            <a:off x="839789" y="3340100"/>
            <a:ext cx="515778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11F26A-5257-F044-B6B7-A706EEC1A9EC}"/>
              </a:ext>
            </a:extLst>
          </p:cNvPr>
          <p:cNvSpPr>
            <a:spLocks noGrp="1"/>
          </p:cNvSpPr>
          <p:nvPr>
            <p:ph type="body" sz="quarter" idx="3"/>
          </p:nvPr>
        </p:nvSpPr>
        <p:spPr>
          <a:xfrm>
            <a:off x="6172200" y="2241551"/>
            <a:ext cx="5183188" cy="10985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2F0738-DAF7-4A49-AB64-75B29BBD2888}"/>
              </a:ext>
            </a:extLst>
          </p:cNvPr>
          <p:cNvSpPr>
            <a:spLocks noGrp="1"/>
          </p:cNvSpPr>
          <p:nvPr>
            <p:ph sz="quarter" idx="4"/>
          </p:nvPr>
        </p:nvSpPr>
        <p:spPr>
          <a:xfrm>
            <a:off x="6172200" y="3340100"/>
            <a:ext cx="5183188"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CC1FE-4764-D24C-89A6-EF66A0CAD34F}"/>
              </a:ext>
            </a:extLst>
          </p:cNvPr>
          <p:cNvSpPr>
            <a:spLocks noGrp="1"/>
          </p:cNvSpPr>
          <p:nvPr>
            <p:ph type="dt" sz="half" idx="10"/>
          </p:nvPr>
        </p:nvSpPr>
        <p:spPr/>
        <p:txBody>
          <a:bodyPr/>
          <a:lstStyle/>
          <a:p>
            <a:pPr>
              <a:defRPr/>
            </a:pPr>
            <a:r>
              <a:rPr lang="en-US"/>
              <a:t>Summer Institutes 2020</a:t>
            </a:r>
          </a:p>
        </p:txBody>
      </p:sp>
      <p:sp>
        <p:nvSpPr>
          <p:cNvPr id="8" name="Footer Placeholder 7">
            <a:extLst>
              <a:ext uri="{FF2B5EF4-FFF2-40B4-BE49-F238E27FC236}">
                <a16:creationId xmlns:a16="http://schemas.microsoft.com/office/drawing/2014/main" id="{18015726-2C4C-3B4E-B047-C8634FBB37A2}"/>
              </a:ext>
            </a:extLst>
          </p:cNvPr>
          <p:cNvSpPr>
            <a:spLocks noGrp="1"/>
          </p:cNvSpPr>
          <p:nvPr>
            <p:ph type="ftr" sz="quarter" idx="11"/>
          </p:nvPr>
        </p:nvSpPr>
        <p:spPr/>
        <p:txBody>
          <a:bodyPr/>
          <a:lstStyle/>
          <a:p>
            <a:pPr>
              <a:defRPr/>
            </a:pPr>
            <a:r>
              <a:rPr lang="en-US"/>
              <a:t>Module 1, Session 2</a:t>
            </a:r>
          </a:p>
        </p:txBody>
      </p:sp>
      <p:sp>
        <p:nvSpPr>
          <p:cNvPr id="9" name="Slide Number Placeholder 8">
            <a:extLst>
              <a:ext uri="{FF2B5EF4-FFF2-40B4-BE49-F238E27FC236}">
                <a16:creationId xmlns:a16="http://schemas.microsoft.com/office/drawing/2014/main" id="{F6198159-3568-AD47-9C34-034829B1117F}"/>
              </a:ext>
            </a:extLst>
          </p:cNvPr>
          <p:cNvSpPr>
            <a:spLocks noGrp="1"/>
          </p:cNvSpPr>
          <p:nvPr>
            <p:ph type="sldNum" sz="quarter" idx="12"/>
          </p:nvPr>
        </p:nvSpPr>
        <p:spPr/>
        <p:txBody>
          <a:bodyPr/>
          <a:lstStyle/>
          <a:p>
            <a:pPr>
              <a:defRPr/>
            </a:pPr>
            <a:fld id="{ACEDAB26-8585-4613-89E0-8611C0E4B546}" type="slidenum">
              <a:rPr lang="en-US" smtClean="0"/>
              <a:pPr>
                <a:defRPr/>
              </a:pPr>
              <a:t>‹#›</a:t>
            </a:fld>
            <a:endParaRPr lang="en-US"/>
          </a:p>
        </p:txBody>
      </p:sp>
    </p:spTree>
    <p:extLst>
      <p:ext uri="{BB962C8B-B14F-4D97-AF65-F5344CB8AC3E}">
        <p14:creationId xmlns:p14="http://schemas.microsoft.com/office/powerpoint/2010/main" val="241676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2F31-3F71-474B-8363-13AAC2706A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7CE8A3-B400-7042-B179-1A18F1B7EA19}"/>
              </a:ext>
            </a:extLst>
          </p:cNvPr>
          <p:cNvSpPr>
            <a:spLocks noGrp="1"/>
          </p:cNvSpPr>
          <p:nvPr>
            <p:ph type="dt" sz="half" idx="10"/>
          </p:nvPr>
        </p:nvSpPr>
        <p:spPr/>
        <p:txBody>
          <a:bodyPr/>
          <a:lstStyle/>
          <a:p>
            <a:pPr>
              <a:defRPr/>
            </a:pPr>
            <a:r>
              <a:rPr lang="en-US"/>
              <a:t>Summer Institutes 2020</a:t>
            </a:r>
          </a:p>
        </p:txBody>
      </p:sp>
      <p:sp>
        <p:nvSpPr>
          <p:cNvPr id="4" name="Footer Placeholder 3">
            <a:extLst>
              <a:ext uri="{FF2B5EF4-FFF2-40B4-BE49-F238E27FC236}">
                <a16:creationId xmlns:a16="http://schemas.microsoft.com/office/drawing/2014/main" id="{0C85C204-D79D-C742-A58F-F2E74553B3E4}"/>
              </a:ext>
            </a:extLst>
          </p:cNvPr>
          <p:cNvSpPr>
            <a:spLocks noGrp="1"/>
          </p:cNvSpPr>
          <p:nvPr>
            <p:ph type="ftr" sz="quarter" idx="11"/>
          </p:nvPr>
        </p:nvSpPr>
        <p:spPr/>
        <p:txBody>
          <a:bodyPr/>
          <a:lstStyle/>
          <a:p>
            <a:pPr>
              <a:defRPr/>
            </a:pPr>
            <a:r>
              <a:rPr lang="en-US"/>
              <a:t>Module 1, Session 2</a:t>
            </a:r>
          </a:p>
        </p:txBody>
      </p:sp>
      <p:sp>
        <p:nvSpPr>
          <p:cNvPr id="5" name="Slide Number Placeholder 4">
            <a:extLst>
              <a:ext uri="{FF2B5EF4-FFF2-40B4-BE49-F238E27FC236}">
                <a16:creationId xmlns:a16="http://schemas.microsoft.com/office/drawing/2014/main" id="{1BF4B0FB-0D83-F147-85A0-7FBCB657FCC0}"/>
              </a:ext>
            </a:extLst>
          </p:cNvPr>
          <p:cNvSpPr>
            <a:spLocks noGrp="1"/>
          </p:cNvSpPr>
          <p:nvPr>
            <p:ph type="sldNum" sz="quarter" idx="12"/>
          </p:nvPr>
        </p:nvSpPr>
        <p:spPr/>
        <p:txBody>
          <a:bodyPr/>
          <a:lstStyle/>
          <a:p>
            <a:pPr>
              <a:defRPr/>
            </a:pPr>
            <a:fld id="{222FC8E3-D2AE-4916-B12E-59368C7C9516}" type="slidenum">
              <a:rPr lang="en-US" smtClean="0"/>
              <a:pPr>
                <a:defRPr/>
              </a:pPr>
              <a:t>‹#›</a:t>
            </a:fld>
            <a:endParaRPr lang="en-US"/>
          </a:p>
        </p:txBody>
      </p:sp>
    </p:spTree>
    <p:extLst>
      <p:ext uri="{BB962C8B-B14F-4D97-AF65-F5344CB8AC3E}">
        <p14:creationId xmlns:p14="http://schemas.microsoft.com/office/powerpoint/2010/main" val="81199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77112-356C-9E45-8966-ED8D8C952A11}"/>
              </a:ext>
            </a:extLst>
          </p:cNvPr>
          <p:cNvSpPr>
            <a:spLocks noGrp="1"/>
          </p:cNvSpPr>
          <p:nvPr>
            <p:ph type="dt" sz="half" idx="10"/>
          </p:nvPr>
        </p:nvSpPr>
        <p:spPr/>
        <p:txBody>
          <a:bodyPr/>
          <a:lstStyle/>
          <a:p>
            <a:pPr>
              <a:defRPr/>
            </a:pPr>
            <a:r>
              <a:rPr lang="en-US"/>
              <a:t>Summer Institutes 2020</a:t>
            </a:r>
          </a:p>
        </p:txBody>
      </p:sp>
      <p:sp>
        <p:nvSpPr>
          <p:cNvPr id="3" name="Footer Placeholder 2">
            <a:extLst>
              <a:ext uri="{FF2B5EF4-FFF2-40B4-BE49-F238E27FC236}">
                <a16:creationId xmlns:a16="http://schemas.microsoft.com/office/drawing/2014/main" id="{6C35A24D-3D51-774B-8A81-CFA56D08016A}"/>
              </a:ext>
            </a:extLst>
          </p:cNvPr>
          <p:cNvSpPr>
            <a:spLocks noGrp="1"/>
          </p:cNvSpPr>
          <p:nvPr>
            <p:ph type="ftr" sz="quarter" idx="11"/>
          </p:nvPr>
        </p:nvSpPr>
        <p:spPr/>
        <p:txBody>
          <a:bodyPr/>
          <a:lstStyle/>
          <a:p>
            <a:pPr>
              <a:defRPr/>
            </a:pPr>
            <a:r>
              <a:rPr lang="en-US"/>
              <a:t>Module 1, Session 2</a:t>
            </a:r>
          </a:p>
        </p:txBody>
      </p:sp>
      <p:sp>
        <p:nvSpPr>
          <p:cNvPr id="4" name="Slide Number Placeholder 3">
            <a:extLst>
              <a:ext uri="{FF2B5EF4-FFF2-40B4-BE49-F238E27FC236}">
                <a16:creationId xmlns:a16="http://schemas.microsoft.com/office/drawing/2014/main" id="{4FFC89CA-32CD-BB43-A707-3308B7401EAC}"/>
              </a:ext>
            </a:extLst>
          </p:cNvPr>
          <p:cNvSpPr>
            <a:spLocks noGrp="1"/>
          </p:cNvSpPr>
          <p:nvPr>
            <p:ph type="sldNum" sz="quarter" idx="12"/>
          </p:nvPr>
        </p:nvSpPr>
        <p:spPr/>
        <p:txBody>
          <a:bodyPr/>
          <a:lstStyle/>
          <a:p>
            <a:pPr>
              <a:defRPr/>
            </a:pPr>
            <a:fld id="{BFF1591F-C7A5-4243-AD37-CE39796CDA61}" type="slidenum">
              <a:rPr lang="en-US" smtClean="0"/>
              <a:pPr>
                <a:defRPr/>
              </a:pPr>
              <a:t>‹#›</a:t>
            </a:fld>
            <a:endParaRPr lang="en-US"/>
          </a:p>
        </p:txBody>
      </p:sp>
    </p:spTree>
    <p:extLst>
      <p:ext uri="{BB962C8B-B14F-4D97-AF65-F5344CB8AC3E}">
        <p14:creationId xmlns:p14="http://schemas.microsoft.com/office/powerpoint/2010/main" val="2561656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8756-6A23-8D46-8030-2B97C5CDBD67}"/>
              </a:ext>
            </a:extLst>
          </p:cNvPr>
          <p:cNvSpPr>
            <a:spLocks noGrp="1"/>
          </p:cNvSpPr>
          <p:nvPr>
            <p:ph type="title"/>
          </p:nvPr>
        </p:nvSpPr>
        <p:spPr>
          <a:xfrm>
            <a:off x="839789" y="609600"/>
            <a:ext cx="3932237" cy="21336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8715A8-26EF-8049-9C69-2D83835BE1B3}"/>
              </a:ext>
            </a:extLst>
          </p:cNvPr>
          <p:cNvSpPr>
            <a:spLocks noGrp="1"/>
          </p:cNvSpPr>
          <p:nvPr>
            <p:ph idx="1"/>
          </p:nvPr>
        </p:nvSpPr>
        <p:spPr>
          <a:xfrm>
            <a:off x="5183188" y="1316567"/>
            <a:ext cx="6172200" cy="64981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F21A93-F336-2940-90AD-8F2A384495A7}"/>
              </a:ext>
            </a:extLst>
          </p:cNvPr>
          <p:cNvSpPr>
            <a:spLocks noGrp="1"/>
          </p:cNvSpPr>
          <p:nvPr>
            <p:ph type="body" sz="half" idx="2"/>
          </p:nvPr>
        </p:nvSpPr>
        <p:spPr>
          <a:xfrm>
            <a:off x="839789" y="2743200"/>
            <a:ext cx="3932237" cy="50821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DF0F7-6C3D-BF4C-9EC5-5E02503CB518}"/>
              </a:ext>
            </a:extLst>
          </p:cNvPr>
          <p:cNvSpPr>
            <a:spLocks noGrp="1"/>
          </p:cNvSpPr>
          <p:nvPr>
            <p:ph type="dt" sz="half" idx="10"/>
          </p:nvPr>
        </p:nvSpPr>
        <p:spPr/>
        <p:txBody>
          <a:bodyPr/>
          <a:lstStyle/>
          <a:p>
            <a:pPr>
              <a:defRPr/>
            </a:pPr>
            <a:r>
              <a:rPr lang="en-US"/>
              <a:t>Summer Institutes 2020</a:t>
            </a:r>
          </a:p>
        </p:txBody>
      </p:sp>
      <p:sp>
        <p:nvSpPr>
          <p:cNvPr id="6" name="Footer Placeholder 5">
            <a:extLst>
              <a:ext uri="{FF2B5EF4-FFF2-40B4-BE49-F238E27FC236}">
                <a16:creationId xmlns:a16="http://schemas.microsoft.com/office/drawing/2014/main" id="{BC425A9E-65CF-514A-957F-FF616FA271FA}"/>
              </a:ext>
            </a:extLst>
          </p:cNvPr>
          <p:cNvSpPr>
            <a:spLocks noGrp="1"/>
          </p:cNvSpPr>
          <p:nvPr>
            <p:ph type="ftr" sz="quarter" idx="11"/>
          </p:nvPr>
        </p:nvSpPr>
        <p:spPr/>
        <p:txBody>
          <a:bodyPr/>
          <a:lstStyle/>
          <a:p>
            <a:pPr>
              <a:defRPr/>
            </a:pPr>
            <a:r>
              <a:rPr lang="en-US"/>
              <a:t>Module 1, Session 2</a:t>
            </a:r>
          </a:p>
        </p:txBody>
      </p:sp>
      <p:sp>
        <p:nvSpPr>
          <p:cNvPr id="7" name="Slide Number Placeholder 6">
            <a:extLst>
              <a:ext uri="{FF2B5EF4-FFF2-40B4-BE49-F238E27FC236}">
                <a16:creationId xmlns:a16="http://schemas.microsoft.com/office/drawing/2014/main" id="{41447B70-7C7F-4A44-AF57-94246A4AA040}"/>
              </a:ext>
            </a:extLst>
          </p:cNvPr>
          <p:cNvSpPr>
            <a:spLocks noGrp="1"/>
          </p:cNvSpPr>
          <p:nvPr>
            <p:ph type="sldNum" sz="quarter" idx="12"/>
          </p:nvPr>
        </p:nvSpPr>
        <p:spPr/>
        <p:txBody>
          <a:bodyPr/>
          <a:lstStyle/>
          <a:p>
            <a:pPr>
              <a:defRPr/>
            </a:pPr>
            <a:fld id="{EFA17510-07EA-4B57-BB94-AD835BCBAB76}" type="slidenum">
              <a:rPr lang="en-US" smtClean="0"/>
              <a:pPr>
                <a:defRPr/>
              </a:pPr>
              <a:t>‹#›</a:t>
            </a:fld>
            <a:endParaRPr lang="en-US"/>
          </a:p>
        </p:txBody>
      </p:sp>
    </p:spTree>
    <p:extLst>
      <p:ext uri="{BB962C8B-B14F-4D97-AF65-F5344CB8AC3E}">
        <p14:creationId xmlns:p14="http://schemas.microsoft.com/office/powerpoint/2010/main" val="411516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E91F5-D11B-D840-8805-F9DF12C0AE57}"/>
              </a:ext>
            </a:extLst>
          </p:cNvPr>
          <p:cNvSpPr>
            <a:spLocks noGrp="1"/>
          </p:cNvSpPr>
          <p:nvPr>
            <p:ph type="title"/>
          </p:nvPr>
        </p:nvSpPr>
        <p:spPr>
          <a:xfrm>
            <a:off x="839789" y="609600"/>
            <a:ext cx="3932237" cy="21336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C2EB7B-A8B5-8B47-9D61-A0F62ACA03BE}"/>
              </a:ext>
            </a:extLst>
          </p:cNvPr>
          <p:cNvSpPr>
            <a:spLocks noGrp="1"/>
          </p:cNvSpPr>
          <p:nvPr>
            <p:ph type="pic" idx="1"/>
          </p:nvPr>
        </p:nvSpPr>
        <p:spPr>
          <a:xfrm>
            <a:off x="5183188" y="1316567"/>
            <a:ext cx="6172200" cy="6498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7F1AB0-B693-8D40-B07A-E94D0C2C2389}"/>
              </a:ext>
            </a:extLst>
          </p:cNvPr>
          <p:cNvSpPr>
            <a:spLocks noGrp="1"/>
          </p:cNvSpPr>
          <p:nvPr>
            <p:ph type="body" sz="half" idx="2"/>
          </p:nvPr>
        </p:nvSpPr>
        <p:spPr>
          <a:xfrm>
            <a:off x="839789" y="2743200"/>
            <a:ext cx="3932237" cy="50821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FD0C8F-D0D7-F840-9F13-A348E320BD32}"/>
              </a:ext>
            </a:extLst>
          </p:cNvPr>
          <p:cNvSpPr>
            <a:spLocks noGrp="1"/>
          </p:cNvSpPr>
          <p:nvPr>
            <p:ph type="dt" sz="half" idx="10"/>
          </p:nvPr>
        </p:nvSpPr>
        <p:spPr/>
        <p:txBody>
          <a:bodyPr/>
          <a:lstStyle/>
          <a:p>
            <a:pPr>
              <a:defRPr/>
            </a:pPr>
            <a:r>
              <a:rPr lang="en-US"/>
              <a:t>Summer Institutes 2020</a:t>
            </a:r>
          </a:p>
        </p:txBody>
      </p:sp>
      <p:sp>
        <p:nvSpPr>
          <p:cNvPr id="6" name="Footer Placeholder 5">
            <a:extLst>
              <a:ext uri="{FF2B5EF4-FFF2-40B4-BE49-F238E27FC236}">
                <a16:creationId xmlns:a16="http://schemas.microsoft.com/office/drawing/2014/main" id="{C6A67662-AD2F-064C-B6F7-686FEC10B7C0}"/>
              </a:ext>
            </a:extLst>
          </p:cNvPr>
          <p:cNvSpPr>
            <a:spLocks noGrp="1"/>
          </p:cNvSpPr>
          <p:nvPr>
            <p:ph type="ftr" sz="quarter" idx="11"/>
          </p:nvPr>
        </p:nvSpPr>
        <p:spPr/>
        <p:txBody>
          <a:bodyPr/>
          <a:lstStyle/>
          <a:p>
            <a:pPr>
              <a:defRPr/>
            </a:pPr>
            <a:r>
              <a:rPr lang="en-US"/>
              <a:t>Module 1, Session 2</a:t>
            </a:r>
          </a:p>
        </p:txBody>
      </p:sp>
      <p:sp>
        <p:nvSpPr>
          <p:cNvPr id="7" name="Slide Number Placeholder 6">
            <a:extLst>
              <a:ext uri="{FF2B5EF4-FFF2-40B4-BE49-F238E27FC236}">
                <a16:creationId xmlns:a16="http://schemas.microsoft.com/office/drawing/2014/main" id="{3CD6A5D3-BC79-0F45-82B0-AAB970C8C198}"/>
              </a:ext>
            </a:extLst>
          </p:cNvPr>
          <p:cNvSpPr>
            <a:spLocks noGrp="1"/>
          </p:cNvSpPr>
          <p:nvPr>
            <p:ph type="sldNum" sz="quarter" idx="12"/>
          </p:nvPr>
        </p:nvSpPr>
        <p:spPr/>
        <p:txBody>
          <a:bodyPr/>
          <a:lstStyle/>
          <a:p>
            <a:pPr>
              <a:defRPr/>
            </a:pPr>
            <a:fld id="{C10DDD78-7BE4-4EF7-9A20-1C0965300BC2}" type="slidenum">
              <a:rPr lang="en-US" smtClean="0"/>
              <a:pPr>
                <a:defRPr/>
              </a:pPr>
              <a:t>‹#›</a:t>
            </a:fld>
            <a:endParaRPr lang="en-US"/>
          </a:p>
        </p:txBody>
      </p:sp>
    </p:spTree>
    <p:extLst>
      <p:ext uri="{BB962C8B-B14F-4D97-AF65-F5344CB8AC3E}">
        <p14:creationId xmlns:p14="http://schemas.microsoft.com/office/powerpoint/2010/main" val="409852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013950-C739-7241-B1CB-6BDD19E5432A}"/>
              </a:ext>
            </a:extLst>
          </p:cNvPr>
          <p:cNvSpPr>
            <a:spLocks noGrp="1"/>
          </p:cNvSpPr>
          <p:nvPr>
            <p:ph type="title"/>
          </p:nvPr>
        </p:nvSpPr>
        <p:spPr>
          <a:xfrm>
            <a:off x="838200" y="486834"/>
            <a:ext cx="10515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5917D2-FCCC-524D-A896-7FDC3E40B07A}"/>
              </a:ext>
            </a:extLst>
          </p:cNvPr>
          <p:cNvSpPr>
            <a:spLocks noGrp="1"/>
          </p:cNvSpPr>
          <p:nvPr>
            <p:ph type="body" idx="1"/>
          </p:nvPr>
        </p:nvSpPr>
        <p:spPr>
          <a:xfrm>
            <a:off x="838200" y="2434167"/>
            <a:ext cx="10515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19B3C-ADEA-004C-B370-859919DB659D}"/>
              </a:ext>
            </a:extLst>
          </p:cNvPr>
          <p:cNvSpPr>
            <a:spLocks noGrp="1"/>
          </p:cNvSpPr>
          <p:nvPr>
            <p:ph type="dt" sz="half" idx="2"/>
          </p:nvPr>
        </p:nvSpPr>
        <p:spPr>
          <a:xfrm>
            <a:off x="838200" y="8475134"/>
            <a:ext cx="2743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Summer Institutes 2020</a:t>
            </a:r>
          </a:p>
        </p:txBody>
      </p:sp>
      <p:sp>
        <p:nvSpPr>
          <p:cNvPr id="5" name="Footer Placeholder 4">
            <a:extLst>
              <a:ext uri="{FF2B5EF4-FFF2-40B4-BE49-F238E27FC236}">
                <a16:creationId xmlns:a16="http://schemas.microsoft.com/office/drawing/2014/main" id="{42E5BEA4-97E9-2C48-AE51-928B3520CE40}"/>
              </a:ext>
            </a:extLst>
          </p:cNvPr>
          <p:cNvSpPr>
            <a:spLocks noGrp="1"/>
          </p:cNvSpPr>
          <p:nvPr>
            <p:ph type="ftr" sz="quarter" idx="3"/>
          </p:nvPr>
        </p:nvSpPr>
        <p:spPr>
          <a:xfrm>
            <a:off x="4038600" y="8475134"/>
            <a:ext cx="41148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Module 1, Session 2</a:t>
            </a:r>
          </a:p>
        </p:txBody>
      </p:sp>
      <p:sp>
        <p:nvSpPr>
          <p:cNvPr id="6" name="Slide Number Placeholder 5">
            <a:extLst>
              <a:ext uri="{FF2B5EF4-FFF2-40B4-BE49-F238E27FC236}">
                <a16:creationId xmlns:a16="http://schemas.microsoft.com/office/drawing/2014/main" id="{C8389333-57CF-9A42-8AEA-0F7505AB0F3A}"/>
              </a:ext>
            </a:extLst>
          </p:cNvPr>
          <p:cNvSpPr>
            <a:spLocks noGrp="1"/>
          </p:cNvSpPr>
          <p:nvPr>
            <p:ph type="sldNum" sz="quarter" idx="4"/>
          </p:nvPr>
        </p:nvSpPr>
        <p:spPr>
          <a:xfrm>
            <a:off x="8610600" y="8475134"/>
            <a:ext cx="2743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F197264-9A64-4B2D-AE70-F8BD0EC95B5F}" type="slidenum">
              <a:rPr lang="en-US" smtClean="0"/>
              <a:pPr>
                <a:defRPr/>
              </a:pPr>
              <a:t>‹#›</a:t>
            </a:fld>
            <a:endParaRPr lang="en-US"/>
          </a:p>
        </p:txBody>
      </p:sp>
    </p:spTree>
    <p:extLst>
      <p:ext uri="{BB962C8B-B14F-4D97-AF65-F5344CB8AC3E}">
        <p14:creationId xmlns:p14="http://schemas.microsoft.com/office/powerpoint/2010/main" val="21941284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wmf"/><Relationship Id="rId5" Type="http://schemas.openxmlformats.org/officeDocument/2006/relationships/oleObject" Target="../embeddings/oleObject4.bin"/><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wmf"/><Relationship Id="rId5" Type="http://schemas.openxmlformats.org/officeDocument/2006/relationships/oleObject" Target="../embeddings/oleObject6.bin"/><Relationship Id="rId4" Type="http://schemas.openxmlformats.org/officeDocument/2006/relationships/image" Target="../media/image9.wmf"/></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3.wmf"/><Relationship Id="rId4" Type="http://schemas.openxmlformats.org/officeDocument/2006/relationships/oleObject" Target="../embeddings/oleObject7.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4.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5.wmf"/></Relationships>
</file>

<file path=ppt/slides/_rels/slide3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1.wmf"/><Relationship Id="rId5" Type="http://schemas.openxmlformats.org/officeDocument/2006/relationships/oleObject" Target="../embeddings/oleObject11.bin"/><Relationship Id="rId4" Type="http://schemas.openxmlformats.org/officeDocument/2006/relationships/image" Target="../media/image20.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3.wmf"/><Relationship Id="rId5" Type="http://schemas.openxmlformats.org/officeDocument/2006/relationships/oleObject" Target="../embeddings/oleObject13.bin"/><Relationship Id="rId4" Type="http://schemas.openxmlformats.org/officeDocument/2006/relationships/image" Target="../media/image22.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6.jp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5.wmf"/><Relationship Id="rId5" Type="http://schemas.openxmlformats.org/officeDocument/2006/relationships/oleObject" Target="../embeddings/oleObject15.bin"/><Relationship Id="rId4" Type="http://schemas.openxmlformats.org/officeDocument/2006/relationships/image" Target="../media/image24.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2.wmf"/></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05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058"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0DFC3802-666B-4215-90B0-72C980242519}" type="slidenum">
              <a:rPr lang="en-US" sz="1400"/>
              <a:pPr/>
              <a:t>1</a:t>
            </a:fld>
            <a:endParaRPr lang="en-US" sz="1400"/>
          </a:p>
        </p:txBody>
      </p:sp>
      <p:sp>
        <p:nvSpPr>
          <p:cNvPr id="2053" name="Rectangle 3"/>
          <p:cNvSpPr>
            <a:spLocks noChangeArrowheads="1"/>
          </p:cNvSpPr>
          <p:nvPr/>
        </p:nvSpPr>
        <p:spPr bwMode="auto">
          <a:xfrm>
            <a:off x="2551906" y="2172004"/>
            <a:ext cx="7086600" cy="144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4400" b="1" dirty="0">
                <a:latin typeface="+mj-lt"/>
              </a:rPr>
              <a:t>Descriptive Statistics and Exploratory Data Analysis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1"/>
          <p:cNvSpPr>
            <a:spLocks noGrp="1"/>
          </p:cNvSpPr>
          <p:nvPr>
            <p:ph type="dt" sz="half" idx="10"/>
          </p:nvPr>
        </p:nvSpPr>
        <p:spPr>
          <a:xfrm>
            <a:off x="228600" y="8413750"/>
            <a:ext cx="1428750" cy="609600"/>
          </a:xfrm>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6147" name="Footer Placeholder 2"/>
          <p:cNvSpPr>
            <a:spLocks noGrp="1"/>
          </p:cNvSpPr>
          <p:nvPr>
            <p:ph type="ftr" sz="quarter" idx="11"/>
          </p:nvPr>
        </p:nvSpPr>
        <p:spPr>
          <a:xfrm>
            <a:off x="4038600" y="8392583"/>
            <a:ext cx="4114800" cy="486833"/>
          </a:xfrm>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615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DBA7242-2049-4F66-90FA-9D536BABEC8E}" type="slidenum">
              <a:rPr lang="en-US" sz="1400"/>
              <a:pPr/>
              <a:t>10</a:t>
            </a:fld>
            <a:endParaRPr lang="en-US" sz="1400" dirty="0"/>
          </a:p>
        </p:txBody>
      </p:sp>
      <p:sp>
        <p:nvSpPr>
          <p:cNvPr id="6148" name="Text Box 2"/>
          <p:cNvSpPr txBox="1">
            <a:spLocks noChangeArrowheads="1"/>
          </p:cNvSpPr>
          <p:nvPr/>
        </p:nvSpPr>
        <p:spPr bwMode="auto">
          <a:xfrm>
            <a:off x="3386138" y="381000"/>
            <a:ext cx="476726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solidFill>
                  <a:srgbClr val="0070C0"/>
                </a:solidFill>
              </a:rPr>
              <a:t> </a:t>
            </a:r>
          </a:p>
          <a:p>
            <a:pPr algn="ctr">
              <a:spcBef>
                <a:spcPct val="50000"/>
              </a:spcBef>
            </a:pPr>
            <a:r>
              <a:rPr lang="en-US" sz="3200" b="1" dirty="0">
                <a:solidFill>
                  <a:srgbClr val="0070C0"/>
                </a:solidFill>
              </a:rPr>
              <a:t>Question 1</a:t>
            </a:r>
            <a:endParaRPr lang="en-US" sz="3200" dirty="0">
              <a:solidFill>
                <a:srgbClr val="0070C0"/>
              </a:solidFill>
            </a:endParaRPr>
          </a:p>
        </p:txBody>
      </p:sp>
      <p:sp>
        <p:nvSpPr>
          <p:cNvPr id="6150" name="Text Box 4"/>
          <p:cNvSpPr txBox="1">
            <a:spLocks noChangeArrowheads="1"/>
          </p:cNvSpPr>
          <p:nvPr/>
        </p:nvSpPr>
        <p:spPr bwMode="auto">
          <a:xfrm>
            <a:off x="1905000" y="2286000"/>
            <a:ext cx="8458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marL="0" indent="0">
              <a:spcBef>
                <a:spcPct val="50000"/>
              </a:spcBef>
            </a:pPr>
            <a:r>
              <a:rPr lang="en-US" sz="2800" dirty="0">
                <a:solidFill>
                  <a:srgbClr val="0070C0"/>
                </a:solidFill>
              </a:rPr>
              <a:t>Categorize the following variables into nominal, ordinal, discrete, or continuous</a:t>
            </a:r>
          </a:p>
          <a:p>
            <a:pPr marL="971550" lvl="1" indent="-514350">
              <a:spcBef>
                <a:spcPct val="50000"/>
              </a:spcBef>
              <a:buFont typeface="+mj-lt"/>
              <a:buAutoNum type="alphaLcParenR"/>
            </a:pPr>
            <a:r>
              <a:rPr lang="en-US" sz="2800" dirty="0">
                <a:solidFill>
                  <a:srgbClr val="0070C0"/>
                </a:solidFill>
              </a:rPr>
              <a:t>Viral load</a:t>
            </a:r>
          </a:p>
          <a:p>
            <a:pPr marL="914400" lvl="1" indent="-457200">
              <a:spcBef>
                <a:spcPct val="50000"/>
              </a:spcBef>
              <a:buFont typeface="+mj-lt"/>
              <a:buAutoNum type="alphaLcParenR"/>
            </a:pPr>
            <a:r>
              <a:rPr lang="en-US" sz="2800" dirty="0">
                <a:solidFill>
                  <a:srgbClr val="0070C0"/>
                </a:solidFill>
              </a:rPr>
              <a:t>Age measured in years</a:t>
            </a:r>
          </a:p>
          <a:p>
            <a:pPr marL="914400" lvl="1" indent="-457200">
              <a:spcBef>
                <a:spcPct val="50000"/>
              </a:spcBef>
              <a:buFont typeface="+mj-lt"/>
              <a:buAutoNum type="alphaLcParenR"/>
            </a:pPr>
            <a:r>
              <a:rPr lang="en-US" sz="2800" dirty="0">
                <a:solidFill>
                  <a:srgbClr val="0070C0"/>
                </a:solidFill>
              </a:rPr>
              <a:t>Price of your lunch</a:t>
            </a:r>
          </a:p>
          <a:p>
            <a:pPr marL="914400" lvl="1" indent="-457200">
              <a:spcBef>
                <a:spcPct val="50000"/>
              </a:spcBef>
              <a:buFont typeface="+mj-lt"/>
              <a:buAutoNum type="alphaLcParenR"/>
            </a:pPr>
            <a:r>
              <a:rPr lang="en-US" sz="2800" dirty="0">
                <a:solidFill>
                  <a:srgbClr val="0070C0"/>
                </a:solidFill>
              </a:rPr>
              <a:t>Zip code of your residence</a:t>
            </a:r>
          </a:p>
        </p:txBody>
      </p:sp>
    </p:spTree>
    <p:extLst>
      <p:ext uri="{BB962C8B-B14F-4D97-AF65-F5344CB8AC3E}">
        <p14:creationId xmlns:p14="http://schemas.microsoft.com/office/powerpoint/2010/main" val="1543158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614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615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DBA7242-2049-4F66-90FA-9D536BABEC8E}" type="slidenum">
              <a:rPr lang="en-US" sz="1400"/>
              <a:pPr/>
              <a:t>11</a:t>
            </a:fld>
            <a:endParaRPr lang="en-US" sz="1400"/>
          </a:p>
        </p:txBody>
      </p:sp>
      <p:sp>
        <p:nvSpPr>
          <p:cNvPr id="6148" name="Text Box 2"/>
          <p:cNvSpPr txBox="1">
            <a:spLocks noChangeArrowheads="1"/>
          </p:cNvSpPr>
          <p:nvPr/>
        </p:nvSpPr>
        <p:spPr bwMode="auto">
          <a:xfrm>
            <a:off x="2299680" y="39005"/>
            <a:ext cx="476726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solidFill>
                  <a:srgbClr val="0070C0"/>
                </a:solidFill>
              </a:rPr>
              <a:t> </a:t>
            </a:r>
          </a:p>
          <a:p>
            <a:pPr algn="ctr">
              <a:spcBef>
                <a:spcPct val="50000"/>
              </a:spcBef>
            </a:pPr>
            <a:r>
              <a:rPr lang="en-US" sz="3200" b="1" dirty="0">
                <a:solidFill>
                  <a:srgbClr val="0070C0"/>
                </a:solidFill>
              </a:rPr>
              <a:t>Questions 2, 3, 4</a:t>
            </a:r>
            <a:endParaRPr lang="en-US" sz="3200" dirty="0">
              <a:solidFill>
                <a:srgbClr val="0070C0"/>
              </a:solidFill>
            </a:endParaRPr>
          </a:p>
        </p:txBody>
      </p:sp>
      <p:sp>
        <p:nvSpPr>
          <p:cNvPr id="6150" name="Text Box 4"/>
          <p:cNvSpPr txBox="1">
            <a:spLocks noChangeArrowheads="1"/>
          </p:cNvSpPr>
          <p:nvPr/>
        </p:nvSpPr>
        <p:spPr bwMode="auto">
          <a:xfrm>
            <a:off x="3191220" y="2332598"/>
            <a:ext cx="564798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marL="514350" indent="-514350">
              <a:spcBef>
                <a:spcPct val="50000"/>
              </a:spcBef>
              <a:buFont typeface="+mj-lt"/>
              <a:buAutoNum type="arabicPeriod" startAt="2"/>
            </a:pPr>
            <a:r>
              <a:rPr lang="en-US" sz="2800" dirty="0">
                <a:solidFill>
                  <a:srgbClr val="0070C0"/>
                </a:solidFill>
              </a:rPr>
              <a:t>What is </a:t>
            </a:r>
          </a:p>
          <a:p>
            <a:pPr marL="457200" indent="-457200">
              <a:spcBef>
                <a:spcPct val="50000"/>
              </a:spcBef>
              <a:buFont typeface="+mj-lt"/>
              <a:buAutoNum type="arabicPeriod" startAt="2"/>
            </a:pPr>
            <a:endParaRPr lang="en-US" sz="2800" dirty="0">
              <a:solidFill>
                <a:srgbClr val="0070C0"/>
              </a:solidFill>
            </a:endParaRPr>
          </a:p>
          <a:p>
            <a:pPr marL="457200" indent="-457200">
              <a:spcBef>
                <a:spcPct val="50000"/>
              </a:spcBef>
              <a:buFont typeface="+mj-lt"/>
              <a:buAutoNum type="arabicPeriod" startAt="2"/>
            </a:pPr>
            <a:r>
              <a:rPr lang="en-US" sz="2800" dirty="0">
                <a:solidFill>
                  <a:srgbClr val="0070C0"/>
                </a:solidFill>
              </a:rPr>
              <a:t>What is            </a:t>
            </a:r>
          </a:p>
          <a:p>
            <a:pPr marL="457200" indent="-457200">
              <a:spcBef>
                <a:spcPct val="50000"/>
              </a:spcBef>
              <a:buFont typeface="+mj-lt"/>
              <a:buAutoNum type="arabicPeriod" startAt="2"/>
            </a:pPr>
            <a:endParaRPr lang="en-US" sz="2800" dirty="0">
              <a:solidFill>
                <a:srgbClr val="0070C0"/>
              </a:solidFill>
            </a:endParaRPr>
          </a:p>
          <a:p>
            <a:pPr marL="457200" indent="-457200">
              <a:spcBef>
                <a:spcPct val="50000"/>
              </a:spcBef>
              <a:buFont typeface="+mj-lt"/>
              <a:buAutoNum type="arabicPeriod" startAt="2"/>
            </a:pPr>
            <a:r>
              <a:rPr lang="en-US" sz="2800" dirty="0">
                <a:solidFill>
                  <a:srgbClr val="0070C0"/>
                </a:solidFill>
              </a:rPr>
              <a:t>What is the mean of -5, 10, and 0?</a:t>
            </a:r>
          </a:p>
          <a:p>
            <a:pPr marL="0" indent="0">
              <a:spcBef>
                <a:spcPct val="50000"/>
              </a:spcBef>
            </a:pPr>
            <a:endParaRPr lang="en-US" sz="2800" dirty="0">
              <a:solidFill>
                <a:srgbClr val="0070C0"/>
              </a:solidFill>
            </a:endParaRPr>
          </a:p>
          <a:p>
            <a:pPr marL="457200" indent="-457200">
              <a:spcBef>
                <a:spcPct val="50000"/>
              </a:spcBef>
              <a:buFont typeface="+mj-lt"/>
              <a:buAutoNum type="arabicPeriod"/>
            </a:pPr>
            <a:endParaRPr lang="en-US" sz="2800" dirty="0">
              <a:solidFill>
                <a:srgbClr val="0070C0"/>
              </a:solidFill>
            </a:endParaRPr>
          </a:p>
          <a:p>
            <a:pPr marL="457200" indent="-457200">
              <a:spcBef>
                <a:spcPct val="50000"/>
              </a:spcBef>
              <a:buFont typeface="+mj-lt"/>
              <a:buAutoNum type="arabicPeriod"/>
            </a:pPr>
            <a:endParaRPr lang="en-US" sz="2800" dirty="0">
              <a:solidFill>
                <a:srgbClr val="0070C0"/>
              </a:solidFill>
            </a:endParaRPr>
          </a:p>
          <a:p>
            <a:pPr marL="457200" indent="-457200">
              <a:spcBef>
                <a:spcPct val="50000"/>
              </a:spcBef>
              <a:buFont typeface="+mj-lt"/>
              <a:buAutoNum type="arabicPeriod"/>
            </a:pPr>
            <a:endParaRPr lang="en-US" sz="2800" dirty="0">
              <a:solidFill>
                <a:srgbClr val="0070C0"/>
              </a:solidFill>
            </a:endParaRPr>
          </a:p>
        </p:txBody>
      </p:sp>
      <mc:AlternateContent xmlns:mc="http://schemas.openxmlformats.org/markup-compatibility/2006" xmlns:a14="http://schemas.microsoft.com/office/drawing/2010/main">
        <mc:Choice Requires="a14">
          <p:sp>
            <p:nvSpPr>
              <p:cNvPr id="2" name="TextBox 1"/>
              <p:cNvSpPr txBox="1"/>
              <p:nvPr/>
            </p:nvSpPr>
            <p:spPr>
              <a:xfrm>
                <a:off x="4993883" y="2092711"/>
                <a:ext cx="1117357" cy="12600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is-IS" sz="2800" i="1" smtClean="0">
                              <a:solidFill>
                                <a:srgbClr val="0070C0"/>
                              </a:solidFill>
                              <a:latin typeface="Cambria Math" panose="02040503050406030204" pitchFamily="18" charset="0"/>
                            </a:rPr>
                          </m:ctrlPr>
                        </m:naryPr>
                        <m:sub>
                          <m:r>
                            <m:rPr>
                              <m:brk m:alnAt="23"/>
                            </m:rPr>
                            <a:rPr lang="en-US" sz="2800" i="1">
                              <a:solidFill>
                                <a:srgbClr val="0070C0"/>
                              </a:solidFill>
                              <a:latin typeface="Cambria Math" charset="0"/>
                            </a:rPr>
                            <m:t>𝑗</m:t>
                          </m:r>
                          <m:r>
                            <a:rPr lang="en-US" sz="2800" i="1">
                              <a:solidFill>
                                <a:srgbClr val="0070C0"/>
                              </a:solidFill>
                              <a:latin typeface="Cambria Math" charset="0"/>
                            </a:rPr>
                            <m:t>=10</m:t>
                          </m:r>
                        </m:sub>
                        <m:sup>
                          <m:r>
                            <a:rPr lang="en-US" sz="2800" i="1">
                              <a:solidFill>
                                <a:srgbClr val="0070C0"/>
                              </a:solidFill>
                              <a:latin typeface="Cambria Math" charset="0"/>
                            </a:rPr>
                            <m:t>12</m:t>
                          </m:r>
                        </m:sup>
                        <m:e>
                          <m:r>
                            <a:rPr lang="en-US" sz="2800" i="1">
                              <a:solidFill>
                                <a:srgbClr val="0070C0"/>
                              </a:solidFill>
                              <a:latin typeface="Cambria Math" charset="0"/>
                            </a:rPr>
                            <m:t>𝑗</m:t>
                          </m:r>
                        </m:e>
                      </m:nary>
                      <m:r>
                        <a:rPr lang="en-US" sz="2800" i="1">
                          <a:solidFill>
                            <a:srgbClr val="0070C0"/>
                          </a:solidFill>
                          <a:latin typeface="Cambria Math" charset="0"/>
                        </a:rPr>
                        <m:t>?</m:t>
                      </m:r>
                    </m:oMath>
                  </m:oMathPara>
                </a14:m>
                <a:endParaRPr lang="en-US" sz="2800" dirty="0">
                  <a:solidFill>
                    <a:srgbClr val="0070C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993883" y="2092711"/>
                <a:ext cx="1117357" cy="1260089"/>
              </a:xfrm>
              <a:prstGeom prst="rect">
                <a:avLst/>
              </a:prstGeom>
              <a:blipFill>
                <a:blip r:embed="rId2"/>
                <a:stretch>
                  <a:fillRect l="-107865" t="-108000" r="-31461" b="-16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854EFB2-932C-0742-8082-065B42112E57}"/>
                  </a:ext>
                </a:extLst>
              </p:cNvPr>
              <p:cNvSpPr txBox="1"/>
              <p:nvPr/>
            </p:nvSpPr>
            <p:spPr>
              <a:xfrm>
                <a:off x="5006257" y="3489896"/>
                <a:ext cx="1092607" cy="12600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is-IS" sz="2800" i="1" smtClean="0">
                              <a:solidFill>
                                <a:srgbClr val="0070C0"/>
                              </a:solidFill>
                              <a:latin typeface="Cambria Math" panose="02040503050406030204" pitchFamily="18" charset="0"/>
                            </a:rPr>
                          </m:ctrlPr>
                        </m:naryPr>
                        <m:sub>
                          <m:r>
                            <m:rPr>
                              <m:brk m:alnAt="23"/>
                            </m:rPr>
                            <a:rPr lang="en-US" sz="2800" i="1">
                              <a:solidFill>
                                <a:srgbClr val="0070C0"/>
                              </a:solidFill>
                              <a:latin typeface="Cambria Math" charset="0"/>
                            </a:rPr>
                            <m:t>𝑗</m:t>
                          </m:r>
                          <m:r>
                            <a:rPr lang="en-US" sz="2800" i="1">
                              <a:solidFill>
                                <a:srgbClr val="0070C0"/>
                              </a:solidFill>
                              <a:latin typeface="Cambria Math" charset="0"/>
                            </a:rPr>
                            <m:t>=1</m:t>
                          </m:r>
                        </m:sub>
                        <m:sup>
                          <m:r>
                            <a:rPr lang="en-US" sz="2800" i="1">
                              <a:solidFill>
                                <a:srgbClr val="0070C0"/>
                              </a:solidFill>
                              <a:latin typeface="Cambria Math" panose="02040503050406030204" pitchFamily="18" charset="0"/>
                            </a:rPr>
                            <m:t>3</m:t>
                          </m:r>
                        </m:sup>
                        <m:e>
                          <m:r>
                            <a:rPr lang="en-US" sz="2800" i="1">
                              <a:solidFill>
                                <a:srgbClr val="0070C0"/>
                              </a:solidFill>
                              <a:latin typeface="Cambria Math" charset="0"/>
                            </a:rPr>
                            <m:t>𝑗</m:t>
                          </m:r>
                          <m:r>
                            <a:rPr lang="en-US" sz="2800" i="1" baseline="30000">
                              <a:solidFill>
                                <a:srgbClr val="0070C0"/>
                              </a:solidFill>
                              <a:latin typeface="Cambria Math" panose="02040503050406030204" pitchFamily="18" charset="0"/>
                            </a:rPr>
                            <m:t>2</m:t>
                          </m:r>
                        </m:e>
                      </m:nary>
                      <m:r>
                        <a:rPr lang="en-US" sz="2800" i="1">
                          <a:solidFill>
                            <a:srgbClr val="0070C0"/>
                          </a:solidFill>
                          <a:latin typeface="Cambria Math" charset="0"/>
                        </a:rPr>
                        <m:t>?</m:t>
                      </m:r>
                    </m:oMath>
                  </m:oMathPara>
                </a14:m>
                <a:endParaRPr lang="en-US" sz="2800" dirty="0">
                  <a:solidFill>
                    <a:srgbClr val="0070C0"/>
                  </a:solidFill>
                </a:endParaRPr>
              </a:p>
            </p:txBody>
          </p:sp>
        </mc:Choice>
        <mc:Fallback xmlns="">
          <p:sp>
            <p:nvSpPr>
              <p:cNvPr id="9" name="TextBox 8">
                <a:extLst>
                  <a:ext uri="{FF2B5EF4-FFF2-40B4-BE49-F238E27FC236}">
                    <a16:creationId xmlns:a16="http://schemas.microsoft.com/office/drawing/2014/main" id="{4854EFB2-932C-0742-8082-065B42112E57}"/>
                  </a:ext>
                </a:extLst>
              </p:cNvPr>
              <p:cNvSpPr txBox="1">
                <a:spLocks noRot="1" noChangeAspect="1" noMove="1" noResize="1" noEditPoints="1" noAdjustHandles="1" noChangeArrowheads="1" noChangeShapeType="1" noTextEdit="1"/>
              </p:cNvSpPr>
              <p:nvPr/>
            </p:nvSpPr>
            <p:spPr>
              <a:xfrm>
                <a:off x="5006257" y="3489896"/>
                <a:ext cx="1092607" cy="1260089"/>
              </a:xfrm>
              <a:prstGeom prst="rect">
                <a:avLst/>
              </a:prstGeom>
              <a:blipFill>
                <a:blip r:embed="rId3"/>
                <a:stretch>
                  <a:fillRect l="-117241" t="-108000" r="-27586" b="-164000"/>
                </a:stretch>
              </a:blipFill>
            </p:spPr>
            <p:txBody>
              <a:bodyPr/>
              <a:lstStyle/>
              <a:p>
                <a:r>
                  <a:rPr lang="en-US">
                    <a:noFill/>
                  </a:rPr>
                  <a:t> </a:t>
                </a:r>
              </a:p>
            </p:txBody>
          </p:sp>
        </mc:Fallback>
      </mc:AlternateContent>
    </p:spTree>
    <p:extLst>
      <p:ext uri="{BB962C8B-B14F-4D97-AF65-F5344CB8AC3E}">
        <p14:creationId xmlns:p14="http://schemas.microsoft.com/office/powerpoint/2010/main" val="2019940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614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615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DBA7242-2049-4F66-90FA-9D536BABEC8E}" type="slidenum">
              <a:rPr lang="en-US" sz="1400"/>
              <a:pPr/>
              <a:t>12</a:t>
            </a:fld>
            <a:endParaRPr lang="en-US" sz="1400"/>
          </a:p>
        </p:txBody>
      </p:sp>
      <p:sp>
        <p:nvSpPr>
          <p:cNvPr id="6148" name="Text Box 2"/>
          <p:cNvSpPr txBox="1">
            <a:spLocks noChangeArrowheads="1"/>
          </p:cNvSpPr>
          <p:nvPr/>
        </p:nvSpPr>
        <p:spPr bwMode="auto">
          <a:xfrm>
            <a:off x="3386138" y="609600"/>
            <a:ext cx="4767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solidFill>
                  <a:srgbClr val="0070C0"/>
                </a:solidFill>
              </a:rPr>
              <a:t>Question 5</a:t>
            </a:r>
            <a:endParaRPr lang="en-US" sz="3200" dirty="0">
              <a:solidFill>
                <a:srgbClr val="0070C0"/>
              </a:solidFill>
            </a:endParaRPr>
          </a:p>
        </p:txBody>
      </p:sp>
      <p:sp>
        <p:nvSpPr>
          <p:cNvPr id="6150" name="Text Box 4"/>
          <p:cNvSpPr txBox="1">
            <a:spLocks noChangeArrowheads="1"/>
          </p:cNvSpPr>
          <p:nvPr/>
        </p:nvSpPr>
        <p:spPr bwMode="auto">
          <a:xfrm>
            <a:off x="1893570" y="1676400"/>
            <a:ext cx="8404860" cy="806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marL="514350" indent="-514350">
              <a:spcBef>
                <a:spcPct val="50000"/>
              </a:spcBef>
              <a:buFont typeface="+mj-lt"/>
              <a:buAutoNum type="alphaLcParenR"/>
            </a:pPr>
            <a:r>
              <a:rPr lang="en-US" sz="2800" dirty="0">
                <a:solidFill>
                  <a:srgbClr val="0070C0"/>
                </a:solidFill>
              </a:rPr>
              <a:t>If I buy a bag of 3 bagels, and they weigh 85g, 95g and 90g, what is the mean weight?</a:t>
            </a:r>
          </a:p>
          <a:p>
            <a:pPr marL="514350" indent="-514350">
              <a:spcBef>
                <a:spcPct val="50000"/>
              </a:spcBef>
              <a:buFont typeface="+mj-lt"/>
              <a:buAutoNum type="alphaLcParenR"/>
            </a:pPr>
            <a:endParaRPr lang="en-US" sz="2800" dirty="0">
              <a:solidFill>
                <a:srgbClr val="0070C0"/>
              </a:solidFill>
            </a:endParaRPr>
          </a:p>
          <a:p>
            <a:pPr marL="514350" indent="-514350">
              <a:spcBef>
                <a:spcPct val="50000"/>
              </a:spcBef>
              <a:buFont typeface="+mj-lt"/>
              <a:buAutoNum type="alphaLcParenR"/>
            </a:pPr>
            <a:r>
              <a:rPr lang="en-US" sz="2800" dirty="0">
                <a:solidFill>
                  <a:srgbClr val="0070C0"/>
                </a:solidFill>
              </a:rPr>
              <a:t>If I buy a bag of 3 bagels and they weigh 0.085 kg, 0.095 kg and 0.09 kg, what is the mean weight?</a:t>
            </a:r>
          </a:p>
          <a:p>
            <a:pPr marL="514350" indent="-514350">
              <a:spcBef>
                <a:spcPct val="50000"/>
              </a:spcBef>
              <a:buFont typeface="+mj-lt"/>
              <a:buAutoNum type="alphaLcParenR"/>
            </a:pPr>
            <a:endParaRPr lang="en-US" sz="2800" dirty="0">
              <a:solidFill>
                <a:srgbClr val="0070C0"/>
              </a:solidFill>
            </a:endParaRPr>
          </a:p>
          <a:p>
            <a:pPr marL="514350" indent="-514350">
              <a:spcBef>
                <a:spcPct val="50000"/>
              </a:spcBef>
              <a:buFont typeface="+mj-lt"/>
              <a:buAutoNum type="alphaLcParenR"/>
            </a:pPr>
            <a:r>
              <a:rPr lang="en-US" sz="2800" dirty="0">
                <a:solidFill>
                  <a:srgbClr val="0070C0"/>
                </a:solidFill>
              </a:rPr>
              <a:t>If I add 20 grams of cream cheese to each of my bagels, what is the mean (combined) weight of my breakfast?</a:t>
            </a:r>
          </a:p>
          <a:p>
            <a:pPr marL="514350" indent="-514350">
              <a:spcBef>
                <a:spcPct val="50000"/>
              </a:spcBef>
              <a:buFont typeface="+mj-lt"/>
              <a:buAutoNum type="alphaLcParenR"/>
            </a:pPr>
            <a:endParaRPr lang="en-US" sz="2800" dirty="0">
              <a:solidFill>
                <a:srgbClr val="0070C0"/>
              </a:solidFill>
            </a:endParaRPr>
          </a:p>
          <a:p>
            <a:pPr marL="514350" indent="-514350">
              <a:spcBef>
                <a:spcPct val="50000"/>
              </a:spcBef>
              <a:buFont typeface="+mj-lt"/>
              <a:buAutoNum type="alphaLcParenR"/>
            </a:pPr>
            <a:endParaRPr lang="en-US" sz="2800" dirty="0">
              <a:solidFill>
                <a:srgbClr val="0070C0"/>
              </a:solidFill>
            </a:endParaRPr>
          </a:p>
          <a:p>
            <a:pPr marL="514350" indent="-514350">
              <a:spcBef>
                <a:spcPct val="50000"/>
              </a:spcBef>
              <a:buFont typeface="+mj-lt"/>
              <a:buAutoNum type="alphaLcParenR"/>
            </a:pPr>
            <a:endParaRPr lang="en-US" sz="2800" dirty="0">
              <a:solidFill>
                <a:srgbClr val="0070C0"/>
              </a:solidFill>
            </a:endParaRPr>
          </a:p>
          <a:p>
            <a:pPr marL="514350" indent="-514350">
              <a:spcBef>
                <a:spcPct val="50000"/>
              </a:spcBef>
              <a:buFont typeface="+mj-lt"/>
              <a:buAutoNum type="alphaLcParenR"/>
            </a:pPr>
            <a:endParaRPr lang="en-US" sz="2800" dirty="0">
              <a:solidFill>
                <a:srgbClr val="0070C0"/>
              </a:solidFill>
            </a:endParaRPr>
          </a:p>
          <a:p>
            <a:pPr marL="514350" indent="-514350">
              <a:spcBef>
                <a:spcPct val="50000"/>
              </a:spcBef>
              <a:buFont typeface="+mj-lt"/>
              <a:buAutoNum type="alphaLcParenR"/>
            </a:pPr>
            <a:endParaRPr lang="en-US" sz="2800" dirty="0">
              <a:solidFill>
                <a:srgbClr val="0070C0"/>
              </a:solidFill>
            </a:endParaRPr>
          </a:p>
        </p:txBody>
      </p:sp>
    </p:spTree>
    <p:extLst>
      <p:ext uri="{BB962C8B-B14F-4D97-AF65-F5344CB8AC3E}">
        <p14:creationId xmlns:p14="http://schemas.microsoft.com/office/powerpoint/2010/main" val="1293268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921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9228"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DBC356F0-C0FA-42AD-9F1B-9FE878A10A50}" type="slidenum">
              <a:rPr lang="en-US" sz="1400"/>
              <a:pPr/>
              <a:t>13</a:t>
            </a:fld>
            <a:endParaRPr lang="en-US" sz="1400" dirty="0"/>
          </a:p>
        </p:txBody>
      </p:sp>
      <p:sp>
        <p:nvSpPr>
          <p:cNvPr id="9220" name="Rectangle 2"/>
          <p:cNvSpPr>
            <a:spLocks noChangeArrowheads="1"/>
          </p:cNvSpPr>
          <p:nvPr/>
        </p:nvSpPr>
        <p:spPr bwMode="auto">
          <a:xfrm>
            <a:off x="2895600" y="606335"/>
            <a:ext cx="6019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Some Properties of the Mean</a:t>
            </a:r>
          </a:p>
        </p:txBody>
      </p:sp>
      <p:sp>
        <p:nvSpPr>
          <p:cNvPr id="9222" name="Rectangle 4"/>
          <p:cNvSpPr>
            <a:spLocks noChangeArrowheads="1"/>
          </p:cNvSpPr>
          <p:nvPr/>
        </p:nvSpPr>
        <p:spPr bwMode="auto">
          <a:xfrm>
            <a:off x="1371600" y="1475478"/>
            <a:ext cx="8458200" cy="9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Times New Roman" panose="02020603050405020304" pitchFamily="18" charset="0"/>
                <a:cs typeface="Times New Roman" panose="02020603050405020304" pitchFamily="18" charset="0"/>
              </a:rPr>
              <a:t>Often we wish to </a:t>
            </a:r>
            <a:r>
              <a:rPr lang="en-US" sz="2800" b="1" dirty="0">
                <a:latin typeface="Times New Roman" panose="02020603050405020304" pitchFamily="18" charset="0"/>
                <a:cs typeface="Times New Roman" panose="02020603050405020304" pitchFamily="18" charset="0"/>
              </a:rPr>
              <a:t>transform </a:t>
            </a:r>
            <a:r>
              <a:rPr lang="en-US" sz="2800" dirty="0">
                <a:latin typeface="Times New Roman" panose="02020603050405020304" pitchFamily="18" charset="0"/>
                <a:cs typeface="Times New Roman" panose="02020603050405020304" pitchFamily="18" charset="0"/>
              </a:rPr>
              <a:t>variables. Linear changes to variables impact the mean in a predictable way:</a:t>
            </a:r>
          </a:p>
        </p:txBody>
      </p:sp>
      <p:sp>
        <p:nvSpPr>
          <p:cNvPr id="9223" name="Rectangle 5"/>
          <p:cNvSpPr>
            <a:spLocks noChangeArrowheads="1"/>
          </p:cNvSpPr>
          <p:nvPr/>
        </p:nvSpPr>
        <p:spPr bwMode="auto">
          <a:xfrm>
            <a:off x="2667000" y="2844279"/>
            <a:ext cx="5867400" cy="397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457200" indent="-457200">
              <a:spcBef>
                <a:spcPct val="50000"/>
              </a:spcBef>
              <a:buAutoNum type="arabicParenBoth"/>
            </a:pPr>
            <a:r>
              <a:rPr lang="en-US" sz="2800" dirty="0">
                <a:latin typeface="Times New Roman" panose="02020603050405020304" pitchFamily="18" charset="0"/>
                <a:cs typeface="Times New Roman" panose="02020603050405020304" pitchFamily="18" charset="0"/>
              </a:rPr>
              <a:t>Adding a constant to all values adds that constant to the mean</a:t>
            </a:r>
          </a:p>
          <a:p>
            <a:pPr marL="457200" indent="-457200">
              <a:spcBef>
                <a:spcPct val="50000"/>
              </a:spcBef>
              <a:buAutoNum type="arabicParenBoth"/>
            </a:pPr>
            <a:endParaRPr lang="en-US" sz="2800" dirty="0">
              <a:latin typeface="Times New Roman" panose="02020603050405020304" pitchFamily="18" charset="0"/>
              <a:cs typeface="Times New Roman" panose="02020603050405020304" pitchFamily="18" charset="0"/>
            </a:endParaRPr>
          </a:p>
          <a:p>
            <a:pPr marL="457200" indent="-457200">
              <a:spcBef>
                <a:spcPct val="50000"/>
              </a:spcBef>
              <a:buAutoNum type="arabicParenBoth"/>
            </a:pPr>
            <a:r>
              <a:rPr lang="en-US" sz="2800" dirty="0">
                <a:latin typeface="Times New Roman" panose="02020603050405020304" pitchFamily="18" charset="0"/>
                <a:cs typeface="Times New Roman" panose="02020603050405020304" pitchFamily="18" charset="0"/>
              </a:rPr>
              <a:t>Multiplication by constant multiplies the mean by that constant</a:t>
            </a:r>
          </a:p>
          <a:p>
            <a:pPr marL="350838" indent="-350838">
              <a:spcBef>
                <a:spcPct val="50000"/>
              </a:spcBef>
            </a:pPr>
            <a:endParaRPr lang="en-US" sz="2800" dirty="0">
              <a:latin typeface="Times New Roman" panose="02020603050405020304" pitchFamily="18" charset="0"/>
              <a:cs typeface="Times New Roman" panose="02020603050405020304" pitchFamily="18" charset="0"/>
            </a:endParaRPr>
          </a:p>
          <a:p>
            <a:pPr marL="350838" indent="-350838">
              <a:spcBef>
                <a:spcPct val="50000"/>
              </a:spcBef>
            </a:pPr>
            <a:endParaRPr lang="en-US" sz="2800" dirty="0">
              <a:latin typeface="Times New Roman" panose="02020603050405020304" pitchFamily="18" charset="0"/>
              <a:cs typeface="Times New Roman" panose="02020603050405020304" pitchFamily="18" charset="0"/>
            </a:endParaRPr>
          </a:p>
        </p:txBody>
      </p:sp>
      <p:sp>
        <p:nvSpPr>
          <p:cNvPr id="9226" name="Rectangle 8"/>
          <p:cNvSpPr>
            <a:spLocks noChangeArrowheads="1"/>
          </p:cNvSpPr>
          <p:nvPr/>
        </p:nvSpPr>
        <p:spPr bwMode="auto">
          <a:xfrm>
            <a:off x="1828800" y="6477000"/>
            <a:ext cx="8458200" cy="120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400" dirty="0">
                <a:latin typeface="Times New Roman" panose="02020603050405020304" pitchFamily="18" charset="0"/>
                <a:cs typeface="Times New Roman" panose="02020603050405020304" pitchFamily="18" charset="0"/>
              </a:rPr>
              <a:t>CAREFUL: This does not happen for all transformations. For example, the logarithm of the mean is not the mean of the logarithms.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03114B-8E98-5B41-9BEE-05E4656A5919}"/>
              </a:ext>
            </a:extLst>
          </p:cNvPr>
          <p:cNvSpPr/>
          <p:nvPr/>
        </p:nvSpPr>
        <p:spPr bwMode="auto">
          <a:xfrm>
            <a:off x="4343400" y="7315200"/>
            <a:ext cx="1773809" cy="559261"/>
          </a:xfrm>
          <a:prstGeom prst="ellipse">
            <a:avLst/>
          </a:prstGeom>
          <a:solidFill>
            <a:schemeClr val="accent1">
              <a:lumMod val="40000"/>
              <a:lumOff val="60000"/>
            </a:schemeClr>
          </a:solidFill>
          <a:ln w="31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24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1024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1025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622866BD-E489-493E-A0BC-13EFFABB79F5}" type="slidenum">
              <a:rPr lang="en-US" sz="1400"/>
              <a:pPr/>
              <a:t>14</a:t>
            </a:fld>
            <a:endParaRPr lang="en-US" sz="1400" dirty="0"/>
          </a:p>
        </p:txBody>
      </p:sp>
      <p:sp>
        <p:nvSpPr>
          <p:cNvPr id="10244" name="Rectangle 2"/>
          <p:cNvSpPr>
            <a:spLocks noChangeArrowheads="1"/>
          </p:cNvSpPr>
          <p:nvPr/>
        </p:nvSpPr>
        <p:spPr bwMode="auto">
          <a:xfrm>
            <a:off x="4956588" y="774704"/>
            <a:ext cx="1828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Median</a:t>
            </a:r>
          </a:p>
        </p:txBody>
      </p:sp>
      <p:sp>
        <p:nvSpPr>
          <p:cNvPr id="10245" name="Line 3"/>
          <p:cNvSpPr>
            <a:spLocks noChangeShapeType="1"/>
          </p:cNvSpPr>
          <p:nvPr/>
        </p:nvSpPr>
        <p:spPr bwMode="auto">
          <a:xfrm>
            <a:off x="3735388" y="1447800"/>
            <a:ext cx="4646612"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 name="Rectangle 4"/>
          <p:cNvSpPr>
            <a:spLocks noChangeArrowheads="1"/>
          </p:cNvSpPr>
          <p:nvPr/>
        </p:nvSpPr>
        <p:spPr bwMode="auto">
          <a:xfrm>
            <a:off x="2217198" y="1798377"/>
            <a:ext cx="7993601" cy="341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400" dirty="0">
                <a:latin typeface="Times New Roman" panose="02020603050405020304" pitchFamily="18" charset="0"/>
                <a:cs typeface="Times New Roman" panose="02020603050405020304" pitchFamily="18" charset="0"/>
              </a:rPr>
              <a:t>Another measure of central tendency is the </a:t>
            </a:r>
            <a:r>
              <a:rPr lang="en-US" sz="2400" b="1" dirty="0">
                <a:latin typeface="Times New Roman" panose="02020603050405020304" pitchFamily="18" charset="0"/>
                <a:cs typeface="Times New Roman" panose="02020603050405020304" pitchFamily="18" charset="0"/>
              </a:rPr>
              <a:t>median</a:t>
            </a:r>
            <a:r>
              <a:rPr lang="en-US" sz="2400" dirty="0">
                <a:latin typeface="Times New Roman" panose="02020603050405020304" pitchFamily="18" charset="0"/>
                <a:cs typeface="Times New Roman" panose="02020603050405020304" pitchFamily="18" charset="0"/>
              </a:rPr>
              <a:t> - the “middle one”. Half the values are below the median and half are above. Given the ordered sample, X</a:t>
            </a:r>
            <a:r>
              <a:rPr lang="en-US" sz="2400" baseline="-25000" dirty="0">
                <a:latin typeface="Times New Roman" panose="02020603050405020304" pitchFamily="18" charset="0"/>
                <a:cs typeface="Times New Roman" panose="02020603050405020304" pitchFamily="18" charset="0"/>
              </a:rPr>
              <a:t>(</a:t>
            </a:r>
            <a:r>
              <a:rPr lang="en-US" sz="2400" baseline="-25000" dirty="0" err="1">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the median is:</a:t>
            </a:r>
          </a:p>
          <a:p>
            <a:pPr>
              <a:spcBef>
                <a:spcPct val="50000"/>
              </a:spcBef>
            </a:pPr>
            <a:r>
              <a:rPr lang="en-US" sz="2400" dirty="0">
                <a:latin typeface="Times New Roman" panose="02020603050405020304" pitchFamily="18" charset="0"/>
                <a:cs typeface="Times New Roman" panose="02020603050405020304" pitchFamily="18" charset="0"/>
              </a:rPr>
              <a:t>N odd:</a:t>
            </a:r>
          </a:p>
          <a:p>
            <a:pPr>
              <a:spcBef>
                <a:spcPct val="50000"/>
              </a:spcBef>
            </a:pPr>
            <a:endParaRPr lang="en-US" sz="2400" dirty="0">
              <a:latin typeface="Times New Roman" panose="02020603050405020304" pitchFamily="18" charset="0"/>
              <a:cs typeface="Times New Roman" panose="02020603050405020304" pitchFamily="18" charset="0"/>
            </a:endParaRPr>
          </a:p>
          <a:p>
            <a:pPr>
              <a:spcBef>
                <a:spcPct val="50000"/>
              </a:spcBef>
            </a:pPr>
            <a:r>
              <a:rPr lang="en-US" sz="2400" dirty="0">
                <a:latin typeface="Times New Roman" panose="02020603050405020304" pitchFamily="18" charset="0"/>
                <a:cs typeface="Times New Roman" panose="02020603050405020304" pitchFamily="18" charset="0"/>
              </a:rPr>
              <a:t>N even:</a:t>
            </a:r>
          </a:p>
          <a:p>
            <a:pPr>
              <a:spcBef>
                <a:spcPct val="50000"/>
              </a:spcBef>
            </a:pPr>
            <a:endParaRPr lang="en-US" sz="2400" dirty="0">
              <a:latin typeface="Times New Roman" panose="02020603050405020304" pitchFamily="18" charset="0"/>
              <a:cs typeface="Times New Roman" panose="02020603050405020304" pitchFamily="18" charset="0"/>
            </a:endParaRPr>
          </a:p>
        </p:txBody>
      </p:sp>
      <p:sp>
        <p:nvSpPr>
          <p:cNvPr id="10247" name="Rectangle 5"/>
          <p:cNvSpPr>
            <a:spLocks noChangeArrowheads="1"/>
          </p:cNvSpPr>
          <p:nvPr/>
        </p:nvSpPr>
        <p:spPr bwMode="auto">
          <a:xfrm>
            <a:off x="4876800" y="5767193"/>
            <a:ext cx="20574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Mode</a:t>
            </a:r>
          </a:p>
        </p:txBody>
      </p:sp>
      <p:sp>
        <p:nvSpPr>
          <p:cNvPr id="10248" name="Line 6"/>
          <p:cNvSpPr>
            <a:spLocks noChangeShapeType="1"/>
          </p:cNvSpPr>
          <p:nvPr/>
        </p:nvSpPr>
        <p:spPr bwMode="auto">
          <a:xfrm>
            <a:off x="3810794" y="6324600"/>
            <a:ext cx="4646612"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 name="Rectangle 7"/>
          <p:cNvSpPr>
            <a:spLocks noChangeArrowheads="1"/>
          </p:cNvSpPr>
          <p:nvPr/>
        </p:nvSpPr>
        <p:spPr bwMode="auto">
          <a:xfrm>
            <a:off x="2441988" y="6428697"/>
            <a:ext cx="7768811" cy="138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mode</a:t>
            </a:r>
            <a:r>
              <a:rPr lang="en-US" sz="2400" dirty="0">
                <a:latin typeface="Times New Roman" panose="02020603050405020304" pitchFamily="18" charset="0"/>
                <a:cs typeface="Times New Roman" panose="02020603050405020304" pitchFamily="18" charset="0"/>
              </a:rPr>
              <a:t> is the most frequently occurring value in the sample.</a:t>
            </a:r>
          </a:p>
          <a:p>
            <a:pPr>
              <a:spcBef>
                <a:spcPct val="50000"/>
              </a:spcBef>
            </a:pPr>
            <a:r>
              <a:rPr lang="en-US" sz="2400" dirty="0">
                <a:latin typeface="Times New Roman" panose="02020603050405020304" pitchFamily="18" charset="0"/>
                <a:cs typeface="Times New Roman" panose="02020603050405020304" pitchFamily="18" charset="0"/>
              </a:rPr>
              <a:t>                  5’5, 5’7, 5’7, 5’7 </a:t>
            </a:r>
          </a:p>
        </p:txBody>
      </p:sp>
      <p:graphicFrame>
        <p:nvGraphicFramePr>
          <p:cNvPr id="10250" name="Object 8"/>
          <p:cNvGraphicFramePr>
            <a:graphicFrameLocks noChangeAspect="1"/>
          </p:cNvGraphicFramePr>
          <p:nvPr>
            <p:extLst>
              <p:ext uri="{D42A27DB-BD31-4B8C-83A1-F6EECF244321}">
                <p14:modId xmlns:p14="http://schemas.microsoft.com/office/powerpoint/2010/main" val="2464728071"/>
              </p:ext>
            </p:extLst>
          </p:nvPr>
        </p:nvGraphicFramePr>
        <p:xfrm>
          <a:off x="3765550" y="3221108"/>
          <a:ext cx="2542032" cy="822960"/>
        </p:xfrm>
        <a:graphic>
          <a:graphicData uri="http://schemas.openxmlformats.org/presentationml/2006/ole">
            <mc:AlternateContent xmlns:mc="http://schemas.openxmlformats.org/markup-compatibility/2006">
              <mc:Choice xmlns:v="urn:schemas-microsoft-com:vml" Requires="v">
                <p:oleObj spid="_x0000_s10763" name="Equation" r:id="rId3" imgW="1765300" imgH="571500" progId="Equation.3">
                  <p:embed/>
                </p:oleObj>
              </mc:Choice>
              <mc:Fallback>
                <p:oleObj name="Equation" r:id="rId3" imgW="1765300" imgH="571500" progId="Equation.3">
                  <p:embed/>
                  <p:pic>
                    <p:nvPicPr>
                      <p:cNvPr id="0" name="Object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550" y="3221108"/>
                        <a:ext cx="2542032"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51" name="Object 9"/>
          <p:cNvGraphicFramePr>
            <a:graphicFrameLocks noChangeAspect="1"/>
          </p:cNvGraphicFramePr>
          <p:nvPr>
            <p:extLst>
              <p:ext uri="{D42A27DB-BD31-4B8C-83A1-F6EECF244321}">
                <p14:modId xmlns:p14="http://schemas.microsoft.com/office/powerpoint/2010/main" val="3127382744"/>
              </p:ext>
            </p:extLst>
          </p:nvPr>
        </p:nvGraphicFramePr>
        <p:xfrm>
          <a:off x="3847339" y="4203908"/>
          <a:ext cx="4422710" cy="914400"/>
        </p:xfrm>
        <a:graphic>
          <a:graphicData uri="http://schemas.openxmlformats.org/presentationml/2006/ole">
            <mc:AlternateContent xmlns:mc="http://schemas.openxmlformats.org/markup-compatibility/2006">
              <mc:Choice xmlns:v="urn:schemas-microsoft-com:vml" Requires="v">
                <p:oleObj spid="_x0000_s10764" name="Equation" r:id="rId5" imgW="3009900" imgH="622300" progId="Equation.3">
                  <p:embed/>
                </p:oleObj>
              </mc:Choice>
              <mc:Fallback>
                <p:oleObj name="Equation" r:id="rId5" imgW="3009900" imgH="622300" progId="Equation.3">
                  <p:embed/>
                  <p:pic>
                    <p:nvPicPr>
                      <p:cNvPr id="0" name="Object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339" y="4203908"/>
                        <a:ext cx="442271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1126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11271"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144C665-062E-4C83-B6D2-CFE0D32D59BF}" type="slidenum">
              <a:rPr lang="en-US" sz="1400"/>
              <a:pPr/>
              <a:t>15</a:t>
            </a:fld>
            <a:endParaRPr lang="en-US" sz="1400"/>
          </a:p>
        </p:txBody>
      </p:sp>
      <p:sp>
        <p:nvSpPr>
          <p:cNvPr id="11268" name="Rectangle 2"/>
          <p:cNvSpPr>
            <a:spLocks noChangeArrowheads="1"/>
          </p:cNvSpPr>
          <p:nvPr/>
        </p:nvSpPr>
        <p:spPr bwMode="auto">
          <a:xfrm>
            <a:off x="2819400" y="653495"/>
            <a:ext cx="61722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Comparison of Mean and Median</a:t>
            </a:r>
          </a:p>
        </p:txBody>
      </p:sp>
      <p:sp>
        <p:nvSpPr>
          <p:cNvPr id="11270" name="Rectangle 4"/>
          <p:cNvSpPr>
            <a:spLocks noChangeArrowheads="1"/>
          </p:cNvSpPr>
          <p:nvPr/>
        </p:nvSpPr>
        <p:spPr bwMode="auto">
          <a:xfrm>
            <a:off x="2819400" y="1893702"/>
            <a:ext cx="6172200" cy="267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171450" indent="-171450">
              <a:spcBef>
                <a:spcPct val="50000"/>
              </a:spcBef>
              <a:buFontTx/>
              <a:buChar char="•"/>
              <a:defRPr/>
            </a:pPr>
            <a:r>
              <a:rPr lang="en-US" sz="2800" dirty="0">
                <a:latin typeface="Times New Roman" panose="02020603050405020304" pitchFamily="18" charset="0"/>
                <a:cs typeface="Times New Roman" panose="02020603050405020304" pitchFamily="18" charset="0"/>
              </a:rPr>
              <a:t>Mean is sensitive to a few very large (or small) values - “outliers”</a:t>
            </a:r>
          </a:p>
          <a:p>
            <a:pPr marL="171450" indent="-171450">
              <a:spcBef>
                <a:spcPct val="50000"/>
              </a:spcBef>
              <a:buFontTx/>
              <a:buChar char="•"/>
              <a:defRPr/>
            </a:pPr>
            <a:r>
              <a:rPr lang="en-US" sz="2800" dirty="0">
                <a:latin typeface="Times New Roman" panose="02020603050405020304" pitchFamily="18" charset="0"/>
                <a:cs typeface="Times New Roman" panose="02020603050405020304" pitchFamily="18" charset="0"/>
              </a:rPr>
              <a:t>Median is “resistant” to outliers</a:t>
            </a:r>
          </a:p>
          <a:p>
            <a:pPr marL="171450" indent="-171450">
              <a:spcBef>
                <a:spcPct val="50000"/>
              </a:spcBef>
              <a:buFontTx/>
              <a:buChar char="•"/>
              <a:defRPr/>
            </a:pPr>
            <a:r>
              <a:rPr lang="en-US" sz="2800" dirty="0">
                <a:latin typeface="Times New Roman" panose="02020603050405020304" pitchFamily="18" charset="0"/>
                <a:cs typeface="Times New Roman" panose="02020603050405020304" pitchFamily="18" charset="0"/>
              </a:rPr>
              <a:t>Mean has useful mathematically properties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1126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11271"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144C665-062E-4C83-B6D2-CFE0D32D59BF}" type="slidenum">
              <a:rPr lang="en-US" sz="1400"/>
              <a:pPr/>
              <a:t>16</a:t>
            </a:fld>
            <a:endParaRPr lang="en-US" sz="1400"/>
          </a:p>
        </p:txBody>
      </p:sp>
      <p:sp>
        <p:nvSpPr>
          <p:cNvPr id="11268" name="Rectangle 2"/>
          <p:cNvSpPr>
            <a:spLocks noChangeArrowheads="1"/>
          </p:cNvSpPr>
          <p:nvPr/>
        </p:nvSpPr>
        <p:spPr bwMode="auto">
          <a:xfrm>
            <a:off x="2209800" y="745742"/>
            <a:ext cx="7429500" cy="107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What is different between these 2 experiments and what is the same?</a:t>
            </a:r>
          </a:p>
        </p:txBody>
      </p:sp>
      <p:sp>
        <p:nvSpPr>
          <p:cNvPr id="2" name="Rectangle 1"/>
          <p:cNvSpPr/>
          <p:nvPr/>
        </p:nvSpPr>
        <p:spPr>
          <a:xfrm>
            <a:off x="4381500" y="4141113"/>
            <a:ext cx="3429000" cy="861774"/>
          </a:xfrm>
          <a:prstGeom prst="rect">
            <a:avLst/>
          </a:prstGeom>
        </p:spPr>
        <p:txBody>
          <a:bodyPr>
            <a:spAutoFit/>
          </a:bodyPr>
          <a:lstStyle/>
          <a:p>
            <a:pPr algn="ctr">
              <a:spcBef>
                <a:spcPct val="50000"/>
              </a:spcBef>
            </a:pPr>
            <a:r>
              <a:rPr lang="en-US" dirty="0"/>
              <a:t>20,23,34,26,30,22,40,38,37</a:t>
            </a:r>
          </a:p>
          <a:p>
            <a:pPr algn="ctr">
              <a:spcBef>
                <a:spcPct val="50000"/>
              </a:spcBef>
            </a:pPr>
            <a:r>
              <a:rPr lang="en-US" dirty="0"/>
              <a:t>30,29,30,31,32,30,28,30,30</a:t>
            </a:r>
          </a:p>
        </p:txBody>
      </p:sp>
      <p:pic>
        <p:nvPicPr>
          <p:cNvPr id="5" name="Picture 4"/>
          <p:cNvPicPr>
            <a:picLocks noChangeAspect="1"/>
          </p:cNvPicPr>
          <p:nvPr/>
        </p:nvPicPr>
        <p:blipFill>
          <a:blip r:embed="rId2"/>
          <a:stretch>
            <a:fillRect/>
          </a:stretch>
        </p:blipFill>
        <p:spPr>
          <a:xfrm>
            <a:off x="2362200" y="2456743"/>
            <a:ext cx="7087967" cy="4846320"/>
          </a:xfrm>
          <a:prstGeom prst="rect">
            <a:avLst/>
          </a:prstGeom>
        </p:spPr>
      </p:pic>
    </p:spTree>
    <p:extLst>
      <p:ext uri="{BB962C8B-B14F-4D97-AF65-F5344CB8AC3E}">
        <p14:creationId xmlns:p14="http://schemas.microsoft.com/office/powerpoint/2010/main" val="980843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1126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11271"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144C665-062E-4C83-B6D2-CFE0D32D59BF}" type="slidenum">
              <a:rPr lang="en-US" sz="1400"/>
              <a:pPr/>
              <a:t>17</a:t>
            </a:fld>
            <a:endParaRPr lang="en-US" sz="1400"/>
          </a:p>
        </p:txBody>
      </p:sp>
      <p:sp>
        <p:nvSpPr>
          <p:cNvPr id="11268" name="Rectangle 2"/>
          <p:cNvSpPr>
            <a:spLocks noChangeArrowheads="1"/>
          </p:cNvSpPr>
          <p:nvPr/>
        </p:nvSpPr>
        <p:spPr bwMode="auto">
          <a:xfrm>
            <a:off x="2819400" y="762001"/>
            <a:ext cx="64770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Same mean but the variance differs.</a:t>
            </a:r>
          </a:p>
        </p:txBody>
      </p:sp>
      <p:sp>
        <p:nvSpPr>
          <p:cNvPr id="2" name="Rectangle 1"/>
          <p:cNvSpPr/>
          <p:nvPr/>
        </p:nvSpPr>
        <p:spPr>
          <a:xfrm>
            <a:off x="4381500" y="4141113"/>
            <a:ext cx="3429000" cy="861774"/>
          </a:xfrm>
          <a:prstGeom prst="rect">
            <a:avLst/>
          </a:prstGeom>
        </p:spPr>
        <p:txBody>
          <a:bodyPr>
            <a:spAutoFit/>
          </a:bodyPr>
          <a:lstStyle/>
          <a:p>
            <a:pPr algn="ctr">
              <a:spcBef>
                <a:spcPct val="50000"/>
              </a:spcBef>
            </a:pPr>
            <a:r>
              <a:rPr lang="en-US" dirty="0"/>
              <a:t>20,23,34,26,30,22,40,38,37</a:t>
            </a:r>
          </a:p>
          <a:p>
            <a:pPr algn="ctr">
              <a:spcBef>
                <a:spcPct val="50000"/>
              </a:spcBef>
            </a:pPr>
            <a:r>
              <a:rPr lang="en-US" dirty="0"/>
              <a:t>30,29,30,31,32,30,28,30,30</a:t>
            </a:r>
          </a:p>
        </p:txBody>
      </p:sp>
      <p:pic>
        <p:nvPicPr>
          <p:cNvPr id="5" name="Picture 4"/>
          <p:cNvPicPr>
            <a:picLocks noChangeAspect="1"/>
          </p:cNvPicPr>
          <p:nvPr/>
        </p:nvPicPr>
        <p:blipFill>
          <a:blip r:embed="rId2"/>
          <a:stretch>
            <a:fillRect/>
          </a:stretch>
        </p:blipFill>
        <p:spPr>
          <a:xfrm>
            <a:off x="2447049" y="1672233"/>
            <a:ext cx="7221702" cy="4937760"/>
          </a:xfrm>
          <a:prstGeom prst="rect">
            <a:avLst/>
          </a:prstGeom>
        </p:spPr>
      </p:pic>
      <p:sp>
        <p:nvSpPr>
          <p:cNvPr id="9" name="Rectangle 4"/>
          <p:cNvSpPr>
            <a:spLocks noChangeArrowheads="1"/>
          </p:cNvSpPr>
          <p:nvPr/>
        </p:nvSpPr>
        <p:spPr bwMode="auto">
          <a:xfrm>
            <a:off x="2667000" y="6950047"/>
            <a:ext cx="7458951"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defRPr/>
            </a:pPr>
            <a:r>
              <a:rPr lang="en-US" sz="2800" dirty="0">
                <a:latin typeface="Times New Roman" panose="02020603050405020304" pitchFamily="18" charset="0"/>
                <a:cs typeface="Times New Roman" panose="02020603050405020304" pitchFamily="18" charset="0"/>
              </a:rPr>
              <a:t>Variance is a way to assess the spread of the data.</a:t>
            </a:r>
          </a:p>
        </p:txBody>
      </p:sp>
    </p:spTree>
    <p:extLst>
      <p:ext uri="{BB962C8B-B14F-4D97-AF65-F5344CB8AC3E}">
        <p14:creationId xmlns:p14="http://schemas.microsoft.com/office/powerpoint/2010/main" val="515260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1331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13323"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5151C254-BB43-40B4-A88D-BDA550BE3442}" type="slidenum">
              <a:rPr lang="en-US" sz="1400"/>
              <a:pPr/>
              <a:t>18</a:t>
            </a:fld>
            <a:endParaRPr lang="en-US" sz="1400"/>
          </a:p>
        </p:txBody>
      </p:sp>
      <p:sp>
        <p:nvSpPr>
          <p:cNvPr id="13316" name="Rectangle 2"/>
          <p:cNvSpPr>
            <a:spLocks noChangeArrowheads="1"/>
          </p:cNvSpPr>
          <p:nvPr/>
        </p:nvSpPr>
        <p:spPr bwMode="auto">
          <a:xfrm>
            <a:off x="3443288" y="442556"/>
            <a:ext cx="5257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Measures of Spread: Range</a:t>
            </a:r>
          </a:p>
        </p:txBody>
      </p:sp>
      <p:sp>
        <p:nvSpPr>
          <p:cNvPr id="13318" name="Rectangle 4"/>
          <p:cNvSpPr>
            <a:spLocks noChangeArrowheads="1"/>
          </p:cNvSpPr>
          <p:nvPr/>
        </p:nvSpPr>
        <p:spPr bwMode="auto">
          <a:xfrm>
            <a:off x="463550" y="1305280"/>
            <a:ext cx="11264900" cy="107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3200" dirty="0">
                <a:latin typeface="Times New Roman" panose="02020603050405020304" pitchFamily="18" charset="0"/>
                <a:cs typeface="Times New Roman" panose="02020603050405020304" pitchFamily="18" charset="0"/>
              </a:rPr>
              <a:t>The </a:t>
            </a:r>
            <a:r>
              <a:rPr lang="en-US" sz="3200" b="1" dirty="0">
                <a:latin typeface="Times New Roman" panose="02020603050405020304" pitchFamily="18" charset="0"/>
                <a:cs typeface="Times New Roman" panose="02020603050405020304" pitchFamily="18" charset="0"/>
              </a:rPr>
              <a:t>range</a:t>
            </a:r>
            <a:r>
              <a:rPr lang="en-US" sz="3200" dirty="0">
                <a:latin typeface="Times New Roman" panose="02020603050405020304" pitchFamily="18" charset="0"/>
                <a:cs typeface="Times New Roman" panose="02020603050405020304" pitchFamily="18" charset="0"/>
              </a:rPr>
              <a:t> is the difference between the largest and smallest observations:</a:t>
            </a:r>
          </a:p>
        </p:txBody>
      </p:sp>
      <p:graphicFrame>
        <p:nvGraphicFramePr>
          <p:cNvPr id="13319" name="Object 5"/>
          <p:cNvGraphicFramePr>
            <a:graphicFrameLocks noChangeAspect="1"/>
          </p:cNvGraphicFramePr>
          <p:nvPr>
            <p:extLst>
              <p:ext uri="{D42A27DB-BD31-4B8C-83A1-F6EECF244321}">
                <p14:modId xmlns:p14="http://schemas.microsoft.com/office/powerpoint/2010/main" val="2770681067"/>
              </p:ext>
            </p:extLst>
          </p:nvPr>
        </p:nvGraphicFramePr>
        <p:xfrm>
          <a:off x="3632200" y="2461404"/>
          <a:ext cx="5516592" cy="1097280"/>
        </p:xfrm>
        <a:graphic>
          <a:graphicData uri="http://schemas.openxmlformats.org/presentationml/2006/ole">
            <mc:AlternateContent xmlns:mc="http://schemas.openxmlformats.org/markup-compatibility/2006">
              <mc:Choice xmlns:v="urn:schemas-microsoft-com:vml" Requires="v">
                <p:oleObj spid="_x0000_s13836" name="Equation" r:id="rId3" imgW="3556000" imgH="736600" progId="Equation.3">
                  <p:embed/>
                </p:oleObj>
              </mc:Choice>
              <mc:Fallback>
                <p:oleObj name="Equation" r:id="rId3" imgW="3556000" imgH="736600" progId="Equation.3">
                  <p:embed/>
                  <p:pic>
                    <p:nvPicPr>
                      <p:cNvPr id="0" name="Object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200" y="2461404"/>
                        <a:ext cx="5516592"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0" name="Rectangle 6"/>
          <p:cNvSpPr>
            <a:spLocks noChangeArrowheads="1"/>
          </p:cNvSpPr>
          <p:nvPr/>
        </p:nvSpPr>
        <p:spPr bwMode="auto">
          <a:xfrm>
            <a:off x="419100" y="3924299"/>
            <a:ext cx="9815020"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Times New Roman" panose="02020603050405020304" pitchFamily="18" charset="0"/>
                <a:cs typeface="Times New Roman" panose="02020603050405020304" pitchFamily="18" charset="0"/>
              </a:rPr>
              <a:t>Alternatively, the range may be denoted as the pair of observations:</a:t>
            </a:r>
          </a:p>
        </p:txBody>
      </p:sp>
      <p:graphicFrame>
        <p:nvGraphicFramePr>
          <p:cNvPr id="13321" name="Object 7"/>
          <p:cNvGraphicFramePr>
            <a:graphicFrameLocks noChangeAspect="1"/>
          </p:cNvGraphicFramePr>
          <p:nvPr>
            <p:extLst>
              <p:ext uri="{D42A27DB-BD31-4B8C-83A1-F6EECF244321}">
                <p14:modId xmlns:p14="http://schemas.microsoft.com/office/powerpoint/2010/main" val="3497877943"/>
              </p:ext>
            </p:extLst>
          </p:nvPr>
        </p:nvGraphicFramePr>
        <p:xfrm>
          <a:off x="3667916" y="4851353"/>
          <a:ext cx="5622178" cy="1188720"/>
        </p:xfrm>
        <a:graphic>
          <a:graphicData uri="http://schemas.openxmlformats.org/presentationml/2006/ole">
            <mc:AlternateContent xmlns:mc="http://schemas.openxmlformats.org/markup-compatibility/2006">
              <mc:Choice xmlns:v="urn:schemas-microsoft-com:vml" Requires="v">
                <p:oleObj spid="_x0000_s13837" name="Equation" r:id="rId5" imgW="3289300" imgH="723900" progId="Equation.3">
                  <p:embed/>
                </p:oleObj>
              </mc:Choice>
              <mc:Fallback>
                <p:oleObj name="Equation" r:id="rId5" imgW="3289300" imgH="723900" progId="Equation.3">
                  <p:embed/>
                  <p:pic>
                    <p:nvPicPr>
                      <p:cNvPr id="0" name="Object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916" y="4851353"/>
                        <a:ext cx="5622178"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2" name="Rectangle 8"/>
          <p:cNvSpPr>
            <a:spLocks noChangeArrowheads="1"/>
          </p:cNvSpPr>
          <p:nvPr/>
        </p:nvSpPr>
        <p:spPr bwMode="auto">
          <a:xfrm>
            <a:off x="533400" y="6687747"/>
            <a:ext cx="10363200" cy="117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mj-lt"/>
              </a:rPr>
              <a:t>The latter form is useful for data quality control.</a:t>
            </a:r>
          </a:p>
          <a:p>
            <a:pPr>
              <a:spcBef>
                <a:spcPct val="50000"/>
              </a:spcBef>
            </a:pPr>
            <a:r>
              <a:rPr lang="en-US" sz="2800" dirty="0">
                <a:latin typeface="+mj-lt"/>
              </a:rPr>
              <a:t>Disadvantage: the sample range increases with increasing sample size.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1433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1434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F6CB79F-4FF0-4D0A-94BE-288E8FEC4A94}" type="slidenum">
              <a:rPr lang="en-US" sz="1400"/>
              <a:pPr/>
              <a:t>19</a:t>
            </a:fld>
            <a:endParaRPr lang="en-US" sz="1400" dirty="0"/>
          </a:p>
        </p:txBody>
      </p:sp>
      <p:sp>
        <p:nvSpPr>
          <p:cNvPr id="14340" name="Rectangle 2"/>
          <p:cNvSpPr>
            <a:spLocks noChangeArrowheads="1"/>
          </p:cNvSpPr>
          <p:nvPr/>
        </p:nvSpPr>
        <p:spPr bwMode="auto">
          <a:xfrm>
            <a:off x="3211831" y="182033"/>
            <a:ext cx="6322069"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mj-lt"/>
              </a:rPr>
              <a:t>Measures of Spread: Variance</a:t>
            </a:r>
          </a:p>
        </p:txBody>
      </p:sp>
      <p:pic>
        <p:nvPicPr>
          <p:cNvPr id="11" name="Picture 10"/>
          <p:cNvPicPr>
            <a:picLocks noChangeAspect="1"/>
          </p:cNvPicPr>
          <p:nvPr/>
        </p:nvPicPr>
        <p:blipFill>
          <a:blip r:embed="rId2"/>
          <a:stretch>
            <a:fillRect/>
          </a:stretch>
        </p:blipFill>
        <p:spPr>
          <a:xfrm>
            <a:off x="2579668" y="896838"/>
            <a:ext cx="6954232" cy="4754880"/>
          </a:xfrm>
          <a:prstGeom prst="rect">
            <a:avLst/>
          </a:prstGeom>
        </p:spPr>
      </p:pic>
      <p:sp>
        <p:nvSpPr>
          <p:cNvPr id="2" name="TextBox 1"/>
          <p:cNvSpPr txBox="1"/>
          <p:nvPr/>
        </p:nvSpPr>
        <p:spPr>
          <a:xfrm>
            <a:off x="1524000" y="5612630"/>
            <a:ext cx="9448800" cy="1815882"/>
          </a:xfrm>
          <a:prstGeom prst="rect">
            <a:avLst/>
          </a:prstGeom>
          <a:noFill/>
        </p:spPr>
        <p:txBody>
          <a:bodyPr wrap="square" rtlCol="0">
            <a:spAutoFit/>
          </a:bodyPr>
          <a:lstStyle/>
          <a:p>
            <a:pPr marL="342900" indent="-342900">
              <a:buFont typeface="Arial" charset="0"/>
              <a:buChar char="•"/>
            </a:pPr>
            <a:r>
              <a:rPr lang="en-US" sz="2800" dirty="0">
                <a:latin typeface="Times New Roman" panose="02020603050405020304" pitchFamily="18" charset="0"/>
                <a:cs typeface="Times New Roman" panose="02020603050405020304" pitchFamily="18" charset="0"/>
              </a:rPr>
              <a:t>Most common way to assess spread: variance</a:t>
            </a:r>
          </a:p>
          <a:p>
            <a:pPr marL="342900" indent="-342900">
              <a:buFont typeface="Arial" charset="0"/>
              <a:buChar char="•"/>
            </a:pPr>
            <a:r>
              <a:rPr lang="en-US" sz="2800" dirty="0">
                <a:latin typeface="Times New Roman" panose="02020603050405020304" pitchFamily="18" charset="0"/>
                <a:cs typeface="Times New Roman" panose="02020603050405020304" pitchFamily="18" charset="0"/>
              </a:rPr>
              <a:t>Variance is a measure of the distance from each observation to the center of the observations</a:t>
            </a:r>
          </a:p>
          <a:p>
            <a:pPr marL="342900" indent="-342900">
              <a:buFont typeface="Arial" charset="0"/>
              <a:buChar char="•"/>
            </a:pPr>
            <a:endParaRPr lang="en-US" sz="2800" dirty="0">
              <a:latin typeface="Times New Roman" panose="02020603050405020304" pitchFamily="18" charset="0"/>
              <a:cs typeface="Times New Roman" panose="02020603050405020304" pitchFamily="18" charset="0"/>
            </a:endParaRPr>
          </a:p>
        </p:txBody>
      </p:sp>
      <p:sp>
        <p:nvSpPr>
          <p:cNvPr id="3" name="TextBox 2"/>
          <p:cNvSpPr txBox="1">
            <a:spLocks noChangeAspect="1"/>
          </p:cNvSpPr>
          <p:nvPr/>
        </p:nvSpPr>
        <p:spPr>
          <a:xfrm>
            <a:off x="3124200" y="1244025"/>
            <a:ext cx="2450329" cy="584775"/>
          </a:xfrm>
          <a:prstGeom prst="rect">
            <a:avLst/>
          </a:prstGeom>
          <a:noFill/>
        </p:spPr>
        <p:txBody>
          <a:bodyPr wrap="square" rtlCol="0">
            <a:spAutoFit/>
          </a:bodyPr>
          <a:lstStyle/>
          <a:p>
            <a:r>
              <a:rPr lang="en-US" sz="1600" b="1" dirty="0"/>
              <a:t>Variance = 16</a:t>
            </a:r>
          </a:p>
          <a:p>
            <a:r>
              <a:rPr lang="en-US" sz="1600" b="1" dirty="0" err="1"/>
              <a:t>Std</a:t>
            </a:r>
            <a:r>
              <a:rPr lang="en-US" sz="1600" b="1" dirty="0"/>
              <a:t> dev = 4</a:t>
            </a:r>
          </a:p>
        </p:txBody>
      </p:sp>
      <p:sp>
        <p:nvSpPr>
          <p:cNvPr id="14" name="TextBox 13"/>
          <p:cNvSpPr txBox="1"/>
          <p:nvPr/>
        </p:nvSpPr>
        <p:spPr>
          <a:xfrm>
            <a:off x="6376036" y="1219200"/>
            <a:ext cx="2219324" cy="584775"/>
          </a:xfrm>
          <a:prstGeom prst="rect">
            <a:avLst/>
          </a:prstGeom>
          <a:noFill/>
        </p:spPr>
        <p:txBody>
          <a:bodyPr wrap="square" rtlCol="0">
            <a:spAutoFit/>
          </a:bodyPr>
          <a:lstStyle/>
          <a:p>
            <a:r>
              <a:rPr lang="en-US" sz="1600" b="1" dirty="0"/>
              <a:t>Variance = 100</a:t>
            </a:r>
          </a:p>
          <a:p>
            <a:r>
              <a:rPr lang="en-US" sz="1600" b="1" dirty="0" err="1"/>
              <a:t>Std</a:t>
            </a:r>
            <a:r>
              <a:rPr lang="en-US" sz="1600" b="1" dirty="0"/>
              <a:t> dev = 10</a:t>
            </a:r>
          </a:p>
        </p:txBody>
      </p:sp>
      <mc:AlternateContent xmlns:mc="http://schemas.openxmlformats.org/markup-compatibility/2006" xmlns:a14="http://schemas.microsoft.com/office/drawing/2010/main">
        <mc:Choice Requires="a14">
          <p:sp>
            <p:nvSpPr>
              <p:cNvPr id="4" name="TextBox 3"/>
              <p:cNvSpPr txBox="1">
                <a:spLocks noChangeAspect="1"/>
              </p:cNvSpPr>
              <p:nvPr/>
            </p:nvSpPr>
            <p:spPr>
              <a:xfrm>
                <a:off x="3581400" y="7085532"/>
                <a:ext cx="5699760" cy="941027"/>
              </a:xfrm>
              <a:prstGeom prst="rect">
                <a:avLst/>
              </a:prstGeom>
              <a:noFill/>
            </p:spPr>
            <p:txBody>
              <a:bodyPr wrap="square" lIns="0" tIns="0" rIns="0" bIns="0" rtlCol="0">
                <a:spAutoFit/>
              </a:bodyPr>
              <a:lstStyle/>
              <a:p>
                <a:r>
                  <a:rPr lang="en-US" sz="2400" dirty="0"/>
                  <a:t>Variance = </a:t>
                </a:r>
                <a14:m>
                  <m:oMath xmlns:m="http://schemas.openxmlformats.org/officeDocument/2006/math">
                    <m:sSup>
                      <m:sSupPr>
                        <m:ctrlPr>
                          <a:rPr lang="en-US" sz="2400" i="1">
                            <a:latin typeface="Cambria Math" panose="02040503050406030204" pitchFamily="18" charset="0"/>
                          </a:rPr>
                        </m:ctrlPr>
                      </m:sSupPr>
                      <m:e>
                        <m:r>
                          <a:rPr lang="en-US" sz="2400" i="1">
                            <a:latin typeface="Cambria Math" charset="0"/>
                          </a:rPr>
                          <m:t>𝑠</m:t>
                        </m:r>
                      </m:e>
                      <m:sup>
                        <m:r>
                          <a:rPr lang="en-US" sz="2400" i="1">
                            <a:latin typeface="Cambria Math" charset="0"/>
                          </a:rPr>
                          <m:t>2</m:t>
                        </m:r>
                      </m:sup>
                    </m:sSup>
                    <m:r>
                      <a:rPr lang="en-US" sz="2400" i="1">
                        <a:latin typeface="Cambria Math" charset="0"/>
                      </a:rPr>
                      <m:t>=</m:t>
                    </m:r>
                    <m:f>
                      <m:fPr>
                        <m:ctrlPr>
                          <a:rPr lang="mr-IN" sz="2400" i="1">
                            <a:latin typeface="Cambria Math" panose="02040503050406030204" pitchFamily="18" charset="0"/>
                          </a:rPr>
                        </m:ctrlPr>
                      </m:fPr>
                      <m:num>
                        <m:r>
                          <a:rPr lang="en-US" sz="2400" i="1">
                            <a:latin typeface="Cambria Math" charset="0"/>
                          </a:rPr>
                          <m:t>1</m:t>
                        </m:r>
                      </m:num>
                      <m:den>
                        <m:r>
                          <a:rPr lang="en-US" sz="2400" i="1">
                            <a:latin typeface="Cambria Math" charset="0"/>
                          </a:rPr>
                          <m:t>𝑛</m:t>
                        </m:r>
                        <m:r>
                          <a:rPr lang="en-US" sz="2400" i="1">
                            <a:latin typeface="Cambria Math" charset="0"/>
                          </a:rPr>
                          <m:t>−1</m:t>
                        </m:r>
                      </m:den>
                    </m:f>
                    <m:nary>
                      <m:naryPr>
                        <m:chr m:val="∑"/>
                        <m:ctrlPr>
                          <a:rPr lang="is-IS" sz="2400" i="1">
                            <a:latin typeface="Cambria Math" panose="02040503050406030204" pitchFamily="18" charset="0"/>
                          </a:rPr>
                        </m:ctrlPr>
                      </m:naryPr>
                      <m:sub>
                        <m:r>
                          <m:rPr>
                            <m:brk m:alnAt="23"/>
                          </m:rPr>
                          <a:rPr lang="en-US" sz="2400" i="1">
                            <a:latin typeface="Cambria Math" charset="0"/>
                          </a:rPr>
                          <m:t>𝑖</m:t>
                        </m:r>
                        <m:r>
                          <a:rPr lang="en-US" sz="2400" i="1">
                            <a:latin typeface="Cambria Math" charset="0"/>
                          </a:rPr>
                          <m:t>=1</m:t>
                        </m:r>
                      </m:sub>
                      <m:sup>
                        <m:r>
                          <a:rPr lang="en-US" sz="2400" i="1">
                            <a:latin typeface="Cambria Math" charset="0"/>
                          </a:rPr>
                          <m:t>𝑛</m:t>
                        </m:r>
                      </m:sup>
                      <m:e>
                        <m:sSup>
                          <m:sSupPr>
                            <m:ctrlPr>
                              <a:rPr lang="is-IS" sz="2400" i="1">
                                <a:latin typeface="Cambria Math" panose="02040503050406030204" pitchFamily="18" charset="0"/>
                              </a:rPr>
                            </m:ctrlPr>
                          </m:sSupPr>
                          <m:e>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𝑋</m:t>
                                </m:r>
                              </m:e>
                              <m:sub>
                                <m:r>
                                  <a:rPr lang="en-US" sz="2400" i="1">
                                    <a:latin typeface="Cambria Math" charset="0"/>
                                  </a:rPr>
                                  <m:t>𝑖</m:t>
                                </m:r>
                              </m:sub>
                            </m:sSub>
                            <m:r>
                              <a:rPr lang="en-US" sz="2400" i="1">
                                <a:latin typeface="Cambria Math" charset="0"/>
                              </a:rPr>
                              <m:t>−</m:t>
                            </m:r>
                            <m:acc>
                              <m:accPr>
                                <m:chr m:val="̅"/>
                                <m:ctrlPr>
                                  <a:rPr lang="en-US" sz="2400" i="1">
                                    <a:latin typeface="Cambria Math" panose="02040503050406030204" pitchFamily="18" charset="0"/>
                                  </a:rPr>
                                </m:ctrlPr>
                              </m:accPr>
                              <m:e>
                                <m:r>
                                  <a:rPr lang="en-US" sz="2400" i="1">
                                    <a:latin typeface="Cambria Math" charset="0"/>
                                  </a:rPr>
                                  <m:t>𝑋</m:t>
                                </m:r>
                              </m:e>
                            </m:acc>
                            <m:r>
                              <a:rPr lang="en-US" sz="2400" i="1">
                                <a:latin typeface="Cambria Math" charset="0"/>
                              </a:rPr>
                              <m:t>)</m:t>
                            </m:r>
                          </m:e>
                          <m:sup>
                            <m:r>
                              <a:rPr lang="en-US" sz="2400" i="1">
                                <a:latin typeface="Cambria Math" charset="0"/>
                              </a:rPr>
                              <m:t>2</m:t>
                            </m:r>
                          </m:sup>
                        </m:sSup>
                      </m:e>
                    </m:nary>
                  </m:oMath>
                </a14:m>
                <a:endParaRPr lang="en-US" sz="2400" dirty="0"/>
              </a:p>
              <a:p>
                <a:r>
                  <a:rPr lang="en-US" sz="2400" dirty="0"/>
                  <a:t>Standard deviation = </a:t>
                </a:r>
                <a14:m>
                  <m:oMath xmlns:m="http://schemas.openxmlformats.org/officeDocument/2006/math">
                    <m:r>
                      <a:rPr lang="en-US" sz="2400" i="1">
                        <a:latin typeface="Cambria Math" charset="0"/>
                      </a:rPr>
                      <m:t>𝑠</m:t>
                    </m:r>
                    <m:r>
                      <a:rPr lang="en-US" sz="2400" i="1">
                        <a:latin typeface="Cambria Math" charset="0"/>
                      </a:rPr>
                      <m:t>= </m:t>
                    </m:r>
                    <m:rad>
                      <m:radPr>
                        <m:degHide m:val="on"/>
                        <m:ctrlPr>
                          <a:rPr lang="en-US" sz="2400" i="1">
                            <a:latin typeface="Cambria Math" panose="02040503050406030204" pitchFamily="18" charset="0"/>
                          </a:rPr>
                        </m:ctrlPr>
                      </m:radPr>
                      <m:deg/>
                      <m:e>
                        <m:sSup>
                          <m:sSupPr>
                            <m:ctrlPr>
                              <a:rPr lang="en-US" sz="2400" i="1">
                                <a:latin typeface="Cambria Math" panose="02040503050406030204" pitchFamily="18" charset="0"/>
                              </a:rPr>
                            </m:ctrlPr>
                          </m:sSupPr>
                          <m:e>
                            <m:r>
                              <a:rPr lang="en-US" sz="2400" i="1">
                                <a:latin typeface="Cambria Math" charset="0"/>
                              </a:rPr>
                              <m:t>𝑠</m:t>
                            </m:r>
                          </m:e>
                          <m:sup>
                            <m:r>
                              <a:rPr lang="en-US" sz="2400" i="1">
                                <a:latin typeface="Cambria Math" charset="0"/>
                              </a:rPr>
                              <m:t>2</m:t>
                            </m:r>
                          </m:sup>
                        </m:sSup>
                      </m:e>
                    </m:rad>
                  </m:oMath>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3581400" y="7085532"/>
                <a:ext cx="5699760" cy="941027"/>
              </a:xfrm>
              <a:prstGeom prst="rect">
                <a:avLst/>
              </a:prstGeom>
              <a:blipFill>
                <a:blip r:embed="rId3"/>
                <a:stretch>
                  <a:fillRect l="-3111" t="-58667" b="-48000"/>
                </a:stretch>
              </a:blipFill>
            </p:spPr>
            <p:txBody>
              <a:bodyPr/>
              <a:lstStyle/>
              <a:p>
                <a:r>
                  <a:rPr lang="en-US">
                    <a:noFill/>
                  </a:rPr>
                  <a:t> </a:t>
                </a:r>
              </a:p>
            </p:txBody>
          </p:sp>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307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3080"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30769DE0-3939-4E45-84E9-9FF5AA6AEFE5}" type="slidenum">
              <a:rPr lang="en-US" sz="1400"/>
              <a:pPr/>
              <a:t>2</a:t>
            </a:fld>
            <a:endParaRPr lang="en-US" sz="1400"/>
          </a:p>
        </p:txBody>
      </p:sp>
      <p:sp>
        <p:nvSpPr>
          <p:cNvPr id="3076" name="Rectangle 2"/>
          <p:cNvSpPr>
            <a:spLocks noChangeArrowheads="1"/>
          </p:cNvSpPr>
          <p:nvPr/>
        </p:nvSpPr>
        <p:spPr bwMode="auto">
          <a:xfrm>
            <a:off x="2113280" y="441492"/>
            <a:ext cx="710184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u="sng" dirty="0">
                <a:latin typeface="+mj-lt"/>
              </a:rPr>
              <a:t>Exploratory</a:t>
            </a:r>
            <a:r>
              <a:rPr lang="en-US" sz="2800" b="1" dirty="0">
                <a:latin typeface="+mj-lt"/>
              </a:rPr>
              <a:t>/</a:t>
            </a:r>
            <a:r>
              <a:rPr lang="en-US" sz="3200" b="1" dirty="0">
                <a:latin typeface="+mj-lt"/>
              </a:rPr>
              <a:t>Descriptive Statistics</a:t>
            </a:r>
          </a:p>
        </p:txBody>
      </p:sp>
      <p:sp>
        <p:nvSpPr>
          <p:cNvPr id="3078" name="Rectangle 4"/>
          <p:cNvSpPr>
            <a:spLocks noChangeArrowheads="1"/>
          </p:cNvSpPr>
          <p:nvPr/>
        </p:nvSpPr>
        <p:spPr bwMode="auto">
          <a:xfrm>
            <a:off x="457200" y="1290213"/>
            <a:ext cx="9296400" cy="397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mj-lt"/>
              </a:rPr>
              <a:t>“Exploratory data analysis can never be the whole story, but nothing else can serve as the foundation stone- the first step”   					</a:t>
            </a:r>
            <a:r>
              <a:rPr lang="en-US" dirty="0">
                <a:latin typeface="+mj-lt"/>
              </a:rPr>
              <a:t>John Tukey, founder of EDA “school”</a:t>
            </a:r>
          </a:p>
          <a:p>
            <a:pPr marL="219075" indent="-219075">
              <a:spcBef>
                <a:spcPct val="50000"/>
              </a:spcBef>
              <a:buFontTx/>
              <a:buChar char="•"/>
            </a:pPr>
            <a:r>
              <a:rPr lang="en-US" sz="2800" dirty="0">
                <a:latin typeface="+mj-lt"/>
              </a:rPr>
              <a:t>Summarization and presentation of data</a:t>
            </a:r>
          </a:p>
          <a:p>
            <a:pPr marL="219075" indent="-219075">
              <a:spcBef>
                <a:spcPct val="50000"/>
              </a:spcBef>
              <a:buFontTx/>
              <a:buChar char="•"/>
            </a:pPr>
            <a:r>
              <a:rPr lang="en-US" sz="2800" dirty="0">
                <a:latin typeface="+mj-lt"/>
              </a:rPr>
              <a:t>Generally one of first steps to scientific discovery</a:t>
            </a:r>
          </a:p>
          <a:p>
            <a:pPr marL="219075" indent="-219075">
              <a:spcBef>
                <a:spcPct val="50000"/>
              </a:spcBef>
              <a:buFontTx/>
              <a:buChar char="•"/>
            </a:pPr>
            <a:r>
              <a:rPr lang="en-US" sz="2800" dirty="0">
                <a:latin typeface="+mj-lt"/>
              </a:rPr>
              <a:t>Definitely one of first steps to scientific understanding</a:t>
            </a:r>
          </a:p>
          <a:p>
            <a:pPr marL="676275" lvl="1" indent="-219075">
              <a:spcBef>
                <a:spcPct val="50000"/>
              </a:spcBef>
              <a:buFontTx/>
              <a:buChar char="•"/>
            </a:pPr>
            <a:r>
              <a:rPr lang="en-US" sz="2800" dirty="0">
                <a:latin typeface="+mj-lt"/>
              </a:rPr>
              <a:t>If you can’t see it, question it</a:t>
            </a:r>
          </a:p>
        </p:txBody>
      </p:sp>
      <p:pic>
        <p:nvPicPr>
          <p:cNvPr id="3" name="Picture 2" descr="A picture containing implement, stationary, pencil&#10;&#10;Description automatically generated">
            <a:extLst>
              <a:ext uri="{FF2B5EF4-FFF2-40B4-BE49-F238E27FC236}">
                <a16:creationId xmlns:a16="http://schemas.microsoft.com/office/drawing/2014/main" id="{DC354BDD-5D0E-4547-96A4-4D830CBE0D4C}"/>
              </a:ext>
            </a:extLst>
          </p:cNvPr>
          <p:cNvPicPr>
            <a:picLocks noChangeAspect="1"/>
          </p:cNvPicPr>
          <p:nvPr/>
        </p:nvPicPr>
        <p:blipFill rotWithShape="1">
          <a:blip r:embed="rId3">
            <a:extLst>
              <a:ext uri="{28A0092B-C50C-407E-A947-70E740481C1C}">
                <a14:useLocalDpi xmlns:a14="http://schemas.microsoft.com/office/drawing/2010/main" val="0"/>
              </a:ext>
            </a:extLst>
          </a:blip>
          <a:srcRect l="9436" r="10093" b="50000"/>
          <a:stretch/>
        </p:blipFill>
        <p:spPr>
          <a:xfrm>
            <a:off x="6210300" y="4925484"/>
            <a:ext cx="4343401" cy="3549650"/>
          </a:xfrm>
          <a:prstGeom prst="rect">
            <a:avLst/>
          </a:prstGeom>
        </p:spPr>
      </p:pic>
    </p:spTree>
    <p:extLst>
      <p:ext uri="{BB962C8B-B14F-4D97-AF65-F5344CB8AC3E}">
        <p14:creationId xmlns:p14="http://schemas.microsoft.com/office/powerpoint/2010/main" val="137718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1638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16394"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0089DB91-6F3D-498E-9F80-C0ABACB05D8F}" type="slidenum">
              <a:rPr lang="en-US" sz="1400"/>
              <a:pPr/>
              <a:t>20</a:t>
            </a:fld>
            <a:endParaRPr lang="en-US" sz="1400" dirty="0"/>
          </a:p>
        </p:txBody>
      </p:sp>
      <p:sp>
        <p:nvSpPr>
          <p:cNvPr id="16388" name="Rectangle 2"/>
          <p:cNvSpPr>
            <a:spLocks noChangeArrowheads="1"/>
          </p:cNvSpPr>
          <p:nvPr/>
        </p:nvSpPr>
        <p:spPr bwMode="auto">
          <a:xfrm>
            <a:off x="2179320" y="433382"/>
            <a:ext cx="9067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3200" b="1" dirty="0">
                <a:latin typeface="Times New Roman" panose="02020603050405020304" pitchFamily="18" charset="0"/>
                <a:cs typeface="Times New Roman" panose="02020603050405020304" pitchFamily="18" charset="0"/>
              </a:rPr>
              <a:t>Properties of the variance/standard deviation</a:t>
            </a:r>
          </a:p>
        </p:txBody>
      </p:sp>
      <p:sp>
        <p:nvSpPr>
          <p:cNvPr id="16390" name="Rectangle 4"/>
          <p:cNvSpPr>
            <a:spLocks noChangeArrowheads="1"/>
          </p:cNvSpPr>
          <p:nvPr/>
        </p:nvSpPr>
        <p:spPr bwMode="auto">
          <a:xfrm>
            <a:off x="1562100" y="1447800"/>
            <a:ext cx="9685020" cy="784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171450" indent="-171450">
              <a:spcBef>
                <a:spcPct val="50000"/>
              </a:spcBef>
              <a:buFontTx/>
              <a:buChar char="•"/>
            </a:pPr>
            <a:r>
              <a:rPr lang="en-US" sz="2800" dirty="0">
                <a:latin typeface="Times New Roman" panose="02020603050405020304" pitchFamily="18" charset="0"/>
                <a:cs typeface="Times New Roman" panose="02020603050405020304" pitchFamily="18" charset="0"/>
              </a:rPr>
              <a:t>Variance and standard deviation are </a:t>
            </a:r>
            <a:r>
              <a:rPr lang="en-US" sz="2800" b="1" dirty="0">
                <a:latin typeface="Times New Roman" panose="02020603050405020304" pitchFamily="18" charset="0"/>
                <a:cs typeface="Times New Roman" panose="02020603050405020304" pitchFamily="18" charset="0"/>
              </a:rPr>
              <a:t>ALWAYS</a:t>
            </a:r>
            <a:r>
              <a:rPr lang="en-US" sz="2800" dirty="0">
                <a:latin typeface="Times New Roman" panose="02020603050405020304" pitchFamily="18" charset="0"/>
                <a:cs typeface="Times New Roman" panose="02020603050405020304" pitchFamily="18" charset="0"/>
              </a:rPr>
              <a:t> greater than or equal to zero.</a:t>
            </a:r>
          </a:p>
          <a:p>
            <a:pPr marL="171450" indent="-171450">
              <a:spcBef>
                <a:spcPct val="50000"/>
              </a:spcBef>
              <a:buFontTx/>
              <a:buChar char="•"/>
            </a:pPr>
            <a:r>
              <a:rPr lang="en-US" sz="2800" dirty="0">
                <a:latin typeface="Times New Roman" panose="02020603050405020304" pitchFamily="18" charset="0"/>
                <a:cs typeface="Times New Roman" panose="02020603050405020304" pitchFamily="18" charset="0"/>
              </a:rPr>
              <a:t>Linear changes are a little trickier than they were for the mean:</a:t>
            </a:r>
          </a:p>
          <a:p>
            <a:pPr marL="171450" indent="-171450">
              <a:spcBef>
                <a:spcPct val="50000"/>
              </a:spcBef>
            </a:pPr>
            <a:r>
              <a:rPr lang="en-US" sz="2800" dirty="0">
                <a:latin typeface="Times New Roman" panose="02020603050405020304" pitchFamily="18" charset="0"/>
                <a:cs typeface="Times New Roman" panose="02020603050405020304" pitchFamily="18" charset="0"/>
              </a:rPr>
              <a:t>	(1) Adding a constant to all values does not change the variance or standard deviation</a:t>
            </a:r>
          </a:p>
          <a:p>
            <a:pPr marL="171450" indent="-171450">
              <a:spcBef>
                <a:spcPct val="50000"/>
              </a:spcBef>
            </a:pPr>
            <a:endParaRPr lang="en-US" sz="2800" dirty="0">
              <a:latin typeface="Times New Roman" panose="02020603050405020304" pitchFamily="18" charset="0"/>
              <a:cs typeface="Times New Roman" panose="02020603050405020304" pitchFamily="18" charset="0"/>
            </a:endParaRPr>
          </a:p>
          <a:p>
            <a:pPr marL="171450" indent="-171450">
              <a:spcBef>
                <a:spcPct val="50000"/>
              </a:spcBef>
            </a:pPr>
            <a:r>
              <a:rPr lang="en-US" sz="2800" dirty="0">
                <a:latin typeface="Times New Roman" panose="02020603050405020304" pitchFamily="18" charset="0"/>
                <a:cs typeface="Times New Roman" panose="02020603050405020304" pitchFamily="18" charset="0"/>
              </a:rPr>
              <a:t>	(2) Multiplying by a constant changes the standard deviation by that constant</a:t>
            </a:r>
          </a:p>
          <a:p>
            <a:pPr marL="171450" indent="-171450">
              <a:spcBef>
                <a:spcPct val="50000"/>
              </a:spcBef>
            </a:pPr>
            <a:endParaRPr lang="en-US" sz="2800" dirty="0">
              <a:latin typeface="Times New Roman" panose="02020603050405020304" pitchFamily="18" charset="0"/>
              <a:cs typeface="Times New Roman" panose="02020603050405020304" pitchFamily="18" charset="0"/>
            </a:endParaRPr>
          </a:p>
          <a:p>
            <a:pPr marL="171450" indent="-171450">
              <a:spcBef>
                <a:spcPct val="50000"/>
              </a:spcBef>
            </a:pPr>
            <a:r>
              <a:rPr lang="en-US" sz="2800" dirty="0">
                <a:latin typeface="Times New Roman" panose="02020603050405020304" pitchFamily="18" charset="0"/>
                <a:cs typeface="Times New Roman" panose="02020603050405020304" pitchFamily="18" charset="0"/>
              </a:rPr>
              <a:t>	(3) Multiplying by a constant changes the variance by that constant-squared</a:t>
            </a:r>
          </a:p>
          <a:p>
            <a:pPr marL="171450" indent="-171450">
              <a:spcBef>
                <a:spcPct val="50000"/>
              </a:spcBef>
            </a:pPr>
            <a:r>
              <a:rPr lang="en-US" sz="2800" dirty="0">
                <a:latin typeface="Times New Roman" panose="02020603050405020304" pitchFamily="18" charset="0"/>
                <a:cs typeface="Times New Roman" panose="02020603050405020304" pitchFamily="18" charset="0"/>
              </a:rPr>
              <a:t>		</a:t>
            </a:r>
          </a:p>
          <a:p>
            <a:pPr marL="171450" indent="-171450">
              <a:spcBef>
                <a:spcPct val="50000"/>
              </a:spcBef>
            </a:pPr>
            <a:r>
              <a:rPr lang="en-US" sz="2800" dirty="0">
                <a:latin typeface="Times New Roman" panose="02020603050405020304" pitchFamily="18" charset="0"/>
                <a:cs typeface="Times New Roman" panose="02020603050405020304" pitchFamily="18" charset="0"/>
              </a:rPr>
              <a:t>	</a:t>
            </a:r>
            <a:endParaRPr lang="en-US" sz="2800" baseline="-25000" dirty="0">
              <a:latin typeface="Times New Roman" panose="02020603050405020304" pitchFamily="18" charset="0"/>
              <a:cs typeface="Times New Roman" panose="02020603050405020304" pitchFamily="18" charset="0"/>
            </a:endParaRPr>
          </a:p>
          <a:p>
            <a:pPr marL="171450" indent="-171450">
              <a:spcBef>
                <a:spcPct val="50000"/>
              </a:spcBef>
            </a:pPr>
            <a:endParaRPr lang="en-US" sz="2800" baseline="-25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1741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17416"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29363C3A-1FAC-4B79-8230-97F3AA6DB08F}" type="slidenum">
              <a:rPr lang="en-US" sz="1400"/>
              <a:pPr/>
              <a:t>21</a:t>
            </a:fld>
            <a:endParaRPr lang="en-US" sz="1400"/>
          </a:p>
        </p:txBody>
      </p:sp>
      <p:sp>
        <p:nvSpPr>
          <p:cNvPr id="17412" name="Rectangle 2"/>
          <p:cNvSpPr>
            <a:spLocks noChangeArrowheads="1"/>
          </p:cNvSpPr>
          <p:nvPr/>
        </p:nvSpPr>
        <p:spPr bwMode="auto">
          <a:xfrm>
            <a:off x="1752600" y="514525"/>
            <a:ext cx="92202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3200" b="1" dirty="0">
                <a:latin typeface="Times New Roman" panose="02020603050405020304" pitchFamily="18" charset="0"/>
                <a:cs typeface="Times New Roman" panose="02020603050405020304" pitchFamily="18" charset="0"/>
              </a:rPr>
              <a:t>Measures of Spread: Percentiles and Quartiles</a:t>
            </a:r>
          </a:p>
        </p:txBody>
      </p:sp>
      <p:sp>
        <p:nvSpPr>
          <p:cNvPr id="17414" name="Rectangle 4"/>
          <p:cNvSpPr>
            <a:spLocks noChangeArrowheads="1"/>
          </p:cNvSpPr>
          <p:nvPr/>
        </p:nvSpPr>
        <p:spPr bwMode="auto">
          <a:xfrm>
            <a:off x="1371600" y="1524000"/>
            <a:ext cx="9601200" cy="160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Times New Roman" panose="02020603050405020304" pitchFamily="18" charset="0"/>
                <a:cs typeface="Times New Roman" panose="02020603050405020304" pitchFamily="18" charset="0"/>
              </a:rPr>
              <a:t>The median is the sample value that has 50% of the data below it.</a:t>
            </a:r>
          </a:p>
          <a:p>
            <a:pPr>
              <a:spcBef>
                <a:spcPct val="50000"/>
              </a:spcBef>
            </a:pPr>
            <a:r>
              <a:rPr lang="en-US" sz="2800" dirty="0">
                <a:latin typeface="Times New Roman" panose="02020603050405020304" pitchFamily="18" charset="0"/>
                <a:cs typeface="Times New Roman" panose="02020603050405020304" pitchFamily="18" charset="0"/>
              </a:rPr>
              <a:t>More generally, we define the </a:t>
            </a:r>
            <a:r>
              <a:rPr lang="en-US" sz="2800" b="1" dirty="0" err="1">
                <a:latin typeface="Times New Roman" panose="02020603050405020304" pitchFamily="18" charset="0"/>
                <a:cs typeface="Times New Roman" panose="02020603050405020304" pitchFamily="18" charset="0"/>
              </a:rPr>
              <a:t>p</a:t>
            </a:r>
            <a:r>
              <a:rPr lang="en-US" sz="2800" b="1" baseline="30000" dirty="0" err="1">
                <a:latin typeface="Times New Roman" panose="02020603050405020304" pitchFamily="18" charset="0"/>
                <a:cs typeface="Times New Roman" panose="02020603050405020304" pitchFamily="18" charset="0"/>
              </a:rPr>
              <a:t>th</a:t>
            </a:r>
            <a:r>
              <a:rPr lang="en-US" sz="2800" b="1" dirty="0">
                <a:latin typeface="Times New Roman" panose="02020603050405020304" pitchFamily="18" charset="0"/>
                <a:cs typeface="Times New Roman" panose="02020603050405020304" pitchFamily="18" charset="0"/>
              </a:rPr>
              <a:t> percentile</a:t>
            </a:r>
            <a:r>
              <a:rPr lang="en-US" sz="2800" dirty="0">
                <a:latin typeface="Times New Roman" panose="02020603050405020304" pitchFamily="18" charset="0"/>
                <a:cs typeface="Times New Roman" panose="02020603050405020304" pitchFamily="18" charset="0"/>
              </a:rPr>
              <a:t> as the value which has p% of the sample values less than or equal to it.</a:t>
            </a:r>
          </a:p>
        </p:txBody>
      </p:sp>
      <p:sp>
        <p:nvSpPr>
          <p:cNvPr id="17415" name="Rectangle 7"/>
          <p:cNvSpPr>
            <a:spLocks noChangeArrowheads="1"/>
          </p:cNvSpPr>
          <p:nvPr/>
        </p:nvSpPr>
        <p:spPr bwMode="auto">
          <a:xfrm>
            <a:off x="1295400" y="4895214"/>
            <a:ext cx="9601200" cy="138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b="1" dirty="0">
                <a:latin typeface="Times New Roman" panose="02020603050405020304" pitchFamily="18" charset="0"/>
                <a:cs typeface="Times New Roman" panose="02020603050405020304" pitchFamily="18" charset="0"/>
              </a:rPr>
              <a:t>Quartiles</a:t>
            </a:r>
            <a:r>
              <a:rPr lang="en-US" sz="2800" dirty="0">
                <a:latin typeface="Times New Roman" panose="02020603050405020304" pitchFamily="18" charset="0"/>
                <a:cs typeface="Times New Roman" panose="02020603050405020304" pitchFamily="18" charset="0"/>
              </a:rPr>
              <a:t> are the (25, 50, 75) percentiles. The </a:t>
            </a:r>
            <a:r>
              <a:rPr lang="en-US" sz="2800" b="1" dirty="0">
                <a:latin typeface="Times New Roman" panose="02020603050405020304" pitchFamily="18" charset="0"/>
                <a:cs typeface="Times New Roman" panose="02020603050405020304" pitchFamily="18" charset="0"/>
              </a:rPr>
              <a:t>interquartile range</a:t>
            </a:r>
            <a:r>
              <a:rPr lang="en-US" sz="2800" dirty="0">
                <a:latin typeface="Times New Roman" panose="02020603050405020304" pitchFamily="18" charset="0"/>
                <a:cs typeface="Times New Roman" panose="02020603050405020304" pitchFamily="18" charset="0"/>
              </a:rPr>
              <a:t> is Q</a:t>
            </a:r>
            <a:r>
              <a:rPr lang="en-US" sz="2800" baseline="-25000" dirty="0">
                <a:latin typeface="Times New Roman" panose="02020603050405020304" pitchFamily="18" charset="0"/>
                <a:cs typeface="Times New Roman" panose="02020603050405020304" pitchFamily="18" charset="0"/>
              </a:rPr>
              <a:t>.75</a:t>
            </a:r>
            <a:r>
              <a:rPr lang="en-US" sz="2800" dirty="0">
                <a:latin typeface="Times New Roman" panose="02020603050405020304" pitchFamily="18" charset="0"/>
                <a:cs typeface="Times New Roman" panose="02020603050405020304" pitchFamily="18" charset="0"/>
              </a:rPr>
              <a:t>-Q</a:t>
            </a:r>
            <a:r>
              <a:rPr lang="en-US" sz="2800" baseline="-25000" dirty="0">
                <a:latin typeface="Times New Roman" panose="02020603050405020304" pitchFamily="18" charset="0"/>
                <a:cs typeface="Times New Roman" panose="02020603050405020304" pitchFamily="18" charset="0"/>
              </a:rPr>
              <a:t>.25</a:t>
            </a:r>
            <a:r>
              <a:rPr lang="en-US" sz="2800" dirty="0">
                <a:latin typeface="Times New Roman" panose="02020603050405020304" pitchFamily="18" charset="0"/>
                <a:cs typeface="Times New Roman" panose="02020603050405020304" pitchFamily="18" charset="0"/>
              </a:rPr>
              <a:t> and is another useful measure of spread. The middle 50% of the data is found between Q</a:t>
            </a:r>
            <a:r>
              <a:rPr lang="en-US" sz="2800" baseline="-25000" dirty="0">
                <a:latin typeface="Times New Roman" panose="02020603050405020304" pitchFamily="18" charset="0"/>
                <a:cs typeface="Times New Roman" panose="02020603050405020304" pitchFamily="18" charset="0"/>
              </a:rPr>
              <a:t>.25</a:t>
            </a:r>
            <a:r>
              <a:rPr lang="en-US" sz="2800" dirty="0">
                <a:latin typeface="Times New Roman" panose="02020603050405020304" pitchFamily="18" charset="0"/>
                <a:cs typeface="Times New Roman" panose="02020603050405020304" pitchFamily="18" charset="0"/>
              </a:rPr>
              <a:t>  and is Q</a:t>
            </a:r>
            <a:r>
              <a:rPr lang="en-US" sz="2800" baseline="-25000" dirty="0">
                <a:latin typeface="Times New Roman" panose="02020603050405020304" pitchFamily="18" charset="0"/>
                <a:cs typeface="Times New Roman" panose="02020603050405020304" pitchFamily="18" charset="0"/>
              </a:rPr>
              <a:t>.75</a:t>
            </a:r>
            <a:r>
              <a:rPr lang="en-US" sz="2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1843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18441"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4F6F4B5C-CF9E-4D0E-8FE2-EE51E7914E72}" type="slidenum">
              <a:rPr lang="en-US" sz="1400"/>
              <a:pPr/>
              <a:t>22</a:t>
            </a:fld>
            <a:endParaRPr lang="en-US" sz="1400"/>
          </a:p>
        </p:txBody>
      </p:sp>
      <p:sp>
        <p:nvSpPr>
          <p:cNvPr id="18436" name="Rectangle 2"/>
          <p:cNvSpPr>
            <a:spLocks noChangeArrowheads="1"/>
          </p:cNvSpPr>
          <p:nvPr/>
        </p:nvSpPr>
        <p:spPr bwMode="auto">
          <a:xfrm>
            <a:off x="4495800" y="404154"/>
            <a:ext cx="24384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Boxplot</a:t>
            </a:r>
          </a:p>
        </p:txBody>
      </p:sp>
      <p:sp>
        <p:nvSpPr>
          <p:cNvPr id="18438" name="Rectangle 4"/>
          <p:cNvSpPr>
            <a:spLocks noChangeArrowheads="1"/>
          </p:cNvSpPr>
          <p:nvPr/>
        </p:nvSpPr>
        <p:spPr bwMode="auto">
          <a:xfrm>
            <a:off x="990600" y="1194337"/>
            <a:ext cx="10363200" cy="9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Times New Roman" panose="02020603050405020304" pitchFamily="18" charset="0"/>
                <a:cs typeface="Times New Roman" panose="02020603050405020304" pitchFamily="18" charset="0"/>
              </a:rPr>
              <a:t>A graphics display of the quartiles of a dataset, as well as the range. Extremely large or small values are also identified.</a:t>
            </a:r>
          </a:p>
        </p:txBody>
      </p:sp>
      <p:pic>
        <p:nvPicPr>
          <p:cNvPr id="3" name="Picture 2"/>
          <p:cNvPicPr>
            <a:picLocks noChangeAspect="1"/>
          </p:cNvPicPr>
          <p:nvPr/>
        </p:nvPicPr>
        <p:blipFill>
          <a:blip r:embed="rId2"/>
          <a:stretch>
            <a:fillRect/>
          </a:stretch>
        </p:blipFill>
        <p:spPr>
          <a:xfrm>
            <a:off x="3441501" y="2203150"/>
            <a:ext cx="4546997" cy="3108960"/>
          </a:xfrm>
          <a:prstGeom prst="rect">
            <a:avLst/>
          </a:prstGeom>
        </p:spPr>
      </p:pic>
      <p:pic>
        <p:nvPicPr>
          <p:cNvPr id="12" name="Picture 11"/>
          <p:cNvPicPr>
            <a:picLocks noChangeAspect="1"/>
          </p:cNvPicPr>
          <p:nvPr/>
        </p:nvPicPr>
        <p:blipFill>
          <a:blip r:embed="rId3"/>
          <a:stretch>
            <a:fillRect/>
          </a:stretch>
        </p:blipFill>
        <p:spPr>
          <a:xfrm>
            <a:off x="4018549" y="5980225"/>
            <a:ext cx="3969949" cy="2560320"/>
          </a:xfrm>
          <a:prstGeom prst="rect">
            <a:avLst/>
          </a:prstGeom>
        </p:spPr>
      </p:pic>
      <p:sp>
        <p:nvSpPr>
          <p:cNvPr id="4" name="TextBox 3"/>
          <p:cNvSpPr txBox="1"/>
          <p:nvPr/>
        </p:nvSpPr>
        <p:spPr>
          <a:xfrm>
            <a:off x="609600" y="5431585"/>
            <a:ext cx="90678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Note that this is the same data as previously plotted as a histogram: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1945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19463"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B3C31591-90FE-48F2-91EB-AE621DA2108A}" type="slidenum">
              <a:rPr lang="en-US" sz="1400"/>
              <a:pPr/>
              <a:t>23</a:t>
            </a:fld>
            <a:endParaRPr lang="en-US" sz="1400"/>
          </a:p>
        </p:txBody>
      </p:sp>
      <p:sp>
        <p:nvSpPr>
          <p:cNvPr id="19460" name="Rectangle 1026"/>
          <p:cNvSpPr>
            <a:spLocks noChangeArrowheads="1"/>
          </p:cNvSpPr>
          <p:nvPr/>
        </p:nvSpPr>
        <p:spPr bwMode="auto">
          <a:xfrm>
            <a:off x="4572000" y="762001"/>
            <a:ext cx="2971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pPr>
            <a:r>
              <a:rPr lang="en-US" sz="3200" b="1" dirty="0">
                <a:latin typeface="+mj-lt"/>
              </a:rPr>
              <a:t>Summary</a:t>
            </a:r>
          </a:p>
        </p:txBody>
      </p:sp>
      <p:sp>
        <p:nvSpPr>
          <p:cNvPr id="19462" name="Rectangle 1028"/>
          <p:cNvSpPr>
            <a:spLocks noChangeArrowheads="1"/>
          </p:cNvSpPr>
          <p:nvPr/>
        </p:nvSpPr>
        <p:spPr bwMode="auto">
          <a:xfrm>
            <a:off x="1516380" y="1676400"/>
            <a:ext cx="9867900" cy="440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219075" indent="-219075">
              <a:spcBef>
                <a:spcPct val="50000"/>
              </a:spcBef>
              <a:buFontTx/>
              <a:buChar char="•"/>
            </a:pPr>
            <a:r>
              <a:rPr lang="en-US" sz="2800" dirty="0">
                <a:latin typeface="Times New Roman" panose="02020603050405020304" pitchFamily="18" charset="0"/>
                <a:cs typeface="Times New Roman" panose="02020603050405020304" pitchFamily="18" charset="0"/>
              </a:rPr>
              <a:t>Numerical Summaries</a:t>
            </a:r>
          </a:p>
          <a:p>
            <a:pPr marL="687388" lvl="1" indent="-230188">
              <a:spcBef>
                <a:spcPct val="50000"/>
              </a:spcBef>
            </a:pPr>
            <a:r>
              <a:rPr lang="en-US" sz="2800" dirty="0">
                <a:latin typeface="Times New Roman" panose="02020603050405020304" pitchFamily="18" charset="0"/>
                <a:cs typeface="Times New Roman" panose="02020603050405020304" pitchFamily="18" charset="0"/>
              </a:rPr>
              <a:t>1. location - mean, median, mode.</a:t>
            </a:r>
          </a:p>
          <a:p>
            <a:pPr marL="687388" lvl="1" indent="-230188">
              <a:spcBef>
                <a:spcPct val="50000"/>
              </a:spcBef>
            </a:pPr>
            <a:r>
              <a:rPr lang="en-US" sz="2800" dirty="0">
                <a:latin typeface="Times New Roman" panose="02020603050405020304" pitchFamily="18" charset="0"/>
                <a:cs typeface="Times New Roman" panose="02020603050405020304" pitchFamily="18" charset="0"/>
              </a:rPr>
              <a:t>2. spread - range, variance, standard deviation, IQR</a:t>
            </a:r>
          </a:p>
          <a:p>
            <a:pPr marL="219075" indent="-219075">
              <a:spcBef>
                <a:spcPct val="50000"/>
              </a:spcBef>
              <a:buFontTx/>
              <a:buChar char="•"/>
            </a:pPr>
            <a:r>
              <a:rPr lang="en-US" sz="2800" dirty="0">
                <a:latin typeface="Times New Roman" panose="02020603050405020304" pitchFamily="18" charset="0"/>
                <a:cs typeface="Times New Roman" panose="02020603050405020304" pitchFamily="18" charset="0"/>
              </a:rPr>
              <a:t>Graphical Summaries</a:t>
            </a:r>
          </a:p>
          <a:p>
            <a:pPr marL="687388" lvl="1" indent="-230188">
              <a:spcBef>
                <a:spcPct val="50000"/>
              </a:spcBef>
            </a:pPr>
            <a:r>
              <a:rPr lang="en-US" sz="2800" dirty="0">
                <a:latin typeface="Times New Roman" panose="02020603050405020304" pitchFamily="18" charset="0"/>
                <a:cs typeface="Times New Roman" panose="02020603050405020304" pitchFamily="18" charset="0"/>
              </a:rPr>
              <a:t>1. Boxplot</a:t>
            </a:r>
          </a:p>
          <a:p>
            <a:pPr marL="687388" lvl="1" indent="-230188">
              <a:spcBef>
                <a:spcPct val="50000"/>
              </a:spcBef>
            </a:pPr>
            <a:r>
              <a:rPr lang="en-US" sz="2800" dirty="0">
                <a:latin typeface="Times New Roman" panose="02020603050405020304" pitchFamily="18" charset="0"/>
                <a:cs typeface="Times New Roman" panose="02020603050405020304" pitchFamily="18" charset="0"/>
              </a:rPr>
              <a:t>2. Histograms</a:t>
            </a:r>
          </a:p>
          <a:p>
            <a:pPr marL="219075" indent="-219075">
              <a:spcBef>
                <a:spcPct val="50000"/>
              </a:spcBef>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9144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66F9C8-0459-864E-A26B-1E8DFEDFFB6A}"/>
              </a:ext>
            </a:extLst>
          </p:cNvPr>
          <p:cNvSpPr txBox="1"/>
          <p:nvPr/>
        </p:nvSpPr>
        <p:spPr>
          <a:xfrm>
            <a:off x="651307" y="853441"/>
            <a:ext cx="3377183" cy="4909301"/>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100" b="1">
                <a:solidFill>
                  <a:schemeClr val="bg1"/>
                </a:solidFill>
                <a:latin typeface="+mj-lt"/>
                <a:ea typeface="+mj-ea"/>
                <a:cs typeface="+mj-cs"/>
              </a:rPr>
              <a:t>Pause- break time then work on exercises</a:t>
            </a:r>
          </a:p>
        </p:txBody>
      </p:sp>
      <p:pic>
        <p:nvPicPr>
          <p:cNvPr id="6" name="Picture 5" descr="A view of the side of a mountain&#10;&#10;Description automatically generated">
            <a:extLst>
              <a:ext uri="{FF2B5EF4-FFF2-40B4-BE49-F238E27FC236}">
                <a16:creationId xmlns:a16="http://schemas.microsoft.com/office/drawing/2014/main" id="{4EE6C892-7449-3C4E-BAEF-F72E0C29F1CC}"/>
              </a:ext>
            </a:extLst>
          </p:cNvPr>
          <p:cNvPicPr>
            <a:picLocks noChangeAspect="1"/>
          </p:cNvPicPr>
          <p:nvPr/>
        </p:nvPicPr>
        <p:blipFill rotWithShape="1">
          <a:blip r:embed="rId2">
            <a:extLst>
              <a:ext uri="{28A0092B-C50C-407E-A947-70E740481C1C}">
                <a14:useLocalDpi xmlns:a14="http://schemas.microsoft.com/office/drawing/2010/main" val="0"/>
              </a:ext>
            </a:extLst>
          </a:blip>
          <a:srcRect r="9019" b="1"/>
          <a:stretch/>
        </p:blipFill>
        <p:spPr>
          <a:xfrm rot="5400000">
            <a:off x="3851149" y="803148"/>
            <a:ext cx="9144000" cy="7537704"/>
          </a:xfrm>
          <a:prstGeom prst="rect">
            <a:avLst/>
          </a:prstGeom>
        </p:spPr>
      </p:pic>
      <p:sp>
        <p:nvSpPr>
          <p:cNvPr id="3" name="Footer Placeholder 2">
            <a:extLst>
              <a:ext uri="{FF2B5EF4-FFF2-40B4-BE49-F238E27FC236}">
                <a16:creationId xmlns:a16="http://schemas.microsoft.com/office/drawing/2014/main" id="{B4EA2EF8-79DA-4E4C-9CDC-AC01747F75E9}"/>
              </a:ext>
            </a:extLst>
          </p:cNvPr>
          <p:cNvSpPr>
            <a:spLocks noGrp="1"/>
          </p:cNvSpPr>
          <p:nvPr>
            <p:ph type="ftr" sz="quarter" idx="11"/>
          </p:nvPr>
        </p:nvSpPr>
        <p:spPr>
          <a:xfrm>
            <a:off x="5043984" y="8475133"/>
            <a:ext cx="5738693" cy="486833"/>
          </a:xfrm>
          <a:noFill/>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Module 1, Session 2</a:t>
            </a:r>
          </a:p>
        </p:txBody>
      </p:sp>
      <p:sp>
        <p:nvSpPr>
          <p:cNvPr id="4" name="Slide Number Placeholder 3">
            <a:extLst>
              <a:ext uri="{FF2B5EF4-FFF2-40B4-BE49-F238E27FC236}">
                <a16:creationId xmlns:a16="http://schemas.microsoft.com/office/drawing/2014/main" id="{149BDEE4-0E0D-204F-BD8F-EC70BA50A446}"/>
              </a:ext>
            </a:extLst>
          </p:cNvPr>
          <p:cNvSpPr>
            <a:spLocks noGrp="1"/>
          </p:cNvSpPr>
          <p:nvPr>
            <p:ph type="sldNum" sz="quarter" idx="12"/>
          </p:nvPr>
        </p:nvSpPr>
        <p:spPr>
          <a:xfrm>
            <a:off x="10926476" y="8475133"/>
            <a:ext cx="625443" cy="486833"/>
          </a:xfrm>
          <a:noFill/>
        </p:spPr>
        <p:txBody>
          <a:bodyPr vert="horz" lIns="91440" tIns="45720" rIns="91440" bIns="45720" rtlCol="0" anchor="ctr">
            <a:normAutofit/>
          </a:bodyPr>
          <a:lstStyle/>
          <a:p>
            <a:pPr>
              <a:spcAft>
                <a:spcPts val="600"/>
              </a:spcAft>
              <a:defRPr/>
            </a:pPr>
            <a:fld id="{BFF1591F-C7A5-4243-AD37-CE39796CDA61}" type="slidenum">
              <a:rPr lang="en-US">
                <a:solidFill>
                  <a:srgbClr val="FFFFFF"/>
                </a:solidFill>
                <a:latin typeface="Calibri" panose="020F0502020204030204"/>
              </a:rPr>
              <a:pPr>
                <a:spcAft>
                  <a:spcPts val="600"/>
                </a:spcAft>
                <a:defRPr/>
              </a:pPr>
              <a:t>24</a:t>
            </a:fld>
            <a:endParaRPr lang="en-US">
              <a:solidFill>
                <a:srgbClr val="FFFFFF"/>
              </a:solidFill>
              <a:latin typeface="Calibri" panose="020F0502020204030204"/>
            </a:endParaRPr>
          </a:p>
        </p:txBody>
      </p:sp>
      <p:sp>
        <p:nvSpPr>
          <p:cNvPr id="2" name="Date Placeholder 1">
            <a:extLst>
              <a:ext uri="{FF2B5EF4-FFF2-40B4-BE49-F238E27FC236}">
                <a16:creationId xmlns:a16="http://schemas.microsoft.com/office/drawing/2014/main" id="{D5A2CD06-17CB-5748-8285-A4517F0895A3}"/>
              </a:ext>
            </a:extLst>
          </p:cNvPr>
          <p:cNvSpPr>
            <a:spLocks noGrp="1"/>
          </p:cNvSpPr>
          <p:nvPr>
            <p:ph type="dt" sz="half" idx="10"/>
          </p:nvPr>
        </p:nvSpPr>
        <p:spPr/>
        <p:txBody>
          <a:bodyPr/>
          <a:lstStyle/>
          <a:p>
            <a:pPr>
              <a:defRPr/>
            </a:pPr>
            <a:r>
              <a:rPr lang="en-US"/>
              <a:t>Summer Institutes 2020</a:t>
            </a:r>
          </a:p>
        </p:txBody>
      </p:sp>
    </p:spTree>
    <p:extLst>
      <p:ext uri="{BB962C8B-B14F-4D97-AF65-F5344CB8AC3E}">
        <p14:creationId xmlns:p14="http://schemas.microsoft.com/office/powerpoint/2010/main" val="3660213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614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615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DBA7242-2049-4F66-90FA-9D536BABEC8E}" type="slidenum">
              <a:rPr lang="en-US" sz="1400"/>
              <a:pPr/>
              <a:t>25</a:t>
            </a:fld>
            <a:endParaRPr lang="en-US" sz="1400"/>
          </a:p>
        </p:txBody>
      </p:sp>
      <p:sp>
        <p:nvSpPr>
          <p:cNvPr id="6148" name="Text Box 2"/>
          <p:cNvSpPr txBox="1">
            <a:spLocks noChangeArrowheads="1"/>
          </p:cNvSpPr>
          <p:nvPr/>
        </p:nvSpPr>
        <p:spPr bwMode="auto">
          <a:xfrm>
            <a:off x="3460681" y="970002"/>
            <a:ext cx="4767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solidFill>
                  <a:srgbClr val="0070C0"/>
                </a:solidFill>
              </a:rPr>
              <a:t>Question 6 </a:t>
            </a:r>
          </a:p>
        </p:txBody>
      </p:sp>
      <p:sp>
        <p:nvSpPr>
          <p:cNvPr id="6150" name="Text Box 4"/>
          <p:cNvSpPr txBox="1">
            <a:spLocks noChangeArrowheads="1"/>
          </p:cNvSpPr>
          <p:nvPr/>
        </p:nvSpPr>
        <p:spPr bwMode="auto">
          <a:xfrm>
            <a:off x="3048000" y="1737135"/>
            <a:ext cx="6715125"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marL="0" indent="0">
              <a:spcBef>
                <a:spcPct val="50000"/>
              </a:spcBef>
            </a:pPr>
            <a:endParaRPr lang="en-US" sz="2800" dirty="0">
              <a:solidFill>
                <a:srgbClr val="0070C0"/>
              </a:solidFill>
            </a:endParaRPr>
          </a:p>
          <a:p>
            <a:pPr marL="457200" indent="-457200">
              <a:spcBef>
                <a:spcPct val="50000"/>
              </a:spcBef>
              <a:buFont typeface="+mj-lt"/>
              <a:buAutoNum type="alphaLcParenR"/>
            </a:pPr>
            <a:r>
              <a:rPr lang="en-US" sz="2800" dirty="0">
                <a:solidFill>
                  <a:srgbClr val="0070C0"/>
                </a:solidFill>
              </a:rPr>
              <a:t>If I buy a bag of 3 bagels, and they weigh 85g, 95g and 90g, what is the variance and standard deviation of the weight?</a:t>
            </a:r>
          </a:p>
          <a:p>
            <a:pPr marL="0" indent="0">
              <a:spcBef>
                <a:spcPct val="50000"/>
              </a:spcBef>
            </a:pPr>
            <a:r>
              <a:rPr lang="en-US" sz="2800" dirty="0">
                <a:solidFill>
                  <a:srgbClr val="0070C0"/>
                </a:solidFill>
              </a:rPr>
              <a:t>	(Recall that the mean was 90g)</a:t>
            </a:r>
          </a:p>
          <a:p>
            <a:pPr marL="457200" indent="-457200">
              <a:spcBef>
                <a:spcPct val="50000"/>
              </a:spcBef>
              <a:buFont typeface="+mj-lt"/>
              <a:buAutoNum type="alphaLcParenR" startAt="2"/>
            </a:pPr>
            <a:r>
              <a:rPr lang="en-US" sz="2800" dirty="0">
                <a:solidFill>
                  <a:srgbClr val="0070C0"/>
                </a:solidFill>
              </a:rPr>
              <a:t>What is the variance and standard       deviation of the weight of the 3 bagels if 20g of cream cheese is added to each bagel? </a:t>
            </a:r>
          </a:p>
          <a:p>
            <a:pPr marL="457200" indent="-457200">
              <a:spcBef>
                <a:spcPct val="50000"/>
              </a:spcBef>
              <a:buFont typeface="+mj-lt"/>
              <a:buAutoNum type="alphaLcParenR" startAt="2"/>
            </a:pPr>
            <a:endParaRPr lang="en-US" sz="2800" dirty="0">
              <a:solidFill>
                <a:srgbClr val="0070C0"/>
              </a:solidFill>
            </a:endParaRPr>
          </a:p>
          <a:p>
            <a:pPr marL="457200" indent="-457200">
              <a:spcBef>
                <a:spcPct val="50000"/>
              </a:spcBef>
              <a:buFont typeface="+mj-lt"/>
              <a:buAutoNum type="alphaLcParenR" startAt="2"/>
            </a:pPr>
            <a:endParaRPr lang="en-US" sz="2800" dirty="0">
              <a:solidFill>
                <a:srgbClr val="0070C0"/>
              </a:solidFill>
            </a:endParaRPr>
          </a:p>
          <a:p>
            <a:pPr marL="457200" indent="-457200">
              <a:spcBef>
                <a:spcPct val="50000"/>
              </a:spcBef>
              <a:buFont typeface="+mj-lt"/>
              <a:buAutoNum type="alphaLcParenR" startAt="2"/>
            </a:pPr>
            <a:endParaRPr lang="en-US" sz="2800" dirty="0">
              <a:solidFill>
                <a:srgbClr val="0070C0"/>
              </a:solidFill>
            </a:endParaRPr>
          </a:p>
        </p:txBody>
      </p:sp>
    </p:spTree>
    <p:extLst>
      <p:ext uri="{BB962C8B-B14F-4D97-AF65-F5344CB8AC3E}">
        <p14:creationId xmlns:p14="http://schemas.microsoft.com/office/powerpoint/2010/main" val="3124729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048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0490"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38A09C93-AAEF-4581-A032-BEE971809C7E}" type="slidenum">
              <a:rPr lang="en-US" sz="1400"/>
              <a:pPr/>
              <a:t>26</a:t>
            </a:fld>
            <a:endParaRPr lang="en-US" sz="1400"/>
          </a:p>
        </p:txBody>
      </p:sp>
      <p:sp>
        <p:nvSpPr>
          <p:cNvPr id="20485" name="Text Box 3"/>
          <p:cNvSpPr txBox="1">
            <a:spLocks noChangeArrowheads="1"/>
          </p:cNvSpPr>
          <p:nvPr/>
        </p:nvSpPr>
        <p:spPr bwMode="auto">
          <a:xfrm>
            <a:off x="3810000" y="3200400"/>
            <a:ext cx="40386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4400" b="1" dirty="0"/>
              <a:t>Probability Distributions</a:t>
            </a:r>
          </a:p>
          <a:p>
            <a:pPr algn="ctr">
              <a:spcBef>
                <a:spcPct val="50000"/>
              </a:spcBef>
            </a:pPr>
            <a:r>
              <a:rPr lang="en-US" sz="4400" b="1" dirty="0"/>
              <a:t>I</a:t>
            </a:r>
            <a:endParaRPr lang="en-US" sz="4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150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151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4F7A923E-FAB9-42A5-A47E-9E599AB9CF70}" type="slidenum">
              <a:rPr lang="en-US" sz="1400"/>
              <a:pPr/>
              <a:t>27</a:t>
            </a:fld>
            <a:endParaRPr lang="en-US" sz="1400"/>
          </a:p>
        </p:txBody>
      </p:sp>
      <p:sp>
        <p:nvSpPr>
          <p:cNvPr id="21508" name="Text Box 2"/>
          <p:cNvSpPr txBox="1">
            <a:spLocks noChangeArrowheads="1"/>
          </p:cNvSpPr>
          <p:nvPr/>
        </p:nvSpPr>
        <p:spPr bwMode="auto">
          <a:xfrm>
            <a:off x="3352800" y="720215"/>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Probability: Why is it of interest?</a:t>
            </a:r>
            <a:endParaRPr lang="en-US" sz="3200" dirty="0"/>
          </a:p>
        </p:txBody>
      </p:sp>
      <p:sp>
        <p:nvSpPr>
          <p:cNvPr id="21511" name="Text Box 5"/>
          <p:cNvSpPr txBox="1">
            <a:spLocks noChangeAspect="1" noChangeArrowheads="1"/>
          </p:cNvSpPr>
          <p:nvPr/>
        </p:nvSpPr>
        <p:spPr bwMode="auto">
          <a:xfrm>
            <a:off x="1257300" y="5720592"/>
            <a:ext cx="9067800" cy="1815882"/>
          </a:xfrm>
          <a:prstGeom prst="rect">
            <a:avLst/>
          </a:prstGeom>
          <a:solidFill>
            <a:srgbClr val="FFFFFF"/>
          </a:solidFill>
          <a:ln>
            <a:solidFill>
              <a:srgbClr val="FFFFFF"/>
            </a:solidFill>
          </a:ln>
          <a:effec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Population		                       Sample</a:t>
            </a:r>
          </a:p>
          <a:p>
            <a:pPr>
              <a:spcBef>
                <a:spcPct val="50000"/>
              </a:spcBef>
            </a:pPr>
            <a:r>
              <a:rPr lang="en-US" sz="2800" dirty="0"/>
              <a:t>Probability distribution		   Frequency distribution</a:t>
            </a:r>
          </a:p>
          <a:p>
            <a:pPr>
              <a:spcBef>
                <a:spcPct val="50000"/>
              </a:spcBef>
            </a:pPr>
            <a:r>
              <a:rPr lang="en-US" sz="2800" dirty="0"/>
              <a:t>Parameters		                       Estimates</a:t>
            </a:r>
          </a:p>
        </p:txBody>
      </p:sp>
      <p:sp>
        <p:nvSpPr>
          <p:cNvPr id="21512" name="Line 6"/>
          <p:cNvSpPr>
            <a:spLocks noChangeShapeType="1"/>
          </p:cNvSpPr>
          <p:nvPr/>
        </p:nvSpPr>
        <p:spPr bwMode="auto">
          <a:xfrm>
            <a:off x="5181600" y="6019800"/>
            <a:ext cx="6096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3" name="Line 7"/>
          <p:cNvSpPr>
            <a:spLocks noChangeShapeType="1"/>
          </p:cNvSpPr>
          <p:nvPr/>
        </p:nvSpPr>
        <p:spPr bwMode="auto">
          <a:xfrm>
            <a:off x="5181600" y="6659013"/>
            <a:ext cx="6096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4" name="Line 8"/>
          <p:cNvSpPr>
            <a:spLocks noChangeShapeType="1"/>
          </p:cNvSpPr>
          <p:nvPr/>
        </p:nvSpPr>
        <p:spPr bwMode="auto">
          <a:xfrm>
            <a:off x="5181600" y="7315200"/>
            <a:ext cx="6096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6" name="Rectangle 10"/>
          <p:cNvSpPr>
            <a:spLocks noChangeArrowheads="1"/>
          </p:cNvSpPr>
          <p:nvPr/>
        </p:nvSpPr>
        <p:spPr bwMode="auto">
          <a:xfrm>
            <a:off x="1219200" y="1607526"/>
            <a:ext cx="9906000" cy="35394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pPr>
            <a:r>
              <a:rPr lang="en-US" sz="2800" dirty="0">
                <a:latin typeface="+mj-lt"/>
              </a:rPr>
              <a:t>Most of the time we are not interested in the samples that we obtained. We are interested in using the samples to inform a more general understanding. </a:t>
            </a:r>
          </a:p>
          <a:p>
            <a:pPr>
              <a:spcBef>
                <a:spcPct val="50000"/>
              </a:spcBef>
            </a:pPr>
            <a:endParaRPr lang="en-US" sz="2800" dirty="0">
              <a:latin typeface="+mj-lt"/>
            </a:endParaRPr>
          </a:p>
          <a:p>
            <a:pPr>
              <a:spcBef>
                <a:spcPct val="50000"/>
              </a:spcBef>
            </a:pPr>
            <a:r>
              <a:rPr lang="en-US" sz="2800" dirty="0">
                <a:latin typeface="+mj-lt"/>
              </a:rPr>
              <a:t>To understand how well our samples generalize to a broader population, we need to know how reliable/representative/variable our samples were.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150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151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4F7A923E-FAB9-42A5-A47E-9E599AB9CF70}" type="slidenum">
              <a:rPr lang="en-US" sz="1400"/>
              <a:pPr/>
              <a:t>28</a:t>
            </a:fld>
            <a:endParaRPr lang="en-US" sz="1400"/>
          </a:p>
        </p:txBody>
      </p:sp>
      <p:sp>
        <p:nvSpPr>
          <p:cNvPr id="21508" name="Text Box 2"/>
          <p:cNvSpPr txBox="1">
            <a:spLocks noChangeArrowheads="1"/>
          </p:cNvSpPr>
          <p:nvPr/>
        </p:nvSpPr>
        <p:spPr bwMode="auto">
          <a:xfrm>
            <a:off x="2971800" y="754280"/>
            <a:ext cx="548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Probability Distribution</a:t>
            </a:r>
            <a:endParaRPr lang="en-US" sz="3200" dirty="0"/>
          </a:p>
        </p:txBody>
      </p:sp>
      <p:sp>
        <p:nvSpPr>
          <p:cNvPr id="21510" name="Text Box 4"/>
          <p:cNvSpPr txBox="1">
            <a:spLocks noChangeArrowheads="1"/>
          </p:cNvSpPr>
          <p:nvPr/>
        </p:nvSpPr>
        <p:spPr bwMode="auto">
          <a:xfrm>
            <a:off x="1143000" y="3599649"/>
            <a:ext cx="9296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u="sng" dirty="0"/>
              <a:t>Definition</a:t>
            </a:r>
            <a:r>
              <a:rPr lang="en-US" sz="2800" dirty="0"/>
              <a:t>: A </a:t>
            </a:r>
            <a:r>
              <a:rPr lang="en-US" sz="2800" b="1" dirty="0"/>
              <a:t>probability distribution</a:t>
            </a:r>
            <a:r>
              <a:rPr lang="en-US" sz="2800" dirty="0"/>
              <a:t> gives the probability of obtaining all possible (sets of) values of a random variable. It gives the probability of the outcomes of an experiment. </a:t>
            </a:r>
          </a:p>
        </p:txBody>
      </p:sp>
      <p:sp>
        <p:nvSpPr>
          <p:cNvPr id="21516" name="Rectangle 10"/>
          <p:cNvSpPr>
            <a:spLocks noChangeArrowheads="1"/>
          </p:cNvSpPr>
          <p:nvPr/>
        </p:nvSpPr>
        <p:spPr bwMode="auto">
          <a:xfrm>
            <a:off x="1219200" y="1676400"/>
            <a:ext cx="9067800" cy="95410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pPr>
            <a:r>
              <a:rPr lang="en-US" sz="2800" u="sng" dirty="0">
                <a:latin typeface="+mj-lt"/>
              </a:rPr>
              <a:t>Definition</a:t>
            </a:r>
            <a:r>
              <a:rPr lang="en-US" sz="2800" dirty="0">
                <a:latin typeface="+mj-lt"/>
              </a:rPr>
              <a:t>: A </a:t>
            </a:r>
            <a:r>
              <a:rPr lang="en-US" sz="2800" b="1" dirty="0">
                <a:latin typeface="+mj-lt"/>
              </a:rPr>
              <a:t>random variable</a:t>
            </a:r>
            <a:r>
              <a:rPr lang="en-US" sz="2800" dirty="0">
                <a:latin typeface="+mj-lt"/>
              </a:rPr>
              <a:t> is a characteristic whose obtained values arise as a result of chance factors.</a:t>
            </a:r>
          </a:p>
        </p:txBody>
      </p:sp>
    </p:spTree>
    <p:extLst>
      <p:ext uri="{BB962C8B-B14F-4D97-AF65-F5344CB8AC3E}">
        <p14:creationId xmlns:p14="http://schemas.microsoft.com/office/powerpoint/2010/main" val="132484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253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2536"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5997CCC-9306-4BF9-B296-D84D97D93A18}" type="slidenum">
              <a:rPr lang="en-US" sz="1400"/>
              <a:pPr/>
              <a:t>29</a:t>
            </a:fld>
            <a:endParaRPr lang="en-US" sz="1400"/>
          </a:p>
        </p:txBody>
      </p:sp>
      <p:sp>
        <p:nvSpPr>
          <p:cNvPr id="22532" name="Text Box 2"/>
          <p:cNvSpPr txBox="1">
            <a:spLocks noChangeArrowheads="1"/>
          </p:cNvSpPr>
          <p:nvPr/>
        </p:nvSpPr>
        <p:spPr bwMode="auto">
          <a:xfrm>
            <a:off x="3314700" y="447990"/>
            <a:ext cx="5867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a:t>Theoretical Distributions</a:t>
            </a:r>
          </a:p>
        </p:txBody>
      </p:sp>
      <p:sp>
        <p:nvSpPr>
          <p:cNvPr id="22534" name="Text Box 4"/>
          <p:cNvSpPr txBox="1">
            <a:spLocks noChangeArrowheads="1"/>
          </p:cNvSpPr>
          <p:nvPr/>
        </p:nvSpPr>
        <p:spPr bwMode="auto">
          <a:xfrm>
            <a:off x="1143000" y="1334414"/>
            <a:ext cx="9677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latin typeface="+mj-lt"/>
              </a:rPr>
              <a:t>Used to provide a mathematical description of outcomes. Examples include</a:t>
            </a:r>
            <a:r>
              <a:rPr lang="mr-IN" sz="2800" dirty="0">
                <a:latin typeface="+mj-lt"/>
              </a:rPr>
              <a:t>…</a:t>
            </a:r>
            <a:endParaRPr lang="en-US" sz="2800" dirty="0">
              <a:latin typeface="+mj-lt"/>
            </a:endParaRPr>
          </a:p>
        </p:txBody>
      </p:sp>
      <p:sp>
        <p:nvSpPr>
          <p:cNvPr id="22535" name="Text Box 5"/>
          <p:cNvSpPr txBox="1">
            <a:spLocks noChangeArrowheads="1"/>
          </p:cNvSpPr>
          <p:nvPr/>
        </p:nvSpPr>
        <p:spPr bwMode="auto">
          <a:xfrm>
            <a:off x="1371600" y="2514602"/>
            <a:ext cx="1043940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defTabSz="679450">
              <a:defRPr sz="2000">
                <a:solidFill>
                  <a:schemeClr val="tx1"/>
                </a:solidFill>
                <a:latin typeface="Times New Roman" charset="0"/>
              </a:defRPr>
            </a:lvl1pPr>
            <a:lvl2pPr marL="742950" indent="-285750" defTabSz="679450">
              <a:defRPr sz="2000">
                <a:solidFill>
                  <a:schemeClr val="tx1"/>
                </a:solidFill>
                <a:latin typeface="Times New Roman" charset="0"/>
              </a:defRPr>
            </a:lvl2pPr>
            <a:lvl3pPr marL="1143000" indent="-228600" defTabSz="679450">
              <a:defRPr sz="2000">
                <a:solidFill>
                  <a:schemeClr val="tx1"/>
                </a:solidFill>
                <a:latin typeface="Times New Roman" charset="0"/>
              </a:defRPr>
            </a:lvl3pPr>
            <a:lvl4pPr marL="1600200" indent="-228600" defTabSz="679450">
              <a:defRPr sz="2000">
                <a:solidFill>
                  <a:schemeClr val="tx1"/>
                </a:solidFill>
                <a:latin typeface="Times New Roman" charset="0"/>
              </a:defRPr>
            </a:lvl4pPr>
            <a:lvl5pPr marL="2057400" indent="-228600" defTabSz="679450">
              <a:defRPr sz="2000">
                <a:solidFill>
                  <a:schemeClr val="tx1"/>
                </a:solidFill>
                <a:latin typeface="Times New Roman" charset="0"/>
              </a:defRPr>
            </a:lvl5pPr>
            <a:lvl6pPr marL="2514600" indent="-228600" defTabSz="679450" eaLnBrk="0" fontAlgn="base" hangingPunct="0">
              <a:spcBef>
                <a:spcPct val="0"/>
              </a:spcBef>
              <a:spcAft>
                <a:spcPct val="0"/>
              </a:spcAft>
              <a:defRPr sz="2000">
                <a:solidFill>
                  <a:schemeClr val="tx1"/>
                </a:solidFill>
                <a:latin typeface="Times New Roman" charset="0"/>
              </a:defRPr>
            </a:lvl6pPr>
            <a:lvl7pPr marL="2971800" indent="-228600" defTabSz="679450" eaLnBrk="0" fontAlgn="base" hangingPunct="0">
              <a:spcBef>
                <a:spcPct val="0"/>
              </a:spcBef>
              <a:spcAft>
                <a:spcPct val="0"/>
              </a:spcAft>
              <a:defRPr sz="2000">
                <a:solidFill>
                  <a:schemeClr val="tx1"/>
                </a:solidFill>
                <a:latin typeface="Times New Roman" charset="0"/>
              </a:defRPr>
            </a:lvl7pPr>
            <a:lvl8pPr marL="3429000" indent="-228600" defTabSz="679450" eaLnBrk="0" fontAlgn="base" hangingPunct="0">
              <a:spcBef>
                <a:spcPct val="0"/>
              </a:spcBef>
              <a:spcAft>
                <a:spcPct val="0"/>
              </a:spcAft>
              <a:defRPr sz="2000">
                <a:solidFill>
                  <a:schemeClr val="tx1"/>
                </a:solidFill>
                <a:latin typeface="Times New Roman" charset="0"/>
              </a:defRPr>
            </a:lvl8pPr>
            <a:lvl9pPr marL="3886200" indent="-228600" defTabSz="67945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400" dirty="0"/>
              <a:t>A.	Discrete variables</a:t>
            </a:r>
          </a:p>
          <a:p>
            <a:pPr>
              <a:spcBef>
                <a:spcPct val="50000"/>
              </a:spcBef>
            </a:pPr>
            <a:r>
              <a:rPr lang="en-US" sz="2400" dirty="0"/>
              <a:t>	1. Binomial - sums of 0/1 outcomes</a:t>
            </a:r>
          </a:p>
          <a:p>
            <a:pPr>
              <a:spcBef>
                <a:spcPct val="50000"/>
              </a:spcBef>
            </a:pPr>
            <a:r>
              <a:rPr lang="en-US" sz="2400" dirty="0"/>
              <a:t>		- underlies many epidemiologic applications</a:t>
            </a:r>
          </a:p>
          <a:p>
            <a:pPr>
              <a:spcBef>
                <a:spcPct val="50000"/>
              </a:spcBef>
            </a:pPr>
            <a:r>
              <a:rPr lang="en-US" sz="2400" dirty="0"/>
              <a:t>		- basic model for logistic regression</a:t>
            </a:r>
          </a:p>
          <a:p>
            <a:pPr>
              <a:spcBef>
                <a:spcPct val="50000"/>
              </a:spcBef>
            </a:pPr>
            <a:r>
              <a:rPr lang="en-US" sz="2400" dirty="0"/>
              <a:t>	2. Multinomial – generalization of binomial</a:t>
            </a:r>
          </a:p>
          <a:p>
            <a:pPr>
              <a:spcBef>
                <a:spcPct val="50000"/>
              </a:spcBef>
            </a:pPr>
            <a:r>
              <a:rPr lang="en-US" sz="2400" dirty="0"/>
              <a:t>		- a basic model for log-linear analysis</a:t>
            </a:r>
          </a:p>
          <a:p>
            <a:pPr>
              <a:spcBef>
                <a:spcPct val="50000"/>
              </a:spcBef>
            </a:pPr>
            <a:r>
              <a:rPr lang="en-US" sz="2400" dirty="0"/>
              <a:t>B. Continuous variables</a:t>
            </a:r>
          </a:p>
          <a:p>
            <a:pPr>
              <a:spcBef>
                <a:spcPct val="50000"/>
              </a:spcBef>
            </a:pPr>
            <a:r>
              <a:rPr lang="en-US" sz="2400" dirty="0"/>
              <a:t>	1. Normal - bell-shaped curve; many data summaries are </a:t>
            </a:r>
            <a:r>
              <a:rPr lang="en-US" sz="2400" i="1" dirty="0"/>
              <a:t>approximately</a:t>
            </a:r>
            <a:r>
              <a:rPr lang="en-US" sz="2400" dirty="0"/>
              <a:t> normally distributed.</a:t>
            </a:r>
          </a:p>
          <a:p>
            <a:pPr>
              <a:spcBef>
                <a:spcPct val="50000"/>
              </a:spcBef>
            </a:pPr>
            <a:r>
              <a:rPr lang="en-US" sz="2400" dirty="0"/>
              <a:t>	2. t-distribution – similar to the Normal distribution</a:t>
            </a:r>
          </a:p>
          <a:p>
            <a:pPr>
              <a:spcBef>
                <a:spcPct val="50000"/>
              </a:spcBef>
            </a:pPr>
            <a:r>
              <a:rPr lang="en-US" sz="2400" dirty="0"/>
              <a:t>	3. Chi-square distribution (</a:t>
            </a:r>
            <a:r>
              <a:rPr lang="en-US" sz="2400" dirty="0">
                <a:sym typeface="Symbol" pitchFamily="18" charset="2"/>
              </a:rPr>
              <a:t></a:t>
            </a:r>
            <a:r>
              <a:rPr lang="en-US" sz="2400" baseline="30000" dirty="0">
                <a:sym typeface="Symbol" pitchFamily="18" charset="2"/>
              </a:rPr>
              <a:t>2</a:t>
            </a:r>
            <a:r>
              <a:rPr lang="en-US" sz="2400" dirty="0">
                <a:sym typeface="Symbol" pitchFamily="18" charset="2"/>
              </a:rPr>
              <a:t>)</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409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4105"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FBB72CED-727D-4B50-A5F4-4B7AA28008F6}" type="slidenum">
              <a:rPr lang="en-US" sz="1400"/>
              <a:pPr/>
              <a:t>3</a:t>
            </a:fld>
            <a:endParaRPr lang="en-US" sz="1400"/>
          </a:p>
        </p:txBody>
      </p:sp>
      <p:sp>
        <p:nvSpPr>
          <p:cNvPr id="4100" name="Rectangle 1026"/>
          <p:cNvSpPr>
            <a:spLocks noChangeArrowheads="1"/>
          </p:cNvSpPr>
          <p:nvPr/>
        </p:nvSpPr>
        <p:spPr bwMode="auto">
          <a:xfrm>
            <a:off x="2194560" y="540476"/>
            <a:ext cx="74676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u="sng" dirty="0">
                <a:latin typeface="+mj-lt"/>
              </a:rPr>
              <a:t>Inferential</a:t>
            </a:r>
            <a:r>
              <a:rPr lang="en-US" sz="3200" b="1" dirty="0">
                <a:latin typeface="+mj-lt"/>
              </a:rPr>
              <a:t>/Confirmatory Statistics</a:t>
            </a:r>
          </a:p>
        </p:txBody>
      </p:sp>
      <p:sp>
        <p:nvSpPr>
          <p:cNvPr id="4101" name="Rectangle 1027"/>
          <p:cNvSpPr>
            <a:spLocks noChangeArrowheads="1"/>
          </p:cNvSpPr>
          <p:nvPr/>
        </p:nvSpPr>
        <p:spPr bwMode="auto">
          <a:xfrm>
            <a:off x="2590800" y="1637254"/>
            <a:ext cx="7010400" cy="310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166688" indent="-166688">
              <a:spcBef>
                <a:spcPct val="50000"/>
              </a:spcBef>
              <a:buFontTx/>
              <a:buChar char="•"/>
            </a:pPr>
            <a:r>
              <a:rPr lang="en-US" sz="2800" dirty="0">
                <a:latin typeface="+mj-lt"/>
              </a:rPr>
              <a:t>Generalization of conclusions:</a:t>
            </a:r>
          </a:p>
          <a:p>
            <a:pPr marL="166688" indent="-166688">
              <a:spcBef>
                <a:spcPct val="50000"/>
              </a:spcBef>
            </a:pPr>
            <a:r>
              <a:rPr lang="en-US" sz="2800" dirty="0">
                <a:latin typeface="+mj-lt"/>
              </a:rPr>
              <a:t>		sample		population</a:t>
            </a:r>
          </a:p>
          <a:p>
            <a:pPr marL="166688" indent="-166688">
              <a:spcBef>
                <a:spcPct val="50000"/>
              </a:spcBef>
              <a:buFontTx/>
              <a:buChar char="•"/>
            </a:pPr>
            <a:r>
              <a:rPr lang="en-US" sz="2800" dirty="0">
                <a:latin typeface="+mj-lt"/>
              </a:rPr>
              <a:t>Assess strength of evidence</a:t>
            </a:r>
          </a:p>
          <a:p>
            <a:pPr marL="166688" indent="-166688">
              <a:spcBef>
                <a:spcPct val="50000"/>
              </a:spcBef>
              <a:buFontTx/>
              <a:buChar char="•"/>
            </a:pPr>
            <a:r>
              <a:rPr lang="en-US" sz="2800" dirty="0">
                <a:latin typeface="+mj-lt"/>
              </a:rPr>
              <a:t>Make comparisons</a:t>
            </a:r>
          </a:p>
          <a:p>
            <a:pPr marL="166688" indent="-166688">
              <a:spcBef>
                <a:spcPct val="50000"/>
              </a:spcBef>
              <a:buFontTx/>
              <a:buChar char="•"/>
            </a:pPr>
            <a:r>
              <a:rPr lang="en-US" sz="2800" dirty="0">
                <a:latin typeface="+mj-lt"/>
              </a:rPr>
              <a:t>Make predictions</a:t>
            </a:r>
          </a:p>
        </p:txBody>
      </p:sp>
      <p:sp>
        <p:nvSpPr>
          <p:cNvPr id="4102" name="Line 1028"/>
          <p:cNvSpPr>
            <a:spLocks noChangeShapeType="1"/>
          </p:cNvSpPr>
          <p:nvPr/>
        </p:nvSpPr>
        <p:spPr bwMode="auto">
          <a:xfrm>
            <a:off x="4792980" y="2514600"/>
            <a:ext cx="1303020" cy="0"/>
          </a:xfrm>
          <a:prstGeom prst="line">
            <a:avLst/>
          </a:prstGeom>
          <a:noFill/>
          <a:ln w="381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 name="Rectangle 1029"/>
          <p:cNvSpPr>
            <a:spLocks noChangeArrowheads="1"/>
          </p:cNvSpPr>
          <p:nvPr/>
        </p:nvSpPr>
        <p:spPr bwMode="auto">
          <a:xfrm>
            <a:off x="2667000" y="5257800"/>
            <a:ext cx="4876800" cy="289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171450" indent="-171450">
              <a:spcBef>
                <a:spcPct val="50000"/>
              </a:spcBef>
            </a:pPr>
            <a:r>
              <a:rPr lang="en-US" sz="2800" dirty="0">
                <a:latin typeface="+mj-lt"/>
              </a:rPr>
              <a:t>Tools:</a:t>
            </a:r>
          </a:p>
          <a:p>
            <a:pPr marL="628650" lvl="1" indent="-171450">
              <a:spcBef>
                <a:spcPct val="50000"/>
              </a:spcBef>
              <a:buFontTx/>
              <a:buChar char="•"/>
            </a:pPr>
            <a:r>
              <a:rPr lang="en-US" sz="2800" dirty="0">
                <a:latin typeface="+mj-lt"/>
              </a:rPr>
              <a:t>Modeling</a:t>
            </a:r>
          </a:p>
          <a:p>
            <a:pPr marL="628650" lvl="1" indent="-171450">
              <a:spcBef>
                <a:spcPct val="50000"/>
              </a:spcBef>
              <a:buFontTx/>
              <a:buChar char="•"/>
            </a:pPr>
            <a:r>
              <a:rPr lang="en-US" sz="2800" dirty="0">
                <a:latin typeface="+mj-lt"/>
              </a:rPr>
              <a:t>Estimation and Confidence Intervals</a:t>
            </a:r>
          </a:p>
          <a:p>
            <a:pPr marL="628650" lvl="1" indent="-171450">
              <a:spcBef>
                <a:spcPct val="50000"/>
              </a:spcBef>
              <a:buFontTx/>
              <a:buChar char="•"/>
            </a:pPr>
            <a:r>
              <a:rPr lang="en-US" sz="2800" dirty="0">
                <a:latin typeface="+mj-lt"/>
              </a:rPr>
              <a:t>Hypothesis Testing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355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3559"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FCF2F23C-DB93-4D50-B27E-B3A94C35CAEA}" type="slidenum">
              <a:rPr lang="en-US" sz="1400"/>
              <a:pPr/>
              <a:t>30</a:t>
            </a:fld>
            <a:endParaRPr lang="en-US" sz="1400"/>
          </a:p>
        </p:txBody>
      </p:sp>
      <p:sp>
        <p:nvSpPr>
          <p:cNvPr id="23556" name="Text Box 2"/>
          <p:cNvSpPr txBox="1">
            <a:spLocks noChangeArrowheads="1"/>
          </p:cNvSpPr>
          <p:nvPr/>
        </p:nvSpPr>
        <p:spPr bwMode="auto">
          <a:xfrm>
            <a:off x="2590800" y="457200"/>
            <a:ext cx="6781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Binomial Distribution - Motivation</a:t>
            </a:r>
          </a:p>
        </p:txBody>
      </p:sp>
      <p:sp>
        <p:nvSpPr>
          <p:cNvPr id="23558" name="Text Box 4"/>
          <p:cNvSpPr txBox="1">
            <a:spLocks noChangeArrowheads="1"/>
          </p:cNvSpPr>
          <p:nvPr/>
        </p:nvSpPr>
        <p:spPr bwMode="auto">
          <a:xfrm>
            <a:off x="2247900" y="1600200"/>
            <a:ext cx="74676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Suppose a new student has joined your lab and is learning how to culture cells. Their reference letter says that 25% of the new student’s experiments fail. They only have time to create 3 cultures.</a:t>
            </a:r>
          </a:p>
          <a:p>
            <a:pPr>
              <a:spcBef>
                <a:spcPct val="50000"/>
              </a:spcBef>
            </a:pPr>
            <a:endParaRPr lang="en-US" sz="2800" dirty="0"/>
          </a:p>
          <a:p>
            <a:pPr marL="342900" indent="-342900">
              <a:spcBef>
                <a:spcPct val="50000"/>
              </a:spcBef>
              <a:buFont typeface="Arial" charset="0"/>
              <a:buChar char="•"/>
            </a:pPr>
            <a:r>
              <a:rPr lang="en-US" sz="2800" dirty="0"/>
              <a:t>What's the probability that all experiments succeed?</a:t>
            </a:r>
          </a:p>
          <a:p>
            <a:pPr marL="342900" indent="-342900">
              <a:spcBef>
                <a:spcPct val="50000"/>
              </a:spcBef>
              <a:buFont typeface="Arial" charset="0"/>
              <a:buChar char="•"/>
            </a:pPr>
            <a:r>
              <a:rPr lang="en-US" sz="2800" dirty="0"/>
              <a:t>What's the probability that only 1 experiment fails?</a:t>
            </a:r>
          </a:p>
          <a:p>
            <a:pPr marL="342900" indent="-342900">
              <a:spcBef>
                <a:spcPct val="50000"/>
              </a:spcBef>
              <a:buFont typeface="Arial" charset="0"/>
              <a:buChar char="•"/>
            </a:pPr>
            <a:r>
              <a:rPr lang="en-US" sz="2800" dirty="0"/>
              <a:t>What's the probability that at least 1 experiment fails?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457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4584"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AD4E327-A9B8-448E-8531-75F67C4CEF4B}" type="slidenum">
              <a:rPr lang="en-US" sz="1400"/>
              <a:pPr/>
              <a:t>31</a:t>
            </a:fld>
            <a:endParaRPr lang="en-US" sz="1400"/>
          </a:p>
        </p:txBody>
      </p:sp>
      <p:sp>
        <p:nvSpPr>
          <p:cNvPr id="24580" name="Text Box 2"/>
          <p:cNvSpPr txBox="1">
            <a:spLocks noChangeArrowheads="1"/>
          </p:cNvSpPr>
          <p:nvPr/>
        </p:nvSpPr>
        <p:spPr bwMode="auto">
          <a:xfrm>
            <a:off x="4114800" y="906464"/>
            <a:ext cx="3581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Bernoulli Trial</a:t>
            </a:r>
          </a:p>
        </p:txBody>
      </p:sp>
      <p:sp>
        <p:nvSpPr>
          <p:cNvPr id="24582" name="Text Box 4"/>
          <p:cNvSpPr txBox="1">
            <a:spLocks noChangeArrowheads="1"/>
          </p:cNvSpPr>
          <p:nvPr/>
        </p:nvSpPr>
        <p:spPr bwMode="auto">
          <a:xfrm>
            <a:off x="1371600" y="1828802"/>
            <a:ext cx="87630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A </a:t>
            </a:r>
            <a:r>
              <a:rPr lang="en-US" sz="2800" b="1" dirty="0"/>
              <a:t>Bernoulli trial </a:t>
            </a:r>
            <a:r>
              <a:rPr lang="en-US" sz="2800" dirty="0"/>
              <a:t>is an experiment with only 2 possible outcomes, which we denote by 0 or 1 (e.g. coin toss)</a:t>
            </a:r>
          </a:p>
          <a:p>
            <a:pPr>
              <a:spcBef>
                <a:spcPct val="50000"/>
              </a:spcBef>
            </a:pPr>
            <a:endParaRPr lang="en-US" sz="2800" dirty="0"/>
          </a:p>
        </p:txBody>
      </p:sp>
      <p:sp>
        <p:nvSpPr>
          <p:cNvPr id="24583" name="Rectangle 5"/>
          <p:cNvSpPr>
            <a:spLocks noChangeArrowheads="1"/>
          </p:cNvSpPr>
          <p:nvPr/>
        </p:nvSpPr>
        <p:spPr bwMode="auto">
          <a:xfrm>
            <a:off x="1371600" y="3429240"/>
            <a:ext cx="8458200"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8925" indent="-288925">
              <a:spcBef>
                <a:spcPct val="50000"/>
              </a:spcBef>
            </a:pPr>
            <a:r>
              <a:rPr lang="en-US" sz="2800" b="1" dirty="0">
                <a:latin typeface="Times New Roman" panose="02020603050405020304" pitchFamily="18" charset="0"/>
                <a:cs typeface="Times New Roman" panose="02020603050405020304" pitchFamily="18" charset="0"/>
              </a:rPr>
              <a:t>Assumptions</a:t>
            </a:r>
            <a:r>
              <a:rPr lang="en-US" sz="2800" dirty="0">
                <a:latin typeface="Times New Roman" panose="02020603050405020304" pitchFamily="18" charset="0"/>
                <a:cs typeface="Times New Roman" panose="02020603050405020304" pitchFamily="18" charset="0"/>
              </a:rPr>
              <a:t>:</a:t>
            </a:r>
          </a:p>
          <a:p>
            <a:pPr marL="288925" indent="-288925">
              <a:spcBef>
                <a:spcPct val="50000"/>
              </a:spcBef>
            </a:pPr>
            <a:r>
              <a:rPr lang="en-US" sz="2800" dirty="0">
                <a:latin typeface="Times New Roman" panose="02020603050405020304" pitchFamily="18" charset="0"/>
                <a:cs typeface="Times New Roman" panose="02020603050405020304" pitchFamily="18" charset="0"/>
              </a:rPr>
              <a:t>1) Two possible outcomes - success (1) or failure (0).</a:t>
            </a:r>
          </a:p>
          <a:p>
            <a:pPr marL="288925" indent="-288925">
              <a:spcBef>
                <a:spcPct val="50000"/>
              </a:spcBef>
            </a:pPr>
            <a:r>
              <a:rPr lang="en-US" sz="2800" dirty="0">
                <a:latin typeface="Times New Roman" panose="02020603050405020304" pitchFamily="18" charset="0"/>
                <a:cs typeface="Times New Roman" panose="02020603050405020304" pitchFamily="18" charset="0"/>
              </a:rPr>
              <a:t>2) The probability of success, p, is the same for each trial.</a:t>
            </a:r>
          </a:p>
          <a:p>
            <a:pPr marL="288925" indent="-288925">
              <a:spcBef>
                <a:spcPct val="50000"/>
              </a:spcBef>
            </a:pPr>
            <a:r>
              <a:rPr lang="en-US" sz="2800" dirty="0">
                <a:latin typeface="Times New Roman" panose="02020603050405020304" pitchFamily="18" charset="0"/>
                <a:cs typeface="Times New Roman" panose="02020603050405020304" pitchFamily="18" charset="0"/>
              </a:rPr>
              <a:t>3) The outcome of one trial has no influence on later outcomes (independent trials).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560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5608"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86D467FB-F534-4ADA-85EE-32517C5AF270}" type="slidenum">
              <a:rPr lang="en-US" sz="1400"/>
              <a:pPr/>
              <a:t>32</a:t>
            </a:fld>
            <a:endParaRPr lang="en-US" sz="1400"/>
          </a:p>
        </p:txBody>
      </p:sp>
      <p:sp>
        <p:nvSpPr>
          <p:cNvPr id="25604" name="Text Box 2"/>
          <p:cNvSpPr txBox="1">
            <a:spLocks noChangeArrowheads="1"/>
          </p:cNvSpPr>
          <p:nvPr/>
        </p:nvSpPr>
        <p:spPr bwMode="auto">
          <a:xfrm>
            <a:off x="3200400" y="491731"/>
            <a:ext cx="5791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Binomial Random Variable</a:t>
            </a:r>
          </a:p>
        </p:txBody>
      </p:sp>
      <p:sp>
        <p:nvSpPr>
          <p:cNvPr id="25606" name="Text Box 4"/>
          <p:cNvSpPr txBox="1">
            <a:spLocks noChangeArrowheads="1"/>
          </p:cNvSpPr>
          <p:nvPr/>
        </p:nvSpPr>
        <p:spPr bwMode="auto">
          <a:xfrm>
            <a:off x="1676400" y="1541343"/>
            <a:ext cx="9753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A </a:t>
            </a:r>
            <a:r>
              <a:rPr lang="en-US" sz="2800" b="1" dirty="0"/>
              <a:t>binomial random variable </a:t>
            </a:r>
            <a:r>
              <a:rPr lang="en-US" sz="2800" dirty="0"/>
              <a:t>is simply the total number of successes in </a:t>
            </a:r>
            <a:r>
              <a:rPr lang="en-US" sz="2800" i="1" dirty="0"/>
              <a:t>n</a:t>
            </a:r>
            <a:r>
              <a:rPr lang="en-US" sz="2800" dirty="0"/>
              <a:t> Bernoulli trials.</a:t>
            </a:r>
          </a:p>
        </p:txBody>
      </p:sp>
      <p:sp>
        <p:nvSpPr>
          <p:cNvPr id="25607" name="Text Box 5"/>
          <p:cNvSpPr txBox="1">
            <a:spLocks noChangeArrowheads="1"/>
          </p:cNvSpPr>
          <p:nvPr/>
        </p:nvSpPr>
        <p:spPr bwMode="auto">
          <a:xfrm>
            <a:off x="1676400" y="2960287"/>
            <a:ext cx="85344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Example: number of successful experiments out of 3</a:t>
            </a:r>
          </a:p>
          <a:p>
            <a:pPr>
              <a:spcBef>
                <a:spcPct val="50000"/>
              </a:spcBef>
            </a:pPr>
            <a:endParaRPr lang="en-US" sz="2800" dirty="0"/>
          </a:p>
          <a:p>
            <a:pPr>
              <a:spcBef>
                <a:spcPct val="50000"/>
              </a:spcBef>
            </a:pPr>
            <a:r>
              <a:rPr lang="en-US" sz="2800" dirty="0"/>
              <a:t>To assign probabilities to outcomes of binomial random variables, we first need to know</a:t>
            </a:r>
          </a:p>
          <a:p>
            <a:pPr>
              <a:spcBef>
                <a:spcPct val="50000"/>
              </a:spcBef>
            </a:pPr>
            <a:r>
              <a:rPr lang="en-US" sz="2800" dirty="0"/>
              <a:t>1. How many ways are there to get k successes (k=0,…3) in n trials?</a:t>
            </a:r>
          </a:p>
          <a:p>
            <a:pPr>
              <a:spcBef>
                <a:spcPct val="50000"/>
              </a:spcBef>
            </a:pPr>
            <a:r>
              <a:rPr lang="en-US" sz="2800" dirty="0"/>
              <a:t>2. What’s the probability of any given outcome with exactly k successes (does order matter)?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560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5608"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86D467FB-F534-4ADA-85EE-32517C5AF270}" type="slidenum">
              <a:rPr lang="en-US" sz="1400"/>
              <a:pPr/>
              <a:t>33</a:t>
            </a:fld>
            <a:endParaRPr lang="en-US" sz="1400"/>
          </a:p>
        </p:txBody>
      </p:sp>
      <p:sp>
        <p:nvSpPr>
          <p:cNvPr id="25604" name="Text Box 2"/>
          <p:cNvSpPr txBox="1">
            <a:spLocks noChangeArrowheads="1"/>
          </p:cNvSpPr>
          <p:nvPr/>
        </p:nvSpPr>
        <p:spPr bwMode="auto">
          <a:xfrm>
            <a:off x="2319337" y="484602"/>
            <a:ext cx="7772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Example of a Binomial Random Variable</a:t>
            </a:r>
          </a:p>
        </p:txBody>
      </p:sp>
      <p:sp>
        <p:nvSpPr>
          <p:cNvPr id="25607" name="Text Box 5"/>
          <p:cNvSpPr txBox="1">
            <a:spLocks noChangeArrowheads="1"/>
          </p:cNvSpPr>
          <p:nvPr/>
        </p:nvSpPr>
        <p:spPr bwMode="auto">
          <a:xfrm>
            <a:off x="868680" y="1808623"/>
            <a:ext cx="9448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How many ways are there to get k successes (k=0,…3) in 3 trials?</a:t>
            </a:r>
          </a:p>
        </p:txBody>
      </p:sp>
      <p:sp>
        <p:nvSpPr>
          <p:cNvPr id="9" name="Text Box 7"/>
          <p:cNvSpPr txBox="1">
            <a:spLocks noChangeArrowheads="1"/>
          </p:cNvSpPr>
          <p:nvPr/>
        </p:nvSpPr>
        <p:spPr bwMode="auto">
          <a:xfrm>
            <a:off x="1706880" y="3332152"/>
            <a:ext cx="7772400"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lvl="1">
              <a:lnSpc>
                <a:spcPct val="80000"/>
              </a:lnSpc>
            </a:pPr>
            <a:r>
              <a:rPr lang="en-US" sz="2800" dirty="0"/>
              <a:t>      Experiment succeeds = +</a:t>
            </a:r>
          </a:p>
          <a:p>
            <a:pPr lvl="1">
              <a:lnSpc>
                <a:spcPct val="80000"/>
              </a:lnSpc>
            </a:pPr>
            <a:r>
              <a:rPr lang="en-US" sz="2800" dirty="0"/>
              <a:t>      Experiment fails = -</a:t>
            </a:r>
          </a:p>
          <a:p>
            <a:pPr lvl="1">
              <a:lnSpc>
                <a:spcPct val="80000"/>
              </a:lnSpc>
            </a:pPr>
            <a:endParaRPr lang="en-US" sz="2800" dirty="0"/>
          </a:p>
          <a:p>
            <a:pPr lvl="1">
              <a:lnSpc>
                <a:spcPct val="80000"/>
              </a:lnSpc>
            </a:pPr>
            <a:r>
              <a:rPr lang="en-US" sz="2800" dirty="0"/>
              <a:t>       Experiment number </a:t>
            </a:r>
          </a:p>
          <a:p>
            <a:pPr>
              <a:lnSpc>
                <a:spcPct val="80000"/>
              </a:lnSpc>
            </a:pPr>
            <a:r>
              <a:rPr lang="en-US" sz="2800" dirty="0"/>
              <a:t>	</a:t>
            </a:r>
            <a:r>
              <a:rPr lang="en-US" sz="2800" u="sng" dirty="0"/>
              <a:t>1	2	3	Outcomes</a:t>
            </a:r>
            <a:endParaRPr lang="en-US" sz="2800" dirty="0"/>
          </a:p>
          <a:p>
            <a:pPr>
              <a:lnSpc>
                <a:spcPct val="80000"/>
              </a:lnSpc>
            </a:pPr>
            <a:r>
              <a:rPr lang="en-US" sz="2800" dirty="0"/>
              <a:t>	+	+	+	</a:t>
            </a:r>
            <a:r>
              <a:rPr lang="en-US" sz="2800" dirty="0">
                <a:solidFill>
                  <a:srgbClr val="FF0000"/>
                </a:solidFill>
              </a:rPr>
              <a:t>3</a:t>
            </a:r>
            <a:r>
              <a:rPr lang="en-US" sz="2800" dirty="0"/>
              <a:t> successful</a:t>
            </a:r>
          </a:p>
          <a:p>
            <a:pPr>
              <a:lnSpc>
                <a:spcPct val="80000"/>
              </a:lnSpc>
            </a:pPr>
            <a:r>
              <a:rPr lang="en-US" sz="2800" dirty="0"/>
              <a:t>	+	+	-	</a:t>
            </a:r>
            <a:r>
              <a:rPr lang="en-US" sz="2800" dirty="0">
                <a:solidFill>
                  <a:srgbClr val="0070C0"/>
                </a:solidFill>
              </a:rPr>
              <a:t>2</a:t>
            </a:r>
            <a:r>
              <a:rPr lang="en-US" sz="2800" dirty="0"/>
              <a:t> successful</a:t>
            </a:r>
          </a:p>
          <a:p>
            <a:pPr>
              <a:lnSpc>
                <a:spcPct val="80000"/>
              </a:lnSpc>
            </a:pPr>
            <a:r>
              <a:rPr lang="en-US" sz="2800" dirty="0"/>
              <a:t>	+	-	+	</a:t>
            </a:r>
            <a:r>
              <a:rPr lang="en-US" sz="2800" dirty="0">
                <a:solidFill>
                  <a:srgbClr val="0070C0"/>
                </a:solidFill>
              </a:rPr>
              <a:t>2</a:t>
            </a:r>
            <a:r>
              <a:rPr lang="en-US" sz="2800" dirty="0"/>
              <a:t> successful</a:t>
            </a:r>
          </a:p>
          <a:p>
            <a:pPr>
              <a:lnSpc>
                <a:spcPct val="80000"/>
              </a:lnSpc>
            </a:pPr>
            <a:r>
              <a:rPr lang="en-US" sz="2800" dirty="0"/>
              <a:t>	-	+	+	</a:t>
            </a:r>
            <a:r>
              <a:rPr lang="en-US" sz="2800" dirty="0">
                <a:solidFill>
                  <a:srgbClr val="0070C0"/>
                </a:solidFill>
              </a:rPr>
              <a:t>2</a:t>
            </a:r>
            <a:r>
              <a:rPr lang="en-US" sz="2800" dirty="0"/>
              <a:t> successful</a:t>
            </a:r>
          </a:p>
          <a:p>
            <a:pPr>
              <a:lnSpc>
                <a:spcPct val="80000"/>
              </a:lnSpc>
            </a:pPr>
            <a:r>
              <a:rPr lang="en-US" sz="2800" dirty="0"/>
              <a:t>	+	-	-	</a:t>
            </a:r>
            <a:r>
              <a:rPr lang="en-US" sz="2800" dirty="0">
                <a:solidFill>
                  <a:srgbClr val="FF0000"/>
                </a:solidFill>
              </a:rPr>
              <a:t>1</a:t>
            </a:r>
            <a:r>
              <a:rPr lang="en-US" sz="2800" dirty="0"/>
              <a:t>  successful</a:t>
            </a:r>
          </a:p>
          <a:p>
            <a:pPr>
              <a:lnSpc>
                <a:spcPct val="80000"/>
              </a:lnSpc>
            </a:pPr>
            <a:r>
              <a:rPr lang="en-US" sz="2800" dirty="0"/>
              <a:t>	-	+	-	</a:t>
            </a:r>
            <a:r>
              <a:rPr lang="en-US" sz="2800" dirty="0">
                <a:solidFill>
                  <a:srgbClr val="FF0000"/>
                </a:solidFill>
              </a:rPr>
              <a:t>1</a:t>
            </a:r>
            <a:r>
              <a:rPr lang="en-US" sz="2800" dirty="0"/>
              <a:t>  successful</a:t>
            </a:r>
          </a:p>
          <a:p>
            <a:pPr>
              <a:lnSpc>
                <a:spcPct val="80000"/>
              </a:lnSpc>
            </a:pPr>
            <a:r>
              <a:rPr lang="en-US" sz="2800" dirty="0"/>
              <a:t>	-	-	+	</a:t>
            </a:r>
            <a:r>
              <a:rPr lang="en-US" sz="2800" dirty="0">
                <a:solidFill>
                  <a:srgbClr val="FF0000"/>
                </a:solidFill>
              </a:rPr>
              <a:t>1</a:t>
            </a:r>
            <a:r>
              <a:rPr lang="en-US" sz="2800" dirty="0"/>
              <a:t>  successful</a:t>
            </a:r>
          </a:p>
          <a:p>
            <a:pPr>
              <a:lnSpc>
                <a:spcPct val="80000"/>
              </a:lnSpc>
            </a:pPr>
            <a:r>
              <a:rPr lang="en-US" sz="2800" dirty="0"/>
              <a:t>	-	-	-	</a:t>
            </a:r>
            <a:r>
              <a:rPr lang="en-US" sz="2800" dirty="0">
                <a:solidFill>
                  <a:srgbClr val="0070C0"/>
                </a:solidFill>
              </a:rPr>
              <a:t>0</a:t>
            </a:r>
            <a:r>
              <a:rPr lang="en-US" sz="2800" dirty="0"/>
              <a:t>  successful</a:t>
            </a:r>
          </a:p>
        </p:txBody>
      </p:sp>
    </p:spTree>
    <p:extLst>
      <p:ext uri="{BB962C8B-B14F-4D97-AF65-F5344CB8AC3E}">
        <p14:creationId xmlns:p14="http://schemas.microsoft.com/office/powerpoint/2010/main" val="359288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662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6634"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B363E3BF-3392-4791-BAD1-D03E6F391277}" type="slidenum">
              <a:rPr lang="en-US" sz="1400"/>
              <a:pPr/>
              <a:t>34</a:t>
            </a:fld>
            <a:endParaRPr lang="en-US" sz="1400"/>
          </a:p>
        </p:txBody>
      </p:sp>
      <p:sp>
        <p:nvSpPr>
          <p:cNvPr id="26628" name="Text Box 2"/>
          <p:cNvSpPr txBox="1">
            <a:spLocks noChangeArrowheads="1"/>
          </p:cNvSpPr>
          <p:nvPr/>
        </p:nvSpPr>
        <p:spPr bwMode="auto">
          <a:xfrm>
            <a:off x="3962400" y="457201"/>
            <a:ext cx="411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Combinations</a:t>
            </a:r>
          </a:p>
        </p:txBody>
      </p:sp>
      <mc:AlternateContent xmlns:mc="http://schemas.openxmlformats.org/markup-compatibility/2006" xmlns:a14="http://schemas.microsoft.com/office/drawing/2010/main">
        <mc:Choice Requires="a14">
          <p:sp>
            <p:nvSpPr>
              <p:cNvPr id="26630" name="Text Box 4"/>
              <p:cNvSpPr txBox="1">
                <a:spLocks noChangeArrowheads="1"/>
              </p:cNvSpPr>
              <p:nvPr/>
            </p:nvSpPr>
            <p:spPr bwMode="auto">
              <a:xfrm>
                <a:off x="838200" y="1981200"/>
                <a:ext cx="9982200" cy="63432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latin typeface="+mj-lt"/>
                  </a:rPr>
                  <a:t>Fortunately there is a general formula:</a:t>
                </a:r>
              </a:p>
              <a:p>
                <a:pPr>
                  <a:spcBef>
                    <a:spcPct val="50000"/>
                  </a:spcBef>
                </a:pPr>
                <a:endParaRPr lang="en-US" sz="2800" dirty="0">
                  <a:latin typeface="+mj-lt"/>
                </a:endParaRPr>
              </a:p>
              <a:p>
                <a:pPr>
                  <a:spcBef>
                    <a:spcPct val="50000"/>
                  </a:spcBef>
                </a:pPr>
                <a:r>
                  <a:rPr lang="en-US" sz="2800" dirty="0">
                    <a:latin typeface="+mj-lt"/>
                  </a:rPr>
                  <a:t>If </a:t>
                </a:r>
                <a14:m>
                  <m:oMath xmlns:m="http://schemas.openxmlformats.org/officeDocument/2006/math">
                    <m:sSubSup>
                      <m:sSubSupPr>
                        <m:ctrlPr>
                          <a:rPr lang="en-US" sz="2800" i="1">
                            <a:latin typeface="Cambria Math" panose="02040503050406030204" pitchFamily="18" charset="0"/>
                          </a:rPr>
                        </m:ctrlPr>
                      </m:sSubSupPr>
                      <m:e>
                        <m:r>
                          <a:rPr lang="en-US" sz="2800" i="1">
                            <a:latin typeface="Cambria Math" panose="02040503050406030204" pitchFamily="18" charset="0"/>
                          </a:rPr>
                          <m:t>𝐶</m:t>
                        </m:r>
                      </m:e>
                      <m:sub>
                        <m:r>
                          <a:rPr lang="en-US" sz="2800" i="1">
                            <a:latin typeface="Cambria Math" panose="02040503050406030204" pitchFamily="18" charset="0"/>
                          </a:rPr>
                          <m:t>𝑘</m:t>
                        </m:r>
                      </m:sub>
                      <m:sup>
                        <m:r>
                          <a:rPr lang="en-US" sz="2800" i="1">
                            <a:latin typeface="Cambria Math" panose="02040503050406030204" pitchFamily="18" charset="0"/>
                          </a:rPr>
                          <m:t>𝑛</m:t>
                        </m:r>
                      </m:sup>
                    </m:sSubSup>
                  </m:oMath>
                </a14:m>
                <a:r>
                  <a:rPr lang="en-US" sz="2800" dirty="0">
                    <a:latin typeface="+mj-lt"/>
                  </a:rPr>
                  <a:t> is the number of ways to get k successes in n attempts, then</a:t>
                </a:r>
              </a:p>
              <a:p>
                <a:pPr>
                  <a:spcBef>
                    <a:spcPct val="50000"/>
                  </a:spcBef>
                </a:pPr>
                <a:endParaRPr lang="en-US" sz="2800" dirty="0">
                  <a:latin typeface="+mj-lt"/>
                </a:endParaRPr>
              </a:p>
              <a:p>
                <a:pPr>
                  <a:spcBef>
                    <a:spcPct val="50000"/>
                  </a:spcBef>
                </a:pPr>
                <a:endParaRPr lang="en-US" sz="2800" dirty="0">
                  <a:latin typeface="+mj-lt"/>
                </a:endParaRPr>
              </a:p>
              <a:p>
                <a:pPr>
                  <a:spcBef>
                    <a:spcPct val="50000"/>
                  </a:spcBef>
                </a:pPr>
                <a:endParaRPr lang="en-US" sz="2800" dirty="0">
                  <a:latin typeface="+mj-lt"/>
                </a:endParaRPr>
              </a:p>
              <a:p>
                <a:pPr>
                  <a:spcBef>
                    <a:spcPct val="50000"/>
                  </a:spcBef>
                </a:pPr>
                <a:r>
                  <a:rPr lang="en-US" sz="2800" dirty="0">
                    <a:latin typeface="+mj-lt"/>
                  </a:rPr>
                  <a:t>where</a:t>
                </a:r>
              </a:p>
              <a:p>
                <a:pPr>
                  <a:spcBef>
                    <a:spcPct val="50000"/>
                  </a:spcBef>
                </a:pPr>
                <a:endParaRPr lang="en-US" sz="2800" dirty="0">
                  <a:latin typeface="+mj-lt"/>
                </a:endParaRPr>
              </a:p>
              <a:p>
                <a:pPr>
                  <a:spcBef>
                    <a:spcPct val="50000"/>
                  </a:spcBef>
                </a:pPr>
                <a:endParaRPr lang="en-US" sz="2800" dirty="0">
                  <a:latin typeface="+mj-lt"/>
                </a:endParaRPr>
              </a:p>
              <a:p>
                <a:pPr>
                  <a:spcBef>
                    <a:spcPct val="50000"/>
                  </a:spcBef>
                </a:pPr>
                <a:endParaRPr lang="en-US" sz="2800" dirty="0">
                  <a:latin typeface="+mj-lt"/>
                </a:endParaRPr>
              </a:p>
            </p:txBody>
          </p:sp>
        </mc:Choice>
        <mc:Fallback xmlns="">
          <p:sp>
            <p:nvSpPr>
              <p:cNvPr id="26630" name="Text Box 4"/>
              <p:cNvSpPr txBox="1">
                <a:spLocks noRot="1" noChangeAspect="1" noMove="1" noResize="1" noEditPoints="1" noAdjustHandles="1" noChangeArrowheads="1" noChangeShapeType="1" noTextEdit="1"/>
              </p:cNvSpPr>
              <p:nvPr/>
            </p:nvSpPr>
            <p:spPr bwMode="auto">
              <a:xfrm>
                <a:off x="838200" y="1981200"/>
                <a:ext cx="9982200" cy="6343275"/>
              </a:xfrm>
              <a:prstGeom prst="rect">
                <a:avLst/>
              </a:prstGeom>
              <a:blipFill>
                <a:blip r:embed="rId3"/>
                <a:stretch>
                  <a:fillRect l="-1144" t="-120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26631" name="Object 5"/>
          <p:cNvGraphicFramePr>
            <a:graphicFrameLocks noChangeAspect="1"/>
          </p:cNvGraphicFramePr>
          <p:nvPr>
            <p:extLst>
              <p:ext uri="{D42A27DB-BD31-4B8C-83A1-F6EECF244321}">
                <p14:modId xmlns:p14="http://schemas.microsoft.com/office/powerpoint/2010/main" val="2621375870"/>
              </p:ext>
            </p:extLst>
          </p:nvPr>
        </p:nvGraphicFramePr>
        <p:xfrm>
          <a:off x="3931920" y="3977640"/>
          <a:ext cx="3672294" cy="1188720"/>
        </p:xfrm>
        <a:graphic>
          <a:graphicData uri="http://schemas.openxmlformats.org/presentationml/2006/ole">
            <mc:AlternateContent xmlns:mc="http://schemas.openxmlformats.org/markup-compatibility/2006">
              <mc:Choice xmlns:v="urn:schemas-microsoft-com:vml" Requires="v">
                <p:oleObj spid="_x0000_s26893" name="Equation" r:id="rId4" imgW="2197100" imgH="711200" progId="Equation.3">
                  <p:embed/>
                </p:oleObj>
              </mc:Choice>
              <mc:Fallback>
                <p:oleObj name="Equation" r:id="rId4" imgW="2197100" imgH="7112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1920" y="3977640"/>
                        <a:ext cx="3672294" cy="118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32" name="Rectangle 6"/>
          <p:cNvSpPr>
            <a:spLocks noChangeAspect="1" noChangeArrowheads="1"/>
          </p:cNvSpPr>
          <p:nvPr/>
        </p:nvSpPr>
        <p:spPr bwMode="auto">
          <a:xfrm>
            <a:off x="2969864" y="6400800"/>
            <a:ext cx="55964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dirty="0">
                <a:latin typeface="+mj-lt"/>
              </a:rPr>
              <a:t>“n factorial” = n! = n </a:t>
            </a:r>
            <a:r>
              <a:rPr lang="en-US" sz="2800" dirty="0">
                <a:latin typeface="+mj-lt"/>
                <a:sym typeface="Symbol" pitchFamily="18" charset="2"/>
              </a:rPr>
              <a:t> (n-1)  …  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765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765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E4F1817-5EA9-4404-8570-E9C7E419B086}" type="slidenum">
              <a:rPr lang="en-US" sz="1400"/>
              <a:pPr/>
              <a:t>35</a:t>
            </a:fld>
            <a:endParaRPr lang="en-US" sz="1400"/>
          </a:p>
        </p:txBody>
      </p:sp>
      <p:sp>
        <p:nvSpPr>
          <p:cNvPr id="27652" name="Text Box 1026"/>
          <p:cNvSpPr txBox="1">
            <a:spLocks noChangeArrowheads="1"/>
          </p:cNvSpPr>
          <p:nvPr/>
        </p:nvSpPr>
        <p:spPr bwMode="auto">
          <a:xfrm>
            <a:off x="625316" y="259569"/>
            <a:ext cx="71818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What are the probabilities of these outcomes?</a:t>
            </a:r>
          </a:p>
        </p:txBody>
      </p:sp>
      <p:sp>
        <p:nvSpPr>
          <p:cNvPr id="27653" name="Text Box 1027"/>
          <p:cNvSpPr txBox="1">
            <a:spLocks noChangeArrowheads="1"/>
          </p:cNvSpPr>
          <p:nvPr/>
        </p:nvSpPr>
        <p:spPr bwMode="auto">
          <a:xfrm>
            <a:off x="853440" y="678848"/>
            <a:ext cx="10805160" cy="3884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nSpc>
                <a:spcPct val="80000"/>
              </a:lnSpc>
            </a:pPr>
            <a:endParaRPr lang="en-US" sz="2800" dirty="0"/>
          </a:p>
          <a:p>
            <a:pPr>
              <a:lnSpc>
                <a:spcPct val="80000"/>
              </a:lnSpc>
            </a:pPr>
            <a:r>
              <a:rPr lang="en-US" sz="2800" dirty="0"/>
              <a:t> Experiment number</a:t>
            </a:r>
          </a:p>
          <a:p>
            <a:pPr>
              <a:lnSpc>
                <a:spcPct val="80000"/>
              </a:lnSpc>
            </a:pPr>
            <a:r>
              <a:rPr lang="en-US" sz="2800" dirty="0"/>
              <a:t>   </a:t>
            </a:r>
            <a:r>
              <a:rPr lang="en-US" sz="2800" u="sng" dirty="0"/>
              <a:t>1	2	3	Outcomes	                      # ways</a:t>
            </a:r>
            <a:endParaRPr lang="en-US" sz="2800" dirty="0"/>
          </a:p>
          <a:p>
            <a:pPr>
              <a:lnSpc>
                <a:spcPct val="80000"/>
              </a:lnSpc>
            </a:pPr>
            <a:r>
              <a:rPr lang="en-US" sz="2800" dirty="0"/>
              <a:t>   p	p	p	3  successful	                          1</a:t>
            </a:r>
          </a:p>
          <a:p>
            <a:pPr>
              <a:lnSpc>
                <a:spcPct val="80000"/>
              </a:lnSpc>
            </a:pPr>
            <a:r>
              <a:rPr lang="en-US" sz="2800" dirty="0"/>
              <a:t>   p	p	1-p</a:t>
            </a:r>
            <a:r>
              <a:rPr lang="en-US" sz="2800" b="1" dirty="0"/>
              <a:t> </a:t>
            </a:r>
            <a:r>
              <a:rPr lang="en-US" sz="2800" dirty="0"/>
              <a:t>	2  successful</a:t>
            </a:r>
          </a:p>
          <a:p>
            <a:pPr>
              <a:lnSpc>
                <a:spcPct val="80000"/>
              </a:lnSpc>
            </a:pPr>
            <a:r>
              <a:rPr lang="en-US" sz="2800" dirty="0"/>
              <a:t>   p	1-p	p	2  successful	                          3</a:t>
            </a:r>
          </a:p>
          <a:p>
            <a:pPr>
              <a:lnSpc>
                <a:spcPct val="80000"/>
              </a:lnSpc>
            </a:pPr>
            <a:r>
              <a:rPr lang="en-US" sz="2800" dirty="0"/>
              <a:t>   1-p</a:t>
            </a:r>
            <a:r>
              <a:rPr lang="en-US" sz="2800" b="1" dirty="0"/>
              <a:t> </a:t>
            </a:r>
            <a:r>
              <a:rPr lang="en-US" sz="2800" dirty="0"/>
              <a:t>	p	p	2  successful</a:t>
            </a:r>
          </a:p>
          <a:p>
            <a:pPr>
              <a:lnSpc>
                <a:spcPct val="80000"/>
              </a:lnSpc>
            </a:pPr>
            <a:r>
              <a:rPr lang="en-US" sz="2800" dirty="0"/>
              <a:t>   p	1-p</a:t>
            </a:r>
            <a:r>
              <a:rPr lang="en-US" sz="2800" b="1" dirty="0"/>
              <a:t> </a:t>
            </a:r>
            <a:r>
              <a:rPr lang="en-US" sz="2800" dirty="0"/>
              <a:t>	1-p</a:t>
            </a:r>
            <a:r>
              <a:rPr lang="en-US" sz="2800" b="1" dirty="0"/>
              <a:t> </a:t>
            </a:r>
            <a:r>
              <a:rPr lang="en-US" sz="2800" dirty="0"/>
              <a:t>	1  successful</a:t>
            </a:r>
          </a:p>
          <a:p>
            <a:pPr>
              <a:lnSpc>
                <a:spcPct val="80000"/>
              </a:lnSpc>
            </a:pPr>
            <a:r>
              <a:rPr lang="en-US" sz="2800" dirty="0"/>
              <a:t>   1-p</a:t>
            </a:r>
            <a:r>
              <a:rPr lang="en-US" sz="2800" b="1" dirty="0"/>
              <a:t> </a:t>
            </a:r>
            <a:r>
              <a:rPr lang="en-US" sz="2800" dirty="0"/>
              <a:t>	p	1-p</a:t>
            </a:r>
            <a:r>
              <a:rPr lang="en-US" sz="2800" b="1" dirty="0"/>
              <a:t> </a:t>
            </a:r>
            <a:r>
              <a:rPr lang="en-US" sz="2800" dirty="0"/>
              <a:t>	1  successful	                          3</a:t>
            </a:r>
          </a:p>
          <a:p>
            <a:pPr>
              <a:lnSpc>
                <a:spcPct val="80000"/>
              </a:lnSpc>
            </a:pPr>
            <a:r>
              <a:rPr lang="en-US" sz="2800" dirty="0"/>
              <a:t>   1-p</a:t>
            </a:r>
            <a:r>
              <a:rPr lang="en-US" sz="2800" b="1" dirty="0"/>
              <a:t> </a:t>
            </a:r>
            <a:r>
              <a:rPr lang="en-US" sz="2800" dirty="0"/>
              <a:t>	1-p</a:t>
            </a:r>
            <a:r>
              <a:rPr lang="en-US" sz="2800" b="1" dirty="0"/>
              <a:t> </a:t>
            </a:r>
            <a:r>
              <a:rPr lang="en-US" sz="2800" dirty="0"/>
              <a:t>	p	1  successful</a:t>
            </a:r>
          </a:p>
          <a:p>
            <a:pPr>
              <a:lnSpc>
                <a:spcPct val="80000"/>
              </a:lnSpc>
            </a:pPr>
            <a:r>
              <a:rPr lang="en-US" sz="2800" dirty="0"/>
              <a:t>   1-p</a:t>
            </a:r>
            <a:r>
              <a:rPr lang="en-US" sz="2800" b="1" dirty="0"/>
              <a:t> </a:t>
            </a:r>
            <a:r>
              <a:rPr lang="en-US" sz="2800" dirty="0"/>
              <a:t>	1-p</a:t>
            </a:r>
            <a:r>
              <a:rPr lang="en-US" sz="2800" b="1" dirty="0"/>
              <a:t> </a:t>
            </a:r>
            <a:r>
              <a:rPr lang="en-US" sz="2800" dirty="0"/>
              <a:t>	1-p</a:t>
            </a:r>
            <a:r>
              <a:rPr lang="en-US" sz="2800" b="1" dirty="0"/>
              <a:t> </a:t>
            </a:r>
            <a:r>
              <a:rPr lang="en-US" sz="2800" dirty="0"/>
              <a:t>	0  successful.   	               1</a:t>
            </a:r>
          </a:p>
        </p:txBody>
      </p:sp>
      <p:sp>
        <p:nvSpPr>
          <p:cNvPr id="27654" name="Rectangle 1028"/>
          <p:cNvSpPr>
            <a:spLocks noChangeArrowheads="1"/>
          </p:cNvSpPr>
          <p:nvPr/>
        </p:nvSpPr>
        <p:spPr bwMode="auto">
          <a:xfrm>
            <a:off x="2667002" y="-20005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7655" name="Group 1029"/>
          <p:cNvGrpSpPr>
            <a:grpSpLocks/>
          </p:cNvGrpSpPr>
          <p:nvPr/>
        </p:nvGrpSpPr>
        <p:grpSpPr bwMode="auto">
          <a:xfrm>
            <a:off x="898525" y="5292726"/>
            <a:ext cx="9236078" cy="3028950"/>
            <a:chOff x="-1108" y="3484"/>
            <a:chExt cx="5818" cy="1908"/>
          </a:xfrm>
        </p:grpSpPr>
        <p:sp>
          <p:nvSpPr>
            <p:cNvPr id="27666" name="Text Box 1030"/>
            <p:cNvSpPr txBox="1">
              <a:spLocks noChangeArrowheads="1"/>
            </p:cNvSpPr>
            <p:nvPr/>
          </p:nvSpPr>
          <p:spPr bwMode="auto">
            <a:xfrm>
              <a:off x="-1108" y="3484"/>
              <a:ext cx="5818" cy="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sequence of k </a:t>
              </a:r>
              <a:r>
                <a:rPr lang="en-US" sz="2800" b="1" dirty="0"/>
                <a:t>+</a:t>
              </a:r>
              <a:r>
                <a:rPr lang="en-US" sz="2800" dirty="0"/>
                <a:t>’s (0, 1, 2, or 3) and (3-k)</a:t>
              </a:r>
              <a:br>
                <a:rPr lang="en-US" sz="2800" dirty="0"/>
              </a:br>
              <a:r>
                <a:rPr lang="en-US" sz="2800" dirty="0"/>
                <a:t> –’s will have probability</a:t>
              </a:r>
            </a:p>
            <a:p>
              <a:pPr>
                <a:spcBef>
                  <a:spcPct val="50000"/>
                </a:spcBef>
              </a:pPr>
              <a:r>
                <a:rPr lang="en-US" sz="2800" dirty="0"/>
                <a:t>		p</a:t>
              </a:r>
              <a:r>
                <a:rPr lang="en-US" sz="2800" baseline="30000" dirty="0"/>
                <a:t>k</a:t>
              </a:r>
              <a:r>
                <a:rPr lang="en-US" sz="2800" dirty="0"/>
                <a:t>(1-p)</a:t>
              </a:r>
              <a:r>
                <a:rPr lang="en-US" sz="2800" baseline="30000" dirty="0"/>
                <a:t>3-k</a:t>
              </a:r>
            </a:p>
            <a:p>
              <a:pPr>
                <a:spcBef>
                  <a:spcPct val="50000"/>
                </a:spcBef>
              </a:pPr>
              <a:endParaRPr lang="en-US" sz="2800" baseline="30000" dirty="0"/>
            </a:p>
            <a:p>
              <a:pPr>
                <a:spcBef>
                  <a:spcPct val="50000"/>
                </a:spcBef>
              </a:pPr>
              <a:r>
                <a:rPr lang="en-US" sz="2800" dirty="0"/>
                <a:t>But there are                      such sequences, so in general…</a:t>
              </a:r>
            </a:p>
          </p:txBody>
        </p:sp>
        <p:graphicFrame>
          <p:nvGraphicFramePr>
            <p:cNvPr id="27667" name="Object 1031"/>
            <p:cNvGraphicFramePr>
              <a:graphicFrameLocks noChangeAspect="1"/>
            </p:cNvGraphicFramePr>
            <p:nvPr>
              <p:extLst>
                <p:ext uri="{D42A27DB-BD31-4B8C-83A1-F6EECF244321}">
                  <p14:modId xmlns:p14="http://schemas.microsoft.com/office/powerpoint/2010/main" val="3057043856"/>
                </p:ext>
              </p:extLst>
            </p:nvPr>
          </p:nvGraphicFramePr>
          <p:xfrm>
            <a:off x="198" y="4758"/>
            <a:ext cx="919" cy="634"/>
          </p:xfrm>
          <a:graphic>
            <a:graphicData uri="http://schemas.openxmlformats.org/presentationml/2006/ole">
              <mc:AlternateContent xmlns:mc="http://schemas.openxmlformats.org/markup-compatibility/2006">
                <mc:Choice xmlns:v="urn:schemas-microsoft-com:vml" Requires="v">
                  <p:oleObj spid="_x0000_s27926" name="Equation" r:id="rId3" imgW="647419" imgH="444307" progId="Equation.DSMT4">
                    <p:embed/>
                  </p:oleObj>
                </mc:Choice>
                <mc:Fallback>
                  <p:oleObj name="Equation" r:id="rId3" imgW="647419" imgH="444307" progId="Equation.DSMT4">
                    <p:embed/>
                    <p:pic>
                      <p:nvPicPr>
                        <p:cNvPr id="0" name="Object 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 y="4758"/>
                          <a:ext cx="919"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7656" name="Group 1032"/>
          <p:cNvGrpSpPr>
            <a:grpSpLocks noChangeAspect="1"/>
          </p:cNvGrpSpPr>
          <p:nvPr/>
        </p:nvGrpSpPr>
        <p:grpSpPr bwMode="auto">
          <a:xfrm>
            <a:off x="5585144" y="1905000"/>
            <a:ext cx="1737718" cy="2286000"/>
            <a:chOff x="2892" y="2030"/>
            <a:chExt cx="601" cy="1083"/>
          </a:xfrm>
        </p:grpSpPr>
        <p:sp>
          <p:nvSpPr>
            <p:cNvPr id="27658" name="Line 1033"/>
            <p:cNvSpPr>
              <a:spLocks noChangeShapeType="1"/>
            </p:cNvSpPr>
            <p:nvPr/>
          </p:nvSpPr>
          <p:spPr bwMode="auto">
            <a:xfrm flipH="1">
              <a:off x="2892" y="2369"/>
              <a:ext cx="593" cy="119"/>
            </a:xfrm>
            <a:prstGeom prst="line">
              <a:avLst/>
            </a:prstGeom>
            <a:noFill/>
            <a:ln w="9525">
              <a:solidFill>
                <a:srgbClr val="0000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9" name="Line 1034"/>
            <p:cNvSpPr>
              <a:spLocks noChangeShapeType="1"/>
            </p:cNvSpPr>
            <p:nvPr/>
          </p:nvSpPr>
          <p:spPr bwMode="auto">
            <a:xfrm flipH="1" flipV="1">
              <a:off x="2908" y="2816"/>
              <a:ext cx="585" cy="3"/>
            </a:xfrm>
            <a:prstGeom prst="line">
              <a:avLst/>
            </a:prstGeom>
            <a:noFill/>
            <a:ln w="952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0" name="Line 1035"/>
            <p:cNvSpPr>
              <a:spLocks noChangeShapeType="1"/>
            </p:cNvSpPr>
            <p:nvPr/>
          </p:nvSpPr>
          <p:spPr bwMode="auto">
            <a:xfrm flipH="1" flipV="1">
              <a:off x="2912" y="2668"/>
              <a:ext cx="575" cy="127"/>
            </a:xfrm>
            <a:prstGeom prst="line">
              <a:avLst/>
            </a:prstGeom>
            <a:noFill/>
            <a:ln w="952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1" name="Line 1036"/>
            <p:cNvSpPr>
              <a:spLocks noChangeShapeType="1"/>
            </p:cNvSpPr>
            <p:nvPr/>
          </p:nvSpPr>
          <p:spPr bwMode="auto">
            <a:xfrm flipH="1">
              <a:off x="2900" y="2840"/>
              <a:ext cx="587" cy="128"/>
            </a:xfrm>
            <a:prstGeom prst="line">
              <a:avLst/>
            </a:prstGeom>
            <a:noFill/>
            <a:ln w="952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2" name="Line 1037"/>
            <p:cNvSpPr>
              <a:spLocks noChangeShapeType="1"/>
            </p:cNvSpPr>
            <p:nvPr/>
          </p:nvSpPr>
          <p:spPr bwMode="auto">
            <a:xfrm flipH="1">
              <a:off x="2904" y="2336"/>
              <a:ext cx="582" cy="0"/>
            </a:xfrm>
            <a:prstGeom prst="line">
              <a:avLst/>
            </a:prstGeom>
            <a:noFill/>
            <a:ln w="9525">
              <a:solidFill>
                <a:srgbClr val="0000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3" name="Line 1038"/>
            <p:cNvSpPr>
              <a:spLocks noChangeShapeType="1"/>
            </p:cNvSpPr>
            <p:nvPr/>
          </p:nvSpPr>
          <p:spPr bwMode="auto">
            <a:xfrm flipH="1" flipV="1">
              <a:off x="2908" y="2188"/>
              <a:ext cx="572" cy="112"/>
            </a:xfrm>
            <a:prstGeom prst="line">
              <a:avLst/>
            </a:prstGeom>
            <a:noFill/>
            <a:ln w="9525">
              <a:solidFill>
                <a:srgbClr val="0000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4" name="Line 1039"/>
            <p:cNvSpPr>
              <a:spLocks noChangeShapeType="1"/>
            </p:cNvSpPr>
            <p:nvPr/>
          </p:nvSpPr>
          <p:spPr bwMode="auto">
            <a:xfrm flipH="1">
              <a:off x="2904" y="2030"/>
              <a:ext cx="576" cy="0"/>
            </a:xfrm>
            <a:prstGeom prst="line">
              <a:avLst/>
            </a:prstGeom>
            <a:noFill/>
            <a:ln w="952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5" name="Line 1040"/>
            <p:cNvSpPr>
              <a:spLocks noChangeShapeType="1"/>
            </p:cNvSpPr>
            <p:nvPr/>
          </p:nvSpPr>
          <p:spPr bwMode="auto">
            <a:xfrm flipH="1">
              <a:off x="2901" y="3113"/>
              <a:ext cx="582" cy="0"/>
            </a:xfrm>
            <a:prstGeom prst="line">
              <a:avLst/>
            </a:prstGeom>
            <a:noFill/>
            <a:ln w="9525">
              <a:solidFill>
                <a:srgbClr val="0000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867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868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2F253B7F-2288-4D2F-8F36-31E1107DB2CC}" type="slidenum">
              <a:rPr lang="en-US" sz="1400"/>
              <a:pPr/>
              <a:t>36</a:t>
            </a:fld>
            <a:endParaRPr lang="en-US" sz="1400"/>
          </a:p>
        </p:txBody>
      </p:sp>
      <p:sp>
        <p:nvSpPr>
          <p:cNvPr id="28676" name="Text Box 2"/>
          <p:cNvSpPr txBox="1">
            <a:spLocks noChangeArrowheads="1"/>
          </p:cNvSpPr>
          <p:nvPr/>
        </p:nvSpPr>
        <p:spPr bwMode="auto">
          <a:xfrm>
            <a:off x="3810000" y="456460"/>
            <a:ext cx="457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Binomial Probabilities</a:t>
            </a:r>
          </a:p>
        </p:txBody>
      </p:sp>
      <p:sp>
        <p:nvSpPr>
          <p:cNvPr id="28678" name="Text Box 4"/>
          <p:cNvSpPr txBox="1">
            <a:spLocks noChangeArrowheads="1"/>
          </p:cNvSpPr>
          <p:nvPr/>
        </p:nvSpPr>
        <p:spPr bwMode="auto">
          <a:xfrm>
            <a:off x="914400" y="1214274"/>
            <a:ext cx="929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What is the probability that a binomial random variable with </a:t>
            </a:r>
            <a:r>
              <a:rPr lang="en-US" sz="2800" b="1" dirty="0"/>
              <a:t>n</a:t>
            </a:r>
            <a:r>
              <a:rPr lang="en-US" sz="2800" dirty="0"/>
              <a:t> trials and success probability </a:t>
            </a:r>
            <a:r>
              <a:rPr lang="en-US" sz="2800" b="1" dirty="0"/>
              <a:t>p</a:t>
            </a:r>
            <a:r>
              <a:rPr lang="en-US" sz="2800" dirty="0"/>
              <a:t> will yield exactly </a:t>
            </a:r>
            <a:r>
              <a:rPr lang="en-US" sz="2800" b="1" dirty="0"/>
              <a:t>k</a:t>
            </a:r>
            <a:r>
              <a:rPr lang="en-US" sz="2800" dirty="0"/>
              <a:t> successes?</a:t>
            </a:r>
          </a:p>
        </p:txBody>
      </p:sp>
      <p:graphicFrame>
        <p:nvGraphicFramePr>
          <p:cNvPr id="28679" name="Object 5"/>
          <p:cNvGraphicFramePr>
            <a:graphicFrameLocks noChangeAspect="1"/>
          </p:cNvGraphicFramePr>
          <p:nvPr>
            <p:extLst>
              <p:ext uri="{D42A27DB-BD31-4B8C-83A1-F6EECF244321}">
                <p14:modId xmlns:p14="http://schemas.microsoft.com/office/powerpoint/2010/main" val="2176062760"/>
              </p:ext>
            </p:extLst>
          </p:nvPr>
        </p:nvGraphicFramePr>
        <p:xfrm>
          <a:off x="4114800" y="2421544"/>
          <a:ext cx="3951516" cy="1005840"/>
        </p:xfrm>
        <a:graphic>
          <a:graphicData uri="http://schemas.openxmlformats.org/presentationml/2006/ole">
            <mc:AlternateContent xmlns:mc="http://schemas.openxmlformats.org/markup-compatibility/2006">
              <mc:Choice xmlns:v="urn:schemas-microsoft-com:vml" Requires="v">
                <p:oleObj spid="_x0000_s28941" name="Equation" r:id="rId3" imgW="2794000" imgH="711200" progId="Equation.DSMT4">
                  <p:embed/>
                </p:oleObj>
              </mc:Choice>
              <mc:Fallback>
                <p:oleObj name="Equation" r:id="rId3" imgW="2794000" imgH="7112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421544"/>
                        <a:ext cx="3951516" cy="1005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80" name="Text Box 6"/>
          <p:cNvSpPr txBox="1">
            <a:spLocks noChangeArrowheads="1"/>
          </p:cNvSpPr>
          <p:nvPr/>
        </p:nvSpPr>
        <p:spPr bwMode="auto">
          <a:xfrm>
            <a:off x="762000" y="3782666"/>
            <a:ext cx="9982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This formula is called the </a:t>
            </a:r>
            <a:r>
              <a:rPr lang="en-US" sz="2800" b="1" dirty="0"/>
              <a:t>probability mass function </a:t>
            </a:r>
            <a:r>
              <a:rPr lang="en-US" sz="2800" dirty="0"/>
              <a:t>for the binomial distribution.</a:t>
            </a:r>
          </a:p>
        </p:txBody>
      </p:sp>
      <p:sp>
        <p:nvSpPr>
          <p:cNvPr id="28681" name="Rectangle 7"/>
          <p:cNvSpPr>
            <a:spLocks noChangeArrowheads="1"/>
          </p:cNvSpPr>
          <p:nvPr/>
        </p:nvSpPr>
        <p:spPr bwMode="auto">
          <a:xfrm>
            <a:off x="685800" y="4648203"/>
            <a:ext cx="112776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8925" indent="-288925">
              <a:spcBef>
                <a:spcPct val="50000"/>
              </a:spcBef>
            </a:pPr>
            <a:r>
              <a:rPr lang="en-US" sz="2800" b="1" dirty="0">
                <a:latin typeface="Times New Roman" panose="02020603050405020304" pitchFamily="18" charset="0"/>
                <a:cs typeface="Times New Roman" panose="02020603050405020304" pitchFamily="18" charset="0"/>
              </a:rPr>
              <a:t>Assumptions</a:t>
            </a:r>
            <a:r>
              <a:rPr lang="en-US" sz="2800" dirty="0">
                <a:latin typeface="Times New Roman" panose="02020603050405020304" pitchFamily="18" charset="0"/>
                <a:cs typeface="Times New Roman" panose="02020603050405020304" pitchFamily="18" charset="0"/>
              </a:rPr>
              <a:t>:</a:t>
            </a:r>
          </a:p>
          <a:p>
            <a:pPr marL="288925" indent="-288925">
              <a:spcBef>
                <a:spcPct val="50000"/>
              </a:spcBef>
            </a:pPr>
            <a:r>
              <a:rPr lang="en-US" sz="2800" dirty="0">
                <a:latin typeface="Times New Roman" panose="02020603050405020304" pitchFamily="18" charset="0"/>
                <a:cs typeface="Times New Roman" panose="02020603050405020304" pitchFamily="18" charset="0"/>
              </a:rPr>
              <a:t>1) Two possible outcomes - success (1) or failure (0) - for each of n trials.</a:t>
            </a:r>
          </a:p>
          <a:p>
            <a:pPr marL="288925" indent="-288925">
              <a:spcBef>
                <a:spcPct val="50000"/>
              </a:spcBef>
            </a:pPr>
            <a:r>
              <a:rPr lang="en-US" sz="2800" dirty="0">
                <a:latin typeface="Times New Roman" panose="02020603050405020304" pitchFamily="18" charset="0"/>
                <a:cs typeface="Times New Roman" panose="02020603050405020304" pitchFamily="18" charset="0"/>
              </a:rPr>
              <a:t>2) The probability of success, p, is the same for each trial.</a:t>
            </a:r>
          </a:p>
          <a:p>
            <a:pPr marL="288925" indent="-288925">
              <a:spcBef>
                <a:spcPct val="50000"/>
              </a:spcBef>
            </a:pPr>
            <a:r>
              <a:rPr lang="en-US" sz="2800" dirty="0">
                <a:latin typeface="Times New Roman" panose="02020603050405020304" pitchFamily="18" charset="0"/>
                <a:cs typeface="Times New Roman" panose="02020603050405020304" pitchFamily="18" charset="0"/>
              </a:rPr>
              <a:t>3) The outcome of one trial has no influence on later outcomes (independent trials).</a:t>
            </a:r>
          </a:p>
          <a:p>
            <a:pPr marL="288925" indent="-288925">
              <a:spcBef>
                <a:spcPct val="50000"/>
              </a:spcBef>
            </a:pPr>
            <a:r>
              <a:rPr lang="en-US" sz="2800" dirty="0">
                <a:latin typeface="Times New Roman" panose="02020603050405020304" pitchFamily="18" charset="0"/>
                <a:cs typeface="Times New Roman" panose="02020603050405020304" pitchFamily="18" charset="0"/>
              </a:rPr>
              <a:t>4) The random variable of interest is the total number of successes.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969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9704"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B939F421-D3F3-4BDE-AF27-38ACBB78E569}" type="slidenum">
              <a:rPr lang="en-US" sz="1400"/>
              <a:pPr/>
              <a:t>37</a:t>
            </a:fld>
            <a:endParaRPr lang="en-US" sz="1400"/>
          </a:p>
        </p:txBody>
      </p:sp>
      <p:pic>
        <p:nvPicPr>
          <p:cNvPr id="2" name="Picture 1"/>
          <p:cNvPicPr>
            <a:picLocks noChangeAspect="1"/>
          </p:cNvPicPr>
          <p:nvPr/>
        </p:nvPicPr>
        <p:blipFill>
          <a:blip r:embed="rId2"/>
          <a:stretch>
            <a:fillRect/>
          </a:stretch>
        </p:blipFill>
        <p:spPr>
          <a:xfrm>
            <a:off x="3435320" y="577983"/>
            <a:ext cx="5616880" cy="3840480"/>
          </a:xfrm>
          <a:prstGeom prst="rect">
            <a:avLst/>
          </a:prstGeom>
        </p:spPr>
      </p:pic>
      <p:pic>
        <p:nvPicPr>
          <p:cNvPr id="3" name="Picture 2"/>
          <p:cNvPicPr>
            <a:picLocks noChangeAspect="1"/>
          </p:cNvPicPr>
          <p:nvPr/>
        </p:nvPicPr>
        <p:blipFill>
          <a:blip r:embed="rId3"/>
          <a:stretch>
            <a:fillRect/>
          </a:stretch>
        </p:blipFill>
        <p:spPr>
          <a:xfrm>
            <a:off x="3555860" y="4495800"/>
            <a:ext cx="5483145" cy="374904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867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868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2F253B7F-2288-4D2F-8F36-31E1107DB2CC}" type="slidenum">
              <a:rPr lang="en-US" sz="1400"/>
              <a:pPr/>
              <a:t>38</a:t>
            </a:fld>
            <a:endParaRPr lang="en-US" sz="1400"/>
          </a:p>
        </p:txBody>
      </p:sp>
      <p:sp>
        <p:nvSpPr>
          <p:cNvPr id="28676" name="Text Box 2"/>
          <p:cNvSpPr txBox="1">
            <a:spLocks noChangeArrowheads="1"/>
          </p:cNvSpPr>
          <p:nvPr/>
        </p:nvSpPr>
        <p:spPr bwMode="auto">
          <a:xfrm>
            <a:off x="3657600" y="510410"/>
            <a:ext cx="320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Binomial Models</a:t>
            </a:r>
          </a:p>
        </p:txBody>
      </p:sp>
      <p:sp>
        <p:nvSpPr>
          <p:cNvPr id="28681" name="Rectangle 7"/>
          <p:cNvSpPr>
            <a:spLocks noChangeArrowheads="1"/>
          </p:cNvSpPr>
          <p:nvPr/>
        </p:nvSpPr>
        <p:spPr bwMode="auto">
          <a:xfrm>
            <a:off x="1371600" y="1938226"/>
            <a:ext cx="98298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8925" indent="-288925">
              <a:spcBef>
                <a:spcPct val="50000"/>
              </a:spcBef>
            </a:pPr>
            <a:r>
              <a:rPr lang="en-US" sz="2800" b="1" dirty="0">
                <a:latin typeface="+mj-lt"/>
              </a:rPr>
              <a:t>Important Assumptions</a:t>
            </a:r>
            <a:r>
              <a:rPr lang="en-US" sz="2800" dirty="0">
                <a:latin typeface="+mj-lt"/>
              </a:rPr>
              <a:t>:</a:t>
            </a:r>
          </a:p>
          <a:p>
            <a:pPr marL="288925" indent="-288925">
              <a:spcBef>
                <a:spcPct val="50000"/>
              </a:spcBef>
            </a:pPr>
            <a:r>
              <a:rPr lang="en-US" sz="2800" dirty="0">
                <a:latin typeface="+mj-lt"/>
              </a:rPr>
              <a:t>1) Two possible outcomes - success (1) or failure (0) - for each of n trials.</a:t>
            </a:r>
          </a:p>
          <a:p>
            <a:pPr marL="288925" indent="-288925">
              <a:spcBef>
                <a:spcPct val="50000"/>
              </a:spcBef>
            </a:pPr>
            <a:r>
              <a:rPr lang="en-US" sz="2800" dirty="0">
                <a:latin typeface="+mj-lt"/>
              </a:rPr>
              <a:t>2) The probability of success, p, is the same for each trial.</a:t>
            </a:r>
          </a:p>
          <a:p>
            <a:pPr marL="288925" indent="-288925">
              <a:spcBef>
                <a:spcPct val="50000"/>
              </a:spcBef>
            </a:pPr>
            <a:r>
              <a:rPr lang="en-US" sz="2800" dirty="0">
                <a:latin typeface="+mj-lt"/>
              </a:rPr>
              <a:t>3) The outcome of one trial has no influence on later outcomes (independent trials).</a:t>
            </a:r>
          </a:p>
          <a:p>
            <a:pPr marL="288925" indent="-288925">
              <a:spcBef>
                <a:spcPct val="50000"/>
              </a:spcBef>
            </a:pPr>
            <a:r>
              <a:rPr lang="en-US" sz="2800" dirty="0">
                <a:latin typeface="+mj-lt"/>
              </a:rPr>
              <a:t>4) The random variable of interest is the total number of successes.</a:t>
            </a:r>
          </a:p>
        </p:txBody>
      </p:sp>
    </p:spTree>
    <p:extLst>
      <p:ext uri="{BB962C8B-B14F-4D97-AF65-F5344CB8AC3E}">
        <p14:creationId xmlns:p14="http://schemas.microsoft.com/office/powerpoint/2010/main" val="1556721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lack bear is standing in the grass&#10;&#10;Description automatically generated">
            <a:extLst>
              <a:ext uri="{FF2B5EF4-FFF2-40B4-BE49-F238E27FC236}">
                <a16:creationId xmlns:a16="http://schemas.microsoft.com/office/drawing/2014/main" id="{C766D951-E944-3C44-B935-5BCE37C2FD3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914400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093522"/>
            <a:ext cx="12192000" cy="98206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5CF53E-5B56-1046-91D0-BE6A3F50A7DF}"/>
              </a:ext>
            </a:extLst>
          </p:cNvPr>
          <p:cNvSpPr txBox="1"/>
          <p:nvPr/>
        </p:nvSpPr>
        <p:spPr>
          <a:xfrm>
            <a:off x="523875" y="7089653"/>
            <a:ext cx="11210925" cy="99311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dirty="0">
                <a:solidFill>
                  <a:schemeClr val="tx1">
                    <a:lumMod val="85000"/>
                    <a:lumOff val="15000"/>
                  </a:schemeClr>
                </a:solidFill>
                <a:latin typeface="+mj-lt"/>
                <a:ea typeface="+mj-ea"/>
                <a:cs typeface="+mj-cs"/>
              </a:rPr>
              <a:t>Pause- break time then work on exercises</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989310"/>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17980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685FB122-2109-284C-9784-A32D794B0A0C}"/>
              </a:ext>
            </a:extLst>
          </p:cNvPr>
          <p:cNvSpPr>
            <a:spLocks noGrp="1"/>
          </p:cNvSpPr>
          <p:nvPr>
            <p:ph type="ftr" sz="quarter" idx="11"/>
          </p:nvPr>
        </p:nvSpPr>
        <p:spPr>
          <a:xfrm>
            <a:off x="4038600" y="8475133"/>
            <a:ext cx="4114800" cy="486833"/>
          </a:xfrm>
        </p:spPr>
        <p:txBody>
          <a:bodyPr vert="horz" lIns="91440" tIns="45720" rIns="91440" bIns="45720" rtlCol="0" anchor="ctr">
            <a:normAutofit/>
          </a:bodyPr>
          <a:lstStyle/>
          <a:p>
            <a:pPr defTabSz="457200">
              <a:spcAft>
                <a:spcPts val="600"/>
              </a:spcAft>
              <a:defRPr/>
            </a:pPr>
            <a:r>
              <a:rPr lang="en-US" kern="1200">
                <a:solidFill>
                  <a:srgbClr val="FFFFFF"/>
                </a:solidFill>
                <a:latin typeface="+mn-lt"/>
                <a:ea typeface="+mn-ea"/>
                <a:cs typeface="+mn-cs"/>
              </a:rPr>
              <a:t>Module 1, Session 2</a:t>
            </a:r>
          </a:p>
        </p:txBody>
      </p:sp>
      <p:sp>
        <p:nvSpPr>
          <p:cNvPr id="4" name="Slide Number Placeholder 3">
            <a:extLst>
              <a:ext uri="{FF2B5EF4-FFF2-40B4-BE49-F238E27FC236}">
                <a16:creationId xmlns:a16="http://schemas.microsoft.com/office/drawing/2014/main" id="{6BF726AB-3096-4845-BE17-EA46F20D4A5C}"/>
              </a:ext>
            </a:extLst>
          </p:cNvPr>
          <p:cNvSpPr>
            <a:spLocks noGrp="1"/>
          </p:cNvSpPr>
          <p:nvPr>
            <p:ph type="sldNum" sz="quarter" idx="12"/>
          </p:nvPr>
        </p:nvSpPr>
        <p:spPr>
          <a:xfrm>
            <a:off x="8610600" y="8475133"/>
            <a:ext cx="2743200" cy="486833"/>
          </a:xfrm>
        </p:spPr>
        <p:txBody>
          <a:bodyPr vert="horz" lIns="91440" tIns="45720" rIns="91440" bIns="45720" rtlCol="0" anchor="ctr">
            <a:normAutofit/>
          </a:bodyPr>
          <a:lstStyle/>
          <a:p>
            <a:pPr defTabSz="457200">
              <a:spcAft>
                <a:spcPts val="600"/>
              </a:spcAft>
              <a:defRPr/>
            </a:pPr>
            <a:fld id="{BFF1591F-C7A5-4243-AD37-CE39796CDA61}" type="slidenum">
              <a:rPr lang="en-US">
                <a:solidFill>
                  <a:srgbClr val="FFFFFF"/>
                </a:solidFill>
              </a:rPr>
              <a:pPr defTabSz="457200">
                <a:spcAft>
                  <a:spcPts val="600"/>
                </a:spcAft>
                <a:defRPr/>
              </a:pPr>
              <a:t>39</a:t>
            </a:fld>
            <a:endParaRPr lang="en-US">
              <a:solidFill>
                <a:srgbClr val="FFFFFF"/>
              </a:solidFill>
            </a:endParaRPr>
          </a:p>
        </p:txBody>
      </p:sp>
      <p:sp>
        <p:nvSpPr>
          <p:cNvPr id="2" name="Date Placeholder 1">
            <a:extLst>
              <a:ext uri="{FF2B5EF4-FFF2-40B4-BE49-F238E27FC236}">
                <a16:creationId xmlns:a16="http://schemas.microsoft.com/office/drawing/2014/main" id="{EF74615F-0549-AD47-A82E-CE7615245468}"/>
              </a:ext>
            </a:extLst>
          </p:cNvPr>
          <p:cNvSpPr>
            <a:spLocks noGrp="1"/>
          </p:cNvSpPr>
          <p:nvPr>
            <p:ph type="dt" sz="half" idx="10"/>
          </p:nvPr>
        </p:nvSpPr>
        <p:spPr/>
        <p:txBody>
          <a:bodyPr/>
          <a:lstStyle/>
          <a:p>
            <a:pPr>
              <a:defRPr/>
            </a:pPr>
            <a:r>
              <a:rPr lang="en-US"/>
              <a:t>Summer Institutes 2020</a:t>
            </a:r>
          </a:p>
        </p:txBody>
      </p:sp>
    </p:spTree>
    <p:extLst>
      <p:ext uri="{BB962C8B-B14F-4D97-AF65-F5344CB8AC3E}">
        <p14:creationId xmlns:p14="http://schemas.microsoft.com/office/powerpoint/2010/main" val="2812292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512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512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FC8539B2-E0FD-4346-A3B1-38C94B8547D7}" type="slidenum">
              <a:rPr lang="en-US" sz="1400"/>
              <a:pPr/>
              <a:t>4</a:t>
            </a:fld>
            <a:endParaRPr lang="en-US" sz="1400"/>
          </a:p>
        </p:txBody>
      </p:sp>
      <p:sp>
        <p:nvSpPr>
          <p:cNvPr id="5124" name="Rectangle 2"/>
          <p:cNvSpPr>
            <a:spLocks noChangeArrowheads="1"/>
          </p:cNvSpPr>
          <p:nvPr/>
        </p:nvSpPr>
        <p:spPr bwMode="auto">
          <a:xfrm>
            <a:off x="1828800" y="603605"/>
            <a:ext cx="81534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mj-lt"/>
              </a:rPr>
              <a:t>Exploratory </a:t>
            </a:r>
            <a:r>
              <a:rPr lang="en-US" sz="3200" b="1" dirty="0" err="1">
                <a:latin typeface="+mj-lt"/>
              </a:rPr>
              <a:t>vs</a:t>
            </a:r>
            <a:r>
              <a:rPr lang="en-US" sz="3200" b="1" dirty="0">
                <a:latin typeface="+mj-lt"/>
              </a:rPr>
              <a:t> Inferential Data Analysis</a:t>
            </a:r>
          </a:p>
        </p:txBody>
      </p:sp>
      <p:sp>
        <p:nvSpPr>
          <p:cNvPr id="5125" name="Rectangle 3"/>
          <p:cNvSpPr>
            <a:spLocks noChangeArrowheads="1"/>
          </p:cNvSpPr>
          <p:nvPr/>
        </p:nvSpPr>
        <p:spPr bwMode="auto">
          <a:xfrm>
            <a:off x="2667000" y="1940189"/>
            <a:ext cx="7772400" cy="526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171450" indent="-171450">
              <a:spcBef>
                <a:spcPct val="50000"/>
              </a:spcBef>
            </a:pPr>
            <a:r>
              <a:rPr lang="en-US" sz="2800" dirty="0">
                <a:latin typeface="+mj-lt"/>
              </a:rPr>
              <a:t>Exploratory (Descriptive)</a:t>
            </a:r>
          </a:p>
          <a:p>
            <a:pPr marL="342900" indent="-342900">
              <a:spcBef>
                <a:spcPct val="50000"/>
              </a:spcBef>
              <a:buFont typeface="Arial"/>
              <a:buChar char="•"/>
            </a:pPr>
            <a:r>
              <a:rPr lang="en-US" sz="2800" dirty="0">
                <a:latin typeface="+mj-lt"/>
              </a:rPr>
              <a:t>Forming ideas/hypotheses</a:t>
            </a:r>
          </a:p>
          <a:p>
            <a:pPr>
              <a:spcBef>
                <a:spcPct val="50000"/>
              </a:spcBef>
            </a:pPr>
            <a:endParaRPr lang="en-US" sz="2800" dirty="0">
              <a:latin typeface="+mj-lt"/>
            </a:endParaRPr>
          </a:p>
          <a:p>
            <a:pPr marL="171450" indent="-171450">
              <a:spcBef>
                <a:spcPct val="50000"/>
              </a:spcBef>
            </a:pPr>
            <a:r>
              <a:rPr lang="en-US" sz="2800" dirty="0">
                <a:latin typeface="+mj-lt"/>
              </a:rPr>
              <a:t>Inferential (Confirmatory)</a:t>
            </a:r>
          </a:p>
          <a:p>
            <a:pPr marL="171450" indent="-171450">
              <a:spcBef>
                <a:spcPct val="50000"/>
              </a:spcBef>
              <a:buFontTx/>
              <a:buChar char="•"/>
            </a:pPr>
            <a:r>
              <a:rPr lang="en-US" sz="2800" dirty="0">
                <a:latin typeface="+mj-lt"/>
              </a:rPr>
              <a:t>Investigating predefined ideas/hypotheses</a:t>
            </a:r>
          </a:p>
          <a:p>
            <a:pPr>
              <a:spcBef>
                <a:spcPct val="50000"/>
              </a:spcBef>
            </a:pPr>
            <a:endParaRPr lang="en-US" sz="2800" dirty="0">
              <a:latin typeface="+mj-lt"/>
            </a:endParaRPr>
          </a:p>
          <a:p>
            <a:pPr>
              <a:spcBef>
                <a:spcPct val="50000"/>
              </a:spcBef>
            </a:pPr>
            <a:r>
              <a:rPr lang="en-US" sz="2800" dirty="0">
                <a:latin typeface="+mj-lt"/>
              </a:rPr>
              <a:t>Historically these approaches have been studied separately, but there is ongoing modern research into unifying them (2010 – present)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2355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3559"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FCF2F23C-DB93-4D50-B27E-B3A94C35CAEA}" type="slidenum">
              <a:rPr lang="en-US" sz="1400"/>
              <a:pPr/>
              <a:t>40</a:t>
            </a:fld>
            <a:endParaRPr lang="en-US" sz="1400" dirty="0"/>
          </a:p>
        </p:txBody>
      </p:sp>
      <p:sp>
        <p:nvSpPr>
          <p:cNvPr id="23558" name="Text Box 4"/>
          <p:cNvSpPr txBox="1">
            <a:spLocks noChangeArrowheads="1"/>
          </p:cNvSpPr>
          <p:nvPr/>
        </p:nvSpPr>
        <p:spPr bwMode="auto">
          <a:xfrm>
            <a:off x="1883836" y="1394750"/>
            <a:ext cx="784860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solidFill>
                  <a:schemeClr val="accent1"/>
                </a:solidFill>
              </a:rPr>
              <a:t>Suppose a new student has joined your lab and is learning how to culture cells. Their reference letter says that 25% of the new student’s experiments fail. They only have time to create 3 cultures.</a:t>
            </a:r>
          </a:p>
          <a:p>
            <a:pPr marL="514350" indent="-514350">
              <a:spcBef>
                <a:spcPct val="50000"/>
              </a:spcBef>
              <a:buFont typeface="+mj-lt"/>
              <a:buAutoNum type="arabicPeriod" startAt="7"/>
            </a:pPr>
            <a:r>
              <a:rPr lang="en-US" sz="2800" dirty="0">
                <a:solidFill>
                  <a:schemeClr val="accent1"/>
                </a:solidFill>
              </a:rPr>
              <a:t>What's the probability that exactly 1 experiment fails?</a:t>
            </a:r>
          </a:p>
          <a:p>
            <a:pPr marL="457200" indent="-457200">
              <a:spcBef>
                <a:spcPct val="50000"/>
              </a:spcBef>
              <a:buFont typeface="+mj-lt"/>
              <a:buAutoNum type="arabicPeriod" startAt="7"/>
            </a:pPr>
            <a:r>
              <a:rPr lang="en-US" sz="2800" dirty="0">
                <a:solidFill>
                  <a:schemeClr val="accent1"/>
                </a:solidFill>
              </a:rPr>
              <a:t>What's the probability that at least 1 experiment fails?</a:t>
            </a:r>
          </a:p>
          <a:p>
            <a:pPr marL="457200" indent="-457200">
              <a:spcBef>
                <a:spcPct val="50000"/>
              </a:spcBef>
              <a:buFont typeface="+mj-lt"/>
              <a:buAutoNum type="arabicPeriod" startAt="7"/>
            </a:pPr>
            <a:r>
              <a:rPr lang="en-US" sz="2800" dirty="0">
                <a:solidFill>
                  <a:schemeClr val="accent1"/>
                </a:solidFill>
              </a:rPr>
              <a:t>What's the probability that all experiments succeed?</a:t>
            </a:r>
          </a:p>
        </p:txBody>
      </p:sp>
      <p:sp>
        <p:nvSpPr>
          <p:cNvPr id="2" name="TextBox 1"/>
          <p:cNvSpPr txBox="1"/>
          <p:nvPr/>
        </p:nvSpPr>
        <p:spPr>
          <a:xfrm>
            <a:off x="2179320" y="6826261"/>
            <a:ext cx="1197764" cy="523220"/>
          </a:xfrm>
          <a:prstGeom prst="rect">
            <a:avLst/>
          </a:prstGeom>
          <a:noFill/>
        </p:spPr>
        <p:txBody>
          <a:bodyPr wrap="none" rtlCol="0">
            <a:spAutoFit/>
          </a:bodyPr>
          <a:lstStyle/>
          <a:p>
            <a:r>
              <a:rPr lang="en-US" sz="2800" dirty="0">
                <a:solidFill>
                  <a:schemeClr val="accent1"/>
                </a:solidFill>
                <a:latin typeface="Times New Roman" panose="02020603050405020304" pitchFamily="18" charset="0"/>
                <a:cs typeface="Times New Roman" panose="02020603050405020304" pitchFamily="18" charset="0"/>
              </a:rPr>
              <a:t>Recall:</a:t>
            </a:r>
          </a:p>
        </p:txBody>
      </p:sp>
      <p:sp>
        <p:nvSpPr>
          <p:cNvPr id="10" name="TextBox 9"/>
          <p:cNvSpPr txBox="1"/>
          <p:nvPr/>
        </p:nvSpPr>
        <p:spPr>
          <a:xfrm>
            <a:off x="3550920" y="7714459"/>
            <a:ext cx="5155579" cy="523220"/>
          </a:xfrm>
          <a:prstGeom prst="rect">
            <a:avLst/>
          </a:prstGeom>
          <a:noFill/>
        </p:spPr>
        <p:txBody>
          <a:bodyPr wrap="none" rtlCol="0">
            <a:spAutoFit/>
          </a:bodyPr>
          <a:lstStyle/>
          <a:p>
            <a:r>
              <a:rPr lang="en-US" sz="2800" dirty="0">
                <a:solidFill>
                  <a:schemeClr val="accent1"/>
                </a:solidFill>
                <a:latin typeface="+mj-lt"/>
              </a:rPr>
              <a:t>where, e.g., 4! = 4 x 3 x 2 x 1 = 24</a:t>
            </a:r>
          </a:p>
        </p:txBody>
      </p:sp>
      <p:pic>
        <p:nvPicPr>
          <p:cNvPr id="4" name="Picture 3"/>
          <p:cNvPicPr>
            <a:picLocks noChangeAspect="1"/>
          </p:cNvPicPr>
          <p:nvPr/>
        </p:nvPicPr>
        <p:blipFill>
          <a:blip r:embed="rId2">
            <a:duotone>
              <a:schemeClr val="accent1">
                <a:shade val="45000"/>
                <a:satMod val="135000"/>
              </a:schemeClr>
              <a:prstClr val="white"/>
            </a:duotone>
          </a:blip>
          <a:stretch>
            <a:fillRect/>
          </a:stretch>
        </p:blipFill>
        <p:spPr>
          <a:xfrm>
            <a:off x="3735496" y="6871769"/>
            <a:ext cx="4514850" cy="674817"/>
          </a:xfrm>
          <a:prstGeom prst="rect">
            <a:avLst/>
          </a:prstGeom>
        </p:spPr>
      </p:pic>
      <p:sp>
        <p:nvSpPr>
          <p:cNvPr id="11" name="Text Box 2">
            <a:extLst>
              <a:ext uri="{FF2B5EF4-FFF2-40B4-BE49-F238E27FC236}">
                <a16:creationId xmlns:a16="http://schemas.microsoft.com/office/drawing/2014/main" id="{D323BABB-C7B3-8D41-ABAF-9ABD467D32A0}"/>
              </a:ext>
            </a:extLst>
          </p:cNvPr>
          <p:cNvSpPr txBox="1">
            <a:spLocks noChangeArrowheads="1"/>
          </p:cNvSpPr>
          <p:nvPr/>
        </p:nvSpPr>
        <p:spPr bwMode="auto">
          <a:xfrm>
            <a:off x="3750736" y="562759"/>
            <a:ext cx="411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solidFill>
                  <a:schemeClr val="accent1"/>
                </a:solidFill>
              </a:rPr>
              <a:t>Questions 7, 8, 9</a:t>
            </a:r>
          </a:p>
        </p:txBody>
      </p:sp>
    </p:spTree>
    <p:extLst>
      <p:ext uri="{BB962C8B-B14F-4D97-AF65-F5344CB8AC3E}">
        <p14:creationId xmlns:p14="http://schemas.microsoft.com/office/powerpoint/2010/main" val="1420181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3174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31754"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C8DF1F3A-4473-47EE-845D-AB823A45F02D}" type="slidenum">
              <a:rPr lang="en-US" sz="1400"/>
              <a:pPr/>
              <a:t>41</a:t>
            </a:fld>
            <a:endParaRPr lang="en-US" sz="1400"/>
          </a:p>
        </p:txBody>
      </p:sp>
      <p:sp>
        <p:nvSpPr>
          <p:cNvPr id="31748" name="Text Box 1026"/>
          <p:cNvSpPr txBox="1">
            <a:spLocks noChangeArrowheads="1"/>
          </p:cNvSpPr>
          <p:nvPr/>
        </p:nvSpPr>
        <p:spPr bwMode="auto">
          <a:xfrm>
            <a:off x="1828800" y="493426"/>
            <a:ext cx="93598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Mean and Variance of a Discrete Random Variable</a:t>
            </a:r>
          </a:p>
        </p:txBody>
      </p:sp>
      <p:sp>
        <p:nvSpPr>
          <p:cNvPr id="31750" name="Text Box 1028"/>
          <p:cNvSpPr txBox="1">
            <a:spLocks noChangeArrowheads="1"/>
          </p:cNvSpPr>
          <p:nvPr/>
        </p:nvSpPr>
        <p:spPr bwMode="auto">
          <a:xfrm>
            <a:off x="822960" y="1663988"/>
            <a:ext cx="1004569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Given a </a:t>
            </a:r>
            <a:r>
              <a:rPr lang="en-US" sz="2800" b="1" dirty="0"/>
              <a:t>theoretical</a:t>
            </a:r>
            <a:r>
              <a:rPr lang="en-US" sz="2800" dirty="0"/>
              <a:t> probability distribution we can define the </a:t>
            </a:r>
            <a:r>
              <a:rPr lang="en-US" sz="2800" b="1" dirty="0"/>
              <a:t>mean and variance of a random variable</a:t>
            </a:r>
            <a:r>
              <a:rPr lang="en-US" sz="2800" dirty="0"/>
              <a:t> which follows that distribution. These concepts are analogous to the summary measures used for samples except that these now describe the value of these summaries in the limit as the sample size goes to infinity (i.e. the </a:t>
            </a:r>
            <a:r>
              <a:rPr lang="en-US" sz="2800" b="1" dirty="0"/>
              <a:t>parameters</a:t>
            </a:r>
            <a:r>
              <a:rPr lang="en-US" sz="2800" dirty="0"/>
              <a:t> of the </a:t>
            </a:r>
            <a:r>
              <a:rPr lang="en-US" sz="2800" b="1" dirty="0"/>
              <a:t>population</a:t>
            </a:r>
            <a:r>
              <a:rPr lang="en-US" sz="2800" dirty="0"/>
              <a:t>).</a:t>
            </a:r>
          </a:p>
          <a:p>
            <a:pPr>
              <a:spcBef>
                <a:spcPct val="50000"/>
              </a:spcBef>
            </a:pPr>
            <a:r>
              <a:rPr lang="en-US" sz="2800" dirty="0"/>
              <a:t>Suppose a random variable X can take the values {x</a:t>
            </a:r>
            <a:r>
              <a:rPr lang="en-US" sz="2800" baseline="-25000" dirty="0"/>
              <a:t>1</a:t>
            </a:r>
            <a:r>
              <a:rPr lang="en-US" sz="2800" dirty="0"/>
              <a:t>,x</a:t>
            </a:r>
            <a:r>
              <a:rPr lang="en-US" sz="2800" baseline="-25000" dirty="0"/>
              <a:t>2</a:t>
            </a:r>
            <a:r>
              <a:rPr lang="en-US" sz="2800" dirty="0"/>
              <a:t>,…} with probabilities {p</a:t>
            </a:r>
            <a:r>
              <a:rPr lang="en-US" sz="2800" baseline="-25000" dirty="0"/>
              <a:t>1</a:t>
            </a:r>
            <a:r>
              <a:rPr lang="en-US" sz="2800" dirty="0"/>
              <a:t>,p</a:t>
            </a:r>
            <a:r>
              <a:rPr lang="en-US" sz="2800" baseline="-25000" dirty="0"/>
              <a:t>2</a:t>
            </a:r>
            <a:r>
              <a:rPr lang="en-US" sz="2800" dirty="0"/>
              <a:t>,…}. Then</a:t>
            </a:r>
          </a:p>
          <a:p>
            <a:pPr>
              <a:spcBef>
                <a:spcPct val="50000"/>
              </a:spcBef>
            </a:pPr>
            <a:endParaRPr lang="en-US" sz="2800" dirty="0"/>
          </a:p>
        </p:txBody>
      </p:sp>
      <p:sp>
        <p:nvSpPr>
          <p:cNvPr id="31751" name="Rectangle 1029"/>
          <p:cNvSpPr>
            <a:spLocks noChangeArrowheads="1"/>
          </p:cNvSpPr>
          <p:nvPr/>
        </p:nvSpPr>
        <p:spPr bwMode="auto">
          <a:xfrm>
            <a:off x="2209800" y="5662806"/>
            <a:ext cx="166654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2800" b="1" dirty="0">
                <a:latin typeface="Times New Roman" panose="02020603050405020304" pitchFamily="18" charset="0"/>
                <a:cs typeface="Times New Roman" panose="02020603050405020304" pitchFamily="18" charset="0"/>
              </a:rPr>
              <a:t>Mean:</a:t>
            </a:r>
          </a:p>
          <a:p>
            <a:pPr>
              <a:spcBef>
                <a:spcPct val="50000"/>
              </a:spcBef>
            </a:pPr>
            <a:endParaRPr lang="en-US" sz="2800" dirty="0">
              <a:latin typeface="Times New Roman" panose="02020603050405020304" pitchFamily="18" charset="0"/>
              <a:cs typeface="Times New Roman" panose="02020603050405020304" pitchFamily="18" charset="0"/>
            </a:endParaRPr>
          </a:p>
          <a:p>
            <a:pPr>
              <a:spcBef>
                <a:spcPct val="50000"/>
              </a:spcBef>
            </a:pPr>
            <a:r>
              <a:rPr lang="en-US" sz="2800" b="1" dirty="0">
                <a:latin typeface="Times New Roman" panose="02020603050405020304" pitchFamily="18" charset="0"/>
                <a:cs typeface="Times New Roman" panose="02020603050405020304" pitchFamily="18" charset="0"/>
              </a:rPr>
              <a:t>Variance:</a:t>
            </a:r>
          </a:p>
        </p:txBody>
      </p:sp>
      <p:graphicFrame>
        <p:nvGraphicFramePr>
          <p:cNvPr id="31752" name="Object 1030"/>
          <p:cNvGraphicFramePr>
            <a:graphicFrameLocks noChangeAspect="1"/>
          </p:cNvGraphicFramePr>
          <p:nvPr>
            <p:extLst>
              <p:ext uri="{D42A27DB-BD31-4B8C-83A1-F6EECF244321}">
                <p14:modId xmlns:p14="http://schemas.microsoft.com/office/powerpoint/2010/main" val="1016325259"/>
              </p:ext>
            </p:extLst>
          </p:nvPr>
        </p:nvGraphicFramePr>
        <p:xfrm>
          <a:off x="3733800" y="5763027"/>
          <a:ext cx="3302701" cy="822960"/>
        </p:xfrm>
        <a:graphic>
          <a:graphicData uri="http://schemas.openxmlformats.org/presentationml/2006/ole">
            <mc:AlternateContent xmlns:mc="http://schemas.openxmlformats.org/markup-compatibility/2006">
              <mc:Choice xmlns:v="urn:schemas-microsoft-com:vml" Requires="v">
                <p:oleObj spid="_x0000_s32265" name="Equation" r:id="rId3" imgW="1930400" imgH="482600" progId="Equation.3">
                  <p:embed/>
                </p:oleObj>
              </mc:Choice>
              <mc:Fallback>
                <p:oleObj name="Equation" r:id="rId3" imgW="1930400" imgH="482600" progId="Equation.3">
                  <p:embed/>
                  <p:pic>
                    <p:nvPicPr>
                      <p:cNvPr id="0" name="Object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5763027"/>
                        <a:ext cx="3302701"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3" name="Object 1031"/>
          <p:cNvGraphicFramePr>
            <a:graphicFrameLocks noChangeAspect="1"/>
          </p:cNvGraphicFramePr>
          <p:nvPr>
            <p:extLst>
              <p:ext uri="{D42A27DB-BD31-4B8C-83A1-F6EECF244321}">
                <p14:modId xmlns:p14="http://schemas.microsoft.com/office/powerpoint/2010/main" val="1258415156"/>
              </p:ext>
            </p:extLst>
          </p:nvPr>
        </p:nvGraphicFramePr>
        <p:xfrm>
          <a:off x="4105508" y="7021488"/>
          <a:ext cx="7248292" cy="914400"/>
        </p:xfrm>
        <a:graphic>
          <a:graphicData uri="http://schemas.openxmlformats.org/presentationml/2006/ole">
            <mc:AlternateContent xmlns:mc="http://schemas.openxmlformats.org/markup-compatibility/2006">
              <mc:Choice xmlns:v="urn:schemas-microsoft-com:vml" Requires="v">
                <p:oleObj spid="_x0000_s32266" name="Equation" r:id="rId5" imgW="4127500" imgH="520700" progId="Equation.3">
                  <p:embed/>
                </p:oleObj>
              </mc:Choice>
              <mc:Fallback>
                <p:oleObj name="Equation" r:id="rId5" imgW="4127500" imgH="520700" progId="Equation.3">
                  <p:embed/>
                  <p:pic>
                    <p:nvPicPr>
                      <p:cNvPr id="0" name="Object 10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5508" y="7021488"/>
                        <a:ext cx="7248292"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3277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3277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E256200-9202-4560-997F-92F3C0C0D465}" type="slidenum">
              <a:rPr lang="en-US" sz="1400"/>
              <a:pPr/>
              <a:t>42</a:t>
            </a:fld>
            <a:endParaRPr lang="en-US" sz="1400"/>
          </a:p>
        </p:txBody>
      </p:sp>
      <p:sp>
        <p:nvSpPr>
          <p:cNvPr id="32772" name="Text Box 2"/>
          <p:cNvSpPr txBox="1">
            <a:spLocks noChangeArrowheads="1"/>
          </p:cNvSpPr>
          <p:nvPr/>
        </p:nvSpPr>
        <p:spPr bwMode="auto">
          <a:xfrm>
            <a:off x="2667001" y="529168"/>
            <a:ext cx="59435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Mean and Variance Example</a:t>
            </a:r>
          </a:p>
        </p:txBody>
      </p:sp>
      <p:sp>
        <p:nvSpPr>
          <p:cNvPr id="32774" name="Text Box 4"/>
          <p:cNvSpPr txBox="1">
            <a:spLocks noChangeArrowheads="1"/>
          </p:cNvSpPr>
          <p:nvPr/>
        </p:nvSpPr>
        <p:spPr bwMode="auto">
          <a:xfrm>
            <a:off x="2057400" y="1610361"/>
            <a:ext cx="7619999"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Consider a Bernoulli random variable with success probability </a:t>
            </a:r>
            <a:r>
              <a:rPr lang="en-US" sz="2800" b="1" dirty="0"/>
              <a:t>p</a:t>
            </a:r>
            <a:r>
              <a:rPr lang="en-US" sz="2800" dirty="0"/>
              <a:t>.</a:t>
            </a:r>
          </a:p>
          <a:p>
            <a:pPr algn="ctr">
              <a:spcBef>
                <a:spcPct val="50000"/>
              </a:spcBef>
            </a:pPr>
            <a:r>
              <a:rPr lang="en-US" sz="2800" dirty="0"/>
              <a:t>P[X=1] = p</a:t>
            </a:r>
          </a:p>
          <a:p>
            <a:pPr algn="ctr">
              <a:spcBef>
                <a:spcPct val="50000"/>
              </a:spcBef>
            </a:pPr>
            <a:r>
              <a:rPr lang="en-US" sz="2800" dirty="0"/>
              <a:t>P[X=0]=1-p</a:t>
            </a:r>
          </a:p>
          <a:p>
            <a:pPr>
              <a:spcBef>
                <a:spcPct val="50000"/>
              </a:spcBef>
            </a:pPr>
            <a:r>
              <a:rPr lang="en-US" sz="2800" b="1" dirty="0"/>
              <a:t>Mean:</a:t>
            </a:r>
          </a:p>
          <a:p>
            <a:pPr>
              <a:spcBef>
                <a:spcPct val="50000"/>
              </a:spcBef>
            </a:pPr>
            <a:endParaRPr lang="en-US" sz="2800" dirty="0"/>
          </a:p>
          <a:p>
            <a:pPr>
              <a:spcBef>
                <a:spcPct val="50000"/>
              </a:spcBef>
            </a:pPr>
            <a:endParaRPr lang="en-US" sz="2800" dirty="0"/>
          </a:p>
          <a:p>
            <a:pPr>
              <a:spcBef>
                <a:spcPct val="50000"/>
              </a:spcBef>
            </a:pPr>
            <a:endParaRPr lang="en-US" sz="2800" dirty="0"/>
          </a:p>
          <a:p>
            <a:pPr>
              <a:spcBef>
                <a:spcPct val="50000"/>
              </a:spcBef>
            </a:pPr>
            <a:r>
              <a:rPr lang="en-US" sz="2800" b="1" dirty="0"/>
              <a:t>Variance:</a:t>
            </a:r>
          </a:p>
        </p:txBody>
      </p:sp>
      <p:graphicFrame>
        <p:nvGraphicFramePr>
          <p:cNvPr id="32775" name="Object 5"/>
          <p:cNvGraphicFramePr>
            <a:graphicFrameLocks noChangeAspect="1"/>
          </p:cNvGraphicFramePr>
          <p:nvPr>
            <p:extLst>
              <p:ext uri="{D42A27DB-BD31-4B8C-83A1-F6EECF244321}">
                <p14:modId xmlns:p14="http://schemas.microsoft.com/office/powerpoint/2010/main" val="36235177"/>
              </p:ext>
            </p:extLst>
          </p:nvPr>
        </p:nvGraphicFramePr>
        <p:xfrm>
          <a:off x="3611880" y="3970265"/>
          <a:ext cx="5090464" cy="1737360"/>
        </p:xfrm>
        <a:graphic>
          <a:graphicData uri="http://schemas.openxmlformats.org/presentationml/2006/ole">
            <mc:AlternateContent xmlns:mc="http://schemas.openxmlformats.org/markup-compatibility/2006">
              <mc:Choice xmlns:v="urn:schemas-microsoft-com:vml" Requires="v">
                <p:oleObj spid="_x0000_s33288" name="Equation" r:id="rId3" imgW="3721100" imgH="1270000" progId="Equation.3">
                  <p:embed/>
                </p:oleObj>
              </mc:Choice>
              <mc:Fallback>
                <p:oleObj name="Equation" r:id="rId3" imgW="3721100" imgH="12700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880" y="3970265"/>
                        <a:ext cx="5090464" cy="1737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6" name="Object 6"/>
          <p:cNvGraphicFramePr>
            <a:graphicFrameLocks noChangeAspect="1"/>
          </p:cNvGraphicFramePr>
          <p:nvPr>
            <p:extLst>
              <p:ext uri="{D42A27DB-BD31-4B8C-83A1-F6EECF244321}">
                <p14:modId xmlns:p14="http://schemas.microsoft.com/office/powerpoint/2010/main" val="1266508717"/>
              </p:ext>
            </p:extLst>
          </p:nvPr>
        </p:nvGraphicFramePr>
        <p:xfrm>
          <a:off x="4267200" y="6400800"/>
          <a:ext cx="7297443" cy="1828800"/>
        </p:xfrm>
        <a:graphic>
          <a:graphicData uri="http://schemas.openxmlformats.org/presentationml/2006/ole">
            <mc:AlternateContent xmlns:mc="http://schemas.openxmlformats.org/markup-compatibility/2006">
              <mc:Choice xmlns:v="urn:schemas-microsoft-com:vml" Requires="v">
                <p:oleObj spid="_x0000_s33289" name="Equation" r:id="rId5" imgW="5219700" imgH="1308100" progId="Equation.3">
                  <p:embed/>
                </p:oleObj>
              </mc:Choice>
              <mc:Fallback>
                <p:oleObj name="Equation" r:id="rId5" imgW="5219700" imgH="13081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6400800"/>
                        <a:ext cx="7297443"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3379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3380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9B779A4-86CC-45F4-ADF2-32348B2C57CF}" type="slidenum">
              <a:rPr lang="en-US" sz="1400"/>
              <a:pPr/>
              <a:t>43</a:t>
            </a:fld>
            <a:endParaRPr lang="en-US" sz="1400"/>
          </a:p>
        </p:txBody>
      </p:sp>
      <p:sp>
        <p:nvSpPr>
          <p:cNvPr id="33796" name="Text Box 1026"/>
          <p:cNvSpPr txBox="1">
            <a:spLocks noChangeArrowheads="1"/>
          </p:cNvSpPr>
          <p:nvPr/>
        </p:nvSpPr>
        <p:spPr bwMode="auto">
          <a:xfrm>
            <a:off x="1657350" y="408166"/>
            <a:ext cx="8877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Mean and Variance of Binomial Random Variable</a:t>
            </a:r>
          </a:p>
        </p:txBody>
      </p:sp>
      <p:sp>
        <p:nvSpPr>
          <p:cNvPr id="33798" name="Text Box 1028"/>
          <p:cNvSpPr txBox="1">
            <a:spLocks noChangeArrowheads="1"/>
          </p:cNvSpPr>
          <p:nvPr/>
        </p:nvSpPr>
        <p:spPr bwMode="auto">
          <a:xfrm>
            <a:off x="2446020" y="1174196"/>
            <a:ext cx="799338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Consider a binomial random variable with success probability </a:t>
            </a:r>
            <a:r>
              <a:rPr lang="en-US" sz="2800" b="1" dirty="0"/>
              <a:t>p</a:t>
            </a:r>
            <a:r>
              <a:rPr lang="en-US" sz="2800" dirty="0"/>
              <a:t> and sample size </a:t>
            </a:r>
            <a:r>
              <a:rPr lang="en-US" sz="2800" b="1" dirty="0"/>
              <a:t>n</a:t>
            </a:r>
            <a:r>
              <a:rPr lang="en-US" sz="2800" dirty="0"/>
              <a:t>.</a:t>
            </a:r>
          </a:p>
          <a:p>
            <a:pPr algn="ctr">
              <a:spcBef>
                <a:spcPct val="50000"/>
              </a:spcBef>
            </a:pPr>
            <a:r>
              <a:rPr lang="en-US" sz="2800" dirty="0"/>
              <a:t>X ~ Bin(</a:t>
            </a:r>
            <a:r>
              <a:rPr lang="en-US" sz="2800" dirty="0" err="1"/>
              <a:t>n,p</a:t>
            </a:r>
            <a:r>
              <a:rPr lang="en-US" sz="2800" dirty="0"/>
              <a:t>)</a:t>
            </a:r>
          </a:p>
          <a:p>
            <a:pPr>
              <a:spcBef>
                <a:spcPct val="50000"/>
              </a:spcBef>
            </a:pPr>
            <a:endParaRPr lang="en-US" sz="2800" dirty="0"/>
          </a:p>
          <a:p>
            <a:pPr>
              <a:spcBef>
                <a:spcPct val="50000"/>
              </a:spcBef>
            </a:pPr>
            <a:r>
              <a:rPr lang="en-US" sz="2800" b="1" dirty="0"/>
              <a:t>Mean:</a:t>
            </a:r>
          </a:p>
          <a:p>
            <a:pPr>
              <a:spcBef>
                <a:spcPct val="50000"/>
              </a:spcBef>
            </a:pPr>
            <a:endParaRPr lang="en-US" sz="2800" dirty="0"/>
          </a:p>
          <a:p>
            <a:pPr>
              <a:spcBef>
                <a:spcPct val="50000"/>
              </a:spcBef>
            </a:pPr>
            <a:endParaRPr lang="en-US" sz="2800" dirty="0"/>
          </a:p>
          <a:p>
            <a:pPr>
              <a:spcBef>
                <a:spcPct val="50000"/>
              </a:spcBef>
            </a:pPr>
            <a:endParaRPr lang="en-US" sz="2800" dirty="0"/>
          </a:p>
          <a:p>
            <a:pPr>
              <a:spcBef>
                <a:spcPct val="50000"/>
              </a:spcBef>
            </a:pPr>
            <a:r>
              <a:rPr lang="en-US" sz="2800" b="1" dirty="0"/>
              <a:t>Variance:</a:t>
            </a:r>
          </a:p>
        </p:txBody>
      </p:sp>
      <p:graphicFrame>
        <p:nvGraphicFramePr>
          <p:cNvPr id="33800" name="Object 1030"/>
          <p:cNvGraphicFramePr>
            <a:graphicFrameLocks noChangeAspect="1"/>
          </p:cNvGraphicFramePr>
          <p:nvPr>
            <p:extLst>
              <p:ext uri="{D42A27DB-BD31-4B8C-83A1-F6EECF244321}">
                <p14:modId xmlns:p14="http://schemas.microsoft.com/office/powerpoint/2010/main" val="1468610317"/>
              </p:ext>
            </p:extLst>
          </p:nvPr>
        </p:nvGraphicFramePr>
        <p:xfrm>
          <a:off x="4140200" y="3525145"/>
          <a:ext cx="5021403" cy="2103120"/>
        </p:xfrm>
        <a:graphic>
          <a:graphicData uri="http://schemas.openxmlformats.org/presentationml/2006/ole">
            <mc:AlternateContent xmlns:mc="http://schemas.openxmlformats.org/markup-compatibility/2006">
              <mc:Choice xmlns:v="urn:schemas-microsoft-com:vml" Requires="v">
                <p:oleObj spid="_x0000_s34313" name="Equation" r:id="rId3" imgW="3911600" imgH="1638300" progId="Equation.3">
                  <p:embed/>
                </p:oleObj>
              </mc:Choice>
              <mc:Fallback>
                <p:oleObj name="Equation" r:id="rId3" imgW="3911600" imgH="1638300" progId="Equation.3">
                  <p:embed/>
                  <p:pic>
                    <p:nvPicPr>
                      <p:cNvPr id="0" name="Object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3525145"/>
                        <a:ext cx="5021403" cy="2103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801" name="Object 1031"/>
          <p:cNvGraphicFramePr>
            <a:graphicFrameLocks noChangeAspect="1"/>
          </p:cNvGraphicFramePr>
          <p:nvPr>
            <p:extLst>
              <p:ext uri="{D42A27DB-BD31-4B8C-83A1-F6EECF244321}">
                <p14:modId xmlns:p14="http://schemas.microsoft.com/office/powerpoint/2010/main" val="3170002947"/>
              </p:ext>
            </p:extLst>
          </p:nvPr>
        </p:nvGraphicFramePr>
        <p:xfrm>
          <a:off x="4724400" y="5963569"/>
          <a:ext cx="6081113" cy="2103120"/>
        </p:xfrm>
        <a:graphic>
          <a:graphicData uri="http://schemas.openxmlformats.org/presentationml/2006/ole">
            <mc:AlternateContent xmlns:mc="http://schemas.openxmlformats.org/markup-compatibility/2006">
              <mc:Choice xmlns:v="urn:schemas-microsoft-com:vml" Requires="v">
                <p:oleObj spid="_x0000_s34314" name="Equation" r:id="rId5" imgW="4737100" imgH="1638300" progId="Equation.3">
                  <p:embed/>
                </p:oleObj>
              </mc:Choice>
              <mc:Fallback>
                <p:oleObj name="Equation" r:id="rId5" imgW="4737100" imgH="1638300" progId="Equation.3">
                  <p:embed/>
                  <p:pic>
                    <p:nvPicPr>
                      <p:cNvPr id="0" name="Object 10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5963569"/>
                        <a:ext cx="6081113" cy="2103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 name="Picture 11">
            <a:extLst>
              <a:ext uri="{FF2B5EF4-FFF2-40B4-BE49-F238E27FC236}">
                <a16:creationId xmlns:a16="http://schemas.microsoft.com/office/drawing/2014/main" id="{2264A080-BEF3-4C46-BC69-7D82D28A122F}"/>
              </a:ext>
            </a:extLst>
          </p:cNvPr>
          <p:cNvPicPr>
            <a:picLocks noChangeAspect="1"/>
          </p:cNvPicPr>
          <p:nvPr/>
        </p:nvPicPr>
        <p:blipFill rotWithShape="1">
          <a:blip r:embed="rId7"/>
          <a:srcRect t="-110" b="-110"/>
          <a:stretch/>
        </p:blipFill>
        <p:spPr>
          <a:xfrm>
            <a:off x="2643897" y="7015129"/>
            <a:ext cx="1394703" cy="141527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3481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34825"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49BD4236-3CBF-4F9F-B89B-4402F7F9B39B}" type="slidenum">
              <a:rPr lang="en-US" sz="1400"/>
              <a:pPr/>
              <a:t>44</a:t>
            </a:fld>
            <a:endParaRPr lang="en-US" sz="1400"/>
          </a:p>
        </p:txBody>
      </p:sp>
      <p:sp>
        <p:nvSpPr>
          <p:cNvPr id="34820" name="Text Box 1026"/>
          <p:cNvSpPr txBox="1">
            <a:spLocks noChangeArrowheads="1"/>
          </p:cNvSpPr>
          <p:nvPr/>
        </p:nvSpPr>
        <p:spPr bwMode="auto">
          <a:xfrm>
            <a:off x="990600" y="215383"/>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Means and Variance of the Sum of Independent Random Variables</a:t>
            </a:r>
          </a:p>
        </p:txBody>
      </p:sp>
      <p:sp>
        <p:nvSpPr>
          <p:cNvPr id="34822" name="Text Box 1028"/>
          <p:cNvSpPr txBox="1">
            <a:spLocks noChangeArrowheads="1"/>
          </p:cNvSpPr>
          <p:nvPr/>
        </p:nvSpPr>
        <p:spPr bwMode="auto">
          <a:xfrm>
            <a:off x="1181100" y="1576958"/>
            <a:ext cx="9372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Recall that a binomial RV is just the sum of </a:t>
            </a:r>
            <a:r>
              <a:rPr lang="en-US" sz="2800" b="1" dirty="0"/>
              <a:t>n</a:t>
            </a:r>
            <a:r>
              <a:rPr lang="en-US" sz="2800" dirty="0"/>
              <a:t> independent Bernoulli random variables.</a:t>
            </a:r>
          </a:p>
        </p:txBody>
      </p:sp>
      <p:sp>
        <p:nvSpPr>
          <p:cNvPr id="34823" name="Text Box 1029"/>
          <p:cNvSpPr txBox="1">
            <a:spLocks noChangeArrowheads="1"/>
          </p:cNvSpPr>
          <p:nvPr/>
        </p:nvSpPr>
        <p:spPr bwMode="auto">
          <a:xfrm>
            <a:off x="1150620" y="2796204"/>
            <a:ext cx="102870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If X</a:t>
            </a:r>
            <a:r>
              <a:rPr lang="en-US" sz="2800" baseline="-25000" dirty="0"/>
              <a:t>1</a:t>
            </a:r>
            <a:r>
              <a:rPr lang="en-US" sz="2800" dirty="0"/>
              <a:t>, X</a:t>
            </a:r>
            <a:r>
              <a:rPr lang="en-US" sz="2800" baseline="-25000" dirty="0"/>
              <a:t>2</a:t>
            </a:r>
            <a:r>
              <a:rPr lang="en-US" sz="2800" dirty="0"/>
              <a:t>, …,</a:t>
            </a:r>
            <a:r>
              <a:rPr lang="en-US" sz="2800" dirty="0" err="1"/>
              <a:t>X</a:t>
            </a:r>
            <a:r>
              <a:rPr lang="en-US" sz="2800" baseline="-25000" dirty="0" err="1"/>
              <a:t>n</a:t>
            </a:r>
            <a:r>
              <a:rPr lang="en-US" sz="2800" dirty="0"/>
              <a:t> are </a:t>
            </a:r>
            <a:r>
              <a:rPr lang="en-US" sz="2800" b="1" dirty="0"/>
              <a:t>independent</a:t>
            </a:r>
            <a:r>
              <a:rPr lang="en-US" sz="2800" dirty="0"/>
              <a:t> random variables and if we define Y= X</a:t>
            </a:r>
            <a:r>
              <a:rPr lang="en-US" sz="2800" baseline="-25000" dirty="0"/>
              <a:t>1</a:t>
            </a:r>
            <a:r>
              <a:rPr lang="en-US" sz="2800" dirty="0"/>
              <a:t>+ X</a:t>
            </a:r>
            <a:r>
              <a:rPr lang="en-US" sz="2800" baseline="-25000" dirty="0"/>
              <a:t>2</a:t>
            </a:r>
            <a:r>
              <a:rPr lang="en-US" sz="2800" dirty="0"/>
              <a:t>+ …+</a:t>
            </a:r>
            <a:r>
              <a:rPr lang="en-US" sz="2800" dirty="0" err="1"/>
              <a:t>X</a:t>
            </a:r>
            <a:r>
              <a:rPr lang="en-US" sz="2800" baseline="-25000" dirty="0" err="1"/>
              <a:t>n</a:t>
            </a:r>
            <a:r>
              <a:rPr lang="en-US" sz="2800" dirty="0"/>
              <a:t> </a:t>
            </a:r>
          </a:p>
          <a:p>
            <a:pPr>
              <a:spcBef>
                <a:spcPct val="50000"/>
              </a:spcBef>
            </a:pPr>
            <a:r>
              <a:rPr lang="en-US" sz="2800" dirty="0"/>
              <a:t>1. Means add:</a:t>
            </a:r>
          </a:p>
          <a:p>
            <a:pPr algn="ctr">
              <a:spcBef>
                <a:spcPct val="50000"/>
              </a:spcBef>
            </a:pPr>
            <a:r>
              <a:rPr lang="en-US" sz="2800" dirty="0"/>
              <a:t>E[Y]= E[X</a:t>
            </a:r>
            <a:r>
              <a:rPr lang="en-US" sz="2800" baseline="-25000" dirty="0"/>
              <a:t>1</a:t>
            </a:r>
            <a:r>
              <a:rPr lang="en-US" sz="2800" dirty="0"/>
              <a:t>]+E[X</a:t>
            </a:r>
            <a:r>
              <a:rPr lang="en-US" sz="2800" baseline="-25000" dirty="0"/>
              <a:t>2</a:t>
            </a:r>
            <a:r>
              <a:rPr lang="en-US" sz="2800" dirty="0"/>
              <a:t>]+ …+E[</a:t>
            </a:r>
            <a:r>
              <a:rPr lang="en-US" sz="2800" dirty="0" err="1"/>
              <a:t>X</a:t>
            </a:r>
            <a:r>
              <a:rPr lang="en-US" sz="2800" baseline="-25000" dirty="0" err="1"/>
              <a:t>n</a:t>
            </a:r>
            <a:r>
              <a:rPr lang="en-US" sz="2800" dirty="0"/>
              <a:t>]</a:t>
            </a:r>
            <a:endParaRPr lang="en-US" sz="2800" baseline="-25000" dirty="0"/>
          </a:p>
          <a:p>
            <a:pPr algn="ctr">
              <a:spcBef>
                <a:spcPct val="50000"/>
              </a:spcBef>
            </a:pPr>
            <a:endParaRPr lang="en-US" sz="2800" baseline="-25000" dirty="0"/>
          </a:p>
          <a:p>
            <a:pPr>
              <a:spcBef>
                <a:spcPct val="50000"/>
              </a:spcBef>
            </a:pPr>
            <a:r>
              <a:rPr lang="en-US" sz="2800" dirty="0"/>
              <a:t>2. Variances add:</a:t>
            </a:r>
          </a:p>
          <a:p>
            <a:pPr algn="ctr">
              <a:spcBef>
                <a:spcPct val="50000"/>
              </a:spcBef>
            </a:pPr>
            <a:r>
              <a:rPr lang="en-US" sz="2800" dirty="0"/>
              <a:t>V[Y]= V[X</a:t>
            </a:r>
            <a:r>
              <a:rPr lang="en-US" sz="2800" baseline="-25000" dirty="0"/>
              <a:t>1</a:t>
            </a:r>
            <a:r>
              <a:rPr lang="en-US" sz="2800" dirty="0"/>
              <a:t>]+V[X</a:t>
            </a:r>
            <a:r>
              <a:rPr lang="en-US" sz="2800" baseline="-25000" dirty="0"/>
              <a:t>2</a:t>
            </a:r>
            <a:r>
              <a:rPr lang="en-US" sz="2800" dirty="0"/>
              <a:t>]+ …+V[</a:t>
            </a:r>
            <a:r>
              <a:rPr lang="en-US" sz="2800" dirty="0" err="1"/>
              <a:t>X</a:t>
            </a:r>
            <a:r>
              <a:rPr lang="en-US" sz="2800" baseline="-25000" dirty="0" err="1"/>
              <a:t>n</a:t>
            </a:r>
            <a:r>
              <a:rPr lang="en-US" sz="2800" dirty="0"/>
              <a:t>]</a:t>
            </a:r>
          </a:p>
        </p:txBody>
      </p:sp>
      <p:sp>
        <p:nvSpPr>
          <p:cNvPr id="34824" name="Text Box 1030"/>
          <p:cNvSpPr txBox="1">
            <a:spLocks noChangeArrowheads="1"/>
          </p:cNvSpPr>
          <p:nvPr/>
        </p:nvSpPr>
        <p:spPr bwMode="auto">
          <a:xfrm>
            <a:off x="1150620" y="7156192"/>
            <a:ext cx="1078992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400" dirty="0"/>
              <a:t>We can use these results, together with the properties of the mean and variance that we learned earlier, to obtain the mean and variance of a binomial random variable (Question 10 of the exercises).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3584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3584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08262BE5-F58E-47B7-BFB4-6467CE90F732}" type="slidenum">
              <a:rPr lang="en-US" sz="1400"/>
              <a:pPr/>
              <a:t>45</a:t>
            </a:fld>
            <a:endParaRPr lang="en-US" sz="1400"/>
          </a:p>
        </p:txBody>
      </p:sp>
      <p:sp>
        <p:nvSpPr>
          <p:cNvPr id="35844" name="Text Box 1026"/>
          <p:cNvSpPr txBox="1">
            <a:spLocks noChangeArrowheads="1"/>
          </p:cNvSpPr>
          <p:nvPr/>
        </p:nvSpPr>
        <p:spPr bwMode="auto">
          <a:xfrm>
            <a:off x="2552700" y="457200"/>
            <a:ext cx="7086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Binomial Distribution Summary</a:t>
            </a:r>
          </a:p>
        </p:txBody>
      </p:sp>
      <p:sp>
        <p:nvSpPr>
          <p:cNvPr id="35849" name="Rectangle 1030"/>
          <p:cNvSpPr>
            <a:spLocks noChangeArrowheads="1"/>
          </p:cNvSpPr>
          <p:nvPr/>
        </p:nvSpPr>
        <p:spPr bwMode="auto">
          <a:xfrm>
            <a:off x="1493520" y="1752600"/>
            <a:ext cx="986028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7013" indent="-227013">
              <a:spcBef>
                <a:spcPct val="50000"/>
              </a:spcBef>
            </a:pPr>
            <a:r>
              <a:rPr lang="en-US" sz="2800" dirty="0">
                <a:latin typeface="+mj-lt"/>
              </a:rPr>
              <a:t>1.	Binomial RVs are discrete. </a:t>
            </a:r>
          </a:p>
          <a:p>
            <a:pPr marL="227013" indent="-227013">
              <a:spcBef>
                <a:spcPct val="50000"/>
              </a:spcBef>
            </a:pPr>
            <a:r>
              <a:rPr lang="en-US" sz="2800" dirty="0">
                <a:latin typeface="+mj-lt"/>
              </a:rPr>
              <a:t>2.	Parameters  -  </a:t>
            </a:r>
            <a:r>
              <a:rPr lang="en-US" sz="2800" b="1" dirty="0">
                <a:latin typeface="+mj-lt"/>
              </a:rPr>
              <a:t>n </a:t>
            </a:r>
            <a:r>
              <a:rPr lang="en-US" sz="2800" dirty="0">
                <a:latin typeface="+mj-lt"/>
              </a:rPr>
              <a:t>(sample size), </a:t>
            </a:r>
            <a:r>
              <a:rPr lang="en-US" sz="2800" b="1" dirty="0">
                <a:latin typeface="+mj-lt"/>
              </a:rPr>
              <a:t>p </a:t>
            </a:r>
            <a:r>
              <a:rPr lang="en-US" sz="2800" dirty="0">
                <a:latin typeface="+mj-lt"/>
              </a:rPr>
              <a:t>(probability of success)</a:t>
            </a:r>
          </a:p>
          <a:p>
            <a:pPr marL="227013" indent="-227013">
              <a:spcBef>
                <a:spcPct val="50000"/>
              </a:spcBef>
            </a:pPr>
            <a:r>
              <a:rPr lang="en-US" sz="2800" dirty="0">
                <a:latin typeface="+mj-lt"/>
              </a:rPr>
              <a:t>3.	Sum of n independent 0/1 outcomes</a:t>
            </a:r>
          </a:p>
          <a:p>
            <a:pPr marL="227013" indent="-227013">
              <a:spcBef>
                <a:spcPct val="50000"/>
              </a:spcBef>
            </a:pPr>
            <a:r>
              <a:rPr lang="en-US" sz="2800" dirty="0">
                <a:latin typeface="+mj-lt"/>
              </a:rPr>
              <a:t>4.	Sample proportions, logistic regression</a:t>
            </a:r>
          </a:p>
        </p:txBody>
      </p:sp>
    </p:spTree>
    <p:extLst>
      <p:ext uri="{BB962C8B-B14F-4D97-AF65-F5344CB8AC3E}">
        <p14:creationId xmlns:p14="http://schemas.microsoft.com/office/powerpoint/2010/main" val="688122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unset over a body of water&#10;&#10;Description automatically generated">
            <a:extLst>
              <a:ext uri="{FF2B5EF4-FFF2-40B4-BE49-F238E27FC236}">
                <a16:creationId xmlns:a16="http://schemas.microsoft.com/office/drawing/2014/main" id="{9904F8B4-62FC-B04A-9EB0-7904B5D2858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9144000"/>
          </a:xfrm>
          <a:prstGeom prst="rect">
            <a:avLst/>
          </a:prstGeom>
        </p:spPr>
      </p:pic>
      <p:sp>
        <p:nvSpPr>
          <p:cNvPr id="7" name="TextBox 6">
            <a:extLst>
              <a:ext uri="{FF2B5EF4-FFF2-40B4-BE49-F238E27FC236}">
                <a16:creationId xmlns:a16="http://schemas.microsoft.com/office/drawing/2014/main" id="{19C4325C-CC59-FC49-AB9D-E3F6F9461ADE}"/>
              </a:ext>
            </a:extLst>
          </p:cNvPr>
          <p:cNvSpPr txBox="1"/>
          <p:nvPr/>
        </p:nvSpPr>
        <p:spPr>
          <a:xfrm>
            <a:off x="152400" y="228600"/>
            <a:ext cx="3414373" cy="1181863"/>
          </a:xfrm>
          <a:prstGeom prst="rect">
            <a:avLst/>
          </a:prstGeo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gn="ctr">
              <a:lnSpc>
                <a:spcPct val="90000"/>
              </a:lnSpc>
              <a:spcBef>
                <a:spcPct val="0"/>
              </a:spcBef>
              <a:spcAft>
                <a:spcPts val="600"/>
              </a:spcAft>
            </a:pPr>
            <a:r>
              <a:rPr lang="en-US" sz="2600" b="1">
                <a:solidFill>
                  <a:schemeClr val="tx1">
                    <a:lumMod val="75000"/>
                    <a:lumOff val="25000"/>
                  </a:schemeClr>
                </a:solidFill>
                <a:latin typeface="+mj-lt"/>
                <a:ea typeface="+mj-ea"/>
                <a:cs typeface="+mj-cs"/>
              </a:rPr>
              <a:t>Pause- break time then work on exercises</a:t>
            </a:r>
          </a:p>
        </p:txBody>
      </p:sp>
      <p:sp>
        <p:nvSpPr>
          <p:cNvPr id="2" name="Date Placeholder 1">
            <a:extLst>
              <a:ext uri="{FF2B5EF4-FFF2-40B4-BE49-F238E27FC236}">
                <a16:creationId xmlns:a16="http://schemas.microsoft.com/office/drawing/2014/main" id="{17911CBC-C1FA-7140-85FD-071031FA2341}"/>
              </a:ext>
            </a:extLst>
          </p:cNvPr>
          <p:cNvSpPr>
            <a:spLocks noGrp="1"/>
          </p:cNvSpPr>
          <p:nvPr>
            <p:ph type="dt" sz="half" idx="10"/>
          </p:nvPr>
        </p:nvSpPr>
        <p:spPr/>
        <p:txBody>
          <a:bodyPr/>
          <a:lstStyle/>
          <a:p>
            <a:pPr>
              <a:defRPr/>
            </a:pPr>
            <a:r>
              <a:rPr lang="en-US"/>
              <a:t>Summer Institutes 2020</a:t>
            </a:r>
          </a:p>
        </p:txBody>
      </p:sp>
      <p:sp>
        <p:nvSpPr>
          <p:cNvPr id="3" name="Footer Placeholder 2">
            <a:extLst>
              <a:ext uri="{FF2B5EF4-FFF2-40B4-BE49-F238E27FC236}">
                <a16:creationId xmlns:a16="http://schemas.microsoft.com/office/drawing/2014/main" id="{143C76E5-794D-194E-BEC7-AD350BEE1F88}"/>
              </a:ext>
            </a:extLst>
          </p:cNvPr>
          <p:cNvSpPr>
            <a:spLocks noGrp="1"/>
          </p:cNvSpPr>
          <p:nvPr>
            <p:ph type="ftr" sz="quarter" idx="11"/>
          </p:nvPr>
        </p:nvSpPr>
        <p:spPr/>
        <p:txBody>
          <a:bodyPr/>
          <a:lstStyle/>
          <a:p>
            <a:pPr>
              <a:defRPr/>
            </a:pPr>
            <a:r>
              <a:rPr lang="en-US"/>
              <a:t>Module 1, Session 2</a:t>
            </a:r>
          </a:p>
        </p:txBody>
      </p:sp>
      <p:sp>
        <p:nvSpPr>
          <p:cNvPr id="4" name="Slide Number Placeholder 3">
            <a:extLst>
              <a:ext uri="{FF2B5EF4-FFF2-40B4-BE49-F238E27FC236}">
                <a16:creationId xmlns:a16="http://schemas.microsoft.com/office/drawing/2014/main" id="{603DB9A1-8FD4-3D4E-9E5D-78B804E7E2A3}"/>
              </a:ext>
            </a:extLst>
          </p:cNvPr>
          <p:cNvSpPr>
            <a:spLocks noGrp="1"/>
          </p:cNvSpPr>
          <p:nvPr>
            <p:ph type="sldNum" sz="quarter" idx="12"/>
          </p:nvPr>
        </p:nvSpPr>
        <p:spPr/>
        <p:txBody>
          <a:bodyPr/>
          <a:lstStyle/>
          <a:p>
            <a:pPr>
              <a:defRPr/>
            </a:pPr>
            <a:fld id="{BFF1591F-C7A5-4243-AD37-CE39796CDA61}" type="slidenum">
              <a:rPr lang="en-US" smtClean="0"/>
              <a:pPr>
                <a:defRPr/>
              </a:pPr>
              <a:t>46</a:t>
            </a:fld>
            <a:endParaRPr lang="en-US"/>
          </a:p>
        </p:txBody>
      </p:sp>
    </p:spTree>
    <p:extLst>
      <p:ext uri="{BB962C8B-B14F-4D97-AF65-F5344CB8AC3E}">
        <p14:creationId xmlns:p14="http://schemas.microsoft.com/office/powerpoint/2010/main" val="2578559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3584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3584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08262BE5-F58E-47B7-BFB4-6467CE90F732}" type="slidenum">
              <a:rPr lang="en-US" sz="1400"/>
              <a:pPr/>
              <a:t>47</a:t>
            </a:fld>
            <a:endParaRPr lang="en-US" sz="1400"/>
          </a:p>
        </p:txBody>
      </p:sp>
      <p:sp>
        <p:nvSpPr>
          <p:cNvPr id="35849" name="Rectangle 1030"/>
          <p:cNvSpPr>
            <a:spLocks noChangeArrowheads="1"/>
          </p:cNvSpPr>
          <p:nvPr/>
        </p:nvSpPr>
        <p:spPr bwMode="auto">
          <a:xfrm>
            <a:off x="2204136" y="1411771"/>
            <a:ext cx="77343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US" sz="2800" dirty="0">
              <a:solidFill>
                <a:schemeClr val="accent1"/>
              </a:solidFill>
              <a:latin typeface="+mj-lt"/>
            </a:endParaRPr>
          </a:p>
          <a:p>
            <a:pPr marL="514350" indent="-514350">
              <a:spcBef>
                <a:spcPct val="50000"/>
              </a:spcBef>
              <a:buFont typeface="+mj-lt"/>
              <a:buAutoNum type="arabicPeriod" startAt="10"/>
            </a:pPr>
            <a:r>
              <a:rPr lang="en-US" sz="2800">
                <a:solidFill>
                  <a:schemeClr val="accent1"/>
                </a:solidFill>
                <a:latin typeface="+mj-lt"/>
              </a:rPr>
              <a:t> A </a:t>
            </a:r>
            <a:r>
              <a:rPr lang="en-US" sz="2800" dirty="0">
                <a:solidFill>
                  <a:schemeClr val="accent1"/>
                </a:solidFill>
                <a:latin typeface="+mj-lt"/>
              </a:rPr>
              <a:t>couple intends to have 5 children and both are carriers of myotonic dystrophy, a dominant trait. Therefore, the probability that a child has the trait is 0.75. What is the probability that at least 1 child will have the trait?</a:t>
            </a:r>
          </a:p>
          <a:p>
            <a:pPr marL="457200" indent="-457200">
              <a:spcBef>
                <a:spcPct val="50000"/>
              </a:spcBef>
              <a:buFont typeface="+mj-lt"/>
              <a:buAutoNum type="arabicPeriod" startAt="10"/>
            </a:pPr>
            <a:r>
              <a:rPr lang="en-US" sz="2800" dirty="0">
                <a:solidFill>
                  <a:schemeClr val="accent1"/>
                </a:solidFill>
                <a:latin typeface="+mj-lt"/>
              </a:rPr>
              <a:t> Calculate the mean and variance of a binomially distributed random variable with n trials and success probability p.</a:t>
            </a:r>
          </a:p>
        </p:txBody>
      </p:sp>
      <p:sp>
        <p:nvSpPr>
          <p:cNvPr id="8" name="Text Box 2">
            <a:extLst>
              <a:ext uri="{FF2B5EF4-FFF2-40B4-BE49-F238E27FC236}">
                <a16:creationId xmlns:a16="http://schemas.microsoft.com/office/drawing/2014/main" id="{A21E8B70-0D9B-754C-A939-A219F4FD5508}"/>
              </a:ext>
            </a:extLst>
          </p:cNvPr>
          <p:cNvSpPr txBox="1">
            <a:spLocks noChangeArrowheads="1"/>
          </p:cNvSpPr>
          <p:nvPr/>
        </p:nvSpPr>
        <p:spPr bwMode="auto">
          <a:xfrm>
            <a:off x="4013886" y="797179"/>
            <a:ext cx="411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solidFill>
                  <a:schemeClr val="accent1"/>
                </a:solidFill>
              </a:rPr>
              <a:t>Questions 10, 11 </a:t>
            </a:r>
          </a:p>
        </p:txBody>
      </p:sp>
    </p:spTree>
    <p:extLst>
      <p:ext uri="{BB962C8B-B14F-4D97-AF65-F5344CB8AC3E}">
        <p14:creationId xmlns:p14="http://schemas.microsoft.com/office/powerpoint/2010/main" val="985071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614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615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DBA7242-2049-4F66-90FA-9D536BABEC8E}" type="slidenum">
              <a:rPr lang="en-US" sz="1400"/>
              <a:pPr/>
              <a:t>5</a:t>
            </a:fld>
            <a:endParaRPr lang="en-US" sz="1400"/>
          </a:p>
        </p:txBody>
      </p:sp>
      <p:sp>
        <p:nvSpPr>
          <p:cNvPr id="6148" name="Text Box 2"/>
          <p:cNvSpPr txBox="1">
            <a:spLocks noChangeArrowheads="1"/>
          </p:cNvSpPr>
          <p:nvPr/>
        </p:nvSpPr>
        <p:spPr bwMode="auto">
          <a:xfrm>
            <a:off x="4572000" y="441003"/>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Types</a:t>
            </a:r>
            <a:r>
              <a:rPr lang="en-US" b="1" dirty="0"/>
              <a:t> </a:t>
            </a:r>
            <a:r>
              <a:rPr lang="en-US" sz="3200" b="1" dirty="0"/>
              <a:t>of Data</a:t>
            </a:r>
            <a:endParaRPr lang="en-US" sz="3200" dirty="0"/>
          </a:p>
        </p:txBody>
      </p:sp>
      <p:sp>
        <p:nvSpPr>
          <p:cNvPr id="6150" name="Text Box 4"/>
          <p:cNvSpPr txBox="1">
            <a:spLocks noChangeArrowheads="1"/>
          </p:cNvSpPr>
          <p:nvPr/>
        </p:nvSpPr>
        <p:spPr bwMode="auto">
          <a:xfrm>
            <a:off x="1066800" y="1163052"/>
            <a:ext cx="96012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buFontTx/>
              <a:buChar char="•"/>
            </a:pPr>
            <a:r>
              <a:rPr lang="en-US" sz="2400" dirty="0"/>
              <a:t>Categorical (qualitative)</a:t>
            </a:r>
          </a:p>
          <a:p>
            <a:pPr lvl="1">
              <a:spcBef>
                <a:spcPct val="50000"/>
              </a:spcBef>
            </a:pPr>
            <a:r>
              <a:rPr lang="en-US" sz="2400" dirty="0"/>
              <a:t>1) Nominal scale - no natural order</a:t>
            </a:r>
          </a:p>
          <a:p>
            <a:pPr lvl="1">
              <a:spcBef>
                <a:spcPct val="50000"/>
              </a:spcBef>
            </a:pPr>
            <a:r>
              <a:rPr lang="en-US" sz="2400" dirty="0"/>
              <a:t>	- sex at birth, gender identity, nationality, </a:t>
            </a:r>
            <a:r>
              <a:rPr lang="is-IS" sz="2400" dirty="0"/>
              <a:t>…</a:t>
            </a:r>
            <a:endParaRPr lang="en-US" sz="2400" dirty="0"/>
          </a:p>
          <a:p>
            <a:pPr lvl="1">
              <a:spcBef>
                <a:spcPct val="50000"/>
              </a:spcBef>
            </a:pPr>
            <a:r>
              <a:rPr lang="en-US" sz="2400" dirty="0"/>
              <a:t>2) Ordinal scale - natural order exists</a:t>
            </a:r>
          </a:p>
          <a:p>
            <a:pPr lvl="1">
              <a:spcBef>
                <a:spcPct val="50000"/>
              </a:spcBef>
            </a:pPr>
            <a:r>
              <a:rPr lang="en-US" sz="2400" dirty="0"/>
              <a:t>	- low/medium/high, BMI categories </a:t>
            </a:r>
            <a:r>
              <a:rPr lang="is-IS" sz="2400" dirty="0"/>
              <a:t>…</a:t>
            </a:r>
            <a:endParaRPr lang="en-US" sz="2400" dirty="0"/>
          </a:p>
          <a:p>
            <a:pPr>
              <a:spcBef>
                <a:spcPct val="50000"/>
              </a:spcBef>
              <a:buFontTx/>
              <a:buChar char="•"/>
            </a:pPr>
            <a:r>
              <a:rPr lang="en-US" sz="2400" dirty="0"/>
              <a:t>Numerical (quantitative)</a:t>
            </a:r>
          </a:p>
          <a:p>
            <a:pPr lvl="1">
              <a:spcBef>
                <a:spcPct val="50000"/>
              </a:spcBef>
            </a:pPr>
            <a:r>
              <a:rPr lang="en-US" sz="2400" dirty="0"/>
              <a:t>1) Discrete - (few) integer values</a:t>
            </a:r>
          </a:p>
          <a:p>
            <a:pPr lvl="1">
              <a:spcBef>
                <a:spcPct val="50000"/>
              </a:spcBef>
            </a:pPr>
            <a:r>
              <a:rPr lang="en-US" sz="2400" dirty="0"/>
              <a:t>	- number of children in a family</a:t>
            </a:r>
          </a:p>
          <a:p>
            <a:pPr lvl="1">
              <a:spcBef>
                <a:spcPct val="50000"/>
              </a:spcBef>
            </a:pPr>
            <a:r>
              <a:rPr lang="en-US" sz="2400" dirty="0"/>
              <a:t>2) Continuous - measure to a given level of precision</a:t>
            </a:r>
          </a:p>
          <a:p>
            <a:pPr lvl="1">
              <a:spcBef>
                <a:spcPct val="50000"/>
              </a:spcBef>
            </a:pPr>
            <a:r>
              <a:rPr lang="en-US" sz="2400" dirty="0"/>
              <a:t>	- blood pressure, weight</a:t>
            </a:r>
          </a:p>
        </p:txBody>
      </p:sp>
      <p:sp>
        <p:nvSpPr>
          <p:cNvPr id="6151" name="Text Box 5"/>
          <p:cNvSpPr txBox="1">
            <a:spLocks noChangeArrowheads="1"/>
          </p:cNvSpPr>
          <p:nvPr/>
        </p:nvSpPr>
        <p:spPr bwMode="auto">
          <a:xfrm>
            <a:off x="3266440" y="6808931"/>
            <a:ext cx="7010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400" i="1" dirty="0"/>
              <a:t>Different types of data require different analysis and graphics tools</a:t>
            </a:r>
          </a:p>
          <a:p>
            <a:pPr>
              <a:spcBef>
                <a:spcPct val="50000"/>
              </a:spcBef>
            </a:pPr>
            <a:r>
              <a:rPr lang="en-US" sz="2400" i="1" dirty="0">
                <a:sym typeface="Symbol" pitchFamily="18" charset="2"/>
              </a:rPr>
              <a:t>	e.g., categorize zip code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717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7176"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1A573265-C2C0-444A-8AFA-E195184409C8}" type="slidenum">
              <a:rPr lang="en-US" sz="1400"/>
              <a:pPr/>
              <a:t>6</a:t>
            </a:fld>
            <a:endParaRPr lang="en-US" sz="1400"/>
          </a:p>
        </p:txBody>
      </p:sp>
      <p:sp>
        <p:nvSpPr>
          <p:cNvPr id="7172" name="Rectangle 2"/>
          <p:cNvSpPr>
            <a:spLocks noChangeArrowheads="1"/>
          </p:cNvSpPr>
          <p:nvPr/>
        </p:nvSpPr>
        <p:spPr bwMode="auto">
          <a:xfrm>
            <a:off x="4191000" y="609600"/>
            <a:ext cx="24384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mj-lt"/>
              </a:rPr>
              <a:t>Samples</a:t>
            </a:r>
          </a:p>
        </p:txBody>
      </p:sp>
      <p:sp>
        <p:nvSpPr>
          <p:cNvPr id="7174" name="Rectangle 4"/>
          <p:cNvSpPr>
            <a:spLocks noChangeArrowheads="1"/>
          </p:cNvSpPr>
          <p:nvPr/>
        </p:nvSpPr>
        <p:spPr bwMode="auto">
          <a:xfrm>
            <a:off x="1752600" y="1371600"/>
            <a:ext cx="9982200" cy="871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mj-lt"/>
              </a:rPr>
              <a:t>In statistics, we usually analyze a </a:t>
            </a:r>
            <a:r>
              <a:rPr lang="en-US" sz="2800" b="1" dirty="0">
                <a:latin typeface="+mj-lt"/>
              </a:rPr>
              <a:t>sample </a:t>
            </a:r>
            <a:r>
              <a:rPr lang="en-US" sz="2800" dirty="0">
                <a:latin typeface="+mj-lt"/>
              </a:rPr>
              <a:t>of observations or measurements. </a:t>
            </a:r>
          </a:p>
          <a:p>
            <a:pPr>
              <a:spcBef>
                <a:spcPct val="50000"/>
              </a:spcBef>
            </a:pPr>
            <a:endParaRPr lang="en-US" sz="2800" dirty="0">
              <a:latin typeface="+mj-lt"/>
            </a:endParaRPr>
          </a:p>
          <a:p>
            <a:pPr>
              <a:spcBef>
                <a:spcPct val="50000"/>
              </a:spcBef>
            </a:pPr>
            <a:r>
              <a:rPr lang="en-US" sz="2800" dirty="0">
                <a:latin typeface="+mj-lt"/>
              </a:rPr>
              <a:t>We will denote a sample of N numerical values as:</a:t>
            </a:r>
          </a:p>
          <a:p>
            <a:pPr algn="ctr">
              <a:spcBef>
                <a:spcPct val="50000"/>
              </a:spcBef>
            </a:pPr>
            <a:r>
              <a:rPr lang="en-US" sz="2800" dirty="0">
                <a:latin typeface="+mj-lt"/>
              </a:rPr>
              <a:t>X</a:t>
            </a:r>
            <a:r>
              <a:rPr lang="en-US" sz="2800" baseline="-25000" dirty="0">
                <a:latin typeface="+mj-lt"/>
              </a:rPr>
              <a:t>1</a:t>
            </a:r>
            <a:r>
              <a:rPr lang="en-US" sz="2800" dirty="0">
                <a:latin typeface="+mj-lt"/>
              </a:rPr>
              <a:t>, X</a:t>
            </a:r>
            <a:r>
              <a:rPr lang="en-US" sz="2800" baseline="-25000" dirty="0">
                <a:latin typeface="+mj-lt"/>
              </a:rPr>
              <a:t>2</a:t>
            </a:r>
            <a:r>
              <a:rPr lang="en-US" sz="2800" dirty="0">
                <a:latin typeface="+mj-lt"/>
              </a:rPr>
              <a:t>, X</a:t>
            </a:r>
            <a:r>
              <a:rPr lang="en-US" sz="2800" baseline="-25000" dirty="0">
                <a:latin typeface="+mj-lt"/>
              </a:rPr>
              <a:t>3</a:t>
            </a:r>
            <a:r>
              <a:rPr lang="en-US" sz="2800" dirty="0">
                <a:latin typeface="+mj-lt"/>
              </a:rPr>
              <a:t>,…,X</a:t>
            </a:r>
            <a:r>
              <a:rPr lang="en-US" sz="2800" baseline="-25000" dirty="0">
                <a:latin typeface="+mj-lt"/>
              </a:rPr>
              <a:t>N</a:t>
            </a:r>
          </a:p>
          <a:p>
            <a:pPr>
              <a:spcBef>
                <a:spcPct val="50000"/>
              </a:spcBef>
            </a:pPr>
            <a:r>
              <a:rPr lang="en-US" sz="2800" dirty="0">
                <a:latin typeface="+mj-lt"/>
              </a:rPr>
              <a:t>where X</a:t>
            </a:r>
            <a:r>
              <a:rPr lang="en-US" sz="2800" baseline="-25000" dirty="0">
                <a:latin typeface="+mj-lt"/>
              </a:rPr>
              <a:t>1</a:t>
            </a:r>
            <a:r>
              <a:rPr lang="en-US" sz="2800" dirty="0">
                <a:latin typeface="+mj-lt"/>
              </a:rPr>
              <a:t> is the first sampled datum, X</a:t>
            </a:r>
            <a:r>
              <a:rPr lang="en-US" sz="2800" baseline="-25000" dirty="0">
                <a:latin typeface="+mj-lt"/>
              </a:rPr>
              <a:t>2</a:t>
            </a:r>
            <a:r>
              <a:rPr lang="en-US" sz="2800" dirty="0">
                <a:latin typeface="+mj-lt"/>
              </a:rPr>
              <a:t> is the second, etc.</a:t>
            </a:r>
          </a:p>
          <a:p>
            <a:pPr>
              <a:spcBef>
                <a:spcPct val="50000"/>
              </a:spcBef>
            </a:pPr>
            <a:endParaRPr lang="en-US" sz="2800" dirty="0">
              <a:latin typeface="+mj-lt"/>
            </a:endParaRPr>
          </a:p>
          <a:p>
            <a:pPr>
              <a:spcBef>
                <a:spcPct val="50000"/>
              </a:spcBef>
            </a:pPr>
            <a:r>
              <a:rPr lang="en-US" sz="2800" dirty="0">
                <a:latin typeface="+mj-lt"/>
              </a:rPr>
              <a:t>e.g. Ages of 3 people:</a:t>
            </a:r>
          </a:p>
          <a:p>
            <a:pPr>
              <a:spcBef>
                <a:spcPct val="50000"/>
              </a:spcBef>
            </a:pPr>
            <a:r>
              <a:rPr lang="en-US" sz="2800" dirty="0">
                <a:latin typeface="+mj-lt"/>
              </a:rPr>
              <a:t>        X</a:t>
            </a:r>
            <a:r>
              <a:rPr lang="en-US" sz="2800" baseline="-25000" dirty="0">
                <a:latin typeface="+mj-lt"/>
              </a:rPr>
              <a:t>1 </a:t>
            </a:r>
            <a:r>
              <a:rPr lang="en-US" sz="2800" dirty="0">
                <a:latin typeface="+mj-lt"/>
              </a:rPr>
              <a:t>= 60</a:t>
            </a:r>
          </a:p>
          <a:p>
            <a:pPr>
              <a:spcBef>
                <a:spcPct val="50000"/>
              </a:spcBef>
            </a:pPr>
            <a:r>
              <a:rPr lang="en-US" sz="2800" dirty="0">
                <a:latin typeface="+mj-lt"/>
              </a:rPr>
              <a:t>        X</a:t>
            </a:r>
            <a:r>
              <a:rPr lang="en-US" sz="2800" baseline="-25000" dirty="0">
                <a:latin typeface="+mj-lt"/>
              </a:rPr>
              <a:t>2 </a:t>
            </a:r>
            <a:r>
              <a:rPr lang="en-US" sz="2800" dirty="0">
                <a:latin typeface="+mj-lt"/>
              </a:rPr>
              <a:t>= 33</a:t>
            </a:r>
          </a:p>
          <a:p>
            <a:pPr>
              <a:spcBef>
                <a:spcPct val="50000"/>
              </a:spcBef>
            </a:pPr>
            <a:r>
              <a:rPr lang="en-US" sz="2800" dirty="0">
                <a:latin typeface="+mj-lt"/>
              </a:rPr>
              <a:t>        X</a:t>
            </a:r>
            <a:r>
              <a:rPr lang="en-US" sz="2800" baseline="-25000" dirty="0">
                <a:latin typeface="+mj-lt"/>
              </a:rPr>
              <a:t>3 </a:t>
            </a:r>
            <a:r>
              <a:rPr lang="en-US" sz="2800" dirty="0">
                <a:latin typeface="+mj-lt"/>
              </a:rPr>
              <a:t>= 41</a:t>
            </a:r>
          </a:p>
          <a:p>
            <a:pPr>
              <a:spcBef>
                <a:spcPct val="50000"/>
              </a:spcBef>
            </a:pPr>
            <a:endParaRPr lang="en-US" sz="2800" dirty="0">
              <a:latin typeface="+mj-lt"/>
            </a:endParaRPr>
          </a:p>
          <a:p>
            <a:pPr>
              <a:spcBef>
                <a:spcPct val="50000"/>
              </a:spcBef>
            </a:pPr>
            <a:endParaRPr lang="en-US" sz="2800" dirty="0">
              <a:latin typeface="+mj-lt"/>
            </a:endParaRPr>
          </a:p>
          <a:p>
            <a:pPr>
              <a:spcBef>
                <a:spcPct val="50000"/>
              </a:spcBef>
            </a:pPr>
            <a:endParaRPr lang="en-US" sz="2800" dirty="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717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7176"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1A573265-C2C0-444A-8AFA-E195184409C8}" type="slidenum">
              <a:rPr lang="en-US" sz="1400"/>
              <a:pPr/>
              <a:t>7</a:t>
            </a:fld>
            <a:endParaRPr lang="en-US" sz="1400"/>
          </a:p>
        </p:txBody>
      </p:sp>
      <p:sp>
        <p:nvSpPr>
          <p:cNvPr id="7172" name="Rectangle 2"/>
          <p:cNvSpPr>
            <a:spLocks noChangeArrowheads="1"/>
          </p:cNvSpPr>
          <p:nvPr/>
        </p:nvSpPr>
        <p:spPr bwMode="auto">
          <a:xfrm>
            <a:off x="3619500" y="819046"/>
            <a:ext cx="46482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mj-lt"/>
              </a:rPr>
              <a:t>Ordered Samples</a:t>
            </a:r>
          </a:p>
        </p:txBody>
      </p:sp>
      <p:sp>
        <p:nvSpPr>
          <p:cNvPr id="7174" name="Rectangle 4"/>
          <p:cNvSpPr>
            <a:spLocks noChangeArrowheads="1"/>
          </p:cNvSpPr>
          <p:nvPr/>
        </p:nvSpPr>
        <p:spPr bwMode="auto">
          <a:xfrm>
            <a:off x="1743074" y="1404464"/>
            <a:ext cx="8162925" cy="741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mj-lt"/>
              </a:rPr>
              <a:t>Sometimes it is useful to order the measurements. We denote the ordered sample as:</a:t>
            </a:r>
          </a:p>
          <a:p>
            <a:pPr algn="ctr">
              <a:spcBef>
                <a:spcPct val="50000"/>
              </a:spcBef>
            </a:pPr>
            <a:r>
              <a:rPr lang="en-US" sz="2800" dirty="0">
                <a:latin typeface="+mj-lt"/>
              </a:rPr>
              <a:t>X</a:t>
            </a:r>
            <a:r>
              <a:rPr lang="en-US" sz="2800" baseline="-25000" dirty="0">
                <a:latin typeface="+mj-lt"/>
              </a:rPr>
              <a:t>(1)</a:t>
            </a:r>
            <a:r>
              <a:rPr lang="en-US" sz="2800" dirty="0">
                <a:latin typeface="+mj-lt"/>
              </a:rPr>
              <a:t>, X</a:t>
            </a:r>
            <a:r>
              <a:rPr lang="en-US" sz="2800" baseline="-25000" dirty="0">
                <a:latin typeface="+mj-lt"/>
              </a:rPr>
              <a:t>(2)</a:t>
            </a:r>
            <a:r>
              <a:rPr lang="en-US" sz="2800" dirty="0">
                <a:latin typeface="+mj-lt"/>
              </a:rPr>
              <a:t>, X</a:t>
            </a:r>
            <a:r>
              <a:rPr lang="en-US" sz="2800" baseline="-25000" dirty="0">
                <a:latin typeface="+mj-lt"/>
              </a:rPr>
              <a:t>(3)</a:t>
            </a:r>
            <a:r>
              <a:rPr lang="en-US" sz="2800" dirty="0">
                <a:latin typeface="+mj-lt"/>
              </a:rPr>
              <a:t>,…,X</a:t>
            </a:r>
            <a:r>
              <a:rPr lang="en-US" sz="2800" baseline="-25000" dirty="0">
                <a:latin typeface="+mj-lt"/>
              </a:rPr>
              <a:t>(N)</a:t>
            </a:r>
          </a:p>
          <a:p>
            <a:pPr>
              <a:spcBef>
                <a:spcPct val="50000"/>
              </a:spcBef>
            </a:pPr>
            <a:r>
              <a:rPr lang="en-US" sz="2800" dirty="0">
                <a:latin typeface="+mj-lt"/>
              </a:rPr>
              <a:t>where X</a:t>
            </a:r>
            <a:r>
              <a:rPr lang="en-US" sz="2800" baseline="-25000" dirty="0">
                <a:latin typeface="+mj-lt"/>
              </a:rPr>
              <a:t>(1)</a:t>
            </a:r>
            <a:r>
              <a:rPr lang="en-US" sz="2800" dirty="0">
                <a:latin typeface="+mj-lt"/>
              </a:rPr>
              <a:t> is the smallest value and X</a:t>
            </a:r>
            <a:r>
              <a:rPr lang="en-US" sz="2800" baseline="-25000" dirty="0">
                <a:latin typeface="+mj-lt"/>
              </a:rPr>
              <a:t>(N)</a:t>
            </a:r>
            <a:r>
              <a:rPr lang="en-US" sz="2800" dirty="0">
                <a:latin typeface="+mj-lt"/>
              </a:rPr>
              <a:t> is the largest.</a:t>
            </a:r>
          </a:p>
          <a:p>
            <a:pPr>
              <a:spcBef>
                <a:spcPct val="50000"/>
              </a:spcBef>
            </a:pPr>
            <a:endParaRPr lang="en-US" sz="2800" dirty="0">
              <a:latin typeface="+mj-lt"/>
            </a:endParaRPr>
          </a:p>
          <a:p>
            <a:pPr>
              <a:spcBef>
                <a:spcPct val="50000"/>
              </a:spcBef>
            </a:pPr>
            <a:r>
              <a:rPr lang="en-US" sz="2800" dirty="0">
                <a:latin typeface="+mj-lt"/>
              </a:rPr>
              <a:t>Consider age example:</a:t>
            </a:r>
          </a:p>
          <a:p>
            <a:pPr>
              <a:spcBef>
                <a:spcPct val="50000"/>
              </a:spcBef>
            </a:pPr>
            <a:endParaRPr lang="en-US" sz="2800" dirty="0">
              <a:latin typeface="+mj-lt"/>
            </a:endParaRPr>
          </a:p>
          <a:p>
            <a:pPr>
              <a:spcBef>
                <a:spcPct val="50000"/>
              </a:spcBef>
            </a:pPr>
            <a:r>
              <a:rPr lang="en-US" sz="2800" dirty="0">
                <a:latin typeface="+mj-lt"/>
              </a:rPr>
              <a:t>X</a:t>
            </a:r>
            <a:r>
              <a:rPr lang="en-US" sz="2800" baseline="-25000" dirty="0">
                <a:latin typeface="+mj-lt"/>
              </a:rPr>
              <a:t>1 </a:t>
            </a:r>
            <a:r>
              <a:rPr lang="en-US" sz="2800" dirty="0">
                <a:latin typeface="+mj-lt"/>
              </a:rPr>
              <a:t>= 60			</a:t>
            </a:r>
          </a:p>
          <a:p>
            <a:pPr>
              <a:spcBef>
                <a:spcPct val="50000"/>
              </a:spcBef>
            </a:pPr>
            <a:r>
              <a:rPr lang="en-US" sz="2800" dirty="0">
                <a:latin typeface="+mj-lt"/>
              </a:rPr>
              <a:t>X</a:t>
            </a:r>
            <a:r>
              <a:rPr lang="en-US" sz="2800" baseline="-25000" dirty="0">
                <a:latin typeface="+mj-lt"/>
              </a:rPr>
              <a:t>2 </a:t>
            </a:r>
            <a:r>
              <a:rPr lang="en-US" sz="2800" dirty="0">
                <a:latin typeface="+mj-lt"/>
              </a:rPr>
              <a:t>= 33</a:t>
            </a:r>
          </a:p>
          <a:p>
            <a:pPr>
              <a:spcBef>
                <a:spcPct val="50000"/>
              </a:spcBef>
            </a:pPr>
            <a:r>
              <a:rPr lang="en-US" sz="2800" dirty="0">
                <a:latin typeface="+mj-lt"/>
              </a:rPr>
              <a:t>X</a:t>
            </a:r>
            <a:r>
              <a:rPr lang="en-US" sz="2800" baseline="-25000" dirty="0">
                <a:latin typeface="+mj-lt"/>
              </a:rPr>
              <a:t>3 </a:t>
            </a:r>
            <a:r>
              <a:rPr lang="en-US" sz="2800" dirty="0">
                <a:latin typeface="+mj-lt"/>
              </a:rPr>
              <a:t>= 41</a:t>
            </a:r>
          </a:p>
          <a:p>
            <a:pPr>
              <a:spcBef>
                <a:spcPct val="50000"/>
              </a:spcBef>
            </a:pPr>
            <a:endParaRPr lang="en-US" sz="2800" dirty="0">
              <a:latin typeface="+mj-lt"/>
            </a:endParaRPr>
          </a:p>
          <a:p>
            <a:pPr>
              <a:spcBef>
                <a:spcPct val="50000"/>
              </a:spcBef>
            </a:pPr>
            <a:endParaRPr lang="en-US" sz="2800" dirty="0">
              <a:latin typeface="+mj-lt"/>
            </a:endParaRPr>
          </a:p>
        </p:txBody>
      </p:sp>
      <p:sp>
        <p:nvSpPr>
          <p:cNvPr id="3" name="TextBox 2">
            <a:extLst>
              <a:ext uri="{FF2B5EF4-FFF2-40B4-BE49-F238E27FC236}">
                <a16:creationId xmlns:a16="http://schemas.microsoft.com/office/drawing/2014/main" id="{0F4215F5-3FB5-0842-8941-0222A9B5BDEC}"/>
              </a:ext>
            </a:extLst>
          </p:cNvPr>
          <p:cNvSpPr txBox="1"/>
          <p:nvPr/>
        </p:nvSpPr>
        <p:spPr>
          <a:xfrm>
            <a:off x="5029200" y="5727918"/>
            <a:ext cx="3581400" cy="1815882"/>
          </a:xfrm>
          <a:prstGeom prst="rect">
            <a:avLst/>
          </a:prstGeom>
          <a:noFill/>
        </p:spPr>
        <p:txBody>
          <a:bodyPr wrap="square" rtlCol="0">
            <a:spAutoFit/>
          </a:bodyPr>
          <a:lstStyle/>
          <a:p>
            <a:pPr>
              <a:spcBef>
                <a:spcPct val="50000"/>
              </a:spcBef>
            </a:pPr>
            <a:r>
              <a:rPr lang="en-US" sz="2800" dirty="0"/>
              <a:t>X</a:t>
            </a:r>
            <a:r>
              <a:rPr lang="en-US" sz="2800" baseline="-25000" dirty="0"/>
              <a:t>(1) </a:t>
            </a:r>
            <a:r>
              <a:rPr lang="en-US" sz="2800" dirty="0"/>
              <a:t>= 33</a:t>
            </a:r>
          </a:p>
          <a:p>
            <a:pPr>
              <a:spcBef>
                <a:spcPct val="50000"/>
              </a:spcBef>
            </a:pPr>
            <a:r>
              <a:rPr lang="en-US" sz="2800" dirty="0"/>
              <a:t>X</a:t>
            </a:r>
            <a:r>
              <a:rPr lang="en-US" sz="2800" baseline="-25000" dirty="0"/>
              <a:t>(2) </a:t>
            </a:r>
            <a:r>
              <a:rPr lang="en-US" sz="2800" dirty="0"/>
              <a:t>= 41</a:t>
            </a:r>
          </a:p>
          <a:p>
            <a:pPr>
              <a:spcBef>
                <a:spcPct val="50000"/>
              </a:spcBef>
            </a:pPr>
            <a:r>
              <a:rPr lang="en-US" sz="2800" dirty="0"/>
              <a:t>X</a:t>
            </a:r>
            <a:r>
              <a:rPr lang="en-US" sz="2800" baseline="-25000" dirty="0"/>
              <a:t>(3) </a:t>
            </a:r>
            <a:r>
              <a:rPr lang="en-US" sz="2800" dirty="0"/>
              <a:t>= 60 </a:t>
            </a:r>
          </a:p>
        </p:txBody>
      </p:sp>
      <p:sp>
        <p:nvSpPr>
          <p:cNvPr id="9" name="Line 1028">
            <a:extLst>
              <a:ext uri="{FF2B5EF4-FFF2-40B4-BE49-F238E27FC236}">
                <a16:creationId xmlns:a16="http://schemas.microsoft.com/office/drawing/2014/main" id="{E766E247-A2F3-E246-AD0A-C110459BC02F}"/>
              </a:ext>
            </a:extLst>
          </p:cNvPr>
          <p:cNvSpPr>
            <a:spLocks noChangeShapeType="1"/>
          </p:cNvSpPr>
          <p:nvPr/>
        </p:nvSpPr>
        <p:spPr bwMode="auto">
          <a:xfrm>
            <a:off x="3383280" y="6553200"/>
            <a:ext cx="1303020" cy="0"/>
          </a:xfrm>
          <a:prstGeom prst="line">
            <a:avLst/>
          </a:prstGeom>
          <a:noFill/>
          <a:ln w="381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975300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2020</a:t>
            </a:r>
            <a:endParaRPr lang="en-US" sz="1400" dirty="0"/>
          </a:p>
        </p:txBody>
      </p:sp>
      <p:sp>
        <p:nvSpPr>
          <p:cNvPr id="819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8203"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C2BAC56C-2ED4-4A29-B038-E7C9758CF673}" type="slidenum">
              <a:rPr lang="en-US" sz="1400"/>
              <a:pPr/>
              <a:t>8</a:t>
            </a:fld>
            <a:endParaRPr lang="en-US" sz="1400"/>
          </a:p>
        </p:txBody>
      </p:sp>
      <p:sp>
        <p:nvSpPr>
          <p:cNvPr id="8196" name="Rectangle 2"/>
          <p:cNvSpPr>
            <a:spLocks noChangeArrowheads="1"/>
          </p:cNvSpPr>
          <p:nvPr/>
        </p:nvSpPr>
        <p:spPr bwMode="auto">
          <a:xfrm>
            <a:off x="4279900" y="698536"/>
            <a:ext cx="3860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mj-lt"/>
              </a:rPr>
              <a:t>Arithmetic Mean</a:t>
            </a:r>
          </a:p>
        </p:txBody>
      </p:sp>
      <p:sp>
        <p:nvSpPr>
          <p:cNvPr id="8198" name="Rectangle 4"/>
          <p:cNvSpPr>
            <a:spLocks noChangeArrowheads="1"/>
          </p:cNvSpPr>
          <p:nvPr/>
        </p:nvSpPr>
        <p:spPr bwMode="auto">
          <a:xfrm>
            <a:off x="2660650" y="1574802"/>
            <a:ext cx="7099300" cy="138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mj-lt"/>
              </a:rPr>
              <a:t>The </a:t>
            </a:r>
            <a:r>
              <a:rPr lang="en-US" sz="2800" b="1" dirty="0">
                <a:latin typeface="+mj-lt"/>
              </a:rPr>
              <a:t>arithmetic mean</a:t>
            </a:r>
            <a:r>
              <a:rPr lang="en-US" sz="2800" dirty="0">
                <a:latin typeface="+mj-lt"/>
              </a:rPr>
              <a:t> is the most common measure of the </a:t>
            </a:r>
            <a:r>
              <a:rPr lang="en-US" sz="2800" b="1" dirty="0">
                <a:latin typeface="+mj-lt"/>
              </a:rPr>
              <a:t>central location</a:t>
            </a:r>
            <a:r>
              <a:rPr lang="en-US" sz="2800" dirty="0">
                <a:latin typeface="+mj-lt"/>
              </a:rPr>
              <a:t> of a sample. We use       to refer to the mean and define it as:</a:t>
            </a:r>
          </a:p>
        </p:txBody>
      </p:sp>
      <p:graphicFrame>
        <p:nvGraphicFramePr>
          <p:cNvPr id="8199" name="Object 5"/>
          <p:cNvGraphicFramePr>
            <a:graphicFrameLocks/>
          </p:cNvGraphicFramePr>
          <p:nvPr>
            <p:extLst>
              <p:ext uri="{D42A27DB-BD31-4B8C-83A1-F6EECF244321}">
                <p14:modId xmlns:p14="http://schemas.microsoft.com/office/powerpoint/2010/main" val="1894756703"/>
              </p:ext>
            </p:extLst>
          </p:nvPr>
        </p:nvGraphicFramePr>
        <p:xfrm>
          <a:off x="3352800" y="2563813"/>
          <a:ext cx="314325" cy="331787"/>
        </p:xfrm>
        <a:graphic>
          <a:graphicData uri="http://schemas.openxmlformats.org/presentationml/2006/ole">
            <mc:AlternateContent xmlns:mc="http://schemas.openxmlformats.org/markup-compatibility/2006">
              <mc:Choice xmlns:v="urn:schemas-microsoft-com:vml" Requires="v">
                <p:oleObj spid="_x0000_s8739" name="Equation" r:id="rId3" imgW="314325" imgH="331788" progId="Equation.3">
                  <p:embed/>
                </p:oleObj>
              </mc:Choice>
              <mc:Fallback>
                <p:oleObj name="Equation" r:id="rId3" imgW="314325" imgH="331788" progId="Equation.3">
                  <p:embed/>
                  <p:pic>
                    <p:nvPicPr>
                      <p:cNvPr id="0" name="Object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563813"/>
                        <a:ext cx="314325"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0" name="Object 6"/>
          <p:cNvGraphicFramePr>
            <a:graphicFrameLocks noChangeAspect="1"/>
          </p:cNvGraphicFramePr>
          <p:nvPr>
            <p:extLst>
              <p:ext uri="{D42A27DB-BD31-4B8C-83A1-F6EECF244321}">
                <p14:modId xmlns:p14="http://schemas.microsoft.com/office/powerpoint/2010/main" val="1206756777"/>
              </p:ext>
            </p:extLst>
          </p:nvPr>
        </p:nvGraphicFramePr>
        <p:xfrm>
          <a:off x="4495800" y="3146927"/>
          <a:ext cx="2261739" cy="1097280"/>
        </p:xfrm>
        <a:graphic>
          <a:graphicData uri="http://schemas.openxmlformats.org/presentationml/2006/ole">
            <mc:AlternateContent xmlns:mc="http://schemas.openxmlformats.org/markup-compatibility/2006">
              <mc:Choice xmlns:v="urn:schemas-microsoft-com:vml" Requires="v">
                <p:oleObj spid="_x0000_s8740" name="Equation" r:id="rId5" imgW="1282700" imgH="622300" progId="Equation.3">
                  <p:embed/>
                </p:oleObj>
              </mc:Choice>
              <mc:Fallback>
                <p:oleObj name="Equation" r:id="rId5" imgW="1282700" imgH="622300" progId="Equation.3">
                  <p:embed/>
                  <p:pic>
                    <p:nvPicPr>
                      <p:cNvPr id="0" name="Object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146927"/>
                        <a:ext cx="2261739"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1" name="Rectangle 7"/>
          <p:cNvSpPr>
            <a:spLocks noChangeArrowheads="1"/>
          </p:cNvSpPr>
          <p:nvPr/>
        </p:nvSpPr>
        <p:spPr bwMode="auto">
          <a:xfrm>
            <a:off x="2889251" y="4519863"/>
            <a:ext cx="6019800" cy="9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mj-lt"/>
              </a:rPr>
              <a:t>The symbol ∑ is shorthand for “</a:t>
            </a:r>
            <a:r>
              <a:rPr lang="en-US" sz="2800" i="1" dirty="0">
                <a:latin typeface="+mj-lt"/>
              </a:rPr>
              <a:t>sum</a:t>
            </a:r>
            <a:r>
              <a:rPr lang="en-US" sz="2800" dirty="0">
                <a:latin typeface="+mj-lt"/>
              </a:rPr>
              <a:t>” over a specified range. For example:</a:t>
            </a:r>
          </a:p>
        </p:txBody>
      </p:sp>
      <p:pic>
        <p:nvPicPr>
          <p:cNvPr id="4" name="Picture 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2799" y="5786546"/>
            <a:ext cx="4846112" cy="219456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9144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DE19D2-CD9D-024A-AF3A-21D17F2DEE81}"/>
              </a:ext>
            </a:extLst>
          </p:cNvPr>
          <p:cNvSpPr txBox="1"/>
          <p:nvPr/>
        </p:nvSpPr>
        <p:spPr>
          <a:xfrm>
            <a:off x="651307" y="853441"/>
            <a:ext cx="3377183" cy="4909301"/>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700" b="1" dirty="0">
                <a:solidFill>
                  <a:schemeClr val="bg1"/>
                </a:solidFill>
                <a:latin typeface="+mj-lt"/>
                <a:ea typeface="+mj-ea"/>
                <a:cs typeface="+mj-cs"/>
              </a:rPr>
              <a:t>Pause- break time then work on exercises</a:t>
            </a:r>
          </a:p>
        </p:txBody>
      </p:sp>
      <p:pic>
        <p:nvPicPr>
          <p:cNvPr id="3" name="Picture 2" descr="A dog sitting in front of a car&#10;&#10;Description automatically generated">
            <a:extLst>
              <a:ext uri="{FF2B5EF4-FFF2-40B4-BE49-F238E27FC236}">
                <a16:creationId xmlns:a16="http://schemas.microsoft.com/office/drawing/2014/main" id="{5B73A37B-42BD-2E47-9A56-FBF267B7AF31}"/>
              </a:ext>
            </a:extLst>
          </p:cNvPr>
          <p:cNvPicPr>
            <a:picLocks noChangeAspect="1"/>
          </p:cNvPicPr>
          <p:nvPr/>
        </p:nvPicPr>
        <p:blipFill rotWithShape="1">
          <a:blip r:embed="rId2">
            <a:extLst>
              <a:ext uri="{28A0092B-C50C-407E-A947-70E740481C1C}">
                <a14:useLocalDpi xmlns:a14="http://schemas.microsoft.com/office/drawing/2010/main" val="0"/>
              </a:ext>
            </a:extLst>
          </a:blip>
          <a:srcRect r="9019" b="1"/>
          <a:stretch/>
        </p:blipFill>
        <p:spPr>
          <a:xfrm rot="5400000">
            <a:off x="3851149" y="803148"/>
            <a:ext cx="9144000" cy="7537704"/>
          </a:xfrm>
          <a:prstGeom prst="rect">
            <a:avLst/>
          </a:prstGeom>
        </p:spPr>
      </p:pic>
      <p:sp>
        <p:nvSpPr>
          <p:cNvPr id="8203" name="Slide Number Placeholder 1"/>
          <p:cNvSpPr>
            <a:spLocks noGrp="1"/>
          </p:cNvSpPr>
          <p:nvPr>
            <p:ph type="sldNum" sz="quarter" idx="12"/>
          </p:nvPr>
        </p:nvSpPr>
        <p:spPr>
          <a:xfrm>
            <a:off x="10926476" y="8475133"/>
            <a:ext cx="625443" cy="486833"/>
          </a:xfrm>
          <a:noFill/>
        </p:spPr>
        <p:txBody>
          <a:bodyPr vert="horz" lIns="91440" tIns="45720" rIns="91440" bIns="45720" rtlCol="0" anchor="ctr">
            <a:norm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Aft>
                <a:spcPts val="600"/>
              </a:spcAft>
              <a:defRPr/>
            </a:pPr>
            <a:fld id="{C2BAC56C-2ED4-4A29-B038-E7C9758CF673}" type="slidenum">
              <a:rPr lang="en-US" sz="1200">
                <a:solidFill>
                  <a:srgbClr val="FFFFFF"/>
                </a:solidFill>
                <a:latin typeface="Calibri" panose="020F0502020204030204"/>
              </a:rPr>
              <a:pPr>
                <a:spcAft>
                  <a:spcPts val="600"/>
                </a:spcAft>
                <a:defRPr/>
              </a:pPr>
              <a:t>9</a:t>
            </a:fld>
            <a:endParaRPr lang="en-US" sz="1200">
              <a:solidFill>
                <a:srgbClr val="FFFFFF"/>
              </a:solidFill>
              <a:latin typeface="Calibri" panose="020F0502020204030204"/>
            </a:endParaRPr>
          </a:p>
        </p:txBody>
      </p:sp>
      <p:sp>
        <p:nvSpPr>
          <p:cNvPr id="2" name="Date Placeholder 1">
            <a:extLst>
              <a:ext uri="{FF2B5EF4-FFF2-40B4-BE49-F238E27FC236}">
                <a16:creationId xmlns:a16="http://schemas.microsoft.com/office/drawing/2014/main" id="{6987654E-A386-5C41-9C6D-C8E26E44521E}"/>
              </a:ext>
            </a:extLst>
          </p:cNvPr>
          <p:cNvSpPr>
            <a:spLocks noGrp="1"/>
          </p:cNvSpPr>
          <p:nvPr>
            <p:ph type="dt" sz="half" idx="10"/>
          </p:nvPr>
        </p:nvSpPr>
        <p:spPr/>
        <p:txBody>
          <a:bodyPr/>
          <a:lstStyle/>
          <a:p>
            <a:pPr>
              <a:defRPr/>
            </a:pPr>
            <a:r>
              <a:rPr lang="en-US"/>
              <a:t>Summer Institutes 2020</a:t>
            </a:r>
          </a:p>
        </p:txBody>
      </p:sp>
      <p:sp>
        <p:nvSpPr>
          <p:cNvPr id="4" name="Footer Placeholder 3">
            <a:extLst>
              <a:ext uri="{FF2B5EF4-FFF2-40B4-BE49-F238E27FC236}">
                <a16:creationId xmlns:a16="http://schemas.microsoft.com/office/drawing/2014/main" id="{C6162B62-A8C2-B848-8BBB-173252033566}"/>
              </a:ext>
            </a:extLst>
          </p:cNvPr>
          <p:cNvSpPr>
            <a:spLocks noGrp="1"/>
          </p:cNvSpPr>
          <p:nvPr>
            <p:ph type="ftr" sz="quarter" idx="11"/>
          </p:nvPr>
        </p:nvSpPr>
        <p:spPr/>
        <p:txBody>
          <a:bodyPr/>
          <a:lstStyle/>
          <a:p>
            <a:pPr>
              <a:defRPr/>
            </a:pPr>
            <a:r>
              <a:rPr lang="en-US"/>
              <a:t>Module 1, Session 2</a:t>
            </a:r>
          </a:p>
        </p:txBody>
      </p:sp>
    </p:spTree>
    <p:extLst>
      <p:ext uri="{BB962C8B-B14F-4D97-AF65-F5344CB8AC3E}">
        <p14:creationId xmlns:p14="http://schemas.microsoft.com/office/powerpoint/2010/main" val="2310680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3139</Words>
  <Application>Microsoft Macintosh PowerPoint</Application>
  <PresentationFormat>Custom</PresentationFormat>
  <Paragraphs>455</Paragraphs>
  <Slides>47</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3" baseType="lpstr">
      <vt:lpstr>Arial</vt:lpstr>
      <vt:lpstr>Calibri</vt:lpstr>
      <vt:lpstr>Cambria Math</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Moodie, Zoe</dc:creator>
  <cp:lastModifiedBy>Moodie, Zoe</cp:lastModifiedBy>
  <cp:revision>11</cp:revision>
  <dcterms:created xsi:type="dcterms:W3CDTF">2020-06-17T18:45:52Z</dcterms:created>
  <dcterms:modified xsi:type="dcterms:W3CDTF">2020-07-07T20:05:50Z</dcterms:modified>
</cp:coreProperties>
</file>