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84" r:id="rId1"/>
  </p:sldMasterIdLst>
  <p:notesMasterIdLst>
    <p:notesMasterId r:id="rId12"/>
  </p:notesMasterIdLst>
  <p:handoutMasterIdLst>
    <p:handoutMasterId r:id="rId13"/>
  </p:handoutMasterIdLst>
  <p:sldIdLst>
    <p:sldId id="256" r:id="rId2"/>
    <p:sldId id="322" r:id="rId3"/>
    <p:sldId id="306" r:id="rId4"/>
    <p:sldId id="308" r:id="rId5"/>
    <p:sldId id="309" r:id="rId6"/>
    <p:sldId id="316" r:id="rId7"/>
    <p:sldId id="314" r:id="rId8"/>
    <p:sldId id="323" r:id="rId9"/>
    <p:sldId id="300" r:id="rId10"/>
    <p:sldId id="324" r:id="rId11"/>
  </p:sldIdLst>
  <p:sldSz cx="12192000" cy="9144000"/>
  <p:notesSz cx="9601200" cy="7315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304">
          <p15:clr>
            <a:srgbClr val="A4A3A4"/>
          </p15:clr>
        </p15:guide>
        <p15:guide id="2" pos="302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868" autoAdjust="0"/>
    <p:restoredTop sz="63318" autoAdjust="0"/>
  </p:normalViewPr>
  <p:slideViewPr>
    <p:cSldViewPr>
      <p:cViewPr varScale="1">
        <p:scale>
          <a:sx n="52" d="100"/>
          <a:sy n="52" d="100"/>
        </p:scale>
        <p:origin x="1768" y="184"/>
      </p:cViewPr>
      <p:guideLst>
        <p:guide orient="horz" pos="288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2" d="100"/>
          <a:sy n="72" d="100"/>
        </p:scale>
        <p:origin x="-1776" y="-84"/>
      </p:cViewPr>
      <p:guideLst>
        <p:guide orient="horz" pos="2304"/>
        <p:guide pos="302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416083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332" tIns="48667" rIns="97332" bIns="48667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40364" y="1"/>
            <a:ext cx="416083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332" tIns="48667" rIns="97332" bIns="48667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950076"/>
            <a:ext cx="416083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332" tIns="48667" rIns="97332" bIns="48667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40364" y="6950076"/>
            <a:ext cx="416083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332" tIns="48667" rIns="97332" bIns="48667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D276804E-A0DC-4057-84FE-3916F5F621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2790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416083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332" tIns="48667" rIns="97332" bIns="48667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40364" y="1"/>
            <a:ext cx="416083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332" tIns="48667" rIns="97332" bIns="48667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74975" y="550863"/>
            <a:ext cx="3651250" cy="27400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79525" y="3475039"/>
            <a:ext cx="7042151" cy="329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332" tIns="48667" rIns="97332" bIns="4866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50076"/>
            <a:ext cx="416083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332" tIns="48667" rIns="97332" bIns="48667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40364" y="6950076"/>
            <a:ext cx="416083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332" tIns="48667" rIns="97332" bIns="48667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2670760B-F392-48CB-AF14-41C617470B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2186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4975" y="550863"/>
            <a:ext cx="3651250" cy="2740025"/>
          </a:xfrm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4975" y="550863"/>
            <a:ext cx="3651250" cy="2740025"/>
          </a:xfrm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3249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EAF468-2E0A-B740-97F4-21902650E1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96484"/>
            <a:ext cx="9144000" cy="318346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825A06-35B5-FE42-BEA0-5F8119735C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802717"/>
            <a:ext cx="9144000" cy="220768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983193-4831-8F4F-8DF7-99FBBAA34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Summer Institutes 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FE79E0-1920-DC49-A4F2-0CC178057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Module 1, Session 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A77E14-39BF-2A40-8CF4-D72D3921C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01ECA6-E46C-46F2-A189-2E8F27FF6DD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248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A8D03-7721-7D48-9F90-88F266EC9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A24B95-B82B-054F-ABC4-D2CA83B8EB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C50F0F-87D9-4E40-83A3-F59F7F04BE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Summer Institutes 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F710C1-87A6-8B44-8E61-D4F37C5EE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Module 1, Session 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388401-ED08-A14E-B7E4-722C44B4D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9E27E9-70CA-4572-AC0D-3754B723865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374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E3C3293-43CB-0A4E-8D39-2CBE2B1A4B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486834"/>
            <a:ext cx="2628900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6FA9F2-BD24-764E-A0F4-BC58CDB179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486834"/>
            <a:ext cx="7734300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E1C481-42F6-9C4F-A08C-6BAB4C2E7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Summer Institutes 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C7A4EA-DAA1-BE43-81DB-D893A128A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Module 1, Session 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B41DA4-5471-8F45-AEEA-0AE414236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1A35C2-B283-4A98-B7CB-615010E7D5F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724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90E37-3D8E-3B47-BB4B-90367A963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7AF809-81DE-0544-83F3-266D020AC5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74FC4B-741D-1B4E-B309-B3E63CA818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Summer Institutes 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CAA49F-1A05-924D-BDF0-F7B07452D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Module 1, Session 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E368E0-631E-8A46-BD97-E081CC73E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E5B654-C041-4405-9F1F-CD361ED8959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250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1F5749-CB6E-B448-A4B5-559353060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279652"/>
            <a:ext cx="10515600" cy="3803649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B06B43-4A69-3040-9B36-406471767C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6119285"/>
            <a:ext cx="10515600" cy="200024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A23F06-D6E0-5F46-9EC6-202D752055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Summer Institutes 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0F97B9-E87A-514E-9C09-B03EA6C51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Module 1, Session 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DD512B-4CF2-A347-AD09-FB27AC3C3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B98CAF-E0CB-48B5-B2EB-D1D8A2E0CF1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21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503AD-2370-6D4A-B3B9-EDD4BE7A5F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43ACE5-CB72-9346-834F-F39A196774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434167"/>
            <a:ext cx="518160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A24C36-2538-7A4D-8B1A-A9EFC0F8A0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434167"/>
            <a:ext cx="518160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48F9B9-1ECB-CA40-B579-A1BDB2EB7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Summer Institutes 2020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C22724-A0E3-B04F-B92D-4FC1F3056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Module 1, Session 2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51FBA3-118C-E147-87DB-D66F11335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5E0F21-1C2F-434F-9F68-D1AC6E4CE8D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938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57B51-AB67-6440-AC37-ACAE5EBC5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86834"/>
            <a:ext cx="10515600" cy="17674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2270A9-9F66-0540-B177-610066515D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2241551"/>
            <a:ext cx="5157787" cy="10985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CF9291-A3DA-CC46-AEC3-908AB83774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3340100"/>
            <a:ext cx="5157787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11F26A-5257-F044-B6B7-A706EEC1A9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241551"/>
            <a:ext cx="5183188" cy="10985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32F0738-DAF7-4A49-AB64-75B29BBD28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340100"/>
            <a:ext cx="5183188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CCC1FE-4764-D24C-89A6-EF66A0CAD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Summer Institutes 2020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015726-2C4C-3B4E-B047-C8634FBB3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Module 1, Session 2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6198159-3568-AD47-9C34-034829B11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EDAB26-8585-4613-89E0-8611C0E4B54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76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D2F31-3F71-474B-8363-13AAC2706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7CE8A3-B400-7042-B179-1A18F1B7E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Summer Institutes 2020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85C204-D79D-C742-A58F-F2E74553B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Module 1, Session 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F4B0FB-0D83-F147-85A0-7FBCB657F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2FC8E3-D2AE-4916-B12E-59368C7C951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99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6577112-356C-9E45-8966-ED8D8C952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Summer Institutes 2020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35A24D-3D51-774B-8A81-CFA56D080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Module 1, Session 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FC89CA-32CD-BB43-A707-3308B7401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F1591F-C7A5-4243-AD37-CE39796CDA6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656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48756-6A23-8D46-8030-2B97C5CDB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609600"/>
            <a:ext cx="3932237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8715A8-26EF-8049-9C69-2D83835BE1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316567"/>
            <a:ext cx="6172200" cy="649816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F21A93-F336-2940-90AD-8F2A384495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743200"/>
            <a:ext cx="3932237" cy="508211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4DF0F7-6C3D-BF4C-9EC5-5E02503CB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Summer Institutes 2020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425A9E-65CF-514A-957F-FF616FA27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Module 1, Session 2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447B70-7C7F-4A44-AF57-94246A4AA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A17510-07EA-4B57-BB94-AD835BCBAB7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169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BE91F5-D11B-D840-8805-F9DF12C0AE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609600"/>
            <a:ext cx="3932237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FC2EB7B-A8B5-8B47-9D61-A0F62ACA03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316567"/>
            <a:ext cx="6172200" cy="649816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7F1AB0-B693-8D40-B07A-E94D0C2C23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743200"/>
            <a:ext cx="3932237" cy="508211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FD0C8F-D0D7-F840-9F13-A348E320BD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Summer Institutes 2020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A67662-AD2F-064C-B6F7-686FEC10B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Module 1, Session 2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D6A5D3-BC79-0F45-82B0-AAB970C8C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0DDD78-7BE4-4EF7-9A20-1C0965300BC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527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9013950-C739-7241-B1CB-6BDD19E54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6834"/>
            <a:ext cx="10515600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5917D2-FCCC-524D-A896-7FDC3E40B0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434167"/>
            <a:ext cx="10515600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C19B3C-ADEA-004C-B370-859919DB65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8475134"/>
            <a:ext cx="2743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Summer Institutes 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E5BEA4-97E9-2C48-AE51-928B3520CE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8475134"/>
            <a:ext cx="41148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Module 1, Session 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389333-57CF-9A42-8AEA-0F7505AB0F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8475134"/>
            <a:ext cx="2743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F197264-9A64-4B2D-AE70-F8BD0EC95B5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128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tif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Date Placeholder 1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1400"/>
              <a:t>Summer Institutes 2020</a:t>
            </a:r>
            <a:endParaRPr lang="en-US" sz="1400" dirty="0"/>
          </a:p>
        </p:txBody>
      </p:sp>
      <p:sp>
        <p:nvSpPr>
          <p:cNvPr id="2051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1400" dirty="0"/>
              <a:t>Module 1, Session 2</a:t>
            </a:r>
          </a:p>
        </p:txBody>
      </p:sp>
      <p:sp>
        <p:nvSpPr>
          <p:cNvPr id="2058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0DFC3802-666B-4215-90B0-72C980242519}" type="slidenum">
              <a:rPr lang="en-US" sz="1400"/>
              <a:pPr/>
              <a:t>1</a:t>
            </a:fld>
            <a:endParaRPr lang="en-US" sz="1400"/>
          </a:p>
        </p:txBody>
      </p:sp>
      <p:sp>
        <p:nvSpPr>
          <p:cNvPr id="2053" name="Rectangle 3"/>
          <p:cNvSpPr>
            <a:spLocks noChangeArrowheads="1"/>
          </p:cNvSpPr>
          <p:nvPr/>
        </p:nvSpPr>
        <p:spPr bwMode="auto">
          <a:xfrm>
            <a:off x="1428750" y="304800"/>
            <a:ext cx="9334500" cy="770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>
                <a:latin typeface="+mj-lt"/>
              </a:rPr>
              <a:t>Descriptive Statistics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7A00A86-2D01-5342-8417-5C89D81D580B}"/>
              </a:ext>
            </a:extLst>
          </p:cNvPr>
          <p:cNvSpPr txBox="1"/>
          <p:nvPr/>
        </p:nvSpPr>
        <p:spPr>
          <a:xfrm>
            <a:off x="258536" y="1371600"/>
            <a:ext cx="1193346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latin typeface="+mj-lt"/>
              </a:rPr>
              <a:t>Critical first step in any data analysis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latin typeface="+mj-lt"/>
              </a:rPr>
              <a:t>Used to summarize the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latin typeface="+mj-lt"/>
              </a:rPr>
              <a:t>Can help postulate ideas to be assessed via statistical inference/hypothesis testing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latin typeface="+mj-lt"/>
              </a:rPr>
              <a:t>Data types: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600" dirty="0">
                <a:latin typeface="+mj-lt"/>
              </a:rPr>
              <a:t>Qualitative (nominal, ordinal)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600" dirty="0">
                <a:latin typeface="+mj-lt"/>
              </a:rPr>
              <a:t>Quantitative (discrete, continuous)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latin typeface="+mj-lt"/>
              </a:rPr>
              <a:t>Measures of location/central tendency: mean, median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latin typeface="+mj-lt"/>
              </a:rPr>
              <a:t>Measures of spread: variance, quantiles (e.g., min, max, IQR)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latin typeface="+mj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Date Placeholder 1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1400"/>
              <a:t>Summer Institutes 2020</a:t>
            </a:r>
            <a:endParaRPr lang="en-US" sz="1400" dirty="0"/>
          </a:p>
        </p:txBody>
      </p:sp>
      <p:sp>
        <p:nvSpPr>
          <p:cNvPr id="35843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1400"/>
              <a:t>Module 1, Session 2</a:t>
            </a:r>
            <a:endParaRPr lang="en-US" sz="1400" dirty="0"/>
          </a:p>
        </p:txBody>
      </p:sp>
      <p:sp>
        <p:nvSpPr>
          <p:cNvPr id="35847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08262BE5-F58E-47B7-BFB4-6467CE90F732}" type="slidenum">
              <a:rPr lang="en-US" sz="1400"/>
              <a:pPr/>
              <a:t>10</a:t>
            </a:fld>
            <a:endParaRPr lang="en-US" sz="1400"/>
          </a:p>
        </p:txBody>
      </p:sp>
      <p:sp>
        <p:nvSpPr>
          <p:cNvPr id="35849" name="Rectangle 1030"/>
          <p:cNvSpPr>
            <a:spLocks noChangeArrowheads="1"/>
          </p:cNvSpPr>
          <p:nvPr/>
        </p:nvSpPr>
        <p:spPr bwMode="auto">
          <a:xfrm>
            <a:off x="427337" y="795176"/>
            <a:ext cx="11739949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en-US" sz="2800" dirty="0">
              <a:solidFill>
                <a:schemeClr val="accent1"/>
              </a:solidFill>
              <a:latin typeface="+mj-lt"/>
            </a:endParaRPr>
          </a:p>
          <a:p>
            <a:pPr marL="514350" indent="-514350">
              <a:spcBef>
                <a:spcPct val="50000"/>
              </a:spcBef>
              <a:buFont typeface="+mj-lt"/>
              <a:buAutoNum type="arabicPeriod" startAt="11"/>
            </a:pPr>
            <a:r>
              <a:rPr lang="en-US" sz="2800" dirty="0">
                <a:solidFill>
                  <a:schemeClr val="accent1"/>
                </a:solidFill>
                <a:latin typeface="+mj-lt"/>
              </a:rPr>
              <a:t> Calculate the mean and variance of a binomially distributed random variable with n trials and success probability p.</a:t>
            </a:r>
          </a:p>
        </p:txBody>
      </p:sp>
      <p:sp>
        <p:nvSpPr>
          <p:cNvPr id="8" name="Text Box 2">
            <a:extLst>
              <a:ext uri="{FF2B5EF4-FFF2-40B4-BE49-F238E27FC236}">
                <a16:creationId xmlns:a16="http://schemas.microsoft.com/office/drawing/2014/main" id="{A21E8B70-0D9B-754C-A939-A219F4FD55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9638" y="210401"/>
            <a:ext cx="4114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chemeClr val="accent1"/>
                </a:solidFill>
              </a:rPr>
              <a:t>Question 11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2E2C5DE-E027-C64A-9C96-DBE5734E6B2B}"/>
              </a:ext>
            </a:extLst>
          </p:cNvPr>
          <p:cNvSpPr txBox="1"/>
          <p:nvPr/>
        </p:nvSpPr>
        <p:spPr>
          <a:xfrm>
            <a:off x="427336" y="2695075"/>
            <a:ext cx="1138366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X ~ Bin(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n,p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and Y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Y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is-I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…Y</a:t>
            </a:r>
            <a:r>
              <a:rPr lang="is-I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are independent Bernoulli random variables with success probability p, then X has the same distribution as Y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Y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is-I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 + Y</a:t>
            </a:r>
            <a:r>
              <a:rPr lang="is-I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So,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 descr="latex-image-1.pdf">
            <a:extLst>
              <a:ext uri="{FF2B5EF4-FFF2-40B4-BE49-F238E27FC236}">
                <a16:creationId xmlns:a16="http://schemas.microsoft.com/office/drawing/2014/main" id="{1DE370A0-D2B0-2B44-A60A-1657D5300F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513" y="4357298"/>
            <a:ext cx="6435076" cy="384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4956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Date Placeholder 1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1400"/>
              <a:t>Summer Institutes 2020</a:t>
            </a:r>
            <a:endParaRPr lang="en-US" sz="1400" dirty="0"/>
          </a:p>
        </p:txBody>
      </p:sp>
      <p:sp>
        <p:nvSpPr>
          <p:cNvPr id="2051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1400"/>
              <a:t>Module 1, Session 2</a:t>
            </a:r>
          </a:p>
        </p:txBody>
      </p:sp>
      <p:sp>
        <p:nvSpPr>
          <p:cNvPr id="2058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0DFC3802-666B-4215-90B0-72C980242519}" type="slidenum">
              <a:rPr lang="en-US" sz="1400"/>
              <a:pPr/>
              <a:t>2</a:t>
            </a:fld>
            <a:endParaRPr lang="en-US" sz="1400"/>
          </a:p>
        </p:txBody>
      </p:sp>
      <p:sp>
        <p:nvSpPr>
          <p:cNvPr id="2053" name="Rectangle 3"/>
          <p:cNvSpPr>
            <a:spLocks noChangeArrowheads="1"/>
          </p:cNvSpPr>
          <p:nvPr/>
        </p:nvSpPr>
        <p:spPr bwMode="auto">
          <a:xfrm>
            <a:off x="1428750" y="304800"/>
            <a:ext cx="9334500" cy="770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>
                <a:latin typeface="+mj-lt"/>
              </a:rPr>
              <a:t>Probability Distributions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76EFC60-4331-D34E-8421-C125066292CF}"/>
              </a:ext>
            </a:extLst>
          </p:cNvPr>
          <p:cNvSpPr/>
          <p:nvPr/>
        </p:nvSpPr>
        <p:spPr>
          <a:xfrm>
            <a:off x="331422" y="1371600"/>
            <a:ext cx="1117477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latin typeface="+mj-lt"/>
              </a:rPr>
              <a:t>Allows a generalization from the sample to the population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latin typeface="+mj-lt"/>
              </a:rPr>
              <a:t>The theoretical distributions of outcomes let us to calculate the probability of a given outcome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600" dirty="0">
                <a:latin typeface="+mj-lt"/>
              </a:rPr>
              <a:t>e.g., binomial distribution of binary outcomes, normal distribution of continuous outcomes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latin typeface="+mj-lt"/>
              </a:rPr>
              <a:t>Mean and variance of a random variable X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600" dirty="0">
                <a:latin typeface="+mj-lt"/>
              </a:rPr>
              <a:t>Properties of these can be used to calculate the mean and variance of any linear transformation of X</a:t>
            </a:r>
          </a:p>
          <a:p>
            <a:pPr lvl="1"/>
            <a:r>
              <a:rPr lang="en-US" sz="3600" dirty="0">
                <a:latin typeface="+mj-lt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6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953471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Date Placeholder 1"/>
          <p:cNvSpPr>
            <a:spLocks noGrp="1"/>
          </p:cNvSpPr>
          <p:nvPr>
            <p:ph type="dt" sz="half" idx="10"/>
          </p:nvPr>
        </p:nvSpPr>
        <p:spPr>
          <a:xfrm>
            <a:off x="228600" y="8413750"/>
            <a:ext cx="1428750" cy="609600"/>
          </a:xfrm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1400"/>
              <a:t>Summer Institutes 2020</a:t>
            </a:r>
            <a:endParaRPr lang="en-US" sz="1400" dirty="0"/>
          </a:p>
        </p:txBody>
      </p:sp>
      <p:sp>
        <p:nvSpPr>
          <p:cNvPr id="614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8392583"/>
            <a:ext cx="4114800" cy="486833"/>
          </a:xfrm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1400"/>
              <a:t>Module 1, Session 2</a:t>
            </a:r>
            <a:endParaRPr lang="en-US" sz="1400" dirty="0"/>
          </a:p>
        </p:txBody>
      </p:sp>
      <p:sp>
        <p:nvSpPr>
          <p:cNvPr id="615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EDBA7242-2049-4F66-90FA-9D536BABEC8E}" type="slidenum">
              <a:rPr lang="en-US" sz="1400"/>
              <a:pPr/>
              <a:t>3</a:t>
            </a:fld>
            <a:endParaRPr lang="en-US" sz="1400" dirty="0"/>
          </a:p>
        </p:txBody>
      </p:sp>
      <p:sp>
        <p:nvSpPr>
          <p:cNvPr id="6148" name="Text Box 2"/>
          <p:cNvSpPr txBox="1">
            <a:spLocks noChangeArrowheads="1"/>
          </p:cNvSpPr>
          <p:nvPr/>
        </p:nvSpPr>
        <p:spPr bwMode="auto">
          <a:xfrm>
            <a:off x="3386138" y="381000"/>
            <a:ext cx="4767262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rgbClr val="0070C0"/>
                </a:solidFill>
              </a:rPr>
              <a:t> </a:t>
            </a:r>
          </a:p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rgbClr val="0070C0"/>
                </a:solidFill>
              </a:rPr>
              <a:t>Question 1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6150" name="Text Box 4"/>
          <p:cNvSpPr txBox="1">
            <a:spLocks noChangeArrowheads="1"/>
          </p:cNvSpPr>
          <p:nvPr/>
        </p:nvSpPr>
        <p:spPr bwMode="auto">
          <a:xfrm>
            <a:off x="1905000" y="2286000"/>
            <a:ext cx="8458200" cy="6063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22250" indent="-222250"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marL="0" indent="0">
              <a:spcBef>
                <a:spcPct val="50000"/>
              </a:spcBef>
            </a:pPr>
            <a:r>
              <a:rPr lang="en-US" sz="2800" dirty="0">
                <a:solidFill>
                  <a:srgbClr val="0070C0"/>
                </a:solidFill>
              </a:rPr>
              <a:t>Categorize the following variables into nominal, ordinal, discrete, or continuous</a:t>
            </a:r>
          </a:p>
          <a:p>
            <a:pPr marL="971550" lvl="1" indent="-514350">
              <a:spcBef>
                <a:spcPct val="50000"/>
              </a:spcBef>
              <a:buFont typeface="+mj-lt"/>
              <a:buAutoNum type="alphaLcParenR"/>
            </a:pPr>
            <a:r>
              <a:rPr lang="en-US" sz="2800" dirty="0">
                <a:solidFill>
                  <a:srgbClr val="0070C0"/>
                </a:solidFill>
              </a:rPr>
              <a:t>Viral load</a:t>
            </a:r>
          </a:p>
          <a:p>
            <a:pPr marL="914400" lvl="1" indent="-457200">
              <a:spcBef>
                <a:spcPct val="50000"/>
              </a:spcBef>
              <a:buFont typeface="+mj-lt"/>
              <a:buAutoNum type="alphaLcParenR"/>
            </a:pPr>
            <a:r>
              <a:rPr lang="en-US" sz="2800" dirty="0">
                <a:solidFill>
                  <a:srgbClr val="0070C0"/>
                </a:solidFill>
              </a:rPr>
              <a:t>Age measured in years</a:t>
            </a:r>
          </a:p>
          <a:p>
            <a:pPr marL="914400" lvl="1" indent="-457200">
              <a:spcBef>
                <a:spcPct val="50000"/>
              </a:spcBef>
              <a:buFont typeface="+mj-lt"/>
              <a:buAutoNum type="alphaLcParenR"/>
            </a:pPr>
            <a:r>
              <a:rPr lang="en-US" sz="2800" dirty="0">
                <a:solidFill>
                  <a:srgbClr val="0070C0"/>
                </a:solidFill>
              </a:rPr>
              <a:t>Price of your lunch</a:t>
            </a:r>
          </a:p>
          <a:p>
            <a:pPr marL="914400" lvl="1" indent="-457200">
              <a:spcBef>
                <a:spcPct val="50000"/>
              </a:spcBef>
              <a:buFont typeface="+mj-lt"/>
              <a:buAutoNum type="alphaLcParenR"/>
            </a:pPr>
            <a:r>
              <a:rPr lang="en-US" sz="2800" dirty="0">
                <a:solidFill>
                  <a:srgbClr val="0070C0"/>
                </a:solidFill>
              </a:rPr>
              <a:t>Zip code of your residence</a:t>
            </a:r>
          </a:p>
          <a:p>
            <a:pPr marL="457200" lvl="1" indent="0">
              <a:spcBef>
                <a:spcPct val="50000"/>
              </a:spcBef>
            </a:pPr>
            <a:r>
              <a:rPr lang="en-US" sz="2800" u="sng" dirty="0"/>
              <a:t>Answers</a:t>
            </a:r>
          </a:p>
          <a:p>
            <a:pPr lvl="0"/>
            <a:r>
              <a:rPr lang="en-US" dirty="0"/>
              <a:t>	    a) continuous</a:t>
            </a:r>
          </a:p>
          <a:p>
            <a:r>
              <a:rPr lang="en-US" dirty="0"/>
              <a:t>       b) discrete</a:t>
            </a:r>
          </a:p>
          <a:p>
            <a:r>
              <a:rPr lang="en-US" dirty="0"/>
              <a:t>       c) continuous</a:t>
            </a:r>
          </a:p>
          <a:p>
            <a:r>
              <a:rPr lang="en-US" dirty="0"/>
              <a:t>       d) nominal</a:t>
            </a:r>
          </a:p>
          <a:p>
            <a:pPr marL="914400" lvl="1" indent="-457200">
              <a:spcBef>
                <a:spcPct val="50000"/>
              </a:spcBef>
              <a:buFont typeface="+mj-lt"/>
              <a:buAutoNum type="alphaLcParenR"/>
            </a:pPr>
            <a:endParaRPr lang="en-US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2140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Date Placeholder 1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1400"/>
              <a:t>Summer Institutes 2020</a:t>
            </a:r>
            <a:endParaRPr lang="en-US" sz="1400" dirty="0"/>
          </a:p>
        </p:txBody>
      </p:sp>
      <p:sp>
        <p:nvSpPr>
          <p:cNvPr id="6147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1400"/>
              <a:t>Module 1, Session 2</a:t>
            </a:r>
          </a:p>
        </p:txBody>
      </p:sp>
      <p:sp>
        <p:nvSpPr>
          <p:cNvPr id="615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EDBA7242-2049-4F66-90FA-9D536BABEC8E}" type="slidenum">
              <a:rPr lang="en-US" sz="1400"/>
              <a:pPr/>
              <a:t>4</a:t>
            </a:fld>
            <a:endParaRPr lang="en-US" sz="1400"/>
          </a:p>
        </p:txBody>
      </p:sp>
      <p:sp>
        <p:nvSpPr>
          <p:cNvPr id="6148" name="Text Box 2"/>
          <p:cNvSpPr txBox="1">
            <a:spLocks noChangeArrowheads="1"/>
          </p:cNvSpPr>
          <p:nvPr/>
        </p:nvSpPr>
        <p:spPr bwMode="auto">
          <a:xfrm>
            <a:off x="2299680" y="39005"/>
            <a:ext cx="4767262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rgbClr val="0070C0"/>
                </a:solidFill>
              </a:rPr>
              <a:t> </a:t>
            </a:r>
          </a:p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rgbClr val="0070C0"/>
                </a:solidFill>
              </a:rPr>
              <a:t>Questions 2, 3, 4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6150" name="Text Box 4"/>
          <p:cNvSpPr txBox="1">
            <a:spLocks noChangeArrowheads="1"/>
          </p:cNvSpPr>
          <p:nvPr/>
        </p:nvSpPr>
        <p:spPr bwMode="auto">
          <a:xfrm>
            <a:off x="3191220" y="2332598"/>
            <a:ext cx="5647980" cy="7448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22250" indent="-222250"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marL="514350" indent="-514350">
              <a:spcBef>
                <a:spcPct val="50000"/>
              </a:spcBef>
              <a:buFont typeface="+mj-lt"/>
              <a:buAutoNum type="arabicPeriod" startAt="2"/>
            </a:pPr>
            <a:r>
              <a:rPr lang="en-US" sz="2800" dirty="0">
                <a:solidFill>
                  <a:srgbClr val="0070C0"/>
                </a:solidFill>
              </a:rPr>
              <a:t>What is 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 startAt="2"/>
            </a:pPr>
            <a:endParaRPr lang="en-US" sz="2800" dirty="0">
              <a:solidFill>
                <a:srgbClr val="0070C0"/>
              </a:solidFill>
            </a:endParaRPr>
          </a:p>
          <a:p>
            <a:pPr marL="457200" indent="-457200">
              <a:spcBef>
                <a:spcPct val="50000"/>
              </a:spcBef>
              <a:buFont typeface="+mj-lt"/>
              <a:buAutoNum type="arabicPeriod" startAt="2"/>
            </a:pPr>
            <a:r>
              <a:rPr lang="en-US" sz="2800" dirty="0">
                <a:solidFill>
                  <a:srgbClr val="0070C0"/>
                </a:solidFill>
              </a:rPr>
              <a:t>What is            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 startAt="2"/>
            </a:pPr>
            <a:endParaRPr lang="en-US" sz="2800" dirty="0">
              <a:solidFill>
                <a:srgbClr val="0070C0"/>
              </a:solidFill>
            </a:endParaRPr>
          </a:p>
          <a:p>
            <a:pPr marL="457200" indent="-457200">
              <a:spcBef>
                <a:spcPct val="50000"/>
              </a:spcBef>
              <a:buFont typeface="+mj-lt"/>
              <a:buAutoNum type="arabicPeriod" startAt="2"/>
            </a:pPr>
            <a:r>
              <a:rPr lang="en-US" sz="2800" dirty="0">
                <a:solidFill>
                  <a:srgbClr val="0070C0"/>
                </a:solidFill>
              </a:rPr>
              <a:t>What is the mean of -5, 10, and 0?</a:t>
            </a:r>
          </a:p>
          <a:p>
            <a:pPr marL="457200" lvl="1" indent="0">
              <a:spcBef>
                <a:spcPct val="50000"/>
              </a:spcBef>
            </a:pPr>
            <a:r>
              <a:rPr lang="en-US" sz="2800" u="sng" dirty="0"/>
              <a:t>Answers</a:t>
            </a:r>
          </a:p>
          <a:p>
            <a:pPr marL="0" indent="0">
              <a:spcBef>
                <a:spcPct val="50000"/>
              </a:spcBef>
            </a:pPr>
            <a:r>
              <a:rPr lang="en-US" sz="2800" dirty="0"/>
              <a:t>2. = 10 + 11 + 12 = 33</a:t>
            </a:r>
          </a:p>
          <a:p>
            <a:pPr marL="0" indent="0">
              <a:spcBef>
                <a:spcPct val="50000"/>
              </a:spcBef>
            </a:pPr>
            <a:r>
              <a:rPr lang="en-US" sz="2800" dirty="0"/>
              <a:t>3</a:t>
            </a:r>
            <a:r>
              <a:rPr lang="en-US" dirty="0"/>
              <a:t>. </a:t>
            </a:r>
            <a:r>
              <a:rPr lang="en-US" sz="2800" dirty="0"/>
              <a:t>= 1</a:t>
            </a:r>
            <a:r>
              <a:rPr lang="en-US" sz="2800" baseline="30000" dirty="0"/>
              <a:t>2</a:t>
            </a:r>
            <a:r>
              <a:rPr lang="en-US" sz="2800" dirty="0"/>
              <a:t> + 2</a:t>
            </a:r>
            <a:r>
              <a:rPr lang="en-US" sz="2800" baseline="30000" dirty="0"/>
              <a:t>2</a:t>
            </a:r>
            <a:r>
              <a:rPr lang="en-US" sz="2800" dirty="0"/>
              <a:t> + 3</a:t>
            </a:r>
            <a:r>
              <a:rPr lang="en-US" sz="2800" baseline="30000" dirty="0"/>
              <a:t>2</a:t>
            </a:r>
            <a:r>
              <a:rPr lang="en-US" sz="2800" dirty="0"/>
              <a:t> = 1 + 4 + 9 = 14</a:t>
            </a:r>
          </a:p>
          <a:p>
            <a:pPr marL="0" indent="0">
              <a:spcBef>
                <a:spcPct val="50000"/>
              </a:spcBef>
            </a:pPr>
            <a:r>
              <a:rPr lang="en-US" sz="2800" dirty="0"/>
              <a:t>4. (-5 + 10 + 0)/3 = 5/3 = 1.667</a:t>
            </a:r>
          </a:p>
          <a:p>
            <a:pPr marL="0" indent="0">
              <a:spcBef>
                <a:spcPct val="50000"/>
              </a:spcBef>
            </a:pPr>
            <a:endParaRPr lang="en-US" sz="2800" dirty="0"/>
          </a:p>
          <a:p>
            <a:pPr marL="0" indent="0">
              <a:spcBef>
                <a:spcPct val="50000"/>
              </a:spcBef>
            </a:pPr>
            <a:endParaRPr lang="en-US" dirty="0"/>
          </a:p>
          <a:p>
            <a:pPr marL="0" indent="0">
              <a:spcBef>
                <a:spcPct val="50000"/>
              </a:spcBef>
            </a:pPr>
            <a:endParaRPr lang="en-US" sz="28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993883" y="2092711"/>
                <a:ext cx="1117357" cy="12600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is-IS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i="1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𝑗</m:t>
                          </m:r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=10</m:t>
                          </m:r>
                        </m:sub>
                        <m:sup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12</m:t>
                          </m:r>
                        </m:sup>
                        <m:e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𝑗</m:t>
                          </m:r>
                        </m:e>
                      </m:nary>
                      <m:r>
                        <a:rPr lang="en-US" sz="28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?</m:t>
                      </m:r>
                    </m:oMath>
                  </m:oMathPara>
                </a14:m>
                <a:endParaRPr lang="en-US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3883" y="2092711"/>
                <a:ext cx="1117357" cy="1260089"/>
              </a:xfrm>
              <a:prstGeom prst="rect">
                <a:avLst/>
              </a:prstGeom>
              <a:blipFill>
                <a:blip r:embed="rId2"/>
                <a:stretch>
                  <a:fillRect l="-107865" t="-108000" r="-31461" b="-16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854EFB2-932C-0742-8082-065B42112E57}"/>
                  </a:ext>
                </a:extLst>
              </p:cNvPr>
              <p:cNvSpPr txBox="1"/>
              <p:nvPr/>
            </p:nvSpPr>
            <p:spPr>
              <a:xfrm>
                <a:off x="5006257" y="3489896"/>
                <a:ext cx="1092607" cy="12600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is-IS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i="1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𝑗</m:t>
                          </m:r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=1</m:t>
                          </m:r>
                        </m:sub>
                        <m:sup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  <m:e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𝑗</m:t>
                          </m:r>
                          <m:r>
                            <a:rPr lang="en-US" sz="2800" i="1" baseline="3000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nary>
                      <m:r>
                        <a:rPr lang="en-US" sz="28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?</m:t>
                      </m:r>
                    </m:oMath>
                  </m:oMathPara>
                </a14:m>
                <a:endParaRPr lang="en-US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854EFB2-932C-0742-8082-065B42112E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6257" y="3489896"/>
                <a:ext cx="1092607" cy="1260089"/>
              </a:xfrm>
              <a:prstGeom prst="rect">
                <a:avLst/>
              </a:prstGeom>
              <a:blipFill>
                <a:blip r:embed="rId3"/>
                <a:stretch>
                  <a:fillRect l="-117241" t="-108000" r="-27586" b="-16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05931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Date Placeholder 1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1400"/>
              <a:t>Summer Institutes 2020</a:t>
            </a:r>
            <a:endParaRPr lang="en-US" sz="1400" dirty="0"/>
          </a:p>
        </p:txBody>
      </p:sp>
      <p:sp>
        <p:nvSpPr>
          <p:cNvPr id="6147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1400"/>
              <a:t>Module 1, Session 2</a:t>
            </a:r>
          </a:p>
        </p:txBody>
      </p:sp>
      <p:sp>
        <p:nvSpPr>
          <p:cNvPr id="615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EDBA7242-2049-4F66-90FA-9D536BABEC8E}" type="slidenum">
              <a:rPr lang="en-US" sz="1400"/>
              <a:pPr/>
              <a:t>5</a:t>
            </a:fld>
            <a:endParaRPr lang="en-US" sz="1400"/>
          </a:p>
        </p:txBody>
      </p:sp>
      <p:sp>
        <p:nvSpPr>
          <p:cNvPr id="6148" name="Text Box 2"/>
          <p:cNvSpPr txBox="1">
            <a:spLocks noChangeArrowheads="1"/>
          </p:cNvSpPr>
          <p:nvPr/>
        </p:nvSpPr>
        <p:spPr bwMode="auto">
          <a:xfrm>
            <a:off x="3386138" y="182033"/>
            <a:ext cx="476726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rgbClr val="0070C0"/>
                </a:solidFill>
              </a:rPr>
              <a:t>Question 5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6150" name="Text Box 4"/>
          <p:cNvSpPr txBox="1">
            <a:spLocks noChangeArrowheads="1"/>
          </p:cNvSpPr>
          <p:nvPr/>
        </p:nvSpPr>
        <p:spPr bwMode="auto">
          <a:xfrm>
            <a:off x="1371600" y="990600"/>
            <a:ext cx="8404860" cy="8710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22250" indent="-222250"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marL="514350" indent="-514350">
              <a:spcBef>
                <a:spcPct val="50000"/>
              </a:spcBef>
              <a:buFont typeface="+mj-lt"/>
              <a:buAutoNum type="alphaLcParenR"/>
            </a:pPr>
            <a:r>
              <a:rPr lang="en-US" sz="2800" dirty="0">
                <a:solidFill>
                  <a:srgbClr val="0070C0"/>
                </a:solidFill>
              </a:rPr>
              <a:t>If I buy a bag of 3 bagels, and they weigh 85g, 95g and 90g, what is the mean weight?</a:t>
            </a:r>
          </a:p>
          <a:p>
            <a:pPr marL="514350" indent="-514350">
              <a:spcBef>
                <a:spcPct val="50000"/>
              </a:spcBef>
              <a:buFont typeface="+mj-lt"/>
              <a:buAutoNum type="alphaLcParenR"/>
            </a:pPr>
            <a:r>
              <a:rPr lang="en-US" sz="2800" dirty="0">
                <a:solidFill>
                  <a:srgbClr val="0070C0"/>
                </a:solidFill>
              </a:rPr>
              <a:t>If I buy a bag of 3 bagels and they weigh 0.085 kg, 0.095 kg and 0.09 kg, what is the mean weight?</a:t>
            </a:r>
          </a:p>
          <a:p>
            <a:pPr marL="514350" indent="-514350">
              <a:spcBef>
                <a:spcPct val="50000"/>
              </a:spcBef>
              <a:buFont typeface="+mj-lt"/>
              <a:buAutoNum type="alphaLcParenR"/>
            </a:pPr>
            <a:r>
              <a:rPr lang="en-US" sz="2800" dirty="0">
                <a:solidFill>
                  <a:srgbClr val="0070C0"/>
                </a:solidFill>
              </a:rPr>
              <a:t>If I add 20 grams of cream cheese to each of my bagels, what is the mean (combined) weight of my breakfast?</a:t>
            </a:r>
          </a:p>
          <a:p>
            <a:pPr marL="457200" lvl="1" indent="0">
              <a:spcBef>
                <a:spcPct val="50000"/>
              </a:spcBef>
            </a:pPr>
            <a:r>
              <a:rPr lang="en-US" sz="2800" u="sng" dirty="0"/>
              <a:t>Answers</a:t>
            </a:r>
          </a:p>
          <a:p>
            <a:pPr marL="0" indent="0">
              <a:spcBef>
                <a:spcPct val="50000"/>
              </a:spcBef>
            </a:pPr>
            <a:r>
              <a:rPr lang="en-US" sz="2800" dirty="0"/>
              <a:t>a) = (85g + 95g + 90g)/3 = 90g</a:t>
            </a:r>
          </a:p>
          <a:p>
            <a:pPr marL="0" indent="0">
              <a:spcBef>
                <a:spcPct val="50000"/>
              </a:spcBef>
            </a:pPr>
            <a:r>
              <a:rPr lang="en-US" sz="2800" dirty="0"/>
              <a:t>b) = (0.085kg + 0.095kg + 0.09kg)/3 = 0.090kg</a:t>
            </a:r>
          </a:p>
          <a:p>
            <a:pPr marL="0" indent="0">
              <a:spcBef>
                <a:spcPct val="50000"/>
              </a:spcBef>
            </a:pPr>
            <a:r>
              <a:rPr lang="en-US" sz="2800" dirty="0"/>
              <a:t>c) = (105g + 115g + 110g)/3 = 110g</a:t>
            </a:r>
          </a:p>
          <a:p>
            <a:pPr marL="0" indent="0">
              <a:spcBef>
                <a:spcPct val="50000"/>
              </a:spcBef>
            </a:pPr>
            <a:endParaRPr lang="en-US" sz="2800" dirty="0"/>
          </a:p>
          <a:p>
            <a:pPr marL="514350" indent="-514350">
              <a:spcBef>
                <a:spcPct val="50000"/>
              </a:spcBef>
              <a:buFont typeface="+mj-lt"/>
              <a:buAutoNum type="alphaLcParenR"/>
            </a:pPr>
            <a:endParaRPr lang="en-US" sz="2800" dirty="0">
              <a:solidFill>
                <a:srgbClr val="0070C0"/>
              </a:solidFill>
            </a:endParaRPr>
          </a:p>
          <a:p>
            <a:pPr marL="514350" indent="-514350">
              <a:spcBef>
                <a:spcPct val="50000"/>
              </a:spcBef>
              <a:buFont typeface="+mj-lt"/>
              <a:buAutoNum type="alphaLcParenR"/>
            </a:pPr>
            <a:endParaRPr lang="en-US" sz="2800" dirty="0">
              <a:solidFill>
                <a:srgbClr val="0070C0"/>
              </a:solidFill>
            </a:endParaRPr>
          </a:p>
          <a:p>
            <a:pPr marL="514350" indent="-514350">
              <a:spcBef>
                <a:spcPct val="50000"/>
              </a:spcBef>
              <a:buFont typeface="+mj-lt"/>
              <a:buAutoNum type="alphaLcParenR"/>
            </a:pPr>
            <a:endParaRPr lang="en-US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8336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Date Placeholder 1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1400"/>
              <a:t>Summer Institutes 2020</a:t>
            </a:r>
            <a:endParaRPr lang="en-US" sz="1400" dirty="0"/>
          </a:p>
        </p:txBody>
      </p:sp>
      <p:sp>
        <p:nvSpPr>
          <p:cNvPr id="6147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1400"/>
              <a:t>Module 1, Session 2</a:t>
            </a:r>
          </a:p>
        </p:txBody>
      </p:sp>
      <p:sp>
        <p:nvSpPr>
          <p:cNvPr id="615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EDBA7242-2049-4F66-90FA-9D536BABEC8E}" type="slidenum">
              <a:rPr lang="en-US" sz="1400"/>
              <a:pPr/>
              <a:t>6</a:t>
            </a:fld>
            <a:endParaRPr lang="en-US" sz="1400"/>
          </a:p>
        </p:txBody>
      </p:sp>
      <p:sp>
        <p:nvSpPr>
          <p:cNvPr id="6148" name="Text Box 2"/>
          <p:cNvSpPr txBox="1">
            <a:spLocks noChangeArrowheads="1"/>
          </p:cNvSpPr>
          <p:nvPr/>
        </p:nvSpPr>
        <p:spPr bwMode="auto">
          <a:xfrm>
            <a:off x="3386138" y="450866"/>
            <a:ext cx="476726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rgbClr val="0070C0"/>
                </a:solidFill>
              </a:rPr>
              <a:t>Question 6 </a:t>
            </a:r>
          </a:p>
        </p:txBody>
      </p:sp>
      <p:sp>
        <p:nvSpPr>
          <p:cNvPr id="6150" name="Text Box 4"/>
          <p:cNvSpPr txBox="1">
            <a:spLocks noChangeArrowheads="1"/>
          </p:cNvSpPr>
          <p:nvPr/>
        </p:nvSpPr>
        <p:spPr bwMode="auto">
          <a:xfrm>
            <a:off x="759618" y="759729"/>
            <a:ext cx="11432382" cy="8494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22250" indent="-222250"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marL="0" indent="0">
              <a:spcBef>
                <a:spcPct val="50000"/>
              </a:spcBef>
            </a:pPr>
            <a:endParaRPr lang="en-US" sz="2800" dirty="0">
              <a:solidFill>
                <a:srgbClr val="0070C0"/>
              </a:solidFill>
            </a:endParaRPr>
          </a:p>
          <a:p>
            <a:pPr marL="457200" indent="-457200">
              <a:spcBef>
                <a:spcPct val="50000"/>
              </a:spcBef>
              <a:buFont typeface="+mj-lt"/>
              <a:buAutoNum type="alphaLcParenR"/>
            </a:pPr>
            <a:r>
              <a:rPr lang="en-US" sz="2800" dirty="0">
                <a:solidFill>
                  <a:srgbClr val="0070C0"/>
                </a:solidFill>
              </a:rPr>
              <a:t>If I buy a bag of 3 bagels, and they weigh 85g, 95g and 90g, what is the variance and standard deviation of the weight?</a:t>
            </a:r>
          </a:p>
          <a:p>
            <a:pPr marL="0" indent="0">
              <a:spcBef>
                <a:spcPct val="50000"/>
              </a:spcBef>
            </a:pPr>
            <a:r>
              <a:rPr lang="en-US" sz="2800" dirty="0">
                <a:solidFill>
                  <a:srgbClr val="0070C0"/>
                </a:solidFill>
              </a:rPr>
              <a:t>	(Recall that the mean was 90g)</a:t>
            </a:r>
          </a:p>
          <a:p>
            <a:pPr marL="457200" indent="-457200">
              <a:spcBef>
                <a:spcPct val="50000"/>
              </a:spcBef>
              <a:buFont typeface="+mj-lt"/>
              <a:buAutoNum type="alphaLcParenR" startAt="2"/>
            </a:pPr>
            <a:r>
              <a:rPr lang="en-US" sz="2800" dirty="0">
                <a:solidFill>
                  <a:srgbClr val="0070C0"/>
                </a:solidFill>
              </a:rPr>
              <a:t>What is the variance and standard       deviation of the weight of the 3 bagels if 20g of cream cheese is added to each bagel? </a:t>
            </a:r>
          </a:p>
          <a:p>
            <a:pPr marL="0" indent="0">
              <a:spcBef>
                <a:spcPct val="50000"/>
              </a:spcBef>
            </a:pPr>
            <a:r>
              <a:rPr lang="en-US" sz="2800" u="sng" dirty="0"/>
              <a:t>Answers</a:t>
            </a:r>
          </a:p>
          <a:p>
            <a:pPr lvl="0"/>
            <a:r>
              <a:rPr lang="en-US" sz="2800" dirty="0"/>
              <a:t>a) s</a:t>
            </a:r>
            <a:r>
              <a:rPr lang="en-US" sz="2800" baseline="30000" dirty="0"/>
              <a:t>2</a:t>
            </a:r>
            <a:r>
              <a:rPr lang="en-US" sz="2800" dirty="0"/>
              <a:t> = [(85-90)</a:t>
            </a:r>
            <a:r>
              <a:rPr lang="en-US" sz="2800" baseline="30000" dirty="0"/>
              <a:t>2</a:t>
            </a:r>
            <a:r>
              <a:rPr lang="en-US" sz="2800" dirty="0"/>
              <a:t> + (95-90)</a:t>
            </a:r>
            <a:r>
              <a:rPr lang="en-US" sz="2800" baseline="30000" dirty="0"/>
              <a:t>2</a:t>
            </a:r>
            <a:r>
              <a:rPr lang="en-US" sz="2800" dirty="0"/>
              <a:t> + (90-90)</a:t>
            </a:r>
            <a:r>
              <a:rPr lang="en-US" sz="2800" baseline="30000" dirty="0"/>
              <a:t>2</a:t>
            </a:r>
            <a:r>
              <a:rPr lang="en-US" sz="2800" dirty="0"/>
              <a:t>]/(3-1) </a:t>
            </a:r>
          </a:p>
          <a:p>
            <a:r>
              <a:rPr lang="en-US" sz="2800" dirty="0"/>
              <a:t>         = [25 + 25 + 0]/2</a:t>
            </a:r>
          </a:p>
          <a:p>
            <a:r>
              <a:rPr lang="en-US" sz="2800" dirty="0"/>
              <a:t>         = 50/2</a:t>
            </a:r>
          </a:p>
          <a:p>
            <a:r>
              <a:rPr lang="en-US" sz="2800" dirty="0"/>
              <a:t>         = 25</a:t>
            </a:r>
          </a:p>
          <a:p>
            <a:r>
              <a:rPr lang="en-US" sz="2800" dirty="0"/>
              <a:t>    s = 5</a:t>
            </a:r>
          </a:p>
          <a:p>
            <a:pPr marL="0" indent="0">
              <a:spcBef>
                <a:spcPct val="50000"/>
              </a:spcBef>
            </a:pPr>
            <a:r>
              <a:rPr lang="en-US" sz="2800" dirty="0"/>
              <a:t>b) s</a:t>
            </a:r>
            <a:r>
              <a:rPr lang="en-US" sz="2800" baseline="30000" dirty="0"/>
              <a:t>2</a:t>
            </a:r>
            <a:r>
              <a:rPr lang="en-US" sz="2800" dirty="0"/>
              <a:t> = 25, s = 5 (adding a constant doesn’t change the variance or standard deviation estimate) </a:t>
            </a:r>
          </a:p>
          <a:p>
            <a:pPr marL="457200" indent="-457200">
              <a:spcBef>
                <a:spcPct val="50000"/>
              </a:spcBef>
              <a:buFont typeface="+mj-lt"/>
              <a:buAutoNum type="alphaLcParenR" startAt="2"/>
            </a:pPr>
            <a:endParaRPr lang="en-US" sz="2800" dirty="0">
              <a:solidFill>
                <a:srgbClr val="0070C0"/>
              </a:solidFill>
            </a:endParaRPr>
          </a:p>
          <a:p>
            <a:pPr marL="457200" indent="-457200">
              <a:spcBef>
                <a:spcPct val="50000"/>
              </a:spcBef>
              <a:buFont typeface="+mj-lt"/>
              <a:buAutoNum type="alphaLcParenR" startAt="2"/>
            </a:pPr>
            <a:endParaRPr lang="en-US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8701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Date Placeholder 1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1400"/>
              <a:t>Summer Institutes 2020</a:t>
            </a:r>
            <a:endParaRPr lang="en-US" sz="1400" dirty="0"/>
          </a:p>
        </p:txBody>
      </p:sp>
      <p:sp>
        <p:nvSpPr>
          <p:cNvPr id="23555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1400"/>
              <a:t>Module 1, Session 2</a:t>
            </a:r>
          </a:p>
        </p:txBody>
      </p:sp>
      <p:sp>
        <p:nvSpPr>
          <p:cNvPr id="23559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FCF2F23C-DB93-4D50-B27E-B3A94C35CAEA}" type="slidenum">
              <a:rPr lang="en-US" sz="1400"/>
              <a:pPr/>
              <a:t>7</a:t>
            </a:fld>
            <a:endParaRPr lang="en-US" sz="1400" dirty="0"/>
          </a:p>
        </p:txBody>
      </p:sp>
      <p:sp>
        <p:nvSpPr>
          <p:cNvPr id="23558" name="Text Box 4"/>
          <p:cNvSpPr txBox="1">
            <a:spLocks noChangeArrowheads="1"/>
          </p:cNvSpPr>
          <p:nvPr/>
        </p:nvSpPr>
        <p:spPr bwMode="auto">
          <a:xfrm>
            <a:off x="1883836" y="1394750"/>
            <a:ext cx="7848600" cy="5047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dirty="0">
                <a:solidFill>
                  <a:schemeClr val="accent1"/>
                </a:solidFill>
              </a:rPr>
              <a:t>Suppose a new student has joined your lab and is learning how to culture cells. Their reference letter says that 25% of the new student’s experiments fail. They only have time to create 3 cultures.</a:t>
            </a:r>
          </a:p>
          <a:p>
            <a:pPr marL="514350" indent="-514350">
              <a:spcBef>
                <a:spcPct val="50000"/>
              </a:spcBef>
              <a:buFont typeface="+mj-lt"/>
              <a:buAutoNum type="arabicPeriod" startAt="7"/>
            </a:pPr>
            <a:r>
              <a:rPr lang="en-US" sz="2800" dirty="0">
                <a:solidFill>
                  <a:schemeClr val="accent1"/>
                </a:solidFill>
              </a:rPr>
              <a:t>What's the probability that exactly 1 experiment fails?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 startAt="7"/>
            </a:pPr>
            <a:r>
              <a:rPr lang="en-US" sz="2800" dirty="0">
                <a:solidFill>
                  <a:schemeClr val="accent1"/>
                </a:solidFill>
              </a:rPr>
              <a:t>What's the probability that at least 1 experiment fails?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 startAt="7"/>
            </a:pPr>
            <a:r>
              <a:rPr lang="en-US" sz="2800" dirty="0">
                <a:solidFill>
                  <a:schemeClr val="accent1"/>
                </a:solidFill>
              </a:rPr>
              <a:t>What's the probability that all experiments succeed?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179320" y="6826261"/>
            <a:ext cx="11977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Recall: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550920" y="7714459"/>
            <a:ext cx="51555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  <a:latin typeface="+mj-lt"/>
              </a:rPr>
              <a:t>where, e.g., 4! = 4 x 3 x 2 x 1 = 24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735496" y="6871769"/>
            <a:ext cx="4514850" cy="674817"/>
          </a:xfrm>
          <a:prstGeom prst="rect">
            <a:avLst/>
          </a:prstGeom>
        </p:spPr>
      </p:pic>
      <p:sp>
        <p:nvSpPr>
          <p:cNvPr id="11" name="Text Box 2">
            <a:extLst>
              <a:ext uri="{FF2B5EF4-FFF2-40B4-BE49-F238E27FC236}">
                <a16:creationId xmlns:a16="http://schemas.microsoft.com/office/drawing/2014/main" id="{D323BABB-C7B3-8D41-ABAF-9ABD467D32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0736" y="562759"/>
            <a:ext cx="4114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chemeClr val="accent1"/>
                </a:solidFill>
              </a:rPr>
              <a:t>Questions 7, 8, 9</a:t>
            </a:r>
          </a:p>
        </p:txBody>
      </p:sp>
    </p:spTree>
    <p:extLst>
      <p:ext uri="{BB962C8B-B14F-4D97-AF65-F5344CB8AC3E}">
        <p14:creationId xmlns:p14="http://schemas.microsoft.com/office/powerpoint/2010/main" val="13944514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Date Placeholder 1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1400"/>
              <a:t>Summer Institutes 2020</a:t>
            </a:r>
            <a:endParaRPr lang="en-US" sz="1400" dirty="0"/>
          </a:p>
        </p:txBody>
      </p:sp>
      <p:sp>
        <p:nvSpPr>
          <p:cNvPr id="23555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1400"/>
              <a:t>Module 1, Session 2</a:t>
            </a:r>
          </a:p>
        </p:txBody>
      </p:sp>
      <p:sp>
        <p:nvSpPr>
          <p:cNvPr id="23559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FCF2F23C-DB93-4D50-B27E-B3A94C35CAEA}" type="slidenum">
              <a:rPr lang="en-US" sz="1400"/>
              <a:pPr/>
              <a:t>8</a:t>
            </a:fld>
            <a:endParaRPr lang="en-US" sz="1400" dirty="0"/>
          </a:p>
        </p:txBody>
      </p:sp>
      <p:sp>
        <p:nvSpPr>
          <p:cNvPr id="11" name="Text Box 2">
            <a:extLst>
              <a:ext uri="{FF2B5EF4-FFF2-40B4-BE49-F238E27FC236}">
                <a16:creationId xmlns:a16="http://schemas.microsoft.com/office/drawing/2014/main" id="{D323BABB-C7B3-8D41-ABAF-9ABD467D32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0736" y="562759"/>
            <a:ext cx="4114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chemeClr val="accent1"/>
                </a:solidFill>
              </a:rPr>
              <a:t>Questions 7, 8, 9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3DF041-04F6-124B-92B5-89286803C079}"/>
              </a:ext>
            </a:extLst>
          </p:cNvPr>
          <p:cNvSpPr txBox="1"/>
          <p:nvPr/>
        </p:nvSpPr>
        <p:spPr>
          <a:xfrm>
            <a:off x="381000" y="976400"/>
            <a:ext cx="7772400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>
                <a:latin typeface="+mj-lt"/>
              </a:rPr>
              <a:t>Answers</a:t>
            </a:r>
          </a:p>
          <a:p>
            <a:endParaRPr lang="en-US" sz="2800" dirty="0">
              <a:latin typeface="+mj-lt"/>
            </a:endParaRPr>
          </a:p>
          <a:p>
            <a:r>
              <a:rPr lang="en-US" sz="2800" dirty="0">
                <a:latin typeface="+mj-lt"/>
              </a:rPr>
              <a:t>7. </a:t>
            </a:r>
          </a:p>
          <a:p>
            <a:endParaRPr lang="en-US" sz="2800" dirty="0">
              <a:latin typeface="+mj-lt"/>
            </a:endParaRPr>
          </a:p>
          <a:p>
            <a:endParaRPr lang="en-US" sz="2800" dirty="0">
              <a:latin typeface="+mj-lt"/>
            </a:endParaRPr>
          </a:p>
          <a:p>
            <a:endParaRPr lang="en-US" sz="2800" dirty="0">
              <a:latin typeface="+mj-lt"/>
            </a:endParaRPr>
          </a:p>
          <a:p>
            <a:endParaRPr lang="en-US" sz="2800" dirty="0">
              <a:latin typeface="+mj-lt"/>
            </a:endParaRPr>
          </a:p>
          <a:p>
            <a:endParaRPr lang="en-US" sz="2800" dirty="0">
              <a:latin typeface="+mj-lt"/>
            </a:endParaRPr>
          </a:p>
          <a:p>
            <a:r>
              <a:rPr lang="en-US" sz="2800" dirty="0">
                <a:latin typeface="+mj-lt"/>
              </a:rPr>
              <a:t>8. </a:t>
            </a:r>
          </a:p>
          <a:p>
            <a:endParaRPr lang="en-US" sz="2800" dirty="0">
              <a:latin typeface="+mj-lt"/>
            </a:endParaRPr>
          </a:p>
          <a:p>
            <a:endParaRPr lang="en-US" sz="2800" dirty="0">
              <a:latin typeface="+mj-lt"/>
            </a:endParaRPr>
          </a:p>
          <a:p>
            <a:endParaRPr lang="en-US" sz="2800" dirty="0">
              <a:latin typeface="+mj-lt"/>
            </a:endParaRPr>
          </a:p>
          <a:p>
            <a:endParaRPr lang="en-US" sz="2800" dirty="0">
              <a:latin typeface="+mj-lt"/>
            </a:endParaRPr>
          </a:p>
          <a:p>
            <a:r>
              <a:rPr lang="en-US" sz="2800" dirty="0">
                <a:latin typeface="+mj-lt"/>
              </a:rPr>
              <a:t>9. </a:t>
            </a:r>
          </a:p>
          <a:p>
            <a:endParaRPr lang="en-US" sz="2800" dirty="0">
              <a:latin typeface="+mj-lt"/>
            </a:endParaRPr>
          </a:p>
          <a:p>
            <a:endParaRPr lang="en-US" sz="2800" dirty="0">
              <a:latin typeface="+mj-lt"/>
            </a:endParaRPr>
          </a:p>
        </p:txBody>
      </p:sp>
      <p:pic>
        <p:nvPicPr>
          <p:cNvPr id="12" name="Picture 11" descr="latex-image-1.pdf">
            <a:extLst>
              <a:ext uri="{FF2B5EF4-FFF2-40B4-BE49-F238E27FC236}">
                <a16:creationId xmlns:a16="http://schemas.microsoft.com/office/drawing/2014/main" id="{B661A344-EF69-904E-A824-A9B604F5B99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63"/>
          <a:stretch/>
        </p:blipFill>
        <p:spPr>
          <a:xfrm>
            <a:off x="1174992" y="1971843"/>
            <a:ext cx="4917440" cy="1463040"/>
          </a:xfrm>
          <a:prstGeom prst="rect">
            <a:avLst/>
          </a:prstGeom>
        </p:spPr>
      </p:pic>
      <p:pic>
        <p:nvPicPr>
          <p:cNvPr id="13" name="Picture 12" descr="A screenshot of a cell phone&#10;&#10;Description automatically generated">
            <a:extLst>
              <a:ext uri="{FF2B5EF4-FFF2-40B4-BE49-F238E27FC236}">
                <a16:creationId xmlns:a16="http://schemas.microsoft.com/office/drawing/2014/main" id="{DD9AFC90-B009-144D-AFEE-A6A12BD8B2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4992" y="4418486"/>
            <a:ext cx="3826195" cy="1920240"/>
          </a:xfrm>
          <a:prstGeom prst="rect">
            <a:avLst/>
          </a:prstGeom>
        </p:spPr>
      </p:pic>
      <p:pic>
        <p:nvPicPr>
          <p:cNvPr id="14" name="Picture 13" descr="A screenshot of a cell phone&#10;&#10;Description automatically generated">
            <a:extLst>
              <a:ext uri="{FF2B5EF4-FFF2-40B4-BE49-F238E27FC236}">
                <a16:creationId xmlns:a16="http://schemas.microsoft.com/office/drawing/2014/main" id="{F5D6B1A3-5BEC-9149-A098-44946B39DC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5573" y="6687952"/>
            <a:ext cx="3855869" cy="192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5618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Date Placeholder 1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1400"/>
              <a:t>Summer Institutes 2020</a:t>
            </a:r>
            <a:endParaRPr lang="en-US" sz="1400" dirty="0"/>
          </a:p>
        </p:txBody>
      </p:sp>
      <p:sp>
        <p:nvSpPr>
          <p:cNvPr id="35843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1400"/>
              <a:t>Module 1, Session 2</a:t>
            </a:r>
            <a:endParaRPr lang="en-US" sz="1400" dirty="0"/>
          </a:p>
        </p:txBody>
      </p:sp>
      <p:sp>
        <p:nvSpPr>
          <p:cNvPr id="35847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08262BE5-F58E-47B7-BFB4-6467CE90F732}" type="slidenum">
              <a:rPr lang="en-US" sz="1400"/>
              <a:pPr/>
              <a:t>9</a:t>
            </a:fld>
            <a:endParaRPr lang="en-US" sz="1400"/>
          </a:p>
        </p:txBody>
      </p:sp>
      <p:sp>
        <p:nvSpPr>
          <p:cNvPr id="35849" name="Rectangle 1030"/>
          <p:cNvSpPr>
            <a:spLocks noChangeArrowheads="1"/>
          </p:cNvSpPr>
          <p:nvPr/>
        </p:nvSpPr>
        <p:spPr bwMode="auto">
          <a:xfrm>
            <a:off x="427337" y="795176"/>
            <a:ext cx="11739949" cy="563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en-US" sz="2800" dirty="0">
              <a:solidFill>
                <a:schemeClr val="accent1"/>
              </a:solidFill>
              <a:latin typeface="+mj-lt"/>
            </a:endParaRPr>
          </a:p>
          <a:p>
            <a:pPr marL="514350" indent="-514350">
              <a:spcBef>
                <a:spcPct val="50000"/>
              </a:spcBef>
              <a:buFont typeface="+mj-lt"/>
              <a:buAutoNum type="arabicPeriod" startAt="10"/>
            </a:pPr>
            <a:r>
              <a:rPr lang="en-US" sz="2800" dirty="0">
                <a:solidFill>
                  <a:schemeClr val="accent1"/>
                </a:solidFill>
                <a:latin typeface="+mj-lt"/>
              </a:rPr>
              <a:t> A couple intends to have 5 children and both are carriers of myotonic dystrophy, a dominant trait. Therefore, the probability that a child has the trait is 0.75. What is the probability that at least 1 child will have the trait?</a:t>
            </a:r>
          </a:p>
          <a:p>
            <a:endParaRPr lang="en-US" dirty="0"/>
          </a:p>
          <a:p>
            <a:r>
              <a:rPr lang="en-US" sz="2400" dirty="0">
                <a:latin typeface="+mj-lt"/>
              </a:rPr>
              <a:t>The probability of any single child having the </a:t>
            </a:r>
            <a:r>
              <a:rPr lang="fr-FR" sz="2400" dirty="0">
                <a:latin typeface="+mj-lt"/>
              </a:rPr>
              <a:t>trait </a:t>
            </a:r>
            <a:r>
              <a:rPr lang="fr-FR" sz="2400" dirty="0" err="1">
                <a:latin typeface="+mj-lt"/>
              </a:rPr>
              <a:t>is</a:t>
            </a:r>
            <a:r>
              <a:rPr lang="fr-FR" sz="2400" dirty="0">
                <a:latin typeface="+mj-lt"/>
              </a:rPr>
              <a:t> 0.75, and the carrier </a:t>
            </a:r>
            <a:r>
              <a:rPr lang="fr-FR" sz="2400" dirty="0" err="1">
                <a:latin typeface="+mj-lt"/>
              </a:rPr>
              <a:t>status</a:t>
            </a:r>
            <a:r>
              <a:rPr lang="fr-FR" sz="2400" dirty="0">
                <a:latin typeface="+mj-lt"/>
              </a:rPr>
              <a:t> of </a:t>
            </a:r>
            <a:r>
              <a:rPr lang="fr-FR" sz="2400" dirty="0" err="1">
                <a:latin typeface="+mj-lt"/>
              </a:rPr>
              <a:t>each</a:t>
            </a:r>
            <a:r>
              <a:rPr lang="fr-FR" sz="2400" dirty="0">
                <a:latin typeface="+mj-lt"/>
              </a:rPr>
              <a:t> </a:t>
            </a:r>
            <a:r>
              <a:rPr lang="fr-FR" sz="2400" dirty="0" err="1">
                <a:latin typeface="+mj-lt"/>
              </a:rPr>
              <a:t>child</a:t>
            </a:r>
            <a:r>
              <a:rPr lang="fr-FR" sz="2400" dirty="0">
                <a:latin typeface="+mj-lt"/>
              </a:rPr>
              <a:t> </a:t>
            </a:r>
            <a:r>
              <a:rPr lang="fr-FR" sz="2400" dirty="0" err="1">
                <a:latin typeface="+mj-lt"/>
              </a:rPr>
              <a:t>is</a:t>
            </a:r>
            <a:r>
              <a:rPr lang="fr-FR" sz="2400" dirty="0">
                <a:latin typeface="+mj-lt"/>
              </a:rPr>
              <a:t> </a:t>
            </a:r>
            <a:r>
              <a:rPr lang="fr-FR" sz="2400" dirty="0" err="1">
                <a:latin typeface="+mj-lt"/>
              </a:rPr>
              <a:t>independent</a:t>
            </a:r>
            <a:r>
              <a:rPr lang="fr-FR" sz="2400" dirty="0">
                <a:latin typeface="+mj-lt"/>
              </a:rPr>
              <a:t> of </a:t>
            </a:r>
            <a:r>
              <a:rPr lang="fr-FR" sz="2400" dirty="0" err="1">
                <a:latin typeface="+mj-lt"/>
              </a:rPr>
              <a:t>every</a:t>
            </a:r>
            <a:r>
              <a:rPr lang="fr-FR" sz="2400" dirty="0">
                <a:latin typeface="+mj-lt"/>
              </a:rPr>
              <a:t> </a:t>
            </a:r>
            <a:r>
              <a:rPr lang="fr-FR" sz="2400" dirty="0" err="1">
                <a:latin typeface="+mj-lt"/>
              </a:rPr>
              <a:t>other</a:t>
            </a:r>
            <a:r>
              <a:rPr lang="fr-FR" sz="2400" dirty="0">
                <a:latin typeface="+mj-lt"/>
              </a:rPr>
              <a:t>. The </a:t>
            </a:r>
            <a:r>
              <a:rPr lang="fr-FR" sz="2400" dirty="0" err="1">
                <a:latin typeface="+mj-lt"/>
              </a:rPr>
              <a:t>number</a:t>
            </a:r>
            <a:r>
              <a:rPr lang="fr-FR" sz="2400" dirty="0">
                <a:latin typeface="+mj-lt"/>
              </a:rPr>
              <a:t> of </a:t>
            </a:r>
            <a:r>
              <a:rPr lang="fr-FR" sz="2400" dirty="0" err="1">
                <a:latin typeface="+mj-lt"/>
              </a:rPr>
              <a:t>children</a:t>
            </a:r>
            <a:r>
              <a:rPr lang="fr-FR" sz="2400" dirty="0">
                <a:latin typeface="+mj-lt"/>
              </a:rPr>
              <a:t> </a:t>
            </a:r>
            <a:r>
              <a:rPr lang="fr-FR" sz="2400" dirty="0" err="1">
                <a:latin typeface="+mj-lt"/>
              </a:rPr>
              <a:t>with</a:t>
            </a:r>
            <a:r>
              <a:rPr lang="fr-FR" sz="2400" dirty="0">
                <a:latin typeface="+mj-lt"/>
              </a:rPr>
              <a:t> the trait (X) </a:t>
            </a:r>
            <a:r>
              <a:rPr lang="fr-FR" sz="2400" dirty="0" err="1">
                <a:latin typeface="+mj-lt"/>
              </a:rPr>
              <a:t>is</a:t>
            </a:r>
            <a:r>
              <a:rPr lang="fr-FR" sz="2400" dirty="0">
                <a:latin typeface="+mj-lt"/>
              </a:rPr>
              <a:t> </a:t>
            </a:r>
            <a:r>
              <a:rPr lang="fr-FR" sz="2400" dirty="0" err="1">
                <a:latin typeface="+mj-lt"/>
              </a:rPr>
              <a:t>therefore</a:t>
            </a:r>
            <a:r>
              <a:rPr lang="fr-FR" sz="2400" dirty="0">
                <a:latin typeface="+mj-lt"/>
              </a:rPr>
              <a:t> a </a:t>
            </a:r>
            <a:r>
              <a:rPr lang="fr-FR" sz="2400" dirty="0" err="1">
                <a:latin typeface="+mj-lt"/>
              </a:rPr>
              <a:t>binomially-distributed</a:t>
            </a:r>
            <a:r>
              <a:rPr lang="fr-FR" sz="2400" dirty="0">
                <a:latin typeface="+mj-lt"/>
              </a:rPr>
              <a:t> </a:t>
            </a:r>
            <a:r>
              <a:rPr lang="fr-FR" sz="2400" dirty="0" err="1">
                <a:latin typeface="+mj-lt"/>
              </a:rPr>
              <a:t>random</a:t>
            </a:r>
            <a:r>
              <a:rPr lang="fr-FR" sz="2400" dirty="0">
                <a:latin typeface="+mj-lt"/>
              </a:rPr>
              <a:t> variable </a:t>
            </a:r>
            <a:r>
              <a:rPr lang="fr-FR" sz="2400" dirty="0" err="1">
                <a:latin typeface="+mj-lt"/>
              </a:rPr>
              <a:t>with</a:t>
            </a:r>
            <a:r>
              <a:rPr lang="fr-FR" sz="2400" dirty="0">
                <a:latin typeface="+mj-lt"/>
              </a:rPr>
              <a:t> n = 5 and p = 0.75.</a:t>
            </a:r>
            <a:endParaRPr lang="en-US" sz="2400" dirty="0">
              <a:latin typeface="+mj-lt"/>
            </a:endParaRPr>
          </a:p>
          <a:p>
            <a:r>
              <a:rPr lang="fr-FR" dirty="0"/>
              <a:t> </a:t>
            </a:r>
            <a:endParaRPr lang="en-US" dirty="0"/>
          </a:p>
          <a:p>
            <a:pPr marL="514350" indent="-514350">
              <a:spcBef>
                <a:spcPct val="50000"/>
              </a:spcBef>
              <a:buFont typeface="+mj-lt"/>
              <a:buAutoNum type="arabicPeriod" startAt="10"/>
            </a:pPr>
            <a:endParaRPr lang="en-US" sz="2800" dirty="0">
              <a:solidFill>
                <a:schemeClr val="accent1"/>
              </a:solidFill>
              <a:latin typeface="+mj-lt"/>
            </a:endParaRPr>
          </a:p>
          <a:p>
            <a:pPr>
              <a:spcBef>
                <a:spcPct val="50000"/>
              </a:spcBef>
            </a:pPr>
            <a:endParaRPr lang="en-US" sz="2800" dirty="0">
              <a:solidFill>
                <a:schemeClr val="accent1"/>
              </a:solidFill>
              <a:latin typeface="+mj-lt"/>
            </a:endParaRPr>
          </a:p>
          <a:p>
            <a:pPr>
              <a:spcBef>
                <a:spcPct val="50000"/>
              </a:spcBef>
            </a:pPr>
            <a:endParaRPr lang="en-US" sz="28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8" name="Text Box 2">
            <a:extLst>
              <a:ext uri="{FF2B5EF4-FFF2-40B4-BE49-F238E27FC236}">
                <a16:creationId xmlns:a16="http://schemas.microsoft.com/office/drawing/2014/main" id="{A21E8B70-0D9B-754C-A939-A219F4FD55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9638" y="210401"/>
            <a:ext cx="4114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chemeClr val="accent1"/>
                </a:solidFill>
              </a:rPr>
              <a:t>Question 10 </a:t>
            </a:r>
          </a:p>
        </p:txBody>
      </p:sp>
      <p:pic>
        <p:nvPicPr>
          <p:cNvPr id="7" name="Picture 6" descr="latex-image-1.pdf">
            <a:extLst>
              <a:ext uri="{FF2B5EF4-FFF2-40B4-BE49-F238E27FC236}">
                <a16:creationId xmlns:a16="http://schemas.microsoft.com/office/drawing/2014/main" id="{42A87B91-04FA-D44C-995E-C3EFC60F92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167574"/>
            <a:ext cx="2723725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9990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1337</TotalTime>
  <Words>857</Words>
  <Application>Microsoft Macintosh PowerPoint</Application>
  <PresentationFormat>Custom</PresentationFormat>
  <Paragraphs>128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Cambria Math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Moodie, Zoe</dc:creator>
  <cp:lastModifiedBy>Moodie, Zoe</cp:lastModifiedBy>
  <cp:revision>26</cp:revision>
  <dcterms:created xsi:type="dcterms:W3CDTF">2020-06-17T18:45:52Z</dcterms:created>
  <dcterms:modified xsi:type="dcterms:W3CDTF">2020-07-13T18:27:51Z</dcterms:modified>
</cp:coreProperties>
</file>