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22" r:id="rId2"/>
    <p:sldId id="256" r:id="rId3"/>
    <p:sldId id="323" r:id="rId4"/>
    <p:sldId id="324" r:id="rId5"/>
    <p:sldId id="319" r:id="rId6"/>
    <p:sldId id="325" r:id="rId7"/>
    <p:sldId id="326" r:id="rId8"/>
    <p:sldId id="317" r:id="rId9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63298" autoAdjust="0"/>
  </p:normalViewPr>
  <p:slideViewPr>
    <p:cSldViewPr>
      <p:cViewPr varScale="1">
        <p:scale>
          <a:sx n="52" d="100"/>
          <a:sy n="52" d="100"/>
        </p:scale>
        <p:origin x="768" y="184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3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Probability Distributions II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179022" y="1219200"/>
            <a:ext cx="11174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Discrete distributions cont’d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Multinomial distribution- generalization of the binomial distributions to random variables with more than 2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838547-1CE6-BC4A-99C6-CBC3AFA0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43042"/>
            <a:ext cx="884297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929" indent="-288929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J possible outcomes – only one of which can be a success (1) a given trial.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probability of success for each possible outcome,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same from trial to trial.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outcome of one trial has no influence on other trials (independent trials).</a:t>
            </a:r>
          </a:p>
          <a:p>
            <a:pPr marL="288929" indent="-288929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Interest is in the (sum) total number of “successes” over all the trials.</a:t>
            </a:r>
          </a:p>
        </p:txBody>
      </p:sp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3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Continuous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074884"/>
            <a:ext cx="11933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Calculate the probability of an </a:t>
            </a:r>
            <a:r>
              <a:rPr lang="en-US" sz="3600" i="1" dirty="0">
                <a:latin typeface="+mj-lt"/>
              </a:rPr>
              <a:t>interval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rather than a single value as with discrete distributions.</a:t>
            </a: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BA0D1-72DC-2F40-BED9-4EB48E3E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24" y="3781055"/>
            <a:ext cx="4097676" cy="2801740"/>
          </a:xfrm>
          <a:prstGeom prst="rect">
            <a:avLst/>
          </a:prstGeom>
        </p:spPr>
      </p:pic>
      <p:pic>
        <p:nvPicPr>
          <p:cNvPr id="8" name="Picture 4" descr="area">
            <a:extLst>
              <a:ext uri="{FF2B5EF4-FFF2-40B4-BE49-F238E27FC236}">
                <a16:creationId xmlns:a16="http://schemas.microsoft.com/office/drawing/2014/main" id="{C1927B8F-F96A-FE48-ABD3-FAE890EE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1" y="4092394"/>
            <a:ext cx="5612381" cy="249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0BAF4-5907-4547-AB56-C840D1D7B2C0}"/>
              </a:ext>
            </a:extLst>
          </p:cNvPr>
          <p:cNvSpPr txBox="1"/>
          <p:nvPr/>
        </p:nvSpPr>
        <p:spPr>
          <a:xfrm>
            <a:off x="1428750" y="6765905"/>
            <a:ext cx="436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02C9A-724E-2745-81A9-4795CE0AA9E4}"/>
              </a:ext>
            </a:extLst>
          </p:cNvPr>
          <p:cNvSpPr txBox="1"/>
          <p:nvPr/>
        </p:nvSpPr>
        <p:spPr>
          <a:xfrm>
            <a:off x="7467600" y="6858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probability mass function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D42D9-B184-6845-9DB0-57954356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44B6C-123A-7645-AD62-1F0F44A7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1,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1950-5F1B-A749-905C-C0CF84C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1F9CA6-EA90-D04D-B581-6519E7A2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The Normal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BD157-9BE4-0D4F-8E60-A83C7B0A5A3B}"/>
              </a:ext>
            </a:extLst>
          </p:cNvPr>
          <p:cNvSpPr txBox="1"/>
          <p:nvPr/>
        </p:nvSpPr>
        <p:spPr>
          <a:xfrm>
            <a:off x="258536" y="1074884"/>
            <a:ext cx="11933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Common probability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distribution for continuous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Symmetric about mean/median/mode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Ranges from </a:t>
            </a:r>
            <a:r>
              <a:rPr lang="en-US" sz="3600" dirty="0"/>
              <a:t>-</a:t>
            </a:r>
            <a:r>
              <a:rPr lang="en-US" sz="3600" dirty="0">
                <a:sym typeface="Symbol" pitchFamily="18" charset="2"/>
              </a:rPr>
              <a:t> </a:t>
            </a:r>
            <a:r>
              <a:rPr lang="en-US" sz="3600" dirty="0">
                <a:latin typeface="+mj-lt"/>
                <a:sym typeface="Symbol" pitchFamily="18" charset="2"/>
              </a:rPr>
              <a:t>to</a:t>
            </a:r>
            <a:r>
              <a:rPr lang="en-US" sz="3600" dirty="0">
                <a:sym typeface="Symbol" pitchFamily="18" charset="2"/>
              </a:rPr>
              <a:t> 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Parameterized by the mean and 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8" name="Picture 2" descr="area">
            <a:extLst>
              <a:ext uri="{FF2B5EF4-FFF2-40B4-BE49-F238E27FC236}">
                <a16:creationId xmlns:a16="http://schemas.microsoft.com/office/drawing/2014/main" id="{8C68582A-1992-A347-82E5-7A58B2F7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6"/>
          <a:stretch/>
        </p:blipFill>
        <p:spPr bwMode="auto">
          <a:xfrm>
            <a:off x="792412" y="4797679"/>
            <a:ext cx="105613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FD0461CA-3BC0-4E49-9B47-D96366257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46186"/>
              </p:ext>
            </p:extLst>
          </p:nvPr>
        </p:nvGraphicFramePr>
        <p:xfrm>
          <a:off x="5768733" y="4459579"/>
          <a:ext cx="4994517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4" imgW="3352800" imgH="736600" progId="Equation.3">
                  <p:embed/>
                </p:oleObj>
              </mc:Choice>
              <mc:Fallback>
                <p:oleObj name="Equation" r:id="rId4" imgW="3352800" imgH="736600" progId="Equation.3">
                  <p:embed/>
                  <p:pic>
                    <p:nvPicPr>
                      <p:cNvPr id="204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733" y="4459579"/>
                        <a:ext cx="4994517" cy="1097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51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D42D9-B184-6845-9DB0-57954356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44B6C-123A-7645-AD62-1F0F44A7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1950-5F1B-A749-905C-C0CF84C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1F9CA6-EA90-D04D-B581-6519E7A2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4800"/>
            <a:ext cx="9334500" cy="144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Calculating probabilities using the Normal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BD157-9BE4-0D4F-8E60-A83C7B0A5A3B}"/>
              </a:ext>
            </a:extLst>
          </p:cNvPr>
          <p:cNvSpPr txBox="1"/>
          <p:nvPr/>
        </p:nvSpPr>
        <p:spPr>
          <a:xfrm>
            <a:off x="258536" y="1524000"/>
            <a:ext cx="11933464" cy="706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np(1-p) is “large” (e.g. ≥ 3), Normal approximation to binomial distribution holds: X ~ N(np, np(1-p)) where </a:t>
            </a:r>
            <a:r>
              <a:rPr lang="en-US" sz="3600" dirty="0" err="1"/>
              <a:t>X~bin</a:t>
            </a:r>
            <a:r>
              <a:rPr lang="en-US" sz="3600" dirty="0"/>
              <a:t>(</a:t>
            </a:r>
            <a:r>
              <a:rPr lang="en-US" sz="3600" dirty="0" err="1"/>
              <a:t>n,p</a:t>
            </a:r>
            <a:r>
              <a:rPr lang="en-US" sz="3600" dirty="0"/>
              <a:t>)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3600" dirty="0">
                <a:latin typeface="+mj-lt"/>
              </a:rPr>
              <a:t>continuity correction for discreteness:</a:t>
            </a:r>
          </a:p>
          <a:p>
            <a:pPr lvl="2">
              <a:spcBef>
                <a:spcPct val="4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P(X ≤ x) is a discrete binomial so to calculate it from a continuous Normal, use P(X ≤ x + 0.5)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50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Summer Institutes 2020</a:t>
            </a:r>
            <a:endParaRPr lang="en-US" sz="1400" b="0" dirty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5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  <a:endParaRPr lang="en-US" sz="280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r>
              <a:rPr lang="en-US" sz="2800" b="0" dirty="0">
                <a:solidFill>
                  <a:schemeClr val="accent1"/>
                </a:solidFill>
              </a:rPr>
              <a:t>What is the probability that all three offspring will be carriers?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  <a:p>
            <a:pPr marL="457206" indent="-457206">
              <a:spcBef>
                <a:spcPct val="50000"/>
              </a:spcBef>
              <a:buFont typeface="+mj-lt"/>
              <a:buAutoNum type="arabicPeriod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BEC8C7-1156-6E44-842D-DD62126F8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483"/>
              </p:ext>
            </p:extLst>
          </p:nvPr>
        </p:nvGraphicFramePr>
        <p:xfrm>
          <a:off x="838199" y="4267200"/>
          <a:ext cx="6315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r:id="rId3" imgW="4572000" imgH="711200" progId="Unknown">
                  <p:embed/>
                </p:oleObj>
              </mc:Choice>
              <mc:Fallback>
                <p:oleObj r:id="rId3" imgW="4572000" imgH="71120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267200"/>
                        <a:ext cx="63150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3208B671-1575-6D4B-BC7C-146A0EB3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185" y="5432761"/>
            <a:ext cx="20732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2A61E4-B275-354B-A248-93CEDF92C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86826"/>
              </p:ext>
            </p:extLst>
          </p:nvPr>
        </p:nvGraphicFramePr>
        <p:xfrm>
          <a:off x="4570731" y="5491810"/>
          <a:ext cx="4105335" cy="126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r:id="rId5" imgW="2857500" imgH="863600" progId="Unknown">
                  <p:embed/>
                </p:oleObj>
              </mc:Choice>
              <mc:Fallback>
                <p:oleObj r:id="rId5" imgW="2857500" imgH="863600" progId="Unknown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731" y="5491810"/>
                        <a:ext cx="4105335" cy="1269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>
            <a:extLst>
              <a:ext uri="{FF2B5EF4-FFF2-40B4-BE49-F238E27FC236}">
                <a16:creationId xmlns:a16="http://schemas.microsoft.com/office/drawing/2014/main" id="{34704D44-8DD9-3E46-8B1D-8422E8F3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428" y="6925714"/>
            <a:ext cx="266235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98B0DF1-0530-B541-8F71-8C4F6091E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4598"/>
              </p:ext>
            </p:extLst>
          </p:nvPr>
        </p:nvGraphicFramePr>
        <p:xfrm>
          <a:off x="4598427" y="6925714"/>
          <a:ext cx="2419391" cy="10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r:id="rId7" imgW="1612900" imgH="711200" progId="Unknown">
                  <p:embed/>
                </p:oleObj>
              </mc:Choice>
              <mc:Fallback>
                <p:oleObj r:id="rId7" imgW="1612900" imgH="711200" progId="Unknown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427" y="6925714"/>
                        <a:ext cx="2419391" cy="1075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44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Summer Institutes 2020</a:t>
            </a:r>
            <a:endParaRPr lang="en-US" sz="1400" b="0" dirty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6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2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800" b="0" dirty="0">
                <a:solidFill>
                  <a:schemeClr val="accent1"/>
                </a:solidFill>
              </a:rPr>
              <a:t>What is the probability that exactly two offspring will be affected and one a carrier?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 startAt="2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08B671-1575-6D4B-BC7C-146A0EB3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185" y="5432761"/>
            <a:ext cx="20732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53A00EC-1CEE-814E-AE40-AB0211D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26281"/>
            <a:ext cx="23639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FD10A68-DC90-E348-9B2F-851C1BFC1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20931"/>
              </p:ext>
            </p:extLst>
          </p:nvPr>
        </p:nvGraphicFramePr>
        <p:xfrm>
          <a:off x="1066801" y="4526282"/>
          <a:ext cx="7526420" cy="10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r:id="rId3" imgW="4991100" imgH="711200" progId="Unknown">
                  <p:embed/>
                </p:oleObj>
              </mc:Choice>
              <mc:Fallback>
                <p:oleObj r:id="rId3" imgW="4991100" imgH="71120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526282"/>
                        <a:ext cx="7526420" cy="1068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CE61B9F0-3376-0441-BFBF-2D5E9FF1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7715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C9F465-20B8-254B-A635-291A66D09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69919"/>
              </p:ext>
            </p:extLst>
          </p:nvPr>
        </p:nvGraphicFramePr>
        <p:xfrm>
          <a:off x="5257799" y="6097715"/>
          <a:ext cx="3505245" cy="106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r:id="rId5" imgW="2857500" imgH="863600" progId="Unknown">
                  <p:embed/>
                </p:oleObj>
              </mc:Choice>
              <mc:Fallback>
                <p:oleObj r:id="rId5" imgW="2857500" imgH="863600" progId="Unknown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6097715"/>
                        <a:ext cx="3505245" cy="1068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>
            <a:extLst>
              <a:ext uri="{FF2B5EF4-FFF2-40B4-BE49-F238E27FC236}">
                <a16:creationId xmlns:a16="http://schemas.microsoft.com/office/drawing/2014/main" id="{B35DC355-9EC6-FE4F-824E-8AEA191D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9" y="7193504"/>
            <a:ext cx="220458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D594C8-F875-F749-A2FC-E83F8FE15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3733"/>
              </p:ext>
            </p:extLst>
          </p:nvPr>
        </p:nvGraphicFramePr>
        <p:xfrm>
          <a:off x="5257799" y="7193505"/>
          <a:ext cx="3015104" cy="103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r:id="rId7" imgW="2070100" imgH="723900" progId="Unknown">
                  <p:embed/>
                </p:oleObj>
              </mc:Choice>
              <mc:Fallback>
                <p:oleObj r:id="rId7" imgW="2070100" imgH="723900" progId="Unknown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7193505"/>
                        <a:ext cx="3015104" cy="1032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26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Summer Institutes 2020</a:t>
            </a:r>
            <a:endParaRPr lang="en-US" sz="1400" b="0" dirty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FB5E90E-05D9-4BDE-8ED3-8F07DE587369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 2+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04800" y="1668883"/>
            <a:ext cx="1188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Recall, carrier=Aa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½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unaffected=AA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            affected=aa with </a:t>
            </a:r>
            <a:r>
              <a:rPr lang="en-US" sz="2800" b="0" dirty="0" err="1">
                <a:solidFill>
                  <a:schemeClr val="accent1"/>
                </a:solidFill>
              </a:rPr>
              <a:t>Pr</a:t>
            </a:r>
            <a:r>
              <a:rPr lang="en-US" sz="2800" b="0" dirty="0">
                <a:solidFill>
                  <a:schemeClr val="accent1"/>
                </a:solidFill>
              </a:rPr>
              <a:t>(aa) = ¼</a:t>
            </a:r>
          </a:p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2+. What is the probability that exactly two offspring will be carriers?</a:t>
            </a:r>
          </a:p>
          <a:p>
            <a:pPr marL="457206" indent="-457206">
              <a:spcBef>
                <a:spcPct val="50000"/>
              </a:spcBef>
              <a:buFont typeface="+mj-lt"/>
              <a:buAutoNum type="arabicPeriod" startAt="2"/>
            </a:pPr>
            <a:endParaRPr lang="en-US" sz="2800" b="0" dirty="0">
              <a:solidFill>
                <a:schemeClr val="accen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9E099-A0A0-CF44-A714-F6D18425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199"/>
            <a:ext cx="18646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53A00EC-1CEE-814E-AE40-AB0211D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26281"/>
            <a:ext cx="23639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E61B9F0-3376-0441-BFBF-2D5E9FF1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7715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35DC355-9EC6-FE4F-824E-8AEA191D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9" y="7193504"/>
            <a:ext cx="220458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3AF80-CF78-9848-9364-1A9C27CA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9" y="4424983"/>
            <a:ext cx="10387161" cy="33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Summer Institutes 2020</a:t>
            </a:r>
            <a:endParaRPr lang="en-US" sz="1400" b="0" dirty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0"/>
              <a:t>Module 1, Session 3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60" indent="-285753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14" indent="-228603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20" indent="-228603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26" indent="-228603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32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37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43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48" indent="-22860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97B44DD-8B35-4819-ABB2-99F2F9EAEDDF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4267200" y="456190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/>
                </a:solidFill>
              </a:rPr>
              <a:t>Questions 3, 4, 5, 6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943101" y="1577402"/>
            <a:ext cx="796289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Google “</a:t>
            </a:r>
            <a:r>
              <a:rPr lang="en-US" sz="2800" b="0" dirty="0" err="1">
                <a:solidFill>
                  <a:schemeClr val="accent1"/>
                </a:solidFill>
              </a:rPr>
              <a:t>cdf</a:t>
            </a:r>
            <a:r>
              <a:rPr lang="en-US" sz="2800" b="0" dirty="0">
                <a:solidFill>
                  <a:schemeClr val="accent1"/>
                </a:solidFill>
              </a:rPr>
              <a:t> normal distribution calculator” and find the following if Z ~ N(0,1)</a:t>
            </a:r>
          </a:p>
          <a:p>
            <a:pPr algn="l"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3. P(Z ≤ 1.65) =  </a:t>
            </a:r>
            <a:r>
              <a:rPr lang="en-US" sz="2800" b="0" dirty="0"/>
              <a:t>0.9505</a:t>
            </a:r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4. P(Z ≥ 0.5) = </a:t>
            </a:r>
            <a:r>
              <a:rPr lang="en-US" sz="2800" b="0" dirty="0"/>
              <a:t>0.3085</a:t>
            </a:r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5. P(-1.96 ≤ Z ≤ 1.96) = </a:t>
            </a:r>
            <a:r>
              <a:rPr lang="en-US" sz="2800" b="0" dirty="0"/>
              <a:t>0.975 – 0.025 = 0.95</a:t>
            </a:r>
          </a:p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chemeClr val="accent1"/>
                </a:solidFill>
              </a:rPr>
              <a:t>6. P(-0.5 ≤ Z ≤ 2.0) = 0.9772 - 0.3085 = </a:t>
            </a:r>
            <a:r>
              <a:rPr lang="en-US" sz="2800" b="0" dirty="0"/>
              <a:t>0.6687</a:t>
            </a:r>
          </a:p>
          <a:p>
            <a:pPr algn="l">
              <a:spcBef>
                <a:spcPct val="50000"/>
              </a:spcBef>
            </a:pPr>
            <a:endParaRPr lang="en-US" sz="2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5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538</Words>
  <Application>Microsoft Macintosh PowerPoint</Application>
  <PresentationFormat>Custom</PresentationFormat>
  <Paragraphs>76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Equation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43</cp:revision>
  <dcterms:created xsi:type="dcterms:W3CDTF">2020-06-17T18:45:52Z</dcterms:created>
  <dcterms:modified xsi:type="dcterms:W3CDTF">2020-07-13T21:26:51Z</dcterms:modified>
</cp:coreProperties>
</file>