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277" r:id="rId3"/>
    <p:sldId id="283" r:id="rId4"/>
    <p:sldId id="286" r:id="rId5"/>
    <p:sldId id="288" r:id="rId6"/>
    <p:sldId id="302" r:id="rId7"/>
    <p:sldId id="310" r:id="rId8"/>
    <p:sldId id="317" r:id="rId9"/>
    <p:sldId id="294" r:id="rId10"/>
    <p:sldId id="307" r:id="rId11"/>
    <p:sldId id="318" r:id="rId12"/>
    <p:sldId id="319" r:id="rId13"/>
    <p:sldId id="320" r:id="rId14"/>
  </p:sldIdLst>
  <p:sldSz cx="12192000" cy="9144000"/>
  <p:notesSz cx="9601200" cy="7315200"/>
  <p:defaultTextStyle>
    <a:defPPr>
      <a:defRPr lang="en-US"/>
    </a:defPPr>
    <a:lvl1pPr algn="l" rtl="0" eaLnBrk="0" fontAlgn="base" hangingPunct="0">
      <a:spcBef>
        <a:spcPct val="0"/>
      </a:spcBef>
      <a:spcAft>
        <a:spcPct val="0"/>
      </a:spcAft>
      <a:defRPr sz="2000" kern="1200">
        <a:solidFill>
          <a:schemeClr val="tx1"/>
        </a:solidFill>
        <a:latin typeface="Times New Roman"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charset="0"/>
        <a:ea typeface="+mn-ea"/>
        <a:cs typeface="+mn-cs"/>
      </a:defRPr>
    </a:lvl5pPr>
    <a:lvl6pPr marL="2286000" algn="l" defTabSz="914400" rtl="0" eaLnBrk="1" latinLnBrk="0" hangingPunct="1">
      <a:defRPr sz="2000" kern="1200">
        <a:solidFill>
          <a:schemeClr val="tx1"/>
        </a:solidFill>
        <a:latin typeface="Times New Roman" charset="0"/>
        <a:ea typeface="+mn-ea"/>
        <a:cs typeface="+mn-cs"/>
      </a:defRPr>
    </a:lvl6pPr>
    <a:lvl7pPr marL="2743200" algn="l" defTabSz="914400" rtl="0" eaLnBrk="1" latinLnBrk="0" hangingPunct="1">
      <a:defRPr sz="2000" kern="1200">
        <a:solidFill>
          <a:schemeClr val="tx1"/>
        </a:solidFill>
        <a:latin typeface="Times New Roman" charset="0"/>
        <a:ea typeface="+mn-ea"/>
        <a:cs typeface="+mn-cs"/>
      </a:defRPr>
    </a:lvl7pPr>
    <a:lvl8pPr marL="3200400" algn="l" defTabSz="914400" rtl="0" eaLnBrk="1" latinLnBrk="0" hangingPunct="1">
      <a:defRPr sz="2000" kern="1200">
        <a:solidFill>
          <a:schemeClr val="tx1"/>
        </a:solidFill>
        <a:latin typeface="Times New Roman" charset="0"/>
        <a:ea typeface="+mn-ea"/>
        <a:cs typeface="+mn-cs"/>
      </a:defRPr>
    </a:lvl8pPr>
    <a:lvl9pPr marL="3657600" algn="l" defTabSz="914400" rtl="0" eaLnBrk="1" latinLnBrk="0" hangingPunct="1">
      <a:defRPr sz="20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im Hughes" initials="JH" lastIdx="2" clrIdx="0">
    <p:extLst>
      <p:ext uri="{19B8F6BF-5375-455C-9EA6-DF929625EA0E}">
        <p15:presenceInfo xmlns:p15="http://schemas.microsoft.com/office/powerpoint/2012/main" userId="b5ec99d9ef2da24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88" autoAdjust="0"/>
    <p:restoredTop sz="93285" autoAdjust="0"/>
  </p:normalViewPr>
  <p:slideViewPr>
    <p:cSldViewPr>
      <p:cViewPr varScale="1">
        <p:scale>
          <a:sx n="41" d="100"/>
          <a:sy n="41" d="100"/>
        </p:scale>
        <p:origin x="104" y="28"/>
      </p:cViewPr>
      <p:guideLst>
        <p:guide orient="horz" pos="28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1824"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0937"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t" anchorCtr="0" compatLnSpc="1">
            <a:prstTxWarp prst="textNoShape">
              <a:avLst/>
            </a:prstTxWarp>
          </a:bodyPr>
          <a:lstStyle>
            <a:lvl1pPr defTabSz="967300">
              <a:defRPr sz="1200">
                <a:latin typeface="Times New Roman" pitchFamily="18" charset="0"/>
              </a:defRPr>
            </a:lvl1pPr>
          </a:lstStyle>
          <a:p>
            <a:pPr>
              <a:defRPr/>
            </a:pPr>
            <a:endParaRPr lang="en-US"/>
          </a:p>
        </p:txBody>
      </p:sp>
      <p:sp>
        <p:nvSpPr>
          <p:cNvPr id="3075" name="Rectangle 3"/>
          <p:cNvSpPr>
            <a:spLocks noGrp="1" noChangeArrowheads="1"/>
          </p:cNvSpPr>
          <p:nvPr>
            <p:ph type="dt" sz="quarter" idx="1"/>
          </p:nvPr>
        </p:nvSpPr>
        <p:spPr bwMode="auto">
          <a:xfrm>
            <a:off x="5440265" y="0"/>
            <a:ext cx="4160936"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t" anchorCtr="0" compatLnSpc="1">
            <a:prstTxWarp prst="textNoShape">
              <a:avLst/>
            </a:prstTxWarp>
          </a:bodyPr>
          <a:lstStyle>
            <a:lvl1pPr algn="r" defTabSz="967300">
              <a:defRPr sz="1200">
                <a:latin typeface="Times New Roman" pitchFamily="18" charset="0"/>
              </a:defRPr>
            </a:lvl1pPr>
          </a:lstStyle>
          <a:p>
            <a:pPr>
              <a:defRPr/>
            </a:pPr>
            <a:endParaRPr lang="en-US"/>
          </a:p>
        </p:txBody>
      </p:sp>
      <p:sp>
        <p:nvSpPr>
          <p:cNvPr id="3076" name="Rectangle 4"/>
          <p:cNvSpPr>
            <a:spLocks noGrp="1" noChangeArrowheads="1"/>
          </p:cNvSpPr>
          <p:nvPr>
            <p:ph type="ftr" sz="quarter" idx="2"/>
          </p:nvPr>
        </p:nvSpPr>
        <p:spPr bwMode="auto">
          <a:xfrm>
            <a:off x="0" y="6949924"/>
            <a:ext cx="4160937"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b" anchorCtr="0" compatLnSpc="1">
            <a:prstTxWarp prst="textNoShape">
              <a:avLst/>
            </a:prstTxWarp>
          </a:bodyPr>
          <a:lstStyle>
            <a:lvl1pPr defTabSz="967300">
              <a:defRPr sz="1200">
                <a:latin typeface="Times New Roman" pitchFamily="18" charset="0"/>
              </a:defRPr>
            </a:lvl1pPr>
          </a:lstStyle>
          <a:p>
            <a:pPr>
              <a:defRPr/>
            </a:pPr>
            <a:endParaRPr lang="en-US"/>
          </a:p>
        </p:txBody>
      </p:sp>
      <p:sp>
        <p:nvSpPr>
          <p:cNvPr id="3077" name="Rectangle 5"/>
          <p:cNvSpPr>
            <a:spLocks noGrp="1" noChangeArrowheads="1"/>
          </p:cNvSpPr>
          <p:nvPr>
            <p:ph type="sldNum" sz="quarter" idx="3"/>
          </p:nvPr>
        </p:nvSpPr>
        <p:spPr bwMode="auto">
          <a:xfrm>
            <a:off x="5440265" y="6949924"/>
            <a:ext cx="4160936"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b" anchorCtr="0" compatLnSpc="1">
            <a:prstTxWarp prst="textNoShape">
              <a:avLst/>
            </a:prstTxWarp>
          </a:bodyPr>
          <a:lstStyle>
            <a:lvl1pPr algn="r" defTabSz="967300">
              <a:defRPr sz="1200">
                <a:latin typeface="Times New Roman" pitchFamily="18" charset="0"/>
              </a:defRPr>
            </a:lvl1pPr>
          </a:lstStyle>
          <a:p>
            <a:pPr>
              <a:defRPr/>
            </a:pPr>
            <a:fld id="{B9DC440A-8F11-4555-91A9-56CAC984C5F7}" type="slidenum">
              <a:rPr lang="en-US"/>
              <a:pPr>
                <a:defRPr/>
              </a:pPr>
              <a:t>‹#›</a:t>
            </a:fld>
            <a:endParaRPr lang="en-US"/>
          </a:p>
        </p:txBody>
      </p:sp>
    </p:spTree>
    <p:extLst>
      <p:ext uri="{BB962C8B-B14F-4D97-AF65-F5344CB8AC3E}">
        <p14:creationId xmlns:p14="http://schemas.microsoft.com/office/powerpoint/2010/main" val="36931717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4160937"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t" anchorCtr="0" compatLnSpc="1">
            <a:prstTxWarp prst="textNoShape">
              <a:avLst/>
            </a:prstTxWarp>
          </a:bodyPr>
          <a:lstStyle>
            <a:lvl1pPr defTabSz="967300">
              <a:defRPr sz="1200">
                <a:latin typeface="Times New Roman" pitchFamily="18" charset="0"/>
              </a:defRPr>
            </a:lvl1pPr>
          </a:lstStyle>
          <a:p>
            <a:pPr>
              <a:defRPr/>
            </a:pPr>
            <a:endParaRPr lang="en-US"/>
          </a:p>
        </p:txBody>
      </p:sp>
      <p:sp>
        <p:nvSpPr>
          <p:cNvPr id="2051" name="Rectangle 3"/>
          <p:cNvSpPr>
            <a:spLocks noGrp="1" noChangeArrowheads="1"/>
          </p:cNvSpPr>
          <p:nvPr>
            <p:ph type="dt" idx="1"/>
          </p:nvPr>
        </p:nvSpPr>
        <p:spPr bwMode="auto">
          <a:xfrm>
            <a:off x="5440265" y="0"/>
            <a:ext cx="4160936"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t" anchorCtr="0" compatLnSpc="1">
            <a:prstTxWarp prst="textNoShape">
              <a:avLst/>
            </a:prstTxWarp>
          </a:bodyPr>
          <a:lstStyle>
            <a:lvl1pPr algn="r" defTabSz="967300">
              <a:defRPr sz="1200">
                <a:latin typeface="Times New Roman" pitchFamily="18" charset="0"/>
              </a:defRPr>
            </a:lvl1pPr>
          </a:lstStyle>
          <a:p>
            <a:pPr>
              <a:defRPr/>
            </a:pPr>
            <a:endParaRPr lang="en-US"/>
          </a:p>
        </p:txBody>
      </p:sp>
      <p:sp>
        <p:nvSpPr>
          <p:cNvPr id="33796" name="Rectangle 4"/>
          <p:cNvSpPr>
            <a:spLocks noGrp="1" noRot="1" noChangeAspect="1" noChangeArrowheads="1" noTextEdit="1"/>
          </p:cNvSpPr>
          <p:nvPr>
            <p:ph type="sldImg" idx="2"/>
          </p:nvPr>
        </p:nvSpPr>
        <p:spPr bwMode="auto">
          <a:xfrm>
            <a:off x="2976563" y="550863"/>
            <a:ext cx="3651250" cy="2740025"/>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1281411" y="3474963"/>
            <a:ext cx="7038380" cy="32911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6949924"/>
            <a:ext cx="4160937"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b" anchorCtr="0" compatLnSpc="1">
            <a:prstTxWarp prst="textNoShape">
              <a:avLst/>
            </a:prstTxWarp>
          </a:bodyPr>
          <a:lstStyle>
            <a:lvl1pPr defTabSz="967300">
              <a:defRPr sz="1200">
                <a:latin typeface="Times New Roman" pitchFamily="18" charset="0"/>
              </a:defRPr>
            </a:lvl1pPr>
          </a:lstStyle>
          <a:p>
            <a:pPr>
              <a:defRPr/>
            </a:pPr>
            <a:endParaRPr lang="en-US"/>
          </a:p>
        </p:txBody>
      </p:sp>
      <p:sp>
        <p:nvSpPr>
          <p:cNvPr id="2055" name="Rectangle 7"/>
          <p:cNvSpPr>
            <a:spLocks noGrp="1" noChangeArrowheads="1"/>
          </p:cNvSpPr>
          <p:nvPr>
            <p:ph type="sldNum" sz="quarter" idx="5"/>
          </p:nvPr>
        </p:nvSpPr>
        <p:spPr bwMode="auto">
          <a:xfrm>
            <a:off x="5440265" y="6949924"/>
            <a:ext cx="4160936" cy="365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28" tIns="48665" rIns="97328" bIns="48665" numCol="1" anchor="b" anchorCtr="0" compatLnSpc="1">
            <a:prstTxWarp prst="textNoShape">
              <a:avLst/>
            </a:prstTxWarp>
          </a:bodyPr>
          <a:lstStyle>
            <a:lvl1pPr algn="r" defTabSz="967300">
              <a:defRPr sz="1200">
                <a:latin typeface="Times New Roman" pitchFamily="18" charset="0"/>
              </a:defRPr>
            </a:lvl1pPr>
          </a:lstStyle>
          <a:p>
            <a:pPr>
              <a:defRPr/>
            </a:pPr>
            <a:fld id="{EB61E3C4-61FD-4BB9-A218-8167504E3DC7}" type="slidenum">
              <a:rPr lang="en-US"/>
              <a:pPr>
                <a:defRPr/>
              </a:pPr>
              <a:t>‹#›</a:t>
            </a:fld>
            <a:endParaRPr lang="en-US"/>
          </a:p>
        </p:txBody>
      </p:sp>
    </p:spTree>
    <p:extLst>
      <p:ext uri="{BB962C8B-B14F-4D97-AF65-F5344CB8AC3E}">
        <p14:creationId xmlns:p14="http://schemas.microsoft.com/office/powerpoint/2010/main" val="190648695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defTabSz="966788" eaLnBrk="0" fontAlgn="base" hangingPunct="0">
              <a:spcBef>
                <a:spcPct val="0"/>
              </a:spcBef>
              <a:spcAft>
                <a:spcPct val="0"/>
              </a:spcAft>
              <a:defRPr sz="2000">
                <a:solidFill>
                  <a:schemeClr val="tx1"/>
                </a:solidFill>
                <a:latin typeface="Times New Roman" charset="0"/>
              </a:defRPr>
            </a:lvl6pPr>
            <a:lvl7pPr marL="2971800" indent="-228600" defTabSz="966788" eaLnBrk="0" fontAlgn="base" hangingPunct="0">
              <a:spcBef>
                <a:spcPct val="0"/>
              </a:spcBef>
              <a:spcAft>
                <a:spcPct val="0"/>
              </a:spcAft>
              <a:defRPr sz="2000">
                <a:solidFill>
                  <a:schemeClr val="tx1"/>
                </a:solidFill>
                <a:latin typeface="Times New Roman" charset="0"/>
              </a:defRPr>
            </a:lvl7pPr>
            <a:lvl8pPr marL="3429000" indent="-228600" defTabSz="966788" eaLnBrk="0" fontAlgn="base" hangingPunct="0">
              <a:spcBef>
                <a:spcPct val="0"/>
              </a:spcBef>
              <a:spcAft>
                <a:spcPct val="0"/>
              </a:spcAft>
              <a:defRPr sz="2000">
                <a:solidFill>
                  <a:schemeClr val="tx1"/>
                </a:solidFill>
                <a:latin typeface="Times New Roman" charset="0"/>
              </a:defRPr>
            </a:lvl8pPr>
            <a:lvl9pPr marL="3886200" indent="-228600" defTabSz="966788" eaLnBrk="0" fontAlgn="base" hangingPunct="0">
              <a:spcBef>
                <a:spcPct val="0"/>
              </a:spcBef>
              <a:spcAft>
                <a:spcPct val="0"/>
              </a:spcAft>
              <a:defRPr sz="2000">
                <a:solidFill>
                  <a:schemeClr val="tx1"/>
                </a:solidFill>
                <a:latin typeface="Times New Roman" charset="0"/>
              </a:defRPr>
            </a:lvl9pPr>
          </a:lstStyle>
          <a:p>
            <a:fld id="{FEA925E4-1BCE-4361-AE3A-F005448D656F}" type="slidenum">
              <a:rPr lang="en-US" sz="1200" smtClean="0"/>
              <a:pPr/>
              <a:t>5</a:t>
            </a:fld>
            <a:endParaRPr lang="en-US" sz="1200"/>
          </a:p>
        </p:txBody>
      </p:sp>
      <p:sp>
        <p:nvSpPr>
          <p:cNvPr id="37891" name="Rectangle 2"/>
          <p:cNvSpPr>
            <a:spLocks noGrp="1" noRot="1" noChangeAspect="1" noChangeArrowheads="1" noTextEdit="1"/>
          </p:cNvSpPr>
          <p:nvPr>
            <p:ph type="sldImg"/>
          </p:nvPr>
        </p:nvSpPr>
        <p:spPr>
          <a:xfrm>
            <a:off x="2976563" y="550863"/>
            <a:ext cx="3651250" cy="2740025"/>
          </a:xfrm>
          <a:ln/>
        </p:spPr>
      </p:sp>
      <p:sp>
        <p:nvSpPr>
          <p:cNvPr id="37892" name="Rectangle 3"/>
          <p:cNvSpPr>
            <a:spLocks noGrp="1" noChangeArrowheads="1"/>
          </p:cNvSpPr>
          <p:nvPr>
            <p:ph type="body" idx="1"/>
          </p:nvPr>
        </p:nvSpPr>
        <p:spPr>
          <a:noFill/>
        </p:spPr>
        <p:txBody>
          <a:bodyPr/>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lvl1pPr defTabSz="966788">
              <a:defRPr sz="2000">
                <a:solidFill>
                  <a:schemeClr val="tx1"/>
                </a:solidFill>
                <a:latin typeface="Times New Roman" charset="0"/>
              </a:defRPr>
            </a:lvl1pPr>
            <a:lvl2pPr marL="742950" indent="-285750" defTabSz="966788">
              <a:defRPr sz="2000">
                <a:solidFill>
                  <a:schemeClr val="tx1"/>
                </a:solidFill>
                <a:latin typeface="Times New Roman" charset="0"/>
              </a:defRPr>
            </a:lvl2pPr>
            <a:lvl3pPr marL="1143000" indent="-228600" defTabSz="966788">
              <a:defRPr sz="2000">
                <a:solidFill>
                  <a:schemeClr val="tx1"/>
                </a:solidFill>
                <a:latin typeface="Times New Roman" charset="0"/>
              </a:defRPr>
            </a:lvl3pPr>
            <a:lvl4pPr marL="1600200" indent="-228600" defTabSz="966788">
              <a:defRPr sz="2000">
                <a:solidFill>
                  <a:schemeClr val="tx1"/>
                </a:solidFill>
                <a:latin typeface="Times New Roman" charset="0"/>
              </a:defRPr>
            </a:lvl4pPr>
            <a:lvl5pPr marL="2057400" indent="-228600" defTabSz="966788">
              <a:defRPr sz="2000">
                <a:solidFill>
                  <a:schemeClr val="tx1"/>
                </a:solidFill>
                <a:latin typeface="Times New Roman" charset="0"/>
              </a:defRPr>
            </a:lvl5pPr>
            <a:lvl6pPr marL="2514600" indent="-228600" defTabSz="966788" eaLnBrk="0" fontAlgn="base" hangingPunct="0">
              <a:spcBef>
                <a:spcPct val="0"/>
              </a:spcBef>
              <a:spcAft>
                <a:spcPct val="0"/>
              </a:spcAft>
              <a:defRPr sz="2000">
                <a:solidFill>
                  <a:schemeClr val="tx1"/>
                </a:solidFill>
                <a:latin typeface="Times New Roman" charset="0"/>
              </a:defRPr>
            </a:lvl6pPr>
            <a:lvl7pPr marL="2971800" indent="-228600" defTabSz="966788" eaLnBrk="0" fontAlgn="base" hangingPunct="0">
              <a:spcBef>
                <a:spcPct val="0"/>
              </a:spcBef>
              <a:spcAft>
                <a:spcPct val="0"/>
              </a:spcAft>
              <a:defRPr sz="2000">
                <a:solidFill>
                  <a:schemeClr val="tx1"/>
                </a:solidFill>
                <a:latin typeface="Times New Roman" charset="0"/>
              </a:defRPr>
            </a:lvl7pPr>
            <a:lvl8pPr marL="3429000" indent="-228600" defTabSz="966788" eaLnBrk="0" fontAlgn="base" hangingPunct="0">
              <a:spcBef>
                <a:spcPct val="0"/>
              </a:spcBef>
              <a:spcAft>
                <a:spcPct val="0"/>
              </a:spcAft>
              <a:defRPr sz="2000">
                <a:solidFill>
                  <a:schemeClr val="tx1"/>
                </a:solidFill>
                <a:latin typeface="Times New Roman" charset="0"/>
              </a:defRPr>
            </a:lvl8pPr>
            <a:lvl9pPr marL="3886200" indent="-228600" defTabSz="966788" eaLnBrk="0" fontAlgn="base" hangingPunct="0">
              <a:spcBef>
                <a:spcPct val="0"/>
              </a:spcBef>
              <a:spcAft>
                <a:spcPct val="0"/>
              </a:spcAft>
              <a:defRPr sz="2000">
                <a:solidFill>
                  <a:schemeClr val="tx1"/>
                </a:solidFill>
                <a:latin typeface="Times New Roman" charset="0"/>
              </a:defRPr>
            </a:lvl9pPr>
          </a:lstStyle>
          <a:p>
            <a:fld id="{80969900-E07E-4C87-8643-B514010AED67}" type="slidenum">
              <a:rPr lang="en-US" sz="1200" smtClean="0"/>
              <a:pPr/>
              <a:t>6</a:t>
            </a:fld>
            <a:endParaRPr lang="en-US" sz="1200"/>
          </a:p>
        </p:txBody>
      </p:sp>
      <p:sp>
        <p:nvSpPr>
          <p:cNvPr id="39939" name="Rectangle 2"/>
          <p:cNvSpPr>
            <a:spLocks noGrp="1" noRot="1" noChangeAspect="1" noChangeArrowheads="1" noTextEdit="1"/>
          </p:cNvSpPr>
          <p:nvPr>
            <p:ph type="sldImg"/>
          </p:nvPr>
        </p:nvSpPr>
        <p:spPr>
          <a:xfrm>
            <a:off x="2976563" y="550863"/>
            <a:ext cx="3651250" cy="2740025"/>
          </a:xfrm>
          <a:ln/>
        </p:spPr>
      </p:sp>
      <p:sp>
        <p:nvSpPr>
          <p:cNvPr id="39940" name="Rectangle 3"/>
          <p:cNvSpPr>
            <a:spLocks noGrp="1" noChangeArrowheads="1"/>
          </p:cNvSpPr>
          <p:nvPr>
            <p:ph type="body" idx="1"/>
          </p:nvPr>
        </p:nvSpPr>
        <p:spPr>
          <a:noFill/>
        </p:spPr>
        <p:txBody>
          <a:bodyPr/>
          <a:lstStyle/>
          <a:p>
            <a:r>
              <a:rPr lang="en-US">
                <a:latin typeface="Times New Roman" charset="0"/>
              </a:rPr>
              <a:t>Notice that the denominator is just P(X) – constant wrt </a:t>
            </a:r>
            <a:r>
              <a:rPr lang="en-US">
                <a:latin typeface="Times New Roman" charset="0"/>
                <a:sym typeface="Symbol" pitchFamily="18" charset="2"/>
              </a:rPr>
              <a:t>. It serves the purpose of normalizing the distribution of P(|X) i.e. making sure it sums/integrates to 1</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840038"/>
            <a:ext cx="10363200" cy="1960562"/>
          </a:xfrm>
        </p:spPr>
        <p:txBody>
          <a:bodyPr/>
          <a:lstStyle/>
          <a:p>
            <a:r>
              <a:rPr lang="en-US"/>
              <a:t>Click to edit Master title style</a:t>
            </a:r>
          </a:p>
        </p:txBody>
      </p:sp>
      <p:sp>
        <p:nvSpPr>
          <p:cNvPr id="3" name="Subtitle 2"/>
          <p:cNvSpPr>
            <a:spLocks noGrp="1"/>
          </p:cNvSpPr>
          <p:nvPr>
            <p:ph type="subTitle" idx="1"/>
          </p:nvPr>
        </p:nvSpPr>
        <p:spPr>
          <a:xfrm>
            <a:off x="1828800" y="5181600"/>
            <a:ext cx="85344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01A5A4F1-15BC-48F7-B213-64E62EF8391C}" type="slidenum">
              <a:rPr lang="en-US"/>
              <a:pPr>
                <a:defRPr/>
              </a:pPr>
              <a:t>‹#›</a:t>
            </a:fld>
            <a:endParaRPr lang="en-US"/>
          </a:p>
        </p:txBody>
      </p:sp>
    </p:spTree>
    <p:extLst>
      <p:ext uri="{BB962C8B-B14F-4D97-AF65-F5344CB8AC3E}">
        <p14:creationId xmlns:p14="http://schemas.microsoft.com/office/powerpoint/2010/main" val="716725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5B5C645E-7ADC-4DB3-A04A-61AB9029A981}" type="slidenum">
              <a:rPr lang="en-US"/>
              <a:pPr>
                <a:defRPr/>
              </a:pPr>
              <a:t>‹#›</a:t>
            </a:fld>
            <a:endParaRPr lang="en-US"/>
          </a:p>
        </p:txBody>
      </p:sp>
    </p:spTree>
    <p:extLst>
      <p:ext uri="{BB962C8B-B14F-4D97-AF65-F5344CB8AC3E}">
        <p14:creationId xmlns:p14="http://schemas.microsoft.com/office/powerpoint/2010/main" val="2022946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812800"/>
            <a:ext cx="2590800" cy="7315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1" y="812800"/>
            <a:ext cx="7501467" cy="7315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0763521B-3648-4F65-B3B8-E28FFA36B828}" type="slidenum">
              <a:rPr lang="en-US"/>
              <a:pPr>
                <a:defRPr/>
              </a:pPr>
              <a:t>‹#›</a:t>
            </a:fld>
            <a:endParaRPr lang="en-US"/>
          </a:p>
        </p:txBody>
      </p:sp>
    </p:spTree>
    <p:extLst>
      <p:ext uri="{BB962C8B-B14F-4D97-AF65-F5344CB8AC3E}">
        <p14:creationId xmlns:p14="http://schemas.microsoft.com/office/powerpoint/2010/main" val="2611956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57A4D84A-47D0-49D6-B4D8-CF0B5881AC8C}" type="slidenum">
              <a:rPr lang="en-US"/>
              <a:pPr>
                <a:defRPr/>
              </a:pPr>
              <a:t>‹#›</a:t>
            </a:fld>
            <a:endParaRPr lang="en-US"/>
          </a:p>
        </p:txBody>
      </p:sp>
    </p:spTree>
    <p:extLst>
      <p:ext uri="{BB962C8B-B14F-4D97-AF65-F5344CB8AC3E}">
        <p14:creationId xmlns:p14="http://schemas.microsoft.com/office/powerpoint/2010/main" val="2971538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2379" y="5875338"/>
            <a:ext cx="10363200" cy="181610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2379" y="3875088"/>
            <a:ext cx="103632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5"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6" name="Rectangle 6"/>
          <p:cNvSpPr>
            <a:spLocks noGrp="1" noChangeArrowheads="1"/>
          </p:cNvSpPr>
          <p:nvPr>
            <p:ph type="sldNum" sz="quarter" idx="12"/>
          </p:nvPr>
        </p:nvSpPr>
        <p:spPr>
          <a:ln/>
        </p:spPr>
        <p:txBody>
          <a:bodyPr/>
          <a:lstStyle>
            <a:lvl1pPr>
              <a:defRPr/>
            </a:lvl1pPr>
          </a:lstStyle>
          <a:p>
            <a:pPr>
              <a:defRPr/>
            </a:pPr>
            <a:fld id="{DDE55C32-50DB-4E13-9C8D-441F24F59055}" type="slidenum">
              <a:rPr lang="en-US"/>
              <a:pPr>
                <a:defRPr/>
              </a:pPr>
              <a:t>‹#›</a:t>
            </a:fld>
            <a:endParaRPr lang="en-US"/>
          </a:p>
        </p:txBody>
      </p:sp>
    </p:spTree>
    <p:extLst>
      <p:ext uri="{BB962C8B-B14F-4D97-AF65-F5344CB8AC3E}">
        <p14:creationId xmlns:p14="http://schemas.microsoft.com/office/powerpoint/2010/main" val="38584751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231467" y="2641600"/>
            <a:ext cx="5046133"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7" name="Rectangle 6"/>
          <p:cNvSpPr>
            <a:spLocks noGrp="1" noChangeArrowheads="1"/>
          </p:cNvSpPr>
          <p:nvPr>
            <p:ph type="sldNum" sz="quarter" idx="12"/>
          </p:nvPr>
        </p:nvSpPr>
        <p:spPr>
          <a:ln/>
        </p:spPr>
        <p:txBody>
          <a:bodyPr/>
          <a:lstStyle>
            <a:lvl1pPr>
              <a:defRPr/>
            </a:lvl1pPr>
          </a:lstStyle>
          <a:p>
            <a:pPr>
              <a:defRPr/>
            </a:pPr>
            <a:fld id="{43298795-3B2E-4263-8D2D-22AB607BA383}" type="slidenum">
              <a:rPr lang="en-US"/>
              <a:pPr>
                <a:defRPr/>
              </a:pPr>
              <a:t>‹#›</a:t>
            </a:fld>
            <a:endParaRPr lang="en-US"/>
          </a:p>
        </p:txBody>
      </p:sp>
    </p:spTree>
    <p:extLst>
      <p:ext uri="{BB962C8B-B14F-4D97-AF65-F5344CB8AC3E}">
        <p14:creationId xmlns:p14="http://schemas.microsoft.com/office/powerpoint/2010/main" val="28459128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6713"/>
            <a:ext cx="10972800" cy="1524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2046288"/>
            <a:ext cx="5387623"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900364"/>
            <a:ext cx="5387623"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4780" y="2046288"/>
            <a:ext cx="5387621"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4780" y="2900364"/>
            <a:ext cx="5387621"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8"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9" name="Rectangle 6"/>
          <p:cNvSpPr>
            <a:spLocks noGrp="1" noChangeArrowheads="1"/>
          </p:cNvSpPr>
          <p:nvPr>
            <p:ph type="sldNum" sz="quarter" idx="12"/>
          </p:nvPr>
        </p:nvSpPr>
        <p:spPr>
          <a:ln/>
        </p:spPr>
        <p:txBody>
          <a:bodyPr/>
          <a:lstStyle>
            <a:lvl1pPr>
              <a:defRPr/>
            </a:lvl1pPr>
          </a:lstStyle>
          <a:p>
            <a:pPr>
              <a:defRPr/>
            </a:pPr>
            <a:fld id="{1D480316-EBDF-4302-BE58-CFA8EC57AFCD}" type="slidenum">
              <a:rPr lang="en-US"/>
              <a:pPr>
                <a:defRPr/>
              </a:pPr>
              <a:t>‹#›</a:t>
            </a:fld>
            <a:endParaRPr lang="en-US"/>
          </a:p>
        </p:txBody>
      </p:sp>
    </p:spTree>
    <p:extLst>
      <p:ext uri="{BB962C8B-B14F-4D97-AF65-F5344CB8AC3E}">
        <p14:creationId xmlns:p14="http://schemas.microsoft.com/office/powerpoint/2010/main" val="2846775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4"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5" name="Rectangle 6"/>
          <p:cNvSpPr>
            <a:spLocks noGrp="1" noChangeArrowheads="1"/>
          </p:cNvSpPr>
          <p:nvPr>
            <p:ph type="sldNum" sz="quarter" idx="12"/>
          </p:nvPr>
        </p:nvSpPr>
        <p:spPr>
          <a:ln/>
        </p:spPr>
        <p:txBody>
          <a:bodyPr/>
          <a:lstStyle>
            <a:lvl1pPr>
              <a:defRPr/>
            </a:lvl1pPr>
          </a:lstStyle>
          <a:p>
            <a:pPr>
              <a:defRPr/>
            </a:pPr>
            <a:fld id="{D95CE3B1-1561-483C-832A-2F7CA3C1F1F4}" type="slidenum">
              <a:rPr lang="en-US"/>
              <a:pPr>
                <a:defRPr/>
              </a:pPr>
              <a:t>‹#›</a:t>
            </a:fld>
            <a:endParaRPr lang="en-US"/>
          </a:p>
        </p:txBody>
      </p:sp>
    </p:spTree>
    <p:extLst>
      <p:ext uri="{BB962C8B-B14F-4D97-AF65-F5344CB8AC3E}">
        <p14:creationId xmlns:p14="http://schemas.microsoft.com/office/powerpoint/2010/main" val="42859270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3"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4" name="Rectangle 6"/>
          <p:cNvSpPr>
            <a:spLocks noGrp="1" noChangeArrowheads="1"/>
          </p:cNvSpPr>
          <p:nvPr>
            <p:ph type="sldNum" sz="quarter" idx="12"/>
          </p:nvPr>
        </p:nvSpPr>
        <p:spPr>
          <a:ln/>
        </p:spPr>
        <p:txBody>
          <a:bodyPr/>
          <a:lstStyle>
            <a:lvl1pPr>
              <a:defRPr/>
            </a:lvl1pPr>
          </a:lstStyle>
          <a:p>
            <a:pPr>
              <a:defRPr/>
            </a:pPr>
            <a:fld id="{00F94DA9-2BAB-4C31-8F5E-7A7B9EB27A84}" type="slidenum">
              <a:rPr lang="en-US"/>
              <a:pPr>
                <a:defRPr/>
              </a:pPr>
              <a:t>‹#›</a:t>
            </a:fld>
            <a:endParaRPr lang="en-US"/>
          </a:p>
        </p:txBody>
      </p:sp>
    </p:spTree>
    <p:extLst>
      <p:ext uri="{BB962C8B-B14F-4D97-AF65-F5344CB8AC3E}">
        <p14:creationId xmlns:p14="http://schemas.microsoft.com/office/powerpoint/2010/main" val="15970908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363538"/>
            <a:ext cx="4010379" cy="15494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4" y="363538"/>
            <a:ext cx="6815666"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0" y="1912938"/>
            <a:ext cx="4010379"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7" name="Rectangle 6"/>
          <p:cNvSpPr>
            <a:spLocks noGrp="1" noChangeArrowheads="1"/>
          </p:cNvSpPr>
          <p:nvPr>
            <p:ph type="sldNum" sz="quarter" idx="12"/>
          </p:nvPr>
        </p:nvSpPr>
        <p:spPr>
          <a:ln/>
        </p:spPr>
        <p:txBody>
          <a:bodyPr/>
          <a:lstStyle>
            <a:lvl1pPr>
              <a:defRPr/>
            </a:lvl1pPr>
          </a:lstStyle>
          <a:p>
            <a:pPr>
              <a:defRPr/>
            </a:pPr>
            <a:fld id="{F2B9D18D-B105-4ADD-A1F0-878B15CE6621}" type="slidenum">
              <a:rPr lang="en-US"/>
              <a:pPr>
                <a:defRPr/>
              </a:pPr>
              <a:t>‹#›</a:t>
            </a:fld>
            <a:endParaRPr lang="en-US"/>
          </a:p>
        </p:txBody>
      </p:sp>
    </p:spTree>
    <p:extLst>
      <p:ext uri="{BB962C8B-B14F-4D97-AF65-F5344CB8AC3E}">
        <p14:creationId xmlns:p14="http://schemas.microsoft.com/office/powerpoint/2010/main" val="4283705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0423" y="6400800"/>
            <a:ext cx="7315200" cy="7556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90423" y="817563"/>
            <a:ext cx="7315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90423" y="7156450"/>
            <a:ext cx="73152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Summer Institutes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Module 1, Session 4</a:t>
            </a:r>
          </a:p>
        </p:txBody>
      </p:sp>
      <p:sp>
        <p:nvSpPr>
          <p:cNvPr id="7" name="Rectangle 6"/>
          <p:cNvSpPr>
            <a:spLocks noGrp="1" noChangeArrowheads="1"/>
          </p:cNvSpPr>
          <p:nvPr>
            <p:ph type="sldNum" sz="quarter" idx="12"/>
          </p:nvPr>
        </p:nvSpPr>
        <p:spPr>
          <a:ln/>
        </p:spPr>
        <p:txBody>
          <a:bodyPr/>
          <a:lstStyle>
            <a:lvl1pPr>
              <a:defRPr/>
            </a:lvl1pPr>
          </a:lstStyle>
          <a:p>
            <a:pPr>
              <a:defRPr/>
            </a:pPr>
            <a:fld id="{D260FCE5-D214-4B9B-84C5-A1930713A570}" type="slidenum">
              <a:rPr lang="en-US"/>
              <a:pPr>
                <a:defRPr/>
              </a:pPr>
              <a:t>‹#›</a:t>
            </a:fld>
            <a:endParaRPr lang="en-US"/>
          </a:p>
        </p:txBody>
      </p:sp>
    </p:spTree>
    <p:extLst>
      <p:ext uri="{BB962C8B-B14F-4D97-AF65-F5344CB8AC3E}">
        <p14:creationId xmlns:p14="http://schemas.microsoft.com/office/powerpoint/2010/main" val="4145842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812800"/>
            <a:ext cx="103632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914400" y="2641600"/>
            <a:ext cx="10363200"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9144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defRPr sz="1400" smtClean="0">
                <a:latin typeface="Times New Roman" pitchFamily="18" charset="0"/>
              </a:defRPr>
            </a:lvl1pPr>
          </a:lstStyle>
          <a:p>
            <a:pPr>
              <a:defRPr/>
            </a:pPr>
            <a:r>
              <a:rPr lang="en-US"/>
              <a:t>Summer Institutes 2020</a:t>
            </a:r>
          </a:p>
        </p:txBody>
      </p:sp>
      <p:sp>
        <p:nvSpPr>
          <p:cNvPr id="1029" name="Rectangle 5"/>
          <p:cNvSpPr>
            <a:spLocks noGrp="1" noChangeArrowheads="1"/>
          </p:cNvSpPr>
          <p:nvPr>
            <p:ph type="ftr" sz="quarter" idx="3"/>
          </p:nvPr>
        </p:nvSpPr>
        <p:spPr bwMode="auto">
          <a:xfrm>
            <a:off x="4165600" y="8331200"/>
            <a:ext cx="38608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a:defRPr sz="1400">
                <a:latin typeface="Times New Roman" pitchFamily="18" charset="0"/>
              </a:defRPr>
            </a:lvl1pPr>
          </a:lstStyle>
          <a:p>
            <a:pPr>
              <a:defRPr/>
            </a:pPr>
            <a:r>
              <a:rPr lang="en-US"/>
              <a:t>Module 1, Session 4</a:t>
            </a:r>
          </a:p>
        </p:txBody>
      </p:sp>
      <p:sp>
        <p:nvSpPr>
          <p:cNvPr id="1030" name="Rectangle 6"/>
          <p:cNvSpPr>
            <a:spLocks noGrp="1" noChangeArrowheads="1"/>
          </p:cNvSpPr>
          <p:nvPr>
            <p:ph type="sldNum" sz="quarter" idx="4"/>
          </p:nvPr>
        </p:nvSpPr>
        <p:spPr bwMode="auto">
          <a:xfrm>
            <a:off x="8737600" y="8331200"/>
            <a:ext cx="25400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defRPr sz="1400">
                <a:latin typeface="Times New Roman" pitchFamily="18" charset="0"/>
              </a:defRPr>
            </a:lvl1pPr>
          </a:lstStyle>
          <a:p>
            <a:pPr>
              <a:defRPr/>
            </a:pPr>
            <a:fld id="{03D0AE02-E03F-4192-B6F4-A01EEAEE7F83}" type="slidenum">
              <a:rPr lang="en-US"/>
              <a:pPr>
                <a:defRPr/>
              </a:pPr>
              <a:t>‹#›</a:t>
            </a:fld>
            <a:endParaRPr lang="en-US"/>
          </a:p>
        </p:txBody>
      </p:sp>
      <p:sp>
        <p:nvSpPr>
          <p:cNvPr id="1031" name="AutoShape 7"/>
          <p:cNvSpPr>
            <a:spLocks noChangeArrowheads="1"/>
          </p:cNvSpPr>
          <p:nvPr/>
        </p:nvSpPr>
        <p:spPr bwMode="auto">
          <a:xfrm>
            <a:off x="677334" y="304800"/>
            <a:ext cx="10837333" cy="7924800"/>
          </a:xfrm>
          <a:prstGeom prst="roundRect">
            <a:avLst>
              <a:gd name="adj" fmla="val 16657"/>
            </a:avLst>
          </a:prstGeom>
          <a:noFill/>
          <a:ln w="254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20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10.png"/><Relationship Id="rId2" Type="http://schemas.openxmlformats.org/officeDocument/2006/relationships/hyperlink" Target="http://en.wikipedia.org/wiki/Beta_distribution" TargetMode="Externa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205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052" name="Rectangle 2"/>
          <p:cNvSpPr>
            <a:spLocks noChangeArrowheads="1"/>
          </p:cNvSpPr>
          <p:nvPr/>
        </p:nvSpPr>
        <p:spPr bwMode="auto">
          <a:xfrm>
            <a:off x="3581400" y="2971801"/>
            <a:ext cx="5029200" cy="77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spAutoFit/>
          </a:bodyPr>
          <a:lstStyle/>
          <a:p>
            <a:pPr algn="ctr">
              <a:spcBef>
                <a:spcPct val="50000"/>
              </a:spcBef>
            </a:pPr>
            <a:r>
              <a:rPr lang="en-US" sz="4400" b="1" dirty="0"/>
              <a:t>Estimation</a:t>
            </a:r>
          </a:p>
        </p:txBody>
      </p:sp>
      <p:sp>
        <p:nvSpPr>
          <p:cNvPr id="2053" name="Line 3"/>
          <p:cNvSpPr>
            <a:spLocks noChangeShapeType="1"/>
          </p:cNvSpPr>
          <p:nvPr/>
        </p:nvSpPr>
        <p:spPr bwMode="auto">
          <a:xfrm>
            <a:off x="3581401" y="2438400"/>
            <a:ext cx="5027613"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4" name="Line 4"/>
          <p:cNvSpPr>
            <a:spLocks noChangeShapeType="1"/>
          </p:cNvSpPr>
          <p:nvPr/>
        </p:nvSpPr>
        <p:spPr bwMode="auto">
          <a:xfrm>
            <a:off x="3581401" y="2667000"/>
            <a:ext cx="5027613"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5" name="Line 5"/>
          <p:cNvSpPr>
            <a:spLocks noChangeShapeType="1"/>
          </p:cNvSpPr>
          <p:nvPr/>
        </p:nvSpPr>
        <p:spPr bwMode="auto">
          <a:xfrm>
            <a:off x="3659188" y="39624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6" name="Line 6"/>
          <p:cNvSpPr>
            <a:spLocks noChangeShapeType="1"/>
          </p:cNvSpPr>
          <p:nvPr/>
        </p:nvSpPr>
        <p:spPr bwMode="auto">
          <a:xfrm>
            <a:off x="3659188" y="4191000"/>
            <a:ext cx="5027612" cy="0"/>
          </a:xfrm>
          <a:prstGeom prst="line">
            <a:avLst/>
          </a:prstGeom>
          <a:noFill/>
          <a:ln w="508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7" name="Text Box 7"/>
          <p:cNvSpPr txBox="1">
            <a:spLocks noChangeArrowheads="1"/>
          </p:cNvSpPr>
          <p:nvPr/>
        </p:nvSpPr>
        <p:spPr bwMode="auto">
          <a:xfrm>
            <a:off x="3810000" y="4419600"/>
            <a:ext cx="480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173038" indent="-173038">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buFontTx/>
              <a:buChar char="•"/>
            </a:pPr>
            <a:endParaRPr lang="en-US" sz="1400"/>
          </a:p>
        </p:txBody>
      </p:sp>
      <p:sp>
        <p:nvSpPr>
          <p:cNvPr id="205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9C8346C4-5FD9-4282-B6F7-ABE9EBA6284C}" type="slidenum">
              <a:rPr lang="en-US" sz="1400"/>
              <a:pPr/>
              <a:t>1</a:t>
            </a:fld>
            <a:endParaRPr lang="en-US" sz="14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31747"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31748" name="Text Box 4"/>
          <p:cNvSpPr txBox="1">
            <a:spLocks noChangeArrowheads="1"/>
          </p:cNvSpPr>
          <p:nvPr/>
        </p:nvSpPr>
        <p:spPr bwMode="auto">
          <a:xfrm>
            <a:off x="1752600" y="1371600"/>
            <a:ext cx="9067800" cy="3600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344488" indent="-344488">
              <a:spcBef>
                <a:spcPct val="50000"/>
              </a:spcBef>
            </a:pPr>
            <a:r>
              <a:rPr lang="en-US" sz="2400" b="1" dirty="0">
                <a:solidFill>
                  <a:schemeClr val="accent2"/>
                </a:solidFill>
              </a:rPr>
              <a:t>5. </a:t>
            </a:r>
            <a:r>
              <a:rPr lang="en-US" sz="2400" dirty="0">
                <a:solidFill>
                  <a:schemeClr val="accent2"/>
                </a:solidFill>
              </a:rPr>
              <a:t>Suppose we wish to estimate the recombination fraction (</a:t>
            </a:r>
            <a:r>
              <a:rPr lang="en-US" sz="2400" dirty="0">
                <a:solidFill>
                  <a:schemeClr val="accent2"/>
                </a:solidFill>
                <a:sym typeface="Symbol" panose="05050102010706020507" pitchFamily="18" charset="2"/>
              </a:rPr>
              <a:t>) </a:t>
            </a:r>
            <a:r>
              <a:rPr lang="en-US" sz="2400" dirty="0">
                <a:solidFill>
                  <a:schemeClr val="accent2"/>
                </a:solidFill>
              </a:rPr>
              <a:t>for a particular locus. We observe N = 50 and R = 18. Several previously published studies of the recombination fraction in nearby loci (that we believe should have similar recombination fractions) have shown recombination fractions between .22 and .44. We decide to model this prior information as a beta distribution (see </a:t>
            </a:r>
            <a:r>
              <a:rPr lang="en-US" sz="2400" dirty="0">
                <a:solidFill>
                  <a:schemeClr val="accent2"/>
                </a:solidFill>
                <a:hlinkClick r:id="rId2">
                  <a:extLst>
                    <a:ext uri="{A12FA001-AC4F-418D-AE19-62706E023703}">
                      <ahyp:hlinkClr xmlns:ahyp="http://schemas.microsoft.com/office/drawing/2018/hyperlinkcolor" val="tx"/>
                    </a:ext>
                  </a:extLst>
                </a:hlinkClick>
              </a:rPr>
              <a:t>http://en.wikipedia.org/wiki/Beta_distribution</a:t>
            </a:r>
            <a:r>
              <a:rPr lang="en-US" sz="2400" dirty="0">
                <a:solidFill>
                  <a:schemeClr val="accent2"/>
                </a:solidFill>
              </a:rPr>
              <a:t>) with parameters a = 19 and b = 40:</a:t>
            </a:r>
          </a:p>
          <a:p>
            <a:pPr>
              <a:spcBef>
                <a:spcPct val="50000"/>
              </a:spcBef>
            </a:pPr>
            <a:endParaRPr lang="en-US" sz="2400" dirty="0">
              <a:solidFill>
                <a:schemeClr val="accent2"/>
              </a:solidFill>
            </a:endParaRPr>
          </a:p>
        </p:txBody>
      </p:sp>
      <p:sp>
        <p:nvSpPr>
          <p:cNvPr id="31749" name="Text Box 5"/>
          <p:cNvSpPr txBox="1">
            <a:spLocks noChangeArrowheads="1"/>
          </p:cNvSpPr>
          <p:nvPr/>
        </p:nvSpPr>
        <p:spPr bwMode="auto">
          <a:xfrm>
            <a:off x="4419600" y="53340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solidFill>
                  <a:schemeClr val="accent2"/>
                </a:solidFill>
              </a:rPr>
              <a:t>Extra Problems</a:t>
            </a:r>
          </a:p>
        </p:txBody>
      </p:sp>
      <p:sp>
        <p:nvSpPr>
          <p:cNvPr id="31752" name="Text Box 8"/>
          <p:cNvSpPr txBox="1">
            <a:spLocks noChangeArrowheads="1"/>
          </p:cNvSpPr>
          <p:nvPr/>
        </p:nvSpPr>
        <p:spPr bwMode="auto">
          <a:xfrm>
            <a:off x="1752600" y="5145776"/>
            <a:ext cx="89154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344488" lvl="1" indent="0">
              <a:spcBef>
                <a:spcPct val="50000"/>
              </a:spcBef>
            </a:pPr>
            <a:r>
              <a:rPr lang="en-US" sz="2400" dirty="0">
                <a:solidFill>
                  <a:schemeClr val="accent2"/>
                </a:solidFill>
              </a:rPr>
              <a:t>Find the MLE and Bayesian MAP estimators of the recombination fraction. Also find a 95% confidence interval (for the MLE) and a 95% credible interval (for the MAP)</a:t>
            </a:r>
          </a:p>
        </p:txBody>
      </p:sp>
      <p:sp>
        <p:nvSpPr>
          <p:cNvPr id="31753"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8A5020FF-4DCD-4CA3-95AA-E7A9D2BE56CB}" type="slidenum">
              <a:rPr lang="en-US" sz="1400"/>
              <a:pPr/>
              <a:t>10</a:t>
            </a:fld>
            <a:endParaRPr lang="en-US" sz="1400"/>
          </a:p>
        </p:txBody>
      </p:sp>
      <mc:AlternateContent xmlns:mc="http://schemas.openxmlformats.org/markup-compatibility/2006" xmlns:a14="http://schemas.microsoft.com/office/drawing/2010/main">
        <mc:Choice Requires="a14">
          <p:sp>
            <p:nvSpPr>
              <p:cNvPr id="10" name="Object 4">
                <a:extLst>
                  <a:ext uri="{FF2B5EF4-FFF2-40B4-BE49-F238E27FC236}">
                    <a16:creationId xmlns:a16="http://schemas.microsoft.com/office/drawing/2014/main" id="{568FBC5F-3E1E-4F80-944E-3CE589B1D9AB}"/>
                  </a:ext>
                </a:extLst>
              </p:cNvPr>
              <p:cNvSpPr txBox="1"/>
              <p:nvPr/>
            </p:nvSpPr>
            <p:spPr bwMode="auto">
              <a:xfrm>
                <a:off x="4140200" y="4177519"/>
                <a:ext cx="3886200" cy="994136"/>
              </a:xfrm>
              <a:prstGeom prst="rect">
                <a:avLst/>
              </a:prstGeom>
              <a:noFill/>
              <a:ln>
                <a:noFill/>
              </a:ln>
              <a:effectLst/>
            </p:spPr>
            <p:txBody>
              <a:bodyPr>
                <a:normAutofit/>
              </a:bodyPr>
              <a:lstStyle/>
              <a:p>
                <a:pPr/>
                <a14:m>
                  <m:oMathPara xmlns:m="http://schemas.openxmlformats.org/officeDocument/2006/math">
                    <m:oMathParaPr>
                      <m:jc m:val="left"/>
                    </m:oMathParaPr>
                    <m:oMath xmlns:m="http://schemas.openxmlformats.org/officeDocument/2006/math">
                      <m:r>
                        <a:rPr lang="en-US" i="1" smtClean="0">
                          <a:solidFill>
                            <a:schemeClr val="accent2"/>
                          </a:solidFill>
                          <a:latin typeface="Cambria Math" panose="02040503050406030204" pitchFamily="18" charset="0"/>
                        </a:rPr>
                        <m:t>𝑃</m:t>
                      </m:r>
                      <m:r>
                        <a:rPr lang="en-US" i="1" smtClean="0">
                          <a:solidFill>
                            <a:schemeClr val="accent2"/>
                          </a:solidFill>
                          <a:latin typeface="Cambria Math" panose="02040503050406030204" pitchFamily="18" charset="0"/>
                        </a:rPr>
                        <m:t>(</m:t>
                      </m:r>
                      <m:r>
                        <a:rPr lang="en-US" i="1" smtClean="0">
                          <a:solidFill>
                            <a:schemeClr val="accent2"/>
                          </a:solidFill>
                          <a:latin typeface="Cambria Math" panose="02040503050406030204" pitchFamily="18" charset="0"/>
                        </a:rPr>
                        <m:t>𝜃</m:t>
                      </m:r>
                      <m:r>
                        <a:rPr lang="en-US" i="1" smtClean="0">
                          <a:solidFill>
                            <a:schemeClr val="accent2"/>
                          </a:solidFill>
                          <a:latin typeface="Cambria Math" panose="02040503050406030204" pitchFamily="18" charset="0"/>
                        </a:rPr>
                        <m:t>)=</m:t>
                      </m:r>
                      <m:f>
                        <m:fPr>
                          <m:ctrlPr>
                            <a:rPr lang="en-US" i="1">
                              <a:solidFill>
                                <a:schemeClr val="accent2"/>
                              </a:solidFill>
                              <a:latin typeface="Cambria Math" panose="02040503050406030204" pitchFamily="18" charset="0"/>
                            </a:rPr>
                          </m:ctrlPr>
                        </m:fPr>
                        <m:num>
                          <m:r>
                            <m:rPr>
                              <m:sty m:val="p"/>
                            </m:rPr>
                            <a:rPr lang="en-US" i="1">
                              <a:solidFill>
                                <a:schemeClr val="accent2"/>
                              </a:solidFill>
                              <a:latin typeface="Cambria Math" panose="02040503050406030204" pitchFamily="18" charset="0"/>
                            </a:rPr>
                            <m:t>Γ</m:t>
                          </m:r>
                          <m:r>
                            <a:rPr lang="en-US" i="1">
                              <a:solidFill>
                                <a:schemeClr val="accent2"/>
                              </a:solidFill>
                              <a:latin typeface="Cambria Math" panose="02040503050406030204" pitchFamily="18" charset="0"/>
                            </a:rPr>
                            <m:t>(</m:t>
                          </m:r>
                          <m:r>
                            <a:rPr lang="en-US" i="1">
                              <a:solidFill>
                                <a:schemeClr val="accent2"/>
                              </a:solidFill>
                              <a:latin typeface="Cambria Math" panose="02040503050406030204" pitchFamily="18" charset="0"/>
                            </a:rPr>
                            <m:t>𝑎</m:t>
                          </m:r>
                          <m:r>
                            <a:rPr lang="en-US" i="1">
                              <a:solidFill>
                                <a:schemeClr val="accent2"/>
                              </a:solidFill>
                              <a:latin typeface="Cambria Math" panose="02040503050406030204" pitchFamily="18" charset="0"/>
                            </a:rPr>
                            <m:t>+</m:t>
                          </m:r>
                          <m:r>
                            <a:rPr lang="en-US" i="1">
                              <a:solidFill>
                                <a:schemeClr val="accent2"/>
                              </a:solidFill>
                              <a:latin typeface="Cambria Math" panose="02040503050406030204" pitchFamily="18" charset="0"/>
                            </a:rPr>
                            <m:t>𝑏</m:t>
                          </m:r>
                          <m:r>
                            <a:rPr lang="en-US" i="1">
                              <a:solidFill>
                                <a:schemeClr val="accent2"/>
                              </a:solidFill>
                              <a:latin typeface="Cambria Math" panose="02040503050406030204" pitchFamily="18" charset="0"/>
                            </a:rPr>
                            <m:t>)</m:t>
                          </m:r>
                        </m:num>
                        <m:den>
                          <m:r>
                            <m:rPr>
                              <m:sty m:val="p"/>
                            </m:rPr>
                            <a:rPr lang="en-US" i="1">
                              <a:solidFill>
                                <a:schemeClr val="accent2"/>
                              </a:solidFill>
                              <a:latin typeface="Cambria Math" panose="02040503050406030204" pitchFamily="18" charset="0"/>
                            </a:rPr>
                            <m:t>Γ</m:t>
                          </m:r>
                          <m:r>
                            <a:rPr lang="en-US" i="1">
                              <a:solidFill>
                                <a:schemeClr val="accent2"/>
                              </a:solidFill>
                              <a:latin typeface="Cambria Math" panose="02040503050406030204" pitchFamily="18" charset="0"/>
                            </a:rPr>
                            <m:t>(</m:t>
                          </m:r>
                          <m:r>
                            <a:rPr lang="en-US" i="1">
                              <a:solidFill>
                                <a:schemeClr val="accent2"/>
                              </a:solidFill>
                              <a:latin typeface="Cambria Math" panose="02040503050406030204" pitchFamily="18" charset="0"/>
                            </a:rPr>
                            <m:t>𝑎</m:t>
                          </m:r>
                          <m:r>
                            <a:rPr lang="en-US" i="1">
                              <a:solidFill>
                                <a:schemeClr val="accent2"/>
                              </a:solidFill>
                              <a:latin typeface="Cambria Math" panose="02040503050406030204" pitchFamily="18" charset="0"/>
                            </a:rPr>
                            <m:t>)</m:t>
                          </m:r>
                          <m:r>
                            <m:rPr>
                              <m:sty m:val="p"/>
                            </m:rPr>
                            <a:rPr lang="en-US" i="1">
                              <a:solidFill>
                                <a:schemeClr val="accent2"/>
                              </a:solidFill>
                              <a:latin typeface="Cambria Math" panose="02040503050406030204" pitchFamily="18" charset="0"/>
                            </a:rPr>
                            <m:t>Γ</m:t>
                          </m:r>
                          <m:r>
                            <a:rPr lang="en-US" i="1">
                              <a:solidFill>
                                <a:schemeClr val="accent2"/>
                              </a:solidFill>
                              <a:latin typeface="Cambria Math" panose="02040503050406030204" pitchFamily="18" charset="0"/>
                            </a:rPr>
                            <m:t>(</m:t>
                          </m:r>
                          <m:r>
                            <a:rPr lang="en-US" i="1">
                              <a:solidFill>
                                <a:schemeClr val="accent2"/>
                              </a:solidFill>
                              <a:latin typeface="Cambria Math" panose="02040503050406030204" pitchFamily="18" charset="0"/>
                            </a:rPr>
                            <m:t>𝑏</m:t>
                          </m:r>
                          <m:r>
                            <a:rPr lang="en-US" i="1">
                              <a:solidFill>
                                <a:schemeClr val="accent2"/>
                              </a:solidFill>
                              <a:latin typeface="Cambria Math" panose="02040503050406030204" pitchFamily="18" charset="0"/>
                            </a:rPr>
                            <m:t>)</m:t>
                          </m:r>
                        </m:den>
                      </m:f>
                      <m:sSup>
                        <m:sSupPr>
                          <m:ctrlPr>
                            <a:rPr lang="en-US" i="1">
                              <a:solidFill>
                                <a:schemeClr val="accent2"/>
                              </a:solidFill>
                              <a:latin typeface="Cambria Math" panose="02040503050406030204" pitchFamily="18" charset="0"/>
                            </a:rPr>
                          </m:ctrlPr>
                        </m:sSupPr>
                        <m:e>
                          <m:r>
                            <a:rPr lang="en-US" i="1">
                              <a:solidFill>
                                <a:schemeClr val="accent2"/>
                              </a:solidFill>
                              <a:latin typeface="Cambria Math" panose="02040503050406030204" pitchFamily="18" charset="0"/>
                            </a:rPr>
                            <m:t>𝜃</m:t>
                          </m:r>
                        </m:e>
                        <m:sup>
                          <m:r>
                            <a:rPr lang="en-US" i="1">
                              <a:solidFill>
                                <a:schemeClr val="accent2"/>
                              </a:solidFill>
                              <a:latin typeface="Cambria Math" panose="02040503050406030204" pitchFamily="18" charset="0"/>
                            </a:rPr>
                            <m:t>𝑎</m:t>
                          </m:r>
                          <m:r>
                            <a:rPr lang="en-US" i="1">
                              <a:solidFill>
                                <a:schemeClr val="accent2"/>
                              </a:solidFill>
                              <a:latin typeface="Cambria Math" panose="02040503050406030204" pitchFamily="18" charset="0"/>
                            </a:rPr>
                            <m:t>−1</m:t>
                          </m:r>
                        </m:sup>
                      </m:sSup>
                      <m:r>
                        <a:rPr lang="en-US" i="1">
                          <a:solidFill>
                            <a:schemeClr val="accent2"/>
                          </a:solidFill>
                          <a:latin typeface="Cambria Math" panose="02040503050406030204" pitchFamily="18" charset="0"/>
                        </a:rPr>
                        <m:t>(1−</m:t>
                      </m:r>
                      <m:r>
                        <a:rPr lang="en-US" i="1">
                          <a:solidFill>
                            <a:schemeClr val="accent2"/>
                          </a:solidFill>
                          <a:latin typeface="Cambria Math" panose="02040503050406030204" pitchFamily="18" charset="0"/>
                        </a:rPr>
                        <m:t>𝜃</m:t>
                      </m:r>
                      <m:sSup>
                        <m:sSupPr>
                          <m:ctrlPr>
                            <a:rPr lang="en-US" i="1">
                              <a:solidFill>
                                <a:schemeClr val="accent2"/>
                              </a:solidFill>
                              <a:latin typeface="Cambria Math" panose="02040503050406030204" pitchFamily="18" charset="0"/>
                            </a:rPr>
                          </m:ctrlPr>
                        </m:sSupPr>
                        <m:e>
                          <m:r>
                            <a:rPr lang="en-US" i="1">
                              <a:solidFill>
                                <a:schemeClr val="accent2"/>
                              </a:solidFill>
                              <a:latin typeface="Cambria Math" panose="02040503050406030204" pitchFamily="18" charset="0"/>
                            </a:rPr>
                            <m:t>)</m:t>
                          </m:r>
                        </m:e>
                        <m:sup>
                          <m:r>
                            <a:rPr lang="en-US" i="1">
                              <a:solidFill>
                                <a:schemeClr val="accent2"/>
                              </a:solidFill>
                              <a:latin typeface="Cambria Math" panose="02040503050406030204" pitchFamily="18" charset="0"/>
                            </a:rPr>
                            <m:t>𝑏</m:t>
                          </m:r>
                          <m:r>
                            <a:rPr lang="en-US" i="1">
                              <a:solidFill>
                                <a:schemeClr val="accent2"/>
                              </a:solidFill>
                              <a:latin typeface="Cambria Math" panose="02040503050406030204" pitchFamily="18" charset="0"/>
                            </a:rPr>
                            <m:t>−1</m:t>
                          </m:r>
                        </m:sup>
                      </m:sSup>
                    </m:oMath>
                  </m:oMathPara>
                </a14:m>
                <a:br>
                  <a:rPr lang="en-US" i="1" dirty="0">
                    <a:solidFill>
                      <a:schemeClr val="accent2"/>
                    </a:solidFill>
                    <a:latin typeface="Cambria Math" panose="02040503050406030204" pitchFamily="18" charset="0"/>
                  </a:rPr>
                </a:br>
                <a:endParaRPr lang="en-US" dirty="0">
                  <a:solidFill>
                    <a:schemeClr val="accent2"/>
                  </a:solidFill>
                </a:endParaRPr>
              </a:p>
            </p:txBody>
          </p:sp>
        </mc:Choice>
        <mc:Fallback xmlns="">
          <p:sp>
            <p:nvSpPr>
              <p:cNvPr id="10" name="Object 4">
                <a:extLst>
                  <a:ext uri="{FF2B5EF4-FFF2-40B4-BE49-F238E27FC236}">
                    <a16:creationId xmlns:a16="http://schemas.microsoft.com/office/drawing/2014/main" id="{568FBC5F-3E1E-4F80-944E-3CE589B1D9AB}"/>
                  </a:ext>
                </a:extLst>
              </p:cNvPr>
              <p:cNvSpPr txBox="1">
                <a:spLocks noRot="1" noChangeAspect="1" noMove="1" noResize="1" noEditPoints="1" noAdjustHandles="1" noChangeArrowheads="1" noChangeShapeType="1" noTextEdit="1"/>
              </p:cNvSpPr>
              <p:nvPr/>
            </p:nvSpPr>
            <p:spPr bwMode="auto">
              <a:xfrm>
                <a:off x="4140200" y="4177519"/>
                <a:ext cx="3886200" cy="994136"/>
              </a:xfrm>
              <a:prstGeom prst="rect">
                <a:avLst/>
              </a:prstGeom>
              <a:blipFill>
                <a:blip r:embed="rId3"/>
                <a:stretch>
                  <a:fillRect/>
                </a:stretch>
              </a:blipFill>
              <a:ln>
                <a:noFill/>
              </a:ln>
              <a:effectLst/>
            </p:spPr>
            <p:txBody>
              <a:bodyPr/>
              <a:lstStyle/>
              <a:p>
                <a:r>
                  <a:rPr lang="en-US">
                    <a:noFill/>
                  </a:rPr>
                  <a:t> </a:t>
                </a:r>
              </a:p>
            </p:txBody>
          </p:sp>
        </mc:Fallback>
      </mc:AlternateContent>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04703F3-269E-45DE-A9DA-DA7596D1C833}"/>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84222E4D-E140-464D-8D7A-EFC33B7AAC79}"/>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7ACFB999-206F-4EDF-9F67-622390AFAFFD}"/>
              </a:ext>
            </a:extLst>
          </p:cNvPr>
          <p:cNvSpPr>
            <a:spLocks noGrp="1"/>
          </p:cNvSpPr>
          <p:nvPr>
            <p:ph type="sldNum" sz="quarter" idx="12"/>
          </p:nvPr>
        </p:nvSpPr>
        <p:spPr/>
        <p:txBody>
          <a:bodyPr/>
          <a:lstStyle/>
          <a:p>
            <a:pPr>
              <a:defRPr/>
            </a:pPr>
            <a:fld id="{00F94DA9-2BAB-4C31-8F5E-7A7B9EB27A84}" type="slidenum">
              <a:rPr lang="en-US" smtClean="0"/>
              <a:pPr>
                <a:defRPr/>
              </a:pPr>
              <a:t>11</a:t>
            </a:fld>
            <a:endParaRPr lang="en-US"/>
          </a:p>
        </p:txBody>
      </p:sp>
      <p:pic>
        <p:nvPicPr>
          <p:cNvPr id="5" name="Picture 4">
            <a:extLst>
              <a:ext uri="{FF2B5EF4-FFF2-40B4-BE49-F238E27FC236}">
                <a16:creationId xmlns:a16="http://schemas.microsoft.com/office/drawing/2014/main" id="{53704166-D433-4922-99EB-BF8CB6C43CFF}"/>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657600" y="5334000"/>
            <a:ext cx="4216400" cy="2896870"/>
          </a:xfrm>
          <a:prstGeom prst="rect">
            <a:avLst/>
          </a:prstGeom>
          <a:noFill/>
        </p:spPr>
      </p:pic>
      <p:sp>
        <p:nvSpPr>
          <p:cNvPr id="7" name="TextBox 6">
            <a:extLst>
              <a:ext uri="{FF2B5EF4-FFF2-40B4-BE49-F238E27FC236}">
                <a16:creationId xmlns:a16="http://schemas.microsoft.com/office/drawing/2014/main" id="{35DF22A6-12E6-44F0-9C70-C3F5E83B9BCE}"/>
              </a:ext>
            </a:extLst>
          </p:cNvPr>
          <p:cNvSpPr txBox="1"/>
          <p:nvPr/>
        </p:nvSpPr>
        <p:spPr>
          <a:xfrm>
            <a:off x="1447800" y="609600"/>
            <a:ext cx="10134600" cy="4832092"/>
          </a:xfrm>
          <a:prstGeom prst="rect">
            <a:avLst/>
          </a:prstGeom>
          <a:noFill/>
        </p:spPr>
        <p:txBody>
          <a:bodyPr wrap="square">
            <a:spAutoFit/>
          </a:bodyPr>
          <a:lstStyle/>
          <a:p>
            <a:pPr marL="0" marR="0" algn="ctr">
              <a:spcBef>
                <a:spcPts val="0"/>
              </a:spcBef>
              <a:spcAft>
                <a:spcPts val="0"/>
              </a:spcAft>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Session 4 Solutions</a:t>
            </a:r>
            <a:endParaRPr lang="en-US" sz="2400" u="sng"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u="sng" dirty="0">
                <a:latin typeface="Calibri" panose="020F0502020204030204" pitchFamily="34" charset="0"/>
                <a:ea typeface="Calibri" panose="020F0502020204030204" pitchFamily="34" charset="0"/>
                <a:cs typeface="Times New Roman" panose="02020603050405020304" pitchFamily="18" charset="0"/>
              </a:rPr>
              <a:t>Extra Problems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Calibri" panose="020F0502020204030204" pitchFamily="34" charset="0"/>
                <a:ea typeface="Calibri" panose="020F0502020204030204" pitchFamily="34" charset="0"/>
                <a:cs typeface="Times New Roman" panose="02020603050405020304" pitchFamily="18" charset="0"/>
              </a:rPr>
              <a:t> </a:t>
            </a:r>
            <a:r>
              <a:rPr lang="en-US" sz="2400" kern="1200" dirty="0">
                <a:effectLst/>
                <a:latin typeface="Times New Roman" panose="02020603050405020304" pitchFamily="18" charset="0"/>
                <a:ea typeface="+mn-ea"/>
                <a:cs typeface="+mn-cs"/>
              </a:rPr>
              <a:t>1.  </a:t>
            </a:r>
            <a:r>
              <a:rPr lang="en-US" sz="2400" kern="1200" dirty="0">
                <a:solidFill>
                  <a:srgbClr val="3333CC"/>
                </a:solidFill>
                <a:effectLst/>
                <a:latin typeface="Calibri" panose="020F0502020204030204" pitchFamily="34" charset="0"/>
                <a:ea typeface="+mn-ea"/>
                <a:cs typeface="Calibri" panose="020F0502020204030204" pitchFamily="34" charset="0"/>
              </a:rPr>
              <a:t>	</a:t>
            </a:r>
            <a:r>
              <a:rPr lang="en-US" sz="2400" kern="1200" dirty="0">
                <a:effectLst/>
                <a:latin typeface="Calibri" panose="020F0502020204030204" pitchFamily="34" charset="0"/>
                <a:ea typeface="+mn-ea"/>
                <a:cs typeface="Calibri" panose="020F0502020204030204" pitchFamily="34" charset="0"/>
              </a:rPr>
              <a:t>X = (A1, A1)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sz="2400" kern="1200" dirty="0">
                <a:effectLst/>
                <a:latin typeface="Calibri" panose="020F0502020204030204" pitchFamily="34" charset="0"/>
                <a:ea typeface="+mn-ea"/>
                <a:cs typeface="Calibri" panose="020F0502020204030204" pitchFamily="34" charset="0"/>
              </a:rPr>
              <a:t>	P(X | </a:t>
            </a:r>
            <a:r>
              <a:rPr lang="en-US" sz="2400" kern="1200" dirty="0">
                <a:effectLst/>
                <a:latin typeface="Calibri" panose="020F0502020204030204" pitchFamily="34" charset="0"/>
                <a:ea typeface="+mn-ea"/>
                <a:cs typeface="Calibri" panose="020F0502020204030204" pitchFamily="34" charset="0"/>
                <a:sym typeface="Symbol" panose="05050102010706020507" pitchFamily="18" charset="2"/>
              </a:rPr>
              <a:t></a:t>
            </a:r>
            <a:r>
              <a:rPr lang="en-US" sz="2400" kern="1200" dirty="0">
                <a:effectLst/>
                <a:latin typeface="Calibri" panose="020F0502020204030204" pitchFamily="34" charset="0"/>
                <a:ea typeface="+mn-ea"/>
                <a:cs typeface="Calibri" panose="020F0502020204030204" pitchFamily="34" charset="0"/>
              </a:rPr>
              <a:t> = A1A1) = 1</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sz="2400" kern="1200" dirty="0">
                <a:effectLst/>
                <a:latin typeface="Calibri" panose="020F0502020204030204" pitchFamily="34" charset="0"/>
                <a:ea typeface="+mn-ea"/>
                <a:cs typeface="Calibri" panose="020F0502020204030204" pitchFamily="34" charset="0"/>
              </a:rPr>
              <a:t>	P(X | </a:t>
            </a:r>
            <a:r>
              <a:rPr lang="en-US" sz="2400" kern="1200" dirty="0">
                <a:effectLst/>
                <a:latin typeface="Calibri" panose="020F0502020204030204" pitchFamily="34" charset="0"/>
                <a:ea typeface="+mn-ea"/>
                <a:cs typeface="Calibri" panose="020F0502020204030204" pitchFamily="34" charset="0"/>
                <a:sym typeface="Symbol" panose="05050102010706020507" pitchFamily="18" charset="2"/>
              </a:rPr>
              <a:t></a:t>
            </a:r>
            <a:r>
              <a:rPr lang="en-US" sz="2400" kern="1200" dirty="0">
                <a:effectLst/>
                <a:latin typeface="Calibri" panose="020F0502020204030204" pitchFamily="34" charset="0"/>
                <a:ea typeface="+mn-ea"/>
                <a:cs typeface="Calibri" panose="020F0502020204030204" pitchFamily="34" charset="0"/>
              </a:rPr>
              <a:t> = A1A2) = .25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sz="2400" kern="1200" dirty="0">
                <a:effectLst/>
                <a:latin typeface="Calibri" panose="020F0502020204030204" pitchFamily="34" charset="0"/>
                <a:ea typeface="+mn-ea"/>
                <a:cs typeface="Calibri" panose="020F0502020204030204" pitchFamily="34" charset="0"/>
              </a:rPr>
              <a:t>	P(X | </a:t>
            </a:r>
            <a:r>
              <a:rPr lang="en-US" sz="2400" kern="1200" dirty="0">
                <a:effectLst/>
                <a:latin typeface="Calibri" panose="020F0502020204030204" pitchFamily="34" charset="0"/>
                <a:ea typeface="+mn-ea"/>
                <a:cs typeface="Calibri" panose="020F0502020204030204" pitchFamily="34" charset="0"/>
                <a:sym typeface="Symbol" panose="05050102010706020507" pitchFamily="18" charset="2"/>
              </a:rPr>
              <a:t></a:t>
            </a:r>
            <a:r>
              <a:rPr lang="en-US" sz="2400" kern="1200" dirty="0">
                <a:effectLst/>
                <a:latin typeface="Calibri" panose="020F0502020204030204" pitchFamily="34" charset="0"/>
                <a:ea typeface="+mn-ea"/>
                <a:cs typeface="Calibri" panose="020F0502020204030204" pitchFamily="34" charset="0"/>
              </a:rPr>
              <a:t> = A2A2) = 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sz="2400" kern="1200" dirty="0">
                <a:effectLst/>
                <a:latin typeface="Calibri" panose="020F0502020204030204" pitchFamily="34" charset="0"/>
                <a:ea typeface="+mn-ea"/>
                <a:cs typeface="Calibri" panose="020F0502020204030204" pitchFamily="34" charset="0"/>
              </a:rPr>
              <a:t>	P(X) = .00505</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sz="2400" kern="1200" dirty="0">
                <a:effectLst/>
                <a:latin typeface="Calibri" panose="020F0502020204030204" pitchFamily="34" charset="0"/>
                <a:ea typeface="+mn-ea"/>
                <a:cs typeface="Calibri" panose="020F0502020204030204" pitchFamily="34" charset="0"/>
              </a:rPr>
              <a:t>	P(</a:t>
            </a:r>
            <a:r>
              <a:rPr lang="en-US" sz="2400" kern="1200" dirty="0">
                <a:effectLst/>
                <a:latin typeface="Calibri" panose="020F0502020204030204" pitchFamily="34" charset="0"/>
                <a:ea typeface="+mn-ea"/>
                <a:cs typeface="Calibri" panose="020F0502020204030204" pitchFamily="34" charset="0"/>
                <a:sym typeface="Symbol" panose="05050102010706020507" pitchFamily="18" charset="2"/>
              </a:rPr>
              <a:t></a:t>
            </a:r>
            <a:r>
              <a:rPr lang="en-US" sz="2400" kern="1200" dirty="0">
                <a:effectLst/>
                <a:latin typeface="Calibri" panose="020F0502020204030204" pitchFamily="34" charset="0"/>
                <a:ea typeface="+mn-ea"/>
                <a:cs typeface="Calibri" panose="020F0502020204030204" pitchFamily="34" charset="0"/>
              </a:rPr>
              <a:t> = A1A1 | X)  = 1 * .0001 / .00505 = </a:t>
            </a:r>
            <a:r>
              <a:rPr lang="en-US" sz="2400" b="1" kern="1200" dirty="0">
                <a:effectLst/>
                <a:latin typeface="Calibri" panose="020F0502020204030204" pitchFamily="34" charset="0"/>
                <a:ea typeface="+mn-ea"/>
                <a:cs typeface="Calibri" panose="020F0502020204030204" pitchFamily="34" charset="0"/>
              </a:rPr>
              <a:t>.02</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sz="2400" kern="1200" dirty="0">
                <a:effectLst/>
                <a:latin typeface="Calibri" panose="020F0502020204030204" pitchFamily="34" charset="0"/>
                <a:ea typeface="+mn-ea"/>
                <a:cs typeface="Calibri" panose="020F0502020204030204" pitchFamily="34" charset="0"/>
              </a:rPr>
              <a:t>	P(</a:t>
            </a:r>
            <a:r>
              <a:rPr lang="en-US" sz="2400" kern="1200" dirty="0">
                <a:effectLst/>
                <a:latin typeface="Calibri" panose="020F0502020204030204" pitchFamily="34" charset="0"/>
                <a:ea typeface="+mn-ea"/>
                <a:cs typeface="Calibri" panose="020F0502020204030204" pitchFamily="34" charset="0"/>
                <a:sym typeface="Symbol" panose="05050102010706020507" pitchFamily="18" charset="2"/>
              </a:rPr>
              <a:t></a:t>
            </a:r>
            <a:r>
              <a:rPr lang="en-US" sz="2400" kern="1200" dirty="0">
                <a:effectLst/>
                <a:latin typeface="Calibri" panose="020F0502020204030204" pitchFamily="34" charset="0"/>
                <a:ea typeface="+mn-ea"/>
                <a:cs typeface="Calibri" panose="020F0502020204030204" pitchFamily="34" charset="0"/>
              </a:rPr>
              <a:t> = A1A2 | X)   = .25 * .0198 / .00505 = </a:t>
            </a:r>
            <a:r>
              <a:rPr lang="en-US" sz="2400" b="1" kern="1200" dirty="0">
                <a:effectLst/>
                <a:latin typeface="Calibri" panose="020F0502020204030204" pitchFamily="34" charset="0"/>
                <a:ea typeface="+mn-ea"/>
                <a:cs typeface="Calibri" panose="020F0502020204030204" pitchFamily="34" charset="0"/>
              </a:rPr>
              <a:t>.98</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sz="2400" kern="1200" dirty="0">
                <a:effectLst/>
                <a:latin typeface="Calibri" panose="020F0502020204030204" pitchFamily="34" charset="0"/>
                <a:ea typeface="+mn-ea"/>
                <a:cs typeface="Calibri" panose="020F0502020204030204" pitchFamily="34" charset="0"/>
              </a:rPr>
              <a:t>	P(</a:t>
            </a:r>
            <a:r>
              <a:rPr lang="en-US" sz="2400" kern="1200" dirty="0">
                <a:effectLst/>
                <a:latin typeface="Calibri" panose="020F0502020204030204" pitchFamily="34" charset="0"/>
                <a:ea typeface="+mn-ea"/>
                <a:cs typeface="Calibri" panose="020F0502020204030204" pitchFamily="34" charset="0"/>
                <a:sym typeface="Symbol" panose="05050102010706020507" pitchFamily="18" charset="2"/>
              </a:rPr>
              <a:t></a:t>
            </a:r>
            <a:r>
              <a:rPr lang="en-US" sz="2400" kern="1200" dirty="0">
                <a:effectLst/>
                <a:latin typeface="Calibri" panose="020F0502020204030204" pitchFamily="34" charset="0"/>
                <a:ea typeface="+mn-ea"/>
                <a:cs typeface="Calibri" panose="020F0502020204030204" pitchFamily="34" charset="0"/>
              </a:rPr>
              <a:t> = A2A2 | X)   = </a:t>
            </a:r>
            <a:r>
              <a:rPr lang="en-US" sz="2400" b="1" kern="1200" dirty="0">
                <a:effectLst/>
                <a:latin typeface="Calibri" panose="020F0502020204030204" pitchFamily="34" charset="0"/>
                <a:ea typeface="+mn-ea"/>
                <a:cs typeface="Calibri" panose="020F0502020204030204" pitchFamily="34" charset="0"/>
              </a:rPr>
              <a:t>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600"/>
              </a:spcBef>
              <a:spcAft>
                <a:spcPts val="600"/>
              </a:spcAft>
            </a:pPr>
            <a:r>
              <a:rPr lang="en-US" sz="2400" b="1" kern="1200" dirty="0">
                <a:effectLst/>
                <a:latin typeface="Calibri" panose="020F0502020204030204" pitchFamily="34" charset="0"/>
                <a:ea typeface="+mn-ea"/>
                <a:cs typeface="Calibri" panose="020F0502020204030204" pitchFamily="34" charset="0"/>
              </a:rPr>
              <a:t>2.</a:t>
            </a:r>
            <a:r>
              <a:rPr lang="en-US" sz="2400" kern="1200" dirty="0">
                <a:effectLst/>
                <a:latin typeface="Calibri" panose="020F0502020204030204" pitchFamily="34" charset="0"/>
                <a:ea typeface="+mn-ea"/>
                <a:cs typeface="Calibri" panose="020F0502020204030204" pitchFamily="34" charset="0"/>
              </a:rPr>
              <a:t> estimate of p is .627</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a:p>
            <a:pPr marL="0" marR="0" eaLnBrk="0" fontAlgn="base" hangingPunct="0">
              <a:spcBef>
                <a:spcPts val="0"/>
              </a:spcBef>
              <a:spcAft>
                <a:spcPts val="0"/>
              </a:spcAft>
            </a:pPr>
            <a:r>
              <a:rPr lang="en-US" sz="2400" b="1" dirty="0">
                <a:effectLst/>
                <a:latin typeface="Calibri" panose="020F0502020204030204" pitchFamily="34" charset="0"/>
                <a:ea typeface="Calibri" panose="020F0502020204030204" pitchFamily="34" charset="0"/>
                <a:cs typeface="Calibri" panose="020F0502020204030204" pitchFamily="34" charset="0"/>
              </a:rPr>
              <a:t>3.  </a:t>
            </a:r>
            <a:r>
              <a:rPr lang="en-US" sz="2400" dirty="0">
                <a:effectLst/>
                <a:latin typeface="Calibri" panose="020F0502020204030204" pitchFamily="34" charset="0"/>
                <a:ea typeface="Calibri" panose="020F0502020204030204" pitchFamily="34" charset="0"/>
                <a:cs typeface="Calibri" panose="020F0502020204030204" pitchFamily="34" charset="0"/>
              </a:rPr>
              <a:t>Here is the probability (likelihood) of the data, ignoring constants.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0107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DC97CB4-029A-45DF-B5E5-E211CE0DC0A6}"/>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E72E3460-DB02-49B0-9672-AD88B49214EF}"/>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0B6EC668-19D8-4E47-AB51-A8C244971AFE}"/>
              </a:ext>
            </a:extLst>
          </p:cNvPr>
          <p:cNvSpPr>
            <a:spLocks noGrp="1"/>
          </p:cNvSpPr>
          <p:nvPr>
            <p:ph type="sldNum" sz="quarter" idx="12"/>
          </p:nvPr>
        </p:nvSpPr>
        <p:spPr/>
        <p:txBody>
          <a:bodyPr/>
          <a:lstStyle/>
          <a:p>
            <a:pPr>
              <a:defRPr/>
            </a:pPr>
            <a:fld id="{00F94DA9-2BAB-4C31-8F5E-7A7B9EB27A84}" type="slidenum">
              <a:rPr lang="en-US" smtClean="0"/>
              <a:pPr>
                <a:defRPr/>
              </a:pPr>
              <a:t>12</a:t>
            </a:fld>
            <a:endParaRPr lang="en-US"/>
          </a:p>
        </p:txBody>
      </p:sp>
      <p:pic>
        <p:nvPicPr>
          <p:cNvPr id="11" name="Picture 10">
            <a:extLst>
              <a:ext uri="{FF2B5EF4-FFF2-40B4-BE49-F238E27FC236}">
                <a16:creationId xmlns:a16="http://schemas.microsoft.com/office/drawing/2014/main" id="{DD83263A-D541-4264-BD04-46BCB859A2E6}"/>
              </a:ext>
            </a:extLst>
          </p:cNvPr>
          <p:cNvPicPr>
            <a:picLocks noChangeAspect="1"/>
          </p:cNvPicPr>
          <p:nvPr/>
        </p:nvPicPr>
        <p:blipFill>
          <a:blip r:embed="rId2"/>
          <a:stretch>
            <a:fillRect/>
          </a:stretch>
        </p:blipFill>
        <p:spPr>
          <a:xfrm>
            <a:off x="2590800" y="1334877"/>
            <a:ext cx="6477762" cy="6711898"/>
          </a:xfrm>
          <a:prstGeom prst="rect">
            <a:avLst/>
          </a:prstGeom>
        </p:spPr>
      </p:pic>
      <p:sp>
        <p:nvSpPr>
          <p:cNvPr id="17" name="TextBox 16">
            <a:extLst>
              <a:ext uri="{FF2B5EF4-FFF2-40B4-BE49-F238E27FC236}">
                <a16:creationId xmlns:a16="http://schemas.microsoft.com/office/drawing/2014/main" id="{4C9D50A1-AC94-4887-A9BA-76EEC26B5049}"/>
              </a:ext>
            </a:extLst>
          </p:cNvPr>
          <p:cNvSpPr txBox="1"/>
          <p:nvPr/>
        </p:nvSpPr>
        <p:spPr>
          <a:xfrm>
            <a:off x="1905000" y="458857"/>
            <a:ext cx="8610600" cy="830997"/>
          </a:xfrm>
          <a:prstGeom prst="rect">
            <a:avLst/>
          </a:prstGeom>
          <a:noFill/>
        </p:spPr>
        <p:txBody>
          <a:bodyPr wrap="square">
            <a:spAutoFit/>
          </a:bodyPr>
          <a:lstStyle/>
          <a:p>
            <a:pPr marL="0" marR="0" algn="ctr">
              <a:spcBef>
                <a:spcPts val="0"/>
              </a:spcBef>
              <a:spcAft>
                <a:spcPts val="0"/>
              </a:spcAft>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Session 4 Solutions</a:t>
            </a:r>
            <a:endParaRPr lang="en-US" sz="2400" u="sng"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u="sng" dirty="0">
                <a:latin typeface="Calibri" panose="020F0502020204030204" pitchFamily="34" charset="0"/>
                <a:ea typeface="Calibri" panose="020F0502020204030204" pitchFamily="34" charset="0"/>
                <a:cs typeface="Times New Roman" panose="02020603050405020304" pitchFamily="18" charset="0"/>
              </a:rPr>
              <a:t>Extra Problems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529430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14B97F1-2E93-44DF-B386-ECD9B3560941}"/>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39325690-7CC1-4172-A136-0132F99557CF}"/>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D19A8F85-901E-4A3D-AC54-FFA1B6A3EB5B}"/>
              </a:ext>
            </a:extLst>
          </p:cNvPr>
          <p:cNvSpPr>
            <a:spLocks noGrp="1"/>
          </p:cNvSpPr>
          <p:nvPr>
            <p:ph type="sldNum" sz="quarter" idx="12"/>
          </p:nvPr>
        </p:nvSpPr>
        <p:spPr/>
        <p:txBody>
          <a:bodyPr/>
          <a:lstStyle/>
          <a:p>
            <a:pPr>
              <a:defRPr/>
            </a:pPr>
            <a:fld id="{00F94DA9-2BAB-4C31-8F5E-7A7B9EB27A84}" type="slidenum">
              <a:rPr lang="en-US" smtClean="0"/>
              <a:pPr>
                <a:defRPr/>
              </a:pPr>
              <a:t>13</a:t>
            </a:fld>
            <a:endParaRPr lang="en-US"/>
          </a:p>
        </p:txBody>
      </p:sp>
      <p:sp>
        <p:nvSpPr>
          <p:cNvPr id="6" name="TextBox 5">
            <a:extLst>
              <a:ext uri="{FF2B5EF4-FFF2-40B4-BE49-F238E27FC236}">
                <a16:creationId xmlns:a16="http://schemas.microsoft.com/office/drawing/2014/main" id="{3EF8CABD-2010-4F98-B87C-B82DE882204A}"/>
              </a:ext>
            </a:extLst>
          </p:cNvPr>
          <p:cNvSpPr txBox="1"/>
          <p:nvPr/>
        </p:nvSpPr>
        <p:spPr>
          <a:xfrm>
            <a:off x="2133600" y="458857"/>
            <a:ext cx="8229600" cy="830997"/>
          </a:xfrm>
          <a:prstGeom prst="rect">
            <a:avLst/>
          </a:prstGeom>
          <a:noFill/>
        </p:spPr>
        <p:txBody>
          <a:bodyPr wrap="square">
            <a:spAutoFit/>
          </a:bodyPr>
          <a:lstStyle/>
          <a:p>
            <a:pPr marL="0" marR="0" algn="ctr">
              <a:spcBef>
                <a:spcPts val="0"/>
              </a:spcBef>
              <a:spcAft>
                <a:spcPts val="0"/>
              </a:spcAft>
            </a:pPr>
            <a:r>
              <a:rPr lang="en-US" sz="2400" b="1" u="sng" dirty="0">
                <a:effectLst/>
                <a:latin typeface="Calibri" panose="020F0502020204030204" pitchFamily="34" charset="0"/>
                <a:ea typeface="Calibri" panose="020F0502020204030204" pitchFamily="34" charset="0"/>
                <a:cs typeface="Times New Roman" panose="02020603050405020304" pitchFamily="18" charset="0"/>
              </a:rPr>
              <a:t>Session 4 Solutions</a:t>
            </a:r>
            <a:endParaRPr lang="en-US" sz="2400" u="sng" dirty="0">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u="sng" dirty="0">
                <a:latin typeface="Calibri" panose="020F0502020204030204" pitchFamily="34" charset="0"/>
                <a:ea typeface="Calibri" panose="020F0502020204030204" pitchFamily="34" charset="0"/>
                <a:cs typeface="Times New Roman" panose="02020603050405020304" pitchFamily="18" charset="0"/>
              </a:rPr>
              <a:t>Extra Problems</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F0E7ADB6-4A5F-461A-A945-ECF590147646}"/>
              </a:ext>
            </a:extLst>
          </p:cNvPr>
          <p:cNvPicPr>
            <a:picLocks noChangeAspect="1"/>
          </p:cNvPicPr>
          <p:nvPr/>
        </p:nvPicPr>
        <p:blipFill>
          <a:blip r:embed="rId2"/>
          <a:stretch>
            <a:fillRect/>
          </a:stretch>
        </p:blipFill>
        <p:spPr>
          <a:xfrm>
            <a:off x="1667602" y="1699647"/>
            <a:ext cx="8856796" cy="4876800"/>
          </a:xfrm>
          <a:prstGeom prst="rect">
            <a:avLst/>
          </a:prstGeom>
        </p:spPr>
      </p:pic>
    </p:spTree>
    <p:extLst>
      <p:ext uri="{BB962C8B-B14F-4D97-AF65-F5344CB8AC3E}">
        <p14:creationId xmlns:p14="http://schemas.microsoft.com/office/powerpoint/2010/main" val="947163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307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3076" name="Text Box 2"/>
          <p:cNvSpPr txBox="1">
            <a:spLocks noChangeArrowheads="1"/>
          </p:cNvSpPr>
          <p:nvPr/>
        </p:nvSpPr>
        <p:spPr bwMode="auto">
          <a:xfrm>
            <a:off x="1681619" y="457201"/>
            <a:ext cx="875256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a:t>Estimation</a:t>
            </a:r>
          </a:p>
        </p:txBody>
      </p:sp>
      <p:sp>
        <p:nvSpPr>
          <p:cNvPr id="3077" name="Text Box 8"/>
          <p:cNvSpPr txBox="1">
            <a:spLocks noChangeArrowheads="1"/>
          </p:cNvSpPr>
          <p:nvPr/>
        </p:nvSpPr>
        <p:spPr bwMode="auto">
          <a:xfrm>
            <a:off x="1295400" y="1524000"/>
            <a:ext cx="9829800" cy="39703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33363" indent="-233363">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US" sz="2400" dirty="0"/>
              <a:t>Probability/statistical models depend on parameters</a:t>
            </a:r>
          </a:p>
          <a:p>
            <a:pPr>
              <a:spcBef>
                <a:spcPct val="50000"/>
              </a:spcBef>
              <a:buFontTx/>
              <a:buChar char="•"/>
            </a:pPr>
            <a:r>
              <a:rPr lang="en-US" sz="2400" dirty="0">
                <a:sym typeface="Symbol" pitchFamily="18" charset="2"/>
              </a:rPr>
              <a:t>Parameters are properties of the “population” and are typically unknown.</a:t>
            </a:r>
          </a:p>
          <a:p>
            <a:pPr>
              <a:spcBef>
                <a:spcPct val="50000"/>
              </a:spcBef>
              <a:buFontTx/>
              <a:buChar char="•"/>
            </a:pPr>
            <a:r>
              <a:rPr lang="en-US" sz="2400" dirty="0">
                <a:sym typeface="Symbol" pitchFamily="18" charset="2"/>
              </a:rPr>
              <a:t>The process of taking a sample of data to make inferences about these parameters is referred to as “estimation”.</a:t>
            </a:r>
          </a:p>
          <a:p>
            <a:pPr>
              <a:spcBef>
                <a:spcPct val="50000"/>
              </a:spcBef>
              <a:buFontTx/>
              <a:buChar char="•"/>
            </a:pPr>
            <a:r>
              <a:rPr lang="en-US" sz="2400" dirty="0">
                <a:sym typeface="Symbol" pitchFamily="18" charset="2"/>
              </a:rPr>
              <a:t>There are a number of different estimation methods … we will study two estimation methods: </a:t>
            </a:r>
          </a:p>
          <a:p>
            <a:pPr lvl="1">
              <a:spcBef>
                <a:spcPct val="50000"/>
              </a:spcBef>
              <a:buFontTx/>
              <a:buChar char="•"/>
            </a:pPr>
            <a:r>
              <a:rPr lang="en-US" sz="2400" dirty="0">
                <a:sym typeface="Symbol" pitchFamily="18" charset="2"/>
              </a:rPr>
              <a:t>Maximum likelihood (ML) </a:t>
            </a:r>
          </a:p>
          <a:p>
            <a:pPr lvl="1">
              <a:spcBef>
                <a:spcPct val="50000"/>
              </a:spcBef>
              <a:buFontTx/>
              <a:buChar char="•"/>
            </a:pPr>
            <a:r>
              <a:rPr lang="en-US" sz="2400" dirty="0">
                <a:sym typeface="Symbol" pitchFamily="18" charset="2"/>
              </a:rPr>
              <a:t>Bayes</a:t>
            </a:r>
            <a:endParaRPr lang="en-US" sz="2400" dirty="0"/>
          </a:p>
        </p:txBody>
      </p:sp>
      <p:sp>
        <p:nvSpPr>
          <p:cNvPr id="307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B8263851-8D0B-4850-BC70-7D76E9C26EBC}" type="slidenum">
              <a:rPr lang="en-US" sz="1400"/>
              <a:pPr/>
              <a:t>2</a:t>
            </a:fld>
            <a:endParaRPr lang="en-US" sz="140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4099"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mc:AlternateContent xmlns:mc="http://schemas.openxmlformats.org/markup-compatibility/2006" xmlns:a14="http://schemas.microsoft.com/office/drawing/2010/main">
        <mc:Choice Requires="a14">
          <p:sp>
            <p:nvSpPr>
              <p:cNvPr id="4100" name="Text Box 1026"/>
              <p:cNvSpPr txBox="1">
                <a:spLocks noChangeArrowheads="1"/>
              </p:cNvSpPr>
              <p:nvPr/>
            </p:nvSpPr>
            <p:spPr bwMode="auto">
              <a:xfrm>
                <a:off x="1481266" y="1416672"/>
                <a:ext cx="9220200" cy="269311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marL="228600" indent="-228600">
                  <a:tabLst>
                    <a:tab pos="685800" algn="l"/>
                  </a:tabLst>
                  <a:defRPr sz="2000">
                    <a:solidFill>
                      <a:schemeClr val="tx1"/>
                    </a:solidFill>
                    <a:latin typeface="Times New Roman" charset="0"/>
                  </a:defRPr>
                </a:lvl1pPr>
                <a:lvl2pPr marL="742950" indent="-285750">
                  <a:tabLst>
                    <a:tab pos="685800" algn="l"/>
                  </a:tabLst>
                  <a:defRPr sz="2000">
                    <a:solidFill>
                      <a:schemeClr val="tx1"/>
                    </a:solidFill>
                    <a:latin typeface="Times New Roman" charset="0"/>
                  </a:defRPr>
                </a:lvl2pPr>
                <a:lvl3pPr marL="1143000" indent="-228600">
                  <a:tabLst>
                    <a:tab pos="685800" algn="l"/>
                  </a:tabLst>
                  <a:defRPr sz="2000">
                    <a:solidFill>
                      <a:schemeClr val="tx1"/>
                    </a:solidFill>
                    <a:latin typeface="Times New Roman" charset="0"/>
                  </a:defRPr>
                </a:lvl3pPr>
                <a:lvl4pPr marL="1600200" indent="-228600">
                  <a:tabLst>
                    <a:tab pos="685800" algn="l"/>
                  </a:tabLst>
                  <a:defRPr sz="2000">
                    <a:solidFill>
                      <a:schemeClr val="tx1"/>
                    </a:solidFill>
                    <a:latin typeface="Times New Roman" charset="0"/>
                  </a:defRPr>
                </a:lvl4pPr>
                <a:lvl5pPr marL="2057400" indent="-228600">
                  <a:tabLst>
                    <a:tab pos="685800" algn="l"/>
                  </a:tabLst>
                  <a:defRPr sz="2000">
                    <a:solidFill>
                      <a:schemeClr val="tx1"/>
                    </a:solidFill>
                    <a:latin typeface="Times New Roman" charset="0"/>
                  </a:defRPr>
                </a:lvl5pPr>
                <a:lvl6pPr marL="2514600" indent="-228600" eaLnBrk="0" fontAlgn="base" hangingPunct="0">
                  <a:spcBef>
                    <a:spcPct val="0"/>
                  </a:spcBef>
                  <a:spcAft>
                    <a:spcPct val="0"/>
                  </a:spcAft>
                  <a:tabLst>
                    <a:tab pos="685800" algn="l"/>
                  </a:tabLst>
                  <a:defRPr sz="2000">
                    <a:solidFill>
                      <a:schemeClr val="tx1"/>
                    </a:solidFill>
                    <a:latin typeface="Times New Roman" charset="0"/>
                  </a:defRPr>
                </a:lvl6pPr>
                <a:lvl7pPr marL="2971800" indent="-228600" eaLnBrk="0" fontAlgn="base" hangingPunct="0">
                  <a:spcBef>
                    <a:spcPct val="0"/>
                  </a:spcBef>
                  <a:spcAft>
                    <a:spcPct val="0"/>
                  </a:spcAft>
                  <a:tabLst>
                    <a:tab pos="685800" algn="l"/>
                  </a:tabLst>
                  <a:defRPr sz="2000">
                    <a:solidFill>
                      <a:schemeClr val="tx1"/>
                    </a:solidFill>
                    <a:latin typeface="Times New Roman" charset="0"/>
                  </a:defRPr>
                </a:lvl7pPr>
                <a:lvl8pPr marL="3429000" indent="-228600" eaLnBrk="0" fontAlgn="base" hangingPunct="0">
                  <a:spcBef>
                    <a:spcPct val="0"/>
                  </a:spcBef>
                  <a:spcAft>
                    <a:spcPct val="0"/>
                  </a:spcAft>
                  <a:tabLst>
                    <a:tab pos="685800" algn="l"/>
                  </a:tabLst>
                  <a:defRPr sz="2000">
                    <a:solidFill>
                      <a:schemeClr val="tx1"/>
                    </a:solidFill>
                    <a:latin typeface="Times New Roman" charset="0"/>
                  </a:defRPr>
                </a:lvl8pPr>
                <a:lvl9pPr marL="3886200" indent="-228600" eaLnBrk="0" fontAlgn="base" hangingPunct="0">
                  <a:spcBef>
                    <a:spcPct val="0"/>
                  </a:spcBef>
                  <a:spcAft>
                    <a:spcPct val="0"/>
                  </a:spcAft>
                  <a:tabLst>
                    <a:tab pos="685800" algn="l"/>
                  </a:tabLst>
                  <a:defRPr sz="2000">
                    <a:solidFill>
                      <a:schemeClr val="tx1"/>
                    </a:solidFill>
                    <a:latin typeface="Times New Roman" charset="0"/>
                  </a:defRPr>
                </a:lvl9pPr>
              </a:lstStyle>
              <a:p>
                <a:pPr>
                  <a:spcBef>
                    <a:spcPct val="50000"/>
                  </a:spcBef>
                </a:pPr>
                <a:r>
                  <a:rPr lang="en-US" sz="2400" u="sng" dirty="0">
                    <a:sym typeface="Symbol" pitchFamily="18" charset="2"/>
                  </a:rPr>
                  <a:t>Problem</a:t>
                </a:r>
                <a:r>
                  <a:rPr lang="en-US" sz="2400" dirty="0">
                    <a:sym typeface="Symbol" pitchFamily="18" charset="2"/>
                  </a:rPr>
                  <a:t>:  Unknown model parameters, </a:t>
                </a:r>
              </a:p>
              <a:p>
                <a:pPr>
                  <a:spcBef>
                    <a:spcPct val="50000"/>
                  </a:spcBef>
                </a:pPr>
                <a:r>
                  <a:rPr lang="en-US" sz="2400" u="sng" dirty="0">
                    <a:sym typeface="Symbol" pitchFamily="18" charset="2"/>
                  </a:rPr>
                  <a:t>Set-up</a:t>
                </a:r>
                <a:r>
                  <a:rPr lang="en-US" sz="2400" dirty="0">
                    <a:sym typeface="Symbol" pitchFamily="18" charset="2"/>
                  </a:rPr>
                  <a:t>:  Write the probability of the data, </a:t>
                </a:r>
                <a:r>
                  <a:rPr lang="en-US" sz="2400" b="1" i="1" dirty="0">
                    <a:sym typeface="Symbol" pitchFamily="18" charset="2"/>
                  </a:rPr>
                  <a:t>Y</a:t>
                </a:r>
                <a:r>
                  <a:rPr lang="en-US" sz="2400" dirty="0">
                    <a:sym typeface="Symbol" pitchFamily="18" charset="2"/>
                  </a:rPr>
                  <a:t>, in terms of the model parameter and the data, P(Y | )</a:t>
                </a:r>
              </a:p>
              <a:p>
                <a:pPr>
                  <a:spcBef>
                    <a:spcPct val="50000"/>
                  </a:spcBef>
                </a:pPr>
                <a:r>
                  <a:rPr lang="en-US" sz="2400" u="sng" dirty="0">
                    <a:sym typeface="Symbol" pitchFamily="18" charset="2"/>
                  </a:rPr>
                  <a:t>Solution</a:t>
                </a:r>
                <a:r>
                  <a:rPr lang="en-US" sz="2400" dirty="0">
                    <a:sym typeface="Symbol" pitchFamily="18" charset="2"/>
                  </a:rPr>
                  <a:t>:  Choose as your estimate the value of the unknown parameter that makes your data look as likely as possible.  Pick  </a:t>
                </a:r>
                <a14:m>
                  <m:oMath xmlns:m="http://schemas.openxmlformats.org/officeDocument/2006/math">
                    <m:acc>
                      <m:accPr>
                        <m:chr m:val="̂"/>
                        <m:ctrlPr>
                          <a:rPr lang="en-US" sz="2400" i="1" smtClean="0">
                            <a:latin typeface="Cambria Math" panose="02040503050406030204" pitchFamily="18" charset="0"/>
                            <a:sym typeface="Symbol" pitchFamily="18" charset="2"/>
                          </a:rPr>
                        </m:ctrlPr>
                      </m:accPr>
                      <m:e>
                        <m:r>
                          <a:rPr lang="en-US" sz="2400" i="1" smtClean="0">
                            <a:latin typeface="Cambria Math" panose="02040503050406030204" pitchFamily="18" charset="0"/>
                            <a:ea typeface="Cambria Math" panose="02040503050406030204" pitchFamily="18" charset="0"/>
                            <a:sym typeface="Symbol" pitchFamily="18" charset="2"/>
                          </a:rPr>
                          <m:t>𝜃</m:t>
                        </m:r>
                      </m:e>
                    </m:acc>
                  </m:oMath>
                </a14:m>
                <a:r>
                  <a:rPr lang="en-US" sz="2400" dirty="0">
                    <a:sym typeface="Symbol" pitchFamily="18" charset="2"/>
                  </a:rPr>
                  <a:t>  that maximizes P(Y | ).</a:t>
                </a:r>
              </a:p>
            </p:txBody>
          </p:sp>
        </mc:Choice>
        <mc:Fallback xmlns="">
          <p:sp>
            <p:nvSpPr>
              <p:cNvPr id="4100" name="Text Box 1026"/>
              <p:cNvSpPr txBox="1">
                <a:spLocks noRot="1" noChangeAspect="1" noMove="1" noResize="1" noEditPoints="1" noAdjustHandles="1" noChangeArrowheads="1" noChangeShapeType="1" noTextEdit="1"/>
              </p:cNvSpPr>
              <p:nvPr/>
            </p:nvSpPr>
            <p:spPr bwMode="auto">
              <a:xfrm>
                <a:off x="1481266" y="1416672"/>
                <a:ext cx="9220200" cy="2693110"/>
              </a:xfrm>
              <a:prstGeom prst="rect">
                <a:avLst/>
              </a:prstGeom>
              <a:blipFill>
                <a:blip r:embed="rId2"/>
                <a:stretch>
                  <a:fillRect l="-1058" t="-2036" r="-1323" b="-4299"/>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4104" name="Text Box 1030"/>
          <p:cNvSpPr txBox="1">
            <a:spLocks noChangeArrowheads="1"/>
          </p:cNvSpPr>
          <p:nvPr/>
        </p:nvSpPr>
        <p:spPr bwMode="auto">
          <a:xfrm>
            <a:off x="2041954" y="685801"/>
            <a:ext cx="809882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a:t>Maximum Likelihood</a:t>
            </a:r>
          </a:p>
        </p:txBody>
      </p:sp>
      <p:sp>
        <p:nvSpPr>
          <p:cNvPr id="4106"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20C30A45-0FAB-4A29-A1F3-984D150BAD06}" type="slidenum">
              <a:rPr lang="en-US" sz="1400"/>
              <a:pPr/>
              <a:t>3</a:t>
            </a:fld>
            <a:endParaRPr lang="en-US" sz="1400"/>
          </a:p>
        </p:txBody>
      </p:sp>
      <mc:AlternateContent xmlns:mc="http://schemas.openxmlformats.org/markup-compatibility/2006" xmlns:a14="http://schemas.microsoft.com/office/drawing/2010/main">
        <mc:Choice Requires="a14">
          <p:sp>
            <p:nvSpPr>
              <p:cNvPr id="7" name="Text Box 3">
                <a:extLst>
                  <a:ext uri="{FF2B5EF4-FFF2-40B4-BE49-F238E27FC236}">
                    <a16:creationId xmlns:a16="http://schemas.microsoft.com/office/drawing/2014/main" id="{90B5D41E-95ED-4603-A91C-173A93C66095}"/>
                  </a:ext>
                </a:extLst>
              </p:cNvPr>
              <p:cNvSpPr txBox="1">
                <a:spLocks noChangeArrowheads="1"/>
              </p:cNvSpPr>
              <p:nvPr/>
            </p:nvSpPr>
            <p:spPr bwMode="auto">
              <a:xfrm>
                <a:off x="1481266" y="4133746"/>
                <a:ext cx="9525000" cy="3808863"/>
              </a:xfrm>
              <a:prstGeom prst="rect">
                <a:avLst/>
              </a:prstGeom>
              <a:noFill/>
              <a:ln w="12700">
                <a:solidFill>
                  <a:schemeClr val="tx1"/>
                </a:solidFill>
                <a:miter lim="800000"/>
                <a:headEnd type="none" w="sm" len="sm"/>
                <a:tailEnd type="none" w="sm" len="sm"/>
              </a:ln>
              <a:effectLst/>
              <a:extLst>
                <a:ext uri="{909E8E84-426E-40DD-AFC4-6F175D3DCCD1}">
                  <a14:hiddenFill>
                    <a:solidFill>
                      <a:schemeClr val="accent1"/>
                    </a:solidFill>
                  </a14:hiddenFill>
                </a:ext>
                <a:ext uri="{AF507438-7753-43E0-B8FC-AC1667EBCBE1}">
                  <a14:hiddenEffects>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L(</a:t>
                </a:r>
                <a:r>
                  <a:rPr lang="en-US" sz="2400" dirty="0">
                    <a:sym typeface="Symbol" pitchFamily="18" charset="2"/>
                  </a:rPr>
                  <a:t>) = Likelihood as a function of the parameter, . Based on P(Y | )</a:t>
                </a:r>
              </a:p>
              <a:p>
                <a:pPr>
                  <a:spcBef>
                    <a:spcPct val="50000"/>
                  </a:spcBef>
                </a:pPr>
                <a:r>
                  <a:rPr lang="en-US" sz="2400" i="1" dirty="0">
                    <a:sym typeface="Symbol" pitchFamily="18" charset="2"/>
                  </a:rPr>
                  <a:t>l</a:t>
                </a:r>
                <a:r>
                  <a:rPr lang="en-US" sz="2400" dirty="0">
                    <a:sym typeface="Symbol" pitchFamily="18" charset="2"/>
                  </a:rPr>
                  <a:t>() = log(L()), the log-likelihood. </a:t>
                </a:r>
              </a:p>
              <a:p>
                <a:pPr>
                  <a:spcBef>
                    <a:spcPct val="50000"/>
                  </a:spcBef>
                </a:pPr>
                <a:r>
                  <a:rPr lang="en-US" sz="2400" dirty="0">
                    <a:sym typeface="Symbol" pitchFamily="18" charset="2"/>
                  </a:rPr>
                  <a:t>S() = d</a:t>
                </a:r>
                <a:r>
                  <a:rPr lang="en-US" sz="2400" i="1" dirty="0">
                    <a:sym typeface="Symbol" pitchFamily="18" charset="2"/>
                  </a:rPr>
                  <a:t>l</a:t>
                </a:r>
                <a:r>
                  <a:rPr lang="en-US" sz="2400" dirty="0">
                    <a:sym typeface="Symbol" pitchFamily="18" charset="2"/>
                  </a:rPr>
                  <a:t>()/d = the “score”.  </a:t>
                </a:r>
              </a:p>
              <a:p>
                <a:pPr marL="1085850" lvl="1" indent="-342900">
                  <a:spcBef>
                    <a:spcPct val="50000"/>
                  </a:spcBef>
                  <a:buFont typeface="Times New Roman" panose="02020603050405020304" pitchFamily="18" charset="0"/>
                  <a:buChar char="⁃"/>
                </a:pPr>
                <a:r>
                  <a:rPr lang="en-US" sz="2400" dirty="0">
                    <a:sym typeface="Symbol" pitchFamily="18" charset="2"/>
                  </a:rPr>
                  <a:t>Set d</a:t>
                </a:r>
                <a:r>
                  <a:rPr lang="en-US" sz="2400" i="1" dirty="0">
                    <a:sym typeface="Symbol" pitchFamily="18" charset="2"/>
                  </a:rPr>
                  <a:t>l</a:t>
                </a:r>
                <a:r>
                  <a:rPr lang="en-US" sz="2400" dirty="0">
                    <a:sym typeface="Symbol" pitchFamily="18" charset="2"/>
                  </a:rPr>
                  <a:t>()/d = 0 and solve for  to find the MLE, </a:t>
                </a:r>
                <a14:m>
                  <m:oMath xmlns:m="http://schemas.openxmlformats.org/officeDocument/2006/math">
                    <m:acc>
                      <m:accPr>
                        <m:chr m:val="̂"/>
                        <m:ctrlPr>
                          <a:rPr lang="en-US" sz="2400" i="1" smtClean="0">
                            <a:latin typeface="Cambria Math" panose="02040503050406030204" pitchFamily="18" charset="0"/>
                            <a:sym typeface="Symbol" pitchFamily="18" charset="2"/>
                          </a:rPr>
                        </m:ctrlPr>
                      </m:accPr>
                      <m:e>
                        <m:r>
                          <a:rPr lang="en-US" sz="2400" i="1">
                            <a:latin typeface="Cambria Math" panose="02040503050406030204" pitchFamily="18" charset="0"/>
                            <a:ea typeface="Cambria Math" panose="02040503050406030204" pitchFamily="18" charset="0"/>
                            <a:sym typeface="Symbol" pitchFamily="18" charset="2"/>
                          </a:rPr>
                          <m:t>𝜃</m:t>
                        </m:r>
                      </m:e>
                    </m:acc>
                  </m:oMath>
                </a14:m>
                <a:r>
                  <a:rPr lang="en-US" sz="2400" dirty="0">
                    <a:sym typeface="Symbol" pitchFamily="18" charset="2"/>
                  </a:rPr>
                  <a:t>.</a:t>
                </a:r>
              </a:p>
              <a:p>
                <a:pPr>
                  <a:spcBef>
                    <a:spcPct val="50000"/>
                  </a:spcBef>
                </a:pPr>
                <a:r>
                  <a:rPr lang="en-US" sz="2400" dirty="0">
                    <a:sym typeface="Symbol" pitchFamily="18" charset="2"/>
                  </a:rPr>
                  <a:t>I() = -d</a:t>
                </a:r>
                <a:r>
                  <a:rPr lang="en-US" sz="2400" baseline="30000" dirty="0">
                    <a:sym typeface="Symbol" pitchFamily="18" charset="2"/>
                  </a:rPr>
                  <a:t>2</a:t>
                </a:r>
                <a:r>
                  <a:rPr lang="en-US" sz="2400" i="1" dirty="0">
                    <a:sym typeface="Symbol" pitchFamily="18" charset="2"/>
                  </a:rPr>
                  <a:t>l</a:t>
                </a:r>
                <a:r>
                  <a:rPr lang="en-US" sz="2400" dirty="0">
                    <a:sym typeface="Symbol" pitchFamily="18" charset="2"/>
                  </a:rPr>
                  <a:t>()/d</a:t>
                </a:r>
                <a:r>
                  <a:rPr lang="en-US" sz="2400" baseline="30000" dirty="0">
                    <a:sym typeface="Symbol" pitchFamily="18" charset="2"/>
                  </a:rPr>
                  <a:t>2</a:t>
                </a:r>
                <a:r>
                  <a:rPr lang="en-US" sz="2400" dirty="0">
                    <a:sym typeface="Symbol" pitchFamily="18" charset="2"/>
                  </a:rPr>
                  <a:t> = the “information”.</a:t>
                </a:r>
              </a:p>
              <a:p>
                <a:pPr marL="1085850" lvl="1" indent="-342900">
                  <a:spcBef>
                    <a:spcPct val="50000"/>
                  </a:spcBef>
                  <a:buFont typeface="Times New Roman" panose="02020603050405020304" pitchFamily="18" charset="0"/>
                  <a:buChar char="⁃"/>
                </a:pPr>
                <a:r>
                  <a:rPr lang="en-US" sz="2400" dirty="0">
                    <a:sym typeface="Symbol" pitchFamily="18" charset="2"/>
                  </a:rPr>
                  <a:t>The inverse of the expected information gives the variance of </a:t>
                </a:r>
                <a14:m>
                  <m:oMath xmlns:m="http://schemas.openxmlformats.org/officeDocument/2006/math">
                    <m:acc>
                      <m:accPr>
                        <m:chr m:val="̂"/>
                        <m:ctrlPr>
                          <a:rPr lang="en-US" sz="2400" i="1">
                            <a:latin typeface="Cambria Math" panose="02040503050406030204" pitchFamily="18" charset="0"/>
                            <a:sym typeface="Symbol" pitchFamily="18" charset="2"/>
                          </a:rPr>
                        </m:ctrlPr>
                      </m:accPr>
                      <m:e>
                        <m:r>
                          <a:rPr lang="en-US" sz="2400" i="1">
                            <a:latin typeface="Cambria Math" panose="02040503050406030204" pitchFamily="18" charset="0"/>
                            <a:ea typeface="Cambria Math" panose="02040503050406030204" pitchFamily="18" charset="0"/>
                            <a:sym typeface="Symbol" pitchFamily="18" charset="2"/>
                          </a:rPr>
                          <m:t>𝜃</m:t>
                        </m:r>
                      </m:e>
                    </m:acc>
                  </m:oMath>
                </a14:m>
                <a:r>
                  <a:rPr lang="en-US" sz="2400" dirty="0">
                    <a:sym typeface="Symbol" pitchFamily="18" charset="2"/>
                  </a:rPr>
                  <a:t> </a:t>
                </a:r>
              </a:p>
              <a:p>
                <a:pPr>
                  <a:spcBef>
                    <a:spcPct val="50000"/>
                  </a:spcBef>
                </a:pPr>
                <a:r>
                  <a:rPr lang="en-US" sz="2400" dirty="0">
                    <a:sym typeface="Symbol" pitchFamily="18" charset="2"/>
                  </a:rPr>
                  <a:t>Var() = E(I())</a:t>
                </a:r>
                <a:r>
                  <a:rPr lang="en-US" sz="2400" baseline="30000" dirty="0">
                    <a:sym typeface="Symbol" pitchFamily="18" charset="2"/>
                  </a:rPr>
                  <a:t>-1 </a:t>
                </a:r>
                <a:r>
                  <a:rPr lang="en-US" sz="2400" dirty="0">
                    <a:sym typeface="Symbol" pitchFamily="18" charset="2"/>
                  </a:rPr>
                  <a:t>(in most cases)</a:t>
                </a:r>
              </a:p>
            </p:txBody>
          </p:sp>
        </mc:Choice>
        <mc:Fallback xmlns="">
          <p:sp>
            <p:nvSpPr>
              <p:cNvPr id="7" name="Text Box 3">
                <a:extLst>
                  <a:ext uri="{FF2B5EF4-FFF2-40B4-BE49-F238E27FC236}">
                    <a16:creationId xmlns:a16="http://schemas.microsoft.com/office/drawing/2014/main" id="{90B5D41E-95ED-4603-A91C-173A93C66095}"/>
                  </a:ext>
                </a:extLst>
              </p:cNvPr>
              <p:cNvSpPr txBox="1">
                <a:spLocks noRot="1" noChangeAspect="1" noMove="1" noResize="1" noEditPoints="1" noAdjustHandles="1" noChangeArrowheads="1" noChangeShapeType="1" noTextEdit="1"/>
              </p:cNvSpPr>
              <p:nvPr/>
            </p:nvSpPr>
            <p:spPr bwMode="auto">
              <a:xfrm>
                <a:off x="1481266" y="4133746"/>
                <a:ext cx="9525000" cy="3808863"/>
              </a:xfrm>
              <a:prstGeom prst="rect">
                <a:avLst/>
              </a:prstGeom>
              <a:blipFill>
                <a:blip r:embed="rId3"/>
                <a:stretch>
                  <a:fillRect l="-959" t="-1276" b="-3190"/>
                </a:stretch>
              </a:blipFill>
              <a:ln w="12700">
                <a:solidFill>
                  <a:schemeClr val="tx1"/>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9219"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9220" name="Text Box 2"/>
          <p:cNvSpPr txBox="1">
            <a:spLocks noChangeArrowheads="1"/>
          </p:cNvSpPr>
          <p:nvPr/>
        </p:nvSpPr>
        <p:spPr bwMode="auto">
          <a:xfrm>
            <a:off x="3784600" y="838200"/>
            <a:ext cx="462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b="1" u="sng" dirty="0"/>
              <a:t>Maximum Likelihood</a:t>
            </a:r>
          </a:p>
        </p:txBody>
      </p:sp>
      <p:sp>
        <p:nvSpPr>
          <p:cNvPr id="9222"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4294517D-4250-48DC-B092-DE6E6D08DEE1}" type="slidenum">
              <a:rPr lang="en-US" sz="1400"/>
              <a:pPr/>
              <a:t>4</a:t>
            </a:fld>
            <a:endParaRPr lang="en-US" sz="1400"/>
          </a:p>
        </p:txBody>
      </p:sp>
      <p:sp>
        <p:nvSpPr>
          <p:cNvPr id="8" name="TextBox 7">
            <a:extLst>
              <a:ext uri="{FF2B5EF4-FFF2-40B4-BE49-F238E27FC236}">
                <a16:creationId xmlns:a16="http://schemas.microsoft.com/office/drawing/2014/main" id="{C2519FE6-1FDE-4052-90A5-8D5B8130C554}"/>
              </a:ext>
            </a:extLst>
          </p:cNvPr>
          <p:cNvSpPr txBox="1"/>
          <p:nvPr/>
        </p:nvSpPr>
        <p:spPr>
          <a:xfrm>
            <a:off x="1447800" y="1600200"/>
            <a:ext cx="9982200" cy="2985433"/>
          </a:xfrm>
          <a:prstGeom prst="rect">
            <a:avLst/>
          </a:prstGeom>
          <a:noFill/>
          <a:ln>
            <a:noFill/>
          </a:ln>
        </p:spPr>
        <p:txBody>
          <a:bodyPr wrap="square">
            <a:spAutoFit/>
          </a:bodyPr>
          <a:lstStyle/>
          <a:p>
            <a:pPr marL="342900" indent="-342900">
              <a:spcBef>
                <a:spcPts val="1200"/>
              </a:spcBef>
              <a:buFont typeface="Arial" panose="020B0604020202020204" pitchFamily="34" charset="0"/>
              <a:buChar char="•"/>
            </a:pPr>
            <a:r>
              <a:rPr lang="en-US" sz="2400" dirty="0"/>
              <a:t>Maximum likelihood estimates (MLEs) are always based on a probability model for the data.</a:t>
            </a:r>
          </a:p>
          <a:p>
            <a:pPr marL="342900" indent="-342900">
              <a:spcBef>
                <a:spcPts val="1200"/>
              </a:spcBef>
              <a:buFont typeface="Arial" panose="020B0604020202020204" pitchFamily="34" charset="0"/>
              <a:buChar char="•"/>
            </a:pPr>
            <a:r>
              <a:rPr lang="en-US" sz="2400" dirty="0"/>
              <a:t>Maximum likelihood can be used even when there are multiple unknown parameters, in which case </a:t>
            </a:r>
            <a:r>
              <a:rPr lang="en-US" sz="2400" dirty="0">
                <a:sym typeface="Symbol" pitchFamily="18" charset="2"/>
              </a:rPr>
              <a:t> </a:t>
            </a:r>
            <a:r>
              <a:rPr lang="en-US" sz="2400" dirty="0"/>
              <a:t> has several components </a:t>
            </a:r>
          </a:p>
          <a:p>
            <a:pPr marL="342900" indent="-342900">
              <a:spcBef>
                <a:spcPts val="1200"/>
              </a:spcBef>
              <a:buFont typeface="Arial" panose="020B0604020202020204" pitchFamily="34" charset="0"/>
              <a:buChar char="•"/>
            </a:pPr>
            <a:r>
              <a:rPr lang="en-US" sz="2400" dirty="0"/>
              <a:t>In complex problems it may not be possible to find the MLE analytically; in that case we use numerical optimization to search for the value of </a:t>
            </a:r>
            <a:r>
              <a:rPr lang="en-US" sz="2400" dirty="0">
                <a:sym typeface="Symbol" pitchFamily="18" charset="2"/>
              </a:rPr>
              <a:t> that maximizes the likelihood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18435"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18436" name="Text Box 2"/>
          <p:cNvSpPr txBox="1">
            <a:spLocks noChangeArrowheads="1"/>
          </p:cNvSpPr>
          <p:nvPr/>
        </p:nvSpPr>
        <p:spPr bwMode="auto">
          <a:xfrm>
            <a:off x="3556000" y="534323"/>
            <a:ext cx="46482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Model Comparisons – AIC, BIC</a:t>
            </a:r>
          </a:p>
        </p:txBody>
      </p:sp>
      <mc:AlternateContent xmlns:mc="http://schemas.openxmlformats.org/markup-compatibility/2006" xmlns:a14="http://schemas.microsoft.com/office/drawing/2010/main">
        <mc:Choice Requires="a14">
          <p:sp>
            <p:nvSpPr>
              <p:cNvPr id="18437" name="Text Box 3"/>
              <p:cNvSpPr txBox="1">
                <a:spLocks noChangeArrowheads="1"/>
              </p:cNvSpPr>
              <p:nvPr/>
            </p:nvSpPr>
            <p:spPr bwMode="auto">
              <a:xfrm>
                <a:off x="1828800" y="1295401"/>
                <a:ext cx="8763000" cy="1015663"/>
              </a:xfrm>
              <a:prstGeom prst="rect">
                <a:avLst/>
              </a:prstGeom>
              <a:noFill/>
              <a:ln>
                <a:noFill/>
              </a:ln>
              <a:effectLst/>
              <a:extLst>
                <a:ext uri="{909E8E84-426E-40DD-AFC4-6F175D3DCCD1}">
                  <a14:hiddenFill>
                    <a:solidFill>
                      <a:schemeClr val="accent1"/>
                    </a:solidFill>
                  </a14:hiddenFill>
                </a:ext>
                <a:ext uri="{91240B29-F687-4F45-9708-019B960494DF}">
                  <a14:hiddenLine w="12700">
                    <a:solidFill>
                      <a:schemeClr val="tx1"/>
                    </a:solidFill>
                    <a:miter lim="800000"/>
                    <a:headEnd type="none" w="sm" len="sm"/>
                    <a:tailEnd type="none" w="sm" len="sm"/>
                  </a14:hiddenLine>
                </a:ext>
                <a:ext uri="{AF507438-7753-43E0-B8FC-AC1667EBCBE1}">
                  <a14:hiddenEffects>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AIC – Akaike’s Information Criterion = </a:t>
                </a:r>
                <a14:m>
                  <m:oMath xmlns:m="http://schemas.openxmlformats.org/officeDocument/2006/math">
                    <m:r>
                      <a:rPr lang="en-US" sz="2400" b="0" i="1" smtClean="0">
                        <a:latin typeface="Cambria Math" panose="02040503050406030204" pitchFamily="18" charset="0"/>
                      </a:rPr>
                      <m:t>2</m:t>
                    </m:r>
                    <m:r>
                      <a:rPr lang="en-US" sz="2400" b="0" i="1" smtClean="0">
                        <a:latin typeface="Cambria Math" panose="02040503050406030204" pitchFamily="18" charset="0"/>
                        <a:ea typeface="Cambria Math" panose="02040503050406030204" pitchFamily="18" charset="0"/>
                      </a:rPr>
                      <m:t>ℓ</m:t>
                    </m:r>
                    <m:d>
                      <m:dPr>
                        <m:ctrlPr>
                          <a:rPr lang="en-US" sz="2400" b="0" i="1" smtClean="0">
                            <a:latin typeface="Cambria Math" panose="02040503050406030204" pitchFamily="18" charset="0"/>
                            <a:ea typeface="Cambria Math" panose="02040503050406030204" pitchFamily="18" charset="0"/>
                          </a:rPr>
                        </m:ctrlPr>
                      </m:dPr>
                      <m:e>
                        <m:r>
                          <a:rPr lang="en-US" sz="2400" b="0" i="1" smtClean="0">
                            <a:latin typeface="Cambria Math" panose="02040503050406030204" pitchFamily="18" charset="0"/>
                            <a:ea typeface="Cambria Math" panose="02040503050406030204" pitchFamily="18" charset="0"/>
                          </a:rPr>
                          <m:t>𝜃</m:t>
                        </m:r>
                      </m:e>
                    </m:d>
                    <m:r>
                      <a:rPr lang="en-US" sz="2400" b="0" i="1" smtClean="0">
                        <a:latin typeface="Cambria Math" panose="02040503050406030204" pitchFamily="18" charset="0"/>
                        <a:ea typeface="Cambria Math" panose="02040503050406030204" pitchFamily="18" charset="0"/>
                      </a:rPr>
                      <m:t>−2</m:t>
                    </m:r>
                    <m:r>
                      <a:rPr lang="en-US" sz="2400" b="0" i="1" smtClean="0">
                        <a:latin typeface="Cambria Math" panose="02040503050406030204" pitchFamily="18" charset="0"/>
                        <a:ea typeface="Cambria Math" panose="02040503050406030204" pitchFamily="18" charset="0"/>
                      </a:rPr>
                      <m:t>𝑘</m:t>
                    </m:r>
                  </m:oMath>
                </a14:m>
                <a:endParaRPr lang="en-US" sz="2400" dirty="0"/>
              </a:p>
              <a:p>
                <a:pPr>
                  <a:spcBef>
                    <a:spcPct val="50000"/>
                  </a:spcBef>
                </a:pPr>
                <a:r>
                  <a:rPr lang="en-US" sz="2400" dirty="0"/>
                  <a:t>BIC – Bayes Information Criterion = </a:t>
                </a:r>
                <a14:m>
                  <m:oMath xmlns:m="http://schemas.openxmlformats.org/officeDocument/2006/math">
                    <m:r>
                      <a:rPr lang="en-US" sz="2400" i="1">
                        <a:latin typeface="Cambria Math" panose="02040503050406030204" pitchFamily="18" charset="0"/>
                      </a:rPr>
                      <m:t>2</m:t>
                    </m:r>
                    <m:r>
                      <a:rPr lang="en-US" sz="2400" i="1">
                        <a:latin typeface="Cambria Math" panose="02040503050406030204" pitchFamily="18" charset="0"/>
                        <a:ea typeface="Cambria Math" panose="02040503050406030204" pitchFamily="18" charset="0"/>
                      </a:rPr>
                      <m:t>ℓ</m:t>
                    </m:r>
                    <m:d>
                      <m:dPr>
                        <m:ctrlPr>
                          <a:rPr lang="en-US" sz="2400" i="1">
                            <a:latin typeface="Cambria Math" panose="02040503050406030204" pitchFamily="18" charset="0"/>
                            <a:ea typeface="Cambria Math" panose="02040503050406030204" pitchFamily="18" charset="0"/>
                          </a:rPr>
                        </m:ctrlPr>
                      </m:dPr>
                      <m:e>
                        <m:r>
                          <a:rPr lang="en-US" sz="2400" i="1">
                            <a:latin typeface="Cambria Math" panose="02040503050406030204" pitchFamily="18" charset="0"/>
                            <a:ea typeface="Cambria Math" panose="02040503050406030204" pitchFamily="18" charset="0"/>
                          </a:rPr>
                          <m:t>𝜃</m:t>
                        </m:r>
                      </m:e>
                    </m:d>
                    <m:r>
                      <a:rPr lang="en-US" sz="2400" i="1">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𝑘</m:t>
                    </m:r>
                    <m:r>
                      <a:rPr lang="en-US" sz="2400" b="0" i="1" smtClean="0">
                        <a:latin typeface="Cambria Math" panose="02040503050406030204" pitchFamily="18" charset="0"/>
                        <a:ea typeface="Cambria Math" panose="02040503050406030204" pitchFamily="18" charset="0"/>
                      </a:rPr>
                      <m:t> </m:t>
                    </m:r>
                    <m:r>
                      <m:rPr>
                        <m:sty m:val="p"/>
                      </m:rPr>
                      <a:rPr lang="en-US" sz="2400" b="0" i="0" smtClean="0">
                        <a:latin typeface="Cambria Math" panose="02040503050406030204" pitchFamily="18" charset="0"/>
                        <a:ea typeface="Cambria Math" panose="02040503050406030204" pitchFamily="18" charset="0"/>
                      </a:rPr>
                      <m:t>log</m:t>
                    </m:r>
                    <m:r>
                      <a:rPr lang="en-US" sz="2400" b="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𝑛</m:t>
                    </m:r>
                    <m:r>
                      <a:rPr lang="en-US" sz="2400" b="0" i="1" smtClean="0">
                        <a:latin typeface="Cambria Math" panose="02040503050406030204" pitchFamily="18" charset="0"/>
                        <a:ea typeface="Cambria Math" panose="02040503050406030204" pitchFamily="18" charset="0"/>
                      </a:rPr>
                      <m:t>)</m:t>
                    </m:r>
                  </m:oMath>
                </a14:m>
                <a:endParaRPr lang="en-US" sz="2400" dirty="0"/>
              </a:p>
            </p:txBody>
          </p:sp>
        </mc:Choice>
        <mc:Fallback xmlns="">
          <p:sp>
            <p:nvSpPr>
              <p:cNvPr id="18437" name="Text Box 3"/>
              <p:cNvSpPr txBox="1">
                <a:spLocks noRot="1" noChangeAspect="1" noMove="1" noResize="1" noEditPoints="1" noAdjustHandles="1" noChangeArrowheads="1" noChangeShapeType="1" noTextEdit="1"/>
              </p:cNvSpPr>
              <p:nvPr/>
            </p:nvSpPr>
            <p:spPr bwMode="auto">
              <a:xfrm>
                <a:off x="1828800" y="1295401"/>
                <a:ext cx="8763000" cy="1015663"/>
              </a:xfrm>
              <a:prstGeom prst="rect">
                <a:avLst/>
              </a:prstGeom>
              <a:blipFill>
                <a:blip r:embed="rId3"/>
                <a:stretch>
                  <a:fillRect l="-1043" t="-4819" b="-12651"/>
                </a:stretch>
              </a:blip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
        <p:nvSpPr>
          <p:cNvPr id="18438" name="Text Box 4"/>
          <p:cNvSpPr txBox="1">
            <a:spLocks noChangeArrowheads="1"/>
          </p:cNvSpPr>
          <p:nvPr/>
        </p:nvSpPr>
        <p:spPr bwMode="auto">
          <a:xfrm>
            <a:off x="1813560" y="3659139"/>
            <a:ext cx="900684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225425" indent="-225425">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buFontTx/>
              <a:buChar char="•"/>
            </a:pPr>
            <a:r>
              <a:rPr lang="en-US" sz="2400" dirty="0"/>
              <a:t>Use AIC, BIC to compare a series of models. Pick the model with the largest AIC or BIC</a:t>
            </a:r>
          </a:p>
        </p:txBody>
      </p:sp>
      <mc:AlternateContent xmlns:mc="http://schemas.openxmlformats.org/markup-compatibility/2006" xmlns:a14="http://schemas.microsoft.com/office/drawing/2010/main">
        <mc:Choice Requires="a14">
          <p:sp>
            <p:nvSpPr>
              <p:cNvPr id="18440" name="Object 6"/>
              <p:cNvSpPr txBox="1"/>
              <p:nvPr/>
            </p:nvSpPr>
            <p:spPr bwMode="auto">
              <a:xfrm>
                <a:off x="2667000" y="2482561"/>
                <a:ext cx="5359400" cy="1015663"/>
              </a:xfrm>
              <a:prstGeom prst="rect">
                <a:avLst/>
              </a:prstGeom>
              <a:noFill/>
              <a:ln>
                <a:noFill/>
              </a:ln>
              <a:effectLst/>
            </p:spPr>
            <p:txBody>
              <a:bodyPr>
                <a:noAutofit/>
              </a:bodyPr>
              <a:lstStyle/>
              <a:p>
                <a14:m>
                  <m:oMath xmlns:m="http://schemas.openxmlformats.org/officeDocument/2006/math">
                    <m:r>
                      <a:rPr lang="en-US" sz="2400" i="1">
                        <a:solidFill>
                          <a:srgbClr val="000000"/>
                        </a:solidFill>
                        <a:latin typeface="Cambria Math" panose="02040503050406030204" pitchFamily="18" charset="0"/>
                      </a:rPr>
                      <m:t>ℓ(</m:t>
                    </m:r>
                    <m:r>
                      <a:rPr lang="en-US" sz="2400" i="1">
                        <a:solidFill>
                          <a:srgbClr val="000000"/>
                        </a:solidFill>
                        <a:latin typeface="Cambria Math" panose="02040503050406030204" pitchFamily="18" charset="0"/>
                      </a:rPr>
                      <m:t>𝜃</m:t>
                    </m:r>
                    <m:r>
                      <a:rPr lang="en-US" sz="2400" i="1">
                        <a:solidFill>
                          <a:srgbClr val="000000"/>
                        </a:solidFill>
                        <a:latin typeface="Cambria Math" panose="02040503050406030204" pitchFamily="18" charset="0"/>
                      </a:rPr>
                      <m:t>)</m:t>
                    </m:r>
                  </m:oMath>
                </a14:m>
                <a:r>
                  <a:rPr lang="en-US" sz="2400" dirty="0"/>
                  <a:t> = log-likelihood</a:t>
                </a:r>
              </a:p>
              <a:p>
                <a:r>
                  <a:rPr lang="en-US" sz="2400" dirty="0"/>
                  <a:t>k = number of parameters</a:t>
                </a:r>
              </a:p>
            </p:txBody>
          </p:sp>
        </mc:Choice>
        <mc:Fallback xmlns="">
          <p:sp>
            <p:nvSpPr>
              <p:cNvPr id="18440" name="Object 6"/>
              <p:cNvSpPr txBox="1">
                <a:spLocks noRot="1" noChangeAspect="1" noMove="1" noResize="1" noEditPoints="1" noAdjustHandles="1" noChangeArrowheads="1" noChangeShapeType="1" noTextEdit="1"/>
              </p:cNvSpPr>
              <p:nvPr/>
            </p:nvSpPr>
            <p:spPr bwMode="auto">
              <a:xfrm>
                <a:off x="2667000" y="2482561"/>
                <a:ext cx="5359400" cy="1015663"/>
              </a:xfrm>
              <a:prstGeom prst="rect">
                <a:avLst/>
              </a:prstGeom>
              <a:blipFill>
                <a:blip r:embed="rId4"/>
                <a:stretch>
                  <a:fillRect l="-1820" t="-4790"/>
                </a:stretch>
              </a:blipFill>
              <a:ln>
                <a:noFill/>
              </a:ln>
              <a:effectLst/>
            </p:spPr>
            <p:txBody>
              <a:bodyPr/>
              <a:lstStyle/>
              <a:p>
                <a:r>
                  <a:rPr lang="en-US">
                    <a:noFill/>
                  </a:rPr>
                  <a:t> </a:t>
                </a:r>
              </a:p>
            </p:txBody>
          </p:sp>
        </mc:Fallback>
      </mc:AlternateContent>
      <p:sp>
        <p:nvSpPr>
          <p:cNvPr id="18444"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442EC9E4-69AB-4072-A2FF-656D1FA2C4C1}" type="slidenum">
              <a:rPr lang="en-US" sz="1400"/>
              <a:pPr/>
              <a:t>5</a:t>
            </a:fld>
            <a:endParaRPr lang="en-US" sz="14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20483"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0484" name="Text Box 4"/>
          <p:cNvSpPr txBox="1">
            <a:spLocks noChangeArrowheads="1"/>
          </p:cNvSpPr>
          <p:nvPr/>
        </p:nvSpPr>
        <p:spPr bwMode="auto">
          <a:xfrm>
            <a:off x="4076700" y="581010"/>
            <a:ext cx="40386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t>Bayes Estimation</a:t>
            </a:r>
          </a:p>
        </p:txBody>
      </p:sp>
      <p:sp>
        <p:nvSpPr>
          <p:cNvPr id="20485" name="Text Box 5"/>
          <p:cNvSpPr txBox="1">
            <a:spLocks noChangeArrowheads="1"/>
          </p:cNvSpPr>
          <p:nvPr/>
        </p:nvSpPr>
        <p:spPr bwMode="auto">
          <a:xfrm>
            <a:off x="1873001" y="1223666"/>
            <a:ext cx="8915400"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spcBef>
                <a:spcPct val="50000"/>
              </a:spcBef>
            </a:pPr>
            <a:r>
              <a:rPr lang="en-US" sz="2400" dirty="0"/>
              <a:t>Bayes theorem in complete generality:</a:t>
            </a:r>
            <a:endParaRPr lang="en-US" sz="2400" dirty="0">
              <a:sym typeface="Symbol" pitchFamily="18" charset="2"/>
            </a:endParaRPr>
          </a:p>
          <a:p>
            <a:pPr>
              <a:spcBef>
                <a:spcPct val="50000"/>
              </a:spcBef>
            </a:pPr>
            <a:endParaRPr lang="en-US" sz="2400" dirty="0">
              <a:sym typeface="Symbol" pitchFamily="18" charset="2"/>
            </a:endParaRPr>
          </a:p>
        </p:txBody>
      </p:sp>
      <p:sp>
        <p:nvSpPr>
          <p:cNvPr id="20487" name="Text Box 7"/>
          <p:cNvSpPr txBox="1">
            <a:spLocks noChangeArrowheads="1"/>
          </p:cNvSpPr>
          <p:nvPr/>
        </p:nvSpPr>
        <p:spPr bwMode="auto">
          <a:xfrm>
            <a:off x="1568202" y="2900066"/>
            <a:ext cx="9614686" cy="5816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342900" indent="-342900">
              <a:spcBef>
                <a:spcPct val="50000"/>
              </a:spcBef>
              <a:buFont typeface="Arial" panose="020B0604020202020204" pitchFamily="34" charset="0"/>
              <a:buChar char="•"/>
            </a:pPr>
            <a:r>
              <a:rPr lang="en-US" sz="2400" dirty="0">
                <a:sym typeface="Symbol" pitchFamily="18" charset="2"/>
              </a:rPr>
              <a:t>P(X|) is the likelihood function, as before.</a:t>
            </a:r>
          </a:p>
          <a:p>
            <a:pPr marL="342900" indent="-342900">
              <a:spcBef>
                <a:spcPct val="50000"/>
              </a:spcBef>
              <a:buFont typeface="Arial" panose="020B0604020202020204" pitchFamily="34" charset="0"/>
              <a:buChar char="•"/>
            </a:pPr>
            <a:r>
              <a:rPr lang="en-US" sz="2400" dirty="0">
                <a:sym typeface="Symbol" pitchFamily="18" charset="2"/>
              </a:rPr>
              <a:t>P() is called the </a:t>
            </a:r>
            <a:r>
              <a:rPr lang="en-US" sz="2400" i="1" dirty="0">
                <a:sym typeface="Symbol" pitchFamily="18" charset="2"/>
              </a:rPr>
              <a:t>prior distribution</a:t>
            </a:r>
            <a:r>
              <a:rPr lang="en-US" sz="2400" dirty="0">
                <a:sym typeface="Symbol" pitchFamily="18" charset="2"/>
              </a:rPr>
              <a:t> of </a:t>
            </a:r>
            <a:r>
              <a:rPr lang="en-US" sz="2400" i="1" dirty="0">
                <a:sym typeface="Symbol" pitchFamily="18" charset="2"/>
              </a:rPr>
              <a:t>.</a:t>
            </a:r>
          </a:p>
          <a:p>
            <a:pPr marL="342900" indent="-342900">
              <a:spcBef>
                <a:spcPct val="50000"/>
              </a:spcBef>
              <a:buFont typeface="Arial" panose="020B0604020202020204" pitchFamily="34" charset="0"/>
              <a:buChar char="•"/>
            </a:pPr>
            <a:r>
              <a:rPr lang="en-US" sz="2400" dirty="0">
                <a:sym typeface="Symbol" pitchFamily="18" charset="2"/>
              </a:rPr>
              <a:t>P( | X) is called the </a:t>
            </a:r>
            <a:r>
              <a:rPr lang="en-US" sz="2400" i="1" dirty="0">
                <a:sym typeface="Symbol" pitchFamily="18" charset="2"/>
              </a:rPr>
              <a:t>posterior distribution</a:t>
            </a:r>
            <a:r>
              <a:rPr lang="en-US" sz="2400" dirty="0">
                <a:sym typeface="Symbol" pitchFamily="18" charset="2"/>
              </a:rPr>
              <a:t> of  </a:t>
            </a:r>
          </a:p>
          <a:p>
            <a:pPr marL="342900" indent="-342900">
              <a:spcBef>
                <a:spcPct val="50000"/>
              </a:spcBef>
              <a:buFont typeface="Arial" panose="020B0604020202020204" pitchFamily="34" charset="0"/>
              <a:buChar char="•"/>
            </a:pPr>
            <a:r>
              <a:rPr lang="en-US" sz="2400" dirty="0">
                <a:sym typeface="Symbol" pitchFamily="18" charset="2"/>
              </a:rPr>
              <a:t>Based on</a:t>
            </a:r>
            <a:r>
              <a:rPr lang="en-US" sz="2400" i="1" dirty="0">
                <a:sym typeface="Symbol" pitchFamily="18" charset="2"/>
              </a:rPr>
              <a:t> </a:t>
            </a:r>
            <a:r>
              <a:rPr lang="en-US" sz="2400" dirty="0">
                <a:sym typeface="Symbol" pitchFamily="18" charset="2"/>
              </a:rPr>
              <a:t>P( | X) we can define a number of possible estimators of . </a:t>
            </a:r>
          </a:p>
          <a:p>
            <a:pPr marL="342900" indent="-342900">
              <a:spcBef>
                <a:spcPct val="50000"/>
              </a:spcBef>
              <a:buFont typeface="Arial" panose="020B0604020202020204" pitchFamily="34" charset="0"/>
              <a:buChar char="•"/>
            </a:pPr>
            <a:r>
              <a:rPr lang="en-US" sz="2400" dirty="0"/>
              <a:t>The Bayesian procedure provides a convenient way of combining external information or previous data (through the prior distribution) with the current data (through the likelihood) to create a new estimate.</a:t>
            </a:r>
          </a:p>
          <a:p>
            <a:pPr marL="342900" indent="-342900">
              <a:spcBef>
                <a:spcPct val="50000"/>
              </a:spcBef>
              <a:buFont typeface="Arial" panose="020B0604020202020204" pitchFamily="34" charset="0"/>
              <a:buChar char="•"/>
            </a:pPr>
            <a:r>
              <a:rPr lang="en-US" sz="2400" dirty="0"/>
              <a:t>As N increases, the data (through the likelihood) overwhelms the prior and the Bayes estimator typically converges to the MLE</a:t>
            </a:r>
          </a:p>
          <a:p>
            <a:pPr marL="342900" indent="-342900">
              <a:spcBef>
                <a:spcPct val="50000"/>
              </a:spcBef>
              <a:buFont typeface="Arial" panose="020B0604020202020204" pitchFamily="34" charset="0"/>
              <a:buChar char="•"/>
            </a:pPr>
            <a:r>
              <a:rPr lang="en-US" sz="2400" dirty="0"/>
              <a:t>Controversy arises when P(</a:t>
            </a:r>
            <a:r>
              <a:rPr lang="en-US" sz="2400" dirty="0">
                <a:sym typeface="Symbol" pitchFamily="18" charset="2"/>
              </a:rPr>
              <a:t>) is used to incorporate subjective beliefs or opinions. </a:t>
            </a:r>
          </a:p>
          <a:p>
            <a:pPr marL="342900" indent="-342900">
              <a:spcBef>
                <a:spcPct val="50000"/>
              </a:spcBef>
              <a:buFont typeface="Arial" panose="020B0604020202020204" pitchFamily="34" charset="0"/>
              <a:buChar char="•"/>
            </a:pPr>
            <a:endParaRPr lang="en-US" sz="2400" dirty="0">
              <a:sym typeface="Symbol" pitchFamily="18" charset="2"/>
            </a:endParaRPr>
          </a:p>
        </p:txBody>
      </p:sp>
      <p:sp>
        <p:nvSpPr>
          <p:cNvPr id="20490"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80EC28D0-A489-41F6-8402-AEFD09FA963B}" type="slidenum">
              <a:rPr lang="en-US" sz="1400"/>
              <a:pPr/>
              <a:t>6</a:t>
            </a:fld>
            <a:endParaRPr lang="en-US" sz="1400"/>
          </a:p>
        </p:txBody>
      </p:sp>
      <p:graphicFrame>
        <p:nvGraphicFramePr>
          <p:cNvPr id="15" name="Object 6">
            <a:extLst>
              <a:ext uri="{FF2B5EF4-FFF2-40B4-BE49-F238E27FC236}">
                <a16:creationId xmlns:a16="http://schemas.microsoft.com/office/drawing/2014/main" id="{FB3B977F-21B8-45D3-9A37-5535D54398BD}"/>
              </a:ext>
            </a:extLst>
          </p:cNvPr>
          <p:cNvGraphicFramePr>
            <a:graphicFrameLocks noChangeAspect="1"/>
          </p:cNvGraphicFramePr>
          <p:nvPr>
            <p:extLst>
              <p:ext uri="{D42A27DB-BD31-4B8C-83A1-F6EECF244321}">
                <p14:modId xmlns:p14="http://schemas.microsoft.com/office/powerpoint/2010/main" val="2562143676"/>
              </p:ext>
            </p:extLst>
          </p:nvPr>
        </p:nvGraphicFramePr>
        <p:xfrm>
          <a:off x="4921001" y="1811040"/>
          <a:ext cx="2743200" cy="1034086"/>
        </p:xfrm>
        <a:graphic>
          <a:graphicData uri="http://schemas.openxmlformats.org/presentationml/2006/ole">
            <mc:AlternateContent xmlns:mc="http://schemas.openxmlformats.org/markup-compatibility/2006">
              <mc:Choice xmlns:v="urn:schemas-microsoft-com:vml" Requires="v">
                <p:oleObj spid="_x0000_s20576" name="Equation" r:id="rId4" imgW="2425700" imgH="914400" progId="Equation.DSMT4">
                  <p:embed/>
                </p:oleObj>
              </mc:Choice>
              <mc:Fallback>
                <p:oleObj name="Equation" r:id="rId4" imgW="2425700" imgH="914400" progId="Equation.DSMT4">
                  <p:embed/>
                  <p:pic>
                    <p:nvPicPr>
                      <p:cNvPr id="20486" name="Object 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921001" y="1811040"/>
                        <a:ext cx="2743200" cy="1034086"/>
                      </a:xfrm>
                      <a:prstGeom prst="rect">
                        <a:avLst/>
                      </a:prstGeom>
                      <a:noFill/>
                      <a:ln>
                        <a:noFill/>
                      </a:ln>
                      <a:effec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901F9C-1A7C-4E04-8E7C-56E351B16A50}"/>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062A044B-EB56-4513-8BF2-F9441B10AC7F}"/>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26D0227F-EF3D-47EB-8CC1-3576FE4384EC}"/>
              </a:ext>
            </a:extLst>
          </p:cNvPr>
          <p:cNvSpPr>
            <a:spLocks noGrp="1"/>
          </p:cNvSpPr>
          <p:nvPr>
            <p:ph type="sldNum" sz="quarter" idx="12"/>
          </p:nvPr>
        </p:nvSpPr>
        <p:spPr/>
        <p:txBody>
          <a:bodyPr/>
          <a:lstStyle/>
          <a:p>
            <a:pPr>
              <a:defRPr/>
            </a:pPr>
            <a:fld id="{00F94DA9-2BAB-4C31-8F5E-7A7B9EB27A84}" type="slidenum">
              <a:rPr lang="en-US" smtClean="0"/>
              <a:pPr>
                <a:defRPr/>
              </a:pPr>
              <a:t>7</a:t>
            </a:fld>
            <a:endParaRPr lang="en-US"/>
          </a:p>
        </p:txBody>
      </p:sp>
      <p:sp>
        <p:nvSpPr>
          <p:cNvPr id="5" name="Text Box 7">
            <a:extLst>
              <a:ext uri="{FF2B5EF4-FFF2-40B4-BE49-F238E27FC236}">
                <a16:creationId xmlns:a16="http://schemas.microsoft.com/office/drawing/2014/main" id="{AA5BC0A3-F869-4E02-8B75-2DFF55FAD932}"/>
              </a:ext>
            </a:extLst>
          </p:cNvPr>
          <p:cNvSpPr txBox="1">
            <a:spLocks noChangeArrowheads="1"/>
          </p:cNvSpPr>
          <p:nvPr/>
        </p:nvSpPr>
        <p:spPr bwMode="auto">
          <a:xfrm>
            <a:off x="2400300" y="762000"/>
            <a:ext cx="73914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solidFill>
                  <a:schemeClr val="accent2"/>
                </a:solidFill>
              </a:rPr>
              <a:t>Extra Problems</a:t>
            </a:r>
          </a:p>
        </p:txBody>
      </p:sp>
      <p:sp>
        <p:nvSpPr>
          <p:cNvPr id="7" name="Text Box 6">
            <a:extLst>
              <a:ext uri="{FF2B5EF4-FFF2-40B4-BE49-F238E27FC236}">
                <a16:creationId xmlns:a16="http://schemas.microsoft.com/office/drawing/2014/main" id="{67888453-2E8C-4D29-BE96-B7AC9679B4A1}"/>
              </a:ext>
            </a:extLst>
          </p:cNvPr>
          <p:cNvSpPr txBox="1">
            <a:spLocks noChangeArrowheads="1"/>
          </p:cNvSpPr>
          <p:nvPr/>
        </p:nvSpPr>
        <p:spPr bwMode="auto">
          <a:xfrm>
            <a:off x="1600200" y="1709678"/>
            <a:ext cx="9296400"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344488" indent="-344488">
              <a:spcBef>
                <a:spcPct val="50000"/>
              </a:spcBef>
            </a:pPr>
            <a:r>
              <a:rPr lang="en-US" sz="2400" b="1" dirty="0">
                <a:solidFill>
                  <a:schemeClr val="accent2"/>
                </a:solidFill>
              </a:rPr>
              <a:t>1. </a:t>
            </a:r>
            <a:r>
              <a:rPr lang="en-US" sz="2400" dirty="0">
                <a:solidFill>
                  <a:schemeClr val="accent2"/>
                </a:solidFill>
              </a:rPr>
              <a:t>Redo the previous problem assuming the man has 2 children who both have the A1 paternal allele.</a:t>
            </a:r>
          </a:p>
          <a:p>
            <a:pPr marL="344488" indent="-344488">
              <a:spcBef>
                <a:spcPct val="50000"/>
              </a:spcBef>
            </a:pPr>
            <a:r>
              <a:rPr lang="en-US" sz="2400" b="1" dirty="0">
                <a:solidFill>
                  <a:schemeClr val="accent2"/>
                </a:solidFill>
              </a:rPr>
              <a:t>2. </a:t>
            </a:r>
            <a:r>
              <a:rPr lang="en-US" sz="2400" dirty="0">
                <a:solidFill>
                  <a:schemeClr val="accent2"/>
                </a:solidFill>
              </a:rPr>
              <a:t>Suppose 197 animals are distributed into five categories with frequencies (95,30,18,20,34)</a:t>
            </a:r>
            <a:r>
              <a:rPr lang="en-US" sz="2400" dirty="0">
                <a:solidFill>
                  <a:schemeClr val="accent2"/>
                </a:solidFill>
                <a:sym typeface="Symbol" pitchFamily="18" charset="2"/>
              </a:rPr>
              <a:t>. A genetic model for the population predicts the following frequencies for the categories: (.5, .25*p, .25*(1-p), .25*(1-p), .25*p). Use maximum likelihood to estimate p (Hint: use the multinomial distribution).</a:t>
            </a:r>
          </a:p>
        </p:txBody>
      </p:sp>
    </p:spTree>
    <p:extLst>
      <p:ext uri="{BB962C8B-B14F-4D97-AF65-F5344CB8AC3E}">
        <p14:creationId xmlns:p14="http://schemas.microsoft.com/office/powerpoint/2010/main" val="3149863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901F9C-1A7C-4E04-8E7C-56E351B16A50}"/>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062A044B-EB56-4513-8BF2-F9441B10AC7F}"/>
              </a:ext>
            </a:extLst>
          </p:cNvPr>
          <p:cNvSpPr>
            <a:spLocks noGrp="1"/>
          </p:cNvSpPr>
          <p:nvPr>
            <p:ph type="ftr" sz="quarter" idx="11"/>
          </p:nvPr>
        </p:nvSpPr>
        <p:spPr/>
        <p:txBody>
          <a:bodyPr/>
          <a:lstStyle/>
          <a:p>
            <a:pPr>
              <a:defRPr/>
            </a:pPr>
            <a:r>
              <a:rPr lang="en-US"/>
              <a:t>Module 1, Session 4</a:t>
            </a:r>
          </a:p>
        </p:txBody>
      </p:sp>
      <p:sp>
        <p:nvSpPr>
          <p:cNvPr id="4" name="Slide Number Placeholder 3">
            <a:extLst>
              <a:ext uri="{FF2B5EF4-FFF2-40B4-BE49-F238E27FC236}">
                <a16:creationId xmlns:a16="http://schemas.microsoft.com/office/drawing/2014/main" id="{26D0227F-EF3D-47EB-8CC1-3576FE4384EC}"/>
              </a:ext>
            </a:extLst>
          </p:cNvPr>
          <p:cNvSpPr>
            <a:spLocks noGrp="1"/>
          </p:cNvSpPr>
          <p:nvPr>
            <p:ph type="sldNum" sz="quarter" idx="12"/>
          </p:nvPr>
        </p:nvSpPr>
        <p:spPr/>
        <p:txBody>
          <a:bodyPr/>
          <a:lstStyle/>
          <a:p>
            <a:pPr>
              <a:defRPr/>
            </a:pPr>
            <a:fld id="{00F94DA9-2BAB-4C31-8F5E-7A7B9EB27A84}" type="slidenum">
              <a:rPr lang="en-US" smtClean="0"/>
              <a:pPr>
                <a:defRPr/>
              </a:pPr>
              <a:t>8</a:t>
            </a:fld>
            <a:endParaRPr lang="en-US"/>
          </a:p>
        </p:txBody>
      </p:sp>
      <p:sp>
        <p:nvSpPr>
          <p:cNvPr id="7" name="Text Box 6">
            <a:extLst>
              <a:ext uri="{FF2B5EF4-FFF2-40B4-BE49-F238E27FC236}">
                <a16:creationId xmlns:a16="http://schemas.microsoft.com/office/drawing/2014/main" id="{67888453-2E8C-4D29-BE96-B7AC9679B4A1}"/>
              </a:ext>
            </a:extLst>
          </p:cNvPr>
          <p:cNvSpPr txBox="1">
            <a:spLocks noChangeArrowheads="1"/>
          </p:cNvSpPr>
          <p:nvPr/>
        </p:nvSpPr>
        <p:spPr bwMode="auto">
          <a:xfrm>
            <a:off x="1752600" y="1447800"/>
            <a:ext cx="9296400"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344488" indent="-344488">
              <a:spcBef>
                <a:spcPct val="50000"/>
              </a:spcBef>
            </a:pPr>
            <a:r>
              <a:rPr lang="en-US" sz="2400" b="1" dirty="0">
                <a:solidFill>
                  <a:schemeClr val="accent2"/>
                </a:solidFill>
              </a:rPr>
              <a:t>3. </a:t>
            </a:r>
            <a:r>
              <a:rPr lang="en-US" sz="2400" dirty="0">
                <a:solidFill>
                  <a:schemeClr val="accent2"/>
                </a:solidFill>
              </a:rPr>
              <a:t>Suppose we are interested in estimating the recombination fraction, </a:t>
            </a:r>
            <a:r>
              <a:rPr lang="en-US" sz="2400" dirty="0">
                <a:solidFill>
                  <a:schemeClr val="accent2"/>
                </a:solidFill>
                <a:sym typeface="Symbol" pitchFamily="18" charset="2"/>
              </a:rPr>
              <a:t>, from the following experiment. We do a series of crosses: AB/ab x AB/ab and measure the frequency of the various phases in the gametes (assume we can do this). If the recombination fraction is  then we expect the following probabilities:</a:t>
            </a:r>
          </a:p>
          <a:p>
            <a:pPr>
              <a:spcBef>
                <a:spcPct val="50000"/>
              </a:spcBef>
            </a:pPr>
            <a:r>
              <a:rPr lang="en-US" sz="2400" dirty="0">
                <a:solidFill>
                  <a:schemeClr val="accent2"/>
                </a:solidFill>
                <a:sym typeface="Symbol" pitchFamily="18" charset="2"/>
              </a:rPr>
              <a:t>	</a:t>
            </a:r>
            <a:r>
              <a:rPr lang="en-US" sz="2400" u="sng" dirty="0">
                <a:solidFill>
                  <a:schemeClr val="accent2"/>
                </a:solidFill>
                <a:sym typeface="Symbol" pitchFamily="18" charset="2"/>
              </a:rPr>
              <a:t>phase</a:t>
            </a:r>
            <a:r>
              <a:rPr lang="en-US" sz="2400" dirty="0">
                <a:solidFill>
                  <a:schemeClr val="accent2"/>
                </a:solidFill>
                <a:sym typeface="Symbol" pitchFamily="18" charset="2"/>
              </a:rPr>
              <a:t>	</a:t>
            </a:r>
            <a:r>
              <a:rPr lang="en-US" sz="2400" u="sng" dirty="0">
                <a:solidFill>
                  <a:schemeClr val="accent2"/>
                </a:solidFill>
                <a:sym typeface="Symbol" pitchFamily="18" charset="2"/>
              </a:rPr>
              <a:t>probability (*4)</a:t>
            </a:r>
          </a:p>
          <a:p>
            <a:pPr>
              <a:spcBef>
                <a:spcPct val="50000"/>
              </a:spcBef>
            </a:pPr>
            <a:r>
              <a:rPr lang="en-US" sz="2400" dirty="0">
                <a:solidFill>
                  <a:schemeClr val="accent2"/>
                </a:solidFill>
                <a:sym typeface="Symbol" pitchFamily="18" charset="2"/>
              </a:rPr>
              <a:t>	AB	3 - 2 + </a:t>
            </a:r>
            <a:r>
              <a:rPr lang="en-US" sz="2400" baseline="30000" dirty="0">
                <a:solidFill>
                  <a:schemeClr val="accent2"/>
                </a:solidFill>
                <a:sym typeface="Symbol" pitchFamily="18" charset="2"/>
              </a:rPr>
              <a:t>2</a:t>
            </a:r>
            <a:endParaRPr lang="en-US" sz="2400" dirty="0">
              <a:solidFill>
                <a:schemeClr val="accent2"/>
              </a:solidFill>
              <a:sym typeface="Symbol" pitchFamily="18" charset="2"/>
            </a:endParaRPr>
          </a:p>
          <a:p>
            <a:pPr>
              <a:spcBef>
                <a:spcPct val="50000"/>
              </a:spcBef>
            </a:pPr>
            <a:r>
              <a:rPr lang="en-US" sz="2400" dirty="0">
                <a:solidFill>
                  <a:schemeClr val="accent2"/>
                </a:solidFill>
                <a:sym typeface="Symbol" pitchFamily="18" charset="2"/>
              </a:rPr>
              <a:t>	Ab	2 - </a:t>
            </a:r>
            <a:r>
              <a:rPr lang="en-US" sz="2400" baseline="30000" dirty="0">
                <a:solidFill>
                  <a:schemeClr val="accent2"/>
                </a:solidFill>
                <a:sym typeface="Symbol" pitchFamily="18" charset="2"/>
              </a:rPr>
              <a:t>2</a:t>
            </a:r>
            <a:endParaRPr lang="en-US" sz="2400" dirty="0">
              <a:solidFill>
                <a:schemeClr val="accent2"/>
              </a:solidFill>
              <a:sym typeface="Symbol" pitchFamily="18" charset="2"/>
            </a:endParaRPr>
          </a:p>
          <a:p>
            <a:pPr>
              <a:spcBef>
                <a:spcPct val="50000"/>
              </a:spcBef>
            </a:pPr>
            <a:r>
              <a:rPr lang="en-US" sz="2400" dirty="0">
                <a:solidFill>
                  <a:schemeClr val="accent2"/>
                </a:solidFill>
                <a:sym typeface="Symbol" pitchFamily="18" charset="2"/>
              </a:rPr>
              <a:t>	</a:t>
            </a:r>
            <a:r>
              <a:rPr lang="en-US" sz="2400" dirty="0" err="1">
                <a:solidFill>
                  <a:schemeClr val="accent2"/>
                </a:solidFill>
                <a:sym typeface="Symbol" pitchFamily="18" charset="2"/>
              </a:rPr>
              <a:t>aB</a:t>
            </a:r>
            <a:r>
              <a:rPr lang="en-US" sz="2400" dirty="0">
                <a:solidFill>
                  <a:schemeClr val="accent2"/>
                </a:solidFill>
                <a:sym typeface="Symbol" pitchFamily="18" charset="2"/>
              </a:rPr>
              <a:t>	2 - </a:t>
            </a:r>
            <a:r>
              <a:rPr lang="en-US" sz="2400" baseline="30000" dirty="0">
                <a:solidFill>
                  <a:schemeClr val="accent2"/>
                </a:solidFill>
                <a:sym typeface="Symbol" pitchFamily="18" charset="2"/>
              </a:rPr>
              <a:t>2</a:t>
            </a:r>
            <a:endParaRPr lang="en-US" sz="2400" dirty="0">
              <a:solidFill>
                <a:schemeClr val="accent2"/>
              </a:solidFill>
              <a:sym typeface="Symbol" pitchFamily="18" charset="2"/>
            </a:endParaRPr>
          </a:p>
          <a:p>
            <a:pPr>
              <a:spcBef>
                <a:spcPct val="50000"/>
              </a:spcBef>
            </a:pPr>
            <a:r>
              <a:rPr lang="en-US" sz="2400" dirty="0">
                <a:solidFill>
                  <a:schemeClr val="accent2"/>
                </a:solidFill>
                <a:sym typeface="Symbol" pitchFamily="18" charset="2"/>
              </a:rPr>
              <a:t>	ab	1 - 2 + </a:t>
            </a:r>
            <a:r>
              <a:rPr lang="en-US" sz="2400" baseline="30000" dirty="0">
                <a:solidFill>
                  <a:schemeClr val="accent2"/>
                </a:solidFill>
                <a:sym typeface="Symbol" pitchFamily="18" charset="2"/>
              </a:rPr>
              <a:t>2</a:t>
            </a:r>
            <a:endParaRPr lang="en-US" sz="2400" dirty="0">
              <a:solidFill>
                <a:schemeClr val="accent2"/>
              </a:solidFill>
              <a:sym typeface="Symbol" pitchFamily="18" charset="2"/>
            </a:endParaRPr>
          </a:p>
          <a:p>
            <a:pPr marL="344488" lvl="1" indent="0">
              <a:spcBef>
                <a:spcPct val="50000"/>
              </a:spcBef>
            </a:pPr>
            <a:r>
              <a:rPr lang="en-US" sz="2400" dirty="0">
                <a:solidFill>
                  <a:schemeClr val="accent2"/>
                </a:solidFill>
                <a:sym typeface="Symbol" pitchFamily="18" charset="2"/>
              </a:rPr>
              <a:t>Suppose we observe (</a:t>
            </a:r>
            <a:r>
              <a:rPr lang="en-US" sz="2400" dirty="0" err="1">
                <a:solidFill>
                  <a:schemeClr val="accent2"/>
                </a:solidFill>
                <a:sym typeface="Symbol" pitchFamily="18" charset="2"/>
              </a:rPr>
              <a:t>AB,Ab,aB,aa</a:t>
            </a:r>
            <a:r>
              <a:rPr lang="en-US" sz="2400" dirty="0">
                <a:solidFill>
                  <a:schemeClr val="accent2"/>
                </a:solidFill>
                <a:sym typeface="Symbol" pitchFamily="18" charset="2"/>
              </a:rPr>
              <a:t>) = (125,18,20,34). Use maximum likelihood to estimate  and find the variance of the estimate. (This will require a numerical solution)</a:t>
            </a:r>
          </a:p>
        </p:txBody>
      </p:sp>
      <p:sp>
        <p:nvSpPr>
          <p:cNvPr id="5" name="TextBox 4">
            <a:extLst>
              <a:ext uri="{FF2B5EF4-FFF2-40B4-BE49-F238E27FC236}">
                <a16:creationId xmlns:a16="http://schemas.microsoft.com/office/drawing/2014/main" id="{41A4EA98-B0C8-44FE-9F78-51C00D9F467F}"/>
              </a:ext>
            </a:extLst>
          </p:cNvPr>
          <p:cNvSpPr txBox="1"/>
          <p:nvPr/>
        </p:nvSpPr>
        <p:spPr>
          <a:xfrm>
            <a:off x="4495800" y="609600"/>
            <a:ext cx="3276600" cy="461665"/>
          </a:xfrm>
          <a:prstGeom prst="rect">
            <a:avLst/>
          </a:prstGeom>
          <a:noFill/>
        </p:spPr>
        <p:txBody>
          <a:bodyPr wrap="square" rtlCol="0">
            <a:spAutoFit/>
          </a:bodyPr>
          <a:lstStyle/>
          <a:p>
            <a:pPr algn="ctr"/>
            <a:r>
              <a:rPr lang="en-US" sz="2400" b="1" u="sng" dirty="0">
                <a:solidFill>
                  <a:schemeClr val="accent2"/>
                </a:solidFill>
              </a:rPr>
              <a:t>Extra Problems</a:t>
            </a:r>
          </a:p>
        </p:txBody>
      </p:sp>
    </p:spTree>
    <p:extLst>
      <p:ext uri="{BB962C8B-B14F-4D97-AF65-F5344CB8AC3E}">
        <p14:creationId xmlns:p14="http://schemas.microsoft.com/office/powerpoint/2010/main" val="1571088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1"/>
          <p:cNvSpPr>
            <a:spLocks noGrp="1"/>
          </p:cNvSpPr>
          <p:nvPr>
            <p:ph type="dt" sz="quarter"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Summer Institutes 2020</a:t>
            </a:r>
          </a:p>
        </p:txBody>
      </p:sp>
      <p:sp>
        <p:nvSpPr>
          <p:cNvPr id="2765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a:t>Module 1, Session 4</a:t>
            </a:r>
          </a:p>
        </p:txBody>
      </p:sp>
      <p:sp>
        <p:nvSpPr>
          <p:cNvPr id="27652" name="Text Box 4"/>
          <p:cNvSpPr txBox="1">
            <a:spLocks noChangeArrowheads="1"/>
          </p:cNvSpPr>
          <p:nvPr/>
        </p:nvSpPr>
        <p:spPr bwMode="auto">
          <a:xfrm>
            <a:off x="1524000" y="1371601"/>
            <a:ext cx="9296400"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marL="293688" indent="-293688">
              <a:spcBef>
                <a:spcPct val="50000"/>
              </a:spcBef>
            </a:pPr>
            <a:r>
              <a:rPr lang="en-US" sz="2400" b="1" dirty="0">
                <a:solidFill>
                  <a:schemeClr val="accent2"/>
                </a:solidFill>
              </a:rPr>
              <a:t>4. </a:t>
            </a:r>
            <a:r>
              <a:rPr lang="en-US" sz="2400" dirty="0">
                <a:solidFill>
                  <a:schemeClr val="accent2"/>
                </a:solidFill>
              </a:rPr>
              <a:t>Every human being can be classified into one of four blood groups: O, A, B, AB. Inheritance of these blood groups is controlled by 1 gene with 3 alleles: O, A and B where O is recessive to A and B. Suppose the frequency of these alleles is r,  p, and q, respectively (</a:t>
            </a:r>
            <a:r>
              <a:rPr lang="en-US" sz="2400" dirty="0" err="1">
                <a:solidFill>
                  <a:schemeClr val="accent2"/>
                </a:solidFill>
              </a:rPr>
              <a:t>p+q+r</a:t>
            </a:r>
            <a:r>
              <a:rPr lang="en-US" sz="2400" dirty="0">
                <a:solidFill>
                  <a:schemeClr val="accent2"/>
                </a:solidFill>
              </a:rPr>
              <a:t>=1). If we observe (O,A,B,AB) = (176,182,60,17) use maximum likelihood to estimate r, p and q. </a:t>
            </a:r>
          </a:p>
        </p:txBody>
      </p:sp>
      <p:sp>
        <p:nvSpPr>
          <p:cNvPr id="27653" name="Text Box 5"/>
          <p:cNvSpPr txBox="1">
            <a:spLocks noChangeArrowheads="1"/>
          </p:cNvSpPr>
          <p:nvPr/>
        </p:nvSpPr>
        <p:spPr bwMode="auto">
          <a:xfrm>
            <a:off x="4419600" y="533401"/>
            <a:ext cx="3352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pPr algn="ctr">
              <a:spcBef>
                <a:spcPct val="50000"/>
              </a:spcBef>
            </a:pPr>
            <a:r>
              <a:rPr lang="en-US" sz="2400" b="1" u="sng" dirty="0">
                <a:solidFill>
                  <a:schemeClr val="accent2"/>
                </a:solidFill>
              </a:rPr>
              <a:t>Extra Problems</a:t>
            </a:r>
          </a:p>
        </p:txBody>
      </p:sp>
      <p:sp>
        <p:nvSpPr>
          <p:cNvPr id="27655"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71838E7E-F819-482F-A9F7-E96760B730B0}" type="slidenum">
              <a:rPr lang="en-US" sz="1400"/>
              <a:pPr/>
              <a:t>9</a:t>
            </a:fld>
            <a:endParaRPr lang="en-US" sz="1400"/>
          </a:p>
        </p:txBody>
      </p:sp>
    </p:spTree>
  </p:cSld>
  <p:clrMapOvr>
    <a:masterClrMapping/>
  </p:clrMapOvr>
</p:sld>
</file>

<file path=ppt/theme/theme1.xml><?xml version="1.0" encoding="utf-8"?>
<a:theme xmlns:a="http://schemas.openxmlformats.org/drawingml/2006/main" name="b511_95">
  <a:themeElements>
    <a:clrScheme name="b511_9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511_95">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0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511_95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511_9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511_95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511_95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511_95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511_95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511_95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C:\MSOffice\Templates\Presentations\b511_95.pot</Template>
  <TotalTime>11580</TotalTime>
  <Words>1316</Words>
  <Application>Microsoft Office PowerPoint</Application>
  <PresentationFormat>Custom</PresentationFormat>
  <Paragraphs>113</Paragraphs>
  <Slides>13</Slides>
  <Notes>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9" baseType="lpstr">
      <vt:lpstr>Arial</vt:lpstr>
      <vt:lpstr>Calibri</vt:lpstr>
      <vt:lpstr>Cambria Math</vt:lpstr>
      <vt:lpstr>Times New Roman</vt:lpstr>
      <vt:lpstr>b511_95</vt:lpstr>
      <vt:lpstr>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Washington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James P. Hughes</dc:creator>
  <cp:lastModifiedBy>Jim Hughes</cp:lastModifiedBy>
  <cp:revision>240</cp:revision>
  <cp:lastPrinted>2011-06-04T00:28:35Z</cp:lastPrinted>
  <dcterms:created xsi:type="dcterms:W3CDTF">1999-08-27T19:11:50Z</dcterms:created>
  <dcterms:modified xsi:type="dcterms:W3CDTF">2020-07-14T02:36:31Z</dcterms:modified>
</cp:coreProperties>
</file>