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322" r:id="rId2"/>
    <p:sldId id="325" r:id="rId3"/>
    <p:sldId id="256" r:id="rId4"/>
    <p:sldId id="269" r:id="rId5"/>
    <p:sldId id="300" r:id="rId6"/>
    <p:sldId id="326" r:id="rId7"/>
  </p:sldIdLst>
  <p:sldSz cx="12192000" cy="9144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017" autoAdjust="0"/>
    <p:restoredTop sz="63262" autoAdjust="0"/>
  </p:normalViewPr>
  <p:slideViewPr>
    <p:cSldViewPr>
      <p:cViewPr varScale="1">
        <p:scale>
          <a:sx n="52" d="100"/>
          <a:sy n="52" d="100"/>
        </p:scale>
        <p:origin x="792" y="176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776" y="-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4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4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276804E-A0DC-4057-84FE-3916F5F6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7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4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4975" y="550863"/>
            <a:ext cx="3651250" cy="2740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9"/>
            <a:ext cx="7042151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4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670760B-F392-48CB-AF14-41C617470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1250" cy="27400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2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1250" cy="27400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8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1250" cy="27400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F468-2E0A-B740-97F4-21902650E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84"/>
            <a:ext cx="9144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25A06-35B5-FE42-BEA0-5F8119735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83193-4831-8F4F-8DF7-99FBBAA3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E79E0-1920-DC49-A4F2-0CC17805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77E14-39BF-2A40-8CF4-D72D3921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1ECA6-E46C-46F2-A189-2E8F27FF6D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8D03-7721-7D48-9F90-88F266EC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24B95-B82B-054F-ABC4-D2CA83B8E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50F0F-87D9-4E40-83A3-F59F7F04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10C1-87A6-8B44-8E61-D4F37C5E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88401-ED08-A14E-B7E4-722C44B4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E27E9-70CA-4572-AC0D-3754B7238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7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3C3293-43CB-0A4E-8D39-2CBE2B1A4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FA9F2-BD24-764E-A0F4-BC58CDB17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1C481-42F6-9C4F-A08C-6BAB4C2E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7A4EA-DAA1-BE43-81DB-D893A128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1DA4-5471-8F45-AEEA-0AE41423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A35C2-B283-4A98-B7CB-615010E7D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0E37-3D8E-3B47-BB4B-90367A96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AF809-81DE-0544-83F3-266D020AC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4FC4B-741D-1B4E-B309-B3E63CA8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AA49F-1A05-924D-BDF0-F7B07452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368E0-631E-8A46-BD97-E081CC7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5B654-C041-4405-9F1F-CD361ED895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5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5749-CB6E-B448-A4B5-5593530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79652"/>
            <a:ext cx="105156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06B43-4A69-3040-9B36-406471767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119285"/>
            <a:ext cx="105156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3F06-D6E0-5F46-9EC6-202D7520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F97B9-E87A-514E-9C09-B03EA6C5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D512B-4CF2-A347-AD09-FB27AC3C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8CAF-E0CB-48B5-B2EB-D1D8A2E0C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03AD-2370-6D4A-B3B9-EDD4BE7A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3ACE5-CB72-9346-834F-F39A19677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24C36-2538-7A4D-8B1A-A9EFC0F8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8F9B9-1ECB-CA40-B579-A1BDB2EB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22724-A0E3-B04F-B92D-4FC1F305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1FBA3-118C-E147-87DB-D66F1133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E0F21-1C2F-434F-9F68-D1AC6E4CE8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3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7B51-AB67-6440-AC37-ACAE5EBC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6834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270A9-9F66-0540-B177-610066515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F9291-A3DA-CC46-AEC3-908AB8377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1F26A-5257-F044-B6B7-A706EEC1A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41551"/>
            <a:ext cx="5183188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F0738-DAF7-4A49-AB64-75B29BBD2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CC1FE-4764-D24C-89A6-EF66A0CA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15726-2C4C-3B4E-B047-C8634FBB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98159-3568-AD47-9C34-034829B1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DAB26-8585-4613-89E0-8611C0E4B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2F31-3F71-474B-8363-13AAC270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CE8A3-B400-7042-B179-1A18F1B7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5C204-D79D-C742-A58F-F2E74553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4B0FB-0D83-F147-85A0-7FBCB657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FC8E3-D2AE-4916-B12E-59368C7C9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577112-356C-9E45-8966-ED8D8C9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5A24D-3D51-774B-8A81-CFA56D08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C89CA-32CD-BB43-A707-3308B740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1591F-C7A5-4243-AD37-CE39796CD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8756-6A23-8D46-8030-2B97C5CD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15A8-26EF-8049-9C69-2D83835B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16567"/>
            <a:ext cx="617220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21A93-F336-2940-90AD-8F2A38449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43200"/>
            <a:ext cx="3932237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DF0F7-6C3D-BF4C-9EC5-5E02503C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25A9E-65CF-514A-957F-FF616FA2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47B70-7C7F-4A44-AF57-94246A4A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17510-07EA-4B57-BB94-AD835BCBAB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6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91F5-D11B-D840-8805-F9DF12C0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2EB7B-A8B5-8B47-9D61-A0F62ACA0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6567"/>
            <a:ext cx="6172200" cy="6498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F1AB0-B693-8D40-B07A-E94D0C2C2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43200"/>
            <a:ext cx="3932237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D0C8F-D0D7-F840-9F13-A348E32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67662-AD2F-064C-B6F7-686FEC10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6A5D3-BC79-0F45-82B0-AAB970C8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DDD78-7BE4-4EF7-9A20-1C0965300B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13950-C739-7241-B1CB-6BDD19E5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834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917D2-FCCC-524D-A896-7FDC3E40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19B3C-ADEA-004C-B370-859919DB6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8475134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5BEA4-97E9-2C48-AE51-928B3520C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8475134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89333-57CF-9A42-8AEA-0F7505AB0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8475134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197264-9A64-4B2D-AE70-F8BD0EC95B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2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Module 1, Session 5</a:t>
            </a:r>
          </a:p>
        </p:txBody>
      </p:sp>
      <p:sp>
        <p:nvSpPr>
          <p:cNvPr id="2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FC3802-666B-4215-90B0-72C980242519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28750" y="304800"/>
            <a:ext cx="93345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Sampling Distributions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EFC60-4331-D34E-8421-C125066292CF}"/>
              </a:ext>
            </a:extLst>
          </p:cNvPr>
          <p:cNvSpPr/>
          <p:nvPr/>
        </p:nvSpPr>
        <p:spPr>
          <a:xfrm>
            <a:off x="179022" y="1219200"/>
            <a:ext cx="12012978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Distinction between the sample and the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Difference in notation</a:t>
            </a:r>
            <a:r>
              <a:rPr lang="en-US" sz="3600">
                <a:latin typeface="+mj-lt"/>
              </a:rPr>
              <a:t>: Roman </a:t>
            </a:r>
            <a:r>
              <a:rPr lang="en-US" sz="3600" dirty="0">
                <a:latin typeface="+mj-lt"/>
              </a:rPr>
              <a:t>letters for sample estimates/statistics, Greek for population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Central Limit Theorem tells us that for large n (e.g. &gt;30),</a:t>
            </a:r>
          </a:p>
          <a:p>
            <a:r>
              <a:rPr lang="en-US" sz="3600" dirty="0">
                <a:latin typeface="+mj-lt"/>
              </a:rPr>
              <a:t>                                 for </a:t>
            </a:r>
            <a:r>
              <a:rPr lang="en-US" sz="3600" dirty="0" err="1">
                <a:latin typeface="+mj-lt"/>
              </a:rPr>
              <a:t>iid</a:t>
            </a:r>
            <a:r>
              <a:rPr lang="en-US" sz="3600" dirty="0">
                <a:latin typeface="+mj-lt"/>
              </a:rPr>
              <a:t> X with mean </a:t>
            </a:r>
            <a:r>
              <a:rPr lang="en-US" sz="3600" dirty="0" err="1">
                <a:latin typeface="+mj-lt"/>
              </a:rPr>
              <a:t>μ</a:t>
            </a:r>
            <a:r>
              <a:rPr lang="en-US" sz="3600" dirty="0">
                <a:latin typeface="+mj-lt"/>
              </a:rPr>
              <a:t>, variance </a:t>
            </a:r>
            <a:r>
              <a:rPr lang="en-US" sz="3600" dirty="0"/>
              <a:t>𝜎</a:t>
            </a:r>
            <a:r>
              <a:rPr lang="en-US" sz="3600" baseline="30000" dirty="0"/>
              <a:t>2</a:t>
            </a:r>
          </a:p>
          <a:p>
            <a:endParaRPr lang="en-US" sz="3600" baseline="30000" dirty="0"/>
          </a:p>
          <a:p>
            <a:endParaRPr lang="en-US" sz="3600" baseline="300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 improves as n increases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make inference about the population mean</a:t>
            </a:r>
          </a:p>
          <a:p>
            <a:endParaRPr lang="en-US" sz="3600" baseline="30000" dirty="0">
              <a:latin typeface="+mj-lt"/>
            </a:endParaRPr>
          </a:p>
          <a:p>
            <a:r>
              <a:rPr lang="en-US" sz="3600" baseline="30000" dirty="0">
                <a:latin typeface="+mj-lt"/>
              </a:rPr>
              <a:t>	</a:t>
            </a:r>
            <a:endParaRPr lang="en-US" sz="3600" dirty="0">
              <a:latin typeface="+mj-lt"/>
            </a:endParaRP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9A1825CD-DF8C-0049-93D2-9A62C30833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30132"/>
              </p:ext>
            </p:extLst>
          </p:nvPr>
        </p:nvGraphicFramePr>
        <p:xfrm>
          <a:off x="1428750" y="3548121"/>
          <a:ext cx="2312772" cy="106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Equation" r:id="rId4" imgW="914400" imgH="469900" progId="Equation.3">
                  <p:embed/>
                </p:oleObj>
              </mc:Choice>
              <mc:Fallback>
                <p:oleObj name="Equation" r:id="rId4" imgW="914400" imgH="469900" progId="Equation.3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548121"/>
                        <a:ext cx="2312772" cy="1066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534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Module 1, Session 5</a:t>
            </a:r>
          </a:p>
        </p:txBody>
      </p:sp>
      <p:sp>
        <p:nvSpPr>
          <p:cNvPr id="2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FC3802-666B-4215-90B0-72C980242519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28750" y="304800"/>
            <a:ext cx="93345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Confidence Intervals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A7A51-FEEA-4D4F-800D-FCD1E56BB226}"/>
              </a:ext>
            </a:extLst>
          </p:cNvPr>
          <p:cNvSpPr txBox="1"/>
          <p:nvPr/>
        </p:nvSpPr>
        <p:spPr>
          <a:xfrm>
            <a:off x="391887" y="1141809"/>
            <a:ext cx="11658599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3600" dirty="0">
                <a:latin typeface="+mj-lt"/>
                <a:cs typeface="Times New Roman" panose="02020603050405020304" pitchFamily="18" charset="0"/>
                <a:sym typeface="Symbol" pitchFamily="18" charset="2"/>
              </a:rPr>
              <a:t>Pertain to population parameters, not random variables:       </a:t>
            </a:r>
            <a:r>
              <a:rPr lang="en-US" sz="3600" dirty="0">
                <a:latin typeface="+mj-lt"/>
              </a:rPr>
              <a:t>“(L, U) is a 95% confidence interval (CI) for a parameter </a:t>
            </a:r>
            <a:r>
              <a:rPr lang="en-US" sz="3600" dirty="0" err="1">
                <a:latin typeface="+mj-lt"/>
              </a:rPr>
              <a:t>θ</a:t>
            </a:r>
            <a:r>
              <a:rPr lang="en-US" sz="3600" dirty="0">
                <a:latin typeface="+mj-lt"/>
              </a:rPr>
              <a:t>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>
                <a:latin typeface="+mj-lt"/>
              </a:rPr>
              <a:t> Interpretation: in repeated samples, 95% of the resulting CIs would contain </a:t>
            </a:r>
            <a:r>
              <a:rPr lang="en-US" sz="3600" dirty="0" err="1">
                <a:latin typeface="+mj-lt"/>
              </a:rPr>
              <a:t>θ</a:t>
            </a:r>
            <a:r>
              <a:rPr lang="en-US" sz="3600" dirty="0">
                <a:latin typeface="+mj-lt"/>
              </a:rPr>
              <a:t>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>
                <a:latin typeface="+mj-lt"/>
              </a:rPr>
              <a:t> CI for the mean can be calculated using the Normal distribution when n is large (e.g. &gt;30) and </a:t>
            </a:r>
            <a:r>
              <a:rPr lang="en-US" sz="3600" dirty="0"/>
              <a:t>𝜎</a:t>
            </a:r>
            <a:r>
              <a:rPr lang="en-US" sz="3600" baseline="30000" dirty="0"/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known or the t-distribution when </a:t>
            </a:r>
            <a:r>
              <a:rPr lang="en-US" sz="3600" dirty="0"/>
              <a:t>𝜎</a:t>
            </a:r>
            <a:r>
              <a:rPr lang="en-US" sz="3600" baseline="30000" dirty="0"/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unknown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3600" dirty="0">
              <a:latin typeface="+mj-lt"/>
            </a:endParaRPr>
          </a:p>
          <a:p>
            <a:pPr lvl="0">
              <a:spcBef>
                <a:spcPct val="50000"/>
              </a:spcBef>
            </a:pPr>
            <a:endParaRPr lang="en-US" sz="3600" dirty="0">
              <a:latin typeface="+mj-lt"/>
            </a:endParaRPr>
          </a:p>
          <a:p>
            <a:pPr lvl="1">
              <a:spcBef>
                <a:spcPct val="50000"/>
              </a:spcBef>
            </a:pPr>
            <a:r>
              <a:rPr lang="en-US" sz="3600" dirty="0">
                <a:latin typeface="+mj-lt"/>
                <a:cs typeface="Times New Roman" panose="02020603050405020304" pitchFamily="18" charset="0"/>
                <a:sym typeface="Symbol" pitchFamily="18" charset="2"/>
              </a:rPr>
              <a:t>where Q</a:t>
            </a:r>
            <a:r>
              <a:rPr lang="en-US" sz="3600" baseline="-25000" dirty="0">
                <a:latin typeface="+mj-lt"/>
                <a:cs typeface="Times New Roman" panose="02020603050405020304" pitchFamily="18" charset="0"/>
                <a:sym typeface="Symbol" pitchFamily="18" charset="2"/>
              </a:rPr>
              <a:t>Z </a:t>
            </a:r>
            <a:r>
              <a:rPr lang="en-US" sz="3600" dirty="0">
                <a:latin typeface="+mj-lt"/>
                <a:cs typeface="Times New Roman" panose="02020603050405020304" pitchFamily="18" charset="0"/>
                <a:sym typeface="Symbol" pitchFamily="18" charset="2"/>
              </a:rPr>
              <a:t> and t</a:t>
            </a:r>
            <a:r>
              <a:rPr lang="en-US" sz="3600" baseline="-25000" dirty="0">
                <a:latin typeface="+mj-lt"/>
                <a:cs typeface="Times New Roman" panose="02020603050405020304" pitchFamily="18" charset="0"/>
                <a:sym typeface="Symbol" pitchFamily="18" charset="2"/>
              </a:rPr>
              <a:t>(n-1) </a:t>
            </a:r>
            <a:r>
              <a:rPr lang="en-US" sz="3600" dirty="0">
                <a:latin typeface="+mj-lt"/>
                <a:cs typeface="Times New Roman" panose="02020603050405020304" pitchFamily="18" charset="0"/>
                <a:sym typeface="Symbol" pitchFamily="18" charset="2"/>
              </a:rPr>
              <a:t>can be found in R or an online calculator</a:t>
            </a:r>
            <a:endParaRPr lang="en-US" sz="3600" baseline="-25000" dirty="0">
              <a:latin typeface="+mj-lt"/>
              <a:cs typeface="Times New Roman" panose="02020603050405020304" pitchFamily="18" charset="0"/>
              <a:sym typeface="Symbol" pitchFamily="18" charset="2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448C3189-CAD9-1F45-BE12-D175551B4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871536"/>
              </p:ext>
            </p:extLst>
          </p:nvPr>
        </p:nvGraphicFramePr>
        <p:xfrm>
          <a:off x="6449675" y="6172199"/>
          <a:ext cx="56197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Equation" r:id="rId4" imgW="2247900" imgH="533400" progId="Equation.3">
                  <p:embed/>
                </p:oleObj>
              </mc:Choice>
              <mc:Fallback>
                <p:oleObj name="Equation" r:id="rId4" imgW="2247900" imgH="533400" progId="Equation.3">
                  <p:embed/>
                  <p:pic>
                    <p:nvPicPr>
                      <p:cNvPr id="2560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9675" y="6172199"/>
                        <a:ext cx="56197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D668B480-07BE-134A-9CCF-1176B7976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078176"/>
              </p:ext>
            </p:extLst>
          </p:nvPr>
        </p:nvGraphicFramePr>
        <p:xfrm>
          <a:off x="407547" y="6309360"/>
          <a:ext cx="5193376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name="Equation" r:id="rId6" imgW="3492500" imgH="838200" progId="Equation.3">
                  <p:embed/>
                </p:oleObj>
              </mc:Choice>
              <mc:Fallback>
                <p:oleObj name="Equation" r:id="rId6" imgW="3492500" imgH="838200" progId="Equation.3">
                  <p:embed/>
                  <p:pic>
                    <p:nvPicPr>
                      <p:cNvPr id="215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47" y="6309360"/>
                        <a:ext cx="5193376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49DA1E6-5987-FE4B-B4BD-B82733454B94}"/>
              </a:ext>
            </a:extLst>
          </p:cNvPr>
          <p:cNvSpPr txBox="1"/>
          <p:nvPr/>
        </p:nvSpPr>
        <p:spPr>
          <a:xfrm>
            <a:off x="5793365" y="6534834"/>
            <a:ext cx="65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70585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Module 1, Session 5</a:t>
            </a:r>
          </a:p>
        </p:txBody>
      </p:sp>
      <p:sp>
        <p:nvSpPr>
          <p:cNvPr id="2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FC3802-666B-4215-90B0-72C980242519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28750" y="304800"/>
            <a:ext cx="93345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Confidence Intervals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00A86-2D01-5342-8417-5C89D81D580B}"/>
              </a:ext>
            </a:extLst>
          </p:cNvPr>
          <p:cNvSpPr txBox="1"/>
          <p:nvPr/>
        </p:nvSpPr>
        <p:spPr>
          <a:xfrm>
            <a:off x="258536" y="1074884"/>
            <a:ext cx="119334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/>
              </a:rPr>
              <a:t>Greater confidence (1 - ⍺) implies a wider 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/>
              </a:rPr>
              <a:t>Larger sample size leads to a narrower CI </a:t>
            </a: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7DD59D3-A298-447C-8F30-702CB4FFCA0E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867032" y="1131494"/>
            <a:ext cx="104867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What is the probability that a random sample (size 49) from this population of Seattle sixth graders has a mean between 4 and 6 days?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86200" y="457201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867032" y="2156422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Recall:  = 5.4 days,  = 2.8 days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690428C-603A-B849-88E7-7147677E80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1" y="3276600"/>
            <a:ext cx="6839902" cy="1585595"/>
          </a:xfrm>
          <a:prstGeom prst="rect">
            <a:avLst/>
          </a:prstGeom>
        </p:spPr>
      </p:pic>
      <p:pic>
        <p:nvPicPr>
          <p:cNvPr id="9" name="Picture 8" descr="A picture containing clock, orange, people, large&#10;&#10;Description automatically generated">
            <a:extLst>
              <a:ext uri="{FF2B5EF4-FFF2-40B4-BE49-F238E27FC236}">
                <a16:creationId xmlns:a16="http://schemas.microsoft.com/office/drawing/2014/main" id="{E670F1E3-889F-8240-BFBF-6B330F5B28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4270" y="4926206"/>
            <a:ext cx="7772400" cy="30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3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47996EB-2849-419A-81DC-7D3FAFA439BA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3200400" y="457200"/>
            <a:ext cx="472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 2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381000" y="1299120"/>
            <a:ext cx="112776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Suppose we take a larger sample of second-time mothers. Instead of only sampling n=30, we sample n=45 and the sample mean is the same, 279.5 days.  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2: What is a 95% confidence interval for the mean length of second pregnancies based on this larger sample? 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7FBFA-D523-194C-9C34-492EFB4AA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16" y="4543214"/>
            <a:ext cx="703909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5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Summer Institutes 2020</a:t>
            </a:r>
            <a:endParaRPr lang="en-US" sz="1400" dirty="0"/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47996EB-2849-419A-81DC-7D3FAFA439BA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3200400" y="457200"/>
            <a:ext cx="472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 3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381000" y="1299120"/>
            <a:ext cx="112776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Suppose we take a larger sample of second-time mothers. Instead of only sampling n=30, we sample n=45 and the sample mean is the same, 279.5 days.  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3: How does it compare to the 95% CI calculated from the n=30 second-time mothers?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/>
              <a:t>The 95% CI for n=45 is (277.90, 281.10) which is slightly narrower than the 95% CI for n=30: (277.51, 282.49).</a:t>
            </a:r>
          </a:p>
          <a:p>
            <a:r>
              <a:rPr lang="en-US" sz="2800" b="1" dirty="0"/>
              <a:t> </a:t>
            </a: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435</Words>
  <Application>Microsoft Macintosh PowerPoint</Application>
  <PresentationFormat>Custom</PresentationFormat>
  <Paragraphs>57</Paragraphs>
  <Slides>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Moodie, Zoe</dc:creator>
  <cp:lastModifiedBy>Moodie, Zoe</cp:lastModifiedBy>
  <cp:revision>58</cp:revision>
  <dcterms:created xsi:type="dcterms:W3CDTF">2020-06-17T18:45:52Z</dcterms:created>
  <dcterms:modified xsi:type="dcterms:W3CDTF">2020-07-14T17:11:16Z</dcterms:modified>
</cp:coreProperties>
</file>