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80" r:id="rId16"/>
    <p:sldId id="275" r:id="rId17"/>
    <p:sldId id="276" r:id="rId18"/>
    <p:sldId id="277" r:id="rId19"/>
    <p:sldId id="279" r:id="rId20"/>
  </p:sldIdLst>
  <p:sldSz cx="12192000" cy="9144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92" autoAdjust="0"/>
    <p:restoredTop sz="92821" autoAdjust="0"/>
  </p:normalViewPr>
  <p:slideViewPr>
    <p:cSldViewPr snapToGrid="0">
      <p:cViewPr varScale="1">
        <p:scale>
          <a:sx n="96" d="100"/>
          <a:sy n="96" d="100"/>
        </p:scale>
        <p:origin x="1080" y="176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1824" y="-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fld id="{BD1F3C14-A945-466E-8DF1-4E84DE15B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24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6563" y="550863"/>
            <a:ext cx="3651250" cy="2740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411" y="3474963"/>
            <a:ext cx="7038380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defTabSz="9673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8" tIns="48665" rIns="97328" bIns="48665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/>
            </a:lvl1pPr>
          </a:lstStyle>
          <a:p>
            <a:pPr>
              <a:defRPr/>
            </a:pPr>
            <a:fld id="{D42AA0A7-2BD1-4778-BBC9-ACC05BEA8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94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B6329-A2EB-440B-97CD-6511A32B5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3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47C29-2B03-41F0-9713-D073A688EC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17EBA-90A3-4163-AC06-F82876F1D0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ED1F3-128C-4557-89B8-A887A884E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A6D91-34D9-462B-97DD-FA4E060986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0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D8E62-7049-4DBC-B619-A6671C049F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3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4B5AB-777D-450B-8F92-2C2CF56B0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09D48-5945-4B0E-8735-C52330803A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2B52-DDB5-4566-A5DB-C7316E3465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5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8E218-EA07-4D59-A527-C2EE21C184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09FB8-E258-4CC0-A603-441CAF030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BD4ACC-2A0E-467D-95E4-5E91BE68FE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6DC1ABB-E527-42C1-B19F-1DDAAFD34851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3719310" y="3024188"/>
            <a:ext cx="47168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4400" b="1" dirty="0"/>
              <a:t>Hypothesis Testing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834B8C8-75E6-418D-BB33-51216BE04438}" type="slidenum">
              <a:rPr lang="en-US" sz="1400"/>
              <a:pPr/>
              <a:t>10</a:t>
            </a:fld>
            <a:endParaRPr lang="en-US" sz="1400" dirty="0"/>
          </a:p>
        </p:txBody>
      </p:sp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2928669" y="361371"/>
            <a:ext cx="65759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Example cont’d</a:t>
            </a: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307771" y="718883"/>
            <a:ext cx="9095014" cy="806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Test: </a:t>
            </a:r>
            <a:r>
              <a:rPr lang="en-US" sz="2800" b="1" dirty="0"/>
              <a:t>Reject</a:t>
            </a:r>
            <a:r>
              <a:rPr lang="en-US" sz="2800" dirty="0"/>
              <a:t> H</a:t>
            </a:r>
            <a:r>
              <a:rPr lang="en-US" sz="2800" baseline="-25000" dirty="0"/>
              <a:t>0</a:t>
            </a:r>
            <a:r>
              <a:rPr lang="en-US" sz="2800" dirty="0"/>
              <a:t> if</a:t>
            </a:r>
          </a:p>
          <a:p>
            <a:pPr algn="just">
              <a:spcBef>
                <a:spcPct val="50000"/>
              </a:spcBef>
            </a:pPr>
            <a:r>
              <a:rPr lang="en-US" sz="2800" dirty="0"/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dirty="0"/>
              <a:t>            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   = 79.4 therefore we reject the null and accept the alternative hypothesis. 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In terms of Z: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</p:txBody>
      </p:sp>
      <p:graphicFrame>
        <p:nvGraphicFramePr>
          <p:cNvPr id="133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95652"/>
              </p:ext>
            </p:extLst>
          </p:nvPr>
        </p:nvGraphicFramePr>
        <p:xfrm>
          <a:off x="3702935" y="7283953"/>
          <a:ext cx="170329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9" name="Equation" r:id="rId3" imgW="1206500" imgH="647700" progId="Equation.3">
                  <p:embed/>
                </p:oleObj>
              </mc:Choice>
              <mc:Fallback>
                <p:oleObj name="Equation" r:id="rId3" imgW="1206500" imgH="647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935" y="7283953"/>
                        <a:ext cx="170329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8"/>
          <p:cNvSpPr>
            <a:spLocks noChangeAspect="1" noChangeArrowheads="1"/>
          </p:cNvSpPr>
          <p:nvPr/>
        </p:nvSpPr>
        <p:spPr bwMode="auto">
          <a:xfrm>
            <a:off x="5757949" y="7514546"/>
            <a:ext cx="7925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reject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Z &lt; -1.96 or Z &gt; 1.96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F76049-B35F-D14F-9431-6DC475D76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582" y="1295199"/>
            <a:ext cx="4056018" cy="2103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830839-0CCF-F64D-A96C-EC98E26D0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381" y="3578781"/>
            <a:ext cx="3674225" cy="1463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222EB-73F0-D544-BFEB-76B064C0B2F3}"/>
              </a:ext>
            </a:extLst>
          </p:cNvPr>
          <p:cNvSpPr txBox="1"/>
          <p:nvPr/>
        </p:nvSpPr>
        <p:spPr>
          <a:xfrm>
            <a:off x="3896404" y="3784618"/>
            <a:ext cx="62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9D69D8C6-75AD-654C-9F4A-005630117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2805"/>
              </p:ext>
            </p:extLst>
          </p:nvPr>
        </p:nvGraphicFramePr>
        <p:xfrm>
          <a:off x="1238005" y="5803658"/>
          <a:ext cx="413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0" name="Equation" r:id="rId7" imgW="253890" imgH="279279" progId="Equation.3">
                  <p:embed/>
                </p:oleObj>
              </mc:Choice>
              <mc:Fallback>
                <p:oleObj name="Equation" r:id="rId7" imgW="253890" imgH="279279" progId="Equation.3">
                  <p:embed/>
                  <p:pic>
                    <p:nvPicPr>
                      <p:cNvPr id="112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05" y="5803658"/>
                        <a:ext cx="4130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8DD89A3-2CD2-F442-A113-1B77D18B0B1C}"/>
              </a:ext>
            </a:extLst>
          </p:cNvPr>
          <p:cNvSpPr txBox="1"/>
          <p:nvPr/>
        </p:nvSpPr>
        <p:spPr>
          <a:xfrm>
            <a:off x="4017269" y="197819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3850370-E792-46B9-BF80-DEDB7F66638A}" type="slidenum">
              <a:rPr lang="en-US" sz="1400"/>
              <a:pPr/>
              <a:t>11</a:t>
            </a:fld>
            <a:endParaRPr 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A4855-0A73-854F-B54C-BB0B4D60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24" y="868362"/>
            <a:ext cx="5643153" cy="576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E1CC1E-E1F0-A24D-82D2-98B184AD7F78}"/>
              </a:ext>
            </a:extLst>
          </p:cNvPr>
          <p:cNvSpPr txBox="1"/>
          <p:nvPr/>
        </p:nvSpPr>
        <p:spPr>
          <a:xfrm>
            <a:off x="3461016" y="3200401"/>
            <a:ext cx="154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Reject Ho</a:t>
            </a:r>
          </a:p>
          <a:p>
            <a:r>
              <a:rPr lang="en-US" dirty="0"/>
              <a:t> if </a:t>
            </a: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969903AD-FD6F-E74E-A2CF-5FE5376A7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38368"/>
              </p:ext>
            </p:extLst>
          </p:nvPr>
        </p:nvGraphicFramePr>
        <p:xfrm>
          <a:off x="3895726" y="3554343"/>
          <a:ext cx="2524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4" imgW="253890" imgH="279279" progId="Equation.3">
                  <p:embed/>
                </p:oleObj>
              </mc:Choice>
              <mc:Fallback>
                <p:oleObj name="Equation" r:id="rId4" imgW="253890" imgH="279279" progId="Equation.3">
                  <p:embed/>
                  <p:pic>
                    <p:nvPicPr>
                      <p:cNvPr id="18" name="Object 5">
                        <a:extLst>
                          <a:ext uri="{FF2B5EF4-FFF2-40B4-BE49-F238E27FC236}">
                            <a16:creationId xmlns:a16="http://schemas.microsoft.com/office/drawing/2014/main" id="{9D69D8C6-75AD-654C-9F4A-005630117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6" y="3554343"/>
                        <a:ext cx="2524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EB8F45-0124-7845-AECC-8762E81E9432}"/>
              </a:ext>
            </a:extLst>
          </p:cNvPr>
          <p:cNvCxnSpPr/>
          <p:nvPr/>
        </p:nvCxnSpPr>
        <p:spPr bwMode="auto">
          <a:xfrm>
            <a:off x="4031456" y="3922984"/>
            <a:ext cx="116682" cy="15442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1E09A4-DC03-C643-850E-3E79EBEFD8C9}"/>
              </a:ext>
            </a:extLst>
          </p:cNvPr>
          <p:cNvCxnSpPr/>
          <p:nvPr/>
        </p:nvCxnSpPr>
        <p:spPr bwMode="auto">
          <a:xfrm>
            <a:off x="4235582" y="3908287"/>
            <a:ext cx="3680750" cy="15442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03E4BB8-DB6D-40D5-9434-525AB59D67D7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2294907" y="392876"/>
            <a:ext cx="7288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and the P-value</a:t>
            </a: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3429000" y="1639785"/>
            <a:ext cx="51816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sz="2800" b="1" dirty="0"/>
              <a:t>p-value</a:t>
            </a:r>
            <a:r>
              <a:rPr lang="en-US" sz="2800" dirty="0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 a measure of how well the data fits the null hypothesis</a:t>
            </a:r>
            <a:endParaRPr lang="en-US" sz="28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	probability of obtaining a result as extreme or 	more extreme than the actual sample (when H</a:t>
            </a:r>
            <a:r>
              <a:rPr lang="en-US" sz="2800" baseline="-25000" dirty="0"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 	is true)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  </a:t>
            </a:r>
            <a:r>
              <a:rPr lang="en-US" sz="2800" b="1" dirty="0"/>
              <a:t>not </a:t>
            </a:r>
            <a:r>
              <a:rPr lang="en-US" sz="2800" dirty="0"/>
              <a:t>the probability that the null (or alternative)     	is true</a:t>
            </a:r>
            <a:endParaRPr lang="en-US" sz="28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8015910-F391-4B38-8C5E-FA5746290BB1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997527" y="381001"/>
            <a:ext cx="108421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and the P-value Example</a:t>
            </a: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1413163" y="1143001"/>
            <a:ext cx="901337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sz="2800" b="1" dirty="0"/>
              <a:t>p-value</a:t>
            </a:r>
            <a:r>
              <a:rPr lang="en-US" sz="2800" dirty="0"/>
              <a:t>:  Mean arterial pressure example</a:t>
            </a:r>
          </a:p>
          <a:p>
            <a:pPr algn="just"/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 = 79.4 mm Hg	n = 49	</a:t>
            </a:r>
            <a:r>
              <a:rPr lang="en-US" sz="2800" dirty="0">
                <a:sym typeface="Symbol" pitchFamily="18" charset="2"/>
              </a:rPr>
              <a:t></a:t>
            </a:r>
            <a:r>
              <a:rPr lang="en-US" sz="2800" dirty="0"/>
              <a:t> = 1.4 mm Hg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ctr">
              <a:spcBef>
                <a:spcPct val="50000"/>
              </a:spcBef>
            </a:pPr>
            <a:r>
              <a:rPr lang="en-US" sz="2800" dirty="0"/>
              <a:t>H</a:t>
            </a:r>
            <a:r>
              <a:rPr lang="en-US" sz="2800" baseline="-25000" dirty="0"/>
              <a:t>0</a:t>
            </a:r>
            <a:r>
              <a:rPr lang="en-US" sz="2800" dirty="0"/>
              <a:t> : </a:t>
            </a:r>
            <a:r>
              <a:rPr lang="en-US" sz="2800" dirty="0">
                <a:sym typeface="Symbol" pitchFamily="18" charset="2"/>
              </a:rPr>
              <a:t> = 78.8 mm Hg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H</a:t>
            </a:r>
            <a:r>
              <a:rPr lang="en-US" sz="2800" baseline="-25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:   78.8 mm Hg</a:t>
            </a:r>
          </a:p>
          <a:p>
            <a:pPr algn="ctr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p-value is given by: 2 * P[       &gt; 79.4] =0.0027</a:t>
            </a:r>
          </a:p>
        </p:txBody>
      </p:sp>
      <p:graphicFrame>
        <p:nvGraphicFramePr>
          <p:cNvPr id="163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075138"/>
              </p:ext>
            </p:extLst>
          </p:nvPr>
        </p:nvGraphicFramePr>
        <p:xfrm>
          <a:off x="1056902" y="2159330"/>
          <a:ext cx="413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3" name="Equation" r:id="rId3" imgW="253890" imgH="279279" progId="Equation.3">
                  <p:embed/>
                </p:oleObj>
              </mc:Choice>
              <mc:Fallback>
                <p:oleObj name="Equation" r:id="rId3" imgW="253890" imgH="27927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902" y="2159330"/>
                        <a:ext cx="4130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460944"/>
              </p:ext>
            </p:extLst>
          </p:nvPr>
        </p:nvGraphicFramePr>
        <p:xfrm>
          <a:off x="5355707" y="5415026"/>
          <a:ext cx="413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" name="Equation" r:id="rId5" imgW="253890" imgH="279279" progId="Equation.3">
                  <p:embed/>
                </p:oleObj>
              </mc:Choice>
              <mc:Fallback>
                <p:oleObj name="Equation" r:id="rId5" imgW="253890" imgH="27927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707" y="5415026"/>
                        <a:ext cx="4130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AF84FF8-FEBF-724D-A863-44CE85927B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57" y="5579195"/>
            <a:ext cx="3291840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B656E4C-E978-48F8-A302-3DE3990715BF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1684559" y="321994"/>
            <a:ext cx="8473044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(Somewhat Outdated) Guidelines for Judging the Significance of p-value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If .05 ≤ p &lt; .10, than the results are </a:t>
            </a:r>
            <a:r>
              <a:rPr lang="en-US" sz="2800" i="1" dirty="0">
                <a:sym typeface="Symbol" pitchFamily="18" charset="2"/>
              </a:rPr>
              <a:t>marginally significant</a:t>
            </a:r>
            <a:r>
              <a:rPr lang="en-US" sz="2800" dirty="0">
                <a:sym typeface="Symbol" pitchFamily="18" charset="2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If .01 </a:t>
            </a:r>
            <a:r>
              <a:rPr lang="en-US" sz="2800" dirty="0">
                <a:sym typeface="Symbol" pitchFamily="18" charset="2"/>
              </a:rPr>
              <a:t>≤ p &lt; .05, then the results are </a:t>
            </a:r>
            <a:r>
              <a:rPr lang="en-US" sz="2800" i="1" dirty="0">
                <a:sym typeface="Symbol" pitchFamily="18" charset="2"/>
              </a:rPr>
              <a:t>significant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If .001 ≤ p &lt; .01, then the results are </a:t>
            </a:r>
            <a:r>
              <a:rPr lang="en-US" sz="2800" i="1" dirty="0">
                <a:sym typeface="Symbol" pitchFamily="18" charset="2"/>
              </a:rPr>
              <a:t>highly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significant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If p &lt; .001, then the results are </a:t>
            </a:r>
            <a:r>
              <a:rPr lang="en-US" sz="2800" i="1" dirty="0">
                <a:sym typeface="Symbol" pitchFamily="18" charset="2"/>
              </a:rPr>
              <a:t>very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highly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significant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If p &gt; .1, then the results are considered </a:t>
            </a:r>
            <a:r>
              <a:rPr lang="en-US" sz="2800" i="1" dirty="0">
                <a:sym typeface="Symbol" pitchFamily="18" charset="2"/>
              </a:rPr>
              <a:t>not statistically significant </a:t>
            </a:r>
            <a:r>
              <a:rPr lang="en-US" sz="2800" dirty="0">
                <a:sym typeface="Symbol" pitchFamily="18" charset="2"/>
              </a:rPr>
              <a:t>(sometimes denoted by NS).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2866" y="7045443"/>
            <a:ext cx="4597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is not everything!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438DB-C3E7-F747-ADF5-4565B3EF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4BAA8-45E6-FE4A-B382-1E153A3F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17F86-1DF3-4C44-AE95-AA0C94AF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2B52-DDB5-4566-A5DB-C7316E3465A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C2DD4-5AB3-9B4A-9D59-F36DD1DFB707}"/>
              </a:ext>
            </a:extLst>
          </p:cNvPr>
          <p:cNvSpPr/>
          <p:nvPr/>
        </p:nvSpPr>
        <p:spPr>
          <a:xfrm>
            <a:off x="838200" y="1276534"/>
            <a:ext cx="1066899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In March 2016, the ASA provided these guidelines: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P-values can indicate how incompatible the data are with a specified statistical model.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P-values do not measure the probability that the studied hypothesis is true, or the probability that the data were produced by random chance alone.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Scientific conclusions and business or policy decisions should not be based only on whether a p-value passes a specific threshold.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Proper inference requires full reporting and transparency.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A p-value, or statistical significance, does not measure the size of an effect or the importance of a result.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By itself, a p-value does not provide a good measure of evidence regarding a model or hypothesis.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EE5B4-C303-E84D-8294-9AA9F0EC614E}"/>
              </a:ext>
            </a:extLst>
          </p:cNvPr>
          <p:cNvSpPr/>
          <p:nvPr/>
        </p:nvSpPr>
        <p:spPr>
          <a:xfrm>
            <a:off x="348343" y="259431"/>
            <a:ext cx="11495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American Statistical Association Guidelines for the Use of P-values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6182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4C1867C-334F-403B-8E02-6EBE385F9824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1721923" y="308457"/>
            <a:ext cx="92983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3200" b="1" dirty="0"/>
              <a:t>Hypothesis Testing and Confidence Intervals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707572" y="1298642"/>
            <a:ext cx="11001498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371600" algn="l"/>
                <a:tab pos="3886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sz="2800" b="1" dirty="0"/>
              <a:t>Hypothesis Test</a:t>
            </a:r>
            <a:r>
              <a:rPr lang="en-US" sz="2800" dirty="0"/>
              <a:t>:  </a:t>
            </a:r>
            <a:r>
              <a:rPr lang="en-US" sz="2800" u="sng" dirty="0"/>
              <a:t>Fail to reject</a:t>
            </a:r>
            <a:r>
              <a:rPr lang="en-US" sz="2800" dirty="0"/>
              <a:t> H</a:t>
            </a:r>
            <a:r>
              <a:rPr lang="en-US" sz="2800" baseline="-25000" dirty="0"/>
              <a:t>0</a:t>
            </a:r>
            <a:r>
              <a:rPr lang="en-US" sz="2800" dirty="0"/>
              <a:t> if:</a:t>
            </a:r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b="1" dirty="0"/>
              <a:t>Confidence Interval</a:t>
            </a:r>
            <a:r>
              <a:rPr lang="en-US" sz="2800" dirty="0"/>
              <a:t>:  Plausible values for </a:t>
            </a:r>
            <a:r>
              <a:rPr lang="en-US" sz="2800" dirty="0">
                <a:sym typeface="Symbol" pitchFamily="18" charset="2"/>
              </a:rPr>
              <a:t> are given by: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/>
              <a:t>  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</p:txBody>
      </p:sp>
      <p:graphicFrame>
        <p:nvGraphicFramePr>
          <p:cNvPr id="194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481474"/>
              </p:ext>
            </p:extLst>
          </p:nvPr>
        </p:nvGraphicFramePr>
        <p:xfrm>
          <a:off x="3815029" y="2320637"/>
          <a:ext cx="3480435" cy="192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4" name="Equation" r:id="rId3" imgW="2578100" imgH="1422400" progId="Equation.3">
                  <p:embed/>
                </p:oleObj>
              </mc:Choice>
              <mc:Fallback>
                <p:oleObj name="Equation" r:id="rId3" imgW="2578100" imgH="142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029" y="2320637"/>
                        <a:ext cx="3480435" cy="192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000751"/>
              </p:ext>
            </p:extLst>
          </p:nvPr>
        </p:nvGraphicFramePr>
        <p:xfrm>
          <a:off x="4277012" y="6016558"/>
          <a:ext cx="310242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5" name="Equation" r:id="rId5" imgW="2413000" imgH="1422400" progId="Equation.3">
                  <p:embed/>
                </p:oleObj>
              </mc:Choice>
              <mc:Fallback>
                <p:oleObj name="Equation" r:id="rId5" imgW="2413000" imgH="142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012" y="6016558"/>
                        <a:ext cx="310242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46DD0B8-2750-4B5B-B2F4-5B6B09F20BC4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1425040" y="182031"/>
            <a:ext cx="97258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3200" b="1" dirty="0"/>
              <a:t>Hypothesis Testing</a:t>
            </a:r>
          </a:p>
          <a:p>
            <a:pPr algn="ctr"/>
            <a:r>
              <a:rPr lang="en-US" sz="3200" b="1" dirty="0"/>
              <a:t>“How many sides?”</a:t>
            </a:r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1116280" y="1170825"/>
            <a:ext cx="10949050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Depending on the alternative hypothesis, a test may have a </a:t>
            </a:r>
            <a:r>
              <a:rPr lang="en-US" sz="2800" b="1" dirty="0">
                <a:sym typeface="Symbol" pitchFamily="18" charset="2"/>
              </a:rPr>
              <a:t>one-sided alternative</a:t>
            </a:r>
            <a:r>
              <a:rPr lang="en-US" sz="2800" dirty="0">
                <a:sym typeface="Symbol" pitchFamily="18" charset="2"/>
              </a:rPr>
              <a:t> or a </a:t>
            </a:r>
            <a:r>
              <a:rPr lang="en-US" sz="2800" b="1" dirty="0">
                <a:sym typeface="Symbol" pitchFamily="18" charset="2"/>
              </a:rPr>
              <a:t>two-sided alternative</a:t>
            </a:r>
            <a:r>
              <a:rPr lang="en-US" sz="2800" dirty="0">
                <a:sym typeface="Symbol" pitchFamily="18" charset="2"/>
              </a:rPr>
              <a:t>.  Consider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H</a:t>
            </a:r>
            <a:r>
              <a:rPr lang="en-US" sz="2800" baseline="-25000" dirty="0"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  :   = </a:t>
            </a:r>
            <a:r>
              <a:rPr lang="en-US" sz="2800" baseline="-25000" dirty="0">
                <a:sym typeface="Symbol" pitchFamily="18" charset="2"/>
              </a:rPr>
              <a:t>0</a:t>
            </a: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We can envision (at least) three possible alternatives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H</a:t>
            </a:r>
            <a:r>
              <a:rPr lang="en-US" sz="2800" baseline="-25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 :    </a:t>
            </a:r>
            <a:r>
              <a:rPr lang="en-US" sz="2800" baseline="-25000" dirty="0">
                <a:sym typeface="Symbol" pitchFamily="18" charset="2"/>
              </a:rPr>
              <a:t>0	</a:t>
            </a:r>
            <a:r>
              <a:rPr lang="en-US" sz="2800" dirty="0">
                <a:sym typeface="Symbol" pitchFamily="18" charset="2"/>
              </a:rPr>
              <a:t>(1)</a:t>
            </a:r>
            <a:endParaRPr lang="en-US" sz="2800" baseline="-250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H</a:t>
            </a:r>
            <a:r>
              <a:rPr lang="en-US" sz="2800" baseline="-25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 :   &lt; </a:t>
            </a:r>
            <a:r>
              <a:rPr lang="en-US" sz="2800" baseline="-25000" dirty="0">
                <a:sym typeface="Symbol" pitchFamily="18" charset="2"/>
              </a:rPr>
              <a:t>0	</a:t>
            </a:r>
            <a:r>
              <a:rPr lang="en-US" sz="2800" dirty="0">
                <a:sym typeface="Symbol" pitchFamily="18" charset="2"/>
              </a:rPr>
              <a:t>(2)</a:t>
            </a:r>
            <a:endParaRPr lang="en-US" sz="2800" baseline="-250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H</a:t>
            </a:r>
            <a:r>
              <a:rPr lang="en-US" sz="2800" baseline="-25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 :   &gt; </a:t>
            </a:r>
            <a:r>
              <a:rPr lang="en-US" sz="2800" baseline="-25000" dirty="0">
                <a:sym typeface="Symbol" pitchFamily="18" charset="2"/>
              </a:rPr>
              <a:t>0	</a:t>
            </a:r>
            <a:r>
              <a:rPr lang="en-US" sz="2800" dirty="0">
                <a:sym typeface="Symbol" pitchFamily="18" charset="2"/>
              </a:rPr>
              <a:t>(3)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(1)	is an example of a “two-sided alternative”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(2) and (3) are examples of  “one-sided alternatives”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The distinction impacts: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  Rejection regions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>
                <a:sym typeface="Symbol" pitchFamily="18" charset="2"/>
              </a:rPr>
              <a:t>  p-value calculation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84CFFAE-ED74-4862-A5A9-7036E9C2ED67}" type="slidenum">
              <a:rPr lang="en-US" sz="1400"/>
              <a:pPr/>
              <a:t>18</a:t>
            </a:fld>
            <a:endParaRPr lang="en-US" sz="1400" dirty="0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09800" y="280459"/>
            <a:ext cx="74923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1-sided Hypothesis Testing  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536426" y="1139543"/>
            <a:ext cx="11440886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dirty="0"/>
              <a:t>Mean Arterial Pressure Example</a:t>
            </a:r>
            <a:r>
              <a:rPr lang="en-US" sz="2400" dirty="0"/>
              <a:t>:  Instead of the two-sided alternative considered earlier we may have only been interested in the alternative that HIV+ pregnant women have higher mean arterial pressure.</a:t>
            </a:r>
          </a:p>
          <a:p>
            <a:pPr algn="ctr">
              <a:spcBef>
                <a:spcPct val="50000"/>
              </a:spcBef>
            </a:pPr>
            <a:r>
              <a:rPr lang="en-US" sz="2400" dirty="0"/>
              <a:t>H</a:t>
            </a:r>
            <a:r>
              <a:rPr lang="en-US" sz="2400" baseline="-25000" dirty="0"/>
              <a:t>0</a:t>
            </a:r>
            <a:r>
              <a:rPr lang="en-US" sz="2400" dirty="0"/>
              <a:t>  :  </a:t>
            </a:r>
            <a:r>
              <a:rPr lang="en-US" sz="2400" dirty="0">
                <a:sym typeface="Symbol" pitchFamily="18" charset="2"/>
              </a:rPr>
              <a:t> = 78.8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H</a:t>
            </a:r>
            <a:r>
              <a:rPr lang="en-US" sz="2400" baseline="-25000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  :  &gt; 78.8</a:t>
            </a:r>
            <a:endParaRPr lang="en-US" sz="2400" dirty="0"/>
          </a:p>
          <a:p>
            <a:pPr algn="just">
              <a:spcBef>
                <a:spcPct val="50000"/>
              </a:spcBef>
            </a:pPr>
            <a:endParaRPr lang="en-US" sz="2400" dirty="0"/>
          </a:p>
          <a:p>
            <a:pPr algn="just">
              <a:spcBef>
                <a:spcPct val="50000"/>
              </a:spcBef>
            </a:pPr>
            <a:r>
              <a:rPr lang="en-US" sz="2400" dirty="0"/>
              <a:t>Given this, an </a:t>
            </a:r>
            <a:r>
              <a:rPr lang="en-US" sz="2400" dirty="0">
                <a:sym typeface="Symbol" pitchFamily="18" charset="2"/>
              </a:rPr>
              <a:t> = 0.05 test would reject when</a:t>
            </a:r>
          </a:p>
          <a:p>
            <a:pPr algn="just"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We put all the probability on “one-side”.</a:t>
            </a:r>
          </a:p>
          <a:p>
            <a:pPr algn="just"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The p-value would be half of the previous,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p-value = P[      &gt; 79.4]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= 0.0014</a:t>
            </a:r>
            <a:endParaRPr lang="en-US" sz="2400" dirty="0"/>
          </a:p>
        </p:txBody>
      </p:sp>
      <p:graphicFrame>
        <p:nvGraphicFramePr>
          <p:cNvPr id="215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88200"/>
              </p:ext>
            </p:extLst>
          </p:nvPr>
        </p:nvGraphicFramePr>
        <p:xfrm>
          <a:off x="4828119" y="4786695"/>
          <a:ext cx="403411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2" name="Equation" r:id="rId3" imgW="2857500" imgH="647700" progId="Equation.3">
                  <p:embed/>
                </p:oleObj>
              </mc:Choice>
              <mc:Fallback>
                <p:oleObj name="Equation" r:id="rId3" imgW="2857500" imgH="647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119" y="4786695"/>
                        <a:ext cx="403411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366858"/>
              </p:ext>
            </p:extLst>
          </p:nvPr>
        </p:nvGraphicFramePr>
        <p:xfrm>
          <a:off x="6387498" y="7361385"/>
          <a:ext cx="330432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3" name="Equation" r:id="rId5" imgW="253890" imgH="279279" progId="Equation.3">
                  <p:embed/>
                </p:oleObj>
              </mc:Choice>
              <mc:Fallback>
                <p:oleObj name="Equation" r:id="rId5" imgW="253890" imgH="27927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498" y="7361385"/>
                        <a:ext cx="330432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44FD86-135F-D24D-BE6C-6B3EEEB7CEAD}"/>
              </a:ext>
            </a:extLst>
          </p:cNvPr>
          <p:cNvSpPr txBox="1"/>
          <p:nvPr/>
        </p:nvSpPr>
        <p:spPr>
          <a:xfrm>
            <a:off x="8266834" y="5059229"/>
            <a:ext cx="9715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3E82855-B43A-4A27-9201-87FB71D915C9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3505200" y="370582"/>
            <a:ext cx="44026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3200" b="1"/>
              <a:t>Take Home </a:t>
            </a:r>
            <a:r>
              <a:rPr lang="en-US" sz="3200" b="1" dirty="0"/>
              <a:t>P</a:t>
            </a:r>
            <a:r>
              <a:rPr lang="en-US" sz="3200" b="1"/>
              <a:t>oints</a:t>
            </a:r>
            <a:endParaRPr lang="en-US" sz="3200" b="1" dirty="0"/>
          </a:p>
          <a:p>
            <a:pPr algn="ctr"/>
            <a:endParaRPr lang="en-US" sz="3200" b="1" dirty="0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975459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/>
              <a:t>Hypothesis Testing Steps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1.	Identify H</a:t>
            </a:r>
            <a:r>
              <a:rPr lang="en-US" sz="2800" baseline="-25000" dirty="0"/>
              <a:t>0</a:t>
            </a:r>
            <a:r>
              <a:rPr lang="en-US" sz="2800" dirty="0"/>
              <a:t> and H</a:t>
            </a:r>
            <a:r>
              <a:rPr lang="en-US" sz="2800" baseline="-25000" dirty="0"/>
              <a:t>A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2.	Identify a test statistic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3.	Determine a significance level, </a:t>
            </a:r>
            <a:r>
              <a:rPr lang="en-US" sz="2800" dirty="0">
                <a:sym typeface="Symbol" pitchFamily="18" charset="2"/>
              </a:rPr>
              <a:t> = 0.05,  = 	0.01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4.	Critical value determines rejection / acceptance region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5.	Calculate p-value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6.	Interpret the result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A4391C6-2924-4CF7-B32A-18EAEC1B662E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376054" y="505521"/>
            <a:ext cx="92874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</a:t>
            </a:r>
          </a:p>
          <a:p>
            <a:pPr algn="ctr"/>
            <a:r>
              <a:rPr lang="en-US" sz="3200" b="1" dirty="0"/>
              <a:t>Motivation</a:t>
            </a:r>
          </a:p>
        </p:txBody>
      </p:sp>
      <p:graphicFrame>
        <p:nvGraphicFramePr>
          <p:cNvPr id="5127" name="Object 4"/>
          <p:cNvGraphicFramePr>
            <a:graphicFrameLocks noChangeAspect="1"/>
          </p:cNvGraphicFramePr>
          <p:nvPr/>
        </p:nvGraphicFramePr>
        <p:xfrm>
          <a:off x="6019801" y="4419601"/>
          <a:ext cx="1508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Equation" r:id="rId3" imgW="152268" imgH="304536" progId="Equation.COEE2">
                  <p:embed/>
                </p:oleObj>
              </mc:Choice>
              <mc:Fallback>
                <p:oleObj name="Equation" r:id="rId3" imgW="152268" imgH="304536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4419601"/>
                        <a:ext cx="1508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1916875" y="1990108"/>
            <a:ext cx="820584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1.	Is the chance of getting a cold different when participants take vitamin C than when they take placebo? (Pauling 1971 data).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2.	Suppose that 6 out of 15 students in a grade-school class develop influenza, whereas 20% of grade-school children nationwide develop influenza.  Is there evidence of an excessive number of cases in the class?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  <a:endParaRPr lang="en-US" sz="14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0A03AC4-B439-4E7C-B857-AE1F27FA86D6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1567543" y="457201"/>
            <a:ext cx="8241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Motivation cont’d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3505200" y="1371601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8" indent="-115888" defTabSz="912813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12813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12813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12813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12813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/>
              <a:t>		</a:t>
            </a:r>
            <a:endParaRPr lang="en-US">
              <a:sym typeface="Symbol" pitchFamily="18" charset="2"/>
            </a:endParaRP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101932" y="1600200"/>
            <a:ext cx="7707086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351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3.	In a study of 49 HIV+ pregnant women, we find a mean arterial pressure of 79.4 mm Hg.  In the general population of pregnant women, the mean arterial pressure is 78.8 mm Hg with standard deviation of 1.4 mm Hg.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Are the data from our study consistent with the data from the general population?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What if	     = 80.1 mm Hg?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What if 	     = 81.3 mm Hg?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What if the sample was of size n=100 instead of 49?</a:t>
            </a:r>
          </a:p>
        </p:txBody>
      </p:sp>
      <p:graphicFrame>
        <p:nvGraphicFramePr>
          <p:cNvPr id="61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25029"/>
              </p:ext>
            </p:extLst>
          </p:nvPr>
        </p:nvGraphicFramePr>
        <p:xfrm>
          <a:off x="3576450" y="4993764"/>
          <a:ext cx="413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" name="Equation" r:id="rId3" imgW="253890" imgH="279279" progId="Equation.3">
                  <p:embed/>
                </p:oleObj>
              </mc:Choice>
              <mc:Fallback>
                <p:oleObj name="Equation" r:id="rId3" imgW="253890" imgH="27927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450" y="4993764"/>
                        <a:ext cx="4130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2AB08E10-76AD-8E4E-AE89-61C3BFA36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537178"/>
              </p:ext>
            </p:extLst>
          </p:nvPr>
        </p:nvGraphicFramePr>
        <p:xfrm>
          <a:off x="3569525" y="5674840"/>
          <a:ext cx="413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" name="Equation" r:id="rId3" imgW="253890" imgH="279279" progId="Equation.3">
                  <p:embed/>
                </p:oleObj>
              </mc:Choice>
              <mc:Fallback>
                <p:oleObj name="Equation" r:id="rId3" imgW="253890" imgH="279279" progId="Equation.3">
                  <p:embed/>
                  <p:pic>
                    <p:nvPicPr>
                      <p:cNvPr id="61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525" y="5674840"/>
                        <a:ext cx="4130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71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39B6A93-034E-4C55-99D8-87FAA5A53744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</a:t>
            </a: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2293917" y="1141022"/>
            <a:ext cx="7688283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800" dirty="0"/>
              <a:t>Define: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 = </a:t>
            </a:r>
            <a:r>
              <a:rPr lang="en-US" sz="2800" i="1" dirty="0">
                <a:sym typeface="Symbol" pitchFamily="18" charset="2"/>
              </a:rPr>
              <a:t>population</a:t>
            </a:r>
            <a:r>
              <a:rPr lang="en-US" sz="2800" dirty="0">
                <a:sym typeface="Symbol" pitchFamily="18" charset="2"/>
              </a:rPr>
              <a:t> mean arterial pressure for 		HIV+ pregnant women at 36 weeks 		gestation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ym typeface="Symbol" pitchFamily="18" charset="2"/>
              </a:rPr>
              <a:t>Hypotheses:</a:t>
            </a:r>
          </a:p>
          <a:p>
            <a:pPr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1.	</a:t>
            </a:r>
            <a:r>
              <a:rPr lang="en-US" sz="2800" u="sng" dirty="0">
                <a:sym typeface="Symbol" pitchFamily="18" charset="2"/>
              </a:rPr>
              <a:t>Null Hypothesis</a:t>
            </a:r>
            <a:r>
              <a:rPr lang="en-US" sz="2800" dirty="0">
                <a:sym typeface="Symbol" pitchFamily="18" charset="2"/>
              </a:rPr>
              <a:t>:  Generally, the hypothesis that the unknown parameter equals a fixed value.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H</a:t>
            </a:r>
            <a:r>
              <a:rPr lang="en-US" sz="2800" baseline="-25000" dirty="0"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:   = 78.8 mm Hg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2.	</a:t>
            </a:r>
            <a:r>
              <a:rPr lang="en-US" sz="2800" u="sng" dirty="0">
                <a:sym typeface="Symbol" pitchFamily="18" charset="2"/>
              </a:rPr>
              <a:t>Alternative Hypothesis</a:t>
            </a:r>
            <a:r>
              <a:rPr lang="en-US" sz="2800" dirty="0">
                <a:sym typeface="Symbol" pitchFamily="18" charset="2"/>
              </a:rPr>
              <a:t>:  contradicts the null hypothesis.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H</a:t>
            </a:r>
            <a:r>
              <a:rPr lang="en-US" sz="2800" baseline="-25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:    78.8 mm Hg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57CCB1C-4CCC-4DB0-BCB7-A8C46D93FC14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605236" y="2608944"/>
            <a:ext cx="6781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/>
              <a:t>Decision and Truth:</a:t>
            </a: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We assume that either H</a:t>
            </a:r>
            <a:r>
              <a:rPr lang="en-US" sz="2800" baseline="-25000" dirty="0"/>
              <a:t>0</a:t>
            </a:r>
            <a:r>
              <a:rPr lang="en-US" sz="2800" dirty="0"/>
              <a:t> or H</a:t>
            </a:r>
            <a:r>
              <a:rPr lang="en-US" sz="2800" baseline="-25000" dirty="0"/>
              <a:t>A</a:t>
            </a:r>
            <a:r>
              <a:rPr lang="en-US" sz="2800" dirty="0"/>
              <a:t> is true.  Based on the data we will choose one of these hypotheses.</a:t>
            </a:r>
          </a:p>
        </p:txBody>
      </p:sp>
      <p:graphicFrame>
        <p:nvGraphicFramePr>
          <p:cNvPr id="8200" name="Object 5"/>
          <p:cNvGraphicFramePr>
            <a:graphicFrameLocks noChangeAspect="1"/>
          </p:cNvGraphicFramePr>
          <p:nvPr/>
        </p:nvGraphicFramePr>
        <p:xfrm>
          <a:off x="2133600" y="742950"/>
          <a:ext cx="139065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" name="Document" r:id="rId3" imgW="1391412" imgH="2048256" progId="Word.Document.8">
                  <p:embed/>
                </p:oleObj>
              </mc:Choice>
              <mc:Fallback>
                <p:oleObj name="Document" r:id="rId3" imgW="1391412" imgH="2048256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742950"/>
                        <a:ext cx="1390650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771954"/>
              </p:ext>
            </p:extLst>
          </p:nvPr>
        </p:nvGraphicFramePr>
        <p:xfrm>
          <a:off x="4568825" y="4830905"/>
          <a:ext cx="7603932" cy="429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" name="Document" r:id="rId5" imgW="5449824" imgH="3086100" progId="Word.Document.8">
                  <p:embed/>
                </p:oleObj>
              </mc:Choice>
              <mc:Fallback>
                <p:oleObj name="Document" r:id="rId5" imgW="5449824" imgH="30861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830905"/>
                        <a:ext cx="7603932" cy="429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7"/>
          <p:cNvSpPr txBox="1">
            <a:spLocks noChangeAspect="1" noChangeArrowheads="1"/>
          </p:cNvSpPr>
          <p:nvPr/>
        </p:nvSpPr>
        <p:spPr bwMode="auto">
          <a:xfrm>
            <a:off x="862315" y="1340748"/>
            <a:ext cx="26949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 = </a:t>
            </a:r>
            <a:r>
              <a:rPr lang="en-US" sz="2800" b="1" dirty="0">
                <a:sym typeface="Symbol" pitchFamily="18" charset="2"/>
              </a:rPr>
              <a:t>“size”</a:t>
            </a:r>
            <a:endParaRPr lang="en-US" sz="28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1 - 	= “</a:t>
            </a:r>
            <a:r>
              <a:rPr lang="en-US" sz="2800" b="1" dirty="0">
                <a:sym typeface="Symbol" pitchFamily="18" charset="2"/>
              </a:rPr>
              <a:t>power”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6C289-72F1-7A41-B403-A65B24CF276F}"/>
              </a:ext>
            </a:extLst>
          </p:cNvPr>
          <p:cNvSpPr txBox="1"/>
          <p:nvPr/>
        </p:nvSpPr>
        <p:spPr>
          <a:xfrm>
            <a:off x="4859610" y="5834459"/>
            <a:ext cx="15766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Fail to reject H</a:t>
            </a:r>
            <a:r>
              <a:rPr lang="en-US" sz="2400" baseline="-250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3CA6FB-1534-5C4F-AE72-833CFF27FF1E}"/>
              </a:ext>
            </a:extLst>
          </p:cNvPr>
          <p:cNvSpPr txBox="1">
            <a:spLocks noChangeAspect="1"/>
          </p:cNvSpPr>
          <p:nvPr/>
        </p:nvSpPr>
        <p:spPr>
          <a:xfrm>
            <a:off x="4859609" y="7121592"/>
            <a:ext cx="15766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Reject H</a:t>
            </a:r>
            <a:r>
              <a:rPr lang="en-US" sz="2400" baseline="-25000" dirty="0"/>
              <a:t>0 ,</a:t>
            </a:r>
          </a:p>
          <a:p>
            <a:r>
              <a:rPr lang="en-US" sz="2400" dirty="0"/>
              <a:t>Accept H</a:t>
            </a:r>
            <a:r>
              <a:rPr lang="en-US" sz="2400" baseline="-25000" dirty="0"/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C1997-F0AF-D24A-9318-CC1EE3113066}"/>
              </a:ext>
            </a:extLst>
          </p:cNvPr>
          <p:cNvSpPr txBox="1"/>
          <p:nvPr/>
        </p:nvSpPr>
        <p:spPr>
          <a:xfrm>
            <a:off x="7358468" y="4369240"/>
            <a:ext cx="2024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6955B-860C-FA49-8D96-6F3D3A2CE74C}"/>
              </a:ext>
            </a:extLst>
          </p:cNvPr>
          <p:cNvSpPr txBox="1"/>
          <p:nvPr/>
        </p:nvSpPr>
        <p:spPr>
          <a:xfrm>
            <a:off x="3174310" y="6564098"/>
            <a:ext cx="247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Decision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E677E36-EE33-4C0D-B631-C14D6C1DC469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733800" y="169289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</a:t>
            </a: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593767" y="1041976"/>
            <a:ext cx="11222182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1028700" algn="l"/>
                <a:tab pos="1257300" algn="l"/>
                <a:tab pos="1485900" algn="l"/>
                <a:tab pos="17145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Let’s fix </a:t>
            </a:r>
            <a:r>
              <a:rPr lang="en-US" sz="2400" dirty="0">
                <a:sym typeface="Symbol" pitchFamily="18" charset="2"/>
              </a:rPr>
              <a:t>, for example,  = 0.05.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		0.05	=		=	P[ choose H</a:t>
            </a:r>
            <a:r>
              <a:rPr lang="en-US" sz="2400" baseline="-25000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 | H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true ]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			 		=	P[ reject H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| H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true ]</a:t>
            </a: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Q: How to construct a procedure that makes this error with only 0.05 probability?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A: Suppose we assume H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is true and suppose that, using that assumption, the data should give us a standard normal, Z.</a:t>
            </a: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If  = 0 then |Z| is rarely “large”. A “large” |Z| would make me question whether  = 0 .</a:t>
            </a:r>
          </a:p>
        </p:txBody>
      </p:sp>
      <p:pic>
        <p:nvPicPr>
          <p:cNvPr id="9224" name="Picture 5" descr="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68" y="4859249"/>
            <a:ext cx="487345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3E364E3-6B9C-4740-9524-19530B5E0441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3581400" y="223684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451263" y="971014"/>
            <a:ext cx="11008426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114300"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858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Therefore, </a:t>
            </a:r>
            <a:r>
              <a:rPr lang="en-US" sz="2800" b="1" dirty="0"/>
              <a:t>we reject</a:t>
            </a:r>
            <a:r>
              <a:rPr lang="en-US" sz="2800" dirty="0"/>
              <a:t> H</a:t>
            </a:r>
            <a:r>
              <a:rPr lang="en-US" sz="2800" baseline="-25000" dirty="0"/>
              <a:t>0</a:t>
            </a:r>
            <a:r>
              <a:rPr lang="en-US" sz="2800" dirty="0"/>
              <a:t> </a:t>
            </a:r>
            <a:r>
              <a:rPr lang="en-US" sz="2800" b="1" dirty="0"/>
              <a:t>if</a:t>
            </a:r>
            <a:r>
              <a:rPr lang="en-US" sz="2800" dirty="0"/>
              <a:t> |Z| &gt; 1.96.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	 = P[reject </a:t>
            </a:r>
            <a:r>
              <a:rPr lang="en-US" sz="2800" dirty="0"/>
              <a:t>H</a:t>
            </a:r>
            <a:r>
              <a:rPr lang="en-US" sz="2800" baseline="-25000" dirty="0"/>
              <a:t>0 </a:t>
            </a:r>
            <a:r>
              <a:rPr lang="en-US" sz="2800" dirty="0"/>
              <a:t>| H</a:t>
            </a:r>
            <a:r>
              <a:rPr lang="en-US" sz="2800" baseline="-25000" dirty="0"/>
              <a:t>0</a:t>
            </a:r>
            <a:r>
              <a:rPr lang="en-US" sz="2800" dirty="0"/>
              <a:t> true] = 0.05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Then if we do find a large value of |Z| we can claim that: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Either</a:t>
            </a:r>
            <a:r>
              <a:rPr lang="en-US" sz="2800" dirty="0"/>
              <a:t> H</a:t>
            </a:r>
            <a:r>
              <a:rPr lang="en-US" sz="2800" baseline="-25000" dirty="0"/>
              <a:t>0</a:t>
            </a:r>
            <a:r>
              <a:rPr lang="en-US" sz="2800" dirty="0"/>
              <a:t> is true and something unusual happened (with probability </a:t>
            </a:r>
            <a:r>
              <a:rPr lang="en-US" sz="2800" dirty="0">
                <a:sym typeface="Symbol" pitchFamily="18" charset="2"/>
              </a:rPr>
              <a:t>)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ym typeface="Symbol" pitchFamily="18" charset="2"/>
              </a:rPr>
              <a:t>or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/>
              <a:t>H</a:t>
            </a:r>
            <a:r>
              <a:rPr lang="en-US" sz="2800" baseline="-25000" dirty="0"/>
              <a:t>0</a:t>
            </a:r>
            <a:r>
              <a:rPr lang="en-US" sz="2800" dirty="0"/>
              <a:t> is not true.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But note that we operate under the assumption that H</a:t>
            </a:r>
            <a:r>
              <a:rPr lang="en-US" sz="2800" baseline="-25000" dirty="0"/>
              <a:t>0</a:t>
            </a:r>
            <a:r>
              <a:rPr lang="en-US" sz="2800" dirty="0"/>
              <a:t> is true and look for evidence suggesting it is false. We can reject the null but we can’t prove it is true. Therefore, we say: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/>
              <a:t> If |Z| &gt; 1.96, then we </a:t>
            </a:r>
            <a:r>
              <a:rPr lang="en-US" sz="2800" b="1" dirty="0"/>
              <a:t>reject</a:t>
            </a:r>
            <a:r>
              <a:rPr lang="en-US" sz="2800" dirty="0"/>
              <a:t> H</a:t>
            </a:r>
            <a:r>
              <a:rPr lang="en-US" sz="2800" baseline="-25000" dirty="0"/>
              <a:t>0 </a:t>
            </a:r>
            <a:r>
              <a:rPr lang="en-US" sz="2800" dirty="0"/>
              <a:t>and </a:t>
            </a:r>
            <a:r>
              <a:rPr lang="en-US" sz="2800" b="1" dirty="0"/>
              <a:t>accept</a:t>
            </a:r>
            <a:r>
              <a:rPr lang="en-US" sz="2800" dirty="0"/>
              <a:t> H</a:t>
            </a:r>
            <a:r>
              <a:rPr lang="en-US" sz="2800" baseline="-25000" dirty="0"/>
              <a:t>A</a:t>
            </a:r>
            <a:r>
              <a:rPr lang="en-US" sz="2800" dirty="0"/>
              <a:t>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/>
              <a:t> If |Z| &lt; 1.96, then we </a:t>
            </a:r>
            <a:r>
              <a:rPr lang="en-US" sz="2800" b="1" dirty="0"/>
              <a:t>fail to reject</a:t>
            </a:r>
            <a:r>
              <a:rPr lang="en-US" sz="2800" dirty="0"/>
              <a:t> H</a:t>
            </a:r>
            <a:r>
              <a:rPr lang="en-US" sz="2800" baseline="-25000" dirty="0"/>
              <a:t>0</a:t>
            </a:r>
            <a:r>
              <a:rPr lang="en-US" sz="2800" dirty="0"/>
              <a:t>.</a:t>
            </a:r>
          </a:p>
          <a:p>
            <a:pPr lvl="1">
              <a:spcBef>
                <a:spcPct val="50000"/>
              </a:spcBef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FB3879A-185D-4AC0-BB66-D7DFF71E04E8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2920835" y="182031"/>
            <a:ext cx="63503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Example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415637" y="1109513"/>
            <a:ext cx="11776363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sz="2400" b="1" dirty="0"/>
              <a:t>Mean Arterial Pressure Example:</a:t>
            </a:r>
            <a:endParaRPr lang="en-US" sz="2400" dirty="0"/>
          </a:p>
          <a:p>
            <a:pPr algn="just"/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Let  be the mean arterial pressure for HIV+ pregnant women at 36 weeks. In our sample of 49 women: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	=	79.4 mm Hg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Also, we are told that for the general population of pregnant women at 36 weeks...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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= mean arterial pressure = 78.8 mm Hg</a:t>
            </a:r>
          </a:p>
          <a:p>
            <a:pPr marL="342900" indent="-342900">
              <a:spcBef>
                <a:spcPct val="50000"/>
              </a:spcBef>
              <a:buFont typeface="Symbol" pitchFamily="2" charset="2"/>
              <a:buChar char="s"/>
            </a:pPr>
            <a:r>
              <a:rPr lang="en-US" sz="2400" dirty="0">
                <a:sym typeface="Symbol" pitchFamily="18" charset="2"/>
              </a:rPr>
              <a:t>= std. dev. of mean arterial pressure = 1.4 mm Hg</a:t>
            </a:r>
          </a:p>
          <a:p>
            <a:pPr>
              <a:spcBef>
                <a:spcPct val="50000"/>
              </a:spcBef>
            </a:pPr>
            <a:endParaRPr lang="en-US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ym typeface="Symbol" pitchFamily="18" charset="2"/>
              </a:rPr>
              <a:t>Null hypothesis (H</a:t>
            </a:r>
            <a:r>
              <a:rPr lang="en-US" sz="2400" b="1" baseline="-25000" dirty="0">
                <a:sym typeface="Symbol" pitchFamily="18" charset="2"/>
              </a:rPr>
              <a:t>0</a:t>
            </a:r>
            <a:r>
              <a:rPr lang="en-US" sz="2400" b="1" dirty="0">
                <a:sym typeface="Symbol" pitchFamily="18" charset="2"/>
              </a:rPr>
              <a:t>)</a:t>
            </a:r>
            <a:r>
              <a:rPr lang="en-US" sz="2400" dirty="0">
                <a:sym typeface="Symbol" pitchFamily="18" charset="2"/>
              </a:rPr>
              <a:t>:  mean for HIV+ pregnant women () is the same as the mean for the general population of pregnant women (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ym typeface="Symbol" pitchFamily="18" charset="2"/>
              </a:rPr>
              <a:t>Alternative hypothesis (H</a:t>
            </a:r>
            <a:r>
              <a:rPr lang="en-US" sz="2400" b="1" baseline="-25000" dirty="0">
                <a:sym typeface="Symbol" pitchFamily="18" charset="2"/>
              </a:rPr>
              <a:t>A</a:t>
            </a:r>
            <a:r>
              <a:rPr lang="en-US" sz="2400" b="1" dirty="0">
                <a:sym typeface="Symbol" pitchFamily="18" charset="2"/>
              </a:rPr>
              <a:t>)</a:t>
            </a:r>
            <a:r>
              <a:rPr lang="en-US" sz="2400" dirty="0">
                <a:sym typeface="Symbol" pitchFamily="18" charset="2"/>
              </a:rPr>
              <a:t>: mean for HIV+ pregnant women () is different than the mean for the general population of pregnant women (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).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H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:  = 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= 78.8 mm Hg 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H</a:t>
            </a:r>
            <a:r>
              <a:rPr lang="en-US" sz="2400" baseline="-25000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 :   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 (  78.8 mm Hg)</a:t>
            </a:r>
          </a:p>
        </p:txBody>
      </p:sp>
      <p:graphicFrame>
        <p:nvGraphicFramePr>
          <p:cNvPr id="112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674130"/>
              </p:ext>
            </p:extLst>
          </p:nvPr>
        </p:nvGraphicFramePr>
        <p:xfrm>
          <a:off x="5162841" y="3010841"/>
          <a:ext cx="2524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" name="Equation" r:id="rId3" imgW="253890" imgH="279279" progId="Equation.3">
                  <p:embed/>
                </p:oleObj>
              </mc:Choice>
              <mc:Fallback>
                <p:oleObj name="Equation" r:id="rId3" imgW="253890" imgH="27927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841" y="3010841"/>
                        <a:ext cx="2524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6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6C24BB1-7347-46A1-81F3-33E51134FB23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3173680" y="381150"/>
            <a:ext cx="62909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/>
              <a:t>Hypothesis Testing Example</a:t>
            </a: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1603169" y="1295401"/>
            <a:ext cx="7966246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sz="2800" b="1" dirty="0"/>
              <a:t>Mean Arterial Pressure Example:</a:t>
            </a:r>
            <a:endParaRPr lang="en-US" sz="2800" dirty="0"/>
          </a:p>
          <a:p>
            <a:pPr algn="just">
              <a:spcBef>
                <a:spcPct val="50000"/>
              </a:spcBef>
            </a:pPr>
            <a:r>
              <a:rPr lang="en-US" sz="2800" dirty="0"/>
              <a:t>Test  H</a:t>
            </a:r>
            <a:r>
              <a:rPr lang="en-US" sz="2800" baseline="-25000" dirty="0"/>
              <a:t>0</a:t>
            </a:r>
            <a:r>
              <a:rPr lang="en-US" sz="2800" dirty="0"/>
              <a:t> with significance level </a:t>
            </a:r>
            <a:r>
              <a:rPr lang="en-US" sz="2800" dirty="0">
                <a:sym typeface="Symbol" pitchFamily="18" charset="2"/>
              </a:rPr>
              <a:t> = 0.05.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Under </a:t>
            </a:r>
            <a:r>
              <a:rPr lang="en-US" sz="2800" dirty="0"/>
              <a:t>H</a:t>
            </a:r>
            <a:r>
              <a:rPr lang="en-US" sz="2800" baseline="-25000" dirty="0"/>
              <a:t>0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we know: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Therefore,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 b="1" dirty="0">
                <a:sym typeface="Symbol" pitchFamily="18" charset="2"/>
              </a:rPr>
              <a:t>Reject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/>
              <a:t>H</a:t>
            </a:r>
            <a:r>
              <a:rPr lang="en-US" sz="2800" baseline="-25000" dirty="0"/>
              <a:t>0</a:t>
            </a:r>
            <a:r>
              <a:rPr lang="en-US" sz="2800" dirty="0">
                <a:sym typeface="Symbol" pitchFamily="18" charset="2"/>
              </a:rPr>
              <a:t> if 	              &gt; 1.96 gives an  = 0.05 test.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 b="1" dirty="0">
                <a:sym typeface="Symbol" pitchFamily="18" charset="2"/>
              </a:rPr>
              <a:t>Reject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/>
              <a:t>H</a:t>
            </a:r>
            <a:r>
              <a:rPr lang="en-US" sz="2800" baseline="-25000" dirty="0"/>
              <a:t>0</a:t>
            </a:r>
            <a:r>
              <a:rPr lang="en-US" sz="2800" dirty="0">
                <a:sym typeface="Symbol" pitchFamily="18" charset="2"/>
              </a:rPr>
              <a:t> if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endParaRPr lang="en-US" sz="2800" dirty="0">
              <a:sym typeface="Symbol" pitchFamily="18" charset="2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endParaRPr lang="en-US" sz="2800" dirty="0">
              <a:sym typeface="Symbol" pitchFamily="18" charset="2"/>
            </a:endParaRPr>
          </a:p>
        </p:txBody>
      </p:sp>
      <p:graphicFrame>
        <p:nvGraphicFramePr>
          <p:cNvPr id="1229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88437"/>
              </p:ext>
            </p:extLst>
          </p:nvPr>
        </p:nvGraphicFramePr>
        <p:xfrm>
          <a:off x="4963886" y="3401496"/>
          <a:ext cx="2904564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0" name="Equation" r:id="rId3" imgW="1714500" imgH="647700" progId="Equation.3">
                  <p:embed/>
                </p:oleObj>
              </mc:Choice>
              <mc:Fallback>
                <p:oleObj name="Equation" r:id="rId3" imgW="1714500" imgH="647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886" y="3401496"/>
                        <a:ext cx="2904564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742803"/>
              </p:ext>
            </p:extLst>
          </p:nvPr>
        </p:nvGraphicFramePr>
        <p:xfrm>
          <a:off x="3886199" y="5742504"/>
          <a:ext cx="10776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1" name="Equation" r:id="rId5" imgW="838200" imgH="711200" progId="Equation.3">
                  <p:embed/>
                </p:oleObj>
              </mc:Choice>
              <mc:Fallback>
                <p:oleObj name="Equation" r:id="rId5" imgW="838200" imgH="71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199" y="5742504"/>
                        <a:ext cx="10776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909315"/>
              </p:ext>
            </p:extLst>
          </p:nvPr>
        </p:nvGraphicFramePr>
        <p:xfrm>
          <a:off x="4074014" y="6453129"/>
          <a:ext cx="302455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2" name="Equation" r:id="rId7" imgW="2184400" imgH="1320800" progId="Equation.3">
                  <p:embed/>
                </p:oleObj>
              </mc:Choice>
              <mc:Fallback>
                <p:oleObj name="Equation" r:id="rId7" imgW="2184400" imgH="1320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4014" y="6453129"/>
                        <a:ext cx="302455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15225</TotalTime>
  <Words>1591</Words>
  <Application>Microsoft Macintosh PowerPoint</Application>
  <PresentationFormat>Custom</PresentationFormat>
  <Paragraphs>236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James P. Hughes</dc:creator>
  <cp:lastModifiedBy>Moodie, Zoe</cp:lastModifiedBy>
  <cp:revision>250</cp:revision>
  <cp:lastPrinted>2011-06-04T00:31:14Z</cp:lastPrinted>
  <dcterms:created xsi:type="dcterms:W3CDTF">1999-08-27T19:11:50Z</dcterms:created>
  <dcterms:modified xsi:type="dcterms:W3CDTF">2020-06-24T17:03:26Z</dcterms:modified>
</cp:coreProperties>
</file>