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335" r:id="rId2"/>
    <p:sldId id="358" r:id="rId3"/>
    <p:sldId id="373" r:id="rId4"/>
    <p:sldId id="381" r:id="rId5"/>
    <p:sldId id="454" r:id="rId6"/>
    <p:sldId id="374" r:id="rId7"/>
    <p:sldId id="455" r:id="rId8"/>
    <p:sldId id="451" r:id="rId9"/>
    <p:sldId id="456" r:id="rId10"/>
    <p:sldId id="457" r:id="rId11"/>
    <p:sldId id="458" r:id="rId12"/>
    <p:sldId id="459" r:id="rId13"/>
  </p:sldIdLst>
  <p:sldSz cx="12192000" cy="9144000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13" autoAdjust="0"/>
    <p:restoredTop sz="87484" autoAdjust="0"/>
  </p:normalViewPr>
  <p:slideViewPr>
    <p:cSldViewPr>
      <p:cViewPr varScale="1">
        <p:scale>
          <a:sx n="38" d="100"/>
          <a:sy n="38" d="100"/>
        </p:scale>
        <p:origin x="1048" y="48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824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l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2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l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2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FE9FAA8-D6C7-4833-BD2F-BA1C6C33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12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l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2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l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2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70E419D-9192-43C2-8E1A-24B9C6CA0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3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34069B5-6D8B-4873-AED5-BC35035653BF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>
                <a:latin typeface="Times New Roman" charset="0"/>
              </a:rPr>
              <a:t>Chi-square valid if all E</a:t>
            </a:r>
            <a:r>
              <a:rPr lang="en-US" altLang="en-US" baseline="-25000">
                <a:latin typeface="Times New Roman" charset="0"/>
              </a:rPr>
              <a:t>ij</a:t>
            </a:r>
            <a:r>
              <a:rPr lang="en-US" altLang="en-US">
                <a:latin typeface="Times New Roman" charset="0"/>
              </a:rPr>
              <a:t> </a:t>
            </a:r>
            <a:r>
              <a:rPr lang="en-US" altLang="en-US" u="sng">
                <a:latin typeface="Times New Roman" charset="0"/>
              </a:rPr>
              <a:t>&gt;</a:t>
            </a:r>
            <a:r>
              <a:rPr lang="en-US" altLang="en-US">
                <a:latin typeface="Times New Roman" charset="0"/>
              </a:rPr>
              <a:t> 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Interpretation of RR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0E419D-9192-43C2-8E1A-24B9C6CA0A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0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038"/>
            <a:ext cx="103632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812810" indent="0" algn="ctr">
              <a:buNone/>
              <a:defRPr/>
            </a:lvl2pPr>
            <a:lvl3pPr marL="1625620" indent="0" algn="ctr">
              <a:buNone/>
              <a:defRPr/>
            </a:lvl3pPr>
            <a:lvl4pPr marL="2438430" indent="0" algn="ctr">
              <a:buNone/>
              <a:defRPr/>
            </a:lvl4pPr>
            <a:lvl5pPr marL="3251241" indent="0" algn="ctr">
              <a:buNone/>
              <a:defRPr/>
            </a:lvl5pPr>
            <a:lvl6pPr marL="4064051" indent="0" algn="ctr">
              <a:buNone/>
              <a:defRPr/>
            </a:lvl6pPr>
            <a:lvl7pPr marL="4876861" indent="0" algn="ctr">
              <a:buNone/>
              <a:defRPr/>
            </a:lvl7pPr>
            <a:lvl8pPr marL="5689671" indent="0" algn="ctr">
              <a:buNone/>
              <a:defRPr/>
            </a:lvl8pPr>
            <a:lvl9pPr marL="6502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1A73-D89D-421B-99A0-23E3F2FA6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1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19E90-CE6B-4E98-9262-17D039F3A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9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812800"/>
            <a:ext cx="2590800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812800"/>
            <a:ext cx="7501467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593A4-C2DB-48AA-9086-F907777B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3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FE0A-3063-4703-AA94-9307D152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4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79" y="5875338"/>
            <a:ext cx="10363200" cy="1816100"/>
          </a:xfrm>
        </p:spPr>
        <p:txBody>
          <a:bodyPr anchor="t"/>
          <a:lstStyle>
            <a:lvl1pPr algn="l">
              <a:defRPr sz="711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79" y="3875088"/>
            <a:ext cx="10363200" cy="2000250"/>
          </a:xfrm>
        </p:spPr>
        <p:txBody>
          <a:bodyPr anchor="b"/>
          <a:lstStyle>
            <a:lvl1pPr marL="0" indent="0">
              <a:buNone/>
              <a:defRPr sz="3556"/>
            </a:lvl1pPr>
            <a:lvl2pPr marL="812810" indent="0">
              <a:buNone/>
              <a:defRPr sz="3200"/>
            </a:lvl2pPr>
            <a:lvl3pPr marL="1625620" indent="0">
              <a:buNone/>
              <a:defRPr sz="2844"/>
            </a:lvl3pPr>
            <a:lvl4pPr marL="2438430" indent="0">
              <a:buNone/>
              <a:defRPr sz="2489"/>
            </a:lvl4pPr>
            <a:lvl5pPr marL="3251241" indent="0">
              <a:buNone/>
              <a:defRPr sz="2489"/>
            </a:lvl5pPr>
            <a:lvl6pPr marL="4064051" indent="0">
              <a:buNone/>
              <a:defRPr sz="2489"/>
            </a:lvl6pPr>
            <a:lvl7pPr marL="4876861" indent="0">
              <a:buNone/>
              <a:defRPr sz="2489"/>
            </a:lvl7pPr>
            <a:lvl8pPr marL="5689671" indent="0">
              <a:buNone/>
              <a:defRPr sz="2489"/>
            </a:lvl8pPr>
            <a:lvl9pPr marL="6502481" indent="0">
              <a:buNone/>
              <a:defRPr sz="24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E629-68CA-478D-9C06-9BC2F228B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5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41600"/>
            <a:ext cx="5046133" cy="5486400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2641600"/>
            <a:ext cx="5046133" cy="5486400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51648-7185-4AD1-8108-6C1792611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8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6713"/>
            <a:ext cx="10972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46288"/>
            <a:ext cx="5387623" cy="854075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00364"/>
            <a:ext cx="5387623" cy="5267325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780" y="2046288"/>
            <a:ext cx="5387621" cy="854075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780" y="2900364"/>
            <a:ext cx="5387621" cy="5267325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A7B86-20F4-4794-B9F5-6BD6B0953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2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A1F43-15A4-4106-A753-42784969D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B214EF-74C3-4F77-AB20-F22AC29A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F19AE54-A73F-4CC2-B7C3-8F6B08D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9F4900-54CF-45E6-9A22-B95C1016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4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3538"/>
            <a:ext cx="4010379" cy="1549400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363538"/>
            <a:ext cx="6815666" cy="7804150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2938"/>
            <a:ext cx="4010379" cy="6254750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466-49FA-4B70-B89A-4397BD7FB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5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423" y="6400800"/>
            <a:ext cx="7315200" cy="755650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423" y="817563"/>
            <a:ext cx="7315200" cy="5486400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423" y="7156450"/>
            <a:ext cx="7315200" cy="1073150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0153C-D73F-493D-946A-21FD1EC95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2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12800"/>
            <a:ext cx="10363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41600"/>
            <a:ext cx="10363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8331200"/>
            <a:ext cx="254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8331200"/>
            <a:ext cx="386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8331200"/>
            <a:ext cx="254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77334" y="381000"/>
            <a:ext cx="10837333" cy="78486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endParaRPr lang="en-US" altLang="en-US" sz="355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5pPr>
      <a:lvl6pPr marL="812810"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6pPr>
      <a:lvl7pPr marL="1625620"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7pPr>
      <a:lvl8pPr marL="2438430"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8pPr>
      <a:lvl9pPr marL="3251241"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9pPr>
    </p:titleStyle>
    <p:bodyStyle>
      <a:lvl1pPr marL="609608" indent="-609608" algn="l" rtl="0" eaLnBrk="0" fontAlgn="base" hangingPunct="0">
        <a:spcBef>
          <a:spcPct val="20000"/>
        </a:spcBef>
        <a:spcAft>
          <a:spcPct val="0"/>
        </a:spcAft>
        <a:buChar char="•"/>
        <a:defRPr sz="5689">
          <a:solidFill>
            <a:schemeClr val="tx1"/>
          </a:solidFill>
          <a:latin typeface="+mn-lt"/>
          <a:ea typeface="+mn-ea"/>
          <a:cs typeface="+mn-cs"/>
        </a:defRPr>
      </a:lvl1pPr>
      <a:lvl2pPr marL="1320817" indent="-508006" algn="l" rtl="0" eaLnBrk="0" fontAlgn="base" hangingPunct="0">
        <a:spcBef>
          <a:spcPct val="20000"/>
        </a:spcBef>
        <a:spcAft>
          <a:spcPct val="0"/>
        </a:spcAft>
        <a:buChar char="–"/>
        <a:defRPr sz="4978">
          <a:solidFill>
            <a:schemeClr val="tx1"/>
          </a:solidFill>
          <a:latin typeface="+mn-lt"/>
        </a:defRPr>
      </a:lvl2pPr>
      <a:lvl3pPr marL="2032025" indent="-406405" algn="l" rtl="0" eaLnBrk="0" fontAlgn="base" hangingPunct="0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</a:defRPr>
      </a:lvl3pPr>
      <a:lvl4pPr marL="2844836" indent="-406405" algn="l" rtl="0" eaLnBrk="0" fontAlgn="base" hangingPunct="0">
        <a:spcBef>
          <a:spcPct val="20000"/>
        </a:spcBef>
        <a:spcAft>
          <a:spcPct val="0"/>
        </a:spcAft>
        <a:buChar char="–"/>
        <a:defRPr sz="3556">
          <a:solidFill>
            <a:schemeClr val="tx1"/>
          </a:solidFill>
          <a:latin typeface="+mn-lt"/>
        </a:defRPr>
      </a:lvl4pPr>
      <a:lvl5pPr marL="3657646" indent="-406405" algn="l" rtl="0" eaLnBrk="0" fontAlgn="base" hangingPunct="0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5pPr>
      <a:lvl6pPr marL="4470456" indent="-406405" algn="l" rtl="0" eaLnBrk="0" fontAlgn="base" hangingPunct="0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6pPr>
      <a:lvl7pPr marL="5283266" indent="-406405" algn="l" rtl="0" eaLnBrk="0" fontAlgn="base" hangingPunct="0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7pPr>
      <a:lvl8pPr marL="6096076" indent="-406405" algn="l" rtl="0" eaLnBrk="0" fontAlgn="base" hangingPunct="0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8pPr>
      <a:lvl9pPr marL="6908886" indent="-406405" algn="l" rtl="0" eaLnBrk="0" fontAlgn="base" hangingPunct="0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4165600" y="2731269"/>
            <a:ext cx="4045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/>
              <a:t>Contingency Tables</a:t>
            </a:r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>
            <a:off x="3115734" y="1862667"/>
            <a:ext cx="59605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56"/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3115734" y="2133600"/>
            <a:ext cx="59605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56"/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3115734" y="4030133"/>
            <a:ext cx="59605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56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3115734" y="4301067"/>
            <a:ext cx="59605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56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CC1A7-31C9-46AC-9665-40A60DD4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8585F-098B-4F67-A8C6-AE48BE37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15EE1-F5E8-4B2C-80D0-DF9A940F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97EB63-DAB1-4EBA-9F67-68D4E5D4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729F5-A8D8-4201-828A-68736449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93403-9FCB-4AE5-9602-215AAD66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37570-FFC2-4E0F-BECC-F4104D800271}"/>
              </a:ext>
            </a:extLst>
          </p:cNvPr>
          <p:cNvSpPr txBox="1"/>
          <p:nvPr/>
        </p:nvSpPr>
        <p:spPr>
          <a:xfrm>
            <a:off x="973667" y="1447800"/>
            <a:ext cx="10896600" cy="5251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eaLnBrk="0" fontAlgn="base" hangingPunct="0">
              <a:lnSpc>
                <a:spcPct val="107000"/>
              </a:lnSpc>
              <a:spcBef>
                <a:spcPts val="84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Exposed   Unexposed  |     Total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-----------------+------------------------+----------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Cases |        17          31  |        48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kern="12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Noncases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      122         109  |       231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-----------------+------------------------+----------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Total |       139         140  |       279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                     |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Risk |  .1223022    .2214286  |   .172043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                     |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   Point estimate    |  [95% Conf. Interval]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|------------------------+----------------------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Risk difference |        -.0991264       | -.1868592   -.0113937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Risk ratio |       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.5523323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|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.3209178    .9506203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Prev. frac. ex. |         .4476677       |  .0493797    .6790822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Prev. frac. pop |         .2230316       |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+-----------------------------------------------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chi2(1) =   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4.81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kern="12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&gt;chi2 = 0.0283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601358-AF83-49CA-A3BE-16BEA4C0957B}"/>
              </a:ext>
            </a:extLst>
          </p:cNvPr>
          <p:cNvSpPr txBox="1"/>
          <p:nvPr/>
        </p:nvSpPr>
        <p:spPr>
          <a:xfrm>
            <a:off x="1600200" y="8382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7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11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97EB63-DAB1-4EBA-9F67-68D4E5D4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729F5-A8D8-4201-828A-68736449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93403-9FCB-4AE5-9602-215AAD66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37570-FFC2-4E0F-BECC-F4104D800271}"/>
              </a:ext>
            </a:extLst>
          </p:cNvPr>
          <p:cNvSpPr txBox="1"/>
          <p:nvPr/>
        </p:nvSpPr>
        <p:spPr>
          <a:xfrm>
            <a:off x="1261533" y="1524000"/>
            <a:ext cx="10168467" cy="469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eaLnBrk="0" fontAlgn="base" hangingPunct="0">
              <a:lnSpc>
                <a:spcPct val="107000"/>
              </a:lnSpc>
              <a:spcBef>
                <a:spcPts val="84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Proportion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Exposed   Unexposed  |     Total     Exposed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-----------------+------------------------+----------------------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Cases |       484          27  |       511      0.9472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Controls |       385          90  |       475      0.8105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-----------------+------------------------+----------------------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Total |       869         117  |       986      0.8813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                     |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   Point estimate    |  [95% Conf. Interval]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|------------------------+----------------------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Odds ratio |       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4.190476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|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2.633584    6.836229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2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frac. ex. |         .7613636       |  .6202893    .8537205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2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frac. pop |          .721135       |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+-----------------------------------------------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chi2(1) =  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43.95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kern="12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&gt;chi2 = 0.0000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601358-AF83-49CA-A3BE-16BEA4C0957B}"/>
              </a:ext>
            </a:extLst>
          </p:cNvPr>
          <p:cNvSpPr txBox="1"/>
          <p:nvPr/>
        </p:nvSpPr>
        <p:spPr>
          <a:xfrm>
            <a:off x="1600200" y="8382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7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76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97EB63-DAB1-4EBA-9F67-68D4E5D4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729F5-A8D8-4201-828A-68736449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93403-9FCB-4AE5-9602-215AAD66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37570-FFC2-4E0F-BECC-F4104D800271}"/>
              </a:ext>
            </a:extLst>
          </p:cNvPr>
          <p:cNvSpPr txBox="1"/>
          <p:nvPr/>
        </p:nvSpPr>
        <p:spPr>
          <a:xfrm>
            <a:off x="973667" y="1447800"/>
            <a:ext cx="9770533" cy="5251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eaLnBrk="0" fontAlgn="base" hangingPunct="0">
              <a:lnSpc>
                <a:spcPct val="107000"/>
              </a:lnSpc>
              <a:spcBef>
                <a:spcPts val="84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			    male	female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-----------------+------------------------+------------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red   |       165         300  |        465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white |       176          81  |        257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-----------------+------------------------+------------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Total |       341         381  |        722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	     Risk |   .483871    .7874016  |   .6440443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      |                        |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      |      Point estimate    |    [95% Conf. Interval]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      |------------------------+------------------------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Risk difference |        -.3035306       |   -.3706217   -.2364395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Risk ratio |         .6145161       |     .544263    .6938375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Prev. frac. ex. |         .3854839       |    .3061625     .455737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Prev. frac. pop |         .1820637       |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Odds ratio |          .253125       |    .1830613    .3500144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      +-------------------------------------------------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                    chi2(1) =    72.32  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Pr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&gt;chi2 = 0.0000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601358-AF83-49CA-A3BE-16BEA4C0957B}"/>
              </a:ext>
            </a:extLst>
          </p:cNvPr>
          <p:cNvSpPr txBox="1"/>
          <p:nvPr/>
        </p:nvSpPr>
        <p:spPr>
          <a:xfrm>
            <a:off x="1600200" y="8382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7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6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9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040971"/>
              </p:ext>
            </p:extLst>
          </p:nvPr>
        </p:nvGraphicFramePr>
        <p:xfrm>
          <a:off x="2980267" y="1429303"/>
          <a:ext cx="6773333" cy="372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Document" r:id="rId4" imgW="5471160" imgH="3619500" progId="Word.Document.8">
                  <p:embed/>
                </p:oleObj>
              </mc:Choice>
              <mc:Fallback>
                <p:oleObj name="Document" r:id="rId4" imgW="5471160" imgH="36195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0267" y="1429303"/>
                        <a:ext cx="6773333" cy="372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524000" y="4532306"/>
            <a:ext cx="9753600" cy="358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600"/>
              </a:spcBef>
              <a:buFontTx/>
              <a:buAutoNum type="arabicPeriod"/>
            </a:pPr>
            <a:r>
              <a:rPr lang="en-US" altLang="en-US" sz="2400" dirty="0"/>
              <a:t>Compute the expected cell counts under null hypothesis (no association):</a:t>
            </a:r>
          </a:p>
          <a:p>
            <a:pPr lvl="1" algn="ctr">
              <a:spcBef>
                <a:spcPts val="600"/>
              </a:spcBef>
              <a:buFontTx/>
              <a:buNone/>
            </a:pPr>
            <a:r>
              <a:rPr lang="en-US" altLang="en-US" sz="2400" dirty="0" err="1"/>
              <a:t>E</a:t>
            </a:r>
            <a:r>
              <a:rPr lang="en-US" altLang="en-US" sz="2400" baseline="-25000" dirty="0" err="1"/>
              <a:t>ij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N</a:t>
            </a:r>
            <a:r>
              <a:rPr lang="en-US" altLang="en-US" sz="2400" baseline="-25000" dirty="0" err="1"/>
              <a:t>i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/T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altLang="en-US" sz="2400" dirty="0"/>
              <a:t>Compute the chi-square statistic:</a:t>
            </a:r>
          </a:p>
          <a:p>
            <a:pPr lvl="1">
              <a:spcBef>
                <a:spcPts val="60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ts val="60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altLang="en-US" sz="2400" dirty="0"/>
              <a:t>Compare 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to </a:t>
            </a:r>
            <a:r>
              <a:rPr lang="en-US" altLang="en-US" sz="2400" dirty="0">
                <a:sym typeface="Symbol" pitchFamily="18" charset="2"/>
              </a:rPr>
              <a:t></a:t>
            </a:r>
            <a:r>
              <a:rPr lang="en-US" altLang="en-US" sz="2400" baseline="30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i="1" dirty="0">
                <a:sym typeface="Symbol" pitchFamily="18" charset="2"/>
              </a:rPr>
              <a:t>df</a:t>
            </a:r>
            <a:r>
              <a:rPr lang="en-US" altLang="en-US" sz="2400" dirty="0">
                <a:sym typeface="Symbol" pitchFamily="18" charset="2"/>
              </a:rPr>
              <a:t>) where</a:t>
            </a:r>
          </a:p>
          <a:p>
            <a:pPr lvl="1">
              <a:spcBef>
                <a:spcPts val="600"/>
              </a:spcBef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			  </a:t>
            </a:r>
            <a:r>
              <a:rPr lang="en-US" altLang="en-US" sz="2400" i="1" dirty="0">
                <a:sym typeface="Symbol" pitchFamily="18" charset="2"/>
              </a:rPr>
              <a:t>df = (R-1) x (C-1)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sym typeface="Symbol" pitchFamily="18" charset="2"/>
              </a:rPr>
              <a:t>Interpret acceptance/rejection or p-value.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1" name="Object 6"/>
              <p:cNvSpPr txBox="1"/>
              <p:nvPr/>
            </p:nvSpPr>
            <p:spPr bwMode="auto">
              <a:xfrm>
                <a:off x="4466212" y="5768927"/>
                <a:ext cx="3587750" cy="14255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𝑂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271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6212" y="5768927"/>
                <a:ext cx="3587750" cy="14255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3498354" y="407658"/>
            <a:ext cx="5283200" cy="53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3689" tIns="81845" rIns="163689" bIns="81845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ym typeface="Symbol" pitchFamily="18" charset="2"/>
              </a:rPr>
              <a:t>Categorical Data - </a:t>
            </a:r>
            <a:r>
              <a:rPr lang="en-US" altLang="en-US" sz="2400" b="1" u="sng" baseline="30000" dirty="0"/>
              <a:t>2</a:t>
            </a:r>
            <a:r>
              <a:rPr lang="en-US" altLang="en-US" sz="2400" b="1" u="sng" dirty="0"/>
              <a:t> Test</a:t>
            </a:r>
            <a:endParaRPr lang="en-US" altLang="en-US" sz="2400" u="sng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7E79E-FD07-4B86-A194-CF3D2A905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F8818B-FDC7-460F-90D3-D99589FB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DFAAE-704A-4994-B42B-B42317F7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295400" y="4572000"/>
            <a:ext cx="1029546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tabLst>
                <a:tab pos="228600" algn="l"/>
                <a:tab pos="457200" algn="l"/>
              </a:tabLst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tabLst>
                <a:tab pos="228600" algn="l"/>
                <a:tab pos="457200" algn="l"/>
              </a:tabLst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514350" indent="-514350">
              <a:spcBef>
                <a:spcPct val="0"/>
              </a:spcBef>
              <a:buFont typeface="+mj-lt"/>
              <a:buAutoNum type="romanUcPeriod"/>
            </a:pPr>
            <a:r>
              <a:rPr lang="en-US" altLang="en-US" sz="2400" b="1" dirty="0">
                <a:sym typeface="WP MultinationalA Courier" pitchFamily="49" charset="2"/>
              </a:rPr>
              <a:t>Prospective cohort study </a:t>
            </a:r>
            <a:r>
              <a:rPr lang="en-US" altLang="en-US" sz="2400" dirty="0"/>
              <a:t>fixes the number of E and </a:t>
            </a:r>
            <a:r>
              <a:rPr lang="en-US" altLang="en-US" sz="2400" dirty="0">
                <a:sym typeface="WP MultinationalA Courier" pitchFamily="49" charset="2"/>
              </a:rPr>
              <a:t>not E at enrollment, then evaluates the disease status after a fixed period of time. We can estimate the relative risk: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ym typeface="WP MultinationalA Courier" pitchFamily="49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2150533" y="514345"/>
            <a:ext cx="785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Applications In Epidemiology – 2x2 table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464" name="Object 6"/>
              <p:cNvSpPr txBox="1"/>
              <p:nvPr/>
            </p:nvSpPr>
            <p:spPr bwMode="auto">
              <a:xfrm>
                <a:off x="3640665" y="5576622"/>
                <a:ext cx="4267201" cy="11386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𝑅𝑅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bar>
                            </m:e>
                          </m:d>
                        </m:den>
                      </m:f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464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0665" y="5576622"/>
                <a:ext cx="4267201" cy="11386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302C86D8-7417-4328-B0B3-800A147494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0" y="6822856"/>
                <a:ext cx="6468533" cy="8438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/>
                  <a:t>95% CI: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𝑅𝑅</m:t>
                                </m:r>
                              </m:e>
                            </m:acc>
                          </m:e>
                        </m:d>
                      </m:e>
                    </m:func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1.96∗</m:t>
                    </m:r>
                    <m:rad>
                      <m:radPr>
                        <m:degHide m:val="on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rad>
                  </m:oMath>
                </a14:m>
                <a:endParaRPr lang="en-US" altLang="en-US" sz="2400" dirty="0"/>
              </a:p>
            </p:txBody>
          </p:sp>
        </mc:Choice>
        <mc:Fallback xmlns="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302C86D8-7417-4328-B0B3-800A14749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0" y="6822856"/>
                <a:ext cx="6468533" cy="843885"/>
              </a:xfrm>
              <a:prstGeom prst="rect">
                <a:avLst/>
              </a:prstGeom>
              <a:blipFill>
                <a:blip r:embed="rId5"/>
                <a:stretch>
                  <a:fillRect l="-15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1E8B46-F70B-4EE8-885B-289B8A0A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5EC43E-A20F-4127-AF1B-D9DE20CE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8F859-52D0-41CC-B25B-5E9827E6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6" name="Object 6">
            <a:extLst>
              <a:ext uri="{FF2B5EF4-FFF2-40B4-BE49-F238E27FC236}">
                <a16:creationId xmlns:a16="http://schemas.microsoft.com/office/drawing/2014/main" id="{90A68849-DE60-48D2-9793-E9F3B72B6A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334800"/>
              </p:ext>
            </p:extLst>
          </p:nvPr>
        </p:nvGraphicFramePr>
        <p:xfrm>
          <a:off x="3276599" y="1372363"/>
          <a:ext cx="5604933" cy="2045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Document" r:id="rId6" imgW="5160264" imgH="1905000" progId="Word.Document.8">
                  <p:embed/>
                </p:oleObj>
              </mc:Choice>
              <mc:Fallback>
                <p:oleObj name="Document" r:id="rId6" imgW="5160264" imgH="1905000" progId="Word.Document.8">
                  <p:embed/>
                  <p:pic>
                    <p:nvPicPr>
                      <p:cNvPr id="1639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599" y="1372363"/>
                        <a:ext cx="5604933" cy="2045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AE8FAA1-E714-4C0D-A135-78AB40B8D851}"/>
              </a:ext>
            </a:extLst>
          </p:cNvPr>
          <p:cNvSpPr txBox="1"/>
          <p:nvPr/>
        </p:nvSpPr>
        <p:spPr>
          <a:xfrm>
            <a:off x="3276599" y="3299584"/>
            <a:ext cx="6096000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Use chi-square test to test for association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Different study designs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1524000" y="5002841"/>
            <a:ext cx="9889067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tabLst>
                <a:tab pos="457200" algn="l"/>
                <a:tab pos="1657350" algn="l"/>
                <a:tab pos="2857500" algn="l"/>
              </a:tabLst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tabLst>
                <a:tab pos="457200" algn="l"/>
                <a:tab pos="1657350" algn="l"/>
                <a:tab pos="2857500" algn="l"/>
              </a:tabLst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457200" algn="l"/>
                <a:tab pos="16573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514350" indent="-514350">
              <a:spcBef>
                <a:spcPct val="50000"/>
              </a:spcBef>
              <a:buFont typeface="+mj-lt"/>
              <a:buAutoNum type="romanUcPeriod" startAt="3"/>
            </a:pPr>
            <a:r>
              <a:rPr lang="en-US" altLang="en-US" sz="2400" b="1" dirty="0"/>
              <a:t>Cross-sectional</a:t>
            </a:r>
            <a:r>
              <a:rPr lang="en-US" altLang="en-US" sz="2400" dirty="0"/>
              <a:t> study takes a sample of a fixed total number of individuals without regard to disease status or exposure status.</a:t>
            </a: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Use RR or </a:t>
            </a:r>
            <a:r>
              <a:rPr lang="en-US" altLang="en-US" sz="2400" dirty="0" err="1"/>
              <a:t>OR</a:t>
            </a:r>
            <a:r>
              <a:rPr lang="en-US" altLang="en-US" sz="2400" dirty="0"/>
              <a:t> to summarize association</a:t>
            </a: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Cases of disease are </a:t>
            </a:r>
            <a:r>
              <a:rPr lang="en-US" altLang="en-US" sz="2400" b="1" dirty="0"/>
              <a:t>prevalent</a:t>
            </a:r>
            <a:r>
              <a:rPr lang="en-US" altLang="en-US" sz="2400" dirty="0"/>
              <a:t> cases (compared to incident cases in a prospective cohort study)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59B47A48-8FA3-4DE5-9354-5DAD4C27E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533" y="514345"/>
            <a:ext cx="785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Applications In Epidemiology – 2x2 table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9E59A-C463-4705-A79B-BC1DD7DD5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CD3345-8B93-4C00-9763-3CAF5201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2DEFD-E83A-4ECF-8E47-85774D03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790D6-AE87-44F4-9B4D-087ED458FA85}"/>
              </a:ext>
            </a:extLst>
          </p:cNvPr>
          <p:cNvSpPr txBox="1"/>
          <p:nvPr/>
        </p:nvSpPr>
        <p:spPr>
          <a:xfrm>
            <a:off x="1524000" y="1464830"/>
            <a:ext cx="98890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l">
              <a:buFont typeface="+mj-lt"/>
              <a:buAutoNum type="romanUcPeriod" startAt="2"/>
            </a:pPr>
            <a:r>
              <a:rPr lang="en-US" altLang="en-US" sz="2400" b="1" dirty="0"/>
              <a:t>Case- control study</a:t>
            </a:r>
            <a:r>
              <a:rPr lang="en-US" altLang="en-US" sz="2400" dirty="0"/>
              <a:t> fixes the number of cases and controls then ascertains exposure status retrospectively. We can estimate the odds ratio: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9">
                <a:extLst>
                  <a:ext uri="{FF2B5EF4-FFF2-40B4-BE49-F238E27FC236}">
                    <a16:creationId xmlns:a16="http://schemas.microsoft.com/office/drawing/2014/main" id="{1863ABE1-B597-430E-91B0-F7B92855218A}"/>
                  </a:ext>
                </a:extLst>
              </p:cNvPr>
              <p:cNvSpPr txBox="1"/>
              <p:nvPr/>
            </p:nvSpPr>
            <p:spPr bwMode="auto">
              <a:xfrm>
                <a:off x="3048000" y="2444987"/>
                <a:ext cx="5486400" cy="132237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𝑂𝑅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</m:bar>
                            </m:e>
                          </m:d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</m:bar>
                                </m:e>
                              </m:d>
                            </m:e>
                          </m:d>
                        </m:den>
                      </m:f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𝑎𝑑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Object 9">
                <a:extLst>
                  <a:ext uri="{FF2B5EF4-FFF2-40B4-BE49-F238E27FC236}">
                    <a16:creationId xmlns:a16="http://schemas.microsoft.com/office/drawing/2014/main" id="{1863ABE1-B597-430E-91B0-F7B928552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0" y="2444987"/>
                <a:ext cx="5486400" cy="13223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7">
                <a:extLst>
                  <a:ext uri="{FF2B5EF4-FFF2-40B4-BE49-F238E27FC236}">
                    <a16:creationId xmlns:a16="http://schemas.microsoft.com/office/drawing/2014/main" id="{83D83F4A-A5A2-4CBE-AB30-ED714FC61D1E}"/>
                  </a:ext>
                </a:extLst>
              </p:cNvPr>
              <p:cNvSpPr txBox="1"/>
              <p:nvPr/>
            </p:nvSpPr>
            <p:spPr bwMode="auto">
              <a:xfrm>
                <a:off x="2167467" y="3767363"/>
                <a:ext cx="5802312" cy="95703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algn="l"/>
                <a:r>
                  <a:rPr lang="en-US" sz="2400" dirty="0">
                    <a:solidFill>
                      <a:srgbClr val="000000"/>
                    </a:solidFill>
                  </a:rPr>
                  <a:t>95% CI: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sz="2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𝑂𝑅</m:t>
                                </m:r>
                              </m:e>
                            </m:acc>
                          </m:e>
                        </m:d>
                      </m:e>
                    </m:func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±1.96×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Object 7">
                <a:extLst>
                  <a:ext uri="{FF2B5EF4-FFF2-40B4-BE49-F238E27FC236}">
                    <a16:creationId xmlns:a16="http://schemas.microsoft.com/office/drawing/2014/main" id="{83D83F4A-A5A2-4CBE-AB30-ED714FC61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7467" y="3767363"/>
                <a:ext cx="5802312" cy="957036"/>
              </a:xfrm>
              <a:prstGeom prst="rect">
                <a:avLst/>
              </a:prstGeom>
              <a:blipFill>
                <a:blip r:embed="rId3"/>
                <a:stretch>
                  <a:fillRect l="-168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9">
            <a:extLst>
              <a:ext uri="{FF2B5EF4-FFF2-40B4-BE49-F238E27FC236}">
                <a16:creationId xmlns:a16="http://schemas.microsoft.com/office/drawing/2014/main" id="{9C366463-26D1-479F-A49D-8255F5DD4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866" y="1752600"/>
            <a:ext cx="9338734" cy="903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3689" tIns="81845" rIns="163689" bIns="81845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</a:rPr>
              <a:t>Exercise 1: W</a:t>
            </a:r>
            <a:r>
              <a:rPr lang="en-US" altLang="en-US" sz="2400" dirty="0">
                <a:solidFill>
                  <a:schemeClr val="accent2"/>
                </a:solidFill>
              </a:rPr>
              <a:t>hat does H</a:t>
            </a:r>
            <a:r>
              <a:rPr lang="en-US" altLang="en-US" sz="2400" baseline="-25000" dirty="0">
                <a:solidFill>
                  <a:schemeClr val="accent2"/>
                </a:solidFill>
              </a:rPr>
              <a:t>0</a:t>
            </a:r>
            <a:r>
              <a:rPr lang="en-US" altLang="en-US" sz="2400" dirty="0">
                <a:solidFill>
                  <a:schemeClr val="accent2"/>
                </a:solidFill>
              </a:rPr>
              <a:t> predict we would observe in the first 3 columns in this case?</a:t>
            </a:r>
          </a:p>
        </p:txBody>
      </p:sp>
      <p:graphicFrame>
        <p:nvGraphicFramePr>
          <p:cNvPr id="6" name="Object 1030">
            <a:extLst>
              <a:ext uri="{FF2B5EF4-FFF2-40B4-BE49-F238E27FC236}">
                <a16:creationId xmlns:a16="http://schemas.microsoft.com/office/drawing/2014/main" id="{B38080FC-DCAE-4BE2-B4D1-B02723B79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970034"/>
              </p:ext>
            </p:extLst>
          </p:nvPr>
        </p:nvGraphicFramePr>
        <p:xfrm>
          <a:off x="1335087" y="3188732"/>
          <a:ext cx="9013825" cy="328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8" name="Document" r:id="rId3" imgW="5595179" imgH="1907002" progId="Word.Document.8">
                  <p:embed/>
                </p:oleObj>
              </mc:Choice>
              <mc:Fallback>
                <p:oleObj name="Document" r:id="rId3" imgW="5595179" imgH="1907002" progId="Word.Document.8">
                  <p:embed/>
                  <p:pic>
                    <p:nvPicPr>
                      <p:cNvPr id="7176" name="Object 1030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7" y="3188732"/>
                        <a:ext cx="9013825" cy="328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26">
            <a:extLst>
              <a:ext uri="{FF2B5EF4-FFF2-40B4-BE49-F238E27FC236}">
                <a16:creationId xmlns:a16="http://schemas.microsoft.com/office/drawing/2014/main" id="{5C8AFD73-F635-4C19-B96A-E47E816C8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685800"/>
            <a:ext cx="5283200" cy="53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3689" tIns="81845" rIns="163689" bIns="81845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chemeClr val="accent2"/>
                </a:solidFill>
                <a:sym typeface="Symbol" pitchFamily="18" charset="2"/>
              </a:rPr>
              <a:t>Categorical data - </a:t>
            </a:r>
            <a:r>
              <a:rPr lang="en-US" altLang="en-US" sz="2400" b="1" u="sng" baseline="30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sz="2400" b="1" u="sng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en-US" sz="2400" b="1" u="sng" dirty="0">
                <a:solidFill>
                  <a:schemeClr val="accent2"/>
                </a:solidFill>
              </a:rPr>
              <a:t>Test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0CE20B1-7AD5-46E4-AC59-447DF59B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52CB59-89AD-45A0-B461-BC938A10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1C3E6DF-10DE-468D-83C0-BCCA3A33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4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5960534" y="4289779"/>
          <a:ext cx="268112" cy="56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2" name="Equation" r:id="rId3" imgW="152268" imgH="317225" progId="Equation.3">
                  <p:embed/>
                </p:oleObj>
              </mc:Choice>
              <mc:Fallback>
                <p:oleObj name="Equation" r:id="rId3" imgW="152268" imgH="31722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0534" y="4289779"/>
                        <a:ext cx="268112" cy="5616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743406"/>
              </p:ext>
            </p:extLst>
          </p:nvPr>
        </p:nvGraphicFramePr>
        <p:xfrm>
          <a:off x="3035300" y="2587625"/>
          <a:ext cx="562292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3" name="Document" r:id="rId5" imgW="4603968" imgH="2258229" progId="Word.Document.8">
                  <p:embed/>
                </p:oleObj>
              </mc:Choice>
              <mc:Fallback>
                <p:oleObj name="Document" r:id="rId5" imgW="4603968" imgH="2258229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2587625"/>
                        <a:ext cx="5622925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4">
            <a:extLst>
              <a:ext uri="{FF2B5EF4-FFF2-40B4-BE49-F238E27FC236}">
                <a16:creationId xmlns:a16="http://schemas.microsoft.com/office/drawing/2014/main" id="{0793560A-9C13-4D84-A0F1-059A34EBE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533" y="514345"/>
            <a:ext cx="785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chemeClr val="accent2"/>
                </a:solidFill>
              </a:rPr>
              <a:t>Applications In Epidemiology – 2x2 table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3CEEF6-98BF-4861-8BB4-2475B370EE1B}"/>
              </a:ext>
            </a:extLst>
          </p:cNvPr>
          <p:cNvSpPr txBox="1"/>
          <p:nvPr/>
        </p:nvSpPr>
        <p:spPr>
          <a:xfrm>
            <a:off x="2048394" y="1491642"/>
            <a:ext cx="802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</a:rPr>
              <a:t>Exercise 2</a:t>
            </a:r>
            <a:r>
              <a:rPr lang="en-US" sz="2400" dirty="0">
                <a:solidFill>
                  <a:schemeClr val="accent2"/>
                </a:solidFill>
              </a:rPr>
              <a:t>: </a:t>
            </a:r>
            <a:r>
              <a:rPr lang="en-US" sz="2400" dirty="0">
                <a:solidFill>
                  <a:srgbClr val="3333CC"/>
                </a:solidFill>
              </a:rPr>
              <a:t>Compute</a:t>
            </a:r>
            <a:r>
              <a:rPr 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the estimated RR and a 95% CI for the Pauling dataset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27F56-F956-4E45-BE66-3BDE3CE0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377AC-6F03-4E06-A2E9-47B3967A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9497D-9F32-4879-AFCC-7995865A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DB8EE877-F2A7-4B9B-A143-F01E6D76F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533" y="514345"/>
            <a:ext cx="785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chemeClr val="accent2"/>
                </a:solidFill>
              </a:rPr>
              <a:t>Applications In Epidemiology – 2x2 table</a:t>
            </a:r>
          </a:p>
        </p:txBody>
      </p:sp>
      <p:graphicFrame>
        <p:nvGraphicFramePr>
          <p:cNvPr id="6" name="Object 1031">
            <a:extLst>
              <a:ext uri="{FF2B5EF4-FFF2-40B4-BE49-F238E27FC236}">
                <a16:creationId xmlns:a16="http://schemas.microsoft.com/office/drawing/2014/main" id="{71DC6103-68F8-4B23-BAB4-9FBD521FA9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46584"/>
              </p:ext>
            </p:extLst>
          </p:nvPr>
        </p:nvGraphicFramePr>
        <p:xfrm>
          <a:off x="3211513" y="2849563"/>
          <a:ext cx="538003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Document" r:id="rId3" imgW="4344829" imgH="2258229" progId="Word.Document.8">
                  <p:embed/>
                </p:oleObj>
              </mc:Choice>
              <mc:Fallback>
                <p:oleObj name="Document" r:id="rId3" imgW="4344829" imgH="2258229" progId="Word.Document.8">
                  <p:embed/>
                  <p:pic>
                    <p:nvPicPr>
                      <p:cNvPr id="22537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2849563"/>
                        <a:ext cx="538003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207B9FE-12E0-4771-BC5B-41CDA33D469E}"/>
              </a:ext>
            </a:extLst>
          </p:cNvPr>
          <p:cNvSpPr txBox="1"/>
          <p:nvPr/>
        </p:nvSpPr>
        <p:spPr>
          <a:xfrm>
            <a:off x="2048394" y="1491642"/>
            <a:ext cx="802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</a:rPr>
              <a:t>Exercise 3</a:t>
            </a:r>
            <a:r>
              <a:rPr lang="en-US" sz="2400" dirty="0">
                <a:solidFill>
                  <a:schemeClr val="accent2"/>
                </a:solidFill>
              </a:rPr>
              <a:t>: </a:t>
            </a:r>
            <a:r>
              <a:rPr lang="en-US" sz="2400" dirty="0">
                <a:solidFill>
                  <a:srgbClr val="3333CC"/>
                </a:solidFill>
              </a:rPr>
              <a:t>Compute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</a:t>
            </a:r>
            <a:r>
              <a:rPr lang="en-US" sz="2400" baseline="30000" dirty="0">
                <a:solidFill>
                  <a:schemeClr val="accent2"/>
                </a:solidFill>
                <a:sym typeface="Symbol" panose="05050102010706020507" pitchFamily="18" charset="2"/>
              </a:rPr>
              <a:t>2</a:t>
            </a:r>
            <a:r>
              <a:rPr 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, </a:t>
            </a:r>
            <a:r>
              <a:rPr lang="en-US" sz="2400" dirty="0">
                <a:solidFill>
                  <a:schemeClr val="accent2"/>
                </a:solidFill>
              </a:rPr>
              <a:t>the estimated OR and a 95% CI for the Keller dataset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082F636-3215-46C3-BF1D-F2E0011A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ED66EE0-CF2C-497F-A5C0-6075C93F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B8E7315-8E5E-422A-B870-66D59E94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5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>
            <a:extLst>
              <a:ext uri="{FF2B5EF4-FFF2-40B4-BE49-F238E27FC236}">
                <a16:creationId xmlns:a16="http://schemas.microsoft.com/office/drawing/2014/main" id="{B24AD006-21B0-4C94-A580-BD6E364A5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533" y="514345"/>
            <a:ext cx="785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Applications In Epidemiology – 2x2 table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CF714-7D1F-44F2-9458-93466BF20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E73903-76D5-4EC8-AB83-0F7F3A8E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AF368-46B7-40ED-AD5F-2762206F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927262-2779-499E-A875-D1E7436174A3}"/>
              </a:ext>
            </a:extLst>
          </p:cNvPr>
          <p:cNvSpPr txBox="1"/>
          <p:nvPr/>
        </p:nvSpPr>
        <p:spPr>
          <a:xfrm>
            <a:off x="2048394" y="1491642"/>
            <a:ext cx="8543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</a:rPr>
              <a:t>Exercise 4</a:t>
            </a:r>
            <a:r>
              <a:rPr lang="en-US" sz="2400" dirty="0">
                <a:solidFill>
                  <a:schemeClr val="accent2"/>
                </a:solidFill>
              </a:rPr>
              <a:t>: </a:t>
            </a:r>
            <a:r>
              <a:rPr lang="en-US" sz="2400" dirty="0">
                <a:solidFill>
                  <a:srgbClr val="3333CC"/>
                </a:solidFill>
              </a:rPr>
              <a:t>Compute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</a:t>
            </a:r>
            <a:r>
              <a:rPr lang="en-US" sz="2400" baseline="30000" dirty="0">
                <a:solidFill>
                  <a:schemeClr val="accent2"/>
                </a:solidFill>
                <a:sym typeface="Symbol" panose="05050102010706020507" pitchFamily="18" charset="2"/>
              </a:rPr>
              <a:t>2 </a:t>
            </a:r>
            <a:r>
              <a:rPr 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and </a:t>
            </a:r>
            <a:r>
              <a:rPr lang="en-US" sz="2400" dirty="0">
                <a:solidFill>
                  <a:schemeClr val="accent2"/>
                </a:solidFill>
              </a:rPr>
              <a:t>the estimated OR for the Drosophila dataset</a:t>
            </a:r>
          </a:p>
        </p:txBody>
      </p:sp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B4E9CAE7-2ACE-4E2F-AF3A-0CDADF19AC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629317"/>
              </p:ext>
            </p:extLst>
          </p:nvPr>
        </p:nvGraphicFramePr>
        <p:xfrm>
          <a:off x="3314166" y="2623242"/>
          <a:ext cx="6011862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Document" r:id="rId3" imgW="4566478" imgH="2029232" progId="Word.Document.8">
                  <p:embed/>
                </p:oleObj>
              </mc:Choice>
              <mc:Fallback>
                <p:oleObj name="Document" r:id="rId3" imgW="4566478" imgH="2029232" progId="Word.Document.8">
                  <p:embed/>
                  <p:pic>
                    <p:nvPicPr>
                      <p:cNvPr id="307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166" y="2623242"/>
                        <a:ext cx="6011862" cy="264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3CD1C-A4E8-4269-8330-E47515C96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8353C-23E2-4B2B-A7DD-432B77BF2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0CD3A-B9A0-410A-9FA8-613FBA1B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EE6942-A49F-4712-BC90-3724C8F4A4E2}"/>
              </a:ext>
            </a:extLst>
          </p:cNvPr>
          <p:cNvSpPr txBox="1"/>
          <p:nvPr/>
        </p:nvSpPr>
        <p:spPr>
          <a:xfrm>
            <a:off x="1600200" y="838200"/>
            <a:ext cx="9144000" cy="940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7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eaLnBrk="0" fontAlgn="base" hangingPunct="0">
              <a:lnSpc>
                <a:spcPct val="107000"/>
              </a:lnSpc>
              <a:spcBef>
                <a:spcPts val="84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 are the expectations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A7B69E-51A6-4493-B3F9-AA43E604C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806"/>
              </p:ext>
            </p:extLst>
          </p:nvPr>
        </p:nvGraphicFramePr>
        <p:xfrm>
          <a:off x="2209800" y="2209800"/>
          <a:ext cx="8153399" cy="2560320"/>
        </p:xfrm>
        <a:graphic>
          <a:graphicData uri="http://schemas.openxmlformats.org/drawingml/2006/table">
            <a:tbl>
              <a:tblPr/>
              <a:tblGrid>
                <a:gridCol w="1192817">
                  <a:extLst>
                    <a:ext uri="{9D8B030D-6E8A-4147-A177-3AD203B41FA5}">
                      <a16:colId xmlns:a16="http://schemas.microsoft.com/office/drawing/2014/main" val="3361389284"/>
                    </a:ext>
                  </a:extLst>
                </a:gridCol>
                <a:gridCol w="981620">
                  <a:extLst>
                    <a:ext uri="{9D8B030D-6E8A-4147-A177-3AD203B41FA5}">
                      <a16:colId xmlns:a16="http://schemas.microsoft.com/office/drawing/2014/main" val="2280839642"/>
                    </a:ext>
                  </a:extLst>
                </a:gridCol>
                <a:gridCol w="981620">
                  <a:extLst>
                    <a:ext uri="{9D8B030D-6E8A-4147-A177-3AD203B41FA5}">
                      <a16:colId xmlns:a16="http://schemas.microsoft.com/office/drawing/2014/main" val="665277628"/>
                    </a:ext>
                  </a:extLst>
                </a:gridCol>
                <a:gridCol w="1298893">
                  <a:extLst>
                    <a:ext uri="{9D8B030D-6E8A-4147-A177-3AD203B41FA5}">
                      <a16:colId xmlns:a16="http://schemas.microsoft.com/office/drawing/2014/main" val="3124719916"/>
                    </a:ext>
                  </a:extLst>
                </a:gridCol>
                <a:gridCol w="1107650">
                  <a:extLst>
                    <a:ext uri="{9D8B030D-6E8A-4147-A177-3AD203B41FA5}">
                      <a16:colId xmlns:a16="http://schemas.microsoft.com/office/drawing/2014/main" val="163842115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124002017"/>
                    </a:ext>
                  </a:extLst>
                </a:gridCol>
                <a:gridCol w="631617">
                  <a:extLst>
                    <a:ext uri="{9D8B030D-6E8A-4147-A177-3AD203B41FA5}">
                      <a16:colId xmlns:a16="http://schemas.microsoft.com/office/drawing/2014/main" val="618370317"/>
                    </a:ext>
                  </a:extLst>
                </a:gridCol>
                <a:gridCol w="892382">
                  <a:extLst>
                    <a:ext uri="{9D8B030D-6E8A-4147-A177-3AD203B41FA5}">
                      <a16:colId xmlns:a16="http://schemas.microsoft.com/office/drawing/2014/main" val="2299799519"/>
                    </a:ext>
                  </a:extLst>
                </a:gridCol>
              </a:tblGrid>
              <a:tr h="283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Daily # cigarettes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6077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5-14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15-24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25-49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50+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145756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Cancer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264.75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553633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794.25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288773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89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875333"/>
      </p:ext>
    </p:extLst>
  </p:cSld>
  <p:clrMapOvr>
    <a:masterClrMapping/>
  </p:clrMapOvr>
</p:sld>
</file>

<file path=ppt/theme/theme1.xml><?xml version="1.0" encoding="utf-8"?>
<a:theme xmlns:a="http://schemas.openxmlformats.org/drawingml/2006/main" name="biostat511">
  <a:themeElements>
    <a:clrScheme name="biostat5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ostat51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iostat5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stat5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stat5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stat5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stat5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stat5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stat5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Designs\biostat511.pot</Template>
  <TotalTime>12721</TotalTime>
  <Words>828</Words>
  <Application>Microsoft Office PowerPoint</Application>
  <PresentationFormat>Custom</PresentationFormat>
  <Paragraphs>166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 Math</vt:lpstr>
      <vt:lpstr>Courier</vt:lpstr>
      <vt:lpstr>Courier New</vt:lpstr>
      <vt:lpstr>Times New Roman</vt:lpstr>
      <vt:lpstr>biostat511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James P. Hughes</dc:creator>
  <cp:lastModifiedBy>Jim Hughes</cp:lastModifiedBy>
  <cp:revision>283</cp:revision>
  <cp:lastPrinted>2011-06-04T00:33:50Z</cp:lastPrinted>
  <dcterms:created xsi:type="dcterms:W3CDTF">1999-08-23T19:57:48Z</dcterms:created>
  <dcterms:modified xsi:type="dcterms:W3CDTF">2020-07-14T15:24:47Z</dcterms:modified>
</cp:coreProperties>
</file>