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7"/>
  </p:notesMasterIdLst>
  <p:handoutMasterIdLst>
    <p:handoutMasterId r:id="rId28"/>
  </p:handoutMasterIdLst>
  <p:sldIdLst>
    <p:sldId id="453" r:id="rId2"/>
    <p:sldId id="395" r:id="rId3"/>
    <p:sldId id="456" r:id="rId4"/>
    <p:sldId id="396" r:id="rId5"/>
    <p:sldId id="397" r:id="rId6"/>
    <p:sldId id="454" r:id="rId7"/>
    <p:sldId id="407" r:id="rId8"/>
    <p:sldId id="408" r:id="rId9"/>
    <p:sldId id="447" r:id="rId10"/>
    <p:sldId id="427" r:id="rId11"/>
    <p:sldId id="428" r:id="rId12"/>
    <p:sldId id="429" r:id="rId13"/>
    <p:sldId id="418" r:id="rId14"/>
    <p:sldId id="455" r:id="rId15"/>
    <p:sldId id="448" r:id="rId16"/>
    <p:sldId id="426" r:id="rId17"/>
    <p:sldId id="436" r:id="rId18"/>
    <p:sldId id="437" r:id="rId19"/>
    <p:sldId id="438" r:id="rId20"/>
    <p:sldId id="431" r:id="rId21"/>
    <p:sldId id="432" r:id="rId22"/>
    <p:sldId id="440" r:id="rId23"/>
    <p:sldId id="449" r:id="rId24"/>
    <p:sldId id="444" r:id="rId25"/>
    <p:sldId id="445" r:id="rId26"/>
  </p:sldIdLst>
  <p:sldSz cx="12192000" cy="9144000"/>
  <p:notesSz cx="9601200" cy="7315200"/>
  <p:defaultTextStyle>
    <a:defPPr>
      <a:defRPr lang="en-US"/>
    </a:defPPr>
    <a:lvl1pPr algn="ctr" rtl="0" eaLnBrk="0" fontAlgn="base" hangingPunct="0">
      <a:spcBef>
        <a:spcPct val="0"/>
      </a:spcBef>
      <a:spcAft>
        <a:spcPct val="0"/>
      </a:spcAft>
      <a:defRPr sz="20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0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58" autoAdjust="0"/>
    <p:restoredTop sz="85375" autoAdjust="0"/>
  </p:normalViewPr>
  <p:slideViewPr>
    <p:cSldViewPr>
      <p:cViewPr varScale="1">
        <p:scale>
          <a:sx n="37" d="100"/>
          <a:sy n="37" d="100"/>
        </p:scale>
        <p:origin x="1036" y="64"/>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59" name="Rectangle 3"/>
          <p:cNvSpPr>
            <a:spLocks noGrp="1" noChangeArrowheads="1"/>
          </p:cNvSpPr>
          <p:nvPr>
            <p:ph type="dt" sz="quarter"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96260" name="Rectangle 4"/>
          <p:cNvSpPr>
            <a:spLocks noGrp="1" noChangeArrowheads="1"/>
          </p:cNvSpPr>
          <p:nvPr>
            <p:ph type="ftr" sz="quarter" idx="2"/>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96261" name="Rectangle 5"/>
          <p:cNvSpPr>
            <a:spLocks noGrp="1" noChangeArrowheads="1"/>
          </p:cNvSpPr>
          <p:nvPr>
            <p:ph type="sldNum" sz="quarter" idx="3"/>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7353A3DE-7A06-405C-8DDF-02AE43F70047}" type="slidenum">
              <a:rPr lang="en-US"/>
              <a:pPr>
                <a:defRPr/>
              </a:pPr>
              <a:t>‹#›</a:t>
            </a:fld>
            <a:endParaRPr lang="en-US"/>
          </a:p>
        </p:txBody>
      </p:sp>
    </p:spTree>
    <p:extLst>
      <p:ext uri="{BB962C8B-B14F-4D97-AF65-F5344CB8AC3E}">
        <p14:creationId xmlns:p14="http://schemas.microsoft.com/office/powerpoint/2010/main" val="422467346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6-30T20:50:29.302"/>
    </inkml:context>
    <inkml:brush xml:id="br0">
      <inkml:brushProperty name="width" value="0.05" units="cm"/>
      <inkml:brushProperty name="height" value="0.05" units="cm"/>
    </inkml:brush>
  </inkml:definitions>
  <inkml:trace contextRef="#ctx0" brushRef="#br0">176 27 4224,'-137'-27'1664,"137"42"-1312,-23 27-1888,8-22-960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438775" y="0"/>
            <a:ext cx="4162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lvl1pPr algn="r" defTabSz="966950">
              <a:defRPr sz="1200">
                <a:latin typeface="Times New Roman" pitchFamily="18"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1113" y="3475038"/>
            <a:ext cx="7038975"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l" defTabSz="96695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438775" y="6948488"/>
            <a:ext cx="4162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5" tIns="48327" rIns="96655" bIns="48327" numCol="1" anchor="b" anchorCtr="0" compatLnSpc="1">
            <a:prstTxWarp prst="textNoShape">
              <a:avLst/>
            </a:prstTxWarp>
          </a:bodyPr>
          <a:lstStyle>
            <a:lvl1pPr algn="r" defTabSz="966950">
              <a:defRPr sz="1200">
                <a:latin typeface="Times New Roman" pitchFamily="18" charset="0"/>
              </a:defRPr>
            </a:lvl1pPr>
          </a:lstStyle>
          <a:p>
            <a:pPr>
              <a:defRPr/>
            </a:pPr>
            <a:fld id="{121205E5-BA4D-4B36-A98D-F8C1A936F78D}" type="slidenum">
              <a:rPr lang="en-US"/>
              <a:pPr>
                <a:defRPr/>
              </a:pPr>
              <a:t>‹#›</a:t>
            </a:fld>
            <a:endParaRPr lang="en-US"/>
          </a:p>
        </p:txBody>
      </p:sp>
    </p:spTree>
    <p:extLst>
      <p:ext uri="{BB962C8B-B14F-4D97-AF65-F5344CB8AC3E}">
        <p14:creationId xmlns:p14="http://schemas.microsoft.com/office/powerpoint/2010/main" val="2886913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algn="ctr" defTabSz="966788" eaLnBrk="0" fontAlgn="base" hangingPunct="0">
              <a:spcBef>
                <a:spcPct val="0"/>
              </a:spcBef>
              <a:spcAft>
                <a:spcPct val="0"/>
              </a:spcAft>
              <a:defRPr sz="2000">
                <a:solidFill>
                  <a:schemeClr val="tx1"/>
                </a:solidFill>
                <a:latin typeface="Times New Roman" charset="0"/>
              </a:defRPr>
            </a:lvl6pPr>
            <a:lvl7pPr marL="2971800" indent="-228600" algn="ctr" defTabSz="966788" eaLnBrk="0" fontAlgn="base" hangingPunct="0">
              <a:spcBef>
                <a:spcPct val="0"/>
              </a:spcBef>
              <a:spcAft>
                <a:spcPct val="0"/>
              </a:spcAft>
              <a:defRPr sz="2000">
                <a:solidFill>
                  <a:schemeClr val="tx1"/>
                </a:solidFill>
                <a:latin typeface="Times New Roman" charset="0"/>
              </a:defRPr>
            </a:lvl7pPr>
            <a:lvl8pPr marL="3429000" indent="-228600" algn="ctr" defTabSz="966788" eaLnBrk="0" fontAlgn="base" hangingPunct="0">
              <a:spcBef>
                <a:spcPct val="0"/>
              </a:spcBef>
              <a:spcAft>
                <a:spcPct val="0"/>
              </a:spcAft>
              <a:defRPr sz="2000">
                <a:solidFill>
                  <a:schemeClr val="tx1"/>
                </a:solidFill>
                <a:latin typeface="Times New Roman" charset="0"/>
              </a:defRPr>
            </a:lvl8pPr>
            <a:lvl9pPr marL="3886200" indent="-228600" algn="ctr" defTabSz="966788" eaLnBrk="0" fontAlgn="base" hangingPunct="0">
              <a:spcBef>
                <a:spcPct val="0"/>
              </a:spcBef>
              <a:spcAft>
                <a:spcPct val="0"/>
              </a:spcAft>
              <a:defRPr sz="2000">
                <a:solidFill>
                  <a:schemeClr val="tx1"/>
                </a:solidFill>
                <a:latin typeface="Times New Roman" charset="0"/>
              </a:defRPr>
            </a:lvl9pPr>
          </a:lstStyle>
          <a:p>
            <a:fld id="{7A7E6CE5-C873-412E-B1A1-D981CF831187}" type="slidenum">
              <a:rPr lang="en-US" altLang="en-US" sz="1200" smtClean="0"/>
              <a:pPr/>
              <a:t>5</a:t>
            </a:fld>
            <a:endParaRPr lang="en-US" altLang="en-US" sz="1200"/>
          </a:p>
        </p:txBody>
      </p:sp>
      <p:sp>
        <p:nvSpPr>
          <p:cNvPr id="48131" name="Rectangle 2"/>
          <p:cNvSpPr>
            <a:spLocks noGrp="1" noRot="1" noChangeAspect="1" noChangeArrowheads="1" noTextEdit="1"/>
          </p:cNvSpPr>
          <p:nvPr>
            <p:ph type="sldImg"/>
          </p:nvPr>
        </p:nvSpPr>
        <p:spPr>
          <a:xfrm>
            <a:off x="2971800" y="547688"/>
            <a:ext cx="3657600" cy="2743200"/>
          </a:xfrm>
          <a:ln/>
        </p:spPr>
      </p:sp>
      <p:sp>
        <p:nvSpPr>
          <p:cNvPr id="48132" name="Rectangle 3"/>
          <p:cNvSpPr>
            <a:spLocks noGrp="1" noChangeArrowheads="1"/>
          </p:cNvSpPr>
          <p:nvPr>
            <p:ph type="body" idx="1"/>
          </p:nvPr>
        </p:nvSpPr>
        <p:spPr>
          <a:noFill/>
        </p:spPr>
        <p:txBody>
          <a:bodyPr/>
          <a:lstStyle/>
          <a:p>
            <a:r>
              <a:rPr lang="en-US" altLang="en-US">
                <a:latin typeface="Times New Roman" charset="0"/>
              </a:rPr>
              <a:t>In general, n</a:t>
            </a:r>
            <a:r>
              <a:rPr lang="en-US" altLang="en-US" baseline="-25000">
                <a:latin typeface="Times New Roman" charset="0"/>
              </a:rPr>
              <a:t>10</a:t>
            </a:r>
            <a:r>
              <a:rPr lang="en-US" altLang="en-US">
                <a:latin typeface="Times New Roman" charset="0"/>
              </a:rPr>
              <a:t>|M ~ Bin(M, OR/(OR+1)). So can test Ho: any 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26194AF-2CFC-49EA-9425-3DF05AC2F66D}" type="slidenum">
              <a:rPr lang="en-US"/>
              <a:pPr>
                <a:defRPr/>
              </a:pPr>
              <a:t>‹#›</a:t>
            </a:fld>
            <a:endParaRPr lang="en-US"/>
          </a:p>
        </p:txBody>
      </p:sp>
    </p:spTree>
    <p:extLst>
      <p:ext uri="{BB962C8B-B14F-4D97-AF65-F5344CB8AC3E}">
        <p14:creationId xmlns:p14="http://schemas.microsoft.com/office/powerpoint/2010/main" val="10820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C886EF19-FB6A-41CC-949C-AA0762928848}" type="slidenum">
              <a:rPr lang="en-US"/>
              <a:pPr>
                <a:defRPr/>
              </a:pPr>
              <a:t>‹#›</a:t>
            </a:fld>
            <a:endParaRPr lang="en-US"/>
          </a:p>
        </p:txBody>
      </p:sp>
    </p:spTree>
    <p:extLst>
      <p:ext uri="{BB962C8B-B14F-4D97-AF65-F5344CB8AC3E}">
        <p14:creationId xmlns:p14="http://schemas.microsoft.com/office/powerpoint/2010/main" val="257114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FEDFA559-216B-4FC3-AE74-5C60A0135522}" type="slidenum">
              <a:rPr lang="en-US"/>
              <a:pPr>
                <a:defRPr/>
              </a:pPr>
              <a:t>‹#›</a:t>
            </a:fld>
            <a:endParaRPr lang="en-US"/>
          </a:p>
        </p:txBody>
      </p:sp>
    </p:spTree>
    <p:extLst>
      <p:ext uri="{BB962C8B-B14F-4D97-AF65-F5344CB8AC3E}">
        <p14:creationId xmlns:p14="http://schemas.microsoft.com/office/powerpoint/2010/main" val="149360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851DD761-D0DD-4A10-BA4B-CE3F51E5B9CE}" type="slidenum">
              <a:rPr lang="en-US"/>
              <a:pPr>
                <a:defRPr/>
              </a:pPr>
              <a:t>‹#›</a:t>
            </a:fld>
            <a:endParaRPr lang="en-US"/>
          </a:p>
        </p:txBody>
      </p:sp>
    </p:spTree>
    <p:extLst>
      <p:ext uri="{BB962C8B-B14F-4D97-AF65-F5344CB8AC3E}">
        <p14:creationId xmlns:p14="http://schemas.microsoft.com/office/powerpoint/2010/main" val="348234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6" name="Rectangle 6"/>
          <p:cNvSpPr>
            <a:spLocks noGrp="1" noChangeArrowheads="1"/>
          </p:cNvSpPr>
          <p:nvPr>
            <p:ph type="sldNum" sz="quarter" idx="12"/>
          </p:nvPr>
        </p:nvSpPr>
        <p:spPr>
          <a:ln/>
        </p:spPr>
        <p:txBody>
          <a:bodyPr/>
          <a:lstStyle>
            <a:lvl1pPr>
              <a:defRPr/>
            </a:lvl1pPr>
          </a:lstStyle>
          <a:p>
            <a:pPr>
              <a:defRPr/>
            </a:pPr>
            <a:fld id="{B3F4D29C-D37B-45AB-9036-7E31EAEC3676}" type="slidenum">
              <a:rPr lang="en-US"/>
              <a:pPr>
                <a:defRPr/>
              </a:pPr>
              <a:t>‹#›</a:t>
            </a:fld>
            <a:endParaRPr lang="en-US"/>
          </a:p>
        </p:txBody>
      </p:sp>
    </p:spTree>
    <p:extLst>
      <p:ext uri="{BB962C8B-B14F-4D97-AF65-F5344CB8AC3E}">
        <p14:creationId xmlns:p14="http://schemas.microsoft.com/office/powerpoint/2010/main" val="173031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0353BAE4-6A67-45BC-93DE-CFDEB7DBE714}" type="slidenum">
              <a:rPr lang="en-US"/>
              <a:pPr>
                <a:defRPr/>
              </a:pPr>
              <a:t>‹#›</a:t>
            </a:fld>
            <a:endParaRPr lang="en-US"/>
          </a:p>
        </p:txBody>
      </p:sp>
    </p:spTree>
    <p:extLst>
      <p:ext uri="{BB962C8B-B14F-4D97-AF65-F5344CB8AC3E}">
        <p14:creationId xmlns:p14="http://schemas.microsoft.com/office/powerpoint/2010/main" val="376811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9" name="Rectangle 6"/>
          <p:cNvSpPr>
            <a:spLocks noGrp="1" noChangeArrowheads="1"/>
          </p:cNvSpPr>
          <p:nvPr>
            <p:ph type="sldNum" sz="quarter" idx="12"/>
          </p:nvPr>
        </p:nvSpPr>
        <p:spPr>
          <a:ln/>
        </p:spPr>
        <p:txBody>
          <a:bodyPr/>
          <a:lstStyle>
            <a:lvl1pPr>
              <a:defRPr/>
            </a:lvl1pPr>
          </a:lstStyle>
          <a:p>
            <a:pPr>
              <a:defRPr/>
            </a:pPr>
            <a:fld id="{3A190821-557E-454E-A50C-DC2604E9ADCC}" type="slidenum">
              <a:rPr lang="en-US"/>
              <a:pPr>
                <a:defRPr/>
              </a:pPr>
              <a:t>‹#›</a:t>
            </a:fld>
            <a:endParaRPr lang="en-US"/>
          </a:p>
        </p:txBody>
      </p:sp>
    </p:spTree>
    <p:extLst>
      <p:ext uri="{BB962C8B-B14F-4D97-AF65-F5344CB8AC3E}">
        <p14:creationId xmlns:p14="http://schemas.microsoft.com/office/powerpoint/2010/main" val="114538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5" name="Rectangle 6"/>
          <p:cNvSpPr>
            <a:spLocks noGrp="1" noChangeArrowheads="1"/>
          </p:cNvSpPr>
          <p:nvPr>
            <p:ph type="sldNum" sz="quarter" idx="12"/>
          </p:nvPr>
        </p:nvSpPr>
        <p:spPr>
          <a:ln/>
        </p:spPr>
        <p:txBody>
          <a:bodyPr/>
          <a:lstStyle>
            <a:lvl1pPr>
              <a:defRPr/>
            </a:lvl1pPr>
          </a:lstStyle>
          <a:p>
            <a:pPr>
              <a:defRPr/>
            </a:pPr>
            <a:fld id="{A8041355-7A1D-44A8-8E8A-EB7E49769744}" type="slidenum">
              <a:rPr lang="en-US"/>
              <a:pPr>
                <a:defRPr/>
              </a:pPr>
              <a:t>‹#›</a:t>
            </a:fld>
            <a:endParaRPr lang="en-US"/>
          </a:p>
        </p:txBody>
      </p:sp>
    </p:spTree>
    <p:extLst>
      <p:ext uri="{BB962C8B-B14F-4D97-AF65-F5344CB8AC3E}">
        <p14:creationId xmlns:p14="http://schemas.microsoft.com/office/powerpoint/2010/main" val="326272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4" name="Rectangle 6"/>
          <p:cNvSpPr>
            <a:spLocks noGrp="1" noChangeArrowheads="1"/>
          </p:cNvSpPr>
          <p:nvPr>
            <p:ph type="sldNum" sz="quarter" idx="12"/>
          </p:nvPr>
        </p:nvSpPr>
        <p:spPr>
          <a:ln/>
        </p:spPr>
        <p:txBody>
          <a:bodyPr/>
          <a:lstStyle>
            <a:lvl1pPr>
              <a:defRPr/>
            </a:lvl1pPr>
          </a:lstStyle>
          <a:p>
            <a:pPr>
              <a:defRPr/>
            </a:pPr>
            <a:fld id="{F61EFE20-41AB-4F71-924D-EBDF6C3C5372}" type="slidenum">
              <a:rPr lang="en-US"/>
              <a:pPr>
                <a:defRPr/>
              </a:pPr>
              <a:t>‹#›</a:t>
            </a:fld>
            <a:endParaRPr lang="en-US"/>
          </a:p>
        </p:txBody>
      </p:sp>
    </p:spTree>
    <p:extLst>
      <p:ext uri="{BB962C8B-B14F-4D97-AF65-F5344CB8AC3E}">
        <p14:creationId xmlns:p14="http://schemas.microsoft.com/office/powerpoint/2010/main" val="32617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D233EA8A-80AE-460E-94E8-167A52EC9FE9}" type="slidenum">
              <a:rPr lang="en-US"/>
              <a:pPr>
                <a:defRPr/>
              </a:pPr>
              <a:t>‹#›</a:t>
            </a:fld>
            <a:endParaRPr lang="en-US"/>
          </a:p>
        </p:txBody>
      </p:sp>
    </p:spTree>
    <p:extLst>
      <p:ext uri="{BB962C8B-B14F-4D97-AF65-F5344CB8AC3E}">
        <p14:creationId xmlns:p14="http://schemas.microsoft.com/office/powerpoint/2010/main" val="39769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8</a:t>
            </a:r>
          </a:p>
        </p:txBody>
      </p:sp>
      <p:sp>
        <p:nvSpPr>
          <p:cNvPr id="7" name="Rectangle 6"/>
          <p:cNvSpPr>
            <a:spLocks noGrp="1" noChangeArrowheads="1"/>
          </p:cNvSpPr>
          <p:nvPr>
            <p:ph type="sldNum" sz="quarter" idx="12"/>
          </p:nvPr>
        </p:nvSpPr>
        <p:spPr>
          <a:ln/>
        </p:spPr>
        <p:txBody>
          <a:bodyPr/>
          <a:lstStyle>
            <a:lvl1pPr>
              <a:defRPr/>
            </a:lvl1pPr>
          </a:lstStyle>
          <a:p>
            <a:pPr>
              <a:defRPr/>
            </a:pPr>
            <a:fld id="{4C52EF59-D01B-4D30-8FED-DD09805E24F3}" type="slidenum">
              <a:rPr lang="en-US"/>
              <a:pPr>
                <a:defRPr/>
              </a:pPr>
              <a:t>‹#›</a:t>
            </a:fld>
            <a:endParaRPr lang="en-US"/>
          </a:p>
        </p:txBody>
      </p:sp>
    </p:spTree>
    <p:extLst>
      <p:ext uri="{BB962C8B-B14F-4D97-AF65-F5344CB8AC3E}">
        <p14:creationId xmlns:p14="http://schemas.microsoft.com/office/powerpoint/2010/main" val="108754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Times New Roman" pitchFamily="18" charset="0"/>
              </a:defRPr>
            </a:lvl1pPr>
          </a:lstStyle>
          <a:p>
            <a:pPr>
              <a:defRPr/>
            </a:pPr>
            <a:r>
              <a:rPr lang="en-US"/>
              <a:t>Summer Institutes 2020</a:t>
            </a:r>
          </a:p>
        </p:txBody>
      </p:sp>
      <p:sp>
        <p:nvSpPr>
          <p:cNvPr id="9221"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r>
              <a:rPr lang="en-US"/>
              <a:t>Module 1, Session 8</a:t>
            </a:r>
          </a:p>
        </p:txBody>
      </p:sp>
      <p:sp>
        <p:nvSpPr>
          <p:cNvPr id="9222"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7420721-9F95-4846-8773-2B18F265A8CE}" type="slidenum">
              <a:rPr lang="en-US"/>
              <a:pPr>
                <a:defRPr/>
              </a:pPr>
              <a:t>‹#›</a:t>
            </a:fld>
            <a:endParaRPr lang="en-US"/>
          </a:p>
        </p:txBody>
      </p:sp>
      <p:sp>
        <p:nvSpPr>
          <p:cNvPr id="1031" name="AutoShape 7"/>
          <p:cNvSpPr>
            <a:spLocks noChangeArrowheads="1"/>
          </p:cNvSpPr>
          <p:nvPr/>
        </p:nvSpPr>
        <p:spPr bwMode="auto">
          <a:xfrm>
            <a:off x="677334" y="381000"/>
            <a:ext cx="10837333" cy="7848600"/>
          </a:xfrm>
          <a:prstGeom prst="roundRect">
            <a:avLst>
              <a:gd name="adj" fmla="val 16667"/>
            </a:avLst>
          </a:pr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algn="ctr" eaLnBrk="0" fontAlgn="base" hangingPunct="0">
              <a:spcBef>
                <a:spcPct val="0"/>
              </a:spcBef>
              <a:spcAft>
                <a:spcPct val="0"/>
              </a:spcAft>
              <a:defRPr sz="2000">
                <a:solidFill>
                  <a:schemeClr val="tx1"/>
                </a:solidFill>
                <a:latin typeface="Times New Roman" charset="0"/>
              </a:defRPr>
            </a:lvl6pPr>
            <a:lvl7pPr marL="2971800" indent="-228600" algn="ctr" eaLnBrk="0" fontAlgn="base" hangingPunct="0">
              <a:spcBef>
                <a:spcPct val="0"/>
              </a:spcBef>
              <a:spcAft>
                <a:spcPct val="0"/>
              </a:spcAft>
              <a:defRPr sz="2000">
                <a:solidFill>
                  <a:schemeClr val="tx1"/>
                </a:solidFill>
                <a:latin typeface="Times New Roman" charset="0"/>
              </a:defRPr>
            </a:lvl7pPr>
            <a:lvl8pPr marL="3429000" indent="-228600" algn="ctr" eaLnBrk="0" fontAlgn="base" hangingPunct="0">
              <a:spcBef>
                <a:spcPct val="0"/>
              </a:spcBef>
              <a:spcAft>
                <a:spcPct val="0"/>
              </a:spcAft>
              <a:defRPr sz="2000">
                <a:solidFill>
                  <a:schemeClr val="tx1"/>
                </a:solidFill>
                <a:latin typeface="Times New Roman" charset="0"/>
              </a:defRPr>
            </a:lvl8pPr>
            <a:lvl9pPr marL="3886200" indent="-228600" algn="ctr"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9.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4"/>
          <p:cNvSpPr txBox="1">
            <a:spLocks noChangeArrowheads="1"/>
          </p:cNvSpPr>
          <p:nvPr/>
        </p:nvSpPr>
        <p:spPr bwMode="auto">
          <a:xfrm>
            <a:off x="1524000" y="1340346"/>
            <a:ext cx="97536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lgn="just">
              <a:spcBef>
                <a:spcPct val="50000"/>
              </a:spcBef>
              <a:buFontTx/>
              <a:buNone/>
            </a:pPr>
            <a:r>
              <a:rPr lang="en-US" altLang="en-US" sz="2400" b="1" dirty="0"/>
              <a:t>Example 4</a:t>
            </a:r>
            <a:r>
              <a:rPr lang="en-US" altLang="en-US" sz="2400" dirty="0"/>
              <a:t>:  Matched case control study</a:t>
            </a:r>
          </a:p>
          <a:p>
            <a:pPr>
              <a:spcBef>
                <a:spcPct val="50000"/>
              </a:spcBef>
              <a:buFontTx/>
              <a:buNone/>
            </a:pPr>
            <a:r>
              <a:rPr lang="en-US" altLang="en-US" sz="2400" dirty="0"/>
              <a:t>213 subjects with a history of acute myocardial infarction (AMI) were </a:t>
            </a:r>
            <a:r>
              <a:rPr lang="en-US" altLang="en-US" sz="2400" b="1" i="1" dirty="0"/>
              <a:t>matched</a:t>
            </a:r>
            <a:r>
              <a:rPr lang="en-US" altLang="en-US" sz="2400" dirty="0"/>
              <a:t> by age and sex with one of their siblings who did not have a history of AMI. The prevalence of a particular polymorphism was compared between the siblings</a:t>
            </a:r>
            <a:endParaRPr lang="en-US" altLang="en-US" sz="2400" b="1" dirty="0"/>
          </a:p>
          <a:p>
            <a:pPr>
              <a:spcBef>
                <a:spcPct val="50000"/>
              </a:spcBef>
              <a:buFontTx/>
              <a:buNone/>
            </a:pPr>
            <a:r>
              <a:rPr lang="en-US" altLang="en-US" sz="2400" b="1" dirty="0"/>
              <a:t>Q:</a:t>
            </a:r>
            <a:r>
              <a:rPr lang="en-US" altLang="en-US" sz="2400" dirty="0"/>
              <a:t>  Is there an association between the polymorphism and AMI?</a:t>
            </a:r>
          </a:p>
          <a:p>
            <a:pPr>
              <a:spcBef>
                <a:spcPct val="50000"/>
              </a:spcBef>
              <a:buFontTx/>
              <a:buNone/>
            </a:pPr>
            <a:r>
              <a:rPr lang="en-US" altLang="en-US" sz="2400" b="1" dirty="0"/>
              <a:t>Q:</a:t>
            </a:r>
            <a:r>
              <a:rPr lang="en-US" altLang="en-US" sz="2400" dirty="0"/>
              <a:t> If there is an association then what is the magnitude of the effect?</a:t>
            </a:r>
          </a:p>
        </p:txBody>
      </p:sp>
      <p:sp>
        <p:nvSpPr>
          <p:cNvPr id="9" name="Text Box 4">
            <a:extLst>
              <a:ext uri="{FF2B5EF4-FFF2-40B4-BE49-F238E27FC236}">
                <a16:creationId xmlns:a16="http://schemas.microsoft.com/office/drawing/2014/main" id="{B6A2B9FB-4A5C-4C81-9207-A3C5725E6D93}"/>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42BEFC84-02F5-4D83-9158-C125D18990CC}"/>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ECECD0DC-EA99-4A41-8D23-8621D7F8B93F}"/>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4DC7AF42-7815-4BDB-A264-CDE231FD2592}"/>
              </a:ext>
            </a:extLst>
          </p:cNvPr>
          <p:cNvSpPr>
            <a:spLocks noGrp="1"/>
          </p:cNvSpPr>
          <p:nvPr>
            <p:ph type="sldNum" sz="quarter" idx="12"/>
          </p:nvPr>
        </p:nvSpPr>
        <p:spPr/>
        <p:txBody>
          <a:bodyPr/>
          <a:lstStyle/>
          <a:p>
            <a:pPr>
              <a:defRPr/>
            </a:pPr>
            <a:fld id="{9574F64C-599D-439B-AF0D-2F269C538FC5}" type="slidenum">
              <a:rPr lang="en-US" smtClean="0"/>
              <a:pPr>
                <a:defRPr/>
              </a:pPr>
              <a:t>1</a:t>
            </a:fld>
            <a:endParaRPr lang="en-US"/>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1ACF4FFB-7912-4A31-AAC9-884F1A8D7237}"/>
                  </a:ext>
                </a:extLst>
              </p14:cNvPr>
              <p14:cNvContentPartPr/>
              <p14:nvPr/>
            </p14:nvContentPartPr>
            <p14:xfrm>
              <a:off x="12720960" y="8149840"/>
              <a:ext cx="63360" cy="28080"/>
            </p14:xfrm>
          </p:contentPart>
        </mc:Choice>
        <mc:Fallback xmlns="">
          <p:pic>
            <p:nvPicPr>
              <p:cNvPr id="5" name="Ink 4">
                <a:extLst>
                  <a:ext uri="{FF2B5EF4-FFF2-40B4-BE49-F238E27FC236}">
                    <a16:creationId xmlns:a16="http://schemas.microsoft.com/office/drawing/2014/main" id="{1ACF4FFB-7912-4A31-AAC9-884F1A8D7237}"/>
                  </a:ext>
                </a:extLst>
              </p:cNvPr>
              <p:cNvPicPr/>
              <p:nvPr/>
            </p:nvPicPr>
            <p:blipFill>
              <a:blip r:embed="rId3"/>
              <a:stretch>
                <a:fillRect/>
              </a:stretch>
            </p:blipFill>
            <p:spPr>
              <a:xfrm>
                <a:off x="12712320" y="8140840"/>
                <a:ext cx="81000" cy="45720"/>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819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8196" name="Text Box 2"/>
          <p:cNvSpPr txBox="1">
            <a:spLocks noChangeArrowheads="1"/>
          </p:cNvSpPr>
          <p:nvPr/>
        </p:nvSpPr>
        <p:spPr bwMode="auto">
          <a:xfrm>
            <a:off x="3454400" y="838200"/>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Confounding</a:t>
            </a:r>
          </a:p>
        </p:txBody>
      </p:sp>
      <p:sp>
        <p:nvSpPr>
          <p:cNvPr id="8197" name="Rectangle 3"/>
          <p:cNvSpPr>
            <a:spLocks noChangeArrowheads="1"/>
          </p:cNvSpPr>
          <p:nvPr/>
        </p:nvSpPr>
        <p:spPr bwMode="auto">
          <a:xfrm>
            <a:off x="1676400" y="17526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None/>
            </a:pPr>
            <a:r>
              <a:rPr lang="en-US" altLang="en-US" sz="2400" b="1" dirty="0"/>
              <a:t>Example</a:t>
            </a:r>
            <a:r>
              <a:rPr lang="en-US" altLang="en-US" sz="2400" dirty="0"/>
              <a:t>: Suppose we are interested in the relationship between lung-cancer incidence and heavy drinking (defined as </a:t>
            </a:r>
            <a:r>
              <a:rPr lang="en-US" altLang="en-US" sz="2400" u="sng" dirty="0"/>
              <a:t>&gt; </a:t>
            </a:r>
            <a:r>
              <a:rPr lang="en-US" altLang="en-US" sz="2400" dirty="0"/>
              <a:t>2 drinks per day). We conduct a prospective study where drinking status is determined at baseline and the cohort is followed for 10 years to determine cancer endpoints. We also measure smoking status at baseline.</a:t>
            </a:r>
            <a:endParaRPr lang="en-US" altLang="en-US" sz="2400" u="sng" dirty="0"/>
          </a:p>
        </p:txBody>
      </p:sp>
      <p:sp>
        <p:nvSpPr>
          <p:cNvPr id="8198"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928F3DB2-D368-4393-A294-2B889CEAF91A}" type="slidenum">
              <a:rPr lang="en-US" altLang="en-US" sz="1400"/>
              <a:pPr algn="r">
                <a:spcBef>
                  <a:spcPct val="0"/>
                </a:spcBef>
                <a:buFontTx/>
                <a:buNone/>
              </a:pPr>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9219"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9220" name="Text Box 2"/>
          <p:cNvSpPr txBox="1">
            <a:spLocks noChangeArrowheads="1"/>
          </p:cNvSpPr>
          <p:nvPr/>
        </p:nvSpPr>
        <p:spPr bwMode="auto">
          <a:xfrm>
            <a:off x="3505200" y="691427"/>
            <a:ext cx="548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9221" name="Text Box 3"/>
          <p:cNvSpPr txBox="1">
            <a:spLocks noChangeArrowheads="1"/>
          </p:cNvSpPr>
          <p:nvPr/>
        </p:nvSpPr>
        <p:spPr bwMode="auto">
          <a:xfrm>
            <a:off x="1734404" y="129315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Pooled data, not controlling for smoking</a:t>
            </a:r>
          </a:p>
        </p:txBody>
      </p:sp>
      <p:grpSp>
        <p:nvGrpSpPr>
          <p:cNvPr id="9223" name="Group 5"/>
          <p:cNvGrpSpPr>
            <a:grpSpLocks/>
          </p:cNvGrpSpPr>
          <p:nvPr/>
        </p:nvGrpSpPr>
        <p:grpSpPr bwMode="auto">
          <a:xfrm>
            <a:off x="3962400" y="1981200"/>
            <a:ext cx="4572000" cy="2895600"/>
            <a:chOff x="-4" y="-4"/>
            <a:chExt cx="2764" cy="2600"/>
          </a:xfrm>
        </p:grpSpPr>
        <p:grpSp>
          <p:nvGrpSpPr>
            <p:cNvPr id="9225" name="Group 6"/>
            <p:cNvGrpSpPr>
              <a:grpSpLocks/>
            </p:cNvGrpSpPr>
            <p:nvPr/>
          </p:nvGrpSpPr>
          <p:grpSpPr bwMode="auto">
            <a:xfrm>
              <a:off x="0" y="0"/>
              <a:ext cx="2756" cy="2592"/>
              <a:chOff x="0" y="0"/>
              <a:chExt cx="2756" cy="2592"/>
            </a:xfrm>
          </p:grpSpPr>
          <p:grpSp>
            <p:nvGrpSpPr>
              <p:cNvPr id="9227" name="Group 7"/>
              <p:cNvGrpSpPr>
                <a:grpSpLocks/>
              </p:cNvGrpSpPr>
              <p:nvPr/>
            </p:nvGrpSpPr>
            <p:grpSpPr bwMode="auto">
              <a:xfrm>
                <a:off x="0" y="0"/>
                <a:ext cx="676" cy="480"/>
                <a:chOff x="0" y="0"/>
                <a:chExt cx="676" cy="480"/>
              </a:xfrm>
            </p:grpSpPr>
            <p:sp>
              <p:nvSpPr>
                <p:cNvPr id="9282"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83"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28" name="Group 10"/>
              <p:cNvGrpSpPr>
                <a:grpSpLocks/>
              </p:cNvGrpSpPr>
              <p:nvPr/>
            </p:nvGrpSpPr>
            <p:grpSpPr bwMode="auto">
              <a:xfrm>
                <a:off x="676" y="0"/>
                <a:ext cx="1382" cy="480"/>
                <a:chOff x="676" y="0"/>
                <a:chExt cx="1382" cy="480"/>
              </a:xfrm>
            </p:grpSpPr>
            <p:sp>
              <p:nvSpPr>
                <p:cNvPr id="9280"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Heavy Drinker</a:t>
                  </a:r>
                  <a:endParaRPr lang="en-US" altLang="en-US" sz="1000">
                    <a:cs typeface="Times New Roman" charset="0"/>
                  </a:endParaRPr>
                </a:p>
                <a:p>
                  <a:pPr algn="ctr">
                    <a:spcBef>
                      <a:spcPct val="0"/>
                    </a:spcBef>
                    <a:buFontTx/>
                    <a:buNone/>
                  </a:pPr>
                  <a:endParaRPr lang="en-US" altLang="en-US" sz="2400"/>
                </a:p>
              </p:txBody>
            </p:sp>
            <p:sp>
              <p:nvSpPr>
                <p:cNvPr id="9281"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29" name="Group 13"/>
              <p:cNvGrpSpPr>
                <a:grpSpLocks/>
              </p:cNvGrpSpPr>
              <p:nvPr/>
            </p:nvGrpSpPr>
            <p:grpSpPr bwMode="auto">
              <a:xfrm>
                <a:off x="2058" y="0"/>
                <a:ext cx="698" cy="480"/>
                <a:chOff x="2058" y="0"/>
                <a:chExt cx="698" cy="480"/>
              </a:xfrm>
            </p:grpSpPr>
            <p:sp>
              <p:nvSpPr>
                <p:cNvPr id="9278"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9279"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0" name="Group 16"/>
              <p:cNvGrpSpPr>
                <a:grpSpLocks/>
              </p:cNvGrpSpPr>
              <p:nvPr/>
            </p:nvGrpSpPr>
            <p:grpSpPr bwMode="auto">
              <a:xfrm>
                <a:off x="0" y="480"/>
                <a:ext cx="676" cy="480"/>
                <a:chOff x="0" y="480"/>
                <a:chExt cx="676" cy="480"/>
              </a:xfrm>
            </p:grpSpPr>
            <p:sp>
              <p:nvSpPr>
                <p:cNvPr id="9276"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77"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1" name="Group 19"/>
              <p:cNvGrpSpPr>
                <a:grpSpLocks/>
              </p:cNvGrpSpPr>
              <p:nvPr/>
            </p:nvGrpSpPr>
            <p:grpSpPr bwMode="auto">
              <a:xfrm>
                <a:off x="676" y="480"/>
                <a:ext cx="684" cy="480"/>
                <a:chOff x="676" y="480"/>
                <a:chExt cx="684" cy="480"/>
              </a:xfrm>
            </p:grpSpPr>
            <p:sp>
              <p:nvSpPr>
                <p:cNvPr id="9274"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9275"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2" name="Group 22"/>
              <p:cNvGrpSpPr>
                <a:grpSpLocks/>
              </p:cNvGrpSpPr>
              <p:nvPr/>
            </p:nvGrpSpPr>
            <p:grpSpPr bwMode="auto">
              <a:xfrm>
                <a:off x="1360" y="480"/>
                <a:ext cx="698" cy="480"/>
                <a:chOff x="1360" y="480"/>
                <a:chExt cx="698" cy="480"/>
              </a:xfrm>
            </p:grpSpPr>
            <p:sp>
              <p:nvSpPr>
                <p:cNvPr id="9272"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9273"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3" name="Group 25"/>
              <p:cNvGrpSpPr>
                <a:grpSpLocks/>
              </p:cNvGrpSpPr>
              <p:nvPr/>
            </p:nvGrpSpPr>
            <p:grpSpPr bwMode="auto">
              <a:xfrm>
                <a:off x="2058" y="480"/>
                <a:ext cx="698" cy="480"/>
                <a:chOff x="2058" y="480"/>
                <a:chExt cx="698" cy="480"/>
              </a:xfrm>
            </p:grpSpPr>
            <p:sp>
              <p:nvSpPr>
                <p:cNvPr id="9270"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9271"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4" name="Group 28"/>
              <p:cNvGrpSpPr>
                <a:grpSpLocks/>
              </p:cNvGrpSpPr>
              <p:nvPr/>
            </p:nvGrpSpPr>
            <p:grpSpPr bwMode="auto">
              <a:xfrm>
                <a:off x="0" y="960"/>
                <a:ext cx="676" cy="480"/>
                <a:chOff x="0" y="960"/>
                <a:chExt cx="676" cy="480"/>
              </a:xfrm>
            </p:grpSpPr>
            <p:sp>
              <p:nvSpPr>
                <p:cNvPr id="9268"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Case</a:t>
                  </a:r>
                  <a:endParaRPr lang="en-US" altLang="en-US" sz="1000">
                    <a:cs typeface="Times New Roman" charset="0"/>
                  </a:endParaRPr>
                </a:p>
                <a:p>
                  <a:pPr>
                    <a:spcBef>
                      <a:spcPct val="0"/>
                    </a:spcBef>
                    <a:buFontTx/>
                    <a:buNone/>
                  </a:pPr>
                  <a:endParaRPr lang="en-US" altLang="en-US" sz="2400"/>
                </a:p>
              </p:txBody>
            </p:sp>
            <p:sp>
              <p:nvSpPr>
                <p:cNvPr id="9269"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5" name="Group 31"/>
              <p:cNvGrpSpPr>
                <a:grpSpLocks/>
              </p:cNvGrpSpPr>
              <p:nvPr/>
            </p:nvGrpSpPr>
            <p:grpSpPr bwMode="auto">
              <a:xfrm>
                <a:off x="676" y="960"/>
                <a:ext cx="684" cy="480"/>
                <a:chOff x="676" y="960"/>
                <a:chExt cx="684" cy="480"/>
              </a:xfrm>
            </p:grpSpPr>
            <p:sp>
              <p:nvSpPr>
                <p:cNvPr id="9266"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33</a:t>
                  </a:r>
                  <a:endParaRPr lang="en-US" altLang="en-US" sz="1000">
                    <a:cs typeface="Times New Roman" charset="0"/>
                  </a:endParaRPr>
                </a:p>
                <a:p>
                  <a:pPr algn="ctr">
                    <a:spcBef>
                      <a:spcPct val="0"/>
                    </a:spcBef>
                    <a:buFontTx/>
                    <a:buNone/>
                  </a:pPr>
                  <a:endParaRPr lang="en-US" altLang="en-US" sz="2400"/>
                </a:p>
              </p:txBody>
            </p:sp>
            <p:sp>
              <p:nvSpPr>
                <p:cNvPr id="9267"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6" name="Group 34"/>
              <p:cNvGrpSpPr>
                <a:grpSpLocks/>
              </p:cNvGrpSpPr>
              <p:nvPr/>
            </p:nvGrpSpPr>
            <p:grpSpPr bwMode="auto">
              <a:xfrm>
                <a:off x="1360" y="960"/>
                <a:ext cx="698" cy="480"/>
                <a:chOff x="1360" y="960"/>
                <a:chExt cx="698" cy="480"/>
              </a:xfrm>
            </p:grpSpPr>
            <p:sp>
              <p:nvSpPr>
                <p:cNvPr id="9264"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a:t>
                  </a:r>
                  <a:endParaRPr lang="en-US" altLang="en-US" sz="1000">
                    <a:cs typeface="Times New Roman" charset="0"/>
                  </a:endParaRPr>
                </a:p>
                <a:p>
                  <a:pPr algn="ctr">
                    <a:spcBef>
                      <a:spcPct val="0"/>
                    </a:spcBef>
                    <a:buFontTx/>
                    <a:buNone/>
                  </a:pPr>
                  <a:endParaRPr lang="en-US" altLang="en-US" sz="2400"/>
                </a:p>
              </p:txBody>
            </p:sp>
            <p:sp>
              <p:nvSpPr>
                <p:cNvPr id="9265"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7" name="Group 37"/>
              <p:cNvGrpSpPr>
                <a:grpSpLocks/>
              </p:cNvGrpSpPr>
              <p:nvPr/>
            </p:nvGrpSpPr>
            <p:grpSpPr bwMode="auto">
              <a:xfrm>
                <a:off x="2058" y="960"/>
                <a:ext cx="698" cy="480"/>
                <a:chOff x="2058" y="960"/>
                <a:chExt cx="698" cy="480"/>
              </a:xfrm>
            </p:grpSpPr>
            <p:sp>
              <p:nvSpPr>
                <p:cNvPr id="9262"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60</a:t>
                  </a:r>
                  <a:endParaRPr lang="en-US" altLang="en-US" sz="1000">
                    <a:cs typeface="Times New Roman" charset="0"/>
                  </a:endParaRPr>
                </a:p>
                <a:p>
                  <a:pPr algn="ctr">
                    <a:spcBef>
                      <a:spcPct val="0"/>
                    </a:spcBef>
                    <a:buFontTx/>
                    <a:buNone/>
                  </a:pPr>
                  <a:endParaRPr lang="en-US" altLang="en-US" sz="2400"/>
                </a:p>
              </p:txBody>
            </p:sp>
            <p:sp>
              <p:nvSpPr>
                <p:cNvPr id="9263"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8" name="Group 40"/>
              <p:cNvGrpSpPr>
                <a:grpSpLocks/>
              </p:cNvGrpSpPr>
              <p:nvPr/>
            </p:nvGrpSpPr>
            <p:grpSpPr bwMode="auto">
              <a:xfrm>
                <a:off x="0" y="1440"/>
                <a:ext cx="676" cy="672"/>
                <a:chOff x="0" y="1440"/>
                <a:chExt cx="676" cy="672"/>
              </a:xfrm>
            </p:grpSpPr>
            <p:sp>
              <p:nvSpPr>
                <p:cNvPr id="9260"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Control</a:t>
                  </a:r>
                  <a:endParaRPr lang="en-US" altLang="en-US" sz="1000">
                    <a:cs typeface="Times New Roman" charset="0"/>
                  </a:endParaRPr>
                </a:p>
                <a:p>
                  <a:pPr>
                    <a:spcBef>
                      <a:spcPct val="0"/>
                    </a:spcBef>
                    <a:buFontTx/>
                    <a:buNone/>
                  </a:pPr>
                  <a:endParaRPr lang="en-US" altLang="en-US" sz="2400"/>
                </a:p>
              </p:txBody>
            </p:sp>
            <p:sp>
              <p:nvSpPr>
                <p:cNvPr id="9261"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39" name="Group 43"/>
              <p:cNvGrpSpPr>
                <a:grpSpLocks/>
              </p:cNvGrpSpPr>
              <p:nvPr/>
            </p:nvGrpSpPr>
            <p:grpSpPr bwMode="auto">
              <a:xfrm>
                <a:off x="676" y="1440"/>
                <a:ext cx="684" cy="672"/>
                <a:chOff x="676" y="1440"/>
                <a:chExt cx="684" cy="672"/>
              </a:xfrm>
            </p:grpSpPr>
            <p:sp>
              <p:nvSpPr>
                <p:cNvPr id="9258"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1667</a:t>
                  </a:r>
                  <a:endParaRPr lang="en-US" altLang="en-US" sz="1000">
                    <a:cs typeface="Times New Roman" charset="0"/>
                  </a:endParaRPr>
                </a:p>
                <a:p>
                  <a:pPr algn="ctr">
                    <a:spcBef>
                      <a:spcPct val="0"/>
                    </a:spcBef>
                    <a:buFontTx/>
                    <a:buNone/>
                  </a:pPr>
                  <a:endParaRPr lang="en-US" altLang="en-US" sz="2400"/>
                </a:p>
              </p:txBody>
            </p:sp>
            <p:sp>
              <p:nvSpPr>
                <p:cNvPr id="9259"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0" name="Group 46"/>
              <p:cNvGrpSpPr>
                <a:grpSpLocks/>
              </p:cNvGrpSpPr>
              <p:nvPr/>
            </p:nvGrpSpPr>
            <p:grpSpPr bwMode="auto">
              <a:xfrm>
                <a:off x="1360" y="1440"/>
                <a:ext cx="698" cy="672"/>
                <a:chOff x="1360" y="1440"/>
                <a:chExt cx="698" cy="672"/>
              </a:xfrm>
            </p:grpSpPr>
            <p:sp>
              <p:nvSpPr>
                <p:cNvPr id="9256"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2273</a:t>
                  </a:r>
                  <a:endParaRPr lang="en-US" altLang="en-US" sz="1000">
                    <a:cs typeface="Times New Roman" charset="0"/>
                  </a:endParaRPr>
                </a:p>
                <a:p>
                  <a:pPr algn="ctr">
                    <a:spcBef>
                      <a:spcPct val="0"/>
                    </a:spcBef>
                    <a:buFontTx/>
                    <a:buNone/>
                  </a:pPr>
                  <a:endParaRPr lang="en-US" altLang="en-US" sz="2400"/>
                </a:p>
              </p:txBody>
            </p:sp>
            <p:sp>
              <p:nvSpPr>
                <p:cNvPr id="9257"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1" name="Group 49"/>
              <p:cNvGrpSpPr>
                <a:grpSpLocks/>
              </p:cNvGrpSpPr>
              <p:nvPr/>
            </p:nvGrpSpPr>
            <p:grpSpPr bwMode="auto">
              <a:xfrm>
                <a:off x="2058" y="1440"/>
                <a:ext cx="698" cy="672"/>
                <a:chOff x="2058" y="1440"/>
                <a:chExt cx="698" cy="672"/>
              </a:xfrm>
            </p:grpSpPr>
            <p:sp>
              <p:nvSpPr>
                <p:cNvPr id="9254"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3940</a:t>
                  </a:r>
                  <a:endParaRPr lang="en-US" altLang="en-US" sz="1000">
                    <a:cs typeface="Times New Roman" charset="0"/>
                  </a:endParaRPr>
                </a:p>
                <a:p>
                  <a:pPr algn="ctr">
                    <a:spcBef>
                      <a:spcPct val="0"/>
                    </a:spcBef>
                    <a:buFontTx/>
                    <a:buNone/>
                  </a:pPr>
                  <a:endParaRPr lang="en-US" altLang="en-US" sz="2400"/>
                </a:p>
              </p:txBody>
            </p:sp>
            <p:sp>
              <p:nvSpPr>
                <p:cNvPr id="9255"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2" name="Group 52"/>
              <p:cNvGrpSpPr>
                <a:grpSpLocks/>
              </p:cNvGrpSpPr>
              <p:nvPr/>
            </p:nvGrpSpPr>
            <p:grpSpPr bwMode="auto">
              <a:xfrm>
                <a:off x="0" y="2112"/>
                <a:ext cx="676" cy="480"/>
                <a:chOff x="0" y="2112"/>
                <a:chExt cx="676" cy="480"/>
              </a:xfrm>
            </p:grpSpPr>
            <p:sp>
              <p:nvSpPr>
                <p:cNvPr id="9252"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9253"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3" name="Group 55"/>
              <p:cNvGrpSpPr>
                <a:grpSpLocks/>
              </p:cNvGrpSpPr>
              <p:nvPr/>
            </p:nvGrpSpPr>
            <p:grpSpPr bwMode="auto">
              <a:xfrm>
                <a:off x="676" y="2112"/>
                <a:ext cx="684" cy="480"/>
                <a:chOff x="676" y="2112"/>
                <a:chExt cx="684" cy="480"/>
              </a:xfrm>
            </p:grpSpPr>
            <p:sp>
              <p:nvSpPr>
                <p:cNvPr id="9250"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1700</a:t>
                  </a:r>
                  <a:endParaRPr lang="en-US" altLang="en-US" sz="1000">
                    <a:cs typeface="Times New Roman" charset="0"/>
                  </a:endParaRPr>
                </a:p>
                <a:p>
                  <a:pPr algn="ctr">
                    <a:spcBef>
                      <a:spcPct val="0"/>
                    </a:spcBef>
                    <a:buFontTx/>
                    <a:buNone/>
                  </a:pPr>
                  <a:endParaRPr lang="en-US" altLang="en-US" sz="2400"/>
                </a:p>
              </p:txBody>
            </p:sp>
            <p:sp>
              <p:nvSpPr>
                <p:cNvPr id="9251"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4" name="Group 58"/>
              <p:cNvGrpSpPr>
                <a:grpSpLocks/>
              </p:cNvGrpSpPr>
              <p:nvPr/>
            </p:nvGrpSpPr>
            <p:grpSpPr bwMode="auto">
              <a:xfrm>
                <a:off x="1360" y="2112"/>
                <a:ext cx="698" cy="480"/>
                <a:chOff x="1360" y="2112"/>
                <a:chExt cx="698" cy="480"/>
              </a:xfrm>
            </p:grpSpPr>
            <p:sp>
              <p:nvSpPr>
                <p:cNvPr id="9248"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2300</a:t>
                  </a:r>
                  <a:endParaRPr lang="en-US" altLang="en-US" sz="1000">
                    <a:cs typeface="Times New Roman" charset="0"/>
                  </a:endParaRPr>
                </a:p>
                <a:p>
                  <a:pPr algn="ctr">
                    <a:spcBef>
                      <a:spcPct val="0"/>
                    </a:spcBef>
                    <a:buFontTx/>
                    <a:buNone/>
                  </a:pPr>
                  <a:endParaRPr lang="en-US" altLang="en-US" sz="2400"/>
                </a:p>
              </p:txBody>
            </p:sp>
            <p:sp>
              <p:nvSpPr>
                <p:cNvPr id="9249"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45" name="Group 61"/>
              <p:cNvGrpSpPr>
                <a:grpSpLocks/>
              </p:cNvGrpSpPr>
              <p:nvPr/>
            </p:nvGrpSpPr>
            <p:grpSpPr bwMode="auto">
              <a:xfrm>
                <a:off x="2058" y="2112"/>
                <a:ext cx="698" cy="480"/>
                <a:chOff x="2058" y="2112"/>
                <a:chExt cx="698" cy="480"/>
              </a:xfrm>
            </p:grpSpPr>
            <p:sp>
              <p:nvSpPr>
                <p:cNvPr id="9246"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4000</a:t>
                  </a:r>
                  <a:endParaRPr lang="en-US" altLang="en-US" sz="1000">
                    <a:cs typeface="Times New Roman" charset="0"/>
                  </a:endParaRPr>
                </a:p>
                <a:p>
                  <a:pPr algn="ctr">
                    <a:spcBef>
                      <a:spcPct val="0"/>
                    </a:spcBef>
                    <a:buFontTx/>
                    <a:buNone/>
                  </a:pPr>
                  <a:endParaRPr lang="en-US" altLang="en-US" sz="2400"/>
                </a:p>
              </p:txBody>
            </p:sp>
            <p:sp>
              <p:nvSpPr>
                <p:cNvPr id="9247"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9226"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922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FDB08609-12D6-4082-945D-001BF9B4431C}" type="slidenum">
              <a:rPr lang="en-US" altLang="en-US" sz="1400"/>
              <a:pPr algn="r">
                <a:spcBef>
                  <a:spcPct val="0"/>
                </a:spcBef>
                <a:buFontTx/>
                <a:buNone/>
              </a:pPr>
              <a:t>11</a:t>
            </a:fld>
            <a:endParaRPr lang="en-US" altLang="en-US" sz="1400"/>
          </a:p>
        </p:txBody>
      </p:sp>
      <p:sp>
        <p:nvSpPr>
          <p:cNvPr id="2" name="TextBox 1">
            <a:extLst>
              <a:ext uri="{FF2B5EF4-FFF2-40B4-BE49-F238E27FC236}">
                <a16:creationId xmlns:a16="http://schemas.microsoft.com/office/drawing/2014/main" id="{367B6337-DFD0-46A9-9959-520133064F8D}"/>
              </a:ext>
            </a:extLst>
          </p:cNvPr>
          <p:cNvSpPr txBox="1"/>
          <p:nvPr/>
        </p:nvSpPr>
        <p:spPr>
          <a:xfrm>
            <a:off x="5131750" y="5174138"/>
            <a:ext cx="2286000" cy="412027"/>
          </a:xfrm>
          <a:prstGeom prst="rect">
            <a:avLst/>
          </a:prstGeom>
          <a:noFill/>
        </p:spPr>
        <p:txBody>
          <a:bodyPr wrap="square" rtlCol="0">
            <a:spAutoFit/>
          </a:bodyPr>
          <a:lstStyle/>
          <a:p>
            <a:r>
              <a:rPr lang="en-US" dirty="0"/>
              <a:t>OR = 1.67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0243"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0244" name="Text Box 2"/>
          <p:cNvSpPr txBox="1">
            <a:spLocks noChangeArrowheads="1"/>
          </p:cNvSpPr>
          <p:nvPr/>
        </p:nvSpPr>
        <p:spPr bwMode="auto">
          <a:xfrm>
            <a:off x="3352800" y="685801"/>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0245" name="Text Box 3"/>
          <p:cNvSpPr txBox="1">
            <a:spLocks noChangeArrowheads="1"/>
          </p:cNvSpPr>
          <p:nvPr/>
        </p:nvSpPr>
        <p:spPr bwMode="auto">
          <a:xfrm>
            <a:off x="1422767" y="139319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Stratified by smoking at baseline</a:t>
            </a:r>
          </a:p>
        </p:txBody>
      </p:sp>
      <p:sp>
        <p:nvSpPr>
          <p:cNvPr id="10246" name="Text Box 4"/>
          <p:cNvSpPr txBox="1">
            <a:spLocks noChangeArrowheads="1"/>
          </p:cNvSpPr>
          <p:nvPr/>
        </p:nvSpPr>
        <p:spPr bwMode="auto">
          <a:xfrm>
            <a:off x="2848163" y="2015134"/>
            <a:ext cx="190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Smokers</a:t>
            </a:r>
          </a:p>
        </p:txBody>
      </p:sp>
      <p:grpSp>
        <p:nvGrpSpPr>
          <p:cNvPr id="10247" name="Group 5"/>
          <p:cNvGrpSpPr>
            <a:grpSpLocks/>
          </p:cNvGrpSpPr>
          <p:nvPr/>
        </p:nvGrpSpPr>
        <p:grpSpPr bwMode="auto">
          <a:xfrm>
            <a:off x="1911350" y="2856433"/>
            <a:ext cx="3581400" cy="2009303"/>
            <a:chOff x="-4" y="-4"/>
            <a:chExt cx="2764" cy="2600"/>
          </a:xfrm>
        </p:grpSpPr>
        <p:grpSp>
          <p:nvGrpSpPr>
            <p:cNvPr id="10250" name="Group 6"/>
            <p:cNvGrpSpPr>
              <a:grpSpLocks/>
            </p:cNvGrpSpPr>
            <p:nvPr/>
          </p:nvGrpSpPr>
          <p:grpSpPr bwMode="auto">
            <a:xfrm>
              <a:off x="0" y="0"/>
              <a:ext cx="2756" cy="2592"/>
              <a:chOff x="0" y="0"/>
              <a:chExt cx="2756" cy="2592"/>
            </a:xfrm>
          </p:grpSpPr>
          <p:grpSp>
            <p:nvGrpSpPr>
              <p:cNvPr id="10252" name="Group 7"/>
              <p:cNvGrpSpPr>
                <a:grpSpLocks/>
              </p:cNvGrpSpPr>
              <p:nvPr/>
            </p:nvGrpSpPr>
            <p:grpSpPr bwMode="auto">
              <a:xfrm>
                <a:off x="0" y="0"/>
                <a:ext cx="676" cy="480"/>
                <a:chOff x="0" y="0"/>
                <a:chExt cx="676" cy="480"/>
              </a:xfrm>
            </p:grpSpPr>
            <p:sp>
              <p:nvSpPr>
                <p:cNvPr id="10307"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308"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3" name="Group 10"/>
              <p:cNvGrpSpPr>
                <a:grpSpLocks/>
              </p:cNvGrpSpPr>
              <p:nvPr/>
            </p:nvGrpSpPr>
            <p:grpSpPr bwMode="auto">
              <a:xfrm>
                <a:off x="676" y="0"/>
                <a:ext cx="1382" cy="480"/>
                <a:chOff x="676" y="0"/>
                <a:chExt cx="1382" cy="480"/>
              </a:xfrm>
            </p:grpSpPr>
            <p:sp>
              <p:nvSpPr>
                <p:cNvPr id="10305"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Heavy Drinking</a:t>
                  </a:r>
                </a:p>
                <a:p>
                  <a:pPr algn="ctr">
                    <a:spcBef>
                      <a:spcPct val="0"/>
                    </a:spcBef>
                    <a:buFontTx/>
                    <a:buNone/>
                  </a:pPr>
                  <a:endParaRPr lang="en-US" altLang="en-US" sz="2400" dirty="0"/>
                </a:p>
              </p:txBody>
            </p:sp>
            <p:sp>
              <p:nvSpPr>
                <p:cNvPr id="10306"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4" name="Group 13"/>
              <p:cNvGrpSpPr>
                <a:grpSpLocks/>
              </p:cNvGrpSpPr>
              <p:nvPr/>
            </p:nvGrpSpPr>
            <p:grpSpPr bwMode="auto">
              <a:xfrm>
                <a:off x="2058" y="0"/>
                <a:ext cx="698" cy="480"/>
                <a:chOff x="2058" y="0"/>
                <a:chExt cx="698" cy="480"/>
              </a:xfrm>
            </p:grpSpPr>
            <p:sp>
              <p:nvSpPr>
                <p:cNvPr id="10303"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0304"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5" name="Group 16"/>
              <p:cNvGrpSpPr>
                <a:grpSpLocks/>
              </p:cNvGrpSpPr>
              <p:nvPr/>
            </p:nvGrpSpPr>
            <p:grpSpPr bwMode="auto">
              <a:xfrm>
                <a:off x="0" y="480"/>
                <a:ext cx="676" cy="480"/>
                <a:chOff x="0" y="480"/>
                <a:chExt cx="676" cy="480"/>
              </a:xfrm>
            </p:grpSpPr>
            <p:sp>
              <p:nvSpPr>
                <p:cNvPr id="10301"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302"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6" name="Group 19"/>
              <p:cNvGrpSpPr>
                <a:grpSpLocks/>
              </p:cNvGrpSpPr>
              <p:nvPr/>
            </p:nvGrpSpPr>
            <p:grpSpPr bwMode="auto">
              <a:xfrm>
                <a:off x="676" y="480"/>
                <a:ext cx="684" cy="480"/>
                <a:chOff x="676" y="480"/>
                <a:chExt cx="684" cy="480"/>
              </a:xfrm>
            </p:grpSpPr>
            <p:sp>
              <p:nvSpPr>
                <p:cNvPr id="10299"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0300"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7" name="Group 22"/>
              <p:cNvGrpSpPr>
                <a:grpSpLocks/>
              </p:cNvGrpSpPr>
              <p:nvPr/>
            </p:nvGrpSpPr>
            <p:grpSpPr bwMode="auto">
              <a:xfrm>
                <a:off x="1360" y="480"/>
                <a:ext cx="698" cy="480"/>
                <a:chOff x="1360" y="480"/>
                <a:chExt cx="698" cy="480"/>
              </a:xfrm>
            </p:grpSpPr>
            <p:sp>
              <p:nvSpPr>
                <p:cNvPr id="10297"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No</a:t>
                  </a:r>
                  <a:endParaRPr lang="en-US" altLang="en-US" sz="1000" dirty="0">
                    <a:cs typeface="Times New Roman" charset="0"/>
                  </a:endParaRPr>
                </a:p>
                <a:p>
                  <a:pPr algn="ctr">
                    <a:spcBef>
                      <a:spcPct val="0"/>
                    </a:spcBef>
                    <a:buFontTx/>
                    <a:buNone/>
                  </a:pPr>
                  <a:endParaRPr lang="en-US" altLang="en-US" sz="2400" dirty="0"/>
                </a:p>
              </p:txBody>
            </p:sp>
            <p:sp>
              <p:nvSpPr>
                <p:cNvPr id="10298"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8" name="Group 25"/>
              <p:cNvGrpSpPr>
                <a:grpSpLocks/>
              </p:cNvGrpSpPr>
              <p:nvPr/>
            </p:nvGrpSpPr>
            <p:grpSpPr bwMode="auto">
              <a:xfrm>
                <a:off x="2058" y="480"/>
                <a:ext cx="698" cy="480"/>
                <a:chOff x="2058" y="480"/>
                <a:chExt cx="698" cy="480"/>
              </a:xfrm>
            </p:grpSpPr>
            <p:sp>
              <p:nvSpPr>
                <p:cNvPr id="10295"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0296"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59" name="Group 28"/>
              <p:cNvGrpSpPr>
                <a:grpSpLocks/>
              </p:cNvGrpSpPr>
              <p:nvPr/>
            </p:nvGrpSpPr>
            <p:grpSpPr bwMode="auto">
              <a:xfrm>
                <a:off x="0" y="960"/>
                <a:ext cx="676" cy="480"/>
                <a:chOff x="0" y="960"/>
                <a:chExt cx="676" cy="480"/>
              </a:xfrm>
            </p:grpSpPr>
            <p:sp>
              <p:nvSpPr>
                <p:cNvPr id="10293"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0294"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0" name="Group 31"/>
              <p:cNvGrpSpPr>
                <a:grpSpLocks/>
              </p:cNvGrpSpPr>
              <p:nvPr/>
            </p:nvGrpSpPr>
            <p:grpSpPr bwMode="auto">
              <a:xfrm>
                <a:off x="676" y="960"/>
                <a:ext cx="684" cy="480"/>
                <a:chOff x="676" y="960"/>
                <a:chExt cx="684" cy="480"/>
              </a:xfrm>
            </p:grpSpPr>
            <p:sp>
              <p:nvSpPr>
                <p:cNvPr id="10291"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24</a:t>
                  </a:r>
                  <a:endParaRPr lang="en-US" altLang="en-US" sz="1000">
                    <a:cs typeface="Times New Roman" charset="0"/>
                  </a:endParaRPr>
                </a:p>
                <a:p>
                  <a:pPr algn="ctr">
                    <a:spcBef>
                      <a:spcPct val="0"/>
                    </a:spcBef>
                    <a:buFontTx/>
                    <a:buNone/>
                  </a:pPr>
                  <a:endParaRPr lang="en-US" altLang="en-US" sz="2400"/>
                </a:p>
              </p:txBody>
            </p:sp>
            <p:sp>
              <p:nvSpPr>
                <p:cNvPr id="10292"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1" name="Group 34"/>
              <p:cNvGrpSpPr>
                <a:grpSpLocks/>
              </p:cNvGrpSpPr>
              <p:nvPr/>
            </p:nvGrpSpPr>
            <p:grpSpPr bwMode="auto">
              <a:xfrm>
                <a:off x="1360" y="960"/>
                <a:ext cx="698" cy="480"/>
                <a:chOff x="1360" y="960"/>
                <a:chExt cx="698" cy="480"/>
              </a:xfrm>
            </p:grpSpPr>
            <p:sp>
              <p:nvSpPr>
                <p:cNvPr id="10289"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6</a:t>
                  </a:r>
                  <a:endParaRPr lang="en-US" altLang="en-US" sz="1000">
                    <a:cs typeface="Times New Roman" charset="0"/>
                  </a:endParaRPr>
                </a:p>
                <a:p>
                  <a:pPr algn="ctr">
                    <a:spcBef>
                      <a:spcPct val="0"/>
                    </a:spcBef>
                    <a:buFontTx/>
                    <a:buNone/>
                  </a:pPr>
                  <a:endParaRPr lang="en-US" altLang="en-US" sz="2400"/>
                </a:p>
              </p:txBody>
            </p:sp>
            <p:sp>
              <p:nvSpPr>
                <p:cNvPr id="10290"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2" name="Group 37"/>
              <p:cNvGrpSpPr>
                <a:grpSpLocks/>
              </p:cNvGrpSpPr>
              <p:nvPr/>
            </p:nvGrpSpPr>
            <p:grpSpPr bwMode="auto">
              <a:xfrm>
                <a:off x="2058" y="960"/>
                <a:ext cx="698" cy="480"/>
                <a:chOff x="2058" y="960"/>
                <a:chExt cx="698" cy="480"/>
              </a:xfrm>
            </p:grpSpPr>
            <p:sp>
              <p:nvSpPr>
                <p:cNvPr id="10287"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a:t>
                  </a:r>
                  <a:endParaRPr lang="en-US" altLang="en-US" sz="1000">
                    <a:cs typeface="Times New Roman" charset="0"/>
                  </a:endParaRPr>
                </a:p>
                <a:p>
                  <a:pPr algn="ctr">
                    <a:spcBef>
                      <a:spcPct val="0"/>
                    </a:spcBef>
                    <a:buFontTx/>
                    <a:buNone/>
                  </a:pPr>
                  <a:endParaRPr lang="en-US" altLang="en-US" sz="2400"/>
                </a:p>
              </p:txBody>
            </p:sp>
            <p:sp>
              <p:nvSpPr>
                <p:cNvPr id="10288"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3" name="Group 40"/>
              <p:cNvGrpSpPr>
                <a:grpSpLocks/>
              </p:cNvGrpSpPr>
              <p:nvPr/>
            </p:nvGrpSpPr>
            <p:grpSpPr bwMode="auto">
              <a:xfrm>
                <a:off x="0" y="1440"/>
                <a:ext cx="676" cy="672"/>
                <a:chOff x="0" y="1440"/>
                <a:chExt cx="676" cy="672"/>
              </a:xfrm>
            </p:grpSpPr>
            <p:sp>
              <p:nvSpPr>
                <p:cNvPr id="10285"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286"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4" name="Group 43"/>
              <p:cNvGrpSpPr>
                <a:grpSpLocks/>
              </p:cNvGrpSpPr>
              <p:nvPr/>
            </p:nvGrpSpPr>
            <p:grpSpPr bwMode="auto">
              <a:xfrm>
                <a:off x="676" y="1440"/>
                <a:ext cx="684" cy="672"/>
                <a:chOff x="676" y="1440"/>
                <a:chExt cx="684" cy="672"/>
              </a:xfrm>
            </p:grpSpPr>
            <p:sp>
              <p:nvSpPr>
                <p:cNvPr id="10283"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776</a:t>
                  </a:r>
                  <a:endParaRPr lang="en-US" altLang="en-US" sz="1000">
                    <a:cs typeface="Times New Roman" charset="0"/>
                  </a:endParaRPr>
                </a:p>
                <a:p>
                  <a:pPr algn="ctr">
                    <a:spcBef>
                      <a:spcPct val="0"/>
                    </a:spcBef>
                    <a:buFontTx/>
                    <a:buNone/>
                  </a:pPr>
                  <a:endParaRPr lang="en-US" altLang="en-US" sz="2400"/>
                </a:p>
              </p:txBody>
            </p:sp>
            <p:sp>
              <p:nvSpPr>
                <p:cNvPr id="10284"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5" name="Group 46"/>
              <p:cNvGrpSpPr>
                <a:grpSpLocks/>
              </p:cNvGrpSpPr>
              <p:nvPr/>
            </p:nvGrpSpPr>
            <p:grpSpPr bwMode="auto">
              <a:xfrm>
                <a:off x="1360" y="1440"/>
                <a:ext cx="698" cy="672"/>
                <a:chOff x="1360" y="1440"/>
                <a:chExt cx="698" cy="672"/>
              </a:xfrm>
            </p:grpSpPr>
            <p:sp>
              <p:nvSpPr>
                <p:cNvPr id="10281"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194</a:t>
                  </a:r>
                  <a:endParaRPr lang="en-US" altLang="en-US" sz="1000">
                    <a:cs typeface="Times New Roman" charset="0"/>
                  </a:endParaRPr>
                </a:p>
                <a:p>
                  <a:pPr algn="ctr">
                    <a:spcBef>
                      <a:spcPct val="0"/>
                    </a:spcBef>
                    <a:buFontTx/>
                    <a:buNone/>
                  </a:pPr>
                  <a:endParaRPr lang="en-US" altLang="en-US" sz="2400"/>
                </a:p>
              </p:txBody>
            </p:sp>
            <p:sp>
              <p:nvSpPr>
                <p:cNvPr id="10282"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6" name="Group 49"/>
              <p:cNvGrpSpPr>
                <a:grpSpLocks/>
              </p:cNvGrpSpPr>
              <p:nvPr/>
            </p:nvGrpSpPr>
            <p:grpSpPr bwMode="auto">
              <a:xfrm>
                <a:off x="2058" y="1440"/>
                <a:ext cx="698" cy="672"/>
                <a:chOff x="2058" y="1440"/>
                <a:chExt cx="698" cy="672"/>
              </a:xfrm>
            </p:grpSpPr>
            <p:sp>
              <p:nvSpPr>
                <p:cNvPr id="10279"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970</a:t>
                  </a:r>
                  <a:endParaRPr lang="en-US" altLang="en-US" sz="1000">
                    <a:cs typeface="Times New Roman" charset="0"/>
                  </a:endParaRPr>
                </a:p>
                <a:p>
                  <a:pPr algn="ctr">
                    <a:spcBef>
                      <a:spcPct val="0"/>
                    </a:spcBef>
                    <a:buFontTx/>
                    <a:buNone/>
                  </a:pPr>
                  <a:endParaRPr lang="en-US" altLang="en-US" sz="2400"/>
                </a:p>
              </p:txBody>
            </p:sp>
            <p:sp>
              <p:nvSpPr>
                <p:cNvPr id="10280"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7" name="Group 52"/>
              <p:cNvGrpSpPr>
                <a:grpSpLocks/>
              </p:cNvGrpSpPr>
              <p:nvPr/>
            </p:nvGrpSpPr>
            <p:grpSpPr bwMode="auto">
              <a:xfrm>
                <a:off x="0" y="2112"/>
                <a:ext cx="676" cy="480"/>
                <a:chOff x="0" y="2112"/>
                <a:chExt cx="676" cy="480"/>
              </a:xfrm>
            </p:grpSpPr>
            <p:sp>
              <p:nvSpPr>
                <p:cNvPr id="10277"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278"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8" name="Group 55"/>
              <p:cNvGrpSpPr>
                <a:grpSpLocks/>
              </p:cNvGrpSpPr>
              <p:nvPr/>
            </p:nvGrpSpPr>
            <p:grpSpPr bwMode="auto">
              <a:xfrm>
                <a:off x="676" y="2112"/>
                <a:ext cx="684" cy="480"/>
                <a:chOff x="676" y="2112"/>
                <a:chExt cx="684" cy="480"/>
              </a:xfrm>
            </p:grpSpPr>
            <p:sp>
              <p:nvSpPr>
                <p:cNvPr id="10275"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800</a:t>
                  </a:r>
                  <a:endParaRPr lang="en-US" altLang="en-US" sz="1000">
                    <a:cs typeface="Times New Roman" charset="0"/>
                  </a:endParaRPr>
                </a:p>
                <a:p>
                  <a:pPr algn="ctr">
                    <a:spcBef>
                      <a:spcPct val="0"/>
                    </a:spcBef>
                    <a:buFontTx/>
                    <a:buNone/>
                  </a:pPr>
                  <a:endParaRPr lang="en-US" altLang="en-US" sz="2400"/>
                </a:p>
              </p:txBody>
            </p:sp>
            <p:sp>
              <p:nvSpPr>
                <p:cNvPr id="10276"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69" name="Group 58"/>
              <p:cNvGrpSpPr>
                <a:grpSpLocks/>
              </p:cNvGrpSpPr>
              <p:nvPr/>
            </p:nvGrpSpPr>
            <p:grpSpPr bwMode="auto">
              <a:xfrm>
                <a:off x="1360" y="2112"/>
                <a:ext cx="698" cy="480"/>
                <a:chOff x="1360" y="2112"/>
                <a:chExt cx="698" cy="480"/>
              </a:xfrm>
            </p:grpSpPr>
            <p:sp>
              <p:nvSpPr>
                <p:cNvPr id="10273"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200</a:t>
                  </a:r>
                  <a:endParaRPr lang="en-US" altLang="en-US" sz="1000">
                    <a:cs typeface="Times New Roman" charset="0"/>
                  </a:endParaRPr>
                </a:p>
                <a:p>
                  <a:pPr algn="ctr">
                    <a:spcBef>
                      <a:spcPct val="0"/>
                    </a:spcBef>
                    <a:buFontTx/>
                    <a:buNone/>
                  </a:pPr>
                  <a:endParaRPr lang="en-US" altLang="en-US" sz="2400"/>
                </a:p>
              </p:txBody>
            </p:sp>
            <p:sp>
              <p:nvSpPr>
                <p:cNvPr id="10274"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0270" name="Group 61"/>
              <p:cNvGrpSpPr>
                <a:grpSpLocks/>
              </p:cNvGrpSpPr>
              <p:nvPr/>
            </p:nvGrpSpPr>
            <p:grpSpPr bwMode="auto">
              <a:xfrm>
                <a:off x="2058" y="2112"/>
                <a:ext cx="698" cy="480"/>
                <a:chOff x="2058" y="2112"/>
                <a:chExt cx="698" cy="480"/>
              </a:xfrm>
            </p:grpSpPr>
            <p:sp>
              <p:nvSpPr>
                <p:cNvPr id="10271"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1000</a:t>
                  </a:r>
                  <a:endParaRPr lang="en-US" altLang="en-US" sz="1000" dirty="0">
                    <a:cs typeface="Times New Roman" charset="0"/>
                  </a:endParaRPr>
                </a:p>
                <a:p>
                  <a:pPr algn="ctr">
                    <a:spcBef>
                      <a:spcPct val="0"/>
                    </a:spcBef>
                    <a:buFontTx/>
                    <a:buNone/>
                  </a:pPr>
                  <a:endParaRPr lang="en-US" altLang="en-US" sz="2400" dirty="0"/>
                </a:p>
              </p:txBody>
            </p:sp>
            <p:sp>
              <p:nvSpPr>
                <p:cNvPr id="10272"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0251"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0249"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AB669BF-D4BF-408E-A15F-BB72672D1AEC}" type="slidenum">
              <a:rPr lang="en-US" altLang="en-US" sz="1400"/>
              <a:pPr algn="r">
                <a:spcBef>
                  <a:spcPct val="0"/>
                </a:spcBef>
                <a:buFontTx/>
                <a:buNone/>
              </a:pPr>
              <a:t>12</a:t>
            </a:fld>
            <a:endParaRPr lang="en-US" altLang="en-US" sz="1400"/>
          </a:p>
        </p:txBody>
      </p:sp>
      <p:sp>
        <p:nvSpPr>
          <p:cNvPr id="69" name="Text Box 2">
            <a:extLst>
              <a:ext uri="{FF2B5EF4-FFF2-40B4-BE49-F238E27FC236}">
                <a16:creationId xmlns:a16="http://schemas.microsoft.com/office/drawing/2014/main" id="{E8E7B3EB-10A0-47D9-A975-FC5B20498EF2}"/>
              </a:ext>
            </a:extLst>
          </p:cNvPr>
          <p:cNvSpPr txBox="1">
            <a:spLocks noChangeArrowheads="1"/>
          </p:cNvSpPr>
          <p:nvPr/>
        </p:nvSpPr>
        <p:spPr bwMode="auto">
          <a:xfrm>
            <a:off x="7632700" y="2015134"/>
            <a:ext cx="2209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Nonsmokers</a:t>
            </a:r>
          </a:p>
        </p:txBody>
      </p:sp>
      <p:grpSp>
        <p:nvGrpSpPr>
          <p:cNvPr id="71" name="Group 4">
            <a:extLst>
              <a:ext uri="{FF2B5EF4-FFF2-40B4-BE49-F238E27FC236}">
                <a16:creationId xmlns:a16="http://schemas.microsoft.com/office/drawing/2014/main" id="{95F4DA58-62D6-42D9-89CA-F5BBC8E8DF96}"/>
              </a:ext>
            </a:extLst>
          </p:cNvPr>
          <p:cNvGrpSpPr>
            <a:grpSpLocks/>
          </p:cNvGrpSpPr>
          <p:nvPr/>
        </p:nvGrpSpPr>
        <p:grpSpPr bwMode="auto">
          <a:xfrm>
            <a:off x="6848414" y="2875320"/>
            <a:ext cx="3819586" cy="2009303"/>
            <a:chOff x="-4" y="-4"/>
            <a:chExt cx="2764" cy="2600"/>
          </a:xfrm>
        </p:grpSpPr>
        <p:grpSp>
          <p:nvGrpSpPr>
            <p:cNvPr id="72" name="Group 5">
              <a:extLst>
                <a:ext uri="{FF2B5EF4-FFF2-40B4-BE49-F238E27FC236}">
                  <a16:creationId xmlns:a16="http://schemas.microsoft.com/office/drawing/2014/main" id="{A9EE5902-BEB6-4C74-AE0F-BAAD5DE250A6}"/>
                </a:ext>
              </a:extLst>
            </p:cNvPr>
            <p:cNvGrpSpPr>
              <a:grpSpLocks/>
            </p:cNvGrpSpPr>
            <p:nvPr/>
          </p:nvGrpSpPr>
          <p:grpSpPr bwMode="auto">
            <a:xfrm>
              <a:off x="0" y="0"/>
              <a:ext cx="2756" cy="2592"/>
              <a:chOff x="0" y="0"/>
              <a:chExt cx="2756" cy="2592"/>
            </a:xfrm>
          </p:grpSpPr>
          <p:grpSp>
            <p:nvGrpSpPr>
              <p:cNvPr id="74" name="Group 6">
                <a:extLst>
                  <a:ext uri="{FF2B5EF4-FFF2-40B4-BE49-F238E27FC236}">
                    <a16:creationId xmlns:a16="http://schemas.microsoft.com/office/drawing/2014/main" id="{7A4FA33F-E4E8-419B-AEFA-AFCD1A75DAE6}"/>
                  </a:ext>
                </a:extLst>
              </p:cNvPr>
              <p:cNvGrpSpPr>
                <a:grpSpLocks/>
              </p:cNvGrpSpPr>
              <p:nvPr/>
            </p:nvGrpSpPr>
            <p:grpSpPr bwMode="auto">
              <a:xfrm>
                <a:off x="0" y="0"/>
                <a:ext cx="676" cy="480"/>
                <a:chOff x="0" y="0"/>
                <a:chExt cx="676" cy="480"/>
              </a:xfrm>
            </p:grpSpPr>
            <p:sp>
              <p:nvSpPr>
                <p:cNvPr id="129" name="Rectangle 7">
                  <a:extLst>
                    <a:ext uri="{FF2B5EF4-FFF2-40B4-BE49-F238E27FC236}">
                      <a16:creationId xmlns:a16="http://schemas.microsoft.com/office/drawing/2014/main" id="{7235B6BE-C230-4A74-B1A5-83039982C812}"/>
                    </a:ext>
                  </a:extLst>
                </p:cNvPr>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30" name="Rectangle 8">
                  <a:extLst>
                    <a:ext uri="{FF2B5EF4-FFF2-40B4-BE49-F238E27FC236}">
                      <a16:creationId xmlns:a16="http://schemas.microsoft.com/office/drawing/2014/main" id="{C59FBD5F-27EC-4F4F-96CE-984705138CE0}"/>
                    </a:ext>
                  </a:extLst>
                </p:cNvPr>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5" name="Group 9">
                <a:extLst>
                  <a:ext uri="{FF2B5EF4-FFF2-40B4-BE49-F238E27FC236}">
                    <a16:creationId xmlns:a16="http://schemas.microsoft.com/office/drawing/2014/main" id="{035FFB81-795F-43CE-9DF5-A599F380C75C}"/>
                  </a:ext>
                </a:extLst>
              </p:cNvPr>
              <p:cNvGrpSpPr>
                <a:grpSpLocks/>
              </p:cNvGrpSpPr>
              <p:nvPr/>
            </p:nvGrpSpPr>
            <p:grpSpPr bwMode="auto">
              <a:xfrm>
                <a:off x="676" y="0"/>
                <a:ext cx="1382" cy="480"/>
                <a:chOff x="676" y="0"/>
                <a:chExt cx="1382" cy="480"/>
              </a:xfrm>
            </p:grpSpPr>
            <p:sp>
              <p:nvSpPr>
                <p:cNvPr id="127" name="Rectangle 10">
                  <a:extLst>
                    <a:ext uri="{FF2B5EF4-FFF2-40B4-BE49-F238E27FC236}">
                      <a16:creationId xmlns:a16="http://schemas.microsoft.com/office/drawing/2014/main" id="{A7F2FB92-246B-4473-8E78-E59E9D5DBC93}"/>
                    </a:ext>
                  </a:extLst>
                </p:cNvPr>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Heavy Drinking</a:t>
                  </a:r>
                </a:p>
                <a:p>
                  <a:pPr algn="ctr">
                    <a:spcBef>
                      <a:spcPct val="0"/>
                    </a:spcBef>
                    <a:buFontTx/>
                    <a:buNone/>
                  </a:pPr>
                  <a:endParaRPr lang="en-US" altLang="en-US" sz="2400" dirty="0"/>
                </a:p>
              </p:txBody>
            </p:sp>
            <p:sp>
              <p:nvSpPr>
                <p:cNvPr id="128" name="Rectangle 11">
                  <a:extLst>
                    <a:ext uri="{FF2B5EF4-FFF2-40B4-BE49-F238E27FC236}">
                      <a16:creationId xmlns:a16="http://schemas.microsoft.com/office/drawing/2014/main" id="{C1D1F59B-6B87-44B9-8DF4-987CFA559292}"/>
                    </a:ext>
                  </a:extLst>
                </p:cNvPr>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6" name="Group 12">
                <a:extLst>
                  <a:ext uri="{FF2B5EF4-FFF2-40B4-BE49-F238E27FC236}">
                    <a16:creationId xmlns:a16="http://schemas.microsoft.com/office/drawing/2014/main" id="{C2FFF6B0-723F-4300-8203-142E08164BAB}"/>
                  </a:ext>
                </a:extLst>
              </p:cNvPr>
              <p:cNvGrpSpPr>
                <a:grpSpLocks/>
              </p:cNvGrpSpPr>
              <p:nvPr/>
            </p:nvGrpSpPr>
            <p:grpSpPr bwMode="auto">
              <a:xfrm>
                <a:off x="2058" y="0"/>
                <a:ext cx="698" cy="480"/>
                <a:chOff x="2058" y="0"/>
                <a:chExt cx="698" cy="480"/>
              </a:xfrm>
            </p:grpSpPr>
            <p:sp>
              <p:nvSpPr>
                <p:cNvPr id="125" name="Rectangle 13">
                  <a:extLst>
                    <a:ext uri="{FF2B5EF4-FFF2-40B4-BE49-F238E27FC236}">
                      <a16:creationId xmlns:a16="http://schemas.microsoft.com/office/drawing/2014/main" id="{89C76DBC-4B8E-4722-96D1-336C35F45055}"/>
                    </a:ext>
                  </a:extLst>
                </p:cNvPr>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26" name="Rectangle 14">
                  <a:extLst>
                    <a:ext uri="{FF2B5EF4-FFF2-40B4-BE49-F238E27FC236}">
                      <a16:creationId xmlns:a16="http://schemas.microsoft.com/office/drawing/2014/main" id="{2813096B-1C1C-4290-8A2E-4FFAF2A0044F}"/>
                    </a:ext>
                  </a:extLst>
                </p:cNvPr>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7" name="Group 15">
                <a:extLst>
                  <a:ext uri="{FF2B5EF4-FFF2-40B4-BE49-F238E27FC236}">
                    <a16:creationId xmlns:a16="http://schemas.microsoft.com/office/drawing/2014/main" id="{08CA29DC-0D2B-44C1-A47E-42141248E192}"/>
                  </a:ext>
                </a:extLst>
              </p:cNvPr>
              <p:cNvGrpSpPr>
                <a:grpSpLocks/>
              </p:cNvGrpSpPr>
              <p:nvPr/>
            </p:nvGrpSpPr>
            <p:grpSpPr bwMode="auto">
              <a:xfrm>
                <a:off x="0" y="480"/>
                <a:ext cx="676" cy="480"/>
                <a:chOff x="0" y="480"/>
                <a:chExt cx="676" cy="480"/>
              </a:xfrm>
            </p:grpSpPr>
            <p:sp>
              <p:nvSpPr>
                <p:cNvPr id="123" name="Rectangle 16">
                  <a:extLst>
                    <a:ext uri="{FF2B5EF4-FFF2-40B4-BE49-F238E27FC236}">
                      <a16:creationId xmlns:a16="http://schemas.microsoft.com/office/drawing/2014/main" id="{B0BD1C7E-AF7E-4D03-8F0C-F37A04E1FE07}"/>
                    </a:ext>
                  </a:extLst>
                </p:cNvPr>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24" name="Rectangle 17">
                  <a:extLst>
                    <a:ext uri="{FF2B5EF4-FFF2-40B4-BE49-F238E27FC236}">
                      <a16:creationId xmlns:a16="http://schemas.microsoft.com/office/drawing/2014/main" id="{0D6509F1-7481-442C-9723-B75C6D700CEE}"/>
                    </a:ext>
                  </a:extLst>
                </p:cNvPr>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8" name="Group 18">
                <a:extLst>
                  <a:ext uri="{FF2B5EF4-FFF2-40B4-BE49-F238E27FC236}">
                    <a16:creationId xmlns:a16="http://schemas.microsoft.com/office/drawing/2014/main" id="{6943C785-63DB-49AB-A0A3-694D90F10780}"/>
                  </a:ext>
                </a:extLst>
              </p:cNvPr>
              <p:cNvGrpSpPr>
                <a:grpSpLocks/>
              </p:cNvGrpSpPr>
              <p:nvPr/>
            </p:nvGrpSpPr>
            <p:grpSpPr bwMode="auto">
              <a:xfrm>
                <a:off x="676" y="480"/>
                <a:ext cx="684" cy="480"/>
                <a:chOff x="676" y="480"/>
                <a:chExt cx="684" cy="480"/>
              </a:xfrm>
            </p:grpSpPr>
            <p:sp>
              <p:nvSpPr>
                <p:cNvPr id="121" name="Rectangle 19">
                  <a:extLst>
                    <a:ext uri="{FF2B5EF4-FFF2-40B4-BE49-F238E27FC236}">
                      <a16:creationId xmlns:a16="http://schemas.microsoft.com/office/drawing/2014/main" id="{DC98DEC1-F1CF-48D5-8B14-530FEFA31C48}"/>
                    </a:ext>
                  </a:extLst>
                </p:cNvPr>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22" name="Rectangle 20">
                  <a:extLst>
                    <a:ext uri="{FF2B5EF4-FFF2-40B4-BE49-F238E27FC236}">
                      <a16:creationId xmlns:a16="http://schemas.microsoft.com/office/drawing/2014/main" id="{F8C35FC2-B390-4087-8099-23E40A05AB2B}"/>
                    </a:ext>
                  </a:extLst>
                </p:cNvPr>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9" name="Group 21">
                <a:extLst>
                  <a:ext uri="{FF2B5EF4-FFF2-40B4-BE49-F238E27FC236}">
                    <a16:creationId xmlns:a16="http://schemas.microsoft.com/office/drawing/2014/main" id="{9243D280-6608-40FC-8AB5-C06643A8B24D}"/>
                  </a:ext>
                </a:extLst>
              </p:cNvPr>
              <p:cNvGrpSpPr>
                <a:grpSpLocks/>
              </p:cNvGrpSpPr>
              <p:nvPr/>
            </p:nvGrpSpPr>
            <p:grpSpPr bwMode="auto">
              <a:xfrm>
                <a:off x="1360" y="480"/>
                <a:ext cx="698" cy="480"/>
                <a:chOff x="1360" y="480"/>
                <a:chExt cx="698" cy="480"/>
              </a:xfrm>
            </p:grpSpPr>
            <p:sp>
              <p:nvSpPr>
                <p:cNvPr id="119" name="Rectangle 22">
                  <a:extLst>
                    <a:ext uri="{FF2B5EF4-FFF2-40B4-BE49-F238E27FC236}">
                      <a16:creationId xmlns:a16="http://schemas.microsoft.com/office/drawing/2014/main" id="{7BD0B390-AE53-4086-AFD2-C002C21DB861}"/>
                    </a:ext>
                  </a:extLst>
                </p:cNvPr>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20" name="Rectangle 23">
                  <a:extLst>
                    <a:ext uri="{FF2B5EF4-FFF2-40B4-BE49-F238E27FC236}">
                      <a16:creationId xmlns:a16="http://schemas.microsoft.com/office/drawing/2014/main" id="{65507E38-BF40-4CD0-BE5A-5BB915A54532}"/>
                    </a:ext>
                  </a:extLst>
                </p:cNvPr>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0" name="Group 24">
                <a:extLst>
                  <a:ext uri="{FF2B5EF4-FFF2-40B4-BE49-F238E27FC236}">
                    <a16:creationId xmlns:a16="http://schemas.microsoft.com/office/drawing/2014/main" id="{9EDE41A5-7CA0-45B3-83B4-78C606D130AC}"/>
                  </a:ext>
                </a:extLst>
              </p:cNvPr>
              <p:cNvGrpSpPr>
                <a:grpSpLocks/>
              </p:cNvGrpSpPr>
              <p:nvPr/>
            </p:nvGrpSpPr>
            <p:grpSpPr bwMode="auto">
              <a:xfrm>
                <a:off x="2058" y="480"/>
                <a:ext cx="698" cy="480"/>
                <a:chOff x="2058" y="480"/>
                <a:chExt cx="698" cy="480"/>
              </a:xfrm>
            </p:grpSpPr>
            <p:sp>
              <p:nvSpPr>
                <p:cNvPr id="117" name="Rectangle 25">
                  <a:extLst>
                    <a:ext uri="{FF2B5EF4-FFF2-40B4-BE49-F238E27FC236}">
                      <a16:creationId xmlns:a16="http://schemas.microsoft.com/office/drawing/2014/main" id="{C6A50816-D4A3-4D90-AD60-BDA6439D2B51}"/>
                    </a:ext>
                  </a:extLst>
                </p:cNvPr>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18" name="Rectangle 26">
                  <a:extLst>
                    <a:ext uri="{FF2B5EF4-FFF2-40B4-BE49-F238E27FC236}">
                      <a16:creationId xmlns:a16="http://schemas.microsoft.com/office/drawing/2014/main" id="{28F9C628-AB5A-4E63-86A6-D303B5B69143}"/>
                    </a:ext>
                  </a:extLst>
                </p:cNvPr>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1" name="Group 27">
                <a:extLst>
                  <a:ext uri="{FF2B5EF4-FFF2-40B4-BE49-F238E27FC236}">
                    <a16:creationId xmlns:a16="http://schemas.microsoft.com/office/drawing/2014/main" id="{FD3684B8-C914-40A3-A601-8B9EEEB53AEE}"/>
                  </a:ext>
                </a:extLst>
              </p:cNvPr>
              <p:cNvGrpSpPr>
                <a:grpSpLocks/>
              </p:cNvGrpSpPr>
              <p:nvPr/>
            </p:nvGrpSpPr>
            <p:grpSpPr bwMode="auto">
              <a:xfrm>
                <a:off x="0" y="960"/>
                <a:ext cx="676" cy="480"/>
                <a:chOff x="0" y="960"/>
                <a:chExt cx="676" cy="480"/>
              </a:xfrm>
            </p:grpSpPr>
            <p:sp>
              <p:nvSpPr>
                <p:cNvPr id="115" name="Rectangle 28">
                  <a:extLst>
                    <a:ext uri="{FF2B5EF4-FFF2-40B4-BE49-F238E27FC236}">
                      <a16:creationId xmlns:a16="http://schemas.microsoft.com/office/drawing/2014/main" id="{D2155FBE-D974-47AA-A26C-CE7DBBB47B92}"/>
                    </a:ext>
                  </a:extLst>
                </p:cNvPr>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16" name="Rectangle 29">
                  <a:extLst>
                    <a:ext uri="{FF2B5EF4-FFF2-40B4-BE49-F238E27FC236}">
                      <a16:creationId xmlns:a16="http://schemas.microsoft.com/office/drawing/2014/main" id="{1EE720E1-2E59-4AA7-9E9D-8996B07CE6D0}"/>
                    </a:ext>
                  </a:extLst>
                </p:cNvPr>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2" name="Group 30">
                <a:extLst>
                  <a:ext uri="{FF2B5EF4-FFF2-40B4-BE49-F238E27FC236}">
                    <a16:creationId xmlns:a16="http://schemas.microsoft.com/office/drawing/2014/main" id="{BAB9329F-2DD1-4D36-AEFD-A440B977AE44}"/>
                  </a:ext>
                </a:extLst>
              </p:cNvPr>
              <p:cNvGrpSpPr>
                <a:grpSpLocks/>
              </p:cNvGrpSpPr>
              <p:nvPr/>
            </p:nvGrpSpPr>
            <p:grpSpPr bwMode="auto">
              <a:xfrm>
                <a:off x="676" y="960"/>
                <a:ext cx="684" cy="480"/>
                <a:chOff x="676" y="960"/>
                <a:chExt cx="684" cy="480"/>
              </a:xfrm>
            </p:grpSpPr>
            <p:sp>
              <p:nvSpPr>
                <p:cNvPr id="113" name="Rectangle 31">
                  <a:extLst>
                    <a:ext uri="{FF2B5EF4-FFF2-40B4-BE49-F238E27FC236}">
                      <a16:creationId xmlns:a16="http://schemas.microsoft.com/office/drawing/2014/main" id="{83D603E0-23A5-42E5-A8B1-F2A7BDEB30E6}"/>
                    </a:ext>
                  </a:extLst>
                </p:cNvPr>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a:t>
                  </a:r>
                  <a:endParaRPr lang="en-US" altLang="en-US" sz="1000">
                    <a:cs typeface="Times New Roman" charset="0"/>
                  </a:endParaRPr>
                </a:p>
                <a:p>
                  <a:pPr algn="ctr">
                    <a:spcBef>
                      <a:spcPct val="0"/>
                    </a:spcBef>
                    <a:buFontTx/>
                    <a:buNone/>
                  </a:pPr>
                  <a:endParaRPr lang="en-US" altLang="en-US" sz="2400"/>
                </a:p>
              </p:txBody>
            </p:sp>
            <p:sp>
              <p:nvSpPr>
                <p:cNvPr id="114" name="Rectangle 32">
                  <a:extLst>
                    <a:ext uri="{FF2B5EF4-FFF2-40B4-BE49-F238E27FC236}">
                      <a16:creationId xmlns:a16="http://schemas.microsoft.com/office/drawing/2014/main" id="{93ED45F5-F774-48E8-BC64-CE5C4A3D41EC}"/>
                    </a:ext>
                  </a:extLst>
                </p:cNvPr>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3" name="Group 33">
                <a:extLst>
                  <a:ext uri="{FF2B5EF4-FFF2-40B4-BE49-F238E27FC236}">
                    <a16:creationId xmlns:a16="http://schemas.microsoft.com/office/drawing/2014/main" id="{B8A39BF8-99E9-4A45-8017-C8FFCD2C0891}"/>
                  </a:ext>
                </a:extLst>
              </p:cNvPr>
              <p:cNvGrpSpPr>
                <a:grpSpLocks/>
              </p:cNvGrpSpPr>
              <p:nvPr/>
            </p:nvGrpSpPr>
            <p:grpSpPr bwMode="auto">
              <a:xfrm>
                <a:off x="1360" y="960"/>
                <a:ext cx="698" cy="480"/>
                <a:chOff x="1360" y="960"/>
                <a:chExt cx="698" cy="480"/>
              </a:xfrm>
            </p:grpSpPr>
            <p:sp>
              <p:nvSpPr>
                <p:cNvPr id="111" name="Rectangle 34">
                  <a:extLst>
                    <a:ext uri="{FF2B5EF4-FFF2-40B4-BE49-F238E27FC236}">
                      <a16:creationId xmlns:a16="http://schemas.microsoft.com/office/drawing/2014/main" id="{3580A1B7-41FF-4823-8CE1-5093ADBD39A5}"/>
                    </a:ext>
                  </a:extLst>
                </p:cNvPr>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a:t>
                  </a:r>
                  <a:endParaRPr lang="en-US" altLang="en-US" sz="1000">
                    <a:cs typeface="Times New Roman" charset="0"/>
                  </a:endParaRPr>
                </a:p>
                <a:p>
                  <a:pPr algn="ctr">
                    <a:spcBef>
                      <a:spcPct val="0"/>
                    </a:spcBef>
                    <a:buFontTx/>
                    <a:buNone/>
                  </a:pPr>
                  <a:endParaRPr lang="en-US" altLang="en-US" sz="2400"/>
                </a:p>
              </p:txBody>
            </p:sp>
            <p:sp>
              <p:nvSpPr>
                <p:cNvPr id="112" name="Rectangle 35">
                  <a:extLst>
                    <a:ext uri="{FF2B5EF4-FFF2-40B4-BE49-F238E27FC236}">
                      <a16:creationId xmlns:a16="http://schemas.microsoft.com/office/drawing/2014/main" id="{C65160F3-C5B8-4A04-80E2-1B8AAC014DEB}"/>
                    </a:ext>
                  </a:extLst>
                </p:cNvPr>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4" name="Group 36">
                <a:extLst>
                  <a:ext uri="{FF2B5EF4-FFF2-40B4-BE49-F238E27FC236}">
                    <a16:creationId xmlns:a16="http://schemas.microsoft.com/office/drawing/2014/main" id="{E6698C89-3DE3-4BA9-8EED-F5E18B471596}"/>
                  </a:ext>
                </a:extLst>
              </p:cNvPr>
              <p:cNvGrpSpPr>
                <a:grpSpLocks/>
              </p:cNvGrpSpPr>
              <p:nvPr/>
            </p:nvGrpSpPr>
            <p:grpSpPr bwMode="auto">
              <a:xfrm>
                <a:off x="2058" y="960"/>
                <a:ext cx="698" cy="480"/>
                <a:chOff x="2058" y="960"/>
                <a:chExt cx="698" cy="480"/>
              </a:xfrm>
            </p:grpSpPr>
            <p:sp>
              <p:nvSpPr>
                <p:cNvPr id="109" name="Rectangle 37">
                  <a:extLst>
                    <a:ext uri="{FF2B5EF4-FFF2-40B4-BE49-F238E27FC236}">
                      <a16:creationId xmlns:a16="http://schemas.microsoft.com/office/drawing/2014/main" id="{26674FD8-B901-4B2F-9CE4-951A37B130EF}"/>
                    </a:ext>
                  </a:extLst>
                </p:cNvPr>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a:t>
                  </a:r>
                  <a:endParaRPr lang="en-US" altLang="en-US" sz="1000">
                    <a:cs typeface="Times New Roman" charset="0"/>
                  </a:endParaRPr>
                </a:p>
                <a:p>
                  <a:pPr algn="ctr">
                    <a:spcBef>
                      <a:spcPct val="0"/>
                    </a:spcBef>
                    <a:buFontTx/>
                    <a:buNone/>
                  </a:pPr>
                  <a:endParaRPr lang="en-US" altLang="en-US" sz="2400"/>
                </a:p>
              </p:txBody>
            </p:sp>
            <p:sp>
              <p:nvSpPr>
                <p:cNvPr id="110" name="Rectangle 38">
                  <a:extLst>
                    <a:ext uri="{FF2B5EF4-FFF2-40B4-BE49-F238E27FC236}">
                      <a16:creationId xmlns:a16="http://schemas.microsoft.com/office/drawing/2014/main" id="{4094315A-5E80-49FE-8934-59A0BF1B696C}"/>
                    </a:ext>
                  </a:extLst>
                </p:cNvPr>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5" name="Group 39">
                <a:extLst>
                  <a:ext uri="{FF2B5EF4-FFF2-40B4-BE49-F238E27FC236}">
                    <a16:creationId xmlns:a16="http://schemas.microsoft.com/office/drawing/2014/main" id="{857CEC48-22C9-479C-8EC5-1EDA099D0049}"/>
                  </a:ext>
                </a:extLst>
              </p:cNvPr>
              <p:cNvGrpSpPr>
                <a:grpSpLocks/>
              </p:cNvGrpSpPr>
              <p:nvPr/>
            </p:nvGrpSpPr>
            <p:grpSpPr bwMode="auto">
              <a:xfrm>
                <a:off x="0" y="1440"/>
                <a:ext cx="676" cy="672"/>
                <a:chOff x="0" y="1440"/>
                <a:chExt cx="676" cy="672"/>
              </a:xfrm>
            </p:grpSpPr>
            <p:sp>
              <p:nvSpPr>
                <p:cNvPr id="107" name="Rectangle 40">
                  <a:extLst>
                    <a:ext uri="{FF2B5EF4-FFF2-40B4-BE49-F238E27FC236}">
                      <a16:creationId xmlns:a16="http://schemas.microsoft.com/office/drawing/2014/main" id="{66F4205F-3866-4121-A7E7-A2EB8C77DB60}"/>
                    </a:ext>
                  </a:extLst>
                </p:cNvPr>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8" name="Rectangle 41">
                  <a:extLst>
                    <a:ext uri="{FF2B5EF4-FFF2-40B4-BE49-F238E27FC236}">
                      <a16:creationId xmlns:a16="http://schemas.microsoft.com/office/drawing/2014/main" id="{63ECB696-1B2A-40E2-BDC5-B39AEAEE1F94}"/>
                    </a:ext>
                  </a:extLst>
                </p:cNvPr>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6" name="Group 42">
                <a:extLst>
                  <a:ext uri="{FF2B5EF4-FFF2-40B4-BE49-F238E27FC236}">
                    <a16:creationId xmlns:a16="http://schemas.microsoft.com/office/drawing/2014/main" id="{C00DB7EC-457E-463C-AB6D-FEF336542554}"/>
                  </a:ext>
                </a:extLst>
              </p:cNvPr>
              <p:cNvGrpSpPr>
                <a:grpSpLocks/>
              </p:cNvGrpSpPr>
              <p:nvPr/>
            </p:nvGrpSpPr>
            <p:grpSpPr bwMode="auto">
              <a:xfrm>
                <a:off x="676" y="1440"/>
                <a:ext cx="684" cy="672"/>
                <a:chOff x="676" y="1440"/>
                <a:chExt cx="684" cy="672"/>
              </a:xfrm>
            </p:grpSpPr>
            <p:sp>
              <p:nvSpPr>
                <p:cNvPr id="105" name="Rectangle 43">
                  <a:extLst>
                    <a:ext uri="{FF2B5EF4-FFF2-40B4-BE49-F238E27FC236}">
                      <a16:creationId xmlns:a16="http://schemas.microsoft.com/office/drawing/2014/main" id="{7C55699A-EDFE-4514-AD2F-577F2F6F8EA2}"/>
                    </a:ext>
                  </a:extLst>
                </p:cNvPr>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891</a:t>
                  </a:r>
                  <a:endParaRPr lang="en-US" altLang="en-US" sz="1000">
                    <a:cs typeface="Times New Roman" charset="0"/>
                  </a:endParaRPr>
                </a:p>
                <a:p>
                  <a:pPr algn="ctr">
                    <a:spcBef>
                      <a:spcPct val="0"/>
                    </a:spcBef>
                    <a:buFontTx/>
                    <a:buNone/>
                  </a:pPr>
                  <a:endParaRPr lang="en-US" altLang="en-US" sz="2400"/>
                </a:p>
              </p:txBody>
            </p:sp>
            <p:sp>
              <p:nvSpPr>
                <p:cNvPr id="106" name="Rectangle 44">
                  <a:extLst>
                    <a:ext uri="{FF2B5EF4-FFF2-40B4-BE49-F238E27FC236}">
                      <a16:creationId xmlns:a16="http://schemas.microsoft.com/office/drawing/2014/main" id="{51270AA7-0E6F-4526-AF5D-8F4FFBD97C3E}"/>
                    </a:ext>
                  </a:extLst>
                </p:cNvPr>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7" name="Group 45">
                <a:extLst>
                  <a:ext uri="{FF2B5EF4-FFF2-40B4-BE49-F238E27FC236}">
                    <a16:creationId xmlns:a16="http://schemas.microsoft.com/office/drawing/2014/main" id="{68270645-2A44-4152-BD55-170434F804BE}"/>
                  </a:ext>
                </a:extLst>
              </p:cNvPr>
              <p:cNvGrpSpPr>
                <a:grpSpLocks/>
              </p:cNvGrpSpPr>
              <p:nvPr/>
            </p:nvGrpSpPr>
            <p:grpSpPr bwMode="auto">
              <a:xfrm>
                <a:off x="1360" y="1440"/>
                <a:ext cx="698" cy="672"/>
                <a:chOff x="1360" y="1440"/>
                <a:chExt cx="698" cy="672"/>
              </a:xfrm>
            </p:grpSpPr>
            <p:sp>
              <p:nvSpPr>
                <p:cNvPr id="103" name="Rectangle 46">
                  <a:extLst>
                    <a:ext uri="{FF2B5EF4-FFF2-40B4-BE49-F238E27FC236}">
                      <a16:creationId xmlns:a16="http://schemas.microsoft.com/office/drawing/2014/main" id="{47CF0B03-F48C-45E2-A9ED-4620374B33FF}"/>
                    </a:ext>
                  </a:extLst>
                </p:cNvPr>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2079</a:t>
                  </a:r>
                  <a:endParaRPr lang="en-US" altLang="en-US" sz="1000">
                    <a:cs typeface="Times New Roman" charset="0"/>
                  </a:endParaRPr>
                </a:p>
                <a:p>
                  <a:pPr algn="ctr">
                    <a:spcBef>
                      <a:spcPct val="0"/>
                    </a:spcBef>
                    <a:buFontTx/>
                    <a:buNone/>
                  </a:pPr>
                  <a:endParaRPr lang="en-US" altLang="en-US" sz="2400"/>
                </a:p>
              </p:txBody>
            </p:sp>
            <p:sp>
              <p:nvSpPr>
                <p:cNvPr id="104" name="Rectangle 47">
                  <a:extLst>
                    <a:ext uri="{FF2B5EF4-FFF2-40B4-BE49-F238E27FC236}">
                      <a16:creationId xmlns:a16="http://schemas.microsoft.com/office/drawing/2014/main" id="{437199EF-0DAC-4D8A-B1C4-84107627EFA2}"/>
                    </a:ext>
                  </a:extLst>
                </p:cNvPr>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8" name="Group 48">
                <a:extLst>
                  <a:ext uri="{FF2B5EF4-FFF2-40B4-BE49-F238E27FC236}">
                    <a16:creationId xmlns:a16="http://schemas.microsoft.com/office/drawing/2014/main" id="{953CF1DE-BFAF-43FB-B3BA-733FB88835B6}"/>
                  </a:ext>
                </a:extLst>
              </p:cNvPr>
              <p:cNvGrpSpPr>
                <a:grpSpLocks/>
              </p:cNvGrpSpPr>
              <p:nvPr/>
            </p:nvGrpSpPr>
            <p:grpSpPr bwMode="auto">
              <a:xfrm>
                <a:off x="2058" y="1440"/>
                <a:ext cx="698" cy="672"/>
                <a:chOff x="2058" y="1440"/>
                <a:chExt cx="698" cy="672"/>
              </a:xfrm>
            </p:grpSpPr>
            <p:sp>
              <p:nvSpPr>
                <p:cNvPr id="101" name="Rectangle 49">
                  <a:extLst>
                    <a:ext uri="{FF2B5EF4-FFF2-40B4-BE49-F238E27FC236}">
                      <a16:creationId xmlns:a16="http://schemas.microsoft.com/office/drawing/2014/main" id="{B70481D2-8E9B-440C-B07A-BC707771D3C6}"/>
                    </a:ext>
                  </a:extLst>
                </p:cNvPr>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2970</a:t>
                  </a:r>
                  <a:endParaRPr lang="en-US" altLang="en-US" sz="1000">
                    <a:cs typeface="Times New Roman" charset="0"/>
                  </a:endParaRPr>
                </a:p>
                <a:p>
                  <a:pPr algn="ctr">
                    <a:spcBef>
                      <a:spcPct val="0"/>
                    </a:spcBef>
                    <a:buFontTx/>
                    <a:buNone/>
                  </a:pPr>
                  <a:endParaRPr lang="en-US" altLang="en-US" sz="2400"/>
                </a:p>
              </p:txBody>
            </p:sp>
            <p:sp>
              <p:nvSpPr>
                <p:cNvPr id="102" name="Rectangle 50">
                  <a:extLst>
                    <a:ext uri="{FF2B5EF4-FFF2-40B4-BE49-F238E27FC236}">
                      <a16:creationId xmlns:a16="http://schemas.microsoft.com/office/drawing/2014/main" id="{C5C020C2-08B6-4949-90A5-4B2C4EDDEFA7}"/>
                    </a:ext>
                  </a:extLst>
                </p:cNvPr>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9" name="Group 51">
                <a:extLst>
                  <a:ext uri="{FF2B5EF4-FFF2-40B4-BE49-F238E27FC236}">
                    <a16:creationId xmlns:a16="http://schemas.microsoft.com/office/drawing/2014/main" id="{B8AF4E4B-63D3-4BF3-92DD-FB730ACD5E4B}"/>
                  </a:ext>
                </a:extLst>
              </p:cNvPr>
              <p:cNvGrpSpPr>
                <a:grpSpLocks/>
              </p:cNvGrpSpPr>
              <p:nvPr/>
            </p:nvGrpSpPr>
            <p:grpSpPr bwMode="auto">
              <a:xfrm>
                <a:off x="0" y="2112"/>
                <a:ext cx="676" cy="480"/>
                <a:chOff x="0" y="2112"/>
                <a:chExt cx="676" cy="480"/>
              </a:xfrm>
            </p:grpSpPr>
            <p:sp>
              <p:nvSpPr>
                <p:cNvPr id="99" name="Rectangle 52">
                  <a:extLst>
                    <a:ext uri="{FF2B5EF4-FFF2-40B4-BE49-F238E27FC236}">
                      <a16:creationId xmlns:a16="http://schemas.microsoft.com/office/drawing/2014/main" id="{4BEBA4BD-3FDE-4642-A679-9E2AC4292036}"/>
                    </a:ext>
                  </a:extLst>
                </p:cNvPr>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0" name="Rectangle 53">
                  <a:extLst>
                    <a:ext uri="{FF2B5EF4-FFF2-40B4-BE49-F238E27FC236}">
                      <a16:creationId xmlns:a16="http://schemas.microsoft.com/office/drawing/2014/main" id="{EC4BE77D-984F-433D-85BD-F648920D50F9}"/>
                    </a:ext>
                  </a:extLst>
                </p:cNvPr>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0" name="Group 54">
                <a:extLst>
                  <a:ext uri="{FF2B5EF4-FFF2-40B4-BE49-F238E27FC236}">
                    <a16:creationId xmlns:a16="http://schemas.microsoft.com/office/drawing/2014/main" id="{C19B4BE7-B589-4535-ACC9-341DAC994C75}"/>
                  </a:ext>
                </a:extLst>
              </p:cNvPr>
              <p:cNvGrpSpPr>
                <a:grpSpLocks/>
              </p:cNvGrpSpPr>
              <p:nvPr/>
            </p:nvGrpSpPr>
            <p:grpSpPr bwMode="auto">
              <a:xfrm>
                <a:off x="676" y="2112"/>
                <a:ext cx="684" cy="480"/>
                <a:chOff x="676" y="2112"/>
                <a:chExt cx="684" cy="480"/>
              </a:xfrm>
            </p:grpSpPr>
            <p:sp>
              <p:nvSpPr>
                <p:cNvPr id="97" name="Rectangle 55">
                  <a:extLst>
                    <a:ext uri="{FF2B5EF4-FFF2-40B4-BE49-F238E27FC236}">
                      <a16:creationId xmlns:a16="http://schemas.microsoft.com/office/drawing/2014/main" id="{F58E3C8F-B886-4C5D-AA63-86D99F20E93B}"/>
                    </a:ext>
                  </a:extLst>
                </p:cNvPr>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900</a:t>
                  </a:r>
                  <a:endParaRPr lang="en-US" altLang="en-US" sz="1000">
                    <a:cs typeface="Times New Roman" charset="0"/>
                  </a:endParaRPr>
                </a:p>
                <a:p>
                  <a:pPr algn="ctr">
                    <a:spcBef>
                      <a:spcPct val="0"/>
                    </a:spcBef>
                    <a:buFontTx/>
                    <a:buNone/>
                  </a:pPr>
                  <a:endParaRPr lang="en-US" altLang="en-US" sz="2400"/>
                </a:p>
              </p:txBody>
            </p:sp>
            <p:sp>
              <p:nvSpPr>
                <p:cNvPr id="98" name="Rectangle 56">
                  <a:extLst>
                    <a:ext uri="{FF2B5EF4-FFF2-40B4-BE49-F238E27FC236}">
                      <a16:creationId xmlns:a16="http://schemas.microsoft.com/office/drawing/2014/main" id="{8D65BAA1-0945-4BD3-BCCB-8BC41FB45138}"/>
                    </a:ext>
                  </a:extLst>
                </p:cNvPr>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1" name="Group 57">
                <a:extLst>
                  <a:ext uri="{FF2B5EF4-FFF2-40B4-BE49-F238E27FC236}">
                    <a16:creationId xmlns:a16="http://schemas.microsoft.com/office/drawing/2014/main" id="{737E4D8E-7AA6-4AC6-9FBE-AA9945CCCEFC}"/>
                  </a:ext>
                </a:extLst>
              </p:cNvPr>
              <p:cNvGrpSpPr>
                <a:grpSpLocks/>
              </p:cNvGrpSpPr>
              <p:nvPr/>
            </p:nvGrpSpPr>
            <p:grpSpPr bwMode="auto">
              <a:xfrm>
                <a:off x="1360" y="2112"/>
                <a:ext cx="698" cy="480"/>
                <a:chOff x="1360" y="2112"/>
                <a:chExt cx="698" cy="480"/>
              </a:xfrm>
            </p:grpSpPr>
            <p:sp>
              <p:nvSpPr>
                <p:cNvPr id="95" name="Rectangle 58">
                  <a:extLst>
                    <a:ext uri="{FF2B5EF4-FFF2-40B4-BE49-F238E27FC236}">
                      <a16:creationId xmlns:a16="http://schemas.microsoft.com/office/drawing/2014/main" id="{BBCBE98A-C32F-4098-A43B-8A6477FA251E}"/>
                    </a:ext>
                  </a:extLst>
                </p:cNvPr>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2100</a:t>
                  </a:r>
                  <a:endParaRPr lang="en-US" altLang="en-US" sz="1000">
                    <a:cs typeface="Times New Roman" charset="0"/>
                  </a:endParaRPr>
                </a:p>
                <a:p>
                  <a:pPr algn="ctr">
                    <a:spcBef>
                      <a:spcPct val="0"/>
                    </a:spcBef>
                    <a:buFontTx/>
                    <a:buNone/>
                  </a:pPr>
                  <a:endParaRPr lang="en-US" altLang="en-US" sz="2400"/>
                </a:p>
              </p:txBody>
            </p:sp>
            <p:sp>
              <p:nvSpPr>
                <p:cNvPr id="96" name="Rectangle 59">
                  <a:extLst>
                    <a:ext uri="{FF2B5EF4-FFF2-40B4-BE49-F238E27FC236}">
                      <a16:creationId xmlns:a16="http://schemas.microsoft.com/office/drawing/2014/main" id="{15C1D405-1422-4024-9CCE-B9BADC6CE019}"/>
                    </a:ext>
                  </a:extLst>
                </p:cNvPr>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 name="Group 60">
                <a:extLst>
                  <a:ext uri="{FF2B5EF4-FFF2-40B4-BE49-F238E27FC236}">
                    <a16:creationId xmlns:a16="http://schemas.microsoft.com/office/drawing/2014/main" id="{AA9D3A67-303F-4B34-B886-96D8EC9D426C}"/>
                  </a:ext>
                </a:extLst>
              </p:cNvPr>
              <p:cNvGrpSpPr>
                <a:grpSpLocks/>
              </p:cNvGrpSpPr>
              <p:nvPr/>
            </p:nvGrpSpPr>
            <p:grpSpPr bwMode="auto">
              <a:xfrm>
                <a:off x="2058" y="2112"/>
                <a:ext cx="698" cy="480"/>
                <a:chOff x="2058" y="2112"/>
                <a:chExt cx="698" cy="480"/>
              </a:xfrm>
            </p:grpSpPr>
            <p:sp>
              <p:nvSpPr>
                <p:cNvPr id="93" name="Rectangle 61">
                  <a:extLst>
                    <a:ext uri="{FF2B5EF4-FFF2-40B4-BE49-F238E27FC236}">
                      <a16:creationId xmlns:a16="http://schemas.microsoft.com/office/drawing/2014/main" id="{3AA3AB8A-DAFD-43CB-ADA4-75995E563F81}"/>
                    </a:ext>
                  </a:extLst>
                </p:cNvPr>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3000</a:t>
                  </a:r>
                  <a:endParaRPr lang="en-US" altLang="en-US" sz="1000">
                    <a:cs typeface="Times New Roman" charset="0"/>
                  </a:endParaRPr>
                </a:p>
                <a:p>
                  <a:pPr algn="ctr">
                    <a:spcBef>
                      <a:spcPct val="0"/>
                    </a:spcBef>
                    <a:buFontTx/>
                    <a:buNone/>
                  </a:pPr>
                  <a:endParaRPr lang="en-US" altLang="en-US" sz="2400"/>
                </a:p>
              </p:txBody>
            </p:sp>
            <p:sp>
              <p:nvSpPr>
                <p:cNvPr id="94" name="Rectangle 62">
                  <a:extLst>
                    <a:ext uri="{FF2B5EF4-FFF2-40B4-BE49-F238E27FC236}">
                      <a16:creationId xmlns:a16="http://schemas.microsoft.com/office/drawing/2014/main" id="{F18E3568-B68A-41DB-B0D2-AB643027E60E}"/>
                    </a:ext>
                  </a:extLst>
                </p:cNvPr>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73" name="Rectangle 63">
              <a:extLst>
                <a:ext uri="{FF2B5EF4-FFF2-40B4-BE49-F238E27FC236}">
                  <a16:creationId xmlns:a16="http://schemas.microsoft.com/office/drawing/2014/main" id="{68E603E4-A9F2-4255-B97F-4901FCEA763A}"/>
                </a:ext>
              </a:extLst>
            </p:cNvPr>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2" name="TextBox 1">
            <a:extLst>
              <a:ext uri="{FF2B5EF4-FFF2-40B4-BE49-F238E27FC236}">
                <a16:creationId xmlns:a16="http://schemas.microsoft.com/office/drawing/2014/main" id="{F9AF31E8-CD18-43E3-A3CF-1110022A886A}"/>
              </a:ext>
            </a:extLst>
          </p:cNvPr>
          <p:cNvSpPr txBox="1"/>
          <p:nvPr/>
        </p:nvSpPr>
        <p:spPr>
          <a:xfrm>
            <a:off x="2736730" y="5320326"/>
            <a:ext cx="1846417" cy="400110"/>
          </a:xfrm>
          <a:prstGeom prst="rect">
            <a:avLst/>
          </a:prstGeom>
          <a:noFill/>
        </p:spPr>
        <p:txBody>
          <a:bodyPr wrap="square" rtlCol="0">
            <a:spAutoFit/>
          </a:bodyPr>
          <a:lstStyle/>
          <a:p>
            <a:r>
              <a:rPr lang="en-US" dirty="0"/>
              <a:t>OR = 1</a:t>
            </a:r>
          </a:p>
        </p:txBody>
      </p:sp>
      <p:sp>
        <p:nvSpPr>
          <p:cNvPr id="132" name="TextBox 131">
            <a:extLst>
              <a:ext uri="{FF2B5EF4-FFF2-40B4-BE49-F238E27FC236}">
                <a16:creationId xmlns:a16="http://schemas.microsoft.com/office/drawing/2014/main" id="{186CCBBD-446E-411A-92ED-74ABD8A7B17C}"/>
              </a:ext>
            </a:extLst>
          </p:cNvPr>
          <p:cNvSpPr txBox="1"/>
          <p:nvPr/>
        </p:nvSpPr>
        <p:spPr>
          <a:xfrm>
            <a:off x="7847532" y="5320326"/>
            <a:ext cx="1846417" cy="400110"/>
          </a:xfrm>
          <a:prstGeom prst="rect">
            <a:avLst/>
          </a:prstGeom>
          <a:noFill/>
        </p:spPr>
        <p:txBody>
          <a:bodyPr wrap="square" rtlCol="0">
            <a:spAutoFit/>
          </a:bodyPr>
          <a:lstStyle/>
          <a:p>
            <a:r>
              <a:rPr lang="en-US" dirty="0"/>
              <a:t>OR = 1</a:t>
            </a:r>
          </a:p>
        </p:txBody>
      </p:sp>
      <p:sp>
        <p:nvSpPr>
          <p:cNvPr id="3" name="TextBox 2">
            <a:extLst>
              <a:ext uri="{FF2B5EF4-FFF2-40B4-BE49-F238E27FC236}">
                <a16:creationId xmlns:a16="http://schemas.microsoft.com/office/drawing/2014/main" id="{9F793483-32E9-4109-8DEA-154B3EDB3E52}"/>
              </a:ext>
            </a:extLst>
          </p:cNvPr>
          <p:cNvSpPr txBox="1"/>
          <p:nvPr/>
        </p:nvSpPr>
        <p:spPr>
          <a:xfrm>
            <a:off x="1676400" y="6096000"/>
            <a:ext cx="8534400" cy="1323439"/>
          </a:xfrm>
          <a:prstGeom prst="rect">
            <a:avLst/>
          </a:prstGeom>
          <a:noFill/>
        </p:spPr>
        <p:txBody>
          <a:bodyPr wrap="square" rtlCol="0">
            <a:spAutoFit/>
          </a:bodyPr>
          <a:lstStyle/>
          <a:p>
            <a:pPr marL="342900" indent="-342900" algn="l">
              <a:buFont typeface="Arial" panose="020B0604020202020204" pitchFamily="34" charset="0"/>
              <a:buChar char="•"/>
            </a:pPr>
            <a:r>
              <a:rPr lang="en-US" dirty="0"/>
              <a:t>A higher proportion of heavy drinkers are smokers (800/1700 vs 200/2300)</a:t>
            </a:r>
          </a:p>
          <a:p>
            <a:pPr marL="342900" indent="-342900" algn="l">
              <a:buFont typeface="Arial" panose="020B0604020202020204" pitchFamily="34" charset="0"/>
              <a:buChar char="•"/>
            </a:pPr>
            <a:r>
              <a:rPr lang="en-US" dirty="0"/>
              <a:t>A higher proportion of cases are smokers (30/60 vs 970/3940)</a:t>
            </a:r>
          </a:p>
          <a:p>
            <a:pPr marL="342900" indent="-342900" algn="l">
              <a:buFont typeface="Arial" panose="020B0604020202020204" pitchFamily="34" charset="0"/>
              <a:buChar char="•"/>
            </a:pPr>
            <a:r>
              <a:rPr lang="en-US" dirty="0"/>
              <a:t>The comparison of heavy drinkers to not-heavy drinkers is really a comparison of smokers to nonsmokers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614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6148" name="Text Box 2"/>
          <p:cNvSpPr txBox="1">
            <a:spLocks noChangeArrowheads="1"/>
          </p:cNvSpPr>
          <p:nvPr/>
        </p:nvSpPr>
        <p:spPr bwMode="auto">
          <a:xfrm>
            <a:off x="4876800" y="838201"/>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Confounding</a:t>
            </a:r>
          </a:p>
        </p:txBody>
      </p:sp>
      <p:sp>
        <p:nvSpPr>
          <p:cNvPr id="6149" name="Text Box 4"/>
          <p:cNvSpPr txBox="1">
            <a:spLocks noChangeArrowheads="1"/>
          </p:cNvSpPr>
          <p:nvPr/>
        </p:nvSpPr>
        <p:spPr bwMode="auto">
          <a:xfrm>
            <a:off x="2209800" y="1524000"/>
            <a:ext cx="7924800" cy="8309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dirty="0"/>
              <a:t>A confounder is associated with both the disease and exposure and is not in the causal path between disease and exposure</a:t>
            </a:r>
          </a:p>
        </p:txBody>
      </p:sp>
      <p:sp>
        <p:nvSpPr>
          <p:cNvPr id="6150" name="Text Box 5"/>
          <p:cNvSpPr txBox="1">
            <a:spLocks noChangeArrowheads="1"/>
          </p:cNvSpPr>
          <p:nvPr/>
        </p:nvSpPr>
        <p:spPr bwMode="auto">
          <a:xfrm>
            <a:off x="1905000" y="2819401"/>
            <a:ext cx="8839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1775" indent="-231775"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The implicit assumption is that we want to know if E “causes” D</a:t>
            </a:r>
          </a:p>
          <a:p>
            <a:pPr>
              <a:spcBef>
                <a:spcPct val="50000"/>
              </a:spcBef>
            </a:pPr>
            <a:r>
              <a:rPr lang="en-US" altLang="en-US" sz="2400" dirty="0"/>
              <a:t>A simple, common example from genetics is the linked gene: we discover a gene which appears to be associated with disease … does it cause the disease or is it merely linked to the true causal gene?</a:t>
            </a:r>
          </a:p>
          <a:p>
            <a:pPr>
              <a:spcBef>
                <a:spcPct val="50000"/>
              </a:spcBef>
            </a:pPr>
            <a:r>
              <a:rPr lang="en-US" altLang="en-US" sz="2400" dirty="0"/>
              <a:t>Pictorially …</a:t>
            </a:r>
          </a:p>
        </p:txBody>
      </p:sp>
      <p:sp>
        <p:nvSpPr>
          <p:cNvPr id="6151" name="Text Box 6"/>
          <p:cNvSpPr txBox="1">
            <a:spLocks noChangeArrowheads="1"/>
          </p:cNvSpPr>
          <p:nvPr/>
        </p:nvSpPr>
        <p:spPr bwMode="auto">
          <a:xfrm>
            <a:off x="6096000" y="5142647"/>
            <a:ext cx="480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An apparent association between E and D is completely explained by C. C is a confounder. </a:t>
            </a:r>
          </a:p>
        </p:txBody>
      </p:sp>
      <p:sp>
        <p:nvSpPr>
          <p:cNvPr id="6152" name="Text Box 7"/>
          <p:cNvSpPr txBox="1">
            <a:spLocks noChangeArrowheads="1"/>
          </p:cNvSpPr>
          <p:nvPr/>
        </p:nvSpPr>
        <p:spPr bwMode="auto">
          <a:xfrm>
            <a:off x="4348481" y="5280125"/>
            <a:ext cx="8381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a:t>
            </a:r>
          </a:p>
        </p:txBody>
      </p:sp>
      <p:sp>
        <p:nvSpPr>
          <p:cNvPr id="6153" name="Text Box 8"/>
          <p:cNvSpPr txBox="1">
            <a:spLocks noChangeArrowheads="1"/>
          </p:cNvSpPr>
          <p:nvPr/>
        </p:nvSpPr>
        <p:spPr bwMode="auto">
          <a:xfrm>
            <a:off x="4787900" y="6180323"/>
            <a:ext cx="609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D</a:t>
            </a:r>
          </a:p>
        </p:txBody>
      </p:sp>
      <p:sp>
        <p:nvSpPr>
          <p:cNvPr id="6154" name="Text Box 9"/>
          <p:cNvSpPr txBox="1">
            <a:spLocks noChangeArrowheads="1"/>
          </p:cNvSpPr>
          <p:nvPr/>
        </p:nvSpPr>
        <p:spPr bwMode="auto">
          <a:xfrm>
            <a:off x="3213100" y="6180323"/>
            <a:ext cx="457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C</a:t>
            </a:r>
          </a:p>
        </p:txBody>
      </p:sp>
      <p:sp>
        <p:nvSpPr>
          <p:cNvPr id="6155" name="Line 10"/>
          <p:cNvSpPr>
            <a:spLocks noChangeShapeType="1"/>
          </p:cNvSpPr>
          <p:nvPr/>
        </p:nvSpPr>
        <p:spPr bwMode="auto">
          <a:xfrm>
            <a:off x="3594100" y="6408922"/>
            <a:ext cx="1143000" cy="0"/>
          </a:xfrm>
          <a:prstGeom prst="line">
            <a:avLst/>
          </a:prstGeom>
          <a:noFill/>
          <a:ln w="952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156" name="Line 11"/>
          <p:cNvSpPr>
            <a:spLocks noChangeShapeType="1"/>
          </p:cNvSpPr>
          <p:nvPr/>
        </p:nvSpPr>
        <p:spPr bwMode="auto">
          <a:xfrm flipV="1">
            <a:off x="3594100" y="5718657"/>
            <a:ext cx="571500" cy="537865"/>
          </a:xfrm>
          <a:prstGeom prst="line">
            <a:avLst/>
          </a:prstGeom>
          <a:noFill/>
          <a:ln w="952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6158"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84BA2AFF-B6B4-4D48-B9BA-2CE11BDF6FDA}" type="slidenum">
              <a:rPr lang="en-US" altLang="en-US" sz="1400"/>
              <a:pPr algn="r">
                <a:spcBef>
                  <a:spcPct val="0"/>
                </a:spcBef>
                <a:buFontTx/>
                <a:buNone/>
              </a:pPr>
              <a:t>13</a:t>
            </a:fld>
            <a:endParaRPr lang="en-US" altLang="en-US" sz="1400"/>
          </a:p>
        </p:txBody>
      </p:sp>
      <p:cxnSp>
        <p:nvCxnSpPr>
          <p:cNvPr id="6" name="Straight Arrow Connector 5">
            <a:extLst>
              <a:ext uri="{FF2B5EF4-FFF2-40B4-BE49-F238E27FC236}">
                <a16:creationId xmlns:a16="http://schemas.microsoft.com/office/drawing/2014/main" id="{9F171199-968B-4418-BD72-ADA00C3B0C03}"/>
              </a:ext>
            </a:extLst>
          </p:cNvPr>
          <p:cNvCxnSpPr/>
          <p:nvPr/>
        </p:nvCxnSpPr>
        <p:spPr bwMode="auto">
          <a:xfrm>
            <a:off x="4540249" y="5655044"/>
            <a:ext cx="381000" cy="601478"/>
          </a:xfrm>
          <a:prstGeom prst="straightConnector1">
            <a:avLst/>
          </a:prstGeom>
          <a:solidFill>
            <a:schemeClr val="accent1"/>
          </a:solidFill>
          <a:ln w="19050" cap="flat" cmpd="sng" algn="ctr">
            <a:solidFill>
              <a:schemeClr val="tx1"/>
            </a:solidFill>
            <a:prstDash val="dash"/>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14</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dirty="0">
                <a:solidFill>
                  <a:schemeClr val="accent2"/>
                </a:solidFill>
              </a:rPr>
              <a:t>Exercise 2</a:t>
            </a:r>
            <a:r>
              <a:rPr lang="en-US" sz="2400" dirty="0">
                <a:solidFill>
                  <a:schemeClr val="accent2"/>
                </a:solidFill>
              </a:rPr>
              <a:t>: 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5478423"/>
          </a:xfrm>
          <a:prstGeom prst="rect">
            <a:avLst/>
          </a:prstGeom>
        </p:spPr>
        <p:txBody>
          <a:bodyPr wrap="square">
            <a:spAutoFit/>
          </a:bodyPr>
          <a:lstStyle/>
          <a:p>
            <a:pPr marL="457200" indent="-457200" algn="l">
              <a:spcAft>
                <a:spcPts val="1200"/>
              </a:spcAft>
              <a:buFontTx/>
              <a:buAutoNum type="alphaLcParenR"/>
            </a:pPr>
            <a:r>
              <a:rPr lang="en-US" i="1" dirty="0">
                <a:solidFill>
                  <a:schemeClr val="accent2"/>
                </a:solidFill>
              </a:rPr>
              <a:t>Two hospitals are compared with respect to the rate death following a particular type of surgery. Here are the data … is risk group a confounder or effect modifier?</a:t>
            </a: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endParaRPr lang="en-US" i="1" dirty="0">
              <a:solidFill>
                <a:schemeClr val="accent2"/>
              </a:solidFill>
            </a:endParaRPr>
          </a:p>
          <a:p>
            <a:pPr marL="457200" indent="-457200" algn="l">
              <a:spcAft>
                <a:spcPts val="1200"/>
              </a:spcAft>
              <a:buFontTx/>
              <a:buAutoNum type="alphaLcParenR"/>
            </a:pPr>
            <a:r>
              <a:rPr lang="en-US" i="1" dirty="0">
                <a:solidFill>
                  <a:schemeClr val="accent2"/>
                </a:solidFill>
              </a:rPr>
              <a:t>A randomized clinical trial is conducted to determine if a new drug can increase levels of HDL cholesterol among men and women. Using the mean difference as a measure of effect, is sex a confounder or effect modifier?</a:t>
            </a: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a:p>
            <a:pPr algn="l">
              <a:spcAft>
                <a:spcPts val="1200"/>
              </a:spcAft>
            </a:pPr>
            <a:endParaRPr lang="en-US" i="1" dirty="0">
              <a:solidFill>
                <a:schemeClr val="accent2"/>
              </a:solidFill>
              <a:latin typeface="+mn-lt"/>
            </a:endParaRPr>
          </a:p>
        </p:txBody>
      </p:sp>
      <p:graphicFrame>
        <p:nvGraphicFramePr>
          <p:cNvPr id="9" name="Table 9">
            <a:extLst>
              <a:ext uri="{FF2B5EF4-FFF2-40B4-BE49-F238E27FC236}">
                <a16:creationId xmlns:a16="http://schemas.microsoft.com/office/drawing/2014/main" id="{5BF7058E-5145-4177-BC63-19592D963F03}"/>
              </a:ext>
            </a:extLst>
          </p:cNvPr>
          <p:cNvGraphicFramePr>
            <a:graphicFrameLocks noGrp="1"/>
          </p:cNvGraphicFramePr>
          <p:nvPr>
            <p:extLst>
              <p:ext uri="{D42A27DB-BD31-4B8C-83A1-F6EECF244321}">
                <p14:modId xmlns:p14="http://schemas.microsoft.com/office/powerpoint/2010/main" val="1329426995"/>
              </p:ext>
            </p:extLst>
          </p:nvPr>
        </p:nvGraphicFramePr>
        <p:xfrm>
          <a:off x="2625724" y="5669911"/>
          <a:ext cx="7664452" cy="1341120"/>
        </p:xfrm>
        <a:graphic>
          <a:graphicData uri="http://schemas.openxmlformats.org/drawingml/2006/table">
            <a:tbl>
              <a:tblPr firstRow="1" bandRow="1">
                <a:tableStyleId>{5940675A-B579-460E-94D1-54222C63F5DA}</a:tableStyleId>
              </a:tblPr>
              <a:tblGrid>
                <a:gridCol w="1916113">
                  <a:extLst>
                    <a:ext uri="{9D8B030D-6E8A-4147-A177-3AD203B41FA5}">
                      <a16:colId xmlns:a16="http://schemas.microsoft.com/office/drawing/2014/main" val="2993652200"/>
                    </a:ext>
                  </a:extLst>
                </a:gridCol>
                <a:gridCol w="1916113">
                  <a:extLst>
                    <a:ext uri="{9D8B030D-6E8A-4147-A177-3AD203B41FA5}">
                      <a16:colId xmlns:a16="http://schemas.microsoft.com/office/drawing/2014/main" val="2684868910"/>
                    </a:ext>
                  </a:extLst>
                </a:gridCol>
                <a:gridCol w="1916113">
                  <a:extLst>
                    <a:ext uri="{9D8B030D-6E8A-4147-A177-3AD203B41FA5}">
                      <a16:colId xmlns:a16="http://schemas.microsoft.com/office/drawing/2014/main" val="3955937666"/>
                    </a:ext>
                  </a:extLst>
                </a:gridCol>
                <a:gridCol w="1916113">
                  <a:extLst>
                    <a:ext uri="{9D8B030D-6E8A-4147-A177-3AD203B41FA5}">
                      <a16:colId xmlns:a16="http://schemas.microsoft.com/office/drawing/2014/main" val="4208044831"/>
                    </a:ext>
                  </a:extLst>
                </a:gridCol>
              </a:tblGrid>
              <a:tr h="333519">
                <a:tc>
                  <a:txBody>
                    <a:bodyPr/>
                    <a:lstStyle/>
                    <a:p>
                      <a:endParaRPr lang="en-US" sz="1600" dirty="0">
                        <a:solidFill>
                          <a:schemeClr val="accent2"/>
                        </a:solidFill>
                      </a:endParaRPr>
                    </a:p>
                  </a:txBody>
                  <a:tcPr/>
                </a:tc>
                <a:tc gridSpan="3">
                  <a:txBody>
                    <a:bodyPr/>
                    <a:lstStyle/>
                    <a:p>
                      <a:pPr algn="ctr"/>
                      <a:r>
                        <a:rPr lang="en-US" sz="1600" dirty="0">
                          <a:solidFill>
                            <a:schemeClr val="accent2"/>
                          </a:solidFill>
                        </a:rPr>
                        <a:t>Mean HDL</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035270954"/>
                  </a:ext>
                </a:extLst>
              </a:tr>
              <a:tr h="333519">
                <a:tc>
                  <a:txBody>
                    <a:bodyPr/>
                    <a:lstStyle/>
                    <a:p>
                      <a:endParaRPr lang="en-US" sz="1600" dirty="0">
                        <a:solidFill>
                          <a:schemeClr val="accent2"/>
                        </a:solidFill>
                      </a:endParaRPr>
                    </a:p>
                  </a:txBody>
                  <a:tcPr/>
                </a:tc>
                <a:tc>
                  <a:txBody>
                    <a:bodyPr/>
                    <a:lstStyle/>
                    <a:p>
                      <a:pPr algn="ctr"/>
                      <a:r>
                        <a:rPr lang="en-US" sz="1600" dirty="0">
                          <a:solidFill>
                            <a:schemeClr val="accent2"/>
                          </a:solidFill>
                        </a:rPr>
                        <a:t>Women</a:t>
                      </a:r>
                    </a:p>
                  </a:txBody>
                  <a:tcPr/>
                </a:tc>
                <a:tc>
                  <a:txBody>
                    <a:bodyPr/>
                    <a:lstStyle/>
                    <a:p>
                      <a:pPr algn="ctr"/>
                      <a:r>
                        <a:rPr lang="en-US" sz="1600" dirty="0">
                          <a:solidFill>
                            <a:schemeClr val="accent2"/>
                          </a:solidFill>
                        </a:rPr>
                        <a:t>Men</a:t>
                      </a:r>
                    </a:p>
                  </a:txBody>
                  <a:tcPr/>
                </a:tc>
                <a:tc>
                  <a:txBody>
                    <a:bodyPr/>
                    <a:lstStyle/>
                    <a:p>
                      <a:pPr algn="ctr"/>
                      <a:r>
                        <a:rPr lang="en-US" sz="1600" dirty="0">
                          <a:solidFill>
                            <a:schemeClr val="accent2"/>
                          </a:solidFill>
                        </a:rPr>
                        <a:t>All</a:t>
                      </a:r>
                    </a:p>
                  </a:txBody>
                  <a:tcPr/>
                </a:tc>
                <a:extLst>
                  <a:ext uri="{0D108BD9-81ED-4DB2-BD59-A6C34878D82A}">
                    <a16:rowId xmlns:a16="http://schemas.microsoft.com/office/drawing/2014/main" val="603643584"/>
                  </a:ext>
                </a:extLst>
              </a:tr>
              <a:tr h="333519">
                <a:tc>
                  <a:txBody>
                    <a:bodyPr/>
                    <a:lstStyle/>
                    <a:p>
                      <a:r>
                        <a:rPr lang="en-US" sz="1600" dirty="0">
                          <a:solidFill>
                            <a:schemeClr val="accent2"/>
                          </a:solidFill>
                        </a:rPr>
                        <a:t>New Drug</a:t>
                      </a:r>
                    </a:p>
                  </a:txBody>
                  <a:tcPr/>
                </a:tc>
                <a:tc>
                  <a:txBody>
                    <a:bodyPr/>
                    <a:lstStyle/>
                    <a:p>
                      <a:pPr algn="ctr"/>
                      <a:r>
                        <a:rPr lang="en-US" sz="1600" dirty="0">
                          <a:solidFill>
                            <a:schemeClr val="accent2"/>
                          </a:solidFill>
                        </a:rPr>
                        <a:t>38.9</a:t>
                      </a:r>
                    </a:p>
                  </a:txBody>
                  <a:tcPr/>
                </a:tc>
                <a:tc>
                  <a:txBody>
                    <a:bodyPr/>
                    <a:lstStyle/>
                    <a:p>
                      <a:pPr algn="ctr"/>
                      <a:r>
                        <a:rPr lang="en-US" sz="1600" dirty="0">
                          <a:solidFill>
                            <a:schemeClr val="accent2"/>
                          </a:solidFill>
                        </a:rPr>
                        <a:t>45.2</a:t>
                      </a:r>
                    </a:p>
                  </a:txBody>
                  <a:tcPr/>
                </a:tc>
                <a:tc>
                  <a:txBody>
                    <a:bodyPr/>
                    <a:lstStyle/>
                    <a:p>
                      <a:pPr algn="ctr"/>
                      <a:r>
                        <a:rPr lang="en-US" sz="1600" dirty="0">
                          <a:solidFill>
                            <a:schemeClr val="accent2"/>
                          </a:solidFill>
                        </a:rPr>
                        <a:t>40.2</a:t>
                      </a:r>
                    </a:p>
                  </a:txBody>
                  <a:tcPr/>
                </a:tc>
                <a:extLst>
                  <a:ext uri="{0D108BD9-81ED-4DB2-BD59-A6C34878D82A}">
                    <a16:rowId xmlns:a16="http://schemas.microsoft.com/office/drawing/2014/main" val="3237326879"/>
                  </a:ext>
                </a:extLst>
              </a:tr>
              <a:tr h="333519">
                <a:tc>
                  <a:txBody>
                    <a:bodyPr/>
                    <a:lstStyle/>
                    <a:p>
                      <a:r>
                        <a:rPr lang="en-US" sz="1600" dirty="0">
                          <a:solidFill>
                            <a:schemeClr val="accent2"/>
                          </a:solidFill>
                        </a:rPr>
                        <a:t>Placebo</a:t>
                      </a:r>
                    </a:p>
                  </a:txBody>
                  <a:tcPr/>
                </a:tc>
                <a:tc>
                  <a:txBody>
                    <a:bodyPr/>
                    <a:lstStyle/>
                    <a:p>
                      <a:pPr algn="ctr"/>
                      <a:r>
                        <a:rPr lang="en-US" sz="1600" dirty="0">
                          <a:solidFill>
                            <a:schemeClr val="accent2"/>
                          </a:solidFill>
                        </a:rPr>
                        <a:t>39.2</a:t>
                      </a:r>
                    </a:p>
                  </a:txBody>
                  <a:tcPr/>
                </a:tc>
                <a:tc>
                  <a:txBody>
                    <a:bodyPr/>
                    <a:lstStyle/>
                    <a:p>
                      <a:pPr algn="ctr"/>
                      <a:r>
                        <a:rPr lang="en-US" sz="1600" dirty="0">
                          <a:solidFill>
                            <a:schemeClr val="accent2"/>
                          </a:solidFill>
                        </a:rPr>
                        <a:t>39.1</a:t>
                      </a:r>
                    </a:p>
                  </a:txBody>
                  <a:tcPr/>
                </a:tc>
                <a:tc>
                  <a:txBody>
                    <a:bodyPr/>
                    <a:lstStyle/>
                    <a:p>
                      <a:pPr algn="ctr"/>
                      <a:r>
                        <a:rPr lang="en-US" sz="1600" dirty="0">
                          <a:solidFill>
                            <a:schemeClr val="accent2"/>
                          </a:solidFill>
                        </a:rPr>
                        <a:t>39.2</a:t>
                      </a:r>
                    </a:p>
                  </a:txBody>
                  <a:tcPr/>
                </a:tc>
                <a:extLst>
                  <a:ext uri="{0D108BD9-81ED-4DB2-BD59-A6C34878D82A}">
                    <a16:rowId xmlns:a16="http://schemas.microsoft.com/office/drawing/2014/main" val="2727271174"/>
                  </a:ext>
                </a:extLst>
              </a:tr>
            </a:tbl>
          </a:graphicData>
        </a:graphic>
      </p:graphicFrame>
      <p:graphicFrame>
        <p:nvGraphicFramePr>
          <p:cNvPr id="8" name="Object 8">
            <a:extLst>
              <a:ext uri="{FF2B5EF4-FFF2-40B4-BE49-F238E27FC236}">
                <a16:creationId xmlns:a16="http://schemas.microsoft.com/office/drawing/2014/main" id="{D67CFA76-C74F-4444-869B-3D91C66D87D7}"/>
              </a:ext>
            </a:extLst>
          </p:cNvPr>
          <p:cNvGraphicFramePr>
            <a:graphicFrameLocks noChangeAspect="1"/>
          </p:cNvGraphicFramePr>
          <p:nvPr>
            <p:extLst>
              <p:ext uri="{D42A27DB-BD31-4B8C-83A1-F6EECF244321}">
                <p14:modId xmlns:p14="http://schemas.microsoft.com/office/powerpoint/2010/main" val="349087273"/>
              </p:ext>
            </p:extLst>
          </p:nvPr>
        </p:nvGraphicFramePr>
        <p:xfrm>
          <a:off x="3455988" y="2243138"/>
          <a:ext cx="5645150" cy="2487612"/>
        </p:xfrm>
        <a:graphic>
          <a:graphicData uri="http://schemas.openxmlformats.org/presentationml/2006/ole">
            <mc:AlternateContent xmlns:mc="http://schemas.openxmlformats.org/markup-compatibility/2006">
              <mc:Choice xmlns:v="urn:schemas-microsoft-com:vml" Requires="v">
                <p:oleObj spid="_x0000_s19467" name="Document" r:id="rId3" imgW="2472711" imgH="1139933" progId="Word.Document.8">
                  <p:embed/>
                </p:oleObj>
              </mc:Choice>
              <mc:Fallback>
                <p:oleObj name="Document" r:id="rId3" imgW="2472711" imgH="1139933" progId="Word.Document.8">
                  <p:embed/>
                  <p:pic>
                    <p:nvPicPr>
                      <p:cNvPr id="4106" name="Object 8"/>
                      <p:cNvPicPr>
                        <a:picLocks noChangeAspect="1" noChangeArrowheads="1"/>
                      </p:cNvPicPr>
                      <p:nvPr/>
                    </p:nvPicPr>
                    <p:blipFill>
                      <a:blip r:embed="rId4"/>
                      <a:srcRect/>
                      <a:stretch>
                        <a:fillRect/>
                      </a:stretch>
                    </p:blipFill>
                    <p:spPr bwMode="auto">
                      <a:xfrm>
                        <a:off x="3455988" y="2243138"/>
                        <a:ext cx="5645150" cy="24876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1700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E70B11-8D9B-455B-939E-6A608A23F28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C60C9DAB-48D3-436A-812B-EE22063D206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46E1DE53-47E2-41DC-9A64-77CE06B35564}"/>
              </a:ext>
            </a:extLst>
          </p:cNvPr>
          <p:cNvSpPr>
            <a:spLocks noGrp="1"/>
          </p:cNvSpPr>
          <p:nvPr>
            <p:ph type="sldNum" sz="quarter" idx="12"/>
          </p:nvPr>
        </p:nvSpPr>
        <p:spPr/>
        <p:txBody>
          <a:bodyPr/>
          <a:lstStyle/>
          <a:p>
            <a:pPr>
              <a:defRPr/>
            </a:pPr>
            <a:fld id="{F61EFE20-41AB-4F71-924D-EBDF6C3C5372}" type="slidenum">
              <a:rPr lang="en-US" smtClean="0"/>
              <a:pPr>
                <a:defRPr/>
              </a:pPr>
              <a:t>15</a:t>
            </a:fld>
            <a:endParaRPr lang="en-US"/>
          </a:p>
        </p:txBody>
      </p:sp>
      <p:sp>
        <p:nvSpPr>
          <p:cNvPr id="5" name="TextBox 4">
            <a:extLst>
              <a:ext uri="{FF2B5EF4-FFF2-40B4-BE49-F238E27FC236}">
                <a16:creationId xmlns:a16="http://schemas.microsoft.com/office/drawing/2014/main" id="{653C5AA9-AB45-4947-8364-1D3AEADCC500}"/>
              </a:ext>
            </a:extLst>
          </p:cNvPr>
          <p:cNvSpPr txBox="1"/>
          <p:nvPr/>
        </p:nvSpPr>
        <p:spPr>
          <a:xfrm>
            <a:off x="1962150" y="525155"/>
            <a:ext cx="8991600" cy="830997"/>
          </a:xfrm>
          <a:prstGeom prst="rect">
            <a:avLst/>
          </a:prstGeom>
          <a:noFill/>
        </p:spPr>
        <p:txBody>
          <a:bodyPr wrap="square" rtlCol="0">
            <a:spAutoFit/>
          </a:bodyPr>
          <a:lstStyle/>
          <a:p>
            <a:pPr marL="1484313" indent="-1484313" algn="l"/>
            <a:r>
              <a:rPr lang="en-US" sz="2400" b="1">
                <a:solidFill>
                  <a:schemeClr val="accent2"/>
                </a:solidFill>
              </a:rPr>
              <a:t>Exercise 2</a:t>
            </a:r>
            <a:r>
              <a:rPr lang="en-US" sz="2400">
                <a:solidFill>
                  <a:schemeClr val="accent2"/>
                </a:solidFill>
              </a:rPr>
              <a:t>: </a:t>
            </a:r>
            <a:r>
              <a:rPr lang="en-US" sz="2400" dirty="0">
                <a:solidFill>
                  <a:schemeClr val="accent2"/>
                </a:solidFill>
              </a:rPr>
              <a:t>In each case, decide whether this is an example of confounding or effect modification</a:t>
            </a:r>
          </a:p>
        </p:txBody>
      </p:sp>
      <p:sp>
        <p:nvSpPr>
          <p:cNvPr id="6" name="Rectangle 5">
            <a:extLst>
              <a:ext uri="{FF2B5EF4-FFF2-40B4-BE49-F238E27FC236}">
                <a16:creationId xmlns:a16="http://schemas.microsoft.com/office/drawing/2014/main" id="{52E9EEBE-3277-4257-A99C-244483749A25}"/>
              </a:ext>
            </a:extLst>
          </p:cNvPr>
          <p:cNvSpPr/>
          <p:nvPr/>
        </p:nvSpPr>
        <p:spPr>
          <a:xfrm>
            <a:off x="1428750" y="1504255"/>
            <a:ext cx="9525000" cy="4247317"/>
          </a:xfrm>
          <a:prstGeom prst="rect">
            <a:avLst/>
          </a:prstGeom>
        </p:spPr>
        <p:txBody>
          <a:bodyPr wrap="square">
            <a:spAutoFit/>
          </a:bodyPr>
          <a:lstStyle/>
          <a:p>
            <a:pPr marL="457200" indent="-457200" algn="l">
              <a:spcAft>
                <a:spcPts val="1200"/>
              </a:spcAft>
              <a:buFont typeface="+mj-lt"/>
              <a:buAutoNum type="alphaLcParenR" startAt="3"/>
            </a:pPr>
            <a:r>
              <a:rPr lang="en-US" i="1" dirty="0">
                <a:solidFill>
                  <a:schemeClr val="accent2"/>
                </a:solidFill>
                <a:latin typeface="+mn-lt"/>
              </a:rPr>
              <a:t>Researchers at the International Agency for Research on Cancer in France found that women infected with both HPV and HSV-2 were nearly three times more likely to get cervical cancer compared to women with only HPV infection. </a:t>
            </a:r>
          </a:p>
          <a:p>
            <a:pPr lvl="1" algn="l">
              <a:spcAft>
                <a:spcPts val="1200"/>
              </a:spcAft>
            </a:pPr>
            <a:r>
              <a:rPr lang="en-US" i="1" dirty="0">
                <a:solidFill>
                  <a:schemeClr val="accent2"/>
                </a:solidFill>
                <a:latin typeface="+mn-lt"/>
              </a:rPr>
              <a:t>Does HSV-2 confound or modify the effect of HPV on cervical cancer?</a:t>
            </a:r>
          </a:p>
          <a:p>
            <a:pPr marL="457200" indent="-457200" algn="l">
              <a:spcAft>
                <a:spcPts val="1200"/>
              </a:spcAft>
              <a:buFont typeface="+mj-lt"/>
              <a:buAutoNum type="alphaLcParenR" startAt="3"/>
            </a:pPr>
            <a:r>
              <a:rPr lang="en-US" i="1" dirty="0">
                <a:solidFill>
                  <a:schemeClr val="accent2"/>
                </a:solidFill>
                <a:latin typeface="+mn-lt"/>
              </a:rPr>
              <a:t>If the mother took antidepressant medication during the first trimester, without accounting for other possible influences, children had roughly twice the risk of having autism. The researchers then compared siblings in families where the mother used antidepressants in one pregnancy but not the other. This helped account for all of the factors that make siblings similar — their shared genetics and environment. In the sibling matchup, the children had essentially the same risk for autism, ADHD and poor fetal growth whether they were exposed to antidepressants in the womb or not.  </a:t>
            </a:r>
          </a:p>
          <a:p>
            <a:pPr lvl="1" algn="l">
              <a:spcAft>
                <a:spcPts val="1200"/>
              </a:spcAft>
            </a:pPr>
            <a:r>
              <a:rPr lang="en-US" i="1" dirty="0">
                <a:solidFill>
                  <a:schemeClr val="accent2"/>
                </a:solidFill>
                <a:latin typeface="+mn-lt"/>
              </a:rPr>
              <a:t>Do genetic factors confound or modify the effect of antidepressants on autism?</a:t>
            </a:r>
          </a:p>
        </p:txBody>
      </p:sp>
    </p:spTree>
    <p:extLst>
      <p:ext uri="{BB962C8B-B14F-4D97-AF65-F5344CB8AC3E}">
        <p14:creationId xmlns:p14="http://schemas.microsoft.com/office/powerpoint/2010/main" val="3062701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717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7172" name="Text Box 2"/>
          <p:cNvSpPr txBox="1">
            <a:spLocks noChangeArrowheads="1"/>
          </p:cNvSpPr>
          <p:nvPr/>
        </p:nvSpPr>
        <p:spPr bwMode="auto">
          <a:xfrm>
            <a:off x="3670300" y="762000"/>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Adjusting the OR via Stratification</a:t>
            </a:r>
          </a:p>
        </p:txBody>
      </p:sp>
      <p:sp>
        <p:nvSpPr>
          <p:cNvPr id="7173" name="Text Box 3"/>
          <p:cNvSpPr txBox="1">
            <a:spLocks noChangeArrowheads="1"/>
          </p:cNvSpPr>
          <p:nvPr/>
        </p:nvSpPr>
        <p:spPr bwMode="auto">
          <a:xfrm>
            <a:off x="1447800" y="1676401"/>
            <a:ext cx="9525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Basic idea </a:t>
            </a:r>
          </a:p>
          <a:p>
            <a:pPr lvl="1">
              <a:spcBef>
                <a:spcPct val="50000"/>
              </a:spcBef>
              <a:buFontTx/>
              <a:buChar char="•"/>
            </a:pPr>
            <a:r>
              <a:rPr lang="en-US" altLang="en-US" sz="2400" dirty="0"/>
              <a:t>Compute separate OR for each stratum</a:t>
            </a:r>
          </a:p>
          <a:p>
            <a:pPr lvl="1">
              <a:spcBef>
                <a:spcPct val="50000"/>
              </a:spcBef>
              <a:buFontTx/>
              <a:buChar char="•"/>
            </a:pPr>
            <a:r>
              <a:rPr lang="en-US" altLang="en-US" sz="2400" dirty="0"/>
              <a:t>Assess homogeneity of OR’s across strata (Is there EM?)</a:t>
            </a:r>
          </a:p>
          <a:p>
            <a:pPr lvl="1">
              <a:spcBef>
                <a:spcPct val="50000"/>
              </a:spcBef>
              <a:buFontTx/>
              <a:buChar char="•"/>
            </a:pPr>
            <a:r>
              <a:rPr lang="en-US" altLang="en-US" sz="2400" dirty="0"/>
              <a:t>Pool OR’s: used weighted average (Adjust for confounding)</a:t>
            </a:r>
          </a:p>
          <a:p>
            <a:pPr lvl="1">
              <a:spcBef>
                <a:spcPct val="50000"/>
              </a:spcBef>
              <a:buFontTx/>
              <a:buChar char="•"/>
            </a:pPr>
            <a:r>
              <a:rPr lang="en-US" altLang="en-US" sz="2400" dirty="0"/>
              <a:t>Global test of pooled OR = 1 (Is there association, after adjustment)</a:t>
            </a:r>
          </a:p>
          <a:p>
            <a:pPr lvl="1">
              <a:spcBef>
                <a:spcPct val="50000"/>
              </a:spcBef>
              <a:buFontTx/>
              <a:buChar char="•"/>
            </a:pPr>
            <a:r>
              <a:rPr lang="en-US" altLang="en-US" sz="2400" dirty="0"/>
              <a:t>Different methods of pooling, testing have been proposed. We will focus on Mantel-Haenszel methods</a:t>
            </a:r>
          </a:p>
          <a:p>
            <a:pPr lvl="1">
              <a:spcBef>
                <a:spcPct val="50000"/>
              </a:spcBef>
              <a:buFontTx/>
              <a:buChar char="•"/>
            </a:pPr>
            <a:r>
              <a:rPr lang="en-US" altLang="en-US" sz="2400" dirty="0"/>
              <a:t>Same idea for RR and RD</a:t>
            </a:r>
          </a:p>
        </p:txBody>
      </p:sp>
      <p:sp>
        <p:nvSpPr>
          <p:cNvPr id="717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D01DEF03-1AC6-4B23-BA3E-1347EECB60E8}" type="slidenum">
              <a:rPr lang="en-US" altLang="en-US" sz="1400"/>
              <a:pPr algn="r">
                <a:spcBef>
                  <a:spcPct val="0"/>
                </a:spcBef>
                <a:buFontTx/>
                <a:buNone/>
              </a:pPr>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5363"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5364" name="Text Box 2"/>
          <p:cNvSpPr txBox="1">
            <a:spLocks noChangeArrowheads="1"/>
          </p:cNvSpPr>
          <p:nvPr/>
        </p:nvSpPr>
        <p:spPr bwMode="auto">
          <a:xfrm>
            <a:off x="3314700" y="685800"/>
            <a:ext cx="556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5365" name="Rectangle 3"/>
          <p:cNvSpPr>
            <a:spLocks noChangeArrowheads="1"/>
          </p:cNvSpPr>
          <p:nvPr/>
        </p:nvSpPr>
        <p:spPr bwMode="auto">
          <a:xfrm>
            <a:off x="1600200" y="1752600"/>
            <a:ext cx="9677400" cy="3859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buFontTx/>
              <a:buNone/>
            </a:pPr>
            <a:r>
              <a:rPr lang="en-US" altLang="en-US" sz="2400" dirty="0"/>
              <a:t>EXAMPLE: (Rosner sec 13.5)</a:t>
            </a:r>
          </a:p>
          <a:p>
            <a:pPr>
              <a:buFontTx/>
              <a:buNone/>
            </a:pPr>
            <a:r>
              <a:rPr lang="en-US" altLang="en-US" sz="2400" dirty="0"/>
              <a:t>A 1985 study identified a group of 518 cancer cases and 518 controls by mail questionnaire. The main purpose of the study was to look at the effect of passive smoking on cancer risk. In the study passive smoking was defined as exposure to the cigarette smoke of a spouse who smoked at least one cigarette/day for at least 6 months. One potential confounding variable was smoking by the test subjects themselves since personal smoking is related to both cancer risk and having a spouse that smokes. Therefore, it was important to control for personal smoking before looking at the relationship between passive smoking and cancer risk.</a:t>
            </a:r>
          </a:p>
        </p:txBody>
      </p:sp>
      <p:sp>
        <p:nvSpPr>
          <p:cNvPr id="1536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5903B6AC-07CA-42D3-8812-51ED606E87A8}" type="slidenum">
              <a:rPr lang="en-US" altLang="en-US" sz="1400"/>
              <a:pPr algn="r">
                <a:spcBef>
                  <a:spcPct val="0"/>
                </a:spcBef>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638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6388" name="Text Box 2"/>
          <p:cNvSpPr txBox="1">
            <a:spLocks noChangeArrowheads="1"/>
          </p:cNvSpPr>
          <p:nvPr/>
        </p:nvSpPr>
        <p:spPr bwMode="auto">
          <a:xfrm>
            <a:off x="3162300" y="583854"/>
            <a:ext cx="617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6389" name="Text Box 3"/>
          <p:cNvSpPr txBox="1">
            <a:spLocks noChangeArrowheads="1"/>
          </p:cNvSpPr>
          <p:nvPr/>
        </p:nvSpPr>
        <p:spPr bwMode="auto">
          <a:xfrm>
            <a:off x="1462631" y="1395217"/>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Pooled data, not controlling for personal smoking</a:t>
            </a:r>
          </a:p>
        </p:txBody>
      </p:sp>
      <p:sp>
        <p:nvSpPr>
          <p:cNvPr id="16390" name="Rectangle 4"/>
          <p:cNvSpPr>
            <a:spLocks noChangeArrowheads="1"/>
          </p:cNvSpPr>
          <p:nvPr/>
        </p:nvSpPr>
        <p:spPr bwMode="auto">
          <a:xfrm>
            <a:off x="3124200" y="5181601"/>
            <a:ext cx="6096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dirty="0">
                <a:latin typeface="Courier New" pitchFamily="49" charset="0"/>
              </a:rPr>
              <a:t>. cci 281 228 210 279</a:t>
            </a:r>
          </a:p>
          <a:p>
            <a:pPr>
              <a:spcBef>
                <a:spcPct val="0"/>
              </a:spcBef>
              <a:buFontTx/>
              <a:buNone/>
            </a:pPr>
            <a:r>
              <a:rPr lang="en-US" altLang="en-US" sz="1000" dirty="0">
                <a:latin typeface="Courier New" pitchFamily="49" charset="0"/>
              </a:rPr>
              <a:t>                                                        Proportion</a:t>
            </a:r>
          </a:p>
          <a:p>
            <a:pPr>
              <a:spcBef>
                <a:spcPct val="0"/>
              </a:spcBef>
              <a:buFontTx/>
              <a:buNone/>
            </a:pPr>
            <a:r>
              <a:rPr lang="en-US" altLang="en-US" sz="1000" dirty="0">
                <a:latin typeface="Courier New" pitchFamily="49" charset="0"/>
              </a:rPr>
              <a:t>                 |   Exposed   Unexposed  |     Total     Exposed</a:t>
            </a:r>
          </a:p>
          <a:p>
            <a:pPr>
              <a:spcBef>
                <a:spcPct val="0"/>
              </a:spcBef>
              <a:buFontTx/>
              <a:buNone/>
            </a:pPr>
            <a:r>
              <a:rPr lang="en-US" altLang="en-US" sz="1000" dirty="0">
                <a:latin typeface="Courier New" pitchFamily="49" charset="0"/>
              </a:rPr>
              <a:t>-----------------+------------------------+----------------------</a:t>
            </a:r>
          </a:p>
          <a:p>
            <a:pPr>
              <a:spcBef>
                <a:spcPct val="0"/>
              </a:spcBef>
              <a:buFontTx/>
              <a:buNone/>
            </a:pPr>
            <a:r>
              <a:rPr lang="en-US" altLang="en-US" sz="1000" dirty="0">
                <a:latin typeface="Courier New" pitchFamily="49" charset="0"/>
              </a:rPr>
              <a:t>           Cases |       281         228  |       509      0.5521</a:t>
            </a:r>
          </a:p>
          <a:p>
            <a:pPr>
              <a:spcBef>
                <a:spcPct val="0"/>
              </a:spcBef>
              <a:buFontTx/>
              <a:buNone/>
            </a:pPr>
            <a:r>
              <a:rPr lang="en-US" altLang="en-US" sz="1000" dirty="0">
                <a:latin typeface="Courier New" pitchFamily="49" charset="0"/>
              </a:rPr>
              <a:t>        Controls |       210         279  |       489      0.4294</a:t>
            </a:r>
          </a:p>
          <a:p>
            <a:pPr>
              <a:spcBef>
                <a:spcPct val="0"/>
              </a:spcBef>
              <a:buFontTx/>
              <a:buNone/>
            </a:pPr>
            <a:r>
              <a:rPr lang="en-US" altLang="en-US" sz="1000" dirty="0">
                <a:latin typeface="Courier New" pitchFamily="49" charset="0"/>
              </a:rPr>
              <a:t>-----------------+------------------------+----------------------</a:t>
            </a:r>
          </a:p>
          <a:p>
            <a:pPr>
              <a:spcBef>
                <a:spcPct val="0"/>
              </a:spcBef>
              <a:buFontTx/>
              <a:buNone/>
            </a:pPr>
            <a:r>
              <a:rPr lang="en-US" altLang="en-US" sz="1000" dirty="0">
                <a:latin typeface="Courier New" pitchFamily="49" charset="0"/>
              </a:rPr>
              <a:t>           Total |       491         507  |       998      0.4920</a:t>
            </a:r>
          </a:p>
          <a:p>
            <a:pPr>
              <a:spcBef>
                <a:spcPct val="0"/>
              </a:spcBef>
              <a:buFontTx/>
              <a:buNone/>
            </a:pPr>
            <a:r>
              <a:rPr lang="en-US" altLang="en-US" sz="1000" dirty="0">
                <a:latin typeface="Courier New" pitchFamily="49" charset="0"/>
              </a:rPr>
              <a:t>                 |                        |</a:t>
            </a:r>
          </a:p>
          <a:p>
            <a:pPr>
              <a:spcBef>
                <a:spcPct val="0"/>
              </a:spcBef>
              <a:buFontTx/>
              <a:buNone/>
            </a:pPr>
            <a:r>
              <a:rPr lang="en-US" altLang="en-US" sz="1000" dirty="0">
                <a:latin typeface="Courier New" pitchFamily="49" charset="0"/>
              </a:rPr>
              <a:t>                 |      Point estimate    |  [95% Conf. Interval]</a:t>
            </a:r>
          </a:p>
          <a:p>
            <a:pPr>
              <a:spcBef>
                <a:spcPct val="0"/>
              </a:spcBef>
              <a:buFontTx/>
              <a:buNone/>
            </a:pPr>
            <a:r>
              <a:rPr lang="en-US" altLang="en-US" sz="1000" dirty="0">
                <a:latin typeface="Courier New" pitchFamily="49" charset="0"/>
              </a:rPr>
              <a:t>                 |------------------------+----------------------</a:t>
            </a:r>
          </a:p>
          <a:p>
            <a:pPr>
              <a:spcBef>
                <a:spcPct val="0"/>
              </a:spcBef>
              <a:buFontTx/>
              <a:buNone/>
            </a:pPr>
            <a:r>
              <a:rPr lang="en-US" altLang="en-US" sz="1000" dirty="0">
                <a:latin typeface="Courier New" pitchFamily="49" charset="0"/>
              </a:rPr>
              <a:t>      Odds ratio |         1.637406       |  1.265013    2.119599  </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Attr</a:t>
            </a:r>
            <a:r>
              <a:rPr lang="en-US" altLang="en-US" sz="1000" dirty="0">
                <a:latin typeface="Courier New" pitchFamily="49" charset="0"/>
              </a:rPr>
              <a:t>. frac. ex. |         .3892779       |  .2094943    .5282126  </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Attr</a:t>
            </a:r>
            <a:r>
              <a:rPr lang="en-US" altLang="en-US" sz="1000" dirty="0">
                <a:latin typeface="Courier New" pitchFamily="49" charset="0"/>
              </a:rPr>
              <a:t>. frac. pop |         .2149059       |</a:t>
            </a:r>
          </a:p>
          <a:p>
            <a:pPr>
              <a:spcBef>
                <a:spcPct val="0"/>
              </a:spcBef>
              <a:buFontTx/>
              <a:buNone/>
            </a:pPr>
            <a:r>
              <a:rPr lang="en-US" altLang="en-US" sz="1000" dirty="0">
                <a:latin typeface="Courier New" pitchFamily="49" charset="0"/>
              </a:rPr>
              <a:t>                 +-----------------------------------------------</a:t>
            </a:r>
          </a:p>
          <a:p>
            <a:pPr>
              <a:spcBef>
                <a:spcPct val="0"/>
              </a:spcBef>
              <a:buFontTx/>
              <a:buNone/>
            </a:pPr>
            <a:r>
              <a:rPr lang="en-US" altLang="en-US" sz="1000" dirty="0">
                <a:latin typeface="Courier New" pitchFamily="49" charset="0"/>
              </a:rPr>
              <a:t>                             chi2(1) =    15.00  </a:t>
            </a:r>
            <a:r>
              <a:rPr lang="en-US" altLang="en-US" sz="1000" dirty="0" err="1">
                <a:latin typeface="Courier New" pitchFamily="49" charset="0"/>
              </a:rPr>
              <a:t>Pr</a:t>
            </a:r>
            <a:r>
              <a:rPr lang="en-US" altLang="en-US" sz="1000" dirty="0">
                <a:latin typeface="Courier New" pitchFamily="49" charset="0"/>
              </a:rPr>
              <a:t>&gt;chi2 = 0.0001</a:t>
            </a:r>
          </a:p>
        </p:txBody>
      </p:sp>
      <p:grpSp>
        <p:nvGrpSpPr>
          <p:cNvPr id="16391" name="Group 5"/>
          <p:cNvGrpSpPr>
            <a:grpSpLocks/>
          </p:cNvGrpSpPr>
          <p:nvPr/>
        </p:nvGrpSpPr>
        <p:grpSpPr bwMode="auto">
          <a:xfrm>
            <a:off x="3962400" y="1981200"/>
            <a:ext cx="4572000" cy="2895600"/>
            <a:chOff x="-4" y="-4"/>
            <a:chExt cx="2764" cy="2600"/>
          </a:xfrm>
        </p:grpSpPr>
        <p:grpSp>
          <p:nvGrpSpPr>
            <p:cNvPr id="16393" name="Group 6"/>
            <p:cNvGrpSpPr>
              <a:grpSpLocks/>
            </p:cNvGrpSpPr>
            <p:nvPr/>
          </p:nvGrpSpPr>
          <p:grpSpPr bwMode="auto">
            <a:xfrm>
              <a:off x="0" y="0"/>
              <a:ext cx="2756" cy="2592"/>
              <a:chOff x="0" y="0"/>
              <a:chExt cx="2756" cy="2592"/>
            </a:xfrm>
          </p:grpSpPr>
          <p:grpSp>
            <p:nvGrpSpPr>
              <p:cNvPr id="16395" name="Group 7"/>
              <p:cNvGrpSpPr>
                <a:grpSpLocks/>
              </p:cNvGrpSpPr>
              <p:nvPr/>
            </p:nvGrpSpPr>
            <p:grpSpPr bwMode="auto">
              <a:xfrm>
                <a:off x="0" y="0"/>
                <a:ext cx="676" cy="480"/>
                <a:chOff x="0" y="0"/>
                <a:chExt cx="676" cy="480"/>
              </a:xfrm>
            </p:grpSpPr>
            <p:sp>
              <p:nvSpPr>
                <p:cNvPr id="16450"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51"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6" name="Group 10"/>
              <p:cNvGrpSpPr>
                <a:grpSpLocks/>
              </p:cNvGrpSpPr>
              <p:nvPr/>
            </p:nvGrpSpPr>
            <p:grpSpPr bwMode="auto">
              <a:xfrm>
                <a:off x="676" y="0"/>
                <a:ext cx="1382" cy="480"/>
                <a:chOff x="676" y="0"/>
                <a:chExt cx="1382" cy="480"/>
              </a:xfrm>
            </p:grpSpPr>
            <p:sp>
              <p:nvSpPr>
                <p:cNvPr id="16448"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Passive smoking</a:t>
                  </a:r>
                  <a:endParaRPr lang="en-US" altLang="en-US" sz="1000">
                    <a:cs typeface="Times New Roman" charset="0"/>
                  </a:endParaRPr>
                </a:p>
                <a:p>
                  <a:pPr algn="ctr">
                    <a:spcBef>
                      <a:spcPct val="0"/>
                    </a:spcBef>
                    <a:buFontTx/>
                    <a:buNone/>
                  </a:pPr>
                  <a:endParaRPr lang="en-US" altLang="en-US" sz="2400"/>
                </a:p>
              </p:txBody>
            </p:sp>
            <p:sp>
              <p:nvSpPr>
                <p:cNvPr id="16449"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7" name="Group 13"/>
              <p:cNvGrpSpPr>
                <a:grpSpLocks/>
              </p:cNvGrpSpPr>
              <p:nvPr/>
            </p:nvGrpSpPr>
            <p:grpSpPr bwMode="auto">
              <a:xfrm>
                <a:off x="2058" y="0"/>
                <a:ext cx="698" cy="480"/>
                <a:chOff x="2058" y="0"/>
                <a:chExt cx="698" cy="480"/>
              </a:xfrm>
            </p:grpSpPr>
            <p:sp>
              <p:nvSpPr>
                <p:cNvPr id="16446"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6447"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8" name="Group 16"/>
              <p:cNvGrpSpPr>
                <a:grpSpLocks/>
              </p:cNvGrpSpPr>
              <p:nvPr/>
            </p:nvGrpSpPr>
            <p:grpSpPr bwMode="auto">
              <a:xfrm>
                <a:off x="0" y="480"/>
                <a:ext cx="676" cy="480"/>
                <a:chOff x="0" y="480"/>
                <a:chExt cx="676" cy="480"/>
              </a:xfrm>
            </p:grpSpPr>
            <p:sp>
              <p:nvSpPr>
                <p:cNvPr id="16444"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45"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399" name="Group 19"/>
              <p:cNvGrpSpPr>
                <a:grpSpLocks/>
              </p:cNvGrpSpPr>
              <p:nvPr/>
            </p:nvGrpSpPr>
            <p:grpSpPr bwMode="auto">
              <a:xfrm>
                <a:off x="676" y="480"/>
                <a:ext cx="684" cy="480"/>
                <a:chOff x="676" y="480"/>
                <a:chExt cx="684" cy="480"/>
              </a:xfrm>
            </p:grpSpPr>
            <p:sp>
              <p:nvSpPr>
                <p:cNvPr id="16442"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6443" name="Rectangle 21"/>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0" name="Group 22"/>
              <p:cNvGrpSpPr>
                <a:grpSpLocks/>
              </p:cNvGrpSpPr>
              <p:nvPr/>
            </p:nvGrpSpPr>
            <p:grpSpPr bwMode="auto">
              <a:xfrm>
                <a:off x="1360" y="480"/>
                <a:ext cx="698" cy="480"/>
                <a:chOff x="1360" y="480"/>
                <a:chExt cx="698" cy="480"/>
              </a:xfrm>
            </p:grpSpPr>
            <p:sp>
              <p:nvSpPr>
                <p:cNvPr id="16440"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6441"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1" name="Group 25"/>
              <p:cNvGrpSpPr>
                <a:grpSpLocks/>
              </p:cNvGrpSpPr>
              <p:nvPr/>
            </p:nvGrpSpPr>
            <p:grpSpPr bwMode="auto">
              <a:xfrm>
                <a:off x="2058" y="480"/>
                <a:ext cx="698" cy="480"/>
                <a:chOff x="2058" y="480"/>
                <a:chExt cx="698" cy="480"/>
              </a:xfrm>
            </p:grpSpPr>
            <p:sp>
              <p:nvSpPr>
                <p:cNvPr id="16438"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6439"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2" name="Group 28"/>
              <p:cNvGrpSpPr>
                <a:grpSpLocks/>
              </p:cNvGrpSpPr>
              <p:nvPr/>
            </p:nvGrpSpPr>
            <p:grpSpPr bwMode="auto">
              <a:xfrm>
                <a:off x="0" y="960"/>
                <a:ext cx="676" cy="480"/>
                <a:chOff x="0" y="960"/>
                <a:chExt cx="676" cy="480"/>
              </a:xfrm>
            </p:grpSpPr>
            <p:sp>
              <p:nvSpPr>
                <p:cNvPr id="16436"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Case</a:t>
                  </a:r>
                  <a:endParaRPr lang="en-US" altLang="en-US" sz="1000">
                    <a:cs typeface="Times New Roman" charset="0"/>
                  </a:endParaRPr>
                </a:p>
                <a:p>
                  <a:pPr>
                    <a:spcBef>
                      <a:spcPct val="0"/>
                    </a:spcBef>
                    <a:buFontTx/>
                    <a:buNone/>
                  </a:pPr>
                  <a:endParaRPr lang="en-US" altLang="en-US" sz="2400"/>
                </a:p>
              </p:txBody>
            </p:sp>
            <p:sp>
              <p:nvSpPr>
                <p:cNvPr id="16437"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3" name="Group 31"/>
              <p:cNvGrpSpPr>
                <a:grpSpLocks/>
              </p:cNvGrpSpPr>
              <p:nvPr/>
            </p:nvGrpSpPr>
            <p:grpSpPr bwMode="auto">
              <a:xfrm>
                <a:off x="676" y="960"/>
                <a:ext cx="684" cy="480"/>
                <a:chOff x="676" y="960"/>
                <a:chExt cx="684" cy="480"/>
              </a:xfrm>
            </p:grpSpPr>
            <p:sp>
              <p:nvSpPr>
                <p:cNvPr id="16434"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281</a:t>
                  </a:r>
                  <a:endParaRPr lang="en-US" altLang="en-US" sz="1000">
                    <a:cs typeface="Times New Roman" charset="0"/>
                  </a:endParaRPr>
                </a:p>
                <a:p>
                  <a:pPr algn="ctr">
                    <a:spcBef>
                      <a:spcPct val="0"/>
                    </a:spcBef>
                    <a:buFontTx/>
                    <a:buNone/>
                  </a:pPr>
                  <a:endParaRPr lang="en-US" altLang="en-US" sz="2400"/>
                </a:p>
              </p:txBody>
            </p:sp>
            <p:sp>
              <p:nvSpPr>
                <p:cNvPr id="16435"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4" name="Group 34"/>
              <p:cNvGrpSpPr>
                <a:grpSpLocks/>
              </p:cNvGrpSpPr>
              <p:nvPr/>
            </p:nvGrpSpPr>
            <p:grpSpPr bwMode="auto">
              <a:xfrm>
                <a:off x="1360" y="960"/>
                <a:ext cx="698" cy="480"/>
                <a:chOff x="1360" y="960"/>
                <a:chExt cx="698" cy="480"/>
              </a:xfrm>
            </p:grpSpPr>
            <p:sp>
              <p:nvSpPr>
                <p:cNvPr id="16432"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228</a:t>
                  </a:r>
                  <a:endParaRPr lang="en-US" altLang="en-US" sz="1000">
                    <a:cs typeface="Times New Roman" charset="0"/>
                  </a:endParaRPr>
                </a:p>
                <a:p>
                  <a:pPr algn="ctr">
                    <a:spcBef>
                      <a:spcPct val="0"/>
                    </a:spcBef>
                    <a:buFontTx/>
                    <a:buNone/>
                  </a:pPr>
                  <a:endParaRPr lang="en-US" altLang="en-US" sz="2400"/>
                </a:p>
              </p:txBody>
            </p:sp>
            <p:sp>
              <p:nvSpPr>
                <p:cNvPr id="16433"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5" name="Group 37"/>
              <p:cNvGrpSpPr>
                <a:grpSpLocks/>
              </p:cNvGrpSpPr>
              <p:nvPr/>
            </p:nvGrpSpPr>
            <p:grpSpPr bwMode="auto">
              <a:xfrm>
                <a:off x="2058" y="960"/>
                <a:ext cx="698" cy="480"/>
                <a:chOff x="2058" y="960"/>
                <a:chExt cx="698" cy="480"/>
              </a:xfrm>
            </p:grpSpPr>
            <p:sp>
              <p:nvSpPr>
                <p:cNvPr id="16430"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509</a:t>
                  </a:r>
                  <a:endParaRPr lang="en-US" altLang="en-US" sz="1000">
                    <a:cs typeface="Times New Roman" charset="0"/>
                  </a:endParaRPr>
                </a:p>
                <a:p>
                  <a:pPr algn="ctr">
                    <a:spcBef>
                      <a:spcPct val="0"/>
                    </a:spcBef>
                    <a:buFontTx/>
                    <a:buNone/>
                  </a:pPr>
                  <a:endParaRPr lang="en-US" altLang="en-US" sz="2400"/>
                </a:p>
              </p:txBody>
            </p:sp>
            <p:sp>
              <p:nvSpPr>
                <p:cNvPr id="16431"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6" name="Group 40"/>
              <p:cNvGrpSpPr>
                <a:grpSpLocks/>
              </p:cNvGrpSpPr>
              <p:nvPr/>
            </p:nvGrpSpPr>
            <p:grpSpPr bwMode="auto">
              <a:xfrm>
                <a:off x="0" y="1440"/>
                <a:ext cx="676" cy="672"/>
                <a:chOff x="0" y="1440"/>
                <a:chExt cx="676" cy="672"/>
              </a:xfrm>
            </p:grpSpPr>
            <p:sp>
              <p:nvSpPr>
                <p:cNvPr id="16428"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a:cs typeface="Times New Roman" charset="0"/>
                    </a:rPr>
                    <a:t>Control</a:t>
                  </a:r>
                  <a:endParaRPr lang="en-US" altLang="en-US" sz="1000">
                    <a:cs typeface="Times New Roman" charset="0"/>
                  </a:endParaRPr>
                </a:p>
                <a:p>
                  <a:pPr>
                    <a:spcBef>
                      <a:spcPct val="0"/>
                    </a:spcBef>
                    <a:buFontTx/>
                    <a:buNone/>
                  </a:pPr>
                  <a:endParaRPr lang="en-US" altLang="en-US" sz="2400"/>
                </a:p>
              </p:txBody>
            </p:sp>
            <p:sp>
              <p:nvSpPr>
                <p:cNvPr id="16429"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7" name="Group 43"/>
              <p:cNvGrpSpPr>
                <a:grpSpLocks/>
              </p:cNvGrpSpPr>
              <p:nvPr/>
            </p:nvGrpSpPr>
            <p:grpSpPr bwMode="auto">
              <a:xfrm>
                <a:off x="676" y="1440"/>
                <a:ext cx="684" cy="672"/>
                <a:chOff x="676" y="1440"/>
                <a:chExt cx="684" cy="672"/>
              </a:xfrm>
            </p:grpSpPr>
            <p:sp>
              <p:nvSpPr>
                <p:cNvPr id="16426"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210</a:t>
                  </a:r>
                  <a:endParaRPr lang="en-US" altLang="en-US" sz="1000">
                    <a:cs typeface="Times New Roman" charset="0"/>
                  </a:endParaRPr>
                </a:p>
                <a:p>
                  <a:pPr algn="ctr">
                    <a:spcBef>
                      <a:spcPct val="0"/>
                    </a:spcBef>
                    <a:buFontTx/>
                    <a:buNone/>
                  </a:pPr>
                  <a:endParaRPr lang="en-US" altLang="en-US" sz="2400"/>
                </a:p>
              </p:txBody>
            </p:sp>
            <p:sp>
              <p:nvSpPr>
                <p:cNvPr id="16427"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8" name="Group 46"/>
              <p:cNvGrpSpPr>
                <a:grpSpLocks/>
              </p:cNvGrpSpPr>
              <p:nvPr/>
            </p:nvGrpSpPr>
            <p:grpSpPr bwMode="auto">
              <a:xfrm>
                <a:off x="1360" y="1440"/>
                <a:ext cx="698" cy="672"/>
                <a:chOff x="1360" y="1440"/>
                <a:chExt cx="698" cy="672"/>
              </a:xfrm>
            </p:grpSpPr>
            <p:sp>
              <p:nvSpPr>
                <p:cNvPr id="16424"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279</a:t>
                  </a:r>
                  <a:endParaRPr lang="en-US" altLang="en-US" sz="1000">
                    <a:cs typeface="Times New Roman" charset="0"/>
                  </a:endParaRPr>
                </a:p>
                <a:p>
                  <a:pPr algn="ctr">
                    <a:spcBef>
                      <a:spcPct val="0"/>
                    </a:spcBef>
                    <a:buFontTx/>
                    <a:buNone/>
                  </a:pPr>
                  <a:endParaRPr lang="en-US" altLang="en-US" sz="2400"/>
                </a:p>
              </p:txBody>
            </p:sp>
            <p:sp>
              <p:nvSpPr>
                <p:cNvPr id="16425"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09" name="Group 49"/>
              <p:cNvGrpSpPr>
                <a:grpSpLocks/>
              </p:cNvGrpSpPr>
              <p:nvPr/>
            </p:nvGrpSpPr>
            <p:grpSpPr bwMode="auto">
              <a:xfrm>
                <a:off x="2058" y="1440"/>
                <a:ext cx="698" cy="672"/>
                <a:chOff x="2058" y="1440"/>
                <a:chExt cx="698" cy="672"/>
              </a:xfrm>
            </p:grpSpPr>
            <p:sp>
              <p:nvSpPr>
                <p:cNvPr id="16422"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489</a:t>
                  </a:r>
                  <a:endParaRPr lang="en-US" altLang="en-US" sz="1000">
                    <a:cs typeface="Times New Roman" charset="0"/>
                  </a:endParaRPr>
                </a:p>
                <a:p>
                  <a:pPr algn="ctr">
                    <a:spcBef>
                      <a:spcPct val="0"/>
                    </a:spcBef>
                    <a:buFontTx/>
                    <a:buNone/>
                  </a:pPr>
                  <a:endParaRPr lang="en-US" altLang="en-US" sz="2400"/>
                </a:p>
              </p:txBody>
            </p:sp>
            <p:sp>
              <p:nvSpPr>
                <p:cNvPr id="16423"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0" name="Group 52"/>
              <p:cNvGrpSpPr>
                <a:grpSpLocks/>
              </p:cNvGrpSpPr>
              <p:nvPr/>
            </p:nvGrpSpPr>
            <p:grpSpPr bwMode="auto">
              <a:xfrm>
                <a:off x="0" y="2112"/>
                <a:ext cx="676" cy="480"/>
                <a:chOff x="0" y="2112"/>
                <a:chExt cx="676" cy="480"/>
              </a:xfrm>
            </p:grpSpPr>
            <p:sp>
              <p:nvSpPr>
                <p:cNvPr id="16420"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6421"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1" name="Group 55"/>
              <p:cNvGrpSpPr>
                <a:grpSpLocks/>
              </p:cNvGrpSpPr>
              <p:nvPr/>
            </p:nvGrpSpPr>
            <p:grpSpPr bwMode="auto">
              <a:xfrm>
                <a:off x="676" y="2112"/>
                <a:ext cx="684" cy="480"/>
                <a:chOff x="676" y="2112"/>
                <a:chExt cx="684" cy="480"/>
              </a:xfrm>
            </p:grpSpPr>
            <p:sp>
              <p:nvSpPr>
                <p:cNvPr id="16418"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491</a:t>
                  </a:r>
                  <a:endParaRPr lang="en-US" altLang="en-US" sz="1000">
                    <a:cs typeface="Times New Roman" charset="0"/>
                  </a:endParaRPr>
                </a:p>
                <a:p>
                  <a:pPr algn="ctr">
                    <a:spcBef>
                      <a:spcPct val="0"/>
                    </a:spcBef>
                    <a:buFontTx/>
                    <a:buNone/>
                  </a:pPr>
                  <a:endParaRPr lang="en-US" altLang="en-US" sz="2400"/>
                </a:p>
              </p:txBody>
            </p:sp>
            <p:sp>
              <p:nvSpPr>
                <p:cNvPr id="16419"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2" name="Group 58"/>
              <p:cNvGrpSpPr>
                <a:grpSpLocks/>
              </p:cNvGrpSpPr>
              <p:nvPr/>
            </p:nvGrpSpPr>
            <p:grpSpPr bwMode="auto">
              <a:xfrm>
                <a:off x="1360" y="2112"/>
                <a:ext cx="698" cy="480"/>
                <a:chOff x="1360" y="2112"/>
                <a:chExt cx="698" cy="480"/>
              </a:xfrm>
            </p:grpSpPr>
            <p:sp>
              <p:nvSpPr>
                <p:cNvPr id="16416"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507</a:t>
                  </a:r>
                  <a:endParaRPr lang="en-US" altLang="en-US" sz="1000">
                    <a:cs typeface="Times New Roman" charset="0"/>
                  </a:endParaRPr>
                </a:p>
                <a:p>
                  <a:pPr algn="ctr">
                    <a:spcBef>
                      <a:spcPct val="0"/>
                    </a:spcBef>
                    <a:buFontTx/>
                    <a:buNone/>
                  </a:pPr>
                  <a:endParaRPr lang="en-US" altLang="en-US" sz="2400"/>
                </a:p>
              </p:txBody>
            </p:sp>
            <p:sp>
              <p:nvSpPr>
                <p:cNvPr id="16417"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6413" name="Group 61"/>
              <p:cNvGrpSpPr>
                <a:grpSpLocks/>
              </p:cNvGrpSpPr>
              <p:nvPr/>
            </p:nvGrpSpPr>
            <p:grpSpPr bwMode="auto">
              <a:xfrm>
                <a:off x="2058" y="2112"/>
                <a:ext cx="698" cy="480"/>
                <a:chOff x="2058" y="2112"/>
                <a:chExt cx="698" cy="480"/>
              </a:xfrm>
            </p:grpSpPr>
            <p:sp>
              <p:nvSpPr>
                <p:cNvPr id="16414"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998</a:t>
                  </a:r>
                  <a:endParaRPr lang="en-US" altLang="en-US" sz="1000">
                    <a:cs typeface="Times New Roman" charset="0"/>
                  </a:endParaRPr>
                </a:p>
                <a:p>
                  <a:pPr algn="ctr">
                    <a:spcBef>
                      <a:spcPct val="0"/>
                    </a:spcBef>
                    <a:buFontTx/>
                    <a:buNone/>
                  </a:pPr>
                  <a:endParaRPr lang="en-US" altLang="en-US" sz="2400"/>
                </a:p>
              </p:txBody>
            </p:sp>
            <p:sp>
              <p:nvSpPr>
                <p:cNvPr id="16415"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6394"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639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325A20E5-D226-4552-9684-E99942568094}" type="slidenum">
              <a:rPr lang="en-US" altLang="en-US" sz="1400"/>
              <a:pPr algn="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741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7412" name="Text Box 2"/>
          <p:cNvSpPr txBox="1">
            <a:spLocks noChangeArrowheads="1"/>
          </p:cNvSpPr>
          <p:nvPr/>
        </p:nvSpPr>
        <p:spPr bwMode="auto">
          <a:xfrm>
            <a:off x="3390900" y="584972"/>
            <a:ext cx="586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Contingency Tables - Example</a:t>
            </a:r>
          </a:p>
        </p:txBody>
      </p:sp>
      <p:sp>
        <p:nvSpPr>
          <p:cNvPr id="17413" name="Text Box 3"/>
          <p:cNvSpPr txBox="1">
            <a:spLocks noChangeArrowheads="1"/>
          </p:cNvSpPr>
          <p:nvPr/>
        </p:nvSpPr>
        <p:spPr bwMode="auto">
          <a:xfrm>
            <a:off x="1446412" y="1311910"/>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Stratified by personal smoking</a:t>
            </a:r>
          </a:p>
        </p:txBody>
      </p:sp>
      <p:sp>
        <p:nvSpPr>
          <p:cNvPr id="17414" name="Text Box 4"/>
          <p:cNvSpPr txBox="1">
            <a:spLocks noChangeArrowheads="1"/>
          </p:cNvSpPr>
          <p:nvPr/>
        </p:nvSpPr>
        <p:spPr bwMode="auto">
          <a:xfrm>
            <a:off x="2703943" y="1961421"/>
            <a:ext cx="1905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Nonsmokers</a:t>
            </a:r>
          </a:p>
        </p:txBody>
      </p:sp>
      <p:grpSp>
        <p:nvGrpSpPr>
          <p:cNvPr id="17415" name="Group 5"/>
          <p:cNvGrpSpPr>
            <a:grpSpLocks/>
          </p:cNvGrpSpPr>
          <p:nvPr/>
        </p:nvGrpSpPr>
        <p:grpSpPr bwMode="auto">
          <a:xfrm>
            <a:off x="1976376" y="2838826"/>
            <a:ext cx="3505200" cy="2034998"/>
            <a:chOff x="-4" y="-4"/>
            <a:chExt cx="2764" cy="2600"/>
          </a:xfrm>
        </p:grpSpPr>
        <p:grpSp>
          <p:nvGrpSpPr>
            <p:cNvPr id="17418" name="Group 6"/>
            <p:cNvGrpSpPr>
              <a:grpSpLocks/>
            </p:cNvGrpSpPr>
            <p:nvPr/>
          </p:nvGrpSpPr>
          <p:grpSpPr bwMode="auto">
            <a:xfrm>
              <a:off x="0" y="0"/>
              <a:ext cx="2756" cy="2592"/>
              <a:chOff x="0" y="0"/>
              <a:chExt cx="2756" cy="2592"/>
            </a:xfrm>
          </p:grpSpPr>
          <p:grpSp>
            <p:nvGrpSpPr>
              <p:cNvPr id="17420" name="Group 7"/>
              <p:cNvGrpSpPr>
                <a:grpSpLocks/>
              </p:cNvGrpSpPr>
              <p:nvPr/>
            </p:nvGrpSpPr>
            <p:grpSpPr bwMode="auto">
              <a:xfrm>
                <a:off x="0" y="0"/>
                <a:ext cx="676" cy="480"/>
                <a:chOff x="0" y="0"/>
                <a:chExt cx="676" cy="480"/>
              </a:xfrm>
            </p:grpSpPr>
            <p:sp>
              <p:nvSpPr>
                <p:cNvPr id="17475" name="Rectangle 8"/>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76" name="Rectangle 9"/>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1" name="Group 10"/>
              <p:cNvGrpSpPr>
                <a:grpSpLocks/>
              </p:cNvGrpSpPr>
              <p:nvPr/>
            </p:nvGrpSpPr>
            <p:grpSpPr bwMode="auto">
              <a:xfrm>
                <a:off x="676" y="0"/>
                <a:ext cx="1382" cy="480"/>
                <a:chOff x="676" y="0"/>
                <a:chExt cx="1382" cy="480"/>
              </a:xfrm>
            </p:grpSpPr>
            <p:sp>
              <p:nvSpPr>
                <p:cNvPr id="17473" name="Rectangle 11"/>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Passive smoking</a:t>
                  </a:r>
                </a:p>
                <a:p>
                  <a:pPr algn="ctr">
                    <a:spcBef>
                      <a:spcPct val="0"/>
                    </a:spcBef>
                    <a:buFontTx/>
                    <a:buNone/>
                  </a:pPr>
                  <a:endParaRPr lang="en-US" altLang="en-US" sz="2400" dirty="0"/>
                </a:p>
              </p:txBody>
            </p:sp>
            <p:sp>
              <p:nvSpPr>
                <p:cNvPr id="17474" name="Rectangle 12"/>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2" name="Group 13"/>
              <p:cNvGrpSpPr>
                <a:grpSpLocks/>
              </p:cNvGrpSpPr>
              <p:nvPr/>
            </p:nvGrpSpPr>
            <p:grpSpPr bwMode="auto">
              <a:xfrm>
                <a:off x="2058" y="0"/>
                <a:ext cx="698" cy="480"/>
                <a:chOff x="2058" y="0"/>
                <a:chExt cx="698" cy="480"/>
              </a:xfrm>
            </p:grpSpPr>
            <p:sp>
              <p:nvSpPr>
                <p:cNvPr id="17471" name="Rectangle 14"/>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7472" name="Rectangle 15"/>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3" name="Group 16"/>
              <p:cNvGrpSpPr>
                <a:grpSpLocks/>
              </p:cNvGrpSpPr>
              <p:nvPr/>
            </p:nvGrpSpPr>
            <p:grpSpPr bwMode="auto">
              <a:xfrm>
                <a:off x="0" y="480"/>
                <a:ext cx="676" cy="480"/>
                <a:chOff x="0" y="480"/>
                <a:chExt cx="676" cy="480"/>
              </a:xfrm>
            </p:grpSpPr>
            <p:sp>
              <p:nvSpPr>
                <p:cNvPr id="17469" name="Rectangle 17"/>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70" name="Rectangle 18"/>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4" name="Group 19"/>
              <p:cNvGrpSpPr>
                <a:grpSpLocks/>
              </p:cNvGrpSpPr>
              <p:nvPr/>
            </p:nvGrpSpPr>
            <p:grpSpPr bwMode="auto">
              <a:xfrm>
                <a:off x="676" y="480"/>
                <a:ext cx="684" cy="523"/>
                <a:chOff x="676" y="480"/>
                <a:chExt cx="684" cy="523"/>
              </a:xfrm>
            </p:grpSpPr>
            <p:sp>
              <p:nvSpPr>
                <p:cNvPr id="17467" name="Rectangle 20"/>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dirty="0">
                      <a:cs typeface="Times New Roman" charset="0"/>
                    </a:rPr>
                    <a:t>Yes</a:t>
                  </a:r>
                  <a:endParaRPr lang="en-US" altLang="en-US" sz="1000" dirty="0">
                    <a:cs typeface="Times New Roman" charset="0"/>
                  </a:endParaRPr>
                </a:p>
                <a:p>
                  <a:pPr algn="ctr">
                    <a:spcBef>
                      <a:spcPct val="0"/>
                    </a:spcBef>
                    <a:buFontTx/>
                    <a:buNone/>
                  </a:pPr>
                  <a:endParaRPr lang="en-US" altLang="en-US" sz="2400" dirty="0"/>
                </a:p>
              </p:txBody>
            </p:sp>
            <p:sp>
              <p:nvSpPr>
                <p:cNvPr id="17468" name="Rectangle 21"/>
                <p:cNvSpPr>
                  <a:spLocks noChangeArrowheads="1"/>
                </p:cNvSpPr>
                <p:nvPr/>
              </p:nvSpPr>
              <p:spPr bwMode="auto">
                <a:xfrm>
                  <a:off x="676" y="523"/>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5" name="Group 22"/>
              <p:cNvGrpSpPr>
                <a:grpSpLocks/>
              </p:cNvGrpSpPr>
              <p:nvPr/>
            </p:nvGrpSpPr>
            <p:grpSpPr bwMode="auto">
              <a:xfrm>
                <a:off x="1360" y="480"/>
                <a:ext cx="698" cy="480"/>
                <a:chOff x="1360" y="480"/>
                <a:chExt cx="698" cy="480"/>
              </a:xfrm>
            </p:grpSpPr>
            <p:sp>
              <p:nvSpPr>
                <p:cNvPr id="17465" name="Rectangle 23"/>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7466" name="Rectangle 24"/>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6" name="Group 25"/>
              <p:cNvGrpSpPr>
                <a:grpSpLocks/>
              </p:cNvGrpSpPr>
              <p:nvPr/>
            </p:nvGrpSpPr>
            <p:grpSpPr bwMode="auto">
              <a:xfrm>
                <a:off x="2058" y="480"/>
                <a:ext cx="698" cy="480"/>
                <a:chOff x="2058" y="480"/>
                <a:chExt cx="698" cy="480"/>
              </a:xfrm>
            </p:grpSpPr>
            <p:sp>
              <p:nvSpPr>
                <p:cNvPr id="17463" name="Rectangle 26"/>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7464" name="Rectangle 27"/>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7" name="Group 28"/>
              <p:cNvGrpSpPr>
                <a:grpSpLocks/>
              </p:cNvGrpSpPr>
              <p:nvPr/>
            </p:nvGrpSpPr>
            <p:grpSpPr bwMode="auto">
              <a:xfrm>
                <a:off x="0" y="960"/>
                <a:ext cx="676" cy="480"/>
                <a:chOff x="0" y="960"/>
                <a:chExt cx="676" cy="480"/>
              </a:xfrm>
            </p:grpSpPr>
            <p:sp>
              <p:nvSpPr>
                <p:cNvPr id="17461" name="Rectangle 29"/>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7462" name="Rectangle 30"/>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8" name="Group 31"/>
              <p:cNvGrpSpPr>
                <a:grpSpLocks/>
              </p:cNvGrpSpPr>
              <p:nvPr/>
            </p:nvGrpSpPr>
            <p:grpSpPr bwMode="auto">
              <a:xfrm>
                <a:off x="676" y="960"/>
                <a:ext cx="684" cy="480"/>
                <a:chOff x="676" y="960"/>
                <a:chExt cx="684" cy="480"/>
              </a:xfrm>
            </p:grpSpPr>
            <p:sp>
              <p:nvSpPr>
                <p:cNvPr id="17459" name="Rectangle 32"/>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120</a:t>
                  </a:r>
                  <a:endParaRPr lang="en-US" altLang="en-US" sz="1000">
                    <a:cs typeface="Times New Roman" charset="0"/>
                  </a:endParaRPr>
                </a:p>
                <a:p>
                  <a:pPr algn="ctr">
                    <a:spcBef>
                      <a:spcPct val="0"/>
                    </a:spcBef>
                    <a:buFontTx/>
                    <a:buNone/>
                  </a:pPr>
                  <a:endParaRPr lang="en-US" altLang="en-US" sz="2400"/>
                </a:p>
              </p:txBody>
            </p:sp>
            <p:sp>
              <p:nvSpPr>
                <p:cNvPr id="17460" name="Rectangle 33"/>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29" name="Group 34"/>
              <p:cNvGrpSpPr>
                <a:grpSpLocks/>
              </p:cNvGrpSpPr>
              <p:nvPr/>
            </p:nvGrpSpPr>
            <p:grpSpPr bwMode="auto">
              <a:xfrm>
                <a:off x="1360" y="960"/>
                <a:ext cx="698" cy="480"/>
                <a:chOff x="1360" y="960"/>
                <a:chExt cx="698" cy="480"/>
              </a:xfrm>
            </p:grpSpPr>
            <p:sp>
              <p:nvSpPr>
                <p:cNvPr id="17457" name="Rectangle 35"/>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111</a:t>
                  </a:r>
                  <a:endParaRPr lang="en-US" altLang="en-US" sz="1000">
                    <a:cs typeface="Times New Roman" charset="0"/>
                  </a:endParaRPr>
                </a:p>
                <a:p>
                  <a:pPr algn="ctr">
                    <a:spcBef>
                      <a:spcPct val="0"/>
                    </a:spcBef>
                    <a:buFontTx/>
                    <a:buNone/>
                  </a:pPr>
                  <a:endParaRPr lang="en-US" altLang="en-US" sz="2400"/>
                </a:p>
              </p:txBody>
            </p:sp>
            <p:sp>
              <p:nvSpPr>
                <p:cNvPr id="17458" name="Rectangle 36"/>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0" name="Group 37"/>
              <p:cNvGrpSpPr>
                <a:grpSpLocks/>
              </p:cNvGrpSpPr>
              <p:nvPr/>
            </p:nvGrpSpPr>
            <p:grpSpPr bwMode="auto">
              <a:xfrm>
                <a:off x="2058" y="960"/>
                <a:ext cx="698" cy="480"/>
                <a:chOff x="2058" y="960"/>
                <a:chExt cx="698" cy="480"/>
              </a:xfrm>
            </p:grpSpPr>
            <p:sp>
              <p:nvSpPr>
                <p:cNvPr id="17455" name="Rectangle 38"/>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231</a:t>
                  </a:r>
                  <a:endParaRPr lang="en-US" altLang="en-US" sz="1000">
                    <a:cs typeface="Times New Roman" charset="0"/>
                  </a:endParaRPr>
                </a:p>
                <a:p>
                  <a:pPr algn="ctr">
                    <a:spcBef>
                      <a:spcPct val="0"/>
                    </a:spcBef>
                    <a:buFontTx/>
                    <a:buNone/>
                  </a:pPr>
                  <a:endParaRPr lang="en-US" altLang="en-US" sz="2400"/>
                </a:p>
              </p:txBody>
            </p:sp>
            <p:sp>
              <p:nvSpPr>
                <p:cNvPr id="17456" name="Rectangle 39"/>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1" name="Group 40"/>
              <p:cNvGrpSpPr>
                <a:grpSpLocks/>
              </p:cNvGrpSpPr>
              <p:nvPr/>
            </p:nvGrpSpPr>
            <p:grpSpPr bwMode="auto">
              <a:xfrm>
                <a:off x="0" y="1440"/>
                <a:ext cx="676" cy="672"/>
                <a:chOff x="0" y="1440"/>
                <a:chExt cx="676" cy="672"/>
              </a:xfrm>
            </p:grpSpPr>
            <p:sp>
              <p:nvSpPr>
                <p:cNvPr id="17453" name="Rectangle 41"/>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7454" name="Rectangle 42"/>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2" name="Group 43"/>
              <p:cNvGrpSpPr>
                <a:grpSpLocks/>
              </p:cNvGrpSpPr>
              <p:nvPr/>
            </p:nvGrpSpPr>
            <p:grpSpPr bwMode="auto">
              <a:xfrm>
                <a:off x="676" y="1440"/>
                <a:ext cx="684" cy="672"/>
                <a:chOff x="676" y="1440"/>
                <a:chExt cx="684" cy="672"/>
              </a:xfrm>
            </p:grpSpPr>
            <p:sp>
              <p:nvSpPr>
                <p:cNvPr id="17451" name="Rectangle 44"/>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80</a:t>
                  </a:r>
                  <a:endParaRPr lang="en-US" altLang="en-US" sz="1000">
                    <a:cs typeface="Times New Roman" charset="0"/>
                  </a:endParaRPr>
                </a:p>
                <a:p>
                  <a:pPr algn="ctr">
                    <a:spcBef>
                      <a:spcPct val="0"/>
                    </a:spcBef>
                    <a:buFontTx/>
                    <a:buNone/>
                  </a:pPr>
                  <a:endParaRPr lang="en-US" altLang="en-US" sz="2400"/>
                </a:p>
              </p:txBody>
            </p:sp>
            <p:sp>
              <p:nvSpPr>
                <p:cNvPr id="17452" name="Rectangle 45"/>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3" name="Group 46"/>
              <p:cNvGrpSpPr>
                <a:grpSpLocks/>
              </p:cNvGrpSpPr>
              <p:nvPr/>
            </p:nvGrpSpPr>
            <p:grpSpPr bwMode="auto">
              <a:xfrm>
                <a:off x="1360" y="1440"/>
                <a:ext cx="698" cy="672"/>
                <a:chOff x="1360" y="1440"/>
                <a:chExt cx="698" cy="672"/>
              </a:xfrm>
            </p:grpSpPr>
            <p:sp>
              <p:nvSpPr>
                <p:cNvPr id="17449" name="Rectangle 47"/>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155</a:t>
                  </a:r>
                  <a:endParaRPr lang="en-US" altLang="en-US" sz="1000">
                    <a:cs typeface="Times New Roman" charset="0"/>
                  </a:endParaRPr>
                </a:p>
                <a:p>
                  <a:pPr algn="ctr">
                    <a:spcBef>
                      <a:spcPct val="0"/>
                    </a:spcBef>
                    <a:buFontTx/>
                    <a:buNone/>
                  </a:pPr>
                  <a:endParaRPr lang="en-US" altLang="en-US" sz="2400"/>
                </a:p>
              </p:txBody>
            </p:sp>
            <p:sp>
              <p:nvSpPr>
                <p:cNvPr id="17450" name="Rectangle 48"/>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4" name="Group 49"/>
              <p:cNvGrpSpPr>
                <a:grpSpLocks/>
              </p:cNvGrpSpPr>
              <p:nvPr/>
            </p:nvGrpSpPr>
            <p:grpSpPr bwMode="auto">
              <a:xfrm>
                <a:off x="2058" y="1440"/>
                <a:ext cx="698" cy="672"/>
                <a:chOff x="2058" y="1440"/>
                <a:chExt cx="698" cy="672"/>
              </a:xfrm>
            </p:grpSpPr>
            <p:sp>
              <p:nvSpPr>
                <p:cNvPr id="17447" name="Rectangle 50"/>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235</a:t>
                  </a:r>
                  <a:endParaRPr lang="en-US" altLang="en-US" sz="1000">
                    <a:cs typeface="Times New Roman" charset="0"/>
                  </a:endParaRPr>
                </a:p>
                <a:p>
                  <a:pPr algn="ctr">
                    <a:spcBef>
                      <a:spcPct val="0"/>
                    </a:spcBef>
                    <a:buFontTx/>
                    <a:buNone/>
                  </a:pPr>
                  <a:endParaRPr lang="en-US" altLang="en-US" sz="2400"/>
                </a:p>
              </p:txBody>
            </p:sp>
            <p:sp>
              <p:nvSpPr>
                <p:cNvPr id="17448" name="Rectangle 51"/>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5" name="Group 52"/>
              <p:cNvGrpSpPr>
                <a:grpSpLocks/>
              </p:cNvGrpSpPr>
              <p:nvPr/>
            </p:nvGrpSpPr>
            <p:grpSpPr bwMode="auto">
              <a:xfrm>
                <a:off x="0" y="2112"/>
                <a:ext cx="676" cy="480"/>
                <a:chOff x="0" y="2112"/>
                <a:chExt cx="676" cy="480"/>
              </a:xfrm>
            </p:grpSpPr>
            <p:sp>
              <p:nvSpPr>
                <p:cNvPr id="17445" name="Rectangle 53"/>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7446" name="Rectangle 54"/>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6" name="Group 55"/>
              <p:cNvGrpSpPr>
                <a:grpSpLocks/>
              </p:cNvGrpSpPr>
              <p:nvPr/>
            </p:nvGrpSpPr>
            <p:grpSpPr bwMode="auto">
              <a:xfrm>
                <a:off x="676" y="2112"/>
                <a:ext cx="684" cy="480"/>
                <a:chOff x="676" y="2112"/>
                <a:chExt cx="684" cy="480"/>
              </a:xfrm>
            </p:grpSpPr>
            <p:sp>
              <p:nvSpPr>
                <p:cNvPr id="17443" name="Rectangle 56"/>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200</a:t>
                  </a:r>
                  <a:endParaRPr lang="en-US" altLang="en-US" sz="1000">
                    <a:cs typeface="Times New Roman" charset="0"/>
                  </a:endParaRPr>
                </a:p>
                <a:p>
                  <a:pPr algn="ctr">
                    <a:spcBef>
                      <a:spcPct val="0"/>
                    </a:spcBef>
                    <a:buFontTx/>
                    <a:buNone/>
                  </a:pPr>
                  <a:endParaRPr lang="en-US" altLang="en-US" sz="2400"/>
                </a:p>
              </p:txBody>
            </p:sp>
            <p:sp>
              <p:nvSpPr>
                <p:cNvPr id="17444" name="Rectangle 57"/>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7" name="Group 58"/>
              <p:cNvGrpSpPr>
                <a:grpSpLocks/>
              </p:cNvGrpSpPr>
              <p:nvPr/>
            </p:nvGrpSpPr>
            <p:grpSpPr bwMode="auto">
              <a:xfrm>
                <a:off x="1360" y="2112"/>
                <a:ext cx="698" cy="480"/>
                <a:chOff x="1360" y="2112"/>
                <a:chExt cx="698" cy="480"/>
              </a:xfrm>
            </p:grpSpPr>
            <p:sp>
              <p:nvSpPr>
                <p:cNvPr id="17441" name="Rectangle 59"/>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266</a:t>
                  </a:r>
                  <a:endParaRPr lang="en-US" altLang="en-US" sz="1000">
                    <a:cs typeface="Times New Roman" charset="0"/>
                  </a:endParaRPr>
                </a:p>
                <a:p>
                  <a:pPr algn="ctr">
                    <a:spcBef>
                      <a:spcPct val="0"/>
                    </a:spcBef>
                    <a:buFontTx/>
                    <a:buNone/>
                  </a:pPr>
                  <a:endParaRPr lang="en-US" altLang="en-US" sz="2400"/>
                </a:p>
              </p:txBody>
            </p:sp>
            <p:sp>
              <p:nvSpPr>
                <p:cNvPr id="17442" name="Rectangle 60"/>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17438" name="Group 61"/>
              <p:cNvGrpSpPr>
                <a:grpSpLocks/>
              </p:cNvGrpSpPr>
              <p:nvPr/>
            </p:nvGrpSpPr>
            <p:grpSpPr bwMode="auto">
              <a:xfrm>
                <a:off x="2058" y="2112"/>
                <a:ext cx="698" cy="480"/>
                <a:chOff x="2058" y="2112"/>
                <a:chExt cx="698" cy="480"/>
              </a:xfrm>
            </p:grpSpPr>
            <p:sp>
              <p:nvSpPr>
                <p:cNvPr id="17439" name="Rectangle 62"/>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466</a:t>
                  </a:r>
                  <a:endParaRPr lang="en-US" altLang="en-US" sz="1000">
                    <a:cs typeface="Times New Roman" charset="0"/>
                  </a:endParaRPr>
                </a:p>
                <a:p>
                  <a:pPr algn="ctr">
                    <a:spcBef>
                      <a:spcPct val="0"/>
                    </a:spcBef>
                    <a:buFontTx/>
                    <a:buNone/>
                  </a:pPr>
                  <a:endParaRPr lang="en-US" altLang="en-US" sz="2400"/>
                </a:p>
              </p:txBody>
            </p:sp>
            <p:sp>
              <p:nvSpPr>
                <p:cNvPr id="17440" name="Rectangle 63"/>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17419" name="Rectangle 64"/>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
        <p:nvSpPr>
          <p:cNvPr id="17416" name="Rectangle 65"/>
          <p:cNvSpPr>
            <a:spLocks noChangeArrowheads="1"/>
          </p:cNvSpPr>
          <p:nvPr/>
        </p:nvSpPr>
        <p:spPr bwMode="auto">
          <a:xfrm>
            <a:off x="914400" y="5136808"/>
            <a:ext cx="4724400" cy="266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10000"/>
              </a:spcBef>
              <a:buFontTx/>
              <a:buNone/>
            </a:pPr>
            <a:endParaRPr lang="en-US" altLang="en-US" sz="900" dirty="0">
              <a:latin typeface="Courier New" pitchFamily="49" charset="0"/>
            </a:endParaRPr>
          </a:p>
          <a:p>
            <a:pPr>
              <a:spcBef>
                <a:spcPct val="10000"/>
              </a:spcBef>
              <a:buFontTx/>
              <a:buNone/>
            </a:pPr>
            <a:r>
              <a:rPr lang="en-US" altLang="en-US" sz="900" dirty="0">
                <a:latin typeface="Courier New" pitchFamily="49" charset="0"/>
              </a:rPr>
              <a:t>. cci 120 111 80 155</a:t>
            </a:r>
          </a:p>
          <a:p>
            <a:pPr>
              <a:spcBef>
                <a:spcPct val="10000"/>
              </a:spcBef>
              <a:buFontTx/>
              <a:buNone/>
            </a:pPr>
            <a:r>
              <a:rPr lang="en-US" altLang="en-US" sz="900" dirty="0">
                <a:latin typeface="Courier New" pitchFamily="49" charset="0"/>
              </a:rPr>
              <a:t>                                                        Proportion</a:t>
            </a:r>
          </a:p>
          <a:p>
            <a:pPr>
              <a:spcBef>
                <a:spcPct val="10000"/>
              </a:spcBef>
              <a:buFontTx/>
              <a:buNone/>
            </a:pPr>
            <a:r>
              <a:rPr lang="en-US" altLang="en-US" sz="900" dirty="0">
                <a:latin typeface="Courier New" pitchFamily="49" charset="0"/>
              </a:rPr>
              <a:t>                 |   Exposed   Unexposed  |     Total     Exposed</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Cases |       120         111  |       231      0.5195</a:t>
            </a:r>
          </a:p>
          <a:p>
            <a:pPr>
              <a:spcBef>
                <a:spcPct val="10000"/>
              </a:spcBef>
              <a:buFontTx/>
              <a:buNone/>
            </a:pPr>
            <a:r>
              <a:rPr lang="en-US" altLang="en-US" sz="900" dirty="0">
                <a:latin typeface="Courier New" pitchFamily="49" charset="0"/>
              </a:rPr>
              <a:t>        Controls |        80         155  |       235      0.3404</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Total |       200         266  |       466      0.4292</a:t>
            </a:r>
          </a:p>
          <a:p>
            <a:pPr>
              <a:spcBef>
                <a:spcPct val="10000"/>
              </a:spcBef>
              <a:buFontTx/>
              <a:buNone/>
            </a:pPr>
            <a:r>
              <a:rPr lang="en-US" altLang="en-US" sz="900" dirty="0">
                <a:latin typeface="Courier New" pitchFamily="49" charset="0"/>
              </a:rPr>
              <a:t>                 |                        |</a:t>
            </a:r>
          </a:p>
          <a:p>
            <a:pPr>
              <a:spcBef>
                <a:spcPct val="10000"/>
              </a:spcBef>
              <a:buFontTx/>
              <a:buNone/>
            </a:pPr>
            <a:r>
              <a:rPr lang="en-US" altLang="en-US" sz="900" dirty="0">
                <a:latin typeface="Courier New" pitchFamily="49" charset="0"/>
              </a:rPr>
              <a:t>                 |      Point estimate    |  [95% Conf. Interval]</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Odds ratio |         2.094595       |   1.41754    3.097165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ex. |         .5225806       |  .2945527    .6771241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pop |         .2714705       |</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chi2(1) =    15.24  </a:t>
            </a:r>
            <a:r>
              <a:rPr lang="en-US" altLang="en-US" sz="900" dirty="0" err="1">
                <a:latin typeface="Courier New" pitchFamily="49" charset="0"/>
              </a:rPr>
              <a:t>Pr</a:t>
            </a:r>
            <a:r>
              <a:rPr lang="en-US" altLang="en-US" sz="900" dirty="0">
                <a:latin typeface="Courier New" pitchFamily="49" charset="0"/>
              </a:rPr>
              <a:t>&gt;chi2 = 0.0001</a:t>
            </a:r>
          </a:p>
        </p:txBody>
      </p:sp>
      <p:sp>
        <p:nvSpPr>
          <p:cNvPr id="17417"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EB753874-974C-44CB-8695-ACC1652F7909}" type="slidenum">
              <a:rPr lang="en-US" altLang="en-US" sz="1400"/>
              <a:pPr algn="r">
                <a:spcBef>
                  <a:spcPct val="0"/>
                </a:spcBef>
                <a:buFontTx/>
                <a:buNone/>
              </a:pPr>
              <a:t>19</a:t>
            </a:fld>
            <a:endParaRPr lang="en-US" altLang="en-US" sz="1400"/>
          </a:p>
        </p:txBody>
      </p:sp>
      <p:sp>
        <p:nvSpPr>
          <p:cNvPr id="69" name="Text Box 2">
            <a:extLst>
              <a:ext uri="{FF2B5EF4-FFF2-40B4-BE49-F238E27FC236}">
                <a16:creationId xmlns:a16="http://schemas.microsoft.com/office/drawing/2014/main" id="{B0F7C4E2-0924-4244-A5CC-87FA256E74FF}"/>
              </a:ext>
            </a:extLst>
          </p:cNvPr>
          <p:cNvSpPr txBox="1">
            <a:spLocks noChangeArrowheads="1"/>
          </p:cNvSpPr>
          <p:nvPr/>
        </p:nvSpPr>
        <p:spPr bwMode="auto">
          <a:xfrm>
            <a:off x="7564009" y="1961421"/>
            <a:ext cx="2209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u="sng" dirty="0"/>
              <a:t>Smokers</a:t>
            </a:r>
          </a:p>
        </p:txBody>
      </p:sp>
      <p:sp>
        <p:nvSpPr>
          <p:cNvPr id="70" name="Rectangle 64">
            <a:extLst>
              <a:ext uri="{FF2B5EF4-FFF2-40B4-BE49-F238E27FC236}">
                <a16:creationId xmlns:a16="http://schemas.microsoft.com/office/drawing/2014/main" id="{57AC8099-08E3-4763-8B25-094094D1A627}"/>
              </a:ext>
            </a:extLst>
          </p:cNvPr>
          <p:cNvSpPr>
            <a:spLocks noChangeArrowheads="1"/>
          </p:cNvSpPr>
          <p:nvPr/>
        </p:nvSpPr>
        <p:spPr bwMode="auto">
          <a:xfrm>
            <a:off x="6324600" y="5318849"/>
            <a:ext cx="4953000" cy="266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10000"/>
              </a:spcBef>
              <a:buFontTx/>
              <a:buNone/>
            </a:pPr>
            <a:r>
              <a:rPr lang="en-US" altLang="en-US" sz="900" dirty="0">
                <a:latin typeface="Courier New" pitchFamily="49" charset="0"/>
              </a:rPr>
              <a:t>. cci 161 117 130 124</a:t>
            </a:r>
          </a:p>
          <a:p>
            <a:pPr>
              <a:spcBef>
                <a:spcPct val="10000"/>
              </a:spcBef>
              <a:buFontTx/>
              <a:buNone/>
            </a:pPr>
            <a:r>
              <a:rPr lang="en-US" altLang="en-US" sz="900" dirty="0">
                <a:latin typeface="Courier New" pitchFamily="49" charset="0"/>
              </a:rPr>
              <a:t>                                                        Proportion</a:t>
            </a:r>
          </a:p>
          <a:p>
            <a:pPr>
              <a:spcBef>
                <a:spcPct val="10000"/>
              </a:spcBef>
              <a:buFontTx/>
              <a:buNone/>
            </a:pPr>
            <a:r>
              <a:rPr lang="en-US" altLang="en-US" sz="900" dirty="0">
                <a:latin typeface="Courier New" pitchFamily="49" charset="0"/>
              </a:rPr>
              <a:t>                 |   Exposed   Unexposed  |     Total     Exposed</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Cases |       161         117  |       278      0.5791</a:t>
            </a:r>
          </a:p>
          <a:p>
            <a:pPr>
              <a:spcBef>
                <a:spcPct val="10000"/>
              </a:spcBef>
              <a:buFontTx/>
              <a:buNone/>
            </a:pPr>
            <a:r>
              <a:rPr lang="en-US" altLang="en-US" sz="900" dirty="0">
                <a:latin typeface="Courier New" pitchFamily="49" charset="0"/>
              </a:rPr>
              <a:t>        Controls |       130         124  |       254      0.5118</a:t>
            </a:r>
          </a:p>
          <a:p>
            <a:pPr>
              <a:spcBef>
                <a:spcPct val="10000"/>
              </a:spcBef>
              <a:buFontTx/>
              <a:buNone/>
            </a:pPr>
            <a:r>
              <a:rPr lang="en-US" altLang="en-US" sz="900" dirty="0">
                <a:latin typeface="Courier New" pitchFamily="49" charset="0"/>
              </a:rPr>
              <a:t>-----------------+------------------------+----------------------</a:t>
            </a:r>
          </a:p>
          <a:p>
            <a:pPr>
              <a:spcBef>
                <a:spcPct val="10000"/>
              </a:spcBef>
              <a:buFontTx/>
              <a:buNone/>
            </a:pPr>
            <a:r>
              <a:rPr lang="en-US" altLang="en-US" sz="900" dirty="0">
                <a:latin typeface="Courier New" pitchFamily="49" charset="0"/>
              </a:rPr>
              <a:t>           Total |       291         241  |       532      0.5470</a:t>
            </a:r>
          </a:p>
          <a:p>
            <a:pPr>
              <a:spcBef>
                <a:spcPct val="10000"/>
              </a:spcBef>
              <a:buFontTx/>
              <a:buNone/>
            </a:pPr>
            <a:r>
              <a:rPr lang="en-US" altLang="en-US" sz="900" dirty="0">
                <a:latin typeface="Courier New" pitchFamily="49" charset="0"/>
              </a:rPr>
              <a:t>                 |                        |</a:t>
            </a:r>
          </a:p>
          <a:p>
            <a:pPr>
              <a:spcBef>
                <a:spcPct val="10000"/>
              </a:spcBef>
              <a:buFontTx/>
              <a:buNone/>
            </a:pPr>
            <a:r>
              <a:rPr lang="en-US" altLang="en-US" sz="900" dirty="0">
                <a:latin typeface="Courier New" pitchFamily="49" charset="0"/>
              </a:rPr>
              <a:t>                 |      Point estimate    |  [95% Conf. Interval]</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Odds ratio |         1.312558       |  .9184614    1.875813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ex. |         .2381286       | -.0887774    .4668978  </a:t>
            </a:r>
          </a:p>
          <a:p>
            <a:pPr>
              <a:spcBef>
                <a:spcPct val="10000"/>
              </a:spcBef>
              <a:buFontTx/>
              <a:buNone/>
            </a:pPr>
            <a:r>
              <a:rPr lang="en-US" altLang="en-US" sz="900" dirty="0">
                <a:latin typeface="Courier New" pitchFamily="49" charset="0"/>
              </a:rPr>
              <a:t> </a:t>
            </a:r>
            <a:r>
              <a:rPr lang="en-US" altLang="en-US" sz="900" dirty="0" err="1">
                <a:latin typeface="Courier New" pitchFamily="49" charset="0"/>
              </a:rPr>
              <a:t>Attr</a:t>
            </a:r>
            <a:r>
              <a:rPr lang="en-US" altLang="en-US" sz="900" dirty="0">
                <a:latin typeface="Courier New" pitchFamily="49" charset="0"/>
              </a:rPr>
              <a:t>. frac. pop |          .137909       |</a:t>
            </a:r>
          </a:p>
          <a:p>
            <a:pPr>
              <a:spcBef>
                <a:spcPct val="10000"/>
              </a:spcBef>
              <a:buFontTx/>
              <a:buNone/>
            </a:pPr>
            <a:r>
              <a:rPr lang="en-US" altLang="en-US" sz="900" dirty="0">
                <a:latin typeface="Courier New" pitchFamily="49" charset="0"/>
              </a:rPr>
              <a:t>                 +-----------------------------------------------</a:t>
            </a:r>
          </a:p>
          <a:p>
            <a:pPr>
              <a:spcBef>
                <a:spcPct val="10000"/>
              </a:spcBef>
              <a:buFontTx/>
              <a:buNone/>
            </a:pPr>
            <a:r>
              <a:rPr lang="en-US" altLang="en-US" sz="900" dirty="0">
                <a:latin typeface="Courier New" pitchFamily="49" charset="0"/>
              </a:rPr>
              <a:t>                             chi2(1) =     2.43  </a:t>
            </a:r>
            <a:r>
              <a:rPr lang="en-US" altLang="en-US" sz="900" dirty="0" err="1">
                <a:latin typeface="Courier New" pitchFamily="49" charset="0"/>
              </a:rPr>
              <a:t>Pr</a:t>
            </a:r>
            <a:r>
              <a:rPr lang="en-US" altLang="en-US" sz="900" dirty="0">
                <a:latin typeface="Courier New" pitchFamily="49" charset="0"/>
              </a:rPr>
              <a:t>&gt;chi2 = 0.1192</a:t>
            </a:r>
          </a:p>
          <a:p>
            <a:pPr>
              <a:spcBef>
                <a:spcPct val="10000"/>
              </a:spcBef>
              <a:buFontTx/>
              <a:buNone/>
            </a:pPr>
            <a:endParaRPr lang="en-US" altLang="en-US" sz="900" dirty="0">
              <a:latin typeface="Courier New" pitchFamily="49" charset="0"/>
            </a:endParaRPr>
          </a:p>
        </p:txBody>
      </p:sp>
      <p:grpSp>
        <p:nvGrpSpPr>
          <p:cNvPr id="71" name="Group 4">
            <a:extLst>
              <a:ext uri="{FF2B5EF4-FFF2-40B4-BE49-F238E27FC236}">
                <a16:creationId xmlns:a16="http://schemas.microsoft.com/office/drawing/2014/main" id="{84C01D13-9909-4C35-85F5-A82A2BB43424}"/>
              </a:ext>
            </a:extLst>
          </p:cNvPr>
          <p:cNvGrpSpPr>
            <a:grpSpLocks/>
          </p:cNvGrpSpPr>
          <p:nvPr/>
        </p:nvGrpSpPr>
        <p:grpSpPr bwMode="auto">
          <a:xfrm>
            <a:off x="6626203" y="2896071"/>
            <a:ext cx="3709650" cy="1949792"/>
            <a:chOff x="-4" y="-4"/>
            <a:chExt cx="2764" cy="2600"/>
          </a:xfrm>
        </p:grpSpPr>
        <p:grpSp>
          <p:nvGrpSpPr>
            <p:cNvPr id="72" name="Group 5">
              <a:extLst>
                <a:ext uri="{FF2B5EF4-FFF2-40B4-BE49-F238E27FC236}">
                  <a16:creationId xmlns:a16="http://schemas.microsoft.com/office/drawing/2014/main" id="{9C01D113-E2BF-435E-BD15-62D30511B6A8}"/>
                </a:ext>
              </a:extLst>
            </p:cNvPr>
            <p:cNvGrpSpPr>
              <a:grpSpLocks/>
            </p:cNvGrpSpPr>
            <p:nvPr/>
          </p:nvGrpSpPr>
          <p:grpSpPr bwMode="auto">
            <a:xfrm>
              <a:off x="0" y="0"/>
              <a:ext cx="2756" cy="2592"/>
              <a:chOff x="0" y="0"/>
              <a:chExt cx="2756" cy="2592"/>
            </a:xfrm>
          </p:grpSpPr>
          <p:grpSp>
            <p:nvGrpSpPr>
              <p:cNvPr id="74" name="Group 6">
                <a:extLst>
                  <a:ext uri="{FF2B5EF4-FFF2-40B4-BE49-F238E27FC236}">
                    <a16:creationId xmlns:a16="http://schemas.microsoft.com/office/drawing/2014/main" id="{D15FD4A7-DE17-458F-B2C0-2CC08253B1F9}"/>
                  </a:ext>
                </a:extLst>
              </p:cNvPr>
              <p:cNvGrpSpPr>
                <a:grpSpLocks/>
              </p:cNvGrpSpPr>
              <p:nvPr/>
            </p:nvGrpSpPr>
            <p:grpSpPr bwMode="auto">
              <a:xfrm>
                <a:off x="0" y="0"/>
                <a:ext cx="676" cy="480"/>
                <a:chOff x="0" y="0"/>
                <a:chExt cx="676" cy="480"/>
              </a:xfrm>
            </p:grpSpPr>
            <p:sp>
              <p:nvSpPr>
                <p:cNvPr id="129" name="Rectangle 7">
                  <a:extLst>
                    <a:ext uri="{FF2B5EF4-FFF2-40B4-BE49-F238E27FC236}">
                      <a16:creationId xmlns:a16="http://schemas.microsoft.com/office/drawing/2014/main" id="{288B0088-BADC-4A4D-834C-3C6CA21873EE}"/>
                    </a:ext>
                  </a:extLst>
                </p:cNvPr>
                <p:cNvSpPr>
                  <a:spLocks noChangeArrowheads="1"/>
                </p:cNvSpPr>
                <p:nvPr/>
              </p:nvSpPr>
              <p:spPr bwMode="auto">
                <a:xfrm>
                  <a:off x="43" y="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30" name="Rectangle 8">
                  <a:extLst>
                    <a:ext uri="{FF2B5EF4-FFF2-40B4-BE49-F238E27FC236}">
                      <a16:creationId xmlns:a16="http://schemas.microsoft.com/office/drawing/2014/main" id="{2A0FEBF5-E0AA-4026-B43D-F621DF5FC07E}"/>
                    </a:ext>
                  </a:extLst>
                </p:cNvPr>
                <p:cNvSpPr>
                  <a:spLocks noChangeArrowheads="1"/>
                </p:cNvSpPr>
                <p:nvPr/>
              </p:nvSpPr>
              <p:spPr bwMode="auto">
                <a:xfrm>
                  <a:off x="0" y="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5" name="Group 9">
                <a:extLst>
                  <a:ext uri="{FF2B5EF4-FFF2-40B4-BE49-F238E27FC236}">
                    <a16:creationId xmlns:a16="http://schemas.microsoft.com/office/drawing/2014/main" id="{2951CB5A-A591-434F-8137-6B3B8CE19FD0}"/>
                  </a:ext>
                </a:extLst>
              </p:cNvPr>
              <p:cNvGrpSpPr>
                <a:grpSpLocks/>
              </p:cNvGrpSpPr>
              <p:nvPr/>
            </p:nvGrpSpPr>
            <p:grpSpPr bwMode="auto">
              <a:xfrm>
                <a:off x="676" y="0"/>
                <a:ext cx="1382" cy="480"/>
                <a:chOff x="676" y="0"/>
                <a:chExt cx="1382" cy="480"/>
              </a:xfrm>
            </p:grpSpPr>
            <p:sp>
              <p:nvSpPr>
                <p:cNvPr id="127" name="Rectangle 10">
                  <a:extLst>
                    <a:ext uri="{FF2B5EF4-FFF2-40B4-BE49-F238E27FC236}">
                      <a16:creationId xmlns:a16="http://schemas.microsoft.com/office/drawing/2014/main" id="{33F47F8E-7961-4C8D-AF30-B08918424AA6}"/>
                    </a:ext>
                  </a:extLst>
                </p:cNvPr>
                <p:cNvSpPr>
                  <a:spLocks noChangeArrowheads="1"/>
                </p:cNvSpPr>
                <p:nvPr/>
              </p:nvSpPr>
              <p:spPr bwMode="auto">
                <a:xfrm>
                  <a:off x="719" y="0"/>
                  <a:ext cx="1296"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600" dirty="0">
                      <a:cs typeface="Times New Roman" charset="0"/>
                    </a:rPr>
                    <a:t>Passive smoking</a:t>
                  </a:r>
                </a:p>
                <a:p>
                  <a:pPr algn="ctr">
                    <a:spcBef>
                      <a:spcPct val="0"/>
                    </a:spcBef>
                    <a:buFontTx/>
                    <a:buNone/>
                  </a:pPr>
                  <a:endParaRPr lang="en-US" altLang="en-US" sz="2400" dirty="0"/>
                </a:p>
              </p:txBody>
            </p:sp>
            <p:sp>
              <p:nvSpPr>
                <p:cNvPr id="128" name="Rectangle 11">
                  <a:extLst>
                    <a:ext uri="{FF2B5EF4-FFF2-40B4-BE49-F238E27FC236}">
                      <a16:creationId xmlns:a16="http://schemas.microsoft.com/office/drawing/2014/main" id="{5B409A21-006C-45C9-A746-728D47095E1C}"/>
                    </a:ext>
                  </a:extLst>
                </p:cNvPr>
                <p:cNvSpPr>
                  <a:spLocks noChangeArrowheads="1"/>
                </p:cNvSpPr>
                <p:nvPr/>
              </p:nvSpPr>
              <p:spPr bwMode="auto">
                <a:xfrm>
                  <a:off x="676" y="0"/>
                  <a:ext cx="1382"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6" name="Group 12">
                <a:extLst>
                  <a:ext uri="{FF2B5EF4-FFF2-40B4-BE49-F238E27FC236}">
                    <a16:creationId xmlns:a16="http://schemas.microsoft.com/office/drawing/2014/main" id="{FC6B9554-06EE-4B88-A233-6BB770E1FD08}"/>
                  </a:ext>
                </a:extLst>
              </p:cNvPr>
              <p:cNvGrpSpPr>
                <a:grpSpLocks/>
              </p:cNvGrpSpPr>
              <p:nvPr/>
            </p:nvGrpSpPr>
            <p:grpSpPr bwMode="auto">
              <a:xfrm>
                <a:off x="2058" y="0"/>
                <a:ext cx="698" cy="480"/>
                <a:chOff x="2058" y="0"/>
                <a:chExt cx="698" cy="480"/>
              </a:xfrm>
            </p:grpSpPr>
            <p:sp>
              <p:nvSpPr>
                <p:cNvPr id="125" name="Rectangle 13">
                  <a:extLst>
                    <a:ext uri="{FF2B5EF4-FFF2-40B4-BE49-F238E27FC236}">
                      <a16:creationId xmlns:a16="http://schemas.microsoft.com/office/drawing/2014/main" id="{05E5D905-0F6C-41F0-BE33-15158E9F730E}"/>
                    </a:ext>
                  </a:extLst>
                </p:cNvPr>
                <p:cNvSpPr>
                  <a:spLocks noChangeArrowheads="1"/>
                </p:cNvSpPr>
                <p:nvPr/>
              </p:nvSpPr>
              <p:spPr bwMode="auto">
                <a:xfrm>
                  <a:off x="2101" y="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26" name="Rectangle 14">
                  <a:extLst>
                    <a:ext uri="{FF2B5EF4-FFF2-40B4-BE49-F238E27FC236}">
                      <a16:creationId xmlns:a16="http://schemas.microsoft.com/office/drawing/2014/main" id="{46CB31E6-B744-4077-966A-7F240E7A39C6}"/>
                    </a:ext>
                  </a:extLst>
                </p:cNvPr>
                <p:cNvSpPr>
                  <a:spLocks noChangeArrowheads="1"/>
                </p:cNvSpPr>
                <p:nvPr/>
              </p:nvSpPr>
              <p:spPr bwMode="auto">
                <a:xfrm>
                  <a:off x="2058" y="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7" name="Group 15">
                <a:extLst>
                  <a:ext uri="{FF2B5EF4-FFF2-40B4-BE49-F238E27FC236}">
                    <a16:creationId xmlns:a16="http://schemas.microsoft.com/office/drawing/2014/main" id="{CCFE9DB8-4F4D-4E62-A827-1FFB614F69CC}"/>
                  </a:ext>
                </a:extLst>
              </p:cNvPr>
              <p:cNvGrpSpPr>
                <a:grpSpLocks/>
              </p:cNvGrpSpPr>
              <p:nvPr/>
            </p:nvGrpSpPr>
            <p:grpSpPr bwMode="auto">
              <a:xfrm>
                <a:off x="0" y="480"/>
                <a:ext cx="676" cy="480"/>
                <a:chOff x="0" y="480"/>
                <a:chExt cx="676" cy="480"/>
              </a:xfrm>
            </p:grpSpPr>
            <p:sp>
              <p:nvSpPr>
                <p:cNvPr id="123" name="Rectangle 16">
                  <a:extLst>
                    <a:ext uri="{FF2B5EF4-FFF2-40B4-BE49-F238E27FC236}">
                      <a16:creationId xmlns:a16="http://schemas.microsoft.com/office/drawing/2014/main" id="{1A60BAB4-A796-4DFF-BF5E-A2EC24400663}"/>
                    </a:ext>
                  </a:extLst>
                </p:cNvPr>
                <p:cNvSpPr>
                  <a:spLocks noChangeArrowheads="1"/>
                </p:cNvSpPr>
                <p:nvPr/>
              </p:nvSpPr>
              <p:spPr bwMode="auto">
                <a:xfrm>
                  <a:off x="43" y="48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24" name="Rectangle 17">
                  <a:extLst>
                    <a:ext uri="{FF2B5EF4-FFF2-40B4-BE49-F238E27FC236}">
                      <a16:creationId xmlns:a16="http://schemas.microsoft.com/office/drawing/2014/main" id="{14F94F7D-85BC-4D81-B895-14D72E2B65E7}"/>
                    </a:ext>
                  </a:extLst>
                </p:cNvPr>
                <p:cNvSpPr>
                  <a:spLocks noChangeArrowheads="1"/>
                </p:cNvSpPr>
                <p:nvPr/>
              </p:nvSpPr>
              <p:spPr bwMode="auto">
                <a:xfrm>
                  <a:off x="0" y="48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8" name="Group 18">
                <a:extLst>
                  <a:ext uri="{FF2B5EF4-FFF2-40B4-BE49-F238E27FC236}">
                    <a16:creationId xmlns:a16="http://schemas.microsoft.com/office/drawing/2014/main" id="{3DA1B3C5-BFB6-42D3-A64E-BC4EF3F5AF9F}"/>
                  </a:ext>
                </a:extLst>
              </p:cNvPr>
              <p:cNvGrpSpPr>
                <a:grpSpLocks/>
              </p:cNvGrpSpPr>
              <p:nvPr/>
            </p:nvGrpSpPr>
            <p:grpSpPr bwMode="auto">
              <a:xfrm>
                <a:off x="676" y="480"/>
                <a:ext cx="684" cy="480"/>
                <a:chOff x="676" y="480"/>
                <a:chExt cx="684" cy="480"/>
              </a:xfrm>
            </p:grpSpPr>
            <p:sp>
              <p:nvSpPr>
                <p:cNvPr id="121" name="Rectangle 19">
                  <a:extLst>
                    <a:ext uri="{FF2B5EF4-FFF2-40B4-BE49-F238E27FC236}">
                      <a16:creationId xmlns:a16="http://schemas.microsoft.com/office/drawing/2014/main" id="{3C00014C-F078-4987-9965-105494647AC5}"/>
                    </a:ext>
                  </a:extLst>
                </p:cNvPr>
                <p:cNvSpPr>
                  <a:spLocks noChangeArrowheads="1"/>
                </p:cNvSpPr>
                <p:nvPr/>
              </p:nvSpPr>
              <p:spPr bwMode="auto">
                <a:xfrm>
                  <a:off x="719" y="48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Yes</a:t>
                  </a:r>
                  <a:endParaRPr lang="en-US" altLang="en-US" sz="1000">
                    <a:cs typeface="Times New Roman" charset="0"/>
                  </a:endParaRPr>
                </a:p>
                <a:p>
                  <a:pPr algn="ctr">
                    <a:spcBef>
                      <a:spcPct val="0"/>
                    </a:spcBef>
                    <a:buFontTx/>
                    <a:buNone/>
                  </a:pPr>
                  <a:endParaRPr lang="en-US" altLang="en-US" sz="2400"/>
                </a:p>
              </p:txBody>
            </p:sp>
            <p:sp>
              <p:nvSpPr>
                <p:cNvPr id="122" name="Rectangle 20">
                  <a:extLst>
                    <a:ext uri="{FF2B5EF4-FFF2-40B4-BE49-F238E27FC236}">
                      <a16:creationId xmlns:a16="http://schemas.microsoft.com/office/drawing/2014/main" id="{41853362-1DC8-43CB-A092-B91DE538D07A}"/>
                    </a:ext>
                  </a:extLst>
                </p:cNvPr>
                <p:cNvSpPr>
                  <a:spLocks noChangeArrowheads="1"/>
                </p:cNvSpPr>
                <p:nvPr/>
              </p:nvSpPr>
              <p:spPr bwMode="auto">
                <a:xfrm>
                  <a:off x="676" y="48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79" name="Group 21">
                <a:extLst>
                  <a:ext uri="{FF2B5EF4-FFF2-40B4-BE49-F238E27FC236}">
                    <a16:creationId xmlns:a16="http://schemas.microsoft.com/office/drawing/2014/main" id="{4C3AC1FB-D2F7-4658-AD03-60A81BC8617A}"/>
                  </a:ext>
                </a:extLst>
              </p:cNvPr>
              <p:cNvGrpSpPr>
                <a:grpSpLocks/>
              </p:cNvGrpSpPr>
              <p:nvPr/>
            </p:nvGrpSpPr>
            <p:grpSpPr bwMode="auto">
              <a:xfrm>
                <a:off x="1360" y="480"/>
                <a:ext cx="698" cy="480"/>
                <a:chOff x="1360" y="480"/>
                <a:chExt cx="698" cy="480"/>
              </a:xfrm>
            </p:grpSpPr>
            <p:sp>
              <p:nvSpPr>
                <p:cNvPr id="119" name="Rectangle 22">
                  <a:extLst>
                    <a:ext uri="{FF2B5EF4-FFF2-40B4-BE49-F238E27FC236}">
                      <a16:creationId xmlns:a16="http://schemas.microsoft.com/office/drawing/2014/main" id="{1484C2F9-9110-4A03-AF01-82DBB5B624EC}"/>
                    </a:ext>
                  </a:extLst>
                </p:cNvPr>
                <p:cNvSpPr>
                  <a:spLocks noChangeArrowheads="1"/>
                </p:cNvSpPr>
                <p:nvPr/>
              </p:nvSpPr>
              <p:spPr bwMode="auto">
                <a:xfrm>
                  <a:off x="1403"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No</a:t>
                  </a:r>
                  <a:endParaRPr lang="en-US" altLang="en-US" sz="1000">
                    <a:cs typeface="Times New Roman" charset="0"/>
                  </a:endParaRPr>
                </a:p>
                <a:p>
                  <a:pPr algn="ctr">
                    <a:spcBef>
                      <a:spcPct val="0"/>
                    </a:spcBef>
                    <a:buFontTx/>
                    <a:buNone/>
                  </a:pPr>
                  <a:endParaRPr lang="en-US" altLang="en-US" sz="2400"/>
                </a:p>
              </p:txBody>
            </p:sp>
            <p:sp>
              <p:nvSpPr>
                <p:cNvPr id="120" name="Rectangle 23">
                  <a:extLst>
                    <a:ext uri="{FF2B5EF4-FFF2-40B4-BE49-F238E27FC236}">
                      <a16:creationId xmlns:a16="http://schemas.microsoft.com/office/drawing/2014/main" id="{5EB78C17-E979-4C54-B356-CB1D4D0255E1}"/>
                    </a:ext>
                  </a:extLst>
                </p:cNvPr>
                <p:cNvSpPr>
                  <a:spLocks noChangeArrowheads="1"/>
                </p:cNvSpPr>
                <p:nvPr/>
              </p:nvSpPr>
              <p:spPr bwMode="auto">
                <a:xfrm>
                  <a:off x="1360"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0" name="Group 24">
                <a:extLst>
                  <a:ext uri="{FF2B5EF4-FFF2-40B4-BE49-F238E27FC236}">
                    <a16:creationId xmlns:a16="http://schemas.microsoft.com/office/drawing/2014/main" id="{0FA96BB4-609A-46A6-8E2C-91B8C4A5E9E0}"/>
                  </a:ext>
                </a:extLst>
              </p:cNvPr>
              <p:cNvGrpSpPr>
                <a:grpSpLocks/>
              </p:cNvGrpSpPr>
              <p:nvPr/>
            </p:nvGrpSpPr>
            <p:grpSpPr bwMode="auto">
              <a:xfrm>
                <a:off x="2058" y="480"/>
                <a:ext cx="698" cy="480"/>
                <a:chOff x="2058" y="480"/>
                <a:chExt cx="698" cy="480"/>
              </a:xfrm>
            </p:grpSpPr>
            <p:sp>
              <p:nvSpPr>
                <p:cNvPr id="117" name="Rectangle 25">
                  <a:extLst>
                    <a:ext uri="{FF2B5EF4-FFF2-40B4-BE49-F238E27FC236}">
                      <a16:creationId xmlns:a16="http://schemas.microsoft.com/office/drawing/2014/main" id="{99C41E91-4C62-4DA0-9315-4DA8C3CDB67D}"/>
                    </a:ext>
                  </a:extLst>
                </p:cNvPr>
                <p:cNvSpPr>
                  <a:spLocks noChangeArrowheads="1"/>
                </p:cNvSpPr>
                <p:nvPr/>
              </p:nvSpPr>
              <p:spPr bwMode="auto">
                <a:xfrm>
                  <a:off x="2101" y="48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000">
                      <a:cs typeface="Times New Roman" charset="0"/>
                    </a:rPr>
                    <a:t> </a:t>
                  </a:r>
                </a:p>
                <a:p>
                  <a:pPr algn="ctr">
                    <a:spcBef>
                      <a:spcPct val="0"/>
                    </a:spcBef>
                    <a:buFontTx/>
                    <a:buNone/>
                  </a:pPr>
                  <a:endParaRPr lang="en-US" altLang="en-US" sz="2400"/>
                </a:p>
              </p:txBody>
            </p:sp>
            <p:sp>
              <p:nvSpPr>
                <p:cNvPr id="118" name="Rectangle 26">
                  <a:extLst>
                    <a:ext uri="{FF2B5EF4-FFF2-40B4-BE49-F238E27FC236}">
                      <a16:creationId xmlns:a16="http://schemas.microsoft.com/office/drawing/2014/main" id="{C1495FEE-7E9F-4243-BECA-2C7E121F7140}"/>
                    </a:ext>
                  </a:extLst>
                </p:cNvPr>
                <p:cNvSpPr>
                  <a:spLocks noChangeArrowheads="1"/>
                </p:cNvSpPr>
                <p:nvPr/>
              </p:nvSpPr>
              <p:spPr bwMode="auto">
                <a:xfrm>
                  <a:off x="2058" y="48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1" name="Group 27">
                <a:extLst>
                  <a:ext uri="{FF2B5EF4-FFF2-40B4-BE49-F238E27FC236}">
                    <a16:creationId xmlns:a16="http://schemas.microsoft.com/office/drawing/2014/main" id="{BF8C971D-E087-427C-A8A3-EA3CA31F859E}"/>
                  </a:ext>
                </a:extLst>
              </p:cNvPr>
              <p:cNvGrpSpPr>
                <a:grpSpLocks/>
              </p:cNvGrpSpPr>
              <p:nvPr/>
            </p:nvGrpSpPr>
            <p:grpSpPr bwMode="auto">
              <a:xfrm>
                <a:off x="0" y="960"/>
                <a:ext cx="676" cy="480"/>
                <a:chOff x="0" y="960"/>
                <a:chExt cx="676" cy="480"/>
              </a:xfrm>
            </p:grpSpPr>
            <p:sp>
              <p:nvSpPr>
                <p:cNvPr id="115" name="Rectangle 28">
                  <a:extLst>
                    <a:ext uri="{FF2B5EF4-FFF2-40B4-BE49-F238E27FC236}">
                      <a16:creationId xmlns:a16="http://schemas.microsoft.com/office/drawing/2014/main" id="{DA4F0443-D795-4FD1-B7EE-6189B0D85DE3}"/>
                    </a:ext>
                  </a:extLst>
                </p:cNvPr>
                <p:cNvSpPr>
                  <a:spLocks noChangeArrowheads="1"/>
                </p:cNvSpPr>
                <p:nvPr/>
              </p:nvSpPr>
              <p:spPr bwMode="auto">
                <a:xfrm>
                  <a:off x="43" y="960"/>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Case</a:t>
                  </a:r>
                </a:p>
                <a:p>
                  <a:pPr>
                    <a:spcBef>
                      <a:spcPct val="0"/>
                    </a:spcBef>
                    <a:buFontTx/>
                    <a:buNone/>
                  </a:pPr>
                  <a:endParaRPr lang="en-US" altLang="en-US" sz="2400" dirty="0"/>
                </a:p>
              </p:txBody>
            </p:sp>
            <p:sp>
              <p:nvSpPr>
                <p:cNvPr id="116" name="Rectangle 29">
                  <a:extLst>
                    <a:ext uri="{FF2B5EF4-FFF2-40B4-BE49-F238E27FC236}">
                      <a16:creationId xmlns:a16="http://schemas.microsoft.com/office/drawing/2014/main" id="{1F401EBB-8715-41C6-87C9-B3D32438DE90}"/>
                    </a:ext>
                  </a:extLst>
                </p:cNvPr>
                <p:cNvSpPr>
                  <a:spLocks noChangeArrowheads="1"/>
                </p:cNvSpPr>
                <p:nvPr/>
              </p:nvSpPr>
              <p:spPr bwMode="auto">
                <a:xfrm>
                  <a:off x="0" y="960"/>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2" name="Group 30">
                <a:extLst>
                  <a:ext uri="{FF2B5EF4-FFF2-40B4-BE49-F238E27FC236}">
                    <a16:creationId xmlns:a16="http://schemas.microsoft.com/office/drawing/2014/main" id="{FB458301-B175-4781-A9A9-8F9ABAE47E83}"/>
                  </a:ext>
                </a:extLst>
              </p:cNvPr>
              <p:cNvGrpSpPr>
                <a:grpSpLocks/>
              </p:cNvGrpSpPr>
              <p:nvPr/>
            </p:nvGrpSpPr>
            <p:grpSpPr bwMode="auto">
              <a:xfrm>
                <a:off x="676" y="960"/>
                <a:ext cx="684" cy="480"/>
                <a:chOff x="676" y="960"/>
                <a:chExt cx="684" cy="480"/>
              </a:xfrm>
            </p:grpSpPr>
            <p:sp>
              <p:nvSpPr>
                <p:cNvPr id="113" name="Rectangle 31">
                  <a:extLst>
                    <a:ext uri="{FF2B5EF4-FFF2-40B4-BE49-F238E27FC236}">
                      <a16:creationId xmlns:a16="http://schemas.microsoft.com/office/drawing/2014/main" id="{745F93E8-EE2B-4B41-BCA7-0518010BD798}"/>
                    </a:ext>
                  </a:extLst>
                </p:cNvPr>
                <p:cNvSpPr>
                  <a:spLocks noChangeArrowheads="1"/>
                </p:cNvSpPr>
                <p:nvPr/>
              </p:nvSpPr>
              <p:spPr bwMode="auto">
                <a:xfrm>
                  <a:off x="719" y="960"/>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161</a:t>
                  </a:r>
                  <a:endParaRPr lang="en-US" altLang="en-US" sz="1000">
                    <a:cs typeface="Times New Roman" charset="0"/>
                  </a:endParaRPr>
                </a:p>
                <a:p>
                  <a:pPr algn="ctr">
                    <a:spcBef>
                      <a:spcPct val="0"/>
                    </a:spcBef>
                    <a:buFontTx/>
                    <a:buNone/>
                  </a:pPr>
                  <a:endParaRPr lang="en-US" altLang="en-US" sz="2400"/>
                </a:p>
              </p:txBody>
            </p:sp>
            <p:sp>
              <p:nvSpPr>
                <p:cNvPr id="114" name="Rectangle 32">
                  <a:extLst>
                    <a:ext uri="{FF2B5EF4-FFF2-40B4-BE49-F238E27FC236}">
                      <a16:creationId xmlns:a16="http://schemas.microsoft.com/office/drawing/2014/main" id="{AAF68F09-6B91-4F9F-9800-A57BF30E3BEE}"/>
                    </a:ext>
                  </a:extLst>
                </p:cNvPr>
                <p:cNvSpPr>
                  <a:spLocks noChangeArrowheads="1"/>
                </p:cNvSpPr>
                <p:nvPr/>
              </p:nvSpPr>
              <p:spPr bwMode="auto">
                <a:xfrm>
                  <a:off x="676" y="960"/>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3" name="Group 33">
                <a:extLst>
                  <a:ext uri="{FF2B5EF4-FFF2-40B4-BE49-F238E27FC236}">
                    <a16:creationId xmlns:a16="http://schemas.microsoft.com/office/drawing/2014/main" id="{3821301E-4A54-42F8-9D33-A3D1BF4701B6}"/>
                  </a:ext>
                </a:extLst>
              </p:cNvPr>
              <p:cNvGrpSpPr>
                <a:grpSpLocks/>
              </p:cNvGrpSpPr>
              <p:nvPr/>
            </p:nvGrpSpPr>
            <p:grpSpPr bwMode="auto">
              <a:xfrm>
                <a:off x="1360" y="960"/>
                <a:ext cx="698" cy="480"/>
                <a:chOff x="1360" y="960"/>
                <a:chExt cx="698" cy="480"/>
              </a:xfrm>
            </p:grpSpPr>
            <p:sp>
              <p:nvSpPr>
                <p:cNvPr id="111" name="Rectangle 34">
                  <a:extLst>
                    <a:ext uri="{FF2B5EF4-FFF2-40B4-BE49-F238E27FC236}">
                      <a16:creationId xmlns:a16="http://schemas.microsoft.com/office/drawing/2014/main" id="{FA1E234C-8BF1-4CFA-8E9C-7C4AE2B0E520}"/>
                    </a:ext>
                  </a:extLst>
                </p:cNvPr>
                <p:cNvSpPr>
                  <a:spLocks noChangeArrowheads="1"/>
                </p:cNvSpPr>
                <p:nvPr/>
              </p:nvSpPr>
              <p:spPr bwMode="auto">
                <a:xfrm>
                  <a:off x="1403"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117</a:t>
                  </a:r>
                  <a:endParaRPr lang="en-US" altLang="en-US" sz="1000">
                    <a:cs typeface="Times New Roman" charset="0"/>
                  </a:endParaRPr>
                </a:p>
                <a:p>
                  <a:pPr algn="ctr">
                    <a:spcBef>
                      <a:spcPct val="0"/>
                    </a:spcBef>
                    <a:buFontTx/>
                    <a:buNone/>
                  </a:pPr>
                  <a:endParaRPr lang="en-US" altLang="en-US" sz="2400"/>
                </a:p>
              </p:txBody>
            </p:sp>
            <p:sp>
              <p:nvSpPr>
                <p:cNvPr id="112" name="Rectangle 35">
                  <a:extLst>
                    <a:ext uri="{FF2B5EF4-FFF2-40B4-BE49-F238E27FC236}">
                      <a16:creationId xmlns:a16="http://schemas.microsoft.com/office/drawing/2014/main" id="{986FBF29-6BEE-46C1-92BB-3F1974110C06}"/>
                    </a:ext>
                  </a:extLst>
                </p:cNvPr>
                <p:cNvSpPr>
                  <a:spLocks noChangeArrowheads="1"/>
                </p:cNvSpPr>
                <p:nvPr/>
              </p:nvSpPr>
              <p:spPr bwMode="auto">
                <a:xfrm>
                  <a:off x="1360"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4" name="Group 36">
                <a:extLst>
                  <a:ext uri="{FF2B5EF4-FFF2-40B4-BE49-F238E27FC236}">
                    <a16:creationId xmlns:a16="http://schemas.microsoft.com/office/drawing/2014/main" id="{A4B8731A-3A18-40C5-B5FF-393DCE665919}"/>
                  </a:ext>
                </a:extLst>
              </p:cNvPr>
              <p:cNvGrpSpPr>
                <a:grpSpLocks/>
              </p:cNvGrpSpPr>
              <p:nvPr/>
            </p:nvGrpSpPr>
            <p:grpSpPr bwMode="auto">
              <a:xfrm>
                <a:off x="2058" y="960"/>
                <a:ext cx="698" cy="480"/>
                <a:chOff x="2058" y="960"/>
                <a:chExt cx="698" cy="480"/>
              </a:xfrm>
            </p:grpSpPr>
            <p:sp>
              <p:nvSpPr>
                <p:cNvPr id="109" name="Rectangle 37">
                  <a:extLst>
                    <a:ext uri="{FF2B5EF4-FFF2-40B4-BE49-F238E27FC236}">
                      <a16:creationId xmlns:a16="http://schemas.microsoft.com/office/drawing/2014/main" id="{639B2816-A3BD-4882-82D0-7879DF5B2C6F}"/>
                    </a:ext>
                  </a:extLst>
                </p:cNvPr>
                <p:cNvSpPr>
                  <a:spLocks noChangeArrowheads="1"/>
                </p:cNvSpPr>
                <p:nvPr/>
              </p:nvSpPr>
              <p:spPr bwMode="auto">
                <a:xfrm>
                  <a:off x="2101" y="960"/>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278</a:t>
                  </a:r>
                  <a:endParaRPr lang="en-US" altLang="en-US" sz="1000">
                    <a:cs typeface="Times New Roman" charset="0"/>
                  </a:endParaRPr>
                </a:p>
                <a:p>
                  <a:pPr algn="ctr">
                    <a:spcBef>
                      <a:spcPct val="0"/>
                    </a:spcBef>
                    <a:buFontTx/>
                    <a:buNone/>
                  </a:pPr>
                  <a:endParaRPr lang="en-US" altLang="en-US" sz="2400"/>
                </a:p>
              </p:txBody>
            </p:sp>
            <p:sp>
              <p:nvSpPr>
                <p:cNvPr id="110" name="Rectangle 38">
                  <a:extLst>
                    <a:ext uri="{FF2B5EF4-FFF2-40B4-BE49-F238E27FC236}">
                      <a16:creationId xmlns:a16="http://schemas.microsoft.com/office/drawing/2014/main" id="{238067F0-D55C-419C-8E98-B3B6DC3DF486}"/>
                    </a:ext>
                  </a:extLst>
                </p:cNvPr>
                <p:cNvSpPr>
                  <a:spLocks noChangeArrowheads="1"/>
                </p:cNvSpPr>
                <p:nvPr/>
              </p:nvSpPr>
              <p:spPr bwMode="auto">
                <a:xfrm>
                  <a:off x="2058" y="960"/>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5" name="Group 39">
                <a:extLst>
                  <a:ext uri="{FF2B5EF4-FFF2-40B4-BE49-F238E27FC236}">
                    <a16:creationId xmlns:a16="http://schemas.microsoft.com/office/drawing/2014/main" id="{E1FEC56E-F1AB-4CBA-B660-88579ADE29F4}"/>
                  </a:ext>
                </a:extLst>
              </p:cNvPr>
              <p:cNvGrpSpPr>
                <a:grpSpLocks/>
              </p:cNvGrpSpPr>
              <p:nvPr/>
            </p:nvGrpSpPr>
            <p:grpSpPr bwMode="auto">
              <a:xfrm>
                <a:off x="0" y="1440"/>
                <a:ext cx="676" cy="672"/>
                <a:chOff x="0" y="1440"/>
                <a:chExt cx="676" cy="672"/>
              </a:xfrm>
            </p:grpSpPr>
            <p:sp>
              <p:nvSpPr>
                <p:cNvPr id="107" name="Rectangle 40">
                  <a:extLst>
                    <a:ext uri="{FF2B5EF4-FFF2-40B4-BE49-F238E27FC236}">
                      <a16:creationId xmlns:a16="http://schemas.microsoft.com/office/drawing/2014/main" id="{20874C11-DFAD-4AA7-897C-A67EF06DFE9B}"/>
                    </a:ext>
                  </a:extLst>
                </p:cNvPr>
                <p:cNvSpPr>
                  <a:spLocks noChangeArrowheads="1"/>
                </p:cNvSpPr>
                <p:nvPr/>
              </p:nvSpPr>
              <p:spPr bwMode="auto">
                <a:xfrm>
                  <a:off x="43" y="1440"/>
                  <a:ext cx="59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dirty="0">
                      <a:cs typeface="Times New Roman" charset="0"/>
                    </a:rPr>
                    <a:t>Control</a:t>
                  </a:r>
                </a:p>
                <a:p>
                  <a:pPr>
                    <a:spcBef>
                      <a:spcPct val="0"/>
                    </a:spcBef>
                    <a:buFontTx/>
                    <a:buNone/>
                  </a:pPr>
                  <a:endParaRPr lang="en-US" altLang="en-US" sz="2400" dirty="0"/>
                </a:p>
              </p:txBody>
            </p:sp>
            <p:sp>
              <p:nvSpPr>
                <p:cNvPr id="108" name="Rectangle 41">
                  <a:extLst>
                    <a:ext uri="{FF2B5EF4-FFF2-40B4-BE49-F238E27FC236}">
                      <a16:creationId xmlns:a16="http://schemas.microsoft.com/office/drawing/2014/main" id="{35A66ABA-6436-4F5F-A00E-F4E8C588E0FC}"/>
                    </a:ext>
                  </a:extLst>
                </p:cNvPr>
                <p:cNvSpPr>
                  <a:spLocks noChangeArrowheads="1"/>
                </p:cNvSpPr>
                <p:nvPr/>
              </p:nvSpPr>
              <p:spPr bwMode="auto">
                <a:xfrm>
                  <a:off x="0" y="1440"/>
                  <a:ext cx="676"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6" name="Group 42">
                <a:extLst>
                  <a:ext uri="{FF2B5EF4-FFF2-40B4-BE49-F238E27FC236}">
                    <a16:creationId xmlns:a16="http://schemas.microsoft.com/office/drawing/2014/main" id="{47F2BCF2-9381-461B-903A-D7BCA22CEED0}"/>
                  </a:ext>
                </a:extLst>
              </p:cNvPr>
              <p:cNvGrpSpPr>
                <a:grpSpLocks/>
              </p:cNvGrpSpPr>
              <p:nvPr/>
            </p:nvGrpSpPr>
            <p:grpSpPr bwMode="auto">
              <a:xfrm>
                <a:off x="676" y="1440"/>
                <a:ext cx="684" cy="672"/>
                <a:chOff x="676" y="1440"/>
                <a:chExt cx="684" cy="672"/>
              </a:xfrm>
            </p:grpSpPr>
            <p:sp>
              <p:nvSpPr>
                <p:cNvPr id="105" name="Rectangle 43">
                  <a:extLst>
                    <a:ext uri="{FF2B5EF4-FFF2-40B4-BE49-F238E27FC236}">
                      <a16:creationId xmlns:a16="http://schemas.microsoft.com/office/drawing/2014/main" id="{B1227447-CF6F-44D2-9C2A-0D88B8B6B988}"/>
                    </a:ext>
                  </a:extLst>
                </p:cNvPr>
                <p:cNvSpPr>
                  <a:spLocks noChangeArrowheads="1"/>
                </p:cNvSpPr>
                <p:nvPr/>
              </p:nvSpPr>
              <p:spPr bwMode="auto">
                <a:xfrm>
                  <a:off x="719" y="1440"/>
                  <a:ext cx="59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130</a:t>
                  </a:r>
                  <a:endParaRPr lang="en-US" altLang="en-US" sz="1000">
                    <a:cs typeface="Times New Roman" charset="0"/>
                  </a:endParaRPr>
                </a:p>
                <a:p>
                  <a:pPr algn="ctr">
                    <a:spcBef>
                      <a:spcPct val="0"/>
                    </a:spcBef>
                    <a:buFontTx/>
                    <a:buNone/>
                  </a:pPr>
                  <a:endParaRPr lang="en-US" altLang="en-US" sz="2400"/>
                </a:p>
              </p:txBody>
            </p:sp>
            <p:sp>
              <p:nvSpPr>
                <p:cNvPr id="106" name="Rectangle 44">
                  <a:extLst>
                    <a:ext uri="{FF2B5EF4-FFF2-40B4-BE49-F238E27FC236}">
                      <a16:creationId xmlns:a16="http://schemas.microsoft.com/office/drawing/2014/main" id="{796D9FE9-950E-4A45-B945-0EFD684802FC}"/>
                    </a:ext>
                  </a:extLst>
                </p:cNvPr>
                <p:cNvSpPr>
                  <a:spLocks noChangeArrowheads="1"/>
                </p:cNvSpPr>
                <p:nvPr/>
              </p:nvSpPr>
              <p:spPr bwMode="auto">
                <a:xfrm>
                  <a:off x="676" y="1440"/>
                  <a:ext cx="684"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7" name="Group 45">
                <a:extLst>
                  <a:ext uri="{FF2B5EF4-FFF2-40B4-BE49-F238E27FC236}">
                    <a16:creationId xmlns:a16="http://schemas.microsoft.com/office/drawing/2014/main" id="{DD427035-2770-4213-8DB9-C352E397A201}"/>
                  </a:ext>
                </a:extLst>
              </p:cNvPr>
              <p:cNvGrpSpPr>
                <a:grpSpLocks/>
              </p:cNvGrpSpPr>
              <p:nvPr/>
            </p:nvGrpSpPr>
            <p:grpSpPr bwMode="auto">
              <a:xfrm>
                <a:off x="1360" y="1440"/>
                <a:ext cx="698" cy="672"/>
                <a:chOff x="1360" y="1440"/>
                <a:chExt cx="698" cy="672"/>
              </a:xfrm>
            </p:grpSpPr>
            <p:sp>
              <p:nvSpPr>
                <p:cNvPr id="103" name="Rectangle 46">
                  <a:extLst>
                    <a:ext uri="{FF2B5EF4-FFF2-40B4-BE49-F238E27FC236}">
                      <a16:creationId xmlns:a16="http://schemas.microsoft.com/office/drawing/2014/main" id="{EC267E23-44AC-4375-94FF-4898BE9F3896}"/>
                    </a:ext>
                  </a:extLst>
                </p:cNvPr>
                <p:cNvSpPr>
                  <a:spLocks noChangeArrowheads="1"/>
                </p:cNvSpPr>
                <p:nvPr/>
              </p:nvSpPr>
              <p:spPr bwMode="auto">
                <a:xfrm>
                  <a:off x="1403"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124</a:t>
                  </a:r>
                  <a:endParaRPr lang="en-US" altLang="en-US" sz="1000">
                    <a:cs typeface="Times New Roman" charset="0"/>
                  </a:endParaRPr>
                </a:p>
                <a:p>
                  <a:pPr algn="ctr">
                    <a:spcBef>
                      <a:spcPct val="0"/>
                    </a:spcBef>
                    <a:buFontTx/>
                    <a:buNone/>
                  </a:pPr>
                  <a:endParaRPr lang="en-US" altLang="en-US" sz="2400"/>
                </a:p>
              </p:txBody>
            </p:sp>
            <p:sp>
              <p:nvSpPr>
                <p:cNvPr id="104" name="Rectangle 47">
                  <a:extLst>
                    <a:ext uri="{FF2B5EF4-FFF2-40B4-BE49-F238E27FC236}">
                      <a16:creationId xmlns:a16="http://schemas.microsoft.com/office/drawing/2014/main" id="{16C10C26-27AE-4BE7-B45D-F0177F90677A}"/>
                    </a:ext>
                  </a:extLst>
                </p:cNvPr>
                <p:cNvSpPr>
                  <a:spLocks noChangeArrowheads="1"/>
                </p:cNvSpPr>
                <p:nvPr/>
              </p:nvSpPr>
              <p:spPr bwMode="auto">
                <a:xfrm>
                  <a:off x="1360"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8" name="Group 48">
                <a:extLst>
                  <a:ext uri="{FF2B5EF4-FFF2-40B4-BE49-F238E27FC236}">
                    <a16:creationId xmlns:a16="http://schemas.microsoft.com/office/drawing/2014/main" id="{2AEB1DD2-EC71-4A28-BF90-AB79433D3C83}"/>
                  </a:ext>
                </a:extLst>
              </p:cNvPr>
              <p:cNvGrpSpPr>
                <a:grpSpLocks/>
              </p:cNvGrpSpPr>
              <p:nvPr/>
            </p:nvGrpSpPr>
            <p:grpSpPr bwMode="auto">
              <a:xfrm>
                <a:off x="2058" y="1440"/>
                <a:ext cx="698" cy="672"/>
                <a:chOff x="2058" y="1440"/>
                <a:chExt cx="698" cy="672"/>
              </a:xfrm>
            </p:grpSpPr>
            <p:sp>
              <p:nvSpPr>
                <p:cNvPr id="101" name="Rectangle 49">
                  <a:extLst>
                    <a:ext uri="{FF2B5EF4-FFF2-40B4-BE49-F238E27FC236}">
                      <a16:creationId xmlns:a16="http://schemas.microsoft.com/office/drawing/2014/main" id="{91A25187-6269-48CE-B901-7F8FD7F8BA3E}"/>
                    </a:ext>
                  </a:extLst>
                </p:cNvPr>
                <p:cNvSpPr>
                  <a:spLocks noChangeArrowheads="1"/>
                </p:cNvSpPr>
                <p:nvPr/>
              </p:nvSpPr>
              <p:spPr bwMode="auto">
                <a:xfrm>
                  <a:off x="2101" y="1440"/>
                  <a:ext cx="61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254</a:t>
                  </a:r>
                  <a:endParaRPr lang="en-US" altLang="en-US" sz="1000">
                    <a:cs typeface="Times New Roman" charset="0"/>
                  </a:endParaRPr>
                </a:p>
                <a:p>
                  <a:pPr algn="ctr">
                    <a:spcBef>
                      <a:spcPct val="0"/>
                    </a:spcBef>
                    <a:buFontTx/>
                    <a:buNone/>
                  </a:pPr>
                  <a:endParaRPr lang="en-US" altLang="en-US" sz="2400"/>
                </a:p>
              </p:txBody>
            </p:sp>
            <p:sp>
              <p:nvSpPr>
                <p:cNvPr id="102" name="Rectangle 50">
                  <a:extLst>
                    <a:ext uri="{FF2B5EF4-FFF2-40B4-BE49-F238E27FC236}">
                      <a16:creationId xmlns:a16="http://schemas.microsoft.com/office/drawing/2014/main" id="{AEDA28C8-8E6F-420E-87FD-0BAC9B2143AE}"/>
                    </a:ext>
                  </a:extLst>
                </p:cNvPr>
                <p:cNvSpPr>
                  <a:spLocks noChangeArrowheads="1"/>
                </p:cNvSpPr>
                <p:nvPr/>
              </p:nvSpPr>
              <p:spPr bwMode="auto">
                <a:xfrm>
                  <a:off x="2058" y="1440"/>
                  <a:ext cx="698" cy="672"/>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89" name="Group 51">
                <a:extLst>
                  <a:ext uri="{FF2B5EF4-FFF2-40B4-BE49-F238E27FC236}">
                    <a16:creationId xmlns:a16="http://schemas.microsoft.com/office/drawing/2014/main" id="{BFCDCB3A-EDD0-4810-A441-DBE1F8051C2F}"/>
                  </a:ext>
                </a:extLst>
              </p:cNvPr>
              <p:cNvGrpSpPr>
                <a:grpSpLocks/>
              </p:cNvGrpSpPr>
              <p:nvPr/>
            </p:nvGrpSpPr>
            <p:grpSpPr bwMode="auto">
              <a:xfrm>
                <a:off x="0" y="2112"/>
                <a:ext cx="676" cy="480"/>
                <a:chOff x="0" y="2112"/>
                <a:chExt cx="676" cy="480"/>
              </a:xfrm>
            </p:grpSpPr>
            <p:sp>
              <p:nvSpPr>
                <p:cNvPr id="99" name="Rectangle 52">
                  <a:extLst>
                    <a:ext uri="{FF2B5EF4-FFF2-40B4-BE49-F238E27FC236}">
                      <a16:creationId xmlns:a16="http://schemas.microsoft.com/office/drawing/2014/main" id="{8BF7B7FD-CA69-407A-A5DC-4F7B5AAEA356}"/>
                    </a:ext>
                  </a:extLst>
                </p:cNvPr>
                <p:cNvSpPr>
                  <a:spLocks noChangeArrowheads="1"/>
                </p:cNvSpPr>
                <p:nvPr/>
              </p:nvSpPr>
              <p:spPr bwMode="auto">
                <a:xfrm>
                  <a:off x="43" y="2112"/>
                  <a:ext cx="590"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000">
                      <a:cs typeface="Times New Roman" charset="0"/>
                    </a:rPr>
                    <a:t> </a:t>
                  </a:r>
                </a:p>
                <a:p>
                  <a:pPr>
                    <a:spcBef>
                      <a:spcPct val="0"/>
                    </a:spcBef>
                    <a:buFontTx/>
                    <a:buNone/>
                  </a:pPr>
                  <a:endParaRPr lang="en-US" altLang="en-US" sz="2400"/>
                </a:p>
              </p:txBody>
            </p:sp>
            <p:sp>
              <p:nvSpPr>
                <p:cNvPr id="100" name="Rectangle 53">
                  <a:extLst>
                    <a:ext uri="{FF2B5EF4-FFF2-40B4-BE49-F238E27FC236}">
                      <a16:creationId xmlns:a16="http://schemas.microsoft.com/office/drawing/2014/main" id="{9E56D5ED-2A2C-4F16-B312-80FCE39F5EFF}"/>
                    </a:ext>
                  </a:extLst>
                </p:cNvPr>
                <p:cNvSpPr>
                  <a:spLocks noChangeArrowheads="1"/>
                </p:cNvSpPr>
                <p:nvPr/>
              </p:nvSpPr>
              <p:spPr bwMode="auto">
                <a:xfrm>
                  <a:off x="0" y="2112"/>
                  <a:ext cx="676"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0" name="Group 54">
                <a:extLst>
                  <a:ext uri="{FF2B5EF4-FFF2-40B4-BE49-F238E27FC236}">
                    <a16:creationId xmlns:a16="http://schemas.microsoft.com/office/drawing/2014/main" id="{103C1A26-197A-4B4A-AD3F-74A998783C38}"/>
                  </a:ext>
                </a:extLst>
              </p:cNvPr>
              <p:cNvGrpSpPr>
                <a:grpSpLocks/>
              </p:cNvGrpSpPr>
              <p:nvPr/>
            </p:nvGrpSpPr>
            <p:grpSpPr bwMode="auto">
              <a:xfrm>
                <a:off x="676" y="2112"/>
                <a:ext cx="684" cy="480"/>
                <a:chOff x="676" y="2112"/>
                <a:chExt cx="684" cy="480"/>
              </a:xfrm>
            </p:grpSpPr>
            <p:sp>
              <p:nvSpPr>
                <p:cNvPr id="97" name="Rectangle 55">
                  <a:extLst>
                    <a:ext uri="{FF2B5EF4-FFF2-40B4-BE49-F238E27FC236}">
                      <a16:creationId xmlns:a16="http://schemas.microsoft.com/office/drawing/2014/main" id="{B38CD1D7-0E7F-441B-AF81-92853AB939C1}"/>
                    </a:ext>
                  </a:extLst>
                </p:cNvPr>
                <p:cNvSpPr>
                  <a:spLocks noChangeArrowheads="1"/>
                </p:cNvSpPr>
                <p:nvPr/>
              </p:nvSpPr>
              <p:spPr bwMode="auto">
                <a:xfrm>
                  <a:off x="719" y="2112"/>
                  <a:ext cx="59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291</a:t>
                  </a:r>
                  <a:endParaRPr lang="en-US" altLang="en-US" sz="1000">
                    <a:cs typeface="Times New Roman" charset="0"/>
                  </a:endParaRPr>
                </a:p>
                <a:p>
                  <a:pPr algn="ctr">
                    <a:spcBef>
                      <a:spcPct val="0"/>
                    </a:spcBef>
                    <a:buFontTx/>
                    <a:buNone/>
                  </a:pPr>
                  <a:endParaRPr lang="en-US" altLang="en-US" sz="2400"/>
                </a:p>
              </p:txBody>
            </p:sp>
            <p:sp>
              <p:nvSpPr>
                <p:cNvPr id="98" name="Rectangle 56">
                  <a:extLst>
                    <a:ext uri="{FF2B5EF4-FFF2-40B4-BE49-F238E27FC236}">
                      <a16:creationId xmlns:a16="http://schemas.microsoft.com/office/drawing/2014/main" id="{8A6AA32D-06A2-4EDB-BF2A-60EB78800286}"/>
                    </a:ext>
                  </a:extLst>
                </p:cNvPr>
                <p:cNvSpPr>
                  <a:spLocks noChangeArrowheads="1"/>
                </p:cNvSpPr>
                <p:nvPr/>
              </p:nvSpPr>
              <p:spPr bwMode="auto">
                <a:xfrm>
                  <a:off x="676" y="2112"/>
                  <a:ext cx="68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1" name="Group 57">
                <a:extLst>
                  <a:ext uri="{FF2B5EF4-FFF2-40B4-BE49-F238E27FC236}">
                    <a16:creationId xmlns:a16="http://schemas.microsoft.com/office/drawing/2014/main" id="{0F9BA468-0F3F-406D-82B8-7C6F9AAEDFD9}"/>
                  </a:ext>
                </a:extLst>
              </p:cNvPr>
              <p:cNvGrpSpPr>
                <a:grpSpLocks/>
              </p:cNvGrpSpPr>
              <p:nvPr/>
            </p:nvGrpSpPr>
            <p:grpSpPr bwMode="auto">
              <a:xfrm>
                <a:off x="1360" y="2112"/>
                <a:ext cx="698" cy="480"/>
                <a:chOff x="1360" y="2112"/>
                <a:chExt cx="698" cy="480"/>
              </a:xfrm>
            </p:grpSpPr>
            <p:sp>
              <p:nvSpPr>
                <p:cNvPr id="95" name="Rectangle 58">
                  <a:extLst>
                    <a:ext uri="{FF2B5EF4-FFF2-40B4-BE49-F238E27FC236}">
                      <a16:creationId xmlns:a16="http://schemas.microsoft.com/office/drawing/2014/main" id="{998B68BA-7CD6-4BE4-9FB1-F896207B4DC3}"/>
                    </a:ext>
                  </a:extLst>
                </p:cNvPr>
                <p:cNvSpPr>
                  <a:spLocks noChangeArrowheads="1"/>
                </p:cNvSpPr>
                <p:nvPr/>
              </p:nvSpPr>
              <p:spPr bwMode="auto">
                <a:xfrm>
                  <a:off x="1403"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241</a:t>
                  </a:r>
                  <a:endParaRPr lang="en-US" altLang="en-US" sz="1000">
                    <a:cs typeface="Times New Roman" charset="0"/>
                  </a:endParaRPr>
                </a:p>
                <a:p>
                  <a:pPr algn="ctr">
                    <a:spcBef>
                      <a:spcPct val="0"/>
                    </a:spcBef>
                    <a:buFontTx/>
                    <a:buNone/>
                  </a:pPr>
                  <a:endParaRPr lang="en-US" altLang="en-US" sz="2400"/>
                </a:p>
              </p:txBody>
            </p:sp>
            <p:sp>
              <p:nvSpPr>
                <p:cNvPr id="96" name="Rectangle 59">
                  <a:extLst>
                    <a:ext uri="{FF2B5EF4-FFF2-40B4-BE49-F238E27FC236}">
                      <a16:creationId xmlns:a16="http://schemas.microsoft.com/office/drawing/2014/main" id="{856197CD-64D9-4A4F-8F24-2281CAA65A7C}"/>
                    </a:ext>
                  </a:extLst>
                </p:cNvPr>
                <p:cNvSpPr>
                  <a:spLocks noChangeArrowheads="1"/>
                </p:cNvSpPr>
                <p:nvPr/>
              </p:nvSpPr>
              <p:spPr bwMode="auto">
                <a:xfrm>
                  <a:off x="1360"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nvGrpSpPr>
              <p:cNvPr id="92" name="Group 60">
                <a:extLst>
                  <a:ext uri="{FF2B5EF4-FFF2-40B4-BE49-F238E27FC236}">
                    <a16:creationId xmlns:a16="http://schemas.microsoft.com/office/drawing/2014/main" id="{83155BFE-63D1-4F0F-A535-C8796953D771}"/>
                  </a:ext>
                </a:extLst>
              </p:cNvPr>
              <p:cNvGrpSpPr>
                <a:grpSpLocks/>
              </p:cNvGrpSpPr>
              <p:nvPr/>
            </p:nvGrpSpPr>
            <p:grpSpPr bwMode="auto">
              <a:xfrm>
                <a:off x="2058" y="2112"/>
                <a:ext cx="698" cy="480"/>
                <a:chOff x="2058" y="2112"/>
                <a:chExt cx="698" cy="480"/>
              </a:xfrm>
            </p:grpSpPr>
            <p:sp>
              <p:nvSpPr>
                <p:cNvPr id="93" name="Rectangle 61">
                  <a:extLst>
                    <a:ext uri="{FF2B5EF4-FFF2-40B4-BE49-F238E27FC236}">
                      <a16:creationId xmlns:a16="http://schemas.microsoft.com/office/drawing/2014/main" id="{BAD4E25A-B8A8-4E34-8F24-F36B65D1405A}"/>
                    </a:ext>
                  </a:extLst>
                </p:cNvPr>
                <p:cNvSpPr>
                  <a:spLocks noChangeArrowheads="1"/>
                </p:cNvSpPr>
                <p:nvPr/>
              </p:nvSpPr>
              <p:spPr bwMode="auto">
                <a:xfrm>
                  <a:off x="2101" y="2112"/>
                  <a:ext cx="61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000">
                      <a:cs typeface="Times New Roman" charset="0"/>
                    </a:rPr>
                    <a:t>532</a:t>
                  </a:r>
                  <a:endParaRPr lang="en-US" altLang="en-US" sz="1000">
                    <a:cs typeface="Times New Roman" charset="0"/>
                  </a:endParaRPr>
                </a:p>
                <a:p>
                  <a:pPr algn="ctr">
                    <a:spcBef>
                      <a:spcPct val="0"/>
                    </a:spcBef>
                    <a:buFontTx/>
                    <a:buNone/>
                  </a:pPr>
                  <a:endParaRPr lang="en-US" altLang="en-US" sz="2400"/>
                </a:p>
              </p:txBody>
            </p:sp>
            <p:sp>
              <p:nvSpPr>
                <p:cNvPr id="94" name="Rectangle 62">
                  <a:extLst>
                    <a:ext uri="{FF2B5EF4-FFF2-40B4-BE49-F238E27FC236}">
                      <a16:creationId xmlns:a16="http://schemas.microsoft.com/office/drawing/2014/main" id="{09F0E879-88BF-4DCB-8362-DF1D07FED5E5}"/>
                    </a:ext>
                  </a:extLst>
                </p:cNvPr>
                <p:cNvSpPr>
                  <a:spLocks noChangeArrowheads="1"/>
                </p:cNvSpPr>
                <p:nvPr/>
              </p:nvSpPr>
              <p:spPr bwMode="auto">
                <a:xfrm>
                  <a:off x="2058" y="2112"/>
                  <a:ext cx="698"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grpSp>
        <p:sp>
          <p:nvSpPr>
            <p:cNvPr id="73" name="Rectangle 63">
              <a:extLst>
                <a:ext uri="{FF2B5EF4-FFF2-40B4-BE49-F238E27FC236}">
                  <a16:creationId xmlns:a16="http://schemas.microsoft.com/office/drawing/2014/main" id="{54452495-5CC3-4681-8E0F-919DE67A3624}"/>
                </a:ext>
              </a:extLst>
            </p:cNvPr>
            <p:cNvSpPr>
              <a:spLocks noChangeArrowheads="1"/>
            </p:cNvSpPr>
            <p:nvPr/>
          </p:nvSpPr>
          <p:spPr bwMode="auto">
            <a:xfrm>
              <a:off x="-4" y="-4"/>
              <a:ext cx="2764" cy="2600"/>
            </a:xfrm>
            <a:prstGeom prst="rect">
              <a:avLst/>
            </a:prstGeom>
            <a:noFill/>
            <a:ln w="12700">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Text Box 4"/>
          <p:cNvSpPr txBox="1">
            <a:spLocks noChangeArrowheads="1"/>
          </p:cNvSpPr>
          <p:nvPr/>
        </p:nvSpPr>
        <p:spPr bwMode="auto">
          <a:xfrm>
            <a:off x="1219200" y="1295400"/>
            <a:ext cx="97536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0"/>
              </a:spcBef>
              <a:buFontTx/>
              <a:buNone/>
            </a:pPr>
            <a:r>
              <a:rPr lang="en-US" altLang="en-US" sz="2400" dirty="0"/>
              <a:t>One way to display these data is the following:</a:t>
            </a:r>
          </a:p>
          <a:p>
            <a:pPr>
              <a:spcBef>
                <a:spcPct val="0"/>
              </a:spcBef>
              <a:buFontTx/>
              <a:buNone/>
            </a:pPr>
            <a:endParaRPr lang="en-US" altLang="en-US" sz="2400" dirty="0"/>
          </a:p>
          <a:p>
            <a:pPr>
              <a:spcBef>
                <a:spcPct val="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b="1" dirty="0"/>
              <a:t>Q:</a:t>
            </a:r>
            <a:r>
              <a:rPr lang="en-US" altLang="en-US" sz="2400" dirty="0"/>
              <a:t>  Can’t we simply use Pearson’s X</a:t>
            </a:r>
            <a:r>
              <a:rPr lang="en-US" altLang="en-US" sz="2400" baseline="30000" dirty="0"/>
              <a:t>2</a:t>
            </a:r>
            <a:r>
              <a:rPr lang="en-US" altLang="en-US" sz="2400" dirty="0"/>
              <a:t> Test to assess whether this is evidence for an increase in knowledge?</a:t>
            </a:r>
          </a:p>
          <a:p>
            <a:pPr>
              <a:spcBef>
                <a:spcPct val="50000"/>
              </a:spcBef>
              <a:buFontTx/>
              <a:buNone/>
            </a:pPr>
            <a:r>
              <a:rPr lang="en-US" altLang="en-US" sz="2400" b="1" dirty="0"/>
              <a:t>A:</a:t>
            </a:r>
            <a:r>
              <a:rPr lang="en-US" altLang="en-US" sz="2400" dirty="0"/>
              <a:t>  NO!!!  Pearson’s X</a:t>
            </a:r>
            <a:r>
              <a:rPr lang="en-US" altLang="en-US" sz="2400" baseline="30000" dirty="0"/>
              <a:t>2</a:t>
            </a:r>
            <a:r>
              <a:rPr lang="en-US" altLang="en-US" sz="2400" dirty="0"/>
              <a:t> test assumes that the rows are </a:t>
            </a:r>
            <a:r>
              <a:rPr lang="en-US" altLang="en-US" sz="2400" b="1" dirty="0"/>
              <a:t>independent</a:t>
            </a:r>
            <a:r>
              <a:rPr lang="en-US" altLang="en-US" sz="2400" dirty="0"/>
              <a:t> samples.  In this design the 213 with AMI are genetically related to the 213 w/o AMI. This is an example of </a:t>
            </a:r>
            <a:r>
              <a:rPr lang="en-US" altLang="en-US" sz="2400" b="1" dirty="0"/>
              <a:t>paired binary data</a:t>
            </a:r>
            <a:r>
              <a:rPr lang="en-US" altLang="en-US" sz="2400" dirty="0"/>
              <a:t>. </a:t>
            </a:r>
          </a:p>
        </p:txBody>
      </p:sp>
      <p:graphicFrame>
        <p:nvGraphicFramePr>
          <p:cNvPr id="33799" name="Object 5"/>
          <p:cNvGraphicFramePr>
            <a:graphicFrameLocks noChangeAspect="1"/>
          </p:cNvGraphicFramePr>
          <p:nvPr>
            <p:extLst>
              <p:ext uri="{D42A27DB-BD31-4B8C-83A1-F6EECF244321}">
                <p14:modId xmlns:p14="http://schemas.microsoft.com/office/powerpoint/2010/main" val="376964506"/>
              </p:ext>
            </p:extLst>
          </p:nvPr>
        </p:nvGraphicFramePr>
        <p:xfrm>
          <a:off x="2971800" y="1976342"/>
          <a:ext cx="5604933" cy="2135213"/>
        </p:xfrm>
        <a:graphic>
          <a:graphicData uri="http://schemas.openxmlformats.org/presentationml/2006/ole">
            <mc:AlternateContent xmlns:mc="http://schemas.openxmlformats.org/markup-compatibility/2006">
              <mc:Choice xmlns:v="urn:schemas-microsoft-com:vml" Requires="v">
                <p:oleObj spid="_x0000_s14352" name="Document" r:id="rId3" imgW="4311851" imgH="1647198" progId="Word.Document.8">
                  <p:embed/>
                </p:oleObj>
              </mc:Choice>
              <mc:Fallback>
                <p:oleObj name="Document" r:id="rId3" imgW="4311851" imgH="1647198" progId="Word.Document.8">
                  <p:embed/>
                  <p:pic>
                    <p:nvPicPr>
                      <p:cNvPr id="3379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976342"/>
                        <a:ext cx="5604933" cy="2135213"/>
                      </a:xfrm>
                      <a:prstGeom prst="rect">
                        <a:avLst/>
                      </a:prstGeom>
                      <a:noFill/>
                      <a:ln>
                        <a:noFill/>
                      </a:ln>
                      <a:effectLst/>
                    </p:spPr>
                  </p:pic>
                </p:oleObj>
              </mc:Fallback>
            </mc:AlternateContent>
          </a:graphicData>
        </a:graphic>
      </p:graphicFrame>
      <p:sp>
        <p:nvSpPr>
          <p:cNvPr id="8" name="Text Box 4">
            <a:extLst>
              <a:ext uri="{FF2B5EF4-FFF2-40B4-BE49-F238E27FC236}">
                <a16:creationId xmlns:a16="http://schemas.microsoft.com/office/drawing/2014/main" id="{482FD109-1083-4514-86B4-57AE27E3EAED}"/>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1B7AE3C8-A041-4D86-BE05-D916DF8890F8}"/>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EED454A8-1903-411F-B0A3-6D44CC6D36E7}"/>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7E1A22A7-2851-4F21-B288-D2DF36A5EFC4}"/>
              </a:ext>
            </a:extLst>
          </p:cNvPr>
          <p:cNvSpPr>
            <a:spLocks noGrp="1"/>
          </p:cNvSpPr>
          <p:nvPr>
            <p:ph type="sldNum" sz="quarter" idx="12"/>
          </p:nvPr>
        </p:nvSpPr>
        <p:spPr/>
        <p:txBody>
          <a:bodyPr/>
          <a:lstStyle/>
          <a:p>
            <a:pPr>
              <a:defRPr/>
            </a:pPr>
            <a:fld id="{9574F64C-599D-439B-AF0D-2F269C538FC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229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2292" name="Text Box 2"/>
          <p:cNvSpPr txBox="1">
            <a:spLocks noChangeArrowheads="1"/>
          </p:cNvSpPr>
          <p:nvPr/>
        </p:nvSpPr>
        <p:spPr bwMode="auto">
          <a:xfrm>
            <a:off x="1447800" y="1524001"/>
            <a:ext cx="9220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Q:</a:t>
            </a:r>
            <a:r>
              <a:rPr lang="en-US" altLang="en-US" sz="2400" dirty="0"/>
              <a:t> How can we combine the information from both tables to obtain an overall test of significance that takes account of the stratification?</a:t>
            </a:r>
          </a:p>
          <a:p>
            <a:pPr>
              <a:spcBef>
                <a:spcPct val="50000"/>
              </a:spcBef>
              <a:buFontTx/>
              <a:buNone/>
            </a:pPr>
            <a:r>
              <a:rPr lang="en-US" altLang="en-US" sz="2400" b="1" dirty="0"/>
              <a:t>A: Mantel-Haenszel Methods</a:t>
            </a:r>
            <a:r>
              <a:rPr lang="en-US" altLang="en-US" sz="2400" dirty="0"/>
              <a:t> – assesses association between disease and exposure after controlling for one or more confounding variables.</a:t>
            </a:r>
          </a:p>
          <a:p>
            <a:pPr>
              <a:spcBef>
                <a:spcPct val="50000"/>
              </a:spcBef>
              <a:buFontTx/>
              <a:buNone/>
            </a:pPr>
            <a:r>
              <a:rPr lang="en-US" altLang="en-US" sz="2400" dirty="0"/>
              <a:t>          </a:t>
            </a:r>
          </a:p>
          <a:p>
            <a:pPr>
              <a:spcBef>
                <a:spcPct val="50000"/>
              </a:spcBef>
              <a:buFontTx/>
              <a:buNone/>
            </a:pPr>
            <a:r>
              <a:rPr lang="en-US" altLang="en-US" sz="2400" dirty="0"/>
              <a:t>          Notation:</a:t>
            </a:r>
          </a:p>
        </p:txBody>
      </p:sp>
      <p:sp>
        <p:nvSpPr>
          <p:cNvPr id="12293" name="Text Box 3"/>
          <p:cNvSpPr txBox="1">
            <a:spLocks noChangeArrowheads="1"/>
          </p:cNvSpPr>
          <p:nvPr/>
        </p:nvSpPr>
        <p:spPr bwMode="auto">
          <a:xfrm>
            <a:off x="3810000" y="838201"/>
            <a:ext cx="4724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a:t>Stratified Contingency Tables</a:t>
            </a:r>
          </a:p>
        </p:txBody>
      </p:sp>
      <p:grpSp>
        <p:nvGrpSpPr>
          <p:cNvPr id="2" name="Group 1">
            <a:extLst>
              <a:ext uri="{FF2B5EF4-FFF2-40B4-BE49-F238E27FC236}">
                <a16:creationId xmlns:a16="http://schemas.microsoft.com/office/drawing/2014/main" id="{0EE52B89-4068-4D97-99C5-1DD8517A343A}"/>
              </a:ext>
            </a:extLst>
          </p:cNvPr>
          <p:cNvGrpSpPr/>
          <p:nvPr/>
        </p:nvGrpSpPr>
        <p:grpSpPr>
          <a:xfrm>
            <a:off x="3822701" y="4420894"/>
            <a:ext cx="3962400" cy="2590800"/>
            <a:chOff x="4267200" y="5029200"/>
            <a:chExt cx="3962400" cy="2590800"/>
          </a:xfrm>
        </p:grpSpPr>
        <p:sp>
          <p:nvSpPr>
            <p:cNvPr id="12294" name="Rectangle 4"/>
            <p:cNvSpPr>
              <a:spLocks noChangeArrowheads="1"/>
            </p:cNvSpPr>
            <p:nvPr/>
          </p:nvSpPr>
          <p:spPr bwMode="auto">
            <a:xfrm>
              <a:off x="4267200" y="5029200"/>
              <a:ext cx="3962400" cy="2590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a:p>
          </p:txBody>
        </p:sp>
        <p:sp>
          <p:nvSpPr>
            <p:cNvPr id="12295" name="Line 5"/>
            <p:cNvSpPr>
              <a:spLocks noChangeShapeType="1"/>
            </p:cNvSpPr>
            <p:nvPr/>
          </p:nvSpPr>
          <p:spPr bwMode="auto">
            <a:xfrm>
              <a:off x="4267200" y="54102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6" name="Line 6"/>
            <p:cNvSpPr>
              <a:spLocks noChangeShapeType="1"/>
            </p:cNvSpPr>
            <p:nvPr/>
          </p:nvSpPr>
          <p:spPr bwMode="auto">
            <a:xfrm>
              <a:off x="47244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Line 7"/>
            <p:cNvSpPr>
              <a:spLocks noChangeShapeType="1"/>
            </p:cNvSpPr>
            <p:nvPr/>
          </p:nvSpPr>
          <p:spPr bwMode="auto">
            <a:xfrm>
              <a:off x="58674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Line 8"/>
            <p:cNvSpPr>
              <a:spLocks noChangeShapeType="1"/>
            </p:cNvSpPr>
            <p:nvPr/>
          </p:nvSpPr>
          <p:spPr bwMode="auto">
            <a:xfrm>
              <a:off x="7086600" y="50292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Line 9"/>
            <p:cNvSpPr>
              <a:spLocks noChangeShapeType="1"/>
            </p:cNvSpPr>
            <p:nvPr/>
          </p:nvSpPr>
          <p:spPr bwMode="auto">
            <a:xfrm>
              <a:off x="4267200" y="6096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Line 10"/>
            <p:cNvSpPr>
              <a:spLocks noChangeShapeType="1"/>
            </p:cNvSpPr>
            <p:nvPr/>
          </p:nvSpPr>
          <p:spPr bwMode="auto">
            <a:xfrm>
              <a:off x="4267200" y="6858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Text Box 11"/>
            <p:cNvSpPr txBox="1">
              <a:spLocks noChangeArrowheads="1"/>
            </p:cNvSpPr>
            <p:nvPr/>
          </p:nvSpPr>
          <p:spPr bwMode="auto">
            <a:xfrm>
              <a:off x="5029200" y="5562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a</a:t>
              </a:r>
              <a:r>
                <a:rPr lang="en-US" altLang="en-US" sz="2000" baseline="-25000"/>
                <a:t>i</a:t>
              </a:r>
              <a:endParaRPr lang="en-US" altLang="en-US" sz="2000"/>
            </a:p>
          </p:txBody>
        </p:sp>
        <p:sp>
          <p:nvSpPr>
            <p:cNvPr id="12302" name="Text Box 12"/>
            <p:cNvSpPr txBox="1">
              <a:spLocks noChangeArrowheads="1"/>
            </p:cNvSpPr>
            <p:nvPr/>
          </p:nvSpPr>
          <p:spPr bwMode="auto">
            <a:xfrm>
              <a:off x="5029200" y="6324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c</a:t>
              </a:r>
              <a:r>
                <a:rPr lang="en-US" altLang="en-US" sz="2000" baseline="-25000"/>
                <a:t>i</a:t>
              </a:r>
              <a:endParaRPr lang="en-US" altLang="en-US" sz="2000"/>
            </a:p>
          </p:txBody>
        </p:sp>
        <p:sp>
          <p:nvSpPr>
            <p:cNvPr id="12303" name="Text Box 13"/>
            <p:cNvSpPr txBox="1">
              <a:spLocks noChangeArrowheads="1"/>
            </p:cNvSpPr>
            <p:nvPr/>
          </p:nvSpPr>
          <p:spPr bwMode="auto">
            <a:xfrm>
              <a:off x="6248400" y="5562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a:t>
              </a:r>
              <a:r>
                <a:rPr lang="en-US" altLang="en-US" sz="2000" baseline="-25000"/>
                <a:t>i</a:t>
              </a:r>
              <a:endParaRPr lang="en-US" altLang="en-US" sz="2000"/>
            </a:p>
          </p:txBody>
        </p:sp>
        <p:sp>
          <p:nvSpPr>
            <p:cNvPr id="12304" name="Text Box 14"/>
            <p:cNvSpPr txBox="1">
              <a:spLocks noChangeArrowheads="1"/>
            </p:cNvSpPr>
            <p:nvPr/>
          </p:nvSpPr>
          <p:spPr bwMode="auto">
            <a:xfrm>
              <a:off x="6248400" y="63246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d</a:t>
              </a:r>
              <a:r>
                <a:rPr lang="en-US" altLang="en-US" sz="2000" baseline="-25000"/>
                <a:t>i</a:t>
              </a:r>
              <a:endParaRPr lang="en-US" altLang="en-US" sz="2000"/>
            </a:p>
          </p:txBody>
        </p:sp>
        <p:sp>
          <p:nvSpPr>
            <p:cNvPr id="12305" name="Text Box 15"/>
            <p:cNvSpPr txBox="1">
              <a:spLocks noChangeArrowheads="1"/>
            </p:cNvSpPr>
            <p:nvPr/>
          </p:nvSpPr>
          <p:spPr bwMode="auto">
            <a:xfrm>
              <a:off x="4800600" y="70104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dirty="0"/>
                <a:t>(a</a:t>
              </a:r>
              <a:r>
                <a:rPr lang="en-US" altLang="en-US" sz="2000" baseline="-25000" dirty="0"/>
                <a:t>i</a:t>
              </a:r>
              <a:r>
                <a:rPr lang="en-US" altLang="en-US" sz="2000" dirty="0"/>
                <a:t> + c</a:t>
              </a:r>
              <a:r>
                <a:rPr lang="en-US" altLang="en-US" sz="2000" baseline="-25000" dirty="0"/>
                <a:t>i</a:t>
              </a:r>
              <a:r>
                <a:rPr lang="en-US" altLang="en-US" sz="2000" dirty="0"/>
                <a:t>)</a:t>
              </a:r>
            </a:p>
          </p:txBody>
        </p:sp>
        <p:sp>
          <p:nvSpPr>
            <p:cNvPr id="12306" name="Text Box 16"/>
            <p:cNvSpPr txBox="1">
              <a:spLocks noChangeArrowheads="1"/>
            </p:cNvSpPr>
            <p:nvPr/>
          </p:nvSpPr>
          <p:spPr bwMode="auto">
            <a:xfrm>
              <a:off x="6019800" y="70866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a:t>
              </a:r>
              <a:r>
                <a:rPr lang="en-US" altLang="en-US" sz="2000" baseline="-25000"/>
                <a:t>i</a:t>
              </a:r>
              <a:r>
                <a:rPr lang="en-US" altLang="en-US" sz="2000"/>
                <a:t> + d</a:t>
              </a:r>
              <a:r>
                <a:rPr lang="en-US" altLang="en-US" sz="2000" baseline="-25000"/>
                <a:t>i</a:t>
              </a:r>
              <a:r>
                <a:rPr lang="en-US" altLang="en-US" sz="2000"/>
                <a:t>)</a:t>
              </a:r>
            </a:p>
          </p:txBody>
        </p:sp>
        <p:sp>
          <p:nvSpPr>
            <p:cNvPr id="12307" name="Text Box 17"/>
            <p:cNvSpPr txBox="1">
              <a:spLocks noChangeArrowheads="1"/>
            </p:cNvSpPr>
            <p:nvPr/>
          </p:nvSpPr>
          <p:spPr bwMode="auto">
            <a:xfrm>
              <a:off x="7162800" y="5562601"/>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(a</a:t>
              </a:r>
              <a:r>
                <a:rPr lang="en-US" altLang="en-US" sz="2000" baseline="-25000"/>
                <a:t>i</a:t>
              </a:r>
              <a:r>
                <a:rPr lang="en-US" altLang="en-US" sz="2000"/>
                <a:t> + b</a:t>
              </a:r>
              <a:r>
                <a:rPr lang="en-US" altLang="en-US" sz="2000" baseline="-25000"/>
                <a:t>i</a:t>
              </a:r>
              <a:r>
                <a:rPr lang="en-US" altLang="en-US" sz="2000"/>
                <a:t>)</a:t>
              </a:r>
            </a:p>
          </p:txBody>
        </p:sp>
        <p:sp>
          <p:nvSpPr>
            <p:cNvPr id="12308" name="Text Box 18"/>
            <p:cNvSpPr txBox="1">
              <a:spLocks noChangeArrowheads="1"/>
            </p:cNvSpPr>
            <p:nvPr/>
          </p:nvSpPr>
          <p:spPr bwMode="auto">
            <a:xfrm>
              <a:off x="7162800" y="6308726"/>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(c</a:t>
              </a:r>
              <a:r>
                <a:rPr lang="en-US" altLang="en-US" sz="2000" baseline="-25000"/>
                <a:t>i</a:t>
              </a:r>
              <a:r>
                <a:rPr lang="en-US" altLang="en-US" sz="2000"/>
                <a:t> + d</a:t>
              </a:r>
              <a:r>
                <a:rPr lang="en-US" altLang="en-US" sz="2000" baseline="-25000"/>
                <a:t>i</a:t>
              </a:r>
              <a:r>
                <a:rPr lang="en-US" altLang="en-US" sz="2000"/>
                <a:t>)</a:t>
              </a:r>
            </a:p>
          </p:txBody>
        </p:sp>
        <p:sp>
          <p:nvSpPr>
            <p:cNvPr id="12309" name="Text Box 19"/>
            <p:cNvSpPr txBox="1">
              <a:spLocks noChangeArrowheads="1"/>
            </p:cNvSpPr>
            <p:nvPr/>
          </p:nvSpPr>
          <p:spPr bwMode="auto">
            <a:xfrm>
              <a:off x="7315200" y="7010401"/>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N</a:t>
              </a:r>
              <a:r>
                <a:rPr lang="en-US" altLang="en-US" sz="2000" baseline="-25000"/>
                <a:t>i</a:t>
              </a:r>
              <a:endParaRPr lang="en-US" altLang="en-US" sz="2000"/>
            </a:p>
          </p:txBody>
        </p:sp>
        <p:graphicFrame>
          <p:nvGraphicFramePr>
            <p:cNvPr id="12310" name="Object 20"/>
            <p:cNvGraphicFramePr>
              <a:graphicFrameLocks noChangeAspect="1"/>
            </p:cNvGraphicFramePr>
            <p:nvPr/>
          </p:nvGraphicFramePr>
          <p:xfrm>
            <a:off x="4495800" y="5715000"/>
            <a:ext cx="152400" cy="317500"/>
          </p:xfrm>
          <a:graphic>
            <a:graphicData uri="http://schemas.openxmlformats.org/presentationml/2006/ole">
              <mc:AlternateContent xmlns:mc="http://schemas.openxmlformats.org/markup-compatibility/2006">
                <mc:Choice xmlns:v="urn:schemas-microsoft-com:vml" Requires="v">
                  <p:oleObj spid="_x0000_s18479" name="Equation" r:id="rId3" imgW="152268" imgH="317225" progId="Equation.3">
                    <p:embed/>
                  </p:oleObj>
                </mc:Choice>
                <mc:Fallback>
                  <p:oleObj name="Equation" r:id="rId3" imgW="152268" imgH="317225" progId="Equation.3">
                    <p:embed/>
                    <p:pic>
                      <p:nvPicPr>
                        <p:cNvPr id="1231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5715000"/>
                          <a:ext cx="1524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1" name="Object 21"/>
            <p:cNvGraphicFramePr>
              <a:graphicFrameLocks noChangeAspect="1"/>
            </p:cNvGraphicFramePr>
            <p:nvPr/>
          </p:nvGraphicFramePr>
          <p:xfrm>
            <a:off x="4419600" y="6324600"/>
            <a:ext cx="241300" cy="254000"/>
          </p:xfrm>
          <a:graphic>
            <a:graphicData uri="http://schemas.openxmlformats.org/presentationml/2006/ole">
              <mc:AlternateContent xmlns:mc="http://schemas.openxmlformats.org/markup-compatibility/2006">
                <mc:Choice xmlns:v="urn:schemas-microsoft-com:vml" Requires="v">
                  <p:oleObj spid="_x0000_s18480" name="Equation" r:id="rId5" imgW="241195" imgH="253890" progId="Equation.3">
                    <p:embed/>
                  </p:oleObj>
                </mc:Choice>
                <mc:Fallback>
                  <p:oleObj name="Equation" r:id="rId5" imgW="241195" imgH="253890" progId="Equation.3">
                    <p:embed/>
                    <p:pic>
                      <p:nvPicPr>
                        <p:cNvPr id="12311"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6324600"/>
                          <a:ext cx="2413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2" name="Object 22"/>
            <p:cNvGraphicFramePr>
              <a:graphicFrameLocks noChangeAspect="1"/>
            </p:cNvGraphicFramePr>
            <p:nvPr/>
          </p:nvGraphicFramePr>
          <p:xfrm>
            <a:off x="4425950" y="5575300"/>
            <a:ext cx="228600" cy="228600"/>
          </p:xfrm>
          <a:graphic>
            <a:graphicData uri="http://schemas.openxmlformats.org/presentationml/2006/ole">
              <mc:AlternateContent xmlns:mc="http://schemas.openxmlformats.org/markup-compatibility/2006">
                <mc:Choice xmlns:v="urn:schemas-microsoft-com:vml" Requires="v">
                  <p:oleObj spid="_x0000_s18481" name="Equation" r:id="rId7" imgW="228600" imgH="228600" progId="Equation.3">
                    <p:embed/>
                  </p:oleObj>
                </mc:Choice>
                <mc:Fallback>
                  <p:oleObj name="Equation" r:id="rId7" imgW="228600" imgH="228600" progId="Equation.3">
                    <p:embed/>
                    <p:pic>
                      <p:nvPicPr>
                        <p:cNvPr id="12312"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25950" y="5575300"/>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3" name="Object 23"/>
            <p:cNvGraphicFramePr>
              <a:graphicFrameLocks noChangeAspect="1"/>
            </p:cNvGraphicFramePr>
            <p:nvPr/>
          </p:nvGraphicFramePr>
          <p:xfrm>
            <a:off x="5118100" y="5105400"/>
            <a:ext cx="203200" cy="228600"/>
          </p:xfrm>
          <a:graphic>
            <a:graphicData uri="http://schemas.openxmlformats.org/presentationml/2006/ole">
              <mc:AlternateContent xmlns:mc="http://schemas.openxmlformats.org/markup-compatibility/2006">
                <mc:Choice xmlns:v="urn:schemas-microsoft-com:vml" Requires="v">
                  <p:oleObj spid="_x0000_s18482" name="Equation" r:id="rId9" imgW="203112" imgH="228501" progId="Equation.3">
                    <p:embed/>
                  </p:oleObj>
                </mc:Choice>
                <mc:Fallback>
                  <p:oleObj name="Equation" r:id="rId9" imgW="203112" imgH="228501" progId="Equation.3">
                    <p:embed/>
                    <p:pic>
                      <p:nvPicPr>
                        <p:cNvPr id="12313" name="Object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18100" y="5105400"/>
                          <a:ext cx="2032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14" name="Object 24"/>
            <p:cNvGraphicFramePr>
              <a:graphicFrameLocks noChangeAspect="1"/>
            </p:cNvGraphicFramePr>
            <p:nvPr/>
          </p:nvGraphicFramePr>
          <p:xfrm>
            <a:off x="6254750" y="5092700"/>
            <a:ext cx="215900" cy="254000"/>
          </p:xfrm>
          <a:graphic>
            <a:graphicData uri="http://schemas.openxmlformats.org/presentationml/2006/ole">
              <mc:AlternateContent xmlns:mc="http://schemas.openxmlformats.org/markup-compatibility/2006">
                <mc:Choice xmlns:v="urn:schemas-microsoft-com:vml" Requires="v">
                  <p:oleObj spid="_x0000_s18483" name="Equation" r:id="rId11" imgW="215713" imgH="253780" progId="Equation.3">
                    <p:embed/>
                  </p:oleObj>
                </mc:Choice>
                <mc:Fallback>
                  <p:oleObj name="Equation" r:id="rId11" imgW="215713" imgH="253780" progId="Equation.3">
                    <p:embed/>
                    <p:pic>
                      <p:nvPicPr>
                        <p:cNvPr id="12314" name="Object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54750" y="5092700"/>
                          <a:ext cx="215900"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315" name="Text Box 25"/>
          <p:cNvSpPr txBox="1">
            <a:spLocks noChangeArrowheads="1"/>
          </p:cNvSpPr>
          <p:nvPr/>
        </p:nvSpPr>
        <p:spPr bwMode="auto">
          <a:xfrm>
            <a:off x="2286002" y="7351066"/>
            <a:ext cx="62483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where i = 1,2,…,K is the number of strata.</a:t>
            </a:r>
          </a:p>
        </p:txBody>
      </p:sp>
      <p:sp>
        <p:nvSpPr>
          <p:cNvPr id="1231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4E6A3AAB-E390-47A9-AB39-A6D05B470320}" type="slidenum">
              <a:rPr lang="en-US" altLang="en-US" sz="1400"/>
              <a:pPr algn="r">
                <a:spcBef>
                  <a:spcPct val="0"/>
                </a:spcBef>
                <a:buFontTx/>
                <a:buNone/>
              </a:pPr>
              <a:t>20</a:t>
            </a:fld>
            <a:endParaRPr lang="en-US" altLang="en-US" sz="1400"/>
          </a:p>
        </p:txBody>
      </p:sp>
    </p:spTree>
    <p:extLst>
      <p:ext uri="{BB962C8B-B14F-4D97-AF65-F5344CB8AC3E}">
        <p14:creationId xmlns:p14="http://schemas.microsoft.com/office/powerpoint/2010/main" val="1323626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331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3316" name="Text Box 2"/>
          <p:cNvSpPr txBox="1">
            <a:spLocks noChangeArrowheads="1"/>
          </p:cNvSpPr>
          <p:nvPr/>
        </p:nvSpPr>
        <p:spPr bwMode="auto">
          <a:xfrm>
            <a:off x="3835400" y="717350"/>
            <a:ext cx="419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Mantel-Haenszel Methods</a:t>
            </a:r>
          </a:p>
        </p:txBody>
      </p:sp>
      <p:sp>
        <p:nvSpPr>
          <p:cNvPr id="13317" name="Text Box 3"/>
          <p:cNvSpPr txBox="1">
            <a:spLocks noChangeArrowheads="1"/>
          </p:cNvSpPr>
          <p:nvPr/>
        </p:nvSpPr>
        <p:spPr bwMode="auto">
          <a:xfrm>
            <a:off x="1905000" y="3170827"/>
            <a:ext cx="548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Estimate the common odds ratio</a:t>
            </a:r>
          </a:p>
        </p:txBody>
      </p:sp>
      <p:sp>
        <p:nvSpPr>
          <p:cNvPr id="13318" name="Text Box 4"/>
          <p:cNvSpPr txBox="1">
            <a:spLocks noChangeArrowheads="1"/>
          </p:cNvSpPr>
          <p:nvPr/>
        </p:nvSpPr>
        <p:spPr bwMode="auto">
          <a:xfrm>
            <a:off x="2292350" y="3654288"/>
            <a:ext cx="8382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The Mantel-Haenszel estimate of the odds ratio assumes there is a </a:t>
            </a:r>
            <a:r>
              <a:rPr lang="en-US" altLang="en-US" sz="2400" b="1" dirty="0"/>
              <a:t>common</a:t>
            </a:r>
            <a:r>
              <a:rPr lang="en-US" altLang="en-US" sz="2400" dirty="0"/>
              <a:t> odds ratio:</a:t>
            </a:r>
          </a:p>
          <a:p>
            <a:pPr>
              <a:spcBef>
                <a:spcPct val="50000"/>
              </a:spcBef>
              <a:buFontTx/>
              <a:buNone/>
            </a:pPr>
            <a:r>
              <a:rPr lang="en-US" altLang="en-US" sz="2400" dirty="0"/>
              <a:t>	</a:t>
            </a:r>
            <a:r>
              <a:rPr lang="en-US" altLang="en-US" sz="2400" dirty="0" err="1"/>
              <a:t>OR</a:t>
            </a:r>
            <a:r>
              <a:rPr lang="en-US" altLang="en-US" sz="2400" baseline="-25000" dirty="0" err="1"/>
              <a:t>pool</a:t>
            </a:r>
            <a:r>
              <a:rPr lang="en-US" altLang="en-US" sz="2400" dirty="0"/>
              <a:t> = OR</a:t>
            </a:r>
            <a:r>
              <a:rPr lang="en-US" altLang="en-US" sz="2400" baseline="-25000" dirty="0"/>
              <a:t>1</a:t>
            </a:r>
            <a:r>
              <a:rPr lang="en-US" altLang="en-US" sz="2400" dirty="0"/>
              <a:t> = OR</a:t>
            </a:r>
            <a:r>
              <a:rPr lang="en-US" altLang="en-US" sz="2400" baseline="-25000" dirty="0"/>
              <a:t>2</a:t>
            </a:r>
            <a:r>
              <a:rPr lang="en-US" altLang="en-US" sz="2400" dirty="0"/>
              <a:t> = … = OR</a:t>
            </a:r>
            <a:r>
              <a:rPr lang="en-US" altLang="en-US" sz="2400" baseline="-25000" dirty="0"/>
              <a:t>K</a:t>
            </a:r>
            <a:endParaRPr lang="en-US" altLang="en-US" sz="2400" dirty="0"/>
          </a:p>
          <a:p>
            <a:pPr>
              <a:spcBef>
                <a:spcPct val="50000"/>
              </a:spcBef>
              <a:buFontTx/>
              <a:buNone/>
            </a:pPr>
            <a:r>
              <a:rPr lang="en-US" altLang="en-US" sz="2400" dirty="0"/>
              <a:t>To estimate the common odds ratio we take a weighted average of the stratum-specific odds ratios:</a:t>
            </a:r>
          </a:p>
          <a:p>
            <a:pPr>
              <a:spcBef>
                <a:spcPct val="50000"/>
              </a:spcBef>
              <a:buFontTx/>
              <a:buNone/>
            </a:pPr>
            <a:r>
              <a:rPr lang="en-US" altLang="en-US" sz="2400" dirty="0"/>
              <a:t>MH estimate:</a:t>
            </a:r>
          </a:p>
          <a:p>
            <a:pPr>
              <a:spcBef>
                <a:spcPct val="50000"/>
              </a:spcBef>
              <a:buFontTx/>
              <a:buNone/>
            </a:pPr>
            <a:r>
              <a:rPr lang="en-US" altLang="en-US" sz="2400" dirty="0"/>
              <a:t>	</a:t>
            </a:r>
          </a:p>
        </p:txBody>
      </p:sp>
      <mc:AlternateContent xmlns:mc="http://schemas.openxmlformats.org/markup-compatibility/2006" xmlns:a14="http://schemas.microsoft.com/office/drawing/2010/main">
        <mc:Choice Requires="a14">
          <p:sp>
            <p:nvSpPr>
              <p:cNvPr id="13319" name="Object 6"/>
              <p:cNvSpPr txBox="1"/>
              <p:nvPr/>
            </p:nvSpPr>
            <p:spPr bwMode="auto">
              <a:xfrm>
                <a:off x="4343400" y="5742517"/>
                <a:ext cx="3810000" cy="5207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𝑅</m:t>
                          </m:r>
                        </m:e>
                        <m:sub>
                          <m:r>
                            <a:rPr lang="en-US" sz="2400" i="1">
                              <a:solidFill>
                                <a:srgbClr val="000000"/>
                              </a:solidFill>
                              <a:latin typeface="Cambria Math" panose="02040503050406030204" pitchFamily="18" charset="0"/>
                            </a:rPr>
                            <m:t>𝑝𝑜𝑜𝑙</m:t>
                          </m:r>
                        </m:sub>
                      </m:sSub>
                      <m:r>
                        <a:rPr lang="en-US" sz="2400" i="1">
                          <a:solidFill>
                            <a:srgbClr val="000000"/>
                          </a:solidFill>
                          <a:latin typeface="Cambria Math" panose="02040503050406030204" pitchFamily="18" charset="0"/>
                        </a:rPr>
                        <m:t>=</m:t>
                      </m:r>
                      <m:nary>
                        <m:naryPr>
                          <m:chr m:val="∑"/>
                          <m:ctrlPr>
                            <a:rPr lang="en-US" sz="2400" i="1">
                              <a:solidFill>
                                <a:srgbClr val="000000"/>
                              </a:solidFill>
                              <a:latin typeface="Cambria Math" panose="02040503050406030204" pitchFamily="18" charset="0"/>
                            </a:rPr>
                          </m:ctrlPr>
                        </m:naryPr>
                        <m:sub>
                          <m:r>
                            <a:rPr lang="en-US" sz="2400" i="1">
                              <a:solidFill>
                                <a:srgbClr val="000000"/>
                              </a:solidFill>
                              <a:latin typeface="Cambria Math" panose="02040503050406030204" pitchFamily="18" charset="0"/>
                            </a:rPr>
                            <m:t>𝑖</m:t>
                          </m:r>
                          <m:r>
                            <a:rPr lang="en-US" sz="2400" i="1">
                              <a:solidFill>
                                <a:srgbClr val="000000"/>
                              </a:solidFill>
                              <a:latin typeface="Cambria Math" panose="02040503050406030204" pitchFamily="18" charset="0"/>
                            </a:rPr>
                            <m:t>=1</m:t>
                          </m:r>
                        </m:sub>
                        <m:sup>
                          <m:r>
                            <a:rPr lang="en-US" sz="2400" i="1">
                              <a:solidFill>
                                <a:srgbClr val="000000"/>
                              </a:solidFill>
                              <a:latin typeface="Cambria Math" panose="02040503050406030204" pitchFamily="18" charset="0"/>
                            </a:rPr>
                            <m:t>𝐾</m:t>
                          </m:r>
                        </m:sup>
                        <m:e>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𝑤</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𝑂</m:t>
                              </m:r>
                            </m:e>
                          </m:acc>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𝑅</m:t>
                              </m:r>
                            </m:e>
                            <m:sub>
                              <m:r>
                                <a:rPr lang="en-US" sz="2400" i="1">
                                  <a:solidFill>
                                    <a:srgbClr val="000000"/>
                                  </a:solidFill>
                                  <a:latin typeface="Cambria Math" panose="02040503050406030204" pitchFamily="18" charset="0"/>
                                </a:rPr>
                                <m:t>𝑖</m:t>
                              </m:r>
                            </m:sub>
                          </m:sSub>
                        </m:e>
                      </m:nary>
                    </m:oMath>
                  </m:oMathPara>
                </a14:m>
                <a:endParaRPr lang="en-US" sz="2400" dirty="0"/>
              </a:p>
            </p:txBody>
          </p:sp>
        </mc:Choice>
        <mc:Fallback xmlns="">
          <p:sp>
            <p:nvSpPr>
              <p:cNvPr id="13319" name="Object 6"/>
              <p:cNvSpPr txBox="1">
                <a:spLocks noRot="1" noChangeAspect="1" noMove="1" noResize="1" noEditPoints="1" noAdjustHandles="1" noChangeArrowheads="1" noChangeShapeType="1" noTextEdit="1"/>
              </p:cNvSpPr>
              <p:nvPr/>
            </p:nvSpPr>
            <p:spPr bwMode="auto">
              <a:xfrm>
                <a:off x="4343400" y="5742517"/>
                <a:ext cx="3810000" cy="520700"/>
              </a:xfrm>
              <a:prstGeom prst="rect">
                <a:avLst/>
              </a:prstGeom>
              <a:blipFill>
                <a:blip r:embed="rId2"/>
                <a:stretch>
                  <a:fillRect b="-107059"/>
                </a:stretch>
              </a:blipFill>
              <a:ln>
                <a:noFill/>
              </a:ln>
              <a:effectLst/>
            </p:spPr>
            <p:txBody>
              <a:bodyPr/>
              <a:lstStyle/>
              <a:p>
                <a:r>
                  <a:rPr lang="en-US">
                    <a:noFill/>
                  </a:rPr>
                  <a:t> </a:t>
                </a:r>
              </a:p>
            </p:txBody>
          </p:sp>
        </mc:Fallback>
      </mc:AlternateContent>
      <p:sp>
        <p:nvSpPr>
          <p:cNvPr id="13320" name="Rectangle 8"/>
          <p:cNvSpPr>
            <a:spLocks noChangeArrowheads="1"/>
          </p:cNvSpPr>
          <p:nvPr/>
        </p:nvSpPr>
        <p:spPr bwMode="auto">
          <a:xfrm>
            <a:off x="1905000" y="6758629"/>
            <a:ext cx="693420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600"/>
              </a:spcBef>
              <a:buFontTx/>
              <a:buNone/>
            </a:pPr>
            <a:r>
              <a:rPr lang="en-US" altLang="en-US" sz="2400" dirty="0"/>
              <a:t>(3) </a:t>
            </a:r>
            <a:r>
              <a:rPr lang="en-US" altLang="en-US" sz="2400" b="1" dirty="0"/>
              <a:t>Test of common odds ratio</a:t>
            </a:r>
          </a:p>
          <a:p>
            <a:pPr>
              <a:spcBef>
                <a:spcPts val="600"/>
              </a:spcBef>
              <a:buFontTx/>
              <a:buNone/>
            </a:pPr>
            <a:r>
              <a:rPr lang="en-US" altLang="en-US" sz="2400" dirty="0"/>
              <a:t>	H</a:t>
            </a:r>
            <a:r>
              <a:rPr lang="en-US" altLang="en-US" sz="2400" baseline="-25000" dirty="0"/>
              <a:t>o</a:t>
            </a:r>
            <a:r>
              <a:rPr lang="en-US" altLang="en-US" sz="2400" dirty="0"/>
              <a:t>: common odds ratio is 1.0</a:t>
            </a:r>
          </a:p>
          <a:p>
            <a:pPr>
              <a:spcBef>
                <a:spcPts val="600"/>
              </a:spcBef>
              <a:buFontTx/>
              <a:buNone/>
            </a:pPr>
            <a:r>
              <a:rPr lang="en-US" altLang="en-US" sz="2400" dirty="0"/>
              <a:t>	H</a:t>
            </a:r>
            <a:r>
              <a:rPr lang="en-US" altLang="en-US" sz="2400" baseline="-25000" dirty="0"/>
              <a:t>a</a:t>
            </a:r>
            <a:r>
              <a:rPr lang="en-US" altLang="en-US" sz="2400" dirty="0"/>
              <a:t>: common odds ratio </a:t>
            </a:r>
            <a:r>
              <a:rPr lang="en-US" altLang="en-US" sz="2400" dirty="0">
                <a:sym typeface="Symbol" pitchFamily="18" charset="2"/>
              </a:rPr>
              <a:t></a:t>
            </a:r>
            <a:r>
              <a:rPr lang="en-US" altLang="en-US" sz="2400" dirty="0"/>
              <a:t> 1.0</a:t>
            </a:r>
          </a:p>
        </p:txBody>
      </p:sp>
      <p:sp>
        <p:nvSpPr>
          <p:cNvPr id="13321" name="Rectangle 9"/>
          <p:cNvSpPr>
            <a:spLocks noChangeArrowheads="1"/>
          </p:cNvSpPr>
          <p:nvPr/>
        </p:nvSpPr>
        <p:spPr bwMode="auto">
          <a:xfrm>
            <a:off x="1905000" y="1676401"/>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(1) </a:t>
            </a:r>
            <a:r>
              <a:rPr lang="en-US" altLang="en-US" sz="2400" b="1" dirty="0"/>
              <a:t>Test of effect modification</a:t>
            </a:r>
            <a:r>
              <a:rPr lang="en-US" altLang="en-US" sz="2400" dirty="0"/>
              <a:t> (heterogeneity, interaction)</a:t>
            </a:r>
          </a:p>
          <a:p>
            <a:pPr>
              <a:spcBef>
                <a:spcPct val="0"/>
              </a:spcBef>
              <a:buFontTx/>
              <a:buNone/>
            </a:pPr>
            <a:r>
              <a:rPr lang="en-US" altLang="en-US" sz="2400" dirty="0"/>
              <a:t>	Ho: OR</a:t>
            </a:r>
            <a:r>
              <a:rPr lang="en-US" altLang="en-US" sz="2400" baseline="-25000" dirty="0"/>
              <a:t>1</a:t>
            </a:r>
            <a:r>
              <a:rPr lang="en-US" altLang="en-US" sz="2400" dirty="0"/>
              <a:t> = OR</a:t>
            </a:r>
            <a:r>
              <a:rPr lang="en-US" altLang="en-US" sz="2400" baseline="-25000" dirty="0"/>
              <a:t>2</a:t>
            </a:r>
            <a:r>
              <a:rPr lang="en-US" altLang="en-US" sz="2400" dirty="0"/>
              <a:t> = … = OR</a:t>
            </a:r>
            <a:r>
              <a:rPr lang="en-US" altLang="en-US" sz="2400" baseline="-25000" dirty="0"/>
              <a:t>K</a:t>
            </a:r>
          </a:p>
          <a:p>
            <a:pPr>
              <a:spcBef>
                <a:spcPct val="0"/>
              </a:spcBef>
              <a:buFontTx/>
              <a:buNone/>
            </a:pPr>
            <a:r>
              <a:rPr lang="en-US" altLang="en-US" sz="2400" dirty="0"/>
              <a:t>	Ha: not all stratum-specific OR’s are equal</a:t>
            </a:r>
          </a:p>
        </p:txBody>
      </p:sp>
      <p:sp>
        <p:nvSpPr>
          <p:cNvPr id="1332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9F794D5-BC98-4F2C-B5EC-9DD3163F2EBF}" type="slidenum">
              <a:rPr lang="en-US" altLang="en-US" sz="1400"/>
              <a:pPr algn="r">
                <a:spcBef>
                  <a:spcPct val="0"/>
                </a:spcBef>
                <a:buFontTx/>
                <a:buNone/>
              </a:pPr>
              <a:t>21</a:t>
            </a:fld>
            <a:endParaRPr lang="en-US" altLang="en-US" sz="1400"/>
          </a:p>
        </p:txBody>
      </p:sp>
    </p:spTree>
    <p:extLst>
      <p:ext uri="{BB962C8B-B14F-4D97-AF65-F5344CB8AC3E}">
        <p14:creationId xmlns:p14="http://schemas.microsoft.com/office/powerpoint/2010/main" val="3710891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9459"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19460" name="Text Box 2"/>
          <p:cNvSpPr txBox="1">
            <a:spLocks noChangeArrowheads="1"/>
          </p:cNvSpPr>
          <p:nvPr/>
        </p:nvSpPr>
        <p:spPr bwMode="auto">
          <a:xfrm>
            <a:off x="3048000" y="609601"/>
            <a:ext cx="510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Mantel-Haenszel Methods - Example</a:t>
            </a:r>
          </a:p>
        </p:txBody>
      </p:sp>
      <p:sp>
        <p:nvSpPr>
          <p:cNvPr id="19461" name="Text Box 3"/>
          <p:cNvSpPr txBox="1">
            <a:spLocks noChangeArrowheads="1"/>
          </p:cNvSpPr>
          <p:nvPr/>
        </p:nvSpPr>
        <p:spPr bwMode="auto">
          <a:xfrm>
            <a:off x="2362200" y="990601"/>
            <a:ext cx="8382000" cy="7171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endParaRPr lang="en-US" altLang="en-US" sz="2000" dirty="0"/>
          </a:p>
          <a:p>
            <a:pPr>
              <a:spcBef>
                <a:spcPct val="0"/>
              </a:spcBef>
              <a:buFontTx/>
              <a:buNone/>
            </a:pPr>
            <a:r>
              <a:rPr lang="en-US" altLang="en-US" sz="1800" dirty="0">
                <a:latin typeface="Courier New" pitchFamily="49" charset="0"/>
              </a:rPr>
              <a:t>     +---------------------------------+</a:t>
            </a:r>
          </a:p>
          <a:p>
            <a:pPr>
              <a:spcBef>
                <a:spcPct val="0"/>
              </a:spcBef>
              <a:buFontTx/>
              <a:buNone/>
            </a:pPr>
            <a:r>
              <a:rPr lang="en-US" altLang="en-US" sz="1800" dirty="0">
                <a:latin typeface="Courier New" pitchFamily="49" charset="0"/>
              </a:rPr>
              <a:t>     | case   passive   number   smoke |</a:t>
            </a:r>
          </a:p>
          <a:p>
            <a:pPr>
              <a:spcBef>
                <a:spcPct val="0"/>
              </a:spcBef>
              <a:buFontTx/>
              <a:buNone/>
            </a:pPr>
            <a:r>
              <a:rPr lang="en-US" altLang="en-US" sz="1800" dirty="0">
                <a:latin typeface="Courier New" pitchFamily="49" charset="0"/>
              </a:rPr>
              <a:t>     |---------------------------------|</a:t>
            </a:r>
          </a:p>
          <a:p>
            <a:pPr>
              <a:spcBef>
                <a:spcPct val="0"/>
              </a:spcBef>
              <a:buFontTx/>
              <a:buNone/>
            </a:pPr>
            <a:r>
              <a:rPr lang="en-US" altLang="en-US" sz="1800" dirty="0">
                <a:latin typeface="Courier New" pitchFamily="49" charset="0"/>
              </a:rPr>
              <a:t>  1. |    1         1      120       0 |</a:t>
            </a:r>
          </a:p>
          <a:p>
            <a:pPr>
              <a:spcBef>
                <a:spcPct val="0"/>
              </a:spcBef>
              <a:buFontTx/>
              <a:buNone/>
            </a:pPr>
            <a:r>
              <a:rPr lang="en-US" altLang="en-US" sz="1800" dirty="0">
                <a:latin typeface="Courier New" pitchFamily="49" charset="0"/>
              </a:rPr>
              <a:t>  2. |    1         0      111       0 |</a:t>
            </a:r>
          </a:p>
          <a:p>
            <a:pPr>
              <a:spcBef>
                <a:spcPct val="0"/>
              </a:spcBef>
              <a:buFontTx/>
              <a:buNone/>
            </a:pPr>
            <a:r>
              <a:rPr lang="en-US" altLang="en-US" sz="1800" dirty="0">
                <a:latin typeface="Courier New" pitchFamily="49" charset="0"/>
              </a:rPr>
              <a:t>  3. |    0         1       80       0 |</a:t>
            </a:r>
          </a:p>
          <a:p>
            <a:pPr>
              <a:spcBef>
                <a:spcPct val="0"/>
              </a:spcBef>
              <a:buFontTx/>
              <a:buNone/>
            </a:pPr>
            <a:r>
              <a:rPr lang="en-US" altLang="en-US" sz="1800" dirty="0">
                <a:latin typeface="Courier New" pitchFamily="49" charset="0"/>
              </a:rPr>
              <a:t>  4. |    0         0      155       0 |</a:t>
            </a:r>
          </a:p>
          <a:p>
            <a:pPr>
              <a:spcBef>
                <a:spcPct val="0"/>
              </a:spcBef>
              <a:buFontTx/>
              <a:buNone/>
            </a:pPr>
            <a:r>
              <a:rPr lang="en-US" altLang="en-US" sz="1800" dirty="0">
                <a:latin typeface="Courier New" pitchFamily="49" charset="0"/>
              </a:rPr>
              <a:t>  5. |    1         1      161       1 |</a:t>
            </a:r>
          </a:p>
          <a:p>
            <a:pPr>
              <a:spcBef>
                <a:spcPct val="0"/>
              </a:spcBef>
              <a:buFontTx/>
              <a:buNone/>
            </a:pPr>
            <a:r>
              <a:rPr lang="en-US" altLang="en-US" sz="1800" dirty="0">
                <a:latin typeface="Courier New" pitchFamily="49" charset="0"/>
              </a:rPr>
              <a:t>  6. |    1         0      117       1 |</a:t>
            </a:r>
          </a:p>
          <a:p>
            <a:pPr>
              <a:spcBef>
                <a:spcPct val="0"/>
              </a:spcBef>
              <a:buFontTx/>
              <a:buNone/>
            </a:pPr>
            <a:r>
              <a:rPr lang="en-US" altLang="en-US" sz="1800" dirty="0">
                <a:latin typeface="Courier New" pitchFamily="49" charset="0"/>
              </a:rPr>
              <a:t>  7. |    0         1      130       1 |</a:t>
            </a:r>
          </a:p>
          <a:p>
            <a:pPr>
              <a:spcBef>
                <a:spcPct val="0"/>
              </a:spcBef>
              <a:buFontTx/>
              <a:buNone/>
            </a:pPr>
            <a:r>
              <a:rPr lang="en-US" altLang="en-US" sz="1800" dirty="0">
                <a:latin typeface="Courier New" pitchFamily="49" charset="0"/>
              </a:rPr>
              <a:t>  8. |    0         0      124       1 |</a:t>
            </a:r>
          </a:p>
          <a:p>
            <a:pPr>
              <a:spcBef>
                <a:spcPct val="0"/>
              </a:spcBef>
              <a:buFontTx/>
              <a:buNone/>
            </a:pPr>
            <a:r>
              <a:rPr lang="en-US" altLang="en-US" sz="1800" dirty="0">
                <a:latin typeface="Courier New" pitchFamily="49" charset="0"/>
              </a:rPr>
              <a:t>     +---------------------------------+</a:t>
            </a:r>
          </a:p>
          <a:p>
            <a:pPr>
              <a:spcBef>
                <a:spcPct val="0"/>
              </a:spcBef>
              <a:buFontTx/>
              <a:buNone/>
            </a:pPr>
            <a:endParaRPr lang="en-US" altLang="en-US" sz="1200" dirty="0">
              <a:latin typeface="Courier New" pitchFamily="49" charset="0"/>
            </a:endParaRPr>
          </a:p>
          <a:p>
            <a:pPr>
              <a:spcBef>
                <a:spcPct val="0"/>
              </a:spcBef>
              <a:buFontTx/>
              <a:buNone/>
            </a:pPr>
            <a:r>
              <a:rPr lang="en-US" altLang="en-US" sz="1600" dirty="0">
                <a:latin typeface="Courier New" pitchFamily="49" charset="0"/>
              </a:rPr>
              <a:t>. cc case passive [</a:t>
            </a:r>
            <a:r>
              <a:rPr lang="en-US" altLang="en-US" sz="1600" dirty="0" err="1">
                <a:latin typeface="Courier New" pitchFamily="49" charset="0"/>
              </a:rPr>
              <a:t>freq</a:t>
            </a:r>
            <a:r>
              <a:rPr lang="en-US" altLang="en-US" sz="1600" dirty="0">
                <a:latin typeface="Courier New" pitchFamily="49" charset="0"/>
              </a:rPr>
              <a:t>=number], by(smoke) bd</a:t>
            </a:r>
          </a:p>
          <a:p>
            <a:pPr>
              <a:spcBef>
                <a:spcPct val="0"/>
              </a:spcBef>
              <a:buFontTx/>
              <a:buNone/>
            </a:pPr>
            <a:endParaRPr lang="en-US" altLang="en-US" sz="1000" dirty="0">
              <a:latin typeface="Courier New" pitchFamily="49" charset="0"/>
            </a:endParaRPr>
          </a:p>
          <a:p>
            <a:pPr>
              <a:spcBef>
                <a:spcPct val="0"/>
              </a:spcBef>
              <a:buFontTx/>
              <a:buNone/>
            </a:pPr>
            <a:endParaRPr lang="en-US" altLang="en-US" sz="1000" dirty="0">
              <a:latin typeface="Courier New" pitchFamily="49" charset="0"/>
            </a:endParaRPr>
          </a:p>
          <a:p>
            <a:pPr>
              <a:spcBef>
                <a:spcPct val="0"/>
              </a:spcBef>
              <a:buFontTx/>
              <a:buNone/>
            </a:pPr>
            <a:r>
              <a:rPr lang="en-US" altLang="en-US" sz="1200" dirty="0">
                <a:latin typeface="Courier New" pitchFamily="49" charset="0"/>
              </a:rPr>
              <a:t>Personal Smoking |       OR      [95% Conf. Interval]    M-H Weight</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               0 |   2.094595      1.41754   3.097165      19.05579 (exact)</a:t>
            </a:r>
          </a:p>
          <a:p>
            <a:pPr>
              <a:spcBef>
                <a:spcPct val="0"/>
              </a:spcBef>
              <a:buFontTx/>
              <a:buNone/>
            </a:pPr>
            <a:r>
              <a:rPr lang="en-US" altLang="en-US" sz="1200" dirty="0">
                <a:latin typeface="Courier New" pitchFamily="49" charset="0"/>
              </a:rPr>
              <a:t>               1 |   1.312558     .9184614   1.875813      28.59023 (exact)</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           Crude |   1.637406     1.265013   2.119599               (exact)</a:t>
            </a:r>
          </a:p>
          <a:p>
            <a:pPr>
              <a:spcBef>
                <a:spcPct val="0"/>
              </a:spcBef>
              <a:buFontTx/>
              <a:buNone/>
            </a:pPr>
            <a:r>
              <a:rPr lang="en-US" altLang="en-US" sz="1200" dirty="0">
                <a:latin typeface="Courier New" pitchFamily="49" charset="0"/>
              </a:rPr>
              <a:t>    M-H combined |   1.625329     1.263955   2.090024               </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Test of homogeneity (M-H)      chi2(1) =     3.27  </a:t>
            </a:r>
            <a:r>
              <a:rPr lang="en-US" altLang="en-US" sz="1200" dirty="0" err="1">
                <a:latin typeface="Courier New" pitchFamily="49" charset="0"/>
              </a:rPr>
              <a:t>Pr</a:t>
            </a:r>
            <a:r>
              <a:rPr lang="en-US" altLang="en-US" sz="1200" dirty="0">
                <a:latin typeface="Courier New" pitchFamily="49" charset="0"/>
              </a:rPr>
              <a:t>&gt;chi2 = 0.0706</a:t>
            </a:r>
          </a:p>
          <a:p>
            <a:pPr>
              <a:spcBef>
                <a:spcPct val="0"/>
              </a:spcBef>
              <a:buFontTx/>
              <a:buNone/>
            </a:pPr>
            <a:r>
              <a:rPr lang="en-US" altLang="en-US" sz="1200" dirty="0">
                <a:latin typeface="Courier New" pitchFamily="49" charset="0"/>
              </a:rPr>
              <a:t>Test of homogeneity (B-D)      chi2(1) =     3.27  </a:t>
            </a:r>
            <a:r>
              <a:rPr lang="en-US" altLang="en-US" sz="1200" dirty="0" err="1">
                <a:latin typeface="Courier New" pitchFamily="49" charset="0"/>
              </a:rPr>
              <a:t>Pr</a:t>
            </a:r>
            <a:r>
              <a:rPr lang="en-US" altLang="en-US" sz="1200" dirty="0">
                <a:latin typeface="Courier New" pitchFamily="49" charset="0"/>
              </a:rPr>
              <a:t>&gt;chi2 = 0.0704</a:t>
            </a:r>
          </a:p>
          <a:p>
            <a:pPr>
              <a:spcBef>
                <a:spcPct val="0"/>
              </a:spcBef>
              <a:buFontTx/>
              <a:buNone/>
            </a:pPr>
            <a:endParaRPr lang="en-US" altLang="en-US" sz="1200" dirty="0">
              <a:latin typeface="Courier New" pitchFamily="49" charset="0"/>
            </a:endParaRPr>
          </a:p>
          <a:p>
            <a:pPr>
              <a:spcBef>
                <a:spcPct val="0"/>
              </a:spcBef>
              <a:buFontTx/>
              <a:buNone/>
            </a:pPr>
            <a:r>
              <a:rPr lang="en-US" altLang="en-US" sz="1200" dirty="0">
                <a:latin typeface="Courier New" pitchFamily="49" charset="0"/>
              </a:rPr>
              <a:t>                   Test that combined OR = 1:</a:t>
            </a:r>
          </a:p>
          <a:p>
            <a:pPr>
              <a:spcBef>
                <a:spcPct val="0"/>
              </a:spcBef>
              <a:buFontTx/>
              <a:buNone/>
            </a:pPr>
            <a:r>
              <a:rPr lang="en-US" altLang="en-US" sz="1200" dirty="0">
                <a:latin typeface="Courier New" pitchFamily="49" charset="0"/>
              </a:rPr>
              <a:t>                                Mantel-Haenszel chi2(1) =     14.42</a:t>
            </a:r>
          </a:p>
          <a:p>
            <a:pPr>
              <a:spcBef>
                <a:spcPct val="0"/>
              </a:spcBef>
              <a:buFontTx/>
              <a:buNone/>
            </a:pPr>
            <a:r>
              <a:rPr lang="en-US" altLang="en-US" sz="1000" dirty="0">
                <a:latin typeface="Courier New" pitchFamily="49" charset="0"/>
              </a:rPr>
              <a:t>                                                </a:t>
            </a:r>
            <a:r>
              <a:rPr lang="en-US" altLang="en-US" sz="1000" dirty="0" err="1">
                <a:latin typeface="Courier New" pitchFamily="49" charset="0"/>
              </a:rPr>
              <a:t>Pr</a:t>
            </a:r>
            <a:r>
              <a:rPr lang="en-US" altLang="en-US" sz="1000" dirty="0">
                <a:latin typeface="Courier New" pitchFamily="49" charset="0"/>
              </a:rPr>
              <a:t>&gt;chi2 =    0.0001</a:t>
            </a:r>
          </a:p>
          <a:p>
            <a:pPr>
              <a:spcBef>
                <a:spcPct val="0"/>
              </a:spcBef>
              <a:buFontTx/>
              <a:buNone/>
            </a:pPr>
            <a:endParaRPr lang="en-US" altLang="en-US" sz="1000" dirty="0">
              <a:latin typeface="Courier New" pitchFamily="49" charset="0"/>
            </a:endParaRPr>
          </a:p>
        </p:txBody>
      </p:sp>
      <p:sp>
        <p:nvSpPr>
          <p:cNvPr id="19462"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764C3E4F-A6D3-4F03-89AA-1AF1484394BE}" type="slidenum">
              <a:rPr lang="en-US" altLang="en-US" sz="1400"/>
              <a:pPr algn="r">
                <a:spcBef>
                  <a:spcPct val="0"/>
                </a:spcBef>
                <a:buFontTx/>
                <a:buNone/>
              </a:pPr>
              <a:t>22</a:t>
            </a:fld>
            <a:endParaRPr lang="en-US"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47BB1-01FD-4B29-865F-BCB8D66791F5}"/>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F3333ECA-9920-4CCB-828B-C9CBACEC3E8E}"/>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B6CB8B47-9BB1-43EF-B643-2D0BF7ED9A77}"/>
              </a:ext>
            </a:extLst>
          </p:cNvPr>
          <p:cNvSpPr>
            <a:spLocks noGrp="1"/>
          </p:cNvSpPr>
          <p:nvPr>
            <p:ph type="sldNum" sz="quarter" idx="12"/>
          </p:nvPr>
        </p:nvSpPr>
        <p:spPr/>
        <p:txBody>
          <a:bodyPr/>
          <a:lstStyle/>
          <a:p>
            <a:pPr>
              <a:defRPr/>
            </a:pPr>
            <a:fld id="{F61EFE20-41AB-4F71-924D-EBDF6C3C5372}" type="slidenum">
              <a:rPr lang="en-US" smtClean="0"/>
              <a:pPr>
                <a:defRPr/>
              </a:pPr>
              <a:t>23</a:t>
            </a:fld>
            <a:endParaRPr lang="en-US"/>
          </a:p>
        </p:txBody>
      </p:sp>
      <p:sp>
        <p:nvSpPr>
          <p:cNvPr id="5" name="Rectangle 4">
            <a:extLst>
              <a:ext uri="{FF2B5EF4-FFF2-40B4-BE49-F238E27FC236}">
                <a16:creationId xmlns:a16="http://schemas.microsoft.com/office/drawing/2014/main" id="{51C3D00C-4D75-4834-8D84-EABE06A9F2B1}"/>
              </a:ext>
            </a:extLst>
          </p:cNvPr>
          <p:cNvSpPr/>
          <p:nvPr/>
        </p:nvSpPr>
        <p:spPr>
          <a:xfrm>
            <a:off x="1143000" y="1370726"/>
            <a:ext cx="10134600" cy="4401205"/>
          </a:xfrm>
          <a:prstGeom prst="rect">
            <a:avLst/>
          </a:prstGeom>
        </p:spPr>
        <p:txBody>
          <a:bodyPr wrap="square">
            <a:spAutoFit/>
          </a:bodyPr>
          <a:lstStyle/>
          <a:p>
            <a:pPr marR="4910" algn="l"/>
            <a:r>
              <a:rPr lang="en-US" i="1" dirty="0">
                <a:solidFill>
                  <a:schemeClr val="accent2"/>
                </a:solidFill>
                <a:latin typeface="Arial" panose="020B0604020202020204" pitchFamily="34" charset="0"/>
              </a:rPr>
              <a:t>Based on the abundance of specific bacterial genera, the human gut microbiota can be divided into two relatively stable groups (enterotypes) that might play a role in personalized nutrition. We studied these simplified enterotypes as prognostic markers for successful body fat loss on two different diets. A total of 62 participants with increased waist circumference were randomly assigned to receive a New Nordic Diet (NND) high in fiber/wholegrain or an Average Danish Diet (ADD) for 26 weeks. At enrollment, participants were grouped into two discrete enterotypes by their relative abundance of </a:t>
            </a:r>
            <a:r>
              <a:rPr lang="en-US" i="1" dirty="0" err="1">
                <a:solidFill>
                  <a:schemeClr val="accent2"/>
                </a:solidFill>
                <a:latin typeface="Arial" panose="020B0604020202020204" pitchFamily="34" charset="0"/>
              </a:rPr>
              <a:t>Prevotella</a:t>
            </a:r>
            <a:r>
              <a:rPr lang="en-US" i="1" dirty="0">
                <a:solidFill>
                  <a:schemeClr val="accent2"/>
                </a:solidFill>
                <a:latin typeface="Arial" panose="020B0604020202020204" pitchFamily="34" charset="0"/>
              </a:rPr>
              <a:t> spp. divided by Bacteroides spp. (P/B ratio) obtained by quantitative PCR analysis. Among individuals with high P/B the NND resulted in a 3.15 kg larger body fat loss compared to ADD whereas virtually no difference (0.88 kg) was observed among individuals with low P/B. Consequently, a 2.27 kg difference in responsiveness to the diets were found between the high and low P/B groups. In summary, subjects with high P/B-ratio appeared more susceptible to lose body fat on diets high in fiber and wholegrain than subjects with a low P/B-ratio.</a:t>
            </a:r>
          </a:p>
        </p:txBody>
      </p:sp>
      <p:sp>
        <p:nvSpPr>
          <p:cNvPr id="6" name="Rectangle 5">
            <a:extLst>
              <a:ext uri="{FF2B5EF4-FFF2-40B4-BE49-F238E27FC236}">
                <a16:creationId xmlns:a16="http://schemas.microsoft.com/office/drawing/2014/main" id="{D27D8BCF-6ED6-4067-B5FC-B9650D685F45}"/>
              </a:ext>
            </a:extLst>
          </p:cNvPr>
          <p:cNvSpPr/>
          <p:nvPr/>
        </p:nvSpPr>
        <p:spPr>
          <a:xfrm>
            <a:off x="5198959" y="762000"/>
            <a:ext cx="1794081" cy="461665"/>
          </a:xfrm>
          <a:prstGeom prst="rect">
            <a:avLst/>
          </a:prstGeom>
        </p:spPr>
        <p:txBody>
          <a:bodyPr wrap="none">
            <a:spAutoFit/>
          </a:bodyPr>
          <a:lstStyle/>
          <a:p>
            <a:r>
              <a:rPr lang="en-US" sz="2400" b="1" u="sng" dirty="0">
                <a:solidFill>
                  <a:schemeClr val="accent2"/>
                </a:solidFill>
                <a:latin typeface="Arial" panose="020B0604020202020204" pitchFamily="34" charset="0"/>
              </a:rPr>
              <a:t>Exercise 3 </a:t>
            </a:r>
            <a:endParaRPr lang="en-US" sz="2400" u="sng" dirty="0">
              <a:solidFill>
                <a:schemeClr val="accent2"/>
              </a:solidFill>
            </a:endParaRPr>
          </a:p>
        </p:txBody>
      </p:sp>
      <p:sp>
        <p:nvSpPr>
          <p:cNvPr id="7" name="Rectangle 6">
            <a:extLst>
              <a:ext uri="{FF2B5EF4-FFF2-40B4-BE49-F238E27FC236}">
                <a16:creationId xmlns:a16="http://schemas.microsoft.com/office/drawing/2014/main" id="{3BF758C5-B12F-4FA4-AAA2-C8F5AA75447D}"/>
              </a:ext>
            </a:extLst>
          </p:cNvPr>
          <p:cNvSpPr/>
          <p:nvPr/>
        </p:nvSpPr>
        <p:spPr>
          <a:xfrm>
            <a:off x="1676400" y="5790981"/>
            <a:ext cx="9601200" cy="2246769"/>
          </a:xfrm>
          <a:prstGeom prst="rect">
            <a:avLst/>
          </a:prstGeom>
        </p:spPr>
        <p:txBody>
          <a:bodyPr wrap="square">
            <a:spAutoFit/>
          </a:bodyPr>
          <a:lstStyle/>
          <a:p>
            <a:pPr marR="4910" algn="l">
              <a:buClr>
                <a:srgbClr val="000000"/>
              </a:buClr>
              <a:buFont typeface="Arial" panose="020B0604020202020204" pitchFamily="34" charset="0"/>
              <a:buChar char="a"/>
            </a:pPr>
            <a:r>
              <a:rPr lang="en-US" dirty="0">
                <a:solidFill>
                  <a:schemeClr val="accent2"/>
                </a:solidFill>
                <a:latin typeface="Arial" panose="020B0604020202020204" pitchFamily="34" charset="0"/>
              </a:rPr>
              <a:t>) Which of the following best describes the design of this study? </a:t>
            </a:r>
          </a:p>
          <a:p>
            <a:pPr marR="4910" lvl="1" algn="l">
              <a:buClr>
                <a:srgbClr val="000000"/>
              </a:buClr>
            </a:pPr>
            <a:r>
              <a:rPr lang="en-US" dirty="0">
                <a:solidFill>
                  <a:schemeClr val="accent2"/>
                </a:solidFill>
                <a:latin typeface="Arial" panose="020B0604020202020204" pitchFamily="34" charset="0"/>
              </a:rPr>
              <a:t>	Cross-sectional survey</a:t>
            </a:r>
          </a:p>
          <a:p>
            <a:pPr algn="l">
              <a:buClr>
                <a:srgbClr val="000000"/>
              </a:buClr>
            </a:pPr>
            <a:r>
              <a:rPr lang="en-US" dirty="0">
                <a:solidFill>
                  <a:schemeClr val="accent2"/>
                </a:solidFill>
                <a:latin typeface="Arial" panose="020B0604020202020204" pitchFamily="34" charset="0"/>
              </a:rPr>
              <a:t>	Case-control study</a:t>
            </a:r>
          </a:p>
          <a:p>
            <a:pPr algn="l">
              <a:buClr>
                <a:srgbClr val="000000"/>
              </a:buClr>
            </a:pPr>
            <a:r>
              <a:rPr lang="en-US" dirty="0">
                <a:solidFill>
                  <a:schemeClr val="accent2"/>
                </a:solidFill>
                <a:latin typeface="Arial" panose="020B0604020202020204" pitchFamily="34" charset="0"/>
              </a:rPr>
              <a:t>	Prospective cohort</a:t>
            </a:r>
          </a:p>
          <a:p>
            <a:pPr marR="4910" algn="l"/>
            <a:endParaRPr lang="en-US" dirty="0">
              <a:solidFill>
                <a:schemeClr val="accent2"/>
              </a:solidFill>
              <a:latin typeface="Arial" panose="020B0604020202020204" pitchFamily="34" charset="0"/>
            </a:endParaRPr>
          </a:p>
          <a:p>
            <a:pPr marL="339725" marR="4910" indent="-339725" algn="l">
              <a:buClr>
                <a:srgbClr val="000000"/>
              </a:buClr>
            </a:pPr>
            <a:r>
              <a:rPr lang="en-US" dirty="0">
                <a:solidFill>
                  <a:schemeClr val="accent2"/>
                </a:solidFill>
                <a:latin typeface="Arial" panose="020B0604020202020204" pitchFamily="34" charset="0"/>
              </a:rPr>
              <a:t>b) Identify the role of diet, weight loss, and P/B ratio using one of the following terms – Outcome, Exposure, Effect modifier, Confounder</a:t>
            </a:r>
          </a:p>
        </p:txBody>
      </p:sp>
    </p:spTree>
    <p:extLst>
      <p:ext uri="{BB962C8B-B14F-4D97-AF65-F5344CB8AC3E}">
        <p14:creationId xmlns:p14="http://schemas.microsoft.com/office/powerpoint/2010/main" val="799516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2019</a:t>
            </a:r>
          </a:p>
        </p:txBody>
      </p:sp>
      <p:sp>
        <p:nvSpPr>
          <p:cNvPr id="21507"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Summer Institutes</a:t>
            </a:r>
          </a:p>
        </p:txBody>
      </p:sp>
      <p:sp>
        <p:nvSpPr>
          <p:cNvPr id="21508" name="Rectangle 2"/>
          <p:cNvSpPr>
            <a:spLocks noChangeArrowheads="1"/>
          </p:cNvSpPr>
          <p:nvPr/>
        </p:nvSpPr>
        <p:spPr bwMode="auto">
          <a:xfrm>
            <a:off x="2057400" y="1219201"/>
            <a:ext cx="8534400" cy="670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 R x C contingency table</a:t>
            </a:r>
          </a:p>
          <a:p>
            <a:pPr lvl="1">
              <a:spcBef>
                <a:spcPct val="30000"/>
              </a:spcBef>
              <a:buFontTx/>
              <a:buChar char="o"/>
            </a:pPr>
            <a:r>
              <a:rPr lang="en-US" altLang="en-US" sz="2400" dirty="0"/>
              <a:t> Test for homogeneity (Pearson chi-squared)</a:t>
            </a:r>
          </a:p>
          <a:p>
            <a:pPr>
              <a:spcBef>
                <a:spcPct val="30000"/>
              </a:spcBef>
            </a:pPr>
            <a:r>
              <a:rPr lang="en-US" altLang="en-US" sz="2400" dirty="0"/>
              <a:t> Single 2 x 2 table</a:t>
            </a:r>
          </a:p>
          <a:p>
            <a:pPr lvl="1">
              <a:spcBef>
                <a:spcPct val="30000"/>
              </a:spcBef>
              <a:buFontTx/>
              <a:buChar char="o"/>
            </a:pPr>
            <a:r>
              <a:rPr lang="en-US" altLang="en-US" sz="2400" dirty="0"/>
              <a:t> Different sampling schemes</a:t>
            </a:r>
          </a:p>
          <a:p>
            <a:pPr lvl="2">
              <a:spcBef>
                <a:spcPct val="30000"/>
              </a:spcBef>
              <a:buFontTx/>
              <a:buAutoNum type="arabicPeriod"/>
            </a:pPr>
            <a:r>
              <a:rPr lang="en-US" altLang="en-US" dirty="0"/>
              <a:t>Cohort (row totals fixed)</a:t>
            </a:r>
          </a:p>
          <a:p>
            <a:pPr lvl="2">
              <a:spcBef>
                <a:spcPct val="30000"/>
              </a:spcBef>
              <a:buFontTx/>
              <a:buAutoNum type="arabicPeriod"/>
            </a:pPr>
            <a:r>
              <a:rPr lang="en-US" altLang="en-US" dirty="0"/>
              <a:t>Case-control (column totals fixed)</a:t>
            </a:r>
          </a:p>
          <a:p>
            <a:pPr lvl="2">
              <a:spcBef>
                <a:spcPct val="30000"/>
              </a:spcBef>
              <a:buFontTx/>
              <a:buAutoNum type="arabicPeriod"/>
            </a:pPr>
            <a:r>
              <a:rPr lang="en-US" altLang="en-US" dirty="0"/>
              <a:t>Cross-sectional (grand total fixed)</a:t>
            </a:r>
          </a:p>
          <a:p>
            <a:pPr lvl="1">
              <a:spcBef>
                <a:spcPct val="30000"/>
              </a:spcBef>
              <a:buFontTx/>
              <a:buChar char="o"/>
            </a:pPr>
            <a:r>
              <a:rPr lang="en-US" altLang="en-US" sz="2400" dirty="0"/>
              <a:t> Different measures of association</a:t>
            </a:r>
          </a:p>
          <a:p>
            <a:pPr lvl="2">
              <a:spcBef>
                <a:spcPct val="30000"/>
              </a:spcBef>
              <a:buFontTx/>
              <a:buNone/>
            </a:pPr>
            <a:r>
              <a:rPr lang="en-US" altLang="en-US" dirty="0"/>
              <a:t>RD (Designs 1 &amp; 3)</a:t>
            </a:r>
          </a:p>
          <a:p>
            <a:pPr lvl="2">
              <a:spcBef>
                <a:spcPct val="30000"/>
              </a:spcBef>
              <a:buFontTx/>
              <a:buNone/>
            </a:pPr>
            <a:r>
              <a:rPr lang="en-US" altLang="en-US" dirty="0"/>
              <a:t>RR (Designs 1 &amp; 3)</a:t>
            </a:r>
          </a:p>
          <a:p>
            <a:pPr lvl="2">
              <a:spcBef>
                <a:spcPct val="30000"/>
              </a:spcBef>
              <a:buFontTx/>
              <a:buNone/>
            </a:pPr>
            <a:r>
              <a:rPr lang="en-US" altLang="en-US" dirty="0"/>
              <a:t>OR (Designs 1, 2 &amp; 3)</a:t>
            </a:r>
          </a:p>
          <a:p>
            <a:pPr lvl="1">
              <a:spcBef>
                <a:spcPct val="30000"/>
              </a:spcBef>
              <a:buFontTx/>
              <a:buChar char="o"/>
            </a:pPr>
            <a:r>
              <a:rPr lang="en-US" altLang="en-US" sz="2400" dirty="0"/>
              <a:t> Test of association</a:t>
            </a:r>
          </a:p>
          <a:p>
            <a:pPr lvl="2">
              <a:spcBef>
                <a:spcPct val="30000"/>
              </a:spcBef>
              <a:buFontTx/>
              <a:buNone/>
            </a:pPr>
            <a:r>
              <a:rPr lang="en-US" altLang="en-US" dirty="0"/>
              <a:t>Pearson chi-squared</a:t>
            </a:r>
          </a:p>
          <a:p>
            <a:pPr lvl="2">
              <a:spcBef>
                <a:spcPct val="30000"/>
              </a:spcBef>
              <a:buFontTx/>
              <a:buNone/>
            </a:pPr>
            <a:r>
              <a:rPr lang="en-US" altLang="en-US" dirty="0" err="1"/>
              <a:t>McNemar’s</a:t>
            </a:r>
            <a:endParaRPr lang="en-US" altLang="en-US" dirty="0"/>
          </a:p>
        </p:txBody>
      </p:sp>
      <p:sp>
        <p:nvSpPr>
          <p:cNvPr id="21509" name="Text Box 3"/>
          <p:cNvSpPr txBox="1">
            <a:spLocks noChangeArrowheads="1"/>
          </p:cNvSpPr>
          <p:nvPr/>
        </p:nvSpPr>
        <p:spPr bwMode="auto">
          <a:xfrm>
            <a:off x="4876800" y="6096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Review</a:t>
            </a:r>
          </a:p>
        </p:txBody>
      </p:sp>
      <p:sp>
        <p:nvSpPr>
          <p:cNvPr id="21510"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B9A15014-3E77-40CD-AB89-C91099D76627}" type="slidenum">
              <a:rPr lang="en-US" altLang="en-US" sz="1400"/>
              <a:pPr algn="r">
                <a:spcBef>
                  <a:spcPct val="0"/>
                </a:spcBef>
                <a:buFontTx/>
                <a:buNone/>
              </a:pPr>
              <a:t>24</a:t>
            </a:fld>
            <a:endParaRPr lang="en-US" altLang="en-US"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2019</a:t>
            </a:r>
          </a:p>
        </p:txBody>
      </p:sp>
      <p:sp>
        <p:nvSpPr>
          <p:cNvPr id="2253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Summer Institutes</a:t>
            </a:r>
          </a:p>
        </p:txBody>
      </p:sp>
      <p:sp>
        <p:nvSpPr>
          <p:cNvPr id="22532" name="Text Box 2"/>
          <p:cNvSpPr txBox="1">
            <a:spLocks noChangeArrowheads="1"/>
          </p:cNvSpPr>
          <p:nvPr/>
        </p:nvSpPr>
        <p:spPr bwMode="auto">
          <a:xfrm>
            <a:off x="4876800" y="6096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Review</a:t>
            </a:r>
          </a:p>
        </p:txBody>
      </p:sp>
      <p:sp>
        <p:nvSpPr>
          <p:cNvPr id="22533" name="Rectangle 3"/>
          <p:cNvSpPr>
            <a:spLocks noChangeArrowheads="1"/>
          </p:cNvSpPr>
          <p:nvPr/>
        </p:nvSpPr>
        <p:spPr bwMode="auto">
          <a:xfrm>
            <a:off x="2209800" y="1447800"/>
            <a:ext cx="8229600" cy="371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685800" indent="-22860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Series of 2 x 2 tables</a:t>
            </a:r>
          </a:p>
          <a:p>
            <a:pPr lvl="1">
              <a:spcBef>
                <a:spcPct val="30000"/>
              </a:spcBef>
              <a:buFontTx/>
              <a:buChar char="o"/>
            </a:pPr>
            <a:r>
              <a:rPr lang="en-US" altLang="en-US" sz="2400" dirty="0"/>
              <a:t>Effect Modification</a:t>
            </a:r>
          </a:p>
          <a:p>
            <a:pPr lvl="1">
              <a:spcBef>
                <a:spcPct val="30000"/>
              </a:spcBef>
              <a:buFontTx/>
              <a:buChar char="o"/>
            </a:pPr>
            <a:r>
              <a:rPr lang="en-US" altLang="en-US" sz="2400" dirty="0"/>
              <a:t>Confounding</a:t>
            </a:r>
          </a:p>
          <a:p>
            <a:pPr lvl="1">
              <a:spcBef>
                <a:spcPct val="30000"/>
              </a:spcBef>
              <a:buFontTx/>
              <a:buChar char="o"/>
            </a:pPr>
            <a:r>
              <a:rPr lang="en-US" altLang="en-US" sz="2400" dirty="0"/>
              <a:t>Stratified analysis</a:t>
            </a:r>
          </a:p>
          <a:p>
            <a:pPr lvl="2">
              <a:spcBef>
                <a:spcPct val="30000"/>
              </a:spcBef>
              <a:buFont typeface="Times New Roman" panose="02020603050405020304" pitchFamily="18" charset="0"/>
              <a:buChar char="⁃"/>
            </a:pPr>
            <a:r>
              <a:rPr lang="en-US" altLang="en-US" dirty="0"/>
              <a:t>Breslow-Day “Score” Test for Homogeneity (Interaction, Effect Modification)</a:t>
            </a:r>
          </a:p>
          <a:p>
            <a:pPr lvl="2">
              <a:spcBef>
                <a:spcPct val="30000"/>
              </a:spcBef>
              <a:buFont typeface="Times New Roman" panose="02020603050405020304" pitchFamily="18" charset="0"/>
              <a:buChar char="⁃"/>
            </a:pPr>
            <a:r>
              <a:rPr lang="en-US" altLang="en-US" dirty="0"/>
              <a:t>Mantel-Haenszel (combined) OR estimate</a:t>
            </a:r>
          </a:p>
          <a:p>
            <a:pPr lvl="2">
              <a:spcBef>
                <a:spcPct val="30000"/>
              </a:spcBef>
              <a:buFont typeface="Times New Roman" panose="02020603050405020304" pitchFamily="18" charset="0"/>
              <a:buChar char="⁃"/>
            </a:pPr>
            <a:r>
              <a:rPr lang="en-US" altLang="en-US" dirty="0"/>
              <a:t>Mantel-Haenszel test for association (H</a:t>
            </a:r>
            <a:r>
              <a:rPr lang="en-US" altLang="en-US" baseline="-25000" dirty="0"/>
              <a:t>o</a:t>
            </a:r>
            <a:r>
              <a:rPr lang="en-US" altLang="en-US" dirty="0"/>
              <a:t>: OR = 1)</a:t>
            </a:r>
          </a:p>
        </p:txBody>
      </p:sp>
      <p:sp>
        <p:nvSpPr>
          <p:cNvPr id="22534"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AAC52001-62B7-4C39-9EDB-8D80FC4A2635}" type="slidenum">
              <a:rPr lang="en-US" altLang="en-US" sz="1400"/>
              <a:pPr algn="r">
                <a:spcBef>
                  <a:spcPct val="0"/>
                </a:spcBef>
                <a:buFontTx/>
                <a:buNone/>
              </a:pPr>
              <a:t>25</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4"/>
          <p:cNvSpPr txBox="1">
            <a:spLocks noChangeArrowheads="1"/>
          </p:cNvSpPr>
          <p:nvPr/>
        </p:nvSpPr>
        <p:spPr bwMode="auto">
          <a:xfrm>
            <a:off x="1186054" y="1358806"/>
            <a:ext cx="10024533"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685800" algn="l"/>
              </a:tabLst>
              <a:defRPr sz="3200">
                <a:solidFill>
                  <a:schemeClr val="tx1"/>
                </a:solidFill>
                <a:latin typeface="Times New Roman" charset="0"/>
              </a:defRPr>
            </a:lvl1pPr>
            <a:lvl2pPr marL="742950" indent="-285750" algn="l">
              <a:spcBef>
                <a:spcPct val="20000"/>
              </a:spcBef>
              <a:buChar char="–"/>
              <a:tabLst>
                <a:tab pos="685800" algn="l"/>
              </a:tabLst>
              <a:defRPr sz="2800">
                <a:solidFill>
                  <a:schemeClr val="tx1"/>
                </a:solidFill>
                <a:latin typeface="Times New Roman" charset="0"/>
              </a:defRPr>
            </a:lvl2pPr>
            <a:lvl3pPr algn="l">
              <a:spcBef>
                <a:spcPct val="20000"/>
              </a:spcBef>
              <a:buChar char="•"/>
              <a:tabLst>
                <a:tab pos="685800" algn="l"/>
              </a:tabLst>
              <a:defRPr sz="2400">
                <a:solidFill>
                  <a:schemeClr val="tx1"/>
                </a:solidFill>
                <a:latin typeface="Times New Roman" charset="0"/>
              </a:defRPr>
            </a:lvl3pPr>
            <a:lvl4pPr marL="1600200" indent="-228600" algn="l">
              <a:spcBef>
                <a:spcPct val="20000"/>
              </a:spcBef>
              <a:buChar char="–"/>
              <a:tabLst>
                <a:tab pos="685800" algn="l"/>
              </a:tabLst>
              <a:defRPr sz="2000">
                <a:solidFill>
                  <a:schemeClr val="tx1"/>
                </a:solidFill>
                <a:latin typeface="Times New Roman" charset="0"/>
              </a:defRPr>
            </a:lvl4pPr>
            <a:lvl5pPr marL="2057400" indent="-228600" algn="l">
              <a:spcBef>
                <a:spcPct val="20000"/>
              </a:spcBef>
              <a:buChar char="»"/>
              <a:tabLst>
                <a:tab pos="6858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charset="0"/>
              </a:defRPr>
            </a:lvl9pPr>
          </a:lstStyle>
          <a:p>
            <a:pPr>
              <a:spcBef>
                <a:spcPct val="50000"/>
              </a:spcBef>
              <a:buFontTx/>
              <a:buNone/>
            </a:pPr>
            <a:r>
              <a:rPr lang="en-US" altLang="en-US" sz="2400" dirty="0"/>
              <a:t>For paired binary data we display the results as follows:</a:t>
            </a: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r>
              <a:rPr lang="en-US" altLang="en-US" sz="2400" dirty="0">
                <a:sym typeface="Symbol" pitchFamily="18" charset="2"/>
              </a:rPr>
              <a:t>This analysis explicitly recognizes the heterogeneity of subjects.  The </a:t>
            </a:r>
            <a:r>
              <a:rPr lang="en-US" altLang="en-US" sz="2400" b="1" dirty="0">
                <a:sym typeface="Symbol" pitchFamily="18" charset="2"/>
              </a:rPr>
              <a:t>concordant pairs </a:t>
            </a:r>
            <a:r>
              <a:rPr lang="en-US" altLang="en-US" sz="2400" dirty="0">
                <a:sym typeface="Symbol" pitchFamily="18" charset="2"/>
              </a:rPr>
              <a:t>(73 and 103) provide no information about the association between AMI and the polymorphism. The information regarding the association is in the </a:t>
            </a:r>
            <a:r>
              <a:rPr lang="en-US" altLang="en-US" sz="2400" b="1" dirty="0">
                <a:sym typeface="Symbol" pitchFamily="18" charset="2"/>
              </a:rPr>
              <a:t>discordant pairs, </a:t>
            </a:r>
            <a:r>
              <a:rPr lang="en-US" altLang="en-US" sz="2400" dirty="0">
                <a:sym typeface="Symbol" pitchFamily="18" charset="2"/>
              </a:rPr>
              <a:t>14 and 23.</a:t>
            </a:r>
          </a:p>
        </p:txBody>
      </p:sp>
      <p:sp>
        <p:nvSpPr>
          <p:cNvPr id="9" name="Text Box 4">
            <a:extLst>
              <a:ext uri="{FF2B5EF4-FFF2-40B4-BE49-F238E27FC236}">
                <a16:creationId xmlns:a16="http://schemas.microsoft.com/office/drawing/2014/main" id="{A678DE9A-EB9C-470D-B329-9AE777198250}"/>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26B6A9D6-C1DF-4D91-BAAE-281FE14F571B}"/>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15FD93AD-8D10-4070-A742-D7CCA6C4320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836A4412-E3E2-45EB-8E38-AA5CB9F086D4}"/>
              </a:ext>
            </a:extLst>
          </p:cNvPr>
          <p:cNvSpPr>
            <a:spLocks noGrp="1"/>
          </p:cNvSpPr>
          <p:nvPr>
            <p:ph type="sldNum" sz="quarter" idx="12"/>
          </p:nvPr>
        </p:nvSpPr>
        <p:spPr/>
        <p:txBody>
          <a:bodyPr/>
          <a:lstStyle/>
          <a:p>
            <a:pPr>
              <a:defRPr/>
            </a:pPr>
            <a:fld id="{9574F64C-599D-439B-AF0D-2F269C538FC5}" type="slidenum">
              <a:rPr lang="en-US" smtClean="0"/>
              <a:pPr>
                <a:defRPr/>
              </a:pPr>
              <a:t>3</a:t>
            </a:fld>
            <a:endParaRPr lang="en-US"/>
          </a:p>
        </p:txBody>
      </p:sp>
      <p:graphicFrame>
        <p:nvGraphicFramePr>
          <p:cNvPr id="8" name="Object 5">
            <a:extLst>
              <a:ext uri="{FF2B5EF4-FFF2-40B4-BE49-F238E27FC236}">
                <a16:creationId xmlns:a16="http://schemas.microsoft.com/office/drawing/2014/main" id="{54F2DA97-D885-4E2C-865D-68CFFC216417}"/>
              </a:ext>
            </a:extLst>
          </p:cNvPr>
          <p:cNvGraphicFramePr>
            <a:graphicFrameLocks noChangeAspect="1"/>
          </p:cNvGraphicFramePr>
          <p:nvPr>
            <p:extLst>
              <p:ext uri="{D42A27DB-BD31-4B8C-83A1-F6EECF244321}">
                <p14:modId xmlns:p14="http://schemas.microsoft.com/office/powerpoint/2010/main" val="3307465524"/>
              </p:ext>
            </p:extLst>
          </p:nvPr>
        </p:nvGraphicFramePr>
        <p:xfrm>
          <a:off x="2895600" y="2133600"/>
          <a:ext cx="6048022" cy="2789730"/>
        </p:xfrm>
        <a:graphic>
          <a:graphicData uri="http://schemas.openxmlformats.org/presentationml/2006/ole">
            <mc:AlternateContent xmlns:mc="http://schemas.openxmlformats.org/markup-compatibility/2006">
              <mc:Choice xmlns:v="urn:schemas-microsoft-com:vml" Requires="v">
                <p:oleObj spid="_x0000_s20485" name="Document" r:id="rId3" imgW="5002687" imgH="2304149" progId="Word.Document.8">
                  <p:embed/>
                </p:oleObj>
              </mc:Choice>
              <mc:Fallback>
                <p:oleObj name="Document" r:id="rId3" imgW="5002687" imgH="2304149" progId="Word.Document.8">
                  <p:embed/>
                  <p:pic>
                    <p:nvPicPr>
                      <p:cNvPr id="3277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133600"/>
                        <a:ext cx="6048022" cy="278973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67353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4"/>
          <p:cNvSpPr txBox="1">
            <a:spLocks noChangeArrowheads="1"/>
          </p:cNvSpPr>
          <p:nvPr/>
        </p:nvSpPr>
        <p:spPr bwMode="auto">
          <a:xfrm>
            <a:off x="1905000" y="1447800"/>
            <a:ext cx="10024533"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685800" algn="l"/>
              </a:tabLst>
              <a:defRPr sz="3200">
                <a:solidFill>
                  <a:schemeClr val="tx1"/>
                </a:solidFill>
                <a:latin typeface="Times New Roman" charset="0"/>
              </a:defRPr>
            </a:lvl1pPr>
            <a:lvl2pPr marL="742950" indent="-285750" algn="l">
              <a:spcBef>
                <a:spcPct val="20000"/>
              </a:spcBef>
              <a:buChar char="–"/>
              <a:tabLst>
                <a:tab pos="685800" algn="l"/>
              </a:tabLst>
              <a:defRPr sz="2800">
                <a:solidFill>
                  <a:schemeClr val="tx1"/>
                </a:solidFill>
                <a:latin typeface="Times New Roman" charset="0"/>
              </a:defRPr>
            </a:lvl2pPr>
            <a:lvl3pPr algn="l">
              <a:spcBef>
                <a:spcPct val="20000"/>
              </a:spcBef>
              <a:buChar char="•"/>
              <a:tabLst>
                <a:tab pos="685800" algn="l"/>
              </a:tabLst>
              <a:defRPr sz="2400">
                <a:solidFill>
                  <a:schemeClr val="tx1"/>
                </a:solidFill>
                <a:latin typeface="Times New Roman" charset="0"/>
              </a:defRPr>
            </a:lvl3pPr>
            <a:lvl4pPr marL="1600200" indent="-228600" algn="l">
              <a:spcBef>
                <a:spcPct val="20000"/>
              </a:spcBef>
              <a:buChar char="–"/>
              <a:tabLst>
                <a:tab pos="685800" algn="l"/>
              </a:tabLst>
              <a:defRPr sz="2000">
                <a:solidFill>
                  <a:schemeClr val="tx1"/>
                </a:solidFill>
                <a:latin typeface="Times New Roman" charset="0"/>
              </a:defRPr>
            </a:lvl4pPr>
            <a:lvl5pPr marL="2057400" indent="-228600" algn="l">
              <a:spcBef>
                <a:spcPct val="20000"/>
              </a:spcBef>
              <a:buChar char="»"/>
              <a:tabLst>
                <a:tab pos="6858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6858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6858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6858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685800" algn="l"/>
              </a:tabLst>
              <a:defRPr sz="2000">
                <a:solidFill>
                  <a:schemeClr val="tx1"/>
                </a:solidFill>
                <a:latin typeface="Times New Roman" charset="0"/>
              </a:defRPr>
            </a:lvl9pPr>
          </a:lstStyle>
          <a:p>
            <a:pPr>
              <a:spcBef>
                <a:spcPct val="50000"/>
              </a:spcBef>
              <a:buFontTx/>
              <a:buNone/>
            </a:pPr>
            <a:r>
              <a:rPr lang="en-US" altLang="en-US" sz="2400" dirty="0"/>
              <a:t>For paired binary data we display the results as follows:</a:t>
            </a: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a:spcBef>
                <a:spcPct val="50000"/>
              </a:spcBef>
              <a:buFontTx/>
              <a:buNone/>
            </a:pPr>
            <a:endParaRPr lang="en-US" altLang="en-US" sz="2400" dirty="0">
              <a:sym typeface="Symbol" pitchFamily="18" charset="2"/>
            </a:endParaRPr>
          </a:p>
          <a:p>
            <a:pPr lvl="2">
              <a:spcBef>
                <a:spcPct val="50000"/>
              </a:spcBef>
              <a:buFontTx/>
              <a:buNone/>
            </a:pPr>
            <a:r>
              <a:rPr lang="en-US" altLang="en-US" dirty="0">
                <a:sym typeface="Symbol" pitchFamily="18" charset="2"/>
              </a:rPr>
              <a:t>p</a:t>
            </a:r>
            <a:r>
              <a:rPr lang="en-US" altLang="en-US" baseline="-25000" dirty="0">
                <a:sym typeface="Symbol" pitchFamily="18" charset="2"/>
              </a:rPr>
              <a:t>1</a:t>
            </a:r>
            <a:r>
              <a:rPr lang="en-US" altLang="en-US" dirty="0">
                <a:sym typeface="Symbol" pitchFamily="18" charset="2"/>
              </a:rPr>
              <a:t>  = P(carrier | AMI)</a:t>
            </a:r>
          </a:p>
          <a:p>
            <a:pPr lvl="2">
              <a:spcBef>
                <a:spcPct val="50000"/>
              </a:spcBef>
              <a:buFontTx/>
              <a:buNone/>
            </a:pPr>
            <a:r>
              <a:rPr lang="en-US" altLang="en-US" dirty="0">
                <a:sym typeface="Symbol" pitchFamily="18" charset="2"/>
              </a:rPr>
              <a:t>p</a:t>
            </a:r>
            <a:r>
              <a:rPr lang="en-US" altLang="en-US" baseline="-25000" dirty="0">
                <a:sym typeface="Symbol" pitchFamily="18" charset="2"/>
              </a:rPr>
              <a:t>0</a:t>
            </a:r>
            <a:r>
              <a:rPr lang="en-US" altLang="en-US" dirty="0">
                <a:sym typeface="Symbol" pitchFamily="18" charset="2"/>
              </a:rPr>
              <a:t>  = P(carrier | No AMI)</a:t>
            </a:r>
          </a:p>
          <a:p>
            <a:pPr>
              <a:spcBef>
                <a:spcPct val="50000"/>
              </a:spcBef>
              <a:buFontTx/>
              <a:buNone/>
            </a:pPr>
            <a:r>
              <a:rPr lang="en-US" altLang="en-US" sz="2400" dirty="0">
                <a:sym typeface="Symbol" pitchFamily="18" charset="2"/>
              </a:rPr>
              <a:t>		H</a:t>
            </a:r>
            <a:r>
              <a:rPr lang="en-US" altLang="en-US" sz="2400" baseline="-25000" dirty="0">
                <a:sym typeface="Symbol" pitchFamily="18" charset="2"/>
              </a:rPr>
              <a:t>0</a:t>
            </a:r>
            <a:r>
              <a:rPr lang="en-US" altLang="en-US" sz="2400" dirty="0">
                <a:sym typeface="Symbol" pitchFamily="18" charset="2"/>
              </a:rPr>
              <a:t>  : p</a:t>
            </a:r>
            <a:r>
              <a:rPr lang="en-US" altLang="en-US" sz="2400" baseline="-25000" dirty="0">
                <a:sym typeface="Symbol" pitchFamily="18" charset="2"/>
              </a:rPr>
              <a:t>1</a:t>
            </a:r>
            <a:r>
              <a:rPr lang="en-US" altLang="en-US" sz="2400" dirty="0">
                <a:sym typeface="Symbol" pitchFamily="18" charset="2"/>
              </a:rPr>
              <a:t> = p</a:t>
            </a:r>
            <a:r>
              <a:rPr lang="en-US" altLang="en-US" sz="2400" baseline="-25000" dirty="0">
                <a:sym typeface="Symbol" pitchFamily="18" charset="2"/>
              </a:rPr>
              <a:t>0</a:t>
            </a:r>
            <a:endParaRPr lang="en-US" altLang="en-US" sz="2400" dirty="0">
              <a:sym typeface="Symbol" pitchFamily="18" charset="2"/>
            </a:endParaRPr>
          </a:p>
          <a:p>
            <a:pPr>
              <a:spcBef>
                <a:spcPct val="50000"/>
              </a:spcBef>
              <a:buFontTx/>
              <a:buNone/>
            </a:pPr>
            <a:r>
              <a:rPr lang="en-US" altLang="en-US" sz="2400" dirty="0">
                <a:sym typeface="Symbol" pitchFamily="18" charset="2"/>
              </a:rPr>
              <a:t>		H</a:t>
            </a:r>
            <a:r>
              <a:rPr lang="en-US" altLang="en-US" sz="2400" baseline="-25000" dirty="0">
                <a:sym typeface="Symbol" pitchFamily="18" charset="2"/>
              </a:rPr>
              <a:t>A</a:t>
            </a:r>
            <a:r>
              <a:rPr lang="en-US" altLang="en-US" sz="2400" dirty="0">
                <a:sym typeface="Symbol" pitchFamily="18" charset="2"/>
              </a:rPr>
              <a:t>  : p</a:t>
            </a:r>
            <a:r>
              <a:rPr lang="en-US" altLang="en-US" sz="2400" baseline="-25000" dirty="0">
                <a:sym typeface="Symbol" pitchFamily="18" charset="2"/>
              </a:rPr>
              <a:t>1</a:t>
            </a:r>
            <a:r>
              <a:rPr lang="en-US" altLang="en-US" sz="2400" dirty="0">
                <a:sym typeface="Symbol" pitchFamily="18" charset="2"/>
              </a:rPr>
              <a:t>  p</a:t>
            </a:r>
            <a:r>
              <a:rPr lang="en-US" altLang="en-US" sz="2400" baseline="-25000" dirty="0">
                <a:sym typeface="Symbol" pitchFamily="18" charset="2"/>
              </a:rPr>
              <a:t>0</a:t>
            </a:r>
          </a:p>
          <a:p>
            <a:pPr>
              <a:spcBef>
                <a:spcPct val="50000"/>
              </a:spcBef>
              <a:buFontTx/>
              <a:buNone/>
            </a:pPr>
            <a:endParaRPr lang="en-US" altLang="en-US" sz="2400" baseline="-25000" dirty="0">
              <a:sym typeface="Symbol" pitchFamily="18" charset="2"/>
            </a:endParaRPr>
          </a:p>
          <a:p>
            <a:pPr>
              <a:spcBef>
                <a:spcPct val="50000"/>
              </a:spcBef>
              <a:buFontTx/>
              <a:buNone/>
            </a:pPr>
            <a:r>
              <a:rPr lang="en-US" altLang="en-US" sz="2400" dirty="0">
                <a:sym typeface="Symbol" pitchFamily="18" charset="2"/>
              </a:rPr>
              <a:t>The information for testing this hypothesis is contained in the discordant pairs (0,1) and (1,0)</a:t>
            </a:r>
          </a:p>
        </p:txBody>
      </p:sp>
      <p:graphicFrame>
        <p:nvGraphicFramePr>
          <p:cNvPr id="34823" name="Object 5"/>
          <p:cNvGraphicFramePr>
            <a:graphicFrameLocks noChangeAspect="1"/>
          </p:cNvGraphicFramePr>
          <p:nvPr/>
        </p:nvGraphicFramePr>
        <p:xfrm>
          <a:off x="4165600" y="2161914"/>
          <a:ext cx="3851072" cy="2387388"/>
        </p:xfrm>
        <a:graphic>
          <a:graphicData uri="http://schemas.openxmlformats.org/presentationml/2006/ole">
            <mc:AlternateContent xmlns:mc="http://schemas.openxmlformats.org/markup-compatibility/2006">
              <mc:Choice xmlns:v="urn:schemas-microsoft-com:vml" Requires="v">
                <p:oleObj spid="_x0000_s15374" name="Document" r:id="rId3" imgW="3122918" imgH="1942461" progId="Word.Document.8">
                  <p:embed/>
                </p:oleObj>
              </mc:Choice>
              <mc:Fallback>
                <p:oleObj name="Document" r:id="rId3" imgW="3122918" imgH="1942461" progId="Word.Document.8">
                  <p:embed/>
                  <p:pic>
                    <p:nvPicPr>
                      <p:cNvPr id="3482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5600" y="2161914"/>
                        <a:ext cx="3851072" cy="2387388"/>
                      </a:xfrm>
                      <a:prstGeom prst="rect">
                        <a:avLst/>
                      </a:prstGeom>
                      <a:noFill/>
                      <a:ln>
                        <a:noFill/>
                      </a:ln>
                      <a:effectLst/>
                    </p:spPr>
                  </p:pic>
                </p:oleObj>
              </mc:Fallback>
            </mc:AlternateContent>
          </a:graphicData>
        </a:graphic>
      </p:graphicFrame>
      <p:sp>
        <p:nvSpPr>
          <p:cNvPr id="9" name="Text Box 4">
            <a:extLst>
              <a:ext uri="{FF2B5EF4-FFF2-40B4-BE49-F238E27FC236}">
                <a16:creationId xmlns:a16="http://schemas.microsoft.com/office/drawing/2014/main" id="{A678DE9A-EB9C-470D-B329-9AE777198250}"/>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26B6A9D6-C1DF-4D91-BAAE-281FE14F571B}"/>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15FD93AD-8D10-4070-A742-D7CCA6C43202}"/>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836A4412-E3E2-45EB-8E38-AA5CB9F086D4}"/>
              </a:ext>
            </a:extLst>
          </p:cNvPr>
          <p:cNvSpPr>
            <a:spLocks noGrp="1"/>
          </p:cNvSpPr>
          <p:nvPr>
            <p:ph type="sldNum" sz="quarter" idx="12"/>
          </p:nvPr>
        </p:nvSpPr>
        <p:spPr/>
        <p:txBody>
          <a:bodyPr/>
          <a:lstStyle/>
          <a:p>
            <a:pPr>
              <a:defRPr/>
            </a:pPr>
            <a:fld id="{9574F64C-599D-439B-AF0D-2F269C538FC5}"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1026"/>
          <p:cNvSpPr txBox="1">
            <a:spLocks noChangeArrowheads="1"/>
          </p:cNvSpPr>
          <p:nvPr/>
        </p:nvSpPr>
        <p:spPr bwMode="auto">
          <a:xfrm>
            <a:off x="1158521" y="1028505"/>
            <a:ext cx="9874956"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tabLst>
                <a:tab pos="457200" algn="l"/>
              </a:tabLst>
              <a:defRPr sz="3200">
                <a:solidFill>
                  <a:schemeClr val="tx1"/>
                </a:solidFill>
                <a:latin typeface="Times New Roman" charset="0"/>
              </a:defRPr>
            </a:lvl1pPr>
            <a:lvl2pPr marL="742950" indent="-285750" algn="l">
              <a:spcBef>
                <a:spcPct val="20000"/>
              </a:spcBef>
              <a:buChar char="–"/>
              <a:tabLst>
                <a:tab pos="457200" algn="l"/>
              </a:tabLst>
              <a:defRPr sz="2800">
                <a:solidFill>
                  <a:schemeClr val="tx1"/>
                </a:solidFill>
                <a:latin typeface="Times New Roman" charset="0"/>
              </a:defRPr>
            </a:lvl2pPr>
            <a:lvl3pPr marL="1143000" indent="-228600" algn="l">
              <a:spcBef>
                <a:spcPct val="20000"/>
              </a:spcBef>
              <a:buChar char="•"/>
              <a:tabLst>
                <a:tab pos="457200" algn="l"/>
              </a:tabLst>
              <a:defRPr sz="2400">
                <a:solidFill>
                  <a:schemeClr val="tx1"/>
                </a:solidFill>
                <a:latin typeface="Times New Roman" charset="0"/>
              </a:defRPr>
            </a:lvl3pPr>
            <a:lvl4pPr marL="1600200" indent="-228600" algn="l">
              <a:spcBef>
                <a:spcPct val="20000"/>
              </a:spcBef>
              <a:buChar char="–"/>
              <a:tabLst>
                <a:tab pos="457200" algn="l"/>
              </a:tabLst>
              <a:defRPr sz="2000">
                <a:solidFill>
                  <a:schemeClr val="tx1"/>
                </a:solidFill>
                <a:latin typeface="Times New Roman" charset="0"/>
              </a:defRPr>
            </a:lvl4pPr>
            <a:lvl5pPr marL="2057400" indent="-228600" algn="l">
              <a:spcBef>
                <a:spcPct val="20000"/>
              </a:spcBef>
              <a:buChar char="»"/>
              <a:tabLst>
                <a:tab pos="457200"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457200"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457200"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457200"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457200" algn="l"/>
              </a:tabLst>
              <a:defRPr sz="2000">
                <a:solidFill>
                  <a:schemeClr val="tx1"/>
                </a:solidFill>
                <a:latin typeface="Times New Roman" charset="0"/>
              </a:defRPr>
            </a:lvl9pPr>
          </a:lstStyle>
          <a:p>
            <a:pPr>
              <a:spcBef>
                <a:spcPct val="0"/>
              </a:spcBef>
              <a:buFontTx/>
              <a:buNone/>
            </a:pPr>
            <a:r>
              <a:rPr lang="en-US" altLang="en-US" sz="2400" dirty="0"/>
              <a:t>Under the null hypothesis </a:t>
            </a:r>
            <a:r>
              <a:rPr lang="en-US" altLang="en-US" sz="2400" dirty="0">
                <a:sym typeface="Symbol" pitchFamily="18" charset="2"/>
              </a:rPr>
              <a:t>we expect equal numbers of 01’s and 10’s.  The </a:t>
            </a:r>
            <a:r>
              <a:rPr lang="en-US" altLang="en-US" sz="2400" dirty="0" err="1">
                <a:sym typeface="Symbol" pitchFamily="18" charset="2"/>
              </a:rPr>
              <a:t>McNemar’s</a:t>
            </a:r>
            <a:r>
              <a:rPr lang="en-US" altLang="en-US" sz="2400" dirty="0">
                <a:sym typeface="Symbol" pitchFamily="18" charset="2"/>
              </a:rPr>
              <a:t> chi-squared statistic is </a:t>
            </a: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where M = n</a:t>
            </a:r>
            <a:r>
              <a:rPr lang="en-US" altLang="en-US" sz="2400" baseline="-25000" dirty="0"/>
              <a:t>01</a:t>
            </a:r>
            <a:r>
              <a:rPr lang="en-US" altLang="en-US" sz="2400" dirty="0"/>
              <a:t> + n</a:t>
            </a:r>
            <a:r>
              <a:rPr lang="en-US" altLang="en-US" sz="2400" baseline="-25000" dirty="0"/>
              <a:t>10</a:t>
            </a:r>
            <a:r>
              <a:rPr lang="en-US" altLang="en-US" sz="2400" dirty="0"/>
              <a:t>. X</a:t>
            </a:r>
            <a:r>
              <a:rPr lang="en-US" altLang="en-US" sz="2400" baseline="30000" dirty="0"/>
              <a:t>2</a:t>
            </a:r>
            <a:r>
              <a:rPr lang="en-US" altLang="en-US" sz="2400" dirty="0"/>
              <a:t> ~ </a:t>
            </a:r>
            <a:r>
              <a:rPr lang="en-US" altLang="en-US" sz="2400" dirty="0">
                <a:sym typeface="Symbol" pitchFamily="18" charset="2"/>
              </a:rPr>
              <a:t></a:t>
            </a:r>
            <a:r>
              <a:rPr lang="en-US" altLang="en-US" sz="2400" baseline="30000" dirty="0"/>
              <a:t>2</a:t>
            </a:r>
            <a:r>
              <a:rPr lang="en-US" altLang="en-US" sz="2400" dirty="0"/>
              <a:t>(1) and forms the basis for </a:t>
            </a:r>
            <a:r>
              <a:rPr lang="en-US" altLang="en-US" sz="2400" b="1" dirty="0" err="1"/>
              <a:t>McNemar’s</a:t>
            </a:r>
            <a:r>
              <a:rPr lang="en-US" altLang="en-US" sz="2400" b="1" dirty="0"/>
              <a:t> Test for Paired Binary Responses</a:t>
            </a:r>
            <a:r>
              <a:rPr lang="en-US" altLang="en-US" sz="2400" dirty="0"/>
              <a:t>.</a:t>
            </a:r>
          </a:p>
          <a:p>
            <a:pPr>
              <a:spcBef>
                <a:spcPct val="0"/>
              </a:spcBef>
              <a:buFontTx/>
              <a:buNone/>
            </a:pPr>
            <a:endParaRPr lang="en-US" altLang="en-US" sz="2400" dirty="0"/>
          </a:p>
          <a:p>
            <a:pPr>
              <a:spcBef>
                <a:spcPct val="0"/>
              </a:spcBef>
              <a:buFontTx/>
              <a:buNone/>
            </a:pPr>
            <a:r>
              <a:rPr lang="en-US" altLang="en-US" sz="2400" dirty="0"/>
              <a:t>The odds ratio comparing the odds of carrier in those with AMI to odds of carrier in those w/o AMI is estimated by:</a:t>
            </a:r>
          </a:p>
          <a:p>
            <a:pPr>
              <a:spcBef>
                <a:spcPct val="0"/>
              </a:spcBef>
              <a:buFontTx/>
              <a:buNone/>
            </a:pPr>
            <a:endParaRPr lang="en-US" altLang="en-US" sz="2400" dirty="0"/>
          </a:p>
          <a:p>
            <a:pPr>
              <a:spcBef>
                <a:spcPct val="0"/>
              </a:spcBef>
              <a:buFontTx/>
              <a:buNone/>
            </a:pPr>
            <a:endParaRPr lang="en-US" altLang="en-US" sz="2400" dirty="0"/>
          </a:p>
          <a:p>
            <a:pPr>
              <a:spcBef>
                <a:spcPct val="0"/>
              </a:spcBef>
              <a:buFontTx/>
              <a:buNone/>
            </a:pPr>
            <a:r>
              <a:rPr lang="en-US" altLang="en-US" sz="2400" dirty="0"/>
              <a:t>Confidence intervals can be obtained as described in Breslow and Day (1981), section 5.2, or in Armitage and Berry (1987), chapter 16.</a:t>
            </a:r>
          </a:p>
        </p:txBody>
      </p:sp>
      <mc:AlternateContent xmlns:mc="http://schemas.openxmlformats.org/markup-compatibility/2006" xmlns:a14="http://schemas.microsoft.com/office/drawing/2010/main">
        <mc:Choice Requires="a14">
          <p:sp>
            <p:nvSpPr>
              <p:cNvPr id="35847" name="Object 1029"/>
              <p:cNvSpPr txBox="1"/>
              <p:nvPr/>
            </p:nvSpPr>
            <p:spPr bwMode="auto">
              <a:xfrm>
                <a:off x="4326465" y="1768962"/>
                <a:ext cx="3505202" cy="2074862"/>
              </a:xfrm>
              <a:prstGeom prst="rect">
                <a:avLst/>
              </a:prstGeom>
              <a:noFill/>
              <a:ln>
                <a:noFill/>
              </a:ln>
              <a:effectLst/>
            </p:spPr>
            <p:txBody>
              <a:bodyPr>
                <a:normAutofit/>
              </a:bodyPr>
              <a:lstStyle/>
              <a:p>
                <a:pP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X</m:t>
                          </m:r>
                        </m:e>
                        <m:sup>
                          <m:r>
                            <a:rPr lang="en-US" sz="2400" b="0" i="0" smtClean="0">
                              <a:solidFill>
                                <a:srgbClr val="000000"/>
                              </a:solidFill>
                              <a:latin typeface="Cambria Math" panose="02040503050406030204" pitchFamily="18" charset="0"/>
                            </a:rPr>
                            <m:t>2</m:t>
                          </m:r>
                        </m:sup>
                      </m:sSup>
                      <m:r>
                        <m:rPr>
                          <m:aln/>
                        </m:rPr>
                        <a:rPr lang="en-US" sz="2400" i="0">
                          <a:solidFill>
                            <a:srgbClr val="000000"/>
                          </a:solidFill>
                          <a:latin typeface="Cambria Math" panose="02040503050406030204" pitchFamily="18" charset="0"/>
                        </a:rPr>
                        <m:t>=</m:t>
                      </m:r>
                      <m:r>
                        <a:rPr lang="en-US" sz="2400" b="0" i="0" smtClean="0">
                          <a:solidFill>
                            <a:srgbClr val="000000"/>
                          </a:solidFill>
                          <a:latin typeface="Cambria Math" panose="02040503050406030204" pitchFamily="18" charset="0"/>
                        </a:rPr>
                        <m:t>,</m:t>
                      </m:r>
                      <m:sSup>
                        <m:sSupPr>
                          <m:ctrlPr>
                            <a:rPr lang="en-US" sz="2400" b="0" i="1" smtClean="0">
                              <a:solidFill>
                                <a:srgbClr val="000000"/>
                              </a:solidFill>
                              <a:latin typeface="Cambria Math" panose="02040503050406030204" pitchFamily="18" charset="0"/>
                            </a:rPr>
                          </m:ctrlPr>
                        </m:sSupPr>
                        <m:e>
                          <m:d>
                            <m:dPr>
                              <m:ctrlPr>
                                <a:rPr lang="en-US" sz="2400" b="0" i="1" smtClean="0">
                                  <a:solidFill>
                                    <a:srgbClr val="000000"/>
                                  </a:solidFill>
                                  <a:latin typeface="Cambria Math" panose="02040503050406030204" pitchFamily="18" charset="0"/>
                                </a:rPr>
                              </m:ctrlPr>
                            </m:dPr>
                            <m:e>
                              <m:f>
                                <m:fPr>
                                  <m:ctrlPr>
                                    <a:rPr lang="en-US" sz="2400" i="1">
                                      <a:solidFill>
                                        <a:srgbClr val="000000"/>
                                      </a:solidFill>
                                      <a:latin typeface="Cambria Math" panose="02040503050406030204" pitchFamily="18" charset="0"/>
                                    </a:rPr>
                                  </m:ctrlPr>
                                </m:fPr>
                                <m:num>
                                  <m:sSub>
                                    <m:sSubPr>
                                      <m:ctrlPr>
                                        <a:rPr lang="en-US" sz="2400" i="1">
                                          <a:solidFill>
                                            <a:srgbClr val="000000"/>
                                          </a:solidFill>
                                          <a:latin typeface="Cambria Math" panose="02040503050406030204" pitchFamily="18" charset="0"/>
                                        </a:rPr>
                                      </m:ctrlPr>
                                    </m:sSubPr>
                                    <m:e>
                                      <m:r>
                                        <m:rPr>
                                          <m:sty m:val="p"/>
                                        </m:rPr>
                                        <a:rPr lang="en-US" sz="2400">
                                          <a:solidFill>
                                            <a:srgbClr val="000000"/>
                                          </a:solidFill>
                                          <a:latin typeface="Cambria Math" panose="02040503050406030204" pitchFamily="18" charset="0"/>
                                        </a:rPr>
                                        <m:t>n</m:t>
                                      </m:r>
                                    </m:e>
                                    <m:sub>
                                      <m:r>
                                        <a:rPr lang="en-US" sz="2400">
                                          <a:solidFill>
                                            <a:srgbClr val="000000"/>
                                          </a:solidFill>
                                          <a:latin typeface="Cambria Math" panose="02040503050406030204" pitchFamily="18" charset="0"/>
                                        </a:rPr>
                                        <m:t>10</m:t>
                                      </m:r>
                                    </m:sub>
                                  </m:sSub>
                                  <m:r>
                                    <a:rPr lang="en-US" sz="2400">
                                      <a:solidFill>
                                        <a:srgbClr val="000000"/>
                                      </a:solidFill>
                                      <a:latin typeface="Cambria Math" panose="02040503050406030204" pitchFamily="18" charset="0"/>
                                    </a:rPr>
                                    <m:t>−</m:t>
                                  </m:r>
                                  <m:sSubSup>
                                    <m:sSubSupPr>
                                      <m:ctrlPr>
                                        <a:rPr lang="en-US" sz="2400" i="1">
                                          <a:solidFill>
                                            <a:srgbClr val="000000"/>
                                          </a:solidFill>
                                          <a:latin typeface="Cambria Math" panose="02040503050406030204" pitchFamily="18" charset="0"/>
                                        </a:rPr>
                                      </m:ctrlPr>
                                    </m:sSubSupPr>
                                    <m:e>
                                      <m:r>
                                        <m:rPr>
                                          <m:sty m:val="p"/>
                                        </m:rPr>
                                        <a:rPr lang="en-US" sz="2400">
                                          <a:solidFill>
                                            <a:srgbClr val="000000"/>
                                          </a:solidFill>
                                          <a:latin typeface="Cambria Math" panose="02040503050406030204" pitchFamily="18" charset="0"/>
                                        </a:rPr>
                                        <m:t>M</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num>
                                <m:den>
                                  <m:rad>
                                    <m:radPr>
                                      <m:degHide m:val="on"/>
                                      <m:ctrlPr>
                                        <a:rPr lang="en-US" sz="2400" i="1">
                                          <a:solidFill>
                                            <a:srgbClr val="000000"/>
                                          </a:solidFill>
                                          <a:latin typeface="Cambria Math" panose="02040503050406030204" pitchFamily="18" charset="0"/>
                                        </a:rPr>
                                      </m:ctrlPr>
                                    </m:radPr>
                                    <m:deg/>
                                    <m:e>
                                      <m:sSubSup>
                                        <m:sSubSupPr>
                                          <m:ctrlPr>
                                            <a:rPr lang="en-US" sz="2400" i="1">
                                              <a:solidFill>
                                                <a:srgbClr val="000000"/>
                                              </a:solidFill>
                                              <a:latin typeface="Cambria Math" panose="02040503050406030204" pitchFamily="18" charset="0"/>
                                            </a:rPr>
                                          </m:ctrlPr>
                                        </m:sSubSupPr>
                                        <m:e>
                                          <m:r>
                                            <m:rPr>
                                              <m:sty m:val="p"/>
                                            </m:rPr>
                                            <a:rPr lang="en-US" sz="2400">
                                              <a:solidFill>
                                                <a:srgbClr val="000000"/>
                                              </a:solidFill>
                                              <a:latin typeface="Cambria Math" panose="02040503050406030204" pitchFamily="18" charset="0"/>
                                            </a:rPr>
                                            <m:t>M</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d>
                                        <m:dPr>
                                          <m:ctrlPr>
                                            <a:rPr lang="en-US" sz="2400" i="1">
                                              <a:solidFill>
                                                <a:srgbClr val="000000"/>
                                              </a:solidFill>
                                              <a:latin typeface="Cambria Math" panose="02040503050406030204" pitchFamily="18" charset="0"/>
                                            </a:rPr>
                                          </m:ctrlPr>
                                        </m:dPr>
                                        <m:e>
                                          <m:r>
                                            <a:rPr lang="en-US" sz="2400">
                                              <a:solidFill>
                                                <a:srgbClr val="000000"/>
                                              </a:solidFill>
                                              <a:latin typeface="Cambria Math" panose="02040503050406030204" pitchFamily="18" charset="0"/>
                                            </a:rPr>
                                            <m:t>1</m:t>
                                          </m:r>
                                          <m:sSubSup>
                                            <m:sSubSupPr>
                                              <m:ctrlPr>
                                                <a:rPr lang="en-US" sz="2400" i="1">
                                                  <a:solidFill>
                                                    <a:srgbClr val="000000"/>
                                                  </a:solidFill>
                                                  <a:latin typeface="Cambria Math" panose="02040503050406030204" pitchFamily="18" charset="0"/>
                                                </a:rPr>
                                              </m:ctrlPr>
                                            </m:sSubSupPr>
                                            <m:e>
                                              <m:r>
                                                <a:rPr lang="en-US" sz="2400">
                                                  <a:solidFill>
                                                    <a:srgbClr val="000000"/>
                                                  </a:solidFill>
                                                  <a:latin typeface="Cambria Math" panose="02040503050406030204" pitchFamily="18" charset="0"/>
                                                </a:rPr>
                                                <m:t>−</m:t>
                                              </m:r>
                                            </m:e>
                                            <m:sub>
                                              <m:bar>
                                                <m:barPr>
                                                  <m:pos m:val="top"/>
                                                  <m:ctrlPr>
                                                    <a:rPr lang="en-US" sz="2400" i="1">
                                                      <a:solidFill>
                                                        <a:srgbClr val="000000"/>
                                                      </a:solidFill>
                                                      <a:latin typeface="Cambria Math" panose="02040503050406030204" pitchFamily="18" charset="0"/>
                                                    </a:rPr>
                                                  </m:ctrlPr>
                                                </m:barPr>
                                                <m:e>
                                                  <m:r>
                                                    <a:rPr lang="en-US" sz="2400">
                                                      <a:solidFill>
                                                        <a:srgbClr val="000000"/>
                                                      </a:solidFill>
                                                      <a:latin typeface="Cambria Math" panose="02040503050406030204" pitchFamily="18" charset="0"/>
                                                    </a:rPr>
                                                    <m:t>2</m:t>
                                                  </m:r>
                                                </m:e>
                                              </m:bar>
                                            </m:sub>
                                            <m:sup>
                                              <m:r>
                                                <a:rPr lang="en-US" sz="2400">
                                                  <a:solidFill>
                                                    <a:srgbClr val="000000"/>
                                                  </a:solidFill>
                                                  <a:latin typeface="Cambria Math" panose="02040503050406030204" pitchFamily="18" charset="0"/>
                                                </a:rPr>
                                                <m:t>1</m:t>
                                              </m:r>
                                            </m:sup>
                                          </m:sSubSup>
                                        </m:e>
                                      </m:d>
                                    </m:e>
                                  </m:rad>
                                </m:den>
                              </m:f>
                            </m:e>
                          </m:d>
                        </m:e>
                        <m:sup>
                          <m:r>
                            <a:rPr lang="en-US" sz="2400" b="0" i="1" smtClean="0">
                              <a:solidFill>
                                <a:srgbClr val="000000"/>
                              </a:solidFill>
                              <a:latin typeface="Cambria Math" panose="02040503050406030204" pitchFamily="18" charset="0"/>
                            </a:rPr>
                            <m:t>2</m:t>
                          </m:r>
                        </m:sup>
                      </m:sSup>
                    </m:oMath>
                  </m:oMathPara>
                </a14:m>
                <a:endParaRPr lang="en-US" sz="2400" dirty="0"/>
              </a:p>
            </p:txBody>
          </p:sp>
        </mc:Choice>
        <mc:Fallback xmlns="">
          <p:sp>
            <p:nvSpPr>
              <p:cNvPr id="35847" name="Object 1029"/>
              <p:cNvSpPr txBox="1">
                <a:spLocks noRot="1" noChangeAspect="1" noMove="1" noResize="1" noEditPoints="1" noAdjustHandles="1" noChangeArrowheads="1" noChangeShapeType="1" noTextEdit="1"/>
              </p:cNvSpPr>
              <p:nvPr/>
            </p:nvSpPr>
            <p:spPr bwMode="auto">
              <a:xfrm>
                <a:off x="4326465" y="1768962"/>
                <a:ext cx="3505202" cy="2074862"/>
              </a:xfrm>
              <a:prstGeom prst="rect">
                <a:avLst/>
              </a:prstGeom>
              <a:blipFill>
                <a:blip r:embed="rId3"/>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48" name="Object 1030"/>
              <p:cNvSpPr txBox="1"/>
              <p:nvPr/>
            </p:nvSpPr>
            <p:spPr bwMode="auto">
              <a:xfrm>
                <a:off x="4704056" y="5791200"/>
                <a:ext cx="1693862" cy="8382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acc>
                        <m:accPr>
                          <m:chr m:val="̂"/>
                          <m:ctrlPr>
                            <a:rPr lang="en-US" i="1">
                              <a:solidFill>
                                <a:srgbClr val="000000"/>
                              </a:solidFill>
                              <a:latin typeface="Cambria Math" panose="02040503050406030204" pitchFamily="18" charset="0"/>
                            </a:rPr>
                          </m:ctrlPr>
                        </m:accPr>
                        <m:e>
                          <m:r>
                            <a:rPr lang="en-US" i="1">
                              <a:solidFill>
                                <a:srgbClr val="000000"/>
                              </a:solidFill>
                              <a:latin typeface="Cambria Math" panose="02040503050406030204" pitchFamily="18" charset="0"/>
                            </a:rPr>
                            <m:t>𝑂</m:t>
                          </m:r>
                        </m:e>
                      </m:acc>
                      <m:r>
                        <a:rPr lang="en-US" i="1">
                          <a:solidFill>
                            <a:srgbClr val="000000"/>
                          </a:solidFill>
                          <a:latin typeface="Cambria Math" panose="02040503050406030204" pitchFamily="18" charset="0"/>
                        </a:rPr>
                        <m:t>𝑅</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01</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𝑛</m:t>
                              </m:r>
                            </m:e>
                            <m:sub>
                              <m:r>
                                <a:rPr lang="en-US" i="1">
                                  <a:solidFill>
                                    <a:srgbClr val="000000"/>
                                  </a:solidFill>
                                  <a:latin typeface="Cambria Math" panose="02040503050406030204" pitchFamily="18" charset="0"/>
                                </a:rPr>
                                <m:t>10</m:t>
                              </m:r>
                            </m:sub>
                          </m:sSub>
                        </m:den>
                      </m:f>
                    </m:oMath>
                  </m:oMathPara>
                </a14:m>
                <a:endParaRPr lang="en-US" dirty="0"/>
              </a:p>
            </p:txBody>
          </p:sp>
        </mc:Choice>
        <mc:Fallback xmlns="">
          <p:sp>
            <p:nvSpPr>
              <p:cNvPr id="35848" name="Object 1030"/>
              <p:cNvSpPr txBox="1">
                <a:spLocks noRot="1" noChangeAspect="1" noMove="1" noResize="1" noEditPoints="1" noAdjustHandles="1" noChangeArrowheads="1" noChangeShapeType="1" noTextEdit="1"/>
              </p:cNvSpPr>
              <p:nvPr/>
            </p:nvSpPr>
            <p:spPr bwMode="auto">
              <a:xfrm>
                <a:off x="4704056" y="5791200"/>
                <a:ext cx="1693862" cy="838200"/>
              </a:xfrm>
              <a:prstGeom prst="rect">
                <a:avLst/>
              </a:prstGeom>
              <a:blipFill>
                <a:blip r:embed="rId4"/>
                <a:stretch>
                  <a:fillRect/>
                </a:stretch>
              </a:blipFill>
              <a:ln>
                <a:noFill/>
              </a:ln>
              <a:effectLst/>
            </p:spPr>
            <p:txBody>
              <a:bodyPr/>
              <a:lstStyle/>
              <a:p>
                <a:r>
                  <a:rPr lang="en-US">
                    <a:noFill/>
                  </a:rPr>
                  <a:t> </a:t>
                </a:r>
              </a:p>
            </p:txBody>
          </p:sp>
        </mc:Fallback>
      </mc:AlternateContent>
      <p:sp>
        <p:nvSpPr>
          <p:cNvPr id="9" name="Text Box 4">
            <a:extLst>
              <a:ext uri="{FF2B5EF4-FFF2-40B4-BE49-F238E27FC236}">
                <a16:creationId xmlns:a16="http://schemas.microsoft.com/office/drawing/2014/main" id="{7AEF6CFB-81AF-4EA6-AED6-1086E13FA514}"/>
              </a:ext>
            </a:extLst>
          </p:cNvPr>
          <p:cNvSpPr txBox="1">
            <a:spLocks noChangeArrowheads="1"/>
          </p:cNvSpPr>
          <p:nvPr/>
        </p:nvSpPr>
        <p:spPr bwMode="auto">
          <a:xfrm>
            <a:off x="2150533" y="514345"/>
            <a:ext cx="78570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2400" b="1" u="sng" dirty="0"/>
              <a:t>Applications In Epidemiology –Paired binary data</a:t>
            </a:r>
          </a:p>
        </p:txBody>
      </p:sp>
      <p:sp>
        <p:nvSpPr>
          <p:cNvPr id="2" name="Date Placeholder 1">
            <a:extLst>
              <a:ext uri="{FF2B5EF4-FFF2-40B4-BE49-F238E27FC236}">
                <a16:creationId xmlns:a16="http://schemas.microsoft.com/office/drawing/2014/main" id="{1E2524A4-3DE2-4931-AFEC-2E21E8053C9B}"/>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A0CCD252-539D-4E71-A764-94B3B05AE32B}"/>
              </a:ext>
            </a:extLst>
          </p:cNvPr>
          <p:cNvSpPr>
            <a:spLocks noGrp="1"/>
          </p:cNvSpPr>
          <p:nvPr>
            <p:ph type="ftr" sz="quarter" idx="11"/>
          </p:nvPr>
        </p:nvSpPr>
        <p:spPr/>
        <p:txBody>
          <a:bodyPr/>
          <a:lstStyle/>
          <a:p>
            <a:pPr>
              <a:defRPr/>
            </a:pPr>
            <a:r>
              <a:rPr lang="en-US"/>
              <a:t>Module 1, Session 7</a:t>
            </a:r>
          </a:p>
        </p:txBody>
      </p:sp>
      <p:sp>
        <p:nvSpPr>
          <p:cNvPr id="4" name="Slide Number Placeholder 3">
            <a:extLst>
              <a:ext uri="{FF2B5EF4-FFF2-40B4-BE49-F238E27FC236}">
                <a16:creationId xmlns:a16="http://schemas.microsoft.com/office/drawing/2014/main" id="{5C70D2FC-4E44-4CF7-B0FB-C5A7863453A7}"/>
              </a:ext>
            </a:extLst>
          </p:cNvPr>
          <p:cNvSpPr>
            <a:spLocks noGrp="1"/>
          </p:cNvSpPr>
          <p:nvPr>
            <p:ph type="sldNum" sz="quarter" idx="12"/>
          </p:nvPr>
        </p:nvSpPr>
        <p:spPr/>
        <p:txBody>
          <a:bodyPr/>
          <a:lstStyle/>
          <a:p>
            <a:pPr>
              <a:defRPr/>
            </a:pPr>
            <a:fld id="{9574F64C-599D-439B-AF0D-2F269C538FC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5417E-42BF-49FC-860E-19F84E21C3B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B75D8B58-4158-4C25-81E0-DDF98D876CD2}"/>
              </a:ext>
            </a:extLst>
          </p:cNvPr>
          <p:cNvSpPr>
            <a:spLocks noGrp="1"/>
          </p:cNvSpPr>
          <p:nvPr>
            <p:ph type="ftr" sz="quarter" idx="11"/>
          </p:nvPr>
        </p:nvSpPr>
        <p:spPr/>
        <p:txBody>
          <a:bodyPr/>
          <a:lstStyle/>
          <a:p>
            <a:pPr>
              <a:defRPr/>
            </a:pPr>
            <a:r>
              <a:rPr lang="en-US"/>
              <a:t>Module 1, Session 8</a:t>
            </a:r>
          </a:p>
        </p:txBody>
      </p:sp>
      <p:sp>
        <p:nvSpPr>
          <p:cNvPr id="4" name="Slide Number Placeholder 3">
            <a:extLst>
              <a:ext uri="{FF2B5EF4-FFF2-40B4-BE49-F238E27FC236}">
                <a16:creationId xmlns:a16="http://schemas.microsoft.com/office/drawing/2014/main" id="{C986661D-41F8-4187-923A-F71786783939}"/>
              </a:ext>
            </a:extLst>
          </p:cNvPr>
          <p:cNvSpPr>
            <a:spLocks noGrp="1"/>
          </p:cNvSpPr>
          <p:nvPr>
            <p:ph type="sldNum" sz="quarter" idx="12"/>
          </p:nvPr>
        </p:nvSpPr>
        <p:spPr/>
        <p:txBody>
          <a:bodyPr/>
          <a:lstStyle/>
          <a:p>
            <a:pPr>
              <a:defRPr/>
            </a:pPr>
            <a:fld id="{F61EFE20-41AB-4F71-924D-EBDF6C3C5372}" type="slidenum">
              <a:rPr lang="en-US" smtClean="0"/>
              <a:pPr>
                <a:defRPr/>
              </a:pPr>
              <a:t>6</a:t>
            </a:fld>
            <a:endParaRPr lang="en-US"/>
          </a:p>
        </p:txBody>
      </p:sp>
      <p:sp>
        <p:nvSpPr>
          <p:cNvPr id="5" name="Rectangle 4">
            <a:extLst>
              <a:ext uri="{FF2B5EF4-FFF2-40B4-BE49-F238E27FC236}">
                <a16:creationId xmlns:a16="http://schemas.microsoft.com/office/drawing/2014/main" id="{D4EADD5E-E9E2-4DBB-93C4-1EA258CA98A6}"/>
              </a:ext>
            </a:extLst>
          </p:cNvPr>
          <p:cNvSpPr/>
          <p:nvPr/>
        </p:nvSpPr>
        <p:spPr>
          <a:xfrm>
            <a:off x="1828800" y="838200"/>
            <a:ext cx="8534400" cy="830997"/>
          </a:xfrm>
          <a:prstGeom prst="rect">
            <a:avLst/>
          </a:prstGeom>
        </p:spPr>
        <p:txBody>
          <a:bodyPr wrap="square">
            <a:spAutoFit/>
          </a:bodyPr>
          <a:lstStyle/>
          <a:p>
            <a:pPr algn="l"/>
            <a:r>
              <a:rPr lang="en-US" sz="2400" b="1" dirty="0">
                <a:solidFill>
                  <a:schemeClr val="accent2"/>
                </a:solidFill>
              </a:rPr>
              <a:t>Exercise 1</a:t>
            </a:r>
            <a:r>
              <a:rPr lang="en-US" sz="2400" dirty="0">
                <a:solidFill>
                  <a:schemeClr val="accent2"/>
                </a:solidFill>
              </a:rPr>
              <a:t>: </a:t>
            </a:r>
            <a:r>
              <a:rPr lang="en-US" sz="2400" dirty="0">
                <a:solidFill>
                  <a:srgbClr val="3333CC"/>
                </a:solidFill>
              </a:rPr>
              <a:t>Compute</a:t>
            </a:r>
            <a:r>
              <a:rPr lang="en-US" sz="2400" dirty="0">
                <a:solidFill>
                  <a:schemeClr val="accent2"/>
                </a:solidFill>
              </a:rPr>
              <a:t> </a:t>
            </a:r>
            <a:r>
              <a:rPr lang="en-US" sz="2400" dirty="0">
                <a:solidFill>
                  <a:schemeClr val="accent2"/>
                </a:solidFill>
                <a:sym typeface="Symbol" panose="05050102010706020507" pitchFamily="18" charset="2"/>
              </a:rPr>
              <a:t></a:t>
            </a:r>
            <a:r>
              <a:rPr lang="en-US" sz="2400" baseline="30000" dirty="0">
                <a:solidFill>
                  <a:schemeClr val="accent2"/>
                </a:solidFill>
                <a:sym typeface="Symbol" panose="05050102010706020507" pitchFamily="18" charset="2"/>
              </a:rPr>
              <a:t>2 </a:t>
            </a:r>
            <a:r>
              <a:rPr lang="en-US" sz="2400" dirty="0">
                <a:solidFill>
                  <a:schemeClr val="accent2"/>
                </a:solidFill>
                <a:sym typeface="Symbol" panose="05050102010706020507" pitchFamily="18" charset="2"/>
              </a:rPr>
              <a:t>and </a:t>
            </a:r>
            <a:r>
              <a:rPr lang="en-US" sz="2400" dirty="0">
                <a:solidFill>
                  <a:schemeClr val="accent2"/>
                </a:solidFill>
              </a:rPr>
              <a:t>the estimated OR for the AMI paired binary data dataset</a:t>
            </a:r>
          </a:p>
        </p:txBody>
      </p:sp>
      <p:graphicFrame>
        <p:nvGraphicFramePr>
          <p:cNvPr id="6" name="Object 5">
            <a:extLst>
              <a:ext uri="{FF2B5EF4-FFF2-40B4-BE49-F238E27FC236}">
                <a16:creationId xmlns:a16="http://schemas.microsoft.com/office/drawing/2014/main" id="{04EE9AAE-49D0-40F0-8305-6430A5E51085}"/>
              </a:ext>
            </a:extLst>
          </p:cNvPr>
          <p:cNvGraphicFramePr>
            <a:graphicFrameLocks noChangeAspect="1"/>
          </p:cNvGraphicFramePr>
          <p:nvPr>
            <p:extLst>
              <p:ext uri="{D42A27DB-BD31-4B8C-83A1-F6EECF244321}">
                <p14:modId xmlns:p14="http://schemas.microsoft.com/office/powerpoint/2010/main" val="2434972180"/>
              </p:ext>
            </p:extLst>
          </p:nvPr>
        </p:nvGraphicFramePr>
        <p:xfrm>
          <a:off x="2971800" y="1976342"/>
          <a:ext cx="5604933" cy="2135213"/>
        </p:xfrm>
        <a:graphic>
          <a:graphicData uri="http://schemas.openxmlformats.org/presentationml/2006/ole">
            <mc:AlternateContent xmlns:mc="http://schemas.openxmlformats.org/markup-compatibility/2006">
              <mc:Choice xmlns:v="urn:schemas-microsoft-com:vml" Requires="v">
                <p:oleObj spid="_x0000_s17421" name="Document" r:id="rId3" imgW="4315474" imgH="1650577" progId="Word.Document.8">
                  <p:embed/>
                </p:oleObj>
              </mc:Choice>
              <mc:Fallback>
                <p:oleObj name="Document" r:id="rId3" imgW="4315474" imgH="1650577" progId="Word.Document.8">
                  <p:embed/>
                  <p:pic>
                    <p:nvPicPr>
                      <p:cNvPr id="33799" name="Object 5"/>
                      <p:cNvPicPr>
                        <a:picLocks noChangeAspect="1" noChangeArrowheads="1"/>
                      </p:cNvPicPr>
                      <p:nvPr/>
                    </p:nvPicPr>
                    <p:blipFill>
                      <a:blip r:embed="rId4"/>
                      <a:srcRect/>
                      <a:stretch>
                        <a:fillRect/>
                      </a:stretch>
                    </p:blipFill>
                    <p:spPr bwMode="auto">
                      <a:xfrm>
                        <a:off x="2971800" y="1976342"/>
                        <a:ext cx="5604933" cy="2135213"/>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71003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51"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2052" name="Text Box 2"/>
          <p:cNvSpPr txBox="1">
            <a:spLocks noChangeArrowheads="1"/>
          </p:cNvSpPr>
          <p:nvPr/>
        </p:nvSpPr>
        <p:spPr bwMode="auto">
          <a:xfrm>
            <a:off x="3082925" y="830264"/>
            <a:ext cx="59848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Effect Modification</a:t>
            </a:r>
          </a:p>
        </p:txBody>
      </p:sp>
      <p:sp>
        <p:nvSpPr>
          <p:cNvPr id="2053" name="Text Box 3"/>
          <p:cNvSpPr txBox="1">
            <a:spLocks noChangeArrowheads="1"/>
          </p:cNvSpPr>
          <p:nvPr/>
        </p:nvSpPr>
        <p:spPr bwMode="auto">
          <a:xfrm>
            <a:off x="1524000" y="1737856"/>
            <a:ext cx="90297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pPr>
            <a:r>
              <a:rPr lang="en-US" altLang="en-US" sz="2400" dirty="0"/>
              <a:t>Often, a third measure influences the relationship between the two primary measures (i.e. disease and exposure).</a:t>
            </a:r>
          </a:p>
        </p:txBody>
      </p:sp>
      <p:sp>
        <p:nvSpPr>
          <p:cNvPr id="2054" name="Rectangle 4"/>
          <p:cNvSpPr>
            <a:spLocks noChangeArrowheads="1"/>
          </p:cNvSpPr>
          <p:nvPr/>
        </p:nvSpPr>
        <p:spPr bwMode="auto">
          <a:xfrm>
            <a:off x="2794000" y="3014780"/>
            <a:ext cx="5943600"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b="1" dirty="0"/>
              <a:t>Example:</a:t>
            </a:r>
            <a:r>
              <a:rPr lang="en-US" altLang="en-US" sz="2000" dirty="0"/>
              <a:t> Effect of seat belt use on accident fatality</a:t>
            </a:r>
          </a:p>
        </p:txBody>
      </p:sp>
      <p:graphicFrame>
        <p:nvGraphicFramePr>
          <p:cNvPr id="2055" name="Object 5"/>
          <p:cNvGraphicFramePr>
            <a:graphicFrameLocks/>
          </p:cNvGraphicFramePr>
          <p:nvPr>
            <p:extLst>
              <p:ext uri="{D42A27DB-BD31-4B8C-83A1-F6EECF244321}">
                <p14:modId xmlns:p14="http://schemas.microsoft.com/office/powerpoint/2010/main" val="3948374088"/>
              </p:ext>
            </p:extLst>
          </p:nvPr>
        </p:nvGraphicFramePr>
        <p:xfrm>
          <a:off x="2600325" y="3797901"/>
          <a:ext cx="5680075" cy="1973262"/>
        </p:xfrm>
        <a:graphic>
          <a:graphicData uri="http://schemas.openxmlformats.org/presentationml/2006/ole">
            <mc:AlternateContent xmlns:mc="http://schemas.openxmlformats.org/markup-compatibility/2006">
              <mc:Choice xmlns:v="urn:schemas-microsoft-com:vml" Requires="v">
                <p:oleObj spid="_x0000_s2094" name="Document" r:id="rId3" imgW="6134100" imgH="2019300" progId="Word.Document.8">
                  <p:embed/>
                </p:oleObj>
              </mc:Choice>
              <mc:Fallback>
                <p:oleObj name="Document" r:id="rId3" imgW="6134100" imgH="2019300" progId="Word.Document.8">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0325" y="3797901"/>
                        <a:ext cx="5680075" cy="197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895FCE9D-6CE3-4053-89BA-7D88B885013F}" type="slidenum">
              <a:rPr lang="en-US" altLang="en-US" sz="1400"/>
              <a:pPr algn="r">
                <a:spcBef>
                  <a:spcPct val="0"/>
                </a:spcBef>
                <a:buFontTx/>
                <a:buNone/>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3075" name="Footer Placeholder 2"/>
          <p:cNvSpPr>
            <a:spLocks noGrp="1"/>
          </p:cNvSpPr>
          <p:nvPr>
            <p:ph type="ftr" sz="quarter" idx="11"/>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0"/>
              </a:spcBef>
              <a:buFontTx/>
              <a:buNone/>
            </a:pPr>
            <a:r>
              <a:rPr lang="en-US" altLang="en-US" sz="1400"/>
              <a:t>Module 1, Session 8</a:t>
            </a:r>
          </a:p>
        </p:txBody>
      </p:sp>
      <p:sp>
        <p:nvSpPr>
          <p:cNvPr id="3076" name="Rectangle 2"/>
          <p:cNvSpPr>
            <a:spLocks noChangeArrowheads="1"/>
          </p:cNvSpPr>
          <p:nvPr/>
        </p:nvSpPr>
        <p:spPr bwMode="auto">
          <a:xfrm>
            <a:off x="2438400" y="1692460"/>
            <a:ext cx="2588368"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But, suppose...</a:t>
            </a:r>
          </a:p>
        </p:txBody>
      </p:sp>
      <p:graphicFrame>
        <p:nvGraphicFramePr>
          <p:cNvPr id="3077" name="Object 3"/>
          <p:cNvGraphicFramePr>
            <a:graphicFrameLocks/>
          </p:cNvGraphicFramePr>
          <p:nvPr/>
        </p:nvGraphicFramePr>
        <p:xfrm>
          <a:off x="3352800" y="2495550"/>
          <a:ext cx="5695950" cy="2933700"/>
        </p:xfrm>
        <a:graphic>
          <a:graphicData uri="http://schemas.openxmlformats.org/presentationml/2006/ole">
            <mc:AlternateContent xmlns:mc="http://schemas.openxmlformats.org/markup-compatibility/2006">
              <mc:Choice xmlns:v="urn:schemas-microsoft-com:vml" Requires="v">
                <p:oleObj spid="_x0000_s3117" name="Document" r:id="rId3" imgW="5820156" imgH="2993136" progId="Word.Document.8">
                  <p:embed/>
                </p:oleObj>
              </mc:Choice>
              <mc:Fallback>
                <p:oleObj name="Document" r:id="rId3" imgW="5820156" imgH="2993136" progId="Word.Document.8">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495550"/>
                        <a:ext cx="569595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8" name="Rectangle 4"/>
          <p:cNvSpPr>
            <a:spLocks noChangeArrowheads="1"/>
          </p:cNvSpPr>
          <p:nvPr/>
        </p:nvSpPr>
        <p:spPr bwMode="auto">
          <a:xfrm>
            <a:off x="2438400" y="5847648"/>
            <a:ext cx="7848600" cy="101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31775" indent="-231775"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How does this affect your inference?</a:t>
            </a:r>
          </a:p>
          <a:p>
            <a:pPr>
              <a:spcBef>
                <a:spcPct val="50000"/>
              </a:spcBef>
              <a:buFont typeface="Wingdings" pitchFamily="2" charset="2"/>
              <a:buChar char="Ø"/>
            </a:pPr>
            <a:r>
              <a:rPr lang="en-US" altLang="en-US" sz="2400" dirty="0"/>
              <a:t>This is an example of “effect modification” or “interaction”.</a:t>
            </a:r>
          </a:p>
        </p:txBody>
      </p:sp>
      <p:sp>
        <p:nvSpPr>
          <p:cNvPr id="3079" name="Text Box 5"/>
          <p:cNvSpPr txBox="1">
            <a:spLocks noChangeArrowheads="1"/>
          </p:cNvSpPr>
          <p:nvPr/>
        </p:nvSpPr>
        <p:spPr bwMode="auto">
          <a:xfrm>
            <a:off x="3124200" y="830264"/>
            <a:ext cx="617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Stratified Tables – Effect Modification</a:t>
            </a:r>
          </a:p>
        </p:txBody>
      </p:sp>
      <p:sp>
        <p:nvSpPr>
          <p:cNvPr id="3080" name="Slide Number Placeholder 1"/>
          <p:cNvSpPr>
            <a:spLocks noGrp="1"/>
          </p:cNvSpPr>
          <p:nvPr>
            <p:ph type="sldNum" sz="quarter" idx="12"/>
          </p:nvPr>
        </p:nvSpPr>
        <p:spPr>
          <a:noFill/>
        </p:spPr>
        <p:txBody>
          <a:bodyPr/>
          <a:lstStyle>
            <a:lvl1pPr algn="l">
              <a:spcBef>
                <a:spcPct val="20000"/>
              </a:spcBef>
              <a:buChar char="•"/>
              <a:defRPr sz="3200">
                <a:solidFill>
                  <a:schemeClr val="tx1"/>
                </a:solidFill>
                <a:latin typeface="Times New Roman" charset="0"/>
              </a:defRPr>
            </a:lvl1pPr>
            <a:lvl2pPr marL="742950" indent="-285750" algn="l">
              <a:spcBef>
                <a:spcPct val="20000"/>
              </a:spcBef>
              <a:buChar char="–"/>
              <a:defRPr sz="2800">
                <a:solidFill>
                  <a:schemeClr val="tx1"/>
                </a:solidFill>
                <a:latin typeface="Times New Roman" charset="0"/>
              </a:defRPr>
            </a:lvl2pPr>
            <a:lvl3pPr marL="1143000" indent="-228600" algn="l">
              <a:spcBef>
                <a:spcPct val="20000"/>
              </a:spcBef>
              <a:buChar char="•"/>
              <a:defRPr sz="2400">
                <a:solidFill>
                  <a:schemeClr val="tx1"/>
                </a:solidFill>
                <a:latin typeface="Times New Roman" charset="0"/>
              </a:defRPr>
            </a:lvl3pPr>
            <a:lvl4pPr marL="1600200" indent="-228600" algn="l">
              <a:spcBef>
                <a:spcPct val="20000"/>
              </a:spcBef>
              <a:buChar char="–"/>
              <a:defRPr sz="2000">
                <a:solidFill>
                  <a:schemeClr val="tx1"/>
                </a:solidFill>
                <a:latin typeface="Times New Roman" charset="0"/>
              </a:defRPr>
            </a:lvl4pPr>
            <a:lvl5pPr marL="2057400" indent="-228600" algn="l">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r">
              <a:spcBef>
                <a:spcPct val="0"/>
              </a:spcBef>
              <a:buFontTx/>
              <a:buNone/>
            </a:pPr>
            <a:fld id="{FD724DAC-131E-4548-86BB-8666901EDAE6}" type="slidenum">
              <a:rPr lang="en-US" altLang="en-US" sz="1400"/>
              <a:pPr algn="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Summer Institutes 2020</a:t>
            </a:r>
            <a:endParaRPr lang="en-US" dirty="0"/>
          </a:p>
        </p:txBody>
      </p:sp>
      <p:sp>
        <p:nvSpPr>
          <p:cNvPr id="3" name="Footer Placeholder 2"/>
          <p:cNvSpPr>
            <a:spLocks noGrp="1"/>
          </p:cNvSpPr>
          <p:nvPr>
            <p:ph type="ftr" sz="quarter" idx="11"/>
          </p:nvPr>
        </p:nvSpPr>
        <p:spPr/>
        <p:txBody>
          <a:bodyPr/>
          <a:lstStyle/>
          <a:p>
            <a:pPr>
              <a:defRPr/>
            </a:pPr>
            <a:r>
              <a:rPr lang="en-US"/>
              <a:t>Module 1, Session 8</a:t>
            </a:r>
          </a:p>
        </p:txBody>
      </p:sp>
      <p:sp>
        <p:nvSpPr>
          <p:cNvPr id="4" name="Slide Number Placeholder 3"/>
          <p:cNvSpPr>
            <a:spLocks noGrp="1"/>
          </p:cNvSpPr>
          <p:nvPr>
            <p:ph type="sldNum" sz="quarter" idx="12"/>
          </p:nvPr>
        </p:nvSpPr>
        <p:spPr/>
        <p:txBody>
          <a:bodyPr/>
          <a:lstStyle/>
          <a:p>
            <a:pPr>
              <a:defRPr/>
            </a:pPr>
            <a:fld id="{322FC772-3E7E-466D-88F8-50BD67F67505}" type="slidenum">
              <a:rPr lang="en-US" smtClean="0"/>
              <a:pPr>
                <a:defRPr/>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9812114"/>
              </p:ext>
            </p:extLst>
          </p:nvPr>
        </p:nvGraphicFramePr>
        <p:xfrm>
          <a:off x="3162301" y="2828796"/>
          <a:ext cx="5623036" cy="2804160"/>
        </p:xfrm>
        <a:graphic>
          <a:graphicData uri="http://schemas.openxmlformats.org/drawingml/2006/table">
            <a:tbl>
              <a:tblPr/>
              <a:tblGrid>
                <a:gridCol w="1767241">
                  <a:extLst>
                    <a:ext uri="{9D8B030D-6E8A-4147-A177-3AD203B41FA5}">
                      <a16:colId xmlns:a16="http://schemas.microsoft.com/office/drawing/2014/main" val="20000"/>
                    </a:ext>
                  </a:extLst>
                </a:gridCol>
                <a:gridCol w="1051715">
                  <a:extLst>
                    <a:ext uri="{9D8B030D-6E8A-4147-A177-3AD203B41FA5}">
                      <a16:colId xmlns:a16="http://schemas.microsoft.com/office/drawing/2014/main" val="20001"/>
                    </a:ext>
                  </a:extLst>
                </a:gridCol>
                <a:gridCol w="1160309">
                  <a:extLst>
                    <a:ext uri="{9D8B030D-6E8A-4147-A177-3AD203B41FA5}">
                      <a16:colId xmlns:a16="http://schemas.microsoft.com/office/drawing/2014/main" val="20002"/>
                    </a:ext>
                  </a:extLst>
                </a:gridCol>
                <a:gridCol w="1643771">
                  <a:extLst>
                    <a:ext uri="{9D8B030D-6E8A-4147-A177-3AD203B41FA5}">
                      <a16:colId xmlns:a16="http://schemas.microsoft.com/office/drawing/2014/main" val="20003"/>
                    </a:ext>
                  </a:extLst>
                </a:gridCol>
              </a:tblGrid>
              <a:tr h="731520">
                <a:tc gridSpan="4">
                  <a:txBody>
                    <a:bodyPr/>
                    <a:lstStyle/>
                    <a:p>
                      <a:pPr marL="52388" marR="0" indent="0">
                        <a:spcBef>
                          <a:spcPts val="0"/>
                        </a:spcBef>
                        <a:spcAft>
                          <a:spcPts val="0"/>
                        </a:spcAft>
                      </a:pPr>
                      <a:r>
                        <a:rPr lang="en-US" sz="2000">
                          <a:effectLst/>
                          <a:latin typeface="Arial" panose="020B0604020202020204" pitchFamily="34" charset="0"/>
                          <a:ea typeface="Times New Roman" panose="02020603050405020304" pitchFamily="18" charset="0"/>
                        </a:rPr>
                        <a:t>Table x. Rate </a:t>
                      </a:r>
                      <a:r>
                        <a:rPr lang="en-US" sz="2000" dirty="0">
                          <a:effectLst/>
                          <a:latin typeface="Arial" panose="020B0604020202020204" pitchFamily="34" charset="0"/>
                          <a:ea typeface="Times New Roman" panose="02020603050405020304" pitchFamily="18" charset="0"/>
                        </a:rPr>
                        <a:t>of fractures over 5 years by age and calcium level in drinking</a:t>
                      </a:r>
                      <a:r>
                        <a:rPr lang="en-US" sz="2000" baseline="0" dirty="0">
                          <a:effectLst/>
                          <a:latin typeface="Arial" panose="020B0604020202020204" pitchFamily="34" charset="0"/>
                          <a:ea typeface="Times New Roman" panose="02020603050405020304" pitchFamily="18" charset="0"/>
                        </a:rPr>
                        <a:t> water</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5760">
                <a:tc>
                  <a:txBody>
                    <a:bodyPr/>
                    <a:lstStyle/>
                    <a:p>
                      <a:pPr marL="0" marR="0">
                        <a:spcBef>
                          <a:spcPts val="0"/>
                        </a:spcBef>
                        <a:spcAft>
                          <a:spcPts val="0"/>
                        </a:spcAft>
                      </a:pPr>
                      <a:r>
                        <a:rPr lang="en-US" sz="2000">
                          <a:effectLst/>
                          <a:latin typeface="Arial" panose="020B0604020202020204" pitchFamily="34" charset="0"/>
                          <a:ea typeface="Times New Roman" panose="02020603050405020304" pitchFamily="18" charset="0"/>
                        </a:rPr>
                        <a:t> </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Age 20 - 35</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Age 55 - 80</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Overall (pooled)</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760">
                <a:tc>
                  <a:txBody>
                    <a:bodyPr/>
                    <a:lstStyle/>
                    <a:p>
                      <a:pPr marL="0" marR="0">
                        <a:spcBef>
                          <a:spcPts val="0"/>
                        </a:spcBef>
                        <a:spcAft>
                          <a:spcPts val="0"/>
                        </a:spcAft>
                      </a:pPr>
                      <a:r>
                        <a:rPr lang="en-US" sz="2000" dirty="0">
                          <a:effectLst/>
                          <a:latin typeface="Arial" panose="020B0604020202020204" pitchFamily="34" charset="0"/>
                          <a:ea typeface="Times New Roman" panose="02020603050405020304" pitchFamily="18" charset="0"/>
                        </a:rPr>
                        <a:t> High calcium</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1.1%</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11.0%</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 7.8%</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760">
                <a:tc>
                  <a:txBody>
                    <a:bodyPr/>
                    <a:lstStyle/>
                    <a:p>
                      <a:pPr marL="0" marR="0">
                        <a:spcBef>
                          <a:spcPts val="0"/>
                        </a:spcBef>
                        <a:spcAft>
                          <a:spcPts val="0"/>
                        </a:spcAft>
                      </a:pPr>
                      <a:r>
                        <a:rPr lang="en-US" sz="2000" dirty="0">
                          <a:effectLst/>
                          <a:latin typeface="Arial" panose="020B0604020202020204" pitchFamily="34" charset="0"/>
                          <a:ea typeface="Times New Roman" panose="02020603050405020304" pitchFamily="18" charset="0"/>
                        </a:rPr>
                        <a:t> Low calcium</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3.3%</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13.2%</a:t>
                      </a:r>
                      <a:endParaRPr lang="en-US"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10.0%</a:t>
                      </a:r>
                      <a:endParaRPr lang="en-US"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5760">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RR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.33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.83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.78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5760">
                <a:tc>
                  <a:txBody>
                    <a:bodyPr/>
                    <a:lstStyle/>
                    <a:p>
                      <a:pPr marL="0" marR="0" algn="ctr">
                        <a:spcBef>
                          <a:spcPts val="0"/>
                        </a:spcBef>
                        <a:spcAft>
                          <a:spcPts val="0"/>
                        </a:spcAft>
                      </a:pPr>
                      <a:r>
                        <a:rPr lang="en-US" sz="2000" b="1" dirty="0">
                          <a:effectLst/>
                          <a:latin typeface="Times New Roman" panose="02020603050405020304" pitchFamily="18" charset="0"/>
                          <a:ea typeface="Times New Roman" panose="02020603050405020304" pitchFamily="18" charset="0"/>
                        </a:rPr>
                        <a:t>RD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effectLst/>
                          <a:latin typeface="Times New Roman" panose="02020603050405020304" pitchFamily="18" charset="0"/>
                          <a:ea typeface="Times New Roman" panose="02020603050405020304" pitchFamily="18" charset="0"/>
                        </a:rPr>
                        <a:t>-2.2%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Text Box 2"/>
          <p:cNvSpPr txBox="1">
            <a:spLocks noChangeArrowheads="1"/>
          </p:cNvSpPr>
          <p:nvPr/>
        </p:nvSpPr>
        <p:spPr bwMode="auto">
          <a:xfrm>
            <a:off x="3546587" y="873760"/>
            <a:ext cx="5410200" cy="461665"/>
          </a:xfrm>
          <a:prstGeom prst="rect">
            <a:avLst/>
          </a:prstGeom>
          <a:noFill/>
          <a:ln w="9525">
            <a:noFill/>
            <a:miter lim="800000"/>
            <a:headEnd/>
            <a:tailEnd/>
          </a:ln>
        </p:spPr>
        <p:txBody>
          <a:bodyPr wrap="square">
            <a:spAutoFit/>
          </a:bodyPr>
          <a:lstStyle/>
          <a:p>
            <a:pPr>
              <a:spcBef>
                <a:spcPct val="50000"/>
              </a:spcBef>
            </a:pPr>
            <a:r>
              <a:rPr lang="en-US" sz="2400" b="1" u="sng" dirty="0"/>
              <a:t>Effect Modification (aka Interaction)</a:t>
            </a:r>
            <a:endParaRPr lang="en-US" sz="2400" u="sng" dirty="0"/>
          </a:p>
        </p:txBody>
      </p:sp>
      <p:sp>
        <p:nvSpPr>
          <p:cNvPr id="10" name="TextBox 9"/>
          <p:cNvSpPr txBox="1"/>
          <p:nvPr/>
        </p:nvSpPr>
        <p:spPr>
          <a:xfrm>
            <a:off x="2400300" y="1828800"/>
            <a:ext cx="7391400" cy="400110"/>
          </a:xfrm>
          <a:prstGeom prst="rect">
            <a:avLst/>
          </a:prstGeom>
          <a:noFill/>
        </p:spPr>
        <p:txBody>
          <a:bodyPr wrap="square" rtlCol="0">
            <a:spAutoFit/>
          </a:bodyPr>
          <a:lstStyle/>
          <a:p>
            <a:pPr marL="342900" indent="-342900" algn="l">
              <a:buFont typeface="Arial" panose="020B0604020202020204" pitchFamily="34" charset="0"/>
              <a:buChar char="•"/>
            </a:pPr>
            <a:r>
              <a:rPr lang="en-US" dirty="0"/>
              <a:t>Effect modification depends on the effect measure used!</a:t>
            </a:r>
          </a:p>
        </p:txBody>
      </p:sp>
    </p:spTree>
  </p:cSld>
  <p:clrMapOvr>
    <a:masterClrMapping/>
  </p:clrMapOvr>
</p:sld>
</file>

<file path=ppt/theme/theme1.xml><?xml version="1.0" encoding="utf-8"?>
<a:theme xmlns:a="http://schemas.openxmlformats.org/drawingml/2006/main" name="biostat511">
  <a:themeElements>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ostat51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iostat5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ostat5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ostat5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ostat5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ostat5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ostat5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ostat5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Designs\biostat511.pot</Template>
  <TotalTime>10161</TotalTime>
  <Words>2796</Words>
  <Application>Microsoft Office PowerPoint</Application>
  <PresentationFormat>Custom</PresentationFormat>
  <Paragraphs>480</Paragraphs>
  <Slides>25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3" baseType="lpstr">
      <vt:lpstr>Arial</vt:lpstr>
      <vt:lpstr>Cambria Math</vt:lpstr>
      <vt:lpstr>Courier New</vt:lpstr>
      <vt:lpstr>Times New Roman</vt:lpstr>
      <vt:lpstr>Wingdings</vt:lpstr>
      <vt:lpstr>biostat511</vt:lpstr>
      <vt:lpstr>Document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272</cp:revision>
  <cp:lastPrinted>2011-06-04T00:33:50Z</cp:lastPrinted>
  <dcterms:created xsi:type="dcterms:W3CDTF">1999-08-23T19:57:48Z</dcterms:created>
  <dcterms:modified xsi:type="dcterms:W3CDTF">2020-07-07T17:16:27Z</dcterms:modified>
</cp:coreProperties>
</file>