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0"/>
  </p:notesMasterIdLst>
  <p:handoutMasterIdLst>
    <p:handoutMasterId r:id="rId11"/>
  </p:handoutMasterIdLst>
  <p:sldIdLst>
    <p:sldId id="453" r:id="rId2"/>
    <p:sldId id="456" r:id="rId3"/>
    <p:sldId id="454" r:id="rId4"/>
    <p:sldId id="455" r:id="rId5"/>
    <p:sldId id="448" r:id="rId6"/>
    <p:sldId id="449" r:id="rId7"/>
    <p:sldId id="457" r:id="rId8"/>
    <p:sldId id="458" r:id="rId9"/>
  </p:sldIdLst>
  <p:sldSz cx="12192000" cy="9144000"/>
  <p:notesSz cx="9601200" cy="7315200"/>
  <p:defaultTextStyle>
    <a:defPPr>
      <a:defRPr lang="en-US"/>
    </a:defPPr>
    <a:lvl1pPr algn="ctr" rtl="0" eaLnBrk="0" fontAlgn="base" hangingPunct="0">
      <a:spcBef>
        <a:spcPct val="0"/>
      </a:spcBef>
      <a:spcAft>
        <a:spcPct val="0"/>
      </a:spcAft>
      <a:defRPr sz="20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0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58" autoAdjust="0"/>
    <p:restoredTop sz="85375" autoAdjust="0"/>
  </p:normalViewPr>
  <p:slideViewPr>
    <p:cSldViewPr>
      <p:cViewPr varScale="1">
        <p:scale>
          <a:sx n="37" d="100"/>
          <a:sy n="37" d="100"/>
        </p:scale>
        <p:origin x="1028" y="40"/>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59" name="Rectangle 3"/>
          <p:cNvSpPr>
            <a:spLocks noGrp="1" noChangeArrowheads="1"/>
          </p:cNvSpPr>
          <p:nvPr>
            <p:ph type="dt" sz="quarter"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96260" name="Rectangle 4"/>
          <p:cNvSpPr>
            <a:spLocks noGrp="1" noChangeArrowheads="1"/>
          </p:cNvSpPr>
          <p:nvPr>
            <p:ph type="ftr" sz="quarter" idx="2"/>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61" name="Rectangle 5"/>
          <p:cNvSpPr>
            <a:spLocks noGrp="1" noChangeArrowheads="1"/>
          </p:cNvSpPr>
          <p:nvPr>
            <p:ph type="sldNum" sz="quarter" idx="3"/>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7353A3DE-7A06-405C-8DDF-02AE43F70047}" type="slidenum">
              <a:rPr lang="en-US"/>
              <a:pPr>
                <a:defRPr/>
              </a:pPr>
              <a:t>‹#›</a:t>
            </a:fld>
            <a:endParaRPr lang="en-US"/>
          </a:p>
        </p:txBody>
      </p:sp>
    </p:spTree>
    <p:extLst>
      <p:ext uri="{BB962C8B-B14F-4D97-AF65-F5344CB8AC3E}">
        <p14:creationId xmlns:p14="http://schemas.microsoft.com/office/powerpoint/2010/main" val="422467346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30T20:50:29.302"/>
    </inkml:context>
    <inkml:brush xml:id="br0">
      <inkml:brushProperty name="width" value="0.05" units="cm"/>
      <inkml:brushProperty name="height" value="0.05" units="cm"/>
    </inkml:brush>
  </inkml:definitions>
  <inkml:trace contextRef="#ctx0" brushRef="#br0">176 27 4224,'-137'-27'1664,"137"42"-1312,-23 27-1888,8-22-960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2971800" y="547688"/>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121205E5-BA4D-4B36-A98D-F8C1A936F78D}" type="slidenum">
              <a:rPr lang="en-US"/>
              <a:pPr>
                <a:defRPr/>
              </a:pPr>
              <a:t>‹#›</a:t>
            </a:fld>
            <a:endParaRPr lang="en-US"/>
          </a:p>
        </p:txBody>
      </p:sp>
    </p:spTree>
    <p:extLst>
      <p:ext uri="{BB962C8B-B14F-4D97-AF65-F5344CB8AC3E}">
        <p14:creationId xmlns:p14="http://schemas.microsoft.com/office/powerpoint/2010/main" val="2886913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C26194AF-2CFC-49EA-9425-3DF05AC2F66D}" type="slidenum">
              <a:rPr lang="en-US"/>
              <a:pPr>
                <a:defRPr/>
              </a:pPr>
              <a:t>‹#›</a:t>
            </a:fld>
            <a:endParaRPr lang="en-US"/>
          </a:p>
        </p:txBody>
      </p:sp>
    </p:spTree>
    <p:extLst>
      <p:ext uri="{BB962C8B-B14F-4D97-AF65-F5344CB8AC3E}">
        <p14:creationId xmlns:p14="http://schemas.microsoft.com/office/powerpoint/2010/main" val="108207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C886EF19-FB6A-41CC-949C-AA0762928848}" type="slidenum">
              <a:rPr lang="en-US"/>
              <a:pPr>
                <a:defRPr/>
              </a:pPr>
              <a:t>‹#›</a:t>
            </a:fld>
            <a:endParaRPr lang="en-US"/>
          </a:p>
        </p:txBody>
      </p:sp>
    </p:spTree>
    <p:extLst>
      <p:ext uri="{BB962C8B-B14F-4D97-AF65-F5344CB8AC3E}">
        <p14:creationId xmlns:p14="http://schemas.microsoft.com/office/powerpoint/2010/main" val="257114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FEDFA559-216B-4FC3-AE74-5C60A0135522}" type="slidenum">
              <a:rPr lang="en-US"/>
              <a:pPr>
                <a:defRPr/>
              </a:pPr>
              <a:t>‹#›</a:t>
            </a:fld>
            <a:endParaRPr lang="en-US"/>
          </a:p>
        </p:txBody>
      </p:sp>
    </p:spTree>
    <p:extLst>
      <p:ext uri="{BB962C8B-B14F-4D97-AF65-F5344CB8AC3E}">
        <p14:creationId xmlns:p14="http://schemas.microsoft.com/office/powerpoint/2010/main" val="149360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851DD761-D0DD-4A10-BA4B-CE3F51E5B9CE}" type="slidenum">
              <a:rPr lang="en-US"/>
              <a:pPr>
                <a:defRPr/>
              </a:pPr>
              <a:t>‹#›</a:t>
            </a:fld>
            <a:endParaRPr lang="en-US"/>
          </a:p>
        </p:txBody>
      </p:sp>
    </p:spTree>
    <p:extLst>
      <p:ext uri="{BB962C8B-B14F-4D97-AF65-F5344CB8AC3E}">
        <p14:creationId xmlns:p14="http://schemas.microsoft.com/office/powerpoint/2010/main" val="348234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B3F4D29C-D37B-45AB-9036-7E31EAEC3676}" type="slidenum">
              <a:rPr lang="en-US"/>
              <a:pPr>
                <a:defRPr/>
              </a:pPr>
              <a:t>‹#›</a:t>
            </a:fld>
            <a:endParaRPr lang="en-US"/>
          </a:p>
        </p:txBody>
      </p:sp>
    </p:spTree>
    <p:extLst>
      <p:ext uri="{BB962C8B-B14F-4D97-AF65-F5344CB8AC3E}">
        <p14:creationId xmlns:p14="http://schemas.microsoft.com/office/powerpoint/2010/main" val="1730314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0353BAE4-6A67-45BC-93DE-CFDEB7DBE714}" type="slidenum">
              <a:rPr lang="en-US"/>
              <a:pPr>
                <a:defRPr/>
              </a:pPr>
              <a:t>‹#›</a:t>
            </a:fld>
            <a:endParaRPr lang="en-US"/>
          </a:p>
        </p:txBody>
      </p:sp>
    </p:spTree>
    <p:extLst>
      <p:ext uri="{BB962C8B-B14F-4D97-AF65-F5344CB8AC3E}">
        <p14:creationId xmlns:p14="http://schemas.microsoft.com/office/powerpoint/2010/main" val="376811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9" name="Rectangle 6"/>
          <p:cNvSpPr>
            <a:spLocks noGrp="1" noChangeArrowheads="1"/>
          </p:cNvSpPr>
          <p:nvPr>
            <p:ph type="sldNum" sz="quarter" idx="12"/>
          </p:nvPr>
        </p:nvSpPr>
        <p:spPr>
          <a:ln/>
        </p:spPr>
        <p:txBody>
          <a:bodyPr/>
          <a:lstStyle>
            <a:lvl1pPr>
              <a:defRPr/>
            </a:lvl1pPr>
          </a:lstStyle>
          <a:p>
            <a:pPr>
              <a:defRPr/>
            </a:pPr>
            <a:fld id="{3A190821-557E-454E-A50C-DC2604E9ADCC}" type="slidenum">
              <a:rPr lang="en-US"/>
              <a:pPr>
                <a:defRPr/>
              </a:pPr>
              <a:t>‹#›</a:t>
            </a:fld>
            <a:endParaRPr lang="en-US"/>
          </a:p>
        </p:txBody>
      </p:sp>
    </p:spTree>
    <p:extLst>
      <p:ext uri="{BB962C8B-B14F-4D97-AF65-F5344CB8AC3E}">
        <p14:creationId xmlns:p14="http://schemas.microsoft.com/office/powerpoint/2010/main" val="114538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5" name="Rectangle 6"/>
          <p:cNvSpPr>
            <a:spLocks noGrp="1" noChangeArrowheads="1"/>
          </p:cNvSpPr>
          <p:nvPr>
            <p:ph type="sldNum" sz="quarter" idx="12"/>
          </p:nvPr>
        </p:nvSpPr>
        <p:spPr>
          <a:ln/>
        </p:spPr>
        <p:txBody>
          <a:bodyPr/>
          <a:lstStyle>
            <a:lvl1pPr>
              <a:defRPr/>
            </a:lvl1pPr>
          </a:lstStyle>
          <a:p>
            <a:pPr>
              <a:defRPr/>
            </a:pPr>
            <a:fld id="{A8041355-7A1D-44A8-8E8A-EB7E49769744}" type="slidenum">
              <a:rPr lang="en-US"/>
              <a:pPr>
                <a:defRPr/>
              </a:pPr>
              <a:t>‹#›</a:t>
            </a:fld>
            <a:endParaRPr lang="en-US"/>
          </a:p>
        </p:txBody>
      </p:sp>
    </p:spTree>
    <p:extLst>
      <p:ext uri="{BB962C8B-B14F-4D97-AF65-F5344CB8AC3E}">
        <p14:creationId xmlns:p14="http://schemas.microsoft.com/office/powerpoint/2010/main" val="326272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4" name="Rectangle 6"/>
          <p:cNvSpPr>
            <a:spLocks noGrp="1" noChangeArrowheads="1"/>
          </p:cNvSpPr>
          <p:nvPr>
            <p:ph type="sldNum" sz="quarter" idx="12"/>
          </p:nvPr>
        </p:nvSpPr>
        <p:spPr>
          <a:ln/>
        </p:spPr>
        <p:txBody>
          <a:bodyPr/>
          <a:lstStyle>
            <a:lvl1pPr>
              <a:defRPr/>
            </a:lvl1pPr>
          </a:lstStyle>
          <a:p>
            <a:pPr>
              <a:defRPr/>
            </a:pPr>
            <a:fld id="{F61EFE20-41AB-4F71-924D-EBDF6C3C5372}" type="slidenum">
              <a:rPr lang="en-US"/>
              <a:pPr>
                <a:defRPr/>
              </a:pPr>
              <a:t>‹#›</a:t>
            </a:fld>
            <a:endParaRPr lang="en-US"/>
          </a:p>
        </p:txBody>
      </p:sp>
    </p:spTree>
    <p:extLst>
      <p:ext uri="{BB962C8B-B14F-4D97-AF65-F5344CB8AC3E}">
        <p14:creationId xmlns:p14="http://schemas.microsoft.com/office/powerpoint/2010/main" val="326177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D233EA8A-80AE-460E-94E8-167A52EC9FE9}" type="slidenum">
              <a:rPr lang="en-US"/>
              <a:pPr>
                <a:defRPr/>
              </a:pPr>
              <a:t>‹#›</a:t>
            </a:fld>
            <a:endParaRPr lang="en-US"/>
          </a:p>
        </p:txBody>
      </p:sp>
    </p:spTree>
    <p:extLst>
      <p:ext uri="{BB962C8B-B14F-4D97-AF65-F5344CB8AC3E}">
        <p14:creationId xmlns:p14="http://schemas.microsoft.com/office/powerpoint/2010/main" val="39769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4C52EF59-D01B-4D30-8FED-DD09805E24F3}" type="slidenum">
              <a:rPr lang="en-US"/>
              <a:pPr>
                <a:defRPr/>
              </a:pPr>
              <a:t>‹#›</a:t>
            </a:fld>
            <a:endParaRPr lang="en-US"/>
          </a:p>
        </p:txBody>
      </p:sp>
    </p:spTree>
    <p:extLst>
      <p:ext uri="{BB962C8B-B14F-4D97-AF65-F5344CB8AC3E}">
        <p14:creationId xmlns:p14="http://schemas.microsoft.com/office/powerpoint/2010/main" val="108754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Times New Roman" pitchFamily="18" charset="0"/>
              </a:defRPr>
            </a:lvl1pPr>
          </a:lstStyle>
          <a:p>
            <a:pPr>
              <a:defRPr/>
            </a:pPr>
            <a:r>
              <a:rPr lang="en-US"/>
              <a:t>Summer Institutes 2020</a:t>
            </a:r>
          </a:p>
        </p:txBody>
      </p:sp>
      <p:sp>
        <p:nvSpPr>
          <p:cNvPr id="9221"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r>
              <a:rPr lang="en-US"/>
              <a:t>Module 1, Session 8</a:t>
            </a:r>
          </a:p>
        </p:txBody>
      </p:sp>
      <p:sp>
        <p:nvSpPr>
          <p:cNvPr id="9222"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97420721-9F95-4846-8773-2B18F265A8CE}" type="slidenum">
              <a:rPr lang="en-US"/>
              <a:pPr>
                <a:defRPr/>
              </a:pPr>
              <a:t>‹#›</a:t>
            </a:fld>
            <a:endParaRPr lang="en-US"/>
          </a:p>
        </p:txBody>
      </p:sp>
      <p:sp>
        <p:nvSpPr>
          <p:cNvPr id="1031" name="AutoShape 7"/>
          <p:cNvSpPr>
            <a:spLocks noChangeArrowheads="1"/>
          </p:cNvSpPr>
          <p:nvPr/>
        </p:nvSpPr>
        <p:spPr bwMode="auto">
          <a:xfrm>
            <a:off x="677334" y="381000"/>
            <a:ext cx="10837333" cy="78486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algn="ctr" eaLnBrk="0" fontAlgn="base" hangingPunct="0">
              <a:spcBef>
                <a:spcPct val="0"/>
              </a:spcBef>
              <a:spcAft>
                <a:spcPct val="0"/>
              </a:spcAft>
              <a:defRPr sz="2000">
                <a:solidFill>
                  <a:schemeClr val="tx1"/>
                </a:solidFill>
                <a:latin typeface="Times New Roman" charset="0"/>
              </a:defRPr>
            </a:lvl6pPr>
            <a:lvl7pPr marL="2971800" indent="-228600" algn="ctr" eaLnBrk="0" fontAlgn="base" hangingPunct="0">
              <a:spcBef>
                <a:spcPct val="0"/>
              </a:spcBef>
              <a:spcAft>
                <a:spcPct val="0"/>
              </a:spcAft>
              <a:defRPr sz="2000">
                <a:solidFill>
                  <a:schemeClr val="tx1"/>
                </a:solidFill>
                <a:latin typeface="Times New Roman" charset="0"/>
              </a:defRPr>
            </a:lvl7pPr>
            <a:lvl8pPr marL="3429000" indent="-228600" algn="ctr" eaLnBrk="0" fontAlgn="base" hangingPunct="0">
              <a:spcBef>
                <a:spcPct val="0"/>
              </a:spcBef>
              <a:spcAft>
                <a:spcPct val="0"/>
              </a:spcAft>
              <a:defRPr sz="2000">
                <a:solidFill>
                  <a:schemeClr val="tx1"/>
                </a:solidFill>
                <a:latin typeface="Times New Roman" charset="0"/>
              </a:defRPr>
            </a:lvl8pPr>
            <a:lvl9pPr marL="3886200" indent="-228600" algn="ctr" eaLnBrk="0" fontAlgn="base" hangingPunct="0">
              <a:spcBef>
                <a:spcPct val="0"/>
              </a:spcBef>
              <a:spcAft>
                <a:spcPct val="0"/>
              </a:spcAft>
              <a:defRPr sz="2000">
                <a:solidFill>
                  <a:schemeClr val="tx1"/>
                </a:solidFill>
                <a:latin typeface="Times New Roman" charset="0"/>
              </a:defRPr>
            </a:lvl9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ext Box 4"/>
          <p:cNvSpPr txBox="1">
            <a:spLocks noChangeArrowheads="1"/>
          </p:cNvSpPr>
          <p:nvPr/>
        </p:nvSpPr>
        <p:spPr bwMode="auto">
          <a:xfrm>
            <a:off x="1354666" y="1086972"/>
            <a:ext cx="9448800" cy="710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spcBef>
                <a:spcPct val="50000"/>
              </a:spcBef>
              <a:buFontTx/>
              <a:buNone/>
            </a:pPr>
            <a:r>
              <a:rPr lang="en-US" altLang="en-US" sz="2400" b="1" dirty="0"/>
              <a:t>Paired Binary data</a:t>
            </a:r>
          </a:p>
          <a:p>
            <a:pPr marL="1085850" lvl="1" indent="-342900">
              <a:spcBef>
                <a:spcPct val="50000"/>
              </a:spcBef>
              <a:buFont typeface="Arial" panose="020B0604020202020204" pitchFamily="34" charset="0"/>
              <a:buChar char="•"/>
            </a:pPr>
            <a:r>
              <a:rPr lang="en-US" altLang="en-US" sz="2400" dirty="0"/>
              <a:t>Typically (but not exclusively) a matched case-control study</a:t>
            </a:r>
          </a:p>
          <a:p>
            <a:pPr marL="1085850" lvl="1" indent="-342900">
              <a:spcBef>
                <a:spcPct val="50000"/>
              </a:spcBef>
              <a:buFont typeface="Arial" panose="020B0604020202020204" pitchFamily="34" charset="0"/>
              <a:buChar char="•"/>
            </a:pPr>
            <a:r>
              <a:rPr lang="en-US" altLang="en-US" sz="2400" dirty="0"/>
              <a:t>Cases uniquely matched to controls; create a table showing concordance/discordance of pairs</a:t>
            </a:r>
          </a:p>
          <a:p>
            <a:pPr marL="1085850" lvl="1" indent="-342900">
              <a:spcBef>
                <a:spcPct val="50000"/>
              </a:spcBef>
              <a:buFont typeface="Arial" panose="020B0604020202020204" pitchFamily="34" charset="0"/>
              <a:buChar char="•"/>
            </a:pPr>
            <a:r>
              <a:rPr lang="en-US" altLang="en-US" sz="2400" dirty="0"/>
              <a:t>Use </a:t>
            </a:r>
            <a:r>
              <a:rPr lang="en-US" altLang="en-US" sz="2400" dirty="0" err="1"/>
              <a:t>McNemar’s</a:t>
            </a:r>
            <a:r>
              <a:rPr lang="en-US" altLang="en-US" sz="2400" dirty="0"/>
              <a:t> chi-square test to test association</a:t>
            </a:r>
          </a:p>
          <a:p>
            <a:pPr>
              <a:spcBef>
                <a:spcPct val="50000"/>
              </a:spcBef>
              <a:buNone/>
            </a:pPr>
            <a:r>
              <a:rPr lang="en-US" altLang="en-US" sz="2400" b="1" dirty="0"/>
              <a:t>Effect Modification</a:t>
            </a:r>
          </a:p>
          <a:p>
            <a:pPr marL="1085850" lvl="1" indent="-342900">
              <a:spcBef>
                <a:spcPct val="50000"/>
              </a:spcBef>
              <a:buFont typeface="Arial" panose="020B0604020202020204" pitchFamily="34" charset="0"/>
              <a:buChar char="•"/>
            </a:pPr>
            <a:r>
              <a:rPr lang="en-US" altLang="en-US" sz="2400" dirty="0"/>
              <a:t>Effect of exposure on outcome varies by level of a 3</a:t>
            </a:r>
            <a:r>
              <a:rPr lang="en-US" altLang="en-US" sz="2400" baseline="30000" dirty="0"/>
              <a:t>rd</a:t>
            </a:r>
            <a:r>
              <a:rPr lang="en-US" altLang="en-US" sz="2400" dirty="0"/>
              <a:t> variable</a:t>
            </a:r>
          </a:p>
          <a:p>
            <a:pPr marL="1085850" lvl="1" indent="-342900">
              <a:spcBef>
                <a:spcPct val="50000"/>
              </a:spcBef>
              <a:buFont typeface="Arial" panose="020B0604020202020204" pitchFamily="34" charset="0"/>
              <a:buChar char="•"/>
            </a:pPr>
            <a:r>
              <a:rPr lang="en-US" altLang="en-US" sz="2400" dirty="0"/>
              <a:t>Depends on measure of effect chosen (i.e. RR, OR, RD)</a:t>
            </a:r>
          </a:p>
          <a:p>
            <a:pPr>
              <a:spcBef>
                <a:spcPct val="50000"/>
              </a:spcBef>
              <a:buNone/>
            </a:pPr>
            <a:r>
              <a:rPr lang="en-US" altLang="en-US" sz="2400" b="1" dirty="0"/>
              <a:t>Confounding  </a:t>
            </a:r>
          </a:p>
          <a:p>
            <a:pPr marL="1085850" lvl="1" indent="-342900">
              <a:spcBef>
                <a:spcPct val="50000"/>
              </a:spcBef>
              <a:buFont typeface="Arial" panose="020B0604020202020204" pitchFamily="34" charset="0"/>
              <a:buChar char="•"/>
            </a:pPr>
            <a:r>
              <a:rPr lang="en-US" altLang="en-US" sz="2400" dirty="0"/>
              <a:t>Typically, exposure groups are imbalanced with respect to a 3</a:t>
            </a:r>
            <a:r>
              <a:rPr lang="en-US" altLang="en-US" sz="2400" baseline="30000" dirty="0"/>
              <a:t>rd</a:t>
            </a:r>
            <a:r>
              <a:rPr lang="en-US" altLang="en-US" sz="2400" dirty="0"/>
              <a:t> variable that is also a risk factor for the outcome</a:t>
            </a:r>
          </a:p>
          <a:p>
            <a:pPr marL="1085850" lvl="1" indent="-342900">
              <a:spcBef>
                <a:spcPct val="50000"/>
              </a:spcBef>
              <a:buFont typeface="Arial" panose="020B0604020202020204" pitchFamily="34" charset="0"/>
              <a:buChar char="•"/>
            </a:pPr>
            <a:r>
              <a:rPr lang="en-US" altLang="en-US" sz="2400" dirty="0"/>
              <a:t>Creates bias in estimate of “causal” effect of exposure on outcome</a:t>
            </a:r>
          </a:p>
          <a:p>
            <a:pPr marL="1085850" lvl="1" indent="-342900">
              <a:spcBef>
                <a:spcPct val="50000"/>
              </a:spcBef>
              <a:buFont typeface="Arial" panose="020B0604020202020204" pitchFamily="34" charset="0"/>
              <a:buChar char="•"/>
            </a:pPr>
            <a:r>
              <a:rPr lang="en-US" altLang="en-US" sz="2400" dirty="0"/>
              <a:t>Control/adjust for the 3</a:t>
            </a:r>
            <a:r>
              <a:rPr lang="en-US" altLang="en-US" sz="2400" baseline="30000" dirty="0"/>
              <a:t>rd</a:t>
            </a:r>
            <a:r>
              <a:rPr lang="en-US" altLang="en-US" sz="2400" dirty="0"/>
              <a:t> variable using stratification (other methods also available)</a:t>
            </a:r>
          </a:p>
        </p:txBody>
      </p:sp>
      <p:sp>
        <p:nvSpPr>
          <p:cNvPr id="9" name="Text Box 4">
            <a:extLst>
              <a:ext uri="{FF2B5EF4-FFF2-40B4-BE49-F238E27FC236}">
                <a16:creationId xmlns:a16="http://schemas.microsoft.com/office/drawing/2014/main" id="{B6A2B9FB-4A5C-4C81-9207-A3C5725E6D93}"/>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a:t>
            </a:r>
          </a:p>
        </p:txBody>
      </p:sp>
      <p:sp>
        <p:nvSpPr>
          <p:cNvPr id="2" name="Date Placeholder 1">
            <a:extLst>
              <a:ext uri="{FF2B5EF4-FFF2-40B4-BE49-F238E27FC236}">
                <a16:creationId xmlns:a16="http://schemas.microsoft.com/office/drawing/2014/main" id="{42BEFC84-02F5-4D83-9158-C125D18990CC}"/>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ECECD0DC-EA99-4A41-8D23-8621D7F8B93F}"/>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4DC7AF42-7815-4BDB-A264-CDE231FD2592}"/>
              </a:ext>
            </a:extLst>
          </p:cNvPr>
          <p:cNvSpPr>
            <a:spLocks noGrp="1"/>
          </p:cNvSpPr>
          <p:nvPr>
            <p:ph type="sldNum" sz="quarter" idx="12"/>
          </p:nvPr>
        </p:nvSpPr>
        <p:spPr/>
        <p:txBody>
          <a:bodyPr/>
          <a:lstStyle/>
          <a:p>
            <a:pPr>
              <a:defRPr/>
            </a:pPr>
            <a:fld id="{9574F64C-599D-439B-AF0D-2F269C538FC5}" type="slidenum">
              <a:rPr lang="en-US" smtClean="0"/>
              <a:pPr>
                <a:defRPr/>
              </a:pPr>
              <a:t>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ACF4FFB-7912-4A31-AAC9-884F1A8D7237}"/>
                  </a:ext>
                </a:extLst>
              </p14:cNvPr>
              <p14:cNvContentPartPr/>
              <p14:nvPr/>
            </p14:nvContentPartPr>
            <p14:xfrm>
              <a:off x="12720960" y="8149840"/>
              <a:ext cx="63360" cy="28080"/>
            </p14:xfrm>
          </p:contentPart>
        </mc:Choice>
        <mc:Fallback xmlns="">
          <p:pic>
            <p:nvPicPr>
              <p:cNvPr id="5" name="Ink 4">
                <a:extLst>
                  <a:ext uri="{FF2B5EF4-FFF2-40B4-BE49-F238E27FC236}">
                    <a16:creationId xmlns:a16="http://schemas.microsoft.com/office/drawing/2014/main" id="{1ACF4FFB-7912-4A31-AAC9-884F1A8D7237}"/>
                  </a:ext>
                </a:extLst>
              </p:cNvPr>
              <p:cNvPicPr/>
              <p:nvPr/>
            </p:nvPicPr>
            <p:blipFill>
              <a:blip r:embed="rId3"/>
              <a:stretch>
                <a:fillRect/>
              </a:stretch>
            </p:blipFill>
            <p:spPr>
              <a:xfrm>
                <a:off x="12712320" y="8140840"/>
                <a:ext cx="81000" cy="4572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2C322E-3163-490B-9D59-0A5BED39DC79}"/>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7557D2E2-A0DE-475C-A09E-402B69D5427B}"/>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6A30BCB8-C4D5-412A-A445-F33281C5599D}"/>
              </a:ext>
            </a:extLst>
          </p:cNvPr>
          <p:cNvSpPr>
            <a:spLocks noGrp="1"/>
          </p:cNvSpPr>
          <p:nvPr>
            <p:ph type="sldNum" sz="quarter" idx="12"/>
          </p:nvPr>
        </p:nvSpPr>
        <p:spPr/>
        <p:txBody>
          <a:bodyPr/>
          <a:lstStyle/>
          <a:p>
            <a:pPr>
              <a:defRPr/>
            </a:pPr>
            <a:fld id="{F61EFE20-41AB-4F71-924D-EBDF6C3C5372}" type="slidenum">
              <a:rPr lang="en-US" smtClean="0"/>
              <a:pPr>
                <a:defRPr/>
              </a:pPr>
              <a:t>2</a:t>
            </a:fld>
            <a:endParaRPr lang="en-US"/>
          </a:p>
        </p:txBody>
      </p:sp>
      <p:sp>
        <p:nvSpPr>
          <p:cNvPr id="6" name="Text Box 3">
            <a:extLst>
              <a:ext uri="{FF2B5EF4-FFF2-40B4-BE49-F238E27FC236}">
                <a16:creationId xmlns:a16="http://schemas.microsoft.com/office/drawing/2014/main" id="{45FE6A54-3275-4B80-8D7E-18CBBA6A9020}"/>
              </a:ext>
            </a:extLst>
          </p:cNvPr>
          <p:cNvSpPr txBox="1">
            <a:spLocks noChangeArrowheads="1"/>
          </p:cNvSpPr>
          <p:nvPr/>
        </p:nvSpPr>
        <p:spPr bwMode="auto">
          <a:xfrm>
            <a:off x="1219200" y="1676400"/>
            <a:ext cx="9525000"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685800" indent="-2286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ct val="50000"/>
              </a:spcBef>
              <a:buFontTx/>
              <a:buChar char="•"/>
            </a:pPr>
            <a:r>
              <a:rPr lang="en-US" altLang="en-US" sz="2400" dirty="0"/>
              <a:t>Compute separate OR for each stratum (OR</a:t>
            </a:r>
            <a:r>
              <a:rPr lang="en-US" altLang="en-US" sz="2400" baseline="-25000" dirty="0"/>
              <a:t>1</a:t>
            </a:r>
            <a:r>
              <a:rPr lang="en-US" altLang="en-US" sz="2400" dirty="0"/>
              <a:t>, OR</a:t>
            </a:r>
            <a:r>
              <a:rPr lang="en-US" altLang="en-US" sz="2400" baseline="-25000" dirty="0"/>
              <a:t>2</a:t>
            </a:r>
            <a:r>
              <a:rPr lang="en-US" altLang="en-US" sz="2400" dirty="0"/>
              <a:t>, … </a:t>
            </a:r>
            <a:r>
              <a:rPr lang="en-US" altLang="en-US" sz="2400" dirty="0" err="1"/>
              <a:t>Or</a:t>
            </a:r>
            <a:r>
              <a:rPr lang="en-US" altLang="en-US" sz="2400" baseline="-25000" dirty="0" err="1"/>
              <a:t>k</a:t>
            </a:r>
            <a:r>
              <a:rPr lang="en-US" altLang="en-US" sz="2400" dirty="0"/>
              <a:t>)</a:t>
            </a:r>
          </a:p>
          <a:p>
            <a:pPr lvl="1">
              <a:spcBef>
                <a:spcPct val="50000"/>
              </a:spcBef>
              <a:spcAft>
                <a:spcPts val="1200"/>
              </a:spcAft>
              <a:buFontTx/>
              <a:buChar char="•"/>
            </a:pPr>
            <a:r>
              <a:rPr lang="en-US" altLang="en-US" sz="2400" dirty="0"/>
              <a:t>Assess homogeneity of OR’s across strata (Is there EM?)</a:t>
            </a:r>
          </a:p>
          <a:p>
            <a:pPr lvl="2">
              <a:spcBef>
                <a:spcPct val="0"/>
              </a:spcBef>
              <a:buNone/>
            </a:pPr>
            <a:r>
              <a:rPr lang="en-US" altLang="en-US" dirty="0"/>
              <a:t>	Ho: OR</a:t>
            </a:r>
            <a:r>
              <a:rPr lang="en-US" altLang="en-US" baseline="-25000" dirty="0"/>
              <a:t>1</a:t>
            </a:r>
            <a:r>
              <a:rPr lang="en-US" altLang="en-US" dirty="0"/>
              <a:t> = OR</a:t>
            </a:r>
            <a:r>
              <a:rPr lang="en-US" altLang="en-US" baseline="-25000" dirty="0"/>
              <a:t>2</a:t>
            </a:r>
            <a:r>
              <a:rPr lang="en-US" altLang="en-US" dirty="0"/>
              <a:t> = … = OR</a:t>
            </a:r>
            <a:r>
              <a:rPr lang="en-US" altLang="en-US" baseline="-25000" dirty="0"/>
              <a:t>K</a:t>
            </a:r>
          </a:p>
          <a:p>
            <a:pPr lvl="2">
              <a:spcBef>
                <a:spcPct val="0"/>
              </a:spcBef>
              <a:buNone/>
            </a:pPr>
            <a:r>
              <a:rPr lang="en-US" altLang="en-US" dirty="0"/>
              <a:t>	Ha: not all stratum-specific OR’s are equal</a:t>
            </a:r>
          </a:p>
          <a:p>
            <a:pPr lvl="1">
              <a:spcBef>
                <a:spcPct val="50000"/>
              </a:spcBef>
              <a:buFontTx/>
              <a:buChar char="•"/>
            </a:pPr>
            <a:r>
              <a:rPr lang="en-US" altLang="en-US" sz="2400" dirty="0"/>
              <a:t>Pool OR’s: use weighted average (Adjust for confounding)</a:t>
            </a:r>
          </a:p>
          <a:p>
            <a:pPr lvl="1">
              <a:spcBef>
                <a:spcPct val="50000"/>
              </a:spcBef>
              <a:buFontTx/>
              <a:buChar char="•"/>
            </a:pPr>
            <a:r>
              <a:rPr lang="en-US" altLang="en-US" sz="2400" dirty="0"/>
              <a:t>Global test Ho: </a:t>
            </a:r>
            <a:r>
              <a:rPr lang="en-US" altLang="en-US" sz="2400" dirty="0" err="1"/>
              <a:t>OR</a:t>
            </a:r>
            <a:r>
              <a:rPr lang="en-US" altLang="en-US" sz="2400" baseline="-25000" dirty="0" err="1"/>
              <a:t>pool</a:t>
            </a:r>
            <a:r>
              <a:rPr lang="en-US" altLang="en-US" sz="2400" dirty="0"/>
              <a:t> = 1 (Is there association, after adjustment?)</a:t>
            </a:r>
          </a:p>
          <a:p>
            <a:pPr lvl="1">
              <a:spcBef>
                <a:spcPct val="50000"/>
              </a:spcBef>
              <a:buFontTx/>
              <a:buChar char="•"/>
            </a:pPr>
            <a:r>
              <a:rPr lang="en-US" altLang="en-US" sz="2400" dirty="0"/>
              <a:t>Same idea for RR and RD</a:t>
            </a:r>
          </a:p>
        </p:txBody>
      </p:sp>
      <p:sp>
        <p:nvSpPr>
          <p:cNvPr id="8" name="Text Box 2">
            <a:extLst>
              <a:ext uri="{FF2B5EF4-FFF2-40B4-BE49-F238E27FC236}">
                <a16:creationId xmlns:a16="http://schemas.microsoft.com/office/drawing/2014/main" id="{21F153AD-D25A-4E53-96D6-087B43642129}"/>
              </a:ext>
            </a:extLst>
          </p:cNvPr>
          <p:cNvSpPr txBox="1">
            <a:spLocks noChangeArrowheads="1"/>
          </p:cNvSpPr>
          <p:nvPr/>
        </p:nvSpPr>
        <p:spPr bwMode="auto">
          <a:xfrm>
            <a:off x="3670300" y="7620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Adjusting the OR via Stratification</a:t>
            </a:r>
          </a:p>
        </p:txBody>
      </p:sp>
    </p:spTree>
    <p:extLst>
      <p:ext uri="{BB962C8B-B14F-4D97-AF65-F5344CB8AC3E}">
        <p14:creationId xmlns:p14="http://schemas.microsoft.com/office/powerpoint/2010/main" val="181055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5417E-42BF-49FC-860E-19F84E21C3B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B75D8B58-4158-4C25-81E0-DDF98D876CD2}"/>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C986661D-41F8-4187-923A-F71786783939}"/>
              </a:ext>
            </a:extLst>
          </p:cNvPr>
          <p:cNvSpPr>
            <a:spLocks noGrp="1"/>
          </p:cNvSpPr>
          <p:nvPr>
            <p:ph type="sldNum" sz="quarter" idx="12"/>
          </p:nvPr>
        </p:nvSpPr>
        <p:spPr/>
        <p:txBody>
          <a:bodyPr/>
          <a:lstStyle/>
          <a:p>
            <a:pPr>
              <a:defRPr/>
            </a:pPr>
            <a:fld id="{F61EFE20-41AB-4F71-924D-EBDF6C3C5372}" type="slidenum">
              <a:rPr lang="en-US" smtClean="0"/>
              <a:pPr>
                <a:defRPr/>
              </a:pPr>
              <a:t>3</a:t>
            </a:fld>
            <a:endParaRPr lang="en-US"/>
          </a:p>
        </p:txBody>
      </p:sp>
      <p:sp>
        <p:nvSpPr>
          <p:cNvPr id="5" name="Rectangle 4">
            <a:extLst>
              <a:ext uri="{FF2B5EF4-FFF2-40B4-BE49-F238E27FC236}">
                <a16:creationId xmlns:a16="http://schemas.microsoft.com/office/drawing/2014/main" id="{D4EADD5E-E9E2-4DBB-93C4-1EA258CA98A6}"/>
              </a:ext>
            </a:extLst>
          </p:cNvPr>
          <p:cNvSpPr/>
          <p:nvPr/>
        </p:nvSpPr>
        <p:spPr>
          <a:xfrm>
            <a:off x="1828800" y="838200"/>
            <a:ext cx="8534400" cy="830997"/>
          </a:xfrm>
          <a:prstGeom prst="rect">
            <a:avLst/>
          </a:prstGeom>
        </p:spPr>
        <p:txBody>
          <a:bodyPr wrap="square">
            <a:spAutoFit/>
          </a:bodyPr>
          <a:lstStyle/>
          <a:p>
            <a:pPr algn="l"/>
            <a:r>
              <a:rPr lang="en-US" sz="2400" b="1" dirty="0">
                <a:solidFill>
                  <a:schemeClr val="accent2"/>
                </a:solidFill>
              </a:rPr>
              <a:t>Exercise 1</a:t>
            </a:r>
            <a:r>
              <a:rPr lang="en-US" sz="2400" dirty="0">
                <a:solidFill>
                  <a:schemeClr val="accent2"/>
                </a:solidFill>
              </a:rPr>
              <a:t>: </a:t>
            </a:r>
            <a:r>
              <a:rPr lang="en-US" sz="2400" dirty="0">
                <a:solidFill>
                  <a:srgbClr val="3333CC"/>
                </a:solidFill>
              </a:rPr>
              <a:t>Compute</a:t>
            </a:r>
            <a:r>
              <a:rPr lang="en-US" sz="2400" dirty="0">
                <a:solidFill>
                  <a:schemeClr val="accent2"/>
                </a:solidFill>
              </a:rPr>
              <a:t> </a:t>
            </a:r>
            <a:r>
              <a:rPr lang="en-US" sz="2400" dirty="0">
                <a:solidFill>
                  <a:schemeClr val="accent2"/>
                </a:solidFill>
                <a:sym typeface="Symbol" panose="05050102010706020507" pitchFamily="18" charset="2"/>
              </a:rPr>
              <a:t></a:t>
            </a:r>
            <a:r>
              <a:rPr lang="en-US" sz="2400" baseline="30000" dirty="0">
                <a:solidFill>
                  <a:schemeClr val="accent2"/>
                </a:solidFill>
                <a:sym typeface="Symbol" panose="05050102010706020507" pitchFamily="18" charset="2"/>
              </a:rPr>
              <a:t>2 </a:t>
            </a:r>
            <a:r>
              <a:rPr lang="en-US" sz="2400" dirty="0">
                <a:solidFill>
                  <a:schemeClr val="accent2"/>
                </a:solidFill>
                <a:sym typeface="Symbol" panose="05050102010706020507" pitchFamily="18" charset="2"/>
              </a:rPr>
              <a:t>and </a:t>
            </a:r>
            <a:r>
              <a:rPr lang="en-US" sz="2400" dirty="0">
                <a:solidFill>
                  <a:schemeClr val="accent2"/>
                </a:solidFill>
              </a:rPr>
              <a:t>the estimated OR for the AMI paired binary data dataset</a:t>
            </a:r>
          </a:p>
        </p:txBody>
      </p:sp>
      <p:graphicFrame>
        <p:nvGraphicFramePr>
          <p:cNvPr id="10" name="Object 5">
            <a:extLst>
              <a:ext uri="{FF2B5EF4-FFF2-40B4-BE49-F238E27FC236}">
                <a16:creationId xmlns:a16="http://schemas.microsoft.com/office/drawing/2014/main" id="{56BB3F10-722C-403A-8903-8AE7FEE59F1A}"/>
              </a:ext>
            </a:extLst>
          </p:cNvPr>
          <p:cNvGraphicFramePr>
            <a:graphicFrameLocks noChangeAspect="1"/>
          </p:cNvGraphicFramePr>
          <p:nvPr>
            <p:extLst>
              <p:ext uri="{D42A27DB-BD31-4B8C-83A1-F6EECF244321}">
                <p14:modId xmlns:p14="http://schemas.microsoft.com/office/powerpoint/2010/main" val="3483969103"/>
              </p:ext>
            </p:extLst>
          </p:nvPr>
        </p:nvGraphicFramePr>
        <p:xfrm>
          <a:off x="2901950" y="2127250"/>
          <a:ext cx="5943600" cy="2743200"/>
        </p:xfrm>
        <a:graphic>
          <a:graphicData uri="http://schemas.openxmlformats.org/presentationml/2006/ole">
            <mc:AlternateContent xmlns:mc="http://schemas.openxmlformats.org/markup-compatibility/2006">
              <mc:Choice xmlns:v="urn:schemas-microsoft-com:vml" Requires="v">
                <p:oleObj spid="_x0000_s17428" name="Document" r:id="rId3" imgW="5013308" imgH="2311962" progId="Word.Document.8">
                  <p:embed/>
                </p:oleObj>
              </mc:Choice>
              <mc:Fallback>
                <p:oleObj name="Document" r:id="rId3" imgW="5013308" imgH="2311962" progId="Word.Document.8">
                  <p:embed/>
                  <p:pic>
                    <p:nvPicPr>
                      <p:cNvPr id="8" name="Object 5">
                        <a:extLst>
                          <a:ext uri="{FF2B5EF4-FFF2-40B4-BE49-F238E27FC236}">
                            <a16:creationId xmlns:a16="http://schemas.microsoft.com/office/drawing/2014/main" id="{ACD65EB6-F059-4336-ABFF-90AFF8D8F9B9}"/>
                          </a:ext>
                        </a:extLst>
                      </p:cNvPr>
                      <p:cNvPicPr>
                        <a:picLocks noChangeAspect="1" noChangeArrowheads="1"/>
                      </p:cNvPicPr>
                      <p:nvPr/>
                    </p:nvPicPr>
                    <p:blipFill>
                      <a:blip r:embed="rId4"/>
                      <a:srcRect/>
                      <a:stretch>
                        <a:fillRect/>
                      </a:stretch>
                    </p:blipFill>
                    <p:spPr bwMode="auto">
                      <a:xfrm>
                        <a:off x="2901950" y="2127250"/>
                        <a:ext cx="5943600" cy="27432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97100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E70B11-8D9B-455B-939E-6A608A23F285}"/>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C60C9DAB-48D3-436A-812B-EE22063D206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6E1DE53-47E2-41DC-9A64-77CE06B35564}"/>
              </a:ext>
            </a:extLst>
          </p:cNvPr>
          <p:cNvSpPr>
            <a:spLocks noGrp="1"/>
          </p:cNvSpPr>
          <p:nvPr>
            <p:ph type="sldNum" sz="quarter" idx="12"/>
          </p:nvPr>
        </p:nvSpPr>
        <p:spPr/>
        <p:txBody>
          <a:bodyPr/>
          <a:lstStyle/>
          <a:p>
            <a:pPr>
              <a:defRPr/>
            </a:pPr>
            <a:fld id="{F61EFE20-41AB-4F71-924D-EBDF6C3C5372}" type="slidenum">
              <a:rPr lang="en-US" smtClean="0"/>
              <a:pPr>
                <a:defRPr/>
              </a:pPr>
              <a:t>4</a:t>
            </a:fld>
            <a:endParaRPr lang="en-US"/>
          </a:p>
        </p:txBody>
      </p:sp>
      <p:sp>
        <p:nvSpPr>
          <p:cNvPr id="5" name="TextBox 4">
            <a:extLst>
              <a:ext uri="{FF2B5EF4-FFF2-40B4-BE49-F238E27FC236}">
                <a16:creationId xmlns:a16="http://schemas.microsoft.com/office/drawing/2014/main" id="{653C5AA9-AB45-4947-8364-1D3AEADCC500}"/>
              </a:ext>
            </a:extLst>
          </p:cNvPr>
          <p:cNvSpPr txBox="1"/>
          <p:nvPr/>
        </p:nvSpPr>
        <p:spPr>
          <a:xfrm>
            <a:off x="1962150" y="525155"/>
            <a:ext cx="8991600" cy="830997"/>
          </a:xfrm>
          <a:prstGeom prst="rect">
            <a:avLst/>
          </a:prstGeom>
          <a:noFill/>
        </p:spPr>
        <p:txBody>
          <a:bodyPr wrap="square" rtlCol="0">
            <a:spAutoFit/>
          </a:bodyPr>
          <a:lstStyle/>
          <a:p>
            <a:pPr marL="1484313" indent="-1484313" algn="l"/>
            <a:r>
              <a:rPr lang="en-US" sz="2400" b="1" dirty="0">
                <a:solidFill>
                  <a:schemeClr val="accent2"/>
                </a:solidFill>
              </a:rPr>
              <a:t>Exercise 2</a:t>
            </a:r>
            <a:r>
              <a:rPr lang="en-US" sz="2400" dirty="0">
                <a:solidFill>
                  <a:schemeClr val="accent2"/>
                </a:solidFill>
              </a:rPr>
              <a:t>: In each case, decide whether this is an example of confounding or effect modification</a:t>
            </a:r>
          </a:p>
        </p:txBody>
      </p:sp>
      <p:sp>
        <p:nvSpPr>
          <p:cNvPr id="6" name="Rectangle 5">
            <a:extLst>
              <a:ext uri="{FF2B5EF4-FFF2-40B4-BE49-F238E27FC236}">
                <a16:creationId xmlns:a16="http://schemas.microsoft.com/office/drawing/2014/main" id="{52E9EEBE-3277-4257-A99C-244483749A25}"/>
              </a:ext>
            </a:extLst>
          </p:cNvPr>
          <p:cNvSpPr/>
          <p:nvPr/>
        </p:nvSpPr>
        <p:spPr>
          <a:xfrm>
            <a:off x="1428750" y="1504255"/>
            <a:ext cx="9525000" cy="5478423"/>
          </a:xfrm>
          <a:prstGeom prst="rect">
            <a:avLst/>
          </a:prstGeom>
        </p:spPr>
        <p:txBody>
          <a:bodyPr wrap="square">
            <a:spAutoFit/>
          </a:bodyPr>
          <a:lstStyle/>
          <a:p>
            <a:pPr marL="457200" indent="-457200" algn="l">
              <a:spcAft>
                <a:spcPts val="1200"/>
              </a:spcAft>
              <a:buFontTx/>
              <a:buAutoNum type="alphaLcParenR"/>
            </a:pPr>
            <a:r>
              <a:rPr lang="en-US" i="1" dirty="0">
                <a:solidFill>
                  <a:schemeClr val="accent2"/>
                </a:solidFill>
              </a:rPr>
              <a:t>Two hospitals are compared with respect to the rate death following a particular type of surgery. Here are the data … is risk group a confounder or effect modifier (use RD)?</a:t>
            </a: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r>
              <a:rPr lang="en-US" i="1" dirty="0">
                <a:solidFill>
                  <a:schemeClr val="accent2"/>
                </a:solidFill>
              </a:rPr>
              <a:t>A randomized clinical trial is conducted to determine if a new drug can increase levels of HDL cholesterol among men and women. Using the mean difference as a measure of effect, is sex a confounder or effect modifier?</a:t>
            </a:r>
          </a:p>
          <a:p>
            <a:pPr algn="l">
              <a:spcAft>
                <a:spcPts val="1200"/>
              </a:spcAft>
            </a:pPr>
            <a:endParaRPr lang="en-US" i="1" dirty="0">
              <a:solidFill>
                <a:schemeClr val="accent2"/>
              </a:solidFill>
              <a:latin typeface="+mn-lt"/>
            </a:endParaRPr>
          </a:p>
          <a:p>
            <a:pPr algn="l">
              <a:spcAft>
                <a:spcPts val="1200"/>
              </a:spcAft>
            </a:pPr>
            <a:endParaRPr lang="en-US" i="1" dirty="0">
              <a:solidFill>
                <a:schemeClr val="accent2"/>
              </a:solidFill>
              <a:latin typeface="+mn-lt"/>
            </a:endParaRPr>
          </a:p>
          <a:p>
            <a:pPr algn="l">
              <a:spcAft>
                <a:spcPts val="1200"/>
              </a:spcAft>
            </a:pPr>
            <a:endParaRPr lang="en-US" i="1" dirty="0">
              <a:solidFill>
                <a:schemeClr val="accent2"/>
              </a:solidFill>
              <a:latin typeface="+mn-lt"/>
            </a:endParaRPr>
          </a:p>
        </p:txBody>
      </p:sp>
      <p:graphicFrame>
        <p:nvGraphicFramePr>
          <p:cNvPr id="9" name="Table 9">
            <a:extLst>
              <a:ext uri="{FF2B5EF4-FFF2-40B4-BE49-F238E27FC236}">
                <a16:creationId xmlns:a16="http://schemas.microsoft.com/office/drawing/2014/main" id="{5BF7058E-5145-4177-BC63-19592D963F03}"/>
              </a:ext>
            </a:extLst>
          </p:cNvPr>
          <p:cNvGraphicFramePr>
            <a:graphicFrameLocks noGrp="1"/>
          </p:cNvGraphicFramePr>
          <p:nvPr>
            <p:extLst>
              <p:ext uri="{D42A27DB-BD31-4B8C-83A1-F6EECF244321}">
                <p14:modId xmlns:p14="http://schemas.microsoft.com/office/powerpoint/2010/main" val="1329426995"/>
              </p:ext>
            </p:extLst>
          </p:nvPr>
        </p:nvGraphicFramePr>
        <p:xfrm>
          <a:off x="2625724" y="5669911"/>
          <a:ext cx="7664452" cy="1341120"/>
        </p:xfrm>
        <a:graphic>
          <a:graphicData uri="http://schemas.openxmlformats.org/drawingml/2006/table">
            <a:tbl>
              <a:tblPr firstRow="1" bandRow="1">
                <a:tableStyleId>{5940675A-B579-460E-94D1-54222C63F5DA}</a:tableStyleId>
              </a:tblPr>
              <a:tblGrid>
                <a:gridCol w="1916113">
                  <a:extLst>
                    <a:ext uri="{9D8B030D-6E8A-4147-A177-3AD203B41FA5}">
                      <a16:colId xmlns:a16="http://schemas.microsoft.com/office/drawing/2014/main" val="2993652200"/>
                    </a:ext>
                  </a:extLst>
                </a:gridCol>
                <a:gridCol w="1916113">
                  <a:extLst>
                    <a:ext uri="{9D8B030D-6E8A-4147-A177-3AD203B41FA5}">
                      <a16:colId xmlns:a16="http://schemas.microsoft.com/office/drawing/2014/main" val="2684868910"/>
                    </a:ext>
                  </a:extLst>
                </a:gridCol>
                <a:gridCol w="1916113">
                  <a:extLst>
                    <a:ext uri="{9D8B030D-6E8A-4147-A177-3AD203B41FA5}">
                      <a16:colId xmlns:a16="http://schemas.microsoft.com/office/drawing/2014/main" val="3955937666"/>
                    </a:ext>
                  </a:extLst>
                </a:gridCol>
                <a:gridCol w="1916113">
                  <a:extLst>
                    <a:ext uri="{9D8B030D-6E8A-4147-A177-3AD203B41FA5}">
                      <a16:colId xmlns:a16="http://schemas.microsoft.com/office/drawing/2014/main" val="4208044831"/>
                    </a:ext>
                  </a:extLst>
                </a:gridCol>
              </a:tblGrid>
              <a:tr h="333519">
                <a:tc>
                  <a:txBody>
                    <a:bodyPr/>
                    <a:lstStyle/>
                    <a:p>
                      <a:endParaRPr lang="en-US" sz="1600" dirty="0">
                        <a:solidFill>
                          <a:schemeClr val="accent2"/>
                        </a:solidFill>
                      </a:endParaRPr>
                    </a:p>
                  </a:txBody>
                  <a:tcPr/>
                </a:tc>
                <a:tc gridSpan="3">
                  <a:txBody>
                    <a:bodyPr/>
                    <a:lstStyle/>
                    <a:p>
                      <a:pPr algn="ctr"/>
                      <a:r>
                        <a:rPr lang="en-US" sz="1600" dirty="0">
                          <a:solidFill>
                            <a:schemeClr val="accent2"/>
                          </a:solidFill>
                        </a:rPr>
                        <a:t>Mean HDL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035270954"/>
                  </a:ext>
                </a:extLst>
              </a:tr>
              <a:tr h="333519">
                <a:tc>
                  <a:txBody>
                    <a:bodyPr/>
                    <a:lstStyle/>
                    <a:p>
                      <a:endParaRPr lang="en-US" sz="1600" dirty="0">
                        <a:solidFill>
                          <a:schemeClr val="accent2"/>
                        </a:solidFill>
                      </a:endParaRPr>
                    </a:p>
                  </a:txBody>
                  <a:tcPr/>
                </a:tc>
                <a:tc>
                  <a:txBody>
                    <a:bodyPr/>
                    <a:lstStyle/>
                    <a:p>
                      <a:pPr algn="ctr"/>
                      <a:r>
                        <a:rPr lang="en-US" sz="1600" dirty="0">
                          <a:solidFill>
                            <a:schemeClr val="accent2"/>
                          </a:solidFill>
                        </a:rPr>
                        <a:t>Women</a:t>
                      </a:r>
                    </a:p>
                  </a:txBody>
                  <a:tcPr/>
                </a:tc>
                <a:tc>
                  <a:txBody>
                    <a:bodyPr/>
                    <a:lstStyle/>
                    <a:p>
                      <a:pPr algn="ctr"/>
                      <a:r>
                        <a:rPr lang="en-US" sz="1600" dirty="0">
                          <a:solidFill>
                            <a:schemeClr val="accent2"/>
                          </a:solidFill>
                        </a:rPr>
                        <a:t>Men</a:t>
                      </a:r>
                    </a:p>
                  </a:txBody>
                  <a:tcPr/>
                </a:tc>
                <a:tc>
                  <a:txBody>
                    <a:bodyPr/>
                    <a:lstStyle/>
                    <a:p>
                      <a:pPr algn="ctr"/>
                      <a:r>
                        <a:rPr lang="en-US" sz="1600" dirty="0">
                          <a:solidFill>
                            <a:schemeClr val="accent2"/>
                          </a:solidFill>
                        </a:rPr>
                        <a:t>All</a:t>
                      </a:r>
                    </a:p>
                  </a:txBody>
                  <a:tcPr/>
                </a:tc>
                <a:extLst>
                  <a:ext uri="{0D108BD9-81ED-4DB2-BD59-A6C34878D82A}">
                    <a16:rowId xmlns:a16="http://schemas.microsoft.com/office/drawing/2014/main" val="603643584"/>
                  </a:ext>
                </a:extLst>
              </a:tr>
              <a:tr h="333519">
                <a:tc>
                  <a:txBody>
                    <a:bodyPr/>
                    <a:lstStyle/>
                    <a:p>
                      <a:r>
                        <a:rPr lang="en-US" sz="1600" dirty="0">
                          <a:solidFill>
                            <a:schemeClr val="accent2"/>
                          </a:solidFill>
                        </a:rPr>
                        <a:t>New Drug</a:t>
                      </a:r>
                    </a:p>
                  </a:txBody>
                  <a:tcPr/>
                </a:tc>
                <a:tc>
                  <a:txBody>
                    <a:bodyPr/>
                    <a:lstStyle/>
                    <a:p>
                      <a:pPr algn="ctr"/>
                      <a:r>
                        <a:rPr lang="en-US" sz="1600" dirty="0">
                          <a:solidFill>
                            <a:schemeClr val="accent2"/>
                          </a:solidFill>
                        </a:rPr>
                        <a:t>38.9</a:t>
                      </a:r>
                    </a:p>
                  </a:txBody>
                  <a:tcPr/>
                </a:tc>
                <a:tc>
                  <a:txBody>
                    <a:bodyPr/>
                    <a:lstStyle/>
                    <a:p>
                      <a:pPr algn="ctr"/>
                      <a:r>
                        <a:rPr lang="en-US" sz="1600" dirty="0">
                          <a:solidFill>
                            <a:schemeClr val="accent2"/>
                          </a:solidFill>
                        </a:rPr>
                        <a:t>45.2</a:t>
                      </a:r>
                    </a:p>
                  </a:txBody>
                  <a:tcPr/>
                </a:tc>
                <a:tc>
                  <a:txBody>
                    <a:bodyPr/>
                    <a:lstStyle/>
                    <a:p>
                      <a:pPr algn="ctr"/>
                      <a:r>
                        <a:rPr lang="en-US" sz="1600" dirty="0">
                          <a:solidFill>
                            <a:schemeClr val="accent2"/>
                          </a:solidFill>
                        </a:rPr>
                        <a:t>40.2</a:t>
                      </a:r>
                    </a:p>
                  </a:txBody>
                  <a:tcPr/>
                </a:tc>
                <a:extLst>
                  <a:ext uri="{0D108BD9-81ED-4DB2-BD59-A6C34878D82A}">
                    <a16:rowId xmlns:a16="http://schemas.microsoft.com/office/drawing/2014/main" val="3237326879"/>
                  </a:ext>
                </a:extLst>
              </a:tr>
              <a:tr h="333519">
                <a:tc>
                  <a:txBody>
                    <a:bodyPr/>
                    <a:lstStyle/>
                    <a:p>
                      <a:r>
                        <a:rPr lang="en-US" sz="1600" dirty="0">
                          <a:solidFill>
                            <a:schemeClr val="accent2"/>
                          </a:solidFill>
                        </a:rPr>
                        <a:t>Placebo</a:t>
                      </a:r>
                    </a:p>
                  </a:txBody>
                  <a:tcPr/>
                </a:tc>
                <a:tc>
                  <a:txBody>
                    <a:bodyPr/>
                    <a:lstStyle/>
                    <a:p>
                      <a:pPr algn="ctr"/>
                      <a:r>
                        <a:rPr lang="en-US" sz="1600" dirty="0">
                          <a:solidFill>
                            <a:schemeClr val="accent2"/>
                          </a:solidFill>
                        </a:rPr>
                        <a:t>39.2</a:t>
                      </a:r>
                    </a:p>
                  </a:txBody>
                  <a:tcPr/>
                </a:tc>
                <a:tc>
                  <a:txBody>
                    <a:bodyPr/>
                    <a:lstStyle/>
                    <a:p>
                      <a:pPr algn="ctr"/>
                      <a:r>
                        <a:rPr lang="en-US" sz="1600" dirty="0">
                          <a:solidFill>
                            <a:schemeClr val="accent2"/>
                          </a:solidFill>
                        </a:rPr>
                        <a:t>39.1</a:t>
                      </a:r>
                    </a:p>
                  </a:txBody>
                  <a:tcPr/>
                </a:tc>
                <a:tc>
                  <a:txBody>
                    <a:bodyPr/>
                    <a:lstStyle/>
                    <a:p>
                      <a:pPr algn="ctr"/>
                      <a:r>
                        <a:rPr lang="en-US" sz="1600" dirty="0">
                          <a:solidFill>
                            <a:schemeClr val="accent2"/>
                          </a:solidFill>
                        </a:rPr>
                        <a:t>39.2</a:t>
                      </a:r>
                    </a:p>
                  </a:txBody>
                  <a:tcPr/>
                </a:tc>
                <a:extLst>
                  <a:ext uri="{0D108BD9-81ED-4DB2-BD59-A6C34878D82A}">
                    <a16:rowId xmlns:a16="http://schemas.microsoft.com/office/drawing/2014/main" val="2727271174"/>
                  </a:ext>
                </a:extLst>
              </a:tr>
            </a:tbl>
          </a:graphicData>
        </a:graphic>
      </p:graphicFrame>
      <p:graphicFrame>
        <p:nvGraphicFramePr>
          <p:cNvPr id="8" name="Object 8">
            <a:extLst>
              <a:ext uri="{FF2B5EF4-FFF2-40B4-BE49-F238E27FC236}">
                <a16:creationId xmlns:a16="http://schemas.microsoft.com/office/drawing/2014/main" id="{D67CFA76-C74F-4444-869B-3D91C66D87D7}"/>
              </a:ext>
            </a:extLst>
          </p:cNvPr>
          <p:cNvGraphicFramePr>
            <a:graphicFrameLocks noChangeAspect="1"/>
          </p:cNvGraphicFramePr>
          <p:nvPr>
            <p:extLst>
              <p:ext uri="{D42A27DB-BD31-4B8C-83A1-F6EECF244321}">
                <p14:modId xmlns:p14="http://schemas.microsoft.com/office/powerpoint/2010/main" val="349087273"/>
              </p:ext>
            </p:extLst>
          </p:nvPr>
        </p:nvGraphicFramePr>
        <p:xfrm>
          <a:off x="3455988" y="2243138"/>
          <a:ext cx="5645150" cy="2487612"/>
        </p:xfrm>
        <a:graphic>
          <a:graphicData uri="http://schemas.openxmlformats.org/presentationml/2006/ole">
            <mc:AlternateContent xmlns:mc="http://schemas.openxmlformats.org/markup-compatibility/2006">
              <mc:Choice xmlns:v="urn:schemas-microsoft-com:vml" Requires="v">
                <p:oleObj spid="_x0000_s19474" name="Document" r:id="rId3" imgW="2472711" imgH="1139933" progId="Word.Document.8">
                  <p:embed/>
                </p:oleObj>
              </mc:Choice>
              <mc:Fallback>
                <p:oleObj name="Document" r:id="rId3" imgW="2472711" imgH="1139933" progId="Word.Document.8">
                  <p:embed/>
                  <p:pic>
                    <p:nvPicPr>
                      <p:cNvPr id="4106" name="Object 8"/>
                      <p:cNvPicPr>
                        <a:picLocks noChangeAspect="1" noChangeArrowheads="1"/>
                      </p:cNvPicPr>
                      <p:nvPr/>
                    </p:nvPicPr>
                    <p:blipFill>
                      <a:blip r:embed="rId4"/>
                      <a:srcRect/>
                      <a:stretch>
                        <a:fillRect/>
                      </a:stretch>
                    </p:blipFill>
                    <p:spPr bwMode="auto">
                      <a:xfrm>
                        <a:off x="3455988" y="2243138"/>
                        <a:ext cx="5645150" cy="24876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1700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E70B11-8D9B-455B-939E-6A608A23F285}"/>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C60C9DAB-48D3-436A-812B-EE22063D206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6E1DE53-47E2-41DC-9A64-77CE06B35564}"/>
              </a:ext>
            </a:extLst>
          </p:cNvPr>
          <p:cNvSpPr>
            <a:spLocks noGrp="1"/>
          </p:cNvSpPr>
          <p:nvPr>
            <p:ph type="sldNum" sz="quarter" idx="12"/>
          </p:nvPr>
        </p:nvSpPr>
        <p:spPr/>
        <p:txBody>
          <a:bodyPr/>
          <a:lstStyle/>
          <a:p>
            <a:pPr>
              <a:defRPr/>
            </a:pPr>
            <a:fld id="{F61EFE20-41AB-4F71-924D-EBDF6C3C5372}" type="slidenum">
              <a:rPr lang="en-US" smtClean="0"/>
              <a:pPr>
                <a:defRPr/>
              </a:pPr>
              <a:t>5</a:t>
            </a:fld>
            <a:endParaRPr lang="en-US"/>
          </a:p>
        </p:txBody>
      </p:sp>
      <p:sp>
        <p:nvSpPr>
          <p:cNvPr id="5" name="TextBox 4">
            <a:extLst>
              <a:ext uri="{FF2B5EF4-FFF2-40B4-BE49-F238E27FC236}">
                <a16:creationId xmlns:a16="http://schemas.microsoft.com/office/drawing/2014/main" id="{653C5AA9-AB45-4947-8364-1D3AEADCC500}"/>
              </a:ext>
            </a:extLst>
          </p:cNvPr>
          <p:cNvSpPr txBox="1"/>
          <p:nvPr/>
        </p:nvSpPr>
        <p:spPr>
          <a:xfrm>
            <a:off x="1962150" y="525155"/>
            <a:ext cx="8991600" cy="830997"/>
          </a:xfrm>
          <a:prstGeom prst="rect">
            <a:avLst/>
          </a:prstGeom>
          <a:noFill/>
        </p:spPr>
        <p:txBody>
          <a:bodyPr wrap="square" rtlCol="0">
            <a:spAutoFit/>
          </a:bodyPr>
          <a:lstStyle/>
          <a:p>
            <a:pPr marL="1484313" indent="-1484313" algn="l"/>
            <a:r>
              <a:rPr lang="en-US" sz="2400" b="1">
                <a:solidFill>
                  <a:schemeClr val="accent2"/>
                </a:solidFill>
              </a:rPr>
              <a:t>Exercise 2</a:t>
            </a:r>
            <a:r>
              <a:rPr lang="en-US" sz="2400">
                <a:solidFill>
                  <a:schemeClr val="accent2"/>
                </a:solidFill>
              </a:rPr>
              <a:t>: </a:t>
            </a:r>
            <a:r>
              <a:rPr lang="en-US" sz="2400" dirty="0">
                <a:solidFill>
                  <a:schemeClr val="accent2"/>
                </a:solidFill>
              </a:rPr>
              <a:t>In each case, decide whether this is an example of confounding or effect modification</a:t>
            </a:r>
          </a:p>
        </p:txBody>
      </p:sp>
      <p:sp>
        <p:nvSpPr>
          <p:cNvPr id="6" name="Rectangle 5">
            <a:extLst>
              <a:ext uri="{FF2B5EF4-FFF2-40B4-BE49-F238E27FC236}">
                <a16:creationId xmlns:a16="http://schemas.microsoft.com/office/drawing/2014/main" id="{52E9EEBE-3277-4257-A99C-244483749A25}"/>
              </a:ext>
            </a:extLst>
          </p:cNvPr>
          <p:cNvSpPr/>
          <p:nvPr/>
        </p:nvSpPr>
        <p:spPr>
          <a:xfrm>
            <a:off x="1428750" y="1504255"/>
            <a:ext cx="9525000" cy="4247317"/>
          </a:xfrm>
          <a:prstGeom prst="rect">
            <a:avLst/>
          </a:prstGeom>
        </p:spPr>
        <p:txBody>
          <a:bodyPr wrap="square">
            <a:spAutoFit/>
          </a:bodyPr>
          <a:lstStyle/>
          <a:p>
            <a:pPr marL="457200" indent="-457200" algn="l">
              <a:spcAft>
                <a:spcPts val="1200"/>
              </a:spcAft>
              <a:buFont typeface="+mj-lt"/>
              <a:buAutoNum type="alphaLcParenR" startAt="3"/>
            </a:pPr>
            <a:r>
              <a:rPr lang="en-US" i="1" dirty="0">
                <a:solidFill>
                  <a:schemeClr val="accent2"/>
                </a:solidFill>
                <a:latin typeface="+mn-lt"/>
              </a:rPr>
              <a:t>Researchers at the International Agency for Research on Cancer in France found that women infected with both HPV and HSV-2 were nearly three times more likely to get cervical cancer compared to women with only HPV infection. </a:t>
            </a:r>
          </a:p>
          <a:p>
            <a:pPr lvl="1" algn="l">
              <a:spcAft>
                <a:spcPts val="1200"/>
              </a:spcAft>
            </a:pPr>
            <a:r>
              <a:rPr lang="en-US" i="1" dirty="0">
                <a:solidFill>
                  <a:schemeClr val="accent2"/>
                </a:solidFill>
                <a:latin typeface="+mn-lt"/>
              </a:rPr>
              <a:t>Does HSV-2 confound or modify the effect of HPV on cervical cancer?</a:t>
            </a:r>
          </a:p>
          <a:p>
            <a:pPr marL="457200" indent="-457200" algn="l">
              <a:spcAft>
                <a:spcPts val="1200"/>
              </a:spcAft>
              <a:buFont typeface="+mj-lt"/>
              <a:buAutoNum type="alphaLcParenR" startAt="3"/>
            </a:pPr>
            <a:r>
              <a:rPr lang="en-US" i="1" dirty="0">
                <a:solidFill>
                  <a:schemeClr val="accent2"/>
                </a:solidFill>
                <a:latin typeface="+mn-lt"/>
              </a:rPr>
              <a:t>If the mother took antidepressant medication during the first trimester, without accounting for other possible influences, children had roughly twice the risk of having autism. The researchers then compared siblings in families where the mother used antidepressants in one pregnancy but not the other. This helped account for all of the factors that make siblings similar — their shared genetics and environment. In the sibling matchup, the children had essentially the same risk for autism, ADHD and poor fetal growth whether they were exposed to antidepressants in the womb or not.  </a:t>
            </a:r>
          </a:p>
          <a:p>
            <a:pPr lvl="1" algn="l">
              <a:spcAft>
                <a:spcPts val="1200"/>
              </a:spcAft>
            </a:pPr>
            <a:r>
              <a:rPr lang="en-US" i="1" dirty="0">
                <a:solidFill>
                  <a:schemeClr val="accent2"/>
                </a:solidFill>
                <a:latin typeface="+mn-lt"/>
              </a:rPr>
              <a:t>Do genetic factors confound or modify the effect of antidepressants on autism?</a:t>
            </a:r>
          </a:p>
        </p:txBody>
      </p:sp>
    </p:spTree>
    <p:extLst>
      <p:ext uri="{BB962C8B-B14F-4D97-AF65-F5344CB8AC3E}">
        <p14:creationId xmlns:p14="http://schemas.microsoft.com/office/powerpoint/2010/main" val="306270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547BB1-01FD-4B29-865F-BCB8D66791F5}"/>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F3333ECA-9920-4CCB-828B-C9CBACEC3E8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B6CB8B47-9BB1-43EF-B643-2D0BF7ED9A77}"/>
              </a:ext>
            </a:extLst>
          </p:cNvPr>
          <p:cNvSpPr>
            <a:spLocks noGrp="1"/>
          </p:cNvSpPr>
          <p:nvPr>
            <p:ph type="sldNum" sz="quarter" idx="12"/>
          </p:nvPr>
        </p:nvSpPr>
        <p:spPr/>
        <p:txBody>
          <a:bodyPr/>
          <a:lstStyle/>
          <a:p>
            <a:pPr>
              <a:defRPr/>
            </a:pPr>
            <a:fld id="{F61EFE20-41AB-4F71-924D-EBDF6C3C5372}" type="slidenum">
              <a:rPr lang="en-US" smtClean="0"/>
              <a:pPr>
                <a:defRPr/>
              </a:pPr>
              <a:t>6</a:t>
            </a:fld>
            <a:endParaRPr lang="en-US"/>
          </a:p>
        </p:txBody>
      </p:sp>
      <p:sp>
        <p:nvSpPr>
          <p:cNvPr id="5" name="Rectangle 4">
            <a:extLst>
              <a:ext uri="{FF2B5EF4-FFF2-40B4-BE49-F238E27FC236}">
                <a16:creationId xmlns:a16="http://schemas.microsoft.com/office/drawing/2014/main" id="{51C3D00C-4D75-4834-8D84-EABE06A9F2B1}"/>
              </a:ext>
            </a:extLst>
          </p:cNvPr>
          <p:cNvSpPr/>
          <p:nvPr/>
        </p:nvSpPr>
        <p:spPr>
          <a:xfrm>
            <a:off x="1143000" y="1370726"/>
            <a:ext cx="10134600" cy="4401205"/>
          </a:xfrm>
          <a:prstGeom prst="rect">
            <a:avLst/>
          </a:prstGeom>
        </p:spPr>
        <p:txBody>
          <a:bodyPr wrap="square">
            <a:spAutoFit/>
          </a:bodyPr>
          <a:lstStyle/>
          <a:p>
            <a:pPr marR="4910" algn="l"/>
            <a:r>
              <a:rPr lang="en-US" i="1" dirty="0">
                <a:solidFill>
                  <a:schemeClr val="accent2"/>
                </a:solidFill>
                <a:latin typeface="Arial" panose="020B0604020202020204" pitchFamily="34" charset="0"/>
              </a:rPr>
              <a:t>Based on the abundance of specific bacterial genera, the human gut microbiota can be divided into two relatively stable groups (enterotypes) that might play a role in personalized nutrition. We studied these simplified enterotypes as prognostic markers for successful body fat loss on two different diets. A total of 62 participants with increased waist circumference were randomly assigned to receive a New Nordic Diet (NND) high in fiber/wholegrain or an Average Danish Diet (ADD) for 26 weeks. At enrollment, participants were grouped into two discrete enterotypes by their relative abundance of </a:t>
            </a:r>
            <a:r>
              <a:rPr lang="en-US" i="1" dirty="0" err="1">
                <a:solidFill>
                  <a:schemeClr val="accent2"/>
                </a:solidFill>
                <a:latin typeface="Arial" panose="020B0604020202020204" pitchFamily="34" charset="0"/>
              </a:rPr>
              <a:t>Prevotella</a:t>
            </a:r>
            <a:r>
              <a:rPr lang="en-US" i="1" dirty="0">
                <a:solidFill>
                  <a:schemeClr val="accent2"/>
                </a:solidFill>
                <a:latin typeface="Arial" panose="020B0604020202020204" pitchFamily="34" charset="0"/>
              </a:rPr>
              <a:t> spp. divided by Bacteroides spp. (P/B ratio) obtained by quantitative PCR analysis. Among individuals with high P/B the NND resulted in a 3.15 kg larger body fat loss compared to ADD whereas virtually no difference (0.88 kg) was observed among individuals with low P/B. Consequently, a 2.27 kg difference in responsiveness to the diets were found between the high and low P/B groups. In summary, subjects with high P/B-ratio appeared more susceptible to lose body fat on diets high in fiber and wholegrain than subjects with a low P/B-ratio.</a:t>
            </a:r>
          </a:p>
        </p:txBody>
      </p:sp>
      <p:sp>
        <p:nvSpPr>
          <p:cNvPr id="6" name="Rectangle 5">
            <a:extLst>
              <a:ext uri="{FF2B5EF4-FFF2-40B4-BE49-F238E27FC236}">
                <a16:creationId xmlns:a16="http://schemas.microsoft.com/office/drawing/2014/main" id="{D27D8BCF-6ED6-4067-B5FC-B9650D685F45}"/>
              </a:ext>
            </a:extLst>
          </p:cNvPr>
          <p:cNvSpPr/>
          <p:nvPr/>
        </p:nvSpPr>
        <p:spPr>
          <a:xfrm>
            <a:off x="5198959" y="762000"/>
            <a:ext cx="1794081" cy="461665"/>
          </a:xfrm>
          <a:prstGeom prst="rect">
            <a:avLst/>
          </a:prstGeom>
        </p:spPr>
        <p:txBody>
          <a:bodyPr wrap="none">
            <a:spAutoFit/>
          </a:bodyPr>
          <a:lstStyle/>
          <a:p>
            <a:r>
              <a:rPr lang="en-US" sz="2400" b="1" u="sng" dirty="0">
                <a:solidFill>
                  <a:schemeClr val="accent2"/>
                </a:solidFill>
                <a:latin typeface="Arial" panose="020B0604020202020204" pitchFamily="34" charset="0"/>
              </a:rPr>
              <a:t>Exercise 3 </a:t>
            </a:r>
            <a:endParaRPr lang="en-US" sz="2400" u="sng" dirty="0">
              <a:solidFill>
                <a:schemeClr val="accent2"/>
              </a:solidFill>
            </a:endParaRPr>
          </a:p>
        </p:txBody>
      </p:sp>
      <p:sp>
        <p:nvSpPr>
          <p:cNvPr id="7" name="Rectangle 6">
            <a:extLst>
              <a:ext uri="{FF2B5EF4-FFF2-40B4-BE49-F238E27FC236}">
                <a16:creationId xmlns:a16="http://schemas.microsoft.com/office/drawing/2014/main" id="{3BF758C5-B12F-4FA4-AAA2-C8F5AA75447D}"/>
              </a:ext>
            </a:extLst>
          </p:cNvPr>
          <p:cNvSpPr/>
          <p:nvPr/>
        </p:nvSpPr>
        <p:spPr>
          <a:xfrm>
            <a:off x="1676400" y="5790981"/>
            <a:ext cx="9601200" cy="2246769"/>
          </a:xfrm>
          <a:prstGeom prst="rect">
            <a:avLst/>
          </a:prstGeom>
        </p:spPr>
        <p:txBody>
          <a:bodyPr wrap="square">
            <a:spAutoFit/>
          </a:bodyPr>
          <a:lstStyle/>
          <a:p>
            <a:pPr marR="4910" algn="l">
              <a:buClr>
                <a:srgbClr val="000000"/>
              </a:buClr>
              <a:buFont typeface="Arial" panose="020B0604020202020204" pitchFamily="34" charset="0"/>
              <a:buChar char="a"/>
            </a:pPr>
            <a:r>
              <a:rPr lang="en-US" dirty="0">
                <a:solidFill>
                  <a:schemeClr val="accent2"/>
                </a:solidFill>
                <a:latin typeface="Arial" panose="020B0604020202020204" pitchFamily="34" charset="0"/>
              </a:rPr>
              <a:t>) Which of the following best describes the design of this study? </a:t>
            </a:r>
          </a:p>
          <a:p>
            <a:pPr marR="4910" lvl="1" algn="l">
              <a:buClr>
                <a:srgbClr val="000000"/>
              </a:buClr>
            </a:pPr>
            <a:r>
              <a:rPr lang="en-US" dirty="0">
                <a:solidFill>
                  <a:schemeClr val="accent2"/>
                </a:solidFill>
                <a:latin typeface="Arial" panose="020B0604020202020204" pitchFamily="34" charset="0"/>
              </a:rPr>
              <a:t>	Cross-sectional survey</a:t>
            </a:r>
          </a:p>
          <a:p>
            <a:pPr algn="l">
              <a:buClr>
                <a:srgbClr val="000000"/>
              </a:buClr>
            </a:pPr>
            <a:r>
              <a:rPr lang="en-US" dirty="0">
                <a:solidFill>
                  <a:schemeClr val="accent2"/>
                </a:solidFill>
                <a:latin typeface="Arial" panose="020B0604020202020204" pitchFamily="34" charset="0"/>
              </a:rPr>
              <a:t>	Case-control study</a:t>
            </a:r>
          </a:p>
          <a:p>
            <a:pPr algn="l">
              <a:buClr>
                <a:srgbClr val="000000"/>
              </a:buClr>
            </a:pPr>
            <a:r>
              <a:rPr lang="en-US" dirty="0">
                <a:solidFill>
                  <a:schemeClr val="accent2"/>
                </a:solidFill>
                <a:latin typeface="Arial" panose="020B0604020202020204" pitchFamily="34" charset="0"/>
              </a:rPr>
              <a:t>	Prospective cohort</a:t>
            </a:r>
          </a:p>
          <a:p>
            <a:pPr marR="4910" algn="l"/>
            <a:endParaRPr lang="en-US" dirty="0">
              <a:solidFill>
                <a:schemeClr val="accent2"/>
              </a:solidFill>
              <a:latin typeface="Arial" panose="020B0604020202020204" pitchFamily="34" charset="0"/>
            </a:endParaRPr>
          </a:p>
          <a:p>
            <a:pPr marL="339725" marR="4910" indent="-339725" algn="l">
              <a:buClr>
                <a:srgbClr val="000000"/>
              </a:buClr>
            </a:pPr>
            <a:r>
              <a:rPr lang="en-US" dirty="0">
                <a:solidFill>
                  <a:schemeClr val="accent2"/>
                </a:solidFill>
                <a:latin typeface="Arial" panose="020B0604020202020204" pitchFamily="34" charset="0"/>
              </a:rPr>
              <a:t>b) Identify the role of diet, weight loss, and P/B ratio using one of the following terms – Outcome, Exposure, Effect modifier, Confounder</a:t>
            </a:r>
          </a:p>
        </p:txBody>
      </p:sp>
    </p:spTree>
    <p:extLst>
      <p:ext uri="{BB962C8B-B14F-4D97-AF65-F5344CB8AC3E}">
        <p14:creationId xmlns:p14="http://schemas.microsoft.com/office/powerpoint/2010/main" val="79951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AE27D1-A0D9-4548-9EA8-6FF4A7C66C2D}"/>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8B570453-A4FF-493E-A59B-162E40D61C6B}"/>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552237FA-0FD7-49C9-8FD8-6153698ADE1D}"/>
              </a:ext>
            </a:extLst>
          </p:cNvPr>
          <p:cNvSpPr>
            <a:spLocks noGrp="1"/>
          </p:cNvSpPr>
          <p:nvPr>
            <p:ph type="sldNum" sz="quarter" idx="12"/>
          </p:nvPr>
        </p:nvSpPr>
        <p:spPr/>
        <p:txBody>
          <a:bodyPr/>
          <a:lstStyle/>
          <a:p>
            <a:pPr>
              <a:defRPr/>
            </a:pPr>
            <a:fld id="{F61EFE20-41AB-4F71-924D-EBDF6C3C5372}" type="slidenum">
              <a:rPr lang="en-US" smtClean="0"/>
              <a:pPr>
                <a:defRPr/>
              </a:pPr>
              <a:t>7</a:t>
            </a:fld>
            <a:endParaRPr lang="en-US"/>
          </a:p>
        </p:txBody>
      </p:sp>
      <p:sp>
        <p:nvSpPr>
          <p:cNvPr id="5" name="TextBox 4">
            <a:extLst>
              <a:ext uri="{FF2B5EF4-FFF2-40B4-BE49-F238E27FC236}">
                <a16:creationId xmlns:a16="http://schemas.microsoft.com/office/drawing/2014/main" id="{0284FEE1-680F-45F7-86B1-0F1711BC2D81}"/>
              </a:ext>
            </a:extLst>
          </p:cNvPr>
          <p:cNvSpPr txBox="1"/>
          <p:nvPr/>
        </p:nvSpPr>
        <p:spPr>
          <a:xfrm>
            <a:off x="3238500" y="798586"/>
            <a:ext cx="5715000" cy="461665"/>
          </a:xfrm>
          <a:prstGeom prst="rect">
            <a:avLst/>
          </a:prstGeom>
          <a:noFill/>
        </p:spPr>
        <p:txBody>
          <a:bodyPr wrap="square" rtlCol="0">
            <a:spAutoFit/>
          </a:bodyPr>
          <a:lstStyle/>
          <a:p>
            <a:r>
              <a:rPr lang="en-US" sz="2400" b="1" u="sng" dirty="0"/>
              <a:t>Session 8 Solutions</a:t>
            </a:r>
          </a:p>
        </p:txBody>
      </p:sp>
      <p:sp>
        <p:nvSpPr>
          <p:cNvPr id="7" name="TextBox 6">
            <a:extLst>
              <a:ext uri="{FF2B5EF4-FFF2-40B4-BE49-F238E27FC236}">
                <a16:creationId xmlns:a16="http://schemas.microsoft.com/office/drawing/2014/main" id="{CB2BCBC1-20AE-42C8-899C-5A7D5E0315DA}"/>
              </a:ext>
            </a:extLst>
          </p:cNvPr>
          <p:cNvSpPr txBox="1"/>
          <p:nvPr/>
        </p:nvSpPr>
        <p:spPr>
          <a:xfrm>
            <a:off x="1371600" y="1459043"/>
            <a:ext cx="9448800" cy="6673365"/>
          </a:xfrm>
          <a:prstGeom prst="rect">
            <a:avLst/>
          </a:prstGeom>
          <a:noFill/>
        </p:spPr>
        <p:txBody>
          <a:bodyPr wrap="square">
            <a:spAutoFit/>
          </a:bodyPr>
          <a:lstStyle/>
          <a:p>
            <a:pPr marL="342900" lvl="0" indent="-342900" algn="l">
              <a:lnSpc>
                <a:spcPct val="107000"/>
              </a:lnSpc>
              <a:spcBef>
                <a:spcPts val="0"/>
              </a:spcBef>
              <a:spcAft>
                <a:spcPts val="0"/>
              </a:spcAft>
              <a:buFont typeface="+mj-lt"/>
              <a:buAutoNum type="arabicPeriod"/>
            </a:pPr>
            <a:r>
              <a:rPr lang="en-US" dirty="0">
                <a:effectLst/>
                <a:latin typeface="Times New Roman" panose="02020603050405020304" pitchFamily="18" charset="0"/>
                <a:ea typeface="Times New Roman" panose="02020603050405020304" pitchFamily="18" charset="0"/>
              </a:rPr>
              <a:t> </a:t>
            </a:r>
            <a:endParaRPr lang="en-US" dirty="0">
              <a:effectLst/>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 	       Controls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Cases            |   Exposed   Unexposed  |      Total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Exposed |        73          23  |         96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Unexposed |        14         103  |        117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Total |        87         126  |        213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err="1">
                <a:effectLst/>
                <a:latin typeface="Courier New" panose="02070309020205020404" pitchFamily="49" charset="0"/>
                <a:ea typeface="Calibri" panose="020F0502020204030204" pitchFamily="34" charset="0"/>
                <a:cs typeface="Times New Roman" panose="02020603050405020304" pitchFamily="18" charset="0"/>
              </a:rPr>
              <a:t>McNemar's</a:t>
            </a:r>
            <a:r>
              <a:rPr lang="en-US" sz="2000" dirty="0">
                <a:effectLst/>
                <a:latin typeface="Courier New" panose="02070309020205020404" pitchFamily="49" charset="0"/>
                <a:ea typeface="Calibri" panose="020F0502020204030204" pitchFamily="34" charset="0"/>
                <a:cs typeface="Times New Roman" panose="02020603050405020304" pitchFamily="18" charset="0"/>
              </a:rPr>
              <a:t> chi2(1) =      2.19    Prob &gt; chi2 = 0.1390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Exact </a:t>
            </a:r>
            <a:r>
              <a:rPr lang="en-US" sz="2000" dirty="0" err="1">
                <a:effectLst/>
                <a:latin typeface="Courier New" panose="02070309020205020404" pitchFamily="49" charset="0"/>
                <a:ea typeface="Calibri" panose="020F0502020204030204" pitchFamily="34" charset="0"/>
                <a:cs typeface="Times New Roman" panose="02020603050405020304" pitchFamily="18" charset="0"/>
              </a:rPr>
              <a:t>McNemar</a:t>
            </a:r>
            <a:r>
              <a:rPr lang="en-US" sz="2000" dirty="0">
                <a:effectLst/>
                <a:latin typeface="Courier New" panose="02070309020205020404" pitchFamily="49" charset="0"/>
                <a:ea typeface="Calibri" panose="020F0502020204030204" pitchFamily="34" charset="0"/>
                <a:cs typeface="Times New Roman" panose="02020603050405020304" pitchFamily="18" charset="0"/>
              </a:rPr>
              <a:t> significance probability       = 0.1877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Proportion with factor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Cases       .4507042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Controls    .4084507     [95% Conf. Interval]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difference  .0422535     -.0181247   .1026318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ratio       1.103448      .9684942   1.257207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rel. diff.  .0714286     -.0197486   .1626057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odds ratio  1.642857      .8101776   3.452833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0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0CE22F-43E2-41F2-B3C5-1CC58F6F5E7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27A7F361-A500-4417-B81E-8AE29ABCAB57}"/>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834F570-73E6-4BDC-A6CE-8DC5A2D14097}"/>
              </a:ext>
            </a:extLst>
          </p:cNvPr>
          <p:cNvSpPr>
            <a:spLocks noGrp="1"/>
          </p:cNvSpPr>
          <p:nvPr>
            <p:ph type="sldNum" sz="quarter" idx="12"/>
          </p:nvPr>
        </p:nvSpPr>
        <p:spPr/>
        <p:txBody>
          <a:bodyPr/>
          <a:lstStyle/>
          <a:p>
            <a:pPr>
              <a:defRPr/>
            </a:pPr>
            <a:fld id="{F61EFE20-41AB-4F71-924D-EBDF6C3C5372}" type="slidenum">
              <a:rPr lang="en-US" smtClean="0"/>
              <a:pPr>
                <a:defRPr/>
              </a:pPr>
              <a:t>8</a:t>
            </a:fld>
            <a:endParaRPr lang="en-US"/>
          </a:p>
        </p:txBody>
      </p:sp>
      <p:sp>
        <p:nvSpPr>
          <p:cNvPr id="6" name="TextBox 5">
            <a:extLst>
              <a:ext uri="{FF2B5EF4-FFF2-40B4-BE49-F238E27FC236}">
                <a16:creationId xmlns:a16="http://schemas.microsoft.com/office/drawing/2014/main" id="{428BA15C-BA9D-46E1-BA07-B6834B12B822}"/>
              </a:ext>
            </a:extLst>
          </p:cNvPr>
          <p:cNvSpPr txBox="1"/>
          <p:nvPr/>
        </p:nvSpPr>
        <p:spPr>
          <a:xfrm>
            <a:off x="3238500" y="798586"/>
            <a:ext cx="5715000" cy="461665"/>
          </a:xfrm>
          <a:prstGeom prst="rect">
            <a:avLst/>
          </a:prstGeom>
          <a:noFill/>
        </p:spPr>
        <p:txBody>
          <a:bodyPr wrap="square" rtlCol="0">
            <a:spAutoFit/>
          </a:bodyPr>
          <a:lstStyle/>
          <a:p>
            <a:r>
              <a:rPr lang="en-US" sz="2400" b="1" u="sng" dirty="0"/>
              <a:t>Session 8 Solutions</a:t>
            </a:r>
          </a:p>
        </p:txBody>
      </p:sp>
      <p:sp>
        <p:nvSpPr>
          <p:cNvPr id="8" name="TextBox 7">
            <a:extLst>
              <a:ext uri="{FF2B5EF4-FFF2-40B4-BE49-F238E27FC236}">
                <a16:creationId xmlns:a16="http://schemas.microsoft.com/office/drawing/2014/main" id="{8B4F21CF-C93F-4807-9355-A5D7A696B831}"/>
              </a:ext>
            </a:extLst>
          </p:cNvPr>
          <p:cNvSpPr txBox="1"/>
          <p:nvPr/>
        </p:nvSpPr>
        <p:spPr>
          <a:xfrm>
            <a:off x="914400" y="1600200"/>
            <a:ext cx="10363200" cy="1616853"/>
          </a:xfrm>
          <a:prstGeom prst="rect">
            <a:avLst/>
          </a:prstGeom>
          <a:noFill/>
        </p:spPr>
        <p:txBody>
          <a:bodyPr wrap="square">
            <a:spAutoFit/>
          </a:bodyPr>
          <a:lstStyle/>
          <a:p>
            <a:pPr marL="228600" marR="0" algn="l">
              <a:lnSpc>
                <a:spcPct val="107000"/>
              </a:lnSpc>
              <a:spcBef>
                <a:spcPts val="0"/>
              </a:spcBef>
              <a:spcAft>
                <a:spcPts val="0"/>
              </a:spcAft>
            </a:pPr>
            <a:r>
              <a:rPr lang="en-US" sz="1800" dirty="0">
                <a:effectLst/>
                <a:latin typeface="Courier New" panose="02070309020205020404" pitchFamily="49"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l">
              <a:lnSpc>
                <a:spcPct val="107000"/>
              </a:lnSpc>
              <a:spcBef>
                <a:spcPts val="0"/>
              </a:spcBef>
              <a:spcAft>
                <a:spcPts val="1200"/>
              </a:spcAft>
              <a:buFont typeface="+mj-lt"/>
              <a:buAutoNum type="arabicPeriod" startAt="2"/>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Confounder		b) Effect modifier	     c) Effect modifier	d) Confounder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0"/>
              </a:spcBef>
              <a:spcAft>
                <a:spcPts val="800"/>
              </a:spcAft>
              <a:buFont typeface="+mj-lt"/>
              <a:buAutoNum type="arabicPeriod" startAt="2"/>
            </a:pPr>
            <a:r>
              <a:rPr lang="en-US" dirty="0">
                <a:effectLst/>
                <a:latin typeface="Times New Roman" panose="02020603050405020304" pitchFamily="18" charset="0"/>
                <a:ea typeface="Times New Roman" panose="02020603050405020304" pitchFamily="18" charset="0"/>
              </a:rPr>
              <a:t>a) Prospective cohort	</a:t>
            </a:r>
            <a:endParaRPr lang="en-US" dirty="0">
              <a:effectLst/>
            </a:endParaRPr>
          </a:p>
          <a:p>
            <a:pPr marL="0" marR="0" indent="457200" algn="l">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 Diet: Exposure		Weight loss: Outcome		P/B ratio: Effect Modifier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4407419"/>
      </p:ext>
    </p:extLst>
  </p:cSld>
  <p:clrMapOvr>
    <a:masterClrMapping/>
  </p:clrMapOvr>
</p:sld>
</file>

<file path=ppt/theme/theme1.xml><?xml version="1.0" encoding="utf-8"?>
<a:theme xmlns:a="http://schemas.openxmlformats.org/drawingml/2006/main" name="biostat511">
  <a:themeElements>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ostat51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ostat5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ostat5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ostat5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ostat5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ostat5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ostat5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Designs\biostat511.pot</Template>
  <TotalTime>10192</TotalTime>
  <Words>1008</Words>
  <Application>Microsoft Office PowerPoint</Application>
  <PresentationFormat>Custom</PresentationFormat>
  <Paragraphs>105</Paragraphs>
  <Slides>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biostat511</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279</cp:revision>
  <cp:lastPrinted>2011-06-04T00:33:50Z</cp:lastPrinted>
  <dcterms:created xsi:type="dcterms:W3CDTF">1999-08-23T19:57:48Z</dcterms:created>
  <dcterms:modified xsi:type="dcterms:W3CDTF">2020-07-14T22:34:08Z</dcterms:modified>
</cp:coreProperties>
</file>