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3" r:id="rId2"/>
    <p:sldId id="264" r:id="rId3"/>
    <p:sldId id="256" r:id="rId4"/>
    <p:sldId id="258" r:id="rId5"/>
    <p:sldId id="259" r:id="rId6"/>
    <p:sldId id="285" r:id="rId7"/>
    <p:sldId id="260" r:id="rId8"/>
    <p:sldId id="261" r:id="rId9"/>
    <p:sldId id="262" r:id="rId10"/>
    <p:sldId id="283" r:id="rId11"/>
    <p:sldId id="281" r:id="rId12"/>
    <p:sldId id="284" r:id="rId13"/>
    <p:sldId id="277" r:id="rId14"/>
    <p:sldId id="271" r:id="rId15"/>
    <p:sldId id="272" r:id="rId16"/>
    <p:sldId id="273" r:id="rId17"/>
    <p:sldId id="278" r:id="rId18"/>
    <p:sldId id="274" r:id="rId19"/>
    <p:sldId id="282" r:id="rId20"/>
  </p:sldIdLst>
  <p:sldSz cx="12192000" cy="9144000"/>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51" autoAdjust="0"/>
    <p:restoredTop sz="82740" autoAdjust="0"/>
  </p:normalViewPr>
  <p:slideViewPr>
    <p:cSldViewPr>
      <p:cViewPr varScale="1">
        <p:scale>
          <a:sx n="39" d="100"/>
          <a:sy n="39" d="100"/>
        </p:scale>
        <p:origin x="1812" y="36"/>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5438775" y="0"/>
            <a:ext cx="4160838" cy="365125"/>
          </a:xfrm>
          <a:prstGeom prst="rect">
            <a:avLst/>
          </a:prstGeom>
        </p:spPr>
        <p:txBody>
          <a:bodyPr vert="horz" lIns="91440" tIns="45720" rIns="91440" bIns="45720" rtlCol="0"/>
          <a:lstStyle>
            <a:lvl1pPr algn="r">
              <a:defRPr sz="1200"/>
            </a:lvl1pPr>
          </a:lstStyle>
          <a:p>
            <a:pPr>
              <a:defRPr/>
            </a:pPr>
            <a:fld id="{F2B93917-3FE5-4906-A38D-C55D0EF4A9C9}" type="datetimeFigureOut">
              <a:rPr lang="en-US"/>
              <a:pPr>
                <a:defRPr/>
              </a:pPr>
              <a:t>7/6/2021</a:t>
            </a:fld>
            <a:endParaRPr lang="en-US"/>
          </a:p>
        </p:txBody>
      </p:sp>
      <p:sp>
        <p:nvSpPr>
          <p:cNvPr id="4" name="Footer Placeholder 3"/>
          <p:cNvSpPr>
            <a:spLocks noGrp="1"/>
          </p:cNvSpPr>
          <p:nvPr>
            <p:ph type="ftr" sz="quarter" idx="2"/>
          </p:nvPr>
        </p:nvSpPr>
        <p:spPr>
          <a:xfrm>
            <a:off x="0" y="6948488"/>
            <a:ext cx="4160838" cy="3651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438775" y="6948488"/>
            <a:ext cx="4160838" cy="365125"/>
          </a:xfrm>
          <a:prstGeom prst="rect">
            <a:avLst/>
          </a:prstGeom>
        </p:spPr>
        <p:txBody>
          <a:bodyPr vert="horz" lIns="91440" tIns="45720" rIns="91440" bIns="45720" rtlCol="0" anchor="b"/>
          <a:lstStyle>
            <a:lvl1pPr algn="r">
              <a:defRPr sz="1200"/>
            </a:lvl1pPr>
          </a:lstStyle>
          <a:p>
            <a:pPr>
              <a:defRPr/>
            </a:pPr>
            <a:fld id="{BA970530-E52E-43B5-9917-BA79866E474A}" type="slidenum">
              <a:rPr lang="en-US"/>
              <a:pPr>
                <a:defRPr/>
              </a:pPr>
              <a:t>‹#›</a:t>
            </a:fld>
            <a:endParaRPr lang="en-US"/>
          </a:p>
        </p:txBody>
      </p:sp>
    </p:spTree>
    <p:extLst>
      <p:ext uri="{BB962C8B-B14F-4D97-AF65-F5344CB8AC3E}">
        <p14:creationId xmlns:p14="http://schemas.microsoft.com/office/powerpoint/2010/main" val="1996462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16387" name="Rectangle 3"/>
          <p:cNvSpPr>
            <a:spLocks noGrp="1" noChangeArrowheads="1"/>
          </p:cNvSpPr>
          <p:nvPr>
            <p:ph type="dt" idx="1"/>
          </p:nvPr>
        </p:nvSpPr>
        <p:spPr bwMode="auto">
          <a:xfrm>
            <a:off x="5438775"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60438" y="3475038"/>
            <a:ext cx="7680325"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16391" name="Rectangle 7"/>
          <p:cNvSpPr>
            <a:spLocks noGrp="1" noChangeArrowheads="1"/>
          </p:cNvSpPr>
          <p:nvPr>
            <p:ph type="sldNum" sz="quarter" idx="5"/>
          </p:nvPr>
        </p:nvSpPr>
        <p:spPr bwMode="auto">
          <a:xfrm>
            <a:off x="5438775"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a:defRPr sz="1300">
                <a:latin typeface="Times New Roman" pitchFamily="18" charset="0"/>
              </a:defRPr>
            </a:lvl1pPr>
          </a:lstStyle>
          <a:p>
            <a:pPr>
              <a:defRPr/>
            </a:pPr>
            <a:fld id="{6922158A-BBC1-4DEC-B42E-E5A9B9FD48A8}" type="slidenum">
              <a:rPr lang="en-US"/>
              <a:pPr>
                <a:defRPr/>
              </a:pPr>
              <a:t>‹#›</a:t>
            </a:fld>
            <a:endParaRPr lang="en-US"/>
          </a:p>
        </p:txBody>
      </p:sp>
    </p:spTree>
    <p:extLst>
      <p:ext uri="{BB962C8B-B14F-4D97-AF65-F5344CB8AC3E}">
        <p14:creationId xmlns:p14="http://schemas.microsoft.com/office/powerpoint/2010/main" val="2443884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B093C04-3F64-46C8-97DE-DB314BC9245C}" type="slidenum">
              <a:rPr lang="en-US" altLang="en-US" sz="1300" smtClean="0"/>
              <a:pPr/>
              <a:t>17</a:t>
            </a:fld>
            <a:endParaRPr lang="en-US" altLang="en-US" sz="1300"/>
          </a:p>
        </p:txBody>
      </p:sp>
      <p:sp>
        <p:nvSpPr>
          <p:cNvPr id="27651" name="Rectangle 2"/>
          <p:cNvSpPr>
            <a:spLocks noGrp="1" noRot="1" noChangeAspect="1" noChangeArrowheads="1" noTextEdit="1"/>
          </p:cNvSpPr>
          <p:nvPr>
            <p:ph type="sldImg"/>
          </p:nvPr>
        </p:nvSpPr>
        <p:spPr>
          <a:xfrm>
            <a:off x="2971800" y="549275"/>
            <a:ext cx="3657600" cy="2743200"/>
          </a:xfrm>
          <a:ln/>
        </p:spPr>
      </p:sp>
      <p:sp>
        <p:nvSpPr>
          <p:cNvPr id="27652" name="Rectangle 3"/>
          <p:cNvSpPr>
            <a:spLocks noGrp="1" noChangeArrowheads="1"/>
          </p:cNvSpPr>
          <p:nvPr>
            <p:ph type="body" idx="1"/>
          </p:nvPr>
        </p:nvSpPr>
        <p:spPr>
          <a:noFill/>
        </p:spPr>
        <p:txBody>
          <a:bodyPr/>
          <a:lstStyle/>
          <a:p>
            <a:r>
              <a:rPr lang="en-US" altLang="en-US">
                <a:latin typeface="Times New Roman" charset="0"/>
              </a:rPr>
              <a:t>m0 = 3170*.676 (approx) = 2142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47AE086B-49DA-477E-A874-C44E4C451308}" type="slidenum">
              <a:rPr lang="en-US" altLang="en-US" sz="1300" smtClean="0"/>
              <a:pPr/>
              <a:t>18</a:t>
            </a:fld>
            <a:endParaRPr lang="en-US" altLang="en-US" sz="1300"/>
          </a:p>
        </p:txBody>
      </p:sp>
      <p:sp>
        <p:nvSpPr>
          <p:cNvPr id="28675" name="Rectangle 2"/>
          <p:cNvSpPr>
            <a:spLocks noGrp="1" noRot="1" noChangeAspect="1" noChangeArrowheads="1" noTextEdit="1"/>
          </p:cNvSpPr>
          <p:nvPr>
            <p:ph type="sldImg"/>
          </p:nvPr>
        </p:nvSpPr>
        <p:spPr>
          <a:xfrm>
            <a:off x="2971800" y="549275"/>
            <a:ext cx="3657600" cy="2743200"/>
          </a:xfrm>
          <a:ln/>
        </p:spPr>
      </p:sp>
      <p:sp>
        <p:nvSpPr>
          <p:cNvPr id="28676" name="Rectangle 3"/>
          <p:cNvSpPr>
            <a:spLocks noGrp="1" noChangeArrowheads="1"/>
          </p:cNvSpPr>
          <p:nvPr>
            <p:ph type="body" idx="1"/>
          </p:nvPr>
        </p:nvSpPr>
        <p:spPr>
          <a:noFill/>
        </p:spPr>
        <p:txBody>
          <a:bodyPr/>
          <a:lstStyle/>
          <a:p>
            <a:r>
              <a:rPr lang="en-US" altLang="en-US" dirty="0">
                <a:latin typeface="Times New Roman" charset="0"/>
              </a:rPr>
              <a:t>M0 </a:t>
            </a:r>
            <a:r>
              <a:rPr lang="en-US" altLang="en-US" dirty="0" err="1">
                <a:latin typeface="Times New Roman" charset="0"/>
              </a:rPr>
              <a:t>est</a:t>
            </a:r>
            <a:r>
              <a:rPr lang="en-US" altLang="en-US" dirty="0">
                <a:latin typeface="Times New Roman" charset="0"/>
              </a:rPr>
              <a:t> is 2142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7DEC12-6EEE-4509-8D9D-719DF7564835}" type="slidenum">
              <a:rPr lang="en-US"/>
              <a:pPr>
                <a:defRPr/>
              </a:pPr>
              <a:t>‹#›</a:t>
            </a:fld>
            <a:endParaRPr lang="en-US"/>
          </a:p>
        </p:txBody>
      </p:sp>
    </p:spTree>
    <p:extLst>
      <p:ext uri="{BB962C8B-B14F-4D97-AF65-F5344CB8AC3E}">
        <p14:creationId xmlns:p14="http://schemas.microsoft.com/office/powerpoint/2010/main" val="253418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0748AE-62F4-45F9-A2FB-DCAD2B3F2FAA}" type="slidenum">
              <a:rPr lang="en-US"/>
              <a:pPr>
                <a:defRPr/>
              </a:pPr>
              <a:t>‹#›</a:t>
            </a:fld>
            <a:endParaRPr lang="en-US"/>
          </a:p>
        </p:txBody>
      </p:sp>
    </p:spTree>
    <p:extLst>
      <p:ext uri="{BB962C8B-B14F-4D97-AF65-F5344CB8AC3E}">
        <p14:creationId xmlns:p14="http://schemas.microsoft.com/office/powerpoint/2010/main" val="528140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078928-F752-4F63-9EB4-15C43C630C62}" type="slidenum">
              <a:rPr lang="en-US"/>
              <a:pPr>
                <a:defRPr/>
              </a:pPr>
              <a:t>‹#›</a:t>
            </a:fld>
            <a:endParaRPr lang="en-US"/>
          </a:p>
        </p:txBody>
      </p:sp>
    </p:spTree>
    <p:extLst>
      <p:ext uri="{BB962C8B-B14F-4D97-AF65-F5344CB8AC3E}">
        <p14:creationId xmlns:p14="http://schemas.microsoft.com/office/powerpoint/2010/main" val="113111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D842B3-5454-405F-875B-213851F5282E}" type="slidenum">
              <a:rPr lang="en-US"/>
              <a:pPr>
                <a:defRPr/>
              </a:pPr>
              <a:t>‹#›</a:t>
            </a:fld>
            <a:endParaRPr lang="en-US"/>
          </a:p>
        </p:txBody>
      </p:sp>
    </p:spTree>
    <p:extLst>
      <p:ext uri="{BB962C8B-B14F-4D97-AF65-F5344CB8AC3E}">
        <p14:creationId xmlns:p14="http://schemas.microsoft.com/office/powerpoint/2010/main" val="81804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5"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13C681-43DF-47BB-BC99-EBFFD8F50EC2}" type="slidenum">
              <a:rPr lang="en-US"/>
              <a:pPr>
                <a:defRPr/>
              </a:pPr>
              <a:t>‹#›</a:t>
            </a:fld>
            <a:endParaRPr lang="en-US"/>
          </a:p>
        </p:txBody>
      </p:sp>
    </p:spTree>
    <p:extLst>
      <p:ext uri="{BB962C8B-B14F-4D97-AF65-F5344CB8AC3E}">
        <p14:creationId xmlns:p14="http://schemas.microsoft.com/office/powerpoint/2010/main" val="2463522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18D741-EA81-4FAD-8B52-EAFCB1078FFA}" type="slidenum">
              <a:rPr lang="en-US"/>
              <a:pPr>
                <a:defRPr/>
              </a:pPr>
              <a:t>‹#›</a:t>
            </a:fld>
            <a:endParaRPr lang="en-US"/>
          </a:p>
        </p:txBody>
      </p:sp>
    </p:spTree>
    <p:extLst>
      <p:ext uri="{BB962C8B-B14F-4D97-AF65-F5344CB8AC3E}">
        <p14:creationId xmlns:p14="http://schemas.microsoft.com/office/powerpoint/2010/main" val="2552787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8"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599EE8B-E3D2-4FF3-9FB0-ECCD2178B63E}" type="slidenum">
              <a:rPr lang="en-US"/>
              <a:pPr>
                <a:defRPr/>
              </a:pPr>
              <a:t>‹#›</a:t>
            </a:fld>
            <a:endParaRPr lang="en-US"/>
          </a:p>
        </p:txBody>
      </p:sp>
    </p:spTree>
    <p:extLst>
      <p:ext uri="{BB962C8B-B14F-4D97-AF65-F5344CB8AC3E}">
        <p14:creationId xmlns:p14="http://schemas.microsoft.com/office/powerpoint/2010/main" val="2846724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4"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D0D746-AEE8-4F62-98DE-14418DE9ADDA}" type="slidenum">
              <a:rPr lang="en-US"/>
              <a:pPr>
                <a:defRPr/>
              </a:pPr>
              <a:t>‹#›</a:t>
            </a:fld>
            <a:endParaRPr lang="en-US"/>
          </a:p>
        </p:txBody>
      </p:sp>
    </p:spTree>
    <p:extLst>
      <p:ext uri="{BB962C8B-B14F-4D97-AF65-F5344CB8AC3E}">
        <p14:creationId xmlns:p14="http://schemas.microsoft.com/office/powerpoint/2010/main" val="259327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3"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CBEB6E0-91F2-4583-8C54-BE0E433B8AA7}" type="slidenum">
              <a:rPr lang="en-US"/>
              <a:pPr>
                <a:defRPr/>
              </a:pPr>
              <a:t>‹#›</a:t>
            </a:fld>
            <a:endParaRPr lang="en-US"/>
          </a:p>
        </p:txBody>
      </p:sp>
    </p:spTree>
    <p:extLst>
      <p:ext uri="{BB962C8B-B14F-4D97-AF65-F5344CB8AC3E}">
        <p14:creationId xmlns:p14="http://schemas.microsoft.com/office/powerpoint/2010/main" val="198509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07168B-22FB-4CDB-AF2F-FF9A96DADD23}" type="slidenum">
              <a:rPr lang="en-US"/>
              <a:pPr>
                <a:defRPr/>
              </a:pPr>
              <a:t>‹#›</a:t>
            </a:fld>
            <a:endParaRPr lang="en-US"/>
          </a:p>
        </p:txBody>
      </p:sp>
    </p:spTree>
    <p:extLst>
      <p:ext uri="{BB962C8B-B14F-4D97-AF65-F5344CB8AC3E}">
        <p14:creationId xmlns:p14="http://schemas.microsoft.com/office/powerpoint/2010/main" val="73345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a:t>
            </a:r>
          </a:p>
        </p:txBody>
      </p:sp>
      <p:sp>
        <p:nvSpPr>
          <p:cNvPr id="6" name="Rectangle 5"/>
          <p:cNvSpPr>
            <a:spLocks noGrp="1" noChangeArrowheads="1"/>
          </p:cNvSpPr>
          <p:nvPr>
            <p:ph type="ftr" sz="quarter" idx="11"/>
          </p:nvPr>
        </p:nvSpPr>
        <p:spPr>
          <a:ln/>
        </p:spPr>
        <p:txBody>
          <a:bodyPr/>
          <a:lstStyle>
            <a:lvl1pPr>
              <a:defRPr/>
            </a:lvl1pPr>
          </a:lstStyle>
          <a:p>
            <a:pPr>
              <a:defRPr/>
            </a:pPr>
            <a:r>
              <a:rPr lang="fr-FR"/>
              <a:t>Module 1, Session 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4EE24-818B-4027-9E3F-E6922011A138}" type="slidenum">
              <a:rPr lang="en-US"/>
              <a:pPr>
                <a:defRPr/>
              </a:pPr>
              <a:t>‹#›</a:t>
            </a:fld>
            <a:endParaRPr lang="en-US"/>
          </a:p>
        </p:txBody>
      </p:sp>
    </p:spTree>
    <p:extLst>
      <p:ext uri="{BB962C8B-B14F-4D97-AF65-F5344CB8AC3E}">
        <p14:creationId xmlns:p14="http://schemas.microsoft.com/office/powerpoint/2010/main" val="390463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Times New Roman" pitchFamily="18" charset="0"/>
              </a:defRPr>
            </a:lvl1pPr>
          </a:lstStyle>
          <a:p>
            <a:pPr>
              <a:defRPr/>
            </a:pPr>
            <a:r>
              <a:rPr lang="en-US"/>
              <a:t>Summer Institutes</a:t>
            </a:r>
          </a:p>
        </p:txBody>
      </p:sp>
      <p:sp>
        <p:nvSpPr>
          <p:cNvPr id="1029"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r>
              <a:rPr lang="fr-FR"/>
              <a:t>Module 1, Session 10</a:t>
            </a:r>
            <a:endParaRPr lang="en-US"/>
          </a:p>
        </p:txBody>
      </p:sp>
      <p:sp>
        <p:nvSpPr>
          <p:cNvPr id="1030"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5DF48DE8-2E05-4780-B118-27DEFBD8759B}" type="slidenum">
              <a:rPr lang="en-US"/>
              <a:pPr>
                <a:defRPr/>
              </a:pPr>
              <a:t>‹#›</a:t>
            </a:fld>
            <a:endParaRPr lang="en-US"/>
          </a:p>
        </p:txBody>
      </p:sp>
      <p:sp>
        <p:nvSpPr>
          <p:cNvPr id="1031" name="AutoShape 7"/>
          <p:cNvSpPr>
            <a:spLocks noChangeArrowheads="1"/>
          </p:cNvSpPr>
          <p:nvPr userDrawn="1"/>
        </p:nvSpPr>
        <p:spPr bwMode="auto">
          <a:xfrm>
            <a:off x="677334" y="304800"/>
            <a:ext cx="10837333"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defRPr/>
            </a:pPr>
            <a:endParaRPr lang="en-US" alt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052" name="Rectangle 2"/>
          <p:cNvSpPr>
            <a:spLocks noChangeArrowheads="1"/>
          </p:cNvSpPr>
          <p:nvPr/>
        </p:nvSpPr>
        <p:spPr bwMode="auto">
          <a:xfrm>
            <a:off x="3047207" y="2610256"/>
            <a:ext cx="6096000" cy="2216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ts val="1800"/>
              </a:spcBef>
              <a:buFontTx/>
              <a:buNone/>
            </a:pPr>
            <a:r>
              <a:rPr lang="en-US" altLang="en-US" sz="3600" b="1" dirty="0"/>
              <a:t>Permutation Tests </a:t>
            </a:r>
          </a:p>
          <a:p>
            <a:pPr algn="ctr">
              <a:spcBef>
                <a:spcPts val="1800"/>
              </a:spcBef>
              <a:buFontTx/>
              <a:buNone/>
            </a:pPr>
            <a:r>
              <a:rPr lang="en-US" altLang="en-US" sz="3600" b="1" dirty="0"/>
              <a:t>&amp;</a:t>
            </a:r>
          </a:p>
          <a:p>
            <a:pPr algn="ctr">
              <a:spcBef>
                <a:spcPts val="1800"/>
              </a:spcBef>
              <a:buFontTx/>
              <a:buNone/>
            </a:pPr>
            <a:r>
              <a:rPr lang="en-US" altLang="en-US" sz="3600" b="1" dirty="0"/>
              <a:t>False Detection Rate</a:t>
            </a:r>
          </a:p>
        </p:txBody>
      </p:sp>
      <p:sp>
        <p:nvSpPr>
          <p:cNvPr id="2053" name="Line 3"/>
          <p:cNvSpPr>
            <a:spLocks noChangeShapeType="1"/>
          </p:cNvSpPr>
          <p:nvPr/>
        </p:nvSpPr>
        <p:spPr bwMode="auto">
          <a:xfrm>
            <a:off x="3582988" y="2286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4"/>
          <p:cNvSpPr>
            <a:spLocks noChangeShapeType="1"/>
          </p:cNvSpPr>
          <p:nvPr/>
        </p:nvSpPr>
        <p:spPr bwMode="auto">
          <a:xfrm>
            <a:off x="3582988" y="25146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3581401" y="48768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3581401" y="51816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85B5DD2-225D-4DFA-9C61-40E782934E8A}" type="slidenum">
              <a:rPr lang="en-US" altLang="en-US" sz="1400"/>
              <a:pPr>
                <a:spcBef>
                  <a:spcPct val="0"/>
                </a:spcBef>
                <a:buFontTx/>
                <a:buNone/>
              </a:pPr>
              <a:t>1</a:t>
            </a:fld>
            <a:endParaRPr lang="en-US" altLang="en-US" sz="1400"/>
          </a:p>
        </p:txBody>
      </p:sp>
      <p:sp>
        <p:nvSpPr>
          <p:cNvPr id="10" name="Footer Placeholder 2">
            <a:extLst>
              <a:ext uri="{FF2B5EF4-FFF2-40B4-BE49-F238E27FC236}">
                <a16:creationId xmlns:a16="http://schemas.microsoft.com/office/drawing/2014/main" id="{797D991F-B649-4733-B6EE-31AEC316B79D}"/>
              </a:ext>
            </a:extLst>
          </p:cNvPr>
          <p:cNvSpPr>
            <a:spLocks noGrp="1"/>
          </p:cNvSpPr>
          <p:nvPr>
            <p:ph type="ftr" sz="quarter" idx="11"/>
          </p:nvPr>
        </p:nvSpPr>
        <p:spPr>
          <a:xfrm>
            <a:off x="4165600" y="8331200"/>
            <a:ext cx="3860800" cy="609600"/>
          </a:xfrm>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439226-FCA3-49FA-8D0B-C7C512C8336A}"/>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17AB1B14-23EE-49E0-B515-1EF90A071D2D}"/>
              </a:ext>
            </a:extLst>
          </p:cNvPr>
          <p:cNvSpPr>
            <a:spLocks noGrp="1"/>
          </p:cNvSpPr>
          <p:nvPr>
            <p:ph type="ftr" sz="quarter" idx="11"/>
          </p:nvPr>
        </p:nvSpPr>
        <p:spPr/>
        <p:txBody>
          <a:bodyPr/>
          <a:lstStyle/>
          <a:p>
            <a:pPr>
              <a:defRPr/>
            </a:pPr>
            <a:r>
              <a:rPr lang="fr-FR"/>
              <a:t>Module 1, Session 10</a:t>
            </a:r>
            <a:endParaRPr lang="en-US"/>
          </a:p>
        </p:txBody>
      </p:sp>
      <p:sp>
        <p:nvSpPr>
          <p:cNvPr id="4" name="Slide Number Placeholder 3">
            <a:extLst>
              <a:ext uri="{FF2B5EF4-FFF2-40B4-BE49-F238E27FC236}">
                <a16:creationId xmlns:a16="http://schemas.microsoft.com/office/drawing/2014/main" id="{B6E63760-83CE-4961-A295-10D0AF4286DF}"/>
              </a:ext>
            </a:extLst>
          </p:cNvPr>
          <p:cNvSpPr>
            <a:spLocks noGrp="1"/>
          </p:cNvSpPr>
          <p:nvPr>
            <p:ph type="sldNum" sz="quarter" idx="12"/>
          </p:nvPr>
        </p:nvSpPr>
        <p:spPr/>
        <p:txBody>
          <a:bodyPr/>
          <a:lstStyle/>
          <a:p>
            <a:pPr>
              <a:defRPr/>
            </a:pPr>
            <a:fld id="{ECBEB6E0-91F2-4583-8C54-BE0E433B8AA7}" type="slidenum">
              <a:rPr lang="en-US" smtClean="0"/>
              <a:pPr>
                <a:defRPr/>
              </a:pPr>
              <a:t>10</a:t>
            </a:fld>
            <a:endParaRPr lang="en-US"/>
          </a:p>
        </p:txBody>
      </p:sp>
      <p:sp>
        <p:nvSpPr>
          <p:cNvPr id="5" name="TextBox 4">
            <a:extLst>
              <a:ext uri="{FF2B5EF4-FFF2-40B4-BE49-F238E27FC236}">
                <a16:creationId xmlns:a16="http://schemas.microsoft.com/office/drawing/2014/main" id="{18ACB26F-3114-4643-A27D-B5D8897748AF}"/>
              </a:ext>
            </a:extLst>
          </p:cNvPr>
          <p:cNvSpPr txBox="1"/>
          <p:nvPr/>
        </p:nvSpPr>
        <p:spPr>
          <a:xfrm>
            <a:off x="3771900" y="593004"/>
            <a:ext cx="4648200" cy="461665"/>
          </a:xfrm>
          <a:prstGeom prst="rect">
            <a:avLst/>
          </a:prstGeom>
          <a:noFill/>
        </p:spPr>
        <p:txBody>
          <a:bodyPr wrap="square" rtlCol="0">
            <a:spAutoFit/>
          </a:bodyPr>
          <a:lstStyle/>
          <a:p>
            <a:pPr algn="ctr"/>
            <a:r>
              <a:rPr lang="en-US" u="sng" dirty="0">
                <a:solidFill>
                  <a:schemeClr val="accent2"/>
                </a:solidFill>
              </a:rPr>
              <a:t>Exercise</a:t>
            </a:r>
          </a:p>
        </p:txBody>
      </p:sp>
      <p:sp>
        <p:nvSpPr>
          <p:cNvPr id="6" name="TextBox 5">
            <a:extLst>
              <a:ext uri="{FF2B5EF4-FFF2-40B4-BE49-F238E27FC236}">
                <a16:creationId xmlns:a16="http://schemas.microsoft.com/office/drawing/2014/main" id="{690C1DF9-BE82-4E4C-8D3E-C861F48163DB}"/>
              </a:ext>
            </a:extLst>
          </p:cNvPr>
          <p:cNvSpPr txBox="1"/>
          <p:nvPr/>
        </p:nvSpPr>
        <p:spPr>
          <a:xfrm>
            <a:off x="1066801" y="1239334"/>
            <a:ext cx="10210800" cy="1200329"/>
          </a:xfrm>
          <a:prstGeom prst="rect">
            <a:avLst/>
          </a:prstGeom>
          <a:noFill/>
        </p:spPr>
        <p:txBody>
          <a:bodyPr wrap="square" rtlCol="0">
            <a:spAutoFit/>
          </a:bodyPr>
          <a:lstStyle/>
          <a:p>
            <a:pPr marL="341313" indent="-341313"/>
            <a:r>
              <a:rPr lang="en-US" b="1" dirty="0">
                <a:solidFill>
                  <a:schemeClr val="accent2"/>
                </a:solidFill>
              </a:rPr>
              <a:t>2. </a:t>
            </a:r>
            <a:r>
              <a:rPr lang="en-US" dirty="0">
                <a:solidFill>
                  <a:schemeClr val="accent2"/>
                </a:solidFill>
              </a:rPr>
              <a:t>The following table provides the data from Pauling’s vitamin C study and below that is a stem and leaf plot of the randomization distribution (n = 1000) of the relative risk (RR)from the trial. Find the p-value for testing Ho: RR = 1.</a:t>
            </a:r>
          </a:p>
        </p:txBody>
      </p:sp>
      <p:graphicFrame>
        <p:nvGraphicFramePr>
          <p:cNvPr id="7" name="Object 7">
            <a:extLst>
              <a:ext uri="{FF2B5EF4-FFF2-40B4-BE49-F238E27FC236}">
                <a16:creationId xmlns:a16="http://schemas.microsoft.com/office/drawing/2014/main" id="{A521F2BF-03A3-4541-8636-E1869F288169}"/>
              </a:ext>
            </a:extLst>
          </p:cNvPr>
          <p:cNvGraphicFramePr>
            <a:graphicFrameLocks noChangeAspect="1"/>
          </p:cNvGraphicFramePr>
          <p:nvPr>
            <p:extLst>
              <p:ext uri="{D42A27DB-BD31-4B8C-83A1-F6EECF244321}">
                <p14:modId xmlns:p14="http://schemas.microsoft.com/office/powerpoint/2010/main" val="33615652"/>
              </p:ext>
            </p:extLst>
          </p:nvPr>
        </p:nvGraphicFramePr>
        <p:xfrm>
          <a:off x="1853321" y="2730720"/>
          <a:ext cx="4624557" cy="2256136"/>
        </p:xfrm>
        <a:graphic>
          <a:graphicData uri="http://schemas.openxmlformats.org/presentationml/2006/ole">
            <mc:AlternateContent xmlns:mc="http://schemas.openxmlformats.org/markup-compatibility/2006">
              <mc:Choice xmlns:v="urn:schemas-microsoft-com:vml" Requires="v">
                <p:oleObj name="Document" r:id="rId2" imgW="4603968" imgH="2258229" progId="Word.Document.8">
                  <p:embed/>
                </p:oleObj>
              </mc:Choice>
              <mc:Fallback>
                <p:oleObj name="Document" r:id="rId2" imgW="4603968" imgH="2258229" progId="Word.Document.8">
                  <p:embed/>
                  <p:pic>
                    <p:nvPicPr>
                      <p:cNvPr id="20488" name="Object 7"/>
                      <p:cNvPicPr>
                        <a:picLocks noChangeAspect="1" noChangeArrowheads="1"/>
                      </p:cNvPicPr>
                      <p:nvPr/>
                    </p:nvPicPr>
                    <p:blipFill>
                      <a:blip r:embed="rId3"/>
                      <a:srcRect/>
                      <a:stretch>
                        <a:fillRect/>
                      </a:stretch>
                    </p:blipFill>
                    <p:spPr bwMode="auto">
                      <a:xfrm>
                        <a:off x="1853321" y="2730720"/>
                        <a:ext cx="4624557" cy="2256136"/>
                      </a:xfrm>
                      <a:prstGeom prst="rect">
                        <a:avLst/>
                      </a:prstGeom>
                      <a:noFill/>
                      <a:ln>
                        <a:noFill/>
                      </a:ln>
                      <a:effectLst/>
                    </p:spPr>
                  </p:pic>
                </p:oleObj>
              </mc:Fallback>
            </mc:AlternateContent>
          </a:graphicData>
        </a:graphic>
      </p:graphicFrame>
      <p:sp>
        <p:nvSpPr>
          <p:cNvPr id="8" name="Rectangle 7">
            <a:extLst>
              <a:ext uri="{FF2B5EF4-FFF2-40B4-BE49-F238E27FC236}">
                <a16:creationId xmlns:a16="http://schemas.microsoft.com/office/drawing/2014/main" id="{4157D979-F6D0-4A18-8357-9FB8E06FDB28}"/>
              </a:ext>
            </a:extLst>
          </p:cNvPr>
          <p:cNvSpPr/>
          <p:nvPr/>
        </p:nvSpPr>
        <p:spPr>
          <a:xfrm>
            <a:off x="1515035" y="4915933"/>
            <a:ext cx="9545171" cy="3139321"/>
          </a:xfrm>
          <a:prstGeom prst="rect">
            <a:avLst/>
          </a:prstGeom>
        </p:spPr>
        <p:txBody>
          <a:bodyPr wrap="square">
            <a:spAutoFit/>
          </a:bodyPr>
          <a:lstStyle/>
          <a:p>
            <a:r>
              <a:rPr lang="en-US" sz="1800" dirty="0">
                <a:solidFill>
                  <a:schemeClr val="accent2"/>
                </a:solidFill>
              </a:rPr>
              <a:t>   .3 | 4</a:t>
            </a:r>
          </a:p>
          <a:p>
            <a:r>
              <a:rPr lang="en-US" sz="1800" dirty="0">
                <a:solidFill>
                  <a:schemeClr val="accent2"/>
                </a:solidFill>
              </a:rPr>
              <a:t>   .4 | 66666</a:t>
            </a:r>
          </a:p>
          <a:p>
            <a:r>
              <a:rPr lang="en-US" sz="1800" dirty="0">
                <a:solidFill>
                  <a:schemeClr val="accent2"/>
                </a:solidFill>
              </a:rPr>
              <a:t>   .5 | 0000055555555555555</a:t>
            </a:r>
          </a:p>
          <a:p>
            <a:r>
              <a:rPr lang="en-US" sz="1800" dirty="0">
                <a:solidFill>
                  <a:schemeClr val="accent2"/>
                </a:solidFill>
              </a:rPr>
              <a:t>   .6 | 00000000000000000000000006666666666666666666666666666666666666</a:t>
            </a:r>
          </a:p>
          <a:p>
            <a:r>
              <a:rPr lang="en-US" sz="1800" dirty="0">
                <a:solidFill>
                  <a:schemeClr val="accent2"/>
                </a:solidFill>
              </a:rPr>
              <a:t>   .7 | 22222222222222222222222222222222222222222222222222222222222222222222+63</a:t>
            </a:r>
          </a:p>
          <a:p>
            <a:r>
              <a:rPr lang="en-US" sz="1800" dirty="0">
                <a:solidFill>
                  <a:schemeClr val="accent2"/>
                </a:solidFill>
              </a:rPr>
              <a:t>   .8 | 55555555555555555555555555555555555555555555555555555555555555555555+12</a:t>
            </a:r>
          </a:p>
          <a:p>
            <a:r>
              <a:rPr lang="en-US" sz="1800" dirty="0">
                <a:solidFill>
                  <a:schemeClr val="accent2"/>
                </a:solidFill>
              </a:rPr>
              <a:t>   .9 | 33333333333333333333333333333333333333333333333333333333333333333333+28</a:t>
            </a:r>
          </a:p>
          <a:p>
            <a:r>
              <a:rPr lang="en-US" sz="1800" dirty="0">
                <a:solidFill>
                  <a:schemeClr val="accent2"/>
                </a:solidFill>
              </a:rPr>
              <a:t> 1.0 | 11111111111111111111111111111111111111111111111111111111111111111111+152</a:t>
            </a:r>
          </a:p>
          <a:p>
            <a:r>
              <a:rPr lang="en-US" sz="1800" dirty="0">
                <a:solidFill>
                  <a:schemeClr val="accent2"/>
                </a:solidFill>
              </a:rPr>
              <a:t> 1.1 | 99999999999999999999999999999999999999999999999999999999999999999999+15</a:t>
            </a:r>
          </a:p>
          <a:p>
            <a:r>
              <a:rPr lang="en-US" sz="1800" dirty="0">
                <a:solidFill>
                  <a:schemeClr val="accent2"/>
                </a:solidFill>
              </a:rPr>
              <a:t> 1.2 | 99999999999999999999999999999999999999999999999999999999999999999999+9</a:t>
            </a:r>
          </a:p>
          <a:p>
            <a:r>
              <a:rPr lang="en-US" sz="1800" dirty="0">
                <a:solidFill>
                  <a:schemeClr val="accent2"/>
                </a:solidFill>
              </a:rPr>
              <a:t> 1.3 |  </a:t>
            </a:r>
            <a:r>
              <a:rPr lang="en-US" sz="1800" dirty="0" err="1">
                <a:solidFill>
                  <a:schemeClr val="accent2"/>
                </a:solidFill>
              </a:rPr>
              <a:t>etc</a:t>
            </a:r>
            <a:endParaRPr lang="en-US" sz="1800" dirty="0">
              <a:solidFill>
                <a:schemeClr val="accent2"/>
              </a:solidFill>
            </a:endParaRPr>
          </a:p>
        </p:txBody>
      </p:sp>
      <p:sp>
        <p:nvSpPr>
          <p:cNvPr id="9" name="TextBox 8">
            <a:extLst>
              <a:ext uri="{FF2B5EF4-FFF2-40B4-BE49-F238E27FC236}">
                <a16:creationId xmlns:a16="http://schemas.microsoft.com/office/drawing/2014/main" id="{CB68C48C-5CC5-401E-9BA0-A35B8AAD5CAA}"/>
              </a:ext>
            </a:extLst>
          </p:cNvPr>
          <p:cNvSpPr txBox="1"/>
          <p:nvPr/>
        </p:nvSpPr>
        <p:spPr>
          <a:xfrm>
            <a:off x="7162800" y="2715609"/>
            <a:ext cx="3756959" cy="2246769"/>
          </a:xfrm>
          <a:prstGeom prst="rect">
            <a:avLst/>
          </a:prstGeom>
          <a:noFill/>
          <a:ln>
            <a:solidFill>
              <a:schemeClr val="accent2"/>
            </a:solidFill>
          </a:ln>
        </p:spPr>
        <p:txBody>
          <a:bodyPr wrap="square" rtlCol="0">
            <a:spAutoFit/>
          </a:bodyPr>
          <a:lstStyle/>
          <a:p>
            <a:r>
              <a:rPr lang="en-US" sz="2000" i="1" u="sng" dirty="0">
                <a:solidFill>
                  <a:schemeClr val="accent2"/>
                </a:solidFill>
              </a:rPr>
              <a:t>Reading a stem and leaf plot:</a:t>
            </a:r>
          </a:p>
          <a:p>
            <a:r>
              <a:rPr lang="en-US" sz="2000" dirty="0">
                <a:solidFill>
                  <a:schemeClr val="accent2"/>
                </a:solidFill>
              </a:rPr>
              <a:t>Each entry gives a RR to 2 digits; the first digit is to the left of the |; the numbers to the right of the | are the second digits. For example, the smallest RR is .34 and the five next smallest are .46.</a:t>
            </a:r>
          </a:p>
        </p:txBody>
      </p:sp>
    </p:spTree>
    <p:extLst>
      <p:ext uri="{BB962C8B-B14F-4D97-AF65-F5344CB8AC3E}">
        <p14:creationId xmlns:p14="http://schemas.microsoft.com/office/powerpoint/2010/main" val="415172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19FB72-6111-42BD-8D83-4E4B5BFC3D81}"/>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A2E9C82F-A31C-4B8B-B5E8-D12F58AECCF0}"/>
              </a:ext>
            </a:extLst>
          </p:cNvPr>
          <p:cNvSpPr>
            <a:spLocks noGrp="1"/>
          </p:cNvSpPr>
          <p:nvPr>
            <p:ph type="ftr" sz="quarter" idx="11"/>
          </p:nvPr>
        </p:nvSpPr>
        <p:spPr/>
        <p:txBody>
          <a:bodyPr/>
          <a:lstStyle/>
          <a:p>
            <a:pPr>
              <a:defRPr/>
            </a:pPr>
            <a:r>
              <a:rPr lang="fr-FR"/>
              <a:t>Module 1, Session 10</a:t>
            </a:r>
            <a:endParaRPr lang="en-US"/>
          </a:p>
        </p:txBody>
      </p:sp>
      <p:sp>
        <p:nvSpPr>
          <p:cNvPr id="4" name="Slide Number Placeholder 3">
            <a:extLst>
              <a:ext uri="{FF2B5EF4-FFF2-40B4-BE49-F238E27FC236}">
                <a16:creationId xmlns:a16="http://schemas.microsoft.com/office/drawing/2014/main" id="{AEAB20A1-B721-4DD4-B8A1-BB96E071CEAE}"/>
              </a:ext>
            </a:extLst>
          </p:cNvPr>
          <p:cNvSpPr>
            <a:spLocks noGrp="1"/>
          </p:cNvSpPr>
          <p:nvPr>
            <p:ph type="sldNum" sz="quarter" idx="12"/>
          </p:nvPr>
        </p:nvSpPr>
        <p:spPr/>
        <p:txBody>
          <a:bodyPr/>
          <a:lstStyle/>
          <a:p>
            <a:pPr>
              <a:defRPr/>
            </a:pPr>
            <a:fld id="{ECBEB6E0-91F2-4583-8C54-BE0E433B8AA7}" type="slidenum">
              <a:rPr lang="en-US" smtClean="0"/>
              <a:pPr>
                <a:defRPr/>
              </a:pPr>
              <a:t>11</a:t>
            </a:fld>
            <a:endParaRPr lang="en-US"/>
          </a:p>
        </p:txBody>
      </p:sp>
      <p:sp>
        <p:nvSpPr>
          <p:cNvPr id="5" name="Text Box 4">
            <a:extLst>
              <a:ext uri="{FF2B5EF4-FFF2-40B4-BE49-F238E27FC236}">
                <a16:creationId xmlns:a16="http://schemas.microsoft.com/office/drawing/2014/main" id="{B3F63B91-6493-4E93-94A4-54E4F399DBD6}"/>
              </a:ext>
            </a:extLst>
          </p:cNvPr>
          <p:cNvSpPr txBox="1">
            <a:spLocks noChangeArrowheads="1"/>
          </p:cNvSpPr>
          <p:nvPr/>
        </p:nvSpPr>
        <p:spPr bwMode="auto">
          <a:xfrm>
            <a:off x="3733800" y="533401"/>
            <a:ext cx="4572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u="sng" dirty="0"/>
              <a:t>Permutation Test for Correlation</a:t>
            </a:r>
          </a:p>
        </p:txBody>
      </p:sp>
      <p:pic>
        <p:nvPicPr>
          <p:cNvPr id="6" name="Picture 5">
            <a:extLst>
              <a:ext uri="{FF2B5EF4-FFF2-40B4-BE49-F238E27FC236}">
                <a16:creationId xmlns:a16="http://schemas.microsoft.com/office/drawing/2014/main" id="{FD8058A7-0B7C-4F82-AC2A-6C965E96ADDC}"/>
              </a:ext>
            </a:extLst>
          </p:cNvPr>
          <p:cNvPicPr>
            <a:picLocks noChangeAspect="1" noChangeArrowheads="1"/>
          </p:cNvPicPr>
          <p:nvPr/>
        </p:nvPicPr>
        <p:blipFill>
          <a:blip r:embed="rId2" cstate="print"/>
          <a:srcRect/>
          <a:stretch>
            <a:fillRect/>
          </a:stretch>
        </p:blipFill>
        <p:spPr bwMode="auto">
          <a:xfrm>
            <a:off x="3454400" y="1488680"/>
            <a:ext cx="4572000" cy="2419048"/>
          </a:xfrm>
          <a:prstGeom prst="rect">
            <a:avLst/>
          </a:prstGeom>
          <a:noFill/>
          <a:ln w="9525">
            <a:noFill/>
            <a:miter lim="800000"/>
            <a:headEnd/>
            <a:tailEnd/>
          </a:ln>
        </p:spPr>
      </p:pic>
      <p:sp>
        <p:nvSpPr>
          <p:cNvPr id="7" name="Rectangle 6">
            <a:extLst>
              <a:ext uri="{FF2B5EF4-FFF2-40B4-BE49-F238E27FC236}">
                <a16:creationId xmlns:a16="http://schemas.microsoft.com/office/drawing/2014/main" id="{F0121383-FB80-4C82-A1B3-1597BCA3FFD9}"/>
              </a:ext>
            </a:extLst>
          </p:cNvPr>
          <p:cNvSpPr/>
          <p:nvPr/>
        </p:nvSpPr>
        <p:spPr>
          <a:xfrm>
            <a:off x="1879600" y="4118847"/>
            <a:ext cx="8890000" cy="830997"/>
          </a:xfrm>
          <a:prstGeom prst="rect">
            <a:avLst/>
          </a:prstGeom>
        </p:spPr>
        <p:txBody>
          <a:bodyPr wrap="square">
            <a:spAutoFit/>
          </a:bodyPr>
          <a:lstStyle/>
          <a:p>
            <a:pPr>
              <a:spcBef>
                <a:spcPct val="50000"/>
              </a:spcBef>
            </a:pPr>
            <a:r>
              <a:rPr lang="en-US" dirty="0"/>
              <a:t>We can summarize the “strength of association” between two variables using the correlation coefficient (</a:t>
            </a:r>
            <a:r>
              <a:rPr lang="el-GR" dirty="0"/>
              <a:t>ρ</a:t>
            </a:r>
            <a:r>
              <a:rPr lang="en-US" dirty="0"/>
              <a:t>). The sample estimate is </a:t>
            </a:r>
          </a:p>
        </p:txBody>
      </p:sp>
      <mc:AlternateContent xmlns:mc="http://schemas.openxmlformats.org/markup-compatibility/2006" xmlns:a14="http://schemas.microsoft.com/office/drawing/2010/main">
        <mc:Choice Requires="a14">
          <p:sp>
            <p:nvSpPr>
              <p:cNvPr id="8" name="Object 5">
                <a:extLst>
                  <a:ext uri="{FF2B5EF4-FFF2-40B4-BE49-F238E27FC236}">
                    <a16:creationId xmlns:a16="http://schemas.microsoft.com/office/drawing/2014/main" id="{9859D52E-C0E9-4E49-9299-2DF6468A308A}"/>
                  </a:ext>
                </a:extLst>
              </p:cNvPr>
              <p:cNvSpPr txBox="1"/>
              <p:nvPr/>
            </p:nvSpPr>
            <p:spPr bwMode="auto">
              <a:xfrm>
                <a:off x="4035425" y="5029881"/>
                <a:ext cx="4702175" cy="881062"/>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m:rPr>
                          <m:sty m:val="p"/>
                        </m:rPr>
                        <a:rPr lang="en-US" b="0" i="0" smtClean="0">
                          <a:solidFill>
                            <a:srgbClr val="000000"/>
                          </a:solidFill>
                          <a:latin typeface="Cambria Math" panose="02040503050406030204" pitchFamily="18" charset="0"/>
                        </a:rPr>
                        <m:t>r</m:t>
                      </m:r>
                      <m:r>
                        <a:rPr lang="en-US" i="0">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0">
                              <a:solidFill>
                                <a:srgbClr val="000000"/>
                              </a:solidFill>
                              <a:latin typeface="Cambria Math" panose="02040503050406030204" pitchFamily="18" charset="0"/>
                            </a:rPr>
                            <m:t>1</m:t>
                          </m:r>
                        </m:num>
                        <m:den>
                          <m:r>
                            <m:rPr>
                              <m:sty m:val="p"/>
                            </m:rPr>
                            <a:rPr lang="en-US" i="0">
                              <a:solidFill>
                                <a:srgbClr val="000000"/>
                              </a:solidFill>
                              <a:latin typeface="Cambria Math" panose="02040503050406030204" pitchFamily="18" charset="0"/>
                            </a:rPr>
                            <m:t>N</m:t>
                          </m:r>
                          <m:r>
                            <a:rPr lang="en-US" i="0">
                              <a:solidFill>
                                <a:srgbClr val="000000"/>
                              </a:solidFill>
                              <a:latin typeface="Cambria Math" panose="02040503050406030204" pitchFamily="18" charset="0"/>
                            </a:rPr>
                            <m:t>−1</m:t>
                          </m:r>
                        </m:den>
                      </m:f>
                      <m:nary>
                        <m:naryPr>
                          <m:chr m:val="∑"/>
                          <m:ctrlPr>
                            <a:rPr lang="en-US" i="1">
                              <a:solidFill>
                                <a:srgbClr val="000000"/>
                              </a:solidFill>
                              <a:latin typeface="Cambria Math" panose="02040503050406030204" pitchFamily="18" charset="0"/>
                            </a:rPr>
                          </m:ctrlPr>
                        </m:naryPr>
                        <m:sub>
                          <m:r>
                            <m:rPr>
                              <m:sty m:val="p"/>
                            </m:rPr>
                            <a:rPr lang="en-US" i="0">
                              <a:solidFill>
                                <a:srgbClr val="000000"/>
                              </a:solidFill>
                              <a:latin typeface="Cambria Math" panose="02040503050406030204" pitchFamily="18" charset="0"/>
                            </a:rPr>
                            <m:t>i</m:t>
                          </m:r>
                          <m:r>
                            <a:rPr lang="en-US" i="0">
                              <a:solidFill>
                                <a:srgbClr val="000000"/>
                              </a:solidFill>
                              <a:latin typeface="Cambria Math" panose="02040503050406030204" pitchFamily="18" charset="0"/>
                            </a:rPr>
                            <m:t>=1</m:t>
                          </m:r>
                        </m:sub>
                        <m:sup>
                          <m:r>
                            <m:rPr>
                              <m:sty m:val="p"/>
                            </m:rPr>
                            <a:rPr lang="en-US" i="0">
                              <a:solidFill>
                                <a:srgbClr val="000000"/>
                              </a:solidFill>
                              <a:latin typeface="Cambria Math" panose="02040503050406030204" pitchFamily="18" charset="0"/>
                            </a:rPr>
                            <m:t>N</m:t>
                          </m:r>
                        </m:sup>
                        <m:e>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X</m:t>
                                      </m:r>
                                    </m:e>
                                    <m:sub>
                                      <m:r>
                                        <m:rPr>
                                          <m:sty m:val="p"/>
                                        </m:rPr>
                                        <a:rPr lang="en-US" i="0">
                                          <a:solidFill>
                                            <a:srgbClr val="000000"/>
                                          </a:solidFill>
                                          <a:latin typeface="Cambria Math" panose="02040503050406030204" pitchFamily="18" charset="0"/>
                                        </a:rPr>
                                        <m:t>i</m:t>
                                      </m:r>
                                    </m:sub>
                                  </m:sSub>
                                  <m:r>
                                    <a:rPr lang="en-US" i="0">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m:rPr>
                                          <m:sty m:val="p"/>
                                        </m:rPr>
                                        <a:rPr lang="en-US" i="0">
                                          <a:solidFill>
                                            <a:srgbClr val="000000"/>
                                          </a:solidFill>
                                          <a:latin typeface="Cambria Math" panose="02040503050406030204" pitchFamily="18" charset="0"/>
                                        </a:rPr>
                                        <m:t>X</m:t>
                                      </m:r>
                                    </m:e>
                                  </m:ba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s</m:t>
                                      </m:r>
                                    </m:e>
                                    <m:sub>
                                      <m:r>
                                        <m:rPr>
                                          <m:sty m:val="p"/>
                                        </m:rPr>
                                        <a:rPr lang="en-US" i="0">
                                          <a:solidFill>
                                            <a:srgbClr val="000000"/>
                                          </a:solidFill>
                                          <a:latin typeface="Cambria Math" panose="02040503050406030204" pitchFamily="18" charset="0"/>
                                        </a:rPr>
                                        <m:t>X</m:t>
                                      </m:r>
                                    </m:sub>
                                  </m:sSub>
                                </m:den>
                              </m:f>
                            </m:e>
                          </m:d>
                        </m:e>
                      </m:nary>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Y</m:t>
                                  </m:r>
                                </m:e>
                                <m:sub>
                                  <m:r>
                                    <m:rPr>
                                      <m:sty m:val="p"/>
                                    </m:rPr>
                                    <a:rPr lang="en-US" i="0">
                                      <a:solidFill>
                                        <a:srgbClr val="000000"/>
                                      </a:solidFill>
                                      <a:latin typeface="Cambria Math" panose="02040503050406030204" pitchFamily="18" charset="0"/>
                                    </a:rPr>
                                    <m:t>i</m:t>
                                  </m:r>
                                </m:sub>
                              </m:sSub>
                              <m:r>
                                <a:rPr lang="en-US" i="0">
                                  <a:solidFill>
                                    <a:srgbClr val="000000"/>
                                  </a:solidFill>
                                  <a:latin typeface="Cambria Math" panose="02040503050406030204" pitchFamily="18" charset="0"/>
                                </a:rPr>
                                <m:t>−</m:t>
                              </m:r>
                              <m:bar>
                                <m:barPr>
                                  <m:pos m:val="top"/>
                                  <m:ctrlPr>
                                    <a:rPr lang="en-US" i="1">
                                      <a:solidFill>
                                        <a:srgbClr val="000000"/>
                                      </a:solidFill>
                                      <a:latin typeface="Cambria Math" panose="02040503050406030204" pitchFamily="18" charset="0"/>
                                    </a:rPr>
                                  </m:ctrlPr>
                                </m:barPr>
                                <m:e>
                                  <m:r>
                                    <m:rPr>
                                      <m:sty m:val="p"/>
                                    </m:rPr>
                                    <a:rPr lang="en-US" i="0">
                                      <a:solidFill>
                                        <a:srgbClr val="000000"/>
                                      </a:solidFill>
                                      <a:latin typeface="Cambria Math" panose="02040503050406030204" pitchFamily="18" charset="0"/>
                                    </a:rPr>
                                    <m:t>Y</m:t>
                                  </m:r>
                                </m:e>
                              </m:bar>
                            </m:num>
                            <m:den>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s</m:t>
                                  </m:r>
                                </m:e>
                                <m:sub>
                                  <m:r>
                                    <m:rPr>
                                      <m:sty m:val="p"/>
                                    </m:rPr>
                                    <a:rPr lang="en-US" i="0">
                                      <a:solidFill>
                                        <a:srgbClr val="000000"/>
                                      </a:solidFill>
                                      <a:latin typeface="Cambria Math" panose="02040503050406030204" pitchFamily="18" charset="0"/>
                                    </a:rPr>
                                    <m:t>Y</m:t>
                                  </m:r>
                                </m:sub>
                              </m:sSub>
                            </m:den>
                          </m:f>
                        </m:e>
                      </m:d>
                    </m:oMath>
                  </m:oMathPara>
                </a14:m>
                <a:endParaRPr lang="en-US" dirty="0"/>
              </a:p>
            </p:txBody>
          </p:sp>
        </mc:Choice>
        <mc:Fallback xmlns="">
          <p:sp>
            <p:nvSpPr>
              <p:cNvPr id="8" name="Object 5">
                <a:extLst>
                  <a:ext uri="{FF2B5EF4-FFF2-40B4-BE49-F238E27FC236}">
                    <a16:creationId xmlns:a16="http://schemas.microsoft.com/office/drawing/2014/main" id="{9859D52E-C0E9-4E49-9299-2DF6468A308A}"/>
                  </a:ext>
                </a:extLst>
              </p:cNvPr>
              <p:cNvSpPr txBox="1">
                <a:spLocks noRot="1" noChangeAspect="1" noMove="1" noResize="1" noEditPoints="1" noAdjustHandles="1" noChangeArrowheads="1" noChangeShapeType="1" noTextEdit="1"/>
              </p:cNvSpPr>
              <p:nvPr/>
            </p:nvSpPr>
            <p:spPr bwMode="auto">
              <a:xfrm>
                <a:off x="4035425" y="5029881"/>
                <a:ext cx="4702175" cy="881062"/>
              </a:xfrm>
              <a:prstGeom prst="rect">
                <a:avLst/>
              </a:prstGeom>
              <a:blipFill>
                <a:blip r:embed="rId3"/>
                <a:stretch>
                  <a:fillRect b="-22069"/>
                </a:stretch>
              </a:blipFill>
            </p:spPr>
            <p:txBody>
              <a:bodyPr/>
              <a:lstStyle/>
              <a:p>
                <a:r>
                  <a:rPr lang="en-US">
                    <a:noFill/>
                  </a:rPr>
                  <a:t> </a:t>
                </a:r>
              </a:p>
            </p:txBody>
          </p:sp>
        </mc:Fallback>
      </mc:AlternateContent>
      <p:sp>
        <p:nvSpPr>
          <p:cNvPr id="9" name="Rectangle 8">
            <a:extLst>
              <a:ext uri="{FF2B5EF4-FFF2-40B4-BE49-F238E27FC236}">
                <a16:creationId xmlns:a16="http://schemas.microsoft.com/office/drawing/2014/main" id="{79DF22AE-D911-4A88-B09F-225E150AAEB9}"/>
              </a:ext>
            </a:extLst>
          </p:cNvPr>
          <p:cNvSpPr/>
          <p:nvPr/>
        </p:nvSpPr>
        <p:spPr>
          <a:xfrm>
            <a:off x="1879600" y="6286366"/>
            <a:ext cx="8788400" cy="1800493"/>
          </a:xfrm>
          <a:prstGeom prst="rect">
            <a:avLst/>
          </a:prstGeom>
        </p:spPr>
        <p:txBody>
          <a:bodyPr wrap="square">
            <a:spAutoFit/>
          </a:bodyPr>
          <a:lstStyle/>
          <a:p>
            <a:pPr marL="253994" indent="-253994">
              <a:spcBef>
                <a:spcPts val="600"/>
              </a:spcBef>
              <a:buFontTx/>
              <a:buChar char="•"/>
              <a:tabLst>
                <a:tab pos="609585" algn="l"/>
              </a:tabLst>
            </a:pPr>
            <a:r>
              <a:rPr lang="en-US" dirty="0">
                <a:sym typeface="Symbol" pitchFamily="18" charset="2"/>
              </a:rPr>
              <a:t>No distinction between x and y.</a:t>
            </a:r>
          </a:p>
          <a:p>
            <a:pPr marL="253994" indent="-253994">
              <a:spcBef>
                <a:spcPts val="600"/>
              </a:spcBef>
              <a:buFontTx/>
              <a:buChar char="•"/>
              <a:tabLst>
                <a:tab pos="609585" algn="l"/>
              </a:tabLst>
            </a:pPr>
            <a:r>
              <a:rPr lang="en-US" dirty="0">
                <a:sym typeface="Symbol" pitchFamily="18" charset="2"/>
              </a:rPr>
              <a:t>The correlation is constrained:  -1  R  +1</a:t>
            </a:r>
          </a:p>
          <a:p>
            <a:pPr marL="253994" indent="-253994">
              <a:spcBef>
                <a:spcPts val="600"/>
              </a:spcBef>
              <a:buFontTx/>
              <a:buChar char="•"/>
              <a:tabLst>
                <a:tab pos="609585" algn="l"/>
              </a:tabLst>
            </a:pPr>
            <a:r>
              <a:rPr lang="en-US" dirty="0">
                <a:sym typeface="Symbol" pitchFamily="18" charset="2"/>
              </a:rPr>
              <a:t>| R | = 1 means “perfect linear relationship”</a:t>
            </a:r>
          </a:p>
          <a:p>
            <a:pPr marL="253994" indent="-253994">
              <a:spcBef>
                <a:spcPts val="600"/>
              </a:spcBef>
              <a:buFontTx/>
              <a:buChar char="•"/>
              <a:tabLst>
                <a:tab pos="609585" algn="l"/>
              </a:tabLst>
            </a:pPr>
            <a:r>
              <a:rPr lang="en-US" dirty="0">
                <a:sym typeface="Symbol" pitchFamily="18" charset="2"/>
              </a:rPr>
              <a:t>Correlation doesn’t change if there is a linear change in units.</a:t>
            </a:r>
          </a:p>
        </p:txBody>
      </p:sp>
    </p:spTree>
    <p:extLst>
      <p:ext uri="{BB962C8B-B14F-4D97-AF65-F5344CB8AC3E}">
        <p14:creationId xmlns:p14="http://schemas.microsoft.com/office/powerpoint/2010/main" val="387862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D7040E-834C-4124-9176-118A151C11F4}"/>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FCDD2C24-8DF0-4DD7-BC45-54A0F17E39F3}"/>
              </a:ext>
            </a:extLst>
          </p:cNvPr>
          <p:cNvSpPr>
            <a:spLocks noGrp="1"/>
          </p:cNvSpPr>
          <p:nvPr>
            <p:ph type="ftr" sz="quarter" idx="11"/>
          </p:nvPr>
        </p:nvSpPr>
        <p:spPr/>
        <p:txBody>
          <a:bodyPr/>
          <a:lstStyle/>
          <a:p>
            <a:pPr>
              <a:defRPr/>
            </a:pPr>
            <a:r>
              <a:rPr lang="fr-FR"/>
              <a:t>Module 1, Session 10</a:t>
            </a:r>
            <a:endParaRPr lang="en-US"/>
          </a:p>
        </p:txBody>
      </p:sp>
      <p:sp>
        <p:nvSpPr>
          <p:cNvPr id="4" name="Slide Number Placeholder 3">
            <a:extLst>
              <a:ext uri="{FF2B5EF4-FFF2-40B4-BE49-F238E27FC236}">
                <a16:creationId xmlns:a16="http://schemas.microsoft.com/office/drawing/2014/main" id="{2BC753E6-A6E4-47A8-A155-E2797E1068E4}"/>
              </a:ext>
            </a:extLst>
          </p:cNvPr>
          <p:cNvSpPr>
            <a:spLocks noGrp="1"/>
          </p:cNvSpPr>
          <p:nvPr>
            <p:ph type="sldNum" sz="quarter" idx="12"/>
          </p:nvPr>
        </p:nvSpPr>
        <p:spPr/>
        <p:txBody>
          <a:bodyPr/>
          <a:lstStyle/>
          <a:p>
            <a:pPr>
              <a:defRPr/>
            </a:pPr>
            <a:fld id="{ECBEB6E0-91F2-4583-8C54-BE0E433B8AA7}" type="slidenum">
              <a:rPr lang="en-US" smtClean="0"/>
              <a:pPr>
                <a:defRPr/>
              </a:pPr>
              <a:t>12</a:t>
            </a:fld>
            <a:endParaRPr lang="en-US"/>
          </a:p>
        </p:txBody>
      </p:sp>
      <p:sp>
        <p:nvSpPr>
          <p:cNvPr id="5" name="TextBox 4">
            <a:extLst>
              <a:ext uri="{FF2B5EF4-FFF2-40B4-BE49-F238E27FC236}">
                <a16:creationId xmlns:a16="http://schemas.microsoft.com/office/drawing/2014/main" id="{DD3FE9F0-CA25-4ECE-8A1E-A8D47B0FCED7}"/>
              </a:ext>
            </a:extLst>
          </p:cNvPr>
          <p:cNvSpPr txBox="1"/>
          <p:nvPr/>
        </p:nvSpPr>
        <p:spPr>
          <a:xfrm>
            <a:off x="1447800" y="1524000"/>
            <a:ext cx="9220200" cy="1200329"/>
          </a:xfrm>
          <a:prstGeom prst="rect">
            <a:avLst/>
          </a:prstGeom>
          <a:noFill/>
        </p:spPr>
        <p:txBody>
          <a:bodyPr wrap="square" rtlCol="0">
            <a:spAutoFit/>
          </a:bodyPr>
          <a:lstStyle/>
          <a:p>
            <a:pPr marL="341313" indent="-341313"/>
            <a:r>
              <a:rPr lang="en-US" b="1" dirty="0">
                <a:solidFill>
                  <a:schemeClr val="accent2"/>
                </a:solidFill>
              </a:rPr>
              <a:t>3. </a:t>
            </a:r>
            <a:r>
              <a:rPr lang="en-US" dirty="0">
                <a:solidFill>
                  <a:schemeClr val="accent2"/>
                </a:solidFill>
              </a:rPr>
              <a:t>Describe a permutation test to test the hypothesis Ho: </a:t>
            </a:r>
            <a:r>
              <a:rPr lang="el-GR" dirty="0">
                <a:solidFill>
                  <a:schemeClr val="accent2"/>
                </a:solidFill>
              </a:rPr>
              <a:t>ρ</a:t>
            </a:r>
            <a:r>
              <a:rPr lang="en-US" dirty="0">
                <a:solidFill>
                  <a:schemeClr val="accent2"/>
                </a:solidFill>
              </a:rPr>
              <a:t> = 0 (no association). What test statistic would you use? How would you find the permutation distribution of that test statistic when Ho is true? </a:t>
            </a:r>
          </a:p>
        </p:txBody>
      </p:sp>
      <p:sp>
        <p:nvSpPr>
          <p:cNvPr id="6" name="TextBox 5">
            <a:extLst>
              <a:ext uri="{FF2B5EF4-FFF2-40B4-BE49-F238E27FC236}">
                <a16:creationId xmlns:a16="http://schemas.microsoft.com/office/drawing/2014/main" id="{47B20910-6BDE-4733-B5AF-5BAF7DBA8546}"/>
              </a:ext>
            </a:extLst>
          </p:cNvPr>
          <p:cNvSpPr txBox="1"/>
          <p:nvPr/>
        </p:nvSpPr>
        <p:spPr>
          <a:xfrm>
            <a:off x="5562600" y="531167"/>
            <a:ext cx="3403600" cy="461665"/>
          </a:xfrm>
          <a:prstGeom prst="rect">
            <a:avLst/>
          </a:prstGeom>
          <a:noFill/>
        </p:spPr>
        <p:txBody>
          <a:bodyPr wrap="square" rtlCol="0">
            <a:spAutoFit/>
          </a:bodyPr>
          <a:lstStyle/>
          <a:p>
            <a:r>
              <a:rPr lang="en-US" u="sng" dirty="0">
                <a:solidFill>
                  <a:schemeClr val="accent2"/>
                </a:solidFill>
              </a:rPr>
              <a:t>Exercise</a:t>
            </a:r>
          </a:p>
        </p:txBody>
      </p:sp>
    </p:spTree>
    <p:extLst>
      <p:ext uri="{BB962C8B-B14F-4D97-AF65-F5344CB8AC3E}">
        <p14:creationId xmlns:p14="http://schemas.microsoft.com/office/powerpoint/2010/main" val="2197857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229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12292" name="Text Box 1028"/>
          <p:cNvSpPr txBox="1">
            <a:spLocks noChangeArrowheads="1"/>
          </p:cNvSpPr>
          <p:nvPr/>
        </p:nvSpPr>
        <p:spPr bwMode="auto">
          <a:xfrm>
            <a:off x="3962400" y="5334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u="sng"/>
              <a:t>Permutation Tests - Summary</a:t>
            </a:r>
          </a:p>
        </p:txBody>
      </p:sp>
      <p:sp>
        <p:nvSpPr>
          <p:cNvPr id="12293" name="Text Box 1029"/>
          <p:cNvSpPr txBox="1">
            <a:spLocks noChangeArrowheads="1"/>
          </p:cNvSpPr>
          <p:nvPr/>
        </p:nvSpPr>
        <p:spPr bwMode="auto">
          <a:xfrm>
            <a:off x="1371600" y="1371600"/>
            <a:ext cx="96012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Useful when we can do resampling </a:t>
            </a:r>
            <a:r>
              <a:rPr lang="en-US" altLang="en-US" sz="2400" u="sng" dirty="0"/>
              <a:t>under the null hypothesis </a:t>
            </a:r>
          </a:p>
          <a:p>
            <a:pPr>
              <a:spcBef>
                <a:spcPct val="50000"/>
              </a:spcBef>
            </a:pPr>
            <a:r>
              <a:rPr lang="en-US" altLang="en-US" sz="2400" dirty="0"/>
              <a:t>Permutation samples are drawn without replacement</a:t>
            </a:r>
          </a:p>
          <a:p>
            <a:pPr>
              <a:spcBef>
                <a:spcPct val="50000"/>
              </a:spcBef>
            </a:pPr>
            <a:r>
              <a:rPr lang="en-US" altLang="en-US" sz="2400" dirty="0"/>
              <a:t>If the sample size is small, you can enumerate all possible permutations (permutation test)</a:t>
            </a:r>
          </a:p>
          <a:p>
            <a:pPr>
              <a:spcBef>
                <a:spcPct val="50000"/>
              </a:spcBef>
            </a:pPr>
            <a:r>
              <a:rPr lang="en-US" altLang="en-US" sz="2400" dirty="0"/>
              <a:t>If sample size is large, generate a random sample of permutations (randomization test).</a:t>
            </a:r>
          </a:p>
          <a:p>
            <a:pPr>
              <a:spcBef>
                <a:spcPct val="50000"/>
              </a:spcBef>
            </a:pPr>
            <a:r>
              <a:rPr lang="en-US" altLang="en-US" sz="2400" dirty="0"/>
              <a:t>Fewer assumptions than e.g. t-test (i.e., no assumption about skewness or normality of underlying distribution)</a:t>
            </a:r>
          </a:p>
          <a:p>
            <a:pPr>
              <a:spcBef>
                <a:spcPct val="50000"/>
              </a:spcBef>
            </a:pPr>
            <a:r>
              <a:rPr lang="en-US" altLang="en-US" sz="2400" dirty="0"/>
              <a:t>Many standard nonparametric methods (e.g., Wilcoxon Rank Sum Test) are permutation tests based on ranks.</a:t>
            </a:r>
          </a:p>
          <a:p>
            <a:pPr>
              <a:spcBef>
                <a:spcPct val="50000"/>
              </a:spcBef>
            </a:pPr>
            <a:r>
              <a:rPr lang="en-US" altLang="en-US" sz="2400" dirty="0"/>
              <a:t>Good Reference:</a:t>
            </a:r>
            <a:br>
              <a:rPr lang="en-US" altLang="en-US" sz="2400" dirty="0"/>
            </a:br>
            <a:r>
              <a:rPr lang="en-US" altLang="en-US" sz="2400" dirty="0"/>
              <a:t>Manly (2007). </a:t>
            </a:r>
            <a:r>
              <a:rPr lang="en-US" altLang="en-US" sz="2400" i="1" dirty="0"/>
              <a:t>Randomization, Bootstrap and Monte Carlo Methods in Biology</a:t>
            </a:r>
            <a:r>
              <a:rPr lang="en-US" altLang="en-US" sz="2400" dirty="0"/>
              <a:t>.  Chapman &amp; Hall/CRC.</a:t>
            </a:r>
            <a:endParaRPr lang="en-US" altLang="en-US" sz="2400" dirty="0">
              <a:sym typeface="Symbol" pitchFamily="18" charset="2"/>
            </a:endParaRPr>
          </a:p>
        </p:txBody>
      </p:sp>
      <p:sp>
        <p:nvSpPr>
          <p:cNvPr id="1229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265E116-47CE-4658-AD8A-D32354B328B6}" type="slidenum">
              <a:rPr lang="en-US" altLang="en-US" sz="1400"/>
              <a:pPr>
                <a:spcBef>
                  <a:spcPct val="0"/>
                </a:spcBef>
                <a:buFontTx/>
                <a:buNone/>
              </a:pPr>
              <a:t>13</a:t>
            </a:fld>
            <a:endParaRPr lang="en-US" altLang="en-US"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048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20484" name="Text Box 2"/>
          <p:cNvSpPr txBox="1">
            <a:spLocks noChangeArrowheads="1"/>
          </p:cNvSpPr>
          <p:nvPr/>
        </p:nvSpPr>
        <p:spPr bwMode="auto">
          <a:xfrm>
            <a:off x="4267200" y="677863"/>
            <a:ext cx="31242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False Discovery Rate</a:t>
            </a:r>
          </a:p>
        </p:txBody>
      </p:sp>
      <p:sp>
        <p:nvSpPr>
          <p:cNvPr id="20485" name="Text Box 3"/>
          <p:cNvSpPr txBox="1">
            <a:spLocks noChangeArrowheads="1"/>
          </p:cNvSpPr>
          <p:nvPr/>
        </p:nvSpPr>
        <p:spPr bwMode="auto">
          <a:xfrm>
            <a:off x="1752600" y="1219201"/>
            <a:ext cx="91440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For some studies, answering the scientific question of interest may require testing hundred,  thousands, or millions of hypotheses. This is especially true of genetics.</a:t>
            </a:r>
          </a:p>
          <a:p>
            <a:pPr>
              <a:spcBef>
                <a:spcPct val="50000"/>
              </a:spcBef>
              <a:buFontTx/>
              <a:buNone/>
            </a:pPr>
            <a:r>
              <a:rPr lang="en-US" altLang="en-US" sz="2400" u="sng" dirty="0"/>
              <a:t>E.g.</a:t>
            </a:r>
            <a:r>
              <a:rPr lang="en-US" altLang="en-US" sz="2400" dirty="0"/>
              <a:t> </a:t>
            </a:r>
            <a:r>
              <a:rPr lang="en-US" altLang="en-US" sz="2400" dirty="0" err="1"/>
              <a:t>Hedenfalk</a:t>
            </a:r>
            <a:r>
              <a:rPr lang="en-US" altLang="en-US" sz="2400" dirty="0"/>
              <a:t> et al (2001) screened 3226 genes using microarrays to find differential expression between BRCA-1 and BRCA-2 mutation positive tumors.</a:t>
            </a:r>
          </a:p>
          <a:p>
            <a:pPr>
              <a:spcBef>
                <a:spcPct val="50000"/>
              </a:spcBef>
              <a:buFontTx/>
              <a:buNone/>
            </a:pPr>
            <a:r>
              <a:rPr lang="en-US" altLang="en-US" sz="2400" u="sng" dirty="0"/>
              <a:t>Issue:</a:t>
            </a:r>
            <a:r>
              <a:rPr lang="en-US" altLang="en-US" sz="2400" dirty="0"/>
              <a:t> If a traditional hypothesis testing approach is taken and we conduct 3226 tests at the 0.05 level, then we expect (up to) 161 false positive findings. Unfortunately, they are not labeled as such!</a:t>
            </a:r>
          </a:p>
          <a:p>
            <a:pPr>
              <a:spcBef>
                <a:spcPct val="50000"/>
              </a:spcBef>
              <a:buFontTx/>
              <a:buNone/>
            </a:pPr>
            <a:r>
              <a:rPr lang="en-US" altLang="en-US" sz="2400" u="sng" dirty="0"/>
              <a:t>Traditional Solution (Bonferroni correction):</a:t>
            </a:r>
            <a:r>
              <a:rPr lang="en-US" altLang="en-US" sz="2400" dirty="0"/>
              <a:t> If we conduct each test at an </a:t>
            </a:r>
            <a:r>
              <a:rPr lang="en-US" altLang="en-US" sz="2400" dirty="0">
                <a:sym typeface="Symbol" pitchFamily="18" charset="2"/>
              </a:rPr>
              <a:t> = .05/3226 = .000015 level then the probability of 1 or more false positive findings will be ~0.05. But, … with such a stringent  level we are likely to miss many true positive results.</a:t>
            </a:r>
          </a:p>
          <a:p>
            <a:pPr>
              <a:spcBef>
                <a:spcPct val="50000"/>
              </a:spcBef>
              <a:buFontTx/>
              <a:buNone/>
            </a:pPr>
            <a:r>
              <a:rPr lang="en-US" altLang="en-US" sz="2400" u="sng" dirty="0">
                <a:sym typeface="Symbol" pitchFamily="18" charset="2"/>
              </a:rPr>
              <a:t>New Solution:</a:t>
            </a:r>
            <a:r>
              <a:rPr lang="en-US" altLang="en-US" sz="2400" dirty="0">
                <a:sym typeface="Symbol" pitchFamily="18" charset="2"/>
              </a:rPr>
              <a:t> Don’t try to eliminate false positives … control them</a:t>
            </a:r>
          </a:p>
        </p:txBody>
      </p:sp>
      <p:sp>
        <p:nvSpPr>
          <p:cNvPr id="2048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2D7BF78A-F048-4572-BD63-A4B037A8EC0F}" type="slidenum">
              <a:rPr lang="en-US" altLang="en-US" sz="1400"/>
              <a:pPr>
                <a:spcBef>
                  <a:spcPct val="0"/>
                </a:spcBef>
                <a:buFontTx/>
                <a:buNone/>
              </a:pPr>
              <a:t>14</a:t>
            </a:fld>
            <a:endParaRPr lang="en-US"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150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21508" name="Text Box 2"/>
          <p:cNvSpPr txBox="1">
            <a:spLocks noChangeArrowheads="1"/>
          </p:cNvSpPr>
          <p:nvPr/>
        </p:nvSpPr>
        <p:spPr bwMode="auto">
          <a:xfrm>
            <a:off x="4114800" y="703264"/>
            <a:ext cx="35052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a:t>False Discovery Rate</a:t>
            </a:r>
          </a:p>
        </p:txBody>
      </p:sp>
      <p:sp>
        <p:nvSpPr>
          <p:cNvPr id="21509" name="Text Box 3"/>
          <p:cNvSpPr txBox="1">
            <a:spLocks noChangeArrowheads="1"/>
          </p:cNvSpPr>
          <p:nvPr/>
        </p:nvSpPr>
        <p:spPr bwMode="auto">
          <a:xfrm>
            <a:off x="3429000" y="1905000"/>
            <a:ext cx="563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endParaRPr lang="en-US" altLang="en-US" sz="2400"/>
          </a:p>
        </p:txBody>
      </p:sp>
      <p:graphicFrame>
        <p:nvGraphicFramePr>
          <p:cNvPr id="20521" name="Group 41"/>
          <p:cNvGraphicFramePr>
            <a:graphicFrameLocks noGrp="1"/>
          </p:cNvGraphicFramePr>
          <p:nvPr/>
        </p:nvGraphicFramePr>
        <p:xfrm>
          <a:off x="3733800" y="1752600"/>
          <a:ext cx="4572000" cy="3048000"/>
        </p:xfrm>
        <a:graphic>
          <a:graphicData uri="http://schemas.openxmlformats.org/drawingml/2006/table">
            <a:tbl>
              <a:tblPr/>
              <a:tblGrid>
                <a:gridCol w="13716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762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Reject null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Fail to reject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2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Null 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m</a:t>
                      </a:r>
                      <a:r>
                        <a:rPr kumimoji="0" lang="en-US" sz="2800" b="0" i="0" u="none" strike="noStrike" cap="none" normalizeH="0" baseline="-25000" dirty="0">
                          <a:ln>
                            <a:noFill/>
                          </a:ln>
                          <a:solidFill>
                            <a:schemeClr val="tx1"/>
                          </a:solidFill>
                          <a:effectLst/>
                          <a:latin typeface="Times New Roman" pitchFamily="18" charset="0"/>
                        </a:rPr>
                        <a:t>0</a:t>
                      </a:r>
                      <a:r>
                        <a:rPr kumimoji="0" lang="en-US" sz="2800" b="0" i="0" u="none" strike="noStrike" cap="none" normalizeH="0" baseline="0" dirty="0">
                          <a:ln>
                            <a:noFill/>
                          </a:ln>
                          <a:solidFill>
                            <a:schemeClr val="tx1"/>
                          </a:solidFill>
                          <a:effectLst/>
                          <a:latin typeface="Times New Roman"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m</a:t>
                      </a:r>
                      <a:r>
                        <a:rPr kumimoji="0" lang="en-US" sz="2800" b="0" i="0" u="none" strike="noStrike" cap="none" normalizeH="0" baseline="-25000">
                          <a:ln>
                            <a:noFill/>
                          </a:ln>
                          <a:solidFill>
                            <a:schemeClr val="tx1"/>
                          </a:solidFill>
                          <a:effectLst/>
                          <a:latin typeface="Times New Roman" pitchFamily="18" charset="0"/>
                        </a:rPr>
                        <a:t>0</a:t>
                      </a:r>
                      <a:endParaRPr kumimoji="0" lang="en-US"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2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rPr>
                        <a:t>Alternative 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m</a:t>
                      </a:r>
                      <a:r>
                        <a:rPr kumimoji="0" lang="en-US" sz="2800" b="0" i="0" u="none" strike="noStrike" cap="none" normalizeH="0" baseline="-25000">
                          <a:ln>
                            <a:noFill/>
                          </a:ln>
                          <a:solidFill>
                            <a:schemeClr val="tx1"/>
                          </a:solidFill>
                          <a:effectLst/>
                          <a:latin typeface="Times New Roman" pitchFamily="18" charset="0"/>
                        </a:rPr>
                        <a:t>1</a:t>
                      </a:r>
                      <a:r>
                        <a:rPr kumimoji="0" lang="en-US" sz="2800" b="0" i="0" u="none" strike="noStrike" cap="none" normalizeH="0" baseline="0">
                          <a:ln>
                            <a:noFill/>
                          </a:ln>
                          <a:solidFill>
                            <a:schemeClr val="tx1"/>
                          </a:solidFill>
                          <a:effectLst/>
                          <a:latin typeface="Times New Roman" pitchFamily="18"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m</a:t>
                      </a:r>
                      <a:r>
                        <a:rPr kumimoji="0" lang="en-US" sz="2800" b="0" i="0" u="none" strike="noStrike" cap="none" normalizeH="0" baseline="-25000">
                          <a:ln>
                            <a:noFill/>
                          </a:ln>
                          <a:solidFill>
                            <a:schemeClr val="tx1"/>
                          </a:solidFill>
                          <a:effectLst/>
                          <a:latin typeface="Times New Roman" pitchFamily="18" charset="0"/>
                        </a:rPr>
                        <a:t>1</a:t>
                      </a:r>
                      <a:endParaRPr kumimoji="0" lang="en-US"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62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537" name="Text Box 42"/>
          <p:cNvSpPr txBox="1">
            <a:spLocks noChangeArrowheads="1"/>
          </p:cNvSpPr>
          <p:nvPr/>
        </p:nvSpPr>
        <p:spPr bwMode="auto">
          <a:xfrm>
            <a:off x="3886200" y="5334001"/>
            <a:ext cx="4267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33363" indent="-233363">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false positive rate = F/ m</a:t>
            </a:r>
            <a:r>
              <a:rPr lang="en-US" altLang="en-US" sz="2400" baseline="-25000" dirty="0"/>
              <a:t>0</a:t>
            </a:r>
            <a:endParaRPr lang="en-US" altLang="en-US" sz="2400" dirty="0"/>
          </a:p>
          <a:p>
            <a:pPr>
              <a:spcBef>
                <a:spcPct val="50000"/>
              </a:spcBef>
            </a:pPr>
            <a:r>
              <a:rPr lang="en-US" altLang="en-US" sz="2400" dirty="0"/>
              <a:t>false discovery rate = F/S</a:t>
            </a:r>
          </a:p>
        </p:txBody>
      </p:sp>
      <p:sp>
        <p:nvSpPr>
          <p:cNvPr id="21538" name="Text Box 43"/>
          <p:cNvSpPr txBox="1">
            <a:spLocks noChangeArrowheads="1"/>
          </p:cNvSpPr>
          <p:nvPr/>
        </p:nvSpPr>
        <p:spPr bwMode="auto">
          <a:xfrm>
            <a:off x="2362200" y="6705600"/>
            <a:ext cx="7924800" cy="8309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Idea: Control the false discovery rate  (q-value) instead of the false positive rate (p-value)</a:t>
            </a:r>
          </a:p>
        </p:txBody>
      </p:sp>
      <p:sp>
        <p:nvSpPr>
          <p:cNvPr id="21539"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96E10592-06F6-480E-9FF5-383348DD2CFB}" type="slidenum">
              <a:rPr lang="en-US" altLang="en-US" sz="1400"/>
              <a:pPr>
                <a:spcBef>
                  <a:spcPct val="0"/>
                </a:spcBef>
                <a:buFontTx/>
                <a:buNone/>
              </a:pPr>
              <a:t>15</a:t>
            </a:fld>
            <a:endParaRPr lang="en-US" alt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253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22532" name="Rectangle 2"/>
          <p:cNvSpPr>
            <a:spLocks noChangeArrowheads="1"/>
          </p:cNvSpPr>
          <p:nvPr/>
        </p:nvSpPr>
        <p:spPr bwMode="auto">
          <a:xfrm>
            <a:off x="4495800" y="609601"/>
            <a:ext cx="3429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a:t>False Discovery Rate</a:t>
            </a:r>
          </a:p>
        </p:txBody>
      </p:sp>
      <p:sp>
        <p:nvSpPr>
          <p:cNvPr id="22533" name="Text Box 3"/>
          <p:cNvSpPr txBox="1">
            <a:spLocks noChangeArrowheads="1"/>
          </p:cNvSpPr>
          <p:nvPr/>
        </p:nvSpPr>
        <p:spPr bwMode="auto">
          <a:xfrm>
            <a:off x="1371600" y="1600200"/>
            <a:ext cx="9372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E.g. </a:t>
            </a:r>
            <a:r>
              <a:rPr lang="en-US" altLang="en-US" sz="2400" dirty="0" err="1"/>
              <a:t>Hedenfalk</a:t>
            </a:r>
            <a:r>
              <a:rPr lang="en-US" altLang="en-US" sz="2400" dirty="0"/>
              <a:t> data</a:t>
            </a:r>
          </a:p>
          <a:p>
            <a:pPr marL="466725" indent="-466725">
              <a:spcBef>
                <a:spcPct val="50000"/>
              </a:spcBef>
            </a:pPr>
            <a:r>
              <a:rPr lang="en-US" altLang="en-US" sz="2400" dirty="0"/>
              <a:t>Order the 3170 p-values (56 genes were excluded from this analysis): p</a:t>
            </a:r>
            <a:r>
              <a:rPr lang="en-US" altLang="en-US" sz="2400" baseline="-25000" dirty="0"/>
              <a:t>i</a:t>
            </a:r>
            <a:r>
              <a:rPr lang="en-US" altLang="en-US" sz="2400" dirty="0"/>
              <a:t> , i = 1 … 3170</a:t>
            </a:r>
          </a:p>
          <a:p>
            <a:pPr marL="466725" indent="-466725">
              <a:spcBef>
                <a:spcPct val="50000"/>
              </a:spcBef>
            </a:pPr>
            <a:r>
              <a:rPr lang="en-US" altLang="en-US" sz="2400" dirty="0"/>
              <a:t>Pick a p-value cutoff, say </a:t>
            </a:r>
            <a:r>
              <a:rPr lang="en-US" altLang="en-US" sz="2400" dirty="0">
                <a:sym typeface="Symbol" pitchFamily="18" charset="2"/>
              </a:rPr>
              <a:t></a:t>
            </a:r>
            <a:r>
              <a:rPr lang="en-US" altLang="en-US" sz="2400" dirty="0"/>
              <a:t>; reject H</a:t>
            </a:r>
            <a:r>
              <a:rPr lang="en-US" altLang="en-US" sz="2400" baseline="-25000" dirty="0"/>
              <a:t>o</a:t>
            </a:r>
            <a:r>
              <a:rPr lang="en-US" altLang="en-US" sz="2400" dirty="0"/>
              <a:t> for all p</a:t>
            </a:r>
            <a:r>
              <a:rPr lang="en-US" altLang="en-US" sz="2400" baseline="-25000" dirty="0"/>
              <a:t>i</a:t>
            </a:r>
            <a:r>
              <a:rPr lang="en-US" altLang="en-US" sz="2400" dirty="0"/>
              <a:t> &lt; </a:t>
            </a:r>
            <a:r>
              <a:rPr lang="en-US" altLang="en-US" sz="2400" dirty="0">
                <a:sym typeface="Symbol" pitchFamily="18" charset="2"/>
              </a:rPr>
              <a:t></a:t>
            </a:r>
            <a:r>
              <a:rPr lang="en-US" altLang="en-US" sz="2400" dirty="0"/>
              <a:t>.</a:t>
            </a:r>
          </a:p>
          <a:p>
            <a:pPr marL="0" indent="0">
              <a:spcBef>
                <a:spcPct val="50000"/>
              </a:spcBef>
              <a:buNone/>
            </a:pPr>
            <a:r>
              <a:rPr lang="en-US" altLang="en-US" sz="2400" dirty="0"/>
              <a:t>Q: What is the FDR associated with this choice of </a:t>
            </a:r>
            <a:r>
              <a:rPr lang="en-US" altLang="en-US" sz="2400" dirty="0">
                <a:sym typeface="Symbol" pitchFamily="18" charset="2"/>
              </a:rPr>
              <a:t>?</a:t>
            </a:r>
            <a:endParaRPr lang="en-US" altLang="en-US" sz="2400" dirty="0"/>
          </a:p>
          <a:p>
            <a:pPr lvl="1">
              <a:spcBef>
                <a:spcPct val="50000"/>
              </a:spcBef>
            </a:pPr>
            <a:r>
              <a:rPr lang="en-US" altLang="en-US" sz="2400" dirty="0"/>
              <a:t>FDR = F/S</a:t>
            </a:r>
          </a:p>
          <a:p>
            <a:pPr lvl="1">
              <a:spcBef>
                <a:spcPct val="50000"/>
              </a:spcBef>
            </a:pPr>
            <a:r>
              <a:rPr lang="en-US" altLang="en-US" sz="2400" dirty="0"/>
              <a:t>S </a:t>
            </a:r>
            <a:r>
              <a:rPr lang="en-US" altLang="en-US" sz="2400" dirty="0">
                <a:sym typeface="Symbol" pitchFamily="18" charset="2"/>
              </a:rPr>
              <a:t>= #{p</a:t>
            </a:r>
            <a:r>
              <a:rPr lang="en-US" altLang="en-US" sz="2400" baseline="-25000" dirty="0">
                <a:sym typeface="Symbol" pitchFamily="18" charset="2"/>
              </a:rPr>
              <a:t>i</a:t>
            </a:r>
            <a:r>
              <a:rPr lang="en-US" altLang="en-US" sz="2400" dirty="0">
                <a:sym typeface="Symbol" pitchFamily="18" charset="2"/>
              </a:rPr>
              <a:t> &lt; }</a:t>
            </a:r>
            <a:endParaRPr lang="en-US" altLang="en-US" sz="2400" dirty="0"/>
          </a:p>
          <a:p>
            <a:pPr lvl="1">
              <a:spcBef>
                <a:spcPct val="50000"/>
              </a:spcBef>
            </a:pPr>
            <a:r>
              <a:rPr lang="en-US" altLang="en-US" sz="2400" dirty="0"/>
              <a:t>F = </a:t>
            </a:r>
            <a:r>
              <a:rPr lang="en-US" altLang="en-US" sz="2400" dirty="0">
                <a:sym typeface="Symbol" pitchFamily="18" charset="2"/>
              </a:rPr>
              <a:t></a:t>
            </a:r>
            <a:r>
              <a:rPr lang="en-US" altLang="en-US" sz="2400" dirty="0"/>
              <a:t> * m</a:t>
            </a:r>
            <a:r>
              <a:rPr lang="en-US" altLang="en-US" sz="2400" baseline="-25000" dirty="0"/>
              <a:t>0</a:t>
            </a:r>
            <a:endParaRPr lang="en-US" altLang="en-US" sz="2400" dirty="0"/>
          </a:p>
          <a:p>
            <a:pPr lvl="1">
              <a:spcBef>
                <a:spcPct val="50000"/>
              </a:spcBef>
            </a:pPr>
            <a:r>
              <a:rPr lang="en-US" altLang="en-US" sz="2400" dirty="0"/>
              <a:t>FDR = q-value = </a:t>
            </a:r>
            <a:r>
              <a:rPr lang="en-US" altLang="en-US" sz="2400" dirty="0">
                <a:sym typeface="Symbol" pitchFamily="18" charset="2"/>
              </a:rPr>
              <a:t></a:t>
            </a:r>
            <a:r>
              <a:rPr lang="en-US" altLang="en-US" sz="2400" dirty="0"/>
              <a:t> * m</a:t>
            </a:r>
            <a:r>
              <a:rPr lang="en-US" altLang="en-US" sz="2400" baseline="-25000" dirty="0"/>
              <a:t>0</a:t>
            </a:r>
            <a:r>
              <a:rPr lang="en-US" altLang="en-US" sz="2400" dirty="0"/>
              <a:t> / </a:t>
            </a:r>
            <a:r>
              <a:rPr lang="en-US" altLang="en-US" sz="2400" dirty="0">
                <a:sym typeface="Symbol" pitchFamily="18" charset="2"/>
              </a:rPr>
              <a:t>#{p</a:t>
            </a:r>
            <a:r>
              <a:rPr lang="en-US" altLang="en-US" sz="2400" baseline="-25000" dirty="0">
                <a:sym typeface="Symbol" pitchFamily="18" charset="2"/>
              </a:rPr>
              <a:t>i</a:t>
            </a:r>
            <a:r>
              <a:rPr lang="en-US" altLang="en-US" sz="2400" dirty="0">
                <a:sym typeface="Symbol" pitchFamily="18" charset="2"/>
              </a:rPr>
              <a:t> &lt; }</a:t>
            </a:r>
            <a:endParaRPr lang="en-US" altLang="en-US" sz="2400" dirty="0"/>
          </a:p>
          <a:p>
            <a:pPr lvl="1">
              <a:spcBef>
                <a:spcPct val="50000"/>
              </a:spcBef>
            </a:pPr>
            <a:r>
              <a:rPr lang="en-US" altLang="en-US" sz="2400" dirty="0"/>
              <a:t>I know S, I know </a:t>
            </a:r>
            <a:r>
              <a:rPr lang="en-US" altLang="en-US" sz="2400" dirty="0">
                <a:sym typeface="Symbol" pitchFamily="18" charset="2"/>
              </a:rPr>
              <a:t></a:t>
            </a:r>
            <a:r>
              <a:rPr lang="en-US" altLang="en-US" sz="2400" dirty="0"/>
              <a:t>, what is m</a:t>
            </a:r>
            <a:r>
              <a:rPr lang="en-US" altLang="en-US" sz="2400" baseline="-25000" dirty="0"/>
              <a:t>0</a:t>
            </a:r>
            <a:r>
              <a:rPr lang="en-US" altLang="en-US" sz="2400" dirty="0"/>
              <a:t>?</a:t>
            </a:r>
          </a:p>
        </p:txBody>
      </p:sp>
      <p:sp>
        <p:nvSpPr>
          <p:cNvPr id="2253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12D6C3A3-D849-4FA3-B563-262B83C3036F}" type="slidenum">
              <a:rPr lang="en-US" altLang="en-US" sz="1400"/>
              <a:pPr>
                <a:spcBef>
                  <a:spcPct val="0"/>
                </a:spcBef>
                <a:buFontTx/>
                <a:buNone/>
              </a:pPr>
              <a:t>16</a:t>
            </a:fld>
            <a:endParaRPr lang="en-US" alt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355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pic>
        <p:nvPicPr>
          <p:cNvPr id="2355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9746" y="1283346"/>
            <a:ext cx="3439107" cy="2498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5"/>
          <p:cNvSpPr>
            <a:spLocks noChangeArrowheads="1"/>
          </p:cNvSpPr>
          <p:nvPr/>
        </p:nvSpPr>
        <p:spPr bwMode="auto">
          <a:xfrm>
            <a:off x="4495800" y="304801"/>
            <a:ext cx="2743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b="1" u="sng"/>
              <a:t>False Discovery Rate</a:t>
            </a:r>
          </a:p>
        </p:txBody>
      </p:sp>
      <p:sp>
        <p:nvSpPr>
          <p:cNvPr id="23558" name="Text Box 6"/>
          <p:cNvSpPr txBox="1">
            <a:spLocks noChangeArrowheads="1"/>
          </p:cNvSpPr>
          <p:nvPr/>
        </p:nvSpPr>
        <p:spPr bwMode="auto">
          <a:xfrm>
            <a:off x="1905000" y="701676"/>
            <a:ext cx="861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a:t>Distribution of 3170 p-values when all null hypotheses are true</a:t>
            </a:r>
          </a:p>
        </p:txBody>
      </p:sp>
      <p:sp>
        <p:nvSpPr>
          <p:cNvPr id="23559" name="Text Box 7"/>
          <p:cNvSpPr txBox="1">
            <a:spLocks noChangeArrowheads="1"/>
          </p:cNvSpPr>
          <p:nvPr/>
        </p:nvSpPr>
        <p:spPr bwMode="auto">
          <a:xfrm>
            <a:off x="1981200" y="3902077"/>
            <a:ext cx="8610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Distribution of 3170 p-values from </a:t>
            </a:r>
            <a:r>
              <a:rPr lang="en-US" altLang="en-US" sz="2400" dirty="0" err="1"/>
              <a:t>Hedenfalk</a:t>
            </a:r>
            <a:r>
              <a:rPr lang="en-US" altLang="en-US" sz="2400" dirty="0"/>
              <a:t> et al. Height of the line gives estimated proportion of true null </a:t>
            </a:r>
            <a:r>
              <a:rPr lang="en-US" altLang="en-US" sz="2400" dirty="0" err="1"/>
              <a:t>hyptheses</a:t>
            </a:r>
            <a:r>
              <a:rPr lang="en-US" altLang="en-US" sz="2400" dirty="0"/>
              <a:t>.</a:t>
            </a:r>
          </a:p>
        </p:txBody>
      </p:sp>
      <p:graphicFrame>
        <p:nvGraphicFramePr>
          <p:cNvPr id="23560" name="Object 8"/>
          <p:cNvGraphicFramePr>
            <a:graphicFrameLocks noChangeAspect="1"/>
          </p:cNvGraphicFramePr>
          <p:nvPr/>
        </p:nvGraphicFramePr>
        <p:xfrm>
          <a:off x="4419600" y="7467600"/>
          <a:ext cx="2819400" cy="660400"/>
        </p:xfrm>
        <a:graphic>
          <a:graphicData uri="http://schemas.openxmlformats.org/presentationml/2006/ole">
            <mc:AlternateContent xmlns:mc="http://schemas.openxmlformats.org/markup-compatibility/2006">
              <mc:Choice xmlns:v="urn:schemas-microsoft-com:vml" Requires="v">
                <p:oleObj name="Equation" r:id="rId4" imgW="2819400" imgH="660400" progId="Equation.3">
                  <p:embed/>
                </p:oleObj>
              </mc:Choice>
              <mc:Fallback>
                <p:oleObj name="Equation" r:id="rId4" imgW="2819400" imgH="6604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7467600"/>
                        <a:ext cx="2819400"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3561"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4444" y="4718051"/>
            <a:ext cx="3479708" cy="2546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62" name="Text Box 12"/>
          <p:cNvSpPr txBox="1">
            <a:spLocks noChangeArrowheads="1"/>
          </p:cNvSpPr>
          <p:nvPr/>
        </p:nvSpPr>
        <p:spPr bwMode="auto">
          <a:xfrm>
            <a:off x="3048000" y="67818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1600"/>
              <a:t>.676</a:t>
            </a:r>
          </a:p>
        </p:txBody>
      </p:sp>
      <p:sp>
        <p:nvSpPr>
          <p:cNvPr id="23563" name="Line 13"/>
          <p:cNvSpPr>
            <a:spLocks noChangeShapeType="1"/>
          </p:cNvSpPr>
          <p:nvPr/>
        </p:nvSpPr>
        <p:spPr bwMode="auto">
          <a:xfrm flipV="1">
            <a:off x="3505200" y="6629400"/>
            <a:ext cx="838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37C8B15B-9BD9-4D22-B6B7-9C6995F760BC}" type="slidenum">
              <a:rPr lang="en-US" altLang="en-US" sz="1400"/>
              <a:pPr>
                <a:spcBef>
                  <a:spcPct val="0"/>
                </a:spcBef>
                <a:buFontTx/>
                <a:buNone/>
              </a:pPr>
              <a:t>17</a:t>
            </a:fld>
            <a:endParaRPr lang="en-US" alt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2457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24580" name="Rectangle 2"/>
          <p:cNvSpPr>
            <a:spLocks noChangeArrowheads="1"/>
          </p:cNvSpPr>
          <p:nvPr/>
        </p:nvSpPr>
        <p:spPr bwMode="auto">
          <a:xfrm>
            <a:off x="4495800" y="609601"/>
            <a:ext cx="2743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b="1" u="sng"/>
              <a:t>False Discovery Rate</a:t>
            </a:r>
          </a:p>
        </p:txBody>
      </p:sp>
      <mc:AlternateContent xmlns:mc="http://schemas.openxmlformats.org/markup-compatibility/2006" xmlns:a14="http://schemas.microsoft.com/office/drawing/2010/main">
        <mc:Choice Requires="a14">
          <p:sp>
            <p:nvSpPr>
              <p:cNvPr id="24581" name="Text Box 3"/>
              <p:cNvSpPr txBox="1">
                <a:spLocks noChangeArrowheads="1"/>
              </p:cNvSpPr>
              <p:nvPr/>
            </p:nvSpPr>
            <p:spPr bwMode="auto">
              <a:xfrm>
                <a:off x="2044700" y="1502095"/>
                <a:ext cx="8839200" cy="507831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q(</a:t>
                </a:r>
                <a:r>
                  <a:rPr lang="en-US" altLang="en-US" sz="2400" dirty="0">
                    <a:sym typeface="Symbol" pitchFamily="18" charset="2"/>
                  </a:rPr>
                  <a:t></a:t>
                </a:r>
                <a:r>
                  <a:rPr lang="en-US" altLang="en-US" sz="2400" dirty="0"/>
                  <a:t>) = </a:t>
                </a:r>
                <a:r>
                  <a:rPr lang="en-US" altLang="en-US" sz="2400" dirty="0">
                    <a:sym typeface="Symbol" pitchFamily="18" charset="2"/>
                  </a:rPr>
                  <a:t>  *</a:t>
                </a:r>
                <a:r>
                  <a:rPr lang="en-US" altLang="en-US" sz="2400" dirty="0"/>
                  <a:t>m</a:t>
                </a:r>
                <a:r>
                  <a:rPr lang="en-US" altLang="en-US" sz="2400" baseline="-25000" dirty="0"/>
                  <a:t>0</a:t>
                </a:r>
                <a:r>
                  <a:rPr lang="en-US" altLang="en-US" sz="2400" dirty="0"/>
                  <a:t>(</a:t>
                </a:r>
                <a:r>
                  <a:rPr lang="en-US" altLang="en-US" sz="2400" dirty="0">
                    <a:sym typeface="Symbol" pitchFamily="18" charset="2"/>
                  </a:rPr>
                  <a:t>) / #{p</a:t>
                </a:r>
                <a:r>
                  <a:rPr lang="en-US" altLang="en-US" sz="2400" baseline="-25000" dirty="0">
                    <a:sym typeface="Symbol" pitchFamily="18" charset="2"/>
                  </a:rPr>
                  <a:t>i</a:t>
                </a:r>
                <a:r>
                  <a:rPr lang="en-US" altLang="en-US" sz="2400" dirty="0">
                    <a:sym typeface="Symbol" pitchFamily="18" charset="2"/>
                  </a:rPr>
                  <a:t> &lt; }</a:t>
                </a:r>
              </a:p>
              <a:p>
                <a:pPr>
                  <a:spcBef>
                    <a:spcPct val="50000"/>
                  </a:spcBef>
                  <a:buFontTx/>
                  <a:buNone/>
                </a:pPr>
                <a:r>
                  <a:rPr lang="en-US" altLang="en-US" sz="2400" dirty="0">
                    <a:sym typeface="Symbol" pitchFamily="18" charset="2"/>
                  </a:rPr>
                  <a:t>	(technically </a:t>
                </a:r>
                <a14:m>
                  <m:oMath xmlns:m="http://schemas.openxmlformats.org/officeDocument/2006/math">
                    <m:r>
                      <a:rPr lang="en-US" altLang="en-US" sz="2400" i="1">
                        <a:latin typeface="Cambria Math"/>
                        <a:sym typeface="Symbol" pitchFamily="18" charset="2"/>
                      </a:rPr>
                      <m:t>𝑞</m:t>
                    </m:r>
                    <m:d>
                      <m:dPr>
                        <m:ctrlPr>
                          <a:rPr lang="en-US" altLang="en-US" sz="2400" i="1">
                            <a:latin typeface="Cambria Math" panose="02040503050406030204" pitchFamily="18" charset="0"/>
                            <a:sym typeface="Symbol" pitchFamily="18" charset="2"/>
                          </a:rPr>
                        </m:ctrlPr>
                      </m:dPr>
                      <m:e>
                        <m:r>
                          <a:rPr lang="en-US" altLang="en-US" sz="2400" i="1">
                            <a:latin typeface="Cambria Math"/>
                            <a:ea typeface="Cambria Math"/>
                            <a:sym typeface="Symbol" pitchFamily="18" charset="2"/>
                          </a:rPr>
                          <m:t>𝛼</m:t>
                        </m:r>
                      </m:e>
                    </m:d>
                    <m:r>
                      <a:rPr lang="en-US" altLang="en-US" sz="2400" i="1">
                        <a:latin typeface="Cambria Math"/>
                        <a:ea typeface="Cambria Math"/>
                        <a:sym typeface="Symbol" pitchFamily="18" charset="2"/>
                      </a:rPr>
                      <m:t>=</m:t>
                    </m:r>
                    <m:sSub>
                      <m:sSubPr>
                        <m:ctrlPr>
                          <a:rPr lang="en-US" altLang="en-US" sz="2400" i="1">
                            <a:latin typeface="Cambria Math" panose="02040503050406030204" pitchFamily="18" charset="0"/>
                            <a:ea typeface="Cambria Math"/>
                            <a:sym typeface="Symbol" pitchFamily="18" charset="2"/>
                          </a:rPr>
                        </m:ctrlPr>
                      </m:sSubPr>
                      <m:e>
                        <m:r>
                          <a:rPr lang="en-US" altLang="en-US" sz="2400" i="1">
                            <a:latin typeface="Cambria Math"/>
                            <a:ea typeface="Cambria Math"/>
                            <a:sym typeface="Symbol" pitchFamily="18" charset="2"/>
                          </a:rPr>
                          <m:t>𝑚𝑖𝑛</m:t>
                        </m:r>
                      </m:e>
                      <m:sub>
                        <m:r>
                          <a:rPr lang="en-US" altLang="en-US" sz="2400" i="1">
                            <a:latin typeface="Cambria Math"/>
                            <a:ea typeface="Cambria Math"/>
                            <a:sym typeface="Symbol" pitchFamily="18" charset="2"/>
                          </a:rPr>
                          <m:t>𝑡</m:t>
                        </m:r>
                        <m:r>
                          <a:rPr lang="en-US" altLang="en-US" sz="2400" i="1">
                            <a:latin typeface="Cambria Math"/>
                            <a:ea typeface="Cambria Math"/>
                            <a:sym typeface="Symbol" pitchFamily="18" charset="2"/>
                          </a:rPr>
                          <m:t>≥</m:t>
                        </m:r>
                        <m:r>
                          <a:rPr lang="en-US" altLang="en-US" sz="2400" i="1">
                            <a:latin typeface="Cambria Math"/>
                            <a:ea typeface="Cambria Math"/>
                            <a:sym typeface="Symbol" pitchFamily="18" charset="2"/>
                          </a:rPr>
                          <m:t>𝛼</m:t>
                        </m:r>
                      </m:sub>
                    </m:sSub>
                    <m:r>
                      <a:rPr lang="en-US" altLang="en-US" sz="2400" i="1">
                        <a:latin typeface="Cambria Math"/>
                        <a:ea typeface="Cambria Math"/>
                        <a:sym typeface="Symbol" pitchFamily="18" charset="2"/>
                      </a:rPr>
                      <m:t>𝑞</m:t>
                    </m:r>
                    <m:r>
                      <a:rPr lang="en-US" altLang="en-US" sz="2400" i="1">
                        <a:latin typeface="Cambria Math"/>
                        <a:ea typeface="Cambria Math"/>
                        <a:sym typeface="Symbol" pitchFamily="18" charset="2"/>
                      </a:rPr>
                      <m:t>(</m:t>
                    </m:r>
                    <m:r>
                      <a:rPr lang="en-US" altLang="en-US" sz="2400" i="1">
                        <a:latin typeface="Cambria Math"/>
                        <a:ea typeface="Cambria Math"/>
                        <a:sym typeface="Symbol" pitchFamily="18" charset="2"/>
                      </a:rPr>
                      <m:t>𝑡</m:t>
                    </m:r>
                    <m:r>
                      <a:rPr lang="en-US" altLang="en-US" sz="2400" i="1">
                        <a:latin typeface="Cambria Math"/>
                        <a:ea typeface="Cambria Math"/>
                        <a:sym typeface="Symbol" pitchFamily="18" charset="2"/>
                      </a:rPr>
                      <m:t>)</m:t>
                    </m:r>
                  </m:oMath>
                </a14:m>
                <a:r>
                  <a:rPr lang="en-US" altLang="en-US" sz="2400" dirty="0">
                    <a:sym typeface="Symbol" pitchFamily="18" charset="2"/>
                  </a:rPr>
                  <a:t>  )</a:t>
                </a:r>
              </a:p>
              <a:p>
                <a:pPr>
                  <a:spcBef>
                    <a:spcPct val="50000"/>
                  </a:spcBef>
                </a:pPr>
                <a:r>
                  <a:rPr lang="en-US" altLang="en-US" sz="2400" dirty="0">
                    <a:sym typeface="Symbol" pitchFamily="18" charset="2"/>
                  </a:rPr>
                  <a:t>Program QVALUE (http://genomine.org/qvalue/) or  </a:t>
                </a:r>
                <a:r>
                  <a:rPr lang="en-US" altLang="en-US" sz="2400" dirty="0" err="1">
                    <a:sym typeface="Symbol" pitchFamily="18" charset="2"/>
                  </a:rPr>
                  <a:t>p.adjust</a:t>
                </a:r>
                <a:r>
                  <a:rPr lang="en-US" altLang="en-US" sz="2400" dirty="0">
                    <a:sym typeface="Symbol" pitchFamily="18" charset="2"/>
                  </a:rPr>
                  <a:t>() in R</a:t>
                </a:r>
              </a:p>
              <a:p>
                <a:pPr>
                  <a:spcBef>
                    <a:spcPct val="50000"/>
                  </a:spcBef>
                </a:pPr>
                <a:r>
                  <a:rPr lang="en-US" altLang="en-US" sz="2400" dirty="0" err="1">
                    <a:sym typeface="Symbol" pitchFamily="18" charset="2"/>
                  </a:rPr>
                  <a:t>Eg</a:t>
                </a:r>
                <a:r>
                  <a:rPr lang="en-US" altLang="en-US" sz="2400" dirty="0">
                    <a:sym typeface="Symbol" pitchFamily="18" charset="2"/>
                  </a:rPr>
                  <a:t>. </a:t>
                </a:r>
                <a:r>
                  <a:rPr lang="en-US" altLang="en-US" sz="2400" dirty="0" err="1">
                    <a:sym typeface="Symbol" pitchFamily="18" charset="2"/>
                  </a:rPr>
                  <a:t>Hedenfalk</a:t>
                </a:r>
                <a:r>
                  <a:rPr lang="en-US" altLang="en-US" sz="2400" dirty="0">
                    <a:sym typeface="Symbol" pitchFamily="18" charset="2"/>
                  </a:rPr>
                  <a:t> et al.  (m</a:t>
                </a:r>
                <a:r>
                  <a:rPr lang="en-US" altLang="en-US" sz="2400" baseline="-25000" dirty="0">
                    <a:sym typeface="Symbol" pitchFamily="18" charset="2"/>
                  </a:rPr>
                  <a:t>0</a:t>
                </a:r>
                <a:r>
                  <a:rPr lang="en-US" altLang="en-US" sz="2400" dirty="0">
                    <a:sym typeface="Symbol" pitchFamily="18" charset="2"/>
                  </a:rPr>
                  <a:t>(.5) =  2143)</a:t>
                </a:r>
              </a:p>
              <a:p>
                <a:pPr>
                  <a:spcBef>
                    <a:spcPct val="50000"/>
                  </a:spcBef>
                  <a:buFontTx/>
                  <a:buNone/>
                </a:pPr>
                <a:r>
                  <a:rPr lang="en-US" altLang="en-US" sz="2400" dirty="0">
                    <a:sym typeface="Symbol" pitchFamily="18" charset="2"/>
                  </a:rPr>
                  <a:t>	</a:t>
                </a:r>
              </a:p>
              <a:p>
                <a:pPr>
                  <a:spcBef>
                    <a:spcPct val="0"/>
                  </a:spcBef>
                  <a:buFontTx/>
                  <a:buNone/>
                </a:pPr>
                <a:r>
                  <a:rPr lang="en-US" altLang="en-US" sz="2400" dirty="0">
                    <a:sym typeface="Symbol" pitchFamily="18" charset="2"/>
                  </a:rPr>
                  <a:t>			 	 	            expected</a:t>
                </a:r>
              </a:p>
              <a:p>
                <a:pPr>
                  <a:spcBef>
                    <a:spcPct val="0"/>
                  </a:spcBef>
                  <a:buFontTx/>
                  <a:buNone/>
                </a:pPr>
                <a:r>
                  <a:rPr lang="en-US" altLang="en-US" sz="2400" dirty="0">
                    <a:sym typeface="Symbol" pitchFamily="18" charset="2"/>
                  </a:rPr>
                  <a:t>	</a:t>
                </a:r>
                <a:r>
                  <a:rPr lang="en-US" altLang="en-US" sz="2400" u="sng" dirty="0">
                    <a:sym typeface="Symbol" pitchFamily="18" charset="2"/>
                  </a:rPr>
                  <a:t>q     	                  #{p</a:t>
                </a:r>
                <a:r>
                  <a:rPr lang="en-US" altLang="en-US" sz="2400" u="sng" baseline="-25000" dirty="0">
                    <a:sym typeface="Symbol" pitchFamily="18" charset="2"/>
                  </a:rPr>
                  <a:t>i</a:t>
                </a:r>
                <a:r>
                  <a:rPr lang="en-US" altLang="en-US" sz="2400" u="sng" dirty="0">
                    <a:sym typeface="Symbol" pitchFamily="18" charset="2"/>
                  </a:rPr>
                  <a:t> &lt; } 	false </a:t>
                </a:r>
                <a:r>
                  <a:rPr lang="en-US" altLang="en-US" sz="2400" u="sng" dirty="0" err="1">
                    <a:sym typeface="Symbol" pitchFamily="18" charset="2"/>
                  </a:rPr>
                  <a:t>pos</a:t>
                </a:r>
                <a:endParaRPr lang="en-US" altLang="en-US" sz="2400" u="sng" dirty="0">
                  <a:sym typeface="Symbol" pitchFamily="18" charset="2"/>
                </a:endParaRPr>
              </a:p>
              <a:p>
                <a:pPr>
                  <a:spcBef>
                    <a:spcPct val="50000"/>
                  </a:spcBef>
                  <a:buFontTx/>
                  <a:buNone/>
                </a:pPr>
                <a:r>
                  <a:rPr lang="en-US" altLang="en-US" sz="2400" dirty="0">
                    <a:sym typeface="Symbol" pitchFamily="18" charset="2"/>
                  </a:rPr>
                  <a:t>	.01 	.0000126             5      	     0</a:t>
                </a:r>
              </a:p>
              <a:p>
                <a:pPr>
                  <a:spcBef>
                    <a:spcPct val="50000"/>
                  </a:spcBef>
                  <a:buFontTx/>
                  <a:buNone/>
                </a:pPr>
                <a:r>
                  <a:rPr lang="en-US" altLang="en-US" sz="2400" dirty="0">
                    <a:sym typeface="Symbol" pitchFamily="18" charset="2"/>
                  </a:rPr>
                  <a:t>	.05 	.00373 	 160	      	      8</a:t>
                </a:r>
              </a:p>
              <a:p>
                <a:pPr>
                  <a:spcBef>
                    <a:spcPct val="50000"/>
                  </a:spcBef>
                  <a:buFontTx/>
                  <a:buNone/>
                </a:pPr>
                <a:r>
                  <a:rPr lang="en-US" altLang="en-US" sz="2400" dirty="0">
                    <a:sym typeface="Symbol" pitchFamily="18" charset="2"/>
                  </a:rPr>
                  <a:t>	.10	.0148 	              317  	  	     32</a:t>
                </a:r>
              </a:p>
            </p:txBody>
          </p:sp>
        </mc:Choice>
        <mc:Fallback xmlns="">
          <p:sp>
            <p:nvSpPr>
              <p:cNvPr id="24581" name="Text Box 3"/>
              <p:cNvSpPr txBox="1">
                <a:spLocks noRot="1" noChangeAspect="1" noMove="1" noResize="1" noEditPoints="1" noAdjustHandles="1" noChangeArrowheads="1" noChangeShapeType="1" noTextEdit="1"/>
              </p:cNvSpPr>
              <p:nvPr/>
            </p:nvSpPr>
            <p:spPr bwMode="auto">
              <a:xfrm>
                <a:off x="2044700" y="1502095"/>
                <a:ext cx="8839200" cy="5078313"/>
              </a:xfrm>
              <a:prstGeom prst="rect">
                <a:avLst/>
              </a:prstGeom>
              <a:blipFill>
                <a:blip r:embed="rId3"/>
                <a:stretch>
                  <a:fillRect l="-897" t="-1080" b="-180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24583" name="Text Box 7"/>
          <p:cNvSpPr txBox="1">
            <a:spLocks noChangeArrowheads="1"/>
          </p:cNvSpPr>
          <p:nvPr/>
        </p:nvSpPr>
        <p:spPr bwMode="auto">
          <a:xfrm>
            <a:off x="2108200" y="6847215"/>
            <a:ext cx="8712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Using traditional methods </a:t>
            </a:r>
            <a:r>
              <a:rPr lang="en-US" altLang="en-US" sz="2400" dirty="0" err="1"/>
              <a:t>Hedenfalk</a:t>
            </a:r>
            <a:r>
              <a:rPr lang="en-US" altLang="en-US" sz="2400" dirty="0"/>
              <a:t> et al. concluded 9-11 genes were differentially expressed.</a:t>
            </a:r>
          </a:p>
        </p:txBody>
      </p:sp>
      <p:sp>
        <p:nvSpPr>
          <p:cNvPr id="24584" name="Text Box 8"/>
          <p:cNvSpPr txBox="1">
            <a:spLocks noChangeArrowheads="1"/>
          </p:cNvSpPr>
          <p:nvPr/>
        </p:nvSpPr>
        <p:spPr bwMode="auto">
          <a:xfrm>
            <a:off x="3048000" y="3870866"/>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600" dirty="0"/>
              <a:t>No. differentially expressed</a:t>
            </a:r>
          </a:p>
        </p:txBody>
      </p:sp>
      <p:sp>
        <p:nvSpPr>
          <p:cNvPr id="24585" name="Line 9"/>
          <p:cNvSpPr>
            <a:spLocks noChangeShapeType="1"/>
          </p:cNvSpPr>
          <p:nvPr/>
        </p:nvSpPr>
        <p:spPr bwMode="auto">
          <a:xfrm>
            <a:off x="4598894" y="4024009"/>
            <a:ext cx="457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9BE82770-7FE1-4308-97CF-CC5CA481D429}" type="slidenum">
              <a:rPr lang="en-US" altLang="en-US" sz="1400"/>
              <a:pPr>
                <a:spcBef>
                  <a:spcPct val="0"/>
                </a:spcBef>
                <a:buFontTx/>
                <a:buNone/>
              </a:pPr>
              <a:t>18</a:t>
            </a:fld>
            <a:endParaRPr lang="en-US" altLang="en-US"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8398EF-958A-4FB4-AEAA-533CB3E6C821}"/>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2505095F-BBDD-440A-84E4-F6822AFE3890}"/>
              </a:ext>
            </a:extLst>
          </p:cNvPr>
          <p:cNvSpPr>
            <a:spLocks noGrp="1"/>
          </p:cNvSpPr>
          <p:nvPr>
            <p:ph type="ftr" sz="quarter" idx="11"/>
          </p:nvPr>
        </p:nvSpPr>
        <p:spPr/>
        <p:txBody>
          <a:bodyPr/>
          <a:lstStyle/>
          <a:p>
            <a:pPr>
              <a:defRPr/>
            </a:pPr>
            <a:r>
              <a:rPr lang="fr-FR"/>
              <a:t>Module 1, Session 10</a:t>
            </a:r>
            <a:endParaRPr lang="en-US"/>
          </a:p>
        </p:txBody>
      </p:sp>
      <p:sp>
        <p:nvSpPr>
          <p:cNvPr id="4" name="Slide Number Placeholder 3">
            <a:extLst>
              <a:ext uri="{FF2B5EF4-FFF2-40B4-BE49-F238E27FC236}">
                <a16:creationId xmlns:a16="http://schemas.microsoft.com/office/drawing/2014/main" id="{05A56A99-98FA-4B1C-8547-11A6AF82E16E}"/>
              </a:ext>
            </a:extLst>
          </p:cNvPr>
          <p:cNvSpPr>
            <a:spLocks noGrp="1"/>
          </p:cNvSpPr>
          <p:nvPr>
            <p:ph type="sldNum" sz="quarter" idx="12"/>
          </p:nvPr>
        </p:nvSpPr>
        <p:spPr/>
        <p:txBody>
          <a:bodyPr/>
          <a:lstStyle/>
          <a:p>
            <a:pPr>
              <a:defRPr/>
            </a:pPr>
            <a:fld id="{ECBEB6E0-91F2-4583-8C54-BE0E433B8AA7}" type="slidenum">
              <a:rPr lang="en-US" smtClean="0"/>
              <a:pPr>
                <a:defRPr/>
              </a:pPr>
              <a:t>19</a:t>
            </a:fld>
            <a:endParaRPr lang="en-US"/>
          </a:p>
        </p:txBody>
      </p:sp>
      <p:sp>
        <p:nvSpPr>
          <p:cNvPr id="5" name="TextBox 4">
            <a:extLst>
              <a:ext uri="{FF2B5EF4-FFF2-40B4-BE49-F238E27FC236}">
                <a16:creationId xmlns:a16="http://schemas.microsoft.com/office/drawing/2014/main" id="{2DCA0230-9A37-4FD7-8942-3620D9623C5D}"/>
              </a:ext>
            </a:extLst>
          </p:cNvPr>
          <p:cNvSpPr txBox="1"/>
          <p:nvPr/>
        </p:nvSpPr>
        <p:spPr>
          <a:xfrm>
            <a:off x="4144523" y="621348"/>
            <a:ext cx="3530600" cy="461665"/>
          </a:xfrm>
          <a:prstGeom prst="rect">
            <a:avLst/>
          </a:prstGeom>
          <a:noFill/>
        </p:spPr>
        <p:txBody>
          <a:bodyPr wrap="square" rtlCol="0">
            <a:spAutoFit/>
          </a:bodyPr>
          <a:lstStyle/>
          <a:p>
            <a:pPr algn="ctr"/>
            <a:r>
              <a:rPr lang="en-US" u="sng" dirty="0">
                <a:solidFill>
                  <a:schemeClr val="accent2"/>
                </a:solidFill>
              </a:rPr>
              <a:t>Exercise</a:t>
            </a:r>
          </a:p>
        </p:txBody>
      </p:sp>
      <p:sp>
        <p:nvSpPr>
          <p:cNvPr id="6" name="TextBox 5">
            <a:extLst>
              <a:ext uri="{FF2B5EF4-FFF2-40B4-BE49-F238E27FC236}">
                <a16:creationId xmlns:a16="http://schemas.microsoft.com/office/drawing/2014/main" id="{0D70E2D0-A14C-4CD4-A3DD-E31FB4E93AC6}"/>
              </a:ext>
            </a:extLst>
          </p:cNvPr>
          <p:cNvSpPr txBox="1"/>
          <p:nvPr/>
        </p:nvSpPr>
        <p:spPr>
          <a:xfrm>
            <a:off x="1371600" y="1371600"/>
            <a:ext cx="9448800" cy="1200329"/>
          </a:xfrm>
          <a:prstGeom prst="rect">
            <a:avLst/>
          </a:prstGeom>
          <a:noFill/>
        </p:spPr>
        <p:txBody>
          <a:bodyPr wrap="square" rtlCol="0">
            <a:spAutoFit/>
          </a:bodyPr>
          <a:lstStyle/>
          <a:p>
            <a:pPr marL="341313" indent="-341313"/>
            <a:r>
              <a:rPr lang="en-US" b="1" dirty="0">
                <a:solidFill>
                  <a:schemeClr val="accent2"/>
                </a:solidFill>
              </a:rPr>
              <a:t>4. </a:t>
            </a:r>
            <a:r>
              <a:rPr lang="en-US" dirty="0">
                <a:solidFill>
                  <a:schemeClr val="accent2"/>
                </a:solidFill>
              </a:rPr>
              <a:t>Here is a plot of 1000 p-values. Use these data to estimate (by eye) the number of true null hypotheses (m</a:t>
            </a:r>
            <a:r>
              <a:rPr lang="en-US" baseline="-25000" dirty="0">
                <a:solidFill>
                  <a:schemeClr val="accent2"/>
                </a:solidFill>
              </a:rPr>
              <a:t>0</a:t>
            </a:r>
            <a:r>
              <a:rPr lang="en-US" dirty="0">
                <a:solidFill>
                  <a:schemeClr val="accent2"/>
                </a:solidFill>
              </a:rPr>
              <a:t>) and then use that to complete the table below </a:t>
            </a:r>
            <a:r>
              <a:rPr lang="en-US">
                <a:solidFill>
                  <a:schemeClr val="accent2"/>
                </a:solidFill>
              </a:rPr>
              <a:t>(assume </a:t>
            </a:r>
            <a:r>
              <a:rPr lang="en-US">
                <a:solidFill>
                  <a:schemeClr val="accent2"/>
                </a:solidFill>
                <a:sym typeface="Symbol" panose="05050102010706020507" pitchFamily="18" charset="2"/>
              </a:rPr>
              <a:t> </a:t>
            </a:r>
            <a:r>
              <a:rPr lang="en-US" dirty="0">
                <a:solidFill>
                  <a:schemeClr val="accent2"/>
                </a:solidFill>
                <a:sym typeface="Symbol" panose="05050102010706020507" pitchFamily="18" charset="2"/>
              </a:rPr>
              <a:t>= .05)</a:t>
            </a:r>
            <a:endParaRPr lang="en-US" dirty="0">
              <a:solidFill>
                <a:schemeClr val="accent2"/>
              </a:solidFill>
            </a:endParaRPr>
          </a:p>
        </p:txBody>
      </p:sp>
      <p:graphicFrame>
        <p:nvGraphicFramePr>
          <p:cNvPr id="7" name="Group 41">
            <a:extLst>
              <a:ext uri="{FF2B5EF4-FFF2-40B4-BE49-F238E27FC236}">
                <a16:creationId xmlns:a16="http://schemas.microsoft.com/office/drawing/2014/main" id="{4F798F6C-B1D6-4968-8195-A84CEB76F31B}"/>
              </a:ext>
            </a:extLst>
          </p:cNvPr>
          <p:cNvGraphicFramePr>
            <a:graphicFrameLocks noGrp="1"/>
          </p:cNvGraphicFramePr>
          <p:nvPr>
            <p:extLst>
              <p:ext uri="{D42A27DB-BD31-4B8C-83A1-F6EECF244321}">
                <p14:modId xmlns:p14="http://schemas.microsoft.com/office/powerpoint/2010/main" val="419468252"/>
              </p:ext>
            </p:extLst>
          </p:nvPr>
        </p:nvGraphicFramePr>
        <p:xfrm>
          <a:off x="6272816" y="4346428"/>
          <a:ext cx="4775200" cy="2616663"/>
        </p:xfrm>
        <a:graphic>
          <a:graphicData uri="http://schemas.openxmlformats.org/drawingml/2006/table">
            <a:tbl>
              <a:tblPr/>
              <a:tblGrid>
                <a:gridCol w="1432560">
                  <a:extLst>
                    <a:ext uri="{9D8B030D-6E8A-4147-A177-3AD203B41FA5}">
                      <a16:colId xmlns:a16="http://schemas.microsoft.com/office/drawing/2014/main" val="20000"/>
                    </a:ext>
                  </a:extLst>
                </a:gridCol>
                <a:gridCol w="1114213">
                  <a:extLst>
                    <a:ext uri="{9D8B030D-6E8A-4147-A177-3AD203B41FA5}">
                      <a16:colId xmlns:a16="http://schemas.microsoft.com/office/drawing/2014/main" val="20001"/>
                    </a:ext>
                  </a:extLst>
                </a:gridCol>
                <a:gridCol w="1034627">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tblGrid>
              <a:tr h="87930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pitchFamily="18" charset="0"/>
                        </a:rPr>
                        <a:t>Reject null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pitchFamily="18" charset="0"/>
                        </a:rPr>
                        <a:t>Fail to reject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21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pitchFamily="18" charset="0"/>
                        </a:rPr>
                        <a:t>Null 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284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a:ln>
                            <a:noFill/>
                          </a:ln>
                          <a:solidFill>
                            <a:schemeClr val="accent2"/>
                          </a:solidFill>
                          <a:effectLst/>
                          <a:latin typeface="Times New Roman" pitchFamily="18" charset="0"/>
                        </a:rPr>
                        <a:t>Alternative 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21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a:ln>
                          <a:noFill/>
                        </a:ln>
                        <a:solidFill>
                          <a:schemeClr val="accent2"/>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2"/>
                          </a:solidFill>
                          <a:effectLst/>
                          <a:latin typeface="Times New Roman" pitchFamily="18" charset="0"/>
                        </a:rPr>
                        <a:t>161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2"/>
                          </a:solidFill>
                          <a:effectLst/>
                          <a:latin typeface="Times New Roman" pitchFamily="18" charset="0"/>
                        </a:rPr>
                        <a:t>839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accent2"/>
                          </a:solidFill>
                          <a:effectLst/>
                          <a:latin typeface="Times New Roman" pitchFamily="18"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11" name="Picture 10">
            <a:extLst>
              <a:ext uri="{FF2B5EF4-FFF2-40B4-BE49-F238E27FC236}">
                <a16:creationId xmlns:a16="http://schemas.microsoft.com/office/drawing/2014/main" id="{37CAD010-A282-48AB-BC55-AB658E79BB71}"/>
              </a:ext>
            </a:extLst>
          </p:cNvPr>
          <p:cNvPicPr>
            <a:picLocks noChangeAspect="1"/>
          </p:cNvPicPr>
          <p:nvPr/>
        </p:nvPicPr>
        <p:blipFill>
          <a:blip r:embed="rId2"/>
          <a:stretch>
            <a:fillRect/>
          </a:stretch>
        </p:blipFill>
        <p:spPr>
          <a:xfrm>
            <a:off x="914400" y="2817779"/>
            <a:ext cx="5310868" cy="4819471"/>
          </a:xfrm>
          <a:prstGeom prst="rect">
            <a:avLst/>
          </a:prstGeom>
        </p:spPr>
      </p:pic>
    </p:spTree>
    <p:extLst>
      <p:ext uri="{BB962C8B-B14F-4D97-AF65-F5344CB8AC3E}">
        <p14:creationId xmlns:p14="http://schemas.microsoft.com/office/powerpoint/2010/main" val="11413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307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dirty="0"/>
          </a:p>
        </p:txBody>
      </p:sp>
      <p:sp>
        <p:nvSpPr>
          <p:cNvPr id="3076" name="Text Box 1028"/>
          <p:cNvSpPr txBox="1">
            <a:spLocks noChangeArrowheads="1"/>
          </p:cNvSpPr>
          <p:nvPr/>
        </p:nvSpPr>
        <p:spPr bwMode="auto">
          <a:xfrm>
            <a:off x="3810000" y="533401"/>
            <a:ext cx="43434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Permutation Tests</a:t>
            </a:r>
          </a:p>
        </p:txBody>
      </p:sp>
      <p:sp>
        <p:nvSpPr>
          <p:cNvPr id="3077" name="Text Box 1030"/>
          <p:cNvSpPr txBox="1">
            <a:spLocks noChangeArrowheads="1"/>
          </p:cNvSpPr>
          <p:nvPr/>
        </p:nvSpPr>
        <p:spPr bwMode="auto">
          <a:xfrm>
            <a:off x="1828800" y="1447800"/>
            <a:ext cx="9067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Computer-intensive methods for hypothesis testing</a:t>
            </a:r>
          </a:p>
          <a:p>
            <a:pPr>
              <a:spcBef>
                <a:spcPct val="50000"/>
              </a:spcBef>
            </a:pPr>
            <a:r>
              <a:rPr lang="en-US" altLang="en-US" sz="2400" dirty="0"/>
              <a:t>Used when distribution of the test statistic (under the null hypothesis) is unknown</a:t>
            </a:r>
          </a:p>
          <a:p>
            <a:pPr>
              <a:spcBef>
                <a:spcPct val="50000"/>
              </a:spcBef>
            </a:pPr>
            <a:r>
              <a:rPr lang="en-US" altLang="en-US" sz="2400" dirty="0"/>
              <a:t>Permutation tests maintain the Type I error level without any large sample approximations/assumptions</a:t>
            </a:r>
          </a:p>
        </p:txBody>
      </p:sp>
      <p:sp>
        <p:nvSpPr>
          <p:cNvPr id="3078"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223A7296-9406-4E59-B412-73A41BEDBF7A}" type="slidenum">
              <a:rPr lang="en-US" altLang="en-US" sz="1400"/>
              <a:pPr>
                <a:spcBef>
                  <a:spcPct val="0"/>
                </a:spcBef>
                <a:buFontTx/>
                <a:buNone/>
              </a:pPr>
              <a:t>2</a:t>
            </a:fld>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409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4100" name="Rectangle 4"/>
          <p:cNvSpPr>
            <a:spLocks noChangeArrowheads="1"/>
          </p:cNvSpPr>
          <p:nvPr/>
        </p:nvSpPr>
        <p:spPr bwMode="auto">
          <a:xfrm>
            <a:off x="1981200" y="1600201"/>
            <a:ext cx="8839200"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563563" indent="-223838">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600"/>
              </a:spcBef>
              <a:spcAft>
                <a:spcPts val="600"/>
              </a:spcAft>
            </a:pPr>
            <a:r>
              <a:rPr lang="en-US" altLang="en-US" sz="2400" dirty="0"/>
              <a:t>200 uninfected women are randomly assigned 1:1 to HPV vaccine or placebo (i.e., 100 to each group)</a:t>
            </a:r>
          </a:p>
          <a:p>
            <a:pPr>
              <a:spcBef>
                <a:spcPts val="600"/>
              </a:spcBef>
              <a:spcAft>
                <a:spcPts val="600"/>
              </a:spcAft>
            </a:pPr>
            <a:r>
              <a:rPr lang="en-US" altLang="en-US" sz="2400" dirty="0"/>
              <a:t>After 1 year subjects are tested for HPV infection (yes/no)</a:t>
            </a:r>
          </a:p>
        </p:txBody>
      </p:sp>
      <p:sp>
        <p:nvSpPr>
          <p:cNvPr id="4101" name="Line 5"/>
          <p:cNvSpPr>
            <a:spLocks noChangeShapeType="1"/>
          </p:cNvSpPr>
          <p:nvPr/>
        </p:nvSpPr>
        <p:spPr bwMode="auto">
          <a:xfrm>
            <a:off x="3352800" y="1422400"/>
            <a:ext cx="56007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Text Box 7"/>
          <p:cNvSpPr txBox="1">
            <a:spLocks noChangeArrowheads="1"/>
          </p:cNvSpPr>
          <p:nvPr/>
        </p:nvSpPr>
        <p:spPr bwMode="auto">
          <a:xfrm>
            <a:off x="3962400" y="6858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a:t>Example - HPV vaccine trial</a:t>
            </a:r>
          </a:p>
        </p:txBody>
      </p:sp>
      <p:sp>
        <p:nvSpPr>
          <p:cNvPr id="4103"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D67BB016-38DB-4454-A01A-8CE63C49D2C4}" type="slidenum">
              <a:rPr lang="en-US" altLang="en-US" sz="1400"/>
              <a:pPr>
                <a:spcBef>
                  <a:spcPct val="0"/>
                </a:spcBef>
                <a:buFontTx/>
                <a:buNone/>
              </a:pPr>
              <a:t>3</a:t>
            </a:fld>
            <a:endParaRPr lang="en-US" altLang="en-US" sz="1400"/>
          </a:p>
        </p:txBody>
      </p:sp>
      <p:sp>
        <p:nvSpPr>
          <p:cNvPr id="8" name="Rectangle 2">
            <a:extLst>
              <a:ext uri="{FF2B5EF4-FFF2-40B4-BE49-F238E27FC236}">
                <a16:creationId xmlns:a16="http://schemas.microsoft.com/office/drawing/2014/main" id="{480FDDB3-AA5F-48C9-8EE6-78128B205BA3}"/>
              </a:ext>
            </a:extLst>
          </p:cNvPr>
          <p:cNvSpPr>
            <a:spLocks noChangeArrowheads="1"/>
          </p:cNvSpPr>
          <p:nvPr/>
        </p:nvSpPr>
        <p:spPr bwMode="auto">
          <a:xfrm>
            <a:off x="1714500" y="3442016"/>
            <a:ext cx="8534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None/>
            </a:pPr>
            <a:r>
              <a:rPr lang="en-US" altLang="en-US" sz="2400" dirty="0"/>
              <a:t>Scientific Question: </a:t>
            </a:r>
          </a:p>
          <a:p>
            <a:pPr lvl="1">
              <a:spcBef>
                <a:spcPts val="900"/>
              </a:spcBef>
              <a:spcAft>
                <a:spcPts val="300"/>
              </a:spcAft>
              <a:buNone/>
            </a:pPr>
            <a:r>
              <a:rPr lang="en-US" altLang="en-US" sz="2400" i="1" dirty="0"/>
              <a:t>Is the risk of infection the same or different in the two groups?</a:t>
            </a:r>
            <a:endParaRPr lang="en-US" altLang="en-US" sz="2400" dirty="0"/>
          </a:p>
          <a:p>
            <a:pPr lvl="1">
              <a:spcBef>
                <a:spcPts val="900"/>
              </a:spcBef>
              <a:spcAft>
                <a:spcPts val="300"/>
              </a:spcAft>
              <a:buNone/>
            </a:pPr>
            <a:r>
              <a:rPr lang="en-US" altLang="en-US" sz="2400" dirty="0"/>
              <a:t>Restate scientific question as statistical hypotheses:</a:t>
            </a:r>
          </a:p>
          <a:p>
            <a:pPr lvl="1">
              <a:spcBef>
                <a:spcPts val="900"/>
              </a:spcBef>
              <a:spcAft>
                <a:spcPts val="300"/>
              </a:spcAft>
              <a:buNone/>
            </a:pPr>
            <a:r>
              <a:rPr lang="en-US" altLang="en-US" sz="2400" dirty="0"/>
              <a:t>	H</a:t>
            </a:r>
            <a:r>
              <a:rPr lang="en-US" altLang="en-US" sz="2400" baseline="-25000" dirty="0"/>
              <a:t>0</a:t>
            </a:r>
            <a:r>
              <a:rPr lang="en-US" altLang="en-US" sz="2400" dirty="0"/>
              <a:t>: </a:t>
            </a:r>
            <a:r>
              <a:rPr lang="en-US" altLang="en-US" sz="2400" dirty="0" err="1"/>
              <a:t>p</a:t>
            </a:r>
            <a:r>
              <a:rPr lang="en-US" altLang="en-US" sz="2400" baseline="-25000" dirty="0" err="1"/>
              <a:t>v</a:t>
            </a:r>
            <a:r>
              <a:rPr lang="en-US" altLang="en-US" sz="2400" dirty="0"/>
              <a:t> = p</a:t>
            </a:r>
            <a:r>
              <a:rPr lang="en-US" altLang="en-US" sz="2400" baseline="-25000" dirty="0"/>
              <a:t>p</a:t>
            </a:r>
            <a:r>
              <a:rPr lang="en-US" altLang="en-US" sz="2400" dirty="0"/>
              <a:t> 	</a:t>
            </a:r>
          </a:p>
          <a:p>
            <a:pPr lvl="1">
              <a:spcBef>
                <a:spcPts val="900"/>
              </a:spcBef>
              <a:spcAft>
                <a:spcPts val="300"/>
              </a:spcAft>
              <a:buNone/>
            </a:pPr>
            <a:r>
              <a:rPr lang="en-US" altLang="en-US" sz="2400" dirty="0"/>
              <a:t>	H</a:t>
            </a:r>
            <a:r>
              <a:rPr lang="en-US" altLang="en-US" sz="2400" baseline="-25000" dirty="0"/>
              <a:t>a</a:t>
            </a:r>
            <a:r>
              <a:rPr lang="en-US" altLang="en-US" sz="2400" dirty="0"/>
              <a:t>: </a:t>
            </a:r>
            <a:r>
              <a:rPr lang="en-US" altLang="en-US" sz="2400" dirty="0" err="1"/>
              <a:t>p</a:t>
            </a:r>
            <a:r>
              <a:rPr lang="en-US" altLang="en-US" sz="2400" baseline="-25000" dirty="0" err="1"/>
              <a:t>v</a:t>
            </a:r>
            <a:r>
              <a:rPr lang="en-US" altLang="en-US" sz="2400" dirty="0"/>
              <a:t> &lt; p</a:t>
            </a:r>
            <a:r>
              <a:rPr lang="en-US" altLang="en-US" sz="2400" baseline="-25000" dirty="0"/>
              <a:t>p</a:t>
            </a:r>
          </a:p>
          <a:p>
            <a:pPr lvl="1">
              <a:spcBef>
                <a:spcPts val="900"/>
              </a:spcBef>
              <a:spcAft>
                <a:spcPts val="300"/>
              </a:spcAft>
              <a:buNone/>
            </a:pPr>
            <a:endParaRPr lang="en-US" altLang="en-US" sz="2400" baseline="-25000" dirty="0"/>
          </a:p>
          <a:p>
            <a:pPr lvl="1">
              <a:spcBef>
                <a:spcPts val="900"/>
              </a:spcBef>
              <a:spcAft>
                <a:spcPts val="300"/>
              </a:spcAft>
              <a:buNone/>
            </a:pPr>
            <a:r>
              <a:rPr lang="en-US" altLang="en-US" sz="2400" dirty="0"/>
              <a:t>where	</a:t>
            </a:r>
            <a:r>
              <a:rPr lang="en-US" altLang="en-US" sz="2400" dirty="0" err="1"/>
              <a:t>p</a:t>
            </a:r>
            <a:r>
              <a:rPr lang="en-US" altLang="en-US" sz="2400" baseline="-25000" dirty="0" err="1"/>
              <a:t>V</a:t>
            </a:r>
            <a:r>
              <a:rPr lang="en-US" altLang="en-US" sz="2400" dirty="0"/>
              <a:t> = Probability of infection in the vaccine group</a:t>
            </a:r>
          </a:p>
          <a:p>
            <a:pPr lvl="1">
              <a:spcBef>
                <a:spcPts val="900"/>
              </a:spcBef>
              <a:spcAft>
                <a:spcPts val="300"/>
              </a:spcAft>
              <a:buNone/>
            </a:pPr>
            <a:r>
              <a:rPr lang="en-US" altLang="en-US" sz="2400" dirty="0"/>
              <a:t>		p</a:t>
            </a:r>
            <a:r>
              <a:rPr lang="en-US" altLang="en-US" sz="2400" baseline="-25000" dirty="0"/>
              <a:t>p</a:t>
            </a:r>
            <a:r>
              <a:rPr lang="en-US" altLang="en-US" sz="2400" dirty="0"/>
              <a:t> = Probability of infection in the placebo group</a:t>
            </a:r>
          </a:p>
          <a:p>
            <a:pPr lvl="1">
              <a:spcBef>
                <a:spcPts val="900"/>
              </a:spcBef>
              <a:spcAft>
                <a:spcPts val="300"/>
              </a:spcAft>
              <a:buNone/>
            </a:pPr>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614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dirty="0"/>
          </a:p>
        </p:txBody>
      </p:sp>
      <p:sp>
        <p:nvSpPr>
          <p:cNvPr id="6148" name="Rectangle 2"/>
          <p:cNvSpPr>
            <a:spLocks noChangeArrowheads="1"/>
          </p:cNvSpPr>
          <p:nvPr/>
        </p:nvSpPr>
        <p:spPr bwMode="auto">
          <a:xfrm>
            <a:off x="2362200" y="1041401"/>
            <a:ext cx="80010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tabLst>
                <a:tab pos="1027113" algn="l"/>
                <a:tab pos="1603375" algn="l"/>
                <a:tab pos="2292350" algn="l"/>
                <a:tab pos="2743200" algn="l"/>
                <a:tab pos="3482975" algn="l"/>
              </a:tabLst>
              <a:defRPr sz="3200">
                <a:solidFill>
                  <a:schemeClr val="tx1"/>
                </a:solidFill>
                <a:latin typeface="Times New Roman" charset="0"/>
              </a:defRPr>
            </a:lvl1pPr>
            <a:lvl2pPr>
              <a:spcBef>
                <a:spcPct val="20000"/>
              </a:spcBef>
              <a:buChar char="–"/>
              <a:tabLst>
                <a:tab pos="1027113" algn="l"/>
                <a:tab pos="1603375" algn="l"/>
                <a:tab pos="2292350" algn="l"/>
                <a:tab pos="2743200" algn="l"/>
                <a:tab pos="3482975" algn="l"/>
              </a:tabLst>
              <a:defRPr sz="2800">
                <a:solidFill>
                  <a:schemeClr val="tx1"/>
                </a:solidFill>
                <a:latin typeface="Times New Roman" charset="0"/>
              </a:defRPr>
            </a:lvl2pPr>
            <a:lvl3pPr marL="1143000" indent="-228600">
              <a:spcBef>
                <a:spcPct val="20000"/>
              </a:spcBef>
              <a:buChar char="•"/>
              <a:tabLst>
                <a:tab pos="1027113" algn="l"/>
                <a:tab pos="1603375" algn="l"/>
                <a:tab pos="2292350" algn="l"/>
                <a:tab pos="2743200" algn="l"/>
                <a:tab pos="3482975" algn="l"/>
              </a:tabLst>
              <a:defRPr sz="2400">
                <a:solidFill>
                  <a:schemeClr val="tx1"/>
                </a:solidFill>
                <a:latin typeface="Times New Roman" charset="0"/>
              </a:defRPr>
            </a:lvl3pPr>
            <a:lvl4pPr marL="1600200" indent="-228600">
              <a:spcBef>
                <a:spcPct val="20000"/>
              </a:spcBef>
              <a:buChar char="–"/>
              <a:tabLst>
                <a:tab pos="1027113" algn="l"/>
                <a:tab pos="1603375" algn="l"/>
                <a:tab pos="2292350" algn="l"/>
                <a:tab pos="2743200" algn="l"/>
                <a:tab pos="3482975" algn="l"/>
              </a:tabLst>
              <a:defRPr sz="2000">
                <a:solidFill>
                  <a:schemeClr val="tx1"/>
                </a:solidFill>
                <a:latin typeface="Times New Roman" charset="0"/>
              </a:defRPr>
            </a:lvl4pPr>
            <a:lvl5pPr marL="2057400" indent="-228600">
              <a:spcBef>
                <a:spcPct val="20000"/>
              </a:spcBef>
              <a:buChar char="»"/>
              <a:tabLst>
                <a:tab pos="1027113" algn="l"/>
                <a:tab pos="1603375" algn="l"/>
                <a:tab pos="2292350" algn="l"/>
                <a:tab pos="2743200" algn="l"/>
                <a:tab pos="3482975"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1027113" algn="l"/>
                <a:tab pos="1603375" algn="l"/>
                <a:tab pos="2292350" algn="l"/>
                <a:tab pos="2743200" algn="l"/>
                <a:tab pos="3482975"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1027113" algn="l"/>
                <a:tab pos="1603375" algn="l"/>
                <a:tab pos="2292350" algn="l"/>
                <a:tab pos="2743200" algn="l"/>
                <a:tab pos="3482975"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1027113" algn="l"/>
                <a:tab pos="1603375" algn="l"/>
                <a:tab pos="2292350" algn="l"/>
                <a:tab pos="2743200" algn="l"/>
                <a:tab pos="3482975"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1027113" algn="l"/>
                <a:tab pos="1603375" algn="l"/>
                <a:tab pos="2292350" algn="l"/>
                <a:tab pos="2743200" algn="l"/>
                <a:tab pos="3482975" algn="l"/>
              </a:tabLst>
              <a:defRPr sz="2000">
                <a:solidFill>
                  <a:schemeClr val="tx1"/>
                </a:solidFill>
                <a:latin typeface="Times New Roman" charset="0"/>
              </a:defRPr>
            </a:lvl9pPr>
          </a:lstStyle>
          <a:p>
            <a:pPr>
              <a:spcBef>
                <a:spcPts val="900"/>
              </a:spcBef>
              <a:spcAft>
                <a:spcPts val="300"/>
              </a:spcAft>
              <a:buNone/>
            </a:pPr>
            <a:r>
              <a:rPr lang="en-US" altLang="en-US" sz="2800" dirty="0"/>
              <a:t>Results:</a:t>
            </a:r>
          </a:p>
          <a:p>
            <a:pPr lvl="1">
              <a:spcBef>
                <a:spcPts val="900"/>
              </a:spcBef>
              <a:spcAft>
                <a:spcPts val="300"/>
              </a:spcAft>
              <a:buNone/>
            </a:pPr>
            <a:endParaRPr lang="en-US" altLang="en-US" sz="2400" dirty="0"/>
          </a:p>
          <a:p>
            <a:pPr algn="ctr">
              <a:spcBef>
                <a:spcPct val="0"/>
              </a:spcBef>
              <a:buFontTx/>
              <a:buNone/>
            </a:pPr>
            <a:r>
              <a:rPr lang="en-US" altLang="en-US" sz="2400" dirty="0"/>
              <a:t>	</a:t>
            </a:r>
            <a:r>
              <a:rPr lang="en-US" altLang="en-US" sz="2400" u="sng" dirty="0"/>
              <a:t>Vaccine	Placebo	  Total</a:t>
            </a:r>
            <a:r>
              <a:rPr lang="en-US" altLang="en-US" sz="2400" dirty="0"/>
              <a:t>	</a:t>
            </a:r>
          </a:p>
          <a:p>
            <a:pPr algn="ctr">
              <a:spcBef>
                <a:spcPct val="0"/>
              </a:spcBef>
              <a:buFontTx/>
              <a:buNone/>
            </a:pPr>
            <a:r>
              <a:rPr lang="en-US" altLang="en-US" sz="2400" dirty="0"/>
              <a:t>HPV+		  20		  40		    60	</a:t>
            </a:r>
          </a:p>
          <a:p>
            <a:pPr algn="ctr">
              <a:spcBef>
                <a:spcPct val="0"/>
              </a:spcBef>
              <a:buFontTx/>
              <a:buNone/>
            </a:pPr>
            <a:r>
              <a:rPr lang="en-US" altLang="en-US" sz="2400" dirty="0"/>
              <a:t>HPV-	</a:t>
            </a:r>
            <a:r>
              <a:rPr lang="en-US" altLang="en-US" sz="2400" u="sng" dirty="0"/>
              <a:t>	  80		  60		  140</a:t>
            </a:r>
            <a:r>
              <a:rPr lang="en-US" altLang="en-US" sz="2400" dirty="0"/>
              <a:t>	</a:t>
            </a:r>
          </a:p>
          <a:p>
            <a:pPr algn="ctr">
              <a:spcBef>
                <a:spcPct val="0"/>
              </a:spcBef>
              <a:buFontTx/>
              <a:buNone/>
            </a:pPr>
            <a:r>
              <a:rPr lang="en-US" altLang="en-US" sz="2400" dirty="0"/>
              <a:t>		100		100		  200	</a:t>
            </a:r>
          </a:p>
          <a:p>
            <a:pPr lvl="1">
              <a:spcBef>
                <a:spcPts val="900"/>
              </a:spcBef>
              <a:spcAft>
                <a:spcPts val="300"/>
              </a:spcAft>
              <a:buNone/>
            </a:pPr>
            <a:endParaRPr lang="en-US" altLang="en-US" sz="2400" dirty="0"/>
          </a:p>
          <a:p>
            <a:pPr>
              <a:spcBef>
                <a:spcPts val="900"/>
              </a:spcBef>
              <a:spcAft>
                <a:spcPts val="300"/>
              </a:spcAft>
              <a:buNone/>
            </a:pPr>
            <a:r>
              <a:rPr lang="en-US" altLang="en-US" sz="2400" dirty="0"/>
              <a:t>The overall infection rate is 30%, but we observe 20% and 40% for vaccine and placebo, respectively. What if we repeated the experiment … would we see similar results? We know that sample results are variable. Could the difference go the other way? Could a difference this large be due to chance alone?</a:t>
            </a:r>
          </a:p>
        </p:txBody>
      </p:sp>
      <p:sp>
        <p:nvSpPr>
          <p:cNvPr id="6150" name="Text Box 4"/>
          <p:cNvSpPr txBox="1">
            <a:spLocks noChangeArrowheads="1"/>
          </p:cNvSpPr>
          <p:nvPr/>
        </p:nvSpPr>
        <p:spPr bwMode="auto">
          <a:xfrm>
            <a:off x="4238625" y="448286"/>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Example - HPV vaccine trial</a:t>
            </a:r>
          </a:p>
        </p:txBody>
      </p:sp>
      <p:sp>
        <p:nvSpPr>
          <p:cNvPr id="615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E6469B0B-7FFF-46C5-B30C-2BE7E2E18E40}" type="slidenum">
              <a:rPr lang="en-US" altLang="en-US" sz="1400"/>
              <a:pPr>
                <a:spcBef>
                  <a:spcPct val="0"/>
                </a:spcBef>
                <a:buFontTx/>
                <a:buNone/>
              </a:pPr>
              <a:t>4</a:t>
            </a:fld>
            <a:endParaRPr lang="en-US"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717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7172" name="Rectangle 3"/>
          <p:cNvSpPr>
            <a:spLocks noChangeArrowheads="1"/>
          </p:cNvSpPr>
          <p:nvPr/>
        </p:nvSpPr>
        <p:spPr bwMode="auto">
          <a:xfrm>
            <a:off x="1447800" y="2743201"/>
            <a:ext cx="90678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marL="688975" indent="-231775">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Font typeface="Symbol" pitchFamily="18" charset="2"/>
              <a:buChar char="·"/>
            </a:pPr>
            <a:r>
              <a:rPr lang="en-US" altLang="en-US" sz="2400" dirty="0"/>
              <a:t>Summarize the differences between the groups in a single number.</a:t>
            </a:r>
          </a:p>
          <a:p>
            <a:pPr lvl="1">
              <a:spcBef>
                <a:spcPts val="900"/>
              </a:spcBef>
              <a:spcAft>
                <a:spcPts val="300"/>
              </a:spcAft>
              <a:buNone/>
            </a:pPr>
            <a:r>
              <a:rPr lang="en-US" altLang="en-US" sz="2400" dirty="0"/>
              <a:t>	Example </a:t>
            </a:r>
            <a:r>
              <a:rPr lang="en-US" altLang="en-US" sz="2400" dirty="0">
                <a:sym typeface="Symbol" pitchFamily="18" charset="2"/>
              </a:rPr>
              <a:t>   </a:t>
            </a:r>
            <a:r>
              <a:rPr lang="en-US" altLang="en-US" sz="2400" dirty="0" err="1">
                <a:sym typeface="Symbol" pitchFamily="18" charset="2"/>
              </a:rPr>
              <a:t>p</a:t>
            </a:r>
            <a:r>
              <a:rPr lang="en-US" altLang="en-US" sz="2400" baseline="-25000" dirty="0" err="1">
                <a:sym typeface="Symbol" pitchFamily="18" charset="2"/>
              </a:rPr>
              <a:t>v</a:t>
            </a:r>
            <a:r>
              <a:rPr lang="en-US" altLang="en-US" sz="2400" dirty="0">
                <a:sym typeface="Symbol" pitchFamily="18" charset="2"/>
              </a:rPr>
              <a:t> - p</a:t>
            </a:r>
            <a:r>
              <a:rPr lang="en-US" altLang="en-US" sz="2400" baseline="-25000" dirty="0">
                <a:sym typeface="Symbol" pitchFamily="18" charset="2"/>
              </a:rPr>
              <a:t>p</a:t>
            </a:r>
            <a:endParaRPr lang="en-US" altLang="en-US" sz="2400" dirty="0">
              <a:sym typeface="Symbol" pitchFamily="18" charset="2"/>
            </a:endParaRPr>
          </a:p>
          <a:p>
            <a:pPr lvl="1">
              <a:spcBef>
                <a:spcPts val="900"/>
              </a:spcBef>
              <a:spcAft>
                <a:spcPts val="300"/>
              </a:spcAft>
              <a:buFont typeface="Symbol" pitchFamily="18" charset="2"/>
              <a:buChar char="·"/>
            </a:pPr>
            <a:r>
              <a:rPr lang="en-US" altLang="en-US" sz="2400" dirty="0"/>
              <a:t>One particular value (say, 0) of the summary corresponds to the null hypothesis being exactly true. </a:t>
            </a:r>
          </a:p>
          <a:p>
            <a:pPr lvl="1">
              <a:spcBef>
                <a:spcPts val="900"/>
              </a:spcBef>
              <a:spcAft>
                <a:spcPts val="300"/>
              </a:spcAft>
              <a:buNone/>
            </a:pPr>
            <a:r>
              <a:rPr lang="en-US" altLang="en-US" sz="2400" dirty="0"/>
              <a:t>	Example </a:t>
            </a:r>
            <a:r>
              <a:rPr lang="en-US" altLang="en-US" sz="2400" dirty="0">
                <a:sym typeface="Symbol" pitchFamily="18" charset="2"/>
              </a:rPr>
              <a:t>   </a:t>
            </a:r>
            <a:r>
              <a:rPr lang="en-US" altLang="en-US" sz="2400" dirty="0" err="1">
                <a:sym typeface="Symbol" pitchFamily="18" charset="2"/>
              </a:rPr>
              <a:t>p</a:t>
            </a:r>
            <a:r>
              <a:rPr lang="en-US" altLang="en-US" sz="2400" baseline="-25000" dirty="0" err="1">
                <a:sym typeface="Symbol" pitchFamily="18" charset="2"/>
              </a:rPr>
              <a:t>v</a:t>
            </a:r>
            <a:r>
              <a:rPr lang="en-US" altLang="en-US" sz="2400" dirty="0">
                <a:sym typeface="Symbol" pitchFamily="18" charset="2"/>
              </a:rPr>
              <a:t> – p</a:t>
            </a:r>
            <a:r>
              <a:rPr lang="en-US" altLang="en-US" sz="2400" baseline="-25000" dirty="0">
                <a:sym typeface="Symbol" pitchFamily="18" charset="2"/>
              </a:rPr>
              <a:t>p </a:t>
            </a:r>
            <a:r>
              <a:rPr lang="en-US" altLang="en-US" sz="2400" dirty="0">
                <a:sym typeface="Symbol" pitchFamily="18" charset="2"/>
              </a:rPr>
              <a:t>= 0</a:t>
            </a:r>
            <a:endParaRPr lang="en-US" altLang="en-US" sz="2400" baseline="-25000" dirty="0">
              <a:sym typeface="Symbol" pitchFamily="18" charset="2"/>
            </a:endParaRPr>
          </a:p>
          <a:p>
            <a:pPr lvl="1">
              <a:spcBef>
                <a:spcPts val="900"/>
              </a:spcBef>
              <a:spcAft>
                <a:spcPts val="300"/>
              </a:spcAft>
              <a:buFont typeface="Symbol" pitchFamily="18" charset="2"/>
              <a:buChar char="·"/>
            </a:pPr>
            <a:r>
              <a:rPr lang="en-US" altLang="en-US" sz="2400" dirty="0"/>
              <a:t>We expect values near 0 if the null hypothesis is true; we expect values far from 0 if the null hypothesis is false.</a:t>
            </a:r>
          </a:p>
          <a:p>
            <a:pPr lvl="1">
              <a:spcBef>
                <a:spcPts val="900"/>
              </a:spcBef>
              <a:spcAft>
                <a:spcPts val="300"/>
              </a:spcAft>
              <a:buFont typeface="Symbol" pitchFamily="18" charset="2"/>
              <a:buChar char="·"/>
            </a:pPr>
            <a:r>
              <a:rPr lang="en-US" altLang="en-US" sz="2400" dirty="0"/>
              <a:t>But how near is near? How far is far?</a:t>
            </a:r>
          </a:p>
        </p:txBody>
      </p:sp>
      <p:sp>
        <p:nvSpPr>
          <p:cNvPr id="7174" name="Text Box 6"/>
          <p:cNvSpPr txBox="1">
            <a:spLocks noChangeArrowheads="1"/>
          </p:cNvSpPr>
          <p:nvPr/>
        </p:nvSpPr>
        <p:spPr bwMode="auto">
          <a:xfrm>
            <a:off x="1568505" y="1143000"/>
            <a:ext cx="877356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None/>
            </a:pPr>
            <a:r>
              <a:rPr lang="en-US" altLang="en-US" sz="2400" dirty="0"/>
              <a:t>We first need a way of summarizing the difference in the infection probabilities between vaccine and placebo groups. A useful summary has these features:</a:t>
            </a:r>
          </a:p>
        </p:txBody>
      </p:sp>
      <p:sp>
        <p:nvSpPr>
          <p:cNvPr id="7175" name="Text Box 7"/>
          <p:cNvSpPr txBox="1">
            <a:spLocks noChangeArrowheads="1"/>
          </p:cNvSpPr>
          <p:nvPr/>
        </p:nvSpPr>
        <p:spPr bwMode="auto">
          <a:xfrm>
            <a:off x="4029075" y="44193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Example - HPV vaccine trial</a:t>
            </a:r>
          </a:p>
        </p:txBody>
      </p:sp>
      <p:sp>
        <p:nvSpPr>
          <p:cNvPr id="717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668DDEE9-413D-4534-98B8-0C4029B2A686}" type="slidenum">
              <a:rPr lang="en-US" altLang="en-US" sz="1400"/>
              <a:pPr>
                <a:spcBef>
                  <a:spcPct val="0"/>
                </a:spcBef>
                <a:buFontTx/>
                <a:buNone/>
              </a:pPr>
              <a:t>5</a:t>
            </a:fld>
            <a:endParaRPr lang="en-US" alt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77441F-C060-4112-A8A7-1A9F9E8D4AE9}"/>
              </a:ext>
            </a:extLst>
          </p:cNvPr>
          <p:cNvSpPr>
            <a:spLocks noGrp="1"/>
          </p:cNvSpPr>
          <p:nvPr>
            <p:ph type="dt" sz="half" idx="10"/>
          </p:nvPr>
        </p:nvSpPr>
        <p:spPr/>
        <p:txBody>
          <a:bodyPr/>
          <a:lstStyle/>
          <a:p>
            <a:pPr>
              <a:defRPr/>
            </a:pPr>
            <a:r>
              <a:rPr lang="en-US"/>
              <a:t>Summer Institutes</a:t>
            </a:r>
          </a:p>
        </p:txBody>
      </p:sp>
      <p:sp>
        <p:nvSpPr>
          <p:cNvPr id="3" name="Footer Placeholder 2">
            <a:extLst>
              <a:ext uri="{FF2B5EF4-FFF2-40B4-BE49-F238E27FC236}">
                <a16:creationId xmlns:a16="http://schemas.microsoft.com/office/drawing/2014/main" id="{BB8AE6B6-39A3-43BB-BFD8-17DE132F82D1}"/>
              </a:ext>
            </a:extLst>
          </p:cNvPr>
          <p:cNvSpPr>
            <a:spLocks noGrp="1"/>
          </p:cNvSpPr>
          <p:nvPr>
            <p:ph type="ftr" sz="quarter" idx="11"/>
          </p:nvPr>
        </p:nvSpPr>
        <p:spPr/>
        <p:txBody>
          <a:bodyPr/>
          <a:lstStyle/>
          <a:p>
            <a:pPr>
              <a:defRPr/>
            </a:pPr>
            <a:r>
              <a:rPr lang="fr-FR"/>
              <a:t>Module 1, Session 10</a:t>
            </a:r>
            <a:endParaRPr lang="en-US"/>
          </a:p>
        </p:txBody>
      </p:sp>
      <p:sp>
        <p:nvSpPr>
          <p:cNvPr id="4" name="Slide Number Placeholder 3">
            <a:extLst>
              <a:ext uri="{FF2B5EF4-FFF2-40B4-BE49-F238E27FC236}">
                <a16:creationId xmlns:a16="http://schemas.microsoft.com/office/drawing/2014/main" id="{20F909BC-F64F-4113-B1D6-8ACCC81AAE65}"/>
              </a:ext>
            </a:extLst>
          </p:cNvPr>
          <p:cNvSpPr>
            <a:spLocks noGrp="1"/>
          </p:cNvSpPr>
          <p:nvPr>
            <p:ph type="sldNum" sz="quarter" idx="12"/>
          </p:nvPr>
        </p:nvSpPr>
        <p:spPr/>
        <p:txBody>
          <a:bodyPr/>
          <a:lstStyle/>
          <a:p>
            <a:pPr>
              <a:defRPr/>
            </a:pPr>
            <a:fld id="{ECBEB6E0-91F2-4583-8C54-BE0E433B8AA7}" type="slidenum">
              <a:rPr lang="en-US" smtClean="0"/>
              <a:pPr>
                <a:defRPr/>
              </a:pPr>
              <a:t>6</a:t>
            </a:fld>
            <a:endParaRPr lang="en-US"/>
          </a:p>
        </p:txBody>
      </p:sp>
      <p:sp>
        <p:nvSpPr>
          <p:cNvPr id="5" name="TextBox 4">
            <a:extLst>
              <a:ext uri="{FF2B5EF4-FFF2-40B4-BE49-F238E27FC236}">
                <a16:creationId xmlns:a16="http://schemas.microsoft.com/office/drawing/2014/main" id="{959C6B7A-A980-4CAC-AB07-26BA02696F2A}"/>
              </a:ext>
            </a:extLst>
          </p:cNvPr>
          <p:cNvSpPr txBox="1"/>
          <p:nvPr/>
        </p:nvSpPr>
        <p:spPr>
          <a:xfrm>
            <a:off x="4165600" y="609600"/>
            <a:ext cx="3759200" cy="461665"/>
          </a:xfrm>
          <a:prstGeom prst="rect">
            <a:avLst/>
          </a:prstGeom>
          <a:noFill/>
        </p:spPr>
        <p:txBody>
          <a:bodyPr wrap="square" rtlCol="0">
            <a:spAutoFit/>
          </a:bodyPr>
          <a:lstStyle/>
          <a:p>
            <a:pPr algn="ctr"/>
            <a:r>
              <a:rPr lang="en-US" u="sng" dirty="0">
                <a:solidFill>
                  <a:schemeClr val="accent2"/>
                </a:solidFill>
              </a:rPr>
              <a:t>Exercise</a:t>
            </a:r>
          </a:p>
        </p:txBody>
      </p:sp>
      <p:sp>
        <p:nvSpPr>
          <p:cNvPr id="6" name="TextBox 5">
            <a:extLst>
              <a:ext uri="{FF2B5EF4-FFF2-40B4-BE49-F238E27FC236}">
                <a16:creationId xmlns:a16="http://schemas.microsoft.com/office/drawing/2014/main" id="{B2E71407-1668-4B0F-93C0-E6AE80CBAEDE}"/>
              </a:ext>
            </a:extLst>
          </p:cNvPr>
          <p:cNvSpPr txBox="1"/>
          <p:nvPr/>
        </p:nvSpPr>
        <p:spPr>
          <a:xfrm>
            <a:off x="1828800" y="1676400"/>
            <a:ext cx="8839200" cy="830997"/>
          </a:xfrm>
          <a:prstGeom prst="rect">
            <a:avLst/>
          </a:prstGeom>
          <a:noFill/>
        </p:spPr>
        <p:txBody>
          <a:bodyPr wrap="square" rtlCol="0">
            <a:spAutoFit/>
          </a:bodyPr>
          <a:lstStyle/>
          <a:p>
            <a:pPr marL="341313" indent="-341313"/>
            <a:r>
              <a:rPr lang="en-US" dirty="0">
                <a:solidFill>
                  <a:schemeClr val="accent2"/>
                </a:solidFill>
              </a:rPr>
              <a:t>1. Name at least two other possible summary statistics that could be used to test the hypothesis </a:t>
            </a:r>
            <a:r>
              <a:rPr lang="en-US" altLang="en-US" dirty="0">
                <a:solidFill>
                  <a:schemeClr val="accent2"/>
                </a:solidFill>
              </a:rPr>
              <a:t>H</a:t>
            </a:r>
            <a:r>
              <a:rPr lang="en-US" altLang="en-US" baseline="-25000" dirty="0">
                <a:solidFill>
                  <a:schemeClr val="accent2"/>
                </a:solidFill>
              </a:rPr>
              <a:t>0</a:t>
            </a:r>
            <a:r>
              <a:rPr lang="en-US" altLang="en-US" dirty="0">
                <a:solidFill>
                  <a:schemeClr val="accent2"/>
                </a:solidFill>
              </a:rPr>
              <a:t>: </a:t>
            </a:r>
            <a:r>
              <a:rPr lang="en-US" altLang="en-US" dirty="0" err="1">
                <a:solidFill>
                  <a:schemeClr val="accent2"/>
                </a:solidFill>
              </a:rPr>
              <a:t>p</a:t>
            </a:r>
            <a:r>
              <a:rPr lang="en-US" altLang="en-US" baseline="-25000" dirty="0" err="1">
                <a:solidFill>
                  <a:schemeClr val="accent2"/>
                </a:solidFill>
              </a:rPr>
              <a:t>v</a:t>
            </a:r>
            <a:r>
              <a:rPr lang="en-US" altLang="en-US" dirty="0">
                <a:solidFill>
                  <a:schemeClr val="accent2"/>
                </a:solidFill>
              </a:rPr>
              <a:t> = p</a:t>
            </a:r>
            <a:r>
              <a:rPr lang="en-US" altLang="en-US" baseline="-25000" dirty="0">
                <a:solidFill>
                  <a:schemeClr val="accent2"/>
                </a:solidFill>
              </a:rPr>
              <a:t>p</a:t>
            </a:r>
            <a:r>
              <a:rPr lang="en-US" altLang="en-US" dirty="0">
                <a:solidFill>
                  <a:schemeClr val="accent2"/>
                </a:solidFill>
              </a:rPr>
              <a:t> </a:t>
            </a:r>
            <a:endParaRPr lang="en-US" dirty="0">
              <a:solidFill>
                <a:schemeClr val="accent2"/>
              </a:solidFill>
            </a:endParaRPr>
          </a:p>
        </p:txBody>
      </p:sp>
    </p:spTree>
    <p:extLst>
      <p:ext uri="{BB962C8B-B14F-4D97-AF65-F5344CB8AC3E}">
        <p14:creationId xmlns:p14="http://schemas.microsoft.com/office/powerpoint/2010/main" val="2560679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819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6147" name="Rectangle 3"/>
          <p:cNvSpPr>
            <a:spLocks noChangeArrowheads="1"/>
          </p:cNvSpPr>
          <p:nvPr/>
        </p:nvSpPr>
        <p:spPr bwMode="auto">
          <a:xfrm>
            <a:off x="1600200" y="2743200"/>
            <a:ext cx="91440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900"/>
              </a:spcBef>
              <a:spcAft>
                <a:spcPts val="300"/>
              </a:spcAft>
              <a:buNone/>
            </a:pPr>
            <a:r>
              <a:rPr lang="en-US" altLang="en-US" sz="2400" dirty="0"/>
              <a:t>Imagine the following experiment:</a:t>
            </a:r>
          </a:p>
          <a:p>
            <a:pPr lvl="1">
              <a:spcBef>
                <a:spcPts val="900"/>
              </a:spcBef>
              <a:spcAft>
                <a:spcPts val="300"/>
              </a:spcAft>
              <a:buNone/>
            </a:pPr>
            <a:r>
              <a:rPr lang="en-US" altLang="en-US" sz="2400" b="1" dirty="0">
                <a:sym typeface="Symbol" pitchFamily="18" charset="2"/>
              </a:rPr>
              <a:t></a:t>
            </a:r>
            <a:r>
              <a:rPr lang="en-US" altLang="en-US" sz="2400" dirty="0"/>
              <a:t>	make up a deck of 200 cards</a:t>
            </a:r>
          </a:p>
          <a:p>
            <a:pPr lvl="1">
              <a:spcBef>
                <a:spcPts val="900"/>
              </a:spcBef>
              <a:spcAft>
                <a:spcPts val="300"/>
              </a:spcAft>
              <a:buNone/>
            </a:pPr>
            <a:r>
              <a:rPr lang="en-US" altLang="en-US" sz="2400" b="1" dirty="0">
                <a:sym typeface="Symbol" pitchFamily="18" charset="2"/>
              </a:rPr>
              <a:t></a:t>
            </a:r>
            <a:r>
              <a:rPr lang="en-US" altLang="en-US" sz="2400" dirty="0"/>
              <a:t>	mark the word “HPV+" on 60 of them</a:t>
            </a:r>
          </a:p>
          <a:p>
            <a:pPr lvl="1">
              <a:spcBef>
                <a:spcPts val="900"/>
              </a:spcBef>
              <a:spcAft>
                <a:spcPts val="300"/>
              </a:spcAft>
              <a:buNone/>
            </a:pPr>
            <a:r>
              <a:rPr lang="en-US" altLang="en-US" sz="2400" b="1" dirty="0">
                <a:sym typeface="Symbol" pitchFamily="18" charset="2"/>
              </a:rPr>
              <a:t></a:t>
            </a:r>
            <a:r>
              <a:rPr lang="en-US" altLang="en-US" sz="2400" dirty="0"/>
              <a:t>	shuffle and deal two groups of 100</a:t>
            </a:r>
          </a:p>
          <a:p>
            <a:pPr lvl="1">
              <a:spcBef>
                <a:spcPts val="900"/>
              </a:spcBef>
              <a:spcAft>
                <a:spcPts val="300"/>
              </a:spcAft>
              <a:buNone/>
            </a:pPr>
            <a:r>
              <a:rPr lang="en-US" altLang="en-US" sz="2400" b="1" dirty="0">
                <a:sym typeface="Symbol" pitchFamily="18" charset="2"/>
              </a:rPr>
              <a:t></a:t>
            </a:r>
            <a:r>
              <a:rPr lang="en-US" altLang="en-US" sz="2400" dirty="0"/>
              <a:t>	form a 2 x 2 table from the results</a:t>
            </a:r>
          </a:p>
          <a:p>
            <a:pPr lvl="1">
              <a:spcBef>
                <a:spcPts val="900"/>
              </a:spcBef>
              <a:spcAft>
                <a:spcPts val="300"/>
              </a:spcAft>
              <a:buNone/>
            </a:pPr>
            <a:r>
              <a:rPr lang="en-US" altLang="en-US" sz="2400" b="1" dirty="0">
                <a:sym typeface="Symbol" pitchFamily="18" charset="2"/>
              </a:rPr>
              <a:t></a:t>
            </a:r>
            <a:r>
              <a:rPr lang="en-US" altLang="en-US" sz="2400" dirty="0"/>
              <a:t>	calculate your summary statistic</a:t>
            </a:r>
          </a:p>
          <a:p>
            <a:pPr lvl="1">
              <a:spcBef>
                <a:spcPts val="900"/>
              </a:spcBef>
              <a:spcAft>
                <a:spcPts val="300"/>
              </a:spcAft>
              <a:buNone/>
            </a:pPr>
            <a:r>
              <a:rPr lang="en-US" altLang="en-US" sz="2400" b="1" dirty="0">
                <a:sym typeface="Symbol" pitchFamily="18" charset="2"/>
              </a:rPr>
              <a:t></a:t>
            </a:r>
            <a:r>
              <a:rPr lang="en-US" altLang="en-US" sz="2400" dirty="0"/>
              <a:t>	repeat many times</a:t>
            </a:r>
          </a:p>
          <a:p>
            <a:pPr lvl="1">
              <a:spcBef>
                <a:spcPts val="900"/>
              </a:spcBef>
              <a:spcAft>
                <a:spcPts val="300"/>
              </a:spcAft>
              <a:buNone/>
            </a:pPr>
            <a:r>
              <a:rPr lang="en-US" altLang="en-US" sz="2400" b="1" dirty="0">
                <a:sym typeface="Symbol" pitchFamily="18" charset="2"/>
              </a:rPr>
              <a:t></a:t>
            </a:r>
            <a:r>
              <a:rPr lang="en-US" altLang="en-US" sz="2400" dirty="0"/>
              <a:t> 	plot the results</a:t>
            </a:r>
          </a:p>
          <a:p>
            <a:pPr marL="0" indent="0">
              <a:spcBef>
                <a:spcPts val="900"/>
              </a:spcBef>
              <a:spcAft>
                <a:spcPts val="300"/>
              </a:spcAft>
              <a:buNone/>
            </a:pPr>
            <a:r>
              <a:rPr lang="en-US" altLang="en-US" sz="2400" dirty="0"/>
              <a:t>This experiment should give us an idea of what we expect to see </a:t>
            </a:r>
            <a:r>
              <a:rPr lang="en-US" altLang="en-US" sz="2400" b="1" dirty="0"/>
              <a:t>if the null hypothesis is true</a:t>
            </a:r>
            <a:r>
              <a:rPr lang="en-US" altLang="en-US" sz="2400" dirty="0"/>
              <a:t>.</a:t>
            </a:r>
          </a:p>
        </p:txBody>
      </p:sp>
      <p:sp>
        <p:nvSpPr>
          <p:cNvPr id="8197" name="Text Box 4"/>
          <p:cNvSpPr txBox="1">
            <a:spLocks noChangeArrowheads="1"/>
          </p:cNvSpPr>
          <p:nvPr/>
        </p:nvSpPr>
        <p:spPr bwMode="auto">
          <a:xfrm>
            <a:off x="1600200" y="1066800"/>
            <a:ext cx="88744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We need to figure out what sort of </a:t>
            </a:r>
            <a:r>
              <a:rPr lang="en-US" altLang="en-US" sz="2400" u="sng" dirty="0"/>
              <a:t>distribution</a:t>
            </a:r>
            <a:r>
              <a:rPr lang="en-US" altLang="en-US" sz="2400" dirty="0"/>
              <a:t> of values we would see for our summary statistic if the experiment were repeated many times and the null hypothesis were true.</a:t>
            </a:r>
          </a:p>
        </p:txBody>
      </p:sp>
      <p:sp>
        <p:nvSpPr>
          <p:cNvPr id="8199" name="Text Box 6"/>
          <p:cNvSpPr txBox="1">
            <a:spLocks noChangeArrowheads="1"/>
          </p:cNvSpPr>
          <p:nvPr/>
        </p:nvSpPr>
        <p:spPr bwMode="auto">
          <a:xfrm>
            <a:off x="4114800" y="32763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Example - HPV vaccine trial</a:t>
            </a:r>
          </a:p>
        </p:txBody>
      </p:sp>
      <p:sp>
        <p:nvSpPr>
          <p:cNvPr id="8200"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064EC30A-0889-4DB1-9541-4FF3E8957302}" type="slidenum">
              <a:rPr lang="en-US" altLang="en-US" sz="1400"/>
              <a:pPr>
                <a:spcBef>
                  <a:spcPct val="0"/>
                </a:spcBef>
                <a:buFontTx/>
                <a:buNone/>
              </a:pPr>
              <a:t>7</a:t>
            </a:fld>
            <a:endParaRPr lang="en-US" alt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 calcmode="lin" valueType="num">
                                      <p:cBhvr additive="base">
                                        <p:cTn id="15"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1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 calcmode="lin" valueType="num">
                                      <p:cBhvr additive="base">
                                        <p:cTn id="23"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4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 calcmode="lin" valueType="num">
                                      <p:cBhvr additive="base">
                                        <p:cTn id="27"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4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 calcmode="lin" valueType="num">
                                      <p:cBhvr additive="base">
                                        <p:cTn id="31" dur="500" fill="hold"/>
                                        <p:tgtEl>
                                          <p:spTgt spid="614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6147">
                                            <p:txEl>
                                              <p:pRg st="7" end="7"/>
                                            </p:txEl>
                                          </p:spTgt>
                                        </p:tgtEl>
                                        <p:attrNameLst>
                                          <p:attrName>style.visibility</p:attrName>
                                        </p:attrNameLst>
                                      </p:cBhvr>
                                      <p:to>
                                        <p:strVal val="visible"/>
                                      </p:to>
                                    </p:set>
                                    <p:anim calcmode="lin" valueType="num">
                                      <p:cBhvr additive="base">
                                        <p:cTn id="35" dur="500" fill="hold"/>
                                        <p:tgtEl>
                                          <p:spTgt spid="6147">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14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WHOOSH.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6147">
                                            <p:txEl>
                                              <p:pRg st="8" end="8"/>
                                            </p:txEl>
                                          </p:spTgt>
                                        </p:tgtEl>
                                        <p:attrNameLst>
                                          <p:attrName>style.visibility</p:attrName>
                                        </p:attrNameLst>
                                      </p:cBhvr>
                                      <p:to>
                                        <p:strVal val="visible"/>
                                      </p:to>
                                    </p:set>
                                    <p:anim calcmode="lin" valueType="num">
                                      <p:cBhvr additive="base">
                                        <p:cTn id="41" dur="500" fill="hold"/>
                                        <p:tgtEl>
                                          <p:spTgt spid="6147">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147">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921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9220" name="Rectangle 3"/>
          <p:cNvSpPr>
            <a:spLocks noChangeArrowheads="1"/>
          </p:cNvSpPr>
          <p:nvPr/>
        </p:nvSpPr>
        <p:spPr bwMode="auto">
          <a:xfrm>
            <a:off x="1368357" y="1006118"/>
            <a:ext cx="9680643" cy="680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marL="463550" indent="-63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None/>
            </a:pPr>
            <a:r>
              <a:rPr lang="en-US" altLang="en-US" sz="2400" dirty="0"/>
              <a:t>Here is the distribution of differences </a:t>
            </a:r>
            <a:r>
              <a:rPr lang="en-US" altLang="en-US" sz="2400" dirty="0" err="1"/>
              <a:t>p</a:t>
            </a:r>
            <a:r>
              <a:rPr lang="en-US" altLang="en-US" sz="2400" baseline="-25000" dirty="0" err="1"/>
              <a:t>v</a:t>
            </a:r>
            <a:r>
              <a:rPr lang="en-US" altLang="en-US" sz="2400" dirty="0"/>
              <a:t> – p</a:t>
            </a:r>
            <a:r>
              <a:rPr lang="en-US" altLang="en-US" sz="2400" baseline="-25000" dirty="0"/>
              <a:t>p</a:t>
            </a:r>
            <a:r>
              <a:rPr lang="en-US" altLang="en-US" sz="2400" dirty="0"/>
              <a:t> that we might expect to see if the null hypothesis is true:</a:t>
            </a:r>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endParaRPr lang="en-US" altLang="en-US" sz="2400" dirty="0"/>
          </a:p>
          <a:p>
            <a:pPr lvl="1">
              <a:spcBef>
                <a:spcPts val="900"/>
              </a:spcBef>
              <a:spcAft>
                <a:spcPts val="300"/>
              </a:spcAft>
              <a:buNone/>
            </a:pPr>
            <a:r>
              <a:rPr lang="en-US" altLang="en-US" sz="2400" dirty="0"/>
              <a:t>Summarize the results by reporting what proportion of the simulated results are as “extreme” or more so than the observed result (p value).</a:t>
            </a:r>
          </a:p>
          <a:p>
            <a:pPr lvl="1">
              <a:spcBef>
                <a:spcPts val="900"/>
              </a:spcBef>
              <a:spcAft>
                <a:spcPts val="300"/>
              </a:spcAft>
              <a:buFont typeface="Symbol" pitchFamily="18" charset="2"/>
              <a:buChar char="Þ"/>
            </a:pPr>
            <a:r>
              <a:rPr lang="en-US" altLang="en-US" sz="2400" b="1" dirty="0"/>
              <a:t> only 3/2000 simulated differences were more extreme than the observed difference of -0.2</a:t>
            </a:r>
            <a:r>
              <a:rPr lang="en-US" altLang="en-US" sz="2400" dirty="0"/>
              <a:t> </a:t>
            </a:r>
          </a:p>
          <a:p>
            <a:pPr lvl="1">
              <a:spcBef>
                <a:spcPts val="900"/>
              </a:spcBef>
              <a:spcAft>
                <a:spcPts val="300"/>
              </a:spcAft>
              <a:buFont typeface="Symbol" pitchFamily="18" charset="2"/>
              <a:buChar char="Þ"/>
            </a:pPr>
            <a:r>
              <a:rPr lang="en-US" altLang="en-US" sz="2400" dirty="0"/>
              <a:t> </a:t>
            </a:r>
            <a:r>
              <a:rPr lang="en-US" altLang="en-US" sz="2400" b="1" dirty="0"/>
              <a:t>p = .0015</a:t>
            </a:r>
          </a:p>
        </p:txBody>
      </p:sp>
      <p:sp>
        <p:nvSpPr>
          <p:cNvPr id="9222" name="Text Box 5"/>
          <p:cNvSpPr txBox="1">
            <a:spLocks noChangeArrowheads="1"/>
          </p:cNvSpPr>
          <p:nvPr/>
        </p:nvSpPr>
        <p:spPr bwMode="auto">
          <a:xfrm>
            <a:off x="3995906" y="418028"/>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Example - HPV vaccine trial</a:t>
            </a:r>
          </a:p>
        </p:txBody>
      </p:sp>
      <p:pic>
        <p:nvPicPr>
          <p:cNvPr id="922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154" y="1905000"/>
            <a:ext cx="5402263" cy="359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FCD72CE7-B20F-4F43-8DD4-3C6D3E0BA257}" type="slidenum">
              <a:rPr lang="en-US" altLang="en-US" sz="1400"/>
              <a:pPr>
                <a:spcBef>
                  <a:spcPct val="0"/>
                </a:spcBef>
                <a:buFontTx/>
                <a:buNone/>
              </a:pPr>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a:t>
            </a:r>
          </a:p>
        </p:txBody>
      </p:sp>
      <p:sp>
        <p:nvSpPr>
          <p:cNvPr id="1024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fr-FR" altLang="en-US" sz="1400"/>
              <a:t>Module 1, Session 10</a:t>
            </a:r>
            <a:endParaRPr lang="en-US" altLang="en-US" sz="1400"/>
          </a:p>
        </p:txBody>
      </p:sp>
      <p:sp>
        <p:nvSpPr>
          <p:cNvPr id="10244" name="Rectangle 2"/>
          <p:cNvSpPr>
            <a:spLocks noChangeArrowheads="1"/>
          </p:cNvSpPr>
          <p:nvPr/>
        </p:nvSpPr>
        <p:spPr bwMode="auto">
          <a:xfrm>
            <a:off x="1524000" y="3213100"/>
            <a:ext cx="899160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None/>
            </a:pPr>
            <a:r>
              <a:rPr lang="en-US" altLang="en-US" sz="2400" dirty="0"/>
              <a:t>1. Restate the scientific question as statistical hypotheses</a:t>
            </a:r>
          </a:p>
          <a:p>
            <a:pPr lvl="1">
              <a:spcBef>
                <a:spcPts val="900"/>
              </a:spcBef>
              <a:spcAft>
                <a:spcPts val="300"/>
              </a:spcAft>
              <a:buNone/>
            </a:pPr>
            <a:r>
              <a:rPr lang="en-US" altLang="en-US" sz="2400" dirty="0"/>
              <a:t>2. Choose (any) reasonable summary statistic that quantifies deviations from the null hypothesis</a:t>
            </a:r>
          </a:p>
          <a:p>
            <a:pPr lvl="1">
              <a:spcBef>
                <a:spcPts val="900"/>
              </a:spcBef>
              <a:spcAft>
                <a:spcPts val="300"/>
              </a:spcAft>
              <a:buNone/>
            </a:pPr>
            <a:r>
              <a:rPr lang="en-US" altLang="en-US" sz="2400" dirty="0"/>
              <a:t>3. Resample data </a:t>
            </a:r>
            <a:r>
              <a:rPr lang="en-US" altLang="en-US" sz="2400" u="sng" dirty="0"/>
              <a:t>assuming the null hypothesis is true</a:t>
            </a:r>
            <a:r>
              <a:rPr lang="en-US" altLang="en-US" sz="2400" dirty="0"/>
              <a:t> and compute the summary statistic for each resampled data set.</a:t>
            </a:r>
          </a:p>
          <a:p>
            <a:pPr lvl="1">
              <a:spcBef>
                <a:spcPts val="900"/>
              </a:spcBef>
              <a:spcAft>
                <a:spcPts val="300"/>
              </a:spcAft>
              <a:buNone/>
            </a:pPr>
            <a:r>
              <a:rPr lang="en-US" altLang="en-US" sz="2400" dirty="0"/>
              <a:t>4. Compare the observed value of the summary statistic to the null distribution generated in Step 3.</a:t>
            </a:r>
          </a:p>
        </p:txBody>
      </p:sp>
      <p:sp>
        <p:nvSpPr>
          <p:cNvPr id="10245" name="Text Box 3"/>
          <p:cNvSpPr txBox="1">
            <a:spLocks noChangeArrowheads="1"/>
          </p:cNvSpPr>
          <p:nvPr/>
        </p:nvSpPr>
        <p:spPr bwMode="auto">
          <a:xfrm>
            <a:off x="1563786" y="1353701"/>
            <a:ext cx="8912028"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Times New Roman" charset="0"/>
              </a:defRPr>
            </a:lvl1pPr>
            <a:lvl2pPr>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lvl="1">
              <a:spcBef>
                <a:spcPts val="900"/>
              </a:spcBef>
              <a:spcAft>
                <a:spcPts val="300"/>
              </a:spcAft>
              <a:buNone/>
            </a:pPr>
            <a:r>
              <a:rPr lang="en-US" altLang="en-US" sz="2400" u="sng" dirty="0"/>
              <a:t>Summary</a:t>
            </a:r>
            <a:r>
              <a:rPr lang="en-US" altLang="en-US" sz="2400" dirty="0"/>
              <a:t>:</a:t>
            </a:r>
          </a:p>
          <a:p>
            <a:pPr lvl="1">
              <a:spcBef>
                <a:spcPts val="900"/>
              </a:spcBef>
              <a:spcAft>
                <a:spcPts val="300"/>
              </a:spcAft>
              <a:buNone/>
            </a:pPr>
            <a:r>
              <a:rPr lang="en-US" altLang="en-US" sz="2400" dirty="0"/>
              <a:t>We have constructed a valid test of the hypothesis, H</a:t>
            </a:r>
            <a:r>
              <a:rPr lang="en-US" altLang="en-US" sz="2400" baseline="-25000" dirty="0"/>
              <a:t>0</a:t>
            </a:r>
            <a:r>
              <a:rPr lang="en-US" altLang="en-US" sz="2400" dirty="0"/>
              <a:t>: </a:t>
            </a:r>
            <a:r>
              <a:rPr lang="en-US" altLang="en-US" sz="2400" dirty="0" err="1"/>
              <a:t>p</a:t>
            </a:r>
            <a:r>
              <a:rPr lang="en-US" altLang="en-US" sz="2400" baseline="-25000" dirty="0" err="1"/>
              <a:t>V</a:t>
            </a:r>
            <a:r>
              <a:rPr lang="en-US" altLang="en-US" sz="2400" dirty="0"/>
              <a:t> = </a:t>
            </a:r>
            <a:r>
              <a:rPr lang="en-US" altLang="en-US" sz="2400" dirty="0" err="1"/>
              <a:t>p</a:t>
            </a:r>
            <a:r>
              <a:rPr lang="en-US" altLang="en-US" sz="2400" baseline="-25000" dirty="0" err="1"/>
              <a:t>P</a:t>
            </a:r>
            <a:r>
              <a:rPr lang="en-US" altLang="en-US" sz="2400" dirty="0"/>
              <a:t>, using a </a:t>
            </a:r>
            <a:r>
              <a:rPr lang="en-US" altLang="en-US" sz="2400" b="1" dirty="0"/>
              <a:t>randomization test</a:t>
            </a:r>
            <a:r>
              <a:rPr lang="en-US" altLang="en-US" sz="2400" dirty="0"/>
              <a:t>. There are four steps involved:</a:t>
            </a:r>
          </a:p>
        </p:txBody>
      </p:sp>
      <p:sp>
        <p:nvSpPr>
          <p:cNvPr id="10247" name="Text Box 5"/>
          <p:cNvSpPr txBox="1">
            <a:spLocks noChangeArrowheads="1"/>
          </p:cNvSpPr>
          <p:nvPr/>
        </p:nvSpPr>
        <p:spPr bwMode="auto">
          <a:xfrm>
            <a:off x="4076700" y="39132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Example - HPV vaccine trial</a:t>
            </a:r>
          </a:p>
        </p:txBody>
      </p:sp>
      <p:sp>
        <p:nvSpPr>
          <p:cNvPr id="10248"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8C7DBE3-969D-412D-8FBD-BFD150AE1356}" type="slidenum">
              <a:rPr lang="en-US" altLang="en-US" sz="1400"/>
              <a:pPr>
                <a:spcBef>
                  <a:spcPct val="0"/>
                </a:spcBef>
                <a:buFontTx/>
                <a:buNone/>
              </a:pPr>
              <a:t>9</a:t>
            </a:fld>
            <a:endParaRPr lang="en-US" altLang="en-US" sz="1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1927</TotalTime>
  <Words>1813</Words>
  <Application>Microsoft Office PowerPoint</Application>
  <PresentationFormat>Custom</PresentationFormat>
  <Paragraphs>219</Paragraphs>
  <Slides>19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5" baseType="lpstr">
      <vt:lpstr>Cambria Math</vt:lpstr>
      <vt:lpstr>Symbol</vt:lpstr>
      <vt:lpstr>Times New Roman</vt:lpstr>
      <vt:lpstr>Default Design</vt:lpstr>
      <vt:lpstr>Document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hughes</dc:creator>
  <cp:lastModifiedBy>Jim Hughes</cp:lastModifiedBy>
  <cp:revision>101</cp:revision>
  <cp:lastPrinted>2011-06-04T00:36:28Z</cp:lastPrinted>
  <dcterms:created xsi:type="dcterms:W3CDTF">2000-10-20T13:38:43Z</dcterms:created>
  <dcterms:modified xsi:type="dcterms:W3CDTF">2021-07-06T17:47:32Z</dcterms:modified>
</cp:coreProperties>
</file>