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2" r:id="rId3"/>
    <p:sldId id="325" r:id="rId4"/>
    <p:sldId id="308" r:id="rId5"/>
    <p:sldId id="309" r:id="rId6"/>
    <p:sldId id="316" r:id="rId7"/>
    <p:sldId id="326" r:id="rId8"/>
    <p:sldId id="314" r:id="rId9"/>
    <p:sldId id="300" r:id="rId10"/>
    <p:sldId id="324" r:id="rId11"/>
  </p:sldIdLst>
  <p:sldSz cx="12192000" cy="9144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83" autoAdjust="0"/>
    <p:restoredTop sz="63260" autoAdjust="0"/>
  </p:normalViewPr>
  <p:slideViewPr>
    <p:cSldViewPr>
      <p:cViewPr varScale="1">
        <p:scale>
          <a:sx n="62" d="100"/>
          <a:sy n="62" d="100"/>
        </p:scale>
        <p:origin x="224" y="192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76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276804E-A0DC-4057-84FE-3916F5F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9"/>
            <a:ext cx="7042151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70760B-F392-48CB-AF14-41C61747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F468-2E0A-B740-97F4-21902650E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5A06-35B5-FE42-BEA0-5F811973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193-4831-8F4F-8DF7-99FBBA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79E0-1920-DC49-A4F2-0CC17805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7E14-39BF-2A40-8CF4-D72D392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ECA6-E46C-46F2-A189-2E8F27FF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D03-7721-7D48-9F90-88F266E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24B95-B82B-054F-ABC4-D2CA83B8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0F0F-87D9-4E40-83A3-F59F7F0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0C1-87A6-8B44-8E61-D4F37C5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8401-ED08-A14E-B7E4-722C44B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27E9-70CA-4572-AC0D-3754B7238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3293-43CB-0A4E-8D39-2CBE2B1A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FA9F2-BD24-764E-A0F4-BC58CDB17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C481-42F6-9C4F-A08C-6BAB4C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A4EA-DAA1-BE43-81DB-D893A1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1DA4-5471-8F45-AEEA-0AE4142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35C2-B283-4A98-B7CB-615010E7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E37-3D8E-3B47-BB4B-90367A96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809-81DE-0544-83F3-266D020A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C4B-741D-1B4E-B309-B3E63CA8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A49F-1A05-924D-BDF0-F7B07452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68E0-631E-8A46-BD97-E081CC7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B654-C041-4405-9F1F-CD361ED89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5749-CB6E-B448-A4B5-5593530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9652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6B43-4A69-3040-9B36-4064717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19285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3F06-D6E0-5F46-9EC6-202D752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97B9-E87A-514E-9C09-B03EA6C5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512B-4CF2-A347-AD09-FB27AC3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CAF-E0CB-48B5-B2EB-D1D8A2E0C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3AD-2370-6D4A-B3B9-EDD4BE7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ACE5-CB72-9346-834F-F39A1967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4C36-2538-7A4D-8B1A-A9EFC0F8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F9B9-1ECB-CA40-B579-A1BDB2E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2724-A0E3-B04F-B92D-4FC1F30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A3-118C-E147-87DB-D66F113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0F21-1C2F-434F-9F68-D1AC6E4CE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B51-AB67-6440-AC37-ACAE5EBC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4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70A9-9F66-0540-B177-61006651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9291-A3DA-CC46-AEC3-908AB83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1F26A-5257-F044-B6B7-A706EEC1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551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0738-DAF7-4A49-AB64-75B29BB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CC1FE-4764-D24C-89A6-EF66A0C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5726-2C4C-3B4E-B047-C8634FB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98159-3568-AD47-9C34-034829B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AB26-8585-4613-89E0-8611C0E4B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2F31-3F71-474B-8363-13AAC27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E8A3-B400-7042-B179-1A18F1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5C204-D79D-C742-A58F-F2E74553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B0FB-0D83-F147-85A0-7FBCB657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FC8E3-D2AE-4916-B12E-59368C7C9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77112-356C-9E45-8966-ED8D8C9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A24D-3D51-774B-8A81-CFA56D0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CA-32CD-BB43-A707-3308B74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756-6A23-8D46-8030-2B97C5C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15A8-26EF-8049-9C69-2D83835B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A93-F336-2940-90AD-8F2A38449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F0F7-6C3D-BF4C-9EC5-5E02503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5A9E-65CF-514A-957F-FF616FA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70-7C7F-4A44-AF57-94246A4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17510-07EA-4B57-BB94-AD835BC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1F5-D11B-D840-8805-F9DF12C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EB7B-A8B5-8B47-9D61-A0F62ACA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1AB0-B693-8D40-B07A-E94D0C2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0C8F-D0D7-F840-9F13-A348E32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7662-AD2F-064C-B6F7-686FEC10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A5D3-BC79-0F45-82B0-AAB970C8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DD78-7BE4-4EF7-9A20-1C0965300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3950-C739-7241-B1CB-6BDD19E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4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17D2-FCCC-524D-A896-7FDC3E40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B3C-ADEA-004C-B370-859919D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BEA4-97E9-2C48-AE51-928B352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333-57CF-9A42-8AEA-0F7505A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97264-9A64-4B2D-AE70-F8BD0EC9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2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Descriptive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00A86-2D01-5342-8417-5C89D81D580B}"/>
              </a:ext>
            </a:extLst>
          </p:cNvPr>
          <p:cNvSpPr txBox="1"/>
          <p:nvPr/>
        </p:nvSpPr>
        <p:spPr>
          <a:xfrm>
            <a:off x="258536" y="1371600"/>
            <a:ext cx="11933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Critical first step in any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Used to summarize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Can help postulate ideas to be assessed via statistical inference/hypothesis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Data types: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Qualitative (nominal, ordinal)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Quantitative (discrete, continuous)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Measures of location/central tendency: mean,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Measures of spread: variance, quantiles (e.g., min, max, IQR)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  <a:endParaRPr lang="en-US" sz="1400" dirty="0"/>
          </a:p>
        </p:txBody>
      </p:sp>
      <p:sp>
        <p:nvSpPr>
          <p:cNvPr id="358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8262BE5-F58E-47B7-BFB4-6467CE90F732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35849" name="Rectangle 1030"/>
          <p:cNvSpPr>
            <a:spLocks noChangeArrowheads="1"/>
          </p:cNvSpPr>
          <p:nvPr/>
        </p:nvSpPr>
        <p:spPr bwMode="auto">
          <a:xfrm>
            <a:off x="427337" y="795176"/>
            <a:ext cx="1173994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 startAt="11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 Calculate the mean and variance of a binomially distributed random variable with n trials and success probability p.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21E8B70-0D9B-754C-A939-A219F4FD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638" y="210401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2C5DE-E027-C64A-9C96-DBE5734E6B2B}"/>
              </a:ext>
            </a:extLst>
          </p:cNvPr>
          <p:cNvSpPr txBox="1"/>
          <p:nvPr/>
        </p:nvSpPr>
        <p:spPr>
          <a:xfrm>
            <a:off x="427336" y="2695075"/>
            <a:ext cx="11383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 ~ Bin(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</a:t>
            </a:r>
            <a:r>
              <a:rPr lang="is-I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Bernoulli random variables with success probability p, then X has the same distribution as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+ Y</a:t>
            </a:r>
            <a:r>
              <a:rPr lang="is-I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So,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1DE370A0-D2B0-2B44-A60A-1657D5300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13" y="4357298"/>
            <a:ext cx="643507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Probability Distributions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EFC60-4331-D34E-8421-C125066292CF}"/>
              </a:ext>
            </a:extLst>
          </p:cNvPr>
          <p:cNvSpPr/>
          <p:nvPr/>
        </p:nvSpPr>
        <p:spPr>
          <a:xfrm>
            <a:off x="331422" y="1371600"/>
            <a:ext cx="111747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Allows a generalization from the sample to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The theoretical distributions of outcomes let us to calculate the probability of a given 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e.g., binomial distribution of binary outcomes, normal distribution of continuous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Mean and variance of a random variable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Properties of these can be used to calculate the mean and variance of any linear transformation of X</a:t>
            </a:r>
          </a:p>
          <a:p>
            <a:pPr lvl="1"/>
            <a:r>
              <a:rPr lang="en-US" sz="36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34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8413750"/>
            <a:ext cx="2286000" cy="6096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8392583"/>
            <a:ext cx="4114800" cy="486833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  <a:endParaRPr lang="en-US" sz="1400" dirty="0"/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3</a:t>
            </a:fld>
            <a:endParaRPr lang="en-US" sz="1400" dirty="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386138" y="381000"/>
            <a:ext cx="4767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 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905000" y="2286000"/>
            <a:ext cx="8458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Categorize the following variables into nominal, ordinal, discrete, or continuous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Viral load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Age measured in years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Price of your lunch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Zip code of your residence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6E26A-1045-B94D-8475-D71FBF177ECA}"/>
              </a:ext>
            </a:extLst>
          </p:cNvPr>
          <p:cNvSpPr txBox="1"/>
          <p:nvPr/>
        </p:nvSpPr>
        <p:spPr>
          <a:xfrm>
            <a:off x="7239000" y="334887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Continuous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BBF34-898E-1042-886A-919FC8ACB91F}"/>
              </a:ext>
            </a:extLst>
          </p:cNvPr>
          <p:cNvSpPr txBox="1"/>
          <p:nvPr/>
        </p:nvSpPr>
        <p:spPr>
          <a:xfrm>
            <a:off x="7239000" y="399007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Discrete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5CD62-A9BC-CE41-A410-F4A3A51837EA}"/>
              </a:ext>
            </a:extLst>
          </p:cNvPr>
          <p:cNvSpPr txBox="1"/>
          <p:nvPr/>
        </p:nvSpPr>
        <p:spPr>
          <a:xfrm>
            <a:off x="7239000" y="4631266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Continuous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EF2E6-FF8C-F74B-B13B-7B7AFF20DD1D}"/>
              </a:ext>
            </a:extLst>
          </p:cNvPr>
          <p:cNvSpPr txBox="1"/>
          <p:nvPr/>
        </p:nvSpPr>
        <p:spPr>
          <a:xfrm>
            <a:off x="7239000" y="5270807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Nominal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2299680" y="39005"/>
            <a:ext cx="4767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Questions 2, 3,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191220" y="2332598"/>
            <a:ext cx="564798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70C0"/>
                </a:solidFill>
              </a:rPr>
              <a:t>What is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70C0"/>
                </a:solidFill>
              </a:rPr>
              <a:t>What is           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70C0"/>
                </a:solidFill>
              </a:rPr>
              <a:t>What is the mean of -5, 10, and 0?</a:t>
            </a:r>
          </a:p>
          <a:p>
            <a:pPr marL="0" indent="0">
              <a:spcBef>
                <a:spcPct val="50000"/>
              </a:spcBef>
            </a:pPr>
            <a:endParaRPr lang="en-US" sz="2800" dirty="0"/>
          </a:p>
          <a:p>
            <a:pPr marL="0" indent="0">
              <a:spcBef>
                <a:spcPct val="50000"/>
              </a:spcBef>
            </a:pPr>
            <a:endParaRPr lang="en-US" dirty="0"/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93883" y="2092711"/>
                <a:ext cx="1117357" cy="1260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=10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12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</m:e>
                      </m:nary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83" y="2092711"/>
                <a:ext cx="1117357" cy="1260089"/>
              </a:xfrm>
              <a:prstGeom prst="rect">
                <a:avLst/>
              </a:prstGeom>
              <a:blipFill>
                <a:blip r:embed="rId2"/>
                <a:stretch>
                  <a:fillRect l="-107865" t="-108000" r="-31461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54EFB2-932C-0742-8082-065B42112E57}"/>
                  </a:ext>
                </a:extLst>
              </p:cNvPr>
              <p:cNvSpPr txBox="1"/>
              <p:nvPr/>
            </p:nvSpPr>
            <p:spPr>
              <a:xfrm>
                <a:off x="5006257" y="3489896"/>
                <a:ext cx="1092607" cy="1260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 baseline="30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54EFB2-932C-0742-8082-065B42112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57" y="3489896"/>
                <a:ext cx="1092607" cy="1260089"/>
              </a:xfrm>
              <a:prstGeom prst="rect">
                <a:avLst/>
              </a:prstGeom>
              <a:blipFill>
                <a:blip r:embed="rId3"/>
                <a:stretch>
                  <a:fillRect l="-117241" t="-108000" r="-27586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27BB7C-2911-634E-A9BE-0A8D1CBBA68B}"/>
              </a:ext>
            </a:extLst>
          </p:cNvPr>
          <p:cNvSpPr txBox="1"/>
          <p:nvPr/>
        </p:nvSpPr>
        <p:spPr>
          <a:xfrm>
            <a:off x="6189574" y="2357425"/>
            <a:ext cx="344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= 10 + 11 + 12 = 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1E866-201D-0240-A477-B38CE8115A1A}"/>
              </a:ext>
            </a:extLst>
          </p:cNvPr>
          <p:cNvSpPr txBox="1"/>
          <p:nvPr/>
        </p:nvSpPr>
        <p:spPr>
          <a:xfrm>
            <a:off x="6189574" y="3733800"/>
            <a:ext cx="516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= 1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+ 2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+ 3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= 1 + 4 + 9 = 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2393F-F0B5-0342-B4BD-4BCBA02E60B5}"/>
              </a:ext>
            </a:extLst>
          </p:cNvPr>
          <p:cNvSpPr txBox="1"/>
          <p:nvPr/>
        </p:nvSpPr>
        <p:spPr>
          <a:xfrm>
            <a:off x="9067800" y="4981081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= (-5 + 10 + 0)/3 = 5/3</a:t>
            </a:r>
          </a:p>
          <a:p>
            <a:r>
              <a:rPr lang="en-US" sz="2800" dirty="0">
                <a:latin typeface="+mj-lt"/>
              </a:rPr>
              <a:t>= 1.667</a:t>
            </a:r>
          </a:p>
        </p:txBody>
      </p:sp>
    </p:spTree>
    <p:extLst>
      <p:ext uri="{BB962C8B-B14F-4D97-AF65-F5344CB8AC3E}">
        <p14:creationId xmlns:p14="http://schemas.microsoft.com/office/powerpoint/2010/main" val="11905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743200" cy="486833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386138" y="182033"/>
            <a:ext cx="4767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 5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371600" y="990600"/>
            <a:ext cx="8404860" cy="8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buy a bag of 3 bagels, and they weigh 85g, 95g and 90g, what is the mean weight?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buy a bag of 3 bagels and they weigh 0.085kg, 0.095kg and 0.09kg, what is the mean weight?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add 20 grams of cream cheese to each of my bagels, what is the mean (combined) weight of my breakfast?</a:t>
            </a:r>
          </a:p>
          <a:p>
            <a:pPr marL="0" indent="0">
              <a:spcBef>
                <a:spcPct val="50000"/>
              </a:spcBef>
            </a:pPr>
            <a:endParaRPr lang="en-US" sz="2800" dirty="0"/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0824F-BF84-C642-AF64-3A2668724A44}"/>
              </a:ext>
            </a:extLst>
          </p:cNvPr>
          <p:cNvSpPr txBox="1"/>
          <p:nvPr/>
        </p:nvSpPr>
        <p:spPr>
          <a:xfrm>
            <a:off x="1905000" y="2209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= (85g + 95g + 90g)/3 </a:t>
            </a:r>
          </a:p>
          <a:p>
            <a:r>
              <a:rPr lang="en-US" sz="2800" dirty="0">
                <a:latin typeface="+mj-lt"/>
              </a:rPr>
              <a:t>= 90g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E6D25-9105-994A-A5A5-FC23365CC44D}"/>
              </a:ext>
            </a:extLst>
          </p:cNvPr>
          <p:cNvSpPr txBox="1"/>
          <p:nvPr/>
        </p:nvSpPr>
        <p:spPr>
          <a:xfrm>
            <a:off x="2035969" y="4572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= (0.085kg + 0.095kg + 0.09kg)/3 </a:t>
            </a:r>
          </a:p>
          <a:p>
            <a:r>
              <a:rPr lang="en-US" sz="2800" dirty="0">
                <a:latin typeface="+mj-lt"/>
              </a:rPr>
              <a:t>= 0.090kg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9832B-CA85-6844-88E5-D5CF084A83F5}"/>
              </a:ext>
            </a:extLst>
          </p:cNvPr>
          <p:cNvSpPr txBox="1"/>
          <p:nvPr/>
        </p:nvSpPr>
        <p:spPr>
          <a:xfrm>
            <a:off x="2209800" y="7162800"/>
            <a:ext cx="48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</a:rPr>
              <a:t>= (105g + 115g + 110g)/3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</a:rPr>
              <a:t>= 110g</a:t>
            </a:r>
          </a:p>
        </p:txBody>
      </p:sp>
    </p:spTree>
    <p:extLst>
      <p:ext uri="{BB962C8B-B14F-4D97-AF65-F5344CB8AC3E}">
        <p14:creationId xmlns:p14="http://schemas.microsoft.com/office/powerpoint/2010/main" val="38278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BA7242-2049-4F66-90FA-9D536BABEC8E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386138" y="450866"/>
            <a:ext cx="4767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Question 6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759618" y="759729"/>
            <a:ext cx="11432382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2250" indent="-22225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</a:rPr>
              <a:t>If I buy a bag of 3 bagels, and they weigh 85g, 95g and 90g, what is the variance and standard deviation of the weight?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	(Recall that the mean was 90g)</a:t>
            </a:r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 startAt="2"/>
            </a:pPr>
            <a:r>
              <a:rPr lang="en-US" sz="2800" dirty="0">
                <a:solidFill>
                  <a:srgbClr val="0070C0"/>
                </a:solidFill>
              </a:rPr>
              <a:t>What is the variance and standard deviation of the weight of the 3 bagels if 20g of cream cheese is added to each bagel? </a:t>
            </a:r>
            <a:endParaRPr lang="en-US" sz="2800" dirty="0"/>
          </a:p>
          <a:p>
            <a:pPr marL="457200" indent="-457200">
              <a:spcBef>
                <a:spcPct val="50000"/>
              </a:spcBef>
              <a:buFont typeface="+mj-lt"/>
              <a:buAutoNum type="alphaLcParenR" startAt="2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 startAt="2"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D77105-F77B-4E48-937E-7A2578090589}"/>
              </a:ext>
            </a:extLst>
          </p:cNvPr>
          <p:cNvSpPr txBox="1"/>
          <p:nvPr/>
        </p:nvSpPr>
        <p:spPr>
          <a:xfrm>
            <a:off x="1495935" y="3233172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+mj-lt"/>
              </a:rPr>
              <a:t>s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= [(85-90)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+ (95-90)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+ (90-90)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]/(3-1) </a:t>
            </a:r>
          </a:p>
          <a:p>
            <a:r>
              <a:rPr lang="en-US" sz="2800" dirty="0">
                <a:latin typeface="+mj-lt"/>
              </a:rPr>
              <a:t>         = [25 + 25 + 0]/2</a:t>
            </a:r>
          </a:p>
          <a:p>
            <a:r>
              <a:rPr lang="en-US" sz="2800" dirty="0">
                <a:latin typeface="+mj-lt"/>
              </a:rPr>
              <a:t>         = 50/2</a:t>
            </a:r>
          </a:p>
          <a:p>
            <a:r>
              <a:rPr lang="en-US" sz="2800" dirty="0">
                <a:latin typeface="+mj-lt"/>
              </a:rPr>
              <a:t>         = 25</a:t>
            </a:r>
          </a:p>
          <a:p>
            <a:r>
              <a:rPr lang="en-US" sz="2800" dirty="0">
                <a:latin typeface="+mj-lt"/>
              </a:rPr>
              <a:t>    s = 5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77C50-B063-7A4E-88AC-A0B0ADDDFE20}"/>
              </a:ext>
            </a:extLst>
          </p:cNvPr>
          <p:cNvSpPr txBox="1"/>
          <p:nvPr/>
        </p:nvSpPr>
        <p:spPr>
          <a:xfrm>
            <a:off x="1463278" y="6659252"/>
            <a:ext cx="8612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= 25, s = 5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Adding a constant doesn’t change the variance or standard deviation estimate.</a:t>
            </a:r>
          </a:p>
        </p:txBody>
      </p:sp>
    </p:spTree>
    <p:extLst>
      <p:ext uri="{BB962C8B-B14F-4D97-AF65-F5344CB8AC3E}">
        <p14:creationId xmlns:p14="http://schemas.microsoft.com/office/powerpoint/2010/main" val="26738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CF2F23C-DB93-4D50-B27E-B3A94C35CAEA}" type="slidenum">
              <a:rPr lang="en-US" sz="1400"/>
              <a:pPr/>
              <a:t>7</a:t>
            </a:fld>
            <a:endParaRPr lang="en-US" sz="1400" dirty="0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753626" y="1295400"/>
            <a:ext cx="111335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a new student has joined your lab and is learning how to culture cells. Their reference letter says that 25% of the new student’s experiments fail. They only have time to create 3 cultures.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 startAt="7"/>
            </a:pPr>
            <a:r>
              <a:rPr lang="en-US" sz="2800" dirty="0">
                <a:solidFill>
                  <a:schemeClr val="accent1"/>
                </a:solidFill>
              </a:rPr>
              <a:t>What's the probability that exactly 1 experiment fails?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3593707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457954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where, e.g., 4! = 4 x 3 x 2 x 1 = 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5600" y="3585951"/>
            <a:ext cx="4514850" cy="674817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323BABB-C7B3-8D41-ABAF-9ABD467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36" y="182033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7</a:t>
            </a:r>
          </a:p>
        </p:txBody>
      </p:sp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E3D2FEF-5611-7C4E-8E7E-DE02600DD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/>
          <a:stretch/>
        </p:blipFill>
        <p:spPr>
          <a:xfrm>
            <a:off x="1402971" y="5817276"/>
            <a:ext cx="6277399" cy="18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CF2F23C-DB93-4D50-B27E-B3A94C35CAEA}" type="slidenum">
              <a:rPr lang="en-US" sz="1400"/>
              <a:pPr/>
              <a:t>8</a:t>
            </a:fld>
            <a:endParaRPr lang="en-US" sz="1400" dirty="0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883836" y="1394750"/>
            <a:ext cx="946996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8.   What's the probability that at least 1 experiment fails?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9.  What's the probability that all experiments succeed?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323BABB-C7B3-8D41-ABAF-9ABD467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36" y="562759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Questions 8, 9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7248CB-7E31-744B-957D-E162A0ED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4" y="2029155"/>
            <a:ext cx="5088464" cy="2553731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610794-EFD9-4440-BDEA-AEE33DCE6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018" y="5520298"/>
            <a:ext cx="4859864" cy="24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2</a:t>
            </a:r>
            <a:endParaRPr lang="en-US" sz="1400" dirty="0"/>
          </a:p>
        </p:txBody>
      </p:sp>
      <p:sp>
        <p:nvSpPr>
          <p:cNvPr id="358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8262BE5-F58E-47B7-BFB4-6467CE90F732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35849" name="Rectangle 1030"/>
          <p:cNvSpPr>
            <a:spLocks noChangeArrowheads="1"/>
          </p:cNvSpPr>
          <p:nvPr/>
        </p:nvSpPr>
        <p:spPr bwMode="auto">
          <a:xfrm>
            <a:off x="427337" y="795176"/>
            <a:ext cx="1173994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 startAt="10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 A couple intends to have 5 children and both are carriers of myotonic dystrophy, a dominant trait. Therefore, the probability that a child has the trait is 0.75. What is the probability that at least 1 child will have the trait?</a:t>
            </a:r>
          </a:p>
          <a:p>
            <a:endParaRPr lang="en-US" dirty="0"/>
          </a:p>
          <a:p>
            <a:r>
              <a:rPr lang="fr-FR" dirty="0"/>
              <a:t> </a:t>
            </a:r>
            <a:endParaRPr lang="en-US" dirty="0"/>
          </a:p>
          <a:p>
            <a:pPr marL="514350" indent="-514350">
              <a:spcBef>
                <a:spcPct val="50000"/>
              </a:spcBef>
              <a:buFont typeface="+mj-lt"/>
              <a:buAutoNum type="arabicPeriod" startAt="10"/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21E8B70-0D9B-754C-A939-A219F4FD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638" y="210401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10 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42A87B91-04FA-D44C-995E-C3EFC60F9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52148"/>
            <a:ext cx="4114800" cy="2762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0857F-1927-3948-B512-C6ED36AD1732}"/>
              </a:ext>
            </a:extLst>
          </p:cNvPr>
          <p:cNvSpPr txBox="1"/>
          <p:nvPr/>
        </p:nvSpPr>
        <p:spPr>
          <a:xfrm>
            <a:off x="609600" y="3188717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probability of any single child having the </a:t>
            </a:r>
            <a:r>
              <a:rPr lang="fr-FR" sz="2800" dirty="0">
                <a:latin typeface="+mj-lt"/>
              </a:rPr>
              <a:t>trait </a:t>
            </a:r>
            <a:r>
              <a:rPr lang="fr-FR" sz="2800" dirty="0" err="1">
                <a:latin typeface="+mj-lt"/>
              </a:rPr>
              <a:t>is</a:t>
            </a:r>
            <a:r>
              <a:rPr lang="fr-FR" sz="2800" dirty="0">
                <a:latin typeface="+mj-lt"/>
              </a:rPr>
              <a:t> 0.75, and the carrier </a:t>
            </a:r>
            <a:r>
              <a:rPr lang="fr-FR" sz="2800" dirty="0" err="1">
                <a:latin typeface="+mj-lt"/>
              </a:rPr>
              <a:t>status</a:t>
            </a:r>
            <a:r>
              <a:rPr lang="fr-FR" sz="2800" dirty="0">
                <a:latin typeface="+mj-lt"/>
              </a:rPr>
              <a:t> of </a:t>
            </a:r>
            <a:r>
              <a:rPr lang="fr-FR" sz="2800" dirty="0" err="1">
                <a:latin typeface="+mj-lt"/>
              </a:rPr>
              <a:t>each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child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is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independent</a:t>
            </a:r>
            <a:r>
              <a:rPr lang="fr-FR" sz="2800" dirty="0">
                <a:latin typeface="+mj-lt"/>
              </a:rPr>
              <a:t> of </a:t>
            </a:r>
            <a:r>
              <a:rPr lang="fr-FR" sz="2800" dirty="0" err="1">
                <a:latin typeface="+mj-lt"/>
              </a:rPr>
              <a:t>every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other</a:t>
            </a:r>
            <a:r>
              <a:rPr lang="fr-FR" sz="2800" dirty="0">
                <a:latin typeface="+mj-lt"/>
              </a:rPr>
              <a:t>. The </a:t>
            </a:r>
            <a:r>
              <a:rPr lang="fr-FR" sz="2800" dirty="0" err="1">
                <a:latin typeface="+mj-lt"/>
              </a:rPr>
              <a:t>number</a:t>
            </a:r>
            <a:r>
              <a:rPr lang="fr-FR" sz="2800" dirty="0">
                <a:latin typeface="+mj-lt"/>
              </a:rPr>
              <a:t> of </a:t>
            </a:r>
            <a:r>
              <a:rPr lang="fr-FR" sz="2800" dirty="0" err="1">
                <a:latin typeface="+mj-lt"/>
              </a:rPr>
              <a:t>children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with</a:t>
            </a:r>
            <a:r>
              <a:rPr lang="fr-FR" sz="2800" dirty="0">
                <a:latin typeface="+mj-lt"/>
              </a:rPr>
              <a:t> the trait (X) </a:t>
            </a:r>
            <a:r>
              <a:rPr lang="fr-FR" sz="2800" dirty="0" err="1">
                <a:latin typeface="+mj-lt"/>
              </a:rPr>
              <a:t>is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therefore</a:t>
            </a:r>
            <a:r>
              <a:rPr lang="fr-FR" sz="2800" dirty="0">
                <a:latin typeface="+mj-lt"/>
              </a:rPr>
              <a:t> a </a:t>
            </a:r>
            <a:r>
              <a:rPr lang="fr-FR" sz="2800" dirty="0" err="1">
                <a:latin typeface="+mj-lt"/>
              </a:rPr>
              <a:t>binomially-distributed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random</a:t>
            </a:r>
            <a:r>
              <a:rPr lang="fr-FR" sz="2800" dirty="0">
                <a:latin typeface="+mj-lt"/>
              </a:rPr>
              <a:t> variable </a:t>
            </a:r>
            <a:r>
              <a:rPr lang="fr-FR" sz="2800" dirty="0" err="1">
                <a:latin typeface="+mj-lt"/>
              </a:rPr>
              <a:t>with</a:t>
            </a:r>
            <a:r>
              <a:rPr lang="fr-FR" sz="2800" dirty="0">
                <a:latin typeface="+mj-lt"/>
              </a:rPr>
              <a:t> n = 5 and p = 0.75.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9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802</Words>
  <Application>Microsoft Macintosh PowerPoint</Application>
  <PresentationFormat>Custom</PresentationFormat>
  <Paragraphs>128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48</cp:revision>
  <dcterms:created xsi:type="dcterms:W3CDTF">2020-06-17T18:45:52Z</dcterms:created>
  <dcterms:modified xsi:type="dcterms:W3CDTF">2021-07-07T17:07:54Z</dcterms:modified>
</cp:coreProperties>
</file>