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1"/>
  </p:sldMasterIdLst>
  <p:notesMasterIdLst>
    <p:notesMasterId r:id="rId31"/>
  </p:notesMasterIdLst>
  <p:handoutMasterIdLst>
    <p:handoutMasterId r:id="rId32"/>
  </p:handoutMasterIdLst>
  <p:sldIdLst>
    <p:sldId id="256" r:id="rId2"/>
    <p:sldId id="259" r:id="rId3"/>
    <p:sldId id="303" r:id="rId4"/>
    <p:sldId id="263" r:id="rId5"/>
    <p:sldId id="277" r:id="rId6"/>
    <p:sldId id="260" r:id="rId7"/>
    <p:sldId id="265" r:id="rId8"/>
    <p:sldId id="325" r:id="rId9"/>
    <p:sldId id="319" r:id="rId10"/>
    <p:sldId id="267" r:id="rId11"/>
    <p:sldId id="276" r:id="rId12"/>
    <p:sldId id="302" r:id="rId13"/>
    <p:sldId id="278" r:id="rId14"/>
    <p:sldId id="279" r:id="rId15"/>
    <p:sldId id="280" r:id="rId16"/>
    <p:sldId id="322" r:id="rId17"/>
    <p:sldId id="283" r:id="rId18"/>
    <p:sldId id="284" r:id="rId19"/>
    <p:sldId id="286" r:id="rId20"/>
    <p:sldId id="287" r:id="rId21"/>
    <p:sldId id="288" r:id="rId22"/>
    <p:sldId id="316" r:id="rId23"/>
    <p:sldId id="291" r:id="rId24"/>
    <p:sldId id="318" r:id="rId25"/>
    <p:sldId id="323" r:id="rId26"/>
    <p:sldId id="317" r:id="rId27"/>
    <p:sldId id="324" r:id="rId28"/>
    <p:sldId id="298" r:id="rId29"/>
    <p:sldId id="300" r:id="rId30"/>
  </p:sldIdLst>
  <p:sldSz cx="12192000" cy="9144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die, Zoe" initials="MZ" lastIdx="3" clrIdx="0">
    <p:extLst>
      <p:ext uri="{19B8F6BF-5375-455C-9EA6-DF929625EA0E}">
        <p15:presenceInfo xmlns:p15="http://schemas.microsoft.com/office/powerpoint/2012/main" userId="S::zoe@fredhutch.org::c7bf6aaf-4994-4fef-b89d-9548f00aa7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00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1795" autoAdjust="0"/>
  </p:normalViewPr>
  <p:slideViewPr>
    <p:cSldViewPr snapToGrid="0">
      <p:cViewPr varScale="1">
        <p:scale>
          <a:sx n="96" d="100"/>
          <a:sy n="96" d="100"/>
        </p:scale>
        <p:origin x="696" y="176"/>
      </p:cViewPr>
      <p:guideLst>
        <p:guide orient="horz" pos="288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2" d="100"/>
          <a:sy n="72" d="100"/>
        </p:scale>
        <p:origin x="-177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emf"/><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1026"/>
          <p:cNvSpPr>
            <a:spLocks noGrp="1" noChangeArrowheads="1"/>
          </p:cNvSpPr>
          <p:nvPr>
            <p:ph type="hdr" sz="quarter"/>
          </p:nvPr>
        </p:nvSpPr>
        <p:spPr bwMode="auto">
          <a:xfrm>
            <a:off x="0" y="0"/>
            <a:ext cx="41608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a:lvl1pPr>
          </a:lstStyle>
          <a:p>
            <a:pPr>
              <a:defRPr/>
            </a:pPr>
            <a:endParaRPr lang="en-US"/>
          </a:p>
        </p:txBody>
      </p:sp>
      <p:sp>
        <p:nvSpPr>
          <p:cNvPr id="28675" name="Rectangle 1027"/>
          <p:cNvSpPr>
            <a:spLocks noGrp="1" noChangeArrowheads="1"/>
          </p:cNvSpPr>
          <p:nvPr>
            <p:ph type="dt" sz="quarter" idx="1"/>
          </p:nvPr>
        </p:nvSpPr>
        <p:spPr bwMode="auto">
          <a:xfrm>
            <a:off x="5440363" y="0"/>
            <a:ext cx="41608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28676" name="Rectangle 1028"/>
          <p:cNvSpPr>
            <a:spLocks noGrp="1" noChangeArrowheads="1"/>
          </p:cNvSpPr>
          <p:nvPr>
            <p:ph type="ftr" sz="quarter" idx="2"/>
          </p:nvPr>
        </p:nvSpPr>
        <p:spPr bwMode="auto">
          <a:xfrm>
            <a:off x="0" y="6908800"/>
            <a:ext cx="416083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a:lvl1pPr>
          </a:lstStyle>
          <a:p>
            <a:pPr>
              <a:defRPr/>
            </a:pPr>
            <a:endParaRPr lang="en-US"/>
          </a:p>
        </p:txBody>
      </p:sp>
      <p:sp>
        <p:nvSpPr>
          <p:cNvPr id="28677" name="Rectangle 1029"/>
          <p:cNvSpPr>
            <a:spLocks noGrp="1" noChangeArrowheads="1"/>
          </p:cNvSpPr>
          <p:nvPr>
            <p:ph type="sldNum" sz="quarter" idx="3"/>
          </p:nvPr>
        </p:nvSpPr>
        <p:spPr bwMode="auto">
          <a:xfrm>
            <a:off x="5440363" y="6908800"/>
            <a:ext cx="41608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pPr>
              <a:defRPr/>
            </a:pPr>
            <a:endParaRPr lang="en-US"/>
          </a:p>
        </p:txBody>
      </p:sp>
    </p:spTree>
    <p:extLst>
      <p:ext uri="{BB962C8B-B14F-4D97-AF65-F5344CB8AC3E}">
        <p14:creationId xmlns:p14="http://schemas.microsoft.com/office/powerpoint/2010/main" val="2230580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b="0"/>
            </a:lvl1pPr>
          </a:lstStyle>
          <a:p>
            <a:pPr>
              <a:defRPr/>
            </a:pPr>
            <a:endParaRPr lang="en-US"/>
          </a:p>
        </p:txBody>
      </p:sp>
      <p:sp>
        <p:nvSpPr>
          <p:cNvPr id="3075" name="Rectangle 3"/>
          <p:cNvSpPr>
            <a:spLocks noGrp="1" noChangeArrowheads="1"/>
          </p:cNvSpPr>
          <p:nvPr>
            <p:ph type="dt" idx="1"/>
          </p:nvPr>
        </p:nvSpPr>
        <p:spPr bwMode="auto">
          <a:xfrm>
            <a:off x="5440363" y="0"/>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b="0"/>
            </a:lvl1pPr>
          </a:lstStyle>
          <a:p>
            <a:pPr>
              <a:defRPr/>
            </a:pPr>
            <a:endParaRPr lang="en-US"/>
          </a:p>
        </p:txBody>
      </p:sp>
      <p:sp>
        <p:nvSpPr>
          <p:cNvPr id="43012" name="Rectangle 4"/>
          <p:cNvSpPr>
            <a:spLocks noGrp="1" noRot="1" noChangeAspect="1" noChangeArrowheads="1" noTextEdit="1"/>
          </p:cNvSpPr>
          <p:nvPr>
            <p:ph type="sldImg" idx="2"/>
          </p:nvPr>
        </p:nvSpPr>
        <p:spPr bwMode="auto">
          <a:xfrm>
            <a:off x="2973388" y="549275"/>
            <a:ext cx="3656012"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279525" y="3475038"/>
            <a:ext cx="7042150"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6950075"/>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b="0"/>
            </a:lvl1pPr>
          </a:lstStyle>
          <a:p>
            <a:pPr>
              <a:defRPr/>
            </a:pPr>
            <a:endParaRPr lang="en-US"/>
          </a:p>
        </p:txBody>
      </p:sp>
      <p:sp>
        <p:nvSpPr>
          <p:cNvPr id="3079" name="Rectangle 7"/>
          <p:cNvSpPr>
            <a:spLocks noGrp="1" noChangeArrowheads="1"/>
          </p:cNvSpPr>
          <p:nvPr>
            <p:ph type="sldNum" sz="quarter" idx="5"/>
          </p:nvPr>
        </p:nvSpPr>
        <p:spPr bwMode="auto">
          <a:xfrm>
            <a:off x="5440363" y="6950075"/>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b="0"/>
            </a:lvl1pPr>
          </a:lstStyle>
          <a:p>
            <a:pPr>
              <a:defRPr/>
            </a:pPr>
            <a:fld id="{8BB36B72-ED9B-4CF5-8014-0E3810F914E8}" type="slidenum">
              <a:rPr lang="en-US"/>
              <a:pPr>
                <a:defRPr/>
              </a:pPr>
              <a:t>‹#›</a:t>
            </a:fld>
            <a:endParaRPr lang="en-US"/>
          </a:p>
        </p:txBody>
      </p:sp>
    </p:spTree>
    <p:extLst>
      <p:ext uri="{BB962C8B-B14F-4D97-AF65-F5344CB8AC3E}">
        <p14:creationId xmlns:p14="http://schemas.microsoft.com/office/powerpoint/2010/main" val="3944273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B110-1E95-5947-BF74-AC75E069BB4E}"/>
              </a:ext>
            </a:extLst>
          </p:cNvPr>
          <p:cNvSpPr>
            <a:spLocks noGrp="1"/>
          </p:cNvSpPr>
          <p:nvPr>
            <p:ph type="ctrTitle"/>
          </p:nvPr>
        </p:nvSpPr>
        <p:spPr>
          <a:xfrm>
            <a:off x="1524000" y="1496484"/>
            <a:ext cx="9144000" cy="318346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FFCEAD-A581-3045-9C5F-8CA116B55B2C}"/>
              </a:ext>
            </a:extLst>
          </p:cNvPr>
          <p:cNvSpPr>
            <a:spLocks noGrp="1"/>
          </p:cNvSpPr>
          <p:nvPr>
            <p:ph type="subTitle" idx="1"/>
          </p:nvPr>
        </p:nvSpPr>
        <p:spPr>
          <a:xfrm>
            <a:off x="1524000" y="4802717"/>
            <a:ext cx="9144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A98E5-275E-9746-8C88-7483EB7DF540}"/>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06AC0A70-82C2-8F49-ABE4-E38A63876154}"/>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303223F0-9EC6-E747-96FD-F30899F44F58}"/>
              </a:ext>
            </a:extLst>
          </p:cNvPr>
          <p:cNvSpPr>
            <a:spLocks noGrp="1"/>
          </p:cNvSpPr>
          <p:nvPr>
            <p:ph type="sldNum" sz="quarter" idx="12"/>
          </p:nvPr>
        </p:nvSpPr>
        <p:spPr/>
        <p:txBody>
          <a:bodyPr/>
          <a:lstStyle/>
          <a:p>
            <a:pPr>
              <a:defRPr/>
            </a:pPr>
            <a:fld id="{88079035-DBB8-440B-BA88-D05BFB69E1F5}" type="slidenum">
              <a:rPr lang="en-US" smtClean="0"/>
              <a:pPr>
                <a:defRPr/>
              </a:pPr>
              <a:t>‹#›</a:t>
            </a:fld>
            <a:endParaRPr lang="en-US"/>
          </a:p>
        </p:txBody>
      </p:sp>
    </p:spTree>
    <p:extLst>
      <p:ext uri="{BB962C8B-B14F-4D97-AF65-F5344CB8AC3E}">
        <p14:creationId xmlns:p14="http://schemas.microsoft.com/office/powerpoint/2010/main" val="38193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714F-65C2-BF49-9F1A-69F087D342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3A934-22B7-B34C-8410-B8115B7D2C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B56F3-8F31-D147-A983-BB6B5F0E8D6D}"/>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F0B96706-C2C9-9843-BCD2-1710A75B2E20}"/>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D80B0073-7559-564F-A480-3991BD5C3B19}"/>
              </a:ext>
            </a:extLst>
          </p:cNvPr>
          <p:cNvSpPr>
            <a:spLocks noGrp="1"/>
          </p:cNvSpPr>
          <p:nvPr>
            <p:ph type="sldNum" sz="quarter" idx="12"/>
          </p:nvPr>
        </p:nvSpPr>
        <p:spPr/>
        <p:txBody>
          <a:bodyPr/>
          <a:lstStyle/>
          <a:p>
            <a:pPr>
              <a:defRPr/>
            </a:pPr>
            <a:fld id="{ABD5CB59-C56A-4615-9FDE-30887B1735AB}" type="slidenum">
              <a:rPr lang="en-US" smtClean="0"/>
              <a:pPr>
                <a:defRPr/>
              </a:pPr>
              <a:t>‹#›</a:t>
            </a:fld>
            <a:endParaRPr lang="en-US"/>
          </a:p>
        </p:txBody>
      </p:sp>
    </p:spTree>
    <p:extLst>
      <p:ext uri="{BB962C8B-B14F-4D97-AF65-F5344CB8AC3E}">
        <p14:creationId xmlns:p14="http://schemas.microsoft.com/office/powerpoint/2010/main" val="19215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0412AE-1628-E14F-A64E-5C6A8C52290D}"/>
              </a:ext>
            </a:extLst>
          </p:cNvPr>
          <p:cNvSpPr>
            <a:spLocks noGrp="1"/>
          </p:cNvSpPr>
          <p:nvPr>
            <p:ph type="title" orient="vert"/>
          </p:nvPr>
        </p:nvSpPr>
        <p:spPr>
          <a:xfrm>
            <a:off x="8724900" y="486834"/>
            <a:ext cx="262890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662487-5823-8F49-9E60-80BA1C2FA422}"/>
              </a:ext>
            </a:extLst>
          </p:cNvPr>
          <p:cNvSpPr>
            <a:spLocks noGrp="1"/>
          </p:cNvSpPr>
          <p:nvPr>
            <p:ph type="body" orient="vert" idx="1"/>
          </p:nvPr>
        </p:nvSpPr>
        <p:spPr>
          <a:xfrm>
            <a:off x="838200"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E4E919-878E-324C-874B-8321FB72E0AA}"/>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9CBFCE6C-8DA4-EA4A-B88F-B411876A20C1}"/>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BD4680C0-9305-4E4F-88E2-27A49663B807}"/>
              </a:ext>
            </a:extLst>
          </p:cNvPr>
          <p:cNvSpPr>
            <a:spLocks noGrp="1"/>
          </p:cNvSpPr>
          <p:nvPr>
            <p:ph type="sldNum" sz="quarter" idx="12"/>
          </p:nvPr>
        </p:nvSpPr>
        <p:spPr/>
        <p:txBody>
          <a:bodyPr/>
          <a:lstStyle/>
          <a:p>
            <a:pPr>
              <a:defRPr/>
            </a:pPr>
            <a:fld id="{950A771A-2425-4742-B2FA-AE316B53C4B9}" type="slidenum">
              <a:rPr lang="en-US" smtClean="0"/>
              <a:pPr>
                <a:defRPr/>
              </a:pPr>
              <a:t>‹#›</a:t>
            </a:fld>
            <a:endParaRPr lang="en-US"/>
          </a:p>
        </p:txBody>
      </p:sp>
    </p:spTree>
    <p:extLst>
      <p:ext uri="{BB962C8B-B14F-4D97-AF65-F5344CB8AC3E}">
        <p14:creationId xmlns:p14="http://schemas.microsoft.com/office/powerpoint/2010/main" val="37149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4F2A-B10F-A941-8644-E157A09CF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40FBB9-F1AB-7947-9400-8469136FB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2B754-070C-FE49-BF12-884B35600B16}"/>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2F328A9C-CFC4-C941-9CED-012E85744A6D}"/>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661FE967-C32A-B445-9253-4A44197978AA}"/>
              </a:ext>
            </a:extLst>
          </p:cNvPr>
          <p:cNvSpPr>
            <a:spLocks noGrp="1"/>
          </p:cNvSpPr>
          <p:nvPr>
            <p:ph type="sldNum" sz="quarter" idx="12"/>
          </p:nvPr>
        </p:nvSpPr>
        <p:spPr/>
        <p:txBody>
          <a:bodyPr/>
          <a:lstStyle/>
          <a:p>
            <a:pPr>
              <a:defRPr/>
            </a:pPr>
            <a:fld id="{31D6208A-8FF6-4528-A40F-1871F13CB011}" type="slidenum">
              <a:rPr lang="en-US" smtClean="0"/>
              <a:pPr>
                <a:defRPr/>
              </a:pPr>
              <a:t>‹#›</a:t>
            </a:fld>
            <a:endParaRPr lang="en-US"/>
          </a:p>
        </p:txBody>
      </p:sp>
    </p:spTree>
    <p:extLst>
      <p:ext uri="{BB962C8B-B14F-4D97-AF65-F5344CB8AC3E}">
        <p14:creationId xmlns:p14="http://schemas.microsoft.com/office/powerpoint/2010/main" val="236348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189F9-CD58-4342-9FAF-766E96388C3A}"/>
              </a:ext>
            </a:extLst>
          </p:cNvPr>
          <p:cNvSpPr>
            <a:spLocks noGrp="1"/>
          </p:cNvSpPr>
          <p:nvPr>
            <p:ph type="title"/>
          </p:nvPr>
        </p:nvSpPr>
        <p:spPr>
          <a:xfrm>
            <a:off x="831850" y="2279652"/>
            <a:ext cx="10515600" cy="3803649"/>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AD19CD-496B-5E4A-8C13-AF3BB618D52A}"/>
              </a:ext>
            </a:extLst>
          </p:cNvPr>
          <p:cNvSpPr>
            <a:spLocks noGrp="1"/>
          </p:cNvSpPr>
          <p:nvPr>
            <p:ph type="body" idx="1"/>
          </p:nvPr>
        </p:nvSpPr>
        <p:spPr>
          <a:xfrm>
            <a:off x="831850" y="6119285"/>
            <a:ext cx="10515600" cy="20002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D6EA3-27A0-2A4E-A2E5-7BE7167F6AC9}"/>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3F35E143-B2B2-AD48-B952-45794B0E0C5F}"/>
              </a:ext>
            </a:extLst>
          </p:cNvPr>
          <p:cNvSpPr>
            <a:spLocks noGrp="1"/>
          </p:cNvSpPr>
          <p:nvPr>
            <p:ph type="ftr" sz="quarter" idx="11"/>
          </p:nvPr>
        </p:nvSpPr>
        <p:spPr/>
        <p:txBody>
          <a:bodyPr/>
          <a:lstStyle/>
          <a:p>
            <a:pPr>
              <a:defRPr/>
            </a:pPr>
            <a:r>
              <a:rPr lang="en-US"/>
              <a:t>Module 1, Session 3</a:t>
            </a:r>
          </a:p>
        </p:txBody>
      </p:sp>
      <p:sp>
        <p:nvSpPr>
          <p:cNvPr id="6" name="Slide Number Placeholder 5">
            <a:extLst>
              <a:ext uri="{FF2B5EF4-FFF2-40B4-BE49-F238E27FC236}">
                <a16:creationId xmlns:a16="http://schemas.microsoft.com/office/drawing/2014/main" id="{5C5286DF-B391-0945-A2B0-C7EBBB3470EF}"/>
              </a:ext>
            </a:extLst>
          </p:cNvPr>
          <p:cNvSpPr>
            <a:spLocks noGrp="1"/>
          </p:cNvSpPr>
          <p:nvPr>
            <p:ph type="sldNum" sz="quarter" idx="12"/>
          </p:nvPr>
        </p:nvSpPr>
        <p:spPr/>
        <p:txBody>
          <a:bodyPr/>
          <a:lstStyle/>
          <a:p>
            <a:pPr>
              <a:defRPr/>
            </a:pPr>
            <a:fld id="{BDB4B301-45C5-4A8F-BC0C-BEFBD38728A7}" type="slidenum">
              <a:rPr lang="en-US" smtClean="0"/>
              <a:pPr>
                <a:defRPr/>
              </a:pPr>
              <a:t>‹#›</a:t>
            </a:fld>
            <a:endParaRPr lang="en-US"/>
          </a:p>
        </p:txBody>
      </p:sp>
    </p:spTree>
    <p:extLst>
      <p:ext uri="{BB962C8B-B14F-4D97-AF65-F5344CB8AC3E}">
        <p14:creationId xmlns:p14="http://schemas.microsoft.com/office/powerpoint/2010/main" val="126639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650D-7CEE-2D47-BE7E-5B38E66A06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23FC23-A779-654B-A033-14AF25CE042C}"/>
              </a:ext>
            </a:extLst>
          </p:cNvPr>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85C72E-6ECB-B046-BC2F-0D42420FD35C}"/>
              </a:ext>
            </a:extLst>
          </p:cNvPr>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4E2DCF-D165-D448-B0A9-CFBC230B5AED}"/>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AB152FDF-137F-CF4E-98AF-44C49B7B0532}"/>
              </a:ext>
            </a:extLst>
          </p:cNvPr>
          <p:cNvSpPr>
            <a:spLocks noGrp="1"/>
          </p:cNvSpPr>
          <p:nvPr>
            <p:ph type="ftr" sz="quarter" idx="11"/>
          </p:nvPr>
        </p:nvSpPr>
        <p:spPr/>
        <p:txBody>
          <a:bodyPr/>
          <a:lstStyle/>
          <a:p>
            <a:pPr>
              <a:defRPr/>
            </a:pPr>
            <a:r>
              <a:rPr lang="en-US"/>
              <a:t>Module 1, Session 3</a:t>
            </a:r>
          </a:p>
        </p:txBody>
      </p:sp>
      <p:sp>
        <p:nvSpPr>
          <p:cNvPr id="7" name="Slide Number Placeholder 6">
            <a:extLst>
              <a:ext uri="{FF2B5EF4-FFF2-40B4-BE49-F238E27FC236}">
                <a16:creationId xmlns:a16="http://schemas.microsoft.com/office/drawing/2014/main" id="{7813BA99-55FE-F94D-A540-3EA07CADDCA2}"/>
              </a:ext>
            </a:extLst>
          </p:cNvPr>
          <p:cNvSpPr>
            <a:spLocks noGrp="1"/>
          </p:cNvSpPr>
          <p:nvPr>
            <p:ph type="sldNum" sz="quarter" idx="12"/>
          </p:nvPr>
        </p:nvSpPr>
        <p:spPr/>
        <p:txBody>
          <a:bodyPr/>
          <a:lstStyle/>
          <a:p>
            <a:pPr>
              <a:defRPr/>
            </a:pPr>
            <a:fld id="{26878F63-70B5-41CB-9523-B2D1677381CC}" type="slidenum">
              <a:rPr lang="en-US" smtClean="0"/>
              <a:pPr>
                <a:defRPr/>
              </a:pPr>
              <a:t>‹#›</a:t>
            </a:fld>
            <a:endParaRPr lang="en-US"/>
          </a:p>
        </p:txBody>
      </p:sp>
    </p:spTree>
    <p:extLst>
      <p:ext uri="{BB962C8B-B14F-4D97-AF65-F5344CB8AC3E}">
        <p14:creationId xmlns:p14="http://schemas.microsoft.com/office/powerpoint/2010/main" val="220800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9100-8025-9545-BB30-0563BDE0242F}"/>
              </a:ext>
            </a:extLst>
          </p:cNvPr>
          <p:cNvSpPr>
            <a:spLocks noGrp="1"/>
          </p:cNvSpPr>
          <p:nvPr>
            <p:ph type="title"/>
          </p:nvPr>
        </p:nvSpPr>
        <p:spPr>
          <a:xfrm>
            <a:off x="839788" y="486834"/>
            <a:ext cx="105156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E4369C-8C94-F140-84AE-669EA3C799E6}"/>
              </a:ext>
            </a:extLst>
          </p:cNvPr>
          <p:cNvSpPr>
            <a:spLocks noGrp="1"/>
          </p:cNvSpPr>
          <p:nvPr>
            <p:ph type="body" idx="1"/>
          </p:nvPr>
        </p:nvSpPr>
        <p:spPr>
          <a:xfrm>
            <a:off x="839789" y="2241551"/>
            <a:ext cx="5157787"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2EC3E-D7C7-654C-BE8B-7B108A4D25AB}"/>
              </a:ext>
            </a:extLst>
          </p:cNvPr>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DEDD9E-6AFA-6947-B197-BAF74774F00A}"/>
              </a:ext>
            </a:extLst>
          </p:cNvPr>
          <p:cNvSpPr>
            <a:spLocks noGrp="1"/>
          </p:cNvSpPr>
          <p:nvPr>
            <p:ph type="body" sz="quarter" idx="3"/>
          </p:nvPr>
        </p:nvSpPr>
        <p:spPr>
          <a:xfrm>
            <a:off x="6172200" y="2241551"/>
            <a:ext cx="5183188"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3059F-6F50-8B4B-B890-B30143D5C1A3}"/>
              </a:ext>
            </a:extLst>
          </p:cNvPr>
          <p:cNvSpPr>
            <a:spLocks noGrp="1"/>
          </p:cNvSpPr>
          <p:nvPr>
            <p:ph sz="quarter" idx="4"/>
          </p:nvPr>
        </p:nvSpPr>
        <p:spPr>
          <a:xfrm>
            <a:off x="6172200"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D1D2B6-D5AC-624C-A4CA-53908D5217CC}"/>
              </a:ext>
            </a:extLst>
          </p:cNvPr>
          <p:cNvSpPr>
            <a:spLocks noGrp="1"/>
          </p:cNvSpPr>
          <p:nvPr>
            <p:ph type="dt" sz="half" idx="10"/>
          </p:nvPr>
        </p:nvSpPr>
        <p:spPr/>
        <p:txBody>
          <a:bodyPr/>
          <a:lstStyle/>
          <a:p>
            <a:pPr>
              <a:defRPr/>
            </a:pPr>
            <a:r>
              <a:rPr lang="en-US"/>
              <a:t>Summer Institutes 2020</a:t>
            </a:r>
          </a:p>
        </p:txBody>
      </p:sp>
      <p:sp>
        <p:nvSpPr>
          <p:cNvPr id="8" name="Footer Placeholder 7">
            <a:extLst>
              <a:ext uri="{FF2B5EF4-FFF2-40B4-BE49-F238E27FC236}">
                <a16:creationId xmlns:a16="http://schemas.microsoft.com/office/drawing/2014/main" id="{9C31F206-1BEA-F542-A833-1E9EF3FEE39F}"/>
              </a:ext>
            </a:extLst>
          </p:cNvPr>
          <p:cNvSpPr>
            <a:spLocks noGrp="1"/>
          </p:cNvSpPr>
          <p:nvPr>
            <p:ph type="ftr" sz="quarter" idx="11"/>
          </p:nvPr>
        </p:nvSpPr>
        <p:spPr/>
        <p:txBody>
          <a:bodyPr/>
          <a:lstStyle/>
          <a:p>
            <a:pPr>
              <a:defRPr/>
            </a:pPr>
            <a:r>
              <a:rPr lang="en-US"/>
              <a:t>Module 1, Session 3</a:t>
            </a:r>
          </a:p>
        </p:txBody>
      </p:sp>
      <p:sp>
        <p:nvSpPr>
          <p:cNvPr id="9" name="Slide Number Placeholder 8">
            <a:extLst>
              <a:ext uri="{FF2B5EF4-FFF2-40B4-BE49-F238E27FC236}">
                <a16:creationId xmlns:a16="http://schemas.microsoft.com/office/drawing/2014/main" id="{476EA853-F75D-764F-BB7A-3C9F1E5AC003}"/>
              </a:ext>
            </a:extLst>
          </p:cNvPr>
          <p:cNvSpPr>
            <a:spLocks noGrp="1"/>
          </p:cNvSpPr>
          <p:nvPr>
            <p:ph type="sldNum" sz="quarter" idx="12"/>
          </p:nvPr>
        </p:nvSpPr>
        <p:spPr/>
        <p:txBody>
          <a:bodyPr/>
          <a:lstStyle/>
          <a:p>
            <a:pPr>
              <a:defRPr/>
            </a:pPr>
            <a:fld id="{6C1AF2B4-2022-41EF-A910-9406971B438A}" type="slidenum">
              <a:rPr lang="en-US" smtClean="0"/>
              <a:pPr>
                <a:defRPr/>
              </a:pPr>
              <a:t>‹#›</a:t>
            </a:fld>
            <a:endParaRPr lang="en-US"/>
          </a:p>
        </p:txBody>
      </p:sp>
    </p:spTree>
    <p:extLst>
      <p:ext uri="{BB962C8B-B14F-4D97-AF65-F5344CB8AC3E}">
        <p14:creationId xmlns:p14="http://schemas.microsoft.com/office/powerpoint/2010/main" val="271227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316C7-2BD7-FB41-B5C7-EFCC63FF0B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50F5E1-2B68-6A4D-9690-AEDB74508264}"/>
              </a:ext>
            </a:extLst>
          </p:cNvPr>
          <p:cNvSpPr>
            <a:spLocks noGrp="1"/>
          </p:cNvSpPr>
          <p:nvPr>
            <p:ph type="dt" sz="half" idx="10"/>
          </p:nvPr>
        </p:nvSpPr>
        <p:spPr/>
        <p:txBody>
          <a:bodyPr/>
          <a:lstStyle/>
          <a:p>
            <a:pPr>
              <a:defRPr/>
            </a:pPr>
            <a:r>
              <a:rPr lang="en-US"/>
              <a:t>Summer Institutes 2020</a:t>
            </a:r>
          </a:p>
        </p:txBody>
      </p:sp>
      <p:sp>
        <p:nvSpPr>
          <p:cNvPr id="4" name="Footer Placeholder 3">
            <a:extLst>
              <a:ext uri="{FF2B5EF4-FFF2-40B4-BE49-F238E27FC236}">
                <a16:creationId xmlns:a16="http://schemas.microsoft.com/office/drawing/2014/main" id="{210D46AD-7A6F-5948-8D87-26FDA8E3A54C}"/>
              </a:ext>
            </a:extLst>
          </p:cNvPr>
          <p:cNvSpPr>
            <a:spLocks noGrp="1"/>
          </p:cNvSpPr>
          <p:nvPr>
            <p:ph type="ftr" sz="quarter" idx="11"/>
          </p:nvPr>
        </p:nvSpPr>
        <p:spPr/>
        <p:txBody>
          <a:bodyPr/>
          <a:lstStyle/>
          <a:p>
            <a:pPr>
              <a:defRPr/>
            </a:pPr>
            <a:r>
              <a:rPr lang="en-US"/>
              <a:t>Module 1, Session 3</a:t>
            </a:r>
          </a:p>
        </p:txBody>
      </p:sp>
      <p:sp>
        <p:nvSpPr>
          <p:cNvPr id="5" name="Slide Number Placeholder 4">
            <a:extLst>
              <a:ext uri="{FF2B5EF4-FFF2-40B4-BE49-F238E27FC236}">
                <a16:creationId xmlns:a16="http://schemas.microsoft.com/office/drawing/2014/main" id="{EDD85178-04F7-0D45-BEEF-89F89EFA583D}"/>
              </a:ext>
            </a:extLst>
          </p:cNvPr>
          <p:cNvSpPr>
            <a:spLocks noGrp="1"/>
          </p:cNvSpPr>
          <p:nvPr>
            <p:ph type="sldNum" sz="quarter" idx="12"/>
          </p:nvPr>
        </p:nvSpPr>
        <p:spPr/>
        <p:txBody>
          <a:bodyPr/>
          <a:lstStyle/>
          <a:p>
            <a:pPr>
              <a:defRPr/>
            </a:pPr>
            <a:fld id="{4349C4CD-19DF-4094-8D27-4279B6A232D6}" type="slidenum">
              <a:rPr lang="en-US" smtClean="0"/>
              <a:pPr>
                <a:defRPr/>
              </a:pPr>
              <a:t>‹#›</a:t>
            </a:fld>
            <a:endParaRPr lang="en-US"/>
          </a:p>
        </p:txBody>
      </p:sp>
    </p:spTree>
    <p:extLst>
      <p:ext uri="{BB962C8B-B14F-4D97-AF65-F5344CB8AC3E}">
        <p14:creationId xmlns:p14="http://schemas.microsoft.com/office/powerpoint/2010/main" val="95176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CD1ED9-4D60-7B48-9BC3-04311F2190EE}"/>
              </a:ext>
            </a:extLst>
          </p:cNvPr>
          <p:cNvSpPr>
            <a:spLocks noGrp="1"/>
          </p:cNvSpPr>
          <p:nvPr>
            <p:ph type="dt" sz="half" idx="10"/>
          </p:nvPr>
        </p:nvSpPr>
        <p:spPr/>
        <p:txBody>
          <a:bodyPr/>
          <a:lstStyle/>
          <a:p>
            <a:pPr>
              <a:defRPr/>
            </a:pPr>
            <a:r>
              <a:rPr lang="en-US"/>
              <a:t>Summer Institutes 2020</a:t>
            </a:r>
          </a:p>
        </p:txBody>
      </p:sp>
      <p:sp>
        <p:nvSpPr>
          <p:cNvPr id="3" name="Footer Placeholder 2">
            <a:extLst>
              <a:ext uri="{FF2B5EF4-FFF2-40B4-BE49-F238E27FC236}">
                <a16:creationId xmlns:a16="http://schemas.microsoft.com/office/drawing/2014/main" id="{13194484-7D6A-234A-87BA-EA9CF44A7D08}"/>
              </a:ext>
            </a:extLst>
          </p:cNvPr>
          <p:cNvSpPr>
            <a:spLocks noGrp="1"/>
          </p:cNvSpPr>
          <p:nvPr>
            <p:ph type="ftr" sz="quarter" idx="11"/>
          </p:nvPr>
        </p:nvSpPr>
        <p:spPr/>
        <p:txBody>
          <a:bodyPr/>
          <a:lstStyle/>
          <a:p>
            <a:pPr>
              <a:defRPr/>
            </a:pPr>
            <a:r>
              <a:rPr lang="en-US"/>
              <a:t>Module 1, Session 3</a:t>
            </a:r>
          </a:p>
        </p:txBody>
      </p:sp>
      <p:sp>
        <p:nvSpPr>
          <p:cNvPr id="4" name="Slide Number Placeholder 3">
            <a:extLst>
              <a:ext uri="{FF2B5EF4-FFF2-40B4-BE49-F238E27FC236}">
                <a16:creationId xmlns:a16="http://schemas.microsoft.com/office/drawing/2014/main" id="{FB8D73C0-EAFC-B345-9F3D-0D9D54767835}"/>
              </a:ext>
            </a:extLst>
          </p:cNvPr>
          <p:cNvSpPr>
            <a:spLocks noGrp="1"/>
          </p:cNvSpPr>
          <p:nvPr>
            <p:ph type="sldNum" sz="quarter" idx="12"/>
          </p:nvPr>
        </p:nvSpPr>
        <p:spPr/>
        <p:txBody>
          <a:bodyPr/>
          <a:lstStyle/>
          <a:p>
            <a:pPr>
              <a:defRPr/>
            </a:pPr>
            <a:fld id="{5562EEA9-07AD-4AAC-A8A8-E0AFFEA4F96C}" type="slidenum">
              <a:rPr lang="en-US" smtClean="0"/>
              <a:pPr>
                <a:defRPr/>
              </a:pPr>
              <a:t>‹#›</a:t>
            </a:fld>
            <a:endParaRPr lang="en-US"/>
          </a:p>
        </p:txBody>
      </p:sp>
    </p:spTree>
    <p:extLst>
      <p:ext uri="{BB962C8B-B14F-4D97-AF65-F5344CB8AC3E}">
        <p14:creationId xmlns:p14="http://schemas.microsoft.com/office/powerpoint/2010/main" val="198542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DBC7-1F4B-9B4A-8409-058E77AA51D1}"/>
              </a:ext>
            </a:extLst>
          </p:cNvPr>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48DAB2-A47A-F344-8CD6-27B468709A99}"/>
              </a:ext>
            </a:extLst>
          </p:cNvPr>
          <p:cNvSpPr>
            <a:spLocks noGrp="1"/>
          </p:cNvSpPr>
          <p:nvPr>
            <p:ph idx="1"/>
          </p:nvPr>
        </p:nvSpPr>
        <p:spPr>
          <a:xfrm>
            <a:off x="5183188" y="1316567"/>
            <a:ext cx="617220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C502A5-A3AA-EB49-BAB8-4059410DA56B}"/>
              </a:ext>
            </a:extLst>
          </p:cNvPr>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C2B1E1-4889-764A-9297-668722520CB3}"/>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D857F3B7-C21F-8749-955A-EB6C25C0BC8E}"/>
              </a:ext>
            </a:extLst>
          </p:cNvPr>
          <p:cNvSpPr>
            <a:spLocks noGrp="1"/>
          </p:cNvSpPr>
          <p:nvPr>
            <p:ph type="ftr" sz="quarter" idx="11"/>
          </p:nvPr>
        </p:nvSpPr>
        <p:spPr/>
        <p:txBody>
          <a:bodyPr/>
          <a:lstStyle/>
          <a:p>
            <a:pPr>
              <a:defRPr/>
            </a:pPr>
            <a:r>
              <a:rPr lang="en-US"/>
              <a:t>Module 1, Session 3</a:t>
            </a:r>
          </a:p>
        </p:txBody>
      </p:sp>
      <p:sp>
        <p:nvSpPr>
          <p:cNvPr id="7" name="Slide Number Placeholder 6">
            <a:extLst>
              <a:ext uri="{FF2B5EF4-FFF2-40B4-BE49-F238E27FC236}">
                <a16:creationId xmlns:a16="http://schemas.microsoft.com/office/drawing/2014/main" id="{ADC53D1D-F745-DA45-8DE9-0CE69ECE35D5}"/>
              </a:ext>
            </a:extLst>
          </p:cNvPr>
          <p:cNvSpPr>
            <a:spLocks noGrp="1"/>
          </p:cNvSpPr>
          <p:nvPr>
            <p:ph type="sldNum" sz="quarter" idx="12"/>
          </p:nvPr>
        </p:nvSpPr>
        <p:spPr/>
        <p:txBody>
          <a:bodyPr/>
          <a:lstStyle/>
          <a:p>
            <a:pPr>
              <a:defRPr/>
            </a:pPr>
            <a:fld id="{D8C8DE71-241C-42F9-BA8A-E1E08977719A}" type="slidenum">
              <a:rPr lang="en-US" smtClean="0"/>
              <a:pPr>
                <a:defRPr/>
              </a:pPr>
              <a:t>‹#›</a:t>
            </a:fld>
            <a:endParaRPr lang="en-US"/>
          </a:p>
        </p:txBody>
      </p:sp>
    </p:spTree>
    <p:extLst>
      <p:ext uri="{BB962C8B-B14F-4D97-AF65-F5344CB8AC3E}">
        <p14:creationId xmlns:p14="http://schemas.microsoft.com/office/powerpoint/2010/main" val="377359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B8142-1176-8C49-A988-4209D56C61FE}"/>
              </a:ext>
            </a:extLst>
          </p:cNvPr>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85B49F-5023-7D48-B80E-8268F25547D6}"/>
              </a:ext>
            </a:extLst>
          </p:cNvPr>
          <p:cNvSpPr>
            <a:spLocks noGrp="1"/>
          </p:cNvSpPr>
          <p:nvPr>
            <p:ph type="pic" idx="1"/>
          </p:nvPr>
        </p:nvSpPr>
        <p:spPr>
          <a:xfrm>
            <a:off x="5183188" y="1316567"/>
            <a:ext cx="6172200"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62FAB3-811F-F149-A1A2-CC00CFC74FBD}"/>
              </a:ext>
            </a:extLst>
          </p:cNvPr>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FC35B-70BF-6744-BC5F-3530F33AC515}"/>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FB5B4483-BCCF-8C4A-B0C5-7B6E07C08B2C}"/>
              </a:ext>
            </a:extLst>
          </p:cNvPr>
          <p:cNvSpPr>
            <a:spLocks noGrp="1"/>
          </p:cNvSpPr>
          <p:nvPr>
            <p:ph type="ftr" sz="quarter" idx="11"/>
          </p:nvPr>
        </p:nvSpPr>
        <p:spPr/>
        <p:txBody>
          <a:bodyPr/>
          <a:lstStyle/>
          <a:p>
            <a:pPr>
              <a:defRPr/>
            </a:pPr>
            <a:r>
              <a:rPr lang="en-US"/>
              <a:t>Module 1, Session 3</a:t>
            </a:r>
          </a:p>
        </p:txBody>
      </p:sp>
      <p:sp>
        <p:nvSpPr>
          <p:cNvPr id="7" name="Slide Number Placeholder 6">
            <a:extLst>
              <a:ext uri="{FF2B5EF4-FFF2-40B4-BE49-F238E27FC236}">
                <a16:creationId xmlns:a16="http://schemas.microsoft.com/office/drawing/2014/main" id="{88FA071E-986D-4E43-AFFE-5FABC103DA93}"/>
              </a:ext>
            </a:extLst>
          </p:cNvPr>
          <p:cNvSpPr>
            <a:spLocks noGrp="1"/>
          </p:cNvSpPr>
          <p:nvPr>
            <p:ph type="sldNum" sz="quarter" idx="12"/>
          </p:nvPr>
        </p:nvSpPr>
        <p:spPr/>
        <p:txBody>
          <a:bodyPr/>
          <a:lstStyle/>
          <a:p>
            <a:pPr>
              <a:defRPr/>
            </a:pPr>
            <a:fld id="{62CEFD05-D2A0-4274-86C4-C3997E96A751}" type="slidenum">
              <a:rPr lang="en-US" smtClean="0"/>
              <a:pPr>
                <a:defRPr/>
              </a:pPr>
              <a:t>‹#›</a:t>
            </a:fld>
            <a:endParaRPr lang="en-US"/>
          </a:p>
        </p:txBody>
      </p:sp>
    </p:spTree>
    <p:extLst>
      <p:ext uri="{BB962C8B-B14F-4D97-AF65-F5344CB8AC3E}">
        <p14:creationId xmlns:p14="http://schemas.microsoft.com/office/powerpoint/2010/main" val="46428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ACE19-7220-7943-9EE1-015B92FF5990}"/>
              </a:ext>
            </a:extLst>
          </p:cNvPr>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9F1096-DDF1-F840-9460-3F0EED59DEB3}"/>
              </a:ext>
            </a:extLst>
          </p:cNvPr>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84243-DE41-3B48-A73C-5A1D085815DE}"/>
              </a:ext>
            </a:extLst>
          </p:cNvPr>
          <p:cNvSpPr>
            <a:spLocks noGrp="1"/>
          </p:cNvSpPr>
          <p:nvPr>
            <p:ph type="dt" sz="half" idx="2"/>
          </p:nvPr>
        </p:nvSpPr>
        <p:spPr>
          <a:xfrm>
            <a:off x="838200" y="8475134"/>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Summer Institutes 2020</a:t>
            </a:r>
          </a:p>
        </p:txBody>
      </p:sp>
      <p:sp>
        <p:nvSpPr>
          <p:cNvPr id="5" name="Footer Placeholder 4">
            <a:extLst>
              <a:ext uri="{FF2B5EF4-FFF2-40B4-BE49-F238E27FC236}">
                <a16:creationId xmlns:a16="http://schemas.microsoft.com/office/drawing/2014/main" id="{1FDECD46-FD0B-9048-93DC-29C112841C0C}"/>
              </a:ext>
            </a:extLst>
          </p:cNvPr>
          <p:cNvSpPr>
            <a:spLocks noGrp="1"/>
          </p:cNvSpPr>
          <p:nvPr>
            <p:ph type="ftr" sz="quarter" idx="3"/>
          </p:nvPr>
        </p:nvSpPr>
        <p:spPr>
          <a:xfrm>
            <a:off x="4038600" y="8475134"/>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Module 1, Session 3</a:t>
            </a:r>
          </a:p>
        </p:txBody>
      </p:sp>
      <p:sp>
        <p:nvSpPr>
          <p:cNvPr id="6" name="Slide Number Placeholder 5">
            <a:extLst>
              <a:ext uri="{FF2B5EF4-FFF2-40B4-BE49-F238E27FC236}">
                <a16:creationId xmlns:a16="http://schemas.microsoft.com/office/drawing/2014/main" id="{EC530875-80F7-0440-A1AC-286D2070A355}"/>
              </a:ext>
            </a:extLst>
          </p:cNvPr>
          <p:cNvSpPr>
            <a:spLocks noGrp="1"/>
          </p:cNvSpPr>
          <p:nvPr>
            <p:ph type="sldNum" sz="quarter" idx="4"/>
          </p:nvPr>
        </p:nvSpPr>
        <p:spPr>
          <a:xfrm>
            <a:off x="8610600" y="8475134"/>
            <a:ext cx="2743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46B52D6-C1A9-404F-BC2C-7DD8247F5269}" type="slidenum">
              <a:rPr lang="en-US" smtClean="0"/>
              <a:pPr>
                <a:defRPr/>
              </a:pPr>
              <a:t>‹#›</a:t>
            </a:fld>
            <a:endParaRPr lang="en-US"/>
          </a:p>
        </p:txBody>
      </p:sp>
    </p:spTree>
    <p:extLst>
      <p:ext uri="{BB962C8B-B14F-4D97-AF65-F5344CB8AC3E}">
        <p14:creationId xmlns:p14="http://schemas.microsoft.com/office/powerpoint/2010/main" val="19832541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wmf"/></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cs.uni.edu/~campbell/stat/prob9.html"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 </a:t>
            </a:r>
          </a:p>
        </p:txBody>
      </p:sp>
      <p:sp>
        <p:nvSpPr>
          <p:cNvPr id="20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0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22D8960-01D2-4499-87C0-9BA5C82428A5}" type="slidenum">
              <a:rPr lang="en-US" sz="1400" b="0"/>
              <a:pPr/>
              <a:t>1</a:t>
            </a:fld>
            <a:endParaRPr lang="en-US" sz="1400" b="0"/>
          </a:p>
        </p:txBody>
      </p:sp>
      <p:sp>
        <p:nvSpPr>
          <p:cNvPr id="2054" name="Text Box 3"/>
          <p:cNvSpPr txBox="1">
            <a:spLocks noChangeArrowheads="1"/>
          </p:cNvSpPr>
          <p:nvPr/>
        </p:nvSpPr>
        <p:spPr bwMode="auto">
          <a:xfrm>
            <a:off x="3912476" y="2479930"/>
            <a:ext cx="403860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ctr">
              <a:spcBef>
                <a:spcPct val="50000"/>
              </a:spcBef>
            </a:pPr>
            <a:r>
              <a:rPr lang="en-US" sz="4400" dirty="0"/>
              <a:t>Probability Distributions</a:t>
            </a:r>
          </a:p>
          <a:p>
            <a:pPr algn="ctr">
              <a:spcBef>
                <a:spcPct val="50000"/>
              </a:spcBef>
            </a:pPr>
            <a:r>
              <a:rPr lang="en-US" sz="4400" dirty="0"/>
              <a:t>II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11267"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126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A8C1894-07CA-4C12-8E70-3790438BBE36}" type="slidenum">
              <a:rPr lang="en-US" sz="1400" b="0"/>
              <a:pPr/>
              <a:t>10</a:t>
            </a:fld>
            <a:endParaRPr lang="en-US" sz="1400" b="0"/>
          </a:p>
        </p:txBody>
      </p:sp>
      <p:sp>
        <p:nvSpPr>
          <p:cNvPr id="11269" name="Text Box 2"/>
          <p:cNvSpPr txBox="1">
            <a:spLocks noChangeArrowheads="1"/>
          </p:cNvSpPr>
          <p:nvPr/>
        </p:nvSpPr>
        <p:spPr bwMode="auto">
          <a:xfrm>
            <a:off x="3053641" y="591566"/>
            <a:ext cx="59672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Example - Mean and Variance</a:t>
            </a:r>
          </a:p>
        </p:txBody>
      </p:sp>
      <p:sp>
        <p:nvSpPr>
          <p:cNvPr id="11271" name="Text Box 4"/>
          <p:cNvSpPr txBox="1">
            <a:spLocks noChangeArrowheads="1"/>
          </p:cNvSpPr>
          <p:nvPr/>
        </p:nvSpPr>
        <p:spPr bwMode="auto">
          <a:xfrm>
            <a:off x="1189368" y="1349372"/>
            <a:ext cx="9695793"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3200" b="0" dirty="0"/>
              <a:t>The (marginal) outcomes of the multinomial distribution are binomial. We can immediately obtain the means for each outcome, </a:t>
            </a:r>
            <a:r>
              <a:rPr lang="en-US" sz="3200" b="0" dirty="0" err="1"/>
              <a:t>e.g</a:t>
            </a:r>
            <a:r>
              <a:rPr lang="en-US" sz="3200" b="0" dirty="0"/>
              <a:t>, </a:t>
            </a:r>
            <a:r>
              <a:rPr lang="en-US" sz="3200" b="0" dirty="0" err="1"/>
              <a:t>Y</a:t>
            </a:r>
            <a:r>
              <a:rPr lang="en-US" sz="3200" b="0" baseline="-25000" dirty="0" err="1"/>
              <a:t>j</a:t>
            </a:r>
            <a:r>
              <a:rPr lang="en-US" sz="3200" b="0" dirty="0"/>
              <a:t> = </a:t>
            </a:r>
            <a:r>
              <a:rPr lang="en-US" sz="3200" b="0" dirty="0" err="1"/>
              <a:t>k</a:t>
            </a:r>
            <a:r>
              <a:rPr lang="en-US" sz="3200" b="0" baseline="-25000" dirty="0" err="1"/>
              <a:t>j</a:t>
            </a:r>
            <a:r>
              <a:rPr lang="en-US" sz="3200" b="0" dirty="0"/>
              <a:t>, the </a:t>
            </a:r>
            <a:r>
              <a:rPr lang="en-US" sz="3200" b="0" dirty="0" err="1"/>
              <a:t>j</a:t>
            </a:r>
            <a:r>
              <a:rPr lang="en-US" sz="3200" b="0" baseline="30000" dirty="0" err="1"/>
              <a:t>th</a:t>
            </a:r>
            <a:r>
              <a:rPr lang="en-US" sz="3200" b="0" baseline="30000" dirty="0"/>
              <a:t> </a:t>
            </a:r>
            <a:r>
              <a:rPr lang="en-US" sz="3200" b="0" dirty="0"/>
              <a:t>outcome:</a:t>
            </a:r>
            <a:br>
              <a:rPr lang="en-US" sz="3200" b="0" dirty="0"/>
            </a:br>
            <a:br>
              <a:rPr lang="en-US" sz="3200" b="0" dirty="0"/>
            </a:br>
            <a:r>
              <a:rPr lang="en-US" sz="3200" b="0" dirty="0"/>
              <a:t>Mean:</a:t>
            </a:r>
          </a:p>
          <a:p>
            <a:pPr algn="l">
              <a:spcBef>
                <a:spcPct val="50000"/>
              </a:spcBef>
            </a:pPr>
            <a:endParaRPr lang="en-US" sz="3200" b="0" dirty="0"/>
          </a:p>
          <a:p>
            <a:pPr algn="l">
              <a:spcBef>
                <a:spcPct val="50000"/>
              </a:spcBef>
            </a:pPr>
            <a:endParaRPr lang="en-US" sz="3200" b="0" dirty="0"/>
          </a:p>
          <a:p>
            <a:pPr algn="l">
              <a:spcBef>
                <a:spcPct val="50000"/>
              </a:spcBef>
            </a:pPr>
            <a:r>
              <a:rPr lang="en-US" sz="3200" b="0" dirty="0"/>
              <a:t>Variance:</a:t>
            </a:r>
          </a:p>
          <a:p>
            <a:pPr algn="l">
              <a:spcBef>
                <a:spcPct val="50000"/>
              </a:spcBef>
            </a:pPr>
            <a:endParaRPr lang="en-US" sz="3200" b="0" dirty="0">
              <a:solidFill>
                <a:schemeClr val="accent3">
                  <a:lumMod val="75000"/>
                </a:schemeClr>
              </a:solidFill>
            </a:endParaRPr>
          </a:p>
          <a:p>
            <a:pPr algn="l">
              <a:spcBef>
                <a:spcPct val="50000"/>
              </a:spcBef>
            </a:pPr>
            <a:endParaRPr lang="en-US" sz="3200" b="0" dirty="0"/>
          </a:p>
        </p:txBody>
      </p:sp>
      <p:graphicFrame>
        <p:nvGraphicFramePr>
          <p:cNvPr id="11272" name="Object 6"/>
          <p:cNvGraphicFramePr>
            <a:graphicFrameLocks noChangeAspect="1"/>
          </p:cNvGraphicFramePr>
          <p:nvPr>
            <p:extLst>
              <p:ext uri="{D42A27DB-BD31-4B8C-83A1-F6EECF244321}">
                <p14:modId xmlns:p14="http://schemas.microsoft.com/office/powerpoint/2010/main" val="4028287857"/>
              </p:ext>
            </p:extLst>
          </p:nvPr>
        </p:nvGraphicFramePr>
        <p:xfrm>
          <a:off x="3798887" y="5351845"/>
          <a:ext cx="4361035" cy="1097280"/>
        </p:xfrm>
        <a:graphic>
          <a:graphicData uri="http://schemas.openxmlformats.org/presentationml/2006/ole">
            <mc:AlternateContent xmlns:mc="http://schemas.openxmlformats.org/markup-compatibility/2006">
              <mc:Choice xmlns:v="urn:schemas-microsoft-com:vml" Requires="v">
                <p:oleObj spid="_x0000_s38009" name="Equation" r:id="rId3" imgW="1752600" imgH="457200" progId="Equation.3">
                  <p:embed/>
                </p:oleObj>
              </mc:Choice>
              <mc:Fallback>
                <p:oleObj name="Equation" r:id="rId3" imgW="1752600" imgH="4572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7" y="5351845"/>
                        <a:ext cx="4361035"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7"/>
          <p:cNvGraphicFramePr>
            <a:graphicFrameLocks noChangeAspect="1"/>
          </p:cNvGraphicFramePr>
          <p:nvPr>
            <p:extLst>
              <p:ext uri="{D42A27DB-BD31-4B8C-83A1-F6EECF244321}">
                <p14:modId xmlns:p14="http://schemas.microsoft.com/office/powerpoint/2010/main" val="869741566"/>
              </p:ext>
            </p:extLst>
          </p:nvPr>
        </p:nvGraphicFramePr>
        <p:xfrm>
          <a:off x="3065460" y="3157693"/>
          <a:ext cx="4491926" cy="1188720"/>
        </p:xfrm>
        <a:graphic>
          <a:graphicData uri="http://schemas.openxmlformats.org/presentationml/2006/ole">
            <mc:AlternateContent xmlns:mc="http://schemas.openxmlformats.org/markup-compatibility/2006">
              <mc:Choice xmlns:v="urn:schemas-microsoft-com:vml" Requires="v">
                <p:oleObj spid="_x0000_s38010" name="Equation" r:id="rId5" imgW="1765300" imgH="457200" progId="Equation.3">
                  <p:embed/>
                </p:oleObj>
              </mc:Choice>
              <mc:Fallback>
                <p:oleObj name="Equation" r:id="rId5" imgW="176530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5460" y="3157693"/>
                        <a:ext cx="4491926"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4" name="Object 8"/>
          <p:cNvGraphicFramePr>
            <a:graphicFrameLocks noChangeAspect="1"/>
          </p:cNvGraphicFramePr>
          <p:nvPr>
            <p:extLst>
              <p:ext uri="{D42A27DB-BD31-4B8C-83A1-F6EECF244321}">
                <p14:modId xmlns:p14="http://schemas.microsoft.com/office/powerpoint/2010/main" val="4018968544"/>
              </p:ext>
            </p:extLst>
          </p:nvPr>
        </p:nvGraphicFramePr>
        <p:xfrm>
          <a:off x="4038600" y="4208936"/>
          <a:ext cx="2194560" cy="1097280"/>
        </p:xfrm>
        <a:graphic>
          <a:graphicData uri="http://schemas.openxmlformats.org/presentationml/2006/ole">
            <mc:AlternateContent xmlns:mc="http://schemas.openxmlformats.org/markup-compatibility/2006">
              <mc:Choice xmlns:v="urn:schemas-microsoft-com:vml" Requires="v">
                <p:oleObj spid="_x0000_s38011" name="Equation" r:id="rId7" imgW="863225" imgH="431613" progId="Equation.3">
                  <p:embed/>
                </p:oleObj>
              </mc:Choice>
              <mc:Fallback>
                <p:oleObj name="Equation" r:id="rId7" imgW="863225" imgH="43161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4208936"/>
                        <a:ext cx="219456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75" name="Object 9"/>
          <p:cNvGraphicFramePr>
            <a:graphicFrameLocks noChangeAspect="1"/>
          </p:cNvGraphicFramePr>
          <p:nvPr>
            <p:extLst>
              <p:ext uri="{D42A27DB-BD31-4B8C-83A1-F6EECF244321}">
                <p14:modId xmlns:p14="http://schemas.microsoft.com/office/powerpoint/2010/main" val="1884393232"/>
              </p:ext>
            </p:extLst>
          </p:nvPr>
        </p:nvGraphicFramePr>
        <p:xfrm>
          <a:off x="4727622" y="6243486"/>
          <a:ext cx="4293267" cy="1005840"/>
        </p:xfrm>
        <a:graphic>
          <a:graphicData uri="http://schemas.openxmlformats.org/presentationml/2006/ole">
            <mc:AlternateContent xmlns:mc="http://schemas.openxmlformats.org/markup-compatibility/2006">
              <mc:Choice xmlns:v="urn:schemas-microsoft-com:vml" Requires="v">
                <p:oleObj spid="_x0000_s38012" name="Equation" r:id="rId9" imgW="1777229" imgH="431613" progId="Equation.3">
                  <p:embed/>
                </p:oleObj>
              </mc:Choice>
              <mc:Fallback>
                <p:oleObj name="Equation" r:id="rId9" imgW="1777229" imgH="431613"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7622" y="6243486"/>
                        <a:ext cx="4293267"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1229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229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FF86E922-973F-428B-BEEB-E44164E10A3F}" type="slidenum">
              <a:rPr lang="en-US" sz="1400" b="0"/>
              <a:pPr/>
              <a:t>11</a:t>
            </a:fld>
            <a:endParaRPr lang="en-US" sz="1400" b="0"/>
          </a:p>
        </p:txBody>
      </p:sp>
      <p:sp>
        <p:nvSpPr>
          <p:cNvPr id="12293" name="Text Box 2"/>
          <p:cNvSpPr txBox="1">
            <a:spLocks noChangeArrowheads="1"/>
          </p:cNvSpPr>
          <p:nvPr/>
        </p:nvSpPr>
        <p:spPr bwMode="auto">
          <a:xfrm>
            <a:off x="2768600" y="584200"/>
            <a:ext cx="665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Distribution Summary</a:t>
            </a:r>
          </a:p>
        </p:txBody>
      </p:sp>
      <p:sp>
        <p:nvSpPr>
          <p:cNvPr id="12297" name="Rectangle 6"/>
          <p:cNvSpPr>
            <a:spLocks noChangeArrowheads="1"/>
          </p:cNvSpPr>
          <p:nvPr/>
        </p:nvSpPr>
        <p:spPr bwMode="auto">
          <a:xfrm>
            <a:off x="2209800" y="1886542"/>
            <a:ext cx="8102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6" indent="-457206">
              <a:spcBef>
                <a:spcPct val="50000"/>
              </a:spcBef>
            </a:pPr>
            <a:r>
              <a:rPr lang="en-US" sz="2800" dirty="0">
                <a:latin typeface="Times New Roman" panose="02020603050405020304" pitchFamily="18" charset="0"/>
                <a:cs typeface="Times New Roman" panose="02020603050405020304" pitchFamily="18" charset="0"/>
              </a:rPr>
              <a:t>1.	Multinomial RVs are discrete</a:t>
            </a:r>
          </a:p>
          <a:p>
            <a:pPr marL="457206" indent="-457206">
              <a:spcBef>
                <a:spcPct val="50000"/>
              </a:spcBef>
            </a:pPr>
            <a:r>
              <a:rPr lang="en-US" sz="2800" dirty="0">
                <a:latin typeface="Times New Roman" panose="02020603050405020304" pitchFamily="18" charset="0"/>
                <a:cs typeface="Times New Roman" panose="02020603050405020304" pitchFamily="18" charset="0"/>
              </a:rPr>
              <a:t>2.	Parameters  -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a:t>
            </a:r>
            <a:r>
              <a:rPr lang="en-US" sz="2800" baseline="-25000" dirty="0">
                <a:latin typeface="Times New Roman" panose="02020603050405020304" pitchFamily="18" charset="0"/>
                <a:cs typeface="Times New Roman" panose="02020603050405020304" pitchFamily="18" charset="0"/>
              </a:rPr>
              <a:t>1</a:t>
            </a:r>
            <a:r>
              <a:rPr lang="en-US" sz="2800" i="1" dirty="0">
                <a:latin typeface="Times New Roman" panose="02020603050405020304" pitchFamily="18" charset="0"/>
                <a:cs typeface="Times New Roman" panose="02020603050405020304" pitchFamily="18" charset="0"/>
              </a:rPr>
              <a:t>, p</a:t>
            </a:r>
            <a:r>
              <a:rPr lang="en-US" sz="2800" baseline="-25000" dirty="0">
                <a:latin typeface="Times New Roman" panose="02020603050405020304" pitchFamily="18" charset="0"/>
                <a:cs typeface="Times New Roman" panose="02020603050405020304" pitchFamily="18" charset="0"/>
              </a:rPr>
              <a:t>2</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p</a:t>
            </a:r>
            <a:r>
              <a:rPr lang="en-US" sz="2800" baseline="-25000" dirty="0" err="1">
                <a:latin typeface="Times New Roman" panose="02020603050405020304" pitchFamily="18" charset="0"/>
                <a:cs typeface="Times New Roman" panose="02020603050405020304" pitchFamily="18" charset="0"/>
              </a:rPr>
              <a:t>J</a:t>
            </a:r>
            <a:endParaRPr lang="en-US" sz="2800" baseline="-25000" dirty="0">
              <a:latin typeface="Times New Roman" panose="02020603050405020304" pitchFamily="18" charset="0"/>
              <a:cs typeface="Times New Roman" panose="02020603050405020304" pitchFamily="18" charset="0"/>
            </a:endParaRPr>
          </a:p>
          <a:p>
            <a:pPr marL="457206" indent="-457206">
              <a:spcBef>
                <a:spcPct val="50000"/>
              </a:spcBef>
              <a:buFontTx/>
              <a:buAutoNum type="arabicPeriod" startAt="3"/>
            </a:pPr>
            <a:r>
              <a:rPr lang="en-US" sz="2800" dirty="0">
                <a:latin typeface="Times New Roman" panose="02020603050405020304" pitchFamily="18" charset="0"/>
                <a:cs typeface="Times New Roman" panose="02020603050405020304" pitchFamily="18" charset="0"/>
              </a:rPr>
              <a:t>Each outcome </a:t>
            </a:r>
            <a:r>
              <a:rPr lang="en-US" sz="2800" dirty="0" err="1">
                <a:latin typeface="Times New Roman" panose="02020603050405020304" pitchFamily="18" charset="0"/>
                <a:cs typeface="Times New Roman" panose="02020603050405020304" pitchFamily="18" charset="0"/>
              </a:rPr>
              <a:t>Y</a:t>
            </a:r>
            <a:r>
              <a:rPr lang="en-US" sz="2800" baseline="-25000" dirty="0" err="1">
                <a:latin typeface="Times New Roman" panose="02020603050405020304" pitchFamily="18" charset="0"/>
                <a:cs typeface="Times New Roman" panose="02020603050405020304" pitchFamily="18" charset="0"/>
              </a:rPr>
              <a:t>j</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k</a:t>
            </a:r>
            <a:r>
              <a:rPr lang="en-US" sz="2800" baseline="-25000" dirty="0" err="1">
                <a:latin typeface="Times New Roman" panose="02020603050405020304" pitchFamily="18" charset="0"/>
                <a:cs typeface="Times New Roman" panose="02020603050405020304" pitchFamily="18" charset="0"/>
              </a:rPr>
              <a:t>j</a:t>
            </a:r>
            <a:r>
              <a:rPr lang="en-US" sz="2800" dirty="0">
                <a:latin typeface="Times New Roman" panose="02020603050405020304" pitchFamily="18" charset="0"/>
                <a:cs typeface="Times New Roman" panose="02020603050405020304" pitchFamily="18" charset="0"/>
              </a:rPr>
              <a:t> is the sum of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independent Bernoulli outcomes</a:t>
            </a:r>
          </a:p>
          <a:p>
            <a:pPr marL="457206" indent="-457206">
              <a:spcBef>
                <a:spcPct val="50000"/>
              </a:spcBef>
              <a:buFontTx/>
              <a:buAutoNum type="arabicPeriod" startAt="3"/>
            </a:pPr>
            <a:r>
              <a:rPr lang="en-US" sz="2800" dirty="0">
                <a:latin typeface="Times New Roman" panose="02020603050405020304" pitchFamily="18" charset="0"/>
                <a:cs typeface="Times New Roman" panose="02020603050405020304" pitchFamily="18" charset="0"/>
              </a:rPr>
              <a:t>Extends binomial distribution</a:t>
            </a:r>
          </a:p>
          <a:p>
            <a:pPr marL="457206" indent="-457206">
              <a:spcBef>
                <a:spcPct val="50000"/>
              </a:spcBef>
            </a:pPr>
            <a:r>
              <a:rPr lang="en-US" sz="2800" dirty="0">
                <a:latin typeface="Times New Roman" panose="02020603050405020304" pitchFamily="18" charset="0"/>
                <a:cs typeface="Times New Roman" panose="02020603050405020304" pitchFamily="18" charset="0"/>
              </a:rPr>
              <a:t>5.	Contingency tables, polytomous regression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1331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331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46D10188-722F-4897-BC8D-E12A74707772}" type="slidenum">
              <a:rPr lang="en-US" sz="1400" b="0"/>
              <a:pPr/>
              <a:t>12</a:t>
            </a:fld>
            <a:endParaRPr lang="en-US" sz="1400" b="0"/>
          </a:p>
        </p:txBody>
      </p:sp>
      <p:sp>
        <p:nvSpPr>
          <p:cNvPr id="13318" name="Text Box 3"/>
          <p:cNvSpPr txBox="1">
            <a:spLocks noChangeArrowheads="1"/>
          </p:cNvSpPr>
          <p:nvPr/>
        </p:nvSpPr>
        <p:spPr bwMode="auto">
          <a:xfrm>
            <a:off x="2895600" y="3454403"/>
            <a:ext cx="79502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4400" dirty="0"/>
              <a:t>Continuous Distributions</a:t>
            </a:r>
            <a:endParaRPr lang="en-US" sz="44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1433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434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E9C31E0C-22E4-46EA-9B05-27196A70ACB9}" type="slidenum">
              <a:rPr lang="en-US" sz="1400" b="0"/>
              <a:pPr/>
              <a:t>13</a:t>
            </a:fld>
            <a:endParaRPr lang="en-US" sz="1400" b="0"/>
          </a:p>
        </p:txBody>
      </p:sp>
      <p:sp>
        <p:nvSpPr>
          <p:cNvPr id="14342" name="Text Box 3"/>
          <p:cNvSpPr txBox="1">
            <a:spLocks noChangeArrowheads="1"/>
          </p:cNvSpPr>
          <p:nvPr/>
        </p:nvSpPr>
        <p:spPr bwMode="auto">
          <a:xfrm>
            <a:off x="3530600" y="455669"/>
            <a:ext cx="513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Continuous Distributions</a:t>
            </a:r>
          </a:p>
        </p:txBody>
      </p:sp>
      <p:sp>
        <p:nvSpPr>
          <p:cNvPr id="14344" name="Text Box 5"/>
          <p:cNvSpPr txBox="1">
            <a:spLocks noChangeArrowheads="1"/>
          </p:cNvSpPr>
          <p:nvPr/>
        </p:nvSpPr>
        <p:spPr bwMode="auto">
          <a:xfrm>
            <a:off x="1701800" y="1509623"/>
            <a:ext cx="87884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For measurements like height and weight which can be measured with arbitrary precision, it does not make sense to talk about the probability of any single value. Instead we talk about the probability for an </a:t>
            </a:r>
            <a:r>
              <a:rPr lang="en-US" sz="2800" dirty="0"/>
              <a:t>interval</a:t>
            </a:r>
            <a:r>
              <a:rPr lang="en-US" sz="2800" b="0" dirty="0"/>
              <a:t>.</a:t>
            </a:r>
            <a:endParaRPr lang="en-US" sz="2800" dirty="0"/>
          </a:p>
          <a:p>
            <a:pPr>
              <a:spcBef>
                <a:spcPct val="50000"/>
              </a:spcBef>
            </a:pPr>
            <a:r>
              <a:rPr lang="en-US" sz="2800" b="0" dirty="0"/>
              <a:t>P[weight = 70.000kg] </a:t>
            </a:r>
            <a:r>
              <a:rPr lang="en-US" sz="2800" b="0" dirty="0">
                <a:sym typeface="Symbol" pitchFamily="18" charset="2"/>
              </a:rPr>
              <a:t> 0</a:t>
            </a:r>
          </a:p>
          <a:p>
            <a:pPr>
              <a:spcBef>
                <a:spcPct val="50000"/>
              </a:spcBef>
            </a:pPr>
            <a:r>
              <a:rPr lang="en-US" sz="2800" b="0" dirty="0">
                <a:sym typeface="Symbol" pitchFamily="18" charset="2"/>
              </a:rPr>
              <a:t>P[69.0kg </a:t>
            </a:r>
            <a:r>
              <a:rPr lang="en-US" sz="2800" b="0" u="sng" dirty="0">
                <a:sym typeface="Symbol" pitchFamily="18" charset="2"/>
              </a:rPr>
              <a:t>&lt;</a:t>
            </a:r>
            <a:r>
              <a:rPr lang="en-US" sz="2800" b="0" dirty="0">
                <a:sym typeface="Symbol" pitchFamily="18" charset="2"/>
              </a:rPr>
              <a:t> weight </a:t>
            </a:r>
            <a:r>
              <a:rPr lang="en-US" sz="2800" b="0" u="sng" dirty="0">
                <a:sym typeface="Symbol" pitchFamily="18" charset="2"/>
              </a:rPr>
              <a:t>&lt;</a:t>
            </a:r>
            <a:r>
              <a:rPr lang="en-US" sz="2800" b="0" dirty="0">
                <a:sym typeface="Symbol" pitchFamily="18" charset="2"/>
              </a:rPr>
              <a:t> 71.0kg] = 0.08</a:t>
            </a:r>
          </a:p>
          <a:p>
            <a:pPr algn="l">
              <a:spcBef>
                <a:spcPct val="50000"/>
              </a:spcBef>
            </a:pPr>
            <a:endParaRPr lang="en-US" sz="2800" b="0" dirty="0"/>
          </a:p>
          <a:p>
            <a:pPr algn="l">
              <a:spcBef>
                <a:spcPct val="50000"/>
              </a:spcBef>
            </a:pPr>
            <a:r>
              <a:rPr lang="en-US" sz="2800" b="0" dirty="0"/>
              <a:t>For discrete random variables, we had a probability mass function to give us the probability of each possible value. For continuous random variables we use a </a:t>
            </a:r>
            <a:r>
              <a:rPr lang="en-US" sz="2800" dirty="0"/>
              <a:t>probability density function</a:t>
            </a:r>
            <a:r>
              <a:rPr lang="en-US" sz="2800" b="0" dirty="0"/>
              <a:t> to tell us about the probability of obtaining a value within some interval.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1536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536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024AD6A-3FFD-4722-8848-1D2150C1A435}" type="slidenum">
              <a:rPr lang="en-US" sz="1400" b="0"/>
              <a:pPr/>
              <a:t>14</a:t>
            </a:fld>
            <a:endParaRPr lang="en-US" sz="1400" b="0"/>
          </a:p>
        </p:txBody>
      </p:sp>
      <p:sp>
        <p:nvSpPr>
          <p:cNvPr id="15366" name="Text Box 3"/>
          <p:cNvSpPr txBox="1">
            <a:spLocks noChangeArrowheads="1"/>
          </p:cNvSpPr>
          <p:nvPr/>
        </p:nvSpPr>
        <p:spPr bwMode="auto">
          <a:xfrm>
            <a:off x="1200150" y="7322139"/>
            <a:ext cx="101536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For any interval, the </a:t>
            </a:r>
            <a:r>
              <a:rPr lang="en-US" sz="2800" dirty="0"/>
              <a:t>area </a:t>
            </a:r>
            <a:r>
              <a:rPr lang="en-US" sz="2800" b="0" dirty="0"/>
              <a:t>under the curve represents the probability of obtaining a value in that interval.</a:t>
            </a:r>
          </a:p>
        </p:txBody>
      </p:sp>
      <p:pic>
        <p:nvPicPr>
          <p:cNvPr id="15367" name="Picture 4" descr="ar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812" y="5314523"/>
            <a:ext cx="4524375" cy="20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1117600" y="434548"/>
            <a:ext cx="881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With discrete probability distributions, we can determine the probability of a single outcome, e.g.: </a:t>
            </a:r>
          </a:p>
        </p:txBody>
      </p:sp>
      <p:pic>
        <p:nvPicPr>
          <p:cNvPr id="2" name="Picture 1"/>
          <p:cNvPicPr>
            <a:picLocks noChangeAspect="1"/>
          </p:cNvPicPr>
          <p:nvPr/>
        </p:nvPicPr>
        <p:blipFill>
          <a:blip r:embed="rId3"/>
          <a:stretch>
            <a:fillRect/>
          </a:stretch>
        </p:blipFill>
        <p:spPr>
          <a:xfrm>
            <a:off x="3895725" y="1529151"/>
            <a:ext cx="4097676" cy="2801740"/>
          </a:xfrm>
          <a:prstGeom prst="rect">
            <a:avLst/>
          </a:prstGeom>
        </p:spPr>
      </p:pic>
      <p:sp>
        <p:nvSpPr>
          <p:cNvPr id="10" name="Text Box 3"/>
          <p:cNvSpPr txBox="1">
            <a:spLocks noChangeArrowheads="1"/>
          </p:cNvSpPr>
          <p:nvPr/>
        </p:nvSpPr>
        <p:spPr bwMode="auto">
          <a:xfrm>
            <a:off x="1200150" y="4379903"/>
            <a:ext cx="97980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With continuous probability distributions, we can determine the probability across a range of outcomes: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16387"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638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ACB85DCE-A3DF-4767-A535-69FD8B53D445}" type="slidenum">
              <a:rPr lang="en-US" sz="1400" b="0"/>
              <a:pPr/>
              <a:t>15</a:t>
            </a:fld>
            <a:endParaRPr lang="en-US" sz="1400" b="0"/>
          </a:p>
        </p:txBody>
      </p:sp>
      <p:sp>
        <p:nvSpPr>
          <p:cNvPr id="16389" name="Text Box 2"/>
          <p:cNvSpPr txBox="1">
            <a:spLocks noChangeArrowheads="1"/>
          </p:cNvSpPr>
          <p:nvPr/>
        </p:nvSpPr>
        <p:spPr bwMode="auto">
          <a:xfrm>
            <a:off x="3124176" y="488117"/>
            <a:ext cx="57071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Probability density function</a:t>
            </a:r>
          </a:p>
        </p:txBody>
      </p:sp>
      <p:sp>
        <p:nvSpPr>
          <p:cNvPr id="16391" name="Text Box 4"/>
          <p:cNvSpPr txBox="1">
            <a:spLocks noChangeArrowheads="1"/>
          </p:cNvSpPr>
          <p:nvPr/>
        </p:nvSpPr>
        <p:spPr bwMode="auto">
          <a:xfrm>
            <a:off x="1328219" y="1484670"/>
            <a:ext cx="945936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7013" indent="-227013">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1. A function, typically denoted f(x), that gives probabilities based on the </a:t>
            </a:r>
            <a:r>
              <a:rPr lang="en-US" sz="2800" dirty="0"/>
              <a:t>area</a:t>
            </a:r>
            <a:r>
              <a:rPr lang="en-US" sz="2800" b="0" dirty="0"/>
              <a:t> under the curve.</a:t>
            </a:r>
          </a:p>
          <a:p>
            <a:pPr algn="l">
              <a:spcBef>
                <a:spcPct val="50000"/>
              </a:spcBef>
            </a:pPr>
            <a:r>
              <a:rPr lang="en-US" sz="2800" b="0" dirty="0"/>
              <a:t>2.	f(x) ≥ 0</a:t>
            </a:r>
          </a:p>
          <a:p>
            <a:pPr algn="l">
              <a:spcBef>
                <a:spcPct val="50000"/>
              </a:spcBef>
            </a:pPr>
            <a:r>
              <a:rPr lang="en-US" sz="2800" b="0" dirty="0"/>
              <a:t>3.	Total area under the function f(x) is 1.</a:t>
            </a:r>
          </a:p>
        </p:txBody>
      </p:sp>
      <p:graphicFrame>
        <p:nvGraphicFramePr>
          <p:cNvPr id="16392" name="Object 5"/>
          <p:cNvGraphicFramePr>
            <a:graphicFrameLocks noChangeAspect="1"/>
          </p:cNvGraphicFramePr>
          <p:nvPr>
            <p:extLst>
              <p:ext uri="{D42A27DB-BD31-4B8C-83A1-F6EECF244321}">
                <p14:modId xmlns:p14="http://schemas.microsoft.com/office/powerpoint/2010/main" val="1460094138"/>
              </p:ext>
            </p:extLst>
          </p:nvPr>
        </p:nvGraphicFramePr>
        <p:xfrm>
          <a:off x="8153400" y="3183077"/>
          <a:ext cx="2514366" cy="548640"/>
        </p:xfrm>
        <a:graphic>
          <a:graphicData uri="http://schemas.openxmlformats.org/presentationml/2006/ole">
            <mc:AlternateContent xmlns:mc="http://schemas.openxmlformats.org/markup-compatibility/2006">
              <mc:Choice xmlns:v="urn:schemas-microsoft-com:vml" Requires="v">
                <p:oleObj spid="_x0000_s16636" name="Equation" r:id="rId3" imgW="1447172" imgH="317362" progId="Equation.3">
                  <p:embed/>
                </p:oleObj>
              </mc:Choice>
              <mc:Fallback>
                <p:oleObj name="Equation" r:id="rId3" imgW="1447172" imgH="317362"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183077"/>
                        <a:ext cx="2514366" cy="548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3" name="Text Box 6"/>
          <p:cNvSpPr txBox="1">
            <a:spLocks noChangeArrowheads="1"/>
          </p:cNvSpPr>
          <p:nvPr/>
        </p:nvSpPr>
        <p:spPr bwMode="auto">
          <a:xfrm>
            <a:off x="2648607" y="4773196"/>
            <a:ext cx="69368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Cumulative distribution function</a:t>
            </a:r>
          </a:p>
        </p:txBody>
      </p:sp>
      <p:sp>
        <p:nvSpPr>
          <p:cNvPr id="16395" name="Text Box 8"/>
          <p:cNvSpPr txBox="1">
            <a:spLocks noChangeArrowheads="1"/>
          </p:cNvSpPr>
          <p:nvPr/>
        </p:nvSpPr>
        <p:spPr bwMode="auto">
          <a:xfrm>
            <a:off x="1008993" y="5904373"/>
            <a:ext cx="10515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The </a:t>
            </a:r>
            <a:r>
              <a:rPr lang="en-US" sz="2800" dirty="0"/>
              <a:t>cumulative distribution function</a:t>
            </a:r>
            <a:r>
              <a:rPr lang="en-US" sz="2800" b="0" dirty="0"/>
              <a:t>, F(t), tells us the total probability that X is less than some value t.</a:t>
            </a:r>
          </a:p>
          <a:p>
            <a:pPr>
              <a:spcBef>
                <a:spcPct val="50000"/>
              </a:spcBef>
            </a:pPr>
            <a:r>
              <a:rPr lang="en-US" sz="2800" b="0" dirty="0"/>
              <a:t>F(t) = P(X ≤ t)</a:t>
            </a:r>
          </a:p>
          <a:p>
            <a:pPr algn="l">
              <a:spcBef>
                <a:spcPct val="50000"/>
              </a:spcBef>
            </a:pPr>
            <a:endParaRPr lang="en-US" sz="2800" b="0" dirty="0"/>
          </a:p>
        </p:txBody>
      </p:sp>
      <p:sp>
        <p:nvSpPr>
          <p:cNvPr id="2" name="TextBox 1">
            <a:extLst>
              <a:ext uri="{FF2B5EF4-FFF2-40B4-BE49-F238E27FC236}">
                <a16:creationId xmlns:a16="http://schemas.microsoft.com/office/drawing/2014/main" id="{12BF7E19-C245-0C4A-953D-2893D4891DAC}"/>
              </a:ext>
            </a:extLst>
          </p:cNvPr>
          <p:cNvSpPr txBox="1"/>
          <p:nvPr/>
        </p:nvSpPr>
        <p:spPr>
          <a:xfrm>
            <a:off x="6517684" y="3638491"/>
            <a:ext cx="1055176" cy="369332"/>
          </a:xfrm>
          <a:prstGeom prst="rect">
            <a:avLst/>
          </a:prstGeom>
          <a:solidFill>
            <a:schemeClr val="bg1"/>
          </a:solidFill>
        </p:spPr>
        <p:txBody>
          <a:bodyPr wrap="square" rtlCol="0">
            <a:spAutoFit/>
          </a:bodyPr>
          <a:lstStyle/>
          <a:p>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1741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741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2ACC4FAD-4C0D-47C3-B9E7-EE9E5312406D}" type="slidenum">
              <a:rPr lang="en-US" sz="1400" b="0"/>
              <a:pPr/>
              <a:t>16</a:t>
            </a:fld>
            <a:endParaRPr lang="en-US" sz="1400" b="0"/>
          </a:p>
        </p:txBody>
      </p:sp>
      <p:pic>
        <p:nvPicPr>
          <p:cNvPr id="17413" name="Picture 2" descr="cd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315" y="953063"/>
            <a:ext cx="1032486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a:grpSpLocks noChangeAspect="1"/>
          </p:cNvGrpSpPr>
          <p:nvPr/>
        </p:nvGrpSpPr>
        <p:grpSpPr bwMode="auto">
          <a:xfrm>
            <a:off x="1765871" y="3053502"/>
            <a:ext cx="4697991" cy="5118103"/>
            <a:chOff x="953249" y="3238500"/>
            <a:chExt cx="2536856" cy="2764956"/>
          </a:xfrm>
        </p:grpSpPr>
        <p:cxnSp>
          <p:nvCxnSpPr>
            <p:cNvPr id="17423" name="Straight Connector 2"/>
            <p:cNvCxnSpPr>
              <a:cxnSpLocks noChangeShapeType="1"/>
            </p:cNvCxnSpPr>
            <p:nvPr/>
          </p:nvCxnSpPr>
          <p:spPr bwMode="auto">
            <a:xfrm flipV="1">
              <a:off x="1663700" y="3238500"/>
              <a:ext cx="0" cy="135890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4" name="Rectangle 5"/>
            <p:cNvSpPr>
              <a:spLocks noChangeArrowheads="1"/>
            </p:cNvSpPr>
            <p:nvPr/>
          </p:nvSpPr>
          <p:spPr bwMode="auto">
            <a:xfrm>
              <a:off x="953249" y="5488018"/>
              <a:ext cx="2536856" cy="51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dirty="0">
                  <a:latin typeface="Times New Roman" panose="02020603050405020304" pitchFamily="18" charset="0"/>
                  <a:cs typeface="Times New Roman" panose="02020603050405020304" pitchFamily="18" charset="0"/>
                </a:rPr>
                <a:t>Prob[weight &lt; 80]  = 0.40</a:t>
              </a:r>
            </a:p>
            <a:p>
              <a:r>
                <a:rPr lang="en-US" sz="2800" i="1" dirty="0">
                  <a:latin typeface="Times New Roman" panose="02020603050405020304" pitchFamily="18" charset="0"/>
                  <a:cs typeface="Times New Roman" panose="02020603050405020304" pitchFamily="18" charset="0"/>
                </a:rPr>
                <a:t>Area under the curve</a:t>
              </a:r>
            </a:p>
          </p:txBody>
        </p:sp>
        <p:sp>
          <p:nvSpPr>
            <p:cNvPr id="17425" name="Oval 15"/>
            <p:cNvSpPr>
              <a:spLocks noChangeArrowheads="1"/>
            </p:cNvSpPr>
            <p:nvPr/>
          </p:nvSpPr>
          <p:spPr bwMode="auto">
            <a:xfrm>
              <a:off x="1524000" y="4622800"/>
              <a:ext cx="257175" cy="215900"/>
            </a:xfrm>
            <a:prstGeom prst="ellipse">
              <a:avLst/>
            </a:prstGeom>
            <a:noFill/>
            <a:ln w="19050" algn="ctr">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7426" name="Straight Connector 47"/>
            <p:cNvCxnSpPr>
              <a:cxnSpLocks noChangeShapeType="1"/>
            </p:cNvCxnSpPr>
            <p:nvPr/>
          </p:nvCxnSpPr>
          <p:spPr bwMode="auto">
            <a:xfrm flipH="1">
              <a:off x="1363980" y="4076700"/>
              <a:ext cx="2997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7" name="Straight Connector 51"/>
            <p:cNvCxnSpPr>
              <a:cxnSpLocks noChangeShapeType="1"/>
            </p:cNvCxnSpPr>
            <p:nvPr/>
          </p:nvCxnSpPr>
          <p:spPr bwMode="auto">
            <a:xfrm flipH="1">
              <a:off x="1363980" y="4165600"/>
              <a:ext cx="2997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8" name="Straight Connector 52"/>
            <p:cNvCxnSpPr>
              <a:cxnSpLocks noChangeShapeType="1"/>
            </p:cNvCxnSpPr>
            <p:nvPr/>
          </p:nvCxnSpPr>
          <p:spPr bwMode="auto">
            <a:xfrm flipH="1">
              <a:off x="1363980" y="4241800"/>
              <a:ext cx="2997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29" name="Straight Connector 53"/>
            <p:cNvCxnSpPr>
              <a:cxnSpLocks noChangeShapeType="1"/>
            </p:cNvCxnSpPr>
            <p:nvPr/>
          </p:nvCxnSpPr>
          <p:spPr bwMode="auto">
            <a:xfrm flipH="1">
              <a:off x="1300480" y="4330700"/>
              <a:ext cx="36576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0" name="Straight Connector 54"/>
            <p:cNvCxnSpPr>
              <a:cxnSpLocks noChangeShapeType="1"/>
            </p:cNvCxnSpPr>
            <p:nvPr/>
          </p:nvCxnSpPr>
          <p:spPr bwMode="auto">
            <a:xfrm flipH="1">
              <a:off x="1206500" y="4419600"/>
              <a:ext cx="46990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1" name="Straight Connector 55"/>
            <p:cNvCxnSpPr>
              <a:cxnSpLocks noChangeShapeType="1"/>
            </p:cNvCxnSpPr>
            <p:nvPr/>
          </p:nvCxnSpPr>
          <p:spPr bwMode="auto">
            <a:xfrm flipH="1">
              <a:off x="1193800" y="4508500"/>
              <a:ext cx="46990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2" name="Straight Connector 56"/>
            <p:cNvCxnSpPr>
              <a:cxnSpLocks noChangeShapeType="1"/>
            </p:cNvCxnSpPr>
            <p:nvPr/>
          </p:nvCxnSpPr>
          <p:spPr bwMode="auto">
            <a:xfrm flipH="1">
              <a:off x="1541780" y="3632200"/>
              <a:ext cx="104775"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3" name="Straight Connector 57"/>
            <p:cNvCxnSpPr>
              <a:cxnSpLocks noChangeShapeType="1"/>
            </p:cNvCxnSpPr>
            <p:nvPr/>
          </p:nvCxnSpPr>
          <p:spPr bwMode="auto">
            <a:xfrm flipH="1">
              <a:off x="1414780" y="4000500"/>
              <a:ext cx="24892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4" name="Straight Connector 56"/>
            <p:cNvCxnSpPr>
              <a:cxnSpLocks noChangeShapeType="1"/>
            </p:cNvCxnSpPr>
            <p:nvPr/>
          </p:nvCxnSpPr>
          <p:spPr bwMode="auto">
            <a:xfrm flipH="1">
              <a:off x="1567180" y="3543300"/>
              <a:ext cx="104775"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5" name="Straight Connector 57"/>
            <p:cNvCxnSpPr>
              <a:cxnSpLocks noChangeShapeType="1"/>
            </p:cNvCxnSpPr>
            <p:nvPr/>
          </p:nvCxnSpPr>
          <p:spPr bwMode="auto">
            <a:xfrm flipH="1">
              <a:off x="1452880" y="3911600"/>
              <a:ext cx="20955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6" name="Straight Connector 57"/>
            <p:cNvCxnSpPr>
              <a:cxnSpLocks noChangeShapeType="1"/>
            </p:cNvCxnSpPr>
            <p:nvPr/>
          </p:nvCxnSpPr>
          <p:spPr bwMode="auto">
            <a:xfrm flipH="1">
              <a:off x="1452880" y="3810000"/>
              <a:ext cx="20955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37" name="Straight Connector 57"/>
            <p:cNvCxnSpPr>
              <a:cxnSpLocks noChangeShapeType="1"/>
            </p:cNvCxnSpPr>
            <p:nvPr/>
          </p:nvCxnSpPr>
          <p:spPr bwMode="auto">
            <a:xfrm flipH="1">
              <a:off x="1478280" y="3708400"/>
              <a:ext cx="182880" cy="0"/>
            </a:xfrm>
            <a:prstGeom prst="line">
              <a:avLst/>
            </a:prstGeom>
            <a:noFill/>
            <a:ln w="9525"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7" name="Group 26"/>
          <p:cNvGrpSpPr>
            <a:grpSpLocks noChangeAspect="1"/>
          </p:cNvGrpSpPr>
          <p:nvPr/>
        </p:nvGrpSpPr>
        <p:grpSpPr bwMode="auto">
          <a:xfrm>
            <a:off x="8299977" y="4464012"/>
            <a:ext cx="470260" cy="1519212"/>
            <a:chOff x="4379912" y="4007881"/>
            <a:chExt cx="257175" cy="830819"/>
          </a:xfrm>
        </p:grpSpPr>
        <p:cxnSp>
          <p:nvCxnSpPr>
            <p:cNvPr id="17421" name="Straight Connector 32"/>
            <p:cNvCxnSpPr>
              <a:cxnSpLocks noChangeShapeType="1"/>
            </p:cNvCxnSpPr>
            <p:nvPr/>
          </p:nvCxnSpPr>
          <p:spPr bwMode="auto">
            <a:xfrm flipV="1">
              <a:off x="4508500" y="4007881"/>
              <a:ext cx="0" cy="627619"/>
            </a:xfrm>
            <a:prstGeom prst="line">
              <a:avLst/>
            </a:prstGeom>
            <a:noFill/>
            <a:ln w="38100"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22" name="Oval 15"/>
            <p:cNvSpPr>
              <a:spLocks noChangeArrowheads="1"/>
            </p:cNvSpPr>
            <p:nvPr/>
          </p:nvSpPr>
          <p:spPr bwMode="auto">
            <a:xfrm>
              <a:off x="4379912" y="4622800"/>
              <a:ext cx="257175" cy="215900"/>
            </a:xfrm>
            <a:prstGeom prst="ellipse">
              <a:avLst/>
            </a:prstGeom>
            <a:noFill/>
            <a:ln w="19050" algn="ctr">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Rectangle 1">
            <a:extLst>
              <a:ext uri="{FF2B5EF4-FFF2-40B4-BE49-F238E27FC236}">
                <a16:creationId xmlns:a16="http://schemas.microsoft.com/office/drawing/2014/main" id="{84764A39-4389-CC48-9AAA-408DD525DE12}"/>
              </a:ext>
            </a:extLst>
          </p:cNvPr>
          <p:cNvSpPr/>
          <p:nvPr/>
        </p:nvSpPr>
        <p:spPr>
          <a:xfrm>
            <a:off x="8639723" y="1266917"/>
            <a:ext cx="724878" cy="523220"/>
          </a:xfrm>
          <a:prstGeom prst="rect">
            <a:avLst/>
          </a:prstGeom>
        </p:spPr>
        <p:txBody>
          <a:bodyPr wrap="none">
            <a:spAutoFit/>
          </a:bodyPr>
          <a:lstStyle/>
          <a:p>
            <a:r>
              <a:rPr lang="en-US" sz="2800" dirty="0">
                <a:latin typeface="Times New Roman" panose="02020603050405020304" pitchFamily="18" charset="0"/>
                <a:cs typeface="Times New Roman" panose="02020603050405020304" pitchFamily="18" charset="0"/>
              </a:rPr>
              <a:t>F(t)</a:t>
            </a:r>
          </a:p>
        </p:txBody>
      </p:sp>
      <p:sp>
        <p:nvSpPr>
          <p:cNvPr id="31" name="Rectangle 30">
            <a:extLst>
              <a:ext uri="{FF2B5EF4-FFF2-40B4-BE49-F238E27FC236}">
                <a16:creationId xmlns:a16="http://schemas.microsoft.com/office/drawing/2014/main" id="{EBEBA013-8499-D24D-BA45-A314763BDC36}"/>
              </a:ext>
            </a:extLst>
          </p:cNvPr>
          <p:cNvSpPr/>
          <p:nvPr/>
        </p:nvSpPr>
        <p:spPr>
          <a:xfrm>
            <a:off x="2989944" y="1374384"/>
            <a:ext cx="986400"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f(t)</a:t>
            </a:r>
          </a:p>
        </p:txBody>
      </p:sp>
      <p:cxnSp>
        <p:nvCxnSpPr>
          <p:cNvPr id="32" name="Straight Connector 40">
            <a:extLst>
              <a:ext uri="{FF2B5EF4-FFF2-40B4-BE49-F238E27FC236}">
                <a16:creationId xmlns:a16="http://schemas.microsoft.com/office/drawing/2014/main" id="{3B811E0B-4327-5945-91A6-AB37BAF0C5F2}"/>
              </a:ext>
            </a:extLst>
          </p:cNvPr>
          <p:cNvCxnSpPr>
            <a:cxnSpLocks noChangeShapeType="1"/>
          </p:cNvCxnSpPr>
          <p:nvPr/>
        </p:nvCxnSpPr>
        <p:spPr bwMode="auto">
          <a:xfrm flipH="1">
            <a:off x="6898510" y="4469698"/>
            <a:ext cx="1636598" cy="1"/>
          </a:xfrm>
          <a:prstGeom prst="line">
            <a:avLst/>
          </a:prstGeom>
          <a:noFill/>
          <a:ln w="38100" algn="ctr">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Oval 15">
            <a:extLst>
              <a:ext uri="{FF2B5EF4-FFF2-40B4-BE49-F238E27FC236}">
                <a16:creationId xmlns:a16="http://schemas.microsoft.com/office/drawing/2014/main" id="{23107725-2605-BC43-9123-619A623E1B1F}"/>
              </a:ext>
            </a:extLst>
          </p:cNvPr>
          <p:cNvSpPr>
            <a:spLocks noChangeArrowheads="1"/>
          </p:cNvSpPr>
          <p:nvPr/>
        </p:nvSpPr>
        <p:spPr bwMode="auto">
          <a:xfrm>
            <a:off x="6376709" y="4264189"/>
            <a:ext cx="476261" cy="399644"/>
          </a:xfrm>
          <a:prstGeom prst="ellipse">
            <a:avLst/>
          </a:prstGeom>
          <a:noFill/>
          <a:ln w="19050" algn="ctr">
            <a:solidFill>
              <a:srgbClr val="FF0000"/>
            </a:solidFill>
            <a:round/>
            <a:headEnd/>
            <a:tailEnd type="stealth"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528581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1945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946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6384B45D-4494-44A4-8F65-5A1667FCEA00}" type="slidenum">
              <a:rPr lang="en-US" sz="1400" b="0"/>
              <a:pPr/>
              <a:t>17</a:t>
            </a:fld>
            <a:endParaRPr lang="en-US" sz="1400" b="0"/>
          </a:p>
        </p:txBody>
      </p:sp>
      <p:sp>
        <p:nvSpPr>
          <p:cNvPr id="19461" name="Text Box 2"/>
          <p:cNvSpPr txBox="1">
            <a:spLocks noChangeArrowheads="1"/>
          </p:cNvSpPr>
          <p:nvPr/>
        </p:nvSpPr>
        <p:spPr bwMode="auto">
          <a:xfrm>
            <a:off x="4495800" y="677863"/>
            <a:ext cx="485315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Distribution</a:t>
            </a:r>
            <a:endParaRPr lang="en-US" sz="3200" b="0" dirty="0"/>
          </a:p>
        </p:txBody>
      </p:sp>
      <p:sp>
        <p:nvSpPr>
          <p:cNvPr id="19463" name="Text Box 4"/>
          <p:cNvSpPr txBox="1">
            <a:spLocks noChangeArrowheads="1"/>
          </p:cNvSpPr>
          <p:nvPr/>
        </p:nvSpPr>
        <p:spPr bwMode="auto">
          <a:xfrm>
            <a:off x="546716" y="1509623"/>
            <a:ext cx="7606684"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65100" indent="-165100">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buFontTx/>
              <a:buChar char="•"/>
            </a:pPr>
            <a:r>
              <a:rPr lang="en-US" sz="2800" b="0" dirty="0"/>
              <a:t>A well-known probability model for continuous data</a:t>
            </a:r>
          </a:p>
          <a:p>
            <a:pPr algn="l">
              <a:spcBef>
                <a:spcPct val="50000"/>
              </a:spcBef>
              <a:buFontTx/>
              <a:buChar char="•"/>
            </a:pPr>
            <a:r>
              <a:rPr lang="en-US" sz="2800" b="0" dirty="0"/>
              <a:t>Bell-shaped curve</a:t>
            </a:r>
          </a:p>
          <a:p>
            <a:pPr algn="l">
              <a:spcBef>
                <a:spcPct val="50000"/>
              </a:spcBef>
              <a:buFont typeface="Symbol" pitchFamily="18" charset="2"/>
              <a:buChar char="Þ"/>
            </a:pPr>
            <a:r>
              <a:rPr lang="en-US" sz="2800" b="0" dirty="0"/>
              <a:t> takes values between -</a:t>
            </a:r>
            <a:r>
              <a:rPr lang="en-US" sz="2800" b="0" dirty="0">
                <a:sym typeface="Symbol" pitchFamily="18" charset="2"/>
              </a:rPr>
              <a:t> and + </a:t>
            </a:r>
          </a:p>
          <a:p>
            <a:pPr algn="l">
              <a:spcBef>
                <a:spcPct val="50000"/>
              </a:spcBef>
              <a:buFont typeface="Symbol" pitchFamily="18" charset="2"/>
              <a:buChar char="Þ"/>
            </a:pPr>
            <a:r>
              <a:rPr lang="en-US" sz="2800" b="0" dirty="0">
                <a:sym typeface="Symbol" pitchFamily="18" charset="2"/>
              </a:rPr>
              <a:t> symmetric about mean</a:t>
            </a:r>
          </a:p>
          <a:p>
            <a:pPr algn="l">
              <a:spcBef>
                <a:spcPct val="50000"/>
              </a:spcBef>
              <a:buFont typeface="Symbol" pitchFamily="18" charset="2"/>
              <a:buChar char="Þ"/>
            </a:pPr>
            <a:r>
              <a:rPr lang="en-US" sz="2800" b="0" dirty="0">
                <a:sym typeface="Symbol" pitchFamily="18" charset="2"/>
              </a:rPr>
              <a:t> mean = median = mode</a:t>
            </a:r>
          </a:p>
          <a:p>
            <a:pPr algn="l">
              <a:spcBef>
                <a:spcPct val="50000"/>
              </a:spcBef>
              <a:buFontTx/>
              <a:buChar char="•"/>
            </a:pPr>
            <a:r>
              <a:rPr lang="en-US" sz="2800" b="0" dirty="0">
                <a:sym typeface="Symbol" pitchFamily="18" charset="2"/>
              </a:rPr>
              <a:t>Common examples (that don’t always hold):</a:t>
            </a:r>
          </a:p>
          <a:p>
            <a:pPr marL="920761" lvl="1" indent="-342905">
              <a:spcBef>
                <a:spcPct val="50000"/>
              </a:spcBef>
              <a:buFont typeface="Arial" panose="020B0604020202020204" pitchFamily="34" charset="0"/>
              <a:buChar char="•"/>
            </a:pPr>
            <a:r>
              <a:rPr lang="en-US" sz="2800" b="0" dirty="0">
                <a:sym typeface="Symbol" pitchFamily="18" charset="2"/>
              </a:rPr>
              <a:t>birthweights</a:t>
            </a:r>
          </a:p>
          <a:p>
            <a:pPr marL="920761" lvl="1" indent="-342905">
              <a:spcBef>
                <a:spcPct val="50000"/>
              </a:spcBef>
              <a:buFont typeface="Arial" panose="020B0604020202020204" pitchFamily="34" charset="0"/>
              <a:buChar char="•"/>
            </a:pPr>
            <a:r>
              <a:rPr lang="en-US" sz="2800" b="0" dirty="0">
                <a:sym typeface="Symbol" pitchFamily="18" charset="2"/>
              </a:rPr>
              <a:t>blood pressure</a:t>
            </a:r>
          </a:p>
          <a:p>
            <a:pPr marL="920761" lvl="1" indent="-342905">
              <a:spcBef>
                <a:spcPct val="50000"/>
              </a:spcBef>
              <a:buFont typeface="Arial" panose="020B0604020202020204" pitchFamily="34" charset="0"/>
              <a:buChar char="•"/>
            </a:pPr>
            <a:r>
              <a:rPr lang="en-US" sz="2800" b="0" dirty="0">
                <a:sym typeface="Symbol" pitchFamily="18" charset="2"/>
              </a:rPr>
              <a:t>CD4 T cell counts (transformed)</a:t>
            </a:r>
          </a:p>
        </p:txBody>
      </p:sp>
      <p:sp>
        <p:nvSpPr>
          <p:cNvPr id="2" name="TextBox 1"/>
          <p:cNvSpPr txBox="1"/>
          <p:nvPr/>
        </p:nvSpPr>
        <p:spPr>
          <a:xfrm>
            <a:off x="6887380" y="6485095"/>
            <a:ext cx="5125944" cy="1569660"/>
          </a:xfrm>
          <a:prstGeom prst="rect">
            <a:avLst/>
          </a:prstGeom>
          <a:noFill/>
        </p:spPr>
        <p:txBody>
          <a:bodyPr wrap="square" rtlCol="0">
            <a:spAutoFit/>
          </a:bodyPr>
          <a:lstStyle/>
          <a:p>
            <a:r>
              <a:rPr lang="en-US" sz="2400" dirty="0">
                <a:solidFill>
                  <a:schemeClr val="bg2">
                    <a:lumMod val="50000"/>
                  </a:schemeClr>
                </a:solidFill>
                <a:latin typeface="Times New Roman" panose="02020603050405020304" pitchFamily="18" charset="0"/>
                <a:cs typeface="Times New Roman" panose="02020603050405020304" pitchFamily="18" charset="0"/>
              </a:rPr>
              <a:t>The normal distribution is more useful</a:t>
            </a:r>
          </a:p>
          <a:p>
            <a:r>
              <a:rPr lang="en-US" sz="2400" dirty="0">
                <a:solidFill>
                  <a:schemeClr val="bg2">
                    <a:lumMod val="50000"/>
                  </a:schemeClr>
                </a:solidFill>
                <a:latin typeface="Times New Roman" panose="02020603050405020304" pitchFamily="18" charset="0"/>
                <a:cs typeface="Times New Roman" panose="02020603050405020304" pitchFamily="18" charset="0"/>
              </a:rPr>
              <a:t>as a derived distribution, </a:t>
            </a:r>
          </a:p>
          <a:p>
            <a:r>
              <a:rPr lang="en-US" sz="2400" dirty="0">
                <a:solidFill>
                  <a:schemeClr val="bg2">
                    <a:lumMod val="50000"/>
                  </a:schemeClr>
                </a:solidFill>
                <a:latin typeface="Times New Roman" panose="02020603050405020304" pitchFamily="18" charset="0"/>
                <a:cs typeface="Times New Roman" panose="02020603050405020304" pitchFamily="18" charset="0"/>
              </a:rPr>
              <a:t>as we will see when we talk about the </a:t>
            </a:r>
          </a:p>
          <a:p>
            <a:r>
              <a:rPr lang="en-US" sz="2400" dirty="0">
                <a:solidFill>
                  <a:schemeClr val="bg2">
                    <a:lumMod val="50000"/>
                  </a:schemeClr>
                </a:solidFill>
                <a:latin typeface="Times New Roman" panose="02020603050405020304" pitchFamily="18" charset="0"/>
                <a:cs typeface="Times New Roman" panose="02020603050405020304" pitchFamily="18" charset="0"/>
              </a:rPr>
              <a:t>central limit theorem.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2048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048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A23CCDEF-583E-4FAA-AE1B-E154E2636BB7}" type="slidenum">
              <a:rPr lang="en-US" sz="1400" b="0"/>
              <a:pPr/>
              <a:t>18</a:t>
            </a:fld>
            <a:endParaRPr lang="en-US" sz="1400" b="0"/>
          </a:p>
        </p:txBody>
      </p:sp>
      <p:sp>
        <p:nvSpPr>
          <p:cNvPr id="20485" name="Text Box 2"/>
          <p:cNvSpPr txBox="1">
            <a:spLocks noChangeArrowheads="1"/>
          </p:cNvSpPr>
          <p:nvPr/>
        </p:nvSpPr>
        <p:spPr bwMode="auto">
          <a:xfrm>
            <a:off x="4227785" y="232028"/>
            <a:ext cx="45063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Distribution</a:t>
            </a:r>
            <a:endParaRPr lang="en-US" sz="3200" b="0" dirty="0"/>
          </a:p>
        </p:txBody>
      </p:sp>
      <p:sp>
        <p:nvSpPr>
          <p:cNvPr id="20487" name="Text Box 4"/>
          <p:cNvSpPr txBox="1">
            <a:spLocks noChangeArrowheads="1"/>
          </p:cNvSpPr>
          <p:nvPr/>
        </p:nvSpPr>
        <p:spPr bwMode="auto">
          <a:xfrm>
            <a:off x="685800" y="1201324"/>
            <a:ext cx="1150620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Specifying the mean and variance of a normal distribution completely determines the probability distribution function and, therefore, all probabilities.</a:t>
            </a:r>
          </a:p>
          <a:p>
            <a:pPr algn="l">
              <a:spcBef>
                <a:spcPct val="50000"/>
              </a:spcBef>
            </a:pPr>
            <a:r>
              <a:rPr lang="en-US" sz="2400" b="0" dirty="0"/>
              <a:t>The </a:t>
            </a:r>
            <a:r>
              <a:rPr lang="en-US" sz="2400" dirty="0"/>
              <a:t>normal probability density function</a:t>
            </a:r>
            <a:r>
              <a:rPr lang="en-US" sz="2400" b="0" dirty="0"/>
              <a:t> is:</a:t>
            </a:r>
          </a:p>
          <a:p>
            <a:pPr algn="l">
              <a:spcBef>
                <a:spcPct val="50000"/>
              </a:spcBef>
            </a:pPr>
            <a:endParaRPr lang="en-US" sz="2400" b="0" dirty="0"/>
          </a:p>
          <a:p>
            <a:pPr algn="l">
              <a:spcBef>
                <a:spcPct val="50000"/>
              </a:spcBef>
            </a:pPr>
            <a:endParaRPr lang="en-US" sz="2400" b="0" dirty="0"/>
          </a:p>
          <a:p>
            <a:pPr algn="l">
              <a:spcBef>
                <a:spcPct val="50000"/>
              </a:spcBef>
            </a:pPr>
            <a:r>
              <a:rPr lang="en-US" sz="2400" b="0" dirty="0"/>
              <a:t>where</a:t>
            </a:r>
          </a:p>
          <a:p>
            <a:pPr algn="l">
              <a:spcBef>
                <a:spcPct val="50000"/>
              </a:spcBef>
            </a:pPr>
            <a:r>
              <a:rPr lang="en-US" sz="2400" b="0" dirty="0"/>
              <a:t>		</a:t>
            </a:r>
            <a:r>
              <a:rPr lang="en-US" sz="2400" b="0" dirty="0">
                <a:sym typeface="Symbol" pitchFamily="18" charset="2"/>
              </a:rPr>
              <a:t>  3.14 (a constant)</a:t>
            </a:r>
          </a:p>
          <a:p>
            <a:pPr algn="l">
              <a:spcBef>
                <a:spcPct val="50000"/>
              </a:spcBef>
            </a:pPr>
            <a:r>
              <a:rPr lang="en-US" sz="2400" b="0" dirty="0">
                <a:sym typeface="Symbol" pitchFamily="18" charset="2"/>
              </a:rPr>
              <a:t>Notice that the normal distribution has two </a:t>
            </a:r>
            <a:r>
              <a:rPr lang="en-US" sz="2400" b="0" i="1" dirty="0">
                <a:sym typeface="Symbol" pitchFamily="18" charset="2"/>
              </a:rPr>
              <a:t>parameters</a:t>
            </a:r>
            <a:r>
              <a:rPr lang="en-US" sz="2400" b="0" dirty="0">
                <a:sym typeface="Symbol" pitchFamily="18" charset="2"/>
              </a:rPr>
              <a:t>:</a:t>
            </a:r>
          </a:p>
          <a:p>
            <a:pPr algn="l">
              <a:spcBef>
                <a:spcPct val="50000"/>
              </a:spcBef>
            </a:pPr>
            <a:r>
              <a:rPr lang="en-US" sz="2400" b="0" dirty="0">
                <a:sym typeface="Symbol" pitchFamily="18" charset="2"/>
              </a:rPr>
              <a:t>	 = the mean of X</a:t>
            </a:r>
          </a:p>
          <a:p>
            <a:pPr algn="l">
              <a:spcBef>
                <a:spcPct val="50000"/>
              </a:spcBef>
            </a:pPr>
            <a:r>
              <a:rPr lang="en-US" sz="2400" b="0" dirty="0">
                <a:sym typeface="Symbol" pitchFamily="18" charset="2"/>
              </a:rPr>
              <a:t>	 = the standard deviation of X</a:t>
            </a:r>
          </a:p>
          <a:p>
            <a:pPr algn="l">
              <a:spcBef>
                <a:spcPct val="50000"/>
              </a:spcBef>
            </a:pPr>
            <a:r>
              <a:rPr lang="en-US" sz="2400" b="0" dirty="0">
                <a:sym typeface="Symbol" pitchFamily="18" charset="2"/>
              </a:rPr>
              <a:t>We write X~N( , </a:t>
            </a:r>
            <a:r>
              <a:rPr lang="en-US" sz="2400" b="0" baseline="30000" dirty="0">
                <a:sym typeface="Symbol" pitchFamily="18" charset="2"/>
              </a:rPr>
              <a:t>2</a:t>
            </a:r>
            <a:r>
              <a:rPr lang="en-US" sz="2400" b="0" dirty="0">
                <a:sym typeface="Symbol" pitchFamily="18" charset="2"/>
              </a:rPr>
              <a:t>).  </a:t>
            </a:r>
          </a:p>
          <a:p>
            <a:pPr algn="l">
              <a:spcBef>
                <a:spcPct val="50000"/>
              </a:spcBef>
            </a:pPr>
            <a:r>
              <a:rPr lang="en-US" sz="2400" b="0" dirty="0">
                <a:sym typeface="Symbol" pitchFamily="18" charset="2"/>
              </a:rPr>
              <a:t>The </a:t>
            </a:r>
            <a:r>
              <a:rPr lang="en-US" sz="2400" dirty="0">
                <a:sym typeface="Symbol" pitchFamily="18" charset="2"/>
              </a:rPr>
              <a:t>standard normal </a:t>
            </a:r>
            <a:r>
              <a:rPr lang="en-US" sz="2400" b="0" dirty="0">
                <a:sym typeface="Symbol" pitchFamily="18" charset="2"/>
              </a:rPr>
              <a:t>distribution, N(0, 1), is a special case where  = 0 and </a:t>
            </a:r>
            <a:r>
              <a:rPr lang="en-US" sz="2400" b="0" baseline="30000" dirty="0">
                <a:sym typeface="Symbol" pitchFamily="18" charset="2"/>
              </a:rPr>
              <a:t>2</a:t>
            </a:r>
            <a:r>
              <a:rPr lang="en-US" sz="2400" b="0" dirty="0">
                <a:sym typeface="Symbol" pitchFamily="18" charset="2"/>
              </a:rPr>
              <a:t> = 1.</a:t>
            </a:r>
          </a:p>
        </p:txBody>
      </p:sp>
      <p:graphicFrame>
        <p:nvGraphicFramePr>
          <p:cNvPr id="20488" name="Object 5"/>
          <p:cNvGraphicFramePr>
            <a:graphicFrameLocks noChangeAspect="1"/>
          </p:cNvGraphicFramePr>
          <p:nvPr>
            <p:extLst>
              <p:ext uri="{D42A27DB-BD31-4B8C-83A1-F6EECF244321}">
                <p14:modId xmlns:p14="http://schemas.microsoft.com/office/powerpoint/2010/main" val="192165736"/>
              </p:ext>
            </p:extLst>
          </p:nvPr>
        </p:nvGraphicFramePr>
        <p:xfrm>
          <a:off x="4038600" y="2861442"/>
          <a:ext cx="4994517" cy="1097280"/>
        </p:xfrm>
        <a:graphic>
          <a:graphicData uri="http://schemas.openxmlformats.org/presentationml/2006/ole">
            <mc:AlternateContent xmlns:mc="http://schemas.openxmlformats.org/markup-compatibility/2006">
              <mc:Choice xmlns:v="urn:schemas-microsoft-com:vml" Requires="v">
                <p:oleObj spid="_x0000_s20729" name="Equation" r:id="rId3" imgW="3352800" imgH="736600" progId="Equation.3">
                  <p:embed/>
                </p:oleObj>
              </mc:Choice>
              <mc:Fallback>
                <p:oleObj name="Equation" r:id="rId3" imgW="3352800" imgH="736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861442"/>
                        <a:ext cx="4994517"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2253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253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C037529A-F04E-4A41-8EF3-4E3CF86991FE}" type="slidenum">
              <a:rPr lang="en-US" sz="1400" b="0"/>
              <a:pPr/>
              <a:t>19</a:t>
            </a:fld>
            <a:endParaRPr lang="en-US" sz="1400" b="0"/>
          </a:p>
        </p:txBody>
      </p:sp>
      <p:pic>
        <p:nvPicPr>
          <p:cNvPr id="22533" name="Picture 2" descr="ar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29863"/>
            <a:ext cx="105613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307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307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67668A61-AACE-4A5E-A3D4-000FEE66EE68}" type="slidenum">
              <a:rPr lang="en-US" sz="1400" b="0"/>
              <a:pPr/>
              <a:t>2</a:t>
            </a:fld>
            <a:endParaRPr lang="en-US" sz="1400" b="0"/>
          </a:p>
        </p:txBody>
      </p:sp>
      <p:sp>
        <p:nvSpPr>
          <p:cNvPr id="3077" name="Text Box 2"/>
          <p:cNvSpPr txBox="1">
            <a:spLocks noChangeArrowheads="1"/>
          </p:cNvSpPr>
          <p:nvPr/>
        </p:nvSpPr>
        <p:spPr bwMode="auto">
          <a:xfrm>
            <a:off x="2555162" y="376476"/>
            <a:ext cx="70816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Distribution - Motivation</a:t>
            </a:r>
          </a:p>
        </p:txBody>
      </p:sp>
      <p:sp>
        <p:nvSpPr>
          <p:cNvPr id="3079" name="Text Box 4"/>
          <p:cNvSpPr txBox="1">
            <a:spLocks noChangeArrowheads="1"/>
          </p:cNvSpPr>
          <p:nvPr/>
        </p:nvSpPr>
        <p:spPr bwMode="auto">
          <a:xfrm>
            <a:off x="1019503" y="1273164"/>
            <a:ext cx="10152993"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Suppose we modified assumption (1) of the binomial distribution to allow for more than two outcomes.</a:t>
            </a:r>
          </a:p>
          <a:p>
            <a:pPr algn="l">
              <a:spcBef>
                <a:spcPct val="50000"/>
              </a:spcBef>
            </a:pPr>
            <a:r>
              <a:rPr lang="en-US" sz="2800" b="0" dirty="0"/>
              <a:t>For example, we might be interested in calculating the following probabilities for the offspring of parents that are heterozygote carriers of a recessive trait. </a:t>
            </a:r>
          </a:p>
          <a:p>
            <a:pPr algn="l">
              <a:spcBef>
                <a:spcPct val="50000"/>
              </a:spcBef>
            </a:pPr>
            <a:endParaRPr lang="en-US" sz="2800" b="0" dirty="0"/>
          </a:p>
          <a:p>
            <a:pPr algn="l">
              <a:spcBef>
                <a:spcPct val="50000"/>
              </a:spcBef>
            </a:pPr>
            <a:r>
              <a:rPr lang="en-US" sz="2800" dirty="0"/>
              <a:t>Q</a:t>
            </a:r>
            <a:r>
              <a:rPr lang="en-US" sz="2800" baseline="-25000" dirty="0"/>
              <a:t>1</a:t>
            </a:r>
            <a:r>
              <a:rPr lang="en-US" sz="2800" b="0" dirty="0"/>
              <a:t>: One of their </a:t>
            </a:r>
            <a:r>
              <a:rPr lang="en-US" sz="2800" b="0" i="1" dirty="0"/>
              <a:t>n</a:t>
            </a:r>
            <a:r>
              <a:rPr lang="en-US" sz="2800" b="0" dirty="0"/>
              <a:t>=3 offspring will be unaffected (AA), 1 will be affected (aa) and one will be a carrier (Aa),</a:t>
            </a:r>
          </a:p>
          <a:p>
            <a:pPr algn="l">
              <a:spcBef>
                <a:spcPct val="50000"/>
              </a:spcBef>
            </a:pPr>
            <a:endParaRPr lang="en-US" sz="2800" b="0" dirty="0"/>
          </a:p>
          <a:p>
            <a:pPr algn="l">
              <a:spcBef>
                <a:spcPct val="50000"/>
              </a:spcBef>
            </a:pPr>
            <a:r>
              <a:rPr lang="en-US" sz="2800" dirty="0"/>
              <a:t>Q</a:t>
            </a:r>
            <a:r>
              <a:rPr lang="en-US" sz="2800" baseline="-25000" dirty="0"/>
              <a:t>2</a:t>
            </a:r>
            <a:r>
              <a:rPr lang="en-US" sz="2800" b="0" dirty="0"/>
              <a:t>: All of their offspring will be carriers,</a:t>
            </a:r>
          </a:p>
          <a:p>
            <a:pPr algn="l">
              <a:spcBef>
                <a:spcPct val="50000"/>
              </a:spcBef>
            </a:pPr>
            <a:endParaRPr lang="en-US" sz="2800" b="0" dirty="0"/>
          </a:p>
          <a:p>
            <a:pPr algn="l">
              <a:spcBef>
                <a:spcPct val="50000"/>
              </a:spcBef>
            </a:pPr>
            <a:r>
              <a:rPr lang="en-US" sz="2800" dirty="0"/>
              <a:t>Q</a:t>
            </a:r>
            <a:r>
              <a:rPr lang="en-US" sz="2800" baseline="-25000" dirty="0"/>
              <a:t>3</a:t>
            </a:r>
            <a:r>
              <a:rPr lang="en-US" sz="2800" b="0" dirty="0"/>
              <a:t>: Exactly two of their offspring will be affected (aa) and one will be a carrier.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23555"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3556"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2B3AB0A6-F705-45E3-93B6-29D204904966}" type="slidenum">
              <a:rPr lang="en-US" sz="1400" b="0"/>
              <a:pPr/>
              <a:t>20</a:t>
            </a:fld>
            <a:endParaRPr lang="en-US" sz="1400" b="0"/>
          </a:p>
        </p:txBody>
      </p:sp>
      <p:sp>
        <p:nvSpPr>
          <p:cNvPr id="23557" name="Text Box 2"/>
          <p:cNvSpPr txBox="1">
            <a:spLocks noChangeArrowheads="1"/>
          </p:cNvSpPr>
          <p:nvPr/>
        </p:nvSpPr>
        <p:spPr bwMode="auto">
          <a:xfrm>
            <a:off x="1648810" y="352472"/>
            <a:ext cx="89705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Distribution - Calculating Probabilities</a:t>
            </a:r>
          </a:p>
        </p:txBody>
      </p:sp>
      <p:sp>
        <p:nvSpPr>
          <p:cNvPr id="23559" name="Text Box 4"/>
          <p:cNvSpPr txBox="1">
            <a:spLocks noChangeArrowheads="1"/>
          </p:cNvSpPr>
          <p:nvPr/>
        </p:nvSpPr>
        <p:spPr bwMode="auto">
          <a:xfrm>
            <a:off x="869731" y="1320648"/>
            <a:ext cx="9898117"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Example 5.20: Rosner, Fundamentals of Biostatistics </a:t>
            </a:r>
          </a:p>
          <a:p>
            <a:pPr algn="l">
              <a:spcBef>
                <a:spcPct val="50000"/>
              </a:spcBef>
            </a:pPr>
            <a:r>
              <a:rPr lang="en-US" sz="2800" b="0" dirty="0"/>
              <a:t>Serum cholesterol is approximately normally distributed with mean 219 mg/mL and standard deviation 50 mg/</a:t>
            </a:r>
            <a:r>
              <a:rPr lang="en-US" sz="2800" b="0" dirty="0" err="1"/>
              <a:t>mL.</a:t>
            </a:r>
            <a:r>
              <a:rPr lang="en-US" sz="2800" b="0" dirty="0"/>
              <a:t> If the clinically desirable range is &lt; 200 mg/mL, then what proportion of the population falls in this range?</a:t>
            </a:r>
          </a:p>
          <a:p>
            <a:pPr algn="l">
              <a:spcBef>
                <a:spcPct val="50000"/>
              </a:spcBef>
            </a:pPr>
            <a:endParaRPr lang="en-US" sz="2800" b="0" dirty="0"/>
          </a:p>
          <a:p>
            <a:pPr algn="l">
              <a:spcBef>
                <a:spcPct val="50000"/>
              </a:spcBef>
            </a:pPr>
            <a:r>
              <a:rPr lang="en-US" sz="2800" b="0" dirty="0"/>
              <a:t>X = serum cholesterol in an individual.</a:t>
            </a:r>
          </a:p>
          <a:p>
            <a:pPr algn="l">
              <a:spcBef>
                <a:spcPct val="50000"/>
              </a:spcBef>
            </a:pPr>
            <a:r>
              <a:rPr lang="en-US" sz="2800" b="0" dirty="0">
                <a:sym typeface="Symbol" pitchFamily="18" charset="2"/>
              </a:rPr>
              <a:t> = 219 mg/mL</a:t>
            </a:r>
          </a:p>
          <a:p>
            <a:pPr algn="l">
              <a:spcBef>
                <a:spcPct val="50000"/>
              </a:spcBef>
            </a:pPr>
            <a:r>
              <a:rPr lang="en-US" sz="2800" b="0" dirty="0">
                <a:sym typeface="Symbol" pitchFamily="18" charset="2"/>
              </a:rPr>
              <a:t> = 50mg/mL</a:t>
            </a:r>
          </a:p>
          <a:p>
            <a:pPr algn="l">
              <a:spcBef>
                <a:spcPct val="50000"/>
              </a:spcBef>
            </a:pPr>
            <a:endParaRPr lang="en-US" sz="2800" b="0" dirty="0">
              <a:sym typeface="Symbol" pitchFamily="18" charset="2"/>
            </a:endParaRPr>
          </a:p>
          <a:p>
            <a:pPr algn="l">
              <a:spcBef>
                <a:spcPct val="50000"/>
              </a:spcBef>
            </a:pPr>
            <a:endParaRPr lang="en-US" sz="2800" b="0" dirty="0"/>
          </a:p>
        </p:txBody>
      </p:sp>
      <p:graphicFrame>
        <p:nvGraphicFramePr>
          <p:cNvPr id="23560" name="Object 5"/>
          <p:cNvGraphicFramePr>
            <a:graphicFrameLocks noChangeAspect="1"/>
          </p:cNvGraphicFramePr>
          <p:nvPr>
            <p:extLst>
              <p:ext uri="{D42A27DB-BD31-4B8C-83A1-F6EECF244321}">
                <p14:modId xmlns:p14="http://schemas.microsoft.com/office/powerpoint/2010/main" val="1311385531"/>
              </p:ext>
            </p:extLst>
          </p:nvPr>
        </p:nvGraphicFramePr>
        <p:xfrm>
          <a:off x="3335458" y="6291732"/>
          <a:ext cx="7665193" cy="1188720"/>
        </p:xfrm>
        <a:graphic>
          <a:graphicData uri="http://schemas.openxmlformats.org/presentationml/2006/ole">
            <mc:AlternateContent xmlns:mc="http://schemas.openxmlformats.org/markup-compatibility/2006">
              <mc:Choice xmlns:v="urn:schemas-microsoft-com:vml" Requires="v">
                <p:oleObj spid="_x0000_s23803" name="Equation" r:id="rId3" imgW="4749800" imgH="736600" progId="Equation.3">
                  <p:embed/>
                </p:oleObj>
              </mc:Choice>
              <mc:Fallback>
                <p:oleObj name="Equation" r:id="rId3" imgW="4749800" imgH="736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5458" y="6291732"/>
                        <a:ext cx="7665193" cy="118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61" name="Text Box 6"/>
          <p:cNvSpPr txBox="1">
            <a:spLocks noChangeArrowheads="1"/>
          </p:cNvSpPr>
          <p:nvPr/>
        </p:nvSpPr>
        <p:spPr bwMode="auto">
          <a:xfrm>
            <a:off x="1421524" y="8005090"/>
            <a:ext cx="62589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negative values for cholesterol ??</a:t>
            </a:r>
          </a:p>
        </p:txBody>
      </p:sp>
      <p:sp>
        <p:nvSpPr>
          <p:cNvPr id="23562" name="Line 7"/>
          <p:cNvSpPr>
            <a:spLocks noChangeShapeType="1"/>
          </p:cNvSpPr>
          <p:nvPr/>
        </p:nvSpPr>
        <p:spPr bwMode="auto">
          <a:xfrm flipV="1">
            <a:off x="4811111" y="7319290"/>
            <a:ext cx="685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2457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458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EBCE7059-F057-46BA-9E74-65EE7A8AABA3}" type="slidenum">
              <a:rPr lang="en-US" sz="1400" b="0"/>
              <a:pPr/>
              <a:t>21</a:t>
            </a:fld>
            <a:endParaRPr lang="en-US" sz="1400" b="0"/>
          </a:p>
        </p:txBody>
      </p:sp>
      <p:sp>
        <p:nvSpPr>
          <p:cNvPr id="24581" name="Text Box 2"/>
          <p:cNvSpPr txBox="1">
            <a:spLocks noChangeArrowheads="1"/>
          </p:cNvSpPr>
          <p:nvPr/>
        </p:nvSpPr>
        <p:spPr bwMode="auto">
          <a:xfrm>
            <a:off x="1028480" y="431228"/>
            <a:ext cx="107536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Standard Normal Distribution - Calculating Probabilities</a:t>
            </a:r>
          </a:p>
        </p:txBody>
      </p:sp>
      <p:sp>
        <p:nvSpPr>
          <p:cNvPr id="24583" name="Text Box 4"/>
          <p:cNvSpPr txBox="1">
            <a:spLocks noChangeArrowheads="1"/>
          </p:cNvSpPr>
          <p:nvPr/>
        </p:nvSpPr>
        <p:spPr bwMode="auto">
          <a:xfrm>
            <a:off x="409903" y="1560786"/>
            <a:ext cx="11372193"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First, let’s consider the </a:t>
            </a:r>
            <a:r>
              <a:rPr lang="en-US" sz="2800" dirty="0"/>
              <a:t>standard normal</a:t>
            </a:r>
            <a:r>
              <a:rPr lang="en-US" sz="2800" b="0" dirty="0"/>
              <a:t> - N(0,1). We will usually use Z to denote a random variable with a standard normal distribution. The probability density function of Z is:</a:t>
            </a:r>
          </a:p>
          <a:p>
            <a:pPr algn="l">
              <a:spcBef>
                <a:spcPct val="50000"/>
              </a:spcBef>
            </a:pPr>
            <a:endParaRPr lang="en-US" sz="2800" b="0" dirty="0"/>
          </a:p>
          <a:p>
            <a:pPr algn="l">
              <a:spcBef>
                <a:spcPct val="50000"/>
              </a:spcBef>
            </a:pPr>
            <a:endParaRPr lang="en-US" sz="2800" b="0" dirty="0"/>
          </a:p>
          <a:p>
            <a:pPr algn="l">
              <a:spcBef>
                <a:spcPct val="50000"/>
              </a:spcBef>
            </a:pPr>
            <a:endParaRPr lang="en-US" sz="2800" b="0" dirty="0"/>
          </a:p>
          <a:p>
            <a:pPr algn="l">
              <a:spcBef>
                <a:spcPct val="50000"/>
              </a:spcBef>
            </a:pPr>
            <a:r>
              <a:rPr lang="en-US" sz="2800" b="0" dirty="0"/>
              <a:t>and the </a:t>
            </a:r>
            <a:r>
              <a:rPr lang="en-US" sz="2800" dirty="0"/>
              <a:t>cumulative distribution</a:t>
            </a:r>
            <a:r>
              <a:rPr lang="en-US" sz="2800" b="0" dirty="0"/>
              <a:t> of Z is:</a:t>
            </a:r>
          </a:p>
          <a:p>
            <a:pPr algn="l">
              <a:spcBef>
                <a:spcPct val="50000"/>
              </a:spcBef>
            </a:pPr>
            <a:endParaRPr lang="en-US" sz="2800" b="0" dirty="0"/>
          </a:p>
          <a:p>
            <a:pPr algn="l">
              <a:spcBef>
                <a:spcPct val="50000"/>
              </a:spcBef>
            </a:pPr>
            <a:endParaRPr lang="en-US" sz="2800" b="0" dirty="0"/>
          </a:p>
          <a:p>
            <a:pPr algn="l">
              <a:spcBef>
                <a:spcPct val="50000"/>
              </a:spcBef>
            </a:pPr>
            <a:endParaRPr lang="en-US" sz="2800" b="0" dirty="0"/>
          </a:p>
          <a:p>
            <a:pPr algn="l">
              <a:spcBef>
                <a:spcPct val="50000"/>
              </a:spcBef>
            </a:pPr>
            <a:r>
              <a:rPr lang="en-US" sz="2800" b="0" dirty="0"/>
              <a:t>Any computing software can give you the values of f(z) and </a:t>
            </a:r>
            <a:r>
              <a:rPr lang="en-US" sz="2800" b="0" dirty="0" err="1"/>
              <a:t>Φ</a:t>
            </a:r>
            <a:r>
              <a:rPr lang="en-US" sz="2800" b="0" dirty="0"/>
              <a:t>(z)</a:t>
            </a:r>
          </a:p>
        </p:txBody>
      </p:sp>
      <p:graphicFrame>
        <p:nvGraphicFramePr>
          <p:cNvPr id="24584" name="Object 5"/>
          <p:cNvGraphicFramePr>
            <a:graphicFrameLocks noChangeAspect="1"/>
          </p:cNvGraphicFramePr>
          <p:nvPr>
            <p:extLst>
              <p:ext uri="{D42A27DB-BD31-4B8C-83A1-F6EECF244321}">
                <p14:modId xmlns:p14="http://schemas.microsoft.com/office/powerpoint/2010/main" val="2898278761"/>
              </p:ext>
            </p:extLst>
          </p:nvPr>
        </p:nvGraphicFramePr>
        <p:xfrm>
          <a:off x="3604259" y="3160986"/>
          <a:ext cx="4549141" cy="1188720"/>
        </p:xfrm>
        <a:graphic>
          <a:graphicData uri="http://schemas.openxmlformats.org/presentationml/2006/ole">
            <mc:AlternateContent xmlns:mc="http://schemas.openxmlformats.org/markup-compatibility/2006">
              <mc:Choice xmlns:v="urn:schemas-microsoft-com:vml" Requires="v">
                <p:oleObj spid="_x0000_s25066" name="Equation" r:id="rId3" imgW="2527300" imgH="660400" progId="Equation.3">
                  <p:embed/>
                </p:oleObj>
              </mc:Choice>
              <mc:Fallback>
                <p:oleObj name="Equation" r:id="rId3" imgW="2527300" imgH="660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259" y="3160986"/>
                        <a:ext cx="4549141" cy="118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5" name="Object 6"/>
          <p:cNvGraphicFramePr>
            <a:graphicFrameLocks noChangeAspect="1"/>
          </p:cNvGraphicFramePr>
          <p:nvPr>
            <p:extLst>
              <p:ext uri="{D42A27DB-BD31-4B8C-83A1-F6EECF244321}">
                <p14:modId xmlns:p14="http://schemas.microsoft.com/office/powerpoint/2010/main" val="2429002218"/>
              </p:ext>
            </p:extLst>
          </p:nvPr>
        </p:nvGraphicFramePr>
        <p:xfrm>
          <a:off x="2572042" y="5949906"/>
          <a:ext cx="7047913" cy="1097280"/>
        </p:xfrm>
        <a:graphic>
          <a:graphicData uri="http://schemas.openxmlformats.org/presentationml/2006/ole">
            <mc:AlternateContent xmlns:mc="http://schemas.openxmlformats.org/markup-compatibility/2006">
              <mc:Choice xmlns:v="urn:schemas-microsoft-com:vml" Requires="v">
                <p:oleObj spid="_x0000_s25067" name="Equation" r:id="rId5" imgW="4241800" imgH="660400" progId="Equation.3">
                  <p:embed/>
                </p:oleObj>
              </mc:Choice>
              <mc:Fallback>
                <p:oleObj name="Equation" r:id="rId5" imgW="4241800" imgH="6604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2042" y="5949906"/>
                        <a:ext cx="7047913"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dirty="0"/>
              <a:t>Summer Institutes</a:t>
            </a:r>
          </a:p>
        </p:txBody>
      </p:sp>
      <p:sp>
        <p:nvSpPr>
          <p:cNvPr id="3" name="Footer Placeholder 2"/>
          <p:cNvSpPr>
            <a:spLocks noGrp="1"/>
          </p:cNvSpPr>
          <p:nvPr>
            <p:ph type="ftr" sz="quarter" idx="11"/>
          </p:nvPr>
        </p:nvSpPr>
        <p:spPr/>
        <p:txBody>
          <a:bodyPr/>
          <a:lstStyle/>
          <a:p>
            <a:pPr>
              <a:defRPr/>
            </a:pPr>
            <a:r>
              <a:rPr lang="en-US"/>
              <a:t>Module 1, Session 3</a:t>
            </a:r>
            <a:endParaRPr lang="en-US" dirty="0"/>
          </a:p>
        </p:txBody>
      </p:sp>
      <p:sp>
        <p:nvSpPr>
          <p:cNvPr id="4" name="Slide Number Placeholder 3"/>
          <p:cNvSpPr>
            <a:spLocks noGrp="1"/>
          </p:cNvSpPr>
          <p:nvPr>
            <p:ph type="sldNum" sz="quarter" idx="12"/>
          </p:nvPr>
        </p:nvSpPr>
        <p:spPr/>
        <p:txBody>
          <a:bodyPr/>
          <a:lstStyle/>
          <a:p>
            <a:pPr>
              <a:defRPr/>
            </a:pPr>
            <a:fld id="{5562EEA9-07AD-4AAC-A8A8-E0AFFEA4F96C}" type="slidenum">
              <a:rPr lang="en-US" smtClean="0"/>
              <a:pPr>
                <a:defRPr/>
              </a:pPr>
              <a:t>22</a:t>
            </a:fld>
            <a:endParaRPr lang="en-US"/>
          </a:p>
        </p:txBody>
      </p:sp>
      <p:sp>
        <p:nvSpPr>
          <p:cNvPr id="5" name="Text Box 2"/>
          <p:cNvSpPr txBox="1">
            <a:spLocks noChangeArrowheads="1"/>
          </p:cNvSpPr>
          <p:nvPr/>
        </p:nvSpPr>
        <p:spPr bwMode="auto">
          <a:xfrm>
            <a:off x="1001109" y="348123"/>
            <a:ext cx="106653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Standard Normal Distribution - Calculating Probabilities</a:t>
            </a:r>
          </a:p>
        </p:txBody>
      </p:sp>
      <p:pic>
        <p:nvPicPr>
          <p:cNvPr id="8" name="Picture 7" descr="A screenshot of a cell phone&#10;&#10;Description automatically generated">
            <a:extLst>
              <a:ext uri="{FF2B5EF4-FFF2-40B4-BE49-F238E27FC236}">
                <a16:creationId xmlns:a16="http://schemas.microsoft.com/office/drawing/2014/main" id="{D1011A89-E6B4-3840-BEA0-6C636677C8F5}"/>
              </a:ext>
            </a:extLst>
          </p:cNvPr>
          <p:cNvPicPr>
            <a:picLocks noChangeAspect="1"/>
          </p:cNvPicPr>
          <p:nvPr/>
        </p:nvPicPr>
        <p:blipFill rotWithShape="1">
          <a:blip r:embed="rId2">
            <a:extLst>
              <a:ext uri="{28A0092B-C50C-407E-A947-70E740481C1C}">
                <a14:useLocalDpi xmlns:a14="http://schemas.microsoft.com/office/drawing/2010/main" val="0"/>
              </a:ext>
            </a:extLst>
          </a:blip>
          <a:srcRect r="15731"/>
          <a:stretch/>
        </p:blipFill>
        <p:spPr>
          <a:xfrm>
            <a:off x="1069826" y="1386412"/>
            <a:ext cx="7821149" cy="2651760"/>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7D71F9BF-B1F6-7C40-AA09-D20E48C1E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1751" y="3287807"/>
            <a:ext cx="5576812" cy="4114800"/>
          </a:xfrm>
          <a:prstGeom prst="rect">
            <a:avLst/>
          </a:prstGeom>
        </p:spPr>
      </p:pic>
      <p:sp>
        <p:nvSpPr>
          <p:cNvPr id="7" name="TextBox 6">
            <a:extLst>
              <a:ext uri="{FF2B5EF4-FFF2-40B4-BE49-F238E27FC236}">
                <a16:creationId xmlns:a16="http://schemas.microsoft.com/office/drawing/2014/main" id="{BEB5DD17-22DE-CD48-A7F8-BA987AEFD375}"/>
              </a:ext>
            </a:extLst>
          </p:cNvPr>
          <p:cNvSpPr txBox="1"/>
          <p:nvPr/>
        </p:nvSpPr>
        <p:spPr>
          <a:xfrm>
            <a:off x="2433145" y="7677260"/>
            <a:ext cx="6177455"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Pr</a:t>
            </a:r>
            <a:r>
              <a:rPr lang="en-US" sz="2800" dirty="0">
                <a:latin typeface="Times New Roman" panose="02020603050405020304" pitchFamily="18" charset="0"/>
                <a:cs typeface="Times New Roman" panose="02020603050405020304" pitchFamily="18" charset="0"/>
              </a:rPr>
              <a:t>(Z </a:t>
            </a:r>
            <a:r>
              <a:rPr lang="en-US" sz="2800" b="0" dirty="0"/>
              <a:t>≤</a:t>
            </a:r>
            <a:r>
              <a:rPr lang="en-US" sz="2800" dirty="0">
                <a:latin typeface="Times New Roman" panose="02020603050405020304" pitchFamily="18" charset="0"/>
                <a:cs typeface="Times New Roman" panose="02020603050405020304" pitchFamily="18" charset="0"/>
              </a:rPr>
              <a:t> 0.5) = 0.6915</a:t>
            </a:r>
          </a:p>
        </p:txBody>
      </p:sp>
    </p:spTree>
    <p:extLst>
      <p:ext uri="{BB962C8B-B14F-4D97-AF65-F5344CB8AC3E}">
        <p14:creationId xmlns:p14="http://schemas.microsoft.com/office/powerpoint/2010/main" val="156008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276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76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197B44DD-8B35-4819-ABB2-99F2F9EAEDDF}" type="slidenum">
              <a:rPr lang="en-US" sz="1400" b="0"/>
              <a:pPr/>
              <a:t>23</a:t>
            </a:fld>
            <a:endParaRPr lang="en-US" sz="1400" b="0"/>
          </a:p>
        </p:txBody>
      </p:sp>
      <p:sp>
        <p:nvSpPr>
          <p:cNvPr id="27653" name="Text Box 2"/>
          <p:cNvSpPr txBox="1">
            <a:spLocks noChangeArrowheads="1"/>
          </p:cNvSpPr>
          <p:nvPr/>
        </p:nvSpPr>
        <p:spPr bwMode="auto">
          <a:xfrm>
            <a:off x="2424614" y="303780"/>
            <a:ext cx="68222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Facts about probability distributions</a:t>
            </a:r>
          </a:p>
        </p:txBody>
      </p:sp>
      <p:sp>
        <p:nvSpPr>
          <p:cNvPr id="27655" name="Text Box 4"/>
          <p:cNvSpPr txBox="1">
            <a:spLocks noChangeArrowheads="1"/>
          </p:cNvSpPr>
          <p:nvPr/>
        </p:nvSpPr>
        <p:spPr bwMode="auto">
          <a:xfrm>
            <a:off x="1118498" y="1759995"/>
            <a:ext cx="391340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P(Z ≤ z) = a</a:t>
            </a:r>
          </a:p>
          <a:p>
            <a:pPr>
              <a:spcBef>
                <a:spcPct val="50000"/>
              </a:spcBef>
            </a:pPr>
            <a:r>
              <a:rPr lang="en-US" sz="2800" b="0" dirty="0"/>
              <a:t>P(Z &gt; z) = 1- a</a:t>
            </a:r>
          </a:p>
          <a:p>
            <a:pPr algn="l">
              <a:spcBef>
                <a:spcPct val="50000"/>
              </a:spcBef>
            </a:pPr>
            <a:endParaRPr lang="en-US" sz="2800" b="0" dirty="0"/>
          </a:p>
          <a:p>
            <a:pPr algn="l">
              <a:spcBef>
                <a:spcPct val="50000"/>
              </a:spcBef>
            </a:pPr>
            <a:endParaRPr lang="en-US" sz="2800" b="0" dirty="0"/>
          </a:p>
          <a:p>
            <a:pPr algn="l">
              <a:spcBef>
                <a:spcPct val="50000"/>
              </a:spcBef>
            </a:pPr>
            <a:endParaRPr lang="en-US" sz="2800" b="0" dirty="0"/>
          </a:p>
          <a:p>
            <a:pPr algn="l">
              <a:spcBef>
                <a:spcPct val="50000"/>
              </a:spcBef>
            </a:pPr>
            <a:endParaRPr lang="en-US" sz="2800" b="0" dirty="0"/>
          </a:p>
          <a:p>
            <a:pPr algn="l">
              <a:spcBef>
                <a:spcPct val="50000"/>
              </a:spcBef>
            </a:pPr>
            <a:r>
              <a:rPr lang="en-US" sz="2800" b="0" dirty="0"/>
              <a:t>P(Z ≤ x) = b, P(Z ≤ y) = c</a:t>
            </a:r>
          </a:p>
          <a:p>
            <a:pPr>
              <a:spcBef>
                <a:spcPct val="50000"/>
              </a:spcBef>
            </a:pPr>
            <a:r>
              <a:rPr lang="en-US" sz="2800" b="0" dirty="0" err="1"/>
              <a:t>Pr</a:t>
            </a:r>
            <a:r>
              <a:rPr lang="en-US" sz="2800" b="0" dirty="0"/>
              <a:t>(x &lt; Z ≤ y ) = c - b</a:t>
            </a:r>
          </a:p>
          <a:p>
            <a:pPr algn="l">
              <a:spcBef>
                <a:spcPct val="50000"/>
              </a:spcBef>
            </a:pPr>
            <a:endParaRPr lang="en-US" sz="2800" b="0" dirty="0"/>
          </a:p>
          <a:p>
            <a:pPr algn="l">
              <a:spcBef>
                <a:spcPct val="50000"/>
              </a:spcBef>
            </a:pPr>
            <a:endParaRPr lang="en-US" sz="2800" b="0" dirty="0"/>
          </a:p>
        </p:txBody>
      </p:sp>
      <p:pic>
        <p:nvPicPr>
          <p:cNvPr id="2" name="Picture 1"/>
          <p:cNvPicPr>
            <a:picLocks noChangeAspect="1"/>
          </p:cNvPicPr>
          <p:nvPr/>
        </p:nvPicPr>
        <p:blipFill>
          <a:blip r:embed="rId2"/>
          <a:stretch>
            <a:fillRect/>
          </a:stretch>
        </p:blipFill>
        <p:spPr>
          <a:xfrm>
            <a:off x="5031898" y="1219241"/>
            <a:ext cx="4592602" cy="3017520"/>
          </a:xfrm>
          <a:prstGeom prst="rect">
            <a:avLst/>
          </a:prstGeom>
        </p:spPr>
      </p:pic>
      <p:pic>
        <p:nvPicPr>
          <p:cNvPr id="10" name="Picture 9"/>
          <p:cNvPicPr>
            <a:picLocks noChangeAspect="1"/>
          </p:cNvPicPr>
          <p:nvPr/>
        </p:nvPicPr>
        <p:blipFill>
          <a:blip r:embed="rId2"/>
          <a:stretch>
            <a:fillRect/>
          </a:stretch>
        </p:blipFill>
        <p:spPr>
          <a:xfrm>
            <a:off x="5031898" y="5738307"/>
            <a:ext cx="3517900" cy="2311400"/>
          </a:xfrm>
          <a:prstGeom prst="rect">
            <a:avLst/>
          </a:prstGeom>
        </p:spPr>
      </p:pic>
      <p:cxnSp>
        <p:nvCxnSpPr>
          <p:cNvPr id="8" name="Straight Connector 7"/>
          <p:cNvCxnSpPr/>
          <p:nvPr/>
        </p:nvCxnSpPr>
        <p:spPr bwMode="auto">
          <a:xfrm>
            <a:off x="7420678" y="1849582"/>
            <a:ext cx="0" cy="2228337"/>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a:off x="7147055" y="6674314"/>
            <a:ext cx="0" cy="1269891"/>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268981" y="7295610"/>
            <a:ext cx="0" cy="650623"/>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7610948" y="3480170"/>
            <a:ext cx="64312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1-a</a:t>
            </a:r>
          </a:p>
        </p:txBody>
      </p:sp>
      <p:sp>
        <p:nvSpPr>
          <p:cNvPr id="23" name="TextBox 22"/>
          <p:cNvSpPr txBox="1"/>
          <p:nvPr/>
        </p:nvSpPr>
        <p:spPr>
          <a:xfrm>
            <a:off x="6754486" y="3589325"/>
            <a:ext cx="35618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a:t>
            </a:r>
          </a:p>
        </p:txBody>
      </p:sp>
      <p:cxnSp>
        <p:nvCxnSpPr>
          <p:cNvPr id="15" name="Straight Connector 14"/>
          <p:cNvCxnSpPr/>
          <p:nvPr/>
        </p:nvCxnSpPr>
        <p:spPr bwMode="auto">
          <a:xfrm flipH="1" flipV="1">
            <a:off x="5301225" y="5941840"/>
            <a:ext cx="1803190" cy="1"/>
          </a:xfrm>
          <a:prstGeom prst="line">
            <a:avLst/>
          </a:prstGeom>
          <a:solidFill>
            <a:schemeClr val="accent1"/>
          </a:solidFill>
          <a:ln w="38100" cap="flat" cmpd="sng" algn="ctr">
            <a:solidFill>
              <a:schemeClr val="accent2">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H="1" flipV="1">
            <a:off x="5222825" y="7086307"/>
            <a:ext cx="999116" cy="11302"/>
          </a:xfrm>
          <a:prstGeom prst="line">
            <a:avLst/>
          </a:prstGeom>
          <a:solidFill>
            <a:schemeClr val="accent1"/>
          </a:solidFill>
          <a:ln w="38100" cap="flat" cmpd="sng" algn="ctr">
            <a:solidFill>
              <a:schemeClr val="accent2">
                <a:lumMod val="75000"/>
              </a:schemeClr>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p:cNvSpPr txBox="1"/>
          <p:nvPr/>
        </p:nvSpPr>
        <p:spPr>
          <a:xfrm>
            <a:off x="5835743" y="5921782"/>
            <a:ext cx="282450" cy="369332"/>
          </a:xfrm>
          <a:prstGeom prst="rect">
            <a:avLst/>
          </a:prstGeom>
          <a:noFill/>
        </p:spPr>
        <p:txBody>
          <a:bodyPr wrap="none" rtlCol="0">
            <a:spAutoFit/>
          </a:bodyPr>
          <a:lstStyle/>
          <a:p>
            <a:r>
              <a:rPr lang="en-US" dirty="0"/>
              <a:t>c</a:t>
            </a:r>
          </a:p>
        </p:txBody>
      </p:sp>
      <p:sp>
        <p:nvSpPr>
          <p:cNvPr id="30" name="TextBox 29"/>
          <p:cNvSpPr txBox="1"/>
          <p:nvPr/>
        </p:nvSpPr>
        <p:spPr>
          <a:xfrm>
            <a:off x="5628783" y="7093231"/>
            <a:ext cx="306494" cy="369332"/>
          </a:xfrm>
          <a:prstGeom prst="rect">
            <a:avLst/>
          </a:prstGeom>
          <a:noFill/>
        </p:spPr>
        <p:txBody>
          <a:bodyPr wrap="none" rtlCol="0">
            <a:spAutoFit/>
          </a:bodyPr>
          <a:lstStyle/>
          <a:p>
            <a:r>
              <a:rPr lang="en-US" dirty="0"/>
              <a:t>b</a:t>
            </a:r>
          </a:p>
        </p:txBody>
      </p:sp>
      <p:sp>
        <p:nvSpPr>
          <p:cNvPr id="31" name="TextBox 30"/>
          <p:cNvSpPr txBox="1"/>
          <p:nvPr/>
        </p:nvSpPr>
        <p:spPr>
          <a:xfrm>
            <a:off x="6427313" y="7254383"/>
            <a:ext cx="474810" cy="369332"/>
          </a:xfrm>
          <a:prstGeom prst="rect">
            <a:avLst/>
          </a:prstGeom>
          <a:noFill/>
        </p:spPr>
        <p:txBody>
          <a:bodyPr wrap="none" rtlCol="0">
            <a:spAutoFit/>
          </a:bodyPr>
          <a:lstStyle/>
          <a:p>
            <a:r>
              <a:rPr lang="en-US" dirty="0"/>
              <a:t>c-b</a:t>
            </a:r>
          </a:p>
        </p:txBody>
      </p:sp>
      <p:sp>
        <p:nvSpPr>
          <p:cNvPr id="20" name="TextBox 19">
            <a:extLst>
              <a:ext uri="{FF2B5EF4-FFF2-40B4-BE49-F238E27FC236}">
                <a16:creationId xmlns:a16="http://schemas.microsoft.com/office/drawing/2014/main" id="{E39F859F-62C9-804A-9B21-FDC282612C64}"/>
              </a:ext>
            </a:extLst>
          </p:cNvPr>
          <p:cNvSpPr txBox="1"/>
          <p:nvPr/>
        </p:nvSpPr>
        <p:spPr>
          <a:xfrm>
            <a:off x="7267836" y="4198115"/>
            <a:ext cx="34336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z</a:t>
            </a:r>
          </a:p>
        </p:txBody>
      </p:sp>
      <p:sp>
        <p:nvSpPr>
          <p:cNvPr id="21" name="TextBox 20">
            <a:extLst>
              <a:ext uri="{FF2B5EF4-FFF2-40B4-BE49-F238E27FC236}">
                <a16:creationId xmlns:a16="http://schemas.microsoft.com/office/drawing/2014/main" id="{D9098DB7-CE29-2047-88E0-7660A66AC297}"/>
              </a:ext>
            </a:extLst>
          </p:cNvPr>
          <p:cNvSpPr txBox="1"/>
          <p:nvPr/>
        </p:nvSpPr>
        <p:spPr>
          <a:xfrm>
            <a:off x="6978974" y="7850763"/>
            <a:ext cx="288862" cy="369332"/>
          </a:xfrm>
          <a:prstGeom prst="rect">
            <a:avLst/>
          </a:prstGeom>
          <a:noFill/>
        </p:spPr>
        <p:txBody>
          <a:bodyPr wrap="none" rtlCol="0">
            <a:spAutoFit/>
          </a:bodyPr>
          <a:lstStyle/>
          <a:p>
            <a:r>
              <a:rPr lang="en-US" dirty="0"/>
              <a:t>y</a:t>
            </a:r>
          </a:p>
        </p:txBody>
      </p:sp>
      <p:sp>
        <p:nvSpPr>
          <p:cNvPr id="22" name="TextBox 21">
            <a:extLst>
              <a:ext uri="{FF2B5EF4-FFF2-40B4-BE49-F238E27FC236}">
                <a16:creationId xmlns:a16="http://schemas.microsoft.com/office/drawing/2014/main" id="{DD94FAF3-1DBF-BE46-AC25-A4B10E943EDE}"/>
              </a:ext>
            </a:extLst>
          </p:cNvPr>
          <p:cNvSpPr txBox="1"/>
          <p:nvPr/>
        </p:nvSpPr>
        <p:spPr>
          <a:xfrm>
            <a:off x="6108899" y="7861111"/>
            <a:ext cx="284052" cy="369332"/>
          </a:xfrm>
          <a:prstGeom prst="rect">
            <a:avLst/>
          </a:prstGeom>
          <a:noFill/>
        </p:spPr>
        <p:txBody>
          <a:bodyPr wrap="none" rtlCol="0">
            <a:spAutoFit/>
          </a:bodyPr>
          <a:lstStyle/>
          <a:p>
            <a:r>
              <a:rPr lang="en-US" dirty="0"/>
              <a:t>x</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78118" y="3524646"/>
            <a:ext cx="5082180" cy="2589646"/>
          </a:xfrm>
          <a:prstGeom prst="rect">
            <a:avLst/>
          </a:prstGeom>
        </p:spPr>
      </p:pic>
      <p:sp>
        <p:nvSpPr>
          <p:cNvPr id="2765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276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76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197B44DD-8B35-4819-ABB2-99F2F9EAEDDF}" type="slidenum">
              <a:rPr lang="en-US" sz="1400" b="0"/>
              <a:pPr/>
              <a:t>24</a:t>
            </a:fld>
            <a:endParaRPr lang="en-US" sz="1400" b="0"/>
          </a:p>
        </p:txBody>
      </p:sp>
      <p:sp>
        <p:nvSpPr>
          <p:cNvPr id="27653" name="Text Box 2"/>
          <p:cNvSpPr txBox="1">
            <a:spLocks noChangeArrowheads="1"/>
          </p:cNvSpPr>
          <p:nvPr/>
        </p:nvSpPr>
        <p:spPr bwMode="auto">
          <a:xfrm>
            <a:off x="2457597" y="390449"/>
            <a:ext cx="83770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Facts about the standard normal distribution</a:t>
            </a:r>
          </a:p>
        </p:txBody>
      </p:sp>
      <p:sp>
        <p:nvSpPr>
          <p:cNvPr id="27655" name="Text Box 4"/>
          <p:cNvSpPr txBox="1">
            <a:spLocks noChangeArrowheads="1"/>
          </p:cNvSpPr>
          <p:nvPr/>
        </p:nvSpPr>
        <p:spPr bwMode="auto">
          <a:xfrm>
            <a:off x="2069059" y="1499526"/>
            <a:ext cx="87038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Because the N(0,1) distribution is symmetric around 0,  </a:t>
            </a:r>
          </a:p>
          <a:p>
            <a:pPr>
              <a:spcBef>
                <a:spcPct val="50000"/>
              </a:spcBef>
            </a:pPr>
            <a:r>
              <a:rPr lang="en-US" sz="2800" b="0" dirty="0" err="1"/>
              <a:t>Pr</a:t>
            </a:r>
            <a:r>
              <a:rPr lang="en-US" sz="2800" b="0" dirty="0"/>
              <a:t>(Z ≤ -y) = </a:t>
            </a:r>
            <a:r>
              <a:rPr lang="en-US" sz="2800" b="0" dirty="0" err="1"/>
              <a:t>Pr</a:t>
            </a:r>
            <a:r>
              <a:rPr lang="en-US" sz="2800" b="0" dirty="0"/>
              <a:t>(Z ≥ y) = d </a:t>
            </a:r>
          </a:p>
          <a:p>
            <a:pPr algn="l">
              <a:spcBef>
                <a:spcPct val="50000"/>
              </a:spcBef>
            </a:pPr>
            <a:endParaRPr lang="en-US" sz="2800" b="0" dirty="0"/>
          </a:p>
        </p:txBody>
      </p:sp>
      <p:cxnSp>
        <p:nvCxnSpPr>
          <p:cNvPr id="18" name="Straight Connector 17"/>
          <p:cNvCxnSpPr/>
          <p:nvPr/>
        </p:nvCxnSpPr>
        <p:spPr bwMode="auto">
          <a:xfrm>
            <a:off x="5375225" y="4385373"/>
            <a:ext cx="0" cy="1269891"/>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p:cNvSpPr txBox="1"/>
          <p:nvPr/>
        </p:nvSpPr>
        <p:spPr>
          <a:xfrm>
            <a:off x="5196650" y="5901419"/>
            <a:ext cx="357149" cy="369332"/>
          </a:xfrm>
          <a:prstGeom prst="rect">
            <a:avLst/>
          </a:prstGeom>
          <a:noFill/>
        </p:spPr>
        <p:txBody>
          <a:bodyPr wrap="none" rtlCol="0">
            <a:spAutoFit/>
          </a:bodyPr>
          <a:lstStyle/>
          <a:p>
            <a:r>
              <a:rPr lang="en-US" dirty="0"/>
              <a:t>-y</a:t>
            </a:r>
          </a:p>
        </p:txBody>
      </p:sp>
      <p:cxnSp>
        <p:nvCxnSpPr>
          <p:cNvPr id="21" name="Straight Connector 20"/>
          <p:cNvCxnSpPr/>
          <p:nvPr/>
        </p:nvCxnSpPr>
        <p:spPr bwMode="auto">
          <a:xfrm>
            <a:off x="6499780" y="4365320"/>
            <a:ext cx="0" cy="1269891"/>
          </a:xfrm>
          <a:prstGeom prst="line">
            <a:avLst/>
          </a:prstGeom>
          <a:solidFill>
            <a:schemeClr val="accent1"/>
          </a:solid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6357260" y="5901728"/>
            <a:ext cx="288862" cy="369332"/>
          </a:xfrm>
          <a:prstGeom prst="rect">
            <a:avLst/>
          </a:prstGeom>
          <a:noFill/>
        </p:spPr>
        <p:txBody>
          <a:bodyPr wrap="none" rtlCol="0">
            <a:spAutoFit/>
          </a:bodyPr>
          <a:lstStyle/>
          <a:p>
            <a:r>
              <a:rPr lang="en-US" dirty="0"/>
              <a:t>y</a:t>
            </a:r>
          </a:p>
        </p:txBody>
      </p:sp>
      <p:sp>
        <p:nvSpPr>
          <p:cNvPr id="13" name="TextBox 12">
            <a:extLst>
              <a:ext uri="{FF2B5EF4-FFF2-40B4-BE49-F238E27FC236}">
                <a16:creationId xmlns:a16="http://schemas.microsoft.com/office/drawing/2014/main" id="{17CF2964-2E28-6F41-8D86-2D9B83C41A9B}"/>
              </a:ext>
            </a:extLst>
          </p:cNvPr>
          <p:cNvSpPr txBox="1"/>
          <p:nvPr/>
        </p:nvSpPr>
        <p:spPr>
          <a:xfrm>
            <a:off x="6662952" y="5035416"/>
            <a:ext cx="306494" cy="369332"/>
          </a:xfrm>
          <a:prstGeom prst="rect">
            <a:avLst/>
          </a:prstGeom>
          <a:noFill/>
        </p:spPr>
        <p:txBody>
          <a:bodyPr wrap="none" rtlCol="0">
            <a:spAutoFit/>
          </a:bodyPr>
          <a:lstStyle/>
          <a:p>
            <a:r>
              <a:rPr lang="en-US" dirty="0"/>
              <a:t>d</a:t>
            </a:r>
          </a:p>
        </p:txBody>
      </p:sp>
      <p:sp>
        <p:nvSpPr>
          <p:cNvPr id="14" name="TextBox 13">
            <a:extLst>
              <a:ext uri="{FF2B5EF4-FFF2-40B4-BE49-F238E27FC236}">
                <a16:creationId xmlns:a16="http://schemas.microsoft.com/office/drawing/2014/main" id="{F13C5D4D-08A3-E741-99CF-D54797344567}"/>
              </a:ext>
            </a:extLst>
          </p:cNvPr>
          <p:cNvSpPr txBox="1"/>
          <p:nvPr/>
        </p:nvSpPr>
        <p:spPr>
          <a:xfrm>
            <a:off x="4846483" y="5035416"/>
            <a:ext cx="306494" cy="369332"/>
          </a:xfrm>
          <a:prstGeom prst="rect">
            <a:avLst/>
          </a:prstGeom>
          <a:noFill/>
        </p:spPr>
        <p:txBody>
          <a:bodyPr wrap="none" rtlCol="0">
            <a:spAutoFit/>
          </a:bodyPr>
          <a:lstStyle/>
          <a:p>
            <a:r>
              <a:rPr lang="en-US" dirty="0"/>
              <a:t>d</a:t>
            </a:r>
          </a:p>
        </p:txBody>
      </p:sp>
    </p:spTree>
    <p:extLst>
      <p:ext uri="{BB962C8B-B14F-4D97-AF65-F5344CB8AC3E}">
        <p14:creationId xmlns:p14="http://schemas.microsoft.com/office/powerpoint/2010/main" val="3971747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snow, nature, man, riding&#10;&#10;Description automatically generated">
            <a:extLst>
              <a:ext uri="{FF2B5EF4-FFF2-40B4-BE49-F238E27FC236}">
                <a16:creationId xmlns:a16="http://schemas.microsoft.com/office/drawing/2014/main" id="{5B0EF560-86D6-2D44-8A63-1A5007AE6079}"/>
              </a:ext>
            </a:extLst>
          </p:cNvPr>
          <p:cNvPicPr>
            <a:picLocks noChangeAspect="1"/>
          </p:cNvPicPr>
          <p:nvPr/>
        </p:nvPicPr>
        <p:blipFill rotWithShape="1">
          <a:blip r:embed="rId2">
            <a:extLst>
              <a:ext uri="{28A0092B-C50C-407E-A947-70E740481C1C}">
                <a14:useLocalDpi xmlns:a14="http://schemas.microsoft.com/office/drawing/2010/main" val="0"/>
              </a:ext>
            </a:extLst>
          </a:blip>
          <a:srcRect l="8954" r="34796"/>
          <a:stretch/>
        </p:blipFill>
        <p:spPr>
          <a:xfrm rot="5400000">
            <a:off x="1524000" y="-1524000"/>
            <a:ext cx="9144000" cy="1219200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1802"/>
            <a:ext cx="12192000" cy="98206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FA5F5D-3276-9649-B9BB-FF5658FC08DC}"/>
              </a:ext>
            </a:extLst>
          </p:cNvPr>
          <p:cNvSpPr txBox="1"/>
          <p:nvPr/>
        </p:nvSpPr>
        <p:spPr>
          <a:xfrm>
            <a:off x="523875" y="567933"/>
            <a:ext cx="11210925" cy="99311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200" b="1">
                <a:solidFill>
                  <a:schemeClr val="tx1">
                    <a:lumMod val="85000"/>
                    <a:lumOff val="15000"/>
                  </a:schemeClr>
                </a:solidFill>
                <a:latin typeface="+mj-lt"/>
                <a:ea typeface="+mj-ea"/>
                <a:cs typeface="+mj-cs"/>
              </a:rPr>
              <a:t>Pause- break time then work on exercises</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759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65808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25F6B8AE-5281-9143-83C8-304D355D1081}"/>
              </a:ext>
            </a:extLst>
          </p:cNvPr>
          <p:cNvSpPr>
            <a:spLocks noGrp="1"/>
          </p:cNvSpPr>
          <p:nvPr>
            <p:ph type="ftr" sz="quarter" idx="11"/>
          </p:nvPr>
        </p:nvSpPr>
        <p:spPr>
          <a:xfrm>
            <a:off x="4038600" y="8475133"/>
            <a:ext cx="4114800" cy="486833"/>
          </a:xfrm>
        </p:spPr>
        <p:txBody>
          <a:bodyPr vert="horz" lIns="91440" tIns="45720" rIns="91440" bIns="45720" rtlCol="0" anchor="ctr">
            <a:normAutofit/>
          </a:bodyPr>
          <a:lstStyle/>
          <a:p>
            <a:pPr defTabSz="457200">
              <a:spcAft>
                <a:spcPts val="600"/>
              </a:spcAft>
              <a:defRPr/>
            </a:pPr>
            <a:r>
              <a:rPr lang="en-US" kern="1200">
                <a:solidFill>
                  <a:srgbClr val="FFFFFF"/>
                </a:solidFill>
                <a:latin typeface="+mn-lt"/>
                <a:ea typeface="+mn-ea"/>
                <a:cs typeface="+mn-cs"/>
              </a:rPr>
              <a:t>Module 1, Session 3</a:t>
            </a:r>
          </a:p>
        </p:txBody>
      </p:sp>
      <p:sp>
        <p:nvSpPr>
          <p:cNvPr id="4" name="Slide Number Placeholder 3">
            <a:extLst>
              <a:ext uri="{FF2B5EF4-FFF2-40B4-BE49-F238E27FC236}">
                <a16:creationId xmlns:a16="http://schemas.microsoft.com/office/drawing/2014/main" id="{A7B29651-7437-2E49-A507-E3725D35B43F}"/>
              </a:ext>
            </a:extLst>
          </p:cNvPr>
          <p:cNvSpPr>
            <a:spLocks noGrp="1"/>
          </p:cNvSpPr>
          <p:nvPr>
            <p:ph type="sldNum" sz="quarter" idx="12"/>
          </p:nvPr>
        </p:nvSpPr>
        <p:spPr>
          <a:xfrm>
            <a:off x="8610600" y="8475133"/>
            <a:ext cx="2743200" cy="486833"/>
          </a:xfrm>
        </p:spPr>
        <p:txBody>
          <a:bodyPr vert="horz" lIns="91440" tIns="45720" rIns="91440" bIns="45720" rtlCol="0" anchor="ctr">
            <a:normAutofit/>
          </a:bodyPr>
          <a:lstStyle/>
          <a:p>
            <a:pPr defTabSz="457200">
              <a:spcAft>
                <a:spcPts val="600"/>
              </a:spcAft>
              <a:defRPr/>
            </a:pPr>
            <a:fld id="{5562EEA9-07AD-4AAC-A8A8-E0AFFEA4F96C}" type="slidenum">
              <a:rPr lang="en-US">
                <a:solidFill>
                  <a:srgbClr val="FFFFFF"/>
                </a:solidFill>
              </a:rPr>
              <a:pPr defTabSz="457200">
                <a:spcAft>
                  <a:spcPts val="600"/>
                </a:spcAft>
                <a:defRPr/>
              </a:pPr>
              <a:t>25</a:t>
            </a:fld>
            <a:endParaRPr lang="en-US">
              <a:solidFill>
                <a:srgbClr val="FFFFFF"/>
              </a:solidFill>
            </a:endParaRPr>
          </a:p>
        </p:txBody>
      </p:sp>
      <p:sp>
        <p:nvSpPr>
          <p:cNvPr id="2" name="Date Placeholder 1">
            <a:extLst>
              <a:ext uri="{FF2B5EF4-FFF2-40B4-BE49-F238E27FC236}">
                <a16:creationId xmlns:a16="http://schemas.microsoft.com/office/drawing/2014/main" id="{78F8479A-B7A9-954D-9C3D-75D909BBF29D}"/>
              </a:ext>
            </a:extLst>
          </p:cNvPr>
          <p:cNvSpPr>
            <a:spLocks noGrp="1"/>
          </p:cNvSpPr>
          <p:nvPr>
            <p:ph type="dt" sz="half" idx="10"/>
          </p:nvPr>
        </p:nvSpPr>
        <p:spPr/>
        <p:txBody>
          <a:bodyPr/>
          <a:lstStyle/>
          <a:p>
            <a:pPr>
              <a:defRPr/>
            </a:pPr>
            <a:r>
              <a:rPr lang="en-US" dirty="0"/>
              <a:t>Summer Institutes</a:t>
            </a:r>
          </a:p>
        </p:txBody>
      </p:sp>
    </p:spTree>
    <p:extLst>
      <p:ext uri="{BB962C8B-B14F-4D97-AF65-F5344CB8AC3E}">
        <p14:creationId xmlns:p14="http://schemas.microsoft.com/office/powerpoint/2010/main" val="1313402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2765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2765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197B44DD-8B35-4819-ABB2-99F2F9EAEDDF}" type="slidenum">
              <a:rPr lang="en-US" sz="1400" b="0"/>
              <a:pPr/>
              <a:t>26</a:t>
            </a:fld>
            <a:endParaRPr lang="en-US" sz="1400" b="0"/>
          </a:p>
        </p:txBody>
      </p:sp>
      <p:sp>
        <p:nvSpPr>
          <p:cNvPr id="27653" name="Text Box 2"/>
          <p:cNvSpPr txBox="1">
            <a:spLocks noChangeArrowheads="1"/>
          </p:cNvSpPr>
          <p:nvPr/>
        </p:nvSpPr>
        <p:spPr bwMode="auto">
          <a:xfrm>
            <a:off x="4267200" y="456190"/>
            <a:ext cx="365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solidFill>
                  <a:schemeClr val="accent1"/>
                </a:solidFill>
              </a:rPr>
              <a:t>Questions 3, 4, 5, 6</a:t>
            </a:r>
          </a:p>
        </p:txBody>
      </p:sp>
      <p:sp>
        <p:nvSpPr>
          <p:cNvPr id="27655" name="Text Box 4"/>
          <p:cNvSpPr txBox="1">
            <a:spLocks noChangeArrowheads="1"/>
          </p:cNvSpPr>
          <p:nvPr/>
        </p:nvSpPr>
        <p:spPr bwMode="auto">
          <a:xfrm>
            <a:off x="1943101" y="1577402"/>
            <a:ext cx="691611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solidFill>
                  <a:schemeClr val="accent1"/>
                </a:solidFill>
              </a:rPr>
              <a:t>Google “</a:t>
            </a:r>
            <a:r>
              <a:rPr lang="en-US" sz="2800" b="0" dirty="0" err="1">
                <a:solidFill>
                  <a:schemeClr val="accent1"/>
                </a:solidFill>
              </a:rPr>
              <a:t>cdf</a:t>
            </a:r>
            <a:r>
              <a:rPr lang="en-US" sz="2800" b="0" dirty="0">
                <a:solidFill>
                  <a:schemeClr val="accent1"/>
                </a:solidFill>
              </a:rPr>
              <a:t> normal distribution calculator” and find the following if Z ~ N(0,1)</a:t>
            </a:r>
          </a:p>
          <a:p>
            <a:pPr algn="l">
              <a:spcBef>
                <a:spcPct val="50000"/>
              </a:spcBef>
            </a:pPr>
            <a:endParaRPr lang="en-US" sz="2800" b="0" dirty="0">
              <a:solidFill>
                <a:schemeClr val="accent1"/>
              </a:solidFill>
            </a:endParaRPr>
          </a:p>
          <a:p>
            <a:pPr algn="l">
              <a:spcBef>
                <a:spcPct val="50000"/>
              </a:spcBef>
            </a:pPr>
            <a:r>
              <a:rPr lang="en-US" sz="2800" b="0" dirty="0">
                <a:solidFill>
                  <a:schemeClr val="accent1"/>
                </a:solidFill>
              </a:rPr>
              <a:t>3. P(Z ≤ 1.65) = </a:t>
            </a:r>
          </a:p>
          <a:p>
            <a:pPr algn="l">
              <a:spcBef>
                <a:spcPct val="50000"/>
              </a:spcBef>
            </a:pPr>
            <a:r>
              <a:rPr lang="en-US" sz="2800" b="0" dirty="0">
                <a:solidFill>
                  <a:schemeClr val="accent1"/>
                </a:solidFill>
              </a:rPr>
              <a:t>4. P(Z ≥ 0.5) =</a:t>
            </a:r>
          </a:p>
          <a:p>
            <a:pPr algn="l">
              <a:spcBef>
                <a:spcPct val="50000"/>
              </a:spcBef>
            </a:pPr>
            <a:r>
              <a:rPr lang="en-US" sz="2800" b="0" dirty="0">
                <a:solidFill>
                  <a:schemeClr val="accent1"/>
                </a:solidFill>
              </a:rPr>
              <a:t>5. P(-1.96 ≤ Z ≤ 1.96) =</a:t>
            </a:r>
          </a:p>
          <a:p>
            <a:pPr algn="l">
              <a:spcBef>
                <a:spcPct val="50000"/>
              </a:spcBef>
            </a:pPr>
            <a:r>
              <a:rPr lang="en-US" sz="2800" b="0" dirty="0">
                <a:solidFill>
                  <a:schemeClr val="accent1"/>
                </a:solidFill>
              </a:rPr>
              <a:t>6. P(-0.5 ≤ Z ≤ 2.0) =</a:t>
            </a:r>
          </a:p>
          <a:p>
            <a:pPr algn="l">
              <a:spcBef>
                <a:spcPct val="50000"/>
              </a:spcBef>
            </a:pPr>
            <a:endParaRPr lang="en-US" sz="2800" b="0" dirty="0">
              <a:solidFill>
                <a:schemeClr val="accent1"/>
              </a:solidFill>
            </a:endParaRPr>
          </a:p>
        </p:txBody>
      </p:sp>
    </p:spTree>
    <p:extLst>
      <p:ext uri="{BB962C8B-B14F-4D97-AF65-F5344CB8AC3E}">
        <p14:creationId xmlns:p14="http://schemas.microsoft.com/office/powerpoint/2010/main" val="2913060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3789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3789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555401FD-0284-4C62-B854-939A64052B9B}" type="slidenum">
              <a:rPr lang="en-US" sz="1400" b="0"/>
              <a:pPr/>
              <a:t>27</a:t>
            </a:fld>
            <a:endParaRPr lang="en-US" sz="1400" b="0"/>
          </a:p>
        </p:txBody>
      </p:sp>
      <p:sp>
        <p:nvSpPr>
          <p:cNvPr id="37894" name="Text Box 3"/>
          <p:cNvSpPr txBox="1">
            <a:spLocks noChangeArrowheads="1"/>
          </p:cNvSpPr>
          <p:nvPr/>
        </p:nvSpPr>
        <p:spPr bwMode="auto">
          <a:xfrm>
            <a:off x="1828800" y="533400"/>
            <a:ext cx="89725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Approximation to Binomial Distribution</a:t>
            </a:r>
            <a:endParaRPr lang="en-US" sz="3200" b="0" dirty="0"/>
          </a:p>
        </p:txBody>
      </p:sp>
      <p:sp>
        <p:nvSpPr>
          <p:cNvPr id="37895" name="Text Box 4"/>
          <p:cNvSpPr txBox="1">
            <a:spLocks noChangeArrowheads="1"/>
          </p:cNvSpPr>
          <p:nvPr/>
        </p:nvSpPr>
        <p:spPr bwMode="auto">
          <a:xfrm>
            <a:off x="990600" y="1906607"/>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Example:</a:t>
            </a:r>
          </a:p>
        </p:txBody>
      </p:sp>
      <p:sp>
        <p:nvSpPr>
          <p:cNvPr id="37896" name="Text Box 5"/>
          <p:cNvSpPr txBox="1">
            <a:spLocks noChangeArrowheads="1"/>
          </p:cNvSpPr>
          <p:nvPr/>
        </p:nvSpPr>
        <p:spPr bwMode="auto">
          <a:xfrm>
            <a:off x="2512695" y="2429827"/>
            <a:ext cx="760476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Suppose the prevalence of HPV in women 18-22 years old is 0.30. What is the probability that in a sample of 60 women from this population that 9 or fewer would be infected?</a:t>
            </a:r>
          </a:p>
          <a:p>
            <a:pPr algn="l">
              <a:spcBef>
                <a:spcPct val="50000"/>
              </a:spcBef>
            </a:pPr>
            <a:endParaRPr lang="en-US" sz="2800" b="0" dirty="0"/>
          </a:p>
        </p:txBody>
      </p:sp>
      <p:pic>
        <p:nvPicPr>
          <p:cNvPr id="8" name="Picture 7">
            <a:extLst>
              <a:ext uri="{FF2B5EF4-FFF2-40B4-BE49-F238E27FC236}">
                <a16:creationId xmlns:a16="http://schemas.microsoft.com/office/drawing/2014/main" id="{5DB9A7E0-FA2C-BA49-8CEF-88D16CC0220C}"/>
              </a:ext>
            </a:extLst>
          </p:cNvPr>
          <p:cNvPicPr>
            <a:picLocks noChangeAspect="1"/>
          </p:cNvPicPr>
          <p:nvPr/>
        </p:nvPicPr>
        <p:blipFill>
          <a:blip r:embed="rId2"/>
          <a:stretch>
            <a:fillRect/>
          </a:stretch>
        </p:blipFill>
        <p:spPr>
          <a:xfrm>
            <a:off x="3341337" y="4572000"/>
            <a:ext cx="5509326" cy="3766940"/>
          </a:xfrm>
          <a:prstGeom prst="rect">
            <a:avLst/>
          </a:prstGeom>
        </p:spPr>
      </p:pic>
    </p:spTree>
    <p:extLst>
      <p:ext uri="{BB962C8B-B14F-4D97-AF65-F5344CB8AC3E}">
        <p14:creationId xmlns:p14="http://schemas.microsoft.com/office/powerpoint/2010/main" val="900061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3993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3994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53D2C627-CCA1-4A97-9230-0744D5A83780}" type="slidenum">
              <a:rPr lang="en-US" sz="1400" b="0"/>
              <a:pPr/>
              <a:t>28</a:t>
            </a:fld>
            <a:endParaRPr lang="en-US" sz="1400" b="0" dirty="0"/>
          </a:p>
        </p:txBody>
      </p:sp>
      <p:sp>
        <p:nvSpPr>
          <p:cNvPr id="39942" name="Text Box 3"/>
          <p:cNvSpPr txBox="1">
            <a:spLocks noChangeArrowheads="1"/>
          </p:cNvSpPr>
          <p:nvPr/>
        </p:nvSpPr>
        <p:spPr bwMode="auto">
          <a:xfrm>
            <a:off x="1863090" y="533400"/>
            <a:ext cx="881253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Normal Approximation to Binomial Distribution</a:t>
            </a:r>
            <a:endParaRPr lang="en-US" sz="3200" b="0" dirty="0"/>
          </a:p>
        </p:txBody>
      </p:sp>
      <p:sp>
        <p:nvSpPr>
          <p:cNvPr id="39943" name="Text Box 4"/>
          <p:cNvSpPr txBox="1">
            <a:spLocks noChangeArrowheads="1"/>
          </p:cNvSpPr>
          <p:nvPr/>
        </p:nvSpPr>
        <p:spPr bwMode="auto">
          <a:xfrm>
            <a:off x="601980" y="1221257"/>
            <a:ext cx="11590020" cy="621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514350" indent="-163513">
              <a:defRPr sz="2000" b="1">
                <a:solidFill>
                  <a:schemeClr val="tx1"/>
                </a:solidFill>
                <a:latin typeface="Times New Roman" charset="0"/>
              </a:defRPr>
            </a:lvl2pPr>
            <a:lvl3pPr>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40000"/>
              </a:spcBef>
            </a:pPr>
            <a:r>
              <a:rPr lang="en-US" sz="2800" b="0" dirty="0"/>
              <a:t> </a:t>
            </a:r>
            <a:r>
              <a:rPr lang="en-US" sz="2800" dirty="0"/>
              <a:t>Binomial</a:t>
            </a:r>
          </a:p>
          <a:p>
            <a:pPr lvl="1" algn="l">
              <a:spcBef>
                <a:spcPct val="40000"/>
              </a:spcBef>
              <a:buFontTx/>
              <a:buChar char="•"/>
            </a:pPr>
            <a:r>
              <a:rPr lang="en-US" sz="2800" b="0" dirty="0"/>
              <a:t>When </a:t>
            </a:r>
            <a:r>
              <a:rPr lang="en-US" sz="2800" dirty="0"/>
              <a:t>np(1-p)</a:t>
            </a:r>
            <a:r>
              <a:rPr lang="en-US" sz="2800" b="0" dirty="0"/>
              <a:t> is “large” (e.g. ≥ 3), the normal distribution may be used to approximate the binomial distribution.</a:t>
            </a:r>
          </a:p>
          <a:p>
            <a:pPr lvl="1" algn="l">
              <a:spcBef>
                <a:spcPct val="40000"/>
              </a:spcBef>
              <a:buFontTx/>
              <a:buChar char="•"/>
            </a:pPr>
            <a:r>
              <a:rPr lang="en-US" sz="2800" b="0" dirty="0"/>
              <a:t>X ~ bin(</a:t>
            </a:r>
            <a:r>
              <a:rPr lang="en-US" sz="2800" b="0" dirty="0" err="1"/>
              <a:t>n,p</a:t>
            </a:r>
            <a:r>
              <a:rPr lang="en-US" sz="2800" b="0" dirty="0"/>
              <a:t>)</a:t>
            </a:r>
          </a:p>
          <a:p>
            <a:pPr lvl="2" algn="l">
              <a:spcBef>
                <a:spcPct val="40000"/>
              </a:spcBef>
            </a:pPr>
            <a:r>
              <a:rPr lang="en-US" sz="2800" b="0" dirty="0"/>
              <a:t>E(X) = np</a:t>
            </a:r>
          </a:p>
          <a:p>
            <a:pPr lvl="2" algn="l">
              <a:spcBef>
                <a:spcPct val="40000"/>
              </a:spcBef>
            </a:pPr>
            <a:r>
              <a:rPr lang="en-US" sz="2800" b="0" dirty="0"/>
              <a:t>V(X) = np(1-p)</a:t>
            </a:r>
          </a:p>
          <a:p>
            <a:pPr lvl="1" algn="l">
              <a:spcBef>
                <a:spcPct val="40000"/>
              </a:spcBef>
              <a:buFontTx/>
              <a:buChar char="•"/>
            </a:pPr>
            <a:r>
              <a:rPr lang="en-US" sz="2800" b="0" dirty="0"/>
              <a:t>X is approximately N(np, np(1-p))</a:t>
            </a:r>
          </a:p>
          <a:p>
            <a:pPr lvl="1" algn="l">
              <a:spcBef>
                <a:spcPct val="40000"/>
              </a:spcBef>
              <a:buFontTx/>
              <a:buChar char="•"/>
            </a:pPr>
            <a:r>
              <a:rPr lang="en-US" sz="2800" b="0" dirty="0"/>
              <a:t>Apply continuity correction for discreteness:</a:t>
            </a:r>
          </a:p>
          <a:p>
            <a:pPr lvl="2" algn="l">
              <a:spcBef>
                <a:spcPct val="40000"/>
              </a:spcBef>
              <a:buFontTx/>
              <a:buChar char="•"/>
            </a:pPr>
            <a:r>
              <a:rPr lang="en-US" sz="2800" b="0" dirty="0"/>
              <a:t>P(X ≤ x) is a discrete binomial so to calculate it from a continuous normal, use P(X ≤ x + 0.5)</a:t>
            </a:r>
          </a:p>
          <a:p>
            <a:pPr lvl="1" algn="l">
              <a:spcBef>
                <a:spcPct val="40000"/>
              </a:spcBef>
              <a:buFontTx/>
              <a:buChar char="•"/>
            </a:pPr>
            <a:endParaRPr lang="en-US" sz="2800" b="0" dirty="0"/>
          </a:p>
        </p:txBody>
      </p:sp>
      <p:pic>
        <p:nvPicPr>
          <p:cNvPr id="3" name="Picture 2">
            <a:extLst>
              <a:ext uri="{FF2B5EF4-FFF2-40B4-BE49-F238E27FC236}">
                <a16:creationId xmlns:a16="http://schemas.microsoft.com/office/drawing/2014/main" id="{544E5F83-1076-AF4C-A2FC-96B80DED5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477" y="6421796"/>
            <a:ext cx="4703845" cy="1828800"/>
          </a:xfrm>
          <a:prstGeom prst="rect">
            <a:avLst/>
          </a:prstGeom>
        </p:spPr>
      </p:pic>
      <p:sp>
        <p:nvSpPr>
          <p:cNvPr id="4" name="TextBox 3">
            <a:extLst>
              <a:ext uri="{FF2B5EF4-FFF2-40B4-BE49-F238E27FC236}">
                <a16:creationId xmlns:a16="http://schemas.microsoft.com/office/drawing/2014/main" id="{E19D083E-05FA-5341-946E-009FD67AFDB1}"/>
              </a:ext>
            </a:extLst>
          </p:cNvPr>
          <p:cNvSpPr txBox="1">
            <a:spLocks noChangeAspect="1"/>
          </p:cNvSpPr>
          <p:nvPr/>
        </p:nvSpPr>
        <p:spPr>
          <a:xfrm>
            <a:off x="8403081" y="7902750"/>
            <a:ext cx="3158237" cy="369332"/>
          </a:xfrm>
          <a:prstGeom prst="rect">
            <a:avLst/>
          </a:prstGeom>
          <a:noFill/>
        </p:spPr>
        <p:txBody>
          <a:bodyPr wrap="none" rtlCol="0">
            <a:spAutoFit/>
          </a:bodyPr>
          <a:lstStyle/>
          <a:p>
            <a:r>
              <a:rPr lang="en-US" dirty="0"/>
              <a:t> </a:t>
            </a:r>
            <a:r>
              <a:rPr lang="en-US" sz="1100" dirty="0">
                <a:solidFill>
                  <a:schemeClr val="tx1">
                    <a:lumMod val="50000"/>
                    <a:lumOff val="50000"/>
                  </a:schemeClr>
                </a:solidFill>
                <a:hlinkClick r:id="rId3">
                  <a:extLst>
                    <a:ext uri="{A12FA001-AC4F-418D-AE19-62706E023703}">
                      <ahyp:hlinkClr xmlns:ahyp="http://schemas.microsoft.com/office/drawing/2018/hyperlinkcolor" val="tx"/>
                    </a:ext>
                  </a:extLst>
                </a:hlinkClick>
              </a:rPr>
              <a:t>http://www.cs.uni.edu/~campbell/stat/prob9.html</a:t>
            </a:r>
            <a:endParaRPr lang="en-US" sz="1100" dirty="0">
              <a:solidFill>
                <a:schemeClr val="tx1">
                  <a:lumMod val="50000"/>
                  <a:lumOff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Summer Institutes</a:t>
            </a:r>
            <a:endParaRPr lang="en-US" sz="1400" b="0" dirty="0"/>
          </a:p>
        </p:txBody>
      </p:sp>
      <p:sp>
        <p:nvSpPr>
          <p:cNvPr id="4096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4096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13DD00F3-8499-4CE7-AE79-A624BC448B9E}" type="slidenum">
              <a:rPr lang="en-US" sz="1400" b="0"/>
              <a:pPr/>
              <a:t>29</a:t>
            </a:fld>
            <a:endParaRPr lang="en-US" sz="1400" b="0" dirty="0"/>
          </a:p>
        </p:txBody>
      </p:sp>
      <p:sp>
        <p:nvSpPr>
          <p:cNvPr id="40966" name="Text Box 3"/>
          <p:cNvSpPr txBox="1">
            <a:spLocks noChangeArrowheads="1"/>
          </p:cNvSpPr>
          <p:nvPr/>
        </p:nvSpPr>
        <p:spPr bwMode="auto">
          <a:xfrm>
            <a:off x="487679" y="347667"/>
            <a:ext cx="111785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Application of Normal Approximation to Binomial Distribution</a:t>
            </a:r>
            <a:endParaRPr lang="en-US" sz="3200" b="0" dirty="0"/>
          </a:p>
        </p:txBody>
      </p:sp>
      <p:sp>
        <p:nvSpPr>
          <p:cNvPr id="40967" name="Text Box 4"/>
          <p:cNvSpPr txBox="1">
            <a:spLocks noChangeArrowheads="1"/>
          </p:cNvSpPr>
          <p:nvPr/>
        </p:nvSpPr>
        <p:spPr bwMode="auto">
          <a:xfrm>
            <a:off x="391758" y="1096197"/>
            <a:ext cx="1676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Example:</a:t>
            </a:r>
          </a:p>
        </p:txBody>
      </p:sp>
      <p:sp>
        <p:nvSpPr>
          <p:cNvPr id="40968" name="Text Box 5"/>
          <p:cNvSpPr txBox="1">
            <a:spLocks noChangeArrowheads="1"/>
          </p:cNvSpPr>
          <p:nvPr/>
        </p:nvSpPr>
        <p:spPr bwMode="auto">
          <a:xfrm>
            <a:off x="391758" y="1694738"/>
            <a:ext cx="11274461"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Suppose the prevalence of HPV in women 18 -22 years old is 30%. What is the probability that in a sample of 60 women from this population that 9 or less would be infected?</a:t>
            </a:r>
          </a:p>
          <a:p>
            <a:pPr algn="l">
              <a:spcBef>
                <a:spcPct val="50000"/>
              </a:spcBef>
            </a:pPr>
            <a:r>
              <a:rPr lang="en-US" sz="2800" b="0" u="sng" dirty="0"/>
              <a:t>Solution</a:t>
            </a:r>
            <a:endParaRPr lang="en-US" sz="2800" b="0" dirty="0"/>
          </a:p>
          <a:p>
            <a:pPr algn="l">
              <a:spcBef>
                <a:spcPct val="50000"/>
              </a:spcBef>
            </a:pPr>
            <a:r>
              <a:rPr lang="en-US" sz="2800" b="0" dirty="0"/>
              <a:t>X = number infected out of 60</a:t>
            </a:r>
          </a:p>
          <a:p>
            <a:pPr algn="l">
              <a:spcBef>
                <a:spcPct val="50000"/>
              </a:spcBef>
            </a:pPr>
            <a:r>
              <a:rPr lang="en-US" sz="2800" b="0" dirty="0"/>
              <a:t>X ~ Binomial(n=60, p =0.3)</a:t>
            </a:r>
          </a:p>
          <a:p>
            <a:pPr algn="l">
              <a:spcBef>
                <a:spcPct val="50000"/>
              </a:spcBef>
            </a:pPr>
            <a:r>
              <a:rPr lang="en-US" sz="2800" b="0" dirty="0"/>
              <a:t>X close to Normal distribution with mean 60*0.3=18 and variance 60*0.3*(1-0.3)=12.6</a:t>
            </a:r>
          </a:p>
          <a:p>
            <a:pPr algn="l">
              <a:spcBef>
                <a:spcPct val="50000"/>
              </a:spcBef>
            </a:pPr>
            <a:endParaRPr lang="en-US" sz="2800" b="0" dirty="0"/>
          </a:p>
          <a:p>
            <a:pPr algn="l">
              <a:spcBef>
                <a:spcPct val="50000"/>
              </a:spcBef>
            </a:pPr>
            <a:endParaRPr lang="en-US" sz="2800" b="0" dirty="0"/>
          </a:p>
        </p:txBody>
      </p:sp>
      <p:sp>
        <p:nvSpPr>
          <p:cNvPr id="2" name="TextBox 1">
            <a:extLst>
              <a:ext uri="{FF2B5EF4-FFF2-40B4-BE49-F238E27FC236}">
                <a16:creationId xmlns:a16="http://schemas.microsoft.com/office/drawing/2014/main" id="{1B4EC1B7-81EB-CC47-A572-FEAFF35D8207}"/>
              </a:ext>
            </a:extLst>
          </p:cNvPr>
          <p:cNvSpPr txBox="1"/>
          <p:nvPr/>
        </p:nvSpPr>
        <p:spPr>
          <a:xfrm>
            <a:off x="7389296" y="7591559"/>
            <a:ext cx="477603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Therefore, P(X ≤ 9.5) = 0.0083</a:t>
            </a:r>
          </a:p>
        </p:txBody>
      </p:sp>
      <p:pic>
        <p:nvPicPr>
          <p:cNvPr id="6" name="Picture 5" descr="A screenshot of a cell phone&#10;&#10;Description automatically generated">
            <a:extLst>
              <a:ext uri="{FF2B5EF4-FFF2-40B4-BE49-F238E27FC236}">
                <a16:creationId xmlns:a16="http://schemas.microsoft.com/office/drawing/2014/main" id="{1EDDF5C1-C354-274F-A845-0CBA42078510}"/>
              </a:ext>
            </a:extLst>
          </p:cNvPr>
          <p:cNvPicPr>
            <a:picLocks noChangeAspect="1"/>
          </p:cNvPicPr>
          <p:nvPr/>
        </p:nvPicPr>
        <p:blipFill rotWithShape="1">
          <a:blip r:embed="rId2">
            <a:extLst>
              <a:ext uri="{28A0092B-C50C-407E-A947-70E740481C1C}">
                <a14:useLocalDpi xmlns:a14="http://schemas.microsoft.com/office/drawing/2010/main" val="0"/>
              </a:ext>
            </a:extLst>
          </a:blip>
          <a:srcRect l="4115" r="11373"/>
          <a:stretch/>
        </p:blipFill>
        <p:spPr>
          <a:xfrm>
            <a:off x="3680460" y="5823374"/>
            <a:ext cx="3708836" cy="26517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409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410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807CFC3F-45DE-447C-A6E5-C583211FB6E7}" type="slidenum">
              <a:rPr lang="en-US" sz="1400" b="0"/>
              <a:pPr/>
              <a:t>3</a:t>
            </a:fld>
            <a:endParaRPr lang="en-US" sz="1400" b="0"/>
          </a:p>
        </p:txBody>
      </p:sp>
      <p:sp>
        <p:nvSpPr>
          <p:cNvPr id="4101" name="Text Box 2"/>
          <p:cNvSpPr txBox="1">
            <a:spLocks noChangeArrowheads="1"/>
          </p:cNvSpPr>
          <p:nvPr/>
        </p:nvSpPr>
        <p:spPr bwMode="auto">
          <a:xfrm>
            <a:off x="2483233" y="560249"/>
            <a:ext cx="722553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Distribution - Motivation</a:t>
            </a:r>
          </a:p>
        </p:txBody>
      </p:sp>
      <p:sp>
        <p:nvSpPr>
          <p:cNvPr id="4103" name="Text Box 4"/>
          <p:cNvSpPr txBox="1">
            <a:spLocks noChangeArrowheads="1"/>
          </p:cNvSpPr>
          <p:nvPr/>
        </p:nvSpPr>
        <p:spPr bwMode="auto">
          <a:xfrm>
            <a:off x="646771" y="1401901"/>
            <a:ext cx="10851065"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r>
              <a:rPr lang="en-US" sz="2800" b="0" dirty="0">
                <a:latin typeface="Times New Roman" panose="02020603050405020304" pitchFamily="18" charset="0"/>
                <a:cs typeface="Times New Roman" panose="02020603050405020304" pitchFamily="18" charset="0"/>
              </a:rPr>
              <a:t>For each child, we can represent each of these possible outcomes with three indicator variables for the </a:t>
            </a:r>
            <a:r>
              <a:rPr lang="en-US" sz="2800" b="0" i="1" dirty="0" err="1">
                <a:latin typeface="Times New Roman" panose="02020603050405020304" pitchFamily="18" charset="0"/>
                <a:cs typeface="Times New Roman" panose="02020603050405020304" pitchFamily="18" charset="0"/>
              </a:rPr>
              <a:t>i</a:t>
            </a:r>
            <a:r>
              <a:rPr lang="en-US" sz="2800" b="0" baseline="30000" dirty="0" err="1">
                <a:latin typeface="Times New Roman" panose="02020603050405020304" pitchFamily="18" charset="0"/>
                <a:cs typeface="Times New Roman" panose="02020603050405020304" pitchFamily="18" charset="0"/>
              </a:rPr>
              <a:t>th</a:t>
            </a:r>
            <a:r>
              <a:rPr lang="en-US" sz="2800" b="0" dirty="0">
                <a:latin typeface="Times New Roman" panose="02020603050405020304" pitchFamily="18" charset="0"/>
                <a:cs typeface="Times New Roman" panose="02020603050405020304" pitchFamily="18" charset="0"/>
              </a:rPr>
              <a:t> child as:</a:t>
            </a:r>
          </a:p>
          <a:p>
            <a:pPr algn="l"/>
            <a:endParaRPr lang="en-US" sz="2800" b="0" dirty="0">
              <a:latin typeface="Times New Roman" panose="02020603050405020304" pitchFamily="18" charset="0"/>
              <a:cs typeface="Times New Roman" panose="02020603050405020304" pitchFamily="18" charset="0"/>
            </a:endParaRPr>
          </a:p>
          <a:p>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i1</a:t>
            </a:r>
            <a:r>
              <a:rPr lang="en-US" sz="2800" b="0" dirty="0">
                <a:latin typeface="Times New Roman" panose="02020603050405020304" pitchFamily="18" charset="0"/>
                <a:cs typeface="Times New Roman" panose="02020603050405020304" pitchFamily="18" charset="0"/>
              </a:rPr>
              <a:t> = 1 if </a:t>
            </a:r>
            <a:r>
              <a:rPr lang="en-US" sz="2800" b="0" i="1" dirty="0" err="1">
                <a:latin typeface="Times New Roman" panose="02020603050405020304" pitchFamily="18" charset="0"/>
                <a:cs typeface="Times New Roman" panose="02020603050405020304" pitchFamily="18" charset="0"/>
              </a:rPr>
              <a:t>i</a:t>
            </a:r>
            <a:r>
              <a:rPr lang="en-US" sz="2800" b="0" baseline="30000" dirty="0" err="1">
                <a:latin typeface="Times New Roman" panose="02020603050405020304" pitchFamily="18" charset="0"/>
                <a:cs typeface="Times New Roman" panose="02020603050405020304" pitchFamily="18" charset="0"/>
              </a:rPr>
              <a:t>th</a:t>
            </a:r>
            <a:r>
              <a:rPr lang="en-US" sz="2800" b="0" dirty="0">
                <a:latin typeface="Times New Roman" panose="02020603050405020304" pitchFamily="18" charset="0"/>
                <a:cs typeface="Times New Roman" panose="02020603050405020304" pitchFamily="18" charset="0"/>
              </a:rPr>
              <a:t> child is unaffected (AA) &amp; =0 otherwise</a:t>
            </a:r>
          </a:p>
          <a:p>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i2</a:t>
            </a:r>
            <a:r>
              <a:rPr lang="en-US" sz="2800" b="0" dirty="0">
                <a:latin typeface="Times New Roman" panose="02020603050405020304" pitchFamily="18" charset="0"/>
                <a:cs typeface="Times New Roman" panose="02020603050405020304" pitchFamily="18" charset="0"/>
              </a:rPr>
              <a:t> = 1 if </a:t>
            </a:r>
            <a:r>
              <a:rPr lang="en-US" sz="2800" b="0" i="1" dirty="0" err="1">
                <a:latin typeface="Times New Roman" panose="02020603050405020304" pitchFamily="18" charset="0"/>
                <a:cs typeface="Times New Roman" panose="02020603050405020304" pitchFamily="18" charset="0"/>
              </a:rPr>
              <a:t>i</a:t>
            </a:r>
            <a:r>
              <a:rPr lang="en-US" sz="2800" b="0" baseline="30000" dirty="0" err="1">
                <a:latin typeface="Times New Roman" panose="02020603050405020304" pitchFamily="18" charset="0"/>
                <a:cs typeface="Times New Roman" panose="02020603050405020304" pitchFamily="18" charset="0"/>
              </a:rPr>
              <a:t>th</a:t>
            </a:r>
            <a:r>
              <a:rPr lang="en-US" sz="2800" b="0" dirty="0">
                <a:latin typeface="Times New Roman" panose="02020603050405020304" pitchFamily="18" charset="0"/>
                <a:cs typeface="Times New Roman" panose="02020603050405020304" pitchFamily="18" charset="0"/>
              </a:rPr>
              <a:t> child is a carrier (Aa) &amp; =0 otherwise</a:t>
            </a:r>
          </a:p>
          <a:p>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i3</a:t>
            </a:r>
            <a:r>
              <a:rPr lang="en-US" sz="2800" b="0" dirty="0">
                <a:latin typeface="Times New Roman" panose="02020603050405020304" pitchFamily="18" charset="0"/>
                <a:cs typeface="Times New Roman" panose="02020603050405020304" pitchFamily="18" charset="0"/>
              </a:rPr>
              <a:t> = 1 if </a:t>
            </a:r>
            <a:r>
              <a:rPr lang="en-US" sz="2800" b="0" i="1" dirty="0" err="1">
                <a:latin typeface="Times New Roman" panose="02020603050405020304" pitchFamily="18" charset="0"/>
                <a:cs typeface="Times New Roman" panose="02020603050405020304" pitchFamily="18" charset="0"/>
              </a:rPr>
              <a:t>i</a:t>
            </a:r>
            <a:r>
              <a:rPr lang="en-US" sz="2800" b="0" baseline="30000" dirty="0" err="1">
                <a:latin typeface="Times New Roman" panose="02020603050405020304" pitchFamily="18" charset="0"/>
                <a:cs typeface="Times New Roman" panose="02020603050405020304" pitchFamily="18" charset="0"/>
              </a:rPr>
              <a:t>th</a:t>
            </a:r>
            <a:r>
              <a:rPr lang="en-US" sz="2800" b="0" dirty="0">
                <a:latin typeface="Times New Roman" panose="02020603050405020304" pitchFamily="18" charset="0"/>
                <a:cs typeface="Times New Roman" panose="02020603050405020304" pitchFamily="18" charset="0"/>
              </a:rPr>
              <a:t> child is affected (aa) &amp; =0 otherwise</a:t>
            </a:r>
          </a:p>
          <a:p>
            <a:pPr>
              <a:spcBef>
                <a:spcPct val="50000"/>
              </a:spcBef>
            </a:pPr>
            <a:r>
              <a:rPr lang="en-US" sz="2800" b="0" dirty="0">
                <a:latin typeface="Times New Roman" panose="02020603050405020304" pitchFamily="18" charset="0"/>
                <a:cs typeface="Times New Roman" panose="02020603050405020304" pitchFamily="18" charset="0"/>
              </a:rPr>
              <a:t>Notice only one of the three </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i1</a:t>
            </a:r>
            <a:r>
              <a:rPr lang="en-US" sz="2800" b="0" i="1" dirty="0">
                <a:latin typeface="Times New Roman" panose="02020603050405020304" pitchFamily="18" charset="0"/>
                <a:cs typeface="Times New Roman" panose="02020603050405020304" pitchFamily="18" charset="0"/>
              </a:rPr>
              <a:t>, Y</a:t>
            </a:r>
            <a:r>
              <a:rPr lang="en-US" sz="2800" b="0" i="1" baseline="-25000" dirty="0">
                <a:latin typeface="Times New Roman" panose="02020603050405020304" pitchFamily="18" charset="0"/>
                <a:cs typeface="Times New Roman" panose="02020603050405020304" pitchFamily="18" charset="0"/>
              </a:rPr>
              <a:t>i2</a:t>
            </a:r>
            <a:r>
              <a:rPr lang="en-US" sz="2800" b="0" i="1" dirty="0">
                <a:latin typeface="Times New Roman" panose="02020603050405020304" pitchFamily="18" charset="0"/>
                <a:cs typeface="Times New Roman" panose="02020603050405020304" pitchFamily="18" charset="0"/>
              </a:rPr>
              <a:t>,</a:t>
            </a:r>
            <a:r>
              <a:rPr lang="en-US" sz="2800" b="0" dirty="0">
                <a:latin typeface="Times New Roman" panose="02020603050405020304" pitchFamily="18" charset="0"/>
                <a:cs typeface="Times New Roman" panose="02020603050405020304" pitchFamily="18" charset="0"/>
              </a:rPr>
              <a:t> </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i3</a:t>
            </a:r>
            <a:r>
              <a:rPr lang="en-US" sz="2800" b="0" dirty="0">
                <a:latin typeface="Times New Roman" panose="02020603050405020304" pitchFamily="18" charset="0"/>
                <a:cs typeface="Times New Roman" panose="02020603050405020304" pitchFamily="18" charset="0"/>
              </a:rPr>
              <a:t> can be equal to 1 (</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i1 </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i2</a:t>
            </a:r>
            <a:r>
              <a:rPr lang="en-US" sz="2800" b="0" i="1" dirty="0">
                <a:latin typeface="Times New Roman" panose="02020603050405020304" pitchFamily="18" charset="0"/>
                <a:cs typeface="Times New Roman" panose="02020603050405020304" pitchFamily="18" charset="0"/>
              </a:rPr>
              <a:t>+Y</a:t>
            </a:r>
            <a:r>
              <a:rPr lang="en-US" sz="2800" b="0" i="1" baseline="-25000" dirty="0">
                <a:latin typeface="Times New Roman" panose="02020603050405020304" pitchFamily="18" charset="0"/>
                <a:cs typeface="Times New Roman" panose="02020603050405020304" pitchFamily="18" charset="0"/>
              </a:rPr>
              <a:t>i3</a:t>
            </a:r>
            <a:r>
              <a:rPr lang="en-US" sz="2800" b="0" dirty="0">
                <a:latin typeface="Times New Roman" panose="02020603050405020304" pitchFamily="18" charset="0"/>
                <a:cs typeface="Times New Roman" panose="02020603050405020304" pitchFamily="18" charset="0"/>
              </a:rPr>
              <a:t>= 1). </a:t>
            </a:r>
          </a:p>
          <a:p>
            <a:pPr algn="l">
              <a:spcBef>
                <a:spcPct val="50000"/>
              </a:spcBef>
            </a:pPr>
            <a:r>
              <a:rPr lang="en-US" sz="2800" b="0" dirty="0">
                <a:latin typeface="Times New Roman" panose="02020603050405020304" pitchFamily="18" charset="0"/>
                <a:cs typeface="Times New Roman" panose="02020603050405020304" pitchFamily="18" charset="0"/>
              </a:rPr>
              <a:t>For the binomial distribution with 2 outcomes (e.g., unaffected vs. carrier/affected), there are 2</a:t>
            </a:r>
            <a:r>
              <a:rPr lang="en-US" sz="2800" b="0" i="1" baseline="30000" dirty="0">
                <a:latin typeface="Times New Roman" panose="02020603050405020304" pitchFamily="18" charset="0"/>
                <a:cs typeface="Times New Roman" panose="02020603050405020304" pitchFamily="18" charset="0"/>
              </a:rPr>
              <a:t>n</a:t>
            </a:r>
            <a:r>
              <a:rPr lang="en-US" sz="2800" b="0" dirty="0">
                <a:latin typeface="Times New Roman" panose="02020603050405020304" pitchFamily="18" charset="0"/>
                <a:cs typeface="Times New Roman" panose="02020603050405020304" pitchFamily="18" charset="0"/>
              </a:rPr>
              <a:t> unique outcomes in </a:t>
            </a:r>
            <a:r>
              <a:rPr lang="en-US" sz="2800" b="0" i="1" dirty="0">
                <a:latin typeface="Times New Roman" panose="02020603050405020304" pitchFamily="18" charset="0"/>
                <a:cs typeface="Times New Roman" panose="02020603050405020304" pitchFamily="18" charset="0"/>
              </a:rPr>
              <a:t>n</a:t>
            </a:r>
            <a:r>
              <a:rPr lang="en-US" sz="2800" b="0" dirty="0">
                <a:latin typeface="Times New Roman" panose="02020603050405020304" pitchFamily="18" charset="0"/>
                <a:cs typeface="Times New Roman" panose="02020603050405020304" pitchFamily="18" charset="0"/>
              </a:rPr>
              <a:t> trials. In the family with </a:t>
            </a:r>
            <a:r>
              <a:rPr lang="en-US" sz="2800" b="0" i="1" dirty="0">
                <a:latin typeface="Times New Roman" panose="02020603050405020304" pitchFamily="18" charset="0"/>
                <a:cs typeface="Times New Roman" panose="02020603050405020304" pitchFamily="18" charset="0"/>
              </a:rPr>
              <a:t>n</a:t>
            </a:r>
            <a:r>
              <a:rPr lang="en-US" sz="2800" b="0" dirty="0">
                <a:latin typeface="Times New Roman" panose="02020603050405020304" pitchFamily="18" charset="0"/>
                <a:cs typeface="Times New Roman" panose="02020603050405020304" pitchFamily="18" charset="0"/>
              </a:rPr>
              <a:t>=3 children, there are 2</a:t>
            </a:r>
            <a:r>
              <a:rPr lang="en-US" sz="2800" b="0" baseline="30000" dirty="0">
                <a:latin typeface="Times New Roman" panose="02020603050405020304" pitchFamily="18" charset="0"/>
                <a:cs typeface="Times New Roman" panose="02020603050405020304" pitchFamily="18" charset="0"/>
              </a:rPr>
              <a:t>3</a:t>
            </a:r>
            <a:r>
              <a:rPr lang="en-US" sz="2800" b="0" dirty="0">
                <a:latin typeface="Times New Roman" panose="02020603050405020304" pitchFamily="18" charset="0"/>
                <a:cs typeface="Times New Roman" panose="02020603050405020304" pitchFamily="18" charset="0"/>
              </a:rPr>
              <a:t> = 8 unique outcomes.</a:t>
            </a:r>
          </a:p>
          <a:p>
            <a:pPr algn="l">
              <a:spcBef>
                <a:spcPct val="50000"/>
              </a:spcBef>
            </a:pPr>
            <a:r>
              <a:rPr lang="en-US" sz="2800" b="0" dirty="0">
                <a:latin typeface="Times New Roman" panose="02020603050405020304" pitchFamily="18" charset="0"/>
                <a:cs typeface="Times New Roman" panose="02020603050405020304" pitchFamily="18" charset="0"/>
              </a:rPr>
              <a:t>For the multinomial distribution with 3 outcomes, the number of unique outcomes in </a:t>
            </a:r>
            <a:r>
              <a:rPr lang="en-US" sz="2800" b="0" i="1" dirty="0">
                <a:latin typeface="Times New Roman" panose="02020603050405020304" pitchFamily="18" charset="0"/>
                <a:cs typeface="Times New Roman" panose="02020603050405020304" pitchFamily="18" charset="0"/>
              </a:rPr>
              <a:t>n </a:t>
            </a:r>
            <a:r>
              <a:rPr lang="en-US" sz="2800" b="0" dirty="0">
                <a:latin typeface="Times New Roman" panose="02020603050405020304" pitchFamily="18" charset="0"/>
                <a:cs typeface="Times New Roman" panose="02020603050405020304" pitchFamily="18" charset="0"/>
              </a:rPr>
              <a:t>trials is 3</a:t>
            </a:r>
            <a:r>
              <a:rPr lang="en-US" sz="2800" b="0" i="1" baseline="30000" dirty="0">
                <a:latin typeface="Times New Roman" panose="02020603050405020304" pitchFamily="18" charset="0"/>
                <a:cs typeface="Times New Roman" panose="02020603050405020304" pitchFamily="18" charset="0"/>
              </a:rPr>
              <a:t>n</a:t>
            </a:r>
            <a:r>
              <a:rPr lang="en-US" sz="2800" b="0" dirty="0">
                <a:latin typeface="Times New Roman" panose="02020603050405020304" pitchFamily="18" charset="0"/>
                <a:cs typeface="Times New Roman" panose="02020603050405020304" pitchFamily="18" charset="0"/>
              </a:rPr>
              <a:t>. For the family of 3, that’s 3</a:t>
            </a:r>
            <a:r>
              <a:rPr lang="en-US" sz="2800" b="0" baseline="30000" dirty="0">
                <a:latin typeface="Times New Roman" panose="02020603050405020304" pitchFamily="18" charset="0"/>
                <a:cs typeface="Times New Roman" panose="02020603050405020304" pitchFamily="18" charset="0"/>
              </a:rPr>
              <a:t>3</a:t>
            </a:r>
            <a:r>
              <a:rPr lang="en-US" sz="2800" b="0" dirty="0">
                <a:latin typeface="Times New Roman" panose="02020603050405020304" pitchFamily="18" charset="0"/>
                <a:cs typeface="Times New Roman" panose="02020603050405020304" pitchFamily="18" charset="0"/>
              </a:rPr>
              <a:t>=27 unique outcomes.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 </a:t>
            </a:r>
          </a:p>
        </p:txBody>
      </p:sp>
      <p:sp>
        <p:nvSpPr>
          <p:cNvPr id="512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512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6AB5B61E-5B8F-4075-9D54-66213B649EC9}" type="slidenum">
              <a:rPr lang="en-US" sz="1400" b="0"/>
              <a:pPr/>
              <a:t>4</a:t>
            </a:fld>
            <a:endParaRPr lang="en-US" sz="1400" b="0"/>
          </a:p>
        </p:txBody>
      </p:sp>
      <p:sp>
        <p:nvSpPr>
          <p:cNvPr id="5125" name="Text Box 2"/>
          <p:cNvSpPr txBox="1">
            <a:spLocks noChangeArrowheads="1"/>
          </p:cNvSpPr>
          <p:nvPr/>
        </p:nvSpPr>
        <p:spPr bwMode="auto">
          <a:xfrm>
            <a:off x="3746500" y="336522"/>
            <a:ext cx="411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Possible Outcomes</a:t>
            </a:r>
          </a:p>
        </p:txBody>
      </p:sp>
      <p:sp>
        <p:nvSpPr>
          <p:cNvPr id="5127" name="Text Box 4"/>
          <p:cNvSpPr txBox="1">
            <a:spLocks noChangeArrowheads="1"/>
          </p:cNvSpPr>
          <p:nvPr/>
        </p:nvSpPr>
        <p:spPr bwMode="auto">
          <a:xfrm>
            <a:off x="677917" y="1143000"/>
            <a:ext cx="1035794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u="sng" dirty="0"/>
              <a:t>Combinations</a:t>
            </a:r>
            <a:r>
              <a:rPr lang="en-US" sz="2400" b="0" dirty="0"/>
              <a:t>: As with the binomial distribution, when order doesn’t matter,  the total number of possible outcomes, can be straightforwardly calculated. For the multinomial distribution, the combinations are calculated as</a:t>
            </a:r>
          </a:p>
        </p:txBody>
      </p:sp>
      <p:graphicFrame>
        <p:nvGraphicFramePr>
          <p:cNvPr id="5128" name="Object 6"/>
          <p:cNvGraphicFramePr>
            <a:graphicFrameLocks noChangeAspect="1"/>
          </p:cNvGraphicFramePr>
          <p:nvPr>
            <p:extLst>
              <p:ext uri="{D42A27DB-BD31-4B8C-83A1-F6EECF244321}">
                <p14:modId xmlns:p14="http://schemas.microsoft.com/office/powerpoint/2010/main" val="1833057717"/>
              </p:ext>
            </p:extLst>
          </p:nvPr>
        </p:nvGraphicFramePr>
        <p:xfrm>
          <a:off x="1534008" y="2542980"/>
          <a:ext cx="2178188" cy="830263"/>
        </p:xfrm>
        <a:graphic>
          <a:graphicData uri="http://schemas.openxmlformats.org/presentationml/2006/ole">
            <mc:AlternateContent xmlns:mc="http://schemas.openxmlformats.org/markup-compatibility/2006">
              <mc:Choice xmlns:v="urn:schemas-microsoft-com:vml" Requires="v">
                <p:oleObj spid="_x0000_s5371" name="Equation" r:id="rId3" imgW="977900" imgH="457200" progId="Equation.3">
                  <p:embed/>
                </p:oleObj>
              </mc:Choice>
              <mc:Fallback>
                <p:oleObj name="Equation" r:id="rId3" imgW="977900" imgH="457200" progId="Equation.3">
                  <p:embed/>
                  <p:pic>
                    <p:nvPicPr>
                      <p:cNvPr id="0" name="Object 6"/>
                      <p:cNvPicPr>
                        <a:picLocks noChangeAspect="1" noChangeArrowheads="1"/>
                      </p:cNvPicPr>
                      <p:nvPr/>
                    </p:nvPicPr>
                    <p:blipFill>
                      <a:blip r:embed="rId4"/>
                      <a:srcRect/>
                      <a:stretch>
                        <a:fillRect/>
                      </a:stretch>
                    </p:blipFill>
                    <p:spPr bwMode="auto">
                      <a:xfrm>
                        <a:off x="1534008" y="2542980"/>
                        <a:ext cx="2178188" cy="830263"/>
                      </a:xfrm>
                      <a:prstGeom prst="rect">
                        <a:avLst/>
                      </a:prstGeom>
                      <a:noFill/>
                      <a:ln>
                        <a:noFill/>
                      </a:ln>
                      <a:effectLst/>
                    </p:spPr>
                  </p:pic>
                </p:oleObj>
              </mc:Fallback>
            </mc:AlternateContent>
          </a:graphicData>
        </a:graphic>
      </p:graphicFrame>
      <p:sp>
        <p:nvSpPr>
          <p:cNvPr id="5129" name="Text Box 8"/>
          <p:cNvSpPr txBox="1">
            <a:spLocks noChangeArrowheads="1"/>
          </p:cNvSpPr>
          <p:nvPr/>
        </p:nvSpPr>
        <p:spPr bwMode="auto">
          <a:xfrm>
            <a:off x="1022222" y="4437654"/>
            <a:ext cx="1048660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lnSpc>
                <a:spcPct val="80000"/>
              </a:lnSpc>
            </a:pPr>
            <a:r>
              <a:rPr lang="en-US" sz="2400" b="0" dirty="0"/>
              <a:t>e.g. </a:t>
            </a:r>
            <a:r>
              <a:rPr lang="en-US" sz="2400" b="0" i="1" dirty="0"/>
              <a:t>n</a:t>
            </a:r>
            <a:r>
              <a:rPr lang="en-US" sz="2400" b="0" dirty="0"/>
              <a:t>=2 children </a:t>
            </a:r>
          </a:p>
          <a:p>
            <a:pPr algn="l">
              <a:lnSpc>
                <a:spcPct val="80000"/>
              </a:lnSpc>
            </a:pPr>
            <a:r>
              <a:rPr lang="en-US" sz="2400" b="0" dirty="0"/>
              <a:t>       J=3 possible outcomes (unaffected/carrier/affected)</a:t>
            </a:r>
          </a:p>
          <a:p>
            <a:pPr algn="l">
              <a:lnSpc>
                <a:spcPct val="80000"/>
              </a:lnSpc>
            </a:pPr>
            <a:endParaRPr lang="en-US" sz="2400" b="0" dirty="0"/>
          </a:p>
          <a:p>
            <a:pPr algn="l">
              <a:lnSpc>
                <a:spcPct val="80000"/>
              </a:lnSpc>
            </a:pPr>
            <a:r>
              <a:rPr lang="en-US" sz="2400" b="0" dirty="0"/>
              <a:t>Child number</a:t>
            </a:r>
          </a:p>
          <a:p>
            <a:pPr algn="l">
              <a:lnSpc>
                <a:spcPct val="80000"/>
              </a:lnSpc>
            </a:pPr>
            <a:r>
              <a:rPr lang="en-US" sz="2400" b="0" u="sng" dirty="0"/>
              <a:t>1	2	Outcomes		</a:t>
            </a:r>
            <a:endParaRPr lang="en-US" sz="2400" b="0" dirty="0"/>
          </a:p>
          <a:p>
            <a:pPr algn="l">
              <a:lnSpc>
                <a:spcPct val="80000"/>
              </a:lnSpc>
            </a:pPr>
            <a:r>
              <a:rPr lang="en-US" sz="2400" b="0" dirty="0"/>
              <a:t>AA	AA	2  unaffected, 0 carrier, 0 affected</a:t>
            </a:r>
          </a:p>
          <a:p>
            <a:pPr algn="l">
              <a:lnSpc>
                <a:spcPct val="80000"/>
              </a:lnSpc>
            </a:pPr>
            <a:r>
              <a:rPr lang="en-US" sz="2400" b="0" dirty="0">
                <a:solidFill>
                  <a:srgbClr val="FF0000"/>
                </a:solidFill>
              </a:rPr>
              <a:t>AA	Aa	1  unaffected, 1 carrier, 0 affected</a:t>
            </a:r>
          </a:p>
          <a:p>
            <a:pPr algn="l">
              <a:lnSpc>
                <a:spcPct val="80000"/>
              </a:lnSpc>
            </a:pPr>
            <a:r>
              <a:rPr lang="en-US" sz="2400" b="0" dirty="0">
                <a:solidFill>
                  <a:srgbClr val="FF0000"/>
                </a:solidFill>
              </a:rPr>
              <a:t>Aa	AA	1  unaffected, 1 carrier, 0 affected</a:t>
            </a:r>
          </a:p>
          <a:p>
            <a:pPr algn="l">
              <a:lnSpc>
                <a:spcPct val="80000"/>
              </a:lnSpc>
            </a:pPr>
            <a:r>
              <a:rPr lang="en-US" sz="2400" b="0" dirty="0">
                <a:solidFill>
                  <a:srgbClr val="0066FF"/>
                </a:solidFill>
              </a:rPr>
              <a:t>AA	aa	1  unaffected, 0 carrier, 1 affected</a:t>
            </a:r>
          </a:p>
          <a:p>
            <a:pPr algn="l">
              <a:lnSpc>
                <a:spcPct val="80000"/>
              </a:lnSpc>
            </a:pPr>
            <a:r>
              <a:rPr lang="en-US" sz="2400" b="0" dirty="0">
                <a:solidFill>
                  <a:srgbClr val="0066FF"/>
                </a:solidFill>
              </a:rPr>
              <a:t>aa	AA	1  unaffected, 0 carrier, 1 affected</a:t>
            </a:r>
          </a:p>
          <a:p>
            <a:pPr algn="l">
              <a:lnSpc>
                <a:spcPct val="80000"/>
              </a:lnSpc>
            </a:pPr>
            <a:r>
              <a:rPr lang="en-US" sz="2400" b="0" dirty="0"/>
              <a:t>Aa</a:t>
            </a:r>
            <a:r>
              <a:rPr lang="en-US" sz="2400" dirty="0"/>
              <a:t> </a:t>
            </a:r>
            <a:r>
              <a:rPr lang="en-US" sz="2400" b="0" dirty="0"/>
              <a:t>	Aa	0  unaffected, 2 carrier, 0 affected</a:t>
            </a:r>
          </a:p>
          <a:p>
            <a:pPr algn="l">
              <a:lnSpc>
                <a:spcPct val="80000"/>
              </a:lnSpc>
            </a:pPr>
            <a:r>
              <a:rPr lang="en-US" sz="2400" b="0" dirty="0">
                <a:solidFill>
                  <a:srgbClr val="FF9900"/>
                </a:solidFill>
              </a:rPr>
              <a:t>aa	Aa	0  unaffected, 1 carrier, 1 affected</a:t>
            </a:r>
          </a:p>
          <a:p>
            <a:pPr algn="l">
              <a:lnSpc>
                <a:spcPct val="80000"/>
              </a:lnSpc>
            </a:pPr>
            <a:r>
              <a:rPr lang="en-US" sz="2400" b="0" dirty="0">
                <a:solidFill>
                  <a:srgbClr val="FF9900"/>
                </a:solidFill>
              </a:rPr>
              <a:t>Aa	aa	0  unaffected, 1 carrier, 1 affected</a:t>
            </a:r>
          </a:p>
          <a:p>
            <a:pPr algn="l">
              <a:lnSpc>
                <a:spcPct val="80000"/>
              </a:lnSpc>
            </a:pPr>
            <a:r>
              <a:rPr lang="en-US" sz="2400" b="0" dirty="0"/>
              <a:t>aa	aa	0  unaffected, 0 carrier, 2 affected</a:t>
            </a:r>
          </a:p>
          <a:p>
            <a:pPr algn="l">
              <a:lnSpc>
                <a:spcPct val="80000"/>
              </a:lnSpc>
            </a:pPr>
            <a:endParaRPr lang="en-US" sz="2400" b="0" dirty="0"/>
          </a:p>
        </p:txBody>
      </p:sp>
      <p:sp>
        <p:nvSpPr>
          <p:cNvPr id="5130" name="Text Box 9"/>
          <p:cNvSpPr txBox="1">
            <a:spLocks noChangeArrowheads="1"/>
          </p:cNvSpPr>
          <p:nvPr/>
        </p:nvSpPr>
        <p:spPr bwMode="auto">
          <a:xfrm>
            <a:off x="4038600" y="2538744"/>
            <a:ext cx="71790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where the </a:t>
            </a:r>
            <a:r>
              <a:rPr lang="en-US" sz="2400" b="0" i="1" dirty="0" err="1"/>
              <a:t>k</a:t>
            </a:r>
            <a:r>
              <a:rPr lang="en-US" sz="2400" b="0" baseline="-25000" dirty="0" err="1"/>
              <a:t>j</a:t>
            </a:r>
            <a:r>
              <a:rPr lang="en-US" sz="2400" b="0" dirty="0"/>
              <a:t> (j=1, 2,…, J) correspond to the totals for the different outcomes.</a:t>
            </a:r>
          </a:p>
        </p:txBody>
      </p:sp>
      <p:sp>
        <p:nvSpPr>
          <p:cNvPr id="2" name="TextBox 1">
            <a:extLst>
              <a:ext uri="{FF2B5EF4-FFF2-40B4-BE49-F238E27FC236}">
                <a16:creationId xmlns:a16="http://schemas.microsoft.com/office/drawing/2014/main" id="{9B3876BF-BFE8-D945-9094-16FB2606055E}"/>
              </a:ext>
            </a:extLst>
          </p:cNvPr>
          <p:cNvSpPr txBox="1"/>
          <p:nvPr/>
        </p:nvSpPr>
        <p:spPr>
          <a:xfrm>
            <a:off x="1383196" y="2769576"/>
            <a:ext cx="826604"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5A10ED45-54EB-4FE1-B53A-6F149F1ED7F1}" type="slidenum">
              <a:rPr lang="en-US" sz="1400" b="0"/>
              <a:pPr/>
              <a:t>5</a:t>
            </a:fld>
            <a:endParaRPr lang="en-US" sz="1400" b="0"/>
          </a:p>
        </p:txBody>
      </p:sp>
      <p:sp>
        <p:nvSpPr>
          <p:cNvPr id="6149" name="Text Box 2"/>
          <p:cNvSpPr txBox="1">
            <a:spLocks noChangeArrowheads="1"/>
          </p:cNvSpPr>
          <p:nvPr/>
        </p:nvSpPr>
        <p:spPr bwMode="auto">
          <a:xfrm>
            <a:off x="382940" y="272909"/>
            <a:ext cx="109708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For </a:t>
            </a:r>
            <a:r>
              <a:rPr lang="en-US" sz="2400" b="0" i="1" dirty="0"/>
              <a:t>n</a:t>
            </a:r>
            <a:r>
              <a:rPr lang="en-US" sz="2400" b="0" dirty="0"/>
              <a:t>=2 children, what are the probabilities of various outcomes?</a:t>
            </a:r>
          </a:p>
        </p:txBody>
      </p:sp>
      <p:sp>
        <p:nvSpPr>
          <p:cNvPr id="6150" name="Rectangle 11"/>
          <p:cNvSpPr>
            <a:spLocks noChangeArrowheads="1"/>
          </p:cNvSpPr>
          <p:nvPr/>
        </p:nvSpPr>
        <p:spPr bwMode="auto">
          <a:xfrm>
            <a:off x="2667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51" name="Text Box 4"/>
          <p:cNvSpPr txBox="1">
            <a:spLocks noChangeAspect="1" noChangeArrowheads="1"/>
          </p:cNvSpPr>
          <p:nvPr/>
        </p:nvSpPr>
        <p:spPr bwMode="auto">
          <a:xfrm>
            <a:off x="1122926" y="6875218"/>
            <a:ext cx="1065276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For each possible outcome, the probability </a:t>
            </a:r>
            <a:r>
              <a:rPr lang="en-US" sz="2400" b="0" dirty="0" err="1"/>
              <a:t>Pr</a:t>
            </a:r>
            <a:r>
              <a:rPr lang="en-US" sz="2400" b="0" dirty="0"/>
              <a:t>[</a:t>
            </a:r>
            <a:r>
              <a:rPr lang="en-US" sz="2400" b="0" i="1" dirty="0"/>
              <a:t>Y</a:t>
            </a:r>
            <a:r>
              <a:rPr lang="en-US" sz="2400" b="0" baseline="-25000" dirty="0"/>
              <a:t>1</a:t>
            </a:r>
            <a:r>
              <a:rPr lang="en-US" sz="2400" b="0" dirty="0"/>
              <a:t>=</a:t>
            </a:r>
            <a:r>
              <a:rPr lang="en-US" sz="2400" b="0" i="1" dirty="0"/>
              <a:t>k</a:t>
            </a:r>
            <a:r>
              <a:rPr lang="en-US" sz="2400" b="0" baseline="-25000" dirty="0"/>
              <a:t>1</a:t>
            </a:r>
            <a:r>
              <a:rPr lang="en-US" sz="2400" b="0" dirty="0"/>
              <a:t>, </a:t>
            </a:r>
            <a:r>
              <a:rPr lang="en-US" sz="2400" b="0" i="1" dirty="0"/>
              <a:t>Y</a:t>
            </a:r>
            <a:r>
              <a:rPr lang="en-US" sz="2400" b="0" baseline="-25000" dirty="0"/>
              <a:t>2</a:t>
            </a:r>
            <a:r>
              <a:rPr lang="en-US" sz="2400" b="0" dirty="0"/>
              <a:t>=</a:t>
            </a:r>
            <a:r>
              <a:rPr lang="en-US" sz="2400" b="0" i="1" dirty="0"/>
              <a:t>k</a:t>
            </a:r>
            <a:r>
              <a:rPr lang="en-US" sz="2400" b="0" baseline="-25000" dirty="0"/>
              <a:t>2</a:t>
            </a:r>
            <a:r>
              <a:rPr lang="en-US" sz="2400" b="0" dirty="0"/>
              <a:t>, </a:t>
            </a:r>
            <a:r>
              <a:rPr lang="en-US" sz="2400" b="0" i="1" dirty="0"/>
              <a:t>Y</a:t>
            </a:r>
            <a:r>
              <a:rPr lang="en-US" sz="2400" b="0" baseline="-25000" dirty="0"/>
              <a:t>3</a:t>
            </a:r>
            <a:r>
              <a:rPr lang="en-US" sz="2400" b="0" dirty="0"/>
              <a:t>=</a:t>
            </a:r>
            <a:r>
              <a:rPr lang="en-US" sz="2400" b="0" i="1" dirty="0"/>
              <a:t>k</a:t>
            </a:r>
            <a:r>
              <a:rPr lang="en-US" sz="2400" b="0" baseline="-25000" dirty="0"/>
              <a:t>3</a:t>
            </a:r>
            <a:r>
              <a:rPr lang="en-US" sz="2400" b="0" dirty="0"/>
              <a:t>] is p</a:t>
            </a:r>
            <a:r>
              <a:rPr lang="en-US" sz="2400" b="0" baseline="-25000" dirty="0"/>
              <a:t>1</a:t>
            </a:r>
            <a:r>
              <a:rPr lang="en-US" sz="2400" b="0" i="1" baseline="30000" dirty="0"/>
              <a:t>k</a:t>
            </a:r>
            <a:r>
              <a:rPr lang="en-US" sz="2400" b="0" baseline="30000" dirty="0"/>
              <a:t>1</a:t>
            </a:r>
            <a:r>
              <a:rPr lang="en-US" sz="2400" b="0" dirty="0"/>
              <a:t>p</a:t>
            </a:r>
            <a:r>
              <a:rPr lang="en-US" sz="2400" b="0" baseline="-25000" dirty="0"/>
              <a:t>2</a:t>
            </a:r>
            <a:r>
              <a:rPr lang="en-US" sz="2400" b="0" i="1" baseline="30000" dirty="0"/>
              <a:t>k</a:t>
            </a:r>
            <a:r>
              <a:rPr lang="en-US" sz="2400" b="0" baseline="30000" dirty="0"/>
              <a:t>2</a:t>
            </a:r>
            <a:r>
              <a:rPr lang="en-US" sz="2400" b="0" dirty="0"/>
              <a:t>p</a:t>
            </a:r>
            <a:r>
              <a:rPr lang="en-US" sz="2400" b="0" baseline="-25000" dirty="0"/>
              <a:t>3</a:t>
            </a:r>
            <a:r>
              <a:rPr lang="en-US" sz="2400" b="0" i="1" baseline="30000" dirty="0"/>
              <a:t>k</a:t>
            </a:r>
            <a:r>
              <a:rPr lang="en-US" sz="2400" b="0" baseline="30000" dirty="0"/>
              <a:t>3</a:t>
            </a:r>
          </a:p>
          <a:p>
            <a:pPr algn="l">
              <a:spcBef>
                <a:spcPct val="50000"/>
              </a:spcBef>
            </a:pPr>
            <a:endParaRPr lang="en-US" b="0" baseline="30000" dirty="0"/>
          </a:p>
          <a:p>
            <a:pPr algn="l">
              <a:spcBef>
                <a:spcPct val="50000"/>
              </a:spcBef>
            </a:pPr>
            <a:r>
              <a:rPr lang="en-US" sz="2400" b="0" dirty="0"/>
              <a:t>  There are                        sequences for each probability, so in general…</a:t>
            </a:r>
          </a:p>
        </p:txBody>
      </p:sp>
      <p:grpSp>
        <p:nvGrpSpPr>
          <p:cNvPr id="6153" name="Group 54"/>
          <p:cNvGrpSpPr>
            <a:grpSpLocks/>
          </p:cNvGrpSpPr>
          <p:nvPr/>
        </p:nvGrpSpPr>
        <p:grpSpPr bwMode="auto">
          <a:xfrm>
            <a:off x="1076053" y="1345952"/>
            <a:ext cx="7117995" cy="4524377"/>
            <a:chOff x="-141" y="748"/>
            <a:chExt cx="4353" cy="2850"/>
          </a:xfrm>
        </p:grpSpPr>
        <p:sp>
          <p:nvSpPr>
            <p:cNvPr id="6154" name="Text Box 35"/>
            <p:cNvSpPr txBox="1">
              <a:spLocks noChangeArrowheads="1"/>
            </p:cNvSpPr>
            <p:nvPr/>
          </p:nvSpPr>
          <p:spPr bwMode="auto">
            <a:xfrm>
              <a:off x="-141" y="748"/>
              <a:ext cx="4353" cy="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lnSpc>
                  <a:spcPct val="80000"/>
                </a:lnSpc>
              </a:pPr>
              <a:r>
                <a:rPr lang="en-US" sz="2400" b="0" dirty="0"/>
                <a:t>E.g. (</a:t>
              </a:r>
              <a:r>
                <a:rPr lang="en-US" sz="2400" b="0" i="1" dirty="0"/>
                <a:t>n</a:t>
              </a:r>
              <a:r>
                <a:rPr lang="en-US" sz="2400" b="0" dirty="0"/>
                <a:t>=2, </a:t>
              </a:r>
              <a:r>
                <a:rPr lang="en-US" sz="2400" b="0" i="1" dirty="0"/>
                <a:t>k</a:t>
              </a:r>
              <a:r>
                <a:rPr lang="en-US" sz="2400" b="0" baseline="-25000" dirty="0"/>
                <a:t>1</a:t>
              </a:r>
              <a:r>
                <a:rPr lang="en-US" sz="2400" b="0" dirty="0"/>
                <a:t>=number of unaffected, </a:t>
              </a:r>
              <a:r>
                <a:rPr lang="en-US" sz="2400" b="0" i="1" dirty="0"/>
                <a:t>k</a:t>
              </a:r>
              <a:r>
                <a:rPr lang="en-US" sz="2400" b="0" baseline="-25000" dirty="0"/>
                <a:t>2</a:t>
              </a:r>
              <a:r>
                <a:rPr lang="en-US" sz="2400" b="0" dirty="0"/>
                <a:t>=number of carrier, </a:t>
              </a:r>
              <a:r>
                <a:rPr lang="en-US" sz="2400" b="0" i="1" dirty="0"/>
                <a:t>k</a:t>
              </a:r>
              <a:r>
                <a:rPr lang="en-US" sz="2400" b="0" baseline="-25000" dirty="0"/>
                <a:t>3</a:t>
              </a:r>
              <a:r>
                <a:rPr lang="en-US" sz="2400" b="0" dirty="0"/>
                <a:t>=number of affected)</a:t>
              </a:r>
            </a:p>
            <a:p>
              <a:pPr algn="l">
                <a:lnSpc>
                  <a:spcPct val="80000"/>
                </a:lnSpc>
              </a:pPr>
              <a:endParaRPr lang="en-US" sz="2400" b="0" dirty="0"/>
            </a:p>
            <a:p>
              <a:pPr algn="l">
                <a:lnSpc>
                  <a:spcPct val="80000"/>
                </a:lnSpc>
              </a:pPr>
              <a:r>
                <a:rPr lang="en-US" sz="2400" b="0" dirty="0"/>
                <a:t>Child number</a:t>
              </a:r>
            </a:p>
            <a:p>
              <a:pPr algn="l">
                <a:lnSpc>
                  <a:spcPct val="80000"/>
                </a:lnSpc>
              </a:pPr>
              <a:r>
                <a:rPr lang="en-US" sz="2400" b="0" u="sng" dirty="0"/>
                <a:t>1	2	Outcomes   		             # ways</a:t>
              </a:r>
              <a:endParaRPr lang="en-US" sz="2400" b="0" dirty="0"/>
            </a:p>
            <a:p>
              <a:pPr algn="l">
                <a:lnSpc>
                  <a:spcPct val="80000"/>
                </a:lnSpc>
              </a:pPr>
              <a:r>
                <a:rPr lang="en-US" sz="2400" b="0" dirty="0"/>
                <a:t>p</a:t>
              </a:r>
              <a:r>
                <a:rPr lang="en-US" sz="2400" b="0" baseline="-25000" dirty="0"/>
                <a:t>1</a:t>
              </a:r>
              <a:r>
                <a:rPr lang="en-US" sz="2400" b="0" dirty="0"/>
                <a:t>	p</a:t>
              </a:r>
              <a:r>
                <a:rPr lang="en-US" sz="2400" b="0" baseline="-25000" dirty="0"/>
                <a:t>1</a:t>
              </a:r>
              <a:r>
                <a:rPr lang="en-US" sz="2400" b="0" dirty="0"/>
                <a:t>	</a:t>
              </a:r>
              <a:r>
                <a:rPr lang="en-US" sz="2400" b="0" i="1" dirty="0"/>
                <a:t>k</a:t>
              </a:r>
              <a:r>
                <a:rPr lang="en-US" sz="2400" b="0" baseline="-25000" dirty="0"/>
                <a:t>1</a:t>
              </a:r>
              <a:r>
                <a:rPr lang="en-US" sz="2400" b="0" dirty="0"/>
                <a:t>=2,</a:t>
              </a:r>
              <a:r>
                <a:rPr lang="en-US" sz="2400" b="0" i="1" dirty="0"/>
                <a:t>k</a:t>
              </a:r>
              <a:r>
                <a:rPr lang="en-US" sz="2400" b="0" baseline="-25000" dirty="0"/>
                <a:t>2</a:t>
              </a:r>
              <a:r>
                <a:rPr lang="en-US" sz="2400" b="0" dirty="0"/>
                <a:t>=0,</a:t>
              </a:r>
              <a:r>
                <a:rPr lang="en-US" sz="2400" b="0" i="1" dirty="0"/>
                <a:t>k</a:t>
              </a:r>
              <a:r>
                <a:rPr lang="en-US" sz="2400" b="0" baseline="-25000" dirty="0"/>
                <a:t>3</a:t>
              </a:r>
              <a:r>
                <a:rPr lang="en-US" sz="2400" b="0" dirty="0"/>
                <a:t>=0		     1</a:t>
              </a:r>
            </a:p>
            <a:p>
              <a:pPr algn="l">
                <a:lnSpc>
                  <a:spcPct val="80000"/>
                </a:lnSpc>
              </a:pPr>
              <a:r>
                <a:rPr lang="en-US" sz="2400" b="0" dirty="0">
                  <a:solidFill>
                    <a:srgbClr val="FF0000"/>
                  </a:solidFill>
                </a:rPr>
                <a:t>p</a:t>
              </a:r>
              <a:r>
                <a:rPr lang="en-US" sz="2400" b="0" baseline="-25000" dirty="0"/>
                <a:t>1</a:t>
              </a:r>
              <a:r>
                <a:rPr lang="en-US" sz="2400" b="0" dirty="0">
                  <a:solidFill>
                    <a:srgbClr val="FF0000"/>
                  </a:solidFill>
                </a:rPr>
                <a:t>	p</a:t>
              </a:r>
              <a:r>
                <a:rPr lang="en-US" sz="2400" b="0" baseline="-25000" dirty="0"/>
                <a:t>2</a:t>
              </a:r>
              <a:r>
                <a:rPr lang="en-US" sz="2400" b="0" dirty="0">
                  <a:solidFill>
                    <a:srgbClr val="FF0000"/>
                  </a:solidFill>
                </a:rPr>
                <a:t>	</a:t>
              </a:r>
              <a:r>
                <a:rPr lang="en-US" sz="2400" b="0" i="1" dirty="0">
                  <a:solidFill>
                    <a:srgbClr val="FF0000"/>
                  </a:solidFill>
                </a:rPr>
                <a:t>k</a:t>
              </a:r>
              <a:r>
                <a:rPr lang="en-US" sz="2400" b="0" baseline="-25000" dirty="0">
                  <a:solidFill>
                    <a:srgbClr val="FF0000"/>
                  </a:solidFill>
                </a:rPr>
                <a:t>1</a:t>
              </a:r>
              <a:r>
                <a:rPr lang="en-US" sz="2400" b="0" dirty="0">
                  <a:solidFill>
                    <a:srgbClr val="FF0000"/>
                  </a:solidFill>
                </a:rPr>
                <a:t>=1,</a:t>
              </a:r>
              <a:r>
                <a:rPr lang="en-US" sz="2400" b="0" i="1" dirty="0">
                  <a:solidFill>
                    <a:srgbClr val="FF0000"/>
                  </a:solidFill>
                </a:rPr>
                <a:t>k</a:t>
              </a:r>
              <a:r>
                <a:rPr lang="en-US" sz="2400" b="0" baseline="-25000" dirty="0">
                  <a:solidFill>
                    <a:srgbClr val="FF0000"/>
                  </a:solidFill>
                </a:rPr>
                <a:t>2</a:t>
              </a:r>
              <a:r>
                <a:rPr lang="en-US" sz="2400" b="0" dirty="0">
                  <a:solidFill>
                    <a:srgbClr val="FF0000"/>
                  </a:solidFill>
                </a:rPr>
                <a:t>=1,</a:t>
              </a:r>
              <a:r>
                <a:rPr lang="en-US" sz="2400" b="0" i="1" dirty="0">
                  <a:solidFill>
                    <a:srgbClr val="FF0000"/>
                  </a:solidFill>
                </a:rPr>
                <a:t>k</a:t>
              </a:r>
              <a:r>
                <a:rPr lang="en-US" sz="2400" b="0" baseline="-25000" dirty="0">
                  <a:solidFill>
                    <a:srgbClr val="FF0000"/>
                  </a:solidFill>
                </a:rPr>
                <a:t>3</a:t>
              </a:r>
              <a:r>
                <a:rPr lang="en-US" sz="2400" b="0" dirty="0">
                  <a:solidFill>
                    <a:srgbClr val="FF0000"/>
                  </a:solidFill>
                </a:rPr>
                <a:t>=0</a:t>
              </a:r>
              <a:r>
                <a:rPr lang="en-US" sz="2400" dirty="0">
                  <a:solidFill>
                    <a:srgbClr val="FF0000"/>
                  </a:solidFill>
                </a:rPr>
                <a:t> </a:t>
              </a:r>
              <a:r>
                <a:rPr lang="en-US" sz="2400" b="0" dirty="0">
                  <a:solidFill>
                    <a:srgbClr val="FF0000"/>
                  </a:solidFill>
                </a:rPr>
                <a:t>		     2</a:t>
              </a:r>
            </a:p>
            <a:p>
              <a:pPr algn="l">
                <a:lnSpc>
                  <a:spcPct val="80000"/>
                </a:lnSpc>
              </a:pPr>
              <a:r>
                <a:rPr lang="en-US" sz="2400" b="0" dirty="0">
                  <a:solidFill>
                    <a:srgbClr val="FF0000"/>
                  </a:solidFill>
                </a:rPr>
                <a:t>p</a:t>
              </a:r>
              <a:r>
                <a:rPr lang="en-US" sz="2400" b="0" baseline="-25000" dirty="0"/>
                <a:t>2</a:t>
              </a:r>
              <a:r>
                <a:rPr lang="en-US" sz="2400" b="0" dirty="0">
                  <a:solidFill>
                    <a:srgbClr val="FF0000"/>
                  </a:solidFill>
                </a:rPr>
                <a:t>	p</a:t>
              </a:r>
              <a:r>
                <a:rPr lang="en-US" sz="2400" b="0" baseline="-25000" dirty="0"/>
                <a:t>1</a:t>
              </a:r>
              <a:r>
                <a:rPr lang="en-US" sz="2400" b="0" dirty="0">
                  <a:solidFill>
                    <a:srgbClr val="FF0000"/>
                  </a:solidFill>
                </a:rPr>
                <a:t>	</a:t>
              </a:r>
              <a:r>
                <a:rPr lang="en-US" sz="2400" b="0" i="1" dirty="0">
                  <a:solidFill>
                    <a:srgbClr val="FF0000"/>
                  </a:solidFill>
                </a:rPr>
                <a:t>k</a:t>
              </a:r>
              <a:r>
                <a:rPr lang="en-US" sz="2400" b="0" baseline="-25000" dirty="0">
                  <a:solidFill>
                    <a:srgbClr val="FF0000"/>
                  </a:solidFill>
                </a:rPr>
                <a:t>1</a:t>
              </a:r>
              <a:r>
                <a:rPr lang="en-US" sz="2400" b="0" dirty="0">
                  <a:solidFill>
                    <a:srgbClr val="FF0000"/>
                  </a:solidFill>
                </a:rPr>
                <a:t>=1,</a:t>
              </a:r>
              <a:r>
                <a:rPr lang="en-US" sz="2400" b="0" i="1" dirty="0">
                  <a:solidFill>
                    <a:srgbClr val="FF0000"/>
                  </a:solidFill>
                </a:rPr>
                <a:t>k</a:t>
              </a:r>
              <a:r>
                <a:rPr lang="en-US" sz="2400" b="0" baseline="-25000" dirty="0">
                  <a:solidFill>
                    <a:srgbClr val="FF0000"/>
                  </a:solidFill>
                </a:rPr>
                <a:t>2</a:t>
              </a:r>
              <a:r>
                <a:rPr lang="en-US" sz="2400" b="0" dirty="0">
                  <a:solidFill>
                    <a:srgbClr val="FF0000"/>
                  </a:solidFill>
                </a:rPr>
                <a:t>=1,</a:t>
              </a:r>
              <a:r>
                <a:rPr lang="en-US" sz="2400" b="0" i="1" dirty="0">
                  <a:solidFill>
                    <a:srgbClr val="FF0000"/>
                  </a:solidFill>
                </a:rPr>
                <a:t>k</a:t>
              </a:r>
              <a:r>
                <a:rPr lang="en-US" sz="2400" b="0" baseline="-25000" dirty="0">
                  <a:solidFill>
                    <a:srgbClr val="FF0000"/>
                  </a:solidFill>
                </a:rPr>
                <a:t>3</a:t>
              </a:r>
              <a:r>
                <a:rPr lang="en-US" sz="2400" b="0" dirty="0">
                  <a:solidFill>
                    <a:srgbClr val="FF0000"/>
                  </a:solidFill>
                </a:rPr>
                <a:t>=0</a:t>
              </a:r>
            </a:p>
            <a:p>
              <a:pPr algn="l">
                <a:lnSpc>
                  <a:spcPct val="80000"/>
                </a:lnSpc>
              </a:pPr>
              <a:r>
                <a:rPr lang="en-US" sz="2400" b="0" dirty="0">
                  <a:solidFill>
                    <a:srgbClr val="0066FF"/>
                  </a:solidFill>
                </a:rPr>
                <a:t>p</a:t>
              </a:r>
              <a:r>
                <a:rPr lang="en-US" sz="2400" b="0" baseline="-25000" dirty="0"/>
                <a:t>1</a:t>
              </a:r>
              <a:r>
                <a:rPr lang="en-US" sz="2400" b="0" dirty="0">
                  <a:solidFill>
                    <a:srgbClr val="0066FF"/>
                  </a:solidFill>
                </a:rPr>
                <a:t>	p</a:t>
              </a:r>
              <a:r>
                <a:rPr lang="en-US" sz="2400" b="0" baseline="-25000" dirty="0"/>
                <a:t>3</a:t>
              </a:r>
              <a:r>
                <a:rPr lang="en-US" sz="2400" b="0" dirty="0">
                  <a:solidFill>
                    <a:srgbClr val="0066FF"/>
                  </a:solidFill>
                </a:rPr>
                <a:t>	</a:t>
              </a:r>
              <a:r>
                <a:rPr lang="en-US" sz="2400" b="0" i="1" dirty="0">
                  <a:solidFill>
                    <a:srgbClr val="0066FF"/>
                  </a:solidFill>
                </a:rPr>
                <a:t>k</a:t>
              </a:r>
              <a:r>
                <a:rPr lang="en-US" sz="2400" b="0" baseline="-25000" dirty="0">
                  <a:solidFill>
                    <a:srgbClr val="0066FF"/>
                  </a:solidFill>
                </a:rPr>
                <a:t>1</a:t>
              </a:r>
              <a:r>
                <a:rPr lang="en-US" sz="2400" b="0" dirty="0">
                  <a:solidFill>
                    <a:srgbClr val="0066FF"/>
                  </a:solidFill>
                </a:rPr>
                <a:t>=1,</a:t>
              </a:r>
              <a:r>
                <a:rPr lang="en-US" sz="2400" b="0" i="1" dirty="0">
                  <a:solidFill>
                    <a:srgbClr val="0066FF"/>
                  </a:solidFill>
                </a:rPr>
                <a:t>k</a:t>
              </a:r>
              <a:r>
                <a:rPr lang="en-US" sz="2400" b="0" baseline="-25000" dirty="0">
                  <a:solidFill>
                    <a:srgbClr val="0066FF"/>
                  </a:solidFill>
                </a:rPr>
                <a:t>2</a:t>
              </a:r>
              <a:r>
                <a:rPr lang="en-US" sz="2400" b="0" dirty="0">
                  <a:solidFill>
                    <a:srgbClr val="0066FF"/>
                  </a:solidFill>
                </a:rPr>
                <a:t>=0,</a:t>
              </a:r>
              <a:r>
                <a:rPr lang="en-US" sz="2400" b="0" i="1" dirty="0">
                  <a:solidFill>
                    <a:srgbClr val="0066FF"/>
                  </a:solidFill>
                </a:rPr>
                <a:t>k</a:t>
              </a:r>
              <a:r>
                <a:rPr lang="en-US" sz="2400" b="0" baseline="-25000" dirty="0">
                  <a:solidFill>
                    <a:srgbClr val="0066FF"/>
                  </a:solidFill>
                </a:rPr>
                <a:t>3</a:t>
              </a:r>
              <a:r>
                <a:rPr lang="en-US" sz="2400" b="0" dirty="0">
                  <a:solidFill>
                    <a:srgbClr val="0066FF"/>
                  </a:solidFill>
                </a:rPr>
                <a:t>=1		     2</a:t>
              </a:r>
            </a:p>
            <a:p>
              <a:pPr algn="l">
                <a:lnSpc>
                  <a:spcPct val="80000"/>
                </a:lnSpc>
              </a:pPr>
              <a:r>
                <a:rPr lang="en-US" sz="2400" b="0" dirty="0">
                  <a:solidFill>
                    <a:srgbClr val="0066FF"/>
                  </a:solidFill>
                </a:rPr>
                <a:t>p</a:t>
              </a:r>
              <a:r>
                <a:rPr lang="en-US" sz="2400" b="0" baseline="-25000" dirty="0"/>
                <a:t>3</a:t>
              </a:r>
              <a:r>
                <a:rPr lang="en-US" sz="2400" b="0" dirty="0">
                  <a:solidFill>
                    <a:srgbClr val="0066FF"/>
                  </a:solidFill>
                </a:rPr>
                <a:t>	p</a:t>
              </a:r>
              <a:r>
                <a:rPr lang="en-US" sz="2400" b="0" baseline="-25000" dirty="0"/>
                <a:t>1</a:t>
              </a:r>
              <a:r>
                <a:rPr lang="en-US" sz="2400" b="0" dirty="0">
                  <a:solidFill>
                    <a:srgbClr val="0066FF"/>
                  </a:solidFill>
                </a:rPr>
                <a:t>	</a:t>
              </a:r>
              <a:r>
                <a:rPr lang="en-US" sz="2400" b="0" i="1" dirty="0">
                  <a:solidFill>
                    <a:srgbClr val="0066FF"/>
                  </a:solidFill>
                </a:rPr>
                <a:t>k</a:t>
              </a:r>
              <a:r>
                <a:rPr lang="en-US" sz="2400" b="0" baseline="-25000" dirty="0">
                  <a:solidFill>
                    <a:srgbClr val="0066FF"/>
                  </a:solidFill>
                </a:rPr>
                <a:t>1</a:t>
              </a:r>
              <a:r>
                <a:rPr lang="en-US" sz="2400" b="0" dirty="0">
                  <a:solidFill>
                    <a:srgbClr val="0066FF"/>
                  </a:solidFill>
                </a:rPr>
                <a:t>=1,</a:t>
              </a:r>
              <a:r>
                <a:rPr lang="en-US" sz="2400" b="0" i="1" dirty="0">
                  <a:solidFill>
                    <a:srgbClr val="0066FF"/>
                  </a:solidFill>
                </a:rPr>
                <a:t>k</a:t>
              </a:r>
              <a:r>
                <a:rPr lang="en-US" sz="2400" b="0" baseline="-25000" dirty="0">
                  <a:solidFill>
                    <a:srgbClr val="0066FF"/>
                  </a:solidFill>
                </a:rPr>
                <a:t>2</a:t>
              </a:r>
              <a:r>
                <a:rPr lang="en-US" sz="2400" b="0" dirty="0">
                  <a:solidFill>
                    <a:srgbClr val="0066FF"/>
                  </a:solidFill>
                </a:rPr>
                <a:t>=0,</a:t>
              </a:r>
              <a:r>
                <a:rPr lang="en-US" sz="2400" b="0" i="1" dirty="0">
                  <a:solidFill>
                    <a:srgbClr val="0066FF"/>
                  </a:solidFill>
                </a:rPr>
                <a:t>k</a:t>
              </a:r>
              <a:r>
                <a:rPr lang="en-US" sz="2400" b="0" baseline="-25000" dirty="0">
                  <a:solidFill>
                    <a:srgbClr val="0066FF"/>
                  </a:solidFill>
                </a:rPr>
                <a:t>3</a:t>
              </a:r>
              <a:r>
                <a:rPr lang="en-US" sz="2400" b="0" dirty="0">
                  <a:solidFill>
                    <a:srgbClr val="0066FF"/>
                  </a:solidFill>
                </a:rPr>
                <a:t>=1</a:t>
              </a:r>
            </a:p>
            <a:p>
              <a:pPr algn="l">
                <a:lnSpc>
                  <a:spcPct val="80000"/>
                </a:lnSpc>
              </a:pPr>
              <a:r>
                <a:rPr lang="en-US" sz="2400" b="0" dirty="0"/>
                <a:t>p</a:t>
              </a:r>
              <a:r>
                <a:rPr lang="en-US" sz="2400" b="0" baseline="-25000" dirty="0"/>
                <a:t>2</a:t>
              </a:r>
              <a:r>
                <a:rPr lang="en-US" sz="2400" dirty="0"/>
                <a:t> </a:t>
              </a:r>
              <a:r>
                <a:rPr lang="en-US" sz="2400" b="0" dirty="0"/>
                <a:t>	p</a:t>
              </a:r>
              <a:r>
                <a:rPr lang="en-US" sz="2400" b="0" baseline="-25000" dirty="0"/>
                <a:t>2</a:t>
              </a:r>
              <a:r>
                <a:rPr lang="en-US" sz="2400" b="0" dirty="0"/>
                <a:t>	</a:t>
              </a:r>
              <a:r>
                <a:rPr lang="en-US" sz="2400" b="0" i="1" dirty="0"/>
                <a:t>k</a:t>
              </a:r>
              <a:r>
                <a:rPr lang="en-US" sz="2400" b="0" baseline="-25000" dirty="0"/>
                <a:t>1</a:t>
              </a:r>
              <a:r>
                <a:rPr lang="en-US" sz="2400" b="0" dirty="0"/>
                <a:t>=0,</a:t>
              </a:r>
              <a:r>
                <a:rPr lang="en-US" sz="2400" b="0" i="1" dirty="0"/>
                <a:t>k</a:t>
              </a:r>
              <a:r>
                <a:rPr lang="en-US" sz="2400" b="0" baseline="-25000" dirty="0"/>
                <a:t>2</a:t>
              </a:r>
              <a:r>
                <a:rPr lang="en-US" sz="2400" b="0" dirty="0"/>
                <a:t>=2,</a:t>
              </a:r>
              <a:r>
                <a:rPr lang="en-US" sz="2400" b="0" i="1" dirty="0"/>
                <a:t>k</a:t>
              </a:r>
              <a:r>
                <a:rPr lang="en-US" sz="2400" b="0" baseline="-25000" dirty="0"/>
                <a:t>3</a:t>
              </a:r>
              <a:r>
                <a:rPr lang="en-US" sz="2400" b="0" dirty="0"/>
                <a:t>=0</a:t>
              </a:r>
              <a:r>
                <a:rPr lang="en-US" sz="2400" dirty="0"/>
                <a:t> </a:t>
              </a:r>
              <a:r>
                <a:rPr lang="en-US" sz="2400" b="0" dirty="0"/>
                <a:t>		     1</a:t>
              </a:r>
            </a:p>
            <a:p>
              <a:pPr algn="l">
                <a:lnSpc>
                  <a:spcPct val="80000"/>
                </a:lnSpc>
              </a:pPr>
              <a:r>
                <a:rPr lang="en-US" sz="2400" b="0" dirty="0">
                  <a:solidFill>
                    <a:srgbClr val="FF9900"/>
                  </a:solidFill>
                </a:rPr>
                <a:t>p</a:t>
              </a:r>
              <a:r>
                <a:rPr lang="en-US" sz="2400" b="0" baseline="-25000" dirty="0"/>
                <a:t>3</a:t>
              </a:r>
              <a:r>
                <a:rPr lang="en-US" sz="2400" b="0" dirty="0">
                  <a:solidFill>
                    <a:srgbClr val="FF9900"/>
                  </a:solidFill>
                </a:rPr>
                <a:t>	p</a:t>
              </a:r>
              <a:r>
                <a:rPr lang="en-US" sz="2400" b="0" baseline="-25000" dirty="0"/>
                <a:t>2</a:t>
              </a:r>
              <a:r>
                <a:rPr lang="en-US" sz="2400" b="0" dirty="0">
                  <a:solidFill>
                    <a:srgbClr val="FF9900"/>
                  </a:solidFill>
                </a:rPr>
                <a:t>	</a:t>
              </a:r>
              <a:r>
                <a:rPr lang="en-US" sz="2400" b="0" i="1" dirty="0">
                  <a:solidFill>
                    <a:srgbClr val="FF9900"/>
                  </a:solidFill>
                </a:rPr>
                <a:t>k</a:t>
              </a:r>
              <a:r>
                <a:rPr lang="en-US" sz="2400" b="0" baseline="-25000" dirty="0">
                  <a:solidFill>
                    <a:srgbClr val="FF9900"/>
                  </a:solidFill>
                </a:rPr>
                <a:t>1</a:t>
              </a:r>
              <a:r>
                <a:rPr lang="en-US" sz="2400" b="0" dirty="0">
                  <a:solidFill>
                    <a:srgbClr val="FF9900"/>
                  </a:solidFill>
                </a:rPr>
                <a:t>=0,</a:t>
              </a:r>
              <a:r>
                <a:rPr lang="en-US" sz="2400" b="0" i="1" dirty="0">
                  <a:solidFill>
                    <a:srgbClr val="FF9900"/>
                  </a:solidFill>
                </a:rPr>
                <a:t>k</a:t>
              </a:r>
              <a:r>
                <a:rPr lang="en-US" sz="2400" b="0" baseline="-25000" dirty="0">
                  <a:solidFill>
                    <a:srgbClr val="FF9900"/>
                  </a:solidFill>
                </a:rPr>
                <a:t>2</a:t>
              </a:r>
              <a:r>
                <a:rPr lang="en-US" sz="2400" b="0" dirty="0">
                  <a:solidFill>
                    <a:srgbClr val="FF9900"/>
                  </a:solidFill>
                </a:rPr>
                <a:t>=1,</a:t>
              </a:r>
              <a:r>
                <a:rPr lang="en-US" sz="2400" b="0" i="1" dirty="0">
                  <a:solidFill>
                    <a:srgbClr val="FF9900"/>
                  </a:solidFill>
                </a:rPr>
                <a:t>k</a:t>
              </a:r>
              <a:r>
                <a:rPr lang="en-US" sz="2400" b="0" baseline="-25000" dirty="0">
                  <a:solidFill>
                    <a:srgbClr val="FF9900"/>
                  </a:solidFill>
                </a:rPr>
                <a:t>3</a:t>
              </a:r>
              <a:r>
                <a:rPr lang="en-US" sz="2400" b="0" dirty="0">
                  <a:solidFill>
                    <a:srgbClr val="FF9900"/>
                  </a:solidFill>
                </a:rPr>
                <a:t>=1		     2</a:t>
              </a:r>
            </a:p>
            <a:p>
              <a:pPr algn="l">
                <a:lnSpc>
                  <a:spcPct val="80000"/>
                </a:lnSpc>
              </a:pPr>
              <a:r>
                <a:rPr lang="en-US" sz="2400" b="0" dirty="0">
                  <a:solidFill>
                    <a:srgbClr val="FF9900"/>
                  </a:solidFill>
                </a:rPr>
                <a:t>p</a:t>
              </a:r>
              <a:r>
                <a:rPr lang="en-US" sz="2400" b="0" baseline="-25000" dirty="0"/>
                <a:t>2</a:t>
              </a:r>
              <a:r>
                <a:rPr lang="en-US" sz="2400" b="0" dirty="0">
                  <a:solidFill>
                    <a:srgbClr val="FF9900"/>
                  </a:solidFill>
                </a:rPr>
                <a:t>	p</a:t>
              </a:r>
              <a:r>
                <a:rPr lang="en-US" sz="2400" b="0" baseline="-25000" dirty="0"/>
                <a:t>3</a:t>
              </a:r>
              <a:r>
                <a:rPr lang="en-US" sz="2400" b="0" dirty="0">
                  <a:solidFill>
                    <a:srgbClr val="FF9900"/>
                  </a:solidFill>
                </a:rPr>
                <a:t>	</a:t>
              </a:r>
              <a:r>
                <a:rPr lang="en-US" sz="2400" b="0" i="1" dirty="0">
                  <a:solidFill>
                    <a:srgbClr val="FF9900"/>
                  </a:solidFill>
                </a:rPr>
                <a:t>k</a:t>
              </a:r>
              <a:r>
                <a:rPr lang="en-US" sz="2400" b="0" baseline="-25000" dirty="0">
                  <a:solidFill>
                    <a:srgbClr val="FF9900"/>
                  </a:solidFill>
                </a:rPr>
                <a:t>1</a:t>
              </a:r>
              <a:r>
                <a:rPr lang="en-US" sz="2400" b="0" dirty="0">
                  <a:solidFill>
                    <a:srgbClr val="FF9900"/>
                  </a:solidFill>
                </a:rPr>
                <a:t>=0,</a:t>
              </a:r>
              <a:r>
                <a:rPr lang="en-US" sz="2400" b="0" i="1" dirty="0">
                  <a:solidFill>
                    <a:srgbClr val="FF9900"/>
                  </a:solidFill>
                </a:rPr>
                <a:t>k</a:t>
              </a:r>
              <a:r>
                <a:rPr lang="en-US" sz="2400" b="0" baseline="-25000" dirty="0">
                  <a:solidFill>
                    <a:srgbClr val="FF9900"/>
                  </a:solidFill>
                </a:rPr>
                <a:t>2</a:t>
              </a:r>
              <a:r>
                <a:rPr lang="en-US" sz="2400" b="0" dirty="0">
                  <a:solidFill>
                    <a:srgbClr val="FF9900"/>
                  </a:solidFill>
                </a:rPr>
                <a:t>=1,</a:t>
              </a:r>
              <a:r>
                <a:rPr lang="en-US" sz="2400" b="0" i="1" dirty="0">
                  <a:solidFill>
                    <a:srgbClr val="FF9900"/>
                  </a:solidFill>
                </a:rPr>
                <a:t>k</a:t>
              </a:r>
              <a:r>
                <a:rPr lang="en-US" sz="2400" b="0" baseline="-25000" dirty="0">
                  <a:solidFill>
                    <a:srgbClr val="FF9900"/>
                  </a:solidFill>
                </a:rPr>
                <a:t>3</a:t>
              </a:r>
              <a:r>
                <a:rPr lang="en-US" sz="2400" b="0" dirty="0">
                  <a:solidFill>
                    <a:srgbClr val="FF9900"/>
                  </a:solidFill>
                </a:rPr>
                <a:t>=1</a:t>
              </a:r>
            </a:p>
            <a:p>
              <a:pPr algn="l">
                <a:lnSpc>
                  <a:spcPct val="80000"/>
                </a:lnSpc>
              </a:pPr>
              <a:r>
                <a:rPr lang="en-US" sz="2400" b="0" dirty="0"/>
                <a:t>p</a:t>
              </a:r>
              <a:r>
                <a:rPr lang="en-US" sz="2400" b="0" baseline="-25000" dirty="0"/>
                <a:t>3</a:t>
              </a:r>
              <a:r>
                <a:rPr lang="en-US" sz="2400" b="0" dirty="0"/>
                <a:t>	p</a:t>
              </a:r>
              <a:r>
                <a:rPr lang="en-US" sz="2400" b="0" baseline="-25000" dirty="0"/>
                <a:t>3</a:t>
              </a:r>
              <a:r>
                <a:rPr lang="en-US" sz="2400" b="0" dirty="0"/>
                <a:t>	</a:t>
              </a:r>
              <a:r>
                <a:rPr lang="en-US" sz="2400" b="0" i="1" dirty="0"/>
                <a:t>k</a:t>
              </a:r>
              <a:r>
                <a:rPr lang="en-US" sz="2400" b="0" baseline="-25000" dirty="0"/>
                <a:t>1</a:t>
              </a:r>
              <a:r>
                <a:rPr lang="en-US" sz="2400" b="0" dirty="0"/>
                <a:t>=0,</a:t>
              </a:r>
              <a:r>
                <a:rPr lang="en-US" sz="2400" b="0" i="1" dirty="0"/>
                <a:t>k</a:t>
              </a:r>
              <a:r>
                <a:rPr lang="en-US" sz="2400" b="0" baseline="-25000" dirty="0"/>
                <a:t>2</a:t>
              </a:r>
              <a:r>
                <a:rPr lang="en-US" sz="2400" b="0" dirty="0"/>
                <a:t>=0,</a:t>
              </a:r>
              <a:r>
                <a:rPr lang="en-US" sz="2400" b="0" i="1" dirty="0"/>
                <a:t>k</a:t>
              </a:r>
              <a:r>
                <a:rPr lang="en-US" sz="2400" b="0" baseline="-25000" dirty="0"/>
                <a:t>3</a:t>
              </a:r>
              <a:r>
                <a:rPr lang="en-US" sz="2400" b="0" dirty="0"/>
                <a:t>=2</a:t>
              </a:r>
              <a:r>
                <a:rPr lang="en-US" sz="2400" dirty="0"/>
                <a:t> </a:t>
              </a:r>
              <a:r>
                <a:rPr lang="en-US" sz="2400" b="0" dirty="0"/>
                <a:t>		     1</a:t>
              </a:r>
            </a:p>
            <a:p>
              <a:pPr algn="l">
                <a:lnSpc>
                  <a:spcPct val="80000"/>
                </a:lnSpc>
              </a:pPr>
              <a:endParaRPr lang="en-US" sz="2400" b="0" dirty="0"/>
            </a:p>
          </p:txBody>
        </p:sp>
        <p:grpSp>
          <p:nvGrpSpPr>
            <p:cNvPr id="6155" name="Group 53"/>
            <p:cNvGrpSpPr>
              <a:grpSpLocks/>
            </p:cNvGrpSpPr>
            <p:nvPr/>
          </p:nvGrpSpPr>
          <p:grpSpPr bwMode="auto">
            <a:xfrm>
              <a:off x="2409" y="1760"/>
              <a:ext cx="772" cy="1447"/>
              <a:chOff x="2409" y="1900"/>
              <a:chExt cx="772" cy="1447"/>
            </a:xfrm>
          </p:grpSpPr>
          <p:sp>
            <p:nvSpPr>
              <p:cNvPr id="6156" name="Line 43"/>
              <p:cNvSpPr>
                <a:spLocks noChangeShapeType="1"/>
              </p:cNvSpPr>
              <p:nvPr/>
            </p:nvSpPr>
            <p:spPr bwMode="auto">
              <a:xfrm flipH="1">
                <a:off x="2409" y="2063"/>
                <a:ext cx="741" cy="8"/>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57" name="Line 45"/>
              <p:cNvSpPr>
                <a:spLocks noChangeShapeType="1"/>
              </p:cNvSpPr>
              <p:nvPr/>
            </p:nvSpPr>
            <p:spPr bwMode="auto">
              <a:xfrm flipH="1">
                <a:off x="2409" y="2108"/>
                <a:ext cx="741" cy="172"/>
              </a:xfrm>
              <a:prstGeom prst="line">
                <a:avLst/>
              </a:prstGeom>
              <a:noFill/>
              <a:ln w="9525">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58" name="Line 46"/>
              <p:cNvSpPr>
                <a:spLocks noChangeShapeType="1"/>
              </p:cNvSpPr>
              <p:nvPr/>
            </p:nvSpPr>
            <p:spPr bwMode="auto">
              <a:xfrm flipH="1">
                <a:off x="2409" y="2424"/>
                <a:ext cx="765" cy="8"/>
              </a:xfrm>
              <a:prstGeom prst="line">
                <a:avLst/>
              </a:prstGeom>
              <a:noFill/>
              <a:ln w="9525">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59" name="Line 47"/>
              <p:cNvSpPr>
                <a:spLocks noChangeShapeType="1"/>
              </p:cNvSpPr>
              <p:nvPr/>
            </p:nvSpPr>
            <p:spPr bwMode="auto">
              <a:xfrm flipH="1">
                <a:off x="2409" y="2514"/>
                <a:ext cx="765" cy="161"/>
              </a:xfrm>
              <a:prstGeom prst="line">
                <a:avLst/>
              </a:prstGeom>
              <a:noFill/>
              <a:ln w="9525">
                <a:solidFill>
                  <a:srgbClr val="3366FF"/>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60" name="Line 48"/>
              <p:cNvSpPr>
                <a:spLocks noChangeShapeType="1"/>
              </p:cNvSpPr>
              <p:nvPr/>
            </p:nvSpPr>
            <p:spPr bwMode="auto">
              <a:xfrm flipH="1">
                <a:off x="2452" y="3021"/>
                <a:ext cx="729" cy="0"/>
              </a:xfrm>
              <a:prstGeom prst="line">
                <a:avLst/>
              </a:prstGeom>
              <a:noFill/>
              <a:ln w="952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61" name="Line 49"/>
              <p:cNvSpPr>
                <a:spLocks noChangeShapeType="1"/>
              </p:cNvSpPr>
              <p:nvPr/>
            </p:nvSpPr>
            <p:spPr bwMode="auto">
              <a:xfrm flipH="1">
                <a:off x="2425" y="3065"/>
                <a:ext cx="756" cy="127"/>
              </a:xfrm>
              <a:prstGeom prst="line">
                <a:avLst/>
              </a:prstGeom>
              <a:noFill/>
              <a:ln w="9525">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62" name="Line 50"/>
              <p:cNvSpPr>
                <a:spLocks noChangeShapeType="1"/>
              </p:cNvSpPr>
              <p:nvPr/>
            </p:nvSpPr>
            <p:spPr bwMode="auto">
              <a:xfrm flipH="1">
                <a:off x="2409" y="1900"/>
                <a:ext cx="741" cy="0"/>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6163" name="Line 51"/>
              <p:cNvSpPr>
                <a:spLocks noChangeShapeType="1"/>
              </p:cNvSpPr>
              <p:nvPr/>
            </p:nvSpPr>
            <p:spPr bwMode="auto">
              <a:xfrm flipH="1">
                <a:off x="2425" y="2827"/>
                <a:ext cx="756" cy="17"/>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dirty="0"/>
              </a:p>
            </p:txBody>
          </p:sp>
          <p:sp>
            <p:nvSpPr>
              <p:cNvPr id="6164" name="Line 52"/>
              <p:cNvSpPr>
                <a:spLocks noChangeShapeType="1"/>
              </p:cNvSpPr>
              <p:nvPr/>
            </p:nvSpPr>
            <p:spPr bwMode="auto">
              <a:xfrm flipH="1">
                <a:off x="2452" y="3344"/>
                <a:ext cx="729" cy="3"/>
              </a:xfrm>
              <a:prstGeom prst="line">
                <a:avLst/>
              </a:prstGeom>
              <a:noFill/>
              <a:ln w="952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grpSp>
      <p:pic>
        <p:nvPicPr>
          <p:cNvPr id="6" name="Picture 5">
            <a:extLst>
              <a:ext uri="{FF2B5EF4-FFF2-40B4-BE49-F238E27FC236}">
                <a16:creationId xmlns:a16="http://schemas.microsoft.com/office/drawing/2014/main" id="{E64528CF-CE0B-C042-8669-BF4A790E971E}"/>
              </a:ext>
            </a:extLst>
          </p:cNvPr>
          <p:cNvPicPr>
            <a:picLocks noChangeAspect="1"/>
          </p:cNvPicPr>
          <p:nvPr/>
        </p:nvPicPr>
        <p:blipFill>
          <a:blip r:embed="rId2"/>
          <a:stretch>
            <a:fillRect/>
          </a:stretch>
        </p:blipFill>
        <p:spPr>
          <a:xfrm>
            <a:off x="2851732" y="7663796"/>
            <a:ext cx="1346200" cy="673100"/>
          </a:xfrm>
          <a:prstGeom prst="rect">
            <a:avLst/>
          </a:prstGeom>
        </p:spPr>
      </p:pic>
      <p:sp>
        <p:nvSpPr>
          <p:cNvPr id="2" name="Date Placeholder 1">
            <a:extLst>
              <a:ext uri="{FF2B5EF4-FFF2-40B4-BE49-F238E27FC236}">
                <a16:creationId xmlns:a16="http://schemas.microsoft.com/office/drawing/2014/main" id="{E668DC3B-A94B-6A4B-A781-369F886AA892}"/>
              </a:ext>
            </a:extLst>
          </p:cNvPr>
          <p:cNvSpPr>
            <a:spLocks noGrp="1"/>
          </p:cNvSpPr>
          <p:nvPr>
            <p:ph type="dt" sz="half" idx="10"/>
          </p:nvPr>
        </p:nvSpPr>
        <p:spPr/>
        <p:txBody>
          <a:bodyPr/>
          <a:lstStyle/>
          <a:p>
            <a:pPr>
              <a:defRPr/>
            </a:pPr>
            <a:r>
              <a:rPr lang="en-US" dirty="0"/>
              <a:t>Summer Institutes</a:t>
            </a:r>
          </a:p>
        </p:txBody>
      </p:sp>
      <p:sp>
        <p:nvSpPr>
          <p:cNvPr id="3" name="Footer Placeholder 2">
            <a:extLst>
              <a:ext uri="{FF2B5EF4-FFF2-40B4-BE49-F238E27FC236}">
                <a16:creationId xmlns:a16="http://schemas.microsoft.com/office/drawing/2014/main" id="{CD624793-AB8C-B04E-8CA8-148E818CF162}"/>
              </a:ext>
            </a:extLst>
          </p:cNvPr>
          <p:cNvSpPr>
            <a:spLocks noGrp="1"/>
          </p:cNvSpPr>
          <p:nvPr>
            <p:ph type="ftr" sz="quarter" idx="11"/>
          </p:nvPr>
        </p:nvSpPr>
        <p:spPr/>
        <p:txBody>
          <a:bodyPr/>
          <a:lstStyle/>
          <a:p>
            <a:pPr>
              <a:defRPr/>
            </a:pPr>
            <a:r>
              <a:rPr lang="en-US"/>
              <a:t>Module 1, Session 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 </a:t>
            </a:r>
          </a:p>
        </p:txBody>
      </p:sp>
      <p:sp>
        <p:nvSpPr>
          <p:cNvPr id="7171"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7172"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699EC5B2-A8DA-47D6-92D0-87585996AF0E}" type="slidenum">
              <a:rPr lang="en-US" sz="1400" b="0"/>
              <a:pPr/>
              <a:t>6</a:t>
            </a:fld>
            <a:endParaRPr lang="en-US" sz="1400" b="0"/>
          </a:p>
        </p:txBody>
      </p:sp>
      <p:sp>
        <p:nvSpPr>
          <p:cNvPr id="7173" name="Text Box 2"/>
          <p:cNvSpPr txBox="1">
            <a:spLocks noChangeArrowheads="1"/>
          </p:cNvSpPr>
          <p:nvPr/>
        </p:nvSpPr>
        <p:spPr bwMode="auto">
          <a:xfrm>
            <a:off x="4019881" y="450385"/>
            <a:ext cx="49506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Probabilities</a:t>
            </a:r>
          </a:p>
        </p:txBody>
      </p:sp>
      <p:sp>
        <p:nvSpPr>
          <p:cNvPr id="7175" name="Rectangle 6"/>
          <p:cNvSpPr>
            <a:spLocks noChangeArrowheads="1"/>
          </p:cNvSpPr>
          <p:nvPr/>
        </p:nvSpPr>
        <p:spPr bwMode="auto">
          <a:xfrm>
            <a:off x="1510205" y="3349127"/>
            <a:ext cx="884297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8929" indent="-288929">
              <a:spcBef>
                <a:spcPct val="50000"/>
              </a:spcBef>
            </a:pPr>
            <a:r>
              <a:rPr lang="en-US" sz="2400" b="1" dirty="0">
                <a:latin typeface="Times New Roman" panose="02020603050405020304" pitchFamily="18" charset="0"/>
                <a:cs typeface="Times New Roman" panose="02020603050405020304" pitchFamily="18" charset="0"/>
              </a:rPr>
              <a:t>Assumptions</a:t>
            </a:r>
            <a:r>
              <a:rPr lang="en-US" sz="2400" dirty="0">
                <a:latin typeface="Times New Roman" panose="02020603050405020304" pitchFamily="18" charset="0"/>
                <a:cs typeface="Times New Roman" panose="02020603050405020304" pitchFamily="18" charset="0"/>
              </a:rPr>
              <a:t>:</a:t>
            </a:r>
          </a:p>
          <a:p>
            <a:pPr marL="288929" indent="-288929">
              <a:spcBef>
                <a:spcPct val="50000"/>
              </a:spcBef>
            </a:pPr>
            <a:r>
              <a:rPr lang="en-US" sz="2400" dirty="0">
                <a:latin typeface="Times New Roman" panose="02020603050405020304" pitchFamily="18" charset="0"/>
                <a:cs typeface="Times New Roman" panose="02020603050405020304" pitchFamily="18" charset="0"/>
              </a:rPr>
              <a:t>1) J possible outcomes – only one of which can be a success (1) a given trial.</a:t>
            </a:r>
          </a:p>
          <a:p>
            <a:pPr marL="288929" indent="-288929">
              <a:spcBef>
                <a:spcPct val="50000"/>
              </a:spcBef>
            </a:pPr>
            <a:r>
              <a:rPr lang="en-US" sz="2400" dirty="0">
                <a:latin typeface="Times New Roman" panose="02020603050405020304" pitchFamily="18" charset="0"/>
                <a:cs typeface="Times New Roman" panose="02020603050405020304" pitchFamily="18" charset="0"/>
              </a:rPr>
              <a:t>2) The probability of success for each possible outcome, </a:t>
            </a:r>
            <a:r>
              <a:rPr lang="en-US" sz="2400" dirty="0" err="1">
                <a:latin typeface="Times New Roman" panose="02020603050405020304" pitchFamily="18" charset="0"/>
                <a:cs typeface="Times New Roman" panose="02020603050405020304" pitchFamily="18" charset="0"/>
              </a:rPr>
              <a:t>p</a:t>
            </a:r>
            <a:r>
              <a:rPr lang="en-US" sz="2400" baseline="-25000" dirty="0" err="1">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is the same from trial to trial.</a:t>
            </a:r>
          </a:p>
          <a:p>
            <a:pPr marL="288929" indent="-288929">
              <a:spcBef>
                <a:spcPct val="50000"/>
              </a:spcBef>
            </a:pPr>
            <a:r>
              <a:rPr lang="en-US" sz="2400" dirty="0">
                <a:latin typeface="Times New Roman" panose="02020603050405020304" pitchFamily="18" charset="0"/>
                <a:cs typeface="Times New Roman" panose="02020603050405020304" pitchFamily="18" charset="0"/>
              </a:rPr>
              <a:t>3) The outcome of one trial has no influence on other trials (independent trials).</a:t>
            </a:r>
          </a:p>
          <a:p>
            <a:pPr marL="288929" indent="-288929">
              <a:spcBef>
                <a:spcPct val="50000"/>
              </a:spcBef>
            </a:pPr>
            <a:r>
              <a:rPr lang="en-US" sz="2400" dirty="0">
                <a:latin typeface="Times New Roman" panose="02020603050405020304" pitchFamily="18" charset="0"/>
                <a:cs typeface="Times New Roman" panose="02020603050405020304" pitchFamily="18" charset="0"/>
              </a:rPr>
              <a:t>4) Interest is in the (sum) total number of “successes” over all the trials.</a:t>
            </a:r>
          </a:p>
        </p:txBody>
      </p:sp>
      <p:grpSp>
        <p:nvGrpSpPr>
          <p:cNvPr id="7176" name="Group 1049"/>
          <p:cNvGrpSpPr>
            <a:grpSpLocks/>
          </p:cNvGrpSpPr>
          <p:nvPr/>
        </p:nvGrpSpPr>
        <p:grpSpPr bwMode="auto">
          <a:xfrm>
            <a:off x="3679441" y="7299543"/>
            <a:ext cx="3721101" cy="477838"/>
            <a:chOff x="861" y="4110"/>
            <a:chExt cx="2344" cy="301"/>
          </a:xfrm>
        </p:grpSpPr>
        <p:sp>
          <p:nvSpPr>
            <p:cNvPr id="7180" name="Rectangle 1031"/>
            <p:cNvSpPr>
              <a:spLocks noChangeArrowheads="1"/>
            </p:cNvSpPr>
            <p:nvPr/>
          </p:nvSpPr>
          <p:spPr bwMode="auto">
            <a:xfrm>
              <a:off x="861" y="4112"/>
              <a:ext cx="132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8929" indent="-288929">
                <a:spcBef>
                  <a:spcPct val="50000"/>
                </a:spcBef>
              </a:pPr>
              <a:r>
                <a:rPr lang="en-US" sz="2400" i="1" dirty="0"/>
                <a:t>k</a:t>
              </a:r>
              <a:r>
                <a:rPr lang="en-US" sz="2400" baseline="-25000" dirty="0"/>
                <a:t>1     </a:t>
              </a:r>
              <a:r>
                <a:rPr lang="en-US" sz="2400" i="1" dirty="0"/>
                <a:t>k</a:t>
              </a:r>
              <a:r>
                <a:rPr lang="en-US" sz="2400" baseline="-25000" dirty="0"/>
                <a:t>2      </a:t>
              </a:r>
              <a:r>
                <a:rPr lang="en-US" sz="2400" i="1" dirty="0"/>
                <a:t>k</a:t>
              </a:r>
              <a:r>
                <a:rPr lang="en-US" sz="2400" baseline="-25000" dirty="0"/>
                <a:t>3</a:t>
              </a:r>
              <a:r>
                <a:rPr lang="en-US" sz="2400" dirty="0"/>
                <a:t>   </a:t>
              </a:r>
              <a:r>
                <a:rPr lang="en-US" sz="2400" i="1" dirty="0"/>
                <a:t>k</a:t>
              </a:r>
              <a:r>
                <a:rPr lang="en-US" sz="2400" baseline="-25000" dirty="0"/>
                <a:t>4</a:t>
              </a:r>
              <a:endParaRPr lang="en-US" sz="2400" dirty="0"/>
            </a:p>
          </p:txBody>
        </p:sp>
        <p:sp>
          <p:nvSpPr>
            <p:cNvPr id="7181" name="Rectangle 1032"/>
            <p:cNvSpPr>
              <a:spLocks noChangeArrowheads="1"/>
            </p:cNvSpPr>
            <p:nvPr/>
          </p:nvSpPr>
          <p:spPr bwMode="auto">
            <a:xfrm>
              <a:off x="864"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2" name="Rectangle 1035"/>
            <p:cNvSpPr>
              <a:spLocks noChangeArrowheads="1"/>
            </p:cNvSpPr>
            <p:nvPr/>
          </p:nvSpPr>
          <p:spPr bwMode="auto">
            <a:xfrm>
              <a:off x="1146"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3" name="Rectangle 1036"/>
            <p:cNvSpPr>
              <a:spLocks noChangeArrowheads="1"/>
            </p:cNvSpPr>
            <p:nvPr/>
          </p:nvSpPr>
          <p:spPr bwMode="auto">
            <a:xfrm>
              <a:off x="1428"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4" name="Rectangle 1037"/>
            <p:cNvSpPr>
              <a:spLocks noChangeArrowheads="1"/>
            </p:cNvSpPr>
            <p:nvPr/>
          </p:nvSpPr>
          <p:spPr bwMode="auto">
            <a:xfrm>
              <a:off x="1710" y="4110"/>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5" name="Rectangle 1039"/>
            <p:cNvSpPr>
              <a:spLocks noChangeArrowheads="1"/>
            </p:cNvSpPr>
            <p:nvPr/>
          </p:nvSpPr>
          <p:spPr bwMode="auto">
            <a:xfrm>
              <a:off x="2380" y="4111"/>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6" name="Rectangle 1040"/>
            <p:cNvSpPr>
              <a:spLocks noChangeArrowheads="1"/>
            </p:cNvSpPr>
            <p:nvPr/>
          </p:nvSpPr>
          <p:spPr bwMode="auto">
            <a:xfrm>
              <a:off x="2662" y="4111"/>
              <a:ext cx="282" cy="3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87" name="Line 1043"/>
            <p:cNvSpPr>
              <a:spLocks noChangeShapeType="1"/>
            </p:cNvSpPr>
            <p:nvPr/>
          </p:nvSpPr>
          <p:spPr bwMode="auto">
            <a:xfrm>
              <a:off x="1991" y="4110"/>
              <a:ext cx="38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7188" name="Line 1044"/>
            <p:cNvSpPr>
              <a:spLocks noChangeShapeType="1"/>
            </p:cNvSpPr>
            <p:nvPr/>
          </p:nvSpPr>
          <p:spPr bwMode="auto">
            <a:xfrm>
              <a:off x="1991" y="4410"/>
              <a:ext cx="3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7189" name="Rectangle 1045"/>
            <p:cNvSpPr>
              <a:spLocks noChangeArrowheads="1"/>
            </p:cNvSpPr>
            <p:nvPr/>
          </p:nvSpPr>
          <p:spPr bwMode="auto">
            <a:xfrm>
              <a:off x="2376" y="4112"/>
              <a:ext cx="8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8929" indent="-288929">
                <a:spcBef>
                  <a:spcPct val="50000"/>
                </a:spcBef>
              </a:pPr>
              <a:r>
                <a:rPr lang="en-US" sz="2400" i="1" dirty="0"/>
                <a:t>k</a:t>
              </a:r>
              <a:r>
                <a:rPr lang="en-US" sz="2400" baseline="-25000" dirty="0"/>
                <a:t>J-1    </a:t>
              </a:r>
              <a:r>
                <a:rPr lang="en-US" sz="2400" i="1" dirty="0"/>
                <a:t>k</a:t>
              </a:r>
              <a:r>
                <a:rPr lang="en-US" sz="2400" baseline="-25000" dirty="0"/>
                <a:t>J</a:t>
              </a:r>
              <a:endParaRPr lang="en-US" sz="2400" dirty="0"/>
            </a:p>
          </p:txBody>
        </p:sp>
        <p:sp>
          <p:nvSpPr>
            <p:cNvPr id="7190" name="Oval 1046"/>
            <p:cNvSpPr>
              <a:spLocks noChangeAspect="1" noChangeArrowheads="1"/>
            </p:cNvSpPr>
            <p:nvPr/>
          </p:nvSpPr>
          <p:spPr bwMode="auto">
            <a:xfrm>
              <a:off x="2064" y="4248"/>
              <a:ext cx="17" cy="17"/>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91" name="Oval 1047"/>
            <p:cNvSpPr>
              <a:spLocks noChangeAspect="1" noChangeArrowheads="1"/>
            </p:cNvSpPr>
            <p:nvPr/>
          </p:nvSpPr>
          <p:spPr bwMode="auto">
            <a:xfrm>
              <a:off x="2172" y="4248"/>
              <a:ext cx="17" cy="17"/>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
          <p:nvSpPr>
            <p:cNvPr id="7192" name="Oval 1048"/>
            <p:cNvSpPr>
              <a:spLocks noChangeAspect="1" noChangeArrowheads="1"/>
            </p:cNvSpPr>
            <p:nvPr/>
          </p:nvSpPr>
          <p:spPr bwMode="auto">
            <a:xfrm>
              <a:off x="2274" y="4248"/>
              <a:ext cx="17" cy="17"/>
            </a:xfrm>
            <a:prstGeom prst="ellipse">
              <a:avLst/>
            </a:prstGeom>
            <a:solidFill>
              <a:schemeClr val="tx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grpSp>
      <p:sp>
        <p:nvSpPr>
          <p:cNvPr id="7177" name="Rectangle 1064"/>
          <p:cNvSpPr>
            <a:spLocks noChangeAspect="1" noChangeArrowheads="1"/>
          </p:cNvSpPr>
          <p:nvPr/>
        </p:nvSpPr>
        <p:spPr bwMode="auto">
          <a:xfrm>
            <a:off x="2871826" y="8050651"/>
            <a:ext cx="72468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8929" indent="-288929">
              <a:spcBef>
                <a:spcPct val="50000"/>
              </a:spcBef>
            </a:pPr>
            <a:r>
              <a:rPr lang="en-US" sz="2400" i="1" dirty="0"/>
              <a:t>n</a:t>
            </a:r>
            <a:r>
              <a:rPr lang="en-US" sz="2400" dirty="0"/>
              <a:t> = </a:t>
            </a:r>
            <a:r>
              <a:rPr lang="en-US" sz="2400" dirty="0" err="1">
                <a:latin typeface="Symbol" pitchFamily="18" charset="2"/>
              </a:rPr>
              <a:t>S</a:t>
            </a:r>
            <a:r>
              <a:rPr lang="en-US" sz="2400" baseline="-25000" dirty="0" err="1"/>
              <a:t>j</a:t>
            </a:r>
            <a:r>
              <a:rPr lang="en-US" sz="2400" dirty="0"/>
              <a:t> </a:t>
            </a:r>
            <a:r>
              <a:rPr lang="en-US" sz="2400" i="1" dirty="0" err="1"/>
              <a:t>k</a:t>
            </a:r>
            <a:r>
              <a:rPr lang="en-US" sz="2400" baseline="-25000" dirty="0" err="1"/>
              <a:t>j</a:t>
            </a:r>
            <a:r>
              <a:rPr lang="en-US" sz="2400" dirty="0"/>
              <a:t> is the total number of trials.</a:t>
            </a:r>
          </a:p>
        </p:txBody>
      </p:sp>
      <p:graphicFrame>
        <p:nvGraphicFramePr>
          <p:cNvPr id="7178" name="Object 1065"/>
          <p:cNvGraphicFramePr>
            <a:graphicFrameLocks noChangeAspect="1"/>
          </p:cNvGraphicFramePr>
          <p:nvPr>
            <p:extLst>
              <p:ext uri="{D42A27DB-BD31-4B8C-83A1-F6EECF244321}">
                <p14:modId xmlns:p14="http://schemas.microsoft.com/office/powerpoint/2010/main" val="211528433"/>
              </p:ext>
            </p:extLst>
          </p:nvPr>
        </p:nvGraphicFramePr>
        <p:xfrm>
          <a:off x="3237890" y="2461472"/>
          <a:ext cx="6744310" cy="1097280"/>
        </p:xfrm>
        <a:graphic>
          <a:graphicData uri="http://schemas.openxmlformats.org/presentationml/2006/ole">
            <mc:AlternateContent xmlns:mc="http://schemas.openxmlformats.org/markup-compatibility/2006">
              <mc:Choice xmlns:v="urn:schemas-microsoft-com:vml" Requires="v">
                <p:oleObj spid="_x0000_s7433" name="Equation" r:id="rId3" imgW="3276600" imgH="457200" progId="Equation.3">
                  <p:embed/>
                </p:oleObj>
              </mc:Choice>
              <mc:Fallback>
                <p:oleObj name="Equation" r:id="rId3" imgW="3276600" imgH="457200" progId="Equation.3">
                  <p:embed/>
                  <p:pic>
                    <p:nvPicPr>
                      <p:cNvPr id="0" name="Object 1065"/>
                      <p:cNvPicPr>
                        <a:picLocks noChangeAspect="1" noChangeArrowheads="1"/>
                      </p:cNvPicPr>
                      <p:nvPr/>
                    </p:nvPicPr>
                    <p:blipFill>
                      <a:blip r:embed="rId4"/>
                      <a:srcRect/>
                      <a:stretch>
                        <a:fillRect/>
                      </a:stretch>
                    </p:blipFill>
                    <p:spPr bwMode="auto">
                      <a:xfrm>
                        <a:off x="3237890" y="2461472"/>
                        <a:ext cx="6744310" cy="1097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9" name="Text Box 1066"/>
          <p:cNvSpPr txBox="1">
            <a:spLocks noChangeArrowheads="1"/>
          </p:cNvSpPr>
          <p:nvPr/>
        </p:nvSpPr>
        <p:spPr bwMode="auto">
          <a:xfrm>
            <a:off x="1414461" y="1261143"/>
            <a:ext cx="940222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400" b="0" dirty="0"/>
              <a:t>The probability that a multinomial random variable with </a:t>
            </a:r>
            <a:r>
              <a:rPr lang="en-US" sz="2400" dirty="0"/>
              <a:t>n</a:t>
            </a:r>
            <a:r>
              <a:rPr lang="en-US" sz="2400" b="0" dirty="0"/>
              <a:t> trials and success probabilities </a:t>
            </a:r>
            <a:r>
              <a:rPr lang="en-US" sz="2400" b="0" i="1" dirty="0"/>
              <a:t>p</a:t>
            </a:r>
            <a:r>
              <a:rPr lang="en-US" sz="2400" b="0" i="1" baseline="-25000" dirty="0"/>
              <a:t>1</a:t>
            </a:r>
            <a:r>
              <a:rPr lang="en-US" sz="2400" b="0" i="1" dirty="0"/>
              <a:t>, p</a:t>
            </a:r>
            <a:r>
              <a:rPr lang="en-US" sz="2400" b="0" i="1" baseline="-25000" dirty="0"/>
              <a:t>2</a:t>
            </a:r>
            <a:r>
              <a:rPr lang="en-US" sz="2400" b="0" i="1" dirty="0"/>
              <a:t>, …, </a:t>
            </a:r>
            <a:r>
              <a:rPr lang="en-US" sz="2400" b="0" i="1" dirty="0" err="1"/>
              <a:t>p</a:t>
            </a:r>
            <a:r>
              <a:rPr lang="en-US" sz="2400" b="0" i="1" baseline="-25000" dirty="0" err="1"/>
              <a:t>J</a:t>
            </a:r>
            <a:r>
              <a:rPr lang="en-US" sz="2400" b="0" i="1" dirty="0"/>
              <a:t> </a:t>
            </a:r>
            <a:r>
              <a:rPr lang="en-US" sz="2400" b="0" dirty="0"/>
              <a:t>will yield exactly </a:t>
            </a:r>
            <a:r>
              <a:rPr lang="en-US" sz="2400" b="0" i="1" dirty="0"/>
              <a:t>k</a:t>
            </a:r>
            <a:r>
              <a:rPr lang="en-US" sz="2400" b="0" i="1" baseline="-25000" dirty="0"/>
              <a:t>1</a:t>
            </a:r>
            <a:r>
              <a:rPr lang="en-US" sz="2400" b="0" i="1" dirty="0"/>
              <a:t>, k</a:t>
            </a:r>
            <a:r>
              <a:rPr lang="en-US" sz="2400" b="0" i="1" baseline="-25000" dirty="0"/>
              <a:t>2</a:t>
            </a:r>
            <a:r>
              <a:rPr lang="en-US" sz="2400" b="0" i="1" dirty="0"/>
              <a:t>,…k</a:t>
            </a:r>
            <a:r>
              <a:rPr lang="en-US" sz="2400" b="0" i="1" baseline="-25000" dirty="0"/>
              <a:t>J</a:t>
            </a:r>
            <a:r>
              <a:rPr lang="en-US" sz="2400" b="0" dirty="0"/>
              <a:t> successes 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half" idx="10"/>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a:t>
            </a:r>
          </a:p>
        </p:txBody>
      </p:sp>
      <p:sp>
        <p:nvSpPr>
          <p:cNvPr id="9219"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9220"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D478CB4-76D9-4DDF-AB6A-DB07484EC530}" type="slidenum">
              <a:rPr lang="en-US" sz="1400" b="0"/>
              <a:pPr/>
              <a:t>7</a:t>
            </a:fld>
            <a:endParaRPr lang="en-US" sz="1400" b="0"/>
          </a:p>
        </p:txBody>
      </p:sp>
      <p:sp>
        <p:nvSpPr>
          <p:cNvPr id="9221" name="Text Box 2"/>
          <p:cNvSpPr txBox="1">
            <a:spLocks noChangeArrowheads="1"/>
          </p:cNvSpPr>
          <p:nvPr/>
        </p:nvSpPr>
        <p:spPr bwMode="auto">
          <a:xfrm>
            <a:off x="2115207" y="498217"/>
            <a:ext cx="79615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t>Multinomial Probabilities - Examples</a:t>
            </a:r>
          </a:p>
        </p:txBody>
      </p:sp>
      <p:sp>
        <p:nvSpPr>
          <p:cNvPr id="9223" name="Text Box 4"/>
          <p:cNvSpPr txBox="1">
            <a:spLocks noChangeArrowheads="1"/>
          </p:cNvSpPr>
          <p:nvPr/>
        </p:nvSpPr>
        <p:spPr bwMode="auto">
          <a:xfrm>
            <a:off x="1032641" y="1104399"/>
            <a:ext cx="641656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b="0" dirty="0"/>
              <a:t>Returning to the original questions:</a:t>
            </a:r>
          </a:p>
        </p:txBody>
      </p:sp>
      <p:sp>
        <p:nvSpPr>
          <p:cNvPr id="9224" name="Text Box 1034"/>
          <p:cNvSpPr txBox="1">
            <a:spLocks noChangeArrowheads="1"/>
          </p:cNvSpPr>
          <p:nvPr/>
        </p:nvSpPr>
        <p:spPr bwMode="auto">
          <a:xfrm>
            <a:off x="1032641" y="3316336"/>
            <a:ext cx="1003212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dirty="0"/>
              <a:t>Solution: </a:t>
            </a:r>
            <a:r>
              <a:rPr lang="en-US" sz="2800" b="0" dirty="0"/>
              <a:t>For a given child, the probabilities of the three outcomes are:</a:t>
            </a:r>
          </a:p>
          <a:p>
            <a:pPr lvl="1" algn="l">
              <a:spcBef>
                <a:spcPct val="50000"/>
              </a:spcBef>
            </a:pPr>
            <a:r>
              <a:rPr lang="en-US" sz="2800" b="0" dirty="0"/>
              <a:t>	</a:t>
            </a:r>
            <a:r>
              <a:rPr lang="en-US" sz="2800" b="0" i="1" dirty="0"/>
              <a:t>p</a:t>
            </a:r>
            <a:r>
              <a:rPr lang="en-US" sz="2800" b="0" baseline="-25000" dirty="0"/>
              <a:t>1</a:t>
            </a:r>
            <a:r>
              <a:rPr lang="en-US" sz="2800" b="0" dirty="0"/>
              <a:t> = </a:t>
            </a:r>
            <a:r>
              <a:rPr lang="en-US" sz="2800" b="0" dirty="0" err="1"/>
              <a:t>Pr</a:t>
            </a:r>
            <a:r>
              <a:rPr lang="en-US" sz="2800" b="0" dirty="0"/>
              <a:t>[AA] = 1/4</a:t>
            </a:r>
            <a:br>
              <a:rPr lang="en-US" sz="2800" b="0" dirty="0"/>
            </a:br>
            <a:r>
              <a:rPr lang="en-US" sz="2800" b="0" dirty="0"/>
              <a:t>	</a:t>
            </a:r>
            <a:r>
              <a:rPr lang="en-US" sz="2800" b="0" i="1" dirty="0"/>
              <a:t>p</a:t>
            </a:r>
            <a:r>
              <a:rPr lang="en-US" sz="2800" b="0" baseline="-25000" dirty="0"/>
              <a:t>2</a:t>
            </a:r>
            <a:r>
              <a:rPr lang="en-US" sz="2800" b="0" dirty="0"/>
              <a:t> = </a:t>
            </a:r>
            <a:r>
              <a:rPr lang="en-US" sz="2800" b="0" dirty="0" err="1"/>
              <a:t>Pr</a:t>
            </a:r>
            <a:r>
              <a:rPr lang="en-US" sz="2800" b="0" dirty="0"/>
              <a:t>[Aa] = 1/2</a:t>
            </a:r>
            <a:br>
              <a:rPr lang="en-US" sz="2800" b="0" dirty="0"/>
            </a:br>
            <a:r>
              <a:rPr lang="en-US" sz="2800" b="0" dirty="0"/>
              <a:t>	</a:t>
            </a:r>
            <a:r>
              <a:rPr lang="en-US" sz="2800" b="0" i="1" dirty="0"/>
              <a:t>p</a:t>
            </a:r>
            <a:r>
              <a:rPr lang="en-US" sz="2800" b="0" baseline="-25000" dirty="0"/>
              <a:t>3</a:t>
            </a:r>
            <a:r>
              <a:rPr lang="en-US" sz="2800" b="0" dirty="0"/>
              <a:t> = </a:t>
            </a:r>
            <a:r>
              <a:rPr lang="en-US" sz="2800" b="0" dirty="0" err="1"/>
              <a:t>Pr</a:t>
            </a:r>
            <a:r>
              <a:rPr lang="en-US" sz="2800" b="0" dirty="0"/>
              <a:t>[aa]  = 1/4</a:t>
            </a:r>
          </a:p>
          <a:p>
            <a:pPr algn="l">
              <a:spcBef>
                <a:spcPct val="50000"/>
              </a:spcBef>
            </a:pPr>
            <a:r>
              <a:rPr lang="en-US" sz="2800" b="0" dirty="0"/>
              <a:t>We have</a:t>
            </a:r>
          </a:p>
        </p:txBody>
      </p:sp>
      <p:grpSp>
        <p:nvGrpSpPr>
          <p:cNvPr id="9225" name="Group 1036"/>
          <p:cNvGrpSpPr>
            <a:grpSpLocks noChangeAspect="1"/>
          </p:cNvGrpSpPr>
          <p:nvPr/>
        </p:nvGrpSpPr>
        <p:grpSpPr bwMode="auto">
          <a:xfrm>
            <a:off x="2624479" y="5719703"/>
            <a:ext cx="6453705" cy="2834640"/>
            <a:chOff x="684" y="3453"/>
            <a:chExt cx="2828" cy="1420"/>
          </a:xfrm>
        </p:grpSpPr>
        <p:graphicFrame>
          <p:nvGraphicFramePr>
            <p:cNvPr id="9227" name="Object 1032"/>
            <p:cNvGraphicFramePr>
              <a:graphicFrameLocks noChangeAspect="1"/>
            </p:cNvGraphicFramePr>
            <p:nvPr>
              <p:extLst>
                <p:ext uri="{D42A27DB-BD31-4B8C-83A1-F6EECF244321}">
                  <p14:modId xmlns:p14="http://schemas.microsoft.com/office/powerpoint/2010/main" val="1574834160"/>
                </p:ext>
              </p:extLst>
            </p:nvPr>
          </p:nvGraphicFramePr>
          <p:xfrm>
            <a:off x="684" y="3453"/>
            <a:ext cx="2118" cy="467"/>
          </p:xfrm>
          <a:graphic>
            <a:graphicData uri="http://schemas.openxmlformats.org/presentationml/2006/ole">
              <mc:AlternateContent xmlns:mc="http://schemas.openxmlformats.org/markup-compatibility/2006">
                <mc:Choice xmlns:v="urn:schemas-microsoft-com:vml" Requires="v">
                  <p:oleObj spid="_x0000_s9946" name="Equation" r:id="rId3" imgW="2209800" imgH="406400" progId="Equation.3">
                    <p:embed/>
                  </p:oleObj>
                </mc:Choice>
                <mc:Fallback>
                  <p:oleObj name="Equation" r:id="rId3" imgW="2209800" imgH="406400" progId="Equation.3">
                    <p:embed/>
                    <p:pic>
                      <p:nvPicPr>
                        <p:cNvPr id="0" name="Object 1032"/>
                        <p:cNvPicPr>
                          <a:picLocks noChangeAspect="1" noChangeArrowheads="1"/>
                        </p:cNvPicPr>
                        <p:nvPr/>
                      </p:nvPicPr>
                      <p:blipFill>
                        <a:blip r:embed="rId4"/>
                        <a:srcRect/>
                        <a:stretch>
                          <a:fillRect/>
                        </a:stretch>
                      </p:blipFill>
                      <p:spPr bwMode="auto">
                        <a:xfrm>
                          <a:off x="684" y="3453"/>
                          <a:ext cx="2118" cy="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8" name="Object 1033"/>
            <p:cNvGraphicFramePr>
              <a:graphicFrameLocks noChangeAspect="1"/>
            </p:cNvGraphicFramePr>
            <p:nvPr>
              <p:extLst>
                <p:ext uri="{D42A27DB-BD31-4B8C-83A1-F6EECF244321}">
                  <p14:modId xmlns:p14="http://schemas.microsoft.com/office/powerpoint/2010/main" val="2987498060"/>
                </p:ext>
              </p:extLst>
            </p:nvPr>
          </p:nvGraphicFramePr>
          <p:xfrm>
            <a:off x="2039" y="3832"/>
            <a:ext cx="1473" cy="598"/>
          </p:xfrm>
          <a:graphic>
            <a:graphicData uri="http://schemas.openxmlformats.org/presentationml/2006/ole">
              <mc:AlternateContent xmlns:mc="http://schemas.openxmlformats.org/markup-compatibility/2006">
                <mc:Choice xmlns:v="urn:schemas-microsoft-com:vml" Requires="v">
                  <p:oleObj spid="_x0000_s9947" name="Equation" r:id="rId5" imgW="1536700" imgH="520700" progId="Equation.3">
                    <p:embed/>
                  </p:oleObj>
                </mc:Choice>
                <mc:Fallback>
                  <p:oleObj name="Equation" r:id="rId5" imgW="1536700" imgH="520700" progId="Equation.3">
                    <p:embed/>
                    <p:pic>
                      <p:nvPicPr>
                        <p:cNvPr id="0" name="Object 1033"/>
                        <p:cNvPicPr>
                          <a:picLocks noChangeAspect="1" noChangeArrowheads="1"/>
                        </p:cNvPicPr>
                        <p:nvPr/>
                      </p:nvPicPr>
                      <p:blipFill>
                        <a:blip r:embed="rId6"/>
                        <a:srcRect/>
                        <a:stretch>
                          <a:fillRect/>
                        </a:stretch>
                      </p:blipFill>
                      <p:spPr bwMode="auto">
                        <a:xfrm>
                          <a:off x="2039" y="3832"/>
                          <a:ext cx="1473" cy="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9" name="Object 1035"/>
            <p:cNvGraphicFramePr>
              <a:graphicFrameLocks noChangeAspect="1"/>
            </p:cNvGraphicFramePr>
            <p:nvPr/>
          </p:nvGraphicFramePr>
          <p:xfrm>
            <a:off x="1996" y="4421"/>
            <a:ext cx="888" cy="452"/>
          </p:xfrm>
          <a:graphic>
            <a:graphicData uri="http://schemas.openxmlformats.org/presentationml/2006/ole">
              <mc:AlternateContent xmlns:mc="http://schemas.openxmlformats.org/markup-compatibility/2006">
                <mc:Choice xmlns:v="urn:schemas-microsoft-com:vml" Requires="v">
                  <p:oleObj spid="_x0000_s9948" name="Equation" r:id="rId7" imgW="926698" imgH="393529" progId="Equation.DSMT4">
                    <p:embed/>
                  </p:oleObj>
                </mc:Choice>
                <mc:Fallback>
                  <p:oleObj name="Equation" r:id="rId7" imgW="926698" imgH="393529" progId="Equation.DSMT4">
                    <p:embed/>
                    <p:pic>
                      <p:nvPicPr>
                        <p:cNvPr id="0" name="Object 10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6" y="4421"/>
                          <a:ext cx="888" cy="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226" name="Text Box 1037"/>
          <p:cNvSpPr txBox="1">
            <a:spLocks noChangeArrowheads="1"/>
          </p:cNvSpPr>
          <p:nvPr/>
        </p:nvSpPr>
        <p:spPr bwMode="auto">
          <a:xfrm>
            <a:off x="1032641" y="1777388"/>
            <a:ext cx="984556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lgn="l">
              <a:spcBef>
                <a:spcPct val="50000"/>
              </a:spcBef>
            </a:pPr>
            <a:r>
              <a:rPr lang="en-US" sz="2800" dirty="0"/>
              <a:t>Q</a:t>
            </a:r>
            <a:r>
              <a:rPr lang="en-US" sz="2800" baseline="-25000" dirty="0"/>
              <a:t>1</a:t>
            </a:r>
            <a:r>
              <a:rPr lang="en-US" sz="2800" b="0" dirty="0"/>
              <a:t>: One of </a:t>
            </a:r>
            <a:r>
              <a:rPr lang="en-US" sz="2800" b="0" i="1" dirty="0"/>
              <a:t>n</a:t>
            </a:r>
            <a:r>
              <a:rPr lang="en-US" sz="2800" b="0" dirty="0"/>
              <a:t>=3 offspring will be unaffected (AA), one will be affected (aa) and one will be a carrier (Aa) (recessive trait, carrier parents)?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rown and white dog&#10;&#10;Description automatically generated">
            <a:extLst>
              <a:ext uri="{FF2B5EF4-FFF2-40B4-BE49-F238E27FC236}">
                <a16:creationId xmlns:a16="http://schemas.microsoft.com/office/drawing/2014/main" id="{3C492D6A-8B96-3A48-965C-40313CBF7E5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0800000">
            <a:off x="20" y="10"/>
            <a:ext cx="12191980" cy="9143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93522"/>
            <a:ext cx="12192000" cy="98206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FB97AF-137F-9942-B2B2-2EC10993E0AA}"/>
              </a:ext>
            </a:extLst>
          </p:cNvPr>
          <p:cNvSpPr txBox="1"/>
          <p:nvPr/>
        </p:nvSpPr>
        <p:spPr>
          <a:xfrm>
            <a:off x="523875" y="7089653"/>
            <a:ext cx="11210925" cy="99311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200" b="1" dirty="0">
                <a:solidFill>
                  <a:schemeClr val="tx1">
                    <a:lumMod val="85000"/>
                    <a:lumOff val="15000"/>
                  </a:schemeClr>
                </a:solidFill>
                <a:latin typeface="+mj-lt"/>
                <a:ea typeface="+mj-ea"/>
                <a:cs typeface="+mj-cs"/>
              </a:rPr>
              <a:t>Paws- break time then work on exercises</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8931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17980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D19F9575-A1BB-D245-B5D0-CFED01281CB0}"/>
              </a:ext>
            </a:extLst>
          </p:cNvPr>
          <p:cNvSpPr>
            <a:spLocks noGrp="1"/>
          </p:cNvSpPr>
          <p:nvPr>
            <p:ph type="ftr" sz="quarter" idx="11"/>
          </p:nvPr>
        </p:nvSpPr>
        <p:spPr>
          <a:xfrm>
            <a:off x="4038600" y="8475133"/>
            <a:ext cx="4114800" cy="486833"/>
          </a:xfrm>
        </p:spPr>
        <p:txBody>
          <a:bodyPr vert="horz" lIns="91440" tIns="45720" rIns="91440" bIns="45720" rtlCol="0" anchor="ctr">
            <a:normAutofit/>
          </a:bodyPr>
          <a:lstStyle/>
          <a:p>
            <a:pPr defTabSz="457200">
              <a:spcAft>
                <a:spcPts val="600"/>
              </a:spcAft>
              <a:defRPr/>
            </a:pPr>
            <a:r>
              <a:rPr lang="en-US" kern="1200">
                <a:solidFill>
                  <a:srgbClr val="FFFFFF"/>
                </a:solidFill>
                <a:latin typeface="+mn-lt"/>
                <a:ea typeface="+mn-ea"/>
                <a:cs typeface="+mn-cs"/>
              </a:rPr>
              <a:t>Module 1, Session 3</a:t>
            </a:r>
          </a:p>
        </p:txBody>
      </p:sp>
      <p:sp>
        <p:nvSpPr>
          <p:cNvPr id="4" name="Slide Number Placeholder 3">
            <a:extLst>
              <a:ext uri="{FF2B5EF4-FFF2-40B4-BE49-F238E27FC236}">
                <a16:creationId xmlns:a16="http://schemas.microsoft.com/office/drawing/2014/main" id="{6F04402C-D679-F041-AC65-B72AB61A6A49}"/>
              </a:ext>
            </a:extLst>
          </p:cNvPr>
          <p:cNvSpPr>
            <a:spLocks noGrp="1"/>
          </p:cNvSpPr>
          <p:nvPr>
            <p:ph type="sldNum" sz="quarter" idx="12"/>
          </p:nvPr>
        </p:nvSpPr>
        <p:spPr>
          <a:xfrm>
            <a:off x="8610600" y="8475133"/>
            <a:ext cx="2743200" cy="486833"/>
          </a:xfrm>
        </p:spPr>
        <p:txBody>
          <a:bodyPr vert="horz" lIns="91440" tIns="45720" rIns="91440" bIns="45720" rtlCol="0" anchor="ctr">
            <a:normAutofit/>
          </a:bodyPr>
          <a:lstStyle/>
          <a:p>
            <a:pPr defTabSz="457200">
              <a:spcAft>
                <a:spcPts val="600"/>
              </a:spcAft>
              <a:defRPr/>
            </a:pPr>
            <a:fld id="{5562EEA9-07AD-4AAC-A8A8-E0AFFEA4F96C}" type="slidenum">
              <a:rPr lang="en-US">
                <a:solidFill>
                  <a:srgbClr val="FFFFFF"/>
                </a:solidFill>
              </a:rPr>
              <a:pPr defTabSz="457200">
                <a:spcAft>
                  <a:spcPts val="600"/>
                </a:spcAft>
                <a:defRPr/>
              </a:pPr>
              <a:t>8</a:t>
            </a:fld>
            <a:endParaRPr lang="en-US">
              <a:solidFill>
                <a:srgbClr val="FFFFFF"/>
              </a:solidFill>
            </a:endParaRPr>
          </a:p>
        </p:txBody>
      </p:sp>
      <p:sp>
        <p:nvSpPr>
          <p:cNvPr id="2" name="Date Placeholder 1">
            <a:extLst>
              <a:ext uri="{FF2B5EF4-FFF2-40B4-BE49-F238E27FC236}">
                <a16:creationId xmlns:a16="http://schemas.microsoft.com/office/drawing/2014/main" id="{6D73A13B-8161-0D49-AA54-BE95A9362F6F}"/>
              </a:ext>
            </a:extLst>
          </p:cNvPr>
          <p:cNvSpPr>
            <a:spLocks noGrp="1"/>
          </p:cNvSpPr>
          <p:nvPr>
            <p:ph type="dt" sz="half" idx="10"/>
          </p:nvPr>
        </p:nvSpPr>
        <p:spPr/>
        <p:txBody>
          <a:bodyPr/>
          <a:lstStyle/>
          <a:p>
            <a:pPr>
              <a:defRPr/>
            </a:pPr>
            <a:r>
              <a:rPr lang="en-US"/>
              <a:t>Summer Institutes 2020</a:t>
            </a:r>
          </a:p>
        </p:txBody>
      </p:sp>
    </p:spTree>
    <p:extLst>
      <p:ext uri="{BB962C8B-B14F-4D97-AF65-F5344CB8AC3E}">
        <p14:creationId xmlns:p14="http://schemas.microsoft.com/office/powerpoint/2010/main" val="3356012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half" idx="10"/>
          </p:nvPr>
        </p:nvSpPr>
        <p:spPr>
          <a:xfrm>
            <a:off x="480391" y="8475134"/>
            <a:ext cx="2743200" cy="486833"/>
          </a:xfrm>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dirty="0"/>
              <a:t>Summer Institutes </a:t>
            </a:r>
          </a:p>
        </p:txBody>
      </p:sp>
      <p:sp>
        <p:nvSpPr>
          <p:cNvPr id="10243" name="Footer Placeholder 2"/>
          <p:cNvSpPr>
            <a:spLocks noGrp="1"/>
          </p:cNvSpPr>
          <p:nvPr>
            <p:ph type="ftr" sz="quarter" idx="11"/>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r>
              <a:rPr lang="en-US" sz="1400" b="0"/>
              <a:t>Module 1, Session 3</a:t>
            </a:r>
          </a:p>
        </p:txBody>
      </p:sp>
      <p:sp>
        <p:nvSpPr>
          <p:cNvPr id="10244" name="Slide Number Placeholder 3"/>
          <p:cNvSpPr>
            <a:spLocks noGrp="1"/>
          </p:cNvSpPr>
          <p:nvPr>
            <p:ph type="sldNum" sz="quarter" idx="12"/>
          </p:nvPr>
        </p:nvSpPr>
        <p:spPr>
          <a:noFill/>
        </p:spPr>
        <p:txBody>
          <a:bodyPr/>
          <a:lstStyle>
            <a:lvl1pPr>
              <a:defRPr sz="2000" b="1">
                <a:solidFill>
                  <a:schemeClr val="tx1"/>
                </a:solidFill>
                <a:latin typeface="Times New Roman" charset="0"/>
              </a:defRPr>
            </a:lvl1pPr>
            <a:lvl2pPr marL="742960" indent="-285753">
              <a:defRPr sz="2000" b="1">
                <a:solidFill>
                  <a:schemeClr val="tx1"/>
                </a:solidFill>
                <a:latin typeface="Times New Roman" charset="0"/>
              </a:defRPr>
            </a:lvl2pPr>
            <a:lvl3pPr marL="1143014" indent="-228603">
              <a:defRPr sz="2000" b="1">
                <a:solidFill>
                  <a:schemeClr val="tx1"/>
                </a:solidFill>
                <a:latin typeface="Times New Roman" charset="0"/>
              </a:defRPr>
            </a:lvl3pPr>
            <a:lvl4pPr marL="1600220" indent="-228603">
              <a:defRPr sz="2000" b="1">
                <a:solidFill>
                  <a:schemeClr val="tx1"/>
                </a:solidFill>
                <a:latin typeface="Times New Roman" charset="0"/>
              </a:defRPr>
            </a:lvl4pPr>
            <a:lvl5pPr marL="2057426" indent="-228603">
              <a:defRPr sz="2000" b="1">
                <a:solidFill>
                  <a:schemeClr val="tx1"/>
                </a:solidFill>
                <a:latin typeface="Times New Roman" charset="0"/>
              </a:defRPr>
            </a:lvl5pPr>
            <a:lvl6pPr marL="2514632" indent="-228603" algn="ctr" eaLnBrk="0" fontAlgn="base" hangingPunct="0">
              <a:spcBef>
                <a:spcPct val="0"/>
              </a:spcBef>
              <a:spcAft>
                <a:spcPct val="0"/>
              </a:spcAft>
              <a:defRPr sz="2000" b="1">
                <a:solidFill>
                  <a:schemeClr val="tx1"/>
                </a:solidFill>
                <a:latin typeface="Times New Roman" charset="0"/>
              </a:defRPr>
            </a:lvl6pPr>
            <a:lvl7pPr marL="2971837" indent="-228603" algn="ctr" eaLnBrk="0" fontAlgn="base" hangingPunct="0">
              <a:spcBef>
                <a:spcPct val="0"/>
              </a:spcBef>
              <a:spcAft>
                <a:spcPct val="0"/>
              </a:spcAft>
              <a:defRPr sz="2000" b="1">
                <a:solidFill>
                  <a:schemeClr val="tx1"/>
                </a:solidFill>
                <a:latin typeface="Times New Roman" charset="0"/>
              </a:defRPr>
            </a:lvl7pPr>
            <a:lvl8pPr marL="3429043" indent="-228603" algn="ctr" eaLnBrk="0" fontAlgn="base" hangingPunct="0">
              <a:spcBef>
                <a:spcPct val="0"/>
              </a:spcBef>
              <a:spcAft>
                <a:spcPct val="0"/>
              </a:spcAft>
              <a:defRPr sz="2000" b="1">
                <a:solidFill>
                  <a:schemeClr val="tx1"/>
                </a:solidFill>
                <a:latin typeface="Times New Roman" charset="0"/>
              </a:defRPr>
            </a:lvl8pPr>
            <a:lvl9pPr marL="3886248" indent="-228603" algn="ctr" eaLnBrk="0" fontAlgn="base" hangingPunct="0">
              <a:spcBef>
                <a:spcPct val="0"/>
              </a:spcBef>
              <a:spcAft>
                <a:spcPct val="0"/>
              </a:spcAft>
              <a:defRPr sz="2000" b="1">
                <a:solidFill>
                  <a:schemeClr val="tx1"/>
                </a:solidFill>
                <a:latin typeface="Times New Roman" charset="0"/>
              </a:defRPr>
            </a:lvl9pPr>
          </a:lstStyle>
          <a:p>
            <a:fld id="{DFB5E90E-05D9-4BDE-8ED3-8F07DE587369}" type="slidenum">
              <a:rPr lang="en-US" sz="1400" b="0"/>
              <a:pPr/>
              <a:t>9</a:t>
            </a:fld>
            <a:endParaRPr lang="en-US" sz="1400" b="0"/>
          </a:p>
        </p:txBody>
      </p:sp>
      <p:sp>
        <p:nvSpPr>
          <p:cNvPr id="10245" name="Text Box 2"/>
          <p:cNvSpPr txBox="1">
            <a:spLocks noChangeArrowheads="1"/>
          </p:cNvSpPr>
          <p:nvPr/>
        </p:nvSpPr>
        <p:spPr bwMode="auto">
          <a:xfrm>
            <a:off x="4114800" y="762000"/>
            <a:ext cx="411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3200" dirty="0">
                <a:solidFill>
                  <a:schemeClr val="accent1"/>
                </a:solidFill>
              </a:rPr>
              <a:t>Questions 1, 2</a:t>
            </a:r>
          </a:p>
        </p:txBody>
      </p:sp>
      <p:sp>
        <p:nvSpPr>
          <p:cNvPr id="10248" name="Text Box 4"/>
          <p:cNvSpPr txBox="1">
            <a:spLocks noChangeArrowheads="1"/>
          </p:cNvSpPr>
          <p:nvPr/>
        </p:nvSpPr>
        <p:spPr bwMode="auto">
          <a:xfrm>
            <a:off x="2002220" y="1668883"/>
            <a:ext cx="7466615"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Times New Roman" charset="0"/>
              </a:defRPr>
            </a:lvl1pPr>
            <a:lvl2pPr marL="742950" indent="-285750">
              <a:defRPr sz="2000" b="1">
                <a:solidFill>
                  <a:schemeClr val="tx1"/>
                </a:solidFill>
                <a:latin typeface="Times New Roman" charset="0"/>
              </a:defRPr>
            </a:lvl2pPr>
            <a:lvl3pPr marL="1143000" indent="-228600">
              <a:defRPr sz="2000" b="1">
                <a:solidFill>
                  <a:schemeClr val="tx1"/>
                </a:solidFill>
                <a:latin typeface="Times New Roman" charset="0"/>
              </a:defRPr>
            </a:lvl3pPr>
            <a:lvl4pPr marL="1600200" indent="-228600">
              <a:defRPr sz="2000" b="1">
                <a:solidFill>
                  <a:schemeClr val="tx1"/>
                </a:solidFill>
                <a:latin typeface="Times New Roman" charset="0"/>
              </a:defRPr>
            </a:lvl4pPr>
            <a:lvl5pPr marL="2057400" indent="-228600">
              <a:defRPr sz="2000" b="1">
                <a:solidFill>
                  <a:schemeClr val="tx1"/>
                </a:solidFill>
                <a:latin typeface="Times New Roman" charset="0"/>
              </a:defRPr>
            </a:lvl5pPr>
            <a:lvl6pPr marL="2514600" indent="-228600" algn="ctr" eaLnBrk="0" fontAlgn="base" hangingPunct="0">
              <a:spcBef>
                <a:spcPct val="0"/>
              </a:spcBef>
              <a:spcAft>
                <a:spcPct val="0"/>
              </a:spcAft>
              <a:defRPr sz="2000" b="1">
                <a:solidFill>
                  <a:schemeClr val="tx1"/>
                </a:solidFill>
                <a:latin typeface="Times New Roman" charset="0"/>
              </a:defRPr>
            </a:lvl6pPr>
            <a:lvl7pPr marL="2971800" indent="-228600" algn="ctr" eaLnBrk="0" fontAlgn="base" hangingPunct="0">
              <a:spcBef>
                <a:spcPct val="0"/>
              </a:spcBef>
              <a:spcAft>
                <a:spcPct val="0"/>
              </a:spcAft>
              <a:defRPr sz="2000" b="1">
                <a:solidFill>
                  <a:schemeClr val="tx1"/>
                </a:solidFill>
                <a:latin typeface="Times New Roman" charset="0"/>
              </a:defRPr>
            </a:lvl7pPr>
            <a:lvl8pPr marL="3429000" indent="-228600" algn="ctr" eaLnBrk="0" fontAlgn="base" hangingPunct="0">
              <a:spcBef>
                <a:spcPct val="0"/>
              </a:spcBef>
              <a:spcAft>
                <a:spcPct val="0"/>
              </a:spcAft>
              <a:defRPr sz="2000" b="1">
                <a:solidFill>
                  <a:schemeClr val="tx1"/>
                </a:solidFill>
                <a:latin typeface="Times New Roman" charset="0"/>
              </a:defRPr>
            </a:lvl8pPr>
            <a:lvl9pPr marL="3886200" indent="-228600" algn="ctr" eaLnBrk="0" fontAlgn="base" hangingPunct="0">
              <a:spcBef>
                <a:spcPct val="0"/>
              </a:spcBef>
              <a:spcAft>
                <a:spcPct val="0"/>
              </a:spcAft>
              <a:defRPr sz="2000" b="1">
                <a:solidFill>
                  <a:schemeClr val="tx1"/>
                </a:solidFill>
                <a:latin typeface="Times New Roman" charset="0"/>
              </a:defRPr>
            </a:lvl9pPr>
          </a:lstStyle>
          <a:p>
            <a:pPr>
              <a:spcBef>
                <a:spcPct val="50000"/>
              </a:spcBef>
            </a:pPr>
            <a:r>
              <a:rPr lang="en-US" sz="2800" b="0" dirty="0">
                <a:solidFill>
                  <a:schemeClr val="accent1"/>
                </a:solidFill>
              </a:rPr>
              <a:t>Recall, carrier=Aa with </a:t>
            </a:r>
            <a:r>
              <a:rPr lang="en-US" sz="2800" b="0" dirty="0" err="1">
                <a:solidFill>
                  <a:schemeClr val="accent1"/>
                </a:solidFill>
              </a:rPr>
              <a:t>Pr</a:t>
            </a:r>
            <a:r>
              <a:rPr lang="en-US" sz="2800" b="0" dirty="0">
                <a:solidFill>
                  <a:schemeClr val="accent1"/>
                </a:solidFill>
              </a:rPr>
              <a:t>(Aa) = ½</a:t>
            </a:r>
          </a:p>
          <a:p>
            <a:pPr>
              <a:spcBef>
                <a:spcPct val="50000"/>
              </a:spcBef>
            </a:pPr>
            <a:r>
              <a:rPr lang="en-US" sz="2800" b="0" dirty="0">
                <a:solidFill>
                  <a:schemeClr val="accent1"/>
                </a:solidFill>
              </a:rPr>
              <a:t>            unaffected=AA with </a:t>
            </a:r>
            <a:r>
              <a:rPr lang="en-US" sz="2800" b="0" dirty="0" err="1">
                <a:solidFill>
                  <a:schemeClr val="accent1"/>
                </a:solidFill>
              </a:rPr>
              <a:t>Pr</a:t>
            </a:r>
            <a:r>
              <a:rPr lang="en-US" sz="2800" b="0" dirty="0">
                <a:solidFill>
                  <a:schemeClr val="accent1"/>
                </a:solidFill>
              </a:rPr>
              <a:t>(AA) = ¼</a:t>
            </a:r>
          </a:p>
          <a:p>
            <a:pPr>
              <a:spcBef>
                <a:spcPct val="50000"/>
              </a:spcBef>
            </a:pPr>
            <a:r>
              <a:rPr lang="en-US" sz="2800" b="0" dirty="0">
                <a:solidFill>
                  <a:schemeClr val="accent1"/>
                </a:solidFill>
              </a:rPr>
              <a:t>            affected=aa with </a:t>
            </a:r>
            <a:r>
              <a:rPr lang="en-US" sz="2800" b="0" dirty="0" err="1">
                <a:solidFill>
                  <a:schemeClr val="accent1"/>
                </a:solidFill>
              </a:rPr>
              <a:t>Pr</a:t>
            </a:r>
            <a:r>
              <a:rPr lang="en-US" sz="2800" b="0" dirty="0">
                <a:solidFill>
                  <a:schemeClr val="accent1"/>
                </a:solidFill>
              </a:rPr>
              <a:t>(aa) = ¼</a:t>
            </a:r>
          </a:p>
          <a:p>
            <a:pPr>
              <a:spcBef>
                <a:spcPct val="50000"/>
              </a:spcBef>
            </a:pPr>
            <a:endParaRPr lang="en-US" sz="2800" dirty="0">
              <a:solidFill>
                <a:schemeClr val="accent1"/>
              </a:solidFill>
            </a:endParaRPr>
          </a:p>
          <a:p>
            <a:pPr marL="457206" indent="-457206">
              <a:spcBef>
                <a:spcPct val="50000"/>
              </a:spcBef>
              <a:buFont typeface="+mj-lt"/>
              <a:buAutoNum type="arabicPeriod"/>
            </a:pPr>
            <a:r>
              <a:rPr lang="en-US" sz="2800" b="0" dirty="0">
                <a:solidFill>
                  <a:schemeClr val="accent1"/>
                </a:solidFill>
              </a:rPr>
              <a:t>What is the probability that all three offspring will be carriers?</a:t>
            </a:r>
          </a:p>
          <a:p>
            <a:pPr marL="457206" indent="-457206">
              <a:spcBef>
                <a:spcPct val="50000"/>
              </a:spcBef>
              <a:buFont typeface="+mj-lt"/>
              <a:buAutoNum type="arabicPeriod"/>
            </a:pPr>
            <a:endParaRPr lang="en-US" sz="2800" b="0" dirty="0">
              <a:solidFill>
                <a:schemeClr val="accent1"/>
              </a:solidFill>
            </a:endParaRPr>
          </a:p>
          <a:p>
            <a:pPr marL="457206" indent="-457206">
              <a:spcBef>
                <a:spcPct val="50000"/>
              </a:spcBef>
              <a:buFont typeface="+mj-lt"/>
              <a:buAutoNum type="arabicPeriod"/>
            </a:pPr>
            <a:endParaRPr lang="en-US" sz="2800" b="0" dirty="0">
              <a:solidFill>
                <a:schemeClr val="accent1"/>
              </a:solidFill>
            </a:endParaRPr>
          </a:p>
          <a:p>
            <a:pPr marL="457206" indent="-457206">
              <a:spcBef>
                <a:spcPct val="50000"/>
              </a:spcBef>
              <a:buFont typeface="+mj-lt"/>
              <a:buAutoNum type="arabicPeriod"/>
            </a:pPr>
            <a:endParaRPr lang="en-US" sz="2800" b="0" dirty="0">
              <a:solidFill>
                <a:schemeClr val="accent1"/>
              </a:solidFill>
            </a:endParaRPr>
          </a:p>
          <a:p>
            <a:pPr marL="457206" indent="-457206">
              <a:spcBef>
                <a:spcPct val="50000"/>
              </a:spcBef>
              <a:buFont typeface="+mj-lt"/>
              <a:buAutoNum type="arabicPeriod"/>
            </a:pPr>
            <a:r>
              <a:rPr lang="en-US" sz="2800" b="0" dirty="0">
                <a:solidFill>
                  <a:schemeClr val="accent1"/>
                </a:solidFill>
              </a:rPr>
              <a:t>What is the probability that exactly two offspring will be affected and one a carrier?</a:t>
            </a:r>
          </a:p>
          <a:p>
            <a:pPr marL="1200156" lvl="1" indent="-457206">
              <a:spcBef>
                <a:spcPct val="50000"/>
              </a:spcBef>
              <a:buFont typeface="+mj-lt"/>
              <a:buAutoNum type="arabicPeriod"/>
            </a:pPr>
            <a:endParaRPr lang="en-US" sz="2800" b="0" dirty="0">
              <a:solidFill>
                <a:schemeClr val="accent1"/>
              </a:solidFill>
            </a:endParaRPr>
          </a:p>
        </p:txBody>
      </p:sp>
    </p:spTree>
    <p:extLst>
      <p:ext uri="{BB962C8B-B14F-4D97-AF65-F5344CB8AC3E}">
        <p14:creationId xmlns:p14="http://schemas.microsoft.com/office/powerpoint/2010/main" val="1865451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2321</Words>
  <Application>Microsoft Macintosh PowerPoint</Application>
  <PresentationFormat>Custom</PresentationFormat>
  <Paragraphs>299</Paragraphs>
  <Slides>29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Calibri Light</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Moodie, Zoe</dc:creator>
  <cp:lastModifiedBy>Moodie, Zoe</cp:lastModifiedBy>
  <cp:revision>8</cp:revision>
  <dcterms:created xsi:type="dcterms:W3CDTF">2020-06-19T17:14:20Z</dcterms:created>
  <dcterms:modified xsi:type="dcterms:W3CDTF">2021-06-29T19:15:11Z</dcterms:modified>
</cp:coreProperties>
</file>