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77" r:id="rId3"/>
    <p:sldId id="283" r:id="rId4"/>
    <p:sldId id="309" r:id="rId5"/>
    <p:sldId id="278" r:id="rId6"/>
    <p:sldId id="279" r:id="rId7"/>
    <p:sldId id="280" r:id="rId8"/>
    <p:sldId id="282" r:id="rId9"/>
    <p:sldId id="286" r:id="rId10"/>
    <p:sldId id="287" r:id="rId11"/>
    <p:sldId id="290" r:id="rId12"/>
    <p:sldId id="311" r:id="rId13"/>
    <p:sldId id="281" r:id="rId14"/>
    <p:sldId id="293" r:id="rId15"/>
    <p:sldId id="288" r:id="rId16"/>
    <p:sldId id="289" r:id="rId17"/>
    <p:sldId id="295" r:id="rId18"/>
    <p:sldId id="318" r:id="rId19"/>
    <p:sldId id="302" r:id="rId20"/>
    <p:sldId id="303" r:id="rId21"/>
    <p:sldId id="304" r:id="rId22"/>
    <p:sldId id="305" r:id="rId23"/>
    <p:sldId id="275" r:id="rId24"/>
    <p:sldId id="310" r:id="rId25"/>
    <p:sldId id="317" r:id="rId26"/>
    <p:sldId id="294" r:id="rId27"/>
    <p:sldId id="307" r:id="rId28"/>
  </p:sldIdLst>
  <p:sldSz cx="12192000" cy="9144000"/>
  <p:notesSz cx="9601200" cy="731520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Hughes" initials="JH" lastIdx="2" clrIdx="0">
    <p:extLst>
      <p:ext uri="{19B8F6BF-5375-455C-9EA6-DF929625EA0E}">
        <p15:presenceInfo xmlns:p15="http://schemas.microsoft.com/office/powerpoint/2012/main" userId="b5ec99d9ef2da2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88" autoAdjust="0"/>
    <p:restoredTop sz="93285" autoAdjust="0"/>
  </p:normalViewPr>
  <p:slideViewPr>
    <p:cSldViewPr>
      <p:cViewPr varScale="1">
        <p:scale>
          <a:sx n="44" d="100"/>
          <a:sy n="44" d="100"/>
        </p:scale>
        <p:origin x="1700" y="52"/>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5440265" y="0"/>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algn="r" defTabSz="967300">
              <a:defRPr sz="1200">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6949924"/>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5440265" y="6949924"/>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algn="r" defTabSz="967300">
              <a:defRPr sz="1200">
                <a:latin typeface="Times New Roman" pitchFamily="18" charset="0"/>
              </a:defRPr>
            </a:lvl1pPr>
          </a:lstStyle>
          <a:p>
            <a:pPr>
              <a:defRPr/>
            </a:pPr>
            <a:fld id="{B9DC440A-8F11-4555-91A9-56CAC984C5F7}" type="slidenum">
              <a:rPr lang="en-US"/>
              <a:pPr>
                <a:defRPr/>
              </a:pPr>
              <a:t>‹#›</a:t>
            </a:fld>
            <a:endParaRPr lang="en-US"/>
          </a:p>
        </p:txBody>
      </p:sp>
    </p:spTree>
    <p:extLst>
      <p:ext uri="{BB962C8B-B14F-4D97-AF65-F5344CB8AC3E}">
        <p14:creationId xmlns:p14="http://schemas.microsoft.com/office/powerpoint/2010/main" val="3693171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5440265" y="0"/>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algn="r" defTabSz="967300">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2976563" y="550863"/>
            <a:ext cx="3651250" cy="27400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281411" y="3474963"/>
            <a:ext cx="7038380" cy="3291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6949924"/>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5440265" y="6949924"/>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algn="r" defTabSz="967300">
              <a:defRPr sz="1200">
                <a:latin typeface="Times New Roman" pitchFamily="18" charset="0"/>
              </a:defRPr>
            </a:lvl1pPr>
          </a:lstStyle>
          <a:p>
            <a:pPr>
              <a:defRPr/>
            </a:pPr>
            <a:fld id="{EB61E3C4-61FD-4BB9-A218-8167504E3DC7}" type="slidenum">
              <a:rPr lang="en-US"/>
              <a:pPr>
                <a:defRPr/>
              </a:pPr>
              <a:t>‹#›</a:t>
            </a:fld>
            <a:endParaRPr lang="en-US"/>
          </a:p>
        </p:txBody>
      </p:sp>
    </p:spTree>
    <p:extLst>
      <p:ext uri="{BB962C8B-B14F-4D97-AF65-F5344CB8AC3E}">
        <p14:creationId xmlns:p14="http://schemas.microsoft.com/office/powerpoint/2010/main" val="1906486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0795349C-4A46-45E2-8086-3E6BD4E3E209}" type="slidenum">
              <a:rPr lang="en-US" sz="1200" smtClean="0"/>
              <a:pPr/>
              <a:t>5</a:t>
            </a:fld>
            <a:endParaRPr lang="en-US" sz="1200"/>
          </a:p>
        </p:txBody>
      </p:sp>
      <p:sp>
        <p:nvSpPr>
          <p:cNvPr id="34819" name="Rectangle 2"/>
          <p:cNvSpPr>
            <a:spLocks noGrp="1" noRot="1" noChangeAspect="1" noChangeArrowheads="1" noTextEdit="1"/>
          </p:cNvSpPr>
          <p:nvPr>
            <p:ph type="sldImg"/>
          </p:nvPr>
        </p:nvSpPr>
        <p:spPr>
          <a:xfrm>
            <a:off x="2973388" y="549275"/>
            <a:ext cx="3656012" cy="2743200"/>
          </a:xfrm>
          <a:ln/>
        </p:spPr>
      </p:sp>
      <p:sp>
        <p:nvSpPr>
          <p:cNvPr id="34820" name="Rectangle 3"/>
          <p:cNvSpPr>
            <a:spLocks noGrp="1" noChangeArrowheads="1"/>
          </p:cNvSpPr>
          <p:nvPr>
            <p:ph type="body" idx="1"/>
          </p:nvPr>
        </p:nvSpPr>
        <p:spPr>
          <a:noFill/>
        </p:spPr>
        <p:txBody>
          <a:bodyPr/>
          <a:lstStyle/>
          <a:p>
            <a:r>
              <a:rPr lang="en-US">
                <a:latin typeface="Times New Roman" charset="0"/>
              </a:rPr>
              <a:t>In general, n</a:t>
            </a:r>
            <a:r>
              <a:rPr lang="en-US" baseline="-25000">
                <a:latin typeface="Times New Roman" charset="0"/>
              </a:rPr>
              <a:t>10</a:t>
            </a:r>
            <a:r>
              <a:rPr lang="en-US">
                <a:latin typeface="Times New Roman" charset="0"/>
              </a:rPr>
              <a:t>|M ~ Bin(M, OR/(OR+1)). So can test Ho: any OR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FEA925E4-1BCE-4361-AE3A-F005448D656F}" type="slidenum">
              <a:rPr lang="en-US" sz="1200" smtClean="0"/>
              <a:pPr/>
              <a:t>15</a:t>
            </a:fld>
            <a:endParaRPr lang="en-US" sz="1200"/>
          </a:p>
        </p:txBody>
      </p:sp>
      <p:sp>
        <p:nvSpPr>
          <p:cNvPr id="37891" name="Rectangle 2"/>
          <p:cNvSpPr>
            <a:spLocks noGrp="1" noRot="1" noChangeAspect="1" noChangeArrowheads="1" noTextEdit="1"/>
          </p:cNvSpPr>
          <p:nvPr>
            <p:ph type="sldImg"/>
          </p:nvPr>
        </p:nvSpPr>
        <p:spPr>
          <a:xfrm>
            <a:off x="2976563" y="550863"/>
            <a:ext cx="3651250" cy="2740025"/>
          </a:xfrm>
          <a:ln/>
        </p:spPr>
      </p:sp>
      <p:sp>
        <p:nvSpPr>
          <p:cNvPr id="37892" name="Rectangle 3"/>
          <p:cNvSpPr>
            <a:spLocks noGrp="1" noChangeArrowheads="1"/>
          </p:cNvSpPr>
          <p:nvPr>
            <p:ph type="body" idx="1"/>
          </p:nvPr>
        </p:nvSpPr>
        <p:spPr>
          <a:noFill/>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AAB5D3CE-1E87-4B84-9652-04F8BB5040FA}" type="slidenum">
              <a:rPr lang="en-US" sz="1200" smtClean="0"/>
              <a:pPr/>
              <a:t>16</a:t>
            </a:fld>
            <a:endParaRPr lang="en-US" sz="1200"/>
          </a:p>
        </p:txBody>
      </p:sp>
      <p:sp>
        <p:nvSpPr>
          <p:cNvPr id="35843" name="Rectangle 2050"/>
          <p:cNvSpPr>
            <a:spLocks noGrp="1" noRot="1" noChangeAspect="1" noChangeArrowheads="1" noTextEdit="1"/>
          </p:cNvSpPr>
          <p:nvPr>
            <p:ph type="sldImg"/>
          </p:nvPr>
        </p:nvSpPr>
        <p:spPr>
          <a:xfrm>
            <a:off x="2976563" y="550863"/>
            <a:ext cx="3651250" cy="2740025"/>
          </a:xfrm>
          <a:ln/>
        </p:spPr>
      </p:sp>
      <p:sp>
        <p:nvSpPr>
          <p:cNvPr id="35844" name="Rectangle 2051"/>
          <p:cNvSpPr>
            <a:spLocks noGrp="1" noChangeArrowheads="1"/>
          </p:cNvSpPr>
          <p:nvPr>
            <p:ph type="body" idx="1"/>
          </p:nvPr>
        </p:nvSpPr>
        <p:spPr>
          <a:noFill/>
        </p:spPr>
        <p:txBody>
          <a:bodyPr/>
          <a:lstStyle/>
          <a:p>
            <a:r>
              <a:rPr lang="en-US">
                <a:latin typeface="Times New Roman" charset="0"/>
              </a:rPr>
              <a:t>Model 1 = 0 parameters (to estimate)</a:t>
            </a:r>
          </a:p>
          <a:p>
            <a:r>
              <a:rPr lang="en-US">
                <a:latin typeface="Times New Roman" charset="0"/>
              </a:rPr>
              <a:t>Model 2 = 1 parameter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B1027342-582D-45C6-8B95-36B89780CB38}" type="slidenum">
              <a:rPr lang="en-US" sz="1200" smtClean="0"/>
              <a:pPr/>
              <a:t>17</a:t>
            </a:fld>
            <a:endParaRPr lang="en-US" sz="1200"/>
          </a:p>
        </p:txBody>
      </p:sp>
      <p:sp>
        <p:nvSpPr>
          <p:cNvPr id="36867" name="Rectangle 2"/>
          <p:cNvSpPr>
            <a:spLocks noGrp="1" noRot="1" noChangeAspect="1" noChangeArrowheads="1" noTextEdit="1"/>
          </p:cNvSpPr>
          <p:nvPr>
            <p:ph type="sldImg"/>
          </p:nvPr>
        </p:nvSpPr>
        <p:spPr>
          <a:xfrm>
            <a:off x="2976563" y="550863"/>
            <a:ext cx="3651250" cy="2740025"/>
          </a:xfrm>
          <a:ln/>
        </p:spPr>
      </p:sp>
      <p:sp>
        <p:nvSpPr>
          <p:cNvPr id="36868" name="Rectangle 3"/>
          <p:cNvSpPr>
            <a:spLocks noGrp="1" noChangeArrowheads="1"/>
          </p:cNvSpPr>
          <p:nvPr>
            <p:ph type="body" idx="1"/>
          </p:nvPr>
        </p:nvSpPr>
        <p:spPr>
          <a:noFill/>
        </p:spPr>
        <p:txBody>
          <a:bodyPr/>
          <a:lstStyle/>
          <a:p>
            <a:r>
              <a:rPr lang="en-US">
                <a:latin typeface="Times New Roman" charset="0"/>
              </a:rPr>
              <a:t>LOD score is traditionally expressed on the log10 scale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80969900-E07E-4C87-8643-B514010AED67}" type="slidenum">
              <a:rPr lang="en-US" sz="1200" smtClean="0"/>
              <a:pPr/>
              <a:t>19</a:t>
            </a:fld>
            <a:endParaRPr lang="en-US" sz="1200"/>
          </a:p>
        </p:txBody>
      </p:sp>
      <p:sp>
        <p:nvSpPr>
          <p:cNvPr id="39939" name="Rectangle 2"/>
          <p:cNvSpPr>
            <a:spLocks noGrp="1" noRot="1" noChangeAspect="1" noChangeArrowheads="1" noTextEdit="1"/>
          </p:cNvSpPr>
          <p:nvPr>
            <p:ph type="sldImg"/>
          </p:nvPr>
        </p:nvSpPr>
        <p:spPr>
          <a:xfrm>
            <a:off x="2976563" y="550863"/>
            <a:ext cx="3651250" cy="2740025"/>
          </a:xfrm>
          <a:ln/>
        </p:spPr>
      </p:sp>
      <p:sp>
        <p:nvSpPr>
          <p:cNvPr id="39940" name="Rectangle 3"/>
          <p:cNvSpPr>
            <a:spLocks noGrp="1" noChangeArrowheads="1"/>
          </p:cNvSpPr>
          <p:nvPr>
            <p:ph type="body" idx="1"/>
          </p:nvPr>
        </p:nvSpPr>
        <p:spPr>
          <a:noFill/>
        </p:spPr>
        <p:txBody>
          <a:bodyPr/>
          <a:lstStyle/>
          <a:p>
            <a:r>
              <a:rPr lang="en-US">
                <a:latin typeface="Times New Roman" charset="0"/>
              </a:rPr>
              <a:t>Notice that the denominator is just P(X) – constant wrt </a:t>
            </a:r>
            <a:r>
              <a:rPr lang="en-US">
                <a:latin typeface="Times New Roman" charset="0"/>
                <a:sym typeface="Symbol" pitchFamily="18" charset="2"/>
              </a:rPr>
              <a:t>. It serves the purpose of normalizing the distribution of P(|X) i.e. making sure it sums/integrates to 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E5136773-2994-4115-B166-47C55FEC6CD3}" type="slidenum">
              <a:rPr lang="en-US" sz="1200" smtClean="0"/>
              <a:pPr/>
              <a:t>21</a:t>
            </a:fld>
            <a:endParaRPr lang="en-US" sz="1200"/>
          </a:p>
        </p:txBody>
      </p:sp>
      <p:sp>
        <p:nvSpPr>
          <p:cNvPr id="40963" name="Rectangle 2"/>
          <p:cNvSpPr>
            <a:spLocks noGrp="1" noRot="1" noChangeAspect="1" noChangeArrowheads="1" noTextEdit="1"/>
          </p:cNvSpPr>
          <p:nvPr>
            <p:ph type="sldImg"/>
          </p:nvPr>
        </p:nvSpPr>
        <p:spPr>
          <a:xfrm>
            <a:off x="2976563" y="550863"/>
            <a:ext cx="3651250" cy="2740025"/>
          </a:xfrm>
          <a:ln/>
        </p:spPr>
      </p:sp>
      <p:sp>
        <p:nvSpPr>
          <p:cNvPr id="40964" name="Rectangle 3"/>
          <p:cNvSpPr>
            <a:spLocks noGrp="1" noChangeArrowheads="1"/>
          </p:cNvSpPr>
          <p:nvPr>
            <p:ph type="body" idx="1"/>
          </p:nvPr>
        </p:nvSpPr>
        <p:spPr>
          <a:noFill/>
        </p:spPr>
        <p:txBody>
          <a:bodyPr/>
          <a:lstStyle/>
          <a:p>
            <a:r>
              <a:rPr lang="en-US">
                <a:latin typeface="Times New Roman" charset="0"/>
              </a:rPr>
              <a:t>Note that the MLE would be the same regardless of the frequency of the A1 allele in the population.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61F284FC-AFAF-4E13-B764-8864197D4CEB}" type="slidenum">
              <a:rPr lang="en-US" sz="1200" smtClean="0"/>
              <a:pPr/>
              <a:t>22</a:t>
            </a:fld>
            <a:endParaRPr lang="en-US" sz="1200"/>
          </a:p>
        </p:txBody>
      </p:sp>
      <p:sp>
        <p:nvSpPr>
          <p:cNvPr id="41987" name="Rectangle 2"/>
          <p:cNvSpPr>
            <a:spLocks noGrp="1" noRot="1" noChangeAspect="1" noChangeArrowheads="1" noTextEdit="1"/>
          </p:cNvSpPr>
          <p:nvPr>
            <p:ph type="sldImg"/>
          </p:nvPr>
        </p:nvSpPr>
        <p:spPr>
          <a:xfrm>
            <a:off x="2976563" y="550863"/>
            <a:ext cx="3651250" cy="2740025"/>
          </a:xfrm>
          <a:ln/>
        </p:spPr>
      </p:sp>
      <p:sp>
        <p:nvSpPr>
          <p:cNvPr id="41988" name="Rectangle 3"/>
          <p:cNvSpPr>
            <a:spLocks noGrp="1" noChangeArrowheads="1"/>
          </p:cNvSpPr>
          <p:nvPr>
            <p:ph type="body" idx="1"/>
          </p:nvPr>
        </p:nvSpPr>
        <p:spPr>
          <a:noFill/>
        </p:spPr>
        <p:txBody>
          <a:bodyPr/>
          <a:lstStyle/>
          <a:p>
            <a:r>
              <a:rPr lang="en-US">
                <a:latin typeface="Times New Roman" charset="0"/>
              </a:rPr>
              <a:t>Note: I found the denominator – 0.01 – by just summing .0001 and .0099 and 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01A5A4F1-15BC-48F7-B213-64E62EF8391C}" type="slidenum">
              <a:rPr lang="en-US"/>
              <a:pPr>
                <a:defRPr/>
              </a:pPr>
              <a:t>‹#›</a:t>
            </a:fld>
            <a:endParaRPr lang="en-US"/>
          </a:p>
        </p:txBody>
      </p:sp>
    </p:spTree>
    <p:extLst>
      <p:ext uri="{BB962C8B-B14F-4D97-AF65-F5344CB8AC3E}">
        <p14:creationId xmlns:p14="http://schemas.microsoft.com/office/powerpoint/2010/main" val="716725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5B5C645E-7ADC-4DB3-A04A-61AB9029A981}" type="slidenum">
              <a:rPr lang="en-US"/>
              <a:pPr>
                <a:defRPr/>
              </a:pPr>
              <a:t>‹#›</a:t>
            </a:fld>
            <a:endParaRPr lang="en-US"/>
          </a:p>
        </p:txBody>
      </p:sp>
    </p:spTree>
    <p:extLst>
      <p:ext uri="{BB962C8B-B14F-4D97-AF65-F5344CB8AC3E}">
        <p14:creationId xmlns:p14="http://schemas.microsoft.com/office/powerpoint/2010/main" val="202294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0763521B-3648-4F65-B3B8-E28FFA36B828}" type="slidenum">
              <a:rPr lang="en-US"/>
              <a:pPr>
                <a:defRPr/>
              </a:pPr>
              <a:t>‹#›</a:t>
            </a:fld>
            <a:endParaRPr lang="en-US"/>
          </a:p>
        </p:txBody>
      </p:sp>
    </p:spTree>
    <p:extLst>
      <p:ext uri="{BB962C8B-B14F-4D97-AF65-F5344CB8AC3E}">
        <p14:creationId xmlns:p14="http://schemas.microsoft.com/office/powerpoint/2010/main" val="261195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57A4D84A-47D0-49D6-B4D8-CF0B5881AC8C}" type="slidenum">
              <a:rPr lang="en-US"/>
              <a:pPr>
                <a:defRPr/>
              </a:pPr>
              <a:t>‹#›</a:t>
            </a:fld>
            <a:endParaRPr lang="en-US"/>
          </a:p>
        </p:txBody>
      </p:sp>
    </p:spTree>
    <p:extLst>
      <p:ext uri="{BB962C8B-B14F-4D97-AF65-F5344CB8AC3E}">
        <p14:creationId xmlns:p14="http://schemas.microsoft.com/office/powerpoint/2010/main" val="29715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DDE55C32-50DB-4E13-9C8D-441F24F59055}" type="slidenum">
              <a:rPr lang="en-US"/>
              <a:pPr>
                <a:defRPr/>
              </a:pPr>
              <a:t>‹#›</a:t>
            </a:fld>
            <a:endParaRPr lang="en-US"/>
          </a:p>
        </p:txBody>
      </p:sp>
    </p:spTree>
    <p:extLst>
      <p:ext uri="{BB962C8B-B14F-4D97-AF65-F5344CB8AC3E}">
        <p14:creationId xmlns:p14="http://schemas.microsoft.com/office/powerpoint/2010/main" val="385847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43298795-3B2E-4263-8D2D-22AB607BA383}" type="slidenum">
              <a:rPr lang="en-US"/>
              <a:pPr>
                <a:defRPr/>
              </a:pPr>
              <a:t>‹#›</a:t>
            </a:fld>
            <a:endParaRPr lang="en-US"/>
          </a:p>
        </p:txBody>
      </p:sp>
    </p:spTree>
    <p:extLst>
      <p:ext uri="{BB962C8B-B14F-4D97-AF65-F5344CB8AC3E}">
        <p14:creationId xmlns:p14="http://schemas.microsoft.com/office/powerpoint/2010/main" val="284591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9" name="Rectangle 6"/>
          <p:cNvSpPr>
            <a:spLocks noGrp="1" noChangeArrowheads="1"/>
          </p:cNvSpPr>
          <p:nvPr>
            <p:ph type="sldNum" sz="quarter" idx="12"/>
          </p:nvPr>
        </p:nvSpPr>
        <p:spPr>
          <a:ln/>
        </p:spPr>
        <p:txBody>
          <a:bodyPr/>
          <a:lstStyle>
            <a:lvl1pPr>
              <a:defRPr/>
            </a:lvl1pPr>
          </a:lstStyle>
          <a:p>
            <a:pPr>
              <a:defRPr/>
            </a:pPr>
            <a:fld id="{1D480316-EBDF-4302-BE58-CFA8EC57AFCD}" type="slidenum">
              <a:rPr lang="en-US"/>
              <a:pPr>
                <a:defRPr/>
              </a:pPr>
              <a:t>‹#›</a:t>
            </a:fld>
            <a:endParaRPr lang="en-US"/>
          </a:p>
        </p:txBody>
      </p:sp>
    </p:spTree>
    <p:extLst>
      <p:ext uri="{BB962C8B-B14F-4D97-AF65-F5344CB8AC3E}">
        <p14:creationId xmlns:p14="http://schemas.microsoft.com/office/powerpoint/2010/main" val="2846775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5" name="Rectangle 6"/>
          <p:cNvSpPr>
            <a:spLocks noGrp="1" noChangeArrowheads="1"/>
          </p:cNvSpPr>
          <p:nvPr>
            <p:ph type="sldNum" sz="quarter" idx="12"/>
          </p:nvPr>
        </p:nvSpPr>
        <p:spPr>
          <a:ln/>
        </p:spPr>
        <p:txBody>
          <a:bodyPr/>
          <a:lstStyle>
            <a:lvl1pPr>
              <a:defRPr/>
            </a:lvl1pPr>
          </a:lstStyle>
          <a:p>
            <a:pPr>
              <a:defRPr/>
            </a:pPr>
            <a:fld id="{D95CE3B1-1561-483C-832A-2F7CA3C1F1F4}" type="slidenum">
              <a:rPr lang="en-US"/>
              <a:pPr>
                <a:defRPr/>
              </a:pPr>
              <a:t>‹#›</a:t>
            </a:fld>
            <a:endParaRPr lang="en-US"/>
          </a:p>
        </p:txBody>
      </p:sp>
    </p:spTree>
    <p:extLst>
      <p:ext uri="{BB962C8B-B14F-4D97-AF65-F5344CB8AC3E}">
        <p14:creationId xmlns:p14="http://schemas.microsoft.com/office/powerpoint/2010/main" val="428592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4" name="Rectangle 6"/>
          <p:cNvSpPr>
            <a:spLocks noGrp="1" noChangeArrowheads="1"/>
          </p:cNvSpPr>
          <p:nvPr>
            <p:ph type="sldNum" sz="quarter" idx="12"/>
          </p:nvPr>
        </p:nvSpPr>
        <p:spPr>
          <a:ln/>
        </p:spPr>
        <p:txBody>
          <a:bodyPr/>
          <a:lstStyle>
            <a:lvl1pPr>
              <a:defRPr/>
            </a:lvl1pPr>
          </a:lstStyle>
          <a:p>
            <a:pPr>
              <a:defRPr/>
            </a:pPr>
            <a:fld id="{00F94DA9-2BAB-4C31-8F5E-7A7B9EB27A84}" type="slidenum">
              <a:rPr lang="en-US"/>
              <a:pPr>
                <a:defRPr/>
              </a:pPr>
              <a:t>‹#›</a:t>
            </a:fld>
            <a:endParaRPr lang="en-US"/>
          </a:p>
        </p:txBody>
      </p:sp>
    </p:spTree>
    <p:extLst>
      <p:ext uri="{BB962C8B-B14F-4D97-AF65-F5344CB8AC3E}">
        <p14:creationId xmlns:p14="http://schemas.microsoft.com/office/powerpoint/2010/main" val="1597090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F2B9D18D-B105-4ADD-A1F0-878B15CE6621}" type="slidenum">
              <a:rPr lang="en-US"/>
              <a:pPr>
                <a:defRPr/>
              </a:pPr>
              <a:t>‹#›</a:t>
            </a:fld>
            <a:endParaRPr lang="en-US"/>
          </a:p>
        </p:txBody>
      </p:sp>
    </p:spTree>
    <p:extLst>
      <p:ext uri="{BB962C8B-B14F-4D97-AF65-F5344CB8AC3E}">
        <p14:creationId xmlns:p14="http://schemas.microsoft.com/office/powerpoint/2010/main" val="428370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D260FCE5-D214-4B9B-84C5-A1930713A570}" type="slidenum">
              <a:rPr lang="en-US"/>
              <a:pPr>
                <a:defRPr/>
              </a:pPr>
              <a:t>‹#›</a:t>
            </a:fld>
            <a:endParaRPr lang="en-US"/>
          </a:p>
        </p:txBody>
      </p:sp>
    </p:spTree>
    <p:extLst>
      <p:ext uri="{BB962C8B-B14F-4D97-AF65-F5344CB8AC3E}">
        <p14:creationId xmlns:p14="http://schemas.microsoft.com/office/powerpoint/2010/main" val="4145842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smtClean="0">
                <a:latin typeface="Times New Roman" pitchFamily="18" charset="0"/>
              </a:defRPr>
            </a:lvl1pPr>
          </a:lstStyle>
          <a:p>
            <a:pPr>
              <a:defRPr/>
            </a:pPr>
            <a:r>
              <a:rPr lang="en-US"/>
              <a:t>Summer Institutes</a:t>
            </a:r>
          </a:p>
        </p:txBody>
      </p:sp>
      <p:sp>
        <p:nvSpPr>
          <p:cNvPr id="1029"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1400">
                <a:latin typeface="Times New Roman" pitchFamily="18" charset="0"/>
              </a:defRPr>
            </a:lvl1pPr>
          </a:lstStyle>
          <a:p>
            <a:pPr>
              <a:defRPr/>
            </a:pPr>
            <a:r>
              <a:rPr lang="en-US"/>
              <a:t>Module 1, Session 4</a:t>
            </a:r>
          </a:p>
        </p:txBody>
      </p:sp>
      <p:sp>
        <p:nvSpPr>
          <p:cNvPr id="1030"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400">
                <a:latin typeface="Times New Roman" pitchFamily="18" charset="0"/>
              </a:defRPr>
            </a:lvl1pPr>
          </a:lstStyle>
          <a:p>
            <a:pPr>
              <a:defRPr/>
            </a:pPr>
            <a:fld id="{03D0AE02-E03F-4192-B6F4-A01EEAEE7F83}" type="slidenum">
              <a:rPr lang="en-US"/>
              <a:pPr>
                <a:defRPr/>
              </a:pPr>
              <a:t>‹#›</a:t>
            </a:fld>
            <a:endParaRPr lang="en-US"/>
          </a:p>
        </p:txBody>
      </p:sp>
      <p:sp>
        <p:nvSpPr>
          <p:cNvPr id="1031" name="AutoShape 7"/>
          <p:cNvSpPr>
            <a:spLocks noChangeArrowheads="1"/>
          </p:cNvSpPr>
          <p:nvPr/>
        </p:nvSpPr>
        <p:spPr bwMode="auto">
          <a:xfrm>
            <a:off x="677334" y="304800"/>
            <a:ext cx="10837333"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10.bin"/><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hyperlink" Target="http://en.wikipedia.org/wiki/Beta_distributio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7"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oleObject" Target="../embeddings/oleObject1.bin"/><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image" Target="../media/image2.wmf"/><Relationship Id="rId7" Type="http://schemas.openxmlformats.org/officeDocument/2006/relationships/oleObject" Target="../embeddings/oleObject5.bin"/><Relationship Id="rId2" Type="http://schemas.openxmlformats.org/officeDocument/2006/relationships/oleObject" Target="../embeddings/oleObject2.bin"/><Relationship Id="rId1" Type="http://schemas.openxmlformats.org/officeDocument/2006/relationships/slideLayout" Target="../slideLayouts/slideLayout7.x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7.wmf"/><Relationship Id="rId2" Type="http://schemas.openxmlformats.org/officeDocument/2006/relationships/oleObject" Target="../embeddings/oleObject6.bin"/><Relationship Id="rId1" Type="http://schemas.openxmlformats.org/officeDocument/2006/relationships/slideLayout" Target="../slideLayouts/slideLayout7.xml"/><Relationship Id="rId6" Type="http://schemas.openxmlformats.org/officeDocument/2006/relationships/oleObject" Target="../embeddings/oleObject8.bin"/><Relationship Id="rId5" Type="http://schemas.openxmlformats.org/officeDocument/2006/relationships/image" Target="../media/image6.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9.bin"/><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20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052" name="Rectangle 2"/>
          <p:cNvSpPr>
            <a:spLocks noChangeArrowheads="1"/>
          </p:cNvSpPr>
          <p:nvPr/>
        </p:nvSpPr>
        <p:spPr bwMode="auto">
          <a:xfrm>
            <a:off x="3581400" y="2971801"/>
            <a:ext cx="50292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sz="4400" b="1" dirty="0"/>
              <a:t>Estimation</a:t>
            </a:r>
          </a:p>
        </p:txBody>
      </p:sp>
      <p:sp>
        <p:nvSpPr>
          <p:cNvPr id="2053" name="Line 3"/>
          <p:cNvSpPr>
            <a:spLocks noChangeShapeType="1"/>
          </p:cNvSpPr>
          <p:nvPr/>
        </p:nvSpPr>
        <p:spPr bwMode="auto">
          <a:xfrm>
            <a:off x="3581401" y="24384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Line 4"/>
          <p:cNvSpPr>
            <a:spLocks noChangeShapeType="1"/>
          </p:cNvSpPr>
          <p:nvPr/>
        </p:nvSpPr>
        <p:spPr bwMode="auto">
          <a:xfrm>
            <a:off x="3581401" y="26670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5"/>
          <p:cNvSpPr>
            <a:spLocks noChangeShapeType="1"/>
          </p:cNvSpPr>
          <p:nvPr/>
        </p:nvSpPr>
        <p:spPr bwMode="auto">
          <a:xfrm>
            <a:off x="3659188" y="39624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6"/>
          <p:cNvSpPr>
            <a:spLocks noChangeShapeType="1"/>
          </p:cNvSpPr>
          <p:nvPr/>
        </p:nvSpPr>
        <p:spPr bwMode="auto">
          <a:xfrm>
            <a:off x="3659188" y="4191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Text Box 7"/>
          <p:cNvSpPr txBox="1">
            <a:spLocks noChangeArrowheads="1"/>
          </p:cNvSpPr>
          <p:nvPr/>
        </p:nvSpPr>
        <p:spPr bwMode="auto">
          <a:xfrm>
            <a:off x="3810000" y="4419600"/>
            <a:ext cx="480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3038" indent="-173038">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buFontTx/>
              <a:buChar char="•"/>
            </a:pPr>
            <a:endParaRPr lang="en-US" sz="1400"/>
          </a:p>
        </p:txBody>
      </p:sp>
      <p:sp>
        <p:nvSpPr>
          <p:cNvPr id="205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9C8346C4-5FD9-4282-B6F7-ABE9EBA6284C}" type="slidenum">
              <a:rPr lang="en-US" sz="1400"/>
              <a:pPr/>
              <a:t>1</a:t>
            </a:fld>
            <a:endParaRPr 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1024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mc:AlternateContent xmlns:mc="http://schemas.openxmlformats.org/markup-compatibility/2006" xmlns:a14="http://schemas.microsoft.com/office/drawing/2010/main">
        <mc:Choice Requires="a14">
          <p:sp>
            <p:nvSpPr>
              <p:cNvPr id="10244" name="Object 2"/>
              <p:cNvSpPr txBox="1"/>
              <p:nvPr/>
            </p:nvSpPr>
            <p:spPr bwMode="auto">
              <a:xfrm>
                <a:off x="3619500" y="1371600"/>
                <a:ext cx="4953000" cy="48768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𝐿</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𝜋</m:t>
                      </m:r>
                      <m:r>
                        <a:rPr lang="en-US" i="1" smtClean="0">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eqArr>
                            <m:eqArrPr>
                              <m:ctrlPr>
                                <a:rPr lang="en-US" i="1">
                                  <a:solidFill>
                                    <a:srgbClr val="000000"/>
                                  </a:solidFill>
                                  <a:latin typeface="Cambria Math" panose="02040503050406030204" pitchFamily="18" charset="0"/>
                                </a:rPr>
                              </m:ctrlPr>
                            </m:eqArrPr>
                            <m:e>
                              <m:r>
                                <a:rPr lang="en-US" i="1">
                                  <a:solidFill>
                                    <a:srgbClr val="000000"/>
                                  </a:solidFill>
                                  <a:latin typeface="Cambria Math" panose="02040503050406030204" pitchFamily="18" charset="0"/>
                                </a:rPr>
                                <m:t>&amp;20</m:t>
                              </m:r>
                            </m:e>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𝑍</m:t>
                              </m:r>
                            </m:e>
                          </m:eqArr>
                        </m:e>
                      </m:d>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𝜋</m:t>
                          </m:r>
                        </m:e>
                        <m:sup>
                          <m:r>
                            <a:rPr lang="en-US" i="1">
                              <a:solidFill>
                                <a:srgbClr val="000000"/>
                              </a:solidFill>
                              <a:latin typeface="Cambria Math" panose="02040503050406030204" pitchFamily="18" charset="0"/>
                            </a:rPr>
                            <m:t>𝑍</m:t>
                          </m:r>
                        </m:sup>
                      </m:sSup>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𝜋</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(20−</m:t>
                          </m:r>
                          <m:r>
                            <a:rPr lang="en-US" i="1">
                              <a:solidFill>
                                <a:srgbClr val="000000"/>
                              </a:solidFill>
                              <a:latin typeface="Cambria Math" panose="02040503050406030204" pitchFamily="18" charset="0"/>
                            </a:rPr>
                            <m:t>𝑍</m:t>
                          </m:r>
                          <m:r>
                            <a:rPr lang="en-US" i="1">
                              <a:solidFill>
                                <a:srgbClr val="000000"/>
                              </a:solidFill>
                              <a:latin typeface="Cambria Math" panose="02040503050406030204" pitchFamily="18" charset="0"/>
                            </a:rPr>
                            <m:t>)</m:t>
                          </m:r>
                        </m:sup>
                      </m:sSup>
                    </m:oMath>
                  </m:oMathPara>
                </a14:m>
                <a:br>
                  <a:rPr lang="en-US" i="1" dirty="0">
                    <a:solidFill>
                      <a:srgbClr val="000000"/>
                    </a:solidFill>
                    <a:latin typeface="Cambria Math" panose="02040503050406030204" pitchFamily="18" charset="0"/>
                  </a:rPr>
                </a:br>
                <a:br>
                  <a:rPr lang="en-US"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ℓ(</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𝑍</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log</m:t>
                          </m:r>
                        </m:fName>
                        <m:e>
                          <m:r>
                            <a:rPr lang="en-US" i="1">
                              <a:solidFill>
                                <a:srgbClr val="000000"/>
                              </a:solidFill>
                              <a:latin typeface="Cambria Math" panose="02040503050406030204" pitchFamily="18" charset="0"/>
                            </a:rPr>
                            <m:t>(</m:t>
                          </m:r>
                        </m:e>
                      </m:func>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)+(20−</m:t>
                      </m:r>
                      <m:r>
                        <a:rPr lang="en-US" i="1">
                          <a:solidFill>
                            <a:srgbClr val="000000"/>
                          </a:solidFill>
                          <a:latin typeface="Cambria Math" panose="02040503050406030204" pitchFamily="18" charset="0"/>
                        </a:rPr>
                        <m:t>𝑍</m:t>
                      </m:r>
                      <m:r>
                        <a:rPr lang="en-US" i="1">
                          <a:solidFill>
                            <a:srgbClr val="000000"/>
                          </a:solidFill>
                          <a:latin typeface="Cambria Math" panose="02040503050406030204" pitchFamily="18" charset="0"/>
                        </a:rPr>
                        <m:t>)</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log</m:t>
                          </m:r>
                        </m:fName>
                        <m:e>
                          <m:r>
                            <a:rPr lang="en-US" i="1">
                              <a:solidFill>
                                <a:srgbClr val="000000"/>
                              </a:solidFill>
                              <a:latin typeface="Cambria Math" panose="02040503050406030204" pitchFamily="18" charset="0"/>
                            </a:rPr>
                            <m:t>(</m:t>
                          </m:r>
                        </m:e>
                      </m:func>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oMath>
                  </m:oMathPara>
                </a14:m>
                <a:br>
                  <a:rPr lang="en-US" i="1" dirty="0">
                    <a:solidFill>
                      <a:srgbClr val="000000"/>
                    </a:solidFill>
                    <a:latin typeface="Cambria Math" panose="02040503050406030204" pitchFamily="18" charset="0"/>
                  </a:rPr>
                </a:br>
                <a:br>
                  <a:rPr lang="en-US"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𝑆</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𝜋</m:t>
                      </m:r>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𝜋</m:t>
                          </m:r>
                        </m:den>
                      </m:f>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(20−</m:t>
                          </m:r>
                          <m:r>
                            <a:rPr lang="en-US" sz="2400" i="1">
                              <a:solidFill>
                                <a:srgbClr val="000000"/>
                              </a:solidFill>
                              <a:latin typeface="Cambria Math" panose="02040503050406030204" pitchFamily="18" charset="0"/>
                            </a:rPr>
                            <m:t>𝑍</m:t>
                          </m:r>
                          <m:r>
                            <a:rPr lang="en-US" sz="2400" i="1">
                              <a:solidFill>
                                <a:srgbClr val="000000"/>
                              </a:solidFill>
                              <a:latin typeface="Cambria Math" panose="02040503050406030204" pitchFamily="18" charset="0"/>
                            </a:rPr>
                            <m:t>)</m:t>
                          </m:r>
                        </m:num>
                        <m:den>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𝜋</m:t>
                          </m:r>
                        </m:den>
                      </m:f>
                      <m:r>
                        <a:rPr lang="en-US" sz="2400" i="1">
                          <a:solidFill>
                            <a:srgbClr val="000000"/>
                          </a:solidFill>
                          <a:latin typeface="Cambria Math" panose="02040503050406030204" pitchFamily="18" charset="0"/>
                        </a:rPr>
                        <m:t> ⇒ </m:t>
                      </m:r>
                      <m:r>
                        <a:rPr lang="en-US" sz="2400" i="1">
                          <a:solidFill>
                            <a:srgbClr val="000000"/>
                          </a:solidFill>
                          <a:latin typeface="Cambria Math" panose="02040503050406030204" pitchFamily="18" charset="0"/>
                        </a:rPr>
                        <m:t>𝜋</m:t>
                      </m:r>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20</m:t>
                          </m:r>
                        </m:den>
                      </m:f>
                    </m:oMath>
                  </m:oMathPara>
                </a14:m>
                <a:br>
                  <a:rPr lang="en-US" i="1" dirty="0">
                    <a:solidFill>
                      <a:srgbClr val="000000"/>
                    </a:solidFill>
                    <a:latin typeface="Cambria Math" panose="02040503050406030204" pitchFamily="18" charset="0"/>
                  </a:rPr>
                </a:br>
                <a:br>
                  <a:rPr lang="en-US"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𝐼</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𝑍</m:t>
                          </m:r>
                        </m:num>
                        <m:den>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𝜋</m:t>
                              </m:r>
                            </m:e>
                            <m:sup>
                              <m:r>
                                <a:rPr lang="en-US" i="1">
                                  <a:solidFill>
                                    <a:srgbClr val="000000"/>
                                  </a:solidFill>
                                  <a:latin typeface="Cambria Math" panose="02040503050406030204" pitchFamily="18" charset="0"/>
                                </a:rPr>
                                <m:t>2</m:t>
                              </m:r>
                            </m:sup>
                          </m:sSup>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(20−</m:t>
                          </m:r>
                          <m:r>
                            <a:rPr lang="en-US" i="1">
                              <a:solidFill>
                                <a:srgbClr val="000000"/>
                              </a:solidFill>
                              <a:latin typeface="Cambria Math" panose="02040503050406030204" pitchFamily="18" charset="0"/>
                            </a:rPr>
                            <m:t>𝑍</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𝜋</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2</m:t>
                              </m:r>
                            </m:sup>
                          </m:sSup>
                        </m:den>
                      </m:f>
                    </m:oMath>
                  </m:oMathPara>
                </a14:m>
                <a:br>
                  <a:rPr lang="en-US" i="1" dirty="0">
                    <a:solidFill>
                      <a:srgbClr val="000000"/>
                    </a:solidFill>
                    <a:latin typeface="Cambria Math" panose="02040503050406030204" pitchFamily="18" charset="0"/>
                  </a:rPr>
                </a:br>
                <a:br>
                  <a:rPr lang="en-US"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𝐸</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20</m:t>
                          </m:r>
                          <m:r>
                            <a:rPr lang="en-US" i="1">
                              <a:solidFill>
                                <a:srgbClr val="000000"/>
                              </a:solidFill>
                              <a:latin typeface="Cambria Math" panose="02040503050406030204" pitchFamily="18" charset="0"/>
                            </a:rPr>
                            <m:t>𝜋</m:t>
                          </m:r>
                        </m:num>
                        <m:den>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𝜋</m:t>
                              </m:r>
                            </m:e>
                            <m:sup>
                              <m:r>
                                <a:rPr lang="en-US" i="1">
                                  <a:solidFill>
                                    <a:srgbClr val="000000"/>
                                  </a:solidFill>
                                  <a:latin typeface="Cambria Math" panose="02040503050406030204" pitchFamily="18" charset="0"/>
                                </a:rPr>
                                <m:t>2</m:t>
                              </m:r>
                            </m:sup>
                          </m:sSup>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(20−20</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𝜋</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2</m:t>
                              </m:r>
                            </m:sup>
                          </m:sSup>
                        </m:den>
                      </m:f>
                    </m:oMath>
                    <m:oMath xmlns:m="http://schemas.openxmlformats.org/officeDocument/2006/math">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20</m:t>
                          </m:r>
                        </m:num>
                        <m:den>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den>
                      </m:f>
                    </m:oMath>
                  </m:oMathPara>
                </a14:m>
                <a:endParaRPr lang="en-US" dirty="0"/>
              </a:p>
            </p:txBody>
          </p:sp>
        </mc:Choice>
        <mc:Fallback xmlns="">
          <p:sp>
            <p:nvSpPr>
              <p:cNvPr id="10244" name="Object 2"/>
              <p:cNvSpPr txBox="1">
                <a:spLocks noRot="1" noChangeAspect="1" noMove="1" noResize="1" noEditPoints="1" noAdjustHandles="1" noChangeArrowheads="1" noChangeShapeType="1" noTextEdit="1"/>
              </p:cNvSpPr>
              <p:nvPr/>
            </p:nvSpPr>
            <p:spPr bwMode="auto">
              <a:xfrm>
                <a:off x="3619500" y="1371600"/>
                <a:ext cx="4953000" cy="4876800"/>
              </a:xfrm>
              <a:prstGeom prst="rect">
                <a:avLst/>
              </a:prstGeom>
              <a:blipFill>
                <a:blip r:embed="rId2"/>
                <a:stretch>
                  <a:fillRect/>
                </a:stretch>
              </a:blipFill>
              <a:ln>
                <a:noFill/>
              </a:ln>
              <a:effectLst/>
            </p:spPr>
            <p:txBody>
              <a:bodyPr/>
              <a:lstStyle/>
              <a:p>
                <a:r>
                  <a:rPr lang="en-US">
                    <a:noFill/>
                  </a:rPr>
                  <a:t> </a:t>
                </a:r>
              </a:p>
            </p:txBody>
          </p:sp>
        </mc:Fallback>
      </mc:AlternateContent>
      <p:sp>
        <p:nvSpPr>
          <p:cNvPr id="10245" name="Text Box 3"/>
          <p:cNvSpPr txBox="1">
            <a:spLocks noChangeArrowheads="1"/>
          </p:cNvSpPr>
          <p:nvPr/>
        </p:nvSpPr>
        <p:spPr bwMode="auto">
          <a:xfrm>
            <a:off x="3581400" y="457201"/>
            <a:ext cx="4953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a:t>
            </a:r>
          </a:p>
        </p:txBody>
      </p:sp>
      <p:sp>
        <p:nvSpPr>
          <p:cNvPr id="10246"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DF2229D-FA54-4CDC-807C-C15AA76D1B5B}" type="slidenum">
              <a:rPr lang="en-US" sz="1400"/>
              <a:pPr/>
              <a:t>10</a:t>
            </a:fld>
            <a:endParaRPr lang="en-US" sz="1400"/>
          </a:p>
        </p:txBody>
      </p:sp>
      <p:sp>
        <p:nvSpPr>
          <p:cNvPr id="2" name="TextBox 1"/>
          <p:cNvSpPr txBox="1"/>
          <p:nvPr/>
        </p:nvSpPr>
        <p:spPr>
          <a:xfrm>
            <a:off x="3581400" y="6501079"/>
            <a:ext cx="3886200" cy="400110"/>
          </a:xfrm>
          <a:prstGeom prst="rect">
            <a:avLst/>
          </a:prstGeom>
          <a:noFill/>
        </p:spPr>
        <p:txBody>
          <a:bodyPr wrap="square" rtlCol="0">
            <a:spAutoFit/>
          </a:bodyPr>
          <a:lstStyle/>
          <a:p>
            <a:r>
              <a:rPr lang="en-US" dirty="0"/>
              <a:t>(note: constant dropped from </a:t>
            </a:r>
            <a:r>
              <a:rPr lang="en-US" dirty="0">
                <a:latin typeface="Script MT Bold"/>
              </a:rPr>
              <a:t>l</a:t>
            </a:r>
            <a:r>
              <a:rPr lang="en-US" dirty="0">
                <a:latin typeface="+mn-lt"/>
              </a:rPr>
              <a:t>(</a:t>
            </a:r>
            <a:r>
              <a:rPr lang="en-US" dirty="0">
                <a:latin typeface="+mn-lt"/>
                <a:sym typeface="Symbol"/>
              </a:rPr>
              <a:t>))</a:t>
            </a: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1126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1268" name="Text Box 2"/>
          <p:cNvSpPr txBox="1">
            <a:spLocks noChangeArrowheads="1"/>
          </p:cNvSpPr>
          <p:nvPr/>
        </p:nvSpPr>
        <p:spPr bwMode="auto">
          <a:xfrm>
            <a:off x="4312285" y="759452"/>
            <a:ext cx="3810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Numerical Optimization</a:t>
            </a:r>
          </a:p>
        </p:txBody>
      </p:sp>
      <p:sp>
        <p:nvSpPr>
          <p:cNvPr id="11269" name="Line 3"/>
          <p:cNvSpPr>
            <a:spLocks noChangeShapeType="1"/>
          </p:cNvSpPr>
          <p:nvPr/>
        </p:nvSpPr>
        <p:spPr bwMode="auto">
          <a:xfrm>
            <a:off x="4159885" y="4185622"/>
            <a:ext cx="0" cy="3581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0" name="Line 4"/>
          <p:cNvSpPr>
            <a:spLocks noChangeShapeType="1"/>
          </p:cNvSpPr>
          <p:nvPr/>
        </p:nvSpPr>
        <p:spPr bwMode="auto">
          <a:xfrm>
            <a:off x="4007485" y="7538422"/>
            <a:ext cx="411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1" name="Arc 5"/>
          <p:cNvSpPr>
            <a:spLocks/>
          </p:cNvSpPr>
          <p:nvPr/>
        </p:nvSpPr>
        <p:spPr bwMode="auto">
          <a:xfrm flipV="1">
            <a:off x="4159885" y="6700222"/>
            <a:ext cx="685800" cy="838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2" name="Arc 6"/>
          <p:cNvSpPr>
            <a:spLocks/>
          </p:cNvSpPr>
          <p:nvPr/>
        </p:nvSpPr>
        <p:spPr bwMode="auto">
          <a:xfrm flipH="1">
            <a:off x="4845685" y="6090622"/>
            <a:ext cx="381000" cy="609600"/>
          </a:xfrm>
          <a:custGeom>
            <a:avLst/>
            <a:gdLst>
              <a:gd name="T0" fmla="*/ 0 w 21600"/>
              <a:gd name="T1" fmla="*/ 0 h 21600"/>
              <a:gd name="T2" fmla="*/ 2090926042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3" name="Arc 7"/>
          <p:cNvSpPr>
            <a:spLocks/>
          </p:cNvSpPr>
          <p:nvPr/>
        </p:nvSpPr>
        <p:spPr bwMode="auto">
          <a:xfrm>
            <a:off x="5226685" y="6090622"/>
            <a:ext cx="228600" cy="76200"/>
          </a:xfrm>
          <a:custGeom>
            <a:avLst/>
            <a:gdLst>
              <a:gd name="T0" fmla="*/ 0 w 21600"/>
              <a:gd name="T1" fmla="*/ 0 h 21600"/>
              <a:gd name="T2" fmla="*/ 270984006 w 21600"/>
              <a:gd name="T3" fmla="*/ 3345487 h 21600"/>
              <a:gd name="T4" fmla="*/ 0 w 21600"/>
              <a:gd name="T5" fmla="*/ 334548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Arc 8"/>
          <p:cNvSpPr>
            <a:spLocks/>
          </p:cNvSpPr>
          <p:nvPr/>
        </p:nvSpPr>
        <p:spPr bwMode="auto">
          <a:xfrm flipV="1">
            <a:off x="5455285" y="5557222"/>
            <a:ext cx="381000" cy="609600"/>
          </a:xfrm>
          <a:custGeom>
            <a:avLst/>
            <a:gdLst>
              <a:gd name="T0" fmla="*/ 0 w 21600"/>
              <a:gd name="T1" fmla="*/ 0 h 21600"/>
              <a:gd name="T2" fmla="*/ 2090926042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5" name="Arc 9"/>
          <p:cNvSpPr>
            <a:spLocks/>
          </p:cNvSpPr>
          <p:nvPr/>
        </p:nvSpPr>
        <p:spPr bwMode="auto">
          <a:xfrm flipH="1">
            <a:off x="5836285" y="4795222"/>
            <a:ext cx="381000" cy="762000"/>
          </a:xfrm>
          <a:custGeom>
            <a:avLst/>
            <a:gdLst>
              <a:gd name="T0" fmla="*/ 0 w 21600"/>
              <a:gd name="T1" fmla="*/ 0 h 21600"/>
              <a:gd name="T2" fmla="*/ 2090926042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6" name="Arc 10"/>
          <p:cNvSpPr>
            <a:spLocks/>
          </p:cNvSpPr>
          <p:nvPr/>
        </p:nvSpPr>
        <p:spPr bwMode="auto">
          <a:xfrm>
            <a:off x="6217285" y="4795222"/>
            <a:ext cx="381000" cy="762000"/>
          </a:xfrm>
          <a:custGeom>
            <a:avLst/>
            <a:gdLst>
              <a:gd name="T0" fmla="*/ 0 w 21600"/>
              <a:gd name="T1" fmla="*/ 0 h 21600"/>
              <a:gd name="T2" fmla="*/ 2090926042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7" name="Arc 11"/>
          <p:cNvSpPr>
            <a:spLocks/>
          </p:cNvSpPr>
          <p:nvPr/>
        </p:nvSpPr>
        <p:spPr bwMode="auto">
          <a:xfrm rot="5400000" flipV="1">
            <a:off x="5950586" y="6130310"/>
            <a:ext cx="2054225" cy="762000"/>
          </a:xfrm>
          <a:custGeom>
            <a:avLst/>
            <a:gdLst>
              <a:gd name="T0" fmla="*/ 0 w 21574"/>
              <a:gd name="T1" fmla="*/ 0 h 21600"/>
              <a:gd name="T2" fmla="*/ 2147483647 w 21574"/>
              <a:gd name="T3" fmla="*/ 2147483647 h 21600"/>
              <a:gd name="T4" fmla="*/ 0 w 21574"/>
              <a:gd name="T5" fmla="*/ 2147483647 h 21600"/>
              <a:gd name="T6" fmla="*/ 0 60000 65536"/>
              <a:gd name="T7" fmla="*/ 0 60000 65536"/>
              <a:gd name="T8" fmla="*/ 0 60000 65536"/>
            </a:gdLst>
            <a:ahLst/>
            <a:cxnLst>
              <a:cxn ang="T6">
                <a:pos x="T0" y="T1"/>
              </a:cxn>
              <a:cxn ang="T7">
                <a:pos x="T2" y="T3"/>
              </a:cxn>
              <a:cxn ang="T8">
                <a:pos x="T4" y="T5"/>
              </a:cxn>
            </a:cxnLst>
            <a:rect l="0" t="0" r="r" b="b"/>
            <a:pathLst>
              <a:path w="21574" h="21600" fill="none" extrusionOk="0">
                <a:moveTo>
                  <a:pt x="-1" y="0"/>
                </a:moveTo>
                <a:cubicBezTo>
                  <a:pt x="11520" y="0"/>
                  <a:pt x="21013" y="9041"/>
                  <a:pt x="21574" y="20548"/>
                </a:cubicBezTo>
              </a:path>
              <a:path w="21574" h="21600" stroke="0" extrusionOk="0">
                <a:moveTo>
                  <a:pt x="-1" y="0"/>
                </a:moveTo>
                <a:cubicBezTo>
                  <a:pt x="11520" y="0"/>
                  <a:pt x="21013" y="9041"/>
                  <a:pt x="21574" y="20548"/>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8" name="Text Box 12"/>
          <p:cNvSpPr txBox="1">
            <a:spLocks noChangeArrowheads="1"/>
          </p:cNvSpPr>
          <p:nvPr/>
        </p:nvSpPr>
        <p:spPr bwMode="auto">
          <a:xfrm>
            <a:off x="1752600" y="1439864"/>
            <a:ext cx="88392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In complex problems it may not be possible to find the MLE analytically; in that case we use numerical optimization to search for the value of </a:t>
            </a:r>
            <a:r>
              <a:rPr lang="en-US" sz="2400" dirty="0">
                <a:sym typeface="Symbol" pitchFamily="18" charset="2"/>
              </a:rPr>
              <a:t> that maximizes the likelihood</a:t>
            </a:r>
          </a:p>
          <a:p>
            <a:pPr>
              <a:spcBef>
                <a:spcPct val="50000"/>
              </a:spcBef>
              <a:buFontTx/>
              <a:buChar char="•"/>
            </a:pPr>
            <a:r>
              <a:rPr lang="en-US" sz="2400" dirty="0">
                <a:sym typeface="Symbol" pitchFamily="18" charset="2"/>
              </a:rPr>
              <a:t>A common problem with maximum likelihood estimation is accidentally finding a local maximum instead of a global one; solution is to try multiple starting values</a:t>
            </a:r>
          </a:p>
        </p:txBody>
      </p:sp>
      <p:sp>
        <p:nvSpPr>
          <p:cNvPr id="11279" name="TextBox 3"/>
          <p:cNvSpPr txBox="1">
            <a:spLocks noChangeArrowheads="1"/>
          </p:cNvSpPr>
          <p:nvPr/>
        </p:nvSpPr>
        <p:spPr bwMode="auto">
          <a:xfrm rot="-5400000">
            <a:off x="2896235" y="5452447"/>
            <a:ext cx="1485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a:t>Likelihood</a:t>
            </a:r>
          </a:p>
        </p:txBody>
      </p:sp>
      <p:sp>
        <p:nvSpPr>
          <p:cNvPr id="11280" name="TextBox 4"/>
          <p:cNvSpPr txBox="1">
            <a:spLocks noChangeArrowheads="1"/>
          </p:cNvSpPr>
          <p:nvPr/>
        </p:nvSpPr>
        <p:spPr bwMode="auto">
          <a:xfrm>
            <a:off x="5626735" y="7566997"/>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a:sym typeface="Symbol" pitchFamily="18" charset="2"/>
              </a:rPr>
              <a:t></a:t>
            </a:r>
            <a:endParaRPr lang="en-US"/>
          </a:p>
        </p:txBody>
      </p:sp>
      <p:sp>
        <p:nvSpPr>
          <p:cNvPr id="11281"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1037072-D471-4263-8602-B9B21695F627}" type="slidenum">
              <a:rPr lang="en-US" sz="1400"/>
              <a:pPr/>
              <a:t>11</a:t>
            </a:fld>
            <a:endParaRPr 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F231F1-AE5A-450F-86BD-EB0150BD7BAF}"/>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D83B4991-3CD8-447F-8488-FD2EC182F243}"/>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9E903227-44D7-4E6F-BFF9-B562320C8C1B}"/>
              </a:ext>
            </a:extLst>
          </p:cNvPr>
          <p:cNvSpPr>
            <a:spLocks noGrp="1"/>
          </p:cNvSpPr>
          <p:nvPr>
            <p:ph type="sldNum" sz="quarter" idx="12"/>
          </p:nvPr>
        </p:nvSpPr>
        <p:spPr/>
        <p:txBody>
          <a:bodyPr/>
          <a:lstStyle/>
          <a:p>
            <a:pPr>
              <a:defRPr/>
            </a:pPr>
            <a:fld id="{00F94DA9-2BAB-4C31-8F5E-7A7B9EB27A84}" type="slidenum">
              <a:rPr lang="en-US" smtClean="0"/>
              <a:pPr>
                <a:defRPr/>
              </a:pPr>
              <a:t>12</a:t>
            </a:fld>
            <a:endParaRPr lang="en-US"/>
          </a:p>
        </p:txBody>
      </p:sp>
      <p:sp>
        <p:nvSpPr>
          <p:cNvPr id="5" name="Text Box 7">
            <a:extLst>
              <a:ext uri="{FF2B5EF4-FFF2-40B4-BE49-F238E27FC236}">
                <a16:creationId xmlns:a16="http://schemas.microsoft.com/office/drawing/2014/main" id="{F78BFAD0-CF6D-45B6-A0A6-CECD02304C6B}"/>
              </a:ext>
            </a:extLst>
          </p:cNvPr>
          <p:cNvSpPr txBox="1">
            <a:spLocks noChangeArrowheads="1"/>
          </p:cNvSpPr>
          <p:nvPr/>
        </p:nvSpPr>
        <p:spPr bwMode="auto">
          <a:xfrm>
            <a:off x="2400300" y="762000"/>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 (numerical)</a:t>
            </a:r>
          </a:p>
        </p:txBody>
      </p:sp>
      <p:sp>
        <p:nvSpPr>
          <p:cNvPr id="6" name="TextBox 5">
            <a:extLst>
              <a:ext uri="{FF2B5EF4-FFF2-40B4-BE49-F238E27FC236}">
                <a16:creationId xmlns:a16="http://schemas.microsoft.com/office/drawing/2014/main" id="{18E6B2DE-5F30-46A2-A9B6-A3ECA5D90665}"/>
              </a:ext>
            </a:extLst>
          </p:cNvPr>
          <p:cNvSpPr txBox="1"/>
          <p:nvPr/>
        </p:nvSpPr>
        <p:spPr>
          <a:xfrm>
            <a:off x="1600200" y="1524000"/>
            <a:ext cx="9296400" cy="830997"/>
          </a:xfrm>
          <a:prstGeom prst="rect">
            <a:avLst/>
          </a:prstGeom>
          <a:noFill/>
        </p:spPr>
        <p:txBody>
          <a:bodyPr wrap="square" rtlCol="0">
            <a:spAutoFit/>
          </a:bodyPr>
          <a:lstStyle/>
          <a:p>
            <a:r>
              <a:rPr lang="en-US" sz="2400" dirty="0"/>
              <a:t>If you have access to R, here is code to numerically find the </a:t>
            </a:r>
            <a:r>
              <a:rPr lang="en-US" sz="2400" dirty="0" err="1"/>
              <a:t>mle</a:t>
            </a:r>
            <a:r>
              <a:rPr lang="en-US" sz="2400" dirty="0"/>
              <a:t> for the binomial problem that we solved earlier. Try running it.</a:t>
            </a:r>
          </a:p>
        </p:txBody>
      </p:sp>
      <p:sp>
        <p:nvSpPr>
          <p:cNvPr id="7" name="Rectangle 6">
            <a:extLst>
              <a:ext uri="{FF2B5EF4-FFF2-40B4-BE49-F238E27FC236}">
                <a16:creationId xmlns:a16="http://schemas.microsoft.com/office/drawing/2014/main" id="{96E36B07-3E43-489E-8DBA-F994E426642E}"/>
              </a:ext>
            </a:extLst>
          </p:cNvPr>
          <p:cNvSpPr/>
          <p:nvPr/>
        </p:nvSpPr>
        <p:spPr>
          <a:xfrm>
            <a:off x="1600200" y="2798663"/>
            <a:ext cx="9525000" cy="3693319"/>
          </a:xfrm>
          <a:prstGeom prst="rect">
            <a:avLst/>
          </a:prstGeom>
        </p:spPr>
        <p:txBody>
          <a:bodyPr wrap="square">
            <a:spAutoFit/>
          </a:bodyPr>
          <a:lstStyle/>
          <a:p>
            <a:r>
              <a:rPr lang="en-US" sz="1800" dirty="0">
                <a:latin typeface="Courier New" panose="02070309020205020404" pitchFamily="49" charset="0"/>
                <a:cs typeface="Courier New" panose="02070309020205020404" pitchFamily="49" charset="0"/>
              </a:rPr>
              <a:t># Numerical </a:t>
            </a:r>
            <a:r>
              <a:rPr lang="en-US" sz="1800" dirty="0" err="1">
                <a:latin typeface="Courier New" panose="02070309020205020404" pitchFamily="49" charset="0"/>
                <a:cs typeface="Courier New" panose="02070309020205020404" pitchFamily="49" charset="0"/>
              </a:rPr>
              <a:t>mle</a:t>
            </a:r>
            <a:r>
              <a:rPr lang="en-US" sz="1800" dirty="0">
                <a:latin typeface="Courier New" panose="02070309020205020404" pitchFamily="49" charset="0"/>
                <a:cs typeface="Courier New" panose="02070309020205020404" pitchFamily="49" charset="0"/>
              </a:rPr>
              <a:t> example</a:t>
            </a:r>
          </a:p>
          <a:p>
            <a:r>
              <a:rPr lang="en-US" sz="1800" dirty="0" err="1">
                <a:latin typeface="Courier New" panose="02070309020205020404" pitchFamily="49" charset="0"/>
                <a:cs typeface="Courier New" panose="02070309020205020404" pitchFamily="49" charset="0"/>
              </a:rPr>
              <a:t>loglike</a:t>
            </a:r>
            <a:r>
              <a:rPr lang="en-US" sz="1800" dirty="0">
                <a:latin typeface="Courier New" panose="02070309020205020404" pitchFamily="49" charset="0"/>
                <a:cs typeface="Courier New" panose="02070309020205020404" pitchFamily="49" charset="0"/>
              </a:rPr>
              <a:t> = function(</a:t>
            </a:r>
            <a:r>
              <a:rPr lang="en-US" sz="1800" dirty="0" err="1">
                <a:latin typeface="Courier New" panose="02070309020205020404" pitchFamily="49" charset="0"/>
                <a:cs typeface="Courier New" panose="02070309020205020404" pitchFamily="49" charset="0"/>
              </a:rPr>
              <a:t>theta,z,n</a:t>
            </a:r>
            <a:r>
              <a:rPr lang="en-US" sz="1800" dirty="0">
                <a:latin typeface="Courier New" panose="02070309020205020404" pitchFamily="49" charset="0"/>
                <a:cs typeface="Courier New" panose="02070309020205020404" pitchFamily="49" charset="0"/>
              </a:rPr>
              <a:t>){</a:t>
            </a:r>
          </a:p>
          <a:p>
            <a:r>
              <a:rPr lang="en-US" sz="1800" dirty="0">
                <a:latin typeface="Courier New" panose="02070309020205020404" pitchFamily="49" charset="0"/>
                <a:cs typeface="Courier New" panose="02070309020205020404" pitchFamily="49" charset="0"/>
              </a:rPr>
              <a:t># maximize </a:t>
            </a:r>
            <a:r>
              <a:rPr lang="en-US" sz="1800" dirty="0" err="1">
                <a:latin typeface="Courier New" panose="02070309020205020404" pitchFamily="49" charset="0"/>
                <a:cs typeface="Courier New" panose="02070309020205020404" pitchFamily="49" charset="0"/>
              </a:rPr>
              <a:t>loglike</a:t>
            </a:r>
            <a:r>
              <a:rPr lang="en-US" sz="1800" dirty="0">
                <a:latin typeface="Courier New" panose="02070309020205020404" pitchFamily="49" charset="0"/>
                <a:cs typeface="Courier New" panose="02070309020205020404" pitchFamily="49" charset="0"/>
              </a:rPr>
              <a:t> = minimize negative </a:t>
            </a:r>
            <a:r>
              <a:rPr lang="en-US" sz="1800" dirty="0" err="1">
                <a:latin typeface="Courier New" panose="02070309020205020404" pitchFamily="49" charset="0"/>
                <a:cs typeface="Courier New" panose="02070309020205020404" pitchFamily="49" charset="0"/>
              </a:rPr>
              <a:t>loglike</a:t>
            </a:r>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  -(z*log(theta) + (n-z)*log(1-theta))</a:t>
            </a:r>
          </a:p>
          <a:p>
            <a:r>
              <a:rPr lang="en-US" sz="1800" dirty="0">
                <a:latin typeface="Courier New" panose="02070309020205020404" pitchFamily="49" charset="0"/>
                <a:cs typeface="Courier New" panose="02070309020205020404" pitchFamily="49" charset="0"/>
              </a:rPr>
              <a:t>}</a:t>
            </a:r>
          </a:p>
          <a:p>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#initialize theta</a:t>
            </a:r>
          </a:p>
          <a:p>
            <a:r>
              <a:rPr lang="en-US" sz="1800" dirty="0" err="1">
                <a:latin typeface="Courier New" panose="02070309020205020404" pitchFamily="49" charset="0"/>
                <a:cs typeface="Courier New" panose="02070309020205020404" pitchFamily="49" charset="0"/>
              </a:rPr>
              <a:t>init</a:t>
            </a:r>
            <a:r>
              <a:rPr lang="en-US" sz="1800" dirty="0">
                <a:latin typeface="Courier New" panose="02070309020205020404" pitchFamily="49" charset="0"/>
                <a:cs typeface="Courier New" panose="02070309020205020404" pitchFamily="49" charset="0"/>
              </a:rPr>
              <a:t> = .5</a:t>
            </a:r>
          </a:p>
          <a:p>
            <a:r>
              <a:rPr lang="en-US" sz="1800" dirty="0">
                <a:latin typeface="Courier New" panose="02070309020205020404" pitchFamily="49" charset="0"/>
                <a:cs typeface="Courier New" panose="02070309020205020404" pitchFamily="49" charset="0"/>
              </a:rPr>
              <a:t># numerical optimization with boundaries</a:t>
            </a:r>
          </a:p>
          <a:p>
            <a:r>
              <a:rPr lang="en-US" sz="1800" dirty="0">
                <a:latin typeface="Courier New" panose="02070309020205020404" pitchFamily="49" charset="0"/>
                <a:cs typeface="Courier New" panose="02070309020205020404" pitchFamily="49" charset="0"/>
              </a:rPr>
              <a:t># function fails if theta = 0 or 1 so keep away from boundaries</a:t>
            </a:r>
          </a:p>
          <a:p>
            <a:r>
              <a:rPr lang="en-US" sz="1800" dirty="0">
                <a:latin typeface="Courier New" panose="02070309020205020404" pitchFamily="49" charset="0"/>
                <a:cs typeface="Courier New" panose="02070309020205020404" pitchFamily="49" charset="0"/>
              </a:rPr>
              <a:t>eps = .</a:t>
            </a:r>
            <a:r>
              <a:rPr lang="en-US" sz="1800" dirty="0" err="1">
                <a:latin typeface="Courier New" panose="02070309020205020404" pitchFamily="49" charset="0"/>
                <a:cs typeface="Courier New" panose="02070309020205020404" pitchFamily="49" charset="0"/>
              </a:rPr>
              <a:t>Machine$double.eps</a:t>
            </a:r>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optim</a:t>
            </a:r>
            <a:r>
              <a:rPr lang="en-US" sz="1800" dirty="0">
                <a:latin typeface="Courier New" panose="02070309020205020404" pitchFamily="49" charset="0"/>
                <a:cs typeface="Courier New" panose="02070309020205020404" pitchFamily="49" charset="0"/>
              </a:rPr>
              <a:t> minimizes function </a:t>
            </a:r>
            <a:r>
              <a:rPr lang="en-US" sz="1800" dirty="0" err="1">
                <a:latin typeface="Courier New" panose="02070309020205020404" pitchFamily="49" charset="0"/>
                <a:cs typeface="Courier New" panose="02070309020205020404" pitchFamily="49" charset="0"/>
              </a:rPr>
              <a:t>loglike</a:t>
            </a:r>
            <a:endParaRPr lang="en-US" sz="1800" dirty="0">
              <a:latin typeface="Courier New" panose="02070309020205020404" pitchFamily="49" charset="0"/>
              <a:cs typeface="Courier New" panose="02070309020205020404" pitchFamily="49" charset="0"/>
            </a:endParaRPr>
          </a:p>
          <a:p>
            <a:r>
              <a:rPr lang="en-US" sz="1800" dirty="0" err="1">
                <a:latin typeface="Courier New" panose="02070309020205020404" pitchFamily="49" charset="0"/>
                <a:cs typeface="Courier New" panose="02070309020205020404" pitchFamily="49" charset="0"/>
              </a:rPr>
              <a:t>optim</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init,loglike,method</a:t>
            </a:r>
            <a:r>
              <a:rPr lang="en-US" sz="1800" dirty="0">
                <a:latin typeface="Courier New" panose="02070309020205020404" pitchFamily="49" charset="0"/>
                <a:cs typeface="Courier New" panose="02070309020205020404" pitchFamily="49" charset="0"/>
              </a:rPr>
              <a:t>="L-BFGS-</a:t>
            </a:r>
            <a:r>
              <a:rPr lang="en-US" sz="1800" dirty="0" err="1">
                <a:latin typeface="Courier New" panose="02070309020205020404" pitchFamily="49" charset="0"/>
                <a:cs typeface="Courier New" panose="02070309020205020404" pitchFamily="49" charset="0"/>
              </a:rPr>
              <a:t>B",lower</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eps,upper</a:t>
            </a:r>
            <a:r>
              <a:rPr lang="en-US" sz="1800" dirty="0">
                <a:latin typeface="Courier New" panose="02070309020205020404" pitchFamily="49" charset="0"/>
                <a:cs typeface="Courier New" panose="02070309020205020404" pitchFamily="49" charset="0"/>
              </a:rPr>
              <a:t>=1-eps,z=3,n=20)</a:t>
            </a:r>
          </a:p>
        </p:txBody>
      </p:sp>
    </p:spTree>
    <p:extLst>
      <p:ext uri="{BB962C8B-B14F-4D97-AF65-F5344CB8AC3E}">
        <p14:creationId xmlns:p14="http://schemas.microsoft.com/office/powerpoint/2010/main" val="3132995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1229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2293" name="Text Box 3"/>
          <p:cNvSpPr txBox="1">
            <a:spLocks noChangeArrowheads="1"/>
          </p:cNvSpPr>
          <p:nvPr/>
        </p:nvSpPr>
        <p:spPr bwMode="auto">
          <a:xfrm>
            <a:off x="1828800" y="1663511"/>
            <a:ext cx="88392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Maximum likelihood estimates (MLEs) are always based on a probability model for the data.</a:t>
            </a:r>
          </a:p>
          <a:p>
            <a:pPr>
              <a:spcBef>
                <a:spcPct val="50000"/>
              </a:spcBef>
              <a:buFontTx/>
              <a:buChar char="•"/>
            </a:pPr>
            <a:r>
              <a:rPr lang="en-US" sz="2400" dirty="0"/>
              <a:t>Maximum likelihood is the “best” method of estimation for any situation that you are willing to write down a probability model (so generally does not apply to nonparametric problems).</a:t>
            </a:r>
          </a:p>
          <a:p>
            <a:pPr>
              <a:spcBef>
                <a:spcPct val="50000"/>
              </a:spcBef>
              <a:buFontTx/>
              <a:buChar char="•"/>
            </a:pPr>
            <a:r>
              <a:rPr lang="en-US" sz="2400" dirty="0"/>
              <a:t>Maximum likelihood can be used even when there are multiple unknown parameters, in which case </a:t>
            </a:r>
            <a:r>
              <a:rPr lang="en-US" sz="2400" dirty="0">
                <a:sym typeface="Symbol" pitchFamily="18" charset="2"/>
              </a:rPr>
              <a:t> </a:t>
            </a:r>
            <a:r>
              <a:rPr lang="en-US" sz="2400" dirty="0"/>
              <a:t> has several components </a:t>
            </a:r>
          </a:p>
          <a:p>
            <a:pPr>
              <a:spcBef>
                <a:spcPct val="50000"/>
              </a:spcBef>
              <a:buFontTx/>
              <a:buChar char="•"/>
            </a:pPr>
            <a:endParaRPr lang="en-US" sz="2400" dirty="0"/>
          </a:p>
          <a:p>
            <a:pPr>
              <a:spcBef>
                <a:spcPct val="50000"/>
              </a:spcBef>
              <a:buFontTx/>
              <a:buChar char="•"/>
            </a:pPr>
            <a:r>
              <a:rPr lang="en-US" sz="2400" dirty="0"/>
              <a:t>The MLE is a “point estimate” (i.e. gives the single most likely value of </a:t>
            </a:r>
            <a:r>
              <a:rPr lang="en-US" sz="2400" dirty="0">
                <a:sym typeface="Symbol" pitchFamily="18" charset="2"/>
              </a:rPr>
              <a:t>). In lecture 5 we will learn about interval estimates, which describe a range of values which are likely to include the true value of . We combine the MLE and Var() to generate these intervals.</a:t>
            </a:r>
          </a:p>
          <a:p>
            <a:pPr>
              <a:spcBef>
                <a:spcPct val="50000"/>
              </a:spcBef>
              <a:buFontTx/>
              <a:buChar char="•"/>
            </a:pPr>
            <a:r>
              <a:rPr lang="en-US" sz="2400" dirty="0"/>
              <a:t>The likelihood function lets us compare different models (next).</a:t>
            </a:r>
          </a:p>
        </p:txBody>
      </p:sp>
      <mc:AlternateContent xmlns:mc="http://schemas.openxmlformats.org/markup-compatibility/2006" xmlns:a14="http://schemas.microsoft.com/office/drawing/2010/main">
        <mc:Choice Requires="a14">
          <p:sp>
            <p:nvSpPr>
              <p:cNvPr id="12294" name="Object 5"/>
              <p:cNvSpPr txBox="1"/>
              <p:nvPr/>
            </p:nvSpPr>
            <p:spPr bwMode="auto">
              <a:xfrm>
                <a:off x="4860925" y="4800600"/>
                <a:ext cx="2470150" cy="6096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ie</m:t>
                      </m:r>
                      <m:r>
                        <m:rPr>
                          <m:nor/>
                        </m:rPr>
                        <a:rPr lang="en-US" sz="2400" i="0">
                          <a:solidFill>
                            <a:srgbClr val="000000"/>
                          </a:solidFill>
                          <a:latin typeface="Cambria Math" panose="02040503050406030204" pitchFamily="18" charset="0"/>
                        </a:rPr>
                        <m:t>. </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𝜃</m:t>
                          </m:r>
                        </m:e>
                        <m:sub>
                          <m:r>
                            <a:rPr lang="en-US" sz="2400" i="1">
                              <a:solidFill>
                                <a:srgbClr val="000000"/>
                              </a:solidFill>
                              <a:latin typeface="Cambria Math" panose="02040503050406030204" pitchFamily="18" charset="0"/>
                            </a:rPr>
                            <m:t>0</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𝜃</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𝜃</m:t>
                          </m:r>
                        </m:e>
                        <m:sub>
                          <m:r>
                            <a:rPr lang="en-US" sz="2400" i="1">
                              <a:solidFill>
                                <a:srgbClr val="000000"/>
                              </a:solidFill>
                              <a:latin typeface="Cambria Math" panose="02040503050406030204" pitchFamily="18" charset="0"/>
                            </a:rPr>
                            <m:t>𝑝</m:t>
                          </m:r>
                        </m:sub>
                      </m:sSub>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2294" name="Object 5"/>
              <p:cNvSpPr txBox="1">
                <a:spLocks noRot="1" noChangeAspect="1" noMove="1" noResize="1" noEditPoints="1" noAdjustHandles="1" noChangeArrowheads="1" noChangeShapeType="1" noTextEdit="1"/>
              </p:cNvSpPr>
              <p:nvPr/>
            </p:nvSpPr>
            <p:spPr bwMode="auto">
              <a:xfrm>
                <a:off x="4860925" y="4800600"/>
                <a:ext cx="2470150" cy="609600"/>
              </a:xfrm>
              <a:prstGeom prst="rect">
                <a:avLst/>
              </a:prstGeom>
              <a:blipFill>
                <a:blip r:embed="rId2"/>
                <a:stretch>
                  <a:fillRect l="-1970"/>
                </a:stretch>
              </a:blipFill>
              <a:ln>
                <a:noFill/>
              </a:ln>
              <a:effectLst/>
            </p:spPr>
            <p:txBody>
              <a:bodyPr/>
              <a:lstStyle/>
              <a:p>
                <a:r>
                  <a:rPr lang="en-US">
                    <a:noFill/>
                  </a:rPr>
                  <a:t> </a:t>
                </a:r>
              </a:p>
            </p:txBody>
          </p:sp>
        </mc:Fallback>
      </mc:AlternateContent>
      <p:sp>
        <p:nvSpPr>
          <p:cNvPr id="1229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2040EE8D-D14F-437E-8C2D-02AA6832E1AB}" type="slidenum">
              <a:rPr lang="en-US" sz="1400"/>
              <a:pPr/>
              <a:t>13</a:t>
            </a:fld>
            <a:endParaRPr lang="en-US" sz="1400"/>
          </a:p>
        </p:txBody>
      </p:sp>
      <p:sp>
        <p:nvSpPr>
          <p:cNvPr id="8" name="Text Box 2">
            <a:extLst>
              <a:ext uri="{FF2B5EF4-FFF2-40B4-BE49-F238E27FC236}">
                <a16:creationId xmlns:a16="http://schemas.microsoft.com/office/drawing/2014/main" id="{03AEC3AE-033E-48E1-9C30-AF1D3428CDFB}"/>
              </a:ext>
            </a:extLst>
          </p:cNvPr>
          <p:cNvSpPr txBox="1">
            <a:spLocks noChangeArrowheads="1"/>
          </p:cNvSpPr>
          <p:nvPr/>
        </p:nvSpPr>
        <p:spPr bwMode="auto">
          <a:xfrm>
            <a:off x="3784600" y="838200"/>
            <a:ext cx="528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b="1" u="sng" dirty="0"/>
              <a:t>Maximum Likelihood - Comments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1331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3316" name="Text Box 4100"/>
          <p:cNvSpPr txBox="1">
            <a:spLocks noChangeArrowheads="1"/>
          </p:cNvSpPr>
          <p:nvPr/>
        </p:nvSpPr>
        <p:spPr bwMode="auto">
          <a:xfrm>
            <a:off x="4419600" y="677864"/>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Model Comparisons</a:t>
            </a:r>
          </a:p>
        </p:txBody>
      </p:sp>
      <p:sp>
        <p:nvSpPr>
          <p:cNvPr id="13317" name="Text Box 4101"/>
          <p:cNvSpPr txBox="1">
            <a:spLocks noChangeArrowheads="1"/>
          </p:cNvSpPr>
          <p:nvPr/>
        </p:nvSpPr>
        <p:spPr bwMode="auto">
          <a:xfrm>
            <a:off x="1524000" y="1371601"/>
            <a:ext cx="93726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defRPr sz="2000">
                <a:solidFill>
                  <a:schemeClr val="tx1"/>
                </a:solidFill>
                <a:latin typeface="Times New Roman" charset="0"/>
              </a:defRPr>
            </a:lvl1pPr>
            <a:lvl2pPr marL="681038" indent="-223838">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Q: Suppose we have two alternative models for the data; in each case we use maximum likelihood to estimate the parameters. How do we decide which model fits the data “better”?</a:t>
            </a:r>
          </a:p>
          <a:p>
            <a:pPr>
              <a:spcBef>
                <a:spcPct val="50000"/>
              </a:spcBef>
            </a:pPr>
            <a:r>
              <a:rPr lang="en-US" sz="2400" b="1" dirty="0"/>
              <a:t>A: </a:t>
            </a:r>
            <a:r>
              <a:rPr lang="en-US" sz="2400" dirty="0"/>
              <a:t>First thought - compare the likelihoods. </a:t>
            </a:r>
          </a:p>
          <a:p>
            <a:pPr lvl="1">
              <a:spcBef>
                <a:spcPct val="50000"/>
              </a:spcBef>
              <a:buFontTx/>
              <a:buChar char="•"/>
            </a:pPr>
            <a:r>
              <a:rPr lang="en-US" sz="2400" dirty="0"/>
              <a:t>Larger likelihood is better, but …</a:t>
            </a:r>
          </a:p>
          <a:p>
            <a:pPr lvl="1">
              <a:spcBef>
                <a:spcPct val="50000"/>
              </a:spcBef>
              <a:buFontTx/>
              <a:buChar char="•"/>
            </a:pPr>
            <a:r>
              <a:rPr lang="en-US" sz="2400" dirty="0"/>
              <a:t>the tradeoff is larger likelihood </a:t>
            </a:r>
            <a:r>
              <a:rPr lang="en-US" sz="2400" dirty="0">
                <a:sym typeface="Symbol" pitchFamily="18" charset="2"/>
              </a:rPr>
              <a:t> more complex model. </a:t>
            </a:r>
          </a:p>
          <a:p>
            <a:pPr lvl="1">
              <a:spcBef>
                <a:spcPct val="50000"/>
              </a:spcBef>
              <a:buFontTx/>
              <a:buChar char="•"/>
            </a:pPr>
            <a:r>
              <a:rPr lang="en-US" sz="2400" dirty="0">
                <a:sym typeface="Symbol" pitchFamily="18" charset="2"/>
              </a:rPr>
              <a:t>How to choose?</a:t>
            </a:r>
          </a:p>
          <a:p>
            <a:pPr>
              <a:spcBef>
                <a:spcPct val="50000"/>
              </a:spcBef>
            </a:pPr>
            <a:r>
              <a:rPr lang="en-US" sz="2400" dirty="0">
                <a:sym typeface="Symbol" pitchFamily="18" charset="2"/>
              </a:rPr>
              <a:t>	A common approach is to “penalize” the likelihood for more complex models (i.e. more parameters). </a:t>
            </a:r>
          </a:p>
          <a:p>
            <a:pPr>
              <a:spcBef>
                <a:spcPct val="50000"/>
              </a:spcBef>
            </a:pPr>
            <a:r>
              <a:rPr lang="en-US" sz="2400" dirty="0">
                <a:sym typeface="Symbol" pitchFamily="18" charset="2"/>
              </a:rPr>
              <a:t>	The AIC and BIC are two examples of penalized likelihood measures.</a:t>
            </a:r>
          </a:p>
        </p:txBody>
      </p:sp>
      <p:sp>
        <p:nvSpPr>
          <p:cNvPr id="1331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E61D7ADD-093B-4CAD-9DEF-46439CDB1FB0}" type="slidenum">
              <a:rPr lang="en-US" sz="1400"/>
              <a:pPr/>
              <a:t>14</a:t>
            </a:fld>
            <a:endParaRPr 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1843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8436" name="Text Box 2"/>
          <p:cNvSpPr txBox="1">
            <a:spLocks noChangeArrowheads="1"/>
          </p:cNvSpPr>
          <p:nvPr/>
        </p:nvSpPr>
        <p:spPr bwMode="auto">
          <a:xfrm>
            <a:off x="3556000" y="534323"/>
            <a:ext cx="464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Model Comparisons – AIC, BIC</a:t>
            </a:r>
          </a:p>
        </p:txBody>
      </p:sp>
      <mc:AlternateContent xmlns:mc="http://schemas.openxmlformats.org/markup-compatibility/2006" xmlns:a14="http://schemas.microsoft.com/office/drawing/2010/main">
        <mc:Choice Requires="a14">
          <p:sp>
            <p:nvSpPr>
              <p:cNvPr id="18437" name="Text Box 3"/>
              <p:cNvSpPr txBox="1">
                <a:spLocks noChangeArrowheads="1"/>
              </p:cNvSpPr>
              <p:nvPr/>
            </p:nvSpPr>
            <p:spPr bwMode="auto">
              <a:xfrm>
                <a:off x="1828800" y="1295401"/>
                <a:ext cx="8763000" cy="1015663"/>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type="none" w="sm" len="sm"/>
                    <a:tailEnd type="none" w="sm" len="sm"/>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AIC – Akaike’s Information Criterion = </a:t>
                </a:r>
                <a14:m>
                  <m:oMath xmlns:m="http://schemas.openxmlformats.org/officeDocument/2006/math">
                    <m:r>
                      <a:rPr lang="en-US" sz="2400" b="0" i="1" smtClean="0">
                        <a:latin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ℓ</m:t>
                    </m:r>
                    <m:d>
                      <m:dPr>
                        <m:ctrlPr>
                          <a:rPr lang="en-US" sz="2400" b="0" i="1" smtClean="0">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𝜃</m:t>
                        </m:r>
                      </m:e>
                    </m:d>
                    <m:r>
                      <a:rPr lang="en-US" sz="2400" b="0" i="1" smtClean="0">
                        <a:latin typeface="Cambria Math" panose="02040503050406030204" pitchFamily="18" charset="0"/>
                        <a:ea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𝑘</m:t>
                    </m:r>
                  </m:oMath>
                </a14:m>
                <a:endParaRPr lang="en-US" sz="2400" dirty="0"/>
              </a:p>
              <a:p>
                <a:pPr>
                  <a:spcBef>
                    <a:spcPct val="50000"/>
                  </a:spcBef>
                </a:pPr>
                <a:r>
                  <a:rPr lang="en-US" sz="2400" dirty="0"/>
                  <a:t>BIC – Bayes Information Criterion = </a:t>
                </a:r>
                <a14:m>
                  <m:oMath xmlns:m="http://schemas.openxmlformats.org/officeDocument/2006/math">
                    <m:r>
                      <a:rPr lang="en-US" sz="2400" i="1">
                        <a:latin typeface="Cambria Math" panose="02040503050406030204" pitchFamily="18" charset="0"/>
                      </a:rPr>
                      <m:t>2</m:t>
                    </m:r>
                    <m:r>
                      <a:rPr lang="en-US" sz="2400" i="1">
                        <a:latin typeface="Cambria Math" panose="02040503050406030204" pitchFamily="18" charset="0"/>
                        <a:ea typeface="Cambria Math" panose="02040503050406030204" pitchFamily="18" charset="0"/>
                      </a:rPr>
                      <m:t>ℓ</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𝜃</m:t>
                        </m:r>
                      </m:e>
                    </m:d>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𝑘</m:t>
                    </m:r>
                    <m:r>
                      <a:rPr lang="en-US" sz="2400" b="0" i="1" smtClean="0">
                        <a:latin typeface="Cambria Math" panose="02040503050406030204" pitchFamily="18" charset="0"/>
                        <a:ea typeface="Cambria Math" panose="02040503050406030204" pitchFamily="18" charset="0"/>
                      </a:rPr>
                      <m:t> </m:t>
                    </m:r>
                    <m:r>
                      <m:rPr>
                        <m:sty m:val="p"/>
                      </m:rPr>
                      <a:rPr lang="en-US" sz="2400" b="0" i="0" smtClean="0">
                        <a:latin typeface="Cambria Math" panose="02040503050406030204" pitchFamily="18" charset="0"/>
                        <a:ea typeface="Cambria Math" panose="02040503050406030204" pitchFamily="18" charset="0"/>
                      </a:rPr>
                      <m:t>log</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𝑛</m:t>
                    </m:r>
                    <m:r>
                      <a:rPr lang="en-US" sz="2400" b="0" i="1" smtClean="0">
                        <a:latin typeface="Cambria Math" panose="02040503050406030204" pitchFamily="18" charset="0"/>
                        <a:ea typeface="Cambria Math" panose="02040503050406030204" pitchFamily="18" charset="0"/>
                      </a:rPr>
                      <m:t>)</m:t>
                    </m:r>
                  </m:oMath>
                </a14:m>
                <a:endParaRPr lang="en-US" sz="2400" dirty="0"/>
              </a:p>
            </p:txBody>
          </p:sp>
        </mc:Choice>
        <mc:Fallback xmlns="">
          <p:sp>
            <p:nvSpPr>
              <p:cNvPr id="18437" name="Text Box 3"/>
              <p:cNvSpPr txBox="1">
                <a:spLocks noRot="1" noChangeAspect="1" noMove="1" noResize="1" noEditPoints="1" noAdjustHandles="1" noChangeArrowheads="1" noChangeShapeType="1" noTextEdit="1"/>
              </p:cNvSpPr>
              <p:nvPr/>
            </p:nvSpPr>
            <p:spPr bwMode="auto">
              <a:xfrm>
                <a:off x="1828800" y="1295401"/>
                <a:ext cx="8763000" cy="1015663"/>
              </a:xfrm>
              <a:prstGeom prst="rect">
                <a:avLst/>
              </a:prstGeom>
              <a:blipFill>
                <a:blip r:embed="rId3"/>
                <a:stretch>
                  <a:fillRect l="-1043" t="-4819" b="-1265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8438" name="Text Box 4"/>
          <p:cNvSpPr txBox="1">
            <a:spLocks noChangeArrowheads="1"/>
          </p:cNvSpPr>
          <p:nvPr/>
        </p:nvSpPr>
        <p:spPr bwMode="auto">
          <a:xfrm>
            <a:off x="1813560" y="3659139"/>
            <a:ext cx="900684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Use AIC, BIC to compare a series of models. Pick the model with the largest AIC or BIC</a:t>
            </a:r>
          </a:p>
          <a:p>
            <a:pPr>
              <a:spcBef>
                <a:spcPct val="50000"/>
              </a:spcBef>
              <a:buFontTx/>
              <a:buChar char="•"/>
            </a:pPr>
            <a:r>
              <a:rPr lang="en-US" sz="2400" dirty="0"/>
              <a:t>Larger model </a:t>
            </a:r>
            <a:r>
              <a:rPr lang="en-US" sz="2400" dirty="0">
                <a:sym typeface="Symbol" pitchFamily="18" charset="2"/>
              </a:rPr>
              <a:t> larger likelihood (typically)</a:t>
            </a:r>
          </a:p>
          <a:p>
            <a:pPr>
              <a:spcBef>
                <a:spcPct val="50000"/>
              </a:spcBef>
              <a:buFontTx/>
              <a:buChar char="•"/>
            </a:pPr>
            <a:r>
              <a:rPr lang="en-US" sz="2400" dirty="0">
                <a:sym typeface="Symbol" pitchFamily="18" charset="2"/>
              </a:rPr>
              <a:t>Therefore, “penalize” the likelihood for each added parameter</a:t>
            </a:r>
            <a:endParaRPr lang="en-US" sz="2400" dirty="0"/>
          </a:p>
          <a:p>
            <a:pPr>
              <a:spcBef>
                <a:spcPct val="50000"/>
              </a:spcBef>
              <a:buFontTx/>
              <a:buChar char="•"/>
            </a:pPr>
            <a:r>
              <a:rPr lang="en-US" sz="2400" dirty="0"/>
              <a:t>AIC tries to find the model that would have the minimum prediction error on a </a:t>
            </a:r>
            <a:r>
              <a:rPr lang="en-US" sz="2400" u="sng" dirty="0"/>
              <a:t>new</a:t>
            </a:r>
            <a:r>
              <a:rPr lang="en-US" sz="2400" dirty="0"/>
              <a:t> set of data.</a:t>
            </a:r>
          </a:p>
          <a:p>
            <a:pPr>
              <a:spcBef>
                <a:spcPct val="50000"/>
              </a:spcBef>
              <a:buFontTx/>
              <a:buChar char="•"/>
            </a:pPr>
            <a:r>
              <a:rPr lang="en-US" sz="2400" dirty="0"/>
              <a:t>BIC tries to find the model with the highest “posterior probability” given the data</a:t>
            </a:r>
          </a:p>
          <a:p>
            <a:pPr>
              <a:spcBef>
                <a:spcPct val="50000"/>
              </a:spcBef>
              <a:buFontTx/>
              <a:buChar char="•"/>
            </a:pPr>
            <a:r>
              <a:rPr lang="en-US" sz="2400" dirty="0"/>
              <a:t>Typically, BIC is more conservative (picks smaller models)</a:t>
            </a:r>
          </a:p>
        </p:txBody>
      </p:sp>
      <mc:AlternateContent xmlns:mc="http://schemas.openxmlformats.org/markup-compatibility/2006" xmlns:a14="http://schemas.microsoft.com/office/drawing/2010/main">
        <mc:Choice Requires="a14">
          <p:sp>
            <p:nvSpPr>
              <p:cNvPr id="18440" name="Object 6"/>
              <p:cNvSpPr txBox="1"/>
              <p:nvPr/>
            </p:nvSpPr>
            <p:spPr bwMode="auto">
              <a:xfrm>
                <a:off x="2667000" y="2482561"/>
                <a:ext cx="5359400" cy="1015663"/>
              </a:xfrm>
              <a:prstGeom prst="rect">
                <a:avLst/>
              </a:prstGeom>
              <a:noFill/>
              <a:ln>
                <a:noFill/>
              </a:ln>
              <a:effectLst/>
            </p:spPr>
            <p:txBody>
              <a:bodyPr>
                <a:noAutofit/>
              </a:bodyPr>
              <a:lstStyle/>
              <a:p>
                <a14:m>
                  <m:oMath xmlns:m="http://schemas.openxmlformats.org/officeDocument/2006/math">
                    <m:r>
                      <a:rPr lang="en-US" sz="2400" i="1">
                        <a:solidFill>
                          <a:srgbClr val="000000"/>
                        </a:solidFill>
                        <a:latin typeface="Cambria Math" panose="02040503050406030204" pitchFamily="18" charset="0"/>
                      </a:rPr>
                      <m:t>ℓ(</m:t>
                    </m:r>
                    <m:r>
                      <a:rPr lang="en-US" sz="2400" i="1">
                        <a:solidFill>
                          <a:srgbClr val="000000"/>
                        </a:solidFill>
                        <a:latin typeface="Cambria Math" panose="02040503050406030204" pitchFamily="18" charset="0"/>
                      </a:rPr>
                      <m:t>𝜃</m:t>
                    </m:r>
                    <m:r>
                      <a:rPr lang="en-US" sz="2400" i="1">
                        <a:solidFill>
                          <a:srgbClr val="000000"/>
                        </a:solidFill>
                        <a:latin typeface="Cambria Math" panose="02040503050406030204" pitchFamily="18" charset="0"/>
                      </a:rPr>
                      <m:t>)</m:t>
                    </m:r>
                  </m:oMath>
                </a14:m>
                <a:r>
                  <a:rPr lang="en-US" sz="2400" dirty="0"/>
                  <a:t> = log-likelihood</a:t>
                </a:r>
              </a:p>
              <a:p>
                <a:r>
                  <a:rPr lang="en-US" sz="2400" dirty="0"/>
                  <a:t>k = number of parameters</a:t>
                </a:r>
              </a:p>
            </p:txBody>
          </p:sp>
        </mc:Choice>
        <mc:Fallback xmlns="">
          <p:sp>
            <p:nvSpPr>
              <p:cNvPr id="18440" name="Object 6"/>
              <p:cNvSpPr txBox="1">
                <a:spLocks noRot="1" noChangeAspect="1" noMove="1" noResize="1" noEditPoints="1" noAdjustHandles="1" noChangeArrowheads="1" noChangeShapeType="1" noTextEdit="1"/>
              </p:cNvSpPr>
              <p:nvPr/>
            </p:nvSpPr>
            <p:spPr bwMode="auto">
              <a:xfrm>
                <a:off x="2667000" y="2482561"/>
                <a:ext cx="5359400" cy="1015663"/>
              </a:xfrm>
              <a:prstGeom prst="rect">
                <a:avLst/>
              </a:prstGeom>
              <a:blipFill>
                <a:blip r:embed="rId4"/>
                <a:stretch>
                  <a:fillRect l="-1820" t="-4790"/>
                </a:stretch>
              </a:blipFill>
              <a:ln>
                <a:noFill/>
              </a:ln>
              <a:effectLst/>
            </p:spPr>
            <p:txBody>
              <a:bodyPr/>
              <a:lstStyle/>
              <a:p>
                <a:r>
                  <a:rPr lang="en-US">
                    <a:noFill/>
                  </a:rPr>
                  <a:t> </a:t>
                </a:r>
              </a:p>
            </p:txBody>
          </p:sp>
        </mc:Fallback>
      </mc:AlternateContent>
      <p:sp>
        <p:nvSpPr>
          <p:cNvPr id="1844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42EC9E4-69AB-4072-A2FF-656D1FA2C4C1}" type="slidenum">
              <a:rPr lang="en-US" sz="1400"/>
              <a:pPr/>
              <a:t>15</a:t>
            </a:fld>
            <a:endParaRPr 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1433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4340" name="Text Box 2"/>
          <p:cNvSpPr txBox="1">
            <a:spLocks noChangeArrowheads="1"/>
          </p:cNvSpPr>
          <p:nvPr/>
        </p:nvSpPr>
        <p:spPr bwMode="auto">
          <a:xfrm>
            <a:off x="4229100" y="812632"/>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Example – AIC, BIC</a:t>
            </a:r>
          </a:p>
        </p:txBody>
      </p:sp>
      <p:sp>
        <p:nvSpPr>
          <p:cNvPr id="14341" name="Text Box 4"/>
          <p:cNvSpPr txBox="1">
            <a:spLocks noChangeArrowheads="1"/>
          </p:cNvSpPr>
          <p:nvPr/>
        </p:nvSpPr>
        <p:spPr bwMode="auto">
          <a:xfrm>
            <a:off x="1905000" y="1524001"/>
            <a:ext cx="8534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Continue with the recombinant example. We have N = 20 gametes and Z = 3 recombinants. Let </a:t>
            </a:r>
            <a:r>
              <a:rPr lang="en-US" sz="2400" dirty="0">
                <a:sym typeface="Symbol" pitchFamily="18" charset="2"/>
              </a:rPr>
              <a:t> be the recombination fraction between the two loci. Recall that the data can be modeled using the binomial distribution:</a:t>
            </a:r>
            <a:endParaRPr lang="en-US" sz="2400" dirty="0"/>
          </a:p>
        </p:txBody>
      </p:sp>
      <mc:AlternateContent xmlns:mc="http://schemas.openxmlformats.org/markup-compatibility/2006" xmlns:a14="http://schemas.microsoft.com/office/drawing/2010/main">
        <mc:Choice Requires="a14">
          <p:sp>
            <p:nvSpPr>
              <p:cNvPr id="14342" name="Object 5"/>
              <p:cNvSpPr txBox="1"/>
              <p:nvPr/>
            </p:nvSpPr>
            <p:spPr bwMode="auto">
              <a:xfrm>
                <a:off x="4076700" y="3080933"/>
                <a:ext cx="4038600" cy="71913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2400" i="1" smtClean="0">
                          <a:solidFill>
                            <a:srgbClr val="000000"/>
                          </a:solidFill>
                          <a:latin typeface="Cambria Math" panose="02040503050406030204" pitchFamily="18" charset="0"/>
                        </a:rPr>
                        <m:t>𝑃</m:t>
                      </m:r>
                      <m:r>
                        <a:rPr lang="en-US" sz="2400" i="1" smtClean="0">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r>
                        <a:rPr lang="en-US" sz="2400" b="0" i="1" smtClean="0">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m>
                            <m:mPr>
                              <m:mcs>
                                <m:mc>
                                  <m:mcPr>
                                    <m:count m:val="1"/>
                                    <m:mcJc m:val="center"/>
                                  </m:mcPr>
                                </m:mc>
                              </m:mcs>
                              <m:ctrlPr>
                                <a:rPr lang="en-US" sz="2400" i="1" smtClean="0">
                                  <a:solidFill>
                                    <a:srgbClr val="000000"/>
                                  </a:solidFill>
                                  <a:latin typeface="Cambria Math" panose="02040503050406030204" pitchFamily="18" charset="0"/>
                                </a:rPr>
                              </m:ctrlPr>
                            </m:mPr>
                            <m:mr>
                              <m:e>
                                <m:r>
                                  <m:rPr>
                                    <m:brk m:alnAt="7"/>
                                  </m:rPr>
                                  <a:rPr lang="en-US" sz="2400" b="0" i="1" smtClean="0">
                                    <a:solidFill>
                                      <a:srgbClr val="000000"/>
                                    </a:solidFill>
                                    <a:latin typeface="Cambria Math" panose="02040503050406030204" pitchFamily="18" charset="0"/>
                                  </a:rPr>
                                  <m:t>𝑁</m:t>
                                </m:r>
                              </m:e>
                            </m:mr>
                            <m:mr>
                              <m:e>
                                <m:r>
                                  <a:rPr lang="en-US" sz="2400" b="0" i="1" smtClean="0">
                                    <a:solidFill>
                                      <a:srgbClr val="000000"/>
                                    </a:solidFill>
                                    <a:latin typeface="Cambria Math" panose="02040503050406030204" pitchFamily="18" charset="0"/>
                                  </a:rPr>
                                  <m:t>𝑍</m:t>
                                </m:r>
                              </m:e>
                            </m:mr>
                          </m:m>
                          <m:m>
                            <m:mPr>
                              <m:plcHide m:val="on"/>
                              <m:mcs>
                                <m:mc>
                                  <m:mcPr>
                                    <m:count m:val="1"/>
                                    <m:mcJc m:val="center"/>
                                  </m:mcPr>
                                </m:mc>
                              </m:mcs>
                              <m:ctrlPr>
                                <a:rPr lang="en-US" sz="2400" i="1">
                                  <a:solidFill>
                                    <a:srgbClr val="000000"/>
                                  </a:solidFill>
                                  <a:latin typeface="Cambria Math" panose="02040503050406030204" pitchFamily="18" charset="0"/>
                                </a:rPr>
                              </m:ctrlPr>
                            </m:mPr>
                            <m:mr>
                              <m:e/>
                            </m:mr>
                            <m:mr>
                              <m:e/>
                            </m:mr>
                          </m:m>
                        </m:e>
                      </m:d>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𝜃</m:t>
                          </m:r>
                        </m:e>
                        <m:sup>
                          <m:r>
                            <a:rPr lang="en-US" sz="2400" b="0" i="1" smtClean="0">
                              <a:solidFill>
                                <a:srgbClr val="000000"/>
                              </a:solidFill>
                              <a:latin typeface="Cambria Math" panose="02040503050406030204" pitchFamily="18" charset="0"/>
                            </a:rPr>
                            <m:t>𝑍</m:t>
                          </m:r>
                        </m:sup>
                      </m:sSup>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𝜃</m:t>
                      </m:r>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m:t>
                          </m:r>
                        </m:e>
                        <m:sup>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sup>
                      </m:sSup>
                    </m:oMath>
                  </m:oMathPara>
                </a14:m>
                <a:endParaRPr lang="en-US" sz="2400" dirty="0"/>
              </a:p>
            </p:txBody>
          </p:sp>
        </mc:Choice>
        <mc:Fallback xmlns="">
          <p:sp>
            <p:nvSpPr>
              <p:cNvPr id="14342" name="Object 5"/>
              <p:cNvSpPr txBox="1">
                <a:spLocks noRot="1" noChangeAspect="1" noMove="1" noResize="1" noEditPoints="1" noAdjustHandles="1" noChangeArrowheads="1" noChangeShapeType="1" noTextEdit="1"/>
              </p:cNvSpPr>
              <p:nvPr/>
            </p:nvSpPr>
            <p:spPr bwMode="auto">
              <a:xfrm>
                <a:off x="4076700" y="3080933"/>
                <a:ext cx="4038600" cy="719137"/>
              </a:xfrm>
              <a:prstGeom prst="rect">
                <a:avLst/>
              </a:prstGeom>
              <a:blipFill>
                <a:blip r:embed="rId3"/>
                <a:stretch>
                  <a:fillRect/>
                </a:stretch>
              </a:blipFill>
              <a:ln>
                <a:noFill/>
              </a:ln>
              <a:effectLst/>
            </p:spPr>
            <p:txBody>
              <a:bodyPr/>
              <a:lstStyle/>
              <a:p>
                <a:r>
                  <a:rPr lang="en-US">
                    <a:noFill/>
                  </a:rPr>
                  <a:t> </a:t>
                </a:r>
              </a:p>
            </p:txBody>
          </p:sp>
        </mc:Fallback>
      </mc:AlternateContent>
      <p:sp>
        <p:nvSpPr>
          <p:cNvPr id="14343" name="Text Box 10"/>
          <p:cNvSpPr txBox="1">
            <a:spLocks noChangeArrowheads="1"/>
          </p:cNvSpPr>
          <p:nvPr/>
        </p:nvSpPr>
        <p:spPr bwMode="auto">
          <a:xfrm>
            <a:off x="1930831" y="3866435"/>
            <a:ext cx="8382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The situation of no linkage corresponds to </a:t>
            </a:r>
            <a:r>
              <a:rPr lang="en-US" sz="2400" dirty="0">
                <a:sym typeface="Symbol" pitchFamily="18" charset="2"/>
              </a:rPr>
              <a:t> = 0.5, so we can express the models as </a:t>
            </a:r>
          </a:p>
          <a:p>
            <a:pPr>
              <a:spcBef>
                <a:spcPct val="50000"/>
              </a:spcBef>
            </a:pPr>
            <a:r>
              <a:rPr lang="en-US" sz="2400" dirty="0">
                <a:sym typeface="Symbol" pitchFamily="18" charset="2"/>
              </a:rPr>
              <a:t>Model 1:  = 0.5</a:t>
            </a:r>
          </a:p>
          <a:p>
            <a:pPr>
              <a:spcBef>
                <a:spcPct val="50000"/>
              </a:spcBef>
            </a:pPr>
            <a:r>
              <a:rPr lang="en-US" sz="2400" dirty="0">
                <a:sym typeface="Symbol" pitchFamily="18" charset="2"/>
              </a:rPr>
              <a:t>Model 2:  anywhere between 0 and 0.5</a:t>
            </a:r>
          </a:p>
        </p:txBody>
      </p:sp>
      <p:sp>
        <p:nvSpPr>
          <p:cNvPr id="1434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9571E56D-29A8-4B9B-A623-AC294238B8E9}" type="slidenum">
              <a:rPr lang="en-US" sz="1400"/>
              <a:pPr/>
              <a:t>16</a:t>
            </a:fld>
            <a:endParaRPr 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1536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5364" name="Text Box 4"/>
          <p:cNvSpPr txBox="1">
            <a:spLocks noChangeArrowheads="1"/>
          </p:cNvSpPr>
          <p:nvPr/>
        </p:nvSpPr>
        <p:spPr bwMode="auto">
          <a:xfrm>
            <a:off x="1752600" y="3810001"/>
            <a:ext cx="6934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u="sng" dirty="0"/>
              <a:t>Model 2</a:t>
            </a:r>
            <a:r>
              <a:rPr lang="en-US" sz="2400" dirty="0"/>
              <a:t>: The log-likelihood when </a:t>
            </a:r>
            <a:r>
              <a:rPr lang="en-US" sz="2400" dirty="0">
                <a:sym typeface="Symbol" pitchFamily="18" charset="2"/>
              </a:rPr>
              <a:t></a:t>
            </a:r>
            <a:r>
              <a:rPr lang="en-US" sz="2400" dirty="0"/>
              <a:t> is unrestricted is</a:t>
            </a:r>
          </a:p>
        </p:txBody>
      </p:sp>
      <mc:AlternateContent xmlns:mc="http://schemas.openxmlformats.org/markup-compatibility/2006" xmlns:a14="http://schemas.microsoft.com/office/drawing/2010/main">
        <mc:Choice Requires="a14">
          <p:sp>
            <p:nvSpPr>
              <p:cNvPr id="15365" name="Object 5"/>
              <p:cNvSpPr txBox="1"/>
              <p:nvPr/>
            </p:nvSpPr>
            <p:spPr bwMode="auto">
              <a:xfrm>
                <a:off x="3200400" y="4312943"/>
                <a:ext cx="6216650" cy="609599"/>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𝐿</m:t>
                              </m:r>
                            </m:e>
                            <m:sub>
                              <m:r>
                                <a:rPr lang="en-US" sz="2400" i="1">
                                  <a:solidFill>
                                    <a:srgbClr val="000000"/>
                                  </a:solidFill>
                                  <a:latin typeface="Cambria Math" panose="02040503050406030204" pitchFamily="18" charset="0"/>
                                </a:rPr>
                                <m:t>2</m:t>
                              </m:r>
                            </m:sub>
                          </m:sSub>
                        </m:e>
                      </m:func>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𝜃</m:t>
                          </m:r>
                        </m:e>
                      </m:func>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r>
                        <a:rPr lang="en-US" sz="2400" i="1">
                          <a:solidFill>
                            <a:srgbClr val="000000"/>
                          </a:solidFill>
                          <a:latin typeface="Cambria Math" panose="02040503050406030204" pitchFamily="18" charset="0"/>
                        </a:rPr>
                        <m:t>)</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m:t>
                          </m:r>
                        </m:e>
                      </m:func>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𝜃</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5365" name="Object 5"/>
              <p:cNvSpPr txBox="1">
                <a:spLocks noRot="1" noChangeAspect="1" noMove="1" noResize="1" noEditPoints="1" noAdjustHandles="1" noChangeArrowheads="1" noChangeShapeType="1" noTextEdit="1"/>
              </p:cNvSpPr>
              <p:nvPr/>
            </p:nvSpPr>
            <p:spPr bwMode="auto">
              <a:xfrm>
                <a:off x="3200400" y="4312943"/>
                <a:ext cx="6216650" cy="609599"/>
              </a:xfrm>
              <a:prstGeom prst="rect">
                <a:avLst/>
              </a:prstGeom>
              <a:blipFill>
                <a:blip r:embed="rId3"/>
                <a:stretch>
                  <a:fillRect l="-294"/>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367" name="Object 7"/>
              <p:cNvSpPr txBox="1"/>
              <p:nvPr/>
            </p:nvSpPr>
            <p:spPr bwMode="auto">
              <a:xfrm>
                <a:off x="5356225" y="5420862"/>
                <a:ext cx="1905000" cy="1097459"/>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acc>
                        <m:accPr>
                          <m:chr m:val="̂"/>
                          <m:ctrlPr>
                            <a:rPr lang="en-US" sz="2400" i="1" smtClean="0">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𝜃</m:t>
                          </m:r>
                        </m:e>
                      </m:acc>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𝑁</m:t>
                          </m:r>
                        </m:den>
                      </m:f>
                    </m:oMath>
                  </m:oMathPara>
                </a14:m>
                <a:endParaRPr lang="en-US" sz="2400" dirty="0"/>
              </a:p>
            </p:txBody>
          </p:sp>
        </mc:Choice>
        <mc:Fallback xmlns="">
          <p:sp>
            <p:nvSpPr>
              <p:cNvPr id="15367" name="Object 7"/>
              <p:cNvSpPr txBox="1">
                <a:spLocks noRot="1" noChangeAspect="1" noMove="1" noResize="1" noEditPoints="1" noAdjustHandles="1" noChangeArrowheads="1" noChangeShapeType="1" noTextEdit="1"/>
              </p:cNvSpPr>
              <p:nvPr/>
            </p:nvSpPr>
            <p:spPr bwMode="auto">
              <a:xfrm>
                <a:off x="5356225" y="5420862"/>
                <a:ext cx="1905000" cy="1097459"/>
              </a:xfrm>
              <a:prstGeom prst="rect">
                <a:avLst/>
              </a:prstGeom>
              <a:blipFill>
                <a:blip r:embed="rId4"/>
                <a:stretch>
                  <a:fillRect/>
                </a:stretch>
              </a:blipFill>
              <a:ln>
                <a:noFill/>
              </a:ln>
              <a:effectLst/>
            </p:spPr>
            <p:txBody>
              <a:bodyPr/>
              <a:lstStyle/>
              <a:p>
                <a:r>
                  <a:rPr lang="en-US">
                    <a:noFill/>
                  </a:rPr>
                  <a:t> </a:t>
                </a:r>
              </a:p>
            </p:txBody>
          </p:sp>
        </mc:Fallback>
      </mc:AlternateContent>
      <p:sp>
        <p:nvSpPr>
          <p:cNvPr id="15368" name="Text Box 8"/>
          <p:cNvSpPr txBox="1">
            <a:spLocks noChangeArrowheads="1"/>
          </p:cNvSpPr>
          <p:nvPr/>
        </p:nvSpPr>
        <p:spPr bwMode="auto">
          <a:xfrm>
            <a:off x="4800600" y="533401"/>
            <a:ext cx="342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b="1" u="sng" dirty="0"/>
              <a:t>Example – AIC, BIC</a:t>
            </a:r>
          </a:p>
        </p:txBody>
      </p:sp>
      <p:sp>
        <p:nvSpPr>
          <p:cNvPr id="15369" name="Text Box 9"/>
          <p:cNvSpPr txBox="1">
            <a:spLocks noChangeArrowheads="1"/>
          </p:cNvSpPr>
          <p:nvPr/>
        </p:nvSpPr>
        <p:spPr bwMode="auto">
          <a:xfrm>
            <a:off x="1752600" y="1295401"/>
            <a:ext cx="899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u="sng" dirty="0"/>
              <a:t>Model 1:</a:t>
            </a:r>
            <a:r>
              <a:rPr lang="en-US" sz="2400" dirty="0"/>
              <a:t> The situation of no linkage corresponds to </a:t>
            </a:r>
            <a:r>
              <a:rPr lang="en-US" sz="2400" dirty="0">
                <a:sym typeface="Symbol" pitchFamily="18" charset="2"/>
              </a:rPr>
              <a:t> = 0.5.  If we substitute this into the likelihood equation, we get</a:t>
            </a:r>
            <a:endParaRPr lang="en-US" sz="2400" dirty="0"/>
          </a:p>
        </p:txBody>
      </p:sp>
      <mc:AlternateContent xmlns:mc="http://schemas.openxmlformats.org/markup-compatibility/2006" xmlns:a14="http://schemas.microsoft.com/office/drawing/2010/main">
        <mc:Choice Requires="a14">
          <p:sp>
            <p:nvSpPr>
              <p:cNvPr id="15370" name="Object 10"/>
              <p:cNvSpPr txBox="1"/>
              <p:nvPr/>
            </p:nvSpPr>
            <p:spPr bwMode="auto">
              <a:xfrm>
                <a:off x="3200400" y="2219325"/>
                <a:ext cx="6324599" cy="7112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𝐿</m:t>
                              </m:r>
                            </m:e>
                            <m:sub>
                              <m:r>
                                <a:rPr lang="en-US" sz="2400" i="1">
                                  <a:solidFill>
                                    <a:srgbClr val="000000"/>
                                  </a:solidFill>
                                  <a:latin typeface="Cambria Math" panose="02040503050406030204" pitchFamily="18" charset="0"/>
                                </a:rPr>
                                <m:t>1</m:t>
                              </m:r>
                            </m:sub>
                          </m:sSub>
                        </m:e>
                      </m:func>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0</m:t>
                          </m:r>
                        </m:e>
                      </m:func>
                      <m:r>
                        <a:rPr lang="en-US" sz="2400" i="1">
                          <a:solidFill>
                            <a:srgbClr val="000000"/>
                          </a:solidFill>
                          <a:latin typeface="Cambria Math" panose="02040503050406030204" pitchFamily="18" charset="0"/>
                        </a:rPr>
                        <m:t>.5+(</m:t>
                      </m:r>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r>
                        <a:rPr lang="en-US" sz="2400" i="1">
                          <a:solidFill>
                            <a:srgbClr val="000000"/>
                          </a:solidFill>
                          <a:latin typeface="Cambria Math" panose="02040503050406030204" pitchFamily="18" charset="0"/>
                        </a:rPr>
                        <m:t>)</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0</m:t>
                          </m:r>
                        </m:e>
                      </m:func>
                      <m:r>
                        <a:rPr lang="en-US" sz="2400" i="1">
                          <a:solidFill>
                            <a:srgbClr val="000000"/>
                          </a:solidFill>
                          <a:latin typeface="Cambria Math" panose="02040503050406030204" pitchFamily="18" charset="0"/>
                        </a:rPr>
                        <m:t>.5</m:t>
                      </m:r>
                    </m:oMath>
                    <m:oMath xmlns:m="http://schemas.openxmlformats.org/officeDocument/2006/math">
                      <m:r>
                        <a:rPr lang="en-US" sz="2400" i="1">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𝑁</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0</m:t>
                          </m:r>
                        </m:e>
                      </m:func>
                      <m:r>
                        <a:rPr lang="en-US" sz="2400" i="1">
                          <a:solidFill>
                            <a:srgbClr val="000000"/>
                          </a:solidFill>
                          <a:latin typeface="Cambria Math" panose="02040503050406030204" pitchFamily="18" charset="0"/>
                        </a:rPr>
                        <m:t>.5</m:t>
                      </m:r>
                    </m:oMath>
                  </m:oMathPara>
                </a14:m>
                <a:endParaRPr lang="en-US" sz="2400" dirty="0"/>
              </a:p>
            </p:txBody>
          </p:sp>
        </mc:Choice>
        <mc:Fallback xmlns="">
          <p:sp>
            <p:nvSpPr>
              <p:cNvPr id="15370" name="Object 10"/>
              <p:cNvSpPr txBox="1">
                <a:spLocks noRot="1" noChangeAspect="1" noMove="1" noResize="1" noEditPoints="1" noAdjustHandles="1" noChangeArrowheads="1" noChangeShapeType="1" noTextEdit="1"/>
              </p:cNvSpPr>
              <p:nvPr/>
            </p:nvSpPr>
            <p:spPr bwMode="auto">
              <a:xfrm>
                <a:off x="3200400" y="2219325"/>
                <a:ext cx="6324599" cy="711200"/>
              </a:xfrm>
              <a:prstGeom prst="rect">
                <a:avLst/>
              </a:prstGeom>
              <a:blipFill>
                <a:blip r:embed="rId5"/>
                <a:stretch>
                  <a:fillRect l="-289" b="-5983"/>
                </a:stretch>
              </a:blipFill>
              <a:ln>
                <a:noFill/>
              </a:ln>
              <a:effectLst/>
            </p:spPr>
            <p:txBody>
              <a:bodyPr/>
              <a:lstStyle/>
              <a:p>
                <a:r>
                  <a:rPr lang="en-US">
                    <a:noFill/>
                  </a:rPr>
                  <a:t> </a:t>
                </a:r>
              </a:p>
            </p:txBody>
          </p:sp>
        </mc:Fallback>
      </mc:AlternateContent>
      <p:sp>
        <p:nvSpPr>
          <p:cNvPr id="15371" name="Text Box 11"/>
          <p:cNvSpPr txBox="1">
            <a:spLocks noChangeArrowheads="1"/>
          </p:cNvSpPr>
          <p:nvPr/>
        </p:nvSpPr>
        <p:spPr bwMode="auto">
          <a:xfrm>
            <a:off x="3238500" y="6216414"/>
            <a:ext cx="75057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If we substitute this back into the log-likelihood, we get …</a:t>
            </a:r>
          </a:p>
        </p:txBody>
      </p:sp>
      <mc:AlternateContent xmlns:mc="http://schemas.openxmlformats.org/markup-compatibility/2006" xmlns:a14="http://schemas.microsoft.com/office/drawing/2010/main">
        <mc:Choice Requires="a14">
          <p:sp>
            <p:nvSpPr>
              <p:cNvPr id="15372" name="Object 12"/>
              <p:cNvSpPr txBox="1"/>
              <p:nvPr/>
            </p:nvSpPr>
            <p:spPr bwMode="auto">
              <a:xfrm>
                <a:off x="3263900" y="6821388"/>
                <a:ext cx="6502400" cy="94529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𝐿</m:t>
                              </m:r>
                            </m:e>
                            <m:sub>
                              <m:r>
                                <a:rPr lang="en-US" sz="2400" i="1">
                                  <a:solidFill>
                                    <a:srgbClr val="000000"/>
                                  </a:solidFill>
                                  <a:latin typeface="Cambria Math" panose="02040503050406030204" pitchFamily="18" charset="0"/>
                                </a:rPr>
                                <m:t>2</m:t>
                              </m:r>
                            </m:sub>
                          </m:sSub>
                        </m:e>
                      </m:func>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f>
                            <m:fPr>
                              <m:ctrlPr>
                                <a:rPr lang="en-US" sz="2400" i="1">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𝑁</m:t>
                              </m:r>
                            </m:den>
                          </m:f>
                        </m:e>
                      </m:func>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e>
                      </m:d>
                      <m:r>
                        <a:rPr lang="en-US" sz="2400" b="0" i="1" smtClean="0">
                          <a:solidFill>
                            <a:srgbClr val="000000"/>
                          </a:solidFill>
                          <a:latin typeface="Cambria Math" panose="02040503050406030204" pitchFamily="18" charset="0"/>
                        </a:rPr>
                        <m:t>𝑙𝑛</m:t>
                      </m:r>
                      <m:r>
                        <a:rPr lang="en-US" sz="240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1−</m:t>
                      </m:r>
                      <m:f>
                        <m:fPr>
                          <m:ctrlPr>
                            <a:rPr lang="en-US" sz="2400" i="1">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𝑁</m:t>
                          </m:r>
                        </m:den>
                      </m:f>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5372" name="Object 12"/>
              <p:cNvSpPr txBox="1">
                <a:spLocks noRot="1" noChangeAspect="1" noMove="1" noResize="1" noEditPoints="1" noAdjustHandles="1" noChangeArrowheads="1" noChangeShapeType="1" noTextEdit="1"/>
              </p:cNvSpPr>
              <p:nvPr/>
            </p:nvSpPr>
            <p:spPr bwMode="auto">
              <a:xfrm>
                <a:off x="3263900" y="6821388"/>
                <a:ext cx="6502400" cy="945297"/>
              </a:xfrm>
              <a:prstGeom prst="rect">
                <a:avLst/>
              </a:prstGeom>
              <a:blipFill>
                <a:blip r:embed="rId6"/>
                <a:stretch>
                  <a:fillRect/>
                </a:stretch>
              </a:blipFill>
              <a:ln>
                <a:noFill/>
              </a:ln>
              <a:effectLst/>
            </p:spPr>
            <p:txBody>
              <a:bodyPr/>
              <a:lstStyle/>
              <a:p>
                <a:r>
                  <a:rPr lang="en-US">
                    <a:noFill/>
                  </a:rPr>
                  <a:t> </a:t>
                </a:r>
              </a:p>
            </p:txBody>
          </p:sp>
        </mc:Fallback>
      </mc:AlternateContent>
      <p:sp>
        <p:nvSpPr>
          <p:cNvPr id="15373" name="Text Box 13"/>
          <p:cNvSpPr txBox="1">
            <a:spLocks noChangeArrowheads="1"/>
          </p:cNvSpPr>
          <p:nvPr/>
        </p:nvSpPr>
        <p:spPr bwMode="auto">
          <a:xfrm>
            <a:off x="3238500" y="3215005"/>
            <a:ext cx="464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i="1" dirty="0"/>
              <a:t>This model has 0 (free) parameters.</a:t>
            </a:r>
          </a:p>
        </p:txBody>
      </p:sp>
      <p:sp>
        <p:nvSpPr>
          <p:cNvPr id="15374" name="Text Box 14"/>
          <p:cNvSpPr txBox="1">
            <a:spLocks noChangeArrowheads="1"/>
          </p:cNvSpPr>
          <p:nvPr/>
        </p:nvSpPr>
        <p:spPr bwMode="auto">
          <a:xfrm>
            <a:off x="3238500" y="4910435"/>
            <a:ext cx="65151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i="1" dirty="0"/>
              <a:t>This model has 1 parameter. Recall, the </a:t>
            </a:r>
            <a:r>
              <a:rPr lang="en-US" sz="2400" i="1" dirty="0" err="1"/>
              <a:t>mle</a:t>
            </a:r>
            <a:r>
              <a:rPr lang="en-US" sz="2400" i="1" dirty="0"/>
              <a:t> of </a:t>
            </a:r>
            <a:r>
              <a:rPr lang="en-US" sz="2400" i="1" dirty="0">
                <a:sym typeface="Symbol" panose="05050102010706020507" pitchFamily="18" charset="2"/>
              </a:rPr>
              <a:t> is</a:t>
            </a:r>
            <a:r>
              <a:rPr lang="en-US" sz="2400" i="1" dirty="0"/>
              <a:t> </a:t>
            </a:r>
          </a:p>
        </p:txBody>
      </p:sp>
      <p:sp>
        <p:nvSpPr>
          <p:cNvPr id="1537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169F379-35C0-4490-8CC7-CE9E1694399D}" type="slidenum">
              <a:rPr lang="en-US" sz="1400"/>
              <a:pPr/>
              <a:t>17</a:t>
            </a:fld>
            <a:endParaRPr 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1140FC-1865-4088-AF1A-DEABC2890834}"/>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80FC1F1B-C181-4A25-9C1D-7467F7FD9058}"/>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E6A31AA6-F04C-401C-B527-5A90E088D7E0}"/>
              </a:ext>
            </a:extLst>
          </p:cNvPr>
          <p:cNvSpPr>
            <a:spLocks noGrp="1"/>
          </p:cNvSpPr>
          <p:nvPr>
            <p:ph type="sldNum" sz="quarter" idx="12"/>
          </p:nvPr>
        </p:nvSpPr>
        <p:spPr/>
        <p:txBody>
          <a:bodyPr/>
          <a:lstStyle/>
          <a:p>
            <a:pPr>
              <a:defRPr/>
            </a:pPr>
            <a:fld id="{00F94DA9-2BAB-4C31-8F5E-7A7B9EB27A84}" type="slidenum">
              <a:rPr lang="en-US" smtClean="0"/>
              <a:pPr>
                <a:defRPr/>
              </a:pPr>
              <a:t>18</a:t>
            </a:fld>
            <a:endParaRPr lang="en-US"/>
          </a:p>
        </p:txBody>
      </p:sp>
      <p:sp>
        <p:nvSpPr>
          <p:cNvPr id="5" name="Text Box 8">
            <a:extLst>
              <a:ext uri="{FF2B5EF4-FFF2-40B4-BE49-F238E27FC236}">
                <a16:creationId xmlns:a16="http://schemas.microsoft.com/office/drawing/2014/main" id="{8A8C03DF-1768-4C18-ACA4-05449D363DA7}"/>
              </a:ext>
            </a:extLst>
          </p:cNvPr>
          <p:cNvSpPr txBox="1">
            <a:spLocks noChangeArrowheads="1"/>
          </p:cNvSpPr>
          <p:nvPr/>
        </p:nvSpPr>
        <p:spPr bwMode="auto">
          <a:xfrm>
            <a:off x="4800600" y="533401"/>
            <a:ext cx="342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b="1" u="sng" dirty="0"/>
              <a:t>Example – AIC, BIC</a:t>
            </a:r>
          </a:p>
        </p:txBody>
      </p:sp>
      <p:graphicFrame>
        <p:nvGraphicFramePr>
          <p:cNvPr id="6" name="Table 5">
            <a:extLst>
              <a:ext uri="{FF2B5EF4-FFF2-40B4-BE49-F238E27FC236}">
                <a16:creationId xmlns:a16="http://schemas.microsoft.com/office/drawing/2014/main" id="{7162EF43-00CD-4CFA-A6A0-427C2AB002ED}"/>
              </a:ext>
            </a:extLst>
          </p:cNvPr>
          <p:cNvGraphicFramePr>
            <a:graphicFrameLocks noGrp="1"/>
          </p:cNvGraphicFramePr>
          <p:nvPr>
            <p:extLst>
              <p:ext uri="{D42A27DB-BD31-4B8C-83A1-F6EECF244321}">
                <p14:modId xmlns:p14="http://schemas.microsoft.com/office/powerpoint/2010/main" val="2968798083"/>
              </p:ext>
            </p:extLst>
          </p:nvPr>
        </p:nvGraphicFramePr>
        <p:xfrm>
          <a:off x="3709987" y="5105400"/>
          <a:ext cx="4772025" cy="2410333"/>
        </p:xfrm>
        <a:graphic>
          <a:graphicData uri="http://schemas.openxmlformats.org/drawingml/2006/table">
            <a:tbl>
              <a:tblPr firstRow="1" bandRow="1"/>
              <a:tblGrid>
                <a:gridCol w="1879278">
                  <a:extLst>
                    <a:ext uri="{9D8B030D-6E8A-4147-A177-3AD203B41FA5}">
                      <a16:colId xmlns:a16="http://schemas.microsoft.com/office/drawing/2014/main" val="4052304494"/>
                    </a:ext>
                  </a:extLst>
                </a:gridCol>
                <a:gridCol w="1526914">
                  <a:extLst>
                    <a:ext uri="{9D8B030D-6E8A-4147-A177-3AD203B41FA5}">
                      <a16:colId xmlns:a16="http://schemas.microsoft.com/office/drawing/2014/main" val="2287855249"/>
                    </a:ext>
                  </a:extLst>
                </a:gridCol>
                <a:gridCol w="1365833">
                  <a:extLst>
                    <a:ext uri="{9D8B030D-6E8A-4147-A177-3AD203B41FA5}">
                      <a16:colId xmlns:a16="http://schemas.microsoft.com/office/drawing/2014/main" val="4048653327"/>
                    </a:ext>
                  </a:extLst>
                </a:gridCol>
              </a:tblGrid>
              <a:tr h="227330">
                <a:tc>
                  <a:txBody>
                    <a:bodyPr/>
                    <a:lstStyle/>
                    <a:p>
                      <a:pPr>
                        <a:lnSpc>
                          <a:spcPct val="107000"/>
                        </a:lnSpc>
                      </a:pPr>
                      <a:endParaRPr lang="en-US" sz="2000" dirty="0">
                        <a:effectLst/>
                        <a:latin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L</a:t>
                      </a:r>
                      <a:r>
                        <a:rPr lang="en-US" sz="2000" kern="1200" baseline="-2500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200">
                          <a:effectLst/>
                          <a:latin typeface="Times New Roman" panose="02020603050405020304" pitchFamily="18" charset="0"/>
                          <a:ea typeface="Times New Roman" panose="02020603050405020304" pitchFamily="18" charset="0"/>
                          <a:cs typeface="Arial" panose="020B0604020202020204" pitchFamily="34" charset="0"/>
                          <a:sym typeface="Symbol" panose="05050102010706020507" pitchFamily="18" charset="2"/>
                        </a:rPr>
                        <a:t></a:t>
                      </a: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 = .5)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L</a:t>
                      </a:r>
                      <a:r>
                        <a:rPr lang="en-US" sz="2000" kern="12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200">
                          <a:effectLst/>
                          <a:latin typeface="Times New Roman" panose="02020603050405020304" pitchFamily="18" charset="0"/>
                          <a:ea typeface="Times New Roman" panose="02020603050405020304" pitchFamily="18" charset="0"/>
                          <a:cs typeface="Arial" panose="020B0604020202020204" pitchFamily="34" charset="0"/>
                          <a:sym typeface="Symbol" panose="05050102010706020507" pitchFamily="18" charset="2"/>
                        </a:rPr>
                        <a:t></a:t>
                      </a: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 arb)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3606233"/>
                  </a:ext>
                </a:extLst>
              </a:tr>
              <a:tr h="221615">
                <a:tc>
                  <a:txBody>
                    <a:bodyPr/>
                    <a:lstStyle/>
                    <a:p>
                      <a:pPr marL="0" marR="0">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Arial" panose="020B0604020202020204" pitchFamily="34"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2974776"/>
                  </a:ext>
                </a:extLst>
              </a:tr>
              <a:tr h="181610">
                <a:tc>
                  <a:txBody>
                    <a:bodyPr/>
                    <a:lstStyle/>
                    <a:p>
                      <a:pPr marL="0" marR="0">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Log likelihood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-13.86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-8.45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759833"/>
                  </a:ext>
                </a:extLst>
              </a:tr>
              <a:tr h="124460">
                <a:tc>
                  <a:txBody>
                    <a:bodyPr/>
                    <a:lstStyle/>
                    <a:p>
                      <a:pPr marL="0" marR="0">
                        <a:lnSpc>
                          <a:spcPct val="107000"/>
                        </a:lnSpc>
                        <a:spcBef>
                          <a:spcPts val="0"/>
                        </a:spcBef>
                        <a:spcAft>
                          <a:spcPts val="0"/>
                        </a:spcAft>
                      </a:pP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k</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835707"/>
                  </a:ext>
                </a:extLst>
              </a:tr>
              <a:tr h="130175">
                <a:tc>
                  <a:txBody>
                    <a:bodyPr/>
                    <a:lstStyle/>
                    <a:p>
                      <a:pPr marL="0" marR="0">
                        <a:lnSpc>
                          <a:spcPct val="107000"/>
                        </a:lnSpc>
                        <a:spcBef>
                          <a:spcPts val="0"/>
                        </a:spcBef>
                        <a:spcAft>
                          <a:spcPts val="0"/>
                        </a:spcAft>
                      </a:pP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AIC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kern="1200" dirty="0">
                          <a:effectLst/>
                          <a:latin typeface="Times New Roman" panose="02020603050405020304" pitchFamily="18" charset="0"/>
                          <a:ea typeface="Times New Roman" panose="02020603050405020304" pitchFamily="18" charset="0"/>
                          <a:cs typeface="Times New Roman" panose="02020603050405020304" pitchFamily="18" charset="0"/>
                        </a:rPr>
                        <a:t>27.72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kern="1200" dirty="0">
                          <a:effectLst/>
                          <a:latin typeface="Times New Roman" panose="02020603050405020304" pitchFamily="18" charset="0"/>
                          <a:ea typeface="Times New Roman" panose="02020603050405020304" pitchFamily="18" charset="0"/>
                          <a:cs typeface="Times New Roman" panose="02020603050405020304" pitchFamily="18" charset="0"/>
                        </a:rPr>
                        <a:t>18.91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944260"/>
                  </a:ext>
                </a:extLst>
              </a:tr>
              <a:tr h="0">
                <a:tc>
                  <a:txBody>
                    <a:bodyPr/>
                    <a:lstStyle/>
                    <a:p>
                      <a:pPr marL="0" marR="0">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BIC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kern="1200" dirty="0">
                          <a:effectLst/>
                          <a:latin typeface="Times New Roman" panose="02020603050405020304" pitchFamily="18" charset="0"/>
                          <a:ea typeface="Times New Roman" panose="02020603050405020304" pitchFamily="18" charset="0"/>
                          <a:cs typeface="Times New Roman" panose="02020603050405020304" pitchFamily="18" charset="0"/>
                        </a:rPr>
                        <a:t>27.72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kern="1200" dirty="0">
                          <a:effectLst/>
                          <a:latin typeface="Times New Roman" panose="02020603050405020304" pitchFamily="18" charset="0"/>
                          <a:ea typeface="Times New Roman" panose="02020603050405020304" pitchFamily="18" charset="0"/>
                          <a:cs typeface="Times New Roman" panose="02020603050405020304" pitchFamily="18" charset="0"/>
                        </a:rPr>
                        <a:t>19.90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19833"/>
                  </a:ext>
                </a:extLst>
              </a:tr>
            </a:tbl>
          </a:graphicData>
        </a:graphic>
      </p:graphicFrame>
      <p:sp>
        <p:nvSpPr>
          <p:cNvPr id="7" name="Rectangle 6">
            <a:extLst>
              <a:ext uri="{FF2B5EF4-FFF2-40B4-BE49-F238E27FC236}">
                <a16:creationId xmlns:a16="http://schemas.microsoft.com/office/drawing/2014/main" id="{12AC9F84-A29C-4844-8761-679E4829C8F4}"/>
              </a:ext>
            </a:extLst>
          </p:cNvPr>
          <p:cNvSpPr/>
          <p:nvPr/>
        </p:nvSpPr>
        <p:spPr>
          <a:xfrm>
            <a:off x="1799095" y="2332634"/>
            <a:ext cx="7124707" cy="461665"/>
          </a:xfrm>
          <a:prstGeom prst="rect">
            <a:avLst/>
          </a:prstGeom>
        </p:spPr>
        <p:txBody>
          <a:bodyPr wrap="none">
            <a:spAutoFit/>
          </a:bodyPr>
          <a:lstStyle/>
          <a:p>
            <a:r>
              <a:rPr lang="en-US" sz="2400" dirty="0">
                <a:latin typeface="Times New Roman" panose="02020603050405020304" pitchFamily="18" charset="0"/>
                <a:ea typeface="Calibri" panose="020F0502020204030204" pitchFamily="34" charset="0"/>
              </a:rPr>
              <a:t>Here are the AIC and BIC calculations for N = 20, Z = 3</a:t>
            </a:r>
            <a:endParaRPr lang="en-US" sz="2400" dirty="0"/>
          </a:p>
        </p:txBody>
      </p:sp>
      <mc:AlternateContent xmlns:mc="http://schemas.openxmlformats.org/markup-compatibility/2006" xmlns:a14="http://schemas.microsoft.com/office/drawing/2010/main">
        <mc:Choice Requires="a14">
          <p:sp>
            <p:nvSpPr>
              <p:cNvPr id="8" name="Text Box 3">
                <a:extLst>
                  <a:ext uri="{FF2B5EF4-FFF2-40B4-BE49-F238E27FC236}">
                    <a16:creationId xmlns:a16="http://schemas.microsoft.com/office/drawing/2014/main" id="{B5DF414D-D7E7-433F-96E2-223493DBCF32}"/>
                  </a:ext>
                </a:extLst>
              </p:cNvPr>
              <p:cNvSpPr txBox="1">
                <a:spLocks noChangeArrowheads="1"/>
              </p:cNvSpPr>
              <p:nvPr/>
            </p:nvSpPr>
            <p:spPr bwMode="auto">
              <a:xfrm>
                <a:off x="4700722" y="1120435"/>
                <a:ext cx="3325678" cy="1015663"/>
              </a:xfrm>
              <a:prstGeom prst="rect">
                <a:avLst/>
              </a:prstGeom>
              <a:noFill/>
              <a:ln w="12700">
                <a:solidFill>
                  <a:schemeClr val="tx1"/>
                </a:solidFill>
                <a:miter lim="800000"/>
                <a:headEnd type="none" w="sm" len="sm"/>
                <a:tailEnd type="none" w="sm" len="sm"/>
              </a:ln>
              <a:effectLst/>
              <a:extLst>
                <a:ext uri="{909E8E84-426E-40DD-AFC4-6F175D3DCCD1}">
                  <a14:hiddenFill>
                    <a:solidFill>
                      <a:schemeClr val="accent1"/>
                    </a:solidFill>
                  </a14:hiddenFill>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AIC = </a:t>
                </a:r>
                <a14:m>
                  <m:oMath xmlns:m="http://schemas.openxmlformats.org/officeDocument/2006/math">
                    <m:r>
                      <a:rPr lang="en-US" sz="2400" b="0" i="1" smtClean="0">
                        <a:latin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ℓ</m:t>
                    </m:r>
                    <m:d>
                      <m:dPr>
                        <m:ctrlPr>
                          <a:rPr lang="en-US" sz="2400" b="0" i="1" smtClean="0">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𝜃</m:t>
                        </m:r>
                      </m:e>
                    </m:d>
                    <m:r>
                      <a:rPr lang="en-US" sz="2400" b="0" i="1" smtClean="0">
                        <a:latin typeface="Cambria Math" panose="02040503050406030204" pitchFamily="18" charset="0"/>
                        <a:ea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𝑘</m:t>
                    </m:r>
                  </m:oMath>
                </a14:m>
                <a:endParaRPr lang="en-US" sz="2400" dirty="0"/>
              </a:p>
              <a:p>
                <a:pPr>
                  <a:spcBef>
                    <a:spcPct val="50000"/>
                  </a:spcBef>
                </a:pPr>
                <a:r>
                  <a:rPr lang="en-US" sz="2400" dirty="0"/>
                  <a:t>BIC = </a:t>
                </a:r>
                <a14:m>
                  <m:oMath xmlns:m="http://schemas.openxmlformats.org/officeDocument/2006/math">
                    <m:r>
                      <a:rPr lang="en-US" sz="2400" i="1">
                        <a:latin typeface="Cambria Math" panose="02040503050406030204" pitchFamily="18" charset="0"/>
                      </a:rPr>
                      <m:t>2</m:t>
                    </m:r>
                    <m:r>
                      <a:rPr lang="en-US" sz="2400" i="1">
                        <a:latin typeface="Cambria Math" panose="02040503050406030204" pitchFamily="18" charset="0"/>
                        <a:ea typeface="Cambria Math" panose="02040503050406030204" pitchFamily="18" charset="0"/>
                      </a:rPr>
                      <m:t>ℓ</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𝜃</m:t>
                        </m:r>
                      </m:e>
                    </m:d>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𝑘</m:t>
                    </m:r>
                    <m:r>
                      <a:rPr lang="en-US" sz="2400" b="0" i="1" smtClean="0">
                        <a:latin typeface="Cambria Math" panose="02040503050406030204" pitchFamily="18" charset="0"/>
                        <a:ea typeface="Cambria Math" panose="02040503050406030204" pitchFamily="18" charset="0"/>
                      </a:rPr>
                      <m:t> </m:t>
                    </m:r>
                    <m:r>
                      <m:rPr>
                        <m:sty m:val="p"/>
                      </m:rPr>
                      <a:rPr lang="en-US" sz="2400" b="0" i="0" smtClean="0">
                        <a:latin typeface="Cambria Math" panose="02040503050406030204" pitchFamily="18" charset="0"/>
                        <a:ea typeface="Cambria Math" panose="02040503050406030204" pitchFamily="18" charset="0"/>
                      </a:rPr>
                      <m:t>log</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𝑛</m:t>
                    </m:r>
                    <m:r>
                      <a:rPr lang="en-US" sz="2400" b="0" i="1" smtClean="0">
                        <a:latin typeface="Cambria Math" panose="02040503050406030204" pitchFamily="18" charset="0"/>
                        <a:ea typeface="Cambria Math" panose="02040503050406030204" pitchFamily="18" charset="0"/>
                      </a:rPr>
                      <m:t>)</m:t>
                    </m:r>
                  </m:oMath>
                </a14:m>
                <a:endParaRPr lang="en-US" sz="2400" dirty="0"/>
              </a:p>
            </p:txBody>
          </p:sp>
        </mc:Choice>
        <mc:Fallback xmlns="">
          <p:sp>
            <p:nvSpPr>
              <p:cNvPr id="8" name="Text Box 3">
                <a:extLst>
                  <a:ext uri="{FF2B5EF4-FFF2-40B4-BE49-F238E27FC236}">
                    <a16:creationId xmlns:a16="http://schemas.microsoft.com/office/drawing/2014/main" id="{B5DF414D-D7E7-433F-96E2-223493DBCF32}"/>
                  </a:ext>
                </a:extLst>
              </p:cNvPr>
              <p:cNvSpPr txBox="1">
                <a:spLocks noRot="1" noChangeAspect="1" noMove="1" noResize="1" noEditPoints="1" noAdjustHandles="1" noChangeArrowheads="1" noChangeShapeType="1" noTextEdit="1"/>
              </p:cNvSpPr>
              <p:nvPr/>
            </p:nvSpPr>
            <p:spPr bwMode="auto">
              <a:xfrm>
                <a:off x="4700722" y="1120435"/>
                <a:ext cx="3325678" cy="1015663"/>
              </a:xfrm>
              <a:prstGeom prst="rect">
                <a:avLst/>
              </a:prstGeom>
              <a:blipFill>
                <a:blip r:embed="rId2"/>
                <a:stretch>
                  <a:fillRect l="-2555" t="-4167" b="-12500"/>
                </a:stretch>
              </a:blip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Object 10">
                <a:extLst>
                  <a:ext uri="{FF2B5EF4-FFF2-40B4-BE49-F238E27FC236}">
                    <a16:creationId xmlns:a16="http://schemas.microsoft.com/office/drawing/2014/main" id="{63DC7B19-B647-4773-9B09-4A62563035DB}"/>
                  </a:ext>
                </a:extLst>
              </p:cNvPr>
              <p:cNvSpPr txBox="1"/>
              <p:nvPr/>
            </p:nvSpPr>
            <p:spPr bwMode="auto">
              <a:xfrm>
                <a:off x="1774556" y="2997799"/>
                <a:ext cx="6324599" cy="7112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𝐿</m:t>
                              </m:r>
                            </m:e>
                            <m:sub>
                              <m:r>
                                <a:rPr lang="en-US" sz="2400" i="1">
                                  <a:solidFill>
                                    <a:srgbClr val="000000"/>
                                  </a:solidFill>
                                  <a:latin typeface="Cambria Math" panose="02040503050406030204" pitchFamily="18" charset="0"/>
                                </a:rPr>
                                <m:t>1</m:t>
                              </m:r>
                            </m:sub>
                          </m:sSub>
                        </m:e>
                      </m:func>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𝑁</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0</m:t>
                          </m:r>
                        </m:e>
                      </m:func>
                      <m:r>
                        <a:rPr lang="en-US" sz="2400" i="1">
                          <a:solidFill>
                            <a:srgbClr val="000000"/>
                          </a:solidFill>
                          <a:latin typeface="Cambria Math" panose="02040503050406030204" pitchFamily="18" charset="0"/>
                        </a:rPr>
                        <m:t>.5</m:t>
                      </m:r>
                      <m:r>
                        <a:rPr lang="en-US" sz="2400" b="0" i="1" smtClean="0">
                          <a:solidFill>
                            <a:srgbClr val="000000"/>
                          </a:solidFill>
                          <a:latin typeface="Cambria Math" panose="02040503050406030204" pitchFamily="18" charset="0"/>
                        </a:rPr>
                        <m:t>=−13.86 </m:t>
                      </m:r>
                    </m:oMath>
                  </m:oMathPara>
                </a14:m>
                <a:endParaRPr lang="en-US" sz="2400" dirty="0"/>
              </a:p>
            </p:txBody>
          </p:sp>
        </mc:Choice>
        <mc:Fallback xmlns="">
          <p:sp>
            <p:nvSpPr>
              <p:cNvPr id="9" name="Object 10">
                <a:extLst>
                  <a:ext uri="{FF2B5EF4-FFF2-40B4-BE49-F238E27FC236}">
                    <a16:creationId xmlns:a16="http://schemas.microsoft.com/office/drawing/2014/main" id="{63DC7B19-B647-4773-9B09-4A62563035DB}"/>
                  </a:ext>
                </a:extLst>
              </p:cNvPr>
              <p:cNvSpPr txBox="1">
                <a:spLocks noRot="1" noChangeAspect="1" noMove="1" noResize="1" noEditPoints="1" noAdjustHandles="1" noChangeArrowheads="1" noChangeShapeType="1" noTextEdit="1"/>
              </p:cNvSpPr>
              <p:nvPr/>
            </p:nvSpPr>
            <p:spPr bwMode="auto">
              <a:xfrm>
                <a:off x="1774556" y="2997799"/>
                <a:ext cx="6324599" cy="711200"/>
              </a:xfrm>
              <a:prstGeom prst="rect">
                <a:avLst/>
              </a:prstGeom>
              <a:blipFill>
                <a:blip r:embed="rId3"/>
                <a:stretch>
                  <a:fillRect l="-289"/>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Object 12">
                <a:extLst>
                  <a:ext uri="{FF2B5EF4-FFF2-40B4-BE49-F238E27FC236}">
                    <a16:creationId xmlns:a16="http://schemas.microsoft.com/office/drawing/2014/main" id="{DE33BFB1-D844-4014-A2B5-FD9CAE85F79D}"/>
                  </a:ext>
                </a:extLst>
              </p:cNvPr>
              <p:cNvSpPr txBox="1"/>
              <p:nvPr/>
            </p:nvSpPr>
            <p:spPr bwMode="auto">
              <a:xfrm>
                <a:off x="1799095" y="3557213"/>
                <a:ext cx="6502400" cy="94529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𝐿</m:t>
                              </m:r>
                            </m:e>
                            <m:sub>
                              <m:r>
                                <a:rPr lang="en-US" sz="2400" i="1">
                                  <a:solidFill>
                                    <a:srgbClr val="000000"/>
                                  </a:solidFill>
                                  <a:latin typeface="Cambria Math" panose="02040503050406030204" pitchFamily="18" charset="0"/>
                                </a:rPr>
                                <m:t>2</m:t>
                              </m:r>
                            </m:sub>
                          </m:sSub>
                        </m:e>
                      </m:func>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f>
                            <m:fPr>
                              <m:ctrlPr>
                                <a:rPr lang="en-US" sz="2400" i="1">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𝑁</m:t>
                              </m:r>
                            </m:den>
                          </m:f>
                        </m:e>
                      </m:func>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e>
                      </m:d>
                      <m:r>
                        <a:rPr lang="en-US" sz="2400" b="0" i="1" smtClean="0">
                          <a:solidFill>
                            <a:srgbClr val="000000"/>
                          </a:solidFill>
                          <a:latin typeface="Cambria Math" panose="02040503050406030204" pitchFamily="18" charset="0"/>
                        </a:rPr>
                        <m:t>𝑙𝑛</m:t>
                      </m:r>
                      <m:r>
                        <a:rPr lang="en-US" sz="2400" i="1" smtClean="0">
                          <a:solidFill>
                            <a:srgbClr val="000000"/>
                          </a:solidFill>
                          <a:latin typeface="Cambria Math" panose="02040503050406030204" pitchFamily="18" charset="0"/>
                        </a:rPr>
                        <m:t> </m:t>
                      </m:r>
                      <m:d>
                        <m:dPr>
                          <m:ctrlPr>
                            <a:rPr lang="en-US" sz="2400" b="0" i="1" smtClean="0">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m:t>
                          </m:r>
                          <m:f>
                            <m:fPr>
                              <m:ctrlPr>
                                <a:rPr lang="en-US" sz="2400" i="1">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𝑁</m:t>
                              </m:r>
                            </m:den>
                          </m:f>
                        </m:e>
                      </m:d>
                      <m:r>
                        <a:rPr lang="en-US" sz="2400" b="0" i="1" smtClean="0">
                          <a:solidFill>
                            <a:srgbClr val="000000"/>
                          </a:solidFill>
                          <a:latin typeface="Cambria Math" panose="02040503050406030204" pitchFamily="18" charset="0"/>
                        </a:rPr>
                        <m:t>=−8.45</m:t>
                      </m:r>
                    </m:oMath>
                  </m:oMathPara>
                </a14:m>
                <a:endParaRPr lang="en-US" sz="2400" dirty="0"/>
              </a:p>
            </p:txBody>
          </p:sp>
        </mc:Choice>
        <mc:Fallback xmlns="">
          <p:sp>
            <p:nvSpPr>
              <p:cNvPr id="10" name="Object 12">
                <a:extLst>
                  <a:ext uri="{FF2B5EF4-FFF2-40B4-BE49-F238E27FC236}">
                    <a16:creationId xmlns:a16="http://schemas.microsoft.com/office/drawing/2014/main" id="{DE33BFB1-D844-4014-A2B5-FD9CAE85F79D}"/>
                  </a:ext>
                </a:extLst>
              </p:cNvPr>
              <p:cNvSpPr txBox="1">
                <a:spLocks noRot="1" noChangeAspect="1" noMove="1" noResize="1" noEditPoints="1" noAdjustHandles="1" noChangeArrowheads="1" noChangeShapeType="1" noTextEdit="1"/>
              </p:cNvSpPr>
              <p:nvPr/>
            </p:nvSpPr>
            <p:spPr bwMode="auto">
              <a:xfrm>
                <a:off x="1799095" y="3557213"/>
                <a:ext cx="6502400" cy="945297"/>
              </a:xfrm>
              <a:prstGeom prst="rect">
                <a:avLst/>
              </a:prstGeom>
              <a:blipFill>
                <a:blip r:embed="rId4"/>
                <a:stretch>
                  <a:fillRect/>
                </a:stretch>
              </a:blipFill>
              <a:ln>
                <a:noFill/>
              </a:ln>
              <a:effectLst/>
            </p:spPr>
            <p:txBody>
              <a:bodyPr/>
              <a:lstStyle/>
              <a:p>
                <a:r>
                  <a:rPr lang="en-US">
                    <a:noFill/>
                  </a:rPr>
                  <a:t> </a:t>
                </a:r>
              </a:p>
            </p:txBody>
          </p:sp>
        </mc:Fallback>
      </mc:AlternateContent>
    </p:spTree>
    <p:extLst>
      <p:ext uri="{BB962C8B-B14F-4D97-AF65-F5344CB8AC3E}">
        <p14:creationId xmlns:p14="http://schemas.microsoft.com/office/powerpoint/2010/main" val="3853979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2048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0484" name="Text Box 4"/>
          <p:cNvSpPr txBox="1">
            <a:spLocks noChangeArrowheads="1"/>
          </p:cNvSpPr>
          <p:nvPr/>
        </p:nvSpPr>
        <p:spPr bwMode="auto">
          <a:xfrm>
            <a:off x="4114800" y="762001"/>
            <a:ext cx="403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Bayes Estimation</a:t>
            </a:r>
          </a:p>
        </p:txBody>
      </p:sp>
      <p:sp>
        <p:nvSpPr>
          <p:cNvPr id="20485" name="Text Box 5"/>
          <p:cNvSpPr txBox="1">
            <a:spLocks noChangeArrowheads="1"/>
          </p:cNvSpPr>
          <p:nvPr/>
        </p:nvSpPr>
        <p:spPr bwMode="auto">
          <a:xfrm>
            <a:off x="1752600" y="1447801"/>
            <a:ext cx="891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Recall Bayes theorem (written in terms of data X and parameter </a:t>
            </a:r>
            <a:r>
              <a:rPr lang="en-US" sz="2400" dirty="0">
                <a:sym typeface="Symbol" pitchFamily="18" charset="2"/>
              </a:rPr>
              <a:t>):</a:t>
            </a:r>
          </a:p>
          <a:p>
            <a:pPr>
              <a:spcBef>
                <a:spcPct val="50000"/>
              </a:spcBef>
            </a:pPr>
            <a:endParaRPr lang="en-US" sz="2400" dirty="0">
              <a:sym typeface="Symbol" pitchFamily="18" charset="2"/>
            </a:endParaRPr>
          </a:p>
        </p:txBody>
      </p:sp>
      <p:sp>
        <p:nvSpPr>
          <p:cNvPr id="20487" name="Text Box 7"/>
          <p:cNvSpPr txBox="1">
            <a:spLocks noChangeArrowheads="1"/>
          </p:cNvSpPr>
          <p:nvPr/>
        </p:nvSpPr>
        <p:spPr bwMode="auto">
          <a:xfrm>
            <a:off x="1752599" y="3124201"/>
            <a:ext cx="930988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Notice the change in perspective - </a:t>
            </a:r>
            <a:r>
              <a:rPr lang="en-US" sz="2400" dirty="0">
                <a:sym typeface="Symbol" pitchFamily="18" charset="2"/>
              </a:rPr>
              <a:t> is now treated as a random variable instead of a fixed number. </a:t>
            </a:r>
          </a:p>
          <a:p>
            <a:pPr>
              <a:spcBef>
                <a:spcPct val="50000"/>
              </a:spcBef>
            </a:pPr>
            <a:r>
              <a:rPr lang="en-US" sz="2400" dirty="0">
                <a:sym typeface="Symbol" pitchFamily="18" charset="2"/>
              </a:rPr>
              <a:t>P(X|) is the likelihood function, as before.</a:t>
            </a:r>
          </a:p>
          <a:p>
            <a:pPr>
              <a:spcBef>
                <a:spcPct val="50000"/>
              </a:spcBef>
            </a:pPr>
            <a:r>
              <a:rPr lang="en-US" sz="2400" dirty="0">
                <a:sym typeface="Symbol" pitchFamily="18" charset="2"/>
              </a:rPr>
              <a:t>P() is called the </a:t>
            </a:r>
            <a:r>
              <a:rPr lang="en-US" sz="2400" i="1" dirty="0">
                <a:sym typeface="Symbol" pitchFamily="18" charset="2"/>
              </a:rPr>
              <a:t>prior distribution</a:t>
            </a:r>
            <a:r>
              <a:rPr lang="en-US" sz="2400" dirty="0">
                <a:sym typeface="Symbol" pitchFamily="18" charset="2"/>
              </a:rPr>
              <a:t> of </a:t>
            </a:r>
            <a:r>
              <a:rPr lang="en-US" sz="2400" i="1" dirty="0">
                <a:sym typeface="Symbol" pitchFamily="18" charset="2"/>
              </a:rPr>
              <a:t>.</a:t>
            </a:r>
          </a:p>
          <a:p>
            <a:pPr>
              <a:spcBef>
                <a:spcPct val="50000"/>
              </a:spcBef>
            </a:pPr>
            <a:r>
              <a:rPr lang="en-US" sz="2400" dirty="0">
                <a:sym typeface="Symbol" pitchFamily="18" charset="2"/>
              </a:rPr>
              <a:t>P( | X) is called the </a:t>
            </a:r>
            <a:r>
              <a:rPr lang="en-US" sz="2400" i="1" dirty="0">
                <a:sym typeface="Symbol" pitchFamily="18" charset="2"/>
              </a:rPr>
              <a:t>posterior distribution</a:t>
            </a:r>
            <a:r>
              <a:rPr lang="en-US" sz="2400" dirty="0">
                <a:sym typeface="Symbol" pitchFamily="18" charset="2"/>
              </a:rPr>
              <a:t> of  and is used for estimation</a:t>
            </a:r>
            <a:endParaRPr lang="en-US" sz="2400" i="1" dirty="0">
              <a:sym typeface="Symbol" pitchFamily="18" charset="2"/>
            </a:endParaRPr>
          </a:p>
          <a:p>
            <a:pPr>
              <a:spcBef>
                <a:spcPct val="50000"/>
              </a:spcBef>
            </a:pPr>
            <a:r>
              <a:rPr lang="en-US" sz="2400" dirty="0">
                <a:sym typeface="Symbol" pitchFamily="18" charset="2"/>
              </a:rPr>
              <a:t>Based on</a:t>
            </a:r>
            <a:r>
              <a:rPr lang="en-US" sz="2400" i="1" dirty="0">
                <a:sym typeface="Symbol" pitchFamily="18" charset="2"/>
              </a:rPr>
              <a:t> </a:t>
            </a:r>
            <a:r>
              <a:rPr lang="en-US" sz="2400" dirty="0">
                <a:sym typeface="Symbol" pitchFamily="18" charset="2"/>
              </a:rPr>
              <a:t>P( | X) we can define a number of possible estimators of . A commonly used estimate is the maximum a posteriori (MAP) estimate:</a:t>
            </a:r>
          </a:p>
          <a:p>
            <a:pPr>
              <a:spcBef>
                <a:spcPct val="50000"/>
              </a:spcBef>
            </a:pPr>
            <a:endParaRPr lang="en-US" sz="2400" dirty="0">
              <a:sym typeface="Symbol" pitchFamily="18" charset="2"/>
            </a:endParaRPr>
          </a:p>
        </p:txBody>
      </p:sp>
      <mc:AlternateContent xmlns:mc="http://schemas.openxmlformats.org/markup-compatibility/2006" xmlns:a14="http://schemas.microsoft.com/office/drawing/2010/main">
        <mc:Choice Requires="a14">
          <p:sp>
            <p:nvSpPr>
              <p:cNvPr id="20488" name="Object 8"/>
              <p:cNvSpPr txBox="1"/>
              <p:nvPr/>
            </p:nvSpPr>
            <p:spPr bwMode="auto">
              <a:xfrm>
                <a:off x="4572000" y="6678590"/>
                <a:ext cx="3302000" cy="6858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2400" i="1">
                              <a:solidFill>
                                <a:srgbClr val="000000"/>
                              </a:solidFill>
                              <a:latin typeface="Cambria Math" panose="02040503050406030204" pitchFamily="18" charset="0"/>
                            </a:rPr>
                          </m:ctrlPr>
                        </m:sSubPr>
                        <m:e>
                          <m:acc>
                            <m:accPr>
                              <m:chr m:val="̂"/>
                              <m:ctrlPr>
                                <a:rPr lang="en-US" sz="2400" i="1">
                                  <a:solidFill>
                                    <a:srgbClr val="000000"/>
                                  </a:solidFill>
                                  <a:latin typeface="Cambria Math" panose="02040503050406030204" pitchFamily="18" charset="0"/>
                                </a:rPr>
                              </m:ctrlPr>
                            </m:accPr>
                            <m:e>
                              <m:r>
                                <m:rPr>
                                  <m:sty m:val="p"/>
                                </m:rPr>
                                <a:rPr lang="en-US" sz="2400" i="0">
                                  <a:solidFill>
                                    <a:srgbClr val="000000"/>
                                  </a:solidFill>
                                  <a:latin typeface="Cambria Math" panose="02040503050406030204" pitchFamily="18" charset="0"/>
                                </a:rPr>
                                <m:t>θ</m:t>
                              </m:r>
                            </m:e>
                          </m:acc>
                        </m:e>
                        <m:sub>
                          <m:r>
                            <m:rPr>
                              <m:nor/>
                            </m:rPr>
                            <a:rPr lang="en-US" sz="2400" i="0">
                              <a:solidFill>
                                <a:srgbClr val="000000"/>
                              </a:solidFill>
                              <a:latin typeface="Cambria Math" panose="02040503050406030204" pitchFamily="18" charset="0"/>
                            </a:rPr>
                            <m:t>MAP</m:t>
                          </m:r>
                        </m:sub>
                      </m:sSub>
                      <m:r>
                        <a:rPr lang="en-US" sz="2400" i="1">
                          <a:solidFill>
                            <a:srgbClr val="000000"/>
                          </a:solidFill>
                          <a:latin typeface="Cambria Math" panose="02040503050406030204" pitchFamily="18" charset="0"/>
                        </a:rPr>
                        <m:t>=</m:t>
                      </m:r>
                      <m:func>
                        <m:funcPr>
                          <m:ctrlPr>
                            <a:rPr lang="en-US" sz="2400" i="1">
                              <a:solidFill>
                                <a:srgbClr val="000000"/>
                              </a:solidFill>
                              <a:latin typeface="Cambria Math" panose="02040503050406030204" pitchFamily="18" charset="0"/>
                            </a:rPr>
                          </m:ctrlPr>
                        </m:funcPr>
                        <m:fName>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max</m:t>
                              </m:r>
                            </m:e>
                            <m:sub>
                              <m:r>
                                <a:rPr lang="en-US" sz="2400" i="1">
                                  <a:solidFill>
                                    <a:srgbClr val="000000"/>
                                  </a:solidFill>
                                  <a:latin typeface="Cambria Math" panose="02040503050406030204" pitchFamily="18" charset="0"/>
                                </a:rPr>
                                <m:t>𝜃</m:t>
                              </m:r>
                            </m:sub>
                          </m:sSub>
                        </m:fName>
                        <m:e>
                          <m:r>
                            <m:rPr>
                              <m:sty m:val="p"/>
                            </m:rPr>
                            <a:rPr lang="en-US" sz="2400" i="0">
                              <a:solidFill>
                                <a:srgbClr val="000000"/>
                              </a:solidFill>
                              <a:latin typeface="Cambria Math" panose="02040503050406030204" pitchFamily="18" charset="0"/>
                            </a:rPr>
                            <m:t>P</m:t>
                          </m:r>
                        </m:e>
                      </m:func>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θ</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X</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20488" name="Object 8"/>
              <p:cNvSpPr txBox="1">
                <a:spLocks noRot="1" noChangeAspect="1" noMove="1" noResize="1" noEditPoints="1" noAdjustHandles="1" noChangeArrowheads="1" noChangeShapeType="1" noTextEdit="1"/>
              </p:cNvSpPr>
              <p:nvPr/>
            </p:nvSpPr>
            <p:spPr bwMode="auto">
              <a:xfrm>
                <a:off x="4572000" y="6678590"/>
                <a:ext cx="3302000" cy="685800"/>
              </a:xfrm>
              <a:prstGeom prst="rect">
                <a:avLst/>
              </a:prstGeom>
              <a:blipFill>
                <a:blip r:embed="rId4"/>
                <a:stretch>
                  <a:fillRect/>
                </a:stretch>
              </a:blipFill>
              <a:ln>
                <a:noFill/>
              </a:ln>
              <a:effectLst/>
            </p:spPr>
            <p:txBody>
              <a:bodyPr/>
              <a:lstStyle/>
              <a:p>
                <a:r>
                  <a:rPr lang="en-US">
                    <a:noFill/>
                  </a:rPr>
                  <a:t> </a:t>
                </a:r>
              </a:p>
            </p:txBody>
          </p:sp>
        </mc:Fallback>
      </mc:AlternateContent>
      <p:sp>
        <p:nvSpPr>
          <p:cNvPr id="20489" name="Text Box 9"/>
          <p:cNvSpPr txBox="1">
            <a:spLocks noChangeArrowheads="1"/>
          </p:cNvSpPr>
          <p:nvPr/>
        </p:nvSpPr>
        <p:spPr bwMode="auto">
          <a:xfrm>
            <a:off x="1752599" y="7296089"/>
            <a:ext cx="80772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We can also use </a:t>
            </a:r>
            <a:r>
              <a:rPr lang="en-US" sz="2400" dirty="0">
                <a:sym typeface="Symbol" pitchFamily="18" charset="2"/>
              </a:rPr>
              <a:t>P( | X) to define “credible” intervals for .</a:t>
            </a:r>
          </a:p>
        </p:txBody>
      </p:sp>
      <p:sp>
        <p:nvSpPr>
          <p:cNvPr id="20490"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80EC28D0-A489-41F6-8402-AEFD09FA963B}" type="slidenum">
              <a:rPr lang="en-US" sz="1400"/>
              <a:pPr/>
              <a:t>19</a:t>
            </a:fld>
            <a:endParaRPr lang="en-US" sz="1400"/>
          </a:p>
        </p:txBody>
      </p:sp>
      <p:graphicFrame>
        <p:nvGraphicFramePr>
          <p:cNvPr id="15" name="Object 6">
            <a:extLst>
              <a:ext uri="{FF2B5EF4-FFF2-40B4-BE49-F238E27FC236}">
                <a16:creationId xmlns:a16="http://schemas.microsoft.com/office/drawing/2014/main" id="{FB3B977F-21B8-45D3-9A37-5535D54398BD}"/>
              </a:ext>
            </a:extLst>
          </p:cNvPr>
          <p:cNvGraphicFramePr>
            <a:graphicFrameLocks noChangeAspect="1"/>
          </p:cNvGraphicFramePr>
          <p:nvPr>
            <p:extLst>
              <p:ext uri="{D42A27DB-BD31-4B8C-83A1-F6EECF244321}">
                <p14:modId xmlns:p14="http://schemas.microsoft.com/office/powerpoint/2010/main" val="1398565696"/>
              </p:ext>
            </p:extLst>
          </p:nvPr>
        </p:nvGraphicFramePr>
        <p:xfrm>
          <a:off x="4800600" y="2035175"/>
          <a:ext cx="2743200" cy="1034086"/>
        </p:xfrm>
        <a:graphic>
          <a:graphicData uri="http://schemas.openxmlformats.org/presentationml/2006/ole">
            <mc:AlternateContent xmlns:mc="http://schemas.openxmlformats.org/markup-compatibility/2006">
              <mc:Choice xmlns:v="urn:schemas-microsoft-com:vml" Requires="v">
                <p:oleObj name="Equation" r:id="rId5" imgW="2425700" imgH="914400" progId="Equation.DSMT4">
                  <p:embed/>
                </p:oleObj>
              </mc:Choice>
              <mc:Fallback>
                <p:oleObj name="Equation" r:id="rId5" imgW="2425700" imgH="914400" progId="Equation.DSMT4">
                  <p:embed/>
                  <p:pic>
                    <p:nvPicPr>
                      <p:cNvPr id="20486"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035175"/>
                        <a:ext cx="2743200" cy="1034086"/>
                      </a:xfrm>
                      <a:prstGeom prst="rect">
                        <a:avLst/>
                      </a:prstGeom>
                      <a:noFill/>
                      <a:ln>
                        <a:noFill/>
                      </a:ln>
                      <a:effec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307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3076" name="Text Box 2"/>
          <p:cNvSpPr txBox="1">
            <a:spLocks noChangeArrowheads="1"/>
          </p:cNvSpPr>
          <p:nvPr/>
        </p:nvSpPr>
        <p:spPr bwMode="auto">
          <a:xfrm>
            <a:off x="1681619" y="457201"/>
            <a:ext cx="87525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a:t>Estimation</a:t>
            </a:r>
          </a:p>
        </p:txBody>
      </p:sp>
      <p:sp>
        <p:nvSpPr>
          <p:cNvPr id="3077" name="Text Box 8"/>
          <p:cNvSpPr txBox="1">
            <a:spLocks noChangeArrowheads="1"/>
          </p:cNvSpPr>
          <p:nvPr/>
        </p:nvSpPr>
        <p:spPr bwMode="auto">
          <a:xfrm>
            <a:off x="1295400" y="1524000"/>
            <a:ext cx="98298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Probability/statistical models depend on parameters</a:t>
            </a:r>
          </a:p>
          <a:p>
            <a:pPr lvl="1">
              <a:spcBef>
                <a:spcPct val="50000"/>
              </a:spcBef>
              <a:buFontTx/>
              <a:buChar char="•"/>
            </a:pPr>
            <a:r>
              <a:rPr lang="en-US" sz="2400" dirty="0"/>
              <a:t>Binomial depends on probability of success </a:t>
            </a:r>
            <a:r>
              <a:rPr lang="en-US" sz="2400" dirty="0">
                <a:sym typeface="Symbol" pitchFamily="18" charset="2"/>
              </a:rPr>
              <a:t>.</a:t>
            </a:r>
          </a:p>
          <a:p>
            <a:pPr lvl="1">
              <a:spcBef>
                <a:spcPct val="50000"/>
              </a:spcBef>
              <a:buFontTx/>
              <a:buChar char="•"/>
            </a:pPr>
            <a:r>
              <a:rPr lang="en-US" sz="2400" dirty="0">
                <a:sym typeface="Symbol" pitchFamily="18" charset="2"/>
              </a:rPr>
              <a:t>Normal depends on mean , standard deviation .</a:t>
            </a:r>
          </a:p>
          <a:p>
            <a:pPr>
              <a:spcBef>
                <a:spcPct val="50000"/>
              </a:spcBef>
              <a:buFontTx/>
              <a:buChar char="•"/>
            </a:pPr>
            <a:r>
              <a:rPr lang="en-US" sz="2400" dirty="0">
                <a:sym typeface="Symbol" pitchFamily="18" charset="2"/>
              </a:rPr>
              <a:t>Parameters are properties of the “population” and are typically unknown.</a:t>
            </a:r>
          </a:p>
          <a:p>
            <a:pPr>
              <a:spcBef>
                <a:spcPct val="50000"/>
              </a:spcBef>
              <a:buFontTx/>
              <a:buChar char="•"/>
            </a:pPr>
            <a:r>
              <a:rPr lang="en-US" sz="2400" dirty="0">
                <a:sym typeface="Symbol" pitchFamily="18" charset="2"/>
              </a:rPr>
              <a:t>The process of taking a sample of data to make inferences about these parameters is referred to as “estimation”.</a:t>
            </a:r>
          </a:p>
          <a:p>
            <a:pPr>
              <a:spcBef>
                <a:spcPct val="50000"/>
              </a:spcBef>
              <a:buFontTx/>
              <a:buChar char="•"/>
            </a:pPr>
            <a:r>
              <a:rPr lang="en-US" sz="2400" dirty="0">
                <a:sym typeface="Symbol" pitchFamily="18" charset="2"/>
              </a:rPr>
              <a:t>There are a number of different estimation methods … we will study two estimation methods: </a:t>
            </a:r>
          </a:p>
          <a:p>
            <a:pPr lvl="1">
              <a:spcBef>
                <a:spcPct val="50000"/>
              </a:spcBef>
              <a:buFontTx/>
              <a:buChar char="•"/>
            </a:pPr>
            <a:r>
              <a:rPr lang="en-US" sz="2400" dirty="0">
                <a:sym typeface="Symbol" pitchFamily="18" charset="2"/>
              </a:rPr>
              <a:t>Maximum likelihood (ML) </a:t>
            </a:r>
          </a:p>
          <a:p>
            <a:pPr lvl="1">
              <a:spcBef>
                <a:spcPct val="50000"/>
              </a:spcBef>
              <a:buFontTx/>
              <a:buChar char="•"/>
            </a:pPr>
            <a:r>
              <a:rPr lang="en-US" sz="2400" dirty="0">
                <a:sym typeface="Symbol" pitchFamily="18" charset="2"/>
              </a:rPr>
              <a:t>Bayes</a:t>
            </a:r>
            <a:endParaRPr lang="en-US" sz="2400" dirty="0"/>
          </a:p>
        </p:txBody>
      </p:sp>
      <p:sp>
        <p:nvSpPr>
          <p:cNvPr id="307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B8263851-8D0B-4850-BC70-7D76E9C26EBC}" type="slidenum">
              <a:rPr lang="en-US" sz="1400"/>
              <a:pPr/>
              <a:t>2</a:t>
            </a:fld>
            <a:endParaRPr 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2150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1508" name="Text Box 4"/>
          <p:cNvSpPr txBox="1">
            <a:spLocks noChangeArrowheads="1"/>
          </p:cNvSpPr>
          <p:nvPr/>
        </p:nvSpPr>
        <p:spPr bwMode="auto">
          <a:xfrm>
            <a:off x="4114800" y="762001"/>
            <a:ext cx="403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a:t>Bayes Estimation</a:t>
            </a:r>
          </a:p>
        </p:txBody>
      </p:sp>
      <mc:AlternateContent xmlns:mc="http://schemas.openxmlformats.org/markup-compatibility/2006" xmlns:a14="http://schemas.microsoft.com/office/drawing/2010/main">
        <mc:Choice Requires="a14">
          <p:sp>
            <p:nvSpPr>
              <p:cNvPr id="21509" name="Text Box 5"/>
              <p:cNvSpPr txBox="1">
                <a:spLocks noChangeArrowheads="1"/>
              </p:cNvSpPr>
              <p:nvPr/>
            </p:nvSpPr>
            <p:spPr bwMode="auto">
              <a:xfrm>
                <a:off x="1638300" y="1600200"/>
                <a:ext cx="8991600" cy="5647765"/>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type="none" w="sm" len="sm"/>
                    <a:tailEnd type="none" w="sm" len="sm"/>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marL="230188" indent="-230188">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The MAP estimator is a very simple Bayes estimator. More generally, Bayes estimators minimize a “loss function” – a penalty based on how far </a:t>
                </a:r>
                <a14:m>
                  <m:oMath xmlns:m="http://schemas.openxmlformats.org/officeDocument/2006/math">
                    <m:acc>
                      <m:accPr>
                        <m:chr m:val="̂"/>
                        <m:ctrlPr>
                          <a:rPr lang="en-US" sz="2400" i="1">
                            <a:latin typeface="Cambria Math" panose="02040503050406030204" pitchFamily="18" charset="0"/>
                          </a:rPr>
                        </m:ctrlPr>
                      </m:accPr>
                      <m:e>
                        <m:r>
                          <a:rPr lang="en-US" sz="2400" i="1">
                            <a:latin typeface="Cambria Math"/>
                            <a:ea typeface="Cambria Math"/>
                          </a:rPr>
                          <m:t>𝜃</m:t>
                        </m:r>
                      </m:e>
                    </m:acc>
                    <m:r>
                      <a:rPr lang="en-US" sz="2400">
                        <a:latin typeface="Cambria Math"/>
                      </a:rPr>
                      <m:t> </m:t>
                    </m:r>
                    <m:r>
                      <m:rPr>
                        <m:sty m:val="p"/>
                      </m:rPr>
                      <a:rPr lang="en-US" sz="2400">
                        <a:latin typeface="Cambria Math"/>
                      </a:rPr>
                      <m:t>i</m:t>
                    </m:r>
                  </m:oMath>
                </a14:m>
                <a:r>
                  <a:rPr lang="en-US" sz="2400" dirty="0">
                    <a:sym typeface="Symbol"/>
                  </a:rPr>
                  <a:t>s from  (e.g. Loss =</a:t>
                </a:r>
                <a14:m>
                  <m:oMath xmlns:m="http://schemas.openxmlformats.org/officeDocument/2006/math">
                    <m:sSup>
                      <m:sSupPr>
                        <m:ctrlPr>
                          <a:rPr lang="en-US" sz="2400" i="1">
                            <a:latin typeface="Cambria Math" panose="02040503050406030204" pitchFamily="18" charset="0"/>
                            <a:ea typeface="Cambria Math"/>
                            <a:sym typeface="Symbol"/>
                          </a:rPr>
                        </m:ctrlPr>
                      </m:sSupPr>
                      <m:e>
                        <m:r>
                          <a:rPr lang="en-US" sz="2400" i="1">
                            <a:latin typeface="Cambria Math"/>
                            <a:sym typeface="Symbol"/>
                          </a:rPr>
                          <m:t>(</m:t>
                        </m:r>
                        <m:acc>
                          <m:accPr>
                            <m:chr m:val="̂"/>
                            <m:ctrlPr>
                              <a:rPr lang="en-US" sz="2400" i="1">
                                <a:latin typeface="Cambria Math" panose="02040503050406030204" pitchFamily="18" charset="0"/>
                                <a:sym typeface="Symbol"/>
                              </a:rPr>
                            </m:ctrlPr>
                          </m:accPr>
                          <m:e>
                            <m:r>
                              <a:rPr lang="en-US" sz="2400" i="1">
                                <a:latin typeface="Cambria Math"/>
                                <a:ea typeface="Cambria Math"/>
                                <a:sym typeface="Symbol"/>
                              </a:rPr>
                              <m:t>𝜃</m:t>
                            </m:r>
                            <m:r>
                              <m:rPr>
                                <m:nor/>
                              </m:rPr>
                              <a:rPr lang="en-US" sz="2400" dirty="0"/>
                              <m:t> </m:t>
                            </m:r>
                          </m:e>
                        </m:acc>
                        <m:r>
                          <a:rPr lang="en-US" sz="2400" i="1">
                            <a:latin typeface="Cambria Math"/>
                            <a:sym typeface="Symbol"/>
                          </a:rPr>
                          <m:t>−</m:t>
                        </m:r>
                        <m:r>
                          <a:rPr lang="en-US" sz="2400" i="1">
                            <a:latin typeface="Cambria Math"/>
                            <a:ea typeface="Cambria Math"/>
                            <a:sym typeface="Symbol"/>
                          </a:rPr>
                          <m:t>𝜃</m:t>
                        </m:r>
                        <m:r>
                          <a:rPr lang="en-US" sz="2400" i="1">
                            <a:latin typeface="Cambria Math"/>
                            <a:ea typeface="Cambria Math"/>
                            <a:sym typeface="Symbol"/>
                          </a:rPr>
                          <m:t>)</m:t>
                        </m:r>
                      </m:e>
                      <m:sup>
                        <m:r>
                          <a:rPr lang="en-US" sz="2400" i="1">
                            <a:latin typeface="Cambria Math"/>
                            <a:ea typeface="Cambria Math"/>
                            <a:sym typeface="Symbol"/>
                          </a:rPr>
                          <m:t>2</m:t>
                        </m:r>
                      </m:sup>
                    </m:sSup>
                  </m:oMath>
                </a14:m>
                <a:r>
                  <a:rPr lang="en-US" sz="2400" dirty="0"/>
                  <a:t>).</a:t>
                </a:r>
              </a:p>
              <a:p>
                <a:pPr>
                  <a:spcBef>
                    <a:spcPct val="50000"/>
                  </a:spcBef>
                  <a:buFontTx/>
                  <a:buChar char="•"/>
                </a:pPr>
                <a:r>
                  <a:rPr lang="en-US" sz="2400" dirty="0"/>
                  <a:t>The Bayesian procedure provides a convenient way of combining external information or previous data (through the prior distribution) with the current data (through the likelihood) to create a new estimate.</a:t>
                </a:r>
              </a:p>
              <a:p>
                <a:pPr>
                  <a:spcBef>
                    <a:spcPct val="50000"/>
                  </a:spcBef>
                  <a:buFontTx/>
                  <a:buChar char="•"/>
                </a:pPr>
                <a:r>
                  <a:rPr lang="en-US" sz="2400" dirty="0"/>
                  <a:t>As N increases, the data (through the likelihood) overwhelms the prior and the Bayes estimator typically converges to the MLE</a:t>
                </a:r>
              </a:p>
              <a:p>
                <a:pPr>
                  <a:spcBef>
                    <a:spcPct val="50000"/>
                  </a:spcBef>
                  <a:buFontTx/>
                  <a:buChar char="•"/>
                </a:pPr>
                <a:r>
                  <a:rPr lang="en-US" sz="2400" dirty="0"/>
                  <a:t>Controversy arises when P(</a:t>
                </a:r>
                <a:r>
                  <a:rPr lang="en-US" sz="2400" dirty="0">
                    <a:sym typeface="Symbol" pitchFamily="18" charset="2"/>
                  </a:rPr>
                  <a:t>) is used to incorporate subjective beliefs or opinions. </a:t>
                </a:r>
              </a:p>
              <a:p>
                <a:pPr>
                  <a:spcBef>
                    <a:spcPct val="50000"/>
                  </a:spcBef>
                  <a:buFontTx/>
                  <a:buChar char="•"/>
                </a:pPr>
                <a:r>
                  <a:rPr lang="en-US" sz="2400" dirty="0">
                    <a:sym typeface="Symbol" pitchFamily="18" charset="2"/>
                  </a:rPr>
                  <a:t>If the prior distribution P() is simply that  is uniformly distributed over all possible values, this is called an “uninformative” prior, and the MAP is the same as the MLE.</a:t>
                </a:r>
              </a:p>
            </p:txBody>
          </p:sp>
        </mc:Choice>
        <mc:Fallback xmlns="">
          <p:sp>
            <p:nvSpPr>
              <p:cNvPr id="21509" name="Text Box 5"/>
              <p:cNvSpPr txBox="1">
                <a:spLocks noRot="1" noChangeAspect="1" noMove="1" noResize="1" noEditPoints="1" noAdjustHandles="1" noChangeArrowheads="1" noChangeShapeType="1" noTextEdit="1"/>
              </p:cNvSpPr>
              <p:nvPr/>
            </p:nvSpPr>
            <p:spPr bwMode="auto">
              <a:xfrm>
                <a:off x="1638300" y="1600200"/>
                <a:ext cx="8991600" cy="5647765"/>
              </a:xfrm>
              <a:prstGeom prst="rect">
                <a:avLst/>
              </a:prstGeom>
              <a:blipFill>
                <a:blip r:embed="rId2"/>
                <a:stretch>
                  <a:fillRect l="-949" t="-864" r="-1085" b="-151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1511"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5C298998-04D7-453D-B53D-77940524A8AB}" type="slidenum">
              <a:rPr lang="en-US" sz="1400"/>
              <a:pPr/>
              <a:t>20</a:t>
            </a:fld>
            <a:endParaRPr lang="en-US"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2253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2532" name="Text Box 4"/>
          <p:cNvSpPr txBox="1">
            <a:spLocks noChangeArrowheads="1"/>
          </p:cNvSpPr>
          <p:nvPr/>
        </p:nvSpPr>
        <p:spPr bwMode="auto">
          <a:xfrm>
            <a:off x="4114800" y="762001"/>
            <a:ext cx="403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Bayes Estimation</a:t>
            </a:r>
          </a:p>
        </p:txBody>
      </p:sp>
      <p:sp>
        <p:nvSpPr>
          <p:cNvPr id="22533" name="Text Box 5"/>
          <p:cNvSpPr txBox="1">
            <a:spLocks noChangeArrowheads="1"/>
          </p:cNvSpPr>
          <p:nvPr/>
        </p:nvSpPr>
        <p:spPr bwMode="auto">
          <a:xfrm>
            <a:off x="1981200" y="1422172"/>
            <a:ext cx="5715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u="sng" dirty="0"/>
              <a:t>Example</a:t>
            </a:r>
          </a:p>
        </p:txBody>
      </p:sp>
      <p:sp>
        <p:nvSpPr>
          <p:cNvPr id="22534" name="Text Box 8"/>
          <p:cNvSpPr txBox="1">
            <a:spLocks noChangeArrowheads="1"/>
          </p:cNvSpPr>
          <p:nvPr/>
        </p:nvSpPr>
        <p:spPr bwMode="auto">
          <a:xfrm>
            <a:off x="1981200" y="1905001"/>
            <a:ext cx="86868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Suppose a man is known to have transmitted allele A1 to his child at a locus that has only two alleles:  A1 and A2. What is his most likely genotype?</a:t>
            </a:r>
          </a:p>
          <a:p>
            <a:pPr>
              <a:spcBef>
                <a:spcPct val="50000"/>
              </a:spcBef>
            </a:pPr>
            <a:r>
              <a:rPr lang="en-US" sz="2400" u="sng" dirty="0"/>
              <a:t>Soln.</a:t>
            </a:r>
            <a:r>
              <a:rPr lang="en-US" sz="2400" dirty="0"/>
              <a:t> Let X represent the paternal allele in the child and let </a:t>
            </a:r>
            <a:r>
              <a:rPr lang="en-US" sz="2400" dirty="0">
                <a:sym typeface="Symbol" pitchFamily="18" charset="2"/>
              </a:rPr>
              <a:t> represent the man’s genotype:</a:t>
            </a:r>
          </a:p>
          <a:p>
            <a:pPr>
              <a:spcBef>
                <a:spcPct val="50000"/>
              </a:spcBef>
            </a:pPr>
            <a:r>
              <a:rPr lang="en-US" sz="2400" dirty="0">
                <a:sym typeface="Symbol" pitchFamily="18" charset="2"/>
              </a:rPr>
              <a:t>	X = A1</a:t>
            </a:r>
          </a:p>
          <a:p>
            <a:pPr>
              <a:spcBef>
                <a:spcPct val="50000"/>
              </a:spcBef>
            </a:pPr>
            <a:r>
              <a:rPr lang="en-US" sz="2400" dirty="0">
                <a:sym typeface="Symbol" pitchFamily="18" charset="2"/>
              </a:rPr>
              <a:t>	  = {A1A1,  A1A2,  A2A2}</a:t>
            </a:r>
          </a:p>
          <a:p>
            <a:pPr>
              <a:spcBef>
                <a:spcPct val="50000"/>
              </a:spcBef>
            </a:pPr>
            <a:r>
              <a:rPr lang="en-US" sz="2400" dirty="0">
                <a:sym typeface="Symbol" pitchFamily="18" charset="2"/>
              </a:rPr>
              <a:t>We can write the likelihood function as:</a:t>
            </a:r>
          </a:p>
          <a:p>
            <a:pPr>
              <a:spcBef>
                <a:spcPct val="50000"/>
              </a:spcBef>
            </a:pPr>
            <a:r>
              <a:rPr lang="en-US" sz="2400" dirty="0">
                <a:sym typeface="Symbol" pitchFamily="18" charset="2"/>
              </a:rPr>
              <a:t>	P(X |  = A1A1) = 1</a:t>
            </a:r>
          </a:p>
          <a:p>
            <a:pPr>
              <a:spcBef>
                <a:spcPct val="50000"/>
              </a:spcBef>
            </a:pPr>
            <a:r>
              <a:rPr lang="en-US" sz="2400" dirty="0">
                <a:sym typeface="Symbol" pitchFamily="18" charset="2"/>
              </a:rPr>
              <a:t>	P(X |  = A1A2) = .5</a:t>
            </a:r>
          </a:p>
          <a:p>
            <a:pPr>
              <a:spcBef>
                <a:spcPct val="50000"/>
              </a:spcBef>
            </a:pPr>
            <a:r>
              <a:rPr lang="en-US" sz="2400" dirty="0">
                <a:sym typeface="Symbol" pitchFamily="18" charset="2"/>
              </a:rPr>
              <a:t>	P(X |  = A2A2) = 0</a:t>
            </a:r>
          </a:p>
          <a:p>
            <a:pPr>
              <a:spcBef>
                <a:spcPct val="50000"/>
              </a:spcBef>
            </a:pPr>
            <a:r>
              <a:rPr lang="en-US" sz="2400" dirty="0">
                <a:sym typeface="Symbol" pitchFamily="18" charset="2"/>
              </a:rPr>
              <a:t>Therefore, the MLE is  = A1A1.</a:t>
            </a:r>
          </a:p>
        </p:txBody>
      </p:sp>
      <p:sp>
        <p:nvSpPr>
          <p:cNvPr id="2253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96E88E19-7FAD-4228-A2AD-580D6217D383}" type="slidenum">
              <a:rPr lang="en-US" sz="1400"/>
              <a:pPr/>
              <a:t>21</a:t>
            </a:fld>
            <a:endParaRPr lang="en-US"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2355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3556" name="Text Box 4"/>
          <p:cNvSpPr txBox="1">
            <a:spLocks noChangeArrowheads="1"/>
          </p:cNvSpPr>
          <p:nvPr/>
        </p:nvSpPr>
        <p:spPr bwMode="auto">
          <a:xfrm>
            <a:off x="4150360" y="622427"/>
            <a:ext cx="403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Bayes Estimation</a:t>
            </a:r>
          </a:p>
        </p:txBody>
      </p:sp>
      <mc:AlternateContent xmlns:mc="http://schemas.openxmlformats.org/markup-compatibility/2006" xmlns:a14="http://schemas.microsoft.com/office/drawing/2010/main">
        <mc:Choice Requires="a14">
          <p:sp>
            <p:nvSpPr>
              <p:cNvPr id="23557" name="Text Box 12"/>
              <p:cNvSpPr txBox="1">
                <a:spLocks noChangeArrowheads="1"/>
              </p:cNvSpPr>
              <p:nvPr/>
            </p:nvSpPr>
            <p:spPr bwMode="auto">
              <a:xfrm>
                <a:off x="1752600" y="1181101"/>
                <a:ext cx="9067800" cy="7109639"/>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type="none" w="sm" len="sm"/>
                    <a:tailEnd type="none" w="sm" len="sm"/>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Suppose, however, that we know that the frequency of the A1 allele in the general population is only 1%.  Assuming HW equilibrium we have</a:t>
                </a:r>
              </a:p>
              <a:p>
                <a:pPr>
                  <a:spcBef>
                    <a:spcPct val="50000"/>
                  </a:spcBef>
                </a:pPr>
                <a:r>
                  <a:rPr lang="en-US" sz="2400" dirty="0"/>
                  <a:t>	P(</a:t>
                </a:r>
                <a:r>
                  <a:rPr lang="en-US" sz="2400" dirty="0">
                    <a:sym typeface="Symbol" pitchFamily="18" charset="2"/>
                  </a:rPr>
                  <a:t> = A1A1) = .0001</a:t>
                </a:r>
              </a:p>
              <a:p>
                <a:pPr>
                  <a:spcBef>
                    <a:spcPct val="50000"/>
                  </a:spcBef>
                </a:pPr>
                <a:r>
                  <a:rPr lang="en-US" sz="2400" dirty="0">
                    <a:sym typeface="Symbol" pitchFamily="18" charset="2"/>
                  </a:rPr>
                  <a:t>	P( = A1A2) = .0198</a:t>
                </a:r>
              </a:p>
              <a:p>
                <a:pPr>
                  <a:spcBef>
                    <a:spcPct val="50000"/>
                  </a:spcBef>
                </a:pPr>
                <a:r>
                  <a:rPr lang="en-US" sz="2400" dirty="0">
                    <a:sym typeface="Symbol" pitchFamily="18" charset="2"/>
                  </a:rPr>
                  <a:t>	P( = A2A2) = .9801</a:t>
                </a:r>
              </a:p>
              <a:p>
                <a:pPr>
                  <a:spcBef>
                    <a:spcPct val="50000"/>
                  </a:spcBef>
                </a:pPr>
                <a:r>
                  <a:rPr lang="en-US" sz="2400" dirty="0">
                    <a:sym typeface="Symbol" pitchFamily="18" charset="2"/>
                  </a:rPr>
                  <a:t>Also,</a:t>
                </a:r>
              </a:p>
              <a:p>
                <a:pPr>
                  <a:spcBef>
                    <a:spcPct val="50000"/>
                  </a:spcBef>
                </a:pPr>
                <a:r>
                  <a:rPr lang="en-US" sz="2400" dirty="0">
                    <a:sym typeface="Symbol" pitchFamily="18" charset="2"/>
                  </a:rPr>
                  <a:t>	</a:t>
                </a:r>
                <a14:m>
                  <m:oMath xmlns:m="http://schemas.openxmlformats.org/officeDocument/2006/math">
                    <m:r>
                      <m:rPr>
                        <m:sty m:val="p"/>
                      </m:rPr>
                      <a:rPr lang="en-US" sz="2400" b="0" i="0" smtClean="0">
                        <a:latin typeface="Cambria Math" panose="02040503050406030204" pitchFamily="18" charset="0"/>
                        <a:sym typeface="Symbol" pitchFamily="18" charset="2"/>
                      </a:rPr>
                      <m:t>P</m:t>
                    </m:r>
                    <m:d>
                      <m:dPr>
                        <m:ctrlPr>
                          <a:rPr lang="en-US" sz="2400" b="0" i="1" smtClean="0">
                            <a:latin typeface="Cambria Math" panose="02040503050406030204" pitchFamily="18" charset="0"/>
                            <a:sym typeface="Symbol" pitchFamily="18" charset="2"/>
                          </a:rPr>
                        </m:ctrlPr>
                      </m:dPr>
                      <m:e>
                        <m:r>
                          <m:rPr>
                            <m:sty m:val="p"/>
                          </m:rPr>
                          <a:rPr lang="en-US" sz="2400" b="0" i="0" smtClean="0">
                            <a:latin typeface="Cambria Math" panose="02040503050406030204" pitchFamily="18" charset="0"/>
                            <a:sym typeface="Symbol" pitchFamily="18" charset="2"/>
                          </a:rPr>
                          <m:t>X</m:t>
                        </m:r>
                      </m:e>
                    </m:d>
                    <m:r>
                      <a:rPr lang="en-US" sz="2400" b="0" i="0" smtClean="0">
                        <a:latin typeface="Cambria Math" panose="02040503050406030204" pitchFamily="18" charset="0"/>
                        <a:sym typeface="Symbol" pitchFamily="18" charset="2"/>
                      </a:rPr>
                      <m:t>= </m:t>
                    </m:r>
                    <m:nary>
                      <m:naryPr>
                        <m:chr m:val="∑"/>
                        <m:supHide m:val="on"/>
                        <m:ctrlPr>
                          <a:rPr lang="en-US" sz="2400" b="0" i="1" smtClean="0">
                            <a:latin typeface="Cambria Math" panose="02040503050406030204" pitchFamily="18" charset="0"/>
                            <a:sym typeface="Symbol" pitchFamily="18" charset="2"/>
                          </a:rPr>
                        </m:ctrlPr>
                      </m:naryPr>
                      <m:sub>
                        <m:r>
                          <m:rPr>
                            <m:sty m:val="p"/>
                            <m:brk m:alnAt="7"/>
                          </m:rPr>
                          <a:rPr lang="en-US" sz="2400" b="0" i="0" smtClean="0">
                            <a:latin typeface="Cambria Math" panose="02040503050406030204" pitchFamily="18" charset="0"/>
                            <a:ea typeface="Cambria Math" panose="02040503050406030204" pitchFamily="18" charset="0"/>
                            <a:sym typeface="Symbol" pitchFamily="18" charset="2"/>
                          </a:rPr>
                          <m:t>θ</m:t>
                        </m:r>
                      </m:sub>
                      <m:sup/>
                      <m:e>
                        <m:r>
                          <m:rPr>
                            <m:sty m:val="p"/>
                          </m:rPr>
                          <a:rPr lang="en-US" sz="2400" b="0" i="0" smtClean="0">
                            <a:latin typeface="Cambria Math" panose="02040503050406030204" pitchFamily="18" charset="0"/>
                            <a:sym typeface="Symbol" pitchFamily="18" charset="2"/>
                          </a:rPr>
                          <m:t>P</m:t>
                        </m:r>
                        <m:d>
                          <m:dPr>
                            <m:endChr m:val="|"/>
                            <m:ctrlPr>
                              <a:rPr lang="en-US" sz="2400" b="0" i="1" smtClean="0">
                                <a:latin typeface="Cambria Math" panose="02040503050406030204" pitchFamily="18" charset="0"/>
                                <a:sym typeface="Symbol" pitchFamily="18" charset="2"/>
                              </a:rPr>
                            </m:ctrlPr>
                          </m:dPr>
                          <m:e>
                            <m:r>
                              <m:rPr>
                                <m:sty m:val="p"/>
                              </m:rPr>
                              <a:rPr lang="en-US" sz="2400" b="0" i="0" smtClean="0">
                                <a:latin typeface="Cambria Math" panose="02040503050406030204" pitchFamily="18" charset="0"/>
                                <a:sym typeface="Symbol" pitchFamily="18" charset="2"/>
                              </a:rPr>
                              <m:t>X</m:t>
                            </m:r>
                            <m:r>
                              <a:rPr lang="en-US" sz="2400" b="0" i="0" smtClean="0">
                                <a:latin typeface="Cambria Math" panose="02040503050406030204" pitchFamily="18" charset="0"/>
                                <a:sym typeface="Symbol" pitchFamily="18" charset="2"/>
                              </a:rPr>
                              <m:t> </m:t>
                            </m:r>
                          </m:e>
                        </m:d>
                        <m:r>
                          <m:rPr>
                            <m:sty m:val="p"/>
                          </m:rPr>
                          <a:rPr lang="en-US" sz="2400" b="0" i="0" smtClean="0">
                            <a:latin typeface="Cambria Math" panose="02040503050406030204" pitchFamily="18" charset="0"/>
                            <a:ea typeface="Cambria Math" panose="02040503050406030204" pitchFamily="18" charset="0"/>
                            <a:sym typeface="Symbol" pitchFamily="18" charset="2"/>
                          </a:rPr>
                          <m:t>θ</m:t>
                        </m:r>
                        <m:r>
                          <a:rPr lang="en-US" sz="2400" b="0" i="0" smtClean="0">
                            <a:latin typeface="Cambria Math" panose="02040503050406030204" pitchFamily="18" charset="0"/>
                            <a:ea typeface="Cambria Math" panose="02040503050406030204" pitchFamily="18" charset="0"/>
                            <a:sym typeface="Symbol" pitchFamily="18" charset="2"/>
                          </a:rPr>
                          <m:t>) </m:t>
                        </m:r>
                        <m:r>
                          <m:rPr>
                            <m:sty m:val="p"/>
                          </m:rPr>
                          <a:rPr lang="en-US" sz="2400" b="0" i="0" smtClean="0">
                            <a:latin typeface="Cambria Math" panose="02040503050406030204" pitchFamily="18" charset="0"/>
                            <a:ea typeface="Cambria Math" panose="02040503050406030204" pitchFamily="18" charset="0"/>
                            <a:sym typeface="Symbol" pitchFamily="18" charset="2"/>
                          </a:rPr>
                          <m:t>P</m:t>
                        </m:r>
                        <m:d>
                          <m:dPr>
                            <m:ctrlPr>
                              <a:rPr lang="en-US" sz="2400" b="0" i="1" smtClean="0">
                                <a:latin typeface="Cambria Math" panose="02040503050406030204" pitchFamily="18" charset="0"/>
                                <a:ea typeface="Cambria Math" panose="02040503050406030204" pitchFamily="18" charset="0"/>
                                <a:sym typeface="Symbol" pitchFamily="18" charset="2"/>
                              </a:rPr>
                            </m:ctrlPr>
                          </m:dPr>
                          <m:e>
                            <m:r>
                              <m:rPr>
                                <m:sty m:val="p"/>
                              </m:rPr>
                              <a:rPr lang="en-US" sz="2400" b="0" i="0" smtClean="0">
                                <a:latin typeface="Cambria Math" panose="02040503050406030204" pitchFamily="18" charset="0"/>
                                <a:ea typeface="Cambria Math" panose="02040503050406030204" pitchFamily="18" charset="0"/>
                                <a:sym typeface="Symbol" pitchFamily="18" charset="2"/>
                              </a:rPr>
                              <m:t>θ</m:t>
                            </m:r>
                          </m:e>
                        </m:d>
                        <m:r>
                          <a:rPr lang="en-US" sz="2400" b="0" i="0" smtClean="0">
                            <a:latin typeface="Cambria Math" panose="02040503050406030204" pitchFamily="18" charset="0"/>
                            <a:ea typeface="Cambria Math" panose="02040503050406030204" pitchFamily="18" charset="0"/>
                            <a:sym typeface="Symbol" pitchFamily="18" charset="2"/>
                          </a:rPr>
                          <m:t>= </m:t>
                        </m:r>
                      </m:e>
                    </m:nary>
                  </m:oMath>
                </a14:m>
                <a:r>
                  <a:rPr lang="en-US" sz="2400" dirty="0">
                    <a:sym typeface="Symbol" pitchFamily="18" charset="2"/>
                  </a:rPr>
                  <a:t>.01</a:t>
                </a:r>
              </a:p>
              <a:p>
                <a:pPr>
                  <a:spcBef>
                    <a:spcPct val="50000"/>
                  </a:spcBef>
                </a:pPr>
                <a:r>
                  <a:rPr lang="en-US" sz="2400" dirty="0">
                    <a:sym typeface="Symbol" pitchFamily="18" charset="2"/>
                  </a:rPr>
                  <a:t>This leads to the posterior distribution</a:t>
                </a:r>
              </a:p>
              <a:p>
                <a:pPr>
                  <a:spcBef>
                    <a:spcPct val="50000"/>
                  </a:spcBef>
                </a:pPr>
                <a:r>
                  <a:rPr lang="en-US" sz="2400" dirty="0"/>
                  <a:t>	P(</a:t>
                </a:r>
                <a:r>
                  <a:rPr lang="en-US" sz="2400" dirty="0">
                    <a:sym typeface="Symbol" pitchFamily="18" charset="2"/>
                  </a:rPr>
                  <a:t> = A1A1 | X)  = P(X |  = A1A1) P( = A1A1) / P(X)</a:t>
                </a:r>
                <a:br>
                  <a:rPr lang="en-US" sz="2400" dirty="0">
                    <a:sym typeface="Symbol" pitchFamily="18" charset="2"/>
                  </a:rPr>
                </a:br>
                <a:r>
                  <a:rPr lang="en-US" sz="2400" dirty="0">
                    <a:sym typeface="Symbol" pitchFamily="18" charset="2"/>
                  </a:rPr>
                  <a:t>	                             = 1 * .0001 / .01 = </a:t>
                </a:r>
                <a:r>
                  <a:rPr lang="en-US" sz="2400" b="1" dirty="0">
                    <a:sym typeface="Symbol" pitchFamily="18" charset="2"/>
                  </a:rPr>
                  <a:t>.01</a:t>
                </a:r>
              </a:p>
              <a:p>
                <a:pPr>
                  <a:spcBef>
                    <a:spcPct val="50000"/>
                  </a:spcBef>
                </a:pPr>
                <a:r>
                  <a:rPr lang="en-US" sz="2400" dirty="0"/>
                  <a:t>	P(</a:t>
                </a:r>
                <a:r>
                  <a:rPr lang="en-US" sz="2400" dirty="0">
                    <a:sym typeface="Symbol" pitchFamily="18" charset="2"/>
                  </a:rPr>
                  <a:t> = A1A2 | X)   = P(X |  = A1A2) P( = A1A2) / P(X)</a:t>
                </a:r>
                <a:br>
                  <a:rPr lang="en-US" sz="2400" dirty="0">
                    <a:sym typeface="Symbol" pitchFamily="18" charset="2"/>
                  </a:rPr>
                </a:br>
                <a:r>
                  <a:rPr lang="en-US" sz="2400" dirty="0">
                    <a:sym typeface="Symbol" pitchFamily="18" charset="2"/>
                  </a:rPr>
                  <a:t>	                              = .5 * .0198 / .01 = </a:t>
                </a:r>
                <a:r>
                  <a:rPr lang="en-US" sz="2400" b="1" dirty="0">
                    <a:sym typeface="Symbol" pitchFamily="18" charset="2"/>
                  </a:rPr>
                  <a:t>.99</a:t>
                </a:r>
              </a:p>
              <a:p>
                <a:pPr>
                  <a:spcBef>
                    <a:spcPct val="50000"/>
                  </a:spcBef>
                </a:pPr>
                <a:r>
                  <a:rPr lang="en-US" sz="2400" dirty="0">
                    <a:sym typeface="Symbol" pitchFamily="18" charset="2"/>
                  </a:rPr>
                  <a:t>	P( = A2A2 | X)   = </a:t>
                </a:r>
                <a:r>
                  <a:rPr lang="en-US" sz="2400" b="1" dirty="0">
                    <a:sym typeface="Symbol" pitchFamily="18" charset="2"/>
                  </a:rPr>
                  <a:t>0</a:t>
                </a:r>
              </a:p>
              <a:p>
                <a:pPr>
                  <a:spcBef>
                    <a:spcPct val="50000"/>
                  </a:spcBef>
                </a:pPr>
                <a:r>
                  <a:rPr lang="en-US" sz="2400" dirty="0">
                    <a:sym typeface="Symbol" pitchFamily="18" charset="2"/>
                  </a:rPr>
                  <a:t>So the Bayesian MAP estimator is  = A1A2.</a:t>
                </a:r>
              </a:p>
            </p:txBody>
          </p:sp>
        </mc:Choice>
        <mc:Fallback xmlns="">
          <p:sp>
            <p:nvSpPr>
              <p:cNvPr id="23557" name="Text Box 12"/>
              <p:cNvSpPr txBox="1">
                <a:spLocks noRot="1" noChangeAspect="1" noMove="1" noResize="1" noEditPoints="1" noAdjustHandles="1" noChangeArrowheads="1" noChangeShapeType="1" noTextEdit="1"/>
              </p:cNvSpPr>
              <p:nvPr/>
            </p:nvSpPr>
            <p:spPr bwMode="auto">
              <a:xfrm>
                <a:off x="1752600" y="1181101"/>
                <a:ext cx="9067800" cy="7109639"/>
              </a:xfrm>
              <a:prstGeom prst="rect">
                <a:avLst/>
              </a:prstGeom>
              <a:blipFill>
                <a:blip r:embed="rId3"/>
                <a:stretch>
                  <a:fillRect l="-1076" t="-686" b="-111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3559"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3B42325E-50B4-4716-A5B2-837C8045A554}" type="slidenum">
              <a:rPr lang="en-US" sz="1400"/>
              <a:pPr/>
              <a:t>22</a:t>
            </a:fld>
            <a:endParaRPr lang="en-US"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2457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4580" name="Text Box 2"/>
          <p:cNvSpPr txBox="1">
            <a:spLocks noChangeArrowheads="1"/>
          </p:cNvSpPr>
          <p:nvPr/>
        </p:nvSpPr>
        <p:spPr bwMode="auto">
          <a:xfrm>
            <a:off x="4876800" y="457201"/>
            <a:ext cx="228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dirty="0"/>
              <a:t>Summary</a:t>
            </a:r>
            <a:endParaRPr lang="en-US" sz="2400" dirty="0"/>
          </a:p>
        </p:txBody>
      </p:sp>
      <p:sp>
        <p:nvSpPr>
          <p:cNvPr id="24581" name="Line 3"/>
          <p:cNvSpPr>
            <a:spLocks noChangeShapeType="1"/>
          </p:cNvSpPr>
          <p:nvPr/>
        </p:nvSpPr>
        <p:spPr bwMode="auto">
          <a:xfrm>
            <a:off x="3886200" y="990600"/>
            <a:ext cx="42672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Text Box 4"/>
          <p:cNvSpPr txBox="1">
            <a:spLocks noChangeArrowheads="1"/>
          </p:cNvSpPr>
          <p:nvPr/>
        </p:nvSpPr>
        <p:spPr bwMode="auto">
          <a:xfrm>
            <a:off x="3886200" y="1295401"/>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3038" indent="-173038">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20000"/>
              </a:spcBef>
              <a:buFontTx/>
              <a:buChar char="•"/>
            </a:pPr>
            <a:endParaRPr lang="en-US"/>
          </a:p>
        </p:txBody>
      </p:sp>
      <p:sp>
        <p:nvSpPr>
          <p:cNvPr id="24583" name="Text Box 5"/>
          <p:cNvSpPr txBox="1">
            <a:spLocks noChangeArrowheads="1"/>
          </p:cNvSpPr>
          <p:nvPr/>
        </p:nvSpPr>
        <p:spPr bwMode="auto">
          <a:xfrm>
            <a:off x="1600200" y="1524001"/>
            <a:ext cx="91440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Maximum likelihood is a method of estimating parameters from data</a:t>
            </a:r>
          </a:p>
          <a:p>
            <a:pPr>
              <a:spcBef>
                <a:spcPct val="50000"/>
              </a:spcBef>
              <a:buFontTx/>
              <a:buChar char="•"/>
            </a:pPr>
            <a:r>
              <a:rPr lang="en-US" sz="2400" dirty="0"/>
              <a:t>ML requires you to write a probability model for the data</a:t>
            </a:r>
          </a:p>
          <a:p>
            <a:pPr>
              <a:spcBef>
                <a:spcPct val="50000"/>
              </a:spcBef>
              <a:buFontTx/>
              <a:buChar char="•"/>
            </a:pPr>
            <a:r>
              <a:rPr lang="en-US" sz="2400" dirty="0"/>
              <a:t>MLE’s may be found analytically or numerically</a:t>
            </a:r>
          </a:p>
          <a:p>
            <a:pPr>
              <a:spcBef>
                <a:spcPct val="50000"/>
              </a:spcBef>
              <a:buFontTx/>
              <a:buChar char="•"/>
            </a:pPr>
            <a:r>
              <a:rPr lang="en-US" sz="2400" dirty="0"/>
              <a:t>(Inverse of the negative of the) second derivative of the log-likelihood gives variance of estimates</a:t>
            </a:r>
          </a:p>
          <a:p>
            <a:pPr>
              <a:spcBef>
                <a:spcPct val="50000"/>
              </a:spcBef>
              <a:buFontTx/>
              <a:buChar char="•"/>
            </a:pPr>
            <a:r>
              <a:rPr lang="en-US" sz="2400" dirty="0"/>
              <a:t>Comparison of log-likelihoods allows us to choose between alternative models</a:t>
            </a:r>
          </a:p>
          <a:p>
            <a:pPr>
              <a:spcBef>
                <a:spcPct val="50000"/>
              </a:spcBef>
              <a:buFontTx/>
              <a:buChar char="•"/>
            </a:pPr>
            <a:r>
              <a:rPr lang="en-US" sz="2400" dirty="0"/>
              <a:t>Bayesian procedures allow us to incorporate additional information about the parameters in the form of prior data, external information or personal beliefs.</a:t>
            </a:r>
          </a:p>
        </p:txBody>
      </p:sp>
      <p:sp>
        <p:nvSpPr>
          <p:cNvPr id="2458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DD51868-8A62-48D2-8609-6AA7975E98A8}" type="slidenum">
              <a:rPr lang="en-US" sz="1400"/>
              <a:pPr/>
              <a:t>23</a:t>
            </a:fld>
            <a:endParaRPr 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01F9C-1A7C-4E04-8E7C-56E351B16A50}"/>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062A044B-EB56-4513-8BF2-F9441B10AC7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26D0227F-EF3D-47EB-8CC1-3576FE4384EC}"/>
              </a:ext>
            </a:extLst>
          </p:cNvPr>
          <p:cNvSpPr>
            <a:spLocks noGrp="1"/>
          </p:cNvSpPr>
          <p:nvPr>
            <p:ph type="sldNum" sz="quarter" idx="12"/>
          </p:nvPr>
        </p:nvSpPr>
        <p:spPr/>
        <p:txBody>
          <a:bodyPr/>
          <a:lstStyle/>
          <a:p>
            <a:pPr>
              <a:defRPr/>
            </a:pPr>
            <a:fld id="{00F94DA9-2BAB-4C31-8F5E-7A7B9EB27A84}" type="slidenum">
              <a:rPr lang="en-US" smtClean="0"/>
              <a:pPr>
                <a:defRPr/>
              </a:pPr>
              <a:t>24</a:t>
            </a:fld>
            <a:endParaRPr lang="en-US"/>
          </a:p>
        </p:txBody>
      </p:sp>
      <p:sp>
        <p:nvSpPr>
          <p:cNvPr id="5" name="Text Box 7">
            <a:extLst>
              <a:ext uri="{FF2B5EF4-FFF2-40B4-BE49-F238E27FC236}">
                <a16:creationId xmlns:a16="http://schemas.microsoft.com/office/drawing/2014/main" id="{AA5BC0A3-F869-4E02-8B75-2DFF55FAD932}"/>
              </a:ext>
            </a:extLst>
          </p:cNvPr>
          <p:cNvSpPr txBox="1">
            <a:spLocks noChangeArrowheads="1"/>
          </p:cNvSpPr>
          <p:nvPr/>
        </p:nvSpPr>
        <p:spPr bwMode="auto">
          <a:xfrm>
            <a:off x="2400300" y="762000"/>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7" name="Text Box 6">
            <a:extLst>
              <a:ext uri="{FF2B5EF4-FFF2-40B4-BE49-F238E27FC236}">
                <a16:creationId xmlns:a16="http://schemas.microsoft.com/office/drawing/2014/main" id="{67888453-2E8C-4D29-BE96-B7AC9679B4A1}"/>
              </a:ext>
            </a:extLst>
          </p:cNvPr>
          <p:cNvSpPr txBox="1">
            <a:spLocks noChangeArrowheads="1"/>
          </p:cNvSpPr>
          <p:nvPr/>
        </p:nvSpPr>
        <p:spPr bwMode="auto">
          <a:xfrm>
            <a:off x="1600200" y="1709678"/>
            <a:ext cx="9296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1. </a:t>
            </a:r>
            <a:r>
              <a:rPr lang="en-US" sz="2400" dirty="0">
                <a:solidFill>
                  <a:schemeClr val="accent2"/>
                </a:solidFill>
              </a:rPr>
              <a:t>Redo the previous problem assuming the man has 2 children who both have the A1 paternal allele.</a:t>
            </a:r>
          </a:p>
          <a:p>
            <a:pPr marL="344488" indent="-344488">
              <a:spcBef>
                <a:spcPct val="50000"/>
              </a:spcBef>
            </a:pPr>
            <a:r>
              <a:rPr lang="en-US" sz="2400" b="1" dirty="0">
                <a:solidFill>
                  <a:schemeClr val="accent2"/>
                </a:solidFill>
              </a:rPr>
              <a:t>2. </a:t>
            </a:r>
            <a:r>
              <a:rPr lang="en-US" sz="2400" dirty="0">
                <a:solidFill>
                  <a:schemeClr val="accent2"/>
                </a:solidFill>
              </a:rPr>
              <a:t>Suppose 197 animals are distributed into five categories with frequencies (95,30,18,20,34)</a:t>
            </a:r>
            <a:r>
              <a:rPr lang="en-US" sz="2400" dirty="0">
                <a:solidFill>
                  <a:schemeClr val="accent2"/>
                </a:solidFill>
                <a:sym typeface="Symbol" pitchFamily="18" charset="2"/>
              </a:rPr>
              <a:t>. A genetic model for the population predicts the following frequencies for the categories: (.5, .25*p, .25*(1-p), .25*(1-p), .25*p). Use maximum likelihood to estimate p (Hint: use the multinomial distribution).</a:t>
            </a:r>
          </a:p>
        </p:txBody>
      </p:sp>
    </p:spTree>
    <p:extLst>
      <p:ext uri="{BB962C8B-B14F-4D97-AF65-F5344CB8AC3E}">
        <p14:creationId xmlns:p14="http://schemas.microsoft.com/office/powerpoint/2010/main" val="3149863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01F9C-1A7C-4E04-8E7C-56E351B16A50}"/>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062A044B-EB56-4513-8BF2-F9441B10AC7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26D0227F-EF3D-47EB-8CC1-3576FE4384EC}"/>
              </a:ext>
            </a:extLst>
          </p:cNvPr>
          <p:cNvSpPr>
            <a:spLocks noGrp="1"/>
          </p:cNvSpPr>
          <p:nvPr>
            <p:ph type="sldNum" sz="quarter" idx="12"/>
          </p:nvPr>
        </p:nvSpPr>
        <p:spPr/>
        <p:txBody>
          <a:bodyPr/>
          <a:lstStyle/>
          <a:p>
            <a:pPr>
              <a:defRPr/>
            </a:pPr>
            <a:fld id="{00F94DA9-2BAB-4C31-8F5E-7A7B9EB27A84}" type="slidenum">
              <a:rPr lang="en-US" smtClean="0"/>
              <a:pPr>
                <a:defRPr/>
              </a:pPr>
              <a:t>25</a:t>
            </a:fld>
            <a:endParaRPr lang="en-US"/>
          </a:p>
        </p:txBody>
      </p:sp>
      <p:sp>
        <p:nvSpPr>
          <p:cNvPr id="7" name="Text Box 6">
            <a:extLst>
              <a:ext uri="{FF2B5EF4-FFF2-40B4-BE49-F238E27FC236}">
                <a16:creationId xmlns:a16="http://schemas.microsoft.com/office/drawing/2014/main" id="{67888453-2E8C-4D29-BE96-B7AC9679B4A1}"/>
              </a:ext>
            </a:extLst>
          </p:cNvPr>
          <p:cNvSpPr txBox="1">
            <a:spLocks noChangeArrowheads="1"/>
          </p:cNvSpPr>
          <p:nvPr/>
        </p:nvSpPr>
        <p:spPr bwMode="auto">
          <a:xfrm>
            <a:off x="1752600" y="1447800"/>
            <a:ext cx="92964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3. </a:t>
            </a:r>
            <a:r>
              <a:rPr lang="en-US" sz="2400" dirty="0">
                <a:solidFill>
                  <a:schemeClr val="accent2"/>
                </a:solidFill>
              </a:rPr>
              <a:t>Suppose we are interested in estimating the recombination fraction, </a:t>
            </a:r>
            <a:r>
              <a:rPr lang="en-US" sz="2400" dirty="0">
                <a:solidFill>
                  <a:schemeClr val="accent2"/>
                </a:solidFill>
                <a:sym typeface="Symbol" pitchFamily="18" charset="2"/>
              </a:rPr>
              <a:t>, from the following experiment. We do a series of crosses: AB/ab x AB/ab and measure the frequency of the various phases in the gametes (assume we can do this). If the recombination fraction is  then we expect the following probabilities:</a:t>
            </a:r>
          </a:p>
          <a:p>
            <a:pPr>
              <a:spcBef>
                <a:spcPct val="50000"/>
              </a:spcBef>
            </a:pPr>
            <a:r>
              <a:rPr lang="en-US" sz="2400" dirty="0">
                <a:solidFill>
                  <a:schemeClr val="accent2"/>
                </a:solidFill>
                <a:sym typeface="Symbol" pitchFamily="18" charset="2"/>
              </a:rPr>
              <a:t>	</a:t>
            </a:r>
            <a:r>
              <a:rPr lang="en-US" sz="2400" u="sng" dirty="0">
                <a:solidFill>
                  <a:schemeClr val="accent2"/>
                </a:solidFill>
                <a:sym typeface="Symbol" pitchFamily="18" charset="2"/>
              </a:rPr>
              <a:t>phase</a:t>
            </a:r>
            <a:r>
              <a:rPr lang="en-US" sz="2400" dirty="0">
                <a:solidFill>
                  <a:schemeClr val="accent2"/>
                </a:solidFill>
                <a:sym typeface="Symbol" pitchFamily="18" charset="2"/>
              </a:rPr>
              <a:t>	</a:t>
            </a:r>
            <a:r>
              <a:rPr lang="en-US" sz="2400" u="sng" dirty="0">
                <a:solidFill>
                  <a:schemeClr val="accent2"/>
                </a:solidFill>
                <a:sym typeface="Symbol" pitchFamily="18" charset="2"/>
              </a:rPr>
              <a:t>probability (*4)</a:t>
            </a:r>
          </a:p>
          <a:p>
            <a:pPr>
              <a:spcBef>
                <a:spcPct val="50000"/>
              </a:spcBef>
            </a:pPr>
            <a:r>
              <a:rPr lang="en-US" sz="2400" dirty="0">
                <a:solidFill>
                  <a:schemeClr val="accent2"/>
                </a:solidFill>
                <a:sym typeface="Symbol" pitchFamily="18" charset="2"/>
              </a:rPr>
              <a:t>	AB	3 - 2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Ab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t>
            </a:r>
            <a:r>
              <a:rPr lang="en-US" sz="2400" dirty="0" err="1">
                <a:solidFill>
                  <a:schemeClr val="accent2"/>
                </a:solidFill>
                <a:sym typeface="Symbol" pitchFamily="18" charset="2"/>
              </a:rPr>
              <a:t>aB</a:t>
            </a:r>
            <a:r>
              <a:rPr lang="en-US" sz="2400" dirty="0">
                <a:solidFill>
                  <a:schemeClr val="accent2"/>
                </a:solidFill>
                <a:sym typeface="Symbol" pitchFamily="18" charset="2"/>
              </a:rPr>
              <a:t>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ab	1 - 2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marL="344488" lvl="1" indent="0">
              <a:spcBef>
                <a:spcPct val="50000"/>
              </a:spcBef>
            </a:pPr>
            <a:r>
              <a:rPr lang="en-US" sz="2400" dirty="0">
                <a:solidFill>
                  <a:schemeClr val="accent2"/>
                </a:solidFill>
                <a:sym typeface="Symbol" pitchFamily="18" charset="2"/>
              </a:rPr>
              <a:t>Suppose we observe (</a:t>
            </a:r>
            <a:r>
              <a:rPr lang="en-US" sz="2400" dirty="0" err="1">
                <a:solidFill>
                  <a:schemeClr val="accent2"/>
                </a:solidFill>
                <a:sym typeface="Symbol" pitchFamily="18" charset="2"/>
              </a:rPr>
              <a:t>AB,Ab,aB,aa</a:t>
            </a:r>
            <a:r>
              <a:rPr lang="en-US" sz="2400" dirty="0">
                <a:solidFill>
                  <a:schemeClr val="accent2"/>
                </a:solidFill>
                <a:sym typeface="Symbol" pitchFamily="18" charset="2"/>
              </a:rPr>
              <a:t>) = (125,18,20,34). Use maximum likelihood to estimate  and find the variance of the estimate. (This will require a numerical solution)</a:t>
            </a:r>
          </a:p>
        </p:txBody>
      </p:sp>
      <p:sp>
        <p:nvSpPr>
          <p:cNvPr id="5" name="TextBox 4">
            <a:extLst>
              <a:ext uri="{FF2B5EF4-FFF2-40B4-BE49-F238E27FC236}">
                <a16:creationId xmlns:a16="http://schemas.microsoft.com/office/drawing/2014/main" id="{41A4EA98-B0C8-44FE-9F78-51C00D9F467F}"/>
              </a:ext>
            </a:extLst>
          </p:cNvPr>
          <p:cNvSpPr txBox="1"/>
          <p:nvPr/>
        </p:nvSpPr>
        <p:spPr>
          <a:xfrm>
            <a:off x="4495800" y="609600"/>
            <a:ext cx="3276600" cy="461665"/>
          </a:xfrm>
          <a:prstGeom prst="rect">
            <a:avLst/>
          </a:prstGeom>
          <a:noFill/>
        </p:spPr>
        <p:txBody>
          <a:bodyPr wrap="square" rtlCol="0">
            <a:spAutoFit/>
          </a:bodyPr>
          <a:lstStyle/>
          <a:p>
            <a:pPr algn="ctr"/>
            <a:r>
              <a:rPr lang="en-US" sz="2400" b="1" u="sng" dirty="0">
                <a:solidFill>
                  <a:schemeClr val="accent2"/>
                </a:solidFill>
              </a:rPr>
              <a:t>Extra Problems</a:t>
            </a:r>
          </a:p>
        </p:txBody>
      </p:sp>
    </p:spTree>
    <p:extLst>
      <p:ext uri="{BB962C8B-B14F-4D97-AF65-F5344CB8AC3E}">
        <p14:creationId xmlns:p14="http://schemas.microsoft.com/office/powerpoint/2010/main" val="1571088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276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7652" name="Text Box 4"/>
          <p:cNvSpPr txBox="1">
            <a:spLocks noChangeArrowheads="1"/>
          </p:cNvSpPr>
          <p:nvPr/>
        </p:nvSpPr>
        <p:spPr bwMode="auto">
          <a:xfrm>
            <a:off x="1524000" y="1371601"/>
            <a:ext cx="9296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293688" indent="-293688">
              <a:spcBef>
                <a:spcPct val="50000"/>
              </a:spcBef>
            </a:pPr>
            <a:r>
              <a:rPr lang="en-US" sz="2400" b="1" dirty="0">
                <a:solidFill>
                  <a:schemeClr val="accent2"/>
                </a:solidFill>
              </a:rPr>
              <a:t>4. </a:t>
            </a:r>
            <a:r>
              <a:rPr lang="en-US" sz="2400" dirty="0">
                <a:solidFill>
                  <a:schemeClr val="accent2"/>
                </a:solidFill>
              </a:rPr>
              <a:t>Every human being can be classified into one of four blood groups: O, A, B, AB. Inheritance of these blood groups is controlled by 1 gene with 3 alleles: O, A and B where O is recessive to A and B. Suppose the frequency of these alleles is r,  p, and q, respectively (</a:t>
            </a:r>
            <a:r>
              <a:rPr lang="en-US" sz="2400" dirty="0" err="1">
                <a:solidFill>
                  <a:schemeClr val="accent2"/>
                </a:solidFill>
              </a:rPr>
              <a:t>p+q+r</a:t>
            </a:r>
            <a:r>
              <a:rPr lang="en-US" sz="2400" dirty="0">
                <a:solidFill>
                  <a:schemeClr val="accent2"/>
                </a:solidFill>
              </a:rPr>
              <a:t>=1). If we observe (O,A,B,AB) = (176,182,60,17) use maximum likelihood to estimate r, p and q. </a:t>
            </a:r>
          </a:p>
        </p:txBody>
      </p:sp>
      <p:sp>
        <p:nvSpPr>
          <p:cNvPr id="27653" name="Text Box 5"/>
          <p:cNvSpPr txBox="1">
            <a:spLocks noChangeArrowheads="1"/>
          </p:cNvSpPr>
          <p:nvPr/>
        </p:nvSpPr>
        <p:spPr bwMode="auto">
          <a:xfrm>
            <a:off x="4419600" y="53340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2765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1838E7E-F819-482F-A9F7-E96760B730B0}" type="slidenum">
              <a:rPr lang="en-US" sz="1400"/>
              <a:pPr/>
              <a:t>26</a:t>
            </a:fld>
            <a:endParaRPr lang="en-US"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3174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31748" name="Text Box 4"/>
          <p:cNvSpPr txBox="1">
            <a:spLocks noChangeArrowheads="1"/>
          </p:cNvSpPr>
          <p:nvPr/>
        </p:nvSpPr>
        <p:spPr bwMode="auto">
          <a:xfrm>
            <a:off x="1752600" y="1371600"/>
            <a:ext cx="90678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5. </a:t>
            </a:r>
            <a:r>
              <a:rPr lang="en-US" sz="2400" dirty="0">
                <a:solidFill>
                  <a:schemeClr val="accent2"/>
                </a:solidFill>
              </a:rPr>
              <a:t>Suppose we wish to estimate the recombination fraction (</a:t>
            </a:r>
            <a:r>
              <a:rPr lang="en-US" sz="2400" dirty="0">
                <a:solidFill>
                  <a:schemeClr val="accent2"/>
                </a:solidFill>
                <a:sym typeface="Symbol" panose="05050102010706020507" pitchFamily="18" charset="2"/>
              </a:rPr>
              <a:t>) </a:t>
            </a:r>
            <a:r>
              <a:rPr lang="en-US" sz="2400" dirty="0">
                <a:solidFill>
                  <a:schemeClr val="accent2"/>
                </a:solidFill>
              </a:rPr>
              <a:t>for a particular locus. We observe N = 50 and R = 18. Several previously published studies of the recombination fraction in nearby loci (that we believe should have similar recombination fractions) have shown recombination fractions between .22 and .44. We decide to model this prior information as a beta distribution (see </a:t>
            </a:r>
            <a:r>
              <a:rPr lang="en-US" sz="2400" dirty="0">
                <a:solidFill>
                  <a:schemeClr val="accent2"/>
                </a:solidFill>
                <a:hlinkClick r:id="rId2">
                  <a:extLst>
                    <a:ext uri="{A12FA001-AC4F-418D-AE19-62706E023703}">
                      <ahyp:hlinkClr xmlns:ahyp="http://schemas.microsoft.com/office/drawing/2018/hyperlinkcolor" val="tx"/>
                    </a:ext>
                  </a:extLst>
                </a:hlinkClick>
              </a:rPr>
              <a:t>http://en.wikipedia.org/wiki/Beta_distribution</a:t>
            </a:r>
            <a:r>
              <a:rPr lang="en-US" sz="2400" dirty="0">
                <a:solidFill>
                  <a:schemeClr val="accent2"/>
                </a:solidFill>
              </a:rPr>
              <a:t>) with parameters a = 19 and b = 40:</a:t>
            </a:r>
          </a:p>
          <a:p>
            <a:pPr>
              <a:spcBef>
                <a:spcPct val="50000"/>
              </a:spcBef>
            </a:pPr>
            <a:endParaRPr lang="en-US" sz="2400" dirty="0">
              <a:solidFill>
                <a:schemeClr val="accent2"/>
              </a:solidFill>
            </a:endParaRPr>
          </a:p>
        </p:txBody>
      </p:sp>
      <p:sp>
        <p:nvSpPr>
          <p:cNvPr id="31749" name="Text Box 5"/>
          <p:cNvSpPr txBox="1">
            <a:spLocks noChangeArrowheads="1"/>
          </p:cNvSpPr>
          <p:nvPr/>
        </p:nvSpPr>
        <p:spPr bwMode="auto">
          <a:xfrm>
            <a:off x="4419600" y="53340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31752" name="Text Box 8"/>
          <p:cNvSpPr txBox="1">
            <a:spLocks noChangeArrowheads="1"/>
          </p:cNvSpPr>
          <p:nvPr/>
        </p:nvSpPr>
        <p:spPr bwMode="auto">
          <a:xfrm>
            <a:off x="1752600" y="5145776"/>
            <a:ext cx="8915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lvl="1" indent="0">
              <a:spcBef>
                <a:spcPct val="50000"/>
              </a:spcBef>
            </a:pPr>
            <a:r>
              <a:rPr lang="en-US" sz="2400" dirty="0">
                <a:solidFill>
                  <a:schemeClr val="accent2"/>
                </a:solidFill>
              </a:rPr>
              <a:t>Find the MLE and Bayesian MAP estimators of the recombination fraction. Also find a 95% confidence interval (for the MLE) and a 95% credible interval (for the MAP)</a:t>
            </a:r>
          </a:p>
        </p:txBody>
      </p:sp>
      <p:sp>
        <p:nvSpPr>
          <p:cNvPr id="31753"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8A5020FF-4DCD-4CA3-95AA-E7A9D2BE56CB}" type="slidenum">
              <a:rPr lang="en-US" sz="1400"/>
              <a:pPr/>
              <a:t>27</a:t>
            </a:fld>
            <a:endParaRPr lang="en-US" sz="1400"/>
          </a:p>
        </p:txBody>
      </p:sp>
      <mc:AlternateContent xmlns:mc="http://schemas.openxmlformats.org/markup-compatibility/2006" xmlns:a14="http://schemas.microsoft.com/office/drawing/2010/main">
        <mc:Choice Requires="a14">
          <p:sp>
            <p:nvSpPr>
              <p:cNvPr id="10" name="Object 4">
                <a:extLst>
                  <a:ext uri="{FF2B5EF4-FFF2-40B4-BE49-F238E27FC236}">
                    <a16:creationId xmlns:a16="http://schemas.microsoft.com/office/drawing/2014/main" id="{568FBC5F-3E1E-4F80-944E-3CE589B1D9AB}"/>
                  </a:ext>
                </a:extLst>
              </p:cNvPr>
              <p:cNvSpPr txBox="1"/>
              <p:nvPr/>
            </p:nvSpPr>
            <p:spPr bwMode="auto">
              <a:xfrm>
                <a:off x="4140200" y="4177519"/>
                <a:ext cx="3886200" cy="994136"/>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chemeClr val="accent2"/>
                          </a:solidFill>
                          <a:latin typeface="Cambria Math" panose="02040503050406030204" pitchFamily="18" charset="0"/>
                        </a:rPr>
                        <m:t>𝑃</m:t>
                      </m:r>
                      <m:r>
                        <a:rPr lang="en-US" i="1" smtClean="0">
                          <a:solidFill>
                            <a:schemeClr val="accent2"/>
                          </a:solidFill>
                          <a:latin typeface="Cambria Math" panose="02040503050406030204" pitchFamily="18" charset="0"/>
                        </a:rPr>
                        <m:t>(</m:t>
                      </m:r>
                      <m:r>
                        <a:rPr lang="en-US" i="1" smtClean="0">
                          <a:solidFill>
                            <a:schemeClr val="accent2"/>
                          </a:solidFill>
                          <a:latin typeface="Cambria Math" panose="02040503050406030204" pitchFamily="18" charset="0"/>
                        </a:rPr>
                        <m:t>𝜃</m:t>
                      </m:r>
                      <m:r>
                        <a:rPr lang="en-US" i="1" smtClean="0">
                          <a:solidFill>
                            <a:schemeClr val="accent2"/>
                          </a:solidFill>
                          <a:latin typeface="Cambria Math" panose="02040503050406030204" pitchFamily="18" charset="0"/>
                        </a:rPr>
                        <m:t>)=</m:t>
                      </m:r>
                      <m:f>
                        <m:fPr>
                          <m:ctrlPr>
                            <a:rPr lang="en-US" i="1">
                              <a:solidFill>
                                <a:schemeClr val="accent2"/>
                              </a:solidFill>
                              <a:latin typeface="Cambria Math" panose="02040503050406030204" pitchFamily="18" charset="0"/>
                            </a:rPr>
                          </m:ctrlPr>
                        </m:fPr>
                        <m:num>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m:t>
                          </m:r>
                        </m:num>
                        <m:den>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m:t>
                          </m:r>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m:t>
                          </m:r>
                        </m:den>
                      </m:f>
                      <m:sSup>
                        <m:sSupPr>
                          <m:ctrlPr>
                            <a:rPr lang="en-US" i="1">
                              <a:solidFill>
                                <a:schemeClr val="accent2"/>
                              </a:solidFill>
                              <a:latin typeface="Cambria Math" panose="02040503050406030204" pitchFamily="18" charset="0"/>
                            </a:rPr>
                          </m:ctrlPr>
                        </m:sSupPr>
                        <m:e>
                          <m:r>
                            <a:rPr lang="en-US" i="1">
                              <a:solidFill>
                                <a:schemeClr val="accent2"/>
                              </a:solidFill>
                              <a:latin typeface="Cambria Math" panose="02040503050406030204" pitchFamily="18" charset="0"/>
                            </a:rPr>
                            <m:t>𝜃</m:t>
                          </m:r>
                        </m:e>
                        <m:sup>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−1</m:t>
                          </m:r>
                        </m:sup>
                      </m:sSup>
                      <m:r>
                        <a:rPr lang="en-US" i="1">
                          <a:solidFill>
                            <a:schemeClr val="accent2"/>
                          </a:solidFill>
                          <a:latin typeface="Cambria Math" panose="02040503050406030204" pitchFamily="18" charset="0"/>
                        </a:rPr>
                        <m:t>(1−</m:t>
                      </m:r>
                      <m:r>
                        <a:rPr lang="en-US" i="1">
                          <a:solidFill>
                            <a:schemeClr val="accent2"/>
                          </a:solidFill>
                          <a:latin typeface="Cambria Math" panose="02040503050406030204" pitchFamily="18" charset="0"/>
                        </a:rPr>
                        <m:t>𝜃</m:t>
                      </m:r>
                      <m:sSup>
                        <m:sSupPr>
                          <m:ctrlPr>
                            <a:rPr lang="en-US" i="1">
                              <a:solidFill>
                                <a:schemeClr val="accent2"/>
                              </a:solidFill>
                              <a:latin typeface="Cambria Math" panose="02040503050406030204" pitchFamily="18" charset="0"/>
                            </a:rPr>
                          </m:ctrlPr>
                        </m:sSupPr>
                        <m:e>
                          <m:r>
                            <a:rPr lang="en-US" i="1">
                              <a:solidFill>
                                <a:schemeClr val="accent2"/>
                              </a:solidFill>
                              <a:latin typeface="Cambria Math" panose="02040503050406030204" pitchFamily="18" charset="0"/>
                            </a:rPr>
                            <m:t>)</m:t>
                          </m:r>
                        </m:e>
                        <m:sup>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−1</m:t>
                          </m:r>
                        </m:sup>
                      </m:sSup>
                    </m:oMath>
                  </m:oMathPara>
                </a14:m>
                <a:br>
                  <a:rPr lang="en-US" i="1" dirty="0">
                    <a:solidFill>
                      <a:schemeClr val="accent2"/>
                    </a:solidFill>
                    <a:latin typeface="Cambria Math" panose="02040503050406030204" pitchFamily="18" charset="0"/>
                  </a:rPr>
                </a:br>
                <a:endParaRPr lang="en-US" dirty="0">
                  <a:solidFill>
                    <a:schemeClr val="accent2"/>
                  </a:solidFill>
                </a:endParaRPr>
              </a:p>
            </p:txBody>
          </p:sp>
        </mc:Choice>
        <mc:Fallback xmlns="">
          <p:sp>
            <p:nvSpPr>
              <p:cNvPr id="10" name="Object 4">
                <a:extLst>
                  <a:ext uri="{FF2B5EF4-FFF2-40B4-BE49-F238E27FC236}">
                    <a16:creationId xmlns:a16="http://schemas.microsoft.com/office/drawing/2014/main" id="{568FBC5F-3E1E-4F80-944E-3CE589B1D9AB}"/>
                  </a:ext>
                </a:extLst>
              </p:cNvPr>
              <p:cNvSpPr txBox="1">
                <a:spLocks noRot="1" noChangeAspect="1" noMove="1" noResize="1" noEditPoints="1" noAdjustHandles="1" noChangeArrowheads="1" noChangeShapeType="1" noTextEdit="1"/>
              </p:cNvSpPr>
              <p:nvPr/>
            </p:nvSpPr>
            <p:spPr bwMode="auto">
              <a:xfrm>
                <a:off x="4140200" y="4177519"/>
                <a:ext cx="3886200" cy="994136"/>
              </a:xfrm>
              <a:prstGeom prst="rect">
                <a:avLst/>
              </a:prstGeom>
              <a:blipFill>
                <a:blip r:embed="rId3"/>
                <a:stretch>
                  <a:fillRect/>
                </a:stretch>
              </a:blipFill>
              <a:ln>
                <a:noFill/>
              </a:ln>
              <a:effectLst/>
            </p:spPr>
            <p:txBody>
              <a:bodyPr/>
              <a:lstStyle/>
              <a:p>
                <a:r>
                  <a:rPr lang="en-US">
                    <a:noFill/>
                  </a:rPr>
                  <a:t> </a:t>
                </a:r>
              </a:p>
            </p:txBody>
          </p:sp>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409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mc:AlternateContent xmlns:mc="http://schemas.openxmlformats.org/markup-compatibility/2006" xmlns:a14="http://schemas.microsoft.com/office/drawing/2010/main">
        <mc:Choice Requires="a14">
          <p:sp>
            <p:nvSpPr>
              <p:cNvPr id="4100" name="Text Box 1026"/>
              <p:cNvSpPr txBox="1">
                <a:spLocks noChangeArrowheads="1"/>
              </p:cNvSpPr>
              <p:nvPr/>
            </p:nvSpPr>
            <p:spPr bwMode="auto">
              <a:xfrm>
                <a:off x="1481266" y="1676400"/>
                <a:ext cx="9220200" cy="419364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marL="228600" indent="-228600">
                  <a:tabLst>
                    <a:tab pos="685800" algn="l"/>
                  </a:tabLst>
                  <a:defRPr sz="2000">
                    <a:solidFill>
                      <a:schemeClr val="tx1"/>
                    </a:solidFill>
                    <a:latin typeface="Times New Roman" charset="0"/>
                  </a:defRPr>
                </a:lvl1pPr>
                <a:lvl2pPr marL="742950" indent="-285750">
                  <a:tabLst>
                    <a:tab pos="685800" algn="l"/>
                  </a:tabLst>
                  <a:defRPr sz="2000">
                    <a:solidFill>
                      <a:schemeClr val="tx1"/>
                    </a:solidFill>
                    <a:latin typeface="Times New Roman" charset="0"/>
                  </a:defRPr>
                </a:lvl2pPr>
                <a:lvl3pPr marL="1143000" indent="-228600">
                  <a:tabLst>
                    <a:tab pos="685800" algn="l"/>
                  </a:tabLst>
                  <a:defRPr sz="2000">
                    <a:solidFill>
                      <a:schemeClr val="tx1"/>
                    </a:solidFill>
                    <a:latin typeface="Times New Roman" charset="0"/>
                  </a:defRPr>
                </a:lvl3pPr>
                <a:lvl4pPr marL="1600200" indent="-228600">
                  <a:tabLst>
                    <a:tab pos="685800" algn="l"/>
                  </a:tabLst>
                  <a:defRPr sz="2000">
                    <a:solidFill>
                      <a:schemeClr val="tx1"/>
                    </a:solidFill>
                    <a:latin typeface="Times New Roman" charset="0"/>
                  </a:defRPr>
                </a:lvl4pPr>
                <a:lvl5pPr marL="2057400" indent="-228600">
                  <a:tabLst>
                    <a:tab pos="685800" algn="l"/>
                  </a:tabLst>
                  <a:defRPr sz="2000">
                    <a:solidFill>
                      <a:schemeClr val="tx1"/>
                    </a:solidFill>
                    <a:latin typeface="Times New Roman" charset="0"/>
                  </a:defRPr>
                </a:lvl5pPr>
                <a:lvl6pPr marL="2514600" indent="-228600" eaLnBrk="0" fontAlgn="base" hangingPunct="0">
                  <a:spcBef>
                    <a:spcPct val="0"/>
                  </a:spcBef>
                  <a:spcAft>
                    <a:spcPct val="0"/>
                  </a:spcAft>
                  <a:tabLst>
                    <a:tab pos="685800" algn="l"/>
                  </a:tabLst>
                  <a:defRPr sz="2000">
                    <a:solidFill>
                      <a:schemeClr val="tx1"/>
                    </a:solidFill>
                    <a:latin typeface="Times New Roman" charset="0"/>
                  </a:defRPr>
                </a:lvl6pPr>
                <a:lvl7pPr marL="2971800" indent="-228600" eaLnBrk="0" fontAlgn="base" hangingPunct="0">
                  <a:spcBef>
                    <a:spcPct val="0"/>
                  </a:spcBef>
                  <a:spcAft>
                    <a:spcPct val="0"/>
                  </a:spcAft>
                  <a:tabLst>
                    <a:tab pos="685800" algn="l"/>
                  </a:tabLst>
                  <a:defRPr sz="2000">
                    <a:solidFill>
                      <a:schemeClr val="tx1"/>
                    </a:solidFill>
                    <a:latin typeface="Times New Roman" charset="0"/>
                  </a:defRPr>
                </a:lvl7pPr>
                <a:lvl8pPr marL="3429000" indent="-228600" eaLnBrk="0" fontAlgn="base" hangingPunct="0">
                  <a:spcBef>
                    <a:spcPct val="0"/>
                  </a:spcBef>
                  <a:spcAft>
                    <a:spcPct val="0"/>
                  </a:spcAft>
                  <a:tabLst>
                    <a:tab pos="685800" algn="l"/>
                  </a:tabLst>
                  <a:defRPr sz="2000">
                    <a:solidFill>
                      <a:schemeClr val="tx1"/>
                    </a:solidFill>
                    <a:latin typeface="Times New Roman" charset="0"/>
                  </a:defRPr>
                </a:lvl8pPr>
                <a:lvl9pPr marL="3886200" indent="-228600" eaLnBrk="0" fontAlgn="base" hangingPunct="0">
                  <a:spcBef>
                    <a:spcPct val="0"/>
                  </a:spcBef>
                  <a:spcAft>
                    <a:spcPct val="0"/>
                  </a:spcAft>
                  <a:tabLst>
                    <a:tab pos="685800" algn="l"/>
                  </a:tabLst>
                  <a:defRPr sz="2000">
                    <a:solidFill>
                      <a:schemeClr val="tx1"/>
                    </a:solidFill>
                    <a:latin typeface="Times New Roman" charset="0"/>
                  </a:defRPr>
                </a:lvl9pPr>
              </a:lstStyle>
              <a:p>
                <a:pPr>
                  <a:spcBef>
                    <a:spcPct val="50000"/>
                  </a:spcBef>
                </a:pPr>
                <a:r>
                  <a:rPr lang="en-US" sz="2400" dirty="0">
                    <a:sym typeface="Symbol" pitchFamily="18" charset="2"/>
                  </a:rPr>
                  <a:t>Fisher (1922) invented this general method.</a:t>
                </a:r>
              </a:p>
              <a:p>
                <a:pPr>
                  <a:spcBef>
                    <a:spcPct val="50000"/>
                  </a:spcBef>
                </a:pPr>
                <a:r>
                  <a:rPr lang="en-US" sz="2400" u="sng" dirty="0">
                    <a:sym typeface="Symbol" pitchFamily="18" charset="2"/>
                  </a:rPr>
                  <a:t>Problem</a:t>
                </a:r>
                <a:r>
                  <a:rPr lang="en-US" sz="2400" dirty="0">
                    <a:sym typeface="Symbol" pitchFamily="18" charset="2"/>
                  </a:rPr>
                  <a:t>:  Unknown model parameters, </a:t>
                </a:r>
              </a:p>
              <a:p>
                <a:pPr>
                  <a:spcBef>
                    <a:spcPct val="50000"/>
                  </a:spcBef>
                </a:pPr>
                <a:r>
                  <a:rPr lang="en-US" sz="2400" u="sng" dirty="0">
                    <a:sym typeface="Symbol" pitchFamily="18" charset="2"/>
                  </a:rPr>
                  <a:t>Set-up</a:t>
                </a:r>
                <a:r>
                  <a:rPr lang="en-US" sz="2400" dirty="0">
                    <a:sym typeface="Symbol" pitchFamily="18" charset="2"/>
                  </a:rPr>
                  <a:t>:  Write the probability of the data, </a:t>
                </a:r>
                <a:r>
                  <a:rPr lang="en-US" sz="2400" b="1" i="1" dirty="0">
                    <a:sym typeface="Symbol" pitchFamily="18" charset="2"/>
                  </a:rPr>
                  <a:t>Y</a:t>
                </a:r>
                <a:r>
                  <a:rPr lang="en-US" sz="2400" dirty="0">
                    <a:sym typeface="Symbol" pitchFamily="18" charset="2"/>
                  </a:rPr>
                  <a:t>, in terms of the model parameter and the data, P(Y | )</a:t>
                </a:r>
              </a:p>
              <a:p>
                <a:pPr>
                  <a:spcBef>
                    <a:spcPct val="50000"/>
                  </a:spcBef>
                </a:pPr>
                <a:r>
                  <a:rPr lang="en-US" sz="2400" u="sng" dirty="0">
                    <a:sym typeface="Symbol" pitchFamily="18" charset="2"/>
                  </a:rPr>
                  <a:t>Solution</a:t>
                </a:r>
                <a:r>
                  <a:rPr lang="en-US" sz="2400" dirty="0">
                    <a:sym typeface="Symbol" pitchFamily="18" charset="2"/>
                  </a:rPr>
                  <a:t>:  Choose as your estimate the value of the unknown parameter that makes your data look as likely as possible.  </a:t>
                </a:r>
                <a:r>
                  <a:rPr lang="en-US" sz="2400" u="sng" dirty="0">
                    <a:sym typeface="Symbol" pitchFamily="18" charset="2"/>
                  </a:rPr>
                  <a:t>Pick  </a:t>
                </a:r>
                <a14:m>
                  <m:oMath xmlns:m="http://schemas.openxmlformats.org/officeDocument/2006/math">
                    <m:acc>
                      <m:accPr>
                        <m:chr m:val="̂"/>
                        <m:ctrlPr>
                          <a:rPr lang="en-US" sz="2400" i="1" u="sng" smtClean="0">
                            <a:latin typeface="Cambria Math" panose="02040503050406030204" pitchFamily="18" charset="0"/>
                            <a:sym typeface="Symbol" pitchFamily="18" charset="2"/>
                          </a:rPr>
                        </m:ctrlPr>
                      </m:accPr>
                      <m:e>
                        <m:r>
                          <a:rPr lang="en-US" sz="2400" i="1" u="sng" smtClean="0">
                            <a:latin typeface="Cambria Math" panose="02040503050406030204" pitchFamily="18" charset="0"/>
                            <a:ea typeface="Cambria Math" panose="02040503050406030204" pitchFamily="18" charset="0"/>
                            <a:sym typeface="Symbol" pitchFamily="18" charset="2"/>
                          </a:rPr>
                          <m:t>𝜃</m:t>
                        </m:r>
                      </m:e>
                    </m:acc>
                  </m:oMath>
                </a14:m>
                <a:r>
                  <a:rPr lang="en-US" sz="2400" u="sng" dirty="0">
                    <a:sym typeface="Symbol" pitchFamily="18" charset="2"/>
                  </a:rPr>
                  <a:t>  that maximizes the probability of the observed data</a:t>
                </a:r>
                <a:r>
                  <a:rPr lang="en-US" sz="2400" dirty="0">
                    <a:sym typeface="Symbol" pitchFamily="18" charset="2"/>
                  </a:rPr>
                  <a:t>.</a:t>
                </a:r>
                <a:br>
                  <a:rPr lang="en-US" sz="2400" dirty="0">
                    <a:sym typeface="Symbol" pitchFamily="18" charset="2"/>
                  </a:rPr>
                </a:br>
                <a:endParaRPr lang="en-US" sz="2400" dirty="0">
                  <a:sym typeface="Symbol" pitchFamily="18" charset="2"/>
                </a:endParaRPr>
              </a:p>
              <a:p>
                <a:pPr marL="342900" indent="-342900">
                  <a:spcBef>
                    <a:spcPct val="50000"/>
                  </a:spcBef>
                  <a:buFont typeface="Wingdings" panose="05000000000000000000" pitchFamily="2" charset="2"/>
                  <a:buChar char="Ø"/>
                </a:pPr>
                <a:r>
                  <a:rPr lang="en-US" sz="2400" dirty="0">
                    <a:sym typeface="Symbol" pitchFamily="18" charset="2"/>
                  </a:rPr>
                  <a:t>The estimator </a:t>
                </a:r>
                <a14:m>
                  <m:oMath xmlns:m="http://schemas.openxmlformats.org/officeDocument/2006/math">
                    <m:acc>
                      <m:accPr>
                        <m:chr m:val="̂"/>
                        <m:ctrlPr>
                          <a:rPr lang="en-US" sz="2400" i="1">
                            <a:latin typeface="Cambria Math" panose="02040503050406030204" pitchFamily="18" charset="0"/>
                            <a:sym typeface="Symbol" pitchFamily="18" charset="2"/>
                          </a:rPr>
                        </m:ctrlPr>
                      </m:accPr>
                      <m:e>
                        <m:r>
                          <a:rPr lang="en-US" sz="2400" i="1">
                            <a:latin typeface="Cambria Math" panose="02040503050406030204" pitchFamily="18" charset="0"/>
                            <a:ea typeface="Cambria Math" panose="02040503050406030204" pitchFamily="18" charset="0"/>
                            <a:sym typeface="Symbol" pitchFamily="18" charset="2"/>
                          </a:rPr>
                          <m:t>𝜃</m:t>
                        </m:r>
                      </m:e>
                    </m:acc>
                  </m:oMath>
                </a14:m>
                <a:r>
                  <a:rPr lang="en-US" sz="2400" dirty="0">
                    <a:sym typeface="Symbol" pitchFamily="18" charset="2"/>
                  </a:rPr>
                  <a:t> is called the maximum likelihood estimator (MLE).</a:t>
                </a:r>
              </a:p>
            </p:txBody>
          </p:sp>
        </mc:Choice>
        <mc:Fallback xmlns="">
          <p:sp>
            <p:nvSpPr>
              <p:cNvPr id="4100" name="Text Box 1026"/>
              <p:cNvSpPr txBox="1">
                <a:spLocks noRot="1" noChangeAspect="1" noMove="1" noResize="1" noEditPoints="1" noAdjustHandles="1" noChangeArrowheads="1" noChangeShapeType="1" noTextEdit="1"/>
              </p:cNvSpPr>
              <p:nvPr/>
            </p:nvSpPr>
            <p:spPr bwMode="auto">
              <a:xfrm>
                <a:off x="1481266" y="1676400"/>
                <a:ext cx="9220200" cy="4193649"/>
              </a:xfrm>
              <a:prstGeom prst="rect">
                <a:avLst/>
              </a:prstGeom>
              <a:blipFill>
                <a:blip r:embed="rId2"/>
                <a:stretch>
                  <a:fillRect l="-1058" t="-1163" r="-1323" b="-247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4104" name="Text Box 1030"/>
          <p:cNvSpPr txBox="1">
            <a:spLocks noChangeArrowheads="1"/>
          </p:cNvSpPr>
          <p:nvPr/>
        </p:nvSpPr>
        <p:spPr bwMode="auto">
          <a:xfrm>
            <a:off x="2041954" y="685801"/>
            <a:ext cx="80988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a:t>Maximum Likelihood</a:t>
            </a:r>
          </a:p>
        </p:txBody>
      </p:sp>
      <p:sp>
        <p:nvSpPr>
          <p:cNvPr id="4106"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20C30A45-0FAB-4A29-A1F3-984D150BAD06}" type="slidenum">
              <a:rPr lang="en-US" sz="1400"/>
              <a:pPr/>
              <a:t>3</a:t>
            </a:fld>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01F9C-1A7C-4E04-8E7C-56E351B16A50}"/>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062A044B-EB56-4513-8BF2-F9441B10AC7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26D0227F-EF3D-47EB-8CC1-3576FE4384EC}"/>
              </a:ext>
            </a:extLst>
          </p:cNvPr>
          <p:cNvSpPr>
            <a:spLocks noGrp="1"/>
          </p:cNvSpPr>
          <p:nvPr>
            <p:ph type="sldNum" sz="quarter" idx="12"/>
          </p:nvPr>
        </p:nvSpPr>
        <p:spPr/>
        <p:txBody>
          <a:bodyPr/>
          <a:lstStyle/>
          <a:p>
            <a:pPr>
              <a:defRPr/>
            </a:pPr>
            <a:fld id="{00F94DA9-2BAB-4C31-8F5E-7A7B9EB27A84}" type="slidenum">
              <a:rPr lang="en-US" smtClean="0"/>
              <a:pPr>
                <a:defRPr/>
              </a:pPr>
              <a:t>4</a:t>
            </a:fld>
            <a:endParaRPr lang="en-US"/>
          </a:p>
        </p:txBody>
      </p:sp>
      <p:sp>
        <p:nvSpPr>
          <p:cNvPr id="5" name="Text Box 7">
            <a:extLst>
              <a:ext uri="{FF2B5EF4-FFF2-40B4-BE49-F238E27FC236}">
                <a16:creationId xmlns:a16="http://schemas.microsoft.com/office/drawing/2014/main" id="{AA5BC0A3-F869-4E02-8B75-2DFF55FAD932}"/>
              </a:ext>
            </a:extLst>
          </p:cNvPr>
          <p:cNvSpPr txBox="1">
            <a:spLocks noChangeArrowheads="1"/>
          </p:cNvSpPr>
          <p:nvPr/>
        </p:nvSpPr>
        <p:spPr bwMode="auto">
          <a:xfrm>
            <a:off x="2400300" y="762000"/>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a:t>
            </a:r>
          </a:p>
        </p:txBody>
      </p:sp>
      <p:sp>
        <p:nvSpPr>
          <p:cNvPr id="8" name="Text Box 8">
            <a:extLst>
              <a:ext uri="{FF2B5EF4-FFF2-40B4-BE49-F238E27FC236}">
                <a16:creationId xmlns:a16="http://schemas.microsoft.com/office/drawing/2014/main" id="{E2D0414B-762C-4509-BF53-EF5600B8FF46}"/>
              </a:ext>
            </a:extLst>
          </p:cNvPr>
          <p:cNvSpPr txBox="1">
            <a:spLocks noChangeArrowheads="1"/>
          </p:cNvSpPr>
          <p:nvPr/>
        </p:nvSpPr>
        <p:spPr bwMode="auto">
          <a:xfrm>
            <a:off x="1676400" y="1571178"/>
            <a:ext cx="92202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Suppose a man is known to have transmitted allele A1 to his child at a locus that has only two alleles:  A1 and A2. What is the maximum likelihood estimate of the man’s genotype?</a:t>
            </a:r>
          </a:p>
          <a:p>
            <a:pPr indent="-346075">
              <a:spcBef>
                <a:spcPct val="50000"/>
              </a:spcBef>
            </a:pPr>
            <a:r>
              <a:rPr lang="en-US" sz="2400" dirty="0"/>
              <a:t>Let X represent the data (paternal allele in the child) and let </a:t>
            </a:r>
            <a:r>
              <a:rPr lang="en-US" sz="2400" dirty="0">
                <a:sym typeface="Symbol" pitchFamily="18" charset="2"/>
              </a:rPr>
              <a:t> represent the parameter (man’s genotype):</a:t>
            </a:r>
          </a:p>
          <a:p>
            <a:pPr>
              <a:spcBef>
                <a:spcPct val="50000"/>
              </a:spcBef>
            </a:pPr>
            <a:r>
              <a:rPr lang="en-US" sz="2400" dirty="0">
                <a:sym typeface="Symbol" pitchFamily="18" charset="2"/>
              </a:rPr>
              <a:t>	X = A1</a:t>
            </a:r>
          </a:p>
          <a:p>
            <a:pPr>
              <a:spcBef>
                <a:spcPct val="50000"/>
              </a:spcBef>
            </a:pPr>
            <a:r>
              <a:rPr lang="en-US" sz="2400" dirty="0">
                <a:sym typeface="Symbol" pitchFamily="18" charset="2"/>
              </a:rPr>
              <a:t>	  = {A1A1,  A1A2,  A2A2}</a:t>
            </a:r>
          </a:p>
          <a:p>
            <a:pPr indent="-398462">
              <a:spcBef>
                <a:spcPct val="50000"/>
              </a:spcBef>
            </a:pPr>
            <a:r>
              <a:rPr lang="en-US" sz="2400" dirty="0">
                <a:sym typeface="Symbol" pitchFamily="18" charset="2"/>
              </a:rPr>
              <a:t>The probability function is based on P(X | ) ….</a:t>
            </a:r>
          </a:p>
          <a:p>
            <a:pPr lvl="1" indent="-398462">
              <a:spcBef>
                <a:spcPct val="50000"/>
              </a:spcBef>
            </a:pPr>
            <a:r>
              <a:rPr lang="en-US" sz="2400" dirty="0"/>
              <a:t>P(X = A1 | </a:t>
            </a:r>
            <a:r>
              <a:rPr lang="en-US" sz="2400" dirty="0">
                <a:sym typeface="Symbol" panose="05050102010706020507" pitchFamily="18" charset="2"/>
              </a:rPr>
              <a:t></a:t>
            </a:r>
            <a:r>
              <a:rPr lang="en-US" sz="2400" dirty="0"/>
              <a:t> = A1A1) = 1	      </a:t>
            </a:r>
          </a:p>
          <a:p>
            <a:pPr lvl="1" indent="-398462">
              <a:spcBef>
                <a:spcPct val="50000"/>
              </a:spcBef>
            </a:pPr>
            <a:r>
              <a:rPr lang="en-US" sz="2400" dirty="0"/>
              <a:t>P(X = A1 | </a:t>
            </a:r>
            <a:r>
              <a:rPr lang="en-US" sz="2400" dirty="0">
                <a:sym typeface="Symbol" panose="05050102010706020507" pitchFamily="18" charset="2"/>
              </a:rPr>
              <a:t></a:t>
            </a:r>
            <a:r>
              <a:rPr lang="en-US" sz="2400" dirty="0"/>
              <a:t> = A1A2) = .5         </a:t>
            </a:r>
          </a:p>
          <a:p>
            <a:pPr lvl="1" indent="-398462">
              <a:spcBef>
                <a:spcPct val="50000"/>
              </a:spcBef>
            </a:pPr>
            <a:r>
              <a:rPr lang="en-US" sz="2400" dirty="0"/>
              <a:t>P(X = A1 | </a:t>
            </a:r>
            <a:r>
              <a:rPr lang="en-US" sz="2400" dirty="0">
                <a:sym typeface="Symbol" panose="05050102010706020507" pitchFamily="18" charset="2"/>
              </a:rPr>
              <a:t></a:t>
            </a:r>
            <a:r>
              <a:rPr lang="en-US" sz="2400" dirty="0"/>
              <a:t> = A2A2) = 0</a:t>
            </a:r>
          </a:p>
          <a:p>
            <a:pPr indent="-398462">
              <a:spcBef>
                <a:spcPct val="50000"/>
              </a:spcBef>
            </a:pPr>
            <a:r>
              <a:rPr lang="en-US" sz="2400" dirty="0">
                <a:sym typeface="Symbol" pitchFamily="18" charset="2"/>
              </a:rPr>
              <a:t>Therefore, the MLE is </a:t>
            </a:r>
            <a:r>
              <a:rPr lang="en-US" sz="2400" dirty="0"/>
              <a:t> = A1A1</a:t>
            </a:r>
            <a:endParaRPr lang="en-US" sz="2400" dirty="0">
              <a:sym typeface="Symbol" pitchFamily="18" charset="2"/>
            </a:endParaRPr>
          </a:p>
        </p:txBody>
      </p:sp>
    </p:spTree>
    <p:extLst>
      <p:ext uri="{BB962C8B-B14F-4D97-AF65-F5344CB8AC3E}">
        <p14:creationId xmlns:p14="http://schemas.microsoft.com/office/powerpoint/2010/main" val="75105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512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5124" name="Text Box 2"/>
          <p:cNvSpPr txBox="1">
            <a:spLocks noChangeArrowheads="1"/>
          </p:cNvSpPr>
          <p:nvPr/>
        </p:nvSpPr>
        <p:spPr bwMode="auto">
          <a:xfrm>
            <a:off x="3581400" y="457201"/>
            <a:ext cx="4953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a:t>
            </a:r>
          </a:p>
        </p:txBody>
      </p:sp>
      <p:sp>
        <p:nvSpPr>
          <p:cNvPr id="5125" name="Text Box 3"/>
          <p:cNvSpPr txBox="1">
            <a:spLocks noChangeArrowheads="1"/>
          </p:cNvSpPr>
          <p:nvPr/>
        </p:nvSpPr>
        <p:spPr bwMode="auto">
          <a:xfrm>
            <a:off x="1783080" y="2980630"/>
            <a:ext cx="91897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sym typeface="Symbol" pitchFamily="18" charset="2"/>
              </a:rPr>
              <a:t>The probability of the data can be modeled using a binomial distribution. The </a:t>
            </a:r>
            <a:r>
              <a:rPr lang="en-US" sz="2400" b="1" i="1" dirty="0">
                <a:sym typeface="Symbol" pitchFamily="18" charset="2"/>
              </a:rPr>
              <a:t>probability distribution function </a:t>
            </a:r>
            <a:r>
              <a:rPr lang="en-US" sz="2400" dirty="0">
                <a:sym typeface="Symbol" pitchFamily="18" charset="2"/>
              </a:rPr>
              <a:t>is:</a:t>
            </a:r>
            <a:endParaRPr lang="en-US" sz="2400" dirty="0"/>
          </a:p>
        </p:txBody>
      </p:sp>
      <mc:AlternateContent xmlns:mc="http://schemas.openxmlformats.org/markup-compatibility/2006" xmlns:a14="http://schemas.microsoft.com/office/drawing/2010/main">
        <mc:Choice Requires="a14">
          <p:sp>
            <p:nvSpPr>
              <p:cNvPr id="5127" name="Object 10"/>
              <p:cNvSpPr txBox="1"/>
              <p:nvPr/>
            </p:nvSpPr>
            <p:spPr bwMode="auto">
              <a:xfrm>
                <a:off x="3887155" y="3904799"/>
                <a:ext cx="5118100" cy="123793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𝑍</m:t>
                      </m:r>
                      <m:r>
                        <a:rPr lang="en-US" sz="2400" i="1">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𝜋</m:t>
                      </m:r>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eqArr>
                            <m:eqArrPr>
                              <m:ctrlPr>
                                <a:rPr lang="en-US" sz="2400" i="1">
                                  <a:solidFill>
                                    <a:srgbClr val="000000"/>
                                  </a:solidFill>
                                  <a:latin typeface="Cambria Math" panose="02040503050406030204" pitchFamily="18" charset="0"/>
                                </a:rPr>
                              </m:ctrlPr>
                            </m:eqArrPr>
                            <m:e>
                              <m:r>
                                <a:rPr lang="en-US" sz="2400" i="1">
                                  <a:solidFill>
                                    <a:srgbClr val="000000"/>
                                  </a:solidFill>
                                  <a:latin typeface="Cambria Math" panose="02040503050406030204" pitchFamily="18" charset="0"/>
                                </a:rPr>
                                <m:t>&amp;20</m:t>
                              </m:r>
                            </m:e>
                            <m:e>
                              <m:r>
                                <a:rPr lang="en-US" sz="2400" i="1">
                                  <a:solidFill>
                                    <a:srgbClr val="000000"/>
                                  </a:solidFill>
                                  <a:latin typeface="Cambria Math" panose="02040503050406030204" pitchFamily="18" charset="0"/>
                                </a:rPr>
                                <m:t>&amp;</m:t>
                              </m:r>
                              <m:r>
                                <a:rPr lang="en-US" sz="2400" i="1">
                                  <a:solidFill>
                                    <a:srgbClr val="000000"/>
                                  </a:solidFill>
                                  <a:latin typeface="Cambria Math" panose="02040503050406030204" pitchFamily="18" charset="0"/>
                                </a:rPr>
                                <m:t>𝑍</m:t>
                              </m:r>
                            </m:e>
                          </m:eqArr>
                        </m:e>
                      </m:d>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𝜋</m:t>
                          </m:r>
                        </m:e>
                        <m:sup>
                          <m:r>
                            <a:rPr lang="en-US" sz="2400" i="1">
                              <a:solidFill>
                                <a:srgbClr val="000000"/>
                              </a:solidFill>
                              <a:latin typeface="Cambria Math" panose="02040503050406030204" pitchFamily="18" charset="0"/>
                            </a:rPr>
                            <m:t>𝑍</m:t>
                          </m:r>
                        </m:sup>
                      </m:sSup>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𝜋</m:t>
                      </m:r>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m:t>
                          </m:r>
                        </m:e>
                        <m:sup>
                          <m:r>
                            <a:rPr lang="en-US" sz="2400" i="1">
                              <a:solidFill>
                                <a:srgbClr val="000000"/>
                              </a:solidFill>
                              <a:latin typeface="Cambria Math" panose="02040503050406030204" pitchFamily="18" charset="0"/>
                            </a:rPr>
                            <m:t>(20−</m:t>
                          </m:r>
                          <m:r>
                            <a:rPr lang="en-US" sz="2400" i="1">
                              <a:solidFill>
                                <a:srgbClr val="000000"/>
                              </a:solidFill>
                              <a:latin typeface="Cambria Math" panose="02040503050406030204" pitchFamily="18" charset="0"/>
                            </a:rPr>
                            <m:t>𝑍</m:t>
                          </m:r>
                          <m:r>
                            <a:rPr lang="en-US" sz="2400" i="1">
                              <a:solidFill>
                                <a:srgbClr val="000000"/>
                              </a:solidFill>
                              <a:latin typeface="Cambria Math" panose="02040503050406030204" pitchFamily="18" charset="0"/>
                            </a:rPr>
                            <m:t>)</m:t>
                          </m:r>
                        </m:sup>
                      </m:sSup>
                    </m:oMath>
                  </m:oMathPara>
                </a14:m>
                <a:endParaRPr lang="en-US" sz="2400" dirty="0"/>
              </a:p>
            </p:txBody>
          </p:sp>
        </mc:Choice>
        <mc:Fallback xmlns="">
          <p:sp>
            <p:nvSpPr>
              <p:cNvPr id="5127" name="Object 10"/>
              <p:cNvSpPr txBox="1">
                <a:spLocks noRot="1" noChangeAspect="1" noMove="1" noResize="1" noEditPoints="1" noAdjustHandles="1" noChangeArrowheads="1" noChangeShapeType="1" noTextEdit="1"/>
              </p:cNvSpPr>
              <p:nvPr/>
            </p:nvSpPr>
            <p:spPr bwMode="auto">
              <a:xfrm>
                <a:off x="3887155" y="3904799"/>
                <a:ext cx="5118100" cy="1237937"/>
              </a:xfrm>
              <a:prstGeom prst="rect">
                <a:avLst/>
              </a:prstGeom>
              <a:blipFill>
                <a:blip r:embed="rId5"/>
                <a:stretch>
                  <a:fillRect/>
                </a:stretch>
              </a:blipFill>
              <a:ln>
                <a:noFill/>
              </a:ln>
              <a:effectLst/>
            </p:spPr>
            <p:txBody>
              <a:bodyPr/>
              <a:lstStyle/>
              <a:p>
                <a:r>
                  <a:rPr lang="en-US">
                    <a:noFill/>
                  </a:rPr>
                  <a:t> </a:t>
                </a:r>
              </a:p>
            </p:txBody>
          </p:sp>
        </mc:Fallback>
      </mc:AlternateContent>
      <p:sp>
        <p:nvSpPr>
          <p:cNvPr id="5128" name="Text Box 3"/>
          <p:cNvSpPr txBox="1">
            <a:spLocks noChangeArrowheads="1"/>
          </p:cNvSpPr>
          <p:nvPr/>
        </p:nvSpPr>
        <p:spPr bwMode="auto">
          <a:xfrm>
            <a:off x="1783081" y="4600347"/>
            <a:ext cx="5867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sym typeface="Symbol" pitchFamily="18" charset="2"/>
              </a:rPr>
              <a:t>where </a:t>
            </a:r>
            <a:r>
              <a:rPr lang="en-US" sz="2400" i="1" dirty="0">
                <a:sym typeface="Symbol" pitchFamily="18" charset="2"/>
              </a:rPr>
              <a:t>Z</a:t>
            </a:r>
            <a:r>
              <a:rPr lang="en-US" sz="2400" dirty="0">
                <a:sym typeface="Symbol" pitchFamily="18" charset="2"/>
              </a:rPr>
              <a:t> is the variable and </a:t>
            </a:r>
            <a:r>
              <a:rPr lang="el-GR" sz="2400" b="1" dirty="0">
                <a:sym typeface="Symbol" pitchFamily="18" charset="2"/>
              </a:rPr>
              <a:t>π</a:t>
            </a:r>
            <a:r>
              <a:rPr lang="en-US" sz="2400" b="1" dirty="0">
                <a:sym typeface="Symbol" pitchFamily="18" charset="2"/>
              </a:rPr>
              <a:t> is fixed</a:t>
            </a:r>
            <a:r>
              <a:rPr lang="en-US" sz="2400" dirty="0">
                <a:sym typeface="Symbol" pitchFamily="18" charset="2"/>
              </a:rPr>
              <a:t>.</a:t>
            </a:r>
          </a:p>
          <a:p>
            <a:pPr>
              <a:spcBef>
                <a:spcPct val="50000"/>
              </a:spcBef>
            </a:pPr>
            <a:endParaRPr lang="en-US" sz="2400" dirty="0">
              <a:sym typeface="Symbol" pitchFamily="18" charset="2"/>
            </a:endParaRPr>
          </a:p>
          <a:p>
            <a:pPr>
              <a:spcBef>
                <a:spcPct val="50000"/>
              </a:spcBef>
            </a:pPr>
            <a:r>
              <a:rPr lang="en-US" sz="2400" dirty="0">
                <a:sym typeface="Symbol" pitchFamily="18" charset="2"/>
              </a:rPr>
              <a:t>The </a:t>
            </a:r>
            <a:r>
              <a:rPr lang="en-US" sz="2400" b="1" i="1" dirty="0">
                <a:sym typeface="Symbol" pitchFamily="18" charset="2"/>
              </a:rPr>
              <a:t>likelihood function </a:t>
            </a:r>
            <a:r>
              <a:rPr lang="en-US" sz="2400" dirty="0">
                <a:sym typeface="Symbol" pitchFamily="18" charset="2"/>
              </a:rPr>
              <a:t>is the same function:</a:t>
            </a:r>
            <a:endParaRPr lang="en-US" sz="2400" dirty="0"/>
          </a:p>
        </p:txBody>
      </p:sp>
      <p:graphicFrame>
        <p:nvGraphicFramePr>
          <p:cNvPr id="5129" name="Object 4"/>
          <p:cNvGraphicFramePr>
            <a:graphicFrameLocks noChangeAspect="1"/>
          </p:cNvGraphicFramePr>
          <p:nvPr/>
        </p:nvGraphicFramePr>
        <p:xfrm>
          <a:off x="3886201" y="6356351"/>
          <a:ext cx="4100513" cy="881063"/>
        </p:xfrm>
        <a:graphic>
          <a:graphicData uri="http://schemas.openxmlformats.org/presentationml/2006/ole">
            <mc:AlternateContent xmlns:mc="http://schemas.openxmlformats.org/markup-compatibility/2006">
              <mc:Choice xmlns:v="urn:schemas-microsoft-com:vml" Requires="v">
                <p:oleObj name="Equation" r:id="rId6" imgW="1778000" imgH="457200" progId="Equation.3">
                  <p:embed/>
                </p:oleObj>
              </mc:Choice>
              <mc:Fallback>
                <p:oleObj name="Equation" r:id="rId6" imgW="1778000" imgH="4572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1" y="6356351"/>
                        <a:ext cx="4100513"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30" name="Text Box 3"/>
          <p:cNvSpPr txBox="1">
            <a:spLocks noChangeArrowheads="1"/>
          </p:cNvSpPr>
          <p:nvPr/>
        </p:nvSpPr>
        <p:spPr bwMode="auto">
          <a:xfrm>
            <a:off x="1788161" y="7422172"/>
            <a:ext cx="586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sym typeface="Symbol" pitchFamily="18" charset="2"/>
              </a:rPr>
              <a:t>except now </a:t>
            </a:r>
            <a:r>
              <a:rPr lang="el-GR" sz="2400" dirty="0">
                <a:sym typeface="Symbol" pitchFamily="18" charset="2"/>
              </a:rPr>
              <a:t>π</a:t>
            </a:r>
            <a:r>
              <a:rPr lang="en-US" sz="2400" dirty="0">
                <a:sym typeface="Symbol" pitchFamily="18" charset="2"/>
              </a:rPr>
              <a:t> is the variable and </a:t>
            </a:r>
            <a:r>
              <a:rPr lang="en-US" sz="2400" b="1" dirty="0">
                <a:sym typeface="Symbol" pitchFamily="18" charset="2"/>
              </a:rPr>
              <a:t>Z is fixed</a:t>
            </a:r>
            <a:r>
              <a:rPr lang="en-US" sz="2400" dirty="0">
                <a:sym typeface="Symbol" pitchFamily="18" charset="2"/>
              </a:rPr>
              <a:t>.</a:t>
            </a:r>
            <a:endParaRPr lang="en-US" sz="2400" dirty="0"/>
          </a:p>
        </p:txBody>
      </p:sp>
      <p:sp>
        <p:nvSpPr>
          <p:cNvPr id="5131"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566C5527-0C27-4C1C-A90E-8E5243499B05}" type="slidenum">
              <a:rPr lang="en-US" sz="1400"/>
              <a:pPr/>
              <a:t>5</a:t>
            </a:fld>
            <a:endParaRPr lang="en-US" sz="1400"/>
          </a:p>
        </p:txBody>
      </p:sp>
      <p:sp>
        <p:nvSpPr>
          <p:cNvPr id="11" name="Text Box 4">
            <a:extLst>
              <a:ext uri="{FF2B5EF4-FFF2-40B4-BE49-F238E27FC236}">
                <a16:creationId xmlns:a16="http://schemas.microsoft.com/office/drawing/2014/main" id="{02D305EE-CE45-4ED2-A76B-FBC690DEE74C}"/>
              </a:ext>
            </a:extLst>
          </p:cNvPr>
          <p:cNvSpPr txBox="1">
            <a:spLocks noChangeArrowheads="1"/>
          </p:cNvSpPr>
          <p:nvPr/>
        </p:nvSpPr>
        <p:spPr bwMode="auto">
          <a:xfrm>
            <a:off x="1754666" y="1096242"/>
            <a:ext cx="952293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Suppose we have a sample of 20 gametes in which the number of recombinants (Z) and nonrecombinants (N-Z) for two loci can be counted. Use these data to estimate </a:t>
            </a:r>
            <a:r>
              <a:rPr lang="en-US" sz="2400" dirty="0">
                <a:sym typeface="Symbol" pitchFamily="18" charset="2"/>
              </a:rPr>
              <a:t>the recombination fraction () between the two loci.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614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6148" name="Text Box 2"/>
          <p:cNvSpPr txBox="1">
            <a:spLocks noChangeArrowheads="1"/>
          </p:cNvSpPr>
          <p:nvPr/>
        </p:nvSpPr>
        <p:spPr bwMode="auto">
          <a:xfrm>
            <a:off x="4632325" y="1385889"/>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p>
        </p:txBody>
      </p:sp>
      <p:graphicFrame>
        <p:nvGraphicFramePr>
          <p:cNvPr id="38927" name="Group 15"/>
          <p:cNvGraphicFramePr>
            <a:graphicFrameLocks noGrp="1"/>
          </p:cNvGraphicFramePr>
          <p:nvPr>
            <p:extLst>
              <p:ext uri="{D42A27DB-BD31-4B8C-83A1-F6EECF244321}">
                <p14:modId xmlns:p14="http://schemas.microsoft.com/office/powerpoint/2010/main" val="1649581881"/>
              </p:ext>
            </p:extLst>
          </p:nvPr>
        </p:nvGraphicFramePr>
        <p:xfrm>
          <a:off x="5181600" y="6172200"/>
          <a:ext cx="1905000" cy="1963738"/>
        </p:xfrm>
        <a:graphic>
          <a:graphicData uri="http://schemas.openxmlformats.org/drawingml/2006/table">
            <a:tbl>
              <a:tblPr/>
              <a:tblGrid>
                <a:gridCol w="9906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35057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700" b="0" i="1" u="none" strike="noStrike" cap="none" normalizeH="0" baseline="0">
                        <a:ln>
                          <a:noFill/>
                        </a:ln>
                        <a:solidFill>
                          <a:schemeClr val="tx1"/>
                        </a:solidFill>
                        <a:effectLst/>
                        <a:latin typeface="Times New Roman" pitchFamily="18" charset="0"/>
                      </a:endParaRPr>
                    </a:p>
                  </a:txBody>
                  <a:tcPr marT="45727" marB="45727"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marT="45727" marB="45727"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1316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0.10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0.30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0.40</a:t>
                      </a:r>
                    </a:p>
                  </a:txBody>
                  <a:tcPr marT="45727" marB="45727"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0.001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0.060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0.190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0.205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0.072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0.012</a:t>
                      </a:r>
                    </a:p>
                  </a:txBody>
                  <a:tcPr marT="45727" marB="45727"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149" name="Text Box 3"/>
          <p:cNvSpPr txBox="1">
            <a:spLocks noChangeArrowheads="1"/>
          </p:cNvSpPr>
          <p:nvPr/>
        </p:nvSpPr>
        <p:spPr bwMode="auto">
          <a:xfrm>
            <a:off x="1447800" y="838201"/>
            <a:ext cx="95250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1450" indent="-171450">
              <a:tabLst>
                <a:tab pos="457200" algn="l"/>
              </a:tabLst>
              <a:defRPr sz="2000">
                <a:solidFill>
                  <a:schemeClr val="tx1"/>
                </a:solidFill>
                <a:latin typeface="Times New Roman" charset="0"/>
              </a:defRPr>
            </a:lvl1pPr>
            <a:lvl2pPr marL="742950" indent="-285750">
              <a:tabLst>
                <a:tab pos="457200" algn="l"/>
              </a:tabLst>
              <a:defRPr sz="2000">
                <a:solidFill>
                  <a:schemeClr val="tx1"/>
                </a:solidFill>
                <a:latin typeface="Times New Roman" charset="0"/>
              </a:defRPr>
            </a:lvl2pPr>
            <a:lvl3pPr marL="1143000" indent="-228600">
              <a:tabLst>
                <a:tab pos="457200" algn="l"/>
              </a:tabLst>
              <a:defRPr sz="2000">
                <a:solidFill>
                  <a:schemeClr val="tx1"/>
                </a:solidFill>
                <a:latin typeface="Times New Roman" charset="0"/>
              </a:defRPr>
            </a:lvl3pPr>
            <a:lvl4pPr marL="1600200" indent="-228600">
              <a:tabLst>
                <a:tab pos="457200" algn="l"/>
              </a:tabLst>
              <a:defRPr sz="2000">
                <a:solidFill>
                  <a:schemeClr val="tx1"/>
                </a:solidFill>
                <a:latin typeface="Times New Roman" charset="0"/>
              </a:defRPr>
            </a:lvl4pPr>
            <a:lvl5pPr marL="2057400" indent="-228600">
              <a:tabLst>
                <a:tab pos="457200" algn="l"/>
              </a:tabLst>
              <a:defRPr sz="2000">
                <a:solidFill>
                  <a:schemeClr val="tx1"/>
                </a:solidFill>
                <a:latin typeface="Times New Roman" charset="0"/>
              </a:defRPr>
            </a:lvl5pPr>
            <a:lvl6pPr marL="2514600" indent="-228600" eaLnBrk="0" fontAlgn="base" hangingPunct="0">
              <a:spcBef>
                <a:spcPct val="0"/>
              </a:spcBef>
              <a:spcAft>
                <a:spcPct val="0"/>
              </a:spcAft>
              <a:tabLst>
                <a:tab pos="457200" algn="l"/>
              </a:tabLst>
              <a:defRPr sz="2000">
                <a:solidFill>
                  <a:schemeClr val="tx1"/>
                </a:solidFill>
                <a:latin typeface="Times New Roman" charset="0"/>
              </a:defRPr>
            </a:lvl6pPr>
            <a:lvl7pPr marL="2971800" indent="-228600" eaLnBrk="0" fontAlgn="base" hangingPunct="0">
              <a:spcBef>
                <a:spcPct val="0"/>
              </a:spcBef>
              <a:spcAft>
                <a:spcPct val="0"/>
              </a:spcAft>
              <a:tabLst>
                <a:tab pos="457200" algn="l"/>
              </a:tabLst>
              <a:defRPr sz="2000">
                <a:solidFill>
                  <a:schemeClr val="tx1"/>
                </a:solidFill>
                <a:latin typeface="Times New Roman" charset="0"/>
              </a:defRPr>
            </a:lvl7pPr>
            <a:lvl8pPr marL="3429000" indent="-228600" eaLnBrk="0" fontAlgn="base" hangingPunct="0">
              <a:spcBef>
                <a:spcPct val="0"/>
              </a:spcBef>
              <a:spcAft>
                <a:spcPct val="0"/>
              </a:spcAft>
              <a:tabLst>
                <a:tab pos="457200" algn="l"/>
              </a:tabLst>
              <a:defRPr sz="2000">
                <a:solidFill>
                  <a:schemeClr val="tx1"/>
                </a:solidFill>
                <a:latin typeface="Times New Roman" charset="0"/>
              </a:defRPr>
            </a:lvl8pPr>
            <a:lvl9pPr marL="3886200" indent="-228600" eaLnBrk="0" fontAlgn="base" hangingPunct="0">
              <a:spcBef>
                <a:spcPct val="0"/>
              </a:spcBef>
              <a:spcAft>
                <a:spcPct val="0"/>
              </a:spcAft>
              <a:tabLst>
                <a:tab pos="457200" algn="l"/>
              </a:tabLst>
              <a:defRPr sz="2000">
                <a:solidFill>
                  <a:schemeClr val="tx1"/>
                </a:solidFill>
                <a:latin typeface="Times New Roman" charset="0"/>
              </a:defRPr>
            </a:lvl9pPr>
          </a:lstStyle>
          <a:p>
            <a:pPr algn="just">
              <a:spcBef>
                <a:spcPct val="50000"/>
              </a:spcBef>
            </a:pPr>
            <a:endParaRPr lang="en-US" sz="2400" dirty="0"/>
          </a:p>
          <a:p>
            <a:pPr algn="just">
              <a:spcBef>
                <a:spcPct val="50000"/>
              </a:spcBef>
            </a:pPr>
            <a:r>
              <a:rPr lang="en-US" sz="2400" dirty="0"/>
              <a:t>Two ways to look at this:</a:t>
            </a:r>
          </a:p>
          <a:p>
            <a:pPr marL="457200" indent="-457200" algn="just">
              <a:spcBef>
                <a:spcPct val="50000"/>
              </a:spcBef>
              <a:buFont typeface="+mj-lt"/>
              <a:buAutoNum type="arabicParenR"/>
            </a:pPr>
            <a:r>
              <a:rPr lang="en-US" sz="2400" dirty="0"/>
              <a:t> </a:t>
            </a:r>
            <a:r>
              <a:rPr lang="en-US" sz="2400" b="1" dirty="0"/>
              <a:t>Probability</a:t>
            </a:r>
            <a:r>
              <a:rPr lang="en-US" sz="2400" dirty="0"/>
              <a:t>: fix </a:t>
            </a:r>
            <a:r>
              <a:rPr lang="en-US" sz="2400" dirty="0">
                <a:sym typeface="Symbol" pitchFamily="18" charset="2"/>
              </a:rPr>
              <a:t></a:t>
            </a:r>
            <a:r>
              <a:rPr lang="en-US" sz="2400" dirty="0"/>
              <a:t> (e.g. </a:t>
            </a:r>
            <a:r>
              <a:rPr lang="en-US" sz="2400" dirty="0">
                <a:sym typeface="Symbol" pitchFamily="18" charset="2"/>
              </a:rPr>
              <a:t>  = 0.1) </a:t>
            </a:r>
            <a:r>
              <a:rPr lang="en-US" sz="2400" dirty="0"/>
              <a:t>and look at the probability of different values of </a:t>
            </a:r>
            <a:r>
              <a:rPr lang="en-US" sz="2400" i="1" dirty="0"/>
              <a:t>Z</a:t>
            </a:r>
            <a:r>
              <a:rPr lang="en-US" sz="2400" dirty="0"/>
              <a:t>:</a:t>
            </a:r>
          </a:p>
          <a:p>
            <a:pPr marL="457200" indent="-457200" algn="just">
              <a:spcBef>
                <a:spcPct val="50000"/>
              </a:spcBef>
              <a:buFont typeface="+mj-lt"/>
              <a:buAutoNum type="arabicParenR"/>
            </a:pPr>
            <a:endParaRPr lang="en-US" sz="2400" dirty="0"/>
          </a:p>
          <a:p>
            <a:pPr marL="457200" indent="-457200" algn="just">
              <a:spcBef>
                <a:spcPct val="50000"/>
              </a:spcBef>
              <a:buFont typeface="+mj-lt"/>
              <a:buAutoNum type="arabicParenR"/>
            </a:pPr>
            <a:endParaRPr lang="en-US" sz="2400" dirty="0"/>
          </a:p>
          <a:p>
            <a:pPr marL="457200" indent="-457200" algn="just">
              <a:spcBef>
                <a:spcPct val="50000"/>
              </a:spcBef>
              <a:buFont typeface="+mj-lt"/>
              <a:buAutoNum type="arabicParenR"/>
            </a:pPr>
            <a:endParaRPr lang="en-US" sz="2400" dirty="0"/>
          </a:p>
          <a:p>
            <a:pPr marL="457200" indent="-457200" algn="just">
              <a:spcBef>
                <a:spcPct val="50000"/>
              </a:spcBef>
              <a:buFont typeface="+mj-lt"/>
              <a:buAutoNum type="arabicParenR"/>
            </a:pPr>
            <a:endParaRPr lang="en-US" sz="2400" dirty="0"/>
          </a:p>
          <a:p>
            <a:pPr marL="457200" indent="-457200" algn="just">
              <a:spcBef>
                <a:spcPct val="50000"/>
              </a:spcBef>
              <a:buFont typeface="+mj-lt"/>
              <a:buAutoNum type="arabicParenR"/>
            </a:pPr>
            <a:r>
              <a:rPr lang="en-US" sz="2400" b="1" dirty="0"/>
              <a:t>Likelihood</a:t>
            </a:r>
            <a:r>
              <a:rPr lang="en-US" sz="2400" dirty="0"/>
              <a:t>: fix </a:t>
            </a:r>
            <a:r>
              <a:rPr lang="en-US" sz="2400" i="1" dirty="0"/>
              <a:t>Z</a:t>
            </a:r>
            <a:r>
              <a:rPr lang="en-US" sz="2400" dirty="0"/>
              <a:t> (e.g. Z = 3) and look at the “likelihood” under different values of </a:t>
            </a:r>
            <a:r>
              <a:rPr lang="en-US" sz="2400" dirty="0">
                <a:sym typeface="Symbol" pitchFamily="18" charset="2"/>
              </a:rPr>
              <a:t></a:t>
            </a:r>
            <a:r>
              <a:rPr lang="en-US" sz="2400" dirty="0"/>
              <a:t> (this is called the likelihood function):</a:t>
            </a:r>
          </a:p>
        </p:txBody>
      </p:sp>
      <p:graphicFrame>
        <p:nvGraphicFramePr>
          <p:cNvPr id="38916" name="Group 4"/>
          <p:cNvGraphicFramePr>
            <a:graphicFrameLocks noGrp="1"/>
          </p:cNvGraphicFramePr>
          <p:nvPr>
            <p:extLst>
              <p:ext uri="{D42A27DB-BD31-4B8C-83A1-F6EECF244321}">
                <p14:modId xmlns:p14="http://schemas.microsoft.com/office/powerpoint/2010/main" val="2626607264"/>
              </p:ext>
            </p:extLst>
          </p:nvPr>
        </p:nvGraphicFramePr>
        <p:xfrm>
          <a:off x="5181600" y="2867829"/>
          <a:ext cx="1905000" cy="1935376"/>
        </p:xfrm>
        <a:graphic>
          <a:graphicData uri="http://schemas.openxmlformats.org/drawingml/2006/table">
            <a:tbl>
              <a:tblPr/>
              <a:tblGrid>
                <a:gridCol w="9525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tblGrid>
              <a:tr h="3504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Z</a:t>
                      </a:r>
                    </a:p>
                  </a:txBody>
                  <a:tcPr marT="45694" marB="45694"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marT="45694" marB="45694"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847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5</a:t>
                      </a:r>
                    </a:p>
                  </a:txBody>
                  <a:tcPr marT="45694" marB="45694"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0.122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0.270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0.285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0.190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0.090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0.032</a:t>
                      </a:r>
                    </a:p>
                  </a:txBody>
                  <a:tcPr marT="45694" marB="45694"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6172" name="Object 27"/>
          <p:cNvGraphicFramePr>
            <a:graphicFrameLocks noChangeAspect="1"/>
          </p:cNvGraphicFramePr>
          <p:nvPr>
            <p:extLst>
              <p:ext uri="{D42A27DB-BD31-4B8C-83A1-F6EECF244321}">
                <p14:modId xmlns:p14="http://schemas.microsoft.com/office/powerpoint/2010/main" val="1674793983"/>
              </p:ext>
            </p:extLst>
          </p:nvPr>
        </p:nvGraphicFramePr>
        <p:xfrm>
          <a:off x="5791200" y="2563029"/>
          <a:ext cx="698500" cy="241300"/>
        </p:xfrm>
        <a:graphic>
          <a:graphicData uri="http://schemas.openxmlformats.org/presentationml/2006/ole">
            <mc:AlternateContent xmlns:mc="http://schemas.openxmlformats.org/markup-compatibility/2006">
              <mc:Choice xmlns:v="urn:schemas-microsoft-com:vml" Requires="v">
                <p:oleObj name="Equation" r:id="rId2" imgW="698500" imgH="241300" progId="Equation.DSMT4">
                  <p:embed/>
                </p:oleObj>
              </mc:Choice>
              <mc:Fallback>
                <p:oleObj name="Equation" r:id="rId2" imgW="698500" imgH="241300" progId="Equation.DSMT4">
                  <p:embed/>
                  <p:pic>
                    <p:nvPicPr>
                      <p:cNvPr id="0" name="Object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563029"/>
                        <a:ext cx="698500"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3" name="Object 28"/>
          <p:cNvGraphicFramePr>
            <a:graphicFrameLocks noChangeAspect="1"/>
          </p:cNvGraphicFramePr>
          <p:nvPr>
            <p:extLst>
              <p:ext uri="{D42A27DB-BD31-4B8C-83A1-F6EECF244321}">
                <p14:modId xmlns:p14="http://schemas.microsoft.com/office/powerpoint/2010/main" val="2305419734"/>
              </p:ext>
            </p:extLst>
          </p:nvPr>
        </p:nvGraphicFramePr>
        <p:xfrm>
          <a:off x="6149491" y="6221015"/>
          <a:ext cx="937109" cy="292893"/>
        </p:xfrm>
        <a:graphic>
          <a:graphicData uri="http://schemas.openxmlformats.org/presentationml/2006/ole">
            <mc:AlternateContent xmlns:mc="http://schemas.openxmlformats.org/markup-compatibility/2006">
              <mc:Choice xmlns:v="urn:schemas-microsoft-com:vml" Requires="v">
                <p:oleObj name="Equation" r:id="rId4" imgW="710891" imgH="266584" progId="Equation.DSMT4">
                  <p:embed/>
                </p:oleObj>
              </mc:Choice>
              <mc:Fallback>
                <p:oleObj name="Equation" r:id="rId4" imgW="710891" imgH="266584" progId="Equation.DSMT4">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9491" y="6221015"/>
                        <a:ext cx="937109" cy="292893"/>
                      </a:xfrm>
                      <a:prstGeom prst="rect">
                        <a:avLst/>
                      </a:prstGeom>
                      <a:noFill/>
                      <a:ln>
                        <a:noFill/>
                      </a:ln>
                      <a:effectLst/>
                    </p:spPr>
                  </p:pic>
                </p:oleObj>
              </mc:Fallback>
            </mc:AlternateContent>
          </a:graphicData>
        </a:graphic>
      </p:graphicFrame>
      <p:graphicFrame>
        <p:nvGraphicFramePr>
          <p:cNvPr id="6174" name="Object 29"/>
          <p:cNvGraphicFramePr>
            <a:graphicFrameLocks noChangeAspect="1"/>
          </p:cNvGraphicFramePr>
          <p:nvPr>
            <p:extLst>
              <p:ext uri="{D42A27DB-BD31-4B8C-83A1-F6EECF244321}">
                <p14:modId xmlns:p14="http://schemas.microsoft.com/office/powerpoint/2010/main" val="3312107833"/>
              </p:ext>
            </p:extLst>
          </p:nvPr>
        </p:nvGraphicFramePr>
        <p:xfrm>
          <a:off x="6248400" y="2934151"/>
          <a:ext cx="711200" cy="266700"/>
        </p:xfrm>
        <a:graphic>
          <a:graphicData uri="http://schemas.openxmlformats.org/presentationml/2006/ole">
            <mc:AlternateContent xmlns:mc="http://schemas.openxmlformats.org/markup-compatibility/2006">
              <mc:Choice xmlns:v="urn:schemas-microsoft-com:vml" Requires="v">
                <p:oleObj name="Equation" r:id="rId6" imgW="710891" imgH="266584" progId="Equation.DSMT4">
                  <p:embed/>
                </p:oleObj>
              </mc:Choice>
              <mc:Fallback>
                <p:oleObj name="Equation" r:id="rId6" imgW="710891" imgH="266584" progId="Equation.DSMT4">
                  <p:embed/>
                  <p:pic>
                    <p:nvPicPr>
                      <p:cNvPr id="0" name="Object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2934151"/>
                        <a:ext cx="7112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5" name="Object 30"/>
          <p:cNvGraphicFramePr>
            <a:graphicFrameLocks noChangeAspect="1"/>
          </p:cNvGraphicFramePr>
          <p:nvPr/>
        </p:nvGraphicFramePr>
        <p:xfrm>
          <a:off x="5638800" y="6248400"/>
          <a:ext cx="177800" cy="165100"/>
        </p:xfrm>
        <a:graphic>
          <a:graphicData uri="http://schemas.openxmlformats.org/presentationml/2006/ole">
            <mc:AlternateContent xmlns:mc="http://schemas.openxmlformats.org/markup-compatibility/2006">
              <mc:Choice xmlns:v="urn:schemas-microsoft-com:vml" Requires="v">
                <p:oleObj name="Equation" r:id="rId7" imgW="177492" imgH="164814" progId="Equation.DSMT4">
                  <p:embed/>
                </p:oleObj>
              </mc:Choice>
              <mc:Fallback>
                <p:oleObj name="Equation" r:id="rId7" imgW="177492" imgH="164814" progId="Equation.DSMT4">
                  <p:embed/>
                  <p:pic>
                    <p:nvPicPr>
                      <p:cNvPr id="0" name="Object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38800" y="6248400"/>
                        <a:ext cx="177800"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76" name="Text Box 31"/>
          <p:cNvSpPr txBox="1">
            <a:spLocks noChangeArrowheads="1"/>
          </p:cNvSpPr>
          <p:nvPr/>
        </p:nvSpPr>
        <p:spPr bwMode="auto">
          <a:xfrm>
            <a:off x="3581400" y="457201"/>
            <a:ext cx="4953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a:t>
            </a:r>
          </a:p>
        </p:txBody>
      </p:sp>
      <p:sp>
        <p:nvSpPr>
          <p:cNvPr id="617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48A6702-E4B7-4E0C-A7B4-A35F25031976}" type="slidenum">
              <a:rPr lang="en-US" sz="1400"/>
              <a:pPr/>
              <a:t>6</a:t>
            </a:fld>
            <a:endParaRPr lang="en-US" sz="1400"/>
          </a:p>
        </p:txBody>
      </p:sp>
      <p:sp>
        <p:nvSpPr>
          <p:cNvPr id="2" name="Rectangle 1">
            <a:extLst>
              <a:ext uri="{FF2B5EF4-FFF2-40B4-BE49-F238E27FC236}">
                <a16:creationId xmlns:a16="http://schemas.microsoft.com/office/drawing/2014/main" id="{F90F6C62-8503-4F62-9C31-CC03896A8A86}"/>
              </a:ext>
            </a:extLst>
          </p:cNvPr>
          <p:cNvSpPr/>
          <p:nvPr/>
        </p:nvSpPr>
        <p:spPr>
          <a:xfrm>
            <a:off x="5761616" y="5772090"/>
            <a:ext cx="728084" cy="400110"/>
          </a:xfrm>
          <a:prstGeom prst="rect">
            <a:avLst/>
          </a:prstGeom>
        </p:spPr>
        <p:txBody>
          <a:bodyPr wrap="none">
            <a:spAutoFit/>
          </a:bodyPr>
          <a:lstStyle/>
          <a:p>
            <a:r>
              <a:rPr lang="en-US" i="1" dirty="0"/>
              <a:t>Z</a:t>
            </a:r>
            <a:r>
              <a:rPr lang="en-US" dirty="0"/>
              <a:t> =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717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graphicFrame>
        <p:nvGraphicFramePr>
          <p:cNvPr id="7172" name="Object 6"/>
          <p:cNvGraphicFramePr>
            <a:graphicFrameLocks noChangeAspect="1"/>
          </p:cNvGraphicFramePr>
          <p:nvPr>
            <p:extLst>
              <p:ext uri="{D42A27DB-BD31-4B8C-83A1-F6EECF244321}">
                <p14:modId xmlns:p14="http://schemas.microsoft.com/office/powerpoint/2010/main" val="1012960444"/>
              </p:ext>
            </p:extLst>
          </p:nvPr>
        </p:nvGraphicFramePr>
        <p:xfrm>
          <a:off x="4144169" y="1668870"/>
          <a:ext cx="4038600" cy="3119438"/>
        </p:xfrm>
        <a:graphic>
          <a:graphicData uri="http://schemas.openxmlformats.org/presentationml/2006/ole">
            <mc:AlternateContent xmlns:mc="http://schemas.openxmlformats.org/markup-compatibility/2006">
              <mc:Choice xmlns:v="urn:schemas-microsoft-com:vml" Requires="v">
                <p:oleObj name="Graph Sheet" r:id="rId2" imgW="3352800" imgH="2590465" progId="SPLUSGraphSheetFileType">
                  <p:embed/>
                </p:oleObj>
              </mc:Choice>
              <mc:Fallback>
                <p:oleObj name="Graph Sheet" r:id="rId2" imgW="3352800" imgH="2590465" progId="SPLUSGraphSheetFileType">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4169" y="1668870"/>
                        <a:ext cx="4038600" cy="311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3" name="Object 2"/>
          <p:cNvGraphicFramePr>
            <a:graphicFrameLocks noChangeAspect="1"/>
          </p:cNvGraphicFramePr>
          <p:nvPr/>
        </p:nvGraphicFramePr>
        <p:xfrm>
          <a:off x="6019801" y="4419601"/>
          <a:ext cx="150813" cy="303213"/>
        </p:xfrm>
        <a:graphic>
          <a:graphicData uri="http://schemas.openxmlformats.org/presentationml/2006/ole">
            <mc:AlternateContent xmlns:mc="http://schemas.openxmlformats.org/markup-compatibility/2006">
              <mc:Choice xmlns:v="urn:schemas-microsoft-com:vml" Requires="v">
                <p:oleObj name="Equation" r:id="rId4" imgW="152268" imgH="304536" progId="Equation.COEE2">
                  <p:embed/>
                </p:oleObj>
              </mc:Choice>
              <mc:Fallback>
                <p:oleObj name="Equation" r:id="rId4" imgW="152268" imgH="304536" progId="Equation.COEE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1" y="4419601"/>
                        <a:ext cx="150813" cy="30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5" name="Text Box 4"/>
          <p:cNvSpPr txBox="1">
            <a:spLocks noChangeArrowheads="1"/>
          </p:cNvSpPr>
          <p:nvPr/>
        </p:nvSpPr>
        <p:spPr bwMode="auto">
          <a:xfrm>
            <a:off x="1524000" y="990601"/>
            <a:ext cx="9448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Lst>
              <a:defRPr sz="2000">
                <a:solidFill>
                  <a:schemeClr val="tx1"/>
                </a:solidFill>
                <a:latin typeface="Times New Roman" charset="0"/>
              </a:defRPr>
            </a:lvl1pPr>
            <a:lvl2pPr marL="742950" indent="-285750">
              <a:tabLst>
                <a:tab pos="457200" algn="l"/>
              </a:tabLst>
              <a:defRPr sz="2000">
                <a:solidFill>
                  <a:schemeClr val="tx1"/>
                </a:solidFill>
                <a:latin typeface="Times New Roman" charset="0"/>
              </a:defRPr>
            </a:lvl2pPr>
            <a:lvl3pPr marL="1143000" indent="-228600">
              <a:tabLst>
                <a:tab pos="457200" algn="l"/>
              </a:tabLst>
              <a:defRPr sz="2000">
                <a:solidFill>
                  <a:schemeClr val="tx1"/>
                </a:solidFill>
                <a:latin typeface="Times New Roman" charset="0"/>
              </a:defRPr>
            </a:lvl3pPr>
            <a:lvl4pPr marL="1600200" indent="-228600">
              <a:tabLst>
                <a:tab pos="457200" algn="l"/>
              </a:tabLst>
              <a:defRPr sz="2000">
                <a:solidFill>
                  <a:schemeClr val="tx1"/>
                </a:solidFill>
                <a:latin typeface="Times New Roman" charset="0"/>
              </a:defRPr>
            </a:lvl4pPr>
            <a:lvl5pPr marL="2057400" indent="-228600">
              <a:tabLst>
                <a:tab pos="457200" algn="l"/>
              </a:tabLst>
              <a:defRPr sz="2000">
                <a:solidFill>
                  <a:schemeClr val="tx1"/>
                </a:solidFill>
                <a:latin typeface="Times New Roman" charset="0"/>
              </a:defRPr>
            </a:lvl5pPr>
            <a:lvl6pPr marL="2514600" indent="-228600" eaLnBrk="0" fontAlgn="base" hangingPunct="0">
              <a:spcBef>
                <a:spcPct val="0"/>
              </a:spcBef>
              <a:spcAft>
                <a:spcPct val="0"/>
              </a:spcAft>
              <a:tabLst>
                <a:tab pos="457200" algn="l"/>
              </a:tabLst>
              <a:defRPr sz="2000">
                <a:solidFill>
                  <a:schemeClr val="tx1"/>
                </a:solidFill>
                <a:latin typeface="Times New Roman" charset="0"/>
              </a:defRPr>
            </a:lvl6pPr>
            <a:lvl7pPr marL="2971800" indent="-228600" eaLnBrk="0" fontAlgn="base" hangingPunct="0">
              <a:spcBef>
                <a:spcPct val="0"/>
              </a:spcBef>
              <a:spcAft>
                <a:spcPct val="0"/>
              </a:spcAft>
              <a:tabLst>
                <a:tab pos="457200" algn="l"/>
              </a:tabLst>
              <a:defRPr sz="2000">
                <a:solidFill>
                  <a:schemeClr val="tx1"/>
                </a:solidFill>
                <a:latin typeface="Times New Roman" charset="0"/>
              </a:defRPr>
            </a:lvl7pPr>
            <a:lvl8pPr marL="3429000" indent="-228600" eaLnBrk="0" fontAlgn="base" hangingPunct="0">
              <a:spcBef>
                <a:spcPct val="0"/>
              </a:spcBef>
              <a:spcAft>
                <a:spcPct val="0"/>
              </a:spcAft>
              <a:tabLst>
                <a:tab pos="457200" algn="l"/>
              </a:tabLst>
              <a:defRPr sz="2000">
                <a:solidFill>
                  <a:schemeClr val="tx1"/>
                </a:solidFill>
                <a:latin typeface="Times New Roman" charset="0"/>
              </a:defRPr>
            </a:lvl8pPr>
            <a:lvl9pPr marL="3886200" indent="-228600" eaLnBrk="0" fontAlgn="base" hangingPunct="0">
              <a:spcBef>
                <a:spcPct val="0"/>
              </a:spcBef>
              <a:spcAft>
                <a:spcPct val="0"/>
              </a:spcAft>
              <a:tabLst>
                <a:tab pos="457200" algn="l"/>
              </a:tabLst>
              <a:defRPr sz="2000">
                <a:solidFill>
                  <a:schemeClr val="tx1"/>
                </a:solidFill>
                <a:latin typeface="Times New Roman" charset="0"/>
              </a:defRPr>
            </a:lvl9pPr>
          </a:lstStyle>
          <a:p>
            <a:pPr>
              <a:spcBef>
                <a:spcPct val="50000"/>
              </a:spcBef>
            </a:pPr>
            <a:r>
              <a:rPr lang="en-US" sz="2400" dirty="0"/>
              <a:t>For the data </a:t>
            </a:r>
            <a:r>
              <a:rPr lang="en-US" sz="2400" i="1" dirty="0"/>
              <a:t>Z</a:t>
            </a:r>
            <a:r>
              <a:rPr lang="en-US" sz="2400" dirty="0"/>
              <a:t> = 3 then the </a:t>
            </a:r>
            <a:r>
              <a:rPr lang="en-US" sz="2400" u="sng" dirty="0"/>
              <a:t>likelihood function</a:t>
            </a:r>
            <a:r>
              <a:rPr lang="en-US" sz="2400" dirty="0"/>
              <a:t> is shown in the plots below:</a:t>
            </a:r>
          </a:p>
          <a:p>
            <a:pPr algn="ctr">
              <a:spcBef>
                <a:spcPct val="50000"/>
              </a:spcBef>
            </a:pPr>
            <a:r>
              <a:rPr lang="en-US" sz="2400" dirty="0"/>
              <a:t>P(Z=3) as function of </a:t>
            </a:r>
            <a:r>
              <a:rPr lang="en-US" sz="2400" dirty="0">
                <a:sym typeface="Symbol" pitchFamily="18" charset="2"/>
              </a:rPr>
              <a:t></a:t>
            </a:r>
          </a:p>
        </p:txBody>
      </p:sp>
      <p:graphicFrame>
        <p:nvGraphicFramePr>
          <p:cNvPr id="7176" name="Object 5"/>
          <p:cNvGraphicFramePr>
            <a:graphicFrameLocks noChangeAspect="1"/>
          </p:cNvGraphicFramePr>
          <p:nvPr/>
        </p:nvGraphicFramePr>
        <p:xfrm>
          <a:off x="4191000" y="5181600"/>
          <a:ext cx="3944938" cy="3048000"/>
        </p:xfrm>
        <a:graphic>
          <a:graphicData uri="http://schemas.openxmlformats.org/presentationml/2006/ole">
            <mc:AlternateContent xmlns:mc="http://schemas.openxmlformats.org/markup-compatibility/2006">
              <mc:Choice xmlns:v="urn:schemas-microsoft-com:vml" Requires="v">
                <p:oleObj name="Graph Sheet" r:id="rId6" imgW="10058400" imgH="7771395" progId="SPLUSGraphSheetFileType">
                  <p:embed/>
                </p:oleObj>
              </mc:Choice>
              <mc:Fallback>
                <p:oleObj name="Graph Sheet" r:id="rId6" imgW="10058400" imgH="7771395" progId="SPLUSGraphSheetFileType">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0" y="5181600"/>
                        <a:ext cx="3944938"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7" name="Text Box 7"/>
          <p:cNvSpPr txBox="1">
            <a:spLocks noChangeArrowheads="1"/>
          </p:cNvSpPr>
          <p:nvPr/>
        </p:nvSpPr>
        <p:spPr bwMode="auto">
          <a:xfrm>
            <a:off x="3581400" y="457201"/>
            <a:ext cx="4953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a:t>
            </a:r>
          </a:p>
        </p:txBody>
      </p:sp>
      <p:sp>
        <p:nvSpPr>
          <p:cNvPr id="717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398D13A-8F2B-4F97-9D3E-F5EFAF4B6276}" type="slidenum">
              <a:rPr lang="en-US" sz="1400"/>
              <a:pPr/>
              <a:t>7</a:t>
            </a:fld>
            <a:endParaRPr lang="en-US" sz="1400"/>
          </a:p>
        </p:txBody>
      </p:sp>
      <p:sp>
        <p:nvSpPr>
          <p:cNvPr id="2" name="Rectangle 1">
            <a:extLst>
              <a:ext uri="{FF2B5EF4-FFF2-40B4-BE49-F238E27FC236}">
                <a16:creationId xmlns:a16="http://schemas.microsoft.com/office/drawing/2014/main" id="{0BE44582-F938-4BDF-8B21-7875EEAF73E1}"/>
              </a:ext>
            </a:extLst>
          </p:cNvPr>
          <p:cNvSpPr/>
          <p:nvPr/>
        </p:nvSpPr>
        <p:spPr>
          <a:xfrm>
            <a:off x="4751035" y="5077063"/>
            <a:ext cx="2994730" cy="400110"/>
          </a:xfrm>
          <a:prstGeom prst="rect">
            <a:avLst/>
          </a:prstGeom>
        </p:spPr>
        <p:txBody>
          <a:bodyPr wrap="none">
            <a:spAutoFit/>
          </a:bodyPr>
          <a:lstStyle/>
          <a:p>
            <a:pPr algn="ctr">
              <a:spcBef>
                <a:spcPct val="50000"/>
              </a:spcBef>
            </a:pPr>
            <a:r>
              <a:rPr lang="en-US" dirty="0"/>
              <a:t>log P(Z=3) as function of </a:t>
            </a:r>
            <a:r>
              <a:rPr lang="en-US" dirty="0">
                <a:sym typeface="Symbol" pitchFamily="18" charset="2"/>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819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8196" name="Text Box 3"/>
          <p:cNvSpPr txBox="1">
            <a:spLocks noChangeArrowheads="1"/>
          </p:cNvSpPr>
          <p:nvPr/>
        </p:nvSpPr>
        <p:spPr bwMode="auto">
          <a:xfrm>
            <a:off x="1371600" y="1371601"/>
            <a:ext cx="9906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We can use calculus to find the maximum of the (log) likelihood function:</a:t>
            </a:r>
          </a:p>
          <a:p>
            <a:pPr>
              <a:spcBef>
                <a:spcPct val="50000"/>
              </a:spcBef>
              <a:buFontTx/>
              <a:buChar char="•"/>
            </a:pPr>
            <a:endParaRPr lang="en-US" sz="2400" dirty="0"/>
          </a:p>
          <a:p>
            <a:pPr>
              <a:spcBef>
                <a:spcPct val="50000"/>
              </a:spcBef>
              <a:buFontTx/>
              <a:buChar char="•"/>
            </a:pPr>
            <a:endParaRPr lang="en-US" sz="2400" dirty="0"/>
          </a:p>
          <a:p>
            <a:pPr>
              <a:spcBef>
                <a:spcPct val="50000"/>
              </a:spcBef>
              <a:buFontTx/>
              <a:buChar char="•"/>
            </a:pPr>
            <a:endParaRPr lang="en-US" sz="2400" dirty="0"/>
          </a:p>
          <a:p>
            <a:pPr>
              <a:spcBef>
                <a:spcPct val="50000"/>
              </a:spcBef>
              <a:buFontTx/>
              <a:buChar char="•"/>
            </a:pPr>
            <a:endParaRPr lang="en-US" sz="2400" dirty="0"/>
          </a:p>
          <a:p>
            <a:pPr>
              <a:spcBef>
                <a:spcPct val="50000"/>
              </a:spcBef>
              <a:buFontTx/>
              <a:buChar char="•"/>
            </a:pPr>
            <a:endParaRPr lang="en-US" sz="2400" dirty="0"/>
          </a:p>
          <a:p>
            <a:pPr>
              <a:spcBef>
                <a:spcPct val="50000"/>
              </a:spcBef>
              <a:buFontTx/>
              <a:buChar char="•"/>
            </a:pPr>
            <a:r>
              <a:rPr lang="en-US" sz="2400" dirty="0"/>
              <a:t>Not surprisingly, the likelihood in this example is maximized at the observed proportion, 3/20.</a:t>
            </a:r>
          </a:p>
          <a:p>
            <a:pPr>
              <a:spcBef>
                <a:spcPct val="50000"/>
              </a:spcBef>
              <a:buFontTx/>
              <a:buChar char="•"/>
            </a:pPr>
            <a:r>
              <a:rPr lang="en-US" sz="2400" dirty="0"/>
              <a:t>Sometimes (e.g. this example) the MLE has a simple closed form. In more complex problems, numerical optimization is used.</a:t>
            </a:r>
          </a:p>
          <a:p>
            <a:pPr>
              <a:spcBef>
                <a:spcPct val="50000"/>
              </a:spcBef>
              <a:buFontTx/>
              <a:buChar char="•"/>
            </a:pPr>
            <a:r>
              <a:rPr lang="en-US" sz="2400" dirty="0"/>
              <a:t>Computers can find these maximum values!</a:t>
            </a:r>
          </a:p>
        </p:txBody>
      </p:sp>
      <p:graphicFrame>
        <p:nvGraphicFramePr>
          <p:cNvPr id="8197" name="Object 6"/>
          <p:cNvGraphicFramePr>
            <a:graphicFrameLocks noChangeAspect="1"/>
          </p:cNvGraphicFramePr>
          <p:nvPr>
            <p:extLst>
              <p:ext uri="{D42A27DB-BD31-4B8C-83A1-F6EECF244321}">
                <p14:modId xmlns:p14="http://schemas.microsoft.com/office/powerpoint/2010/main" val="3937005648"/>
              </p:ext>
            </p:extLst>
          </p:nvPr>
        </p:nvGraphicFramePr>
        <p:xfrm>
          <a:off x="3886200" y="2044700"/>
          <a:ext cx="3810000" cy="2527300"/>
        </p:xfrm>
        <a:graphic>
          <a:graphicData uri="http://schemas.openxmlformats.org/presentationml/2006/ole">
            <mc:AlternateContent xmlns:mc="http://schemas.openxmlformats.org/markup-compatibility/2006">
              <mc:Choice xmlns:v="urn:schemas-microsoft-com:vml" Requires="v">
                <p:oleObj name="Equation" r:id="rId2" imgW="3810000" imgH="2527300" progId="Equation.DSMT4">
                  <p:embed/>
                </p:oleObj>
              </mc:Choice>
              <mc:Fallback>
                <p:oleObj name="Equation" r:id="rId2" imgW="3810000" imgH="2527300" progId="Equation.DSMT4">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044700"/>
                        <a:ext cx="3810000" cy="252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8" name="Text Box 7"/>
          <p:cNvSpPr txBox="1">
            <a:spLocks noChangeArrowheads="1"/>
          </p:cNvSpPr>
          <p:nvPr/>
        </p:nvSpPr>
        <p:spPr bwMode="auto">
          <a:xfrm>
            <a:off x="3581400" y="457201"/>
            <a:ext cx="4953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a:t>
            </a:r>
          </a:p>
        </p:txBody>
      </p:sp>
      <p:sp>
        <p:nvSpPr>
          <p:cNvPr id="8199"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53634720-1AA4-4278-A605-5E41DD63170E}" type="slidenum">
              <a:rPr lang="en-US" sz="1400"/>
              <a:pPr/>
              <a:t>8</a:t>
            </a:fld>
            <a:endParaRPr 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921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9220" name="Text Box 2"/>
          <p:cNvSpPr txBox="1">
            <a:spLocks noChangeArrowheads="1"/>
          </p:cNvSpPr>
          <p:nvPr/>
        </p:nvSpPr>
        <p:spPr bwMode="auto">
          <a:xfrm>
            <a:off x="3784600" y="838200"/>
            <a:ext cx="462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b="1" u="sng" dirty="0"/>
              <a:t>Maximum Likelihood - Notation</a:t>
            </a:r>
          </a:p>
        </p:txBody>
      </p:sp>
      <mc:AlternateContent xmlns:mc="http://schemas.openxmlformats.org/markup-compatibility/2006" xmlns:a14="http://schemas.microsoft.com/office/drawing/2010/main">
        <mc:Choice Requires="a14">
          <p:sp>
            <p:nvSpPr>
              <p:cNvPr id="9221" name="Text Box 3"/>
              <p:cNvSpPr txBox="1">
                <a:spLocks noChangeArrowheads="1"/>
              </p:cNvSpPr>
              <p:nvPr/>
            </p:nvSpPr>
            <p:spPr bwMode="auto">
              <a:xfrm>
                <a:off x="1828800" y="1676400"/>
                <a:ext cx="9067800" cy="4732193"/>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type="none" w="sm" len="sm"/>
                    <a:tailEnd type="none" w="sm" len="sm"/>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L(</a:t>
                </a:r>
                <a:r>
                  <a:rPr lang="en-US" sz="2400" dirty="0">
                    <a:sym typeface="Symbol" pitchFamily="18" charset="2"/>
                  </a:rPr>
                  <a:t>) = Likelihood as a function of the parameter, .</a:t>
                </a:r>
              </a:p>
              <a:p>
                <a:pPr>
                  <a:spcBef>
                    <a:spcPct val="50000"/>
                  </a:spcBef>
                </a:pPr>
                <a:r>
                  <a:rPr lang="en-US" sz="2400" i="1" dirty="0">
                    <a:sym typeface="Symbol" pitchFamily="18" charset="2"/>
                  </a:rPr>
                  <a:t>l</a:t>
                </a:r>
                <a:r>
                  <a:rPr lang="en-US" sz="2400" dirty="0">
                    <a:sym typeface="Symbol" pitchFamily="18" charset="2"/>
                  </a:rPr>
                  <a:t>() = log(L()), the log-likelihood. </a:t>
                </a:r>
              </a:p>
              <a:p>
                <a:pPr marL="1085850" lvl="1" indent="-342900">
                  <a:spcBef>
                    <a:spcPct val="50000"/>
                  </a:spcBef>
                  <a:buFont typeface="Arial" panose="020B0604020202020204" pitchFamily="34" charset="0"/>
                  <a:buChar char="•"/>
                </a:pPr>
                <a:r>
                  <a:rPr lang="en-US" sz="2400" dirty="0">
                    <a:sym typeface="Symbol" pitchFamily="18" charset="2"/>
                  </a:rPr>
                  <a:t>Usually more convenient to work with analytically and numerically.</a:t>
                </a:r>
              </a:p>
              <a:p>
                <a:pPr>
                  <a:spcBef>
                    <a:spcPct val="50000"/>
                  </a:spcBef>
                </a:pPr>
                <a:r>
                  <a:rPr lang="en-US" sz="2400" dirty="0">
                    <a:sym typeface="Symbol" pitchFamily="18" charset="2"/>
                  </a:rPr>
                  <a:t>S() = d</a:t>
                </a:r>
                <a:r>
                  <a:rPr lang="en-US" sz="2400" i="1" dirty="0">
                    <a:sym typeface="Symbol" pitchFamily="18" charset="2"/>
                  </a:rPr>
                  <a:t>l</a:t>
                </a:r>
                <a:r>
                  <a:rPr lang="en-US" sz="2400" dirty="0">
                    <a:sym typeface="Symbol" pitchFamily="18" charset="2"/>
                  </a:rPr>
                  <a:t>()/d = the “score”.  </a:t>
                </a:r>
              </a:p>
              <a:p>
                <a:pPr marL="1085850" lvl="1" indent="-342900">
                  <a:spcBef>
                    <a:spcPct val="50000"/>
                  </a:spcBef>
                  <a:buFont typeface="Arial" panose="020B0604020202020204" pitchFamily="34" charset="0"/>
                  <a:buChar char="•"/>
                </a:pPr>
                <a:r>
                  <a:rPr lang="en-US" sz="2400" dirty="0">
                    <a:sym typeface="Symbol" pitchFamily="18" charset="2"/>
                  </a:rPr>
                  <a:t>Set d</a:t>
                </a:r>
                <a:r>
                  <a:rPr lang="en-US" sz="2400" i="1" dirty="0">
                    <a:sym typeface="Symbol" pitchFamily="18" charset="2"/>
                  </a:rPr>
                  <a:t>l</a:t>
                </a:r>
                <a:r>
                  <a:rPr lang="en-US" sz="2400" dirty="0">
                    <a:sym typeface="Symbol" pitchFamily="18" charset="2"/>
                  </a:rPr>
                  <a:t>()/d = 0 and solve for  to find the MLE.</a:t>
                </a:r>
              </a:p>
              <a:p>
                <a:pPr>
                  <a:spcBef>
                    <a:spcPct val="50000"/>
                  </a:spcBef>
                </a:pPr>
                <a:r>
                  <a:rPr lang="en-US" sz="2400" dirty="0">
                    <a:sym typeface="Symbol" pitchFamily="18" charset="2"/>
                  </a:rPr>
                  <a:t>I() = -d</a:t>
                </a:r>
                <a:r>
                  <a:rPr lang="en-US" sz="2400" baseline="30000" dirty="0">
                    <a:sym typeface="Symbol" pitchFamily="18" charset="2"/>
                  </a:rPr>
                  <a:t>2</a:t>
                </a:r>
                <a:r>
                  <a:rPr lang="en-US" sz="2400" i="1" dirty="0">
                    <a:sym typeface="Symbol" pitchFamily="18" charset="2"/>
                  </a:rPr>
                  <a:t>l</a:t>
                </a:r>
                <a:r>
                  <a:rPr lang="en-US" sz="2400" dirty="0">
                    <a:sym typeface="Symbol" pitchFamily="18" charset="2"/>
                  </a:rPr>
                  <a:t>()/d</a:t>
                </a:r>
                <a:r>
                  <a:rPr lang="en-US" sz="2400" baseline="30000" dirty="0">
                    <a:sym typeface="Symbol" pitchFamily="18" charset="2"/>
                  </a:rPr>
                  <a:t>2</a:t>
                </a:r>
                <a:r>
                  <a:rPr lang="en-US" sz="2400" dirty="0">
                    <a:sym typeface="Symbol" pitchFamily="18" charset="2"/>
                  </a:rPr>
                  <a:t> = the “information”.</a:t>
                </a:r>
              </a:p>
              <a:p>
                <a:pPr marL="1085850" lvl="1" indent="-342900">
                  <a:spcBef>
                    <a:spcPct val="50000"/>
                  </a:spcBef>
                  <a:buFont typeface="Arial" panose="020B0604020202020204" pitchFamily="34" charset="0"/>
                  <a:buChar char="•"/>
                </a:pPr>
                <a:r>
                  <a:rPr lang="en-US" sz="2400" dirty="0">
                    <a:sym typeface="Symbol" pitchFamily="18" charset="2"/>
                  </a:rPr>
                  <a:t>The inverse of the expected information gives the variance of </a:t>
                </a:r>
                <a14:m>
                  <m:oMath xmlns:m="http://schemas.openxmlformats.org/officeDocument/2006/math">
                    <m:acc>
                      <m:accPr>
                        <m:chr m:val="̂"/>
                        <m:ctrlPr>
                          <a:rPr lang="en-US" sz="2400" i="1">
                            <a:latin typeface="Cambria Math" panose="02040503050406030204" pitchFamily="18" charset="0"/>
                            <a:sym typeface="Symbol" pitchFamily="18" charset="2"/>
                          </a:rPr>
                        </m:ctrlPr>
                      </m:accPr>
                      <m:e>
                        <m:r>
                          <a:rPr lang="en-US" sz="2400" i="1">
                            <a:latin typeface="Cambria Math" panose="02040503050406030204" pitchFamily="18" charset="0"/>
                            <a:ea typeface="Cambria Math" panose="02040503050406030204" pitchFamily="18" charset="0"/>
                            <a:sym typeface="Symbol" pitchFamily="18" charset="2"/>
                          </a:rPr>
                          <m:t>𝜃</m:t>
                        </m:r>
                      </m:e>
                    </m:acc>
                  </m:oMath>
                </a14:m>
                <a:r>
                  <a:rPr lang="en-US" sz="2400" dirty="0">
                    <a:sym typeface="Symbol" pitchFamily="18" charset="2"/>
                  </a:rPr>
                  <a:t> </a:t>
                </a:r>
              </a:p>
              <a:p>
                <a:pPr>
                  <a:spcBef>
                    <a:spcPct val="50000"/>
                  </a:spcBef>
                </a:pPr>
                <a:r>
                  <a:rPr lang="en-US" sz="2400" dirty="0">
                    <a:sym typeface="Symbol" pitchFamily="18" charset="2"/>
                  </a:rPr>
                  <a:t>Var() = E(I())</a:t>
                </a:r>
                <a:r>
                  <a:rPr lang="en-US" sz="2400" baseline="30000" dirty="0">
                    <a:sym typeface="Symbol" pitchFamily="18" charset="2"/>
                  </a:rPr>
                  <a:t>-1 </a:t>
                </a:r>
                <a:r>
                  <a:rPr lang="en-US" sz="2400" dirty="0">
                    <a:sym typeface="Symbol" pitchFamily="18" charset="2"/>
                  </a:rPr>
                  <a:t>(in most cases)</a:t>
                </a:r>
              </a:p>
            </p:txBody>
          </p:sp>
        </mc:Choice>
        <mc:Fallback xmlns="">
          <p:sp>
            <p:nvSpPr>
              <p:cNvPr id="9221" name="Text Box 3"/>
              <p:cNvSpPr txBox="1">
                <a:spLocks noRot="1" noChangeAspect="1" noMove="1" noResize="1" noEditPoints="1" noAdjustHandles="1" noChangeArrowheads="1" noChangeShapeType="1" noTextEdit="1"/>
              </p:cNvSpPr>
              <p:nvPr/>
            </p:nvSpPr>
            <p:spPr bwMode="auto">
              <a:xfrm>
                <a:off x="1828800" y="1676400"/>
                <a:ext cx="9067800" cy="4732193"/>
              </a:xfrm>
              <a:prstGeom prst="rect">
                <a:avLst/>
              </a:prstGeom>
              <a:blipFill>
                <a:blip r:embed="rId2"/>
                <a:stretch>
                  <a:fillRect l="-1008" t="-1160" b="-206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9222"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294517D-4250-48DC-B092-DE6E6D08DEE1}" type="slidenum">
              <a:rPr lang="en-US" sz="1400"/>
              <a:pPr/>
              <a:t>9</a:t>
            </a:fld>
            <a:endParaRPr lang="en-US" sz="1400"/>
          </a:p>
        </p:txBody>
      </p:sp>
    </p:spTree>
  </p:cSld>
  <p:clrMapOvr>
    <a:masterClrMapping/>
  </p:clrMapOvr>
</p:sld>
</file>

<file path=ppt/theme/theme1.xml><?xml version="1.0" encoding="utf-8"?>
<a:theme xmlns:a="http://schemas.openxmlformats.org/drawingml/2006/main" name="b511_95">
  <a:themeElements>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511_9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511_9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511_9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511_9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511_9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511_9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511_9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C:\MSOffice\Templates\Presentations\b511_95.pot</Template>
  <TotalTime>11554</TotalTime>
  <Words>3262</Words>
  <Application>Microsoft Office PowerPoint</Application>
  <PresentationFormat>Custom</PresentationFormat>
  <Paragraphs>338</Paragraphs>
  <Slides>27</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7" baseType="lpstr">
      <vt:lpstr>Arial</vt:lpstr>
      <vt:lpstr>Calibri</vt:lpstr>
      <vt:lpstr>Cambria Math</vt:lpstr>
      <vt:lpstr>Courier New</vt:lpstr>
      <vt:lpstr>Script MT Bold</vt:lpstr>
      <vt:lpstr>Times New Roman</vt:lpstr>
      <vt:lpstr>Wingdings</vt:lpstr>
      <vt:lpstr>b511_95</vt:lpstr>
      <vt:lpstr>Equation</vt:lpstr>
      <vt:lpstr>Graph 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236</cp:revision>
  <cp:lastPrinted>2011-06-04T00:28:35Z</cp:lastPrinted>
  <dcterms:created xsi:type="dcterms:W3CDTF">1999-08-27T19:11:50Z</dcterms:created>
  <dcterms:modified xsi:type="dcterms:W3CDTF">2021-07-06T17:46:31Z</dcterms:modified>
</cp:coreProperties>
</file>