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7" r:id="rId2"/>
    <p:sldId id="288" r:id="rId3"/>
    <p:sldId id="290" r:id="rId4"/>
    <p:sldId id="258" r:id="rId5"/>
    <p:sldId id="291" r:id="rId6"/>
    <p:sldId id="292" r:id="rId7"/>
    <p:sldId id="293" r:id="rId8"/>
    <p:sldId id="294" r:id="rId9"/>
    <p:sldId id="261" r:id="rId10"/>
    <p:sldId id="263" r:id="rId11"/>
    <p:sldId id="264" r:id="rId12"/>
    <p:sldId id="295" r:id="rId13"/>
    <p:sldId id="266" r:id="rId14"/>
    <p:sldId id="267" r:id="rId15"/>
    <p:sldId id="301" r:id="rId16"/>
    <p:sldId id="269" r:id="rId17"/>
    <p:sldId id="270" r:id="rId18"/>
    <p:sldId id="289" r:id="rId19"/>
    <p:sldId id="272" r:id="rId20"/>
    <p:sldId id="276" r:id="rId21"/>
    <p:sldId id="277" r:id="rId22"/>
    <p:sldId id="280" r:id="rId23"/>
    <p:sldId id="298" r:id="rId24"/>
    <p:sldId id="281" r:id="rId25"/>
    <p:sldId id="287" r:id="rId26"/>
    <p:sldId id="302" r:id="rId27"/>
    <p:sldId id="300" r:id="rId28"/>
  </p:sldIdLst>
  <p:sldSz cx="12192000" cy="9144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96" autoAdjust="0"/>
    <p:restoredTop sz="96239" autoAdjust="0"/>
  </p:normalViewPr>
  <p:slideViewPr>
    <p:cSldViewPr>
      <p:cViewPr varScale="1">
        <p:scale>
          <a:sx n="96" d="100"/>
          <a:sy n="96" d="100"/>
        </p:scale>
        <p:origin x="744" y="176"/>
      </p:cViewPr>
      <p:guideLst>
        <p:guide orient="horz" pos="28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824" y="-84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t" anchorCtr="0" compatLnSpc="1">
            <a:prstTxWarp prst="textNoShape">
              <a:avLst/>
            </a:prstTxWarp>
          </a:bodyPr>
          <a:lstStyle>
            <a:lvl1pPr defTabSz="9673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t" anchorCtr="0" compatLnSpc="1">
            <a:prstTxWarp prst="textNoShape">
              <a:avLst/>
            </a:prstTxWarp>
          </a:bodyPr>
          <a:lstStyle>
            <a:lvl1pPr algn="r" defTabSz="9673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b" anchorCtr="0" compatLnSpc="1">
            <a:prstTxWarp prst="textNoShape">
              <a:avLst/>
            </a:prstTxWarp>
          </a:bodyPr>
          <a:lstStyle>
            <a:lvl1pPr defTabSz="9673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b" anchorCtr="0" compatLnSpc="1">
            <a:prstTxWarp prst="textNoShape">
              <a:avLst/>
            </a:prstTxWarp>
          </a:bodyPr>
          <a:lstStyle>
            <a:lvl1pPr algn="r" defTabSz="967300">
              <a:defRPr sz="1200"/>
            </a:lvl1pPr>
          </a:lstStyle>
          <a:p>
            <a:pPr>
              <a:defRPr/>
            </a:pPr>
            <a:fld id="{7B33CACD-9007-4ABC-824F-176AE833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88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t" anchorCtr="0" compatLnSpc="1">
            <a:prstTxWarp prst="textNoShape">
              <a:avLst/>
            </a:prstTxWarp>
          </a:bodyPr>
          <a:lstStyle>
            <a:lvl1pPr defTabSz="9673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t" anchorCtr="0" compatLnSpc="1">
            <a:prstTxWarp prst="textNoShape">
              <a:avLst/>
            </a:prstTxWarp>
          </a:bodyPr>
          <a:lstStyle>
            <a:lvl1pPr algn="r" defTabSz="9673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6563" y="550863"/>
            <a:ext cx="3651250" cy="2740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411" y="3474963"/>
            <a:ext cx="7038380" cy="329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b" anchorCtr="0" compatLnSpc="1">
            <a:prstTxWarp prst="textNoShape">
              <a:avLst/>
            </a:prstTxWarp>
          </a:bodyPr>
          <a:lstStyle>
            <a:lvl1pPr defTabSz="9673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b" anchorCtr="0" compatLnSpc="1">
            <a:prstTxWarp prst="textNoShape">
              <a:avLst/>
            </a:prstTxWarp>
          </a:bodyPr>
          <a:lstStyle>
            <a:lvl1pPr algn="r" defTabSz="967300">
              <a:defRPr sz="1200"/>
            </a:lvl1pPr>
          </a:lstStyle>
          <a:p>
            <a:pPr>
              <a:defRPr/>
            </a:pPr>
            <a:fld id="{03FCC04B-D42A-4342-AA36-E0C10C602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30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22A14-2F14-4E29-A460-9A7BCCD6C1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D23C3-7BA7-4E99-B2C2-A9E806C03F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3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2C311-A11C-4EEC-B0D7-236127C180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E4E4D-4C6F-41B1-8CAA-822CCDFA6E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3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872EE-A511-4E95-A32D-57DB5A8569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3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F7954-03DA-4D3C-98EC-1301CE4D9B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9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86742-6E1C-493C-82B4-A4C1BE789A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4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F0C47-422D-4104-AEBA-86752A0874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0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4F9BB-E6BD-40B4-8C33-F08C03FAE4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0BCEB-4492-49E1-9C15-D9CD79EBD5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95C44-3B59-4D49-B6E8-E05195F143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1B7E33-5742-43E4-9C60-A13D89774E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5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7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tattrek.com/online-calculator/t-distribution.aspx" TargetMode="Externa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Relationship Id="rId9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B2DE89C-7563-49A7-89C8-9EE9ED1425C9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2053" name="Text Box 2"/>
          <p:cNvSpPr txBox="1">
            <a:spLocks noChangeArrowheads="1"/>
          </p:cNvSpPr>
          <p:nvPr/>
        </p:nvSpPr>
        <p:spPr bwMode="auto">
          <a:xfrm>
            <a:off x="3124200" y="3429000"/>
            <a:ext cx="5943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/>
              <a:t>Sampling Distributions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819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C15351F-F103-44F0-829F-7EDCF917FBA6}" type="slidenum">
              <a:rPr lang="en-US" sz="1400"/>
              <a:pPr/>
              <a:t>10</a:t>
            </a:fld>
            <a:endParaRPr lang="en-US" sz="140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40386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029200"/>
            <a:ext cx="4267200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2438400" y="457201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Central Limit Theorem Illustration </a:t>
            </a:r>
          </a:p>
        </p:txBody>
      </p:sp>
      <p:sp>
        <p:nvSpPr>
          <p:cNvPr id="8201" name="Text Box 6"/>
          <p:cNvSpPr txBox="1">
            <a:spLocks noChangeArrowheads="1"/>
          </p:cNvSpPr>
          <p:nvPr/>
        </p:nvSpPr>
        <p:spPr bwMode="auto">
          <a:xfrm>
            <a:off x="4724400" y="1249964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/>
              <a:t>Population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E8ADD8-C5BB-904D-AC36-8D5CC51B5CD8}"/>
              </a:ext>
            </a:extLst>
          </p:cNvPr>
          <p:cNvSpPr txBox="1"/>
          <p:nvPr/>
        </p:nvSpPr>
        <p:spPr>
          <a:xfrm>
            <a:off x="6988865" y="2149475"/>
            <a:ext cx="2038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is not normally distributed…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DE157-FEBB-E842-AA51-919A45F9CA29}"/>
              </a:ext>
            </a:extLst>
          </p:cNvPr>
          <p:cNvSpPr txBox="1"/>
          <p:nvPr/>
        </p:nvSpPr>
        <p:spPr>
          <a:xfrm>
            <a:off x="7034420" y="4824414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…but the means of X, even for n=5, are close to  normally distributed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921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D6F8C14-23FE-4B59-87CA-E5AD86AE188B}" type="slidenum">
              <a:rPr lang="en-US" sz="1400"/>
              <a:pPr/>
              <a:t>11</a:t>
            </a:fld>
            <a:endParaRPr lang="en-US" sz="140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1"/>
            <a:ext cx="4071938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95800"/>
            <a:ext cx="4267200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198FFA-C86C-DA48-BE97-3700B8F15C0E}"/>
              </a:ext>
            </a:extLst>
          </p:cNvPr>
          <p:cNvSpPr txBox="1"/>
          <p:nvPr/>
        </p:nvSpPr>
        <p:spPr>
          <a:xfrm>
            <a:off x="8458200" y="3352800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…and the means of X for n=10 and 30 become closer and closer to  normally distributed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AD63A83-ABAE-46DF-8B23-991D80120D90}" type="slidenum">
              <a:rPr lang="en-US" sz="1400"/>
              <a:pPr/>
              <a:t>12</a:t>
            </a:fld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2971800" y="1981200"/>
            <a:ext cx="62483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central limit theorem allows us to use the sample (X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discuss the population (μ)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 not need to know the distribution of the data to make statements about the true mean of the population!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86200" y="685801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Central limit theorem</a:t>
            </a:r>
          </a:p>
        </p:txBody>
      </p:sp>
    </p:spTree>
    <p:extLst>
      <p:ext uri="{BB962C8B-B14F-4D97-AF65-F5344CB8AC3E}">
        <p14:creationId xmlns:p14="http://schemas.microsoft.com/office/powerpoint/2010/main" val="89363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AD63A83-ABAE-46DF-8B23-991D80120D90}" type="slidenum">
              <a:rPr lang="en-US" sz="1400"/>
              <a:pPr/>
              <a:t>13</a:t>
            </a:fld>
            <a:endParaRPr lang="en-US" sz="1400"/>
          </a:p>
        </p:txBody>
      </p:sp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3886200" y="457201"/>
            <a:ext cx="441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Distribution of the Sample Mean </a:t>
            </a:r>
          </a:p>
        </p:txBody>
      </p:sp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1752600" y="1725067"/>
            <a:ext cx="7391401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endParaRPr lang="en-US" sz="2800" dirty="0"/>
          </a:p>
          <a:p>
            <a:pPr algn="just"/>
            <a:r>
              <a:rPr lang="en-US" sz="2800" dirty="0"/>
              <a:t>Example:</a:t>
            </a:r>
          </a:p>
          <a:p>
            <a:pPr algn="just"/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Suppose that for sixth grade students in Seattle, the mean number of missed school days is 5.4 days with a standard deviation of 2.8 days.  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What is the probability that a random sample of size 49 will have a mean number of missed days greater than 6 days?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1229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4213ED5-3713-4C16-B932-2605603FECB1}" type="slidenum">
              <a:rPr lang="en-US" sz="1400"/>
              <a:pPr/>
              <a:t>14</a:t>
            </a:fld>
            <a:endParaRPr lang="en-US" sz="1400"/>
          </a:p>
        </p:txBody>
      </p:sp>
      <p:sp>
        <p:nvSpPr>
          <p:cNvPr id="12293" name="Text Box 2"/>
          <p:cNvSpPr txBox="1">
            <a:spLocks noChangeArrowheads="1"/>
          </p:cNvSpPr>
          <p:nvPr/>
        </p:nvSpPr>
        <p:spPr bwMode="auto">
          <a:xfrm>
            <a:off x="2034619" y="600115"/>
            <a:ext cx="7254874" cy="784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912813" algn="r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912813" algn="r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912813" algn="r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912813" algn="r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912813" algn="r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r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r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r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r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Find the probability that a random sample of size 49 from the population of Seattle sixth graders will have a mean greater than 6 days.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		 = 5.4 days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		 = 2.8 days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		n = 49</a:t>
            </a: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	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		      = 0.00668		</a:t>
            </a:r>
          </a:p>
        </p:txBody>
      </p:sp>
      <p:graphicFrame>
        <p:nvGraphicFramePr>
          <p:cNvPr id="122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296356"/>
              </p:ext>
            </p:extLst>
          </p:nvPr>
        </p:nvGraphicFramePr>
        <p:xfrm>
          <a:off x="2508738" y="4953000"/>
          <a:ext cx="4431323" cy="246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9" name="Equation" r:id="rId3" imgW="3556000" imgH="1981200" progId="Equation.3">
                  <p:embed/>
                </p:oleObj>
              </mc:Choice>
              <mc:Fallback>
                <p:oleObj name="Equation" r:id="rId3" imgW="3556000" imgH="198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738" y="4953000"/>
                        <a:ext cx="4431323" cy="246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606AA4B-8B14-5640-9753-19E38C443159}"/>
              </a:ext>
            </a:extLst>
          </p:cNvPr>
          <p:cNvSpPr txBox="1"/>
          <p:nvPr/>
        </p:nvSpPr>
        <p:spPr>
          <a:xfrm>
            <a:off x="6629400" y="5638800"/>
            <a:ext cx="9525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E3AE7E-98F3-5042-BD80-C23A1B89A2AE}"/>
              </a:ext>
            </a:extLst>
          </p:cNvPr>
          <p:cNvSpPr>
            <a:spLocks noChangeAspect="1"/>
          </p:cNvSpPr>
          <p:nvPr/>
        </p:nvSpPr>
        <p:spPr>
          <a:xfrm>
            <a:off x="-18628808" y="5356979"/>
            <a:ext cx="23353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E98AB-607C-7641-B548-E07823C30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E7E88-0941-B14B-AD0F-CDDE53F75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4F9BB-E6BD-40B4-8C33-F08C03FAE48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 descr="A sunset over a hill&#10;&#10;Description automatically generated">
            <a:extLst>
              <a:ext uri="{FF2B5EF4-FFF2-40B4-BE49-F238E27FC236}">
                <a16:creationId xmlns:a16="http://schemas.microsoft.com/office/drawing/2014/main" id="{C66314FC-B7C7-0A4A-88A1-CCD06C9DD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962744-EDF8-6F4B-BD99-C61AE284E65E}"/>
              </a:ext>
            </a:extLst>
          </p:cNvPr>
          <p:cNvSpPr txBox="1"/>
          <p:nvPr/>
        </p:nvSpPr>
        <p:spPr>
          <a:xfrm>
            <a:off x="228600" y="182031"/>
            <a:ext cx="10702493" cy="74675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Pause- break time then work on exercises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EF205B-226F-F142-9F98-D225F98A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Summer Institutes</a:t>
            </a:r>
          </a:p>
        </p:txBody>
      </p:sp>
    </p:spTree>
    <p:extLst>
      <p:ext uri="{BB962C8B-B14F-4D97-AF65-F5344CB8AC3E}">
        <p14:creationId xmlns:p14="http://schemas.microsoft.com/office/powerpoint/2010/main" val="1821932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1433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7DD59D3-A298-447C-8F30-702CB4FFCA0E}" type="slidenum">
              <a:rPr lang="en-US" sz="1400"/>
              <a:pPr/>
              <a:t>16</a:t>
            </a:fld>
            <a:endParaRPr lang="en-US" sz="1400"/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2057400" y="1371600"/>
            <a:ext cx="7543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</a:rPr>
              <a:t>What is the probability that a random sample (size 49) from this population of Seattle sixth graders has a mean between 4 and 6 days? 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86200" y="457201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</a:rPr>
              <a:t>Question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0800" y="3617893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Recall:  = 5.4 days,  = 2.8 days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1536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ABF5624-4450-464C-B32C-1681C59545F4}" type="slidenum">
              <a:rPr lang="en-US" sz="1400"/>
              <a:pPr/>
              <a:t>17</a:t>
            </a:fld>
            <a:endParaRPr lang="en-US" sz="1400"/>
          </a:p>
        </p:txBody>
      </p:sp>
      <p:sp>
        <p:nvSpPr>
          <p:cNvPr id="15365" name="Text Box 2"/>
          <p:cNvSpPr txBox="1">
            <a:spLocks noChangeArrowheads="1"/>
          </p:cNvSpPr>
          <p:nvPr/>
        </p:nvSpPr>
        <p:spPr bwMode="auto">
          <a:xfrm>
            <a:off x="3654450" y="3200401"/>
            <a:ext cx="521488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4400" b="1" dirty="0"/>
              <a:t>Confidence Intervals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A5C993A-7F4E-4220-9FF2-88C3038FD5B3}" type="slidenum">
              <a:rPr lang="en-US" sz="1400"/>
              <a:pPr/>
              <a:t>18</a:t>
            </a:fld>
            <a:endParaRPr lang="en-US" sz="1400"/>
          </a:p>
        </p:txBody>
      </p:sp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3886200" y="457201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Confidence Intervals </a:t>
            </a: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1066800" y="1269384"/>
            <a:ext cx="10058400" cy="74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/>
              <a:t>“(L, U) is a 95% confidence interval for a parameter </a:t>
            </a:r>
            <a:r>
              <a:rPr lang="en-US" sz="2800" dirty="0" err="1"/>
              <a:t>θ</a:t>
            </a:r>
            <a:r>
              <a:rPr lang="en-US" sz="2800" dirty="0"/>
              <a:t>”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means that 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true parameter </a:t>
            </a:r>
            <a:r>
              <a:rPr lang="en-US" sz="2800" dirty="0" err="1"/>
              <a:t>θ</a:t>
            </a:r>
            <a:r>
              <a:rPr lang="en-US" sz="2800" dirty="0"/>
              <a:t> has probability at least 0.95 of being between L and U. 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In repeated samples, 95% of the resulting confidence intervals would contain </a:t>
            </a:r>
            <a:r>
              <a:rPr lang="en-US" sz="2800" dirty="0" err="1"/>
              <a:t>θ</a:t>
            </a:r>
            <a:r>
              <a:rPr lang="en-US" sz="2800" dirty="0"/>
              <a:t>.”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We calculate L and U from our data to get an interval estimate of </a:t>
            </a:r>
            <a:r>
              <a:rPr lang="en-US" sz="2800" dirty="0" err="1"/>
              <a:t>θ</a:t>
            </a:r>
            <a:r>
              <a:rPr lang="en-US" sz="2800" dirty="0"/>
              <a:t>, an idea of its plausible values.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/>
              <a:t>Note</a:t>
            </a:r>
            <a:r>
              <a:rPr lang="en-US" sz="2800" dirty="0"/>
              <a:t>: Confidence intervals are about parameters. Prediction intervals (different!) are intervals about random variables.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9406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 </a:t>
            </a:r>
          </a:p>
        </p:txBody>
      </p:sp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A5C993A-7F4E-4220-9FF2-88C3038FD5B3}" type="slidenum">
              <a:rPr lang="en-US" sz="1400"/>
              <a:pPr/>
              <a:t>19</a:t>
            </a:fld>
            <a:endParaRPr lang="en-US" sz="1400"/>
          </a:p>
        </p:txBody>
      </p:sp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2971800" y="272259"/>
            <a:ext cx="693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95% Confidence Interval for the Mean </a:t>
            </a: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1600200" y="1219201"/>
            <a:ext cx="9067800" cy="763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/>
              <a:t>Because 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we know that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Rearranging gives us that 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is a 95% confidence interval for the true mean μ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</p:txBody>
      </p:sp>
      <p:graphicFrame>
        <p:nvGraphicFramePr>
          <p:cNvPr id="174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665989"/>
              </p:ext>
            </p:extLst>
          </p:nvPr>
        </p:nvGraphicFramePr>
        <p:xfrm>
          <a:off x="4038598" y="3200400"/>
          <a:ext cx="5625968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1" name="Equation" r:id="rId3" imgW="2120900" imgH="482600" progId="Equation.3">
                  <p:embed/>
                </p:oleObj>
              </mc:Choice>
              <mc:Fallback>
                <p:oleObj name="Equation" r:id="rId3" imgW="21209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598" y="3200400"/>
                        <a:ext cx="5625968" cy="128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660470"/>
            <a:ext cx="6277828" cy="1005840"/>
          </a:xfrm>
          <a:prstGeom prst="rect">
            <a:avLst/>
          </a:prstGeom>
        </p:spPr>
      </p:pic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216844"/>
              </p:ext>
            </p:extLst>
          </p:nvPr>
        </p:nvGraphicFramePr>
        <p:xfrm>
          <a:off x="3810000" y="1314295"/>
          <a:ext cx="2478680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2" name="Equation" r:id="rId6" imgW="952500" imgH="469900" progId="Equation.3">
                  <p:embed/>
                </p:oleObj>
              </mc:Choice>
              <mc:Fallback>
                <p:oleObj name="Equation" r:id="rId6" imgW="952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314295"/>
                        <a:ext cx="2478680" cy="1097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AD63A83-ABAE-46DF-8B23-991D80120D90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1981200" y="621750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The most important distinction in statistics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6200" y="1871008"/>
            <a:ext cx="4343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sample</a:t>
            </a:r>
          </a:p>
          <a:p>
            <a:pPr algn="ctr"/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vs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population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4175222"/>
            <a:ext cx="982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analyzing data (or reading the literature), think about whether you want to discuss the sample that you observed or want to make statements that are more generally true.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is the only field that gives us the correct framework to generalize from our sample to the population.</a:t>
            </a:r>
          </a:p>
        </p:txBody>
      </p:sp>
    </p:spTree>
    <p:extLst>
      <p:ext uri="{BB962C8B-B14F-4D97-AF65-F5344CB8AC3E}">
        <p14:creationId xmlns:p14="http://schemas.microsoft.com/office/powerpoint/2010/main" val="2413100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2150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D12A540-F862-4C6E-9C1E-736DF515C0C6}" type="slidenum">
              <a:rPr lang="en-US" sz="1400"/>
              <a:pPr/>
              <a:t>20</a:t>
            </a:fld>
            <a:endParaRPr lang="en-US" sz="1400"/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2146300" y="375003"/>
            <a:ext cx="807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(1- ⍺) Confidence Interval for the Mean </a:t>
            </a: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609600" y="585718"/>
            <a:ext cx="108966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61963" algn="l"/>
                <a:tab pos="1373188" algn="l"/>
                <a:tab pos="3198813" algn="l"/>
                <a:tab pos="4225925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461963" algn="l"/>
                <a:tab pos="1373188" algn="l"/>
                <a:tab pos="3198813" algn="l"/>
                <a:tab pos="4225925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461963" algn="l"/>
                <a:tab pos="1373188" algn="l"/>
                <a:tab pos="3198813" algn="l"/>
                <a:tab pos="4225925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461963" algn="l"/>
                <a:tab pos="1373188" algn="l"/>
                <a:tab pos="3198813" algn="l"/>
                <a:tab pos="4225925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461963" algn="l"/>
                <a:tab pos="1373188" algn="l"/>
                <a:tab pos="3198813" algn="l"/>
                <a:tab pos="4225925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  <a:tab pos="1373188" algn="l"/>
                <a:tab pos="3198813" algn="l"/>
                <a:tab pos="4225925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  <a:tab pos="1373188" algn="l"/>
                <a:tab pos="3198813" algn="l"/>
                <a:tab pos="4225925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  <a:tab pos="1373188" algn="l"/>
                <a:tab pos="3198813" algn="l"/>
                <a:tab pos="4225925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  <a:tab pos="1373188" algn="l"/>
                <a:tab pos="3198813" algn="l"/>
                <a:tab pos="4225925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I</a:t>
            </a:r>
            <a:r>
              <a:rPr lang="en-US" sz="2800" dirty="0">
                <a:sym typeface="Symbol" pitchFamily="18" charset="2"/>
              </a:rPr>
              <a:t>f we want a (1 - ) confidence interval we can derive it based on the statement</a:t>
            </a:r>
          </a:p>
          <a:p>
            <a:pPr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That is, we find constants	 and	        that have exactly (1 - ) probability between them.</a:t>
            </a:r>
          </a:p>
          <a:p>
            <a:pPr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ym typeface="Symbol" pitchFamily="18" charset="2"/>
              </a:rPr>
              <a:t>A (1 - )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b="1" dirty="0">
                <a:sym typeface="Symbol" pitchFamily="18" charset="2"/>
              </a:rPr>
              <a:t>Confidence Interval for the Population Mean</a:t>
            </a:r>
            <a:endParaRPr lang="en-US" sz="2800" dirty="0">
              <a:sym typeface="Symbol" pitchFamily="18" charset="2"/>
            </a:endParaRPr>
          </a:p>
        </p:txBody>
      </p:sp>
      <p:graphicFrame>
        <p:nvGraphicFramePr>
          <p:cNvPr id="215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066687"/>
              </p:ext>
            </p:extLst>
          </p:nvPr>
        </p:nvGraphicFramePr>
        <p:xfrm>
          <a:off x="2667000" y="2959796"/>
          <a:ext cx="5673436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0" name="Equation" r:id="rId3" imgW="3467100" imgH="838200" progId="Equation.3">
                  <p:embed/>
                </p:oleObj>
              </mc:Choice>
              <mc:Fallback>
                <p:oleObj name="Equation" r:id="rId3" imgW="3467100" imgH="838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959796"/>
                        <a:ext cx="5673436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362255"/>
              </p:ext>
            </p:extLst>
          </p:nvPr>
        </p:nvGraphicFramePr>
        <p:xfrm>
          <a:off x="4489269" y="4732870"/>
          <a:ext cx="511233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1" name="Equation" r:id="rId5" imgW="520700" imgH="558800" progId="Equation.3">
                  <p:embed/>
                </p:oleObj>
              </mc:Choice>
              <mc:Fallback>
                <p:oleObj name="Equation" r:id="rId5" imgW="520700" imgH="558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269" y="4732870"/>
                        <a:ext cx="511233" cy="548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782995"/>
              </p:ext>
            </p:extLst>
          </p:nvPr>
        </p:nvGraphicFramePr>
        <p:xfrm>
          <a:off x="5691982" y="4732870"/>
          <a:ext cx="660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2" name="Equation" r:id="rId7" imgW="660400" imgH="558800" progId="Equation.3">
                  <p:embed/>
                </p:oleObj>
              </mc:Choice>
              <mc:Fallback>
                <p:oleObj name="Equation" r:id="rId7" imgW="660400" imgH="558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982" y="4732870"/>
                        <a:ext cx="660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16698"/>
              </p:ext>
            </p:extLst>
          </p:nvPr>
        </p:nvGraphicFramePr>
        <p:xfrm>
          <a:off x="3581400" y="7227765"/>
          <a:ext cx="5193376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3" name="Equation" r:id="rId9" imgW="3492500" imgH="838200" progId="Equation.3">
                  <p:embed/>
                </p:oleObj>
              </mc:Choice>
              <mc:Fallback>
                <p:oleObj name="Equation" r:id="rId9" imgW="3492500" imgH="838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7227765"/>
                        <a:ext cx="5193376" cy="1097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2253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F0B9D2F3-0BFF-4B49-BF38-2860D2B88245}" type="slidenum">
              <a:rPr lang="en-US" sz="1400"/>
              <a:pPr/>
              <a:t>21</a:t>
            </a:fld>
            <a:endParaRPr lang="en-US" sz="1400"/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2949719" y="633757"/>
            <a:ext cx="62925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Confidence Intervals Example</a:t>
            </a:r>
          </a:p>
        </p:txBody>
      </p:sp>
      <p:sp>
        <p:nvSpPr>
          <p:cNvPr id="22535" name="Text Box 4"/>
          <p:cNvSpPr txBox="1">
            <a:spLocks noChangeArrowheads="1"/>
          </p:cNvSpPr>
          <p:nvPr/>
        </p:nvSpPr>
        <p:spPr bwMode="auto">
          <a:xfrm>
            <a:off x="1371600" y="1662388"/>
            <a:ext cx="9677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/>
              <a:t>	Suppose gestational times are normally distributed with a standard deviation of 6 days.  A sample of 30 second-time mothers have a mean pregnancy length of 279.5 days.  Construct a 95% confidence interval for the mean length of second pregnancies based on this sample.</a:t>
            </a:r>
          </a:p>
        </p:txBody>
      </p:sp>
      <p:pic>
        <p:nvPicPr>
          <p:cNvPr id="3" name="Picture 2" descr="latex-image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475521"/>
            <a:ext cx="3278408" cy="1737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52C3AB-323C-5840-A896-83108C5ABEC7}"/>
              </a:ext>
            </a:extLst>
          </p:cNvPr>
          <p:cNvSpPr txBox="1"/>
          <p:nvPr/>
        </p:nvSpPr>
        <p:spPr>
          <a:xfrm>
            <a:off x="4038600" y="7015561"/>
            <a:ext cx="363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(277.35, 281.65)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392D6C-0A9A-B248-A142-2ED049493800}"/>
              </a:ext>
            </a:extLst>
          </p:cNvPr>
          <p:cNvSpPr txBox="1"/>
          <p:nvPr/>
        </p:nvSpPr>
        <p:spPr>
          <a:xfrm>
            <a:off x="4779423" y="5538289"/>
            <a:ext cx="88236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/>
              <a:t>1.96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8475136"/>
            <a:ext cx="2743200" cy="486833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 </a:t>
            </a:r>
          </a:p>
        </p:txBody>
      </p:sp>
      <p:sp>
        <p:nvSpPr>
          <p:cNvPr id="2560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F4273EBE-D07B-4EE2-A96A-FB4DD1FDEC64}" type="slidenum">
              <a:rPr lang="en-US" sz="1400"/>
              <a:pPr/>
              <a:t>22</a:t>
            </a:fld>
            <a:endParaRPr lang="en-US" sz="1400"/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1600200" y="344371"/>
            <a:ext cx="838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3200" b="1" dirty="0"/>
              <a:t>Confidence intervals </a:t>
            </a:r>
            <a:r>
              <a:rPr lang="en-US" sz="3200" b="1" dirty="0">
                <a:sym typeface="Symbol" pitchFamily="18" charset="2"/>
              </a:rPr>
              <a:t>when </a:t>
            </a:r>
            <a:r>
              <a:rPr lang="en-US" sz="3200" b="1" baseline="30000" dirty="0"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unknown: </a:t>
            </a:r>
          </a:p>
          <a:p>
            <a:pPr algn="ctr"/>
            <a:r>
              <a:rPr lang="en-US" sz="3200" dirty="0">
                <a:sym typeface="Symbol" pitchFamily="18" charset="2"/>
              </a:rPr>
              <a:t>use t distribution</a:t>
            </a:r>
            <a:endParaRPr lang="en-US" sz="3200" dirty="0"/>
          </a:p>
        </p:txBody>
      </p:sp>
      <p:sp>
        <p:nvSpPr>
          <p:cNvPr id="25607" name="Text Box 4"/>
          <p:cNvSpPr txBox="1">
            <a:spLocks noChangeArrowheads="1"/>
          </p:cNvSpPr>
          <p:nvPr/>
        </p:nvSpPr>
        <p:spPr bwMode="auto">
          <a:xfrm>
            <a:off x="908462" y="1445340"/>
            <a:ext cx="7924800" cy="763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When </a:t>
            </a:r>
            <a:r>
              <a:rPr lang="en-US" sz="2800" dirty="0">
                <a:sym typeface="Symbol" pitchFamily="18" charset="2"/>
              </a:rPr>
              <a:t> is unknown we replace it with the estimate, s, and use the t-distribution.  The statistic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has a t-distribution with n-1 degrees of freedom.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We can use this distribution to obtain a confidence interval for  even when  is not known.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sym typeface="Symbol" pitchFamily="18" charset="2"/>
              </a:rPr>
              <a:t>A</a:t>
            </a:r>
            <a:r>
              <a:rPr lang="en-US" sz="2800" dirty="0">
                <a:sym typeface="Symbol" pitchFamily="18" charset="2"/>
              </a:rPr>
              <a:t> (1-) </a:t>
            </a:r>
            <a:r>
              <a:rPr lang="en-US" sz="2800" b="1" dirty="0">
                <a:sym typeface="Symbol" pitchFamily="18" charset="2"/>
              </a:rPr>
              <a:t>Confidence Interval for the Population Mean when  is unknown</a:t>
            </a:r>
            <a:endParaRPr lang="en-US" sz="28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</p:txBody>
      </p:sp>
      <p:graphicFrame>
        <p:nvGraphicFramePr>
          <p:cNvPr id="2560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368543"/>
              </p:ext>
            </p:extLst>
          </p:nvPr>
        </p:nvGraphicFramePr>
        <p:xfrm>
          <a:off x="6897892" y="2133600"/>
          <a:ext cx="1065008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4" name="Equation" r:id="rId3" imgW="685800" imgH="647700" progId="Equation.3">
                  <p:embed/>
                </p:oleObj>
              </mc:Choice>
              <mc:Fallback>
                <p:oleObj name="Equation" r:id="rId3" imgW="685800" imgH="647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892" y="2133600"/>
                        <a:ext cx="1065008" cy="1005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486552"/>
              </p:ext>
            </p:extLst>
          </p:nvPr>
        </p:nvGraphicFramePr>
        <p:xfrm>
          <a:off x="3467100" y="7292106"/>
          <a:ext cx="4495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5" name="Equation" r:id="rId5" imgW="2247900" imgH="533400" progId="Equation.3">
                  <p:embed/>
                </p:oleObj>
              </mc:Choice>
              <mc:Fallback>
                <p:oleObj name="Equation" r:id="rId5" imgW="2247900" imgH="533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7292106"/>
                        <a:ext cx="4495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 </a:t>
            </a:r>
          </a:p>
        </p:txBody>
      </p:sp>
      <p:sp>
        <p:nvSpPr>
          <p:cNvPr id="2457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B66BA33A-FF51-45A3-B58B-F2574F5C29A6}" type="slidenum">
              <a:rPr lang="en-US" sz="1400"/>
              <a:pPr/>
              <a:t>23</a:t>
            </a:fld>
            <a:endParaRPr lang="en-US" sz="1400"/>
          </a:p>
        </p:txBody>
      </p:sp>
      <p:pic>
        <p:nvPicPr>
          <p:cNvPr id="24581" name="Picture 2" descr="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1"/>
            <a:ext cx="58674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3"/>
          <p:cNvSpPr txBox="1">
            <a:spLocks noChangeArrowheads="1"/>
          </p:cNvSpPr>
          <p:nvPr/>
        </p:nvSpPr>
        <p:spPr bwMode="auto">
          <a:xfrm>
            <a:off x="3125190" y="549709"/>
            <a:ext cx="571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Normal and t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64032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2662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BD3F798C-AF67-40A5-A479-34E587055E77}" type="slidenum">
              <a:rPr lang="en-US" sz="1400"/>
              <a:pPr/>
              <a:t>24</a:t>
            </a:fld>
            <a:endParaRPr lang="en-US" sz="1400"/>
          </a:p>
        </p:txBody>
      </p:sp>
      <p:sp>
        <p:nvSpPr>
          <p:cNvPr id="26629" name="Text Box 2"/>
          <p:cNvSpPr txBox="1">
            <a:spLocks noChangeArrowheads="1"/>
          </p:cNvSpPr>
          <p:nvPr/>
        </p:nvSpPr>
        <p:spPr bwMode="auto">
          <a:xfrm>
            <a:off x="1925307" y="141243"/>
            <a:ext cx="861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3200" b="1" dirty="0"/>
              <a:t>Confidence Intervals for </a:t>
            </a:r>
            <a:r>
              <a:rPr lang="en-US" sz="3200" b="1" dirty="0">
                <a:sym typeface="Symbol" pitchFamily="18" charset="2"/>
              </a:rPr>
              <a:t></a:t>
            </a:r>
            <a:r>
              <a:rPr lang="en-US" sz="3200" b="1" baseline="30000" dirty="0">
                <a:sym typeface="Symbol" pitchFamily="18" charset="2"/>
              </a:rPr>
              <a:t>2 </a:t>
            </a:r>
            <a:r>
              <a:rPr lang="en-US" sz="3200" b="1" dirty="0">
                <a:sym typeface="Symbol" pitchFamily="18" charset="2"/>
              </a:rPr>
              <a:t>unknown</a:t>
            </a:r>
          </a:p>
          <a:p>
            <a:pPr algn="ctr"/>
            <a:r>
              <a:rPr lang="en-US" sz="3200" dirty="0">
                <a:sym typeface="Symbol" pitchFamily="18" charset="2"/>
              </a:rPr>
              <a:t>Example</a:t>
            </a:r>
            <a:endParaRPr lang="en-US" sz="3200" b="1" dirty="0"/>
          </a:p>
        </p:txBody>
      </p:sp>
      <p:sp>
        <p:nvSpPr>
          <p:cNvPr id="26631" name="Text Box 4"/>
          <p:cNvSpPr txBox="1">
            <a:spLocks noChangeArrowheads="1"/>
          </p:cNvSpPr>
          <p:nvPr/>
        </p:nvSpPr>
        <p:spPr bwMode="auto">
          <a:xfrm>
            <a:off x="1442377" y="1291411"/>
            <a:ext cx="9067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/>
              <a:t>	Given our 30 mothers with a mean gestation of 279.5 days and a variance of 28.3 days</a:t>
            </a:r>
            <a:r>
              <a:rPr lang="en-US" sz="2800" baseline="30000" dirty="0"/>
              <a:t>2</a:t>
            </a:r>
            <a:r>
              <a:rPr lang="en-US" sz="2800" dirty="0"/>
              <a:t>, we can compute a 95% confidence interval for the mean length of pregnancies for second-time mothers using the t-distribution:</a:t>
            </a:r>
          </a:p>
        </p:txBody>
      </p:sp>
      <p:pic>
        <p:nvPicPr>
          <p:cNvPr id="2" name="Picture 1" descr="latex-image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07" y="3219835"/>
            <a:ext cx="2819400" cy="723131"/>
          </a:xfrm>
          <a:prstGeom prst="rect">
            <a:avLst/>
          </a:prstGeom>
        </p:spPr>
      </p:pic>
      <p:pic>
        <p:nvPicPr>
          <p:cNvPr id="4" name="Picture 3" descr="Screen Shot 2017-07-07 at 4.37.3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989873"/>
            <a:ext cx="4222904" cy="1558645"/>
          </a:xfrm>
          <a:prstGeom prst="rect">
            <a:avLst/>
          </a:prstGeom>
          <a:ln>
            <a:solidFill>
              <a:srgbClr val="3333CC"/>
            </a:solidFill>
          </a:ln>
        </p:spPr>
      </p:pic>
      <p:pic>
        <p:nvPicPr>
          <p:cNvPr id="3" name="Picture 2" descr="Screen Shot 2017-07-07 at 4.39.45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95" y="5825665"/>
            <a:ext cx="4181298" cy="279888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cxnSp>
        <p:nvCxnSpPr>
          <p:cNvPr id="6" name="Straight Arrow Connector 5"/>
          <p:cNvCxnSpPr/>
          <p:nvPr/>
        </p:nvCxnSpPr>
        <p:spPr bwMode="auto">
          <a:xfrm>
            <a:off x="4734258" y="3811936"/>
            <a:ext cx="3805286" cy="432577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F50225F-8DBC-3240-8DC5-F8E4E6A2C5DF}"/>
              </a:ext>
            </a:extLst>
          </p:cNvPr>
          <p:cNvSpPr txBox="1"/>
          <p:nvPr/>
        </p:nvSpPr>
        <p:spPr>
          <a:xfrm>
            <a:off x="990600" y="4318374"/>
            <a:ext cx="649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https://stattrek.com/online-calculator/t-distribution.aspx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FD47AB-E85A-9143-BD9B-5D6B9172E011}"/>
              </a:ext>
            </a:extLst>
          </p:cNvPr>
          <p:cNvSpPr txBox="1"/>
          <p:nvPr/>
        </p:nvSpPr>
        <p:spPr>
          <a:xfrm>
            <a:off x="381000" y="431837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e.g.,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EBDC80C3-77D4-4EB1-9EFF-7C9A67359646}" type="slidenum">
              <a:rPr lang="en-US" sz="1400"/>
              <a:pPr/>
              <a:t>25</a:t>
            </a:fld>
            <a:endParaRPr lang="en-US" sz="1400"/>
          </a:p>
        </p:txBody>
      </p:sp>
      <p:sp>
        <p:nvSpPr>
          <p:cNvPr id="32773" name="Text Box 2"/>
          <p:cNvSpPr txBox="1">
            <a:spLocks noChangeArrowheads="1"/>
          </p:cNvSpPr>
          <p:nvPr/>
        </p:nvSpPr>
        <p:spPr bwMode="auto">
          <a:xfrm>
            <a:off x="3886200" y="457201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3200" b="1" dirty="0"/>
              <a:t>Take Home Points</a:t>
            </a:r>
          </a:p>
        </p:txBody>
      </p:sp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2743200" y="1371600"/>
            <a:ext cx="7138868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800" dirty="0"/>
              <a:t> General (1 - </a:t>
            </a:r>
            <a:r>
              <a:rPr lang="en-US" sz="2800" dirty="0">
                <a:sym typeface="Symbol" pitchFamily="18" charset="2"/>
              </a:rPr>
              <a:t>) Confidence Intervals: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en-US" sz="2800" dirty="0">
                <a:sym typeface="Symbol" pitchFamily="18" charset="2"/>
              </a:rPr>
              <a:t>Confidence intervals are only for parameters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en-US" sz="2800" dirty="0">
                <a:sym typeface="Symbol" pitchFamily="18" charset="2"/>
              </a:rPr>
              <a:t>Greater confidence  wider interval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en-US" sz="2800" dirty="0">
                <a:sym typeface="Symbol" pitchFamily="18" charset="2"/>
              </a:rPr>
              <a:t>Larger sample size  narrower interval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800" dirty="0">
                <a:sym typeface="Symbol" pitchFamily="18" charset="2"/>
              </a:rPr>
              <a:t> CI for true population mean  when  assumed known  use a standard normal, Z.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800" dirty="0">
                <a:sym typeface="Symbol" pitchFamily="18" charset="2"/>
              </a:rPr>
              <a:t> CI for ,  unknown  use a t-distribution.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F6055959-DA1D-B14B-8A90-23B1B07753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3C1AA9-CAEA-6546-9960-17DB36FC11B2}"/>
              </a:ext>
            </a:extLst>
          </p:cNvPr>
          <p:cNvSpPr txBox="1"/>
          <p:nvPr/>
        </p:nvSpPr>
        <p:spPr>
          <a:xfrm>
            <a:off x="0" y="7962137"/>
            <a:ext cx="12192000" cy="118186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Pause- break time then work on exercises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5A5EAE-30E0-B04F-95E0-956FBC8B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8475133"/>
            <a:ext cx="4114800" cy="4868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Module 1, Session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42598-2D31-6F44-B3F5-7E89EFBA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8475133"/>
            <a:ext cx="2743200" cy="4868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E94F9BB-E6BD-40B4-8C33-F08C03FAE48B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26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90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</a:t>
            </a:r>
            <a:endParaRPr lang="en-US" sz="1400" dirty="0"/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47996EB-2849-419A-81DC-7D3FAFA439BA}" type="slidenum">
              <a:rPr lang="en-US" sz="1400"/>
              <a:pPr/>
              <a:t>27</a:t>
            </a:fld>
            <a:endParaRPr lang="en-US" sz="1400"/>
          </a:p>
        </p:txBody>
      </p:sp>
      <p:sp>
        <p:nvSpPr>
          <p:cNvPr id="31749" name="Text Box 2"/>
          <p:cNvSpPr txBox="1">
            <a:spLocks noChangeArrowheads="1"/>
          </p:cNvSpPr>
          <p:nvPr/>
        </p:nvSpPr>
        <p:spPr bwMode="auto">
          <a:xfrm>
            <a:off x="3633478" y="714346"/>
            <a:ext cx="472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</a:rPr>
              <a:t>Questions 2, 3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1600200" y="1600200"/>
            <a:ext cx="94488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</a:rPr>
              <a:t>Suppose we take a larger sample of second-time mothers. Instead of only sampling n=30, we sample n=45 and the sample mean is the same, 279.5 days.  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</a:endParaRPr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</a:rPr>
              <a:t>2: What is a 95% confidence interval for the mean length of second pregnancies based on this larger sample? 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</a:rPr>
              <a:t>3: How does it compare to the 95% CI calculated from the n=30 second-time mothers?</a:t>
            </a:r>
          </a:p>
        </p:txBody>
      </p:sp>
    </p:spTree>
    <p:extLst>
      <p:ext uri="{BB962C8B-B14F-4D97-AF65-F5344CB8AC3E}">
        <p14:creationId xmlns:p14="http://schemas.microsoft.com/office/powerpoint/2010/main" val="323476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AD63A83-ABAE-46DF-8B23-991D80120D90}" type="slidenum">
              <a:rPr lang="en-US" sz="1400"/>
              <a:pPr/>
              <a:t>3</a:t>
            </a:fld>
            <a:endParaRPr lang="en-US" sz="1400"/>
          </a:p>
        </p:txBody>
      </p:sp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3724894" y="304800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Sample vs. Population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1404535"/>
            <a:ext cx="10210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 cell counts from 40 women with triple negative breast cancer were observed. What can we do with this information?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Discuss the 40 women. What was the mean T cell count? What was its variation?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Generalize the information about the 40 women to make statements about all women with triple negative breast cancer.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2 different approaches to using the same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20122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307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7E4DB5AE-8615-40E6-9E4F-AF64C2AE13CB}" type="slidenum">
              <a:rPr lang="en-US" sz="1400"/>
              <a:pPr/>
              <a:t>4</a:t>
            </a:fld>
            <a:endParaRPr lang="en-US" sz="1400"/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1829594" y="57734"/>
            <a:ext cx="71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Language for making these distinctions</a:t>
            </a: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1371601" y="491779"/>
            <a:ext cx="46482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b="1" dirty="0"/>
              <a:t>Sample</a:t>
            </a:r>
            <a:endParaRPr lang="en-US" sz="2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Size = 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Sample Mean    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800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sz="2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Sample variance =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800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sz="2800" dirty="0"/>
          </a:p>
        </p:txBody>
      </p:sp>
      <p:graphicFrame>
        <p:nvGraphicFramePr>
          <p:cNvPr id="3080" name="Object 5"/>
          <p:cNvGraphicFramePr>
            <a:graphicFrameLocks noChangeAspect="1"/>
          </p:cNvGraphicFramePr>
          <p:nvPr/>
        </p:nvGraphicFramePr>
        <p:xfrm>
          <a:off x="6019801" y="4419601"/>
          <a:ext cx="15081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3" name="Equation" r:id="rId3" imgW="152268" imgH="304536" progId="Equation.COEE2">
                  <p:embed/>
                </p:oleObj>
              </mc:Choice>
              <mc:Fallback>
                <p:oleObj name="Equation" r:id="rId3" imgW="152268" imgH="304536" progId="Equation.COEE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1" y="4419601"/>
                        <a:ext cx="150813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295330"/>
              </p:ext>
            </p:extLst>
          </p:nvPr>
        </p:nvGraphicFramePr>
        <p:xfrm>
          <a:off x="4825676" y="4148366"/>
          <a:ext cx="311247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4" name="Equation" r:id="rId5" imgW="2247900" imgH="660400" progId="Equation.3">
                  <p:embed/>
                </p:oleObj>
              </mc:Choice>
              <mc:Fallback>
                <p:oleObj name="Equation" r:id="rId5" imgW="2247900" imgH="660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5676" y="4148366"/>
                        <a:ext cx="311247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22576"/>
              </p:ext>
            </p:extLst>
          </p:nvPr>
        </p:nvGraphicFramePr>
        <p:xfrm>
          <a:off x="4181360" y="2274998"/>
          <a:ext cx="2156055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5" name="Equation" r:id="rId7" imgW="1244600" imgH="635000" progId="Equation.3">
                  <p:embed/>
                </p:oleObj>
              </mc:Choice>
              <mc:Fallback>
                <p:oleObj name="Equation" r:id="rId7" imgW="1244600" imgH="635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360" y="2274998"/>
                        <a:ext cx="2156055" cy="1097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1E712B2-5CF5-0A4E-AB99-A03BB7728A61}"/>
              </a:ext>
            </a:extLst>
          </p:cNvPr>
          <p:cNvSpPr/>
          <p:nvPr/>
        </p:nvSpPr>
        <p:spPr>
          <a:xfrm>
            <a:off x="1384138" y="4962903"/>
            <a:ext cx="41147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Size = N (usually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)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Mean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   Variance  </a:t>
            </a:r>
          </a:p>
        </p:txBody>
      </p:sp>
      <p:graphicFrame>
        <p:nvGraphicFramePr>
          <p:cNvPr id="17" name="Object 6">
            <a:extLst>
              <a:ext uri="{FF2B5EF4-FFF2-40B4-BE49-F238E27FC236}">
                <a16:creationId xmlns:a16="http://schemas.microsoft.com/office/drawing/2014/main" id="{DA412BE1-97A8-4940-9A83-2FB74F5E01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743546"/>
              </p:ext>
            </p:extLst>
          </p:nvPr>
        </p:nvGraphicFramePr>
        <p:xfrm>
          <a:off x="3374968" y="6279329"/>
          <a:ext cx="3562464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6" name="Equation" r:id="rId9" imgW="2298700" imgH="355600" progId="Equation.3">
                  <p:embed/>
                </p:oleObj>
              </mc:Choice>
              <mc:Fallback>
                <p:oleObj name="Equation" r:id="rId9" imgW="2298700" imgH="355600" progId="Equation.3">
                  <p:embed/>
                  <p:pic>
                    <p:nvPicPr>
                      <p:cNvPr id="308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968" y="6279329"/>
                        <a:ext cx="3562464" cy="548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>
            <a:extLst>
              <a:ext uri="{FF2B5EF4-FFF2-40B4-BE49-F238E27FC236}">
                <a16:creationId xmlns:a16="http://schemas.microsoft.com/office/drawing/2014/main" id="{C6D12F94-AF7D-EE4A-9285-D381F92274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789595"/>
              </p:ext>
            </p:extLst>
          </p:nvPr>
        </p:nvGraphicFramePr>
        <p:xfrm>
          <a:off x="3886200" y="7412086"/>
          <a:ext cx="5576758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7" name="Equation" r:id="rId11" imgW="3086100" imgH="406400" progId="Equation.3">
                  <p:embed/>
                </p:oleObj>
              </mc:Choice>
              <mc:Fallback>
                <p:oleObj name="Equation" r:id="rId11" imgW="3086100" imgH="406400" progId="Equation.3">
                  <p:embed/>
                  <p:pic>
                    <p:nvPicPr>
                      <p:cNvPr id="308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7412086"/>
                        <a:ext cx="5576758" cy="731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AD63A83-ABAE-46DF-8B23-991D80120D90}" type="slidenum">
              <a:rPr lang="en-US" sz="1400"/>
              <a:pPr/>
              <a:t>5</a:t>
            </a:fld>
            <a:endParaRPr lang="en-US" sz="1400"/>
          </a:p>
        </p:txBody>
      </p:sp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1371600" y="457200"/>
            <a:ext cx="967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Generalizing the sample to the population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467784"/>
            <a:ext cx="73408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While we can calculate the sample mean and sample variance from our data, the true mean and true variance are generally unknown.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Fortunately, statisticians have learnt some things about how to recover,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high probability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true mean and true variance based only on sample means and sample variances.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4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AD63A83-ABAE-46DF-8B23-991D80120D90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2590800" y="381000"/>
            <a:ext cx="617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How do sample means behave?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9800" y="1822824"/>
                <a:ext cx="769620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we observe data X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X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...,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calculate the sample mean,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charset="0"/>
                          </a:rPr>
                          <m:t>𝑋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exactly, but what can we say about the population mean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μ is probably close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charset="0"/>
                          </a:rPr>
                          <m:t>𝑋</m:t>
                        </m:r>
                      </m:e>
                    </m:acc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Make this more rigorous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822824"/>
                <a:ext cx="7696200" cy="4832092"/>
              </a:xfrm>
              <a:prstGeom prst="rect">
                <a:avLst/>
              </a:prstGeom>
              <a:blipFill>
                <a:blip r:embed="rId2"/>
                <a:stretch>
                  <a:fillRect l="-1483" t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65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AD63A83-ABAE-46DF-8B23-991D80120D90}" type="slidenum">
              <a:rPr lang="en-US" sz="1400"/>
              <a:pPr/>
              <a:t>7</a:t>
            </a:fld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821377" y="1075534"/>
            <a:ext cx="1127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general, neither the sum nor mean of the data will have the same distribution as the data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follow F-distributions.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does not follow an F-distribution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)/3 does not follow an F-distribution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Exception to the rule: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independent and normally distributed with means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 σ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+…+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follows a normal distribution with mean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+…+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variance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+…+ σ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52600" y="340922"/>
            <a:ext cx="922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Sums and Means of Normal Random Variables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2E4EAC-D04B-034A-B2BA-1C9CB70A5365}"/>
              </a:ext>
            </a:extLst>
          </p:cNvPr>
          <p:cNvSpPr txBox="1"/>
          <p:nvPr/>
        </p:nvSpPr>
        <p:spPr>
          <a:xfrm>
            <a:off x="3429000" y="7315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But a lot of data are not normally distributed!</a:t>
            </a:r>
          </a:p>
        </p:txBody>
      </p:sp>
    </p:spTree>
    <p:extLst>
      <p:ext uri="{BB962C8B-B14F-4D97-AF65-F5344CB8AC3E}">
        <p14:creationId xmlns:p14="http://schemas.microsoft.com/office/powerpoint/2010/main" val="29796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AD63A83-ABAE-46DF-8B23-991D80120D90}" type="slidenum">
              <a:rPr lang="en-US" sz="1400"/>
              <a:pPr/>
              <a:t>8</a:t>
            </a:fld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838200" y="1379592"/>
            <a:ext cx="1165859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we do instead? Use the central limit theorem.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limit theorem: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independent and have the same distribution, and the variance of that distribution is σ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if n is large,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and under relatively weak conditions.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In general, this applies for n  30.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As n increases, the normal approximation improves.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084470"/>
              </p:ext>
            </p:extLst>
          </p:nvPr>
        </p:nvGraphicFramePr>
        <p:xfrm>
          <a:off x="4953001" y="4495800"/>
          <a:ext cx="2312772" cy="1066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9" name="Equation" r:id="rId3" imgW="914400" imgH="469900" progId="Equation.3">
                  <p:embed/>
                </p:oleObj>
              </mc:Choice>
              <mc:Fallback>
                <p:oleObj name="Equation" r:id="rId3" imgW="914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4495800"/>
                        <a:ext cx="2312772" cy="1066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16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61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A24D4B9-3C17-4B65-A154-3655BE0C810E}" type="slidenum">
              <a:rPr lang="en-US" sz="1400"/>
              <a:pPr/>
              <a:t>9</a:t>
            </a:fld>
            <a:endParaRPr lang="en-US" sz="1400"/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2133600" y="393241"/>
            <a:ext cx="731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Distribution of the Sample Mean </a:t>
            </a:r>
          </a:p>
        </p:txBody>
      </p:sp>
      <p:sp>
        <p:nvSpPr>
          <p:cNvPr id="6151" name="Freeform 4"/>
          <p:cNvSpPr>
            <a:spLocks/>
          </p:cNvSpPr>
          <p:nvPr/>
        </p:nvSpPr>
        <p:spPr bwMode="auto">
          <a:xfrm>
            <a:off x="4541838" y="1725613"/>
            <a:ext cx="2627312" cy="1928812"/>
          </a:xfrm>
          <a:custGeom>
            <a:avLst/>
            <a:gdLst>
              <a:gd name="T0" fmla="*/ 2147483647 w 1655"/>
              <a:gd name="T1" fmla="*/ 2147483647 h 1215"/>
              <a:gd name="T2" fmla="*/ 2147483647 w 1655"/>
              <a:gd name="T3" fmla="*/ 2147483647 h 1215"/>
              <a:gd name="T4" fmla="*/ 2147483647 w 1655"/>
              <a:gd name="T5" fmla="*/ 2147483647 h 1215"/>
              <a:gd name="T6" fmla="*/ 2147483647 w 1655"/>
              <a:gd name="T7" fmla="*/ 2147483647 h 1215"/>
              <a:gd name="T8" fmla="*/ 2147483647 w 1655"/>
              <a:gd name="T9" fmla="*/ 2147483647 h 1215"/>
              <a:gd name="T10" fmla="*/ 2147483647 w 1655"/>
              <a:gd name="T11" fmla="*/ 2147483647 h 1215"/>
              <a:gd name="T12" fmla="*/ 2147483647 w 1655"/>
              <a:gd name="T13" fmla="*/ 2147483647 h 1215"/>
              <a:gd name="T14" fmla="*/ 2147483647 w 1655"/>
              <a:gd name="T15" fmla="*/ 2147483647 h 1215"/>
              <a:gd name="T16" fmla="*/ 2147483647 w 1655"/>
              <a:gd name="T17" fmla="*/ 2147483647 h 1215"/>
              <a:gd name="T18" fmla="*/ 2147483647 w 1655"/>
              <a:gd name="T19" fmla="*/ 2147483647 h 1215"/>
              <a:gd name="T20" fmla="*/ 2147483647 w 1655"/>
              <a:gd name="T21" fmla="*/ 2147483647 h 1215"/>
              <a:gd name="T22" fmla="*/ 2147483647 w 1655"/>
              <a:gd name="T23" fmla="*/ 2147483647 h 1215"/>
              <a:gd name="T24" fmla="*/ 2147483647 w 1655"/>
              <a:gd name="T25" fmla="*/ 2147483647 h 1215"/>
              <a:gd name="T26" fmla="*/ 2147483647 w 1655"/>
              <a:gd name="T27" fmla="*/ 2147483647 h 1215"/>
              <a:gd name="T28" fmla="*/ 2147483647 w 1655"/>
              <a:gd name="T29" fmla="*/ 2147483647 h 1215"/>
              <a:gd name="T30" fmla="*/ 2147483647 w 1655"/>
              <a:gd name="T31" fmla="*/ 2147483647 h 1215"/>
              <a:gd name="T32" fmla="*/ 2147483647 w 1655"/>
              <a:gd name="T33" fmla="*/ 2147483647 h 1215"/>
              <a:gd name="T34" fmla="*/ 2147483647 w 1655"/>
              <a:gd name="T35" fmla="*/ 2147483647 h 1215"/>
              <a:gd name="T36" fmla="*/ 2147483647 w 1655"/>
              <a:gd name="T37" fmla="*/ 2147483647 h 1215"/>
              <a:gd name="T38" fmla="*/ 2147483647 w 1655"/>
              <a:gd name="T39" fmla="*/ 2147483647 h 1215"/>
              <a:gd name="T40" fmla="*/ 2147483647 w 1655"/>
              <a:gd name="T41" fmla="*/ 2147483647 h 1215"/>
              <a:gd name="T42" fmla="*/ 2147483647 w 1655"/>
              <a:gd name="T43" fmla="*/ 2147483647 h 1215"/>
              <a:gd name="T44" fmla="*/ 2147483647 w 1655"/>
              <a:gd name="T45" fmla="*/ 2147483647 h 1215"/>
              <a:gd name="T46" fmla="*/ 2147483647 w 1655"/>
              <a:gd name="T47" fmla="*/ 2147483647 h 1215"/>
              <a:gd name="T48" fmla="*/ 2147483647 w 1655"/>
              <a:gd name="T49" fmla="*/ 2147483647 h 1215"/>
              <a:gd name="T50" fmla="*/ 2147483647 w 1655"/>
              <a:gd name="T51" fmla="*/ 2147483647 h 1215"/>
              <a:gd name="T52" fmla="*/ 2147483647 w 1655"/>
              <a:gd name="T53" fmla="*/ 2147483647 h 1215"/>
              <a:gd name="T54" fmla="*/ 2147483647 w 1655"/>
              <a:gd name="T55" fmla="*/ 2147483647 h 1215"/>
              <a:gd name="T56" fmla="*/ 2147483647 w 1655"/>
              <a:gd name="T57" fmla="*/ 2147483647 h 1215"/>
              <a:gd name="T58" fmla="*/ 2147483647 w 1655"/>
              <a:gd name="T59" fmla="*/ 2147483647 h 1215"/>
              <a:gd name="T60" fmla="*/ 2147483647 w 1655"/>
              <a:gd name="T61" fmla="*/ 2147483647 h 1215"/>
              <a:gd name="T62" fmla="*/ 2147483647 w 1655"/>
              <a:gd name="T63" fmla="*/ 2147483647 h 1215"/>
              <a:gd name="T64" fmla="*/ 2147483647 w 1655"/>
              <a:gd name="T65" fmla="*/ 2147483647 h 12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55" h="1215">
                <a:moveTo>
                  <a:pt x="892" y="200"/>
                </a:moveTo>
                <a:cubicBezTo>
                  <a:pt x="879" y="147"/>
                  <a:pt x="860" y="121"/>
                  <a:pt x="815" y="91"/>
                </a:cubicBezTo>
                <a:cubicBezTo>
                  <a:pt x="757" y="0"/>
                  <a:pt x="650" y="53"/>
                  <a:pt x="543" y="58"/>
                </a:cubicBezTo>
                <a:cubicBezTo>
                  <a:pt x="500" y="87"/>
                  <a:pt x="472" y="83"/>
                  <a:pt x="455" y="135"/>
                </a:cubicBezTo>
                <a:cubicBezTo>
                  <a:pt x="451" y="204"/>
                  <a:pt x="457" y="274"/>
                  <a:pt x="444" y="342"/>
                </a:cubicBezTo>
                <a:cubicBezTo>
                  <a:pt x="444" y="343"/>
                  <a:pt x="390" y="361"/>
                  <a:pt x="368" y="364"/>
                </a:cubicBezTo>
                <a:cubicBezTo>
                  <a:pt x="325" y="369"/>
                  <a:pt x="281" y="371"/>
                  <a:pt x="237" y="375"/>
                </a:cubicBezTo>
                <a:cubicBezTo>
                  <a:pt x="110" y="440"/>
                  <a:pt x="288" y="354"/>
                  <a:pt x="139" y="408"/>
                </a:cubicBezTo>
                <a:cubicBezTo>
                  <a:pt x="127" y="412"/>
                  <a:pt x="118" y="423"/>
                  <a:pt x="106" y="429"/>
                </a:cubicBezTo>
                <a:cubicBezTo>
                  <a:pt x="96" y="434"/>
                  <a:pt x="85" y="436"/>
                  <a:pt x="74" y="440"/>
                </a:cubicBezTo>
                <a:cubicBezTo>
                  <a:pt x="0" y="551"/>
                  <a:pt x="15" y="538"/>
                  <a:pt x="41" y="713"/>
                </a:cubicBezTo>
                <a:cubicBezTo>
                  <a:pt x="43" y="724"/>
                  <a:pt x="41" y="742"/>
                  <a:pt x="52" y="746"/>
                </a:cubicBezTo>
                <a:cubicBezTo>
                  <a:pt x="90" y="759"/>
                  <a:pt x="132" y="753"/>
                  <a:pt x="172" y="757"/>
                </a:cubicBezTo>
                <a:cubicBezTo>
                  <a:pt x="257" y="798"/>
                  <a:pt x="286" y="800"/>
                  <a:pt x="346" y="877"/>
                </a:cubicBezTo>
                <a:cubicBezTo>
                  <a:pt x="350" y="939"/>
                  <a:pt x="341" y="1002"/>
                  <a:pt x="357" y="1062"/>
                </a:cubicBezTo>
                <a:cubicBezTo>
                  <a:pt x="363" y="1086"/>
                  <a:pt x="473" y="1103"/>
                  <a:pt x="488" y="1106"/>
                </a:cubicBezTo>
                <a:cubicBezTo>
                  <a:pt x="573" y="1163"/>
                  <a:pt x="636" y="1134"/>
                  <a:pt x="750" y="1128"/>
                </a:cubicBezTo>
                <a:cubicBezTo>
                  <a:pt x="790" y="1131"/>
                  <a:pt x="832" y="1125"/>
                  <a:pt x="870" y="1138"/>
                </a:cubicBezTo>
                <a:cubicBezTo>
                  <a:pt x="890" y="1144"/>
                  <a:pt x="896" y="1171"/>
                  <a:pt x="914" y="1182"/>
                </a:cubicBezTo>
                <a:cubicBezTo>
                  <a:pt x="940" y="1199"/>
                  <a:pt x="973" y="1201"/>
                  <a:pt x="1001" y="1215"/>
                </a:cubicBezTo>
                <a:cubicBezTo>
                  <a:pt x="1077" y="1211"/>
                  <a:pt x="1154" y="1210"/>
                  <a:pt x="1230" y="1204"/>
                </a:cubicBezTo>
                <a:cubicBezTo>
                  <a:pt x="1242" y="1203"/>
                  <a:pt x="1255" y="1201"/>
                  <a:pt x="1263" y="1193"/>
                </a:cubicBezTo>
                <a:cubicBezTo>
                  <a:pt x="1292" y="1164"/>
                  <a:pt x="1285" y="1113"/>
                  <a:pt x="1295" y="1073"/>
                </a:cubicBezTo>
                <a:cubicBezTo>
                  <a:pt x="1313" y="1000"/>
                  <a:pt x="1323" y="928"/>
                  <a:pt x="1339" y="855"/>
                </a:cubicBezTo>
                <a:cubicBezTo>
                  <a:pt x="1350" y="806"/>
                  <a:pt x="1355" y="774"/>
                  <a:pt x="1404" y="757"/>
                </a:cubicBezTo>
                <a:cubicBezTo>
                  <a:pt x="1439" y="688"/>
                  <a:pt x="1495" y="656"/>
                  <a:pt x="1546" y="604"/>
                </a:cubicBezTo>
                <a:cubicBezTo>
                  <a:pt x="1563" y="587"/>
                  <a:pt x="1573" y="565"/>
                  <a:pt x="1590" y="549"/>
                </a:cubicBezTo>
                <a:cubicBezTo>
                  <a:pt x="1599" y="540"/>
                  <a:pt x="1613" y="536"/>
                  <a:pt x="1623" y="528"/>
                </a:cubicBezTo>
                <a:cubicBezTo>
                  <a:pt x="1635" y="518"/>
                  <a:pt x="1644" y="506"/>
                  <a:pt x="1655" y="495"/>
                </a:cubicBezTo>
                <a:cubicBezTo>
                  <a:pt x="1650" y="441"/>
                  <a:pt x="1654" y="371"/>
                  <a:pt x="1623" y="320"/>
                </a:cubicBezTo>
                <a:cubicBezTo>
                  <a:pt x="1558" y="215"/>
                  <a:pt x="1340" y="185"/>
                  <a:pt x="1230" y="157"/>
                </a:cubicBezTo>
                <a:cubicBezTo>
                  <a:pt x="1143" y="172"/>
                  <a:pt x="1055" y="174"/>
                  <a:pt x="968" y="189"/>
                </a:cubicBezTo>
                <a:cubicBezTo>
                  <a:pt x="954" y="191"/>
                  <a:pt x="892" y="222"/>
                  <a:pt x="892" y="2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4876800" y="2286001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Population of X’s (mean = </a:t>
            </a:r>
            <a:r>
              <a:rPr lang="en-US">
                <a:sym typeface="Symbol" pitchFamily="18" charset="2"/>
              </a:rPr>
              <a:t>)</a:t>
            </a:r>
            <a:endParaRPr lang="en-US"/>
          </a:p>
        </p:txBody>
      </p:sp>
      <p:sp>
        <p:nvSpPr>
          <p:cNvPr id="6153" name="Line 6"/>
          <p:cNvSpPr>
            <a:spLocks noChangeShapeType="1"/>
          </p:cNvSpPr>
          <p:nvPr/>
        </p:nvSpPr>
        <p:spPr bwMode="auto">
          <a:xfrm flipH="1">
            <a:off x="4191000" y="3429000"/>
            <a:ext cx="914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7"/>
          <p:cNvSpPr>
            <a:spLocks noChangeShapeType="1"/>
          </p:cNvSpPr>
          <p:nvPr/>
        </p:nvSpPr>
        <p:spPr bwMode="auto">
          <a:xfrm flipH="1">
            <a:off x="5029200" y="3505200"/>
            <a:ext cx="304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8"/>
          <p:cNvSpPr>
            <a:spLocks noChangeShapeType="1"/>
          </p:cNvSpPr>
          <p:nvPr/>
        </p:nvSpPr>
        <p:spPr bwMode="auto">
          <a:xfrm>
            <a:off x="5638800" y="3505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9"/>
          <p:cNvSpPr>
            <a:spLocks noChangeShapeType="1"/>
          </p:cNvSpPr>
          <p:nvPr/>
        </p:nvSpPr>
        <p:spPr bwMode="auto">
          <a:xfrm>
            <a:off x="6096000" y="36576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0"/>
          <p:cNvSpPr>
            <a:spLocks noChangeShapeType="1"/>
          </p:cNvSpPr>
          <p:nvPr/>
        </p:nvSpPr>
        <p:spPr bwMode="auto">
          <a:xfrm>
            <a:off x="6477000" y="3581400"/>
            <a:ext cx="609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58" name="Object 11"/>
          <p:cNvGraphicFramePr>
            <a:graphicFrameLocks noChangeAspect="1"/>
          </p:cNvGraphicFramePr>
          <p:nvPr/>
        </p:nvGraphicFramePr>
        <p:xfrm>
          <a:off x="4038600" y="4648200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2" name="Equation" r:id="rId3" imgW="228600" imgH="279400" progId="Equation.3">
                  <p:embed/>
                </p:oleObj>
              </mc:Choice>
              <mc:Fallback>
                <p:oleObj name="Equation" r:id="rId3" imgW="228600" imgH="279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648200"/>
                        <a:ext cx="22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12"/>
          <p:cNvGraphicFramePr>
            <a:graphicFrameLocks noChangeAspect="1"/>
          </p:cNvGraphicFramePr>
          <p:nvPr/>
        </p:nvGraphicFramePr>
        <p:xfrm>
          <a:off x="4876800" y="4648200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3" name="Equation" r:id="rId5" imgW="228600" imgH="279400" progId="Equation.3">
                  <p:embed/>
                </p:oleObj>
              </mc:Choice>
              <mc:Fallback>
                <p:oleObj name="Equation" r:id="rId5" imgW="228600" imgH="279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648200"/>
                        <a:ext cx="22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Object 13"/>
          <p:cNvGraphicFramePr>
            <a:graphicFrameLocks noChangeAspect="1"/>
          </p:cNvGraphicFramePr>
          <p:nvPr/>
        </p:nvGraphicFramePr>
        <p:xfrm>
          <a:off x="5562600" y="4648200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4" name="Equation" r:id="rId6" imgW="228600" imgH="279400" progId="Equation.3">
                  <p:embed/>
                </p:oleObj>
              </mc:Choice>
              <mc:Fallback>
                <p:oleObj name="Equation" r:id="rId6" imgW="228600" imgH="279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648200"/>
                        <a:ext cx="22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1" name="Object 14"/>
          <p:cNvGraphicFramePr>
            <a:graphicFrameLocks noChangeAspect="1"/>
          </p:cNvGraphicFramePr>
          <p:nvPr/>
        </p:nvGraphicFramePr>
        <p:xfrm>
          <a:off x="6248400" y="4648200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5" name="Equation" r:id="rId7" imgW="228600" imgH="279400" progId="Equation.3">
                  <p:embed/>
                </p:oleObj>
              </mc:Choice>
              <mc:Fallback>
                <p:oleObj name="Equation" r:id="rId7" imgW="228600" imgH="279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648200"/>
                        <a:ext cx="22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2" name="Object 15"/>
          <p:cNvGraphicFramePr>
            <a:graphicFrameLocks noChangeAspect="1"/>
          </p:cNvGraphicFramePr>
          <p:nvPr/>
        </p:nvGraphicFramePr>
        <p:xfrm>
          <a:off x="7086600" y="4648200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6" name="Equation" r:id="rId8" imgW="228600" imgH="279400" progId="Equation.3">
                  <p:embed/>
                </p:oleObj>
              </mc:Choice>
              <mc:Fallback>
                <p:oleObj name="Equation" r:id="rId8" imgW="228600" imgH="2794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648200"/>
                        <a:ext cx="22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Text Box 16"/>
          <p:cNvSpPr txBox="1">
            <a:spLocks noChangeArrowheads="1"/>
          </p:cNvSpPr>
          <p:nvPr/>
        </p:nvSpPr>
        <p:spPr bwMode="auto">
          <a:xfrm rot="18393691">
            <a:off x="3663950" y="3727450"/>
            <a:ext cx="1816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sample of size n</a:t>
            </a:r>
            <a:endParaRPr lang="en-US"/>
          </a:p>
        </p:txBody>
      </p:sp>
      <p:sp>
        <p:nvSpPr>
          <p:cNvPr id="6164" name="Text Box 17"/>
          <p:cNvSpPr txBox="1">
            <a:spLocks noChangeArrowheads="1"/>
          </p:cNvSpPr>
          <p:nvPr/>
        </p:nvSpPr>
        <p:spPr bwMode="auto">
          <a:xfrm rot="17264892">
            <a:off x="4121150" y="3879850"/>
            <a:ext cx="1816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/>
              <a:t>sample of size n</a:t>
            </a:r>
            <a:endParaRPr lang="en-US" dirty="0"/>
          </a:p>
        </p:txBody>
      </p:sp>
      <p:sp>
        <p:nvSpPr>
          <p:cNvPr id="6165" name="Text Box 18"/>
          <p:cNvSpPr txBox="1">
            <a:spLocks noChangeArrowheads="1"/>
          </p:cNvSpPr>
          <p:nvPr/>
        </p:nvSpPr>
        <p:spPr bwMode="auto">
          <a:xfrm rot="16271000">
            <a:off x="4578350" y="3956050"/>
            <a:ext cx="1816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sample of size n</a:t>
            </a:r>
            <a:endParaRPr lang="en-US"/>
          </a:p>
        </p:txBody>
      </p:sp>
      <p:sp>
        <p:nvSpPr>
          <p:cNvPr id="6166" name="Text Box 19"/>
          <p:cNvSpPr txBox="1">
            <a:spLocks noChangeArrowheads="1"/>
          </p:cNvSpPr>
          <p:nvPr/>
        </p:nvSpPr>
        <p:spPr bwMode="auto">
          <a:xfrm rot="15650240">
            <a:off x="5111750" y="3956050"/>
            <a:ext cx="1816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sample of size n</a:t>
            </a:r>
            <a:endParaRPr lang="en-US"/>
          </a:p>
        </p:txBody>
      </p:sp>
      <p:sp>
        <p:nvSpPr>
          <p:cNvPr id="6167" name="Text Box 20"/>
          <p:cNvSpPr txBox="1">
            <a:spLocks noChangeArrowheads="1"/>
          </p:cNvSpPr>
          <p:nvPr/>
        </p:nvSpPr>
        <p:spPr bwMode="auto">
          <a:xfrm rot="14295536">
            <a:off x="5721350" y="3956050"/>
            <a:ext cx="1816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sample of size n</a:t>
            </a:r>
            <a:endParaRPr lang="en-US"/>
          </a:p>
        </p:txBody>
      </p:sp>
      <p:sp>
        <p:nvSpPr>
          <p:cNvPr id="6168" name="AutoShape 21"/>
          <p:cNvSpPr>
            <a:spLocks/>
          </p:cNvSpPr>
          <p:nvPr/>
        </p:nvSpPr>
        <p:spPr bwMode="auto">
          <a:xfrm rot="5400000">
            <a:off x="5486400" y="3657600"/>
            <a:ext cx="304800" cy="3200400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Text Box 22"/>
          <p:cNvSpPr txBox="1">
            <a:spLocks noChangeArrowheads="1"/>
          </p:cNvSpPr>
          <p:nvPr/>
        </p:nvSpPr>
        <p:spPr bwMode="auto">
          <a:xfrm>
            <a:off x="5410200" y="7696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</a:t>
            </a:r>
            <a:endParaRPr lang="en-US"/>
          </a:p>
        </p:txBody>
      </p:sp>
      <p:sp>
        <p:nvSpPr>
          <p:cNvPr id="6170" name="Line 23"/>
          <p:cNvSpPr>
            <a:spLocks noChangeShapeType="1"/>
          </p:cNvSpPr>
          <p:nvPr/>
        </p:nvSpPr>
        <p:spPr bwMode="auto">
          <a:xfrm flipV="1">
            <a:off x="5638800" y="5638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71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86400"/>
            <a:ext cx="373380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1499</Words>
  <Application>Microsoft Macintosh PowerPoint</Application>
  <PresentationFormat>Custom</PresentationFormat>
  <Paragraphs>267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Moodie, Zoe</dc:creator>
  <cp:lastModifiedBy>Moodie, Zoe</cp:lastModifiedBy>
  <cp:revision>7</cp:revision>
  <dcterms:created xsi:type="dcterms:W3CDTF">2020-06-18T21:59:06Z</dcterms:created>
  <dcterms:modified xsi:type="dcterms:W3CDTF">2021-06-29T19:22:16Z</dcterms:modified>
</cp:coreProperties>
</file>