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9144000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63265" autoAdjust="0"/>
  </p:normalViewPr>
  <p:slideViewPr>
    <p:cSldViewPr>
      <p:cViewPr varScale="1">
        <p:scale>
          <a:sx n="59" d="100"/>
          <a:sy n="59" d="100"/>
        </p:scale>
        <p:origin x="2136" y="176"/>
      </p:cViewPr>
      <p:guideLst>
        <p:guide orient="horz"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776" y="-84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4" y="1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6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4" y="6950076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276804E-A0DC-4057-84FE-3916F5F6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79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4" y="1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4975" y="550863"/>
            <a:ext cx="3651250" cy="27400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9"/>
            <a:ext cx="7042151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6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4" y="6950076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670760B-F392-48CB-AF14-41C617470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18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1250" cy="2740025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1250" cy="2740025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84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AF468-2E0A-B740-97F4-21902650E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96484"/>
            <a:ext cx="9144000" cy="31834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825A06-35B5-FE42-BEA0-5F8119735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83193-4831-8F4F-8DF7-99FBBAA34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E79E0-1920-DC49-A4F2-0CC178057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77E14-39BF-2A40-8CF4-D72D3921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01ECA6-E46C-46F2-A189-2E8F27FF6D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4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A8D03-7721-7D48-9F90-88F266EC9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24B95-B82B-054F-ABC4-D2CA83B8E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50F0F-87D9-4E40-83A3-F59F7F04B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710C1-87A6-8B44-8E61-D4F37C5EE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88401-ED08-A14E-B7E4-722C44B4D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E27E9-70CA-4572-AC0D-3754B7238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7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3C3293-43CB-0A4E-8D39-2CBE2B1A4B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6FA9F2-BD24-764E-A0F4-BC58CDB17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1C481-42F6-9C4F-A08C-6BAB4C2E7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7A4EA-DAA1-BE43-81DB-D893A128A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41DA4-5471-8F45-AEEA-0AE414236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A35C2-B283-4A98-B7CB-615010E7D5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2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90E37-3D8E-3B47-BB4B-90367A963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F809-81DE-0544-83F3-266D020AC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4FC4B-741D-1B4E-B309-B3E63CA81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AA49F-1A05-924D-BDF0-F7B07452D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368E0-631E-8A46-BD97-E081CC73E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5B654-C041-4405-9F1F-CD361ED895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5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F5749-CB6E-B448-A4B5-5593530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79652"/>
            <a:ext cx="10515600" cy="38036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06B43-4A69-3040-9B36-406471767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6119285"/>
            <a:ext cx="10515600" cy="20002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23F06-D6E0-5F46-9EC6-202D75205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F97B9-E87A-514E-9C09-B03EA6C51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D512B-4CF2-A347-AD09-FB27AC3C3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98CAF-E0CB-48B5-B2EB-D1D8A2E0C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03AD-2370-6D4A-B3B9-EDD4BE7A5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3ACE5-CB72-9346-834F-F39A19677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24C36-2538-7A4D-8B1A-A9EFC0F8A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8F9B9-1ECB-CA40-B579-A1BDB2EB7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22724-A0E3-B04F-B92D-4FC1F3056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1FBA3-118C-E147-87DB-D66F11335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E0F21-1C2F-434F-9F68-D1AC6E4CE8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3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57B51-AB67-6440-AC37-ACAE5EBC5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86834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2270A9-9F66-0540-B177-610066515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CF9291-A3DA-CC46-AEC3-908AB8377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11F26A-5257-F044-B6B7-A706EEC1A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241551"/>
            <a:ext cx="5183188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2F0738-DAF7-4A49-AB64-75B29BBD28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CCC1FE-4764-D24C-89A6-EF66A0CA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015726-2C4C-3B4E-B047-C8634FBB3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198159-3568-AD47-9C34-034829B11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DAB26-8585-4613-89E0-8611C0E4B5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2F31-3F71-474B-8363-13AAC2706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7CE8A3-B400-7042-B179-1A18F1B7E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85C204-D79D-C742-A58F-F2E74553B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F4B0FB-0D83-F147-85A0-7FBCB657F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FC8E3-D2AE-4916-B12E-59368C7C95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577112-356C-9E45-8966-ED8D8C952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35A24D-3D51-774B-8A81-CFA56D080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C89CA-32CD-BB43-A707-3308B7401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1591F-C7A5-4243-AD37-CE39796CDA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5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48756-6A23-8D46-8030-2B97C5CDB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609600"/>
            <a:ext cx="3932237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715A8-26EF-8049-9C69-2D83835BE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316567"/>
            <a:ext cx="6172200" cy="6498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F21A93-F336-2940-90AD-8F2A38449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743200"/>
            <a:ext cx="3932237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DF0F7-6C3D-BF4C-9EC5-5E02503CB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25A9E-65CF-514A-957F-FF616FA27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47B70-7C7F-4A44-AF57-94246A4AA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A17510-07EA-4B57-BB94-AD835BCBAB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6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E91F5-D11B-D840-8805-F9DF12C0A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609600"/>
            <a:ext cx="3932237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C2EB7B-A8B5-8B47-9D61-A0F62ACA03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16567"/>
            <a:ext cx="6172200" cy="6498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7F1AB0-B693-8D40-B07A-E94D0C2C2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743200"/>
            <a:ext cx="3932237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D0C8F-D0D7-F840-9F13-A348E320B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67662-AD2F-064C-B6F7-686FEC10B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6A5D3-BC79-0F45-82B0-AAB970C8C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DDD78-7BE4-4EF7-9A20-1C0965300B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2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013950-C739-7241-B1CB-6BDD19E54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6834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917D2-FCCC-524D-A896-7FDC3E40B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19B3C-ADEA-004C-B370-859919DB65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8475134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5BEA4-97E9-2C48-AE51-928B3520CE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89333-57CF-9A42-8AEA-0F7505AB0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8475134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197264-9A64-4B2D-AE70-F8BD0EC95B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2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dirty="0"/>
              <a:t>Summer Institutes</a:t>
            </a:r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dirty="0"/>
              <a:t>Module 1, Session 6</a:t>
            </a:r>
          </a:p>
        </p:txBody>
      </p:sp>
      <p:sp>
        <p:nvSpPr>
          <p:cNvPr id="205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DFC3802-666B-4215-90B0-72C980242519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1428750" y="304800"/>
            <a:ext cx="9334500" cy="77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latin typeface="+mj-lt"/>
              </a:rPr>
              <a:t>Hypothesis Testing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A00A86-2D01-5342-8417-5C89D81D580B}"/>
              </a:ext>
            </a:extLst>
          </p:cNvPr>
          <p:cNvSpPr txBox="1"/>
          <p:nvPr/>
        </p:nvSpPr>
        <p:spPr>
          <a:xfrm>
            <a:off x="258536" y="1165292"/>
            <a:ext cx="11933464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</a:rPr>
              <a:t>Used to answer specific questions about population parameters, based on data from a sample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</a:rPr>
              <a:t>Hypotheses are framed in terms of a null hypothesis that we want to </a:t>
            </a:r>
            <a:r>
              <a:rPr lang="en-US" sz="3600" b="1" dirty="0">
                <a:latin typeface="+mj-lt"/>
              </a:rPr>
              <a:t>reject</a:t>
            </a:r>
            <a:r>
              <a:rPr lang="en-US" sz="3600" dirty="0">
                <a:latin typeface="+mj-lt"/>
              </a:rPr>
              <a:t> and an alternative hypothesis that we want to </a:t>
            </a:r>
            <a:r>
              <a:rPr lang="en-US" sz="3600" b="1" dirty="0">
                <a:latin typeface="+mj-lt"/>
              </a:rPr>
              <a:t>accept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</a:rPr>
              <a:t>Important aspects of hypothesis testing that we can control:</a:t>
            </a:r>
          </a:p>
          <a:p>
            <a:pPr marL="3943350" lvl="8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</a:rPr>
              <a:t>⍺ is typically set at 0.05</a:t>
            </a:r>
          </a:p>
          <a:p>
            <a:pPr marL="3943350" lvl="8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</a:rPr>
              <a:t>β at 0.10 or 0.20 (i.e., 80% or 90% power)</a:t>
            </a:r>
          </a:p>
          <a:p>
            <a:pPr marL="3943350" lvl="8" indent="-285750">
              <a:buFont typeface="Arial" panose="020B0604020202020204" pitchFamily="34" charset="0"/>
              <a:buChar char="•"/>
            </a:pPr>
            <a:endParaRPr lang="en-US" sz="3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</a:rPr>
              <a:t>Hypothesis testing is conducted under the scenario that the null is true and we look for evidence suggesting this is </a:t>
            </a:r>
            <a:r>
              <a:rPr lang="en-US" sz="3600" i="1" dirty="0">
                <a:latin typeface="+mj-lt"/>
              </a:rPr>
              <a:t>highly unlikely</a:t>
            </a:r>
            <a:r>
              <a:rPr lang="en-US" sz="3600" dirty="0">
                <a:latin typeface="+mj-lt"/>
              </a:rPr>
              <a:t>, which suggests the null hypothesis should be </a:t>
            </a:r>
            <a:r>
              <a:rPr lang="en-US" sz="3600" b="1" dirty="0">
                <a:latin typeface="+mj-lt"/>
              </a:rPr>
              <a:t>rejected</a:t>
            </a:r>
            <a:r>
              <a:rPr lang="en-US" sz="3600" dirty="0">
                <a:latin typeface="+mj-lt"/>
              </a:rPr>
              <a:t> in favor of the alternative hypothesis.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latin typeface="+mj-lt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81294927-720B-FE42-804F-1ADCC400E7E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38200" y="4864864"/>
            <a:ext cx="4724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ym typeface="Symbol" pitchFamily="18" charset="2"/>
              </a:rPr>
              <a:t> = </a:t>
            </a:r>
            <a:r>
              <a:rPr lang="en-US" sz="2800" b="1" dirty="0">
                <a:sym typeface="Symbol" pitchFamily="18" charset="2"/>
              </a:rPr>
              <a:t>“size”</a:t>
            </a:r>
            <a:endParaRPr lang="en-US" sz="2800" dirty="0">
              <a:sym typeface="Symbol" pitchFamily="18" charset="2"/>
            </a:endParaRPr>
          </a:p>
          <a:p>
            <a:r>
              <a:rPr lang="en-US" sz="2800" dirty="0">
                <a:sym typeface="Symbol" pitchFamily="18" charset="2"/>
              </a:rPr>
              <a:t>1 - 	= “</a:t>
            </a:r>
            <a:r>
              <a:rPr lang="en-US" sz="2800" b="1" dirty="0">
                <a:sym typeface="Symbol" pitchFamily="18" charset="2"/>
              </a:rPr>
              <a:t>power”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dirty="0"/>
              <a:t>Summer Institutes</a:t>
            </a:r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dirty="0"/>
              <a:t>Module 1, Session 6</a:t>
            </a:r>
          </a:p>
        </p:txBody>
      </p:sp>
      <p:sp>
        <p:nvSpPr>
          <p:cNvPr id="205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DFC3802-666B-4215-90B0-72C980242519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1428750" y="182033"/>
            <a:ext cx="9334500" cy="77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latin typeface="+mj-lt"/>
              </a:rPr>
              <a:t>Hypothesis Testing &amp; the p-value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A00A86-2D01-5342-8417-5C89D81D580B}"/>
              </a:ext>
            </a:extLst>
          </p:cNvPr>
          <p:cNvSpPr txBox="1"/>
          <p:nvPr/>
        </p:nvSpPr>
        <p:spPr>
          <a:xfrm>
            <a:off x="129268" y="689842"/>
            <a:ext cx="1193346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/>
            <a:endParaRPr lang="en-US" sz="3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</a:rPr>
              <a:t>We never accept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/>
                <a:sym typeface="Symbol" pitchFamily="18" charset="2"/>
              </a:rPr>
              <a:t>H</a:t>
            </a:r>
            <a:r>
              <a:rPr lang="en-US" sz="3600" baseline="-25000" dirty="0">
                <a:solidFill>
                  <a:prstClr val="black"/>
                </a:solidFill>
                <a:latin typeface="Times New Roman" panose="02020603050405020304"/>
                <a:sym typeface="Symbol" pitchFamily="18" charset="2"/>
              </a:rPr>
              <a:t>0 </a:t>
            </a:r>
            <a:r>
              <a:rPr lang="en-US" sz="3600" dirty="0">
                <a:latin typeface="+mj-lt"/>
              </a:rPr>
              <a:t>- we can only fail to reject it. A common reason for this is lack of power (due to too small a sample size).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  <a:sym typeface="Symbol" pitchFamily="18" charset="2"/>
              </a:rPr>
              <a:t>The p-value is the probability of obtaining a result as extreme or more extreme than the actual sample when H</a:t>
            </a:r>
            <a:r>
              <a:rPr lang="en-US" sz="3600" baseline="-25000" dirty="0">
                <a:latin typeface="+mj-lt"/>
                <a:sym typeface="Symbol" pitchFamily="18" charset="2"/>
              </a:rPr>
              <a:t>0</a:t>
            </a:r>
            <a:r>
              <a:rPr lang="en-US" sz="3600" dirty="0">
                <a:latin typeface="+mj-lt"/>
                <a:sym typeface="Symbol" pitchFamily="18" charset="2"/>
              </a:rPr>
              <a:t> is true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  <a:sym typeface="Symbol" pitchFamily="18" charset="2"/>
              </a:rPr>
              <a:t>P-values can show how compatible or incompatible the data are with the specified statistical model.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  <a:sym typeface="Symbol" pitchFamily="18" charset="2"/>
              </a:rPr>
              <a:t>The effect size should be reported in addition to the p-value- the p-value alone doesn’t provide enough information and should always be interpreted with some caution.</a:t>
            </a:r>
            <a:endParaRPr lang="en-US" sz="3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1375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241</Words>
  <Application>Microsoft Macintosh PowerPoint</Application>
  <PresentationFormat>Custom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Moodie, Zoe</dc:creator>
  <cp:lastModifiedBy>Moodie, Zoe</cp:lastModifiedBy>
  <cp:revision>31</cp:revision>
  <dcterms:created xsi:type="dcterms:W3CDTF">2020-06-17T18:45:52Z</dcterms:created>
  <dcterms:modified xsi:type="dcterms:W3CDTF">2021-07-09T15:39:51Z</dcterms:modified>
</cp:coreProperties>
</file>