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6"/>
  </p:notesMasterIdLst>
  <p:handoutMasterIdLst>
    <p:handoutMasterId r:id="rId27"/>
  </p:handoutMasterIdLst>
  <p:sldIdLst>
    <p:sldId id="335" r:id="rId2"/>
    <p:sldId id="341" r:id="rId3"/>
    <p:sldId id="344" r:id="rId4"/>
    <p:sldId id="345" r:id="rId5"/>
    <p:sldId id="348" r:id="rId6"/>
    <p:sldId id="349" r:id="rId7"/>
    <p:sldId id="350" r:id="rId8"/>
    <p:sldId id="454" r:id="rId9"/>
    <p:sldId id="352" r:id="rId10"/>
    <p:sldId id="353" r:id="rId11"/>
    <p:sldId id="358" r:id="rId12"/>
    <p:sldId id="369" r:id="rId13"/>
    <p:sldId id="365" r:id="rId14"/>
    <p:sldId id="371" r:id="rId15"/>
    <p:sldId id="373" r:id="rId16"/>
    <p:sldId id="374" r:id="rId17"/>
    <p:sldId id="450" r:id="rId18"/>
    <p:sldId id="376" r:id="rId19"/>
    <p:sldId id="377" r:id="rId20"/>
    <p:sldId id="378" r:id="rId21"/>
    <p:sldId id="455" r:id="rId22"/>
    <p:sldId id="452" r:id="rId23"/>
    <p:sldId id="381" r:id="rId24"/>
    <p:sldId id="451" r:id="rId25"/>
  </p:sldIdLst>
  <p:sldSz cx="12192000" cy="9144000"/>
  <p:notesSz cx="9601200" cy="7315200"/>
  <p:defaultTextStyle>
    <a:defPPr>
      <a:defRPr lang="en-US"/>
    </a:defPPr>
    <a:lvl1pPr algn="ctr" rtl="0" eaLnBrk="0" fontAlgn="base" hangingPunct="0">
      <a:spcBef>
        <a:spcPct val="0"/>
      </a:spcBef>
      <a:spcAft>
        <a:spcPct val="0"/>
      </a:spcAft>
      <a:defRPr sz="20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3" autoAdjust="0"/>
    <p:restoredTop sz="87484" autoAdjust="0"/>
  </p:normalViewPr>
  <p:slideViewPr>
    <p:cSldViewPr>
      <p:cViewPr varScale="1">
        <p:scale>
          <a:sx n="41" d="100"/>
          <a:sy n="41" d="100"/>
        </p:scale>
        <p:origin x="1792" y="48"/>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59" name="Rectangle 3"/>
          <p:cNvSpPr>
            <a:spLocks noGrp="1" noChangeArrowheads="1"/>
          </p:cNvSpPr>
          <p:nvPr>
            <p:ph type="dt" sz="quarter"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96260" name="Rectangle 4"/>
          <p:cNvSpPr>
            <a:spLocks noGrp="1" noChangeArrowheads="1"/>
          </p:cNvSpPr>
          <p:nvPr>
            <p:ph type="ftr" sz="quarter" idx="2"/>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61" name="Rectangle 5"/>
          <p:cNvSpPr>
            <a:spLocks noGrp="1" noChangeArrowheads="1"/>
          </p:cNvSpPr>
          <p:nvPr>
            <p:ph type="sldNum" sz="quarter" idx="3"/>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FFE9FAA8-D6C7-4833-BD2F-BA1C6C332AE8}" type="slidenum">
              <a:rPr lang="en-US"/>
              <a:pPr>
                <a:defRPr/>
              </a:pPr>
              <a:t>‹#›</a:t>
            </a:fld>
            <a:endParaRPr lang="en-US"/>
          </a:p>
        </p:txBody>
      </p:sp>
    </p:spTree>
    <p:extLst>
      <p:ext uri="{BB962C8B-B14F-4D97-AF65-F5344CB8AC3E}">
        <p14:creationId xmlns:p14="http://schemas.microsoft.com/office/powerpoint/2010/main" val="1371212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A70E419D-9192-43C2-8E1A-24B9C6CA0AB8}" type="slidenum">
              <a:rPr lang="en-US"/>
              <a:pPr>
                <a:defRPr/>
              </a:pPr>
              <a:t>‹#›</a:t>
            </a:fld>
            <a:endParaRPr lang="en-US"/>
          </a:p>
        </p:txBody>
      </p:sp>
    </p:spTree>
    <p:extLst>
      <p:ext uri="{BB962C8B-B14F-4D97-AF65-F5344CB8AC3E}">
        <p14:creationId xmlns:p14="http://schemas.microsoft.com/office/powerpoint/2010/main" val="1183283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algn="ctr" defTabSz="966788" eaLnBrk="0" fontAlgn="base" hangingPunct="0">
              <a:spcBef>
                <a:spcPct val="0"/>
              </a:spcBef>
              <a:spcAft>
                <a:spcPct val="0"/>
              </a:spcAft>
              <a:defRPr sz="2000">
                <a:solidFill>
                  <a:schemeClr val="tx1"/>
                </a:solidFill>
                <a:latin typeface="Times New Roman" charset="0"/>
              </a:defRPr>
            </a:lvl6pPr>
            <a:lvl7pPr marL="2971800" indent="-228600" algn="ctr" defTabSz="966788" eaLnBrk="0" fontAlgn="base" hangingPunct="0">
              <a:spcBef>
                <a:spcPct val="0"/>
              </a:spcBef>
              <a:spcAft>
                <a:spcPct val="0"/>
              </a:spcAft>
              <a:defRPr sz="2000">
                <a:solidFill>
                  <a:schemeClr val="tx1"/>
                </a:solidFill>
                <a:latin typeface="Times New Roman" charset="0"/>
              </a:defRPr>
            </a:lvl7pPr>
            <a:lvl8pPr marL="3429000" indent="-228600" algn="ctr" defTabSz="966788" eaLnBrk="0" fontAlgn="base" hangingPunct="0">
              <a:spcBef>
                <a:spcPct val="0"/>
              </a:spcBef>
              <a:spcAft>
                <a:spcPct val="0"/>
              </a:spcAft>
              <a:defRPr sz="2000">
                <a:solidFill>
                  <a:schemeClr val="tx1"/>
                </a:solidFill>
                <a:latin typeface="Times New Roman" charset="0"/>
              </a:defRPr>
            </a:lvl8pPr>
            <a:lvl9pPr marL="3886200" indent="-228600" algn="ctr" defTabSz="966788" eaLnBrk="0" fontAlgn="base" hangingPunct="0">
              <a:spcBef>
                <a:spcPct val="0"/>
              </a:spcBef>
              <a:spcAft>
                <a:spcPct val="0"/>
              </a:spcAft>
              <a:defRPr sz="2000">
                <a:solidFill>
                  <a:schemeClr val="tx1"/>
                </a:solidFill>
                <a:latin typeface="Times New Roman" charset="0"/>
              </a:defRPr>
            </a:lvl9pPr>
          </a:lstStyle>
          <a:p>
            <a:fld id="{26002B81-4FCC-4458-BD49-DA9378B07CE8}" type="slidenum">
              <a:rPr lang="en-US" altLang="en-US" sz="1200" smtClean="0"/>
              <a:pPr/>
              <a:t>10</a:t>
            </a:fld>
            <a:endParaRPr lang="en-US" altLang="en-US" sz="1200"/>
          </a:p>
        </p:txBody>
      </p:sp>
      <p:sp>
        <p:nvSpPr>
          <p:cNvPr id="45059" name="Rectangle 2"/>
          <p:cNvSpPr>
            <a:spLocks noGrp="1" noRot="1" noChangeAspect="1" noChangeArrowheads="1" noTextEdit="1"/>
          </p:cNvSpPr>
          <p:nvPr>
            <p:ph type="sldImg"/>
          </p:nvPr>
        </p:nvSpPr>
        <p:spPr>
          <a:xfrm>
            <a:off x="2971800" y="547688"/>
            <a:ext cx="3657600" cy="2743200"/>
          </a:xfrm>
          <a:ln/>
        </p:spPr>
      </p:sp>
      <p:sp>
        <p:nvSpPr>
          <p:cNvPr id="45060" name="Rectangle 3"/>
          <p:cNvSpPr>
            <a:spLocks noGrp="1" noChangeArrowheads="1"/>
          </p:cNvSpPr>
          <p:nvPr>
            <p:ph type="body" idx="1"/>
          </p:nvPr>
        </p:nvSpPr>
        <p:spPr>
          <a:noFill/>
        </p:spPr>
        <p:txBody>
          <a:bodyPr/>
          <a:lstStyle/>
          <a:p>
            <a:r>
              <a:rPr lang="en-US" altLang="en-US" dirty="0">
                <a:latin typeface="Times New Roman" charset="0"/>
              </a:rPr>
              <a:t>Conclude that lung cancer patients and control patients are not equivalent </a:t>
            </a:r>
            <a:r>
              <a:rPr lang="en-US" altLang="en-US" dirty="0" err="1">
                <a:latin typeface="Times New Roman" charset="0"/>
              </a:rPr>
              <a:t>wrt</a:t>
            </a:r>
            <a:r>
              <a:rPr lang="en-US" altLang="en-US" dirty="0">
                <a:latin typeface="Times New Roman" charset="0"/>
              </a:rPr>
              <a:t> frequency of cigarette smoking.</a:t>
            </a:r>
          </a:p>
          <a:p>
            <a:endParaRPr lang="en-US" altLang="en-US"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algn="ctr" defTabSz="966788" eaLnBrk="0" fontAlgn="base" hangingPunct="0">
              <a:spcBef>
                <a:spcPct val="0"/>
              </a:spcBef>
              <a:spcAft>
                <a:spcPct val="0"/>
              </a:spcAft>
              <a:defRPr sz="2000">
                <a:solidFill>
                  <a:schemeClr val="tx1"/>
                </a:solidFill>
                <a:latin typeface="Times New Roman" charset="0"/>
              </a:defRPr>
            </a:lvl6pPr>
            <a:lvl7pPr marL="2971800" indent="-228600" algn="ctr" defTabSz="966788" eaLnBrk="0" fontAlgn="base" hangingPunct="0">
              <a:spcBef>
                <a:spcPct val="0"/>
              </a:spcBef>
              <a:spcAft>
                <a:spcPct val="0"/>
              </a:spcAft>
              <a:defRPr sz="2000">
                <a:solidFill>
                  <a:schemeClr val="tx1"/>
                </a:solidFill>
                <a:latin typeface="Times New Roman" charset="0"/>
              </a:defRPr>
            </a:lvl7pPr>
            <a:lvl8pPr marL="3429000" indent="-228600" algn="ctr" defTabSz="966788" eaLnBrk="0" fontAlgn="base" hangingPunct="0">
              <a:spcBef>
                <a:spcPct val="0"/>
              </a:spcBef>
              <a:spcAft>
                <a:spcPct val="0"/>
              </a:spcAft>
              <a:defRPr sz="2000">
                <a:solidFill>
                  <a:schemeClr val="tx1"/>
                </a:solidFill>
                <a:latin typeface="Times New Roman" charset="0"/>
              </a:defRPr>
            </a:lvl8pPr>
            <a:lvl9pPr marL="3886200" indent="-228600" algn="ctr" defTabSz="966788" eaLnBrk="0" fontAlgn="base" hangingPunct="0">
              <a:spcBef>
                <a:spcPct val="0"/>
              </a:spcBef>
              <a:spcAft>
                <a:spcPct val="0"/>
              </a:spcAft>
              <a:defRPr sz="2000">
                <a:solidFill>
                  <a:schemeClr val="tx1"/>
                </a:solidFill>
                <a:latin typeface="Times New Roman" charset="0"/>
              </a:defRPr>
            </a:lvl9pPr>
          </a:lstStyle>
          <a:p>
            <a:fld id="{E34069B5-6D8B-4873-AED5-BC35035653BF}" type="slidenum">
              <a:rPr lang="en-US" altLang="en-US" sz="1200" smtClean="0"/>
              <a:pPr/>
              <a:t>11</a:t>
            </a:fld>
            <a:endParaRPr lang="en-US" altLang="en-US" sz="1200"/>
          </a:p>
        </p:txBody>
      </p:sp>
      <p:sp>
        <p:nvSpPr>
          <p:cNvPr id="46083" name="Rectangle 2"/>
          <p:cNvSpPr>
            <a:spLocks noGrp="1" noRot="1" noChangeAspect="1" noChangeArrowheads="1" noTextEdit="1"/>
          </p:cNvSpPr>
          <p:nvPr>
            <p:ph type="sldImg"/>
          </p:nvPr>
        </p:nvSpPr>
        <p:spPr>
          <a:xfrm>
            <a:off x="2971800" y="547688"/>
            <a:ext cx="3657600" cy="2743200"/>
          </a:xfrm>
          <a:ln/>
        </p:spPr>
      </p:sp>
      <p:sp>
        <p:nvSpPr>
          <p:cNvPr id="46084" name="Rectangle 3"/>
          <p:cNvSpPr>
            <a:spLocks noGrp="1" noChangeArrowheads="1"/>
          </p:cNvSpPr>
          <p:nvPr>
            <p:ph type="body" idx="1"/>
          </p:nvPr>
        </p:nvSpPr>
        <p:spPr>
          <a:noFill/>
        </p:spPr>
        <p:txBody>
          <a:bodyPr/>
          <a:lstStyle/>
          <a:p>
            <a:r>
              <a:rPr lang="en-US" altLang="en-US">
                <a:latin typeface="Times New Roman" charset="0"/>
              </a:rPr>
              <a:t>Chi-square valid if all E</a:t>
            </a:r>
            <a:r>
              <a:rPr lang="en-US" altLang="en-US" baseline="-25000">
                <a:latin typeface="Times New Roman" charset="0"/>
              </a:rPr>
              <a:t>ij</a:t>
            </a:r>
            <a:r>
              <a:rPr lang="en-US" altLang="en-US">
                <a:latin typeface="Times New Roman" charset="0"/>
              </a:rPr>
              <a:t> </a:t>
            </a:r>
            <a:r>
              <a:rPr lang="en-US" altLang="en-US" u="sng">
                <a:latin typeface="Times New Roman" charset="0"/>
              </a:rPr>
              <a:t>&gt;</a:t>
            </a:r>
            <a:r>
              <a:rPr lang="en-US" altLang="en-US">
                <a:latin typeface="Times New Roman" charset="0"/>
              </a:rPr>
              <a:t> 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Interpretation of RR</a:t>
            </a:r>
          </a:p>
        </p:txBody>
      </p:sp>
      <p:sp>
        <p:nvSpPr>
          <p:cNvPr id="4" name="Slide Number Placeholder 3"/>
          <p:cNvSpPr>
            <a:spLocks noGrp="1"/>
          </p:cNvSpPr>
          <p:nvPr>
            <p:ph type="sldNum" sz="quarter" idx="5"/>
          </p:nvPr>
        </p:nvSpPr>
        <p:spPr/>
        <p:txBody>
          <a:bodyPr/>
          <a:lstStyle/>
          <a:p>
            <a:pPr>
              <a:defRPr/>
            </a:pPr>
            <a:fld id="{A70E419D-9192-43C2-8E1A-24B9C6CA0AB8}" type="slidenum">
              <a:rPr lang="en-US" smtClean="0"/>
              <a:pPr>
                <a:defRPr/>
              </a:pPr>
              <a:t>15</a:t>
            </a:fld>
            <a:endParaRPr lang="en-US"/>
          </a:p>
        </p:txBody>
      </p:sp>
    </p:spTree>
    <p:extLst>
      <p:ext uri="{BB962C8B-B14F-4D97-AF65-F5344CB8AC3E}">
        <p14:creationId xmlns:p14="http://schemas.microsoft.com/office/powerpoint/2010/main" val="189420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In other words, </a:t>
            </a:r>
            <a:r>
              <a:rPr lang="en-US" altLang="en-US" sz="1200" b="1" dirty="0"/>
              <a:t>the odds ratio can be estimated regardless of the sampling scheme. </a:t>
            </a:r>
            <a:endParaRPr lang="en-US" dirty="0"/>
          </a:p>
        </p:txBody>
      </p:sp>
      <p:sp>
        <p:nvSpPr>
          <p:cNvPr id="4" name="Slide Number Placeholder 3"/>
          <p:cNvSpPr>
            <a:spLocks noGrp="1"/>
          </p:cNvSpPr>
          <p:nvPr>
            <p:ph type="sldNum" sz="quarter" idx="5"/>
          </p:nvPr>
        </p:nvSpPr>
        <p:spPr/>
        <p:txBody>
          <a:bodyPr/>
          <a:lstStyle/>
          <a:p>
            <a:pPr>
              <a:defRPr/>
            </a:pPr>
            <a:fld id="{A70E419D-9192-43C2-8E1A-24B9C6CA0AB8}" type="slidenum">
              <a:rPr lang="en-US" smtClean="0"/>
              <a:pPr>
                <a:defRPr/>
              </a:pPr>
              <a:t>18</a:t>
            </a:fld>
            <a:endParaRPr lang="en-US"/>
          </a:p>
        </p:txBody>
      </p:sp>
    </p:spTree>
    <p:extLst>
      <p:ext uri="{BB962C8B-B14F-4D97-AF65-F5344CB8AC3E}">
        <p14:creationId xmlns:p14="http://schemas.microsoft.com/office/powerpoint/2010/main" val="3358625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812810" indent="0" algn="ctr">
              <a:buNone/>
              <a:defRPr/>
            </a:lvl2pPr>
            <a:lvl3pPr marL="1625620" indent="0" algn="ctr">
              <a:buNone/>
              <a:defRPr/>
            </a:lvl3pPr>
            <a:lvl4pPr marL="2438430" indent="0" algn="ctr">
              <a:buNone/>
              <a:defRPr/>
            </a:lvl4pPr>
            <a:lvl5pPr marL="3251241" indent="0" algn="ctr">
              <a:buNone/>
              <a:defRPr/>
            </a:lvl5pPr>
            <a:lvl6pPr marL="4064051" indent="0" algn="ctr">
              <a:buNone/>
              <a:defRPr/>
            </a:lvl6pPr>
            <a:lvl7pPr marL="4876861" indent="0" algn="ctr">
              <a:buNone/>
              <a:defRPr/>
            </a:lvl7pPr>
            <a:lvl8pPr marL="5689671" indent="0" algn="ctr">
              <a:buNone/>
              <a:defRPr/>
            </a:lvl8pPr>
            <a:lvl9pPr marL="650248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5FB31A73-D89D-421B-99A0-23E3F2FA6BD5}" type="slidenum">
              <a:rPr lang="en-US"/>
              <a:pPr>
                <a:defRPr/>
              </a:pPr>
              <a:t>‹#›</a:t>
            </a:fld>
            <a:endParaRPr lang="en-US"/>
          </a:p>
        </p:txBody>
      </p:sp>
    </p:spTree>
    <p:extLst>
      <p:ext uri="{BB962C8B-B14F-4D97-AF65-F5344CB8AC3E}">
        <p14:creationId xmlns:p14="http://schemas.microsoft.com/office/powerpoint/2010/main" val="54171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BC019E90-CE6B-4E98-9262-17D039F3A6F9}" type="slidenum">
              <a:rPr lang="en-US"/>
              <a:pPr>
                <a:defRPr/>
              </a:pPr>
              <a:t>‹#›</a:t>
            </a:fld>
            <a:endParaRPr lang="en-US"/>
          </a:p>
        </p:txBody>
      </p:sp>
    </p:spTree>
    <p:extLst>
      <p:ext uri="{BB962C8B-B14F-4D97-AF65-F5344CB8AC3E}">
        <p14:creationId xmlns:p14="http://schemas.microsoft.com/office/powerpoint/2010/main" val="806395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F4E593A4-C2DB-48AA-9086-F907777BC9E4}" type="slidenum">
              <a:rPr lang="en-US"/>
              <a:pPr>
                <a:defRPr/>
              </a:pPr>
              <a:t>‹#›</a:t>
            </a:fld>
            <a:endParaRPr lang="en-US"/>
          </a:p>
        </p:txBody>
      </p:sp>
    </p:spTree>
    <p:extLst>
      <p:ext uri="{BB962C8B-B14F-4D97-AF65-F5344CB8AC3E}">
        <p14:creationId xmlns:p14="http://schemas.microsoft.com/office/powerpoint/2010/main" val="208663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26BBFE0A-3063-4703-AA94-9307D152C2BD}" type="slidenum">
              <a:rPr lang="en-US"/>
              <a:pPr>
                <a:defRPr/>
              </a:pPr>
              <a:t>‹#›</a:t>
            </a:fld>
            <a:endParaRPr lang="en-US"/>
          </a:p>
        </p:txBody>
      </p:sp>
    </p:spTree>
    <p:extLst>
      <p:ext uri="{BB962C8B-B14F-4D97-AF65-F5344CB8AC3E}">
        <p14:creationId xmlns:p14="http://schemas.microsoft.com/office/powerpoint/2010/main" val="59094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7111"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3556"/>
            </a:lvl1pPr>
            <a:lvl2pPr marL="812810" indent="0">
              <a:buNone/>
              <a:defRPr sz="3200"/>
            </a:lvl2pPr>
            <a:lvl3pPr marL="1625620" indent="0">
              <a:buNone/>
              <a:defRPr sz="2844"/>
            </a:lvl3pPr>
            <a:lvl4pPr marL="2438430" indent="0">
              <a:buNone/>
              <a:defRPr sz="2489"/>
            </a:lvl4pPr>
            <a:lvl5pPr marL="3251241" indent="0">
              <a:buNone/>
              <a:defRPr sz="2489"/>
            </a:lvl5pPr>
            <a:lvl6pPr marL="4064051" indent="0">
              <a:buNone/>
              <a:defRPr sz="2489"/>
            </a:lvl6pPr>
            <a:lvl7pPr marL="4876861" indent="0">
              <a:buNone/>
              <a:defRPr sz="2489"/>
            </a:lvl7pPr>
            <a:lvl8pPr marL="5689671" indent="0">
              <a:buNone/>
              <a:defRPr sz="2489"/>
            </a:lvl8pPr>
            <a:lvl9pPr marL="6502481" indent="0">
              <a:buNone/>
              <a:defRPr sz="2489"/>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6" name="Rectangle 6"/>
          <p:cNvSpPr>
            <a:spLocks noGrp="1" noChangeArrowheads="1"/>
          </p:cNvSpPr>
          <p:nvPr>
            <p:ph type="sldNum" sz="quarter" idx="12"/>
          </p:nvPr>
        </p:nvSpPr>
        <p:spPr>
          <a:ln/>
        </p:spPr>
        <p:txBody>
          <a:bodyPr/>
          <a:lstStyle>
            <a:lvl1pPr>
              <a:defRPr/>
            </a:lvl1pPr>
          </a:lstStyle>
          <a:p>
            <a:pPr>
              <a:defRPr/>
            </a:pPr>
            <a:fld id="{1945E629-68CA-478D-9C06-9BC2F228BBCA}" type="slidenum">
              <a:rPr lang="en-US"/>
              <a:pPr>
                <a:defRPr/>
              </a:pPr>
              <a:t>‹#›</a:t>
            </a:fld>
            <a:endParaRPr lang="en-US"/>
          </a:p>
        </p:txBody>
      </p:sp>
    </p:spTree>
    <p:extLst>
      <p:ext uri="{BB962C8B-B14F-4D97-AF65-F5344CB8AC3E}">
        <p14:creationId xmlns:p14="http://schemas.microsoft.com/office/powerpoint/2010/main" val="238815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59151648-7185-4AD1-8108-6C17926116FE}" type="slidenum">
              <a:rPr lang="en-US"/>
              <a:pPr>
                <a:defRPr/>
              </a:pPr>
              <a:t>‹#›</a:t>
            </a:fld>
            <a:endParaRPr lang="en-US"/>
          </a:p>
        </p:txBody>
      </p:sp>
    </p:spTree>
    <p:extLst>
      <p:ext uri="{BB962C8B-B14F-4D97-AF65-F5344CB8AC3E}">
        <p14:creationId xmlns:p14="http://schemas.microsoft.com/office/powerpoint/2010/main" val="230808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9" name="Rectangle 6"/>
          <p:cNvSpPr>
            <a:spLocks noGrp="1" noChangeArrowheads="1"/>
          </p:cNvSpPr>
          <p:nvPr>
            <p:ph type="sldNum" sz="quarter" idx="12"/>
          </p:nvPr>
        </p:nvSpPr>
        <p:spPr>
          <a:ln/>
        </p:spPr>
        <p:txBody>
          <a:bodyPr/>
          <a:lstStyle>
            <a:lvl1pPr>
              <a:defRPr/>
            </a:lvl1pPr>
          </a:lstStyle>
          <a:p>
            <a:pPr>
              <a:defRPr/>
            </a:pPr>
            <a:fld id="{F1AA7B86-20F4-4794-B9F5-6BD6B09538EB}" type="slidenum">
              <a:rPr lang="en-US"/>
              <a:pPr>
                <a:defRPr/>
              </a:pPr>
              <a:t>‹#›</a:t>
            </a:fld>
            <a:endParaRPr lang="en-US"/>
          </a:p>
        </p:txBody>
      </p:sp>
    </p:spTree>
    <p:extLst>
      <p:ext uri="{BB962C8B-B14F-4D97-AF65-F5344CB8AC3E}">
        <p14:creationId xmlns:p14="http://schemas.microsoft.com/office/powerpoint/2010/main" val="428932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5" name="Rectangle 6"/>
          <p:cNvSpPr>
            <a:spLocks noGrp="1" noChangeArrowheads="1"/>
          </p:cNvSpPr>
          <p:nvPr>
            <p:ph type="sldNum" sz="quarter" idx="12"/>
          </p:nvPr>
        </p:nvSpPr>
        <p:spPr>
          <a:ln/>
        </p:spPr>
        <p:txBody>
          <a:bodyPr/>
          <a:lstStyle>
            <a:lvl1pPr>
              <a:defRPr/>
            </a:lvl1pPr>
          </a:lstStyle>
          <a:p>
            <a:pPr>
              <a:defRPr/>
            </a:pPr>
            <a:fld id="{7D5A1F43-15A4-4106-A753-42784969DC89}" type="slidenum">
              <a:rPr lang="en-US"/>
              <a:pPr>
                <a:defRPr/>
              </a:pPr>
              <a:t>‹#›</a:t>
            </a:fld>
            <a:endParaRPr lang="en-US"/>
          </a:p>
        </p:txBody>
      </p:sp>
    </p:spTree>
    <p:extLst>
      <p:ext uri="{BB962C8B-B14F-4D97-AF65-F5344CB8AC3E}">
        <p14:creationId xmlns:p14="http://schemas.microsoft.com/office/powerpoint/2010/main" val="4871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EB214EF-74C3-4F77-AB20-F22AC29A132B}"/>
              </a:ext>
            </a:extLst>
          </p:cNvPr>
          <p:cNvSpPr>
            <a:spLocks noGrp="1"/>
          </p:cNvSpPr>
          <p:nvPr>
            <p:ph type="dt" sz="half" idx="10"/>
          </p:nvPr>
        </p:nvSpPr>
        <p:spPr/>
        <p:txBody>
          <a:bodyPr/>
          <a:lstStyle/>
          <a:p>
            <a:pPr>
              <a:defRPr/>
            </a:pPr>
            <a:r>
              <a:rPr lang="en-US"/>
              <a:t>Summer Institutes</a:t>
            </a:r>
          </a:p>
        </p:txBody>
      </p:sp>
      <p:sp>
        <p:nvSpPr>
          <p:cNvPr id="7" name="Footer Placeholder 6">
            <a:extLst>
              <a:ext uri="{FF2B5EF4-FFF2-40B4-BE49-F238E27FC236}">
                <a16:creationId xmlns:a16="http://schemas.microsoft.com/office/drawing/2014/main" id="{DF19AE54-A73F-4CC2-B7C3-8F6B08DA69D7}"/>
              </a:ext>
            </a:extLst>
          </p:cNvPr>
          <p:cNvSpPr>
            <a:spLocks noGrp="1"/>
          </p:cNvSpPr>
          <p:nvPr>
            <p:ph type="ftr" sz="quarter" idx="11"/>
          </p:nvPr>
        </p:nvSpPr>
        <p:spPr/>
        <p:txBody>
          <a:bodyPr/>
          <a:lstStyle/>
          <a:p>
            <a:pPr>
              <a:defRPr/>
            </a:pPr>
            <a:r>
              <a:rPr lang="en-US"/>
              <a:t>Module 1, Session 7</a:t>
            </a:r>
          </a:p>
        </p:txBody>
      </p:sp>
      <p:sp>
        <p:nvSpPr>
          <p:cNvPr id="8" name="Slide Number Placeholder 7">
            <a:extLst>
              <a:ext uri="{FF2B5EF4-FFF2-40B4-BE49-F238E27FC236}">
                <a16:creationId xmlns:a16="http://schemas.microsoft.com/office/drawing/2014/main" id="{859F4900-54CF-45E6-9A22-B95C10167ADC}"/>
              </a:ext>
            </a:extLst>
          </p:cNvPr>
          <p:cNvSpPr>
            <a:spLocks noGrp="1"/>
          </p:cNvSpPr>
          <p:nvPr>
            <p:ph type="sldNum" sz="quarter" idx="12"/>
          </p:nvPr>
        </p:nvSpPr>
        <p:spPr/>
        <p:txBody>
          <a:bodyPr/>
          <a:lstStyle/>
          <a:p>
            <a:pPr>
              <a:defRPr/>
            </a:pPr>
            <a:fld id="{9574F64C-599D-439B-AF0D-2F269C538FC5}" type="slidenum">
              <a:rPr lang="en-US" smtClean="0"/>
              <a:pPr>
                <a:defRPr/>
              </a:pPr>
              <a:t>‹#›</a:t>
            </a:fld>
            <a:endParaRPr lang="en-US"/>
          </a:p>
        </p:txBody>
      </p:sp>
    </p:spTree>
    <p:extLst>
      <p:ext uri="{BB962C8B-B14F-4D97-AF65-F5344CB8AC3E}">
        <p14:creationId xmlns:p14="http://schemas.microsoft.com/office/powerpoint/2010/main" val="379064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3556"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07925466-49FA-4B70-B89A-4397BD7FBE99}" type="slidenum">
              <a:rPr lang="en-US"/>
              <a:pPr>
                <a:defRPr/>
              </a:pPr>
              <a:t>‹#›</a:t>
            </a:fld>
            <a:endParaRPr lang="en-US"/>
          </a:p>
        </p:txBody>
      </p:sp>
    </p:spTree>
    <p:extLst>
      <p:ext uri="{BB962C8B-B14F-4D97-AF65-F5344CB8AC3E}">
        <p14:creationId xmlns:p14="http://schemas.microsoft.com/office/powerpoint/2010/main" val="301215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3556"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7</a:t>
            </a:r>
          </a:p>
        </p:txBody>
      </p:sp>
      <p:sp>
        <p:nvSpPr>
          <p:cNvPr id="7" name="Rectangle 6"/>
          <p:cNvSpPr>
            <a:spLocks noGrp="1" noChangeArrowheads="1"/>
          </p:cNvSpPr>
          <p:nvPr>
            <p:ph type="sldNum" sz="quarter" idx="12"/>
          </p:nvPr>
        </p:nvSpPr>
        <p:spPr>
          <a:ln/>
        </p:spPr>
        <p:txBody>
          <a:bodyPr/>
          <a:lstStyle>
            <a:lvl1pPr>
              <a:defRPr/>
            </a:lvl1pPr>
          </a:lstStyle>
          <a:p>
            <a:pPr>
              <a:defRPr/>
            </a:pPr>
            <a:fld id="{3290153C-D73F-493D-946A-21FD1EC95380}" type="slidenum">
              <a:rPr lang="en-US"/>
              <a:pPr>
                <a:defRPr/>
              </a:pPr>
              <a:t>‹#›</a:t>
            </a:fld>
            <a:endParaRPr lang="en-US"/>
          </a:p>
        </p:txBody>
      </p:sp>
    </p:spTree>
    <p:extLst>
      <p:ext uri="{BB962C8B-B14F-4D97-AF65-F5344CB8AC3E}">
        <p14:creationId xmlns:p14="http://schemas.microsoft.com/office/powerpoint/2010/main" val="108562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Times New Roman" pitchFamily="18" charset="0"/>
              </a:defRPr>
            </a:lvl1pPr>
          </a:lstStyle>
          <a:p>
            <a:pPr>
              <a:defRPr/>
            </a:pPr>
            <a:r>
              <a:rPr lang="en-US"/>
              <a:t>Summer Institutes</a:t>
            </a:r>
          </a:p>
        </p:txBody>
      </p:sp>
      <p:sp>
        <p:nvSpPr>
          <p:cNvPr id="9221"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r>
              <a:rPr lang="en-US"/>
              <a:t>Module 1, Session 7</a:t>
            </a:r>
          </a:p>
        </p:txBody>
      </p:sp>
      <p:sp>
        <p:nvSpPr>
          <p:cNvPr id="9222"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574F64C-599D-439B-AF0D-2F269C538FC5}" type="slidenum">
              <a:rPr lang="en-US" smtClean="0"/>
              <a:pPr>
                <a:defRPr/>
              </a:pPr>
              <a:t>‹#›</a:t>
            </a:fld>
            <a:endParaRPr lang="en-US"/>
          </a:p>
        </p:txBody>
      </p:sp>
      <p:sp>
        <p:nvSpPr>
          <p:cNvPr id="1031" name="AutoShape 7"/>
          <p:cNvSpPr>
            <a:spLocks noChangeArrowheads="1"/>
          </p:cNvSpPr>
          <p:nvPr/>
        </p:nvSpPr>
        <p:spPr bwMode="auto">
          <a:xfrm>
            <a:off x="677334" y="381000"/>
            <a:ext cx="10837333" cy="78486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algn="ctr" eaLnBrk="0" fontAlgn="base" hangingPunct="0">
              <a:spcBef>
                <a:spcPct val="0"/>
              </a:spcBef>
              <a:spcAft>
                <a:spcPct val="0"/>
              </a:spcAft>
              <a:defRPr sz="2000">
                <a:solidFill>
                  <a:schemeClr val="tx1"/>
                </a:solidFill>
                <a:latin typeface="Times New Roman" charset="0"/>
              </a:defRPr>
            </a:lvl6pPr>
            <a:lvl7pPr marL="2971800" indent="-228600" algn="ctr" eaLnBrk="0" fontAlgn="base" hangingPunct="0">
              <a:spcBef>
                <a:spcPct val="0"/>
              </a:spcBef>
              <a:spcAft>
                <a:spcPct val="0"/>
              </a:spcAft>
              <a:defRPr sz="2000">
                <a:solidFill>
                  <a:schemeClr val="tx1"/>
                </a:solidFill>
                <a:latin typeface="Times New Roman" charset="0"/>
              </a:defRPr>
            </a:lvl7pPr>
            <a:lvl8pPr marL="3429000" indent="-228600" algn="ctr" eaLnBrk="0" fontAlgn="base" hangingPunct="0">
              <a:spcBef>
                <a:spcPct val="0"/>
              </a:spcBef>
              <a:spcAft>
                <a:spcPct val="0"/>
              </a:spcAft>
              <a:defRPr sz="2000">
                <a:solidFill>
                  <a:schemeClr val="tx1"/>
                </a:solidFill>
                <a:latin typeface="Times New Roman" charset="0"/>
              </a:defRPr>
            </a:lvl8pPr>
            <a:lvl9pPr marL="3886200" indent="-228600" algn="ctr" eaLnBrk="0" fontAlgn="base" hangingPunct="0">
              <a:spcBef>
                <a:spcPct val="0"/>
              </a:spcBef>
              <a:spcAft>
                <a:spcPct val="0"/>
              </a:spcAft>
              <a:defRPr sz="2000">
                <a:solidFill>
                  <a:schemeClr val="tx1"/>
                </a:solidFill>
                <a:latin typeface="Times New Roman" charset="0"/>
              </a:defRPr>
            </a:lvl9pPr>
          </a:lstStyle>
          <a:p>
            <a:pPr>
              <a:defRPr/>
            </a:pPr>
            <a:endParaRPr lang="en-US" altLang="en-US" sz="3556"/>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7822">
          <a:solidFill>
            <a:schemeClr val="tx2"/>
          </a:solidFill>
          <a:latin typeface="+mj-lt"/>
          <a:ea typeface="+mj-ea"/>
          <a:cs typeface="+mj-cs"/>
        </a:defRPr>
      </a:lvl1pPr>
      <a:lvl2pPr algn="ctr" rtl="0" eaLnBrk="0" fontAlgn="base" hangingPunct="0">
        <a:spcBef>
          <a:spcPct val="0"/>
        </a:spcBef>
        <a:spcAft>
          <a:spcPct val="0"/>
        </a:spcAft>
        <a:defRPr sz="7822">
          <a:solidFill>
            <a:schemeClr val="tx2"/>
          </a:solidFill>
          <a:latin typeface="Times New Roman" pitchFamily="18" charset="0"/>
        </a:defRPr>
      </a:lvl2pPr>
      <a:lvl3pPr algn="ctr" rtl="0" eaLnBrk="0" fontAlgn="base" hangingPunct="0">
        <a:spcBef>
          <a:spcPct val="0"/>
        </a:spcBef>
        <a:spcAft>
          <a:spcPct val="0"/>
        </a:spcAft>
        <a:defRPr sz="7822">
          <a:solidFill>
            <a:schemeClr val="tx2"/>
          </a:solidFill>
          <a:latin typeface="Times New Roman" pitchFamily="18" charset="0"/>
        </a:defRPr>
      </a:lvl3pPr>
      <a:lvl4pPr algn="ctr" rtl="0" eaLnBrk="0" fontAlgn="base" hangingPunct="0">
        <a:spcBef>
          <a:spcPct val="0"/>
        </a:spcBef>
        <a:spcAft>
          <a:spcPct val="0"/>
        </a:spcAft>
        <a:defRPr sz="7822">
          <a:solidFill>
            <a:schemeClr val="tx2"/>
          </a:solidFill>
          <a:latin typeface="Times New Roman" pitchFamily="18" charset="0"/>
        </a:defRPr>
      </a:lvl4pPr>
      <a:lvl5pPr algn="ctr" rtl="0" eaLnBrk="0" fontAlgn="base" hangingPunct="0">
        <a:spcBef>
          <a:spcPct val="0"/>
        </a:spcBef>
        <a:spcAft>
          <a:spcPct val="0"/>
        </a:spcAft>
        <a:defRPr sz="7822">
          <a:solidFill>
            <a:schemeClr val="tx2"/>
          </a:solidFill>
          <a:latin typeface="Times New Roman" pitchFamily="18" charset="0"/>
        </a:defRPr>
      </a:lvl5pPr>
      <a:lvl6pPr marL="812810" algn="ctr" rtl="0" eaLnBrk="0" fontAlgn="base" hangingPunct="0">
        <a:spcBef>
          <a:spcPct val="0"/>
        </a:spcBef>
        <a:spcAft>
          <a:spcPct val="0"/>
        </a:spcAft>
        <a:defRPr sz="7822">
          <a:solidFill>
            <a:schemeClr val="tx2"/>
          </a:solidFill>
          <a:latin typeface="Times New Roman" pitchFamily="18" charset="0"/>
        </a:defRPr>
      </a:lvl6pPr>
      <a:lvl7pPr marL="1625620" algn="ctr" rtl="0" eaLnBrk="0" fontAlgn="base" hangingPunct="0">
        <a:spcBef>
          <a:spcPct val="0"/>
        </a:spcBef>
        <a:spcAft>
          <a:spcPct val="0"/>
        </a:spcAft>
        <a:defRPr sz="7822">
          <a:solidFill>
            <a:schemeClr val="tx2"/>
          </a:solidFill>
          <a:latin typeface="Times New Roman" pitchFamily="18" charset="0"/>
        </a:defRPr>
      </a:lvl7pPr>
      <a:lvl8pPr marL="2438430" algn="ctr" rtl="0" eaLnBrk="0" fontAlgn="base" hangingPunct="0">
        <a:spcBef>
          <a:spcPct val="0"/>
        </a:spcBef>
        <a:spcAft>
          <a:spcPct val="0"/>
        </a:spcAft>
        <a:defRPr sz="7822">
          <a:solidFill>
            <a:schemeClr val="tx2"/>
          </a:solidFill>
          <a:latin typeface="Times New Roman" pitchFamily="18" charset="0"/>
        </a:defRPr>
      </a:lvl8pPr>
      <a:lvl9pPr marL="3251241" algn="ctr" rtl="0" eaLnBrk="0" fontAlgn="base" hangingPunct="0">
        <a:spcBef>
          <a:spcPct val="0"/>
        </a:spcBef>
        <a:spcAft>
          <a:spcPct val="0"/>
        </a:spcAft>
        <a:defRPr sz="7822">
          <a:solidFill>
            <a:schemeClr val="tx2"/>
          </a:solidFill>
          <a:latin typeface="Times New Roman" pitchFamily="18" charset="0"/>
        </a:defRPr>
      </a:lvl9pPr>
    </p:titleStyle>
    <p:bodyStyle>
      <a:lvl1pPr marL="609608" indent="-609608" algn="l" rtl="0" eaLnBrk="0" fontAlgn="base" hangingPunct="0">
        <a:spcBef>
          <a:spcPct val="20000"/>
        </a:spcBef>
        <a:spcAft>
          <a:spcPct val="0"/>
        </a:spcAft>
        <a:buChar char="•"/>
        <a:defRPr sz="5689">
          <a:solidFill>
            <a:schemeClr val="tx1"/>
          </a:solidFill>
          <a:latin typeface="+mn-lt"/>
          <a:ea typeface="+mn-ea"/>
          <a:cs typeface="+mn-cs"/>
        </a:defRPr>
      </a:lvl1pPr>
      <a:lvl2pPr marL="1320817" indent="-508006" algn="l" rtl="0" eaLnBrk="0" fontAlgn="base" hangingPunct="0">
        <a:spcBef>
          <a:spcPct val="20000"/>
        </a:spcBef>
        <a:spcAft>
          <a:spcPct val="0"/>
        </a:spcAft>
        <a:buChar char="–"/>
        <a:defRPr sz="4978">
          <a:solidFill>
            <a:schemeClr val="tx1"/>
          </a:solidFill>
          <a:latin typeface="+mn-lt"/>
        </a:defRPr>
      </a:lvl2pPr>
      <a:lvl3pPr marL="2032025" indent="-406405" algn="l" rtl="0" eaLnBrk="0" fontAlgn="base" hangingPunct="0">
        <a:spcBef>
          <a:spcPct val="20000"/>
        </a:spcBef>
        <a:spcAft>
          <a:spcPct val="0"/>
        </a:spcAft>
        <a:buChar char="•"/>
        <a:defRPr sz="4267">
          <a:solidFill>
            <a:schemeClr val="tx1"/>
          </a:solidFill>
          <a:latin typeface="+mn-lt"/>
        </a:defRPr>
      </a:lvl3pPr>
      <a:lvl4pPr marL="2844836" indent="-406405" algn="l" rtl="0" eaLnBrk="0" fontAlgn="base" hangingPunct="0">
        <a:spcBef>
          <a:spcPct val="20000"/>
        </a:spcBef>
        <a:spcAft>
          <a:spcPct val="0"/>
        </a:spcAft>
        <a:buChar char="–"/>
        <a:defRPr sz="3556">
          <a:solidFill>
            <a:schemeClr val="tx1"/>
          </a:solidFill>
          <a:latin typeface="+mn-lt"/>
        </a:defRPr>
      </a:lvl4pPr>
      <a:lvl5pPr marL="3657646" indent="-406405" algn="l" rtl="0" eaLnBrk="0" fontAlgn="base" hangingPunct="0">
        <a:spcBef>
          <a:spcPct val="20000"/>
        </a:spcBef>
        <a:spcAft>
          <a:spcPct val="0"/>
        </a:spcAft>
        <a:buChar char="»"/>
        <a:defRPr sz="3556">
          <a:solidFill>
            <a:schemeClr val="tx1"/>
          </a:solidFill>
          <a:latin typeface="+mn-lt"/>
        </a:defRPr>
      </a:lvl5pPr>
      <a:lvl6pPr marL="4470456" indent="-406405" algn="l" rtl="0" eaLnBrk="0" fontAlgn="base" hangingPunct="0">
        <a:spcBef>
          <a:spcPct val="20000"/>
        </a:spcBef>
        <a:spcAft>
          <a:spcPct val="0"/>
        </a:spcAft>
        <a:buChar char="»"/>
        <a:defRPr sz="3556">
          <a:solidFill>
            <a:schemeClr val="tx1"/>
          </a:solidFill>
          <a:latin typeface="+mn-lt"/>
        </a:defRPr>
      </a:lvl6pPr>
      <a:lvl7pPr marL="5283266" indent="-406405" algn="l" rtl="0" eaLnBrk="0" fontAlgn="base" hangingPunct="0">
        <a:spcBef>
          <a:spcPct val="20000"/>
        </a:spcBef>
        <a:spcAft>
          <a:spcPct val="0"/>
        </a:spcAft>
        <a:buChar char="»"/>
        <a:defRPr sz="3556">
          <a:solidFill>
            <a:schemeClr val="tx1"/>
          </a:solidFill>
          <a:latin typeface="+mn-lt"/>
        </a:defRPr>
      </a:lvl7pPr>
      <a:lvl8pPr marL="6096076" indent="-406405" algn="l" rtl="0" eaLnBrk="0" fontAlgn="base" hangingPunct="0">
        <a:spcBef>
          <a:spcPct val="20000"/>
        </a:spcBef>
        <a:spcAft>
          <a:spcPct val="0"/>
        </a:spcAft>
        <a:buChar char="»"/>
        <a:defRPr sz="3556">
          <a:solidFill>
            <a:schemeClr val="tx1"/>
          </a:solidFill>
          <a:latin typeface="+mn-lt"/>
        </a:defRPr>
      </a:lvl8pPr>
      <a:lvl9pPr marL="6908886" indent="-406405" algn="l" rtl="0" eaLnBrk="0" fontAlgn="base" hangingPunct="0">
        <a:spcBef>
          <a:spcPct val="20000"/>
        </a:spcBef>
        <a:spcAft>
          <a:spcPct val="0"/>
        </a:spcAft>
        <a:buChar char="»"/>
        <a:defRPr sz="3556">
          <a:solidFill>
            <a:schemeClr val="tx1"/>
          </a:solidFill>
          <a:latin typeface="+mn-lt"/>
        </a:defRPr>
      </a:lvl9pPr>
    </p:bodyStyle>
    <p:otherStyle>
      <a:defPPr>
        <a:defRPr lang="en-US"/>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5.bin"/><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1.png"/><Relationship Id="rId2" Type="http://schemas.openxmlformats.org/officeDocument/2006/relationships/oleObject" Target="../embeddings/oleObject8.bin"/><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0.bin"/><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7.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2.bin"/><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4.bin"/><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7" Type="http://schemas.openxmlformats.org/officeDocument/2006/relationships/image" Target="../media/image25.png"/><Relationship Id="rId2" Type="http://schemas.openxmlformats.org/officeDocument/2006/relationships/oleObject" Target="../embeddings/oleObject16.bin"/><Relationship Id="rId1" Type="http://schemas.openxmlformats.org/officeDocument/2006/relationships/slideLayout" Target="../slideLayouts/slideLayout7.xml"/><Relationship Id="rId6" Type="http://schemas.openxmlformats.org/officeDocument/2006/relationships/image" Target="../media/image21.png"/><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80.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oleObject" Target="../embeddings/oleObject19.bin"/><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20.bin"/><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oleObject" Target="../embeddings/oleObject21.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ChangeArrowheads="1"/>
          </p:cNvSpPr>
          <p:nvPr/>
        </p:nvSpPr>
        <p:spPr bwMode="auto">
          <a:xfrm>
            <a:off x="4165600" y="2731269"/>
            <a:ext cx="40452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3600" b="1" dirty="0"/>
              <a:t>Contingency Tables</a:t>
            </a:r>
          </a:p>
        </p:txBody>
      </p:sp>
      <p:sp>
        <p:nvSpPr>
          <p:cNvPr id="2053" name="Line 3"/>
          <p:cNvSpPr>
            <a:spLocks noChangeShapeType="1"/>
          </p:cNvSpPr>
          <p:nvPr/>
        </p:nvSpPr>
        <p:spPr bwMode="auto">
          <a:xfrm>
            <a:off x="3115734" y="1862667"/>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054" name="Line 4"/>
          <p:cNvSpPr>
            <a:spLocks noChangeShapeType="1"/>
          </p:cNvSpPr>
          <p:nvPr/>
        </p:nvSpPr>
        <p:spPr bwMode="auto">
          <a:xfrm>
            <a:off x="3115734" y="2133600"/>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055" name="Line 5"/>
          <p:cNvSpPr>
            <a:spLocks noChangeShapeType="1"/>
          </p:cNvSpPr>
          <p:nvPr/>
        </p:nvSpPr>
        <p:spPr bwMode="auto">
          <a:xfrm>
            <a:off x="3115734" y="4030133"/>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056" name="Line 6"/>
          <p:cNvSpPr>
            <a:spLocks noChangeShapeType="1"/>
          </p:cNvSpPr>
          <p:nvPr/>
        </p:nvSpPr>
        <p:spPr bwMode="auto">
          <a:xfrm>
            <a:off x="3115734" y="4301067"/>
            <a:ext cx="596053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556"/>
          </a:p>
        </p:txBody>
      </p:sp>
      <p:sp>
        <p:nvSpPr>
          <p:cNvPr id="2" name="Date Placeholder 1">
            <a:extLst>
              <a:ext uri="{FF2B5EF4-FFF2-40B4-BE49-F238E27FC236}">
                <a16:creationId xmlns:a16="http://schemas.microsoft.com/office/drawing/2014/main" id="{92DCC1A7-31C9-46AC-9665-40A60DD46B36}"/>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F6F8585F-098B-4F67-A8C6-AE48BE378B74}"/>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52915EE1-F5E8-4B2C-80D0-DF9A940F01DA}"/>
              </a:ext>
            </a:extLst>
          </p:cNvPr>
          <p:cNvSpPr>
            <a:spLocks noGrp="1"/>
          </p:cNvSpPr>
          <p:nvPr>
            <p:ph type="sldNum" sz="quarter" idx="12"/>
          </p:nvPr>
        </p:nvSpPr>
        <p:spPr/>
        <p:txBody>
          <a:bodyPr/>
          <a:lstStyle/>
          <a:p>
            <a:pPr>
              <a:defRPr/>
            </a:pPr>
            <a:fld id="{9574F64C-599D-439B-AF0D-2F269C538FC5}"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4"/>
          <p:cNvSpPr>
            <a:spLocks noChangeArrowheads="1"/>
          </p:cNvSpPr>
          <p:nvPr/>
        </p:nvSpPr>
        <p:spPr bwMode="auto">
          <a:xfrm>
            <a:off x="1595938" y="1217796"/>
            <a:ext cx="9347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In the Doll and Hill data the contributions to the X</a:t>
            </a:r>
            <a:r>
              <a:rPr lang="en-US" altLang="en-US" sz="2400" baseline="30000" dirty="0"/>
              <a:t>2</a:t>
            </a:r>
            <a:r>
              <a:rPr lang="en-US" altLang="en-US" sz="2400" dirty="0"/>
              <a:t> statistic are:</a:t>
            </a:r>
          </a:p>
        </p:txBody>
      </p:sp>
      <p:graphicFrame>
        <p:nvGraphicFramePr>
          <p:cNvPr id="10246" name="Object 5"/>
          <p:cNvGraphicFramePr>
            <a:graphicFrameLocks/>
          </p:cNvGraphicFramePr>
          <p:nvPr>
            <p:extLst>
              <p:ext uri="{D42A27DB-BD31-4B8C-83A1-F6EECF244321}">
                <p14:modId xmlns:p14="http://schemas.microsoft.com/office/powerpoint/2010/main" val="4000370958"/>
              </p:ext>
            </p:extLst>
          </p:nvPr>
        </p:nvGraphicFramePr>
        <p:xfrm>
          <a:off x="1371600" y="1883990"/>
          <a:ext cx="8037688" cy="2014569"/>
        </p:xfrm>
        <a:graphic>
          <a:graphicData uri="http://schemas.openxmlformats.org/presentationml/2006/ole">
            <mc:AlternateContent xmlns:mc="http://schemas.openxmlformats.org/markup-compatibility/2006">
              <mc:Choice xmlns:v="urn:schemas-microsoft-com:vml" Requires="v">
                <p:oleObj name="Document" r:id="rId3" imgW="5576316" imgH="2173224" progId="Word.Document.8">
                  <p:embed/>
                </p:oleObj>
              </mc:Choice>
              <mc:Fallback>
                <p:oleObj name="Document" r:id="rId3" imgW="5576316" imgH="2173224" progId="Word.Document.8">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883990"/>
                        <a:ext cx="8037688" cy="2014569"/>
                      </a:xfrm>
                      <a:prstGeom prst="rect">
                        <a:avLst/>
                      </a:prstGeom>
                      <a:noFill/>
                      <a:ln>
                        <a:noFill/>
                      </a:ln>
                      <a:effectLst/>
                    </p:spPr>
                  </p:pic>
                </p:oleObj>
              </mc:Fallback>
            </mc:AlternateContent>
          </a:graphicData>
        </a:graphic>
      </p:graphicFrame>
      <p:graphicFrame>
        <p:nvGraphicFramePr>
          <p:cNvPr id="10247" name="Object 6"/>
          <p:cNvGraphicFramePr>
            <a:graphicFrameLocks/>
          </p:cNvGraphicFramePr>
          <p:nvPr>
            <p:extLst>
              <p:ext uri="{D42A27DB-BD31-4B8C-83A1-F6EECF244321}">
                <p14:modId xmlns:p14="http://schemas.microsoft.com/office/powerpoint/2010/main" val="1637400762"/>
              </p:ext>
            </p:extLst>
          </p:nvPr>
        </p:nvGraphicFramePr>
        <p:xfrm>
          <a:off x="1371600" y="4064259"/>
          <a:ext cx="8235245" cy="2014569"/>
        </p:xfrm>
        <a:graphic>
          <a:graphicData uri="http://schemas.openxmlformats.org/presentationml/2006/ole">
            <mc:AlternateContent xmlns:mc="http://schemas.openxmlformats.org/markup-compatibility/2006">
              <mc:Choice xmlns:v="urn:schemas-microsoft-com:vml" Requires="v">
                <p:oleObj name="Document" r:id="rId5" imgW="5718048" imgH="1956816" progId="Word.Document.8">
                  <p:embed/>
                </p:oleObj>
              </mc:Choice>
              <mc:Fallback>
                <p:oleObj name="Document" r:id="rId5" imgW="5718048" imgH="1956816" progId="Word.Document.8">
                  <p:embed/>
                  <p:pic>
                    <p:nvPicPr>
                      <p:cNvPr id="0" name="Object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064259"/>
                        <a:ext cx="8235245" cy="2014569"/>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10248" name="Object 7"/>
              <p:cNvSpPr txBox="1"/>
              <p:nvPr/>
            </p:nvSpPr>
            <p:spPr bwMode="auto">
              <a:xfrm>
                <a:off x="4029869" y="6078828"/>
                <a:ext cx="4132262" cy="101566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X</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nary>
                        <m:naryPr>
                          <m:chr m:val="∑"/>
                          <m:supHide m:val="on"/>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sub>
                        <m:sup/>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𝑂</m:t>
                                          </m:r>
                                        </m:e>
                                        <m:sub>
                                          <m:r>
                                            <a:rPr lang="en-US" i="1">
                                              <a:solidFill>
                                                <a:srgbClr val="000000"/>
                                              </a:solidFill>
                                              <a:latin typeface="Cambria Math" panose="02040503050406030204" pitchFamily="18" charset="0"/>
                                            </a:rPr>
                                            <m:t>𝑖𝑗</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e>
                                  </m:d>
                                </m:e>
                                <m:sup>
                                  <m:r>
                                    <a:rPr lang="en-US" i="1">
                                      <a:solidFill>
                                        <a:srgbClr val="000000"/>
                                      </a:solidFill>
                                      <a:latin typeface="Cambria Math" panose="02040503050406030204" pitchFamily="18" charset="0"/>
                                    </a:rPr>
                                    <m:t>2</m:t>
                                  </m:r>
                                </m:sup>
                              </m:s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den>
                          </m:f>
                        </m:e>
                      </m:nary>
                      <m:r>
                        <a:rPr lang="en-US" i="1">
                          <a:solidFill>
                            <a:srgbClr val="000000"/>
                          </a:solidFill>
                          <a:latin typeface="Cambria Math" panose="02040503050406030204" pitchFamily="18" charset="0"/>
                        </a:rPr>
                        <m:t>=137.7</m:t>
                      </m:r>
                    </m:oMath>
                  </m:oMathPara>
                </a14:m>
                <a:endParaRPr lang="en-US" dirty="0"/>
              </a:p>
            </p:txBody>
          </p:sp>
        </mc:Choice>
        <mc:Fallback xmlns="">
          <p:sp>
            <p:nvSpPr>
              <p:cNvPr id="10248" name="Object 7"/>
              <p:cNvSpPr txBox="1">
                <a:spLocks noRot="1" noChangeAspect="1" noMove="1" noResize="1" noEditPoints="1" noAdjustHandles="1" noChangeArrowheads="1" noChangeShapeType="1" noTextEdit="1"/>
              </p:cNvSpPr>
              <p:nvPr/>
            </p:nvSpPr>
            <p:spPr bwMode="auto">
              <a:xfrm>
                <a:off x="4029869" y="6078828"/>
                <a:ext cx="4132262" cy="1015663"/>
              </a:xfrm>
              <a:prstGeom prst="rect">
                <a:avLst/>
              </a:prstGeom>
              <a:blipFill>
                <a:blip r:embed="rId8"/>
                <a:stretch>
                  <a:fillRect/>
                </a:stretch>
              </a:blipFill>
              <a:ln>
                <a:noFill/>
              </a:ln>
              <a:effectLst/>
            </p:spPr>
            <p:txBody>
              <a:bodyPr/>
              <a:lstStyle/>
              <a:p>
                <a:r>
                  <a:rPr lang="en-US">
                    <a:noFill/>
                  </a:rPr>
                  <a:t> </a:t>
                </a:r>
              </a:p>
            </p:txBody>
          </p:sp>
        </mc:Fallback>
      </mc:AlternateContent>
      <p:sp>
        <p:nvSpPr>
          <p:cNvPr id="10249" name="Text Box 8"/>
          <p:cNvSpPr txBox="1">
            <a:spLocks noChangeArrowheads="1"/>
          </p:cNvSpPr>
          <p:nvPr/>
        </p:nvSpPr>
        <p:spPr bwMode="auto">
          <a:xfrm>
            <a:off x="2000655" y="7077734"/>
            <a:ext cx="61809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 = P(X</a:t>
            </a:r>
            <a:r>
              <a:rPr lang="en-US" altLang="en-US" sz="2400" baseline="30000" dirty="0"/>
              <a:t>2</a:t>
            </a:r>
            <a:r>
              <a:rPr lang="en-US" altLang="en-US" sz="2400" dirty="0"/>
              <a:t> &gt; </a:t>
            </a: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(5) | H</a:t>
            </a:r>
            <a:r>
              <a:rPr lang="en-US" altLang="en-US" sz="2400" baseline="-25000" dirty="0">
                <a:sym typeface="Symbol" pitchFamily="18" charset="2"/>
              </a:rPr>
              <a:t>0</a:t>
            </a:r>
            <a:r>
              <a:rPr lang="en-US" altLang="en-US" sz="2400" dirty="0">
                <a:sym typeface="Symbol" pitchFamily="18" charset="2"/>
              </a:rPr>
              <a:t> true) &lt; 0.0001</a:t>
            </a:r>
          </a:p>
          <a:p>
            <a:pPr>
              <a:spcBef>
                <a:spcPct val="50000"/>
              </a:spcBef>
              <a:buFontTx/>
              <a:buNone/>
            </a:pPr>
            <a:r>
              <a:rPr lang="en-US" altLang="en-US" sz="2400" dirty="0"/>
              <a:t>Conclusion?</a:t>
            </a:r>
          </a:p>
        </p:txBody>
      </p:sp>
      <p:sp>
        <p:nvSpPr>
          <p:cNvPr id="10250" name="Rectangle 10"/>
          <p:cNvSpPr>
            <a:spLocks noChangeArrowheads="1"/>
          </p:cNvSpPr>
          <p:nvPr/>
        </p:nvSpPr>
        <p:spPr bwMode="auto">
          <a:xfrm>
            <a:off x="3318669" y="595889"/>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a:sym typeface="Symbol" pitchFamily="18" charset="2"/>
              </a:rPr>
              <a:t></a:t>
            </a:r>
            <a:r>
              <a:rPr lang="en-US" altLang="en-US" sz="2400" b="1" u="sng" baseline="30000"/>
              <a:t>2</a:t>
            </a:r>
            <a:r>
              <a:rPr lang="en-US" altLang="en-US" sz="2400" b="1" u="sng"/>
              <a:t> Test</a:t>
            </a:r>
            <a:endParaRPr lang="en-US" altLang="en-US" sz="2400" u="sng"/>
          </a:p>
        </p:txBody>
      </p:sp>
      <p:sp>
        <p:nvSpPr>
          <p:cNvPr id="2" name="Date Placeholder 1">
            <a:extLst>
              <a:ext uri="{FF2B5EF4-FFF2-40B4-BE49-F238E27FC236}">
                <a16:creationId xmlns:a16="http://schemas.microsoft.com/office/drawing/2014/main" id="{7365D380-5EC9-447B-9273-626A54AB3F4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833D3041-C0E1-49FB-9A1C-F0E0D63B55B3}"/>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96C85BBC-DDB0-406F-8FB8-AE5582C99CEF}"/>
              </a:ext>
            </a:extLst>
          </p:cNvPr>
          <p:cNvSpPr>
            <a:spLocks noGrp="1"/>
          </p:cNvSpPr>
          <p:nvPr>
            <p:ph type="sldNum" sz="quarter" idx="12"/>
          </p:nvPr>
        </p:nvSpPr>
        <p:spPr/>
        <p:txBody>
          <a:bodyPr/>
          <a:lstStyle/>
          <a:p>
            <a:pPr>
              <a:defRPr/>
            </a:pPr>
            <a:fld id="{9574F64C-599D-439B-AF0D-2F269C538FC5}"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9" name="Object 4"/>
          <p:cNvGraphicFramePr>
            <a:graphicFrameLocks/>
          </p:cNvGraphicFramePr>
          <p:nvPr>
            <p:extLst>
              <p:ext uri="{D42A27DB-BD31-4B8C-83A1-F6EECF244321}">
                <p14:modId xmlns:p14="http://schemas.microsoft.com/office/powerpoint/2010/main" val="645040971"/>
              </p:ext>
            </p:extLst>
          </p:nvPr>
        </p:nvGraphicFramePr>
        <p:xfrm>
          <a:off x="2980267" y="1429303"/>
          <a:ext cx="6773333" cy="3721313"/>
        </p:xfrm>
        <a:graphic>
          <a:graphicData uri="http://schemas.openxmlformats.org/presentationml/2006/ole">
            <mc:AlternateContent xmlns:mc="http://schemas.openxmlformats.org/markup-compatibility/2006">
              <mc:Choice xmlns:v="urn:schemas-microsoft-com:vml" Requires="v">
                <p:oleObj name="Document" r:id="rId3" imgW="5471160" imgH="3619500" progId="Word.Document.8">
                  <p:embed/>
                </p:oleObj>
              </mc:Choice>
              <mc:Fallback>
                <p:oleObj name="Document" r:id="rId3" imgW="5471160" imgH="3619500" progId="Word.Document.8">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0267" y="1429303"/>
                        <a:ext cx="6773333" cy="3721313"/>
                      </a:xfrm>
                      <a:prstGeom prst="rect">
                        <a:avLst/>
                      </a:prstGeom>
                      <a:noFill/>
                      <a:ln>
                        <a:noFill/>
                      </a:ln>
                      <a:effectLst/>
                    </p:spPr>
                  </p:pic>
                </p:oleObj>
              </mc:Fallback>
            </mc:AlternateContent>
          </a:graphicData>
        </a:graphic>
      </p:graphicFrame>
      <p:sp>
        <p:nvSpPr>
          <p:cNvPr id="11270" name="Rectangle 5"/>
          <p:cNvSpPr>
            <a:spLocks noChangeArrowheads="1"/>
          </p:cNvSpPr>
          <p:nvPr/>
        </p:nvSpPr>
        <p:spPr bwMode="auto">
          <a:xfrm>
            <a:off x="1524000" y="4532306"/>
            <a:ext cx="9753600" cy="358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20000"/>
              </a:spcBef>
              <a:buChar char="•"/>
              <a:defRPr sz="3200">
                <a:solidFill>
                  <a:schemeClr val="tx1"/>
                </a:solidFill>
                <a:latin typeface="Times New Roman" charset="0"/>
              </a:defRPr>
            </a:lvl1pPr>
            <a:lvl2pPr marL="914400" indent="-4572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buFontTx/>
              <a:buAutoNum type="arabicPeriod"/>
            </a:pPr>
            <a:r>
              <a:rPr lang="en-US" altLang="en-US" sz="2400" dirty="0"/>
              <a:t>Compute the expected cell counts under null hypothesis (no association):</a:t>
            </a:r>
          </a:p>
          <a:p>
            <a:pPr lvl="1" algn="ctr">
              <a:spcBef>
                <a:spcPts val="600"/>
              </a:spcBef>
              <a:buFontTx/>
              <a:buNone/>
            </a:pPr>
            <a:r>
              <a:rPr lang="en-US" altLang="en-US" sz="2400" dirty="0" err="1"/>
              <a:t>E</a:t>
            </a:r>
            <a:r>
              <a:rPr lang="en-US" altLang="en-US" sz="2400" baseline="-25000" dirty="0" err="1"/>
              <a:t>ij</a:t>
            </a:r>
            <a:r>
              <a:rPr lang="en-US" altLang="en-US" sz="2400" dirty="0"/>
              <a:t> = </a:t>
            </a:r>
            <a:r>
              <a:rPr lang="en-US" altLang="en-US" sz="2400" dirty="0" err="1"/>
              <a:t>N</a:t>
            </a:r>
            <a:r>
              <a:rPr lang="en-US" altLang="en-US" sz="2400" baseline="-25000" dirty="0" err="1"/>
              <a:t>i</a:t>
            </a:r>
            <a:r>
              <a:rPr lang="en-US" altLang="en-US" sz="2400" dirty="0" err="1"/>
              <a:t>M</a:t>
            </a:r>
            <a:r>
              <a:rPr lang="en-US" altLang="en-US" sz="2400" baseline="-25000" dirty="0" err="1"/>
              <a:t>j</a:t>
            </a:r>
            <a:r>
              <a:rPr lang="en-US" altLang="en-US" sz="2400" dirty="0"/>
              <a:t>/T</a:t>
            </a:r>
          </a:p>
          <a:p>
            <a:pPr>
              <a:spcBef>
                <a:spcPts val="600"/>
              </a:spcBef>
              <a:buFontTx/>
              <a:buAutoNum type="arabicPeriod"/>
            </a:pPr>
            <a:r>
              <a:rPr lang="en-US" altLang="en-US" sz="2400" dirty="0"/>
              <a:t>Compute the chi-square statistic:</a:t>
            </a:r>
          </a:p>
          <a:p>
            <a:pPr lvl="1">
              <a:spcBef>
                <a:spcPts val="600"/>
              </a:spcBef>
              <a:buFontTx/>
              <a:buNone/>
            </a:pPr>
            <a:endParaRPr lang="en-US" altLang="en-US" sz="2400" dirty="0"/>
          </a:p>
          <a:p>
            <a:pPr lvl="1">
              <a:spcBef>
                <a:spcPts val="600"/>
              </a:spcBef>
              <a:buFontTx/>
              <a:buNone/>
            </a:pPr>
            <a:endParaRPr lang="en-US" altLang="en-US" sz="2400" dirty="0"/>
          </a:p>
          <a:p>
            <a:pPr>
              <a:spcBef>
                <a:spcPts val="600"/>
              </a:spcBef>
              <a:buFontTx/>
              <a:buAutoNum type="arabicPeriod"/>
            </a:pPr>
            <a:r>
              <a:rPr lang="en-US" altLang="en-US" sz="2400" dirty="0"/>
              <a:t>Compare X</a:t>
            </a:r>
            <a:r>
              <a:rPr lang="en-US" altLang="en-US" sz="2400" baseline="30000" dirty="0"/>
              <a:t>2</a:t>
            </a:r>
            <a:r>
              <a:rPr lang="en-US" altLang="en-US" sz="2400" dirty="0"/>
              <a:t> to </a:t>
            </a: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a:t>
            </a:r>
            <a:r>
              <a:rPr lang="en-US" altLang="en-US" sz="2400" i="1" dirty="0">
                <a:sym typeface="Symbol" pitchFamily="18" charset="2"/>
              </a:rPr>
              <a:t>df</a:t>
            </a:r>
            <a:r>
              <a:rPr lang="en-US" altLang="en-US" sz="2400" dirty="0">
                <a:sym typeface="Symbol" pitchFamily="18" charset="2"/>
              </a:rPr>
              <a:t>) where</a:t>
            </a:r>
          </a:p>
          <a:p>
            <a:pPr lvl="1">
              <a:spcBef>
                <a:spcPts val="600"/>
              </a:spcBef>
              <a:buFontTx/>
              <a:buNone/>
            </a:pPr>
            <a:r>
              <a:rPr lang="en-US" altLang="en-US" sz="2400" dirty="0">
                <a:sym typeface="Symbol" pitchFamily="18" charset="2"/>
              </a:rPr>
              <a:t>			  </a:t>
            </a:r>
            <a:r>
              <a:rPr lang="en-US" altLang="en-US" sz="2400" i="1" dirty="0">
                <a:sym typeface="Symbol" pitchFamily="18" charset="2"/>
              </a:rPr>
              <a:t>df = (R-1) x (C-1)</a:t>
            </a:r>
          </a:p>
          <a:p>
            <a:pPr>
              <a:spcBef>
                <a:spcPts val="600"/>
              </a:spcBef>
              <a:buFontTx/>
              <a:buAutoNum type="arabicPeriod"/>
            </a:pPr>
            <a:r>
              <a:rPr lang="en-US" altLang="en-US" sz="2400" dirty="0">
                <a:sym typeface="Symbol" pitchFamily="18" charset="2"/>
              </a:rPr>
              <a:t>Interpret acceptance/rejection or p-value.</a:t>
            </a:r>
            <a:endParaRPr lang="en-US" altLang="en-US" sz="2400" dirty="0"/>
          </a:p>
        </p:txBody>
      </p:sp>
      <mc:AlternateContent xmlns:mc="http://schemas.openxmlformats.org/markup-compatibility/2006" xmlns:a14="http://schemas.microsoft.com/office/drawing/2010/main">
        <mc:Choice Requires="a14">
          <p:sp>
            <p:nvSpPr>
              <p:cNvPr id="11271" name="Object 6"/>
              <p:cNvSpPr txBox="1"/>
              <p:nvPr/>
            </p:nvSpPr>
            <p:spPr bwMode="auto">
              <a:xfrm>
                <a:off x="4466212" y="5768927"/>
                <a:ext cx="3587750" cy="142557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X</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nary>
                        <m:naryPr>
                          <m:chr m:val="∑"/>
                          <m:supHide m:val="on"/>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sub>
                        <m:sup/>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𝑂</m:t>
                                          </m:r>
                                        </m:e>
                                        <m:sub>
                                          <m:r>
                                            <a:rPr lang="en-US" i="1">
                                              <a:solidFill>
                                                <a:srgbClr val="000000"/>
                                              </a:solidFill>
                                              <a:latin typeface="Cambria Math" panose="02040503050406030204" pitchFamily="18" charset="0"/>
                                            </a:rPr>
                                            <m:t>𝑖𝑗</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e>
                                  </m:d>
                                </m:e>
                                <m:sup>
                                  <m:r>
                                    <a:rPr lang="en-US" i="1">
                                      <a:solidFill>
                                        <a:srgbClr val="000000"/>
                                      </a:solidFill>
                                      <a:latin typeface="Cambria Math" panose="02040503050406030204" pitchFamily="18" charset="0"/>
                                    </a:rPr>
                                    <m:t>2</m:t>
                                  </m:r>
                                </m:sup>
                              </m:s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den>
                          </m:f>
                        </m:e>
                      </m:nary>
                    </m:oMath>
                  </m:oMathPara>
                </a14:m>
                <a:endParaRPr lang="en-US" dirty="0"/>
              </a:p>
            </p:txBody>
          </p:sp>
        </mc:Choice>
        <mc:Fallback xmlns="">
          <p:sp>
            <p:nvSpPr>
              <p:cNvPr id="11271" name="Object 6"/>
              <p:cNvSpPr txBox="1">
                <a:spLocks noRot="1" noChangeAspect="1" noMove="1" noResize="1" noEditPoints="1" noAdjustHandles="1" noChangeArrowheads="1" noChangeShapeType="1" noTextEdit="1"/>
              </p:cNvSpPr>
              <p:nvPr/>
            </p:nvSpPr>
            <p:spPr bwMode="auto">
              <a:xfrm>
                <a:off x="4466212" y="5768927"/>
                <a:ext cx="3587750" cy="1425575"/>
              </a:xfrm>
              <a:prstGeom prst="rect">
                <a:avLst/>
              </a:prstGeom>
              <a:blipFill>
                <a:blip r:embed="rId6"/>
                <a:stretch>
                  <a:fillRect/>
                </a:stretch>
              </a:blipFill>
              <a:ln>
                <a:noFill/>
              </a:ln>
              <a:effectLst/>
            </p:spPr>
            <p:txBody>
              <a:bodyPr/>
              <a:lstStyle/>
              <a:p>
                <a:r>
                  <a:rPr lang="en-US">
                    <a:noFill/>
                  </a:rPr>
                  <a:t> </a:t>
                </a:r>
              </a:p>
            </p:txBody>
          </p:sp>
        </mc:Fallback>
      </mc:AlternateContent>
      <p:sp>
        <p:nvSpPr>
          <p:cNvPr id="11272" name="Rectangle 7"/>
          <p:cNvSpPr>
            <a:spLocks noChangeArrowheads="1"/>
          </p:cNvSpPr>
          <p:nvPr/>
        </p:nvSpPr>
        <p:spPr bwMode="auto">
          <a:xfrm>
            <a:off x="3498354" y="407658"/>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sym typeface="Symbol" pitchFamily="18" charset="2"/>
              </a:rPr>
              <a:t>Categorical Data - </a:t>
            </a:r>
            <a:r>
              <a:rPr lang="en-US" altLang="en-US" sz="2400" b="1" u="sng" baseline="30000" dirty="0"/>
              <a:t>2</a:t>
            </a:r>
            <a:r>
              <a:rPr lang="en-US" altLang="en-US" sz="2400" b="1" u="sng" dirty="0"/>
              <a:t> Test</a:t>
            </a:r>
            <a:endParaRPr lang="en-US" altLang="en-US" sz="2400" u="sng" dirty="0"/>
          </a:p>
        </p:txBody>
      </p:sp>
      <p:sp>
        <p:nvSpPr>
          <p:cNvPr id="2" name="Date Placeholder 1">
            <a:extLst>
              <a:ext uri="{FF2B5EF4-FFF2-40B4-BE49-F238E27FC236}">
                <a16:creationId xmlns:a16="http://schemas.microsoft.com/office/drawing/2014/main" id="{4957E79E-FD07-4B86-A194-CF3D2A905E58}"/>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A2F8818B-FDC7-460F-90D3-D99589FB9938}"/>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3BCDFAAE-704A-4994-B42B-B42317F71D8A}"/>
              </a:ext>
            </a:extLst>
          </p:cNvPr>
          <p:cNvSpPr>
            <a:spLocks noGrp="1"/>
          </p:cNvSpPr>
          <p:nvPr>
            <p:ph type="sldNum" sz="quarter" idx="12"/>
          </p:nvPr>
        </p:nvSpPr>
        <p:spPr/>
        <p:txBody>
          <a:bodyPr/>
          <a:lstStyle/>
          <a:p>
            <a:pPr>
              <a:defRPr/>
            </a:pPr>
            <a:fld id="{9574F64C-599D-439B-AF0D-2F269C538FC5}"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8" name="Object 2"/>
          <p:cNvGraphicFramePr>
            <a:graphicFrameLocks noChangeAspect="1"/>
          </p:cNvGraphicFramePr>
          <p:nvPr/>
        </p:nvGraphicFramePr>
        <p:xfrm>
          <a:off x="-948267" y="-2235200"/>
          <a:ext cx="2472267" cy="3623733"/>
        </p:xfrm>
        <a:graphic>
          <a:graphicData uri="http://schemas.openxmlformats.org/presentationml/2006/ole">
            <mc:AlternateContent xmlns:mc="http://schemas.openxmlformats.org/markup-compatibility/2006">
              <mc:Choice xmlns:v="urn:schemas-microsoft-com:vml" Requires="v">
                <p:oleObj name="Document" r:id="rId2" imgW="1391412" imgH="2048256" progId="Word.Document.8">
                  <p:embed/>
                </p:oleObj>
              </mc:Choice>
              <mc:Fallback>
                <p:oleObj name="Document" r:id="rId2" imgW="1391412" imgH="2048256" progId="Word.Document.8">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267" y="-2235200"/>
                        <a:ext cx="2472267" cy="36237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1" name="Text Box 5"/>
          <p:cNvSpPr txBox="1">
            <a:spLocks noChangeArrowheads="1"/>
          </p:cNvSpPr>
          <p:nvPr/>
        </p:nvSpPr>
        <p:spPr bwMode="auto">
          <a:xfrm>
            <a:off x="1693333" y="1161157"/>
            <a:ext cx="8805333"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50000"/>
              </a:spcBef>
              <a:buFontTx/>
              <a:buNone/>
            </a:pPr>
            <a:r>
              <a:rPr lang="en-US" altLang="en-US" sz="2400" dirty="0"/>
              <a:t>In the specific (very common) case of 2 x 2 tables, we write</a:t>
            </a:r>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r>
              <a:rPr lang="en-US" altLang="en-US" sz="2400" dirty="0"/>
              <a:t>For 2x2 tables we can write X</a:t>
            </a:r>
            <a:r>
              <a:rPr lang="en-US" altLang="en-US" sz="2400" baseline="30000" dirty="0"/>
              <a:t>2 </a:t>
            </a:r>
            <a:r>
              <a:rPr lang="en-US" altLang="en-US" sz="2400" dirty="0"/>
              <a:t>as</a:t>
            </a:r>
          </a:p>
        </p:txBody>
      </p:sp>
      <p:graphicFrame>
        <p:nvGraphicFramePr>
          <p:cNvPr id="16392" name="Object 6"/>
          <p:cNvGraphicFramePr>
            <a:graphicFrameLocks noChangeAspect="1"/>
          </p:cNvGraphicFramePr>
          <p:nvPr>
            <p:extLst>
              <p:ext uri="{D42A27DB-BD31-4B8C-83A1-F6EECF244321}">
                <p14:modId xmlns:p14="http://schemas.microsoft.com/office/powerpoint/2010/main" val="579964268"/>
              </p:ext>
            </p:extLst>
          </p:nvPr>
        </p:nvGraphicFramePr>
        <p:xfrm>
          <a:off x="3247416" y="2035778"/>
          <a:ext cx="5604933" cy="2045156"/>
        </p:xfrm>
        <a:graphic>
          <a:graphicData uri="http://schemas.openxmlformats.org/presentationml/2006/ole">
            <mc:AlternateContent xmlns:mc="http://schemas.openxmlformats.org/markup-compatibility/2006">
              <mc:Choice xmlns:v="urn:schemas-microsoft-com:vml" Requires="v">
                <p:oleObj name="Document" r:id="rId4" imgW="5160264" imgH="1905000" progId="Word.Document.8">
                  <p:embed/>
                </p:oleObj>
              </mc:Choice>
              <mc:Fallback>
                <p:oleObj name="Document" r:id="rId4" imgW="5160264" imgH="1905000"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7416" y="2035778"/>
                        <a:ext cx="5604933" cy="2045156"/>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14" name="Object 5">
                <a:extLst>
                  <a:ext uri="{FF2B5EF4-FFF2-40B4-BE49-F238E27FC236}">
                    <a16:creationId xmlns:a16="http://schemas.microsoft.com/office/drawing/2014/main" id="{57D7889A-ABB0-4564-9653-F7FE148A0390}"/>
                  </a:ext>
                </a:extLst>
              </p:cNvPr>
              <p:cNvSpPr txBox="1"/>
              <p:nvPr/>
            </p:nvSpPr>
            <p:spPr bwMode="auto">
              <a:xfrm>
                <a:off x="4398882" y="4615723"/>
                <a:ext cx="3302000" cy="1360001"/>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sSup>
                        <m:sSupPr>
                          <m:ctrlPr>
                            <a:rPr lang="en-US" sz="2400" i="1">
                              <a:solidFill>
                                <a:srgbClr val="000000"/>
                              </a:solidFill>
                              <a:latin typeface="Cambria Math" panose="02040503050406030204" pitchFamily="18" charset="0"/>
                            </a:rPr>
                          </m:ctrlPr>
                        </m:sSupPr>
                        <m:e>
                          <m:r>
                            <m:rPr>
                              <m:sty m:val="p"/>
                            </m:rPr>
                            <a:rPr lang="en-US" sz="2400" i="0">
                              <a:solidFill>
                                <a:srgbClr val="000000"/>
                              </a:solidFill>
                              <a:latin typeface="Cambria Math" panose="02040503050406030204" pitchFamily="18" charset="0"/>
                            </a:rPr>
                            <m:t>X</m:t>
                          </m:r>
                        </m:e>
                        <m:sup>
                          <m:r>
                            <a:rPr lang="en-US" sz="2400" i="0">
                              <a:solidFill>
                                <a:srgbClr val="000000"/>
                              </a:solidFill>
                              <a:latin typeface="Cambria Math" panose="02040503050406030204" pitchFamily="18" charset="0"/>
                            </a:rPr>
                            <m:t>2</m:t>
                          </m:r>
                        </m:sup>
                      </m:sSup>
                      <m:r>
                        <m:rPr>
                          <m:aln/>
                        </m:rPr>
                        <a:rPr lang="en-US" sz="2400" i="0">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N</m:t>
                          </m:r>
                          <m:sSup>
                            <m:sSupPr>
                              <m:ctrlPr>
                                <a:rPr lang="en-US" sz="2400" i="1">
                                  <a:solidFill>
                                    <a:srgbClr val="000000"/>
                                  </a:solidFill>
                                  <a:latin typeface="Cambria Math" panose="02040503050406030204" pitchFamily="18" charset="0"/>
                                </a:rPr>
                              </m:ctrlPr>
                            </m:sSupPr>
                            <m:e>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ad</m:t>
                                  </m:r>
                                  <m:r>
                                    <a:rPr lang="en-US" sz="2400" i="0">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bc</m:t>
                                  </m:r>
                                </m:e>
                              </m:d>
                            </m:e>
                            <m:sup>
                              <m:r>
                                <a:rPr lang="en-US" sz="2400" i="0">
                                  <a:solidFill>
                                    <a:srgbClr val="000000"/>
                                  </a:solidFill>
                                  <a:latin typeface="Cambria Math" panose="02040503050406030204" pitchFamily="18" charset="0"/>
                                </a:rPr>
                                <m:t>2</m:t>
                              </m:r>
                            </m:sup>
                          </m:sSup>
                        </m:num>
                        <m:den>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n</m:t>
                              </m:r>
                            </m:e>
                            <m:sub>
                              <m:r>
                                <a:rPr lang="en-US" sz="2400" i="0">
                                  <a:solidFill>
                                    <a:srgbClr val="000000"/>
                                  </a:solidFill>
                                  <a:latin typeface="Cambria Math" panose="02040503050406030204" pitchFamily="18" charset="0"/>
                                </a:rPr>
                                <m:t>1</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n</m:t>
                              </m:r>
                            </m:e>
                            <m:sub>
                              <m:r>
                                <a:rPr lang="en-US" sz="2400" i="0">
                                  <a:solidFill>
                                    <a:srgbClr val="000000"/>
                                  </a:solidFill>
                                  <a:latin typeface="Cambria Math" panose="02040503050406030204" pitchFamily="18" charset="0"/>
                                </a:rPr>
                                <m:t>2</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m</m:t>
                              </m:r>
                            </m:e>
                            <m:sub>
                              <m:r>
                                <a:rPr lang="en-US" sz="2400" i="0">
                                  <a:solidFill>
                                    <a:srgbClr val="000000"/>
                                  </a:solidFill>
                                  <a:latin typeface="Cambria Math" panose="02040503050406030204" pitchFamily="18" charset="0"/>
                                </a:rPr>
                                <m:t>1</m:t>
                              </m:r>
                            </m:sub>
                          </m:sSub>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m</m:t>
                              </m:r>
                            </m:e>
                            <m:sub>
                              <m:r>
                                <a:rPr lang="en-US" sz="2400" i="0">
                                  <a:solidFill>
                                    <a:srgbClr val="000000"/>
                                  </a:solidFill>
                                  <a:latin typeface="Cambria Math" panose="02040503050406030204" pitchFamily="18" charset="0"/>
                                </a:rPr>
                                <m:t>2</m:t>
                              </m:r>
                            </m:sub>
                          </m:sSub>
                        </m:den>
                      </m:f>
                    </m:oMath>
                  </m:oMathPara>
                </a14:m>
                <a:endParaRPr lang="en-US" sz="2400" dirty="0"/>
              </a:p>
            </p:txBody>
          </p:sp>
        </mc:Choice>
        <mc:Fallback xmlns="">
          <p:sp>
            <p:nvSpPr>
              <p:cNvPr id="14" name="Object 5">
                <a:extLst>
                  <a:ext uri="{FF2B5EF4-FFF2-40B4-BE49-F238E27FC236}">
                    <a16:creationId xmlns:a16="http://schemas.microsoft.com/office/drawing/2014/main" id="{57D7889A-ABB0-4564-9653-F7FE148A0390}"/>
                  </a:ext>
                </a:extLst>
              </p:cNvPr>
              <p:cNvSpPr txBox="1">
                <a:spLocks noRot="1" noChangeAspect="1" noMove="1" noResize="1" noEditPoints="1" noAdjustHandles="1" noChangeArrowheads="1" noChangeShapeType="1" noTextEdit="1"/>
              </p:cNvSpPr>
              <p:nvPr/>
            </p:nvSpPr>
            <p:spPr bwMode="auto">
              <a:xfrm>
                <a:off x="4398882" y="4615723"/>
                <a:ext cx="3302000" cy="1360001"/>
              </a:xfrm>
              <a:prstGeom prst="rect">
                <a:avLst/>
              </a:prstGeom>
              <a:blipFill>
                <a:blip r:embed="rId7"/>
                <a:stretch>
                  <a:fillRect/>
                </a:stretch>
              </a:blipFill>
              <a:ln>
                <a:noFill/>
              </a:ln>
              <a:effectLst/>
            </p:spPr>
            <p:txBody>
              <a:bodyPr/>
              <a:lstStyle/>
              <a:p>
                <a:r>
                  <a:rPr lang="en-US">
                    <a:noFill/>
                  </a:rPr>
                  <a:t> </a:t>
                </a:r>
              </a:p>
            </p:txBody>
          </p:sp>
        </mc:Fallback>
      </mc:AlternateContent>
      <p:sp>
        <p:nvSpPr>
          <p:cNvPr id="15" name="Text Box 4">
            <a:extLst>
              <a:ext uri="{FF2B5EF4-FFF2-40B4-BE49-F238E27FC236}">
                <a16:creationId xmlns:a16="http://schemas.microsoft.com/office/drawing/2014/main" id="{0CF8EBDA-8F79-43D9-87EE-3712B81034B8}"/>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60B41739-C008-45FC-B4C7-93FFB67CC469}"/>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386BC4F9-FCCB-474C-8410-C9CBC8AB81BC}"/>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0B3798EF-82C8-4A8C-A342-E025BE4925F4}"/>
              </a:ext>
            </a:extLst>
          </p:cNvPr>
          <p:cNvSpPr>
            <a:spLocks noGrp="1"/>
          </p:cNvSpPr>
          <p:nvPr>
            <p:ph type="sldNum" sz="quarter" idx="12"/>
          </p:nvPr>
        </p:nvSpPr>
        <p:spPr/>
        <p:txBody>
          <a:bodyPr/>
          <a:lstStyle/>
          <a:p>
            <a:pPr>
              <a:defRPr/>
            </a:pPr>
            <a:fld id="{9574F64C-599D-439B-AF0D-2F269C538FC5}" type="slidenum">
              <a:rPr lang="en-US" smtClean="0"/>
              <a:pPr>
                <a:defRPr/>
              </a:pPr>
              <a:t>12</a:t>
            </a:fld>
            <a:endParaRPr lang="en-US"/>
          </a:p>
        </p:txBody>
      </p:sp>
      <p:sp>
        <p:nvSpPr>
          <p:cNvPr id="5" name="Rectangle 4">
            <a:extLst>
              <a:ext uri="{FF2B5EF4-FFF2-40B4-BE49-F238E27FC236}">
                <a16:creationId xmlns:a16="http://schemas.microsoft.com/office/drawing/2014/main" id="{69F11E93-9065-4A7A-9A6D-FE431F1EFFB4}"/>
              </a:ext>
            </a:extLst>
          </p:cNvPr>
          <p:cNvSpPr/>
          <p:nvPr/>
        </p:nvSpPr>
        <p:spPr>
          <a:xfrm>
            <a:off x="1693333" y="5975724"/>
            <a:ext cx="2813591" cy="461665"/>
          </a:xfrm>
          <a:prstGeom prst="rect">
            <a:avLst/>
          </a:prstGeom>
        </p:spPr>
        <p:txBody>
          <a:bodyPr wrap="none">
            <a:spAutoFit/>
          </a:bodyPr>
          <a:lstStyle/>
          <a:p>
            <a:pPr>
              <a:spcBef>
                <a:spcPts val="600"/>
              </a:spcBef>
            </a:pPr>
            <a:r>
              <a:rPr lang="en-US" altLang="en-US" sz="2400" dirty="0"/>
              <a:t>Compare X</a:t>
            </a:r>
            <a:r>
              <a:rPr lang="en-US" altLang="en-US" sz="2400" baseline="30000" dirty="0"/>
              <a:t>2</a:t>
            </a:r>
            <a:r>
              <a:rPr lang="en-US" altLang="en-US" sz="2400" dirty="0"/>
              <a:t> to </a:t>
            </a: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a:t>
            </a:r>
            <a:r>
              <a:rPr lang="en-US" altLang="en-US" sz="2400" i="1" dirty="0">
                <a:sym typeface="Symbol" pitchFamily="18" charset="2"/>
              </a:rPr>
              <a:t>1</a:t>
            </a:r>
            <a:r>
              <a:rPr lang="en-US" altLang="en-US" sz="2400" dirty="0">
                <a:sym typeface="Symbol" pitchFamily="18" charset="2"/>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4"/>
          <p:cNvSpPr txBox="1">
            <a:spLocks noChangeArrowheads="1"/>
          </p:cNvSpPr>
          <p:nvPr/>
        </p:nvSpPr>
        <p:spPr bwMode="auto">
          <a:xfrm>
            <a:off x="3493912" y="-1092199"/>
            <a:ext cx="184731" cy="639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3556"/>
          </a:p>
        </p:txBody>
      </p:sp>
      <p:sp>
        <p:nvSpPr>
          <p:cNvPr id="12295" name="Text Box 5"/>
          <p:cNvSpPr txBox="1">
            <a:spLocks noChangeArrowheads="1"/>
          </p:cNvSpPr>
          <p:nvPr/>
        </p:nvSpPr>
        <p:spPr bwMode="auto">
          <a:xfrm>
            <a:off x="1677811" y="1245880"/>
            <a:ext cx="8805333"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1</a:t>
            </a:r>
            <a:r>
              <a:rPr lang="en-US" altLang="en-US" sz="2400" dirty="0"/>
              <a:t>:  Pauling (1971)</a:t>
            </a:r>
          </a:p>
          <a:p>
            <a:pPr algn="just">
              <a:spcBef>
                <a:spcPct val="50000"/>
              </a:spcBef>
              <a:buFontTx/>
              <a:buNone/>
            </a:pPr>
            <a:r>
              <a:rPr lang="en-US" altLang="en-US" sz="2400" dirty="0"/>
              <a:t>Patients are randomized to either receive Vitamin C or placebo.  Patients are followed-up to ascertain the development of a cold.</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b="1" dirty="0"/>
          </a:p>
          <a:p>
            <a:pPr algn="just">
              <a:spcBef>
                <a:spcPct val="50000"/>
              </a:spcBef>
              <a:buFontTx/>
              <a:buNone/>
            </a:pPr>
            <a:endParaRPr lang="en-US" altLang="en-US" sz="2400" b="1" dirty="0"/>
          </a:p>
          <a:p>
            <a:pPr algn="just">
              <a:spcBef>
                <a:spcPct val="50000"/>
              </a:spcBef>
              <a:buFontTx/>
              <a:buNone/>
            </a:pPr>
            <a:r>
              <a:rPr lang="en-US" altLang="en-US" sz="2400" b="1" dirty="0"/>
              <a:t>Q:</a:t>
            </a:r>
            <a:r>
              <a:rPr lang="en-US" altLang="en-US" sz="2400" dirty="0"/>
              <a:t>  Is treatment with Vitamin C associated with a reduced probability of getting a cold?</a:t>
            </a:r>
          </a:p>
          <a:p>
            <a:pPr algn="just">
              <a:spcBef>
                <a:spcPct val="50000"/>
              </a:spcBef>
              <a:buFontTx/>
              <a:buNone/>
            </a:pPr>
            <a:r>
              <a:rPr lang="en-US" altLang="en-US" sz="2400" b="1" dirty="0"/>
              <a:t>Q:</a:t>
            </a:r>
            <a:r>
              <a:rPr lang="en-US" altLang="en-US" sz="2400" dirty="0"/>
              <a:t>  If Vitamin C is associated with reducing colds, then what is the magnitude of the effect?</a:t>
            </a:r>
          </a:p>
        </p:txBody>
      </p:sp>
      <p:graphicFrame>
        <p:nvGraphicFramePr>
          <p:cNvPr id="12296" name="Object 6"/>
          <p:cNvGraphicFramePr>
            <a:graphicFrameLocks noChangeAspect="1"/>
          </p:cNvGraphicFramePr>
          <p:nvPr>
            <p:extLst>
              <p:ext uri="{D42A27DB-BD31-4B8C-83A1-F6EECF244321}">
                <p14:modId xmlns:p14="http://schemas.microsoft.com/office/powerpoint/2010/main" val="4224942716"/>
              </p:ext>
            </p:extLst>
          </p:nvPr>
        </p:nvGraphicFramePr>
        <p:xfrm>
          <a:off x="2736261" y="2926064"/>
          <a:ext cx="6001339" cy="2966155"/>
        </p:xfrm>
        <a:graphic>
          <a:graphicData uri="http://schemas.openxmlformats.org/presentationml/2006/ole">
            <mc:AlternateContent xmlns:mc="http://schemas.openxmlformats.org/markup-compatibility/2006">
              <mc:Choice xmlns:v="urn:schemas-microsoft-com:vml" Requires="v">
                <p:oleObj name="Document" r:id="rId2" imgW="4494276" imgH="2253996" progId="Word.Document.8">
                  <p:embed/>
                </p:oleObj>
              </mc:Choice>
              <mc:Fallback>
                <p:oleObj name="Document" r:id="rId2" imgW="4494276" imgH="2253996" progId="Word.Document.8">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261" y="2926064"/>
                        <a:ext cx="6001339" cy="2966155"/>
                      </a:xfrm>
                      <a:prstGeom prst="rect">
                        <a:avLst/>
                      </a:prstGeom>
                      <a:noFill/>
                      <a:ln>
                        <a:noFill/>
                      </a:ln>
                      <a:effectLst/>
                    </p:spPr>
                  </p:pic>
                </p:oleObj>
              </mc:Fallback>
            </mc:AlternateContent>
          </a:graphicData>
        </a:graphic>
      </p:graphicFrame>
      <p:sp>
        <p:nvSpPr>
          <p:cNvPr id="10" name="Text Box 4">
            <a:extLst>
              <a:ext uri="{FF2B5EF4-FFF2-40B4-BE49-F238E27FC236}">
                <a16:creationId xmlns:a16="http://schemas.microsoft.com/office/drawing/2014/main" id="{6737229F-CC5A-4699-A9D8-7D659543896B}"/>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AB1172CD-8B49-4327-9038-9BA8F18FF9BB}"/>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D8F2B7E3-2A00-431C-8F42-BCABF66B44B0}"/>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FE157D9-C3CD-4252-BCDC-BE7BD68A25A7}"/>
              </a:ext>
            </a:extLst>
          </p:cNvPr>
          <p:cNvSpPr>
            <a:spLocks noGrp="1"/>
          </p:cNvSpPr>
          <p:nvPr>
            <p:ph type="sldNum" sz="quarter" idx="12"/>
          </p:nvPr>
        </p:nvSpPr>
        <p:spPr/>
        <p:txBody>
          <a:bodyPr/>
          <a:lstStyle/>
          <a:p>
            <a:pPr>
              <a:defRPr/>
            </a:pPr>
            <a:fld id="{9574F64C-599D-439B-AF0D-2F269C538FC5}"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8439" name="Object 5"/>
              <p:cNvSpPr txBox="1"/>
              <p:nvPr/>
            </p:nvSpPr>
            <p:spPr bwMode="auto">
              <a:xfrm>
                <a:off x="3454400" y="5366181"/>
                <a:ext cx="4641775" cy="1175020"/>
              </a:xfrm>
              <a:prstGeom prst="rect">
                <a:avLst/>
              </a:prstGeom>
              <a:noFill/>
              <a:ln>
                <a:noFill/>
              </a:ln>
              <a:effectLst/>
            </p:spPr>
            <p:txBody>
              <a:bodyPr>
                <a:normAutofit fontScale="92500"/>
              </a:bodyPr>
              <a:lstStyle/>
              <a:p>
                <a:pPr/>
                <a14:m>
                  <m:oMathPara xmlns:m="http://schemas.openxmlformats.org/officeDocument/2006/math">
                    <m:oMathParaPr>
                      <m:jc m:val="left"/>
                    </m:oMathParaPr>
                    <m:oMath xmlns:m="http://schemas.openxmlformats.org/officeDocument/2006/math">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𝑋</m:t>
                          </m:r>
                        </m:e>
                        <m:sup>
                          <m:r>
                            <a:rPr lang="en-US" sz="2400" i="1">
                              <a:solidFill>
                                <a:srgbClr val="000000"/>
                              </a:solidFill>
                              <a:latin typeface="Cambria Math" panose="02040503050406030204" pitchFamily="18" charset="0"/>
                            </a:rPr>
                            <m:t>2</m:t>
                          </m:r>
                        </m:sup>
                      </m:sSup>
                      <m:r>
                        <m:rPr>
                          <m:aln/>
                        </m:rP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279</m:t>
                          </m:r>
                          <m:sSup>
                            <m:sSupPr>
                              <m:ctrlPr>
                                <a:rPr lang="en-US" sz="2400" i="1">
                                  <a:solidFill>
                                    <a:srgbClr val="000000"/>
                                  </a:solidFill>
                                  <a:latin typeface="Cambria Math" panose="02040503050406030204" pitchFamily="18" charset="0"/>
                                </a:rPr>
                              </m:ctrlPr>
                            </m:sSupPr>
                            <m:e>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17×109−31×122</m:t>
                                  </m:r>
                                </m:e>
                              </m:d>
                            </m:e>
                            <m:sup>
                              <m:r>
                                <a:rPr lang="en-US" sz="2400" i="1">
                                  <a:solidFill>
                                    <a:srgbClr val="000000"/>
                                  </a:solidFill>
                                  <a:latin typeface="Cambria Math" panose="02040503050406030204" pitchFamily="18" charset="0"/>
                                </a:rPr>
                                <m:t>2</m:t>
                              </m:r>
                            </m:sup>
                          </m:sSup>
                        </m:num>
                        <m:den>
                          <m:r>
                            <a:rPr lang="en-US" sz="2400" i="1">
                              <a:solidFill>
                                <a:srgbClr val="000000"/>
                              </a:solidFill>
                              <a:latin typeface="Cambria Math" panose="02040503050406030204" pitchFamily="18" charset="0"/>
                            </a:rPr>
                            <m:t>139×140×48×231</m:t>
                          </m:r>
                        </m:den>
                      </m:f>
                    </m:oMath>
                    <m:oMath xmlns:m="http://schemas.openxmlformats.org/officeDocument/2006/math">
                      <m:r>
                        <m:rPr>
                          <m:aln/>
                        </m:rP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4.81</m:t>
                      </m:r>
                    </m:oMath>
                  </m:oMathPara>
                </a14:m>
                <a:endParaRPr lang="en-US" sz="2400" dirty="0"/>
              </a:p>
            </p:txBody>
          </p:sp>
        </mc:Choice>
        <mc:Fallback xmlns="">
          <p:sp>
            <p:nvSpPr>
              <p:cNvPr id="18439" name="Object 5"/>
              <p:cNvSpPr txBox="1">
                <a:spLocks noRot="1" noChangeAspect="1" noMove="1" noResize="1" noEditPoints="1" noAdjustHandles="1" noChangeArrowheads="1" noChangeShapeType="1" noTextEdit="1"/>
              </p:cNvSpPr>
              <p:nvPr/>
            </p:nvSpPr>
            <p:spPr bwMode="auto">
              <a:xfrm>
                <a:off x="3454400" y="5366181"/>
                <a:ext cx="4641775" cy="1175020"/>
              </a:xfrm>
              <a:prstGeom prst="rect">
                <a:avLst/>
              </a:prstGeom>
              <a:blipFill>
                <a:blip r:embed="rId3"/>
                <a:stretch>
                  <a:fillRect/>
                </a:stretch>
              </a:blipFill>
              <a:ln>
                <a:noFill/>
              </a:ln>
              <a:effectLst/>
            </p:spPr>
            <p:txBody>
              <a:bodyPr/>
              <a:lstStyle/>
              <a:p>
                <a:r>
                  <a:rPr lang="en-US">
                    <a:noFill/>
                  </a:rPr>
                  <a:t> </a:t>
                </a:r>
              </a:p>
            </p:txBody>
          </p:sp>
        </mc:Fallback>
      </mc:AlternateContent>
      <p:sp>
        <p:nvSpPr>
          <p:cNvPr id="18440" name="Text Box 6"/>
          <p:cNvSpPr txBox="1">
            <a:spLocks noChangeArrowheads="1"/>
          </p:cNvSpPr>
          <p:nvPr/>
        </p:nvSpPr>
        <p:spPr bwMode="auto">
          <a:xfrm>
            <a:off x="2184400" y="6701345"/>
            <a:ext cx="887306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sym typeface="Symbol" pitchFamily="18" charset="2"/>
              </a:rPr>
              <a:t>For the p-value we compute P(</a:t>
            </a:r>
            <a:r>
              <a:rPr lang="en-US" altLang="en-US" sz="2400" baseline="30000" dirty="0">
                <a:sym typeface="Symbol" pitchFamily="18" charset="2"/>
              </a:rPr>
              <a:t>2</a:t>
            </a:r>
            <a:r>
              <a:rPr lang="en-US" altLang="en-US" sz="2400" dirty="0">
                <a:sym typeface="Symbol" pitchFamily="18" charset="2"/>
              </a:rPr>
              <a:t>(1) &gt; 4.81) = 0.028.  Therefore, we reject the homogeneity of disease probability in the two treatment groups.</a:t>
            </a:r>
            <a:endParaRPr lang="en-US" altLang="en-US" sz="2400" dirty="0"/>
          </a:p>
        </p:txBody>
      </p:sp>
      <p:graphicFrame>
        <p:nvGraphicFramePr>
          <p:cNvPr id="18441" name="Object 7"/>
          <p:cNvGraphicFramePr>
            <a:graphicFrameLocks noChangeAspect="1"/>
          </p:cNvGraphicFramePr>
          <p:nvPr>
            <p:extLst>
              <p:ext uri="{D42A27DB-BD31-4B8C-83A1-F6EECF244321}">
                <p14:modId xmlns:p14="http://schemas.microsoft.com/office/powerpoint/2010/main" val="2587989819"/>
              </p:ext>
            </p:extLst>
          </p:nvPr>
        </p:nvGraphicFramePr>
        <p:xfrm>
          <a:off x="3522084" y="1677223"/>
          <a:ext cx="5240916" cy="2601251"/>
        </p:xfrm>
        <a:graphic>
          <a:graphicData uri="http://schemas.openxmlformats.org/presentationml/2006/ole">
            <mc:AlternateContent xmlns:mc="http://schemas.openxmlformats.org/markup-compatibility/2006">
              <mc:Choice xmlns:v="urn:schemas-microsoft-com:vml" Requires="v">
                <p:oleObj name="Document" r:id="rId4" imgW="4549838" imgH="2251068" progId="Word.Document.8">
                  <p:embed/>
                </p:oleObj>
              </mc:Choice>
              <mc:Fallback>
                <p:oleObj name="Document" r:id="rId4" imgW="4549838" imgH="2251068"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2084" y="1677223"/>
                        <a:ext cx="5240916" cy="2601251"/>
                      </a:xfrm>
                      <a:prstGeom prst="rect">
                        <a:avLst/>
                      </a:prstGeom>
                      <a:noFill/>
                      <a:ln>
                        <a:noFill/>
                      </a:ln>
                      <a:effectLst/>
                    </p:spPr>
                  </p:pic>
                </p:oleObj>
              </mc:Fallback>
            </mc:AlternateContent>
          </a:graphicData>
        </a:graphic>
      </p:graphicFrame>
      <p:sp>
        <p:nvSpPr>
          <p:cNvPr id="13" name="Text Box 4">
            <a:extLst>
              <a:ext uri="{FF2B5EF4-FFF2-40B4-BE49-F238E27FC236}">
                <a16:creationId xmlns:a16="http://schemas.microsoft.com/office/drawing/2014/main" id="{CA0ABF2F-78FD-4D84-95A0-F093CBA0C7FF}"/>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1B2FCB94-A666-4CD6-83F5-BC9ECD08FE3F}"/>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9220FFC1-A51F-4C66-BB16-F80FBFF26963}"/>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C704041-067B-4EC4-BAE5-D4981CF0A527}"/>
              </a:ext>
            </a:extLst>
          </p:cNvPr>
          <p:cNvSpPr>
            <a:spLocks noGrp="1"/>
          </p:cNvSpPr>
          <p:nvPr>
            <p:ph type="sldNum" sz="quarter" idx="12"/>
          </p:nvPr>
        </p:nvSpPr>
        <p:spPr/>
        <p:txBody>
          <a:bodyPr/>
          <a:lstStyle/>
          <a:p>
            <a:pPr>
              <a:defRPr/>
            </a:pPr>
            <a:fld id="{9574F64C-599D-439B-AF0D-2F269C538FC5}" type="slidenum">
              <a:rPr lang="en-US" smtClean="0"/>
              <a:pPr>
                <a:defRPr/>
              </a:pPr>
              <a:t>14</a:t>
            </a:fld>
            <a:endParaRPr lang="en-US"/>
          </a:p>
        </p:txBody>
      </p:sp>
      <p:sp>
        <p:nvSpPr>
          <p:cNvPr id="5" name="Rectangle 4">
            <a:extLst>
              <a:ext uri="{FF2B5EF4-FFF2-40B4-BE49-F238E27FC236}">
                <a16:creationId xmlns:a16="http://schemas.microsoft.com/office/drawing/2014/main" id="{CFC30B5D-51F8-4159-93A7-76C966C29FF6}"/>
              </a:ext>
            </a:extLst>
          </p:cNvPr>
          <p:cNvSpPr/>
          <p:nvPr/>
        </p:nvSpPr>
        <p:spPr>
          <a:xfrm>
            <a:off x="1185206" y="4300839"/>
            <a:ext cx="9180161" cy="867930"/>
          </a:xfrm>
          <a:prstGeom prst="rect">
            <a:avLst/>
          </a:prstGeom>
        </p:spPr>
        <p:txBody>
          <a:bodyPr wrap="square">
            <a:spAutoFit/>
          </a:bodyPr>
          <a:lstStyle/>
          <a:p>
            <a:pPr algn="l">
              <a:spcBef>
                <a:spcPct val="10000"/>
              </a:spcBef>
              <a:buFontTx/>
              <a:buNone/>
            </a:pPr>
            <a:r>
              <a:rPr lang="en-US" altLang="en-US" sz="2400" dirty="0">
                <a:sym typeface="Symbol" pitchFamily="18" charset="2"/>
              </a:rPr>
              <a:t>	H</a:t>
            </a:r>
            <a:r>
              <a:rPr lang="en-US" altLang="en-US" sz="2400" baseline="-25000" dirty="0">
                <a:sym typeface="Symbol" pitchFamily="18" charset="2"/>
              </a:rPr>
              <a:t>0</a:t>
            </a:r>
            <a:r>
              <a:rPr lang="en-US" altLang="en-US" sz="2400" dirty="0">
                <a:sym typeface="Symbol" pitchFamily="18" charset="2"/>
              </a:rPr>
              <a:t>  :  probability of disease </a:t>
            </a:r>
            <a:r>
              <a:rPr lang="en-US" altLang="en-US" sz="2400" u="sng" dirty="0">
                <a:sym typeface="Symbol" pitchFamily="18" charset="2"/>
              </a:rPr>
              <a:t>does not</a:t>
            </a:r>
            <a:r>
              <a:rPr lang="en-US" altLang="en-US" sz="2400" dirty="0">
                <a:sym typeface="Symbol" pitchFamily="18" charset="2"/>
              </a:rPr>
              <a:t> depend on treatment </a:t>
            </a:r>
          </a:p>
          <a:p>
            <a:pPr algn="l">
              <a:spcBef>
                <a:spcPct val="10000"/>
              </a:spcBef>
              <a:buFontTx/>
              <a:buNone/>
            </a:pPr>
            <a:r>
              <a:rPr lang="en-US" altLang="en-US" sz="2400" dirty="0">
                <a:sym typeface="Symbol" pitchFamily="18" charset="2"/>
              </a:rPr>
              <a:t>	H</a:t>
            </a:r>
            <a:r>
              <a:rPr lang="en-US" altLang="en-US" sz="2400" baseline="-25000" dirty="0">
                <a:sym typeface="Symbol" pitchFamily="18" charset="2"/>
              </a:rPr>
              <a:t>A</a:t>
            </a:r>
            <a:r>
              <a:rPr lang="en-US" altLang="en-US" sz="2400" dirty="0">
                <a:sym typeface="Symbol" pitchFamily="18" charset="2"/>
              </a:rPr>
              <a:t>  : probability of disease </a:t>
            </a:r>
            <a:r>
              <a:rPr lang="en-US" altLang="en-US" sz="2400" u="sng" dirty="0">
                <a:sym typeface="Symbol" pitchFamily="18" charset="2"/>
              </a:rPr>
              <a:t>does</a:t>
            </a:r>
            <a:r>
              <a:rPr lang="en-US" altLang="en-US" sz="2400" dirty="0">
                <a:sym typeface="Symbol" pitchFamily="18" charset="2"/>
              </a:rPr>
              <a:t> depend on treatment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2"/>
          <p:cNvSpPr txBox="1">
            <a:spLocks noChangeArrowheads="1"/>
          </p:cNvSpPr>
          <p:nvPr/>
        </p:nvSpPr>
        <p:spPr bwMode="auto">
          <a:xfrm>
            <a:off x="1219200" y="1405760"/>
            <a:ext cx="1029546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228600" algn="l"/>
                <a:tab pos="457200" algn="l"/>
              </a:tabLst>
              <a:defRPr sz="3200">
                <a:solidFill>
                  <a:schemeClr val="tx1"/>
                </a:solidFill>
                <a:latin typeface="Times New Roman" charset="0"/>
              </a:defRPr>
            </a:lvl1pPr>
            <a:lvl2pPr marL="742950" indent="-285750" algn="l">
              <a:spcBef>
                <a:spcPct val="20000"/>
              </a:spcBef>
              <a:buChar char="–"/>
              <a:tabLst>
                <a:tab pos="228600" algn="l"/>
                <a:tab pos="457200" algn="l"/>
              </a:tabLst>
              <a:defRPr sz="2800">
                <a:solidFill>
                  <a:schemeClr val="tx1"/>
                </a:solidFill>
                <a:latin typeface="Times New Roman" charset="0"/>
              </a:defRPr>
            </a:lvl2pPr>
            <a:lvl3pPr marL="1143000" indent="-228600" algn="l">
              <a:spcBef>
                <a:spcPct val="20000"/>
              </a:spcBef>
              <a:buChar char="•"/>
              <a:tabLst>
                <a:tab pos="228600" algn="l"/>
                <a:tab pos="457200" algn="l"/>
              </a:tabLst>
              <a:defRPr sz="2400">
                <a:solidFill>
                  <a:schemeClr val="tx1"/>
                </a:solidFill>
                <a:latin typeface="Times New Roman" charset="0"/>
              </a:defRPr>
            </a:lvl3pPr>
            <a:lvl4pPr marL="1600200" indent="-228600" algn="l">
              <a:spcBef>
                <a:spcPct val="20000"/>
              </a:spcBef>
              <a:buChar char="–"/>
              <a:tabLst>
                <a:tab pos="228600" algn="l"/>
                <a:tab pos="457200" algn="l"/>
              </a:tabLst>
              <a:defRPr sz="2000">
                <a:solidFill>
                  <a:schemeClr val="tx1"/>
                </a:solidFill>
                <a:latin typeface="Times New Roman" charset="0"/>
              </a:defRPr>
            </a:lvl4pPr>
            <a:lvl5pPr marL="2057400" indent="-228600" algn="l">
              <a:spcBef>
                <a:spcPct val="20000"/>
              </a:spcBef>
              <a:buChar char="»"/>
              <a:tabLst>
                <a:tab pos="228600" algn="l"/>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228600" algn="l"/>
                <a:tab pos="457200" algn="l"/>
              </a:tabLst>
              <a:defRPr sz="2000">
                <a:solidFill>
                  <a:schemeClr val="tx1"/>
                </a:solidFill>
                <a:latin typeface="Times New Roman" charset="0"/>
              </a:defRPr>
            </a:lvl9pPr>
          </a:lstStyle>
          <a:p>
            <a:pPr>
              <a:spcBef>
                <a:spcPct val="0"/>
              </a:spcBef>
              <a:buFontTx/>
              <a:buNone/>
            </a:pPr>
            <a:r>
              <a:rPr lang="en-US" altLang="en-US" sz="2400" b="1" dirty="0"/>
              <a:t>Example 1</a:t>
            </a:r>
            <a:r>
              <a:rPr lang="en-US" altLang="en-US" sz="2400" dirty="0"/>
              <a:t> fixed the number of E and </a:t>
            </a:r>
            <a:r>
              <a:rPr lang="en-US" altLang="en-US" sz="2400" dirty="0">
                <a:sym typeface="WP MultinationalA Courier" pitchFamily="49" charset="2"/>
              </a:rPr>
              <a:t>not E, then evaluated the disease status after a </a:t>
            </a:r>
            <a:r>
              <a:rPr lang="en-US" altLang="en-US" sz="2400" u="sng" dirty="0">
                <a:sym typeface="WP MultinationalA Courier" pitchFamily="49" charset="2"/>
              </a:rPr>
              <a:t>fixed period of time </a:t>
            </a:r>
            <a:r>
              <a:rPr lang="en-US" altLang="en-US" sz="2400" dirty="0">
                <a:sym typeface="WP MultinationalA Courier" pitchFamily="49" charset="2"/>
              </a:rPr>
              <a:t>(same for everyone).  This is a </a:t>
            </a:r>
            <a:r>
              <a:rPr lang="en-US" altLang="en-US" sz="2400" b="1" dirty="0">
                <a:sym typeface="WP MultinationalA Courier" pitchFamily="49" charset="2"/>
              </a:rPr>
              <a:t>prospective cohort study</a:t>
            </a:r>
            <a:r>
              <a:rPr lang="en-US" altLang="en-US" sz="2400" dirty="0">
                <a:sym typeface="WP MultinationalA Courier" pitchFamily="49" charset="2"/>
              </a:rPr>
              <a:t>.  Given this design we can estimate the </a:t>
            </a:r>
            <a:r>
              <a:rPr lang="en-US" altLang="en-US" sz="2400" b="1" dirty="0">
                <a:sym typeface="WP MultinationalA Courier" pitchFamily="49" charset="2"/>
              </a:rPr>
              <a:t>relative risk</a:t>
            </a:r>
            <a:r>
              <a:rPr lang="en-US" altLang="en-US" sz="2400" dirty="0">
                <a:sym typeface="WP MultinationalA Courier" pitchFamily="49" charset="2"/>
              </a:rPr>
              <a:t>:</a:t>
            </a:r>
          </a:p>
          <a:p>
            <a:pPr>
              <a:spcBef>
                <a:spcPct val="0"/>
              </a:spcBef>
              <a:buFontTx/>
              <a:buNone/>
            </a:pPr>
            <a:endParaRPr lang="en-US" altLang="en-US" sz="2400" dirty="0">
              <a:sym typeface="WP MultinationalA Courier" pitchFamily="49" charset="2"/>
            </a:endParaRPr>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The range of RR is [0, </a:t>
            </a:r>
            <a:r>
              <a:rPr lang="en-US" altLang="en-US" sz="2400" dirty="0">
                <a:sym typeface="Symbol" pitchFamily="18" charset="2"/>
              </a:rPr>
              <a:t>).  By taking the logarithm, we have </a:t>
            </a:r>
            <a:r>
              <a:rPr lang="en-US" altLang="en-US" sz="2400" dirty="0"/>
              <a:t>(- </a:t>
            </a:r>
            <a:r>
              <a:rPr lang="en-US" altLang="en-US" sz="2400" dirty="0">
                <a:sym typeface="Symbol" pitchFamily="18" charset="2"/>
              </a:rPr>
              <a:t></a:t>
            </a:r>
            <a:r>
              <a:rPr lang="en-US" altLang="en-US" sz="2400" dirty="0"/>
              <a:t>, +</a:t>
            </a:r>
            <a:r>
              <a:rPr lang="en-US" altLang="en-US" sz="2400" dirty="0">
                <a:sym typeface="Symbol" pitchFamily="18" charset="2"/>
              </a:rPr>
              <a:t>) as the range for ln(RR) and a better approximation to normality</a:t>
            </a:r>
            <a:endParaRPr lang="en-US" altLang="en-US" sz="2400" dirty="0"/>
          </a:p>
        </p:txBody>
      </p:sp>
      <p:sp>
        <p:nvSpPr>
          <p:cNvPr id="19462" name="Text Box 4"/>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mc:AlternateContent xmlns:mc="http://schemas.openxmlformats.org/markup-compatibility/2006" xmlns:a14="http://schemas.microsoft.com/office/drawing/2010/main">
        <mc:Choice Requires="a14">
          <p:sp>
            <p:nvSpPr>
              <p:cNvPr id="19464" name="Object 6"/>
              <p:cNvSpPr txBox="1"/>
              <p:nvPr/>
            </p:nvSpPr>
            <p:spPr bwMode="auto">
              <a:xfrm>
                <a:off x="3759199" y="2565539"/>
                <a:ext cx="4267201" cy="1138672"/>
              </a:xfrm>
              <a:prstGeom prst="rect">
                <a:avLst/>
              </a:prstGeom>
              <a:noFill/>
              <a:ln>
                <a:noFill/>
              </a:ln>
              <a:effectLst/>
            </p:spPr>
            <p:txBody>
              <a:bodyPr>
                <a:normAutofit/>
              </a:bodyPr>
              <a:lstStyle/>
              <a:p>
                <a14:m>
                  <m:oMath xmlns:m="http://schemas.openxmlformats.org/officeDocument/2006/math">
                    <m:r>
                      <a:rPr lang="en-US" sz="2800" i="1" smtClean="0">
                        <a:solidFill>
                          <a:srgbClr val="000000"/>
                        </a:solidFill>
                        <a:latin typeface="Cambria Math" panose="02040503050406030204" pitchFamily="18" charset="0"/>
                      </a:rPr>
                      <m:t>𝑅𝑅</m:t>
                    </m:r>
                    <m:r>
                      <a:rPr lang="en-US" sz="2800" i="1" smtClean="0">
                        <a:solidFill>
                          <a:srgbClr val="000000"/>
                        </a:solidFill>
                        <a:latin typeface="Cambria Math" panose="02040503050406030204" pitchFamily="18" charset="0"/>
                      </a:rPr>
                      <m:t>=</m:t>
                    </m:r>
                    <m:f>
                      <m:fPr>
                        <m:ctrlPr>
                          <a:rPr lang="en-US" sz="2800" i="1">
                            <a:solidFill>
                              <a:srgbClr val="000000"/>
                            </a:solidFill>
                            <a:latin typeface="Cambria Math" panose="02040503050406030204" pitchFamily="18" charset="0"/>
                          </a:rPr>
                        </m:ctrlPr>
                      </m:fPr>
                      <m:num>
                        <m:r>
                          <a:rPr lang="en-US" sz="2800" i="1">
                            <a:solidFill>
                              <a:srgbClr val="000000"/>
                            </a:solidFill>
                            <a:latin typeface="Cambria Math" panose="02040503050406030204" pitchFamily="18" charset="0"/>
                          </a:rPr>
                          <m:t>𝑃</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𝐷</m:t>
                            </m:r>
                            <m:r>
                              <a:rPr lang="en-US" sz="2800" i="1">
                                <a:solidFill>
                                  <a:srgbClr val="000000"/>
                                </a:solidFill>
                                <a:latin typeface="Cambria Math" panose="02040503050406030204" pitchFamily="18" charset="0"/>
                              </a:rPr>
                              <m:t>|</m:t>
                            </m:r>
                            <m:r>
                              <a:rPr lang="en-US" sz="2800" i="1">
                                <a:solidFill>
                                  <a:srgbClr val="000000"/>
                                </a:solidFill>
                                <a:latin typeface="Cambria Math" panose="02040503050406030204" pitchFamily="18" charset="0"/>
                              </a:rPr>
                              <m:t>𝐸</m:t>
                            </m:r>
                          </m:e>
                        </m:d>
                      </m:num>
                      <m:den>
                        <m:r>
                          <a:rPr lang="en-US" sz="2800" i="1">
                            <a:solidFill>
                              <a:srgbClr val="000000"/>
                            </a:solidFill>
                            <a:latin typeface="Cambria Math" panose="02040503050406030204" pitchFamily="18" charset="0"/>
                          </a:rPr>
                          <m:t>𝑃</m:t>
                        </m:r>
                        <m:d>
                          <m:dPr>
                            <m:ctrlPr>
                              <a:rPr lang="en-US" sz="2800" i="1">
                                <a:solidFill>
                                  <a:srgbClr val="000000"/>
                                </a:solidFill>
                                <a:latin typeface="Cambria Math" panose="02040503050406030204" pitchFamily="18" charset="0"/>
                              </a:rPr>
                            </m:ctrlPr>
                          </m:dPr>
                          <m:e>
                            <m:r>
                              <a:rPr lang="en-US" sz="2800" i="1">
                                <a:solidFill>
                                  <a:srgbClr val="000000"/>
                                </a:solidFill>
                                <a:latin typeface="Cambria Math" panose="02040503050406030204" pitchFamily="18" charset="0"/>
                              </a:rPr>
                              <m:t>𝐷</m:t>
                            </m:r>
                            <m:r>
                              <a:rPr lang="en-US" sz="2800" i="1">
                                <a:solidFill>
                                  <a:srgbClr val="000000"/>
                                </a:solidFill>
                                <a:latin typeface="Cambria Math" panose="02040503050406030204" pitchFamily="18" charset="0"/>
                              </a:rPr>
                              <m:t>|</m:t>
                            </m:r>
                            <m:bar>
                              <m:barPr>
                                <m:pos m:val="top"/>
                                <m:ctrlPr>
                                  <a:rPr lang="en-US" sz="2800" i="1">
                                    <a:solidFill>
                                      <a:srgbClr val="000000"/>
                                    </a:solidFill>
                                    <a:latin typeface="Cambria Math" panose="02040503050406030204" pitchFamily="18" charset="0"/>
                                  </a:rPr>
                                </m:ctrlPr>
                              </m:barPr>
                              <m:e>
                                <m:r>
                                  <a:rPr lang="en-US" sz="2800" i="1">
                                    <a:solidFill>
                                      <a:srgbClr val="000000"/>
                                    </a:solidFill>
                                    <a:latin typeface="Cambria Math" panose="02040503050406030204" pitchFamily="18" charset="0"/>
                                  </a:rPr>
                                  <m:t>𝐸</m:t>
                                </m:r>
                              </m:e>
                            </m:bar>
                          </m:e>
                        </m:d>
                      </m:den>
                    </m:f>
                  </m:oMath>
                </a14:m>
                <a:r>
                  <a:rPr lang="en-US" sz="2800" dirty="0">
                    <a:solidFill>
                      <a:srgbClr val="000000"/>
                    </a:solidFill>
                  </a:rPr>
                  <a:t> </a:t>
                </a:r>
                <a14:m>
                  <m:oMath xmlns:m="http://schemas.openxmlformats.org/officeDocument/2006/math">
                    <m:r>
                      <a:rPr lang="en-US" sz="2800" i="1">
                        <a:solidFill>
                          <a:srgbClr val="000000"/>
                        </a:solidFill>
                        <a:latin typeface="Cambria Math" panose="02040503050406030204" pitchFamily="18" charset="0"/>
                      </a:rPr>
                      <m:t>=</m:t>
                    </m:r>
                    <m:f>
                      <m:fPr>
                        <m:ctrlPr>
                          <a:rPr lang="en-US" sz="2800" i="1" smtClean="0">
                            <a:solidFill>
                              <a:srgbClr val="000000"/>
                            </a:solidFill>
                            <a:latin typeface="Cambria Math" panose="02040503050406030204" pitchFamily="18" charset="0"/>
                          </a:rPr>
                        </m:ctrlPr>
                      </m:fPr>
                      <m:num>
                        <m:sSub>
                          <m:sSubPr>
                            <m:ctrlPr>
                              <a:rPr lang="en-US" sz="2800" i="1" smtClean="0">
                                <a:solidFill>
                                  <a:srgbClr val="000000"/>
                                </a:solidFill>
                                <a:latin typeface="Cambria Math" panose="02040503050406030204" pitchFamily="18" charset="0"/>
                              </a:rPr>
                            </m:ctrlPr>
                          </m:sSubPr>
                          <m:e>
                            <m:r>
                              <a:rPr lang="en-US" sz="2800" b="0" i="1" smtClean="0">
                                <a:solidFill>
                                  <a:srgbClr val="000000"/>
                                </a:solidFill>
                                <a:latin typeface="Cambria Math" panose="02040503050406030204" pitchFamily="18" charset="0"/>
                              </a:rPr>
                              <m:t>𝑝</m:t>
                            </m:r>
                          </m:e>
                          <m:sub>
                            <m:r>
                              <a:rPr lang="en-US" sz="2800" b="0" i="1" smtClean="0">
                                <a:solidFill>
                                  <a:srgbClr val="000000"/>
                                </a:solidFill>
                                <a:latin typeface="Cambria Math" panose="02040503050406030204" pitchFamily="18" charset="0"/>
                              </a:rPr>
                              <m:t>1</m:t>
                            </m:r>
                          </m:sub>
                        </m:sSub>
                      </m:num>
                      <m:den>
                        <m:sSub>
                          <m:sSubPr>
                            <m:ctrlPr>
                              <a:rPr lang="en-US" sz="2800" i="1" smtClean="0">
                                <a:solidFill>
                                  <a:srgbClr val="000000"/>
                                </a:solidFill>
                                <a:latin typeface="Cambria Math" panose="02040503050406030204" pitchFamily="18" charset="0"/>
                              </a:rPr>
                            </m:ctrlPr>
                          </m:sSubPr>
                          <m:e>
                            <m:r>
                              <a:rPr lang="en-US" sz="2800" b="0" i="1" smtClean="0">
                                <a:solidFill>
                                  <a:srgbClr val="000000"/>
                                </a:solidFill>
                                <a:latin typeface="Cambria Math" panose="02040503050406030204" pitchFamily="18" charset="0"/>
                              </a:rPr>
                              <m:t>𝑝</m:t>
                            </m:r>
                          </m:e>
                          <m:sub>
                            <m:r>
                              <a:rPr lang="en-US" sz="2800" b="0" i="1" smtClean="0">
                                <a:solidFill>
                                  <a:srgbClr val="000000"/>
                                </a:solidFill>
                                <a:latin typeface="Cambria Math" panose="02040503050406030204" pitchFamily="18" charset="0"/>
                              </a:rPr>
                              <m:t>2</m:t>
                            </m:r>
                          </m:sub>
                        </m:sSub>
                      </m:den>
                    </m:f>
                  </m:oMath>
                </a14:m>
                <a:endParaRPr lang="en-US" sz="2800" dirty="0"/>
              </a:p>
            </p:txBody>
          </p:sp>
        </mc:Choice>
        <mc:Fallback xmlns="">
          <p:sp>
            <p:nvSpPr>
              <p:cNvPr id="19464" name="Object 6"/>
              <p:cNvSpPr txBox="1">
                <a:spLocks noRot="1" noChangeAspect="1" noMove="1" noResize="1" noEditPoints="1" noAdjustHandles="1" noChangeArrowheads="1" noChangeShapeType="1" noTextEdit="1"/>
              </p:cNvSpPr>
              <p:nvPr/>
            </p:nvSpPr>
            <p:spPr bwMode="auto">
              <a:xfrm>
                <a:off x="3759199" y="2565539"/>
                <a:ext cx="4267201" cy="113867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65" name="Object 7"/>
              <p:cNvSpPr txBox="1"/>
              <p:nvPr/>
            </p:nvSpPr>
            <p:spPr bwMode="auto">
              <a:xfrm>
                <a:off x="3183467" y="4691253"/>
                <a:ext cx="6570134" cy="1914259"/>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nor/>
                        </m:rPr>
                        <a:rPr lang="en-US" sz="2400" i="0" smtClean="0">
                          <a:solidFill>
                            <a:srgbClr val="000000"/>
                          </a:solidFill>
                          <a:latin typeface="Cambria Math" panose="02040503050406030204" pitchFamily="18" charset="0"/>
                        </a:rPr>
                        <m:t>ln</m:t>
                      </m:r>
                      <m:r>
                        <a:rPr lang="en-US" sz="2400" b="0" i="1" smtClean="0">
                          <a:solidFill>
                            <a:srgbClr val="000000"/>
                          </a:solidFill>
                          <a:latin typeface="Cambria Math" panose="02040503050406030204" pitchFamily="18" charset="0"/>
                        </a:rPr>
                        <m:t>(</m:t>
                      </m:r>
                      <m:acc>
                        <m:accPr>
                          <m:chr m:val="̂"/>
                          <m:ctrlPr>
                            <a:rPr lang="en-US" sz="2400" b="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𝑅𝑅</m:t>
                          </m:r>
                        </m:e>
                      </m:acc>
                      <m:r>
                        <a:rPr lang="en-US" sz="2400" b="0" i="1" smtClean="0">
                          <a:solidFill>
                            <a:srgbClr val="000000"/>
                          </a:solidFill>
                          <a:latin typeface="Cambria Math" panose="02040503050406030204" pitchFamily="18" charset="0"/>
                        </a:rPr>
                        <m:t>)</m:t>
                      </m:r>
                      <m:r>
                        <m:rPr>
                          <m:aln/>
                        </m:rP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d>
                            <m:dPr>
                              <m:ctrlPr>
                                <a:rPr lang="en-US" sz="2400" i="1">
                                  <a:solidFill>
                                    <a:srgbClr val="000000"/>
                                  </a:solidFill>
                                  <a:latin typeface="Cambria Math" panose="02040503050406030204" pitchFamily="18" charset="0"/>
                                </a:rPr>
                              </m:ctrlPr>
                            </m:dPr>
                            <m:e>
                              <m:f>
                                <m:fPr>
                                  <m:ctrlPr>
                                    <a:rPr lang="en-US" sz="2400" i="1">
                                      <a:solidFill>
                                        <a:srgbClr val="000000"/>
                                      </a:solidFill>
                                      <a:latin typeface="Cambria Math" panose="02040503050406030204" pitchFamily="18" charset="0"/>
                                    </a:rPr>
                                  </m:ctrlPr>
                                </m:fPr>
                                <m:num>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𝑝</m:t>
                                          </m:r>
                                        </m:e>
                                      </m:acc>
                                    </m:e>
                                    <m:sub>
                                      <m:r>
                                        <a:rPr lang="en-US" sz="2400" b="0" i="1" smtClean="0">
                                          <a:solidFill>
                                            <a:srgbClr val="000000"/>
                                          </a:solidFill>
                                          <a:latin typeface="Cambria Math" panose="02040503050406030204" pitchFamily="18" charset="0"/>
                                        </a:rPr>
                                        <m:t>1</m:t>
                                      </m:r>
                                    </m:sub>
                                  </m:sSub>
                                </m:num>
                                <m:den>
                                  <m:sSub>
                                    <m:sSubPr>
                                      <m:ctrlPr>
                                        <a:rPr lang="en-US" sz="2400" i="1" smtClean="0">
                                          <a:solidFill>
                                            <a:srgbClr val="000000"/>
                                          </a:solidFill>
                                          <a:latin typeface="Cambria Math" panose="02040503050406030204" pitchFamily="18" charset="0"/>
                                        </a:rPr>
                                      </m:ctrlPr>
                                    </m:sSubPr>
                                    <m:e>
                                      <m:acc>
                                        <m:accPr>
                                          <m:chr m:val="̂"/>
                                          <m:ctrlPr>
                                            <a:rPr lang="en-US" sz="240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𝑝</m:t>
                                          </m:r>
                                        </m:e>
                                      </m:acc>
                                    </m:e>
                                    <m:sub>
                                      <m:r>
                                        <a:rPr lang="en-US" sz="2400" b="0" i="1" smtClean="0">
                                          <a:solidFill>
                                            <a:srgbClr val="000000"/>
                                          </a:solidFill>
                                          <a:latin typeface="Cambria Math" panose="02040503050406030204" pitchFamily="18" charset="0"/>
                                        </a:rPr>
                                        <m:t>2</m:t>
                                      </m:r>
                                    </m:sub>
                                  </m:sSub>
                                </m:den>
                              </m:f>
                            </m:e>
                          </m:d>
                        </m:e>
                      </m:func>
                      <m:r>
                        <m:rPr>
                          <m:aln/>
                        </m:rPr>
                        <a:rPr lang="en-US" sz="2400" i="1">
                          <a:solidFill>
                            <a:srgbClr val="000000"/>
                          </a:solidFill>
                          <a:latin typeface="Cambria Math" panose="02040503050406030204" pitchFamily="18" charset="0"/>
                        </a:rPr>
                        <m:t>=</m:t>
                      </m:r>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d>
                            <m:dPr>
                              <m:ctrlPr>
                                <a:rPr lang="en-US" sz="2400" i="1">
                                  <a:solidFill>
                                    <a:srgbClr val="000000"/>
                                  </a:solidFill>
                                  <a:latin typeface="Cambria Math" panose="02040503050406030204" pitchFamily="18" charset="0"/>
                                </a:rPr>
                              </m:ctrlPr>
                            </m:dPr>
                            <m:e>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𝑎</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1</m:t>
                                      </m:r>
                                    </m:sub>
                                  </m:sSub>
                                </m:num>
                                <m:den>
                                  <m:r>
                                    <a:rPr lang="en-US" sz="2400" i="1">
                                      <a:solidFill>
                                        <a:srgbClr val="000000"/>
                                      </a:solidFill>
                                      <a:latin typeface="Cambria Math" panose="02040503050406030204" pitchFamily="18" charset="0"/>
                                    </a:rPr>
                                    <m:t>𝑐</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2</m:t>
                                      </m:r>
                                    </m:sub>
                                  </m:sSub>
                                </m:den>
                              </m:f>
                            </m:e>
                          </m:d>
                        </m:e>
                      </m:func>
                    </m:oMath>
                  </m:oMathPara>
                </a14:m>
                <a:endParaRPr lang="en-US" sz="2400" dirty="0"/>
              </a:p>
            </p:txBody>
          </p:sp>
        </mc:Choice>
        <mc:Fallback xmlns="">
          <p:sp>
            <p:nvSpPr>
              <p:cNvPr id="19465" name="Object 7"/>
              <p:cNvSpPr txBox="1">
                <a:spLocks noRot="1" noChangeAspect="1" noMove="1" noResize="1" noEditPoints="1" noAdjustHandles="1" noChangeArrowheads="1" noChangeShapeType="1" noTextEdit="1"/>
              </p:cNvSpPr>
              <p:nvPr/>
            </p:nvSpPr>
            <p:spPr bwMode="auto">
              <a:xfrm>
                <a:off x="3183467" y="4691253"/>
                <a:ext cx="6570134" cy="1914259"/>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66" name="Object 8"/>
              <p:cNvSpPr txBox="1"/>
              <p:nvPr/>
            </p:nvSpPr>
            <p:spPr bwMode="auto">
              <a:xfrm>
                <a:off x="3310466" y="5887809"/>
                <a:ext cx="6112934" cy="1156983"/>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unc>
                        <m:funcPr>
                          <m:ctrlPr>
                            <a:rPr lang="en-US" sz="2400" i="1" smtClean="0">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r>
                            <a:rPr lang="en-US" sz="2400" b="0" i="1" smtClean="0">
                              <a:solidFill>
                                <a:srgbClr val="000000"/>
                              </a:solidFill>
                              <a:latin typeface="Cambria Math" panose="02040503050406030204" pitchFamily="18" charset="0"/>
                            </a:rPr>
                            <m:t>(</m:t>
                          </m:r>
                          <m:acc>
                            <m:accPr>
                              <m:chr m:val="̂"/>
                              <m:ctrlPr>
                                <a:rPr lang="en-US" sz="2400" b="0" i="1" smtClean="0">
                                  <a:solidFill>
                                    <a:srgbClr val="000000"/>
                                  </a:solidFill>
                                  <a:latin typeface="Cambria Math" panose="02040503050406030204" pitchFamily="18" charset="0"/>
                                </a:rPr>
                              </m:ctrlPr>
                            </m:accPr>
                            <m:e>
                              <m:r>
                                <a:rPr lang="en-US" sz="2400" b="0" i="1" smtClean="0">
                                  <a:solidFill>
                                    <a:srgbClr val="000000"/>
                                  </a:solidFill>
                                  <a:latin typeface="Cambria Math" panose="02040503050406030204" pitchFamily="18" charset="0"/>
                                </a:rPr>
                                <m:t>𝑅𝑅</m:t>
                              </m:r>
                            </m:e>
                          </m:acc>
                          <m:r>
                            <a:rPr lang="en-US" sz="2400" b="0" i="1" smtClean="0">
                              <a:solidFill>
                                <a:srgbClr val="000000"/>
                              </a:solidFill>
                              <a:latin typeface="Cambria Math" panose="02040503050406030204" pitchFamily="18" charset="0"/>
                            </a:rPr>
                            <m:t>)</m:t>
                          </m:r>
                        </m:e>
                      </m:func>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𝑁</m:t>
                      </m:r>
                      <m:d>
                        <m:dPr>
                          <m:ctrlPr>
                            <a:rPr lang="en-US" sz="2400" i="1">
                              <a:solidFill>
                                <a:srgbClr val="000000"/>
                              </a:solidFill>
                              <a:latin typeface="Cambria Math" panose="02040503050406030204" pitchFamily="18" charset="0"/>
                            </a:rPr>
                          </m:ctrlPr>
                        </m:dPr>
                        <m:e>
                          <m:func>
                            <m:funcPr>
                              <m:ctrlPr>
                                <a:rPr lang="en-US" sz="2400" i="1">
                                  <a:solidFill>
                                    <a:srgbClr val="000000"/>
                                  </a:solidFill>
                                  <a:latin typeface="Cambria Math" panose="02040503050406030204" pitchFamily="18" charset="0"/>
                                </a:rPr>
                              </m:ctrlPr>
                            </m:funcPr>
                            <m:fName>
                              <m:r>
                                <m:rPr>
                                  <m:sty m:val="p"/>
                                </m:rPr>
                                <a:rPr lang="en-US" sz="2400" i="0">
                                  <a:solidFill>
                                    <a:srgbClr val="000000"/>
                                  </a:solidFill>
                                  <a:latin typeface="Cambria Math" panose="02040503050406030204" pitchFamily="18" charset="0"/>
                                </a:rPr>
                                <m:t>ln</m:t>
                              </m:r>
                            </m:fName>
                            <m:e>
                              <m:d>
                                <m:dPr>
                                  <m:ctrlPr>
                                    <a:rPr lang="en-US" sz="2400" i="1">
                                      <a:solidFill>
                                        <a:srgbClr val="000000"/>
                                      </a:solidFill>
                                      <a:latin typeface="Cambria Math" panose="02040503050406030204" pitchFamily="18" charset="0"/>
                                    </a:rPr>
                                  </m:ctrlPr>
                                </m:dPr>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e>
                              </m:d>
                            </m:e>
                          </m:func>
                          <m:r>
                            <a:rPr lang="en-US" sz="2400" i="1">
                              <a:solidFill>
                                <a:srgbClr val="000000"/>
                              </a:solidFill>
                              <a:latin typeface="Cambria Math" panose="02040503050406030204" pitchFamily="18" charset="0"/>
                            </a:rPr>
                            <m:t>,</m:t>
                          </m:r>
                          <m:r>
                            <a:rPr lang="en-US" sz="2400" i="0">
                              <a:solidFill>
                                <a:srgbClr val="000000"/>
                              </a:solidFill>
                              <a:latin typeface="Cambria Math" panose="02040503050406030204" pitchFamily="18" charset="0"/>
                            </a:rPr>
                            <m:t> </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1</m:t>
                                  </m:r>
                                </m:sub>
                              </m:sSub>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𝑛</m:t>
                                  </m:r>
                                </m:e>
                                <m:sub>
                                  <m:r>
                                    <a:rPr lang="en-US" sz="2400" i="1">
                                      <a:solidFill>
                                        <a:srgbClr val="000000"/>
                                      </a:solidFill>
                                      <a:latin typeface="Cambria Math" panose="02040503050406030204" pitchFamily="18" charset="0"/>
                                    </a:rPr>
                                    <m:t>2</m:t>
                                  </m:r>
                                </m:sub>
                              </m:sSub>
                            </m:den>
                          </m:f>
                        </m:e>
                      </m:d>
                    </m:oMath>
                  </m:oMathPara>
                </a14:m>
                <a:endParaRPr lang="en-US" sz="2400" dirty="0"/>
              </a:p>
            </p:txBody>
          </p:sp>
        </mc:Choice>
        <mc:Fallback xmlns="">
          <p:sp>
            <p:nvSpPr>
              <p:cNvPr id="19466" name="Object 8"/>
              <p:cNvSpPr txBox="1">
                <a:spLocks noRot="1" noChangeAspect="1" noMove="1" noResize="1" noEditPoints="1" noAdjustHandles="1" noChangeArrowheads="1" noChangeShapeType="1" noTextEdit="1"/>
              </p:cNvSpPr>
              <p:nvPr/>
            </p:nvSpPr>
            <p:spPr bwMode="auto">
              <a:xfrm>
                <a:off x="3310466" y="5887809"/>
                <a:ext cx="6112934" cy="1156983"/>
              </a:xfrm>
              <a:prstGeom prst="rect">
                <a:avLst/>
              </a:prstGeom>
              <a:blipFill>
                <a:blip r:embed="rId5"/>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 Box 9">
                <a:extLst>
                  <a:ext uri="{FF2B5EF4-FFF2-40B4-BE49-F238E27FC236}">
                    <a16:creationId xmlns:a16="http://schemas.microsoft.com/office/drawing/2014/main" id="{302C86D8-7417-4328-B0B3-800A147494DB}"/>
                  </a:ext>
                </a:extLst>
              </p:cNvPr>
              <p:cNvSpPr txBox="1">
                <a:spLocks noChangeArrowheads="1"/>
              </p:cNvSpPr>
              <p:nvPr/>
            </p:nvSpPr>
            <p:spPr bwMode="auto">
              <a:xfrm>
                <a:off x="1371600" y="6844017"/>
                <a:ext cx="9618133" cy="121321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A 95% CI can be calculated by </a:t>
                </a:r>
                <a14:m>
                  <m:oMath xmlns:m="http://schemas.openxmlformats.org/officeDocument/2006/math">
                    <m:func>
                      <m:funcPr>
                        <m:ctrlPr>
                          <a:rPr lang="en-US" altLang="en-US" sz="2400" b="0" i="1" smtClean="0">
                            <a:latin typeface="Cambria Math" panose="02040503050406030204" pitchFamily="18" charset="0"/>
                          </a:rPr>
                        </m:ctrlPr>
                      </m:funcPr>
                      <m:fName>
                        <m:r>
                          <m:rPr>
                            <m:sty m:val="p"/>
                          </m:rPr>
                          <a:rPr lang="en-US" altLang="en-US" sz="2400" b="0" i="0" smtClean="0">
                            <a:latin typeface="Cambria Math" panose="02040503050406030204" pitchFamily="18" charset="0"/>
                          </a:rPr>
                          <m:t>ln</m:t>
                        </m:r>
                      </m:fName>
                      <m:e>
                        <m:d>
                          <m:dPr>
                            <m:ctrlPr>
                              <a:rPr lang="en-US" altLang="en-US" sz="2400" b="0" i="1" smtClean="0">
                                <a:latin typeface="Cambria Math" panose="02040503050406030204" pitchFamily="18" charset="0"/>
                              </a:rPr>
                            </m:ctrlPr>
                          </m:dPr>
                          <m:e>
                            <m:acc>
                              <m:accPr>
                                <m:chr m:val="̂"/>
                                <m:ctrlPr>
                                  <a:rPr lang="en-US" altLang="en-US" sz="2400" b="0" i="1" smtClean="0">
                                    <a:latin typeface="Cambria Math" panose="02040503050406030204" pitchFamily="18" charset="0"/>
                                  </a:rPr>
                                </m:ctrlPr>
                              </m:accPr>
                              <m:e>
                                <m:r>
                                  <a:rPr lang="en-US" altLang="en-US" sz="2400" b="0" i="1" smtClean="0">
                                    <a:latin typeface="Cambria Math" panose="02040503050406030204" pitchFamily="18" charset="0"/>
                                  </a:rPr>
                                  <m:t>𝑅𝑅</m:t>
                                </m:r>
                              </m:e>
                            </m:acc>
                          </m:e>
                        </m:d>
                      </m:e>
                    </m:func>
                    <m:r>
                      <a:rPr lang="en-US" altLang="en-US" sz="2400" b="0" i="1" smtClean="0">
                        <a:latin typeface="Cambria Math" panose="02040503050406030204" pitchFamily="18" charset="0"/>
                        <a:ea typeface="Cambria Math" panose="02040503050406030204" pitchFamily="18" charset="0"/>
                      </a:rPr>
                      <m:t>±</m:t>
                    </m:r>
                    <m:r>
                      <a:rPr lang="en-US" altLang="en-US" sz="2400" b="0" i="1" smtClean="0">
                        <a:latin typeface="Cambria Math" panose="02040503050406030204" pitchFamily="18" charset="0"/>
                      </a:rPr>
                      <m:t>1.96∗</m:t>
                    </m:r>
                    <m:rad>
                      <m:radPr>
                        <m:degHide m:val="on"/>
                        <m:ctrlPr>
                          <a:rPr lang="en-US" altLang="en-US" sz="2400" b="0" i="1" smtClean="0">
                            <a:latin typeface="Cambria Math" panose="02040503050406030204" pitchFamily="18" charset="0"/>
                          </a:rPr>
                        </m:ctrlPr>
                      </m:radPr>
                      <m:deg/>
                      <m:e>
                        <m:f>
                          <m:fPr>
                            <m:ctrlPr>
                              <a:rPr lang="en-US" altLang="en-US" sz="2400" b="0" i="1" smtClean="0">
                                <a:latin typeface="Cambria Math" panose="02040503050406030204" pitchFamily="18" charset="0"/>
                              </a:rPr>
                            </m:ctrlPr>
                          </m:fPr>
                          <m:num>
                            <m:r>
                              <a:rPr lang="en-US" altLang="en-US" sz="2400" b="0" i="1" smtClean="0">
                                <a:latin typeface="Cambria Math" panose="02040503050406030204" pitchFamily="18" charset="0"/>
                              </a:rPr>
                              <m:t>𝑏</m:t>
                            </m:r>
                          </m:num>
                          <m:den>
                            <m:r>
                              <a:rPr lang="en-US" altLang="en-US" sz="2400" b="0" i="1" smtClean="0">
                                <a:latin typeface="Cambria Math" panose="02040503050406030204" pitchFamily="18" charset="0"/>
                              </a:rPr>
                              <m:t>𝑎</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𝑎</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𝑏</m:t>
                            </m:r>
                            <m:r>
                              <a:rPr lang="en-US" altLang="en-US" sz="2400" b="0" i="1" smtClean="0">
                                <a:latin typeface="Cambria Math" panose="02040503050406030204" pitchFamily="18" charset="0"/>
                              </a:rPr>
                              <m:t>)</m:t>
                            </m:r>
                          </m:den>
                        </m:f>
                        <m:r>
                          <a:rPr lang="en-US" altLang="en-US" sz="2400" b="0" i="1" smtClean="0">
                            <a:latin typeface="Cambria Math" panose="02040503050406030204" pitchFamily="18" charset="0"/>
                          </a:rPr>
                          <m:t>+</m:t>
                        </m:r>
                        <m:f>
                          <m:fPr>
                            <m:ctrlPr>
                              <a:rPr lang="en-US" altLang="en-US" sz="2400" b="0" i="1" smtClean="0">
                                <a:latin typeface="Cambria Math" panose="02040503050406030204" pitchFamily="18" charset="0"/>
                              </a:rPr>
                            </m:ctrlPr>
                          </m:fPr>
                          <m:num>
                            <m:r>
                              <a:rPr lang="en-US" altLang="en-US" sz="2400" b="0" i="1" smtClean="0">
                                <a:latin typeface="Cambria Math" panose="02040503050406030204" pitchFamily="18" charset="0"/>
                              </a:rPr>
                              <m:t>𝑑</m:t>
                            </m:r>
                          </m:num>
                          <m:den>
                            <m:r>
                              <a:rPr lang="en-US" altLang="en-US" sz="2400" b="0" i="1" smtClean="0">
                                <a:latin typeface="Cambria Math" panose="02040503050406030204" pitchFamily="18" charset="0"/>
                              </a:rPr>
                              <m:t>𝑐</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𝑐</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𝑑</m:t>
                            </m:r>
                            <m:r>
                              <a:rPr lang="en-US" altLang="en-US" sz="2400" b="0" i="1" smtClean="0">
                                <a:latin typeface="Cambria Math" panose="02040503050406030204" pitchFamily="18" charset="0"/>
                              </a:rPr>
                              <m:t>)</m:t>
                            </m:r>
                          </m:den>
                        </m:f>
                      </m:e>
                    </m:rad>
                    <m:r>
                      <a:rPr lang="en-US" altLang="en-US" sz="2400" b="0" i="1" smtClean="0">
                        <a:latin typeface="Cambria Math" panose="02040503050406030204" pitchFamily="18" charset="0"/>
                      </a:rPr>
                      <m:t> </m:t>
                    </m:r>
                  </m:oMath>
                </a14:m>
                <a:r>
                  <a:rPr lang="en-US" altLang="en-US" sz="2400" dirty="0"/>
                  <a:t>and exponentiating.</a:t>
                </a:r>
              </a:p>
            </p:txBody>
          </p:sp>
        </mc:Choice>
        <mc:Fallback xmlns="">
          <p:sp>
            <p:nvSpPr>
              <p:cNvPr id="10" name="Text Box 9">
                <a:extLst>
                  <a:ext uri="{FF2B5EF4-FFF2-40B4-BE49-F238E27FC236}">
                    <a16:creationId xmlns:a16="http://schemas.microsoft.com/office/drawing/2014/main" id="{302C86D8-7417-4328-B0B3-800A147494DB}"/>
                  </a:ext>
                </a:extLst>
              </p:cNvPr>
              <p:cNvSpPr txBox="1">
                <a:spLocks noRot="1" noChangeAspect="1" noMove="1" noResize="1" noEditPoints="1" noAdjustHandles="1" noChangeArrowheads="1" noChangeShapeType="1" noTextEdit="1"/>
              </p:cNvSpPr>
              <p:nvPr/>
            </p:nvSpPr>
            <p:spPr bwMode="auto">
              <a:xfrm>
                <a:off x="1371600" y="6844017"/>
                <a:ext cx="9618133" cy="1213217"/>
              </a:xfrm>
              <a:prstGeom prst="rect">
                <a:avLst/>
              </a:prstGeom>
              <a:blipFill>
                <a:blip r:embed="rId6"/>
                <a:stretch>
                  <a:fillRect l="-951" b="-1055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 name="Date Placeholder 1">
            <a:extLst>
              <a:ext uri="{FF2B5EF4-FFF2-40B4-BE49-F238E27FC236}">
                <a16:creationId xmlns:a16="http://schemas.microsoft.com/office/drawing/2014/main" id="{D91E8B46-F70B-4EE8-885B-289B8A0AC0F4}"/>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D45EC43E-A20F-4127-AF1B-D9DE20CECB87}"/>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458F859-52D0-41CC-B25B-5E9827E6E4B0}"/>
              </a:ext>
            </a:extLst>
          </p:cNvPr>
          <p:cNvSpPr>
            <a:spLocks noGrp="1"/>
          </p:cNvSpPr>
          <p:nvPr>
            <p:ph type="sldNum" sz="quarter" idx="12"/>
          </p:nvPr>
        </p:nvSpPr>
        <p:spPr/>
        <p:txBody>
          <a:bodyPr/>
          <a:lstStyle/>
          <a:p>
            <a:pPr>
              <a:defRPr/>
            </a:pPr>
            <a:fld id="{9574F64C-599D-439B-AF0D-2F269C538FC5}"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5" name="Object 3"/>
          <p:cNvGraphicFramePr>
            <a:graphicFrameLocks noChangeAspect="1"/>
          </p:cNvGraphicFramePr>
          <p:nvPr/>
        </p:nvGraphicFramePr>
        <p:xfrm>
          <a:off x="5960534" y="4289779"/>
          <a:ext cx="268112" cy="561623"/>
        </p:xfrm>
        <a:graphic>
          <a:graphicData uri="http://schemas.openxmlformats.org/presentationml/2006/ole">
            <mc:AlternateContent xmlns:mc="http://schemas.openxmlformats.org/markup-compatibility/2006">
              <mc:Choice xmlns:v="urn:schemas-microsoft-com:vml" Requires="v">
                <p:oleObj name="Equation" r:id="rId2" imgW="152268" imgH="317225" progId="Equation.3">
                  <p:embed/>
                </p:oleObj>
              </mc:Choice>
              <mc:Fallback>
                <p:oleObj name="Equation" r:id="rId2" imgW="152268" imgH="317225"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0534" y="4289779"/>
                        <a:ext cx="268112" cy="56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488" name="Object 7"/>
          <p:cNvGraphicFramePr>
            <a:graphicFrameLocks noChangeAspect="1"/>
          </p:cNvGraphicFramePr>
          <p:nvPr>
            <p:extLst>
              <p:ext uri="{D42A27DB-BD31-4B8C-83A1-F6EECF244321}">
                <p14:modId xmlns:p14="http://schemas.microsoft.com/office/powerpoint/2010/main" val="3253743406"/>
              </p:ext>
            </p:extLst>
          </p:nvPr>
        </p:nvGraphicFramePr>
        <p:xfrm>
          <a:off x="3035300" y="2587625"/>
          <a:ext cx="5622925" cy="2743200"/>
        </p:xfrm>
        <a:graphic>
          <a:graphicData uri="http://schemas.openxmlformats.org/presentationml/2006/ole">
            <mc:AlternateContent xmlns:mc="http://schemas.openxmlformats.org/markup-compatibility/2006">
              <mc:Choice xmlns:v="urn:schemas-microsoft-com:vml" Requires="v">
                <p:oleObj name="Document" r:id="rId4" imgW="4603968" imgH="2258229" progId="Word.Document.8">
                  <p:embed/>
                </p:oleObj>
              </mc:Choice>
              <mc:Fallback>
                <p:oleObj name="Document" r:id="rId4" imgW="4603968" imgH="2258229" progId="Word.Document.8">
                  <p:embed/>
                  <p:pic>
                    <p:nvPicPr>
                      <p:cNvPr id="0" name="Object 7"/>
                      <p:cNvPicPr>
                        <a:picLocks noChangeAspect="1" noChangeArrowheads="1"/>
                      </p:cNvPicPr>
                      <p:nvPr/>
                    </p:nvPicPr>
                    <p:blipFill>
                      <a:blip r:embed="rId5"/>
                      <a:srcRect/>
                      <a:stretch>
                        <a:fillRect/>
                      </a:stretch>
                    </p:blipFill>
                    <p:spPr bwMode="auto">
                      <a:xfrm>
                        <a:off x="3035300" y="2587625"/>
                        <a:ext cx="5622925" cy="2743200"/>
                      </a:xfrm>
                      <a:prstGeom prst="rect">
                        <a:avLst/>
                      </a:prstGeom>
                      <a:noFill/>
                      <a:ln>
                        <a:noFill/>
                      </a:ln>
                      <a:effectLst/>
                    </p:spPr>
                  </p:pic>
                </p:oleObj>
              </mc:Fallback>
            </mc:AlternateContent>
          </a:graphicData>
        </a:graphic>
      </p:graphicFrame>
      <p:sp>
        <p:nvSpPr>
          <p:cNvPr id="12" name="Text Box 4">
            <a:extLst>
              <a:ext uri="{FF2B5EF4-FFF2-40B4-BE49-F238E27FC236}">
                <a16:creationId xmlns:a16="http://schemas.microsoft.com/office/drawing/2014/main" id="{0793560A-9C13-4D84-A0F1-059A34EBE23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solidFill>
                  <a:schemeClr val="accent2"/>
                </a:solidFill>
              </a:rPr>
              <a:t>Applications In Epidemiology – 2x2 table</a:t>
            </a:r>
          </a:p>
        </p:txBody>
      </p:sp>
      <p:sp>
        <p:nvSpPr>
          <p:cNvPr id="2" name="TextBox 1">
            <a:extLst>
              <a:ext uri="{FF2B5EF4-FFF2-40B4-BE49-F238E27FC236}">
                <a16:creationId xmlns:a16="http://schemas.microsoft.com/office/drawing/2014/main" id="{EB3CEEF6-98BF-4861-8BB4-2475B370EE1B}"/>
              </a:ext>
            </a:extLst>
          </p:cNvPr>
          <p:cNvSpPr txBox="1"/>
          <p:nvPr/>
        </p:nvSpPr>
        <p:spPr>
          <a:xfrm>
            <a:off x="2048394" y="1491642"/>
            <a:ext cx="8026400" cy="830997"/>
          </a:xfrm>
          <a:prstGeom prst="rect">
            <a:avLst/>
          </a:prstGeom>
          <a:noFill/>
        </p:spPr>
        <p:txBody>
          <a:bodyPr wrap="square" rtlCol="0">
            <a:spAutoFit/>
          </a:bodyPr>
          <a:lstStyle/>
          <a:p>
            <a:pPr algn="l"/>
            <a:r>
              <a:rPr lang="en-US" sz="2400" b="1" dirty="0">
                <a:solidFill>
                  <a:schemeClr val="accent2"/>
                </a:solidFill>
              </a:rPr>
              <a:t>Exercise 2</a:t>
            </a:r>
            <a:r>
              <a:rPr lang="en-US" sz="2400" dirty="0">
                <a:solidFill>
                  <a:schemeClr val="accent2"/>
                </a:solidFill>
              </a:rPr>
              <a:t>: </a:t>
            </a:r>
            <a:r>
              <a:rPr lang="en-US" sz="2400" dirty="0">
                <a:solidFill>
                  <a:srgbClr val="3333CC"/>
                </a:solidFill>
              </a:rPr>
              <a:t>Compute</a:t>
            </a:r>
            <a:r>
              <a:rPr lang="en-US" sz="2400" dirty="0">
                <a:solidFill>
                  <a:schemeClr val="accent2"/>
                </a:solidFill>
                <a:sym typeface="Symbol" panose="05050102010706020507" pitchFamily="18" charset="2"/>
              </a:rPr>
              <a:t> </a:t>
            </a:r>
            <a:r>
              <a:rPr lang="en-US" sz="2400" dirty="0">
                <a:solidFill>
                  <a:schemeClr val="accent2"/>
                </a:solidFill>
              </a:rPr>
              <a:t>the estimated RR and a 95% CI for the Pauling dataset</a:t>
            </a:r>
          </a:p>
        </p:txBody>
      </p:sp>
      <p:sp>
        <p:nvSpPr>
          <p:cNvPr id="3" name="Date Placeholder 2">
            <a:extLst>
              <a:ext uri="{FF2B5EF4-FFF2-40B4-BE49-F238E27FC236}">
                <a16:creationId xmlns:a16="http://schemas.microsoft.com/office/drawing/2014/main" id="{94827F56-F956-4E45-BE66-3BDE3CE06F9D}"/>
              </a:ext>
            </a:extLst>
          </p:cNvPr>
          <p:cNvSpPr>
            <a:spLocks noGrp="1"/>
          </p:cNvSpPr>
          <p:nvPr>
            <p:ph type="dt" sz="half" idx="10"/>
          </p:nvPr>
        </p:nvSpPr>
        <p:spPr/>
        <p:txBody>
          <a:bodyPr/>
          <a:lstStyle/>
          <a:p>
            <a:pPr>
              <a:defRPr/>
            </a:pPr>
            <a:r>
              <a:rPr lang="en-US"/>
              <a:t>Summer Institutes</a:t>
            </a:r>
          </a:p>
        </p:txBody>
      </p:sp>
      <p:sp>
        <p:nvSpPr>
          <p:cNvPr id="4" name="Footer Placeholder 3">
            <a:extLst>
              <a:ext uri="{FF2B5EF4-FFF2-40B4-BE49-F238E27FC236}">
                <a16:creationId xmlns:a16="http://schemas.microsoft.com/office/drawing/2014/main" id="{4FC377AC-6F03-4E06-A2E9-47B3967A50A3}"/>
              </a:ext>
            </a:extLst>
          </p:cNvPr>
          <p:cNvSpPr>
            <a:spLocks noGrp="1"/>
          </p:cNvSpPr>
          <p:nvPr>
            <p:ph type="ftr" sz="quarter" idx="11"/>
          </p:nvPr>
        </p:nvSpPr>
        <p:spPr/>
        <p:txBody>
          <a:bodyPr/>
          <a:lstStyle/>
          <a:p>
            <a:pPr>
              <a:defRPr/>
            </a:pPr>
            <a:r>
              <a:rPr lang="en-US"/>
              <a:t>Module 1, Session 7</a:t>
            </a:r>
          </a:p>
        </p:txBody>
      </p:sp>
      <p:sp>
        <p:nvSpPr>
          <p:cNvPr id="5" name="Slide Number Placeholder 4">
            <a:extLst>
              <a:ext uri="{FF2B5EF4-FFF2-40B4-BE49-F238E27FC236}">
                <a16:creationId xmlns:a16="http://schemas.microsoft.com/office/drawing/2014/main" id="{2349497D-9F32-4879-AFCC-7995865A4279}"/>
              </a:ext>
            </a:extLst>
          </p:cNvPr>
          <p:cNvSpPr>
            <a:spLocks noGrp="1"/>
          </p:cNvSpPr>
          <p:nvPr>
            <p:ph type="sldNum" sz="quarter" idx="12"/>
          </p:nvPr>
        </p:nvSpPr>
        <p:spPr/>
        <p:txBody>
          <a:bodyPr/>
          <a:lstStyle/>
          <a:p>
            <a:pPr>
              <a:defRPr/>
            </a:pPr>
            <a:fld id="{9574F64C-599D-439B-AF0D-2F269C538FC5}"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2" name="Object 1026"/>
          <p:cNvGraphicFramePr>
            <a:graphicFrameLocks noChangeAspect="1"/>
          </p:cNvGraphicFramePr>
          <p:nvPr/>
        </p:nvGraphicFramePr>
        <p:xfrm>
          <a:off x="5960534" y="4301068"/>
          <a:ext cx="268112" cy="539045"/>
        </p:xfrm>
        <a:graphic>
          <a:graphicData uri="http://schemas.openxmlformats.org/presentationml/2006/ole">
            <mc:AlternateContent xmlns:mc="http://schemas.openxmlformats.org/markup-compatibility/2006">
              <mc:Choice xmlns:v="urn:schemas-microsoft-com:vml" Requires="v">
                <p:oleObj name="Equation" r:id="rId2" imgW="152268" imgH="304536" progId="Equation.COEE2">
                  <p:embed/>
                </p:oleObj>
              </mc:Choice>
              <mc:Fallback>
                <p:oleObj name="Equation" r:id="rId2" imgW="152268" imgH="304536" progId="Equation.COEE2">
                  <p:embed/>
                  <p:pic>
                    <p:nvPicPr>
                      <p:cNvPr id="0" name="Object 10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0534" y="4301068"/>
                        <a:ext cx="268112" cy="539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6" name="Text Box 1030"/>
          <p:cNvSpPr txBox="1">
            <a:spLocks noChangeArrowheads="1"/>
          </p:cNvSpPr>
          <p:nvPr/>
        </p:nvSpPr>
        <p:spPr bwMode="auto">
          <a:xfrm>
            <a:off x="1691923" y="1292769"/>
            <a:ext cx="8805333"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2</a:t>
            </a:r>
            <a:r>
              <a:rPr lang="en-US" altLang="en-US" sz="2400" dirty="0"/>
              <a:t>:  Keller (AJPH, 1965)</a:t>
            </a:r>
          </a:p>
          <a:p>
            <a:pPr algn="just">
              <a:spcBef>
                <a:spcPct val="50000"/>
              </a:spcBef>
              <a:buFontTx/>
              <a:buNone/>
            </a:pPr>
            <a:r>
              <a:rPr lang="en-US" altLang="en-US" sz="2400" dirty="0"/>
              <a:t>Patients with (cases) and without (controls) oral cancer were surveyed regarding their smoking frequency (this table collapses over the smoking frequency categories).</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b="1" dirty="0"/>
          </a:p>
          <a:p>
            <a:pPr algn="just">
              <a:spcBef>
                <a:spcPct val="50000"/>
              </a:spcBef>
              <a:buFontTx/>
              <a:buNone/>
            </a:pPr>
            <a:endParaRPr lang="en-US" altLang="en-US" sz="2400" b="1" dirty="0"/>
          </a:p>
          <a:p>
            <a:pPr algn="just">
              <a:spcBef>
                <a:spcPct val="50000"/>
              </a:spcBef>
              <a:buFontTx/>
              <a:buNone/>
            </a:pPr>
            <a:endParaRPr lang="en-US" altLang="en-US" sz="2400" b="1" dirty="0"/>
          </a:p>
          <a:p>
            <a:pPr algn="just">
              <a:spcBef>
                <a:spcPct val="50000"/>
              </a:spcBef>
              <a:buFontTx/>
              <a:buNone/>
            </a:pPr>
            <a:r>
              <a:rPr lang="en-US" altLang="en-US" sz="2400" b="1" dirty="0"/>
              <a:t>Q:</a:t>
            </a:r>
            <a:r>
              <a:rPr lang="en-US" altLang="en-US" sz="2400" dirty="0"/>
              <a:t>  Is oral cancer associated with smoking?</a:t>
            </a:r>
          </a:p>
          <a:p>
            <a:pPr algn="just">
              <a:spcBef>
                <a:spcPct val="50000"/>
              </a:spcBef>
              <a:buFontTx/>
              <a:buNone/>
            </a:pPr>
            <a:r>
              <a:rPr lang="en-US" altLang="en-US" sz="2400" b="1" dirty="0"/>
              <a:t>Q:</a:t>
            </a:r>
            <a:r>
              <a:rPr lang="en-US" altLang="en-US" sz="2400" dirty="0"/>
              <a:t> If smoking is associated with oral cancer, then what is the magnitude of the risk?</a:t>
            </a:r>
          </a:p>
        </p:txBody>
      </p:sp>
      <p:graphicFrame>
        <p:nvGraphicFramePr>
          <p:cNvPr id="22537" name="Object 1031"/>
          <p:cNvGraphicFramePr>
            <a:graphicFrameLocks noChangeAspect="1"/>
          </p:cNvGraphicFramePr>
          <p:nvPr>
            <p:extLst>
              <p:ext uri="{D42A27DB-BD31-4B8C-83A1-F6EECF244321}">
                <p14:modId xmlns:p14="http://schemas.microsoft.com/office/powerpoint/2010/main" val="1447409608"/>
              </p:ext>
            </p:extLst>
          </p:nvPr>
        </p:nvGraphicFramePr>
        <p:xfrm>
          <a:off x="2895600" y="3434717"/>
          <a:ext cx="5432776" cy="2804847"/>
        </p:xfrm>
        <a:graphic>
          <a:graphicData uri="http://schemas.openxmlformats.org/presentationml/2006/ole">
            <mc:AlternateContent xmlns:mc="http://schemas.openxmlformats.org/markup-compatibility/2006">
              <mc:Choice xmlns:v="urn:schemas-microsoft-com:vml" Requires="v">
                <p:oleObj name="Document" r:id="rId4" imgW="4357116" imgH="2253996" progId="Word.Document.8">
                  <p:embed/>
                </p:oleObj>
              </mc:Choice>
              <mc:Fallback>
                <p:oleObj name="Document" r:id="rId4" imgW="4357116" imgH="2253996" progId="Word.Document.8">
                  <p:embed/>
                  <p:pic>
                    <p:nvPicPr>
                      <p:cNvPr id="0" name="Object 10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434717"/>
                        <a:ext cx="5432776" cy="2804847"/>
                      </a:xfrm>
                      <a:prstGeom prst="rect">
                        <a:avLst/>
                      </a:prstGeom>
                      <a:noFill/>
                      <a:ln>
                        <a:noFill/>
                      </a:ln>
                      <a:effectLst/>
                    </p:spPr>
                  </p:pic>
                </p:oleObj>
              </mc:Fallback>
            </mc:AlternateContent>
          </a:graphicData>
        </a:graphic>
      </p:graphicFrame>
      <p:sp>
        <p:nvSpPr>
          <p:cNvPr id="11" name="Text Box 4">
            <a:extLst>
              <a:ext uri="{FF2B5EF4-FFF2-40B4-BE49-F238E27FC236}">
                <a16:creationId xmlns:a16="http://schemas.microsoft.com/office/drawing/2014/main" id="{11B304F0-D1D4-4DFD-AA09-2A83FF5E62AC}"/>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C052EF1B-68C7-4D8A-AD46-E5C5E85BCEF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1DCA30BE-ABB5-4FDD-8DA6-A7FAD8590864}"/>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10D2D40-A797-4D29-8A47-0C16178F724B}"/>
              </a:ext>
            </a:extLst>
          </p:cNvPr>
          <p:cNvSpPr>
            <a:spLocks noGrp="1"/>
          </p:cNvSpPr>
          <p:nvPr>
            <p:ph type="sldNum" sz="quarter" idx="12"/>
          </p:nvPr>
        </p:nvSpPr>
        <p:spPr/>
        <p:txBody>
          <a:bodyPr/>
          <a:lstStyle/>
          <a:p>
            <a:pPr>
              <a:defRPr/>
            </a:pPr>
            <a:fld id="{9574F64C-599D-439B-AF0D-2F269C538FC5}"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Text Box 4"/>
          <p:cNvSpPr txBox="1">
            <a:spLocks noChangeArrowheads="1"/>
          </p:cNvSpPr>
          <p:nvPr/>
        </p:nvSpPr>
        <p:spPr bwMode="auto">
          <a:xfrm>
            <a:off x="1371600" y="1456267"/>
            <a:ext cx="10092267"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tabLst>
                <a:tab pos="228600" algn="l"/>
                <a:tab pos="457200" algn="l"/>
                <a:tab pos="1485900" algn="l"/>
                <a:tab pos="3086100" algn="ctr"/>
                <a:tab pos="4114800" algn="ctr"/>
              </a:tabLst>
              <a:defRPr sz="3200">
                <a:solidFill>
                  <a:schemeClr val="tx1"/>
                </a:solidFill>
                <a:latin typeface="Times New Roman" charset="0"/>
              </a:defRPr>
            </a:lvl1pPr>
            <a:lvl2pPr marL="742950" indent="-285750" algn="l">
              <a:spcBef>
                <a:spcPct val="20000"/>
              </a:spcBef>
              <a:buChar char="–"/>
              <a:tabLst>
                <a:tab pos="228600" algn="l"/>
                <a:tab pos="457200" algn="l"/>
                <a:tab pos="1485900" algn="l"/>
                <a:tab pos="3086100" algn="ctr"/>
                <a:tab pos="4114800" algn="ctr"/>
              </a:tabLst>
              <a:defRPr sz="2800">
                <a:solidFill>
                  <a:schemeClr val="tx1"/>
                </a:solidFill>
                <a:latin typeface="Times New Roman" charset="0"/>
              </a:defRPr>
            </a:lvl2pPr>
            <a:lvl3pPr marL="1143000" indent="-228600" algn="l">
              <a:spcBef>
                <a:spcPct val="20000"/>
              </a:spcBef>
              <a:buChar char="•"/>
              <a:tabLst>
                <a:tab pos="228600" algn="l"/>
                <a:tab pos="457200" algn="l"/>
                <a:tab pos="1485900" algn="l"/>
                <a:tab pos="3086100" algn="ctr"/>
                <a:tab pos="4114800" algn="ctr"/>
              </a:tabLst>
              <a:defRPr sz="2400">
                <a:solidFill>
                  <a:schemeClr val="tx1"/>
                </a:solidFill>
                <a:latin typeface="Times New Roman" charset="0"/>
              </a:defRPr>
            </a:lvl3pPr>
            <a:lvl4pPr marL="1600200" indent="-228600" algn="l">
              <a:spcBef>
                <a:spcPct val="20000"/>
              </a:spcBef>
              <a:buChar char="–"/>
              <a:tabLst>
                <a:tab pos="228600" algn="l"/>
                <a:tab pos="457200" algn="l"/>
                <a:tab pos="1485900" algn="l"/>
                <a:tab pos="3086100" algn="ctr"/>
                <a:tab pos="4114800" algn="ctr"/>
              </a:tabLst>
              <a:defRPr sz="2000">
                <a:solidFill>
                  <a:schemeClr val="tx1"/>
                </a:solidFill>
                <a:latin typeface="Times New Roman" charset="0"/>
              </a:defRPr>
            </a:lvl4pPr>
            <a:lvl5pPr marL="2057400" indent="-228600" algn="l">
              <a:spcBef>
                <a:spcPct val="20000"/>
              </a:spcBef>
              <a:buChar char="»"/>
              <a:tabLst>
                <a:tab pos="228600" algn="l"/>
                <a:tab pos="457200" algn="l"/>
                <a:tab pos="1485900" algn="l"/>
                <a:tab pos="3086100" algn="ctr"/>
                <a:tab pos="4114800" algn="ctr"/>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228600" algn="l"/>
                <a:tab pos="457200" algn="l"/>
                <a:tab pos="1485900" algn="l"/>
                <a:tab pos="3086100" algn="ctr"/>
                <a:tab pos="4114800" algn="ctr"/>
              </a:tabLst>
              <a:defRPr sz="2000">
                <a:solidFill>
                  <a:schemeClr val="tx1"/>
                </a:solidFill>
                <a:latin typeface="Times New Roman" charset="0"/>
              </a:defRPr>
            </a:lvl9pPr>
          </a:lstStyle>
          <a:p>
            <a:pPr>
              <a:spcBef>
                <a:spcPct val="50000"/>
              </a:spcBef>
              <a:buFontTx/>
              <a:buNone/>
            </a:pPr>
            <a:r>
              <a:rPr lang="en-US" altLang="en-US" sz="2400" dirty="0"/>
              <a:t>In </a:t>
            </a:r>
            <a:r>
              <a:rPr lang="en-US" altLang="en-US" sz="2400" b="1" dirty="0"/>
              <a:t>Example 2</a:t>
            </a:r>
            <a:r>
              <a:rPr lang="en-US" altLang="en-US" sz="2400" dirty="0"/>
              <a:t> we fixed the number of </a:t>
            </a:r>
            <a:r>
              <a:rPr lang="en-US" altLang="en-US" sz="2400" b="1" dirty="0"/>
              <a:t>cases</a:t>
            </a:r>
            <a:r>
              <a:rPr lang="en-US" altLang="en-US" sz="2400" dirty="0"/>
              <a:t> and </a:t>
            </a:r>
            <a:r>
              <a:rPr lang="en-US" altLang="en-US" sz="2400" b="1" dirty="0"/>
              <a:t>controls</a:t>
            </a:r>
            <a:r>
              <a:rPr lang="en-US" altLang="en-US" sz="2400" dirty="0"/>
              <a:t> then ascertained exposure status.  Such a design is known as </a:t>
            </a:r>
            <a:r>
              <a:rPr lang="en-US" altLang="en-US" sz="2400" b="1" dirty="0"/>
              <a:t>case- control study</a:t>
            </a:r>
            <a:r>
              <a:rPr lang="en-US" altLang="en-US" sz="2400" dirty="0"/>
              <a:t>.  Based on this we are able to directly estimate:</a:t>
            </a:r>
          </a:p>
          <a:p>
            <a:pPr algn="ctr">
              <a:spcBef>
                <a:spcPct val="50000"/>
              </a:spcBef>
              <a:buFontTx/>
              <a:buNone/>
            </a:pPr>
            <a:endParaRPr lang="en-US" altLang="en-US" sz="2400" dirty="0"/>
          </a:p>
          <a:p>
            <a:pPr>
              <a:spcBef>
                <a:spcPct val="50000"/>
              </a:spcBef>
              <a:buFontTx/>
              <a:buNone/>
            </a:pPr>
            <a:r>
              <a:rPr lang="en-US" altLang="en-US" sz="2400" dirty="0"/>
              <a:t>However, we generally are interested in the relative risk of disease given exposure, which is not estimable from these data alone - we’ve fixed the number of diseased and diseased free subjects. Further,</a:t>
            </a:r>
          </a:p>
          <a:p>
            <a:pPr>
              <a:spcBef>
                <a:spcPct val="50000"/>
              </a:spcBef>
              <a:buFontTx/>
              <a:buNone/>
            </a:pPr>
            <a:r>
              <a:rPr lang="en-US" altLang="en-US" sz="2400" dirty="0"/>
              <a:t>				                           P(D | E) </a:t>
            </a:r>
            <a:r>
              <a:rPr lang="en-US" altLang="en-US" sz="2400" dirty="0">
                <a:cs typeface="Times New Roman" charset="0"/>
              </a:rPr>
              <a:t>≠ P(E | D)</a:t>
            </a:r>
            <a:endParaRPr lang="en-US" altLang="en-US" sz="2400" b="1" dirty="0">
              <a:cs typeface="Times New Roman" charset="0"/>
            </a:endParaRPr>
          </a:p>
        </p:txBody>
      </p:sp>
      <mc:AlternateContent xmlns:mc="http://schemas.openxmlformats.org/markup-compatibility/2006" xmlns:a14="http://schemas.microsoft.com/office/drawing/2010/main">
        <mc:Choice Requires="a14">
          <p:sp>
            <p:nvSpPr>
              <p:cNvPr id="23559" name="Object 6"/>
              <p:cNvSpPr txBox="1"/>
              <p:nvPr/>
            </p:nvSpPr>
            <p:spPr bwMode="auto">
              <a:xfrm>
                <a:off x="4572000" y="2590800"/>
                <a:ext cx="4673600" cy="6064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and</m:t>
                      </m:r>
                      <m:r>
                        <a:rPr lang="en-US" sz="2400" i="1">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𝑃</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𝐷</m:t>
                          </m:r>
                        </m:e>
                      </m:ba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23559" name="Object 6"/>
              <p:cNvSpPr txBox="1">
                <a:spLocks noRot="1" noChangeAspect="1" noMove="1" noResize="1" noEditPoints="1" noAdjustHandles="1" noChangeArrowheads="1" noChangeShapeType="1" noTextEdit="1"/>
              </p:cNvSpPr>
              <p:nvPr/>
            </p:nvSpPr>
            <p:spPr bwMode="auto">
              <a:xfrm>
                <a:off x="4572000" y="2590800"/>
                <a:ext cx="4673600" cy="606425"/>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560" name="Object 7"/>
              <p:cNvSpPr txBox="1"/>
              <p:nvPr/>
            </p:nvSpPr>
            <p:spPr bwMode="auto">
              <a:xfrm>
                <a:off x="4876800" y="5230823"/>
                <a:ext cx="2667000" cy="96096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D</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E</m:t>
                              </m:r>
                            </m:e>
                          </m:d>
                        </m:num>
                        <m:den>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D</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m:rPr>
                                      <m:sty m:val="p"/>
                                    </m:rPr>
                                    <a:rPr lang="en-US" sz="2400" i="0">
                                      <a:solidFill>
                                        <a:srgbClr val="000000"/>
                                      </a:solidFill>
                                      <a:latin typeface="Cambria Math" panose="02040503050406030204" pitchFamily="18" charset="0"/>
                                    </a:rPr>
                                    <m:t>E</m:t>
                                  </m:r>
                                </m:e>
                              </m:bar>
                            </m:e>
                          </m:d>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E</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D</m:t>
                              </m:r>
                            </m:e>
                          </m:d>
                        </m:num>
                        <m:den>
                          <m:r>
                            <m:rPr>
                              <m:sty m:val="p"/>
                            </m:rPr>
                            <a:rPr lang="en-US" sz="2400" i="0">
                              <a:solidFill>
                                <a:srgbClr val="000000"/>
                              </a:solidFill>
                              <a:latin typeface="Cambria Math" panose="02040503050406030204" pitchFamily="18" charset="0"/>
                            </a:rPr>
                            <m:t>P</m:t>
                          </m:r>
                          <m:d>
                            <m:dPr>
                              <m:ctrlPr>
                                <a:rPr lang="en-US" sz="2400" i="1">
                                  <a:solidFill>
                                    <a:srgbClr val="000000"/>
                                  </a:solidFill>
                                  <a:latin typeface="Cambria Math" panose="02040503050406030204" pitchFamily="18" charset="0"/>
                                </a:rPr>
                              </m:ctrlPr>
                            </m:dPr>
                            <m:e>
                              <m:r>
                                <m:rPr>
                                  <m:sty m:val="p"/>
                                </m:rPr>
                                <a:rPr lang="en-US" sz="2400" i="0">
                                  <a:solidFill>
                                    <a:srgbClr val="000000"/>
                                  </a:solidFill>
                                  <a:latin typeface="Cambria Math" panose="02040503050406030204" pitchFamily="18" charset="0"/>
                                </a:rPr>
                                <m:t>E</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m:rPr>
                                      <m:sty m:val="p"/>
                                    </m:rPr>
                                    <a:rPr lang="en-US" sz="2400" i="0">
                                      <a:solidFill>
                                        <a:srgbClr val="000000"/>
                                      </a:solidFill>
                                      <a:latin typeface="Cambria Math" panose="02040503050406030204" pitchFamily="18" charset="0"/>
                                    </a:rPr>
                                    <m:t>D</m:t>
                                  </m:r>
                                </m:e>
                              </m:bar>
                            </m:e>
                          </m:d>
                        </m:den>
                      </m:f>
                    </m:oMath>
                  </m:oMathPara>
                </a14:m>
                <a:endParaRPr lang="en-US" sz="2400" dirty="0"/>
              </a:p>
            </p:txBody>
          </p:sp>
        </mc:Choice>
        <mc:Fallback xmlns="">
          <p:sp>
            <p:nvSpPr>
              <p:cNvPr id="23560" name="Object 7"/>
              <p:cNvSpPr txBox="1">
                <a:spLocks noRot="1" noChangeAspect="1" noMove="1" noResize="1" noEditPoints="1" noAdjustHandles="1" noChangeArrowheads="1" noChangeShapeType="1" noTextEdit="1"/>
              </p:cNvSpPr>
              <p:nvPr/>
            </p:nvSpPr>
            <p:spPr bwMode="auto">
              <a:xfrm>
                <a:off x="4876800" y="5230823"/>
                <a:ext cx="2667000" cy="960963"/>
              </a:xfrm>
              <a:prstGeom prst="rect">
                <a:avLst/>
              </a:prstGeom>
              <a:blipFill>
                <a:blip r:embed="rId4"/>
                <a:stretch>
                  <a:fillRect/>
                </a:stretch>
              </a:blipFill>
              <a:ln>
                <a:noFill/>
              </a:ln>
              <a:effectLst/>
            </p:spPr>
            <p:txBody>
              <a:bodyPr/>
              <a:lstStyle/>
              <a:p>
                <a:r>
                  <a:rPr lang="en-US">
                    <a:noFill/>
                  </a:rPr>
                  <a:t> </a:t>
                </a:r>
              </a:p>
            </p:txBody>
          </p:sp>
        </mc:Fallback>
      </mc:AlternateContent>
      <p:sp>
        <p:nvSpPr>
          <p:cNvPr id="11" name="Text Box 4">
            <a:extLst>
              <a:ext uri="{FF2B5EF4-FFF2-40B4-BE49-F238E27FC236}">
                <a16:creationId xmlns:a16="http://schemas.microsoft.com/office/drawing/2014/main" id="{63C60BF8-AFDD-4432-BB28-EBD9A55CAF0E}"/>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B2E415EE-934E-47D6-956D-10F720B757CB}"/>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79DBA100-414D-4512-A896-047D1EE54D5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B5211E55-8BFC-438D-B214-C8C7E75DF37A}"/>
              </a:ext>
            </a:extLst>
          </p:cNvPr>
          <p:cNvSpPr>
            <a:spLocks noGrp="1"/>
          </p:cNvSpPr>
          <p:nvPr>
            <p:ph type="sldNum" sz="quarter" idx="12"/>
          </p:nvPr>
        </p:nvSpPr>
        <p:spPr/>
        <p:txBody>
          <a:bodyPr/>
          <a:lstStyle/>
          <a:p>
            <a:pPr>
              <a:defRPr/>
            </a:pPr>
            <a:fld id="{9574F64C-599D-439B-AF0D-2F269C538FC5}" type="slidenum">
              <a:rPr lang="en-US" smtClean="0"/>
              <a:pPr>
                <a:defRPr/>
              </a:pPr>
              <a:t>18</a:t>
            </a:fld>
            <a:endParaRPr lang="en-US"/>
          </a:p>
        </p:txBody>
      </p:sp>
      <mc:AlternateContent xmlns:mc="http://schemas.openxmlformats.org/markup-compatibility/2006" xmlns:a14="http://schemas.microsoft.com/office/drawing/2010/main">
        <mc:Choice Requires="a14">
          <p:sp>
            <p:nvSpPr>
              <p:cNvPr id="9" name="Object 9">
                <a:extLst>
                  <a:ext uri="{FF2B5EF4-FFF2-40B4-BE49-F238E27FC236}">
                    <a16:creationId xmlns:a16="http://schemas.microsoft.com/office/drawing/2014/main" id="{33C0BCD2-3BFA-49A5-BBF8-EB8C6E5E92C0}"/>
                  </a:ext>
                </a:extLst>
              </p:cNvPr>
              <p:cNvSpPr txBox="1"/>
              <p:nvPr/>
            </p:nvSpPr>
            <p:spPr bwMode="auto">
              <a:xfrm>
                <a:off x="2836334" y="6365356"/>
                <a:ext cx="6620932" cy="1322377"/>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m:t>
                              </m: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𝐷</m:t>
                                  </m:r>
                                </m:e>
                              </m:d>
                            </m:e>
                          </m:d>
                        </m:num>
                        <m:den>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𝐷</m:t>
                                  </m:r>
                                </m:e>
                              </m:ba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𝐸</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𝐷</m:t>
                                      </m:r>
                                    </m:e>
                                  </m:bar>
                                </m:e>
                              </m:d>
                            </m:e>
                          </m:d>
                        </m:den>
                      </m:f>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𝐸</m:t>
                                  </m:r>
                                </m:e>
                              </m:d>
                            </m:e>
                          </m:d>
                        </m:num>
                        <m:den>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𝐸</m:t>
                                  </m:r>
                                </m:e>
                              </m:bar>
                            </m:e>
                          </m:d>
                          <m:r>
                            <a:rPr lang="en-US" sz="2400" i="1">
                              <a:solidFill>
                                <a:srgbClr val="000000"/>
                              </a:solidFill>
                              <a:latin typeface="Cambria Math" panose="02040503050406030204" pitchFamily="18" charset="0"/>
                            </a:rPr>
                            <m:t>/</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m:t>
                              </m:r>
                              <m:r>
                                <a:rPr lang="en-US" sz="2400" i="1">
                                  <a:solidFill>
                                    <a:srgbClr val="000000"/>
                                  </a:solidFill>
                                  <a:latin typeface="Cambria Math" panose="02040503050406030204" pitchFamily="18" charset="0"/>
                                </a:rPr>
                                <m:t>𝑃</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𝐷</m:t>
                                  </m:r>
                                  <m:r>
                                    <a:rPr lang="en-US" sz="2400" i="1">
                                      <a:solidFill>
                                        <a:srgbClr val="000000"/>
                                      </a:solidFill>
                                      <a:latin typeface="Cambria Math" panose="02040503050406030204" pitchFamily="18" charset="0"/>
                                    </a:rPr>
                                    <m:t>|</m:t>
                                  </m:r>
                                  <m:bar>
                                    <m:barPr>
                                      <m:pos m:val="top"/>
                                      <m:ctrlPr>
                                        <a:rPr lang="en-US" sz="2400" i="1">
                                          <a:solidFill>
                                            <a:srgbClr val="000000"/>
                                          </a:solidFill>
                                          <a:latin typeface="Cambria Math" panose="02040503050406030204" pitchFamily="18" charset="0"/>
                                        </a:rPr>
                                      </m:ctrlPr>
                                    </m:barPr>
                                    <m:e>
                                      <m:r>
                                        <a:rPr lang="en-US" sz="2400" i="1">
                                          <a:solidFill>
                                            <a:srgbClr val="000000"/>
                                          </a:solidFill>
                                          <a:latin typeface="Cambria Math" panose="02040503050406030204" pitchFamily="18" charset="0"/>
                                        </a:rPr>
                                        <m:t>𝐸</m:t>
                                      </m:r>
                                    </m:e>
                                  </m:bar>
                                </m:e>
                              </m:d>
                            </m:e>
                          </m:d>
                        </m:den>
                      </m:f>
                    </m:oMath>
                  </m:oMathPara>
                </a14:m>
                <a:endParaRPr lang="en-US" sz="2400" dirty="0"/>
              </a:p>
            </p:txBody>
          </p:sp>
        </mc:Choice>
        <mc:Fallback xmlns="">
          <p:sp>
            <p:nvSpPr>
              <p:cNvPr id="9" name="Object 9">
                <a:extLst>
                  <a:ext uri="{FF2B5EF4-FFF2-40B4-BE49-F238E27FC236}">
                    <a16:creationId xmlns:a16="http://schemas.microsoft.com/office/drawing/2014/main" id="{33C0BCD2-3BFA-49A5-BBF8-EB8C6E5E92C0}"/>
                  </a:ext>
                </a:extLst>
              </p:cNvPr>
              <p:cNvSpPr txBox="1">
                <a:spLocks noRot="1" noChangeAspect="1" noMove="1" noResize="1" noEditPoints="1" noAdjustHandles="1" noChangeArrowheads="1" noChangeShapeType="1" noTextEdit="1"/>
              </p:cNvSpPr>
              <p:nvPr/>
            </p:nvSpPr>
            <p:spPr bwMode="auto">
              <a:xfrm>
                <a:off x="2836334" y="6365356"/>
                <a:ext cx="6620932" cy="1322377"/>
              </a:xfrm>
              <a:prstGeom prst="rect">
                <a:avLst/>
              </a:prstGeom>
              <a:blipFill>
                <a:blip r:embed="rId5"/>
                <a:stretch>
                  <a:fillRect/>
                </a:stretch>
              </a:blipFill>
              <a:ln>
                <a:noFill/>
              </a:ln>
              <a:effectLst/>
            </p:spPr>
            <p:txBody>
              <a:bodyPr/>
              <a:lstStyle/>
              <a:p>
                <a:r>
                  <a:rPr 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80" name="Object 2"/>
          <p:cNvGraphicFramePr>
            <a:graphicFrameLocks noChangeAspect="1"/>
          </p:cNvGraphicFramePr>
          <p:nvPr/>
        </p:nvGraphicFramePr>
        <p:xfrm>
          <a:off x="5960534" y="4289779"/>
          <a:ext cx="268112" cy="561623"/>
        </p:xfrm>
        <a:graphic>
          <a:graphicData uri="http://schemas.openxmlformats.org/presentationml/2006/ole">
            <mc:AlternateContent xmlns:mc="http://schemas.openxmlformats.org/markup-compatibility/2006">
              <mc:Choice xmlns:v="urn:schemas-microsoft-com:vml" Requires="v">
                <p:oleObj name="Equation" r:id="rId2" imgW="152268" imgH="317225" progId="Equation.3">
                  <p:embed/>
                </p:oleObj>
              </mc:Choice>
              <mc:Fallback>
                <p:oleObj name="Equation" r:id="rId2" imgW="152268" imgH="317225"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0534" y="4289779"/>
                        <a:ext cx="268112" cy="56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3" name="Text Box 5"/>
          <p:cNvSpPr txBox="1">
            <a:spLocks noChangeArrowheads="1"/>
          </p:cNvSpPr>
          <p:nvPr/>
        </p:nvSpPr>
        <p:spPr bwMode="auto">
          <a:xfrm>
            <a:off x="1244262" y="1267259"/>
            <a:ext cx="10160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Instead of the relative risk we can estimate the </a:t>
            </a:r>
            <a:r>
              <a:rPr lang="en-US" altLang="en-US" sz="2400" b="1" dirty="0"/>
              <a:t>exposure odds ratio</a:t>
            </a:r>
            <a:r>
              <a:rPr lang="en-US" altLang="en-US" sz="2400" dirty="0"/>
              <a:t> which (surprisingly) is equivalent to the </a:t>
            </a:r>
            <a:r>
              <a:rPr lang="en-US" altLang="en-US" sz="2400" b="1" dirty="0"/>
              <a:t>disease odds ratio</a:t>
            </a:r>
            <a:r>
              <a:rPr lang="en-US" altLang="en-US" sz="2400" dirty="0"/>
              <a:t>:</a:t>
            </a:r>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Furthermore, </a:t>
            </a:r>
            <a:r>
              <a:rPr lang="en-US" altLang="en-US" sz="2400" u="sng" dirty="0"/>
              <a:t>for rare diseases</a:t>
            </a:r>
            <a:r>
              <a:rPr lang="en-US" altLang="en-US" sz="2400" dirty="0"/>
              <a:t>, 1 - P(D | E) </a:t>
            </a:r>
            <a:r>
              <a:rPr lang="en-US" altLang="en-US" sz="2400" dirty="0">
                <a:sym typeface="Symbol" pitchFamily="18" charset="2"/>
              </a:rPr>
              <a:t> 1 so the disease odds ratio </a:t>
            </a:r>
            <a:r>
              <a:rPr lang="en-US" altLang="en-US" sz="2400" u="sng" dirty="0">
                <a:sym typeface="Symbol" pitchFamily="18" charset="2"/>
              </a:rPr>
              <a:t>approximates</a:t>
            </a:r>
            <a:r>
              <a:rPr lang="en-US" altLang="en-US" sz="2400" dirty="0">
                <a:sym typeface="Symbol" pitchFamily="18" charset="2"/>
              </a:rPr>
              <a:t> the relative risk:</a:t>
            </a:r>
          </a:p>
          <a:p>
            <a:pPr algn="just">
              <a:spcBef>
                <a:spcPct val="50000"/>
              </a:spcBef>
              <a:buFontTx/>
              <a:buNone/>
            </a:pPr>
            <a:endParaRPr lang="en-US" altLang="en-US" sz="2400" dirty="0">
              <a:sym typeface="Symbol" pitchFamily="18" charset="2"/>
            </a:endParaRPr>
          </a:p>
          <a:p>
            <a:pPr algn="just">
              <a:spcBef>
                <a:spcPct val="50000"/>
              </a:spcBef>
              <a:buFontTx/>
              <a:buNone/>
            </a:pPr>
            <a:endParaRPr lang="en-US" altLang="en-US" sz="2400" dirty="0">
              <a:sym typeface="Symbol" pitchFamily="18" charset="2"/>
            </a:endParaRPr>
          </a:p>
        </p:txBody>
      </p:sp>
      <p:graphicFrame>
        <p:nvGraphicFramePr>
          <p:cNvPr id="24584" name="Object 6"/>
          <p:cNvGraphicFramePr>
            <a:graphicFrameLocks noChangeAspect="1"/>
          </p:cNvGraphicFramePr>
          <p:nvPr/>
        </p:nvGraphicFramePr>
        <p:xfrm>
          <a:off x="5960534" y="4289779"/>
          <a:ext cx="268112" cy="561623"/>
        </p:xfrm>
        <a:graphic>
          <a:graphicData uri="http://schemas.openxmlformats.org/presentationml/2006/ole">
            <mc:AlternateContent xmlns:mc="http://schemas.openxmlformats.org/markup-compatibility/2006">
              <mc:Choice xmlns:v="urn:schemas-microsoft-com:vml" Requires="v">
                <p:oleObj name="Equation" r:id="rId4" imgW="152268" imgH="317225" progId="Equation.3">
                  <p:embed/>
                </p:oleObj>
              </mc:Choice>
              <mc:Fallback>
                <p:oleObj name="Equation" r:id="rId4" imgW="152268" imgH="317225"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0534" y="4289779"/>
                        <a:ext cx="268112" cy="56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4585" name="Object 7"/>
              <p:cNvSpPr txBox="1"/>
              <p:nvPr/>
            </p:nvSpPr>
            <p:spPr bwMode="auto">
              <a:xfrm>
                <a:off x="3205554" y="4452334"/>
                <a:ext cx="4516157" cy="969909"/>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den>
                      </m:f>
                    </m:oMath>
                  </m:oMathPara>
                </a14:m>
                <a:endParaRPr lang="en-US" dirty="0"/>
              </a:p>
            </p:txBody>
          </p:sp>
        </mc:Choice>
        <mc:Fallback xmlns="">
          <p:sp>
            <p:nvSpPr>
              <p:cNvPr id="24585" name="Object 7"/>
              <p:cNvSpPr txBox="1">
                <a:spLocks noRot="1" noChangeAspect="1" noMove="1" noResize="1" noEditPoints="1" noAdjustHandles="1" noChangeArrowheads="1" noChangeShapeType="1" noTextEdit="1"/>
              </p:cNvSpPr>
              <p:nvPr/>
            </p:nvSpPr>
            <p:spPr bwMode="auto">
              <a:xfrm>
                <a:off x="3205554" y="4452334"/>
                <a:ext cx="4516157" cy="969909"/>
              </a:xfrm>
              <a:prstGeom prst="rect">
                <a:avLst/>
              </a:prstGeom>
              <a:blipFill>
                <a:blip r:embed="rId6"/>
                <a:stretch>
                  <a:fillRect/>
                </a:stretch>
              </a:blipFill>
              <a:ln>
                <a:noFill/>
              </a:ln>
              <a:effectLst/>
            </p:spPr>
            <p:txBody>
              <a:bodyPr/>
              <a:lstStyle/>
              <a:p>
                <a:r>
                  <a:rPr lang="en-US">
                    <a:noFill/>
                  </a:rPr>
                  <a:t> </a:t>
                </a:r>
              </a:p>
            </p:txBody>
          </p:sp>
        </mc:Fallback>
      </mc:AlternateContent>
      <p:sp>
        <p:nvSpPr>
          <p:cNvPr id="24586" name="Text Box 8"/>
          <p:cNvSpPr txBox="1">
            <a:spLocks noChangeArrowheads="1"/>
          </p:cNvSpPr>
          <p:nvPr/>
        </p:nvSpPr>
        <p:spPr bwMode="auto">
          <a:xfrm>
            <a:off x="2834790" y="5920117"/>
            <a:ext cx="6519599"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For rare diseases (e.g., prevalence &lt;5%), </a:t>
            </a:r>
            <a:br>
              <a:rPr lang="en-US" altLang="en-US" sz="2400" b="1" dirty="0"/>
            </a:br>
            <a:r>
              <a:rPr lang="en-US" altLang="en-US" sz="2400" b="1" dirty="0"/>
              <a:t>the (sample) odds ratio estimates the (population) relative risk.</a:t>
            </a:r>
          </a:p>
        </p:txBody>
      </p:sp>
      <mc:AlternateContent xmlns:mc="http://schemas.openxmlformats.org/markup-compatibility/2006" xmlns:a14="http://schemas.microsoft.com/office/drawing/2010/main">
        <mc:Choice Requires="a14">
          <p:sp>
            <p:nvSpPr>
              <p:cNvPr id="24587" name="Object 9"/>
              <p:cNvSpPr txBox="1"/>
              <p:nvPr/>
            </p:nvSpPr>
            <p:spPr bwMode="auto">
              <a:xfrm>
                <a:off x="3081602" y="2365298"/>
                <a:ext cx="5655998" cy="117475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𝐷</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𝐷</m:t>
                                  </m:r>
                                </m:e>
                              </m:d>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𝐷</m:t>
                                  </m:r>
                                </m:e>
                              </m:ba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𝐸</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𝐷</m:t>
                                      </m:r>
                                    </m:e>
                                  </m:bar>
                                </m:e>
                              </m:d>
                            </m:e>
                          </m:d>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𝐸</m:t>
                                  </m:r>
                                </m:e>
                              </m:d>
                            </m:e>
                          </m:d>
                        </m:num>
                        <m:den>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r>
                            <a:rPr lang="en-US" i="1">
                              <a:solidFill>
                                <a:srgbClr val="000000"/>
                              </a:solidFill>
                              <a:latin typeface="Cambria Math" panose="02040503050406030204" pitchFamily="18" charset="0"/>
                            </a:rPr>
                            <m:t>/</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𝑃</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𝐷</m:t>
                                  </m:r>
                                  <m:r>
                                    <a:rPr lang="en-US" i="1">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a:rPr lang="en-US" i="1">
                                          <a:solidFill>
                                            <a:srgbClr val="000000"/>
                                          </a:solidFill>
                                          <a:latin typeface="Cambria Math" panose="02040503050406030204" pitchFamily="18" charset="0"/>
                                        </a:rPr>
                                        <m:t>𝐸</m:t>
                                      </m:r>
                                    </m:e>
                                  </m:bar>
                                </m:e>
                              </m:d>
                            </m:e>
                          </m:d>
                        </m:den>
                      </m:f>
                    </m:oMath>
                  </m:oMathPara>
                </a14:m>
                <a:endParaRPr lang="en-US" dirty="0"/>
              </a:p>
            </p:txBody>
          </p:sp>
        </mc:Choice>
        <mc:Fallback xmlns="">
          <p:sp>
            <p:nvSpPr>
              <p:cNvPr id="24587" name="Object 9"/>
              <p:cNvSpPr txBox="1">
                <a:spLocks noRot="1" noChangeAspect="1" noMove="1" noResize="1" noEditPoints="1" noAdjustHandles="1" noChangeArrowheads="1" noChangeShapeType="1" noTextEdit="1"/>
              </p:cNvSpPr>
              <p:nvPr/>
            </p:nvSpPr>
            <p:spPr bwMode="auto">
              <a:xfrm>
                <a:off x="3081602" y="2365298"/>
                <a:ext cx="5655998" cy="1174750"/>
              </a:xfrm>
              <a:prstGeom prst="rect">
                <a:avLst/>
              </a:prstGeom>
              <a:blipFill>
                <a:blip r:embed="rId7"/>
                <a:stretch>
                  <a:fillRect/>
                </a:stretch>
              </a:blipFill>
              <a:ln>
                <a:noFill/>
              </a:ln>
              <a:effectLst/>
            </p:spPr>
            <p:txBody>
              <a:bodyPr/>
              <a:lstStyle/>
              <a:p>
                <a:r>
                  <a:rPr lang="en-US">
                    <a:noFill/>
                  </a:rPr>
                  <a:t> </a:t>
                </a:r>
              </a:p>
            </p:txBody>
          </p:sp>
        </mc:Fallback>
      </mc:AlternateContent>
      <p:sp>
        <p:nvSpPr>
          <p:cNvPr id="17" name="Text Box 4">
            <a:extLst>
              <a:ext uri="{FF2B5EF4-FFF2-40B4-BE49-F238E27FC236}">
                <a16:creationId xmlns:a16="http://schemas.microsoft.com/office/drawing/2014/main" id="{13C6D066-6AF8-4B23-8AA1-FC9624F99CD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5A982B8C-1E35-45C4-AF49-2561FF31405A}"/>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66E033D7-1925-4261-9B73-D517519F75A1}"/>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06922B4E-EFDD-4EC3-AB64-34B1D30603C6}"/>
              </a:ext>
            </a:extLst>
          </p:cNvPr>
          <p:cNvSpPr>
            <a:spLocks noGrp="1"/>
          </p:cNvSpPr>
          <p:nvPr>
            <p:ph type="sldNum" sz="quarter" idx="12"/>
          </p:nvPr>
        </p:nvSpPr>
        <p:spPr/>
        <p:txBody>
          <a:bodyPr/>
          <a:lstStyle/>
          <a:p>
            <a:pPr>
              <a:defRPr/>
            </a:pPr>
            <a:fld id="{9574F64C-599D-439B-AF0D-2F269C538FC5}"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2"/>
          <p:cNvSpPr txBox="1">
            <a:spLocks noChangeArrowheads="1"/>
          </p:cNvSpPr>
          <p:nvPr/>
        </p:nvSpPr>
        <p:spPr bwMode="auto">
          <a:xfrm>
            <a:off x="3733800" y="562279"/>
            <a:ext cx="447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Overview</a:t>
            </a:r>
          </a:p>
        </p:txBody>
      </p:sp>
      <p:sp>
        <p:nvSpPr>
          <p:cNvPr id="3077" name="Rectangle 3"/>
          <p:cNvSpPr>
            <a:spLocks noChangeArrowheads="1"/>
          </p:cNvSpPr>
          <p:nvPr/>
        </p:nvSpPr>
        <p:spPr bwMode="auto">
          <a:xfrm>
            <a:off x="1828800" y="1600200"/>
            <a:ext cx="9618133" cy="5336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20000"/>
              </a:spcBef>
              <a:buChar char="•"/>
              <a:defRPr sz="3200">
                <a:solidFill>
                  <a:schemeClr val="tx1"/>
                </a:solidFill>
                <a:latin typeface="Times New Roman" charset="0"/>
              </a:defRPr>
            </a:lvl1pPr>
            <a:lvl2pPr marL="917575" indent="-4572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buFontTx/>
              <a:buAutoNum type="arabicParenR"/>
            </a:pPr>
            <a:r>
              <a:rPr lang="en-US" altLang="en-US" sz="2400" b="1" dirty="0"/>
              <a:t>Types of Variables</a:t>
            </a:r>
          </a:p>
          <a:p>
            <a:pPr>
              <a:buFontTx/>
              <a:buAutoNum type="arabicParenR"/>
            </a:pPr>
            <a:r>
              <a:rPr lang="en-US" altLang="en-US" sz="2400" b="1" dirty="0"/>
              <a:t>Comparing (2) Categorical Variables</a:t>
            </a:r>
          </a:p>
          <a:p>
            <a:pPr lvl="1">
              <a:buFontTx/>
              <a:buChar char="•"/>
            </a:pPr>
            <a:r>
              <a:rPr lang="en-US" altLang="en-US" sz="2400" dirty="0"/>
              <a:t>Contingency (two-way) tables</a:t>
            </a:r>
          </a:p>
          <a:p>
            <a:pPr lvl="1">
              <a:buFontTx/>
              <a:buChar char="•"/>
            </a:pPr>
            <a:r>
              <a:rPr lang="en-US" altLang="en-US" sz="2400" dirty="0">
                <a:sym typeface="Symbol" pitchFamily="18" charset="2"/>
              </a:rPr>
              <a:t></a:t>
            </a:r>
            <a:r>
              <a:rPr lang="en-US" altLang="en-US" sz="2400" baseline="30000" dirty="0">
                <a:sym typeface="Symbol" pitchFamily="18" charset="2"/>
              </a:rPr>
              <a:t>2</a:t>
            </a:r>
            <a:r>
              <a:rPr lang="en-US" altLang="en-US" sz="2400" dirty="0">
                <a:sym typeface="Symbol" pitchFamily="18" charset="2"/>
              </a:rPr>
              <a:t> </a:t>
            </a:r>
            <a:r>
              <a:rPr lang="en-US" altLang="en-US" sz="2400" dirty="0"/>
              <a:t>Tests</a:t>
            </a:r>
          </a:p>
          <a:p>
            <a:pPr>
              <a:buFontTx/>
              <a:buAutoNum type="arabicParenR"/>
            </a:pPr>
            <a:r>
              <a:rPr lang="en-US" altLang="en-US" sz="2400" b="1" dirty="0"/>
              <a:t>2 x 2 Tables</a:t>
            </a:r>
          </a:p>
          <a:p>
            <a:pPr lvl="1">
              <a:buFontTx/>
              <a:buChar char="•"/>
            </a:pPr>
            <a:r>
              <a:rPr lang="en-US" altLang="en-US" sz="2400" dirty="0"/>
              <a:t> Sampling designs</a:t>
            </a:r>
          </a:p>
          <a:p>
            <a:pPr lvl="1">
              <a:buFontTx/>
              <a:buChar char="•"/>
            </a:pPr>
            <a:r>
              <a:rPr lang="en-US" altLang="en-US" sz="2400" dirty="0"/>
              <a:t> Testing for association</a:t>
            </a:r>
          </a:p>
          <a:p>
            <a:pPr lvl="1">
              <a:buFontTx/>
              <a:buChar char="•"/>
            </a:pPr>
            <a:r>
              <a:rPr lang="en-US" altLang="en-US" sz="2400" dirty="0"/>
              <a:t> Estimation of  effects</a:t>
            </a:r>
          </a:p>
          <a:p>
            <a:pPr lvl="1">
              <a:buFontTx/>
              <a:buChar char="•"/>
            </a:pPr>
            <a:r>
              <a:rPr lang="en-US" altLang="en-US" sz="2400" dirty="0"/>
              <a:t> Paired binary data</a:t>
            </a:r>
          </a:p>
          <a:p>
            <a:pPr>
              <a:buFontTx/>
              <a:buAutoNum type="arabicParenR" startAt="4"/>
            </a:pPr>
            <a:r>
              <a:rPr lang="en-US" altLang="en-US" sz="2400" b="1" dirty="0"/>
              <a:t>Stratified Tables</a:t>
            </a:r>
          </a:p>
          <a:p>
            <a:pPr lvl="1">
              <a:buFontTx/>
              <a:buChar char="•"/>
            </a:pPr>
            <a:r>
              <a:rPr lang="en-US" altLang="en-US" sz="2400" dirty="0"/>
              <a:t>Confounding</a:t>
            </a:r>
          </a:p>
          <a:p>
            <a:pPr lvl="1">
              <a:buFontTx/>
              <a:buChar char="•"/>
            </a:pPr>
            <a:r>
              <a:rPr lang="en-US" altLang="en-US" sz="2400" dirty="0"/>
              <a:t>Effect Modification</a:t>
            </a:r>
          </a:p>
        </p:txBody>
      </p:sp>
      <p:sp>
        <p:nvSpPr>
          <p:cNvPr id="2" name="Date Placeholder 1">
            <a:extLst>
              <a:ext uri="{FF2B5EF4-FFF2-40B4-BE49-F238E27FC236}">
                <a16:creationId xmlns:a16="http://schemas.microsoft.com/office/drawing/2014/main" id="{1B519112-7DD4-489E-9658-003E60180F29}"/>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996F8394-1C14-4CDD-88BE-103B49B48ECD}"/>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C736A9A-8B45-4D59-BEEB-5DFBE7050008}"/>
              </a:ext>
            </a:extLst>
          </p:cNvPr>
          <p:cNvSpPr>
            <a:spLocks noGrp="1"/>
          </p:cNvSpPr>
          <p:nvPr>
            <p:ph type="sldNum" sz="quarter" idx="12"/>
          </p:nvPr>
        </p:nvSpPr>
        <p:spPr/>
        <p:txBody>
          <a:bodyPr/>
          <a:lstStyle/>
          <a:p>
            <a:pPr>
              <a:defRPr/>
            </a:pPr>
            <a:fld id="{9574F64C-599D-439B-AF0D-2F269C538FC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2"/>
          <p:cNvSpPr txBox="1">
            <a:spLocks noChangeArrowheads="1"/>
          </p:cNvSpPr>
          <p:nvPr/>
        </p:nvSpPr>
        <p:spPr bwMode="auto">
          <a:xfrm>
            <a:off x="1524000" y="1311246"/>
            <a:ext cx="948266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dirty="0"/>
              <a:t>Like the relative risk, the odds ratio has [0, </a:t>
            </a:r>
            <a:r>
              <a:rPr lang="en-US" altLang="en-US" sz="2400" dirty="0">
                <a:sym typeface="Symbol" pitchFamily="18" charset="2"/>
              </a:rPr>
              <a:t>) as its range.  The </a:t>
            </a:r>
            <a:r>
              <a:rPr lang="en-US" altLang="en-US" sz="2400" b="1" dirty="0">
                <a:sym typeface="Symbol" pitchFamily="18" charset="2"/>
              </a:rPr>
              <a:t>log odds ratio</a:t>
            </a:r>
            <a:r>
              <a:rPr lang="en-US" altLang="en-US" sz="2400" dirty="0">
                <a:sym typeface="Symbol" pitchFamily="18" charset="2"/>
              </a:rPr>
              <a:t> has </a:t>
            </a:r>
            <a:r>
              <a:rPr lang="en-US" altLang="en-US" sz="2400" dirty="0"/>
              <a:t>(- </a:t>
            </a:r>
            <a:r>
              <a:rPr lang="en-US" altLang="en-US" sz="2400" dirty="0">
                <a:sym typeface="Symbol" pitchFamily="18" charset="2"/>
              </a:rPr>
              <a:t></a:t>
            </a:r>
            <a:r>
              <a:rPr lang="en-US" altLang="en-US" sz="2400" dirty="0"/>
              <a:t>, +</a:t>
            </a:r>
            <a:r>
              <a:rPr lang="en-US" altLang="en-US" sz="2400" dirty="0">
                <a:sym typeface="Symbol" pitchFamily="18" charset="2"/>
              </a:rPr>
              <a:t>) as its range and the normal approximation is better as an approximation to the </a:t>
            </a:r>
            <a:r>
              <a:rPr lang="en-US" altLang="en-US" sz="2400" dirty="0" err="1">
                <a:sym typeface="Symbol" pitchFamily="18" charset="2"/>
              </a:rPr>
              <a:t>dist</a:t>
            </a:r>
            <a:r>
              <a:rPr lang="en-US" altLang="en-US" sz="2400" dirty="0">
                <a:sym typeface="Symbol" pitchFamily="18" charset="2"/>
              </a:rPr>
              <a:t> of the estimated log odds ratio.</a:t>
            </a: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r>
              <a:rPr lang="en-US" altLang="en-US" sz="2400" dirty="0"/>
              <a:t>Confidence intervals are based upon:</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r>
              <a:rPr lang="en-US" altLang="en-US" sz="2400" dirty="0"/>
              <a:t>Therefore, a 95%</a:t>
            </a:r>
            <a:r>
              <a:rPr lang="en-US" altLang="en-US" sz="2400" dirty="0">
                <a:sym typeface="Symbol" pitchFamily="18" charset="2"/>
              </a:rPr>
              <a:t> confidence interval for the log odds ratio is given by:</a:t>
            </a:r>
          </a:p>
        </p:txBody>
      </p:sp>
      <mc:AlternateContent xmlns:mc="http://schemas.openxmlformats.org/markup-compatibility/2006" xmlns:a14="http://schemas.microsoft.com/office/drawing/2010/main">
        <mc:Choice Requires="a14">
          <p:sp>
            <p:nvSpPr>
              <p:cNvPr id="26631" name="Object 5"/>
              <p:cNvSpPr txBox="1"/>
              <p:nvPr/>
            </p:nvSpPr>
            <p:spPr bwMode="auto">
              <a:xfrm>
                <a:off x="5029200" y="2658894"/>
                <a:ext cx="2786062" cy="21336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𝑂𝑅</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1</m:t>
                              </m:r>
                            </m:sub>
                          </m:sSub>
                        </m:num>
                        <m:den>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r>
                            <a:rPr lang="en-US" sz="2400" i="1">
                              <a:solidFill>
                                <a:srgbClr val="000000"/>
                              </a:solidFill>
                              <a:latin typeface="Cambria Math" panose="02040503050406030204" pitchFamily="18" charset="0"/>
                            </a:rPr>
                            <m:t>/1−</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𝑝</m:t>
                              </m:r>
                            </m:e>
                            <m:sub>
                              <m:r>
                                <a:rPr lang="en-US" sz="2400" i="1">
                                  <a:solidFill>
                                    <a:srgbClr val="000000"/>
                                  </a:solidFill>
                                  <a:latin typeface="Cambria Math" panose="02040503050406030204" pitchFamily="18" charset="0"/>
                                </a:rPr>
                                <m:t>2</m:t>
                              </m:r>
                            </m:sub>
                          </m:sSub>
                        </m:den>
                      </m:f>
                    </m:oMath>
                  </m:oMathPara>
                </a14:m>
                <a:br>
                  <a:rPr lang="en-US" sz="2400" i="1" dirty="0">
                    <a:solidFill>
                      <a:srgbClr val="000000"/>
                    </a:solidFill>
                    <a:latin typeface="Cambria Math" panose="02040503050406030204" pitchFamily="18" charset="0"/>
                  </a:rPr>
                </a:br>
                <a:br>
                  <a:rPr 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𝑂</m:t>
                          </m:r>
                        </m:e>
                      </m:acc>
                      <m:r>
                        <a:rPr lang="en-US" sz="2400" i="1">
                          <a:solidFill>
                            <a:srgbClr val="000000"/>
                          </a:solidFill>
                          <a:latin typeface="Cambria Math" panose="02040503050406030204" pitchFamily="18" charset="0"/>
                        </a:rPr>
                        <m:t>𝑅</m:t>
                      </m:r>
                      <m:r>
                        <a:rPr lang="en-US" sz="2400" i="1">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𝑎𝑑</m:t>
                          </m:r>
                        </m:num>
                        <m:den>
                          <m:r>
                            <a:rPr lang="en-US" sz="2400" i="1">
                              <a:solidFill>
                                <a:srgbClr val="000000"/>
                              </a:solidFill>
                              <a:latin typeface="Cambria Math" panose="02040503050406030204" pitchFamily="18" charset="0"/>
                            </a:rPr>
                            <m:t>𝑏𝑐</m:t>
                          </m:r>
                        </m:den>
                      </m:f>
                    </m:oMath>
                  </m:oMathPara>
                </a14:m>
                <a:endParaRPr lang="en-US" sz="2400" dirty="0"/>
              </a:p>
            </p:txBody>
          </p:sp>
        </mc:Choice>
        <mc:Fallback xmlns="">
          <p:sp>
            <p:nvSpPr>
              <p:cNvPr id="26631" name="Object 5"/>
              <p:cNvSpPr txBox="1">
                <a:spLocks noRot="1" noChangeAspect="1" noMove="1" noResize="1" noEditPoints="1" noAdjustHandles="1" noChangeArrowheads="1" noChangeShapeType="1" noTextEdit="1"/>
              </p:cNvSpPr>
              <p:nvPr/>
            </p:nvSpPr>
            <p:spPr bwMode="auto">
              <a:xfrm>
                <a:off x="5029200" y="2658894"/>
                <a:ext cx="2786062" cy="2133600"/>
              </a:xfrm>
              <a:prstGeom prst="rect">
                <a:avLst/>
              </a:prstGeom>
              <a:blipFill>
                <a:blip r:embed="rId2"/>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632" name="Object 6"/>
              <p:cNvSpPr txBox="1"/>
              <p:nvPr/>
            </p:nvSpPr>
            <p:spPr bwMode="auto">
              <a:xfrm>
                <a:off x="2743200" y="5351378"/>
                <a:ext cx="10566400" cy="1354138"/>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ln</m:t>
                          </m:r>
                        </m:fName>
                        <m:e>
                          <m:d>
                            <m:dPr>
                              <m:ctrlPr>
                                <a:rPr lang="en-US" i="1">
                                  <a:solidFill>
                                    <a:srgbClr val="000000"/>
                                  </a:solidFill>
                                  <a:latin typeface="Cambria Math" panose="02040503050406030204" pitchFamily="18" charset="0"/>
                                </a:rPr>
                              </m:ctrlPr>
                            </m:dPr>
                            <m:e>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𝑂</m:t>
                                  </m:r>
                                </m:e>
                              </m:acc>
                              <m:r>
                                <a:rPr lang="en-US" i="1">
                                  <a:solidFill>
                                    <a:srgbClr val="000000"/>
                                  </a:solidFill>
                                  <a:latin typeface="Cambria Math" panose="02040503050406030204" pitchFamily="18" charset="0"/>
                                </a:rPr>
                                <m:t>𝑅</m:t>
                              </m:r>
                            </m:e>
                          </m:d>
                        </m:e>
                      </m:func>
                      <m:r>
                        <m:rPr>
                          <m:nor/>
                        </m:rPr>
                        <a:rPr lang="en-US" i="0">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N</m:t>
                      </m:r>
                      <m:d>
                        <m:dPr>
                          <m:ctrlPr>
                            <a:rPr lang="en-US" i="1">
                              <a:solidFill>
                                <a:srgbClr val="000000"/>
                              </a:solidFill>
                              <a:latin typeface="Cambria Math" panose="02040503050406030204" pitchFamily="18" charset="0"/>
                            </a:rPr>
                          </m:ctrlPr>
                        </m:dPr>
                        <m:e>
                          <m:r>
                            <m:rPr>
                              <m:nor/>
                            </m:rPr>
                            <a:rPr lang="en-US" i="0">
                              <a:solidFill>
                                <a:srgbClr val="000000"/>
                              </a:solidFill>
                              <a:latin typeface="Cambria Math" panose="02040503050406030204" pitchFamily="18" charset="0"/>
                            </a:rPr>
                            <m:t>ln</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OR</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1</m:t>
                                  </m:r>
                                </m:sub>
                              </m:s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1</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1</m:t>
                                  </m:r>
                                </m:sub>
                              </m:sSub>
                              <m:r>
                                <a:rPr lang="en-US" i="1">
                                  <a:solidFill>
                                    <a:srgbClr val="000000"/>
                                  </a:solidFill>
                                  <a:latin typeface="Cambria Math" panose="02040503050406030204" pitchFamily="18" charset="0"/>
                                </a:rPr>
                                <m:t>)</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2</m:t>
                                  </m:r>
                                </m:sub>
                              </m:sSub>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2</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n</m:t>
                                  </m:r>
                                </m:e>
                                <m:sub>
                                  <m:r>
                                    <a:rPr lang="en-US" i="0">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𝑝</m:t>
                                  </m:r>
                                </m:e>
                                <m:sub>
                                  <m:r>
                                    <a:rPr lang="en-US" i="1">
                                      <a:solidFill>
                                        <a:srgbClr val="000000"/>
                                      </a:solidFill>
                                      <a:latin typeface="Cambria Math" panose="02040503050406030204" pitchFamily="18" charset="0"/>
                                    </a:rPr>
                                    <m:t>2</m:t>
                                  </m:r>
                                </m:sub>
                              </m:sSub>
                              <m:r>
                                <a:rPr lang="en-US" i="1">
                                  <a:solidFill>
                                    <a:srgbClr val="000000"/>
                                  </a:solidFill>
                                  <a:latin typeface="Cambria Math" panose="02040503050406030204" pitchFamily="18" charset="0"/>
                                </a:rPr>
                                <m:t>)</m:t>
                              </m:r>
                            </m:den>
                          </m:f>
                        </m:e>
                      </m:d>
                    </m:oMath>
                  </m:oMathPara>
                </a14:m>
                <a:endParaRPr lang="en-US" dirty="0"/>
              </a:p>
            </p:txBody>
          </p:sp>
        </mc:Choice>
        <mc:Fallback xmlns="">
          <p:sp>
            <p:nvSpPr>
              <p:cNvPr id="26632" name="Object 6"/>
              <p:cNvSpPr txBox="1">
                <a:spLocks noRot="1" noChangeAspect="1" noMove="1" noResize="1" noEditPoints="1" noAdjustHandles="1" noChangeArrowheads="1" noChangeShapeType="1" noTextEdit="1"/>
              </p:cNvSpPr>
              <p:nvPr/>
            </p:nvSpPr>
            <p:spPr bwMode="auto">
              <a:xfrm>
                <a:off x="2743200" y="5351378"/>
                <a:ext cx="10566400" cy="1354138"/>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633" name="Object 7"/>
              <p:cNvSpPr txBox="1"/>
              <p:nvPr/>
            </p:nvSpPr>
            <p:spPr bwMode="auto">
              <a:xfrm>
                <a:off x="4165600" y="6943557"/>
                <a:ext cx="5802312" cy="128746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ln</m:t>
                          </m:r>
                        </m:fName>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𝑎𝑑</m:t>
                                  </m:r>
                                </m:num>
                                <m:den>
                                  <m:r>
                                    <a:rPr lang="en-US" i="1">
                                      <a:solidFill>
                                        <a:srgbClr val="000000"/>
                                      </a:solidFill>
                                      <a:latin typeface="Cambria Math" panose="02040503050406030204" pitchFamily="18" charset="0"/>
                                    </a:rPr>
                                    <m:t>𝑏𝑐</m:t>
                                  </m:r>
                                </m:den>
                              </m:f>
                            </m:e>
                          </m:d>
                        </m:e>
                      </m:func>
                      <m:r>
                        <a:rPr lang="en-US" i="1">
                          <a:solidFill>
                            <a:srgbClr val="000000"/>
                          </a:solidFill>
                          <a:latin typeface="Cambria Math" panose="02040503050406030204" pitchFamily="18" charset="0"/>
                        </a:rPr>
                        <m:t>±1.96×</m:t>
                      </m:r>
                      <m:rad>
                        <m:radPr>
                          <m:degHide m:val="on"/>
                          <m:ctrlPr>
                            <a:rPr lang="en-US" i="1">
                              <a:solidFill>
                                <a:srgbClr val="000000"/>
                              </a:solidFill>
                              <a:latin typeface="Cambria Math" panose="02040503050406030204" pitchFamily="18" charset="0"/>
                            </a:rPr>
                          </m:ctrlPr>
                        </m:radPr>
                        <m:deg/>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𝑎</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𝑏</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𝑐</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𝑑</m:t>
                              </m:r>
                            </m:den>
                          </m:f>
                        </m:e>
                      </m:rad>
                    </m:oMath>
                  </m:oMathPara>
                </a14:m>
                <a:endParaRPr lang="en-US" dirty="0"/>
              </a:p>
            </p:txBody>
          </p:sp>
        </mc:Choice>
        <mc:Fallback xmlns="">
          <p:sp>
            <p:nvSpPr>
              <p:cNvPr id="26633" name="Object 7"/>
              <p:cNvSpPr txBox="1">
                <a:spLocks noRot="1" noChangeAspect="1" noMove="1" noResize="1" noEditPoints="1" noAdjustHandles="1" noChangeArrowheads="1" noChangeShapeType="1" noTextEdit="1"/>
              </p:cNvSpPr>
              <p:nvPr/>
            </p:nvSpPr>
            <p:spPr bwMode="auto">
              <a:xfrm>
                <a:off x="4165600" y="6943557"/>
                <a:ext cx="5802312" cy="1287462"/>
              </a:xfrm>
              <a:prstGeom prst="rect">
                <a:avLst/>
              </a:prstGeom>
              <a:blipFill>
                <a:blip r:embed="rId4"/>
                <a:stretch>
                  <a:fillRect/>
                </a:stretch>
              </a:blipFill>
              <a:ln>
                <a:noFill/>
              </a:ln>
              <a:effectLst/>
            </p:spPr>
            <p:txBody>
              <a:bodyPr/>
              <a:lstStyle/>
              <a:p>
                <a:r>
                  <a:rPr lang="en-US">
                    <a:noFill/>
                  </a:rPr>
                  <a:t> </a:t>
                </a:r>
              </a:p>
            </p:txBody>
          </p:sp>
        </mc:Fallback>
      </mc:AlternateContent>
      <p:sp>
        <p:nvSpPr>
          <p:cNvPr id="17" name="Text Box 4">
            <a:extLst>
              <a:ext uri="{FF2B5EF4-FFF2-40B4-BE49-F238E27FC236}">
                <a16:creationId xmlns:a16="http://schemas.microsoft.com/office/drawing/2014/main" id="{83960C23-9EC9-44A7-9A73-B92D9130354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889658F0-671F-4B0A-8C65-FAF24F36C7B8}"/>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6FF6CB5F-962C-40C1-B7B1-47ECD76A37ED}"/>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BF96237-567A-466A-9353-8C8783C56DFA}"/>
              </a:ext>
            </a:extLst>
          </p:cNvPr>
          <p:cNvSpPr>
            <a:spLocks noGrp="1"/>
          </p:cNvSpPr>
          <p:nvPr>
            <p:ph type="sldNum" sz="quarter" idx="12"/>
          </p:nvPr>
        </p:nvSpPr>
        <p:spPr/>
        <p:txBody>
          <a:bodyPr/>
          <a:lstStyle/>
          <a:p>
            <a:pPr>
              <a:defRPr/>
            </a:pPr>
            <a:fld id="{9574F64C-599D-439B-AF0D-2F269C538FC5}"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DB8EE877-F2A7-4B9B-A143-F01E6D76FE43}"/>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solidFill>
                  <a:schemeClr val="accent2"/>
                </a:solidFill>
              </a:rPr>
              <a:t>Applications In Epidemiology – 2x2 table</a:t>
            </a:r>
          </a:p>
        </p:txBody>
      </p:sp>
      <p:graphicFrame>
        <p:nvGraphicFramePr>
          <p:cNvPr id="6" name="Object 1031">
            <a:extLst>
              <a:ext uri="{FF2B5EF4-FFF2-40B4-BE49-F238E27FC236}">
                <a16:creationId xmlns:a16="http://schemas.microsoft.com/office/drawing/2014/main" id="{71DC6103-68F8-4B23-BAB4-9FBD521FA93D}"/>
              </a:ext>
            </a:extLst>
          </p:cNvPr>
          <p:cNvGraphicFramePr>
            <a:graphicFrameLocks noChangeAspect="1"/>
          </p:cNvGraphicFramePr>
          <p:nvPr>
            <p:extLst>
              <p:ext uri="{D42A27DB-BD31-4B8C-83A1-F6EECF244321}">
                <p14:modId xmlns:p14="http://schemas.microsoft.com/office/powerpoint/2010/main" val="254546584"/>
              </p:ext>
            </p:extLst>
          </p:nvPr>
        </p:nvGraphicFramePr>
        <p:xfrm>
          <a:off x="3211513" y="2849563"/>
          <a:ext cx="5380037" cy="2786062"/>
        </p:xfrm>
        <a:graphic>
          <a:graphicData uri="http://schemas.openxmlformats.org/presentationml/2006/ole">
            <mc:AlternateContent xmlns:mc="http://schemas.openxmlformats.org/markup-compatibility/2006">
              <mc:Choice xmlns:v="urn:schemas-microsoft-com:vml" Requires="v">
                <p:oleObj name="Document" r:id="rId2" imgW="4344829" imgH="2258229" progId="Word.Document.8">
                  <p:embed/>
                </p:oleObj>
              </mc:Choice>
              <mc:Fallback>
                <p:oleObj name="Document" r:id="rId2" imgW="4344829" imgH="2258229" progId="Word.Document.8">
                  <p:embed/>
                  <p:pic>
                    <p:nvPicPr>
                      <p:cNvPr id="22537" name="Object 1031"/>
                      <p:cNvPicPr>
                        <a:picLocks noChangeAspect="1" noChangeArrowheads="1"/>
                      </p:cNvPicPr>
                      <p:nvPr/>
                    </p:nvPicPr>
                    <p:blipFill>
                      <a:blip r:embed="rId3"/>
                      <a:srcRect/>
                      <a:stretch>
                        <a:fillRect/>
                      </a:stretch>
                    </p:blipFill>
                    <p:spPr bwMode="auto">
                      <a:xfrm>
                        <a:off x="3211513" y="2849563"/>
                        <a:ext cx="5380037" cy="2786062"/>
                      </a:xfrm>
                      <a:prstGeom prst="rect">
                        <a:avLst/>
                      </a:prstGeom>
                      <a:noFill/>
                      <a:ln>
                        <a:noFill/>
                      </a:ln>
                      <a:effectLst/>
                    </p:spPr>
                  </p:pic>
                </p:oleObj>
              </mc:Fallback>
            </mc:AlternateContent>
          </a:graphicData>
        </a:graphic>
      </p:graphicFrame>
      <p:sp>
        <p:nvSpPr>
          <p:cNvPr id="7" name="TextBox 6">
            <a:extLst>
              <a:ext uri="{FF2B5EF4-FFF2-40B4-BE49-F238E27FC236}">
                <a16:creationId xmlns:a16="http://schemas.microsoft.com/office/drawing/2014/main" id="{9207B9FE-12E0-4771-BC5B-41CDA33D469E}"/>
              </a:ext>
            </a:extLst>
          </p:cNvPr>
          <p:cNvSpPr txBox="1"/>
          <p:nvPr/>
        </p:nvSpPr>
        <p:spPr>
          <a:xfrm>
            <a:off x="2048394" y="1491642"/>
            <a:ext cx="8026400" cy="830997"/>
          </a:xfrm>
          <a:prstGeom prst="rect">
            <a:avLst/>
          </a:prstGeom>
          <a:noFill/>
        </p:spPr>
        <p:txBody>
          <a:bodyPr wrap="square" rtlCol="0">
            <a:spAutoFit/>
          </a:bodyPr>
          <a:lstStyle/>
          <a:p>
            <a:pPr algn="l"/>
            <a:r>
              <a:rPr lang="en-US" sz="2400" b="1" dirty="0">
                <a:solidFill>
                  <a:schemeClr val="accent2"/>
                </a:solidFill>
              </a:rPr>
              <a:t>Exercise 3</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a:t>
            </a:r>
            <a:r>
              <a:rPr lang="en-US" sz="2400" dirty="0">
                <a:solidFill>
                  <a:schemeClr val="accent2"/>
                </a:solidFill>
                <a:sym typeface="Symbol" panose="05050102010706020507" pitchFamily="18" charset="2"/>
              </a:rPr>
              <a:t>, </a:t>
            </a:r>
            <a:r>
              <a:rPr lang="en-US" sz="2400" dirty="0">
                <a:solidFill>
                  <a:schemeClr val="accent2"/>
                </a:solidFill>
              </a:rPr>
              <a:t>the estimated OR and a 95% CI for the Keller dataset</a:t>
            </a:r>
          </a:p>
        </p:txBody>
      </p:sp>
      <p:sp>
        <p:nvSpPr>
          <p:cNvPr id="8" name="Date Placeholder 7">
            <a:extLst>
              <a:ext uri="{FF2B5EF4-FFF2-40B4-BE49-F238E27FC236}">
                <a16:creationId xmlns:a16="http://schemas.microsoft.com/office/drawing/2014/main" id="{5082F636-3215-46C3-BF1D-F2E0011AF6BB}"/>
              </a:ext>
            </a:extLst>
          </p:cNvPr>
          <p:cNvSpPr>
            <a:spLocks noGrp="1"/>
          </p:cNvSpPr>
          <p:nvPr>
            <p:ph type="dt" sz="half" idx="10"/>
          </p:nvPr>
        </p:nvSpPr>
        <p:spPr/>
        <p:txBody>
          <a:bodyPr/>
          <a:lstStyle/>
          <a:p>
            <a:pPr>
              <a:defRPr/>
            </a:pPr>
            <a:r>
              <a:rPr lang="en-US"/>
              <a:t>Summer Institutes</a:t>
            </a:r>
          </a:p>
        </p:txBody>
      </p:sp>
      <p:sp>
        <p:nvSpPr>
          <p:cNvPr id="9" name="Footer Placeholder 8">
            <a:extLst>
              <a:ext uri="{FF2B5EF4-FFF2-40B4-BE49-F238E27FC236}">
                <a16:creationId xmlns:a16="http://schemas.microsoft.com/office/drawing/2014/main" id="{8ED66EE0-CF2C-497F-A5C0-6075C93F1283}"/>
              </a:ext>
            </a:extLst>
          </p:cNvPr>
          <p:cNvSpPr>
            <a:spLocks noGrp="1"/>
          </p:cNvSpPr>
          <p:nvPr>
            <p:ph type="ftr" sz="quarter" idx="11"/>
          </p:nvPr>
        </p:nvSpPr>
        <p:spPr/>
        <p:txBody>
          <a:bodyPr/>
          <a:lstStyle/>
          <a:p>
            <a:pPr>
              <a:defRPr/>
            </a:pPr>
            <a:r>
              <a:rPr lang="en-US"/>
              <a:t>Module 1, Session 7</a:t>
            </a:r>
          </a:p>
        </p:txBody>
      </p:sp>
      <p:sp>
        <p:nvSpPr>
          <p:cNvPr id="10" name="Slide Number Placeholder 9">
            <a:extLst>
              <a:ext uri="{FF2B5EF4-FFF2-40B4-BE49-F238E27FC236}">
                <a16:creationId xmlns:a16="http://schemas.microsoft.com/office/drawing/2014/main" id="{8B8E7315-8E5E-422A-B870-66D59E949831}"/>
              </a:ext>
            </a:extLst>
          </p:cNvPr>
          <p:cNvSpPr>
            <a:spLocks noGrp="1"/>
          </p:cNvSpPr>
          <p:nvPr>
            <p:ph type="sldNum" sz="quarter" idx="12"/>
          </p:nvPr>
        </p:nvSpPr>
        <p:spPr/>
        <p:txBody>
          <a:bodyPr/>
          <a:lstStyle/>
          <a:p>
            <a:pPr>
              <a:defRPr/>
            </a:pPr>
            <a:fld id="{9574F64C-599D-439B-AF0D-2F269C538FC5}" type="slidenum">
              <a:rPr lang="en-US" smtClean="0"/>
              <a:pPr>
                <a:defRPr/>
              </a:pPr>
              <a:t>21</a:t>
            </a:fld>
            <a:endParaRPr lang="en-US"/>
          </a:p>
        </p:txBody>
      </p:sp>
    </p:spTree>
    <p:extLst>
      <p:ext uri="{BB962C8B-B14F-4D97-AF65-F5344CB8AC3E}">
        <p14:creationId xmlns:p14="http://schemas.microsoft.com/office/powerpoint/2010/main" val="4157552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2"/>
          <p:cNvSpPr txBox="1">
            <a:spLocks noChangeArrowheads="1"/>
          </p:cNvSpPr>
          <p:nvPr/>
        </p:nvSpPr>
        <p:spPr bwMode="auto">
          <a:xfrm>
            <a:off x="1490133" y="-1117600"/>
            <a:ext cx="9347200" cy="639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5888" indent="-115888" algn="l" defTabSz="912813">
              <a:spcBef>
                <a:spcPct val="20000"/>
              </a:spcBef>
              <a:buChar char="•"/>
              <a:tabLst>
                <a:tab pos="461963" algn="l"/>
              </a:tabLst>
              <a:defRPr sz="3200">
                <a:solidFill>
                  <a:schemeClr val="tx1"/>
                </a:solidFill>
                <a:latin typeface="Times New Roman" charset="0"/>
              </a:defRPr>
            </a:lvl1pPr>
            <a:lvl2pPr marL="742950" indent="-285750" algn="l" defTabSz="912813">
              <a:spcBef>
                <a:spcPct val="20000"/>
              </a:spcBef>
              <a:buChar char="–"/>
              <a:tabLst>
                <a:tab pos="461963" algn="l"/>
              </a:tabLst>
              <a:defRPr sz="2800">
                <a:solidFill>
                  <a:schemeClr val="tx1"/>
                </a:solidFill>
                <a:latin typeface="Times New Roman" charset="0"/>
              </a:defRPr>
            </a:lvl2pPr>
            <a:lvl3pPr marL="1143000" indent="-228600" algn="l" defTabSz="912813">
              <a:spcBef>
                <a:spcPct val="20000"/>
              </a:spcBef>
              <a:buChar char="•"/>
              <a:tabLst>
                <a:tab pos="461963" algn="l"/>
              </a:tabLst>
              <a:defRPr sz="2400">
                <a:solidFill>
                  <a:schemeClr val="tx1"/>
                </a:solidFill>
                <a:latin typeface="Times New Roman" charset="0"/>
              </a:defRPr>
            </a:lvl3pPr>
            <a:lvl4pPr marL="1600200" indent="-228600" algn="l" defTabSz="912813">
              <a:spcBef>
                <a:spcPct val="20000"/>
              </a:spcBef>
              <a:buChar char="–"/>
              <a:tabLst>
                <a:tab pos="461963" algn="l"/>
              </a:tabLst>
              <a:defRPr sz="2000">
                <a:solidFill>
                  <a:schemeClr val="tx1"/>
                </a:solidFill>
                <a:latin typeface="Times New Roman" charset="0"/>
              </a:defRPr>
            </a:lvl4pPr>
            <a:lvl5pPr marL="2057400" indent="-228600" algn="l" defTabSz="912813">
              <a:spcBef>
                <a:spcPct val="20000"/>
              </a:spcBef>
              <a:buChar char="»"/>
              <a:tabLst>
                <a:tab pos="461963" algn="l"/>
              </a:tabLst>
              <a:defRPr sz="2000">
                <a:solidFill>
                  <a:schemeClr val="tx1"/>
                </a:solidFill>
                <a:latin typeface="Times New Roman" charset="0"/>
              </a:defRPr>
            </a:lvl5pPr>
            <a:lvl6pPr marL="25146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6pPr>
            <a:lvl7pPr marL="29718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7pPr>
            <a:lvl8pPr marL="34290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8pPr>
            <a:lvl9pPr marL="3886200" indent="-228600" defTabSz="912813" eaLnBrk="0" fontAlgn="base" hangingPunct="0">
              <a:spcBef>
                <a:spcPct val="20000"/>
              </a:spcBef>
              <a:spcAft>
                <a:spcPct val="0"/>
              </a:spcAft>
              <a:buChar char="»"/>
              <a:tabLst>
                <a:tab pos="461963" algn="l"/>
              </a:tabLst>
              <a:defRPr sz="2000">
                <a:solidFill>
                  <a:schemeClr val="tx1"/>
                </a:solidFill>
                <a:latin typeface="Times New Roman" charset="0"/>
              </a:defRPr>
            </a:lvl9pPr>
          </a:lstStyle>
          <a:p>
            <a:pPr algn="just">
              <a:spcBef>
                <a:spcPct val="50000"/>
              </a:spcBef>
              <a:buFontTx/>
              <a:buNone/>
            </a:pPr>
            <a:r>
              <a:rPr lang="en-US" altLang="en-US" sz="3556"/>
              <a:t>		</a:t>
            </a:r>
            <a:endParaRPr lang="en-US" altLang="en-US" sz="3556">
              <a:sym typeface="Symbol" pitchFamily="18" charset="2"/>
            </a:endParaRPr>
          </a:p>
        </p:txBody>
      </p:sp>
      <p:sp>
        <p:nvSpPr>
          <p:cNvPr id="29703" name="Text Box 5"/>
          <p:cNvSpPr txBox="1">
            <a:spLocks noChangeArrowheads="1"/>
          </p:cNvSpPr>
          <p:nvPr/>
        </p:nvSpPr>
        <p:spPr bwMode="auto">
          <a:xfrm>
            <a:off x="2041144" y="1588409"/>
            <a:ext cx="880533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3</a:t>
            </a:r>
            <a:r>
              <a:rPr lang="en-US" altLang="en-US" sz="2400" dirty="0"/>
              <a:t>:  Sex-linked traits</a:t>
            </a:r>
          </a:p>
          <a:p>
            <a:pPr>
              <a:spcBef>
                <a:spcPct val="50000"/>
              </a:spcBef>
              <a:buFontTx/>
              <a:buNone/>
            </a:pPr>
            <a:r>
              <a:rPr lang="en-US" altLang="en-US" sz="2400" dirty="0"/>
              <a:t>Suppose we collect a random sample of Drosophila and cross classify eye color and sex.</a:t>
            </a:r>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dirty="0"/>
          </a:p>
          <a:p>
            <a:pPr algn="just">
              <a:spcBef>
                <a:spcPct val="50000"/>
              </a:spcBef>
              <a:buFontTx/>
              <a:buNone/>
            </a:pPr>
            <a:endParaRPr lang="en-US" altLang="en-US" sz="2400" b="1" dirty="0"/>
          </a:p>
          <a:p>
            <a:pPr>
              <a:spcBef>
                <a:spcPct val="50000"/>
              </a:spcBef>
              <a:buFontTx/>
              <a:buNone/>
            </a:pPr>
            <a:r>
              <a:rPr lang="en-US" altLang="en-US" sz="2400" b="1" dirty="0"/>
              <a:t>Q:</a:t>
            </a:r>
            <a:r>
              <a:rPr lang="en-US" altLang="en-US" sz="2400" dirty="0"/>
              <a:t>  Is eye color associated with sex?</a:t>
            </a:r>
          </a:p>
          <a:p>
            <a:pPr>
              <a:spcBef>
                <a:spcPct val="50000"/>
              </a:spcBef>
              <a:buFontTx/>
              <a:buNone/>
            </a:pPr>
            <a:r>
              <a:rPr lang="en-US" altLang="en-US" sz="2400" b="1" dirty="0"/>
              <a:t>Q:</a:t>
            </a:r>
            <a:r>
              <a:rPr lang="en-US" altLang="en-US" sz="2400" dirty="0"/>
              <a:t>  If eye color is associated with sex, then what is the magnitude of the effect?</a:t>
            </a:r>
          </a:p>
        </p:txBody>
      </p:sp>
      <p:graphicFrame>
        <p:nvGraphicFramePr>
          <p:cNvPr id="29704" name="Object 6"/>
          <p:cNvGraphicFramePr>
            <a:graphicFrameLocks noChangeAspect="1"/>
          </p:cNvGraphicFramePr>
          <p:nvPr>
            <p:extLst>
              <p:ext uri="{D42A27DB-BD31-4B8C-83A1-F6EECF244321}">
                <p14:modId xmlns:p14="http://schemas.microsoft.com/office/powerpoint/2010/main" val="3042006019"/>
              </p:ext>
            </p:extLst>
          </p:nvPr>
        </p:nvGraphicFramePr>
        <p:xfrm>
          <a:off x="3064933" y="3102044"/>
          <a:ext cx="6197600" cy="2605040"/>
        </p:xfrm>
        <a:graphic>
          <a:graphicData uri="http://schemas.openxmlformats.org/presentationml/2006/ole">
            <mc:AlternateContent xmlns:mc="http://schemas.openxmlformats.org/markup-compatibility/2006">
              <mc:Choice xmlns:v="urn:schemas-microsoft-com:vml" Requires="v">
                <p:oleObj name="Document" r:id="rId2" imgW="4580468" imgH="1923117" progId="Word.Document.8">
                  <p:embed/>
                </p:oleObj>
              </mc:Choice>
              <mc:Fallback>
                <p:oleObj name="Document" r:id="rId2" imgW="4580468" imgH="1923117" progId="Word.Document.8">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4933" y="3102044"/>
                        <a:ext cx="6197600" cy="2605040"/>
                      </a:xfrm>
                      <a:prstGeom prst="rect">
                        <a:avLst/>
                      </a:prstGeom>
                      <a:noFill/>
                      <a:ln>
                        <a:noFill/>
                      </a:ln>
                      <a:effectLst/>
                    </p:spPr>
                  </p:pic>
                </p:oleObj>
              </mc:Fallback>
            </mc:AlternateContent>
          </a:graphicData>
        </a:graphic>
      </p:graphicFrame>
      <p:sp>
        <p:nvSpPr>
          <p:cNvPr id="10" name="Text Box 4">
            <a:extLst>
              <a:ext uri="{FF2B5EF4-FFF2-40B4-BE49-F238E27FC236}">
                <a16:creationId xmlns:a16="http://schemas.microsoft.com/office/drawing/2014/main" id="{C5CA97EA-A181-4AEA-AA38-7A94FABCB6C2}"/>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083D9ABB-64D7-4AF9-819E-6C778491EB07}"/>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68C15320-BC19-441C-928B-162F2B8477DA}"/>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63628CD4-65FB-4111-A7F1-7A85B1C0D51B}"/>
              </a:ext>
            </a:extLst>
          </p:cNvPr>
          <p:cNvSpPr>
            <a:spLocks noGrp="1"/>
          </p:cNvSpPr>
          <p:nvPr>
            <p:ph type="sldNum" sz="quarter" idx="12"/>
          </p:nvPr>
        </p:nvSpPr>
        <p:spPr/>
        <p:txBody>
          <a:bodyPr/>
          <a:lstStyle/>
          <a:p>
            <a:pPr>
              <a:defRPr/>
            </a:pPr>
            <a:fld id="{9574F64C-599D-439B-AF0D-2F269C538FC5}"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Text Box 4"/>
          <p:cNvSpPr txBox="1">
            <a:spLocks noChangeArrowheads="1"/>
          </p:cNvSpPr>
          <p:nvPr/>
        </p:nvSpPr>
        <p:spPr bwMode="auto">
          <a:xfrm>
            <a:off x="1447800" y="1200979"/>
            <a:ext cx="988906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 pos="1657350" algn="l"/>
                <a:tab pos="2857500" algn="l"/>
              </a:tabLst>
              <a:defRPr sz="3200">
                <a:solidFill>
                  <a:schemeClr val="tx1"/>
                </a:solidFill>
                <a:latin typeface="Times New Roman" charset="0"/>
              </a:defRPr>
            </a:lvl1pPr>
            <a:lvl2pPr marL="742950" indent="-285750" algn="l">
              <a:spcBef>
                <a:spcPct val="20000"/>
              </a:spcBef>
              <a:buChar char="–"/>
              <a:tabLst>
                <a:tab pos="457200" algn="l"/>
                <a:tab pos="1657350" algn="l"/>
                <a:tab pos="2857500" algn="l"/>
              </a:tabLst>
              <a:defRPr sz="2800">
                <a:solidFill>
                  <a:schemeClr val="tx1"/>
                </a:solidFill>
                <a:latin typeface="Times New Roman" charset="0"/>
              </a:defRPr>
            </a:lvl2pPr>
            <a:lvl3pPr marL="1143000" indent="-228600" algn="l">
              <a:spcBef>
                <a:spcPct val="20000"/>
              </a:spcBef>
              <a:buChar char="•"/>
              <a:tabLst>
                <a:tab pos="457200" algn="l"/>
                <a:tab pos="1657350" algn="l"/>
                <a:tab pos="2857500" algn="l"/>
              </a:tabLst>
              <a:defRPr sz="2400">
                <a:solidFill>
                  <a:schemeClr val="tx1"/>
                </a:solidFill>
                <a:latin typeface="Times New Roman" charset="0"/>
              </a:defRPr>
            </a:lvl3pPr>
            <a:lvl4pPr marL="1600200" indent="-228600" algn="l">
              <a:spcBef>
                <a:spcPct val="20000"/>
              </a:spcBef>
              <a:buChar char="–"/>
              <a:tabLst>
                <a:tab pos="457200" algn="l"/>
                <a:tab pos="1657350" algn="l"/>
                <a:tab pos="2857500" algn="l"/>
              </a:tabLst>
              <a:defRPr sz="2000">
                <a:solidFill>
                  <a:schemeClr val="tx1"/>
                </a:solidFill>
                <a:latin typeface="Times New Roman" charset="0"/>
              </a:defRPr>
            </a:lvl4pPr>
            <a:lvl5pPr marL="2057400" indent="-228600" algn="l">
              <a:spcBef>
                <a:spcPct val="20000"/>
              </a:spcBef>
              <a:buChar char="»"/>
              <a:tabLst>
                <a:tab pos="457200" algn="l"/>
                <a:tab pos="1657350" algn="l"/>
                <a:tab pos="28575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 pos="1657350" algn="l"/>
                <a:tab pos="2857500" algn="l"/>
              </a:tabLst>
              <a:defRPr sz="2000">
                <a:solidFill>
                  <a:schemeClr val="tx1"/>
                </a:solidFill>
                <a:latin typeface="Times New Roman" charset="0"/>
              </a:defRPr>
            </a:lvl9pPr>
          </a:lstStyle>
          <a:p>
            <a:pPr>
              <a:spcBef>
                <a:spcPct val="50000"/>
              </a:spcBef>
              <a:buFontTx/>
              <a:buNone/>
            </a:pPr>
            <a:r>
              <a:rPr lang="en-US" altLang="en-US" sz="2400" b="1" dirty="0"/>
              <a:t>Example 3 </a:t>
            </a:r>
            <a:r>
              <a:rPr lang="en-US" altLang="en-US" sz="2400" dirty="0"/>
              <a:t>is an example of a </a:t>
            </a:r>
            <a:r>
              <a:rPr lang="en-US" altLang="en-US" sz="2400" b="1" dirty="0"/>
              <a:t>cross-sectional</a:t>
            </a:r>
            <a:r>
              <a:rPr lang="en-US" altLang="en-US" sz="2400" dirty="0"/>
              <a:t> study since only the total for the entire table is fixed in advance.  The row totals or column totals are not fixed in advance.</a:t>
            </a:r>
          </a:p>
        </p:txBody>
      </p:sp>
      <p:sp>
        <p:nvSpPr>
          <p:cNvPr id="30727" name="Text Box 6"/>
          <p:cNvSpPr txBox="1">
            <a:spLocks noChangeArrowheads="1"/>
          </p:cNvSpPr>
          <p:nvPr/>
        </p:nvSpPr>
        <p:spPr bwMode="auto">
          <a:xfrm>
            <a:off x="1447800" y="5120202"/>
            <a:ext cx="101600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u="sng" dirty="0"/>
              <a:t>Cross-sectional studies</a:t>
            </a:r>
          </a:p>
          <a:p>
            <a:pPr>
              <a:spcBef>
                <a:spcPts val="600"/>
              </a:spcBef>
            </a:pPr>
            <a:r>
              <a:rPr lang="en-US" altLang="en-US" sz="2400" dirty="0"/>
              <a:t>Sample from the entire population, not by disease status or exposure status</a:t>
            </a:r>
          </a:p>
          <a:p>
            <a:pPr>
              <a:spcBef>
                <a:spcPts val="600"/>
              </a:spcBef>
            </a:pPr>
            <a:r>
              <a:rPr lang="en-US" altLang="en-US" sz="2400" dirty="0"/>
              <a:t>Use chi-square test to test for association</a:t>
            </a:r>
          </a:p>
          <a:p>
            <a:pPr>
              <a:spcBef>
                <a:spcPts val="600"/>
              </a:spcBef>
            </a:pPr>
            <a:r>
              <a:rPr lang="en-US" altLang="en-US" sz="2400" dirty="0"/>
              <a:t>Use RR or </a:t>
            </a:r>
            <a:r>
              <a:rPr lang="en-US" altLang="en-US" sz="2400" dirty="0" err="1"/>
              <a:t>OR</a:t>
            </a:r>
            <a:r>
              <a:rPr lang="en-US" altLang="en-US" sz="2400" dirty="0"/>
              <a:t> to summarize association</a:t>
            </a:r>
          </a:p>
          <a:p>
            <a:pPr>
              <a:spcBef>
                <a:spcPts val="600"/>
              </a:spcBef>
            </a:pPr>
            <a:r>
              <a:rPr lang="en-US" altLang="en-US" sz="2400" dirty="0"/>
              <a:t>Cases of disease are </a:t>
            </a:r>
            <a:r>
              <a:rPr lang="en-US" altLang="en-US" sz="2400" b="1" dirty="0"/>
              <a:t>prevalent</a:t>
            </a:r>
            <a:r>
              <a:rPr lang="en-US" altLang="en-US" sz="2400" dirty="0"/>
              <a:t> cases (compared to incident cases in a prospective or cohort study)</a:t>
            </a:r>
          </a:p>
        </p:txBody>
      </p:sp>
      <p:graphicFrame>
        <p:nvGraphicFramePr>
          <p:cNvPr id="30728" name="Object 7"/>
          <p:cNvGraphicFramePr>
            <a:graphicFrameLocks noChangeAspect="1"/>
          </p:cNvGraphicFramePr>
          <p:nvPr>
            <p:extLst>
              <p:ext uri="{D42A27DB-BD31-4B8C-83A1-F6EECF244321}">
                <p14:modId xmlns:p14="http://schemas.microsoft.com/office/powerpoint/2010/main" val="1521655994"/>
              </p:ext>
            </p:extLst>
          </p:nvPr>
        </p:nvGraphicFramePr>
        <p:xfrm>
          <a:off x="2976563" y="2432050"/>
          <a:ext cx="6011862" cy="2646363"/>
        </p:xfrm>
        <a:graphic>
          <a:graphicData uri="http://schemas.openxmlformats.org/presentationml/2006/ole">
            <mc:AlternateContent xmlns:mc="http://schemas.openxmlformats.org/markup-compatibility/2006">
              <mc:Choice xmlns:v="urn:schemas-microsoft-com:vml" Requires="v">
                <p:oleObj name="Document" r:id="rId2" imgW="4566478" imgH="2025265" progId="Word.Document.8">
                  <p:embed/>
                </p:oleObj>
              </mc:Choice>
              <mc:Fallback>
                <p:oleObj name="Document" r:id="rId2" imgW="4566478" imgH="2025265" progId="Word.Document.8">
                  <p:embed/>
                  <p:pic>
                    <p:nvPicPr>
                      <p:cNvPr id="0" name="Object 7"/>
                      <p:cNvPicPr>
                        <a:picLocks noChangeAspect="1" noChangeArrowheads="1"/>
                      </p:cNvPicPr>
                      <p:nvPr/>
                    </p:nvPicPr>
                    <p:blipFill>
                      <a:blip r:embed="rId3"/>
                      <a:srcRect/>
                      <a:stretch>
                        <a:fillRect/>
                      </a:stretch>
                    </p:blipFill>
                    <p:spPr bwMode="auto">
                      <a:xfrm>
                        <a:off x="2976563" y="2432050"/>
                        <a:ext cx="6011862" cy="2646363"/>
                      </a:xfrm>
                      <a:prstGeom prst="rect">
                        <a:avLst/>
                      </a:prstGeom>
                      <a:noFill/>
                      <a:ln>
                        <a:noFill/>
                      </a:ln>
                      <a:effectLst/>
                    </p:spPr>
                  </p:pic>
                </p:oleObj>
              </mc:Fallback>
            </mc:AlternateContent>
          </a:graphicData>
        </a:graphic>
      </p:graphicFrame>
      <p:sp>
        <p:nvSpPr>
          <p:cNvPr id="10" name="Text Box 4">
            <a:extLst>
              <a:ext uri="{FF2B5EF4-FFF2-40B4-BE49-F238E27FC236}">
                <a16:creationId xmlns:a16="http://schemas.microsoft.com/office/drawing/2014/main" id="{59B47A48-8FA3-4DE5-9354-5DAD4C27EFE8}"/>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9289E59A-C463-4705-A79B-BC1DD7DD550F}"/>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7CD3345-8B93-4C00-9763-3CAF52016F5F}"/>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E432DEFD-E83A-4ECF-8E47-85774D035BB1}"/>
              </a:ext>
            </a:extLst>
          </p:cNvPr>
          <p:cNvSpPr>
            <a:spLocks noGrp="1"/>
          </p:cNvSpPr>
          <p:nvPr>
            <p:ph type="sldNum" sz="quarter" idx="12"/>
          </p:nvPr>
        </p:nvSpPr>
        <p:spPr/>
        <p:txBody>
          <a:bodyPr/>
          <a:lstStyle/>
          <a:p>
            <a:pPr>
              <a:defRPr/>
            </a:pPr>
            <a:fld id="{9574F64C-599D-439B-AF0D-2F269C538FC5}"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a:extLst>
              <a:ext uri="{FF2B5EF4-FFF2-40B4-BE49-F238E27FC236}">
                <a16:creationId xmlns:a16="http://schemas.microsoft.com/office/drawing/2014/main" id="{B24AD006-21B0-4C94-A580-BD6E364A5157}"/>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 2x2 table</a:t>
            </a:r>
          </a:p>
        </p:txBody>
      </p:sp>
      <p:sp>
        <p:nvSpPr>
          <p:cNvPr id="2" name="Date Placeholder 1">
            <a:extLst>
              <a:ext uri="{FF2B5EF4-FFF2-40B4-BE49-F238E27FC236}">
                <a16:creationId xmlns:a16="http://schemas.microsoft.com/office/drawing/2014/main" id="{0ADCF714-7D1F-44F2-9458-93466BF20748}"/>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0DE73903-76D5-4EC8-AB83-0F7F3A8E286D}"/>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AF5AF368-46B7-40ED-AD5F-2762206F7698}"/>
              </a:ext>
            </a:extLst>
          </p:cNvPr>
          <p:cNvSpPr>
            <a:spLocks noGrp="1"/>
          </p:cNvSpPr>
          <p:nvPr>
            <p:ph type="sldNum" sz="quarter" idx="12"/>
          </p:nvPr>
        </p:nvSpPr>
        <p:spPr/>
        <p:txBody>
          <a:bodyPr/>
          <a:lstStyle/>
          <a:p>
            <a:pPr>
              <a:defRPr/>
            </a:pPr>
            <a:fld id="{9574F64C-599D-439B-AF0D-2F269C538FC5}" type="slidenum">
              <a:rPr lang="en-US" smtClean="0"/>
              <a:pPr>
                <a:defRPr/>
              </a:pPr>
              <a:t>24</a:t>
            </a:fld>
            <a:endParaRPr lang="en-US"/>
          </a:p>
        </p:txBody>
      </p:sp>
      <p:sp>
        <p:nvSpPr>
          <p:cNvPr id="8" name="TextBox 7">
            <a:extLst>
              <a:ext uri="{FF2B5EF4-FFF2-40B4-BE49-F238E27FC236}">
                <a16:creationId xmlns:a16="http://schemas.microsoft.com/office/drawing/2014/main" id="{0C927262-2779-499E-A875-D1E7436174A3}"/>
              </a:ext>
            </a:extLst>
          </p:cNvPr>
          <p:cNvSpPr txBox="1"/>
          <p:nvPr/>
        </p:nvSpPr>
        <p:spPr>
          <a:xfrm>
            <a:off x="2048394" y="1491642"/>
            <a:ext cx="8543406" cy="830997"/>
          </a:xfrm>
          <a:prstGeom prst="rect">
            <a:avLst/>
          </a:prstGeom>
          <a:noFill/>
        </p:spPr>
        <p:txBody>
          <a:bodyPr wrap="square" rtlCol="0">
            <a:spAutoFit/>
          </a:bodyPr>
          <a:lstStyle/>
          <a:p>
            <a:pPr algn="l"/>
            <a:r>
              <a:rPr lang="en-US" sz="2400" b="1" dirty="0">
                <a:solidFill>
                  <a:schemeClr val="accent2"/>
                </a:solidFill>
              </a:rPr>
              <a:t>Exercise 4</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 </a:t>
            </a:r>
            <a:r>
              <a:rPr lang="en-US" sz="2400" dirty="0">
                <a:solidFill>
                  <a:schemeClr val="accent2"/>
                </a:solidFill>
                <a:sym typeface="Symbol" panose="05050102010706020507" pitchFamily="18" charset="2"/>
              </a:rPr>
              <a:t>and </a:t>
            </a:r>
            <a:r>
              <a:rPr lang="en-US" sz="2400" dirty="0">
                <a:solidFill>
                  <a:schemeClr val="accent2"/>
                </a:solidFill>
              </a:rPr>
              <a:t>the estimated OR for the Drosophila dataset</a:t>
            </a:r>
          </a:p>
        </p:txBody>
      </p:sp>
      <p:graphicFrame>
        <p:nvGraphicFramePr>
          <p:cNvPr id="10" name="Object 7">
            <a:extLst>
              <a:ext uri="{FF2B5EF4-FFF2-40B4-BE49-F238E27FC236}">
                <a16:creationId xmlns:a16="http://schemas.microsoft.com/office/drawing/2014/main" id="{B4E9CAE7-2ACE-4E2F-AF3A-0CDADF19AC68}"/>
              </a:ext>
            </a:extLst>
          </p:cNvPr>
          <p:cNvGraphicFramePr>
            <a:graphicFrameLocks noChangeAspect="1"/>
          </p:cNvGraphicFramePr>
          <p:nvPr>
            <p:extLst>
              <p:ext uri="{D42A27DB-BD31-4B8C-83A1-F6EECF244321}">
                <p14:modId xmlns:p14="http://schemas.microsoft.com/office/powerpoint/2010/main" val="4186629317"/>
              </p:ext>
            </p:extLst>
          </p:nvPr>
        </p:nvGraphicFramePr>
        <p:xfrm>
          <a:off x="3314166" y="2623242"/>
          <a:ext cx="6011862" cy="2646363"/>
        </p:xfrm>
        <a:graphic>
          <a:graphicData uri="http://schemas.openxmlformats.org/presentationml/2006/ole">
            <mc:AlternateContent xmlns:mc="http://schemas.openxmlformats.org/markup-compatibility/2006">
              <mc:Choice xmlns:v="urn:schemas-microsoft-com:vml" Requires="v">
                <p:oleObj name="Document" r:id="rId2" imgW="4566478" imgH="2029232" progId="Word.Document.8">
                  <p:embed/>
                </p:oleObj>
              </mc:Choice>
              <mc:Fallback>
                <p:oleObj name="Document" r:id="rId2" imgW="4566478" imgH="2029232" progId="Word.Document.8">
                  <p:embed/>
                  <p:pic>
                    <p:nvPicPr>
                      <p:cNvPr id="30728" name="Object 7"/>
                      <p:cNvPicPr>
                        <a:picLocks noChangeAspect="1" noChangeArrowheads="1"/>
                      </p:cNvPicPr>
                      <p:nvPr/>
                    </p:nvPicPr>
                    <p:blipFill>
                      <a:blip r:embed="rId3"/>
                      <a:srcRect/>
                      <a:stretch>
                        <a:fillRect/>
                      </a:stretch>
                    </p:blipFill>
                    <p:spPr bwMode="auto">
                      <a:xfrm>
                        <a:off x="3314166" y="2623242"/>
                        <a:ext cx="6011862" cy="2646363"/>
                      </a:xfrm>
                      <a:prstGeom prst="rect">
                        <a:avLst/>
                      </a:prstGeom>
                      <a:noFill/>
                      <a:ln>
                        <a:noFill/>
                      </a:ln>
                      <a:effec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2370666" y="947361"/>
            <a:ext cx="74506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Factors and Contingency Tables</a:t>
            </a:r>
          </a:p>
        </p:txBody>
      </p:sp>
      <p:sp>
        <p:nvSpPr>
          <p:cNvPr id="4101" name="Rectangle 3"/>
          <p:cNvSpPr>
            <a:spLocks noChangeArrowheads="1"/>
          </p:cNvSpPr>
          <p:nvPr/>
        </p:nvSpPr>
        <p:spPr bwMode="auto">
          <a:xfrm>
            <a:off x="1524000" y="1905000"/>
            <a:ext cx="9482667"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Definition</a:t>
            </a:r>
            <a:r>
              <a:rPr lang="en-US" altLang="en-US" sz="2400" dirty="0"/>
              <a:t>: A </a:t>
            </a:r>
            <a:r>
              <a:rPr lang="en-US" altLang="en-US" sz="2400" b="1" dirty="0"/>
              <a:t>factor</a:t>
            </a:r>
            <a:r>
              <a:rPr lang="en-US" altLang="en-US" sz="2400" dirty="0"/>
              <a:t> is a categorical (discrete) variable taking a small number of values that represent the levels of the factor.</a:t>
            </a:r>
          </a:p>
          <a:p>
            <a:pPr>
              <a:spcBef>
                <a:spcPct val="50000"/>
              </a:spcBef>
              <a:buFontTx/>
              <a:buNone/>
            </a:pPr>
            <a:r>
              <a:rPr lang="en-US" altLang="en-US" sz="2400" u="sng" dirty="0"/>
              <a:t>Examples</a:t>
            </a:r>
          </a:p>
          <a:p>
            <a:pPr>
              <a:spcBef>
                <a:spcPct val="50000"/>
              </a:spcBef>
              <a:buFontTx/>
              <a:buNone/>
            </a:pPr>
            <a:r>
              <a:rPr lang="en-US" altLang="en-US" sz="2400" dirty="0"/>
              <a:t>Gender with two levels: 1 = Male and 2 = Female</a:t>
            </a:r>
          </a:p>
          <a:p>
            <a:pPr>
              <a:spcBef>
                <a:spcPct val="50000"/>
              </a:spcBef>
              <a:buFontTx/>
              <a:buNone/>
            </a:pPr>
            <a:r>
              <a:rPr lang="en-US" altLang="en-US" sz="2400" dirty="0"/>
              <a:t>Disease status with three levels: 1 = Progression, 2 = Stable, 3 = Improved</a:t>
            </a:r>
          </a:p>
          <a:p>
            <a:pPr>
              <a:spcBef>
                <a:spcPct val="50000"/>
              </a:spcBef>
              <a:buFontTx/>
              <a:buNone/>
            </a:pPr>
            <a:r>
              <a:rPr lang="en-US" altLang="en-US" sz="2400" dirty="0" err="1"/>
              <a:t>AgeFactor</a:t>
            </a:r>
            <a:r>
              <a:rPr lang="en-US" altLang="en-US" sz="2400" dirty="0"/>
              <a:t> with 4 levels: 1 = 20-29 </a:t>
            </a:r>
            <a:r>
              <a:rPr lang="en-US" altLang="en-US" sz="2400" dirty="0" err="1"/>
              <a:t>yrs</a:t>
            </a:r>
            <a:r>
              <a:rPr lang="en-US" altLang="en-US" sz="2400" dirty="0"/>
              <a:t>, 2 = 30-39, 3 = 40-49, 4 = 50-59</a:t>
            </a:r>
          </a:p>
          <a:p>
            <a:pPr>
              <a:spcBef>
                <a:spcPct val="50000"/>
              </a:spcBef>
              <a:buFontTx/>
              <a:buNone/>
            </a:pPr>
            <a:endParaRPr lang="en-US" altLang="en-US" sz="2400" dirty="0"/>
          </a:p>
        </p:txBody>
      </p:sp>
      <p:sp>
        <p:nvSpPr>
          <p:cNvPr id="2" name="Date Placeholder 1">
            <a:extLst>
              <a:ext uri="{FF2B5EF4-FFF2-40B4-BE49-F238E27FC236}">
                <a16:creationId xmlns:a16="http://schemas.microsoft.com/office/drawing/2014/main" id="{3F0066A7-C3A3-4DB3-9759-FC88E962C5AC}"/>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31AD0F16-B95A-4CBE-BFB4-1CBF63563D7C}"/>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351AAB4D-D584-4CAE-AABE-BAC6C9DEEBA9}"/>
              </a:ext>
            </a:extLst>
          </p:cNvPr>
          <p:cNvSpPr>
            <a:spLocks noGrp="1"/>
          </p:cNvSpPr>
          <p:nvPr>
            <p:ph type="sldNum" sz="quarter" idx="12"/>
          </p:nvPr>
        </p:nvSpPr>
        <p:spPr/>
        <p:txBody>
          <a:bodyPr/>
          <a:lstStyle/>
          <a:p>
            <a:pPr>
              <a:defRPr/>
            </a:pPr>
            <a:fld id="{9574F64C-599D-439B-AF0D-2F269C538FC5}"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2"/>
          <p:cNvSpPr txBox="1">
            <a:spLocks noChangeArrowheads="1"/>
          </p:cNvSpPr>
          <p:nvPr/>
        </p:nvSpPr>
        <p:spPr bwMode="auto">
          <a:xfrm>
            <a:off x="2524507" y="829454"/>
            <a:ext cx="74506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a:t>Factors and Contingency Tables</a:t>
            </a:r>
          </a:p>
        </p:txBody>
      </p:sp>
      <p:sp>
        <p:nvSpPr>
          <p:cNvPr id="5125" name="Rectangle 3"/>
          <p:cNvSpPr>
            <a:spLocks noChangeArrowheads="1"/>
          </p:cNvSpPr>
          <p:nvPr/>
        </p:nvSpPr>
        <p:spPr bwMode="auto">
          <a:xfrm>
            <a:off x="1295400" y="1905000"/>
            <a:ext cx="9982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404813" indent="-174625"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342900" indent="-342900">
              <a:spcBef>
                <a:spcPct val="50000"/>
              </a:spcBef>
            </a:pPr>
            <a:r>
              <a:rPr lang="en-US" altLang="en-US" sz="2400" dirty="0"/>
              <a:t>We use one-way tables of the frequencies of factor levels to summarize the distribution of factors </a:t>
            </a:r>
          </a:p>
          <a:p>
            <a:pPr marL="342900" indent="-342900">
              <a:spcBef>
                <a:spcPct val="50000"/>
              </a:spcBef>
            </a:pPr>
            <a:r>
              <a:rPr lang="en-US" altLang="en-US" sz="2400" dirty="0"/>
              <a:t>To assess whether two factors are related, we often construct an R x C table that cross-classifies the observations according to the 2 factors. We can test whether the factors are related using a </a:t>
            </a:r>
            <a:r>
              <a:rPr lang="en-US" altLang="en-US" sz="2400" dirty="0">
                <a:sym typeface="Symbol" pitchFamily="18" charset="2"/>
              </a:rPr>
              <a:t></a:t>
            </a:r>
            <a:r>
              <a:rPr lang="en-US" altLang="en-US" sz="2400" baseline="30000" dirty="0"/>
              <a:t>2</a:t>
            </a:r>
            <a:r>
              <a:rPr lang="en-US" altLang="en-US" sz="2400" dirty="0"/>
              <a:t> test. </a:t>
            </a:r>
          </a:p>
          <a:p>
            <a:pPr marL="338138" lvl="1" indent="-338138">
              <a:spcBef>
                <a:spcPct val="50000"/>
              </a:spcBef>
              <a:buFontTx/>
              <a:buChar char="•"/>
            </a:pPr>
            <a:r>
              <a:rPr lang="en-US" altLang="en-US" sz="2400" dirty="0"/>
              <a:t>Examining two-way tables of Factor A vs Factor B at each level of a third Factor C shows how the A/B association may be explained or modified by C (later).</a:t>
            </a:r>
            <a:endParaRPr lang="en-US" altLang="en-US" sz="2400" b="1" dirty="0"/>
          </a:p>
        </p:txBody>
      </p:sp>
      <p:sp>
        <p:nvSpPr>
          <p:cNvPr id="2" name="Date Placeholder 1">
            <a:extLst>
              <a:ext uri="{FF2B5EF4-FFF2-40B4-BE49-F238E27FC236}">
                <a16:creationId xmlns:a16="http://schemas.microsoft.com/office/drawing/2014/main" id="{B9FB06C2-3DF2-4A1A-96BE-B8A4A3F53A16}"/>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64CFB086-A3CC-403D-99E9-8E7310B5D0EB}"/>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BB99EE98-2186-460D-92F5-619307BCB13F}"/>
              </a:ext>
            </a:extLst>
          </p:cNvPr>
          <p:cNvSpPr>
            <a:spLocks noGrp="1"/>
          </p:cNvSpPr>
          <p:nvPr>
            <p:ph type="sldNum" sz="quarter" idx="12"/>
          </p:nvPr>
        </p:nvSpPr>
        <p:spPr/>
        <p:txBody>
          <a:bodyPr/>
          <a:lstStyle/>
          <a:p>
            <a:pPr>
              <a:defRPr/>
            </a:pPr>
            <a:fld id="{9574F64C-599D-439B-AF0D-2F269C538FC5}"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ChangeArrowheads="1"/>
          </p:cNvSpPr>
          <p:nvPr/>
        </p:nvSpPr>
        <p:spPr bwMode="auto">
          <a:xfrm>
            <a:off x="3251201" y="859971"/>
            <a:ext cx="5554133"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Categorical Data – R x C table</a:t>
            </a:r>
          </a:p>
        </p:txBody>
      </p:sp>
      <p:sp>
        <p:nvSpPr>
          <p:cNvPr id="6150" name="Rectangle 4"/>
          <p:cNvSpPr>
            <a:spLocks noChangeArrowheads="1"/>
          </p:cNvSpPr>
          <p:nvPr/>
        </p:nvSpPr>
        <p:spPr bwMode="auto">
          <a:xfrm>
            <a:off x="1557866" y="1752600"/>
            <a:ext cx="9076267" cy="1642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Example</a:t>
            </a:r>
            <a:r>
              <a:rPr lang="en-US" altLang="en-US" sz="2400" dirty="0"/>
              <a:t>: From Doll and Hill (1952) - retrospective assessment of smoking frequency. The table displays the daily average number of cigarettes for lung cancer patients and control patients.  Note there are equal numbers of cancer patients and controls.</a:t>
            </a:r>
          </a:p>
        </p:txBody>
      </p:sp>
      <p:graphicFrame>
        <p:nvGraphicFramePr>
          <p:cNvPr id="6151" name="Object 5"/>
          <p:cNvGraphicFramePr>
            <a:graphicFrameLocks/>
          </p:cNvGraphicFramePr>
          <p:nvPr>
            <p:extLst>
              <p:ext uri="{D42A27DB-BD31-4B8C-83A1-F6EECF244321}">
                <p14:modId xmlns:p14="http://schemas.microsoft.com/office/powerpoint/2010/main" val="61931354"/>
              </p:ext>
            </p:extLst>
          </p:nvPr>
        </p:nvGraphicFramePr>
        <p:xfrm>
          <a:off x="1507066" y="3768248"/>
          <a:ext cx="8809567" cy="2562327"/>
        </p:xfrm>
        <a:graphic>
          <a:graphicData uri="http://schemas.openxmlformats.org/presentationml/2006/ole">
            <mc:AlternateContent xmlns:mc="http://schemas.openxmlformats.org/markup-compatibility/2006">
              <mc:Choice xmlns:v="urn:schemas-microsoft-com:vml" Requires="v">
                <p:oleObj name="Document" r:id="rId2" imgW="5593926" imgH="1916349" progId="Word.Document.8">
                  <p:embed/>
                </p:oleObj>
              </mc:Choice>
              <mc:Fallback>
                <p:oleObj name="Document" r:id="rId2" imgW="5593926" imgH="1916349" progId="Word.Document.8">
                  <p:embed/>
                  <p:pic>
                    <p:nvPicPr>
                      <p:cNvPr id="0" name="Object 5"/>
                      <p:cNvPicPr>
                        <a:picLocks noChangeArrowheads="1"/>
                      </p:cNvPicPr>
                      <p:nvPr/>
                    </p:nvPicPr>
                    <p:blipFill>
                      <a:blip r:embed="rId3"/>
                      <a:srcRect/>
                      <a:stretch>
                        <a:fillRect/>
                      </a:stretch>
                    </p:blipFill>
                    <p:spPr bwMode="auto">
                      <a:xfrm>
                        <a:off x="1507066" y="3768248"/>
                        <a:ext cx="8809567" cy="2562327"/>
                      </a:xfrm>
                      <a:prstGeom prst="rect">
                        <a:avLst/>
                      </a:prstGeom>
                      <a:noFill/>
                      <a:ln>
                        <a:noFill/>
                      </a:ln>
                      <a:effectLst/>
                    </p:spPr>
                  </p:pic>
                </p:oleObj>
              </mc:Fallback>
            </mc:AlternateContent>
          </a:graphicData>
        </a:graphic>
      </p:graphicFrame>
      <p:sp>
        <p:nvSpPr>
          <p:cNvPr id="2" name="Date Placeholder 1">
            <a:extLst>
              <a:ext uri="{FF2B5EF4-FFF2-40B4-BE49-F238E27FC236}">
                <a16:creationId xmlns:a16="http://schemas.microsoft.com/office/drawing/2014/main" id="{CB4E7166-F336-41C0-8EAD-92B898F1FEE6}"/>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5975267B-70D5-4BA1-8ED5-43B20F2F026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373B7B2B-586D-4D6C-B83D-5AE7EEE173A9}"/>
              </a:ext>
            </a:extLst>
          </p:cNvPr>
          <p:cNvSpPr>
            <a:spLocks noGrp="1"/>
          </p:cNvSpPr>
          <p:nvPr>
            <p:ph type="sldNum" sz="quarter" idx="12"/>
          </p:nvPr>
        </p:nvSpPr>
        <p:spPr/>
        <p:txBody>
          <a:bodyPr/>
          <a:lstStyle/>
          <a:p>
            <a:pPr>
              <a:defRPr/>
            </a:pPr>
            <a:fld id="{9574F64C-599D-439B-AF0D-2F269C538FC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1026"/>
          <p:cNvSpPr>
            <a:spLocks noChangeArrowheads="1"/>
          </p:cNvSpPr>
          <p:nvPr/>
        </p:nvSpPr>
        <p:spPr bwMode="auto">
          <a:xfrm>
            <a:off x="3200400" y="685800"/>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ym typeface="Symbol" pitchFamily="18" charset="2"/>
              </a:rPr>
              <a:t>Categorical Data - </a:t>
            </a:r>
            <a:r>
              <a:rPr lang="en-US" altLang="en-US" sz="2400" b="1" u="sng" baseline="30000" dirty="0">
                <a:sym typeface="Symbol" pitchFamily="18" charset="2"/>
              </a:rPr>
              <a:t>2</a:t>
            </a:r>
            <a:r>
              <a:rPr lang="en-US" altLang="en-US" sz="2400" b="1" u="sng" dirty="0">
                <a:sym typeface="Symbol" pitchFamily="18" charset="2"/>
              </a:rPr>
              <a:t> </a:t>
            </a:r>
            <a:r>
              <a:rPr lang="en-US" altLang="en-US" sz="2400" b="1" u="sng" dirty="0"/>
              <a:t>Test</a:t>
            </a:r>
          </a:p>
        </p:txBody>
      </p:sp>
      <p:sp>
        <p:nvSpPr>
          <p:cNvPr id="7174" name="Rectangle 1028"/>
          <p:cNvSpPr>
            <a:spLocks noChangeArrowheads="1"/>
          </p:cNvSpPr>
          <p:nvPr/>
        </p:nvSpPr>
        <p:spPr bwMode="auto">
          <a:xfrm>
            <a:off x="1534088" y="1752600"/>
            <a:ext cx="9618133" cy="2011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We want to test whether the smoking frequency is the same for each of the populations sampled. </a:t>
            </a:r>
          </a:p>
          <a:p>
            <a:pPr lvl="1">
              <a:spcBef>
                <a:spcPct val="50000"/>
              </a:spcBef>
              <a:buNone/>
            </a:pPr>
            <a:r>
              <a:rPr lang="en-US" altLang="en-US" sz="2400" dirty="0"/>
              <a:t>H</a:t>
            </a:r>
            <a:r>
              <a:rPr lang="en-US" altLang="en-US" sz="2400" baseline="-25000" dirty="0"/>
              <a:t>0</a:t>
            </a:r>
            <a:r>
              <a:rPr lang="en-US" altLang="en-US" sz="2400" dirty="0"/>
              <a:t>: distribution of smoking same in both groups</a:t>
            </a:r>
          </a:p>
          <a:p>
            <a:pPr lvl="1">
              <a:spcBef>
                <a:spcPct val="50000"/>
              </a:spcBef>
              <a:buNone/>
            </a:pPr>
            <a:r>
              <a:rPr lang="en-US" altLang="en-US" sz="2400" dirty="0"/>
              <a:t>H</a:t>
            </a:r>
            <a:r>
              <a:rPr lang="en-US" altLang="en-US" sz="2400" baseline="-25000" dirty="0"/>
              <a:t>A</a:t>
            </a:r>
            <a:r>
              <a:rPr lang="en-US" altLang="en-US" sz="2400" dirty="0"/>
              <a:t>: distribution of smoking not the same</a:t>
            </a:r>
          </a:p>
        </p:txBody>
      </p:sp>
      <p:sp>
        <p:nvSpPr>
          <p:cNvPr id="10" name="Rectangle 1029">
            <a:extLst>
              <a:ext uri="{FF2B5EF4-FFF2-40B4-BE49-F238E27FC236}">
                <a16:creationId xmlns:a16="http://schemas.microsoft.com/office/drawing/2014/main" id="{6CADC547-9141-4D09-82E8-4416BF9E05BC}"/>
              </a:ext>
            </a:extLst>
          </p:cNvPr>
          <p:cNvSpPr>
            <a:spLocks noChangeArrowheads="1"/>
          </p:cNvSpPr>
          <p:nvPr/>
        </p:nvSpPr>
        <p:spPr bwMode="auto">
          <a:xfrm>
            <a:off x="1534088" y="4032384"/>
            <a:ext cx="9338734" cy="90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W</a:t>
            </a:r>
            <a:r>
              <a:rPr lang="en-US" altLang="en-US" sz="2400" dirty="0"/>
              <a:t>hat does H</a:t>
            </a:r>
            <a:r>
              <a:rPr lang="en-US" altLang="en-US" sz="2400" baseline="-25000" dirty="0"/>
              <a:t>0</a:t>
            </a:r>
            <a:r>
              <a:rPr lang="en-US" altLang="en-US" sz="2400" dirty="0"/>
              <a:t> predict we would observe if all we knew were the marginal totals?</a:t>
            </a:r>
          </a:p>
        </p:txBody>
      </p:sp>
      <p:graphicFrame>
        <p:nvGraphicFramePr>
          <p:cNvPr id="11" name="Object 1030">
            <a:extLst>
              <a:ext uri="{FF2B5EF4-FFF2-40B4-BE49-F238E27FC236}">
                <a16:creationId xmlns:a16="http://schemas.microsoft.com/office/drawing/2014/main" id="{ED55A81B-901A-40C4-B7CA-320FEA39396F}"/>
              </a:ext>
            </a:extLst>
          </p:cNvPr>
          <p:cNvGraphicFramePr>
            <a:graphicFrameLocks/>
          </p:cNvGraphicFramePr>
          <p:nvPr>
            <p:extLst>
              <p:ext uri="{D42A27DB-BD31-4B8C-83A1-F6EECF244321}">
                <p14:modId xmlns:p14="http://schemas.microsoft.com/office/powerpoint/2010/main" val="2007197386"/>
              </p:ext>
            </p:extLst>
          </p:nvPr>
        </p:nvGraphicFramePr>
        <p:xfrm>
          <a:off x="1577975" y="5183639"/>
          <a:ext cx="8434388" cy="2879725"/>
        </p:xfrm>
        <a:graphic>
          <a:graphicData uri="http://schemas.openxmlformats.org/presentationml/2006/ole">
            <mc:AlternateContent xmlns:mc="http://schemas.openxmlformats.org/markup-compatibility/2006">
              <mc:Choice xmlns:v="urn:schemas-microsoft-com:vml" Requires="v">
                <p:oleObj name="Document" r:id="rId2" imgW="5595179" imgH="1913473" progId="Word.Document.8">
                  <p:embed/>
                </p:oleObj>
              </mc:Choice>
              <mc:Fallback>
                <p:oleObj name="Document" r:id="rId2" imgW="5595179" imgH="1913473" progId="Word.Document.8">
                  <p:embed/>
                  <p:pic>
                    <p:nvPicPr>
                      <p:cNvPr id="6" name="Object 1030">
                        <a:extLst>
                          <a:ext uri="{FF2B5EF4-FFF2-40B4-BE49-F238E27FC236}">
                            <a16:creationId xmlns:a16="http://schemas.microsoft.com/office/drawing/2014/main" id="{B38080FC-DCAE-4BE2-B4D1-B02723B790B3}"/>
                          </a:ext>
                        </a:extLst>
                      </p:cNvPr>
                      <p:cNvPicPr>
                        <a:picLocks noChangeArrowheads="1"/>
                      </p:cNvPicPr>
                      <p:nvPr/>
                    </p:nvPicPr>
                    <p:blipFill>
                      <a:blip r:embed="rId3"/>
                      <a:srcRect/>
                      <a:stretch>
                        <a:fillRect/>
                      </a:stretch>
                    </p:blipFill>
                    <p:spPr bwMode="auto">
                      <a:xfrm>
                        <a:off x="1577975" y="5183639"/>
                        <a:ext cx="8434388" cy="2879725"/>
                      </a:xfrm>
                      <a:prstGeom prst="rect">
                        <a:avLst/>
                      </a:prstGeom>
                      <a:noFill/>
                      <a:ln>
                        <a:noFill/>
                      </a:ln>
                      <a:effectLst/>
                    </p:spPr>
                  </p:pic>
                </p:oleObj>
              </mc:Fallback>
            </mc:AlternateContent>
          </a:graphicData>
        </a:graphic>
      </p:graphicFrame>
      <p:sp>
        <p:nvSpPr>
          <p:cNvPr id="2" name="Date Placeholder 1">
            <a:extLst>
              <a:ext uri="{FF2B5EF4-FFF2-40B4-BE49-F238E27FC236}">
                <a16:creationId xmlns:a16="http://schemas.microsoft.com/office/drawing/2014/main" id="{F9D9459D-0DD1-4C65-8AF8-72CA8DE9570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BD47BA0E-10F0-4328-A565-258600865C70}"/>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1DA5A4D9-8AA0-47B5-A82A-89ECCDEBD793}"/>
              </a:ext>
            </a:extLst>
          </p:cNvPr>
          <p:cNvSpPr>
            <a:spLocks noGrp="1"/>
          </p:cNvSpPr>
          <p:nvPr>
            <p:ph type="sldNum" sz="quarter" idx="12"/>
          </p:nvPr>
        </p:nvSpPr>
        <p:spPr/>
        <p:txBody>
          <a:bodyPr/>
          <a:lstStyle/>
          <a:p>
            <a:pPr>
              <a:defRPr/>
            </a:pPr>
            <a:fld id="{9574F64C-599D-439B-AF0D-2F269C538FC5}"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6" name="Object 2"/>
          <p:cNvGraphicFramePr>
            <a:graphicFrameLocks/>
          </p:cNvGraphicFramePr>
          <p:nvPr>
            <p:extLst>
              <p:ext uri="{D42A27DB-BD31-4B8C-83A1-F6EECF244321}">
                <p14:modId xmlns:p14="http://schemas.microsoft.com/office/powerpoint/2010/main" val="597198829"/>
              </p:ext>
            </p:extLst>
          </p:nvPr>
        </p:nvGraphicFramePr>
        <p:xfrm>
          <a:off x="1219199" y="2385753"/>
          <a:ext cx="8763002" cy="3024447"/>
        </p:xfrm>
        <a:graphic>
          <a:graphicData uri="http://schemas.openxmlformats.org/presentationml/2006/ole">
            <mc:AlternateContent xmlns:mc="http://schemas.openxmlformats.org/markup-compatibility/2006">
              <mc:Choice xmlns:v="urn:schemas-microsoft-com:vml" Requires="v">
                <p:oleObj name="Document" r:id="rId2" imgW="5699760" imgH="1956816" progId="Word.Document.8">
                  <p:embed/>
                </p:oleObj>
              </mc:Choice>
              <mc:Fallback>
                <p:oleObj name="Document" r:id="rId2" imgW="5699760" imgH="1956816" progId="Word.Document.8">
                  <p:embed/>
                  <p:pic>
                    <p:nvPicPr>
                      <p:cNvPr id="0" name="Object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199" y="2385753"/>
                        <a:ext cx="8763002" cy="3024447"/>
                      </a:xfrm>
                      <a:prstGeom prst="rect">
                        <a:avLst/>
                      </a:prstGeom>
                      <a:noFill/>
                      <a:ln>
                        <a:noFill/>
                      </a:ln>
                      <a:effectLst/>
                    </p:spPr>
                  </p:pic>
                </p:oleObj>
              </mc:Fallback>
            </mc:AlternateContent>
          </a:graphicData>
        </a:graphic>
      </p:graphicFrame>
      <p:sp>
        <p:nvSpPr>
          <p:cNvPr id="8198" name="Rectangle 5"/>
          <p:cNvSpPr>
            <a:spLocks noChangeArrowheads="1"/>
          </p:cNvSpPr>
          <p:nvPr/>
        </p:nvSpPr>
        <p:spPr bwMode="auto">
          <a:xfrm>
            <a:off x="1464732" y="1524241"/>
            <a:ext cx="9482667"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H</a:t>
            </a:r>
            <a:r>
              <a:rPr lang="en-US" altLang="en-US" sz="2400" baseline="-25000" dirty="0"/>
              <a:t>0</a:t>
            </a:r>
            <a:r>
              <a:rPr lang="en-US" altLang="en-US" sz="2400" dirty="0"/>
              <a:t> predicts the following </a:t>
            </a:r>
            <a:r>
              <a:rPr lang="en-US" altLang="en-US" sz="2400" b="1" dirty="0"/>
              <a:t>expectations</a:t>
            </a:r>
            <a:r>
              <a:rPr lang="en-US" altLang="en-US" sz="2400" dirty="0"/>
              <a:t>:</a:t>
            </a:r>
          </a:p>
        </p:txBody>
      </p:sp>
      <p:sp>
        <p:nvSpPr>
          <p:cNvPr id="8199" name="Rectangle 6"/>
          <p:cNvSpPr>
            <a:spLocks noChangeArrowheads="1"/>
          </p:cNvSpPr>
          <p:nvPr/>
        </p:nvSpPr>
        <p:spPr bwMode="auto">
          <a:xfrm>
            <a:off x="1464732" y="5410200"/>
            <a:ext cx="9482667" cy="2196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342900" indent="-342900">
              <a:spcBef>
                <a:spcPct val="50000"/>
              </a:spcBef>
            </a:pPr>
            <a:r>
              <a:rPr lang="en-US" altLang="en-US" sz="2400" dirty="0"/>
              <a:t>Each group has the same proportion in each cell as the overall </a:t>
            </a:r>
            <a:r>
              <a:rPr lang="en-US" altLang="en-US" sz="2400" b="1" dirty="0"/>
              <a:t>marginal proportion.</a:t>
            </a:r>
            <a:r>
              <a:rPr lang="en-US" altLang="en-US" sz="2400" dirty="0"/>
              <a:t> The “equal” expected number for each group is the result of the equal sample size in each group.</a:t>
            </a:r>
          </a:p>
          <a:p>
            <a:pPr marL="342900" indent="-342900">
              <a:spcBef>
                <a:spcPct val="50000"/>
              </a:spcBef>
            </a:pPr>
            <a:r>
              <a:rPr lang="en-US" altLang="en-US" sz="2400" dirty="0"/>
              <a:t>We can test Ho by summarizing the difference between the </a:t>
            </a:r>
            <a:r>
              <a:rPr lang="en-US" altLang="en-US" sz="2400" u="sng" dirty="0"/>
              <a:t>observed</a:t>
            </a:r>
            <a:r>
              <a:rPr lang="en-US" altLang="en-US" sz="2400" dirty="0"/>
              <a:t> and </a:t>
            </a:r>
            <a:r>
              <a:rPr lang="en-US" altLang="en-US" sz="2400" u="sng" dirty="0"/>
              <a:t>expected</a:t>
            </a:r>
            <a:r>
              <a:rPr lang="en-US" altLang="en-US" sz="2400" dirty="0"/>
              <a:t> cell counts</a:t>
            </a:r>
          </a:p>
        </p:txBody>
      </p:sp>
      <p:sp>
        <p:nvSpPr>
          <p:cNvPr id="2" name="Date Placeholder 1">
            <a:extLst>
              <a:ext uri="{FF2B5EF4-FFF2-40B4-BE49-F238E27FC236}">
                <a16:creationId xmlns:a16="http://schemas.microsoft.com/office/drawing/2014/main" id="{617FCEB1-FF44-4DEC-A81E-0840DB77514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1B71A488-CA0E-4434-9BE8-E29858579291}"/>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5AB77AEB-3B0C-44E5-B735-2B5F98A73017}"/>
              </a:ext>
            </a:extLst>
          </p:cNvPr>
          <p:cNvSpPr>
            <a:spLocks noGrp="1"/>
          </p:cNvSpPr>
          <p:nvPr>
            <p:ph type="sldNum" sz="quarter" idx="12"/>
          </p:nvPr>
        </p:nvSpPr>
        <p:spPr/>
        <p:txBody>
          <a:bodyPr/>
          <a:lstStyle/>
          <a:p>
            <a:pPr>
              <a:defRPr/>
            </a:pPr>
            <a:fld id="{9574F64C-599D-439B-AF0D-2F269C538FC5}" type="slidenum">
              <a:rPr lang="en-US" smtClean="0"/>
              <a:pPr>
                <a:defRPr/>
              </a:pPr>
              <a:t>7</a:t>
            </a:fld>
            <a:endParaRPr lang="en-US"/>
          </a:p>
        </p:txBody>
      </p:sp>
      <p:sp>
        <p:nvSpPr>
          <p:cNvPr id="9" name="Rectangle 1026">
            <a:extLst>
              <a:ext uri="{FF2B5EF4-FFF2-40B4-BE49-F238E27FC236}">
                <a16:creationId xmlns:a16="http://schemas.microsoft.com/office/drawing/2014/main" id="{68D6D493-1766-4BE9-A925-6C0A9DF2F0CE}"/>
              </a:ext>
            </a:extLst>
          </p:cNvPr>
          <p:cNvSpPr>
            <a:spLocks noChangeArrowheads="1"/>
          </p:cNvSpPr>
          <p:nvPr/>
        </p:nvSpPr>
        <p:spPr bwMode="auto">
          <a:xfrm>
            <a:off x="3200400" y="685800"/>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ym typeface="Symbol" pitchFamily="18" charset="2"/>
              </a:rPr>
              <a:t>Categorical Data - </a:t>
            </a:r>
            <a:r>
              <a:rPr lang="en-US" altLang="en-US" sz="2400" b="1" u="sng" baseline="30000" dirty="0">
                <a:sym typeface="Symbol" pitchFamily="18" charset="2"/>
              </a:rPr>
              <a:t>2</a:t>
            </a:r>
            <a:r>
              <a:rPr lang="en-US" altLang="en-US" sz="2400" b="1" u="sng" dirty="0">
                <a:sym typeface="Symbol" pitchFamily="18" charset="2"/>
              </a:rPr>
              <a:t> </a:t>
            </a:r>
            <a:r>
              <a:rPr lang="en-US" altLang="en-US" sz="2400" b="1" u="sng" dirty="0"/>
              <a:t>Test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9">
            <a:extLst>
              <a:ext uri="{FF2B5EF4-FFF2-40B4-BE49-F238E27FC236}">
                <a16:creationId xmlns:a16="http://schemas.microsoft.com/office/drawing/2014/main" id="{9C366463-26D1-479F-A49D-8255F5DD423F}"/>
              </a:ext>
            </a:extLst>
          </p:cNvPr>
          <p:cNvSpPr>
            <a:spLocks noChangeArrowheads="1"/>
          </p:cNvSpPr>
          <p:nvPr/>
        </p:nvSpPr>
        <p:spPr bwMode="auto">
          <a:xfrm>
            <a:off x="1557866" y="1752600"/>
            <a:ext cx="9338734" cy="90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solidFill>
                  <a:schemeClr val="accent2"/>
                </a:solidFill>
              </a:rPr>
              <a:t>Exercise 1: W</a:t>
            </a:r>
            <a:r>
              <a:rPr lang="en-US" altLang="en-US" sz="2400" dirty="0">
                <a:solidFill>
                  <a:schemeClr val="accent2"/>
                </a:solidFill>
              </a:rPr>
              <a:t>hat does H</a:t>
            </a:r>
            <a:r>
              <a:rPr lang="en-US" altLang="en-US" sz="2400" baseline="-25000" dirty="0">
                <a:solidFill>
                  <a:schemeClr val="accent2"/>
                </a:solidFill>
              </a:rPr>
              <a:t>0</a:t>
            </a:r>
            <a:r>
              <a:rPr lang="en-US" altLang="en-US" sz="2400" dirty="0">
                <a:solidFill>
                  <a:schemeClr val="accent2"/>
                </a:solidFill>
              </a:rPr>
              <a:t> predict we would observe in the first 3 columns in this case?</a:t>
            </a:r>
          </a:p>
        </p:txBody>
      </p:sp>
      <p:graphicFrame>
        <p:nvGraphicFramePr>
          <p:cNvPr id="6" name="Object 1030">
            <a:extLst>
              <a:ext uri="{FF2B5EF4-FFF2-40B4-BE49-F238E27FC236}">
                <a16:creationId xmlns:a16="http://schemas.microsoft.com/office/drawing/2014/main" id="{B38080FC-DCAE-4BE2-B4D1-B02723B790B3}"/>
              </a:ext>
            </a:extLst>
          </p:cNvPr>
          <p:cNvGraphicFramePr>
            <a:graphicFrameLocks/>
          </p:cNvGraphicFramePr>
          <p:nvPr>
            <p:extLst>
              <p:ext uri="{D42A27DB-BD31-4B8C-83A1-F6EECF244321}">
                <p14:modId xmlns:p14="http://schemas.microsoft.com/office/powerpoint/2010/main" val="4263970034"/>
              </p:ext>
            </p:extLst>
          </p:nvPr>
        </p:nvGraphicFramePr>
        <p:xfrm>
          <a:off x="1335087" y="3188732"/>
          <a:ext cx="9013825" cy="3284537"/>
        </p:xfrm>
        <a:graphic>
          <a:graphicData uri="http://schemas.openxmlformats.org/presentationml/2006/ole">
            <mc:AlternateContent xmlns:mc="http://schemas.openxmlformats.org/markup-compatibility/2006">
              <mc:Choice xmlns:v="urn:schemas-microsoft-com:vml" Requires="v">
                <p:oleObj name="Document" r:id="rId2" imgW="5595179" imgH="1907002" progId="Word.Document.8">
                  <p:embed/>
                </p:oleObj>
              </mc:Choice>
              <mc:Fallback>
                <p:oleObj name="Document" r:id="rId2" imgW="5595179" imgH="1907002" progId="Word.Document.8">
                  <p:embed/>
                  <p:pic>
                    <p:nvPicPr>
                      <p:cNvPr id="7176" name="Object 1030"/>
                      <p:cNvPicPr>
                        <a:picLocks noChangeArrowheads="1"/>
                      </p:cNvPicPr>
                      <p:nvPr/>
                    </p:nvPicPr>
                    <p:blipFill>
                      <a:blip r:embed="rId3"/>
                      <a:srcRect/>
                      <a:stretch>
                        <a:fillRect/>
                      </a:stretch>
                    </p:blipFill>
                    <p:spPr bwMode="auto">
                      <a:xfrm>
                        <a:off x="1335087" y="3188732"/>
                        <a:ext cx="9013825" cy="3284537"/>
                      </a:xfrm>
                      <a:prstGeom prst="rect">
                        <a:avLst/>
                      </a:prstGeom>
                      <a:noFill/>
                      <a:ln>
                        <a:noFill/>
                      </a:ln>
                      <a:effectLst/>
                    </p:spPr>
                  </p:pic>
                </p:oleObj>
              </mc:Fallback>
            </mc:AlternateContent>
          </a:graphicData>
        </a:graphic>
      </p:graphicFrame>
      <p:sp>
        <p:nvSpPr>
          <p:cNvPr id="7" name="Rectangle 1026">
            <a:extLst>
              <a:ext uri="{FF2B5EF4-FFF2-40B4-BE49-F238E27FC236}">
                <a16:creationId xmlns:a16="http://schemas.microsoft.com/office/drawing/2014/main" id="{5C8AFD73-F635-4C19-B96A-E47E816C8E75}"/>
              </a:ext>
            </a:extLst>
          </p:cNvPr>
          <p:cNvSpPr>
            <a:spLocks noChangeArrowheads="1"/>
          </p:cNvSpPr>
          <p:nvPr/>
        </p:nvSpPr>
        <p:spPr bwMode="auto">
          <a:xfrm>
            <a:off x="3200400" y="685800"/>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olidFill>
                  <a:schemeClr val="accent2"/>
                </a:solidFill>
                <a:sym typeface="Symbol" pitchFamily="18" charset="2"/>
              </a:rPr>
              <a:t>Categorical data - </a:t>
            </a:r>
            <a:r>
              <a:rPr lang="en-US" altLang="en-US" sz="2400" b="1" u="sng" baseline="30000" dirty="0">
                <a:solidFill>
                  <a:schemeClr val="accent2"/>
                </a:solidFill>
                <a:sym typeface="Symbol" pitchFamily="18" charset="2"/>
              </a:rPr>
              <a:t>2</a:t>
            </a:r>
            <a:r>
              <a:rPr lang="en-US" altLang="en-US" sz="2400" b="1" u="sng" dirty="0">
                <a:solidFill>
                  <a:schemeClr val="accent2"/>
                </a:solidFill>
                <a:sym typeface="Symbol" pitchFamily="18" charset="2"/>
              </a:rPr>
              <a:t> </a:t>
            </a:r>
            <a:r>
              <a:rPr lang="en-US" altLang="en-US" sz="2400" b="1" u="sng" dirty="0">
                <a:solidFill>
                  <a:schemeClr val="accent2"/>
                </a:solidFill>
              </a:rPr>
              <a:t>Test</a:t>
            </a:r>
          </a:p>
        </p:txBody>
      </p:sp>
      <p:sp>
        <p:nvSpPr>
          <p:cNvPr id="8" name="Date Placeholder 7">
            <a:extLst>
              <a:ext uri="{FF2B5EF4-FFF2-40B4-BE49-F238E27FC236}">
                <a16:creationId xmlns:a16="http://schemas.microsoft.com/office/drawing/2014/main" id="{60CE20B1-7AD5-46E4-AC59-447DF59B4EBA}"/>
              </a:ext>
            </a:extLst>
          </p:cNvPr>
          <p:cNvSpPr>
            <a:spLocks noGrp="1"/>
          </p:cNvSpPr>
          <p:nvPr>
            <p:ph type="dt" sz="half" idx="10"/>
          </p:nvPr>
        </p:nvSpPr>
        <p:spPr/>
        <p:txBody>
          <a:bodyPr/>
          <a:lstStyle/>
          <a:p>
            <a:pPr>
              <a:defRPr/>
            </a:pPr>
            <a:r>
              <a:rPr lang="en-US"/>
              <a:t>Summer Institutes</a:t>
            </a:r>
          </a:p>
        </p:txBody>
      </p:sp>
      <p:sp>
        <p:nvSpPr>
          <p:cNvPr id="9" name="Footer Placeholder 8">
            <a:extLst>
              <a:ext uri="{FF2B5EF4-FFF2-40B4-BE49-F238E27FC236}">
                <a16:creationId xmlns:a16="http://schemas.microsoft.com/office/drawing/2014/main" id="{AB52CB59-89AD-45A0-B461-BC938A10D27D}"/>
              </a:ext>
            </a:extLst>
          </p:cNvPr>
          <p:cNvSpPr>
            <a:spLocks noGrp="1"/>
          </p:cNvSpPr>
          <p:nvPr>
            <p:ph type="ftr" sz="quarter" idx="11"/>
          </p:nvPr>
        </p:nvSpPr>
        <p:spPr/>
        <p:txBody>
          <a:bodyPr/>
          <a:lstStyle/>
          <a:p>
            <a:pPr>
              <a:defRPr/>
            </a:pPr>
            <a:r>
              <a:rPr lang="en-US"/>
              <a:t>Module 1, Session 7</a:t>
            </a:r>
          </a:p>
        </p:txBody>
      </p:sp>
      <p:sp>
        <p:nvSpPr>
          <p:cNvPr id="10" name="Slide Number Placeholder 9">
            <a:extLst>
              <a:ext uri="{FF2B5EF4-FFF2-40B4-BE49-F238E27FC236}">
                <a16:creationId xmlns:a16="http://schemas.microsoft.com/office/drawing/2014/main" id="{E1C3E6DF-10DE-468D-83C0-BCCA3A33779C}"/>
              </a:ext>
            </a:extLst>
          </p:cNvPr>
          <p:cNvSpPr>
            <a:spLocks noGrp="1"/>
          </p:cNvSpPr>
          <p:nvPr>
            <p:ph type="sldNum" sz="quarter" idx="12"/>
          </p:nvPr>
        </p:nvSpPr>
        <p:spPr/>
        <p:txBody>
          <a:bodyPr/>
          <a:lstStyle/>
          <a:p>
            <a:pPr>
              <a:defRPr/>
            </a:pPr>
            <a:fld id="{9574F64C-599D-439B-AF0D-2F269C538FC5}" type="slidenum">
              <a:rPr lang="en-US" smtClean="0"/>
              <a:pPr>
                <a:defRPr/>
              </a:pPr>
              <a:t>8</a:t>
            </a:fld>
            <a:endParaRPr lang="en-US"/>
          </a:p>
        </p:txBody>
      </p:sp>
    </p:spTree>
    <p:extLst>
      <p:ext uri="{BB962C8B-B14F-4D97-AF65-F5344CB8AC3E}">
        <p14:creationId xmlns:p14="http://schemas.microsoft.com/office/powerpoint/2010/main" val="1291149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ChangeArrowheads="1"/>
          </p:cNvSpPr>
          <p:nvPr/>
        </p:nvSpPr>
        <p:spPr bwMode="auto">
          <a:xfrm>
            <a:off x="1524000" y="1981200"/>
            <a:ext cx="9584267"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Summing the differences between the observed and expected counts provides an overall assessment of H</a:t>
            </a:r>
            <a:r>
              <a:rPr lang="en-US" altLang="en-US" sz="2400" baseline="-25000" dirty="0"/>
              <a:t>0</a:t>
            </a:r>
            <a:r>
              <a:rPr lang="en-US" altLang="en-US" sz="2400" dirty="0"/>
              <a:t>.</a:t>
            </a:r>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marL="342900" indent="-342900">
              <a:spcBef>
                <a:spcPct val="50000"/>
              </a:spcBef>
            </a:pPr>
            <a:r>
              <a:rPr lang="en-US" altLang="en-US" sz="2400" dirty="0"/>
              <a:t>X</a:t>
            </a:r>
            <a:r>
              <a:rPr lang="en-US" altLang="en-US" sz="2400" baseline="30000" dirty="0"/>
              <a:t>2</a:t>
            </a:r>
            <a:r>
              <a:rPr lang="en-US" altLang="en-US" sz="2400" dirty="0"/>
              <a:t> is known as the </a:t>
            </a:r>
            <a:r>
              <a:rPr lang="en-US" altLang="en-US" sz="2400" b="1" dirty="0"/>
              <a:t>Pearson’s Chi-square Statistic.</a:t>
            </a:r>
          </a:p>
          <a:p>
            <a:pPr marL="1085850" lvl="1" indent="-342900">
              <a:spcBef>
                <a:spcPct val="50000"/>
              </a:spcBef>
            </a:pPr>
            <a:r>
              <a:rPr lang="en-US" altLang="en-US" sz="2400" dirty="0"/>
              <a:t>Large values of X</a:t>
            </a:r>
            <a:r>
              <a:rPr lang="en-US" altLang="en-US" sz="2400" baseline="30000" dirty="0"/>
              <a:t>2</a:t>
            </a:r>
            <a:r>
              <a:rPr lang="en-US" altLang="en-US" sz="2400" dirty="0"/>
              <a:t> suggests the data are not consistent with H</a:t>
            </a:r>
            <a:r>
              <a:rPr lang="en-US" altLang="en-US" sz="2400" baseline="-25000" dirty="0"/>
              <a:t>0</a:t>
            </a:r>
          </a:p>
          <a:p>
            <a:pPr marL="1085850" lvl="1" indent="-342900">
              <a:spcBef>
                <a:spcPct val="50000"/>
              </a:spcBef>
            </a:pPr>
            <a:r>
              <a:rPr lang="en-US" altLang="en-US" sz="2400" dirty="0"/>
              <a:t>Small values of X</a:t>
            </a:r>
            <a:r>
              <a:rPr lang="en-US" altLang="en-US" sz="2400" baseline="30000" dirty="0"/>
              <a:t>2</a:t>
            </a:r>
            <a:r>
              <a:rPr lang="en-US" altLang="en-US" sz="2400" dirty="0"/>
              <a:t> suggests the data are consistent with H</a:t>
            </a:r>
            <a:r>
              <a:rPr lang="en-US" altLang="en-US" sz="2400" baseline="-25000" dirty="0"/>
              <a:t>0</a:t>
            </a:r>
            <a:endParaRPr lang="en-US" altLang="en-US" sz="2400" dirty="0"/>
          </a:p>
          <a:p>
            <a:pPr marL="342900" indent="-342900">
              <a:spcBef>
                <a:spcPct val="50000"/>
              </a:spcBef>
            </a:pPr>
            <a:r>
              <a:rPr lang="en-US" altLang="en-US" sz="2400" dirty="0"/>
              <a:t>The </a:t>
            </a:r>
            <a:r>
              <a:rPr lang="en-US" altLang="en-US" sz="2400" dirty="0">
                <a:sym typeface="Symbol" panose="05050102010706020507" pitchFamily="18" charset="2"/>
              </a:rPr>
              <a:t></a:t>
            </a:r>
            <a:r>
              <a:rPr lang="en-US" altLang="en-US" sz="2400" baseline="30000" dirty="0">
                <a:sym typeface="Symbol" panose="05050102010706020507" pitchFamily="18" charset="2"/>
              </a:rPr>
              <a:t>2</a:t>
            </a:r>
            <a:r>
              <a:rPr lang="en-US" altLang="en-US" sz="2400" dirty="0">
                <a:sym typeface="Symbol" panose="05050102010706020507" pitchFamily="18" charset="2"/>
              </a:rPr>
              <a:t> distribution approximates the distribution of </a:t>
            </a:r>
            <a:r>
              <a:rPr lang="en-US" altLang="en-US" sz="2400" dirty="0"/>
              <a:t>X</a:t>
            </a:r>
            <a:r>
              <a:rPr lang="en-US" altLang="en-US" sz="2400" baseline="30000" dirty="0"/>
              <a:t>2</a:t>
            </a:r>
            <a:r>
              <a:rPr lang="en-US" altLang="en-US" sz="2400" dirty="0"/>
              <a:t> when Ho true</a:t>
            </a:r>
          </a:p>
          <a:p>
            <a:pPr marL="1085850" lvl="1" indent="-342900">
              <a:spcBef>
                <a:spcPct val="50000"/>
              </a:spcBef>
            </a:pPr>
            <a:r>
              <a:rPr lang="en-US" altLang="en-US" sz="2400" dirty="0"/>
              <a:t>Computer intensive “exact” tests also possible</a:t>
            </a:r>
          </a:p>
          <a:p>
            <a:pPr marL="342900" indent="-342900">
              <a:spcBef>
                <a:spcPct val="50000"/>
              </a:spcBef>
            </a:pPr>
            <a:endParaRPr lang="en-US" altLang="en-US" sz="2400" dirty="0"/>
          </a:p>
        </p:txBody>
      </p:sp>
      <mc:AlternateContent xmlns:mc="http://schemas.openxmlformats.org/markup-compatibility/2006" xmlns:a14="http://schemas.microsoft.com/office/drawing/2010/main">
        <mc:Choice Requires="a14">
          <p:sp>
            <p:nvSpPr>
              <p:cNvPr id="9221" name="Object 4"/>
              <p:cNvSpPr txBox="1"/>
              <p:nvPr/>
            </p:nvSpPr>
            <p:spPr bwMode="auto">
              <a:xfrm>
                <a:off x="3136630" y="3139261"/>
                <a:ext cx="5588000" cy="1022326"/>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m:rPr>
                              <m:sty m:val="p"/>
                            </m:rPr>
                            <a:rPr lang="en-US" i="0">
                              <a:solidFill>
                                <a:srgbClr val="000000"/>
                              </a:solidFill>
                              <a:latin typeface="Cambria Math" panose="02040503050406030204" pitchFamily="18" charset="0"/>
                            </a:rPr>
                            <m:t>X</m:t>
                          </m:r>
                        </m:e>
                        <m:sup>
                          <m:r>
                            <a:rPr lang="en-US" i="1">
                              <a:solidFill>
                                <a:srgbClr val="000000"/>
                              </a:solidFill>
                              <a:latin typeface="Cambria Math" panose="02040503050406030204" pitchFamily="18" charset="0"/>
                            </a:rPr>
                            <m:t>2</m:t>
                          </m:r>
                        </m:sup>
                      </m:sSup>
                      <m:r>
                        <a:rPr lang="en-US" i="1">
                          <a:solidFill>
                            <a:srgbClr val="000000"/>
                          </a:solidFill>
                          <a:latin typeface="Cambria Math" panose="02040503050406030204" pitchFamily="18" charset="0"/>
                        </a:rPr>
                        <m:t>=</m:t>
                      </m:r>
                      <m:nary>
                        <m:naryPr>
                          <m:chr m:val="∑"/>
                          <m:supHide m:val="on"/>
                          <m:ctrlPr>
                            <a:rPr lang="en-US" i="1">
                              <a:solidFill>
                                <a:srgbClr val="000000"/>
                              </a:solidFill>
                              <a:latin typeface="Cambria Math" panose="02040503050406030204" pitchFamily="18" charset="0"/>
                            </a:rPr>
                          </m:ctrlPr>
                        </m:naryPr>
                        <m:sub>
                          <m:r>
                            <a:rPr lang="en-US" i="1">
                              <a:solidFill>
                                <a:srgbClr val="000000"/>
                              </a:solidFill>
                              <a:latin typeface="Cambria Math" panose="02040503050406030204" pitchFamily="18" charset="0"/>
                            </a:rPr>
                            <m:t>𝑖</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𝑗</m:t>
                          </m:r>
                        </m:sub>
                        <m:sup/>
                        <m:e>
                          <m:f>
                            <m:fPr>
                              <m:ctrlPr>
                                <a:rPr lang="en-US" i="1">
                                  <a:solidFill>
                                    <a:srgbClr val="000000"/>
                                  </a:solidFill>
                                  <a:latin typeface="Cambria Math" panose="02040503050406030204" pitchFamily="18" charset="0"/>
                                </a:rPr>
                              </m:ctrlPr>
                            </m:fPr>
                            <m:num>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𝑂</m:t>
                                          </m:r>
                                        </m:e>
                                        <m:sub>
                                          <m:r>
                                            <a:rPr lang="en-US" i="1">
                                              <a:solidFill>
                                                <a:srgbClr val="000000"/>
                                              </a:solidFill>
                                              <a:latin typeface="Cambria Math" panose="02040503050406030204" pitchFamily="18" charset="0"/>
                                            </a:rPr>
                                            <m:t>𝑖𝑗</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e>
                                  </m:d>
                                </m:e>
                                <m:sup>
                                  <m:r>
                                    <a:rPr lang="en-US" i="1">
                                      <a:solidFill>
                                        <a:srgbClr val="000000"/>
                                      </a:solidFill>
                                      <a:latin typeface="Cambria Math" panose="02040503050406030204" pitchFamily="18" charset="0"/>
                                    </a:rPr>
                                    <m:t>2</m:t>
                                  </m:r>
                                </m:sup>
                              </m:sSup>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𝐸</m:t>
                                  </m:r>
                                </m:e>
                                <m:sub>
                                  <m:r>
                                    <a:rPr lang="en-US" i="1">
                                      <a:solidFill>
                                        <a:srgbClr val="000000"/>
                                      </a:solidFill>
                                      <a:latin typeface="Cambria Math" panose="02040503050406030204" pitchFamily="18" charset="0"/>
                                    </a:rPr>
                                    <m:t>𝑖𝑗</m:t>
                                  </m:r>
                                </m:sub>
                              </m:sSub>
                            </m:den>
                          </m:f>
                        </m:e>
                      </m:nary>
                      <m:r>
                        <a:rPr lang="en-US" i="1">
                          <a:solidFill>
                            <a:srgbClr val="000000"/>
                          </a:solidFill>
                          <a:latin typeface="Cambria Math" panose="02040503050406030204" pitchFamily="18" charset="0"/>
                        </a:rPr>
                        <m:t>~</m:t>
                      </m:r>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𝜒</m:t>
                          </m:r>
                        </m:e>
                        <m:sup>
                          <m:r>
                            <a:rPr lang="en-US" i="1">
                              <a:solidFill>
                                <a:srgbClr val="000000"/>
                              </a:solidFill>
                              <a:latin typeface="Cambria Math" panose="02040503050406030204" pitchFamily="18" charset="0"/>
                            </a:rPr>
                            <m:t>2</m:t>
                          </m:r>
                        </m:sup>
                      </m:sSup>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𝑟</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𝑐</m:t>
                          </m:r>
                          <m:r>
                            <a:rPr lang="en-US" i="1">
                              <a:solidFill>
                                <a:srgbClr val="000000"/>
                              </a:solidFill>
                              <a:latin typeface="Cambria Math" panose="02040503050406030204" pitchFamily="18" charset="0"/>
                            </a:rPr>
                            <m:t>−1)</m:t>
                          </m:r>
                        </m:e>
                      </m:d>
                    </m:oMath>
                  </m:oMathPara>
                </a14:m>
                <a:endParaRPr lang="en-US" dirty="0"/>
              </a:p>
            </p:txBody>
          </p:sp>
        </mc:Choice>
        <mc:Fallback xmlns="">
          <p:sp>
            <p:nvSpPr>
              <p:cNvPr id="9221" name="Object 4"/>
              <p:cNvSpPr txBox="1">
                <a:spLocks noRot="1" noChangeAspect="1" noMove="1" noResize="1" noEditPoints="1" noAdjustHandles="1" noChangeArrowheads="1" noChangeShapeType="1" noTextEdit="1"/>
              </p:cNvSpPr>
              <p:nvPr/>
            </p:nvSpPr>
            <p:spPr bwMode="auto">
              <a:xfrm>
                <a:off x="3136630" y="3139261"/>
                <a:ext cx="5588000" cy="1022326"/>
              </a:xfrm>
              <a:prstGeom prst="rect">
                <a:avLst/>
              </a:prstGeom>
              <a:blipFill>
                <a:blip r:embed="rId2"/>
                <a:stretch>
                  <a:fillRect/>
                </a:stretch>
              </a:blipFill>
              <a:ln>
                <a:noFill/>
              </a:ln>
              <a:effectLst/>
            </p:spPr>
            <p:txBody>
              <a:bodyPr/>
              <a:lstStyle/>
              <a:p>
                <a:r>
                  <a:rPr lang="en-US">
                    <a:noFill/>
                  </a:rPr>
                  <a:t> </a:t>
                </a:r>
              </a:p>
            </p:txBody>
          </p:sp>
        </mc:Fallback>
      </mc:AlternateContent>
      <p:sp>
        <p:nvSpPr>
          <p:cNvPr id="9224" name="Rectangle 8"/>
          <p:cNvSpPr>
            <a:spLocks noChangeArrowheads="1"/>
          </p:cNvSpPr>
          <p:nvPr/>
        </p:nvSpPr>
        <p:spPr bwMode="auto">
          <a:xfrm>
            <a:off x="3441430" y="809371"/>
            <a:ext cx="5283200" cy="534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3689" tIns="81845" rIns="163689" bIns="81845">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sym typeface="Symbol" pitchFamily="18" charset="2"/>
              </a:rPr>
              <a:t>Categorical Data - </a:t>
            </a:r>
            <a:r>
              <a:rPr lang="en-US" altLang="en-US" sz="2400" b="1" u="sng" baseline="30000" dirty="0">
                <a:sym typeface="Symbol" pitchFamily="18" charset="2"/>
              </a:rPr>
              <a:t>2</a:t>
            </a:r>
            <a:r>
              <a:rPr lang="en-US" altLang="en-US" sz="2400" b="1" u="sng" dirty="0">
                <a:sym typeface="Symbol" pitchFamily="18" charset="2"/>
              </a:rPr>
              <a:t> </a:t>
            </a:r>
            <a:r>
              <a:rPr lang="en-US" altLang="en-US" sz="2400" b="1" u="sng" dirty="0"/>
              <a:t>Test</a:t>
            </a:r>
          </a:p>
        </p:txBody>
      </p:sp>
      <p:sp>
        <p:nvSpPr>
          <p:cNvPr id="2" name="Date Placeholder 1">
            <a:extLst>
              <a:ext uri="{FF2B5EF4-FFF2-40B4-BE49-F238E27FC236}">
                <a16:creationId xmlns:a16="http://schemas.microsoft.com/office/drawing/2014/main" id="{DD8B72EB-7120-4253-A7F0-7AAB93CE9FA1}"/>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EE7C2733-3C02-4F08-B089-1925BCCE7BF8}"/>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E262845-9BDB-4947-8CB1-A5B5958D9EDA}"/>
              </a:ext>
            </a:extLst>
          </p:cNvPr>
          <p:cNvSpPr>
            <a:spLocks noGrp="1"/>
          </p:cNvSpPr>
          <p:nvPr>
            <p:ph type="sldNum" sz="quarter" idx="12"/>
          </p:nvPr>
        </p:nvSpPr>
        <p:spPr/>
        <p:txBody>
          <a:bodyPr/>
          <a:lstStyle/>
          <a:p>
            <a:pPr>
              <a:defRPr/>
            </a:pPr>
            <a:fld id="{9574F64C-599D-439B-AF0D-2F269C538FC5}"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12686</TotalTime>
  <Words>1710</Words>
  <Application>Microsoft Office PowerPoint</Application>
  <PresentationFormat>Custom</PresentationFormat>
  <Paragraphs>244</Paragraphs>
  <Slides>24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9" baseType="lpstr">
      <vt:lpstr>Cambria Math</vt:lpstr>
      <vt:lpstr>Times New Roman</vt:lpstr>
      <vt:lpstr>biostat511</vt:lpstr>
      <vt:lpstr>Document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277</cp:revision>
  <cp:lastPrinted>2011-06-04T00:33:50Z</cp:lastPrinted>
  <dcterms:created xsi:type="dcterms:W3CDTF">1999-08-23T19:57:48Z</dcterms:created>
  <dcterms:modified xsi:type="dcterms:W3CDTF">2021-07-06T17:46:55Z</dcterms:modified>
</cp:coreProperties>
</file>