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67" r:id="rId4"/>
    <p:sldId id="420" r:id="rId5"/>
    <p:sldId id="523" r:id="rId6"/>
    <p:sldId id="304" r:id="rId7"/>
    <p:sldId id="273" r:id="rId8"/>
    <p:sldId id="306" r:id="rId9"/>
    <p:sldId id="307" r:id="rId10"/>
    <p:sldId id="280" r:id="rId11"/>
    <p:sldId id="281" r:id="rId12"/>
    <p:sldId id="282" r:id="rId13"/>
    <p:sldId id="283" r:id="rId14"/>
    <p:sldId id="305" r:id="rId15"/>
    <p:sldId id="284" r:id="rId16"/>
    <p:sldId id="287" r:id="rId17"/>
    <p:sldId id="310" r:id="rId18"/>
    <p:sldId id="311" r:id="rId19"/>
    <p:sldId id="290" r:id="rId20"/>
    <p:sldId id="291" r:id="rId21"/>
    <p:sldId id="309" r:id="rId22"/>
    <p:sldId id="524" r:id="rId23"/>
    <p:sldId id="317" r:id="rId24"/>
    <p:sldId id="318" r:id="rId25"/>
    <p:sldId id="274" r:id="rId26"/>
    <p:sldId id="275" r:id="rId27"/>
    <p:sldId id="276" r:id="rId28"/>
    <p:sldId id="277" r:id="rId29"/>
    <p:sldId id="312" r:id="rId30"/>
    <p:sldId id="313" r:id="rId31"/>
    <p:sldId id="301" r:id="rId32"/>
    <p:sldId id="295" r:id="rId33"/>
    <p:sldId id="296" r:id="rId34"/>
    <p:sldId id="302" r:id="rId35"/>
    <p:sldId id="298" r:id="rId36"/>
    <p:sldId id="299" r:id="rId37"/>
    <p:sldId id="300" r:id="rId38"/>
    <p:sldId id="314" r:id="rId39"/>
    <p:sldId id="259" r:id="rId40"/>
    <p:sldId id="315" r:id="rId41"/>
    <p:sldId id="260" r:id="rId42"/>
    <p:sldId id="316" r:id="rId43"/>
    <p:sldId id="30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733"/>
  </p:normalViewPr>
  <p:slideViewPr>
    <p:cSldViewPr snapToGrid="0" snapToObjects="1" showGuides="1">
      <p:cViewPr varScale="1">
        <p:scale>
          <a:sx n="112" d="100"/>
          <a:sy n="112" d="100"/>
        </p:scale>
        <p:origin x="24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BA908-7655-784F-A85D-55038BA17FC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DECF4-A5D6-FA4D-BFEA-96271ED61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3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election_coefficient%23cite_note-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Selection_coefficient%23cite_note-ridley-2" TargetMode="External"/><Relationship Id="rId4" Type="http://schemas.openxmlformats.org/officeDocument/2006/relationships/hyperlink" Target="http://en.wikipedia.org/wiki/Genotypes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mag.org/content/343/6174/1017.full#ref-21" TargetMode="External"/><Relationship Id="rId3" Type="http://schemas.openxmlformats.org/officeDocument/2006/relationships/hyperlink" Target="http://www.sciencemag.org/content/343/6174/1017.full#ref-17" TargetMode="External"/><Relationship Id="rId7" Type="http://schemas.openxmlformats.org/officeDocument/2006/relationships/hyperlink" Target="http://www.sciencemag.org/content/343/6174/1017.full#ref-2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ciencemag.org/content/343/6174/1017.full#ref-19" TargetMode="External"/><Relationship Id="rId5" Type="http://schemas.openxmlformats.org/officeDocument/2006/relationships/hyperlink" Target="http://www.sciencemag.org/content/343/6174/1017.full#F2" TargetMode="External"/><Relationship Id="rId4" Type="http://schemas.openxmlformats.org/officeDocument/2006/relationships/hyperlink" Target="http://www.sciencemag.org/content/343/6174/1017.full#ref-18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bradoodle#/media/File:Labradoodle_Laying_2375px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 denoted by the letter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compares the fitness of a phenotype to another favored phenotype, and is the proportional amount that the considered phenotype is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fit as measured by fertile progeny.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 then is selectively neutral compared to the favored phenotype, while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1 indicates complete lethality. For example, if the favored phenotype produces 100 fertile progeny, and only 90 are produced by the phenotype selected against then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0.1. An alternative way of expressing this is to describe the fitness of the favored phenotype as 1.0 and that of the phenotype selected against as 0.9.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[1]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terminology is used in the same way to refer to the selective differences between 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Genotypes"/>
              </a:rPr>
              <a:t>genotypes</a:t>
            </a:r>
            <a:r>
              <a:rPr lang="en-US" sz="120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[2]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which it extends in a natural fashion.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en.wikipedia.org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Selection_coefficient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457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59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</a:t>
            </a:r>
            <a:r>
              <a:rPr lang="en-US" baseline="0" dirty="0"/>
              <a:t> = African Ancestry</a:t>
            </a:r>
          </a:p>
          <a:p>
            <a:r>
              <a:rPr lang="en-US" baseline="0" dirty="0"/>
              <a:t>Green = Both</a:t>
            </a:r>
          </a:p>
          <a:p>
            <a:r>
              <a:rPr lang="en-US" baseline="0" dirty="0"/>
              <a:t>Red = European </a:t>
            </a:r>
            <a:r>
              <a:rPr lang="en-US" baseline="0" dirty="0" err="1"/>
              <a:t>Ancesty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lineages identified in East Asians (ASN, red) and Europeans (EUR, blue). Gray shading denotes regions that did not pass filtering criteria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black circles represent centromeres.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Visual genotype illustrations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sequences identified in the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genes. Rows denote individuals, columns indicate variant sites, and rectangles are colored according to genotype (red, predicted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 that matches the allele present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reference genome; blue, predicted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 that does not match the allele present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reference genome; black, other variants).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that overlap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PhastCons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conserved element,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hypersensitive site (DHS), or putative enhancer elements are shown as boxes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Odds of finding 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lineage on each chromosomal arm calculated from a logistic regression model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Odds ratios (ORs) are expressed using chromosome 1p as the baseline level. Horizontal bars represent 95% CIs.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Relation between the OR and the number of fixed differences per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megabase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humans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Neandertals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Spearman’s rank correlation coefficient.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haplotypes in two of these regions span genes that play important roles in the integumentary system: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chromosome 9 and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chromosome 11.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encodes a zinc finger protein expressed in keratinocytes and other tissues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has been associated with skin pigmentation levels in Europeans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18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adaptive haplotype has a frequency of ~70% in Europeans and is completely absent in East Asians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Fig. 2B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homeobox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transcription factor expressed in the epidermis and mediates keratinocyte proliferation and differentiation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19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20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adaptive haplotype in East Asians has a frequency of ~66% and is found at less than 1% frequency in Europeans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Fig. 2B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No coding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were found in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POU2F3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although several highly differentiated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 were located in functional noncoding elements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21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22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https://en.wikipedia.org/wiki/Labradoodle#/media/File:Labradoodle_Laying_2375px.jpg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DECF4-A5D6-FA4D-BFEA-96271ED614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6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 L is the product of  Poisson likelihoods, one for each entry in the AFS.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is the observed SFS, which can be modeled as Poisson random variables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is the mean which depends on the model theta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88FE-9252-EB4F-88C3-5A343C4F73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2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B51BA-E762-A541-AD6F-388C8B1DBC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21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1325-71C7-0642-B1DD-139CD60420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3ABA-9455-094C-B615-9FC45FFDF6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8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generations of mice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DECF4-A5D6-FA4D-BFEA-96271ED614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3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F6B2B-AA70-074E-B834-0E3B3F4CBD33}" type="slidenum">
              <a:rPr lang="en-US"/>
              <a:pPr/>
              <a:t>13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One of the chief characteristics of the data is that most variation is</a:t>
            </a:r>
            <a:r>
              <a:rPr lang="en-US" baseline="0" dirty="0"/>
              <a:t> rare</a:t>
            </a:r>
          </a:p>
          <a:p>
            <a:r>
              <a:rPr lang="en-US" baseline="0" dirty="0"/>
              <a:t>Axis are log transformed</a:t>
            </a:r>
          </a:p>
          <a:p>
            <a:r>
              <a:rPr lang="en-US" baseline="0" dirty="0"/>
              <a:t>	x is the numeric count</a:t>
            </a:r>
          </a:p>
          <a:p>
            <a:r>
              <a:rPr lang="en-US" baseline="0" dirty="0"/>
              <a:t>	y is the frequency @ which it is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0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F6B2B-AA70-074E-B834-0E3B3F4CBD33}" type="slidenum">
              <a:rPr lang="en-US"/>
              <a:pPr/>
              <a:t>15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Another characteristic is that the variants are</a:t>
            </a:r>
            <a:r>
              <a:rPr lang="en-US" baseline="0" dirty="0"/>
              <a:t> population specific</a:t>
            </a:r>
            <a:r>
              <a:rPr lang="en-US" baseline="0"/>
              <a:t>. O</a:t>
            </a:r>
            <a:r>
              <a:rPr lang="en-US"/>
              <a:t>on </a:t>
            </a:r>
            <a:r>
              <a:rPr lang="en-US" dirty="0"/>
              <a:t>this slide I have summarized the number of single</a:t>
            </a:r>
            <a:r>
              <a:rPr lang="en-US" baseline="0" dirty="0"/>
              <a:t> nucleotide variants (SNVs) discovered in the </a:t>
            </a:r>
            <a:r>
              <a:rPr lang="en-US" baseline="0" dirty="0" err="1"/>
              <a:t>european-american</a:t>
            </a:r>
            <a:r>
              <a:rPr lang="en-US" baseline="0" dirty="0"/>
              <a:t> sample in red and </a:t>
            </a:r>
            <a:r>
              <a:rPr lang="en-US" baseline="0" dirty="0" err="1"/>
              <a:t>african-american</a:t>
            </a:r>
            <a:r>
              <a:rPr lang="en-US" baseline="0" dirty="0"/>
              <a:t> sample in blue. As you can see, about 80% of SNVs are private –that is found in only one of the populations. As you might expect, the vast majority of private SNVs are extremely rare, about 80% have a minor allele frequency less than 0.5%. Thus, in this data set, most protein coding variants are geographically restricted, these variants are very rare.</a:t>
            </a:r>
          </a:p>
          <a:p>
            <a:endParaRPr lang="en-US" baseline="0" dirty="0"/>
          </a:p>
          <a:p>
            <a:r>
              <a:rPr lang="en-US" baseline="0" dirty="0"/>
              <a:t>20% may be an inflated estimate of overlap as AA are admixed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6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Whole Genome Sequencing in &gt;1,000 asthmatics &amp; non-asthmatics from North, South, &amp; Central America, the Caribbean, &amp; continental Africa, to represent a large spectrum of African ancestry.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Develop a custom, gene-centric SNP chip (~750K) appropriate for individuals of African descent to complement current, commercially available genome-wide chips.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N=952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5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ABF8A-6837-A741-84BB-7CD6C4B4E8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6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6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19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7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3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4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6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9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7BA82-CD1A-D140-BC3B-26CBEDB4A281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EF25A-955F-534F-AF7E-71B40C3D7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m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325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Introduction to 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dirty="0">
                <a:solidFill>
                  <a:srgbClr val="0000FF"/>
                </a:solidFill>
                <a:latin typeface="+mn-lt"/>
              </a:rPr>
              <a:t>Population Genetics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6331" y="3912704"/>
            <a:ext cx="6400800" cy="1885930"/>
          </a:xfrm>
        </p:spPr>
        <p:txBody>
          <a:bodyPr anchor="b">
            <a:normAutofit/>
          </a:bodyPr>
          <a:lstStyle/>
          <a:p>
            <a:r>
              <a:rPr lang="en-US" dirty="0"/>
              <a:t>Timothy O’Connor</a:t>
            </a:r>
          </a:p>
          <a:p>
            <a:r>
              <a:rPr lang="en-US" dirty="0" err="1"/>
              <a:t>timothydoconnor@gmail.com</a:t>
            </a:r>
            <a:endParaRPr lang="en-US" dirty="0"/>
          </a:p>
          <a:p>
            <a:r>
              <a:rPr lang="en-US" dirty="0"/>
              <a:t>Ryan Hernandez</a:t>
            </a:r>
          </a:p>
          <a:p>
            <a:r>
              <a:rPr lang="en-US" dirty="0" err="1"/>
              <a:t>Ryan.Hernandez@ucsf.edu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6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104" y="669706"/>
            <a:ext cx="916979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Mutation: How often do mutations arise in Humans?</a:t>
            </a:r>
          </a:p>
        </p:txBody>
      </p:sp>
      <p:pic>
        <p:nvPicPr>
          <p:cNvPr id="3" name="Picture 2" descr="nrg3295-s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48889" r="17249" b="28889"/>
          <a:stretch/>
        </p:blipFill>
        <p:spPr>
          <a:xfrm>
            <a:off x="930985" y="1826226"/>
            <a:ext cx="10326857" cy="4348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02" y="6187896"/>
            <a:ext cx="5202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Helvetica Neue Light"/>
                <a:cs typeface="Helvetica Neue Light"/>
              </a:rPr>
              <a:t>Scally and Durbin (2012) Nature Rev. Genet.</a:t>
            </a:r>
          </a:p>
        </p:txBody>
      </p:sp>
    </p:spTree>
    <p:extLst>
      <p:ext uri="{BB962C8B-B14F-4D97-AF65-F5344CB8AC3E}">
        <p14:creationId xmlns:p14="http://schemas.microsoft.com/office/powerpoint/2010/main" val="170636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52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What are the effects of paternal age 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dirty="0">
                <a:solidFill>
                  <a:srgbClr val="0000FF"/>
                </a:solidFill>
                <a:latin typeface="+mn-lt"/>
              </a:rPr>
              <a:t>on mutation rate?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8" y="1390369"/>
            <a:ext cx="8312727" cy="5201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060" y="6262041"/>
            <a:ext cx="383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Kong et al. (2012) Nature</a:t>
            </a:r>
          </a:p>
        </p:txBody>
      </p:sp>
    </p:spTree>
    <p:extLst>
      <p:ext uri="{BB962C8B-B14F-4D97-AF65-F5344CB8AC3E}">
        <p14:creationId xmlns:p14="http://schemas.microsoft.com/office/powerpoint/2010/main" val="143383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09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When did most variation arise?</a:t>
            </a:r>
          </a:p>
        </p:txBody>
      </p:sp>
      <p:pic>
        <p:nvPicPr>
          <p:cNvPr id="4" name="Picture 3" descr="FuFig1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2"/>
          <a:stretch/>
        </p:blipFill>
        <p:spPr>
          <a:xfrm>
            <a:off x="2059598" y="1227139"/>
            <a:ext cx="8075002" cy="5630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43" y="6396335"/>
            <a:ext cx="383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charset="0"/>
                <a:ea typeface="Helvetica Light" charset="0"/>
                <a:cs typeface="Helvetica Light" charset="0"/>
              </a:rPr>
              <a:t>Fu et al. (2013) Nature</a:t>
            </a:r>
          </a:p>
        </p:txBody>
      </p:sp>
    </p:spTree>
    <p:extLst>
      <p:ext uri="{BB962C8B-B14F-4D97-AF65-F5344CB8AC3E}">
        <p14:creationId xmlns:p14="http://schemas.microsoft.com/office/powerpoint/2010/main" val="151741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F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62" y="1159952"/>
            <a:ext cx="5949696" cy="5266944"/>
          </a:xfrm>
          <a:prstGeom prst="rect">
            <a:avLst/>
          </a:prstGeom>
        </p:spPr>
      </p:pic>
      <p:sp>
        <p:nvSpPr>
          <p:cNvPr id="65547" name="Title 1"/>
          <p:cNvSpPr>
            <a:spLocks/>
          </p:cNvSpPr>
          <p:nvPr/>
        </p:nvSpPr>
        <p:spPr bwMode="auto">
          <a:xfrm>
            <a:off x="1745056" y="408205"/>
            <a:ext cx="8839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Most SNVs are very rare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071391" y="4785788"/>
            <a:ext cx="5331983" cy="875039"/>
            <a:chOff x="2551167" y="2029134"/>
            <a:chExt cx="5331364" cy="874979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551167" y="2029134"/>
              <a:ext cx="2476673" cy="4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785" indent="-342785">
                <a:buFont typeface="Arial" charset="0"/>
                <a:buChar char="•"/>
              </a:pPr>
              <a:r>
                <a:rPr lang="en-US" sz="2000" b="1" dirty="0">
                  <a:latin typeface="Helvetica Neue Light"/>
                  <a:cs typeface="Helvetica Neue Light"/>
                </a:rPr>
                <a:t>57% singletons </a:t>
              </a:r>
            </a:p>
          </p:txBody>
        </p:sp>
        <p:sp>
          <p:nvSpPr>
            <p:cNvPr id="18" name="Rectangle 53"/>
            <p:cNvSpPr>
              <a:spLocks noChangeArrowheads="1"/>
            </p:cNvSpPr>
            <p:nvPr/>
          </p:nvSpPr>
          <p:spPr bwMode="auto">
            <a:xfrm>
              <a:off x="2562461" y="2504030"/>
              <a:ext cx="5320070" cy="4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785" indent="-342785">
                <a:buFont typeface="Arial" charset="0"/>
                <a:buChar char="•"/>
              </a:pPr>
              <a:r>
                <a:rPr lang="en-US" sz="2000" b="1" dirty="0">
                  <a:latin typeface="Helvetica Neue Light"/>
                  <a:cs typeface="Helvetica Neue Light"/>
                </a:rPr>
                <a:t>72% </a:t>
              </a:r>
              <a:r>
                <a:rPr lang="en-US" sz="2000" b="1" dirty="0" err="1">
                  <a:latin typeface="Helvetica Neue Light"/>
                  <a:cs typeface="Helvetica Neue Light"/>
                </a:rPr>
                <a:t>singletons+doubletons+tripletons</a:t>
              </a:r>
              <a:r>
                <a:rPr lang="en-US" sz="2000" b="1" dirty="0">
                  <a:latin typeface="Helvetica Neue Light"/>
                  <a:cs typeface="Helvetica Neue Light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7625" y="6340450"/>
            <a:ext cx="5296225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 err="1">
                <a:latin typeface="Helvetica Neue Light"/>
                <a:cs typeface="Helvetica Neue Light"/>
              </a:rPr>
              <a:t>Tennessen</a:t>
            </a:r>
            <a:r>
              <a:rPr lang="en-US" dirty="0">
                <a:latin typeface="Helvetica Neue Light"/>
                <a:cs typeface="Helvetica Neue Light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1790134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8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How has our population size grown?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52" t="50177" r="-1042" b="-927"/>
          <a:stretch/>
        </p:blipFill>
        <p:spPr>
          <a:xfrm>
            <a:off x="875278" y="1040918"/>
            <a:ext cx="10110099" cy="5095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409" y="6040176"/>
            <a:ext cx="368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Light" charset="0"/>
                <a:ea typeface="Helvetica Light" charset="0"/>
                <a:cs typeface="Helvetica Light" charset="0"/>
              </a:rPr>
              <a:t>Tennessen</a:t>
            </a:r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51142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7" name="Title 1"/>
          <p:cNvSpPr>
            <a:spLocks/>
          </p:cNvSpPr>
          <p:nvPr/>
        </p:nvSpPr>
        <p:spPr bwMode="auto">
          <a:xfrm>
            <a:off x="1676400" y="408223"/>
            <a:ext cx="8839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Most SNVs are population specific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8518"/>
          <a:stretch/>
        </p:blipFill>
        <p:spPr>
          <a:xfrm>
            <a:off x="1565501" y="2213992"/>
            <a:ext cx="5064784" cy="32603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8116" y="5491529"/>
            <a:ext cx="3075200" cy="523190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sz="2800" dirty="0">
                <a:latin typeface="Helvetica Neue Light"/>
                <a:cs typeface="Helvetica Neue Light"/>
              </a:rPr>
              <a:t>503,481 SNVs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9160" y="2074844"/>
            <a:ext cx="2767150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EA (n = 1,351)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67571" y="1629192"/>
            <a:ext cx="2686862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AA (n = 1,089)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37996" y="1973757"/>
            <a:ext cx="4115014" cy="3809533"/>
            <a:chOff x="4977494" y="1973753"/>
            <a:chExt cx="4115014" cy="38095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7494" y="1973753"/>
              <a:ext cx="4115014" cy="38095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912499" y="1990686"/>
              <a:ext cx="995499" cy="8065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094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5044353" y="2110813"/>
              <a:ext cx="430887" cy="3071835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1600" dirty="0">
                  <a:latin typeface="Helvetica Neue Light"/>
                  <a:cs typeface="Helvetica Neue Light"/>
                </a:rPr>
                <a:t>     Proportion Private SNVs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7625" y="6340450"/>
            <a:ext cx="5296225" cy="369302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 err="1">
                <a:latin typeface="Helvetica Neue Light"/>
                <a:cs typeface="Helvetica Neue Light"/>
              </a:rPr>
              <a:t>Tennessen</a:t>
            </a:r>
            <a:r>
              <a:rPr lang="en-US" dirty="0">
                <a:latin typeface="Helvetica Neue Light"/>
                <a:cs typeface="Helvetica Neue Light"/>
              </a:rPr>
              <a:t> et al. (2012) Science</a:t>
            </a:r>
          </a:p>
        </p:txBody>
      </p:sp>
    </p:spTree>
    <p:extLst>
      <p:ext uri="{BB962C8B-B14F-4D97-AF65-F5344CB8AC3E}">
        <p14:creationId xmlns:p14="http://schemas.microsoft.com/office/powerpoint/2010/main" val="139875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68500" y="304800"/>
            <a:ext cx="86995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+mn-lt"/>
                <a:cs typeface="Helvetica Neue Light"/>
              </a:rPr>
              <a:t>Migration: Admixture is migration between diverged populations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76" y="1595945"/>
            <a:ext cx="7557025" cy="4994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55" y="5721471"/>
            <a:ext cx="2253621" cy="646300"/>
          </a:xfrm>
          <a:prstGeom prst="rect">
            <a:avLst/>
          </a:prstGeom>
          <a:noFill/>
        </p:spPr>
        <p:txBody>
          <a:bodyPr wrap="square" lIns="91409" tIns="45705" rIns="91409" bIns="45705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Mathias et al. (2016) Nature Comm.</a:t>
            </a:r>
          </a:p>
        </p:txBody>
      </p:sp>
    </p:spTree>
    <p:extLst>
      <p:ext uri="{BB962C8B-B14F-4D97-AF65-F5344CB8AC3E}">
        <p14:creationId xmlns:p14="http://schemas.microsoft.com/office/powerpoint/2010/main" val="204627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  <a:cs typeface="Helvetica Neue Light"/>
              </a:rPr>
              <a:t>Estimates of global ancestry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2708" y="6406066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Native American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6" t="5559" r="13704" b="79766"/>
          <a:stretch/>
        </p:blipFill>
        <p:spPr bwMode="auto">
          <a:xfrm>
            <a:off x="4246672" y="4927600"/>
            <a:ext cx="3732525" cy="15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099747" y="5483199"/>
            <a:ext cx="191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European (CEU)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57149" y="5693833"/>
            <a:ext cx="4480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12314" y="5483199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African (YRI)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755792" y="5693833"/>
            <a:ext cx="4480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5075" r="35505" b="65485"/>
          <a:stretch/>
        </p:blipFill>
        <p:spPr bwMode="auto">
          <a:xfrm>
            <a:off x="2077742" y="2099731"/>
            <a:ext cx="8040556" cy="25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51230" y="1583267"/>
            <a:ext cx="1492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Neue Light"/>
                <a:cs typeface="Helvetica Neue Light"/>
              </a:rPr>
              <a:t>CAAPA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1102" y="4368393"/>
            <a:ext cx="19717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 Neue Light"/>
                <a:cs typeface="Helvetica Neue Light"/>
              </a:rPr>
              <a:t>Reference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8299" y="6376432"/>
            <a:ext cx="38723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/>
                <a:cs typeface="Helvetica Neue Light"/>
              </a:rPr>
              <a:t>Mathias et al. 2016 Nature Comm.</a:t>
            </a:r>
          </a:p>
        </p:txBody>
      </p:sp>
    </p:spTree>
    <p:extLst>
      <p:ext uri="{BB962C8B-B14F-4D97-AF65-F5344CB8AC3E}">
        <p14:creationId xmlns:p14="http://schemas.microsoft.com/office/powerpoint/2010/main" val="106332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72212" y="457200"/>
            <a:ext cx="8454488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  <a:cs typeface="Helvetica Neue Light"/>
              </a:rPr>
              <a:t>Local ancestry of a single individual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b="43972"/>
          <a:stretch/>
        </p:blipFill>
        <p:spPr>
          <a:xfrm>
            <a:off x="3099625" y="1693332"/>
            <a:ext cx="5980755" cy="51477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9080379" y="6334229"/>
            <a:ext cx="26520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Helvetica Neue Light"/>
                <a:cs typeface="Helvetica Neue Light"/>
              </a:rPr>
              <a:t>Bryc</a:t>
            </a:r>
            <a:r>
              <a:rPr lang="en-US" sz="2000" dirty="0">
                <a:latin typeface="Helvetica Neue Light"/>
                <a:cs typeface="Helvetica Neue Light"/>
              </a:rPr>
              <a:t> et al. 2009 PNAS</a:t>
            </a:r>
          </a:p>
        </p:txBody>
      </p:sp>
    </p:spTree>
    <p:extLst>
      <p:ext uri="{BB962C8B-B14F-4D97-AF65-F5344CB8AC3E}">
        <p14:creationId xmlns:p14="http://schemas.microsoft.com/office/powerpoint/2010/main" val="1333117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93670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Ancient admixture: Neanderthals are still among us</a:t>
            </a:r>
          </a:p>
        </p:txBody>
      </p:sp>
      <p:pic>
        <p:nvPicPr>
          <p:cNvPr id="15" name="Picture 14" descr="neanderthals_bbcnew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12" y="1846249"/>
            <a:ext cx="7476944" cy="4756326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086798" y="1026363"/>
            <a:ext cx="8104903" cy="9388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Helvetica Neue Light"/>
                <a:cs typeface="Helvetica Neue Light"/>
              </a:rPr>
              <a:t>Recent genetic data suggests that 1-4% of non-African genomes are derived from Neanderthals</a:t>
            </a:r>
          </a:p>
        </p:txBody>
      </p:sp>
    </p:spTree>
    <p:extLst>
      <p:ext uri="{BB962C8B-B14F-4D97-AF65-F5344CB8AC3E}">
        <p14:creationId xmlns:p14="http://schemas.microsoft.com/office/powerpoint/2010/main" val="24538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Describe the key evolutionary forces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Drift and Mutation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Migration and Selection</a:t>
            </a:r>
          </a:p>
          <a:p>
            <a:pPr lvl="1"/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How they function in concert with one another.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How demography can influence the site frequency spectrum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Be able to interpret a site frequency spectrum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Understand how the SFS is affected by evolutionary forces</a:t>
            </a:r>
          </a:p>
          <a:p>
            <a:pPr lvl="1"/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How we can use the SFS to understand evolutionary history of a population.</a:t>
            </a:r>
          </a:p>
        </p:txBody>
      </p:sp>
    </p:spTree>
    <p:extLst>
      <p:ext uri="{BB962C8B-B14F-4D97-AF65-F5344CB8AC3E}">
        <p14:creationId xmlns:p14="http://schemas.microsoft.com/office/powerpoint/2010/main" val="74928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0170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Neanderthals are still among 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597" y="1284542"/>
            <a:ext cx="6778234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6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579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 divergent groups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1B847-7DD5-DB4A-A273-9883975E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31" y="394786"/>
            <a:ext cx="6338888" cy="60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0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579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 divergent groups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1B847-7DD5-DB4A-A273-9883975E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31" y="394786"/>
            <a:ext cx="6338888" cy="6068428"/>
          </a:xfrm>
          <a:prstGeom prst="rect">
            <a:avLst/>
          </a:prstGeom>
        </p:spPr>
      </p:pic>
      <p:pic>
        <p:nvPicPr>
          <p:cNvPr id="6" name="Picture 5" descr="A dog in a basket&#10;&#10;Description automatically generated with medium confidence">
            <a:extLst>
              <a:ext uri="{FF2B5EF4-FFF2-40B4-BE49-F238E27FC236}">
                <a16:creationId xmlns:a16="http://schemas.microsoft.com/office/drawing/2014/main" id="{94295506-1F0A-CC40-9069-965758C7A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9" t="13563"/>
          <a:stretch/>
        </p:blipFill>
        <p:spPr>
          <a:xfrm>
            <a:off x="864180" y="2684397"/>
            <a:ext cx="1657225" cy="2513979"/>
          </a:xfrm>
          <a:prstGeom prst="rect">
            <a:avLst/>
          </a:prstGeom>
        </p:spPr>
      </p:pic>
      <p:pic>
        <p:nvPicPr>
          <p:cNvPr id="10" name="Picture 9" descr="A dog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68A65FE8-1541-1042-9E4D-E896211C8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9" t="27126" r="26218" b="-5757"/>
          <a:stretch/>
        </p:blipFill>
        <p:spPr>
          <a:xfrm>
            <a:off x="2521405" y="3429000"/>
            <a:ext cx="3250791" cy="251562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4879B8-21EF-BC49-B390-803AEC50E481}"/>
              </a:ext>
            </a:extLst>
          </p:cNvPr>
          <p:cNvCxnSpPr>
            <a:cxnSpLocks/>
          </p:cNvCxnSpPr>
          <p:nvPr/>
        </p:nvCxnSpPr>
        <p:spPr>
          <a:xfrm flipV="1">
            <a:off x="2521405" y="1513490"/>
            <a:ext cx="7268981" cy="1170907"/>
          </a:xfrm>
          <a:prstGeom prst="line">
            <a:avLst/>
          </a:prstGeom>
          <a:ln w="8890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1FAE4A-EEE6-254A-8ADF-CE2C4F220686}"/>
              </a:ext>
            </a:extLst>
          </p:cNvPr>
          <p:cNvCxnSpPr>
            <a:cxnSpLocks/>
          </p:cNvCxnSpPr>
          <p:nvPr/>
        </p:nvCxnSpPr>
        <p:spPr>
          <a:xfrm flipV="1">
            <a:off x="5772196" y="4173604"/>
            <a:ext cx="5011418" cy="1565045"/>
          </a:xfrm>
          <a:prstGeom prst="line">
            <a:avLst/>
          </a:prstGeom>
          <a:ln w="889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894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647515"/>
            <a:ext cx="42579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both divergent groups and recent cross breeding is migration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75" y="720367"/>
            <a:ext cx="62992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</p:spTree>
    <p:extLst>
      <p:ext uri="{BB962C8B-B14F-4D97-AF65-F5344CB8AC3E}">
        <p14:creationId xmlns:p14="http://schemas.microsoft.com/office/powerpoint/2010/main" val="79359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3" y="1121735"/>
            <a:ext cx="482940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Dog breeding has produced both divergent groups and recent cross breeding is migration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75" y="720367"/>
            <a:ext cx="62992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624EF-D6AB-CC41-98A2-A7F7A6CDB8E8}"/>
              </a:ext>
            </a:extLst>
          </p:cNvPr>
          <p:cNvSpPr txBox="1"/>
          <p:nvPr/>
        </p:nvSpPr>
        <p:spPr>
          <a:xfrm>
            <a:off x="771293" y="5854387"/>
            <a:ext cx="374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Parker et al. (2017) Cell Rep.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08709-BE6B-384B-A5E8-C8CCB4D97E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2980" y="3270101"/>
            <a:ext cx="3268980" cy="245173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7CDAE7-E49C-8143-A4A1-BFEE4F7B698D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251960" y="4495969"/>
            <a:ext cx="2806762" cy="845465"/>
          </a:xfrm>
          <a:prstGeom prst="line">
            <a:avLst/>
          </a:prstGeom>
          <a:ln w="88900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AE3635-D788-A74E-8B21-331AEAE2CA17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251960" y="1094603"/>
            <a:ext cx="4669016" cy="3401366"/>
          </a:xfrm>
          <a:prstGeom prst="line">
            <a:avLst/>
          </a:prstGeom>
          <a:ln w="88900"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40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13387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Adaptive (Darwinian) Selection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75452" y="1356044"/>
            <a:ext cx="7785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dirty="0">
                <a:latin typeface="Helvetica Neue Light"/>
                <a:cs typeface="Helvetica Neue Light"/>
              </a:rPr>
              <a:t>“</a:t>
            </a:r>
            <a:r>
              <a:rPr lang="en-US" dirty="0">
                <a:latin typeface="Helvetica Neue Light"/>
                <a:cs typeface="Helvetica Neue Light"/>
              </a:rPr>
              <a:t>I have called this principle, by which each slight variation, if useful, is preserved, by the term Natural Selection.</a:t>
            </a:r>
            <a:r>
              <a:rPr lang="ja-JP" altLang="en-US" dirty="0">
                <a:latin typeface="Helvetica Neue Light"/>
                <a:cs typeface="Helvetica Neue Light"/>
              </a:rPr>
              <a:t>”</a:t>
            </a:r>
            <a:r>
              <a:rPr lang="en-US" dirty="0">
                <a:latin typeface="Helvetica Neue Light"/>
                <a:cs typeface="Helvetica Neue Light"/>
              </a:rPr>
              <a:t>—Charles Darwin from "The Origin of Species”, 1859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2420331"/>
            <a:ext cx="914400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26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307958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Helvetica Neue Light"/>
              </a:rPr>
              <a:t>Antibiotic resistance is an example of adaptive evolution</a:t>
            </a:r>
          </a:p>
        </p:txBody>
      </p:sp>
      <p:pic>
        <p:nvPicPr>
          <p:cNvPr id="5" name="Picture 4" descr="healt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18" y="1941516"/>
            <a:ext cx="1244600" cy="14478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1531854" y="5496321"/>
            <a:ext cx="2658614" cy="1372956"/>
            <a:chOff x="7854" y="5496321"/>
            <a:chExt cx="2658614" cy="1372956"/>
          </a:xfrm>
        </p:grpSpPr>
        <p:sp>
          <p:nvSpPr>
            <p:cNvPr id="16" name="Oval 15"/>
            <p:cNvSpPr/>
            <p:nvPr/>
          </p:nvSpPr>
          <p:spPr>
            <a:xfrm>
              <a:off x="523849" y="5694744"/>
              <a:ext cx="408908" cy="4048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786878" y="5694744"/>
              <a:ext cx="403288" cy="40483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54" y="6161391"/>
              <a:ext cx="13749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Not Resistant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1476" y="6274107"/>
              <a:ext cx="13749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 Resistant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854" y="5496321"/>
              <a:ext cx="2658614" cy="137295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8122" y="5700598"/>
              <a:ext cx="3557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38291" y="573024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T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28774" y="3843085"/>
            <a:ext cx="2294983" cy="1396146"/>
            <a:chOff x="404773" y="3843085"/>
            <a:chExt cx="2294983" cy="1396146"/>
          </a:xfrm>
        </p:grpSpPr>
        <p:sp>
          <p:nvSpPr>
            <p:cNvPr id="4" name="Oval 3"/>
            <p:cNvSpPr/>
            <p:nvPr/>
          </p:nvSpPr>
          <p:spPr>
            <a:xfrm>
              <a:off x="927133" y="3972060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331162" y="3843085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40652" y="4395903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906024" y="3932381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88222" y="4081185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97301" y="4395903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70881" y="438874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94830" y="4405830"/>
              <a:ext cx="238151" cy="25795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4773" y="4839121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 Initial Population 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292671" y="3912553"/>
            <a:ext cx="2294983" cy="1337779"/>
            <a:chOff x="3768670" y="3912552"/>
            <a:chExt cx="2294983" cy="1337779"/>
          </a:xfrm>
        </p:grpSpPr>
        <p:sp>
          <p:nvSpPr>
            <p:cNvPr id="34" name="Oval 33"/>
            <p:cNvSpPr/>
            <p:nvPr/>
          </p:nvSpPr>
          <p:spPr>
            <a:xfrm>
              <a:off x="5055156" y="391255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420013" y="436891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768670" y="4850221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After Antibiotic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130633" y="3862935"/>
            <a:ext cx="2294983" cy="1378654"/>
            <a:chOff x="6606632" y="3862935"/>
            <a:chExt cx="2294983" cy="1378654"/>
          </a:xfrm>
        </p:grpSpPr>
        <p:sp>
          <p:nvSpPr>
            <p:cNvPr id="39" name="Oval 38"/>
            <p:cNvSpPr/>
            <p:nvPr/>
          </p:nvSpPr>
          <p:spPr>
            <a:xfrm>
              <a:off x="7092841" y="3991910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496870" y="3862935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106360" y="441575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071732" y="3952231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753930" y="4101035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263009" y="4415753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436589" y="4408592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860538" y="4425680"/>
              <a:ext cx="238151" cy="25795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606632" y="4841479"/>
              <a:ext cx="22949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000000"/>
                  </a:solidFill>
                  <a:latin typeface="Helvetica Neue Light"/>
                  <a:cs typeface="Helvetica Neue Light"/>
                </a:rPr>
                <a:t>Final Population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156519" y="1712112"/>
            <a:ext cx="3133215" cy="1958717"/>
            <a:chOff x="3632518" y="1712111"/>
            <a:chExt cx="3133215" cy="1958717"/>
          </a:xfrm>
        </p:grpSpPr>
        <p:pic>
          <p:nvPicPr>
            <p:cNvPr id="3" name="Picture 2" descr="sick-person-300x28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135" y="1712111"/>
              <a:ext cx="2054598" cy="1958717"/>
            </a:xfrm>
            <a:prstGeom prst="rect">
              <a:avLst/>
            </a:prstGeom>
          </p:spPr>
        </p:pic>
        <p:cxnSp>
          <p:nvCxnSpPr>
            <p:cNvPr id="56" name="Straight Arrow Connector 55"/>
            <p:cNvCxnSpPr>
              <a:stCxn id="5" idx="3"/>
              <a:endCxn id="3" idx="1"/>
            </p:cNvCxnSpPr>
            <p:nvPr/>
          </p:nvCxnSpPr>
          <p:spPr>
            <a:xfrm>
              <a:off x="3632518" y="2665416"/>
              <a:ext cx="1078617" cy="2605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Curved Connector 60"/>
          <p:cNvCxnSpPr>
            <a:stCxn id="7" idx="0"/>
          </p:cNvCxnSpPr>
          <p:nvPr/>
        </p:nvCxnSpPr>
        <p:spPr>
          <a:xfrm rot="5400000" flipH="1" flipV="1">
            <a:off x="3175208" y="2636485"/>
            <a:ext cx="1005633" cy="1407571"/>
          </a:xfrm>
          <a:prstGeom prst="curved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3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0" y="274620"/>
            <a:ext cx="914400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</a:rPr>
              <a:t>Reading the genome for signatures of positive selection</a:t>
            </a: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2202663" y="2091482"/>
            <a:ext cx="2362200" cy="1781175"/>
            <a:chOff x="318" y="1123"/>
            <a:chExt cx="1488" cy="1122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18" y="1123"/>
              <a:ext cx="1488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 dirty="0">
                  <a:solidFill>
                    <a:srgbClr val="008000"/>
                  </a:solidFill>
                  <a:latin typeface="Helvetica Neue Light"/>
                  <a:cs typeface="Helvetica Neue Light"/>
                </a:rPr>
                <a:t>Neutral</a:t>
              </a: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515" y="1750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515" y="1861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515" y="2085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515" y="1973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515" y="1638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847" y="157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2" name="Oval 11"/>
            <p:cNvSpPr>
              <a:spLocks noChangeArrowheads="1"/>
            </p:cNvSpPr>
            <p:nvPr/>
          </p:nvSpPr>
          <p:spPr bwMode="auto">
            <a:xfrm>
              <a:off x="1294" y="1701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846" y="1702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4" name="Oval 13"/>
            <p:cNvSpPr>
              <a:spLocks noChangeArrowheads="1"/>
            </p:cNvSpPr>
            <p:nvPr/>
          </p:nvSpPr>
          <p:spPr bwMode="auto">
            <a:xfrm>
              <a:off x="1452" y="183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5" name="Oval 14"/>
            <p:cNvSpPr>
              <a:spLocks noChangeArrowheads="1"/>
            </p:cNvSpPr>
            <p:nvPr/>
          </p:nvSpPr>
          <p:spPr bwMode="auto">
            <a:xfrm>
              <a:off x="670" y="1829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6" name="Oval 15"/>
            <p:cNvSpPr>
              <a:spLocks noChangeArrowheads="1"/>
            </p:cNvSpPr>
            <p:nvPr/>
          </p:nvSpPr>
          <p:spPr bwMode="auto">
            <a:xfrm>
              <a:off x="848" y="1926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561" y="2047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509" y="2207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auto">
            <a:xfrm>
              <a:off x="1160" y="2160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4526764" y="2008931"/>
            <a:ext cx="2690813" cy="1852612"/>
            <a:chOff x="1782" y="1071"/>
            <a:chExt cx="1695" cy="1167"/>
          </a:xfrm>
        </p:grpSpPr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2173" y="1743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2173" y="1854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2173" y="2078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2173" y="1966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3" y="1563"/>
              <a:ext cx="1066" cy="106"/>
              <a:chOff x="473" y="1219"/>
              <a:chExt cx="1066" cy="106"/>
            </a:xfrm>
          </p:grpSpPr>
          <p:sp>
            <p:nvSpPr>
              <p:cNvPr id="46" name="Oval 25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47" name="Rectangle 26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48" name="Oval 27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2952" y="1694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2504" y="1695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3110" y="1828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2328" y="1822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512" y="1919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219" y="2040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2167" y="2200"/>
              <a:ext cx="1066" cy="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818" y="2153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>
              <a:off x="1782" y="1930"/>
              <a:ext cx="2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1989" y="1071"/>
              <a:ext cx="1488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>
                  <a:solidFill>
                    <a:srgbClr val="008000"/>
                  </a:solidFill>
                  <a:latin typeface="Helvetica Neue Light"/>
                  <a:cs typeface="Helvetica Neue Light"/>
                </a:rPr>
                <a:t>Advantageous Mutation</a:t>
              </a:r>
            </a:p>
          </p:txBody>
        </p:sp>
      </p:grpSp>
      <p:sp>
        <p:nvSpPr>
          <p:cNvPr id="50" name="Rectangle 39"/>
          <p:cNvSpPr>
            <a:spLocks noChangeArrowheads="1"/>
          </p:cNvSpPr>
          <p:nvPr/>
        </p:nvSpPr>
        <p:spPr bwMode="auto">
          <a:xfrm>
            <a:off x="1735938" y="4539411"/>
            <a:ext cx="8720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5425" indent="-225425">
              <a:buFontTx/>
              <a:buChar char="•"/>
            </a:pPr>
            <a:r>
              <a:rPr lang="en-US" sz="2800" dirty="0">
                <a:latin typeface="Helvetica Neue Light"/>
                <a:cs typeface="Helvetica Neue Light"/>
              </a:rPr>
              <a:t>This process imparts </a:t>
            </a:r>
            <a:r>
              <a:rPr lang="ja-JP" altLang="en-US" sz="2800" dirty="0">
                <a:latin typeface="Helvetica Neue Light"/>
                <a:cs typeface="Helvetica Neue Light"/>
              </a:rPr>
              <a:t>“</a:t>
            </a:r>
            <a:r>
              <a:rPr lang="en-US" sz="2800" dirty="0">
                <a:latin typeface="Helvetica Neue Light"/>
                <a:cs typeface="Helvetica Neue Light"/>
              </a:rPr>
              <a:t>signatures</a:t>
            </a:r>
            <a:r>
              <a:rPr lang="ja-JP" altLang="en-US" sz="2800" dirty="0">
                <a:latin typeface="Helvetica Neue Light"/>
                <a:cs typeface="Helvetica Neue Light"/>
              </a:rPr>
              <a:t>”</a:t>
            </a:r>
            <a:r>
              <a:rPr lang="en-US" sz="2800" dirty="0">
                <a:latin typeface="Helvetica Neue Light"/>
                <a:cs typeface="Helvetica Neue Light"/>
              </a:rPr>
              <a:t> on patterns of genetic variation that we can use to find adaptively evolving genes</a:t>
            </a:r>
          </a:p>
        </p:txBody>
      </p:sp>
      <p:grpSp>
        <p:nvGrpSpPr>
          <p:cNvPr id="55" name="Group 44"/>
          <p:cNvGrpSpPr>
            <a:grpSpLocks/>
          </p:cNvGrpSpPr>
          <p:nvPr/>
        </p:nvGrpSpPr>
        <p:grpSpPr bwMode="auto">
          <a:xfrm>
            <a:off x="7058826" y="2105769"/>
            <a:ext cx="2652712" cy="1812925"/>
            <a:chOff x="3377" y="1132"/>
            <a:chExt cx="1671" cy="1142"/>
          </a:xfrm>
        </p:grpSpPr>
        <p:grpSp>
          <p:nvGrpSpPr>
            <p:cNvPr id="56" name="Group 45"/>
            <p:cNvGrpSpPr>
              <a:grpSpLocks/>
            </p:cNvGrpSpPr>
            <p:nvPr/>
          </p:nvGrpSpPr>
          <p:grpSpPr bwMode="auto">
            <a:xfrm>
              <a:off x="3796" y="1558"/>
              <a:ext cx="1066" cy="106"/>
              <a:chOff x="473" y="1219"/>
              <a:chExt cx="1066" cy="106"/>
            </a:xfrm>
          </p:grpSpPr>
          <p:sp>
            <p:nvSpPr>
              <p:cNvPr id="79" name="Oval 46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80" name="Rectangle 47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81" name="Oval 48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7" name="Group 49"/>
            <p:cNvGrpSpPr>
              <a:grpSpLocks/>
            </p:cNvGrpSpPr>
            <p:nvPr/>
          </p:nvGrpSpPr>
          <p:grpSpPr bwMode="auto">
            <a:xfrm>
              <a:off x="3796" y="1678"/>
              <a:ext cx="1066" cy="106"/>
              <a:chOff x="473" y="1219"/>
              <a:chExt cx="1066" cy="106"/>
            </a:xfrm>
          </p:grpSpPr>
          <p:sp>
            <p:nvSpPr>
              <p:cNvPr id="76" name="Oval 50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7" name="Rectangle 51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8" name="Oval 52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8" name="Group 53"/>
            <p:cNvGrpSpPr>
              <a:grpSpLocks/>
            </p:cNvGrpSpPr>
            <p:nvPr/>
          </p:nvGrpSpPr>
          <p:grpSpPr bwMode="auto">
            <a:xfrm>
              <a:off x="3796" y="1798"/>
              <a:ext cx="1066" cy="106"/>
              <a:chOff x="473" y="1219"/>
              <a:chExt cx="1066" cy="106"/>
            </a:xfrm>
          </p:grpSpPr>
          <p:sp>
            <p:nvSpPr>
              <p:cNvPr id="73" name="Oval 54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4" name="Rectangle 55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5" name="Oval 56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59" name="Group 57"/>
            <p:cNvGrpSpPr>
              <a:grpSpLocks/>
            </p:cNvGrpSpPr>
            <p:nvPr/>
          </p:nvGrpSpPr>
          <p:grpSpPr bwMode="auto">
            <a:xfrm>
              <a:off x="3796" y="1924"/>
              <a:ext cx="1066" cy="106"/>
              <a:chOff x="473" y="1219"/>
              <a:chExt cx="1066" cy="106"/>
            </a:xfrm>
          </p:grpSpPr>
          <p:sp>
            <p:nvSpPr>
              <p:cNvPr id="70" name="Oval 58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1" name="Rectangle 59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72" name="Oval 60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grpSp>
          <p:nvGrpSpPr>
            <p:cNvPr id="60" name="Group 61"/>
            <p:cNvGrpSpPr>
              <a:grpSpLocks/>
            </p:cNvGrpSpPr>
            <p:nvPr/>
          </p:nvGrpSpPr>
          <p:grpSpPr bwMode="auto">
            <a:xfrm>
              <a:off x="3796" y="2044"/>
              <a:ext cx="1066" cy="106"/>
              <a:chOff x="473" y="1219"/>
              <a:chExt cx="1066" cy="106"/>
            </a:xfrm>
          </p:grpSpPr>
          <p:sp>
            <p:nvSpPr>
              <p:cNvPr id="67" name="Oval 62"/>
              <p:cNvSpPr>
                <a:spLocks noChangeArrowheads="1"/>
              </p:cNvSpPr>
              <p:nvPr/>
            </p:nvSpPr>
            <p:spPr bwMode="auto">
              <a:xfrm>
                <a:off x="995" y="1219"/>
                <a:ext cx="65" cy="68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68" name="Rectangle 63"/>
              <p:cNvSpPr>
                <a:spLocks noChangeArrowheads="1"/>
              </p:cNvSpPr>
              <p:nvPr/>
            </p:nvSpPr>
            <p:spPr bwMode="auto">
              <a:xfrm>
                <a:off x="473" y="1287"/>
                <a:ext cx="1066" cy="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  <p:sp>
            <p:nvSpPr>
              <p:cNvPr id="69" name="Oval 64"/>
              <p:cNvSpPr>
                <a:spLocks noChangeArrowheads="1"/>
              </p:cNvSpPr>
              <p:nvPr/>
            </p:nvSpPr>
            <p:spPr bwMode="auto">
              <a:xfrm>
                <a:off x="805" y="1224"/>
                <a:ext cx="65" cy="6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>
                  <a:latin typeface="Helvetica Neue Light"/>
                  <a:cs typeface="Helvetica Neue Light"/>
                </a:endParaRPr>
              </a:p>
            </p:txBody>
          </p:sp>
        </p:grpSp>
        <p:sp>
          <p:nvSpPr>
            <p:cNvPr id="61" name="Line 65"/>
            <p:cNvSpPr>
              <a:spLocks noChangeShapeType="1"/>
            </p:cNvSpPr>
            <p:nvPr/>
          </p:nvSpPr>
          <p:spPr bwMode="auto">
            <a:xfrm>
              <a:off x="3377" y="1931"/>
              <a:ext cx="2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2" name="Oval 66"/>
            <p:cNvSpPr>
              <a:spLocks noChangeArrowheads="1"/>
            </p:cNvSpPr>
            <p:nvPr/>
          </p:nvSpPr>
          <p:spPr bwMode="auto">
            <a:xfrm>
              <a:off x="4318" y="2158"/>
              <a:ext cx="65" cy="68"/>
            </a:xfrm>
            <a:prstGeom prst="ellipse">
              <a:avLst/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>
              <a:off x="3796" y="2226"/>
              <a:ext cx="1066" cy="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4" name="Text Box 68"/>
            <p:cNvSpPr txBox="1">
              <a:spLocks noChangeArrowheads="1"/>
            </p:cNvSpPr>
            <p:nvPr/>
          </p:nvSpPr>
          <p:spPr bwMode="auto">
            <a:xfrm>
              <a:off x="3560" y="1132"/>
              <a:ext cx="1488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000" b="1">
                  <a:solidFill>
                    <a:srgbClr val="008000"/>
                  </a:solidFill>
                  <a:latin typeface="Helvetica Neue Light"/>
                  <a:cs typeface="Helvetica Neue Light"/>
                </a:rPr>
                <a:t>Fixation</a:t>
              </a: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>
              <a:off x="3797" y="2222"/>
              <a:ext cx="489" cy="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  <p:sp>
          <p:nvSpPr>
            <p:cNvPr id="66" name="Oval 70"/>
            <p:cNvSpPr>
              <a:spLocks noChangeArrowheads="1"/>
            </p:cNvSpPr>
            <p:nvPr/>
          </p:nvSpPr>
          <p:spPr bwMode="auto">
            <a:xfrm>
              <a:off x="3838" y="2206"/>
              <a:ext cx="65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Helvetica Neue Light"/>
                <a:cs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832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ChangeArrowheads="1"/>
          </p:cNvSpPr>
          <p:nvPr/>
        </p:nvSpPr>
        <p:spPr bwMode="auto">
          <a:xfrm>
            <a:off x="1524000" y="648310"/>
            <a:ext cx="91440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600" dirty="0">
                <a:solidFill>
                  <a:srgbClr val="0000FF"/>
                </a:solidFill>
                <a:cs typeface="Times New Roman" charset="0"/>
              </a:rPr>
              <a:t>Genes that influence physical traits have been targets of recent selection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49430" y="2320979"/>
            <a:ext cx="2506662" cy="2555319"/>
            <a:chOff x="185738" y="2320978"/>
            <a:chExt cx="2506662" cy="2555319"/>
          </a:xfrm>
        </p:grpSpPr>
        <p:pic>
          <p:nvPicPr>
            <p:cNvPr id="5" name="Picture 1033" descr="eyes-4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8" y="2751190"/>
              <a:ext cx="2506662" cy="168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037"/>
            <p:cNvSpPr>
              <a:spLocks noChangeArrowheads="1"/>
            </p:cNvSpPr>
            <p:nvPr/>
          </p:nvSpPr>
          <p:spPr bwMode="auto">
            <a:xfrm>
              <a:off x="930275" y="4506965"/>
              <a:ext cx="1121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HERC2</a:t>
              </a:r>
            </a:p>
          </p:txBody>
        </p:sp>
        <p:sp>
          <p:nvSpPr>
            <p:cNvPr id="11" name="Rectangle 1039"/>
            <p:cNvSpPr>
              <a:spLocks noChangeArrowheads="1"/>
            </p:cNvSpPr>
            <p:nvPr/>
          </p:nvSpPr>
          <p:spPr bwMode="auto">
            <a:xfrm>
              <a:off x="579438" y="2320978"/>
              <a:ext cx="21129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Eye Color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54543" y="1971729"/>
            <a:ext cx="3382963" cy="3330019"/>
            <a:chOff x="2990850" y="1971728"/>
            <a:chExt cx="3382963" cy="3330019"/>
          </a:xfrm>
        </p:grpSpPr>
        <p:pic>
          <p:nvPicPr>
            <p:cNvPr id="4" name="Picture 1032" descr="skincolor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2427340"/>
              <a:ext cx="3382963" cy="2416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036"/>
            <p:cNvSpPr>
              <a:spLocks noChangeArrowheads="1"/>
            </p:cNvSpPr>
            <p:nvPr/>
          </p:nvSpPr>
          <p:spPr bwMode="auto">
            <a:xfrm>
              <a:off x="3246438" y="4932415"/>
              <a:ext cx="27525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SLC24A5, OCA2, TYRP1</a:t>
              </a:r>
            </a:p>
          </p:txBody>
        </p:sp>
        <p:sp>
          <p:nvSpPr>
            <p:cNvPr id="12" name="Rectangle 1040"/>
            <p:cNvSpPr>
              <a:spLocks noChangeArrowheads="1"/>
            </p:cNvSpPr>
            <p:nvPr/>
          </p:nvSpPr>
          <p:spPr bwMode="auto">
            <a:xfrm>
              <a:off x="3168650" y="1971728"/>
              <a:ext cx="3070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 Skin Pigmentation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53400" y="2243191"/>
            <a:ext cx="1798990" cy="2456895"/>
            <a:chOff x="6589708" y="2243190"/>
            <a:chExt cx="1798990" cy="2456895"/>
          </a:xfrm>
        </p:grpSpPr>
        <p:pic>
          <p:nvPicPr>
            <p:cNvPr id="6" name="Picture 1034" descr="bad-hair-day-inde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908" y="2692453"/>
              <a:ext cx="1201738" cy="155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38"/>
            <p:cNvSpPr>
              <a:spLocks noChangeArrowheads="1"/>
            </p:cNvSpPr>
            <p:nvPr/>
          </p:nvSpPr>
          <p:spPr bwMode="auto">
            <a:xfrm>
              <a:off x="7258446" y="4330753"/>
              <a:ext cx="7790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EDAR</a:t>
              </a:r>
            </a:p>
          </p:txBody>
        </p:sp>
        <p:sp>
          <p:nvSpPr>
            <p:cNvPr id="13" name="Rectangle 1041"/>
            <p:cNvSpPr>
              <a:spLocks noChangeArrowheads="1"/>
            </p:cNvSpPr>
            <p:nvPr/>
          </p:nvSpPr>
          <p:spPr bwMode="auto">
            <a:xfrm>
              <a:off x="6589708" y="2243190"/>
              <a:ext cx="1798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Neue Light"/>
                  <a:cs typeface="Helvetica Neue Light"/>
                </a:rPr>
                <a:t>      Hair Texture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0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Non-independence of evolutionary forces: Adaptive-migration (introgression)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7" y="2463682"/>
            <a:ext cx="5092915" cy="314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804" y="2085293"/>
            <a:ext cx="6442846" cy="3906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057" y="5472112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8250" y="182529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5628" y="6212117"/>
            <a:ext cx="535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Mio et al. (2017) Molecular Biology and Evolution</a:t>
            </a:r>
          </a:p>
        </p:txBody>
      </p:sp>
    </p:spTree>
    <p:extLst>
      <p:ext uri="{BB962C8B-B14F-4D97-AF65-F5344CB8AC3E}">
        <p14:creationId xmlns:p14="http://schemas.microsoft.com/office/powerpoint/2010/main" val="755492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0" y="556591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Review: What are the assumptions of Hardy-Weinberg?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0600" y="1841500"/>
            <a:ext cx="7734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mutation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migration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Individuals must mate at random with respect to genotype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There must be no selection</a:t>
            </a:r>
          </a:p>
          <a:p>
            <a:pPr marL="342900" indent="-342900">
              <a:buAutoNum type="arabicParenR"/>
            </a:pPr>
            <a:r>
              <a:rPr lang="en-US" sz="3200" dirty="0">
                <a:latin typeface="Helvetica Neue Light"/>
                <a:cs typeface="Helvetica Neue Light"/>
              </a:rPr>
              <a:t>The population must be infinitely large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5143501"/>
            <a:ext cx="787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  <a:latin typeface="Helvetica Neue Light"/>
                <a:cs typeface="Helvetica Neue Light"/>
              </a:rPr>
              <a:t>How do these affect allele frequencies?</a:t>
            </a:r>
          </a:p>
        </p:txBody>
      </p:sp>
    </p:spTree>
    <p:extLst>
      <p:ext uri="{BB962C8B-B14F-4D97-AF65-F5344CB8AC3E}">
        <p14:creationId xmlns:p14="http://schemas.microsoft.com/office/powerpoint/2010/main" val="5656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640" y="365125"/>
            <a:ext cx="5964160" cy="21748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Non-independence of evolutionary forces: Drift (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Selfing</a:t>
            </a:r>
            <a:r>
              <a:rPr lang="en-US">
                <a:solidFill>
                  <a:srgbClr val="0000FF"/>
                </a:solidFill>
                <a:latin typeface="+mn-lt"/>
              </a:rPr>
              <a:t>)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and Selection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057" y="5472112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8250" y="182529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6" y="227649"/>
            <a:ext cx="4518359" cy="6452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40" y="3441890"/>
            <a:ext cx="6434663" cy="321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238" y="2900549"/>
            <a:ext cx="458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Hartfield et al. (2017) Trends in Genetics</a:t>
            </a:r>
          </a:p>
        </p:txBody>
      </p:sp>
    </p:spTree>
    <p:extLst>
      <p:ext uri="{BB962C8B-B14F-4D97-AF65-F5344CB8AC3E}">
        <p14:creationId xmlns:p14="http://schemas.microsoft.com/office/powerpoint/2010/main" val="2026498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817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These forces all affect the Site Frequency Spectrum (SFS)</a:t>
            </a:r>
          </a:p>
        </p:txBody>
      </p:sp>
      <p:pic>
        <p:nvPicPr>
          <p:cNvPr id="4" name="Picture 3" descr="S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92" y="1749289"/>
            <a:ext cx="5408816" cy="47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0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Primer on coalescent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86" y="1525777"/>
            <a:ext cx="10979428" cy="53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6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Primer on coalescent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1406"/>
          <a:stretch/>
        </p:blipFill>
        <p:spPr>
          <a:xfrm>
            <a:off x="-244348" y="1349349"/>
            <a:ext cx="5779565" cy="1135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6" y="2484408"/>
            <a:ext cx="10592447" cy="4207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8" t="50000" r="-338" b="1406"/>
          <a:stretch/>
        </p:blipFill>
        <p:spPr>
          <a:xfrm>
            <a:off x="5020021" y="1217686"/>
            <a:ext cx="5779565" cy="1135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005652-868C-044E-9428-C0E2C3FD7569}"/>
              </a:ext>
            </a:extLst>
          </p:cNvPr>
          <p:cNvSpPr txBox="1"/>
          <p:nvPr/>
        </p:nvSpPr>
        <p:spPr>
          <a:xfrm>
            <a:off x="8000999" y="4754880"/>
            <a:ext cx="339122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Cui and Zhang (2014) https://</a:t>
            </a:r>
            <a:r>
              <a:rPr lang="en-US" dirty="0" err="1"/>
              <a:t>dornsife.usc.edu</a:t>
            </a:r>
            <a:r>
              <a:rPr lang="en-US" dirty="0"/>
              <a:t>/assets/sites/406/docs/505b/MATH505b_Project_Report_HailongCui_WangshuZhang.pdf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D6042F-6157-3A4D-865B-48CC845F4CCB}"/>
              </a:ext>
            </a:extLst>
          </p:cNvPr>
          <p:cNvSpPr/>
          <p:nvPr/>
        </p:nvSpPr>
        <p:spPr>
          <a:xfrm>
            <a:off x="6964680" y="5974080"/>
            <a:ext cx="746760" cy="71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17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9817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Site Frequency Spectrum (SFS)</a:t>
            </a:r>
          </a:p>
        </p:txBody>
      </p:sp>
      <p:pic>
        <p:nvPicPr>
          <p:cNvPr id="4" name="Picture 3" descr="SF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92" y="1749289"/>
            <a:ext cx="5408816" cy="47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6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Joint Site Frequency Spectrum (JSFS)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447" t="-450" r="69625" b="10457"/>
          <a:stretch/>
        </p:blipFill>
        <p:spPr>
          <a:xfrm>
            <a:off x="6400801" y="2057400"/>
            <a:ext cx="4089477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4740" b="50299"/>
          <a:stretch/>
        </p:blipFill>
        <p:spPr>
          <a:xfrm>
            <a:off x="1879509" y="1638990"/>
            <a:ext cx="3526276" cy="49904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1" y="3200400"/>
            <a:ext cx="1159305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22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000" t="54200" r="51000" b="1032"/>
          <a:stretch/>
        </p:blipFill>
        <p:spPr>
          <a:xfrm>
            <a:off x="4571581" y="2106753"/>
            <a:ext cx="3092565" cy="2356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94" t="63042" r="38929" b="14102"/>
          <a:stretch/>
        </p:blipFill>
        <p:spPr>
          <a:xfrm>
            <a:off x="7702245" y="4402060"/>
            <a:ext cx="286978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94" t="40871" r="38929" b="35654"/>
          <a:stretch/>
        </p:blipFill>
        <p:spPr>
          <a:xfrm>
            <a:off x="7676845" y="2142284"/>
            <a:ext cx="2869780" cy="234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694" t="18699" r="38929" b="60434"/>
          <a:stretch/>
        </p:blipFill>
        <p:spPr>
          <a:xfrm>
            <a:off x="7664145" y="-3192"/>
            <a:ext cx="2869780" cy="2087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1800" y="-102223"/>
            <a:ext cx="495300" cy="15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25740" y="2045821"/>
            <a:ext cx="495300" cy="408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040" t="-450" r="52229" b="44526"/>
          <a:stretch/>
        </p:blipFill>
        <p:spPr>
          <a:xfrm>
            <a:off x="1761905" y="1892299"/>
            <a:ext cx="2883270" cy="26517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15820" y="3922574"/>
            <a:ext cx="622580" cy="823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23595" y="1839170"/>
            <a:ext cx="1159305" cy="1069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00201" y="152401"/>
            <a:ext cx="6125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0"/>
                <a:cs typeface="msgothic" charset="0"/>
              </a:rPr>
              <a:t>Genetic Drift can profoundly shape allele frequencies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0" y="5943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Gutenkunst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2009 </a:t>
            </a:r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PLoS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Genet.</a:t>
            </a:r>
          </a:p>
        </p:txBody>
      </p:sp>
    </p:spTree>
    <p:extLst>
      <p:ext uri="{BB962C8B-B14F-4D97-AF65-F5344CB8AC3E}">
        <p14:creationId xmlns:p14="http://schemas.microsoft.com/office/powerpoint/2010/main" val="104636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equations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582139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Time: t = T/(4*</a:t>
            </a:r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*Gen)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 = reference or ancestral population size</a:t>
            </a:r>
          </a:p>
          <a:p>
            <a:r>
              <a:rPr lang="en-US" dirty="0"/>
              <a:t>Gen = number of years per generation</a:t>
            </a:r>
          </a:p>
          <a:p>
            <a:r>
              <a:rPr lang="en-US" dirty="0"/>
              <a:t>T = chronological years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θ</a:t>
            </a:r>
            <a:r>
              <a:rPr lang="en-US" dirty="0"/>
              <a:t> = 4*</a:t>
            </a:r>
            <a:r>
              <a:rPr lang="en-US" dirty="0" err="1"/>
              <a:t>N</a:t>
            </a:r>
            <a:r>
              <a:rPr lang="en-US" baseline="-25000" dirty="0" err="1"/>
              <a:t>ref</a:t>
            </a:r>
            <a:r>
              <a:rPr lang="en-US" dirty="0"/>
              <a:t>*μ*Length;</a:t>
            </a:r>
          </a:p>
          <a:p>
            <a:r>
              <a:rPr lang="en-US" dirty="0" err="1"/>
              <a:t>μ</a:t>
            </a:r>
            <a:r>
              <a:rPr lang="en-US" dirty="0"/>
              <a:t> = mutation rate</a:t>
            </a:r>
          </a:p>
          <a:p>
            <a:r>
              <a:rPr lang="en-US" dirty="0"/>
              <a:t>Length is the </a:t>
            </a:r>
            <a:r>
              <a:rPr lang="en-US" dirty="0" err="1"/>
              <a:t>bp</a:t>
            </a:r>
            <a:r>
              <a:rPr lang="en-US" dirty="0"/>
              <a:t> of the segment simulated (aka </a:t>
            </a:r>
            <a:r>
              <a:rPr lang="en-US" dirty="0" err="1"/>
              <a:t>nsites</a:t>
            </a:r>
            <a:r>
              <a:rPr lang="en-US" dirty="0"/>
              <a:t> for recombination)</a:t>
            </a:r>
            <a:endParaRPr lang="is-IS" dirty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baseline="30000" dirty="0"/>
          </a:p>
          <a:p>
            <a:pPr marL="0" indent="0">
              <a:buNone/>
            </a:pPr>
            <a:endParaRPr lang="is-IS" baseline="300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9593" y="1263051"/>
            <a:ext cx="524486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600" dirty="0"/>
              <a:t>Growth: N(t) = N(0)e</a:t>
            </a:r>
            <a:r>
              <a:rPr lang="is-IS" sz="2600" baseline="30000" dirty="0"/>
              <a:t>−tα</a:t>
            </a:r>
          </a:p>
          <a:p>
            <a:endParaRPr lang="is-IS" sz="2600" dirty="0"/>
          </a:p>
          <a:p>
            <a:r>
              <a:rPr lang="is-IS" sz="2600" dirty="0"/>
              <a:t>Recombination: </a:t>
            </a:r>
            <a:r>
              <a:rPr lang="en-US" sz="2600" dirty="0" err="1"/>
              <a:t>ρ</a:t>
            </a:r>
            <a:r>
              <a:rPr lang="en-US" sz="2600" dirty="0"/>
              <a:t> = 4N</a:t>
            </a:r>
            <a:r>
              <a:rPr lang="en-US" sz="2600" baseline="-25000" dirty="0"/>
              <a:t>ref</a:t>
            </a:r>
            <a:r>
              <a:rPr lang="en-US" sz="2600" dirty="0"/>
              <a:t>r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600" dirty="0"/>
              <a:t>r is the recombination rate between the ends of a unit length sequence </a:t>
            </a:r>
          </a:p>
          <a:p>
            <a:pPr marL="457200" indent="-457200">
              <a:buFont typeface="Arial" charset="0"/>
              <a:buChar char="•"/>
            </a:pPr>
            <a:endParaRPr lang="en-US" sz="2600" dirty="0"/>
          </a:p>
          <a:p>
            <a:r>
              <a:rPr lang="en-US" sz="2600" dirty="0"/>
              <a:t>Migration: </a:t>
            </a:r>
            <a:r>
              <a:rPr lang="en-US" sz="2600" dirty="0" err="1"/>
              <a:t>M</a:t>
            </a:r>
            <a:r>
              <a:rPr lang="en-US" sz="2600" baseline="-25000" dirty="0" err="1"/>
              <a:t>ij</a:t>
            </a:r>
            <a:r>
              <a:rPr lang="en-US" sz="2600" dirty="0"/>
              <a:t> = 4N</a:t>
            </a:r>
            <a:r>
              <a:rPr lang="en-US" sz="2600" baseline="-25000" dirty="0"/>
              <a:t>ref</a:t>
            </a:r>
            <a:r>
              <a:rPr lang="en-US" sz="2600" dirty="0"/>
              <a:t>m</a:t>
            </a:r>
            <a:r>
              <a:rPr lang="en-US" sz="2600" baseline="-25000" dirty="0"/>
              <a:t>ij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err="1"/>
              <a:t>m</a:t>
            </a:r>
            <a:r>
              <a:rPr lang="en-US" sz="2800" baseline="-25000" dirty="0" err="1"/>
              <a:t>ij</a:t>
            </a:r>
            <a:r>
              <a:rPr lang="en-US" sz="2800" dirty="0"/>
              <a:t> is the fraction of subpopulation </a:t>
            </a:r>
            <a:r>
              <a:rPr lang="en-US" sz="2800" dirty="0" err="1"/>
              <a:t>i</a:t>
            </a:r>
            <a:r>
              <a:rPr lang="en-US" sz="2800" dirty="0"/>
              <a:t> that is made up of migrants from subpopulation j in forward time. 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70668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488A-9496-0C4C-8EA7-15ECB5BA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the SFS help us understand what happened?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93D02-8C22-3F4F-A1E4-C3092E8B8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6706"/>
            <a:ext cx="10515600" cy="4351338"/>
          </a:xfrm>
        </p:spPr>
        <p:txBody>
          <a:bodyPr/>
          <a:lstStyle/>
          <a:p>
            <a:r>
              <a:rPr lang="en-US" dirty="0" err="1"/>
              <a:t>δaδi</a:t>
            </a:r>
            <a:r>
              <a:rPr lang="en-US" dirty="0"/>
              <a:t> – </a:t>
            </a:r>
            <a:r>
              <a:rPr lang="en-US" dirty="0" err="1"/>
              <a:t>Gutenkunst</a:t>
            </a:r>
            <a:r>
              <a:rPr lang="en-US" dirty="0"/>
              <a:t> et al. (2009) – Using diffusion approximation to identify the maximum likelihood (ML) of the SFS given a demographic model.</a:t>
            </a:r>
          </a:p>
          <a:p>
            <a:r>
              <a:rPr lang="en-US" dirty="0"/>
              <a:t>Moments – </a:t>
            </a:r>
            <a:r>
              <a:rPr lang="en-US" dirty="0" err="1"/>
              <a:t>Jouganous</a:t>
            </a:r>
            <a:r>
              <a:rPr lang="en-US" dirty="0"/>
              <a:t> et al. (2017) – Similar likelihood but uses alternative ordinary differential equation techniques to estimate model parameters making more complicated models possible.</a:t>
            </a:r>
          </a:p>
          <a:p>
            <a:r>
              <a:rPr lang="en-US" dirty="0"/>
              <a:t>Approximate Bayesian Computation – Review: </a:t>
            </a:r>
            <a:r>
              <a:rPr lang="en-US" dirty="0" err="1"/>
              <a:t>Csilléry</a:t>
            </a:r>
            <a:r>
              <a:rPr lang="en-US" dirty="0"/>
              <a:t> et al. (2010) – A generalized framework to sidestep some of the difficulties in ML to enable the assessment of complex models by simulation.</a:t>
            </a:r>
          </a:p>
        </p:txBody>
      </p:sp>
    </p:spTree>
    <p:extLst>
      <p:ext uri="{BB962C8B-B14F-4D97-AF65-F5344CB8AC3E}">
        <p14:creationId xmlns:p14="http://schemas.microsoft.com/office/powerpoint/2010/main" val="2261051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5F3A-F820-CB4D-8285-8C585679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25236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Bayes’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B74203-B386-8A43-8C55-79929618A5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9226" y="1699549"/>
                <a:ext cx="9833548" cy="269397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e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3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sz="3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P(M|D) = posterior probability of model M given data D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P(D|M) = likelihood of the data D given the model M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P(M)      = prior probability of the model M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P(D)	    = probability of the data 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B74203-B386-8A43-8C55-79929618A5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9226" y="1699549"/>
                <a:ext cx="9833548" cy="2693976"/>
              </a:xfrm>
              <a:blipFill>
                <a:blip r:embed="rId2"/>
                <a:stretch>
                  <a:fillRect l="-1161" b="-56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58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5B654A-F826-554A-AAB5-1E4FDD217DE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r="4427" b="2299"/>
          <a:stretch/>
        </p:blipFill>
        <p:spPr bwMode="auto">
          <a:xfrm>
            <a:off x="565153" y="1711694"/>
            <a:ext cx="4302284" cy="223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36800" y="246070"/>
            <a:ext cx="75057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0000FF"/>
                </a:solidFill>
                <a:cs typeface="Times New Roman" charset="0"/>
              </a:rPr>
              <a:t>Drift, migration, mutation, and selection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119949" y="4154841"/>
            <a:ext cx="306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Natural Selection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65153" y="1063455"/>
            <a:ext cx="417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Genetic Drift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4003" y="4556125"/>
            <a:ext cx="5149850" cy="2017352"/>
            <a:chOff x="2247900" y="1996192"/>
            <a:chExt cx="5149850" cy="2017352"/>
          </a:xfrm>
        </p:grpSpPr>
        <p:pic>
          <p:nvPicPr>
            <p:cNvPr id="4" name="Picture 3" descr="2685456_pgen.1000500.g007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9" b="8544"/>
            <a:stretch/>
          </p:blipFill>
          <p:spPr>
            <a:xfrm>
              <a:off x="2247900" y="2038350"/>
              <a:ext cx="5067300" cy="1905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47950" y="1996192"/>
              <a:ext cx="4258043" cy="258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59050" y="3767323"/>
              <a:ext cx="48387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 Neue Light"/>
                  <a:cs typeface="Helvetica Neue Light"/>
                </a:rPr>
                <a:t>0                          1000                      2000                      3000                       4000</a:t>
              </a:r>
            </a:p>
          </p:txBody>
        </p:sp>
      </p:grpSp>
      <p:sp>
        <p:nvSpPr>
          <p:cNvPr id="23" name="Text Box 19">
            <a:extLst>
              <a:ext uri="{FF2B5EF4-FFF2-40B4-BE49-F238E27FC236}">
                <a16:creationId xmlns:a16="http://schemas.microsoft.com/office/drawing/2014/main" id="{B0FA28DF-DDBC-6B42-9A11-A01EEDC05F3D}"/>
              </a:ext>
            </a:extLst>
          </p:cNvPr>
          <p:cNvSpPr txBox="1"/>
          <p:nvPr/>
        </p:nvSpPr>
        <p:spPr>
          <a:xfrm>
            <a:off x="1549290" y="1554521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BD73FF6A-BDA5-754B-8EFF-F85498FE722A}"/>
              </a:ext>
            </a:extLst>
          </p:cNvPr>
          <p:cNvSpPr txBox="1"/>
          <p:nvPr/>
        </p:nvSpPr>
        <p:spPr>
          <a:xfrm>
            <a:off x="2237624" y="1554521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B4C65ED0-92C4-5749-AA74-E756E6B27D3E}"/>
              </a:ext>
            </a:extLst>
          </p:cNvPr>
          <p:cNvSpPr txBox="1"/>
          <p:nvPr/>
        </p:nvSpPr>
        <p:spPr>
          <a:xfrm>
            <a:off x="2925960" y="1541606"/>
            <a:ext cx="513067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C7DD67E9-7A45-A649-97E6-397091BC1C38}"/>
              </a:ext>
            </a:extLst>
          </p:cNvPr>
          <p:cNvSpPr txBox="1"/>
          <p:nvPr/>
        </p:nvSpPr>
        <p:spPr>
          <a:xfrm>
            <a:off x="3682890" y="1558755"/>
            <a:ext cx="513067" cy="3489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DD8D3A-A41F-CA4A-9C76-EC57507E7162}"/>
              </a:ext>
            </a:extLst>
          </p:cNvPr>
          <p:cNvGrpSpPr>
            <a:grpSpLocks noChangeAspect="1"/>
          </p:cNvGrpSpPr>
          <p:nvPr/>
        </p:nvGrpSpPr>
        <p:grpSpPr>
          <a:xfrm>
            <a:off x="8193881" y="1781513"/>
            <a:ext cx="2549981" cy="2083768"/>
            <a:chOff x="7571678" y="1554520"/>
            <a:chExt cx="3733427" cy="30508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528510-7840-2947-82B2-0D6758569F06}"/>
                </a:ext>
              </a:extLst>
            </p:cNvPr>
            <p:cNvSpPr/>
            <p:nvPr/>
          </p:nvSpPr>
          <p:spPr>
            <a:xfrm>
              <a:off x="7571678" y="1555600"/>
              <a:ext cx="1371600" cy="13716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9E8631-552D-BD41-9391-3F39B5BA7301}"/>
                </a:ext>
              </a:extLst>
            </p:cNvPr>
            <p:cNvSpPr/>
            <p:nvPr/>
          </p:nvSpPr>
          <p:spPr>
            <a:xfrm>
              <a:off x="9933505" y="1554520"/>
              <a:ext cx="1371600" cy="13716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778D5-AA70-F846-8CE6-781C44D846F7}"/>
                </a:ext>
              </a:extLst>
            </p:cNvPr>
            <p:cNvCxnSpPr>
              <a:stCxn id="10" idx="1"/>
              <a:endCxn id="3" idx="6"/>
            </p:cNvCxnSpPr>
            <p:nvPr/>
          </p:nvCxnSpPr>
          <p:spPr>
            <a:xfrm flipH="1">
              <a:off x="8943278" y="2240320"/>
              <a:ext cx="990227" cy="10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E4D9835-9AB0-D945-9F42-1FC1D2A36303}"/>
                </a:ext>
              </a:extLst>
            </p:cNvPr>
            <p:cNvCxnSpPr>
              <a:cxnSpLocks/>
              <a:stCxn id="3" idx="0"/>
              <a:endCxn id="3" idx="4"/>
            </p:cNvCxnSpPr>
            <p:nvPr/>
          </p:nvCxnSpPr>
          <p:spPr>
            <a:xfrm>
              <a:off x="8257478" y="1555600"/>
              <a:ext cx="0" cy="13716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B0B5252-D497-0F4E-85F9-30F3F6EB832E}"/>
                </a:ext>
              </a:extLst>
            </p:cNvPr>
            <p:cNvCxnSpPr>
              <a:cxnSpLocks/>
            </p:cNvCxnSpPr>
            <p:nvPr/>
          </p:nvCxnSpPr>
          <p:spPr>
            <a:xfrm>
              <a:off x="10619305" y="1554520"/>
              <a:ext cx="0" cy="137160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D8DB687-8A01-934C-8583-154248B30557}"/>
                </a:ext>
              </a:extLst>
            </p:cNvPr>
            <p:cNvSpPr/>
            <p:nvPr/>
          </p:nvSpPr>
          <p:spPr>
            <a:xfrm>
              <a:off x="8752591" y="3226683"/>
              <a:ext cx="685800" cy="13716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52CDF13-8972-4B42-ABD5-5D7079B356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0643" y="2240320"/>
              <a:ext cx="14774" cy="98636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EC600C1-A119-BE41-B6BE-6E8684319558}"/>
                </a:ext>
              </a:extLst>
            </p:cNvPr>
            <p:cNvSpPr/>
            <p:nvPr/>
          </p:nvSpPr>
          <p:spPr>
            <a:xfrm>
              <a:off x="9407495" y="3233764"/>
              <a:ext cx="685800" cy="1371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8F5D730-7C2B-294C-BA21-9A83813AD55A}"/>
              </a:ext>
            </a:extLst>
          </p:cNvPr>
          <p:cNvSpPr txBox="1"/>
          <p:nvPr/>
        </p:nvSpPr>
        <p:spPr>
          <a:xfrm>
            <a:off x="7361697" y="1093935"/>
            <a:ext cx="417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Mutation</a:t>
            </a:r>
          </a:p>
        </p:txBody>
      </p:sp>
      <p:pic>
        <p:nvPicPr>
          <p:cNvPr id="43" name="Picture 42" descr="561.pdf - Google Chrome">
            <a:extLst>
              <a:ext uri="{FF2B5EF4-FFF2-40B4-BE49-F238E27FC236}">
                <a16:creationId xmlns:a16="http://schemas.microsoft.com/office/drawing/2014/main" id="{E2E89B09-3639-2D43-B4E4-3FEE3C145A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0" t="47387" r="24272" b="38223"/>
          <a:stretch/>
        </p:blipFill>
        <p:spPr>
          <a:xfrm>
            <a:off x="5297144" y="4904358"/>
            <a:ext cx="6008096" cy="972106"/>
          </a:xfrm>
          <a:prstGeom prst="rect">
            <a:avLst/>
          </a:prstGeom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F71496EF-AF37-C441-9C4A-8C538B4E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03" y="5855048"/>
            <a:ext cx="2434188" cy="26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342900"/>
            <a:r>
              <a:rPr lang="en-US" altLang="x-none" sz="15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Kimura and Weiss (1964)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B50D8C-3295-804F-8D86-B71603509DB1}"/>
              </a:ext>
            </a:extLst>
          </p:cNvPr>
          <p:cNvSpPr txBox="1"/>
          <p:nvPr/>
        </p:nvSpPr>
        <p:spPr>
          <a:xfrm>
            <a:off x="6475182" y="4116517"/>
            <a:ext cx="306255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Light"/>
                <a:cs typeface="Helvetica Neue Light"/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3326891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1922-B311-B14C-A59A-68A8D9C1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Likelihood is really hard!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0BAD0-FF5F-7941-8736-3857B9EE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93" y="2330077"/>
            <a:ext cx="10272614" cy="1061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1C371C-AACD-1D41-B306-BEECFE002D2A}"/>
              </a:ext>
            </a:extLst>
          </p:cNvPr>
          <p:cNvSpPr txBox="1"/>
          <p:nvPr/>
        </p:nvSpPr>
        <p:spPr>
          <a:xfrm>
            <a:off x="7393259" y="5992726"/>
            <a:ext cx="4209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Gutenkunst</a:t>
            </a:r>
            <a:r>
              <a:rPr lang="en-US" sz="2000" dirty="0"/>
              <a:t> et al. (2009) </a:t>
            </a:r>
            <a:r>
              <a:rPr lang="en-US" sz="2000" dirty="0" err="1"/>
              <a:t>PLoS</a:t>
            </a:r>
            <a:r>
              <a:rPr lang="en-US" sz="2000" dirty="0"/>
              <a:t> Genet.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4CEAD-87D7-5749-B2D9-76B894634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146" y="3751111"/>
            <a:ext cx="8505707" cy="175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0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A2788-2174-CB40-97F0-8B73061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754"/>
            <a:ext cx="424042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 is there a way around it with simulation?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Yes, yes there is 😄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ABDC5B49-4619-5B4D-9E4B-D3A181C2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748" y="-174694"/>
            <a:ext cx="6830197" cy="754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2136D-865E-EE4D-AEA2-0A3479108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31" y="3206135"/>
            <a:ext cx="1703024" cy="471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2209A8-212C-8444-A5FC-9D5F125D7F75}"/>
              </a:ext>
            </a:extLst>
          </p:cNvPr>
          <p:cNvSpPr txBox="1"/>
          <p:nvPr/>
        </p:nvSpPr>
        <p:spPr>
          <a:xfrm>
            <a:off x="5487607" y="5885811"/>
            <a:ext cx="2511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https://en.wikipedia.org/wiki/Approximate_Bayesian_computation#/media/File:Approximate_Bayesian_computation_conceptual_overview.svg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69727-31E7-5F4A-8D9E-FE12B0174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88" y="4064792"/>
            <a:ext cx="2437598" cy="428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0609A6F-0756-E64B-B9C2-CEB93FB0EE46}"/>
                  </a:ext>
                </a:extLst>
              </p:cNvPr>
              <p:cNvSpPr/>
              <p:nvPr/>
            </p:nvSpPr>
            <p:spPr>
              <a:xfrm>
                <a:off x="838200" y="4903083"/>
                <a:ext cx="2988703" cy="881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𝑆𝑒𝑡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𝑆𝑖𝑚𝑢𝑙𝑎𝑡𝑖𝑜𝑛𝑠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𝑆𝐹𝑆</m:t>
                              </m:r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𝑆𝐹𝑆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𝑆𝐹𝑆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0609A6F-0756-E64B-B9C2-CEB93FB0E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903083"/>
                <a:ext cx="2988703" cy="881716"/>
              </a:xfrm>
              <a:prstGeom prst="rect">
                <a:avLst/>
              </a:prstGeom>
              <a:blipFill>
                <a:blip r:embed="rId5"/>
                <a:stretch>
                  <a:fillRect l="-10169" t="-80000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197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DA9B-F8A8-244D-A770-D08AEB4A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ABC </a:t>
            </a:r>
            <a:r>
              <a:rPr lang="en-US"/>
              <a:t>in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CCA69-CA94-6444-98D5-9F8144C0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240" y="1500981"/>
            <a:ext cx="3886160" cy="4648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B5B09-405E-A04E-9726-2E33D56DD048}"/>
              </a:ext>
            </a:extLst>
          </p:cNvPr>
          <p:cNvSpPr txBox="1"/>
          <p:nvPr/>
        </p:nvSpPr>
        <p:spPr>
          <a:xfrm>
            <a:off x="886355" y="1579038"/>
            <a:ext cx="525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Divergence models of Atlantic Salmon from North America and Eurasia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2035 individuals from 77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5034 SNPs from a genotyping array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19 summary statistics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3500 best simulations (out of 14 × 1 million)</a:t>
            </a:r>
          </a:p>
          <a:p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977327-F1DF-E340-B621-A7CCC766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64" y="3567515"/>
            <a:ext cx="5426364" cy="2581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F464F-C242-7D47-8B10-F510ADE05560}"/>
              </a:ext>
            </a:extLst>
          </p:cNvPr>
          <p:cNvSpPr txBox="1"/>
          <p:nvPr/>
        </p:nvSpPr>
        <p:spPr>
          <a:xfrm>
            <a:off x="1059366" y="6300442"/>
            <a:ext cx="448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Rougemont &amp; </a:t>
            </a:r>
            <a:r>
              <a:rPr lang="en-US" dirty="0" err="1"/>
              <a:t>Bernatchez</a:t>
            </a:r>
            <a:r>
              <a:rPr lang="en-US" dirty="0"/>
              <a:t> (2018) Evolution</a:t>
            </a:r>
          </a:p>
        </p:txBody>
      </p:sp>
    </p:spTree>
    <p:extLst>
      <p:ext uri="{BB962C8B-B14F-4D97-AF65-F5344CB8AC3E}">
        <p14:creationId xmlns:p14="http://schemas.microsoft.com/office/powerpoint/2010/main" val="991055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0766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Concluding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83" y="2174162"/>
            <a:ext cx="10986052" cy="409557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Four main evolutionary forces are: Mutation, migration, selection, and drift.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These forces interact and rarely act independently.</a:t>
            </a:r>
          </a:p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These forces change the site frequency spectrum in informative ways that we can use for both demographic analysis and simulation.</a:t>
            </a:r>
          </a:p>
        </p:txBody>
      </p:sp>
    </p:spTree>
    <p:extLst>
      <p:ext uri="{BB962C8B-B14F-4D97-AF65-F5344CB8AC3E}">
        <p14:creationId xmlns:p14="http://schemas.microsoft.com/office/powerpoint/2010/main" val="81774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0487-EDCF-EC48-9915-AF642838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Genetic drift: </a:t>
            </a:r>
            <a:r>
              <a:rPr lang="en-US" strike="sngStrike" dirty="0">
                <a:solidFill>
                  <a:srgbClr val="0000FF"/>
                </a:solidFill>
              </a:rPr>
              <a:t>Cereal</a:t>
            </a:r>
            <a:r>
              <a:rPr lang="en-US" dirty="0">
                <a:solidFill>
                  <a:srgbClr val="0000FF"/>
                </a:solidFill>
              </a:rPr>
              <a:t> Serial founder effect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5FFBC-5003-2440-85DE-513100A1B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5116" r="2057" b="35799"/>
          <a:stretch/>
        </p:blipFill>
        <p:spPr bwMode="auto">
          <a:xfrm>
            <a:off x="1669415" y="1759142"/>
            <a:ext cx="8853170" cy="2044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D98013-88E6-144F-9061-FDE6C66E1D14}"/>
              </a:ext>
            </a:extLst>
          </p:cNvPr>
          <p:cNvSpPr txBox="1"/>
          <p:nvPr/>
        </p:nvSpPr>
        <p:spPr>
          <a:xfrm>
            <a:off x="1981200" y="42164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initial population has variation from generations of accumulation and history.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a small group leaves and starts a new founder population (e.g. Amish) this results in a bottleneck and subsequent expansion leads to a change in allele frequencies.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done multiple times in series this is a serial founder effect.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53FBBEDC-AE0D-F547-B8E5-3F0861E14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51612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800" dirty="0">
                <a:latin typeface="Helvetica Neue Light"/>
                <a:cs typeface="Helvetica Neue Light"/>
              </a:rPr>
              <a:t>Figure by Michael Kessler</a:t>
            </a:r>
          </a:p>
        </p:txBody>
      </p:sp>
    </p:spTree>
    <p:extLst>
      <p:ext uri="{BB962C8B-B14F-4D97-AF65-F5344CB8AC3E}">
        <p14:creationId xmlns:p14="http://schemas.microsoft.com/office/powerpoint/2010/main" val="96632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4485" y="1041437"/>
            <a:ext cx="10548729" cy="12954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We now have an excellent </a:t>
            </a:r>
            <a:r>
              <a:rPr lang="ja-JP" alt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“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road map</a:t>
            </a:r>
            <a:r>
              <a:rPr lang="ja-JP" alt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”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 of how humans evolved in Africa and migrated to populate the rest of the earth. 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125893"/>
            <a:ext cx="9144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dirty="0">
                <a:solidFill>
                  <a:srgbClr val="0000FF"/>
                </a:solidFill>
                <a:cs typeface="Times New Roman" charset="0"/>
              </a:rPr>
              <a:t>Out of Africa Model!</a:t>
            </a:r>
          </a:p>
        </p:txBody>
      </p:sp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20" y="1909943"/>
            <a:ext cx="6999986" cy="4999990"/>
          </a:xfrm>
        </p:spPr>
      </p:pic>
      <p:sp>
        <p:nvSpPr>
          <p:cNvPr id="10" name="Rectangle 9"/>
          <p:cNvSpPr/>
          <p:nvPr/>
        </p:nvSpPr>
        <p:spPr>
          <a:xfrm>
            <a:off x="8013700" y="4529949"/>
            <a:ext cx="1143000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3620" y="2334719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Africa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11800" y="2740984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Europe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0322" y="3123216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Americas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9000" y="5594383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Asia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17900" y="6154781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Australia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650396" y="4082351"/>
            <a:ext cx="1117600" cy="1588433"/>
          </a:xfrm>
          <a:prstGeom prst="line">
            <a:avLst/>
          </a:prstGeom>
          <a:ln w="63500">
            <a:solidFill>
              <a:srgbClr val="FF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27800" y="56707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/>
                <a:cs typeface="Helvetica Neue Light"/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68534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6599" y="1760936"/>
            <a:ext cx="8661401" cy="32249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+mn-lt"/>
              </a:rPr>
              <a:t>Heterozygosity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is correlated with distance from East Africa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1" y="1340680"/>
            <a:ext cx="6832601" cy="49911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22193" y="6297430"/>
            <a:ext cx="404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Helvetica Neue Light"/>
                <a:cs typeface="Helvetica Neue Light"/>
              </a:rPr>
              <a:t>Ramachandran</a:t>
            </a:r>
            <a:r>
              <a:rPr lang="en-GB" sz="2000" dirty="0">
                <a:latin typeface="Helvetica Neue Light"/>
                <a:cs typeface="Helvetica Neue Light"/>
              </a:rPr>
              <a:t> et al. 2005 PNAS</a:t>
            </a:r>
          </a:p>
        </p:txBody>
      </p:sp>
    </p:spTree>
    <p:extLst>
      <p:ext uri="{BB962C8B-B14F-4D97-AF65-F5344CB8AC3E}">
        <p14:creationId xmlns:p14="http://schemas.microsoft.com/office/powerpoint/2010/main" val="96259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2025743"/>
            <a:ext cx="10308553" cy="42338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11104" y="669706"/>
            <a:ext cx="91697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Mutation: How often do mutations arise?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471" y="6282814"/>
            <a:ext cx="459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Uchimura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(2015) Genome Research</a:t>
            </a:r>
          </a:p>
        </p:txBody>
      </p:sp>
    </p:spTree>
    <p:extLst>
      <p:ext uri="{BB962C8B-B14F-4D97-AF65-F5344CB8AC3E}">
        <p14:creationId xmlns:p14="http://schemas.microsoft.com/office/powerpoint/2010/main" val="77259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3317" y="468986"/>
            <a:ext cx="4482792" cy="2385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0FF"/>
                </a:solidFill>
                <a:latin typeface="+mn-lt"/>
              </a:rPr>
              <a:t>Mutation is a major source of </a:t>
            </a:r>
            <a:r>
              <a:rPr lang="en-US">
                <a:solidFill>
                  <a:srgbClr val="0000FF"/>
                </a:solidFill>
                <a:latin typeface="+mn-lt"/>
              </a:rPr>
              <a:t>phenotypic variation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82" y="468986"/>
            <a:ext cx="7276864" cy="6228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471" y="6282814"/>
            <a:ext cx="459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Uchimura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et al. (2015) Genome Research</a:t>
            </a:r>
          </a:p>
        </p:txBody>
      </p:sp>
    </p:spTree>
    <p:extLst>
      <p:ext uri="{BB962C8B-B14F-4D97-AF65-F5344CB8AC3E}">
        <p14:creationId xmlns:p14="http://schemas.microsoft.com/office/powerpoint/2010/main" val="337389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17168</TotalTime>
  <Words>2121</Words>
  <Application>Microsoft Macintosh PowerPoint</Application>
  <PresentationFormat>Widescreen</PresentationFormat>
  <Paragraphs>214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Helvetica Light</vt:lpstr>
      <vt:lpstr>Helvetica Neue Light</vt:lpstr>
      <vt:lpstr>Office Theme</vt:lpstr>
      <vt:lpstr>Introduction to  Population Genetics</vt:lpstr>
      <vt:lpstr>Learning Objectives</vt:lpstr>
      <vt:lpstr>PowerPoint Presentation</vt:lpstr>
      <vt:lpstr>PowerPoint Presentation</vt:lpstr>
      <vt:lpstr>Genetic drift: Cereal Serial founder effect</vt:lpstr>
      <vt:lpstr>We now have an excellent “road map” of how humans evolved in Africa and migrated to populate the rest of the earth.  </vt:lpstr>
      <vt:lpstr>Heterozygosity is correlated with distance from East Africa</vt:lpstr>
      <vt:lpstr>PowerPoint Presentation</vt:lpstr>
      <vt:lpstr>PowerPoint Presentation</vt:lpstr>
      <vt:lpstr>Mutation: How often do mutations arise in Humans?</vt:lpstr>
      <vt:lpstr>What are the effects of paternal age  on mutation rate?</vt:lpstr>
      <vt:lpstr>When did most variation arise?</vt:lpstr>
      <vt:lpstr>PowerPoint Presentation</vt:lpstr>
      <vt:lpstr>How has our population size grown?</vt:lpstr>
      <vt:lpstr>PowerPoint Presentation</vt:lpstr>
      <vt:lpstr>Migration: Admixture is migration between diverged populations</vt:lpstr>
      <vt:lpstr>Estimates of global ancestry</vt:lpstr>
      <vt:lpstr>Local ancestry of a single individual</vt:lpstr>
      <vt:lpstr>PowerPoint Presentation</vt:lpstr>
      <vt:lpstr>PowerPoint Presentation</vt:lpstr>
      <vt:lpstr>Dog breeding has produced  divergent groups    </vt:lpstr>
      <vt:lpstr>Dog breeding has produced  divergent groups    </vt:lpstr>
      <vt:lpstr>Dog breeding has produced both divergent groups and recent cross breeding is migration</vt:lpstr>
      <vt:lpstr>Dog breeding has produced both divergent groups and recent cross breeding is migration</vt:lpstr>
      <vt:lpstr>PowerPoint Presentation</vt:lpstr>
      <vt:lpstr>PowerPoint Presentation</vt:lpstr>
      <vt:lpstr>PowerPoint Presentation</vt:lpstr>
      <vt:lpstr>PowerPoint Presentation</vt:lpstr>
      <vt:lpstr>Non-independence of evolutionary forces: Adaptive-migration (introgression)</vt:lpstr>
      <vt:lpstr>Non-independence of evolutionary forces: Drift (Selfing) and Selection</vt:lpstr>
      <vt:lpstr>These forces all affect the Site Frequency Spectrum (SFS)</vt:lpstr>
      <vt:lpstr>Primer on coalescent </vt:lpstr>
      <vt:lpstr>Primer on coalescent </vt:lpstr>
      <vt:lpstr>Site Frequency Spectrum (SFS)</vt:lpstr>
      <vt:lpstr>Joint Site Frequency Spectrum (JSFS)</vt:lpstr>
      <vt:lpstr>PowerPoint Presentation</vt:lpstr>
      <vt:lpstr>Useful equations</vt:lpstr>
      <vt:lpstr>How can the SFS help us understand what happened?</vt:lpstr>
      <vt:lpstr>Bayes’ Rule</vt:lpstr>
      <vt:lpstr>Likelihood is really hard!</vt:lpstr>
      <vt:lpstr>So is there a way around it with simulation?   Yes, yes there is 😄</vt:lpstr>
      <vt:lpstr>ABC in action</vt:lpstr>
      <vt:lpstr>Concluding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timothydoconnor@gmail.com</dc:creator>
  <cp:lastModifiedBy>OConnor, Timothy</cp:lastModifiedBy>
  <cp:revision>53</cp:revision>
  <cp:lastPrinted>2019-07-10T03:15:17Z</cp:lastPrinted>
  <dcterms:created xsi:type="dcterms:W3CDTF">2017-07-05T15:37:03Z</dcterms:created>
  <dcterms:modified xsi:type="dcterms:W3CDTF">2022-07-13T17:10:57Z</dcterms:modified>
</cp:coreProperties>
</file>