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328" r:id="rId3"/>
    <p:sldId id="266" r:id="rId4"/>
    <p:sldId id="332" r:id="rId5"/>
    <p:sldId id="333" r:id="rId6"/>
    <p:sldId id="274" r:id="rId7"/>
    <p:sldId id="281" r:id="rId8"/>
    <p:sldId id="276" r:id="rId9"/>
    <p:sldId id="269" r:id="rId10"/>
    <p:sldId id="334" r:id="rId11"/>
    <p:sldId id="264" r:id="rId12"/>
    <p:sldId id="280" r:id="rId13"/>
    <p:sldId id="273" r:id="rId14"/>
    <p:sldId id="275" r:id="rId15"/>
    <p:sldId id="304" r:id="rId16"/>
    <p:sldId id="303" r:id="rId17"/>
    <p:sldId id="305" r:id="rId18"/>
    <p:sldId id="306" r:id="rId19"/>
    <p:sldId id="307" r:id="rId20"/>
    <p:sldId id="308" r:id="rId21"/>
    <p:sldId id="337" r:id="rId22"/>
    <p:sldId id="336" r:id="rId23"/>
    <p:sldId id="338" r:id="rId24"/>
    <p:sldId id="310" r:id="rId25"/>
    <p:sldId id="311" r:id="rId26"/>
    <p:sldId id="312" r:id="rId27"/>
    <p:sldId id="319" r:id="rId28"/>
    <p:sldId id="320" r:id="rId29"/>
    <p:sldId id="321" r:id="rId30"/>
    <p:sldId id="327" r:id="rId31"/>
    <p:sldId id="324" r:id="rId32"/>
    <p:sldId id="325" r:id="rId33"/>
    <p:sldId id="326" r:id="rId34"/>
    <p:sldId id="315" r:id="rId35"/>
    <p:sldId id="316" r:id="rId36"/>
    <p:sldId id="317" r:id="rId37"/>
    <p:sldId id="318" r:id="rId38"/>
    <p:sldId id="329"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7">
          <p15:clr>
            <a:srgbClr val="A4A3A4"/>
          </p15:clr>
        </p15:guide>
        <p15:guide id="2" pos="28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39"/>
    <p:restoredTop sz="94663"/>
  </p:normalViewPr>
  <p:slideViewPr>
    <p:cSldViewPr snapToGrid="0" snapToObjects="1">
      <p:cViewPr varScale="1">
        <p:scale>
          <a:sx n="112" d="100"/>
          <a:sy n="112" d="100"/>
        </p:scale>
        <p:origin x="712" y="184"/>
      </p:cViewPr>
      <p:guideLst>
        <p:guide orient="horz" pos="1777"/>
        <p:guide pos="288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336860-6524-AA40-A346-4A932ECCD7DE}" type="datetimeFigureOut">
              <a:rPr lang="en-US" smtClean="0"/>
              <a:t>7/13/21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89D84B-D4CF-E749-894D-CD60D8EFA857}" type="slidenum">
              <a:rPr lang="en-US" smtClean="0"/>
              <a:t>‹#›</a:t>
            </a:fld>
            <a:endParaRPr lang="en-US"/>
          </a:p>
        </p:txBody>
      </p:sp>
    </p:spTree>
    <p:extLst>
      <p:ext uri="{BB962C8B-B14F-4D97-AF65-F5344CB8AC3E}">
        <p14:creationId xmlns:p14="http://schemas.microsoft.com/office/powerpoint/2010/main" val="7507079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a:buChar char="•"/>
            </a:pPr>
            <a:r>
              <a:rPr lang="en-US" sz="2000" dirty="0">
                <a:latin typeface="Helvetica Neue Light"/>
                <a:cs typeface="Helvetica Neue Light"/>
              </a:rPr>
              <a:t>PC1 explains the most variation, then PC2 and so on</a:t>
            </a:r>
          </a:p>
          <a:p>
            <a:pPr marL="1200150" lvl="2" indent="-285750">
              <a:buFont typeface="Arial"/>
              <a:buChar char="•"/>
            </a:pPr>
            <a:r>
              <a:rPr lang="en-US" sz="2000" dirty="0">
                <a:latin typeface="Helvetica Neue Light"/>
                <a:cs typeface="Helvetica Neue Light"/>
              </a:rPr>
              <a:t>Eigenvalues corresponding to each PC can give you the variance explained</a:t>
            </a:r>
          </a:p>
          <a:p>
            <a:pPr marL="1200150" lvl="2" indent="-285750">
              <a:buFont typeface="Arial"/>
              <a:buChar char="•"/>
            </a:pPr>
            <a:r>
              <a:rPr lang="en-US" sz="2000" dirty="0">
                <a:latin typeface="Helvetica Neue Light"/>
                <a:cs typeface="Helvetica Neue Light"/>
              </a:rPr>
              <a:t>Variance(PC) = Eigenvalue/sum(All Eigenvalues)</a:t>
            </a:r>
          </a:p>
          <a:p>
            <a:pPr marL="742950" lvl="1" indent="-285750">
              <a:buFont typeface="Arial"/>
              <a:buChar char="•"/>
            </a:pPr>
            <a:endParaRPr lang="en-US" sz="2000" dirty="0">
              <a:latin typeface="Helvetica Neue Light"/>
              <a:cs typeface="Helvetica Neue Light"/>
            </a:endParaRPr>
          </a:p>
          <a:p>
            <a:endParaRPr lang="en-US" dirty="0"/>
          </a:p>
        </p:txBody>
      </p:sp>
      <p:sp>
        <p:nvSpPr>
          <p:cNvPr id="4" name="Slide Number Placeholder 3"/>
          <p:cNvSpPr>
            <a:spLocks noGrp="1"/>
          </p:cNvSpPr>
          <p:nvPr>
            <p:ph type="sldNum" sz="quarter" idx="10"/>
          </p:nvPr>
        </p:nvSpPr>
        <p:spPr/>
        <p:txBody>
          <a:bodyPr/>
          <a:lstStyle/>
          <a:p>
            <a:fld id="{0481346B-1F47-A343-9991-C30DF394FA9F}" type="slidenum">
              <a:rPr lang="en-US" smtClean="0"/>
              <a:t>7</a:t>
            </a:fld>
            <a:endParaRPr lang="en-US"/>
          </a:p>
        </p:txBody>
      </p:sp>
    </p:spTree>
    <p:extLst>
      <p:ext uri="{BB962C8B-B14F-4D97-AF65-F5344CB8AC3E}">
        <p14:creationId xmlns:p14="http://schemas.microsoft.com/office/powerpoint/2010/main" val="4028686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Figure 1. The LAI Algorithm </a:t>
            </a:r>
            <a:endParaRPr lang="en-US" dirty="0"/>
          </a:p>
          <a:p>
            <a:r>
              <a:rPr lang="en-US" sz="1200" kern="1200" dirty="0">
                <a:solidFill>
                  <a:schemeClr val="tx1"/>
                </a:solidFill>
                <a:effectLst/>
                <a:latin typeface="+mn-lt"/>
                <a:ea typeface="+mn-ea"/>
                <a:cs typeface="+mn-cs"/>
              </a:rPr>
              <a:t>To illustrate the working of </a:t>
            </a:r>
            <a:r>
              <a:rPr lang="en-US" sz="1200" kern="1200" dirty="0" err="1">
                <a:solidFill>
                  <a:schemeClr val="tx1"/>
                </a:solidFill>
                <a:effectLst/>
                <a:latin typeface="+mn-lt"/>
                <a:ea typeface="+mn-ea"/>
                <a:cs typeface="+mn-cs"/>
              </a:rPr>
              <a:t>RFMix</a:t>
            </a:r>
            <a:r>
              <a:rPr lang="en-US" sz="1200" kern="1200" dirty="0">
                <a:solidFill>
                  <a:schemeClr val="tx1"/>
                </a:solidFill>
                <a:effectLst/>
                <a:latin typeface="+mn-lt"/>
                <a:ea typeface="+mn-ea"/>
                <a:cs typeface="+mn-cs"/>
              </a:rPr>
              <a:t>, we consider a single admixed chromosome from an individual with ancestry from two diverged populations. </a:t>
            </a:r>
            <a:endParaRPr lang="en-US" dirty="0"/>
          </a:p>
          <a:p>
            <a:r>
              <a:rPr lang="en-US" sz="1200" kern="1200" dirty="0">
                <a:solidFill>
                  <a:schemeClr val="tx1"/>
                </a:solidFill>
                <a:effectLst/>
                <a:latin typeface="+mn-lt"/>
                <a:ea typeface="+mn-ea"/>
                <a:cs typeface="+mn-cs"/>
              </a:rPr>
              <a:t>(A) For building reference panels, samples are collected from proxy </a:t>
            </a:r>
            <a:r>
              <a:rPr lang="en-US" sz="1200" kern="1200" dirty="0" err="1">
                <a:solidFill>
                  <a:schemeClr val="tx1"/>
                </a:solidFill>
                <a:effectLst/>
                <a:latin typeface="+mn-lt"/>
                <a:ea typeface="+mn-ea"/>
                <a:cs typeface="+mn-cs"/>
              </a:rPr>
              <a:t>popula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tions</a:t>
            </a:r>
            <a:r>
              <a:rPr lang="en-US" sz="1200" kern="1200" dirty="0">
                <a:solidFill>
                  <a:schemeClr val="tx1"/>
                </a:solidFill>
                <a:effectLst/>
                <a:latin typeface="+mn-lt"/>
                <a:ea typeface="+mn-ea"/>
                <a:cs typeface="+mn-cs"/>
              </a:rPr>
              <a:t> related to the ancestral populations. Phased chromosomes are divided into windows of equal size on the basis of genetic distance. </a:t>
            </a:r>
            <a:endParaRPr lang="en-US" dirty="0"/>
          </a:p>
          <a:p>
            <a:r>
              <a:rPr lang="en-US" sz="1200" kern="1200" dirty="0">
                <a:solidFill>
                  <a:schemeClr val="tx1"/>
                </a:solidFill>
                <a:effectLst/>
                <a:latin typeface="+mn-lt"/>
                <a:ea typeface="+mn-ea"/>
                <a:cs typeface="+mn-cs"/>
              </a:rPr>
              <a:t>(B) For each window, a random forest is trained to distinguish ancestry by using the reference panels.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 Considering the admixed chromo- some, each tree in the random forest gen- </a:t>
            </a:r>
            <a:r>
              <a:rPr lang="en-US" sz="1200" kern="1200" dirty="0" err="1">
                <a:solidFill>
                  <a:schemeClr val="tx1"/>
                </a:solidFill>
                <a:effectLst/>
                <a:latin typeface="+mn-lt"/>
                <a:ea typeface="+mn-ea"/>
                <a:cs typeface="+mn-cs"/>
              </a:rPr>
              <a:t>erates</a:t>
            </a:r>
            <a:r>
              <a:rPr lang="en-US" sz="1200" kern="1200" dirty="0">
                <a:solidFill>
                  <a:schemeClr val="tx1"/>
                </a:solidFill>
                <a:effectLst/>
                <a:latin typeface="+mn-lt"/>
                <a:ea typeface="+mn-ea"/>
                <a:cs typeface="+mn-cs"/>
              </a:rPr>
              <a:t> a fractional vote for each ancestry by following the path through the tree </a:t>
            </a:r>
            <a:r>
              <a:rPr lang="en-US" sz="1200" kern="1200" dirty="0" err="1">
                <a:solidFill>
                  <a:schemeClr val="tx1"/>
                </a:solidFill>
                <a:effectLst/>
                <a:latin typeface="+mn-lt"/>
                <a:ea typeface="+mn-ea"/>
                <a:cs typeface="+mn-cs"/>
              </a:rPr>
              <a:t>cor</a:t>
            </a:r>
            <a:r>
              <a:rPr lang="en-US" sz="1200" kern="1200" dirty="0">
                <a:solidFill>
                  <a:schemeClr val="tx1"/>
                </a:solidFill>
                <a:effectLst/>
                <a:latin typeface="+mn-lt"/>
                <a:ea typeface="+mn-ea"/>
                <a:cs typeface="+mn-cs"/>
              </a:rPr>
              <a:t>- responding to the admixed sequence. </a:t>
            </a:r>
            <a:endParaRPr lang="en-US" dirty="0"/>
          </a:p>
          <a:p>
            <a:r>
              <a:rPr lang="en-US" sz="1200" kern="1200" dirty="0">
                <a:solidFill>
                  <a:schemeClr val="tx1"/>
                </a:solidFill>
                <a:effectLst/>
                <a:latin typeface="+mn-lt"/>
                <a:ea typeface="+mn-ea"/>
                <a:cs typeface="+mn-cs"/>
              </a:rPr>
              <a:t>(D) These votes are summed, producing posterior ancestry probabilities within each window. These posterior probabilities are used for determining the most likely sequence of ancestry across windows via MAP inference (black line) or via max marginalization of the forward-backward posterior probabilities (not shown). </a:t>
            </a:r>
            <a:endParaRPr lang="en-US" dirty="0"/>
          </a:p>
          <a:p>
            <a:r>
              <a:rPr lang="en-US" sz="1200" kern="1200" dirty="0">
                <a:solidFill>
                  <a:schemeClr val="tx1"/>
                </a:solidFill>
                <a:effectLst/>
                <a:latin typeface="+mn-lt"/>
                <a:ea typeface="+mn-ea"/>
                <a:cs typeface="+mn-cs"/>
              </a:rPr>
              <a:t>(E) The local ancestries inferred by MAP across the admixed chromosome. </a:t>
            </a:r>
            <a:endParaRPr lang="en-US" dirty="0"/>
          </a:p>
          <a:p>
            <a:endParaRPr lang="en-US" dirty="0"/>
          </a:p>
        </p:txBody>
      </p:sp>
      <p:sp>
        <p:nvSpPr>
          <p:cNvPr id="4" name="Slide Number Placeholder 3"/>
          <p:cNvSpPr>
            <a:spLocks noGrp="1"/>
          </p:cNvSpPr>
          <p:nvPr>
            <p:ph type="sldNum" sz="quarter" idx="10"/>
          </p:nvPr>
        </p:nvSpPr>
        <p:spPr/>
        <p:txBody>
          <a:bodyPr/>
          <a:lstStyle/>
          <a:p>
            <a:fld id="{3B89D84B-D4CF-E749-894D-CD60D8EFA857}" type="slidenum">
              <a:rPr lang="en-US" smtClean="0"/>
              <a:t>26</a:t>
            </a:fld>
            <a:endParaRPr lang="en-US"/>
          </a:p>
        </p:txBody>
      </p:sp>
    </p:spTree>
    <p:extLst>
      <p:ext uri="{BB962C8B-B14F-4D97-AF65-F5344CB8AC3E}">
        <p14:creationId xmlns:p14="http://schemas.microsoft.com/office/powerpoint/2010/main" val="1248221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9D84B-D4CF-E749-894D-CD60D8EFA857}" type="slidenum">
              <a:rPr lang="en-US" smtClean="0"/>
              <a:t>27</a:t>
            </a:fld>
            <a:endParaRPr lang="en-US"/>
          </a:p>
        </p:txBody>
      </p:sp>
    </p:spTree>
    <p:extLst>
      <p:ext uri="{BB962C8B-B14F-4D97-AF65-F5344CB8AC3E}">
        <p14:creationId xmlns:p14="http://schemas.microsoft.com/office/powerpoint/2010/main" val="1391635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9D84B-D4CF-E749-894D-CD60D8EFA857}" type="slidenum">
              <a:rPr lang="en-US" smtClean="0"/>
              <a:t>28</a:t>
            </a:fld>
            <a:endParaRPr lang="en-US"/>
          </a:p>
        </p:txBody>
      </p:sp>
    </p:spTree>
    <p:extLst>
      <p:ext uri="{BB962C8B-B14F-4D97-AF65-F5344CB8AC3E}">
        <p14:creationId xmlns:p14="http://schemas.microsoft.com/office/powerpoint/2010/main" val="492516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9D84B-D4CF-E749-894D-CD60D8EFA857}" type="slidenum">
              <a:rPr lang="en-US" smtClean="0"/>
              <a:t>29</a:t>
            </a:fld>
            <a:endParaRPr lang="en-US"/>
          </a:p>
        </p:txBody>
      </p:sp>
    </p:spTree>
    <p:extLst>
      <p:ext uri="{BB962C8B-B14F-4D97-AF65-F5344CB8AC3E}">
        <p14:creationId xmlns:p14="http://schemas.microsoft.com/office/powerpoint/2010/main" val="1155070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31</a:t>
            </a:fld>
            <a:endParaRPr lang="en-US"/>
          </a:p>
        </p:txBody>
      </p:sp>
    </p:spTree>
    <p:extLst>
      <p:ext uri="{BB962C8B-B14F-4D97-AF65-F5344CB8AC3E}">
        <p14:creationId xmlns:p14="http://schemas.microsoft.com/office/powerpoint/2010/main" val="1343568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32</a:t>
            </a:fld>
            <a:endParaRPr lang="en-US"/>
          </a:p>
        </p:txBody>
      </p:sp>
    </p:spTree>
    <p:extLst>
      <p:ext uri="{BB962C8B-B14F-4D97-AF65-F5344CB8AC3E}">
        <p14:creationId xmlns:p14="http://schemas.microsoft.com/office/powerpoint/2010/main" val="375509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33</a:t>
            </a:fld>
            <a:endParaRPr lang="en-US"/>
          </a:p>
        </p:txBody>
      </p:sp>
    </p:spTree>
    <p:extLst>
      <p:ext uri="{BB962C8B-B14F-4D97-AF65-F5344CB8AC3E}">
        <p14:creationId xmlns:p14="http://schemas.microsoft.com/office/powerpoint/2010/main" val="136550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10</a:t>
            </a:fld>
            <a:endParaRPr lang="en-US"/>
          </a:p>
        </p:txBody>
      </p:sp>
    </p:spTree>
    <p:extLst>
      <p:ext uri="{BB962C8B-B14F-4D97-AF65-F5344CB8AC3E}">
        <p14:creationId xmlns:p14="http://schemas.microsoft.com/office/powerpoint/2010/main" val="289511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11</a:t>
            </a:fld>
            <a:endParaRPr lang="en-US"/>
          </a:p>
        </p:txBody>
      </p:sp>
    </p:spTree>
    <p:extLst>
      <p:ext uri="{BB962C8B-B14F-4D97-AF65-F5344CB8AC3E}">
        <p14:creationId xmlns:p14="http://schemas.microsoft.com/office/powerpoint/2010/main" val="110871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12</a:t>
            </a:fld>
            <a:endParaRPr lang="en-US"/>
          </a:p>
        </p:txBody>
      </p:sp>
    </p:spTree>
    <p:extLst>
      <p:ext uri="{BB962C8B-B14F-4D97-AF65-F5344CB8AC3E}">
        <p14:creationId xmlns:p14="http://schemas.microsoft.com/office/powerpoint/2010/main" val="4024715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Admixture uses</a:t>
            </a:r>
            <a:r>
              <a:rPr lang="en-US" baseline="0" dirty="0"/>
              <a:t> a likelihood function similar to that implemented in the </a:t>
            </a:r>
            <a:r>
              <a:rPr lang="en-US" baseline="0" dirty="0" err="1"/>
              <a:t>bayes</a:t>
            </a:r>
            <a:r>
              <a:rPr lang="en-US" baseline="0" dirty="0"/>
              <a:t> program STRUCTURE.</a:t>
            </a:r>
          </a:p>
          <a:p>
            <a:r>
              <a:rPr lang="en-US" baseline="0" dirty="0"/>
              <a:t>STRUCTURE has a method of determining K, but doesn’t work on modern genomic scale data (too slow).</a:t>
            </a:r>
            <a:endParaRPr lang="en-US" dirty="0"/>
          </a:p>
        </p:txBody>
      </p:sp>
      <p:sp>
        <p:nvSpPr>
          <p:cNvPr id="4" name="Slide Number Placeholder 3"/>
          <p:cNvSpPr>
            <a:spLocks noGrp="1"/>
          </p:cNvSpPr>
          <p:nvPr>
            <p:ph type="sldNum" sz="quarter" idx="10"/>
          </p:nvPr>
        </p:nvSpPr>
        <p:spPr/>
        <p:txBody>
          <a:bodyPr/>
          <a:lstStyle/>
          <a:p>
            <a:fld id="{B9B2394D-E4BD-7245-98FD-D189FA8C35D4}" type="slidenum">
              <a:rPr lang="en-US" smtClean="0"/>
              <a:t>13</a:t>
            </a:fld>
            <a:endParaRPr lang="en-US"/>
          </a:p>
        </p:txBody>
      </p:sp>
    </p:spTree>
    <p:extLst>
      <p:ext uri="{BB962C8B-B14F-4D97-AF65-F5344CB8AC3E}">
        <p14:creationId xmlns:p14="http://schemas.microsoft.com/office/powerpoint/2010/main" val="981554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more messy as Western</a:t>
            </a:r>
            <a:r>
              <a:rPr lang="en-US" baseline="0" dirty="0"/>
              <a:t> Gorillas seem to form a continuum of admixture. Within populations, individuals are ordered by PCA values. </a:t>
            </a:r>
            <a:r>
              <a:rPr lang="en-US" baseline="0" dirty="0" err="1"/>
              <a:t>Easterns</a:t>
            </a:r>
            <a:r>
              <a:rPr lang="en-US" baseline="0" dirty="0"/>
              <a:t> form a cluster all their own throughout.</a:t>
            </a:r>
          </a:p>
          <a:p>
            <a:r>
              <a:rPr lang="en-US" baseline="0" dirty="0"/>
              <a:t>1) Kokomo seems to have about 15% admixture from Cross River. We are playing with some alternative hypotheses to explain this, but so far it has been a robust estimate.</a:t>
            </a:r>
            <a:endParaRPr lang="en-US" dirty="0"/>
          </a:p>
          <a:p>
            <a:endParaRPr lang="en-US" dirty="0"/>
          </a:p>
        </p:txBody>
      </p:sp>
      <p:sp>
        <p:nvSpPr>
          <p:cNvPr id="4" name="Slide Number Placeholder 3"/>
          <p:cNvSpPr>
            <a:spLocks noGrp="1"/>
          </p:cNvSpPr>
          <p:nvPr>
            <p:ph type="sldNum" sz="quarter" idx="10"/>
          </p:nvPr>
        </p:nvSpPr>
        <p:spPr/>
        <p:txBody>
          <a:bodyPr/>
          <a:lstStyle/>
          <a:p>
            <a:fld id="{D714DF32-58EF-7540-860A-86C16A166B46}" type="slidenum">
              <a:rPr lang="en-US" smtClean="0"/>
              <a:t>14</a:t>
            </a:fld>
            <a:endParaRPr lang="en-US"/>
          </a:p>
        </p:txBody>
      </p:sp>
    </p:spTree>
    <p:extLst>
      <p:ext uri="{BB962C8B-B14F-4D97-AF65-F5344CB8AC3E}">
        <p14:creationId xmlns:p14="http://schemas.microsoft.com/office/powerpoint/2010/main" val="3972568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more messy as Western</a:t>
            </a:r>
            <a:r>
              <a:rPr lang="en-US" baseline="0" dirty="0"/>
              <a:t> Gorillas seem to form a continuum of admixture. Within populations, individuals are ordered by PCA values. </a:t>
            </a:r>
            <a:r>
              <a:rPr lang="en-US" baseline="0" dirty="0" err="1"/>
              <a:t>Easterns</a:t>
            </a:r>
            <a:r>
              <a:rPr lang="en-US" baseline="0" dirty="0"/>
              <a:t> form a cluster all their own throughout.</a:t>
            </a:r>
          </a:p>
          <a:p>
            <a:r>
              <a:rPr lang="en-US" baseline="0" dirty="0"/>
              <a:t>1) Kokomo seems to have about 15% admixture from Cross River. We are playing with some alternative hypotheses to explain this, but so far it has been a robust estimate.</a:t>
            </a:r>
            <a:endParaRPr lang="en-US" dirty="0"/>
          </a:p>
          <a:p>
            <a:endParaRPr lang="en-US" dirty="0"/>
          </a:p>
        </p:txBody>
      </p:sp>
      <p:sp>
        <p:nvSpPr>
          <p:cNvPr id="4" name="Slide Number Placeholder 3"/>
          <p:cNvSpPr>
            <a:spLocks noGrp="1"/>
          </p:cNvSpPr>
          <p:nvPr>
            <p:ph type="sldNum" sz="quarter" idx="10"/>
          </p:nvPr>
        </p:nvSpPr>
        <p:spPr/>
        <p:txBody>
          <a:bodyPr/>
          <a:lstStyle/>
          <a:p>
            <a:fld id="{D714DF32-58EF-7540-860A-86C16A166B46}" type="slidenum">
              <a:rPr lang="en-US" smtClean="0"/>
              <a:t>15</a:t>
            </a:fld>
            <a:endParaRPr lang="en-US"/>
          </a:p>
        </p:txBody>
      </p:sp>
    </p:spTree>
    <p:extLst>
      <p:ext uri="{BB962C8B-B14F-4D97-AF65-F5344CB8AC3E}">
        <p14:creationId xmlns:p14="http://schemas.microsoft.com/office/powerpoint/2010/main" val="1663899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“Prediction error is estimated by averaging</a:t>
            </a:r>
            <a:r>
              <a:rPr lang="en-US" baseline="0" dirty="0"/>
              <a:t> the squares of the deviance residuals for the binomial model” (Alexander &amp; Lange 2011)</a:t>
            </a:r>
          </a:p>
          <a:p>
            <a:r>
              <a:rPr lang="en-US" baseline="0" dirty="0"/>
              <a:t>D(</a:t>
            </a:r>
            <a:r>
              <a:rPr lang="en-US" baseline="0" dirty="0" err="1"/>
              <a:t>g,h</a:t>
            </a:r>
            <a:r>
              <a:rPr lang="en-US" baseline="0" dirty="0"/>
              <a:t>) = g*log(g/h)+(2-g)*log[(2-g)/(2-h)], where g is genotype and h is </a:t>
            </a:r>
            <a:r>
              <a:rPr lang="en-US" baseline="0" dirty="0" err="1"/>
              <a:t>g_hat</a:t>
            </a:r>
            <a:endParaRPr lang="en-US" dirty="0"/>
          </a:p>
        </p:txBody>
      </p:sp>
      <p:sp>
        <p:nvSpPr>
          <p:cNvPr id="4" name="Slide Number Placeholder 3"/>
          <p:cNvSpPr>
            <a:spLocks noGrp="1"/>
          </p:cNvSpPr>
          <p:nvPr>
            <p:ph type="sldNum" sz="quarter" idx="10"/>
          </p:nvPr>
        </p:nvSpPr>
        <p:spPr/>
        <p:txBody>
          <a:bodyPr/>
          <a:lstStyle/>
          <a:p>
            <a:fld id="{B9B2394D-E4BD-7245-98FD-D189FA8C35D4}" type="slidenum">
              <a:rPr lang="en-US" smtClean="0"/>
              <a:t>17</a:t>
            </a:fld>
            <a:endParaRPr lang="en-US"/>
          </a:p>
        </p:txBody>
      </p:sp>
    </p:spTree>
    <p:extLst>
      <p:ext uri="{BB962C8B-B14F-4D97-AF65-F5344CB8AC3E}">
        <p14:creationId xmlns:p14="http://schemas.microsoft.com/office/powerpoint/2010/main" val="1494877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bmcgenomdata.biomedcentral.com</a:t>
            </a:r>
            <a:r>
              <a:rPr lang="en-US" dirty="0"/>
              <a:t>/articles/10.1186/s12863-015-0273-1</a:t>
            </a:r>
          </a:p>
        </p:txBody>
      </p:sp>
      <p:sp>
        <p:nvSpPr>
          <p:cNvPr id="4" name="Slide Number Placeholder 3"/>
          <p:cNvSpPr>
            <a:spLocks noGrp="1"/>
          </p:cNvSpPr>
          <p:nvPr>
            <p:ph type="sldNum" sz="quarter" idx="5"/>
          </p:nvPr>
        </p:nvSpPr>
        <p:spPr/>
        <p:txBody>
          <a:bodyPr/>
          <a:lstStyle/>
          <a:p>
            <a:fld id="{3B89D84B-D4CF-E749-894D-CD60D8EFA857}" type="slidenum">
              <a:rPr lang="en-US" smtClean="0"/>
              <a:t>21</a:t>
            </a:fld>
            <a:endParaRPr lang="en-US"/>
          </a:p>
        </p:txBody>
      </p:sp>
    </p:spTree>
    <p:extLst>
      <p:ext uri="{BB962C8B-B14F-4D97-AF65-F5344CB8AC3E}">
        <p14:creationId xmlns:p14="http://schemas.microsoft.com/office/powerpoint/2010/main" val="955290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87592"/>
            <a:ext cx="8229600" cy="1143000"/>
          </a:xfrm>
        </p:spPr>
        <p:txBody>
          <a:bodyPr/>
          <a:lstStyle/>
          <a:p>
            <a:r>
              <a:rPr lang="en-US" dirty="0"/>
              <a:t>Click to edit Master title style</a:t>
            </a:r>
          </a:p>
        </p:txBody>
      </p:sp>
      <p:sp>
        <p:nvSpPr>
          <p:cNvPr id="3" name="Content Placeholder 2"/>
          <p:cNvSpPr>
            <a:spLocks noGrp="1"/>
          </p:cNvSpPr>
          <p:nvPr>
            <p:ph idx="1"/>
          </p:nvPr>
        </p:nvSpPr>
        <p:spPr>
          <a:xfrm>
            <a:off x="457200" y="2030592"/>
            <a:ext cx="8229600" cy="40955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1826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x-none"/>
          </a:p>
        </p:txBody>
      </p:sp>
      <p:sp>
        <p:nvSpPr>
          <p:cNvPr id="3" name="Footer Placeholder 2"/>
          <p:cNvSpPr>
            <a:spLocks noGrp="1"/>
          </p:cNvSpPr>
          <p:nvPr>
            <p:ph type="ftr" sz="quarter" idx="11"/>
          </p:nvPr>
        </p:nvSpPr>
        <p:spPr/>
        <p:txBody>
          <a:bodyPr/>
          <a:lstStyle>
            <a:lvl1pPr>
              <a:defRPr/>
            </a:lvl1pPr>
          </a:lstStyle>
          <a:p>
            <a:endParaRPr lang="en-US" altLang="x-none"/>
          </a:p>
        </p:txBody>
      </p:sp>
      <p:sp>
        <p:nvSpPr>
          <p:cNvPr id="4" name="Slide Number Placeholder 3"/>
          <p:cNvSpPr>
            <a:spLocks noGrp="1"/>
          </p:cNvSpPr>
          <p:nvPr>
            <p:ph type="sldNum" sz="quarter" idx="12"/>
          </p:nvPr>
        </p:nvSpPr>
        <p:spPr/>
        <p:txBody>
          <a:bodyPr/>
          <a:lstStyle>
            <a:lvl1pPr>
              <a:defRPr/>
            </a:lvl1pPr>
          </a:lstStyle>
          <a:p>
            <a:fld id="{8225EBC9-32D4-C841-A3E4-F00DCCBC3B6B}" type="slidenum">
              <a:rPr lang="en-US" altLang="x-none"/>
              <a:pPr/>
              <a:t>‹#›</a:t>
            </a:fld>
            <a:endParaRPr lang="en-US" altLang="x-none"/>
          </a:p>
        </p:txBody>
      </p:sp>
    </p:spTree>
    <p:extLst>
      <p:ext uri="{BB962C8B-B14F-4D97-AF65-F5344CB8AC3E}">
        <p14:creationId xmlns:p14="http://schemas.microsoft.com/office/powerpoint/2010/main" val="12685589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19382D-C057-4147-A25D-F8E4C2F5F78E}" type="datetimeFigureOut">
              <a:rPr lang="en-US" smtClean="0"/>
              <a:pPr/>
              <a:t>7/13/21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5C88E-DD74-3749-A6CB-A855C5DAE8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5.xml"/><Relationship Id="rId7"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4.emf"/><Relationship Id="rId4" Type="http://schemas.openxmlformats.org/officeDocument/2006/relationships/oleObject" Target="../embeddings/oleObject1.bin"/><Relationship Id="rId9"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6.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25.emf"/><Relationship Id="rId4"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0000FF"/>
                </a:solidFill>
              </a:rPr>
              <a:t>Population Structure Analysis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310" y="624674"/>
            <a:ext cx="8553091" cy="857250"/>
          </a:xfrm>
        </p:spPr>
        <p:txBody>
          <a:bodyPr>
            <a:noAutofit/>
          </a:bodyPr>
          <a:lstStyle/>
          <a:p>
            <a:pPr algn="ctr"/>
            <a:r>
              <a:rPr lang="en-US" dirty="0">
                <a:solidFill>
                  <a:srgbClr val="0000FF"/>
                </a:solidFill>
                <a:latin typeface="+mn-lt"/>
                <a:cs typeface="Helvetica Neue Light"/>
              </a:rPr>
              <a:t>PCA Example 1: Gene expression by cell population</a:t>
            </a:r>
          </a:p>
        </p:txBody>
      </p:sp>
      <p:sp>
        <p:nvSpPr>
          <p:cNvPr id="8" name="TextBox 7"/>
          <p:cNvSpPr txBox="1"/>
          <p:nvPr/>
        </p:nvSpPr>
        <p:spPr>
          <a:xfrm>
            <a:off x="5131080" y="5272927"/>
            <a:ext cx="2166867" cy="507831"/>
          </a:xfrm>
          <a:prstGeom prst="rect">
            <a:avLst/>
          </a:prstGeom>
          <a:noFill/>
        </p:spPr>
        <p:txBody>
          <a:bodyPr wrap="square" rtlCol="0">
            <a:spAutoFit/>
          </a:bodyPr>
          <a:lstStyle/>
          <a:p>
            <a:r>
              <a:rPr lang="en-US" sz="1350" dirty="0" err="1">
                <a:latin typeface="Helvetica Neue Light"/>
                <a:cs typeface="Helvetica Neue Light"/>
              </a:rPr>
              <a:t>Kassambara</a:t>
            </a:r>
            <a:r>
              <a:rPr lang="en-US" sz="1350" dirty="0">
                <a:latin typeface="Helvetica Neue Light"/>
                <a:cs typeface="Helvetica Neue Light"/>
              </a:rPr>
              <a:t> et al. (2015) </a:t>
            </a:r>
            <a:r>
              <a:rPr lang="en-US" sz="1350" dirty="0" err="1">
                <a:latin typeface="Helvetica Neue Light"/>
                <a:cs typeface="Helvetica Neue Light"/>
              </a:rPr>
              <a:t>PLoS</a:t>
            </a:r>
            <a:r>
              <a:rPr lang="en-US" sz="1350" dirty="0">
                <a:latin typeface="Helvetica Neue Light"/>
                <a:cs typeface="Helvetica Neue Light"/>
              </a:rPr>
              <a:t> Comp. Biol.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63" y="2096292"/>
            <a:ext cx="4320586" cy="3721180"/>
          </a:xfrm>
          <a:prstGeom prst="rect">
            <a:avLst/>
          </a:prstGeom>
        </p:spPr>
      </p:pic>
      <p:sp>
        <p:nvSpPr>
          <p:cNvPr id="4" name="TextBox 3"/>
          <p:cNvSpPr txBox="1"/>
          <p:nvPr/>
        </p:nvSpPr>
        <p:spPr>
          <a:xfrm>
            <a:off x="5169899" y="2769152"/>
            <a:ext cx="3784320" cy="1938992"/>
          </a:xfrm>
          <a:prstGeom prst="rect">
            <a:avLst/>
          </a:prstGeom>
          <a:noFill/>
        </p:spPr>
        <p:txBody>
          <a:bodyPr wrap="square" rtlCol="0">
            <a:spAutoFit/>
          </a:bodyPr>
          <a:lstStyle/>
          <a:p>
            <a:r>
              <a:rPr lang="en-US" sz="2400" dirty="0">
                <a:latin typeface="Helvetica Light" charset="0"/>
                <a:ea typeface="Helvetica Light" charset="0"/>
                <a:cs typeface="Helvetica Light" charset="0"/>
              </a:rPr>
              <a:t>Expression of 9,303 </a:t>
            </a:r>
            <a:r>
              <a:rPr lang="en-US" sz="2400">
                <a:latin typeface="Helvetica Light" charset="0"/>
                <a:ea typeface="Helvetica Light" charset="0"/>
                <a:cs typeface="Helvetica Light" charset="0"/>
              </a:rPr>
              <a:t>genes reduced </a:t>
            </a:r>
            <a:r>
              <a:rPr lang="en-US" sz="2400" dirty="0">
                <a:latin typeface="Helvetica Light" charset="0"/>
                <a:ea typeface="Helvetica Light" charset="0"/>
                <a:cs typeface="Helvetica Light" charset="0"/>
              </a:rPr>
              <a:t>to </a:t>
            </a:r>
            <a:r>
              <a:rPr lang="en-US" sz="2400" dirty="0">
                <a:solidFill>
                  <a:srgbClr val="FF0000"/>
                </a:solidFill>
                <a:latin typeface="Helvetica Light" charset="0"/>
                <a:ea typeface="Helvetica Light" charset="0"/>
                <a:cs typeface="Helvetica Light" charset="0"/>
              </a:rPr>
              <a:t>THREE</a:t>
            </a:r>
            <a:r>
              <a:rPr lang="en-US" sz="2400" dirty="0">
                <a:latin typeface="Helvetica Light" charset="0"/>
                <a:ea typeface="Helvetica Light" charset="0"/>
                <a:cs typeface="Helvetica Light" charset="0"/>
              </a:rPr>
              <a:t> main axes of variation, explaining 75% of the original data.</a:t>
            </a:r>
          </a:p>
        </p:txBody>
      </p:sp>
    </p:spTree>
    <p:extLst>
      <p:ext uri="{BB962C8B-B14F-4D97-AF65-F5344CB8AC3E}">
        <p14:creationId xmlns:p14="http://schemas.microsoft.com/office/powerpoint/2010/main" val="3773819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3554" t="24700" r="22057" b="28991"/>
          <a:stretch/>
        </p:blipFill>
        <p:spPr>
          <a:xfrm>
            <a:off x="530222" y="2002990"/>
            <a:ext cx="4387272" cy="3692456"/>
          </a:xfrm>
          <a:prstGeom prst="rect">
            <a:avLst/>
          </a:prstGeom>
        </p:spPr>
      </p:pic>
      <p:sp>
        <p:nvSpPr>
          <p:cNvPr id="2" name="Title 1"/>
          <p:cNvSpPr>
            <a:spLocks noGrp="1"/>
          </p:cNvSpPr>
          <p:nvPr>
            <p:ph type="title"/>
          </p:nvPr>
        </p:nvSpPr>
        <p:spPr>
          <a:xfrm>
            <a:off x="1219201" y="741132"/>
            <a:ext cx="6885214" cy="857250"/>
          </a:xfrm>
        </p:spPr>
        <p:txBody>
          <a:bodyPr>
            <a:normAutofit fontScale="90000"/>
          </a:bodyPr>
          <a:lstStyle/>
          <a:p>
            <a:r>
              <a:rPr lang="en-US" dirty="0">
                <a:solidFill>
                  <a:srgbClr val="0000FF"/>
                </a:solidFill>
                <a:latin typeface="+mn-lt"/>
                <a:cs typeface="Helvetica Neue Light"/>
              </a:rPr>
              <a:t>PCA Example 2: Technical Issues</a:t>
            </a:r>
          </a:p>
        </p:txBody>
      </p:sp>
      <p:pic>
        <p:nvPicPr>
          <p:cNvPr id="3" name="Picture 2" descr="Screen Shot 2014-04-11 at 1.42.02 PM.png"/>
          <p:cNvPicPr>
            <a:picLocks noChangeAspect="1"/>
          </p:cNvPicPr>
          <p:nvPr/>
        </p:nvPicPr>
        <p:blipFill rotWithShape="1">
          <a:blip r:embed="rId4">
            <a:extLst>
              <a:ext uri="{28A0092B-C50C-407E-A947-70E740481C1C}">
                <a14:useLocalDpi xmlns:a14="http://schemas.microsoft.com/office/drawing/2010/main" val="0"/>
              </a:ext>
            </a:extLst>
          </a:blip>
          <a:srcRect l="43464" t="31307" r="22222" b="21111"/>
          <a:stretch/>
        </p:blipFill>
        <p:spPr>
          <a:xfrm>
            <a:off x="518021" y="1971579"/>
            <a:ext cx="4392741" cy="3807036"/>
          </a:xfrm>
          <a:prstGeom prst="rect">
            <a:avLst/>
          </a:prstGeom>
        </p:spPr>
      </p:pic>
      <p:sp>
        <p:nvSpPr>
          <p:cNvPr id="7" name="TextBox 6"/>
          <p:cNvSpPr txBox="1"/>
          <p:nvPr/>
        </p:nvSpPr>
        <p:spPr>
          <a:xfrm>
            <a:off x="4910763" y="5048278"/>
            <a:ext cx="1993900" cy="784830"/>
          </a:xfrm>
          <a:prstGeom prst="rect">
            <a:avLst/>
          </a:prstGeom>
          <a:noFill/>
        </p:spPr>
        <p:txBody>
          <a:bodyPr wrap="square" rtlCol="0">
            <a:spAutoFit/>
          </a:bodyPr>
          <a:lstStyle/>
          <a:p>
            <a:r>
              <a:rPr lang="en-US" sz="1500" dirty="0">
                <a:latin typeface="Helvetica Neue Light"/>
                <a:cs typeface="Helvetica Neue Light"/>
              </a:rPr>
              <a:t>The 1000 Genomes Project Consortium (2012) Nature</a:t>
            </a:r>
          </a:p>
        </p:txBody>
      </p:sp>
      <p:sp>
        <p:nvSpPr>
          <p:cNvPr id="8" name="TextBox 7"/>
          <p:cNvSpPr txBox="1"/>
          <p:nvPr/>
        </p:nvSpPr>
        <p:spPr>
          <a:xfrm>
            <a:off x="5169899" y="2403867"/>
            <a:ext cx="3784320" cy="2308324"/>
          </a:xfrm>
          <a:prstGeom prst="rect">
            <a:avLst/>
          </a:prstGeom>
          <a:noFill/>
        </p:spPr>
        <p:txBody>
          <a:bodyPr wrap="square" rtlCol="0">
            <a:spAutoFit/>
          </a:bodyPr>
          <a:lstStyle/>
          <a:p>
            <a:r>
              <a:rPr lang="en-US" sz="2400" dirty="0">
                <a:latin typeface="Helvetica Light" charset="0"/>
                <a:ea typeface="Helvetica Light" charset="0"/>
                <a:cs typeface="Helvetica Light" charset="0"/>
              </a:rPr>
              <a:t>Whole genome reduced to </a:t>
            </a:r>
            <a:r>
              <a:rPr lang="en-US" sz="2400" dirty="0">
                <a:solidFill>
                  <a:srgbClr val="FF0000"/>
                </a:solidFill>
                <a:latin typeface="Helvetica Light" charset="0"/>
                <a:ea typeface="Helvetica Light" charset="0"/>
                <a:cs typeface="Helvetica Light" charset="0"/>
              </a:rPr>
              <a:t>TWO </a:t>
            </a:r>
            <a:r>
              <a:rPr lang="en-US" sz="2400" dirty="0">
                <a:latin typeface="Helvetica Light" charset="0"/>
                <a:ea typeface="Helvetica Light" charset="0"/>
                <a:cs typeface="Helvetica Light" charset="0"/>
              </a:rPr>
              <a:t>main axes of variation that tightly correlate with sequence technology and geographic origin.</a:t>
            </a:r>
          </a:p>
        </p:txBody>
      </p:sp>
    </p:spTree>
    <p:extLst>
      <p:ext uri="{BB962C8B-B14F-4D97-AF65-F5344CB8AC3E}">
        <p14:creationId xmlns:p14="http://schemas.microsoft.com/office/powerpoint/2010/main" val="405916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825" y="537587"/>
            <a:ext cx="7434353" cy="857250"/>
          </a:xfrm>
        </p:spPr>
        <p:txBody>
          <a:bodyPr>
            <a:noAutofit/>
          </a:bodyPr>
          <a:lstStyle/>
          <a:p>
            <a:pPr algn="ctr"/>
            <a:r>
              <a:rPr lang="en-US" dirty="0">
                <a:solidFill>
                  <a:srgbClr val="0000FF"/>
                </a:solidFill>
                <a:latin typeface="+mn-lt"/>
                <a:cs typeface="Helvetica Neue Light"/>
              </a:rPr>
              <a:t>PCA Example 3: “Genes mirror geography within Europe”</a:t>
            </a:r>
          </a:p>
        </p:txBody>
      </p:sp>
      <p:pic>
        <p:nvPicPr>
          <p:cNvPr id="5" name="Picture 4"/>
          <p:cNvPicPr>
            <a:picLocks noChangeAspect="1"/>
          </p:cNvPicPr>
          <p:nvPr/>
        </p:nvPicPr>
        <p:blipFill rotWithShape="1">
          <a:blip r:embed="rId3"/>
          <a:srcRect b="38702"/>
          <a:stretch/>
        </p:blipFill>
        <p:spPr>
          <a:xfrm>
            <a:off x="547485" y="1943549"/>
            <a:ext cx="4169528" cy="3814964"/>
          </a:xfrm>
          <a:prstGeom prst="rect">
            <a:avLst/>
          </a:prstGeom>
        </p:spPr>
      </p:pic>
      <p:sp>
        <p:nvSpPr>
          <p:cNvPr id="8" name="TextBox 7"/>
          <p:cNvSpPr txBox="1"/>
          <p:nvPr/>
        </p:nvSpPr>
        <p:spPr>
          <a:xfrm>
            <a:off x="4717013" y="5272927"/>
            <a:ext cx="1343045" cy="715581"/>
          </a:xfrm>
          <a:prstGeom prst="rect">
            <a:avLst/>
          </a:prstGeom>
          <a:noFill/>
        </p:spPr>
        <p:txBody>
          <a:bodyPr wrap="square" rtlCol="0">
            <a:spAutoFit/>
          </a:bodyPr>
          <a:lstStyle/>
          <a:p>
            <a:r>
              <a:rPr lang="en-US" sz="1350" dirty="0" err="1">
                <a:latin typeface="Helvetica Neue Light"/>
                <a:cs typeface="Helvetica Neue Light"/>
              </a:rPr>
              <a:t>Novembre</a:t>
            </a:r>
            <a:r>
              <a:rPr lang="en-US" sz="1350" dirty="0">
                <a:latin typeface="Helvetica Neue Light"/>
                <a:cs typeface="Helvetica Neue Light"/>
              </a:rPr>
              <a:t> et al. (2008) Nature</a:t>
            </a:r>
          </a:p>
        </p:txBody>
      </p:sp>
      <p:sp>
        <p:nvSpPr>
          <p:cNvPr id="6" name="TextBox 5"/>
          <p:cNvSpPr txBox="1"/>
          <p:nvPr/>
        </p:nvSpPr>
        <p:spPr>
          <a:xfrm>
            <a:off x="5169899" y="2562118"/>
            <a:ext cx="3784320" cy="2308324"/>
          </a:xfrm>
          <a:prstGeom prst="rect">
            <a:avLst/>
          </a:prstGeom>
          <a:noFill/>
        </p:spPr>
        <p:txBody>
          <a:bodyPr wrap="square" rtlCol="0">
            <a:spAutoFit/>
          </a:bodyPr>
          <a:lstStyle/>
          <a:p>
            <a:r>
              <a:rPr lang="en-US" sz="2400" dirty="0">
                <a:latin typeface="Helvetica Light" charset="0"/>
                <a:ea typeface="Helvetica Light" charset="0"/>
                <a:cs typeface="Helvetica Light" charset="0"/>
              </a:rPr>
              <a:t>500K single nucleotide polymorphisms reduced to </a:t>
            </a:r>
            <a:r>
              <a:rPr lang="en-US" sz="2400" dirty="0">
                <a:solidFill>
                  <a:srgbClr val="FF0000"/>
                </a:solidFill>
                <a:latin typeface="Helvetica Light" charset="0"/>
                <a:ea typeface="Helvetica Light" charset="0"/>
                <a:cs typeface="Helvetica Light" charset="0"/>
              </a:rPr>
              <a:t>TWO </a:t>
            </a:r>
            <a:r>
              <a:rPr lang="en-US" sz="2400" dirty="0">
                <a:latin typeface="Helvetica Light" charset="0"/>
                <a:ea typeface="Helvetica Light" charset="0"/>
                <a:cs typeface="Helvetica Light" charset="0"/>
              </a:rPr>
              <a:t>main axes of variation that tightly correlate with sampling origin</a:t>
            </a:r>
          </a:p>
        </p:txBody>
      </p:sp>
    </p:spTree>
    <p:extLst>
      <p:ext uri="{BB962C8B-B14F-4D97-AF65-F5344CB8AC3E}">
        <p14:creationId xmlns:p14="http://schemas.microsoft.com/office/powerpoint/2010/main" val="1114281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4692"/>
            <a:ext cx="8229600" cy="1143000"/>
          </a:xfrm>
        </p:spPr>
        <p:txBody>
          <a:bodyPr>
            <a:noAutofit/>
          </a:bodyPr>
          <a:lstStyle/>
          <a:p>
            <a:r>
              <a:rPr lang="en-US" sz="4000" dirty="0">
                <a:solidFill>
                  <a:srgbClr val="0000FF"/>
                </a:solidFill>
                <a:cs typeface="Helvetica Neue Light"/>
              </a:rPr>
              <a:t>ADMIXTURE (Alexander et al. 2009)</a:t>
            </a:r>
          </a:p>
        </p:txBody>
      </p:sp>
      <p:graphicFrame>
        <p:nvGraphicFramePr>
          <p:cNvPr id="4" name="Object 3"/>
          <p:cNvGraphicFramePr>
            <a:graphicFrameLocks noChangeAspect="1"/>
          </p:cNvGraphicFramePr>
          <p:nvPr>
            <p:extLst>
              <p:ext uri="{D42A27DB-BD31-4B8C-83A1-F6EECF244321}">
                <p14:modId xmlns:p14="http://schemas.microsoft.com/office/powerpoint/2010/main" val="2497583540"/>
              </p:ext>
            </p:extLst>
          </p:nvPr>
        </p:nvGraphicFramePr>
        <p:xfrm>
          <a:off x="962025" y="1398588"/>
          <a:ext cx="3133725" cy="1778000"/>
        </p:xfrm>
        <a:graphic>
          <a:graphicData uri="http://schemas.openxmlformats.org/presentationml/2006/ole">
            <mc:AlternateContent xmlns:mc="http://schemas.openxmlformats.org/markup-compatibility/2006">
              <mc:Choice xmlns:v="urn:schemas-microsoft-com:vml" Requires="v">
                <p:oleObj spid="_x0000_s1400" name="Equation" r:id="rId4" imgW="1790700" imgH="1016000" progId="Equation.3">
                  <p:embed/>
                </p:oleObj>
              </mc:Choice>
              <mc:Fallback>
                <p:oleObj name="Equation" r:id="rId4" imgW="1790700" imgH="1016000" progId="Equation.3">
                  <p:embed/>
                  <p:pic>
                    <p:nvPicPr>
                      <p:cNvPr id="0" name=""/>
                      <p:cNvPicPr/>
                      <p:nvPr/>
                    </p:nvPicPr>
                    <p:blipFill>
                      <a:blip r:embed="rId5"/>
                      <a:stretch>
                        <a:fillRect/>
                      </a:stretch>
                    </p:blipFill>
                    <p:spPr>
                      <a:xfrm>
                        <a:off x="962025" y="1398588"/>
                        <a:ext cx="3133725" cy="17780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077294160"/>
              </p:ext>
            </p:extLst>
          </p:nvPr>
        </p:nvGraphicFramePr>
        <p:xfrm>
          <a:off x="964610" y="3187700"/>
          <a:ext cx="3131820" cy="1828800"/>
        </p:xfrm>
        <a:graphic>
          <a:graphicData uri="http://schemas.openxmlformats.org/presentationml/2006/ole">
            <mc:AlternateContent xmlns:mc="http://schemas.openxmlformats.org/markup-compatibility/2006">
              <mc:Choice xmlns:v="urn:schemas-microsoft-com:vml" Requires="v">
                <p:oleObj spid="_x0000_s1401" name="Equation" r:id="rId6" imgW="1739900" imgH="1016000" progId="Equation.3">
                  <p:embed/>
                </p:oleObj>
              </mc:Choice>
              <mc:Fallback>
                <p:oleObj name="Equation" r:id="rId6" imgW="1739900" imgH="1016000" progId="Equation.3">
                  <p:embed/>
                  <p:pic>
                    <p:nvPicPr>
                      <p:cNvPr id="0" name=""/>
                      <p:cNvPicPr/>
                      <p:nvPr/>
                    </p:nvPicPr>
                    <p:blipFill>
                      <a:blip r:embed="rId7"/>
                      <a:stretch>
                        <a:fillRect/>
                      </a:stretch>
                    </p:blipFill>
                    <p:spPr>
                      <a:xfrm>
                        <a:off x="964610" y="3187700"/>
                        <a:ext cx="3131820" cy="18288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990970818"/>
              </p:ext>
            </p:extLst>
          </p:nvPr>
        </p:nvGraphicFramePr>
        <p:xfrm>
          <a:off x="987426" y="4986339"/>
          <a:ext cx="3105531" cy="1715643"/>
        </p:xfrm>
        <a:graphic>
          <a:graphicData uri="http://schemas.openxmlformats.org/presentationml/2006/ole">
            <mc:AlternateContent xmlns:mc="http://schemas.openxmlformats.org/markup-compatibility/2006">
              <mc:Choice xmlns:v="urn:schemas-microsoft-com:vml" Requires="v">
                <p:oleObj spid="_x0000_s1402" name="Equation" r:id="rId8" imgW="1816100" imgH="1003300" progId="Equation.3">
                  <p:embed/>
                </p:oleObj>
              </mc:Choice>
              <mc:Fallback>
                <p:oleObj name="Equation" r:id="rId8" imgW="1816100" imgH="1003300" progId="Equation.3">
                  <p:embed/>
                  <p:pic>
                    <p:nvPicPr>
                      <p:cNvPr id="0" name=""/>
                      <p:cNvPicPr/>
                      <p:nvPr/>
                    </p:nvPicPr>
                    <p:blipFill>
                      <a:blip r:embed="rId9"/>
                      <a:stretch>
                        <a:fillRect/>
                      </a:stretch>
                    </p:blipFill>
                    <p:spPr>
                      <a:xfrm>
                        <a:off x="987426" y="4986339"/>
                        <a:ext cx="3105531" cy="1715643"/>
                      </a:xfrm>
                      <a:prstGeom prst="rect">
                        <a:avLst/>
                      </a:prstGeom>
                    </p:spPr>
                  </p:pic>
                </p:oleObj>
              </mc:Fallback>
            </mc:AlternateContent>
          </a:graphicData>
        </a:graphic>
      </p:graphicFrame>
      <p:cxnSp>
        <p:nvCxnSpPr>
          <p:cNvPr id="9" name="Straight Arrow Connector 8"/>
          <p:cNvCxnSpPr/>
          <p:nvPr/>
        </p:nvCxnSpPr>
        <p:spPr>
          <a:xfrm>
            <a:off x="4938777" y="1535529"/>
            <a:ext cx="24901" cy="1485727"/>
          </a:xfrm>
          <a:prstGeom prst="straightConnector1">
            <a:avLst/>
          </a:prstGeom>
          <a:ln w="6350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rot="5400000">
            <a:off x="4465652" y="2052636"/>
            <a:ext cx="1734797" cy="369332"/>
          </a:xfrm>
          <a:prstGeom prst="rect">
            <a:avLst/>
          </a:prstGeom>
          <a:noFill/>
        </p:spPr>
        <p:txBody>
          <a:bodyPr wrap="square" rtlCol="0">
            <a:spAutoFit/>
          </a:bodyPr>
          <a:lstStyle/>
          <a:p>
            <a:pPr algn="ctr"/>
            <a:r>
              <a:rPr lang="en-US" dirty="0">
                <a:latin typeface="Helvetica Neue Light"/>
                <a:cs typeface="Helvetica Neue Light"/>
              </a:rPr>
              <a:t>Variants</a:t>
            </a:r>
          </a:p>
        </p:txBody>
      </p:sp>
      <p:cxnSp>
        <p:nvCxnSpPr>
          <p:cNvPr id="11" name="Straight Arrow Connector 10"/>
          <p:cNvCxnSpPr/>
          <p:nvPr/>
        </p:nvCxnSpPr>
        <p:spPr>
          <a:xfrm rot="16200000">
            <a:off x="6248130" y="799816"/>
            <a:ext cx="24901" cy="1485727"/>
          </a:xfrm>
          <a:prstGeom prst="straightConnector1">
            <a:avLst/>
          </a:prstGeom>
          <a:ln w="635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351647" y="1702904"/>
            <a:ext cx="1734797" cy="369332"/>
          </a:xfrm>
          <a:prstGeom prst="rect">
            <a:avLst/>
          </a:prstGeom>
          <a:noFill/>
        </p:spPr>
        <p:txBody>
          <a:bodyPr wrap="square" rtlCol="0">
            <a:spAutoFit/>
          </a:bodyPr>
          <a:lstStyle/>
          <a:p>
            <a:pPr algn="ctr"/>
            <a:r>
              <a:rPr lang="en-US" dirty="0">
                <a:latin typeface="Helvetica Neue Light"/>
                <a:cs typeface="Helvetica Neue Light"/>
              </a:rPr>
              <a:t>Samples</a:t>
            </a:r>
          </a:p>
        </p:txBody>
      </p:sp>
      <p:cxnSp>
        <p:nvCxnSpPr>
          <p:cNvPr id="14" name="Straight Arrow Connector 13"/>
          <p:cNvCxnSpPr/>
          <p:nvPr/>
        </p:nvCxnSpPr>
        <p:spPr>
          <a:xfrm rot="16200000">
            <a:off x="6256430" y="2628853"/>
            <a:ext cx="24901" cy="1485727"/>
          </a:xfrm>
          <a:prstGeom prst="straightConnector1">
            <a:avLst/>
          </a:prstGeom>
          <a:ln w="635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359947" y="3531941"/>
            <a:ext cx="1734797" cy="369332"/>
          </a:xfrm>
          <a:prstGeom prst="rect">
            <a:avLst/>
          </a:prstGeom>
          <a:noFill/>
        </p:spPr>
        <p:txBody>
          <a:bodyPr wrap="square" rtlCol="0">
            <a:spAutoFit/>
          </a:bodyPr>
          <a:lstStyle/>
          <a:p>
            <a:pPr algn="ctr"/>
            <a:r>
              <a:rPr lang="en-US" dirty="0">
                <a:latin typeface="Helvetica Neue Light"/>
                <a:cs typeface="Helvetica Neue Light"/>
              </a:rPr>
              <a:t>Samples</a:t>
            </a:r>
          </a:p>
        </p:txBody>
      </p:sp>
      <p:cxnSp>
        <p:nvCxnSpPr>
          <p:cNvPr id="16" name="Straight Arrow Connector 15"/>
          <p:cNvCxnSpPr/>
          <p:nvPr/>
        </p:nvCxnSpPr>
        <p:spPr>
          <a:xfrm>
            <a:off x="4939670" y="3367191"/>
            <a:ext cx="24901" cy="1485727"/>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rot="5400000">
            <a:off x="4466545" y="3884298"/>
            <a:ext cx="1734797" cy="369332"/>
          </a:xfrm>
          <a:prstGeom prst="rect">
            <a:avLst/>
          </a:prstGeom>
          <a:noFill/>
        </p:spPr>
        <p:txBody>
          <a:bodyPr wrap="square" rtlCol="0">
            <a:spAutoFit/>
          </a:bodyPr>
          <a:lstStyle/>
          <a:p>
            <a:pPr algn="ctr"/>
            <a:r>
              <a:rPr lang="en-US" dirty="0">
                <a:latin typeface="Helvetica Neue Light"/>
                <a:cs typeface="Helvetica Neue Light"/>
              </a:rPr>
              <a:t>Clusters</a:t>
            </a:r>
          </a:p>
        </p:txBody>
      </p:sp>
      <p:cxnSp>
        <p:nvCxnSpPr>
          <p:cNvPr id="18" name="Straight Arrow Connector 17"/>
          <p:cNvCxnSpPr/>
          <p:nvPr/>
        </p:nvCxnSpPr>
        <p:spPr>
          <a:xfrm rot="16200000">
            <a:off x="6248130" y="4353982"/>
            <a:ext cx="24901" cy="1485727"/>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326747" y="5257070"/>
            <a:ext cx="1734797" cy="369332"/>
          </a:xfrm>
          <a:prstGeom prst="rect">
            <a:avLst/>
          </a:prstGeom>
          <a:noFill/>
        </p:spPr>
        <p:txBody>
          <a:bodyPr wrap="square" rtlCol="0">
            <a:spAutoFit/>
          </a:bodyPr>
          <a:lstStyle/>
          <a:p>
            <a:pPr algn="ctr"/>
            <a:r>
              <a:rPr lang="en-US" dirty="0">
                <a:latin typeface="Helvetica Neue Light"/>
                <a:cs typeface="Helvetica Neue Light"/>
              </a:rPr>
              <a:t>Clusters</a:t>
            </a:r>
          </a:p>
        </p:txBody>
      </p:sp>
      <p:cxnSp>
        <p:nvCxnSpPr>
          <p:cNvPr id="20" name="Straight Arrow Connector 19"/>
          <p:cNvCxnSpPr/>
          <p:nvPr/>
        </p:nvCxnSpPr>
        <p:spPr>
          <a:xfrm>
            <a:off x="4964570" y="5092320"/>
            <a:ext cx="24901" cy="1485727"/>
          </a:xfrm>
          <a:prstGeom prst="straightConnector1">
            <a:avLst/>
          </a:prstGeom>
          <a:ln w="6350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rot="5400000">
            <a:off x="4491445" y="5609427"/>
            <a:ext cx="1734797" cy="369332"/>
          </a:xfrm>
          <a:prstGeom prst="rect">
            <a:avLst/>
          </a:prstGeom>
          <a:noFill/>
        </p:spPr>
        <p:txBody>
          <a:bodyPr wrap="square" rtlCol="0">
            <a:spAutoFit/>
          </a:bodyPr>
          <a:lstStyle/>
          <a:p>
            <a:pPr algn="ctr"/>
            <a:r>
              <a:rPr lang="en-US" dirty="0">
                <a:latin typeface="Helvetica Neue Light"/>
                <a:cs typeface="Helvetica Neue Light"/>
              </a:rPr>
              <a:t>Variants</a:t>
            </a:r>
          </a:p>
        </p:txBody>
      </p:sp>
      <p:sp>
        <p:nvSpPr>
          <p:cNvPr id="22" name="TextBox 21"/>
          <p:cNvSpPr txBox="1"/>
          <p:nvPr/>
        </p:nvSpPr>
        <p:spPr>
          <a:xfrm>
            <a:off x="5711547" y="2162404"/>
            <a:ext cx="1300197" cy="369332"/>
          </a:xfrm>
          <a:prstGeom prst="rect">
            <a:avLst/>
          </a:prstGeom>
          <a:noFill/>
          <a:ln w="25400">
            <a:solidFill>
              <a:schemeClr val="tx1"/>
            </a:solidFill>
          </a:ln>
        </p:spPr>
        <p:txBody>
          <a:bodyPr wrap="square" rtlCol="0">
            <a:spAutoFit/>
          </a:bodyPr>
          <a:lstStyle/>
          <a:p>
            <a:r>
              <a:rPr lang="en-US" dirty="0">
                <a:latin typeface="Helvetica Neue Light"/>
                <a:cs typeface="Helvetica Neue Light"/>
              </a:rPr>
              <a:t>Genotypes</a:t>
            </a:r>
          </a:p>
        </p:txBody>
      </p:sp>
      <p:sp>
        <p:nvSpPr>
          <p:cNvPr id="23" name="TextBox 22"/>
          <p:cNvSpPr txBox="1"/>
          <p:nvPr/>
        </p:nvSpPr>
        <p:spPr>
          <a:xfrm>
            <a:off x="5789613" y="3862962"/>
            <a:ext cx="1373688" cy="646331"/>
          </a:xfrm>
          <a:prstGeom prst="rect">
            <a:avLst/>
          </a:prstGeom>
          <a:noFill/>
          <a:ln w="25400">
            <a:solidFill>
              <a:schemeClr val="tx1"/>
            </a:solidFill>
          </a:ln>
        </p:spPr>
        <p:txBody>
          <a:bodyPr wrap="square" rtlCol="0">
            <a:spAutoFit/>
          </a:bodyPr>
          <a:lstStyle/>
          <a:p>
            <a:r>
              <a:rPr lang="en-US" dirty="0">
                <a:latin typeface="Helvetica Neue Light"/>
                <a:cs typeface="Helvetica Neue Light"/>
              </a:rPr>
              <a:t>Admixture   Proportions </a:t>
            </a:r>
          </a:p>
        </p:txBody>
      </p:sp>
      <p:sp>
        <p:nvSpPr>
          <p:cNvPr id="24" name="TextBox 23"/>
          <p:cNvSpPr txBox="1"/>
          <p:nvPr/>
        </p:nvSpPr>
        <p:spPr>
          <a:xfrm>
            <a:off x="5703248" y="5585309"/>
            <a:ext cx="1742270" cy="646331"/>
          </a:xfrm>
          <a:prstGeom prst="rect">
            <a:avLst/>
          </a:prstGeom>
          <a:noFill/>
          <a:ln w="25400">
            <a:solidFill>
              <a:schemeClr val="tx1"/>
            </a:solidFill>
          </a:ln>
        </p:spPr>
        <p:txBody>
          <a:bodyPr wrap="square" rtlCol="0">
            <a:spAutoFit/>
          </a:bodyPr>
          <a:lstStyle/>
          <a:p>
            <a:r>
              <a:rPr lang="en-US" dirty="0">
                <a:latin typeface="Helvetica Neue Light"/>
                <a:cs typeface="Helvetica Neue Light"/>
              </a:rPr>
              <a:t>Ancestral Allele Frequencies     </a:t>
            </a:r>
          </a:p>
        </p:txBody>
      </p:sp>
    </p:spTree>
    <p:extLst>
      <p:ext uri="{BB962C8B-B14F-4D97-AF65-F5344CB8AC3E}">
        <p14:creationId xmlns:p14="http://schemas.microsoft.com/office/powerpoint/2010/main" val="3743034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2453" y="442791"/>
            <a:ext cx="8229600" cy="1143000"/>
          </a:xfrm>
        </p:spPr>
        <p:txBody>
          <a:bodyPr>
            <a:normAutofit/>
          </a:bodyPr>
          <a:lstStyle/>
          <a:p>
            <a:r>
              <a:rPr lang="en-US" dirty="0">
                <a:solidFill>
                  <a:srgbClr val="0000FF"/>
                </a:solidFill>
                <a:cs typeface="Helvetica Neue Light"/>
              </a:rPr>
              <a:t>Admixture analyses</a:t>
            </a:r>
          </a:p>
        </p:txBody>
      </p:sp>
      <p:grpSp>
        <p:nvGrpSpPr>
          <p:cNvPr id="11" name="Group 10"/>
          <p:cNvGrpSpPr/>
          <p:nvPr/>
        </p:nvGrpSpPr>
        <p:grpSpPr>
          <a:xfrm>
            <a:off x="336360" y="1504182"/>
            <a:ext cx="9163903" cy="4657898"/>
            <a:chOff x="437958" y="1504182"/>
            <a:chExt cx="9163903" cy="4657898"/>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101" t="24506"/>
            <a:stretch/>
          </p:blipFill>
          <p:spPr>
            <a:xfrm>
              <a:off x="1092197" y="1884362"/>
              <a:ext cx="8509664" cy="148186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478" t="21691"/>
            <a:stretch/>
          </p:blipFill>
          <p:spPr>
            <a:xfrm>
              <a:off x="1149158" y="2768599"/>
              <a:ext cx="8426360" cy="1528251"/>
            </a:xfrm>
            <a:prstGeom prst="rect">
              <a:avLst/>
            </a:prstGeom>
            <a:solidFill>
              <a:schemeClr val="bg1"/>
            </a:solidFill>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7430" t="21282"/>
            <a:stretch/>
          </p:blipFill>
          <p:spPr>
            <a:xfrm>
              <a:off x="1149158" y="3682999"/>
              <a:ext cx="8421236" cy="1534521"/>
            </a:xfrm>
            <a:prstGeom prst="rect">
              <a:avLst/>
            </a:prstGeom>
            <a:solidFill>
              <a:schemeClr val="bg1"/>
            </a:solidFill>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8580" t="21663"/>
            <a:stretch/>
          </p:blipFill>
          <p:spPr>
            <a:xfrm>
              <a:off x="1244596" y="4631267"/>
              <a:ext cx="8336901" cy="1530813"/>
            </a:xfrm>
            <a:prstGeom prst="rect">
              <a:avLst/>
            </a:prstGeom>
            <a:solidFill>
              <a:schemeClr val="bg1"/>
            </a:solidFill>
          </p:spPr>
        </p:pic>
        <p:sp>
          <p:nvSpPr>
            <p:cNvPr id="9" name="TextBox 8"/>
            <p:cNvSpPr txBox="1"/>
            <p:nvPr/>
          </p:nvSpPr>
          <p:spPr>
            <a:xfrm>
              <a:off x="2710508" y="1685838"/>
              <a:ext cx="1026046" cy="276999"/>
            </a:xfrm>
            <a:prstGeom prst="rect">
              <a:avLst/>
            </a:prstGeom>
            <a:noFill/>
          </p:spPr>
          <p:txBody>
            <a:bodyPr wrap="square" rtlCol="0">
              <a:spAutoFit/>
            </a:bodyPr>
            <a:lstStyle/>
            <a:p>
              <a:pPr algn="ctr"/>
              <a:r>
                <a:rPr lang="en-US" sz="1200" dirty="0">
                  <a:latin typeface="Arial"/>
                  <a:cs typeface="Arial"/>
                </a:rPr>
                <a:t>Captive</a:t>
              </a:r>
            </a:p>
          </p:txBody>
        </p:sp>
        <p:sp>
          <p:nvSpPr>
            <p:cNvPr id="10" name="TextBox 9"/>
            <p:cNvSpPr txBox="1"/>
            <p:nvPr/>
          </p:nvSpPr>
          <p:spPr>
            <a:xfrm>
              <a:off x="8070644" y="1682975"/>
              <a:ext cx="1176413" cy="276999"/>
            </a:xfrm>
            <a:prstGeom prst="rect">
              <a:avLst/>
            </a:prstGeom>
            <a:noFill/>
          </p:spPr>
          <p:txBody>
            <a:bodyPr wrap="square" rtlCol="0">
              <a:spAutoFit/>
            </a:bodyPr>
            <a:lstStyle/>
            <a:p>
              <a:pPr algn="ctr"/>
              <a:r>
                <a:rPr lang="en-US" sz="1200" dirty="0">
                  <a:latin typeface="Arial"/>
                  <a:cs typeface="Arial"/>
                </a:rPr>
                <a:t>Cameroon</a:t>
              </a:r>
            </a:p>
          </p:txBody>
        </p:sp>
        <p:sp>
          <p:nvSpPr>
            <p:cNvPr id="14" name="TextBox 13"/>
            <p:cNvSpPr txBox="1"/>
            <p:nvPr/>
          </p:nvSpPr>
          <p:spPr>
            <a:xfrm>
              <a:off x="2011747" y="1504182"/>
              <a:ext cx="1026046" cy="461665"/>
            </a:xfrm>
            <a:prstGeom prst="rect">
              <a:avLst/>
            </a:prstGeom>
            <a:noFill/>
          </p:spPr>
          <p:txBody>
            <a:bodyPr wrap="square" rtlCol="0">
              <a:spAutoFit/>
            </a:bodyPr>
            <a:lstStyle/>
            <a:p>
              <a:pPr algn="ctr"/>
              <a:r>
                <a:rPr lang="en-US" sz="1200" dirty="0">
                  <a:latin typeface="Arial"/>
                  <a:cs typeface="Arial"/>
                </a:rPr>
                <a:t>Cross   River</a:t>
              </a:r>
            </a:p>
          </p:txBody>
        </p:sp>
        <p:sp>
          <p:nvSpPr>
            <p:cNvPr id="15" name="TextBox 14"/>
            <p:cNvSpPr txBox="1"/>
            <p:nvPr/>
          </p:nvSpPr>
          <p:spPr>
            <a:xfrm>
              <a:off x="3483713" y="1685838"/>
              <a:ext cx="1026046" cy="276999"/>
            </a:xfrm>
            <a:prstGeom prst="rect">
              <a:avLst/>
            </a:prstGeom>
            <a:noFill/>
          </p:spPr>
          <p:txBody>
            <a:bodyPr wrap="square" rtlCol="0">
              <a:spAutoFit/>
            </a:bodyPr>
            <a:lstStyle/>
            <a:p>
              <a:pPr algn="ctr"/>
              <a:r>
                <a:rPr lang="en-US" sz="1200" dirty="0">
                  <a:latin typeface="Arial"/>
                  <a:cs typeface="Arial"/>
                </a:rPr>
                <a:t>Congo</a:t>
              </a:r>
            </a:p>
          </p:txBody>
        </p:sp>
        <p:sp>
          <p:nvSpPr>
            <p:cNvPr id="17" name="TextBox 16"/>
            <p:cNvSpPr txBox="1"/>
            <p:nvPr/>
          </p:nvSpPr>
          <p:spPr>
            <a:xfrm>
              <a:off x="1174559" y="1681705"/>
              <a:ext cx="1026046" cy="276999"/>
            </a:xfrm>
            <a:prstGeom prst="rect">
              <a:avLst/>
            </a:prstGeom>
            <a:noFill/>
          </p:spPr>
          <p:txBody>
            <a:bodyPr wrap="square" rtlCol="0">
              <a:spAutoFit/>
            </a:bodyPr>
            <a:lstStyle/>
            <a:p>
              <a:pPr algn="ctr"/>
              <a:r>
                <a:rPr lang="en-US" sz="1200" dirty="0" err="1">
                  <a:latin typeface="Arial"/>
                  <a:cs typeface="Arial"/>
                </a:rPr>
                <a:t>G.beringei</a:t>
              </a:r>
              <a:endParaRPr lang="en-US" sz="1200" dirty="0">
                <a:latin typeface="Arial"/>
                <a:cs typeface="Arial"/>
              </a:endParaRPr>
            </a:p>
          </p:txBody>
        </p:sp>
        <p:sp>
          <p:nvSpPr>
            <p:cNvPr id="18" name="TextBox 17"/>
            <p:cNvSpPr txBox="1"/>
            <p:nvPr/>
          </p:nvSpPr>
          <p:spPr>
            <a:xfrm>
              <a:off x="438147" y="2127250"/>
              <a:ext cx="654050" cy="369332"/>
            </a:xfrm>
            <a:prstGeom prst="rect">
              <a:avLst/>
            </a:prstGeom>
            <a:noFill/>
          </p:spPr>
          <p:txBody>
            <a:bodyPr wrap="square" rtlCol="0">
              <a:spAutoFit/>
            </a:bodyPr>
            <a:lstStyle/>
            <a:p>
              <a:pPr algn="ctr"/>
              <a:r>
                <a:rPr lang="en-US" dirty="0">
                  <a:latin typeface="Arial"/>
                  <a:cs typeface="Arial"/>
                </a:rPr>
                <a:t>K=3</a:t>
              </a:r>
            </a:p>
          </p:txBody>
        </p:sp>
        <p:sp>
          <p:nvSpPr>
            <p:cNvPr id="19" name="TextBox 18"/>
            <p:cNvSpPr txBox="1"/>
            <p:nvPr/>
          </p:nvSpPr>
          <p:spPr>
            <a:xfrm>
              <a:off x="437958" y="3067050"/>
              <a:ext cx="654050" cy="369332"/>
            </a:xfrm>
            <a:prstGeom prst="rect">
              <a:avLst/>
            </a:prstGeom>
            <a:noFill/>
          </p:spPr>
          <p:txBody>
            <a:bodyPr wrap="square" rtlCol="0">
              <a:spAutoFit/>
            </a:bodyPr>
            <a:lstStyle/>
            <a:p>
              <a:pPr algn="ctr"/>
              <a:r>
                <a:rPr lang="en-US" dirty="0">
                  <a:latin typeface="Arial"/>
                  <a:cs typeface="Arial"/>
                </a:rPr>
                <a:t>K=4</a:t>
              </a:r>
            </a:p>
          </p:txBody>
        </p:sp>
        <p:sp>
          <p:nvSpPr>
            <p:cNvPr id="20" name="TextBox 19"/>
            <p:cNvSpPr txBox="1"/>
            <p:nvPr/>
          </p:nvSpPr>
          <p:spPr>
            <a:xfrm>
              <a:off x="438147" y="3966651"/>
              <a:ext cx="654050" cy="369332"/>
            </a:xfrm>
            <a:prstGeom prst="rect">
              <a:avLst/>
            </a:prstGeom>
            <a:noFill/>
          </p:spPr>
          <p:txBody>
            <a:bodyPr wrap="square" rtlCol="0">
              <a:spAutoFit/>
            </a:bodyPr>
            <a:lstStyle/>
            <a:p>
              <a:pPr algn="ctr"/>
              <a:r>
                <a:rPr lang="en-US" dirty="0">
                  <a:latin typeface="Arial"/>
                  <a:cs typeface="Arial"/>
                </a:rPr>
                <a:t>K=5</a:t>
              </a:r>
            </a:p>
          </p:txBody>
        </p:sp>
        <p:sp>
          <p:nvSpPr>
            <p:cNvPr id="21" name="TextBox 20"/>
            <p:cNvSpPr txBox="1"/>
            <p:nvPr/>
          </p:nvSpPr>
          <p:spPr>
            <a:xfrm>
              <a:off x="438147" y="4918039"/>
              <a:ext cx="654050" cy="369332"/>
            </a:xfrm>
            <a:prstGeom prst="rect">
              <a:avLst/>
            </a:prstGeom>
            <a:noFill/>
          </p:spPr>
          <p:txBody>
            <a:bodyPr wrap="square" rtlCol="0">
              <a:spAutoFit/>
            </a:bodyPr>
            <a:lstStyle/>
            <a:p>
              <a:pPr algn="ctr"/>
              <a:r>
                <a:rPr lang="en-US" dirty="0">
                  <a:latin typeface="Arial"/>
                  <a:cs typeface="Arial"/>
                </a:rPr>
                <a:t>K=6</a:t>
              </a:r>
            </a:p>
          </p:txBody>
        </p:sp>
      </p:grpSp>
      <p:sp>
        <p:nvSpPr>
          <p:cNvPr id="22" name="TextBox 21"/>
          <p:cNvSpPr txBox="1"/>
          <p:nvPr/>
        </p:nvSpPr>
        <p:spPr>
          <a:xfrm>
            <a:off x="4575175" y="6224179"/>
            <a:ext cx="4483623" cy="400110"/>
          </a:xfrm>
          <a:prstGeom prst="rect">
            <a:avLst/>
          </a:prstGeom>
          <a:noFill/>
        </p:spPr>
        <p:txBody>
          <a:bodyPr wrap="square" rtlCol="0">
            <a:spAutoFit/>
          </a:bodyPr>
          <a:lstStyle/>
          <a:p>
            <a:pPr algn="ctr"/>
            <a:r>
              <a:rPr lang="en-US" sz="2000" dirty="0">
                <a:latin typeface="Helvetica Light" charset="0"/>
                <a:ea typeface="Helvetica Light" charset="0"/>
                <a:cs typeface="Helvetica Light" charset="0"/>
              </a:rPr>
              <a:t>Prado-Martinez et al. (2013) Nature</a:t>
            </a:r>
          </a:p>
        </p:txBody>
      </p:sp>
    </p:spTree>
    <p:extLst>
      <p:ext uri="{BB962C8B-B14F-4D97-AF65-F5344CB8AC3E}">
        <p14:creationId xmlns:p14="http://schemas.microsoft.com/office/powerpoint/2010/main" val="3410520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80317"/>
            <a:ext cx="8229600" cy="1143000"/>
          </a:xfrm>
        </p:spPr>
        <p:txBody>
          <a:bodyPr>
            <a:noAutofit/>
          </a:bodyPr>
          <a:lstStyle/>
          <a:p>
            <a:r>
              <a:rPr lang="en-US" dirty="0">
                <a:solidFill>
                  <a:srgbClr val="0000FF"/>
                </a:solidFill>
                <a:latin typeface="+mn-lt"/>
                <a:cs typeface="Helvetica Neue Light"/>
              </a:rPr>
              <a:t>Admixture analyses: when is the K correct?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101" t="24506"/>
          <a:stretch/>
        </p:blipFill>
        <p:spPr>
          <a:xfrm>
            <a:off x="838200" y="1884362"/>
            <a:ext cx="8509664" cy="148186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478" t="21691"/>
          <a:stretch/>
        </p:blipFill>
        <p:spPr>
          <a:xfrm>
            <a:off x="895161" y="2768599"/>
            <a:ext cx="8426360" cy="1528251"/>
          </a:xfrm>
          <a:prstGeom prst="rect">
            <a:avLst/>
          </a:prstGeom>
          <a:solidFill>
            <a:schemeClr val="bg1"/>
          </a:solidFill>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7430" t="21282"/>
          <a:stretch/>
        </p:blipFill>
        <p:spPr>
          <a:xfrm>
            <a:off x="895161" y="3682999"/>
            <a:ext cx="8421236" cy="1534521"/>
          </a:xfrm>
          <a:prstGeom prst="rect">
            <a:avLst/>
          </a:prstGeom>
          <a:solidFill>
            <a:schemeClr val="bg1"/>
          </a:solidFill>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8580" t="21663"/>
          <a:stretch/>
        </p:blipFill>
        <p:spPr>
          <a:xfrm>
            <a:off x="990599" y="4631267"/>
            <a:ext cx="8336901" cy="1530813"/>
          </a:xfrm>
          <a:prstGeom prst="rect">
            <a:avLst/>
          </a:prstGeom>
          <a:solidFill>
            <a:schemeClr val="bg1"/>
          </a:solidFill>
        </p:spPr>
      </p:pic>
      <p:sp>
        <p:nvSpPr>
          <p:cNvPr id="9" name="TextBox 8"/>
          <p:cNvSpPr txBox="1"/>
          <p:nvPr/>
        </p:nvSpPr>
        <p:spPr>
          <a:xfrm>
            <a:off x="2456511" y="1685838"/>
            <a:ext cx="1026046" cy="276999"/>
          </a:xfrm>
          <a:prstGeom prst="rect">
            <a:avLst/>
          </a:prstGeom>
          <a:noFill/>
        </p:spPr>
        <p:txBody>
          <a:bodyPr wrap="square" rtlCol="0">
            <a:spAutoFit/>
          </a:bodyPr>
          <a:lstStyle/>
          <a:p>
            <a:pPr algn="ctr"/>
            <a:r>
              <a:rPr lang="en-US" sz="1200" dirty="0">
                <a:latin typeface="Arial"/>
                <a:cs typeface="Arial"/>
              </a:rPr>
              <a:t>Captive</a:t>
            </a:r>
          </a:p>
        </p:txBody>
      </p:sp>
      <p:sp>
        <p:nvSpPr>
          <p:cNvPr id="10" name="TextBox 9"/>
          <p:cNvSpPr txBox="1"/>
          <p:nvPr/>
        </p:nvSpPr>
        <p:spPr>
          <a:xfrm>
            <a:off x="7816647" y="1682975"/>
            <a:ext cx="1176413" cy="276999"/>
          </a:xfrm>
          <a:prstGeom prst="rect">
            <a:avLst/>
          </a:prstGeom>
          <a:noFill/>
        </p:spPr>
        <p:txBody>
          <a:bodyPr wrap="square" rtlCol="0">
            <a:spAutoFit/>
          </a:bodyPr>
          <a:lstStyle/>
          <a:p>
            <a:pPr algn="ctr"/>
            <a:r>
              <a:rPr lang="en-US" sz="1200" dirty="0">
                <a:latin typeface="Arial"/>
                <a:cs typeface="Arial"/>
              </a:rPr>
              <a:t>Cameroon</a:t>
            </a:r>
          </a:p>
        </p:txBody>
      </p:sp>
      <p:sp>
        <p:nvSpPr>
          <p:cNvPr id="14" name="TextBox 13"/>
          <p:cNvSpPr txBox="1"/>
          <p:nvPr/>
        </p:nvSpPr>
        <p:spPr>
          <a:xfrm>
            <a:off x="1757750" y="1504182"/>
            <a:ext cx="1026046" cy="461665"/>
          </a:xfrm>
          <a:prstGeom prst="rect">
            <a:avLst/>
          </a:prstGeom>
          <a:noFill/>
        </p:spPr>
        <p:txBody>
          <a:bodyPr wrap="square" rtlCol="0">
            <a:spAutoFit/>
          </a:bodyPr>
          <a:lstStyle/>
          <a:p>
            <a:pPr algn="ctr"/>
            <a:r>
              <a:rPr lang="en-US" sz="1200" dirty="0">
                <a:latin typeface="Arial"/>
                <a:cs typeface="Arial"/>
              </a:rPr>
              <a:t>Cross   River</a:t>
            </a:r>
          </a:p>
        </p:txBody>
      </p:sp>
      <p:sp>
        <p:nvSpPr>
          <p:cNvPr id="15" name="TextBox 14"/>
          <p:cNvSpPr txBox="1"/>
          <p:nvPr/>
        </p:nvSpPr>
        <p:spPr>
          <a:xfrm>
            <a:off x="3229716" y="1685838"/>
            <a:ext cx="1026046" cy="276999"/>
          </a:xfrm>
          <a:prstGeom prst="rect">
            <a:avLst/>
          </a:prstGeom>
          <a:noFill/>
        </p:spPr>
        <p:txBody>
          <a:bodyPr wrap="square" rtlCol="0">
            <a:spAutoFit/>
          </a:bodyPr>
          <a:lstStyle/>
          <a:p>
            <a:pPr algn="ctr"/>
            <a:r>
              <a:rPr lang="en-US" sz="1200" dirty="0">
                <a:latin typeface="Arial"/>
                <a:cs typeface="Arial"/>
              </a:rPr>
              <a:t>Congo</a:t>
            </a:r>
          </a:p>
        </p:txBody>
      </p:sp>
      <p:sp>
        <p:nvSpPr>
          <p:cNvPr id="17" name="TextBox 16"/>
          <p:cNvSpPr txBox="1"/>
          <p:nvPr/>
        </p:nvSpPr>
        <p:spPr>
          <a:xfrm>
            <a:off x="920562" y="1681705"/>
            <a:ext cx="1026046" cy="276999"/>
          </a:xfrm>
          <a:prstGeom prst="rect">
            <a:avLst/>
          </a:prstGeom>
          <a:noFill/>
        </p:spPr>
        <p:txBody>
          <a:bodyPr wrap="square" rtlCol="0">
            <a:spAutoFit/>
          </a:bodyPr>
          <a:lstStyle/>
          <a:p>
            <a:pPr algn="ctr"/>
            <a:r>
              <a:rPr lang="en-US" sz="1200" dirty="0" err="1">
                <a:latin typeface="Arial"/>
                <a:cs typeface="Arial"/>
              </a:rPr>
              <a:t>G.beringei</a:t>
            </a:r>
            <a:endParaRPr lang="en-US" sz="1200" dirty="0">
              <a:latin typeface="Arial"/>
              <a:cs typeface="Arial"/>
            </a:endParaRPr>
          </a:p>
        </p:txBody>
      </p:sp>
      <p:sp>
        <p:nvSpPr>
          <p:cNvPr id="18" name="TextBox 17"/>
          <p:cNvSpPr txBox="1"/>
          <p:nvPr/>
        </p:nvSpPr>
        <p:spPr>
          <a:xfrm>
            <a:off x="184150" y="2127250"/>
            <a:ext cx="654050" cy="369332"/>
          </a:xfrm>
          <a:prstGeom prst="rect">
            <a:avLst/>
          </a:prstGeom>
          <a:noFill/>
        </p:spPr>
        <p:txBody>
          <a:bodyPr wrap="square" rtlCol="0">
            <a:spAutoFit/>
          </a:bodyPr>
          <a:lstStyle/>
          <a:p>
            <a:pPr algn="ctr"/>
            <a:r>
              <a:rPr lang="en-US" dirty="0">
                <a:latin typeface="Arial"/>
                <a:cs typeface="Arial"/>
              </a:rPr>
              <a:t>K=3</a:t>
            </a:r>
          </a:p>
        </p:txBody>
      </p:sp>
      <p:sp>
        <p:nvSpPr>
          <p:cNvPr id="19" name="TextBox 18"/>
          <p:cNvSpPr txBox="1"/>
          <p:nvPr/>
        </p:nvSpPr>
        <p:spPr>
          <a:xfrm>
            <a:off x="183961" y="3067050"/>
            <a:ext cx="654050" cy="369332"/>
          </a:xfrm>
          <a:prstGeom prst="rect">
            <a:avLst/>
          </a:prstGeom>
          <a:noFill/>
        </p:spPr>
        <p:txBody>
          <a:bodyPr wrap="square" rtlCol="0">
            <a:spAutoFit/>
          </a:bodyPr>
          <a:lstStyle/>
          <a:p>
            <a:pPr algn="ctr"/>
            <a:r>
              <a:rPr lang="en-US" dirty="0">
                <a:latin typeface="Arial"/>
                <a:cs typeface="Arial"/>
              </a:rPr>
              <a:t>K=4</a:t>
            </a:r>
          </a:p>
        </p:txBody>
      </p:sp>
      <p:sp>
        <p:nvSpPr>
          <p:cNvPr id="20" name="TextBox 19"/>
          <p:cNvSpPr txBox="1"/>
          <p:nvPr/>
        </p:nvSpPr>
        <p:spPr>
          <a:xfrm>
            <a:off x="184150" y="3966651"/>
            <a:ext cx="654050" cy="369332"/>
          </a:xfrm>
          <a:prstGeom prst="rect">
            <a:avLst/>
          </a:prstGeom>
          <a:noFill/>
        </p:spPr>
        <p:txBody>
          <a:bodyPr wrap="square" rtlCol="0">
            <a:spAutoFit/>
          </a:bodyPr>
          <a:lstStyle/>
          <a:p>
            <a:pPr algn="ctr"/>
            <a:r>
              <a:rPr lang="en-US" dirty="0">
                <a:latin typeface="Arial"/>
                <a:cs typeface="Arial"/>
              </a:rPr>
              <a:t>K=5</a:t>
            </a:r>
          </a:p>
        </p:txBody>
      </p:sp>
      <p:sp>
        <p:nvSpPr>
          <p:cNvPr id="21" name="TextBox 20"/>
          <p:cNvSpPr txBox="1"/>
          <p:nvPr/>
        </p:nvSpPr>
        <p:spPr>
          <a:xfrm>
            <a:off x="184150" y="4918039"/>
            <a:ext cx="654050" cy="369332"/>
          </a:xfrm>
          <a:prstGeom prst="rect">
            <a:avLst/>
          </a:prstGeom>
          <a:noFill/>
        </p:spPr>
        <p:txBody>
          <a:bodyPr wrap="square" rtlCol="0">
            <a:spAutoFit/>
          </a:bodyPr>
          <a:lstStyle/>
          <a:p>
            <a:pPr algn="ctr"/>
            <a:r>
              <a:rPr lang="en-US" dirty="0">
                <a:latin typeface="Arial"/>
                <a:cs typeface="Arial"/>
              </a:rPr>
              <a:t>K=6</a:t>
            </a:r>
          </a:p>
        </p:txBody>
      </p:sp>
      <p:sp>
        <p:nvSpPr>
          <p:cNvPr id="3" name="TextBox 2"/>
          <p:cNvSpPr txBox="1"/>
          <p:nvPr/>
        </p:nvSpPr>
        <p:spPr>
          <a:xfrm>
            <a:off x="307116" y="2083415"/>
            <a:ext cx="8532882" cy="2800767"/>
          </a:xfrm>
          <a:prstGeom prst="rect">
            <a:avLst/>
          </a:prstGeom>
          <a:solidFill>
            <a:schemeClr val="bg1"/>
          </a:solidFill>
          <a:ln w="38100">
            <a:solidFill>
              <a:schemeClr val="tx1"/>
            </a:solidFill>
          </a:ln>
        </p:spPr>
        <p:txBody>
          <a:bodyPr wrap="square" rtlCol="0">
            <a:spAutoFit/>
          </a:bodyPr>
          <a:lstStyle/>
          <a:p>
            <a:pPr algn="ctr"/>
            <a:r>
              <a:rPr lang="en-US" sz="4400" dirty="0">
                <a:latin typeface="Helvetica Neue Light"/>
                <a:cs typeface="Helvetica Neue Light"/>
              </a:rPr>
              <a:t>“In practice, people often try different K, and choose the K that makes most biological sense.” </a:t>
            </a:r>
          </a:p>
          <a:p>
            <a:pPr algn="ctr"/>
            <a:r>
              <a:rPr lang="en-US" sz="4400" dirty="0">
                <a:latin typeface="Helvetica Neue Light"/>
                <a:cs typeface="Helvetica Neue Light"/>
              </a:rPr>
              <a:t>-Frappe Manual</a:t>
            </a:r>
          </a:p>
        </p:txBody>
      </p:sp>
      <p:sp>
        <p:nvSpPr>
          <p:cNvPr id="23" name="TextBox 22"/>
          <p:cNvSpPr txBox="1"/>
          <p:nvPr/>
        </p:nvSpPr>
        <p:spPr>
          <a:xfrm>
            <a:off x="4575175" y="6224179"/>
            <a:ext cx="4483623" cy="400110"/>
          </a:xfrm>
          <a:prstGeom prst="rect">
            <a:avLst/>
          </a:prstGeom>
          <a:noFill/>
        </p:spPr>
        <p:txBody>
          <a:bodyPr wrap="square" rtlCol="0">
            <a:spAutoFit/>
          </a:bodyPr>
          <a:lstStyle/>
          <a:p>
            <a:pPr algn="ctr"/>
            <a:r>
              <a:rPr lang="en-US" sz="2000" dirty="0">
                <a:latin typeface="Helvetica Light" charset="0"/>
                <a:ea typeface="Helvetica Light" charset="0"/>
                <a:cs typeface="Helvetica Light" charset="0"/>
              </a:rPr>
              <a:t>Prado-Martinez et al. (2013) Nature</a:t>
            </a:r>
          </a:p>
        </p:txBody>
      </p:sp>
    </p:spTree>
    <p:extLst>
      <p:ext uri="{BB962C8B-B14F-4D97-AF65-F5344CB8AC3E}">
        <p14:creationId xmlns:p14="http://schemas.microsoft.com/office/powerpoint/2010/main" val="167022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3006" y="517581"/>
            <a:ext cx="8229600" cy="1143000"/>
          </a:xfrm>
        </p:spPr>
        <p:txBody>
          <a:bodyPr/>
          <a:lstStyle/>
          <a:p>
            <a:r>
              <a:rPr lang="en-US" dirty="0">
                <a:solidFill>
                  <a:srgbClr val="0000FF"/>
                </a:solidFill>
                <a:latin typeface="+mn-lt"/>
                <a:cs typeface="Helvetica Neue Light"/>
              </a:rPr>
              <a:t>The</a:t>
            </a:r>
            <a:r>
              <a:rPr lang="en-US" dirty="0">
                <a:latin typeface="Helvetica Neue Light"/>
                <a:cs typeface="Helvetica Neue Light"/>
              </a:rPr>
              <a:t> </a:t>
            </a:r>
            <a:r>
              <a:rPr lang="en-US" dirty="0">
                <a:solidFill>
                  <a:srgbClr val="0000FF"/>
                </a:solidFill>
                <a:latin typeface="+mn-lt"/>
                <a:cs typeface="Helvetica Neue Light"/>
              </a:rPr>
              <a:t>K Problem</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847" y="1554594"/>
            <a:ext cx="3383280" cy="3383280"/>
          </a:xfrm>
          <a:prstGeom prst="rect">
            <a:avLst/>
          </a:prstGeom>
          <a:solidFill>
            <a:schemeClr val="bg1"/>
          </a:solid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227" y="1554594"/>
            <a:ext cx="3383280" cy="3383280"/>
          </a:xfrm>
          <a:prstGeom prst="rect">
            <a:avLst/>
          </a:prstGeom>
          <a:solidFill>
            <a:schemeClr val="bg1"/>
          </a:solidFill>
        </p:spPr>
      </p:pic>
      <p:pic>
        <p:nvPicPr>
          <p:cNvPr id="5" name="Picture 4" descr="sd1.0.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70" y="1554594"/>
            <a:ext cx="3383280" cy="3383280"/>
          </a:xfrm>
          <a:prstGeom prst="rect">
            <a:avLst/>
          </a:prstGeom>
          <a:solidFill>
            <a:schemeClr val="bg1"/>
          </a:solidFill>
        </p:spPr>
      </p:pic>
      <p:sp>
        <p:nvSpPr>
          <p:cNvPr id="8" name="Rectangle 7"/>
          <p:cNvSpPr/>
          <p:nvPr/>
        </p:nvSpPr>
        <p:spPr>
          <a:xfrm>
            <a:off x="215811" y="4714478"/>
            <a:ext cx="8864897" cy="3403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7492" y="4687999"/>
            <a:ext cx="8936444" cy="707886"/>
          </a:xfrm>
          <a:prstGeom prst="rect">
            <a:avLst/>
          </a:prstGeom>
          <a:noFill/>
        </p:spPr>
        <p:txBody>
          <a:bodyPr wrap="square" rtlCol="0">
            <a:spAutoFit/>
          </a:bodyPr>
          <a:lstStyle/>
          <a:p>
            <a:pPr algn="ctr"/>
            <a:r>
              <a:rPr lang="en-US" sz="4000" dirty="0">
                <a:latin typeface="Helvetica Neue Light"/>
                <a:cs typeface="Helvetica Neue Light"/>
              </a:rPr>
              <a:t>How many different means are there?</a:t>
            </a:r>
          </a:p>
        </p:txBody>
      </p:sp>
      <p:pic>
        <p:nvPicPr>
          <p:cNvPr id="4" name="Picture 3" descr="A screenshot of a computer&#10;&#10;Description automatically generated with medium confidence">
            <a:extLst>
              <a:ext uri="{FF2B5EF4-FFF2-40B4-BE49-F238E27FC236}">
                <a16:creationId xmlns:a16="http://schemas.microsoft.com/office/drawing/2014/main" id="{C8B05D42-4D65-F64D-A707-5F19F865E37B}"/>
              </a:ext>
            </a:extLst>
          </p:cNvPr>
          <p:cNvPicPr>
            <a:picLocks noChangeAspect="1"/>
          </p:cNvPicPr>
          <p:nvPr/>
        </p:nvPicPr>
        <p:blipFill rotWithShape="1">
          <a:blip r:embed="rId5"/>
          <a:srcRect l="70625" t="84547" r="20750" b="11000"/>
          <a:stretch/>
        </p:blipFill>
        <p:spPr>
          <a:xfrm>
            <a:off x="3532910" y="5395885"/>
            <a:ext cx="2045608" cy="660014"/>
          </a:xfrm>
          <a:prstGeom prst="rect">
            <a:avLst/>
          </a:prstGeom>
        </p:spPr>
      </p:pic>
      <p:sp>
        <p:nvSpPr>
          <p:cNvPr id="9" name="TextBox 8">
            <a:extLst>
              <a:ext uri="{FF2B5EF4-FFF2-40B4-BE49-F238E27FC236}">
                <a16:creationId xmlns:a16="http://schemas.microsoft.com/office/drawing/2014/main" id="{810E273D-D70D-6648-ADA0-E2E5A40EE432}"/>
              </a:ext>
            </a:extLst>
          </p:cNvPr>
          <p:cNvSpPr txBox="1"/>
          <p:nvPr/>
        </p:nvSpPr>
        <p:spPr>
          <a:xfrm>
            <a:off x="3590060" y="6000750"/>
            <a:ext cx="2045608" cy="707886"/>
          </a:xfrm>
          <a:prstGeom prst="rect">
            <a:avLst/>
          </a:prstGeom>
          <a:noFill/>
        </p:spPr>
        <p:txBody>
          <a:bodyPr wrap="square" rtlCol="0">
            <a:spAutoFit/>
          </a:bodyPr>
          <a:lstStyle/>
          <a:p>
            <a:r>
              <a:rPr lang="en-US" sz="4000" dirty="0">
                <a:latin typeface="Helvetica Neue Light" panose="02000403000000020004" pitchFamily="2" charset="0"/>
                <a:ea typeface="Helvetica Neue Light" panose="02000403000000020004" pitchFamily="2" charset="0"/>
              </a:rPr>
              <a:t>1   2   3</a:t>
            </a:r>
            <a:endParaRPr lang="en-US" sz="40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65402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447153"/>
            <a:ext cx="8229600" cy="1143000"/>
          </a:xfrm>
        </p:spPr>
        <p:txBody>
          <a:bodyPr>
            <a:noAutofit/>
          </a:bodyPr>
          <a:lstStyle/>
          <a:p>
            <a:r>
              <a:rPr lang="en-US" dirty="0">
                <a:solidFill>
                  <a:srgbClr val="0000FF"/>
                </a:solidFill>
                <a:latin typeface="+mn-lt"/>
                <a:cs typeface="Helvetica Neue Light"/>
              </a:rPr>
              <a:t>ADMIXTURE: using cross validation to identify the best K</a:t>
            </a:r>
          </a:p>
        </p:txBody>
      </p:sp>
      <p:graphicFrame>
        <p:nvGraphicFramePr>
          <p:cNvPr id="3" name="Object 2"/>
          <p:cNvGraphicFramePr>
            <a:graphicFrameLocks noChangeAspect="1"/>
          </p:cNvGraphicFramePr>
          <p:nvPr/>
        </p:nvGraphicFramePr>
        <p:xfrm>
          <a:off x="3094034" y="4904846"/>
          <a:ext cx="2946400" cy="1244600"/>
        </p:xfrm>
        <a:graphic>
          <a:graphicData uri="http://schemas.openxmlformats.org/presentationml/2006/ole">
            <mc:AlternateContent xmlns:mc="http://schemas.openxmlformats.org/markup-compatibility/2006">
              <mc:Choice xmlns:v="urn:schemas-microsoft-com:vml" Requires="v">
                <p:oleObj spid="_x0000_s2177" name="Equation" r:id="rId4" imgW="2946400" imgH="1244600" progId="Equation.3">
                  <p:embed/>
                </p:oleObj>
              </mc:Choice>
              <mc:Fallback>
                <p:oleObj name="Equation" r:id="rId4" imgW="2946400" imgH="1244600" progId="Equation.3">
                  <p:embed/>
                  <p:pic>
                    <p:nvPicPr>
                      <p:cNvPr id="0" name=""/>
                      <p:cNvPicPr/>
                      <p:nvPr/>
                    </p:nvPicPr>
                    <p:blipFill>
                      <a:blip r:embed="rId5"/>
                      <a:stretch>
                        <a:fillRect/>
                      </a:stretch>
                    </p:blipFill>
                    <p:spPr>
                      <a:xfrm>
                        <a:off x="3094034" y="4904846"/>
                        <a:ext cx="2946400" cy="1244600"/>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1923775" y="1697462"/>
          <a:ext cx="5283200" cy="2908300"/>
        </p:xfrm>
        <a:graphic>
          <a:graphicData uri="http://schemas.openxmlformats.org/presentationml/2006/ole">
            <mc:AlternateContent xmlns:mc="http://schemas.openxmlformats.org/markup-compatibility/2006">
              <mc:Choice xmlns:v="urn:schemas-microsoft-com:vml" Requires="v">
                <p:oleObj spid="_x0000_s2178" name="Equation" r:id="rId6" imgW="5283200" imgH="2908300" progId="Equation.3">
                  <p:embed/>
                </p:oleObj>
              </mc:Choice>
              <mc:Fallback>
                <p:oleObj name="Equation" r:id="rId6" imgW="5283200" imgH="2908300" progId="Equation.3">
                  <p:embed/>
                  <p:pic>
                    <p:nvPicPr>
                      <p:cNvPr id="0" name=""/>
                      <p:cNvPicPr/>
                      <p:nvPr/>
                    </p:nvPicPr>
                    <p:blipFill>
                      <a:blip r:embed="rId7"/>
                      <a:stretch>
                        <a:fillRect/>
                      </a:stretch>
                    </p:blipFill>
                    <p:spPr>
                      <a:xfrm>
                        <a:off x="1923775" y="1697462"/>
                        <a:ext cx="5283200" cy="2908300"/>
                      </a:xfrm>
                      <a:prstGeom prst="rect">
                        <a:avLst/>
                      </a:prstGeom>
                    </p:spPr>
                  </p:pic>
                </p:oleObj>
              </mc:Fallback>
            </mc:AlternateContent>
          </a:graphicData>
        </a:graphic>
      </p:graphicFrame>
      <p:sp>
        <p:nvSpPr>
          <p:cNvPr id="11" name="Multiply 10"/>
          <p:cNvSpPr/>
          <p:nvPr/>
        </p:nvSpPr>
        <p:spPr>
          <a:xfrm>
            <a:off x="4200035" y="1917335"/>
            <a:ext cx="594360" cy="594360"/>
          </a:xfrm>
          <a:prstGeom prst="mathMultiply">
            <a:avLst>
              <a:gd name="adj1" fmla="val 13684"/>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3107364" y="2625844"/>
            <a:ext cx="594360" cy="594360"/>
          </a:xfrm>
          <a:prstGeom prst="mathMultiply">
            <a:avLst>
              <a:gd name="adj1" fmla="val 13684"/>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Multiply 12"/>
          <p:cNvSpPr/>
          <p:nvPr/>
        </p:nvSpPr>
        <p:spPr>
          <a:xfrm>
            <a:off x="6069317" y="3945569"/>
            <a:ext cx="594360" cy="594360"/>
          </a:xfrm>
          <a:prstGeom prst="mathMultiply">
            <a:avLst>
              <a:gd name="adj1" fmla="val 13684"/>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112934" y="5943600"/>
            <a:ext cx="2895600" cy="646331"/>
          </a:xfrm>
          <a:prstGeom prst="rect">
            <a:avLst/>
          </a:prstGeom>
          <a:noFill/>
        </p:spPr>
        <p:txBody>
          <a:bodyPr wrap="square" rtlCol="0">
            <a:spAutoFit/>
          </a:bodyPr>
          <a:lstStyle/>
          <a:p>
            <a:r>
              <a:rPr lang="en-US" dirty="0">
                <a:latin typeface="Helvetica Neue Light" charset="0"/>
                <a:ea typeface="Helvetica Neue Light" charset="0"/>
                <a:cs typeface="Helvetica Neue Light" charset="0"/>
              </a:rPr>
              <a:t>Alexander and Lange (2011) BMC Bioinformatics</a:t>
            </a:r>
          </a:p>
        </p:txBody>
      </p:sp>
    </p:spTree>
    <p:extLst>
      <p:ext uri="{BB962C8B-B14F-4D97-AF65-F5344CB8AC3E}">
        <p14:creationId xmlns:p14="http://schemas.microsoft.com/office/powerpoint/2010/main" val="63333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00FF"/>
                </a:solidFill>
                <a:latin typeface="+mn-lt"/>
                <a:cs typeface="Helvetica Neue Light"/>
              </a:rPr>
              <a:t>How well X-validation performs</a:t>
            </a:r>
          </a:p>
        </p:txBody>
      </p:sp>
      <p:pic>
        <p:nvPicPr>
          <p:cNvPr id="4" name="Picture 3" descr="1471-2105-12-246-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442" y="2278932"/>
            <a:ext cx="7980795" cy="2742045"/>
          </a:xfrm>
          <a:prstGeom prst="rect">
            <a:avLst/>
          </a:prstGeom>
        </p:spPr>
      </p:pic>
      <p:sp>
        <p:nvSpPr>
          <p:cNvPr id="5" name="Oval 4"/>
          <p:cNvSpPr>
            <a:spLocks noChangeAspect="1"/>
          </p:cNvSpPr>
          <p:nvPr/>
        </p:nvSpPr>
        <p:spPr>
          <a:xfrm>
            <a:off x="1335052" y="4366558"/>
            <a:ext cx="172487" cy="172227"/>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a:spLocks noChangeAspect="1"/>
          </p:cNvSpPr>
          <p:nvPr/>
        </p:nvSpPr>
        <p:spPr>
          <a:xfrm>
            <a:off x="4311927" y="3988081"/>
            <a:ext cx="172487" cy="172227"/>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7302743" y="3988414"/>
            <a:ext cx="172487" cy="172227"/>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791201" y="5943600"/>
            <a:ext cx="2895600" cy="646331"/>
          </a:xfrm>
          <a:prstGeom prst="rect">
            <a:avLst/>
          </a:prstGeom>
          <a:noFill/>
        </p:spPr>
        <p:txBody>
          <a:bodyPr wrap="square" rtlCol="0">
            <a:spAutoFit/>
          </a:bodyPr>
          <a:lstStyle/>
          <a:p>
            <a:r>
              <a:rPr lang="en-US" dirty="0">
                <a:latin typeface="Helvetica Neue Light" charset="0"/>
                <a:ea typeface="Helvetica Neue Light" charset="0"/>
                <a:cs typeface="Helvetica Neue Light" charset="0"/>
              </a:rPr>
              <a:t>Alexander and Lange (2011) BMC Bioinformatics</a:t>
            </a:r>
          </a:p>
        </p:txBody>
      </p:sp>
    </p:spTree>
    <p:extLst>
      <p:ext uri="{BB962C8B-B14F-4D97-AF65-F5344CB8AC3E}">
        <p14:creationId xmlns:p14="http://schemas.microsoft.com/office/powerpoint/2010/main" val="990653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5033" y="175038"/>
            <a:ext cx="8683625" cy="1143000"/>
          </a:xfrm>
        </p:spPr>
        <p:txBody>
          <a:bodyPr>
            <a:noAutofit/>
          </a:bodyPr>
          <a:lstStyle/>
          <a:p>
            <a:r>
              <a:rPr lang="en-US" dirty="0">
                <a:solidFill>
                  <a:srgbClr val="0000FF"/>
                </a:solidFill>
                <a:latin typeface="+mn-lt"/>
                <a:cs typeface="Helvetica Neue Light"/>
              </a:rPr>
              <a:t>Test it with ESP inspired simulations</a:t>
            </a:r>
          </a:p>
        </p:txBody>
      </p:sp>
      <p:pic>
        <p:nvPicPr>
          <p:cNvPr id="3" name="Picture 2"/>
          <p:cNvPicPr>
            <a:picLocks noChangeAspect="1"/>
          </p:cNvPicPr>
          <p:nvPr/>
        </p:nvPicPr>
        <p:blipFill>
          <a:blip r:embed="rId2"/>
          <a:stretch>
            <a:fillRect/>
          </a:stretch>
        </p:blipFill>
        <p:spPr>
          <a:xfrm>
            <a:off x="1434168" y="1318038"/>
            <a:ext cx="6285357" cy="5091684"/>
          </a:xfrm>
          <a:prstGeom prst="rect">
            <a:avLst/>
          </a:prstGeom>
        </p:spPr>
      </p:pic>
      <p:sp>
        <p:nvSpPr>
          <p:cNvPr id="8" name="TextBox 7"/>
          <p:cNvSpPr txBox="1"/>
          <p:nvPr/>
        </p:nvSpPr>
        <p:spPr>
          <a:xfrm>
            <a:off x="6399639" y="6401422"/>
            <a:ext cx="2747454" cy="369332"/>
          </a:xfrm>
          <a:prstGeom prst="rect">
            <a:avLst/>
          </a:prstGeom>
          <a:noFill/>
        </p:spPr>
        <p:txBody>
          <a:bodyPr wrap="square" rtlCol="0">
            <a:spAutoFit/>
          </a:bodyPr>
          <a:lstStyle/>
          <a:p>
            <a:r>
              <a:rPr lang="en-US" dirty="0">
                <a:latin typeface="Helvetica Neue Light"/>
                <a:cs typeface="Helvetica Neue Light"/>
              </a:rPr>
              <a:t>Fu et al. (2012) Nature</a:t>
            </a:r>
          </a:p>
        </p:txBody>
      </p:sp>
    </p:spTree>
    <p:extLst>
      <p:ext uri="{BB962C8B-B14F-4D97-AF65-F5344CB8AC3E}">
        <p14:creationId xmlns:p14="http://schemas.microsoft.com/office/powerpoint/2010/main" val="475264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37"/>
            <a:ext cx="8229600" cy="1143000"/>
          </a:xfrm>
        </p:spPr>
        <p:txBody>
          <a:bodyPr/>
          <a:lstStyle/>
          <a:p>
            <a:r>
              <a:rPr lang="en-US" dirty="0">
                <a:solidFill>
                  <a:srgbClr val="0000FF"/>
                </a:solidFill>
              </a:rPr>
              <a:t>Learning objectives</a:t>
            </a:r>
          </a:p>
        </p:txBody>
      </p:sp>
      <p:sp>
        <p:nvSpPr>
          <p:cNvPr id="3" name="Content Placeholder 2"/>
          <p:cNvSpPr>
            <a:spLocks noGrp="1"/>
          </p:cNvSpPr>
          <p:nvPr>
            <p:ph idx="1"/>
          </p:nvPr>
        </p:nvSpPr>
        <p:spPr>
          <a:xfrm>
            <a:off x="457200" y="876709"/>
            <a:ext cx="8229600" cy="4095571"/>
          </a:xfrm>
        </p:spPr>
        <p:txBody>
          <a:bodyPr>
            <a:noAutofit/>
          </a:bodyPr>
          <a:lstStyle/>
          <a:p>
            <a:r>
              <a:rPr lang="en-US" sz="2800" dirty="0">
                <a:latin typeface="Helvetica Light" charset="0"/>
                <a:ea typeface="Helvetica Light" charset="0"/>
                <a:cs typeface="Helvetica Light" charset="0"/>
              </a:rPr>
              <a:t>Methods to identify global estimates of population structure</a:t>
            </a:r>
          </a:p>
          <a:p>
            <a:pPr lvl="1"/>
            <a:r>
              <a:rPr lang="en-US" sz="2400" dirty="0">
                <a:latin typeface="Helvetica Light" charset="0"/>
                <a:ea typeface="Helvetica Light" charset="0"/>
                <a:cs typeface="Helvetica Light" charset="0"/>
              </a:rPr>
              <a:t>Principal Component Analysis (PCA)</a:t>
            </a:r>
          </a:p>
          <a:p>
            <a:pPr lvl="1"/>
            <a:r>
              <a:rPr lang="en-US" sz="2400" dirty="0">
                <a:latin typeface="Helvetica Light" charset="0"/>
                <a:ea typeface="Helvetica Light" charset="0"/>
                <a:cs typeface="Helvetica Light" charset="0"/>
              </a:rPr>
              <a:t>Admixture</a:t>
            </a:r>
          </a:p>
          <a:p>
            <a:r>
              <a:rPr lang="en-US" sz="2800" dirty="0">
                <a:latin typeface="Helvetica Light" charset="0"/>
                <a:ea typeface="Helvetica Light" charset="0"/>
                <a:cs typeface="Helvetica Light" charset="0"/>
              </a:rPr>
              <a:t>Local ancestry can identify segments of the genome corresponding to different ancestries.</a:t>
            </a:r>
          </a:p>
          <a:p>
            <a:r>
              <a:rPr lang="en-US" sz="2800" dirty="0">
                <a:latin typeface="Helvetica Light" charset="0"/>
                <a:ea typeface="Helvetica Light" charset="0"/>
                <a:cs typeface="Helvetica Light" charset="0"/>
              </a:rPr>
              <a:t>Local ancestry can be applied in a number of different ways</a:t>
            </a:r>
          </a:p>
          <a:p>
            <a:pPr lvl="1"/>
            <a:r>
              <a:rPr lang="en-US" sz="2400" dirty="0">
                <a:latin typeface="Helvetica Light" charset="0"/>
                <a:ea typeface="Helvetica Light" charset="0"/>
                <a:cs typeface="Helvetica Light" charset="0"/>
              </a:rPr>
              <a:t>Demographic modeling</a:t>
            </a:r>
          </a:p>
          <a:p>
            <a:pPr lvl="1"/>
            <a:r>
              <a:rPr lang="en-US" sz="2400" dirty="0">
                <a:latin typeface="Helvetica Light" charset="0"/>
                <a:ea typeface="Helvetica Light" charset="0"/>
                <a:cs typeface="Helvetica Light" charset="0"/>
              </a:rPr>
              <a:t>Selection</a:t>
            </a:r>
          </a:p>
          <a:p>
            <a:pPr lvl="1"/>
            <a:r>
              <a:rPr lang="en-US" sz="2400" dirty="0">
                <a:latin typeface="Helvetica Light" charset="0"/>
                <a:ea typeface="Helvetica Light" charset="0"/>
                <a:cs typeface="Helvetica Light" charset="0"/>
              </a:rPr>
              <a:t>Refining PCA signals</a:t>
            </a:r>
          </a:p>
          <a:p>
            <a:pPr lvl="1"/>
            <a:r>
              <a:rPr lang="en-US" sz="2400" dirty="0">
                <a:latin typeface="Helvetica Light" charset="0"/>
                <a:ea typeface="Helvetica Light" charset="0"/>
                <a:cs typeface="Helvetica Light" charset="0"/>
              </a:rPr>
              <a:t>Association analyses</a:t>
            </a:r>
          </a:p>
        </p:txBody>
      </p:sp>
    </p:spTree>
    <p:extLst>
      <p:ext uri="{BB962C8B-B14F-4D97-AF65-F5344CB8AC3E}">
        <p14:creationId xmlns:p14="http://schemas.microsoft.com/office/powerpoint/2010/main" val="1226691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676" y="992223"/>
            <a:ext cx="5760720" cy="5760720"/>
          </a:xfrm>
          <a:prstGeom prst="rect">
            <a:avLst/>
          </a:prstGeom>
        </p:spPr>
      </p:pic>
      <p:sp>
        <p:nvSpPr>
          <p:cNvPr id="2" name="Title 1"/>
          <p:cNvSpPr>
            <a:spLocks noGrp="1"/>
          </p:cNvSpPr>
          <p:nvPr>
            <p:ph type="title"/>
          </p:nvPr>
        </p:nvSpPr>
        <p:spPr>
          <a:xfrm>
            <a:off x="460375" y="349529"/>
            <a:ext cx="8229600" cy="1143000"/>
          </a:xfrm>
        </p:spPr>
        <p:txBody>
          <a:bodyPr>
            <a:noAutofit/>
          </a:bodyPr>
          <a:lstStyle/>
          <a:p>
            <a:r>
              <a:rPr lang="en-US" dirty="0">
                <a:solidFill>
                  <a:srgbClr val="0000FF"/>
                </a:solidFill>
                <a:latin typeface="+mn-lt"/>
                <a:cs typeface="Helvetica Neue Light"/>
              </a:rPr>
              <a:t>X-validation’s performance as a function of split time</a:t>
            </a:r>
          </a:p>
        </p:txBody>
      </p:sp>
      <p:sp>
        <p:nvSpPr>
          <p:cNvPr id="11" name="TextBox 10"/>
          <p:cNvSpPr txBox="1"/>
          <p:nvPr/>
        </p:nvSpPr>
        <p:spPr>
          <a:xfrm>
            <a:off x="6549066" y="1494029"/>
            <a:ext cx="1718196" cy="369332"/>
          </a:xfrm>
          <a:prstGeom prst="rect">
            <a:avLst/>
          </a:prstGeom>
          <a:noFill/>
        </p:spPr>
        <p:txBody>
          <a:bodyPr wrap="square" rtlCol="0">
            <a:spAutoFit/>
          </a:bodyPr>
          <a:lstStyle/>
          <a:p>
            <a:r>
              <a:rPr lang="en-US" dirty="0">
                <a:latin typeface="Helvetica Neue Light"/>
                <a:cs typeface="Helvetica Neue Light"/>
              </a:rPr>
              <a:t>~14,000</a:t>
            </a:r>
          </a:p>
        </p:txBody>
      </p:sp>
      <p:sp>
        <p:nvSpPr>
          <p:cNvPr id="5" name="TextBox 4"/>
          <p:cNvSpPr txBox="1"/>
          <p:nvPr/>
        </p:nvSpPr>
        <p:spPr>
          <a:xfrm>
            <a:off x="2786088" y="5213596"/>
            <a:ext cx="2676003" cy="307766"/>
          </a:xfrm>
          <a:prstGeom prst="rect">
            <a:avLst/>
          </a:prstGeom>
          <a:solidFill>
            <a:schemeClr val="bg1"/>
          </a:solidFill>
        </p:spPr>
        <p:txBody>
          <a:bodyPr wrap="square" lIns="91429" tIns="45715" rIns="91429" bIns="45715" rtlCol="0">
            <a:spAutoFit/>
          </a:bodyPr>
          <a:lstStyle/>
          <a:p>
            <a:pPr algn="ctr"/>
            <a:r>
              <a:rPr lang="en-US" sz="1400" dirty="0">
                <a:latin typeface="Helvetica Neue Light"/>
                <a:cs typeface="Helvetica Neue Light"/>
              </a:rPr>
              <a:t>Time of Separation = 20,000</a:t>
            </a:r>
          </a:p>
        </p:txBody>
      </p:sp>
      <p:sp>
        <p:nvSpPr>
          <p:cNvPr id="6" name="TextBox 5"/>
          <p:cNvSpPr txBox="1"/>
          <p:nvPr/>
        </p:nvSpPr>
        <p:spPr>
          <a:xfrm>
            <a:off x="3126388" y="4458439"/>
            <a:ext cx="2000398" cy="307766"/>
          </a:xfrm>
          <a:prstGeom prst="rect">
            <a:avLst/>
          </a:prstGeom>
          <a:solidFill>
            <a:schemeClr val="bg1"/>
          </a:solidFill>
        </p:spPr>
        <p:txBody>
          <a:bodyPr wrap="square" lIns="91429" tIns="45715" rIns="91429" bIns="45715" rtlCol="0">
            <a:spAutoFit/>
          </a:bodyPr>
          <a:lstStyle/>
          <a:p>
            <a:pPr algn="ctr"/>
            <a:r>
              <a:rPr lang="en-US" sz="1400" dirty="0">
                <a:latin typeface="Helvetica Neue Light"/>
                <a:cs typeface="Helvetica Neue Light"/>
              </a:rPr>
              <a:t>Time of Separation = 0</a:t>
            </a:r>
          </a:p>
        </p:txBody>
      </p:sp>
      <p:sp>
        <p:nvSpPr>
          <p:cNvPr id="7" name="TextBox 6"/>
          <p:cNvSpPr txBox="1"/>
          <p:nvPr/>
        </p:nvSpPr>
        <p:spPr>
          <a:xfrm>
            <a:off x="2584196" y="3765483"/>
            <a:ext cx="1582717" cy="369322"/>
          </a:xfrm>
          <a:prstGeom prst="rect">
            <a:avLst/>
          </a:prstGeom>
          <a:noFill/>
        </p:spPr>
        <p:txBody>
          <a:bodyPr wrap="square" lIns="91429" tIns="45715" rIns="91429" bIns="45715" rtlCol="0">
            <a:spAutoFit/>
          </a:bodyPr>
          <a:lstStyle/>
          <a:p>
            <a:pPr algn="ctr"/>
            <a:r>
              <a:rPr lang="en-US" dirty="0">
                <a:latin typeface="Helvetica Neue Light"/>
                <a:cs typeface="Helvetica Neue Light"/>
              </a:rPr>
              <a:t>Pop A</a:t>
            </a:r>
          </a:p>
        </p:txBody>
      </p:sp>
      <p:sp>
        <p:nvSpPr>
          <p:cNvPr id="8" name="TextBox 7"/>
          <p:cNvSpPr txBox="1"/>
          <p:nvPr/>
        </p:nvSpPr>
        <p:spPr>
          <a:xfrm>
            <a:off x="4085511" y="3765483"/>
            <a:ext cx="1582717" cy="369322"/>
          </a:xfrm>
          <a:prstGeom prst="rect">
            <a:avLst/>
          </a:prstGeom>
          <a:noFill/>
        </p:spPr>
        <p:txBody>
          <a:bodyPr wrap="square" lIns="91429" tIns="45715" rIns="91429" bIns="45715" rtlCol="0">
            <a:spAutoFit/>
          </a:bodyPr>
          <a:lstStyle/>
          <a:p>
            <a:pPr algn="ctr"/>
            <a:r>
              <a:rPr lang="en-US" dirty="0">
                <a:latin typeface="Helvetica Neue Light"/>
                <a:cs typeface="Helvetica Neue Light"/>
              </a:rPr>
              <a:t>Pop B</a:t>
            </a:r>
          </a:p>
        </p:txBody>
      </p:sp>
      <p:grpSp>
        <p:nvGrpSpPr>
          <p:cNvPr id="9" name="Group 8"/>
          <p:cNvGrpSpPr/>
          <p:nvPr/>
        </p:nvGrpSpPr>
        <p:grpSpPr>
          <a:xfrm>
            <a:off x="2484380" y="4158064"/>
            <a:ext cx="3309710" cy="416574"/>
            <a:chOff x="53193" y="5038192"/>
            <a:chExt cx="3309710" cy="416574"/>
          </a:xfrm>
        </p:grpSpPr>
        <p:pic>
          <p:nvPicPr>
            <p:cNvPr id="10" name="Picture 9" descr="SimContPWR.v14.Te5000.Ts0.M0.P1000.rep100.max0.005.pwr1000.K2.V100.frappe.res.pdf"/>
            <p:cNvPicPr>
              <a:picLocks noChangeAspect="1"/>
            </p:cNvPicPr>
            <p:nvPr/>
          </p:nvPicPr>
          <p:blipFill rotWithShape="1">
            <a:blip r:embed="rId3">
              <a:extLst>
                <a:ext uri="{28A0092B-C50C-407E-A947-70E740481C1C}">
                  <a14:useLocalDpi xmlns:a14="http://schemas.microsoft.com/office/drawing/2010/main" val="0"/>
                </a:ext>
              </a:extLst>
            </a:blip>
            <a:srcRect l="8741" t="22712" r="5157" b="27034"/>
            <a:stretch/>
          </p:blipFill>
          <p:spPr>
            <a:xfrm>
              <a:off x="53193" y="5038192"/>
              <a:ext cx="3306710" cy="413574"/>
            </a:xfrm>
            <a:prstGeom prst="rect">
              <a:avLst/>
            </a:prstGeom>
          </p:spPr>
        </p:pic>
        <p:pic>
          <p:nvPicPr>
            <p:cNvPr id="12" name="Picture 11" descr="SimContPWR.v14.Te5000.Ts0.M0.P1000.rep100.max0.005.pwr1000.K2.V100.frappe.res.pdf"/>
            <p:cNvPicPr>
              <a:picLocks noChangeAspect="1"/>
            </p:cNvPicPr>
            <p:nvPr/>
          </p:nvPicPr>
          <p:blipFill rotWithShape="1">
            <a:blip r:embed="rId3">
              <a:extLst>
                <a:ext uri="{28A0092B-C50C-407E-A947-70E740481C1C}">
                  <a14:useLocalDpi xmlns:a14="http://schemas.microsoft.com/office/drawing/2010/main" val="0"/>
                </a:ext>
              </a:extLst>
            </a:blip>
            <a:srcRect l="8741" t="22712" r="5157" b="27034"/>
            <a:stretch/>
          </p:blipFill>
          <p:spPr>
            <a:xfrm>
              <a:off x="56193" y="5041192"/>
              <a:ext cx="3306710" cy="413574"/>
            </a:xfrm>
            <a:prstGeom prst="rect">
              <a:avLst/>
            </a:prstGeom>
          </p:spPr>
        </p:pic>
      </p:grpSp>
      <p:grpSp>
        <p:nvGrpSpPr>
          <p:cNvPr id="13" name="Group 12"/>
          <p:cNvGrpSpPr/>
          <p:nvPr/>
        </p:nvGrpSpPr>
        <p:grpSpPr>
          <a:xfrm>
            <a:off x="2492680" y="4913375"/>
            <a:ext cx="3309710" cy="430116"/>
            <a:chOff x="53193" y="5627503"/>
            <a:chExt cx="3309710" cy="430116"/>
          </a:xfrm>
        </p:grpSpPr>
        <p:pic>
          <p:nvPicPr>
            <p:cNvPr id="14" name="Picture 13" descr="SimContPWR.v14.Te5000.Ts20000.M0.P1000.rep100.max0.005.pwr1000.K2.V100.frappe.res.pdf"/>
            <p:cNvPicPr>
              <a:picLocks noChangeAspect="1"/>
            </p:cNvPicPr>
            <p:nvPr/>
          </p:nvPicPr>
          <p:blipFill rotWithShape="1">
            <a:blip r:embed="rId4">
              <a:extLst>
                <a:ext uri="{28A0092B-C50C-407E-A947-70E740481C1C}">
                  <a14:useLocalDpi xmlns:a14="http://schemas.microsoft.com/office/drawing/2010/main" val="0"/>
                </a:ext>
              </a:extLst>
            </a:blip>
            <a:srcRect l="8741" t="21354" r="5157" b="26746"/>
            <a:stretch/>
          </p:blipFill>
          <p:spPr>
            <a:xfrm>
              <a:off x="53193" y="5627503"/>
              <a:ext cx="3306710" cy="427116"/>
            </a:xfrm>
            <a:prstGeom prst="rect">
              <a:avLst/>
            </a:prstGeom>
          </p:spPr>
        </p:pic>
        <p:pic>
          <p:nvPicPr>
            <p:cNvPr id="15" name="Picture 14" descr="SimContPWR.v14.Te5000.Ts20000.M0.P1000.rep100.max0.005.pwr1000.K2.V100.frappe.res.pdf"/>
            <p:cNvPicPr>
              <a:picLocks noChangeAspect="1"/>
            </p:cNvPicPr>
            <p:nvPr/>
          </p:nvPicPr>
          <p:blipFill rotWithShape="1">
            <a:blip r:embed="rId5">
              <a:extLst>
                <a:ext uri="{28A0092B-C50C-407E-A947-70E740481C1C}">
                  <a14:useLocalDpi xmlns:a14="http://schemas.microsoft.com/office/drawing/2010/main" val="0"/>
                </a:ext>
              </a:extLst>
            </a:blip>
            <a:srcRect l="8741" t="21354" r="5157" b="26746"/>
            <a:stretch/>
          </p:blipFill>
          <p:spPr>
            <a:xfrm>
              <a:off x="56193" y="5630503"/>
              <a:ext cx="3306710" cy="427116"/>
            </a:xfrm>
            <a:prstGeom prst="rect">
              <a:avLst/>
            </a:prstGeom>
          </p:spPr>
        </p:pic>
      </p:grpSp>
      <p:sp>
        <p:nvSpPr>
          <p:cNvPr id="17" name="TextBox 16"/>
          <p:cNvSpPr txBox="1"/>
          <p:nvPr/>
        </p:nvSpPr>
        <p:spPr>
          <a:xfrm>
            <a:off x="6396546" y="6211669"/>
            <a:ext cx="2747454" cy="646331"/>
          </a:xfrm>
          <a:prstGeom prst="rect">
            <a:avLst/>
          </a:prstGeom>
          <a:noFill/>
        </p:spPr>
        <p:txBody>
          <a:bodyPr wrap="square" rtlCol="0">
            <a:spAutoFit/>
          </a:bodyPr>
          <a:lstStyle/>
          <a:p>
            <a:r>
              <a:rPr lang="en-US" dirty="0">
                <a:latin typeface="Helvetica Neue Light"/>
                <a:cs typeface="Helvetica Neue Light"/>
              </a:rPr>
              <a:t>O’Connor (2015) Source Code for Biol. and Med.</a:t>
            </a:r>
          </a:p>
        </p:txBody>
      </p:sp>
    </p:spTree>
    <p:extLst>
      <p:ext uri="{BB962C8B-B14F-4D97-AF65-F5344CB8AC3E}">
        <p14:creationId xmlns:p14="http://schemas.microsoft.com/office/powerpoint/2010/main" val="1276986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 4">
            <a:extLst>
              <a:ext uri="{FF2B5EF4-FFF2-40B4-BE49-F238E27FC236}">
                <a16:creationId xmlns:a16="http://schemas.microsoft.com/office/drawing/2014/main" id="{A30C895B-0EDE-C940-BF69-55D65D7EDC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947"/>
          <a:stretch/>
        </p:blipFill>
        <p:spPr bwMode="auto">
          <a:xfrm>
            <a:off x="4615425" y="2172641"/>
            <a:ext cx="4402147" cy="409069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34A14B6-A73C-8D4E-92F5-3407347120E9}"/>
              </a:ext>
            </a:extLst>
          </p:cNvPr>
          <p:cNvSpPr txBox="1">
            <a:spLocks/>
          </p:cNvSpPr>
          <p:nvPr/>
        </p:nvSpPr>
        <p:spPr>
          <a:xfrm>
            <a:off x="460375" y="538214"/>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00FF"/>
                </a:solidFill>
                <a:latin typeface="+mn-lt"/>
                <a:cs typeface="Helvetica Neue Light"/>
              </a:rPr>
              <a:t>ADMIXTURE example looking at population structure of Casava in Ghana</a:t>
            </a:r>
          </a:p>
        </p:txBody>
      </p:sp>
      <p:sp>
        <p:nvSpPr>
          <p:cNvPr id="4" name="TextBox 3">
            <a:extLst>
              <a:ext uri="{FF2B5EF4-FFF2-40B4-BE49-F238E27FC236}">
                <a16:creationId xmlns:a16="http://schemas.microsoft.com/office/drawing/2014/main" id="{666FD525-F9CC-3841-81FF-98509DB0E372}"/>
              </a:ext>
            </a:extLst>
          </p:cNvPr>
          <p:cNvSpPr txBox="1"/>
          <p:nvPr/>
        </p:nvSpPr>
        <p:spPr>
          <a:xfrm>
            <a:off x="319315" y="2423886"/>
            <a:ext cx="3962400" cy="3477875"/>
          </a:xfrm>
          <a:prstGeom prst="rect">
            <a:avLst/>
          </a:prstGeom>
          <a:noFill/>
        </p:spPr>
        <p:txBody>
          <a:bodyPr wrap="square" rtlCol="0">
            <a:spAutoFit/>
          </a:bodyPr>
          <a:lstStyle/>
          <a:p>
            <a:r>
              <a:rPr lang="en-US" sz="2000" dirty="0">
                <a:latin typeface="Helvetica Neue Light" panose="02000403000000020004" pitchFamily="2" charset="0"/>
                <a:ea typeface="Helvetica Neue Light" panose="02000403000000020004" pitchFamily="2" charset="0"/>
              </a:rPr>
              <a:t>1045 Casava plants representing 64 reference strains and 495 households were sampled</a:t>
            </a:r>
          </a:p>
          <a:p>
            <a:endParaRPr lang="en-US" sz="2000" dirty="0">
              <a:latin typeface="Helvetica Neue Light" panose="02000403000000020004" pitchFamily="2" charset="0"/>
              <a:ea typeface="Helvetica Neue Light" panose="02000403000000020004" pitchFamily="2" charset="0"/>
            </a:endParaRPr>
          </a:p>
          <a:p>
            <a:r>
              <a:rPr lang="en-US" sz="2000" dirty="0">
                <a:latin typeface="Helvetica Neue Light" panose="02000403000000020004" pitchFamily="2" charset="0"/>
                <a:ea typeface="Helvetica Neue Light" panose="02000403000000020004" pitchFamily="2" charset="0"/>
              </a:rPr>
              <a:t>56,489 SNP markers were targeted sequenced (Genotype by Sequencing)</a:t>
            </a:r>
          </a:p>
          <a:p>
            <a:endParaRPr lang="en-US" sz="2000" dirty="0">
              <a:latin typeface="Helvetica Neue Light" panose="02000403000000020004" pitchFamily="2" charset="0"/>
              <a:ea typeface="Helvetica Neue Light" panose="02000403000000020004" pitchFamily="2" charset="0"/>
            </a:endParaRPr>
          </a:p>
          <a:p>
            <a:r>
              <a:rPr lang="en-US" sz="2000" dirty="0">
                <a:latin typeface="Helvetica Neue Light" panose="02000403000000020004" pitchFamily="2" charset="0"/>
                <a:ea typeface="Helvetica Neue Light" panose="02000403000000020004" pitchFamily="2" charset="0"/>
              </a:rPr>
              <a:t>They tested Admixture K =2 to 18 with K=11 was selected as the lowest error.</a:t>
            </a:r>
          </a:p>
        </p:txBody>
      </p:sp>
      <p:sp>
        <p:nvSpPr>
          <p:cNvPr id="6" name="TextBox 5">
            <a:extLst>
              <a:ext uri="{FF2B5EF4-FFF2-40B4-BE49-F238E27FC236}">
                <a16:creationId xmlns:a16="http://schemas.microsoft.com/office/drawing/2014/main" id="{CF7FD6A8-BDB9-E34D-8301-A0FE4B3CFFCD}"/>
              </a:ext>
            </a:extLst>
          </p:cNvPr>
          <p:cNvSpPr txBox="1"/>
          <p:nvPr/>
        </p:nvSpPr>
        <p:spPr>
          <a:xfrm>
            <a:off x="319314" y="6218003"/>
            <a:ext cx="3962399" cy="400110"/>
          </a:xfrm>
          <a:prstGeom prst="rect">
            <a:avLst/>
          </a:prstGeom>
          <a:noFill/>
        </p:spPr>
        <p:txBody>
          <a:bodyPr wrap="square" rtlCol="0">
            <a:spAutoFit/>
          </a:bodyPr>
          <a:lstStyle/>
          <a:p>
            <a:r>
              <a:rPr lang="en-US" sz="2000" dirty="0">
                <a:latin typeface="Helvetica Neue Light" panose="02000403000000020004" pitchFamily="2" charset="0"/>
                <a:ea typeface="Helvetica Neue Light" panose="02000403000000020004" pitchFamily="2" charset="0"/>
              </a:rPr>
              <a:t>Rabbi et al (2015) BMC Genetics</a:t>
            </a:r>
          </a:p>
        </p:txBody>
      </p:sp>
    </p:spTree>
    <p:extLst>
      <p:ext uri="{BB962C8B-B14F-4D97-AF65-F5344CB8AC3E}">
        <p14:creationId xmlns:p14="http://schemas.microsoft.com/office/powerpoint/2010/main" val="1858763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27234-55A6-1E4B-A184-28B6D0AC5E8D}"/>
              </a:ext>
            </a:extLst>
          </p:cNvPr>
          <p:cNvSpPr>
            <a:spLocks noGrp="1"/>
          </p:cNvSpPr>
          <p:nvPr>
            <p:ph type="title"/>
          </p:nvPr>
        </p:nvSpPr>
        <p:spPr/>
        <p:txBody>
          <a:bodyPr>
            <a:noAutofit/>
          </a:bodyPr>
          <a:lstStyle/>
          <a:p>
            <a:r>
              <a:rPr lang="en-US" dirty="0">
                <a:solidFill>
                  <a:srgbClr val="0000FF"/>
                </a:solidFill>
                <a:cs typeface="Helvetica Neue Light"/>
              </a:rPr>
              <a:t>ADMIXTURE example looking at population structure of Casava in Ghana</a:t>
            </a:r>
            <a:br>
              <a:rPr lang="en-US" dirty="0">
                <a:solidFill>
                  <a:srgbClr val="0000FF"/>
                </a:solidFill>
                <a:cs typeface="Helvetica Neue Light"/>
              </a:rPr>
            </a:br>
            <a:endParaRPr lang="en-US" dirty="0"/>
          </a:p>
        </p:txBody>
      </p:sp>
      <p:pic>
        <p:nvPicPr>
          <p:cNvPr id="3074" name="Picture 2" descr="Fig. 3">
            <a:extLst>
              <a:ext uri="{FF2B5EF4-FFF2-40B4-BE49-F238E27FC236}">
                <a16:creationId xmlns:a16="http://schemas.microsoft.com/office/drawing/2014/main" id="{BD7E9D64-D705-D640-A347-48F7DFFDF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37" y="2321503"/>
            <a:ext cx="8312727" cy="23292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F799FD-0655-064E-82B8-A34E2A846D73}"/>
              </a:ext>
            </a:extLst>
          </p:cNvPr>
          <p:cNvSpPr txBox="1"/>
          <p:nvPr/>
        </p:nvSpPr>
        <p:spPr>
          <a:xfrm>
            <a:off x="415637" y="4877752"/>
            <a:ext cx="8396893"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rPr>
              <a:t>Each bar represents a single plant.</a:t>
            </a:r>
          </a:p>
          <a:p>
            <a:pPr marL="285750" indent="-285750">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rPr>
              <a:t>In a they used hierarchical clustering to show the relationship between the clusters.</a:t>
            </a:r>
          </a:p>
          <a:p>
            <a:pPr marL="285750" indent="-285750">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rPr>
              <a:t>One negative is that they used clones which caused the admixture to pick them up as their own clusters (roman numerals).</a:t>
            </a:r>
          </a:p>
        </p:txBody>
      </p:sp>
      <p:sp>
        <p:nvSpPr>
          <p:cNvPr id="6" name="TextBox 5">
            <a:extLst>
              <a:ext uri="{FF2B5EF4-FFF2-40B4-BE49-F238E27FC236}">
                <a16:creationId xmlns:a16="http://schemas.microsoft.com/office/drawing/2014/main" id="{5040EE56-0E5F-DF4A-9DB2-0C330A896D2C}"/>
              </a:ext>
            </a:extLst>
          </p:cNvPr>
          <p:cNvSpPr txBox="1"/>
          <p:nvPr/>
        </p:nvSpPr>
        <p:spPr>
          <a:xfrm>
            <a:off x="319314" y="6389453"/>
            <a:ext cx="3962399" cy="400110"/>
          </a:xfrm>
          <a:prstGeom prst="rect">
            <a:avLst/>
          </a:prstGeom>
          <a:noFill/>
        </p:spPr>
        <p:txBody>
          <a:bodyPr wrap="square" rtlCol="0">
            <a:spAutoFit/>
          </a:bodyPr>
          <a:lstStyle/>
          <a:p>
            <a:r>
              <a:rPr lang="en-US" sz="2000" dirty="0">
                <a:latin typeface="Helvetica Neue Light" panose="02000403000000020004" pitchFamily="2" charset="0"/>
                <a:ea typeface="Helvetica Neue Light" panose="02000403000000020004" pitchFamily="2" charset="0"/>
              </a:rPr>
              <a:t>Rabbi et al (2015) BMC Genetics</a:t>
            </a:r>
          </a:p>
        </p:txBody>
      </p:sp>
    </p:spTree>
    <p:extLst>
      <p:ext uri="{BB962C8B-B14F-4D97-AF65-F5344CB8AC3E}">
        <p14:creationId xmlns:p14="http://schemas.microsoft.com/office/powerpoint/2010/main" val="1562968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 1">
            <a:extLst>
              <a:ext uri="{FF2B5EF4-FFF2-40B4-BE49-F238E27FC236}">
                <a16:creationId xmlns:a16="http://schemas.microsoft.com/office/drawing/2014/main" id="{49EF4CEA-582F-094D-86FE-6A4F65E10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4795" y="0"/>
            <a:ext cx="4856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FB9C8AB-13CD-2D43-A5F9-007DBC29EBCD}"/>
              </a:ext>
            </a:extLst>
          </p:cNvPr>
          <p:cNvSpPr>
            <a:spLocks noGrp="1"/>
          </p:cNvSpPr>
          <p:nvPr>
            <p:ph type="title"/>
          </p:nvPr>
        </p:nvSpPr>
        <p:spPr>
          <a:xfrm>
            <a:off x="457200" y="2249488"/>
            <a:ext cx="3406140" cy="1143000"/>
          </a:xfrm>
        </p:spPr>
        <p:txBody>
          <a:bodyPr>
            <a:noAutofit/>
          </a:bodyPr>
          <a:lstStyle/>
          <a:p>
            <a:r>
              <a:rPr lang="en-US" dirty="0">
                <a:solidFill>
                  <a:srgbClr val="0000FF"/>
                </a:solidFill>
                <a:cs typeface="Helvetica Neue Light"/>
              </a:rPr>
              <a:t>ADMIXTURE example looking at population structure of Casava in Ghana</a:t>
            </a:r>
            <a:br>
              <a:rPr lang="en-US" dirty="0">
                <a:solidFill>
                  <a:srgbClr val="0000FF"/>
                </a:solidFill>
                <a:cs typeface="Helvetica Neue Light"/>
              </a:rPr>
            </a:br>
            <a:endParaRPr lang="en-US" dirty="0"/>
          </a:p>
        </p:txBody>
      </p:sp>
      <p:sp>
        <p:nvSpPr>
          <p:cNvPr id="8" name="TextBox 7">
            <a:extLst>
              <a:ext uri="{FF2B5EF4-FFF2-40B4-BE49-F238E27FC236}">
                <a16:creationId xmlns:a16="http://schemas.microsoft.com/office/drawing/2014/main" id="{BF25F360-7BA8-2C43-9DC6-21FAC6B8A6CB}"/>
              </a:ext>
            </a:extLst>
          </p:cNvPr>
          <p:cNvSpPr txBox="1"/>
          <p:nvPr/>
        </p:nvSpPr>
        <p:spPr>
          <a:xfrm>
            <a:off x="159294" y="6046553"/>
            <a:ext cx="3962399" cy="400110"/>
          </a:xfrm>
          <a:prstGeom prst="rect">
            <a:avLst/>
          </a:prstGeom>
          <a:noFill/>
        </p:spPr>
        <p:txBody>
          <a:bodyPr wrap="square" rtlCol="0">
            <a:spAutoFit/>
          </a:bodyPr>
          <a:lstStyle/>
          <a:p>
            <a:r>
              <a:rPr lang="en-US" sz="2000" dirty="0">
                <a:latin typeface="Helvetica Neue Light" panose="02000403000000020004" pitchFamily="2" charset="0"/>
                <a:ea typeface="Helvetica Neue Light" panose="02000403000000020004" pitchFamily="2" charset="0"/>
              </a:rPr>
              <a:t>Rabbi et al (2015) BMC Genetics</a:t>
            </a:r>
          </a:p>
        </p:txBody>
      </p:sp>
    </p:spTree>
    <p:extLst>
      <p:ext uri="{BB962C8B-B14F-4D97-AF65-F5344CB8AC3E}">
        <p14:creationId xmlns:p14="http://schemas.microsoft.com/office/powerpoint/2010/main" val="764906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237562"/>
            <a:ext cx="8229600" cy="1143000"/>
          </a:xfrm>
        </p:spPr>
        <p:txBody>
          <a:bodyPr>
            <a:normAutofit fontScale="90000"/>
          </a:bodyPr>
          <a:lstStyle/>
          <a:p>
            <a:r>
              <a:rPr lang="en-US" dirty="0">
                <a:solidFill>
                  <a:srgbClr val="0000FF"/>
                </a:solidFill>
              </a:rPr>
              <a:t>Tricks to effectively use ADMIXTURE</a:t>
            </a:r>
          </a:p>
        </p:txBody>
      </p:sp>
      <p:sp>
        <p:nvSpPr>
          <p:cNvPr id="7" name="TextBox 6"/>
          <p:cNvSpPr txBox="1"/>
          <p:nvPr/>
        </p:nvSpPr>
        <p:spPr>
          <a:xfrm>
            <a:off x="823050" y="1431361"/>
            <a:ext cx="7504250" cy="5632311"/>
          </a:xfrm>
          <a:prstGeom prst="rect">
            <a:avLst/>
          </a:prstGeom>
          <a:noFill/>
        </p:spPr>
        <p:txBody>
          <a:bodyPr wrap="square" rtlCol="0">
            <a:spAutoFit/>
          </a:bodyPr>
          <a:lstStyle/>
          <a:p>
            <a:pPr marL="285750" indent="-285750">
              <a:buFont typeface="Arial"/>
              <a:buChar char="•"/>
            </a:pPr>
            <a:r>
              <a:rPr lang="en-US" sz="2400" dirty="0">
                <a:latin typeface="Helvetica Neue Light"/>
                <a:cs typeface="Helvetica Neue Light"/>
              </a:rPr>
              <a:t>This is a Maximum Likelihood framework with many parameters</a:t>
            </a:r>
          </a:p>
          <a:p>
            <a:pPr marL="742950" lvl="1" indent="-285750">
              <a:buFont typeface="Arial"/>
              <a:buChar char="•"/>
            </a:pPr>
            <a:r>
              <a:rPr lang="en-US" sz="2400" dirty="0">
                <a:latin typeface="Helvetica Neue Light"/>
                <a:cs typeface="Helvetica Neue Light"/>
              </a:rPr>
              <a:t>Run multiple times (I usually use &gt;10) for each K taking the best log-likelihood (an output parameter).</a:t>
            </a:r>
          </a:p>
          <a:p>
            <a:pPr marL="742950" lvl="1" indent="-285750">
              <a:buFont typeface="Arial"/>
              <a:buChar char="•"/>
            </a:pPr>
            <a:r>
              <a:rPr lang="en-US" sz="2400" dirty="0">
                <a:latin typeface="Helvetica Neue Light"/>
                <a:cs typeface="Helvetica Neue Light"/>
              </a:rPr>
              <a:t>This deals with local minimum problems.</a:t>
            </a:r>
          </a:p>
          <a:p>
            <a:pPr marL="285750" indent="-285750">
              <a:buFont typeface="Arial"/>
              <a:buChar char="•"/>
            </a:pPr>
            <a:r>
              <a:rPr lang="en-US" sz="2400" dirty="0">
                <a:latin typeface="Helvetica Neue Light"/>
                <a:cs typeface="Helvetica Neue Light"/>
              </a:rPr>
              <a:t>Sometimes the lowest K that has X-validation identifies is less than what we thought. Though this is possible (see previous power figure), it doesn’t mean we have objective evidence other than the K it found.</a:t>
            </a:r>
          </a:p>
          <a:p>
            <a:pPr marL="285750" indent="-285750">
              <a:buFont typeface="Arial"/>
              <a:buChar char="•"/>
            </a:pPr>
            <a:r>
              <a:rPr lang="en-US" sz="2400" dirty="0">
                <a:latin typeface="Helvetica Neue Light"/>
                <a:cs typeface="Helvetica Neue Light"/>
              </a:rPr>
              <a:t>Sometimes we get greater K than we expect or can explain. In such situations it might be better to move to a supervised learning version (also available in ADMIXTURE).</a:t>
            </a:r>
          </a:p>
          <a:p>
            <a:pPr marL="742950" lvl="1" indent="-285750">
              <a:buFont typeface="Arial"/>
              <a:buChar char="•"/>
            </a:pPr>
            <a:endParaRPr lang="en-US" sz="2400" dirty="0">
              <a:latin typeface="Helvetica Neue Light"/>
              <a:cs typeface="Helvetica Neue Light"/>
            </a:endParaRPr>
          </a:p>
        </p:txBody>
      </p:sp>
    </p:spTree>
    <p:extLst>
      <p:ext uri="{BB962C8B-B14F-4D97-AF65-F5344CB8AC3E}">
        <p14:creationId xmlns:p14="http://schemas.microsoft.com/office/powerpoint/2010/main" val="406689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28792"/>
            <a:ext cx="8229600" cy="1143000"/>
          </a:xfrm>
        </p:spPr>
        <p:txBody>
          <a:bodyPr>
            <a:normAutofit/>
          </a:bodyPr>
          <a:lstStyle/>
          <a:p>
            <a:r>
              <a:rPr lang="en-US" sz="4000" dirty="0">
                <a:solidFill>
                  <a:srgbClr val="0000FF"/>
                </a:solidFill>
              </a:rPr>
              <a:t>Local vs Global Ancestry</a:t>
            </a:r>
          </a:p>
        </p:txBody>
      </p:sp>
      <p:pic>
        <p:nvPicPr>
          <p:cNvPr id="5" name="Picture 4" descr="Popgen_summary_10_10_13_corrected.page13.pdf"/>
          <p:cNvPicPr>
            <a:picLocks noChangeAspect="1"/>
          </p:cNvPicPr>
          <p:nvPr/>
        </p:nvPicPr>
        <p:blipFill rotWithShape="1">
          <a:blip r:embed="rId2">
            <a:extLst>
              <a:ext uri="{28A0092B-C50C-407E-A947-70E740481C1C}">
                <a14:useLocalDpi xmlns:a14="http://schemas.microsoft.com/office/drawing/2010/main" val="0"/>
              </a:ext>
            </a:extLst>
          </a:blip>
          <a:srcRect t="34999" r="26528" b="19445"/>
          <a:stretch/>
        </p:blipFill>
        <p:spPr>
          <a:xfrm rot="5400000">
            <a:off x="4707710" y="3125787"/>
            <a:ext cx="4588689" cy="2133871"/>
          </a:xfrm>
          <a:prstGeom prst="rect">
            <a:avLst/>
          </a:prstGeom>
        </p:spPr>
      </p:pic>
      <p:pic>
        <p:nvPicPr>
          <p:cNvPr id="6" name="Picture 5"/>
          <p:cNvPicPr>
            <a:picLocks noChangeAspect="1"/>
          </p:cNvPicPr>
          <p:nvPr/>
        </p:nvPicPr>
        <p:blipFill>
          <a:blip r:embed="rId3"/>
          <a:stretch>
            <a:fillRect/>
          </a:stretch>
        </p:blipFill>
        <p:spPr>
          <a:xfrm>
            <a:off x="155952" y="1777706"/>
            <a:ext cx="5242226" cy="4657257"/>
          </a:xfrm>
          <a:prstGeom prst="rect">
            <a:avLst/>
          </a:prstGeom>
        </p:spPr>
      </p:pic>
      <p:sp>
        <p:nvSpPr>
          <p:cNvPr id="7" name="TextBox 6"/>
          <p:cNvSpPr txBox="1"/>
          <p:nvPr/>
        </p:nvSpPr>
        <p:spPr>
          <a:xfrm>
            <a:off x="304799" y="6371545"/>
            <a:ext cx="3623733"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Gravel et al. (2013) Genetics</a:t>
            </a:r>
          </a:p>
        </p:txBody>
      </p:sp>
      <p:sp>
        <p:nvSpPr>
          <p:cNvPr id="8" name="TextBox 7"/>
          <p:cNvSpPr txBox="1"/>
          <p:nvPr/>
        </p:nvSpPr>
        <p:spPr>
          <a:xfrm>
            <a:off x="5249332" y="6426945"/>
            <a:ext cx="4162980"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Mathias et al. (2016) Nat. Comm.</a:t>
            </a:r>
          </a:p>
        </p:txBody>
      </p:sp>
    </p:spTree>
    <p:extLst>
      <p:ext uri="{BB962C8B-B14F-4D97-AF65-F5344CB8AC3E}">
        <p14:creationId xmlns:p14="http://schemas.microsoft.com/office/powerpoint/2010/main" val="424388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37923"/>
            <a:ext cx="8229600" cy="1143000"/>
          </a:xfrm>
        </p:spPr>
        <p:txBody>
          <a:bodyPr>
            <a:noAutofit/>
          </a:bodyPr>
          <a:lstStyle/>
          <a:p>
            <a:r>
              <a:rPr lang="en-US" sz="4000" dirty="0">
                <a:solidFill>
                  <a:srgbClr val="0000FF"/>
                </a:solidFill>
              </a:rPr>
              <a:t>Local ancestry calling: </a:t>
            </a:r>
            <a:br>
              <a:rPr lang="en-US" sz="4000" dirty="0">
                <a:solidFill>
                  <a:srgbClr val="0000FF"/>
                </a:solidFill>
              </a:rPr>
            </a:br>
            <a:r>
              <a:rPr lang="en-US" sz="4000" dirty="0" err="1">
                <a:solidFill>
                  <a:srgbClr val="0000FF"/>
                </a:solidFill>
              </a:rPr>
              <a:t>RFMix</a:t>
            </a:r>
            <a:r>
              <a:rPr lang="en-US" sz="4000" dirty="0">
                <a:solidFill>
                  <a:srgbClr val="0000FF"/>
                </a:solidFill>
              </a:rPr>
              <a:t> as an example</a:t>
            </a:r>
          </a:p>
        </p:txBody>
      </p:sp>
      <p:pic>
        <p:nvPicPr>
          <p:cNvPr id="4" name="Picture 3"/>
          <p:cNvPicPr>
            <a:picLocks noChangeAspect="1"/>
          </p:cNvPicPr>
          <p:nvPr/>
        </p:nvPicPr>
        <p:blipFill>
          <a:blip r:embed="rId3"/>
          <a:stretch>
            <a:fillRect/>
          </a:stretch>
        </p:blipFill>
        <p:spPr>
          <a:xfrm>
            <a:off x="1284025" y="1480923"/>
            <a:ext cx="6582301" cy="4946022"/>
          </a:xfrm>
          <a:prstGeom prst="rect">
            <a:avLst/>
          </a:prstGeom>
        </p:spPr>
      </p:pic>
      <p:sp>
        <p:nvSpPr>
          <p:cNvPr id="5" name="TextBox 4"/>
          <p:cNvSpPr txBox="1"/>
          <p:nvPr/>
        </p:nvSpPr>
        <p:spPr>
          <a:xfrm>
            <a:off x="5113867" y="6325347"/>
            <a:ext cx="3251200"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Maples et al. (2013) AJHG</a:t>
            </a:r>
          </a:p>
        </p:txBody>
      </p:sp>
    </p:spTree>
    <p:extLst>
      <p:ext uri="{BB962C8B-B14F-4D97-AF65-F5344CB8AC3E}">
        <p14:creationId xmlns:p14="http://schemas.microsoft.com/office/powerpoint/2010/main" val="899252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37923"/>
            <a:ext cx="8229600" cy="1143000"/>
          </a:xfrm>
        </p:spPr>
        <p:txBody>
          <a:bodyPr>
            <a:noAutofit/>
          </a:bodyPr>
          <a:lstStyle/>
          <a:p>
            <a:r>
              <a:rPr lang="en-US" sz="4000" dirty="0">
                <a:solidFill>
                  <a:srgbClr val="0000FF"/>
                </a:solidFill>
              </a:rPr>
              <a:t>Demographic modeling with local ancestry</a:t>
            </a:r>
          </a:p>
        </p:txBody>
      </p:sp>
      <p:pic>
        <p:nvPicPr>
          <p:cNvPr id="3" name="Picture 2"/>
          <p:cNvPicPr>
            <a:picLocks noChangeAspect="1"/>
          </p:cNvPicPr>
          <p:nvPr/>
        </p:nvPicPr>
        <p:blipFill>
          <a:blip r:embed="rId3"/>
          <a:stretch>
            <a:fillRect/>
          </a:stretch>
        </p:blipFill>
        <p:spPr>
          <a:xfrm>
            <a:off x="1198769" y="1667346"/>
            <a:ext cx="6752811" cy="4776378"/>
          </a:xfrm>
          <a:prstGeom prst="rect">
            <a:avLst/>
          </a:prstGeom>
        </p:spPr>
      </p:pic>
      <p:sp>
        <p:nvSpPr>
          <p:cNvPr id="5" name="TextBox 4"/>
          <p:cNvSpPr txBox="1"/>
          <p:nvPr/>
        </p:nvSpPr>
        <p:spPr>
          <a:xfrm>
            <a:off x="4842933" y="6342280"/>
            <a:ext cx="3674534"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Gravel et al. (2013) Genetics</a:t>
            </a:r>
          </a:p>
        </p:txBody>
      </p:sp>
    </p:spTree>
    <p:extLst>
      <p:ext uri="{BB962C8B-B14F-4D97-AF65-F5344CB8AC3E}">
        <p14:creationId xmlns:p14="http://schemas.microsoft.com/office/powerpoint/2010/main" val="198514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37923"/>
            <a:ext cx="8229600" cy="1143000"/>
          </a:xfrm>
        </p:spPr>
        <p:txBody>
          <a:bodyPr>
            <a:noAutofit/>
          </a:bodyPr>
          <a:lstStyle/>
          <a:p>
            <a:r>
              <a:rPr lang="en-US" sz="4000" dirty="0">
                <a:solidFill>
                  <a:srgbClr val="0000FF"/>
                </a:solidFill>
              </a:rPr>
              <a:t>Demographic modeling with local ancestry</a:t>
            </a:r>
          </a:p>
        </p:txBody>
      </p:sp>
      <p:sp>
        <p:nvSpPr>
          <p:cNvPr id="5" name="TextBox 4"/>
          <p:cNvSpPr txBox="1"/>
          <p:nvPr/>
        </p:nvSpPr>
        <p:spPr>
          <a:xfrm>
            <a:off x="4846109" y="6325346"/>
            <a:ext cx="4114800"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Gravel et al. (2013) </a:t>
            </a:r>
            <a:r>
              <a:rPr lang="en-US" sz="2000" dirty="0" err="1">
                <a:latin typeface="Helvetica Light" charset="0"/>
                <a:ea typeface="Helvetica Light" charset="0"/>
                <a:cs typeface="Helvetica Light" charset="0"/>
              </a:rPr>
              <a:t>PLoS</a:t>
            </a:r>
            <a:r>
              <a:rPr lang="en-US" sz="2000" dirty="0">
                <a:latin typeface="Helvetica Light" charset="0"/>
                <a:ea typeface="Helvetica Light" charset="0"/>
                <a:cs typeface="Helvetica Light" charset="0"/>
              </a:rPr>
              <a:t> Genet.</a:t>
            </a:r>
          </a:p>
        </p:txBody>
      </p:sp>
      <p:pic>
        <p:nvPicPr>
          <p:cNvPr id="4" name="Picture 3"/>
          <p:cNvPicPr>
            <a:picLocks noChangeAspect="1"/>
          </p:cNvPicPr>
          <p:nvPr/>
        </p:nvPicPr>
        <p:blipFill>
          <a:blip r:embed="rId3"/>
          <a:stretch>
            <a:fillRect/>
          </a:stretch>
        </p:blipFill>
        <p:spPr>
          <a:xfrm>
            <a:off x="0" y="1750805"/>
            <a:ext cx="9144000" cy="4406258"/>
          </a:xfrm>
          <a:prstGeom prst="rect">
            <a:avLst/>
          </a:prstGeom>
        </p:spPr>
      </p:pic>
    </p:spTree>
    <p:extLst>
      <p:ext uri="{BB962C8B-B14F-4D97-AF65-F5344CB8AC3E}">
        <p14:creationId xmlns:p14="http://schemas.microsoft.com/office/powerpoint/2010/main" val="1689190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37923"/>
            <a:ext cx="8229600" cy="1143000"/>
          </a:xfrm>
        </p:spPr>
        <p:txBody>
          <a:bodyPr>
            <a:noAutofit/>
          </a:bodyPr>
          <a:lstStyle/>
          <a:p>
            <a:r>
              <a:rPr lang="en-US" sz="4000" dirty="0">
                <a:solidFill>
                  <a:srgbClr val="0000FF"/>
                </a:solidFill>
              </a:rPr>
              <a:t>Recent selection by looking for local ancestry biases</a:t>
            </a:r>
          </a:p>
        </p:txBody>
      </p:sp>
      <p:sp>
        <p:nvSpPr>
          <p:cNvPr id="5" name="TextBox 4"/>
          <p:cNvSpPr txBox="1"/>
          <p:nvPr/>
        </p:nvSpPr>
        <p:spPr>
          <a:xfrm>
            <a:off x="4529663" y="6015943"/>
            <a:ext cx="4622800"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Tang et al. (2007) AJHG </a:t>
            </a:r>
          </a:p>
          <a:p>
            <a:r>
              <a:rPr lang="en-US" sz="2000" dirty="0">
                <a:latin typeface="Helvetica Light" charset="0"/>
                <a:ea typeface="Helvetica Light" charset="0"/>
                <a:cs typeface="Helvetica Light" charset="0"/>
              </a:rPr>
              <a:t>Though see Bhatia et al. (2014) AJHG</a:t>
            </a:r>
          </a:p>
        </p:txBody>
      </p:sp>
      <p:pic>
        <p:nvPicPr>
          <p:cNvPr id="3" name="Picture 2"/>
          <p:cNvPicPr>
            <a:picLocks noChangeAspect="1"/>
          </p:cNvPicPr>
          <p:nvPr/>
        </p:nvPicPr>
        <p:blipFill>
          <a:blip r:embed="rId3"/>
          <a:stretch>
            <a:fillRect/>
          </a:stretch>
        </p:blipFill>
        <p:spPr>
          <a:xfrm>
            <a:off x="315139" y="1480923"/>
            <a:ext cx="3840123" cy="4684105"/>
          </a:xfrm>
          <a:prstGeom prst="rect">
            <a:avLst/>
          </a:prstGeom>
        </p:spPr>
      </p:pic>
      <p:pic>
        <p:nvPicPr>
          <p:cNvPr id="7" name="Picture 6"/>
          <p:cNvPicPr>
            <a:picLocks noChangeAspect="1"/>
          </p:cNvPicPr>
          <p:nvPr/>
        </p:nvPicPr>
        <p:blipFill>
          <a:blip r:embed="rId4"/>
          <a:stretch>
            <a:fillRect/>
          </a:stretch>
        </p:blipFill>
        <p:spPr>
          <a:xfrm>
            <a:off x="4709583" y="1499895"/>
            <a:ext cx="3924300" cy="4445000"/>
          </a:xfrm>
          <a:prstGeom prst="rect">
            <a:avLst/>
          </a:prstGeom>
        </p:spPr>
      </p:pic>
    </p:spTree>
    <p:extLst>
      <p:ext uri="{BB962C8B-B14F-4D97-AF65-F5344CB8AC3E}">
        <p14:creationId xmlns:p14="http://schemas.microsoft.com/office/powerpoint/2010/main" val="715981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0432FF"/>
                </a:solidFill>
                <a:latin typeface="+mn-lt"/>
              </a:rPr>
              <a:t>Have you ever tried visualizing 10,000 variables (dimensions)?</a:t>
            </a:r>
          </a:p>
        </p:txBody>
      </p:sp>
      <p:grpSp>
        <p:nvGrpSpPr>
          <p:cNvPr id="7" name="Group 6"/>
          <p:cNvGrpSpPr/>
          <p:nvPr/>
        </p:nvGrpSpPr>
        <p:grpSpPr>
          <a:xfrm>
            <a:off x="-80785" y="1761800"/>
            <a:ext cx="4368113" cy="4226011"/>
            <a:chOff x="271849" y="1223319"/>
            <a:chExt cx="5824151" cy="5634681"/>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7128" t="7027"/>
            <a:stretch/>
          </p:blipFill>
          <p:spPr>
            <a:xfrm>
              <a:off x="591175" y="1588507"/>
              <a:ext cx="5504825" cy="5269493"/>
            </a:xfrm>
            <a:prstGeom prst="rect">
              <a:avLst/>
            </a:prstGeom>
          </p:spPr>
        </p:pic>
        <p:sp>
          <p:nvSpPr>
            <p:cNvPr id="6" name="Rectangle 5"/>
            <p:cNvSpPr/>
            <p:nvPr/>
          </p:nvSpPr>
          <p:spPr>
            <a:xfrm>
              <a:off x="271849" y="1223319"/>
              <a:ext cx="1149178" cy="488091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 name="TextBox 7"/>
          <p:cNvSpPr txBox="1"/>
          <p:nvPr/>
        </p:nvSpPr>
        <p:spPr>
          <a:xfrm>
            <a:off x="4166560" y="3116005"/>
            <a:ext cx="4792853" cy="1338828"/>
          </a:xfrm>
          <a:prstGeom prst="rect">
            <a:avLst/>
          </a:prstGeom>
          <a:noFill/>
        </p:spPr>
        <p:txBody>
          <a:bodyPr wrap="square" rtlCol="0">
            <a:spAutoFit/>
          </a:bodyPr>
          <a:lstStyle/>
          <a:p>
            <a:r>
              <a:rPr lang="en-US" sz="2700" dirty="0">
                <a:latin typeface="Helvetica Light" charset="0"/>
                <a:ea typeface="Helvetica Light" charset="0"/>
                <a:cs typeface="Helvetica Light" charset="0"/>
              </a:rPr>
              <a:t>This is four variables and already is complicated.</a:t>
            </a:r>
          </a:p>
          <a:p>
            <a:pPr marL="428625" indent="-428625">
              <a:buFont typeface="Arial" charset="0"/>
              <a:buChar char="•"/>
            </a:pPr>
            <a:endParaRPr lang="en-US" sz="2700" dirty="0">
              <a:latin typeface="Helvetica Light" charset="0"/>
              <a:ea typeface="Helvetica Light" charset="0"/>
              <a:cs typeface="Helvetica Light" charset="0"/>
            </a:endParaRPr>
          </a:p>
        </p:txBody>
      </p:sp>
      <p:sp>
        <p:nvSpPr>
          <p:cNvPr id="9" name="TextBox 8"/>
          <p:cNvSpPr txBox="1"/>
          <p:nvPr/>
        </p:nvSpPr>
        <p:spPr>
          <a:xfrm>
            <a:off x="4287328" y="5230843"/>
            <a:ext cx="1785668" cy="646331"/>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Kessler et al. (2020) PNAS</a:t>
            </a:r>
          </a:p>
        </p:txBody>
      </p:sp>
    </p:spTree>
    <p:extLst>
      <p:ext uri="{BB962C8B-B14F-4D97-AF65-F5344CB8AC3E}">
        <p14:creationId xmlns:p14="http://schemas.microsoft.com/office/powerpoint/2010/main" val="4212064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765" y="1354662"/>
            <a:ext cx="6981265"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448235" y="246530"/>
            <a:ext cx="8258735" cy="1077218"/>
          </a:xfrm>
          <a:noFill/>
          <a:ln/>
        </p:spPr>
        <p:txBody>
          <a:bodyPr>
            <a:spAutoFit/>
          </a:bodyPr>
          <a:lstStyle/>
          <a:p>
            <a:pPr marL="0" indent="0" algn="ctr">
              <a:spcBef>
                <a:spcPct val="0"/>
              </a:spcBef>
              <a:buNone/>
            </a:pPr>
            <a:r>
              <a:rPr lang="en-US" altLang="x-none" b="1" dirty="0">
                <a:solidFill>
                  <a:srgbClr val="0000FF"/>
                </a:solidFill>
              </a:rPr>
              <a:t>Combining Local Ancestry and PCA to give Ancestry Specific PCA (or ASPCA)</a:t>
            </a:r>
          </a:p>
        </p:txBody>
      </p:sp>
      <p:sp>
        <p:nvSpPr>
          <p:cNvPr id="4100" name="Text Box 4"/>
          <p:cNvSpPr txBox="1">
            <a:spLocks noChangeArrowheads="1"/>
          </p:cNvSpPr>
          <p:nvPr/>
        </p:nvSpPr>
        <p:spPr bwMode="auto">
          <a:xfrm>
            <a:off x="526675" y="6338544"/>
            <a:ext cx="81018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x-none" sz="2000" dirty="0">
                <a:latin typeface="Helvetica Light" charset="0"/>
                <a:ea typeface="Helvetica Light" charset="0"/>
                <a:cs typeface="Helvetica Light" charset="0"/>
              </a:rPr>
              <a:t>Moreno-Estrada et al. (2013) PLOS Genet.</a:t>
            </a:r>
          </a:p>
        </p:txBody>
      </p:sp>
      <p:sp>
        <p:nvSpPr>
          <p:cNvPr id="2" name="Rectangle 1"/>
          <p:cNvSpPr/>
          <p:nvPr/>
        </p:nvSpPr>
        <p:spPr>
          <a:xfrm>
            <a:off x="3793067" y="4893734"/>
            <a:ext cx="4605866" cy="12510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155201" y="4893734"/>
            <a:ext cx="1422400" cy="609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1993738">
            <a:off x="3217335" y="4792136"/>
            <a:ext cx="508000" cy="2069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3079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160831"/>
            <a:ext cx="8229600" cy="1265481"/>
          </a:xfrm>
        </p:spPr>
        <p:txBody>
          <a:bodyPr>
            <a:normAutofit/>
          </a:bodyPr>
          <a:lstStyle/>
          <a:p>
            <a:r>
              <a:rPr lang="en-US" sz="3200" dirty="0">
                <a:solidFill>
                  <a:srgbClr val="0000FF"/>
                </a:solidFill>
              </a:rPr>
              <a:t>Peruvian population structure with PCA</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9267"/>
          <a:stretch/>
        </p:blipFill>
        <p:spPr>
          <a:xfrm>
            <a:off x="1454596" y="1152769"/>
            <a:ext cx="6245188" cy="5666430"/>
          </a:xfrm>
          <a:prstGeom prst="rect">
            <a:avLst/>
          </a:prstGeom>
        </p:spPr>
      </p:pic>
      <p:sp>
        <p:nvSpPr>
          <p:cNvPr id="2" name="TextBox 1"/>
          <p:cNvSpPr txBox="1"/>
          <p:nvPr/>
        </p:nvSpPr>
        <p:spPr>
          <a:xfrm>
            <a:off x="5334001" y="6316133"/>
            <a:ext cx="3352800"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Harris et al. (2018) PNAS</a:t>
            </a:r>
          </a:p>
        </p:txBody>
      </p:sp>
    </p:spTree>
    <p:extLst>
      <p:ext uri="{BB962C8B-B14F-4D97-AF65-F5344CB8AC3E}">
        <p14:creationId xmlns:p14="http://schemas.microsoft.com/office/powerpoint/2010/main" val="2136191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86819"/>
            <a:ext cx="8686800" cy="1265481"/>
          </a:xfrm>
        </p:spPr>
        <p:txBody>
          <a:bodyPr>
            <a:normAutofit/>
          </a:bodyPr>
          <a:lstStyle/>
          <a:p>
            <a:r>
              <a:rPr lang="en-US" sz="3200" dirty="0">
                <a:solidFill>
                  <a:srgbClr val="0000FF"/>
                </a:solidFill>
              </a:rPr>
              <a:t>Ancestry specific PCA: Europe </a:t>
            </a:r>
            <a:r>
              <a:rPr lang="en-US" sz="3200">
                <a:solidFill>
                  <a:srgbClr val="0000FF"/>
                </a:solidFill>
              </a:rPr>
              <a:t>and Africa</a:t>
            </a:r>
            <a:endParaRPr lang="en-US" sz="3200" dirty="0">
              <a:solidFill>
                <a:srgbClr val="0000FF"/>
              </a:solidFill>
            </a:endParaRPr>
          </a:p>
        </p:txBody>
      </p:sp>
      <p:pic>
        <p:nvPicPr>
          <p:cNvPr id="10" name="image17.jpg" descr="SFigure_ASPCA_European_African.jpg"/>
          <p:cNvPicPr>
            <a:picLocks noChangeAspect="1"/>
          </p:cNvPicPr>
          <p:nvPr/>
        </p:nvPicPr>
        <p:blipFill rotWithShape="1">
          <a:blip r:embed="rId3"/>
          <a:srcRect l="10017" t="8586" r="14434"/>
          <a:stretch/>
        </p:blipFill>
        <p:spPr>
          <a:xfrm>
            <a:off x="1227859" y="1078035"/>
            <a:ext cx="6269182" cy="5689283"/>
          </a:xfrm>
          <a:prstGeom prst="rect">
            <a:avLst/>
          </a:prstGeom>
          <a:ln/>
        </p:spPr>
      </p:pic>
      <p:sp>
        <p:nvSpPr>
          <p:cNvPr id="5" name="TextBox 4"/>
          <p:cNvSpPr txBox="1"/>
          <p:nvPr/>
        </p:nvSpPr>
        <p:spPr>
          <a:xfrm>
            <a:off x="7366001" y="5537199"/>
            <a:ext cx="1778000"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Harris et al. (2018) PNAS</a:t>
            </a:r>
          </a:p>
        </p:txBody>
      </p:sp>
    </p:spTree>
    <p:extLst>
      <p:ext uri="{BB962C8B-B14F-4D97-AF65-F5344CB8AC3E}">
        <p14:creationId xmlns:p14="http://schemas.microsoft.com/office/powerpoint/2010/main" val="568357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47.jpg" descr="SFigure_ASPCA_peruonly.jpg"/>
          <p:cNvPicPr>
            <a:picLocks noChangeAspect="1"/>
          </p:cNvPicPr>
          <p:nvPr/>
        </p:nvPicPr>
        <p:blipFill rotWithShape="1">
          <a:blip r:embed="rId3"/>
          <a:srcRect t="6048"/>
          <a:stretch/>
        </p:blipFill>
        <p:spPr>
          <a:xfrm>
            <a:off x="1494681" y="1257299"/>
            <a:ext cx="6154638" cy="5782419"/>
          </a:xfrm>
          <a:prstGeom prst="rect">
            <a:avLst/>
          </a:prstGeom>
          <a:ln/>
        </p:spPr>
      </p:pic>
      <p:sp>
        <p:nvSpPr>
          <p:cNvPr id="7" name="Title 1"/>
          <p:cNvSpPr>
            <a:spLocks noGrp="1"/>
          </p:cNvSpPr>
          <p:nvPr>
            <p:ph type="title"/>
          </p:nvPr>
        </p:nvSpPr>
        <p:spPr>
          <a:xfrm>
            <a:off x="457200" y="160831"/>
            <a:ext cx="8229600" cy="1265481"/>
          </a:xfrm>
        </p:spPr>
        <p:txBody>
          <a:bodyPr>
            <a:normAutofit/>
          </a:bodyPr>
          <a:lstStyle/>
          <a:p>
            <a:r>
              <a:rPr lang="en-US" sz="3200" dirty="0">
                <a:solidFill>
                  <a:srgbClr val="0000FF"/>
                </a:solidFill>
              </a:rPr>
              <a:t>Peruvian population structure using Ancestry Specific PCA</a:t>
            </a:r>
          </a:p>
        </p:txBody>
      </p:sp>
      <p:sp>
        <p:nvSpPr>
          <p:cNvPr id="9" name="TextBox 8"/>
          <p:cNvSpPr txBox="1"/>
          <p:nvPr/>
        </p:nvSpPr>
        <p:spPr>
          <a:xfrm>
            <a:off x="2483960" y="1976705"/>
            <a:ext cx="850900" cy="369332"/>
          </a:xfrm>
          <a:prstGeom prst="rect">
            <a:avLst/>
          </a:prstGeom>
          <a:noFill/>
        </p:spPr>
        <p:txBody>
          <a:bodyPr wrap="square" rtlCol="0">
            <a:spAutoFit/>
          </a:bodyPr>
          <a:lstStyle/>
          <a:p>
            <a:r>
              <a:rPr lang="es-ES_tradnl" dirty="0">
                <a:latin typeface="Helvetica Neue Light"/>
                <a:cs typeface="Helvetica Neue Light"/>
              </a:rPr>
              <a:t>North</a:t>
            </a:r>
          </a:p>
        </p:txBody>
      </p:sp>
      <p:sp>
        <p:nvSpPr>
          <p:cNvPr id="11" name="TextBox 10"/>
          <p:cNvSpPr txBox="1"/>
          <p:nvPr/>
        </p:nvSpPr>
        <p:spPr>
          <a:xfrm>
            <a:off x="6332060" y="5081855"/>
            <a:ext cx="850900" cy="369332"/>
          </a:xfrm>
          <a:prstGeom prst="rect">
            <a:avLst/>
          </a:prstGeom>
          <a:noFill/>
        </p:spPr>
        <p:txBody>
          <a:bodyPr wrap="square" rtlCol="0">
            <a:spAutoFit/>
          </a:bodyPr>
          <a:lstStyle/>
          <a:p>
            <a:r>
              <a:rPr lang="es-ES_tradnl" dirty="0">
                <a:latin typeface="Helvetica Neue Light"/>
                <a:cs typeface="Helvetica Neue Light"/>
              </a:rPr>
              <a:t>South</a:t>
            </a:r>
          </a:p>
        </p:txBody>
      </p:sp>
      <p:sp>
        <p:nvSpPr>
          <p:cNvPr id="12" name="TextBox 11"/>
          <p:cNvSpPr txBox="1"/>
          <p:nvPr/>
        </p:nvSpPr>
        <p:spPr>
          <a:xfrm>
            <a:off x="6410880" y="2348924"/>
            <a:ext cx="1544160" cy="369332"/>
          </a:xfrm>
          <a:prstGeom prst="rect">
            <a:avLst/>
          </a:prstGeom>
          <a:noFill/>
        </p:spPr>
        <p:txBody>
          <a:bodyPr wrap="square" rtlCol="0">
            <a:spAutoFit/>
          </a:bodyPr>
          <a:lstStyle/>
          <a:p>
            <a:r>
              <a:rPr lang="es-ES_tradnl">
                <a:latin typeface="Helvetica Neue Light"/>
                <a:cs typeface="Helvetica Neue Light"/>
              </a:rPr>
              <a:t>East</a:t>
            </a:r>
            <a:endParaRPr lang="es-ES_tradnl" dirty="0">
              <a:latin typeface="Helvetica Neue Light"/>
              <a:cs typeface="Helvetica Neue Light"/>
            </a:endParaRPr>
          </a:p>
        </p:txBody>
      </p:sp>
      <p:sp>
        <p:nvSpPr>
          <p:cNvPr id="13" name="TextBox 12"/>
          <p:cNvSpPr txBox="1"/>
          <p:nvPr/>
        </p:nvSpPr>
        <p:spPr>
          <a:xfrm>
            <a:off x="2483960" y="4508211"/>
            <a:ext cx="1544160" cy="369332"/>
          </a:xfrm>
          <a:prstGeom prst="rect">
            <a:avLst/>
          </a:prstGeom>
          <a:noFill/>
        </p:spPr>
        <p:txBody>
          <a:bodyPr wrap="square" rtlCol="0">
            <a:spAutoFit/>
          </a:bodyPr>
          <a:lstStyle/>
          <a:p>
            <a:r>
              <a:rPr lang="es-ES_tradnl">
                <a:latin typeface="Helvetica Neue Light"/>
                <a:cs typeface="Helvetica Neue Light"/>
              </a:rPr>
              <a:t>West</a:t>
            </a:r>
            <a:endParaRPr lang="es-ES_tradnl" dirty="0">
              <a:latin typeface="Helvetica Neue Light"/>
              <a:cs typeface="Helvetica Neue Light"/>
            </a:endParaRPr>
          </a:p>
        </p:txBody>
      </p:sp>
      <p:sp>
        <p:nvSpPr>
          <p:cNvPr id="14" name="TextBox 13"/>
          <p:cNvSpPr txBox="1"/>
          <p:nvPr/>
        </p:nvSpPr>
        <p:spPr>
          <a:xfrm>
            <a:off x="7366001" y="5537199"/>
            <a:ext cx="1778000"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Harris et al. (2018) PNAS </a:t>
            </a:r>
          </a:p>
        </p:txBody>
      </p:sp>
    </p:spTree>
    <p:extLst>
      <p:ext uri="{BB962C8B-B14F-4D97-AF65-F5344CB8AC3E}">
        <p14:creationId xmlns:p14="http://schemas.microsoft.com/office/powerpoint/2010/main" val="214229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2792"/>
            <a:ext cx="8229600" cy="1143000"/>
          </a:xfrm>
        </p:spPr>
        <p:txBody>
          <a:bodyPr>
            <a:normAutofit fontScale="90000"/>
          </a:bodyPr>
          <a:lstStyle/>
          <a:p>
            <a:r>
              <a:rPr lang="en-US" sz="4000" dirty="0">
                <a:solidFill>
                  <a:srgbClr val="0000FF"/>
                </a:solidFill>
              </a:rPr>
              <a:t>Admixture is not just a nuisance for association </a:t>
            </a:r>
          </a:p>
        </p:txBody>
      </p:sp>
      <p:sp>
        <p:nvSpPr>
          <p:cNvPr id="3" name="Content Placeholder 2"/>
          <p:cNvSpPr>
            <a:spLocks noGrp="1"/>
          </p:cNvSpPr>
          <p:nvPr>
            <p:ph idx="1"/>
          </p:nvPr>
        </p:nvSpPr>
        <p:spPr/>
        <p:txBody>
          <a:bodyPr/>
          <a:lstStyle/>
          <a:p>
            <a:r>
              <a:rPr lang="en-US" dirty="0"/>
              <a:t>Differences in genetic architecture are not just nuisance values that need to be ‘adjusted’ for in association models.</a:t>
            </a:r>
          </a:p>
          <a:p>
            <a:pPr lvl="1"/>
            <a:r>
              <a:rPr lang="en-US" dirty="0"/>
              <a:t>Extension Studies</a:t>
            </a:r>
          </a:p>
          <a:p>
            <a:pPr lvl="1"/>
            <a:r>
              <a:rPr lang="en-US" dirty="0"/>
              <a:t>Admixture Mapping</a:t>
            </a:r>
          </a:p>
        </p:txBody>
      </p:sp>
    </p:spTree>
    <p:extLst>
      <p:ext uri="{BB962C8B-B14F-4D97-AF65-F5344CB8AC3E}">
        <p14:creationId xmlns:p14="http://schemas.microsoft.com/office/powerpoint/2010/main" val="1469004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4261"/>
            <a:ext cx="8229600" cy="1143000"/>
          </a:xfrm>
        </p:spPr>
        <p:txBody>
          <a:bodyPr>
            <a:normAutofit/>
          </a:bodyPr>
          <a:lstStyle/>
          <a:p>
            <a:r>
              <a:rPr lang="en-US" sz="4000" dirty="0">
                <a:solidFill>
                  <a:srgbClr val="0000FF"/>
                </a:solidFill>
              </a:rPr>
              <a:t>Extension Studies	</a:t>
            </a:r>
          </a:p>
        </p:txBody>
      </p:sp>
      <p:sp>
        <p:nvSpPr>
          <p:cNvPr id="3" name="Content Placeholder 2"/>
          <p:cNvSpPr>
            <a:spLocks noGrp="1"/>
          </p:cNvSpPr>
          <p:nvPr>
            <p:ph idx="1"/>
          </p:nvPr>
        </p:nvSpPr>
        <p:spPr>
          <a:xfrm>
            <a:off x="457200" y="1607261"/>
            <a:ext cx="8229600" cy="4095571"/>
          </a:xfrm>
        </p:spPr>
        <p:txBody>
          <a:bodyPr>
            <a:normAutofit lnSpcReduction="10000"/>
          </a:bodyPr>
          <a:lstStyle/>
          <a:p>
            <a:r>
              <a:rPr lang="en-US" dirty="0"/>
              <a:t>Extension of findings to other ancestries is important to:</a:t>
            </a:r>
          </a:p>
          <a:p>
            <a:pPr lvl="1"/>
            <a:r>
              <a:rPr lang="en-US" dirty="0"/>
              <a:t>Determine association’s potential public health impact</a:t>
            </a:r>
          </a:p>
          <a:p>
            <a:pPr lvl="1"/>
            <a:r>
              <a:rPr lang="en-US" dirty="0"/>
              <a:t>Provide additional evidence supporting association</a:t>
            </a:r>
          </a:p>
          <a:p>
            <a:pPr lvl="1"/>
            <a:r>
              <a:rPr lang="en-US" dirty="0"/>
              <a:t>Useful in fine-mapping an association signal</a:t>
            </a:r>
          </a:p>
          <a:p>
            <a:pPr lvl="1"/>
            <a:r>
              <a:rPr lang="en-US" dirty="0"/>
              <a:t>Finding risk variation in non-homogenous populations (like African Americans)</a:t>
            </a:r>
          </a:p>
        </p:txBody>
      </p:sp>
    </p:spTree>
    <p:extLst>
      <p:ext uri="{BB962C8B-B14F-4D97-AF65-F5344CB8AC3E}">
        <p14:creationId xmlns:p14="http://schemas.microsoft.com/office/powerpoint/2010/main" val="2093297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00FF"/>
                </a:solidFill>
              </a:rPr>
              <a:t>Admixture mapping - Concept</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38194" t="32408" r="8333" b="15741"/>
          <a:stretch>
            <a:fillRect/>
          </a:stretch>
        </p:blipFill>
        <p:spPr bwMode="auto">
          <a:xfrm>
            <a:off x="1208314" y="1467771"/>
            <a:ext cx="7047260" cy="512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995333" y="6400800"/>
            <a:ext cx="4148667" cy="400110"/>
          </a:xfrm>
          <a:prstGeom prst="rect">
            <a:avLst/>
          </a:prstGeom>
          <a:solidFill>
            <a:schemeClr val="bg1"/>
          </a:solidFill>
        </p:spPr>
        <p:txBody>
          <a:bodyPr wrap="square" rtlCol="0">
            <a:spAutoFit/>
          </a:bodyPr>
          <a:lstStyle/>
          <a:p>
            <a:r>
              <a:rPr lang="en-US" sz="2000" dirty="0" err="1">
                <a:latin typeface="Helvetica Light" charset="0"/>
                <a:ea typeface="Helvetica Light" charset="0"/>
                <a:cs typeface="Helvetica Light" charset="0"/>
              </a:rPr>
              <a:t>Darvasi</a:t>
            </a:r>
            <a:r>
              <a:rPr lang="en-US" sz="2000" dirty="0">
                <a:latin typeface="Helvetica Light" charset="0"/>
                <a:ea typeface="Helvetica Light" charset="0"/>
                <a:cs typeface="Helvetica Light" charset="0"/>
              </a:rPr>
              <a:t> et al. (2005) Nature Genet. </a:t>
            </a:r>
          </a:p>
        </p:txBody>
      </p:sp>
    </p:spTree>
    <p:extLst>
      <p:ext uri="{BB962C8B-B14F-4D97-AF65-F5344CB8AC3E}">
        <p14:creationId xmlns:p14="http://schemas.microsoft.com/office/powerpoint/2010/main" val="1081830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174"/>
            <a:ext cx="8229600" cy="1143000"/>
          </a:xfrm>
        </p:spPr>
        <p:txBody>
          <a:bodyPr>
            <a:normAutofit/>
          </a:bodyPr>
          <a:lstStyle/>
          <a:p>
            <a:r>
              <a:rPr lang="en-US" sz="4000" dirty="0">
                <a:solidFill>
                  <a:srgbClr val="0000FF"/>
                </a:solidFill>
              </a:rPr>
              <a:t>Example of an Admixture scan</a:t>
            </a:r>
          </a:p>
        </p:txBody>
      </p:sp>
      <p:sp>
        <p:nvSpPr>
          <p:cNvPr id="4" name="TextBox 3"/>
          <p:cNvSpPr txBox="1"/>
          <p:nvPr/>
        </p:nvSpPr>
        <p:spPr>
          <a:xfrm>
            <a:off x="5330825" y="6315601"/>
            <a:ext cx="3813175" cy="677108"/>
          </a:xfrm>
          <a:prstGeom prst="rect">
            <a:avLst/>
          </a:prstGeom>
          <a:noFill/>
        </p:spPr>
        <p:txBody>
          <a:bodyPr wrap="square" rtlCol="0">
            <a:spAutoFit/>
          </a:bodyPr>
          <a:lstStyle/>
          <a:p>
            <a:r>
              <a:rPr lang="en-US" sz="2000" dirty="0">
                <a:latin typeface="Helvetica Light" charset="0"/>
                <a:ea typeface="Helvetica Light" charset="0"/>
                <a:cs typeface="Helvetica Light" charset="0"/>
              </a:rPr>
              <a:t>Patterson et al. (2004) AJHG</a:t>
            </a:r>
          </a:p>
          <a:p>
            <a:endParaRPr lang="en-US" dirty="0"/>
          </a:p>
        </p:txBody>
      </p:sp>
      <p:pic>
        <p:nvPicPr>
          <p:cNvPr id="5" name="Picture 4"/>
          <p:cNvPicPr>
            <a:picLocks noChangeAspect="1"/>
          </p:cNvPicPr>
          <p:nvPr/>
        </p:nvPicPr>
        <p:blipFill>
          <a:blip r:embed="rId2"/>
          <a:stretch>
            <a:fillRect/>
          </a:stretch>
        </p:blipFill>
        <p:spPr>
          <a:xfrm>
            <a:off x="415637" y="1221792"/>
            <a:ext cx="8312727" cy="5009144"/>
          </a:xfrm>
          <a:prstGeom prst="rect">
            <a:avLst/>
          </a:prstGeom>
        </p:spPr>
      </p:pic>
    </p:spTree>
    <p:extLst>
      <p:ext uri="{BB962C8B-B14F-4D97-AF65-F5344CB8AC3E}">
        <p14:creationId xmlns:p14="http://schemas.microsoft.com/office/powerpoint/2010/main" val="1729246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0395"/>
            <a:ext cx="8229600" cy="1143000"/>
          </a:xfrm>
        </p:spPr>
        <p:txBody>
          <a:bodyPr/>
          <a:lstStyle/>
          <a:p>
            <a:r>
              <a:rPr lang="en-US" dirty="0">
                <a:solidFill>
                  <a:srgbClr val="0000FF"/>
                </a:solidFill>
              </a:rPr>
              <a:t>Concluding Summary</a:t>
            </a:r>
          </a:p>
        </p:txBody>
      </p:sp>
      <p:sp>
        <p:nvSpPr>
          <p:cNvPr id="3" name="Content Placeholder 2"/>
          <p:cNvSpPr>
            <a:spLocks noGrp="1"/>
          </p:cNvSpPr>
          <p:nvPr>
            <p:ph idx="1"/>
          </p:nvPr>
        </p:nvSpPr>
        <p:spPr>
          <a:xfrm>
            <a:off x="457200" y="1874569"/>
            <a:ext cx="8229600" cy="4095571"/>
          </a:xfrm>
        </p:spPr>
        <p:txBody>
          <a:bodyPr>
            <a:noAutofit/>
          </a:bodyPr>
          <a:lstStyle/>
          <a:p>
            <a:r>
              <a:rPr lang="en-US" sz="2800" dirty="0">
                <a:latin typeface="Helvetica Light" charset="0"/>
                <a:ea typeface="Helvetica Light" charset="0"/>
                <a:cs typeface="Helvetica Light" charset="0"/>
              </a:rPr>
              <a:t>PCA and Admixture analyses can summarize the ancestry found across the entire genome</a:t>
            </a:r>
          </a:p>
          <a:p>
            <a:r>
              <a:rPr lang="en-US" sz="2800" dirty="0">
                <a:latin typeface="Helvetica Light" charset="0"/>
                <a:ea typeface="Helvetica Light" charset="0"/>
                <a:cs typeface="Helvetica Light" charset="0"/>
              </a:rPr>
              <a:t>Local ancestry refines this inference to genomic segments with broad applications including demographic modeling and association analyses.</a:t>
            </a:r>
          </a:p>
        </p:txBody>
      </p:sp>
    </p:spTree>
    <p:extLst>
      <p:ext uri="{BB962C8B-B14F-4D97-AF65-F5344CB8AC3E}">
        <p14:creationId xmlns:p14="http://schemas.microsoft.com/office/powerpoint/2010/main" val="629155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445" y="433330"/>
            <a:ext cx="7886700" cy="994172"/>
          </a:xfrm>
        </p:spPr>
        <p:txBody>
          <a:bodyPr>
            <a:normAutofit fontScale="90000"/>
          </a:bodyPr>
          <a:lstStyle/>
          <a:p>
            <a:pPr algn="ctr"/>
            <a:r>
              <a:rPr lang="en-US" dirty="0">
                <a:solidFill>
                  <a:srgbClr val="0432FF"/>
                </a:solidFill>
                <a:latin typeface="+mn-lt"/>
              </a:rPr>
              <a:t>Now we see more than 10,000 variables in many different areas</a:t>
            </a:r>
          </a:p>
        </p:txBody>
      </p:sp>
      <p:pic>
        <p:nvPicPr>
          <p:cNvPr id="1026" name="Picture 2" descr="mage result for expression data"/>
          <p:cNvPicPr>
            <a:picLocks noChangeAspect="1" noChangeArrowheads="1"/>
          </p:cNvPicPr>
          <p:nvPr/>
        </p:nvPicPr>
        <p:blipFill rotWithShape="1">
          <a:blip r:embed="rId2">
            <a:extLst>
              <a:ext uri="{28A0092B-C50C-407E-A947-70E740481C1C}">
                <a14:useLocalDpi xmlns:a14="http://schemas.microsoft.com/office/drawing/2010/main" val="0"/>
              </a:ext>
            </a:extLst>
          </a:blip>
          <a:srcRect t="1" r="67130" b="10178"/>
          <a:stretch/>
        </p:blipFill>
        <p:spPr bwMode="auto">
          <a:xfrm>
            <a:off x="294716" y="2278948"/>
            <a:ext cx="1696568" cy="3223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2334" y="5502574"/>
            <a:ext cx="1966824" cy="507831"/>
          </a:xfrm>
          <a:prstGeom prst="rect">
            <a:avLst/>
          </a:prstGeom>
          <a:noFill/>
        </p:spPr>
        <p:txBody>
          <a:bodyPr wrap="square" rtlCol="0">
            <a:spAutoFit/>
          </a:bodyPr>
          <a:lstStyle/>
          <a:p>
            <a:pPr algn="ctr"/>
            <a:r>
              <a:rPr lang="en-US" sz="1350" dirty="0" err="1">
                <a:latin typeface="Helvetica Light" charset="0"/>
                <a:ea typeface="Helvetica Light" charset="0"/>
                <a:cs typeface="Helvetica Light" charset="0"/>
              </a:rPr>
              <a:t>Sørlie</a:t>
            </a:r>
            <a:r>
              <a:rPr lang="en-US" sz="1350" dirty="0">
                <a:latin typeface="Helvetica Light" charset="0"/>
                <a:ea typeface="Helvetica Light" charset="0"/>
                <a:cs typeface="Helvetica Light" charset="0"/>
              </a:rPr>
              <a:t> et al. (2003) PNAS</a:t>
            </a:r>
          </a:p>
        </p:txBody>
      </p:sp>
      <p:pic>
        <p:nvPicPr>
          <p:cNvPr id="1030" name="Picture 6" descr="mage result for ehr 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733" y="4203776"/>
            <a:ext cx="2825151" cy="15575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37910" y="5687089"/>
            <a:ext cx="2186797"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https://</a:t>
            </a:r>
            <a:r>
              <a:rPr lang="en-US" sz="1350" dirty="0" err="1">
                <a:latin typeface="Helvetica Light" charset="0"/>
                <a:ea typeface="Helvetica Light" charset="0"/>
                <a:cs typeface="Helvetica Light" charset="0"/>
              </a:rPr>
              <a:t>goku.me</a:t>
            </a:r>
            <a:r>
              <a:rPr lang="en-US" sz="1350" dirty="0">
                <a:latin typeface="Helvetica Light" charset="0"/>
                <a:ea typeface="Helvetica Light" charset="0"/>
                <a:cs typeface="Helvetica Light" charset="0"/>
              </a:rPr>
              <a:t>/blog/EHR</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483" y="1914393"/>
            <a:ext cx="2379650" cy="1983041"/>
          </a:xfrm>
          <a:prstGeom prst="rect">
            <a:avLst/>
          </a:prstGeom>
        </p:spPr>
      </p:pic>
      <p:sp>
        <p:nvSpPr>
          <p:cNvPr id="10" name="TextBox 9"/>
          <p:cNvSpPr txBox="1"/>
          <p:nvPr/>
        </p:nvSpPr>
        <p:spPr>
          <a:xfrm>
            <a:off x="2468510" y="3913209"/>
            <a:ext cx="3051595"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https://</a:t>
            </a:r>
            <a:r>
              <a:rPr lang="en-US" sz="1350" dirty="0" err="1">
                <a:latin typeface="Helvetica Light" charset="0"/>
                <a:ea typeface="Helvetica Light" charset="0"/>
                <a:cs typeface="Helvetica Light" charset="0"/>
              </a:rPr>
              <a:t>www.ebi.ac.uk</a:t>
            </a:r>
            <a:r>
              <a:rPr lang="en-US" sz="1350" dirty="0">
                <a:latin typeface="Helvetica Light" charset="0"/>
                <a:ea typeface="Helvetica Light" charset="0"/>
                <a:cs typeface="Helvetica Light" charset="0"/>
              </a:rPr>
              <a:t>/</a:t>
            </a:r>
            <a:r>
              <a:rPr lang="en-US" sz="1350" dirty="0" err="1">
                <a:latin typeface="Helvetica Light" charset="0"/>
                <a:ea typeface="Helvetica Light" charset="0"/>
                <a:cs typeface="Helvetica Light" charset="0"/>
              </a:rPr>
              <a:t>gwas</a:t>
            </a:r>
            <a:r>
              <a:rPr lang="en-US" sz="1350" dirty="0">
                <a:latin typeface="Helvetica Light" charset="0"/>
                <a:ea typeface="Helvetica Light" charset="0"/>
                <a:cs typeface="Helvetica Light" charset="0"/>
              </a:rPr>
              <a:t>/diagram</a:t>
            </a:r>
          </a:p>
        </p:txBody>
      </p:sp>
      <p:sp>
        <p:nvSpPr>
          <p:cNvPr id="7" name="TextBox 6"/>
          <p:cNvSpPr txBox="1"/>
          <p:nvPr/>
        </p:nvSpPr>
        <p:spPr>
          <a:xfrm>
            <a:off x="449993" y="1957049"/>
            <a:ext cx="1374495" cy="300082"/>
          </a:xfrm>
          <a:prstGeom prst="rect">
            <a:avLst/>
          </a:prstGeom>
          <a:noFill/>
        </p:spPr>
        <p:txBody>
          <a:bodyPr wrap="square" rtlCol="0">
            <a:spAutoFit/>
          </a:bodyPr>
          <a:lstStyle/>
          <a:p>
            <a:pPr algn="ctr"/>
            <a:r>
              <a:rPr lang="en-US" sz="1350">
                <a:latin typeface="Helvetica Light" charset="0"/>
                <a:ea typeface="Helvetica Light" charset="0"/>
                <a:cs typeface="Helvetica Light" charset="0"/>
              </a:rPr>
              <a:t>Expression</a:t>
            </a:r>
            <a:endParaRPr lang="en-US" sz="1350" dirty="0">
              <a:latin typeface="Helvetica Light" charset="0"/>
              <a:ea typeface="Helvetica Light" charset="0"/>
              <a:cs typeface="Helvetica Light" charset="0"/>
            </a:endParaRPr>
          </a:p>
        </p:txBody>
      </p:sp>
      <p:pic>
        <p:nvPicPr>
          <p:cNvPr id="8" name="Picture 7"/>
          <p:cNvPicPr>
            <a:picLocks noChangeAspect="1"/>
          </p:cNvPicPr>
          <p:nvPr/>
        </p:nvPicPr>
        <p:blipFill>
          <a:blip r:embed="rId5"/>
          <a:stretch>
            <a:fillRect/>
          </a:stretch>
        </p:blipFill>
        <p:spPr>
          <a:xfrm>
            <a:off x="5609404" y="2467040"/>
            <a:ext cx="3140890" cy="2574114"/>
          </a:xfrm>
          <a:prstGeom prst="rect">
            <a:avLst/>
          </a:prstGeom>
        </p:spPr>
      </p:pic>
      <p:sp>
        <p:nvSpPr>
          <p:cNvPr id="13" name="TextBox 12"/>
          <p:cNvSpPr txBox="1"/>
          <p:nvPr/>
        </p:nvSpPr>
        <p:spPr>
          <a:xfrm>
            <a:off x="6257900" y="5106077"/>
            <a:ext cx="2186797" cy="507831"/>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Sauer et al. (2013) North American Fauna</a:t>
            </a:r>
          </a:p>
        </p:txBody>
      </p:sp>
      <p:sp>
        <p:nvSpPr>
          <p:cNvPr id="14" name="TextBox 13"/>
          <p:cNvSpPr txBox="1"/>
          <p:nvPr/>
        </p:nvSpPr>
        <p:spPr>
          <a:xfrm>
            <a:off x="3879548" y="1915636"/>
            <a:ext cx="1374495" cy="300082"/>
          </a:xfrm>
          <a:prstGeom prst="rect">
            <a:avLst/>
          </a:prstGeom>
          <a:noFill/>
        </p:spPr>
        <p:txBody>
          <a:bodyPr wrap="square" rtlCol="0">
            <a:spAutoFit/>
          </a:bodyPr>
          <a:lstStyle/>
          <a:p>
            <a:pPr algn="ctr"/>
            <a:r>
              <a:rPr lang="en-US" sz="1350">
                <a:latin typeface="Helvetica Light" charset="0"/>
                <a:ea typeface="Helvetica Light" charset="0"/>
                <a:cs typeface="Helvetica Light" charset="0"/>
              </a:rPr>
              <a:t>GWAS results</a:t>
            </a:r>
            <a:endParaRPr lang="en-US" sz="1350" dirty="0">
              <a:latin typeface="Helvetica Light" charset="0"/>
              <a:ea typeface="Helvetica Light" charset="0"/>
              <a:cs typeface="Helvetica Light" charset="0"/>
            </a:endParaRPr>
          </a:p>
        </p:txBody>
      </p:sp>
      <p:sp>
        <p:nvSpPr>
          <p:cNvPr id="15" name="TextBox 14"/>
          <p:cNvSpPr txBox="1"/>
          <p:nvPr/>
        </p:nvSpPr>
        <p:spPr>
          <a:xfrm>
            <a:off x="6749048" y="2054136"/>
            <a:ext cx="1374495"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Ecology</a:t>
            </a:r>
          </a:p>
        </p:txBody>
      </p:sp>
    </p:spTree>
    <p:extLst>
      <p:ext uri="{BB962C8B-B14F-4D97-AF65-F5344CB8AC3E}">
        <p14:creationId xmlns:p14="http://schemas.microsoft.com/office/powerpoint/2010/main" val="2481684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32172"/>
            <a:ext cx="7886700" cy="994172"/>
          </a:xfrm>
        </p:spPr>
        <p:txBody>
          <a:bodyPr/>
          <a:lstStyle/>
          <a:p>
            <a:pPr algn="ctr"/>
            <a:r>
              <a:rPr lang="en-US" dirty="0">
                <a:solidFill>
                  <a:srgbClr val="0432FF"/>
                </a:solidFill>
                <a:latin typeface="+mn-lt"/>
              </a:rPr>
              <a:t>PCA: How does it work?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0" y="1210097"/>
            <a:ext cx="4611409" cy="4611409"/>
          </a:xfrm>
          <a:prstGeom prst="rect">
            <a:avLst/>
          </a:prstGeom>
        </p:spPr>
      </p:pic>
      <p:sp>
        <p:nvSpPr>
          <p:cNvPr id="7" name="TextBox 6"/>
          <p:cNvSpPr txBox="1"/>
          <p:nvPr/>
        </p:nvSpPr>
        <p:spPr>
          <a:xfrm>
            <a:off x="1190626" y="5528454"/>
            <a:ext cx="2254371"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Variables 1-100 (of 10000)</a:t>
            </a:r>
          </a:p>
        </p:txBody>
      </p:sp>
      <p:sp>
        <p:nvSpPr>
          <p:cNvPr id="8" name="TextBox 7"/>
          <p:cNvSpPr txBox="1"/>
          <p:nvPr/>
        </p:nvSpPr>
        <p:spPr>
          <a:xfrm rot="16200000">
            <a:off x="-981074" y="3289560"/>
            <a:ext cx="2254371"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Variable values</a:t>
            </a:r>
          </a:p>
        </p:txBody>
      </p:sp>
      <p:sp>
        <p:nvSpPr>
          <p:cNvPr id="9" name="TextBox 8"/>
          <p:cNvSpPr txBox="1"/>
          <p:nvPr/>
        </p:nvSpPr>
        <p:spPr>
          <a:xfrm rot="16200000">
            <a:off x="-1282145" y="3166635"/>
            <a:ext cx="3419475" cy="507831"/>
          </a:xfrm>
          <a:prstGeom prst="rect">
            <a:avLst/>
          </a:prstGeom>
          <a:noFill/>
        </p:spPr>
        <p:txBody>
          <a:bodyPr wrap="square" rtlCol="0">
            <a:spAutoFit/>
          </a:bodyPr>
          <a:lstStyle/>
          <a:p>
            <a:r>
              <a:rPr lang="en-US" sz="1350" dirty="0">
                <a:latin typeface="Helvetica Light" charset="0"/>
                <a:ea typeface="Helvetica Light" charset="0"/>
                <a:cs typeface="Helvetica Light" charset="0"/>
              </a:rPr>
              <a:t>0                               1                               2</a:t>
            </a:r>
          </a:p>
        </p:txBody>
      </p:sp>
      <p:sp>
        <p:nvSpPr>
          <p:cNvPr id="13" name="TextBox 12"/>
          <p:cNvSpPr txBox="1"/>
          <p:nvPr/>
        </p:nvSpPr>
        <p:spPr>
          <a:xfrm>
            <a:off x="4535809" y="1661599"/>
            <a:ext cx="4408166" cy="4524315"/>
          </a:xfrm>
          <a:prstGeom prst="rect">
            <a:avLst/>
          </a:prstGeom>
          <a:noFill/>
        </p:spPr>
        <p:txBody>
          <a:bodyPr wrap="square" rtlCol="0">
            <a:spAutoFit/>
          </a:bodyPr>
          <a:lstStyle/>
          <a:p>
            <a:r>
              <a:rPr lang="en-US" dirty="0">
                <a:latin typeface="Courier" charset="0"/>
                <a:ea typeface="Courier" charset="0"/>
                <a:cs typeface="Courier" charset="0"/>
              </a:rPr>
              <a:t>R code: </a:t>
            </a:r>
          </a:p>
          <a:p>
            <a:r>
              <a:rPr lang="en-US" dirty="0" err="1">
                <a:latin typeface="Courier" charset="0"/>
                <a:ea typeface="Courier" charset="0"/>
                <a:cs typeface="Courier" charset="0"/>
              </a:rPr>
              <a:t>pca</a:t>
            </a:r>
            <a:r>
              <a:rPr lang="en-US" dirty="0">
                <a:latin typeface="Courier" charset="0"/>
                <a:ea typeface="Courier" charset="0"/>
                <a:cs typeface="Courier" charset="0"/>
              </a:rPr>
              <a:t> = </a:t>
            </a:r>
            <a:r>
              <a:rPr lang="en-US" dirty="0" err="1">
                <a:latin typeface="Courier" charset="0"/>
                <a:ea typeface="Courier" charset="0"/>
                <a:cs typeface="Courier" charset="0"/>
              </a:rPr>
              <a:t>prcomp</a:t>
            </a:r>
            <a:r>
              <a:rPr lang="en-US" dirty="0">
                <a:latin typeface="Courier" charset="0"/>
                <a:ea typeface="Courier" charset="0"/>
                <a:cs typeface="Courier" charset="0"/>
              </a:rPr>
              <a:t>(data,</a:t>
            </a:r>
          </a:p>
          <a:p>
            <a:r>
              <a:rPr lang="en-US" dirty="0">
                <a:latin typeface="Courier" charset="0"/>
                <a:ea typeface="Courier" charset="0"/>
                <a:cs typeface="Courier" charset="0"/>
              </a:rPr>
              <a:t>	center=TRUE,</a:t>
            </a:r>
          </a:p>
          <a:p>
            <a:r>
              <a:rPr lang="en-US" dirty="0">
                <a:latin typeface="Courier" charset="0"/>
                <a:ea typeface="Courier" charset="0"/>
                <a:cs typeface="Courier" charset="0"/>
              </a:rPr>
              <a:t>	scale.=TRUE)</a:t>
            </a:r>
          </a:p>
          <a:p>
            <a:endParaRPr lang="en-US" dirty="0">
              <a:latin typeface="Courier" charset="0"/>
              <a:ea typeface="Courier" charset="0"/>
              <a:cs typeface="Courier" charset="0"/>
            </a:endParaRPr>
          </a:p>
          <a:p>
            <a:pPr marL="342900" indent="-342900">
              <a:buFont typeface="+mj-lt"/>
              <a:buAutoNum type="arabicPeriod"/>
            </a:pPr>
            <a:r>
              <a:rPr lang="en-US" dirty="0">
                <a:latin typeface="Helvetica Light" charset="0"/>
                <a:ea typeface="Helvetica Light" charset="0"/>
                <a:cs typeface="Helvetica Light" charset="0"/>
              </a:rPr>
              <a:t>Normalize the data</a:t>
            </a:r>
          </a:p>
          <a:p>
            <a:pPr marL="342900" indent="-342900">
              <a:buFont typeface="+mj-lt"/>
              <a:buAutoNum type="arabicPeriod"/>
            </a:pPr>
            <a:r>
              <a:rPr lang="en-US" dirty="0">
                <a:latin typeface="Helvetica Light" charset="0"/>
                <a:ea typeface="Helvetica Light" charset="0"/>
                <a:cs typeface="Helvetica Light" charset="0"/>
              </a:rPr>
              <a:t>Find the covariance matrix between all variables</a:t>
            </a:r>
          </a:p>
          <a:p>
            <a:pPr marL="342900" indent="-342900">
              <a:buFont typeface="+mj-lt"/>
              <a:buAutoNum type="arabicPeriod"/>
            </a:pPr>
            <a:r>
              <a:rPr lang="en-US" dirty="0">
                <a:latin typeface="Helvetica Light" charset="0"/>
                <a:ea typeface="Helvetica Light" charset="0"/>
                <a:cs typeface="Helvetica Light" charset="0"/>
              </a:rPr>
              <a:t>Calculate the eigenvectors and eigenvalues of the matrix</a:t>
            </a:r>
          </a:p>
          <a:p>
            <a:pPr marL="342900" indent="-342900">
              <a:buFont typeface="+mj-lt"/>
              <a:buAutoNum type="arabicPeriod"/>
            </a:pPr>
            <a:r>
              <a:rPr lang="en-US" dirty="0">
                <a:latin typeface="Helvetica Light" charset="0"/>
                <a:ea typeface="Helvetica Light" charset="0"/>
                <a:cs typeface="Helvetica Light" charset="0"/>
              </a:rPr>
              <a:t>Transform or project the original data onto this new set of coordinates (PC-space)</a:t>
            </a:r>
          </a:p>
          <a:p>
            <a:pPr marL="342900" indent="-342900">
              <a:buFont typeface="+mj-lt"/>
              <a:buAutoNum type="arabicPeriod"/>
            </a:pPr>
            <a:r>
              <a:rPr lang="en-US" dirty="0">
                <a:latin typeface="Helvetica Light" charset="0"/>
                <a:ea typeface="Helvetica Light" charset="0"/>
                <a:cs typeface="Helvetica Light" charset="0"/>
              </a:rPr>
              <a:t>PC1 is orthogonal (uncorrelated) with PC2, and so on.</a:t>
            </a:r>
          </a:p>
          <a:p>
            <a:pPr marL="342900" indent="-342900">
              <a:buFont typeface="+mj-lt"/>
              <a:buAutoNum type="arabicPeriod"/>
            </a:pPr>
            <a:endParaRPr lang="en-US" dirty="0">
              <a:latin typeface="Helvetica Light" charset="0"/>
              <a:ea typeface="Helvetica Light" charset="0"/>
              <a:cs typeface="Helvetica Light" charset="0"/>
            </a:endParaRPr>
          </a:p>
        </p:txBody>
      </p:sp>
    </p:spTree>
    <p:extLst>
      <p:ext uri="{BB962C8B-B14F-4D97-AF65-F5344CB8AC3E}">
        <p14:creationId xmlns:p14="http://schemas.microsoft.com/office/powerpoint/2010/main" val="3645957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0" y="1210097"/>
            <a:ext cx="4611409" cy="46114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802" y="1339505"/>
            <a:ext cx="4364183" cy="4364183"/>
          </a:xfrm>
          <a:prstGeom prst="rect">
            <a:avLst/>
          </a:prstGeom>
        </p:spPr>
      </p:pic>
      <p:sp>
        <p:nvSpPr>
          <p:cNvPr id="8" name="TextBox 7"/>
          <p:cNvSpPr txBox="1"/>
          <p:nvPr/>
        </p:nvSpPr>
        <p:spPr>
          <a:xfrm rot="16200000">
            <a:off x="-981074" y="3289560"/>
            <a:ext cx="2254371"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Variable values</a:t>
            </a:r>
          </a:p>
        </p:txBody>
      </p:sp>
      <p:sp>
        <p:nvSpPr>
          <p:cNvPr id="9" name="TextBox 8"/>
          <p:cNvSpPr txBox="1"/>
          <p:nvPr/>
        </p:nvSpPr>
        <p:spPr>
          <a:xfrm rot="16200000">
            <a:off x="-1282145" y="3166635"/>
            <a:ext cx="3419475" cy="507831"/>
          </a:xfrm>
          <a:prstGeom prst="rect">
            <a:avLst/>
          </a:prstGeom>
          <a:noFill/>
        </p:spPr>
        <p:txBody>
          <a:bodyPr wrap="square" rtlCol="0">
            <a:spAutoFit/>
          </a:bodyPr>
          <a:lstStyle/>
          <a:p>
            <a:r>
              <a:rPr lang="en-US" sz="1350" dirty="0">
                <a:latin typeface="Helvetica Light" charset="0"/>
                <a:ea typeface="Helvetica Light" charset="0"/>
                <a:cs typeface="Helvetica Light" charset="0"/>
              </a:rPr>
              <a:t>0                               1                               2</a:t>
            </a:r>
          </a:p>
        </p:txBody>
      </p:sp>
      <p:sp>
        <p:nvSpPr>
          <p:cNvPr id="10" name="TextBox 9"/>
          <p:cNvSpPr txBox="1"/>
          <p:nvPr/>
        </p:nvSpPr>
        <p:spPr>
          <a:xfrm rot="16200000">
            <a:off x="3710292" y="3289560"/>
            <a:ext cx="2254371" cy="300082"/>
          </a:xfrm>
          <a:prstGeom prst="rect">
            <a:avLst/>
          </a:prstGeom>
          <a:solidFill>
            <a:schemeClr val="bg1"/>
          </a:solidFill>
        </p:spPr>
        <p:txBody>
          <a:bodyPr wrap="square" rtlCol="0">
            <a:spAutoFit/>
          </a:bodyPr>
          <a:lstStyle/>
          <a:p>
            <a:pPr algn="ctr"/>
            <a:r>
              <a:rPr lang="en-US" sz="1350" dirty="0">
                <a:latin typeface="Helvetica Light" charset="0"/>
                <a:ea typeface="Helvetica Light" charset="0"/>
                <a:cs typeface="Helvetica Light" charset="0"/>
              </a:rPr>
              <a:t>PC2 (13%)</a:t>
            </a:r>
          </a:p>
        </p:txBody>
      </p:sp>
      <p:sp>
        <p:nvSpPr>
          <p:cNvPr id="11" name="TextBox 10"/>
          <p:cNvSpPr txBox="1"/>
          <p:nvPr/>
        </p:nvSpPr>
        <p:spPr>
          <a:xfrm>
            <a:off x="5967717" y="5387301"/>
            <a:ext cx="2254371" cy="300082"/>
          </a:xfrm>
          <a:prstGeom prst="rect">
            <a:avLst/>
          </a:prstGeom>
          <a:solidFill>
            <a:schemeClr val="bg1"/>
          </a:solidFill>
        </p:spPr>
        <p:txBody>
          <a:bodyPr wrap="square" rtlCol="0">
            <a:spAutoFit/>
          </a:bodyPr>
          <a:lstStyle/>
          <a:p>
            <a:pPr algn="ctr"/>
            <a:r>
              <a:rPr lang="en-US" sz="1350" dirty="0">
                <a:latin typeface="Helvetica Light" charset="0"/>
                <a:ea typeface="Helvetica Light" charset="0"/>
                <a:cs typeface="Helvetica Light" charset="0"/>
              </a:rPr>
              <a:t>PC1 (19%)</a:t>
            </a:r>
          </a:p>
        </p:txBody>
      </p:sp>
      <p:sp>
        <p:nvSpPr>
          <p:cNvPr id="12" name="TextBox 11"/>
          <p:cNvSpPr txBox="1"/>
          <p:nvPr/>
        </p:nvSpPr>
        <p:spPr>
          <a:xfrm>
            <a:off x="1190626" y="5528454"/>
            <a:ext cx="2254371"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Variables 1-100 (of 10000)</a:t>
            </a:r>
          </a:p>
        </p:txBody>
      </p:sp>
      <p:sp>
        <p:nvSpPr>
          <p:cNvPr id="13" name="Title 1">
            <a:extLst>
              <a:ext uri="{FF2B5EF4-FFF2-40B4-BE49-F238E27FC236}">
                <a16:creationId xmlns:a16="http://schemas.microsoft.com/office/drawing/2014/main" id="{BF27AB9D-531F-3146-ABE6-8F34052E6620}"/>
              </a:ext>
            </a:extLst>
          </p:cNvPr>
          <p:cNvSpPr>
            <a:spLocks noGrp="1"/>
          </p:cNvSpPr>
          <p:nvPr>
            <p:ph type="title"/>
          </p:nvPr>
        </p:nvSpPr>
        <p:spPr>
          <a:xfrm>
            <a:off x="628650" y="532172"/>
            <a:ext cx="7886700" cy="994172"/>
          </a:xfrm>
        </p:spPr>
        <p:txBody>
          <a:bodyPr/>
          <a:lstStyle/>
          <a:p>
            <a:pPr algn="ctr"/>
            <a:r>
              <a:rPr lang="en-US" dirty="0">
                <a:solidFill>
                  <a:srgbClr val="0432FF"/>
                </a:solidFill>
                <a:latin typeface="+mn-lt"/>
              </a:rPr>
              <a:t>PCA: How does it work?</a:t>
            </a:r>
          </a:p>
        </p:txBody>
      </p:sp>
    </p:spTree>
    <p:extLst>
      <p:ext uri="{BB962C8B-B14F-4D97-AF65-F5344CB8AC3E}">
        <p14:creationId xmlns:p14="http://schemas.microsoft.com/office/powerpoint/2010/main" val="394302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9" y="1263524"/>
            <a:ext cx="4800600" cy="4800600"/>
          </a:xfrm>
          <a:prstGeom prst="rect">
            <a:avLst/>
          </a:prstGeom>
        </p:spPr>
      </p:pic>
      <p:sp>
        <p:nvSpPr>
          <p:cNvPr id="7" name="TextBox 6"/>
          <p:cNvSpPr txBox="1"/>
          <p:nvPr/>
        </p:nvSpPr>
        <p:spPr>
          <a:xfrm>
            <a:off x="1806514" y="5633229"/>
            <a:ext cx="2254371" cy="369332"/>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PC 1-10 (of 10000)</a:t>
            </a:r>
          </a:p>
        </p:txBody>
      </p:sp>
      <p:sp>
        <p:nvSpPr>
          <p:cNvPr id="10" name="TextBox 9"/>
          <p:cNvSpPr txBox="1"/>
          <p:nvPr/>
        </p:nvSpPr>
        <p:spPr>
          <a:xfrm rot="16200000">
            <a:off x="-870382" y="3198155"/>
            <a:ext cx="2598014" cy="646331"/>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Proportion of variation explained (</a:t>
            </a:r>
            <a:r>
              <a:rPr lang="en-US" dirty="0" err="1">
                <a:latin typeface="Helvetica Light" charset="0"/>
                <a:ea typeface="Helvetica Light" charset="0"/>
                <a:cs typeface="Helvetica Light" charset="0"/>
              </a:rPr>
              <a:t>Var</a:t>
            </a:r>
            <a:r>
              <a:rPr lang="en-US" dirty="0">
                <a:latin typeface="Helvetica Light" charset="0"/>
                <a:ea typeface="Helvetica Light" charset="0"/>
                <a:cs typeface="Helvetica Light" charset="0"/>
              </a:rPr>
              <a:t>[PC])</a:t>
            </a:r>
          </a:p>
        </p:txBody>
      </p:sp>
      <p:pic>
        <p:nvPicPr>
          <p:cNvPr id="6" name="Picture 2" descr="https://upload.wikimedia.org/wikipedia/commons/thumb/e/e0/Yamnuska_bottom_cliff.jpg/1024px-Yamnuska_bottom_clif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522" y="1962024"/>
            <a:ext cx="2337178" cy="31154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36560" y="1641231"/>
            <a:ext cx="2457450" cy="507831"/>
          </a:xfrm>
          <a:prstGeom prst="rect">
            <a:avLst/>
          </a:prstGeom>
          <a:noFill/>
        </p:spPr>
        <p:txBody>
          <a:bodyPr wrap="square" rtlCol="0">
            <a:spAutoFit/>
          </a:bodyPr>
          <a:lstStyle/>
          <a:p>
            <a:r>
              <a:rPr lang="en-US" sz="1350" dirty="0">
                <a:latin typeface="Helvetica Light" charset="0"/>
                <a:ea typeface="Helvetica Light" charset="0"/>
                <a:cs typeface="Helvetica Light" charset="0"/>
              </a:rPr>
              <a:t>This is known as a </a:t>
            </a:r>
            <a:r>
              <a:rPr lang="en-US" sz="1350">
                <a:latin typeface="Helvetica Light" charset="0"/>
                <a:ea typeface="Helvetica Light" charset="0"/>
                <a:cs typeface="Helvetica Light" charset="0"/>
              </a:rPr>
              <a:t>Scree plot.</a:t>
            </a:r>
            <a:endParaRPr lang="en-US" sz="1350" dirty="0">
              <a:latin typeface="Helvetica Light" charset="0"/>
              <a:ea typeface="Helvetica Light" charset="0"/>
              <a:cs typeface="Helvetica Light" charset="0"/>
            </a:endParaRPr>
          </a:p>
        </p:txBody>
      </p:sp>
      <p:sp>
        <p:nvSpPr>
          <p:cNvPr id="9" name="TextBox 8"/>
          <p:cNvSpPr txBox="1"/>
          <p:nvPr/>
        </p:nvSpPr>
        <p:spPr>
          <a:xfrm>
            <a:off x="5187571" y="5147405"/>
            <a:ext cx="3594479" cy="715581"/>
          </a:xfrm>
          <a:prstGeom prst="rect">
            <a:avLst/>
          </a:prstGeom>
          <a:noFill/>
        </p:spPr>
        <p:txBody>
          <a:bodyPr wrap="square" rtlCol="0">
            <a:spAutoFit/>
          </a:bodyPr>
          <a:lstStyle/>
          <a:p>
            <a:r>
              <a:rPr lang="en-US" sz="1350" dirty="0">
                <a:latin typeface="Helvetica Light" charset="0"/>
                <a:ea typeface="Helvetica Light" charset="0"/>
                <a:cs typeface="Helvetica Light" charset="0"/>
              </a:rPr>
              <a:t>Mount </a:t>
            </a:r>
            <a:r>
              <a:rPr lang="en-US" sz="1350" dirty="0" err="1">
                <a:latin typeface="Helvetica Light" charset="0"/>
                <a:ea typeface="Helvetica Light" charset="0"/>
                <a:cs typeface="Helvetica Light" charset="0"/>
              </a:rPr>
              <a:t>Yamnuska</a:t>
            </a:r>
            <a:r>
              <a:rPr lang="en-US" sz="1350" dirty="0">
                <a:latin typeface="Helvetica Light" charset="0"/>
                <a:ea typeface="Helvetica Light" charset="0"/>
                <a:cs typeface="Helvetica Light" charset="0"/>
              </a:rPr>
              <a:t>, Alberta, Canada. https://</a:t>
            </a:r>
            <a:r>
              <a:rPr lang="en-US" sz="1350" dirty="0" err="1">
                <a:latin typeface="Helvetica Light" charset="0"/>
                <a:ea typeface="Helvetica Light" charset="0"/>
                <a:cs typeface="Helvetica Light" charset="0"/>
              </a:rPr>
              <a:t>commons.wikimedia.org</a:t>
            </a:r>
            <a:r>
              <a:rPr lang="en-US" sz="1350" dirty="0">
                <a:latin typeface="Helvetica Light" charset="0"/>
                <a:ea typeface="Helvetica Light" charset="0"/>
                <a:cs typeface="Helvetica Light" charset="0"/>
              </a:rPr>
              <a:t>/wiki/</a:t>
            </a:r>
            <a:r>
              <a:rPr lang="en-US" sz="1350" dirty="0" err="1">
                <a:latin typeface="Helvetica Light" charset="0"/>
                <a:ea typeface="Helvetica Light" charset="0"/>
                <a:cs typeface="Helvetica Light" charset="0"/>
              </a:rPr>
              <a:t>File:Yamnuska_bottom_cliff.jpg</a:t>
            </a:r>
            <a:endParaRPr lang="en-US" sz="1350" dirty="0">
              <a:latin typeface="Helvetica Light" charset="0"/>
              <a:ea typeface="Helvetica Light" charset="0"/>
              <a:cs typeface="Helvetica Light" charset="0"/>
            </a:endParaRPr>
          </a:p>
        </p:txBody>
      </p:sp>
      <p:sp>
        <p:nvSpPr>
          <p:cNvPr id="11" name="TextBox 10"/>
          <p:cNvSpPr txBox="1"/>
          <p:nvPr/>
        </p:nvSpPr>
        <p:spPr>
          <a:xfrm>
            <a:off x="5489385" y="1663128"/>
            <a:ext cx="3025965" cy="300082"/>
          </a:xfrm>
          <a:prstGeom prst="rect">
            <a:avLst/>
          </a:prstGeom>
          <a:noFill/>
        </p:spPr>
        <p:txBody>
          <a:bodyPr wrap="square" rtlCol="0">
            <a:spAutoFit/>
          </a:bodyPr>
          <a:lstStyle/>
          <a:p>
            <a:r>
              <a:rPr lang="en-US" sz="1350" dirty="0">
                <a:latin typeface="Helvetica Light" charset="0"/>
                <a:ea typeface="Helvetica Light" charset="0"/>
                <a:cs typeface="Helvetica Light" charset="0"/>
              </a:rPr>
              <a:t>This is a Scree </a:t>
            </a:r>
            <a:r>
              <a:rPr lang="en-US" sz="1350">
                <a:latin typeface="Helvetica Light" charset="0"/>
                <a:ea typeface="Helvetica Light" charset="0"/>
                <a:cs typeface="Helvetica Light" charset="0"/>
              </a:rPr>
              <a:t>geological formation.</a:t>
            </a:r>
            <a:endParaRPr lang="en-US" sz="1350" dirty="0">
              <a:latin typeface="Helvetica Light" charset="0"/>
              <a:ea typeface="Helvetica Light" charset="0"/>
              <a:cs typeface="Helvetica Light" charset="0"/>
            </a:endParaRPr>
          </a:p>
        </p:txBody>
      </p:sp>
      <p:sp>
        <p:nvSpPr>
          <p:cNvPr id="5" name="TextBox 4"/>
          <p:cNvSpPr txBox="1"/>
          <p:nvPr/>
        </p:nvSpPr>
        <p:spPr>
          <a:xfrm>
            <a:off x="1806514" y="2181910"/>
            <a:ext cx="3682871" cy="323165"/>
          </a:xfrm>
          <a:prstGeom prst="rect">
            <a:avLst/>
          </a:prstGeom>
          <a:noFill/>
        </p:spPr>
        <p:txBody>
          <a:bodyPr wrap="square" rtlCol="0">
            <a:spAutoFit/>
          </a:bodyPr>
          <a:lstStyle/>
          <a:p>
            <a:pPr marL="0" lvl="2"/>
            <a:r>
              <a:rPr lang="en-US" sz="1500" dirty="0" err="1">
                <a:latin typeface="Helvetica Neue Light"/>
                <a:cs typeface="Helvetica Neue Light"/>
              </a:rPr>
              <a:t>Var</a:t>
            </a:r>
            <a:r>
              <a:rPr lang="en-US" sz="1500" dirty="0">
                <a:latin typeface="Helvetica Neue Light"/>
                <a:cs typeface="Helvetica Neue Light"/>
              </a:rPr>
              <a:t>[PC] = Eigenvalue/sum(All Eigenvalues)</a:t>
            </a:r>
          </a:p>
        </p:txBody>
      </p:sp>
      <p:sp>
        <p:nvSpPr>
          <p:cNvPr id="12" name="TextBox 11"/>
          <p:cNvSpPr txBox="1"/>
          <p:nvPr/>
        </p:nvSpPr>
        <p:spPr>
          <a:xfrm>
            <a:off x="1238250" y="5400675"/>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1</a:t>
            </a:r>
          </a:p>
        </p:txBody>
      </p:sp>
      <p:sp>
        <p:nvSpPr>
          <p:cNvPr id="13" name="TextBox 12"/>
          <p:cNvSpPr txBox="1"/>
          <p:nvPr/>
        </p:nvSpPr>
        <p:spPr>
          <a:xfrm>
            <a:off x="1593619" y="5402754"/>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2</a:t>
            </a:r>
          </a:p>
        </p:txBody>
      </p:sp>
      <p:sp>
        <p:nvSpPr>
          <p:cNvPr id="14" name="TextBox 13"/>
          <p:cNvSpPr txBox="1"/>
          <p:nvPr/>
        </p:nvSpPr>
        <p:spPr>
          <a:xfrm>
            <a:off x="1990509" y="5400675"/>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3</a:t>
            </a:r>
          </a:p>
        </p:txBody>
      </p:sp>
      <p:sp>
        <p:nvSpPr>
          <p:cNvPr id="15" name="TextBox 14"/>
          <p:cNvSpPr txBox="1"/>
          <p:nvPr/>
        </p:nvSpPr>
        <p:spPr>
          <a:xfrm>
            <a:off x="2345878" y="5402754"/>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4</a:t>
            </a:r>
          </a:p>
        </p:txBody>
      </p:sp>
      <p:sp>
        <p:nvSpPr>
          <p:cNvPr id="16" name="TextBox 15"/>
          <p:cNvSpPr txBox="1"/>
          <p:nvPr/>
        </p:nvSpPr>
        <p:spPr>
          <a:xfrm>
            <a:off x="2724304" y="5400675"/>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5</a:t>
            </a:r>
          </a:p>
        </p:txBody>
      </p:sp>
      <p:sp>
        <p:nvSpPr>
          <p:cNvPr id="17" name="TextBox 16"/>
          <p:cNvSpPr txBox="1"/>
          <p:nvPr/>
        </p:nvSpPr>
        <p:spPr>
          <a:xfrm>
            <a:off x="3079672" y="5402754"/>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6</a:t>
            </a:r>
          </a:p>
        </p:txBody>
      </p:sp>
      <p:sp>
        <p:nvSpPr>
          <p:cNvPr id="18" name="TextBox 17"/>
          <p:cNvSpPr txBox="1"/>
          <p:nvPr/>
        </p:nvSpPr>
        <p:spPr>
          <a:xfrm>
            <a:off x="3476563" y="5400675"/>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7</a:t>
            </a:r>
          </a:p>
        </p:txBody>
      </p:sp>
      <p:sp>
        <p:nvSpPr>
          <p:cNvPr id="19" name="TextBox 18"/>
          <p:cNvSpPr txBox="1"/>
          <p:nvPr/>
        </p:nvSpPr>
        <p:spPr>
          <a:xfrm>
            <a:off x="3831931" y="5402754"/>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8</a:t>
            </a:r>
          </a:p>
        </p:txBody>
      </p:sp>
      <p:sp>
        <p:nvSpPr>
          <p:cNvPr id="20" name="TextBox 19"/>
          <p:cNvSpPr txBox="1"/>
          <p:nvPr/>
        </p:nvSpPr>
        <p:spPr>
          <a:xfrm>
            <a:off x="4218628" y="5398596"/>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9</a:t>
            </a:r>
          </a:p>
        </p:txBody>
      </p:sp>
      <p:sp>
        <p:nvSpPr>
          <p:cNvPr id="21" name="TextBox 20"/>
          <p:cNvSpPr txBox="1"/>
          <p:nvPr/>
        </p:nvSpPr>
        <p:spPr>
          <a:xfrm>
            <a:off x="4553215" y="5400675"/>
            <a:ext cx="378426" cy="300082"/>
          </a:xfrm>
          <a:prstGeom prst="rect">
            <a:avLst/>
          </a:prstGeom>
          <a:noFill/>
        </p:spPr>
        <p:txBody>
          <a:bodyPr wrap="square" rtlCol="0">
            <a:spAutoFit/>
          </a:bodyPr>
          <a:lstStyle/>
          <a:p>
            <a:pPr algn="ctr"/>
            <a:r>
              <a:rPr lang="en-US" sz="1350">
                <a:latin typeface="Helvetica Neue Light" charset="0"/>
                <a:ea typeface="Helvetica Neue Light" charset="0"/>
                <a:cs typeface="Helvetica Neue Light" charset="0"/>
              </a:rPr>
              <a:t>10</a:t>
            </a:r>
            <a:endParaRPr lang="en-US" sz="1350" dirty="0">
              <a:latin typeface="Helvetica Neue Light" charset="0"/>
              <a:ea typeface="Helvetica Neue Light" charset="0"/>
              <a:cs typeface="Helvetica Neue Light" charset="0"/>
            </a:endParaRPr>
          </a:p>
        </p:txBody>
      </p:sp>
      <p:sp>
        <p:nvSpPr>
          <p:cNvPr id="23" name="Title 1">
            <a:extLst>
              <a:ext uri="{FF2B5EF4-FFF2-40B4-BE49-F238E27FC236}">
                <a16:creationId xmlns:a16="http://schemas.microsoft.com/office/drawing/2014/main" id="{6126CD6E-AD89-2A4C-8E9B-286A6AE3B93A}"/>
              </a:ext>
            </a:extLst>
          </p:cNvPr>
          <p:cNvSpPr>
            <a:spLocks noGrp="1"/>
          </p:cNvSpPr>
          <p:nvPr>
            <p:ph type="title"/>
          </p:nvPr>
        </p:nvSpPr>
        <p:spPr>
          <a:xfrm>
            <a:off x="628650" y="532172"/>
            <a:ext cx="7886700" cy="994172"/>
          </a:xfrm>
        </p:spPr>
        <p:txBody>
          <a:bodyPr/>
          <a:lstStyle/>
          <a:p>
            <a:pPr algn="ctr"/>
            <a:r>
              <a:rPr lang="en-US" dirty="0">
                <a:solidFill>
                  <a:srgbClr val="0432FF"/>
                </a:solidFill>
                <a:latin typeface="+mn-lt"/>
              </a:rPr>
              <a:t>PCA: How does it work?</a:t>
            </a:r>
          </a:p>
        </p:txBody>
      </p:sp>
    </p:spTree>
    <p:extLst>
      <p:ext uri="{BB962C8B-B14F-4D97-AF65-F5344CB8AC3E}">
        <p14:creationId xmlns:p14="http://schemas.microsoft.com/office/powerpoint/2010/main" val="2242160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87447"/>
            <a:ext cx="6172200" cy="857250"/>
          </a:xfrm>
        </p:spPr>
        <p:txBody>
          <a:bodyPr/>
          <a:lstStyle/>
          <a:p>
            <a:pPr algn="ctr"/>
            <a:r>
              <a:rPr lang="en-US" dirty="0">
                <a:solidFill>
                  <a:srgbClr val="0000FF"/>
                </a:solidFill>
                <a:latin typeface="+mn-lt"/>
              </a:rPr>
              <a:t>PCA: Uses</a:t>
            </a:r>
          </a:p>
        </p:txBody>
      </p:sp>
      <p:sp>
        <p:nvSpPr>
          <p:cNvPr id="3" name="TextBox 2"/>
          <p:cNvSpPr txBox="1"/>
          <p:nvPr/>
        </p:nvSpPr>
        <p:spPr>
          <a:xfrm>
            <a:off x="427009" y="2155223"/>
            <a:ext cx="8294298" cy="3416320"/>
          </a:xfrm>
          <a:prstGeom prst="rect">
            <a:avLst/>
          </a:prstGeom>
          <a:noFill/>
        </p:spPr>
        <p:txBody>
          <a:bodyPr wrap="square" rtlCol="0">
            <a:spAutoFit/>
          </a:bodyPr>
          <a:lstStyle/>
          <a:p>
            <a:pPr marL="557213" lvl="1" indent="-214313">
              <a:buFont typeface="Arial"/>
              <a:buChar char="•"/>
            </a:pPr>
            <a:r>
              <a:rPr lang="en-US" sz="2700" dirty="0">
                <a:latin typeface="Helvetica Neue Light"/>
                <a:cs typeface="Helvetica Neue Light"/>
              </a:rPr>
              <a:t>Highly sensitive summary of all the data</a:t>
            </a:r>
          </a:p>
          <a:p>
            <a:pPr marL="557213" lvl="1" indent="-214313">
              <a:buFont typeface="Arial"/>
              <a:buChar char="•"/>
            </a:pPr>
            <a:r>
              <a:rPr lang="en-US" sz="2700" dirty="0">
                <a:latin typeface="Helvetica Neue Light"/>
                <a:cs typeface="Helvetica Neue Light"/>
              </a:rPr>
              <a:t>Summarize structure within the data</a:t>
            </a:r>
          </a:p>
          <a:p>
            <a:pPr marL="557213" lvl="1" indent="-214313">
              <a:buFont typeface="Arial"/>
              <a:buChar char="•"/>
            </a:pPr>
            <a:r>
              <a:rPr lang="en-US" sz="2700" dirty="0">
                <a:latin typeface="Helvetica Neue Light"/>
                <a:cs typeface="Helvetica Neue Light"/>
              </a:rPr>
              <a:t>Identify groups, when paired with K-means cluster</a:t>
            </a:r>
          </a:p>
          <a:p>
            <a:pPr marL="557213" lvl="1" indent="-214313">
              <a:buFont typeface="Arial"/>
              <a:buChar char="•"/>
            </a:pPr>
            <a:r>
              <a:rPr lang="en-US" sz="2700" dirty="0">
                <a:latin typeface="Helvetica Neue Light"/>
                <a:cs typeface="Helvetica Neue Light"/>
              </a:rPr>
              <a:t>Sanity check for study design </a:t>
            </a:r>
          </a:p>
          <a:p>
            <a:pPr marL="900113" lvl="2" indent="-214313">
              <a:buFont typeface="Arial"/>
              <a:buChar char="•"/>
            </a:pPr>
            <a:r>
              <a:rPr lang="en-US" sz="2700" dirty="0">
                <a:latin typeface="Helvetica Neue Light"/>
                <a:cs typeface="Helvetica Neue Light"/>
              </a:rPr>
              <a:t>E.g. Diseased individuals cluster vs controls, first batch and second batch don’t cluster together</a:t>
            </a:r>
          </a:p>
          <a:p>
            <a:pPr marL="557213" lvl="1" indent="-214313">
              <a:buFont typeface="Arial"/>
              <a:buChar char="•"/>
            </a:pPr>
            <a:r>
              <a:rPr lang="en-US" sz="2700" dirty="0">
                <a:latin typeface="Helvetica Neue Light"/>
                <a:cs typeface="Helvetica Neue Light"/>
              </a:rPr>
              <a:t>Sanity check when combining data</a:t>
            </a:r>
          </a:p>
          <a:p>
            <a:endParaRPr lang="en-US" sz="2700" dirty="0"/>
          </a:p>
        </p:txBody>
      </p:sp>
    </p:spTree>
    <p:extLst>
      <p:ext uri="{BB962C8B-B14F-4D97-AF65-F5344CB8AC3E}">
        <p14:creationId xmlns:p14="http://schemas.microsoft.com/office/powerpoint/2010/main" val="315787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FF"/>
                </a:solidFill>
                <a:latin typeface="+mn-lt"/>
              </a:rPr>
              <a:t>PCA: Assumptions and Pitfalls</a:t>
            </a:r>
          </a:p>
        </p:txBody>
      </p:sp>
      <p:sp>
        <p:nvSpPr>
          <p:cNvPr id="4" name="TextBox 3"/>
          <p:cNvSpPr txBox="1"/>
          <p:nvPr/>
        </p:nvSpPr>
        <p:spPr>
          <a:xfrm>
            <a:off x="763439" y="2122095"/>
            <a:ext cx="7504980" cy="3831818"/>
          </a:xfrm>
          <a:prstGeom prst="rect">
            <a:avLst/>
          </a:prstGeom>
          <a:noFill/>
        </p:spPr>
        <p:txBody>
          <a:bodyPr wrap="square" rtlCol="0">
            <a:spAutoFit/>
          </a:bodyPr>
          <a:lstStyle/>
          <a:p>
            <a:pPr marL="214313" indent="-214313">
              <a:buFont typeface="Arial"/>
              <a:buChar char="•"/>
            </a:pPr>
            <a:r>
              <a:rPr lang="en-US" sz="2700" dirty="0">
                <a:latin typeface="Helvetica Neue Light"/>
                <a:cs typeface="Helvetica Neue Light"/>
              </a:rPr>
              <a:t>Assumptions</a:t>
            </a:r>
          </a:p>
          <a:p>
            <a:pPr marL="557213" lvl="1" indent="-214313">
              <a:buFont typeface="Arial"/>
              <a:buChar char="•"/>
            </a:pPr>
            <a:r>
              <a:rPr lang="en-US" sz="2700" dirty="0">
                <a:latin typeface="Helvetica Neue Light"/>
                <a:cs typeface="Helvetica Neue Light"/>
              </a:rPr>
              <a:t>Linear relationship between data</a:t>
            </a:r>
          </a:p>
          <a:p>
            <a:pPr marL="557213" lvl="1" indent="-214313">
              <a:buFont typeface="Arial"/>
              <a:buChar char="•"/>
            </a:pPr>
            <a:r>
              <a:rPr lang="en-US" sz="2700" dirty="0">
                <a:latin typeface="Helvetica Neue Light"/>
                <a:cs typeface="Helvetica Neue Light"/>
              </a:rPr>
              <a:t>Variables are independent</a:t>
            </a:r>
          </a:p>
          <a:p>
            <a:pPr marL="214313" indent="-214313">
              <a:buFont typeface="Arial"/>
              <a:buChar char="•"/>
            </a:pPr>
            <a:r>
              <a:rPr lang="en-US" sz="2700" dirty="0">
                <a:latin typeface="Helvetica Neue Light"/>
                <a:cs typeface="Helvetica Neue Light"/>
              </a:rPr>
              <a:t>Pitfalls</a:t>
            </a:r>
          </a:p>
          <a:p>
            <a:pPr marL="557213" lvl="1" indent="-214313">
              <a:buFont typeface="Arial"/>
              <a:buChar char="•"/>
            </a:pPr>
            <a:r>
              <a:rPr lang="en-US" sz="2700" dirty="0">
                <a:latin typeface="Helvetica Neue Light"/>
                <a:cs typeface="Helvetica Neue Light"/>
              </a:rPr>
              <a:t>Only look at the first few PCs</a:t>
            </a:r>
          </a:p>
          <a:p>
            <a:pPr marL="557213" lvl="1" indent="-214313">
              <a:buFont typeface="Arial"/>
              <a:buChar char="•"/>
            </a:pPr>
            <a:r>
              <a:rPr lang="en-US" sz="2700" dirty="0">
                <a:latin typeface="Helvetica Neue Light"/>
                <a:cs typeface="Helvetica Neue Light"/>
              </a:rPr>
              <a:t>All axes are biological/non-technical (once first few are)</a:t>
            </a:r>
          </a:p>
          <a:p>
            <a:pPr marL="557213" lvl="1" indent="-214313">
              <a:buFont typeface="Arial"/>
              <a:buChar char="•"/>
            </a:pPr>
            <a:r>
              <a:rPr lang="en-US" sz="2700" dirty="0">
                <a:latin typeface="Helvetica Neue Light"/>
                <a:cs typeface="Helvetica Neue Light"/>
              </a:rPr>
              <a:t>Identifying significance of an axis is non-trivial</a:t>
            </a:r>
          </a:p>
          <a:p>
            <a:pPr marL="557213" lvl="1" indent="-214313">
              <a:buFont typeface="Arial"/>
              <a:buChar char="•"/>
            </a:pPr>
            <a:endParaRPr lang="en-US" sz="2700" dirty="0">
              <a:latin typeface="Helvetica Neue Light"/>
              <a:cs typeface="Helvetica Neue Light"/>
            </a:endParaRPr>
          </a:p>
        </p:txBody>
      </p:sp>
    </p:spTree>
    <p:extLst>
      <p:ext uri="{BB962C8B-B14F-4D97-AF65-F5344CB8AC3E}">
        <p14:creationId xmlns:p14="http://schemas.microsoft.com/office/powerpoint/2010/main" val="38963121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10816</TotalTime>
  <Words>1769</Words>
  <Application>Microsoft Macintosh PowerPoint</Application>
  <PresentationFormat>On-screen Show (4:3)</PresentationFormat>
  <Paragraphs>228</Paragraphs>
  <Slides>38</Slides>
  <Notes>16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6" baseType="lpstr">
      <vt:lpstr>Arial</vt:lpstr>
      <vt:lpstr>Calibri</vt:lpstr>
      <vt:lpstr>Courier</vt:lpstr>
      <vt:lpstr>Helvetica Light</vt:lpstr>
      <vt:lpstr>HELVETICA NEUE LIGHT</vt:lpstr>
      <vt:lpstr>HELVETICA NEUE LIGHT</vt:lpstr>
      <vt:lpstr>Office Theme</vt:lpstr>
      <vt:lpstr>Equation</vt:lpstr>
      <vt:lpstr>Population Structure Analysis</vt:lpstr>
      <vt:lpstr>Learning objectives</vt:lpstr>
      <vt:lpstr>Have you ever tried visualizing 10,000 variables (dimensions)?</vt:lpstr>
      <vt:lpstr>Now we see more than 10,000 variables in many different areas</vt:lpstr>
      <vt:lpstr>PCA: How does it work?</vt:lpstr>
      <vt:lpstr>PCA: How does it work?</vt:lpstr>
      <vt:lpstr>PCA: How does it work?</vt:lpstr>
      <vt:lpstr>PCA: Uses</vt:lpstr>
      <vt:lpstr>PCA: Assumptions and Pitfalls</vt:lpstr>
      <vt:lpstr>PCA Example 1: Gene expression by cell population</vt:lpstr>
      <vt:lpstr>PCA Example 2: Technical Issues</vt:lpstr>
      <vt:lpstr>PCA Example 3: “Genes mirror geography within Europe”</vt:lpstr>
      <vt:lpstr>ADMIXTURE (Alexander et al. 2009)</vt:lpstr>
      <vt:lpstr>Admixture analyses</vt:lpstr>
      <vt:lpstr>Admixture analyses: when is the K correct?</vt:lpstr>
      <vt:lpstr>The K Problem</vt:lpstr>
      <vt:lpstr>ADMIXTURE: using cross validation to identify the best K</vt:lpstr>
      <vt:lpstr>How well X-validation performs</vt:lpstr>
      <vt:lpstr>Test it with ESP inspired simulations</vt:lpstr>
      <vt:lpstr>X-validation’s performance as a function of split time</vt:lpstr>
      <vt:lpstr>PowerPoint Presentation</vt:lpstr>
      <vt:lpstr>ADMIXTURE example looking at population structure of Casava in Ghana </vt:lpstr>
      <vt:lpstr>ADMIXTURE example looking at population structure of Casava in Ghana </vt:lpstr>
      <vt:lpstr>Tricks to effectively use ADMIXTURE</vt:lpstr>
      <vt:lpstr>Local vs Global Ancestry</vt:lpstr>
      <vt:lpstr>Local ancestry calling:  RFMix as an example</vt:lpstr>
      <vt:lpstr>Demographic modeling with local ancestry</vt:lpstr>
      <vt:lpstr>Demographic modeling with local ancestry</vt:lpstr>
      <vt:lpstr>Recent selection by looking for local ancestry biases</vt:lpstr>
      <vt:lpstr>PowerPoint Presentation</vt:lpstr>
      <vt:lpstr>Peruvian population structure with PCA</vt:lpstr>
      <vt:lpstr>Ancestry specific PCA: Europe and Africa</vt:lpstr>
      <vt:lpstr>Peruvian population structure using Ancestry Specific PCA</vt:lpstr>
      <vt:lpstr>Admixture is not just a nuisance for association </vt:lpstr>
      <vt:lpstr>Extension Studies </vt:lpstr>
      <vt:lpstr>Admixture mapping - Concept</vt:lpstr>
      <vt:lpstr>Example of an Admixture scan</vt:lpstr>
      <vt:lpstr>Concluding Summary</vt:lpstr>
    </vt:vector>
  </TitlesOfParts>
  <Company>Univ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Jenna Meol</dc:creator>
  <cp:lastModifiedBy>Microsoft Office User</cp:lastModifiedBy>
  <cp:revision>148</cp:revision>
  <cp:lastPrinted>2019-07-11T15:44:28Z</cp:lastPrinted>
  <dcterms:created xsi:type="dcterms:W3CDTF">2011-06-24T14:29:15Z</dcterms:created>
  <dcterms:modified xsi:type="dcterms:W3CDTF">2021-07-13T13:31:30Z</dcterms:modified>
</cp:coreProperties>
</file>