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39" r:id="rId2"/>
    <p:sldId id="346" r:id="rId3"/>
    <p:sldId id="340" r:id="rId4"/>
    <p:sldId id="341" r:id="rId5"/>
    <p:sldId id="342" r:id="rId6"/>
    <p:sldId id="343" r:id="rId7"/>
    <p:sldId id="344" r:id="rId8"/>
    <p:sldId id="347" r:id="rId9"/>
    <p:sldId id="348" r:id="rId10"/>
    <p:sldId id="349" r:id="rId11"/>
    <p:sldId id="350" r:id="rId12"/>
    <p:sldId id="345" r:id="rId13"/>
    <p:sldId id="35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7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65871"/>
  </p:normalViewPr>
  <p:slideViewPr>
    <p:cSldViewPr snapToGrid="0" snapToObjects="1">
      <p:cViewPr varScale="1">
        <p:scale>
          <a:sx n="67" d="100"/>
          <a:sy n="67" d="100"/>
        </p:scale>
        <p:origin x="1176" y="168"/>
      </p:cViewPr>
      <p:guideLst>
        <p:guide orient="horz" pos="1777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36860-6524-AA40-A346-4A932ECCD7DE}" type="datetimeFigureOut">
              <a:rPr lang="en-US" smtClean="0"/>
              <a:t>7/15/20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9D84B-D4CF-E749-894D-CD60D8EF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0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Admixture uses</a:t>
            </a:r>
            <a:r>
              <a:rPr lang="en-US" baseline="0" dirty="0"/>
              <a:t> a likelihood function similar to that implemented in the </a:t>
            </a:r>
            <a:r>
              <a:rPr lang="en-US" baseline="0" dirty="0" err="1"/>
              <a:t>bayes</a:t>
            </a:r>
            <a:r>
              <a:rPr lang="en-US" baseline="0" dirty="0"/>
              <a:t> program STRUCTURE.</a:t>
            </a:r>
          </a:p>
          <a:p>
            <a:r>
              <a:rPr lang="en-US" baseline="0" dirty="0"/>
              <a:t>STRUCTURE has a method of determining K, but doesn’t work on modern genomic scale data (too slow).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394D-E4BD-7245-98FD-D189FA8C35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18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Little more messy as Western</a:t>
            </a:r>
            <a:r>
              <a:rPr lang="en-US" baseline="0" dirty="0"/>
              <a:t> Gorillas seem to form a continuum of admixture. Within populations, individuals are ordered by PCA values. </a:t>
            </a:r>
            <a:r>
              <a:rPr lang="en-US" baseline="0" dirty="0" err="1"/>
              <a:t>Easterns</a:t>
            </a:r>
            <a:r>
              <a:rPr lang="en-US" baseline="0" dirty="0"/>
              <a:t> form a cluster all their own throughout.</a:t>
            </a:r>
          </a:p>
          <a:p>
            <a:r>
              <a:rPr lang="en-US" baseline="0" dirty="0"/>
              <a:t>1) Kokomo seems to have about 15% admixture from Cross River. We are playing with some alternative hypotheses to explain this, but so far it has been a robust estimate.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4DF32-58EF-7540-860A-86C16A166B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9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Little more messy as Western</a:t>
            </a:r>
            <a:r>
              <a:rPr lang="en-US" baseline="0" dirty="0"/>
              <a:t> Gorillas seem to form a continuum of admixture. Within populations, individuals are ordered by PCA values. </a:t>
            </a:r>
            <a:r>
              <a:rPr lang="en-US" baseline="0" dirty="0" err="1"/>
              <a:t>Easterns</a:t>
            </a:r>
            <a:r>
              <a:rPr lang="en-US" baseline="0" dirty="0"/>
              <a:t> form a cluster all their own throughout.</a:t>
            </a:r>
          </a:p>
          <a:p>
            <a:r>
              <a:rPr lang="en-US" baseline="0" dirty="0"/>
              <a:t>1) Kokomo seems to have about 15% admixture from Cross River. We are playing with some alternative hypotheses to explain this, but so far it has been a robust estimate.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4DF32-58EF-7540-860A-86C16A166B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2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394D-E4BD-7245-98FD-D189FA8C35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1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394D-E4BD-7245-98FD-D189FA8C35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57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“Prediction error is estimated by averaging</a:t>
            </a:r>
            <a:r>
              <a:rPr lang="en-US" baseline="0" dirty="0"/>
              <a:t> the squares of the deviance residuals for the binomial model” (Alexander &amp; Lange 2011)</a:t>
            </a:r>
          </a:p>
          <a:p>
            <a:r>
              <a:rPr lang="en-US" baseline="0" dirty="0"/>
              <a:t>D(</a:t>
            </a:r>
            <a:r>
              <a:rPr lang="en-US" baseline="0" dirty="0" err="1"/>
              <a:t>g,h</a:t>
            </a:r>
            <a:r>
              <a:rPr lang="en-US" baseline="0" dirty="0"/>
              <a:t>) = g*log(g/h)+(2-g)*log[(2-g)/(2-h)], where g is genotype and h is </a:t>
            </a:r>
            <a:r>
              <a:rPr lang="en-US" baseline="0" dirty="0" err="1"/>
              <a:t>g_hat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394D-E4BD-7245-98FD-D189FA8C35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7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0AE1-AD3D-4046-BDE5-52E26118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40929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Let’s run ADMIXTURE ourselves!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8008-5B48-3940-9ABD-BAC486C81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Sorry, there is only a Mac and Linux version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Get the tar ball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Unpack it</a:t>
            </a:r>
          </a:p>
          <a:p>
            <a:pPr lvl="1"/>
            <a:r>
              <a:rPr lang="en-US">
                <a:latin typeface="Helvetica Neue Light" panose="02000403000000020004" pitchFamily="2" charset="0"/>
                <a:ea typeface="Helvetica Neue Light" panose="02000403000000020004" pitchFamily="2" charset="0"/>
              </a:rPr>
              <a:t>E.g. tar- </a:t>
            </a:r>
            <a:r>
              <a:rPr lang="en-US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xzf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Day2_PM_2_Admixture.tar.gz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Move to the directory Day2_PM_2_Admixture</a:t>
            </a:r>
          </a:p>
          <a:p>
            <a:pPr lvl="1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E.g. cd Day2_PM_2_Admixture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Move (mv) either </a:t>
            </a:r>
            <a:r>
              <a:rPr lang="en-US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admixtureLinux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or </a:t>
            </a:r>
            <a:r>
              <a:rPr lang="en-US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admixtureMAC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to admixture</a:t>
            </a:r>
          </a:p>
          <a:p>
            <a:pPr lvl="1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E.g. mv </a:t>
            </a:r>
            <a:r>
              <a:rPr lang="en-US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admixtureMAC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admixture</a:t>
            </a:r>
          </a:p>
          <a:p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9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08E4-1329-824A-AD34-68392B24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To compare run across multiple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DFD2E-B1C0-A141-B7CF-A188542F5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One way:</a:t>
            </a:r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./admixture --cv=10 1KG.A.5K.bed 1</a:t>
            </a:r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./admixture --cv=10 1KG.A.5K.bed 2</a:t>
            </a:r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…[3,4,5]</a:t>
            </a:r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./admixture --cv=10 1KG.A.5K.bed 6</a:t>
            </a: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5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08E4-1329-824A-AD34-68392B24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To compare run across multiple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DFD2E-B1C0-A141-B7CF-A188542F5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598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Another way for today:</a:t>
            </a:r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bash run5K.sh A</a:t>
            </a:r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Which does:</a:t>
            </a: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$(seq 1 6); do</a:t>
            </a:r>
          </a:p>
          <a:p>
            <a:pPr marL="0" indent="0">
              <a:buNone/>
            </a:pPr>
            <a:r>
              <a:rPr lang="en-US" sz="2400" dirty="0"/>
              <a:t>	for j in $(ls -1 *.$1.5K.bed); do</a:t>
            </a:r>
          </a:p>
          <a:p>
            <a:pPr marL="0" indent="0">
              <a:buNone/>
            </a:pPr>
            <a:r>
              <a:rPr lang="en-US" sz="2400" dirty="0"/>
              <a:t>		./admixture --cv=10 $j $</a:t>
            </a:r>
            <a:r>
              <a:rPr lang="en-US" sz="2400" dirty="0" err="1"/>
              <a:t>i</a:t>
            </a:r>
            <a:r>
              <a:rPr lang="en-US" sz="2400" dirty="0"/>
              <a:t> | tee $(</a:t>
            </a:r>
            <a:r>
              <a:rPr lang="en-US" sz="2400" dirty="0" err="1"/>
              <a:t>basename</a:t>
            </a:r>
            <a:r>
              <a:rPr lang="en-US" sz="2400" dirty="0"/>
              <a:t> $j .bed).$</a:t>
            </a:r>
            <a:r>
              <a:rPr lang="en-US" sz="2400" dirty="0" err="1"/>
              <a:t>i.log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	done;</a:t>
            </a:r>
          </a:p>
          <a:p>
            <a:pPr marL="0" indent="0">
              <a:buNone/>
            </a:pPr>
            <a:r>
              <a:rPr lang="en-US" sz="2400" dirty="0"/>
              <a:t>done</a:t>
            </a:r>
          </a:p>
          <a:p>
            <a:pPr marL="0" indent="0">
              <a:buNone/>
            </a:pPr>
            <a:r>
              <a:rPr lang="en-US" sz="2400" dirty="0"/>
              <a:t>grep -h CV 1KG.$1.5K.*.log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2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How well X-validation performs</a:t>
            </a:r>
          </a:p>
        </p:txBody>
      </p:sp>
      <p:pic>
        <p:nvPicPr>
          <p:cNvPr id="4" name="Picture 3" descr="1471-2105-12-246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42" y="2278932"/>
            <a:ext cx="7980795" cy="2742045"/>
          </a:xfrm>
          <a:prstGeom prst="rect">
            <a:avLst/>
          </a:prstGeom>
        </p:spPr>
      </p:pic>
      <p:sp>
        <p:nvSpPr>
          <p:cNvPr id="5" name="Oval 4"/>
          <p:cNvSpPr>
            <a:spLocks noChangeAspect="1"/>
          </p:cNvSpPr>
          <p:nvPr/>
        </p:nvSpPr>
        <p:spPr>
          <a:xfrm>
            <a:off x="1335052" y="4366558"/>
            <a:ext cx="172487" cy="17222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311927" y="3988081"/>
            <a:ext cx="172487" cy="17222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302743" y="3988414"/>
            <a:ext cx="172487" cy="17222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91201" y="5943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Alexander and Lange (2011) BMC Bioinformatics</a:t>
            </a:r>
          </a:p>
        </p:txBody>
      </p:sp>
    </p:spTree>
    <p:extLst>
      <p:ext uri="{BB962C8B-B14F-4D97-AF65-F5344CB8AC3E}">
        <p14:creationId xmlns:p14="http://schemas.microsoft.com/office/powerpoint/2010/main" val="4109223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C807-47B9-2640-8587-722F1606E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039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Samples to define clusters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CCFB0-DD85-624E-A49F-4465EA758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CEU (European) 		NA12878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YRI (African) 				NA18499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JPT (East Asian) 		NA19000</a:t>
            </a:r>
          </a:p>
          <a:p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PEL (Lima/Latino) 		HG01565</a:t>
            </a:r>
          </a:p>
        </p:txBody>
      </p:sp>
    </p:spTree>
    <p:extLst>
      <p:ext uri="{BB962C8B-B14F-4D97-AF65-F5344CB8AC3E}">
        <p14:creationId xmlns:p14="http://schemas.microsoft.com/office/powerpoint/2010/main" val="100031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3FD3-B1C1-5445-9FB9-D0E2B722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Running basic Admixture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84185-AFB4-C844-9945-F3EB0E98D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./admixture 1KG.A.5K.bed 2</a:t>
            </a:r>
          </a:p>
          <a:p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7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692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00FF"/>
                </a:solidFill>
                <a:cs typeface="Helvetica Neue Light"/>
              </a:rPr>
              <a:t>ADMIXTURE (Alexander et al. 2009)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62025" y="1398588"/>
          <a:ext cx="31337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4" imgW="1790700" imgH="1016000" progId="Equation.3">
                  <p:embed/>
                </p:oleObj>
              </mc:Choice>
              <mc:Fallback>
                <p:oleObj name="Equation" r:id="rId4" imgW="1790700" imgH="10160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2025" y="1398588"/>
                        <a:ext cx="3133725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64610" y="3187700"/>
          <a:ext cx="313182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6" imgW="1739900" imgH="1016000" progId="Equation.3">
                  <p:embed/>
                </p:oleObj>
              </mc:Choice>
              <mc:Fallback>
                <p:oleObj name="Equation" r:id="rId6" imgW="1739900" imgH="10160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4610" y="3187700"/>
                        <a:ext cx="313182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87426" y="4986339"/>
          <a:ext cx="3105531" cy="1715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8" imgW="1816100" imgH="1003300" progId="Equation.3">
                  <p:embed/>
                </p:oleObj>
              </mc:Choice>
              <mc:Fallback>
                <p:oleObj name="Equation" r:id="rId8" imgW="1816100" imgH="10033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7426" y="4986339"/>
                        <a:ext cx="3105531" cy="1715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938777" y="1535529"/>
            <a:ext cx="24901" cy="1485727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4465652" y="2052636"/>
            <a:ext cx="173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Variants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>
            <a:off x="6248130" y="799816"/>
            <a:ext cx="24901" cy="148572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51647" y="1702904"/>
            <a:ext cx="173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Samples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6200000">
            <a:off x="6256430" y="2628853"/>
            <a:ext cx="24901" cy="148572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59947" y="3531941"/>
            <a:ext cx="173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Samples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39670" y="3367191"/>
            <a:ext cx="24901" cy="148572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5400000">
            <a:off x="4466545" y="3884298"/>
            <a:ext cx="173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Clusters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>
            <a:off x="6248130" y="4353982"/>
            <a:ext cx="24901" cy="148572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26747" y="5257070"/>
            <a:ext cx="173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Clusters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64570" y="5092320"/>
            <a:ext cx="24901" cy="1485727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5400000">
            <a:off x="4491445" y="5609427"/>
            <a:ext cx="173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Variants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1547" y="2162404"/>
            <a:ext cx="1300197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Genotypes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9613" y="3862962"/>
            <a:ext cx="1373688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Admixture   Proportions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03248" y="5585309"/>
            <a:ext cx="174227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Ancestral Allele Frequencies     </a:t>
            </a:r>
          </a:p>
        </p:txBody>
      </p:sp>
    </p:spTree>
    <p:extLst>
      <p:ext uri="{BB962C8B-B14F-4D97-AF65-F5344CB8AC3E}">
        <p14:creationId xmlns:p14="http://schemas.microsoft.com/office/powerpoint/2010/main" val="206890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3" y="4427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  <a:cs typeface="Helvetica Neue Light"/>
              </a:rPr>
              <a:t>Admixture analyses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36360" y="1504182"/>
            <a:ext cx="9163903" cy="4657898"/>
            <a:chOff x="437958" y="1504182"/>
            <a:chExt cx="9163903" cy="465789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01" t="24506"/>
            <a:stretch/>
          </p:blipFill>
          <p:spPr>
            <a:xfrm>
              <a:off x="1092197" y="1884362"/>
              <a:ext cx="8509664" cy="148186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8" t="21691"/>
            <a:stretch/>
          </p:blipFill>
          <p:spPr>
            <a:xfrm>
              <a:off x="1149158" y="2768599"/>
              <a:ext cx="8426360" cy="152825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0" t="21282"/>
            <a:stretch/>
          </p:blipFill>
          <p:spPr>
            <a:xfrm>
              <a:off x="1149158" y="3682999"/>
              <a:ext cx="8421236" cy="1534521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80" t="21663"/>
            <a:stretch/>
          </p:blipFill>
          <p:spPr>
            <a:xfrm>
              <a:off x="1244596" y="4631267"/>
              <a:ext cx="8336901" cy="1530813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TextBox 8"/>
            <p:cNvSpPr txBox="1"/>
            <p:nvPr/>
          </p:nvSpPr>
          <p:spPr>
            <a:xfrm>
              <a:off x="2710508" y="1685838"/>
              <a:ext cx="1026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Captive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70644" y="1682975"/>
              <a:ext cx="1176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Cameroon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11747" y="1504182"/>
              <a:ext cx="1026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Cross   River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83713" y="1685838"/>
              <a:ext cx="1026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Congo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74559" y="1681705"/>
              <a:ext cx="1026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Arial"/>
                  <a:cs typeface="Arial"/>
                </a:rPr>
                <a:t>G.beringei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8147" y="2127250"/>
              <a:ext cx="654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/>
                  <a:cs typeface="Arial"/>
                </a:rPr>
                <a:t>K=3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58" y="3067050"/>
              <a:ext cx="654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/>
                  <a:cs typeface="Arial"/>
                </a:rPr>
                <a:t>K=4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8147" y="3966651"/>
              <a:ext cx="654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/>
                  <a:cs typeface="Arial"/>
                </a:rPr>
                <a:t>K=5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8147" y="4918039"/>
              <a:ext cx="654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/>
                  <a:cs typeface="Arial"/>
                </a:rPr>
                <a:t>K=6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575175" y="6224179"/>
            <a:ext cx="448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Light" charset="0"/>
                <a:ea typeface="Helvetica Light" charset="0"/>
                <a:cs typeface="Helvetica Light" charset="0"/>
              </a:rPr>
              <a:t>Prado-Martinez et al. (2013) Nature</a:t>
            </a:r>
          </a:p>
        </p:txBody>
      </p:sp>
    </p:spTree>
    <p:extLst>
      <p:ext uri="{BB962C8B-B14F-4D97-AF65-F5344CB8AC3E}">
        <p14:creationId xmlns:p14="http://schemas.microsoft.com/office/powerpoint/2010/main" val="133238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80317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Admixture analyses: when is the K correct?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1" t="24506"/>
          <a:stretch/>
        </p:blipFill>
        <p:spPr>
          <a:xfrm>
            <a:off x="838200" y="1884362"/>
            <a:ext cx="8509664" cy="1481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" t="21691"/>
          <a:stretch/>
        </p:blipFill>
        <p:spPr>
          <a:xfrm>
            <a:off x="895161" y="2768599"/>
            <a:ext cx="8426360" cy="152825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0" t="21282"/>
          <a:stretch/>
        </p:blipFill>
        <p:spPr>
          <a:xfrm>
            <a:off x="895161" y="3682999"/>
            <a:ext cx="8421236" cy="15345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0" t="21663"/>
          <a:stretch/>
        </p:blipFill>
        <p:spPr>
          <a:xfrm>
            <a:off x="990599" y="4631267"/>
            <a:ext cx="8336901" cy="153081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/>
          <p:cNvSpPr txBox="1"/>
          <p:nvPr/>
        </p:nvSpPr>
        <p:spPr>
          <a:xfrm>
            <a:off x="2456511" y="1685838"/>
            <a:ext cx="102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Captive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16647" y="1682975"/>
            <a:ext cx="1176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Cameroon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7750" y="1504182"/>
            <a:ext cx="102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Cross   River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29716" y="1685838"/>
            <a:ext cx="102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Congo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0562" y="1681705"/>
            <a:ext cx="102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Arial"/>
                <a:cs typeface="Arial"/>
              </a:rPr>
              <a:t>G.beringei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150" y="2127250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K=3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3961" y="3067050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K=4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4150" y="3966651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K=5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150" y="4918039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K=6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5175" y="6224179"/>
            <a:ext cx="448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Light" charset="0"/>
                <a:ea typeface="Helvetica Light" charset="0"/>
                <a:cs typeface="Helvetica Light" charset="0"/>
              </a:rPr>
              <a:t>Prado-Martinez et al. (2013) Nature</a:t>
            </a:r>
          </a:p>
        </p:txBody>
      </p:sp>
    </p:spTree>
    <p:extLst>
      <p:ext uri="{BB962C8B-B14F-4D97-AF65-F5344CB8AC3E}">
        <p14:creationId xmlns:p14="http://schemas.microsoft.com/office/powerpoint/2010/main" val="229856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06" y="517581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The</a:t>
            </a:r>
            <a:r>
              <a:rPr lang="en-US" dirty="0">
                <a:latin typeface="Helvetica Neue Light"/>
                <a:cs typeface="Helvetica Neue Light"/>
              </a:rPr>
              <a:t> </a:t>
            </a:r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K Problem</a:t>
            </a:r>
          </a:p>
        </p:txBody>
      </p:sp>
      <p:sp>
        <p:nvSpPr>
          <p:cNvPr id="8" name="Rectangle 7"/>
          <p:cNvSpPr/>
          <p:nvPr/>
        </p:nvSpPr>
        <p:spPr>
          <a:xfrm>
            <a:off x="215811" y="4714478"/>
            <a:ext cx="8864897" cy="3403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D2EF4-FFB3-2A4F-A3A1-23A7586291AA}"/>
              </a:ext>
            </a:extLst>
          </p:cNvPr>
          <p:cNvSpPr txBox="1"/>
          <p:nvPr/>
        </p:nvSpPr>
        <p:spPr>
          <a:xfrm>
            <a:off x="307116" y="2083415"/>
            <a:ext cx="8532882" cy="28007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Helvetica Neue Light"/>
                <a:cs typeface="Helvetica Neue Light"/>
              </a:rPr>
              <a:t>“In practice, people often try different K, and choose the K that makes most biological sense.” </a:t>
            </a:r>
          </a:p>
          <a:p>
            <a:pPr algn="ctr"/>
            <a:r>
              <a:rPr lang="en-US" sz="4400" dirty="0">
                <a:latin typeface="Helvetica Neue Light"/>
                <a:cs typeface="Helvetica Neue Light"/>
              </a:rPr>
              <a:t>-Frappe Manual</a:t>
            </a:r>
          </a:p>
        </p:txBody>
      </p:sp>
    </p:spTree>
    <p:extLst>
      <p:ext uri="{BB962C8B-B14F-4D97-AF65-F5344CB8AC3E}">
        <p14:creationId xmlns:p14="http://schemas.microsoft.com/office/powerpoint/2010/main" val="27481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447153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ADMIXTURE: using cross validation to identify the best K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94034" y="4904846"/>
          <a:ext cx="2946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4" imgW="2946400" imgH="1244600" progId="Equation.3">
                  <p:embed/>
                </p:oleObj>
              </mc:Choice>
              <mc:Fallback>
                <p:oleObj name="Equation" r:id="rId4" imgW="2946400" imgH="12446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4034" y="4904846"/>
                        <a:ext cx="29464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23775" y="1697462"/>
          <a:ext cx="5283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6" imgW="5283200" imgH="2908300" progId="Equation.3">
                  <p:embed/>
                </p:oleObj>
              </mc:Choice>
              <mc:Fallback>
                <p:oleObj name="Equation" r:id="rId6" imgW="5283200" imgH="29083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23775" y="1697462"/>
                        <a:ext cx="528320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Multiply 10"/>
          <p:cNvSpPr/>
          <p:nvPr/>
        </p:nvSpPr>
        <p:spPr>
          <a:xfrm>
            <a:off x="4200035" y="1917335"/>
            <a:ext cx="594360" cy="594360"/>
          </a:xfrm>
          <a:prstGeom prst="mathMultiply">
            <a:avLst>
              <a:gd name="adj1" fmla="val 13684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3107364" y="2625844"/>
            <a:ext cx="594360" cy="594360"/>
          </a:xfrm>
          <a:prstGeom prst="mathMultiply">
            <a:avLst>
              <a:gd name="adj1" fmla="val 13684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6069317" y="3945569"/>
            <a:ext cx="594360" cy="594360"/>
          </a:xfrm>
          <a:prstGeom prst="mathMultiply">
            <a:avLst>
              <a:gd name="adj1" fmla="val 13684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12934" y="5943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Alexander and Lange (2011) BMC Bioinformatics</a:t>
            </a:r>
          </a:p>
        </p:txBody>
      </p:sp>
    </p:spTree>
    <p:extLst>
      <p:ext uri="{BB962C8B-B14F-4D97-AF65-F5344CB8AC3E}">
        <p14:creationId xmlns:p14="http://schemas.microsoft.com/office/powerpoint/2010/main" val="32416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447153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ADMIXTURE: using cross validation to identify the best K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885EFC8-C2EF-5447-833A-DD8E2ECBF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./admixture --cv=10 1KG.A.5K.bed 2</a:t>
            </a:r>
          </a:p>
          <a:p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6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447153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Helvetica Neue Light"/>
              </a:rPr>
              <a:t>ADMIXTURE: using cross validation to identify the best K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885EFC8-C2EF-5447-833A-DD8E2ECBF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559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./admixture --cv=10 1KG.A.5K.bed 2</a:t>
            </a: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“…across all masked entries over all folds</a:t>
            </a:r>
            <a:r>
              <a:rPr lang="en-US" dirty="0"/>
              <a:t>.” </a:t>
            </a:r>
          </a:p>
          <a:p>
            <a:pPr marL="0" indent="0">
              <a:buNone/>
            </a:pPr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endParaRPr lang="en-U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73FFC5B-F272-4A4A-A208-7F0306CE14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359204"/>
              </p:ext>
            </p:extLst>
          </p:nvPr>
        </p:nvGraphicFramePr>
        <p:xfrm>
          <a:off x="1422401" y="2772379"/>
          <a:ext cx="2946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4" imgW="2946400" imgH="1244600" progId="Equation.3">
                  <p:embed/>
                </p:oleObj>
              </mc:Choice>
              <mc:Fallback>
                <p:oleObj name="Equation" r:id="rId4" imgW="2946400" imgH="12446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2401" y="2772379"/>
                        <a:ext cx="29464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EBFCED-84D0-3E4C-BD55-2D6586362714}"/>
              </a:ext>
            </a:extLst>
          </p:cNvPr>
          <p:cNvSpPr txBox="1"/>
          <p:nvPr/>
        </p:nvSpPr>
        <p:spPr>
          <a:xfrm>
            <a:off x="6248400" y="2881068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Alexander and Lange (2011) BMC Bioinformatics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E83B57-0B90-B14E-AFC7-8C030ECFB4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857497"/>
            <a:ext cx="9144000" cy="207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1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12104</TotalTime>
  <Words>704</Words>
  <Application>Microsoft Macintosh PowerPoint</Application>
  <PresentationFormat>On-screen Show (4:3)</PresentationFormat>
  <Paragraphs>101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 Light</vt:lpstr>
      <vt:lpstr>Helvetica Neue Light</vt:lpstr>
      <vt:lpstr>Office Theme</vt:lpstr>
      <vt:lpstr>Equation</vt:lpstr>
      <vt:lpstr>Let’s run ADMIXTURE ourselves!</vt:lpstr>
      <vt:lpstr>Running basic Admixture</vt:lpstr>
      <vt:lpstr>ADMIXTURE (Alexander et al. 2009)</vt:lpstr>
      <vt:lpstr>Admixture analyses</vt:lpstr>
      <vt:lpstr>Admixture analyses: when is the K correct?</vt:lpstr>
      <vt:lpstr>The K Problem</vt:lpstr>
      <vt:lpstr>ADMIXTURE: using cross validation to identify the best K</vt:lpstr>
      <vt:lpstr>ADMIXTURE: using cross validation to identify the best K</vt:lpstr>
      <vt:lpstr>ADMIXTURE: using cross validation to identify the best K</vt:lpstr>
      <vt:lpstr>To compare run across multiple K</vt:lpstr>
      <vt:lpstr>To compare run across multiple K</vt:lpstr>
      <vt:lpstr>How well X-validation performs</vt:lpstr>
      <vt:lpstr>Samples to define clusters</vt:lpstr>
    </vt:vector>
  </TitlesOfParts>
  <Company>Univ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OConnor, Timothy</cp:lastModifiedBy>
  <cp:revision>152</cp:revision>
  <cp:lastPrinted>2018-07-17T13:43:03Z</cp:lastPrinted>
  <dcterms:created xsi:type="dcterms:W3CDTF">2011-06-24T14:29:15Z</dcterms:created>
  <dcterms:modified xsi:type="dcterms:W3CDTF">2020-07-15T13:49:36Z</dcterms:modified>
</cp:coreProperties>
</file>