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7" r:id="rId2"/>
    <p:sldId id="301" r:id="rId3"/>
    <p:sldId id="294" r:id="rId4"/>
    <p:sldId id="331" r:id="rId5"/>
    <p:sldId id="333" r:id="rId6"/>
    <p:sldId id="291" r:id="rId7"/>
    <p:sldId id="297" r:id="rId8"/>
    <p:sldId id="298" r:id="rId9"/>
    <p:sldId id="292" r:id="rId10"/>
    <p:sldId id="308" r:id="rId11"/>
    <p:sldId id="309" r:id="rId12"/>
    <p:sldId id="334" r:id="rId13"/>
    <p:sldId id="299" r:id="rId14"/>
    <p:sldId id="300" r:id="rId15"/>
    <p:sldId id="336" r:id="rId16"/>
    <p:sldId id="337" r:id="rId17"/>
    <p:sldId id="275" r:id="rId18"/>
    <p:sldId id="276" r:id="rId19"/>
    <p:sldId id="277" r:id="rId20"/>
    <p:sldId id="278" r:id="rId21"/>
    <p:sldId id="279" r:id="rId22"/>
    <p:sldId id="280" r:id="rId23"/>
    <p:sldId id="281" r:id="rId24"/>
    <p:sldId id="282" r:id="rId25"/>
    <p:sldId id="283" r:id="rId26"/>
    <p:sldId id="284" r:id="rId27"/>
    <p:sldId id="314" r:id="rId28"/>
    <p:sldId id="315" r:id="rId29"/>
    <p:sldId id="328" r:id="rId30"/>
    <p:sldId id="329" r:id="rId31"/>
    <p:sldId id="330" r:id="rId32"/>
    <p:sldId id="339" r:id="rId33"/>
    <p:sldId id="340" r:id="rId34"/>
    <p:sldId id="338" r:id="rId35"/>
    <p:sldId id="335" r:id="rId36"/>
    <p:sldId id="563" r:id="rId37"/>
    <p:sldId id="564" r:id="rId38"/>
    <p:sldId id="520" r:id="rId39"/>
    <p:sldId id="522" r:id="rId40"/>
    <p:sldId id="528" r:id="rId41"/>
    <p:sldId id="258" r:id="rId42"/>
    <p:sldId id="263" r:id="rId43"/>
    <p:sldId id="539" r:id="rId44"/>
    <p:sldId id="540" r:id="rId45"/>
    <p:sldId id="569" r:id="rId46"/>
    <p:sldId id="295" r:id="rId47"/>
    <p:sldId id="260" r:id="rId48"/>
    <p:sldId id="554" r:id="rId49"/>
    <p:sldId id="555" r:id="rId50"/>
    <p:sldId id="303" r:id="rId51"/>
    <p:sldId id="310" r:id="rId52"/>
    <p:sldId id="326" r:id="rId53"/>
    <p:sldId id="327" r:id="rId54"/>
    <p:sldId id="306" r:id="rId55"/>
    <p:sldId id="311" r:id="rId56"/>
    <p:sldId id="312" r:id="rId57"/>
    <p:sldId id="325" r:id="rId58"/>
    <p:sldId id="341" r:id="rId59"/>
    <p:sldId id="342" r:id="rId60"/>
    <p:sldId id="343" r:id="rId61"/>
    <p:sldId id="302" r:id="rId62"/>
    <p:sldId id="30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53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45"/>
    <p:restoredTop sz="94663"/>
  </p:normalViewPr>
  <p:slideViewPr>
    <p:cSldViewPr snapToGrid="0" snapToObjects="1" showGuides="1">
      <p:cViewPr varScale="1">
        <p:scale>
          <a:sx n="78" d="100"/>
          <a:sy n="78" d="100"/>
        </p:scale>
        <p:origin x="176" y="920"/>
      </p:cViewPr>
      <p:guideLst>
        <p:guide orient="horz" pos="1080"/>
        <p:guide pos="53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1BA908-7655-784F-A85D-55038BA17FC1}" type="datetimeFigureOut">
              <a:rPr lang="en-US" smtClean="0"/>
              <a:t>7/15/22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DECF4-A5D6-FA4D-BFEA-96271ED61479}" type="slidenum">
              <a:rPr lang="en-US" smtClean="0"/>
              <a:t>‹#›</a:t>
            </a:fld>
            <a:endParaRPr lang="en-US"/>
          </a:p>
        </p:txBody>
      </p:sp>
    </p:spTree>
    <p:extLst>
      <p:ext uri="{BB962C8B-B14F-4D97-AF65-F5344CB8AC3E}">
        <p14:creationId xmlns:p14="http://schemas.microsoft.com/office/powerpoint/2010/main" val="1241039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2E074-9721-294E-A38D-5C20A5C2621D}" type="slidenum">
              <a:rPr lang="en-US" sz="1200"/>
              <a:pPr/>
              <a:t>3</a:t>
            </a:fld>
            <a:endParaRPr lang="en-US" sz="1200"/>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3" name="Rectangle 3"/>
          <p:cNvSpPr>
            <a:spLocks noGrp="1" noChangeArrowheads="1"/>
          </p:cNvSpPr>
          <p:nvPr>
            <p:ph type="body" idx="1"/>
          </p:nvPr>
        </p:nvSpPr>
        <p:spPr>
          <a:noFill/>
        </p:spPr>
        <p:txBody>
          <a:bodyPr/>
          <a:lstStyle/>
          <a:p>
            <a:pPr eaLnBrk="1" hangingPunct="1"/>
            <a:r>
              <a:rPr lang="en-US"/>
              <a:t>Figure 1. The distribution of geographic ancestry in three cohorts of Icelanders.</a:t>
            </a:r>
          </a:p>
          <a:p>
            <a:pPr eaLnBrk="1" hangingPunct="1"/>
            <a:r>
              <a:rPr lang="en-US"/>
              <a:t>(a) A color-coded map of Icelandic counties. Each county is identified by number, starting with Gullbringusysla (county 1), which contains the capital city Reykjavik, going clockwise around the country and ending with Arnessysla (county 21). The central highland region is uninhabited. (b) The geographic ancestry of Icelanders born between 1850 and 1875. Each pie represents the geographic ancestry of the inhabitants of the corresponding county. The size of each pie indicates the total number of ancestors identified for each county. The slices in each pie reflect the proportions of ancestry traced, five generations back, to each of the 21 counties, using the color coding shown in a. For example, more than 50% of the ancestors five generations back of the inhabitants of region 14 came from the same region. The pie in the central highland region represents the geographic ancestry of those members of the 1850−1875 cohort who do not have a location in the genealogy database. (c) The geographic ancestry of Icelanders born between 1910 and 1935. (d) The geographic ancestry of Icelanders born between 1970 and 1995.</a:t>
            </a:r>
          </a:p>
        </p:txBody>
      </p:sp>
    </p:spTree>
    <p:extLst>
      <p:ext uri="{BB962C8B-B14F-4D97-AF65-F5344CB8AC3E}">
        <p14:creationId xmlns:p14="http://schemas.microsoft.com/office/powerpoint/2010/main" val="1960574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baseline="0" dirty="0"/>
              <a:t>This is a global PCA with both </a:t>
            </a:r>
            <a:r>
              <a:rPr lang="en-US" baseline="0" dirty="0" err="1"/>
              <a:t>Earare</a:t>
            </a:r>
            <a:r>
              <a:rPr lang="en-US" baseline="0" dirty="0"/>
              <a:t>, HGDP, and the Behar data sets</a:t>
            </a:r>
          </a:p>
          <a:p>
            <a:pPr marL="228600" indent="-228600">
              <a:buAutoNum type="arabicParenR"/>
            </a:pPr>
            <a:r>
              <a:rPr lang="en-US" baseline="0" dirty="0" err="1"/>
              <a:t>Earare</a:t>
            </a:r>
            <a:r>
              <a:rPr lang="en-US" baseline="0" dirty="0"/>
              <a:t> is in red and near European and Middle Eastern groups</a:t>
            </a:r>
          </a:p>
          <a:p>
            <a:pPr marL="228600" indent="-228600">
              <a:buAutoNum type="arabicParenR"/>
            </a:pPr>
            <a:r>
              <a:rPr lang="en-US" baseline="0" dirty="0"/>
              <a:t>ZOOM</a:t>
            </a:r>
          </a:p>
          <a:p>
            <a:pPr marL="228600" indent="-228600">
              <a:buAutoNum type="arabicParenR"/>
            </a:pPr>
            <a:r>
              <a:rPr lang="en-US" baseline="0" dirty="0"/>
              <a:t>With a closer look we see that they fall outside Euro, but within some groups of Jewish individuals</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23</a:t>
            </a:fld>
            <a:endParaRPr lang="en-US"/>
          </a:p>
        </p:txBody>
      </p:sp>
    </p:spTree>
    <p:extLst>
      <p:ext uri="{BB962C8B-B14F-4D97-AF65-F5344CB8AC3E}">
        <p14:creationId xmlns:p14="http://schemas.microsoft.com/office/powerpoint/2010/main" val="57859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baseline="0" dirty="0"/>
              <a:t>This is a global PCA with both </a:t>
            </a:r>
            <a:r>
              <a:rPr lang="en-US" baseline="0" dirty="0" err="1"/>
              <a:t>Earare</a:t>
            </a:r>
            <a:r>
              <a:rPr lang="en-US" baseline="0" dirty="0"/>
              <a:t>, HGDP, and the Behar data sets</a:t>
            </a:r>
          </a:p>
          <a:p>
            <a:pPr marL="228600" indent="-228600">
              <a:buAutoNum type="arabicParenR"/>
            </a:pPr>
            <a:r>
              <a:rPr lang="en-US" baseline="0" dirty="0" err="1"/>
              <a:t>Earare</a:t>
            </a:r>
            <a:r>
              <a:rPr lang="en-US" baseline="0" dirty="0"/>
              <a:t> is in red and near European and Middle Eastern groups</a:t>
            </a:r>
          </a:p>
          <a:p>
            <a:pPr marL="228600" indent="-228600">
              <a:buAutoNum type="arabicParenR"/>
            </a:pPr>
            <a:r>
              <a:rPr lang="en-US" baseline="0" dirty="0"/>
              <a:t>ZOOM</a:t>
            </a:r>
          </a:p>
          <a:p>
            <a:pPr marL="228600" indent="-228600">
              <a:buAutoNum type="arabicParenR"/>
            </a:pPr>
            <a:r>
              <a:rPr lang="en-US" baseline="0" dirty="0"/>
              <a:t>With a closer look we see that they fall outside Euro, but within some groups of Jewish individuals</a:t>
            </a:r>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24</a:t>
            </a:fld>
            <a:endParaRPr lang="en-US"/>
          </a:p>
        </p:txBody>
      </p:sp>
    </p:spTree>
    <p:extLst>
      <p:ext uri="{BB962C8B-B14F-4D97-AF65-F5344CB8AC3E}">
        <p14:creationId xmlns:p14="http://schemas.microsoft.com/office/powerpoint/2010/main" val="119601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1)Same PCA as previous slide, but only plotting average of Jewish populations and </a:t>
            </a:r>
            <a:r>
              <a:rPr lang="en-US" dirty="0" err="1"/>
              <a:t>EArare</a:t>
            </a:r>
            <a:r>
              <a:rPr lang="en-US" dirty="0"/>
              <a:t> </a:t>
            </a:r>
          </a:p>
          <a:p>
            <a:r>
              <a:rPr lang="en-US" dirty="0"/>
              <a:t>2) Shows that </a:t>
            </a:r>
            <a:r>
              <a:rPr lang="en-US" dirty="0" err="1"/>
              <a:t>EArare</a:t>
            </a:r>
            <a:r>
              <a:rPr lang="en-US" dirty="0"/>
              <a:t> falls within the distribution of Jewish individuals</a:t>
            </a:r>
            <a:r>
              <a:rPr lang="en-US" baseline="0" dirty="0"/>
              <a:t> for the first 5 PCs</a:t>
            </a:r>
          </a:p>
          <a:p>
            <a:r>
              <a:rPr lang="en-US" baseline="0" dirty="0"/>
              <a:t>	1) Specifically near Ashkenazi, Sephardic, and Moroccan</a:t>
            </a:r>
          </a:p>
          <a:p>
            <a:r>
              <a:rPr lang="en-US" baseline="0" dirty="0"/>
              <a:t>3)Highlight PC4</a:t>
            </a:r>
          </a:p>
          <a:p>
            <a:r>
              <a:rPr lang="en-US" baseline="0" dirty="0"/>
              <a:t>4)Our theory then is they are Jewish Americans of Ashkenazi origin</a:t>
            </a:r>
          </a:p>
          <a:p>
            <a:r>
              <a:rPr lang="en-US" baseline="0" dirty="0"/>
              <a:t>	1)To confirm we ran two additional analyses: an Admixture plot, and genetic distance between populations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25</a:t>
            </a:fld>
            <a:endParaRPr lang="en-US"/>
          </a:p>
        </p:txBody>
      </p:sp>
    </p:spTree>
    <p:extLst>
      <p:ext uri="{BB962C8B-B14F-4D97-AF65-F5344CB8AC3E}">
        <p14:creationId xmlns:p14="http://schemas.microsoft.com/office/powerpoint/2010/main" val="82469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1)Same PCA as previous slide, but only plotting average of Jewish populations and </a:t>
            </a:r>
            <a:r>
              <a:rPr lang="en-US" dirty="0" err="1"/>
              <a:t>EArare</a:t>
            </a:r>
            <a:r>
              <a:rPr lang="en-US" dirty="0"/>
              <a:t> </a:t>
            </a:r>
          </a:p>
          <a:p>
            <a:r>
              <a:rPr lang="en-US" dirty="0"/>
              <a:t>2) Shows that </a:t>
            </a:r>
            <a:r>
              <a:rPr lang="en-US" dirty="0" err="1"/>
              <a:t>EArare</a:t>
            </a:r>
            <a:r>
              <a:rPr lang="en-US" dirty="0"/>
              <a:t> falls within the distribution of Jewish individuals</a:t>
            </a:r>
            <a:r>
              <a:rPr lang="en-US" baseline="0" dirty="0"/>
              <a:t> for the first 5 PCs</a:t>
            </a:r>
          </a:p>
          <a:p>
            <a:r>
              <a:rPr lang="en-US" baseline="0" dirty="0"/>
              <a:t>	1) Specifically near Ashkenazi, Sephardic, and Moroccan</a:t>
            </a:r>
          </a:p>
          <a:p>
            <a:r>
              <a:rPr lang="en-US" baseline="0" dirty="0"/>
              <a:t>3)Highlight PC4</a:t>
            </a:r>
          </a:p>
          <a:p>
            <a:r>
              <a:rPr lang="en-US" baseline="0" dirty="0"/>
              <a:t>4)Our theory then is they are Jewish Americans of Ashkenazi origin</a:t>
            </a:r>
          </a:p>
          <a:p>
            <a:r>
              <a:rPr lang="en-US" baseline="0" dirty="0"/>
              <a:t>	1)To confirm we ran two additional analyses: an Admixture plot, and genetic distance between populations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26</a:t>
            </a:fld>
            <a:endParaRPr lang="en-US"/>
          </a:p>
        </p:txBody>
      </p:sp>
    </p:spTree>
    <p:extLst>
      <p:ext uri="{BB962C8B-B14F-4D97-AF65-F5344CB8AC3E}">
        <p14:creationId xmlns:p14="http://schemas.microsoft.com/office/powerpoint/2010/main" val="172361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27</a:t>
            </a:fld>
            <a:endParaRPr lang="en-US"/>
          </a:p>
        </p:txBody>
      </p:sp>
    </p:spTree>
    <p:extLst>
      <p:ext uri="{BB962C8B-B14F-4D97-AF65-F5344CB8AC3E}">
        <p14:creationId xmlns:p14="http://schemas.microsoft.com/office/powerpoint/2010/main" val="1076178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28</a:t>
            </a:fld>
            <a:endParaRPr lang="en-US"/>
          </a:p>
        </p:txBody>
      </p:sp>
    </p:spTree>
    <p:extLst>
      <p:ext uri="{BB962C8B-B14F-4D97-AF65-F5344CB8AC3E}">
        <p14:creationId xmlns:p14="http://schemas.microsoft.com/office/powerpoint/2010/main" val="245070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29</a:t>
            </a:fld>
            <a:endParaRPr lang="en-US"/>
          </a:p>
        </p:txBody>
      </p:sp>
    </p:spTree>
    <p:extLst>
      <p:ext uri="{BB962C8B-B14F-4D97-AF65-F5344CB8AC3E}">
        <p14:creationId xmlns:p14="http://schemas.microsoft.com/office/powerpoint/2010/main" val="77148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30</a:t>
            </a:fld>
            <a:endParaRPr lang="en-US"/>
          </a:p>
        </p:txBody>
      </p:sp>
    </p:spTree>
    <p:extLst>
      <p:ext uri="{BB962C8B-B14F-4D97-AF65-F5344CB8AC3E}">
        <p14:creationId xmlns:p14="http://schemas.microsoft.com/office/powerpoint/2010/main" val="1035983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31</a:t>
            </a:fld>
            <a:endParaRPr lang="en-US"/>
          </a:p>
        </p:txBody>
      </p:sp>
    </p:spTree>
    <p:extLst>
      <p:ext uri="{BB962C8B-B14F-4D97-AF65-F5344CB8AC3E}">
        <p14:creationId xmlns:p14="http://schemas.microsoft.com/office/powerpoint/2010/main" val="2413102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ea09931c42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ea09931c42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Analisis</a:t>
            </a:r>
            <a:r>
              <a:rPr lang="en-US" baseline="0" dirty="0"/>
              <a:t> de </a:t>
            </a:r>
            <a:r>
              <a:rPr lang="en-US" baseline="0" dirty="0" err="1"/>
              <a:t>pedegree</a:t>
            </a:r>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6</a:t>
            </a:fld>
            <a:endParaRPr lang="en-US"/>
          </a:p>
        </p:txBody>
      </p:sp>
    </p:spTree>
    <p:extLst>
      <p:ext uri="{BB962C8B-B14F-4D97-AF65-F5344CB8AC3E}">
        <p14:creationId xmlns:p14="http://schemas.microsoft.com/office/powerpoint/2010/main" val="1249605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ea09931c42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ea09931c42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51.1</a:t>
            </a:r>
          </a:p>
        </p:txBody>
      </p:sp>
      <p:sp>
        <p:nvSpPr>
          <p:cNvPr id="4" name="Slide Number Placeholder 3"/>
          <p:cNvSpPr>
            <a:spLocks noGrp="1"/>
          </p:cNvSpPr>
          <p:nvPr>
            <p:ph type="sldNum" sz="quarter" idx="10"/>
          </p:nvPr>
        </p:nvSpPr>
        <p:spPr/>
        <p:txBody>
          <a:bodyPr/>
          <a:lstStyle/>
          <a:p>
            <a:fld id="{EA3DECF4-A5D6-FA4D-BFEA-96271ED61479}" type="slidenum">
              <a:rPr lang="en-US" smtClean="0"/>
              <a:t>51</a:t>
            </a:fld>
            <a:endParaRPr lang="en-US"/>
          </a:p>
        </p:txBody>
      </p:sp>
    </p:spTree>
    <p:extLst>
      <p:ext uri="{BB962C8B-B14F-4D97-AF65-F5344CB8AC3E}">
        <p14:creationId xmlns:p14="http://schemas.microsoft.com/office/powerpoint/2010/main" val="159581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55</a:t>
            </a:fld>
            <a:endParaRPr lang="en-US"/>
          </a:p>
        </p:txBody>
      </p:sp>
    </p:spTree>
    <p:extLst>
      <p:ext uri="{BB962C8B-B14F-4D97-AF65-F5344CB8AC3E}">
        <p14:creationId xmlns:p14="http://schemas.microsoft.com/office/powerpoint/2010/main" val="1014438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56</a:t>
            </a:fld>
            <a:endParaRPr lang="en-US"/>
          </a:p>
        </p:txBody>
      </p:sp>
    </p:spTree>
    <p:extLst>
      <p:ext uri="{BB962C8B-B14F-4D97-AF65-F5344CB8AC3E}">
        <p14:creationId xmlns:p14="http://schemas.microsoft.com/office/powerpoint/2010/main" val="550693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62</a:t>
            </a:fld>
            <a:endParaRPr lang="en-US"/>
          </a:p>
        </p:txBody>
      </p:sp>
    </p:spTree>
    <p:extLst>
      <p:ext uri="{BB962C8B-B14F-4D97-AF65-F5344CB8AC3E}">
        <p14:creationId xmlns:p14="http://schemas.microsoft.com/office/powerpoint/2010/main" val="28918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9</a:t>
            </a:fld>
            <a:endParaRPr lang="en-US"/>
          </a:p>
        </p:txBody>
      </p:sp>
    </p:spTree>
    <p:extLst>
      <p:ext uri="{BB962C8B-B14F-4D97-AF65-F5344CB8AC3E}">
        <p14:creationId xmlns:p14="http://schemas.microsoft.com/office/powerpoint/2010/main" val="1630459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the population specific</a:t>
            </a:r>
            <a:r>
              <a:rPr lang="en-US" baseline="0" dirty="0"/>
              <a:t> result we are interested in seeing if different signals in the rare and common</a:t>
            </a:r>
          </a:p>
          <a:p>
            <a:r>
              <a:rPr lang="en-US" baseline="0" dirty="0"/>
              <a:t>First I will show you some simulation results to establish some theory then return to the ESP data</a:t>
            </a:r>
          </a:p>
          <a:p>
            <a:r>
              <a:rPr lang="en-US" baseline="0" dirty="0"/>
              <a:t>The point of this model is to generate data where we know the population splits and test who rare and common variation are able to detect that over a range of split times and other demographic parameters</a:t>
            </a:r>
          </a:p>
          <a:p>
            <a:r>
              <a:rPr lang="en-US" baseline="0" dirty="0"/>
              <a:t>	-go through each parameter</a:t>
            </a:r>
          </a:p>
          <a:p>
            <a:r>
              <a:rPr lang="en-US" baseline="0" dirty="0"/>
              <a:t>	-emphasize </a:t>
            </a:r>
            <a:r>
              <a:rPr lang="en-US" baseline="0" dirty="0" err="1"/>
              <a:t>Ts</a:t>
            </a:r>
            <a:r>
              <a:rPr lang="en-US" baseline="0" dirty="0"/>
              <a:t> and </a:t>
            </a:r>
            <a:r>
              <a:rPr lang="en-US" baseline="0" dirty="0" err="1"/>
              <a:t>Te</a:t>
            </a:r>
            <a:endParaRPr lang="en-US" baseline="0" dirty="0"/>
          </a:p>
          <a:p>
            <a:r>
              <a:rPr lang="en-US" baseline="0" dirty="0"/>
              <a:t>	-For example, Africans and Europeans separated at a time of about 50-80KYA </a:t>
            </a:r>
          </a:p>
          <a:p>
            <a:r>
              <a:rPr lang="en-US" baseline="0" dirty="0"/>
              <a:t>	-Or in a more recent scenario Italians and the Dutch probably split in the last 10-20KYA</a:t>
            </a:r>
          </a:p>
          <a:p>
            <a:r>
              <a:rPr lang="en-US" baseline="0" dirty="0"/>
              <a:t>So how well can common or rare identify individuals belonging to their correct population? </a:t>
            </a:r>
          </a:p>
          <a:p>
            <a:r>
              <a:rPr lang="en-US" baseline="0" dirty="0"/>
              <a:t>Especially considering the timing of split between the two test groups?</a:t>
            </a:r>
            <a:endParaRPr lang="en-US" dirty="0"/>
          </a:p>
        </p:txBody>
      </p:sp>
      <p:sp>
        <p:nvSpPr>
          <p:cNvPr id="4" name="Slide Number Placeholder 3"/>
          <p:cNvSpPr>
            <a:spLocks noGrp="1"/>
          </p:cNvSpPr>
          <p:nvPr>
            <p:ph type="sldNum" sz="quarter" idx="10"/>
          </p:nvPr>
        </p:nvSpPr>
        <p:spPr/>
        <p:txBody>
          <a:bodyPr/>
          <a:lstStyle/>
          <a:p>
            <a:fld id="{097B51BA-E762-A541-AD6F-388C8B1DBC54}" type="slidenum">
              <a:rPr lang="en-US" smtClean="0"/>
              <a:t>17</a:t>
            </a:fld>
            <a:endParaRPr lang="en-US"/>
          </a:p>
        </p:txBody>
      </p:sp>
    </p:spTree>
    <p:extLst>
      <p:ext uri="{BB962C8B-B14F-4D97-AF65-F5344CB8AC3E}">
        <p14:creationId xmlns:p14="http://schemas.microsoft.com/office/powerpoint/2010/main" val="1524501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7B51BA-E762-A541-AD6F-388C8B1DBC54}" type="slidenum">
              <a:rPr lang="en-US" smtClean="0"/>
              <a:t>18</a:t>
            </a:fld>
            <a:endParaRPr lang="en-US"/>
          </a:p>
        </p:txBody>
      </p:sp>
    </p:spTree>
    <p:extLst>
      <p:ext uri="{BB962C8B-B14F-4D97-AF65-F5344CB8AC3E}">
        <p14:creationId xmlns:p14="http://schemas.microsoft.com/office/powerpoint/2010/main" val="145251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Info</a:t>
            </a:r>
            <a:r>
              <a:rPr lang="en-US" baseline="0" dirty="0"/>
              <a:t> Gain for </a:t>
            </a:r>
            <a:r>
              <a:rPr lang="en-US" baseline="0" dirty="0" err="1"/>
              <a:t>maf</a:t>
            </a:r>
            <a:r>
              <a:rPr lang="en-US" baseline="0" dirty="0"/>
              <a:t>=0.005 allele in perfect(as can be) association = </a:t>
            </a:r>
            <a:r>
              <a:rPr lang="en-US" dirty="0"/>
              <a:t>0.00348</a:t>
            </a:r>
          </a:p>
          <a:p>
            <a:r>
              <a:rPr lang="en-US" dirty="0" err="1"/>
              <a:t>Maf</a:t>
            </a:r>
            <a:r>
              <a:rPr lang="en-US" baseline="0" dirty="0"/>
              <a:t> of </a:t>
            </a:r>
            <a:r>
              <a:rPr lang="en-US" dirty="0"/>
              <a:t>0.25 = 0.2157</a:t>
            </a:r>
          </a:p>
        </p:txBody>
      </p:sp>
      <p:sp>
        <p:nvSpPr>
          <p:cNvPr id="4" name="Slide Number Placeholder 3"/>
          <p:cNvSpPr>
            <a:spLocks noGrp="1"/>
          </p:cNvSpPr>
          <p:nvPr>
            <p:ph type="sldNum" sz="quarter" idx="10"/>
          </p:nvPr>
        </p:nvSpPr>
        <p:spPr/>
        <p:txBody>
          <a:bodyPr/>
          <a:lstStyle/>
          <a:p>
            <a:fld id="{097B51BA-E762-A541-AD6F-388C8B1DBC54}" type="slidenum">
              <a:rPr lang="en-US" smtClean="0"/>
              <a:t>19</a:t>
            </a:fld>
            <a:endParaRPr lang="en-US"/>
          </a:p>
        </p:txBody>
      </p:sp>
    </p:spTree>
    <p:extLst>
      <p:ext uri="{BB962C8B-B14F-4D97-AF65-F5344CB8AC3E}">
        <p14:creationId xmlns:p14="http://schemas.microsoft.com/office/powerpoint/2010/main" val="2022576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Points:</a:t>
            </a:r>
          </a:p>
          <a:p>
            <a:pPr marL="228600" indent="-228600">
              <a:buAutoNum type="arabicParenR"/>
            </a:pPr>
            <a:r>
              <a:rPr lang="en-US" dirty="0"/>
              <a:t>One question we have had is what are the similarities/differences</a:t>
            </a:r>
            <a:r>
              <a:rPr lang="en-US" baseline="0" dirty="0"/>
              <a:t> in patterns of population structure between rare/common variants</a:t>
            </a:r>
          </a:p>
          <a:p>
            <a:pPr marL="228600" indent="-228600">
              <a:buAutoNum type="arabicParenR"/>
            </a:pPr>
            <a:r>
              <a:rPr lang="en-US" baseline="0" dirty="0"/>
              <a:t>Common we see again the AA admixture but we also see a spread in EA which is partially explained by the N/S European cline.</a:t>
            </a:r>
          </a:p>
          <a:p>
            <a:pPr marL="228600" lvl="0" indent="-228600">
              <a:buAutoNum type="arabicParenR"/>
            </a:pPr>
            <a:r>
              <a:rPr lang="en-US" baseline="0" dirty="0"/>
              <a:t>In the rare plot we see a much more discrete clustering (not a continuum), though they are higher in common plot</a:t>
            </a:r>
          </a:p>
          <a:p>
            <a:pPr marL="685800" lvl="1" indent="-228600">
              <a:buAutoNum type="arabicParenR"/>
            </a:pPr>
            <a:r>
              <a:rPr lang="en-US" sz="1200" kern="1200">
                <a:solidFill>
                  <a:schemeClr val="tx1"/>
                </a:solidFill>
                <a:effectLst/>
                <a:latin typeface="+mn-lt"/>
                <a:ea typeface="+mn-ea"/>
                <a:cs typeface="+mn-cs"/>
              </a:rPr>
              <a:t>common </a:t>
            </a:r>
            <a:r>
              <a:rPr lang="en-US" sz="1200" kern="1200" dirty="0">
                <a:solidFill>
                  <a:schemeClr val="tx1"/>
                </a:solidFill>
                <a:effectLst/>
                <a:latin typeface="+mn-lt"/>
                <a:ea typeface="+mn-ea"/>
                <a:cs typeface="+mn-cs"/>
              </a:rPr>
              <a:t>VS rare PC1 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 0.918; </a:t>
            </a:r>
            <a:r>
              <a:rPr lang="en-US">
                <a:effectLst/>
              </a:rPr>
              <a:t> PC2</a:t>
            </a:r>
            <a:r>
              <a:rPr lang="en-US" baseline="0">
                <a:effectLst/>
              </a:rPr>
              <a:t> </a:t>
            </a:r>
            <a:r>
              <a:rPr lang="en-US" sz="1200" kern="1200">
                <a:solidFill>
                  <a:schemeClr val="tx1"/>
                </a:solidFill>
                <a:effectLst/>
                <a:latin typeface="+mn-lt"/>
                <a:ea typeface="+mn-ea"/>
                <a:cs typeface="+mn-cs"/>
              </a:rPr>
              <a:t>r</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 0.661</a:t>
            </a:r>
            <a:r>
              <a:rPr lang="en-US">
                <a:effectLst/>
              </a:rPr>
              <a:t> </a:t>
            </a:r>
            <a:endParaRPr lang="en-US" baseline="0" dirty="0"/>
          </a:p>
          <a:p>
            <a:pPr marL="685800" lvl="1" indent="-228600">
              <a:buAutoNum type="arabicParenR"/>
            </a:pPr>
            <a:r>
              <a:rPr lang="en-US" baseline="0" dirty="0"/>
              <a:t>I’ll refer to the cluster as </a:t>
            </a:r>
            <a:r>
              <a:rPr lang="en-US" baseline="0" dirty="0" err="1"/>
              <a:t>EArare</a:t>
            </a:r>
            <a:endParaRPr lang="en-US" baseline="0" dirty="0"/>
          </a:p>
          <a:p>
            <a:r>
              <a:rPr lang="en-US" dirty="0"/>
              <a:t>	</a:t>
            </a:r>
          </a:p>
          <a:p>
            <a:r>
              <a:rPr lang="en-US" dirty="0"/>
              <a:t>bamshad_1 			1</a:t>
            </a:r>
          </a:p>
          <a:p>
            <a:r>
              <a:rPr lang="en-US" dirty="0"/>
              <a:t>bamshad_2_group_1 	1</a:t>
            </a:r>
          </a:p>
          <a:p>
            <a:r>
              <a:rPr lang="en-US" dirty="0"/>
              <a:t>bamshad_2_group_2 	9</a:t>
            </a:r>
          </a:p>
          <a:p>
            <a:r>
              <a:rPr lang="en-US" dirty="0"/>
              <a:t>bi 				23</a:t>
            </a:r>
          </a:p>
          <a:p>
            <a:r>
              <a:rPr lang="en-US" dirty="0"/>
              <a:t>carlson_1 			2</a:t>
            </a:r>
          </a:p>
          <a:p>
            <a:r>
              <a:rPr lang="en-US" dirty="0"/>
              <a:t>carlson_2 			13</a:t>
            </a:r>
          </a:p>
          <a:p>
            <a:r>
              <a:rPr lang="en-US" dirty="0"/>
              <a:t>tracy_1 			10</a:t>
            </a:r>
          </a:p>
          <a:p>
            <a:r>
              <a:rPr lang="en-US" dirty="0"/>
              <a:t>---------</a:t>
            </a:r>
          </a:p>
          <a:p>
            <a:r>
              <a:rPr lang="en-US" dirty="0"/>
              <a:t>Target/Center</a:t>
            </a:r>
          </a:p>
          <a:p>
            <a:r>
              <a:rPr lang="en-US" dirty="0"/>
              <a:t>ccds_2008.HG19/UW	13</a:t>
            </a:r>
          </a:p>
          <a:p>
            <a:r>
              <a:rPr lang="en-US" dirty="0"/>
              <a:t>uwrefseq_2009.HG19	23</a:t>
            </a:r>
          </a:p>
          <a:p>
            <a:r>
              <a:rPr lang="en-US" dirty="0"/>
              <a:t>Broad				23</a:t>
            </a:r>
          </a:p>
          <a:p>
            <a:r>
              <a:rPr lang="en-US" dirty="0"/>
              <a:t>---------</a:t>
            </a:r>
          </a:p>
          <a:p>
            <a:r>
              <a:rPr lang="en-US" dirty="0"/>
              <a:t>Cohort</a:t>
            </a:r>
          </a:p>
          <a:p>
            <a:r>
              <a:rPr lang="en-US" dirty="0"/>
              <a:t>ARIC 				3</a:t>
            </a:r>
          </a:p>
          <a:p>
            <a:r>
              <a:rPr lang="en-US" dirty="0"/>
              <a:t>CF 				1</a:t>
            </a:r>
          </a:p>
          <a:p>
            <a:r>
              <a:rPr lang="en-US" dirty="0"/>
              <a:t>CHS 				3</a:t>
            </a:r>
          </a:p>
          <a:p>
            <a:r>
              <a:rPr lang="en-US" dirty="0"/>
              <a:t>EOMI 				23</a:t>
            </a:r>
          </a:p>
          <a:p>
            <a:r>
              <a:rPr lang="en-US" dirty="0"/>
              <a:t>FHS 				4</a:t>
            </a:r>
          </a:p>
          <a:p>
            <a:r>
              <a:rPr lang="en-US" dirty="0" err="1"/>
              <a:t>LHS_of_COPD</a:t>
            </a:r>
            <a:r>
              <a:rPr lang="en-US" dirty="0"/>
              <a:t> 		1</a:t>
            </a:r>
          </a:p>
          <a:p>
            <a:r>
              <a:rPr lang="en-US" dirty="0"/>
              <a:t>PAH 				9</a:t>
            </a:r>
          </a:p>
          <a:p>
            <a:r>
              <a:rPr lang="en-US" dirty="0"/>
              <a:t>WHI 				15</a:t>
            </a:r>
          </a:p>
          <a:p>
            <a:r>
              <a:rPr lang="en-US" dirty="0"/>
              <a:t>---------</a:t>
            </a:r>
          </a:p>
          <a:p>
            <a:r>
              <a:rPr lang="en-US" dirty="0"/>
              <a:t>Sample Project</a:t>
            </a:r>
          </a:p>
          <a:p>
            <a:r>
              <a:rPr lang="en-US" dirty="0"/>
              <a:t>bamshad_1 			1</a:t>
            </a:r>
          </a:p>
          <a:p>
            <a:r>
              <a:rPr lang="en-US" dirty="0"/>
              <a:t>bamshad_2 			10</a:t>
            </a:r>
          </a:p>
          <a:p>
            <a:r>
              <a:rPr lang="en-US" dirty="0"/>
              <a:t>carlson_1 			2</a:t>
            </a:r>
          </a:p>
          <a:p>
            <a:r>
              <a:rPr lang="en-US" dirty="0"/>
              <a:t>Carlson_2 			13</a:t>
            </a:r>
          </a:p>
          <a:p>
            <a:r>
              <a:rPr lang="en-US" dirty="0"/>
              <a:t>EOMI 				23</a:t>
            </a:r>
          </a:p>
          <a:p>
            <a:r>
              <a:rPr lang="en-US" dirty="0"/>
              <a:t>LDL 				8</a:t>
            </a:r>
          </a:p>
          <a:p>
            <a:r>
              <a:rPr lang="en-US" dirty="0"/>
              <a:t>tracy_1 			2</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0E7AC5A-F63F-2C4C-8951-694622879E66}" type="slidenum">
              <a:rPr lang="en-US" smtClean="0"/>
              <a:t>20</a:t>
            </a:fld>
            <a:endParaRPr lang="en-US"/>
          </a:p>
        </p:txBody>
      </p:sp>
    </p:spTree>
    <p:extLst>
      <p:ext uri="{BB962C8B-B14F-4D97-AF65-F5344CB8AC3E}">
        <p14:creationId xmlns:p14="http://schemas.microsoft.com/office/powerpoint/2010/main" val="55890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Points:</a:t>
            </a:r>
          </a:p>
          <a:p>
            <a:pPr marL="228600" indent="-228600">
              <a:buAutoNum type="arabicParenR"/>
            </a:pPr>
            <a:r>
              <a:rPr lang="en-US" dirty="0"/>
              <a:t>One question we have had is what are the similarities/differences</a:t>
            </a:r>
            <a:r>
              <a:rPr lang="en-US" baseline="0" dirty="0"/>
              <a:t> in patterns of population structure between rare/common variants</a:t>
            </a:r>
          </a:p>
          <a:p>
            <a:pPr marL="228600" indent="-228600">
              <a:buAutoNum type="arabicParenR"/>
            </a:pPr>
            <a:r>
              <a:rPr lang="en-US" baseline="0" dirty="0"/>
              <a:t>Common we see again the AA admixture but we also see a spread in EA which is partially explained by the N/S European cline.</a:t>
            </a:r>
          </a:p>
          <a:p>
            <a:pPr marL="228600" lvl="0" indent="-228600">
              <a:buAutoNum type="arabicParenR"/>
            </a:pPr>
            <a:r>
              <a:rPr lang="en-US" baseline="0" dirty="0"/>
              <a:t>In the rare plot we see a much more discrete clustering (not a continuum), though they are higher in common plot</a:t>
            </a:r>
          </a:p>
          <a:p>
            <a:pPr marL="685800" lvl="1" indent="-228600">
              <a:buAutoNum type="arabicParenR"/>
            </a:pPr>
            <a:r>
              <a:rPr lang="en-US" sz="1200" kern="1200">
                <a:solidFill>
                  <a:schemeClr val="tx1"/>
                </a:solidFill>
                <a:effectLst/>
                <a:latin typeface="+mn-lt"/>
                <a:ea typeface="+mn-ea"/>
                <a:cs typeface="+mn-cs"/>
              </a:rPr>
              <a:t>common </a:t>
            </a:r>
            <a:r>
              <a:rPr lang="en-US" sz="1200" kern="1200" dirty="0">
                <a:solidFill>
                  <a:schemeClr val="tx1"/>
                </a:solidFill>
                <a:effectLst/>
                <a:latin typeface="+mn-lt"/>
                <a:ea typeface="+mn-ea"/>
                <a:cs typeface="+mn-cs"/>
              </a:rPr>
              <a:t>VS rare PC1 r</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a:solidFill>
                  <a:schemeClr val="tx1"/>
                </a:solidFill>
                <a:effectLst/>
                <a:latin typeface="+mn-lt"/>
                <a:ea typeface="+mn-ea"/>
                <a:cs typeface="+mn-cs"/>
              </a:rPr>
              <a:t>= 0.918; </a:t>
            </a:r>
            <a:r>
              <a:rPr lang="en-US">
                <a:effectLst/>
              </a:rPr>
              <a:t> PC2</a:t>
            </a:r>
            <a:r>
              <a:rPr lang="en-US" baseline="0">
                <a:effectLst/>
              </a:rPr>
              <a:t> </a:t>
            </a:r>
            <a:r>
              <a:rPr lang="en-US" sz="1200" kern="1200">
                <a:solidFill>
                  <a:schemeClr val="tx1"/>
                </a:solidFill>
                <a:effectLst/>
                <a:latin typeface="+mn-lt"/>
                <a:ea typeface="+mn-ea"/>
                <a:cs typeface="+mn-cs"/>
              </a:rPr>
              <a:t>r</a:t>
            </a:r>
            <a:r>
              <a:rPr lang="en-US" sz="1200"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 0.661</a:t>
            </a:r>
            <a:r>
              <a:rPr lang="en-US">
                <a:effectLst/>
              </a:rPr>
              <a:t> </a:t>
            </a:r>
            <a:endParaRPr lang="en-US" baseline="0" dirty="0"/>
          </a:p>
          <a:p>
            <a:pPr marL="685800" lvl="1" indent="-228600">
              <a:buAutoNum type="arabicParenR"/>
            </a:pPr>
            <a:r>
              <a:rPr lang="en-US" baseline="0" dirty="0"/>
              <a:t>I’ll refer to the cluster as </a:t>
            </a:r>
            <a:r>
              <a:rPr lang="en-US" baseline="0" dirty="0" err="1"/>
              <a:t>EArare</a:t>
            </a:r>
            <a:endParaRPr lang="en-US" baseline="0" dirty="0"/>
          </a:p>
          <a:p>
            <a:r>
              <a:rPr lang="en-US" dirty="0"/>
              <a:t>	</a:t>
            </a:r>
          </a:p>
          <a:p>
            <a:r>
              <a:rPr lang="en-US" dirty="0"/>
              <a:t>bamshad_1 			1</a:t>
            </a:r>
          </a:p>
          <a:p>
            <a:r>
              <a:rPr lang="en-US" dirty="0"/>
              <a:t>bamshad_2_group_1 	1</a:t>
            </a:r>
          </a:p>
          <a:p>
            <a:r>
              <a:rPr lang="en-US" dirty="0"/>
              <a:t>bamshad_2_group_2 	9</a:t>
            </a:r>
          </a:p>
          <a:p>
            <a:r>
              <a:rPr lang="en-US" dirty="0"/>
              <a:t>bi 				23</a:t>
            </a:r>
          </a:p>
          <a:p>
            <a:r>
              <a:rPr lang="en-US" dirty="0"/>
              <a:t>carlson_1 			2</a:t>
            </a:r>
          </a:p>
          <a:p>
            <a:r>
              <a:rPr lang="en-US" dirty="0"/>
              <a:t>carlson_2 			13</a:t>
            </a:r>
          </a:p>
          <a:p>
            <a:r>
              <a:rPr lang="en-US" dirty="0"/>
              <a:t>tracy_1 			10</a:t>
            </a:r>
          </a:p>
          <a:p>
            <a:r>
              <a:rPr lang="en-US" dirty="0"/>
              <a:t>---------</a:t>
            </a:r>
          </a:p>
          <a:p>
            <a:r>
              <a:rPr lang="en-US" dirty="0"/>
              <a:t>Target/Center</a:t>
            </a:r>
          </a:p>
          <a:p>
            <a:r>
              <a:rPr lang="en-US" dirty="0"/>
              <a:t>ccds_2008.HG19/UW	13</a:t>
            </a:r>
          </a:p>
          <a:p>
            <a:r>
              <a:rPr lang="en-US" dirty="0"/>
              <a:t>uwrefseq_2009.HG19	23</a:t>
            </a:r>
          </a:p>
          <a:p>
            <a:r>
              <a:rPr lang="en-US" dirty="0"/>
              <a:t>Broad				23</a:t>
            </a:r>
          </a:p>
          <a:p>
            <a:r>
              <a:rPr lang="en-US" dirty="0"/>
              <a:t>---------</a:t>
            </a:r>
          </a:p>
          <a:p>
            <a:r>
              <a:rPr lang="en-US" dirty="0"/>
              <a:t>Cohort</a:t>
            </a:r>
          </a:p>
          <a:p>
            <a:r>
              <a:rPr lang="en-US" dirty="0"/>
              <a:t>ARIC 				3</a:t>
            </a:r>
          </a:p>
          <a:p>
            <a:r>
              <a:rPr lang="en-US" dirty="0"/>
              <a:t>CF 				1</a:t>
            </a:r>
          </a:p>
          <a:p>
            <a:r>
              <a:rPr lang="en-US" dirty="0"/>
              <a:t>CHS 				3</a:t>
            </a:r>
          </a:p>
          <a:p>
            <a:r>
              <a:rPr lang="en-US" dirty="0"/>
              <a:t>EOMI 				23</a:t>
            </a:r>
          </a:p>
          <a:p>
            <a:r>
              <a:rPr lang="en-US" dirty="0"/>
              <a:t>FHS 				4</a:t>
            </a:r>
          </a:p>
          <a:p>
            <a:r>
              <a:rPr lang="en-US" dirty="0" err="1"/>
              <a:t>LHS_of_COPD</a:t>
            </a:r>
            <a:r>
              <a:rPr lang="en-US" dirty="0"/>
              <a:t> 		1</a:t>
            </a:r>
          </a:p>
          <a:p>
            <a:r>
              <a:rPr lang="en-US" dirty="0"/>
              <a:t>PAH 				9</a:t>
            </a:r>
          </a:p>
          <a:p>
            <a:r>
              <a:rPr lang="en-US" dirty="0"/>
              <a:t>WHI 				15</a:t>
            </a:r>
          </a:p>
          <a:p>
            <a:r>
              <a:rPr lang="en-US" dirty="0"/>
              <a:t>---------</a:t>
            </a:r>
          </a:p>
          <a:p>
            <a:r>
              <a:rPr lang="en-US" dirty="0"/>
              <a:t>Sample Project</a:t>
            </a:r>
          </a:p>
          <a:p>
            <a:r>
              <a:rPr lang="en-US" dirty="0"/>
              <a:t>bamshad_1 			1</a:t>
            </a:r>
          </a:p>
          <a:p>
            <a:r>
              <a:rPr lang="en-US" dirty="0"/>
              <a:t>bamshad_2 			10</a:t>
            </a:r>
          </a:p>
          <a:p>
            <a:r>
              <a:rPr lang="en-US" dirty="0"/>
              <a:t>carlson_1 			2</a:t>
            </a:r>
          </a:p>
          <a:p>
            <a:r>
              <a:rPr lang="en-US" dirty="0"/>
              <a:t>Carlson_2 			13</a:t>
            </a:r>
          </a:p>
          <a:p>
            <a:r>
              <a:rPr lang="en-US" dirty="0"/>
              <a:t>EOMI 				23</a:t>
            </a:r>
          </a:p>
          <a:p>
            <a:r>
              <a:rPr lang="en-US" dirty="0"/>
              <a:t>LDL 				8</a:t>
            </a:r>
          </a:p>
          <a:p>
            <a:r>
              <a:rPr lang="en-US" dirty="0"/>
              <a:t>tracy_1 			2</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0E7AC5A-F63F-2C4C-8951-694622879E66}" type="slidenum">
              <a:rPr lang="en-US" smtClean="0"/>
              <a:t>21</a:t>
            </a:fld>
            <a:endParaRPr lang="en-US"/>
          </a:p>
        </p:txBody>
      </p:sp>
    </p:spTree>
    <p:extLst>
      <p:ext uri="{BB962C8B-B14F-4D97-AF65-F5344CB8AC3E}">
        <p14:creationId xmlns:p14="http://schemas.microsoft.com/office/powerpoint/2010/main" val="375348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r>
              <a:rPr lang="en-US" dirty="0"/>
              <a:t>Only European HGDP</a:t>
            </a:r>
          </a:p>
          <a:p>
            <a:pPr marL="685800" lvl="1" indent="-228600">
              <a:buAutoNum type="arabicParenR"/>
            </a:pPr>
            <a:r>
              <a:rPr lang="en-US" dirty="0"/>
              <a:t>Before</a:t>
            </a:r>
            <a:r>
              <a:rPr lang="en-US" baseline="0" dirty="0"/>
              <a:t> the inclusion of Behar et al.</a:t>
            </a:r>
          </a:p>
          <a:p>
            <a:pPr marL="228600" lvl="0" indent="-228600">
              <a:buAutoNum type="arabicParenR"/>
            </a:pPr>
            <a:r>
              <a:rPr lang="en-US" baseline="0" dirty="0" err="1"/>
              <a:t>Procrustes</a:t>
            </a:r>
            <a:r>
              <a:rPr lang="en-US" baseline="0" dirty="0"/>
              <a:t> finds correlations between Long/</a:t>
            </a:r>
            <a:r>
              <a:rPr lang="en-US" baseline="0" dirty="0" err="1"/>
              <a:t>Lat</a:t>
            </a:r>
            <a:r>
              <a:rPr lang="en-US" baseline="0" dirty="0"/>
              <a:t> and PC space thus projecting genetic signal onto the map</a:t>
            </a:r>
          </a:p>
          <a:p>
            <a:pPr marL="228600" lvl="0" indent="-228600">
              <a:buAutoNum type="arabicParenR"/>
            </a:pPr>
            <a:r>
              <a:rPr lang="en-US" baseline="0" dirty="0"/>
              <a:t>This is 2 PCs using the long/</a:t>
            </a:r>
            <a:r>
              <a:rPr lang="en-US" baseline="0" dirty="0" err="1"/>
              <a:t>lat</a:t>
            </a:r>
            <a:r>
              <a:rPr lang="en-US" baseline="0" dirty="0"/>
              <a:t> from HGDP without </a:t>
            </a:r>
            <a:r>
              <a:rPr lang="en-US" baseline="0" dirty="0" err="1"/>
              <a:t>Earare</a:t>
            </a:r>
            <a:endParaRPr lang="en-US" baseline="0" dirty="0"/>
          </a:p>
          <a:p>
            <a:pPr marL="228600" lvl="0" indent="-228600">
              <a:buAutoNum type="arabicParenR"/>
            </a:pPr>
            <a:r>
              <a:rPr lang="en-US" baseline="0" dirty="0"/>
              <a:t>Using this mapping we can predict the local of </a:t>
            </a:r>
            <a:r>
              <a:rPr lang="en-US" baseline="0" dirty="0" err="1"/>
              <a:t>Earare</a:t>
            </a:r>
            <a:endParaRPr lang="en-US" baseline="0" dirty="0"/>
          </a:p>
          <a:p>
            <a:pPr marL="685800" lvl="1" indent="-228600">
              <a:buAutoNum type="arabicParenR"/>
            </a:pPr>
            <a:r>
              <a:rPr lang="en-US" baseline="0" dirty="0"/>
              <a:t>From around the </a:t>
            </a:r>
            <a:r>
              <a:rPr lang="en-US" baseline="0" dirty="0" err="1"/>
              <a:t>Mediteranian</a:t>
            </a:r>
            <a:endParaRPr lang="en-US" baseline="0" dirty="0"/>
          </a:p>
          <a:p>
            <a:pPr marL="685800" lvl="1" indent="-228600">
              <a:buAutoNum type="arabicParenR"/>
            </a:pPr>
            <a:r>
              <a:rPr lang="en-US" baseline="0" dirty="0"/>
              <a:t>Gives us the impetus to include Behar et al, which had greater sampling of Europeans in that area (Turkish, Cypriots, and others) as well as Jewish individuals</a:t>
            </a:r>
            <a:endParaRPr lang="en-US" dirty="0"/>
          </a:p>
          <a:p>
            <a:endParaRPr lang="en-US" dirty="0"/>
          </a:p>
          <a:p>
            <a:r>
              <a:rPr lang="en-US" dirty="0"/>
              <a:t>On a PCA with Europeans</a:t>
            </a:r>
            <a:r>
              <a:rPr lang="en-US" baseline="0" dirty="0"/>
              <a:t> from HGDP and the 1M SNP </a:t>
            </a:r>
            <a:r>
              <a:rPr lang="en-US" baseline="0" dirty="0" err="1"/>
              <a:t>EArare</a:t>
            </a:r>
            <a:r>
              <a:rPr lang="en-US" baseline="0" dirty="0"/>
              <a:t> data we project the </a:t>
            </a:r>
            <a:r>
              <a:rPr lang="en-US" baseline="0" dirty="0" err="1"/>
              <a:t>Procrustes</a:t>
            </a:r>
            <a:r>
              <a:rPr lang="en-US" baseline="0" dirty="0"/>
              <a:t> (Wang et al. 2010) mapping to long/</a:t>
            </a:r>
            <a:r>
              <a:rPr lang="en-US" baseline="0" dirty="0" err="1"/>
              <a:t>lat</a:t>
            </a:r>
            <a:r>
              <a:rPr lang="en-US" baseline="0" dirty="0"/>
              <a:t> for </a:t>
            </a:r>
            <a:r>
              <a:rPr lang="en-US" baseline="0" dirty="0" err="1"/>
              <a:t>EArare</a:t>
            </a:r>
            <a:endParaRPr lang="en-US" baseline="0" dirty="0"/>
          </a:p>
          <a:p>
            <a:r>
              <a:rPr lang="en-US" baseline="0" dirty="0"/>
              <a:t>An analysis with Middle Eastern individuals places them closer to the Europeans.</a:t>
            </a: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22</a:t>
            </a:fld>
            <a:endParaRPr lang="en-US"/>
          </a:p>
        </p:txBody>
      </p:sp>
    </p:spTree>
    <p:extLst>
      <p:ext uri="{BB962C8B-B14F-4D97-AF65-F5344CB8AC3E}">
        <p14:creationId xmlns:p14="http://schemas.microsoft.com/office/powerpoint/2010/main" val="41019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0A7BA82-CD1A-D140-BC3B-26CBEDB4A281}"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52102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64736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89674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6893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7BA82-CD1A-D140-BC3B-26CBEDB4A281}"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57357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A7BA82-CD1A-D140-BC3B-26CBEDB4A281}" type="datetimeFigureOut">
              <a:rPr lang="en-US" smtClean="0"/>
              <a:t>7/15/22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780735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A7BA82-CD1A-D140-BC3B-26CBEDB4A281}" type="datetimeFigureOut">
              <a:rPr lang="en-US" smtClean="0"/>
              <a:t>7/15/22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691036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A7BA82-CD1A-D140-BC3B-26CBEDB4A281}" type="datetimeFigureOut">
              <a:rPr lang="en-US" smtClean="0"/>
              <a:t>7/15/22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661732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A7BA82-CD1A-D140-BC3B-26CBEDB4A281}" type="datetimeFigureOut">
              <a:rPr lang="en-US" smtClean="0"/>
              <a:t>7/15/22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207464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A7BA82-CD1A-D140-BC3B-26CBEDB4A281}" type="datetimeFigureOut">
              <a:rPr lang="en-US" smtClean="0"/>
              <a:t>7/15/22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199356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A7BA82-CD1A-D140-BC3B-26CBEDB4A281}" type="datetimeFigureOut">
              <a:rPr lang="en-US" smtClean="0"/>
              <a:t>7/15/22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860692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A7BA82-CD1A-D140-BC3B-26CBEDB4A281}" type="datetimeFigureOut">
              <a:rPr lang="en-US" smtClean="0"/>
              <a:t>7/15/22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EF25A-955F-534F-AF7E-71B40C3D78F3}" type="slidenum">
              <a:rPr lang="en-US" smtClean="0"/>
              <a:t>‹#›</a:t>
            </a:fld>
            <a:endParaRPr lang="en-US"/>
          </a:p>
        </p:txBody>
      </p:sp>
    </p:spTree>
    <p:extLst>
      <p:ext uri="{BB962C8B-B14F-4D97-AF65-F5344CB8AC3E}">
        <p14:creationId xmlns:p14="http://schemas.microsoft.com/office/powerpoint/2010/main" val="20108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7BA82-CD1A-D140-BC3B-26CBEDB4A281}" type="datetimeFigureOut">
              <a:rPr lang="en-US" smtClean="0"/>
              <a:t>7/15/22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EF25A-955F-534F-AF7E-71B40C3D78F3}" type="slidenum">
              <a:rPr lang="en-US" smtClean="0"/>
              <a:t>‹#›</a:t>
            </a:fld>
            <a:endParaRPr lang="en-US"/>
          </a:p>
        </p:txBody>
      </p:sp>
    </p:spTree>
    <p:extLst>
      <p:ext uri="{BB962C8B-B14F-4D97-AF65-F5344CB8AC3E}">
        <p14:creationId xmlns:p14="http://schemas.microsoft.com/office/powerpoint/2010/main" val="182079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ebi.ac.uk/gwas/docs/ancestry-data" TargetMode="External"/><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5.emf"/><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33250"/>
            <a:ext cx="9144000" cy="2387600"/>
          </a:xfrm>
        </p:spPr>
        <p:txBody>
          <a:bodyPr>
            <a:normAutofit/>
          </a:bodyPr>
          <a:lstStyle/>
          <a:p>
            <a:r>
              <a:rPr lang="en-US" sz="4800" dirty="0">
                <a:solidFill>
                  <a:srgbClr val="0000FF"/>
                </a:solidFill>
                <a:latin typeface="+mn-lt"/>
              </a:rPr>
              <a:t>Cryptic Relatedness and fine-scale population structure</a:t>
            </a:r>
          </a:p>
        </p:txBody>
      </p:sp>
      <p:sp>
        <p:nvSpPr>
          <p:cNvPr id="3" name="Subtitle 2"/>
          <p:cNvSpPr>
            <a:spLocks noGrp="1"/>
          </p:cNvSpPr>
          <p:nvPr>
            <p:ph type="subTitle" idx="1"/>
          </p:nvPr>
        </p:nvSpPr>
        <p:spPr>
          <a:xfrm>
            <a:off x="2776331" y="3912704"/>
            <a:ext cx="6400800" cy="1219200"/>
          </a:xfrm>
        </p:spPr>
        <p:txBody>
          <a:bodyPr anchor="b">
            <a:normAutofit/>
          </a:bodyPr>
          <a:lstStyle/>
          <a:p>
            <a:endParaRPr lang="en-US" dirty="0">
              <a:solidFill>
                <a:schemeClr val="bg1">
                  <a:lumMod val="75000"/>
                </a:schemeClr>
              </a:solidFill>
            </a:endParaRPr>
          </a:p>
        </p:txBody>
      </p:sp>
    </p:spTree>
    <p:extLst>
      <p:ext uri="{BB962C8B-B14F-4D97-AF65-F5344CB8AC3E}">
        <p14:creationId xmlns:p14="http://schemas.microsoft.com/office/powerpoint/2010/main" val="1187568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191" y="265577"/>
            <a:ext cx="7485070" cy="6117336"/>
          </a:xfrm>
          <a:prstGeom prst="rect">
            <a:avLst/>
          </a:prstGeom>
        </p:spPr>
      </p:pic>
      <p:sp>
        <p:nvSpPr>
          <p:cNvPr id="5" name="Title 1"/>
          <p:cNvSpPr>
            <a:spLocks noGrp="1"/>
          </p:cNvSpPr>
          <p:nvPr>
            <p:ph type="title"/>
          </p:nvPr>
        </p:nvSpPr>
        <p:spPr>
          <a:xfrm>
            <a:off x="7641394" y="1322882"/>
            <a:ext cx="3026606" cy="1265481"/>
          </a:xfrm>
        </p:spPr>
        <p:txBody>
          <a:bodyPr>
            <a:normAutofit fontScale="90000"/>
          </a:bodyPr>
          <a:lstStyle/>
          <a:p>
            <a:r>
              <a:rPr lang="en-US" sz="3200" dirty="0">
                <a:solidFill>
                  <a:srgbClr val="0000FF"/>
                </a:solidFill>
                <a:latin typeface="+mn-lt"/>
              </a:rPr>
              <a:t>Identity-by-descent as a means to look at fine-scale structure over time</a:t>
            </a:r>
          </a:p>
        </p:txBody>
      </p:sp>
      <p:sp>
        <p:nvSpPr>
          <p:cNvPr id="6" name="TextBox 5"/>
          <p:cNvSpPr txBox="1"/>
          <p:nvPr/>
        </p:nvSpPr>
        <p:spPr>
          <a:xfrm>
            <a:off x="8597462" y="6138041"/>
            <a:ext cx="2804996"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1513548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IBD can estimate effective population size over time.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58" y="1673875"/>
            <a:ext cx="11533215" cy="3485052"/>
          </a:xfrm>
          <a:prstGeom prst="rect">
            <a:avLst/>
          </a:prstGeom>
        </p:spPr>
      </p:pic>
      <p:sp>
        <p:nvSpPr>
          <p:cNvPr id="3" name="TextBox 2">
            <a:extLst>
              <a:ext uri="{FF2B5EF4-FFF2-40B4-BE49-F238E27FC236}">
                <a16:creationId xmlns:a16="http://schemas.microsoft.com/office/drawing/2014/main" id="{3B82F380-4C2F-3A42-85AE-8DD716654BAD}"/>
              </a:ext>
            </a:extLst>
          </p:cNvPr>
          <p:cNvSpPr txBox="1"/>
          <p:nvPr/>
        </p:nvSpPr>
        <p:spPr>
          <a:xfrm>
            <a:off x="6297930" y="6160770"/>
            <a:ext cx="5764530" cy="369332"/>
          </a:xfrm>
          <a:prstGeom prst="rect">
            <a:avLst/>
          </a:prstGeom>
          <a:noFill/>
        </p:spPr>
        <p:txBody>
          <a:bodyPr wrap="square" rtlCol="0">
            <a:spAutoFit/>
          </a:bodyPr>
          <a:lstStyle/>
          <a:p>
            <a:r>
              <a:rPr lang="en-US" dirty="0"/>
              <a:t>Browning &amp;Browning (2016) Am. J. Human Genetics</a:t>
            </a:r>
          </a:p>
        </p:txBody>
      </p:sp>
    </p:spTree>
    <p:extLst>
      <p:ext uri="{BB962C8B-B14F-4D97-AF65-F5344CB8AC3E}">
        <p14:creationId xmlns:p14="http://schemas.microsoft.com/office/powerpoint/2010/main" val="1820988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72B9E-CA47-774E-BCE9-20AF1B8F0C4C}"/>
              </a:ext>
            </a:extLst>
          </p:cNvPr>
          <p:cNvSpPr>
            <a:spLocks noGrp="1"/>
          </p:cNvSpPr>
          <p:nvPr>
            <p:ph type="title"/>
          </p:nvPr>
        </p:nvSpPr>
        <p:spPr>
          <a:xfrm>
            <a:off x="438150" y="296545"/>
            <a:ext cx="10515600" cy="1325563"/>
          </a:xfrm>
        </p:spPr>
        <p:txBody>
          <a:bodyPr/>
          <a:lstStyle/>
          <a:p>
            <a:r>
              <a:rPr lang="en-US" dirty="0" err="1">
                <a:solidFill>
                  <a:srgbClr val="0000FF"/>
                </a:solidFill>
              </a:rPr>
              <a:t>IBDNe</a:t>
            </a:r>
            <a:r>
              <a:rPr lang="en-US" dirty="0">
                <a:solidFill>
                  <a:srgbClr val="0000FF"/>
                </a:solidFill>
              </a:rPr>
              <a:t> in Samoa!</a:t>
            </a:r>
          </a:p>
        </p:txBody>
      </p:sp>
      <p:pic>
        <p:nvPicPr>
          <p:cNvPr id="5" name="Picture 4">
            <a:extLst>
              <a:ext uri="{FF2B5EF4-FFF2-40B4-BE49-F238E27FC236}">
                <a16:creationId xmlns:a16="http://schemas.microsoft.com/office/drawing/2014/main" id="{E1B1256E-8DAE-CA47-A74D-9D68870D420B}"/>
              </a:ext>
            </a:extLst>
          </p:cNvPr>
          <p:cNvPicPr>
            <a:picLocks noChangeAspect="1"/>
          </p:cNvPicPr>
          <p:nvPr/>
        </p:nvPicPr>
        <p:blipFill>
          <a:blip r:embed="rId2"/>
          <a:stretch>
            <a:fillRect/>
          </a:stretch>
        </p:blipFill>
        <p:spPr>
          <a:xfrm>
            <a:off x="4635500" y="0"/>
            <a:ext cx="7556500" cy="6858000"/>
          </a:xfrm>
          <a:prstGeom prst="rect">
            <a:avLst/>
          </a:prstGeom>
        </p:spPr>
      </p:pic>
      <p:sp>
        <p:nvSpPr>
          <p:cNvPr id="6" name="TextBox 5">
            <a:extLst>
              <a:ext uri="{FF2B5EF4-FFF2-40B4-BE49-F238E27FC236}">
                <a16:creationId xmlns:a16="http://schemas.microsoft.com/office/drawing/2014/main" id="{A490D209-DEDC-984F-BFEB-524B71E09029}"/>
              </a:ext>
            </a:extLst>
          </p:cNvPr>
          <p:cNvSpPr txBox="1"/>
          <p:nvPr/>
        </p:nvSpPr>
        <p:spPr>
          <a:xfrm>
            <a:off x="811530" y="5120640"/>
            <a:ext cx="2148840" cy="1477328"/>
          </a:xfrm>
          <a:prstGeom prst="rect">
            <a:avLst/>
          </a:prstGeom>
          <a:noFill/>
        </p:spPr>
        <p:txBody>
          <a:bodyPr wrap="square" rtlCol="0">
            <a:spAutoFit/>
          </a:bodyPr>
          <a:lstStyle/>
          <a:p>
            <a:r>
              <a:rPr lang="en-US" dirty="0"/>
              <a:t>Harris et al. (https://papers.ssrn.com/sol3/papers.cfm?abstract_id=3329885)</a:t>
            </a:r>
          </a:p>
        </p:txBody>
      </p:sp>
    </p:spTree>
    <p:extLst>
      <p:ext uri="{BB962C8B-B14F-4D97-AF65-F5344CB8AC3E}">
        <p14:creationId xmlns:p14="http://schemas.microsoft.com/office/powerpoint/2010/main" val="414080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384"/>
            <a:ext cx="10515600" cy="1325563"/>
          </a:xfrm>
        </p:spPr>
        <p:txBody>
          <a:bodyPr/>
          <a:lstStyle/>
          <a:p>
            <a:pPr algn="ctr"/>
            <a:r>
              <a:rPr lang="en-US" dirty="0">
                <a:solidFill>
                  <a:srgbClr val="0000FF"/>
                </a:solidFill>
                <a:latin typeface="+mn-lt"/>
              </a:rPr>
              <a:t>IBD on a large scale</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08664" y="1140789"/>
            <a:ext cx="11760200" cy="5689600"/>
          </a:xfrm>
          <a:prstGeom prst="rect">
            <a:avLst/>
          </a:prstGeom>
        </p:spPr>
      </p:pic>
      <p:sp>
        <p:nvSpPr>
          <p:cNvPr id="4" name="TextBox 3"/>
          <p:cNvSpPr txBox="1"/>
          <p:nvPr/>
        </p:nvSpPr>
        <p:spPr>
          <a:xfrm>
            <a:off x="7367752" y="6442838"/>
            <a:ext cx="3520965"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Han et al. (2017) Nature Comm.</a:t>
            </a:r>
          </a:p>
        </p:txBody>
      </p:sp>
    </p:spTree>
    <p:extLst>
      <p:ext uri="{BB962C8B-B14F-4D97-AF65-F5344CB8AC3E}">
        <p14:creationId xmlns:p14="http://schemas.microsoft.com/office/powerpoint/2010/main" val="188618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24"/>
            <a:ext cx="10515600" cy="1325563"/>
          </a:xfrm>
        </p:spPr>
        <p:txBody>
          <a:bodyPr/>
          <a:lstStyle/>
          <a:p>
            <a:pPr algn="ctr"/>
            <a:r>
              <a:rPr lang="en-US" dirty="0">
                <a:solidFill>
                  <a:srgbClr val="0000FF"/>
                </a:solidFill>
                <a:latin typeface="+mn-lt"/>
              </a:rPr>
              <a:t>IBD on a large scale</a:t>
            </a:r>
          </a:p>
        </p:txBody>
      </p:sp>
      <p:pic>
        <p:nvPicPr>
          <p:cNvPr id="4" name="Picture 3"/>
          <p:cNvPicPr>
            <a:picLocks noChangeAspect="1"/>
          </p:cNvPicPr>
          <p:nvPr/>
        </p:nvPicPr>
        <p:blipFill rotWithShape="1">
          <a:blip r:embed="rId2"/>
          <a:srcRect b="42222"/>
          <a:stretch/>
        </p:blipFill>
        <p:spPr>
          <a:xfrm>
            <a:off x="1759349" y="1121362"/>
            <a:ext cx="8673301" cy="5801349"/>
          </a:xfrm>
          <a:prstGeom prst="rect">
            <a:avLst/>
          </a:prstGeom>
        </p:spPr>
      </p:pic>
      <p:sp>
        <p:nvSpPr>
          <p:cNvPr id="5" name="TextBox 4"/>
          <p:cNvSpPr txBox="1"/>
          <p:nvPr/>
        </p:nvSpPr>
        <p:spPr>
          <a:xfrm>
            <a:off x="9816662" y="4508934"/>
            <a:ext cx="2144110" cy="646331"/>
          </a:xfrm>
          <a:prstGeom prst="rect">
            <a:avLst/>
          </a:prstGeom>
          <a:noFill/>
        </p:spPr>
        <p:txBody>
          <a:bodyPr wrap="square" rtlCol="0">
            <a:spAutoFit/>
          </a:bodyPr>
          <a:lstStyle/>
          <a:p>
            <a:r>
              <a:rPr lang="en-US" dirty="0">
                <a:latin typeface="Helvetica Light" charset="0"/>
                <a:ea typeface="Helvetica Light" charset="0"/>
                <a:cs typeface="Helvetica Light" charset="0"/>
              </a:rPr>
              <a:t>Han et al. (2017) Nature Comm.</a:t>
            </a:r>
          </a:p>
        </p:txBody>
      </p:sp>
    </p:spTree>
    <p:extLst>
      <p:ext uri="{BB962C8B-B14F-4D97-AF65-F5344CB8AC3E}">
        <p14:creationId xmlns:p14="http://schemas.microsoft.com/office/powerpoint/2010/main" val="797319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6D5-7DFE-454F-B345-DA72F12DA9AA}"/>
              </a:ext>
            </a:extLst>
          </p:cNvPr>
          <p:cNvSpPr>
            <a:spLocks noGrp="1"/>
          </p:cNvSpPr>
          <p:nvPr>
            <p:ph type="title"/>
          </p:nvPr>
        </p:nvSpPr>
        <p:spPr/>
        <p:txBody>
          <a:bodyPr/>
          <a:lstStyle/>
          <a:p>
            <a:pPr algn="ctr"/>
            <a:r>
              <a:rPr lang="en-US" dirty="0">
                <a:solidFill>
                  <a:srgbClr val="0000FF"/>
                </a:solidFill>
              </a:rPr>
              <a:t>Do rare variants help identify recent population structure?</a:t>
            </a:r>
          </a:p>
        </p:txBody>
      </p:sp>
      <p:pic>
        <p:nvPicPr>
          <p:cNvPr id="6" name="Picture 5">
            <a:extLst>
              <a:ext uri="{FF2B5EF4-FFF2-40B4-BE49-F238E27FC236}">
                <a16:creationId xmlns:a16="http://schemas.microsoft.com/office/drawing/2014/main" id="{D1EC04DA-440C-E241-84FD-688698D402D7}"/>
              </a:ext>
            </a:extLst>
          </p:cNvPr>
          <p:cNvPicPr>
            <a:picLocks noChangeAspect="1"/>
          </p:cNvPicPr>
          <p:nvPr/>
        </p:nvPicPr>
        <p:blipFill rotWithShape="1">
          <a:blip r:embed="rId2"/>
          <a:srcRect t="58265" r="51743"/>
          <a:stretch/>
        </p:blipFill>
        <p:spPr>
          <a:xfrm>
            <a:off x="628099" y="1781547"/>
            <a:ext cx="4154500" cy="4058592"/>
          </a:xfrm>
          <a:prstGeom prst="rect">
            <a:avLst/>
          </a:prstGeom>
        </p:spPr>
      </p:pic>
      <p:sp>
        <p:nvSpPr>
          <p:cNvPr id="7" name="TextBox 6">
            <a:extLst>
              <a:ext uri="{FF2B5EF4-FFF2-40B4-BE49-F238E27FC236}">
                <a16:creationId xmlns:a16="http://schemas.microsoft.com/office/drawing/2014/main" id="{1EA058E1-E609-6747-BD29-B058ACA94C8D}"/>
              </a:ext>
            </a:extLst>
          </p:cNvPr>
          <p:cNvSpPr txBox="1"/>
          <p:nvPr/>
        </p:nvSpPr>
        <p:spPr>
          <a:xfrm>
            <a:off x="764324" y="6015427"/>
            <a:ext cx="4356316"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1000 Genomes Project (2012) Nature</a:t>
            </a:r>
          </a:p>
        </p:txBody>
      </p:sp>
    </p:spTree>
    <p:extLst>
      <p:ext uri="{BB962C8B-B14F-4D97-AF65-F5344CB8AC3E}">
        <p14:creationId xmlns:p14="http://schemas.microsoft.com/office/powerpoint/2010/main" val="427017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076D5-7DFE-454F-B345-DA72F12DA9AA}"/>
              </a:ext>
            </a:extLst>
          </p:cNvPr>
          <p:cNvSpPr>
            <a:spLocks noGrp="1"/>
          </p:cNvSpPr>
          <p:nvPr>
            <p:ph type="title"/>
          </p:nvPr>
        </p:nvSpPr>
        <p:spPr/>
        <p:txBody>
          <a:bodyPr/>
          <a:lstStyle/>
          <a:p>
            <a:pPr algn="ctr"/>
            <a:r>
              <a:rPr lang="en-US" dirty="0">
                <a:solidFill>
                  <a:srgbClr val="0000FF"/>
                </a:solidFill>
              </a:rPr>
              <a:t>Do rare variants help identify recent population structure?</a:t>
            </a:r>
          </a:p>
        </p:txBody>
      </p:sp>
      <p:pic>
        <p:nvPicPr>
          <p:cNvPr id="4" name="Picture 3">
            <a:extLst>
              <a:ext uri="{FF2B5EF4-FFF2-40B4-BE49-F238E27FC236}">
                <a16:creationId xmlns:a16="http://schemas.microsoft.com/office/drawing/2014/main" id="{2ECB85D1-912E-E240-A697-B62401E9D283}"/>
              </a:ext>
            </a:extLst>
          </p:cNvPr>
          <p:cNvPicPr>
            <a:picLocks noChangeAspect="1"/>
          </p:cNvPicPr>
          <p:nvPr/>
        </p:nvPicPr>
        <p:blipFill>
          <a:blip r:embed="rId2"/>
          <a:stretch>
            <a:fillRect/>
          </a:stretch>
        </p:blipFill>
        <p:spPr>
          <a:xfrm>
            <a:off x="4933174" y="1690688"/>
            <a:ext cx="6954182" cy="4295231"/>
          </a:xfrm>
          <a:prstGeom prst="rect">
            <a:avLst/>
          </a:prstGeom>
        </p:spPr>
      </p:pic>
      <p:sp>
        <p:nvSpPr>
          <p:cNvPr id="5" name="TextBox 4">
            <a:extLst>
              <a:ext uri="{FF2B5EF4-FFF2-40B4-BE49-F238E27FC236}">
                <a16:creationId xmlns:a16="http://schemas.microsoft.com/office/drawing/2014/main" id="{93553534-FCD9-D54A-A1EE-6FA59742B5DB}"/>
              </a:ext>
            </a:extLst>
          </p:cNvPr>
          <p:cNvSpPr txBox="1"/>
          <p:nvPr/>
        </p:nvSpPr>
        <p:spPr>
          <a:xfrm>
            <a:off x="7273177" y="6015427"/>
            <a:ext cx="3688193" cy="400110"/>
          </a:xfrm>
          <a:prstGeom prst="rect">
            <a:avLst/>
          </a:prstGeom>
          <a:noFill/>
        </p:spPr>
        <p:txBody>
          <a:bodyPr wrap="square" rtlCol="0">
            <a:spAutoFit/>
          </a:bodyPr>
          <a:lstStyle/>
          <a:p>
            <a:r>
              <a:rPr lang="en-US" sz="2000" dirty="0" err="1">
                <a:latin typeface="Helvetica Neue Light" panose="02000403000000020004" pitchFamily="2" charset="0"/>
                <a:ea typeface="Helvetica Neue Light" panose="02000403000000020004" pitchFamily="2" charset="0"/>
              </a:rPr>
              <a:t>Novembre</a:t>
            </a:r>
            <a:r>
              <a:rPr lang="en-US" sz="2000" dirty="0">
                <a:latin typeface="Helvetica Neue Light" panose="02000403000000020004" pitchFamily="2" charset="0"/>
                <a:ea typeface="Helvetica Neue Light" panose="02000403000000020004" pitchFamily="2" charset="0"/>
              </a:rPr>
              <a:t> et al. (2012) Science</a:t>
            </a:r>
          </a:p>
        </p:txBody>
      </p:sp>
      <p:pic>
        <p:nvPicPr>
          <p:cNvPr id="6" name="Picture 5">
            <a:extLst>
              <a:ext uri="{FF2B5EF4-FFF2-40B4-BE49-F238E27FC236}">
                <a16:creationId xmlns:a16="http://schemas.microsoft.com/office/drawing/2014/main" id="{D1EC04DA-440C-E241-84FD-688698D402D7}"/>
              </a:ext>
            </a:extLst>
          </p:cNvPr>
          <p:cNvPicPr>
            <a:picLocks noChangeAspect="1"/>
          </p:cNvPicPr>
          <p:nvPr/>
        </p:nvPicPr>
        <p:blipFill rotWithShape="1">
          <a:blip r:embed="rId3"/>
          <a:srcRect t="58265" r="51743"/>
          <a:stretch/>
        </p:blipFill>
        <p:spPr>
          <a:xfrm>
            <a:off x="628099" y="1781547"/>
            <a:ext cx="4154500" cy="4058592"/>
          </a:xfrm>
          <a:prstGeom prst="rect">
            <a:avLst/>
          </a:prstGeom>
        </p:spPr>
      </p:pic>
      <p:sp>
        <p:nvSpPr>
          <p:cNvPr id="7" name="TextBox 6">
            <a:extLst>
              <a:ext uri="{FF2B5EF4-FFF2-40B4-BE49-F238E27FC236}">
                <a16:creationId xmlns:a16="http://schemas.microsoft.com/office/drawing/2014/main" id="{1EA058E1-E609-6747-BD29-B058ACA94C8D}"/>
              </a:ext>
            </a:extLst>
          </p:cNvPr>
          <p:cNvSpPr txBox="1"/>
          <p:nvPr/>
        </p:nvSpPr>
        <p:spPr>
          <a:xfrm>
            <a:off x="764324" y="6015427"/>
            <a:ext cx="4356316" cy="400110"/>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1000 Genomes Project (2012) Nature</a:t>
            </a:r>
          </a:p>
        </p:txBody>
      </p:sp>
    </p:spTree>
    <p:extLst>
      <p:ext uri="{BB962C8B-B14F-4D97-AF65-F5344CB8AC3E}">
        <p14:creationId xmlns:p14="http://schemas.microsoft.com/office/powerpoint/2010/main" val="2704614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00675" y="1582039"/>
            <a:ext cx="9800584" cy="4845036"/>
            <a:chOff x="-1856408" y="15976"/>
            <a:chExt cx="9800584" cy="4845036"/>
          </a:xfrm>
        </p:grpSpPr>
        <p:sp>
          <p:nvSpPr>
            <p:cNvPr id="21" name="Rectangle 20"/>
            <p:cNvSpPr/>
            <p:nvPr/>
          </p:nvSpPr>
          <p:spPr>
            <a:xfrm flipH="1">
              <a:off x="3612205" y="3193728"/>
              <a:ext cx="2257641" cy="166728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flipH="1">
              <a:off x="3807798" y="1539976"/>
              <a:ext cx="4136378" cy="33210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175373" y="3188714"/>
              <a:ext cx="2296803" cy="16649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856408" y="1537290"/>
              <a:ext cx="4140206" cy="331636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rot="5400000">
              <a:off x="2284323" y="492226"/>
              <a:ext cx="152400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57584" y="178728"/>
              <a:ext cx="783168"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A</a:t>
              </a:r>
            </a:p>
          </p:txBody>
        </p:sp>
        <p:sp>
          <p:nvSpPr>
            <p:cNvPr id="8" name="TextBox 7"/>
            <p:cNvSpPr txBox="1"/>
            <p:nvPr/>
          </p:nvSpPr>
          <p:spPr>
            <a:xfrm>
              <a:off x="326025" y="1352624"/>
              <a:ext cx="1669760" cy="646331"/>
            </a:xfrm>
            <a:prstGeom prst="rect">
              <a:avLst/>
            </a:prstGeom>
            <a:noFill/>
          </p:spPr>
          <p:txBody>
            <a:bodyPr wrap="square" rtlCol="0">
              <a:spAutoFit/>
            </a:bodyPr>
            <a:lstStyle/>
            <a:p>
              <a:pPr algn="ctr"/>
              <a:r>
                <a:rPr lang="en-US" dirty="0">
                  <a:latin typeface="Helvetica Neue Light"/>
                  <a:cs typeface="Helvetica Neue Light"/>
                </a:rPr>
                <a:t>Time of Separation</a:t>
              </a:r>
              <a:endParaRPr lang="en-US" baseline="-25000" dirty="0">
                <a:latin typeface="Helvetica Neue Light"/>
                <a:cs typeface="Helvetica Neue Light"/>
              </a:endParaRPr>
            </a:p>
          </p:txBody>
        </p:sp>
        <p:cxnSp>
          <p:nvCxnSpPr>
            <p:cNvPr id="9" name="Straight Arrow Connector 8"/>
            <p:cNvCxnSpPr/>
            <p:nvPr/>
          </p:nvCxnSpPr>
          <p:spPr>
            <a:xfrm>
              <a:off x="191014" y="1537290"/>
              <a:ext cx="0" cy="3308452"/>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8454" y="4811180"/>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Round Same Side Corner Rectangle 10"/>
            <p:cNvSpPr/>
            <p:nvPr/>
          </p:nvSpPr>
          <p:spPr>
            <a:xfrm>
              <a:off x="1901006" y="888480"/>
              <a:ext cx="2280757" cy="656170"/>
            </a:xfrm>
            <a:prstGeom prst="round2SameRect">
              <a:avLst>
                <a:gd name="adj1" fmla="val 50000"/>
                <a:gd name="adj2" fmla="val 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a:off x="1356809" y="2082497"/>
              <a:ext cx="1659893"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3066068" y="2082496"/>
              <a:ext cx="165989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057097" y="204722"/>
              <a:ext cx="1510582" cy="369332"/>
            </a:xfrm>
            <a:prstGeom prst="rect">
              <a:avLst/>
            </a:prstGeom>
            <a:noFill/>
          </p:spPr>
          <p:txBody>
            <a:bodyPr wrap="square" rtlCol="0">
              <a:spAutoFit/>
            </a:bodyPr>
            <a:lstStyle/>
            <a:p>
              <a:pPr algn="ctr"/>
              <a:r>
                <a:rPr lang="en-US" dirty="0">
                  <a:latin typeface="Helvetica Neue Light"/>
                  <a:cs typeface="Helvetica Neue Light"/>
                </a:rPr>
                <a:t>= 10,000</a:t>
              </a:r>
              <a:endParaRPr lang="en-US" baseline="-25000" dirty="0">
                <a:latin typeface="Helvetica Neue Light"/>
                <a:cs typeface="Helvetica Neue Light"/>
              </a:endParaRPr>
            </a:p>
          </p:txBody>
        </p:sp>
        <p:sp>
          <p:nvSpPr>
            <p:cNvPr id="15" name="TextBox 14"/>
            <p:cNvSpPr txBox="1"/>
            <p:nvPr/>
          </p:nvSpPr>
          <p:spPr>
            <a:xfrm>
              <a:off x="3735874" y="3188626"/>
              <a:ext cx="1671911"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B</a:t>
              </a:r>
              <a:r>
                <a:rPr lang="en-US" dirty="0">
                  <a:latin typeface="Helvetica Neue Light"/>
                  <a:cs typeface="Helvetica Neue Light"/>
                </a:rPr>
                <a:t> = 1,000</a:t>
              </a:r>
              <a:endParaRPr lang="en-US" baseline="-25000" dirty="0">
                <a:latin typeface="Helvetica Neue Light"/>
                <a:cs typeface="Helvetica Neue Light"/>
              </a:endParaRPr>
            </a:p>
          </p:txBody>
        </p:sp>
        <p:cxnSp>
          <p:nvCxnSpPr>
            <p:cNvPr id="16" name="Straight Arrow Connector 15"/>
            <p:cNvCxnSpPr/>
            <p:nvPr/>
          </p:nvCxnSpPr>
          <p:spPr>
            <a:xfrm flipH="1">
              <a:off x="60842" y="1544650"/>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2893" y="3198074"/>
              <a:ext cx="245119" cy="0"/>
            </a:xfrm>
            <a:prstGeom prst="straightConnector1">
              <a:avLst/>
            </a:prstGeom>
            <a:ln w="69850">
              <a:solidFill>
                <a:schemeClr val="tx1"/>
              </a:solidFill>
              <a:roun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59048" y="3013528"/>
              <a:ext cx="1701022" cy="1200329"/>
            </a:xfrm>
            <a:prstGeom prst="rect">
              <a:avLst/>
            </a:prstGeom>
            <a:noFill/>
          </p:spPr>
          <p:txBody>
            <a:bodyPr wrap="square" rtlCol="0">
              <a:spAutoFit/>
            </a:bodyPr>
            <a:lstStyle/>
            <a:p>
              <a:pPr algn="ctr"/>
              <a:r>
                <a:rPr lang="en-US" dirty="0">
                  <a:latin typeface="Helvetica Neue Light"/>
                  <a:cs typeface="Helvetica Neue Light"/>
                </a:rPr>
                <a:t>Time of Bottleneck = 0, 5000, or 10000 </a:t>
              </a:r>
              <a:endParaRPr lang="en-US" baseline="-25000" dirty="0">
                <a:latin typeface="Helvetica Neue Light"/>
                <a:cs typeface="Helvetica Neue Light"/>
              </a:endParaRPr>
            </a:p>
          </p:txBody>
        </p:sp>
        <p:sp>
          <p:nvSpPr>
            <p:cNvPr id="22" name="TextBox 21"/>
            <p:cNvSpPr txBox="1"/>
            <p:nvPr/>
          </p:nvSpPr>
          <p:spPr>
            <a:xfrm>
              <a:off x="3382579" y="4458182"/>
              <a:ext cx="2694332" cy="369332"/>
            </a:xfrm>
            <a:prstGeom prst="rect">
              <a:avLst/>
            </a:prstGeom>
            <a:noFill/>
          </p:spPr>
          <p:txBody>
            <a:bodyPr wrap="square" rtlCol="0">
              <a:spAutoFit/>
            </a:bodyPr>
            <a:lstStyle/>
            <a:p>
              <a:pPr algn="ctr"/>
              <a:r>
                <a:rPr lang="en-US" dirty="0">
                  <a:latin typeface="Helvetica Neue Light"/>
                  <a:cs typeface="Helvetica Neue Light"/>
                </a:rPr>
                <a:t>N</a:t>
              </a:r>
              <a:r>
                <a:rPr lang="en-US" baseline="-25000" dirty="0">
                  <a:latin typeface="Helvetica Neue Light"/>
                  <a:cs typeface="Helvetica Neue Light"/>
                </a:rPr>
                <a:t>F</a:t>
              </a:r>
              <a:r>
                <a:rPr lang="en-US" dirty="0">
                  <a:latin typeface="Helvetica Neue Light"/>
                  <a:cs typeface="Helvetica Neue Light"/>
                </a:rPr>
                <a:t> = 2,000,000</a:t>
              </a:r>
              <a:endParaRPr lang="en-US" baseline="-25000" dirty="0">
                <a:latin typeface="Helvetica Neue Light"/>
                <a:cs typeface="Helvetica Neue Light"/>
              </a:endParaRPr>
            </a:p>
          </p:txBody>
        </p:sp>
      </p:grpSp>
      <p:sp>
        <p:nvSpPr>
          <p:cNvPr id="24" name="Title 1"/>
          <p:cNvSpPr>
            <a:spLocks noGrp="1"/>
          </p:cNvSpPr>
          <p:nvPr>
            <p:ph type="title"/>
          </p:nvPr>
        </p:nvSpPr>
        <p:spPr>
          <a:xfrm>
            <a:off x="1981200" y="274638"/>
            <a:ext cx="8229600" cy="1143000"/>
          </a:xfrm>
        </p:spPr>
        <p:txBody>
          <a:bodyPr>
            <a:noAutofit/>
          </a:bodyPr>
          <a:lstStyle/>
          <a:p>
            <a:pPr algn="ctr"/>
            <a:r>
              <a:rPr lang="en-US" sz="3600" dirty="0">
                <a:solidFill>
                  <a:srgbClr val="0000FF"/>
                </a:solidFill>
                <a:latin typeface="+mn-lt"/>
                <a:cs typeface="Helvetica Neue Light"/>
              </a:rPr>
              <a:t>Rare VS Common: </a:t>
            </a:r>
            <a:br>
              <a:rPr lang="en-US" sz="3600" dirty="0">
                <a:solidFill>
                  <a:srgbClr val="0000FF"/>
                </a:solidFill>
                <a:latin typeface="+mn-lt"/>
                <a:cs typeface="Helvetica Neue Light"/>
              </a:rPr>
            </a:br>
            <a:r>
              <a:rPr lang="en-US" sz="3600" dirty="0">
                <a:solidFill>
                  <a:srgbClr val="0000FF"/>
                </a:solidFill>
                <a:latin typeface="+mn-lt"/>
                <a:cs typeface="Helvetica Neue Light"/>
              </a:rPr>
              <a:t>Population Structure Simulations</a:t>
            </a:r>
          </a:p>
        </p:txBody>
      </p:sp>
      <p:sp>
        <p:nvSpPr>
          <p:cNvPr id="19" name="TextBox 18"/>
          <p:cNvSpPr txBox="1"/>
          <p:nvPr/>
        </p:nvSpPr>
        <p:spPr>
          <a:xfrm>
            <a:off x="3946544" y="6380388"/>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26" name="TextBox 25"/>
          <p:cNvSpPr txBox="1"/>
          <p:nvPr/>
        </p:nvSpPr>
        <p:spPr>
          <a:xfrm>
            <a:off x="6667348" y="6388330"/>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sp>
        <p:nvSpPr>
          <p:cNvPr id="25" name="TextBox 24"/>
          <p:cNvSpPr txBox="1"/>
          <p:nvPr/>
        </p:nvSpPr>
        <p:spPr>
          <a:xfrm>
            <a:off x="8998853" y="5590454"/>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595769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2086402" y="6043924"/>
            <a:ext cx="2676003"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20,000</a:t>
            </a:r>
          </a:p>
        </p:txBody>
      </p:sp>
      <p:sp>
        <p:nvSpPr>
          <p:cNvPr id="38" name="TextBox 37"/>
          <p:cNvSpPr txBox="1"/>
          <p:nvPr/>
        </p:nvSpPr>
        <p:spPr>
          <a:xfrm>
            <a:off x="2426701" y="5288767"/>
            <a:ext cx="2000398"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0</a:t>
            </a:r>
          </a:p>
        </p:txBody>
      </p:sp>
      <p:grpSp>
        <p:nvGrpSpPr>
          <p:cNvPr id="31" name="Group 30"/>
          <p:cNvGrpSpPr>
            <a:grpSpLocks noChangeAspect="1"/>
          </p:cNvGrpSpPr>
          <p:nvPr/>
        </p:nvGrpSpPr>
        <p:grpSpPr>
          <a:xfrm>
            <a:off x="680096" y="1844395"/>
            <a:ext cx="5488326" cy="2713220"/>
            <a:chOff x="-10075204" y="848622"/>
            <a:chExt cx="9800584" cy="4845036"/>
          </a:xfrm>
        </p:grpSpPr>
        <p:sp>
          <p:nvSpPr>
            <p:cNvPr id="11" name="Rectangle 10"/>
            <p:cNvSpPr/>
            <p:nvPr/>
          </p:nvSpPr>
          <p:spPr>
            <a:xfrm flipH="1">
              <a:off x="-4606591" y="4026374"/>
              <a:ext cx="2257641" cy="1667284"/>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flipH="1">
              <a:off x="-4410998" y="2372622"/>
              <a:ext cx="4136378" cy="33210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8043423" y="4021360"/>
              <a:ext cx="2296803" cy="1664937"/>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0075204" y="2369936"/>
              <a:ext cx="4140206" cy="331636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rot="5400000">
              <a:off x="-5934473" y="1324872"/>
              <a:ext cx="152400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 Same Side Corner Rectangle 19"/>
            <p:cNvSpPr/>
            <p:nvPr/>
          </p:nvSpPr>
          <p:spPr>
            <a:xfrm>
              <a:off x="-6317790" y="1721126"/>
              <a:ext cx="2280757" cy="656170"/>
            </a:xfrm>
            <a:prstGeom prst="round2SameRect">
              <a:avLst>
                <a:gd name="adj1" fmla="val 50000"/>
                <a:gd name="adj2" fmla="val 0"/>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rot="5400000">
              <a:off x="-6861987" y="2915143"/>
              <a:ext cx="1659893"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rot="5400000">
              <a:off x="-5152728" y="2915142"/>
              <a:ext cx="1659890" cy="5715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5124604" y="934758"/>
            <a:ext cx="5535112" cy="5440680"/>
            <a:chOff x="1752466" y="934758"/>
            <a:chExt cx="5535112" cy="544068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6898" y="934758"/>
              <a:ext cx="5440680" cy="5440680"/>
            </a:xfrm>
            <a:prstGeom prst="rect">
              <a:avLst/>
            </a:prstGeom>
          </p:spPr>
        </p:pic>
        <p:sp>
          <p:nvSpPr>
            <p:cNvPr id="5" name="TextBox 4"/>
            <p:cNvSpPr txBox="1"/>
            <p:nvPr/>
          </p:nvSpPr>
          <p:spPr>
            <a:xfrm>
              <a:off x="2830347" y="6054618"/>
              <a:ext cx="3480132" cy="307777"/>
            </a:xfrm>
            <a:prstGeom prst="rect">
              <a:avLst/>
            </a:prstGeom>
            <a:solidFill>
              <a:schemeClr val="bg1"/>
            </a:solidFill>
          </p:spPr>
          <p:txBody>
            <a:bodyPr wrap="square" rtlCol="0">
              <a:spAutoFit/>
            </a:bodyPr>
            <a:lstStyle/>
            <a:p>
              <a:pPr algn="ctr"/>
              <a:r>
                <a:rPr lang="en-US" sz="1400" dirty="0">
                  <a:latin typeface="Helvetica Neue Light"/>
                  <a:cs typeface="Helvetica Neue Light"/>
                </a:rPr>
                <a:t>Time of Separation</a:t>
              </a:r>
            </a:p>
          </p:txBody>
        </p:sp>
        <p:sp>
          <p:nvSpPr>
            <p:cNvPr id="6" name="TextBox 5"/>
            <p:cNvSpPr txBox="1"/>
            <p:nvPr/>
          </p:nvSpPr>
          <p:spPr>
            <a:xfrm rot="16200000">
              <a:off x="419588" y="3499614"/>
              <a:ext cx="2973533" cy="307777"/>
            </a:xfrm>
            <a:prstGeom prst="rect">
              <a:avLst/>
            </a:prstGeom>
            <a:solidFill>
              <a:schemeClr val="bg1"/>
            </a:solidFill>
          </p:spPr>
          <p:txBody>
            <a:bodyPr wrap="square" rtlCol="0">
              <a:spAutoFit/>
            </a:bodyPr>
            <a:lstStyle/>
            <a:p>
              <a:pPr algn="ctr"/>
              <a:r>
                <a:rPr lang="en-US" sz="1400" dirty="0">
                  <a:latin typeface="Helvetica Neue Light"/>
                  <a:cs typeface="Helvetica Neue Light"/>
                </a:rPr>
                <a:t>Ave. Correctly Predicted Ancestry</a:t>
              </a:r>
            </a:p>
          </p:txBody>
        </p:sp>
      </p:grpSp>
      <p:sp>
        <p:nvSpPr>
          <p:cNvPr id="7" name="Title 1"/>
          <p:cNvSpPr>
            <a:spLocks noGrp="1"/>
          </p:cNvSpPr>
          <p:nvPr>
            <p:ph type="title"/>
          </p:nvPr>
        </p:nvSpPr>
        <p:spPr>
          <a:xfrm>
            <a:off x="1981200" y="274638"/>
            <a:ext cx="8229600" cy="1143000"/>
          </a:xfrm>
        </p:spPr>
        <p:txBody>
          <a:bodyPr>
            <a:noAutofit/>
          </a:bodyPr>
          <a:lstStyle/>
          <a:p>
            <a:pPr algn="ctr"/>
            <a:r>
              <a:rPr lang="en-US" sz="3600" dirty="0">
                <a:solidFill>
                  <a:srgbClr val="0000FF"/>
                </a:solidFill>
                <a:latin typeface="+mn-lt"/>
                <a:cs typeface="Helvetica Neue Light"/>
              </a:rPr>
              <a:t>Rare VS Common: </a:t>
            </a:r>
            <a:br>
              <a:rPr lang="en-US" sz="3600" dirty="0">
                <a:solidFill>
                  <a:srgbClr val="0000FF"/>
                </a:solidFill>
                <a:latin typeface="+mn-lt"/>
                <a:cs typeface="Helvetica Neue Light"/>
              </a:rPr>
            </a:br>
            <a:r>
              <a:rPr lang="en-US" sz="3600" dirty="0">
                <a:solidFill>
                  <a:srgbClr val="0000FF"/>
                </a:solidFill>
                <a:latin typeface="+mn-lt"/>
                <a:cs typeface="Helvetica Neue Light"/>
              </a:rPr>
              <a:t>Assignment of Ancestry Proportions</a:t>
            </a:r>
          </a:p>
        </p:txBody>
      </p:sp>
      <p:sp>
        <p:nvSpPr>
          <p:cNvPr id="29" name="TextBox 28"/>
          <p:cNvSpPr txBox="1"/>
          <p:nvPr/>
        </p:nvSpPr>
        <p:spPr>
          <a:xfrm>
            <a:off x="1884510" y="4595811"/>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30" name="TextBox 29"/>
          <p:cNvSpPr txBox="1"/>
          <p:nvPr/>
        </p:nvSpPr>
        <p:spPr>
          <a:xfrm>
            <a:off x="3385825" y="4595811"/>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grpSp>
        <p:nvGrpSpPr>
          <p:cNvPr id="35" name="Group 34"/>
          <p:cNvGrpSpPr/>
          <p:nvPr/>
        </p:nvGrpSpPr>
        <p:grpSpPr>
          <a:xfrm>
            <a:off x="1784693" y="4988392"/>
            <a:ext cx="3309710" cy="416574"/>
            <a:chOff x="53193" y="5038192"/>
            <a:chExt cx="3309710" cy="416574"/>
          </a:xfrm>
        </p:grpSpPr>
        <p:pic>
          <p:nvPicPr>
            <p:cNvPr id="32" name="Picture 31" descr="SimContPWR.v14.Te5000.Ts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2712" r="5157" b="27034"/>
            <a:stretch/>
          </p:blipFill>
          <p:spPr>
            <a:xfrm>
              <a:off x="53193" y="5038192"/>
              <a:ext cx="3306710" cy="413574"/>
            </a:xfrm>
            <a:prstGeom prst="rect">
              <a:avLst/>
            </a:prstGeom>
          </p:spPr>
        </p:pic>
        <p:pic>
          <p:nvPicPr>
            <p:cNvPr id="34" name="Picture 33" descr="SimContPWR.v14.Te5000.Ts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2712" r="5157" b="27034"/>
            <a:stretch/>
          </p:blipFill>
          <p:spPr>
            <a:xfrm>
              <a:off x="56193" y="5041192"/>
              <a:ext cx="3306710" cy="413574"/>
            </a:xfrm>
            <a:prstGeom prst="rect">
              <a:avLst/>
            </a:prstGeom>
          </p:spPr>
        </p:pic>
      </p:grpSp>
      <p:grpSp>
        <p:nvGrpSpPr>
          <p:cNvPr id="37" name="Group 36"/>
          <p:cNvGrpSpPr/>
          <p:nvPr/>
        </p:nvGrpSpPr>
        <p:grpSpPr>
          <a:xfrm>
            <a:off x="1792993" y="5743703"/>
            <a:ext cx="3309710" cy="430116"/>
            <a:chOff x="53193" y="5627503"/>
            <a:chExt cx="3309710" cy="430116"/>
          </a:xfrm>
        </p:grpSpPr>
        <p:pic>
          <p:nvPicPr>
            <p:cNvPr id="33" name="Picture 32" descr="SimContPWR.v14.Te5000.Ts20000.M0.P1000.rep100.max0.005.pwr1000.K2.V100.frappe.res.pdf"/>
            <p:cNvPicPr>
              <a:picLocks noChangeAspect="1"/>
            </p:cNvPicPr>
            <p:nvPr/>
          </p:nvPicPr>
          <p:blipFill rotWithShape="1">
            <a:blip r:embed="rId5">
              <a:extLst>
                <a:ext uri="{28A0092B-C50C-407E-A947-70E740481C1C}">
                  <a14:useLocalDpi xmlns:a14="http://schemas.microsoft.com/office/drawing/2010/main" val="0"/>
                </a:ext>
              </a:extLst>
            </a:blip>
            <a:srcRect l="8741" t="21354" r="5157" b="26746"/>
            <a:stretch/>
          </p:blipFill>
          <p:spPr>
            <a:xfrm>
              <a:off x="53193" y="5627503"/>
              <a:ext cx="3306710" cy="427116"/>
            </a:xfrm>
            <a:prstGeom prst="rect">
              <a:avLst/>
            </a:prstGeom>
          </p:spPr>
        </p:pic>
        <p:pic>
          <p:nvPicPr>
            <p:cNvPr id="36" name="Picture 35" descr="SimContPWR.v14.Te5000.Ts20000.M0.P1000.rep100.max0.005.pwr1000.K2.V100.frappe.res.pdf"/>
            <p:cNvPicPr>
              <a:picLocks noChangeAspect="1"/>
            </p:cNvPicPr>
            <p:nvPr/>
          </p:nvPicPr>
          <p:blipFill rotWithShape="1">
            <a:blip r:embed="rId6">
              <a:extLst>
                <a:ext uri="{28A0092B-C50C-407E-A947-70E740481C1C}">
                  <a14:useLocalDpi xmlns:a14="http://schemas.microsoft.com/office/drawing/2010/main" val="0"/>
                </a:ext>
              </a:extLst>
            </a:blip>
            <a:srcRect l="8741" t="21354" r="5157" b="26746"/>
            <a:stretch/>
          </p:blipFill>
          <p:spPr>
            <a:xfrm>
              <a:off x="56193" y="5630503"/>
              <a:ext cx="3306710" cy="427116"/>
            </a:xfrm>
            <a:prstGeom prst="rect">
              <a:avLst/>
            </a:prstGeom>
          </p:spPr>
        </p:pic>
      </p:grpSp>
      <p:sp>
        <p:nvSpPr>
          <p:cNvPr id="27" name="TextBox 26"/>
          <p:cNvSpPr txBox="1"/>
          <p:nvPr/>
        </p:nvSpPr>
        <p:spPr>
          <a:xfrm>
            <a:off x="8998853" y="5957261"/>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667956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42157" y="1359790"/>
            <a:ext cx="4689557" cy="4616791"/>
            <a:chOff x="4518155" y="1359789"/>
            <a:chExt cx="4689557" cy="461679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136" y="1359789"/>
              <a:ext cx="4608576" cy="4608576"/>
            </a:xfrm>
            <a:prstGeom prst="rect">
              <a:avLst/>
            </a:prstGeom>
          </p:spPr>
        </p:pic>
        <p:sp>
          <p:nvSpPr>
            <p:cNvPr id="11" name="TextBox 10"/>
            <p:cNvSpPr txBox="1"/>
            <p:nvPr/>
          </p:nvSpPr>
          <p:spPr>
            <a:xfrm rot="16200000">
              <a:off x="3763888" y="3676786"/>
              <a:ext cx="1816312" cy="307777"/>
            </a:xfrm>
            <a:prstGeom prst="rect">
              <a:avLst/>
            </a:prstGeom>
            <a:solidFill>
              <a:schemeClr val="bg1"/>
            </a:solidFill>
          </p:spPr>
          <p:txBody>
            <a:bodyPr wrap="square" rtlCol="0">
              <a:spAutoFit/>
            </a:bodyPr>
            <a:lstStyle/>
            <a:p>
              <a:pPr algn="ctr"/>
              <a:r>
                <a:rPr lang="en-US" sz="1400" dirty="0">
                  <a:latin typeface="Arial"/>
                  <a:cs typeface="Arial"/>
                </a:rPr>
                <a:t>Expected Info. Gain</a:t>
              </a:r>
            </a:p>
          </p:txBody>
        </p:sp>
        <p:sp>
          <p:nvSpPr>
            <p:cNvPr id="15" name="TextBox 14"/>
            <p:cNvSpPr txBox="1"/>
            <p:nvPr/>
          </p:nvSpPr>
          <p:spPr>
            <a:xfrm>
              <a:off x="5539466" y="5668803"/>
              <a:ext cx="2784105" cy="307777"/>
            </a:xfrm>
            <a:prstGeom prst="rect">
              <a:avLst/>
            </a:prstGeom>
            <a:solidFill>
              <a:schemeClr val="bg1"/>
            </a:solidFill>
          </p:spPr>
          <p:txBody>
            <a:bodyPr wrap="square" rtlCol="0">
              <a:spAutoFit/>
            </a:bodyPr>
            <a:lstStyle/>
            <a:p>
              <a:pPr algn="ctr"/>
              <a:r>
                <a:rPr lang="en-US" sz="1400" dirty="0">
                  <a:latin typeface="Arial"/>
                  <a:cs typeface="Arial"/>
                </a:rPr>
                <a:t>Time of Separation</a:t>
              </a:r>
            </a:p>
          </p:txBody>
        </p:sp>
      </p:grpSp>
      <p:sp>
        <p:nvSpPr>
          <p:cNvPr id="16" name="Title 1"/>
          <p:cNvSpPr>
            <a:spLocks noGrp="1"/>
          </p:cNvSpPr>
          <p:nvPr>
            <p:ph type="title"/>
          </p:nvPr>
        </p:nvSpPr>
        <p:spPr>
          <a:xfrm>
            <a:off x="1981200" y="274638"/>
            <a:ext cx="8229600" cy="1143000"/>
          </a:xfrm>
        </p:spPr>
        <p:txBody>
          <a:bodyPr>
            <a:normAutofit fontScale="90000"/>
          </a:bodyPr>
          <a:lstStyle/>
          <a:p>
            <a:pPr algn="ctr"/>
            <a:r>
              <a:rPr lang="en-US" dirty="0">
                <a:solidFill>
                  <a:srgbClr val="0000FF"/>
                </a:solidFill>
                <a:latin typeface="+mn-lt"/>
                <a:cs typeface="Helvetica Neue Light"/>
              </a:rPr>
              <a:t>Rare VS Common: Which has Greater Information? And When? </a:t>
            </a:r>
          </a:p>
        </p:txBody>
      </p:sp>
      <p:pic>
        <p:nvPicPr>
          <p:cNvPr id="17" name="Picture 16"/>
          <p:cNvPicPr>
            <a:picLocks noChangeAspect="1"/>
          </p:cNvPicPr>
          <p:nvPr/>
        </p:nvPicPr>
        <p:blipFill>
          <a:blip r:embed="rId4"/>
          <a:stretch>
            <a:fillRect/>
          </a:stretch>
        </p:blipFill>
        <p:spPr>
          <a:xfrm>
            <a:off x="1842064" y="3011478"/>
            <a:ext cx="3718560" cy="792480"/>
          </a:xfrm>
          <a:prstGeom prst="rect">
            <a:avLst/>
          </a:prstGeom>
        </p:spPr>
      </p:pic>
      <p:sp>
        <p:nvSpPr>
          <p:cNvPr id="18" name="TextBox 17"/>
          <p:cNvSpPr txBox="1"/>
          <p:nvPr/>
        </p:nvSpPr>
        <p:spPr>
          <a:xfrm>
            <a:off x="1789615" y="2175345"/>
            <a:ext cx="4025726" cy="923320"/>
          </a:xfrm>
          <a:prstGeom prst="rect">
            <a:avLst/>
          </a:prstGeom>
          <a:noFill/>
        </p:spPr>
        <p:txBody>
          <a:bodyPr wrap="square" lIns="91429" tIns="45715" rIns="91429" bIns="45715" rtlCol="0">
            <a:spAutoFit/>
          </a:bodyPr>
          <a:lstStyle/>
          <a:p>
            <a:r>
              <a:rPr lang="en-US" dirty="0">
                <a:latin typeface="Helvetica Neue Light"/>
                <a:cs typeface="Helvetica Neue Light"/>
              </a:rPr>
              <a:t>Information Gain: how well a variant can distinguish between populations. (Rosenberg et al. 2003) </a:t>
            </a:r>
          </a:p>
        </p:txBody>
      </p:sp>
      <p:pic>
        <p:nvPicPr>
          <p:cNvPr id="19" name="Picture 18"/>
          <p:cNvPicPr>
            <a:picLocks noChangeAspect="1"/>
          </p:cNvPicPr>
          <p:nvPr/>
        </p:nvPicPr>
        <p:blipFill>
          <a:blip r:embed="rId5"/>
          <a:stretch>
            <a:fillRect/>
          </a:stretch>
        </p:blipFill>
        <p:spPr>
          <a:xfrm>
            <a:off x="1789615" y="5724125"/>
            <a:ext cx="5730240" cy="792480"/>
          </a:xfrm>
          <a:prstGeom prst="rect">
            <a:avLst/>
          </a:prstGeom>
        </p:spPr>
      </p:pic>
      <p:sp>
        <p:nvSpPr>
          <p:cNvPr id="20" name="TextBox 19"/>
          <p:cNvSpPr txBox="1"/>
          <p:nvPr/>
        </p:nvSpPr>
        <p:spPr>
          <a:xfrm>
            <a:off x="1922415" y="4009172"/>
            <a:ext cx="3840112" cy="2031315"/>
          </a:xfrm>
          <a:prstGeom prst="rect">
            <a:avLst/>
          </a:prstGeom>
          <a:noFill/>
        </p:spPr>
        <p:txBody>
          <a:bodyPr wrap="square" lIns="91429" tIns="45715" rIns="91429" bIns="45715" rtlCol="0">
            <a:spAutoFit/>
          </a:bodyPr>
          <a:lstStyle/>
          <a:p>
            <a:r>
              <a:rPr lang="en-US" dirty="0">
                <a:latin typeface="Helvetica Neue Light"/>
                <a:cs typeface="Helvetica Neue Light"/>
              </a:rPr>
              <a:t>Expected Information Gain</a:t>
            </a:r>
          </a:p>
          <a:p>
            <a:pPr marL="285716" indent="-285716">
              <a:buFont typeface="Arial"/>
              <a:buChar char="•"/>
            </a:pPr>
            <a:r>
              <a:rPr lang="en-US" dirty="0">
                <a:latin typeface="Helvetica Neue Light"/>
                <a:cs typeface="Helvetica Neue Light"/>
              </a:rPr>
              <a:t>Calculate for a specific site count</a:t>
            </a:r>
          </a:p>
          <a:p>
            <a:pPr marL="285716" indent="-285716">
              <a:buFont typeface="Arial"/>
              <a:buChar char="•"/>
            </a:pPr>
            <a:r>
              <a:rPr lang="en-US" dirty="0">
                <a:latin typeface="Helvetica Neue Light"/>
                <a:cs typeface="Helvetica Neue Light"/>
              </a:rPr>
              <a:t>Correct for missing data</a:t>
            </a:r>
          </a:p>
          <a:p>
            <a:pPr marL="285716" indent="-285716">
              <a:buFont typeface="Arial"/>
              <a:buChar char="•"/>
            </a:pPr>
            <a:r>
              <a:rPr lang="en-US" dirty="0">
                <a:latin typeface="Helvetica Neue Light"/>
                <a:cs typeface="Helvetica Neue Light"/>
              </a:rPr>
              <a:t>Weighted average to calculate across a range 	of frequency (rare or common)</a:t>
            </a:r>
          </a:p>
          <a:p>
            <a:endParaRPr lang="en-US" dirty="0">
              <a:latin typeface="Helvetica Neue Light"/>
              <a:cs typeface="Helvetica Neue Light"/>
            </a:endParaRPr>
          </a:p>
        </p:txBody>
      </p:sp>
      <p:sp>
        <p:nvSpPr>
          <p:cNvPr id="5" name="TextBox 4"/>
          <p:cNvSpPr txBox="1"/>
          <p:nvPr/>
        </p:nvSpPr>
        <p:spPr>
          <a:xfrm>
            <a:off x="12701441" y="2016938"/>
            <a:ext cx="184644" cy="369322"/>
          </a:xfrm>
          <a:prstGeom prst="rect">
            <a:avLst/>
          </a:prstGeom>
          <a:noFill/>
        </p:spPr>
        <p:txBody>
          <a:bodyPr wrap="none" lIns="91429" tIns="45715" rIns="91429" bIns="45715" rtlCol="0">
            <a:spAutoFit/>
          </a:bodyPr>
          <a:lstStyle/>
          <a:p>
            <a:endParaRPr lang="en-US" dirty="0"/>
          </a:p>
        </p:txBody>
      </p:sp>
      <p:sp>
        <p:nvSpPr>
          <p:cNvPr id="13" name="TextBox 12"/>
          <p:cNvSpPr txBox="1"/>
          <p:nvPr/>
        </p:nvSpPr>
        <p:spPr>
          <a:xfrm>
            <a:off x="8998853" y="604048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91186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Learning objectives</a:t>
            </a:r>
          </a:p>
        </p:txBody>
      </p:sp>
      <p:sp>
        <p:nvSpPr>
          <p:cNvPr id="3" name="Content Placeholder 2"/>
          <p:cNvSpPr>
            <a:spLocks noGrp="1"/>
          </p:cNvSpPr>
          <p:nvPr>
            <p:ph idx="1"/>
          </p:nvPr>
        </p:nvSpPr>
        <p:spPr/>
        <p:txBody>
          <a:bodyPr>
            <a:normAutofit/>
          </a:bodyPr>
          <a:lstStyle/>
          <a:p>
            <a:r>
              <a:rPr lang="en-US" sz="3200" dirty="0">
                <a:latin typeface="Helvetica Light" charset="0"/>
                <a:ea typeface="Helvetica Light" charset="0"/>
                <a:cs typeface="Helvetica Light" charset="0"/>
              </a:rPr>
              <a:t>Define fine-scale population structure and cryptic relatedness</a:t>
            </a:r>
          </a:p>
          <a:p>
            <a:r>
              <a:rPr lang="en-US" sz="3200" dirty="0">
                <a:latin typeface="Helvetica Light" charset="0"/>
                <a:ea typeface="Helvetica Light" charset="0"/>
                <a:cs typeface="Helvetica Light" charset="0"/>
              </a:rPr>
              <a:t>Introduce various methods for how is it identified</a:t>
            </a:r>
          </a:p>
          <a:p>
            <a:pPr lvl="1"/>
            <a:r>
              <a:rPr lang="en-US" sz="3200" dirty="0">
                <a:latin typeface="Helvetica Light" charset="0"/>
                <a:ea typeface="Helvetica Light" charset="0"/>
                <a:cs typeface="Helvetica Light" charset="0"/>
              </a:rPr>
              <a:t>Identity-by-descent</a:t>
            </a:r>
          </a:p>
          <a:p>
            <a:pPr lvl="1"/>
            <a:r>
              <a:rPr lang="en-US" sz="3200" dirty="0">
                <a:latin typeface="Helvetica Light" charset="0"/>
                <a:ea typeface="Helvetica Light" charset="0"/>
                <a:cs typeface="Helvetica Light" charset="0"/>
              </a:rPr>
              <a:t>Rare variation</a:t>
            </a:r>
          </a:p>
          <a:p>
            <a:pPr lvl="1"/>
            <a:r>
              <a:rPr lang="en-US" sz="3200" dirty="0">
                <a:latin typeface="Helvetica Light" charset="0"/>
                <a:ea typeface="Helvetica Light" charset="0"/>
                <a:cs typeface="Helvetica Light" charset="0"/>
              </a:rPr>
              <a:t>Estimated Effective Migration Surfaces</a:t>
            </a:r>
          </a:p>
          <a:p>
            <a:pPr lvl="1"/>
            <a:r>
              <a:rPr lang="en-US" sz="3200" dirty="0">
                <a:latin typeface="Helvetica Light" charset="0"/>
                <a:ea typeface="Helvetica Light" charset="0"/>
                <a:cs typeface="Helvetica Light" charset="0"/>
              </a:rPr>
              <a:t>Ancestral recombination graphs (ARG)</a:t>
            </a:r>
          </a:p>
        </p:txBody>
      </p:sp>
    </p:spTree>
    <p:extLst>
      <p:ext uri="{BB962C8B-B14F-4D97-AF65-F5344CB8AC3E}">
        <p14:creationId xmlns:p14="http://schemas.microsoft.com/office/powerpoint/2010/main" val="1406185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83" y="199942"/>
            <a:ext cx="8899916" cy="1143000"/>
          </a:xfrm>
        </p:spPr>
        <p:txBody>
          <a:bodyPr>
            <a:normAutofit fontScale="90000"/>
          </a:bodyPr>
          <a:lstStyle/>
          <a:p>
            <a:pPr algn="ctr"/>
            <a:r>
              <a:rPr lang="en-US" dirty="0">
                <a:solidFill>
                  <a:srgbClr val="0000FF"/>
                </a:solidFill>
                <a:latin typeface="+mn-lt"/>
                <a:cs typeface="Helvetica Neue Light"/>
              </a:rPr>
              <a:t>Rare Variants Identify Cryptic Populations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83" y="1612900"/>
            <a:ext cx="4800600" cy="4800600"/>
          </a:xfrm>
          <a:prstGeom prst="rect">
            <a:avLst/>
          </a:prstGeom>
        </p:spPr>
      </p:pic>
      <p:sp>
        <p:nvSpPr>
          <p:cNvPr id="11" name="Rectangle 10"/>
          <p:cNvSpPr/>
          <p:nvPr/>
        </p:nvSpPr>
        <p:spPr>
          <a:xfrm>
            <a:off x="2251459" y="22561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23" name="TextBox 22"/>
          <p:cNvSpPr txBox="1"/>
          <p:nvPr/>
        </p:nvSpPr>
        <p:spPr>
          <a:xfrm>
            <a:off x="2387602" y="1582740"/>
            <a:ext cx="32385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Common (MAF &gt; 10%)</a:t>
            </a:r>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86100" t="13399" r="6669" b="80864"/>
          <a:stretch/>
        </p:blipFill>
        <p:spPr>
          <a:xfrm>
            <a:off x="2235452" y="2231217"/>
            <a:ext cx="694263" cy="550821"/>
          </a:xfrm>
          <a:prstGeom prst="rect">
            <a:avLst/>
          </a:prstGeom>
          <a:solidFill>
            <a:schemeClr val="bg1"/>
          </a:solidFill>
        </p:spPr>
      </p:pic>
      <p:sp>
        <p:nvSpPr>
          <p:cNvPr id="21" name="Rectangle 20"/>
          <p:cNvSpPr/>
          <p:nvPr/>
        </p:nvSpPr>
        <p:spPr>
          <a:xfrm>
            <a:off x="9696270" y="22312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9" name="TextBox 8"/>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926772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944"/>
          <a:stretch/>
        </p:blipFill>
        <p:spPr>
          <a:xfrm>
            <a:off x="6097588" y="1612900"/>
            <a:ext cx="4611252" cy="4800600"/>
          </a:xfrm>
          <a:prstGeom prst="rect">
            <a:avLst/>
          </a:prstGeom>
        </p:spPr>
      </p:pic>
      <p:sp>
        <p:nvSpPr>
          <p:cNvPr id="2" name="Title 1"/>
          <p:cNvSpPr>
            <a:spLocks noGrp="1"/>
          </p:cNvSpPr>
          <p:nvPr>
            <p:ph type="title"/>
          </p:nvPr>
        </p:nvSpPr>
        <p:spPr>
          <a:xfrm>
            <a:off x="1625683" y="199942"/>
            <a:ext cx="8899916" cy="1143000"/>
          </a:xfrm>
        </p:spPr>
        <p:txBody>
          <a:bodyPr>
            <a:normAutofit fontScale="90000"/>
          </a:bodyPr>
          <a:lstStyle/>
          <a:p>
            <a:pPr algn="ctr"/>
            <a:r>
              <a:rPr lang="en-US" dirty="0">
                <a:solidFill>
                  <a:srgbClr val="0000FF"/>
                </a:solidFill>
                <a:latin typeface="+mn-lt"/>
                <a:cs typeface="Helvetica Neue Light"/>
              </a:rPr>
              <a:t>Rare Variants Identify Cryptic Populations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683" y="1612900"/>
            <a:ext cx="4800600" cy="4800600"/>
          </a:xfrm>
          <a:prstGeom prst="rect">
            <a:avLst/>
          </a:prstGeom>
        </p:spPr>
      </p:pic>
      <p:sp>
        <p:nvSpPr>
          <p:cNvPr id="11" name="Rectangle 10"/>
          <p:cNvSpPr/>
          <p:nvPr/>
        </p:nvSpPr>
        <p:spPr>
          <a:xfrm>
            <a:off x="2251459" y="22561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23" name="TextBox 22"/>
          <p:cNvSpPr txBox="1"/>
          <p:nvPr/>
        </p:nvSpPr>
        <p:spPr>
          <a:xfrm>
            <a:off x="2387602" y="1582740"/>
            <a:ext cx="32385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Common (MAF &gt; 10%)</a:t>
            </a:r>
          </a:p>
        </p:txBody>
      </p:sp>
      <p:sp>
        <p:nvSpPr>
          <p:cNvPr id="24" name="TextBox 23"/>
          <p:cNvSpPr txBox="1"/>
          <p:nvPr/>
        </p:nvSpPr>
        <p:spPr>
          <a:xfrm>
            <a:off x="6883400" y="1582740"/>
            <a:ext cx="3060700" cy="461635"/>
          </a:xfrm>
          <a:prstGeom prst="rect">
            <a:avLst/>
          </a:prstGeom>
          <a:noFill/>
        </p:spPr>
        <p:txBody>
          <a:bodyPr wrap="square" lIns="91409" tIns="45705" rIns="91409" bIns="45705" rtlCol="0">
            <a:spAutoFit/>
          </a:bodyPr>
          <a:lstStyle/>
          <a:p>
            <a:r>
              <a:rPr lang="en-US" sz="2400" dirty="0">
                <a:latin typeface="Helvetica Neue Light"/>
                <a:cs typeface="Helvetica Neue Light"/>
              </a:rPr>
              <a:t>Rare (MAF &lt; 0.5%)</a:t>
            </a:r>
          </a:p>
        </p:txBody>
      </p:sp>
      <p:sp>
        <p:nvSpPr>
          <p:cNvPr id="25" name="Oval 24"/>
          <p:cNvSpPr/>
          <p:nvPr/>
        </p:nvSpPr>
        <p:spPr>
          <a:xfrm rot="21285196">
            <a:off x="6465424" y="2168160"/>
            <a:ext cx="536122" cy="1711200"/>
          </a:xfrm>
          <a:prstGeom prst="ellipse">
            <a:avLst/>
          </a:prstGeom>
          <a:noFill/>
          <a:ln w="38100">
            <a:solidFill>
              <a:srgbClr val="660066"/>
            </a:solid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86100" t="13399" r="6669" b="80864"/>
          <a:stretch/>
        </p:blipFill>
        <p:spPr>
          <a:xfrm>
            <a:off x="2235452" y="2231217"/>
            <a:ext cx="694263" cy="550821"/>
          </a:xfrm>
          <a:prstGeom prst="rect">
            <a:avLst/>
          </a:prstGeom>
          <a:solidFill>
            <a:schemeClr val="bg1"/>
          </a:solidFill>
        </p:spPr>
      </p:pic>
      <p:sp>
        <p:nvSpPr>
          <p:cNvPr id="21" name="Rectangle 20"/>
          <p:cNvSpPr/>
          <p:nvPr/>
        </p:nvSpPr>
        <p:spPr>
          <a:xfrm>
            <a:off x="9696270" y="2231217"/>
            <a:ext cx="694860" cy="4433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09" tIns="45705" rIns="91409" bIns="45705" rtlCol="0" anchor="ctr"/>
          <a:lstStyle/>
          <a:p>
            <a:pPr algn="ctr"/>
            <a:endParaRPr lang="en-US"/>
          </a:p>
        </p:txBody>
      </p:sp>
      <p:sp>
        <p:nvSpPr>
          <p:cNvPr id="13" name="TextBox 12"/>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376442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0000FF"/>
                </a:solidFill>
                <a:latin typeface="+mn-lt"/>
                <a:cs typeface="Helvetica Neue Light"/>
              </a:rPr>
              <a:t>What is Their Geographic Ancestry?</a:t>
            </a:r>
          </a:p>
        </p:txBody>
      </p:sp>
      <p:pic>
        <p:nvPicPr>
          <p:cNvPr id="4" name="Picture 3" descr="hgdp_prefilt.Euro.min0.5.ldfilt.noFreB.evec.forR.wLabels.hgdpid.2.popinfo.mod.Euro.simpdat.N2.ProcrustesProjection.incE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775" y="812793"/>
            <a:ext cx="6400800" cy="6400800"/>
          </a:xfrm>
          <a:prstGeom prst="rect">
            <a:avLst/>
          </a:prstGeom>
        </p:spPr>
      </p:pic>
      <p:sp>
        <p:nvSpPr>
          <p:cNvPr id="5" name="TextBox 4"/>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330398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l_lessAmerOcean.v2.pca.All_lessAmerOcean.continent.pop.PC1_2.pdf"/>
          <p:cNvPicPr>
            <a:picLocks noChangeAspect="1"/>
          </p:cNvPicPr>
          <p:nvPr/>
        </p:nvPicPr>
        <p:blipFill rotWithShape="1">
          <a:blip r:embed="rId3">
            <a:extLst>
              <a:ext uri="{28A0092B-C50C-407E-A947-70E740481C1C}">
                <a14:useLocalDpi xmlns:a14="http://schemas.microsoft.com/office/drawing/2010/main" val="0"/>
              </a:ext>
            </a:extLst>
          </a:blip>
          <a:srcRect l="2922" b="6855"/>
          <a:stretch/>
        </p:blipFill>
        <p:spPr>
          <a:xfrm>
            <a:off x="3010423" y="733653"/>
            <a:ext cx="6213825" cy="5962009"/>
          </a:xfrm>
          <a:prstGeom prst="rect">
            <a:avLst/>
          </a:prstGeom>
        </p:spPr>
      </p:pic>
      <p:sp>
        <p:nvSpPr>
          <p:cNvPr id="2" name="Title 1"/>
          <p:cNvSpPr>
            <a:spLocks noGrp="1"/>
          </p:cNvSpPr>
          <p:nvPr>
            <p:ph type="title"/>
          </p:nvPr>
        </p:nvSpPr>
        <p:spPr>
          <a:xfrm>
            <a:off x="571814" y="304465"/>
            <a:ext cx="11070021" cy="1325563"/>
          </a:xfrm>
        </p:spPr>
        <p:txBody>
          <a:bodyPr>
            <a:normAutofit/>
          </a:bodyPr>
          <a:lstStyle/>
          <a:p>
            <a:pPr algn="ctr"/>
            <a:r>
              <a:rPr lang="en-US" sz="4000" dirty="0">
                <a:solidFill>
                  <a:srgbClr val="0000FF"/>
                </a:solidFill>
                <a:latin typeface="+mn-lt"/>
                <a:ea typeface="Helvetica Light" charset="0"/>
                <a:cs typeface="Helvetica Light" charset="0"/>
              </a:rPr>
              <a:t>PCA of Global Diversity Including Cryptic Population</a:t>
            </a:r>
          </a:p>
        </p:txBody>
      </p:sp>
      <p:pic>
        <p:nvPicPr>
          <p:cNvPr id="5" name="Picture 4" descr="All_lessAmerOcean.v2.pca.All_lessAmerOcean.continent.pop.PC1_2.pdf"/>
          <p:cNvPicPr>
            <a:picLocks noChangeAspect="1"/>
          </p:cNvPicPr>
          <p:nvPr/>
        </p:nvPicPr>
        <p:blipFill rotWithShape="1">
          <a:blip r:embed="rId3">
            <a:extLst>
              <a:ext uri="{28A0092B-C50C-407E-A947-70E740481C1C}">
                <a14:useLocalDpi xmlns:a14="http://schemas.microsoft.com/office/drawing/2010/main" val="0"/>
              </a:ext>
            </a:extLst>
          </a:blip>
          <a:srcRect l="12494" t="12772" r="61299" b="63613"/>
          <a:stretch/>
        </p:blipFill>
        <p:spPr>
          <a:xfrm>
            <a:off x="3625853" y="1555750"/>
            <a:ext cx="1677445" cy="1511510"/>
          </a:xfrm>
          <a:prstGeom prst="rect">
            <a:avLst/>
          </a:prstGeom>
          <a:solidFill>
            <a:schemeClr val="bg1"/>
          </a:solidFill>
        </p:spPr>
      </p:pic>
      <p:grpSp>
        <p:nvGrpSpPr>
          <p:cNvPr id="8" name="Group 7"/>
          <p:cNvGrpSpPr/>
          <p:nvPr/>
        </p:nvGrpSpPr>
        <p:grpSpPr>
          <a:xfrm>
            <a:off x="3756831" y="1889264"/>
            <a:ext cx="863248" cy="276999"/>
            <a:chOff x="2232831" y="1889264"/>
            <a:chExt cx="863248" cy="276999"/>
          </a:xfrm>
        </p:grpSpPr>
        <p:sp>
          <p:nvSpPr>
            <p:cNvPr id="7" name="Rectangle 6"/>
            <p:cNvSpPr/>
            <p:nvPr/>
          </p:nvSpPr>
          <p:spPr>
            <a:xfrm>
              <a:off x="2324131" y="1959743"/>
              <a:ext cx="730441" cy="169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232831" y="1889264"/>
              <a:ext cx="863248" cy="276999"/>
            </a:xfrm>
            <a:prstGeom prst="rect">
              <a:avLst/>
            </a:prstGeom>
            <a:noFill/>
          </p:spPr>
          <p:txBody>
            <a:bodyPr wrap="square" rtlCol="0">
              <a:spAutoFit/>
            </a:bodyPr>
            <a:lstStyle/>
            <a:p>
              <a:r>
                <a:rPr lang="en-US" sz="1200" dirty="0">
                  <a:latin typeface="Arial"/>
                  <a:cs typeface="Arial"/>
                </a:rPr>
                <a:t>Unknown</a:t>
              </a:r>
            </a:p>
          </p:txBody>
        </p:sp>
      </p:grpSp>
      <p:sp>
        <p:nvSpPr>
          <p:cNvPr id="10" name="TextBox 9"/>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693076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ll_lessAmerOcean.v2.pca.All_lessAmerOcean.continent.pop.focused.PC1_2.pdf"/>
          <p:cNvPicPr>
            <a:picLocks noChangeAspect="1"/>
          </p:cNvPicPr>
          <p:nvPr/>
        </p:nvPicPr>
        <p:blipFill rotWithShape="1">
          <a:blip r:embed="rId3">
            <a:extLst>
              <a:ext uri="{28A0092B-C50C-407E-A947-70E740481C1C}">
                <a14:useLocalDpi xmlns:a14="http://schemas.microsoft.com/office/drawing/2010/main" val="0"/>
              </a:ext>
            </a:extLst>
          </a:blip>
          <a:srcRect l="2922" b="6972"/>
          <a:stretch/>
        </p:blipFill>
        <p:spPr>
          <a:xfrm>
            <a:off x="3010422" y="738838"/>
            <a:ext cx="6213825" cy="5954580"/>
          </a:xfrm>
          <a:prstGeom prst="rect">
            <a:avLst/>
          </a:prstGeom>
          <a:solidFill>
            <a:schemeClr val="bg1"/>
          </a:solidFill>
        </p:spPr>
      </p:pic>
      <p:pic>
        <p:nvPicPr>
          <p:cNvPr id="5" name="Picture 4" descr="All_lessAmerOcean.v2.pca.All_lessAmerOcean.continent.pop.PC1_2.pdf"/>
          <p:cNvPicPr>
            <a:picLocks noChangeAspect="1"/>
          </p:cNvPicPr>
          <p:nvPr/>
        </p:nvPicPr>
        <p:blipFill rotWithShape="1">
          <a:blip r:embed="rId4">
            <a:extLst>
              <a:ext uri="{28A0092B-C50C-407E-A947-70E740481C1C}">
                <a14:useLocalDpi xmlns:a14="http://schemas.microsoft.com/office/drawing/2010/main" val="0"/>
              </a:ext>
            </a:extLst>
          </a:blip>
          <a:srcRect l="12494" t="12772" r="61299" b="63613"/>
          <a:stretch/>
        </p:blipFill>
        <p:spPr>
          <a:xfrm>
            <a:off x="3625853" y="1555750"/>
            <a:ext cx="1677445" cy="1511510"/>
          </a:xfrm>
          <a:prstGeom prst="rect">
            <a:avLst/>
          </a:prstGeom>
          <a:solidFill>
            <a:schemeClr val="bg1"/>
          </a:solidFill>
        </p:spPr>
      </p:pic>
      <p:grpSp>
        <p:nvGrpSpPr>
          <p:cNvPr id="6" name="Group 5"/>
          <p:cNvGrpSpPr/>
          <p:nvPr/>
        </p:nvGrpSpPr>
        <p:grpSpPr>
          <a:xfrm>
            <a:off x="3756831" y="1889264"/>
            <a:ext cx="863248" cy="276999"/>
            <a:chOff x="2232831" y="1889264"/>
            <a:chExt cx="863248" cy="276999"/>
          </a:xfrm>
        </p:grpSpPr>
        <p:sp>
          <p:nvSpPr>
            <p:cNvPr id="7" name="Rectangle 6"/>
            <p:cNvSpPr/>
            <p:nvPr/>
          </p:nvSpPr>
          <p:spPr>
            <a:xfrm>
              <a:off x="2324131" y="1959743"/>
              <a:ext cx="730441" cy="169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232831" y="1889264"/>
              <a:ext cx="863248" cy="276999"/>
            </a:xfrm>
            <a:prstGeom prst="rect">
              <a:avLst/>
            </a:prstGeom>
            <a:noFill/>
          </p:spPr>
          <p:txBody>
            <a:bodyPr wrap="square" rtlCol="0">
              <a:spAutoFit/>
            </a:bodyPr>
            <a:lstStyle/>
            <a:p>
              <a:r>
                <a:rPr lang="en-US" sz="1200" dirty="0">
                  <a:latin typeface="Arial"/>
                  <a:cs typeface="Arial"/>
                </a:rPr>
                <a:t>Unknown</a:t>
              </a:r>
            </a:p>
          </p:txBody>
        </p:sp>
      </p:grpSp>
      <p:sp>
        <p:nvSpPr>
          <p:cNvPr id="11" name="TextBox 10"/>
          <p:cNvSpPr txBox="1"/>
          <p:nvPr/>
        </p:nvSpPr>
        <p:spPr>
          <a:xfrm>
            <a:off x="9004686" y="5968827"/>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
        <p:nvSpPr>
          <p:cNvPr id="13" name="Title 1"/>
          <p:cNvSpPr txBox="1">
            <a:spLocks/>
          </p:cNvSpPr>
          <p:nvPr/>
        </p:nvSpPr>
        <p:spPr>
          <a:xfrm>
            <a:off x="571814" y="304465"/>
            <a:ext cx="1107002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0000FF"/>
                </a:solidFill>
                <a:latin typeface="+mn-lt"/>
                <a:ea typeface="Helvetica Light" charset="0"/>
                <a:cs typeface="Helvetica Light" charset="0"/>
              </a:rPr>
              <a:t>PCA of Global Diversity Including Cryptic Population</a:t>
            </a:r>
            <a:endParaRPr lang="en-US" sz="4000" dirty="0">
              <a:solidFill>
                <a:srgbClr val="0000FF"/>
              </a:solidFill>
              <a:latin typeface="+mn-lt"/>
              <a:ea typeface="Helvetica Light" charset="0"/>
              <a:cs typeface="Helvetica Light" charset="0"/>
            </a:endParaRPr>
          </a:p>
        </p:txBody>
      </p:sp>
    </p:spTree>
    <p:extLst>
      <p:ext uri="{BB962C8B-B14F-4D97-AF65-F5344CB8AC3E}">
        <p14:creationId xmlns:p14="http://schemas.microsoft.com/office/powerpoint/2010/main" val="61874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00" y="702752"/>
            <a:ext cx="6400800" cy="6400800"/>
          </a:xfrm>
          <a:prstGeom prst="rect">
            <a:avLst/>
          </a:prstGeom>
        </p:spPr>
      </p:pic>
      <p:sp>
        <p:nvSpPr>
          <p:cNvPr id="2" name="Title 1"/>
          <p:cNvSpPr>
            <a:spLocks noGrp="1"/>
          </p:cNvSpPr>
          <p:nvPr>
            <p:ph type="title"/>
          </p:nvPr>
        </p:nvSpPr>
        <p:spPr/>
        <p:txBody>
          <a:bodyPr>
            <a:normAutofit/>
          </a:bodyPr>
          <a:lstStyle/>
          <a:p>
            <a:pPr algn="ctr"/>
            <a:r>
              <a:rPr lang="en-US" sz="3600" dirty="0">
                <a:solidFill>
                  <a:srgbClr val="0000FF"/>
                </a:solidFill>
                <a:latin typeface="+mn-lt"/>
                <a:cs typeface="Helvetica Neue Light"/>
              </a:rPr>
              <a:t>Population Average PCA with More Axes</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786" t="12772" r="6151" b="49406"/>
          <a:stretch/>
        </p:blipFill>
        <p:spPr>
          <a:xfrm>
            <a:off x="2057465" y="1645665"/>
            <a:ext cx="1961952" cy="4348738"/>
          </a:xfrm>
          <a:prstGeom prst="rect">
            <a:avLst/>
          </a:prstGeom>
          <a:ln w="25400">
            <a:solidFill>
              <a:schemeClr val="tx1"/>
            </a:solidFill>
          </a:ln>
        </p:spPr>
      </p:pic>
      <p:grpSp>
        <p:nvGrpSpPr>
          <p:cNvPr id="5" name="Group 4"/>
          <p:cNvGrpSpPr/>
          <p:nvPr/>
        </p:nvGrpSpPr>
        <p:grpSpPr>
          <a:xfrm>
            <a:off x="2435767" y="1634638"/>
            <a:ext cx="1860589" cy="415498"/>
            <a:chOff x="911766" y="1634638"/>
            <a:chExt cx="1860589" cy="415498"/>
          </a:xfrm>
        </p:grpSpPr>
        <p:sp>
          <p:nvSpPr>
            <p:cNvPr id="8" name="Rectangle 7"/>
            <p:cNvSpPr/>
            <p:nvPr/>
          </p:nvSpPr>
          <p:spPr>
            <a:xfrm>
              <a:off x="1011380" y="1716143"/>
              <a:ext cx="964137" cy="300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911766" y="1634638"/>
              <a:ext cx="1860589" cy="415498"/>
            </a:xfrm>
            <a:prstGeom prst="rect">
              <a:avLst/>
            </a:prstGeom>
            <a:noFill/>
          </p:spPr>
          <p:txBody>
            <a:bodyPr wrap="square" rtlCol="0">
              <a:spAutoFit/>
            </a:bodyPr>
            <a:lstStyle/>
            <a:p>
              <a:r>
                <a:rPr lang="en-US" sz="2100" dirty="0">
                  <a:latin typeface="Arial"/>
                  <a:cs typeface="Arial"/>
                </a:rPr>
                <a:t>Unknown</a:t>
              </a:r>
            </a:p>
          </p:txBody>
        </p:sp>
      </p:grpSp>
      <p:sp>
        <p:nvSpPr>
          <p:cNvPr id="11" name="TextBox 10"/>
          <p:cNvSpPr txBox="1"/>
          <p:nvPr/>
        </p:nvSpPr>
        <p:spPr>
          <a:xfrm>
            <a:off x="238817" y="6061487"/>
            <a:ext cx="3113983"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Tree>
    <p:extLst>
      <p:ext uri="{BB962C8B-B14F-4D97-AF65-F5344CB8AC3E}">
        <p14:creationId xmlns:p14="http://schemas.microsoft.com/office/powerpoint/2010/main" val="104676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416" y="704088"/>
            <a:ext cx="6400800" cy="6400800"/>
          </a:xfrm>
          <a:prstGeom prst="rect">
            <a:avLst/>
          </a:prstGeom>
          <a:solidFill>
            <a:schemeClr val="bg1"/>
          </a:solidFill>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6786" t="12772" r="6151" b="49406"/>
          <a:stretch/>
        </p:blipFill>
        <p:spPr>
          <a:xfrm>
            <a:off x="2057465" y="1645665"/>
            <a:ext cx="1961952" cy="4348738"/>
          </a:xfrm>
          <a:prstGeom prst="rect">
            <a:avLst/>
          </a:prstGeom>
          <a:ln w="25400">
            <a:solidFill>
              <a:schemeClr val="tx1"/>
            </a:solidFill>
          </a:ln>
        </p:spPr>
      </p:pic>
      <p:grpSp>
        <p:nvGrpSpPr>
          <p:cNvPr id="6" name="Group 5"/>
          <p:cNvGrpSpPr/>
          <p:nvPr/>
        </p:nvGrpSpPr>
        <p:grpSpPr>
          <a:xfrm>
            <a:off x="2435767" y="1634638"/>
            <a:ext cx="1860589" cy="415498"/>
            <a:chOff x="911766" y="1634638"/>
            <a:chExt cx="1860589" cy="415498"/>
          </a:xfrm>
        </p:grpSpPr>
        <p:sp>
          <p:nvSpPr>
            <p:cNvPr id="7" name="Rectangle 6"/>
            <p:cNvSpPr/>
            <p:nvPr/>
          </p:nvSpPr>
          <p:spPr>
            <a:xfrm>
              <a:off x="1011380" y="1716143"/>
              <a:ext cx="964137" cy="3007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911766" y="1634638"/>
              <a:ext cx="1860589" cy="415498"/>
            </a:xfrm>
            <a:prstGeom prst="rect">
              <a:avLst/>
            </a:prstGeom>
            <a:noFill/>
          </p:spPr>
          <p:txBody>
            <a:bodyPr wrap="square" rtlCol="0">
              <a:spAutoFit/>
            </a:bodyPr>
            <a:lstStyle/>
            <a:p>
              <a:r>
                <a:rPr lang="en-US" sz="2100" dirty="0">
                  <a:latin typeface="Arial"/>
                  <a:cs typeface="Arial"/>
                </a:rPr>
                <a:t>Unknown</a:t>
              </a:r>
            </a:p>
          </p:txBody>
        </p:sp>
      </p:grpSp>
      <p:sp>
        <p:nvSpPr>
          <p:cNvPr id="10" name="Rectangle 9"/>
          <p:cNvSpPr/>
          <p:nvPr/>
        </p:nvSpPr>
        <p:spPr>
          <a:xfrm>
            <a:off x="1857734" y="3067626"/>
            <a:ext cx="2372218" cy="3057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spcCol="0" rtlCol="0" anchor="ctr"/>
          <a:lstStyle/>
          <a:p>
            <a:pPr algn="ctr"/>
            <a:endParaRPr lang="en-US"/>
          </a:p>
        </p:txBody>
      </p:sp>
      <p:cxnSp>
        <p:nvCxnSpPr>
          <p:cNvPr id="13" name="Straight Connector 12"/>
          <p:cNvCxnSpPr/>
          <p:nvPr/>
        </p:nvCxnSpPr>
        <p:spPr>
          <a:xfrm>
            <a:off x="2049165" y="3059326"/>
            <a:ext cx="197855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13468" y="5907314"/>
            <a:ext cx="2772887"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O’Connor et al. (2014) Mol. Biol. </a:t>
            </a:r>
            <a:r>
              <a:rPr lang="en-US" sz="2000" dirty="0" err="1">
                <a:latin typeface="Helvetica Light" charset="0"/>
                <a:ea typeface="Helvetica Light" charset="0"/>
                <a:cs typeface="Helvetica Light" charset="0"/>
              </a:rPr>
              <a:t>Evol</a:t>
            </a:r>
            <a:r>
              <a:rPr lang="en-US" sz="2000" dirty="0">
                <a:latin typeface="Helvetica Light" charset="0"/>
                <a:ea typeface="Helvetica Light" charset="0"/>
                <a:cs typeface="Helvetica Light" charset="0"/>
              </a:rPr>
              <a:t>.</a:t>
            </a:r>
          </a:p>
        </p:txBody>
      </p:sp>
      <p:sp>
        <p:nvSpPr>
          <p:cNvPr id="1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00FF"/>
                </a:solidFill>
                <a:latin typeface="+mn-lt"/>
                <a:cs typeface="Helvetica Neue Light"/>
              </a:rPr>
              <a:t>Population Average PCA with More Axes</a:t>
            </a:r>
            <a:endParaRPr lang="en-US" sz="3600" dirty="0">
              <a:solidFill>
                <a:srgbClr val="0000FF"/>
              </a:solidFill>
              <a:latin typeface="+mn-lt"/>
              <a:cs typeface="Helvetica Neue Light"/>
            </a:endParaRPr>
          </a:p>
        </p:txBody>
      </p:sp>
    </p:spTree>
    <p:extLst>
      <p:ext uri="{BB962C8B-B14F-4D97-AF65-F5344CB8AC3E}">
        <p14:creationId xmlns:p14="http://schemas.microsoft.com/office/powerpoint/2010/main" val="83050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531080" y="812800"/>
            <a:ext cx="5158521" cy="1718733"/>
          </a:xfrm>
        </p:spPr>
        <p:txBody>
          <a:bodyPr>
            <a:noAutofit/>
          </a:bodyPr>
          <a:lstStyle/>
          <a:p>
            <a:pPr algn="ctr"/>
            <a:r>
              <a:rPr lang="en-US" sz="4800" dirty="0">
                <a:solidFill>
                  <a:srgbClr val="0000FF"/>
                </a:solidFill>
                <a:latin typeface="+mn-lt"/>
              </a:rPr>
              <a:t>Trans-Omics for Precision Medicine (</a:t>
            </a:r>
            <a:r>
              <a:rPr lang="en-US" sz="4800" dirty="0" err="1">
                <a:solidFill>
                  <a:srgbClr val="0000FF"/>
                </a:solidFill>
                <a:latin typeface="+mn-lt"/>
              </a:rPr>
              <a:t>TOPMed</a:t>
            </a:r>
            <a:r>
              <a:rPr lang="en-US" sz="4800" dirty="0">
                <a:solidFill>
                  <a:srgbClr val="0000FF"/>
                </a:solidFill>
                <a:latin typeface="+mn-lt"/>
              </a:rPr>
              <a:t>) Cohorts </a:t>
            </a:r>
            <a:br>
              <a:rPr lang="en-US" sz="4800" dirty="0">
                <a:solidFill>
                  <a:srgbClr val="0000FF"/>
                </a:solidFill>
                <a:latin typeface="+mn-lt"/>
              </a:rPr>
            </a:br>
            <a:endParaRPr lang="en-US" sz="4800" dirty="0">
              <a:solidFill>
                <a:srgbClr val="0000FF"/>
              </a:solidFill>
              <a:latin typeface="+mn-lt"/>
            </a:endParaRPr>
          </a:p>
        </p:txBody>
      </p:sp>
      <p:sp>
        <p:nvSpPr>
          <p:cNvPr id="2" name="TextBox 1"/>
          <p:cNvSpPr txBox="1"/>
          <p:nvPr/>
        </p:nvSpPr>
        <p:spPr>
          <a:xfrm>
            <a:off x="524933" y="2506134"/>
            <a:ext cx="5317067" cy="3786229"/>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N ≅ 55K</a:t>
            </a:r>
          </a:p>
          <a:p>
            <a:pPr marL="380990" indent="-380990">
              <a:buFont typeface="Arial" charset="0"/>
              <a:buChar char="•"/>
            </a:pPr>
            <a:r>
              <a:rPr lang="en-US" sz="2667" dirty="0">
                <a:latin typeface="Helvetica Neue Light" charset="0"/>
                <a:ea typeface="Helvetica Neue Light" charset="0"/>
                <a:cs typeface="Helvetica Neue Light" charset="0"/>
              </a:rPr>
              <a:t>Predominantly African, Latino, and European American</a:t>
            </a:r>
          </a:p>
          <a:p>
            <a:pPr marL="838179" lvl="1" indent="-380990">
              <a:buFont typeface="Arial" charset="0"/>
              <a:buChar char="•"/>
            </a:pPr>
            <a:r>
              <a:rPr lang="en-US" sz="2667" dirty="0">
                <a:latin typeface="Helvetica Neue Light" charset="0"/>
                <a:ea typeface="Helvetica Neue Light" charset="0"/>
                <a:cs typeface="Helvetica Neue Light" charset="0"/>
              </a:rPr>
              <a:t>Samoa</a:t>
            </a:r>
          </a:p>
          <a:p>
            <a:pPr marL="838179" lvl="1" indent="-380990">
              <a:buFont typeface="Arial" charset="0"/>
              <a:buChar char="•"/>
            </a:pPr>
            <a:r>
              <a:rPr lang="en-US" sz="2667" dirty="0">
                <a:latin typeface="Helvetica Neue Light" charset="0"/>
                <a:ea typeface="Helvetica Neue Light" charset="0"/>
                <a:cs typeface="Helvetica Neue Light" charset="0"/>
              </a:rPr>
              <a:t>Amish</a:t>
            </a:r>
          </a:p>
          <a:p>
            <a:pPr marL="380990" indent="-380990">
              <a:buFont typeface="Arial" charset="0"/>
              <a:buChar char="•"/>
            </a:pPr>
            <a:r>
              <a:rPr lang="en-US" sz="2667" dirty="0">
                <a:latin typeface="Helvetica Neue Light" charset="0"/>
                <a:ea typeface="Helvetica Neue Light" charset="0"/>
                <a:cs typeface="Helvetica Neue Light" charset="0"/>
              </a:rPr>
              <a:t>All are well characterized for heart, lung, blood, and sleep phenotypes</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4" name="Picture 3">
            <a:extLst>
              <a:ext uri="{FF2B5EF4-FFF2-40B4-BE49-F238E27FC236}">
                <a16:creationId xmlns:a16="http://schemas.microsoft.com/office/drawing/2014/main" id="{5398EF11-5E01-664C-8B1A-6AED2B9CFBF1}"/>
              </a:ext>
            </a:extLst>
          </p:cNvPr>
          <p:cNvPicPr>
            <a:picLocks noChangeAspect="1"/>
          </p:cNvPicPr>
          <p:nvPr/>
        </p:nvPicPr>
        <p:blipFill>
          <a:blip r:embed="rId3"/>
          <a:stretch>
            <a:fillRect/>
          </a:stretch>
        </p:blipFill>
        <p:spPr>
          <a:xfrm>
            <a:off x="6096000" y="0"/>
            <a:ext cx="5829300" cy="6858000"/>
          </a:xfrm>
          <a:prstGeom prst="rect">
            <a:avLst/>
          </a:prstGeom>
        </p:spPr>
      </p:pic>
      <p:sp>
        <p:nvSpPr>
          <p:cNvPr id="5" name="TextBox 4">
            <a:extLst>
              <a:ext uri="{FF2B5EF4-FFF2-40B4-BE49-F238E27FC236}">
                <a16:creationId xmlns:a16="http://schemas.microsoft.com/office/drawing/2014/main" id="{F1BDAD2F-4879-B548-9FA4-965BFD46AADF}"/>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(2021) Nature</a:t>
            </a:r>
          </a:p>
        </p:txBody>
      </p:sp>
    </p:spTree>
    <p:extLst>
      <p:ext uri="{BB962C8B-B14F-4D97-AF65-F5344CB8AC3E}">
        <p14:creationId xmlns:p14="http://schemas.microsoft.com/office/powerpoint/2010/main" val="1907078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sp>
        <p:nvSpPr>
          <p:cNvPr id="3" name="TextBox 2">
            <a:extLst>
              <a:ext uri="{FF2B5EF4-FFF2-40B4-BE49-F238E27FC236}">
                <a16:creationId xmlns:a16="http://schemas.microsoft.com/office/drawing/2014/main" id="{55D5D1C2-1F0F-9C36-36C7-6DFDF39398D8}"/>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(2021) Nature</a:t>
            </a:r>
          </a:p>
        </p:txBody>
      </p:sp>
    </p:spTree>
    <p:extLst>
      <p:ext uri="{BB962C8B-B14F-4D97-AF65-F5344CB8AC3E}">
        <p14:creationId xmlns:p14="http://schemas.microsoft.com/office/powerpoint/2010/main" val="1225614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sp>
        <p:nvSpPr>
          <p:cNvPr id="3" name="TextBox 2">
            <a:extLst>
              <a:ext uri="{FF2B5EF4-FFF2-40B4-BE49-F238E27FC236}">
                <a16:creationId xmlns:a16="http://schemas.microsoft.com/office/drawing/2014/main" id="{994A07BF-0AFF-EC53-2E43-ABF391A75DB3}"/>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(2021) Nature</a:t>
            </a:r>
          </a:p>
        </p:txBody>
      </p:sp>
    </p:spTree>
    <p:extLst>
      <p:ext uri="{BB962C8B-B14F-4D97-AF65-F5344CB8AC3E}">
        <p14:creationId xmlns:p14="http://schemas.microsoft.com/office/powerpoint/2010/main" val="197287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p:txBody>
          <a:bodyPr>
            <a:normAutofit/>
          </a:bodyPr>
          <a:lstStyle/>
          <a:p>
            <a:pPr algn="ctr"/>
            <a:r>
              <a:rPr lang="en-US" sz="4000" b="1" dirty="0">
                <a:solidFill>
                  <a:srgbClr val="0000FF"/>
                </a:solidFill>
              </a:rPr>
              <a:t>Cryptic Population Structure</a:t>
            </a:r>
          </a:p>
        </p:txBody>
      </p:sp>
      <p:pic>
        <p:nvPicPr>
          <p:cNvPr id="4098" name="Picture 4" descr="Helgason_2004_IcelandicPopStru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676400"/>
            <a:ext cx="7102475" cy="487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5"/>
          <p:cNvSpPr txBox="1">
            <a:spLocks noChangeArrowheads="1"/>
          </p:cNvSpPr>
          <p:nvPr/>
        </p:nvSpPr>
        <p:spPr bwMode="auto">
          <a:xfrm>
            <a:off x="9223652" y="6004342"/>
            <a:ext cx="3133172" cy="707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err="1">
                <a:latin typeface="Helvetica Light" charset="0"/>
                <a:ea typeface="Helvetica Light" charset="0"/>
                <a:cs typeface="Helvetica Light" charset="0"/>
              </a:rPr>
              <a:t>Helgason</a:t>
            </a:r>
            <a:r>
              <a:rPr lang="en-US" sz="2000" dirty="0">
                <a:latin typeface="Helvetica Light" charset="0"/>
                <a:ea typeface="Helvetica Light" charset="0"/>
                <a:cs typeface="Helvetica Light" charset="0"/>
              </a:rPr>
              <a:t> et al. (2004) Nature Genet.</a:t>
            </a:r>
          </a:p>
        </p:txBody>
      </p:sp>
    </p:spTree>
    <p:extLst>
      <p:ext uri="{BB962C8B-B14F-4D97-AF65-F5344CB8AC3E}">
        <p14:creationId xmlns:p14="http://schemas.microsoft.com/office/powerpoint/2010/main" val="1936902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grpSp>
        <p:nvGrpSpPr>
          <p:cNvPr id="10" name="Group 9">
            <a:extLst>
              <a:ext uri="{FF2B5EF4-FFF2-40B4-BE49-F238E27FC236}">
                <a16:creationId xmlns:a16="http://schemas.microsoft.com/office/drawing/2014/main" id="{68126DAF-4C84-8A4A-A8EE-EFAC8D8CC1B3}"/>
              </a:ext>
            </a:extLst>
          </p:cNvPr>
          <p:cNvGrpSpPr/>
          <p:nvPr/>
        </p:nvGrpSpPr>
        <p:grpSpPr>
          <a:xfrm rot="10800000">
            <a:off x="11155550" y="3905392"/>
            <a:ext cx="1021214" cy="2252130"/>
            <a:chOff x="3031976" y="2820206"/>
            <a:chExt cx="765912" cy="1689100"/>
          </a:xfrm>
        </p:grpSpPr>
        <p:sp>
          <p:nvSpPr>
            <p:cNvPr id="11" name="Rectangle 10">
              <a:extLst>
                <a:ext uri="{FF2B5EF4-FFF2-40B4-BE49-F238E27FC236}">
                  <a16:creationId xmlns:a16="http://schemas.microsoft.com/office/drawing/2014/main" id="{F2BB401C-AE46-4048-84F7-3C44A52428E4}"/>
                </a:ext>
              </a:extLst>
            </p:cNvPr>
            <p:cNvSpPr/>
            <p:nvPr/>
          </p:nvSpPr>
          <p:spPr>
            <a:xfrm>
              <a:off x="3647772" y="2870817"/>
              <a:ext cx="150116" cy="16059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39CF82EE-B627-2349-AA43-FB6AB8EA860B}"/>
                </a:ext>
              </a:extLst>
            </p:cNvPr>
            <p:cNvSpPr txBox="1"/>
            <p:nvPr/>
          </p:nvSpPr>
          <p:spPr>
            <a:xfrm rot="16200000">
              <a:off x="2406717" y="3445465"/>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African</a:t>
              </a:r>
            </a:p>
          </p:txBody>
        </p:sp>
      </p:grpSp>
      <p:sp>
        <p:nvSpPr>
          <p:cNvPr id="3" name="TextBox 2">
            <a:extLst>
              <a:ext uri="{FF2B5EF4-FFF2-40B4-BE49-F238E27FC236}">
                <a16:creationId xmlns:a16="http://schemas.microsoft.com/office/drawing/2014/main" id="{CC2E5726-CCC4-4567-8E12-EE8C6FCD6E2C}"/>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(2021) Nature</a:t>
            </a:r>
          </a:p>
        </p:txBody>
      </p:sp>
    </p:spTree>
    <p:extLst>
      <p:ext uri="{BB962C8B-B14F-4D97-AF65-F5344CB8AC3E}">
        <p14:creationId xmlns:p14="http://schemas.microsoft.com/office/powerpoint/2010/main" val="14997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349" y="1366109"/>
            <a:ext cx="3368821" cy="1325563"/>
          </a:xfrm>
        </p:spPr>
        <p:txBody>
          <a:bodyPr>
            <a:noAutofit/>
          </a:bodyPr>
          <a:lstStyle/>
          <a:p>
            <a:pPr algn="ctr"/>
            <a:r>
              <a:rPr lang="en-US" sz="4800" dirty="0">
                <a:solidFill>
                  <a:srgbClr val="0000FF"/>
                </a:solidFill>
                <a:latin typeface="+mn-lt"/>
              </a:rPr>
              <a:t>Rare variant sharing  across cohorts</a:t>
            </a:r>
            <a:endParaRPr lang="en-US" sz="4800" dirty="0">
              <a:latin typeface="+mn-lt"/>
            </a:endParaRPr>
          </a:p>
        </p:txBody>
      </p:sp>
      <p:sp>
        <p:nvSpPr>
          <p:cNvPr id="15" name="TextBox 14"/>
          <p:cNvSpPr txBox="1"/>
          <p:nvPr/>
        </p:nvSpPr>
        <p:spPr>
          <a:xfrm>
            <a:off x="258562" y="3782522"/>
            <a:ext cx="3720501" cy="2554930"/>
          </a:xfrm>
          <a:prstGeom prst="rect">
            <a:avLst/>
          </a:prstGeom>
          <a:noFill/>
        </p:spPr>
        <p:txBody>
          <a:bodyPr wrap="square" rtlCol="0">
            <a:spAutoFit/>
          </a:bodyPr>
          <a:lstStyle/>
          <a:p>
            <a:pPr marL="380990" indent="-380990">
              <a:buFont typeface="Arial" charset="0"/>
              <a:buChar char="•"/>
            </a:pPr>
            <a:r>
              <a:rPr lang="en-US" sz="2667" dirty="0">
                <a:latin typeface="Helvetica Neue Light" charset="0"/>
                <a:ea typeface="Helvetica Neue Light" charset="0"/>
                <a:cs typeface="Helvetica Neue Light" charset="0"/>
              </a:rPr>
              <a:t>Allele Count 2 to 100</a:t>
            </a:r>
          </a:p>
          <a:p>
            <a:pPr marL="380990" indent="-380990">
              <a:buFont typeface="Arial" charset="0"/>
              <a:buChar char="•"/>
            </a:pPr>
            <a:r>
              <a:rPr lang="en-US" sz="2667" dirty="0">
                <a:latin typeface="Helvetica Neue Light" charset="0"/>
                <a:ea typeface="Helvetica Neue Light" charset="0"/>
                <a:cs typeface="Helvetica Neue Light" charset="0"/>
              </a:rPr>
              <a:t>Corrected for: </a:t>
            </a:r>
          </a:p>
          <a:p>
            <a:pPr marL="838179" lvl="1" indent="-380990">
              <a:buFont typeface="Arial" charset="0"/>
              <a:buChar char="•"/>
            </a:pPr>
            <a:r>
              <a:rPr lang="en-US" sz="2667" dirty="0">
                <a:latin typeface="Helvetica Neue Light" charset="0"/>
                <a:ea typeface="Helvetica Neue Light" charset="0"/>
                <a:cs typeface="Helvetica Neue Light" charset="0"/>
              </a:rPr>
              <a:t>sample size </a:t>
            </a:r>
          </a:p>
          <a:p>
            <a:pPr marL="838179" lvl="1" indent="-380990">
              <a:buFont typeface="Arial" charset="0"/>
              <a:buChar char="•"/>
            </a:pPr>
            <a:r>
              <a:rPr lang="en-US" sz="2667" dirty="0">
                <a:latin typeface="Helvetica Neue Light" charset="0"/>
                <a:ea typeface="Helvetica Neue Light" charset="0"/>
                <a:cs typeface="Helvetica Neue Light" charset="0"/>
              </a:rPr>
              <a:t>Genome-wide heterozygosity</a:t>
            </a:r>
          </a:p>
          <a:p>
            <a:pPr marL="380990" indent="-380990">
              <a:buFont typeface="Arial" charset="0"/>
              <a:buChar char="•"/>
            </a:pPr>
            <a:endParaRPr lang="en-US" sz="2667" dirty="0">
              <a:latin typeface="Helvetica Neue Light" charset="0"/>
              <a:ea typeface="Helvetica Neue Light" charset="0"/>
              <a:cs typeface="Helvetica Neue Light" charset="0"/>
            </a:endParaRPr>
          </a:p>
        </p:txBody>
      </p:sp>
      <p:pic>
        <p:nvPicPr>
          <p:cNvPr id="5" name="Picture 4">
            <a:extLst>
              <a:ext uri="{FF2B5EF4-FFF2-40B4-BE49-F238E27FC236}">
                <a16:creationId xmlns:a16="http://schemas.microsoft.com/office/drawing/2014/main" id="{9C42CC3F-50CD-DD4C-920E-668722B5748C}"/>
              </a:ext>
            </a:extLst>
          </p:cNvPr>
          <p:cNvPicPr>
            <a:picLocks noChangeAspect="1"/>
          </p:cNvPicPr>
          <p:nvPr/>
        </p:nvPicPr>
        <p:blipFill>
          <a:blip r:embed="rId3"/>
          <a:stretch>
            <a:fillRect/>
          </a:stretch>
        </p:blipFill>
        <p:spPr>
          <a:xfrm>
            <a:off x="4179570" y="0"/>
            <a:ext cx="6858000" cy="6858000"/>
          </a:xfrm>
          <a:prstGeom prst="rect">
            <a:avLst/>
          </a:prstGeom>
        </p:spPr>
      </p:pic>
      <p:grpSp>
        <p:nvGrpSpPr>
          <p:cNvPr id="7" name="Group 6">
            <a:extLst>
              <a:ext uri="{FF2B5EF4-FFF2-40B4-BE49-F238E27FC236}">
                <a16:creationId xmlns:a16="http://schemas.microsoft.com/office/drawing/2014/main" id="{F43E094C-F8D1-494E-8E8F-F9CDA7DD92E1}"/>
              </a:ext>
            </a:extLst>
          </p:cNvPr>
          <p:cNvGrpSpPr/>
          <p:nvPr/>
        </p:nvGrpSpPr>
        <p:grpSpPr>
          <a:xfrm rot="10800000">
            <a:off x="11155552" y="850682"/>
            <a:ext cx="1073281" cy="2252136"/>
            <a:chOff x="2989112" y="148137"/>
            <a:chExt cx="804962" cy="1689100"/>
          </a:xfrm>
        </p:grpSpPr>
        <p:sp>
          <p:nvSpPr>
            <p:cNvPr id="8" name="Rectangle 7">
              <a:extLst>
                <a:ext uri="{FF2B5EF4-FFF2-40B4-BE49-F238E27FC236}">
                  <a16:creationId xmlns:a16="http://schemas.microsoft.com/office/drawing/2014/main" id="{BBDB47C4-309A-2B45-A729-685124A6154A}"/>
                </a:ext>
              </a:extLst>
            </p:cNvPr>
            <p:cNvSpPr/>
            <p:nvPr/>
          </p:nvSpPr>
          <p:spPr>
            <a:xfrm>
              <a:off x="3646438" y="183685"/>
              <a:ext cx="147636" cy="15286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702730A-6291-E148-AA9A-57B0BD7F45FE}"/>
                </a:ext>
              </a:extLst>
            </p:cNvPr>
            <p:cNvSpPr txBox="1"/>
            <p:nvPr/>
          </p:nvSpPr>
          <p:spPr>
            <a:xfrm rot="16200000">
              <a:off x="2363853" y="773396"/>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European</a:t>
              </a:r>
            </a:p>
          </p:txBody>
        </p:sp>
      </p:grpSp>
      <p:grpSp>
        <p:nvGrpSpPr>
          <p:cNvPr id="10" name="Group 9">
            <a:extLst>
              <a:ext uri="{FF2B5EF4-FFF2-40B4-BE49-F238E27FC236}">
                <a16:creationId xmlns:a16="http://schemas.microsoft.com/office/drawing/2014/main" id="{68126DAF-4C84-8A4A-A8EE-EFAC8D8CC1B3}"/>
              </a:ext>
            </a:extLst>
          </p:cNvPr>
          <p:cNvGrpSpPr/>
          <p:nvPr/>
        </p:nvGrpSpPr>
        <p:grpSpPr>
          <a:xfrm rot="10800000">
            <a:off x="11155550" y="3905392"/>
            <a:ext cx="1021214" cy="2252130"/>
            <a:chOff x="3031976" y="2820206"/>
            <a:chExt cx="765912" cy="1689100"/>
          </a:xfrm>
        </p:grpSpPr>
        <p:sp>
          <p:nvSpPr>
            <p:cNvPr id="11" name="Rectangle 10">
              <a:extLst>
                <a:ext uri="{FF2B5EF4-FFF2-40B4-BE49-F238E27FC236}">
                  <a16:creationId xmlns:a16="http://schemas.microsoft.com/office/drawing/2014/main" id="{F2BB401C-AE46-4048-84F7-3C44A52428E4}"/>
                </a:ext>
              </a:extLst>
            </p:cNvPr>
            <p:cNvSpPr/>
            <p:nvPr/>
          </p:nvSpPr>
          <p:spPr>
            <a:xfrm>
              <a:off x="3647772" y="2870817"/>
              <a:ext cx="150116" cy="16059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extLst>
                <a:ext uri="{FF2B5EF4-FFF2-40B4-BE49-F238E27FC236}">
                  <a16:creationId xmlns:a16="http://schemas.microsoft.com/office/drawing/2014/main" id="{39CF82EE-B627-2349-AA43-FB6AB8EA860B}"/>
                </a:ext>
              </a:extLst>
            </p:cNvPr>
            <p:cNvSpPr txBox="1"/>
            <p:nvPr/>
          </p:nvSpPr>
          <p:spPr>
            <a:xfrm rot="16200000">
              <a:off x="2406717" y="3445465"/>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African</a:t>
              </a:r>
            </a:p>
          </p:txBody>
        </p:sp>
      </p:grpSp>
      <p:grpSp>
        <p:nvGrpSpPr>
          <p:cNvPr id="13" name="Group 12">
            <a:extLst>
              <a:ext uri="{FF2B5EF4-FFF2-40B4-BE49-F238E27FC236}">
                <a16:creationId xmlns:a16="http://schemas.microsoft.com/office/drawing/2014/main" id="{C03A428B-8A40-3141-AE18-26D4E1552A70}"/>
              </a:ext>
            </a:extLst>
          </p:cNvPr>
          <p:cNvGrpSpPr/>
          <p:nvPr/>
        </p:nvGrpSpPr>
        <p:grpSpPr>
          <a:xfrm rot="10800000">
            <a:off x="11157314" y="2396350"/>
            <a:ext cx="699404" cy="2252133"/>
            <a:chOff x="3273336" y="1548670"/>
            <a:chExt cx="524553" cy="1689100"/>
          </a:xfrm>
        </p:grpSpPr>
        <p:sp>
          <p:nvSpPr>
            <p:cNvPr id="14" name="Rectangle 13">
              <a:extLst>
                <a:ext uri="{FF2B5EF4-FFF2-40B4-BE49-F238E27FC236}">
                  <a16:creationId xmlns:a16="http://schemas.microsoft.com/office/drawing/2014/main" id="{2D622B51-4F5B-2247-89B1-6C5D7A19A55A}"/>
                </a:ext>
              </a:extLst>
            </p:cNvPr>
            <p:cNvSpPr/>
            <p:nvPr/>
          </p:nvSpPr>
          <p:spPr>
            <a:xfrm>
              <a:off x="3651584" y="2077495"/>
              <a:ext cx="146305" cy="6815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TextBox 15">
              <a:extLst>
                <a:ext uri="{FF2B5EF4-FFF2-40B4-BE49-F238E27FC236}">
                  <a16:creationId xmlns:a16="http://schemas.microsoft.com/office/drawing/2014/main" id="{F47A673C-083D-F748-B0F6-68FE2E55C5AD}"/>
                </a:ext>
              </a:extLst>
            </p:cNvPr>
            <p:cNvSpPr txBox="1"/>
            <p:nvPr/>
          </p:nvSpPr>
          <p:spPr>
            <a:xfrm rot="16200000">
              <a:off x="2648077" y="2173929"/>
              <a:ext cx="1689100"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Latino</a:t>
              </a:r>
            </a:p>
          </p:txBody>
        </p:sp>
      </p:grpSp>
      <p:grpSp>
        <p:nvGrpSpPr>
          <p:cNvPr id="17" name="Group 16">
            <a:extLst>
              <a:ext uri="{FF2B5EF4-FFF2-40B4-BE49-F238E27FC236}">
                <a16:creationId xmlns:a16="http://schemas.microsoft.com/office/drawing/2014/main" id="{24922F0F-A5F3-C349-9297-E8D6BDE5D024}"/>
              </a:ext>
            </a:extLst>
          </p:cNvPr>
          <p:cNvGrpSpPr/>
          <p:nvPr/>
        </p:nvGrpSpPr>
        <p:grpSpPr>
          <a:xfrm rot="10800000">
            <a:off x="11159346" y="5634990"/>
            <a:ext cx="826799" cy="1166403"/>
            <a:chOff x="3177790" y="2845929"/>
            <a:chExt cx="620099" cy="874802"/>
          </a:xfrm>
        </p:grpSpPr>
        <p:sp>
          <p:nvSpPr>
            <p:cNvPr id="18" name="Rectangle 17">
              <a:extLst>
                <a:ext uri="{FF2B5EF4-FFF2-40B4-BE49-F238E27FC236}">
                  <a16:creationId xmlns:a16="http://schemas.microsoft.com/office/drawing/2014/main" id="{E03AAF53-2B16-924D-9F95-1AFA26BC8D35}"/>
                </a:ext>
              </a:extLst>
            </p:cNvPr>
            <p:cNvSpPr/>
            <p:nvPr/>
          </p:nvSpPr>
          <p:spPr>
            <a:xfrm>
              <a:off x="3647772" y="2870818"/>
              <a:ext cx="150117" cy="5086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09F98D57-AE0D-8E4E-B651-48B1474248FB}"/>
                </a:ext>
              </a:extLst>
            </p:cNvPr>
            <p:cNvSpPr txBox="1"/>
            <p:nvPr/>
          </p:nvSpPr>
          <p:spPr>
            <a:xfrm rot="16200000">
              <a:off x="2959680" y="3064039"/>
              <a:ext cx="874802" cy="438581"/>
            </a:xfrm>
            <a:prstGeom prst="rect">
              <a:avLst/>
            </a:prstGeom>
            <a:noFill/>
          </p:spPr>
          <p:txBody>
            <a:bodyPr wrap="square" rtlCol="0">
              <a:spAutoFit/>
            </a:bodyPr>
            <a:lstStyle/>
            <a:p>
              <a:pPr algn="ctr"/>
              <a:r>
                <a:rPr lang="en-US" sz="3200" dirty="0">
                  <a:latin typeface="Helvetica Neue Light" charset="0"/>
                  <a:ea typeface="Helvetica Neue Light" charset="0"/>
                  <a:cs typeface="Helvetica Neue Light" charset="0"/>
                </a:rPr>
                <a:t>Asian</a:t>
              </a:r>
            </a:p>
          </p:txBody>
        </p:sp>
      </p:grpSp>
      <p:sp>
        <p:nvSpPr>
          <p:cNvPr id="3" name="TextBox 2">
            <a:extLst>
              <a:ext uri="{FF2B5EF4-FFF2-40B4-BE49-F238E27FC236}">
                <a16:creationId xmlns:a16="http://schemas.microsoft.com/office/drawing/2014/main" id="{4DAA039B-1146-344C-CF81-89E69032EFEE}"/>
              </a:ext>
            </a:extLst>
          </p:cNvPr>
          <p:cNvSpPr txBox="1"/>
          <p:nvPr/>
        </p:nvSpPr>
        <p:spPr>
          <a:xfrm>
            <a:off x="524933" y="6292363"/>
            <a:ext cx="3363496" cy="400110"/>
          </a:xfrm>
          <a:prstGeom prst="rect">
            <a:avLst/>
          </a:prstGeom>
          <a:noFill/>
        </p:spPr>
        <p:txBody>
          <a:bodyPr wrap="square" rtlCol="0">
            <a:spAutoFit/>
          </a:bodyPr>
          <a:lstStyle/>
          <a:p>
            <a:r>
              <a:rPr lang="en-US" sz="2000" dirty="0" err="1"/>
              <a:t>Taliun</a:t>
            </a:r>
            <a:r>
              <a:rPr lang="en-US" sz="2000" dirty="0"/>
              <a:t> et al. (2021) Nature</a:t>
            </a:r>
          </a:p>
        </p:txBody>
      </p:sp>
    </p:spTree>
    <p:extLst>
      <p:ext uri="{BB962C8B-B14F-4D97-AF65-F5344CB8AC3E}">
        <p14:creationId xmlns:p14="http://schemas.microsoft.com/office/powerpoint/2010/main" val="2476376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A13B-77ED-EA4D-BCB9-87D7448F8E4C}"/>
              </a:ext>
            </a:extLst>
          </p:cNvPr>
          <p:cNvSpPr>
            <a:spLocks noGrp="1"/>
          </p:cNvSpPr>
          <p:nvPr>
            <p:ph type="title"/>
          </p:nvPr>
        </p:nvSpPr>
        <p:spPr>
          <a:xfrm>
            <a:off x="838200" y="-68009"/>
            <a:ext cx="10515600" cy="1325563"/>
          </a:xfrm>
        </p:spPr>
        <p:txBody>
          <a:bodyPr/>
          <a:lstStyle/>
          <a:p>
            <a:pPr algn="ctr"/>
            <a:r>
              <a:rPr lang="en-US" dirty="0">
                <a:solidFill>
                  <a:srgbClr val="0000FF"/>
                </a:solidFill>
              </a:rPr>
              <a:t>Quick background on Samoa</a:t>
            </a:r>
          </a:p>
        </p:txBody>
      </p:sp>
      <p:pic>
        <p:nvPicPr>
          <p:cNvPr id="6" name="Picture 5">
            <a:extLst>
              <a:ext uri="{FF2B5EF4-FFF2-40B4-BE49-F238E27FC236}">
                <a16:creationId xmlns:a16="http://schemas.microsoft.com/office/drawing/2014/main" id="{AA823254-524A-C143-9C3B-21E764B33EA0}"/>
              </a:ext>
            </a:extLst>
          </p:cNvPr>
          <p:cNvPicPr>
            <a:picLocks noChangeAspect="1"/>
          </p:cNvPicPr>
          <p:nvPr/>
        </p:nvPicPr>
        <p:blipFill>
          <a:blip r:embed="rId2"/>
          <a:stretch>
            <a:fillRect/>
          </a:stretch>
        </p:blipFill>
        <p:spPr>
          <a:xfrm>
            <a:off x="1710054" y="1105568"/>
            <a:ext cx="8620887" cy="5363083"/>
          </a:xfrm>
          <a:prstGeom prst="rect">
            <a:avLst/>
          </a:prstGeom>
        </p:spPr>
      </p:pic>
      <p:sp>
        <p:nvSpPr>
          <p:cNvPr id="3" name="TextBox 2">
            <a:extLst>
              <a:ext uri="{FF2B5EF4-FFF2-40B4-BE49-F238E27FC236}">
                <a16:creationId xmlns:a16="http://schemas.microsoft.com/office/drawing/2014/main" id="{85C16BDE-D311-8790-37CA-73AD7FB86709}"/>
              </a:ext>
            </a:extLst>
          </p:cNvPr>
          <p:cNvSpPr txBox="1"/>
          <p:nvPr/>
        </p:nvSpPr>
        <p:spPr>
          <a:xfrm>
            <a:off x="0" y="5208815"/>
            <a:ext cx="1926771"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Harris et al. 2020 PNAS</a:t>
            </a:r>
          </a:p>
        </p:txBody>
      </p:sp>
    </p:spTree>
    <p:extLst>
      <p:ext uri="{BB962C8B-B14F-4D97-AF65-F5344CB8AC3E}">
        <p14:creationId xmlns:p14="http://schemas.microsoft.com/office/powerpoint/2010/main" val="341779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A13B-77ED-EA4D-BCB9-87D7448F8E4C}"/>
              </a:ext>
            </a:extLst>
          </p:cNvPr>
          <p:cNvSpPr>
            <a:spLocks noGrp="1"/>
          </p:cNvSpPr>
          <p:nvPr>
            <p:ph type="title"/>
          </p:nvPr>
        </p:nvSpPr>
        <p:spPr>
          <a:xfrm>
            <a:off x="838200" y="-68009"/>
            <a:ext cx="10515600" cy="1325563"/>
          </a:xfrm>
        </p:spPr>
        <p:txBody>
          <a:bodyPr/>
          <a:lstStyle/>
          <a:p>
            <a:pPr algn="ctr"/>
            <a:r>
              <a:rPr lang="en-US" dirty="0">
                <a:solidFill>
                  <a:srgbClr val="0000FF"/>
                </a:solidFill>
              </a:rPr>
              <a:t>Quick background on Samoa</a:t>
            </a:r>
          </a:p>
        </p:txBody>
      </p:sp>
      <p:pic>
        <p:nvPicPr>
          <p:cNvPr id="5" name="Picture 4">
            <a:extLst>
              <a:ext uri="{FF2B5EF4-FFF2-40B4-BE49-F238E27FC236}">
                <a16:creationId xmlns:a16="http://schemas.microsoft.com/office/drawing/2014/main" id="{5C61CE97-4D8B-134A-9EFC-427A255287A4}"/>
              </a:ext>
            </a:extLst>
          </p:cNvPr>
          <p:cNvPicPr>
            <a:picLocks noChangeAspect="1"/>
          </p:cNvPicPr>
          <p:nvPr/>
        </p:nvPicPr>
        <p:blipFill>
          <a:blip r:embed="rId2"/>
          <a:stretch>
            <a:fillRect/>
          </a:stretch>
        </p:blipFill>
        <p:spPr>
          <a:xfrm>
            <a:off x="1716360" y="803662"/>
            <a:ext cx="8759278" cy="5667768"/>
          </a:xfrm>
          <a:prstGeom prst="rect">
            <a:avLst/>
          </a:prstGeom>
        </p:spPr>
      </p:pic>
      <p:sp>
        <p:nvSpPr>
          <p:cNvPr id="3" name="TextBox 2">
            <a:extLst>
              <a:ext uri="{FF2B5EF4-FFF2-40B4-BE49-F238E27FC236}">
                <a16:creationId xmlns:a16="http://schemas.microsoft.com/office/drawing/2014/main" id="{888BC090-A429-DE5E-5118-A58A45F989C1}"/>
              </a:ext>
            </a:extLst>
          </p:cNvPr>
          <p:cNvSpPr txBox="1"/>
          <p:nvPr/>
        </p:nvSpPr>
        <p:spPr>
          <a:xfrm>
            <a:off x="0" y="5208815"/>
            <a:ext cx="1926771"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Harris et al. 2020 PNAS</a:t>
            </a:r>
          </a:p>
        </p:txBody>
      </p:sp>
    </p:spTree>
    <p:extLst>
      <p:ext uri="{BB962C8B-B14F-4D97-AF65-F5344CB8AC3E}">
        <p14:creationId xmlns:p14="http://schemas.microsoft.com/office/powerpoint/2010/main" val="2984811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EC45-82D8-2741-8BFA-7CDA0727E1D6}"/>
              </a:ext>
            </a:extLst>
          </p:cNvPr>
          <p:cNvSpPr>
            <a:spLocks noGrp="1"/>
          </p:cNvSpPr>
          <p:nvPr>
            <p:ph type="title"/>
          </p:nvPr>
        </p:nvSpPr>
        <p:spPr/>
        <p:txBody>
          <a:bodyPr/>
          <a:lstStyle/>
          <a:p>
            <a:pPr algn="ctr"/>
            <a:r>
              <a:rPr lang="en-US" dirty="0">
                <a:solidFill>
                  <a:srgbClr val="0000FF"/>
                </a:solidFill>
              </a:rPr>
              <a:t>PCA with all variants can’t </a:t>
            </a:r>
            <a:br>
              <a:rPr lang="en-US" dirty="0">
                <a:solidFill>
                  <a:srgbClr val="0000FF"/>
                </a:solidFill>
              </a:rPr>
            </a:br>
            <a:r>
              <a:rPr lang="en-US" dirty="0">
                <a:solidFill>
                  <a:srgbClr val="0000FF"/>
                </a:solidFill>
              </a:rPr>
              <a:t>distinguish the two islands well.</a:t>
            </a:r>
          </a:p>
        </p:txBody>
      </p:sp>
      <p:pic>
        <p:nvPicPr>
          <p:cNvPr id="5" name="Content Placeholder 4">
            <a:extLst>
              <a:ext uri="{FF2B5EF4-FFF2-40B4-BE49-F238E27FC236}">
                <a16:creationId xmlns:a16="http://schemas.microsoft.com/office/drawing/2014/main" id="{FA7D4D90-2B8C-FA4A-A221-C253347FEA46}"/>
              </a:ext>
            </a:extLst>
          </p:cNvPr>
          <p:cNvPicPr>
            <a:picLocks noGrp="1" noChangeAspect="1"/>
          </p:cNvPicPr>
          <p:nvPr>
            <p:ph idx="1"/>
          </p:nvPr>
        </p:nvPicPr>
        <p:blipFill>
          <a:blip r:embed="rId2"/>
          <a:stretch>
            <a:fillRect/>
          </a:stretch>
        </p:blipFill>
        <p:spPr>
          <a:xfrm>
            <a:off x="3200185" y="1105479"/>
            <a:ext cx="5791631" cy="5791631"/>
          </a:xfrm>
        </p:spPr>
      </p:pic>
      <p:sp>
        <p:nvSpPr>
          <p:cNvPr id="7" name="TextBox 6">
            <a:extLst>
              <a:ext uri="{FF2B5EF4-FFF2-40B4-BE49-F238E27FC236}">
                <a16:creationId xmlns:a16="http://schemas.microsoft.com/office/drawing/2014/main" id="{1F54CEA7-FC07-3FF6-17DA-4208419D7E9A}"/>
              </a:ext>
            </a:extLst>
          </p:cNvPr>
          <p:cNvSpPr txBox="1"/>
          <p:nvPr/>
        </p:nvSpPr>
        <p:spPr>
          <a:xfrm>
            <a:off x="0" y="5208815"/>
            <a:ext cx="1926771"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Harris et al. 2020 PNAS</a:t>
            </a:r>
          </a:p>
        </p:txBody>
      </p:sp>
    </p:spTree>
    <p:extLst>
      <p:ext uri="{BB962C8B-B14F-4D97-AF65-F5344CB8AC3E}">
        <p14:creationId xmlns:p14="http://schemas.microsoft.com/office/powerpoint/2010/main" val="3126774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5BAF1-C515-774C-9985-4FAC0339D801}"/>
              </a:ext>
            </a:extLst>
          </p:cNvPr>
          <p:cNvSpPr>
            <a:spLocks noGrp="1"/>
          </p:cNvSpPr>
          <p:nvPr>
            <p:ph type="title"/>
          </p:nvPr>
        </p:nvSpPr>
        <p:spPr/>
        <p:txBody>
          <a:bodyPr/>
          <a:lstStyle/>
          <a:p>
            <a:pPr algn="ctr"/>
            <a:r>
              <a:rPr lang="en-US" dirty="0">
                <a:solidFill>
                  <a:srgbClr val="0000FF"/>
                </a:solidFill>
              </a:rPr>
              <a:t>Rare variant Sharing in Samoa</a:t>
            </a:r>
          </a:p>
        </p:txBody>
      </p:sp>
      <p:pic>
        <p:nvPicPr>
          <p:cNvPr id="5" name="Content Placeholder 4">
            <a:extLst>
              <a:ext uri="{FF2B5EF4-FFF2-40B4-BE49-F238E27FC236}">
                <a16:creationId xmlns:a16="http://schemas.microsoft.com/office/drawing/2014/main" id="{9DEC3FE8-5646-8B46-9671-260F8478813A}"/>
              </a:ext>
            </a:extLst>
          </p:cNvPr>
          <p:cNvPicPr>
            <a:picLocks noGrp="1" noChangeAspect="1"/>
          </p:cNvPicPr>
          <p:nvPr>
            <p:ph idx="1"/>
          </p:nvPr>
        </p:nvPicPr>
        <p:blipFill>
          <a:blip r:embed="rId2"/>
          <a:stretch>
            <a:fillRect/>
          </a:stretch>
        </p:blipFill>
        <p:spPr>
          <a:xfrm>
            <a:off x="2458897" y="1825625"/>
            <a:ext cx="7274206" cy="4351338"/>
          </a:xfrm>
        </p:spPr>
      </p:pic>
      <p:sp>
        <p:nvSpPr>
          <p:cNvPr id="3" name="TextBox 2">
            <a:extLst>
              <a:ext uri="{FF2B5EF4-FFF2-40B4-BE49-F238E27FC236}">
                <a16:creationId xmlns:a16="http://schemas.microsoft.com/office/drawing/2014/main" id="{A83D53B5-BEA5-89BA-5529-5611248C1AC3}"/>
              </a:ext>
            </a:extLst>
          </p:cNvPr>
          <p:cNvSpPr txBox="1"/>
          <p:nvPr/>
        </p:nvSpPr>
        <p:spPr>
          <a:xfrm>
            <a:off x="228600" y="5192487"/>
            <a:ext cx="1926771" cy="830997"/>
          </a:xfrm>
          <a:prstGeom prst="rect">
            <a:avLst/>
          </a:prstGeom>
          <a:noFill/>
        </p:spPr>
        <p:txBody>
          <a:bodyPr wrap="square" rtlCol="0">
            <a:spAutoFit/>
          </a:bodyPr>
          <a:lstStyle/>
          <a:p>
            <a:r>
              <a:rPr lang="en-US" sz="2400" dirty="0">
                <a:latin typeface="Helvetica Neue Light" panose="02000403000000020004" pitchFamily="2" charset="0"/>
                <a:ea typeface="Helvetica Neue Light" panose="02000403000000020004" pitchFamily="2" charset="0"/>
              </a:rPr>
              <a:t>Harris et al. 2020 PNAS</a:t>
            </a:r>
          </a:p>
        </p:txBody>
      </p:sp>
    </p:spTree>
    <p:extLst>
      <p:ext uri="{BB962C8B-B14F-4D97-AF65-F5344CB8AC3E}">
        <p14:creationId xmlns:p14="http://schemas.microsoft.com/office/powerpoint/2010/main" val="191359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B9B4-2E73-F540-BA94-BD25C2C4A7A3}"/>
              </a:ext>
            </a:extLst>
          </p:cNvPr>
          <p:cNvSpPr>
            <a:spLocks noGrp="1"/>
          </p:cNvSpPr>
          <p:nvPr>
            <p:ph type="title"/>
          </p:nvPr>
        </p:nvSpPr>
        <p:spPr>
          <a:xfrm>
            <a:off x="2152650" y="1765459"/>
            <a:ext cx="2560320" cy="994172"/>
          </a:xfrm>
        </p:spPr>
        <p:txBody>
          <a:bodyPr>
            <a:noAutofit/>
          </a:bodyPr>
          <a:lstStyle/>
          <a:p>
            <a:r>
              <a:rPr lang="en-US" sz="4000" dirty="0">
                <a:solidFill>
                  <a:srgbClr val="0432FF"/>
                </a:solidFill>
              </a:rPr>
              <a:t>Genome-wide Association Studies of Latin America</a:t>
            </a:r>
          </a:p>
        </p:txBody>
      </p:sp>
      <p:pic>
        <p:nvPicPr>
          <p:cNvPr id="4" name="Picture 3">
            <a:extLst>
              <a:ext uri="{FF2B5EF4-FFF2-40B4-BE49-F238E27FC236}">
                <a16:creationId xmlns:a16="http://schemas.microsoft.com/office/drawing/2014/main" id="{77962D1E-4F6F-9842-BC70-3EB853A5B831}"/>
              </a:ext>
            </a:extLst>
          </p:cNvPr>
          <p:cNvPicPr>
            <a:picLocks noChangeAspect="1"/>
          </p:cNvPicPr>
          <p:nvPr/>
        </p:nvPicPr>
        <p:blipFill>
          <a:blip r:embed="rId2"/>
          <a:stretch>
            <a:fillRect/>
          </a:stretch>
        </p:blipFill>
        <p:spPr>
          <a:xfrm>
            <a:off x="4353896" y="184804"/>
            <a:ext cx="6540464" cy="6721757"/>
          </a:xfrm>
          <a:prstGeom prst="rect">
            <a:avLst/>
          </a:prstGeom>
        </p:spPr>
      </p:pic>
      <p:sp>
        <p:nvSpPr>
          <p:cNvPr id="5" name="Oval 4">
            <a:extLst>
              <a:ext uri="{FF2B5EF4-FFF2-40B4-BE49-F238E27FC236}">
                <a16:creationId xmlns:a16="http://schemas.microsoft.com/office/drawing/2014/main" id="{0F170AB4-E4D9-E943-BD61-65C62E648E1C}"/>
              </a:ext>
            </a:extLst>
          </p:cNvPr>
          <p:cNvSpPr/>
          <p:nvPr/>
        </p:nvSpPr>
        <p:spPr>
          <a:xfrm>
            <a:off x="6577965" y="3230880"/>
            <a:ext cx="1074896" cy="3451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DFCDC76C-45A0-914C-8A5B-ACDC6F38C474}"/>
              </a:ext>
            </a:extLst>
          </p:cNvPr>
          <p:cNvSpPr/>
          <p:nvPr/>
        </p:nvSpPr>
        <p:spPr>
          <a:xfrm>
            <a:off x="6096000" y="6276957"/>
            <a:ext cx="1074896" cy="3451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549B0F26-E533-CF40-865E-4D05E89EE527}"/>
              </a:ext>
            </a:extLst>
          </p:cNvPr>
          <p:cNvSpPr/>
          <p:nvPr/>
        </p:nvSpPr>
        <p:spPr>
          <a:xfrm>
            <a:off x="8558895" y="6183757"/>
            <a:ext cx="1074896" cy="3451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68A0F7B5-4C2C-6941-84D3-3E5816D6555A}"/>
              </a:ext>
            </a:extLst>
          </p:cNvPr>
          <p:cNvSpPr txBox="1"/>
          <p:nvPr/>
        </p:nvSpPr>
        <p:spPr>
          <a:xfrm>
            <a:off x="2279651" y="4453235"/>
            <a:ext cx="2641807" cy="923330"/>
          </a:xfrm>
          <a:prstGeom prst="rect">
            <a:avLst/>
          </a:prstGeom>
          <a:noFill/>
        </p:spPr>
        <p:txBody>
          <a:bodyPr wrap="square" rtlCol="0">
            <a:spAutoFit/>
          </a:bodyPr>
          <a:lstStyle/>
          <a:p>
            <a:pPr marL="257175" indent="-257175">
              <a:buAutoNum type="alphaLcParenR"/>
            </a:pPr>
            <a:r>
              <a:rPr lang="en-US" dirty="0"/>
              <a:t>1.3% of Individuals </a:t>
            </a:r>
          </a:p>
          <a:p>
            <a:pPr marL="257175" indent="-257175">
              <a:buAutoNum type="alphaLcParenR"/>
            </a:pPr>
            <a:r>
              <a:rPr lang="en-US" dirty="0"/>
              <a:t>2.2% of studies</a:t>
            </a:r>
          </a:p>
          <a:p>
            <a:pPr marL="257175" indent="-257175">
              <a:buAutoNum type="alphaLcParenR"/>
            </a:pPr>
            <a:r>
              <a:rPr lang="en-US" dirty="0"/>
              <a:t>4% of associations</a:t>
            </a:r>
          </a:p>
        </p:txBody>
      </p:sp>
      <p:sp>
        <p:nvSpPr>
          <p:cNvPr id="9" name="Rectangle 8">
            <a:extLst>
              <a:ext uri="{FF2B5EF4-FFF2-40B4-BE49-F238E27FC236}">
                <a16:creationId xmlns:a16="http://schemas.microsoft.com/office/drawing/2014/main" id="{82ABFF4B-E6DE-2E4A-9249-25D44CE04079}"/>
              </a:ext>
            </a:extLst>
          </p:cNvPr>
          <p:cNvSpPr/>
          <p:nvPr/>
        </p:nvSpPr>
        <p:spPr>
          <a:xfrm>
            <a:off x="2301406" y="6356350"/>
            <a:ext cx="3595151" cy="300082"/>
          </a:xfrm>
          <a:prstGeom prst="rect">
            <a:avLst/>
          </a:prstGeom>
        </p:spPr>
        <p:txBody>
          <a:bodyPr wrap="none">
            <a:spAutoFit/>
          </a:bodyPr>
          <a:lstStyle/>
          <a:p>
            <a:r>
              <a:rPr lang="en-US" sz="1350" dirty="0">
                <a:hlinkClick r:id="rId3"/>
              </a:rPr>
              <a:t>https://www.ebi.ac.uk/gwas/docs/ancestry-data</a:t>
            </a:r>
            <a:endParaRPr lang="en-US" sz="1350" dirty="0"/>
          </a:p>
        </p:txBody>
      </p:sp>
      <p:sp>
        <p:nvSpPr>
          <p:cNvPr id="3" name="Slide Number Placeholder 2">
            <a:extLst>
              <a:ext uri="{FF2B5EF4-FFF2-40B4-BE49-F238E27FC236}">
                <a16:creationId xmlns:a16="http://schemas.microsoft.com/office/drawing/2014/main" id="{A92C0732-31F0-6B43-8143-2E16565821D4}"/>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234728-E802-F34B-B6FF-58853AEEE6A4}" type="slidenum">
              <a:rPr lang="en-US" smtClean="0"/>
              <a:pPr/>
              <a:t>36</a:t>
            </a:fld>
            <a:endParaRPr lang="en-US"/>
          </a:p>
        </p:txBody>
      </p:sp>
    </p:spTree>
    <p:extLst>
      <p:ext uri="{BB962C8B-B14F-4D97-AF65-F5344CB8AC3E}">
        <p14:creationId xmlns:p14="http://schemas.microsoft.com/office/powerpoint/2010/main" val="3573027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5F4A-ABCD-0449-A3C0-08B685166B35}"/>
              </a:ext>
            </a:extLst>
          </p:cNvPr>
          <p:cNvSpPr>
            <a:spLocks noGrp="1"/>
          </p:cNvSpPr>
          <p:nvPr>
            <p:ph type="title"/>
          </p:nvPr>
        </p:nvSpPr>
        <p:spPr>
          <a:xfrm>
            <a:off x="1968734" y="720328"/>
            <a:ext cx="8254532" cy="994172"/>
          </a:xfrm>
        </p:spPr>
        <p:txBody>
          <a:bodyPr>
            <a:normAutofit fontScale="90000"/>
          </a:bodyPr>
          <a:lstStyle/>
          <a:p>
            <a:pPr algn="ctr"/>
            <a:r>
              <a:rPr lang="en-US" dirty="0">
                <a:solidFill>
                  <a:srgbClr val="0432FF"/>
                </a:solidFill>
              </a:rPr>
              <a:t>Latin America is NOT a homogenous group</a:t>
            </a:r>
          </a:p>
        </p:txBody>
      </p:sp>
      <p:pic>
        <p:nvPicPr>
          <p:cNvPr id="6" name="Picture 5">
            <a:extLst>
              <a:ext uri="{FF2B5EF4-FFF2-40B4-BE49-F238E27FC236}">
                <a16:creationId xmlns:a16="http://schemas.microsoft.com/office/drawing/2014/main" id="{6D3D488E-BB76-E547-A08F-E6542404C54F}"/>
              </a:ext>
            </a:extLst>
          </p:cNvPr>
          <p:cNvPicPr>
            <a:picLocks noChangeAspect="1"/>
          </p:cNvPicPr>
          <p:nvPr/>
        </p:nvPicPr>
        <p:blipFill rotWithShape="1">
          <a:blip r:embed="rId2"/>
          <a:srcRect b="59761"/>
          <a:stretch/>
        </p:blipFill>
        <p:spPr>
          <a:xfrm>
            <a:off x="1551943" y="1979267"/>
            <a:ext cx="9030962" cy="3333287"/>
          </a:xfrm>
          <a:prstGeom prst="rect">
            <a:avLst/>
          </a:prstGeom>
        </p:spPr>
      </p:pic>
      <p:pic>
        <p:nvPicPr>
          <p:cNvPr id="8" name="Picture 7">
            <a:extLst>
              <a:ext uri="{FF2B5EF4-FFF2-40B4-BE49-F238E27FC236}">
                <a16:creationId xmlns:a16="http://schemas.microsoft.com/office/drawing/2014/main" id="{513606AD-58BE-AD48-9EFE-39F5F99BEE11}"/>
              </a:ext>
            </a:extLst>
          </p:cNvPr>
          <p:cNvPicPr>
            <a:picLocks noChangeAspect="1"/>
          </p:cNvPicPr>
          <p:nvPr/>
        </p:nvPicPr>
        <p:blipFill rotWithShape="1">
          <a:blip r:embed="rId3"/>
          <a:srcRect l="14762" t="15012" r="22738" b="57289"/>
          <a:stretch/>
        </p:blipFill>
        <p:spPr>
          <a:xfrm>
            <a:off x="4678681" y="3916016"/>
            <a:ext cx="3000375" cy="1329721"/>
          </a:xfrm>
          <a:prstGeom prst="rect">
            <a:avLst/>
          </a:prstGeom>
        </p:spPr>
      </p:pic>
      <p:sp>
        <p:nvSpPr>
          <p:cNvPr id="9" name="Rectangle 8">
            <a:extLst>
              <a:ext uri="{FF2B5EF4-FFF2-40B4-BE49-F238E27FC236}">
                <a16:creationId xmlns:a16="http://schemas.microsoft.com/office/drawing/2014/main" id="{2FA9671D-48A9-CB4C-834D-5C990162ADE6}"/>
              </a:ext>
            </a:extLst>
          </p:cNvPr>
          <p:cNvSpPr/>
          <p:nvPr/>
        </p:nvSpPr>
        <p:spPr>
          <a:xfrm>
            <a:off x="2133601" y="6123414"/>
            <a:ext cx="5963427" cy="415498"/>
          </a:xfrm>
          <a:prstGeom prst="rect">
            <a:avLst/>
          </a:prstGeom>
        </p:spPr>
        <p:txBody>
          <a:bodyPr wrap="none">
            <a:spAutoFit/>
          </a:bodyPr>
          <a:lstStyle/>
          <a:p>
            <a:r>
              <a:rPr lang="en-US" sz="2100" dirty="0">
                <a:latin typeface="Helvetica Neue Light" panose="02000403000000020004" pitchFamily="2" charset="0"/>
                <a:ea typeface="Helvetica Neue Light" panose="02000403000000020004" pitchFamily="2" charset="0"/>
              </a:rPr>
              <a:t>Continental ancestry varies dramatically by region </a:t>
            </a:r>
          </a:p>
        </p:txBody>
      </p:sp>
      <p:sp>
        <p:nvSpPr>
          <p:cNvPr id="10" name="Rectangle 9">
            <a:extLst>
              <a:ext uri="{FF2B5EF4-FFF2-40B4-BE49-F238E27FC236}">
                <a16:creationId xmlns:a16="http://schemas.microsoft.com/office/drawing/2014/main" id="{35A3B202-220D-704D-B878-AC7F87ADDBE8}"/>
              </a:ext>
            </a:extLst>
          </p:cNvPr>
          <p:cNvSpPr/>
          <p:nvPr/>
        </p:nvSpPr>
        <p:spPr>
          <a:xfrm>
            <a:off x="7764754" y="5583955"/>
            <a:ext cx="2948949" cy="300082"/>
          </a:xfrm>
          <a:prstGeom prst="rect">
            <a:avLst/>
          </a:prstGeom>
        </p:spPr>
        <p:txBody>
          <a:bodyPr wrap="none">
            <a:spAutoFit/>
          </a:bodyPr>
          <a:lstStyle/>
          <a:p>
            <a:r>
              <a:rPr lang="en-US" sz="1350" dirty="0" err="1"/>
              <a:t>Manichaikul</a:t>
            </a:r>
            <a:r>
              <a:rPr lang="en-US" sz="1350" dirty="0"/>
              <a:t> et al. (2012) </a:t>
            </a:r>
            <a:r>
              <a:rPr lang="en-US" sz="1350" dirty="0" err="1"/>
              <a:t>PLoS</a:t>
            </a:r>
            <a:r>
              <a:rPr lang="en-US" sz="1350" dirty="0"/>
              <a:t> Genetics</a:t>
            </a:r>
            <a:endParaRPr lang="en-US" sz="2100" dirty="0"/>
          </a:p>
        </p:txBody>
      </p:sp>
      <p:sp>
        <p:nvSpPr>
          <p:cNvPr id="3" name="Slide Number Placeholder 2">
            <a:extLst>
              <a:ext uri="{FF2B5EF4-FFF2-40B4-BE49-F238E27FC236}">
                <a16:creationId xmlns:a16="http://schemas.microsoft.com/office/drawing/2014/main" id="{411776F1-EB95-0646-B553-BF395B5A64D7}"/>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234728-E802-F34B-B6FF-58853AEEE6A4}" type="slidenum">
              <a:rPr lang="en-US" smtClean="0"/>
              <a:pPr/>
              <a:t>37</a:t>
            </a:fld>
            <a:endParaRPr lang="en-US"/>
          </a:p>
        </p:txBody>
      </p:sp>
    </p:spTree>
    <p:extLst>
      <p:ext uri="{BB962C8B-B14F-4D97-AF65-F5344CB8AC3E}">
        <p14:creationId xmlns:p14="http://schemas.microsoft.com/office/powerpoint/2010/main" val="2197076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AD31-5A25-9547-8D77-3D884BE2C2AF}"/>
              </a:ext>
            </a:extLst>
          </p:cNvPr>
          <p:cNvSpPr>
            <a:spLocks noGrp="1"/>
          </p:cNvSpPr>
          <p:nvPr>
            <p:ph type="title"/>
          </p:nvPr>
        </p:nvSpPr>
        <p:spPr/>
        <p:txBody>
          <a:bodyPr>
            <a:normAutofit/>
          </a:bodyPr>
          <a:lstStyle/>
          <a:p>
            <a:r>
              <a:rPr lang="en-US" dirty="0">
                <a:solidFill>
                  <a:srgbClr val="0000FF"/>
                </a:solidFill>
              </a:rPr>
              <a:t>Height is strongly correlated with Indigenous American ancestry in Peru</a:t>
            </a:r>
          </a:p>
        </p:txBody>
      </p:sp>
      <p:pic>
        <p:nvPicPr>
          <p:cNvPr id="4" name="Picture 3">
            <a:extLst>
              <a:ext uri="{FF2B5EF4-FFF2-40B4-BE49-F238E27FC236}">
                <a16:creationId xmlns:a16="http://schemas.microsoft.com/office/drawing/2014/main" id="{FAAD12CC-6E1B-7541-B914-A4ED2A705069}"/>
              </a:ext>
            </a:extLst>
          </p:cNvPr>
          <p:cNvPicPr>
            <a:picLocks noChangeAspect="1"/>
          </p:cNvPicPr>
          <p:nvPr/>
        </p:nvPicPr>
        <p:blipFill>
          <a:blip r:embed="rId2"/>
          <a:stretch>
            <a:fillRect/>
          </a:stretch>
        </p:blipFill>
        <p:spPr>
          <a:xfrm>
            <a:off x="3225962" y="2189045"/>
            <a:ext cx="4671567" cy="4432000"/>
          </a:xfrm>
          <a:prstGeom prst="rect">
            <a:avLst/>
          </a:prstGeom>
        </p:spPr>
      </p:pic>
      <p:sp>
        <p:nvSpPr>
          <p:cNvPr id="5" name="TextBox 4">
            <a:extLst>
              <a:ext uri="{FF2B5EF4-FFF2-40B4-BE49-F238E27FC236}">
                <a16:creationId xmlns:a16="http://schemas.microsoft.com/office/drawing/2014/main" id="{830EB0E3-1E15-EC44-86D5-9601088F8C60}"/>
              </a:ext>
            </a:extLst>
          </p:cNvPr>
          <p:cNvSpPr txBox="1"/>
          <p:nvPr/>
        </p:nvSpPr>
        <p:spPr>
          <a:xfrm>
            <a:off x="2133601" y="5812606"/>
            <a:ext cx="2636463" cy="646331"/>
          </a:xfrm>
          <a:prstGeom prst="rect">
            <a:avLst/>
          </a:prstGeom>
          <a:noFill/>
        </p:spPr>
        <p:txBody>
          <a:bodyPr wrap="square" rtlCol="0">
            <a:spAutoFit/>
          </a:bodyPr>
          <a:lstStyle/>
          <a:p>
            <a:r>
              <a:rPr lang="en-US" dirty="0" err="1">
                <a:latin typeface="Helvetica Neue Light" panose="02000403000000020004" pitchFamily="2" charset="0"/>
                <a:ea typeface="Helvetica Neue Light" panose="02000403000000020004" pitchFamily="2" charset="0"/>
              </a:rPr>
              <a:t>Asgari</a:t>
            </a:r>
            <a:r>
              <a:rPr lang="en-US" dirty="0">
                <a:latin typeface="Helvetica Neue Light" panose="02000403000000020004" pitchFamily="2" charset="0"/>
                <a:ea typeface="Helvetica Neue Light" panose="02000403000000020004" pitchFamily="2" charset="0"/>
              </a:rPr>
              <a:t> et al. (2020) Nature</a:t>
            </a:r>
          </a:p>
        </p:txBody>
      </p:sp>
      <p:sp>
        <p:nvSpPr>
          <p:cNvPr id="6" name="TextBox 5">
            <a:extLst>
              <a:ext uri="{FF2B5EF4-FFF2-40B4-BE49-F238E27FC236}">
                <a16:creationId xmlns:a16="http://schemas.microsoft.com/office/drawing/2014/main" id="{277E332F-55D5-5844-A7C0-1A06228CEB18}"/>
              </a:ext>
            </a:extLst>
          </p:cNvPr>
          <p:cNvSpPr txBox="1"/>
          <p:nvPr/>
        </p:nvSpPr>
        <p:spPr>
          <a:xfrm>
            <a:off x="7626849" y="2835668"/>
            <a:ext cx="2917861" cy="1384995"/>
          </a:xfrm>
          <a:prstGeom prst="rect">
            <a:avLst/>
          </a:prstGeom>
          <a:noFill/>
        </p:spPr>
        <p:txBody>
          <a:bodyPr wrap="square" rtlCol="0">
            <a:spAutoFit/>
          </a:bodyPr>
          <a:lstStyle/>
          <a:p>
            <a:r>
              <a:rPr lang="en-US" sz="2800" dirty="0">
                <a:latin typeface="Helvetica Neue Light" panose="02000403000000020004" pitchFamily="2" charset="0"/>
                <a:ea typeface="Helvetica Neue Light" panose="02000403000000020004" pitchFamily="2" charset="0"/>
              </a:rPr>
              <a:t>r = -0.98, </a:t>
            </a:r>
          </a:p>
          <a:p>
            <a:r>
              <a:rPr lang="en-US" sz="2800" dirty="0">
                <a:latin typeface="Helvetica Neue Light" panose="02000403000000020004" pitchFamily="2" charset="0"/>
                <a:ea typeface="Helvetica Neue Light" panose="02000403000000020004" pitchFamily="2" charset="0"/>
              </a:rPr>
              <a:t>p-value=3.7x10</a:t>
            </a:r>
            <a:r>
              <a:rPr lang="en-US" sz="2800" baseline="30000" dirty="0">
                <a:latin typeface="Helvetica Neue Light" panose="02000403000000020004" pitchFamily="2" charset="0"/>
                <a:ea typeface="Helvetica Neue Light" panose="02000403000000020004" pitchFamily="2" charset="0"/>
              </a:rPr>
              <a:t>-7</a:t>
            </a:r>
          </a:p>
          <a:p>
            <a:endParaRPr lang="en-US" sz="28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160691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417515-9E82-054A-B11C-39B7B9150AA8}"/>
              </a:ext>
            </a:extLst>
          </p:cNvPr>
          <p:cNvPicPr>
            <a:picLocks noChangeAspect="1"/>
          </p:cNvPicPr>
          <p:nvPr/>
        </p:nvPicPr>
        <p:blipFill>
          <a:blip r:embed="rId2"/>
          <a:stretch>
            <a:fillRect/>
          </a:stretch>
        </p:blipFill>
        <p:spPr>
          <a:xfrm>
            <a:off x="4563373" y="1844152"/>
            <a:ext cx="6126940" cy="4875200"/>
          </a:xfrm>
          <a:prstGeom prst="rect">
            <a:avLst/>
          </a:prstGeom>
        </p:spPr>
      </p:pic>
      <p:sp>
        <p:nvSpPr>
          <p:cNvPr id="6" name="Title 1">
            <a:extLst>
              <a:ext uri="{FF2B5EF4-FFF2-40B4-BE49-F238E27FC236}">
                <a16:creationId xmlns:a16="http://schemas.microsoft.com/office/drawing/2014/main" id="{F6EFA9DF-9BA1-FF4F-909C-529FCD400269}"/>
              </a:ext>
            </a:extLst>
          </p:cNvPr>
          <p:cNvSpPr>
            <a:spLocks noGrp="1"/>
          </p:cNvSpPr>
          <p:nvPr>
            <p:ph type="title"/>
          </p:nvPr>
        </p:nvSpPr>
        <p:spPr>
          <a:xfrm>
            <a:off x="1981200" y="671838"/>
            <a:ext cx="8686800" cy="1143000"/>
          </a:xfrm>
        </p:spPr>
        <p:txBody>
          <a:bodyPr>
            <a:normAutofit fontScale="90000"/>
          </a:bodyPr>
          <a:lstStyle/>
          <a:p>
            <a:r>
              <a:rPr lang="en-US" dirty="0">
                <a:solidFill>
                  <a:srgbClr val="0000FF"/>
                </a:solidFill>
              </a:rPr>
              <a:t>The results of a GWAS for height find one genome-wide significant locus: FBN1</a:t>
            </a:r>
          </a:p>
        </p:txBody>
      </p:sp>
      <p:sp>
        <p:nvSpPr>
          <p:cNvPr id="7" name="TextBox 6">
            <a:extLst>
              <a:ext uri="{FF2B5EF4-FFF2-40B4-BE49-F238E27FC236}">
                <a16:creationId xmlns:a16="http://schemas.microsoft.com/office/drawing/2014/main" id="{FD376B5E-3D43-2642-A755-EEDAFDDFCF09}"/>
              </a:ext>
            </a:extLst>
          </p:cNvPr>
          <p:cNvSpPr txBox="1"/>
          <p:nvPr/>
        </p:nvSpPr>
        <p:spPr>
          <a:xfrm>
            <a:off x="5695303" y="1910994"/>
            <a:ext cx="4664467" cy="954107"/>
          </a:xfrm>
          <a:prstGeom prst="rect">
            <a:avLst/>
          </a:prstGeom>
          <a:noFill/>
        </p:spPr>
        <p:txBody>
          <a:bodyPr wrap="square" rtlCol="0">
            <a:spAutoFit/>
          </a:bodyPr>
          <a:lstStyle/>
          <a:p>
            <a:r>
              <a:rPr lang="en-US" sz="2800" dirty="0">
                <a:latin typeface="Helvetica Neue Light" panose="02000403000000020004" pitchFamily="2" charset="0"/>
                <a:ea typeface="Helvetica Neue Light" panose="02000403000000020004" pitchFamily="2" charset="0"/>
              </a:rPr>
              <a:t>p-value &lt; 5x10</a:t>
            </a:r>
            <a:r>
              <a:rPr lang="en-US" sz="2800" baseline="30000" dirty="0">
                <a:latin typeface="Helvetica Neue Light" panose="02000403000000020004" pitchFamily="2" charset="0"/>
                <a:ea typeface="Helvetica Neue Light" panose="02000403000000020004" pitchFamily="2" charset="0"/>
              </a:rPr>
              <a:t>-8</a:t>
            </a:r>
            <a:r>
              <a:rPr lang="en-US" sz="2800" dirty="0">
                <a:latin typeface="Helvetica Neue Light" panose="02000403000000020004" pitchFamily="2" charset="0"/>
                <a:ea typeface="Helvetica Neue Light" panose="02000403000000020004" pitchFamily="2" charset="0"/>
              </a:rPr>
              <a:t>, N = 3,134 </a:t>
            </a:r>
          </a:p>
          <a:p>
            <a:endParaRPr lang="en-US" sz="2800" dirty="0"/>
          </a:p>
        </p:txBody>
      </p:sp>
      <p:sp>
        <p:nvSpPr>
          <p:cNvPr id="8" name="TextBox 7">
            <a:extLst>
              <a:ext uri="{FF2B5EF4-FFF2-40B4-BE49-F238E27FC236}">
                <a16:creationId xmlns:a16="http://schemas.microsoft.com/office/drawing/2014/main" id="{FECC432A-F62F-0D4A-A431-3D7F5EE70C37}"/>
              </a:ext>
            </a:extLst>
          </p:cNvPr>
          <p:cNvSpPr txBox="1"/>
          <p:nvPr/>
        </p:nvSpPr>
        <p:spPr>
          <a:xfrm>
            <a:off x="2000039" y="2295143"/>
            <a:ext cx="2863065"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FBN1 is key to </a:t>
            </a:r>
            <a:r>
              <a:rPr lang="en-US" sz="2000" dirty="0" err="1">
                <a:latin typeface="Helvetica Neue Light" panose="02000403000000020004" pitchFamily="2" charset="0"/>
                <a:ea typeface="Helvetica Neue Light" panose="02000403000000020004" pitchFamily="2" charset="0"/>
              </a:rPr>
              <a:t>Marfan</a:t>
            </a:r>
            <a:r>
              <a:rPr lang="en-US" sz="2000" dirty="0">
                <a:latin typeface="Helvetica Neue Light" panose="02000403000000020004" pitchFamily="2" charset="0"/>
                <a:ea typeface="Helvetica Neue Light" panose="02000403000000020004" pitchFamily="2" charset="0"/>
              </a:rPr>
              <a:t> lipodystrophy syndrome, which has a height component</a:t>
            </a:r>
          </a:p>
          <a:p>
            <a:pPr marL="342900" indent="-34290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One population-specific missense variant rs200342067 MAF = 4.7%</a:t>
            </a:r>
          </a:p>
          <a:p>
            <a:pPr marL="342900" indent="-34290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p-value = 8.0x10</a:t>
            </a:r>
            <a:r>
              <a:rPr lang="en-US" sz="2000" baseline="30000" dirty="0">
                <a:latin typeface="Helvetica Neue Light" panose="02000403000000020004" pitchFamily="2" charset="0"/>
                <a:ea typeface="Helvetica Neue Light" panose="02000403000000020004" pitchFamily="2" charset="0"/>
              </a:rPr>
              <a:t>-10</a:t>
            </a:r>
            <a:r>
              <a:rPr lang="en-US" sz="2000" dirty="0">
                <a:latin typeface="Helvetica Neue Light" panose="02000403000000020004" pitchFamily="2" charset="0"/>
                <a:ea typeface="Helvetica Neue Light" panose="02000403000000020004" pitchFamily="2" charset="0"/>
              </a:rPr>
              <a:t>, effect size = -2.2 cm</a:t>
            </a:r>
          </a:p>
          <a:p>
            <a:pPr marL="342900" indent="-34290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SE = 0.4</a:t>
            </a:r>
          </a:p>
        </p:txBody>
      </p:sp>
      <p:sp>
        <p:nvSpPr>
          <p:cNvPr id="9" name="TextBox 8">
            <a:extLst>
              <a:ext uri="{FF2B5EF4-FFF2-40B4-BE49-F238E27FC236}">
                <a16:creationId xmlns:a16="http://schemas.microsoft.com/office/drawing/2014/main" id="{480177C8-4583-BF4E-8218-9D1398E8AFA1}"/>
              </a:ext>
            </a:extLst>
          </p:cNvPr>
          <p:cNvSpPr txBox="1"/>
          <p:nvPr/>
        </p:nvSpPr>
        <p:spPr>
          <a:xfrm>
            <a:off x="2133600" y="5812605"/>
            <a:ext cx="2838138" cy="369332"/>
          </a:xfrm>
          <a:prstGeom prst="rect">
            <a:avLst/>
          </a:prstGeom>
          <a:noFill/>
        </p:spPr>
        <p:txBody>
          <a:bodyPr wrap="square" rtlCol="0">
            <a:spAutoFit/>
          </a:bodyPr>
          <a:lstStyle/>
          <a:p>
            <a:r>
              <a:rPr lang="en-US" dirty="0" err="1">
                <a:latin typeface="Helvetica Neue Light" panose="02000403000000020004" pitchFamily="2" charset="0"/>
                <a:ea typeface="Helvetica Neue Light" panose="02000403000000020004" pitchFamily="2" charset="0"/>
              </a:rPr>
              <a:t>Asgari</a:t>
            </a:r>
            <a:r>
              <a:rPr lang="en-US" dirty="0">
                <a:latin typeface="Helvetica Neue Light" panose="02000403000000020004" pitchFamily="2" charset="0"/>
                <a:ea typeface="Helvetica Neue Light" panose="02000403000000020004" pitchFamily="2" charset="0"/>
              </a:rPr>
              <a:t> et al. (2020) Nature</a:t>
            </a:r>
          </a:p>
        </p:txBody>
      </p:sp>
    </p:spTree>
    <p:extLst>
      <p:ext uri="{BB962C8B-B14F-4D97-AF65-F5344CB8AC3E}">
        <p14:creationId xmlns:p14="http://schemas.microsoft.com/office/powerpoint/2010/main" val="315204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A59E-1945-AC4B-A8FA-EF6AA90394EC}"/>
              </a:ext>
            </a:extLst>
          </p:cNvPr>
          <p:cNvSpPr>
            <a:spLocks noGrp="1"/>
          </p:cNvSpPr>
          <p:nvPr>
            <p:ph type="title"/>
          </p:nvPr>
        </p:nvSpPr>
        <p:spPr/>
        <p:txBody>
          <a:bodyPr/>
          <a:lstStyle/>
          <a:p>
            <a:r>
              <a:rPr lang="en-US" b="1" dirty="0"/>
              <a:t>“A large number of loci is required to reveal fine-scale population structure using PCA”</a:t>
            </a:r>
            <a:endParaRPr lang="en-US" dirty="0"/>
          </a:p>
        </p:txBody>
      </p:sp>
      <p:pic>
        <p:nvPicPr>
          <p:cNvPr id="4" name="Picture 3">
            <a:extLst>
              <a:ext uri="{FF2B5EF4-FFF2-40B4-BE49-F238E27FC236}">
                <a16:creationId xmlns:a16="http://schemas.microsoft.com/office/drawing/2014/main" id="{F445CC69-DED5-2340-B35D-AB0903A9B2FD}"/>
              </a:ext>
            </a:extLst>
          </p:cNvPr>
          <p:cNvPicPr>
            <a:picLocks noChangeAspect="1"/>
          </p:cNvPicPr>
          <p:nvPr/>
        </p:nvPicPr>
        <p:blipFill>
          <a:blip r:embed="rId2"/>
          <a:stretch>
            <a:fillRect/>
          </a:stretch>
        </p:blipFill>
        <p:spPr>
          <a:xfrm>
            <a:off x="651285" y="1884534"/>
            <a:ext cx="10889431" cy="4083537"/>
          </a:xfrm>
          <a:prstGeom prst="rect">
            <a:avLst/>
          </a:prstGeom>
        </p:spPr>
      </p:pic>
      <p:sp>
        <p:nvSpPr>
          <p:cNvPr id="5" name="TextBox 4">
            <a:extLst>
              <a:ext uri="{FF2B5EF4-FFF2-40B4-BE49-F238E27FC236}">
                <a16:creationId xmlns:a16="http://schemas.microsoft.com/office/drawing/2014/main" id="{11143E7E-5A54-8D40-8F6C-E752F36F1968}"/>
              </a:ext>
            </a:extLst>
          </p:cNvPr>
          <p:cNvSpPr txBox="1"/>
          <p:nvPr/>
        </p:nvSpPr>
        <p:spPr>
          <a:xfrm>
            <a:off x="6880860" y="6270057"/>
            <a:ext cx="4778141" cy="369332"/>
          </a:xfrm>
          <a:prstGeom prst="rect">
            <a:avLst/>
          </a:prstGeom>
          <a:noFill/>
        </p:spPr>
        <p:txBody>
          <a:bodyPr wrap="square" rtlCol="0">
            <a:spAutoFit/>
          </a:bodyPr>
          <a:lstStyle/>
          <a:p>
            <a:r>
              <a:rPr lang="en-US" dirty="0" err="1"/>
              <a:t>Novembre</a:t>
            </a:r>
            <a:r>
              <a:rPr lang="en-US" dirty="0"/>
              <a:t> &amp; Peter (2017) Curr Opin Genet Dev.</a:t>
            </a:r>
          </a:p>
        </p:txBody>
      </p:sp>
    </p:spTree>
    <p:extLst>
      <p:ext uri="{BB962C8B-B14F-4D97-AF65-F5344CB8AC3E}">
        <p14:creationId xmlns:p14="http://schemas.microsoft.com/office/powerpoint/2010/main" val="3553623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86A43E-934C-BC45-90EB-80C0B80A3F25}"/>
              </a:ext>
            </a:extLst>
          </p:cNvPr>
          <p:cNvPicPr>
            <a:picLocks noChangeAspect="1"/>
          </p:cNvPicPr>
          <p:nvPr/>
        </p:nvPicPr>
        <p:blipFill>
          <a:blip r:embed="rId2"/>
          <a:stretch>
            <a:fillRect/>
          </a:stretch>
        </p:blipFill>
        <p:spPr>
          <a:xfrm>
            <a:off x="2133600" y="1567926"/>
            <a:ext cx="4454768" cy="5017239"/>
          </a:xfrm>
          <a:prstGeom prst="rect">
            <a:avLst/>
          </a:prstGeom>
        </p:spPr>
      </p:pic>
      <p:sp>
        <p:nvSpPr>
          <p:cNvPr id="6" name="Title 1">
            <a:extLst>
              <a:ext uri="{FF2B5EF4-FFF2-40B4-BE49-F238E27FC236}">
                <a16:creationId xmlns:a16="http://schemas.microsoft.com/office/drawing/2014/main" id="{A506919F-DB05-4D4C-8D1D-9C32A4F67EEA}"/>
              </a:ext>
            </a:extLst>
          </p:cNvPr>
          <p:cNvSpPr txBox="1">
            <a:spLocks/>
          </p:cNvSpPr>
          <p:nvPr/>
        </p:nvSpPr>
        <p:spPr>
          <a:xfrm>
            <a:off x="1981200" y="671838"/>
            <a:ext cx="8686800" cy="1143000"/>
          </a:xfrm>
          <a:prstGeom prst="rect">
            <a:avLst/>
          </a:prstGeom>
        </p:spPr>
        <p:txBody>
          <a:bodyPr vert="horz" lIns="91440" tIns="45720" rIns="91440" bIns="45720" rtlCol="0"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0000FF"/>
                </a:solidFill>
              </a:rPr>
              <a:t>The variant is far more common in the Peruvian coast than other areas</a:t>
            </a:r>
          </a:p>
        </p:txBody>
      </p:sp>
      <p:sp>
        <p:nvSpPr>
          <p:cNvPr id="7" name="TextBox 6">
            <a:extLst>
              <a:ext uri="{FF2B5EF4-FFF2-40B4-BE49-F238E27FC236}">
                <a16:creationId xmlns:a16="http://schemas.microsoft.com/office/drawing/2014/main" id="{6C667A5E-B557-0340-BA19-BC950A63E3B2}"/>
              </a:ext>
            </a:extLst>
          </p:cNvPr>
          <p:cNvSpPr txBox="1"/>
          <p:nvPr/>
        </p:nvSpPr>
        <p:spPr>
          <a:xfrm>
            <a:off x="6751916" y="6338250"/>
            <a:ext cx="3059874" cy="369332"/>
          </a:xfrm>
          <a:prstGeom prst="rect">
            <a:avLst/>
          </a:prstGeom>
          <a:noFill/>
        </p:spPr>
        <p:txBody>
          <a:bodyPr wrap="square" rtlCol="0">
            <a:spAutoFit/>
          </a:bodyPr>
          <a:lstStyle/>
          <a:p>
            <a:r>
              <a:rPr lang="en-US" dirty="0" err="1">
                <a:latin typeface="Helvetica Neue Light" panose="02000403000000020004" pitchFamily="2" charset="0"/>
                <a:ea typeface="Helvetica Neue Light" panose="02000403000000020004" pitchFamily="2" charset="0"/>
              </a:rPr>
              <a:t>Asgari</a:t>
            </a:r>
            <a:r>
              <a:rPr lang="en-US" dirty="0">
                <a:latin typeface="Helvetica Neue Light" panose="02000403000000020004" pitchFamily="2" charset="0"/>
                <a:ea typeface="Helvetica Neue Light" panose="02000403000000020004" pitchFamily="2" charset="0"/>
              </a:rPr>
              <a:t> et al. (2020) Nature</a:t>
            </a:r>
          </a:p>
        </p:txBody>
      </p:sp>
      <p:pic>
        <p:nvPicPr>
          <p:cNvPr id="8" name="Picture 7">
            <a:extLst>
              <a:ext uri="{FF2B5EF4-FFF2-40B4-BE49-F238E27FC236}">
                <a16:creationId xmlns:a16="http://schemas.microsoft.com/office/drawing/2014/main" id="{CB957773-2673-C649-81CA-3339766719B7}"/>
              </a:ext>
            </a:extLst>
          </p:cNvPr>
          <p:cNvPicPr>
            <a:picLocks noChangeAspect="1"/>
          </p:cNvPicPr>
          <p:nvPr/>
        </p:nvPicPr>
        <p:blipFill>
          <a:blip r:embed="rId3"/>
          <a:stretch>
            <a:fillRect/>
          </a:stretch>
        </p:blipFill>
        <p:spPr>
          <a:xfrm>
            <a:off x="7261036" y="2046100"/>
            <a:ext cx="2797365" cy="4042191"/>
          </a:xfrm>
          <a:prstGeom prst="rect">
            <a:avLst/>
          </a:prstGeom>
        </p:spPr>
      </p:pic>
      <p:sp>
        <p:nvSpPr>
          <p:cNvPr id="2" name="Oval 1">
            <a:extLst>
              <a:ext uri="{FF2B5EF4-FFF2-40B4-BE49-F238E27FC236}">
                <a16:creationId xmlns:a16="http://schemas.microsoft.com/office/drawing/2014/main" id="{BC6DDFC5-B202-7D43-B13C-180D66AB07D1}"/>
              </a:ext>
            </a:extLst>
          </p:cNvPr>
          <p:cNvSpPr/>
          <p:nvPr/>
        </p:nvSpPr>
        <p:spPr>
          <a:xfrm rot="2998081">
            <a:off x="7764714" y="3162406"/>
            <a:ext cx="3216066" cy="1202508"/>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Amazon</a:t>
            </a:r>
          </a:p>
        </p:txBody>
      </p:sp>
      <p:sp>
        <p:nvSpPr>
          <p:cNvPr id="10" name="Oval 9">
            <a:extLst>
              <a:ext uri="{FF2B5EF4-FFF2-40B4-BE49-F238E27FC236}">
                <a16:creationId xmlns:a16="http://schemas.microsoft.com/office/drawing/2014/main" id="{3757F8BD-8277-1343-8FE2-CD1EDF5E68A9}"/>
              </a:ext>
            </a:extLst>
          </p:cNvPr>
          <p:cNvSpPr/>
          <p:nvPr/>
        </p:nvSpPr>
        <p:spPr>
          <a:xfrm rot="2998081">
            <a:off x="6752275" y="4626101"/>
            <a:ext cx="3296849" cy="433492"/>
          </a:xfrm>
          <a:prstGeom prst="ellipse">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Coast</a:t>
            </a:r>
          </a:p>
        </p:txBody>
      </p:sp>
      <p:sp>
        <p:nvSpPr>
          <p:cNvPr id="9" name="Oval 8">
            <a:extLst>
              <a:ext uri="{FF2B5EF4-FFF2-40B4-BE49-F238E27FC236}">
                <a16:creationId xmlns:a16="http://schemas.microsoft.com/office/drawing/2014/main" id="{CF1CA2E7-3CC7-D04D-A212-0CAC02D7E7F7}"/>
              </a:ext>
            </a:extLst>
          </p:cNvPr>
          <p:cNvSpPr/>
          <p:nvPr/>
        </p:nvSpPr>
        <p:spPr>
          <a:xfrm rot="2998081">
            <a:off x="7147447" y="4281961"/>
            <a:ext cx="3296849" cy="433492"/>
          </a:xfrm>
          <a:prstGeom prst="ellipse">
            <a:avLst/>
          </a:prstGeom>
          <a:noFill/>
          <a:ln w="635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Andes</a:t>
            </a:r>
          </a:p>
        </p:txBody>
      </p:sp>
    </p:spTree>
    <p:extLst>
      <p:ext uri="{BB962C8B-B14F-4D97-AF65-F5344CB8AC3E}">
        <p14:creationId xmlns:p14="http://schemas.microsoft.com/office/powerpoint/2010/main" val="790615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85BC2-65E9-1844-98B8-385AB6F72F2D}"/>
              </a:ext>
            </a:extLst>
          </p:cNvPr>
          <p:cNvSpPr>
            <a:spLocks noGrp="1"/>
          </p:cNvSpPr>
          <p:nvPr>
            <p:ph type="title"/>
          </p:nvPr>
        </p:nvSpPr>
        <p:spPr>
          <a:xfrm>
            <a:off x="2063647" y="571500"/>
            <a:ext cx="8469442" cy="1143000"/>
          </a:xfrm>
        </p:spPr>
        <p:txBody>
          <a:bodyPr>
            <a:noAutofit/>
          </a:bodyPr>
          <a:lstStyle/>
          <a:p>
            <a:r>
              <a:rPr lang="en-US" b="1" dirty="0">
                <a:solidFill>
                  <a:srgbClr val="0432FF"/>
                </a:solidFill>
              </a:rPr>
              <a:t>GLAD project: an effort to better represent Latin America</a:t>
            </a:r>
          </a:p>
        </p:txBody>
      </p:sp>
      <p:sp>
        <p:nvSpPr>
          <p:cNvPr id="3" name="Content Placeholder 2">
            <a:extLst>
              <a:ext uri="{FF2B5EF4-FFF2-40B4-BE49-F238E27FC236}">
                <a16:creationId xmlns:a16="http://schemas.microsoft.com/office/drawing/2014/main" id="{331E4334-F101-A845-8278-744CD4F71660}"/>
              </a:ext>
            </a:extLst>
          </p:cNvPr>
          <p:cNvSpPr>
            <a:spLocks noGrp="1"/>
          </p:cNvSpPr>
          <p:nvPr>
            <p:ph idx="1"/>
          </p:nvPr>
        </p:nvSpPr>
        <p:spPr>
          <a:xfrm>
            <a:off x="1981200" y="2030592"/>
            <a:ext cx="8318500" cy="4706384"/>
          </a:xfrm>
        </p:spPr>
        <p:txBody>
          <a:bodyPr>
            <a:normAutofit fontScale="92500" lnSpcReduction="20000"/>
          </a:bodyPr>
          <a:lstStyle/>
          <a:p>
            <a:r>
              <a:rPr lang="en-US" sz="3500" dirty="0">
                <a:latin typeface="Helvetica Neue Light" panose="02000403000000020004" pitchFamily="2" charset="0"/>
                <a:ea typeface="Helvetica Neue Light" panose="02000403000000020004" pitchFamily="2" charset="0"/>
              </a:rPr>
              <a:t>Collect as much genomic information as is possible for Latin Americans.</a:t>
            </a:r>
          </a:p>
          <a:p>
            <a:pPr lvl="1"/>
            <a:r>
              <a:rPr lang="en-US" sz="3500" dirty="0">
                <a:latin typeface="Helvetica Neue Light" panose="02000403000000020004" pitchFamily="2" charset="0"/>
                <a:ea typeface="Helvetica Neue Light" panose="02000403000000020004" pitchFamily="2" charset="0"/>
              </a:rPr>
              <a:t>Understand the demography and population structure unique to different places.</a:t>
            </a:r>
          </a:p>
          <a:p>
            <a:r>
              <a:rPr lang="en-US" sz="3500" dirty="0">
                <a:latin typeface="Helvetica Neue Light" panose="02000403000000020004" pitchFamily="2" charset="0"/>
                <a:ea typeface="Helvetica Neue Light" panose="02000403000000020004" pitchFamily="2" charset="0"/>
              </a:rPr>
              <a:t>Make GLAD readily available to the scientific community while protecting and preserving individual‘s consent and rights.</a:t>
            </a:r>
          </a:p>
          <a:p>
            <a:pPr lvl="1"/>
            <a:r>
              <a:rPr lang="en-US" sz="3500" b="1" u="sng" dirty="0">
                <a:latin typeface="Helvetica Neue Light" panose="02000403000000020004" pitchFamily="2" charset="0"/>
                <a:ea typeface="Helvetica Neue Light" panose="02000403000000020004" pitchFamily="2" charset="0"/>
              </a:rPr>
              <a:t>We can provide controls for studies in Latin America.</a:t>
            </a:r>
            <a:endParaRPr lang="en-US" sz="3500" dirty="0">
              <a:latin typeface="Helvetica Neue Light" panose="02000403000000020004" pitchFamily="2" charset="0"/>
              <a:ea typeface="Helvetica Neue Light" panose="02000403000000020004" pitchFamily="2" charset="0"/>
            </a:endParaRPr>
          </a:p>
          <a:p>
            <a:r>
              <a:rPr lang="en-US" sz="3500" dirty="0">
                <a:latin typeface="Helvetica Neue Light" panose="02000403000000020004" pitchFamily="2" charset="0"/>
                <a:ea typeface="Helvetica Neue Light" panose="02000403000000020004" pitchFamily="2" charset="0"/>
              </a:rPr>
              <a:t>Create a Latin American genomic biobank, but with a hodgepodge origin.</a:t>
            </a:r>
          </a:p>
          <a:p>
            <a:endParaRPr lang="en-US"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21250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4EBF-2A8E-7948-8998-02B8D7528D7C}"/>
              </a:ext>
            </a:extLst>
          </p:cNvPr>
          <p:cNvSpPr>
            <a:spLocks noGrp="1"/>
          </p:cNvSpPr>
          <p:nvPr>
            <p:ph type="title"/>
          </p:nvPr>
        </p:nvSpPr>
        <p:spPr>
          <a:xfrm>
            <a:off x="5827058" y="453336"/>
            <a:ext cx="4462182" cy="999615"/>
          </a:xfrm>
        </p:spPr>
        <p:txBody>
          <a:bodyPr>
            <a:noAutofit/>
          </a:bodyPr>
          <a:lstStyle/>
          <a:p>
            <a:r>
              <a:rPr lang="en-US" sz="3600" dirty="0">
                <a:solidFill>
                  <a:srgbClr val="0432FF"/>
                </a:solidFill>
              </a:rPr>
              <a:t>We have made our first freeze! N=61,781</a:t>
            </a:r>
          </a:p>
        </p:txBody>
      </p:sp>
      <p:sp>
        <p:nvSpPr>
          <p:cNvPr id="5" name="TextBox 4">
            <a:extLst>
              <a:ext uri="{FF2B5EF4-FFF2-40B4-BE49-F238E27FC236}">
                <a16:creationId xmlns:a16="http://schemas.microsoft.com/office/drawing/2014/main" id="{C379A42E-D066-4466-9ECB-6FC112B1481D}"/>
              </a:ext>
            </a:extLst>
          </p:cNvPr>
          <p:cNvSpPr txBox="1"/>
          <p:nvPr/>
        </p:nvSpPr>
        <p:spPr>
          <a:xfrm>
            <a:off x="6096000" y="2210261"/>
            <a:ext cx="2057400"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dirty="0">
              <a:cs typeface="Calibri"/>
            </a:endParaRPr>
          </a:p>
          <a:p>
            <a:endParaRPr lang="en-US" sz="1350" dirty="0">
              <a:cs typeface="Calibri"/>
            </a:endParaRPr>
          </a:p>
          <a:p>
            <a:endParaRPr lang="en-US" sz="1350" dirty="0">
              <a:cs typeface="Calibri"/>
            </a:endParaRPr>
          </a:p>
          <a:p>
            <a:endParaRPr lang="en-US" sz="1350" dirty="0">
              <a:cs typeface="Calibri"/>
            </a:endParaRPr>
          </a:p>
        </p:txBody>
      </p:sp>
      <p:sp>
        <p:nvSpPr>
          <p:cNvPr id="3" name="TextBox 2">
            <a:extLst>
              <a:ext uri="{FF2B5EF4-FFF2-40B4-BE49-F238E27FC236}">
                <a16:creationId xmlns:a16="http://schemas.microsoft.com/office/drawing/2014/main" id="{3FB67573-BD89-EF4B-A784-876700FA9439}"/>
              </a:ext>
            </a:extLst>
          </p:cNvPr>
          <p:cNvSpPr txBox="1"/>
          <p:nvPr/>
        </p:nvSpPr>
        <p:spPr>
          <a:xfrm>
            <a:off x="5598751" y="1687757"/>
            <a:ext cx="5028908"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The Genetics of Latin American Diversity (GLAD) project is a collaboration to collect and combine available genomes from public data.</a:t>
            </a:r>
          </a:p>
          <a:p>
            <a:pPr marL="285750" indent="-28575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To date, our team has searched through hundreds of thousands of genomes and have found more than 61K putative Latino samples (~75% self-described).</a:t>
            </a:r>
          </a:p>
          <a:p>
            <a:pPr marL="742950" lvl="1" indent="-28575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We look for self-described Hispanic/Latino </a:t>
            </a:r>
          </a:p>
          <a:p>
            <a:pPr marL="742950" lvl="1" indent="-28575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Also, we estimate Native American ancestry on unknown origin samples</a:t>
            </a:r>
          </a:p>
          <a:p>
            <a:pPr marL="285750" indent="-28575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We then combine them using a common data set as a reference </a:t>
            </a:r>
            <a:r>
              <a:rPr lang="en-US" sz="2000" dirty="0" err="1">
                <a:latin typeface="Helvetica Neue Light" panose="02000403000000020004" pitchFamily="2" charset="0"/>
                <a:ea typeface="Helvetica Neue Light" panose="02000403000000020004" pitchFamily="2" charset="0"/>
              </a:rPr>
              <a:t>TOPMed</a:t>
            </a:r>
            <a:r>
              <a:rPr lang="en-US" sz="2000" dirty="0">
                <a:latin typeface="Helvetica Neue Light" panose="02000403000000020004" pitchFamily="2" charset="0"/>
                <a:ea typeface="Helvetica Neue Light" panose="02000403000000020004" pitchFamily="2" charset="0"/>
              </a:rPr>
              <a:t> Project.</a:t>
            </a:r>
          </a:p>
          <a:p>
            <a:pPr marL="285750" indent="-285750">
              <a:buFont typeface="Arial" panose="020B0604020202020204" pitchFamily="34" charset="0"/>
              <a:buChar char="•"/>
            </a:pPr>
            <a:r>
              <a:rPr lang="en-US" sz="2000" dirty="0">
                <a:latin typeface="Helvetica Neue Light" panose="02000403000000020004" pitchFamily="2" charset="0"/>
                <a:ea typeface="Helvetica Neue Light" panose="02000403000000020004" pitchFamily="2" charset="0"/>
              </a:rPr>
              <a:t>9.2M variants imputed &gt;0.3 in each studies.</a:t>
            </a:r>
          </a:p>
        </p:txBody>
      </p:sp>
      <p:sp>
        <p:nvSpPr>
          <p:cNvPr id="28" name="Rectangle 27">
            <a:extLst>
              <a:ext uri="{FF2B5EF4-FFF2-40B4-BE49-F238E27FC236}">
                <a16:creationId xmlns:a16="http://schemas.microsoft.com/office/drawing/2014/main" id="{AEAE6C78-9CC7-6641-B28B-F9A2FFF034EE}"/>
              </a:ext>
            </a:extLst>
          </p:cNvPr>
          <p:cNvSpPr/>
          <p:nvPr/>
        </p:nvSpPr>
        <p:spPr>
          <a:xfrm>
            <a:off x="1524000" y="9057254"/>
            <a:ext cx="7315200" cy="3293209"/>
          </a:xfrm>
          <a:prstGeom prst="rect">
            <a:avLst/>
          </a:prstGeom>
        </p:spPr>
        <p:txBody>
          <a:bodyPr wrap="square">
            <a:spAutoFit/>
          </a:bodyPr>
          <a:lstStyle/>
          <a:p>
            <a:r>
              <a:rPr lang="en-US" sz="1500" b="1" dirty="0">
                <a:latin typeface="Arial" panose="020B0604020202020204" pitchFamily="34" charset="0"/>
                <a:cs typeface="Arial" panose="020B0604020202020204" pitchFamily="34" charset="0"/>
              </a:rPr>
              <a:t>Figure 1. Workflow for building the GLAD database. </a:t>
            </a:r>
            <a:r>
              <a:rPr lang="en-US" sz="1500" dirty="0">
                <a:latin typeface="Arial" panose="020B0604020202020204" pitchFamily="34" charset="0"/>
                <a:cs typeface="Arial" panose="020B0604020202020204" pitchFamily="34" charset="0"/>
              </a:rPr>
              <a:t>We will identify any self-described (*) and/or ancestry-determined individuals with at least 2% of Native American ancestry(**). This identification will be performed using supervised ADMIXTURE with four parental panels. Then, each cohort will be imputed using the Michigan Imputation center using the TOPMED data (~90K individuals) as an imputation panel(✢). We are not imputing high coverage WGS data, especially not from the </a:t>
            </a:r>
            <a:r>
              <a:rPr lang="en-US" sz="1500" dirty="0" err="1">
                <a:latin typeface="Arial" panose="020B0604020202020204" pitchFamily="34" charset="0"/>
                <a:cs typeface="Arial" panose="020B0604020202020204" pitchFamily="34" charset="0"/>
              </a:rPr>
              <a:t>TOPMed</a:t>
            </a:r>
            <a:r>
              <a:rPr lang="en-US" sz="1500" dirty="0">
                <a:latin typeface="Arial" panose="020B0604020202020204" pitchFamily="34" charset="0"/>
                <a:cs typeface="Arial" panose="020B0604020202020204" pitchFamily="34" charset="0"/>
              </a:rPr>
              <a:t> Project. Samples were removed before imputation if they had &gt;10% missing data. The imputation server returns imputed and phased data. After imputation, we will select the best imputed loci (r</a:t>
            </a:r>
            <a:r>
              <a:rPr lang="en-US" sz="1500" baseline="30000" dirty="0">
                <a:latin typeface="Arial" panose="020B0604020202020204" pitchFamily="34" charset="0"/>
                <a:cs typeface="Arial" panose="020B0604020202020204" pitchFamily="34" charset="0"/>
              </a:rPr>
              <a:t>2</a:t>
            </a:r>
            <a:r>
              <a:rPr lang="en-US" sz="1500" dirty="0">
                <a:latin typeface="Arial" panose="020B0604020202020204" pitchFamily="34" charset="0"/>
                <a:cs typeface="Arial" panose="020B0604020202020204" pitchFamily="34" charset="0"/>
              </a:rPr>
              <a:t> &gt; 0.9) and merge the data. To characterize the GLAD dataset, we will perform kinship, principal component analysis, Local ancestry and Identical by descent analyses. This information coupled with phenotype data will be used for the matching step.</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A023C282-4AA9-4E40-9D78-B9B3804B57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50" t="5555" r="48359" b="3589"/>
          <a:stretch/>
        </p:blipFill>
        <p:spPr bwMode="auto">
          <a:xfrm>
            <a:off x="2001889" y="381001"/>
            <a:ext cx="3515889" cy="623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929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D70F-0E5C-2547-9606-A2713BABB856}"/>
              </a:ext>
            </a:extLst>
          </p:cNvPr>
          <p:cNvSpPr>
            <a:spLocks noGrp="1"/>
          </p:cNvSpPr>
          <p:nvPr>
            <p:ph type="title"/>
          </p:nvPr>
        </p:nvSpPr>
        <p:spPr>
          <a:xfrm>
            <a:off x="1835700" y="124600"/>
            <a:ext cx="8520600" cy="763600"/>
          </a:xfrm>
        </p:spPr>
        <p:txBody>
          <a:bodyPr/>
          <a:lstStyle/>
          <a:p>
            <a:r>
              <a:rPr lang="en-US" sz="3600" dirty="0">
                <a:solidFill>
                  <a:srgbClr val="0432FF"/>
                </a:solidFill>
              </a:rPr>
              <a:t>PCA of GLAD samples demonstrates a wide diversity of ancestry</a:t>
            </a:r>
          </a:p>
        </p:txBody>
      </p:sp>
      <p:pic>
        <p:nvPicPr>
          <p:cNvPr id="4" name="GLAD.freeze1.pc1-3.repeat.mp4" descr="GLAD.freeze1.pc1-3.repeat.mp4">
            <a:hlinkClick r:id="" action="ppaction://media"/>
            <a:extLst>
              <a:ext uri="{FF2B5EF4-FFF2-40B4-BE49-F238E27FC236}">
                <a16:creationId xmlns:a16="http://schemas.microsoft.com/office/drawing/2014/main" id="{BF32AB87-245F-054A-87AA-E52DABD28D1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250" t="13125" r="-227"/>
          <a:stretch/>
        </p:blipFill>
        <p:spPr>
          <a:xfrm>
            <a:off x="2648500" y="1473200"/>
            <a:ext cx="8248100" cy="5295900"/>
          </a:xfrm>
          <a:prstGeom prst="rect">
            <a:avLst/>
          </a:prstGeom>
        </p:spPr>
      </p:pic>
      <p:pic>
        <p:nvPicPr>
          <p:cNvPr id="6" name="Picture 5">
            <a:extLst>
              <a:ext uri="{FF2B5EF4-FFF2-40B4-BE49-F238E27FC236}">
                <a16:creationId xmlns:a16="http://schemas.microsoft.com/office/drawing/2014/main" id="{41BAC0F4-7175-3247-8DAC-BEA38882A97B}"/>
              </a:ext>
            </a:extLst>
          </p:cNvPr>
          <p:cNvPicPr>
            <a:picLocks noChangeAspect="1"/>
          </p:cNvPicPr>
          <p:nvPr/>
        </p:nvPicPr>
        <p:blipFill rotWithShape="1">
          <a:blip r:embed="rId5">
            <a:alphaModFix amt="85000"/>
          </a:blip>
          <a:srcRect l="8471" t="3341" r="58648" b="34404"/>
          <a:stretch/>
        </p:blipFill>
        <p:spPr>
          <a:xfrm>
            <a:off x="1633902" y="1879600"/>
            <a:ext cx="2480899" cy="3505200"/>
          </a:xfrm>
          <a:prstGeom prst="rect">
            <a:avLst/>
          </a:prstGeom>
        </p:spPr>
      </p:pic>
    </p:spTree>
    <p:extLst>
      <p:ext uri="{BB962C8B-B14F-4D97-AF65-F5344CB8AC3E}">
        <p14:creationId xmlns:p14="http://schemas.microsoft.com/office/powerpoint/2010/main" val="276140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1AEF-EFA0-0146-BB03-50CC8BE42EB0}"/>
              </a:ext>
            </a:extLst>
          </p:cNvPr>
          <p:cNvSpPr>
            <a:spLocks noGrp="1"/>
          </p:cNvSpPr>
          <p:nvPr>
            <p:ph type="title"/>
          </p:nvPr>
        </p:nvSpPr>
        <p:spPr>
          <a:xfrm>
            <a:off x="2044700" y="328752"/>
            <a:ext cx="8311600" cy="1269999"/>
          </a:xfrm>
          <a:solidFill>
            <a:schemeClr val="bg1"/>
          </a:solidFill>
        </p:spPr>
        <p:txBody>
          <a:bodyPr/>
          <a:lstStyle/>
          <a:p>
            <a:r>
              <a:rPr lang="en-US" sz="3200" dirty="0">
                <a:solidFill>
                  <a:srgbClr val="0432FF"/>
                </a:solidFill>
                <a:latin typeface="+mn-lt"/>
              </a:rPr>
              <a:t>Local ancestry of 1000 Latin American individuals ordered by % Native American Ancestry</a:t>
            </a:r>
          </a:p>
        </p:txBody>
      </p:sp>
      <p:pic>
        <p:nvPicPr>
          <p:cNvPr id="4" name="LocAnc.v2sub.mp4" descr="LocAnc.v2sub.mp4">
            <a:hlinkClick r:id="" action="ppaction://media"/>
            <a:extLst>
              <a:ext uri="{FF2B5EF4-FFF2-40B4-BE49-F238E27FC236}">
                <a16:creationId xmlns:a16="http://schemas.microsoft.com/office/drawing/2014/main" id="{8EBB5A8C-301D-2643-A902-5B3E1B13558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2222" r="22777"/>
          <a:stretch/>
        </p:blipFill>
        <p:spPr>
          <a:xfrm>
            <a:off x="3390900" y="1324842"/>
            <a:ext cx="5410200" cy="5533159"/>
          </a:xfrm>
          <a:prstGeom prst="rect">
            <a:avLst/>
          </a:prstGeom>
        </p:spPr>
      </p:pic>
    </p:spTree>
    <p:extLst>
      <p:ext uri="{BB962C8B-B14F-4D97-AF65-F5344CB8AC3E}">
        <p14:creationId xmlns:p14="http://schemas.microsoft.com/office/powerpoint/2010/main" val="81991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074" name="Picture 2">
            <a:extLst>
              <a:ext uri="{FF2B5EF4-FFF2-40B4-BE49-F238E27FC236}">
                <a16:creationId xmlns:a16="http://schemas.microsoft.com/office/drawing/2014/main" id="{D32D8B3F-1908-3C69-97A8-7DB4AE4CA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42" y="1443945"/>
            <a:ext cx="9982200" cy="519906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22;p22">
            <a:extLst>
              <a:ext uri="{FF2B5EF4-FFF2-40B4-BE49-F238E27FC236}">
                <a16:creationId xmlns:a16="http://schemas.microsoft.com/office/drawing/2014/main" id="{7F488DF1-AA9C-8F2F-B956-1CDE88DFF0C0}"/>
              </a:ext>
            </a:extLst>
          </p:cNvPr>
          <p:cNvSpPr txBox="1"/>
          <p:nvPr/>
        </p:nvSpPr>
        <p:spPr>
          <a:xfrm>
            <a:off x="0" y="175054"/>
            <a:ext cx="12192000" cy="1311778"/>
          </a:xfrm>
          <a:prstGeom prst="rect">
            <a:avLst/>
          </a:prstGeom>
          <a:solidFill>
            <a:schemeClr val="bg1"/>
          </a:solidFill>
          <a:ln>
            <a:noFill/>
          </a:ln>
        </p:spPr>
        <p:txBody>
          <a:bodyPr spcFirstLastPara="1" wrap="square" lIns="91425" tIns="91425" rIns="91425" bIns="91425" anchor="t" anchorCtr="0">
            <a:noAutofit/>
          </a:bodyPr>
          <a:lstStyle/>
          <a:p>
            <a:pPr algn="ctr"/>
            <a:r>
              <a:rPr lang="en-US" sz="3600" dirty="0">
                <a:solidFill>
                  <a:srgbClr val="0000FF"/>
                </a:solidFill>
              </a:rPr>
              <a:t>Identity-by-descent connects across countries but shows substantial substructure within ~50K GLAD individuals.</a:t>
            </a:r>
            <a:endParaRPr lang="en-US" sz="3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2050" name="Picture 2">
            <a:extLst>
              <a:ext uri="{FF2B5EF4-FFF2-40B4-BE49-F238E27FC236}">
                <a16:creationId xmlns:a16="http://schemas.microsoft.com/office/drawing/2014/main" id="{665CAC7A-7176-C36E-FBDD-162ADB4E6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 r="51046" b="40714"/>
          <a:stretch/>
        </p:blipFill>
        <p:spPr bwMode="auto">
          <a:xfrm>
            <a:off x="5331989" y="1"/>
            <a:ext cx="67982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1419CD-D215-EB7E-CC36-35E1586BF85F}"/>
              </a:ext>
            </a:extLst>
          </p:cNvPr>
          <p:cNvSpPr txBox="1"/>
          <p:nvPr/>
        </p:nvSpPr>
        <p:spPr>
          <a:xfrm>
            <a:off x="430406" y="339969"/>
            <a:ext cx="4856703" cy="1077218"/>
          </a:xfrm>
          <a:prstGeom prst="rect">
            <a:avLst/>
          </a:prstGeom>
          <a:noFill/>
        </p:spPr>
        <p:txBody>
          <a:bodyPr wrap="square" rtlCol="0">
            <a:spAutoFit/>
          </a:bodyPr>
          <a:lstStyle/>
          <a:p>
            <a:r>
              <a:rPr lang="en-US" sz="3200" dirty="0">
                <a:solidFill>
                  <a:srgbClr val="0000FF"/>
                </a:solidFill>
              </a:rPr>
              <a:t>Community detection of IBD network</a:t>
            </a:r>
          </a:p>
        </p:txBody>
      </p:sp>
      <p:sp>
        <p:nvSpPr>
          <p:cNvPr id="5" name="TextBox 4">
            <a:extLst>
              <a:ext uri="{FF2B5EF4-FFF2-40B4-BE49-F238E27FC236}">
                <a16:creationId xmlns:a16="http://schemas.microsoft.com/office/drawing/2014/main" id="{C4BDCA68-BC11-5348-361C-7C508AC2F07E}"/>
              </a:ext>
            </a:extLst>
          </p:cNvPr>
          <p:cNvSpPr txBox="1"/>
          <p:nvPr/>
        </p:nvSpPr>
        <p:spPr>
          <a:xfrm>
            <a:off x="527538" y="1500553"/>
            <a:ext cx="3985846" cy="2308324"/>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Community detection is an network algorithm to identify clusters of closely related samples</a:t>
            </a:r>
          </a:p>
          <a:p>
            <a:endParaRPr lang="en-US" dirty="0">
              <a:latin typeface="Helvetica Neue Light" panose="02000403000000020004" pitchFamily="2" charset="0"/>
              <a:ea typeface="Helvetica Neue Light" panose="02000403000000020004" pitchFamily="2" charset="0"/>
            </a:endParaRPr>
          </a:p>
          <a:p>
            <a:endParaRPr lang="en-US" dirty="0">
              <a:latin typeface="Helvetica Neue Light" panose="02000403000000020004" pitchFamily="2" charset="0"/>
              <a:ea typeface="Helvetica Neue Light" panose="02000403000000020004" pitchFamily="2" charset="0"/>
            </a:endParaRPr>
          </a:p>
          <a:p>
            <a:r>
              <a:rPr lang="en-US" dirty="0">
                <a:latin typeface="Helvetica Neue Light" panose="02000403000000020004" pitchFamily="2" charset="0"/>
                <a:ea typeface="Helvetica Neue Light" panose="02000403000000020004" pitchFamily="2" charset="0"/>
              </a:rPr>
              <a:t>Here we used it on an IBD network to find major populations groups within </a:t>
            </a:r>
            <a:r>
              <a:rPr lang="en-US" dirty="0" err="1">
                <a:latin typeface="Helvetica Neue Light" panose="02000403000000020004" pitchFamily="2" charset="0"/>
                <a:ea typeface="Helvetica Neue Light" panose="02000403000000020004" pitchFamily="2" charset="0"/>
              </a:rPr>
              <a:t>GLADdb</a:t>
            </a:r>
            <a:endParaRPr lang="en-US" dirty="0">
              <a:latin typeface="Helvetica Neue Light" panose="02000403000000020004" pitchFamily="2" charset="0"/>
              <a:ea typeface="Helvetica Neue Light" panose="02000403000000020004" pitchFamily="2"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75CF4806-792B-4D62-87B5-1995F1203CCB}"/>
              </a:ext>
            </a:extLst>
          </p:cNvPr>
          <p:cNvPicPr>
            <a:picLocks noGrp="1" noChangeAspect="1"/>
          </p:cNvPicPr>
          <p:nvPr>
            <p:ph idx="1"/>
          </p:nvPr>
        </p:nvPicPr>
        <p:blipFill rotWithShape="1">
          <a:blip r:embed="rId2"/>
          <a:srcRect r="125" b="3641"/>
          <a:stretch/>
        </p:blipFill>
        <p:spPr>
          <a:xfrm>
            <a:off x="5172979" y="851720"/>
            <a:ext cx="5823212" cy="5417304"/>
          </a:xfrm>
        </p:spPr>
      </p:pic>
      <p:pic>
        <p:nvPicPr>
          <p:cNvPr id="6" name="Picture 4" descr="Graphical user interface, text, application, email&#10;&#10;Description automatically generated">
            <a:extLst>
              <a:ext uri="{FF2B5EF4-FFF2-40B4-BE49-F238E27FC236}">
                <a16:creationId xmlns:a16="http://schemas.microsoft.com/office/drawing/2014/main" id="{B0BC5E81-5892-4A2F-90F2-21D77E41FCA4}"/>
              </a:ext>
            </a:extLst>
          </p:cNvPr>
          <p:cNvPicPr>
            <a:picLocks noChangeAspect="1"/>
          </p:cNvPicPr>
          <p:nvPr/>
        </p:nvPicPr>
        <p:blipFill rotWithShape="1">
          <a:blip r:embed="rId3"/>
          <a:srcRect l="21053" t="67587" r="30031" b="19521"/>
          <a:stretch/>
        </p:blipFill>
        <p:spPr>
          <a:xfrm>
            <a:off x="2364099" y="5514902"/>
            <a:ext cx="4892814" cy="725560"/>
          </a:xfrm>
          <a:prstGeom prst="rect">
            <a:avLst/>
          </a:prstGeom>
        </p:spPr>
      </p:pic>
      <p:pic>
        <p:nvPicPr>
          <p:cNvPr id="7" name="Picture 4" descr="Graphical user interface, text, application, email&#10;&#10;Description automatically generated">
            <a:extLst>
              <a:ext uri="{FF2B5EF4-FFF2-40B4-BE49-F238E27FC236}">
                <a16:creationId xmlns:a16="http://schemas.microsoft.com/office/drawing/2014/main" id="{338F0B77-B8AA-4F11-ACEA-5140B74DA383}"/>
              </a:ext>
            </a:extLst>
          </p:cNvPr>
          <p:cNvPicPr>
            <a:picLocks noChangeAspect="1"/>
          </p:cNvPicPr>
          <p:nvPr/>
        </p:nvPicPr>
        <p:blipFill rotWithShape="1">
          <a:blip r:embed="rId3"/>
          <a:srcRect l="20949" t="40147" r="32817" b="49539"/>
          <a:stretch/>
        </p:blipFill>
        <p:spPr>
          <a:xfrm>
            <a:off x="2377410" y="4786065"/>
            <a:ext cx="4866192" cy="610521"/>
          </a:xfrm>
          <a:prstGeom prst="rect">
            <a:avLst/>
          </a:prstGeom>
        </p:spPr>
      </p:pic>
      <p:sp>
        <p:nvSpPr>
          <p:cNvPr id="10" name="Arrow: Right 9">
            <a:extLst>
              <a:ext uri="{FF2B5EF4-FFF2-40B4-BE49-F238E27FC236}">
                <a16:creationId xmlns:a16="http://schemas.microsoft.com/office/drawing/2014/main" id="{6435637C-6C9A-43F4-B613-6D54D7C7CC45}"/>
              </a:ext>
            </a:extLst>
          </p:cNvPr>
          <p:cNvSpPr/>
          <p:nvPr/>
        </p:nvSpPr>
        <p:spPr>
          <a:xfrm>
            <a:off x="7429893" y="5403278"/>
            <a:ext cx="445238" cy="1594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7898272B-4C45-4F6A-B6E3-BC3248B3A3F5}"/>
              </a:ext>
            </a:extLst>
          </p:cNvPr>
          <p:cNvSpPr txBox="1"/>
          <p:nvPr/>
        </p:nvSpPr>
        <p:spPr>
          <a:xfrm>
            <a:off x="2390633" y="4648544"/>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t>Across populations</a:t>
            </a:r>
            <a:endParaRPr lang="en-US" sz="1350" b="1" dirty="0">
              <a:cs typeface="Calibri"/>
            </a:endParaRPr>
          </a:p>
        </p:txBody>
      </p:sp>
      <p:sp>
        <p:nvSpPr>
          <p:cNvPr id="17" name="TextBox 16">
            <a:extLst>
              <a:ext uri="{FF2B5EF4-FFF2-40B4-BE49-F238E27FC236}">
                <a16:creationId xmlns:a16="http://schemas.microsoft.com/office/drawing/2014/main" id="{ECC43547-6174-4B11-9F09-57A63CF773DA}"/>
              </a:ext>
            </a:extLst>
          </p:cNvPr>
          <p:cNvSpPr txBox="1"/>
          <p:nvPr/>
        </p:nvSpPr>
        <p:spPr>
          <a:xfrm>
            <a:off x="2390633" y="5344524"/>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t>Within populations</a:t>
            </a:r>
            <a:endParaRPr lang="en-US" sz="1350" b="1" dirty="0">
              <a:cs typeface="Calibri"/>
            </a:endParaRPr>
          </a:p>
        </p:txBody>
      </p:sp>
      <p:sp>
        <p:nvSpPr>
          <p:cNvPr id="18" name="TextBox 17">
            <a:extLst>
              <a:ext uri="{FF2B5EF4-FFF2-40B4-BE49-F238E27FC236}">
                <a16:creationId xmlns:a16="http://schemas.microsoft.com/office/drawing/2014/main" id="{76169A24-E6E7-4099-8449-2E987796AA55}"/>
              </a:ext>
            </a:extLst>
          </p:cNvPr>
          <p:cNvSpPr txBox="1"/>
          <p:nvPr/>
        </p:nvSpPr>
        <p:spPr>
          <a:xfrm>
            <a:off x="609604" y="537255"/>
            <a:ext cx="4035842" cy="222368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800" dirty="0">
                <a:solidFill>
                  <a:srgbClr val="0000FF"/>
                </a:solidFill>
                <a:ea typeface="+mj-ea"/>
                <a:cs typeface="+mj-cs"/>
              </a:rPr>
              <a:t>Combining Local ancestry and IBD segments in GLAD gives us insights into fine-scale ancestral composition</a:t>
            </a:r>
          </a:p>
        </p:txBody>
      </p:sp>
      <p:sp>
        <p:nvSpPr>
          <p:cNvPr id="9" name="Rectangle 8">
            <a:extLst>
              <a:ext uri="{FF2B5EF4-FFF2-40B4-BE49-F238E27FC236}">
                <a16:creationId xmlns:a16="http://schemas.microsoft.com/office/drawing/2014/main" id="{F9B69BEE-7859-284D-BDBC-C876C1D56AB1}"/>
              </a:ext>
            </a:extLst>
          </p:cNvPr>
          <p:cNvSpPr/>
          <p:nvPr/>
        </p:nvSpPr>
        <p:spPr>
          <a:xfrm>
            <a:off x="6400801" y="3721100"/>
            <a:ext cx="1474331" cy="728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Curved Connector 2">
            <a:extLst>
              <a:ext uri="{FF2B5EF4-FFF2-40B4-BE49-F238E27FC236}">
                <a16:creationId xmlns:a16="http://schemas.microsoft.com/office/drawing/2014/main" id="{E91234C2-76B7-D041-AA08-01DFC902237F}"/>
              </a:ext>
            </a:extLst>
          </p:cNvPr>
          <p:cNvCxnSpPr>
            <a:cxnSpLocks/>
            <a:endCxn id="7" idx="0"/>
          </p:cNvCxnSpPr>
          <p:nvPr/>
        </p:nvCxnSpPr>
        <p:spPr>
          <a:xfrm rot="10800000" flipV="1">
            <a:off x="4810506" y="3721100"/>
            <a:ext cx="3584194" cy="1064964"/>
          </a:xfrm>
          <a:prstGeom prst="curvedConnector2">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51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C90811-5FE2-2F09-DD77-1D3365F08E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205"/>
          <a:stretch/>
        </p:blipFill>
        <p:spPr bwMode="auto">
          <a:xfrm>
            <a:off x="5509852" y="63500"/>
            <a:ext cx="6564923" cy="67945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2E92310E-7F07-D14E-B255-0F2F8D7133F6}"/>
              </a:ext>
            </a:extLst>
          </p:cNvPr>
          <p:cNvCxnSpPr>
            <a:cxnSpLocks/>
          </p:cNvCxnSpPr>
          <p:nvPr/>
        </p:nvCxnSpPr>
        <p:spPr>
          <a:xfrm flipV="1">
            <a:off x="9542591" y="1319881"/>
            <a:ext cx="147918" cy="591671"/>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DCBC13F-FE1D-844A-8B05-C07ED255A31D}"/>
              </a:ext>
            </a:extLst>
          </p:cNvPr>
          <p:cNvCxnSpPr>
            <a:cxnSpLocks/>
          </p:cNvCxnSpPr>
          <p:nvPr/>
        </p:nvCxnSpPr>
        <p:spPr>
          <a:xfrm flipH="1">
            <a:off x="11271403" y="1158171"/>
            <a:ext cx="484094" cy="0"/>
          </a:xfrm>
          <a:prstGeom prst="straightConnector1">
            <a:avLst/>
          </a:prstGeom>
          <a:ln w="53975">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5861961-DCA0-D74C-A5E2-7453889B23E6}"/>
              </a:ext>
            </a:extLst>
          </p:cNvPr>
          <p:cNvCxnSpPr>
            <a:cxnSpLocks/>
          </p:cNvCxnSpPr>
          <p:nvPr/>
        </p:nvCxnSpPr>
        <p:spPr>
          <a:xfrm flipV="1">
            <a:off x="9486733" y="4638719"/>
            <a:ext cx="147918" cy="591671"/>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53F49DD-CAAD-3B42-AA7E-A7152B7E1402}"/>
              </a:ext>
            </a:extLst>
          </p:cNvPr>
          <p:cNvCxnSpPr>
            <a:cxnSpLocks/>
          </p:cNvCxnSpPr>
          <p:nvPr/>
        </p:nvCxnSpPr>
        <p:spPr>
          <a:xfrm flipH="1">
            <a:off x="11262438" y="4500456"/>
            <a:ext cx="484094" cy="0"/>
          </a:xfrm>
          <a:prstGeom prst="straightConnector1">
            <a:avLst/>
          </a:prstGeom>
          <a:ln w="53975">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 name="Straight Arrow Connector 1">
            <a:extLst>
              <a:ext uri="{FF2B5EF4-FFF2-40B4-BE49-F238E27FC236}">
                <a16:creationId xmlns:a16="http://schemas.microsoft.com/office/drawing/2014/main" id="{C8E6A4DF-C28A-9709-3CD2-A52FF132AFC3}"/>
              </a:ext>
            </a:extLst>
          </p:cNvPr>
          <p:cNvCxnSpPr>
            <a:cxnSpLocks/>
          </p:cNvCxnSpPr>
          <p:nvPr/>
        </p:nvCxnSpPr>
        <p:spPr>
          <a:xfrm flipV="1">
            <a:off x="6204271" y="4662165"/>
            <a:ext cx="147918" cy="591671"/>
          </a:xfrm>
          <a:prstGeom prst="straightConnector1">
            <a:avLst/>
          </a:prstGeom>
          <a:ln w="539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D7158FE4-1241-9382-19C2-BADBD4EF83A3}"/>
              </a:ext>
            </a:extLst>
          </p:cNvPr>
          <p:cNvCxnSpPr>
            <a:cxnSpLocks/>
          </p:cNvCxnSpPr>
          <p:nvPr/>
        </p:nvCxnSpPr>
        <p:spPr>
          <a:xfrm flipH="1">
            <a:off x="8062038" y="4465286"/>
            <a:ext cx="484094" cy="0"/>
          </a:xfrm>
          <a:prstGeom prst="straightConnector1">
            <a:avLst/>
          </a:prstGeom>
          <a:ln w="53975">
            <a:solidFill>
              <a:srgbClr val="0432FF"/>
            </a:solidFill>
            <a:tailEnd type="triangle"/>
          </a:ln>
        </p:spPr>
        <p:style>
          <a:lnRef idx="2">
            <a:schemeClr val="accent1"/>
          </a:lnRef>
          <a:fillRef idx="0">
            <a:schemeClr val="accent1"/>
          </a:fillRef>
          <a:effectRef idx="1">
            <a:schemeClr val="accent1"/>
          </a:effectRef>
          <a:fontRef idx="minor">
            <a:schemeClr val="tx1"/>
          </a:fontRef>
        </p:style>
      </p:cxnSp>
      <p:graphicFrame>
        <p:nvGraphicFramePr>
          <p:cNvPr id="4" name="Table 3">
            <a:extLst>
              <a:ext uri="{FF2B5EF4-FFF2-40B4-BE49-F238E27FC236}">
                <a16:creationId xmlns:a16="http://schemas.microsoft.com/office/drawing/2014/main" id="{56B360E7-8FCF-FFAA-42C0-E62294915EE0}"/>
              </a:ext>
            </a:extLst>
          </p:cNvPr>
          <p:cNvGraphicFramePr>
            <a:graphicFrameLocks noGrp="1"/>
          </p:cNvGraphicFramePr>
          <p:nvPr>
            <p:extLst>
              <p:ext uri="{D42A27DB-BD31-4B8C-83A1-F6EECF244321}">
                <p14:modId xmlns:p14="http://schemas.microsoft.com/office/powerpoint/2010/main" val="1902417593"/>
              </p:ext>
            </p:extLst>
          </p:nvPr>
        </p:nvGraphicFramePr>
        <p:xfrm>
          <a:off x="257908" y="3096064"/>
          <a:ext cx="5005754" cy="2621280"/>
        </p:xfrm>
        <a:graphic>
          <a:graphicData uri="http://schemas.openxmlformats.org/drawingml/2006/table">
            <a:tbl>
              <a:tblPr firstRow="1" bandRow="1">
                <a:tableStyleId>{B301B821-A1FF-4177-AEE7-76D212191A09}</a:tableStyleId>
              </a:tblPr>
              <a:tblGrid>
                <a:gridCol w="867508">
                  <a:extLst>
                    <a:ext uri="{9D8B030D-6E8A-4147-A177-3AD203B41FA5}">
                      <a16:colId xmlns:a16="http://schemas.microsoft.com/office/drawing/2014/main" val="4147625712"/>
                    </a:ext>
                  </a:extLst>
                </a:gridCol>
                <a:gridCol w="1078523">
                  <a:extLst>
                    <a:ext uri="{9D8B030D-6E8A-4147-A177-3AD203B41FA5}">
                      <a16:colId xmlns:a16="http://schemas.microsoft.com/office/drawing/2014/main" val="1642546215"/>
                    </a:ext>
                  </a:extLst>
                </a:gridCol>
                <a:gridCol w="996461">
                  <a:extLst>
                    <a:ext uri="{9D8B030D-6E8A-4147-A177-3AD203B41FA5}">
                      <a16:colId xmlns:a16="http://schemas.microsoft.com/office/drawing/2014/main" val="3319749723"/>
                    </a:ext>
                  </a:extLst>
                </a:gridCol>
                <a:gridCol w="1008185">
                  <a:extLst>
                    <a:ext uri="{9D8B030D-6E8A-4147-A177-3AD203B41FA5}">
                      <a16:colId xmlns:a16="http://schemas.microsoft.com/office/drawing/2014/main" val="892032818"/>
                    </a:ext>
                  </a:extLst>
                </a:gridCol>
                <a:gridCol w="1055077">
                  <a:extLst>
                    <a:ext uri="{9D8B030D-6E8A-4147-A177-3AD203B41FA5}">
                      <a16:colId xmlns:a16="http://schemas.microsoft.com/office/drawing/2014/main" val="2475364954"/>
                    </a:ext>
                  </a:extLst>
                </a:gridCol>
              </a:tblGrid>
              <a:tr h="200025">
                <a:tc>
                  <a:txBody>
                    <a:bodyPr/>
                    <a:lstStyle/>
                    <a:p>
                      <a:pPr rtl="0" fontAlgn="b"/>
                      <a:r>
                        <a:rPr lang="en-US" b="0" dirty="0">
                          <a:effectLst/>
                        </a:rPr>
                        <a:t>Pop1</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rtl="0" fontAlgn="b"/>
                      <a:r>
                        <a:rPr lang="en-US" b="0" dirty="0">
                          <a:effectLst/>
                        </a:rPr>
                        <a:t>Pop2</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rtl="0" fontAlgn="b"/>
                      <a:r>
                        <a:rPr lang="en-US" b="0" dirty="0">
                          <a:effectLst/>
                        </a:rPr>
                        <a:t>AFR IBD Sharing</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rtl="0" fontAlgn="b"/>
                      <a:r>
                        <a:rPr lang="en-US" b="0" dirty="0">
                          <a:effectLst/>
                        </a:rPr>
                        <a:t>EUR IBD Sharing</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rtl="0" fontAlgn="b"/>
                      <a:r>
                        <a:rPr lang="en-US" b="0" dirty="0">
                          <a:effectLst/>
                        </a:rPr>
                        <a:t>NAT IBD Sharing</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extLst>
                  <a:ext uri="{0D108BD9-81ED-4DB2-BD59-A6C34878D82A}">
                    <a16:rowId xmlns:a16="http://schemas.microsoft.com/office/drawing/2014/main" val="2953792084"/>
                  </a:ext>
                </a:extLst>
              </a:tr>
              <a:tr h="200025">
                <a:tc>
                  <a:txBody>
                    <a:bodyPr/>
                    <a:lstStyle/>
                    <a:p>
                      <a:pPr rtl="0" fontAlgn="b"/>
                      <a:r>
                        <a:rPr lang="en-US" b="0" dirty="0">
                          <a:effectLst/>
                        </a:rPr>
                        <a:t>Puerto Rico</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rtl="0" fontAlgn="b"/>
                      <a:r>
                        <a:rPr lang="en-US" b="0" dirty="0">
                          <a:effectLst/>
                        </a:rPr>
                        <a:t>Puerto Rico</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a:effectLst/>
                        </a:rPr>
                        <a:t>3.78E-04</a:t>
                      </a:r>
                      <a:endParaRPr lang="en-US" b="0" i="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a:effectLst/>
                        </a:rPr>
                        <a:t>5.14E-04</a:t>
                      </a:r>
                      <a:endParaRPr lang="en-US" b="0" i="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a:effectLst/>
                        </a:rPr>
                        <a:t>1.10E-03</a:t>
                      </a:r>
                      <a:endParaRPr lang="en-US" b="0" i="0">
                        <a:effectLst/>
                        <a:latin typeface="Helvetica Neue Light" panose="02000403000000020004" pitchFamily="2" charset="0"/>
                        <a:ea typeface="Helvetica Neue Light" panose="02000403000000020004" pitchFamily="2" charset="0"/>
                      </a:endParaRPr>
                    </a:p>
                  </a:txBody>
                  <a:tcPr marL="28575" marR="28575" marT="19050" marB="19050"/>
                </a:tc>
                <a:extLst>
                  <a:ext uri="{0D108BD9-81ED-4DB2-BD59-A6C34878D82A}">
                    <a16:rowId xmlns:a16="http://schemas.microsoft.com/office/drawing/2014/main" val="966540360"/>
                  </a:ext>
                </a:extLst>
              </a:tr>
              <a:tr h="200025">
                <a:tc>
                  <a:txBody>
                    <a:bodyPr/>
                    <a:lstStyle/>
                    <a:p>
                      <a:pPr rtl="0" fontAlgn="b"/>
                      <a:r>
                        <a:rPr lang="en-US" b="0" dirty="0">
                          <a:effectLst/>
                        </a:rPr>
                        <a:t>Puerto Rico</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rtl="0" fontAlgn="b"/>
                      <a:r>
                        <a:rPr lang="en-US" b="0" dirty="0">
                          <a:effectLst/>
                        </a:rPr>
                        <a:t>Hawaii</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a:effectLst/>
                        </a:rPr>
                        <a:t>4.15E-04</a:t>
                      </a:r>
                      <a:endParaRPr lang="en-US" b="0" i="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dirty="0">
                          <a:effectLst/>
                        </a:rPr>
                        <a:t>1.84E-04</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a:effectLst/>
                        </a:rPr>
                        <a:t>4.99E-04</a:t>
                      </a:r>
                      <a:endParaRPr lang="en-US" b="0" i="0">
                        <a:effectLst/>
                        <a:latin typeface="Helvetica Neue Light" panose="02000403000000020004" pitchFamily="2" charset="0"/>
                        <a:ea typeface="Helvetica Neue Light" panose="02000403000000020004" pitchFamily="2" charset="0"/>
                      </a:endParaRPr>
                    </a:p>
                  </a:txBody>
                  <a:tcPr marL="28575" marR="28575" marT="19050" marB="19050"/>
                </a:tc>
                <a:extLst>
                  <a:ext uri="{0D108BD9-81ED-4DB2-BD59-A6C34878D82A}">
                    <a16:rowId xmlns:a16="http://schemas.microsoft.com/office/drawing/2014/main" val="1587567882"/>
                  </a:ext>
                </a:extLst>
              </a:tr>
              <a:tr h="200025">
                <a:tc>
                  <a:txBody>
                    <a:bodyPr/>
                    <a:lstStyle/>
                    <a:p>
                      <a:pPr rtl="0" fontAlgn="b"/>
                      <a:r>
                        <a:rPr lang="en-US" b="0" dirty="0">
                          <a:effectLst/>
                        </a:rPr>
                        <a:t>Puerto Rico</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rtl="0" fontAlgn="b"/>
                      <a:r>
                        <a:rPr lang="en-US" b="0" dirty="0">
                          <a:effectLst/>
                        </a:rPr>
                        <a:t>New York Puerto Rico</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dirty="0">
                          <a:effectLst/>
                        </a:rPr>
                        <a:t>8.03E-05</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dirty="0">
                          <a:effectLst/>
                        </a:rPr>
                        <a:t>1.32E-04</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tc>
                  <a:txBody>
                    <a:bodyPr/>
                    <a:lstStyle/>
                    <a:p>
                      <a:pPr algn="r" rtl="0" fontAlgn="b"/>
                      <a:r>
                        <a:rPr lang="en-US" b="0" dirty="0">
                          <a:effectLst/>
                        </a:rPr>
                        <a:t>4.34E-04</a:t>
                      </a:r>
                      <a:endParaRPr lang="en-US" b="0" i="0" dirty="0">
                        <a:effectLst/>
                        <a:latin typeface="Helvetica Neue Light" panose="02000403000000020004" pitchFamily="2" charset="0"/>
                        <a:ea typeface="Helvetica Neue Light" panose="02000403000000020004" pitchFamily="2" charset="0"/>
                      </a:endParaRPr>
                    </a:p>
                  </a:txBody>
                  <a:tcPr marL="28575" marR="28575" marT="19050" marB="19050"/>
                </a:tc>
                <a:extLst>
                  <a:ext uri="{0D108BD9-81ED-4DB2-BD59-A6C34878D82A}">
                    <a16:rowId xmlns:a16="http://schemas.microsoft.com/office/drawing/2014/main" val="3230654954"/>
                  </a:ext>
                </a:extLst>
              </a:tr>
            </a:tbl>
          </a:graphicData>
        </a:graphic>
      </p:graphicFrame>
      <p:sp>
        <p:nvSpPr>
          <p:cNvPr id="5" name="TextBox 4">
            <a:extLst>
              <a:ext uri="{FF2B5EF4-FFF2-40B4-BE49-F238E27FC236}">
                <a16:creationId xmlns:a16="http://schemas.microsoft.com/office/drawing/2014/main" id="{88102A36-DAC9-C210-EB44-732B4BA0B6D9}"/>
              </a:ext>
            </a:extLst>
          </p:cNvPr>
          <p:cNvSpPr txBox="1"/>
          <p:nvPr/>
        </p:nvSpPr>
        <p:spPr>
          <a:xfrm>
            <a:off x="433758" y="560701"/>
            <a:ext cx="4595442" cy="179279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800" dirty="0">
                <a:solidFill>
                  <a:srgbClr val="0000FF"/>
                </a:solidFill>
                <a:ea typeface="+mj-ea"/>
                <a:cs typeface="+mj-cs"/>
              </a:rPr>
              <a:t>We find different intensities of fine-scale relationships from multiple ancestral backgrounds</a:t>
            </a:r>
          </a:p>
        </p:txBody>
      </p:sp>
    </p:spTree>
    <p:extLst>
      <p:ext uri="{BB962C8B-B14F-4D97-AF65-F5344CB8AC3E}">
        <p14:creationId xmlns:p14="http://schemas.microsoft.com/office/powerpoint/2010/main" val="143024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7EDA-BD57-BE42-B5F1-6C4E3E5B216B}"/>
              </a:ext>
            </a:extLst>
          </p:cNvPr>
          <p:cNvSpPr>
            <a:spLocks noGrp="1"/>
          </p:cNvSpPr>
          <p:nvPr>
            <p:ph type="title"/>
          </p:nvPr>
        </p:nvSpPr>
        <p:spPr>
          <a:xfrm>
            <a:off x="1688124" y="197105"/>
            <a:ext cx="8485704" cy="1143000"/>
          </a:xfrm>
        </p:spPr>
        <p:txBody>
          <a:bodyPr>
            <a:normAutofit/>
          </a:bodyPr>
          <a:lstStyle/>
          <a:p>
            <a:r>
              <a:rPr lang="en-US" dirty="0">
                <a:solidFill>
                  <a:srgbClr val="0432FF"/>
                </a:solidFill>
              </a:rPr>
              <a:t>History of the Puerto Rican Diaspora</a:t>
            </a:r>
          </a:p>
        </p:txBody>
      </p:sp>
      <p:pic>
        <p:nvPicPr>
          <p:cNvPr id="2050" name="Picture 2">
            <a:extLst>
              <a:ext uri="{FF2B5EF4-FFF2-40B4-BE49-F238E27FC236}">
                <a16:creationId xmlns:a16="http://schemas.microsoft.com/office/drawing/2014/main" id="{2C772EFB-A006-4248-9D63-D72E2EB39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708" y="2436308"/>
            <a:ext cx="3205254" cy="2599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50A166A-74D2-CC4B-870D-4F6DFF96E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526" y="2446133"/>
            <a:ext cx="3702947" cy="24541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ag of Hawaii">
            <a:extLst>
              <a:ext uri="{FF2B5EF4-FFF2-40B4-BE49-F238E27FC236}">
                <a16:creationId xmlns:a16="http://schemas.microsoft.com/office/drawing/2014/main" id="{0560627D-D6A9-8541-8C3A-2177D3BE1E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65444" y="2758333"/>
            <a:ext cx="3108958" cy="15544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C9B48A-9E4F-9F48-B6FE-A10FC9F8E15C}"/>
              </a:ext>
            </a:extLst>
          </p:cNvPr>
          <p:cNvSpPr txBox="1"/>
          <p:nvPr/>
        </p:nvSpPr>
        <p:spPr>
          <a:xfrm>
            <a:off x="515816" y="1394031"/>
            <a:ext cx="3256084" cy="1015663"/>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1898: Spanish-American War concluded with Puerto Rico as a US territory.</a:t>
            </a:r>
          </a:p>
        </p:txBody>
      </p:sp>
      <p:sp>
        <p:nvSpPr>
          <p:cNvPr id="8" name="TextBox 7">
            <a:extLst>
              <a:ext uri="{FF2B5EF4-FFF2-40B4-BE49-F238E27FC236}">
                <a16:creationId xmlns:a16="http://schemas.microsoft.com/office/drawing/2014/main" id="{6737BD8E-74C0-7C43-BA25-625796865F5A}"/>
              </a:ext>
            </a:extLst>
          </p:cNvPr>
          <p:cNvSpPr txBox="1"/>
          <p:nvPr/>
        </p:nvSpPr>
        <p:spPr>
          <a:xfrm>
            <a:off x="4441070" y="1389593"/>
            <a:ext cx="3333305" cy="1015663"/>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1899: Two massive hurricanes destroyed most of the cane sugar crops. </a:t>
            </a:r>
          </a:p>
        </p:txBody>
      </p:sp>
      <p:sp>
        <p:nvSpPr>
          <p:cNvPr id="9" name="TextBox 8">
            <a:extLst>
              <a:ext uri="{FF2B5EF4-FFF2-40B4-BE49-F238E27FC236}">
                <a16:creationId xmlns:a16="http://schemas.microsoft.com/office/drawing/2014/main" id="{AE97AA98-CC8B-3D45-B3FF-C701DC39505B}"/>
              </a:ext>
            </a:extLst>
          </p:cNvPr>
          <p:cNvSpPr txBox="1"/>
          <p:nvPr/>
        </p:nvSpPr>
        <p:spPr>
          <a:xfrm>
            <a:off x="8460660" y="1397548"/>
            <a:ext cx="3570149" cy="1015663"/>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1900: Many Puerto Ricans migrated to Hawai’i to farm sugar cane.</a:t>
            </a:r>
          </a:p>
        </p:txBody>
      </p:sp>
      <p:pic>
        <p:nvPicPr>
          <p:cNvPr id="2056" name="Picture 8" descr="Flag of New York, NY (1977–present). Variant including the Latin inscription shown.">
            <a:extLst>
              <a:ext uri="{FF2B5EF4-FFF2-40B4-BE49-F238E27FC236}">
                <a16:creationId xmlns:a16="http://schemas.microsoft.com/office/drawing/2014/main" id="{02152C83-5F8F-CA47-B980-F362E25A1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501" y="5106636"/>
            <a:ext cx="2590798" cy="15544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2E2E5C-EF69-CF46-AD37-11289F481FCA}"/>
              </a:ext>
            </a:extLst>
          </p:cNvPr>
          <p:cNvSpPr txBox="1"/>
          <p:nvPr/>
        </p:nvSpPr>
        <p:spPr>
          <a:xfrm>
            <a:off x="591516" y="5075635"/>
            <a:ext cx="3257843" cy="1015663"/>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1898-: After the war many well to do families moved to New York City</a:t>
            </a:r>
          </a:p>
        </p:txBody>
      </p:sp>
      <p:sp>
        <p:nvSpPr>
          <p:cNvPr id="5" name="TextBox 4">
            <a:extLst>
              <a:ext uri="{FF2B5EF4-FFF2-40B4-BE49-F238E27FC236}">
                <a16:creationId xmlns:a16="http://schemas.microsoft.com/office/drawing/2014/main" id="{BD8CCC1E-0B6D-6F42-BFF5-EC5C80ED8CC5}"/>
              </a:ext>
            </a:extLst>
          </p:cNvPr>
          <p:cNvSpPr txBox="1"/>
          <p:nvPr/>
        </p:nvSpPr>
        <p:spPr>
          <a:xfrm>
            <a:off x="8469452" y="4657286"/>
            <a:ext cx="3205477" cy="1323439"/>
          </a:xfrm>
          <a:prstGeom prst="rect">
            <a:avLst/>
          </a:prstGeom>
          <a:noFill/>
        </p:spPr>
        <p:txBody>
          <a:bodyPr wrap="square" rtlCol="0">
            <a:spAutoFit/>
          </a:bodyPr>
          <a:lstStyle/>
          <a:p>
            <a:r>
              <a:rPr lang="en-US" sz="2000" dirty="0">
                <a:latin typeface="Helvetica Neue Light" panose="02000403000000020004" pitchFamily="2" charset="0"/>
                <a:ea typeface="Helvetica Neue Light" panose="02000403000000020004" pitchFamily="2" charset="0"/>
              </a:rPr>
              <a:t>Our current hypothesis is that there has been an ancestry biased migration to the two locations.</a:t>
            </a:r>
          </a:p>
        </p:txBody>
      </p:sp>
      <p:sp>
        <p:nvSpPr>
          <p:cNvPr id="3" name="Rectangle 2">
            <a:extLst>
              <a:ext uri="{FF2B5EF4-FFF2-40B4-BE49-F238E27FC236}">
                <a16:creationId xmlns:a16="http://schemas.microsoft.com/office/drawing/2014/main" id="{E06B71A3-9CB8-5942-A117-CFED31AF9B68}"/>
              </a:ext>
            </a:extLst>
          </p:cNvPr>
          <p:cNvSpPr/>
          <p:nvPr/>
        </p:nvSpPr>
        <p:spPr>
          <a:xfrm>
            <a:off x="5684141" y="2751967"/>
            <a:ext cx="237566" cy="369332"/>
          </a:xfrm>
          <a:prstGeom prst="rect">
            <a:avLst/>
          </a:prstGeom>
        </p:spPr>
        <p:txBody>
          <a:bodyPr wrap="none">
            <a:spAutoFit/>
          </a:bodyPr>
          <a:lstStyle/>
          <a:p>
            <a:r>
              <a:rPr lang="en-US" dirty="0"/>
              <a:t> </a:t>
            </a:r>
          </a:p>
        </p:txBody>
      </p:sp>
      <p:sp>
        <p:nvSpPr>
          <p:cNvPr id="6" name="Rectangle 5">
            <a:extLst>
              <a:ext uri="{FF2B5EF4-FFF2-40B4-BE49-F238E27FC236}">
                <a16:creationId xmlns:a16="http://schemas.microsoft.com/office/drawing/2014/main" id="{5913F286-22B6-0249-85EB-AFE66600905D}"/>
              </a:ext>
            </a:extLst>
          </p:cNvPr>
          <p:cNvSpPr/>
          <p:nvPr/>
        </p:nvSpPr>
        <p:spPr>
          <a:xfrm>
            <a:off x="5684141" y="2751967"/>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964386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7659"/>
            <a:ext cx="11582400" cy="1143000"/>
          </a:xfrm>
        </p:spPr>
        <p:txBody>
          <a:bodyPr>
            <a:normAutofit/>
          </a:bodyPr>
          <a:lstStyle/>
          <a:p>
            <a:pPr algn="ctr"/>
            <a:r>
              <a:rPr lang="en-US" dirty="0">
                <a:solidFill>
                  <a:srgbClr val="0000FF"/>
                </a:solidFill>
              </a:rPr>
              <a:t>Demographic Inference Time Frames</a:t>
            </a:r>
          </a:p>
        </p:txBody>
      </p:sp>
      <p:sp>
        <p:nvSpPr>
          <p:cNvPr id="4" name="Isosceles Triangle 3"/>
          <p:cNvSpPr/>
          <p:nvPr/>
        </p:nvSpPr>
        <p:spPr>
          <a:xfrm rot="16200000">
            <a:off x="3855770" y="524639"/>
            <a:ext cx="4767879" cy="7599283"/>
          </a:xfrm>
          <a:prstGeom prst="triangl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254547" y="1571008"/>
            <a:ext cx="301686" cy="369332"/>
          </a:xfrm>
          <a:prstGeom prst="rect">
            <a:avLst/>
          </a:prstGeom>
          <a:noFill/>
        </p:spPr>
        <p:txBody>
          <a:bodyPr wrap="none" rtlCol="0">
            <a:spAutoFit/>
          </a:bodyPr>
          <a:lstStyle/>
          <a:p>
            <a:r>
              <a:rPr lang="en-US" dirty="0">
                <a:solidFill>
                  <a:prstClr val="black"/>
                </a:solidFill>
              </a:rPr>
              <a:t>0</a:t>
            </a:r>
          </a:p>
        </p:txBody>
      </p:sp>
      <p:cxnSp>
        <p:nvCxnSpPr>
          <p:cNvPr id="7" name="Straight Connector 6"/>
          <p:cNvCxnSpPr>
            <a:stCxn id="5" idx="2"/>
            <a:endCxn id="4" idx="0"/>
          </p:cNvCxnSpPr>
          <p:nvPr/>
        </p:nvCxnSpPr>
        <p:spPr>
          <a:xfrm>
            <a:off x="2405390" y="1940340"/>
            <a:ext cx="34678" cy="23839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810401" y="1869322"/>
            <a:ext cx="0" cy="320438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69444" y="1556781"/>
            <a:ext cx="815929" cy="369332"/>
          </a:xfrm>
          <a:prstGeom prst="rect">
            <a:avLst/>
          </a:prstGeom>
          <a:noFill/>
        </p:spPr>
        <p:txBody>
          <a:bodyPr wrap="none" rtlCol="0">
            <a:spAutoFit/>
          </a:bodyPr>
          <a:lstStyle/>
          <a:p>
            <a:r>
              <a:rPr lang="en-US" dirty="0">
                <a:solidFill>
                  <a:prstClr val="black"/>
                </a:solidFill>
              </a:rPr>
              <a:t>75 gen</a:t>
            </a:r>
          </a:p>
        </p:txBody>
      </p:sp>
      <p:cxnSp>
        <p:nvCxnSpPr>
          <p:cNvPr id="11" name="Straight Connector 10"/>
          <p:cNvCxnSpPr/>
          <p:nvPr/>
        </p:nvCxnSpPr>
        <p:spPr>
          <a:xfrm flipH="1">
            <a:off x="6145231" y="1869320"/>
            <a:ext cx="0" cy="359393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61877" y="4160333"/>
            <a:ext cx="958917" cy="461665"/>
          </a:xfrm>
          <a:prstGeom prst="rect">
            <a:avLst/>
          </a:prstGeom>
          <a:noFill/>
        </p:spPr>
        <p:txBody>
          <a:bodyPr wrap="none" rtlCol="0">
            <a:spAutoFit/>
          </a:bodyPr>
          <a:lstStyle/>
          <a:p>
            <a:r>
              <a:rPr lang="en-US" sz="2400" dirty="0">
                <a:solidFill>
                  <a:prstClr val="black"/>
                </a:solidFill>
              </a:rPr>
              <a:t> EEMS</a:t>
            </a:r>
          </a:p>
        </p:txBody>
      </p:sp>
      <p:sp>
        <p:nvSpPr>
          <p:cNvPr id="12" name="TextBox 11"/>
          <p:cNvSpPr txBox="1"/>
          <p:nvPr/>
        </p:nvSpPr>
        <p:spPr>
          <a:xfrm>
            <a:off x="3216725" y="4001379"/>
            <a:ext cx="1673855" cy="830997"/>
          </a:xfrm>
          <a:prstGeom prst="rect">
            <a:avLst/>
          </a:prstGeom>
          <a:noFill/>
        </p:spPr>
        <p:txBody>
          <a:bodyPr wrap="none" rtlCol="0">
            <a:spAutoFit/>
          </a:bodyPr>
          <a:lstStyle/>
          <a:p>
            <a:pPr algn="r"/>
            <a:r>
              <a:rPr lang="en-US" sz="2400">
                <a:solidFill>
                  <a:prstClr val="black"/>
                </a:solidFill>
              </a:rPr>
              <a:t>Haplotypes,</a:t>
            </a:r>
          </a:p>
          <a:p>
            <a:pPr algn="r"/>
            <a:r>
              <a:rPr lang="en-US" sz="2400" dirty="0">
                <a:solidFill>
                  <a:prstClr val="black"/>
                </a:solidFill>
              </a:rPr>
              <a:t> IBD</a:t>
            </a:r>
          </a:p>
        </p:txBody>
      </p:sp>
      <p:sp>
        <p:nvSpPr>
          <p:cNvPr id="14" name="TextBox 13"/>
          <p:cNvSpPr txBox="1"/>
          <p:nvPr/>
        </p:nvSpPr>
        <p:spPr>
          <a:xfrm>
            <a:off x="4886339" y="4000846"/>
            <a:ext cx="1196994" cy="830997"/>
          </a:xfrm>
          <a:prstGeom prst="rect">
            <a:avLst/>
          </a:prstGeom>
          <a:noFill/>
        </p:spPr>
        <p:txBody>
          <a:bodyPr wrap="none" rtlCol="0">
            <a:spAutoFit/>
          </a:bodyPr>
          <a:lstStyle/>
          <a:p>
            <a:r>
              <a:rPr lang="en-US" sz="2400" dirty="0">
                <a:solidFill>
                  <a:prstClr val="black"/>
                </a:solidFill>
              </a:rPr>
              <a:t>Rare </a:t>
            </a:r>
          </a:p>
          <a:p>
            <a:r>
              <a:rPr lang="en-US" sz="2400" dirty="0">
                <a:solidFill>
                  <a:prstClr val="black"/>
                </a:solidFill>
              </a:rPr>
              <a:t>Variants</a:t>
            </a:r>
          </a:p>
        </p:txBody>
      </p:sp>
      <p:sp>
        <p:nvSpPr>
          <p:cNvPr id="16" name="TextBox 15"/>
          <p:cNvSpPr txBox="1"/>
          <p:nvPr/>
        </p:nvSpPr>
        <p:spPr>
          <a:xfrm>
            <a:off x="4919177" y="1521437"/>
            <a:ext cx="1232132" cy="646331"/>
          </a:xfrm>
          <a:prstGeom prst="rect">
            <a:avLst/>
          </a:prstGeom>
          <a:noFill/>
        </p:spPr>
        <p:txBody>
          <a:bodyPr wrap="none" rtlCol="0">
            <a:spAutoFit/>
          </a:bodyPr>
          <a:lstStyle/>
          <a:p>
            <a:r>
              <a:rPr lang="en-US" dirty="0">
                <a:solidFill>
                  <a:prstClr val="black"/>
                </a:solidFill>
              </a:rPr>
              <a:t>Moderate </a:t>
            </a:r>
          </a:p>
          <a:p>
            <a:r>
              <a:rPr lang="en-US" dirty="0">
                <a:solidFill>
                  <a:prstClr val="black"/>
                </a:solidFill>
              </a:rPr>
              <a:t>Divergence</a:t>
            </a:r>
          </a:p>
        </p:txBody>
      </p:sp>
      <p:cxnSp>
        <p:nvCxnSpPr>
          <p:cNvPr id="13" name="Straight Connector 12"/>
          <p:cNvCxnSpPr/>
          <p:nvPr/>
        </p:nvCxnSpPr>
        <p:spPr>
          <a:xfrm>
            <a:off x="7533395" y="1869366"/>
            <a:ext cx="0" cy="407230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80982" y="1556781"/>
            <a:ext cx="1564221" cy="646331"/>
          </a:xfrm>
          <a:prstGeom prst="rect">
            <a:avLst/>
          </a:prstGeom>
          <a:noFill/>
        </p:spPr>
        <p:txBody>
          <a:bodyPr wrap="square" rtlCol="0">
            <a:spAutoFit/>
          </a:bodyPr>
          <a:lstStyle/>
          <a:p>
            <a:r>
              <a:rPr lang="en-US" dirty="0">
                <a:solidFill>
                  <a:prstClr val="black"/>
                </a:solidFill>
              </a:rPr>
              <a:t>Greater Divergence</a:t>
            </a:r>
          </a:p>
        </p:txBody>
      </p:sp>
      <p:sp>
        <p:nvSpPr>
          <p:cNvPr id="6" name="TextBox 5"/>
          <p:cNvSpPr txBox="1"/>
          <p:nvPr/>
        </p:nvSpPr>
        <p:spPr>
          <a:xfrm>
            <a:off x="7533393" y="3600694"/>
            <a:ext cx="2450515" cy="1938992"/>
          </a:xfrm>
          <a:prstGeom prst="rect">
            <a:avLst/>
          </a:prstGeom>
          <a:noFill/>
        </p:spPr>
        <p:txBody>
          <a:bodyPr wrap="square" rtlCol="0">
            <a:spAutoFit/>
          </a:bodyPr>
          <a:lstStyle/>
          <a:p>
            <a:r>
              <a:rPr lang="en-US" sz="2400" dirty="0">
                <a:solidFill>
                  <a:prstClr val="black"/>
                </a:solidFill>
              </a:rPr>
              <a:t>ADMIXTURE </a:t>
            </a:r>
          </a:p>
          <a:p>
            <a:r>
              <a:rPr lang="en-US" sz="2400" dirty="0">
                <a:solidFill>
                  <a:prstClr val="black"/>
                </a:solidFill>
              </a:rPr>
              <a:t>PCA</a:t>
            </a:r>
          </a:p>
          <a:p>
            <a:r>
              <a:rPr lang="en-US" sz="2400" dirty="0">
                <a:solidFill>
                  <a:prstClr val="black"/>
                </a:solidFill>
              </a:rPr>
              <a:t>F</a:t>
            </a:r>
            <a:r>
              <a:rPr lang="en-US" sz="2400" baseline="-25000" dirty="0">
                <a:solidFill>
                  <a:prstClr val="black"/>
                </a:solidFill>
              </a:rPr>
              <a:t>ST</a:t>
            </a:r>
          </a:p>
          <a:p>
            <a:r>
              <a:rPr lang="en-US" sz="2400" dirty="0">
                <a:solidFill>
                  <a:prstClr val="black"/>
                </a:solidFill>
              </a:rPr>
              <a:t>Common Variants</a:t>
            </a:r>
            <a:endParaRPr lang="en-US" sz="2400" baseline="-25000" dirty="0">
              <a:solidFill>
                <a:prstClr val="black"/>
              </a:solidFill>
            </a:endParaRPr>
          </a:p>
          <a:p>
            <a:endParaRPr lang="en-US" sz="2400" dirty="0"/>
          </a:p>
        </p:txBody>
      </p:sp>
      <p:sp>
        <p:nvSpPr>
          <p:cNvPr id="20" name="TextBox 19"/>
          <p:cNvSpPr txBox="1"/>
          <p:nvPr/>
        </p:nvSpPr>
        <p:spPr>
          <a:xfrm>
            <a:off x="10140598" y="4079119"/>
            <a:ext cx="2152565" cy="461665"/>
          </a:xfrm>
          <a:prstGeom prst="rect">
            <a:avLst/>
          </a:prstGeom>
          <a:noFill/>
        </p:spPr>
        <p:txBody>
          <a:bodyPr wrap="square" rtlCol="0">
            <a:spAutoFit/>
          </a:bodyPr>
          <a:lstStyle/>
          <a:p>
            <a:r>
              <a:rPr lang="en-US" sz="2400">
                <a:solidFill>
                  <a:prstClr val="black"/>
                </a:solidFill>
              </a:rPr>
              <a:t>Phylogenetics</a:t>
            </a:r>
            <a:endParaRPr lang="en-US" sz="2400" dirty="0">
              <a:solidFill>
                <a:prstClr val="black"/>
              </a:solidFill>
            </a:endParaRPr>
          </a:p>
        </p:txBody>
      </p:sp>
    </p:spTree>
    <p:extLst>
      <p:ext uri="{BB962C8B-B14F-4D97-AF65-F5344CB8AC3E}">
        <p14:creationId xmlns:p14="http://schemas.microsoft.com/office/powerpoint/2010/main" val="3046913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900" dirty="0">
                <a:solidFill>
                  <a:srgbClr val="0000FF"/>
                </a:solidFill>
                <a:latin typeface="+mn-lt"/>
              </a:rPr>
              <a:t>Estimated Effective Migration Surfaces (EEMS)</a:t>
            </a:r>
            <a:endParaRPr lang="en-US" dirty="0"/>
          </a:p>
        </p:txBody>
      </p:sp>
      <p:pic>
        <p:nvPicPr>
          <p:cNvPr id="4" name="Picture 3"/>
          <p:cNvPicPr>
            <a:picLocks noChangeAspect="1"/>
          </p:cNvPicPr>
          <p:nvPr/>
        </p:nvPicPr>
        <p:blipFill>
          <a:blip r:embed="rId2"/>
          <a:stretch>
            <a:fillRect/>
          </a:stretch>
        </p:blipFill>
        <p:spPr>
          <a:xfrm>
            <a:off x="1508828" y="1571632"/>
            <a:ext cx="9174345" cy="5172479"/>
          </a:xfrm>
          <a:prstGeom prst="rect">
            <a:avLst/>
          </a:prstGeom>
        </p:spPr>
      </p:pic>
      <p:sp>
        <p:nvSpPr>
          <p:cNvPr id="5" name="TextBox 4"/>
          <p:cNvSpPr txBox="1"/>
          <p:nvPr/>
        </p:nvSpPr>
        <p:spPr>
          <a:xfrm>
            <a:off x="384314" y="5631887"/>
            <a:ext cx="2703444" cy="646331"/>
          </a:xfrm>
          <a:prstGeom prst="rect">
            <a:avLst/>
          </a:prstGeom>
          <a:noFill/>
        </p:spPr>
        <p:txBody>
          <a:bodyPr wrap="square" rtlCol="0">
            <a:spAutoFit/>
          </a:bodyPr>
          <a:lstStyle/>
          <a:p>
            <a:r>
              <a:rPr lang="en-US" dirty="0" err="1">
                <a:latin typeface="Helvetica Neue Light" charset="0"/>
                <a:ea typeface="Helvetica Neue Light" charset="0"/>
                <a:cs typeface="Helvetica Neue Light" charset="0"/>
              </a:rPr>
              <a:t>Petkova</a:t>
            </a:r>
            <a:r>
              <a:rPr lang="en-US" dirty="0">
                <a:latin typeface="Helvetica Neue Light" charset="0"/>
                <a:ea typeface="Helvetica Neue Light" charset="0"/>
                <a:cs typeface="Helvetica Neue Light" charset="0"/>
              </a:rPr>
              <a:t> et al. (2015) Nature Genet.</a:t>
            </a:r>
          </a:p>
        </p:txBody>
      </p:sp>
    </p:spTree>
    <p:extLst>
      <p:ext uri="{BB962C8B-B14F-4D97-AF65-F5344CB8AC3E}">
        <p14:creationId xmlns:p14="http://schemas.microsoft.com/office/powerpoint/2010/main" val="1663310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7691"/>
            <a:ext cx="11582400" cy="1143000"/>
          </a:xfrm>
        </p:spPr>
        <p:txBody>
          <a:bodyPr>
            <a:normAutofit/>
          </a:bodyPr>
          <a:lstStyle/>
          <a:p>
            <a:pPr algn="ctr"/>
            <a:r>
              <a:rPr lang="en-US" sz="5333" dirty="0">
                <a:solidFill>
                  <a:srgbClr val="0000FF"/>
                </a:solidFill>
              </a:rPr>
              <a:t>Assumptions: Stepping Stone Model</a:t>
            </a:r>
          </a:p>
        </p:txBody>
      </p:sp>
      <p:sp>
        <p:nvSpPr>
          <p:cNvPr id="3" name="Content Placeholder 2"/>
          <p:cNvSpPr>
            <a:spLocks noGrp="1"/>
          </p:cNvSpPr>
          <p:nvPr>
            <p:ph idx="1"/>
          </p:nvPr>
        </p:nvSpPr>
        <p:spPr>
          <a:xfrm>
            <a:off x="609600" y="2126433"/>
            <a:ext cx="10972800" cy="4095571"/>
          </a:xfrm>
        </p:spPr>
        <p:txBody>
          <a:bodyPr>
            <a:normAutofit/>
          </a:bodyPr>
          <a:lstStyle/>
          <a:p>
            <a:r>
              <a:rPr lang="en-US" sz="3733" dirty="0">
                <a:latin typeface="Helvetica Neue Light" charset="0"/>
                <a:ea typeface="Helvetica Neue Light" charset="0"/>
                <a:cs typeface="Helvetica Neue Light" charset="0"/>
              </a:rPr>
              <a:t>Migration can only occur between adjacent demes</a:t>
            </a:r>
          </a:p>
          <a:p>
            <a:r>
              <a:rPr lang="en-US" sz="3733" dirty="0">
                <a:latin typeface="Helvetica Neue Light" charset="0"/>
                <a:ea typeface="Helvetica Neue Light" charset="0"/>
                <a:cs typeface="Helvetica Neue Light" charset="0"/>
              </a:rPr>
              <a:t>Migration rate between each deme is assumed to be equal</a:t>
            </a:r>
          </a:p>
        </p:txBody>
      </p:sp>
      <p:pic>
        <p:nvPicPr>
          <p:cNvPr id="4" name="Picture 3" descr="561.pdf - Google Chrome"/>
          <p:cNvPicPr>
            <a:picLocks noChangeAspect="1"/>
          </p:cNvPicPr>
          <p:nvPr/>
        </p:nvPicPr>
        <p:blipFill rotWithShape="1">
          <a:blip r:embed="rId3">
            <a:extLst>
              <a:ext uri="{28A0092B-C50C-407E-A947-70E740481C1C}">
                <a14:useLocalDpi xmlns:a14="http://schemas.microsoft.com/office/drawing/2010/main" val="0"/>
              </a:ext>
            </a:extLst>
          </a:blip>
          <a:srcRect l="25340" t="47387" r="24272" b="38223"/>
          <a:stretch/>
        </p:blipFill>
        <p:spPr>
          <a:xfrm>
            <a:off x="2090605" y="4703984"/>
            <a:ext cx="8010793" cy="1296141"/>
          </a:xfrm>
          <a:prstGeom prst="rect">
            <a:avLst/>
          </a:prstGeom>
        </p:spPr>
      </p:pic>
      <p:sp>
        <p:nvSpPr>
          <p:cNvPr id="6" name="Text Box 4"/>
          <p:cNvSpPr txBox="1">
            <a:spLocks noChangeArrowheads="1"/>
          </p:cNvSpPr>
          <p:nvPr/>
        </p:nvSpPr>
        <p:spPr bwMode="auto">
          <a:xfrm>
            <a:off x="7422416" y="6000125"/>
            <a:ext cx="3245584"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457189"/>
            <a:r>
              <a:rPr lang="en-US" altLang="x-none" sz="2000" dirty="0">
                <a:solidFill>
                  <a:prstClr val="black"/>
                </a:solidFill>
                <a:latin typeface="Helvetica Light" charset="0"/>
                <a:ea typeface="Helvetica Light" charset="0"/>
                <a:cs typeface="Helvetica Light" charset="0"/>
              </a:rPr>
              <a:t>Kimura and Weiss (1964)</a:t>
            </a:r>
          </a:p>
        </p:txBody>
      </p:sp>
    </p:spTree>
    <p:extLst>
      <p:ext uri="{BB962C8B-B14F-4D97-AF65-F5344CB8AC3E}">
        <p14:creationId xmlns:p14="http://schemas.microsoft.com/office/powerpoint/2010/main" val="472511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2303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1476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C27A1F2-1074-2241-95D7-5DE1A340A88B}"/>
              </a:ext>
            </a:extLst>
          </p:cNvPr>
          <p:cNvSpPr txBox="1"/>
          <p:nvPr/>
        </p:nvSpPr>
        <p:spPr>
          <a:xfrm>
            <a:off x="7459579" y="6208294"/>
            <a:ext cx="4732421" cy="369332"/>
          </a:xfrm>
          <a:prstGeom prst="rect">
            <a:avLst/>
          </a:prstGeom>
          <a:solidFill>
            <a:schemeClr val="bg1"/>
          </a:solidFill>
        </p:spPr>
        <p:txBody>
          <a:bodyPr wrap="square" rtlCol="0">
            <a:spAutoFit/>
          </a:bodyPr>
          <a:lstStyle/>
          <a:p>
            <a:r>
              <a:rPr lang="en-US" dirty="0"/>
              <a:t>Shetty et al. (2019) Nature Communications</a:t>
            </a:r>
          </a:p>
        </p:txBody>
      </p:sp>
    </p:spTree>
    <p:extLst>
      <p:ext uri="{BB962C8B-B14F-4D97-AF65-F5344CB8AC3E}">
        <p14:creationId xmlns:p14="http://schemas.microsoft.com/office/powerpoint/2010/main" val="1657541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9986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spTree>
    <p:extLst>
      <p:ext uri="{BB962C8B-B14F-4D97-AF65-F5344CB8AC3E}">
        <p14:creationId xmlns:p14="http://schemas.microsoft.com/office/powerpoint/2010/main" val="796826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25727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DC92-C088-EC4F-B992-724933B0438D}"/>
              </a:ext>
            </a:extLst>
          </p:cNvPr>
          <p:cNvSpPr>
            <a:spLocks noGrp="1"/>
          </p:cNvSpPr>
          <p:nvPr>
            <p:ph type="title"/>
          </p:nvPr>
        </p:nvSpPr>
        <p:spPr/>
        <p:txBody>
          <a:bodyPr>
            <a:normAutofit fontScale="90000"/>
          </a:bodyPr>
          <a:lstStyle/>
          <a:p>
            <a:pPr algn="ctr"/>
            <a:r>
              <a:rPr lang="en-US" sz="5333" dirty="0">
                <a:solidFill>
                  <a:srgbClr val="0000FF"/>
                </a:solidFill>
              </a:rPr>
              <a:t>RELATE: a means of finding ancestral recombination graphs (ARGs)</a:t>
            </a:r>
          </a:p>
        </p:txBody>
      </p:sp>
      <p:pic>
        <p:nvPicPr>
          <p:cNvPr id="1026" name="Picture 2" descr="Fig. 1">
            <a:extLst>
              <a:ext uri="{FF2B5EF4-FFF2-40B4-BE49-F238E27FC236}">
                <a16:creationId xmlns:a16="http://schemas.microsoft.com/office/drawing/2014/main" id="{0E382F1F-71EE-1845-A48D-B69F4F226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84" y="1765922"/>
            <a:ext cx="10076033" cy="4893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A88557-059A-3D4B-9807-4BEB10C5D6D3}"/>
              </a:ext>
            </a:extLst>
          </p:cNvPr>
          <p:cNvSpPr txBox="1"/>
          <p:nvPr/>
        </p:nvSpPr>
        <p:spPr>
          <a:xfrm>
            <a:off x="4102513" y="6013289"/>
            <a:ext cx="2547257" cy="646331"/>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Speidel et al. (2019) Nature Genetics</a:t>
            </a:r>
          </a:p>
        </p:txBody>
      </p:sp>
    </p:spTree>
    <p:extLst>
      <p:ext uri="{BB962C8B-B14F-4D97-AF65-F5344CB8AC3E}">
        <p14:creationId xmlns:p14="http://schemas.microsoft.com/office/powerpoint/2010/main" val="767059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55B0-B7E3-CD4B-9F81-D8BB13E50D8D}"/>
              </a:ext>
            </a:extLst>
          </p:cNvPr>
          <p:cNvSpPr>
            <a:spLocks noGrp="1"/>
          </p:cNvSpPr>
          <p:nvPr>
            <p:ph type="title"/>
          </p:nvPr>
        </p:nvSpPr>
        <p:spPr/>
        <p:txBody>
          <a:bodyPr>
            <a:normAutofit fontScale="90000"/>
          </a:bodyPr>
          <a:lstStyle/>
          <a:p>
            <a:pPr algn="ctr"/>
            <a:r>
              <a:rPr lang="en-US" sz="4800" dirty="0">
                <a:solidFill>
                  <a:srgbClr val="0000FF"/>
                </a:solidFill>
              </a:rPr>
              <a:t>RELATE of course was tested with simulation!</a:t>
            </a:r>
          </a:p>
        </p:txBody>
      </p:sp>
      <p:pic>
        <p:nvPicPr>
          <p:cNvPr id="2050" name="Picture 2" descr="Fig. 2">
            <a:extLst>
              <a:ext uri="{FF2B5EF4-FFF2-40B4-BE49-F238E27FC236}">
                <a16:creationId xmlns:a16="http://schemas.microsoft.com/office/drawing/2014/main" id="{B44E0430-9270-344A-AB17-6561A41FD1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746" y="1424240"/>
            <a:ext cx="8754508" cy="5152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A49206-2A12-B44A-B9CD-637886195793}"/>
              </a:ext>
            </a:extLst>
          </p:cNvPr>
          <p:cNvSpPr txBox="1"/>
          <p:nvPr/>
        </p:nvSpPr>
        <p:spPr>
          <a:xfrm>
            <a:off x="70757" y="5930425"/>
            <a:ext cx="2547257" cy="646331"/>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Speidel et al. (2019) Nature Genetics</a:t>
            </a:r>
          </a:p>
        </p:txBody>
      </p:sp>
    </p:spTree>
    <p:extLst>
      <p:ext uri="{BB962C8B-B14F-4D97-AF65-F5344CB8AC3E}">
        <p14:creationId xmlns:p14="http://schemas.microsoft.com/office/powerpoint/2010/main" val="1860162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860" y="2093025"/>
            <a:ext cx="8028413" cy="3800115"/>
          </a:xfrm>
          <a:prstGeom prst="rect">
            <a:avLst/>
          </a:prstGeom>
        </p:spPr>
      </p:pic>
      <p:sp>
        <p:nvSpPr>
          <p:cNvPr id="2" name="Title 1"/>
          <p:cNvSpPr>
            <a:spLocks noGrp="1"/>
          </p:cNvSpPr>
          <p:nvPr>
            <p:ph type="title"/>
          </p:nvPr>
        </p:nvSpPr>
        <p:spPr>
          <a:xfrm>
            <a:off x="1981200" y="160832"/>
            <a:ext cx="8229600" cy="1265481"/>
          </a:xfrm>
        </p:spPr>
        <p:txBody>
          <a:bodyPr>
            <a:normAutofit/>
          </a:bodyPr>
          <a:lstStyle/>
          <a:p>
            <a:r>
              <a:rPr lang="en-US" sz="3200" dirty="0">
                <a:solidFill>
                  <a:srgbClr val="0000FF"/>
                </a:solidFill>
                <a:latin typeface="+mn-lt"/>
              </a:rPr>
              <a:t>Identity by Decent (IBD): A method to find both distant and recent relationships</a:t>
            </a:r>
          </a:p>
        </p:txBody>
      </p:sp>
      <p:sp>
        <p:nvSpPr>
          <p:cNvPr id="4" name="TextBox 3"/>
          <p:cNvSpPr txBox="1"/>
          <p:nvPr/>
        </p:nvSpPr>
        <p:spPr>
          <a:xfrm>
            <a:off x="4903408" y="5671123"/>
            <a:ext cx="2388361" cy="461665"/>
          </a:xfrm>
          <a:prstGeom prst="rect">
            <a:avLst/>
          </a:prstGeom>
          <a:noFill/>
        </p:spPr>
        <p:txBody>
          <a:bodyPr wrap="square" rtlCol="0">
            <a:spAutoFit/>
          </a:bodyPr>
          <a:lstStyle/>
          <a:p>
            <a:pPr algn="ctr"/>
            <a:r>
              <a:rPr lang="en-US" sz="2400">
                <a:latin typeface="Helvetica Neue Light"/>
                <a:cs typeface="Helvetica Neue Light"/>
              </a:rPr>
              <a:t>Cousins</a:t>
            </a:r>
          </a:p>
        </p:txBody>
      </p:sp>
      <p:sp>
        <p:nvSpPr>
          <p:cNvPr id="5" name="TextBox 4"/>
          <p:cNvSpPr txBox="1"/>
          <p:nvPr/>
        </p:nvSpPr>
        <p:spPr>
          <a:xfrm>
            <a:off x="4908879" y="4532476"/>
            <a:ext cx="2388361" cy="461665"/>
          </a:xfrm>
          <a:prstGeom prst="rect">
            <a:avLst/>
          </a:prstGeom>
          <a:noFill/>
        </p:spPr>
        <p:txBody>
          <a:bodyPr wrap="square" rtlCol="0">
            <a:spAutoFit/>
          </a:bodyPr>
          <a:lstStyle/>
          <a:p>
            <a:pPr algn="ctr"/>
            <a:r>
              <a:rPr lang="en-US" sz="2400">
                <a:latin typeface="Helvetica Neue Light"/>
                <a:cs typeface="Helvetica Neue Light"/>
              </a:rPr>
              <a:t>Siblings</a:t>
            </a:r>
          </a:p>
        </p:txBody>
      </p:sp>
      <p:sp>
        <p:nvSpPr>
          <p:cNvPr id="3" name="TextBox 2"/>
          <p:cNvSpPr txBox="1"/>
          <p:nvPr/>
        </p:nvSpPr>
        <p:spPr>
          <a:xfrm>
            <a:off x="2248172" y="4688335"/>
            <a:ext cx="2025588" cy="1477328"/>
          </a:xfrm>
          <a:prstGeom prst="rect">
            <a:avLst/>
          </a:prstGeom>
          <a:noFill/>
        </p:spPr>
        <p:txBody>
          <a:bodyPr wrap="square" rtlCol="0">
            <a:spAutoFit/>
          </a:bodyPr>
          <a:lstStyle/>
          <a:p>
            <a:r>
              <a:rPr lang="en-US" dirty="0">
                <a:latin typeface="Helvetica Neue Light"/>
                <a:cs typeface="Helvetica Neue Light"/>
              </a:rPr>
              <a:t>The smaller the segments in common, the more distant the relationship.</a:t>
            </a:r>
          </a:p>
        </p:txBody>
      </p:sp>
      <p:sp>
        <p:nvSpPr>
          <p:cNvPr id="6" name="Oval 5"/>
          <p:cNvSpPr/>
          <p:nvPr/>
        </p:nvSpPr>
        <p:spPr>
          <a:xfrm>
            <a:off x="8734247" y="4184598"/>
            <a:ext cx="556249" cy="200654"/>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8576829" y="4688336"/>
            <a:ext cx="1962615" cy="646331"/>
          </a:xfrm>
          <a:prstGeom prst="rect">
            <a:avLst/>
          </a:prstGeom>
          <a:noFill/>
        </p:spPr>
        <p:txBody>
          <a:bodyPr wrap="square" rtlCol="0">
            <a:spAutoFit/>
          </a:bodyPr>
          <a:lstStyle/>
          <a:p>
            <a:pPr algn="r"/>
            <a:r>
              <a:rPr lang="en-US">
                <a:latin typeface="Helvetica Neue Light"/>
                <a:cs typeface="Helvetica Neue Light"/>
              </a:rPr>
              <a:t>Recombination event</a:t>
            </a:r>
          </a:p>
        </p:txBody>
      </p:sp>
      <p:cxnSp>
        <p:nvCxnSpPr>
          <p:cNvPr id="10" name="Straight Connector 9"/>
          <p:cNvCxnSpPr>
            <a:stCxn id="7" idx="0"/>
            <a:endCxn id="6" idx="6"/>
          </p:cNvCxnSpPr>
          <p:nvPr/>
        </p:nvCxnSpPr>
        <p:spPr>
          <a:xfrm flipH="1" flipV="1">
            <a:off x="9290496" y="4284925"/>
            <a:ext cx="267641" cy="403410"/>
          </a:xfrm>
          <a:prstGeom prst="line">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16068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7ED4-1A8F-3F43-9EDC-8A44DAA06D48}"/>
              </a:ext>
            </a:extLst>
          </p:cNvPr>
          <p:cNvSpPr>
            <a:spLocks noGrp="1"/>
          </p:cNvSpPr>
          <p:nvPr>
            <p:ph type="title"/>
          </p:nvPr>
        </p:nvSpPr>
        <p:spPr>
          <a:xfrm>
            <a:off x="838200" y="136522"/>
            <a:ext cx="10515600" cy="1325563"/>
          </a:xfrm>
        </p:spPr>
        <p:txBody>
          <a:bodyPr/>
          <a:lstStyle/>
          <a:p>
            <a:pPr algn="ctr"/>
            <a:r>
              <a:rPr lang="en-US" sz="4300" dirty="0">
                <a:solidFill>
                  <a:srgbClr val="0000FF"/>
                </a:solidFill>
              </a:rPr>
              <a:t>RELATE tested on 1000 Genomes Data</a:t>
            </a:r>
          </a:p>
        </p:txBody>
      </p:sp>
      <p:pic>
        <p:nvPicPr>
          <p:cNvPr id="3074" name="Picture 2" descr="figure3">
            <a:extLst>
              <a:ext uri="{FF2B5EF4-FFF2-40B4-BE49-F238E27FC236}">
                <a16:creationId xmlns:a16="http://schemas.microsoft.com/office/drawing/2014/main" id="{CDAFDC6D-4C26-7B49-8EBA-F3164ACD5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682" y="1314370"/>
            <a:ext cx="7908636" cy="52416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A3398E-B20B-7C45-82E5-E90501AF9CEE}"/>
              </a:ext>
            </a:extLst>
          </p:cNvPr>
          <p:cNvSpPr txBox="1"/>
          <p:nvPr/>
        </p:nvSpPr>
        <p:spPr>
          <a:xfrm>
            <a:off x="216313" y="6075147"/>
            <a:ext cx="2547257" cy="646331"/>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Speidel et al. (2019) Nature Genetics</a:t>
            </a:r>
          </a:p>
        </p:txBody>
      </p:sp>
    </p:spTree>
    <p:extLst>
      <p:ext uri="{BB962C8B-B14F-4D97-AF65-F5344CB8AC3E}">
        <p14:creationId xmlns:p14="http://schemas.microsoft.com/office/powerpoint/2010/main" val="4207140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Concluding summary</a:t>
            </a:r>
          </a:p>
        </p:txBody>
      </p:sp>
      <p:sp>
        <p:nvSpPr>
          <p:cNvPr id="3" name="Content Placeholder 2"/>
          <p:cNvSpPr>
            <a:spLocks noGrp="1"/>
          </p:cNvSpPr>
          <p:nvPr>
            <p:ph idx="1"/>
          </p:nvPr>
        </p:nvSpPr>
        <p:spPr>
          <a:xfrm>
            <a:off x="838200" y="1520825"/>
            <a:ext cx="10515600" cy="4351338"/>
          </a:xfrm>
        </p:spPr>
        <p:txBody>
          <a:bodyPr>
            <a:noAutofit/>
          </a:bodyPr>
          <a:lstStyle/>
          <a:p>
            <a:r>
              <a:rPr lang="en-US" sz="3200" dirty="0">
                <a:latin typeface="Helvetica Light" charset="0"/>
                <a:ea typeface="Helvetica Light" charset="0"/>
                <a:cs typeface="Helvetica Light" charset="0"/>
              </a:rPr>
              <a:t>Fine-scale population structure is subdivisions of individuals on an ever increasingly granular scale</a:t>
            </a:r>
          </a:p>
          <a:p>
            <a:r>
              <a:rPr lang="en-US" sz="3200" dirty="0">
                <a:latin typeface="Helvetica Light" charset="0"/>
                <a:ea typeface="Helvetica Light" charset="0"/>
                <a:cs typeface="Helvetica Light" charset="0"/>
              </a:rPr>
              <a:t>Identity-by-descent and rare variant sharing are a powerful methods of identifying recent relationships and can be scaled by time.</a:t>
            </a:r>
          </a:p>
          <a:p>
            <a:r>
              <a:rPr lang="en-US" sz="3200" dirty="0">
                <a:latin typeface="Helvetica Light" charset="0"/>
                <a:ea typeface="Helvetica Light" charset="0"/>
                <a:cs typeface="Helvetica Light" charset="0"/>
              </a:rPr>
              <a:t>EEMS can visualize migration patterns on a fine-scale illustrating cryptic structure not observed with other methods</a:t>
            </a:r>
          </a:p>
          <a:p>
            <a:r>
              <a:rPr lang="en-US" sz="3200" dirty="0">
                <a:latin typeface="Helvetica Light" charset="0"/>
                <a:ea typeface="Helvetica Light" charset="0"/>
                <a:cs typeface="Helvetica Light" charset="0"/>
              </a:rPr>
              <a:t>ARGs attempt to capture the full history for each site and across the genome</a:t>
            </a:r>
          </a:p>
        </p:txBody>
      </p:sp>
    </p:spTree>
    <p:extLst>
      <p:ext uri="{BB962C8B-B14F-4D97-AF65-F5344CB8AC3E}">
        <p14:creationId xmlns:p14="http://schemas.microsoft.com/office/powerpoint/2010/main" val="760379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523" y="552019"/>
            <a:ext cx="7485070" cy="6117336"/>
          </a:xfrm>
          <a:prstGeom prst="rect">
            <a:avLst/>
          </a:prstGeom>
        </p:spPr>
      </p:pic>
      <p:sp>
        <p:nvSpPr>
          <p:cNvPr id="2" name="TextBox 1"/>
          <p:cNvSpPr txBox="1"/>
          <p:nvPr/>
        </p:nvSpPr>
        <p:spPr>
          <a:xfrm>
            <a:off x="318053" y="1083104"/>
            <a:ext cx="3737113" cy="769441"/>
          </a:xfrm>
          <a:prstGeom prst="rect">
            <a:avLst/>
          </a:prstGeom>
          <a:noFill/>
        </p:spPr>
        <p:txBody>
          <a:bodyPr wrap="square" rtlCol="0">
            <a:spAutoFit/>
          </a:bodyPr>
          <a:lstStyle/>
          <a:p>
            <a:pPr algn="ctr"/>
            <a:r>
              <a:rPr lang="en-US" sz="4400" dirty="0">
                <a:solidFill>
                  <a:srgbClr val="0000FF"/>
                </a:solidFill>
              </a:rPr>
              <a:t>Questions?</a:t>
            </a:r>
          </a:p>
        </p:txBody>
      </p:sp>
    </p:spTree>
    <p:extLst>
      <p:ext uri="{BB962C8B-B14F-4D97-AF65-F5344CB8AC3E}">
        <p14:creationId xmlns:p14="http://schemas.microsoft.com/office/powerpoint/2010/main" val="114397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IBD length is correlated with historical relationships.</a:t>
            </a:r>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207341" y="1879600"/>
            <a:ext cx="9232900" cy="4432300"/>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9487362" y="1825625"/>
                <a:ext cx="2388242" cy="8673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000" i="1">
                          <a:latin typeface="Cambria Math" charset="0"/>
                        </a:rPr>
                        <m:t>𝐸</m:t>
                      </m:r>
                      <m:r>
                        <a:rPr lang="en-US" sz="3000" i="1">
                          <a:latin typeface="Cambria Math" charset="0"/>
                        </a:rPr>
                        <m:t>[</m:t>
                      </m:r>
                      <m:r>
                        <a:rPr lang="en-US" sz="3000" i="1">
                          <a:latin typeface="Cambria Math" charset="0"/>
                        </a:rPr>
                        <m:t>𝑔</m:t>
                      </m:r>
                      <m:r>
                        <a:rPr lang="en-US" sz="3000" i="1">
                          <a:latin typeface="Cambria Math" charset="0"/>
                        </a:rPr>
                        <m:t>|</m:t>
                      </m:r>
                      <m:r>
                        <a:rPr lang="en-US" sz="3000" i="1">
                          <a:latin typeface="Cambria Math" charset="0"/>
                        </a:rPr>
                        <m:t>𝑙</m:t>
                      </m:r>
                      <m:r>
                        <a:rPr lang="en-US" sz="3000" i="1">
                          <a:latin typeface="Cambria Math" charset="0"/>
                        </a:rPr>
                        <m:t>]≅</m:t>
                      </m:r>
                      <m:f>
                        <m:fPr>
                          <m:ctrlPr>
                            <a:rPr lang="bg-BG" sz="3000" i="1">
                              <a:latin typeface="Cambria Math" panose="02040503050406030204" pitchFamily="18" charset="0"/>
                              <a:ea typeface="Cambria Math" charset="0"/>
                              <a:cs typeface="Cambria Math" charset="0"/>
                            </a:rPr>
                          </m:ctrlPr>
                        </m:fPr>
                        <m:num>
                          <m:r>
                            <a:rPr lang="en-US" sz="3000" i="1">
                              <a:latin typeface="Cambria Math" charset="0"/>
                              <a:ea typeface="Cambria Math" charset="0"/>
                              <a:cs typeface="Cambria Math" charset="0"/>
                            </a:rPr>
                            <m:t>3</m:t>
                          </m:r>
                        </m:num>
                        <m:den>
                          <m:r>
                            <a:rPr lang="en-US" sz="3000" i="1">
                              <a:latin typeface="Cambria Math" charset="0"/>
                              <a:ea typeface="Cambria Math" charset="0"/>
                              <a:cs typeface="Cambria Math" charset="0"/>
                            </a:rPr>
                            <m:t>2 ∗</m:t>
                          </m:r>
                          <m:r>
                            <a:rPr lang="en-US" sz="3000" i="1">
                              <a:latin typeface="Cambria Math" charset="0"/>
                              <a:ea typeface="Cambria Math" charset="0"/>
                              <a:cs typeface="Cambria Math" charset="0"/>
                            </a:rPr>
                            <m:t>𝑙</m:t>
                          </m:r>
                        </m:den>
                      </m:f>
                    </m:oMath>
                  </m:oMathPara>
                </a14:m>
                <a:endParaRPr lang="en-US" sz="3000" dirty="0"/>
              </a:p>
            </p:txBody>
          </p:sp>
        </mc:Choice>
        <mc:Fallback xmlns="">
          <p:sp>
            <p:nvSpPr>
              <p:cNvPr id="6" name="TextBox 5"/>
              <p:cNvSpPr txBox="1">
                <a:spLocks noRot="1" noChangeAspect="1" noMove="1" noResize="1" noEditPoints="1" noAdjustHandles="1" noChangeArrowheads="1" noChangeShapeType="1" noTextEdit="1"/>
              </p:cNvSpPr>
              <p:nvPr/>
            </p:nvSpPr>
            <p:spPr>
              <a:xfrm>
                <a:off x="9487362" y="1825625"/>
                <a:ext cx="2388242" cy="867353"/>
              </a:xfrm>
              <a:prstGeom prst="rect">
                <a:avLst/>
              </a:prstGeom>
              <a:blipFill rotWithShape="0">
                <a:blip r:embed="rId3"/>
                <a:stretch>
                  <a:fillRect/>
                </a:stretch>
              </a:blipFill>
            </p:spPr>
            <p:txBody>
              <a:bodyPr/>
              <a:lstStyle/>
              <a:p>
                <a:r>
                  <a:rPr lang="en-US">
                    <a:noFill/>
                  </a:rPr>
                  <a:t> </a:t>
                </a:r>
              </a:p>
            </p:txBody>
          </p:sp>
        </mc:Fallback>
      </mc:AlternateContent>
      <p:sp>
        <p:nvSpPr>
          <p:cNvPr id="7" name="TextBox 6"/>
          <p:cNvSpPr txBox="1"/>
          <p:nvPr/>
        </p:nvSpPr>
        <p:spPr>
          <a:xfrm>
            <a:off x="9511080" y="2928719"/>
            <a:ext cx="2388242"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Baharian</a:t>
            </a:r>
            <a:r>
              <a:rPr lang="en-US" dirty="0">
                <a:latin typeface="Helvetica Light" charset="0"/>
                <a:ea typeface="Helvetica Light" charset="0"/>
                <a:cs typeface="Helvetica Light" charset="0"/>
              </a:rPr>
              <a:t> et al. (2016) </a:t>
            </a:r>
            <a:r>
              <a:rPr lang="en-US" dirty="0" err="1">
                <a:latin typeface="Helvetica Light" charset="0"/>
                <a:ea typeface="Helvetica Light" charset="0"/>
                <a:cs typeface="Helvetica Light" charset="0"/>
              </a:rPr>
              <a:t>PLoS</a:t>
            </a:r>
            <a:r>
              <a:rPr lang="en-US" dirty="0">
                <a:latin typeface="Helvetica Light" charset="0"/>
                <a:ea typeface="Helvetica Light" charset="0"/>
                <a:cs typeface="Helvetica Light" charset="0"/>
              </a:rPr>
              <a:t> Genet.</a:t>
            </a:r>
          </a:p>
        </p:txBody>
      </p:sp>
      <p:sp>
        <p:nvSpPr>
          <p:cNvPr id="8" name="TextBox 7"/>
          <p:cNvSpPr txBox="1"/>
          <p:nvPr/>
        </p:nvSpPr>
        <p:spPr>
          <a:xfrm>
            <a:off x="7122838" y="5766373"/>
            <a:ext cx="2776536"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Palamara</a:t>
            </a:r>
            <a:r>
              <a:rPr lang="en-US" dirty="0">
                <a:latin typeface="Helvetica Light" charset="0"/>
                <a:ea typeface="Helvetica Light" charset="0"/>
                <a:cs typeface="Helvetica Light" charset="0"/>
              </a:rPr>
              <a:t> and </a:t>
            </a:r>
            <a:r>
              <a:rPr lang="en-US" dirty="0" err="1">
                <a:latin typeface="Helvetica Light" charset="0"/>
                <a:ea typeface="Helvetica Light" charset="0"/>
                <a:cs typeface="Helvetica Light" charset="0"/>
              </a:rPr>
              <a:t>Pe’er</a:t>
            </a:r>
            <a:r>
              <a:rPr lang="en-US" dirty="0">
                <a:latin typeface="Helvetica Light" charset="0"/>
                <a:ea typeface="Helvetica Light" charset="0"/>
                <a:cs typeface="Helvetica Light" charset="0"/>
              </a:rPr>
              <a:t> (2013) Bioinformatics</a:t>
            </a:r>
          </a:p>
        </p:txBody>
      </p:sp>
    </p:spTree>
    <p:extLst>
      <p:ext uri="{BB962C8B-B14F-4D97-AF65-F5344CB8AC3E}">
        <p14:creationId xmlns:p14="http://schemas.microsoft.com/office/powerpoint/2010/main" val="1185709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368" y="1069516"/>
            <a:ext cx="11186272" cy="511585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1972235" y="246529"/>
            <a:ext cx="8258735" cy="535531"/>
          </a:xfrm>
          <a:noFill/>
          <a:ln/>
        </p:spPr>
        <p:txBody>
          <a:bodyPr>
            <a:spAutoFit/>
          </a:bodyPr>
          <a:lstStyle/>
          <a:p>
            <a:pPr marL="0" indent="0" algn="ctr">
              <a:spcBef>
                <a:spcPct val="0"/>
              </a:spcBef>
              <a:buNone/>
            </a:pPr>
            <a:r>
              <a:rPr lang="en-US" altLang="x-none" sz="3200" dirty="0">
                <a:solidFill>
                  <a:srgbClr val="0000FF"/>
                </a:solidFill>
                <a:ea typeface="+mj-ea"/>
                <a:cs typeface="+mj-cs"/>
              </a:rPr>
              <a:t>Pairwise genetic relatedness across</a:t>
            </a:r>
          </a:p>
        </p:txBody>
      </p:sp>
      <p:sp>
        <p:nvSpPr>
          <p:cNvPr id="6" name="TextBox 5"/>
          <p:cNvSpPr txBox="1"/>
          <p:nvPr/>
        </p:nvSpPr>
        <p:spPr>
          <a:xfrm>
            <a:off x="8623183" y="6288162"/>
            <a:ext cx="3462799" cy="646331"/>
          </a:xfrm>
          <a:prstGeom prst="rect">
            <a:avLst/>
          </a:prstGeom>
          <a:noFill/>
        </p:spPr>
        <p:txBody>
          <a:bodyPr wrap="square" rtlCol="0">
            <a:spAutoFit/>
          </a:bodyPr>
          <a:lstStyle/>
          <a:p>
            <a:r>
              <a:rPr lang="en-US" dirty="0" err="1">
                <a:latin typeface="Helvetica Light" charset="0"/>
                <a:ea typeface="Helvetica Light" charset="0"/>
                <a:cs typeface="Helvetica Light" charset="0"/>
              </a:rPr>
              <a:t>Baharian</a:t>
            </a:r>
            <a:r>
              <a:rPr lang="en-US" dirty="0">
                <a:latin typeface="Helvetica Light" charset="0"/>
                <a:ea typeface="Helvetica Light" charset="0"/>
                <a:cs typeface="Helvetica Light" charset="0"/>
              </a:rPr>
              <a:t> et al. (2016) </a:t>
            </a:r>
            <a:r>
              <a:rPr lang="en-US" dirty="0" err="1">
                <a:latin typeface="Helvetica Light" charset="0"/>
                <a:ea typeface="Helvetica Light" charset="0"/>
                <a:cs typeface="Helvetica Light" charset="0"/>
              </a:rPr>
              <a:t>PLoS</a:t>
            </a:r>
            <a:r>
              <a:rPr lang="en-US" dirty="0">
                <a:latin typeface="Helvetica Light" charset="0"/>
                <a:ea typeface="Helvetica Light" charset="0"/>
                <a:cs typeface="Helvetica Light" charset="0"/>
              </a:rPr>
              <a:t> Genet.</a:t>
            </a:r>
          </a:p>
        </p:txBody>
      </p:sp>
    </p:spTree>
    <p:extLst>
      <p:ext uri="{BB962C8B-B14F-4D97-AF65-F5344CB8AC3E}">
        <p14:creationId xmlns:p14="http://schemas.microsoft.com/office/powerpoint/2010/main" val="1545120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7641394" y="1322882"/>
            <a:ext cx="3026606" cy="1265481"/>
          </a:xfrm>
        </p:spPr>
        <p:txBody>
          <a:bodyPr>
            <a:normAutofit fontScale="90000"/>
          </a:bodyPr>
          <a:lstStyle/>
          <a:p>
            <a:r>
              <a:rPr lang="en-US" sz="3200" dirty="0">
                <a:solidFill>
                  <a:srgbClr val="0000FF"/>
                </a:solidFill>
                <a:latin typeface="+mn-lt"/>
              </a:rPr>
              <a:t>Identity-by-descent as a means to look at fine-scale structure over time</a:t>
            </a:r>
          </a:p>
        </p:txBody>
      </p:sp>
      <p:pic>
        <p:nvPicPr>
          <p:cNvPr id="4" name="image41.jpg" descr="Figure3_new_183579.jpg"/>
          <p:cNvPicPr>
            <a:picLocks noChangeAspect="1"/>
          </p:cNvPicPr>
          <p:nvPr/>
        </p:nvPicPr>
        <p:blipFill rotWithShape="1">
          <a:blip r:embed="rId3"/>
          <a:srcRect l="61628" t="1672" b="15384"/>
          <a:stretch/>
        </p:blipFill>
        <p:spPr>
          <a:xfrm>
            <a:off x="2000250" y="400050"/>
            <a:ext cx="5641144" cy="6457950"/>
          </a:xfrm>
          <a:prstGeom prst="rect">
            <a:avLst/>
          </a:prstGeom>
          <a:ln/>
        </p:spPr>
      </p:pic>
      <p:sp>
        <p:nvSpPr>
          <p:cNvPr id="3" name="TextBox 2"/>
          <p:cNvSpPr txBox="1"/>
          <p:nvPr/>
        </p:nvSpPr>
        <p:spPr>
          <a:xfrm>
            <a:off x="8597462" y="6138041"/>
            <a:ext cx="2804996" cy="369332"/>
          </a:xfrm>
          <a:prstGeom prst="rect">
            <a:avLst/>
          </a:prstGeom>
          <a:noFill/>
        </p:spPr>
        <p:txBody>
          <a:bodyPr wrap="square" rtlCol="0">
            <a:spAutoFit/>
          </a:bodyPr>
          <a:lstStyle/>
          <a:p>
            <a:r>
              <a:rPr lang="en-US"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1876701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9893</TotalTime>
  <Words>3118</Words>
  <Application>Microsoft Macintosh PowerPoint</Application>
  <PresentationFormat>Widescreen</PresentationFormat>
  <Paragraphs>398</Paragraphs>
  <Slides>62</Slides>
  <Notes>24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Calibri Light</vt:lpstr>
      <vt:lpstr>Cambria Math</vt:lpstr>
      <vt:lpstr>Helvetica Light</vt:lpstr>
      <vt:lpstr>Helvetica Neue Light</vt:lpstr>
      <vt:lpstr>Office Theme</vt:lpstr>
      <vt:lpstr>Cryptic Relatedness and fine-scale population structure</vt:lpstr>
      <vt:lpstr>Learning objectives</vt:lpstr>
      <vt:lpstr>Cryptic Population Structure</vt:lpstr>
      <vt:lpstr>“A large number of loci is required to reveal fine-scale population structure using PCA”</vt:lpstr>
      <vt:lpstr>Demographic Inference Time Frames</vt:lpstr>
      <vt:lpstr>Identity by Decent (IBD): A method to find both distant and recent relationships</vt:lpstr>
      <vt:lpstr>IBD length is correlated with historical relationships.</vt:lpstr>
      <vt:lpstr>PowerPoint Presentation</vt:lpstr>
      <vt:lpstr>Identity-by-descent as a means to look at fine-scale structure over time</vt:lpstr>
      <vt:lpstr>Identity-by-descent as a means to look at fine-scale structure over time</vt:lpstr>
      <vt:lpstr>IBD can estimate effective population size over time.</vt:lpstr>
      <vt:lpstr>IBDNe in Samoa!</vt:lpstr>
      <vt:lpstr>IBD on a large scale</vt:lpstr>
      <vt:lpstr>IBD on a large scale</vt:lpstr>
      <vt:lpstr>Do rare variants help identify recent population structure?</vt:lpstr>
      <vt:lpstr>Do rare variants help identify recent population structure?</vt:lpstr>
      <vt:lpstr>Rare VS Common:  Population Structure Simulations</vt:lpstr>
      <vt:lpstr>Rare VS Common:  Assignment of Ancestry Proportions</vt:lpstr>
      <vt:lpstr>Rare VS Common: Which has Greater Information? And When? </vt:lpstr>
      <vt:lpstr>Rare Variants Identify Cryptic Populations </vt:lpstr>
      <vt:lpstr>Rare Variants Identify Cryptic Populations</vt:lpstr>
      <vt:lpstr>What is Their Geographic Ancestry?</vt:lpstr>
      <vt:lpstr>PCA of Global Diversity Including Cryptic Population</vt:lpstr>
      <vt:lpstr>PowerPoint Presentation</vt:lpstr>
      <vt:lpstr>Population Average PCA with More Axes</vt:lpstr>
      <vt:lpstr>PowerPoint Presentation</vt:lpstr>
      <vt:lpstr>Trans-Omics for Precision Medicine (TOPMed) Cohorts  </vt:lpstr>
      <vt:lpstr>Rare variant sharing  across cohorts</vt:lpstr>
      <vt:lpstr>Rare variant sharing  across cohorts</vt:lpstr>
      <vt:lpstr>Rare variant sharing  across cohorts</vt:lpstr>
      <vt:lpstr>Rare variant sharing  across cohorts</vt:lpstr>
      <vt:lpstr>Quick background on Samoa</vt:lpstr>
      <vt:lpstr>Quick background on Samoa</vt:lpstr>
      <vt:lpstr>PCA with all variants can’t  distinguish the two islands well.</vt:lpstr>
      <vt:lpstr>Rare variant Sharing in Samoa</vt:lpstr>
      <vt:lpstr>Genome-wide Association Studies of Latin America</vt:lpstr>
      <vt:lpstr>Latin America is NOT a homogenous group</vt:lpstr>
      <vt:lpstr>Height is strongly correlated with Indigenous American ancestry in Peru</vt:lpstr>
      <vt:lpstr>The results of a GWAS for height find one genome-wide significant locus: FBN1</vt:lpstr>
      <vt:lpstr>PowerPoint Presentation</vt:lpstr>
      <vt:lpstr>GLAD project: an effort to better represent Latin America</vt:lpstr>
      <vt:lpstr>We have made our first freeze! N=61,781</vt:lpstr>
      <vt:lpstr>PCA of GLAD samples demonstrates a wide diversity of ancestry</vt:lpstr>
      <vt:lpstr>Local ancestry of 1000 Latin American individuals ordered by % Native American Ancestry</vt:lpstr>
      <vt:lpstr>PowerPoint Presentation</vt:lpstr>
      <vt:lpstr>PowerPoint Presentation</vt:lpstr>
      <vt:lpstr>PowerPoint Presentation</vt:lpstr>
      <vt:lpstr>PowerPoint Presentation</vt:lpstr>
      <vt:lpstr>History of the Puerto Rican Diaspora</vt:lpstr>
      <vt:lpstr>Estimated Effective Migration Surfaces (EEMS)</vt:lpstr>
      <vt:lpstr>Assumptions: Stepping Stone Model</vt:lpstr>
      <vt:lpstr>PowerPoint Presentation</vt:lpstr>
      <vt:lpstr>PowerPoint Presentation</vt:lpstr>
      <vt:lpstr>PowerPoint Presentation</vt:lpstr>
      <vt:lpstr>PowerPoint Presentation</vt:lpstr>
      <vt:lpstr>PowerPoint Presentation</vt:lpstr>
      <vt:lpstr>PowerPoint Presentation</vt:lpstr>
      <vt:lpstr>RELATE: a means of finding ancestral recombination graphs (ARGs)</vt:lpstr>
      <vt:lpstr>RELATE of course was tested with simulation!</vt:lpstr>
      <vt:lpstr>RELATE tested on 1000 Genomes Data</vt:lpstr>
      <vt:lpstr>Concluding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timothydoconnor@gmail.com</dc:creator>
  <cp:lastModifiedBy>OConnor, Timothy</cp:lastModifiedBy>
  <cp:revision>66</cp:revision>
  <dcterms:created xsi:type="dcterms:W3CDTF">2017-07-05T15:37:03Z</dcterms:created>
  <dcterms:modified xsi:type="dcterms:W3CDTF">2022-07-15T16:35:58Z</dcterms:modified>
</cp:coreProperties>
</file>