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77" r:id="rId2"/>
    <p:sldId id="271" r:id="rId3"/>
    <p:sldId id="272" r:id="rId4"/>
    <p:sldId id="273" r:id="rId5"/>
    <p:sldId id="276" r:id="rId6"/>
    <p:sldId id="256" r:id="rId7"/>
    <p:sldId id="257" r:id="rId8"/>
    <p:sldId id="274" r:id="rId9"/>
    <p:sldId id="275" r:id="rId10"/>
    <p:sldId id="258" r:id="rId11"/>
    <p:sldId id="267" r:id="rId12"/>
    <p:sldId id="259" r:id="rId13"/>
    <p:sldId id="260" r:id="rId14"/>
    <p:sldId id="261" r:id="rId15"/>
    <p:sldId id="262" r:id="rId16"/>
    <p:sldId id="263" r:id="rId17"/>
    <p:sldId id="264" r:id="rId18"/>
    <p:sldId id="265" r:id="rId19"/>
    <p:sldId id="278" r:id="rId20"/>
    <p:sldId id="266" r:id="rId21"/>
  </p:sldIdLst>
  <p:sldSz cx="9144000" cy="6858000" type="screen4x3"/>
  <p:notesSz cx="9601200" cy="7315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304" userDrawn="1">
          <p15:clr>
            <a:srgbClr val="A4A3A4"/>
          </p15:clr>
        </p15:guide>
        <p15:guide id="2" pos="302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5"/>
    <p:restoredTop sz="94595"/>
  </p:normalViewPr>
  <p:slideViewPr>
    <p:cSldViewPr>
      <p:cViewPr varScale="1">
        <p:scale>
          <a:sx n="102" d="100"/>
          <a:sy n="102" d="100"/>
        </p:scale>
        <p:origin x="840" y="1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103" d="100"/>
          <a:sy n="103" d="100"/>
        </p:scale>
        <p:origin x="1376" y="168"/>
      </p:cViewPr>
      <p:guideLst>
        <p:guide orient="horz" pos="2304"/>
        <p:guide pos="3024"/>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handoutMaster" Target="handoutMasters/handoutMaster1.xml"/><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60520" cy="365760"/>
          </a:xfrm>
          <a:prstGeom prst="rect">
            <a:avLst/>
          </a:prstGeom>
        </p:spPr>
        <p:txBody>
          <a:bodyPr vert="horz" lIns="96661" tIns="48331" rIns="96661" bIns="48331" rtlCol="0"/>
          <a:lstStyle>
            <a:lvl1pPr algn="l">
              <a:defRPr sz="1300"/>
            </a:lvl1pPr>
          </a:lstStyle>
          <a:p>
            <a:r>
              <a:rPr lang="en-US" dirty="0" smtClean="0"/>
              <a:t>Module 2, Lecture 1</a:t>
            </a:r>
            <a:endParaRPr lang="en-US" dirty="0"/>
          </a:p>
        </p:txBody>
      </p:sp>
      <p:sp>
        <p:nvSpPr>
          <p:cNvPr id="3" name="Date Placeholder 2"/>
          <p:cNvSpPr>
            <a:spLocks noGrp="1"/>
          </p:cNvSpPr>
          <p:nvPr>
            <p:ph type="dt" sz="quarter" idx="1"/>
          </p:nvPr>
        </p:nvSpPr>
        <p:spPr>
          <a:xfrm>
            <a:off x="5438458" y="0"/>
            <a:ext cx="4160520" cy="365760"/>
          </a:xfrm>
          <a:prstGeom prst="rect">
            <a:avLst/>
          </a:prstGeom>
        </p:spPr>
        <p:txBody>
          <a:bodyPr vert="horz" lIns="96661" tIns="48331" rIns="96661" bIns="48331" rtlCol="0"/>
          <a:lstStyle>
            <a:lvl1pPr algn="r">
              <a:defRPr sz="1300"/>
            </a:lvl1pPr>
          </a:lstStyle>
          <a:p>
            <a:r>
              <a:rPr lang="en-US" dirty="0" smtClean="0"/>
              <a:t>7/11/2016</a:t>
            </a:r>
            <a:endParaRPr lang="en-US" dirty="0"/>
          </a:p>
        </p:txBody>
      </p:sp>
      <p:sp>
        <p:nvSpPr>
          <p:cNvPr id="4" name="Footer Placeholder 3"/>
          <p:cNvSpPr>
            <a:spLocks noGrp="1"/>
          </p:cNvSpPr>
          <p:nvPr>
            <p:ph type="ftr" sz="quarter" idx="2"/>
          </p:nvPr>
        </p:nvSpPr>
        <p:spPr>
          <a:xfrm>
            <a:off x="0" y="6948171"/>
            <a:ext cx="4160520" cy="365760"/>
          </a:xfrm>
          <a:prstGeom prst="rect">
            <a:avLst/>
          </a:prstGeom>
        </p:spPr>
        <p:txBody>
          <a:bodyPr vert="horz" lIns="96661" tIns="48331" rIns="96661" bIns="48331" rtlCol="0" anchor="b"/>
          <a:lstStyle>
            <a:lvl1pPr algn="l">
              <a:defRPr sz="1300"/>
            </a:lvl1pPr>
          </a:lstStyle>
          <a:p>
            <a:r>
              <a:rPr lang="en-US" dirty="0" smtClean="0"/>
              <a:t>Greg Gibson</a:t>
            </a:r>
            <a:endParaRPr lang="en-US" dirty="0"/>
          </a:p>
        </p:txBody>
      </p:sp>
      <p:sp>
        <p:nvSpPr>
          <p:cNvPr id="5" name="Slide Number Placeholder 4"/>
          <p:cNvSpPr>
            <a:spLocks noGrp="1"/>
          </p:cNvSpPr>
          <p:nvPr>
            <p:ph type="sldNum" sz="quarter" idx="3"/>
          </p:nvPr>
        </p:nvSpPr>
        <p:spPr>
          <a:xfrm>
            <a:off x="5438458" y="6948171"/>
            <a:ext cx="4160520" cy="365760"/>
          </a:xfrm>
          <a:prstGeom prst="rect">
            <a:avLst/>
          </a:prstGeom>
        </p:spPr>
        <p:txBody>
          <a:bodyPr vert="horz" lIns="96661" tIns="48331" rIns="96661" bIns="48331" rtlCol="0" anchor="b"/>
          <a:lstStyle>
            <a:lvl1pPr algn="r">
              <a:defRPr sz="1300"/>
            </a:lvl1pPr>
          </a:lstStyle>
          <a:p>
            <a:fld id="{952DF5B7-5A69-4EEC-AC95-8DFA6C32F6B2}" type="slidenum">
              <a:rPr lang="en-US" smtClean="0"/>
              <a:t>‹#›</a:t>
            </a:fld>
            <a:endParaRPr lang="en-US"/>
          </a:p>
        </p:txBody>
      </p:sp>
    </p:spTree>
    <p:extLst>
      <p:ext uri="{BB962C8B-B14F-4D97-AF65-F5344CB8AC3E}">
        <p14:creationId xmlns:p14="http://schemas.microsoft.com/office/powerpoint/2010/main" val="19931873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60520" cy="3657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5438458" y="0"/>
            <a:ext cx="4160520" cy="365760"/>
          </a:xfrm>
          <a:prstGeom prst="rect">
            <a:avLst/>
          </a:prstGeom>
        </p:spPr>
        <p:txBody>
          <a:bodyPr vert="horz" lIns="96661" tIns="48331" rIns="96661" bIns="48331" rtlCol="0"/>
          <a:lstStyle>
            <a:lvl1pPr algn="r">
              <a:defRPr sz="1300"/>
            </a:lvl1pPr>
          </a:lstStyle>
          <a:p>
            <a:fld id="{D15A3825-BF2D-4CE3-ABC1-DD6268F7D20E}" type="datetimeFigureOut">
              <a:rPr lang="en-US" smtClean="0"/>
              <a:t>7/4/16</a:t>
            </a:fld>
            <a:endParaRPr lang="en-US"/>
          </a:p>
        </p:txBody>
      </p:sp>
      <p:sp>
        <p:nvSpPr>
          <p:cNvPr id="4" name="Slide Image Placeholder 3"/>
          <p:cNvSpPr>
            <a:spLocks noGrp="1" noRot="1" noChangeAspect="1"/>
          </p:cNvSpPr>
          <p:nvPr>
            <p:ph type="sldImg" idx="2"/>
          </p:nvPr>
        </p:nvSpPr>
        <p:spPr>
          <a:xfrm>
            <a:off x="2971800" y="549275"/>
            <a:ext cx="3657600" cy="274320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960120" y="3474720"/>
            <a:ext cx="7680960" cy="329184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948171"/>
            <a:ext cx="4160520" cy="3657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5438458" y="6948171"/>
            <a:ext cx="4160520" cy="365760"/>
          </a:xfrm>
          <a:prstGeom prst="rect">
            <a:avLst/>
          </a:prstGeom>
        </p:spPr>
        <p:txBody>
          <a:bodyPr vert="horz" lIns="96661" tIns="48331" rIns="96661" bIns="48331" rtlCol="0" anchor="b"/>
          <a:lstStyle>
            <a:lvl1pPr algn="r">
              <a:defRPr sz="1300"/>
            </a:lvl1pPr>
          </a:lstStyle>
          <a:p>
            <a:fld id="{3FBEAD40-2D6F-4783-9C44-16997DEA3E33}" type="slidenum">
              <a:rPr lang="en-US" smtClean="0"/>
              <a:t>‹#›</a:t>
            </a:fld>
            <a:endParaRPr lang="en-US"/>
          </a:p>
        </p:txBody>
      </p:sp>
    </p:spTree>
    <p:extLst>
      <p:ext uri="{BB962C8B-B14F-4D97-AF65-F5344CB8AC3E}">
        <p14:creationId xmlns:p14="http://schemas.microsoft.com/office/powerpoint/2010/main" val="5924926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AU"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500">
                <a:solidFill>
                  <a:schemeClr val="tx1"/>
                </a:solidFill>
                <a:latin typeface="Times New Roman" pitchFamily="18" charset="0"/>
              </a:defRPr>
            </a:lvl1pPr>
            <a:lvl2pPr marL="785372" indent="-302066" eaLnBrk="0" hangingPunct="0">
              <a:defRPr sz="2500">
                <a:solidFill>
                  <a:schemeClr val="tx1"/>
                </a:solidFill>
                <a:latin typeface="Times New Roman" pitchFamily="18" charset="0"/>
              </a:defRPr>
            </a:lvl2pPr>
            <a:lvl3pPr marL="1208265" indent="-241653" eaLnBrk="0" hangingPunct="0">
              <a:defRPr sz="2500">
                <a:solidFill>
                  <a:schemeClr val="tx1"/>
                </a:solidFill>
                <a:latin typeface="Times New Roman" pitchFamily="18" charset="0"/>
              </a:defRPr>
            </a:lvl3pPr>
            <a:lvl4pPr marL="1691571" indent="-241653" eaLnBrk="0" hangingPunct="0">
              <a:defRPr sz="2500">
                <a:solidFill>
                  <a:schemeClr val="tx1"/>
                </a:solidFill>
                <a:latin typeface="Times New Roman" pitchFamily="18" charset="0"/>
              </a:defRPr>
            </a:lvl4pPr>
            <a:lvl5pPr marL="2174878" indent="-241653" eaLnBrk="0" hangingPunct="0">
              <a:defRPr sz="2500">
                <a:solidFill>
                  <a:schemeClr val="tx1"/>
                </a:solidFill>
                <a:latin typeface="Times New Roman" pitchFamily="18" charset="0"/>
              </a:defRPr>
            </a:lvl5pPr>
            <a:lvl6pPr marL="2658184" indent="-241653" eaLnBrk="0" fontAlgn="base" hangingPunct="0">
              <a:spcBef>
                <a:spcPct val="0"/>
              </a:spcBef>
              <a:spcAft>
                <a:spcPct val="0"/>
              </a:spcAft>
              <a:defRPr sz="2500">
                <a:solidFill>
                  <a:schemeClr val="tx1"/>
                </a:solidFill>
                <a:latin typeface="Times New Roman" pitchFamily="18" charset="0"/>
              </a:defRPr>
            </a:lvl6pPr>
            <a:lvl7pPr marL="3141490" indent="-241653" eaLnBrk="0" fontAlgn="base" hangingPunct="0">
              <a:spcBef>
                <a:spcPct val="0"/>
              </a:spcBef>
              <a:spcAft>
                <a:spcPct val="0"/>
              </a:spcAft>
              <a:defRPr sz="2500">
                <a:solidFill>
                  <a:schemeClr val="tx1"/>
                </a:solidFill>
                <a:latin typeface="Times New Roman" pitchFamily="18" charset="0"/>
              </a:defRPr>
            </a:lvl7pPr>
            <a:lvl8pPr marL="3624796" indent="-241653" eaLnBrk="0" fontAlgn="base" hangingPunct="0">
              <a:spcBef>
                <a:spcPct val="0"/>
              </a:spcBef>
              <a:spcAft>
                <a:spcPct val="0"/>
              </a:spcAft>
              <a:defRPr sz="2500">
                <a:solidFill>
                  <a:schemeClr val="tx1"/>
                </a:solidFill>
                <a:latin typeface="Times New Roman" pitchFamily="18" charset="0"/>
              </a:defRPr>
            </a:lvl8pPr>
            <a:lvl9pPr marL="4108102" indent="-241653" eaLnBrk="0" fontAlgn="base" hangingPunct="0">
              <a:spcBef>
                <a:spcPct val="0"/>
              </a:spcBef>
              <a:spcAft>
                <a:spcPct val="0"/>
              </a:spcAft>
              <a:defRPr sz="2500">
                <a:solidFill>
                  <a:schemeClr val="tx1"/>
                </a:solidFill>
                <a:latin typeface="Times New Roman" pitchFamily="18" charset="0"/>
              </a:defRPr>
            </a:lvl9pPr>
          </a:lstStyle>
          <a:p>
            <a:pPr eaLnBrk="1" hangingPunct="1"/>
            <a:fld id="{8F9CC00C-A2E9-436A-9C61-CE624B6CF648}" type="slidenum">
              <a:rPr lang="en-AU" sz="1300"/>
              <a:pPr eaLnBrk="1" hangingPunct="1"/>
              <a:t>1</a:t>
            </a:fld>
            <a:endParaRPr lang="en-AU" sz="1300"/>
          </a:p>
        </p:txBody>
      </p:sp>
    </p:spTree>
    <p:extLst>
      <p:ext uri="{BB962C8B-B14F-4D97-AF65-F5344CB8AC3E}">
        <p14:creationId xmlns:p14="http://schemas.microsoft.com/office/powerpoint/2010/main" val="41717948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AU" smtClean="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500">
                <a:solidFill>
                  <a:schemeClr val="tx1"/>
                </a:solidFill>
                <a:latin typeface="Times New Roman" pitchFamily="18" charset="0"/>
              </a:defRPr>
            </a:lvl1pPr>
            <a:lvl2pPr marL="785372" indent="-302066" eaLnBrk="0" hangingPunct="0">
              <a:defRPr sz="2500">
                <a:solidFill>
                  <a:schemeClr val="tx1"/>
                </a:solidFill>
                <a:latin typeface="Times New Roman" pitchFamily="18" charset="0"/>
              </a:defRPr>
            </a:lvl2pPr>
            <a:lvl3pPr marL="1208265" indent="-241653" eaLnBrk="0" hangingPunct="0">
              <a:defRPr sz="2500">
                <a:solidFill>
                  <a:schemeClr val="tx1"/>
                </a:solidFill>
                <a:latin typeface="Times New Roman" pitchFamily="18" charset="0"/>
              </a:defRPr>
            </a:lvl3pPr>
            <a:lvl4pPr marL="1691571" indent="-241653" eaLnBrk="0" hangingPunct="0">
              <a:defRPr sz="2500">
                <a:solidFill>
                  <a:schemeClr val="tx1"/>
                </a:solidFill>
                <a:latin typeface="Times New Roman" pitchFamily="18" charset="0"/>
              </a:defRPr>
            </a:lvl4pPr>
            <a:lvl5pPr marL="2174878" indent="-241653" eaLnBrk="0" hangingPunct="0">
              <a:defRPr sz="2500">
                <a:solidFill>
                  <a:schemeClr val="tx1"/>
                </a:solidFill>
                <a:latin typeface="Times New Roman" pitchFamily="18" charset="0"/>
              </a:defRPr>
            </a:lvl5pPr>
            <a:lvl6pPr marL="2658184" indent="-241653" eaLnBrk="0" fontAlgn="base" hangingPunct="0">
              <a:spcBef>
                <a:spcPct val="0"/>
              </a:spcBef>
              <a:spcAft>
                <a:spcPct val="0"/>
              </a:spcAft>
              <a:defRPr sz="2500">
                <a:solidFill>
                  <a:schemeClr val="tx1"/>
                </a:solidFill>
                <a:latin typeface="Times New Roman" pitchFamily="18" charset="0"/>
              </a:defRPr>
            </a:lvl6pPr>
            <a:lvl7pPr marL="3141490" indent="-241653" eaLnBrk="0" fontAlgn="base" hangingPunct="0">
              <a:spcBef>
                <a:spcPct val="0"/>
              </a:spcBef>
              <a:spcAft>
                <a:spcPct val="0"/>
              </a:spcAft>
              <a:defRPr sz="2500">
                <a:solidFill>
                  <a:schemeClr val="tx1"/>
                </a:solidFill>
                <a:latin typeface="Times New Roman" pitchFamily="18" charset="0"/>
              </a:defRPr>
            </a:lvl7pPr>
            <a:lvl8pPr marL="3624796" indent="-241653" eaLnBrk="0" fontAlgn="base" hangingPunct="0">
              <a:spcBef>
                <a:spcPct val="0"/>
              </a:spcBef>
              <a:spcAft>
                <a:spcPct val="0"/>
              </a:spcAft>
              <a:defRPr sz="2500">
                <a:solidFill>
                  <a:schemeClr val="tx1"/>
                </a:solidFill>
                <a:latin typeface="Times New Roman" pitchFamily="18" charset="0"/>
              </a:defRPr>
            </a:lvl8pPr>
            <a:lvl9pPr marL="4108102" indent="-241653" eaLnBrk="0" fontAlgn="base" hangingPunct="0">
              <a:spcBef>
                <a:spcPct val="0"/>
              </a:spcBef>
              <a:spcAft>
                <a:spcPct val="0"/>
              </a:spcAft>
              <a:defRPr sz="2500">
                <a:solidFill>
                  <a:schemeClr val="tx1"/>
                </a:solidFill>
                <a:latin typeface="Times New Roman" pitchFamily="18" charset="0"/>
              </a:defRPr>
            </a:lvl9pPr>
          </a:lstStyle>
          <a:p>
            <a:pPr eaLnBrk="1" hangingPunct="1"/>
            <a:fld id="{566D66A6-9321-467C-8D01-E2800AB1C2FA}" type="slidenum">
              <a:rPr lang="en-AU" sz="1300"/>
              <a:pPr eaLnBrk="1" hangingPunct="1"/>
              <a:t>2</a:t>
            </a:fld>
            <a:endParaRPr lang="en-AU" sz="1300"/>
          </a:p>
        </p:txBody>
      </p:sp>
    </p:spTree>
    <p:extLst>
      <p:ext uri="{BB962C8B-B14F-4D97-AF65-F5344CB8AC3E}">
        <p14:creationId xmlns:p14="http://schemas.microsoft.com/office/powerpoint/2010/main" val="23961938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smtClean="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500">
                <a:solidFill>
                  <a:schemeClr val="tx1"/>
                </a:solidFill>
                <a:latin typeface="Times New Roman" pitchFamily="18" charset="0"/>
              </a:defRPr>
            </a:lvl1pPr>
            <a:lvl2pPr marL="785372" indent="-302066" eaLnBrk="0" hangingPunct="0">
              <a:defRPr sz="2500">
                <a:solidFill>
                  <a:schemeClr val="tx1"/>
                </a:solidFill>
                <a:latin typeface="Times New Roman" pitchFamily="18" charset="0"/>
              </a:defRPr>
            </a:lvl2pPr>
            <a:lvl3pPr marL="1208265" indent="-241653" eaLnBrk="0" hangingPunct="0">
              <a:defRPr sz="2500">
                <a:solidFill>
                  <a:schemeClr val="tx1"/>
                </a:solidFill>
                <a:latin typeface="Times New Roman" pitchFamily="18" charset="0"/>
              </a:defRPr>
            </a:lvl3pPr>
            <a:lvl4pPr marL="1691571" indent="-241653" eaLnBrk="0" hangingPunct="0">
              <a:defRPr sz="2500">
                <a:solidFill>
                  <a:schemeClr val="tx1"/>
                </a:solidFill>
                <a:latin typeface="Times New Roman" pitchFamily="18" charset="0"/>
              </a:defRPr>
            </a:lvl4pPr>
            <a:lvl5pPr marL="2174878" indent="-241653" eaLnBrk="0" hangingPunct="0">
              <a:defRPr sz="2500">
                <a:solidFill>
                  <a:schemeClr val="tx1"/>
                </a:solidFill>
                <a:latin typeface="Times New Roman" pitchFamily="18" charset="0"/>
              </a:defRPr>
            </a:lvl5pPr>
            <a:lvl6pPr marL="2658184" indent="-241653" eaLnBrk="0" fontAlgn="base" hangingPunct="0">
              <a:spcBef>
                <a:spcPct val="0"/>
              </a:spcBef>
              <a:spcAft>
                <a:spcPct val="0"/>
              </a:spcAft>
              <a:defRPr sz="2500">
                <a:solidFill>
                  <a:schemeClr val="tx1"/>
                </a:solidFill>
                <a:latin typeface="Times New Roman" pitchFamily="18" charset="0"/>
              </a:defRPr>
            </a:lvl6pPr>
            <a:lvl7pPr marL="3141490" indent="-241653" eaLnBrk="0" fontAlgn="base" hangingPunct="0">
              <a:spcBef>
                <a:spcPct val="0"/>
              </a:spcBef>
              <a:spcAft>
                <a:spcPct val="0"/>
              </a:spcAft>
              <a:defRPr sz="2500">
                <a:solidFill>
                  <a:schemeClr val="tx1"/>
                </a:solidFill>
                <a:latin typeface="Times New Roman" pitchFamily="18" charset="0"/>
              </a:defRPr>
            </a:lvl7pPr>
            <a:lvl8pPr marL="3624796" indent="-241653" eaLnBrk="0" fontAlgn="base" hangingPunct="0">
              <a:spcBef>
                <a:spcPct val="0"/>
              </a:spcBef>
              <a:spcAft>
                <a:spcPct val="0"/>
              </a:spcAft>
              <a:defRPr sz="2500">
                <a:solidFill>
                  <a:schemeClr val="tx1"/>
                </a:solidFill>
                <a:latin typeface="Times New Roman" pitchFamily="18" charset="0"/>
              </a:defRPr>
            </a:lvl8pPr>
            <a:lvl9pPr marL="4108102" indent="-241653" eaLnBrk="0" fontAlgn="base" hangingPunct="0">
              <a:spcBef>
                <a:spcPct val="0"/>
              </a:spcBef>
              <a:spcAft>
                <a:spcPct val="0"/>
              </a:spcAft>
              <a:defRPr sz="2500">
                <a:solidFill>
                  <a:schemeClr val="tx1"/>
                </a:solidFill>
                <a:latin typeface="Times New Roman" pitchFamily="18" charset="0"/>
              </a:defRPr>
            </a:lvl9pPr>
          </a:lstStyle>
          <a:p>
            <a:pPr eaLnBrk="1" hangingPunct="1"/>
            <a:fld id="{3EB9E7D5-AF7E-40A0-9E13-DB113B26C4A6}" type="slidenum">
              <a:rPr lang="en-AU" sz="1300"/>
              <a:pPr eaLnBrk="1" hangingPunct="1"/>
              <a:t>3</a:t>
            </a:fld>
            <a:endParaRPr lang="en-AU" sz="1300"/>
          </a:p>
        </p:txBody>
      </p:sp>
    </p:spTree>
    <p:extLst>
      <p:ext uri="{BB962C8B-B14F-4D97-AF65-F5344CB8AC3E}">
        <p14:creationId xmlns:p14="http://schemas.microsoft.com/office/powerpoint/2010/main" val="11125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AU" smtClean="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500">
                <a:solidFill>
                  <a:schemeClr val="tx1"/>
                </a:solidFill>
                <a:latin typeface="Times New Roman" pitchFamily="18" charset="0"/>
              </a:defRPr>
            </a:lvl1pPr>
            <a:lvl2pPr marL="785372" indent="-302066" eaLnBrk="0" hangingPunct="0">
              <a:defRPr sz="2500">
                <a:solidFill>
                  <a:schemeClr val="tx1"/>
                </a:solidFill>
                <a:latin typeface="Times New Roman" pitchFamily="18" charset="0"/>
              </a:defRPr>
            </a:lvl2pPr>
            <a:lvl3pPr marL="1208265" indent="-241653" eaLnBrk="0" hangingPunct="0">
              <a:defRPr sz="2500">
                <a:solidFill>
                  <a:schemeClr val="tx1"/>
                </a:solidFill>
                <a:latin typeface="Times New Roman" pitchFamily="18" charset="0"/>
              </a:defRPr>
            </a:lvl3pPr>
            <a:lvl4pPr marL="1691571" indent="-241653" eaLnBrk="0" hangingPunct="0">
              <a:defRPr sz="2500">
                <a:solidFill>
                  <a:schemeClr val="tx1"/>
                </a:solidFill>
                <a:latin typeface="Times New Roman" pitchFamily="18" charset="0"/>
              </a:defRPr>
            </a:lvl4pPr>
            <a:lvl5pPr marL="2174878" indent="-241653" eaLnBrk="0" hangingPunct="0">
              <a:defRPr sz="2500">
                <a:solidFill>
                  <a:schemeClr val="tx1"/>
                </a:solidFill>
                <a:latin typeface="Times New Roman" pitchFamily="18" charset="0"/>
              </a:defRPr>
            </a:lvl5pPr>
            <a:lvl6pPr marL="2658184" indent="-241653" eaLnBrk="0" fontAlgn="base" hangingPunct="0">
              <a:spcBef>
                <a:spcPct val="0"/>
              </a:spcBef>
              <a:spcAft>
                <a:spcPct val="0"/>
              </a:spcAft>
              <a:defRPr sz="2500">
                <a:solidFill>
                  <a:schemeClr val="tx1"/>
                </a:solidFill>
                <a:latin typeface="Times New Roman" pitchFamily="18" charset="0"/>
              </a:defRPr>
            </a:lvl6pPr>
            <a:lvl7pPr marL="3141490" indent="-241653" eaLnBrk="0" fontAlgn="base" hangingPunct="0">
              <a:spcBef>
                <a:spcPct val="0"/>
              </a:spcBef>
              <a:spcAft>
                <a:spcPct val="0"/>
              </a:spcAft>
              <a:defRPr sz="2500">
                <a:solidFill>
                  <a:schemeClr val="tx1"/>
                </a:solidFill>
                <a:latin typeface="Times New Roman" pitchFamily="18" charset="0"/>
              </a:defRPr>
            </a:lvl7pPr>
            <a:lvl8pPr marL="3624796" indent="-241653" eaLnBrk="0" fontAlgn="base" hangingPunct="0">
              <a:spcBef>
                <a:spcPct val="0"/>
              </a:spcBef>
              <a:spcAft>
                <a:spcPct val="0"/>
              </a:spcAft>
              <a:defRPr sz="2500">
                <a:solidFill>
                  <a:schemeClr val="tx1"/>
                </a:solidFill>
                <a:latin typeface="Times New Roman" pitchFamily="18" charset="0"/>
              </a:defRPr>
            </a:lvl8pPr>
            <a:lvl9pPr marL="4108102" indent="-241653" eaLnBrk="0" fontAlgn="base" hangingPunct="0">
              <a:spcBef>
                <a:spcPct val="0"/>
              </a:spcBef>
              <a:spcAft>
                <a:spcPct val="0"/>
              </a:spcAft>
              <a:defRPr sz="2500">
                <a:solidFill>
                  <a:schemeClr val="tx1"/>
                </a:solidFill>
                <a:latin typeface="Times New Roman" pitchFamily="18" charset="0"/>
              </a:defRPr>
            </a:lvl9pPr>
          </a:lstStyle>
          <a:p>
            <a:pPr eaLnBrk="1" hangingPunct="1"/>
            <a:fld id="{76D8483C-9954-41BF-8554-BCBFFF7D4809}" type="slidenum">
              <a:rPr lang="en-AU" sz="1300"/>
              <a:pPr eaLnBrk="1" hangingPunct="1"/>
              <a:t>8</a:t>
            </a:fld>
            <a:endParaRPr lang="en-AU" sz="1300"/>
          </a:p>
        </p:txBody>
      </p:sp>
    </p:spTree>
    <p:extLst>
      <p:ext uri="{BB962C8B-B14F-4D97-AF65-F5344CB8AC3E}">
        <p14:creationId xmlns:p14="http://schemas.microsoft.com/office/powerpoint/2010/main" val="39995474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AU" smtClean="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500">
                <a:solidFill>
                  <a:schemeClr val="tx1"/>
                </a:solidFill>
                <a:latin typeface="Times New Roman" pitchFamily="18" charset="0"/>
              </a:defRPr>
            </a:lvl1pPr>
            <a:lvl2pPr marL="785372" indent="-302066" eaLnBrk="0" hangingPunct="0">
              <a:defRPr sz="2500">
                <a:solidFill>
                  <a:schemeClr val="tx1"/>
                </a:solidFill>
                <a:latin typeface="Times New Roman" pitchFamily="18" charset="0"/>
              </a:defRPr>
            </a:lvl2pPr>
            <a:lvl3pPr marL="1208265" indent="-241653" eaLnBrk="0" hangingPunct="0">
              <a:defRPr sz="2500">
                <a:solidFill>
                  <a:schemeClr val="tx1"/>
                </a:solidFill>
                <a:latin typeface="Times New Roman" pitchFamily="18" charset="0"/>
              </a:defRPr>
            </a:lvl3pPr>
            <a:lvl4pPr marL="1691571" indent="-241653" eaLnBrk="0" hangingPunct="0">
              <a:defRPr sz="2500">
                <a:solidFill>
                  <a:schemeClr val="tx1"/>
                </a:solidFill>
                <a:latin typeface="Times New Roman" pitchFamily="18" charset="0"/>
              </a:defRPr>
            </a:lvl4pPr>
            <a:lvl5pPr marL="2174878" indent="-241653" eaLnBrk="0" hangingPunct="0">
              <a:defRPr sz="2500">
                <a:solidFill>
                  <a:schemeClr val="tx1"/>
                </a:solidFill>
                <a:latin typeface="Times New Roman" pitchFamily="18" charset="0"/>
              </a:defRPr>
            </a:lvl5pPr>
            <a:lvl6pPr marL="2658184" indent="-241653" eaLnBrk="0" fontAlgn="base" hangingPunct="0">
              <a:spcBef>
                <a:spcPct val="0"/>
              </a:spcBef>
              <a:spcAft>
                <a:spcPct val="0"/>
              </a:spcAft>
              <a:defRPr sz="2500">
                <a:solidFill>
                  <a:schemeClr val="tx1"/>
                </a:solidFill>
                <a:latin typeface="Times New Roman" pitchFamily="18" charset="0"/>
              </a:defRPr>
            </a:lvl6pPr>
            <a:lvl7pPr marL="3141490" indent="-241653" eaLnBrk="0" fontAlgn="base" hangingPunct="0">
              <a:spcBef>
                <a:spcPct val="0"/>
              </a:spcBef>
              <a:spcAft>
                <a:spcPct val="0"/>
              </a:spcAft>
              <a:defRPr sz="2500">
                <a:solidFill>
                  <a:schemeClr val="tx1"/>
                </a:solidFill>
                <a:latin typeface="Times New Roman" pitchFamily="18" charset="0"/>
              </a:defRPr>
            </a:lvl7pPr>
            <a:lvl8pPr marL="3624796" indent="-241653" eaLnBrk="0" fontAlgn="base" hangingPunct="0">
              <a:spcBef>
                <a:spcPct val="0"/>
              </a:spcBef>
              <a:spcAft>
                <a:spcPct val="0"/>
              </a:spcAft>
              <a:defRPr sz="2500">
                <a:solidFill>
                  <a:schemeClr val="tx1"/>
                </a:solidFill>
                <a:latin typeface="Times New Roman" pitchFamily="18" charset="0"/>
              </a:defRPr>
            </a:lvl8pPr>
            <a:lvl9pPr marL="4108102" indent="-241653" eaLnBrk="0" fontAlgn="base" hangingPunct="0">
              <a:spcBef>
                <a:spcPct val="0"/>
              </a:spcBef>
              <a:spcAft>
                <a:spcPct val="0"/>
              </a:spcAft>
              <a:defRPr sz="2500">
                <a:solidFill>
                  <a:schemeClr val="tx1"/>
                </a:solidFill>
                <a:latin typeface="Times New Roman" pitchFamily="18" charset="0"/>
              </a:defRPr>
            </a:lvl9pPr>
          </a:lstStyle>
          <a:p>
            <a:pPr eaLnBrk="1" hangingPunct="1"/>
            <a:fld id="{6D5346DA-FF77-4119-88FF-158F7EFDED0A}" type="slidenum">
              <a:rPr lang="en-AU" sz="1300"/>
              <a:pPr eaLnBrk="1" hangingPunct="1"/>
              <a:t>9</a:t>
            </a:fld>
            <a:endParaRPr lang="en-AU" sz="1300"/>
          </a:p>
        </p:txBody>
      </p:sp>
    </p:spTree>
    <p:extLst>
      <p:ext uri="{BB962C8B-B14F-4D97-AF65-F5344CB8AC3E}">
        <p14:creationId xmlns:p14="http://schemas.microsoft.com/office/powerpoint/2010/main" val="33494372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80F4B2A-EC8B-4E0E-BC22-B62F47DEF491}" type="datetimeFigureOut">
              <a:rPr lang="en-US" smtClean="0"/>
              <a:t>7/4/16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D523C6-60D6-4BC1-AD20-3EAA244D00B5}" type="slidenum">
              <a:rPr lang="en-US" smtClean="0"/>
              <a:t>‹#›</a:t>
            </a:fld>
            <a:endParaRPr lang="en-US"/>
          </a:p>
        </p:txBody>
      </p:sp>
    </p:spTree>
    <p:extLst>
      <p:ext uri="{BB962C8B-B14F-4D97-AF65-F5344CB8AC3E}">
        <p14:creationId xmlns:p14="http://schemas.microsoft.com/office/powerpoint/2010/main" val="13039247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0F4B2A-EC8B-4E0E-BC22-B62F47DEF491}" type="datetimeFigureOut">
              <a:rPr lang="en-US" smtClean="0"/>
              <a:t>7/4/16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D523C6-60D6-4BC1-AD20-3EAA244D00B5}" type="slidenum">
              <a:rPr lang="en-US" smtClean="0"/>
              <a:t>‹#›</a:t>
            </a:fld>
            <a:endParaRPr lang="en-US"/>
          </a:p>
        </p:txBody>
      </p:sp>
    </p:spTree>
    <p:extLst>
      <p:ext uri="{BB962C8B-B14F-4D97-AF65-F5344CB8AC3E}">
        <p14:creationId xmlns:p14="http://schemas.microsoft.com/office/powerpoint/2010/main" val="2675741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0F4B2A-EC8B-4E0E-BC22-B62F47DEF491}" type="datetimeFigureOut">
              <a:rPr lang="en-US" smtClean="0"/>
              <a:t>7/4/16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D523C6-60D6-4BC1-AD20-3EAA244D00B5}" type="slidenum">
              <a:rPr lang="en-US" smtClean="0"/>
              <a:t>‹#›</a:t>
            </a:fld>
            <a:endParaRPr lang="en-US"/>
          </a:p>
        </p:txBody>
      </p:sp>
    </p:spTree>
    <p:extLst>
      <p:ext uri="{BB962C8B-B14F-4D97-AF65-F5344CB8AC3E}">
        <p14:creationId xmlns:p14="http://schemas.microsoft.com/office/powerpoint/2010/main" val="31015416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0F4B2A-EC8B-4E0E-BC22-B62F47DEF491}" type="datetimeFigureOut">
              <a:rPr lang="en-US" smtClean="0"/>
              <a:t>7/4/16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D523C6-60D6-4BC1-AD20-3EAA244D00B5}" type="slidenum">
              <a:rPr lang="en-US" smtClean="0"/>
              <a:t>‹#›</a:t>
            </a:fld>
            <a:endParaRPr lang="en-US"/>
          </a:p>
        </p:txBody>
      </p:sp>
    </p:spTree>
    <p:extLst>
      <p:ext uri="{BB962C8B-B14F-4D97-AF65-F5344CB8AC3E}">
        <p14:creationId xmlns:p14="http://schemas.microsoft.com/office/powerpoint/2010/main" val="2964580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0F4B2A-EC8B-4E0E-BC22-B62F47DEF491}" type="datetimeFigureOut">
              <a:rPr lang="en-US" smtClean="0"/>
              <a:t>7/4/16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D523C6-60D6-4BC1-AD20-3EAA244D00B5}" type="slidenum">
              <a:rPr lang="en-US" smtClean="0"/>
              <a:t>‹#›</a:t>
            </a:fld>
            <a:endParaRPr lang="en-US"/>
          </a:p>
        </p:txBody>
      </p:sp>
    </p:spTree>
    <p:extLst>
      <p:ext uri="{BB962C8B-B14F-4D97-AF65-F5344CB8AC3E}">
        <p14:creationId xmlns:p14="http://schemas.microsoft.com/office/powerpoint/2010/main" val="3876016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80F4B2A-EC8B-4E0E-BC22-B62F47DEF491}" type="datetimeFigureOut">
              <a:rPr lang="en-US" smtClean="0"/>
              <a:t>7/4/16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D523C6-60D6-4BC1-AD20-3EAA244D00B5}" type="slidenum">
              <a:rPr lang="en-US" smtClean="0"/>
              <a:t>‹#›</a:t>
            </a:fld>
            <a:endParaRPr lang="en-US"/>
          </a:p>
        </p:txBody>
      </p:sp>
    </p:spTree>
    <p:extLst>
      <p:ext uri="{BB962C8B-B14F-4D97-AF65-F5344CB8AC3E}">
        <p14:creationId xmlns:p14="http://schemas.microsoft.com/office/powerpoint/2010/main" val="18039889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80F4B2A-EC8B-4E0E-BC22-B62F47DEF491}" type="datetimeFigureOut">
              <a:rPr lang="en-US" smtClean="0"/>
              <a:t>7/4/16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D523C6-60D6-4BC1-AD20-3EAA244D00B5}" type="slidenum">
              <a:rPr lang="en-US" smtClean="0"/>
              <a:t>‹#›</a:t>
            </a:fld>
            <a:endParaRPr lang="en-US"/>
          </a:p>
        </p:txBody>
      </p:sp>
    </p:spTree>
    <p:extLst>
      <p:ext uri="{BB962C8B-B14F-4D97-AF65-F5344CB8AC3E}">
        <p14:creationId xmlns:p14="http://schemas.microsoft.com/office/powerpoint/2010/main" val="33980888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80F4B2A-EC8B-4E0E-BC22-B62F47DEF491}" type="datetimeFigureOut">
              <a:rPr lang="en-US" smtClean="0"/>
              <a:t>7/4/16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D523C6-60D6-4BC1-AD20-3EAA244D00B5}" type="slidenum">
              <a:rPr lang="en-US" smtClean="0"/>
              <a:t>‹#›</a:t>
            </a:fld>
            <a:endParaRPr lang="en-US"/>
          </a:p>
        </p:txBody>
      </p:sp>
    </p:spTree>
    <p:extLst>
      <p:ext uri="{BB962C8B-B14F-4D97-AF65-F5344CB8AC3E}">
        <p14:creationId xmlns:p14="http://schemas.microsoft.com/office/powerpoint/2010/main" val="3126673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0F4B2A-EC8B-4E0E-BC22-B62F47DEF491}" type="datetimeFigureOut">
              <a:rPr lang="en-US" smtClean="0"/>
              <a:t>7/4/16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D523C6-60D6-4BC1-AD20-3EAA244D00B5}" type="slidenum">
              <a:rPr lang="en-US" smtClean="0"/>
              <a:t>‹#›</a:t>
            </a:fld>
            <a:endParaRPr lang="en-US"/>
          </a:p>
        </p:txBody>
      </p:sp>
    </p:spTree>
    <p:extLst>
      <p:ext uri="{BB962C8B-B14F-4D97-AF65-F5344CB8AC3E}">
        <p14:creationId xmlns:p14="http://schemas.microsoft.com/office/powerpoint/2010/main" val="4290045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0F4B2A-EC8B-4E0E-BC22-B62F47DEF491}" type="datetimeFigureOut">
              <a:rPr lang="en-US" smtClean="0"/>
              <a:t>7/4/16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D523C6-60D6-4BC1-AD20-3EAA244D00B5}" type="slidenum">
              <a:rPr lang="en-US" smtClean="0"/>
              <a:t>‹#›</a:t>
            </a:fld>
            <a:endParaRPr lang="en-US"/>
          </a:p>
        </p:txBody>
      </p:sp>
    </p:spTree>
    <p:extLst>
      <p:ext uri="{BB962C8B-B14F-4D97-AF65-F5344CB8AC3E}">
        <p14:creationId xmlns:p14="http://schemas.microsoft.com/office/powerpoint/2010/main" val="434996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0F4B2A-EC8B-4E0E-BC22-B62F47DEF491}" type="datetimeFigureOut">
              <a:rPr lang="en-US" smtClean="0"/>
              <a:t>7/4/16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D523C6-60D6-4BC1-AD20-3EAA244D00B5}" type="slidenum">
              <a:rPr lang="en-US" smtClean="0"/>
              <a:t>‹#›</a:t>
            </a:fld>
            <a:endParaRPr lang="en-US"/>
          </a:p>
        </p:txBody>
      </p:sp>
    </p:spTree>
    <p:extLst>
      <p:ext uri="{BB962C8B-B14F-4D97-AF65-F5344CB8AC3E}">
        <p14:creationId xmlns:p14="http://schemas.microsoft.com/office/powerpoint/2010/main" val="275262746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0F4B2A-EC8B-4E0E-BC22-B62F47DEF491}" type="datetimeFigureOut">
              <a:rPr lang="en-US" smtClean="0"/>
              <a:t>7/4/16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D523C6-60D6-4BC1-AD20-3EAA244D00B5}" type="slidenum">
              <a:rPr lang="en-US" smtClean="0"/>
              <a:t>‹#›</a:t>
            </a:fld>
            <a:endParaRPr lang="en-US"/>
          </a:p>
        </p:txBody>
      </p:sp>
    </p:spTree>
    <p:extLst>
      <p:ext uri="{BB962C8B-B14F-4D97-AF65-F5344CB8AC3E}">
        <p14:creationId xmlns:p14="http://schemas.microsoft.com/office/powerpoint/2010/main" val="24811632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8.jpeg"/><Relationship Id="rId1" Type="http://schemas.openxmlformats.org/officeDocument/2006/relationships/slideLayout" Target="../slideLayouts/slideLayout7.xml"/><Relationship Id="rId2" Type="http://schemas.openxmlformats.org/officeDocument/2006/relationships/image" Target="../media/image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jpeg"/><Relationship Id="rId3" Type="http://schemas.openxmlformats.org/officeDocument/2006/relationships/image" Target="../media/image1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jpeg"/><Relationship Id="rId1" Type="http://schemas.openxmlformats.org/officeDocument/2006/relationships/slideLayout" Target="../slideLayouts/slideLayout7.xml"/><Relationship Id="rId2" Type="http://schemas.openxmlformats.org/officeDocument/2006/relationships/image" Target="../media/image14.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457200" y="1857375"/>
            <a:ext cx="8534400" cy="1219200"/>
          </a:xfrm>
        </p:spPr>
        <p:txBody>
          <a:bodyPr>
            <a:normAutofit fontScale="90000"/>
          </a:bodyPr>
          <a:lstStyle/>
          <a:p>
            <a:pPr eaLnBrk="1" hangingPunct="1"/>
            <a:r>
              <a:rPr lang="en-US" sz="4000" dirty="0" smtClean="0">
                <a:solidFill>
                  <a:srgbClr val="C00000"/>
                </a:solidFill>
                <a:latin typeface="Comic Sans MS" pitchFamily="66" charset="0"/>
              </a:rPr>
              <a:t>Introduction to </a:t>
            </a:r>
            <a:r>
              <a:rPr lang="en-US" sz="4000" dirty="0" smtClean="0">
                <a:solidFill>
                  <a:srgbClr val="C00000"/>
                </a:solidFill>
                <a:latin typeface="Comic Sans MS" pitchFamily="66" charset="0"/>
              </a:rPr>
              <a:t>Genetics and Genomics</a:t>
            </a:r>
            <a:br>
              <a:rPr lang="en-US" sz="4000" dirty="0" smtClean="0">
                <a:solidFill>
                  <a:srgbClr val="C00000"/>
                </a:solidFill>
                <a:latin typeface="Comic Sans MS" pitchFamily="66" charset="0"/>
              </a:rPr>
            </a:br>
            <a:r>
              <a:rPr lang="en-US" sz="4000" dirty="0" smtClean="0">
                <a:latin typeface="Comic Sans MS" pitchFamily="66" charset="0"/>
              </a:rPr>
              <a:t/>
            </a:r>
            <a:br>
              <a:rPr lang="en-US" sz="4000" dirty="0" smtClean="0">
                <a:latin typeface="Comic Sans MS" pitchFamily="66" charset="0"/>
              </a:rPr>
            </a:br>
            <a:r>
              <a:rPr lang="en-US" sz="4000" dirty="0" smtClean="0">
                <a:latin typeface="Comic Sans MS" pitchFamily="66" charset="0"/>
              </a:rPr>
              <a:t>1.  </a:t>
            </a:r>
            <a:r>
              <a:rPr lang="en-US" sz="3600" b="1" dirty="0" smtClean="0">
                <a:latin typeface="Comic Sans MS" pitchFamily="66" charset="0"/>
              </a:rPr>
              <a:t>Genes and Inheritance</a:t>
            </a:r>
            <a:endParaRPr lang="en-US" sz="3600" dirty="0" smtClean="0">
              <a:latin typeface="Comic Sans MS" pitchFamily="66" charset="0"/>
            </a:endParaRPr>
          </a:p>
        </p:txBody>
      </p:sp>
      <p:pic>
        <p:nvPicPr>
          <p:cNvPr id="2051" name="Picture 4" descr="soulcatcher_1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1575" y="3646488"/>
            <a:ext cx="1697038" cy="84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5" descr="sisg_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9050" y="212725"/>
            <a:ext cx="6550025"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6715125" y="357188"/>
            <a:ext cx="857250" cy="428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solidFill>
                <a:schemeClr val="bg1"/>
              </a:solidFill>
            </a:endParaRPr>
          </a:p>
        </p:txBody>
      </p:sp>
      <p:sp>
        <p:nvSpPr>
          <p:cNvPr id="2054" name="TextBox 5"/>
          <p:cNvSpPr txBox="1">
            <a:spLocks noChangeArrowheads="1"/>
          </p:cNvSpPr>
          <p:nvPr/>
        </p:nvSpPr>
        <p:spPr bwMode="auto">
          <a:xfrm>
            <a:off x="6715125" y="385763"/>
            <a:ext cx="75533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AU" sz="2000" b="1" dirty="0" smtClean="0">
                <a:solidFill>
                  <a:schemeClr val="accent1">
                    <a:lumMod val="50000"/>
                  </a:schemeClr>
                </a:solidFill>
                <a:latin typeface="Arial" pitchFamily="34" charset="0"/>
                <a:cs typeface="Arial" pitchFamily="34" charset="0"/>
              </a:rPr>
              <a:t>2016</a:t>
            </a:r>
            <a:endParaRPr lang="en-AU" sz="2000" b="1" dirty="0">
              <a:solidFill>
                <a:schemeClr val="accent1">
                  <a:lumMod val="50000"/>
                </a:schemeClr>
              </a:solidFill>
              <a:latin typeface="Arial" pitchFamily="34" charset="0"/>
              <a:cs typeface="Arial" pitchFamily="34" charset="0"/>
            </a:endParaRPr>
          </a:p>
        </p:txBody>
      </p:sp>
      <p:sp>
        <p:nvSpPr>
          <p:cNvPr id="2055" name="Subtitle 9"/>
          <p:cNvSpPr>
            <a:spLocks noGrp="1"/>
          </p:cNvSpPr>
          <p:nvPr>
            <p:ph type="subTitle" idx="1"/>
          </p:nvPr>
        </p:nvSpPr>
        <p:spPr>
          <a:xfrm>
            <a:off x="857250" y="5029200"/>
            <a:ext cx="7715250" cy="1143000"/>
          </a:xfrm>
        </p:spPr>
        <p:txBody>
          <a:bodyPr/>
          <a:lstStyle/>
          <a:p>
            <a:r>
              <a:rPr lang="en-US" sz="2400" dirty="0" smtClean="0">
                <a:solidFill>
                  <a:srgbClr val="C00000"/>
                </a:solidFill>
                <a:latin typeface="Arial" pitchFamily="34" charset="0"/>
                <a:cs typeface="Arial" pitchFamily="34" charset="0"/>
              </a:rPr>
              <a:t>ggibson.gt@gmail.com</a:t>
            </a:r>
          </a:p>
          <a:p>
            <a:r>
              <a:rPr lang="en-US" sz="2400" dirty="0" smtClean="0">
                <a:latin typeface="Arial" pitchFamily="34" charset="0"/>
                <a:cs typeface="Arial" pitchFamily="34" charset="0"/>
              </a:rPr>
              <a:t>http://www.cig.gatech.edu</a:t>
            </a:r>
          </a:p>
        </p:txBody>
      </p:sp>
    </p:spTree>
    <p:extLst>
      <p:ext uri="{BB962C8B-B14F-4D97-AF65-F5344CB8AC3E}">
        <p14:creationId xmlns:p14="http://schemas.microsoft.com/office/powerpoint/2010/main" val="2164666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19400" y="213246"/>
            <a:ext cx="3754554" cy="461665"/>
          </a:xfrm>
          <a:prstGeom prst="rect">
            <a:avLst/>
          </a:prstGeom>
          <a:noFill/>
        </p:spPr>
        <p:txBody>
          <a:bodyPr wrap="none" rtlCol="0">
            <a:spAutoFit/>
          </a:bodyPr>
          <a:lstStyle/>
          <a:p>
            <a:r>
              <a:rPr lang="en-US" sz="2400" dirty="0" smtClean="0">
                <a:latin typeface="Comic Sans MS" pitchFamily="66" charset="0"/>
              </a:rPr>
              <a:t>Broad Sense Heritability</a:t>
            </a:r>
            <a:endParaRPr lang="en-US" sz="2400" dirty="0">
              <a:latin typeface="Comic Sans MS" pitchFamily="66" charset="0"/>
            </a:endParaRPr>
          </a:p>
        </p:txBody>
      </p:sp>
      <p:sp>
        <p:nvSpPr>
          <p:cNvPr id="3" name="Rectangle 2"/>
          <p:cNvSpPr/>
          <p:nvPr/>
        </p:nvSpPr>
        <p:spPr>
          <a:xfrm>
            <a:off x="576943" y="838200"/>
            <a:ext cx="8153400" cy="1323439"/>
          </a:xfrm>
          <a:prstGeom prst="rect">
            <a:avLst/>
          </a:prstGeom>
          <a:ln>
            <a:noFill/>
          </a:ln>
        </p:spPr>
        <p:txBody>
          <a:bodyPr wrap="square">
            <a:spAutoFit/>
          </a:bodyPr>
          <a:lstStyle/>
          <a:p>
            <a:r>
              <a:rPr lang="en-US" sz="1400" dirty="0" smtClean="0"/>
              <a:t>		                         </a:t>
            </a:r>
            <a:r>
              <a:rPr lang="en-US" sz="2000" dirty="0" smtClean="0"/>
              <a:t>V</a:t>
            </a:r>
            <a:r>
              <a:rPr lang="en-US" sz="2000" baseline="-25000" dirty="0" smtClean="0"/>
              <a:t>G</a:t>
            </a:r>
            <a:r>
              <a:rPr lang="en-US" sz="2000" dirty="0" smtClean="0"/>
              <a:t> = V</a:t>
            </a:r>
            <a:r>
              <a:rPr lang="en-US" sz="2000" baseline="-25000" dirty="0" smtClean="0"/>
              <a:t>A</a:t>
            </a:r>
            <a:r>
              <a:rPr lang="en-US" sz="2000" dirty="0" smtClean="0"/>
              <a:t> + V</a:t>
            </a:r>
            <a:r>
              <a:rPr lang="en-US" sz="2000" baseline="-25000" dirty="0"/>
              <a:t>D</a:t>
            </a:r>
            <a:r>
              <a:rPr lang="en-US" sz="2000" dirty="0" smtClean="0"/>
              <a:t>+ V</a:t>
            </a:r>
            <a:r>
              <a:rPr lang="en-US" sz="2000" baseline="-25000" dirty="0"/>
              <a:t>I</a:t>
            </a:r>
            <a:r>
              <a:rPr lang="en-US" sz="2000" dirty="0" smtClean="0"/>
              <a:t> + V</a:t>
            </a:r>
            <a:r>
              <a:rPr lang="en-US" sz="2000" baseline="-25000" dirty="0" smtClean="0"/>
              <a:t>G×E</a:t>
            </a:r>
            <a:r>
              <a:rPr lang="en-US" sz="1400" dirty="0" smtClean="0"/>
              <a:t> </a:t>
            </a:r>
          </a:p>
          <a:p>
            <a:endParaRPr lang="en-US" sz="1400" dirty="0"/>
          </a:p>
          <a:p>
            <a:r>
              <a:rPr lang="en-US" sz="1600" dirty="0" smtClean="0">
                <a:solidFill>
                  <a:srgbClr val="C00000"/>
                </a:solidFill>
              </a:rPr>
              <a:t>Narrow sense </a:t>
            </a:r>
            <a:r>
              <a:rPr lang="en-US" sz="1600" dirty="0" smtClean="0"/>
              <a:t>heritability is only the additive component whereas </a:t>
            </a:r>
            <a:r>
              <a:rPr lang="en-US" sz="1600" dirty="0" smtClean="0">
                <a:solidFill>
                  <a:srgbClr val="C00000"/>
                </a:solidFill>
              </a:rPr>
              <a:t>Broad sense </a:t>
            </a:r>
            <a:r>
              <a:rPr lang="en-US" sz="1600" dirty="0" smtClean="0"/>
              <a:t>heritability includes dominance, interaction and genotype-by-environment effects.</a:t>
            </a:r>
            <a:endParaRPr lang="en-US" sz="1400" dirty="0" smtClean="0"/>
          </a:p>
          <a:p>
            <a:pPr lvl="0"/>
            <a:endParaRPr lang="en-US" sz="1400" dirty="0"/>
          </a:p>
        </p:txBody>
      </p:sp>
      <p:grpSp>
        <p:nvGrpSpPr>
          <p:cNvPr id="7" name="Group 6"/>
          <p:cNvGrpSpPr/>
          <p:nvPr/>
        </p:nvGrpSpPr>
        <p:grpSpPr>
          <a:xfrm>
            <a:off x="1143001" y="2133600"/>
            <a:ext cx="2933700" cy="2097401"/>
            <a:chOff x="1143001" y="2314039"/>
            <a:chExt cx="2933700" cy="2097401"/>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1" y="2314039"/>
              <a:ext cx="2933700" cy="2097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1145802" y="2335807"/>
              <a:ext cx="998991" cy="338554"/>
            </a:xfrm>
            <a:prstGeom prst="rect">
              <a:avLst/>
            </a:prstGeom>
            <a:noFill/>
          </p:spPr>
          <p:txBody>
            <a:bodyPr wrap="none" rtlCol="0">
              <a:spAutoFit/>
            </a:bodyPr>
            <a:lstStyle/>
            <a:p>
              <a:r>
                <a:rPr lang="en-US" sz="1600" dirty="0" smtClean="0">
                  <a:latin typeface="Comic Sans MS" pitchFamily="66" charset="0"/>
                </a:rPr>
                <a:t>Additive</a:t>
              </a:r>
              <a:endParaRPr lang="en-US" sz="1600" dirty="0">
                <a:latin typeface="Comic Sans MS" pitchFamily="66" charset="0"/>
              </a:endParaRPr>
            </a:p>
          </p:txBody>
        </p:sp>
      </p:grpSp>
      <p:grpSp>
        <p:nvGrpSpPr>
          <p:cNvPr id="9" name="Group 8"/>
          <p:cNvGrpSpPr/>
          <p:nvPr/>
        </p:nvGrpSpPr>
        <p:grpSpPr>
          <a:xfrm>
            <a:off x="4762501" y="2133600"/>
            <a:ext cx="2933699" cy="2097401"/>
            <a:chOff x="4762501" y="2314036"/>
            <a:chExt cx="2933699" cy="2097401"/>
          </a:xfrm>
        </p:grpSpPr>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2501" y="2314036"/>
              <a:ext cx="2933699" cy="2097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4765302" y="2343168"/>
              <a:ext cx="1483098" cy="338554"/>
            </a:xfrm>
            <a:prstGeom prst="rect">
              <a:avLst/>
            </a:prstGeom>
            <a:noFill/>
          </p:spPr>
          <p:txBody>
            <a:bodyPr wrap="none" rtlCol="0">
              <a:spAutoFit/>
            </a:bodyPr>
            <a:lstStyle/>
            <a:p>
              <a:r>
                <a:rPr lang="en-US" sz="1600" dirty="0" smtClean="0">
                  <a:latin typeface="Comic Sans MS" pitchFamily="66" charset="0"/>
                </a:rPr>
                <a:t>Multiplicative</a:t>
              </a:r>
              <a:endParaRPr lang="en-US" sz="1600" dirty="0">
                <a:latin typeface="Comic Sans MS" pitchFamily="66" charset="0"/>
              </a:endParaRPr>
            </a:p>
          </p:txBody>
        </p:sp>
      </p:grpSp>
      <p:grpSp>
        <p:nvGrpSpPr>
          <p:cNvPr id="11" name="Group 10"/>
          <p:cNvGrpSpPr/>
          <p:nvPr/>
        </p:nvGrpSpPr>
        <p:grpSpPr>
          <a:xfrm>
            <a:off x="1145802" y="4343400"/>
            <a:ext cx="2933700" cy="2108288"/>
            <a:chOff x="1145802" y="4343400"/>
            <a:chExt cx="2933700" cy="2108288"/>
          </a:xfrm>
        </p:grpSpPr>
        <p:pic>
          <p:nvPicPr>
            <p:cNvPr id="2056"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5802" y="4354286"/>
              <a:ext cx="2933700" cy="2097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p:cNvSpPr txBox="1"/>
            <p:nvPr/>
          </p:nvSpPr>
          <p:spPr>
            <a:xfrm>
              <a:off x="1189652" y="4343400"/>
              <a:ext cx="1111202" cy="338554"/>
            </a:xfrm>
            <a:prstGeom prst="rect">
              <a:avLst/>
            </a:prstGeom>
            <a:noFill/>
          </p:spPr>
          <p:txBody>
            <a:bodyPr wrap="none" rtlCol="0">
              <a:spAutoFit/>
            </a:bodyPr>
            <a:lstStyle/>
            <a:p>
              <a:r>
                <a:rPr lang="en-US" sz="1600" dirty="0" smtClean="0">
                  <a:latin typeface="Comic Sans MS" pitchFamily="66" charset="0"/>
                </a:rPr>
                <a:t>Recessive</a:t>
              </a:r>
              <a:endParaRPr lang="en-US" sz="1600" dirty="0">
                <a:latin typeface="Comic Sans MS" pitchFamily="66" charset="0"/>
              </a:endParaRPr>
            </a:p>
          </p:txBody>
        </p:sp>
      </p:grpSp>
      <p:grpSp>
        <p:nvGrpSpPr>
          <p:cNvPr id="12" name="Group 11"/>
          <p:cNvGrpSpPr/>
          <p:nvPr/>
        </p:nvGrpSpPr>
        <p:grpSpPr>
          <a:xfrm>
            <a:off x="4762500" y="4343400"/>
            <a:ext cx="2933699" cy="2108287"/>
            <a:chOff x="4762500" y="4343400"/>
            <a:chExt cx="2933699" cy="2108287"/>
          </a:xfrm>
        </p:grpSpPr>
        <p:pic>
          <p:nvPicPr>
            <p:cNvPr id="2057"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62500" y="4354286"/>
              <a:ext cx="2933699" cy="2097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TextBox 23"/>
            <p:cNvSpPr txBox="1"/>
            <p:nvPr/>
          </p:nvSpPr>
          <p:spPr>
            <a:xfrm>
              <a:off x="4765302" y="4343400"/>
              <a:ext cx="1040670" cy="338554"/>
            </a:xfrm>
            <a:prstGeom prst="rect">
              <a:avLst/>
            </a:prstGeom>
            <a:noFill/>
          </p:spPr>
          <p:txBody>
            <a:bodyPr wrap="none" rtlCol="0">
              <a:spAutoFit/>
            </a:bodyPr>
            <a:lstStyle/>
            <a:p>
              <a:r>
                <a:rPr lang="en-US" sz="1600" dirty="0" err="1" smtClean="0">
                  <a:latin typeface="Comic Sans MS" pitchFamily="66" charset="0"/>
                </a:rPr>
                <a:t>Epistatic</a:t>
              </a:r>
              <a:endParaRPr lang="en-US" sz="1600" dirty="0">
                <a:latin typeface="Comic Sans MS" pitchFamily="66" charset="0"/>
              </a:endParaRPr>
            </a:p>
          </p:txBody>
        </p:sp>
      </p:grpSp>
    </p:spTree>
    <p:extLst>
      <p:ext uri="{BB962C8B-B14F-4D97-AF65-F5344CB8AC3E}">
        <p14:creationId xmlns:p14="http://schemas.microsoft.com/office/powerpoint/2010/main" val="30725528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52600" y="188954"/>
            <a:ext cx="6064481" cy="461665"/>
          </a:xfrm>
          <a:prstGeom prst="rect">
            <a:avLst/>
          </a:prstGeom>
          <a:noFill/>
        </p:spPr>
        <p:txBody>
          <a:bodyPr wrap="none" rtlCol="0">
            <a:spAutoFit/>
          </a:bodyPr>
          <a:lstStyle/>
          <a:p>
            <a:r>
              <a:rPr lang="en-US" sz="2400" dirty="0" smtClean="0">
                <a:latin typeface="Comic Sans MS" pitchFamily="66" charset="0"/>
              </a:rPr>
              <a:t>From Mendelian to Quantitative genetics</a:t>
            </a:r>
            <a:endParaRPr lang="en-US" sz="2400" dirty="0">
              <a:latin typeface="Comic Sans MS" pitchFamily="66"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3975" y="838200"/>
            <a:ext cx="6496050" cy="574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80881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19400" y="213246"/>
            <a:ext cx="3485249" cy="461665"/>
          </a:xfrm>
          <a:prstGeom prst="rect">
            <a:avLst/>
          </a:prstGeom>
          <a:noFill/>
        </p:spPr>
        <p:txBody>
          <a:bodyPr wrap="none" rtlCol="0">
            <a:spAutoFit/>
          </a:bodyPr>
          <a:lstStyle/>
          <a:p>
            <a:r>
              <a:rPr lang="en-US" sz="2400" dirty="0" smtClean="0">
                <a:latin typeface="Comic Sans MS" pitchFamily="66" charset="0"/>
              </a:rPr>
              <a:t>Estimating Heritability</a:t>
            </a:r>
            <a:endParaRPr lang="en-US" sz="2400" dirty="0">
              <a:latin typeface="Comic Sans MS" pitchFamily="66" charset="0"/>
            </a:endParaRP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458" t="17530" r="47596" b="12043"/>
          <a:stretch/>
        </p:blipFill>
        <p:spPr bwMode="auto">
          <a:xfrm>
            <a:off x="1219199" y="990600"/>
            <a:ext cx="3173963" cy="54950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1109" t="17530" r="17240" b="36671"/>
          <a:stretch/>
        </p:blipFill>
        <p:spPr bwMode="auto">
          <a:xfrm>
            <a:off x="5181600" y="1752600"/>
            <a:ext cx="3505200" cy="41078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729287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33800" y="197892"/>
            <a:ext cx="2047355" cy="461665"/>
          </a:xfrm>
          <a:prstGeom prst="rect">
            <a:avLst/>
          </a:prstGeom>
          <a:noFill/>
        </p:spPr>
        <p:txBody>
          <a:bodyPr wrap="none" rtlCol="0">
            <a:spAutoFit/>
          </a:bodyPr>
          <a:lstStyle/>
          <a:p>
            <a:r>
              <a:rPr lang="en-US" sz="2400" dirty="0" smtClean="0">
                <a:latin typeface="Comic Sans MS" pitchFamily="66" charset="0"/>
              </a:rPr>
              <a:t>Twin Studies</a:t>
            </a:r>
            <a:endParaRPr lang="en-US" sz="2400" dirty="0">
              <a:latin typeface="Comic Sans MS" pitchFamily="66" charset="0"/>
            </a:endParaRPr>
          </a:p>
        </p:txBody>
      </p:sp>
      <p:grpSp>
        <p:nvGrpSpPr>
          <p:cNvPr id="5" name="Group 4"/>
          <p:cNvGrpSpPr/>
          <p:nvPr/>
        </p:nvGrpSpPr>
        <p:grpSpPr>
          <a:xfrm>
            <a:off x="1600200" y="944667"/>
            <a:ext cx="2400299" cy="3398733"/>
            <a:chOff x="1600200" y="708745"/>
            <a:chExt cx="2400299" cy="3398733"/>
          </a:xfrm>
        </p:grpSpPr>
        <p:pic>
          <p:nvPicPr>
            <p:cNvPr id="3076" name="Picture 4" descr="image: Tiki Barber of the New York Giants, left, greets his brother Ronde Barber of the Tampa Bay Buccaneers after the game at Giants Stadium in East Rutherford, N.J., Oct. 29, 2006."/>
            <p:cNvPicPr>
              <a:picLocks noChangeAspect="1" noChangeArrowheads="1"/>
            </p:cNvPicPr>
            <p:nvPr/>
          </p:nvPicPr>
          <p:blipFill rotWithShape="1">
            <a:blip r:embed="rId2">
              <a:extLst>
                <a:ext uri="{28A0092B-C50C-407E-A947-70E740481C1C}">
                  <a14:useLocalDpi xmlns:a14="http://schemas.microsoft.com/office/drawing/2010/main" val="0"/>
                </a:ext>
              </a:extLst>
            </a:blip>
            <a:srcRect l="3077"/>
            <a:stretch/>
          </p:blipFill>
          <p:spPr bwMode="auto">
            <a:xfrm>
              <a:off x="1600200" y="1066800"/>
              <a:ext cx="2400299" cy="300990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777793" y="708745"/>
              <a:ext cx="2045112" cy="369332"/>
            </a:xfrm>
            <a:prstGeom prst="rect">
              <a:avLst/>
            </a:prstGeom>
            <a:noFill/>
          </p:spPr>
          <p:txBody>
            <a:bodyPr wrap="none" rtlCol="0">
              <a:spAutoFit/>
            </a:bodyPr>
            <a:lstStyle/>
            <a:p>
              <a:r>
                <a:rPr lang="en-US" dirty="0" smtClean="0"/>
                <a:t>Identical / Maternal</a:t>
              </a:r>
              <a:endParaRPr lang="en-US" dirty="0"/>
            </a:p>
          </p:txBody>
        </p:sp>
        <p:sp>
          <p:nvSpPr>
            <p:cNvPr id="8" name="TextBox 7"/>
            <p:cNvSpPr txBox="1"/>
            <p:nvPr/>
          </p:nvSpPr>
          <p:spPr>
            <a:xfrm>
              <a:off x="1752600" y="3768924"/>
              <a:ext cx="2067810" cy="338554"/>
            </a:xfrm>
            <a:prstGeom prst="rect">
              <a:avLst/>
            </a:prstGeom>
            <a:noFill/>
          </p:spPr>
          <p:txBody>
            <a:bodyPr wrap="none" rtlCol="0">
              <a:spAutoFit/>
            </a:bodyPr>
            <a:lstStyle/>
            <a:p>
              <a:r>
                <a:rPr lang="en-US" sz="1600" b="1" dirty="0" err="1" smtClean="0">
                  <a:solidFill>
                    <a:schemeClr val="bg1"/>
                  </a:solidFill>
                </a:rPr>
                <a:t>Tiki</a:t>
              </a:r>
              <a:r>
                <a:rPr lang="en-US" sz="1600" b="1" dirty="0" smtClean="0">
                  <a:solidFill>
                    <a:schemeClr val="bg1"/>
                  </a:solidFill>
                </a:rPr>
                <a:t> and </a:t>
              </a:r>
              <a:r>
                <a:rPr lang="en-US" sz="1600" b="1" dirty="0" err="1" smtClean="0">
                  <a:solidFill>
                    <a:schemeClr val="bg1"/>
                  </a:solidFill>
                </a:rPr>
                <a:t>Ronde</a:t>
              </a:r>
              <a:r>
                <a:rPr lang="en-US" sz="1600" b="1" dirty="0" smtClean="0">
                  <a:solidFill>
                    <a:schemeClr val="bg1"/>
                  </a:solidFill>
                </a:rPr>
                <a:t> Barber</a:t>
              </a:r>
              <a:endParaRPr lang="en-US" sz="1600" b="1" dirty="0">
                <a:solidFill>
                  <a:schemeClr val="bg1"/>
                </a:solidFill>
              </a:endParaRPr>
            </a:p>
          </p:txBody>
        </p:sp>
      </p:grpSp>
      <p:grpSp>
        <p:nvGrpSpPr>
          <p:cNvPr id="6" name="Group 5"/>
          <p:cNvGrpSpPr/>
          <p:nvPr/>
        </p:nvGrpSpPr>
        <p:grpSpPr>
          <a:xfrm>
            <a:off x="5257800" y="945058"/>
            <a:ext cx="2400299" cy="3392901"/>
            <a:chOff x="5257800" y="709136"/>
            <a:chExt cx="2400299" cy="3392901"/>
          </a:xfrm>
        </p:grpSpPr>
        <p:pic>
          <p:nvPicPr>
            <p:cNvPr id="3074" name="Picture 2" descr="image: From left: Jenna Bush Hager and Barbara Pierce Bush attend the SickKids Bliss Ball at Fort York in Toronto, Sept. 29, 2012."/>
            <p:cNvPicPr>
              <a:picLocks noChangeAspect="1" noChangeArrowheads="1"/>
            </p:cNvPicPr>
            <p:nvPr/>
          </p:nvPicPr>
          <p:blipFill rotWithShape="1">
            <a:blip r:embed="rId3">
              <a:extLst>
                <a:ext uri="{28A0092B-C50C-407E-A947-70E740481C1C}">
                  <a14:useLocalDpi xmlns:a14="http://schemas.microsoft.com/office/drawing/2010/main" val="0"/>
                </a:ext>
              </a:extLst>
            </a:blip>
            <a:srcRect t="4233" b="12169"/>
            <a:stretch/>
          </p:blipFill>
          <p:spPr bwMode="auto">
            <a:xfrm>
              <a:off x="5257800" y="1066801"/>
              <a:ext cx="2400299" cy="300990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403060" y="709136"/>
              <a:ext cx="2064540" cy="369332"/>
            </a:xfrm>
            <a:prstGeom prst="rect">
              <a:avLst/>
            </a:prstGeom>
            <a:noFill/>
          </p:spPr>
          <p:txBody>
            <a:bodyPr wrap="none" rtlCol="0">
              <a:spAutoFit/>
            </a:bodyPr>
            <a:lstStyle/>
            <a:p>
              <a:r>
                <a:rPr lang="en-US" dirty="0" smtClean="0"/>
                <a:t>Dizygotic / Fraternal</a:t>
              </a:r>
              <a:endParaRPr lang="en-US" dirty="0"/>
            </a:p>
          </p:txBody>
        </p:sp>
        <p:sp>
          <p:nvSpPr>
            <p:cNvPr id="9" name="TextBox 8"/>
            <p:cNvSpPr txBox="1"/>
            <p:nvPr/>
          </p:nvSpPr>
          <p:spPr>
            <a:xfrm>
              <a:off x="5334000" y="3763483"/>
              <a:ext cx="2228815" cy="338554"/>
            </a:xfrm>
            <a:prstGeom prst="rect">
              <a:avLst/>
            </a:prstGeom>
            <a:noFill/>
          </p:spPr>
          <p:txBody>
            <a:bodyPr wrap="none" rtlCol="0">
              <a:spAutoFit/>
            </a:bodyPr>
            <a:lstStyle/>
            <a:p>
              <a:r>
                <a:rPr lang="en-US" sz="1600" b="1" dirty="0" smtClean="0">
                  <a:solidFill>
                    <a:schemeClr val="bg1"/>
                  </a:solidFill>
                </a:rPr>
                <a:t>Jenna and Barbara Bush</a:t>
              </a:r>
              <a:endParaRPr lang="en-US" sz="1600" b="1" dirty="0">
                <a:solidFill>
                  <a:schemeClr val="bg1"/>
                </a:solidFill>
              </a:endParaRPr>
            </a:p>
          </p:txBody>
        </p:sp>
      </p:grpSp>
      <p:sp>
        <p:nvSpPr>
          <p:cNvPr id="10" name="TextBox 9"/>
          <p:cNvSpPr txBox="1"/>
          <p:nvPr/>
        </p:nvSpPr>
        <p:spPr>
          <a:xfrm>
            <a:off x="2226313" y="4431268"/>
            <a:ext cx="1148071" cy="369332"/>
          </a:xfrm>
          <a:prstGeom prst="rect">
            <a:avLst/>
          </a:prstGeom>
          <a:noFill/>
        </p:spPr>
        <p:txBody>
          <a:bodyPr wrap="none" rtlCol="0">
            <a:spAutoFit/>
          </a:bodyPr>
          <a:lstStyle/>
          <a:p>
            <a:r>
              <a:rPr lang="en-US" dirty="0" err="1" smtClean="0"/>
              <a:t>r</a:t>
            </a:r>
            <a:r>
              <a:rPr lang="en-US" baseline="-25000" dirty="0" err="1" smtClean="0"/>
              <a:t>mz</a:t>
            </a:r>
            <a:r>
              <a:rPr lang="en-US" dirty="0" smtClean="0"/>
              <a:t> = A + C</a:t>
            </a:r>
            <a:endParaRPr lang="en-US" dirty="0"/>
          </a:p>
        </p:txBody>
      </p:sp>
      <p:sp>
        <p:nvSpPr>
          <p:cNvPr id="11" name="TextBox 10"/>
          <p:cNvSpPr txBox="1"/>
          <p:nvPr/>
        </p:nvSpPr>
        <p:spPr>
          <a:xfrm>
            <a:off x="5862329" y="4431268"/>
            <a:ext cx="1257139" cy="369332"/>
          </a:xfrm>
          <a:prstGeom prst="rect">
            <a:avLst/>
          </a:prstGeom>
          <a:noFill/>
        </p:spPr>
        <p:txBody>
          <a:bodyPr wrap="none" rtlCol="0">
            <a:spAutoFit/>
          </a:bodyPr>
          <a:lstStyle/>
          <a:p>
            <a:r>
              <a:rPr lang="en-US" dirty="0" err="1" smtClean="0"/>
              <a:t>r</a:t>
            </a:r>
            <a:r>
              <a:rPr lang="en-US" baseline="-25000" dirty="0" err="1" smtClean="0"/>
              <a:t>dz</a:t>
            </a:r>
            <a:r>
              <a:rPr lang="en-US" dirty="0" smtClean="0"/>
              <a:t> = ½A + C</a:t>
            </a:r>
            <a:endParaRPr lang="en-US" dirty="0"/>
          </a:p>
        </p:txBody>
      </p:sp>
      <p:sp>
        <p:nvSpPr>
          <p:cNvPr id="12" name="TextBox 11"/>
          <p:cNvSpPr txBox="1"/>
          <p:nvPr/>
        </p:nvSpPr>
        <p:spPr>
          <a:xfrm>
            <a:off x="533400" y="5257800"/>
            <a:ext cx="8251874" cy="1077218"/>
          </a:xfrm>
          <a:prstGeom prst="rect">
            <a:avLst/>
          </a:prstGeom>
          <a:noFill/>
        </p:spPr>
        <p:txBody>
          <a:bodyPr wrap="none" rtlCol="0">
            <a:spAutoFit/>
          </a:bodyPr>
          <a:lstStyle/>
          <a:p>
            <a:pPr>
              <a:spcAft>
                <a:spcPts val="600"/>
              </a:spcAft>
            </a:pPr>
            <a:r>
              <a:rPr lang="en-US" dirty="0" smtClean="0"/>
              <a:t>A = Additive Genetic component;  C = Common Environment (smaller if reared apart)</a:t>
            </a:r>
          </a:p>
          <a:p>
            <a:pPr>
              <a:spcAft>
                <a:spcPts val="600"/>
              </a:spcAft>
            </a:pPr>
            <a:r>
              <a:rPr lang="en-US" dirty="0" smtClean="0"/>
              <a:t>E = unique environment  = 1 – </a:t>
            </a:r>
            <a:r>
              <a:rPr lang="en-US" dirty="0" err="1" smtClean="0"/>
              <a:t>r</a:t>
            </a:r>
            <a:r>
              <a:rPr lang="en-US" baseline="-25000" dirty="0" err="1" smtClean="0"/>
              <a:t>mz</a:t>
            </a:r>
            <a:r>
              <a:rPr lang="en-US" baseline="-25000" dirty="0" smtClean="0"/>
              <a:t>   </a:t>
            </a:r>
            <a:endParaRPr lang="en-US" dirty="0" smtClean="0"/>
          </a:p>
          <a:p>
            <a:pPr>
              <a:spcAft>
                <a:spcPts val="600"/>
              </a:spcAft>
            </a:pPr>
            <a:r>
              <a:rPr lang="en-US" dirty="0" err="1" smtClean="0"/>
              <a:t>r</a:t>
            </a:r>
            <a:r>
              <a:rPr lang="en-US" baseline="-25000" dirty="0" err="1" smtClean="0"/>
              <a:t>dz</a:t>
            </a:r>
            <a:r>
              <a:rPr lang="en-US" dirty="0" smtClean="0"/>
              <a:t> should be greater than </a:t>
            </a:r>
            <a:r>
              <a:rPr lang="en-US" dirty="0" err="1" smtClean="0"/>
              <a:t>r</a:t>
            </a:r>
            <a:r>
              <a:rPr lang="en-US" baseline="-25000" dirty="0" err="1" smtClean="0"/>
              <a:t>sib</a:t>
            </a:r>
            <a:r>
              <a:rPr lang="en-US" dirty="0" smtClean="0"/>
              <a:t> since C is larger where the womb/upbringing is shared</a:t>
            </a:r>
          </a:p>
        </p:txBody>
      </p:sp>
    </p:spTree>
    <p:extLst>
      <p:ext uri="{BB962C8B-B14F-4D97-AF65-F5344CB8AC3E}">
        <p14:creationId xmlns:p14="http://schemas.microsoft.com/office/powerpoint/2010/main" val="24692006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TextBox 165"/>
          <p:cNvSpPr txBox="1"/>
          <p:nvPr/>
        </p:nvSpPr>
        <p:spPr>
          <a:xfrm>
            <a:off x="2502997" y="197892"/>
            <a:ext cx="4248279" cy="461665"/>
          </a:xfrm>
          <a:prstGeom prst="rect">
            <a:avLst/>
          </a:prstGeom>
          <a:noFill/>
        </p:spPr>
        <p:txBody>
          <a:bodyPr wrap="none" rtlCol="0">
            <a:spAutoFit/>
          </a:bodyPr>
          <a:lstStyle/>
          <a:p>
            <a:r>
              <a:rPr lang="en-US" sz="2400" dirty="0" smtClean="0">
                <a:latin typeface="Comic Sans MS" pitchFamily="66" charset="0"/>
              </a:rPr>
              <a:t>Mendelian Pedigree Studies</a:t>
            </a:r>
            <a:endParaRPr lang="en-US" sz="2400" dirty="0">
              <a:latin typeface="Comic Sans MS" pitchFamily="66" charset="0"/>
            </a:endParaRP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692" t="26604" r="18743" b="19673"/>
          <a:stretch/>
        </p:blipFill>
        <p:spPr bwMode="auto">
          <a:xfrm>
            <a:off x="740935" y="1143000"/>
            <a:ext cx="7772401" cy="48612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386270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32709" y="197892"/>
            <a:ext cx="3187091" cy="461665"/>
          </a:xfrm>
          <a:prstGeom prst="rect">
            <a:avLst/>
          </a:prstGeom>
          <a:noFill/>
        </p:spPr>
        <p:txBody>
          <a:bodyPr wrap="none" rtlCol="0">
            <a:spAutoFit/>
          </a:bodyPr>
          <a:lstStyle/>
          <a:p>
            <a:r>
              <a:rPr lang="en-US" sz="2400" dirty="0" smtClean="0">
                <a:latin typeface="Comic Sans MS" pitchFamily="66" charset="0"/>
              </a:rPr>
              <a:t>Monogenic Disorders</a:t>
            </a:r>
            <a:endParaRPr lang="en-US" sz="2400" dirty="0">
              <a:latin typeface="Comic Sans MS" pitchFamily="66" charset="0"/>
            </a:endParaRPr>
          </a:p>
        </p:txBody>
      </p:sp>
      <p:sp>
        <p:nvSpPr>
          <p:cNvPr id="3" name="TextBox 2"/>
          <p:cNvSpPr txBox="1"/>
          <p:nvPr/>
        </p:nvSpPr>
        <p:spPr>
          <a:xfrm>
            <a:off x="326571" y="914400"/>
            <a:ext cx="7674429" cy="5693866"/>
          </a:xfrm>
          <a:prstGeom prst="rect">
            <a:avLst/>
          </a:prstGeom>
          <a:noFill/>
        </p:spPr>
        <p:txBody>
          <a:bodyPr wrap="square" rtlCol="0">
            <a:spAutoFit/>
          </a:bodyPr>
          <a:lstStyle/>
          <a:p>
            <a:r>
              <a:rPr lang="en-US" sz="1600" dirty="0" smtClean="0"/>
              <a:t>Approximately 1 in 3,700 Americans have Cystic Fibrosis</a:t>
            </a:r>
          </a:p>
          <a:p>
            <a:r>
              <a:rPr lang="en-US" sz="1600" dirty="0"/>
              <a:t>	</a:t>
            </a:r>
            <a:r>
              <a:rPr lang="en-US" sz="1600" dirty="0" smtClean="0"/>
              <a:t>Assuming </a:t>
            </a:r>
            <a:r>
              <a:rPr lang="en-US" sz="1600" i="1" dirty="0" smtClean="0"/>
              <a:t>p</a:t>
            </a:r>
            <a:r>
              <a:rPr lang="en-US" sz="1600" baseline="30000" dirty="0" smtClean="0"/>
              <a:t>2</a:t>
            </a:r>
            <a:r>
              <a:rPr lang="en-US" sz="1600" dirty="0" smtClean="0"/>
              <a:t> = 0.00027, then </a:t>
            </a:r>
            <a:r>
              <a:rPr lang="en-US" sz="1600" i="1" dirty="0" smtClean="0">
                <a:solidFill>
                  <a:srgbClr val="C00000"/>
                </a:solidFill>
              </a:rPr>
              <a:t>p</a:t>
            </a:r>
            <a:r>
              <a:rPr lang="en-US" sz="1600" dirty="0" smtClean="0">
                <a:solidFill>
                  <a:srgbClr val="C00000"/>
                </a:solidFill>
              </a:rPr>
              <a:t> = 0.016, the mutant allele frequency</a:t>
            </a:r>
          </a:p>
          <a:p>
            <a:endParaRPr lang="en-US" sz="1600" dirty="0"/>
          </a:p>
          <a:p>
            <a:r>
              <a:rPr lang="en-US" sz="1600" dirty="0" smtClean="0"/>
              <a:t>That is, 1 in 30 people are carriers (which is 120 times as many people as have CF),</a:t>
            </a:r>
          </a:p>
          <a:p>
            <a:r>
              <a:rPr lang="en-US" sz="1600" dirty="0"/>
              <a:t>	</a:t>
            </a:r>
            <a:r>
              <a:rPr lang="en-US" sz="1600" dirty="0" smtClean="0"/>
              <a:t>that is, </a:t>
            </a:r>
            <a:r>
              <a:rPr lang="en-US" sz="1600" dirty="0" smtClean="0">
                <a:solidFill>
                  <a:srgbClr val="C00000"/>
                </a:solidFill>
              </a:rPr>
              <a:t>3% of Caucasians are carriers</a:t>
            </a:r>
            <a:r>
              <a:rPr lang="en-US" sz="1600" dirty="0" smtClean="0"/>
              <a:t>, and less than 0.03% sufferers.</a:t>
            </a:r>
          </a:p>
          <a:p>
            <a:r>
              <a:rPr lang="en-US" sz="1600" dirty="0" smtClean="0">
                <a:solidFill>
                  <a:schemeClr val="accent1">
                    <a:lumMod val="75000"/>
                  </a:schemeClr>
                </a:solidFill>
              </a:rPr>
              <a:t>	It is very likely that someone in this class is a carrier of a CF mutation</a:t>
            </a:r>
          </a:p>
          <a:p>
            <a:endParaRPr lang="en-US" sz="1600" dirty="0"/>
          </a:p>
          <a:p>
            <a:r>
              <a:rPr lang="en-US" sz="1600" dirty="0" smtClean="0"/>
              <a:t>A CF carrier has a 1 in 30 chance of marrying another carrier by chance, and</a:t>
            </a:r>
          </a:p>
          <a:p>
            <a:r>
              <a:rPr lang="en-US" sz="1600" dirty="0"/>
              <a:t>	</a:t>
            </a:r>
            <a:r>
              <a:rPr lang="en-US" sz="1600" dirty="0" smtClean="0"/>
              <a:t>1 in 4 of their children will be expected to have CF, and only half of all 2-child 	families will have an affected child</a:t>
            </a:r>
          </a:p>
          <a:p>
            <a:endParaRPr lang="en-US" sz="1600" dirty="0"/>
          </a:p>
          <a:p>
            <a:r>
              <a:rPr lang="en-US" sz="1600" i="1" dirty="0" smtClean="0"/>
              <a:t>There are hundreds of similar conditions (rare recessives with p ~ 0.01), so we are all 	carriers for multiple Mendelian disease genes.  Collectively, as many as 1 in 25 	couples should expect to be dual carriers for a recessive Mendelian disorder, 	corresponding to an approximate 1% affected rate in all children</a:t>
            </a:r>
          </a:p>
          <a:p>
            <a:endParaRPr lang="en-US" sz="1600" i="1" dirty="0"/>
          </a:p>
          <a:p>
            <a:r>
              <a:rPr lang="en-US" sz="1600" dirty="0" smtClean="0"/>
              <a:t>Around 1 in 400 children have an inherited Inborn Error of Metabolism, namely an enzyme deficiency affecting amino acid, lipid or other organic molecule biosynthesis.  For example:</a:t>
            </a:r>
          </a:p>
          <a:p>
            <a:pPr lvl="1">
              <a:buFontTx/>
              <a:buChar char="-"/>
            </a:pPr>
            <a:r>
              <a:rPr lang="en-US" sz="1200" dirty="0" smtClean="0"/>
              <a:t>  Phenylketonuria  		1/15,000	mental retardation syndrome</a:t>
            </a:r>
          </a:p>
          <a:p>
            <a:pPr lvl="1">
              <a:buFontTx/>
              <a:buChar char="-"/>
            </a:pPr>
            <a:r>
              <a:rPr lang="en-US" sz="1200" dirty="0" smtClean="0"/>
              <a:t>  </a:t>
            </a:r>
            <a:r>
              <a:rPr lang="en-US" sz="1200" dirty="0" err="1" smtClean="0"/>
              <a:t>Galactosemia</a:t>
            </a:r>
            <a:r>
              <a:rPr lang="en-US" sz="1200" dirty="0" smtClean="0"/>
              <a:t>  		1/40,000	liver dysfunction and cataracts</a:t>
            </a:r>
          </a:p>
          <a:p>
            <a:pPr lvl="1">
              <a:buFontTx/>
              <a:buChar char="-"/>
            </a:pPr>
            <a:r>
              <a:rPr lang="en-US" sz="1200" dirty="0" smtClean="0"/>
              <a:t>  </a:t>
            </a:r>
            <a:r>
              <a:rPr lang="en-US" sz="1200" dirty="0" err="1" smtClean="0"/>
              <a:t>Gaucher’s</a:t>
            </a:r>
            <a:r>
              <a:rPr lang="en-US" sz="1200" dirty="0" smtClean="0"/>
              <a:t> Disease  		1/60,000	facial dysmorphology, liver disease</a:t>
            </a:r>
          </a:p>
          <a:p>
            <a:pPr lvl="1">
              <a:buFontTx/>
              <a:buChar char="-"/>
            </a:pPr>
            <a:r>
              <a:rPr lang="en-US" sz="1200" dirty="0" smtClean="0"/>
              <a:t>  </a:t>
            </a:r>
            <a:r>
              <a:rPr lang="en-US" sz="1200" dirty="0" err="1" smtClean="0"/>
              <a:t>Zellweger</a:t>
            </a:r>
            <a:r>
              <a:rPr lang="en-US" sz="1200" dirty="0" smtClean="0"/>
              <a:t> Syndrome  	1/50,000	seizures, low muscle tone</a:t>
            </a:r>
          </a:p>
          <a:p>
            <a:pPr lvl="1">
              <a:buFontTx/>
              <a:buChar char="-"/>
            </a:pPr>
            <a:r>
              <a:rPr lang="en-US" sz="1200" dirty="0" smtClean="0"/>
              <a:t>  </a:t>
            </a:r>
            <a:r>
              <a:rPr lang="en-US" sz="1200" dirty="0" err="1" smtClean="0"/>
              <a:t>Lesch-Nyhan</a:t>
            </a:r>
            <a:r>
              <a:rPr lang="en-US" sz="1200" dirty="0" smtClean="0"/>
              <a:t> Syndrome  	1/380,000	self-inflicted injury, gout / kidney disease</a:t>
            </a:r>
          </a:p>
          <a:p>
            <a:endParaRPr lang="en-US" sz="1600" i="1" dirty="0" smtClean="0"/>
          </a:p>
        </p:txBody>
      </p:sp>
    </p:spTree>
    <p:extLst>
      <p:ext uri="{BB962C8B-B14F-4D97-AF65-F5344CB8AC3E}">
        <p14:creationId xmlns:p14="http://schemas.microsoft.com/office/powerpoint/2010/main" val="34070223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27848" y="188955"/>
            <a:ext cx="6716903" cy="461665"/>
          </a:xfrm>
          <a:prstGeom prst="rect">
            <a:avLst/>
          </a:prstGeom>
          <a:noFill/>
        </p:spPr>
        <p:txBody>
          <a:bodyPr wrap="none" rtlCol="0">
            <a:spAutoFit/>
          </a:bodyPr>
          <a:lstStyle/>
          <a:p>
            <a:r>
              <a:rPr lang="en-US" sz="2400" dirty="0" smtClean="0">
                <a:latin typeface="Comic Sans MS" pitchFamily="66" charset="0"/>
              </a:rPr>
              <a:t>Online Mendelian Inheritance in Man (OMIM)</a:t>
            </a:r>
            <a:endParaRPr lang="en-US" sz="2400" dirty="0">
              <a:latin typeface="Comic Sans MS" pitchFamily="66" charset="0"/>
            </a:endParaRPr>
          </a:p>
        </p:txBody>
      </p:sp>
      <p:pic>
        <p:nvPicPr>
          <p:cNvPr id="6" name="Picture 5"/>
          <p:cNvPicPr>
            <a:picLocks noChangeAspect="1"/>
          </p:cNvPicPr>
          <p:nvPr/>
        </p:nvPicPr>
        <p:blipFill>
          <a:blip r:embed="rId2"/>
          <a:stretch>
            <a:fillRect/>
          </a:stretch>
        </p:blipFill>
        <p:spPr>
          <a:xfrm>
            <a:off x="1323135" y="2819783"/>
            <a:ext cx="6934200" cy="3756025"/>
          </a:xfrm>
          <a:prstGeom prst="rect">
            <a:avLst/>
          </a:prstGeom>
        </p:spPr>
      </p:pic>
      <p:pic>
        <p:nvPicPr>
          <p:cNvPr id="7" name="Picture 6"/>
          <p:cNvPicPr>
            <a:picLocks noChangeAspect="1"/>
          </p:cNvPicPr>
          <p:nvPr/>
        </p:nvPicPr>
        <p:blipFill rotWithShape="1">
          <a:blip r:embed="rId3"/>
          <a:srcRect l="21621" t="36239" r="22780" b="30318"/>
          <a:stretch/>
        </p:blipFill>
        <p:spPr>
          <a:xfrm>
            <a:off x="3641103" y="755777"/>
            <a:ext cx="4800600" cy="1800226"/>
          </a:xfrm>
          <a:prstGeom prst="rect">
            <a:avLst/>
          </a:prstGeom>
        </p:spPr>
      </p:pic>
      <p:pic>
        <p:nvPicPr>
          <p:cNvPr id="9" name="Picture 8"/>
          <p:cNvPicPr>
            <a:picLocks noChangeAspect="1"/>
          </p:cNvPicPr>
          <p:nvPr/>
        </p:nvPicPr>
        <p:blipFill>
          <a:blip r:embed="rId4"/>
          <a:stretch>
            <a:fillRect/>
          </a:stretch>
        </p:blipFill>
        <p:spPr>
          <a:xfrm>
            <a:off x="1524000" y="914400"/>
            <a:ext cx="2133600" cy="1371600"/>
          </a:xfrm>
          <a:prstGeom prst="rect">
            <a:avLst/>
          </a:prstGeom>
        </p:spPr>
      </p:pic>
    </p:spTree>
    <p:extLst>
      <p:ext uri="{BB962C8B-B14F-4D97-AF65-F5344CB8AC3E}">
        <p14:creationId xmlns:p14="http://schemas.microsoft.com/office/powerpoint/2010/main" val="27454990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752600"/>
            <a:ext cx="4955582" cy="271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5" name="Group 14"/>
          <p:cNvGrpSpPr/>
          <p:nvPr/>
        </p:nvGrpSpPr>
        <p:grpSpPr>
          <a:xfrm>
            <a:off x="5488982" y="2271170"/>
            <a:ext cx="3124199" cy="2459780"/>
            <a:chOff x="5715001" y="3048000"/>
            <a:chExt cx="3124199" cy="2459780"/>
          </a:xfrm>
        </p:grpSpPr>
        <p:cxnSp>
          <p:nvCxnSpPr>
            <p:cNvPr id="4" name="Straight Connector 3"/>
            <p:cNvCxnSpPr/>
            <p:nvPr/>
          </p:nvCxnSpPr>
          <p:spPr>
            <a:xfrm flipV="1">
              <a:off x="6172200" y="4805836"/>
              <a:ext cx="2667000" cy="1298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Freeform 5"/>
            <p:cNvSpPr/>
            <p:nvPr/>
          </p:nvSpPr>
          <p:spPr>
            <a:xfrm>
              <a:off x="7260771" y="3356223"/>
              <a:ext cx="1273629" cy="1449613"/>
            </a:xfrm>
            <a:custGeom>
              <a:avLst/>
              <a:gdLst>
                <a:gd name="connsiteX0" fmla="*/ 0 w 1419247"/>
                <a:gd name="connsiteY0" fmla="*/ 1433491 h 1449613"/>
                <a:gd name="connsiteX1" fmla="*/ 174172 w 1419247"/>
                <a:gd name="connsiteY1" fmla="*/ 1346406 h 1449613"/>
                <a:gd name="connsiteX2" fmla="*/ 283029 w 1419247"/>
                <a:gd name="connsiteY2" fmla="*/ 1030720 h 1449613"/>
                <a:gd name="connsiteX3" fmla="*/ 359229 w 1419247"/>
                <a:gd name="connsiteY3" fmla="*/ 638834 h 1449613"/>
                <a:gd name="connsiteX4" fmla="*/ 402772 w 1419247"/>
                <a:gd name="connsiteY4" fmla="*/ 246948 h 1449613"/>
                <a:gd name="connsiteX5" fmla="*/ 468086 w 1419247"/>
                <a:gd name="connsiteY5" fmla="*/ 83663 h 1449613"/>
                <a:gd name="connsiteX6" fmla="*/ 533400 w 1419247"/>
                <a:gd name="connsiteY6" fmla="*/ 18348 h 1449613"/>
                <a:gd name="connsiteX7" fmla="*/ 642258 w 1419247"/>
                <a:gd name="connsiteY7" fmla="*/ 29234 h 1449613"/>
                <a:gd name="connsiteX8" fmla="*/ 740229 w 1419247"/>
                <a:gd name="connsiteY8" fmla="*/ 334034 h 1449613"/>
                <a:gd name="connsiteX9" fmla="*/ 783772 w 1419247"/>
                <a:gd name="connsiteY9" fmla="*/ 725920 h 1449613"/>
                <a:gd name="connsiteX10" fmla="*/ 892629 w 1419247"/>
                <a:gd name="connsiteY10" fmla="*/ 1106920 h 1449613"/>
                <a:gd name="connsiteX11" fmla="*/ 1001486 w 1419247"/>
                <a:gd name="connsiteY11" fmla="*/ 1313748 h 1449613"/>
                <a:gd name="connsiteX12" fmla="*/ 1164772 w 1419247"/>
                <a:gd name="connsiteY12" fmla="*/ 1389948 h 1449613"/>
                <a:gd name="connsiteX13" fmla="*/ 1393372 w 1419247"/>
                <a:gd name="connsiteY13" fmla="*/ 1444377 h 1449613"/>
                <a:gd name="connsiteX14" fmla="*/ 1404258 w 1419247"/>
                <a:gd name="connsiteY14" fmla="*/ 1444377 h 1449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9247" h="1449613">
                  <a:moveTo>
                    <a:pt x="0" y="1433491"/>
                  </a:moveTo>
                  <a:cubicBezTo>
                    <a:pt x="63500" y="1423512"/>
                    <a:pt x="127001" y="1413534"/>
                    <a:pt x="174172" y="1346406"/>
                  </a:cubicBezTo>
                  <a:cubicBezTo>
                    <a:pt x="221343" y="1279278"/>
                    <a:pt x="252186" y="1148648"/>
                    <a:pt x="283029" y="1030720"/>
                  </a:cubicBezTo>
                  <a:cubicBezTo>
                    <a:pt x="313872" y="912792"/>
                    <a:pt x="339272" y="769463"/>
                    <a:pt x="359229" y="638834"/>
                  </a:cubicBezTo>
                  <a:cubicBezTo>
                    <a:pt x="379186" y="508205"/>
                    <a:pt x="384629" y="339476"/>
                    <a:pt x="402772" y="246948"/>
                  </a:cubicBezTo>
                  <a:cubicBezTo>
                    <a:pt x="420915" y="154420"/>
                    <a:pt x="446315" y="121763"/>
                    <a:pt x="468086" y="83663"/>
                  </a:cubicBezTo>
                  <a:cubicBezTo>
                    <a:pt x="489857" y="45563"/>
                    <a:pt x="504371" y="27419"/>
                    <a:pt x="533400" y="18348"/>
                  </a:cubicBezTo>
                  <a:cubicBezTo>
                    <a:pt x="562429" y="9276"/>
                    <a:pt x="607787" y="-23380"/>
                    <a:pt x="642258" y="29234"/>
                  </a:cubicBezTo>
                  <a:cubicBezTo>
                    <a:pt x="676730" y="81848"/>
                    <a:pt x="716643" y="217920"/>
                    <a:pt x="740229" y="334034"/>
                  </a:cubicBezTo>
                  <a:cubicBezTo>
                    <a:pt x="763815" y="450148"/>
                    <a:pt x="758372" y="597106"/>
                    <a:pt x="783772" y="725920"/>
                  </a:cubicBezTo>
                  <a:cubicBezTo>
                    <a:pt x="809172" y="854734"/>
                    <a:pt x="856343" y="1008949"/>
                    <a:pt x="892629" y="1106920"/>
                  </a:cubicBezTo>
                  <a:cubicBezTo>
                    <a:pt x="928915" y="1204891"/>
                    <a:pt x="956129" y="1266577"/>
                    <a:pt x="1001486" y="1313748"/>
                  </a:cubicBezTo>
                  <a:cubicBezTo>
                    <a:pt x="1046843" y="1360919"/>
                    <a:pt x="1099458" y="1368177"/>
                    <a:pt x="1164772" y="1389948"/>
                  </a:cubicBezTo>
                  <a:cubicBezTo>
                    <a:pt x="1230086" y="1411719"/>
                    <a:pt x="1353458" y="1435306"/>
                    <a:pt x="1393372" y="1444377"/>
                  </a:cubicBezTo>
                  <a:cubicBezTo>
                    <a:pt x="1433286" y="1453448"/>
                    <a:pt x="1418772" y="1448912"/>
                    <a:pt x="1404258" y="144437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6870654" y="3446725"/>
              <a:ext cx="1663746" cy="1372093"/>
            </a:xfrm>
            <a:custGeom>
              <a:avLst/>
              <a:gdLst>
                <a:gd name="connsiteX0" fmla="*/ 0 w 1663746"/>
                <a:gd name="connsiteY0" fmla="*/ 1342989 h 1372093"/>
                <a:gd name="connsiteX1" fmla="*/ 130629 w 1663746"/>
                <a:gd name="connsiteY1" fmla="*/ 1277675 h 1372093"/>
                <a:gd name="connsiteX2" fmla="*/ 239486 w 1663746"/>
                <a:gd name="connsiteY2" fmla="*/ 1049075 h 1372093"/>
                <a:gd name="connsiteX3" fmla="*/ 326572 w 1663746"/>
                <a:gd name="connsiteY3" fmla="*/ 700732 h 1372093"/>
                <a:gd name="connsiteX4" fmla="*/ 381000 w 1663746"/>
                <a:gd name="connsiteY4" fmla="*/ 352389 h 1372093"/>
                <a:gd name="connsiteX5" fmla="*/ 489857 w 1663746"/>
                <a:gd name="connsiteY5" fmla="*/ 69361 h 1372093"/>
                <a:gd name="connsiteX6" fmla="*/ 674914 w 1663746"/>
                <a:gd name="connsiteY6" fmla="*/ 25818 h 1372093"/>
                <a:gd name="connsiteX7" fmla="*/ 783772 w 1663746"/>
                <a:gd name="connsiteY7" fmla="*/ 406818 h 1372093"/>
                <a:gd name="connsiteX8" fmla="*/ 881743 w 1663746"/>
                <a:gd name="connsiteY8" fmla="*/ 831361 h 1372093"/>
                <a:gd name="connsiteX9" fmla="*/ 1045029 w 1663746"/>
                <a:gd name="connsiteY9" fmla="*/ 1168818 h 1372093"/>
                <a:gd name="connsiteX10" fmla="*/ 1251857 w 1663746"/>
                <a:gd name="connsiteY10" fmla="*/ 1288561 h 1372093"/>
                <a:gd name="connsiteX11" fmla="*/ 1611086 w 1663746"/>
                <a:gd name="connsiteY11" fmla="*/ 1364761 h 1372093"/>
                <a:gd name="connsiteX12" fmla="*/ 1654629 w 1663746"/>
                <a:gd name="connsiteY12" fmla="*/ 1364761 h 1372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63746" h="1372093">
                  <a:moveTo>
                    <a:pt x="0" y="1342989"/>
                  </a:moveTo>
                  <a:cubicBezTo>
                    <a:pt x="45357" y="1334825"/>
                    <a:pt x="90715" y="1326661"/>
                    <a:pt x="130629" y="1277675"/>
                  </a:cubicBezTo>
                  <a:cubicBezTo>
                    <a:pt x="170543" y="1228689"/>
                    <a:pt x="206829" y="1145232"/>
                    <a:pt x="239486" y="1049075"/>
                  </a:cubicBezTo>
                  <a:cubicBezTo>
                    <a:pt x="272143" y="952918"/>
                    <a:pt x="302986" y="816846"/>
                    <a:pt x="326572" y="700732"/>
                  </a:cubicBezTo>
                  <a:cubicBezTo>
                    <a:pt x="350158" y="584618"/>
                    <a:pt x="353786" y="457617"/>
                    <a:pt x="381000" y="352389"/>
                  </a:cubicBezTo>
                  <a:cubicBezTo>
                    <a:pt x="408214" y="247161"/>
                    <a:pt x="440871" y="123789"/>
                    <a:pt x="489857" y="69361"/>
                  </a:cubicBezTo>
                  <a:cubicBezTo>
                    <a:pt x="538843" y="14933"/>
                    <a:pt x="625928" y="-30425"/>
                    <a:pt x="674914" y="25818"/>
                  </a:cubicBezTo>
                  <a:cubicBezTo>
                    <a:pt x="723900" y="82061"/>
                    <a:pt x="749301" y="272561"/>
                    <a:pt x="783772" y="406818"/>
                  </a:cubicBezTo>
                  <a:cubicBezTo>
                    <a:pt x="818243" y="541075"/>
                    <a:pt x="838200" y="704361"/>
                    <a:pt x="881743" y="831361"/>
                  </a:cubicBezTo>
                  <a:cubicBezTo>
                    <a:pt x="925286" y="958361"/>
                    <a:pt x="983343" y="1092618"/>
                    <a:pt x="1045029" y="1168818"/>
                  </a:cubicBezTo>
                  <a:cubicBezTo>
                    <a:pt x="1106715" y="1245018"/>
                    <a:pt x="1157514" y="1255904"/>
                    <a:pt x="1251857" y="1288561"/>
                  </a:cubicBezTo>
                  <a:cubicBezTo>
                    <a:pt x="1346200" y="1321218"/>
                    <a:pt x="1543957" y="1352061"/>
                    <a:pt x="1611086" y="1364761"/>
                  </a:cubicBezTo>
                  <a:cubicBezTo>
                    <a:pt x="1678215" y="1377461"/>
                    <a:pt x="1666422" y="1371111"/>
                    <a:pt x="1654629" y="1364761"/>
                  </a:cubicBezTo>
                </a:path>
              </a:pathLst>
            </a:cu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6322019" y="3462643"/>
              <a:ext cx="1972895" cy="1348843"/>
            </a:xfrm>
            <a:custGeom>
              <a:avLst/>
              <a:gdLst>
                <a:gd name="connsiteX0" fmla="*/ 0 w 1817914"/>
                <a:gd name="connsiteY0" fmla="*/ 1337957 h 1348843"/>
                <a:gd name="connsiteX1" fmla="*/ 195943 w 1817914"/>
                <a:gd name="connsiteY1" fmla="*/ 1283528 h 1348843"/>
                <a:gd name="connsiteX2" fmla="*/ 359229 w 1817914"/>
                <a:gd name="connsiteY2" fmla="*/ 1076700 h 1348843"/>
                <a:gd name="connsiteX3" fmla="*/ 457200 w 1817914"/>
                <a:gd name="connsiteY3" fmla="*/ 630386 h 1348843"/>
                <a:gd name="connsiteX4" fmla="*/ 566057 w 1817914"/>
                <a:gd name="connsiteY4" fmla="*/ 216728 h 1348843"/>
                <a:gd name="connsiteX5" fmla="*/ 653143 w 1817914"/>
                <a:gd name="connsiteY5" fmla="*/ 20786 h 1348843"/>
                <a:gd name="connsiteX6" fmla="*/ 805543 w 1817914"/>
                <a:gd name="connsiteY6" fmla="*/ 42557 h 1348843"/>
                <a:gd name="connsiteX7" fmla="*/ 892629 w 1817914"/>
                <a:gd name="connsiteY7" fmla="*/ 347357 h 1348843"/>
                <a:gd name="connsiteX8" fmla="*/ 947057 w 1817914"/>
                <a:gd name="connsiteY8" fmla="*/ 706586 h 1348843"/>
                <a:gd name="connsiteX9" fmla="*/ 1023257 w 1817914"/>
                <a:gd name="connsiteY9" fmla="*/ 956957 h 1348843"/>
                <a:gd name="connsiteX10" fmla="*/ 1240971 w 1817914"/>
                <a:gd name="connsiteY10" fmla="*/ 1218214 h 1348843"/>
                <a:gd name="connsiteX11" fmla="*/ 1502229 w 1817914"/>
                <a:gd name="connsiteY11" fmla="*/ 1316186 h 1348843"/>
                <a:gd name="connsiteX12" fmla="*/ 1817914 w 1817914"/>
                <a:gd name="connsiteY12" fmla="*/ 1348843 h 1348843"/>
                <a:gd name="connsiteX13" fmla="*/ 1817914 w 1817914"/>
                <a:gd name="connsiteY13" fmla="*/ 1348843 h 134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17914" h="1348843">
                  <a:moveTo>
                    <a:pt x="0" y="1337957"/>
                  </a:moveTo>
                  <a:cubicBezTo>
                    <a:pt x="68036" y="1332514"/>
                    <a:pt x="136072" y="1327071"/>
                    <a:pt x="195943" y="1283528"/>
                  </a:cubicBezTo>
                  <a:cubicBezTo>
                    <a:pt x="255815" y="1239985"/>
                    <a:pt x="315686" y="1185557"/>
                    <a:pt x="359229" y="1076700"/>
                  </a:cubicBezTo>
                  <a:cubicBezTo>
                    <a:pt x="402772" y="967843"/>
                    <a:pt x="422729" y="773715"/>
                    <a:pt x="457200" y="630386"/>
                  </a:cubicBezTo>
                  <a:cubicBezTo>
                    <a:pt x="491671" y="487057"/>
                    <a:pt x="533400" y="318328"/>
                    <a:pt x="566057" y="216728"/>
                  </a:cubicBezTo>
                  <a:cubicBezTo>
                    <a:pt x="598714" y="115128"/>
                    <a:pt x="613229" y="49814"/>
                    <a:pt x="653143" y="20786"/>
                  </a:cubicBezTo>
                  <a:cubicBezTo>
                    <a:pt x="693057" y="-8243"/>
                    <a:pt x="765629" y="-11872"/>
                    <a:pt x="805543" y="42557"/>
                  </a:cubicBezTo>
                  <a:cubicBezTo>
                    <a:pt x="845457" y="96985"/>
                    <a:pt x="869043" y="236686"/>
                    <a:pt x="892629" y="347357"/>
                  </a:cubicBezTo>
                  <a:cubicBezTo>
                    <a:pt x="916215" y="458028"/>
                    <a:pt x="925286" y="604986"/>
                    <a:pt x="947057" y="706586"/>
                  </a:cubicBezTo>
                  <a:cubicBezTo>
                    <a:pt x="968828" y="808186"/>
                    <a:pt x="974271" y="871686"/>
                    <a:pt x="1023257" y="956957"/>
                  </a:cubicBezTo>
                  <a:cubicBezTo>
                    <a:pt x="1072243" y="1042228"/>
                    <a:pt x="1161142" y="1158342"/>
                    <a:pt x="1240971" y="1218214"/>
                  </a:cubicBezTo>
                  <a:cubicBezTo>
                    <a:pt x="1320800" y="1278085"/>
                    <a:pt x="1406072" y="1294414"/>
                    <a:pt x="1502229" y="1316186"/>
                  </a:cubicBezTo>
                  <a:cubicBezTo>
                    <a:pt x="1598386" y="1337958"/>
                    <a:pt x="1817914" y="1348843"/>
                    <a:pt x="1817914" y="1348843"/>
                  </a:cubicBezTo>
                  <a:lnTo>
                    <a:pt x="1817914" y="1348843"/>
                  </a:lnTo>
                </a:path>
              </a:pathLst>
            </a:cu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flipV="1">
              <a:off x="6172200" y="3048000"/>
              <a:ext cx="0" cy="177081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529310" y="5138448"/>
              <a:ext cx="1952779" cy="369332"/>
            </a:xfrm>
            <a:prstGeom prst="rect">
              <a:avLst/>
            </a:prstGeom>
            <a:noFill/>
          </p:spPr>
          <p:txBody>
            <a:bodyPr wrap="none" rtlCol="0">
              <a:spAutoFit/>
            </a:bodyPr>
            <a:lstStyle/>
            <a:p>
              <a:r>
                <a:rPr lang="en-US" dirty="0" smtClean="0"/>
                <a:t>Mean Line viability</a:t>
              </a:r>
              <a:endParaRPr lang="en-US" dirty="0"/>
            </a:p>
          </p:txBody>
        </p:sp>
        <p:sp>
          <p:nvSpPr>
            <p:cNvPr id="17" name="TextBox 16"/>
            <p:cNvSpPr txBox="1"/>
            <p:nvPr/>
          </p:nvSpPr>
          <p:spPr>
            <a:xfrm>
              <a:off x="6150842" y="4818818"/>
              <a:ext cx="1970411" cy="369332"/>
            </a:xfrm>
            <a:prstGeom prst="rect">
              <a:avLst/>
            </a:prstGeom>
            <a:noFill/>
          </p:spPr>
          <p:txBody>
            <a:bodyPr wrap="none" rtlCol="0">
              <a:spAutoFit/>
            </a:bodyPr>
            <a:lstStyle/>
            <a:p>
              <a:r>
                <a:rPr lang="en-US" dirty="0" smtClean="0"/>
                <a:t>0.9        0.95       1.0</a:t>
              </a:r>
              <a:endParaRPr lang="en-US" dirty="0"/>
            </a:p>
          </p:txBody>
        </p:sp>
        <p:sp>
          <p:nvSpPr>
            <p:cNvPr id="18" name="TextBox 17"/>
            <p:cNvSpPr txBox="1"/>
            <p:nvPr/>
          </p:nvSpPr>
          <p:spPr>
            <a:xfrm rot="16200000">
              <a:off x="5316718" y="3748742"/>
              <a:ext cx="1165897" cy="369332"/>
            </a:xfrm>
            <a:prstGeom prst="rect">
              <a:avLst/>
            </a:prstGeom>
            <a:noFill/>
          </p:spPr>
          <p:txBody>
            <a:bodyPr wrap="none" rtlCol="0">
              <a:spAutoFit/>
            </a:bodyPr>
            <a:lstStyle/>
            <a:p>
              <a:r>
                <a:rPr lang="en-US" dirty="0" smtClean="0"/>
                <a:t>Frequency</a:t>
              </a:r>
              <a:endParaRPr lang="en-US" dirty="0"/>
            </a:p>
          </p:txBody>
        </p:sp>
      </p:grpSp>
      <p:sp>
        <p:nvSpPr>
          <p:cNvPr id="16" name="TextBox 15"/>
          <p:cNvSpPr txBox="1"/>
          <p:nvPr/>
        </p:nvSpPr>
        <p:spPr>
          <a:xfrm>
            <a:off x="7409464" y="2286000"/>
            <a:ext cx="421910" cy="369332"/>
          </a:xfrm>
          <a:prstGeom prst="rect">
            <a:avLst/>
          </a:prstGeom>
          <a:noFill/>
        </p:spPr>
        <p:txBody>
          <a:bodyPr wrap="none" rtlCol="0">
            <a:spAutoFit/>
          </a:bodyPr>
          <a:lstStyle/>
          <a:p>
            <a:r>
              <a:rPr lang="en-US" dirty="0" smtClean="0">
                <a:solidFill>
                  <a:schemeClr val="accent1">
                    <a:lumMod val="75000"/>
                  </a:schemeClr>
                </a:solidFill>
              </a:rPr>
              <a:t>G</a:t>
            </a:r>
            <a:r>
              <a:rPr lang="en-US" sz="1400" dirty="0" smtClean="0">
                <a:solidFill>
                  <a:schemeClr val="accent1">
                    <a:lumMod val="75000"/>
                  </a:schemeClr>
                </a:solidFill>
              </a:rPr>
              <a:t>0</a:t>
            </a:r>
            <a:endParaRPr lang="en-US" sz="1400" dirty="0">
              <a:solidFill>
                <a:schemeClr val="accent1">
                  <a:lumMod val="75000"/>
                </a:schemeClr>
              </a:solidFill>
            </a:endParaRPr>
          </a:p>
        </p:txBody>
      </p:sp>
      <p:sp>
        <p:nvSpPr>
          <p:cNvPr id="21" name="TextBox 20"/>
          <p:cNvSpPr txBox="1"/>
          <p:nvPr/>
        </p:nvSpPr>
        <p:spPr>
          <a:xfrm>
            <a:off x="6903022" y="2286000"/>
            <a:ext cx="513282" cy="369332"/>
          </a:xfrm>
          <a:prstGeom prst="rect">
            <a:avLst/>
          </a:prstGeom>
          <a:noFill/>
        </p:spPr>
        <p:txBody>
          <a:bodyPr wrap="none" rtlCol="0">
            <a:spAutoFit/>
          </a:bodyPr>
          <a:lstStyle/>
          <a:p>
            <a:r>
              <a:rPr lang="en-US" dirty="0" smtClean="0">
                <a:solidFill>
                  <a:schemeClr val="accent3">
                    <a:lumMod val="50000"/>
                  </a:schemeClr>
                </a:solidFill>
              </a:rPr>
              <a:t>G</a:t>
            </a:r>
            <a:r>
              <a:rPr lang="en-US" sz="1400" dirty="0" smtClean="0">
                <a:solidFill>
                  <a:schemeClr val="accent3">
                    <a:lumMod val="50000"/>
                  </a:schemeClr>
                </a:solidFill>
              </a:rPr>
              <a:t>30</a:t>
            </a:r>
            <a:endParaRPr lang="en-US" sz="1400" dirty="0">
              <a:solidFill>
                <a:schemeClr val="accent3">
                  <a:lumMod val="50000"/>
                </a:schemeClr>
              </a:solidFill>
            </a:endParaRPr>
          </a:p>
        </p:txBody>
      </p:sp>
      <p:sp>
        <p:nvSpPr>
          <p:cNvPr id="22" name="TextBox 21"/>
          <p:cNvSpPr txBox="1"/>
          <p:nvPr/>
        </p:nvSpPr>
        <p:spPr>
          <a:xfrm>
            <a:off x="6400800" y="2286000"/>
            <a:ext cx="513282" cy="369332"/>
          </a:xfrm>
          <a:prstGeom prst="rect">
            <a:avLst/>
          </a:prstGeom>
          <a:noFill/>
        </p:spPr>
        <p:txBody>
          <a:bodyPr wrap="none" rtlCol="0">
            <a:spAutoFit/>
          </a:bodyPr>
          <a:lstStyle/>
          <a:p>
            <a:r>
              <a:rPr lang="en-US" dirty="0" smtClean="0">
                <a:solidFill>
                  <a:schemeClr val="accent5">
                    <a:lumMod val="75000"/>
                  </a:schemeClr>
                </a:solidFill>
              </a:rPr>
              <a:t>G</a:t>
            </a:r>
            <a:r>
              <a:rPr lang="en-US" sz="1400" dirty="0" smtClean="0">
                <a:solidFill>
                  <a:schemeClr val="accent5">
                    <a:lumMod val="75000"/>
                  </a:schemeClr>
                </a:solidFill>
              </a:rPr>
              <a:t>60</a:t>
            </a:r>
            <a:endParaRPr lang="en-US" sz="1400" dirty="0">
              <a:solidFill>
                <a:schemeClr val="accent5">
                  <a:lumMod val="75000"/>
                </a:schemeClr>
              </a:solidFill>
            </a:endParaRPr>
          </a:p>
        </p:txBody>
      </p:sp>
      <p:sp>
        <p:nvSpPr>
          <p:cNvPr id="23" name="TextBox 22"/>
          <p:cNvSpPr txBox="1"/>
          <p:nvPr/>
        </p:nvSpPr>
        <p:spPr>
          <a:xfrm>
            <a:off x="3205520" y="188954"/>
            <a:ext cx="3462807" cy="461665"/>
          </a:xfrm>
          <a:prstGeom prst="rect">
            <a:avLst/>
          </a:prstGeom>
          <a:noFill/>
        </p:spPr>
        <p:txBody>
          <a:bodyPr wrap="none" rtlCol="0">
            <a:spAutoFit/>
          </a:bodyPr>
          <a:lstStyle/>
          <a:p>
            <a:r>
              <a:rPr lang="en-US" sz="2400" dirty="0" smtClean="0">
                <a:latin typeface="Comic Sans MS" pitchFamily="66" charset="0"/>
              </a:rPr>
              <a:t>Mutation Accumulation</a:t>
            </a:r>
            <a:endParaRPr lang="en-US" sz="2400" dirty="0">
              <a:latin typeface="Comic Sans MS" pitchFamily="66" charset="0"/>
            </a:endParaRPr>
          </a:p>
        </p:txBody>
      </p:sp>
      <p:sp>
        <p:nvSpPr>
          <p:cNvPr id="24" name="TextBox 23"/>
          <p:cNvSpPr txBox="1"/>
          <p:nvPr/>
        </p:nvSpPr>
        <p:spPr>
          <a:xfrm>
            <a:off x="67305" y="6449406"/>
            <a:ext cx="4992392" cy="307777"/>
          </a:xfrm>
          <a:prstGeom prst="rect">
            <a:avLst/>
          </a:prstGeom>
          <a:noFill/>
        </p:spPr>
        <p:txBody>
          <a:bodyPr wrap="none" rtlCol="0">
            <a:spAutoFit/>
          </a:bodyPr>
          <a:lstStyle/>
          <a:p>
            <a:r>
              <a:rPr lang="en-US" sz="1400" dirty="0" err="1" smtClean="0"/>
              <a:t>Halligan</a:t>
            </a:r>
            <a:r>
              <a:rPr lang="en-US" sz="1400" dirty="0" smtClean="0"/>
              <a:t> and </a:t>
            </a:r>
            <a:r>
              <a:rPr lang="en-US" sz="1400" dirty="0" err="1" smtClean="0"/>
              <a:t>Keightley</a:t>
            </a:r>
            <a:r>
              <a:rPr lang="en-US" sz="1400" dirty="0" smtClean="0"/>
              <a:t> (2009) </a:t>
            </a:r>
            <a:r>
              <a:rPr lang="en-US" sz="1400" i="1" dirty="0" err="1" smtClean="0"/>
              <a:t>Annu</a:t>
            </a:r>
            <a:r>
              <a:rPr lang="en-US" sz="1400" i="1" dirty="0" smtClean="0"/>
              <a:t> Rev </a:t>
            </a:r>
            <a:r>
              <a:rPr lang="en-US" sz="1400" i="1" dirty="0" err="1" smtClean="0"/>
              <a:t>Ecol</a:t>
            </a:r>
            <a:r>
              <a:rPr lang="en-US" sz="1400" i="1" dirty="0" smtClean="0"/>
              <a:t> </a:t>
            </a:r>
            <a:r>
              <a:rPr lang="en-US" sz="1400" i="1" dirty="0" err="1" smtClean="0"/>
              <a:t>Evol</a:t>
            </a:r>
            <a:r>
              <a:rPr lang="en-US" sz="1400" i="1" dirty="0" smtClean="0"/>
              <a:t> Syst. </a:t>
            </a:r>
            <a:r>
              <a:rPr lang="en-US" sz="1400" b="1" dirty="0" smtClean="0"/>
              <a:t>40</a:t>
            </a:r>
            <a:r>
              <a:rPr lang="en-US" sz="1400" dirty="0" smtClean="0"/>
              <a:t>: 151-172</a:t>
            </a:r>
            <a:endParaRPr lang="en-US" sz="1400" i="1" dirty="0"/>
          </a:p>
        </p:txBody>
      </p:sp>
      <p:sp>
        <p:nvSpPr>
          <p:cNvPr id="19" name="TextBox 18"/>
          <p:cNvSpPr txBox="1"/>
          <p:nvPr/>
        </p:nvSpPr>
        <p:spPr>
          <a:xfrm>
            <a:off x="838201" y="5105400"/>
            <a:ext cx="7924800" cy="646331"/>
          </a:xfrm>
          <a:prstGeom prst="rect">
            <a:avLst/>
          </a:prstGeom>
          <a:noFill/>
        </p:spPr>
        <p:txBody>
          <a:bodyPr wrap="square" rtlCol="0">
            <a:spAutoFit/>
          </a:bodyPr>
          <a:lstStyle/>
          <a:p>
            <a:r>
              <a:rPr lang="en-US" dirty="0" smtClean="0"/>
              <a:t>In each generation, slightly deleterious mutations add ~ 0.1% of the standing environmental variance to the heritability of traits, also reducing viability.</a:t>
            </a:r>
            <a:endParaRPr lang="en-US" dirty="0"/>
          </a:p>
        </p:txBody>
      </p:sp>
    </p:spTree>
    <p:extLst>
      <p:ext uri="{BB962C8B-B14F-4D97-AF65-F5344CB8AC3E}">
        <p14:creationId xmlns:p14="http://schemas.microsoft.com/office/powerpoint/2010/main" val="40240510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3232" t="34796" r="25823" b="25697"/>
          <a:stretch/>
        </p:blipFill>
        <p:spPr bwMode="auto">
          <a:xfrm>
            <a:off x="1600198" y="1371600"/>
            <a:ext cx="6211229" cy="36464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371600" y="188954"/>
            <a:ext cx="6381875" cy="461665"/>
          </a:xfrm>
          <a:prstGeom prst="rect">
            <a:avLst/>
          </a:prstGeom>
          <a:noFill/>
        </p:spPr>
        <p:txBody>
          <a:bodyPr wrap="none" rtlCol="0">
            <a:spAutoFit/>
          </a:bodyPr>
          <a:lstStyle/>
          <a:p>
            <a:r>
              <a:rPr lang="en-US" sz="2400" dirty="0" smtClean="0">
                <a:latin typeface="Comic Sans MS" pitchFamily="66" charset="0"/>
              </a:rPr>
              <a:t>Multiplicative Rare Alleles of Major Effect</a:t>
            </a:r>
            <a:endParaRPr lang="en-US" sz="2400" dirty="0">
              <a:latin typeface="Comic Sans MS" pitchFamily="66" charset="0"/>
            </a:endParaRPr>
          </a:p>
        </p:txBody>
      </p:sp>
      <p:sp>
        <p:nvSpPr>
          <p:cNvPr id="2" name="TextBox 1"/>
          <p:cNvSpPr txBox="1"/>
          <p:nvPr/>
        </p:nvSpPr>
        <p:spPr>
          <a:xfrm>
            <a:off x="819613" y="5257800"/>
            <a:ext cx="7772400" cy="861774"/>
          </a:xfrm>
          <a:prstGeom prst="rect">
            <a:avLst/>
          </a:prstGeom>
          <a:noFill/>
        </p:spPr>
        <p:txBody>
          <a:bodyPr wrap="square" rtlCol="0">
            <a:spAutoFit/>
          </a:bodyPr>
          <a:lstStyle/>
          <a:p>
            <a:r>
              <a:rPr lang="en-US" dirty="0" smtClean="0"/>
              <a:t>Assume there are 100 mutations at 1% frequency, each of which increases the</a:t>
            </a:r>
          </a:p>
          <a:p>
            <a:r>
              <a:rPr lang="en-US" dirty="0" smtClean="0"/>
              <a:t>risk of disease 2.5-fold over a baseline environmental risk of 1%.  </a:t>
            </a:r>
          </a:p>
          <a:p>
            <a:r>
              <a:rPr lang="en-US" sz="1400" dirty="0" smtClean="0"/>
              <a:t>Whence 0 alleles have a risk of 1%, 1 of 2.5%, 2 of 6%, 3 of 15%, 4 of 39%, 5 or more is highly penetrant.</a:t>
            </a:r>
          </a:p>
        </p:txBody>
      </p:sp>
    </p:spTree>
    <p:extLst>
      <p:ext uri="{BB962C8B-B14F-4D97-AF65-F5344CB8AC3E}">
        <p14:creationId xmlns:p14="http://schemas.microsoft.com/office/powerpoint/2010/main" val="12268992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600200"/>
            <a:ext cx="7490647"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495292" y="381000"/>
            <a:ext cx="6481261" cy="461665"/>
          </a:xfrm>
          <a:prstGeom prst="rect">
            <a:avLst/>
          </a:prstGeom>
          <a:noFill/>
        </p:spPr>
        <p:txBody>
          <a:bodyPr wrap="none" rtlCol="0">
            <a:spAutoFit/>
          </a:bodyPr>
          <a:lstStyle/>
          <a:p>
            <a:r>
              <a:rPr lang="en-US" sz="2400" dirty="0" smtClean="0">
                <a:latin typeface="Comic Sans MS" pitchFamily="66" charset="0"/>
              </a:rPr>
              <a:t>The Infinitesimal Model Triumphs – for now</a:t>
            </a:r>
            <a:endParaRPr lang="en-US" sz="2400" dirty="0">
              <a:latin typeface="Comic Sans MS" pitchFamily="66" charset="0"/>
            </a:endParaRPr>
          </a:p>
        </p:txBody>
      </p:sp>
    </p:spTree>
    <p:extLst>
      <p:ext uri="{BB962C8B-B14F-4D97-AF65-F5344CB8AC3E}">
        <p14:creationId xmlns:p14="http://schemas.microsoft.com/office/powerpoint/2010/main" val="16214679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152400"/>
            <a:ext cx="7772400" cy="533400"/>
          </a:xfrm>
        </p:spPr>
        <p:txBody>
          <a:bodyPr>
            <a:normAutofit/>
          </a:bodyPr>
          <a:lstStyle/>
          <a:p>
            <a:pPr eaLnBrk="1" hangingPunct="1"/>
            <a:r>
              <a:rPr lang="en-US" sz="2400" i="1" dirty="0" smtClean="0">
                <a:latin typeface="Comic Sans MS" pitchFamily="66" charset="0"/>
              </a:rPr>
              <a:t>Course Outline</a:t>
            </a:r>
          </a:p>
        </p:txBody>
      </p:sp>
      <p:sp>
        <p:nvSpPr>
          <p:cNvPr id="4099" name="Rectangle 3"/>
          <p:cNvSpPr>
            <a:spLocks noGrp="1" noChangeArrowheads="1"/>
          </p:cNvSpPr>
          <p:nvPr>
            <p:ph type="body" idx="1"/>
          </p:nvPr>
        </p:nvSpPr>
        <p:spPr>
          <a:xfrm>
            <a:off x="685800" y="1828800"/>
            <a:ext cx="8101013" cy="4038600"/>
          </a:xfrm>
        </p:spPr>
        <p:txBody>
          <a:bodyPr>
            <a:normAutofit/>
          </a:bodyPr>
          <a:lstStyle/>
          <a:p>
            <a:pPr marL="609600" indent="-609600" eaLnBrk="1" hangingPunct="1">
              <a:lnSpc>
                <a:spcPct val="90000"/>
              </a:lnSpc>
              <a:buFontTx/>
              <a:buNone/>
              <a:defRPr/>
            </a:pPr>
            <a:r>
              <a:rPr lang="en-US" sz="2000" dirty="0" smtClean="0">
                <a:solidFill>
                  <a:schemeClr val="accent5">
                    <a:lumMod val="50000"/>
                  </a:schemeClr>
                </a:solidFill>
                <a:latin typeface="Comic Sans MS" panose="030F0702030302020204" pitchFamily="66" charset="0"/>
              </a:rPr>
              <a:t>1.	Genes and Inheritance (GG)</a:t>
            </a:r>
          </a:p>
          <a:p>
            <a:pPr marL="609600" indent="-609600" eaLnBrk="1" hangingPunct="1">
              <a:lnSpc>
                <a:spcPct val="90000"/>
              </a:lnSpc>
              <a:buFontTx/>
              <a:buNone/>
              <a:defRPr/>
            </a:pPr>
            <a:endParaRPr lang="en-US" sz="2000" dirty="0" smtClean="0">
              <a:solidFill>
                <a:schemeClr val="accent5">
                  <a:lumMod val="50000"/>
                </a:schemeClr>
              </a:solidFill>
              <a:latin typeface="Comic Sans MS" panose="030F0702030302020204" pitchFamily="66" charset="0"/>
            </a:endParaRPr>
          </a:p>
          <a:p>
            <a:pPr marL="609600" indent="-609600" eaLnBrk="1" hangingPunct="1">
              <a:lnSpc>
                <a:spcPct val="90000"/>
              </a:lnSpc>
              <a:buFontTx/>
              <a:buNone/>
              <a:defRPr/>
            </a:pPr>
            <a:r>
              <a:rPr lang="en-US" sz="2000" dirty="0" smtClean="0">
                <a:solidFill>
                  <a:srgbClr val="7030A0"/>
                </a:solidFill>
                <a:latin typeface="Comic Sans MS" panose="030F0702030302020204" pitchFamily="66" charset="0"/>
              </a:rPr>
              <a:t>2.	Molecular Biology of the Genome (JL)</a:t>
            </a:r>
          </a:p>
          <a:p>
            <a:pPr marL="609600" indent="-609600" eaLnBrk="1" hangingPunct="1">
              <a:lnSpc>
                <a:spcPct val="90000"/>
              </a:lnSpc>
              <a:buFontTx/>
              <a:buNone/>
              <a:defRPr/>
            </a:pPr>
            <a:endParaRPr lang="en-US" sz="2000" dirty="0" smtClean="0">
              <a:solidFill>
                <a:srgbClr val="7030A0"/>
              </a:solidFill>
              <a:latin typeface="Comic Sans MS" panose="030F0702030302020204" pitchFamily="66" charset="0"/>
            </a:endParaRPr>
          </a:p>
          <a:p>
            <a:pPr marL="609600" indent="-609600" eaLnBrk="1" hangingPunct="1">
              <a:lnSpc>
                <a:spcPct val="90000"/>
              </a:lnSpc>
              <a:buFontTx/>
              <a:buNone/>
              <a:defRPr/>
            </a:pPr>
            <a:r>
              <a:rPr lang="en-US" sz="2000" dirty="0" smtClean="0">
                <a:solidFill>
                  <a:srgbClr val="7030A0"/>
                </a:solidFill>
                <a:latin typeface="Comic Sans MS" panose="030F0702030302020204" pitchFamily="66" charset="0"/>
              </a:rPr>
              <a:t>3.	</a:t>
            </a:r>
            <a:r>
              <a:rPr lang="en-US" sz="2000" dirty="0" smtClean="0">
                <a:solidFill>
                  <a:schemeClr val="accent5">
                    <a:lumMod val="50000"/>
                  </a:schemeClr>
                </a:solidFill>
                <a:latin typeface="Comic Sans MS" panose="030F0702030302020204" pitchFamily="66" charset="0"/>
              </a:rPr>
              <a:t>Association Studies (GG)</a:t>
            </a:r>
          </a:p>
          <a:p>
            <a:pPr marL="609600" indent="-609600" eaLnBrk="1" hangingPunct="1">
              <a:lnSpc>
                <a:spcPct val="90000"/>
              </a:lnSpc>
              <a:buFontTx/>
              <a:buNone/>
              <a:defRPr/>
            </a:pPr>
            <a:endParaRPr lang="en-US" sz="2000" dirty="0" smtClean="0">
              <a:solidFill>
                <a:srgbClr val="0000FF"/>
              </a:solidFill>
              <a:latin typeface="Comic Sans MS" panose="030F0702030302020204" pitchFamily="66" charset="0"/>
            </a:endParaRPr>
          </a:p>
          <a:p>
            <a:pPr marL="609600" indent="-609600" eaLnBrk="1" hangingPunct="1">
              <a:lnSpc>
                <a:spcPct val="90000"/>
              </a:lnSpc>
              <a:buFontTx/>
              <a:buNone/>
              <a:defRPr/>
            </a:pPr>
            <a:r>
              <a:rPr lang="en-US" sz="2000" dirty="0" smtClean="0">
                <a:solidFill>
                  <a:schemeClr val="accent5">
                    <a:lumMod val="50000"/>
                  </a:schemeClr>
                </a:solidFill>
                <a:latin typeface="Comic Sans MS" panose="030F0702030302020204" pitchFamily="66" charset="0"/>
              </a:rPr>
              <a:t>4.	</a:t>
            </a:r>
            <a:r>
              <a:rPr lang="en-US" sz="2000" dirty="0" smtClean="0">
                <a:solidFill>
                  <a:srgbClr val="7030A0"/>
                </a:solidFill>
                <a:latin typeface="Comic Sans MS" panose="030F0702030302020204" pitchFamily="66" charset="0"/>
              </a:rPr>
              <a:t>Population and Evolutionary Genetics (JL)</a:t>
            </a:r>
          </a:p>
          <a:p>
            <a:pPr marL="609600" indent="-609600" eaLnBrk="1" hangingPunct="1">
              <a:lnSpc>
                <a:spcPct val="90000"/>
              </a:lnSpc>
              <a:buFontTx/>
              <a:buNone/>
              <a:defRPr/>
            </a:pPr>
            <a:endParaRPr lang="en-US" sz="2000" dirty="0" smtClean="0">
              <a:latin typeface="Comic Sans MS" panose="030F0702030302020204" pitchFamily="66" charset="0"/>
            </a:endParaRPr>
          </a:p>
          <a:p>
            <a:pPr marL="609600" indent="-609600">
              <a:lnSpc>
                <a:spcPct val="90000"/>
              </a:lnSpc>
              <a:buFontTx/>
              <a:buAutoNum type="arabicPeriod" startAt="5"/>
              <a:defRPr/>
            </a:pPr>
            <a:r>
              <a:rPr lang="en-US" sz="2000" dirty="0" smtClean="0">
                <a:solidFill>
                  <a:srgbClr val="7030A0"/>
                </a:solidFill>
                <a:latin typeface="Comic Sans MS" panose="030F0702030302020204" pitchFamily="66" charset="0"/>
              </a:rPr>
              <a:t>Evolution </a:t>
            </a:r>
            <a:r>
              <a:rPr lang="en-US" sz="2000" dirty="0" smtClean="0">
                <a:solidFill>
                  <a:srgbClr val="7030A0"/>
                </a:solidFill>
                <a:latin typeface="Comic Sans MS" panose="030F0702030302020204" pitchFamily="66" charset="0"/>
              </a:rPr>
              <a:t>and Disease </a:t>
            </a:r>
            <a:r>
              <a:rPr lang="en-US" sz="2000" dirty="0" smtClean="0">
                <a:solidFill>
                  <a:srgbClr val="7030A0"/>
                </a:solidFill>
                <a:latin typeface="Comic Sans MS" panose="030F0702030302020204" pitchFamily="66" charset="0"/>
              </a:rPr>
              <a:t>Risk (JL) </a:t>
            </a:r>
            <a:r>
              <a:rPr lang="en-US" sz="2000" dirty="0" smtClean="0">
                <a:latin typeface="Comic Sans MS" panose="030F0702030302020204" pitchFamily="66" charset="0"/>
              </a:rPr>
              <a:t>/</a:t>
            </a:r>
            <a:r>
              <a:rPr lang="en-US" sz="2000" dirty="0" smtClean="0">
                <a:solidFill>
                  <a:srgbClr val="7030A0"/>
                </a:solidFill>
                <a:latin typeface="Comic Sans MS" panose="030F0702030302020204" pitchFamily="66" charset="0"/>
              </a:rPr>
              <a:t> </a:t>
            </a:r>
            <a:r>
              <a:rPr lang="en-US" sz="2000" dirty="0" smtClean="0">
                <a:solidFill>
                  <a:schemeClr val="accent5">
                    <a:lumMod val="50000"/>
                  </a:schemeClr>
                </a:solidFill>
                <a:latin typeface="Comic Sans MS" panose="030F0702030302020204" pitchFamily="66" charset="0"/>
              </a:rPr>
              <a:t>Precision Medicine (GG)</a:t>
            </a:r>
            <a:endParaRPr lang="en-US" sz="2000" dirty="0" smtClean="0">
              <a:solidFill>
                <a:srgbClr val="7030A0"/>
              </a:solidFill>
              <a:latin typeface="Comic Sans MS" panose="030F0702030302020204" pitchFamily="66" charset="0"/>
            </a:endParaRPr>
          </a:p>
          <a:p>
            <a:pPr marL="609600" indent="-609600" eaLnBrk="1" hangingPunct="1">
              <a:lnSpc>
                <a:spcPct val="90000"/>
              </a:lnSpc>
              <a:buFontTx/>
              <a:buAutoNum type="arabicPeriod"/>
              <a:defRPr/>
            </a:pPr>
            <a:endParaRPr lang="en-US" sz="2800" dirty="0" smtClean="0">
              <a:solidFill>
                <a:srgbClr val="0000FF"/>
              </a:solidFill>
            </a:endParaRPr>
          </a:p>
        </p:txBody>
      </p:sp>
    </p:spTree>
    <p:extLst>
      <p:ext uri="{BB962C8B-B14F-4D97-AF65-F5344CB8AC3E}">
        <p14:creationId xmlns:p14="http://schemas.microsoft.com/office/powerpoint/2010/main" val="21088588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09800" y="287294"/>
            <a:ext cx="4700326" cy="461665"/>
          </a:xfrm>
          <a:prstGeom prst="rect">
            <a:avLst/>
          </a:prstGeom>
          <a:noFill/>
        </p:spPr>
        <p:txBody>
          <a:bodyPr wrap="none" rtlCol="0">
            <a:spAutoFit/>
          </a:bodyPr>
          <a:lstStyle/>
          <a:p>
            <a:r>
              <a:rPr lang="en-US" sz="2400" dirty="0" smtClean="0">
                <a:latin typeface="Comic Sans MS" pitchFamily="66" charset="0"/>
              </a:rPr>
              <a:t>The Complexity of Disease Risk</a:t>
            </a:r>
            <a:endParaRPr lang="en-US" sz="2400" dirty="0">
              <a:latin typeface="Comic Sans MS" pitchFamily="66" charset="0"/>
            </a:endParaRPr>
          </a:p>
        </p:txBody>
      </p:sp>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231" t="25129" r="27517" b="46357"/>
          <a:stretch/>
        </p:blipFill>
        <p:spPr bwMode="auto">
          <a:xfrm>
            <a:off x="1181100" y="1066800"/>
            <a:ext cx="7010400" cy="2651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609600" y="3944034"/>
            <a:ext cx="8153400" cy="2862322"/>
          </a:xfrm>
          <a:prstGeom prst="rect">
            <a:avLst/>
          </a:prstGeom>
          <a:noFill/>
        </p:spPr>
        <p:txBody>
          <a:bodyPr wrap="square" rtlCol="0">
            <a:spAutoFit/>
          </a:bodyPr>
          <a:lstStyle/>
          <a:p>
            <a:r>
              <a:rPr lang="en-US" dirty="0" smtClean="0"/>
              <a:t>The missing heritability problem is that variants discovered by GWAS only explain a minor fraction of the expected heritability.  This may be because:</a:t>
            </a:r>
          </a:p>
          <a:p>
            <a:endParaRPr lang="en-US" dirty="0"/>
          </a:p>
          <a:p>
            <a:pPr marL="285750" indent="-285750">
              <a:buFontTx/>
              <a:buChar char="-"/>
            </a:pPr>
            <a:r>
              <a:rPr lang="en-US" dirty="0" smtClean="0">
                <a:solidFill>
                  <a:schemeClr val="accent5">
                    <a:lumMod val="50000"/>
                  </a:schemeClr>
                </a:solidFill>
              </a:rPr>
              <a:t>The effect sizes are much smaller than previously thought (GRR 1.1 rather than 2)</a:t>
            </a:r>
          </a:p>
          <a:p>
            <a:pPr marL="285750" indent="-285750">
              <a:buFontTx/>
              <a:buChar char="-"/>
            </a:pPr>
            <a:r>
              <a:rPr lang="en-US" dirty="0" smtClean="0"/>
              <a:t>Narrow sense heritability has been over-estimated in pedigree studies</a:t>
            </a:r>
          </a:p>
          <a:p>
            <a:pPr marL="285750" indent="-285750">
              <a:buFontTx/>
              <a:buChar char="-"/>
            </a:pPr>
            <a:r>
              <a:rPr lang="en-US" dirty="0" smtClean="0"/>
              <a:t>It is rare, not common, variants, that contribute most of the variation</a:t>
            </a:r>
          </a:p>
          <a:p>
            <a:pPr marL="285750" indent="-285750">
              <a:buFontTx/>
              <a:buChar char="-"/>
            </a:pPr>
            <a:r>
              <a:rPr lang="en-US" dirty="0" smtClean="0"/>
              <a:t>Epigenetic inheritance accounts for much of the resemblance among relatives</a:t>
            </a:r>
          </a:p>
          <a:p>
            <a:pPr marL="285750" indent="-285750">
              <a:buFontTx/>
              <a:buChar char="-"/>
            </a:pPr>
            <a:r>
              <a:rPr lang="en-US" dirty="0" smtClean="0">
                <a:solidFill>
                  <a:schemeClr val="accent5">
                    <a:lumMod val="50000"/>
                  </a:schemeClr>
                </a:solidFill>
              </a:rPr>
              <a:t>Broad sense heritability is prevalent, but hard to detect</a:t>
            </a:r>
          </a:p>
          <a:p>
            <a:pPr marL="285750" indent="-285750">
              <a:buFontTx/>
              <a:buChar char="-"/>
            </a:pPr>
            <a:r>
              <a:rPr lang="en-US" dirty="0" smtClean="0"/>
              <a:t>Genotyping chips do not tag causal variants effectively enough</a:t>
            </a:r>
          </a:p>
          <a:p>
            <a:pPr marL="285750" indent="-285750">
              <a:buFontTx/>
              <a:buChar char="-"/>
            </a:pPr>
            <a:endParaRPr lang="en-US" dirty="0"/>
          </a:p>
        </p:txBody>
      </p:sp>
    </p:spTree>
    <p:extLst>
      <p:ext uri="{BB962C8B-B14F-4D97-AF65-F5344CB8AC3E}">
        <p14:creationId xmlns:p14="http://schemas.microsoft.com/office/powerpoint/2010/main" val="36454290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685800" y="366713"/>
            <a:ext cx="7772400" cy="919162"/>
          </a:xfrm>
          <a:prstGeom prst="rect">
            <a:avLst/>
          </a:prstGeom>
        </p:spPr>
        <p:txBody>
          <a:bodyPr/>
          <a:lstStyle/>
          <a:p>
            <a:pPr algn="ctr">
              <a:defRPr/>
            </a:pPr>
            <a:r>
              <a:rPr lang="en-US" sz="2400" kern="0" dirty="0">
                <a:latin typeface="Comic Sans MS" pitchFamily="66" charset="0"/>
                <a:ea typeface="+mj-ea"/>
                <a:cs typeface="+mj-cs"/>
              </a:rPr>
              <a:t>Genotype and Phenotype</a:t>
            </a:r>
          </a:p>
        </p:txBody>
      </p:sp>
      <p:sp>
        <p:nvSpPr>
          <p:cNvPr id="3" name="Rectangle 3"/>
          <p:cNvSpPr txBox="1">
            <a:spLocks noChangeArrowheads="1"/>
          </p:cNvSpPr>
          <p:nvPr/>
        </p:nvSpPr>
        <p:spPr>
          <a:xfrm>
            <a:off x="428625" y="1571625"/>
            <a:ext cx="8501063" cy="4800600"/>
          </a:xfrm>
          <a:prstGeom prst="rect">
            <a:avLst/>
          </a:prstGeom>
        </p:spPr>
        <p:txBody>
          <a:bodyPr/>
          <a:lstStyle/>
          <a:p>
            <a:pPr marL="609600" indent="-609600">
              <a:lnSpc>
                <a:spcPct val="90000"/>
              </a:lnSpc>
              <a:spcBef>
                <a:spcPct val="20000"/>
              </a:spcBef>
              <a:defRPr/>
            </a:pPr>
            <a:r>
              <a:rPr lang="en-US" sz="2000" kern="0" dirty="0">
                <a:solidFill>
                  <a:srgbClr val="7030A0"/>
                </a:solidFill>
                <a:latin typeface="+mn-lt"/>
              </a:rPr>
              <a:t>The genotype of an organism is the sequence of it’s genes.  </a:t>
            </a:r>
          </a:p>
          <a:p>
            <a:pPr marL="609600" indent="-609600">
              <a:lnSpc>
                <a:spcPct val="90000"/>
              </a:lnSpc>
              <a:spcBef>
                <a:spcPct val="20000"/>
              </a:spcBef>
              <a:defRPr/>
            </a:pPr>
            <a:endParaRPr lang="en-US" sz="2000" kern="0" dirty="0">
              <a:solidFill>
                <a:srgbClr val="7030A0"/>
              </a:solidFill>
              <a:latin typeface="+mn-lt"/>
            </a:endParaRPr>
          </a:p>
          <a:p>
            <a:pPr marL="609600" indent="-609600">
              <a:lnSpc>
                <a:spcPct val="90000"/>
              </a:lnSpc>
              <a:spcBef>
                <a:spcPct val="20000"/>
              </a:spcBef>
              <a:defRPr/>
            </a:pPr>
            <a:r>
              <a:rPr lang="en-US" sz="2000" kern="0" dirty="0">
                <a:solidFill>
                  <a:srgbClr val="7030A0"/>
                </a:solidFill>
                <a:latin typeface="+mn-lt"/>
              </a:rPr>
              <a:t>The phenotype of an organism the way it appears.</a:t>
            </a:r>
          </a:p>
          <a:p>
            <a:pPr marL="609600" indent="-609600">
              <a:lnSpc>
                <a:spcPct val="90000"/>
              </a:lnSpc>
              <a:spcBef>
                <a:spcPct val="20000"/>
              </a:spcBef>
              <a:defRPr/>
            </a:pPr>
            <a:endParaRPr lang="en-US" sz="2000" kern="0" dirty="0">
              <a:solidFill>
                <a:srgbClr val="7030A0"/>
              </a:solidFill>
              <a:latin typeface="+mn-lt"/>
            </a:endParaRPr>
          </a:p>
          <a:p>
            <a:pPr marL="609600" indent="-609600">
              <a:lnSpc>
                <a:spcPct val="90000"/>
              </a:lnSpc>
              <a:spcBef>
                <a:spcPct val="20000"/>
              </a:spcBef>
              <a:defRPr/>
            </a:pPr>
            <a:r>
              <a:rPr lang="en-US" sz="2000" kern="0" dirty="0" smtClean="0">
                <a:solidFill>
                  <a:schemeClr val="accent1">
                    <a:lumMod val="50000"/>
                  </a:schemeClr>
                </a:solidFill>
                <a:latin typeface="+mn-lt"/>
              </a:rPr>
              <a:t>In general, genes are not deterministic.  Genotypic </a:t>
            </a:r>
            <a:r>
              <a:rPr lang="en-US" sz="2000" kern="0" dirty="0">
                <a:solidFill>
                  <a:schemeClr val="accent1">
                    <a:lumMod val="50000"/>
                  </a:schemeClr>
                </a:solidFill>
                <a:latin typeface="+mn-lt"/>
              </a:rPr>
              <a:t>variation among organisms specifies the information that, in combination with the environment, influences the phenotype.</a:t>
            </a:r>
          </a:p>
          <a:p>
            <a:pPr marL="609600" indent="-609600">
              <a:lnSpc>
                <a:spcPct val="90000"/>
              </a:lnSpc>
              <a:spcBef>
                <a:spcPct val="20000"/>
              </a:spcBef>
              <a:defRPr/>
            </a:pPr>
            <a:endParaRPr lang="en-US" sz="2000" kern="0" dirty="0">
              <a:solidFill>
                <a:schemeClr val="accent1">
                  <a:lumMod val="75000"/>
                </a:schemeClr>
              </a:solidFill>
              <a:latin typeface="+mn-lt"/>
            </a:endParaRPr>
          </a:p>
          <a:p>
            <a:pPr marL="609600" indent="-609600">
              <a:lnSpc>
                <a:spcPct val="90000"/>
              </a:lnSpc>
              <a:spcBef>
                <a:spcPct val="20000"/>
              </a:spcBef>
              <a:defRPr/>
            </a:pPr>
            <a:r>
              <a:rPr lang="en-US" sz="2000" kern="0" dirty="0" err="1">
                <a:solidFill>
                  <a:srgbClr val="7030A0"/>
                </a:solidFill>
                <a:latin typeface="+mn-lt"/>
              </a:rPr>
              <a:t>Pleiotropy</a:t>
            </a:r>
            <a:r>
              <a:rPr lang="en-US" sz="2000" kern="0" dirty="0">
                <a:solidFill>
                  <a:srgbClr val="7030A0"/>
                </a:solidFill>
                <a:latin typeface="+mn-lt"/>
              </a:rPr>
              <a:t> </a:t>
            </a:r>
            <a:r>
              <a:rPr lang="en-US" sz="2000" kern="0" dirty="0">
                <a:solidFill>
                  <a:schemeClr val="accent1">
                    <a:lumMod val="75000"/>
                  </a:schemeClr>
                </a:solidFill>
                <a:latin typeface="+mn-lt"/>
              </a:rPr>
              <a:t>refers to the ability of single genes to influence multiple phenotypes.</a:t>
            </a:r>
          </a:p>
          <a:p>
            <a:pPr marL="609600" indent="-609600">
              <a:lnSpc>
                <a:spcPct val="90000"/>
              </a:lnSpc>
              <a:spcBef>
                <a:spcPct val="20000"/>
              </a:spcBef>
              <a:defRPr/>
            </a:pPr>
            <a:endParaRPr lang="en-US" sz="2000" kern="0" dirty="0">
              <a:solidFill>
                <a:schemeClr val="accent1">
                  <a:lumMod val="75000"/>
                </a:schemeClr>
              </a:solidFill>
              <a:latin typeface="+mn-lt"/>
            </a:endParaRPr>
          </a:p>
          <a:p>
            <a:pPr marL="609600" indent="-609600">
              <a:lnSpc>
                <a:spcPct val="90000"/>
              </a:lnSpc>
              <a:spcBef>
                <a:spcPct val="20000"/>
              </a:spcBef>
              <a:defRPr/>
            </a:pPr>
            <a:r>
              <a:rPr lang="en-US" sz="2000" kern="0" dirty="0" smtClean="0">
                <a:solidFill>
                  <a:srgbClr val="7030A0"/>
                </a:solidFill>
                <a:latin typeface="+mn-lt"/>
              </a:rPr>
              <a:t>Penetranc</a:t>
            </a:r>
            <a:r>
              <a:rPr lang="en-US" sz="2000" kern="0" dirty="0" smtClean="0">
                <a:solidFill>
                  <a:srgbClr val="7030A0"/>
                </a:solidFill>
              </a:rPr>
              <a:t>e</a:t>
            </a:r>
            <a:r>
              <a:rPr lang="en-US" sz="2000" kern="0" dirty="0" smtClean="0">
                <a:solidFill>
                  <a:schemeClr val="accent1">
                    <a:lumMod val="75000"/>
                  </a:schemeClr>
                </a:solidFill>
              </a:rPr>
              <a:t> is the proportion of individuals with a genotype who have the phenotype / disease</a:t>
            </a:r>
            <a:r>
              <a:rPr lang="en-US" sz="2000" kern="0" dirty="0" smtClean="0">
                <a:solidFill>
                  <a:schemeClr val="accent1">
                    <a:lumMod val="75000"/>
                  </a:schemeClr>
                </a:solidFill>
                <a:latin typeface="+mn-lt"/>
              </a:rPr>
              <a:t>.</a:t>
            </a:r>
          </a:p>
          <a:p>
            <a:pPr marL="609600" indent="-609600">
              <a:lnSpc>
                <a:spcPct val="90000"/>
              </a:lnSpc>
              <a:spcBef>
                <a:spcPct val="20000"/>
              </a:spcBef>
              <a:defRPr/>
            </a:pPr>
            <a:endParaRPr lang="en-US" sz="2000" kern="0" dirty="0">
              <a:solidFill>
                <a:schemeClr val="accent1">
                  <a:lumMod val="75000"/>
                </a:schemeClr>
              </a:solidFill>
            </a:endParaRPr>
          </a:p>
          <a:p>
            <a:pPr marL="609600" indent="-609600">
              <a:lnSpc>
                <a:spcPct val="90000"/>
              </a:lnSpc>
              <a:spcBef>
                <a:spcPct val="20000"/>
              </a:spcBef>
              <a:defRPr/>
            </a:pPr>
            <a:r>
              <a:rPr lang="en-US" sz="2000" kern="0" dirty="0" smtClean="0">
                <a:solidFill>
                  <a:srgbClr val="7030A0"/>
                </a:solidFill>
                <a:latin typeface="+mn-lt"/>
              </a:rPr>
              <a:t>Expressivity</a:t>
            </a:r>
            <a:r>
              <a:rPr lang="en-US" sz="2000" kern="0" dirty="0" smtClean="0">
                <a:solidFill>
                  <a:schemeClr val="accent1">
                    <a:lumMod val="75000"/>
                  </a:schemeClr>
                </a:solidFill>
                <a:latin typeface="+mn-lt"/>
              </a:rPr>
              <a:t> is the degree / severity of the phenotype in affected individuals.</a:t>
            </a:r>
            <a:endParaRPr lang="en-US" sz="2000" kern="0" dirty="0">
              <a:solidFill>
                <a:schemeClr val="accent1">
                  <a:lumMod val="75000"/>
                </a:schemeClr>
              </a:solidFill>
              <a:latin typeface="+mn-lt"/>
            </a:endParaRPr>
          </a:p>
          <a:p>
            <a:pPr marL="609600" indent="-609600">
              <a:lnSpc>
                <a:spcPct val="90000"/>
              </a:lnSpc>
              <a:spcBef>
                <a:spcPct val="20000"/>
              </a:spcBef>
              <a:defRPr/>
            </a:pPr>
            <a:endParaRPr lang="en-US" sz="2000" kern="0" dirty="0">
              <a:solidFill>
                <a:srgbClr val="0000FF"/>
              </a:solidFill>
              <a:latin typeface="+mn-lt"/>
            </a:endParaRPr>
          </a:p>
        </p:txBody>
      </p:sp>
    </p:spTree>
    <p:extLst>
      <p:ext uri="{BB962C8B-B14F-4D97-AF65-F5344CB8AC3E}">
        <p14:creationId xmlns:p14="http://schemas.microsoft.com/office/powerpoint/2010/main" val="28877456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685800" y="228600"/>
            <a:ext cx="7772400" cy="842963"/>
          </a:xfrm>
          <a:prstGeom prst="rect">
            <a:avLst/>
          </a:prstGeom>
        </p:spPr>
        <p:txBody>
          <a:bodyPr/>
          <a:lstStyle/>
          <a:p>
            <a:pPr algn="ctr">
              <a:defRPr/>
            </a:pPr>
            <a:r>
              <a:rPr lang="en-US" sz="2400" kern="0" dirty="0" err="1">
                <a:latin typeface="Comic Sans MS" pitchFamily="66" charset="0"/>
                <a:ea typeface="+mj-ea"/>
                <a:cs typeface="+mj-cs"/>
              </a:rPr>
              <a:t>Mendelian</a:t>
            </a:r>
            <a:r>
              <a:rPr lang="en-US" sz="2400" kern="0" dirty="0">
                <a:latin typeface="Comic Sans MS" pitchFamily="66" charset="0"/>
                <a:ea typeface="+mj-ea"/>
                <a:cs typeface="+mj-cs"/>
              </a:rPr>
              <a:t> Genetics</a:t>
            </a:r>
          </a:p>
        </p:txBody>
      </p:sp>
      <p:sp>
        <p:nvSpPr>
          <p:cNvPr id="3" name="TextBox 2"/>
          <p:cNvSpPr txBox="1"/>
          <p:nvPr/>
        </p:nvSpPr>
        <p:spPr>
          <a:xfrm>
            <a:off x="1500188" y="1600200"/>
            <a:ext cx="317716" cy="723275"/>
          </a:xfrm>
          <a:prstGeom prst="rect">
            <a:avLst/>
          </a:prstGeom>
          <a:noFill/>
        </p:spPr>
        <p:txBody>
          <a:bodyPr wrap="none">
            <a:spAutoFit/>
          </a:bodyPr>
          <a:lstStyle/>
          <a:p>
            <a:pPr>
              <a:spcAft>
                <a:spcPts val="600"/>
              </a:spcAft>
              <a:defRPr/>
            </a:pPr>
            <a:r>
              <a:rPr lang="en-US" dirty="0">
                <a:solidFill>
                  <a:srgbClr val="002060"/>
                </a:solidFill>
              </a:rPr>
              <a:t>A</a:t>
            </a:r>
          </a:p>
          <a:p>
            <a:pPr>
              <a:spcAft>
                <a:spcPts val="600"/>
              </a:spcAft>
              <a:defRPr/>
            </a:pPr>
            <a:r>
              <a:rPr lang="en-US" dirty="0">
                <a:solidFill>
                  <a:srgbClr val="002060"/>
                </a:solidFill>
              </a:rPr>
              <a:t>A</a:t>
            </a:r>
          </a:p>
        </p:txBody>
      </p:sp>
      <p:sp>
        <p:nvSpPr>
          <p:cNvPr id="4" name="TextBox 3"/>
          <p:cNvSpPr txBox="1"/>
          <p:nvPr/>
        </p:nvSpPr>
        <p:spPr>
          <a:xfrm>
            <a:off x="2449513" y="1600200"/>
            <a:ext cx="295274" cy="723275"/>
          </a:xfrm>
          <a:prstGeom prst="rect">
            <a:avLst/>
          </a:prstGeom>
          <a:noFill/>
        </p:spPr>
        <p:txBody>
          <a:bodyPr wrap="none">
            <a:spAutoFit/>
          </a:bodyPr>
          <a:lstStyle/>
          <a:p>
            <a:pPr>
              <a:spcAft>
                <a:spcPts val="600"/>
              </a:spcAft>
              <a:defRPr/>
            </a:pPr>
            <a:r>
              <a:rPr lang="en-US" dirty="0">
                <a:solidFill>
                  <a:srgbClr val="002060"/>
                </a:solidFill>
              </a:rPr>
              <a:t>a</a:t>
            </a:r>
          </a:p>
          <a:p>
            <a:pPr>
              <a:spcAft>
                <a:spcPts val="600"/>
              </a:spcAft>
              <a:defRPr/>
            </a:pPr>
            <a:r>
              <a:rPr lang="en-US" dirty="0">
                <a:solidFill>
                  <a:srgbClr val="002060"/>
                </a:solidFill>
              </a:rPr>
              <a:t>a</a:t>
            </a:r>
          </a:p>
        </p:txBody>
      </p:sp>
      <p:sp>
        <p:nvSpPr>
          <p:cNvPr id="7173" name="TextBox 4"/>
          <p:cNvSpPr txBox="1">
            <a:spLocks noChangeArrowheads="1"/>
          </p:cNvSpPr>
          <p:nvPr/>
        </p:nvSpPr>
        <p:spPr bwMode="auto">
          <a:xfrm>
            <a:off x="1500188" y="3271838"/>
            <a:ext cx="40798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dirty="0">
                <a:solidFill>
                  <a:schemeClr val="accent1">
                    <a:lumMod val="50000"/>
                  </a:schemeClr>
                </a:solidFill>
              </a:rPr>
              <a:t>A</a:t>
            </a:r>
          </a:p>
          <a:p>
            <a:pPr eaLnBrk="1" hangingPunct="1"/>
            <a:r>
              <a:rPr lang="en-US" dirty="0">
                <a:solidFill>
                  <a:schemeClr val="accent1">
                    <a:lumMod val="50000"/>
                  </a:schemeClr>
                </a:solidFill>
              </a:rPr>
              <a:t>a</a:t>
            </a:r>
          </a:p>
        </p:txBody>
      </p:sp>
      <p:sp>
        <p:nvSpPr>
          <p:cNvPr id="7174" name="TextBox 5"/>
          <p:cNvSpPr txBox="1">
            <a:spLocks noChangeArrowheads="1"/>
          </p:cNvSpPr>
          <p:nvPr/>
        </p:nvSpPr>
        <p:spPr bwMode="auto">
          <a:xfrm>
            <a:off x="2449513" y="3271838"/>
            <a:ext cx="40798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solidFill>
                  <a:schemeClr val="accent1">
                    <a:lumMod val="50000"/>
                  </a:schemeClr>
                </a:solidFill>
              </a:rPr>
              <a:t>A</a:t>
            </a:r>
          </a:p>
          <a:p>
            <a:pPr eaLnBrk="1" hangingPunct="1"/>
            <a:r>
              <a:rPr lang="en-US">
                <a:solidFill>
                  <a:schemeClr val="accent1">
                    <a:lumMod val="50000"/>
                  </a:schemeClr>
                </a:solidFill>
              </a:rPr>
              <a:t>a</a:t>
            </a:r>
          </a:p>
        </p:txBody>
      </p:sp>
      <p:sp>
        <p:nvSpPr>
          <p:cNvPr id="7175" name="TextBox 6"/>
          <p:cNvSpPr txBox="1">
            <a:spLocks noChangeArrowheads="1"/>
          </p:cNvSpPr>
          <p:nvPr/>
        </p:nvSpPr>
        <p:spPr bwMode="auto">
          <a:xfrm>
            <a:off x="587375" y="4772025"/>
            <a:ext cx="406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solidFill>
                  <a:srgbClr val="336699"/>
                </a:solidFill>
              </a:rPr>
              <a:t>A</a:t>
            </a:r>
          </a:p>
          <a:p>
            <a:pPr eaLnBrk="1" hangingPunct="1"/>
            <a:r>
              <a:rPr lang="en-US">
                <a:solidFill>
                  <a:srgbClr val="336699"/>
                </a:solidFill>
              </a:rPr>
              <a:t>A</a:t>
            </a:r>
          </a:p>
        </p:txBody>
      </p:sp>
      <p:sp>
        <p:nvSpPr>
          <p:cNvPr id="7176" name="TextBox 7"/>
          <p:cNvSpPr txBox="1">
            <a:spLocks noChangeArrowheads="1"/>
          </p:cNvSpPr>
          <p:nvPr/>
        </p:nvSpPr>
        <p:spPr bwMode="auto">
          <a:xfrm>
            <a:off x="1536700" y="4772025"/>
            <a:ext cx="4079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solidFill>
                  <a:srgbClr val="336699"/>
                </a:solidFill>
              </a:rPr>
              <a:t>A</a:t>
            </a:r>
          </a:p>
          <a:p>
            <a:pPr eaLnBrk="1" hangingPunct="1"/>
            <a:r>
              <a:rPr lang="en-US">
                <a:solidFill>
                  <a:srgbClr val="336699"/>
                </a:solidFill>
              </a:rPr>
              <a:t>a</a:t>
            </a:r>
          </a:p>
        </p:txBody>
      </p:sp>
      <p:sp>
        <p:nvSpPr>
          <p:cNvPr id="7177" name="TextBox 8"/>
          <p:cNvSpPr txBox="1">
            <a:spLocks noChangeArrowheads="1"/>
          </p:cNvSpPr>
          <p:nvPr/>
        </p:nvSpPr>
        <p:spPr bwMode="auto">
          <a:xfrm>
            <a:off x="2444750" y="4772025"/>
            <a:ext cx="406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solidFill>
                  <a:srgbClr val="336699"/>
                </a:solidFill>
              </a:rPr>
              <a:t>a</a:t>
            </a:r>
          </a:p>
          <a:p>
            <a:pPr eaLnBrk="1" hangingPunct="1"/>
            <a:r>
              <a:rPr lang="en-US">
                <a:solidFill>
                  <a:srgbClr val="336699"/>
                </a:solidFill>
              </a:rPr>
              <a:t>A</a:t>
            </a:r>
          </a:p>
        </p:txBody>
      </p:sp>
      <p:sp>
        <p:nvSpPr>
          <p:cNvPr id="7178" name="TextBox 9"/>
          <p:cNvSpPr txBox="1">
            <a:spLocks noChangeArrowheads="1"/>
          </p:cNvSpPr>
          <p:nvPr/>
        </p:nvSpPr>
        <p:spPr bwMode="auto">
          <a:xfrm>
            <a:off x="3394075" y="4772025"/>
            <a:ext cx="3206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solidFill>
                  <a:srgbClr val="336699"/>
                </a:solidFill>
              </a:rPr>
              <a:t>a</a:t>
            </a:r>
          </a:p>
          <a:p>
            <a:pPr eaLnBrk="1" hangingPunct="1"/>
            <a:r>
              <a:rPr lang="en-US">
                <a:solidFill>
                  <a:srgbClr val="336699"/>
                </a:solidFill>
              </a:rPr>
              <a:t>a</a:t>
            </a:r>
          </a:p>
        </p:txBody>
      </p:sp>
      <p:cxnSp>
        <p:nvCxnSpPr>
          <p:cNvPr id="13" name="Straight Connector 12"/>
          <p:cNvCxnSpPr/>
          <p:nvPr/>
        </p:nvCxnSpPr>
        <p:spPr>
          <a:xfrm rot="10800000" flipH="1">
            <a:off x="2428875" y="1982788"/>
            <a:ext cx="407988" cy="15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flipH="1">
            <a:off x="1500188" y="1982788"/>
            <a:ext cx="407987" cy="15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flipH="1">
            <a:off x="2428875" y="3743325"/>
            <a:ext cx="407988"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flipH="1">
            <a:off x="1500188" y="3743325"/>
            <a:ext cx="407987"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flipH="1">
            <a:off x="571500" y="5199063"/>
            <a:ext cx="407988" cy="15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flipH="1">
            <a:off x="1520825" y="5199063"/>
            <a:ext cx="407988" cy="15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0800000" flipH="1">
            <a:off x="3357563" y="5199063"/>
            <a:ext cx="407987" cy="15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0800000" flipH="1">
            <a:off x="2428875" y="5199063"/>
            <a:ext cx="407988" cy="15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357688" y="1843088"/>
            <a:ext cx="3424592" cy="400110"/>
          </a:xfrm>
          <a:prstGeom prst="rect">
            <a:avLst/>
          </a:prstGeom>
          <a:noFill/>
        </p:spPr>
        <p:txBody>
          <a:bodyPr wrap="none">
            <a:spAutoFit/>
          </a:bodyPr>
          <a:lstStyle/>
          <a:p>
            <a:pPr>
              <a:defRPr/>
            </a:pPr>
            <a:r>
              <a:rPr lang="en-US" sz="2000" dirty="0"/>
              <a:t>F0:	Pure breeding parents</a:t>
            </a:r>
          </a:p>
        </p:txBody>
      </p:sp>
      <p:sp>
        <p:nvSpPr>
          <p:cNvPr id="7188" name="TextBox 22"/>
          <p:cNvSpPr txBox="1">
            <a:spLocks noChangeArrowheads="1"/>
          </p:cNvSpPr>
          <p:nvPr/>
        </p:nvSpPr>
        <p:spPr bwMode="auto">
          <a:xfrm>
            <a:off x="4357688" y="3452813"/>
            <a:ext cx="35069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000" dirty="0">
                <a:latin typeface="+mn-lt"/>
              </a:rPr>
              <a:t>F1:	Heterozygous offspring</a:t>
            </a:r>
          </a:p>
        </p:txBody>
      </p:sp>
      <p:sp>
        <p:nvSpPr>
          <p:cNvPr id="7189" name="TextBox 23"/>
          <p:cNvSpPr txBox="1">
            <a:spLocks noChangeArrowheads="1"/>
          </p:cNvSpPr>
          <p:nvPr/>
        </p:nvSpPr>
        <p:spPr bwMode="auto">
          <a:xfrm>
            <a:off x="4224338" y="4914900"/>
            <a:ext cx="425334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000" dirty="0">
                <a:latin typeface="+mn-lt"/>
              </a:rPr>
              <a:t>F2:	</a:t>
            </a:r>
            <a:r>
              <a:rPr lang="en-US" sz="2000" dirty="0" err="1">
                <a:latin typeface="+mn-lt"/>
              </a:rPr>
              <a:t>Mendelain</a:t>
            </a:r>
            <a:r>
              <a:rPr lang="en-US" sz="2000" dirty="0">
                <a:latin typeface="+mn-lt"/>
              </a:rPr>
              <a:t> proportions of</a:t>
            </a:r>
          </a:p>
          <a:p>
            <a:pPr eaLnBrk="1" hangingPunct="1"/>
            <a:r>
              <a:rPr lang="en-US" sz="2000" dirty="0">
                <a:latin typeface="+mn-lt"/>
              </a:rPr>
              <a:t>            </a:t>
            </a:r>
            <a:r>
              <a:rPr lang="en-US" sz="2000" dirty="0" smtClean="0">
                <a:latin typeface="+mn-lt"/>
              </a:rPr>
              <a:t>    Homozygotes </a:t>
            </a:r>
            <a:r>
              <a:rPr lang="en-US" sz="2000" dirty="0">
                <a:latin typeface="+mn-lt"/>
              </a:rPr>
              <a:t>+ Heterozygotes</a:t>
            </a:r>
          </a:p>
        </p:txBody>
      </p:sp>
      <p:sp>
        <p:nvSpPr>
          <p:cNvPr id="25" name="Down Arrow 24"/>
          <p:cNvSpPr/>
          <p:nvPr/>
        </p:nvSpPr>
        <p:spPr>
          <a:xfrm>
            <a:off x="2071688" y="2771775"/>
            <a:ext cx="142875" cy="428625"/>
          </a:xfrm>
          <a:prstGeom prst="down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Down Arrow 25"/>
          <p:cNvSpPr/>
          <p:nvPr/>
        </p:nvSpPr>
        <p:spPr>
          <a:xfrm>
            <a:off x="2071688" y="4200525"/>
            <a:ext cx="142875" cy="428625"/>
          </a:xfrm>
          <a:prstGeom prst="down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TextBox 26"/>
          <p:cNvSpPr txBox="1"/>
          <p:nvPr/>
        </p:nvSpPr>
        <p:spPr>
          <a:xfrm>
            <a:off x="2000250" y="1843088"/>
            <a:ext cx="300082" cy="369332"/>
          </a:xfrm>
          <a:prstGeom prst="rect">
            <a:avLst/>
          </a:prstGeom>
          <a:noFill/>
        </p:spPr>
        <p:txBody>
          <a:bodyPr wrap="none">
            <a:spAutoFit/>
          </a:bodyPr>
          <a:lstStyle/>
          <a:p>
            <a:pPr>
              <a:defRPr/>
            </a:pPr>
            <a:r>
              <a:rPr lang="en-US" dirty="0">
                <a:solidFill>
                  <a:schemeClr val="tx2">
                    <a:lumMod val="50000"/>
                  </a:schemeClr>
                </a:solidFill>
                <a:latin typeface="Arial" pitchFamily="34" charset="0"/>
                <a:cs typeface="Arial" pitchFamily="34" charset="0"/>
              </a:rPr>
              <a:t>x</a:t>
            </a:r>
          </a:p>
        </p:txBody>
      </p:sp>
      <p:sp>
        <p:nvSpPr>
          <p:cNvPr id="7193" name="TextBox 27"/>
          <p:cNvSpPr txBox="1">
            <a:spLocks noChangeArrowheads="1"/>
          </p:cNvSpPr>
          <p:nvPr/>
        </p:nvSpPr>
        <p:spPr bwMode="auto">
          <a:xfrm>
            <a:off x="2000250" y="3524250"/>
            <a:ext cx="3381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dirty="0">
                <a:solidFill>
                  <a:schemeClr val="accent1">
                    <a:lumMod val="50000"/>
                  </a:schemeClr>
                </a:solidFill>
                <a:latin typeface="Arial" pitchFamily="34" charset="0"/>
                <a:cs typeface="Arial" pitchFamily="34" charset="0"/>
              </a:rPr>
              <a:t>x</a:t>
            </a:r>
          </a:p>
        </p:txBody>
      </p:sp>
      <p:sp>
        <p:nvSpPr>
          <p:cNvPr id="7194" name="TextBox 28"/>
          <p:cNvSpPr txBox="1">
            <a:spLocks noChangeArrowheads="1"/>
          </p:cNvSpPr>
          <p:nvPr/>
        </p:nvSpPr>
        <p:spPr bwMode="auto">
          <a:xfrm>
            <a:off x="2000250" y="4914900"/>
            <a:ext cx="2698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solidFill>
                  <a:srgbClr val="336699"/>
                </a:solidFill>
                <a:latin typeface="Arial" pitchFamily="34" charset="0"/>
                <a:cs typeface="Arial" pitchFamily="34" charset="0"/>
              </a:rPr>
              <a:t>;</a:t>
            </a:r>
          </a:p>
        </p:txBody>
      </p:sp>
      <p:sp>
        <p:nvSpPr>
          <p:cNvPr id="7195" name="TextBox 29"/>
          <p:cNvSpPr txBox="1">
            <a:spLocks noChangeArrowheads="1"/>
          </p:cNvSpPr>
          <p:nvPr/>
        </p:nvSpPr>
        <p:spPr bwMode="auto">
          <a:xfrm>
            <a:off x="3016250" y="4914900"/>
            <a:ext cx="2698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solidFill>
                  <a:srgbClr val="336699"/>
                </a:solidFill>
                <a:latin typeface="Arial" pitchFamily="34" charset="0"/>
                <a:cs typeface="Arial" pitchFamily="34" charset="0"/>
              </a:rPr>
              <a:t>;</a:t>
            </a:r>
          </a:p>
        </p:txBody>
      </p:sp>
      <p:sp>
        <p:nvSpPr>
          <p:cNvPr id="7196" name="TextBox 30"/>
          <p:cNvSpPr txBox="1">
            <a:spLocks noChangeArrowheads="1"/>
          </p:cNvSpPr>
          <p:nvPr/>
        </p:nvSpPr>
        <p:spPr bwMode="auto">
          <a:xfrm>
            <a:off x="1143000" y="4914900"/>
            <a:ext cx="2698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solidFill>
                  <a:srgbClr val="336699"/>
                </a:solidFill>
                <a:latin typeface="Arial" pitchFamily="34" charset="0"/>
                <a:cs typeface="Arial" pitchFamily="34" charset="0"/>
              </a:rPr>
              <a:t>;</a:t>
            </a:r>
          </a:p>
        </p:txBody>
      </p:sp>
    </p:spTree>
    <p:extLst>
      <p:ext uri="{BB962C8B-B14F-4D97-AF65-F5344CB8AC3E}">
        <p14:creationId xmlns:p14="http://schemas.microsoft.com/office/powerpoint/2010/main" val="33506012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ubtitle 2"/>
          <p:cNvSpPr>
            <a:spLocks noGrp="1"/>
          </p:cNvSpPr>
          <p:nvPr>
            <p:ph type="subTitle" idx="1"/>
          </p:nvPr>
        </p:nvSpPr>
        <p:spPr>
          <a:xfrm>
            <a:off x="685800" y="1447800"/>
            <a:ext cx="7772400" cy="4724400"/>
          </a:xfrm>
        </p:spPr>
        <p:txBody>
          <a:bodyPr/>
          <a:lstStyle/>
          <a:p>
            <a:pPr algn="l"/>
            <a:r>
              <a:rPr lang="en-US" sz="2400" dirty="0" smtClean="0">
                <a:solidFill>
                  <a:srgbClr val="003366"/>
                </a:solidFill>
                <a:latin typeface="Comic Sans MS" pitchFamily="66" charset="0"/>
              </a:rPr>
              <a:t>CDCV:   Common Disease / Common Variant</a:t>
            </a:r>
          </a:p>
          <a:p>
            <a:pPr algn="l"/>
            <a:r>
              <a:rPr lang="en-US" sz="2000" dirty="0" smtClean="0">
                <a:solidFill>
                  <a:srgbClr val="003366"/>
                </a:solidFill>
              </a:rPr>
              <a:t>The proposition that most disease susceptibility can be attributed to 10 to 20 loci, each of which explain around 5% of disease risk.</a:t>
            </a:r>
          </a:p>
          <a:p>
            <a:pPr algn="l"/>
            <a:endParaRPr lang="en-US" sz="2000" dirty="0" smtClean="0"/>
          </a:p>
          <a:p>
            <a:pPr algn="l"/>
            <a:r>
              <a:rPr lang="en-US" sz="2400" dirty="0" smtClean="0">
                <a:solidFill>
                  <a:schemeClr val="accent1">
                    <a:lumMod val="50000"/>
                  </a:schemeClr>
                </a:solidFill>
                <a:latin typeface="Comic Sans MS" pitchFamily="66" charset="0"/>
              </a:rPr>
              <a:t>RAME:   Rare alleles of Major Effect</a:t>
            </a:r>
          </a:p>
          <a:p>
            <a:pPr algn="l"/>
            <a:r>
              <a:rPr lang="en-US" sz="2000" dirty="0" smtClean="0">
                <a:solidFill>
                  <a:schemeClr val="accent1">
                    <a:lumMod val="50000"/>
                  </a:schemeClr>
                </a:solidFill>
              </a:rPr>
              <a:t>The proposition that diseases are highly heterogeneous, with hundreds or thousands of rare mutations causing individual cases of disease.</a:t>
            </a:r>
          </a:p>
          <a:p>
            <a:pPr algn="l"/>
            <a:endParaRPr lang="en-US" sz="2000" dirty="0" smtClean="0">
              <a:solidFill>
                <a:schemeClr val="accent1">
                  <a:lumMod val="50000"/>
                </a:schemeClr>
              </a:solidFill>
            </a:endParaRPr>
          </a:p>
          <a:p>
            <a:pPr algn="l"/>
            <a:r>
              <a:rPr lang="en-US" sz="2400" dirty="0" smtClean="0">
                <a:solidFill>
                  <a:srgbClr val="008080"/>
                </a:solidFill>
                <a:latin typeface="Comic Sans MS" pitchFamily="66" charset="0"/>
              </a:rPr>
              <a:t>Infinitesimal:</a:t>
            </a:r>
          </a:p>
          <a:p>
            <a:pPr algn="l"/>
            <a:r>
              <a:rPr lang="en-US" sz="2000" dirty="0" smtClean="0">
                <a:solidFill>
                  <a:srgbClr val="008080"/>
                </a:solidFill>
              </a:rPr>
              <a:t>The proposition that we all carry thousands of very weak susceptibility alleles, and those unlucky enough to have too many are at highest risk, where rare variants or environmental triggers push us over the edge.</a:t>
            </a:r>
          </a:p>
          <a:p>
            <a:pPr algn="l"/>
            <a:endParaRPr lang="en-US" sz="2000" dirty="0" smtClean="0"/>
          </a:p>
        </p:txBody>
      </p:sp>
      <p:sp>
        <p:nvSpPr>
          <p:cNvPr id="4" name="Title 1"/>
          <p:cNvSpPr txBox="1">
            <a:spLocks/>
          </p:cNvSpPr>
          <p:nvPr/>
        </p:nvSpPr>
        <p:spPr>
          <a:xfrm>
            <a:off x="685800" y="228600"/>
            <a:ext cx="7772400" cy="611187"/>
          </a:xfrm>
          <a:prstGeom prst="rect">
            <a:avLst/>
          </a:prstGeom>
        </p:spPr>
        <p:txBody>
          <a:bodyPr anchor="ctr">
            <a:normAutofit/>
          </a:bodyPr>
          <a:lstStyle/>
          <a:p>
            <a:pPr algn="ctr" fontAlgn="auto">
              <a:spcAft>
                <a:spcPts val="0"/>
              </a:spcAft>
              <a:defRPr/>
            </a:pPr>
            <a:r>
              <a:rPr lang="en-US" sz="2400" dirty="0">
                <a:latin typeface="Comic Sans MS" pitchFamily="66" charset="0"/>
                <a:ea typeface="+mj-ea"/>
                <a:cs typeface="+mj-cs"/>
              </a:rPr>
              <a:t>3 Models of </a:t>
            </a:r>
            <a:r>
              <a:rPr lang="en-US" sz="2400" dirty="0" smtClean="0">
                <a:latin typeface="Comic Sans MS" pitchFamily="66" charset="0"/>
                <a:ea typeface="+mj-ea"/>
                <a:cs typeface="+mj-cs"/>
              </a:rPr>
              <a:t>Complex Disease</a:t>
            </a:r>
            <a:endParaRPr lang="en-US" sz="2400" dirty="0">
              <a:latin typeface="Comic Sans MS" pitchFamily="66" charset="0"/>
              <a:ea typeface="+mj-ea"/>
              <a:cs typeface="+mj-cs"/>
            </a:endParaRPr>
          </a:p>
        </p:txBody>
      </p:sp>
    </p:spTree>
    <p:extLst>
      <p:ext uri="{BB962C8B-B14F-4D97-AF65-F5344CB8AC3E}">
        <p14:creationId xmlns:p14="http://schemas.microsoft.com/office/powerpoint/2010/main" val="30875769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76400" y="226367"/>
            <a:ext cx="6207148" cy="461665"/>
          </a:xfrm>
          <a:prstGeom prst="rect">
            <a:avLst/>
          </a:prstGeom>
          <a:noFill/>
        </p:spPr>
        <p:txBody>
          <a:bodyPr wrap="none" rtlCol="0">
            <a:spAutoFit/>
          </a:bodyPr>
          <a:lstStyle/>
          <a:p>
            <a:r>
              <a:rPr lang="en-US" sz="2400" dirty="0" smtClean="0">
                <a:latin typeface="Comic Sans MS" pitchFamily="66" charset="0"/>
              </a:rPr>
              <a:t>Models of the Genetics of Complex Traits</a:t>
            </a:r>
            <a:endParaRPr lang="en-US" sz="2400" dirty="0">
              <a:latin typeface="Comic Sans MS" pitchFamily="66" charset="0"/>
            </a:endParaRPr>
          </a:p>
        </p:txBody>
      </p:sp>
      <p:sp>
        <p:nvSpPr>
          <p:cNvPr id="5" name="TextBox 4"/>
          <p:cNvSpPr txBox="1"/>
          <p:nvPr/>
        </p:nvSpPr>
        <p:spPr>
          <a:xfrm>
            <a:off x="67305" y="6449406"/>
            <a:ext cx="3218189" cy="307777"/>
          </a:xfrm>
          <a:prstGeom prst="rect">
            <a:avLst/>
          </a:prstGeom>
          <a:noFill/>
        </p:spPr>
        <p:txBody>
          <a:bodyPr wrap="none" rtlCol="0">
            <a:spAutoFit/>
          </a:bodyPr>
          <a:lstStyle/>
          <a:p>
            <a:r>
              <a:rPr lang="en-US" sz="1400" dirty="0" err="1" smtClean="0"/>
              <a:t>Manolio</a:t>
            </a:r>
            <a:r>
              <a:rPr lang="en-US" sz="1400" dirty="0" smtClean="0"/>
              <a:t> et al (2009) </a:t>
            </a:r>
            <a:r>
              <a:rPr lang="en-US" sz="1400" i="1" dirty="0" smtClean="0"/>
              <a:t>Nature </a:t>
            </a:r>
            <a:r>
              <a:rPr lang="en-US" sz="1400" b="1" dirty="0" smtClean="0"/>
              <a:t>461</a:t>
            </a:r>
            <a:r>
              <a:rPr lang="en-US" sz="1400" dirty="0" smtClean="0"/>
              <a:t>: 747-753</a:t>
            </a:r>
            <a:endParaRPr lang="en-US" sz="1400" i="1" dirty="0"/>
          </a:p>
        </p:txBody>
      </p:sp>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125" t="37534" r="16433" b="12971"/>
          <a:stretch/>
        </p:blipFill>
        <p:spPr bwMode="auto">
          <a:xfrm>
            <a:off x="762000" y="1388705"/>
            <a:ext cx="7725747" cy="44786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799088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6943" y="990600"/>
            <a:ext cx="8153400" cy="5539978"/>
          </a:xfrm>
          <a:prstGeom prst="rect">
            <a:avLst/>
          </a:prstGeom>
        </p:spPr>
        <p:txBody>
          <a:bodyPr wrap="square">
            <a:spAutoFit/>
          </a:bodyPr>
          <a:lstStyle/>
          <a:p>
            <a:r>
              <a:rPr lang="en-US" sz="1400" dirty="0" smtClean="0"/>
              <a:t>		             </a:t>
            </a:r>
            <a:r>
              <a:rPr lang="en-US" sz="2000" i="1" dirty="0" smtClean="0"/>
              <a:t>h</a:t>
            </a:r>
            <a:r>
              <a:rPr lang="en-US" sz="2000" i="1" baseline="30000" dirty="0" smtClean="0"/>
              <a:t>2</a:t>
            </a:r>
            <a:r>
              <a:rPr lang="en-US" sz="2000" dirty="0" smtClean="0"/>
              <a:t> </a:t>
            </a:r>
            <a:r>
              <a:rPr lang="en-US" sz="2000" dirty="0"/>
              <a:t>= V</a:t>
            </a:r>
            <a:r>
              <a:rPr lang="en-US" sz="2000" baseline="-25000" dirty="0"/>
              <a:t>G</a:t>
            </a:r>
            <a:r>
              <a:rPr lang="en-US" sz="2000" dirty="0"/>
              <a:t>/V</a:t>
            </a:r>
            <a:r>
              <a:rPr lang="en-US" sz="2000" baseline="-25000" dirty="0"/>
              <a:t>P</a:t>
            </a:r>
            <a:r>
              <a:rPr lang="en-US" sz="2000" dirty="0"/>
              <a:t> where V</a:t>
            </a:r>
            <a:r>
              <a:rPr lang="en-US" sz="2000" baseline="-25000" dirty="0"/>
              <a:t>P</a:t>
            </a:r>
            <a:r>
              <a:rPr lang="en-US" sz="2000" dirty="0"/>
              <a:t> = V</a:t>
            </a:r>
            <a:r>
              <a:rPr lang="en-US" sz="2000" baseline="-25000" dirty="0"/>
              <a:t>G</a:t>
            </a:r>
            <a:r>
              <a:rPr lang="en-US" sz="2000" dirty="0"/>
              <a:t> + </a:t>
            </a:r>
            <a:r>
              <a:rPr lang="en-US" sz="2000" dirty="0" smtClean="0"/>
              <a:t>V</a:t>
            </a:r>
            <a:r>
              <a:rPr lang="en-US" sz="2000" baseline="-25000" dirty="0" smtClean="0"/>
              <a:t>E</a:t>
            </a:r>
            <a:r>
              <a:rPr lang="en-US" sz="1400" dirty="0" smtClean="0"/>
              <a:t> </a:t>
            </a:r>
          </a:p>
          <a:p>
            <a:endParaRPr lang="en-US" sz="1400" dirty="0"/>
          </a:p>
          <a:p>
            <a:r>
              <a:rPr lang="en-US" sz="1600" dirty="0" smtClean="0"/>
              <a:t>The phenotypes may </a:t>
            </a:r>
            <a:r>
              <a:rPr lang="en-US" sz="1600" dirty="0"/>
              <a:t>be </a:t>
            </a:r>
            <a:r>
              <a:rPr lang="en-US" sz="1600" dirty="0">
                <a:solidFill>
                  <a:srgbClr val="C00000"/>
                </a:solidFill>
              </a:rPr>
              <a:t>discrete</a:t>
            </a:r>
            <a:r>
              <a:rPr lang="en-US" sz="1600" dirty="0"/>
              <a:t>, such as disease status; </a:t>
            </a:r>
            <a:r>
              <a:rPr lang="en-US" sz="1600" dirty="0">
                <a:solidFill>
                  <a:srgbClr val="C00000"/>
                </a:solidFill>
              </a:rPr>
              <a:t>categorical</a:t>
            </a:r>
            <a:r>
              <a:rPr lang="en-US" sz="1600" dirty="0"/>
              <a:t>, such as number of digits; or </a:t>
            </a:r>
            <a:r>
              <a:rPr lang="en-US" sz="1600" dirty="0">
                <a:solidFill>
                  <a:srgbClr val="C00000"/>
                </a:solidFill>
              </a:rPr>
              <a:t>continuous</a:t>
            </a:r>
            <a:r>
              <a:rPr lang="en-US" sz="1600" dirty="0"/>
              <a:t>, such as height or a biochemical measure. </a:t>
            </a:r>
            <a:endParaRPr lang="en-US" sz="1600" dirty="0" smtClean="0"/>
          </a:p>
          <a:p>
            <a:endParaRPr lang="en-US" sz="1400" dirty="0"/>
          </a:p>
          <a:p>
            <a:r>
              <a:rPr lang="en-US" sz="1600" dirty="0" smtClean="0"/>
              <a:t>1.  </a:t>
            </a:r>
            <a:r>
              <a:rPr lang="en-US" sz="1600" dirty="0" smtClean="0">
                <a:solidFill>
                  <a:schemeClr val="accent1">
                    <a:lumMod val="50000"/>
                  </a:schemeClr>
                </a:solidFill>
              </a:rPr>
              <a:t>Heritability </a:t>
            </a:r>
            <a:r>
              <a:rPr lang="en-US" sz="1600" dirty="0">
                <a:solidFill>
                  <a:schemeClr val="accent1">
                    <a:lumMod val="50000"/>
                  </a:schemeClr>
                </a:solidFill>
              </a:rPr>
              <a:t>is not a statement about individuals</a:t>
            </a:r>
            <a:r>
              <a:rPr lang="en-US" sz="1600" dirty="0"/>
              <a:t>.  </a:t>
            </a:r>
            <a:endParaRPr lang="en-US" sz="1600" dirty="0" smtClean="0"/>
          </a:p>
          <a:p>
            <a:r>
              <a:rPr lang="en-US" sz="1400" dirty="0" smtClean="0"/>
              <a:t>A </a:t>
            </a:r>
            <a:r>
              <a:rPr lang="en-US" sz="1400" dirty="0"/>
              <a:t>heritability of 50% for diabetes does not imply that half the reason why someone is diabetic is genetic, the other half environmental.  Rather, it suggests that there would be half as much diabetes in the population if everyone was genetically identical.</a:t>
            </a:r>
          </a:p>
          <a:p>
            <a:pPr lvl="0"/>
            <a:endParaRPr lang="en-US" sz="1400" dirty="0" smtClean="0"/>
          </a:p>
          <a:p>
            <a:pPr lvl="0"/>
            <a:r>
              <a:rPr lang="en-US" sz="1600" dirty="0" smtClean="0"/>
              <a:t>2.  </a:t>
            </a:r>
            <a:r>
              <a:rPr lang="en-US" sz="1600" dirty="0" smtClean="0">
                <a:solidFill>
                  <a:schemeClr val="accent1">
                    <a:lumMod val="50000"/>
                  </a:schemeClr>
                </a:solidFill>
              </a:rPr>
              <a:t>Heritability </a:t>
            </a:r>
            <a:r>
              <a:rPr lang="en-US" sz="1600" dirty="0">
                <a:solidFill>
                  <a:schemeClr val="accent1">
                    <a:lumMod val="50000"/>
                  </a:schemeClr>
                </a:solidFill>
              </a:rPr>
              <a:t>is only a statement about a single population</a:t>
            </a:r>
            <a:r>
              <a:rPr lang="en-US" sz="1600" dirty="0"/>
              <a:t>.  </a:t>
            </a:r>
            <a:endParaRPr lang="en-US" sz="1600" dirty="0" smtClean="0"/>
          </a:p>
          <a:p>
            <a:pPr lvl="0"/>
            <a:r>
              <a:rPr lang="en-US" sz="1400" dirty="0" smtClean="0"/>
              <a:t>A </a:t>
            </a:r>
            <a:r>
              <a:rPr lang="en-US" sz="1400" dirty="0"/>
              <a:t>heritability of 80% for height does not imply that most of the average difference in height between </a:t>
            </a:r>
            <a:r>
              <a:rPr lang="en-US" sz="1400" dirty="0" smtClean="0"/>
              <a:t>populations is </a:t>
            </a:r>
            <a:r>
              <a:rPr lang="en-US" sz="1400" dirty="0"/>
              <a:t>due to genetic differences. </a:t>
            </a:r>
            <a:r>
              <a:rPr lang="en-US" sz="1400" dirty="0" smtClean="0"/>
              <a:t>Heritability </a:t>
            </a:r>
            <a:r>
              <a:rPr lang="en-US" sz="1400" dirty="0"/>
              <a:t>estimates alone should not be used to draw inferences about genetic divergence between groups.</a:t>
            </a:r>
          </a:p>
          <a:p>
            <a:pPr lvl="0"/>
            <a:endParaRPr lang="en-US" sz="1400" dirty="0" smtClean="0"/>
          </a:p>
          <a:p>
            <a:pPr lvl="0"/>
            <a:r>
              <a:rPr lang="en-US" sz="1600" dirty="0" smtClean="0"/>
              <a:t>3.   </a:t>
            </a:r>
            <a:r>
              <a:rPr lang="en-US" sz="1600" dirty="0" smtClean="0">
                <a:solidFill>
                  <a:schemeClr val="accent1">
                    <a:lumMod val="50000"/>
                  </a:schemeClr>
                </a:solidFill>
              </a:rPr>
              <a:t>Heritability </a:t>
            </a:r>
            <a:r>
              <a:rPr lang="en-US" sz="1600" dirty="0">
                <a:solidFill>
                  <a:schemeClr val="accent1">
                    <a:lumMod val="50000"/>
                  </a:schemeClr>
                </a:solidFill>
              </a:rPr>
              <a:t>is not the same as inheritance</a:t>
            </a:r>
            <a:r>
              <a:rPr lang="en-US" sz="1600" dirty="0"/>
              <a:t>.  </a:t>
            </a:r>
            <a:endParaRPr lang="en-US" sz="1600" dirty="0" smtClean="0"/>
          </a:p>
          <a:p>
            <a:pPr lvl="0"/>
            <a:r>
              <a:rPr lang="en-US" sz="1400" dirty="0" smtClean="0"/>
              <a:t>Inheritance </a:t>
            </a:r>
            <a:r>
              <a:rPr lang="en-US" sz="1400" dirty="0"/>
              <a:t>is the correspondence between children and their biological parents.  It can be due to environmental, including cultural, factors that are shared by family members, </a:t>
            </a:r>
            <a:r>
              <a:rPr lang="en-US" sz="1400" dirty="0" smtClean="0"/>
              <a:t>or to effects.  </a:t>
            </a:r>
            <a:r>
              <a:rPr lang="en-US" sz="1400" dirty="0"/>
              <a:t>The only way to confidently interpret heritability is to actually measure the genotypic </a:t>
            </a:r>
            <a:r>
              <a:rPr lang="en-US" sz="1400" dirty="0" smtClean="0"/>
              <a:t>contribution.</a:t>
            </a:r>
          </a:p>
          <a:p>
            <a:pPr lvl="0"/>
            <a:endParaRPr lang="en-US" sz="1400" dirty="0"/>
          </a:p>
          <a:p>
            <a:pPr lvl="0"/>
            <a:r>
              <a:rPr lang="en-US" sz="1600" dirty="0" smtClean="0"/>
              <a:t>4.   </a:t>
            </a:r>
            <a:r>
              <a:rPr lang="en-US" sz="1600" dirty="0" smtClean="0">
                <a:solidFill>
                  <a:schemeClr val="accent1">
                    <a:lumMod val="50000"/>
                  </a:schemeClr>
                </a:solidFill>
              </a:rPr>
              <a:t>Very </a:t>
            </a:r>
            <a:r>
              <a:rPr lang="en-US" sz="1600" dirty="0">
                <a:solidFill>
                  <a:schemeClr val="accent1">
                    <a:lumMod val="50000"/>
                  </a:schemeClr>
                </a:solidFill>
              </a:rPr>
              <a:t>low heritability does not imply very little genetic contribution</a:t>
            </a:r>
            <a:r>
              <a:rPr lang="en-US" sz="1600" dirty="0"/>
              <a:t>.  </a:t>
            </a:r>
            <a:endParaRPr lang="en-US" sz="1600" dirty="0" smtClean="0"/>
          </a:p>
          <a:p>
            <a:pPr lvl="0"/>
            <a:r>
              <a:rPr lang="en-US" sz="1400" dirty="0" smtClean="0"/>
              <a:t>It </a:t>
            </a:r>
            <a:r>
              <a:rPr lang="en-US" sz="1400" dirty="0"/>
              <a:t>may either be due to relatively high environmental variance (hence, a large </a:t>
            </a:r>
            <a:r>
              <a:rPr lang="en-US" sz="1400" dirty="0" err="1"/>
              <a:t>demominator</a:t>
            </a:r>
            <a:r>
              <a:rPr lang="en-US" sz="1400" dirty="0"/>
              <a:t> V</a:t>
            </a:r>
            <a:r>
              <a:rPr lang="en-US" sz="1400" baseline="-25000" dirty="0"/>
              <a:t>P</a:t>
            </a:r>
            <a:r>
              <a:rPr lang="en-US" sz="1400" dirty="0"/>
              <a:t>), or to an absence of variance in the genes that </a:t>
            </a:r>
            <a:r>
              <a:rPr lang="en-US" sz="1400" dirty="0" smtClean="0"/>
              <a:t>contribute.  Many important </a:t>
            </a:r>
            <a:r>
              <a:rPr lang="en-US" sz="1400" dirty="0"/>
              <a:t>genes, including drug targets, are not polymorphic and will only be discovered through other types of approach including model organism research.</a:t>
            </a:r>
          </a:p>
        </p:txBody>
      </p:sp>
      <p:sp>
        <p:nvSpPr>
          <p:cNvPr id="3" name="TextBox 2"/>
          <p:cNvSpPr txBox="1"/>
          <p:nvPr/>
        </p:nvSpPr>
        <p:spPr>
          <a:xfrm>
            <a:off x="236247" y="152400"/>
            <a:ext cx="8834791" cy="1077218"/>
          </a:xfrm>
          <a:prstGeom prst="rect">
            <a:avLst/>
          </a:prstGeom>
          <a:noFill/>
        </p:spPr>
        <p:txBody>
          <a:bodyPr wrap="none" rtlCol="0">
            <a:spAutoFit/>
          </a:bodyPr>
          <a:lstStyle/>
          <a:p>
            <a:r>
              <a:rPr lang="en-US" sz="2400" dirty="0" smtClean="0">
                <a:latin typeface="Comic Sans MS" pitchFamily="66" charset="0"/>
              </a:rPr>
              <a:t>                                     Heritability</a:t>
            </a:r>
          </a:p>
          <a:p>
            <a:r>
              <a:rPr lang="en-US" sz="1600" dirty="0" smtClean="0">
                <a:solidFill>
                  <a:srgbClr val="7030A0"/>
                </a:solidFill>
              </a:rPr>
              <a:t>Heritability is the proportion of variance in a population that can be attributed to genotypic differences  </a:t>
            </a:r>
          </a:p>
          <a:p>
            <a:endParaRPr lang="en-US" sz="2400" dirty="0">
              <a:latin typeface="Comic Sans MS" pitchFamily="66" charset="0"/>
            </a:endParaRPr>
          </a:p>
        </p:txBody>
      </p:sp>
    </p:spTree>
    <p:extLst>
      <p:ext uri="{BB962C8B-B14F-4D97-AF65-F5344CB8AC3E}">
        <p14:creationId xmlns:p14="http://schemas.microsoft.com/office/powerpoint/2010/main" val="17855453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85800" y="152400"/>
            <a:ext cx="7772400" cy="609600"/>
          </a:xfrm>
        </p:spPr>
        <p:txBody>
          <a:bodyPr>
            <a:normAutofit/>
          </a:bodyPr>
          <a:lstStyle/>
          <a:p>
            <a:pPr eaLnBrk="1" hangingPunct="1"/>
            <a:r>
              <a:rPr lang="en-US" sz="2400" dirty="0" smtClean="0">
                <a:latin typeface="Comic Sans MS" pitchFamily="66" charset="0"/>
              </a:rPr>
              <a:t>Dominance ratio</a:t>
            </a:r>
          </a:p>
        </p:txBody>
      </p:sp>
      <p:pic>
        <p:nvPicPr>
          <p:cNvPr id="1741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133600"/>
            <a:ext cx="5843588" cy="400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05608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04800" y="500063"/>
            <a:ext cx="8534400" cy="795337"/>
          </a:xfrm>
        </p:spPr>
        <p:txBody>
          <a:bodyPr>
            <a:normAutofit/>
          </a:bodyPr>
          <a:lstStyle/>
          <a:p>
            <a:pPr eaLnBrk="1" hangingPunct="1"/>
            <a:r>
              <a:rPr lang="en-US" sz="2400" i="1" dirty="0" smtClean="0">
                <a:latin typeface="Comic Sans MS" pitchFamily="66" charset="0"/>
                <a:ea typeface="Arial Unicode MS" pitchFamily="34" charset="-128"/>
                <a:cs typeface="Arial Unicode MS" pitchFamily="34" charset="-128"/>
              </a:rPr>
              <a:t>V</a:t>
            </a:r>
            <a:r>
              <a:rPr lang="en-US" sz="2400" i="1" baseline="-30000" dirty="0" smtClean="0">
                <a:latin typeface="Comic Sans MS" pitchFamily="66" charset="0"/>
                <a:ea typeface="Arial Unicode MS" pitchFamily="34" charset="-128"/>
                <a:cs typeface="Arial Unicode MS" pitchFamily="34" charset="-128"/>
              </a:rPr>
              <a:t>P</a:t>
            </a:r>
            <a:r>
              <a:rPr lang="en-US" sz="2400" dirty="0" smtClean="0">
                <a:latin typeface="Comic Sans MS" pitchFamily="66" charset="0"/>
                <a:ea typeface="Arial Unicode MS" pitchFamily="34" charset="-128"/>
                <a:cs typeface="Arial Unicode MS" pitchFamily="34" charset="-128"/>
              </a:rPr>
              <a:t>  =  </a:t>
            </a:r>
            <a:r>
              <a:rPr lang="en-US" sz="2400" i="1" dirty="0" smtClean="0">
                <a:latin typeface="Comic Sans MS" pitchFamily="66" charset="0"/>
                <a:ea typeface="Arial Unicode MS" pitchFamily="34" charset="-128"/>
                <a:cs typeface="Arial Unicode MS" pitchFamily="34" charset="-128"/>
              </a:rPr>
              <a:t>V</a:t>
            </a:r>
            <a:r>
              <a:rPr lang="en-US" sz="2400" i="1" baseline="-30000" dirty="0" smtClean="0">
                <a:latin typeface="Comic Sans MS" pitchFamily="66" charset="0"/>
                <a:ea typeface="Arial Unicode MS" pitchFamily="34" charset="-128"/>
                <a:cs typeface="Arial Unicode MS" pitchFamily="34" charset="-128"/>
              </a:rPr>
              <a:t>A</a:t>
            </a:r>
            <a:r>
              <a:rPr lang="en-US" sz="2400" dirty="0" smtClean="0">
                <a:latin typeface="Comic Sans MS" pitchFamily="66" charset="0"/>
                <a:ea typeface="Arial Unicode MS" pitchFamily="34" charset="-128"/>
                <a:cs typeface="Arial Unicode MS" pitchFamily="34" charset="-128"/>
              </a:rPr>
              <a:t> +</a:t>
            </a:r>
            <a:r>
              <a:rPr lang="en-US" sz="2400" i="1" dirty="0" smtClean="0">
                <a:latin typeface="Comic Sans MS" pitchFamily="66" charset="0"/>
                <a:ea typeface="Arial Unicode MS" pitchFamily="34" charset="-128"/>
                <a:cs typeface="Arial Unicode MS" pitchFamily="34" charset="-128"/>
              </a:rPr>
              <a:t> V</a:t>
            </a:r>
            <a:r>
              <a:rPr lang="en-US" sz="2400" i="1" baseline="-30000" dirty="0" smtClean="0">
                <a:latin typeface="Comic Sans MS" pitchFamily="66" charset="0"/>
                <a:ea typeface="Arial Unicode MS" pitchFamily="34" charset="-128"/>
                <a:cs typeface="Arial Unicode MS" pitchFamily="34" charset="-128"/>
              </a:rPr>
              <a:t>D</a:t>
            </a:r>
            <a:r>
              <a:rPr lang="en-US" sz="2400" dirty="0" smtClean="0">
                <a:latin typeface="Comic Sans MS" pitchFamily="66" charset="0"/>
                <a:ea typeface="Arial Unicode MS" pitchFamily="34" charset="-128"/>
                <a:cs typeface="Arial Unicode MS" pitchFamily="34" charset="-128"/>
              </a:rPr>
              <a:t> +</a:t>
            </a:r>
            <a:r>
              <a:rPr lang="en-US" sz="2400" i="1" dirty="0" smtClean="0">
                <a:latin typeface="Comic Sans MS" pitchFamily="66" charset="0"/>
                <a:ea typeface="Arial Unicode MS" pitchFamily="34" charset="-128"/>
                <a:cs typeface="Arial Unicode MS" pitchFamily="34" charset="-128"/>
              </a:rPr>
              <a:t> V</a:t>
            </a:r>
            <a:r>
              <a:rPr lang="en-US" sz="2400" i="1" baseline="-30000" dirty="0" smtClean="0">
                <a:latin typeface="Comic Sans MS" pitchFamily="66" charset="0"/>
                <a:ea typeface="Arial Unicode MS" pitchFamily="34" charset="-128"/>
                <a:cs typeface="Arial Unicode MS" pitchFamily="34" charset="-128"/>
              </a:rPr>
              <a:t>I</a:t>
            </a:r>
            <a:r>
              <a:rPr lang="en-US" sz="2400" dirty="0" smtClean="0">
                <a:latin typeface="Comic Sans MS" pitchFamily="66" charset="0"/>
                <a:ea typeface="Arial Unicode MS" pitchFamily="34" charset="-128"/>
                <a:cs typeface="Arial Unicode MS" pitchFamily="34" charset="-128"/>
              </a:rPr>
              <a:t> +</a:t>
            </a:r>
            <a:r>
              <a:rPr lang="en-US" sz="2400" i="1" dirty="0" smtClean="0">
                <a:latin typeface="Comic Sans MS" pitchFamily="66" charset="0"/>
                <a:ea typeface="Arial Unicode MS" pitchFamily="34" charset="-128"/>
                <a:cs typeface="Arial Unicode MS" pitchFamily="34" charset="-128"/>
              </a:rPr>
              <a:t> </a:t>
            </a:r>
            <a:r>
              <a:rPr lang="en-US" sz="2400" i="1" dirty="0" err="1" smtClean="0">
                <a:latin typeface="Comic Sans MS" pitchFamily="66" charset="0"/>
                <a:ea typeface="Arial Unicode MS" pitchFamily="34" charset="-128"/>
                <a:cs typeface="Arial Unicode MS" pitchFamily="34" charset="-128"/>
              </a:rPr>
              <a:t>V</a:t>
            </a:r>
            <a:r>
              <a:rPr lang="en-US" sz="2400" i="1" baseline="-30000" dirty="0" err="1" smtClean="0">
                <a:latin typeface="Comic Sans MS" pitchFamily="66" charset="0"/>
                <a:ea typeface="Arial Unicode MS" pitchFamily="34" charset="-128"/>
                <a:cs typeface="Arial Unicode MS" pitchFamily="34" charset="-128"/>
              </a:rPr>
              <a:t>GxE</a:t>
            </a:r>
            <a:r>
              <a:rPr lang="en-US" sz="2400" dirty="0" smtClean="0">
                <a:latin typeface="Comic Sans MS" pitchFamily="66" charset="0"/>
                <a:ea typeface="Arial Unicode MS" pitchFamily="34" charset="-128"/>
                <a:cs typeface="Arial Unicode MS" pitchFamily="34" charset="-128"/>
              </a:rPr>
              <a:t> +</a:t>
            </a:r>
            <a:r>
              <a:rPr lang="en-US" sz="2400" i="1" dirty="0" smtClean="0">
                <a:latin typeface="Comic Sans MS" pitchFamily="66" charset="0"/>
                <a:ea typeface="Arial Unicode MS" pitchFamily="34" charset="-128"/>
                <a:cs typeface="Arial Unicode MS" pitchFamily="34" charset="-128"/>
              </a:rPr>
              <a:t> V</a:t>
            </a:r>
            <a:r>
              <a:rPr lang="en-US" sz="2400" i="1" baseline="-30000" dirty="0" smtClean="0">
                <a:latin typeface="Comic Sans MS" pitchFamily="66" charset="0"/>
                <a:ea typeface="Arial Unicode MS" pitchFamily="34" charset="-128"/>
                <a:cs typeface="Arial Unicode MS" pitchFamily="34" charset="-128"/>
              </a:rPr>
              <a:t>E</a:t>
            </a:r>
            <a:br>
              <a:rPr lang="en-US" sz="2400" i="1" baseline="-30000" dirty="0" smtClean="0">
                <a:latin typeface="Comic Sans MS" pitchFamily="66" charset="0"/>
                <a:ea typeface="Arial Unicode MS" pitchFamily="34" charset="-128"/>
                <a:cs typeface="Arial Unicode MS" pitchFamily="34" charset="-128"/>
              </a:rPr>
            </a:br>
            <a:endParaRPr lang="en-US" sz="2400" i="1" baseline="-30000" dirty="0" smtClean="0">
              <a:latin typeface="Comic Sans MS" pitchFamily="66" charset="0"/>
              <a:ea typeface="Arial Unicode MS" pitchFamily="34" charset="-128"/>
              <a:cs typeface="Arial Unicode MS" pitchFamily="34" charset="-128"/>
            </a:endParaRPr>
          </a:p>
        </p:txBody>
      </p:sp>
      <p:sp>
        <p:nvSpPr>
          <p:cNvPr id="18435" name="Rectangle 3"/>
          <p:cNvSpPr>
            <a:spLocks noGrp="1" noChangeArrowheads="1"/>
          </p:cNvSpPr>
          <p:nvPr>
            <p:ph type="body" idx="1"/>
          </p:nvPr>
        </p:nvSpPr>
        <p:spPr>
          <a:xfrm>
            <a:off x="685800" y="1752600"/>
            <a:ext cx="7772400" cy="4319588"/>
          </a:xfrm>
        </p:spPr>
        <p:txBody>
          <a:bodyPr/>
          <a:lstStyle/>
          <a:p>
            <a:pPr eaLnBrk="1" hangingPunct="1">
              <a:lnSpc>
                <a:spcPct val="90000"/>
              </a:lnSpc>
              <a:defRPr/>
            </a:pPr>
            <a:r>
              <a:rPr lang="en-US" sz="2400" dirty="0" smtClean="0">
                <a:solidFill>
                  <a:srgbClr val="002060"/>
                </a:solidFill>
              </a:rPr>
              <a:t>Loci are said to have </a:t>
            </a:r>
            <a:r>
              <a:rPr lang="en-US" sz="2400" i="1" dirty="0" smtClean="0">
                <a:solidFill>
                  <a:srgbClr val="002060"/>
                </a:solidFill>
              </a:rPr>
              <a:t>Additive</a:t>
            </a:r>
            <a:r>
              <a:rPr lang="en-US" sz="2400" dirty="0" smtClean="0">
                <a:solidFill>
                  <a:srgbClr val="002060"/>
                </a:solidFill>
              </a:rPr>
              <a:t> effects if the contributions of each individual allele can simply be added algebraically to arrive at a prediction of a phenotype given a genotype.</a:t>
            </a:r>
          </a:p>
          <a:p>
            <a:pPr eaLnBrk="1" hangingPunct="1">
              <a:lnSpc>
                <a:spcPct val="90000"/>
              </a:lnSpc>
              <a:defRPr/>
            </a:pPr>
            <a:endParaRPr lang="en-US" sz="1200" dirty="0" smtClean="0">
              <a:solidFill>
                <a:srgbClr val="002060"/>
              </a:solidFill>
            </a:endParaRPr>
          </a:p>
          <a:p>
            <a:pPr eaLnBrk="1" hangingPunct="1">
              <a:lnSpc>
                <a:spcPct val="90000"/>
              </a:lnSpc>
              <a:defRPr/>
            </a:pPr>
            <a:r>
              <a:rPr lang="en-US" sz="2400" i="1" dirty="0" smtClean="0">
                <a:solidFill>
                  <a:schemeClr val="accent1">
                    <a:lumMod val="50000"/>
                  </a:schemeClr>
                </a:solidFill>
              </a:rPr>
              <a:t>Dominance</a:t>
            </a:r>
            <a:r>
              <a:rPr lang="en-US" sz="2400" dirty="0" smtClean="0">
                <a:solidFill>
                  <a:schemeClr val="accent1">
                    <a:lumMod val="50000"/>
                  </a:schemeClr>
                </a:solidFill>
              </a:rPr>
              <a:t> refers to the observation that </a:t>
            </a:r>
            <a:r>
              <a:rPr lang="en-US" sz="2400" dirty="0" err="1" smtClean="0">
                <a:solidFill>
                  <a:schemeClr val="accent1">
                    <a:lumMod val="50000"/>
                  </a:schemeClr>
                </a:solidFill>
              </a:rPr>
              <a:t>heterozygotes</a:t>
            </a:r>
            <a:r>
              <a:rPr lang="en-US" sz="2400" dirty="0" smtClean="0">
                <a:solidFill>
                  <a:schemeClr val="accent1">
                    <a:lumMod val="50000"/>
                  </a:schemeClr>
                </a:solidFill>
              </a:rPr>
              <a:t> resemble one class of </a:t>
            </a:r>
            <a:r>
              <a:rPr lang="en-US" sz="2400" dirty="0" err="1" smtClean="0">
                <a:solidFill>
                  <a:schemeClr val="accent1">
                    <a:lumMod val="50000"/>
                  </a:schemeClr>
                </a:solidFill>
              </a:rPr>
              <a:t>homozygotes</a:t>
            </a:r>
            <a:r>
              <a:rPr lang="en-US" sz="2400" dirty="0" smtClean="0">
                <a:solidFill>
                  <a:schemeClr val="accent1">
                    <a:lumMod val="50000"/>
                  </a:schemeClr>
                </a:solidFill>
              </a:rPr>
              <a:t> more than the other.</a:t>
            </a:r>
          </a:p>
          <a:p>
            <a:pPr eaLnBrk="1" hangingPunct="1">
              <a:lnSpc>
                <a:spcPct val="90000"/>
              </a:lnSpc>
              <a:defRPr/>
            </a:pPr>
            <a:endParaRPr lang="en-US" sz="1200" dirty="0" smtClean="0">
              <a:solidFill>
                <a:schemeClr val="accent6">
                  <a:lumMod val="75000"/>
                </a:schemeClr>
              </a:solidFill>
            </a:endParaRPr>
          </a:p>
          <a:p>
            <a:pPr eaLnBrk="1" hangingPunct="1">
              <a:lnSpc>
                <a:spcPct val="90000"/>
              </a:lnSpc>
              <a:defRPr/>
            </a:pPr>
            <a:r>
              <a:rPr lang="en-US" sz="2400" i="1" dirty="0" err="1" smtClean="0">
                <a:solidFill>
                  <a:schemeClr val="accent1">
                    <a:lumMod val="50000"/>
                  </a:schemeClr>
                </a:solidFill>
              </a:rPr>
              <a:t>Epistasis</a:t>
            </a:r>
            <a:r>
              <a:rPr lang="en-US" sz="2400" dirty="0" smtClean="0">
                <a:solidFill>
                  <a:schemeClr val="accent1">
                    <a:lumMod val="50000"/>
                  </a:schemeClr>
                </a:solidFill>
              </a:rPr>
              <a:t> refers to a locus-by-locus Interaction, such as when alleles at two loci antagonize or synergize with one another. </a:t>
            </a:r>
          </a:p>
          <a:p>
            <a:pPr eaLnBrk="1" hangingPunct="1">
              <a:lnSpc>
                <a:spcPct val="90000"/>
              </a:lnSpc>
              <a:defRPr/>
            </a:pPr>
            <a:endParaRPr lang="en-US" sz="1200" dirty="0" smtClean="0">
              <a:solidFill>
                <a:schemeClr val="accent6"/>
              </a:solidFill>
            </a:endParaRPr>
          </a:p>
          <a:p>
            <a:pPr eaLnBrk="1" hangingPunct="1">
              <a:lnSpc>
                <a:spcPct val="90000"/>
              </a:lnSpc>
              <a:defRPr/>
            </a:pPr>
            <a:r>
              <a:rPr lang="en-US" sz="2400" i="1" dirty="0" smtClean="0">
                <a:solidFill>
                  <a:schemeClr val="accent5">
                    <a:lumMod val="50000"/>
                  </a:schemeClr>
                </a:solidFill>
                <a:latin typeface="Arial (W1)" charset="0"/>
                <a:ea typeface="Arial Unicode MS" pitchFamily="34" charset="-128"/>
                <a:cs typeface="Arial Unicode MS" pitchFamily="34" charset="-128"/>
              </a:rPr>
              <a:t>V</a:t>
            </a:r>
            <a:r>
              <a:rPr lang="en-US" sz="2400" i="1" baseline="-30000" dirty="0" smtClean="0">
                <a:solidFill>
                  <a:schemeClr val="accent5">
                    <a:lumMod val="50000"/>
                  </a:schemeClr>
                </a:solidFill>
                <a:latin typeface="Arial (W1)" charset="0"/>
                <a:ea typeface="Arial Unicode MS" pitchFamily="34" charset="-128"/>
                <a:cs typeface="Arial Unicode MS" pitchFamily="34" charset="-128"/>
              </a:rPr>
              <a:t>E  </a:t>
            </a:r>
            <a:r>
              <a:rPr lang="en-US" sz="2400" dirty="0" smtClean="0">
                <a:solidFill>
                  <a:schemeClr val="accent5">
                    <a:lumMod val="50000"/>
                  </a:schemeClr>
                </a:solidFill>
              </a:rPr>
              <a:t>is the </a:t>
            </a:r>
            <a:r>
              <a:rPr lang="en-US" sz="2400" i="1" dirty="0" smtClean="0">
                <a:solidFill>
                  <a:schemeClr val="accent5">
                    <a:lumMod val="50000"/>
                  </a:schemeClr>
                </a:solidFill>
              </a:rPr>
              <a:t>environmental</a:t>
            </a:r>
            <a:r>
              <a:rPr lang="en-US" sz="2400" dirty="0" smtClean="0">
                <a:solidFill>
                  <a:schemeClr val="accent5">
                    <a:lumMod val="50000"/>
                  </a:schemeClr>
                </a:solidFill>
              </a:rPr>
              <a:t> variance</a:t>
            </a:r>
          </a:p>
        </p:txBody>
      </p:sp>
    </p:spTree>
    <p:extLst>
      <p:ext uri="{BB962C8B-B14F-4D97-AF65-F5344CB8AC3E}">
        <p14:creationId xmlns:p14="http://schemas.microsoft.com/office/powerpoint/2010/main" val="29490889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752</TotalTime>
  <Words>695</Words>
  <Application>Microsoft Macintosh PowerPoint</Application>
  <PresentationFormat>On-screen Show (4:3)</PresentationFormat>
  <Paragraphs>158</Paragraphs>
  <Slides>20</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 (W1)</vt:lpstr>
      <vt:lpstr>Arial Unicode MS</vt:lpstr>
      <vt:lpstr>Calibri</vt:lpstr>
      <vt:lpstr>Comic Sans MS</vt:lpstr>
      <vt:lpstr>Times New Roman</vt:lpstr>
      <vt:lpstr>Arial</vt:lpstr>
      <vt:lpstr>Office Theme</vt:lpstr>
      <vt:lpstr>Introduction to Genetics and Genomics  1.  Genes and Inheritance</vt:lpstr>
      <vt:lpstr>Course Outline</vt:lpstr>
      <vt:lpstr>PowerPoint Presentation</vt:lpstr>
      <vt:lpstr>PowerPoint Presentation</vt:lpstr>
      <vt:lpstr>PowerPoint Presentation</vt:lpstr>
      <vt:lpstr>PowerPoint Presentation</vt:lpstr>
      <vt:lpstr>PowerPoint Presentation</vt:lpstr>
      <vt:lpstr>Dominance ratio</vt:lpstr>
      <vt:lpstr>VP  =  VA + VD + VI + VGxE + VE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15.0023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Gibson, Gregory C</dc:creator>
  <cp:lastModifiedBy>Microsoft Office User</cp:lastModifiedBy>
  <cp:revision>48</cp:revision>
  <cp:lastPrinted>2013-06-29T20:15:36Z</cp:lastPrinted>
  <dcterms:created xsi:type="dcterms:W3CDTF">2013-06-20T13:24:46Z</dcterms:created>
  <dcterms:modified xsi:type="dcterms:W3CDTF">2016-07-04T20:51:09Z</dcterms:modified>
</cp:coreProperties>
</file>