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41" r:id="rId2"/>
    <p:sldId id="258" r:id="rId3"/>
    <p:sldId id="371" r:id="rId4"/>
    <p:sldId id="260" r:id="rId5"/>
    <p:sldId id="368" r:id="rId6"/>
    <p:sldId id="348" r:id="rId7"/>
    <p:sldId id="345" r:id="rId8"/>
    <p:sldId id="347" r:id="rId9"/>
    <p:sldId id="349" r:id="rId10"/>
    <p:sldId id="352" r:id="rId11"/>
    <p:sldId id="353" r:id="rId12"/>
    <p:sldId id="372" r:id="rId13"/>
    <p:sldId id="373" r:id="rId14"/>
    <p:sldId id="359" r:id="rId15"/>
    <p:sldId id="358" r:id="rId16"/>
    <p:sldId id="357" r:id="rId17"/>
    <p:sldId id="360" r:id="rId18"/>
    <p:sldId id="374" r:id="rId19"/>
    <p:sldId id="361" r:id="rId20"/>
    <p:sldId id="362" r:id="rId21"/>
    <p:sldId id="370" r:id="rId22"/>
    <p:sldId id="366" r:id="rId23"/>
    <p:sldId id="367" r:id="rId24"/>
    <p:sldId id="375" r:id="rId25"/>
    <p:sldId id="364" r:id="rId26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99"/>
    <a:srgbClr val="000099"/>
    <a:srgbClr val="ECEC00"/>
    <a:srgbClr val="F6000F"/>
    <a:srgbClr val="007500"/>
    <a:srgbClr val="0C6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4" autoAdjust="0"/>
    <p:restoredTop sz="91097" autoAdjust="0"/>
  </p:normalViewPr>
  <p:slideViewPr>
    <p:cSldViewPr snapToGrid="0">
      <p:cViewPr varScale="1">
        <p:scale>
          <a:sx n="98" d="100"/>
          <a:sy n="98" d="100"/>
        </p:scale>
        <p:origin x="9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1376" y="168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dirty="0" smtClean="0"/>
              <a:t>Module 2, Lecture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dirty="0" smtClean="0"/>
              <a:t>7/12/2016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dirty="0" smtClean="0"/>
              <a:t>Greg Gibson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CFB1B21-302B-4F79-B730-05188BC1A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63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680" y="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944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680" y="694944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CCC5256B-09A5-421F-9DE2-1C35F8FFB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82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smtClean="0">
              <a:latin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230BEC7E-39C3-47CF-95DC-F019BEA1D3CA}" type="slidenum">
              <a:rPr lang="en-AU" sz="1300"/>
              <a:pPr/>
              <a:t>1</a:t>
            </a:fld>
            <a:endParaRPr lang="en-AU" sz="1300"/>
          </a:p>
        </p:txBody>
      </p:sp>
    </p:spTree>
    <p:extLst>
      <p:ext uri="{BB962C8B-B14F-4D97-AF65-F5344CB8AC3E}">
        <p14:creationId xmlns:p14="http://schemas.microsoft.com/office/powerpoint/2010/main" val="3980256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08135CAD-B01C-4890-975F-A560A31EE030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618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686" indent="-2964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671" indent="-23713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939" indent="-23713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4208" indent="-23713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8476" indent="-2371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2744" indent="-2371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7013" indent="-2371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1280" indent="-2371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96A0E33-E2FE-4673-BD9D-97B0954B76FC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007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601A0045-6DE8-4485-BB70-ECEDA4D1F9BE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72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9DA63387-7E89-450E-B5D2-DFE2B46F8BCA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54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5256B-09A5-421F-9DE2-1C35F8FFB04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2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49A06-CCB7-4225-AB98-E2A5AA144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8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06C2C-030E-4DA3-AFA3-8B86EAC74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9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E702B-6F6A-4EC7-A653-C3C294CC7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8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E2702-A1B9-4732-912C-2A50DE58C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2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2F15F-1D6D-4556-9BC1-C2A5E4C2F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3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EA19E-1D0E-498A-B1CE-9FB128527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4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52C74-193E-4C61-8316-80C65C15D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3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C9DFD-F3CF-492E-923E-B8666BD77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2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421B4-2A6E-4339-83EA-99B057D0A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6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DA322-4812-4112-83CD-C4FAE45FA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6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F1C56-7600-4AA5-8BDD-183656D85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0D6A61E2-FC3C-4CE4-97D3-56B724A92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383" y="1632247"/>
            <a:ext cx="8647611" cy="1939637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C00000"/>
                </a:solidFill>
                <a:latin typeface="Comic Sans MS" pitchFamily="66" charset="0"/>
              </a:rPr>
              <a:t>Introduction to Genetics 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and Genomics</a:t>
            </a:r>
            <a:r>
              <a:rPr lang="en-US" sz="4800" dirty="0" smtClean="0">
                <a:latin typeface="Comic Sans MS" pitchFamily="66" charset="0"/>
              </a:rPr>
              <a:t/>
            </a:r>
            <a:br>
              <a:rPr lang="en-US" sz="4800" dirty="0" smtClean="0">
                <a:latin typeface="Comic Sans MS" pitchFamily="66" charset="0"/>
              </a:rPr>
            </a:br>
            <a:r>
              <a:rPr lang="en-US" sz="2000" dirty="0" smtClean="0">
                <a:latin typeface="Comic Sans MS" pitchFamily="66" charset="0"/>
              </a:rPr>
              <a:t/>
            </a:r>
            <a:br>
              <a:rPr lang="en-US" sz="20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3. Association Studies</a:t>
            </a:r>
          </a:p>
        </p:txBody>
      </p:sp>
      <p:pic>
        <p:nvPicPr>
          <p:cNvPr id="4099" name="Picture 4" descr="soulcatcher_1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4093181"/>
            <a:ext cx="1697038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sisg_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12725"/>
            <a:ext cx="6550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15125" y="357188"/>
            <a:ext cx="85725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6715125" y="385763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AU" sz="2000" b="1" dirty="0" smtClean="0">
                <a:solidFill>
                  <a:schemeClr val="accent6"/>
                </a:solidFill>
                <a:cs typeface="Arial" charset="0"/>
              </a:rPr>
              <a:t>2016</a:t>
            </a:r>
            <a:endParaRPr lang="en-AU" sz="2000" b="1" dirty="0">
              <a:solidFill>
                <a:schemeClr val="accent6"/>
              </a:solidFill>
              <a:cs typeface="Arial" charset="0"/>
            </a:endParaRPr>
          </a:p>
        </p:txBody>
      </p:sp>
      <p:sp>
        <p:nvSpPr>
          <p:cNvPr id="4104" name="Subtitle 9"/>
          <p:cNvSpPr>
            <a:spLocks noGrp="1"/>
          </p:cNvSpPr>
          <p:nvPr>
            <p:ph type="subTitle" idx="1"/>
          </p:nvPr>
        </p:nvSpPr>
        <p:spPr>
          <a:xfrm>
            <a:off x="857250" y="5246050"/>
            <a:ext cx="7947025" cy="1073150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ggibson.gt@gmail.com</a:t>
            </a:r>
          </a:p>
          <a:p>
            <a:r>
              <a:rPr lang="en-US" sz="2400" dirty="0" smtClean="0"/>
              <a:t>http://www.cig.gatech.edu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275"/>
            <a:ext cx="7772400" cy="669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Key Parameters for LD Mapping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88" y="1524000"/>
            <a:ext cx="8537575" cy="4724400"/>
          </a:xfrm>
        </p:spPr>
        <p:txBody>
          <a:bodyPr/>
          <a:lstStyle/>
          <a:p>
            <a:r>
              <a:rPr lang="en-US" sz="2000" dirty="0" smtClean="0">
                <a:solidFill>
                  <a:srgbClr val="006699"/>
                </a:solidFill>
                <a:latin typeface="Comic Sans MS" pitchFamily="66" charset="0"/>
              </a:rPr>
              <a:t>Polymorphism:  Flies 1/30 </a:t>
            </a:r>
            <a:r>
              <a:rPr lang="en-US" sz="2000" dirty="0" err="1" smtClean="0">
                <a:solidFill>
                  <a:srgbClr val="006699"/>
                </a:solidFill>
                <a:latin typeface="Comic Sans MS" pitchFamily="66" charset="0"/>
              </a:rPr>
              <a:t>bp</a:t>
            </a:r>
            <a:r>
              <a:rPr lang="en-US" sz="2000" dirty="0" smtClean="0">
                <a:solidFill>
                  <a:srgbClr val="006699"/>
                </a:solidFill>
                <a:latin typeface="Comic Sans MS" pitchFamily="66" charset="0"/>
              </a:rPr>
              <a:t>, 10</a:t>
            </a:r>
            <a:r>
              <a:rPr lang="en-US" sz="2000" dirty="0" smtClean="0">
                <a:solidFill>
                  <a:srgbClr val="006699"/>
                </a:solidFill>
                <a:latin typeface="Comic Sans MS" pitchFamily="66" charset="0"/>
                <a:cs typeface="Times New Roman" pitchFamily="18" charset="0"/>
              </a:rPr>
              <a:t>×</a:t>
            </a:r>
            <a:r>
              <a:rPr lang="en-US" sz="2000" dirty="0" smtClean="0">
                <a:solidFill>
                  <a:srgbClr val="006699"/>
                </a:solidFill>
                <a:latin typeface="Comic Sans MS" pitchFamily="66" charset="0"/>
              </a:rPr>
              <a:t>&gt; Human 1/kb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Haplotype structure/LD:                           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mic Sans MS" pitchFamily="66" charset="0"/>
              </a:rPr>
              <a:t>	</a:t>
            </a: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Fly LD decays over 200 </a:t>
            </a:r>
            <a:r>
              <a:rPr lang="en-US" sz="1800" dirty="0" err="1" smtClean="0">
                <a:solidFill>
                  <a:schemeClr val="accent2"/>
                </a:solidFill>
                <a:latin typeface="Comic Sans MS" pitchFamily="66" charset="0"/>
              </a:rPr>
              <a:t>bp</a:t>
            </a: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, Human LD decays over 100 kb</a:t>
            </a:r>
            <a:endParaRPr lang="en-US" sz="1800" dirty="0" smtClean="0">
              <a:solidFill>
                <a:srgbClr val="800080"/>
              </a:solidFill>
              <a:latin typeface="Comic Sans MS" pitchFamily="66" charset="0"/>
            </a:endParaRPr>
          </a:p>
          <a:p>
            <a:endParaRPr lang="en-US" sz="200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3366"/>
                </a:solidFill>
                <a:latin typeface="Comic Sans MS" pitchFamily="66" charset="0"/>
              </a:rPr>
              <a:t>Population structure:                                    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03366"/>
                </a:solidFill>
                <a:latin typeface="Comic Sans MS" pitchFamily="66" charset="0"/>
              </a:rPr>
              <a:t>	</a:t>
            </a:r>
            <a:r>
              <a:rPr lang="en-US" sz="1800" dirty="0" err="1" smtClean="0">
                <a:solidFill>
                  <a:srgbClr val="003366"/>
                </a:solidFill>
                <a:latin typeface="Comic Sans MS" pitchFamily="66" charset="0"/>
              </a:rPr>
              <a:t>Panmixia</a:t>
            </a:r>
            <a:r>
              <a:rPr lang="en-US" sz="1800" dirty="0" smtClean="0">
                <a:solidFill>
                  <a:srgbClr val="003366"/>
                </a:solidFill>
                <a:latin typeface="Comic Sans MS" pitchFamily="66" charset="0"/>
              </a:rPr>
              <a:t> and </a:t>
            </a:r>
            <a:r>
              <a:rPr lang="en-US" sz="1800" dirty="0" err="1" smtClean="0">
                <a:solidFill>
                  <a:srgbClr val="003366"/>
                </a:solidFill>
                <a:latin typeface="Comic Sans MS" pitchFamily="66" charset="0"/>
              </a:rPr>
              <a:t>clinality</a:t>
            </a:r>
            <a:r>
              <a:rPr lang="en-US" sz="1800" dirty="0" smtClean="0">
                <a:solidFill>
                  <a:srgbClr val="003366"/>
                </a:solidFill>
                <a:latin typeface="Comic Sans MS" pitchFamily="66" charset="0"/>
              </a:rPr>
              <a:t>   v.   Structure and admixture</a:t>
            </a:r>
          </a:p>
          <a:p>
            <a:endParaRPr lang="en-US" sz="2000" dirty="0" smtClean="0">
              <a:solidFill>
                <a:srgbClr val="003366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Allele frequencies:                                       </a:t>
            </a:r>
          </a:p>
          <a:p>
            <a:pPr marL="914400" lvl="2" indent="0">
              <a:buNone/>
            </a:pPr>
            <a:r>
              <a:rPr lang="en-US" sz="1800" dirty="0" smtClean="0">
                <a:solidFill>
                  <a:srgbClr val="002060"/>
                </a:solidFill>
                <a:latin typeface="Comic Sans MS" pitchFamily="66" charset="0"/>
              </a:rPr>
              <a:t>Much more power for common alleles (infinitesimal model)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77788"/>
            <a:ext cx="7772400" cy="633412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Case-Control and TDT designs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230688" y="1625600"/>
            <a:ext cx="4654550" cy="46386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ea typeface="+mn-ea"/>
              </a:rPr>
              <a:t>	</a:t>
            </a:r>
            <a:r>
              <a:rPr lang="en-US" sz="1600" dirty="0">
                <a:latin typeface="+mn-lt"/>
                <a:ea typeface="+mn-ea"/>
              </a:rPr>
              <a:t>	       Observed	     Expected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</a:rPr>
              <a:t>	        Allele M   Allele m     Allele M   Allele m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</a:rPr>
              <a:t>Affected	    34	278	   61	265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</a:rPr>
              <a:t>Unaffected    69	256 	   62	269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sym typeface="Symbol" pitchFamily="18" charset="2"/>
              </a:rPr>
              <a:t>			</a:t>
            </a:r>
            <a:r>
              <a:rPr lang="en-US" sz="1600" baseline="30000" dirty="0">
                <a:latin typeface="+mn-lt"/>
                <a:ea typeface="+mn-ea"/>
              </a:rPr>
              <a:t>2</a:t>
            </a:r>
            <a:r>
              <a:rPr lang="en-US" sz="1600" dirty="0">
                <a:latin typeface="+mn-lt"/>
                <a:ea typeface="+mn-ea"/>
              </a:rPr>
              <a:t> =  14.0        P &lt;0.001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</a:rPr>
              <a:t>			  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</a:rPr>
              <a:t>		            Transmitted Allele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</a:rPr>
              <a:t>			M	</a:t>
            </a:r>
            <a:r>
              <a:rPr lang="en-US" sz="1600" dirty="0" err="1">
                <a:latin typeface="+mn-lt"/>
                <a:ea typeface="+mn-ea"/>
              </a:rPr>
              <a:t>m</a:t>
            </a:r>
            <a:endParaRPr lang="en-US" sz="1600" dirty="0">
              <a:latin typeface="+mn-lt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</a:rPr>
              <a:t>	Observed	78	46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</a:rPr>
              <a:t>	Expected	62	62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</a:rPr>
              <a:t>   			</a:t>
            </a:r>
            <a:r>
              <a:rPr lang="en-US" sz="1600" dirty="0">
                <a:latin typeface="+mn-lt"/>
                <a:ea typeface="+mn-ea"/>
                <a:sym typeface="Symbol" pitchFamily="18" charset="2"/>
              </a:rPr>
              <a:t></a:t>
            </a:r>
            <a:r>
              <a:rPr lang="en-US" sz="1600" baseline="30000" dirty="0">
                <a:latin typeface="+mn-lt"/>
                <a:ea typeface="+mn-ea"/>
              </a:rPr>
              <a:t>2</a:t>
            </a:r>
            <a:r>
              <a:rPr lang="en-US" sz="1600" dirty="0">
                <a:latin typeface="+mn-lt"/>
                <a:ea typeface="+mn-ea"/>
              </a:rPr>
              <a:t>  = 8.2       P &lt; 0.001</a:t>
            </a:r>
          </a:p>
        </p:txBody>
      </p:sp>
      <p:pic>
        <p:nvPicPr>
          <p:cNvPr id="1434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70075"/>
            <a:ext cx="27432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725988"/>
            <a:ext cx="12287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7200" y="4114800"/>
            <a:ext cx="8153400" cy="158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338922"/>
            <a:ext cx="76962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77788"/>
            <a:ext cx="7772400" cy="633412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Repeatability and Forest Plots</a:t>
            </a:r>
          </a:p>
        </p:txBody>
      </p:sp>
    </p:spTree>
    <p:extLst>
      <p:ext uri="{BB962C8B-B14F-4D97-AF65-F5344CB8AC3E}">
        <p14:creationId xmlns:p14="http://schemas.microsoft.com/office/powerpoint/2010/main" val="2170751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21" y="957130"/>
            <a:ext cx="5891873" cy="533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77788"/>
            <a:ext cx="7772400" cy="633412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Population Structure</a:t>
            </a:r>
          </a:p>
        </p:txBody>
      </p:sp>
    </p:spTree>
    <p:extLst>
      <p:ext uri="{BB962C8B-B14F-4D97-AF65-F5344CB8AC3E}">
        <p14:creationId xmlns:p14="http://schemas.microsoft.com/office/powerpoint/2010/main" val="1558742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6576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>
                <a:latin typeface="Comic Sans MS" pitchFamily="66" charset="0"/>
              </a:rPr>
              <a:t>GWAS first appeared 24 months ago, now several new diseases each month</a:t>
            </a:r>
          </a:p>
          <a:p>
            <a:pPr>
              <a:buFontTx/>
              <a:buNone/>
            </a:pPr>
            <a:endParaRPr lang="en-US" sz="2000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2000" smtClean="0">
                <a:latin typeface="Comic Sans MS" pitchFamily="66" charset="0"/>
              </a:rPr>
              <a:t>Inflammatory diseases show multiple associations, with some common variants (notably the MHC)</a:t>
            </a:r>
          </a:p>
          <a:p>
            <a:pPr>
              <a:buFontTx/>
              <a:buNone/>
            </a:pPr>
            <a:endParaRPr lang="en-US" sz="2000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2000" smtClean="0">
                <a:latin typeface="Comic Sans MS" pitchFamily="66" charset="0"/>
              </a:rPr>
              <a:t>Depression and Hypertension show nothing: likely no variants with a relative risk greater than 1.5</a:t>
            </a:r>
          </a:p>
          <a:p>
            <a:pPr>
              <a:buFontTx/>
              <a:buNone/>
            </a:pPr>
            <a:endParaRPr lang="en-US" sz="2000" smtClean="0"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2000" smtClean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55563"/>
            <a:ext cx="7772400" cy="6111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omic Sans MS" pitchFamily="66" charset="0"/>
                <a:ea typeface="+mj-ea"/>
                <a:cs typeface="+mj-cs"/>
              </a:rPr>
              <a:t>The Genetics of 7 Diseases</a:t>
            </a:r>
          </a:p>
        </p:txBody>
      </p:sp>
      <p:pic>
        <p:nvPicPr>
          <p:cNvPr id="17412" name="Picture 2" descr="http://www.nature.com/nature/journal/v447/n7145/images/nature05911-f4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2672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452563"/>
            <a:ext cx="4038600" cy="452596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700 loci clearly influence height in combined analysis of 250,000 people</a:t>
            </a:r>
          </a:p>
          <a:p>
            <a:pPr>
              <a:buFontTx/>
              <a:buNone/>
              <a:defRPr/>
            </a:pPr>
            <a:endParaRPr lang="en-US" sz="2000" dirty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en-US" sz="2000" dirty="0" smtClean="0">
                <a:latin typeface="Comic Sans MS" pitchFamily="66" charset="0"/>
              </a:rPr>
              <a:t>Diverse roles: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Comic Sans MS" pitchFamily="66" charset="0"/>
              </a:rPr>
              <a:t>Hedgehog </a:t>
            </a:r>
            <a:r>
              <a:rPr lang="en-US" sz="2000" dirty="0" err="1" smtClean="0">
                <a:latin typeface="Comic Sans MS" pitchFamily="66" charset="0"/>
              </a:rPr>
              <a:t>signalling</a:t>
            </a:r>
            <a:endParaRPr lang="en-US" sz="20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en-US" sz="2000" dirty="0" smtClean="0">
                <a:latin typeface="Comic Sans MS" pitchFamily="66" charset="0"/>
              </a:rPr>
              <a:t>Chromatin structure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Comic Sans MS" pitchFamily="66" charset="0"/>
              </a:rPr>
              <a:t>Cell cycle regulation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Comic Sans MS" pitchFamily="66" charset="0"/>
              </a:rPr>
              <a:t>Extracellular matrix deposition</a:t>
            </a:r>
          </a:p>
          <a:p>
            <a:pPr>
              <a:buFontTx/>
              <a:buNone/>
              <a:defRPr/>
            </a:pPr>
            <a:endParaRPr lang="en-US" sz="2000" dirty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en-US" sz="2000" dirty="0" smtClean="0">
                <a:latin typeface="Comic Sans MS" pitchFamily="66" charset="0"/>
              </a:rPr>
              <a:t>Possible contribution of some of these loci to osteoarthritis, cancer, athleticism</a:t>
            </a:r>
          </a:p>
          <a:p>
            <a:pPr>
              <a:buFontTx/>
              <a:buNone/>
              <a:defRPr/>
            </a:pPr>
            <a:endParaRPr lang="en-US" sz="2000" dirty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en-US" sz="2000" dirty="0" smtClean="0">
                <a:latin typeface="Comic Sans MS" pitchFamily="66" charset="0"/>
              </a:rPr>
              <a:t>Half the genes have at least two independent associations</a:t>
            </a:r>
          </a:p>
          <a:p>
            <a:pPr>
              <a:buFontTx/>
              <a:buNone/>
              <a:defRPr/>
            </a:pPr>
            <a:endParaRPr lang="en-US" sz="2000" dirty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2863"/>
            <a:ext cx="7772400" cy="6111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omic Sans MS" pitchFamily="66" charset="0"/>
                <a:ea typeface="+mj-ea"/>
                <a:cs typeface="+mj-cs"/>
              </a:rPr>
              <a:t>The Genetics of Height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025" y="4411663"/>
            <a:ext cx="396557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But … they only explain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15%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of the variation for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height        (one fifth of the heritability)</a:t>
            </a:r>
          </a:p>
          <a:p>
            <a:pPr>
              <a:defRPr/>
            </a:pPr>
            <a:endParaRPr lang="en-US" sz="2000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9461" name="Picture 4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23975"/>
            <a:ext cx="4249738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902" y="1186922"/>
            <a:ext cx="3810000" cy="5587504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1600" dirty="0" smtClean="0">
                <a:latin typeface="Comic Sans MS" pitchFamily="66" charset="0"/>
              </a:rPr>
              <a:t>Heritability of obesity ~ 60%</a:t>
            </a:r>
          </a:p>
          <a:p>
            <a:pPr>
              <a:buFontTx/>
              <a:buNone/>
              <a:defRPr/>
            </a:pPr>
            <a:endParaRPr lang="en-US" sz="1600" dirty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en-US" sz="1600" dirty="0" smtClean="0">
                <a:latin typeface="Comic Sans MS" pitchFamily="66" charset="0"/>
              </a:rPr>
              <a:t>2/3 Americans BMI &gt; 25</a:t>
            </a:r>
          </a:p>
          <a:p>
            <a:pPr>
              <a:buFontTx/>
              <a:buNone/>
              <a:defRPr/>
            </a:pPr>
            <a:endParaRPr lang="en-US" sz="1600" dirty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One gene, FTO, is repeatedly associated with BMI, hip circumference and weight, in most human populations</a:t>
            </a:r>
          </a:p>
          <a:p>
            <a:pPr>
              <a:buFontTx/>
              <a:buNone/>
              <a:defRPr/>
            </a:pPr>
            <a:r>
              <a:rPr lang="en-US" sz="1600" dirty="0" smtClean="0">
                <a:latin typeface="Comic Sans MS" pitchFamily="66" charset="0"/>
              </a:rPr>
              <a:t>Homozygote classes differ in weight by up to 2 kg</a:t>
            </a:r>
          </a:p>
          <a:p>
            <a:pPr>
              <a:buFontTx/>
              <a:buNone/>
              <a:defRPr/>
            </a:pPr>
            <a:endParaRPr lang="en-US" sz="1600" dirty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en-US" sz="1600" dirty="0" smtClean="0">
                <a:latin typeface="Comic Sans MS" pitchFamily="66" charset="0"/>
              </a:rPr>
              <a:t>Study of 230,000 people </a:t>
            </a:r>
            <a:r>
              <a:rPr lang="en-US" sz="1600" dirty="0" smtClean="0">
                <a:latin typeface="Calibri" panose="020F0502020204030204" pitchFamily="34" charset="0"/>
              </a:rPr>
              <a:t>→</a:t>
            </a:r>
          </a:p>
          <a:p>
            <a:pPr>
              <a:buFontTx/>
              <a:buNone/>
              <a:defRPr/>
            </a:pPr>
            <a:r>
              <a:rPr lang="en-US" sz="1600" dirty="0">
                <a:latin typeface="Comic Sans MS" pitchFamily="66" charset="0"/>
              </a:rPr>
              <a:t>	</a:t>
            </a:r>
            <a:r>
              <a:rPr lang="en-US" sz="1600" dirty="0" smtClean="0">
                <a:latin typeface="Comic Sans MS" pitchFamily="66" charset="0"/>
              </a:rPr>
              <a:t>49 loci for WHR, many linked to adipose, insulin biology                20 loci only in women</a:t>
            </a:r>
          </a:p>
          <a:p>
            <a:pPr>
              <a:buFontTx/>
              <a:buNone/>
              <a:defRPr/>
            </a:pPr>
            <a:endParaRPr lang="en-US" sz="1600" dirty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en-US" sz="1600" dirty="0">
                <a:latin typeface="Comic Sans MS" pitchFamily="66" charset="0"/>
              </a:rPr>
              <a:t>Study of </a:t>
            </a:r>
            <a:r>
              <a:rPr lang="en-US" sz="1600" dirty="0" smtClean="0">
                <a:latin typeface="Comic Sans MS" pitchFamily="66" charset="0"/>
              </a:rPr>
              <a:t>340,000 </a:t>
            </a:r>
            <a:r>
              <a:rPr lang="en-US" sz="1600" dirty="0">
                <a:latin typeface="Comic Sans MS" pitchFamily="66" charset="0"/>
              </a:rPr>
              <a:t>people </a:t>
            </a:r>
            <a:r>
              <a:rPr lang="en-US" sz="1600" dirty="0">
                <a:latin typeface="Calibri" panose="020F0502020204030204" pitchFamily="34" charset="0"/>
              </a:rPr>
              <a:t>→</a:t>
            </a:r>
          </a:p>
          <a:p>
            <a:pPr>
              <a:buFontTx/>
              <a:buNone/>
              <a:defRPr/>
            </a:pPr>
            <a:r>
              <a:rPr lang="en-US" sz="1600" dirty="0">
                <a:latin typeface="Comic Sans MS" pitchFamily="66" charset="0"/>
              </a:rPr>
              <a:t>	</a:t>
            </a:r>
            <a:r>
              <a:rPr lang="en-US" sz="1600" dirty="0" smtClean="0">
                <a:latin typeface="Comic Sans MS" pitchFamily="66" charset="0"/>
              </a:rPr>
              <a:t>97 </a:t>
            </a:r>
            <a:r>
              <a:rPr lang="en-US" sz="1600" dirty="0">
                <a:latin typeface="Comic Sans MS" pitchFamily="66" charset="0"/>
              </a:rPr>
              <a:t>loci for </a:t>
            </a:r>
            <a:r>
              <a:rPr lang="en-US" sz="1600" dirty="0" smtClean="0">
                <a:latin typeface="Comic Sans MS" pitchFamily="66" charset="0"/>
              </a:rPr>
              <a:t>BMI, </a:t>
            </a:r>
            <a:r>
              <a:rPr lang="en-US" sz="1600" dirty="0">
                <a:latin typeface="Comic Sans MS" pitchFamily="66" charset="0"/>
              </a:rPr>
              <a:t>many linked to </a:t>
            </a:r>
            <a:r>
              <a:rPr lang="en-US" sz="1600" dirty="0" smtClean="0">
                <a:latin typeface="Comic Sans MS" pitchFamily="66" charset="0"/>
              </a:rPr>
              <a:t>neuronal function</a:t>
            </a:r>
            <a:endParaRPr lang="en-US" sz="1600" dirty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en-US" sz="1600" dirty="0">
                <a:latin typeface="Comic Sans MS" pitchFamily="66" charset="0"/>
              </a:rPr>
              <a:t>	</a:t>
            </a:r>
            <a:r>
              <a:rPr lang="en-US" sz="1600" dirty="0" smtClean="0">
                <a:latin typeface="Comic Sans MS" pitchFamily="66" charset="0"/>
              </a:rPr>
              <a:t>Little overlap with WHR</a:t>
            </a:r>
          </a:p>
          <a:p>
            <a:pPr>
              <a:buFontTx/>
              <a:buNone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000" dirty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68263"/>
            <a:ext cx="7772400" cy="6111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omic Sans MS" pitchFamily="66" charset="0"/>
                <a:ea typeface="+mj-ea"/>
                <a:cs typeface="+mj-cs"/>
              </a:rPr>
              <a:t>The Genetics of Obesity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8367"/>
            <a:ext cx="5143500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7788"/>
            <a:ext cx="8174038" cy="6447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The Genetics of IBD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427163"/>
            <a:ext cx="4267200" cy="5210704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1800" dirty="0" smtClean="0">
                <a:latin typeface="Comic Sans MS" pitchFamily="66" charset="0"/>
              </a:rPr>
              <a:t>Inflammatory Bowel Disease affects ~1% of adults either as </a:t>
            </a:r>
            <a:r>
              <a:rPr lang="en-US" sz="1800" dirty="0" err="1" smtClean="0">
                <a:latin typeface="Comic Sans MS" pitchFamily="66" charset="0"/>
              </a:rPr>
              <a:t>Crohn’s</a:t>
            </a:r>
            <a:r>
              <a:rPr lang="en-US" sz="1800" dirty="0" smtClean="0">
                <a:latin typeface="Comic Sans MS" pitchFamily="66" charset="0"/>
              </a:rPr>
              <a:t> or Ulcerative Colitis</a:t>
            </a:r>
          </a:p>
          <a:p>
            <a:pPr>
              <a:buFontTx/>
              <a:buNone/>
              <a:defRPr/>
            </a:pPr>
            <a:endParaRPr lang="en-US" sz="1200" dirty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en-US" sz="1800" dirty="0" smtClean="0">
                <a:latin typeface="Comic Sans MS" pitchFamily="66" charset="0"/>
              </a:rPr>
              <a:t>Two genes, IL23R and NOD2, each explain 1% of the variance</a:t>
            </a:r>
          </a:p>
          <a:p>
            <a:pPr>
              <a:buFontTx/>
              <a:buNone/>
              <a:defRPr/>
            </a:pPr>
            <a:endParaRPr lang="en-US" sz="1200" dirty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en-US" sz="1800" dirty="0" smtClean="0">
                <a:latin typeface="Comic Sans MS" pitchFamily="66" charset="0"/>
              </a:rPr>
              <a:t>Another 160 genes each explain less than 0.25% of it</a:t>
            </a:r>
          </a:p>
          <a:p>
            <a:pPr>
              <a:buFontTx/>
              <a:buNone/>
              <a:defRPr/>
            </a:pPr>
            <a:endParaRPr lang="en-US" sz="1200" dirty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Strongly overlap with PID and other autoimmune diseases</a:t>
            </a:r>
          </a:p>
          <a:p>
            <a:pPr>
              <a:buFontTx/>
              <a:buNone/>
              <a:defRPr/>
            </a:pPr>
            <a:endParaRPr lang="en-US" sz="12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en-US" sz="1800" dirty="0" smtClean="0">
                <a:latin typeface="Comic Sans MS" pitchFamily="66" charset="0"/>
              </a:rPr>
              <a:t>Vast majority are in immune function genes, and ongoing efforts suggest activity in specific immune cell types</a:t>
            </a:r>
            <a:endParaRPr lang="en-US" sz="1800" dirty="0">
              <a:latin typeface="Comic Sans MS" pitchFamily="66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01" y="4631853"/>
            <a:ext cx="4115198" cy="16509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53" y="1502675"/>
            <a:ext cx="3855720" cy="2529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212523"/>
            <a:ext cx="56197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89148"/>
            <a:ext cx="88011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3725" y="77788"/>
            <a:ext cx="8174038" cy="6447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Prediction, Specificity, and Sensitivity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839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15875"/>
            <a:ext cx="8210550" cy="6840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The Genetics of Type 2 Diabetes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406" y="1600200"/>
            <a:ext cx="5011994" cy="4525963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  <a:defRPr/>
            </a:pPr>
            <a:r>
              <a:rPr lang="en-US" sz="2100" dirty="0" smtClean="0">
                <a:latin typeface="Comic Sans MS" pitchFamily="66" charset="0"/>
              </a:rPr>
              <a:t>54 established Fasting Glucose or Fasting Insulin loci tend to have pancreatic islet cell functions</a:t>
            </a:r>
          </a:p>
          <a:p>
            <a:pPr>
              <a:buFontTx/>
              <a:buNone/>
              <a:defRPr/>
            </a:pPr>
            <a:endParaRPr lang="en-US" sz="2100" dirty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en-US" sz="2100" dirty="0" smtClean="0">
                <a:latin typeface="Comic Sans MS" pitchFamily="66" charset="0"/>
              </a:rPr>
              <a:t>23 replicate in African Americans in Trans-ethnic analyses</a:t>
            </a:r>
          </a:p>
          <a:p>
            <a:pPr>
              <a:buFontTx/>
              <a:buNone/>
              <a:defRPr/>
            </a:pPr>
            <a:endParaRPr lang="en-US" sz="21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en-US" sz="2100" i="1" dirty="0" smtClean="0">
                <a:latin typeface="Comic Sans MS" pitchFamily="66" charset="0"/>
              </a:rPr>
              <a:t>TCF7L2</a:t>
            </a:r>
            <a:r>
              <a:rPr lang="en-US" sz="2100" dirty="0" smtClean="0">
                <a:latin typeface="Comic Sans MS" pitchFamily="66" charset="0"/>
              </a:rPr>
              <a:t> is the strongest risk locus for T2D in Caucasians.  The ancestral allele is the risk allele: it is found in 90% of Africans, 40% of Europeans, and just 5% of Asians</a:t>
            </a:r>
          </a:p>
          <a:p>
            <a:pPr>
              <a:buFontTx/>
              <a:buNone/>
              <a:defRPr/>
            </a:pPr>
            <a:endParaRPr lang="en-US" sz="2100" dirty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Considering the top 18 loci:</a:t>
            </a:r>
          </a:p>
          <a:p>
            <a:pPr>
              <a:buFontTx/>
              <a:buNone/>
              <a:defRPr/>
            </a:pP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1% of CAU have &gt;24 alleles</a:t>
            </a:r>
          </a:p>
          <a:p>
            <a:pPr>
              <a:buFontTx/>
              <a:buNone/>
              <a:defRPr/>
            </a:pP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2% of CAU have &lt;12 alleles</a:t>
            </a:r>
          </a:p>
          <a:p>
            <a:pPr>
              <a:buFontTx/>
              <a:buNone/>
              <a:defRPr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They differ 4-fold in odds of T2D</a:t>
            </a:r>
          </a:p>
          <a:p>
            <a:pPr>
              <a:buFontTx/>
              <a:buNone/>
              <a:defRPr/>
            </a:pPr>
            <a:endParaRPr lang="en-US" sz="2000" dirty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0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86" y="1498682"/>
            <a:ext cx="2926080" cy="4312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47625"/>
            <a:ext cx="91440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dirty="0">
                <a:latin typeface="Comic Sans MS" pitchFamily="66" charset="0"/>
              </a:rPr>
              <a:t>Outline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919163" y="1793875"/>
            <a:ext cx="740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latin typeface="Comic Sans MS" pitchFamily="66" charset="0"/>
              </a:rPr>
              <a:t> General overview of association studies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919163" y="2798763"/>
            <a:ext cx="7704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latin typeface="Comic Sans MS" pitchFamily="66" charset="0"/>
              </a:rPr>
              <a:t>Sample results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920750" y="3917950"/>
            <a:ext cx="78057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latin typeface="Comic Sans MS" pitchFamily="66" charset="0"/>
              </a:rPr>
              <a:t>Three steps to GWAS: 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		primary scan, replication, fine 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47889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The Genetics of Schizophrenia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470577"/>
            <a:ext cx="4346070" cy="4525963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1800" dirty="0" smtClean="0">
                <a:latin typeface="Comic Sans MS" pitchFamily="66" charset="0"/>
              </a:rPr>
              <a:t>128 independent SNP associations from GWAS of 37,000 cases</a:t>
            </a:r>
          </a:p>
          <a:p>
            <a:pPr>
              <a:buFontTx/>
              <a:buNone/>
              <a:defRPr/>
            </a:pPr>
            <a:endParaRPr lang="en-US" sz="1800" dirty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en-US" sz="1800" dirty="0" smtClean="0">
                <a:latin typeface="Comic Sans MS" pitchFamily="66" charset="0"/>
              </a:rPr>
              <a:t>Strong enrichment in genes expressed in certain neuronal cell types or implicated in synaptic transmission</a:t>
            </a:r>
          </a:p>
          <a:p>
            <a:pPr>
              <a:buFontTx/>
              <a:buNone/>
              <a:defRPr/>
            </a:pPr>
            <a:endParaRPr lang="en-US" sz="1800" dirty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But at least 5% of cases attributable to CNV: copy number variation</a:t>
            </a:r>
          </a:p>
          <a:p>
            <a:pPr>
              <a:buFontTx/>
              <a:buNone/>
              <a:defRPr/>
            </a:pPr>
            <a:endParaRPr lang="en-US" sz="18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3 major chromosomal deletions of &gt;100kb at frequency &lt;1% are almost exclusively found in schizophrenics</a:t>
            </a:r>
          </a:p>
          <a:p>
            <a:pPr>
              <a:buFontTx/>
              <a:buNone/>
              <a:defRPr/>
            </a:pPr>
            <a:endParaRPr lang="en-US" sz="2000" dirty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000" dirty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000" dirty="0" smtClean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454" t="18054" r="32267" b="27212"/>
          <a:stretch/>
        </p:blipFill>
        <p:spPr>
          <a:xfrm>
            <a:off x="457200" y="1883531"/>
            <a:ext cx="3853016" cy="352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152400"/>
            <a:ext cx="8077200" cy="547511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23andme studies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52400" y="6488113"/>
            <a:ext cx="3879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Eriksson et al,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(2010)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PLoS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Genetics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 e1000993</a:t>
            </a:r>
          </a:p>
        </p:txBody>
      </p:sp>
      <p:grpSp>
        <p:nvGrpSpPr>
          <p:cNvPr id="14340" name="Group 10"/>
          <p:cNvGrpSpPr>
            <a:grpSpLocks/>
          </p:cNvGrpSpPr>
          <p:nvPr/>
        </p:nvGrpSpPr>
        <p:grpSpPr bwMode="auto">
          <a:xfrm>
            <a:off x="1027113" y="2976563"/>
            <a:ext cx="4648200" cy="3095625"/>
            <a:chOff x="990600" y="1143000"/>
            <a:chExt cx="4648200" cy="3095625"/>
          </a:xfrm>
        </p:grpSpPr>
        <p:pic>
          <p:nvPicPr>
            <p:cNvPr id="1434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01"/>
            <a:stretch>
              <a:fillRect/>
            </a:stretch>
          </p:blipFill>
          <p:spPr bwMode="auto">
            <a:xfrm>
              <a:off x="990600" y="1143000"/>
              <a:ext cx="4648200" cy="309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7" name="TextBox 4"/>
            <p:cNvSpPr txBox="1">
              <a:spLocks noChangeArrowheads="1"/>
            </p:cNvSpPr>
            <p:nvPr/>
          </p:nvSpPr>
          <p:spPr bwMode="auto">
            <a:xfrm>
              <a:off x="1219200" y="1143000"/>
              <a:ext cx="7120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/>
                <a:t>Hair curl</a:t>
              </a:r>
            </a:p>
          </p:txBody>
        </p:sp>
        <p:sp>
          <p:nvSpPr>
            <p:cNvPr id="14348" name="TextBox 5"/>
            <p:cNvSpPr txBox="1">
              <a:spLocks noChangeArrowheads="1"/>
            </p:cNvSpPr>
            <p:nvPr/>
          </p:nvSpPr>
          <p:spPr bwMode="auto">
            <a:xfrm>
              <a:off x="2819400" y="1143000"/>
              <a:ext cx="8259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/>
                <a:t>Asparagus</a:t>
              </a:r>
            </a:p>
            <a:p>
              <a:pPr eaLnBrk="1" hangingPunct="1"/>
              <a:r>
                <a:rPr lang="en-US" sz="1200"/>
                <a:t>anosmia</a:t>
              </a:r>
            </a:p>
          </p:txBody>
        </p:sp>
        <p:sp>
          <p:nvSpPr>
            <p:cNvPr id="14349" name="TextBox 6"/>
            <p:cNvSpPr txBox="1">
              <a:spLocks noChangeArrowheads="1"/>
            </p:cNvSpPr>
            <p:nvPr/>
          </p:nvSpPr>
          <p:spPr bwMode="auto">
            <a:xfrm>
              <a:off x="4343400" y="1143000"/>
              <a:ext cx="1042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/>
                <a:t>Photic sneeze</a:t>
              </a:r>
            </a:p>
            <a:p>
              <a:pPr eaLnBrk="1" hangingPunct="1"/>
              <a:r>
                <a:rPr lang="en-US" sz="1200"/>
                <a:t>reflex</a:t>
              </a:r>
            </a:p>
          </p:txBody>
        </p:sp>
        <p:sp>
          <p:nvSpPr>
            <p:cNvPr id="14350" name="TextBox 7"/>
            <p:cNvSpPr txBox="1">
              <a:spLocks noChangeArrowheads="1"/>
            </p:cNvSpPr>
            <p:nvPr/>
          </p:nvSpPr>
          <p:spPr bwMode="auto">
            <a:xfrm>
              <a:off x="1219200" y="2743200"/>
              <a:ext cx="7420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/>
                <a:t>Freckling</a:t>
              </a:r>
            </a:p>
          </p:txBody>
        </p:sp>
        <p:sp>
          <p:nvSpPr>
            <p:cNvPr id="14351" name="TextBox 8"/>
            <p:cNvSpPr txBox="1">
              <a:spLocks noChangeArrowheads="1"/>
            </p:cNvSpPr>
            <p:nvPr/>
          </p:nvSpPr>
          <p:spPr bwMode="auto">
            <a:xfrm>
              <a:off x="2819400" y="2724923"/>
              <a:ext cx="7941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/>
                <a:t>Hair color</a:t>
              </a:r>
            </a:p>
          </p:txBody>
        </p:sp>
        <p:sp>
          <p:nvSpPr>
            <p:cNvPr id="14352" name="TextBox 9"/>
            <p:cNvSpPr txBox="1">
              <a:spLocks noChangeArrowheads="1"/>
            </p:cNvSpPr>
            <p:nvPr/>
          </p:nvSpPr>
          <p:spPr bwMode="auto">
            <a:xfrm>
              <a:off x="4343400" y="2694801"/>
              <a:ext cx="6997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/>
                <a:t>Red hair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943600" y="2592388"/>
            <a:ext cx="266700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Comic Sans MS" pitchFamily="66" charset="0"/>
              </a:rPr>
              <a:t>Other interesting traits:</a:t>
            </a:r>
          </a:p>
          <a:p>
            <a:pPr>
              <a:defRPr/>
            </a:pPr>
            <a:endParaRPr lang="en-US" sz="1400" dirty="0">
              <a:latin typeface="Comic Sans MS" pitchFamily="66" charset="0"/>
            </a:endParaRPr>
          </a:p>
          <a:p>
            <a:pPr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Endurance Runner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vs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Sprinter</a:t>
            </a:r>
          </a:p>
          <a:p>
            <a:pPr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(30% of people change their answer if they know their ACTN3)</a:t>
            </a:r>
          </a:p>
          <a:p>
            <a:pPr>
              <a:defRPr/>
            </a:pPr>
            <a:endParaRPr lang="en-US" sz="1400" dirty="0">
              <a:latin typeface="Comic Sans MS" pitchFamily="66" charset="0"/>
            </a:endParaRPr>
          </a:p>
          <a:p>
            <a:pPr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Left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vs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Right Handedness </a:t>
            </a:r>
          </a:p>
          <a:p>
            <a:pPr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(nothing striking)</a:t>
            </a:r>
          </a:p>
          <a:p>
            <a:pPr>
              <a:defRPr/>
            </a:pPr>
            <a:endParaRPr lang="en-US" sz="1400" dirty="0">
              <a:latin typeface="Comic Sans MS" pitchFamily="66" charset="0"/>
            </a:endParaRPr>
          </a:p>
          <a:p>
            <a:pPr>
              <a:defRPr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Have you ever needed braces or wisdom teeth surgery?</a:t>
            </a:r>
          </a:p>
          <a:p>
            <a:pPr>
              <a:defRPr/>
            </a:pPr>
            <a:endParaRPr lang="en-US" sz="1400" dirty="0">
              <a:latin typeface="Comic Sans MS" pitchFamily="66" charset="0"/>
            </a:endParaRPr>
          </a:p>
          <a:p>
            <a:pPr>
              <a:defRPr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Breast size (finds breast cancer risk loci)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defRPr/>
            </a:pPr>
            <a:endParaRPr lang="en-US" sz="1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Hand-clasp dominance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…</a:t>
            </a:r>
            <a:endParaRPr lang="en-US" sz="1400" dirty="0"/>
          </a:p>
        </p:txBody>
      </p:sp>
      <p:pic>
        <p:nvPicPr>
          <p:cNvPr id="14342" name="Picture 2" descr="http://www.plosgenetics.org/article/fetchObject.action?uri=info:doi/10.1371/journal.pgen.1000993.g011&amp;representation=PNG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1828800" y="943677"/>
            <a:ext cx="2211388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http://www.plosgenetics.org/article/fetchObject.action?uri=info:doi/10.1371/journal.pgen.1000993.g011&amp;representation=PNG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4900613" y="934152"/>
            <a:ext cx="2227262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3125788" y="2719388"/>
            <a:ext cx="225425" cy="257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257800" y="2719388"/>
            <a:ext cx="304800" cy="257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93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7788"/>
            <a:ext cx="8229600" cy="56567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kern="0" dirty="0">
                <a:latin typeface="Comic Sans MS" pitchFamily="66" charset="0"/>
                <a:ea typeface="+mj-ea"/>
                <a:cs typeface="+mj-cs"/>
              </a:rPr>
              <a:t>Genetics of malaria susceptibility</a:t>
            </a:r>
          </a:p>
        </p:txBody>
      </p:sp>
      <p:pic>
        <p:nvPicPr>
          <p:cNvPr id="24579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090613"/>
            <a:ext cx="498316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249613" y="3162300"/>
            <a:ext cx="2236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002060"/>
                </a:solidFill>
              </a:rPr>
              <a:t>Population structure</a:t>
            </a:r>
          </a:p>
        </p:txBody>
      </p:sp>
      <p:pic>
        <p:nvPicPr>
          <p:cNvPr id="24581" name="Picture 4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4102100"/>
            <a:ext cx="532447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2598738" y="6035675"/>
            <a:ext cx="4646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002060"/>
                </a:solidFill>
              </a:rPr>
              <a:t>Raw                Self-report          PC adjusted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7083425" y="1719263"/>
            <a:ext cx="187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i="1"/>
              <a:t>The Gambia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035050"/>
            <a:ext cx="4903787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7789"/>
            <a:ext cx="8229600" cy="50923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kern="0" dirty="0">
                <a:latin typeface="Comic Sans MS" pitchFamily="66" charset="0"/>
                <a:ea typeface="+mj-ea"/>
                <a:cs typeface="+mj-cs"/>
              </a:rPr>
              <a:t>Imputation and resequencing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99113" y="1401763"/>
            <a:ext cx="3214687" cy="45259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82880" indent="-34290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2060"/>
                </a:solidFill>
                <a:latin typeface="Comic Sans MS" pitchFamily="66" charset="0"/>
                <a:ea typeface="+mn-ea"/>
              </a:rPr>
              <a:t>Black SNPs on 550K genotyping panel; red ones imputed after sequencing a subset of participants</a:t>
            </a:r>
          </a:p>
          <a:p>
            <a:pPr marL="182880" indent="-342900">
              <a:spcBef>
                <a:spcPct val="20000"/>
              </a:spcBef>
              <a:defRPr/>
            </a:pPr>
            <a:endParaRPr lang="en-US" sz="2000" kern="0" dirty="0">
              <a:latin typeface="Comic Sans MS" pitchFamily="66" charset="0"/>
              <a:ea typeface="+mn-ea"/>
            </a:endParaRPr>
          </a:p>
          <a:p>
            <a:pPr marL="182880" indent="-34290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99"/>
                </a:solidFill>
                <a:latin typeface="Comic Sans MS" pitchFamily="66" charset="0"/>
                <a:ea typeface="+mn-ea"/>
              </a:rPr>
              <a:t>rs334 is the </a:t>
            </a:r>
            <a:r>
              <a:rPr lang="en-US" sz="2000" i="1" kern="0" dirty="0">
                <a:solidFill>
                  <a:srgbClr val="000099"/>
                </a:solidFill>
                <a:latin typeface="Comic Sans MS" pitchFamily="66" charset="0"/>
                <a:ea typeface="+mn-ea"/>
              </a:rPr>
              <a:t>HbS</a:t>
            </a:r>
            <a:r>
              <a:rPr lang="en-US" sz="2000" kern="0" dirty="0">
                <a:solidFill>
                  <a:srgbClr val="000099"/>
                </a:solidFill>
                <a:latin typeface="Comic Sans MS" pitchFamily="66" charset="0"/>
                <a:ea typeface="+mn-ea"/>
              </a:rPr>
              <a:t> sickle cell variant that explains 2% of malaria susceptibility</a:t>
            </a:r>
          </a:p>
          <a:p>
            <a:pPr marL="182880" indent="-342900">
              <a:spcBef>
                <a:spcPct val="20000"/>
              </a:spcBef>
              <a:defRPr/>
            </a:pPr>
            <a:endParaRPr lang="en-US" sz="2000" kern="0" dirty="0">
              <a:latin typeface="Comic Sans MS" pitchFamily="66" charset="0"/>
              <a:ea typeface="+mn-ea"/>
            </a:endParaRPr>
          </a:p>
          <a:p>
            <a:pPr marL="182880" indent="-34290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FF"/>
                </a:solidFill>
                <a:latin typeface="Comic Sans MS" pitchFamily="66" charset="0"/>
                <a:ea typeface="+mn-ea"/>
              </a:rPr>
              <a:t>Direct typing rs334 yields NLP &gt; 27!  The original hit rs11036238 is not strictly GWAS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kern="0" dirty="0">
              <a:latin typeface="Comic Sans MS" pitchFamily="66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775" t="30741" r="43811" b="21632"/>
          <a:stretch/>
        </p:blipFill>
        <p:spPr>
          <a:xfrm>
            <a:off x="629594" y="1651819"/>
            <a:ext cx="3827228" cy="388996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7789"/>
            <a:ext cx="8229600" cy="50923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kern="0" dirty="0" smtClean="0">
                <a:latin typeface="Comic Sans MS" pitchFamily="66" charset="0"/>
                <a:ea typeface="+mj-ea"/>
                <a:cs typeface="+mj-cs"/>
              </a:rPr>
              <a:t>Partitioning Heritability</a:t>
            </a:r>
            <a:endParaRPr lang="en-US" kern="0" dirty="0"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12248"/>
            <a:ext cx="3908992" cy="356911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022" y="5854240"/>
            <a:ext cx="8229600" cy="50923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kern="0" dirty="0" smtClean="0">
                <a:latin typeface="Comic Sans MS" pitchFamily="66" charset="0"/>
                <a:ea typeface="+mj-ea"/>
                <a:cs typeface="+mj-cs"/>
              </a:rPr>
              <a:t>Most GWAS variants are regulatory</a:t>
            </a:r>
            <a:endParaRPr lang="en-US" kern="0" dirty="0"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6147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5810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Some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103" y="817682"/>
            <a:ext cx="8639798" cy="5562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1600" dirty="0" smtClean="0"/>
              <a:t>The </a:t>
            </a:r>
            <a:r>
              <a:rPr lang="en-US" sz="1600" dirty="0" err="1" smtClean="0"/>
              <a:t>Wellcome</a:t>
            </a:r>
            <a:r>
              <a:rPr lang="en-US" sz="1600" dirty="0" smtClean="0"/>
              <a:t> Trust Case Control Consortium (2007) Genome-wide association study of 14,000 cases of seven common diseases and 3,000 shared controls.  </a:t>
            </a:r>
            <a:r>
              <a:rPr lang="en-US" sz="1600" i="1" dirty="0" smtClean="0"/>
              <a:t>Nature </a:t>
            </a:r>
            <a:r>
              <a:rPr lang="en-US" sz="1600" b="1" dirty="0" smtClean="0"/>
              <a:t>447</a:t>
            </a:r>
            <a:r>
              <a:rPr lang="en-US" sz="1600" dirty="0" smtClean="0"/>
              <a:t>: 661-678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/>
              <a:t>Ioannidis, J.P., G. Thomas and M.J. Daly</a:t>
            </a:r>
            <a:r>
              <a:rPr lang="en-US" sz="1600" i="1" dirty="0"/>
              <a:t> </a:t>
            </a:r>
            <a:r>
              <a:rPr lang="en-US" sz="1600" dirty="0"/>
              <a:t>(2009) Validating, augmenting and refining genome-wide association signals.  </a:t>
            </a:r>
            <a:r>
              <a:rPr lang="en-US" sz="1600" i="1" dirty="0"/>
              <a:t>Nature Reviews Genetics</a:t>
            </a:r>
            <a:r>
              <a:rPr lang="en-US" sz="1600" dirty="0"/>
              <a:t> </a:t>
            </a:r>
            <a:r>
              <a:rPr lang="en-US" sz="1600" b="1" dirty="0"/>
              <a:t>10</a:t>
            </a:r>
            <a:r>
              <a:rPr lang="en-US" sz="1600" dirty="0"/>
              <a:t>: </a:t>
            </a:r>
            <a:r>
              <a:rPr lang="en-US" sz="1600" dirty="0" smtClean="0"/>
              <a:t>318-329</a:t>
            </a:r>
          </a:p>
          <a:p>
            <a:pPr marL="0" indent="0">
              <a:buNone/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 err="1" smtClean="0"/>
              <a:t>Shungin</a:t>
            </a:r>
            <a:r>
              <a:rPr lang="en-US" sz="1600" dirty="0"/>
              <a:t>, D. et al. (2015) New genetic loci link adipose and insulin biology to body fat distribution. </a:t>
            </a:r>
            <a:r>
              <a:rPr lang="en-US" sz="1600" i="1" dirty="0"/>
              <a:t>Nature </a:t>
            </a:r>
            <a:r>
              <a:rPr lang="en-US" sz="1600" b="1" dirty="0"/>
              <a:t>518</a:t>
            </a:r>
            <a:r>
              <a:rPr lang="en-US" sz="1600" dirty="0"/>
              <a:t>: 187-196</a:t>
            </a:r>
            <a:r>
              <a:rPr lang="en-US" sz="1600" dirty="0" smtClean="0"/>
              <a:t>.</a:t>
            </a:r>
          </a:p>
          <a:p>
            <a:pPr marL="0" indent="0">
              <a:buNone/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 smtClean="0"/>
              <a:t>Locke, A.E. </a:t>
            </a:r>
            <a:r>
              <a:rPr lang="en-US" sz="1600" i="1" dirty="0" smtClean="0"/>
              <a:t>et al </a:t>
            </a:r>
            <a:r>
              <a:rPr lang="en-US" sz="1600" dirty="0" smtClean="0"/>
              <a:t>(2015</a:t>
            </a:r>
            <a:r>
              <a:rPr lang="en-US" sz="1600" dirty="0"/>
              <a:t>) Genetic studies of body mass index yield new insights for obesity biology</a:t>
            </a:r>
            <a:r>
              <a:rPr lang="en-US" sz="1600" dirty="0" smtClean="0"/>
              <a:t>. </a:t>
            </a:r>
            <a:r>
              <a:rPr lang="en-US" sz="1600" i="1" dirty="0" smtClean="0"/>
              <a:t>Nature </a:t>
            </a:r>
            <a:r>
              <a:rPr lang="en-US" sz="1600" b="1" dirty="0" smtClean="0"/>
              <a:t>518</a:t>
            </a:r>
            <a:r>
              <a:rPr lang="en-US" sz="1600" dirty="0" smtClean="0"/>
              <a:t>: 197-206.</a:t>
            </a:r>
          </a:p>
          <a:p>
            <a:pPr marL="0" indent="0">
              <a:buNone/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Wood, A.R., </a:t>
            </a:r>
            <a:r>
              <a:rPr lang="en-US" sz="1600" i="1" dirty="0" smtClean="0"/>
              <a:t>et al</a:t>
            </a:r>
            <a:r>
              <a:rPr lang="en-US" sz="1600" dirty="0" smtClean="0"/>
              <a:t> (2014</a:t>
            </a:r>
            <a:r>
              <a:rPr lang="en-US" sz="1600" dirty="0"/>
              <a:t>) Defining the role of common variation in the genomic and biological architecture of adult human </a:t>
            </a:r>
            <a:r>
              <a:rPr lang="en-US" sz="1600" dirty="0" smtClean="0"/>
              <a:t>height. </a:t>
            </a:r>
            <a:r>
              <a:rPr lang="en-US" sz="1600" i="1" dirty="0" smtClean="0"/>
              <a:t>Nature Genet</a:t>
            </a:r>
            <a:r>
              <a:rPr lang="en-US" sz="1600" dirty="0" smtClean="0"/>
              <a:t>ics </a:t>
            </a:r>
            <a:r>
              <a:rPr lang="en-US" sz="1600" b="1" dirty="0" smtClean="0"/>
              <a:t>40</a:t>
            </a:r>
            <a:r>
              <a:rPr lang="en-US" sz="1600" dirty="0" smtClean="0"/>
              <a:t>: 575-583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 err="1" smtClean="0"/>
              <a:t>Jostins</a:t>
            </a:r>
            <a:r>
              <a:rPr lang="en-US" sz="1600" dirty="0" smtClean="0"/>
              <a:t>, L. </a:t>
            </a:r>
            <a:r>
              <a:rPr lang="en-US" sz="1600" i="1" dirty="0" smtClean="0"/>
              <a:t>et al</a:t>
            </a:r>
            <a:r>
              <a:rPr lang="en-US" sz="1600" dirty="0" smtClean="0"/>
              <a:t> (2012</a:t>
            </a:r>
            <a:r>
              <a:rPr lang="en-US" sz="1600" dirty="0"/>
              <a:t>) Host-microbe interactions have shaped the genetic architecture of inflammatory bowel disease</a:t>
            </a:r>
            <a:r>
              <a:rPr lang="en-US" sz="1600" dirty="0" smtClean="0"/>
              <a:t>.  </a:t>
            </a:r>
            <a:r>
              <a:rPr lang="en-US" sz="1600" i="1" dirty="0" smtClean="0"/>
              <a:t>Nature </a:t>
            </a:r>
            <a:r>
              <a:rPr lang="en-US" sz="1600" b="1" dirty="0" smtClean="0"/>
              <a:t>491</a:t>
            </a:r>
            <a:r>
              <a:rPr lang="en-US" sz="1600" dirty="0" smtClean="0"/>
              <a:t>: 119-124.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 err="1"/>
              <a:t>DIAbetes</a:t>
            </a:r>
            <a:r>
              <a:rPr lang="en-US" sz="1600" dirty="0"/>
              <a:t> Genetics Replication And Meta-analysis (DIAGRAM) Consortium</a:t>
            </a:r>
            <a:r>
              <a:rPr lang="en-US" sz="1600" dirty="0" smtClean="0"/>
              <a:t>. (2014</a:t>
            </a:r>
            <a:r>
              <a:rPr lang="en-US" sz="1600" dirty="0"/>
              <a:t>) Genome-wide trans-ancestry meta-analysis provides insight into the genetic architecture of type 2 diabetes susceptibility</a:t>
            </a:r>
            <a:r>
              <a:rPr lang="en-US" sz="1600" dirty="0" smtClean="0"/>
              <a:t>.  </a:t>
            </a:r>
            <a:r>
              <a:rPr lang="en-US" sz="1600" i="1" dirty="0" smtClean="0"/>
              <a:t>Nature Genet</a:t>
            </a:r>
            <a:r>
              <a:rPr lang="en-US" sz="1600" dirty="0" smtClean="0"/>
              <a:t>ics </a:t>
            </a:r>
            <a:r>
              <a:rPr lang="en-US" sz="1600" b="1" dirty="0" smtClean="0"/>
              <a:t>46</a:t>
            </a:r>
            <a:r>
              <a:rPr lang="en-US" sz="1600" dirty="0" smtClean="0"/>
              <a:t>: 234-244.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Schizophrenia Working Group of the Psychiatric Genomics </a:t>
            </a:r>
            <a:r>
              <a:rPr lang="en-US" sz="1600" dirty="0" smtClean="0"/>
              <a:t>Consortium. (2014)  Biological </a:t>
            </a:r>
            <a:r>
              <a:rPr lang="en-US" sz="1600" dirty="0"/>
              <a:t>insights from 108 schizophrenia-associated genetic </a:t>
            </a:r>
            <a:r>
              <a:rPr lang="en-US" sz="1600" dirty="0" smtClean="0"/>
              <a:t>loci.  </a:t>
            </a:r>
            <a:r>
              <a:rPr lang="en-US" sz="1600" i="1" dirty="0" smtClean="0"/>
              <a:t>Nature</a:t>
            </a:r>
            <a:r>
              <a:rPr lang="en-US" sz="1600" dirty="0" smtClean="0"/>
              <a:t> </a:t>
            </a:r>
            <a:r>
              <a:rPr lang="en-US" sz="1600" b="1" dirty="0" smtClean="0"/>
              <a:t>511</a:t>
            </a:r>
            <a:r>
              <a:rPr lang="en-US" sz="1600" dirty="0" smtClean="0"/>
              <a:t>: 421-427.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 err="1" smtClean="0"/>
              <a:t>Gusev</a:t>
            </a:r>
            <a:r>
              <a:rPr lang="en-US" sz="1600" dirty="0" smtClean="0"/>
              <a:t>, A. </a:t>
            </a:r>
            <a:r>
              <a:rPr lang="en-US" sz="1600" i="1" dirty="0" smtClean="0"/>
              <a:t>et al </a:t>
            </a:r>
            <a:r>
              <a:rPr lang="en-US" sz="1600" dirty="0"/>
              <a:t>(2015) Partitioning </a:t>
            </a:r>
            <a:r>
              <a:rPr lang="en-US" sz="1600" dirty="0" smtClean="0"/>
              <a:t>heritability </a:t>
            </a:r>
            <a:r>
              <a:rPr lang="en-US" sz="1600" dirty="0"/>
              <a:t>of </a:t>
            </a:r>
            <a:r>
              <a:rPr lang="en-US" sz="1600" dirty="0" smtClean="0"/>
              <a:t>regulatory and cell-type-specific variants </a:t>
            </a:r>
            <a:r>
              <a:rPr lang="en-US" sz="1600" dirty="0"/>
              <a:t>across 11 </a:t>
            </a:r>
            <a:r>
              <a:rPr lang="en-US" sz="1600" dirty="0" smtClean="0"/>
              <a:t>common diseases.  </a:t>
            </a:r>
            <a:r>
              <a:rPr lang="en-US" sz="1600" i="1" dirty="0" smtClean="0"/>
              <a:t>Am J Hum Genet </a:t>
            </a:r>
            <a:r>
              <a:rPr lang="en-US" sz="1600" b="1" dirty="0" smtClean="0"/>
              <a:t>95</a:t>
            </a:r>
            <a:r>
              <a:rPr lang="en-US" sz="1600" dirty="0" smtClean="0"/>
              <a:t>: 535-552.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 err="1" smtClean="0"/>
              <a:t>Jallow</a:t>
            </a:r>
            <a:r>
              <a:rPr lang="en-US" sz="1600" dirty="0" smtClean="0"/>
              <a:t>, M. </a:t>
            </a:r>
            <a:r>
              <a:rPr lang="en-US" sz="1600" i="1" dirty="0" smtClean="0"/>
              <a:t>et al </a:t>
            </a:r>
            <a:r>
              <a:rPr lang="en-US" sz="1600" dirty="0" smtClean="0"/>
              <a:t>(2009) Genome-wide and fine-resolution association analysis of malaria in West Africa.  </a:t>
            </a:r>
            <a:r>
              <a:rPr lang="en-US" sz="1600" i="1" dirty="0" smtClean="0"/>
              <a:t>Nature Genetics</a:t>
            </a:r>
            <a:r>
              <a:rPr lang="en-US" sz="1600" dirty="0" smtClean="0"/>
              <a:t> </a:t>
            </a:r>
            <a:r>
              <a:rPr lang="en-US" sz="1600" b="1" dirty="0" smtClean="0"/>
              <a:t>41</a:t>
            </a:r>
            <a:r>
              <a:rPr lang="en-US" sz="1600" dirty="0" smtClean="0"/>
              <a:t>: 657-665</a:t>
            </a: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sz="1500" dirty="0" err="1" smtClean="0"/>
              <a:t>Visscher</a:t>
            </a:r>
            <a:r>
              <a:rPr lang="en-US" sz="1500" dirty="0" smtClean="0"/>
              <a:t>, P.M, Brown, M.A., McCarthy, M.I., and Yang, J. (2012) </a:t>
            </a:r>
            <a:r>
              <a:rPr lang="en-US" sz="1500" dirty="0"/>
              <a:t>Five years of GWAS discovery</a:t>
            </a:r>
            <a:r>
              <a:rPr lang="en-US" sz="1500" dirty="0" smtClean="0"/>
              <a:t>.  Am </a:t>
            </a:r>
            <a:r>
              <a:rPr lang="en-US" sz="1500" dirty="0"/>
              <a:t>J Hum Genet. </a:t>
            </a:r>
            <a:r>
              <a:rPr lang="en-US" sz="1500" dirty="0" smtClean="0"/>
              <a:t>907-24.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2" y="1495780"/>
            <a:ext cx="43434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>
                <a:latin typeface="Calibri" pitchFamily="34" charset="0"/>
              </a:rPr>
              <a:t>Individual       Site	         Score</a:t>
            </a:r>
          </a:p>
          <a:p>
            <a:pPr eaLnBrk="1" hangingPunct="1">
              <a:buFontTx/>
              <a:buNone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Calibri" pitchFamily="34" charset="0"/>
              </a:rPr>
              <a:t>  </a:t>
            </a:r>
            <a:r>
              <a:rPr lang="en-US" sz="2400" dirty="0" smtClean="0">
                <a:solidFill>
                  <a:srgbClr val="003399"/>
                </a:solidFill>
                <a:latin typeface="Calibri" pitchFamily="34" charset="0"/>
              </a:rPr>
              <a:t>1		</a:t>
            </a:r>
            <a:r>
              <a:rPr lang="en-US" sz="2400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A T C </a:t>
            </a:r>
            <a:r>
              <a:rPr lang="en-US" sz="2400" b="1" dirty="0" err="1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G A</a:t>
            </a:r>
            <a:r>
              <a:rPr lang="en-US" sz="2400" b="1" dirty="0" smtClean="0">
                <a:solidFill>
                  <a:srgbClr val="003399"/>
                </a:solidFill>
                <a:latin typeface="Calibri" pitchFamily="34" charset="0"/>
              </a:rPr>
              <a:t>	9</a:t>
            </a:r>
            <a:endParaRPr lang="en-US" sz="2400" dirty="0" smtClean="0">
              <a:solidFill>
                <a:srgbClr val="003399"/>
              </a:solidFill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3399"/>
                </a:solidFill>
                <a:latin typeface="Calibri" pitchFamily="34" charset="0"/>
              </a:rPr>
              <a:t>  2		</a:t>
            </a:r>
            <a:r>
              <a:rPr lang="en-US" sz="2400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A C T C G A</a:t>
            </a:r>
            <a:r>
              <a:rPr lang="en-US" sz="2400" b="1" dirty="0" smtClean="0">
                <a:solidFill>
                  <a:srgbClr val="003399"/>
                </a:solidFill>
                <a:latin typeface="Calibri" pitchFamily="34" charset="0"/>
              </a:rPr>
              <a:t>	8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3399"/>
                </a:solidFill>
                <a:latin typeface="Calibri" pitchFamily="34" charset="0"/>
              </a:rPr>
              <a:t>  3		</a:t>
            </a:r>
            <a:r>
              <a:rPr lang="en-US" sz="2400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A C </a:t>
            </a:r>
            <a:r>
              <a:rPr lang="en-US" sz="2400" b="1" dirty="0" err="1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A - G</a:t>
            </a:r>
            <a:r>
              <a:rPr lang="en-US" sz="2400" b="1" dirty="0" smtClean="0">
                <a:solidFill>
                  <a:srgbClr val="003399"/>
                </a:solidFill>
                <a:latin typeface="Calibri" pitchFamily="34" charset="0"/>
              </a:rPr>
              <a:t>	</a:t>
            </a:r>
            <a:r>
              <a:rPr lang="en-US" sz="2400" b="1" dirty="0" smtClean="0">
                <a:solidFill>
                  <a:srgbClr val="800080"/>
                </a:solidFill>
                <a:latin typeface="Calibri" pitchFamily="34" charset="0"/>
              </a:rPr>
              <a:t>3</a:t>
            </a:r>
            <a:endParaRPr lang="en-US" sz="2400" dirty="0" smtClean="0">
              <a:solidFill>
                <a:srgbClr val="003399"/>
              </a:solidFill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3399"/>
                </a:solidFill>
                <a:latin typeface="Calibri" pitchFamily="34" charset="0"/>
              </a:rPr>
              <a:t>  4		</a:t>
            </a:r>
            <a:r>
              <a:rPr lang="en-US" sz="2400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T </a:t>
            </a:r>
            <a:r>
              <a:rPr lang="en-US" sz="2400" b="1" dirty="0" err="1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2400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C A G A</a:t>
            </a:r>
            <a:r>
              <a:rPr lang="en-US" sz="2400" b="1" dirty="0" smtClean="0">
                <a:solidFill>
                  <a:srgbClr val="003399"/>
                </a:solidFill>
                <a:latin typeface="Calibri" pitchFamily="34" charset="0"/>
              </a:rPr>
              <a:t>	</a:t>
            </a:r>
            <a:r>
              <a:rPr lang="en-US" sz="2400" b="1" dirty="0" smtClean="0">
                <a:solidFill>
                  <a:srgbClr val="800080"/>
                </a:solidFill>
                <a:latin typeface="Calibri" pitchFamily="34" charset="0"/>
              </a:rPr>
              <a:t>5</a:t>
            </a:r>
            <a:endParaRPr lang="en-US" sz="2400" dirty="0" smtClean="0">
              <a:solidFill>
                <a:srgbClr val="003399"/>
              </a:solidFill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3399"/>
                </a:solidFill>
                <a:latin typeface="Calibri" pitchFamily="34" charset="0"/>
              </a:rPr>
              <a:t>  5		</a:t>
            </a:r>
            <a:r>
              <a:rPr lang="en-US" sz="2400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A T C A G A</a:t>
            </a:r>
            <a:r>
              <a:rPr lang="en-US" sz="2400" b="1" dirty="0" smtClean="0">
                <a:solidFill>
                  <a:srgbClr val="003399"/>
                </a:solidFill>
                <a:latin typeface="Calibri" pitchFamily="34" charset="0"/>
              </a:rPr>
              <a:t>	</a:t>
            </a:r>
            <a:r>
              <a:rPr lang="en-US" sz="2400" b="1" dirty="0" smtClean="0">
                <a:solidFill>
                  <a:srgbClr val="800080"/>
                </a:solidFill>
                <a:latin typeface="Calibri" pitchFamily="34" charset="0"/>
              </a:rPr>
              <a:t>2</a:t>
            </a:r>
            <a:endParaRPr lang="en-US" sz="2400" dirty="0" smtClean="0">
              <a:solidFill>
                <a:srgbClr val="003399"/>
              </a:solidFill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3399"/>
                </a:solidFill>
                <a:latin typeface="Calibri" pitchFamily="34" charset="0"/>
              </a:rPr>
              <a:t>  6		</a:t>
            </a:r>
            <a:r>
              <a:rPr lang="en-US" sz="2400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A C </a:t>
            </a:r>
            <a:r>
              <a:rPr lang="en-US" sz="2400" b="1" dirty="0" err="1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- G</a:t>
            </a:r>
            <a:r>
              <a:rPr lang="en-US" sz="2400" b="1" dirty="0" smtClean="0">
                <a:solidFill>
                  <a:srgbClr val="003399"/>
                </a:solidFill>
                <a:latin typeface="Calibri" pitchFamily="34" charset="0"/>
              </a:rPr>
              <a:t>	7</a:t>
            </a:r>
            <a:endParaRPr lang="en-US" sz="2400" dirty="0" smtClean="0">
              <a:solidFill>
                <a:srgbClr val="003399"/>
              </a:solidFill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3399"/>
                </a:solidFill>
                <a:latin typeface="Calibri" pitchFamily="34" charset="0"/>
              </a:rPr>
              <a:t>  7		</a:t>
            </a:r>
            <a:r>
              <a:rPr lang="en-US" sz="2400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T C T A - G</a:t>
            </a:r>
            <a:r>
              <a:rPr lang="en-US" sz="2400" b="1" dirty="0" smtClean="0">
                <a:solidFill>
                  <a:srgbClr val="003399"/>
                </a:solidFill>
                <a:latin typeface="Calibri" pitchFamily="34" charset="0"/>
              </a:rPr>
              <a:t>	</a:t>
            </a:r>
            <a:r>
              <a:rPr lang="en-US" sz="2400" b="1" dirty="0" smtClean="0">
                <a:solidFill>
                  <a:srgbClr val="800080"/>
                </a:solidFill>
                <a:latin typeface="Calibri" pitchFamily="34" charset="0"/>
              </a:rPr>
              <a:t>4</a:t>
            </a:r>
            <a:endParaRPr lang="en-US" sz="2400" dirty="0" smtClean="0">
              <a:solidFill>
                <a:srgbClr val="003399"/>
              </a:solidFill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3399"/>
                </a:solidFill>
                <a:latin typeface="Calibri" pitchFamily="34" charset="0"/>
              </a:rPr>
              <a:t>  8		</a:t>
            </a:r>
            <a:r>
              <a:rPr lang="en-US" sz="2400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A T C </a:t>
            </a:r>
            <a:r>
              <a:rPr lang="en-US" sz="2400" b="1" dirty="0" err="1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G A</a:t>
            </a:r>
            <a:r>
              <a:rPr lang="en-US" sz="2400" b="1" dirty="0" smtClean="0">
                <a:solidFill>
                  <a:srgbClr val="003399"/>
                </a:solidFill>
                <a:latin typeface="Calibri" pitchFamily="34" charset="0"/>
              </a:rPr>
              <a:t>	8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431801" y="1505302"/>
            <a:ext cx="434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alibri" pitchFamily="34" charset="0"/>
              </a:rPr>
              <a:t>Individual       Site	         Score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alibri" pitchFamily="34" charset="0"/>
              </a:rPr>
              <a:t>  </a:t>
            </a:r>
            <a:r>
              <a:rPr lang="en-US" sz="2400" dirty="0">
                <a:solidFill>
                  <a:srgbClr val="003399"/>
                </a:solidFill>
                <a:latin typeface="Calibri" pitchFamily="34" charset="0"/>
              </a:rPr>
              <a:t>1		</a:t>
            </a:r>
            <a:r>
              <a:rPr lang="en-US" sz="2400" b="1" dirty="0">
                <a:solidFill>
                  <a:srgbClr val="CC33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T C </a:t>
            </a:r>
            <a:r>
              <a:rPr lang="en-US" sz="2400" b="1" dirty="0" err="1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G A</a:t>
            </a: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	9</a:t>
            </a:r>
            <a:endParaRPr lang="en-US" sz="2400" dirty="0">
              <a:solidFill>
                <a:srgbClr val="003399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  <a:latin typeface="Calibri" pitchFamily="34" charset="0"/>
              </a:rPr>
              <a:t>  2		</a:t>
            </a:r>
            <a:r>
              <a:rPr lang="en-US" sz="2400" b="1" dirty="0">
                <a:solidFill>
                  <a:srgbClr val="CC33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C T C G A</a:t>
            </a: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	8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  <a:latin typeface="Calibri" pitchFamily="34" charset="0"/>
              </a:rPr>
              <a:t>  3		</a:t>
            </a:r>
            <a:r>
              <a:rPr lang="en-US" sz="2400" b="1" dirty="0">
                <a:solidFill>
                  <a:srgbClr val="CC33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C </a:t>
            </a:r>
            <a:r>
              <a:rPr lang="en-US" sz="2400" b="1" dirty="0" err="1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A - G</a:t>
            </a: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	</a:t>
            </a:r>
            <a:r>
              <a:rPr lang="en-US" sz="2400" b="1" dirty="0">
                <a:solidFill>
                  <a:srgbClr val="008080"/>
                </a:solidFill>
                <a:latin typeface="Calibri" pitchFamily="34" charset="0"/>
              </a:rPr>
              <a:t>3</a:t>
            </a:r>
            <a:endParaRPr lang="en-US" sz="2400" dirty="0">
              <a:solidFill>
                <a:srgbClr val="003399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  <a:latin typeface="Calibri" pitchFamily="34" charset="0"/>
              </a:rPr>
              <a:t>  4		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T </a:t>
            </a:r>
            <a:r>
              <a:rPr lang="en-US" sz="2400" b="1" dirty="0" err="1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C A G A</a:t>
            </a: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	</a:t>
            </a:r>
            <a:r>
              <a:rPr lang="en-US" sz="2400" b="1" dirty="0">
                <a:solidFill>
                  <a:srgbClr val="008080"/>
                </a:solidFill>
                <a:latin typeface="Calibri" pitchFamily="34" charset="0"/>
              </a:rPr>
              <a:t>5</a:t>
            </a:r>
            <a:endParaRPr lang="en-US" sz="2400" dirty="0">
              <a:solidFill>
                <a:srgbClr val="003399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  <a:latin typeface="Calibri" pitchFamily="34" charset="0"/>
              </a:rPr>
              <a:t>  5		</a:t>
            </a:r>
            <a:r>
              <a:rPr lang="en-US" sz="2400" b="1" dirty="0">
                <a:solidFill>
                  <a:srgbClr val="CC33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T C A G A</a:t>
            </a: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	</a:t>
            </a:r>
            <a:r>
              <a:rPr lang="en-US" sz="2400" b="1" dirty="0">
                <a:solidFill>
                  <a:srgbClr val="008080"/>
                </a:solidFill>
                <a:latin typeface="Calibri" pitchFamily="34" charset="0"/>
              </a:rPr>
              <a:t>2</a:t>
            </a:r>
            <a:endParaRPr lang="en-US" sz="2400" dirty="0">
              <a:solidFill>
                <a:srgbClr val="003399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  <a:latin typeface="Calibri" pitchFamily="34" charset="0"/>
              </a:rPr>
              <a:t>  6		</a:t>
            </a:r>
            <a:r>
              <a:rPr lang="en-US" sz="2400" b="1" dirty="0">
                <a:solidFill>
                  <a:srgbClr val="CC33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C </a:t>
            </a:r>
            <a:r>
              <a:rPr lang="en-US" sz="2400" b="1" dirty="0" err="1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- G</a:t>
            </a: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	7</a:t>
            </a:r>
            <a:endParaRPr lang="en-US" sz="2400" dirty="0">
              <a:solidFill>
                <a:srgbClr val="003399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  <a:latin typeface="Calibri" pitchFamily="34" charset="0"/>
              </a:rPr>
              <a:t>  7		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T C T A - G</a:t>
            </a: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	</a:t>
            </a:r>
            <a:r>
              <a:rPr lang="en-US" sz="2400" b="1" dirty="0">
                <a:solidFill>
                  <a:srgbClr val="008080"/>
                </a:solidFill>
                <a:latin typeface="Calibri" pitchFamily="34" charset="0"/>
              </a:rPr>
              <a:t>4</a:t>
            </a:r>
            <a:endParaRPr lang="en-US" sz="2400" dirty="0">
              <a:solidFill>
                <a:srgbClr val="003399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  <a:latin typeface="Calibri" pitchFamily="34" charset="0"/>
              </a:rPr>
              <a:t>  8		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A T C </a:t>
            </a:r>
            <a:r>
              <a:rPr lang="en-US" sz="2400" b="1" dirty="0" err="1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G A</a:t>
            </a: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	8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426158" y="1505302"/>
            <a:ext cx="434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alibri" pitchFamily="34" charset="0"/>
              </a:rPr>
              <a:t>Individual       Site	         Score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alibri" pitchFamily="34" charset="0"/>
              </a:rPr>
              <a:t>  </a:t>
            </a:r>
            <a:r>
              <a:rPr lang="en-US" sz="2400" dirty="0">
                <a:solidFill>
                  <a:srgbClr val="003399"/>
                </a:solidFill>
                <a:latin typeface="Calibri" pitchFamily="34" charset="0"/>
              </a:rPr>
              <a:t>1		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A T C </a:t>
            </a:r>
            <a:r>
              <a:rPr lang="en-US" sz="2400" b="1" dirty="0" err="1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G A</a:t>
            </a: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	9</a:t>
            </a:r>
            <a:endParaRPr lang="en-US" sz="2400" dirty="0">
              <a:solidFill>
                <a:srgbClr val="003399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  <a:latin typeface="Calibri" pitchFamily="34" charset="0"/>
              </a:rPr>
              <a:t>  2		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2400" b="1" dirty="0">
                <a:solidFill>
                  <a:srgbClr val="CC33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T C G A</a:t>
            </a: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	8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  <a:latin typeface="Calibri" pitchFamily="34" charset="0"/>
              </a:rPr>
              <a:t>  3		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2400" b="1" dirty="0">
                <a:solidFill>
                  <a:srgbClr val="CC33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A - G</a:t>
            </a: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	</a:t>
            </a:r>
            <a:r>
              <a:rPr lang="en-US" sz="2400" b="1" dirty="0">
                <a:solidFill>
                  <a:srgbClr val="008080"/>
                </a:solidFill>
                <a:latin typeface="Calibri" pitchFamily="34" charset="0"/>
              </a:rPr>
              <a:t>3</a:t>
            </a:r>
            <a:endParaRPr lang="en-US" sz="2400" dirty="0">
              <a:solidFill>
                <a:srgbClr val="003399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  <a:latin typeface="Calibri" pitchFamily="34" charset="0"/>
              </a:rPr>
              <a:t>  4		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T </a:t>
            </a:r>
            <a:r>
              <a:rPr lang="en-US" sz="2400" b="1" dirty="0" err="1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C A G A</a:t>
            </a: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	</a:t>
            </a:r>
            <a:r>
              <a:rPr lang="en-US" sz="2400" b="1" dirty="0">
                <a:solidFill>
                  <a:srgbClr val="008080"/>
                </a:solidFill>
                <a:latin typeface="Calibri" pitchFamily="34" charset="0"/>
              </a:rPr>
              <a:t>5</a:t>
            </a:r>
            <a:endParaRPr lang="en-US" sz="2400" dirty="0">
              <a:solidFill>
                <a:srgbClr val="003399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  <a:latin typeface="Calibri" pitchFamily="34" charset="0"/>
              </a:rPr>
              <a:t>  5		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A T C A G A</a:t>
            </a: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	</a:t>
            </a:r>
            <a:r>
              <a:rPr lang="en-US" sz="2400" b="1" dirty="0">
                <a:solidFill>
                  <a:srgbClr val="008080"/>
                </a:solidFill>
                <a:latin typeface="Calibri" pitchFamily="34" charset="0"/>
              </a:rPr>
              <a:t>2</a:t>
            </a:r>
            <a:endParaRPr lang="en-US" sz="2400" dirty="0">
              <a:solidFill>
                <a:srgbClr val="003399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  <a:latin typeface="Calibri" pitchFamily="34" charset="0"/>
              </a:rPr>
              <a:t>  6		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2400" b="1" dirty="0">
                <a:solidFill>
                  <a:srgbClr val="CC33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- G</a:t>
            </a: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	7</a:t>
            </a:r>
            <a:endParaRPr lang="en-US" sz="2400" dirty="0">
              <a:solidFill>
                <a:srgbClr val="003399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  <a:latin typeface="Calibri" pitchFamily="34" charset="0"/>
              </a:rPr>
              <a:t>  7		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T </a:t>
            </a:r>
            <a:r>
              <a:rPr lang="en-US" sz="2400" b="1" dirty="0">
                <a:solidFill>
                  <a:srgbClr val="CC33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T A - G</a:t>
            </a: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	</a:t>
            </a:r>
            <a:r>
              <a:rPr lang="en-US" sz="2400" b="1" dirty="0">
                <a:solidFill>
                  <a:srgbClr val="008080"/>
                </a:solidFill>
                <a:latin typeface="Calibri" pitchFamily="34" charset="0"/>
              </a:rPr>
              <a:t>4</a:t>
            </a:r>
            <a:endParaRPr lang="en-US" sz="2400" dirty="0">
              <a:solidFill>
                <a:srgbClr val="003399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  <a:latin typeface="Calibri" pitchFamily="34" charset="0"/>
              </a:rPr>
              <a:t>  8		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A T C </a:t>
            </a:r>
            <a:r>
              <a:rPr lang="en-US" sz="2400" b="1" dirty="0" err="1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G A</a:t>
            </a: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	8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426158" y="1496756"/>
            <a:ext cx="434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alibri" pitchFamily="34" charset="0"/>
              </a:rPr>
              <a:t>Individual       Site	         Score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alibri" pitchFamily="34" charset="0"/>
              </a:rPr>
              <a:t>  </a:t>
            </a:r>
            <a:r>
              <a:rPr lang="en-US" sz="2400" dirty="0">
                <a:solidFill>
                  <a:srgbClr val="003399"/>
                </a:solidFill>
                <a:latin typeface="Calibri" pitchFamily="34" charset="0"/>
              </a:rPr>
              <a:t>1		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A T C 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G A</a:t>
            </a: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9</a:t>
            </a:r>
            <a:endParaRPr lang="en-US" sz="2400" dirty="0">
              <a:solidFill>
                <a:srgbClr val="003399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  <a:latin typeface="Calibri" pitchFamily="34" charset="0"/>
              </a:rPr>
              <a:t>  2		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A C T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G A</a:t>
            </a: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8</a:t>
            </a:r>
            <a:endParaRPr lang="en-US" sz="2400" b="1" dirty="0">
              <a:solidFill>
                <a:srgbClr val="003399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  <a:latin typeface="Calibri" pitchFamily="34" charset="0"/>
              </a:rPr>
              <a:t>  3		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A C </a:t>
            </a:r>
            <a:r>
              <a:rPr lang="en-US" sz="2400" b="1" dirty="0" err="1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808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- G</a:t>
            </a: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	</a:t>
            </a:r>
            <a:r>
              <a:rPr lang="en-US" sz="2400" b="1" dirty="0">
                <a:solidFill>
                  <a:srgbClr val="008080"/>
                </a:solidFill>
                <a:latin typeface="Calibri" pitchFamily="34" charset="0"/>
              </a:rPr>
              <a:t>3</a:t>
            </a:r>
            <a:endParaRPr lang="en-US" sz="2400" dirty="0">
              <a:solidFill>
                <a:srgbClr val="003399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  <a:latin typeface="Calibri" pitchFamily="34" charset="0"/>
              </a:rPr>
              <a:t>  4		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T </a:t>
            </a:r>
            <a:r>
              <a:rPr lang="en-US" sz="2400" b="1" dirty="0" err="1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C </a:t>
            </a:r>
            <a:r>
              <a:rPr lang="en-US" sz="2400" b="1" dirty="0">
                <a:solidFill>
                  <a:srgbClr val="00808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G A</a:t>
            </a: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	</a:t>
            </a:r>
            <a:r>
              <a:rPr lang="en-US" sz="2400" b="1" dirty="0">
                <a:solidFill>
                  <a:srgbClr val="008080"/>
                </a:solidFill>
                <a:latin typeface="Calibri" pitchFamily="34" charset="0"/>
              </a:rPr>
              <a:t>5</a:t>
            </a:r>
            <a:endParaRPr lang="en-US" sz="2400" dirty="0">
              <a:solidFill>
                <a:srgbClr val="003399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  <a:latin typeface="Calibri" pitchFamily="34" charset="0"/>
              </a:rPr>
              <a:t>  5		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A T C </a:t>
            </a:r>
            <a:r>
              <a:rPr lang="en-US" sz="2400" b="1" dirty="0">
                <a:solidFill>
                  <a:srgbClr val="00808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G A</a:t>
            </a: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	</a:t>
            </a:r>
            <a:r>
              <a:rPr lang="en-US" sz="2400" b="1" dirty="0">
                <a:solidFill>
                  <a:srgbClr val="008080"/>
                </a:solidFill>
                <a:latin typeface="Calibri" pitchFamily="34" charset="0"/>
              </a:rPr>
              <a:t>2</a:t>
            </a:r>
            <a:endParaRPr lang="en-US" sz="2400" dirty="0">
              <a:solidFill>
                <a:srgbClr val="003399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  <a:latin typeface="Calibri" pitchFamily="34" charset="0"/>
              </a:rPr>
              <a:t>  6		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A C </a:t>
            </a:r>
            <a:r>
              <a:rPr lang="en-US" sz="2400" b="1" dirty="0" err="1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- G</a:t>
            </a: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7</a:t>
            </a:r>
            <a:endParaRPr lang="en-US" sz="2400" dirty="0">
              <a:solidFill>
                <a:srgbClr val="003399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  <a:latin typeface="Calibri" pitchFamily="34" charset="0"/>
              </a:rPr>
              <a:t>  7		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T C T </a:t>
            </a:r>
            <a:r>
              <a:rPr lang="en-US" sz="2400" b="1" dirty="0">
                <a:solidFill>
                  <a:srgbClr val="00808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- G</a:t>
            </a: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	</a:t>
            </a:r>
            <a:r>
              <a:rPr lang="en-US" sz="2400" b="1" dirty="0">
                <a:solidFill>
                  <a:srgbClr val="008080"/>
                </a:solidFill>
                <a:latin typeface="Calibri" pitchFamily="34" charset="0"/>
              </a:rPr>
              <a:t>4</a:t>
            </a:r>
            <a:endParaRPr lang="en-US" sz="2400" dirty="0">
              <a:solidFill>
                <a:srgbClr val="003399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  <a:latin typeface="Calibri" pitchFamily="34" charset="0"/>
              </a:rPr>
              <a:t>  8		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A T C 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 G A</a:t>
            </a: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8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35879" name="Rectangle 7"/>
          <p:cNvSpPr>
            <a:spLocks noChangeArrowheads="1"/>
          </p:cNvSpPr>
          <p:nvPr/>
        </p:nvSpPr>
        <p:spPr bwMode="auto">
          <a:xfrm>
            <a:off x="4952999" y="4038600"/>
            <a:ext cx="3852333" cy="151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3366"/>
                </a:solidFill>
                <a:latin typeface="+mn-lt"/>
              </a:rPr>
              <a:t>  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Are the phenotype scores associated with each class of SNP drawn from the same or different distributions ?</a:t>
            </a:r>
          </a:p>
        </p:txBody>
      </p:sp>
      <p:pic>
        <p:nvPicPr>
          <p:cNvPr id="3358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3097213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47625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Principle </a:t>
            </a:r>
            <a:r>
              <a:rPr lang="en-US" dirty="0">
                <a:latin typeface="Comic Sans MS" pitchFamily="66" charset="0"/>
              </a:rPr>
              <a:t>of Association Studies</a:t>
            </a:r>
          </a:p>
        </p:txBody>
      </p:sp>
    </p:spTree>
    <p:extLst>
      <p:ext uri="{BB962C8B-B14F-4D97-AF65-F5344CB8AC3E}">
        <p14:creationId xmlns:p14="http://schemas.microsoft.com/office/powerpoint/2010/main" val="17905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6" grpId="0" autoUpdateAnimBg="0"/>
      <p:bldP spid="335877" grpId="0" autoUpdateAnimBg="0"/>
      <p:bldP spid="335878" grpId="0" autoUpdateAnimBg="0"/>
      <p:bldP spid="33587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47626"/>
            <a:ext cx="9144000" cy="57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dirty="0">
                <a:latin typeface="Comic Sans MS" pitchFamily="66" charset="0"/>
              </a:rPr>
              <a:t>Linkage versus Association</a:t>
            </a:r>
          </a:p>
        </p:txBody>
      </p:sp>
      <p:pic>
        <p:nvPicPr>
          <p:cNvPr id="9219" name="Picture 15" descr="linkag_vs_assoc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21"/>
          <a:stretch>
            <a:fillRect/>
          </a:stretch>
        </p:blipFill>
        <p:spPr bwMode="auto">
          <a:xfrm>
            <a:off x="6291263" y="1235075"/>
            <a:ext cx="244792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6" descr="linkag_vs_assoc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63"/>
          <a:stretch>
            <a:fillRect/>
          </a:stretch>
        </p:blipFill>
        <p:spPr bwMode="auto">
          <a:xfrm>
            <a:off x="6291263" y="3641725"/>
            <a:ext cx="2449512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84138" y="1238250"/>
            <a:ext cx="5681662" cy="2212975"/>
          </a:xfrm>
          <a:noFill/>
        </p:spPr>
        <p:txBody>
          <a:bodyPr lIns="90488" tIns="44450" rIns="90488" bIns="44450"/>
          <a:lstStyle/>
          <a:p>
            <a:pPr marL="0" indent="0" eaLnBrk="1" hangingPunct="1">
              <a:buFontTx/>
              <a:buNone/>
            </a:pPr>
            <a:r>
              <a:rPr lang="en-AU" sz="2000" b="1" smtClean="0">
                <a:solidFill>
                  <a:srgbClr val="002060"/>
                </a:solidFill>
                <a:latin typeface="Comic Sans MS" pitchFamily="66" charset="0"/>
              </a:rPr>
              <a:t>Linkage examines recent recombination events in a pedigree:</a:t>
            </a:r>
          </a:p>
          <a:p>
            <a:pPr marL="0" indent="0" eaLnBrk="1" hangingPunct="1">
              <a:buFontTx/>
              <a:buNone/>
            </a:pPr>
            <a:r>
              <a:rPr lang="en-AU" sz="2000" smtClean="0">
                <a:solidFill>
                  <a:srgbClr val="002060"/>
                </a:solidFill>
                <a:latin typeface="Comic Sans MS" pitchFamily="66" charset="0"/>
              </a:rPr>
              <a:t>	- over just several generations</a:t>
            </a:r>
            <a:r>
              <a:rPr lang="en-AU" sz="2000" b="1" smtClean="0">
                <a:solidFill>
                  <a:srgbClr val="002060"/>
                </a:solidFill>
                <a:latin typeface="Comic Sans MS" pitchFamily="66" charset="0"/>
              </a:rPr>
              <a:t>	</a:t>
            </a:r>
          </a:p>
          <a:p>
            <a:pPr marL="0" indent="0" eaLnBrk="1" hangingPunct="1">
              <a:buFontTx/>
              <a:buNone/>
            </a:pPr>
            <a:r>
              <a:rPr lang="en-AU" sz="2000" smtClean="0">
                <a:solidFill>
                  <a:srgbClr val="002060"/>
                </a:solidFill>
                <a:latin typeface="Comic Sans MS" pitchFamily="66" charset="0"/>
              </a:rPr>
              <a:t>	- large chromosomal regions detected</a:t>
            </a:r>
          </a:p>
          <a:p>
            <a:pPr marL="0" indent="0" eaLnBrk="1" hangingPunct="1">
              <a:buFontTx/>
              <a:buNone/>
            </a:pPr>
            <a:r>
              <a:rPr lang="en-AU" sz="2000" smtClean="0">
                <a:solidFill>
                  <a:srgbClr val="002060"/>
                </a:solidFill>
                <a:latin typeface="Comic Sans MS" pitchFamily="66" charset="0"/>
              </a:rPr>
              <a:t>	- no information on allele frequency</a:t>
            </a:r>
          </a:p>
        </p:txBody>
      </p:sp>
      <p:sp>
        <p:nvSpPr>
          <p:cNvPr id="9222" name="Rectangle 19"/>
          <p:cNvSpPr>
            <a:spLocks noChangeArrowheads="1"/>
          </p:cNvSpPr>
          <p:nvPr/>
        </p:nvSpPr>
        <p:spPr bwMode="auto">
          <a:xfrm>
            <a:off x="66675" y="3752850"/>
            <a:ext cx="597535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spcBef>
                <a:spcPct val="20000"/>
              </a:spcBef>
            </a:pPr>
            <a:r>
              <a:rPr lang="en-AU" sz="2000" b="1" dirty="0">
                <a:solidFill>
                  <a:srgbClr val="003399"/>
                </a:solidFill>
                <a:latin typeface="Comic Sans MS" pitchFamily="66" charset="0"/>
              </a:rPr>
              <a:t>Association examines historical recombination events in a population:</a:t>
            </a:r>
          </a:p>
          <a:p>
            <a:pPr eaLnBrk="1" hangingPunct="1">
              <a:spcBef>
                <a:spcPct val="20000"/>
              </a:spcBef>
            </a:pPr>
            <a:r>
              <a:rPr lang="en-AU" sz="2000" dirty="0">
                <a:solidFill>
                  <a:srgbClr val="003399"/>
                </a:solidFill>
                <a:latin typeface="Comic Sans MS" pitchFamily="66" charset="0"/>
              </a:rPr>
              <a:t>	- basically a 10,000 generation pedigree</a:t>
            </a:r>
          </a:p>
          <a:p>
            <a:pPr eaLnBrk="1" hangingPunct="1">
              <a:spcBef>
                <a:spcPct val="20000"/>
              </a:spcBef>
            </a:pPr>
            <a:r>
              <a:rPr lang="en-AU" sz="2000" dirty="0">
                <a:solidFill>
                  <a:srgbClr val="003399"/>
                </a:solidFill>
                <a:latin typeface="Comic Sans MS" pitchFamily="66" charset="0"/>
              </a:rPr>
              <a:t>	- resolution to single genes</a:t>
            </a:r>
          </a:p>
          <a:p>
            <a:pPr eaLnBrk="1" hangingPunct="1">
              <a:spcBef>
                <a:spcPct val="20000"/>
              </a:spcBef>
            </a:pPr>
            <a:r>
              <a:rPr lang="en-AU" sz="2000" dirty="0">
                <a:solidFill>
                  <a:srgbClr val="003399"/>
                </a:solidFill>
                <a:latin typeface="Comic Sans MS" pitchFamily="66" charset="0"/>
              </a:rPr>
              <a:t>	- estimates effect size and frequency</a:t>
            </a:r>
          </a:p>
        </p:txBody>
      </p:sp>
      <p:sp>
        <p:nvSpPr>
          <p:cNvPr id="9223" name="Rectangle 20"/>
          <p:cNvSpPr>
            <a:spLocks noChangeArrowheads="1"/>
          </p:cNvSpPr>
          <p:nvPr/>
        </p:nvSpPr>
        <p:spPr bwMode="auto">
          <a:xfrm>
            <a:off x="2833688" y="6450013"/>
            <a:ext cx="31067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/>
              <a:t>Cardon &amp; Bell. 2003. Nat. Rev. Genet. 2:91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2400"/>
            <a:ext cx="77724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Why LD happens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133600" y="1219200"/>
            <a:ext cx="4800600" cy="2133600"/>
            <a:chOff x="2133600" y="1219200"/>
            <a:chExt cx="4800600" cy="2133600"/>
          </a:xfrm>
        </p:grpSpPr>
        <p:sp>
          <p:nvSpPr>
            <p:cNvPr id="5" name="Rectangle 4"/>
            <p:cNvSpPr/>
            <p:nvPr/>
          </p:nvSpPr>
          <p:spPr>
            <a:xfrm>
              <a:off x="2133600" y="1447800"/>
              <a:ext cx="4800600" cy="460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33600" y="1782763"/>
              <a:ext cx="4800600" cy="46037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33600" y="2087563"/>
              <a:ext cx="4800600" cy="46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3600" y="2392363"/>
              <a:ext cx="4800600" cy="46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33600" y="2697163"/>
              <a:ext cx="4800600" cy="46037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33600" y="3001963"/>
              <a:ext cx="4800600" cy="46037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33600" y="3306763"/>
              <a:ext cx="4800600" cy="46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371" name="TextBox 11"/>
            <p:cNvSpPr txBox="1">
              <a:spLocks noChangeArrowheads="1"/>
            </p:cNvSpPr>
            <p:nvPr/>
          </p:nvSpPr>
          <p:spPr bwMode="auto">
            <a:xfrm>
              <a:off x="2743200" y="1219200"/>
              <a:ext cx="2776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A</a:t>
              </a:r>
            </a:p>
          </p:txBody>
        </p:sp>
        <p:sp>
          <p:nvSpPr>
            <p:cNvPr id="11372" name="TextBox 12"/>
            <p:cNvSpPr txBox="1">
              <a:spLocks noChangeArrowheads="1"/>
            </p:cNvSpPr>
            <p:nvPr/>
          </p:nvSpPr>
          <p:spPr bwMode="auto">
            <a:xfrm>
              <a:off x="2743200" y="1856601"/>
              <a:ext cx="2776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A</a:t>
              </a:r>
            </a:p>
          </p:txBody>
        </p:sp>
        <p:sp>
          <p:nvSpPr>
            <p:cNvPr id="11373" name="TextBox 13"/>
            <p:cNvSpPr txBox="1">
              <a:spLocks noChangeArrowheads="1"/>
            </p:cNvSpPr>
            <p:nvPr/>
          </p:nvSpPr>
          <p:spPr bwMode="auto">
            <a:xfrm>
              <a:off x="2743200" y="2161401"/>
              <a:ext cx="2776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A</a:t>
              </a:r>
            </a:p>
          </p:txBody>
        </p:sp>
        <p:sp>
          <p:nvSpPr>
            <p:cNvPr id="11374" name="TextBox 14"/>
            <p:cNvSpPr txBox="1">
              <a:spLocks noChangeArrowheads="1"/>
            </p:cNvSpPr>
            <p:nvPr/>
          </p:nvSpPr>
          <p:spPr bwMode="auto">
            <a:xfrm>
              <a:off x="2743200" y="3075801"/>
              <a:ext cx="2776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A</a:t>
              </a:r>
            </a:p>
          </p:txBody>
        </p:sp>
        <p:sp>
          <p:nvSpPr>
            <p:cNvPr id="11375" name="TextBox 15"/>
            <p:cNvSpPr txBox="1">
              <a:spLocks noChangeArrowheads="1"/>
            </p:cNvSpPr>
            <p:nvPr/>
          </p:nvSpPr>
          <p:spPr bwMode="auto">
            <a:xfrm>
              <a:off x="2743200" y="1551801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G</a:t>
              </a:r>
            </a:p>
          </p:txBody>
        </p:sp>
        <p:sp>
          <p:nvSpPr>
            <p:cNvPr id="11376" name="TextBox 16"/>
            <p:cNvSpPr txBox="1">
              <a:spLocks noChangeArrowheads="1"/>
            </p:cNvSpPr>
            <p:nvPr/>
          </p:nvSpPr>
          <p:spPr bwMode="auto">
            <a:xfrm>
              <a:off x="2743200" y="2466201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G</a:t>
              </a:r>
            </a:p>
          </p:txBody>
        </p:sp>
        <p:sp>
          <p:nvSpPr>
            <p:cNvPr id="11377" name="TextBox 17"/>
            <p:cNvSpPr txBox="1">
              <a:spLocks noChangeArrowheads="1"/>
            </p:cNvSpPr>
            <p:nvPr/>
          </p:nvSpPr>
          <p:spPr bwMode="auto">
            <a:xfrm>
              <a:off x="2743200" y="2771001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G</a:t>
              </a:r>
            </a:p>
          </p:txBody>
        </p:sp>
        <p:sp>
          <p:nvSpPr>
            <p:cNvPr id="11378" name="TextBox 18"/>
            <p:cNvSpPr txBox="1">
              <a:spLocks noChangeArrowheads="1"/>
            </p:cNvSpPr>
            <p:nvPr/>
          </p:nvSpPr>
          <p:spPr bwMode="auto">
            <a:xfrm>
              <a:off x="5737350" y="1219200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T</a:t>
              </a:r>
            </a:p>
          </p:txBody>
        </p:sp>
        <p:sp>
          <p:nvSpPr>
            <p:cNvPr id="11379" name="TextBox 19"/>
            <p:cNvSpPr txBox="1">
              <a:spLocks noChangeArrowheads="1"/>
            </p:cNvSpPr>
            <p:nvPr/>
          </p:nvSpPr>
          <p:spPr bwMode="auto">
            <a:xfrm>
              <a:off x="5737350" y="1856601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T</a:t>
              </a:r>
            </a:p>
          </p:txBody>
        </p:sp>
        <p:sp>
          <p:nvSpPr>
            <p:cNvPr id="11380" name="TextBox 20"/>
            <p:cNvSpPr txBox="1">
              <a:spLocks noChangeArrowheads="1"/>
            </p:cNvSpPr>
            <p:nvPr/>
          </p:nvSpPr>
          <p:spPr bwMode="auto">
            <a:xfrm>
              <a:off x="5737350" y="2161401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T</a:t>
              </a:r>
            </a:p>
          </p:txBody>
        </p:sp>
        <p:sp>
          <p:nvSpPr>
            <p:cNvPr id="11381" name="TextBox 21"/>
            <p:cNvSpPr txBox="1">
              <a:spLocks noChangeArrowheads="1"/>
            </p:cNvSpPr>
            <p:nvPr/>
          </p:nvSpPr>
          <p:spPr bwMode="auto">
            <a:xfrm>
              <a:off x="5737350" y="3075801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T</a:t>
              </a:r>
            </a:p>
          </p:txBody>
        </p:sp>
        <p:sp>
          <p:nvSpPr>
            <p:cNvPr id="11382" name="TextBox 22"/>
            <p:cNvSpPr txBox="1">
              <a:spLocks noChangeArrowheads="1"/>
            </p:cNvSpPr>
            <p:nvPr/>
          </p:nvSpPr>
          <p:spPr bwMode="auto">
            <a:xfrm>
              <a:off x="5737350" y="1551801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T</a:t>
              </a:r>
            </a:p>
          </p:txBody>
        </p:sp>
        <p:sp>
          <p:nvSpPr>
            <p:cNvPr id="11383" name="TextBox 23"/>
            <p:cNvSpPr txBox="1">
              <a:spLocks noChangeArrowheads="1"/>
            </p:cNvSpPr>
            <p:nvPr/>
          </p:nvSpPr>
          <p:spPr bwMode="auto">
            <a:xfrm>
              <a:off x="5737350" y="2466201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T</a:t>
              </a:r>
            </a:p>
          </p:txBody>
        </p:sp>
        <p:sp>
          <p:nvSpPr>
            <p:cNvPr id="11384" name="TextBox 24"/>
            <p:cNvSpPr txBox="1">
              <a:spLocks noChangeArrowheads="1"/>
            </p:cNvSpPr>
            <p:nvPr/>
          </p:nvSpPr>
          <p:spPr bwMode="auto">
            <a:xfrm>
              <a:off x="5737350" y="2771001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T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2133600" y="1219200"/>
            <a:ext cx="4800600" cy="2133600"/>
            <a:chOff x="2133600" y="4343400"/>
            <a:chExt cx="4800600" cy="2133600"/>
          </a:xfrm>
        </p:grpSpPr>
        <p:sp>
          <p:nvSpPr>
            <p:cNvPr id="26" name="Rectangle 25"/>
            <p:cNvSpPr/>
            <p:nvPr/>
          </p:nvSpPr>
          <p:spPr>
            <a:xfrm>
              <a:off x="2133600" y="4572000"/>
              <a:ext cx="4800600" cy="460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133600" y="4906963"/>
              <a:ext cx="4800600" cy="46037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33600" y="5211763"/>
              <a:ext cx="4800600" cy="46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133600" y="5516563"/>
              <a:ext cx="4800600" cy="46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33600" y="5821363"/>
              <a:ext cx="4800600" cy="46037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133600" y="6126163"/>
              <a:ext cx="4800600" cy="46037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33600" y="6430963"/>
              <a:ext cx="4800600" cy="46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350" name="TextBox 32"/>
            <p:cNvSpPr txBox="1">
              <a:spLocks noChangeArrowheads="1"/>
            </p:cNvSpPr>
            <p:nvPr/>
          </p:nvSpPr>
          <p:spPr bwMode="auto">
            <a:xfrm>
              <a:off x="2743200" y="4343400"/>
              <a:ext cx="2776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A</a:t>
              </a:r>
            </a:p>
          </p:txBody>
        </p:sp>
        <p:sp>
          <p:nvSpPr>
            <p:cNvPr id="11351" name="TextBox 33"/>
            <p:cNvSpPr txBox="1">
              <a:spLocks noChangeArrowheads="1"/>
            </p:cNvSpPr>
            <p:nvPr/>
          </p:nvSpPr>
          <p:spPr bwMode="auto">
            <a:xfrm>
              <a:off x="2743200" y="4980801"/>
              <a:ext cx="2776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A</a:t>
              </a:r>
            </a:p>
          </p:txBody>
        </p:sp>
        <p:sp>
          <p:nvSpPr>
            <p:cNvPr id="11352" name="TextBox 34"/>
            <p:cNvSpPr txBox="1">
              <a:spLocks noChangeArrowheads="1"/>
            </p:cNvSpPr>
            <p:nvPr/>
          </p:nvSpPr>
          <p:spPr bwMode="auto">
            <a:xfrm>
              <a:off x="2743200" y="5285601"/>
              <a:ext cx="2776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A</a:t>
              </a:r>
            </a:p>
          </p:txBody>
        </p:sp>
        <p:sp>
          <p:nvSpPr>
            <p:cNvPr id="11353" name="TextBox 35"/>
            <p:cNvSpPr txBox="1">
              <a:spLocks noChangeArrowheads="1"/>
            </p:cNvSpPr>
            <p:nvPr/>
          </p:nvSpPr>
          <p:spPr bwMode="auto">
            <a:xfrm>
              <a:off x="2743200" y="6200001"/>
              <a:ext cx="2776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A</a:t>
              </a:r>
            </a:p>
          </p:txBody>
        </p:sp>
        <p:sp>
          <p:nvSpPr>
            <p:cNvPr id="11354" name="TextBox 36"/>
            <p:cNvSpPr txBox="1">
              <a:spLocks noChangeArrowheads="1"/>
            </p:cNvSpPr>
            <p:nvPr/>
          </p:nvSpPr>
          <p:spPr bwMode="auto">
            <a:xfrm>
              <a:off x="2743200" y="4676001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G</a:t>
              </a:r>
            </a:p>
          </p:txBody>
        </p:sp>
        <p:sp>
          <p:nvSpPr>
            <p:cNvPr id="11355" name="TextBox 37"/>
            <p:cNvSpPr txBox="1">
              <a:spLocks noChangeArrowheads="1"/>
            </p:cNvSpPr>
            <p:nvPr/>
          </p:nvSpPr>
          <p:spPr bwMode="auto">
            <a:xfrm>
              <a:off x="2743200" y="5590401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G</a:t>
              </a:r>
            </a:p>
          </p:txBody>
        </p:sp>
        <p:sp>
          <p:nvSpPr>
            <p:cNvPr id="11356" name="TextBox 38"/>
            <p:cNvSpPr txBox="1">
              <a:spLocks noChangeArrowheads="1"/>
            </p:cNvSpPr>
            <p:nvPr/>
          </p:nvSpPr>
          <p:spPr bwMode="auto">
            <a:xfrm>
              <a:off x="2743200" y="5895201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G</a:t>
              </a:r>
            </a:p>
          </p:txBody>
        </p:sp>
        <p:sp>
          <p:nvSpPr>
            <p:cNvPr id="11357" name="TextBox 39"/>
            <p:cNvSpPr txBox="1">
              <a:spLocks noChangeArrowheads="1"/>
            </p:cNvSpPr>
            <p:nvPr/>
          </p:nvSpPr>
          <p:spPr bwMode="auto">
            <a:xfrm>
              <a:off x="5737350" y="4343400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T</a:t>
              </a:r>
            </a:p>
          </p:txBody>
        </p:sp>
        <p:sp>
          <p:nvSpPr>
            <p:cNvPr id="11358" name="TextBox 40"/>
            <p:cNvSpPr txBox="1">
              <a:spLocks noChangeArrowheads="1"/>
            </p:cNvSpPr>
            <p:nvPr/>
          </p:nvSpPr>
          <p:spPr bwMode="auto">
            <a:xfrm>
              <a:off x="5737350" y="4980801"/>
              <a:ext cx="2664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B05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1359" name="TextBox 41"/>
            <p:cNvSpPr txBox="1">
              <a:spLocks noChangeArrowheads="1"/>
            </p:cNvSpPr>
            <p:nvPr/>
          </p:nvSpPr>
          <p:spPr bwMode="auto">
            <a:xfrm>
              <a:off x="5737350" y="5285601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T</a:t>
              </a:r>
            </a:p>
          </p:txBody>
        </p:sp>
        <p:sp>
          <p:nvSpPr>
            <p:cNvPr id="11360" name="TextBox 42"/>
            <p:cNvSpPr txBox="1">
              <a:spLocks noChangeArrowheads="1"/>
            </p:cNvSpPr>
            <p:nvPr/>
          </p:nvSpPr>
          <p:spPr bwMode="auto">
            <a:xfrm>
              <a:off x="5737350" y="6200001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T</a:t>
              </a:r>
            </a:p>
          </p:txBody>
        </p:sp>
        <p:sp>
          <p:nvSpPr>
            <p:cNvPr id="11361" name="TextBox 43"/>
            <p:cNvSpPr txBox="1">
              <a:spLocks noChangeArrowheads="1"/>
            </p:cNvSpPr>
            <p:nvPr/>
          </p:nvSpPr>
          <p:spPr bwMode="auto">
            <a:xfrm>
              <a:off x="5737350" y="4676001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T</a:t>
              </a:r>
            </a:p>
          </p:txBody>
        </p:sp>
        <p:sp>
          <p:nvSpPr>
            <p:cNvPr id="11362" name="TextBox 44"/>
            <p:cNvSpPr txBox="1">
              <a:spLocks noChangeArrowheads="1"/>
            </p:cNvSpPr>
            <p:nvPr/>
          </p:nvSpPr>
          <p:spPr bwMode="auto">
            <a:xfrm>
              <a:off x="5737350" y="5590401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T</a:t>
              </a:r>
            </a:p>
          </p:txBody>
        </p:sp>
        <p:sp>
          <p:nvSpPr>
            <p:cNvPr id="11363" name="TextBox 45"/>
            <p:cNvSpPr txBox="1">
              <a:spLocks noChangeArrowheads="1"/>
            </p:cNvSpPr>
            <p:nvPr/>
          </p:nvSpPr>
          <p:spPr bwMode="auto">
            <a:xfrm>
              <a:off x="5737350" y="5895201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T</a:t>
              </a:r>
            </a:p>
          </p:txBody>
        </p:sp>
      </p:grpSp>
      <p:grpSp>
        <p:nvGrpSpPr>
          <p:cNvPr id="47" name="Group 69"/>
          <p:cNvGrpSpPr>
            <a:grpSpLocks/>
          </p:cNvGrpSpPr>
          <p:nvPr/>
        </p:nvGrpSpPr>
        <p:grpSpPr bwMode="auto">
          <a:xfrm>
            <a:off x="2133600" y="1219200"/>
            <a:ext cx="4800600" cy="2133600"/>
            <a:chOff x="2133600" y="3779519"/>
            <a:chExt cx="4800600" cy="2133600"/>
          </a:xfrm>
        </p:grpSpPr>
        <p:sp>
          <p:nvSpPr>
            <p:cNvPr id="49" name="Rectangle 48"/>
            <p:cNvSpPr/>
            <p:nvPr/>
          </p:nvSpPr>
          <p:spPr>
            <a:xfrm>
              <a:off x="2133600" y="4008119"/>
              <a:ext cx="4800600" cy="460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133600" y="4343082"/>
              <a:ext cx="4800600" cy="46037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133600" y="4647882"/>
              <a:ext cx="4800600" cy="46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133600" y="4952682"/>
              <a:ext cx="4800600" cy="46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133600" y="5257482"/>
              <a:ext cx="4800600" cy="46037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133600" y="5562282"/>
              <a:ext cx="4800600" cy="46037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133600" y="5867082"/>
              <a:ext cx="4800600" cy="46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329" name="TextBox 55"/>
            <p:cNvSpPr txBox="1">
              <a:spLocks noChangeArrowheads="1"/>
            </p:cNvSpPr>
            <p:nvPr/>
          </p:nvSpPr>
          <p:spPr bwMode="auto">
            <a:xfrm>
              <a:off x="2743200" y="3779519"/>
              <a:ext cx="2776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A</a:t>
              </a:r>
            </a:p>
          </p:txBody>
        </p:sp>
        <p:sp>
          <p:nvSpPr>
            <p:cNvPr id="11330" name="TextBox 56"/>
            <p:cNvSpPr txBox="1">
              <a:spLocks noChangeArrowheads="1"/>
            </p:cNvSpPr>
            <p:nvPr/>
          </p:nvSpPr>
          <p:spPr bwMode="auto">
            <a:xfrm>
              <a:off x="2743200" y="4416920"/>
              <a:ext cx="2776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A</a:t>
              </a:r>
            </a:p>
          </p:txBody>
        </p:sp>
        <p:sp>
          <p:nvSpPr>
            <p:cNvPr id="11331" name="TextBox 57"/>
            <p:cNvSpPr txBox="1">
              <a:spLocks noChangeArrowheads="1"/>
            </p:cNvSpPr>
            <p:nvPr/>
          </p:nvSpPr>
          <p:spPr bwMode="auto">
            <a:xfrm>
              <a:off x="2743200" y="4721720"/>
              <a:ext cx="2776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A</a:t>
              </a:r>
            </a:p>
          </p:txBody>
        </p:sp>
        <p:sp>
          <p:nvSpPr>
            <p:cNvPr id="11332" name="TextBox 58"/>
            <p:cNvSpPr txBox="1">
              <a:spLocks noChangeArrowheads="1"/>
            </p:cNvSpPr>
            <p:nvPr/>
          </p:nvSpPr>
          <p:spPr bwMode="auto">
            <a:xfrm>
              <a:off x="2743200" y="5636120"/>
              <a:ext cx="2776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A</a:t>
              </a:r>
            </a:p>
          </p:txBody>
        </p:sp>
        <p:sp>
          <p:nvSpPr>
            <p:cNvPr id="11333" name="TextBox 59"/>
            <p:cNvSpPr txBox="1">
              <a:spLocks noChangeArrowheads="1"/>
            </p:cNvSpPr>
            <p:nvPr/>
          </p:nvSpPr>
          <p:spPr bwMode="auto">
            <a:xfrm>
              <a:off x="2743200" y="4112120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G</a:t>
              </a:r>
            </a:p>
          </p:txBody>
        </p:sp>
        <p:sp>
          <p:nvSpPr>
            <p:cNvPr id="11334" name="TextBox 60"/>
            <p:cNvSpPr txBox="1">
              <a:spLocks noChangeArrowheads="1"/>
            </p:cNvSpPr>
            <p:nvPr/>
          </p:nvSpPr>
          <p:spPr bwMode="auto">
            <a:xfrm>
              <a:off x="2743200" y="5026520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G</a:t>
              </a:r>
            </a:p>
          </p:txBody>
        </p:sp>
        <p:sp>
          <p:nvSpPr>
            <p:cNvPr id="11335" name="TextBox 61"/>
            <p:cNvSpPr txBox="1">
              <a:spLocks noChangeArrowheads="1"/>
            </p:cNvSpPr>
            <p:nvPr/>
          </p:nvSpPr>
          <p:spPr bwMode="auto">
            <a:xfrm>
              <a:off x="2743200" y="5331320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G</a:t>
              </a:r>
            </a:p>
          </p:txBody>
        </p:sp>
        <p:sp>
          <p:nvSpPr>
            <p:cNvPr id="11336" name="TextBox 62"/>
            <p:cNvSpPr txBox="1">
              <a:spLocks noChangeArrowheads="1"/>
            </p:cNvSpPr>
            <p:nvPr/>
          </p:nvSpPr>
          <p:spPr bwMode="auto">
            <a:xfrm>
              <a:off x="5737350" y="3779519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T</a:t>
              </a:r>
            </a:p>
          </p:txBody>
        </p:sp>
        <p:sp>
          <p:nvSpPr>
            <p:cNvPr id="11337" name="TextBox 63"/>
            <p:cNvSpPr txBox="1">
              <a:spLocks noChangeArrowheads="1"/>
            </p:cNvSpPr>
            <p:nvPr/>
          </p:nvSpPr>
          <p:spPr bwMode="auto">
            <a:xfrm>
              <a:off x="5737350" y="4416920"/>
              <a:ext cx="2664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B05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1338" name="TextBox 64"/>
            <p:cNvSpPr txBox="1">
              <a:spLocks noChangeArrowheads="1"/>
            </p:cNvSpPr>
            <p:nvPr/>
          </p:nvSpPr>
          <p:spPr bwMode="auto">
            <a:xfrm>
              <a:off x="5737350" y="4721720"/>
              <a:ext cx="2664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B05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1339" name="TextBox 65"/>
            <p:cNvSpPr txBox="1">
              <a:spLocks noChangeArrowheads="1"/>
            </p:cNvSpPr>
            <p:nvPr/>
          </p:nvSpPr>
          <p:spPr bwMode="auto">
            <a:xfrm>
              <a:off x="5737350" y="5636120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T</a:t>
              </a:r>
            </a:p>
          </p:txBody>
        </p:sp>
        <p:sp>
          <p:nvSpPr>
            <p:cNvPr id="11340" name="TextBox 66"/>
            <p:cNvSpPr txBox="1">
              <a:spLocks noChangeArrowheads="1"/>
            </p:cNvSpPr>
            <p:nvPr/>
          </p:nvSpPr>
          <p:spPr bwMode="auto">
            <a:xfrm>
              <a:off x="5737350" y="4112120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T</a:t>
              </a:r>
            </a:p>
          </p:txBody>
        </p:sp>
        <p:sp>
          <p:nvSpPr>
            <p:cNvPr id="11341" name="TextBox 67"/>
            <p:cNvSpPr txBox="1">
              <a:spLocks noChangeArrowheads="1"/>
            </p:cNvSpPr>
            <p:nvPr/>
          </p:nvSpPr>
          <p:spPr bwMode="auto">
            <a:xfrm>
              <a:off x="5737350" y="5026520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T</a:t>
              </a:r>
            </a:p>
          </p:txBody>
        </p:sp>
        <p:sp>
          <p:nvSpPr>
            <p:cNvPr id="11342" name="TextBox 68"/>
            <p:cNvSpPr txBox="1">
              <a:spLocks noChangeArrowheads="1"/>
            </p:cNvSpPr>
            <p:nvPr/>
          </p:nvSpPr>
          <p:spPr bwMode="auto">
            <a:xfrm>
              <a:off x="5737350" y="5331320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T</a:t>
              </a:r>
            </a:p>
          </p:txBody>
        </p:sp>
      </p:grpSp>
      <p:grpSp>
        <p:nvGrpSpPr>
          <p:cNvPr id="48" name="Group 93"/>
          <p:cNvGrpSpPr>
            <a:grpSpLocks/>
          </p:cNvGrpSpPr>
          <p:nvPr/>
        </p:nvGrpSpPr>
        <p:grpSpPr bwMode="auto">
          <a:xfrm>
            <a:off x="2133600" y="1219200"/>
            <a:ext cx="4800600" cy="2133600"/>
            <a:chOff x="2133600" y="3779519"/>
            <a:chExt cx="4800600" cy="2133600"/>
          </a:xfrm>
        </p:grpSpPr>
        <p:sp>
          <p:nvSpPr>
            <p:cNvPr id="71" name="Rectangle 70"/>
            <p:cNvSpPr/>
            <p:nvPr/>
          </p:nvSpPr>
          <p:spPr>
            <a:xfrm>
              <a:off x="2133600" y="4008119"/>
              <a:ext cx="4800600" cy="460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133600" y="4343082"/>
              <a:ext cx="4800600" cy="46037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133600" y="4647882"/>
              <a:ext cx="4800600" cy="46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133600" y="4952682"/>
              <a:ext cx="4800600" cy="46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133600" y="5257482"/>
              <a:ext cx="4800600" cy="46037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133600" y="5562282"/>
              <a:ext cx="4800600" cy="46037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133600" y="5867082"/>
              <a:ext cx="4800600" cy="46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306" name="TextBox 77"/>
            <p:cNvSpPr txBox="1">
              <a:spLocks noChangeArrowheads="1"/>
            </p:cNvSpPr>
            <p:nvPr/>
          </p:nvSpPr>
          <p:spPr bwMode="auto">
            <a:xfrm>
              <a:off x="2743200" y="3779519"/>
              <a:ext cx="2776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A</a:t>
              </a:r>
            </a:p>
          </p:txBody>
        </p:sp>
        <p:sp>
          <p:nvSpPr>
            <p:cNvPr id="11307" name="TextBox 78"/>
            <p:cNvSpPr txBox="1">
              <a:spLocks noChangeArrowheads="1"/>
            </p:cNvSpPr>
            <p:nvPr/>
          </p:nvSpPr>
          <p:spPr bwMode="auto">
            <a:xfrm>
              <a:off x="2743200" y="4416920"/>
              <a:ext cx="2776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A</a:t>
              </a:r>
            </a:p>
          </p:txBody>
        </p:sp>
        <p:sp>
          <p:nvSpPr>
            <p:cNvPr id="11308" name="TextBox 79"/>
            <p:cNvSpPr txBox="1">
              <a:spLocks noChangeArrowheads="1"/>
            </p:cNvSpPr>
            <p:nvPr/>
          </p:nvSpPr>
          <p:spPr bwMode="auto">
            <a:xfrm>
              <a:off x="2743200" y="4721720"/>
              <a:ext cx="2776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A</a:t>
              </a:r>
            </a:p>
          </p:txBody>
        </p:sp>
        <p:sp>
          <p:nvSpPr>
            <p:cNvPr id="11309" name="TextBox 80"/>
            <p:cNvSpPr txBox="1">
              <a:spLocks noChangeArrowheads="1"/>
            </p:cNvSpPr>
            <p:nvPr/>
          </p:nvSpPr>
          <p:spPr bwMode="auto">
            <a:xfrm>
              <a:off x="2743200" y="5636120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G</a:t>
              </a:r>
            </a:p>
          </p:txBody>
        </p:sp>
        <p:sp>
          <p:nvSpPr>
            <p:cNvPr id="11310" name="TextBox 81"/>
            <p:cNvSpPr txBox="1">
              <a:spLocks noChangeArrowheads="1"/>
            </p:cNvSpPr>
            <p:nvPr/>
          </p:nvSpPr>
          <p:spPr bwMode="auto">
            <a:xfrm>
              <a:off x="2743200" y="4112120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A</a:t>
              </a:r>
            </a:p>
          </p:txBody>
        </p:sp>
        <p:sp>
          <p:nvSpPr>
            <p:cNvPr id="11311" name="TextBox 82"/>
            <p:cNvSpPr txBox="1">
              <a:spLocks noChangeArrowheads="1"/>
            </p:cNvSpPr>
            <p:nvPr/>
          </p:nvSpPr>
          <p:spPr bwMode="auto">
            <a:xfrm>
              <a:off x="2743200" y="5026520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G</a:t>
              </a:r>
            </a:p>
          </p:txBody>
        </p:sp>
        <p:sp>
          <p:nvSpPr>
            <p:cNvPr id="11312" name="TextBox 83"/>
            <p:cNvSpPr txBox="1">
              <a:spLocks noChangeArrowheads="1"/>
            </p:cNvSpPr>
            <p:nvPr/>
          </p:nvSpPr>
          <p:spPr bwMode="auto">
            <a:xfrm>
              <a:off x="2743200" y="5331320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G</a:t>
              </a:r>
            </a:p>
          </p:txBody>
        </p:sp>
        <p:sp>
          <p:nvSpPr>
            <p:cNvPr id="11313" name="TextBox 84"/>
            <p:cNvSpPr txBox="1">
              <a:spLocks noChangeArrowheads="1"/>
            </p:cNvSpPr>
            <p:nvPr/>
          </p:nvSpPr>
          <p:spPr bwMode="auto">
            <a:xfrm>
              <a:off x="5737350" y="3779519"/>
              <a:ext cx="2664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B05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1314" name="TextBox 85"/>
            <p:cNvSpPr txBox="1">
              <a:spLocks noChangeArrowheads="1"/>
            </p:cNvSpPr>
            <p:nvPr/>
          </p:nvSpPr>
          <p:spPr bwMode="auto">
            <a:xfrm>
              <a:off x="5737350" y="4416920"/>
              <a:ext cx="2664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B05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1315" name="TextBox 86"/>
            <p:cNvSpPr txBox="1">
              <a:spLocks noChangeArrowheads="1"/>
            </p:cNvSpPr>
            <p:nvPr/>
          </p:nvSpPr>
          <p:spPr bwMode="auto">
            <a:xfrm>
              <a:off x="5737350" y="4721720"/>
              <a:ext cx="2664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B05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1316" name="TextBox 87"/>
            <p:cNvSpPr txBox="1">
              <a:spLocks noChangeArrowheads="1"/>
            </p:cNvSpPr>
            <p:nvPr/>
          </p:nvSpPr>
          <p:spPr bwMode="auto">
            <a:xfrm>
              <a:off x="5737350" y="5636120"/>
              <a:ext cx="2664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B05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1317" name="TextBox 88"/>
            <p:cNvSpPr txBox="1">
              <a:spLocks noChangeArrowheads="1"/>
            </p:cNvSpPr>
            <p:nvPr/>
          </p:nvSpPr>
          <p:spPr bwMode="auto">
            <a:xfrm>
              <a:off x="5737350" y="4112120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T</a:t>
              </a:r>
            </a:p>
          </p:txBody>
        </p:sp>
        <p:sp>
          <p:nvSpPr>
            <p:cNvPr id="11318" name="TextBox 89"/>
            <p:cNvSpPr txBox="1">
              <a:spLocks noChangeArrowheads="1"/>
            </p:cNvSpPr>
            <p:nvPr/>
          </p:nvSpPr>
          <p:spPr bwMode="auto">
            <a:xfrm>
              <a:off x="5737350" y="5026520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T</a:t>
              </a:r>
            </a:p>
          </p:txBody>
        </p:sp>
        <p:sp>
          <p:nvSpPr>
            <p:cNvPr id="11319" name="TextBox 90"/>
            <p:cNvSpPr txBox="1">
              <a:spLocks noChangeArrowheads="1"/>
            </p:cNvSpPr>
            <p:nvPr/>
          </p:nvSpPr>
          <p:spPr bwMode="auto">
            <a:xfrm>
              <a:off x="5737350" y="5331320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T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133600" y="4343082"/>
              <a:ext cx="1828800" cy="46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133600" y="5867082"/>
              <a:ext cx="3200400" cy="46037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70" name="Group 122"/>
          <p:cNvGrpSpPr>
            <a:grpSpLocks/>
          </p:cNvGrpSpPr>
          <p:nvPr/>
        </p:nvGrpSpPr>
        <p:grpSpPr bwMode="auto">
          <a:xfrm>
            <a:off x="2133600" y="1219200"/>
            <a:ext cx="4800600" cy="2133600"/>
            <a:chOff x="2133600" y="3810000"/>
            <a:chExt cx="4800600" cy="2133600"/>
          </a:xfrm>
        </p:grpSpPr>
        <p:sp>
          <p:nvSpPr>
            <p:cNvPr id="97" name="Rectangle 96"/>
            <p:cNvSpPr/>
            <p:nvPr/>
          </p:nvSpPr>
          <p:spPr>
            <a:xfrm>
              <a:off x="2133600" y="4038600"/>
              <a:ext cx="4800600" cy="460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133600" y="4373563"/>
              <a:ext cx="4800600" cy="46037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133600" y="4678363"/>
              <a:ext cx="4800600" cy="46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133600" y="4983163"/>
              <a:ext cx="4800600" cy="46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33600" y="5287963"/>
              <a:ext cx="4800600" cy="46037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33600" y="5592763"/>
              <a:ext cx="4800600" cy="46037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133600" y="5897563"/>
              <a:ext cx="4800600" cy="46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280" name="TextBox 103"/>
            <p:cNvSpPr txBox="1">
              <a:spLocks noChangeArrowheads="1"/>
            </p:cNvSpPr>
            <p:nvPr/>
          </p:nvSpPr>
          <p:spPr bwMode="auto">
            <a:xfrm>
              <a:off x="2743200" y="3810000"/>
              <a:ext cx="2776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A</a:t>
              </a:r>
            </a:p>
          </p:txBody>
        </p:sp>
        <p:sp>
          <p:nvSpPr>
            <p:cNvPr id="11281" name="TextBox 104"/>
            <p:cNvSpPr txBox="1">
              <a:spLocks noChangeArrowheads="1"/>
            </p:cNvSpPr>
            <p:nvPr/>
          </p:nvSpPr>
          <p:spPr bwMode="auto">
            <a:xfrm>
              <a:off x="2743200" y="4447401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G</a:t>
              </a:r>
            </a:p>
          </p:txBody>
        </p:sp>
        <p:sp>
          <p:nvSpPr>
            <p:cNvPr id="11282" name="TextBox 105"/>
            <p:cNvSpPr txBox="1">
              <a:spLocks noChangeArrowheads="1"/>
            </p:cNvSpPr>
            <p:nvPr/>
          </p:nvSpPr>
          <p:spPr bwMode="auto">
            <a:xfrm>
              <a:off x="2743200" y="4752201"/>
              <a:ext cx="2776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A</a:t>
              </a:r>
            </a:p>
          </p:txBody>
        </p:sp>
        <p:sp>
          <p:nvSpPr>
            <p:cNvPr id="11283" name="TextBox 106"/>
            <p:cNvSpPr txBox="1">
              <a:spLocks noChangeArrowheads="1"/>
            </p:cNvSpPr>
            <p:nvPr/>
          </p:nvSpPr>
          <p:spPr bwMode="auto">
            <a:xfrm>
              <a:off x="2743200" y="5666601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G</a:t>
              </a:r>
            </a:p>
          </p:txBody>
        </p:sp>
        <p:sp>
          <p:nvSpPr>
            <p:cNvPr id="11284" name="TextBox 107"/>
            <p:cNvSpPr txBox="1">
              <a:spLocks noChangeArrowheads="1"/>
            </p:cNvSpPr>
            <p:nvPr/>
          </p:nvSpPr>
          <p:spPr bwMode="auto">
            <a:xfrm>
              <a:off x="2743200" y="4142601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A</a:t>
              </a:r>
            </a:p>
          </p:txBody>
        </p:sp>
        <p:sp>
          <p:nvSpPr>
            <p:cNvPr id="11285" name="TextBox 108"/>
            <p:cNvSpPr txBox="1">
              <a:spLocks noChangeArrowheads="1"/>
            </p:cNvSpPr>
            <p:nvPr/>
          </p:nvSpPr>
          <p:spPr bwMode="auto">
            <a:xfrm>
              <a:off x="2743200" y="5057001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A</a:t>
              </a:r>
            </a:p>
          </p:txBody>
        </p:sp>
        <p:sp>
          <p:nvSpPr>
            <p:cNvPr id="11286" name="TextBox 109"/>
            <p:cNvSpPr txBox="1">
              <a:spLocks noChangeArrowheads="1"/>
            </p:cNvSpPr>
            <p:nvPr/>
          </p:nvSpPr>
          <p:spPr bwMode="auto">
            <a:xfrm>
              <a:off x="2743200" y="5361801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G</a:t>
              </a:r>
            </a:p>
          </p:txBody>
        </p:sp>
        <p:sp>
          <p:nvSpPr>
            <p:cNvPr id="11287" name="TextBox 110"/>
            <p:cNvSpPr txBox="1">
              <a:spLocks noChangeArrowheads="1"/>
            </p:cNvSpPr>
            <p:nvPr/>
          </p:nvSpPr>
          <p:spPr bwMode="auto">
            <a:xfrm>
              <a:off x="5737350" y="3810000"/>
              <a:ext cx="2664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B05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1288" name="TextBox 111"/>
            <p:cNvSpPr txBox="1">
              <a:spLocks noChangeArrowheads="1"/>
            </p:cNvSpPr>
            <p:nvPr/>
          </p:nvSpPr>
          <p:spPr bwMode="auto">
            <a:xfrm>
              <a:off x="5737350" y="4447401"/>
              <a:ext cx="2664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B05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1289" name="TextBox 112"/>
            <p:cNvSpPr txBox="1">
              <a:spLocks noChangeArrowheads="1"/>
            </p:cNvSpPr>
            <p:nvPr/>
          </p:nvSpPr>
          <p:spPr bwMode="auto">
            <a:xfrm>
              <a:off x="5737350" y="4752201"/>
              <a:ext cx="2664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B05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1290" name="TextBox 113"/>
            <p:cNvSpPr txBox="1">
              <a:spLocks noChangeArrowheads="1"/>
            </p:cNvSpPr>
            <p:nvPr/>
          </p:nvSpPr>
          <p:spPr bwMode="auto">
            <a:xfrm>
              <a:off x="5737350" y="5666601"/>
              <a:ext cx="2664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B05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1291" name="TextBox 114"/>
            <p:cNvSpPr txBox="1">
              <a:spLocks noChangeArrowheads="1"/>
            </p:cNvSpPr>
            <p:nvPr/>
          </p:nvSpPr>
          <p:spPr bwMode="auto">
            <a:xfrm>
              <a:off x="5737350" y="4142601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T</a:t>
              </a:r>
            </a:p>
          </p:txBody>
        </p:sp>
        <p:sp>
          <p:nvSpPr>
            <p:cNvPr id="11292" name="TextBox 115"/>
            <p:cNvSpPr txBox="1">
              <a:spLocks noChangeArrowheads="1"/>
            </p:cNvSpPr>
            <p:nvPr/>
          </p:nvSpPr>
          <p:spPr bwMode="auto">
            <a:xfrm>
              <a:off x="5737350" y="5057001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T</a:t>
              </a:r>
            </a:p>
          </p:txBody>
        </p:sp>
        <p:sp>
          <p:nvSpPr>
            <p:cNvPr id="11293" name="TextBox 116"/>
            <p:cNvSpPr txBox="1">
              <a:spLocks noChangeArrowheads="1"/>
            </p:cNvSpPr>
            <p:nvPr/>
          </p:nvSpPr>
          <p:spPr bwMode="auto">
            <a:xfrm>
              <a:off x="5737350" y="5361801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T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133600" y="4373563"/>
              <a:ext cx="1828800" cy="46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133600" y="5897563"/>
              <a:ext cx="3200400" cy="46037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133600" y="4678363"/>
              <a:ext cx="1219200" cy="46037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248400" y="4038600"/>
              <a:ext cx="685800" cy="46038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133600" y="5287963"/>
              <a:ext cx="3048000" cy="46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914400" y="3886200"/>
            <a:ext cx="7348487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When a mutation occurs, by definition it is only on one chromosome and hence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“associated” with the genotypes elsewhere on that chromosome.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Over time, the mutation increases in frequency and becomes a polymorphism.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It remains in LD with the genotypes on the chromosome it appeared 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Eventually recombination breaks up the LD, in proportion to genetic distance.</a:t>
            </a:r>
          </a:p>
        </p:txBody>
      </p:sp>
    </p:spTree>
    <p:extLst>
      <p:ext uri="{BB962C8B-B14F-4D97-AF65-F5344CB8AC3E}">
        <p14:creationId xmlns:p14="http://schemas.microsoft.com/office/powerpoint/2010/main" val="28321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587375" y="1301750"/>
            <a:ext cx="8124825" cy="700088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>
                <a:latin typeface="Comic Sans MS" pitchFamily="66" charset="0"/>
              </a:rPr>
              <a:t>LD is the non-random association of genotypes.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			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875"/>
            <a:ext cx="8229600" cy="80821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omic Sans MS" pitchFamily="66" charset="0"/>
                <a:ea typeface="+mj-ea"/>
                <a:cs typeface="+mj-cs"/>
              </a:rPr>
              <a:t>Measurement of LD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2576513"/>
            <a:ext cx="748665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457200" y="30163"/>
            <a:ext cx="8229600" cy="64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dirty="0">
                <a:latin typeface="Comic Sans MS" pitchFamily="66" charset="0"/>
              </a:rPr>
              <a:t>Haplotypes and Tagging SNPs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" y="1219200"/>
          <a:ext cx="4856163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orelPhotoPaint.Image.8" r:id="rId4" imgW="8338639" imgH="5985777" progId="CorelPhotoPaint.Image.8">
                  <p:embed/>
                </p:oleObj>
              </mc:Choice>
              <mc:Fallback>
                <p:oleObj name="CorelPhotoPaint.Image.8" r:id="rId4" imgW="8338639" imgH="5985777" progId="CorelPhotoPaint.Imag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19200"/>
                        <a:ext cx="4856163" cy="348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495800" y="3124200"/>
          <a:ext cx="4471988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CorelPhotoPaint.Image.8" r:id="rId6" imgW="7570606" imgH="5949204" progId="CorelPhotoPaint.Image.8">
                  <p:embed/>
                </p:oleObj>
              </mc:Choice>
              <mc:Fallback>
                <p:oleObj name="CorelPhotoPaint.Image.8" r:id="rId6" imgW="7570606" imgH="5949204" progId="CorelPhotoPaint.Imag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124200"/>
                        <a:ext cx="4471988" cy="351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9075"/>
            <a:ext cx="3484563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38862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41275"/>
            <a:ext cx="8229600" cy="65863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omic Sans MS" pitchFamily="66" charset="0"/>
                <a:ea typeface="+mj-ea"/>
                <a:cs typeface="+mj-cs"/>
              </a:rPr>
              <a:t>LPL example</a:t>
            </a:r>
          </a:p>
        </p:txBody>
      </p:sp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5105400" y="62484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>
                <a:solidFill>
                  <a:srgbClr val="000066"/>
                </a:solidFill>
              </a:rPr>
              <a:t>African         Finnish      Minnesota</a:t>
            </a:r>
          </a:p>
          <a:p>
            <a:pPr marL="342900" indent="-342900">
              <a:spcBef>
                <a:spcPct val="20000"/>
              </a:spcBef>
            </a:pPr>
            <a:endParaRPr lang="en-US" sz="1800"/>
          </a:p>
          <a:p>
            <a:pPr marL="342900" indent="-342900">
              <a:spcBef>
                <a:spcPct val="20000"/>
              </a:spcBef>
            </a:pPr>
            <a:endParaRPr lang="en-US" sz="1800"/>
          </a:p>
          <a:p>
            <a:pPr marL="342900" indent="-342900">
              <a:spcBef>
                <a:spcPct val="20000"/>
              </a:spcBef>
            </a:pPr>
            <a:endParaRPr lang="en-US" sz="1800"/>
          </a:p>
          <a:p>
            <a:pPr marL="342900" indent="-342900">
              <a:spcBef>
                <a:spcPct val="20000"/>
              </a:spcBef>
            </a:pPr>
            <a:endParaRPr lang="en-US" sz="1800"/>
          </a:p>
          <a:p>
            <a:pPr marL="342900" indent="-342900">
              <a:spcBef>
                <a:spcPct val="20000"/>
              </a:spcBef>
            </a:pP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013" y="84138"/>
            <a:ext cx="7772400" cy="604484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LD plots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46482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3350</TotalTime>
  <Words>1149</Words>
  <Application>Microsoft Macintosh PowerPoint</Application>
  <PresentationFormat>On-screen Show (4:3)</PresentationFormat>
  <Paragraphs>312</Paragraphs>
  <Slides>25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Calibri</vt:lpstr>
      <vt:lpstr>Comic Sans MS</vt:lpstr>
      <vt:lpstr>Courier New</vt:lpstr>
      <vt:lpstr>MS PGothic</vt:lpstr>
      <vt:lpstr>Symbol</vt:lpstr>
      <vt:lpstr>Times New Roman</vt:lpstr>
      <vt:lpstr>Arial</vt:lpstr>
      <vt:lpstr>Blank Presentation</vt:lpstr>
      <vt:lpstr>CorelPhotoPaint.Image.8</vt:lpstr>
      <vt:lpstr>Introduction to Genetics and Genomics  3. Association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LD plots</vt:lpstr>
      <vt:lpstr>Key Parameters for LD Mapping</vt:lpstr>
      <vt:lpstr>Case-Control and TDT designs</vt:lpstr>
      <vt:lpstr>Repeatability and Forest Plots</vt:lpstr>
      <vt:lpstr>Population Structure</vt:lpstr>
      <vt:lpstr>PowerPoint Presentation</vt:lpstr>
      <vt:lpstr>PowerPoint Presentation</vt:lpstr>
      <vt:lpstr>PowerPoint Presentation</vt:lpstr>
      <vt:lpstr>The Genetics of IBD</vt:lpstr>
      <vt:lpstr>Prediction, Specificity, and Sensitivity</vt:lpstr>
      <vt:lpstr>The Genetics of Type 2 Diabetes</vt:lpstr>
      <vt:lpstr>The Genetics of Schizophrenia</vt:lpstr>
      <vt:lpstr>PowerPoint Presentation</vt:lpstr>
      <vt:lpstr>PowerPoint Presentation</vt:lpstr>
      <vt:lpstr>PowerPoint Presentation</vt:lpstr>
      <vt:lpstr>PowerPoint Presentation</vt:lpstr>
      <vt:lpstr>Some references</vt:lpstr>
    </vt:vector>
  </TitlesOfParts>
  <Company>Office 2004 Test Drive User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Mendelian Genetics</dc:title>
  <dc:creator>Office 2004 Test Drive User</dc:creator>
  <cp:lastModifiedBy>Microsoft Office User</cp:lastModifiedBy>
  <cp:revision>195</cp:revision>
  <cp:lastPrinted>2013-06-29T21:10:25Z</cp:lastPrinted>
  <dcterms:created xsi:type="dcterms:W3CDTF">2006-05-20T20:45:50Z</dcterms:created>
  <dcterms:modified xsi:type="dcterms:W3CDTF">2016-07-04T20:52:01Z</dcterms:modified>
</cp:coreProperties>
</file>