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11" r:id="rId2"/>
    <p:sldId id="259" r:id="rId3"/>
    <p:sldId id="313" r:id="rId4"/>
    <p:sldId id="309" r:id="rId5"/>
    <p:sldId id="271" r:id="rId6"/>
    <p:sldId id="261" r:id="rId7"/>
    <p:sldId id="265" r:id="rId8"/>
    <p:sldId id="268" r:id="rId9"/>
    <p:sldId id="273" r:id="rId10"/>
    <p:sldId id="308" r:id="rId11"/>
    <p:sldId id="263" r:id="rId12"/>
    <p:sldId id="274" r:id="rId13"/>
    <p:sldId id="278" r:id="rId14"/>
    <p:sldId id="279" r:id="rId15"/>
    <p:sldId id="302" r:id="rId16"/>
    <p:sldId id="280" r:id="rId17"/>
    <p:sldId id="312" r:id="rId18"/>
    <p:sldId id="316" r:id="rId19"/>
    <p:sldId id="281" r:id="rId20"/>
    <p:sldId id="282" r:id="rId21"/>
    <p:sldId id="297" r:id="rId22"/>
    <p:sldId id="299" r:id="rId23"/>
    <p:sldId id="300" r:id="rId24"/>
    <p:sldId id="298" r:id="rId25"/>
    <p:sldId id="283" r:id="rId26"/>
    <p:sldId id="284" r:id="rId27"/>
    <p:sldId id="314" r:id="rId28"/>
    <p:sldId id="277" r:id="rId29"/>
    <p:sldId id="315" r:id="rId30"/>
    <p:sldId id="276" r:id="rId31"/>
    <p:sldId id="287" r:id="rId32"/>
    <p:sldId id="288" r:id="rId33"/>
    <p:sldId id="289" r:id="rId34"/>
    <p:sldId id="291" r:id="rId35"/>
    <p:sldId id="292" r:id="rId36"/>
    <p:sldId id="307" r:id="rId37"/>
    <p:sldId id="293" r:id="rId38"/>
    <p:sldId id="303" r:id="rId39"/>
    <p:sldId id="286" r:id="rId40"/>
    <p:sldId id="269" r:id="rId41"/>
    <p:sldId id="295" r:id="rId42"/>
    <p:sldId id="304" r:id="rId43"/>
    <p:sldId id="294" r:id="rId44"/>
    <p:sldId id="296" r:id="rId45"/>
    <p:sldId id="305" r:id="rId46"/>
    <p:sldId id="306" r:id="rId47"/>
    <p:sldId id="31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15DBD"/>
    <a:srgbClr val="115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83" autoAdjust="0"/>
    <p:restoredTop sz="99083" autoAdjust="0"/>
  </p:normalViewPr>
  <p:slideViewPr>
    <p:cSldViewPr snapToGrid="0" snapToObjects="1">
      <p:cViewPr>
        <p:scale>
          <a:sx n="90" d="100"/>
          <a:sy n="90" d="100"/>
        </p:scale>
        <p:origin x="920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sheet%20in%20HEG%20Spring2016%20Jan25%20Theoretical%20Population%20Genetics.ppt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198327548975"/>
          <c:y val="0.0729167284789433"/>
          <c:w val="0.57808940055424"/>
          <c:h val="0.75347286094908"/>
        </c:manualLayout>
      </c:layout>
      <c:lineChart>
        <c:grouping val="standard"/>
        <c:varyColors val="0"/>
        <c:ser>
          <c:idx val="0"/>
          <c:order val="0"/>
          <c:tx>
            <c:v>Under selection</c:v>
          </c:tx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cat>
            <c:numRef>
              <c:f>'[Worksheet in HEG Spring2016 Jan25 Theoretical Population Genetics.pptx]Sheet1'!$A$5:$A$45</c:f>
              <c:numCache>
                <c:formatCode>General</c:formatCode>
                <c:ptCount val="41"/>
                <c:pt idx="0">
                  <c:v>-2.0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-1.399999999999999</c:v>
                </c:pt>
                <c:pt idx="7">
                  <c:v>-1.299999999999999</c:v>
                </c:pt>
                <c:pt idx="8">
                  <c:v>-1.199999999999999</c:v>
                </c:pt>
                <c:pt idx="9">
                  <c:v>-1.099999999999999</c:v>
                </c:pt>
                <c:pt idx="10">
                  <c:v>-0.999999999999999</c:v>
                </c:pt>
                <c:pt idx="11">
                  <c:v>-0.899999999999999</c:v>
                </c:pt>
                <c:pt idx="12">
                  <c:v>-0.799999999999999</c:v>
                </c:pt>
                <c:pt idx="13">
                  <c:v>-0.699999999999999</c:v>
                </c:pt>
                <c:pt idx="14">
                  <c:v>-0.599999999999999</c:v>
                </c:pt>
                <c:pt idx="15">
                  <c:v>-0.499999999999999</c:v>
                </c:pt>
                <c:pt idx="16">
                  <c:v>-0.399999999999999</c:v>
                </c:pt>
                <c:pt idx="17">
                  <c:v>-0.299999999999999</c:v>
                </c:pt>
                <c:pt idx="18">
                  <c:v>-0.199999999999999</c:v>
                </c:pt>
                <c:pt idx="19">
                  <c:v>-0.0999999999999993</c:v>
                </c:pt>
                <c:pt idx="20">
                  <c:v>0.0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1.0</c:v>
                </c:pt>
                <c:pt idx="31">
                  <c:v>1.1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1.900000000000001</c:v>
                </c:pt>
                <c:pt idx="40">
                  <c:v>2.0</c:v>
                </c:pt>
              </c:numCache>
            </c:numRef>
          </c:cat>
          <c:val>
            <c:numRef>
              <c:f>'[Worksheet in HEG Spring2016 Jan25 Theoretical Population Genetics.pptx]Sheet1'!$B$5:$B$45</c:f>
              <c:numCache>
                <c:formatCode>General</c:formatCode>
                <c:ptCount val="41"/>
                <c:pt idx="0">
                  <c:v>0.000411261143218026</c:v>
                </c:pt>
                <c:pt idx="1">
                  <c:v>0.000569937192083743</c:v>
                </c:pt>
                <c:pt idx="2">
                  <c:v>0.000787813040983837</c:v>
                </c:pt>
                <c:pt idx="3">
                  <c:v>0.00108589025277456</c:v>
                </c:pt>
                <c:pt idx="4">
                  <c:v>0.0014920334242584</c:v>
                </c:pt>
                <c:pt idx="5">
                  <c:v>0.00204289259040147</c:v>
                </c:pt>
                <c:pt idx="6">
                  <c:v>0.00278618754363139</c:v>
                </c:pt>
                <c:pt idx="7">
                  <c:v>0.00378332039699839</c:v>
                </c:pt>
                <c:pt idx="8">
                  <c:v>0.00511220867770305</c:v>
                </c:pt>
                <c:pt idx="9">
                  <c:v>0.0068701212017119</c:v>
                </c:pt>
                <c:pt idx="10">
                  <c:v>0.00917615061969741</c:v>
                </c:pt>
                <c:pt idx="11">
                  <c:v>0.0121727782664597</c:v>
                </c:pt>
                <c:pt idx="12">
                  <c:v>0.0160258060300835</c:v>
                </c:pt>
                <c:pt idx="13">
                  <c:v>0.020921800098539</c:v>
                </c:pt>
                <c:pt idx="14">
                  <c:v>0.0270621946596975</c:v>
                </c:pt>
                <c:pt idx="15">
                  <c:v>0.0346534378055041</c:v>
                </c:pt>
                <c:pt idx="16">
                  <c:v>0.0438931059409058</c:v>
                </c:pt>
                <c:pt idx="17">
                  <c:v>0.0549527699789349</c:v>
                </c:pt>
                <c:pt idx="18">
                  <c:v>0.0679594338619189</c:v>
                </c:pt>
                <c:pt idx="19">
                  <c:v>0.082978293664616</c:v>
                </c:pt>
                <c:pt idx="20">
                  <c:v>0.1</c:v>
                </c:pt>
                <c:pt idx="21">
                  <c:v>0.11893522907952</c:v>
                </c:pt>
                <c:pt idx="22">
                  <c:v>0.139618117902483</c:v>
                </c:pt>
                <c:pt idx="23">
                  <c:v>0.161818298031377</c:v>
                </c:pt>
                <c:pt idx="24">
                  <c:v>0.185259448639767</c:v>
                </c:pt>
                <c:pt idx="25">
                  <c:v>0.20964108215326</c:v>
                </c:pt>
                <c:pt idx="26">
                  <c:v>0.234660015234371</c:v>
                </c:pt>
                <c:pt idx="27">
                  <c:v>0.260028614900737</c:v>
                </c:pt>
                <c:pt idx="28">
                  <c:v>0.285488086543384</c:v>
                </c:pt>
                <c:pt idx="29">
                  <c:v>0.31081633314799</c:v>
                </c:pt>
                <c:pt idx="30">
                  <c:v>0.335830911670186</c:v>
                </c:pt>
                <c:pt idx="31">
                  <c:v>0.360388187188016</c:v>
                </c:pt>
                <c:pt idx="32">
                  <c:v>0.384379958019069</c:v>
                </c:pt>
                <c:pt idx="33">
                  <c:v>0.407728713745376</c:v>
                </c:pt>
                <c:pt idx="34">
                  <c:v>0.43038243172969</c:v>
                </c:pt>
                <c:pt idx="35">
                  <c:v>0.452309527130876</c:v>
                </c:pt>
                <c:pt idx="36">
                  <c:v>0.473494313877982</c:v>
                </c:pt>
                <c:pt idx="37">
                  <c:v>0.49393313808831</c:v>
                </c:pt>
                <c:pt idx="38">
                  <c:v>0.513631213815002</c:v>
                </c:pt>
                <c:pt idx="39">
                  <c:v>0.532600113480333</c:v>
                </c:pt>
                <c:pt idx="40">
                  <c:v>0.550855827426242</c:v>
                </c:pt>
              </c:numCache>
            </c:numRef>
          </c:val>
          <c:smooth val="0"/>
        </c:ser>
        <c:ser>
          <c:idx val="1"/>
          <c:order val="1"/>
          <c:tx>
            <c:v>Neutral (p=0.1)</c:v>
          </c:tx>
          <c:spPr>
            <a:ln w="25400">
              <a:solidFill>
                <a:srgbClr val="DD2D32"/>
              </a:solidFill>
              <a:prstDash val="solid"/>
            </a:ln>
          </c:spPr>
          <c:marker>
            <c:symbol val="none"/>
          </c:marker>
          <c:cat>
            <c:numRef>
              <c:f>'[Worksheet in HEG Spring2016 Jan25 Theoretical Population Genetics.pptx]Sheet1'!$A$5:$A$45</c:f>
              <c:numCache>
                <c:formatCode>General</c:formatCode>
                <c:ptCount val="41"/>
                <c:pt idx="0">
                  <c:v>-2.0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-1.399999999999999</c:v>
                </c:pt>
                <c:pt idx="7">
                  <c:v>-1.299999999999999</c:v>
                </c:pt>
                <c:pt idx="8">
                  <c:v>-1.199999999999999</c:v>
                </c:pt>
                <c:pt idx="9">
                  <c:v>-1.099999999999999</c:v>
                </c:pt>
                <c:pt idx="10">
                  <c:v>-0.999999999999999</c:v>
                </c:pt>
                <c:pt idx="11">
                  <c:v>-0.899999999999999</c:v>
                </c:pt>
                <c:pt idx="12">
                  <c:v>-0.799999999999999</c:v>
                </c:pt>
                <c:pt idx="13">
                  <c:v>-0.699999999999999</c:v>
                </c:pt>
                <c:pt idx="14">
                  <c:v>-0.599999999999999</c:v>
                </c:pt>
                <c:pt idx="15">
                  <c:v>-0.499999999999999</c:v>
                </c:pt>
                <c:pt idx="16">
                  <c:v>-0.399999999999999</c:v>
                </c:pt>
                <c:pt idx="17">
                  <c:v>-0.299999999999999</c:v>
                </c:pt>
                <c:pt idx="18">
                  <c:v>-0.199999999999999</c:v>
                </c:pt>
                <c:pt idx="19">
                  <c:v>-0.0999999999999993</c:v>
                </c:pt>
                <c:pt idx="20">
                  <c:v>0.0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1.0</c:v>
                </c:pt>
                <c:pt idx="31">
                  <c:v>1.1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1.900000000000001</c:v>
                </c:pt>
                <c:pt idx="40">
                  <c:v>2.0</c:v>
                </c:pt>
              </c:numCache>
            </c:numRef>
          </c:cat>
          <c:val>
            <c:numRef>
              <c:f>'[Worksheet in HEG Spring2016 Jan25 Theoretical Population Genetics.pptx]Sheet1'!$C$5:$C$45</c:f>
              <c:numCache>
                <c:formatCode>General</c:formatCode>
                <c:ptCount val="4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6625168"/>
        <c:axId val="-2124247984"/>
      </c:lineChart>
      <c:catAx>
        <c:axId val="-2126625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1" u="none" strike="noStrike" baseline="0">
                    <a:solidFill>
                      <a:srgbClr val="000000"/>
                    </a:solidFill>
                    <a:latin typeface="Arial"/>
                    <a:ea typeface="Verdana"/>
                    <a:cs typeface="Verdana"/>
                  </a:defRPr>
                </a:pPr>
                <a:r>
                  <a:rPr lang="en-US" sz="1200" b="1" i="1">
                    <a:latin typeface="Arial"/>
                  </a:rPr>
                  <a:t>Ns</a:t>
                </a:r>
              </a:p>
            </c:rich>
          </c:tx>
          <c:layout>
            <c:manualLayout>
              <c:xMode val="edge"/>
              <c:yMode val="edge"/>
              <c:x val="0.391608942238863"/>
              <c:y val="0.90277859798775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124247984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2124247984"/>
        <c:scaling>
          <c:orientation val="minMax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375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 sz="1200" dirty="0" smtClean="0">
                    <a:latin typeface="Arial"/>
                    <a:cs typeface="Arial"/>
                  </a:rPr>
                  <a:t>Probability</a:t>
                </a:r>
                <a:endParaRPr lang="en-US" sz="1200" dirty="0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00932400932400932"/>
              <c:y val="0.32986111111111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-212662516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43590844850687"/>
          <c:y val="0.39930582895888"/>
          <c:w val="0.242424609511224"/>
          <c:h val="0.100694444444444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Verdana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image" Target="../media/image63.emf"/><Relationship Id="rId2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40030-E4F0-8C44-BF5B-2375B8DF8D36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8AACF-8BC9-B745-BD31-E8C83B75D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1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8AACF-8BC9-B745-BD31-E8C83B75D93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7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8AACF-8BC9-B745-BD31-E8C83B75D93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F24E1-D103-C343-A4AB-71CAED2F50DD}" type="datetimeFigureOut">
              <a:rPr lang="en-US" smtClean="0"/>
              <a:pPr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58AE7-274B-4C41-86B3-E7511A648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6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6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3.emf"/><Relationship Id="rId6" Type="http://schemas.openxmlformats.org/officeDocument/2006/relationships/image" Target="../media/image66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" y="2895600"/>
            <a:ext cx="9144000" cy="367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115EBD"/>
                </a:solidFill>
                <a:latin typeface="Arial"/>
                <a:cs typeface="Arial"/>
              </a:rPr>
              <a:t>Introduction to Genetics and Genomics</a:t>
            </a:r>
          </a:p>
          <a:p>
            <a:endParaRPr lang="en-US" sz="3200" dirty="0" smtClean="0">
              <a:latin typeface="Arial"/>
              <a:cs typeface="Arial"/>
            </a:endParaRPr>
          </a:p>
          <a:p>
            <a:r>
              <a:rPr lang="en-US" sz="3200" dirty="0" smtClean="0">
                <a:latin typeface="Arial"/>
                <a:cs typeface="Arial"/>
              </a:rPr>
              <a:t>4. Population and Evolutionary Genetics</a:t>
            </a:r>
          </a:p>
          <a:p>
            <a:endParaRPr lang="en-US" sz="3200" dirty="0" smtClean="0">
              <a:latin typeface="Arial"/>
              <a:cs typeface="Arial"/>
            </a:endParaRPr>
          </a:p>
          <a:p>
            <a:r>
              <a:rPr lang="en-US" sz="2400" dirty="0" err="1" smtClean="0">
                <a:solidFill>
                  <a:srgbClr val="115DBD"/>
                </a:solidFill>
                <a:latin typeface="Arial"/>
                <a:cs typeface="Arial"/>
              </a:rPr>
              <a:t>lachance.joseph@gmail.com</a:t>
            </a:r>
            <a:endParaRPr lang="en-US" sz="2400" dirty="0" smtClean="0">
              <a:solidFill>
                <a:srgbClr val="115DBD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https://</a:t>
            </a:r>
            <a:r>
              <a:rPr lang="en-US" sz="2400" dirty="0" err="1" smtClean="0">
                <a:latin typeface="Arial"/>
                <a:cs typeface="Arial"/>
              </a:rPr>
              <a:t>popgen.gatech.edu</a:t>
            </a:r>
            <a:r>
              <a:rPr lang="en-US" sz="2400" dirty="0" smtClean="0">
                <a:latin typeface="Arial"/>
                <a:cs typeface="Arial"/>
              </a:rPr>
              <a:t>/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47" y="736600"/>
            <a:ext cx="2794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52247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15EBD"/>
                </a:solidFill>
                <a:latin typeface="Arial"/>
                <a:cs typeface="Arial"/>
              </a:rPr>
              <a:t>Testing for departures from HW proportions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520" y="1954279"/>
            <a:ext cx="8648173" cy="453438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Chi-square test with 1 degree of freedom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sz="1800" baseline="30000" dirty="0" smtClean="0"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sz="1800" dirty="0" smtClean="0">
                <a:latin typeface="Arial"/>
                <a:cs typeface="Arial"/>
              </a:rPr>
              <a:t> &gt; 3.84 indicates statistical significance (p-value &lt; 0.05)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Example:</a:t>
            </a:r>
          </a:p>
          <a:p>
            <a:pPr lvl="1">
              <a:spcAft>
                <a:spcPts val="600"/>
              </a:spcAft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829" y="4633082"/>
            <a:ext cx="1860550" cy="50165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493" y="3507242"/>
            <a:ext cx="2762250" cy="5080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728503"/>
              </p:ext>
            </p:extLst>
          </p:nvPr>
        </p:nvGraphicFramePr>
        <p:xfrm>
          <a:off x="700337" y="3458862"/>
          <a:ext cx="4706232" cy="2189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558"/>
                <a:gridCol w="1176558"/>
                <a:gridCol w="1176558"/>
                <a:gridCol w="1176558"/>
              </a:tblGrid>
              <a:tr h="43792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/>
                          <a:cs typeface="Arial"/>
                        </a:rPr>
                        <a:t>Genotype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/>
                          <a:cs typeface="Arial"/>
                        </a:rPr>
                        <a:t>Observed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/>
                          <a:cs typeface="Arial"/>
                        </a:rPr>
                        <a:t>Expected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c</a:t>
                      </a:r>
                      <a:r>
                        <a:rPr lang="en-US" sz="1400" b="0" baseline="300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2</a:t>
                      </a:r>
                      <a:endParaRPr lang="en-US" sz="1400" b="0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23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Arial"/>
                          <a:cs typeface="Arial"/>
                        </a:rPr>
                        <a:t>AA</a:t>
                      </a:r>
                      <a:endParaRPr lang="en-US" sz="1400" i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145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131.31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1.426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7923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Arial"/>
                          <a:cs typeface="Arial"/>
                        </a:rPr>
                        <a:t>AB</a:t>
                      </a:r>
                      <a:endParaRPr lang="en-US" sz="1400" i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68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95.37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7.854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7923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Arial"/>
                          <a:cs typeface="Arial"/>
                        </a:rPr>
                        <a:t>BB</a:t>
                      </a:r>
                      <a:endParaRPr lang="en-US" sz="1400" i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31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17.32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10.815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2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Total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244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244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20.095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Major processes of population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g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enetics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840"/>
            <a:ext cx="8229600" cy="490055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Genetic drift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Natural selection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Mutation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Migration (gene-flow)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Mating structure</a:t>
            </a:r>
          </a:p>
          <a:p>
            <a:pPr>
              <a:spcAft>
                <a:spcPts val="600"/>
              </a:spcAft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These processes are mechanisms of evolution</a:t>
            </a:r>
          </a:p>
          <a:p>
            <a:pPr>
              <a:spcAft>
                <a:spcPts val="600"/>
              </a:spcAft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Additional factors: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Recombination (and linkage), gene conversion, </a:t>
            </a:r>
            <a:r>
              <a:rPr lang="en-US" sz="1800" dirty="0" err="1" smtClean="0">
                <a:latin typeface="Arial"/>
                <a:cs typeface="Arial"/>
              </a:rPr>
              <a:t>ploidy</a:t>
            </a:r>
            <a:r>
              <a:rPr lang="en-US" sz="1800" dirty="0" smtClean="0">
                <a:latin typeface="Arial"/>
                <a:cs typeface="Arial"/>
              </a:rPr>
              <a:t>, dominance, epistasis,  developmental constraints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40" y="1520320"/>
            <a:ext cx="2425700" cy="24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Random genetic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d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rift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302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 small populations there is a decay of heterozygosity: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The net effect of drift is to reduce the amount of genetic variation segregating in a population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094" y="3045864"/>
            <a:ext cx="2063750" cy="59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151" y="2237613"/>
            <a:ext cx="2388108" cy="2164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88353" y="2731394"/>
            <a:ext cx="189844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latin typeface="Arial"/>
                <a:cs typeface="Arial"/>
              </a:rPr>
              <a:t>Buri’s</a:t>
            </a:r>
            <a:r>
              <a:rPr lang="en-US" sz="800" dirty="0" smtClean="0">
                <a:latin typeface="Arial"/>
                <a:cs typeface="Arial"/>
              </a:rPr>
              <a:t> 1956 experiment: </a:t>
            </a:r>
          </a:p>
          <a:p>
            <a:r>
              <a:rPr lang="en-US" sz="800" dirty="0" smtClean="0">
                <a:latin typeface="Arial"/>
                <a:cs typeface="Arial"/>
              </a:rPr>
              <a:t>107 replicate population cages with segregating alleles at the </a:t>
            </a:r>
            <a:r>
              <a:rPr lang="en-US" sz="800" i="1" dirty="0" smtClean="0">
                <a:latin typeface="Arial"/>
                <a:cs typeface="Arial"/>
              </a:rPr>
              <a:t>brown</a:t>
            </a:r>
            <a:r>
              <a:rPr lang="en-US" sz="800" dirty="0" smtClean="0">
                <a:latin typeface="Arial"/>
                <a:cs typeface="Arial"/>
              </a:rPr>
              <a:t> locus (</a:t>
            </a:r>
            <a:r>
              <a:rPr lang="en-US" sz="800" i="1" dirty="0" smtClean="0">
                <a:latin typeface="Arial"/>
                <a:cs typeface="Arial"/>
              </a:rPr>
              <a:t>D</a:t>
            </a:r>
            <a:r>
              <a:rPr lang="en-US" sz="800" dirty="0" smtClean="0">
                <a:latin typeface="Arial"/>
                <a:cs typeface="Arial"/>
              </a:rPr>
              <a:t>.</a:t>
            </a:r>
            <a:r>
              <a:rPr lang="en-US" sz="800" i="1" dirty="0" smtClean="0">
                <a:latin typeface="Arial"/>
                <a:cs typeface="Arial"/>
              </a:rPr>
              <a:t> </a:t>
            </a:r>
            <a:r>
              <a:rPr lang="en-US" sz="800" i="1" dirty="0" err="1" smtClean="0">
                <a:latin typeface="Arial"/>
                <a:cs typeface="Arial"/>
              </a:rPr>
              <a:t>melanogaster</a:t>
            </a:r>
            <a:r>
              <a:rPr lang="en-US" sz="800" i="1" dirty="0" smtClean="0">
                <a:latin typeface="Arial"/>
                <a:cs typeface="Arial"/>
              </a:rPr>
              <a:t>)</a:t>
            </a:r>
            <a:endParaRPr lang="en-US" sz="800" dirty="0" smtClean="0">
              <a:latin typeface="Arial"/>
              <a:cs typeface="Arial"/>
            </a:endParaRPr>
          </a:p>
          <a:p>
            <a:endParaRPr lang="en-US" sz="800" dirty="0" smtClean="0">
              <a:latin typeface="Arial"/>
              <a:cs typeface="Arial"/>
            </a:endParaRPr>
          </a:p>
          <a:p>
            <a:endParaRPr lang="en-US" sz="800" dirty="0" smtClean="0">
              <a:latin typeface="Arial"/>
              <a:cs typeface="Arial"/>
            </a:endParaRPr>
          </a:p>
          <a:p>
            <a:r>
              <a:rPr lang="en-US" sz="800" dirty="0" smtClean="0">
                <a:latin typeface="Arial"/>
                <a:cs typeface="Arial"/>
              </a:rPr>
              <a:t>Figure from </a:t>
            </a:r>
            <a:r>
              <a:rPr lang="en-US" sz="800" dirty="0" err="1" smtClean="0">
                <a:latin typeface="Arial"/>
                <a:cs typeface="Arial"/>
              </a:rPr>
              <a:t>Hartl</a:t>
            </a:r>
            <a:r>
              <a:rPr lang="en-US" sz="800" dirty="0" smtClean="0">
                <a:latin typeface="Arial"/>
                <a:cs typeface="Arial"/>
              </a:rPr>
              <a:t> and Clark (1989) </a:t>
            </a:r>
            <a:r>
              <a:rPr lang="en-US" sz="800" i="1" dirty="0" smtClean="0">
                <a:latin typeface="Arial"/>
                <a:cs typeface="Arial"/>
              </a:rPr>
              <a:t>Principles of Population Genetics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800" dirty="0" err="1" smtClean="0">
                <a:latin typeface="Arial"/>
                <a:cs typeface="Arial"/>
              </a:rPr>
              <a:t>Sinauer</a:t>
            </a:r>
            <a:r>
              <a:rPr lang="en-US" sz="800" dirty="0" smtClean="0">
                <a:latin typeface="Arial"/>
                <a:cs typeface="Arial"/>
              </a:rPr>
              <a:t>, Sunderland, MA.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Random genetic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d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rift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4710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Random walks through allele frequency space</a:t>
            </a:r>
          </a:p>
          <a:p>
            <a:pPr>
              <a:spcAft>
                <a:spcPts val="600"/>
              </a:spcAft>
            </a:pPr>
            <a:endParaRPr lang="en-US" sz="24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Genetic drift is stronger in small populations</a:t>
            </a:r>
          </a:p>
          <a:p>
            <a:pPr>
              <a:spcAft>
                <a:spcPts val="600"/>
              </a:spcAft>
            </a:pPr>
            <a:endParaRPr lang="en-US" sz="24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Can lead to differentiation between isolated populations</a:t>
            </a:r>
          </a:p>
          <a:p>
            <a:pPr>
              <a:spcAft>
                <a:spcPts val="600"/>
              </a:spcAft>
            </a:pPr>
            <a:endParaRPr lang="en-US" sz="24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Relatively slow process (relative to selection)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Mean time for new mutation to reach fixation </a:t>
            </a:r>
            <a:r>
              <a:rPr lang="en-US" sz="2000" dirty="0" smtClean="0">
                <a:latin typeface="Arial"/>
                <a:cs typeface="Arial"/>
                <a:sym typeface="Symbol"/>
              </a:rPr>
              <a:t>= </a:t>
            </a:r>
            <a:r>
              <a:rPr lang="en-US" sz="2000" dirty="0" smtClean="0">
                <a:latin typeface="Arial"/>
                <a:cs typeface="Arial"/>
              </a:rPr>
              <a:t>4</a:t>
            </a:r>
            <a:r>
              <a:rPr lang="en-US" sz="2000" i="1" dirty="0" smtClean="0">
                <a:latin typeface="Arial"/>
                <a:cs typeface="Arial"/>
              </a:rPr>
              <a:t>N</a:t>
            </a:r>
            <a:r>
              <a:rPr lang="en-US" sz="2000" dirty="0" smtClean="0">
                <a:latin typeface="Arial"/>
                <a:cs typeface="Arial"/>
              </a:rPr>
              <a:t> generations </a:t>
            </a:r>
          </a:p>
          <a:p>
            <a:pPr>
              <a:spcAft>
                <a:spcPts val="600"/>
              </a:spcAft>
            </a:pP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Simulations of genetic drift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11" name="Picture 10" descr="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60" y="2195282"/>
            <a:ext cx="7760970" cy="26447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84285" y="1672767"/>
            <a:ext cx="3108477" cy="834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87957" y="4694917"/>
            <a:ext cx="307945" cy="389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5651" y="5990610"/>
            <a:ext cx="1163320" cy="33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Genetic drift and effective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p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opulation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s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ize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b="1" dirty="0" smtClean="0">
                <a:latin typeface="Arial"/>
                <a:cs typeface="Arial"/>
              </a:rPr>
              <a:t>Effective population size </a:t>
            </a:r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i="1" dirty="0" smtClean="0">
                <a:latin typeface="Arial"/>
                <a:cs typeface="Arial"/>
              </a:rPr>
              <a:t>N</a:t>
            </a:r>
            <a:r>
              <a:rPr lang="en-US" sz="1800" i="1" baseline="-25000" dirty="0" smtClean="0">
                <a:latin typeface="Arial"/>
                <a:cs typeface="Arial"/>
              </a:rPr>
              <a:t>e</a:t>
            </a:r>
            <a:r>
              <a:rPr lang="en-US" sz="1800" dirty="0" smtClean="0">
                <a:latin typeface="Arial"/>
                <a:cs typeface="Arial"/>
              </a:rPr>
              <a:t>): The idealized (haploid) population size that behaves the same way with respect to drift as a population of size N</a:t>
            </a: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N</a:t>
            </a:r>
            <a:r>
              <a:rPr lang="en-US" sz="1800" baseline="-25000" dirty="0" smtClean="0">
                <a:latin typeface="Arial"/>
                <a:cs typeface="Arial"/>
              </a:rPr>
              <a:t>e </a:t>
            </a:r>
            <a:r>
              <a:rPr lang="en-US" sz="1800" dirty="0" smtClean="0">
                <a:latin typeface="Arial"/>
                <a:cs typeface="Arial"/>
              </a:rPr>
              <a:t>due to unequal sex ratio</a:t>
            </a:r>
          </a:p>
          <a:p>
            <a:pPr>
              <a:spcAft>
                <a:spcPts val="600"/>
              </a:spcAft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N</a:t>
            </a:r>
            <a:r>
              <a:rPr lang="en-US" sz="1800" baseline="-25000" dirty="0" smtClean="0">
                <a:latin typeface="Arial"/>
                <a:cs typeface="Arial"/>
              </a:rPr>
              <a:t>e </a:t>
            </a:r>
            <a:r>
              <a:rPr lang="en-US" sz="1800" dirty="0" smtClean="0">
                <a:latin typeface="Arial"/>
                <a:cs typeface="Arial"/>
              </a:rPr>
              <a:t>due to variance in reproductive success</a:t>
            </a: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N</a:t>
            </a:r>
            <a:r>
              <a:rPr lang="en-US" sz="1800" baseline="-25000" dirty="0" smtClean="0">
                <a:latin typeface="Arial"/>
                <a:cs typeface="Arial"/>
              </a:rPr>
              <a:t>e </a:t>
            </a:r>
            <a:r>
              <a:rPr lang="en-US" sz="1800" dirty="0" smtClean="0">
                <a:latin typeface="Arial"/>
                <a:cs typeface="Arial"/>
              </a:rPr>
              <a:t>due to changing population size</a:t>
            </a: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/>
                <a:cs typeface="Arial"/>
              </a:rPr>
              <a:t>C</a:t>
            </a:r>
            <a:r>
              <a:rPr lang="en-US" sz="1800" dirty="0" smtClean="0">
                <a:latin typeface="Arial"/>
                <a:cs typeface="Arial"/>
              </a:rPr>
              <a:t>aveat: </a:t>
            </a:r>
            <a:r>
              <a:rPr lang="en-US" sz="1800" i="1" dirty="0" smtClean="0">
                <a:latin typeface="Arial"/>
                <a:cs typeface="Arial"/>
              </a:rPr>
              <a:t>N</a:t>
            </a:r>
            <a:r>
              <a:rPr lang="en-US" sz="1800" i="1" baseline="-25000" dirty="0" smtClean="0">
                <a:latin typeface="Arial"/>
                <a:cs typeface="Arial"/>
              </a:rPr>
              <a:t>e </a:t>
            </a:r>
            <a:r>
              <a:rPr lang="en-US" sz="1800" dirty="0" smtClean="0">
                <a:latin typeface="Arial"/>
                <a:cs typeface="Arial"/>
              </a:rPr>
              <a:t>is a descriptive term, and two populations with the same effective population size can have quite different dynamics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813" y="2635859"/>
            <a:ext cx="1543050" cy="53975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236" y="3471816"/>
            <a:ext cx="1320800" cy="508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536" y="4311650"/>
            <a:ext cx="1460500" cy="59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Population bottlenecks and founder effects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8800"/>
            <a:ext cx="8394700" cy="19177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1600" b="1" dirty="0" smtClean="0">
                <a:latin typeface="Arial"/>
                <a:ea typeface="Palatino" pitchFamily="127" charset="0"/>
                <a:cs typeface="Arial"/>
              </a:rPr>
              <a:t>Population </a:t>
            </a:r>
            <a:r>
              <a:rPr lang="en-US" sz="1600" b="1" dirty="0">
                <a:latin typeface="Arial"/>
                <a:ea typeface="Palatino" pitchFamily="127" charset="0"/>
                <a:cs typeface="Arial"/>
              </a:rPr>
              <a:t>bottleneck</a:t>
            </a:r>
            <a:r>
              <a:rPr lang="en-US" sz="1600" dirty="0">
                <a:latin typeface="Arial"/>
                <a:ea typeface="Palatino" pitchFamily="127" charset="0"/>
                <a:cs typeface="Arial"/>
              </a:rPr>
              <a:t>: A sharp reduction in the size of a </a:t>
            </a:r>
            <a:r>
              <a:rPr lang="en-US" sz="1600" dirty="0" smtClean="0">
                <a:latin typeface="Arial"/>
                <a:ea typeface="Palatino" pitchFamily="127" charset="0"/>
                <a:cs typeface="Arial"/>
              </a:rPr>
              <a:t>population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1600" b="1" dirty="0" smtClean="0">
                <a:latin typeface="Arial"/>
                <a:ea typeface="Palatino" pitchFamily="127" charset="0"/>
                <a:cs typeface="Arial"/>
              </a:rPr>
              <a:t>Founder </a:t>
            </a:r>
            <a:r>
              <a:rPr lang="en-US" sz="1600" b="1" dirty="0">
                <a:latin typeface="Arial"/>
                <a:ea typeface="Palatino" pitchFamily="127" charset="0"/>
                <a:cs typeface="Arial"/>
              </a:rPr>
              <a:t>effect</a:t>
            </a:r>
            <a:r>
              <a:rPr lang="en-US" sz="1600" dirty="0">
                <a:latin typeface="Arial"/>
                <a:ea typeface="Palatino" pitchFamily="127" charset="0"/>
                <a:cs typeface="Arial"/>
              </a:rPr>
              <a:t>: Bottleneck caused by the founding of a new population</a:t>
            </a:r>
          </a:p>
          <a:p>
            <a:pPr>
              <a:lnSpc>
                <a:spcPct val="200000"/>
              </a:lnSpc>
            </a:pPr>
            <a:r>
              <a:rPr lang="en-US" sz="1600" dirty="0" smtClean="0">
                <a:latin typeface="Arial"/>
                <a:cs typeface="Arial"/>
              </a:rPr>
              <a:t>Random chance determines whether an allele increases or decreases in frequency</a:t>
            </a: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6" descr="Bottleneck 2 colo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08" y="1427705"/>
            <a:ext cx="496368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" y="1143184"/>
            <a:ext cx="6413942" cy="5394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Genetic drift example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76895" y="6362700"/>
            <a:ext cx="31671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Figure from </a:t>
            </a:r>
            <a:r>
              <a:rPr lang="en-US" sz="1200" dirty="0" err="1" smtClean="0">
                <a:latin typeface="Arial"/>
                <a:cs typeface="Arial"/>
              </a:rPr>
              <a:t>Pagani</a:t>
            </a:r>
            <a:r>
              <a:rPr lang="en-US" sz="1200" dirty="0" smtClean="0">
                <a:latin typeface="Arial"/>
                <a:cs typeface="Arial"/>
              </a:rPr>
              <a:t> et al. 2016 (</a:t>
            </a:r>
            <a:r>
              <a:rPr lang="en-US" sz="1200" i="1" dirty="0" smtClean="0">
                <a:latin typeface="Arial"/>
                <a:cs typeface="Arial"/>
              </a:rPr>
              <a:t>Nature</a:t>
            </a:r>
            <a:r>
              <a:rPr lang="en-US" sz="1200" dirty="0" smtClean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022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Genes mirror geography in Europe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1" y="6415062"/>
            <a:ext cx="487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err="1" smtClean="0">
                <a:latin typeface="Arial"/>
                <a:cs typeface="Arial"/>
                <a:sym typeface="Wingdings"/>
              </a:rPr>
              <a:t>Novembre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 et al. (2008, </a:t>
            </a:r>
            <a:r>
              <a:rPr lang="en-US" sz="900" i="1" dirty="0" smtClean="0">
                <a:latin typeface="Arial"/>
                <a:cs typeface="Arial"/>
                <a:sym typeface="Wingdings"/>
              </a:rPr>
              <a:t>Nature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)</a:t>
            </a:r>
            <a:endParaRPr lang="en-US" sz="900" i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2700" b="39538"/>
          <a:stretch>
            <a:fillRect/>
          </a:stretch>
        </p:blipFill>
        <p:spPr>
          <a:xfrm>
            <a:off x="1765293" y="1435101"/>
            <a:ext cx="5667856" cy="45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Natural selection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0500"/>
            <a:ext cx="8358977" cy="4525963"/>
          </a:xfrm>
        </p:spPr>
        <p:txBody>
          <a:bodyPr>
            <a:normAutofit lnSpcReduction="10000"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Natural selection</a:t>
            </a:r>
            <a:r>
              <a:rPr lang="en-US" sz="1800" dirty="0" smtClean="0">
                <a:latin typeface="Arial"/>
                <a:cs typeface="Arial"/>
              </a:rPr>
              <a:t>: The differential survival and/or reproduction of different genotypes due to unequal </a:t>
            </a:r>
            <a:r>
              <a:rPr lang="en-US" sz="1800" dirty="0" err="1" smtClean="0">
                <a:latin typeface="Arial"/>
                <a:cs typeface="Arial"/>
              </a:rPr>
              <a:t>fitnesses</a:t>
            </a:r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Natural selection is not the same thing as evolution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Selection coefficient (</a:t>
            </a:r>
            <a:r>
              <a:rPr lang="en-US" sz="1800" i="1" dirty="0" err="1" smtClean="0">
                <a:latin typeface="Arial"/>
                <a:cs typeface="Arial"/>
              </a:rPr>
              <a:t>s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US" sz="1800" i="1" dirty="0" smtClean="0">
                <a:latin typeface="Arial"/>
                <a:cs typeface="Arial"/>
              </a:rPr>
              <a:t>s </a:t>
            </a:r>
            <a:r>
              <a:rPr lang="en-US" sz="1800" dirty="0">
                <a:latin typeface="Arial"/>
                <a:cs typeface="Arial"/>
              </a:rPr>
              <a:t>=</a:t>
            </a:r>
            <a:r>
              <a:rPr lang="en-US" sz="1800" dirty="0" smtClean="0">
                <a:latin typeface="Arial"/>
                <a:cs typeface="Arial"/>
              </a:rPr>
              <a:t> 0.01 indicates a 1% fitness advantage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|</a:t>
            </a:r>
            <a:r>
              <a:rPr lang="en-US" sz="1800" i="1" dirty="0" err="1" smtClean="0">
                <a:latin typeface="Arial"/>
                <a:cs typeface="Arial"/>
              </a:rPr>
              <a:t>s</a:t>
            </a:r>
            <a:r>
              <a:rPr lang="en-US" sz="1800" i="1" dirty="0" smtClean="0">
                <a:latin typeface="Arial"/>
                <a:cs typeface="Arial"/>
              </a:rPr>
              <a:t>| </a:t>
            </a:r>
            <a:r>
              <a:rPr lang="en-US" sz="1800" dirty="0" smtClean="0">
                <a:latin typeface="Arial"/>
                <a:cs typeface="Arial"/>
              </a:rPr>
              <a:t>tends to be close to 0 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Operates on short time scales (~1/</a:t>
            </a:r>
            <a:r>
              <a:rPr lang="en-US" sz="1800" i="1" dirty="0" smtClean="0">
                <a:latin typeface="Arial"/>
                <a:cs typeface="Arial"/>
              </a:rPr>
              <a:t>s</a:t>
            </a:r>
            <a:r>
              <a:rPr lang="en-US" sz="1800" dirty="0" smtClean="0">
                <a:latin typeface="Arial"/>
                <a:cs typeface="Arial"/>
              </a:rPr>
              <a:t> generations)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The outcome of natural selection depends on </a:t>
            </a:r>
            <a:r>
              <a:rPr lang="en-US" sz="1800" dirty="0" err="1" smtClean="0">
                <a:latin typeface="Arial"/>
                <a:cs typeface="Arial"/>
              </a:rPr>
              <a:t>fitnesses</a:t>
            </a:r>
            <a:r>
              <a:rPr lang="en-US" sz="1800" dirty="0" smtClean="0">
                <a:latin typeface="Arial"/>
                <a:cs typeface="Arial"/>
              </a:rPr>
              <a:t> and initial frequencies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Probability of </a:t>
            </a:r>
            <a:r>
              <a:rPr lang="en-US" sz="1800" dirty="0">
                <a:latin typeface="Arial"/>
                <a:cs typeface="Arial"/>
              </a:rPr>
              <a:t>fixation: </a:t>
            </a:r>
            <a:r>
              <a:rPr lang="en-US" sz="1800" dirty="0" smtClean="0">
                <a:latin typeface="Arial"/>
                <a:cs typeface="Arial"/>
              </a:rPr>
              <a:t>~2</a:t>
            </a:r>
            <a:r>
              <a:rPr lang="en-US" sz="1800" i="1" dirty="0" smtClean="0">
                <a:latin typeface="Arial"/>
                <a:cs typeface="Arial"/>
              </a:rPr>
              <a:t>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Most advantageous mutations are not fixed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15975"/>
          <a:stretch>
            <a:fillRect/>
          </a:stretch>
        </p:blipFill>
        <p:spPr>
          <a:xfrm>
            <a:off x="6606845" y="2696632"/>
            <a:ext cx="2020042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5206"/>
            <a:ext cx="8241696" cy="5073513"/>
          </a:xfrm>
        </p:spPr>
        <p:txBody>
          <a:bodyPr>
            <a:normAutofit/>
          </a:bodyPr>
          <a:lstStyle/>
          <a:p>
            <a:r>
              <a:rPr lang="en-US" sz="1800" i="1" dirty="0" smtClean="0">
                <a:latin typeface="Arial"/>
                <a:cs typeface="Arial"/>
              </a:rPr>
              <a:t>COMT</a:t>
            </a:r>
            <a:r>
              <a:rPr lang="en-US" sz="1800" dirty="0" smtClean="0">
                <a:latin typeface="Arial"/>
                <a:cs typeface="Arial"/>
              </a:rPr>
              <a:t> (</a:t>
            </a:r>
            <a:r>
              <a:rPr lang="en-US" sz="1800" dirty="0" err="1" smtClean="0">
                <a:latin typeface="Arial"/>
                <a:cs typeface="Arial"/>
              </a:rPr>
              <a:t>catechol-O-methyltransferase</a:t>
            </a:r>
            <a:r>
              <a:rPr lang="en-US" sz="1800" dirty="0" smtClean="0">
                <a:latin typeface="Arial"/>
                <a:cs typeface="Arial"/>
              </a:rPr>
              <a:t>) and test-taking anxiety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What is wrong with this claim?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Case Study #1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4941025"/>
            <a:ext cx="8448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Why Can Some Kids Handle Pressure While Others Fall Apart? </a:t>
            </a:r>
          </a:p>
          <a:p>
            <a:r>
              <a:rPr lang="en-US" sz="1400" dirty="0" smtClean="0">
                <a:latin typeface="Arial"/>
                <a:cs typeface="Arial"/>
              </a:rPr>
              <a:t>Po Bronson and Ashley </a:t>
            </a:r>
            <a:r>
              <a:rPr lang="en-US" sz="1400" dirty="0" err="1" smtClean="0">
                <a:latin typeface="Arial"/>
                <a:cs typeface="Arial"/>
              </a:rPr>
              <a:t>Merryman</a:t>
            </a:r>
            <a:r>
              <a:rPr lang="en-US" sz="1400" dirty="0" smtClean="0">
                <a:latin typeface="Arial"/>
                <a:cs typeface="Arial"/>
              </a:rPr>
              <a:t>, New York </a:t>
            </a:r>
            <a:r>
              <a:rPr lang="en-US" sz="1400" smtClean="0">
                <a:latin typeface="Arial"/>
                <a:cs typeface="Arial"/>
              </a:rPr>
              <a:t>Times, February </a:t>
            </a:r>
            <a:r>
              <a:rPr lang="en-US" sz="1400" dirty="0" smtClean="0">
                <a:latin typeface="Arial"/>
                <a:cs typeface="Arial"/>
              </a:rPr>
              <a:t>6, 2013 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57199" y="1856672"/>
            <a:ext cx="53848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“Some scholars have suggested that we are all Warriors or Worriers. Those with fast-acting dopamine clearers are the Warriors, ready for threatening environments where maximum performance is required. Those with slow-acting dopamine clearers are the Worriers, capable of more complex planning. Over the course of evolution, both Warriors and Worriers were necessary for human tribes to survive. In truth, </a:t>
            </a:r>
            <a:r>
              <a:rPr lang="en-US" sz="1400" b="1" dirty="0" smtClean="0">
                <a:latin typeface="Arial"/>
                <a:cs typeface="Arial"/>
              </a:rPr>
              <a:t>because we all get one </a:t>
            </a:r>
            <a:r>
              <a:rPr lang="en-US" sz="1400" b="1" i="1" dirty="0" smtClean="0">
                <a:latin typeface="Arial"/>
                <a:cs typeface="Arial"/>
              </a:rPr>
              <a:t>COMT </a:t>
            </a:r>
            <a:r>
              <a:rPr lang="en-US" sz="1400" b="1" dirty="0" smtClean="0">
                <a:latin typeface="Arial"/>
                <a:cs typeface="Arial"/>
              </a:rPr>
              <a:t>gene from our father and one from our mother, about half of all people inherit one of each gene variation, so they have a mix of the enzymes and are somewhere in between the Warriors and the Worriers. About a quarter of people carry Warrior-only genes, and a quarter of people Worrier-only.</a:t>
            </a:r>
            <a:r>
              <a:rPr lang="en-US" sz="1400" dirty="0" smtClean="0">
                <a:latin typeface="Arial"/>
                <a:cs typeface="Arial"/>
              </a:rPr>
              <a:t>”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90" y="2277961"/>
            <a:ext cx="2686795" cy="1942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Natural selection: fitness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738"/>
            <a:ext cx="8383718" cy="501303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Genotype-specific fitness is often represented by the parameter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i="1" dirty="0" smtClean="0">
                <a:solidFill>
                  <a:srgbClr val="000000"/>
                </a:solidFill>
                <a:latin typeface="Georgia"/>
                <a:cs typeface="Georgia"/>
              </a:rPr>
              <a:t>w</a:t>
            </a:r>
          </a:p>
          <a:p>
            <a:pPr>
              <a:spcAft>
                <a:spcPts val="600"/>
              </a:spcAft>
            </a:pPr>
            <a:r>
              <a:rPr lang="en-US" sz="1800" b="1" dirty="0" smtClean="0">
                <a:latin typeface="Arial"/>
                <a:cs typeface="Arial"/>
              </a:rPr>
              <a:t>Relative </a:t>
            </a:r>
            <a:r>
              <a:rPr lang="en-US" sz="1800" dirty="0" smtClean="0">
                <a:latin typeface="Arial"/>
                <a:cs typeface="Arial"/>
              </a:rPr>
              <a:t>fitness determines allele frequency changes over time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Absolute fitness determines population growth rates</a:t>
            </a: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b="1" dirty="0" smtClean="0">
                <a:latin typeface="Arial"/>
                <a:cs typeface="Arial"/>
              </a:rPr>
              <a:t>Neutral </a:t>
            </a:r>
            <a:r>
              <a:rPr lang="en-US" sz="1800" dirty="0" smtClean="0">
                <a:latin typeface="Arial"/>
                <a:cs typeface="Arial"/>
              </a:rPr>
              <a:t>genotypes have a fitness of 1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Advantageous genotypes have a fitness greater than 1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Deleterious genotypes have a fitness less than 1</a:t>
            </a: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96" y="2794004"/>
            <a:ext cx="2540000" cy="2118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29696" y="3613666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The Far Side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(Gary Larson)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Types of natural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s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election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82" y="1951511"/>
            <a:ext cx="8383718" cy="3738046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Directional selection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Overdominant</a:t>
            </a:r>
            <a:r>
              <a:rPr lang="en-US" sz="2000" dirty="0" smtClean="0">
                <a:latin typeface="Arial"/>
                <a:cs typeface="Arial"/>
              </a:rPr>
              <a:t> selection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Heterozygte</a:t>
            </a:r>
            <a:r>
              <a:rPr lang="en-US" sz="2000" dirty="0" smtClean="0">
                <a:latin typeface="Arial"/>
                <a:cs typeface="Arial"/>
              </a:rPr>
              <a:t> advantage</a:t>
            </a: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Underdominant</a:t>
            </a:r>
            <a:r>
              <a:rPr lang="en-US" sz="2000" dirty="0" smtClean="0">
                <a:latin typeface="Arial"/>
                <a:cs typeface="Arial"/>
              </a:rPr>
              <a:t> selection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Heterozygote disadvantage</a:t>
            </a: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Frequency dependent selection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1735665"/>
            <a:ext cx="3384550" cy="415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Mathematics of natural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s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election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6646"/>
            <a:ext cx="8383718" cy="3660458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Haploid scenario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Allele frequency next generation can be found by weighting alleles by how much they contribute to the gene pool (fitness)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Allele frequency at an arbitrary point in time:</a:t>
            </a:r>
            <a:endParaRPr lang="en-US" sz="10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32" y="3305178"/>
            <a:ext cx="1657350" cy="46355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802" y="5020196"/>
            <a:ext cx="2025650" cy="53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538"/>
            <a:ext cx="8383718" cy="3660458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Diploid scenario with fitness dominance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Frequencies next generation can be found by weighting contributions to the gene pool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39" y="2796182"/>
            <a:ext cx="3517900" cy="546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675" y="3686816"/>
            <a:ext cx="3530600" cy="51435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39" y="4493896"/>
            <a:ext cx="3530600" cy="546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880" y="5538788"/>
            <a:ext cx="3213100" cy="5461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7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solidFill>
                  <a:srgbClr val="115EBD"/>
                </a:solidFill>
                <a:latin typeface="Arial"/>
                <a:cs typeface="Arial"/>
              </a:rPr>
              <a:t>Mathematics of natural selection</a:t>
            </a:r>
            <a:endParaRPr lang="en-US"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Mathematics of natural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s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election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3585"/>
            <a:ext cx="8383718" cy="3660458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General equation for single generation allele frequency change: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Response to selection hinges on: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Allele frequencies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The relative fitness of an allele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Mean fitness of a population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75" y="1920159"/>
            <a:ext cx="2349500" cy="419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40" y="3306531"/>
            <a:ext cx="2514600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Simulations of directional selection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13" name="Picture 12" descr="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5" y="1392238"/>
            <a:ext cx="3627120" cy="3840480"/>
          </a:xfrm>
          <a:prstGeom prst="rect">
            <a:avLst/>
          </a:prstGeom>
        </p:spPr>
      </p:pic>
      <p:pic>
        <p:nvPicPr>
          <p:cNvPr id="14" name="Picture 13" descr="pic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725" y="1392238"/>
            <a:ext cx="3627120" cy="3840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15274" y="1305080"/>
            <a:ext cx="3108477" cy="314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94476" y="1329270"/>
            <a:ext cx="3425370" cy="314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67520" y="5054920"/>
            <a:ext cx="307945" cy="355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511900" y="5135958"/>
            <a:ext cx="307945" cy="355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5651" y="5990610"/>
            <a:ext cx="1163320" cy="33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Natural selection example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47314" y="4477044"/>
            <a:ext cx="8176373" cy="16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indent="-2286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>
                <a:tab pos="520700" algn="l"/>
              </a:tabLst>
              <a:defRPr/>
            </a:pPr>
            <a:r>
              <a:rPr lang="en-US" kern="0" dirty="0" smtClean="0">
                <a:latin typeface="Arial"/>
                <a:cs typeface="Arial"/>
              </a:rPr>
              <a:t>Figures </a:t>
            </a:r>
            <a:r>
              <a:rPr lang="en-US" kern="0" dirty="0">
                <a:latin typeface="Arial"/>
                <a:cs typeface="Arial"/>
              </a:rPr>
              <a:t>from </a:t>
            </a:r>
            <a:r>
              <a:rPr lang="en-US" kern="0" dirty="0" err="1">
                <a:latin typeface="Arial"/>
                <a:cs typeface="Arial"/>
              </a:rPr>
              <a:t>Gerbault</a:t>
            </a:r>
            <a:r>
              <a:rPr lang="en-US" kern="0" dirty="0">
                <a:latin typeface="Arial"/>
                <a:cs typeface="Arial"/>
              </a:rPr>
              <a:t> et al. 2011 (</a:t>
            </a:r>
            <a:r>
              <a:rPr lang="en-US" i="1" kern="0" dirty="0">
                <a:latin typeface="Arial"/>
                <a:cs typeface="Arial"/>
              </a:rPr>
              <a:t>Phil Trans Roy </a:t>
            </a:r>
            <a:r>
              <a:rPr lang="en-US" i="1" kern="0" dirty="0" err="1">
                <a:latin typeface="Arial"/>
                <a:cs typeface="Arial"/>
              </a:rPr>
              <a:t>Soc</a:t>
            </a:r>
            <a:r>
              <a:rPr lang="en-US" i="1" kern="0" dirty="0">
                <a:latin typeface="Arial"/>
                <a:cs typeface="Arial"/>
              </a:rPr>
              <a:t> B</a:t>
            </a:r>
            <a:r>
              <a:rPr lang="en-US" kern="0" dirty="0">
                <a:latin typeface="Arial"/>
                <a:cs typeface="Arial"/>
              </a:rPr>
              <a:t>)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520700" algn="l"/>
              </a:tabLst>
              <a:defRPr/>
            </a:pPr>
            <a:endParaRPr lang="en-US" kern="0" dirty="0" smtClean="0">
              <a:latin typeface="Arial"/>
              <a:cs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520700" algn="l"/>
              </a:tabLst>
              <a:defRPr/>
            </a:pPr>
            <a:r>
              <a:rPr lang="en-US" kern="0" dirty="0" smtClean="0">
                <a:latin typeface="Arial"/>
                <a:cs typeface="Arial"/>
              </a:rPr>
              <a:t>Lactase persistence alleles show evidence of positive selection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520700" algn="l"/>
              </a:tabLst>
              <a:defRPr/>
            </a:pPr>
            <a:endParaRPr lang="en-US" kern="0" dirty="0" smtClean="0">
              <a:latin typeface="Arial"/>
              <a:cs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520700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causal alleles in Africa (convergent phenotypic evolution)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 descr="F1.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1"/>
          <a:stretch/>
        </p:blipFill>
        <p:spPr>
          <a:xfrm>
            <a:off x="624727" y="1965100"/>
            <a:ext cx="3553574" cy="1745956"/>
          </a:xfrm>
          <a:prstGeom prst="rect">
            <a:avLst/>
          </a:prstGeom>
        </p:spPr>
      </p:pic>
      <p:pic>
        <p:nvPicPr>
          <p:cNvPr id="9" name="Picture 8" descr="F1.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8"/>
          <a:stretch/>
        </p:blipFill>
        <p:spPr>
          <a:xfrm>
            <a:off x="4903413" y="1888157"/>
            <a:ext cx="3553574" cy="1835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0713" y="1718053"/>
            <a:ext cx="23149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  <a:defRPr/>
            </a:pPr>
            <a:r>
              <a:rPr lang="en-US" sz="1200" kern="0" dirty="0">
                <a:latin typeface="Arial"/>
                <a:cs typeface="Arial"/>
              </a:rPr>
              <a:t>Lactase persistence phenotype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1731952"/>
            <a:ext cx="23489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  <a:defRPr/>
            </a:pPr>
            <a:r>
              <a:rPr lang="en-US" sz="1200" kern="0" dirty="0" smtClean="0">
                <a:latin typeface="Arial"/>
                <a:cs typeface="Arial"/>
              </a:rPr>
              <a:t>Distribution of the 13910T allele</a:t>
            </a:r>
            <a:endParaRPr lang="en-US" sz="1200" kern="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537" r="12394"/>
          <a:stretch/>
        </p:blipFill>
        <p:spPr>
          <a:xfrm>
            <a:off x="7912100" y="4578644"/>
            <a:ext cx="832049" cy="1413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Mutation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67" y="3500013"/>
            <a:ext cx="8642601" cy="304366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latin typeface="Arial"/>
                <a:cs typeface="Arial"/>
              </a:rPr>
              <a:t>A “Goldilocks” </a:t>
            </a:r>
            <a:r>
              <a:rPr lang="en-US" sz="1800" dirty="0" smtClean="0">
                <a:latin typeface="Arial"/>
                <a:cs typeface="Arial"/>
              </a:rPr>
              <a:t>scenario: Too </a:t>
            </a:r>
            <a:r>
              <a:rPr lang="en-US" sz="1800" dirty="0">
                <a:latin typeface="Arial"/>
                <a:cs typeface="Arial"/>
              </a:rPr>
              <a:t>low a mutation </a:t>
            </a:r>
            <a:r>
              <a:rPr lang="en-US" sz="1800" dirty="0" smtClean="0">
                <a:latin typeface="Arial"/>
                <a:cs typeface="Arial"/>
              </a:rPr>
              <a:t>rate and populations lack </a:t>
            </a:r>
            <a:r>
              <a:rPr lang="en-US" sz="1800" dirty="0">
                <a:latin typeface="Arial"/>
                <a:cs typeface="Arial"/>
              </a:rPr>
              <a:t>genetic </a:t>
            </a:r>
            <a:r>
              <a:rPr lang="en-US" sz="1800" dirty="0" smtClean="0">
                <a:latin typeface="Arial"/>
                <a:cs typeface="Arial"/>
              </a:rPr>
              <a:t>diversity.  Too </a:t>
            </a:r>
            <a:r>
              <a:rPr lang="en-US" sz="1800" dirty="0">
                <a:latin typeface="Arial"/>
                <a:cs typeface="Arial"/>
              </a:rPr>
              <a:t>high of a mutation </a:t>
            </a:r>
            <a:r>
              <a:rPr lang="en-US" sz="1800" dirty="0" smtClean="0">
                <a:latin typeface="Arial"/>
                <a:cs typeface="Arial"/>
              </a:rPr>
              <a:t>rate and natural </a:t>
            </a:r>
            <a:r>
              <a:rPr lang="en-US" sz="1800" dirty="0">
                <a:latin typeface="Arial"/>
                <a:cs typeface="Arial"/>
              </a:rPr>
              <a:t>selection is unable to purge </a:t>
            </a:r>
            <a:r>
              <a:rPr lang="en-US" sz="1800" dirty="0" smtClean="0">
                <a:latin typeface="Arial"/>
                <a:cs typeface="Arial"/>
              </a:rPr>
              <a:t>deleterious mutations.</a:t>
            </a:r>
          </a:p>
          <a:p>
            <a:pPr>
              <a:spcAft>
                <a:spcPts val="600"/>
              </a:spcAft>
            </a:pP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Evolutionary genetics tends to focus on </a:t>
            </a:r>
            <a:r>
              <a:rPr lang="en-US" sz="1800" i="1" dirty="0" smtClean="0">
                <a:latin typeface="Arial"/>
                <a:cs typeface="Arial"/>
              </a:rPr>
              <a:t>germline</a:t>
            </a:r>
            <a:r>
              <a:rPr lang="en-US" sz="1800" dirty="0" smtClean="0">
                <a:latin typeface="Arial"/>
                <a:cs typeface="Arial"/>
              </a:rPr>
              <a:t> mutations, as opposed to somatic mutations (most germline mutations occur during DNA replication)</a:t>
            </a:r>
          </a:p>
          <a:p>
            <a:pPr>
              <a:spcAft>
                <a:spcPts val="600"/>
              </a:spcAft>
            </a:pPr>
            <a:endParaRPr lang="en-US" sz="1800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Mutation rates vary across the genome (much more common at </a:t>
            </a:r>
            <a:r>
              <a:rPr lang="en-US" sz="1800" dirty="0" err="1" smtClean="0">
                <a:latin typeface="Arial"/>
                <a:cs typeface="Arial"/>
              </a:rPr>
              <a:t>CpG</a:t>
            </a:r>
            <a:r>
              <a:rPr lang="en-US" sz="1800" dirty="0" smtClean="0">
                <a:latin typeface="Arial"/>
                <a:cs typeface="Arial"/>
              </a:rPr>
              <a:t> sites)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955" y="1236666"/>
            <a:ext cx="398286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Human germline mutation rates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866"/>
          <a:stretch/>
        </p:blipFill>
        <p:spPr>
          <a:xfrm>
            <a:off x="1421747" y="1062430"/>
            <a:ext cx="6076297" cy="4804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4594" y="6171878"/>
            <a:ext cx="5845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Figure from </a:t>
            </a:r>
            <a:r>
              <a:rPr lang="en-US" sz="1200" dirty="0" err="1" smtClean="0">
                <a:latin typeface="Arial"/>
                <a:cs typeface="Arial"/>
              </a:rPr>
              <a:t>Ségurel</a:t>
            </a:r>
            <a:r>
              <a:rPr lang="en-US" sz="1200" dirty="0" smtClean="0">
                <a:latin typeface="Arial"/>
                <a:cs typeface="Arial"/>
              </a:rPr>
              <a:t> et al 2015 (</a:t>
            </a:r>
            <a:r>
              <a:rPr lang="en-US" sz="1200" i="1" dirty="0" smtClean="0">
                <a:latin typeface="Arial"/>
                <a:cs typeface="Arial"/>
              </a:rPr>
              <a:t>Annual Review of Genomics and Human Genetics</a:t>
            </a:r>
            <a:r>
              <a:rPr lang="en-US" sz="1200" dirty="0" smtClean="0"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Qwizards_-_X-Men_Summer_Edition_201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9" r="18401"/>
          <a:stretch/>
        </p:blipFill>
        <p:spPr>
          <a:xfrm>
            <a:off x="7053872" y="3896700"/>
            <a:ext cx="1487423" cy="1489544"/>
          </a:xfrm>
          <a:prstGeom prst="ellipse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2336" y="1016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Distribution of fitness effects (DFE)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96334" y="4298375"/>
            <a:ext cx="8517466" cy="254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228600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Most mutations are deleterious or neutral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(they do not increase Darwinian fitness)</a:t>
            </a:r>
          </a:p>
          <a:p>
            <a:pPr marL="228600" indent="-228600"/>
            <a:endParaRPr lang="en-US" sz="3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228600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Alas, most mutations don’t result in </a:t>
            </a:r>
            <a:r>
              <a:rPr lang="en-US" sz="2000" i="1" dirty="0" smtClean="0">
                <a:solidFill>
                  <a:srgbClr val="000000"/>
                </a:solidFill>
                <a:latin typeface="Arial"/>
                <a:cs typeface="Arial"/>
              </a:rPr>
              <a:t>hopeful monsters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(a la Goldschmidt)</a:t>
            </a:r>
            <a:endParaRPr lang="en-US" sz="2000" i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54" y="1328647"/>
            <a:ext cx="4316849" cy="3017520"/>
          </a:xfrm>
          <a:prstGeom prst="rect">
            <a:avLst/>
          </a:prstGeom>
        </p:spPr>
      </p:pic>
      <p:pic>
        <p:nvPicPr>
          <p:cNvPr id="11" name="Picture 10" descr="2000px-ProhibitionSign2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53" y="3722545"/>
            <a:ext cx="1846871" cy="18468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19378" y="5536904"/>
            <a:ext cx="44481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>
                <a:latin typeface="Arial"/>
                <a:ea typeface="Palatino" pitchFamily="127" charset="0"/>
                <a:cs typeface="Arial"/>
              </a:rPr>
              <a:t>Marvel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1979" y="4154533"/>
            <a:ext cx="15359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Vesicular stomatitis virus data</a:t>
            </a:r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7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Clearing up some common misconceptions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66094" y="2901182"/>
            <a:ext cx="8420705" cy="3563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Aft>
                <a:spcPts val="600"/>
              </a:spcAft>
              <a:buFont typeface="Arial"/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Dominant alleles need not be the major (most common) allele</a:t>
            </a: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Higher fitness alleles need not be major allele</a:t>
            </a: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Higher fitness alleles are not always dominant (and vice versa)</a:t>
            </a:r>
          </a:p>
        </p:txBody>
      </p:sp>
      <p:pic>
        <p:nvPicPr>
          <p:cNvPr id="10" name="Picture 9" descr="RatioPun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12954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Mutation and molecular clocks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95" y="1660070"/>
            <a:ext cx="8587619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The rate of neutral substitution depends on mutation rate alone (surprisingly it is independent of population size)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Derivation: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A population of N diploid alleles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        mutations per generation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Each of the 2N alleles present as an equal chance to be fixed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Rate of fixation=(population-level rate of mutation) × (probability of fixation)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Assumes that mutation rates are low (              </a:t>
            </a:r>
            <a:r>
              <a:rPr lang="en-US" sz="1800" dirty="0" smtClean="0">
                <a:latin typeface="Symbol" charset="2"/>
                <a:cs typeface="Symbol" charset="2"/>
              </a:rPr>
              <a:t>)</a:t>
            </a: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799" y="2925308"/>
            <a:ext cx="4413250" cy="4699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40739"/>
              </p:ext>
            </p:extLst>
          </p:nvPr>
        </p:nvGraphicFramePr>
        <p:xfrm>
          <a:off x="4912783" y="5551033"/>
          <a:ext cx="903817" cy="27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2" name="Equation" r:id="rId5" imgW="635000" imgH="190500" progId="Equation.DSMT4">
                  <p:embed/>
                </p:oleObj>
              </mc:Choice>
              <mc:Fallback>
                <p:oleObj name="Equation" r:id="rId5" imgW="635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2783" y="5551033"/>
                        <a:ext cx="903817" cy="271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724556"/>
              </p:ext>
            </p:extLst>
          </p:nvPr>
        </p:nvGraphicFramePr>
        <p:xfrm>
          <a:off x="1068388" y="4568825"/>
          <a:ext cx="488834" cy="27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3" name="Equation" r:id="rId7" imgW="342900" imgH="190500" progId="Equation.DSMT4">
                  <p:embed/>
                </p:oleObj>
              </mc:Choice>
              <mc:Fallback>
                <p:oleObj name="Equation" r:id="rId7" imgW="3429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8388" y="4568825"/>
                        <a:ext cx="488834" cy="271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Migration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530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When population geneticists refer to migration they mean </a:t>
            </a:r>
            <a:r>
              <a:rPr lang="en-US" sz="2000" b="1" i="1" dirty="0" smtClean="0">
                <a:latin typeface="Arial"/>
                <a:cs typeface="Arial"/>
              </a:rPr>
              <a:t>gene </a:t>
            </a:r>
            <a:r>
              <a:rPr lang="en-US" sz="2000" b="1" dirty="0" smtClean="0">
                <a:latin typeface="Arial"/>
                <a:cs typeface="Arial"/>
              </a:rPr>
              <a:t>flow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The parameter </a:t>
            </a:r>
            <a:r>
              <a:rPr lang="en-US" sz="2000" i="1" dirty="0" err="1" smtClean="0">
                <a:latin typeface="Arial"/>
                <a:cs typeface="Arial"/>
              </a:rPr>
              <a:t>m</a:t>
            </a:r>
            <a:r>
              <a:rPr lang="en-US" sz="2000" dirty="0" smtClean="0">
                <a:latin typeface="Arial"/>
                <a:cs typeface="Arial"/>
              </a:rPr>
              <a:t> equals the proportion of alleles in a population that are from immigrants</a:t>
            </a:r>
          </a:p>
          <a:p>
            <a:pPr>
              <a:spcAft>
                <a:spcPts val="600"/>
              </a:spcAft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Gene flow homogenizes populations</a:t>
            </a:r>
          </a:p>
          <a:p>
            <a:pPr>
              <a:spcAft>
                <a:spcPts val="600"/>
              </a:spcAft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Local differentiation occurs when there is</a:t>
            </a:r>
          </a:p>
          <a:p>
            <a:pPr>
              <a:spcAft>
                <a:spcPts val="600"/>
              </a:spcAft>
              <a:buNone/>
            </a:pPr>
            <a:r>
              <a:rPr lang="en-US" sz="2000" dirty="0" smtClean="0">
                <a:latin typeface="Arial"/>
                <a:cs typeface="Arial"/>
              </a:rPr>
              <a:t>	&lt; 1 migrant per generation (i.e. </a:t>
            </a:r>
            <a:r>
              <a:rPr lang="en-US" sz="2000" i="1" dirty="0" smtClean="0">
                <a:latin typeface="Arial"/>
                <a:cs typeface="Arial"/>
              </a:rPr>
              <a:t>Nm </a:t>
            </a:r>
            <a:r>
              <a:rPr lang="en-US" sz="2000" dirty="0" smtClean="0">
                <a:latin typeface="Arial"/>
                <a:cs typeface="Arial"/>
              </a:rPr>
              <a:t>&lt;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9680" y="3524100"/>
            <a:ext cx="235712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16053" y="5546271"/>
            <a:ext cx="11208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National Geographic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Simulations of migration (and genetic drift)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6" descr="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138" y="3767663"/>
            <a:ext cx="6610350" cy="1774825"/>
          </a:xfrm>
          <a:prstGeom prst="rect">
            <a:avLst/>
          </a:prstGeom>
        </p:spPr>
      </p:pic>
      <p:pic>
        <p:nvPicPr>
          <p:cNvPr id="8" name="Picture 7" descr="pic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138" y="1441828"/>
            <a:ext cx="6610350" cy="1774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5905" y="1354138"/>
            <a:ext cx="32657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No gene flow</a:t>
            </a:r>
            <a:r>
              <a:rPr lang="en-US" sz="1200" i="1" dirty="0" smtClean="0">
                <a:latin typeface="Arial"/>
                <a:cs typeface="Arial"/>
              </a:rPr>
              <a:t>: N</a:t>
            </a:r>
            <a:r>
              <a:rPr lang="en-US" sz="1200" dirty="0" smtClean="0">
                <a:latin typeface="Arial"/>
                <a:cs typeface="Arial"/>
              </a:rPr>
              <a:t>=100, </a:t>
            </a:r>
            <a:r>
              <a:rPr lang="en-US" sz="1200" i="1" dirty="0" smtClean="0">
                <a:latin typeface="Arial"/>
                <a:cs typeface="Arial"/>
              </a:rPr>
              <a:t>m </a:t>
            </a:r>
            <a:r>
              <a:rPr lang="en-US" sz="1200" dirty="0" smtClean="0">
                <a:latin typeface="Arial"/>
                <a:cs typeface="Arial"/>
              </a:rPr>
              <a:t>=0 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5254" y="3748903"/>
            <a:ext cx="32657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Substantial gene flow:</a:t>
            </a:r>
            <a:r>
              <a:rPr lang="en-US" sz="1200" i="1" dirty="0" smtClean="0">
                <a:latin typeface="Arial"/>
                <a:cs typeface="Arial"/>
              </a:rPr>
              <a:t> N </a:t>
            </a:r>
            <a:r>
              <a:rPr lang="en-US" sz="1200" dirty="0" smtClean="0">
                <a:latin typeface="Arial"/>
                <a:cs typeface="Arial"/>
              </a:rPr>
              <a:t>= 100, </a:t>
            </a:r>
            <a:r>
              <a:rPr lang="en-US" sz="1200" i="1" dirty="0" smtClean="0">
                <a:latin typeface="Arial"/>
                <a:cs typeface="Arial"/>
              </a:rPr>
              <a:t>m </a:t>
            </a:r>
            <a:r>
              <a:rPr lang="en-US" sz="1200" dirty="0" smtClean="0">
                <a:latin typeface="Arial"/>
                <a:cs typeface="Arial"/>
              </a:rPr>
              <a:t>= 0.01 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5651" y="5990610"/>
            <a:ext cx="1163320" cy="33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815515" y="5347974"/>
            <a:ext cx="307945" cy="389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15515" y="2985854"/>
            <a:ext cx="307945" cy="389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Migration example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9239"/>
            <a:ext cx="8229600" cy="469106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Geographic proximity results in genetic similarity</a:t>
            </a: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The Y-chromosome legacy of </a:t>
            </a:r>
            <a:r>
              <a:rPr lang="en-US" sz="2000" dirty="0" err="1" smtClean="0">
                <a:latin typeface="Arial"/>
                <a:cs typeface="Arial"/>
              </a:rPr>
              <a:t>Ghengis</a:t>
            </a:r>
            <a:r>
              <a:rPr lang="en-US" sz="2000" dirty="0" smtClean="0">
                <a:latin typeface="Arial"/>
                <a:cs typeface="Arial"/>
              </a:rPr>
              <a:t> Khan</a:t>
            </a:r>
          </a:p>
          <a:p>
            <a:pPr>
              <a:buNone/>
            </a:pPr>
            <a:r>
              <a:rPr lang="en-US" sz="1400" dirty="0" smtClean="0">
                <a:latin typeface="Arial"/>
                <a:cs typeface="Arial"/>
              </a:rPr>
              <a:t>	</a:t>
            </a:r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dirty="0" err="1" smtClean="0">
                <a:latin typeface="Arial"/>
                <a:cs typeface="Arial"/>
              </a:rPr>
              <a:t>Zerjal</a:t>
            </a:r>
            <a:r>
              <a:rPr lang="en-US" sz="1800" dirty="0" smtClean="0">
                <a:latin typeface="Arial"/>
                <a:cs typeface="Arial"/>
              </a:rPr>
              <a:t> et al. 2003, American Journal of Human Genetics)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9" descr="Untitled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448" y="2058678"/>
            <a:ext cx="5722620" cy="301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Mating structure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Panmixia</a:t>
            </a:r>
            <a:r>
              <a:rPr lang="en-US" sz="2000" dirty="0" smtClean="0">
                <a:latin typeface="Arial"/>
                <a:cs typeface="Arial"/>
              </a:rPr>
              <a:t>: random-mating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Assortative</a:t>
            </a:r>
            <a:r>
              <a:rPr lang="en-US" sz="2000" dirty="0" smtClean="0">
                <a:latin typeface="Arial"/>
                <a:cs typeface="Arial"/>
              </a:rPr>
              <a:t> mating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Non-random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Leads to departures from Hardy-Weinberg </a:t>
            </a:r>
            <a:r>
              <a:rPr lang="en-US" sz="1800" b="1" i="1" dirty="0" smtClean="0">
                <a:latin typeface="Arial"/>
                <a:cs typeface="Arial"/>
              </a:rPr>
              <a:t>genotype</a:t>
            </a:r>
            <a:r>
              <a:rPr lang="en-US" sz="1800" b="1" dirty="0" smtClean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frequencies</a:t>
            </a:r>
            <a:endParaRPr lang="en-US" sz="1800" i="1" dirty="0" smtClean="0"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1800" b="1" i="1" dirty="0" smtClean="0">
                <a:latin typeface="Arial"/>
                <a:cs typeface="Arial"/>
              </a:rPr>
              <a:t>Allele </a:t>
            </a:r>
            <a:r>
              <a:rPr lang="en-US" sz="1800" dirty="0" smtClean="0">
                <a:latin typeface="Arial"/>
                <a:cs typeface="Arial"/>
              </a:rPr>
              <a:t>frequencies can remain unchanged</a:t>
            </a:r>
          </a:p>
          <a:p>
            <a:pPr>
              <a:buNone/>
            </a:pPr>
            <a:endParaRPr lang="en-US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Inbreeding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Preferential mating with relatives</a:t>
            </a:r>
          </a:p>
          <a:p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6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249283"/>
            <a:ext cx="3509963" cy="175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Mating structure: F</a:t>
            </a:r>
            <a:r>
              <a:rPr lang="en-US" sz="3200" baseline="-25000" dirty="0" smtClean="0">
                <a:solidFill>
                  <a:srgbClr val="115EBD"/>
                </a:solidFill>
                <a:latin typeface="Arial"/>
                <a:cs typeface="Arial"/>
              </a:rPr>
              <a:t>ST</a:t>
            </a:r>
            <a:endParaRPr lang="en-US" sz="3200" baseline="-250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95" y="3341309"/>
            <a:ext cx="8660191" cy="2793998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</a:t>
            </a:r>
            <a:r>
              <a:rPr lang="en-US" sz="1800" baseline="-25000" dirty="0" smtClean="0">
                <a:latin typeface="Arial"/>
                <a:cs typeface="Arial"/>
              </a:rPr>
              <a:t>ST</a:t>
            </a:r>
            <a:r>
              <a:rPr lang="en-US" sz="1800" dirty="0" smtClean="0">
                <a:latin typeface="Arial"/>
                <a:cs typeface="Arial"/>
              </a:rPr>
              <a:t> measures how much genetic variation can be explained by sub-populations within the total population</a:t>
            </a:r>
          </a:p>
          <a:p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between divergent populations increases over time</a:t>
            </a:r>
          </a:p>
          <a:p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Migration reduces F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(island model)</a:t>
            </a:r>
          </a:p>
          <a:p>
            <a:pPr>
              <a:buNone/>
            </a:pPr>
            <a:endParaRPr lang="en-US" sz="1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/>
          <a:srcRect b="44088"/>
          <a:stretch>
            <a:fillRect/>
          </a:stretch>
        </p:blipFill>
        <p:spPr bwMode="auto">
          <a:xfrm>
            <a:off x="4800483" y="1689173"/>
            <a:ext cx="3529013" cy="80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165757" y="2493190"/>
            <a:ext cx="3163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</a:t>
            </a:r>
            <a:r>
              <a:rPr lang="en-US" baseline="-25000" dirty="0" smtClean="0">
                <a:latin typeface="Arial"/>
                <a:cs typeface="Arial"/>
              </a:rPr>
              <a:t>ST </a:t>
            </a:r>
            <a:r>
              <a:rPr lang="en-US" dirty="0" smtClean="0">
                <a:latin typeface="Arial"/>
                <a:cs typeface="Arial"/>
              </a:rPr>
              <a:t>= 0		         F</a:t>
            </a:r>
            <a:r>
              <a:rPr lang="en-US" baseline="-25000" dirty="0" smtClean="0">
                <a:latin typeface="Arial"/>
                <a:cs typeface="Arial"/>
              </a:rPr>
              <a:t>ST </a:t>
            </a:r>
            <a:r>
              <a:rPr lang="en-US" dirty="0" smtClean="0">
                <a:latin typeface="Arial"/>
                <a:cs typeface="Arial"/>
              </a:rPr>
              <a:t>= 1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90" y="4507813"/>
            <a:ext cx="2266950" cy="596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38" y="1763280"/>
            <a:ext cx="2305050" cy="81915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525" y="5556550"/>
            <a:ext cx="1828800" cy="52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Mating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s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tructure: inbreeding</a:t>
            </a:r>
            <a:endParaRPr lang="en-US" sz="3200" baseline="-250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6948"/>
            <a:ext cx="8229600" cy="4057876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Inbreeding coefficient (</a:t>
            </a:r>
            <a:r>
              <a:rPr lang="en-US" sz="2000" i="1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): Another F-statistic can be used to quantify the effects of inbreeding (the inbreeding coefficient</a:t>
            </a:r>
          </a:p>
          <a:p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Inbreeding results in an excess of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homozygotes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As many deleterious alleles are recessive this can result in adverse effects</a:t>
            </a:r>
          </a:p>
          <a:p>
            <a:pPr>
              <a:buNone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033" y="1750255"/>
            <a:ext cx="1857375" cy="77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206879"/>
            <a:ext cx="8001000" cy="5653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Mating structure example (inbreeding)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5219441"/>
            <a:ext cx="8623300" cy="1147763"/>
          </a:xfrm>
        </p:spPr>
        <p:txBody>
          <a:bodyPr>
            <a:normAutofit/>
          </a:bodyPr>
          <a:lstStyle/>
          <a:p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Consanguinity: closer than 2</a:t>
            </a:r>
            <a:r>
              <a:rPr lang="en-US" sz="1800" baseline="30000" dirty="0" smtClean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cousin mating (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F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&gt; 0.015625)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Effects of each major process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graphicFrame>
        <p:nvGraphicFramePr>
          <p:cNvPr id="7" name="Group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60767"/>
              </p:ext>
            </p:extLst>
          </p:nvPr>
        </p:nvGraphicFramePr>
        <p:xfrm>
          <a:off x="891417" y="2088246"/>
          <a:ext cx="7333344" cy="3304418"/>
        </p:xfrm>
        <a:graphic>
          <a:graphicData uri="http://schemas.openxmlformats.org/drawingml/2006/table">
            <a:tbl>
              <a:tblPr/>
              <a:tblGrid>
                <a:gridCol w="1222224"/>
                <a:gridCol w="1222224"/>
                <a:gridCol w="1222224"/>
                <a:gridCol w="1222224"/>
                <a:gridCol w="1222224"/>
                <a:gridCol w="1222224"/>
              </a:tblGrid>
              <a:tr h="11144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  <a:cs typeface="Osaka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Genetic Drift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Natural Selection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Mutation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Migration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Mating Structure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6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Time-scale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Medium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Fast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Slow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Medium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Fast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3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Effect on variation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  <a:cs typeface="Osaka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  <a:sym typeface="Symbol" charset="2"/>
                        </a:rPr>
                        <a:t>Reduced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  <a:cs typeface="Osaka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Mixed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Increased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Homogenized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  <a:cs typeface="Osaka" charset="-128"/>
                        </a:rPr>
                        <a:t>Indirect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Case study #2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81" y="1407958"/>
            <a:ext cx="8648095" cy="511753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Polymorphism data from the 1000 Genomes Project (</a:t>
            </a:r>
            <a:r>
              <a:rPr lang="en-US" sz="2000" i="1" dirty="0" smtClean="0">
                <a:latin typeface="Arial"/>
                <a:cs typeface="Arial"/>
              </a:rPr>
              <a:t>Nature, </a:t>
            </a:r>
            <a:r>
              <a:rPr lang="en-US" sz="2000" dirty="0" smtClean="0">
                <a:latin typeface="Arial"/>
                <a:cs typeface="Arial"/>
              </a:rPr>
              <a:t>2010)</a:t>
            </a:r>
          </a:p>
          <a:p>
            <a:pPr>
              <a:buNone/>
            </a:pPr>
            <a:r>
              <a:rPr lang="en-US" sz="2000" dirty="0" smtClean="0">
                <a:latin typeface="Arial"/>
                <a:cs typeface="Arial"/>
              </a:rPr>
              <a:t>      </a:t>
            </a: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What do you think causes these patterns?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68423" y="3021281"/>
            <a:ext cx="765077" cy="5875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86" t="-655" r="49267" b="76827"/>
          <a:stretch/>
        </p:blipFill>
        <p:spPr>
          <a:xfrm>
            <a:off x="2639875" y="1990966"/>
            <a:ext cx="3864249" cy="1975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59" t="44979" r="49266" b="39444"/>
          <a:stretch/>
        </p:blipFill>
        <p:spPr>
          <a:xfrm>
            <a:off x="2618574" y="3993350"/>
            <a:ext cx="3882375" cy="1291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7273" y="2605948"/>
            <a:ext cx="105451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Genetic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iversity</a:t>
            </a:r>
          </a:p>
          <a:p>
            <a:pPr algn="ctr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Giants of population genetics 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grayscl/>
          </a:blip>
          <a:srcRect l="13733" t="32847" r="16185"/>
          <a:stretch>
            <a:fillRect/>
          </a:stretch>
        </p:blipFill>
        <p:spPr>
          <a:xfrm>
            <a:off x="3585869" y="1807867"/>
            <a:ext cx="2531474" cy="181103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11782" r="978" b="6545"/>
          <a:stretch>
            <a:fillRect/>
          </a:stretch>
        </p:blipFill>
        <p:spPr>
          <a:xfrm>
            <a:off x="6746519" y="1594262"/>
            <a:ext cx="1650999" cy="20351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4229100" y="3631601"/>
            <a:ext cx="123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JBS Haldane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90974" y="3643349"/>
            <a:ext cx="1278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Sewall Wright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41120" y="3629449"/>
            <a:ext cx="979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RA Fisher</a:t>
            </a:r>
          </a:p>
        </p:txBody>
      </p:sp>
      <p:pic>
        <p:nvPicPr>
          <p:cNvPr id="18" name="Picture 17" descr="Fish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20" y="1807867"/>
            <a:ext cx="2199226" cy="18215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66095" y="4006785"/>
            <a:ext cx="8420705" cy="223034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Used mathematics to describe the genetics of populations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Integrated evolutionary biology and </a:t>
            </a:r>
            <a:r>
              <a:rPr lang="en-US" sz="2000" dirty="0" err="1" smtClean="0">
                <a:latin typeface="Arial"/>
                <a:cs typeface="Arial"/>
              </a:rPr>
              <a:t>Mendelian</a:t>
            </a:r>
            <a:r>
              <a:rPr lang="en-US" sz="2000" dirty="0" smtClean="0">
                <a:latin typeface="Arial"/>
                <a:cs typeface="Arial"/>
              </a:rPr>
              <a:t> genetics</a:t>
            </a:r>
          </a:p>
          <a:p>
            <a:pPr>
              <a:spcAft>
                <a:spcPts val="1200"/>
              </a:spcAft>
            </a:pPr>
            <a:r>
              <a:rPr lang="en-US" sz="2000" i="1" dirty="0" smtClean="0">
                <a:latin typeface="Arial"/>
                <a:cs typeface="Arial"/>
              </a:rPr>
              <a:t>Neo-Darwinism </a:t>
            </a:r>
            <a:r>
              <a:rPr lang="en-US" sz="2000" dirty="0" smtClean="0">
                <a:latin typeface="Arial"/>
                <a:cs typeface="Arial"/>
              </a:rPr>
              <a:t>and the </a:t>
            </a:r>
            <a:r>
              <a:rPr lang="en-US" sz="2000" i="1" dirty="0" smtClean="0">
                <a:latin typeface="Arial"/>
                <a:cs typeface="Arial"/>
              </a:rPr>
              <a:t>Modern Synthesis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Advanced concepts in population genetics</a:t>
            </a:r>
            <a:endParaRPr lang="en-US" sz="3200" dirty="0">
              <a:latin typeface="Arial"/>
              <a:cs typeface="Arial"/>
            </a:endParaRPr>
          </a:p>
        </p:txBody>
      </p:sp>
      <p:graphicFrame>
        <p:nvGraphicFramePr>
          <p:cNvPr id="7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64081"/>
              </p:ext>
            </p:extLst>
          </p:nvPr>
        </p:nvGraphicFramePr>
        <p:xfrm>
          <a:off x="775515" y="1877284"/>
          <a:ext cx="7620000" cy="4064002"/>
        </p:xfrm>
        <a:graphic>
          <a:graphicData uri="http://schemas.openxmlformats.org/drawingml/2006/table">
            <a:tbl>
              <a:tblPr/>
              <a:tblGrid>
                <a:gridCol w="1270000"/>
                <a:gridCol w="1270000"/>
                <a:gridCol w="1270000"/>
                <a:gridCol w="1270000"/>
                <a:gridCol w="1270000"/>
                <a:gridCol w="12700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Genetic drift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Natural selection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Mutation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  <a:sym typeface="Symbol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Migration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Mating structure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Genetic drift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  <a:sym typeface="Symbol" charset="2"/>
                        </a:rPr>
                        <a:t>Nearly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  <a:sym typeface="Symbol" charset="2"/>
                        </a:rPr>
                        <a:t>-neutral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  <a:sym typeface="Symbol" charset="2"/>
                        </a:rPr>
                        <a:t> theory 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  <a:sym typeface="Symbol" charset="2"/>
                        </a:rPr>
                        <a:t>Ohta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  <a:sym typeface="Symbol" charset="2"/>
                        </a:rPr>
                        <a:t>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  <a:sym typeface="Symbol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Neutral theory (Kimura)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Gene flow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Inbreeding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Genetic drift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Natural selection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Mutation-selection balance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Migration-selection balance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Sexual selection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Natural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Mutation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Geographical genetics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Private alleles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Mutation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  <a:sym typeface="Symbol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Migration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Wahlund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 effect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Migration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Mating structure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ゴシック" pitchFamily="-92" charset="-128"/>
                          <a:cs typeface="Arial"/>
                        </a:rPr>
                        <a:t>Mating structure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ゴシック" pitchFamily="-92" charset="-128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Neutral theory of evolution (Kimura)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12" name="Picture 23" descr="mutation dri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0516" y="5041673"/>
            <a:ext cx="4526280" cy="1188720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584475"/>
            <a:ext cx="838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Drift + mutation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 mutations are deleterious (bad)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 polymorphisms are neutral (neither good nor bad)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Synonymous changes (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codon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change, but same amino acid)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Pseudogenes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: “dead genes” that are no longer expressed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Intergenic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DNA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balance exists between a decrease in variation due to drift and an increase in variation due to mutation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1" descr="image-13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7531" y="4624010"/>
            <a:ext cx="2132076" cy="198120"/>
          </a:xfrm>
          <a:prstGeom prst="rect">
            <a:avLst/>
          </a:prstGeom>
          <a:noFill/>
        </p:spPr>
      </p:pic>
      <p:pic>
        <p:nvPicPr>
          <p:cNvPr id="16" name="Picture 9" descr="image-13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0965" y="4431695"/>
            <a:ext cx="1975104" cy="46939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155" y="2044700"/>
            <a:ext cx="826770" cy="1181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45847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92100" marR="0" lvl="0" indent="-2921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Substantial genetic variation is maintained if </a:t>
            </a:r>
          </a:p>
          <a:p>
            <a:pPr marL="292100" marR="0" lvl="0" indent="-2921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Population-level mutational input </a:t>
            </a:r>
            <a:r>
              <a:rPr lang="en-US" kern="0" dirty="0">
                <a:latin typeface="Arial"/>
                <a:cs typeface="Arial"/>
              </a:rPr>
              <a:t> </a:t>
            </a:r>
            <a:r>
              <a:rPr lang="en-US" kern="0" dirty="0" smtClean="0">
                <a:latin typeface="Arial"/>
                <a:cs typeface="Arial"/>
              </a:rPr>
              <a:t> 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Symbol" charset="2"/>
              </a:rPr>
              <a:t>     is important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2100" marR="0" lvl="0" indent="-2921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Symbol" charset="2"/>
              </a:rPr>
              <a:t>            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Symbol" charset="2"/>
              </a:rPr>
              <a:t>pervades population genetics and coalescent theory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2100" marR="0" lvl="0" indent="-2921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neutral theory provides a null hypothesis for studies of molecular evolution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151436"/>
              </p:ext>
            </p:extLst>
          </p:nvPr>
        </p:nvGraphicFramePr>
        <p:xfrm>
          <a:off x="457200" y="1460500"/>
          <a:ext cx="55626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38" name="Worksheet" r:id="rId4" imgW="6605016" imgH="3617976" progId="Excel.Sheet.8">
                  <p:embed/>
                </p:oleObj>
              </mc:Choice>
              <mc:Fallback>
                <p:oleObj name="Worksheet" r:id="rId4" imgW="6605016" imgH="3617976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60500"/>
                        <a:ext cx="55626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1" descr="image-14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1819" y="2527302"/>
            <a:ext cx="1512570" cy="546735"/>
          </a:xfrm>
          <a:prstGeom prst="rect">
            <a:avLst/>
          </a:prstGeom>
          <a:noFill/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326124"/>
              </p:ext>
            </p:extLst>
          </p:nvPr>
        </p:nvGraphicFramePr>
        <p:xfrm>
          <a:off x="5141382" y="4610099"/>
          <a:ext cx="1195797" cy="358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39" name="Equation" r:id="rId7" imgW="635000" imgH="190500" progId="Equation.DSMT4">
                  <p:embed/>
                </p:oleObj>
              </mc:Choice>
              <mc:Fallback>
                <p:oleObj name="Equation" r:id="rId7" imgW="635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1382" y="4610099"/>
                        <a:ext cx="1195797" cy="358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311039"/>
              </p:ext>
            </p:extLst>
          </p:nvPr>
        </p:nvGraphicFramePr>
        <p:xfrm>
          <a:off x="593725" y="5360988"/>
          <a:ext cx="110013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40" name="Equation" r:id="rId9" imgW="584200" imgH="203200" progId="Equation.DSMT4">
                  <p:embed/>
                </p:oleObj>
              </mc:Choice>
              <mc:Fallback>
                <p:oleObj name="Equation" r:id="rId9" imgW="584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3725" y="5360988"/>
                        <a:ext cx="1100138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269228"/>
              </p:ext>
            </p:extLst>
          </p:nvPr>
        </p:nvGraphicFramePr>
        <p:xfrm>
          <a:off x="3962400" y="4968838"/>
          <a:ext cx="836613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41" name="Equation" r:id="rId11" imgW="444500" imgH="190500" progId="Equation.DSMT4">
                  <p:embed/>
                </p:oleObj>
              </mc:Choice>
              <mc:Fallback>
                <p:oleObj name="Equation" r:id="rId11" imgW="4445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62400" y="4968838"/>
                        <a:ext cx="836613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Neutral theory of evolution (Kimura)</a:t>
            </a:r>
            <a:endParaRPr lang="en-US"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839774"/>
              </p:ext>
            </p:extLst>
          </p:nvPr>
        </p:nvGraphicFramePr>
        <p:xfrm>
          <a:off x="412750" y="2882900"/>
          <a:ext cx="54483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Nearly-neutral theory (</a:t>
            </a:r>
            <a:r>
              <a:rPr lang="en-US" sz="3200" dirty="0" err="1" smtClean="0">
                <a:solidFill>
                  <a:srgbClr val="115EBD"/>
                </a:solidFill>
                <a:latin typeface="Arial"/>
                <a:cs typeface="Arial"/>
              </a:rPr>
              <a:t>Ohta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)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995"/>
            <a:ext cx="8229600" cy="4336068"/>
          </a:xfrm>
        </p:spPr>
        <p:txBody>
          <a:bodyPr>
            <a:normAutofit/>
          </a:bodyPr>
          <a:lstStyle/>
          <a:p>
            <a:pPr marL="177800" indent="-177800">
              <a:lnSpc>
                <a:spcPct val="90000"/>
              </a:lnSpc>
            </a:pPr>
            <a:r>
              <a:rPr lang="en-US" sz="2000" dirty="0" smtClean="0">
                <a:latin typeface="Arial"/>
                <a:cs typeface="Arial"/>
              </a:rPr>
              <a:t>The</a:t>
            </a:r>
            <a:r>
              <a:rPr lang="en-US" sz="1946" dirty="0" smtClean="0">
                <a:latin typeface="Arial"/>
                <a:cs typeface="Arial"/>
              </a:rPr>
              <a:t> critical value is 4</a:t>
            </a:r>
            <a:r>
              <a:rPr lang="en-US" sz="1946" i="1" dirty="0" smtClean="0">
                <a:latin typeface="Arial"/>
                <a:cs typeface="Arial"/>
              </a:rPr>
              <a:t>Ns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946" dirty="0" smtClean="0">
                <a:latin typeface="Arial"/>
                <a:cs typeface="Arial"/>
              </a:rPr>
              <a:t>When |4</a:t>
            </a:r>
            <a:r>
              <a:rPr lang="en-US" sz="1946" i="1" dirty="0" smtClean="0">
                <a:latin typeface="Arial"/>
                <a:cs typeface="Arial"/>
              </a:rPr>
              <a:t>Ns|</a:t>
            </a:r>
            <a:r>
              <a:rPr lang="en-US" sz="1946" dirty="0" smtClean="0">
                <a:latin typeface="Arial"/>
                <a:cs typeface="Arial"/>
                <a:sym typeface="Symbol" charset="2"/>
              </a:rPr>
              <a:t> </a:t>
            </a:r>
            <a:r>
              <a:rPr lang="en-US" sz="1946" dirty="0" smtClean="0">
                <a:latin typeface="Arial"/>
                <a:cs typeface="Arial"/>
              </a:rPr>
              <a:t>&gt;&gt; 1, alleles undergo selection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946" dirty="0" smtClean="0">
                <a:latin typeface="Arial"/>
                <a:cs typeface="Arial"/>
              </a:rPr>
              <a:t>When |4</a:t>
            </a:r>
            <a:r>
              <a:rPr lang="en-US" sz="1946" i="1" dirty="0" smtClean="0">
                <a:latin typeface="Arial"/>
                <a:cs typeface="Arial"/>
              </a:rPr>
              <a:t>Ns|</a:t>
            </a:r>
            <a:r>
              <a:rPr lang="en-US" sz="1946" dirty="0" smtClean="0">
                <a:latin typeface="Arial"/>
                <a:cs typeface="Arial"/>
                <a:sym typeface="Symbol" charset="2"/>
              </a:rPr>
              <a:t> </a:t>
            </a:r>
            <a:r>
              <a:rPr lang="en-US" sz="1946" dirty="0" smtClean="0">
                <a:latin typeface="Arial"/>
                <a:cs typeface="Arial"/>
              </a:rPr>
              <a:t>&lt;&lt; 1, alleles are effectively neutral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14" descr="image-14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1747" y="4339771"/>
            <a:ext cx="2383155" cy="55816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18823" b="17984"/>
          <a:stretch/>
        </p:blipFill>
        <p:spPr>
          <a:xfrm>
            <a:off x="7061200" y="1498601"/>
            <a:ext cx="1106618" cy="1473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930400" y="3161090"/>
            <a:ext cx="1588008" cy="2765746"/>
          </a:xfrm>
          <a:prstGeom prst="rect">
            <a:avLst/>
          </a:prstGeom>
          <a:solidFill>
            <a:schemeClr val="tx1">
              <a:lumMod val="95000"/>
              <a:lumOff val="5000"/>
              <a:alpha val="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Mutation-selection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b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alance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5623"/>
            <a:ext cx="8069943" cy="267667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dirty="0" smtClean="0">
                <a:latin typeface="Arial"/>
                <a:cs typeface="Arial"/>
              </a:rPr>
              <a:t>Mutation + selection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dirty="0" smtClean="0">
                <a:latin typeface="Arial"/>
                <a:cs typeface="Arial"/>
              </a:rPr>
              <a:t>Deleterious mutants increase in frequency by mutation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dirty="0" smtClean="0">
                <a:latin typeface="Arial"/>
                <a:cs typeface="Arial"/>
              </a:rPr>
              <a:t>Deleterious mutants are reduced in frequency by selection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dirty="0" smtClean="0">
                <a:latin typeface="Arial"/>
                <a:cs typeface="Arial"/>
              </a:rPr>
              <a:t>There exists an equilibrium allele frequency where the magnitude of these two forces are balanced: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dirty="0" smtClean="0">
                <a:latin typeface="Arial"/>
                <a:cs typeface="Arial"/>
              </a:rPr>
              <a:t>Alleles under mutation-selection balance are rare 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19" descr="mutation sel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6207" y="4847942"/>
            <a:ext cx="4526280" cy="1188720"/>
          </a:xfrm>
          <a:prstGeom prst="rect">
            <a:avLst/>
          </a:prstGeom>
          <a:noFill/>
        </p:spPr>
      </p:pic>
      <p:pic>
        <p:nvPicPr>
          <p:cNvPr id="7" name="Picture 20" descr="image-14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6383" y="4621151"/>
            <a:ext cx="763524" cy="190500"/>
          </a:xfrm>
          <a:prstGeom prst="rect">
            <a:avLst/>
          </a:prstGeom>
          <a:noFill/>
        </p:spPr>
      </p:pic>
      <p:pic>
        <p:nvPicPr>
          <p:cNvPr id="8" name="Picture 21" descr="image-14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5516" y="4637915"/>
            <a:ext cx="966216" cy="17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Mutation-selection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b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alance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1523"/>
            <a:ext cx="8408610" cy="4402667"/>
          </a:xfrm>
        </p:spPr>
        <p:txBody>
          <a:bodyPr>
            <a:noAutofit/>
          </a:bodyPr>
          <a:lstStyle/>
          <a:p>
            <a:pPr marL="177800" indent="-177800">
              <a:lnSpc>
                <a:spcPct val="90000"/>
              </a:lnSpc>
            </a:pPr>
            <a:r>
              <a:rPr lang="en-US" sz="1800" dirty="0" err="1" smtClean="0">
                <a:latin typeface="Arial"/>
                <a:cs typeface="Arial"/>
              </a:rPr>
              <a:t>Ploidy</a:t>
            </a:r>
            <a:r>
              <a:rPr lang="en-US" sz="1800" dirty="0" smtClean="0">
                <a:latin typeface="Arial"/>
                <a:cs typeface="Arial"/>
              </a:rPr>
              <a:t> and dominance affect equilibrium allele frequencies</a:t>
            </a:r>
          </a:p>
          <a:p>
            <a:pPr marL="177800" indent="-177800">
              <a:lnSpc>
                <a:spcPct val="90000"/>
              </a:lnSpc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Haploid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Diploid, completely recessive</a:t>
            </a:r>
          </a:p>
          <a:p>
            <a:pPr marL="177800" indent="-177800">
              <a:lnSpc>
                <a:spcPct val="90000"/>
              </a:lnSpc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 marL="177800" indent="-177800">
              <a:lnSpc>
                <a:spcPct val="90000"/>
              </a:lnSpc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Diploid, intermediate dominance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marL="177800" indent="-177800">
              <a:lnSpc>
                <a:spcPct val="90000"/>
              </a:lnSpc>
            </a:pPr>
            <a:endParaRPr lang="en-US" sz="1800" dirty="0" smtClean="0">
              <a:latin typeface="Arial"/>
              <a:cs typeface="Arial"/>
            </a:endParaRPr>
          </a:p>
          <a:p>
            <a:pPr marL="177800" indent="-177800"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Deleterious alleles are more common when recessive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9" name="Picture 16" descr="image-14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5802" y="2576730"/>
            <a:ext cx="664845" cy="438150"/>
          </a:xfrm>
          <a:prstGeom prst="rect">
            <a:avLst/>
          </a:prstGeom>
          <a:noFill/>
        </p:spPr>
      </p:pic>
      <p:pic>
        <p:nvPicPr>
          <p:cNvPr id="10" name="Picture 17" descr="image-14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9517" y="3368605"/>
            <a:ext cx="908685" cy="586740"/>
          </a:xfrm>
          <a:prstGeom prst="rect">
            <a:avLst/>
          </a:prstGeom>
          <a:noFill/>
        </p:spPr>
      </p:pic>
      <p:pic>
        <p:nvPicPr>
          <p:cNvPr id="11" name="Picture 18" descr="image-14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9517" y="4384288"/>
            <a:ext cx="771525" cy="43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Selection, drift, and mutation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11333"/>
            <a:ext cx="8763000" cy="5113267"/>
          </a:xfrm>
        </p:spPr>
        <p:txBody>
          <a:bodyPr>
            <a:noAutofit/>
          </a:bodyPr>
          <a:lstStyle/>
          <a:p>
            <a:pPr marL="228600" indent="-228600">
              <a:lnSpc>
                <a:spcPct val="150000"/>
              </a:lnSpc>
            </a:pPr>
            <a:r>
              <a:rPr lang="en-US" sz="1800" dirty="0" smtClean="0">
                <a:latin typeface="Arial"/>
                <a:cs typeface="Arial"/>
                <a:sym typeface="Symbol" charset="2"/>
              </a:rPr>
              <a:t>Large populations are in the upper right and small populations are in the lower left</a:t>
            </a:r>
          </a:p>
          <a:p>
            <a:pPr marL="228600" indent="-228600">
              <a:lnSpc>
                <a:spcPct val="250000"/>
              </a:lnSpc>
            </a:pPr>
            <a:r>
              <a:rPr lang="en-US" sz="1800" dirty="0" smtClean="0">
                <a:latin typeface="Arial"/>
                <a:cs typeface="Arial"/>
                <a:sym typeface="Symbol" charset="2"/>
              </a:rPr>
              <a:t>Where in the blue part of this figure would you expect to find: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latin typeface="Arial"/>
                <a:cs typeface="Arial"/>
                <a:sym typeface="Symbol" charset="2"/>
              </a:rPr>
              <a:t>Protein coding genes?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latin typeface="Arial"/>
                <a:cs typeface="Arial"/>
                <a:sym typeface="Symbol" charset="2"/>
              </a:rPr>
              <a:t>Disease causing genes?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err="1">
                <a:latin typeface="Arial"/>
                <a:cs typeface="Arial"/>
                <a:sym typeface="Symbol" charset="2"/>
              </a:rPr>
              <a:t>miRNA</a:t>
            </a:r>
            <a:r>
              <a:rPr lang="en-US" sz="1800" dirty="0">
                <a:latin typeface="Arial"/>
                <a:cs typeface="Arial"/>
                <a:sym typeface="Symbol" charset="2"/>
              </a:rPr>
              <a:t> genes?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err="1" smtClean="0">
                <a:latin typeface="Arial"/>
                <a:cs typeface="Arial"/>
                <a:sym typeface="Symbol" charset="2"/>
              </a:rPr>
              <a:t>Pseudogenes</a:t>
            </a:r>
            <a:r>
              <a:rPr lang="en-US" sz="1800" dirty="0" smtClean="0">
                <a:latin typeface="Arial"/>
                <a:cs typeface="Arial"/>
                <a:sym typeface="Symbol" charset="2"/>
              </a:rPr>
              <a:t>?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Symbol" charset="2"/>
              </a:rPr>
              <a:t>MHC genes?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Symbol" charset="2"/>
              </a:rPr>
              <a:t>Transposons?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Symbol" charset="2"/>
              </a:rPr>
              <a:t>Microsatellites?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 err="1" smtClean="0">
                <a:latin typeface="Arial"/>
                <a:cs typeface="Arial"/>
                <a:sym typeface="Symbol" charset="2"/>
              </a:rPr>
              <a:t>Cis</a:t>
            </a:r>
            <a:r>
              <a:rPr lang="en-US" sz="1800" dirty="0" smtClean="0">
                <a:latin typeface="Arial"/>
                <a:cs typeface="Arial"/>
                <a:sym typeface="Symbol" charset="2"/>
              </a:rPr>
              <a:t>-regulatory elements?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13" name="Picture 1215" descr="S u n not v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2550760"/>
            <a:ext cx="3759200" cy="3571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03" y="5651500"/>
            <a:ext cx="8241696" cy="8335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8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Non-African populations have higher amounts of LD</a:t>
            </a:r>
            <a:endParaRPr lang="en-US" sz="1800" dirty="0" smtClean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Linkage disequilibrium 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in human populations</a:t>
            </a:r>
            <a:endParaRPr lang="en-US" sz="3200" baseline="30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86746"/>
            <a:ext cx="5143500" cy="49171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57900" y="2898338"/>
            <a:ext cx="2273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  <a:sym typeface="Wingdings"/>
              </a:rPr>
              <a:t>Phase 3 data from the 1000 Genomes Project (</a:t>
            </a:r>
            <a:r>
              <a:rPr lang="en-US" sz="1400" i="1" dirty="0" smtClean="0">
                <a:latin typeface="Arial"/>
                <a:cs typeface="Arial"/>
                <a:sym typeface="Wingdings"/>
              </a:rPr>
              <a:t>Nature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, 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614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 pool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95" y="1732723"/>
            <a:ext cx="8877905" cy="3846286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Definition: the totality of the genes in a population</a:t>
            </a:r>
          </a:p>
          <a:p>
            <a:pPr>
              <a:spcAft>
                <a:spcPts val="600"/>
              </a:spcAft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Each individual contributes to a pool of gametes</a:t>
            </a:r>
          </a:p>
          <a:p>
            <a:pPr>
              <a:spcAft>
                <a:spcPts val="600"/>
              </a:spcAft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Contributions to the gene pool are weighted by fitness</a:t>
            </a:r>
          </a:p>
          <a:p>
            <a:pPr>
              <a:spcAft>
                <a:spcPts val="600"/>
              </a:spcAft>
            </a:pP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Genotypes next generation found by binomial sampling (w/ replacement)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 descr="inexorable equation 2x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215323"/>
            <a:ext cx="1371600" cy="2057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Allele and genotype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f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requency </a:t>
            </a:r>
            <a:r>
              <a:rPr lang="en-US" sz="3200" dirty="0">
                <a:solidFill>
                  <a:srgbClr val="115EBD"/>
                </a:solidFill>
                <a:latin typeface="Arial"/>
                <a:cs typeface="Arial"/>
              </a:rPr>
              <a:t>s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pace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97" y="4494169"/>
            <a:ext cx="8675975" cy="17722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Allele and genotype frequencies sum to one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A diploid population can be represented by a point in genotype frequency space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Allele and genotype frequencies can be tracked over time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When alleles are rare most copies are found in a heterozygous state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6" descr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433" y="1252538"/>
            <a:ext cx="31496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54" y="1470978"/>
            <a:ext cx="2540000" cy="2702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722637" y="2477328"/>
            <a:ext cx="915635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Allele frequency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Hardy-Weinberg principle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39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+ 2pq + q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= 1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p</a:t>
            </a:r>
            <a:r>
              <a:rPr lang="en-US" sz="2400" dirty="0" smtClean="0">
                <a:latin typeface="Arial"/>
                <a:cs typeface="Arial"/>
              </a:rPr>
              <a:t>: frequency of </a:t>
            </a:r>
            <a:r>
              <a:rPr lang="en-US" sz="2400" i="1" dirty="0" smtClean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 allele </a:t>
            </a:r>
          </a:p>
          <a:p>
            <a:r>
              <a:rPr lang="en-US" sz="2400" dirty="0" err="1" smtClean="0">
                <a:latin typeface="Arial"/>
                <a:cs typeface="Arial"/>
              </a:rPr>
              <a:t>q</a:t>
            </a:r>
            <a:r>
              <a:rPr lang="en-US" sz="2400" dirty="0" smtClean="0">
                <a:latin typeface="Arial"/>
                <a:cs typeface="Arial"/>
              </a:rPr>
              <a:t>: frequency of </a:t>
            </a:r>
            <a:r>
              <a:rPr lang="en-US" sz="2400" i="1" dirty="0" smtClean="0">
                <a:latin typeface="Arial"/>
                <a:cs typeface="Arial"/>
              </a:rPr>
              <a:t>a </a:t>
            </a:r>
            <a:r>
              <a:rPr lang="en-US" sz="2400" dirty="0" smtClean="0">
                <a:latin typeface="Arial"/>
                <a:cs typeface="Arial"/>
              </a:rPr>
              <a:t>allele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p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: frequency of </a:t>
            </a:r>
            <a:r>
              <a:rPr lang="en-US" sz="2400" i="1" dirty="0" smtClean="0">
                <a:latin typeface="Arial"/>
                <a:cs typeface="Arial"/>
              </a:rPr>
              <a:t>AA </a:t>
            </a:r>
            <a:r>
              <a:rPr lang="en-US" sz="2400" dirty="0" err="1" smtClean="0">
                <a:latin typeface="Arial"/>
                <a:cs typeface="Arial"/>
              </a:rPr>
              <a:t>homozygotes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2pq: frequency of </a:t>
            </a:r>
            <a:r>
              <a:rPr lang="en-US" sz="2400" i="1" dirty="0" err="1" smtClean="0">
                <a:latin typeface="Arial"/>
                <a:cs typeface="Arial"/>
              </a:rPr>
              <a:t>Aa</a:t>
            </a:r>
            <a:r>
              <a:rPr lang="en-US" sz="2400" i="1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heterozygotes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q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: frequency of </a:t>
            </a:r>
            <a:r>
              <a:rPr lang="en-US" sz="2400" i="1" dirty="0" err="1" smtClean="0">
                <a:latin typeface="Arial"/>
                <a:cs typeface="Arial"/>
              </a:rPr>
              <a:t>aa</a:t>
            </a:r>
            <a:r>
              <a:rPr lang="en-US" sz="2400" i="1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homozygotes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Modified </a:t>
            </a:r>
            <a:r>
              <a:rPr lang="en-US" sz="2400" dirty="0" err="1" smtClean="0">
                <a:latin typeface="Arial"/>
                <a:cs typeface="Arial"/>
              </a:rPr>
              <a:t>Punnett</a:t>
            </a:r>
            <a:r>
              <a:rPr lang="en-US" sz="2400" dirty="0" smtClean="0">
                <a:latin typeface="Arial"/>
                <a:cs typeface="Arial"/>
              </a:rPr>
              <a:t> Square</a:t>
            </a: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465" y="2686011"/>
            <a:ext cx="1940560" cy="1930400"/>
          </a:xfrm>
          <a:prstGeom prst="rect">
            <a:avLst/>
          </a:prstGeom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270425" y="3191003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p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261836" y="4179287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q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221767" y="2251972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/>
                <a:cs typeface="Arial"/>
              </a:rPr>
              <a:t>p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8168816" y="2237684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q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8166919" y="4178978"/>
            <a:ext cx="398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q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180532" y="3191003"/>
            <a:ext cx="398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p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117357" y="3199250"/>
            <a:ext cx="504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latin typeface="Arial"/>
                <a:cs typeface="Arial"/>
              </a:rPr>
              <a:t>pq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7145567" y="4179287"/>
            <a:ext cx="504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latin typeface="Arial"/>
                <a:cs typeface="Arial"/>
              </a:rPr>
              <a:t>pq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Hardy-Weinberg principle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600"/>
            <a:ext cx="8396514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Allele frequencies used to calculate genotype frequencies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Equilibrium reached in a single generation</a:t>
            </a: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    (so long as assumptions hold)</a:t>
            </a: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Assumptions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Infinite population size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No selection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No mutation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No </a:t>
            </a:r>
            <a:r>
              <a:rPr lang="en-US" sz="2000" dirty="0" err="1" smtClean="0">
                <a:latin typeface="Arial"/>
                <a:cs typeface="Arial"/>
              </a:rPr>
              <a:t>migraton</a:t>
            </a:r>
            <a:endParaRPr lang="en-US" sz="2000" dirty="0" smtClean="0"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Random mating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465" y="4001336"/>
            <a:ext cx="1940560" cy="1930400"/>
          </a:xfrm>
          <a:prstGeom prst="rect">
            <a:avLst/>
          </a:prstGeom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270425" y="4506328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p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261836" y="5494612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q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221767" y="3567297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/>
                <a:cs typeface="Arial"/>
              </a:rPr>
              <a:t>p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8168816" y="3553009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q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8166919" y="5494303"/>
            <a:ext cx="398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q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180532" y="4506328"/>
            <a:ext cx="398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p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117357" y="4514575"/>
            <a:ext cx="504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latin typeface="Arial"/>
                <a:cs typeface="Arial"/>
              </a:rPr>
              <a:t>pq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7145567" y="5494612"/>
            <a:ext cx="504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latin typeface="Arial"/>
                <a:cs typeface="Arial"/>
              </a:rPr>
              <a:t>pq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Hardy-Weinberg example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520" y="1781314"/>
            <a:ext cx="8672363" cy="4304267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Initial genotype frequencies:  P</a:t>
            </a:r>
            <a:r>
              <a:rPr lang="en-US" sz="1400" baseline="-25000" dirty="0" smtClean="0">
                <a:latin typeface="Arial"/>
                <a:cs typeface="Arial"/>
              </a:rPr>
              <a:t>AA</a:t>
            </a:r>
            <a:r>
              <a:rPr lang="en-US" sz="1400" dirty="0" smtClean="0">
                <a:latin typeface="Arial"/>
                <a:cs typeface="Arial"/>
              </a:rPr>
              <a:t>=0.8, P</a:t>
            </a:r>
            <a:r>
              <a:rPr lang="en-US" sz="1400" baseline="-25000" dirty="0" smtClean="0">
                <a:latin typeface="Arial"/>
                <a:cs typeface="Arial"/>
              </a:rPr>
              <a:t>AB</a:t>
            </a:r>
            <a:r>
              <a:rPr lang="en-US" sz="1400" dirty="0" smtClean="0">
                <a:latin typeface="Arial"/>
                <a:cs typeface="Arial"/>
              </a:rPr>
              <a:t>=0, P</a:t>
            </a:r>
            <a:r>
              <a:rPr lang="en-US" sz="1400" baseline="-25000" dirty="0" smtClean="0">
                <a:latin typeface="Arial"/>
                <a:cs typeface="Arial"/>
              </a:rPr>
              <a:t>BB</a:t>
            </a:r>
            <a:r>
              <a:rPr lang="en-US" sz="1400" dirty="0" smtClean="0">
                <a:latin typeface="Arial"/>
                <a:cs typeface="Arial"/>
              </a:rPr>
              <a:t>=0.2	          Initial allele frequencies: </a:t>
            </a:r>
            <a:r>
              <a:rPr lang="en-US" sz="1400" dirty="0" err="1" smtClean="0">
                <a:latin typeface="Arial"/>
                <a:cs typeface="Arial"/>
              </a:rPr>
              <a:t>p</a:t>
            </a:r>
            <a:r>
              <a:rPr lang="en-US" sz="1400" dirty="0" smtClean="0">
                <a:latin typeface="Arial"/>
                <a:cs typeface="Arial"/>
              </a:rPr>
              <a:t>=0.8, </a:t>
            </a:r>
            <a:r>
              <a:rPr lang="en-US" sz="1400" dirty="0" err="1" smtClean="0">
                <a:latin typeface="Arial"/>
                <a:cs typeface="Arial"/>
              </a:rPr>
              <a:t>q</a:t>
            </a:r>
            <a:r>
              <a:rPr lang="en-US" sz="1400" dirty="0" smtClean="0">
                <a:latin typeface="Arial"/>
                <a:cs typeface="Arial"/>
              </a:rPr>
              <a:t>=0.2</a:t>
            </a:r>
          </a:p>
          <a:p>
            <a:pPr lvl="1"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After one generation:  P</a:t>
            </a:r>
            <a:r>
              <a:rPr lang="en-US" sz="1400" baseline="-25000" dirty="0" smtClean="0">
                <a:latin typeface="Arial"/>
                <a:cs typeface="Arial"/>
              </a:rPr>
              <a:t>AA</a:t>
            </a:r>
            <a:r>
              <a:rPr lang="en-US" sz="1400" dirty="0" smtClean="0">
                <a:latin typeface="Arial"/>
                <a:cs typeface="Arial"/>
              </a:rPr>
              <a:t>=0.64, P</a:t>
            </a:r>
            <a:r>
              <a:rPr lang="en-US" sz="1400" baseline="-25000" dirty="0" smtClean="0">
                <a:latin typeface="Arial"/>
                <a:cs typeface="Arial"/>
              </a:rPr>
              <a:t>AB</a:t>
            </a:r>
            <a:r>
              <a:rPr lang="en-US" sz="1400" dirty="0" smtClean="0">
                <a:latin typeface="Arial"/>
                <a:cs typeface="Arial"/>
              </a:rPr>
              <a:t>=0.32, P</a:t>
            </a:r>
            <a:r>
              <a:rPr lang="en-US" sz="1400" baseline="-25000" dirty="0" smtClean="0">
                <a:latin typeface="Arial"/>
                <a:cs typeface="Arial"/>
              </a:rPr>
              <a:t>BB</a:t>
            </a:r>
            <a:r>
              <a:rPr lang="en-US" sz="1400" dirty="0" smtClean="0">
                <a:latin typeface="Arial"/>
                <a:cs typeface="Arial"/>
              </a:rPr>
              <a:t>=0.04	                    </a:t>
            </a:r>
            <a:r>
              <a:rPr lang="en-US" sz="1400" dirty="0" err="1" smtClean="0">
                <a:latin typeface="Arial"/>
                <a:cs typeface="Arial"/>
              </a:rPr>
              <a:t>AIlele</a:t>
            </a:r>
            <a:r>
              <a:rPr lang="en-US" sz="1400" dirty="0" smtClean="0">
                <a:latin typeface="Arial"/>
                <a:cs typeface="Arial"/>
              </a:rPr>
              <a:t> frequencies: </a:t>
            </a:r>
            <a:r>
              <a:rPr lang="en-US" sz="1400" dirty="0" err="1" smtClean="0">
                <a:latin typeface="Arial"/>
                <a:cs typeface="Arial"/>
              </a:rPr>
              <a:t>p</a:t>
            </a:r>
            <a:r>
              <a:rPr lang="en-US" sz="1400" dirty="0" smtClean="0">
                <a:latin typeface="Arial"/>
                <a:cs typeface="Arial"/>
              </a:rPr>
              <a:t>=0.8, </a:t>
            </a:r>
            <a:r>
              <a:rPr lang="en-US" sz="1400" dirty="0" err="1" smtClean="0">
                <a:latin typeface="Arial"/>
                <a:cs typeface="Arial"/>
              </a:rPr>
              <a:t>q</a:t>
            </a:r>
            <a:r>
              <a:rPr lang="en-US" sz="1400" dirty="0" smtClean="0">
                <a:latin typeface="Arial"/>
                <a:cs typeface="Arial"/>
              </a:rPr>
              <a:t>=0.2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After another generation:  P</a:t>
            </a:r>
            <a:r>
              <a:rPr lang="en-US" sz="1400" baseline="-25000" dirty="0" smtClean="0">
                <a:latin typeface="Arial"/>
                <a:cs typeface="Arial"/>
              </a:rPr>
              <a:t>AA</a:t>
            </a:r>
            <a:r>
              <a:rPr lang="en-US" sz="1400" dirty="0" smtClean="0">
                <a:latin typeface="Arial"/>
                <a:cs typeface="Arial"/>
              </a:rPr>
              <a:t>=0.64, P</a:t>
            </a:r>
            <a:r>
              <a:rPr lang="en-US" sz="1400" baseline="-25000" dirty="0" smtClean="0">
                <a:latin typeface="Arial"/>
                <a:cs typeface="Arial"/>
              </a:rPr>
              <a:t>AB</a:t>
            </a:r>
            <a:r>
              <a:rPr lang="en-US" sz="1400" dirty="0" smtClean="0">
                <a:latin typeface="Arial"/>
                <a:cs typeface="Arial"/>
              </a:rPr>
              <a:t>=0.32, P</a:t>
            </a:r>
            <a:r>
              <a:rPr lang="en-US" sz="1400" baseline="-25000" dirty="0" smtClean="0">
                <a:latin typeface="Arial"/>
                <a:cs typeface="Arial"/>
              </a:rPr>
              <a:t>BB</a:t>
            </a:r>
            <a:r>
              <a:rPr lang="en-US" sz="1400" dirty="0" smtClean="0">
                <a:latin typeface="Arial"/>
                <a:cs typeface="Arial"/>
              </a:rPr>
              <a:t>=0.04               </a:t>
            </a:r>
            <a:r>
              <a:rPr lang="en-US" sz="1400" dirty="0" err="1" smtClean="0">
                <a:latin typeface="Arial"/>
                <a:cs typeface="Arial"/>
              </a:rPr>
              <a:t>AIlele</a:t>
            </a:r>
            <a:r>
              <a:rPr lang="en-US" sz="1400" dirty="0" smtClean="0">
                <a:latin typeface="Arial"/>
                <a:cs typeface="Arial"/>
              </a:rPr>
              <a:t> frequencies: </a:t>
            </a:r>
            <a:r>
              <a:rPr lang="en-US" sz="1400" dirty="0" err="1" smtClean="0">
                <a:latin typeface="Arial"/>
                <a:cs typeface="Arial"/>
              </a:rPr>
              <a:t>p</a:t>
            </a:r>
            <a:r>
              <a:rPr lang="en-US" sz="1400" dirty="0" smtClean="0">
                <a:latin typeface="Arial"/>
                <a:cs typeface="Arial"/>
              </a:rPr>
              <a:t>=0.8, </a:t>
            </a:r>
            <a:r>
              <a:rPr lang="en-US" sz="1400" dirty="0" err="1" smtClean="0">
                <a:latin typeface="Arial"/>
                <a:cs typeface="Arial"/>
              </a:rPr>
              <a:t>q</a:t>
            </a:r>
            <a:r>
              <a:rPr lang="en-US" sz="1400" dirty="0" smtClean="0">
                <a:latin typeface="Arial"/>
                <a:cs typeface="Arial"/>
              </a:rPr>
              <a:t>=0.2</a:t>
            </a:r>
          </a:p>
          <a:p>
            <a:pPr>
              <a:buNone/>
            </a:pPr>
            <a:endParaRPr lang="en-US" sz="14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0800000" flipV="1">
            <a:off x="3892640" y="3920711"/>
            <a:ext cx="2977213" cy="1373205"/>
          </a:xfrm>
          <a:prstGeom prst="straightConnector1">
            <a:avLst/>
          </a:prstGeom>
          <a:ln>
            <a:solidFill>
              <a:srgbClr val="115D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045040" y="2135179"/>
            <a:ext cx="2977213" cy="1373205"/>
          </a:xfrm>
          <a:prstGeom prst="straightConnector1">
            <a:avLst/>
          </a:prstGeom>
          <a:ln>
            <a:solidFill>
              <a:srgbClr val="115D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2947</TotalTime>
  <Words>1889</Words>
  <Application>Microsoft Macintosh PowerPoint</Application>
  <PresentationFormat>On-screen Show (4:3)</PresentationFormat>
  <Paragraphs>468</Paragraphs>
  <Slides>47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Calibri</vt:lpstr>
      <vt:lpstr>Georgia</vt:lpstr>
      <vt:lpstr>MS Pゴシック</vt:lpstr>
      <vt:lpstr>Osaka</vt:lpstr>
      <vt:lpstr>Palatino</vt:lpstr>
      <vt:lpstr>Symbol</vt:lpstr>
      <vt:lpstr>Verdana</vt:lpstr>
      <vt:lpstr>Wingdings</vt:lpstr>
      <vt:lpstr>Arial</vt:lpstr>
      <vt:lpstr>Office Theme</vt:lpstr>
      <vt:lpstr>Equation</vt:lpstr>
      <vt:lpstr>Worksheet</vt:lpstr>
      <vt:lpstr>PowerPoint Presentation</vt:lpstr>
      <vt:lpstr>Case Study #1</vt:lpstr>
      <vt:lpstr>Clearing up some common misconceptions</vt:lpstr>
      <vt:lpstr>Giants of population genetics </vt:lpstr>
      <vt:lpstr>Gene pool</vt:lpstr>
      <vt:lpstr>Allele and genotype frequency space</vt:lpstr>
      <vt:lpstr>Hardy-Weinberg principle</vt:lpstr>
      <vt:lpstr>Hardy-Weinberg principle</vt:lpstr>
      <vt:lpstr>Hardy-Weinberg example</vt:lpstr>
      <vt:lpstr>Testing for departures from HW proportions</vt:lpstr>
      <vt:lpstr>Major processes of population genetics</vt:lpstr>
      <vt:lpstr>Random genetic drift</vt:lpstr>
      <vt:lpstr>Random genetic drift</vt:lpstr>
      <vt:lpstr>Simulations of genetic drift</vt:lpstr>
      <vt:lpstr>Genetic drift and effective population size</vt:lpstr>
      <vt:lpstr>Population bottlenecks and founder effects</vt:lpstr>
      <vt:lpstr>Genetic drift example</vt:lpstr>
      <vt:lpstr>Genes mirror geography in Europe</vt:lpstr>
      <vt:lpstr>Natural selection</vt:lpstr>
      <vt:lpstr>Natural selection: fitness</vt:lpstr>
      <vt:lpstr>Types of natural selection</vt:lpstr>
      <vt:lpstr>Mathematics of natural selection</vt:lpstr>
      <vt:lpstr>PowerPoint Presentation</vt:lpstr>
      <vt:lpstr>Mathematics of natural selection</vt:lpstr>
      <vt:lpstr>Simulations of directional selection</vt:lpstr>
      <vt:lpstr>Natural selection example</vt:lpstr>
      <vt:lpstr>Mutation</vt:lpstr>
      <vt:lpstr>Human germline mutation rates</vt:lpstr>
      <vt:lpstr>Distribution of fitness effects (DFE)</vt:lpstr>
      <vt:lpstr>Mutation and molecular clocks</vt:lpstr>
      <vt:lpstr>Migration</vt:lpstr>
      <vt:lpstr>Simulations of migration (and genetic drift)</vt:lpstr>
      <vt:lpstr>Migration example</vt:lpstr>
      <vt:lpstr>Mating structure</vt:lpstr>
      <vt:lpstr>Mating structure: FST</vt:lpstr>
      <vt:lpstr>Mating structure: inbreeding</vt:lpstr>
      <vt:lpstr>Mating structure example (inbreeding)</vt:lpstr>
      <vt:lpstr>Effects of each major process</vt:lpstr>
      <vt:lpstr>Case study #2</vt:lpstr>
      <vt:lpstr>Advanced concepts in population genetics</vt:lpstr>
      <vt:lpstr>Neutral theory of evolution (Kimura)</vt:lpstr>
      <vt:lpstr>Neutral theory of evolution (Kimura)</vt:lpstr>
      <vt:lpstr>Nearly-neutral theory (Ohta)</vt:lpstr>
      <vt:lpstr>Mutation-selection balance</vt:lpstr>
      <vt:lpstr>Mutation-selection balance</vt:lpstr>
      <vt:lpstr>Selection, drift, and mutation</vt:lpstr>
      <vt:lpstr>Linkage disequilibrium in human populations</vt:lpstr>
    </vt:vector>
  </TitlesOfParts>
  <Company>University of Pennsylvania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Genetics</dc:title>
  <dc:creator>Delete Me</dc:creator>
  <cp:lastModifiedBy>Microsoft Office User</cp:lastModifiedBy>
  <cp:revision>158</cp:revision>
  <cp:lastPrinted>2016-07-04T20:04:12Z</cp:lastPrinted>
  <dcterms:created xsi:type="dcterms:W3CDTF">2013-03-25T16:18:01Z</dcterms:created>
  <dcterms:modified xsi:type="dcterms:W3CDTF">2016-07-10T16:38:39Z</dcterms:modified>
</cp:coreProperties>
</file>