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369" r:id="rId2"/>
    <p:sldId id="370" r:id="rId3"/>
    <p:sldId id="371" r:id="rId4"/>
    <p:sldId id="372" r:id="rId5"/>
    <p:sldId id="373" r:id="rId6"/>
    <p:sldId id="374" r:id="rId7"/>
    <p:sldId id="375" r:id="rId8"/>
    <p:sldId id="376" r:id="rId9"/>
    <p:sldId id="377" r:id="rId10"/>
    <p:sldId id="378" r:id="rId11"/>
    <p:sldId id="381" r:id="rId12"/>
    <p:sldId id="382" r:id="rId13"/>
    <p:sldId id="383" r:id="rId14"/>
    <p:sldId id="393" r:id="rId15"/>
    <p:sldId id="392" r:id="rId16"/>
    <p:sldId id="384" r:id="rId17"/>
    <p:sldId id="349" r:id="rId18"/>
    <p:sldId id="360" r:id="rId19"/>
    <p:sldId id="361" r:id="rId20"/>
    <p:sldId id="387" r:id="rId21"/>
    <p:sldId id="385" r:id="rId22"/>
    <p:sldId id="389" r:id="rId23"/>
    <p:sldId id="353" r:id="rId24"/>
    <p:sldId id="390" r:id="rId25"/>
    <p:sldId id="386" r:id="rId26"/>
    <p:sldId id="367" r:id="rId27"/>
    <p:sldId id="388" r:id="rId28"/>
    <p:sldId id="391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1147B0"/>
    <a:srgbClr val="337FB3"/>
    <a:srgbClr val="0269D9"/>
    <a:srgbClr val="1E77D7"/>
    <a:srgbClr val="2E94FA"/>
    <a:srgbClr val="2470B9"/>
    <a:srgbClr val="0B6BB7"/>
    <a:srgbClr val="0A5FA0"/>
    <a:srgbClr val="3C74D2"/>
    <a:srgbClr val="2C70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22" autoAdjust="0"/>
    <p:restoredTop sz="98862" autoAdjust="0"/>
  </p:normalViewPr>
  <p:slideViewPr>
    <p:cSldViewPr snapToGrid="0" snapToObjects="1">
      <p:cViewPr>
        <p:scale>
          <a:sx n="100" d="100"/>
          <a:sy n="100" d="100"/>
        </p:scale>
        <p:origin x="968" y="3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840030-E4F0-8C44-BF5B-2375B8DF8D36}" type="datetimeFigureOut">
              <a:rPr lang="en-US" smtClean="0"/>
              <a:pPr/>
              <a:t>7/10/16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B8AACF-8BC9-B745-BD31-E8C83B75D93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62130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F24E1-D103-C343-A4AB-71CAED2F50DD}" type="datetimeFigureOut">
              <a:rPr lang="en-US" smtClean="0"/>
              <a:pPr/>
              <a:t>7/10/16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58AE7-274B-4C41-86B3-E7511A64823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F24E1-D103-C343-A4AB-71CAED2F50DD}" type="datetimeFigureOut">
              <a:rPr lang="en-US" smtClean="0"/>
              <a:pPr/>
              <a:t>7/10/16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58AE7-274B-4C41-86B3-E7511A64823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F24E1-D103-C343-A4AB-71CAED2F50DD}" type="datetimeFigureOut">
              <a:rPr lang="en-US" smtClean="0"/>
              <a:pPr/>
              <a:t>7/10/16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58AE7-274B-4C41-86B3-E7511A64823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F24E1-D103-C343-A4AB-71CAED2F50DD}" type="datetimeFigureOut">
              <a:rPr lang="en-US" smtClean="0"/>
              <a:pPr/>
              <a:t>7/10/16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58AE7-274B-4C41-86B3-E7511A64823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F24E1-D103-C343-A4AB-71CAED2F50DD}" type="datetimeFigureOut">
              <a:rPr lang="en-US" smtClean="0"/>
              <a:pPr/>
              <a:t>7/10/16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58AE7-274B-4C41-86B3-E7511A64823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F24E1-D103-C343-A4AB-71CAED2F50DD}" type="datetimeFigureOut">
              <a:rPr lang="en-US" smtClean="0"/>
              <a:pPr/>
              <a:t>7/10/16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58AE7-274B-4C41-86B3-E7511A64823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F24E1-D103-C343-A4AB-71CAED2F50DD}" type="datetimeFigureOut">
              <a:rPr lang="en-US" smtClean="0"/>
              <a:pPr/>
              <a:t>7/10/16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58AE7-274B-4C41-86B3-E7511A64823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F24E1-D103-C343-A4AB-71CAED2F50DD}" type="datetimeFigureOut">
              <a:rPr lang="en-US" smtClean="0"/>
              <a:pPr/>
              <a:t>7/10/16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58AE7-274B-4C41-86B3-E7511A64823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F24E1-D103-C343-A4AB-71CAED2F50DD}" type="datetimeFigureOut">
              <a:rPr lang="en-US" smtClean="0"/>
              <a:pPr/>
              <a:t>7/10/16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58AE7-274B-4C41-86B3-E7511A64823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F24E1-D103-C343-A4AB-71CAED2F50DD}" type="datetimeFigureOut">
              <a:rPr lang="en-US" smtClean="0"/>
              <a:pPr/>
              <a:t>7/10/16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58AE7-274B-4C41-86B3-E7511A64823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F24E1-D103-C343-A4AB-71CAED2F50DD}" type="datetimeFigureOut">
              <a:rPr lang="en-US" smtClean="0"/>
              <a:pPr/>
              <a:t>7/10/16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58AE7-274B-4C41-86B3-E7511A64823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3F24E1-D103-C343-A4AB-71CAED2F50DD}" type="datetimeFigureOut">
              <a:rPr lang="en-US" smtClean="0"/>
              <a:pPr/>
              <a:t>7/10/16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658AE7-274B-4C41-86B3-E7511A64823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6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7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Relationship Id="rId3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8247" y="6645894"/>
            <a:ext cx="9144000" cy="228600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1" y="2895600"/>
            <a:ext cx="9144000" cy="36703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115EBD"/>
                </a:solidFill>
                <a:latin typeface="Arial"/>
                <a:cs typeface="Arial"/>
              </a:rPr>
              <a:t>Introduction to Genetics and Genomics</a:t>
            </a:r>
          </a:p>
          <a:p>
            <a:endParaRPr lang="en-US" sz="3200" dirty="0" smtClean="0">
              <a:latin typeface="Arial"/>
              <a:cs typeface="Arial"/>
            </a:endParaRPr>
          </a:p>
          <a:p>
            <a:r>
              <a:rPr lang="en-US" sz="3200" dirty="0" smtClean="0">
                <a:latin typeface="Arial"/>
                <a:cs typeface="Arial"/>
              </a:rPr>
              <a:t>5a. Evolution and Disease Risks</a:t>
            </a:r>
          </a:p>
          <a:p>
            <a:endParaRPr lang="en-US" sz="3200" dirty="0" smtClean="0">
              <a:latin typeface="Arial"/>
              <a:cs typeface="Arial"/>
            </a:endParaRPr>
          </a:p>
          <a:p>
            <a:r>
              <a:rPr lang="en-US" sz="2400" dirty="0" err="1" smtClean="0">
                <a:solidFill>
                  <a:srgbClr val="115DBD"/>
                </a:solidFill>
                <a:latin typeface="Arial"/>
                <a:cs typeface="Arial"/>
              </a:rPr>
              <a:t>lachance.joseph@gmail.com</a:t>
            </a:r>
            <a:endParaRPr lang="en-US" sz="2400" dirty="0" smtClean="0">
              <a:solidFill>
                <a:srgbClr val="115DBD"/>
              </a:solidFill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https://</a:t>
            </a:r>
            <a:r>
              <a:rPr lang="en-US" sz="2400" dirty="0" err="1" smtClean="0">
                <a:latin typeface="Arial"/>
                <a:cs typeface="Arial"/>
              </a:rPr>
              <a:t>popgen.gatech.edu</a:t>
            </a:r>
            <a:r>
              <a:rPr lang="en-US" sz="2400" dirty="0" smtClean="0">
                <a:latin typeface="Arial"/>
                <a:cs typeface="Arial"/>
              </a:rPr>
              <a:t>/</a:t>
            </a:r>
            <a:endParaRPr lang="en-US" sz="3200" dirty="0">
              <a:latin typeface="Arial"/>
              <a:cs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247" y="736600"/>
            <a:ext cx="2794000" cy="196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7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598" y="12700"/>
            <a:ext cx="8229600" cy="1143000"/>
          </a:xfrm>
        </p:spPr>
        <p:txBody>
          <a:bodyPr/>
          <a:lstStyle/>
          <a:p>
            <a:r>
              <a:rPr lang="en-US" sz="3200" dirty="0" smtClean="0">
                <a:solidFill>
                  <a:srgbClr val="115EBD"/>
                </a:solidFill>
                <a:latin typeface="Arial"/>
                <a:cs typeface="Arial"/>
              </a:rPr>
              <a:t>Dominance and </a:t>
            </a:r>
            <a:r>
              <a:rPr lang="en-US" sz="3200" dirty="0" err="1" smtClean="0">
                <a:solidFill>
                  <a:srgbClr val="115EBD"/>
                </a:solidFill>
                <a:latin typeface="Arial"/>
                <a:cs typeface="Arial"/>
              </a:rPr>
              <a:t>recessivity</a:t>
            </a:r>
            <a:endParaRPr lang="en-US" sz="3200" baseline="-25000" dirty="0"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7" y="6645894"/>
            <a:ext cx="9144000" cy="228600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92702" y="5052703"/>
            <a:ext cx="8686198" cy="1070594"/>
          </a:xfrm>
        </p:spPr>
        <p:txBody>
          <a:bodyPr>
            <a:noAutofit/>
          </a:bodyPr>
          <a:lstStyle/>
          <a:p>
            <a:r>
              <a:rPr lang="en-US" sz="1800" dirty="0" smtClean="0">
                <a:latin typeface="Arial"/>
                <a:cs typeface="Arial"/>
                <a:sym typeface="Wingdings"/>
              </a:rPr>
              <a:t>Small differences in allele frequencies are magnified for recessive diseases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445102" y="1968499"/>
          <a:ext cx="8229600" cy="2579655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2743200"/>
                <a:gridCol w="2743200"/>
                <a:gridCol w="2743200"/>
              </a:tblGrid>
              <a:tr h="80010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/>
                          <a:cs typeface="Arial"/>
                        </a:rPr>
                        <a:t>Population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/>
                          <a:cs typeface="Arial"/>
                        </a:rPr>
                        <a:t>Allele frequency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 smtClean="0">
                          <a:latin typeface="Arial"/>
                          <a:cs typeface="Arial"/>
                        </a:rPr>
                        <a:t>Homozygote frequency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89777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/>
                          <a:cs typeface="Arial"/>
                        </a:rPr>
                        <a:t>Population</a:t>
                      </a:r>
                      <a:r>
                        <a:rPr lang="en-US" sz="1800" baseline="0" dirty="0" smtClean="0">
                          <a:latin typeface="Arial"/>
                          <a:cs typeface="Arial"/>
                        </a:rPr>
                        <a:t> A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/>
                          <a:cs typeface="Arial"/>
                        </a:rPr>
                        <a:t>0.1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/>
                          <a:cs typeface="Arial"/>
                        </a:rPr>
                        <a:t>0.01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89777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/>
                          <a:cs typeface="Arial"/>
                        </a:rPr>
                        <a:t>Population B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/>
                          <a:cs typeface="Arial"/>
                        </a:rPr>
                        <a:t>0.2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/>
                          <a:cs typeface="Arial"/>
                        </a:rPr>
                        <a:t>0.04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227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598" y="12700"/>
            <a:ext cx="8229600" cy="1143000"/>
          </a:xfrm>
        </p:spPr>
        <p:txBody>
          <a:bodyPr/>
          <a:lstStyle/>
          <a:p>
            <a:r>
              <a:rPr lang="en-US" sz="3200" dirty="0" smtClean="0">
                <a:solidFill>
                  <a:srgbClr val="115EBD"/>
                </a:solidFill>
                <a:latin typeface="Arial"/>
                <a:cs typeface="Arial"/>
              </a:rPr>
              <a:t>Population bottlenecks and founder effects</a:t>
            </a:r>
            <a:endParaRPr lang="en-US" sz="3200" baseline="-25000" dirty="0"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7" y="6645894"/>
            <a:ext cx="9144000" cy="228600"/>
          </a:xfrm>
          <a:prstGeom prst="rect">
            <a:avLst/>
          </a:prstGeom>
        </p:spPr>
      </p:pic>
      <p:pic>
        <p:nvPicPr>
          <p:cNvPr id="10" name="Picture 9" descr="Bottleneck 2 color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058" y="1801694"/>
            <a:ext cx="6858000" cy="379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035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598" y="12700"/>
            <a:ext cx="8229600" cy="1143000"/>
          </a:xfrm>
        </p:spPr>
        <p:txBody>
          <a:bodyPr/>
          <a:lstStyle/>
          <a:p>
            <a:r>
              <a:rPr lang="en-US" sz="3200" dirty="0" smtClean="0">
                <a:solidFill>
                  <a:srgbClr val="115EBD"/>
                </a:solidFill>
                <a:latin typeface="Arial"/>
                <a:cs typeface="Arial"/>
              </a:rPr>
              <a:t>Examples of founder effects</a:t>
            </a:r>
            <a:endParaRPr lang="en-US" sz="3200" baseline="-25000" dirty="0"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7" y="6645894"/>
            <a:ext cx="9144000" cy="228600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43502" y="1816100"/>
            <a:ext cx="8444897" cy="4267200"/>
          </a:xfrm>
        </p:spPr>
        <p:txBody>
          <a:bodyPr>
            <a:noAutofit/>
          </a:bodyPr>
          <a:lstStyle/>
          <a:p>
            <a:r>
              <a:rPr lang="en-US" sz="1800" dirty="0" smtClean="0">
                <a:latin typeface="Arial"/>
                <a:cs typeface="Arial"/>
                <a:sym typeface="Wingdings"/>
              </a:rPr>
              <a:t>French Canadians (</a:t>
            </a:r>
            <a:r>
              <a:rPr lang="en-US" sz="1800" dirty="0" err="1" smtClean="0">
                <a:latin typeface="Arial"/>
                <a:cs typeface="Arial"/>
                <a:sym typeface="Wingdings"/>
              </a:rPr>
              <a:t>Qu</a:t>
            </a:r>
            <a:r>
              <a:rPr lang="fr-FR" sz="1800" dirty="0" err="1" smtClean="0">
                <a:latin typeface="Arial"/>
                <a:cs typeface="Arial"/>
              </a:rPr>
              <a:t>é</a:t>
            </a:r>
            <a:r>
              <a:rPr lang="en-US" sz="1800" dirty="0" smtClean="0">
                <a:latin typeface="Arial"/>
                <a:cs typeface="Arial"/>
                <a:sym typeface="Wingdings"/>
              </a:rPr>
              <a:t>b</a:t>
            </a:r>
            <a:r>
              <a:rPr lang="fr-FR" sz="1800" dirty="0" err="1">
                <a:latin typeface="Arial"/>
                <a:cs typeface="Arial"/>
              </a:rPr>
              <a:t>é</a:t>
            </a:r>
            <a:r>
              <a:rPr lang="en-US" sz="1800" dirty="0" err="1" smtClean="0">
                <a:latin typeface="Arial"/>
                <a:cs typeface="Arial"/>
                <a:sym typeface="Wingdings"/>
              </a:rPr>
              <a:t>cois</a:t>
            </a:r>
            <a:r>
              <a:rPr lang="en-US" sz="1800" dirty="0" smtClean="0">
                <a:latin typeface="Arial"/>
                <a:cs typeface="Arial"/>
                <a:sym typeface="Wingdings"/>
              </a:rPr>
              <a:t>)</a:t>
            </a:r>
          </a:p>
          <a:p>
            <a:endParaRPr lang="en-US" sz="1800" dirty="0" smtClean="0">
              <a:latin typeface="Arial"/>
              <a:cs typeface="Arial"/>
              <a:sym typeface="Wingdings"/>
            </a:endParaRPr>
          </a:p>
          <a:p>
            <a:pPr marL="0" indent="0">
              <a:buNone/>
            </a:pPr>
            <a:endParaRPr lang="en-US" sz="1800" dirty="0" smtClean="0">
              <a:latin typeface="Arial"/>
              <a:cs typeface="Arial"/>
              <a:sym typeface="Wingdings"/>
            </a:endParaRPr>
          </a:p>
          <a:p>
            <a:endParaRPr lang="en-US" sz="1800" dirty="0" smtClean="0">
              <a:latin typeface="Arial"/>
              <a:cs typeface="Arial"/>
              <a:sym typeface="Wingdings"/>
            </a:endParaRPr>
          </a:p>
          <a:p>
            <a:endParaRPr lang="en-US" sz="1800" dirty="0">
              <a:latin typeface="Arial"/>
              <a:cs typeface="Arial"/>
              <a:sym typeface="Wingdings"/>
            </a:endParaRPr>
          </a:p>
          <a:p>
            <a:r>
              <a:rPr lang="en-US" sz="1800" dirty="0" smtClean="0">
                <a:latin typeface="Arial"/>
                <a:cs typeface="Arial"/>
                <a:sym typeface="Wingdings"/>
              </a:rPr>
              <a:t>Old Order Amish</a:t>
            </a:r>
          </a:p>
          <a:p>
            <a:endParaRPr lang="en-US" sz="1800" dirty="0" smtClean="0">
              <a:latin typeface="Arial"/>
              <a:cs typeface="Arial"/>
              <a:sym typeface="Wingdings"/>
            </a:endParaRPr>
          </a:p>
          <a:p>
            <a:endParaRPr lang="en-US" sz="1800" dirty="0" smtClean="0">
              <a:latin typeface="Arial"/>
              <a:cs typeface="Arial"/>
              <a:sym typeface="Wingdings"/>
            </a:endParaRPr>
          </a:p>
          <a:p>
            <a:pPr marL="0" indent="0">
              <a:buNone/>
            </a:pPr>
            <a:endParaRPr lang="en-US" sz="1800" dirty="0" smtClean="0">
              <a:latin typeface="Arial"/>
              <a:cs typeface="Arial"/>
              <a:sym typeface="Wingdings"/>
            </a:endParaRPr>
          </a:p>
          <a:p>
            <a:endParaRPr lang="en-US" sz="1800" dirty="0">
              <a:latin typeface="Arial"/>
              <a:cs typeface="Arial"/>
              <a:sym typeface="Wingdings"/>
            </a:endParaRPr>
          </a:p>
          <a:p>
            <a:r>
              <a:rPr lang="en-US" sz="1800" dirty="0" smtClean="0">
                <a:latin typeface="Arial"/>
                <a:cs typeface="Arial"/>
                <a:sym typeface="Wingdings"/>
              </a:rPr>
              <a:t>HMS Bounty mutineers and Pitcairn Island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4585" t="28965" r="10410" b="14482"/>
          <a:stretch/>
        </p:blipFill>
        <p:spPr>
          <a:xfrm>
            <a:off x="6524242" y="3098799"/>
            <a:ext cx="2187956" cy="10917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9670" y="1473198"/>
            <a:ext cx="2192528" cy="1096265"/>
          </a:xfrm>
          <a:prstGeom prst="rect">
            <a:avLst/>
          </a:prstGeom>
          <a:effectLst>
            <a:outerShdw blurRad="50800" dist="50800" dir="2700000" algn="tl" rotWithShape="0">
              <a:prstClr val="black">
                <a:alpha val="5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t="17552" b="13835"/>
          <a:stretch/>
        </p:blipFill>
        <p:spPr>
          <a:xfrm>
            <a:off x="6519670" y="4737100"/>
            <a:ext cx="2187956" cy="1092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Rectangle 11"/>
          <p:cNvSpPr/>
          <p:nvPr/>
        </p:nvSpPr>
        <p:spPr>
          <a:xfrm>
            <a:off x="6671083" y="6415062"/>
            <a:ext cx="248116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900" dirty="0" smtClean="0">
                <a:latin typeface="Arial"/>
                <a:cs typeface="Arial"/>
                <a:sym typeface="Wingdings"/>
              </a:rPr>
              <a:t>Images rights: Wikimedia Commons</a:t>
            </a:r>
            <a:endParaRPr lang="en-US" sz="9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770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598" y="12700"/>
            <a:ext cx="8229600" cy="1143000"/>
          </a:xfrm>
        </p:spPr>
        <p:txBody>
          <a:bodyPr/>
          <a:lstStyle/>
          <a:p>
            <a:r>
              <a:rPr lang="en-US" sz="3200" dirty="0" smtClean="0">
                <a:solidFill>
                  <a:srgbClr val="115EBD"/>
                </a:solidFill>
                <a:latin typeface="Arial"/>
                <a:cs typeface="Arial"/>
              </a:rPr>
              <a:t>Diseases associated with founder effects</a:t>
            </a:r>
            <a:endParaRPr lang="en-US" sz="3200" baseline="-25000" dirty="0"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7" y="6645894"/>
            <a:ext cx="9144000" cy="228600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927100" y="1727108"/>
          <a:ext cx="7327900" cy="3923625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3663950"/>
                <a:gridCol w="3663950"/>
              </a:tblGrid>
              <a:tr h="72015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/>
                          <a:cs typeface="Arial"/>
                        </a:rPr>
                        <a:t>Population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/>
                          <a:cs typeface="Arial"/>
                        </a:rPr>
                        <a:t>Disease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086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/>
                          <a:cs typeface="Arial"/>
                        </a:rPr>
                        <a:t>Afrikaners in</a:t>
                      </a:r>
                      <a:r>
                        <a:rPr lang="en-US" sz="1800" baseline="0" dirty="0" smtClean="0">
                          <a:latin typeface="Arial"/>
                          <a:cs typeface="Arial"/>
                        </a:rPr>
                        <a:t> South Africa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>
                          <a:latin typeface="Arial"/>
                          <a:cs typeface="Arial"/>
                        </a:rPr>
                        <a:t>Fanconi</a:t>
                      </a:r>
                      <a:r>
                        <a:rPr lang="en-US" sz="1800" dirty="0" smtClean="0">
                          <a:latin typeface="Arial"/>
                          <a:cs typeface="Arial"/>
                        </a:rPr>
                        <a:t> anemia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80086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/>
                          <a:cs typeface="Arial"/>
                        </a:rPr>
                        <a:t>Ashkenazi</a:t>
                      </a:r>
                      <a:r>
                        <a:rPr lang="en-US" sz="1800" baseline="0" dirty="0" smtClean="0">
                          <a:latin typeface="Arial"/>
                          <a:cs typeface="Arial"/>
                        </a:rPr>
                        <a:t> Jews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>
                          <a:latin typeface="Arial"/>
                          <a:cs typeface="Arial"/>
                        </a:rPr>
                        <a:t>Tay</a:t>
                      </a:r>
                      <a:r>
                        <a:rPr lang="en-US" sz="1800" dirty="0" smtClean="0">
                          <a:latin typeface="Arial"/>
                          <a:cs typeface="Arial"/>
                        </a:rPr>
                        <a:t>-Sachs disease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80086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/>
                          <a:cs typeface="Arial"/>
                        </a:rPr>
                        <a:t>Lake Maracaibo area,</a:t>
                      </a:r>
                      <a:r>
                        <a:rPr lang="en-US" sz="1800" baseline="0" dirty="0" smtClean="0">
                          <a:latin typeface="Arial"/>
                          <a:cs typeface="Arial"/>
                        </a:rPr>
                        <a:t> Venezuela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/>
                          <a:cs typeface="Arial"/>
                        </a:rPr>
                        <a:t>Huntington’s disease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80086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/>
                          <a:cs typeface="Arial"/>
                        </a:rPr>
                        <a:t>Island of Tristan de Cunha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/>
                          <a:cs typeface="Arial"/>
                        </a:rPr>
                        <a:t>Retinitis </a:t>
                      </a:r>
                      <a:r>
                        <a:rPr lang="en-US" sz="1800" dirty="0" err="1" smtClean="0">
                          <a:latin typeface="Arial"/>
                          <a:cs typeface="Arial"/>
                        </a:rPr>
                        <a:t>pigmentosa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2208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5102" y="2819400"/>
            <a:ext cx="8444897" cy="3830727"/>
          </a:xfrm>
        </p:spPr>
        <p:txBody>
          <a:bodyPr>
            <a:normAutofit/>
          </a:bodyPr>
          <a:lstStyle/>
          <a:p>
            <a:r>
              <a:rPr lang="is-IS" sz="1800" dirty="0" smtClean="0">
                <a:latin typeface="Arial"/>
                <a:cs typeface="Arial"/>
                <a:sym typeface="Wingdings"/>
              </a:rPr>
              <a:t>Natural selection </a:t>
            </a:r>
            <a:r>
              <a:rPr lang="is-IS" sz="1800" dirty="0" smtClean="0">
                <a:latin typeface="Arial"/>
                <a:cs typeface="Arial"/>
                <a:sym typeface="Wingdings"/>
              </a:rPr>
              <a:t>eficiently eliminates </a:t>
            </a:r>
            <a:r>
              <a:rPr lang="is-IS" sz="1800" dirty="0" smtClean="0">
                <a:latin typeface="Arial"/>
                <a:cs typeface="Arial"/>
                <a:sym typeface="Wingdings"/>
              </a:rPr>
              <a:t>deletious alleles </a:t>
            </a:r>
            <a:r>
              <a:rPr lang="is-IS" sz="1800" dirty="0" smtClean="0">
                <a:latin typeface="Arial"/>
                <a:cs typeface="Arial"/>
                <a:sym typeface="Wingdings"/>
              </a:rPr>
              <a:t>when |4</a:t>
            </a:r>
            <a:r>
              <a:rPr lang="is-IS" sz="1800" i="1" dirty="0" smtClean="0">
                <a:latin typeface="Arial"/>
                <a:cs typeface="Arial"/>
                <a:sym typeface="Wingdings"/>
              </a:rPr>
              <a:t>N</a:t>
            </a:r>
            <a:r>
              <a:rPr lang="is-IS" sz="1800" i="1" baseline="-25000" dirty="0" smtClean="0">
                <a:latin typeface="Arial"/>
                <a:cs typeface="Arial"/>
                <a:sym typeface="Wingdings"/>
              </a:rPr>
              <a:t>e</a:t>
            </a:r>
            <a:r>
              <a:rPr lang="is-IS" sz="1800" i="1" dirty="0" smtClean="0">
                <a:latin typeface="Arial"/>
                <a:cs typeface="Arial"/>
                <a:sym typeface="Wingdings"/>
              </a:rPr>
              <a:t>s| </a:t>
            </a:r>
            <a:r>
              <a:rPr lang="is-IS" sz="1800" dirty="0" smtClean="0">
                <a:latin typeface="Arial"/>
                <a:cs typeface="Arial"/>
                <a:sym typeface="Wingdings"/>
              </a:rPr>
              <a:t>&gt; 1</a:t>
            </a:r>
          </a:p>
          <a:p>
            <a:pPr marL="0" indent="0">
              <a:buNone/>
            </a:pPr>
            <a:endParaRPr lang="en-US" sz="1800" dirty="0">
              <a:latin typeface="Arial"/>
              <a:cs typeface="Arial"/>
              <a:sym typeface="Wingdings"/>
            </a:endParaRPr>
          </a:p>
          <a:p>
            <a:r>
              <a:rPr lang="en-US" sz="1800" dirty="0" smtClean="0">
                <a:latin typeface="Arial"/>
                <a:cs typeface="Arial"/>
                <a:sym typeface="Wingdings"/>
              </a:rPr>
              <a:t>Since non-African populations have experienced population bottlenecks in the last 75,000 years, they have a lower effective population size</a:t>
            </a:r>
          </a:p>
          <a:p>
            <a:endParaRPr lang="en-US" sz="1800" dirty="0">
              <a:latin typeface="Arial"/>
              <a:cs typeface="Arial"/>
              <a:sym typeface="Wingdings"/>
            </a:endParaRPr>
          </a:p>
          <a:p>
            <a:r>
              <a:rPr lang="en-US" sz="1800" dirty="0" smtClean="0">
                <a:latin typeface="Arial"/>
                <a:cs typeface="Arial"/>
                <a:sym typeface="Wingdings"/>
              </a:rPr>
              <a:t>This means that purging of mildly deleterious alleles is likely to have been lest effective in non-African populations</a:t>
            </a:r>
          </a:p>
          <a:p>
            <a:endParaRPr lang="en-US" sz="1800" dirty="0">
              <a:latin typeface="Arial"/>
              <a:cs typeface="Arial"/>
              <a:sym typeface="Wingdings"/>
            </a:endParaRPr>
          </a:p>
          <a:p>
            <a:r>
              <a:rPr lang="en-US" sz="1800" dirty="0" smtClean="0">
                <a:latin typeface="Arial"/>
                <a:cs typeface="Arial"/>
                <a:sym typeface="Wingdings"/>
              </a:rPr>
              <a:t>Non-African genomes also have increased homozygosity (which can be an issue if deleterious alleles are recessive)</a:t>
            </a:r>
          </a:p>
          <a:p>
            <a:endParaRPr lang="en-US" sz="1800" dirty="0" smtClean="0">
              <a:latin typeface="Arial"/>
              <a:cs typeface="Arial"/>
              <a:sym typeface="Wingdings"/>
            </a:endParaRPr>
          </a:p>
          <a:p>
            <a:endParaRPr lang="en-US" sz="1800" dirty="0">
              <a:latin typeface="Arial"/>
              <a:cs typeface="Arial"/>
              <a:sym typeface="Wingdings"/>
            </a:endParaRPr>
          </a:p>
          <a:p>
            <a:endParaRPr lang="is-IS" sz="1800" dirty="0" smtClean="0">
              <a:latin typeface="Arial"/>
              <a:cs typeface="Arial"/>
              <a:sym typeface="Wingding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0"/>
            <a:ext cx="8229600" cy="1143000"/>
          </a:xfrm>
        </p:spPr>
        <p:txBody>
          <a:bodyPr/>
          <a:lstStyle/>
          <a:p>
            <a:r>
              <a:rPr lang="en-US" sz="3200" dirty="0" smtClean="0">
                <a:solidFill>
                  <a:srgbClr val="115EBD"/>
                </a:solidFill>
                <a:latin typeface="Arial"/>
                <a:cs typeface="Arial"/>
              </a:rPr>
              <a:t>Genetic load</a:t>
            </a:r>
            <a:endParaRPr lang="en-US" sz="3200" dirty="0"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7" y="6645894"/>
            <a:ext cx="9144000" cy="2286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800" y="1449332"/>
            <a:ext cx="2692400" cy="823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836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183640"/>
            <a:ext cx="8444897" cy="3589427"/>
          </a:xfrm>
        </p:spPr>
        <p:txBody>
          <a:bodyPr>
            <a:normAutofit/>
          </a:bodyPr>
          <a:lstStyle/>
          <a:p>
            <a:r>
              <a:rPr lang="is-IS" sz="1400" dirty="0" smtClean="0">
                <a:latin typeface="Arial"/>
                <a:cs typeface="Arial"/>
                <a:sym typeface="Wingdings"/>
              </a:rPr>
              <a:t>Simons et al. (</a:t>
            </a:r>
            <a:r>
              <a:rPr lang="is-IS" sz="1400" i="1" dirty="0" smtClean="0">
                <a:latin typeface="Arial"/>
                <a:cs typeface="Arial"/>
                <a:sym typeface="Wingdings"/>
              </a:rPr>
              <a:t>Nature Genetics</a:t>
            </a:r>
            <a:r>
              <a:rPr lang="is-IS" sz="1400" dirty="0" smtClean="0">
                <a:latin typeface="Arial"/>
                <a:cs typeface="Arial"/>
                <a:sym typeface="Wingdings"/>
              </a:rPr>
              <a:t>, 2014) state that human demographic history has “probably had little impact on the average burden of deleterious mutations.”</a:t>
            </a:r>
          </a:p>
          <a:p>
            <a:endParaRPr lang="is-IS" sz="1400" dirty="0" smtClean="0">
              <a:latin typeface="Arial"/>
              <a:cs typeface="Arial"/>
              <a:sym typeface="Wingdings"/>
            </a:endParaRPr>
          </a:p>
          <a:p>
            <a:r>
              <a:rPr lang="is-IS" sz="1400" dirty="0" smtClean="0">
                <a:latin typeface="Arial"/>
                <a:cs typeface="Arial"/>
                <a:sym typeface="Wingdings"/>
              </a:rPr>
              <a:t>Do et al. (</a:t>
            </a:r>
            <a:r>
              <a:rPr lang="is-IS" sz="1400" i="1" dirty="0">
                <a:latin typeface="Arial"/>
                <a:cs typeface="Arial"/>
                <a:sym typeface="Wingdings"/>
              </a:rPr>
              <a:t>Nature Genetics</a:t>
            </a:r>
            <a:r>
              <a:rPr lang="is-IS" sz="1400" dirty="0">
                <a:latin typeface="Arial"/>
                <a:cs typeface="Arial"/>
                <a:sym typeface="Wingdings"/>
              </a:rPr>
              <a:t>, </a:t>
            </a:r>
            <a:r>
              <a:rPr lang="is-IS" sz="1400" dirty="0" smtClean="0">
                <a:latin typeface="Arial"/>
                <a:cs typeface="Arial"/>
                <a:sym typeface="Wingdings"/>
              </a:rPr>
              <a:t>2015) find little difference in the efficacy of natural selection across different human populations.</a:t>
            </a:r>
            <a:endParaRPr lang="is-IS" sz="1400" dirty="0">
              <a:latin typeface="Arial"/>
              <a:cs typeface="Arial"/>
              <a:sym typeface="Wingdings"/>
            </a:endParaRPr>
          </a:p>
          <a:p>
            <a:endParaRPr lang="is-IS" sz="1400" dirty="0">
              <a:latin typeface="Arial"/>
              <a:cs typeface="Arial"/>
              <a:sym typeface="Wingdings"/>
            </a:endParaRPr>
          </a:p>
          <a:p>
            <a:r>
              <a:rPr lang="is-IS" sz="1400" dirty="0" smtClean="0">
                <a:latin typeface="Arial"/>
                <a:cs typeface="Arial"/>
                <a:sym typeface="Wingdings"/>
              </a:rPr>
              <a:t>But see </a:t>
            </a:r>
            <a:r>
              <a:rPr lang="is-IS" sz="1400" dirty="0" smtClean="0">
                <a:latin typeface="Arial" charset="0"/>
                <a:ea typeface="Arial" charset="0"/>
                <a:cs typeface="Arial" charset="0"/>
                <a:sym typeface="Wingdings"/>
              </a:rPr>
              <a:t>Lohmueller</a:t>
            </a:r>
            <a:r>
              <a:rPr lang="en-US" sz="14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dirty="0">
                <a:latin typeface="Arial" charset="0"/>
                <a:ea typeface="Arial" charset="0"/>
                <a:cs typeface="Arial" charset="0"/>
              </a:rPr>
              <a:t>(</a:t>
            </a:r>
            <a:r>
              <a:rPr lang="en-US" sz="1400" i="1" dirty="0">
                <a:latin typeface="Arial" charset="0"/>
                <a:ea typeface="Arial" charset="0"/>
                <a:cs typeface="Arial" charset="0"/>
              </a:rPr>
              <a:t>Current Opinion in Genetics and Development</a:t>
            </a:r>
            <a:r>
              <a:rPr lang="en-US" sz="1400" dirty="0">
                <a:latin typeface="Arial" charset="0"/>
                <a:ea typeface="Arial" charset="0"/>
                <a:cs typeface="Arial" charset="0"/>
              </a:rPr>
              <a:t>, 2014</a:t>
            </a:r>
            <a:r>
              <a:rPr lang="en-US" sz="1400" dirty="0" smtClean="0">
                <a:latin typeface="Arial" charset="0"/>
                <a:ea typeface="Arial" charset="0"/>
                <a:cs typeface="Arial" charset="0"/>
              </a:rPr>
              <a:t>)</a:t>
            </a:r>
            <a:r>
              <a:rPr lang="is-IS" sz="1400" dirty="0" smtClean="0">
                <a:latin typeface="Arial" charset="0"/>
                <a:ea typeface="Arial" charset="0"/>
                <a:cs typeface="Arial" charset="0"/>
              </a:rPr>
              <a:t>…</a:t>
            </a:r>
            <a:endParaRPr lang="en-US" sz="1400" dirty="0">
              <a:latin typeface="Arial" charset="0"/>
              <a:ea typeface="Arial" charset="0"/>
              <a:cs typeface="Arial" charset="0"/>
            </a:endParaRPr>
          </a:p>
          <a:p>
            <a:endParaRPr lang="en-US" sz="1400" dirty="0" smtClean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246" y="0"/>
            <a:ext cx="8686801" cy="1143000"/>
          </a:xfrm>
        </p:spPr>
        <p:txBody>
          <a:bodyPr/>
          <a:lstStyle/>
          <a:p>
            <a:r>
              <a:rPr lang="en-US" sz="3200" dirty="0" smtClean="0">
                <a:solidFill>
                  <a:srgbClr val="115EBD"/>
                </a:solidFill>
                <a:latin typeface="Arial"/>
                <a:cs typeface="Arial"/>
              </a:rPr>
              <a:t>Do non-African populations have greater load?</a:t>
            </a:r>
            <a:endParaRPr lang="en-US" sz="3200" dirty="0"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7" y="6645894"/>
            <a:ext cx="9144000" cy="228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358" y="2975187"/>
            <a:ext cx="7923777" cy="3535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771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9653" b="2996"/>
          <a:stretch/>
        </p:blipFill>
        <p:spPr>
          <a:xfrm>
            <a:off x="0" y="1168400"/>
            <a:ext cx="9144000" cy="54774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598" y="12700"/>
            <a:ext cx="8229600" cy="1143000"/>
          </a:xfrm>
        </p:spPr>
        <p:txBody>
          <a:bodyPr/>
          <a:lstStyle/>
          <a:p>
            <a:r>
              <a:rPr lang="en-US" sz="3200" dirty="0" smtClean="0">
                <a:solidFill>
                  <a:srgbClr val="115EBD"/>
                </a:solidFill>
                <a:latin typeface="Arial"/>
                <a:cs typeface="Arial"/>
              </a:rPr>
              <a:t>Local adaptation</a:t>
            </a:r>
            <a:endParaRPr lang="en-US" sz="3200" baseline="-25000" dirty="0"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7" y="6645894"/>
            <a:ext cx="9144000" cy="2286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267201" y="6415062"/>
            <a:ext cx="48768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900" b="1" dirty="0" smtClean="0">
                <a:solidFill>
                  <a:schemeClr val="bg1"/>
                </a:solidFill>
                <a:latin typeface="Arial"/>
                <a:cs typeface="Arial"/>
                <a:sym typeface="Wingdings"/>
              </a:rPr>
              <a:t>Image rights: </a:t>
            </a:r>
            <a:r>
              <a:rPr lang="en-US" sz="900" b="1" i="1" dirty="0" smtClean="0">
                <a:solidFill>
                  <a:schemeClr val="bg1"/>
                </a:solidFill>
                <a:latin typeface="Arial"/>
                <a:cs typeface="Arial"/>
                <a:sym typeface="Wingdings"/>
              </a:rPr>
              <a:t>LA Times</a:t>
            </a:r>
            <a:endParaRPr lang="en-US" sz="900" b="1" i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189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706" y="1003300"/>
            <a:ext cx="5257788" cy="52445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0"/>
            <a:ext cx="8229600" cy="1143000"/>
          </a:xfrm>
        </p:spPr>
        <p:txBody>
          <a:bodyPr/>
          <a:lstStyle/>
          <a:p>
            <a:r>
              <a:rPr lang="en-US" sz="3200" dirty="0" smtClean="0">
                <a:solidFill>
                  <a:srgbClr val="115EBD"/>
                </a:solidFill>
                <a:latin typeface="Arial"/>
                <a:cs typeface="Arial"/>
              </a:rPr>
              <a:t>Approaches used to detect adaptation</a:t>
            </a:r>
            <a:endParaRPr lang="en-US" sz="3200" baseline="-25000" dirty="0"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7" y="6645894"/>
            <a:ext cx="9144000" cy="228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30800" y="6194325"/>
            <a:ext cx="4008747" cy="404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200000"/>
              </a:lnSpc>
            </a:pPr>
            <a:r>
              <a:rPr lang="en-US" sz="1200" dirty="0" smtClean="0">
                <a:latin typeface="Arial"/>
                <a:cs typeface="Arial"/>
                <a:sym typeface="Wingdings"/>
              </a:rPr>
              <a:t>Modified from: Lachance </a:t>
            </a:r>
            <a:r>
              <a:rPr lang="en-US" sz="1200" dirty="0">
                <a:latin typeface="Arial"/>
                <a:cs typeface="Arial"/>
                <a:sym typeface="Wingdings"/>
              </a:rPr>
              <a:t>and </a:t>
            </a:r>
            <a:r>
              <a:rPr lang="en-US" sz="1200" dirty="0" err="1">
                <a:latin typeface="Arial"/>
                <a:cs typeface="Arial"/>
                <a:sym typeface="Wingdings"/>
              </a:rPr>
              <a:t>Tishkoff</a:t>
            </a:r>
            <a:r>
              <a:rPr lang="en-US" sz="1200" dirty="0">
                <a:latin typeface="Arial"/>
                <a:cs typeface="Arial"/>
                <a:sym typeface="Wingdings"/>
              </a:rPr>
              <a:t> (2013, </a:t>
            </a:r>
            <a:r>
              <a:rPr lang="en-US" sz="1200" i="1" dirty="0">
                <a:latin typeface="Arial"/>
                <a:cs typeface="Arial"/>
                <a:sym typeface="Wingdings"/>
              </a:rPr>
              <a:t>AREES</a:t>
            </a:r>
            <a:r>
              <a:rPr lang="en-US" sz="1200" dirty="0">
                <a:latin typeface="Arial"/>
                <a:cs typeface="Arial"/>
                <a:sym typeface="Wingdings"/>
              </a:rPr>
              <a:t>)</a:t>
            </a:r>
            <a:r>
              <a:rPr lang="en-US" sz="1200" i="1" dirty="0">
                <a:latin typeface="Arial"/>
                <a:cs typeface="Arial"/>
                <a:sym typeface="Wingdings"/>
              </a:rPr>
              <a:t> 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54200" y="1016000"/>
            <a:ext cx="5486400" cy="2769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/>
                <a:cs typeface="Arial"/>
              </a:rPr>
              <a:t> </a:t>
            </a:r>
            <a:r>
              <a:rPr lang="en-US" sz="1200" b="1" dirty="0" smtClean="0">
                <a:latin typeface="Arial"/>
                <a:cs typeface="Arial"/>
              </a:rPr>
              <a:t>         Comparative genomics			Haplotype statistics</a:t>
            </a:r>
            <a:endParaRPr lang="en-US" sz="1200" b="1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62106" y="3619500"/>
            <a:ext cx="5486400" cy="2769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Arial"/>
                <a:cs typeface="Arial"/>
              </a:rPr>
              <a:t>                     Allele frequencies	       		    Multiple populations</a:t>
            </a:r>
            <a:endParaRPr lang="en-US" sz="12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9941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599" y="1549400"/>
            <a:ext cx="5384241" cy="4619525"/>
          </a:xfrm>
        </p:spPr>
        <p:txBody>
          <a:bodyPr>
            <a:noAutofit/>
          </a:bodyPr>
          <a:lstStyle/>
          <a:p>
            <a:r>
              <a:rPr lang="en-US" sz="1800" dirty="0" smtClean="0">
                <a:latin typeface="Arial"/>
                <a:cs typeface="Arial"/>
                <a:sym typeface="Wingdings"/>
              </a:rPr>
              <a:t>Reduced [O</a:t>
            </a:r>
            <a:r>
              <a:rPr lang="en-US" sz="1800" baseline="-25000" dirty="0" smtClean="0">
                <a:latin typeface="Arial"/>
                <a:cs typeface="Arial"/>
                <a:sym typeface="Wingdings"/>
              </a:rPr>
              <a:t>2</a:t>
            </a:r>
            <a:r>
              <a:rPr lang="en-US" sz="1800" dirty="0" smtClean="0">
                <a:latin typeface="Arial"/>
                <a:cs typeface="Arial"/>
                <a:sym typeface="Wingdings"/>
              </a:rPr>
              <a:t>] is a strong selective pressure</a:t>
            </a:r>
          </a:p>
          <a:p>
            <a:pPr marL="0" indent="0">
              <a:buNone/>
            </a:pPr>
            <a:endParaRPr lang="en-US" sz="1800" dirty="0">
              <a:latin typeface="Arial"/>
              <a:cs typeface="Arial"/>
              <a:sym typeface="Wingdings"/>
            </a:endParaRPr>
          </a:p>
          <a:p>
            <a:r>
              <a:rPr lang="en-US" sz="1800" dirty="0" smtClean="0">
                <a:latin typeface="Arial"/>
                <a:cs typeface="Arial"/>
                <a:sym typeface="Wingdings"/>
              </a:rPr>
              <a:t>Allele frequencies compared </a:t>
            </a:r>
            <a:r>
              <a:rPr lang="en-US" sz="1800" dirty="0">
                <a:latin typeface="Arial"/>
                <a:cs typeface="Arial"/>
                <a:sym typeface="Wingdings"/>
              </a:rPr>
              <a:t>b</a:t>
            </a:r>
            <a:r>
              <a:rPr lang="en-US" sz="1800" dirty="0" smtClean="0">
                <a:latin typeface="Arial"/>
                <a:cs typeface="Arial"/>
                <a:sym typeface="Wingdings"/>
              </a:rPr>
              <a:t>etween Tibetans (TIB) and Han Chinese from Beijing (HAN)</a:t>
            </a:r>
          </a:p>
          <a:p>
            <a:pPr marL="0" indent="0">
              <a:buNone/>
            </a:pPr>
            <a:endParaRPr lang="en-US" sz="1800" dirty="0" smtClean="0">
              <a:latin typeface="Arial"/>
              <a:cs typeface="Arial"/>
              <a:sym typeface="Wingdings"/>
            </a:endParaRPr>
          </a:p>
          <a:p>
            <a:r>
              <a:rPr lang="en-US" sz="1800" dirty="0" smtClean="0">
                <a:latin typeface="Arial"/>
                <a:cs typeface="Arial"/>
                <a:sym typeface="Wingdings"/>
              </a:rPr>
              <a:t>Outlier SNPs are located near </a:t>
            </a:r>
            <a:r>
              <a:rPr lang="en-US" sz="1800" i="1" dirty="0" smtClean="0">
                <a:latin typeface="Arial"/>
                <a:cs typeface="Arial"/>
                <a:sym typeface="Wingdings"/>
              </a:rPr>
              <a:t>EPAS1</a:t>
            </a:r>
            <a:r>
              <a:rPr lang="en-US" sz="1800" dirty="0" smtClean="0">
                <a:latin typeface="Arial"/>
                <a:cs typeface="Arial"/>
                <a:sym typeface="Wingdings"/>
              </a:rPr>
              <a:t>, a hypoxia-induced transcription factor</a:t>
            </a:r>
            <a:endParaRPr lang="en-US" sz="1800" i="1" dirty="0" smtClean="0">
              <a:latin typeface="Arial"/>
              <a:cs typeface="Arial"/>
              <a:sym typeface="Wingdings"/>
            </a:endParaRPr>
          </a:p>
          <a:p>
            <a:endParaRPr lang="en-US" sz="1800" i="1" dirty="0">
              <a:latin typeface="Arial"/>
              <a:cs typeface="Arial"/>
              <a:sym typeface="Wingdings"/>
            </a:endParaRPr>
          </a:p>
          <a:p>
            <a:r>
              <a:rPr lang="en-US" sz="1800" dirty="0" smtClean="0">
                <a:latin typeface="Arial"/>
                <a:cs typeface="Arial"/>
                <a:sym typeface="Wingdings"/>
              </a:rPr>
              <a:t>The Tibetan EPAS1 haplotype comes from </a:t>
            </a:r>
            <a:r>
              <a:rPr lang="en-US" sz="1800" dirty="0" err="1" smtClean="0">
                <a:latin typeface="Arial"/>
                <a:cs typeface="Arial"/>
                <a:sym typeface="Wingdings"/>
              </a:rPr>
              <a:t>Denisovans</a:t>
            </a:r>
            <a:r>
              <a:rPr lang="en-US" sz="1800" dirty="0" smtClean="0">
                <a:latin typeface="Arial"/>
                <a:cs typeface="Arial"/>
                <a:sym typeface="Wingdings"/>
              </a:rPr>
              <a:t> (Huerta-Sanchez et al. 2014)</a:t>
            </a:r>
            <a:r>
              <a:rPr lang="en-US" sz="1800" b="1" dirty="0" smtClean="0">
                <a:solidFill>
                  <a:srgbClr val="1147B0"/>
                </a:solidFill>
                <a:latin typeface="Arial"/>
                <a:cs typeface="Arial"/>
                <a:sym typeface="Wingdings"/>
              </a:rPr>
              <a:t>!!!</a:t>
            </a:r>
          </a:p>
          <a:p>
            <a:pPr marL="0" indent="0">
              <a:buNone/>
            </a:pPr>
            <a:endParaRPr lang="en-US" sz="1800" dirty="0">
              <a:latin typeface="Arial"/>
              <a:cs typeface="Arial"/>
              <a:sym typeface="Wingdings"/>
            </a:endParaRPr>
          </a:p>
          <a:p>
            <a:r>
              <a:rPr lang="en-US" sz="1800" dirty="0" smtClean="0">
                <a:latin typeface="Arial"/>
                <a:cs typeface="Arial"/>
                <a:sym typeface="Wingdings"/>
              </a:rPr>
              <a:t>Positively selected </a:t>
            </a:r>
            <a:r>
              <a:rPr lang="en-US" sz="1800" i="1" dirty="0" smtClean="0">
                <a:latin typeface="Arial"/>
                <a:cs typeface="Arial"/>
                <a:sym typeface="Wingdings"/>
              </a:rPr>
              <a:t>EPAS1 </a:t>
            </a:r>
            <a:r>
              <a:rPr lang="en-US" sz="1800" dirty="0" smtClean="0">
                <a:latin typeface="Arial"/>
                <a:cs typeface="Arial"/>
                <a:sym typeface="Wingdings"/>
              </a:rPr>
              <a:t>haplotype contains a deletion that occurred 12kya (Lou et al. 2015)</a:t>
            </a:r>
            <a:endParaRPr lang="en-US" sz="1800" i="1" dirty="0" smtClean="0">
              <a:latin typeface="Arial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0"/>
            <a:ext cx="8229600" cy="1143000"/>
          </a:xfrm>
        </p:spPr>
        <p:txBody>
          <a:bodyPr/>
          <a:lstStyle/>
          <a:p>
            <a:r>
              <a:rPr lang="en-US" sz="3200" i="1" dirty="0" smtClean="0">
                <a:solidFill>
                  <a:srgbClr val="115EBD"/>
                </a:solidFill>
                <a:latin typeface="Arial"/>
                <a:cs typeface="Arial"/>
              </a:rPr>
              <a:t>EPAS1 </a:t>
            </a:r>
            <a:r>
              <a:rPr lang="en-US" sz="3200" dirty="0" smtClean="0">
                <a:solidFill>
                  <a:srgbClr val="115EBD"/>
                </a:solidFill>
                <a:latin typeface="Arial"/>
                <a:cs typeface="Arial"/>
              </a:rPr>
              <a:t>and high-altitude</a:t>
            </a:r>
            <a:endParaRPr lang="en-US" sz="3200" baseline="-25000" dirty="0"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7" y="6645894"/>
            <a:ext cx="9144000" cy="228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642100" y="6194325"/>
            <a:ext cx="2497447" cy="404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200000"/>
              </a:lnSpc>
            </a:pPr>
            <a:r>
              <a:rPr lang="en-US" sz="1200" dirty="0" smtClean="0">
                <a:latin typeface="Arial"/>
                <a:cs typeface="Arial"/>
                <a:sym typeface="Wingdings"/>
              </a:rPr>
              <a:t>Yi et al. (2010, </a:t>
            </a:r>
            <a:r>
              <a:rPr lang="en-US" sz="1200" i="1" dirty="0" smtClean="0">
                <a:latin typeface="Arial"/>
                <a:cs typeface="Arial"/>
                <a:sym typeface="Wingdings"/>
              </a:rPr>
              <a:t>Science</a:t>
            </a:r>
            <a:r>
              <a:rPr lang="en-US" sz="1200" dirty="0" smtClean="0">
                <a:latin typeface="Arial"/>
                <a:cs typeface="Arial"/>
                <a:sym typeface="Wingdings"/>
              </a:rPr>
              <a:t>)</a:t>
            </a:r>
            <a:r>
              <a:rPr lang="en-US" sz="1200" i="1" dirty="0" smtClean="0">
                <a:latin typeface="Arial"/>
                <a:cs typeface="Arial"/>
                <a:sym typeface="Wingdings"/>
              </a:rPr>
              <a:t> </a:t>
            </a:r>
            <a:endParaRPr lang="en-US" sz="1200" dirty="0">
              <a:latin typeface="Arial"/>
              <a:cs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8250" r="7195" b="20000"/>
          <a:stretch/>
        </p:blipFill>
        <p:spPr>
          <a:xfrm>
            <a:off x="5511240" y="3152675"/>
            <a:ext cx="3569259" cy="28003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t="29963" b="17668"/>
          <a:stretch/>
        </p:blipFill>
        <p:spPr>
          <a:xfrm>
            <a:off x="5801359" y="1704793"/>
            <a:ext cx="2771824" cy="10402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6483069" y="2746959"/>
            <a:ext cx="162559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smtClean="0">
                <a:latin typeface="Arial"/>
                <a:ea typeface="Palatino" pitchFamily="127" charset="0"/>
                <a:cs typeface="Arial"/>
              </a:rPr>
              <a:t>Image rights: </a:t>
            </a:r>
            <a:r>
              <a:rPr lang="en-US" sz="800" dirty="0" err="1" smtClean="0">
                <a:latin typeface="Arial"/>
                <a:ea typeface="Palatino" pitchFamily="127" charset="0"/>
                <a:cs typeface="Arial"/>
              </a:rPr>
              <a:t>EasyTourChina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284972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5102" y="3556000"/>
            <a:ext cx="8444897" cy="303062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800" dirty="0" smtClean="0">
              <a:latin typeface="Arial"/>
              <a:cs typeface="Arial"/>
              <a:sym typeface="Wingdings"/>
            </a:endParaRPr>
          </a:p>
          <a:p>
            <a:r>
              <a:rPr lang="en-US" sz="1800" dirty="0" smtClean="0">
                <a:latin typeface="Arial"/>
                <a:cs typeface="Arial"/>
                <a:sym typeface="Wingdings"/>
              </a:rPr>
              <a:t>CMS scans reveal that the </a:t>
            </a:r>
            <a:r>
              <a:rPr lang="en-US" sz="1800" i="1" dirty="0" smtClean="0">
                <a:latin typeface="Arial"/>
                <a:cs typeface="Arial"/>
                <a:sym typeface="Wingdings"/>
              </a:rPr>
              <a:t>EDAR V370A</a:t>
            </a:r>
            <a:r>
              <a:rPr lang="en-US" sz="1800" dirty="0" smtClean="0">
                <a:latin typeface="Arial"/>
                <a:cs typeface="Arial"/>
                <a:sym typeface="Wingdings"/>
              </a:rPr>
              <a:t> allele</a:t>
            </a:r>
            <a:r>
              <a:rPr lang="en-US" sz="1800" i="1" dirty="0" smtClean="0">
                <a:latin typeface="Arial"/>
                <a:cs typeface="Arial"/>
                <a:sym typeface="Wingdings"/>
              </a:rPr>
              <a:t> </a:t>
            </a:r>
            <a:r>
              <a:rPr lang="en-US" sz="1800" dirty="0" smtClean="0">
                <a:latin typeface="Arial"/>
                <a:cs typeface="Arial"/>
                <a:sym typeface="Wingdings"/>
              </a:rPr>
              <a:t>is a target of selection</a:t>
            </a:r>
          </a:p>
          <a:p>
            <a:endParaRPr lang="en-US" sz="1800" dirty="0" smtClean="0">
              <a:latin typeface="Arial"/>
              <a:cs typeface="Arial"/>
              <a:sym typeface="Wingdings"/>
            </a:endParaRPr>
          </a:p>
          <a:p>
            <a:r>
              <a:rPr lang="en-US" sz="1800" i="1" dirty="0" smtClean="0">
                <a:latin typeface="Arial"/>
                <a:cs typeface="Arial"/>
                <a:sym typeface="Wingdings"/>
              </a:rPr>
              <a:t>EDAR </a:t>
            </a:r>
            <a:r>
              <a:rPr lang="en-US" sz="1800" dirty="0" smtClean="0">
                <a:latin typeface="Arial"/>
                <a:cs typeface="Arial"/>
                <a:sym typeface="Wingdings"/>
              </a:rPr>
              <a:t>encodes the </a:t>
            </a:r>
            <a:r>
              <a:rPr lang="en-US" sz="1800" dirty="0" err="1" smtClean="0">
                <a:latin typeface="Arial"/>
                <a:cs typeface="Arial"/>
                <a:sym typeface="Wingdings"/>
              </a:rPr>
              <a:t>Ectodysplasin</a:t>
            </a:r>
            <a:r>
              <a:rPr lang="en-US" sz="1800" dirty="0" smtClean="0">
                <a:latin typeface="Arial"/>
                <a:cs typeface="Arial"/>
                <a:sym typeface="Wingdings"/>
              </a:rPr>
              <a:t> receptor</a:t>
            </a:r>
          </a:p>
          <a:p>
            <a:endParaRPr lang="en-US" sz="1800" dirty="0" smtClean="0">
              <a:latin typeface="Arial"/>
              <a:cs typeface="Arial"/>
              <a:sym typeface="Wingdings"/>
            </a:endParaRPr>
          </a:p>
          <a:p>
            <a:r>
              <a:rPr lang="en-US" sz="1800" dirty="0" smtClean="0">
                <a:latin typeface="Arial"/>
                <a:cs typeface="Arial"/>
                <a:sym typeface="Wingdings"/>
              </a:rPr>
              <a:t>Relevant phenotypes in humans and mice</a:t>
            </a:r>
          </a:p>
          <a:p>
            <a:pPr lvl="1">
              <a:buFont typeface="Arial"/>
              <a:buChar char="•"/>
            </a:pPr>
            <a:r>
              <a:rPr lang="en-US" sz="1800" dirty="0" smtClean="0">
                <a:latin typeface="Arial"/>
                <a:cs typeface="Arial"/>
                <a:sym typeface="Wingdings"/>
              </a:rPr>
              <a:t>Increased hair thickness</a:t>
            </a:r>
          </a:p>
          <a:p>
            <a:pPr lvl="1">
              <a:buFont typeface="Arial"/>
              <a:buChar char="•"/>
            </a:pPr>
            <a:r>
              <a:rPr lang="en-US" sz="1800" dirty="0" smtClean="0">
                <a:latin typeface="Arial"/>
                <a:cs typeface="Arial"/>
                <a:sym typeface="Wingdings"/>
              </a:rPr>
              <a:t>Increased </a:t>
            </a:r>
            <a:r>
              <a:rPr lang="en-US" sz="1800" dirty="0" err="1" smtClean="0">
                <a:latin typeface="Arial"/>
                <a:cs typeface="Arial"/>
                <a:sym typeface="Wingdings"/>
              </a:rPr>
              <a:t>eccrine</a:t>
            </a:r>
            <a:r>
              <a:rPr lang="en-US" sz="1800" dirty="0" smtClean="0">
                <a:latin typeface="Arial"/>
                <a:cs typeface="Arial"/>
                <a:sym typeface="Wingdings"/>
              </a:rPr>
              <a:t> (sweat) gland density</a:t>
            </a:r>
          </a:p>
          <a:p>
            <a:endParaRPr lang="en-US" sz="1800" dirty="0" smtClean="0">
              <a:latin typeface="Arial"/>
              <a:cs typeface="Arial"/>
              <a:sym typeface="Wingdings"/>
            </a:endParaRPr>
          </a:p>
          <a:p>
            <a:endParaRPr lang="en-US" sz="1800" dirty="0" smtClean="0">
              <a:latin typeface="Arial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0"/>
            <a:ext cx="8229600" cy="1143000"/>
          </a:xfrm>
        </p:spPr>
        <p:txBody>
          <a:bodyPr/>
          <a:lstStyle/>
          <a:p>
            <a:r>
              <a:rPr lang="en-US" sz="3200" i="1" dirty="0" smtClean="0">
                <a:solidFill>
                  <a:srgbClr val="115EBD"/>
                </a:solidFill>
                <a:latin typeface="Arial"/>
                <a:cs typeface="Arial"/>
              </a:rPr>
              <a:t>EDAR </a:t>
            </a:r>
            <a:r>
              <a:rPr lang="en-US" sz="3200" dirty="0" smtClean="0">
                <a:solidFill>
                  <a:srgbClr val="115EBD"/>
                </a:solidFill>
                <a:latin typeface="Arial"/>
                <a:cs typeface="Arial"/>
              </a:rPr>
              <a:t>and </a:t>
            </a:r>
            <a:r>
              <a:rPr lang="en-US" sz="3200" dirty="0" err="1" smtClean="0">
                <a:solidFill>
                  <a:srgbClr val="115EBD"/>
                </a:solidFill>
                <a:latin typeface="Arial"/>
                <a:cs typeface="Arial"/>
              </a:rPr>
              <a:t>eccrine</a:t>
            </a:r>
            <a:r>
              <a:rPr lang="en-US" sz="3200" dirty="0" smtClean="0">
                <a:solidFill>
                  <a:srgbClr val="115EBD"/>
                </a:solidFill>
                <a:latin typeface="Arial"/>
                <a:cs typeface="Arial"/>
              </a:rPr>
              <a:t> glands</a:t>
            </a:r>
            <a:endParaRPr lang="en-US" sz="3200" baseline="-25000" dirty="0"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7" y="6645894"/>
            <a:ext cx="9144000" cy="228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642100" y="6194325"/>
            <a:ext cx="2497447" cy="404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200000"/>
              </a:lnSpc>
            </a:pPr>
            <a:r>
              <a:rPr lang="en-US" sz="1200" dirty="0" err="1" smtClean="0">
                <a:latin typeface="Arial"/>
                <a:cs typeface="Arial"/>
                <a:sym typeface="Wingdings"/>
              </a:rPr>
              <a:t>Kamberov</a:t>
            </a:r>
            <a:r>
              <a:rPr lang="en-US" sz="1200" dirty="0" smtClean="0">
                <a:latin typeface="Arial"/>
                <a:cs typeface="Arial"/>
                <a:sym typeface="Wingdings"/>
              </a:rPr>
              <a:t> et al. (2013, </a:t>
            </a:r>
            <a:r>
              <a:rPr lang="en-US" sz="1200" i="1" dirty="0" smtClean="0">
                <a:latin typeface="Arial"/>
                <a:cs typeface="Arial"/>
                <a:sym typeface="Wingdings"/>
              </a:rPr>
              <a:t>Cell</a:t>
            </a:r>
            <a:r>
              <a:rPr lang="en-US" sz="1200" dirty="0" smtClean="0">
                <a:latin typeface="Arial"/>
                <a:cs typeface="Arial"/>
                <a:sym typeface="Wingdings"/>
              </a:rPr>
              <a:t>)</a:t>
            </a:r>
            <a:r>
              <a:rPr lang="en-US" sz="1200" i="1" dirty="0" smtClean="0">
                <a:latin typeface="Arial"/>
                <a:cs typeface="Arial"/>
                <a:sym typeface="Wingdings"/>
              </a:rPr>
              <a:t> </a:t>
            </a:r>
            <a:endParaRPr lang="en-US" sz="1200" dirty="0">
              <a:latin typeface="Arial"/>
              <a:cs typeface="Arial"/>
            </a:endParaRPr>
          </a:p>
        </p:txBody>
      </p:sp>
      <p:pic>
        <p:nvPicPr>
          <p:cNvPr id="8" name="Picture 7" descr="Untitl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06" y="1214154"/>
            <a:ext cx="8155593" cy="236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381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598" y="12700"/>
            <a:ext cx="8229600" cy="1143000"/>
          </a:xfrm>
        </p:spPr>
        <p:txBody>
          <a:bodyPr/>
          <a:lstStyle/>
          <a:p>
            <a:r>
              <a:rPr lang="en-US" sz="3200" dirty="0" smtClean="0">
                <a:solidFill>
                  <a:srgbClr val="115EBD"/>
                </a:solidFill>
                <a:latin typeface="Arial"/>
                <a:cs typeface="Arial"/>
              </a:rPr>
              <a:t>Leading causes of lost years of life (2013)</a:t>
            </a:r>
            <a:endParaRPr lang="en-US" sz="3200" baseline="-25000" dirty="0"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7" y="6645894"/>
            <a:ext cx="9144000" cy="228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947" t="17166" r="1041"/>
          <a:stretch/>
        </p:blipFill>
        <p:spPr>
          <a:xfrm>
            <a:off x="0" y="1320800"/>
            <a:ext cx="9144000" cy="463929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267201" y="6415062"/>
            <a:ext cx="48768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900" dirty="0" smtClean="0">
                <a:latin typeface="Arial"/>
                <a:cs typeface="Arial"/>
                <a:sym typeface="Wingdings"/>
              </a:rPr>
              <a:t>Source: </a:t>
            </a:r>
            <a:r>
              <a:rPr lang="en-US" sz="900" i="1" dirty="0" err="1" smtClean="0">
                <a:latin typeface="Arial"/>
                <a:cs typeface="Arial"/>
                <a:sym typeface="Wingdings"/>
              </a:rPr>
              <a:t>Vox</a:t>
            </a:r>
            <a:r>
              <a:rPr lang="en-US" sz="900" dirty="0" smtClean="0">
                <a:latin typeface="Arial"/>
                <a:cs typeface="Arial"/>
                <a:sym typeface="Wingdings"/>
              </a:rPr>
              <a:t> and </a:t>
            </a:r>
            <a:r>
              <a:rPr lang="en-US" sz="900" i="1" dirty="0" smtClean="0">
                <a:latin typeface="Arial"/>
                <a:cs typeface="Arial"/>
                <a:sym typeface="Wingdings"/>
              </a:rPr>
              <a:t>The Lancet</a:t>
            </a:r>
            <a:endParaRPr lang="en-US" sz="900" i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9227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598" y="12700"/>
            <a:ext cx="8229600" cy="1143000"/>
          </a:xfrm>
        </p:spPr>
        <p:txBody>
          <a:bodyPr/>
          <a:lstStyle/>
          <a:p>
            <a:r>
              <a:rPr lang="en-US" sz="3200" dirty="0" smtClean="0">
                <a:solidFill>
                  <a:srgbClr val="115EBD"/>
                </a:solidFill>
                <a:latin typeface="Arial"/>
                <a:cs typeface="Arial"/>
              </a:rPr>
              <a:t>The benefits of a challenging past</a:t>
            </a:r>
            <a:endParaRPr lang="en-US" sz="3200" baseline="-25000" dirty="0"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7" y="6645894"/>
            <a:ext cx="9144000" cy="228600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43502" y="4305300"/>
            <a:ext cx="8444897" cy="2454894"/>
          </a:xfrm>
        </p:spPr>
        <p:txBody>
          <a:bodyPr>
            <a:noAutofit/>
          </a:bodyPr>
          <a:lstStyle/>
          <a:p>
            <a:r>
              <a:rPr lang="en-US" sz="1800" dirty="0" smtClean="0">
                <a:latin typeface="Arial"/>
                <a:cs typeface="Arial"/>
                <a:sym typeface="Wingdings"/>
              </a:rPr>
              <a:t>Multiple mechanisms</a:t>
            </a:r>
          </a:p>
          <a:p>
            <a:pPr lvl="1">
              <a:buFont typeface="Arial"/>
              <a:buChar char="•"/>
            </a:pPr>
            <a:r>
              <a:rPr lang="en-US" sz="1800" dirty="0" smtClean="0">
                <a:latin typeface="Arial"/>
                <a:cs typeface="Arial"/>
                <a:sym typeface="Wingdings"/>
              </a:rPr>
              <a:t>Positive selection increases the frequency of protective alleles</a:t>
            </a:r>
          </a:p>
          <a:p>
            <a:pPr lvl="1">
              <a:buFont typeface="Arial"/>
              <a:buChar char="•"/>
            </a:pPr>
            <a:r>
              <a:rPr lang="en-US" sz="1800" dirty="0" smtClean="0">
                <a:latin typeface="Arial"/>
                <a:cs typeface="Arial"/>
                <a:sym typeface="Wingdings"/>
              </a:rPr>
              <a:t>Negative selection decreases the frequency of risk alleles</a:t>
            </a:r>
          </a:p>
          <a:p>
            <a:pPr lvl="1">
              <a:buFont typeface="Arial"/>
              <a:buChar char="•"/>
            </a:pPr>
            <a:r>
              <a:rPr lang="en-US" sz="1800" dirty="0" smtClean="0">
                <a:latin typeface="Arial"/>
                <a:cs typeface="Arial"/>
                <a:sym typeface="Wingdings"/>
              </a:rPr>
              <a:t>High environmental risks can coincide with lower genetic risks</a:t>
            </a:r>
          </a:p>
          <a:p>
            <a:endParaRPr lang="en-US" sz="1800" dirty="0">
              <a:latin typeface="Arial"/>
              <a:cs typeface="Arial"/>
              <a:sym typeface="Wingdings"/>
            </a:endParaRPr>
          </a:p>
          <a:p>
            <a:r>
              <a:rPr lang="en-US" sz="1800" dirty="0" smtClean="0">
                <a:latin typeface="Arial"/>
                <a:cs typeface="Arial"/>
                <a:sym typeface="Wingdings"/>
              </a:rPr>
              <a:t>Example: </a:t>
            </a:r>
            <a:r>
              <a:rPr lang="en-US" sz="1800" i="1" dirty="0" smtClean="0">
                <a:latin typeface="Arial"/>
                <a:cs typeface="Arial"/>
                <a:sym typeface="Wingdings"/>
              </a:rPr>
              <a:t>CCR5</a:t>
            </a:r>
            <a:r>
              <a:rPr lang="en-US" sz="1800" dirty="0" smtClean="0">
                <a:latin typeface="Arial"/>
                <a:cs typeface="Arial"/>
                <a:sym typeface="Wingdings"/>
              </a:rPr>
              <a:t>    32 and HIV resistance in Europe</a:t>
            </a:r>
            <a:endParaRPr lang="en-US" sz="1800" i="1" dirty="0" smtClean="0">
              <a:latin typeface="Arial"/>
              <a:cs typeface="Arial"/>
              <a:sym typeface="Wingding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665" t="3248" r="1111" b="9982"/>
          <a:stretch/>
        </p:blipFill>
        <p:spPr>
          <a:xfrm>
            <a:off x="3352194" y="1473200"/>
            <a:ext cx="5448906" cy="22885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1193800" y="1485900"/>
            <a:ext cx="685800" cy="1143508"/>
          </a:xfrm>
          <a:prstGeom prst="rect">
            <a:avLst/>
          </a:prstGeom>
          <a:solidFill>
            <a:srgbClr val="2C70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651254" y="2616708"/>
            <a:ext cx="685800" cy="1143508"/>
          </a:xfrm>
          <a:prstGeom prst="rect">
            <a:avLst/>
          </a:prstGeom>
          <a:solidFill>
            <a:srgbClr val="2C70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23392" y="2616708"/>
            <a:ext cx="685800" cy="1143508"/>
          </a:xfrm>
          <a:prstGeom prst="rect">
            <a:avLst/>
          </a:prstGeom>
          <a:solidFill>
            <a:srgbClr val="2C70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651254" y="3073401"/>
            <a:ext cx="685800" cy="2270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482598" y="1473200"/>
            <a:ext cx="0" cy="2288540"/>
          </a:xfrm>
          <a:prstGeom prst="line">
            <a:avLst/>
          </a:prstGeom>
          <a:ln>
            <a:solidFill>
              <a:schemeClr val="tx1"/>
            </a:solidFill>
            <a:tailEnd type="triangle" w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553" y="6057903"/>
            <a:ext cx="165348" cy="16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662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31482"/>
          <a:stretch/>
        </p:blipFill>
        <p:spPr>
          <a:xfrm>
            <a:off x="1596244" y="1066817"/>
            <a:ext cx="6063093" cy="50267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598" y="12700"/>
            <a:ext cx="8229600" cy="1143000"/>
          </a:xfrm>
        </p:spPr>
        <p:txBody>
          <a:bodyPr/>
          <a:lstStyle/>
          <a:p>
            <a:r>
              <a:rPr lang="en-US" sz="3200" dirty="0" smtClean="0">
                <a:solidFill>
                  <a:srgbClr val="115EBD"/>
                </a:solidFill>
                <a:latin typeface="Arial"/>
                <a:cs typeface="Arial"/>
              </a:rPr>
              <a:t>Trade-offs</a:t>
            </a:r>
            <a:endParaRPr lang="en-US" sz="3200" baseline="-25000" dirty="0"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7" y="6645894"/>
            <a:ext cx="9144000" cy="2286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267201" y="6415062"/>
            <a:ext cx="48768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900" dirty="0" err="1" smtClean="0">
                <a:latin typeface="Arial"/>
                <a:cs typeface="Arial"/>
                <a:sym typeface="Wingdings"/>
              </a:rPr>
              <a:t>Piel</a:t>
            </a:r>
            <a:r>
              <a:rPr lang="en-US" sz="900" dirty="0" smtClean="0">
                <a:latin typeface="Arial"/>
                <a:cs typeface="Arial"/>
                <a:sym typeface="Wingdings"/>
              </a:rPr>
              <a:t> et al. (2010, </a:t>
            </a:r>
            <a:r>
              <a:rPr lang="en-US" sz="900" i="1" dirty="0" smtClean="0">
                <a:latin typeface="Arial"/>
                <a:cs typeface="Arial"/>
                <a:sym typeface="Wingdings"/>
              </a:rPr>
              <a:t>Nature Communications</a:t>
            </a:r>
            <a:r>
              <a:rPr lang="en-US" sz="900" dirty="0" smtClean="0">
                <a:latin typeface="Arial"/>
                <a:cs typeface="Arial"/>
                <a:sym typeface="Wingdings"/>
              </a:rPr>
              <a:t>)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61311" y="1092200"/>
            <a:ext cx="338126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461311" y="3708400"/>
            <a:ext cx="338126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988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0"/>
            <a:ext cx="8229600" cy="1143000"/>
          </a:xfrm>
        </p:spPr>
        <p:txBody>
          <a:bodyPr/>
          <a:lstStyle/>
          <a:p>
            <a:r>
              <a:rPr lang="en-US" sz="3200" dirty="0" smtClean="0">
                <a:solidFill>
                  <a:srgbClr val="115EBD"/>
                </a:solidFill>
                <a:latin typeface="Arial"/>
                <a:cs typeface="Arial"/>
              </a:rPr>
              <a:t>The thrifty gene hypothesis</a:t>
            </a:r>
            <a:endParaRPr lang="en-US" sz="3200" baseline="-25000" dirty="0"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7" y="6645894"/>
            <a:ext cx="9144000" cy="228600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305101" y="965201"/>
            <a:ext cx="8698898" cy="5232399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endParaRPr lang="en-US" sz="1800" dirty="0">
              <a:latin typeface="Arial"/>
              <a:cs typeface="Arial"/>
              <a:sym typeface="Wingdings"/>
            </a:endParaRPr>
          </a:p>
          <a:p>
            <a:pPr>
              <a:lnSpc>
                <a:spcPct val="150000"/>
              </a:lnSpc>
            </a:pPr>
            <a:r>
              <a:rPr lang="en-US" sz="1800" dirty="0" smtClean="0">
                <a:latin typeface="Arial"/>
                <a:cs typeface="Arial"/>
                <a:sym typeface="Wingdings"/>
              </a:rPr>
              <a:t>Type 1 diabetes (T1D)</a:t>
            </a:r>
          </a:p>
          <a:p>
            <a:pPr lvl="1">
              <a:lnSpc>
                <a:spcPct val="150000"/>
              </a:lnSpc>
              <a:buFont typeface="Arial"/>
              <a:buChar char="•"/>
            </a:pPr>
            <a:r>
              <a:rPr lang="en-US" sz="1800" dirty="0">
                <a:latin typeface="Arial"/>
                <a:cs typeface="Arial"/>
                <a:sym typeface="Wingdings"/>
              </a:rPr>
              <a:t>E</a:t>
            </a:r>
            <a:r>
              <a:rPr lang="en-US" sz="1800" dirty="0" smtClean="0">
                <a:latin typeface="Arial"/>
                <a:cs typeface="Arial"/>
                <a:sym typeface="Wingdings"/>
              </a:rPr>
              <a:t>arly onset and insulin deficiency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latin typeface="Arial"/>
                <a:cs typeface="Arial"/>
                <a:sym typeface="Wingdings"/>
              </a:rPr>
              <a:t>Type </a:t>
            </a:r>
            <a:r>
              <a:rPr lang="en-US" sz="1800" dirty="0" smtClean="0">
                <a:latin typeface="Arial"/>
                <a:cs typeface="Arial"/>
                <a:sym typeface="Wingdings"/>
              </a:rPr>
              <a:t>2 diabetes </a:t>
            </a:r>
            <a:r>
              <a:rPr lang="en-US" sz="1800" dirty="0">
                <a:latin typeface="Arial"/>
                <a:cs typeface="Arial"/>
                <a:sym typeface="Wingdings"/>
              </a:rPr>
              <a:t>(</a:t>
            </a:r>
            <a:r>
              <a:rPr lang="en-US" sz="1800" dirty="0" smtClean="0">
                <a:latin typeface="Arial"/>
                <a:cs typeface="Arial"/>
                <a:sym typeface="Wingdings"/>
              </a:rPr>
              <a:t>T2D)</a:t>
            </a:r>
          </a:p>
          <a:p>
            <a:pPr lvl="1">
              <a:lnSpc>
                <a:spcPct val="150000"/>
              </a:lnSpc>
              <a:buFont typeface="Arial"/>
              <a:buChar char="•"/>
            </a:pPr>
            <a:r>
              <a:rPr lang="en-US" sz="1800" dirty="0">
                <a:latin typeface="Arial"/>
                <a:cs typeface="Arial"/>
                <a:sym typeface="Wingdings"/>
              </a:rPr>
              <a:t>A</a:t>
            </a:r>
            <a:r>
              <a:rPr lang="en-US" sz="1800" dirty="0" smtClean="0">
                <a:latin typeface="Arial"/>
                <a:cs typeface="Arial"/>
                <a:sym typeface="Wingdings"/>
              </a:rPr>
              <a:t>dult onset  and </a:t>
            </a:r>
            <a:r>
              <a:rPr lang="en-US" sz="1800" dirty="0">
                <a:latin typeface="Arial"/>
                <a:cs typeface="Arial"/>
                <a:sym typeface="Wingdings"/>
              </a:rPr>
              <a:t>i</a:t>
            </a:r>
            <a:r>
              <a:rPr lang="en-US" sz="1800" dirty="0" smtClean="0">
                <a:latin typeface="Arial"/>
                <a:cs typeface="Arial"/>
                <a:sym typeface="Wingdings"/>
              </a:rPr>
              <a:t>nsulin resistance</a:t>
            </a:r>
            <a:endParaRPr lang="en-US" sz="1800" dirty="0">
              <a:latin typeface="Arial"/>
              <a:cs typeface="Arial"/>
              <a:sym typeface="Wingdings"/>
            </a:endParaRPr>
          </a:p>
          <a:p>
            <a:pPr>
              <a:lnSpc>
                <a:spcPct val="150000"/>
              </a:lnSpc>
            </a:pPr>
            <a:endParaRPr lang="en-US" sz="1800" dirty="0" smtClean="0">
              <a:latin typeface="Arial"/>
              <a:cs typeface="Arial"/>
              <a:sym typeface="Wingdings"/>
            </a:endParaRPr>
          </a:p>
          <a:p>
            <a:pPr>
              <a:lnSpc>
                <a:spcPct val="150000"/>
              </a:lnSpc>
            </a:pPr>
            <a:r>
              <a:rPr lang="en-US" sz="1800" dirty="0" smtClean="0">
                <a:latin typeface="Arial"/>
                <a:cs typeface="Arial"/>
                <a:sym typeface="Wingdings"/>
              </a:rPr>
              <a:t>James Neel (1962): Paleolithic feast-famine cycles may have selected for the ability to fatten rapidly.</a:t>
            </a:r>
            <a:r>
              <a:rPr lang="en-US" sz="1800" dirty="0">
                <a:latin typeface="Arial"/>
                <a:cs typeface="Arial"/>
                <a:sym typeface="Wingdings"/>
              </a:rPr>
              <a:t> </a:t>
            </a:r>
            <a:r>
              <a:rPr lang="en-US" sz="1800" dirty="0" smtClean="0">
                <a:latin typeface="Arial"/>
                <a:cs typeface="Arial"/>
                <a:sym typeface="Wingdings"/>
              </a:rPr>
              <a:t> “Thrifty genes” confer a predisposition to diabetes.</a:t>
            </a:r>
          </a:p>
          <a:p>
            <a:pPr>
              <a:lnSpc>
                <a:spcPct val="150000"/>
              </a:lnSpc>
            </a:pPr>
            <a:endParaRPr lang="en-US" sz="1800" dirty="0" smtClean="0">
              <a:latin typeface="Arial"/>
              <a:cs typeface="Arial"/>
              <a:sym typeface="Wingdings"/>
            </a:endParaRPr>
          </a:p>
          <a:p>
            <a:pPr>
              <a:lnSpc>
                <a:spcPct val="150000"/>
              </a:lnSpc>
            </a:pPr>
            <a:r>
              <a:rPr lang="en-US" sz="1800" dirty="0" smtClean="0">
                <a:latin typeface="Arial"/>
                <a:cs typeface="Arial"/>
                <a:sym typeface="Wingdings"/>
              </a:rPr>
              <a:t>How much support is there for this hypothesis? </a:t>
            </a:r>
            <a:r>
              <a:rPr lang="en-US" sz="1800" dirty="0" err="1" smtClean="0">
                <a:latin typeface="Arial"/>
                <a:cs typeface="Arial"/>
                <a:sym typeface="Wingdings"/>
              </a:rPr>
              <a:t>Ayub</a:t>
            </a:r>
            <a:r>
              <a:rPr lang="en-US" sz="1800" dirty="0" smtClean="0">
                <a:latin typeface="Arial"/>
                <a:cs typeface="Arial"/>
                <a:sym typeface="Wingdings"/>
              </a:rPr>
              <a:t> et al. (2014, </a:t>
            </a:r>
            <a:r>
              <a:rPr lang="en-US" sz="1800" i="1" dirty="0" smtClean="0">
                <a:latin typeface="Arial"/>
                <a:cs typeface="Arial"/>
                <a:sym typeface="Wingdings"/>
              </a:rPr>
              <a:t>AJHG</a:t>
            </a:r>
            <a:r>
              <a:rPr lang="en-US" sz="1800" dirty="0" smtClean="0">
                <a:latin typeface="Arial"/>
                <a:cs typeface="Arial"/>
                <a:sym typeface="Wingdings"/>
              </a:rPr>
              <a:t>) found only minimal support for positive selection at T2D loci.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0862" t="2943" r="51379" b="55455"/>
          <a:stretch/>
        </p:blipFill>
        <p:spPr>
          <a:xfrm>
            <a:off x="5855875" y="1404220"/>
            <a:ext cx="2604800" cy="1905000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  <a:effectLst>
            <a:outerShdw blurRad="53975" dist="508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6743049" y="3338984"/>
            <a:ext cx="93205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  <a:sym typeface="Wingdings"/>
              </a:rPr>
              <a:t>Art by </a:t>
            </a:r>
            <a:r>
              <a:rPr lang="en-US" sz="900" dirty="0" err="1" smtClean="0">
                <a:latin typeface="Arial"/>
                <a:cs typeface="Arial"/>
                <a:sym typeface="Wingdings"/>
              </a:rPr>
              <a:t>Banksy</a:t>
            </a:r>
            <a:endParaRPr lang="en-US" sz="9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1306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3623294"/>
            <a:ext cx="8470298" cy="2736850"/>
          </a:xfrm>
        </p:spPr>
        <p:txBody>
          <a:bodyPr>
            <a:normAutofit/>
          </a:bodyPr>
          <a:lstStyle/>
          <a:p>
            <a:r>
              <a:rPr lang="en-US" sz="1800" dirty="0" smtClean="0">
                <a:latin typeface="Arial"/>
                <a:cs typeface="Arial"/>
                <a:sym typeface="Wingdings"/>
              </a:rPr>
              <a:t>It is a little too easy to make up stories of adaptive evolution</a:t>
            </a:r>
          </a:p>
          <a:p>
            <a:endParaRPr lang="en-US" sz="1800" dirty="0" smtClean="0">
              <a:latin typeface="Arial"/>
              <a:cs typeface="Arial"/>
              <a:sym typeface="Wingdings"/>
            </a:endParaRPr>
          </a:p>
          <a:p>
            <a:r>
              <a:rPr lang="en-US" sz="1800" dirty="0" smtClean="0">
                <a:latin typeface="Arial"/>
                <a:cs typeface="Arial"/>
                <a:sym typeface="Wingdings"/>
              </a:rPr>
              <a:t>Be careful when identifying traits that have been under selection in the past</a:t>
            </a:r>
          </a:p>
          <a:p>
            <a:pPr marL="0" indent="0">
              <a:buNone/>
            </a:pPr>
            <a:endParaRPr lang="en-US" sz="1800" dirty="0" smtClean="0">
              <a:latin typeface="Arial"/>
              <a:cs typeface="Arial"/>
              <a:sym typeface="Wingdings"/>
            </a:endParaRPr>
          </a:p>
          <a:p>
            <a:r>
              <a:rPr lang="en-US" sz="1800" dirty="0" smtClean="0">
                <a:latin typeface="Arial"/>
                <a:cs typeface="Arial"/>
                <a:sym typeface="Wingdings"/>
              </a:rPr>
              <a:t>Allele surfing and gene conversion can mimic signatures of positive selection</a:t>
            </a:r>
          </a:p>
          <a:p>
            <a:endParaRPr lang="en-US" sz="1800" dirty="0" smtClean="0">
              <a:latin typeface="Arial"/>
              <a:cs typeface="Arial"/>
              <a:sym typeface="Wingdings"/>
            </a:endParaRPr>
          </a:p>
          <a:p>
            <a:r>
              <a:rPr lang="en-US" sz="1800" dirty="0" smtClean="0">
                <a:latin typeface="Arial"/>
                <a:cs typeface="Arial"/>
                <a:sym typeface="Wingdings"/>
              </a:rPr>
              <a:t>Convincing narratives of selection can be made for random sets of loci (</a:t>
            </a:r>
            <a:r>
              <a:rPr lang="en-US" sz="1800" dirty="0" err="1" smtClean="0">
                <a:latin typeface="Arial"/>
                <a:cs typeface="Arial"/>
                <a:sym typeface="Wingdings"/>
              </a:rPr>
              <a:t>Pavlidis</a:t>
            </a:r>
            <a:r>
              <a:rPr lang="en-US" sz="1800" dirty="0" smtClean="0">
                <a:latin typeface="Arial"/>
                <a:cs typeface="Arial"/>
                <a:sym typeface="Wingdings"/>
              </a:rPr>
              <a:t> et al. 2012)</a:t>
            </a:r>
            <a:endParaRPr lang="en-US" sz="1800" dirty="0">
              <a:latin typeface="Arial"/>
              <a:cs typeface="Arial"/>
              <a:sym typeface="Wingding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0"/>
            <a:ext cx="8229600" cy="1143000"/>
          </a:xfrm>
        </p:spPr>
        <p:txBody>
          <a:bodyPr/>
          <a:lstStyle/>
          <a:p>
            <a:r>
              <a:rPr lang="en-US" sz="3200" dirty="0" smtClean="0">
                <a:solidFill>
                  <a:srgbClr val="115EBD"/>
                </a:solidFill>
                <a:latin typeface="Arial"/>
                <a:cs typeface="Arial"/>
              </a:rPr>
              <a:t>The dangers of story telling</a:t>
            </a:r>
            <a:endParaRPr lang="en-US" sz="3200" baseline="-25000" dirty="0"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7" y="6645894"/>
            <a:ext cx="9144000" cy="228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5774" y="1231900"/>
            <a:ext cx="1313147" cy="1951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593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598" y="12700"/>
            <a:ext cx="8229600" cy="1143000"/>
          </a:xfrm>
        </p:spPr>
        <p:txBody>
          <a:bodyPr/>
          <a:lstStyle/>
          <a:p>
            <a:r>
              <a:rPr lang="en-US" sz="3200" dirty="0" smtClean="0">
                <a:solidFill>
                  <a:srgbClr val="115EBD"/>
                </a:solidFill>
                <a:latin typeface="Arial"/>
                <a:cs typeface="Arial"/>
              </a:rPr>
              <a:t>Mismatch diseases</a:t>
            </a:r>
            <a:endParaRPr lang="en-US" sz="3200" baseline="-25000" dirty="0"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7" y="6645894"/>
            <a:ext cx="9144000" cy="228600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774699" y="1346201"/>
          <a:ext cx="7467600" cy="4413147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489200"/>
                <a:gridCol w="2489200"/>
                <a:gridCol w="2489200"/>
              </a:tblGrid>
              <a:tr h="43250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/>
                          <a:cs typeface="Arial"/>
                        </a:rPr>
                        <a:t>Acid</a:t>
                      </a:r>
                      <a:r>
                        <a:rPr lang="en-US" sz="1400" baseline="0" dirty="0" smtClean="0">
                          <a:latin typeface="Arial"/>
                          <a:cs typeface="Arial"/>
                        </a:rPr>
                        <a:t> reflux/heartburn</a:t>
                      </a:r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/>
                          <a:cs typeface="Arial"/>
                        </a:rPr>
                        <a:t>Endometriosis</a:t>
                      </a:r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/>
                          <a:cs typeface="Arial"/>
                        </a:rPr>
                        <a:t>Lactose intolerance</a:t>
                      </a:r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7251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/>
                          <a:cs typeface="Arial"/>
                        </a:rPr>
                        <a:t>Acne</a:t>
                      </a:r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/>
                          <a:cs typeface="Arial"/>
                        </a:rPr>
                        <a:t>Flat feet</a:t>
                      </a:r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/>
                          <a:cs typeface="Arial"/>
                        </a:rPr>
                        <a:t>Lower</a:t>
                      </a:r>
                      <a:r>
                        <a:rPr lang="en-US" sz="1400" baseline="0" dirty="0" smtClean="0">
                          <a:latin typeface="Arial"/>
                          <a:cs typeface="Arial"/>
                        </a:rPr>
                        <a:t> back pain</a:t>
                      </a:r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3851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/>
                          <a:cs typeface="Arial"/>
                        </a:rPr>
                        <a:t>Asthma</a:t>
                      </a:r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/>
                          <a:cs typeface="Arial"/>
                        </a:rPr>
                        <a:t>Glaucoma</a:t>
                      </a:r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/>
                          <a:cs typeface="Arial"/>
                        </a:rPr>
                        <a:t>Metabolic</a:t>
                      </a:r>
                      <a:r>
                        <a:rPr lang="en-US" sz="1400" baseline="0" dirty="0" smtClean="0">
                          <a:latin typeface="Arial"/>
                          <a:cs typeface="Arial"/>
                        </a:rPr>
                        <a:t> syndrome</a:t>
                      </a:r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3851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/>
                          <a:cs typeface="Arial"/>
                        </a:rPr>
                        <a:t>Athlete’s foot</a:t>
                      </a:r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/>
                          <a:cs typeface="Arial"/>
                        </a:rPr>
                        <a:t>Gout</a:t>
                      </a:r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/>
                          <a:cs typeface="Arial"/>
                        </a:rPr>
                        <a:t>Myopia</a:t>
                      </a:r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3851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/>
                          <a:cs typeface="Arial"/>
                        </a:rPr>
                        <a:t>Carpal tunnel syndrome</a:t>
                      </a:r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/>
                          <a:cs typeface="Arial"/>
                        </a:rPr>
                        <a:t>Hemorrhoids</a:t>
                      </a:r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/>
                          <a:cs typeface="Arial"/>
                        </a:rPr>
                        <a:t>OCD</a:t>
                      </a:r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3851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/>
                          <a:cs typeface="Arial"/>
                        </a:rPr>
                        <a:t>Cavities</a:t>
                      </a:r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/>
                          <a:cs typeface="Arial"/>
                        </a:rPr>
                        <a:t>High blood pressure</a:t>
                      </a:r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/>
                          <a:cs typeface="Arial"/>
                        </a:rPr>
                        <a:t>Osteoporosis</a:t>
                      </a:r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3851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/>
                          <a:cs typeface="Arial"/>
                        </a:rPr>
                        <a:t>Coronary heart disease</a:t>
                      </a:r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/>
                          <a:cs typeface="Arial"/>
                        </a:rPr>
                        <a:t>Iodine</a:t>
                      </a:r>
                      <a:r>
                        <a:rPr lang="en-US" sz="1400" baseline="0" dirty="0" smtClean="0">
                          <a:latin typeface="Arial"/>
                          <a:cs typeface="Arial"/>
                        </a:rPr>
                        <a:t> deficiency</a:t>
                      </a:r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/>
                          <a:cs typeface="Arial"/>
                        </a:rPr>
                        <a:t>Pre-</a:t>
                      </a:r>
                      <a:r>
                        <a:rPr lang="en-US" sz="1400" dirty="0" err="1" smtClean="0">
                          <a:latin typeface="Arial"/>
                          <a:cs typeface="Arial"/>
                        </a:rPr>
                        <a:t>eclampsia</a:t>
                      </a:r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3851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>
                          <a:latin typeface="Arial"/>
                          <a:cs typeface="Arial"/>
                        </a:rPr>
                        <a:t>Crohn’s</a:t>
                      </a:r>
                      <a:r>
                        <a:rPr lang="en-US" sz="1400" dirty="0" smtClean="0">
                          <a:latin typeface="Arial"/>
                          <a:cs typeface="Arial"/>
                        </a:rPr>
                        <a:t> disease</a:t>
                      </a:r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/>
                          <a:cs typeface="Arial"/>
                        </a:rPr>
                        <a:t>Impacted wisdom teeth</a:t>
                      </a:r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/>
                          <a:cs typeface="Arial"/>
                        </a:rPr>
                        <a:t>Rickets</a:t>
                      </a:r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3851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/>
                          <a:cs typeface="Arial"/>
                        </a:rPr>
                        <a:t>Diabetes (Type 1)</a:t>
                      </a:r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/>
                          <a:cs typeface="Arial"/>
                        </a:rPr>
                        <a:t>Insomnia</a:t>
                      </a:r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/>
                          <a:cs typeface="Arial"/>
                        </a:rPr>
                        <a:t>Scurvy</a:t>
                      </a:r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3851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/>
                          <a:cs typeface="Arial"/>
                        </a:rPr>
                        <a:t>Eating disorders</a:t>
                      </a:r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/>
                          <a:cs typeface="Arial"/>
                        </a:rPr>
                        <a:t>Inflammatory</a:t>
                      </a:r>
                      <a:r>
                        <a:rPr lang="en-US" sz="1400" baseline="0" dirty="0" smtClean="0">
                          <a:latin typeface="Arial"/>
                          <a:cs typeface="Arial"/>
                        </a:rPr>
                        <a:t> bowel disease</a:t>
                      </a:r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/>
                          <a:cs typeface="Arial"/>
                        </a:rPr>
                        <a:t>Stomach ulcers</a:t>
                      </a:r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4965700" y="6415062"/>
            <a:ext cx="41783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900" dirty="0" smtClean="0">
                <a:latin typeface="Arial"/>
                <a:cs typeface="Arial"/>
                <a:sym typeface="Wingdings"/>
              </a:rPr>
              <a:t>Table modified from </a:t>
            </a:r>
            <a:r>
              <a:rPr lang="en-US" sz="900" i="1" dirty="0" smtClean="0">
                <a:latin typeface="Arial"/>
                <a:cs typeface="Arial"/>
                <a:sym typeface="Wingdings"/>
              </a:rPr>
              <a:t>Evolutionary Medicine</a:t>
            </a:r>
            <a:r>
              <a:rPr lang="en-US" sz="900" dirty="0" smtClean="0">
                <a:latin typeface="Arial"/>
                <a:cs typeface="Arial"/>
                <a:sym typeface="Wingdings"/>
              </a:rPr>
              <a:t> by Stearns and </a:t>
            </a:r>
            <a:r>
              <a:rPr lang="en-US" sz="900" dirty="0" err="1" smtClean="0">
                <a:latin typeface="Arial"/>
                <a:cs typeface="Arial"/>
                <a:sym typeface="Wingdings"/>
              </a:rPr>
              <a:t>Medzhitov</a:t>
            </a:r>
            <a:endParaRPr lang="en-US" sz="9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1647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598" y="12700"/>
            <a:ext cx="8229600" cy="1143000"/>
          </a:xfrm>
        </p:spPr>
        <p:txBody>
          <a:bodyPr/>
          <a:lstStyle/>
          <a:p>
            <a:r>
              <a:rPr lang="en-US" sz="3200" dirty="0" smtClean="0">
                <a:solidFill>
                  <a:srgbClr val="115EBD"/>
                </a:solidFill>
                <a:latin typeface="Arial"/>
                <a:cs typeface="Arial"/>
              </a:rPr>
              <a:t>Genetic hitchhiking</a:t>
            </a:r>
            <a:endParaRPr lang="en-US" sz="3200" baseline="-25000" dirty="0"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7" y="6645894"/>
            <a:ext cx="9144000" cy="228600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43502" y="4737100"/>
            <a:ext cx="8444897" cy="1705594"/>
          </a:xfrm>
        </p:spPr>
        <p:txBody>
          <a:bodyPr>
            <a:noAutofit/>
          </a:bodyPr>
          <a:lstStyle/>
          <a:p>
            <a:r>
              <a:rPr lang="en-US" sz="1800" dirty="0" smtClean="0">
                <a:latin typeface="Arial"/>
                <a:cs typeface="Arial"/>
                <a:sym typeface="Wingdings"/>
              </a:rPr>
              <a:t>Disease alleles can hitchhike to high frequency if they are linked to locally adaptive alleles</a:t>
            </a:r>
          </a:p>
          <a:p>
            <a:endParaRPr lang="en-US" sz="1800" dirty="0">
              <a:latin typeface="Arial"/>
              <a:cs typeface="Arial"/>
              <a:sym typeface="Wingdings"/>
            </a:endParaRPr>
          </a:p>
          <a:p>
            <a:r>
              <a:rPr lang="en-US" sz="1800" dirty="0" smtClean="0">
                <a:latin typeface="Arial"/>
                <a:cs typeface="Arial"/>
                <a:sym typeface="Wingdings"/>
              </a:rPr>
              <a:t>This can lead to large allele frequency differences if selection pressures differ across populations</a:t>
            </a:r>
          </a:p>
        </p:txBody>
      </p:sp>
      <p:pic>
        <p:nvPicPr>
          <p:cNvPr id="6" name="Picture 5" descr="Java Magnet:Users:Lachance:Documents:Genetics:Job application materials:2013 job application materials:Outdated files:selection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"/>
          <a:stretch/>
        </p:blipFill>
        <p:spPr bwMode="auto">
          <a:xfrm>
            <a:off x="3086100" y="1231900"/>
            <a:ext cx="2968371" cy="30415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8" name="Down Arrow 7"/>
          <p:cNvSpPr>
            <a:spLocks noChangeAspect="1"/>
          </p:cNvSpPr>
          <p:nvPr/>
        </p:nvSpPr>
        <p:spPr>
          <a:xfrm>
            <a:off x="4457701" y="2489200"/>
            <a:ext cx="217931" cy="435862"/>
          </a:xfrm>
          <a:prstGeom prst="downArrow">
            <a:avLst>
              <a:gd name="adj1" fmla="val 40385"/>
              <a:gd name="adj2" fmla="val 95813"/>
            </a:avLst>
          </a:prstGeom>
          <a:solidFill>
            <a:srgbClr val="808080"/>
          </a:solidFill>
          <a:ln w="9525" cmpd="sng"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597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198" y="0"/>
            <a:ext cx="8420098" cy="1143000"/>
          </a:xfrm>
        </p:spPr>
        <p:txBody>
          <a:bodyPr/>
          <a:lstStyle/>
          <a:p>
            <a:r>
              <a:rPr lang="en-US" sz="3200" dirty="0" smtClean="0">
                <a:solidFill>
                  <a:srgbClr val="115EBD"/>
                </a:solidFill>
                <a:latin typeface="Arial"/>
                <a:cs typeface="Arial"/>
              </a:rPr>
              <a:t>Many opportunities for archaic introgression?</a:t>
            </a:r>
            <a:endParaRPr lang="en-US" sz="3200" baseline="-25000" dirty="0"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7" y="6645894"/>
            <a:ext cx="9144000" cy="228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691529" y="6385002"/>
            <a:ext cx="445247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 smtClean="0">
                <a:latin typeface="Arial"/>
                <a:ea typeface="Palatino" pitchFamily="127" charset="0"/>
                <a:cs typeface="Arial"/>
              </a:rPr>
              <a:t>Figure modified from </a:t>
            </a:r>
            <a:r>
              <a:rPr lang="en-US" sz="1000" dirty="0" err="1" smtClean="0">
                <a:latin typeface="Arial"/>
                <a:ea typeface="Palatino" pitchFamily="127" charset="0"/>
                <a:cs typeface="Arial"/>
              </a:rPr>
              <a:t>Lalueza</a:t>
            </a:r>
            <a:r>
              <a:rPr lang="en-US" sz="1000" dirty="0" smtClean="0">
                <a:latin typeface="Arial"/>
                <a:ea typeface="Palatino" pitchFamily="127" charset="0"/>
                <a:cs typeface="Arial"/>
              </a:rPr>
              <a:t>-Fox and Gilbert (2011, </a:t>
            </a:r>
            <a:r>
              <a:rPr lang="en-US" sz="1000" i="1" dirty="0" smtClean="0">
                <a:latin typeface="Arial"/>
                <a:ea typeface="Palatino" pitchFamily="127" charset="0"/>
                <a:cs typeface="Arial"/>
              </a:rPr>
              <a:t>Current Biology</a:t>
            </a:r>
            <a:r>
              <a:rPr lang="en-US" sz="1000" dirty="0" smtClean="0">
                <a:latin typeface="Arial"/>
                <a:ea typeface="Palatino" pitchFamily="127" charset="0"/>
                <a:cs typeface="Arial"/>
              </a:rPr>
              <a:t>)</a:t>
            </a:r>
            <a:endParaRPr lang="en-US" sz="1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180" y="1262247"/>
            <a:ext cx="4084320" cy="4782312"/>
          </a:xfrm>
          <a:prstGeom prst="rect">
            <a:avLst/>
          </a:prstGeom>
          <a:ln w="3175">
            <a:solidFill>
              <a:srgbClr val="032C5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4662" r="18913"/>
          <a:stretch/>
        </p:blipFill>
        <p:spPr>
          <a:xfrm flipH="1">
            <a:off x="0" y="2528847"/>
            <a:ext cx="3746500" cy="4113253"/>
          </a:xfrm>
          <a:prstGeom prst="rect">
            <a:avLst/>
          </a:prstGeom>
          <a:ln w="3175" cmpd="sng">
            <a:noFill/>
          </a:ln>
          <a:effectLst/>
        </p:spPr>
      </p:pic>
      <p:sp>
        <p:nvSpPr>
          <p:cNvPr id="12" name="Rectangle 11"/>
          <p:cNvSpPr/>
          <p:nvPr/>
        </p:nvSpPr>
        <p:spPr>
          <a:xfrm>
            <a:off x="0" y="6395879"/>
            <a:ext cx="226046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i="1" dirty="0" err="1" smtClean="0">
                <a:latin typeface="Arial"/>
                <a:ea typeface="Palatino" pitchFamily="127" charset="0"/>
                <a:cs typeface="Arial"/>
              </a:rPr>
              <a:t>Ars</a:t>
            </a:r>
            <a:r>
              <a:rPr lang="en-US" sz="1000" i="1" dirty="0" smtClean="0">
                <a:latin typeface="Arial"/>
                <a:ea typeface="Palatino" pitchFamily="127" charset="0"/>
                <a:cs typeface="Arial"/>
              </a:rPr>
              <a:t> </a:t>
            </a:r>
            <a:r>
              <a:rPr lang="en-US" sz="1000" i="1" dirty="0" err="1">
                <a:latin typeface="Arial"/>
                <a:ea typeface="Palatino" pitchFamily="127" charset="0"/>
                <a:cs typeface="Arial"/>
              </a:rPr>
              <a:t>T</a:t>
            </a:r>
            <a:r>
              <a:rPr lang="en-US" sz="1000" i="1" dirty="0" err="1" smtClean="0">
                <a:latin typeface="Arial"/>
                <a:ea typeface="Palatino" pitchFamily="127" charset="0"/>
                <a:cs typeface="Arial"/>
              </a:rPr>
              <a:t>echnica</a:t>
            </a:r>
            <a:endParaRPr lang="en-US" sz="1000" i="1" dirty="0"/>
          </a:p>
        </p:txBody>
      </p:sp>
    </p:spTree>
    <p:extLst>
      <p:ext uri="{BB962C8B-B14F-4D97-AF65-F5344CB8AC3E}">
        <p14:creationId xmlns:p14="http://schemas.microsoft.com/office/powerpoint/2010/main" val="2116336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500" y="0"/>
            <a:ext cx="8548996" cy="1143000"/>
          </a:xfrm>
        </p:spPr>
        <p:txBody>
          <a:bodyPr/>
          <a:lstStyle/>
          <a:p>
            <a:r>
              <a:rPr lang="en-US" sz="3200" dirty="0" smtClean="0">
                <a:solidFill>
                  <a:srgbClr val="115EBD"/>
                </a:solidFill>
                <a:latin typeface="Arial"/>
                <a:cs typeface="Arial"/>
              </a:rPr>
              <a:t>Introgression of disease and resistance alleles</a:t>
            </a:r>
            <a:endParaRPr lang="en-US" sz="3200" baseline="-25000" dirty="0"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7" y="6645894"/>
            <a:ext cx="9144000" cy="228600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482598" y="127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baseline="-25000" dirty="0">
              <a:solidFill>
                <a:srgbClr val="2B5DB0"/>
              </a:solidFill>
              <a:latin typeface="Arial"/>
              <a:cs typeface="Arial"/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30755" y="4635501"/>
            <a:ext cx="8697720" cy="1984993"/>
          </a:xfrm>
        </p:spPr>
        <p:txBody>
          <a:bodyPr>
            <a:noAutofit/>
          </a:bodyPr>
          <a:lstStyle/>
          <a:p>
            <a:endParaRPr lang="en-US" sz="1800" dirty="0" smtClean="0">
              <a:latin typeface="Arial"/>
              <a:cs typeface="Arial"/>
              <a:sym typeface="Wingdings"/>
            </a:endParaRPr>
          </a:p>
          <a:p>
            <a:r>
              <a:rPr lang="en-US" sz="1800" dirty="0" smtClean="0">
                <a:latin typeface="Arial"/>
                <a:cs typeface="Arial"/>
                <a:sym typeface="Wingdings"/>
              </a:rPr>
              <a:t>Electronic health records and SNP data: Neanderthal DNA contributes to depression and skin lesions in humans (1 to 2% of risk explained)</a:t>
            </a:r>
          </a:p>
          <a:p>
            <a:endParaRPr lang="en-US" sz="1500" dirty="0" smtClean="0">
              <a:latin typeface="Arial"/>
              <a:cs typeface="Arial"/>
              <a:sym typeface="Wingdings"/>
            </a:endParaRPr>
          </a:p>
          <a:p>
            <a:r>
              <a:rPr lang="en-US" sz="1800" dirty="0" err="1" smtClean="0">
                <a:latin typeface="Arial"/>
                <a:cs typeface="Arial"/>
                <a:sym typeface="Wingdings"/>
              </a:rPr>
              <a:t>Introgressed</a:t>
            </a:r>
            <a:r>
              <a:rPr lang="en-US" sz="1800" dirty="0" smtClean="0">
                <a:latin typeface="Arial"/>
                <a:cs typeface="Arial"/>
                <a:sym typeface="Wingdings"/>
              </a:rPr>
              <a:t> Neanderthal and </a:t>
            </a:r>
            <a:r>
              <a:rPr lang="en-US" sz="1800" dirty="0" err="1" smtClean="0">
                <a:latin typeface="Arial"/>
                <a:cs typeface="Arial"/>
                <a:sym typeface="Wingdings"/>
              </a:rPr>
              <a:t>Denisovan</a:t>
            </a:r>
            <a:r>
              <a:rPr lang="en-US" sz="1800" dirty="0" smtClean="0">
                <a:latin typeface="Arial"/>
                <a:cs typeface="Arial"/>
                <a:sym typeface="Wingdings"/>
              </a:rPr>
              <a:t> TLR genes contribute to innate immunity, including antimicrobial and inflammatory response</a:t>
            </a:r>
          </a:p>
        </p:txBody>
      </p:sp>
      <p:pic>
        <p:nvPicPr>
          <p:cNvPr id="15" name="Picture 14" descr="Untitled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88000" y="927100"/>
            <a:ext cx="2904815" cy="335423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638800" y="4381501"/>
            <a:ext cx="318967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Arial"/>
                <a:ea typeface="Palatino" pitchFamily="127" charset="0"/>
                <a:cs typeface="Arial"/>
              </a:rPr>
              <a:t>Figure from </a:t>
            </a:r>
            <a:r>
              <a:rPr lang="en-US" sz="1200" dirty="0" err="1" smtClean="0">
                <a:latin typeface="Arial"/>
                <a:ea typeface="Palatino" pitchFamily="127" charset="0"/>
                <a:cs typeface="Arial"/>
              </a:rPr>
              <a:t>Danneman</a:t>
            </a:r>
            <a:r>
              <a:rPr lang="en-US" sz="1200" dirty="0" smtClean="0">
                <a:latin typeface="Arial"/>
                <a:ea typeface="Palatino" pitchFamily="127" charset="0"/>
                <a:cs typeface="Arial"/>
              </a:rPr>
              <a:t> et al  (2016, </a:t>
            </a:r>
            <a:r>
              <a:rPr lang="en-US" sz="1200" i="1" dirty="0" smtClean="0">
                <a:latin typeface="Arial"/>
                <a:ea typeface="Palatino" pitchFamily="127" charset="0"/>
                <a:cs typeface="Arial"/>
              </a:rPr>
              <a:t>AJHG</a:t>
            </a:r>
            <a:r>
              <a:rPr lang="en-US" sz="1200" dirty="0" smtClean="0">
                <a:latin typeface="Arial"/>
                <a:ea typeface="Palatino" pitchFamily="127" charset="0"/>
                <a:cs typeface="Arial"/>
              </a:rPr>
              <a:t>)</a:t>
            </a:r>
            <a:endParaRPr lang="en-US" sz="1200" dirty="0"/>
          </a:p>
        </p:txBody>
      </p:sp>
      <p:pic>
        <p:nvPicPr>
          <p:cNvPr id="8" name="Picture 7" descr="Untitl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98" y="1113770"/>
            <a:ext cx="4287618" cy="326773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50541" y="4399832"/>
            <a:ext cx="329653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  <a:sym typeface="Wingdings"/>
              </a:rPr>
              <a:t>Figure from </a:t>
            </a:r>
            <a:r>
              <a:rPr lang="en-US" sz="1200" dirty="0" err="1" smtClean="0">
                <a:latin typeface="Arial"/>
                <a:cs typeface="Arial"/>
                <a:sym typeface="Wingdings"/>
              </a:rPr>
              <a:t>Simonti</a:t>
            </a:r>
            <a:r>
              <a:rPr lang="en-US" sz="1200" dirty="0" smtClean="0">
                <a:latin typeface="Arial"/>
                <a:cs typeface="Arial"/>
                <a:sym typeface="Wingdings"/>
              </a:rPr>
              <a:t> et al (2016, </a:t>
            </a:r>
            <a:r>
              <a:rPr lang="en-US" sz="1200" i="1" dirty="0" smtClean="0">
                <a:latin typeface="Arial"/>
                <a:cs typeface="Arial"/>
                <a:sym typeface="Wingdings"/>
              </a:rPr>
              <a:t>Science</a:t>
            </a:r>
            <a:r>
              <a:rPr lang="en-US" sz="1200" dirty="0" smtClean="0">
                <a:latin typeface="Arial"/>
                <a:cs typeface="Arial"/>
                <a:sym typeface="Wingdings"/>
              </a:rPr>
              <a:t>)</a:t>
            </a:r>
            <a:endParaRPr lang="en-US" sz="1200" i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8845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0"/>
            <a:ext cx="8229600" cy="1143000"/>
          </a:xfrm>
        </p:spPr>
        <p:txBody>
          <a:bodyPr/>
          <a:lstStyle/>
          <a:p>
            <a:r>
              <a:rPr lang="en-US" sz="3200" dirty="0" smtClean="0">
                <a:solidFill>
                  <a:srgbClr val="115EBD"/>
                </a:solidFill>
                <a:latin typeface="Arial"/>
                <a:cs typeface="Arial"/>
              </a:rPr>
              <a:t>Allele surfing</a:t>
            </a:r>
            <a:endParaRPr lang="en-US" sz="3200" dirty="0"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7" y="6645894"/>
            <a:ext cx="9144000" cy="228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5620" y="1371600"/>
            <a:ext cx="3910430" cy="469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343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598" y="12700"/>
            <a:ext cx="8229600" cy="1143000"/>
          </a:xfrm>
        </p:spPr>
        <p:txBody>
          <a:bodyPr/>
          <a:lstStyle/>
          <a:p>
            <a:r>
              <a:rPr lang="en-US" sz="3200" dirty="0" smtClean="0">
                <a:solidFill>
                  <a:srgbClr val="115EBD"/>
                </a:solidFill>
                <a:latin typeface="Arial"/>
                <a:cs typeface="Arial"/>
              </a:rPr>
              <a:t>Replicating GWAS in multiple populations</a:t>
            </a:r>
            <a:endParaRPr lang="en-US" sz="3200" baseline="-25000" dirty="0"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7" y="6645894"/>
            <a:ext cx="9144000" cy="228600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43502" y="4318000"/>
            <a:ext cx="8444897" cy="2416794"/>
          </a:xfrm>
        </p:spPr>
        <p:txBody>
          <a:bodyPr>
            <a:noAutofit/>
          </a:bodyPr>
          <a:lstStyle/>
          <a:p>
            <a:r>
              <a:rPr lang="en-US" sz="1800" dirty="0" smtClean="0">
                <a:latin typeface="Arial"/>
                <a:cs typeface="Arial"/>
                <a:sym typeface="Wingdings"/>
              </a:rPr>
              <a:t>Cases and controls need to be matched by ethnicity</a:t>
            </a:r>
          </a:p>
          <a:p>
            <a:pPr marL="0" indent="0">
              <a:buNone/>
            </a:pPr>
            <a:endParaRPr lang="en-US" sz="1800" dirty="0">
              <a:latin typeface="Arial"/>
              <a:cs typeface="Arial"/>
              <a:sym typeface="Wingdings"/>
            </a:endParaRPr>
          </a:p>
          <a:p>
            <a:r>
              <a:rPr lang="en-US" sz="1800" dirty="0" smtClean="0">
                <a:latin typeface="Arial"/>
                <a:cs typeface="Arial"/>
                <a:sym typeface="Wingdings"/>
              </a:rPr>
              <a:t>Odds ratios, risk allele frequencies, and LD can differ across populations</a:t>
            </a:r>
          </a:p>
          <a:p>
            <a:endParaRPr lang="en-US" sz="1800" dirty="0">
              <a:latin typeface="Arial"/>
              <a:cs typeface="Arial"/>
              <a:sym typeface="Wingdings"/>
            </a:endParaRPr>
          </a:p>
          <a:p>
            <a:r>
              <a:rPr lang="en-US" sz="1800" dirty="0" smtClean="0">
                <a:latin typeface="Arial"/>
                <a:cs typeface="Arial"/>
                <a:sym typeface="Wingdings"/>
              </a:rPr>
              <a:t>Do you expect to find the same “hits” in each population?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267201" y="6415062"/>
            <a:ext cx="48768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900" dirty="0" smtClean="0">
                <a:latin typeface="Arial"/>
                <a:cs typeface="Arial"/>
                <a:sym typeface="Wingdings"/>
              </a:rPr>
              <a:t>Carlson et al. (2013, </a:t>
            </a:r>
            <a:r>
              <a:rPr lang="en-US" sz="900" i="1" dirty="0" err="1" smtClean="0">
                <a:latin typeface="Arial"/>
                <a:cs typeface="Arial"/>
                <a:sym typeface="Wingdings"/>
              </a:rPr>
              <a:t>PLoS</a:t>
            </a:r>
            <a:r>
              <a:rPr lang="en-US" sz="900" i="1" dirty="0" smtClean="0">
                <a:latin typeface="Arial"/>
                <a:cs typeface="Arial"/>
                <a:sym typeface="Wingdings"/>
              </a:rPr>
              <a:t> Biology</a:t>
            </a:r>
            <a:r>
              <a:rPr lang="en-US" sz="900" dirty="0" smtClean="0">
                <a:latin typeface="Arial"/>
                <a:cs typeface="Arial"/>
                <a:sym typeface="Wingdings"/>
              </a:rPr>
              <a:t>) </a:t>
            </a:r>
            <a:endParaRPr lang="en-US" sz="900" dirty="0">
              <a:latin typeface="Arial"/>
              <a:cs typeface="Arial"/>
            </a:endParaRPr>
          </a:p>
        </p:txBody>
      </p:sp>
      <p:pic>
        <p:nvPicPr>
          <p:cNvPr id="3" name="Picture 2" descr="journal.pbio.1001661.t00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" t="7386" r="6455" b="38920"/>
          <a:stretch/>
        </p:blipFill>
        <p:spPr>
          <a:xfrm>
            <a:off x="368298" y="1346200"/>
            <a:ext cx="8432802" cy="219127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06396" y="3499376"/>
            <a:ext cx="83947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  <a:sym typeface="Wingdings"/>
              </a:rPr>
              <a:t>EA: European Americans, AA: African-Americans, HA: </a:t>
            </a:r>
            <a:r>
              <a:rPr lang="en-US" sz="900" dirty="0">
                <a:latin typeface="Arial"/>
                <a:cs typeface="Arial"/>
                <a:sym typeface="Wingdings"/>
              </a:rPr>
              <a:t>H</a:t>
            </a:r>
            <a:r>
              <a:rPr lang="en-US" sz="900" dirty="0" smtClean="0">
                <a:latin typeface="Arial"/>
                <a:cs typeface="Arial"/>
                <a:sym typeface="Wingdings"/>
              </a:rPr>
              <a:t>ispanic Americans, AS: Asian Americans, NA: Native Americans, PI: Pacific Islanders</a:t>
            </a:r>
          </a:p>
          <a:p>
            <a:pPr algn="ctr"/>
            <a:r>
              <a:rPr lang="en-US" sz="900" dirty="0" smtClean="0">
                <a:latin typeface="Arial"/>
                <a:cs typeface="Arial"/>
                <a:sym typeface="Wingdings"/>
              </a:rPr>
              <a:t>PAGE Study traits and diseases: BMI, lipid levels, and T2D </a:t>
            </a:r>
            <a:endParaRPr lang="en-US" sz="9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6149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598" y="12700"/>
            <a:ext cx="8229600" cy="1143000"/>
          </a:xfrm>
        </p:spPr>
        <p:txBody>
          <a:bodyPr/>
          <a:lstStyle/>
          <a:p>
            <a:r>
              <a:rPr lang="en-US" sz="3200" dirty="0" smtClean="0">
                <a:solidFill>
                  <a:srgbClr val="115EBD"/>
                </a:solidFill>
                <a:latin typeface="Arial"/>
                <a:cs typeface="Arial"/>
              </a:rPr>
              <a:t>Contributing factors</a:t>
            </a:r>
            <a:endParaRPr lang="en-US" sz="3200" baseline="-25000" dirty="0"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7" y="6645894"/>
            <a:ext cx="9144000" cy="228600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800100" y="1866900"/>
            <a:ext cx="7988299" cy="4042394"/>
          </a:xfrm>
        </p:spPr>
        <p:txBody>
          <a:bodyPr>
            <a:noAutofit/>
          </a:bodyPr>
          <a:lstStyle/>
          <a:p>
            <a:r>
              <a:rPr lang="en-US" sz="1800" dirty="0" smtClean="0">
                <a:latin typeface="Arial"/>
                <a:cs typeface="Arial"/>
                <a:sym typeface="Wingdings"/>
              </a:rPr>
              <a:t>Environment</a:t>
            </a:r>
            <a:endParaRPr lang="en-US" sz="1800" dirty="0">
              <a:latin typeface="Arial"/>
              <a:cs typeface="Arial"/>
              <a:sym typeface="Wingdings"/>
            </a:endParaRPr>
          </a:p>
          <a:p>
            <a:endParaRPr lang="en-US" sz="1800" dirty="0" smtClean="0">
              <a:latin typeface="Arial"/>
              <a:cs typeface="Arial"/>
              <a:sym typeface="Wingdings"/>
            </a:endParaRPr>
          </a:p>
          <a:p>
            <a:endParaRPr lang="en-US" sz="1800" dirty="0" smtClean="0">
              <a:latin typeface="Arial"/>
              <a:cs typeface="Arial"/>
              <a:sym typeface="Wingdings"/>
            </a:endParaRPr>
          </a:p>
          <a:p>
            <a:r>
              <a:rPr lang="en-US" sz="1800" dirty="0" smtClean="0">
                <a:latin typeface="Arial"/>
                <a:cs typeface="Arial"/>
                <a:sym typeface="Wingdings"/>
              </a:rPr>
              <a:t>Genetic architecture</a:t>
            </a:r>
          </a:p>
          <a:p>
            <a:endParaRPr lang="en-US" sz="1800" dirty="0" smtClean="0">
              <a:latin typeface="Arial"/>
              <a:cs typeface="Arial"/>
              <a:sym typeface="Wingdings"/>
            </a:endParaRPr>
          </a:p>
          <a:p>
            <a:endParaRPr lang="en-US" sz="1800" dirty="0" smtClean="0">
              <a:latin typeface="Arial"/>
              <a:cs typeface="Arial"/>
              <a:sym typeface="Wingdings"/>
            </a:endParaRPr>
          </a:p>
          <a:p>
            <a:r>
              <a:rPr lang="en-US" sz="1800" dirty="0" smtClean="0">
                <a:latin typeface="Arial"/>
                <a:cs typeface="Arial"/>
                <a:sym typeface="Wingdings"/>
              </a:rPr>
              <a:t>Population bottlenecks</a:t>
            </a:r>
          </a:p>
          <a:p>
            <a:endParaRPr lang="en-US" sz="1800" dirty="0" smtClean="0">
              <a:latin typeface="Arial"/>
              <a:cs typeface="Arial"/>
              <a:sym typeface="Wingdings"/>
            </a:endParaRPr>
          </a:p>
          <a:p>
            <a:endParaRPr lang="en-US" sz="1800" dirty="0">
              <a:latin typeface="Arial"/>
              <a:cs typeface="Arial"/>
              <a:sym typeface="Wingdings"/>
            </a:endParaRPr>
          </a:p>
          <a:p>
            <a:r>
              <a:rPr lang="en-US" sz="1800" dirty="0" smtClean="0">
                <a:latin typeface="Arial"/>
                <a:cs typeface="Arial"/>
                <a:sym typeface="Wingdings"/>
              </a:rPr>
              <a:t>Natural selection</a:t>
            </a:r>
          </a:p>
          <a:p>
            <a:endParaRPr lang="en-US" sz="1800" dirty="0">
              <a:latin typeface="Arial"/>
              <a:cs typeface="Arial"/>
              <a:sym typeface="Wingdings"/>
            </a:endParaRPr>
          </a:p>
          <a:p>
            <a:endParaRPr lang="en-US" sz="1800" dirty="0" smtClean="0">
              <a:latin typeface="Arial"/>
              <a:cs typeface="Arial"/>
              <a:sym typeface="Wingding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4700" y="1790700"/>
            <a:ext cx="36576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638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598" y="12700"/>
            <a:ext cx="8229600" cy="1143000"/>
          </a:xfrm>
        </p:spPr>
        <p:txBody>
          <a:bodyPr/>
          <a:lstStyle/>
          <a:p>
            <a:r>
              <a:rPr lang="en-US" sz="3200" dirty="0" smtClean="0">
                <a:solidFill>
                  <a:srgbClr val="115EBD"/>
                </a:solidFill>
                <a:latin typeface="Arial"/>
                <a:cs typeface="Arial"/>
              </a:rPr>
              <a:t>Access to health care</a:t>
            </a:r>
            <a:endParaRPr lang="en-US" sz="3200" baseline="-25000" dirty="0"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7" y="6645894"/>
            <a:ext cx="9144000" cy="2286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267201" y="6415062"/>
            <a:ext cx="48768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900" dirty="0" smtClean="0">
                <a:latin typeface="Arial"/>
                <a:cs typeface="Arial"/>
                <a:sym typeface="Wingdings"/>
              </a:rPr>
              <a:t>Source data: World Health Organization (2010)</a:t>
            </a:r>
            <a:endParaRPr lang="en-US" sz="900" dirty="0"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291471"/>
            <a:ext cx="7924800" cy="44235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100" y="3840434"/>
            <a:ext cx="2705100" cy="167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25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8254" t="723" r="371" b="3351"/>
          <a:stretch/>
        </p:blipFill>
        <p:spPr>
          <a:xfrm>
            <a:off x="601353" y="1193800"/>
            <a:ext cx="5926449" cy="2746767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598" y="12700"/>
            <a:ext cx="8229600" cy="1143000"/>
          </a:xfrm>
        </p:spPr>
        <p:txBody>
          <a:bodyPr/>
          <a:lstStyle/>
          <a:p>
            <a:r>
              <a:rPr lang="en-US" sz="3200" dirty="0" smtClean="0">
                <a:solidFill>
                  <a:srgbClr val="115EBD"/>
                </a:solidFill>
                <a:latin typeface="Arial"/>
                <a:cs typeface="Arial"/>
              </a:rPr>
              <a:t>Environmental risk factors</a:t>
            </a:r>
            <a:endParaRPr lang="en-US" sz="3200" baseline="-25000" dirty="0"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7" y="6645894"/>
            <a:ext cx="9144000" cy="228600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43502" y="4191000"/>
            <a:ext cx="8444897" cy="2311400"/>
          </a:xfrm>
        </p:spPr>
        <p:txBody>
          <a:bodyPr>
            <a:noAutofit/>
          </a:bodyPr>
          <a:lstStyle/>
          <a:p>
            <a:r>
              <a:rPr lang="en-US" sz="1800" dirty="0" smtClean="0">
                <a:latin typeface="Arial"/>
                <a:cs typeface="Arial"/>
                <a:sym typeface="Wingdings"/>
              </a:rPr>
              <a:t>Many different environmental risk factors exist</a:t>
            </a:r>
          </a:p>
          <a:p>
            <a:pPr marL="0" indent="0">
              <a:buNone/>
            </a:pPr>
            <a:r>
              <a:rPr lang="en-US" sz="1800" dirty="0" smtClean="0">
                <a:latin typeface="Arial"/>
                <a:cs typeface="Arial"/>
                <a:sym typeface="Wingdings"/>
              </a:rPr>
              <a:t>     (e.g. smoking, </a:t>
            </a:r>
            <a:r>
              <a:rPr lang="en-US" sz="1800" i="1" dirty="0" smtClean="0">
                <a:latin typeface="Arial"/>
                <a:cs typeface="Arial"/>
                <a:sym typeface="Wingdings"/>
              </a:rPr>
              <a:t>Plasmodium falciparum</a:t>
            </a:r>
            <a:r>
              <a:rPr lang="en-US" sz="1800" dirty="0" smtClean="0">
                <a:latin typeface="Arial"/>
                <a:cs typeface="Arial"/>
                <a:sym typeface="Wingdings"/>
              </a:rPr>
              <a:t>, famine - Dutch </a:t>
            </a:r>
            <a:r>
              <a:rPr lang="en-US" sz="1800" i="1" dirty="0" err="1" smtClean="0">
                <a:latin typeface="Arial"/>
                <a:cs typeface="Arial"/>
                <a:sym typeface="Wingdings"/>
              </a:rPr>
              <a:t>Hongerwinter</a:t>
            </a:r>
            <a:r>
              <a:rPr lang="en-US" sz="1800" dirty="0" smtClean="0">
                <a:latin typeface="Arial"/>
                <a:cs typeface="Arial"/>
                <a:sym typeface="Wingdings"/>
              </a:rPr>
              <a:t> of 1944)</a:t>
            </a:r>
          </a:p>
          <a:p>
            <a:endParaRPr lang="en-US" sz="1800" dirty="0">
              <a:latin typeface="Arial"/>
              <a:cs typeface="Arial"/>
              <a:sym typeface="Wingdings"/>
            </a:endParaRPr>
          </a:p>
          <a:p>
            <a:r>
              <a:rPr lang="en-US" sz="1800" dirty="0" smtClean="0">
                <a:latin typeface="Arial"/>
                <a:cs typeface="Arial"/>
                <a:sym typeface="Wingdings"/>
              </a:rPr>
              <a:t>Environmental factors </a:t>
            </a:r>
            <a:r>
              <a:rPr lang="is-IS" sz="1800" dirty="0" smtClean="0">
                <a:latin typeface="Arial"/>
                <a:cs typeface="Arial"/>
                <a:sym typeface="Wingdings"/>
              </a:rPr>
              <a:t>supply contexts in which </a:t>
            </a:r>
            <a:r>
              <a:rPr lang="en-US" sz="1800" dirty="0" smtClean="0">
                <a:latin typeface="Arial"/>
                <a:cs typeface="Arial"/>
                <a:sym typeface="Wingdings"/>
              </a:rPr>
              <a:t>natural selection acts</a:t>
            </a:r>
          </a:p>
          <a:p>
            <a:endParaRPr lang="en-US" sz="1800" dirty="0">
              <a:latin typeface="Arial"/>
              <a:cs typeface="Arial"/>
              <a:sym typeface="Wingdings"/>
            </a:endParaRPr>
          </a:p>
          <a:p>
            <a:r>
              <a:rPr lang="en-US" sz="1800" dirty="0" smtClean="0">
                <a:latin typeface="Arial"/>
                <a:cs typeface="Arial"/>
                <a:sym typeface="Wingdings"/>
              </a:rPr>
              <a:t>Geographic patterns may help identify factors that contribute to diseases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664201" y="1848424"/>
            <a:ext cx="32511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Arisl"/>
                <a:cs typeface="Arisl"/>
              </a:rPr>
              <a:t>Esophageal cancer death rates</a:t>
            </a:r>
          </a:p>
          <a:p>
            <a:r>
              <a:rPr lang="en-US" sz="1400" dirty="0" smtClean="0">
                <a:latin typeface="Arisl"/>
                <a:cs typeface="Arisl"/>
              </a:rPr>
              <a:t>(World Health Organization, 2004)</a:t>
            </a:r>
            <a:endParaRPr lang="en-US" sz="1400" dirty="0">
              <a:latin typeface="Arisl"/>
              <a:cs typeface="Arisl"/>
            </a:endParaRPr>
          </a:p>
        </p:txBody>
      </p:sp>
    </p:spTree>
    <p:extLst>
      <p:ext uri="{BB962C8B-B14F-4D97-AF65-F5344CB8AC3E}">
        <p14:creationId xmlns:p14="http://schemas.microsoft.com/office/powerpoint/2010/main" val="267468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2700"/>
            <a:ext cx="8699500" cy="1143000"/>
          </a:xfrm>
        </p:spPr>
        <p:txBody>
          <a:bodyPr/>
          <a:lstStyle/>
          <a:p>
            <a:r>
              <a:rPr lang="en-US" sz="3200" dirty="0" smtClean="0">
                <a:solidFill>
                  <a:srgbClr val="115EBD"/>
                </a:solidFill>
                <a:latin typeface="Arial"/>
                <a:cs typeface="Arial"/>
              </a:rPr>
              <a:t>Genotype-by-environment (</a:t>
            </a:r>
            <a:r>
              <a:rPr lang="en-US" sz="3200" dirty="0" err="1" smtClean="0">
                <a:solidFill>
                  <a:srgbClr val="115EBD"/>
                </a:solidFill>
                <a:latin typeface="Arial"/>
                <a:cs typeface="Arial"/>
              </a:rPr>
              <a:t>GxE</a:t>
            </a:r>
            <a:r>
              <a:rPr lang="en-US" sz="3200" dirty="0" smtClean="0">
                <a:solidFill>
                  <a:srgbClr val="115EBD"/>
                </a:solidFill>
                <a:latin typeface="Arial"/>
                <a:cs typeface="Arial"/>
              </a:rPr>
              <a:t>) interactions</a:t>
            </a:r>
            <a:endParaRPr lang="en-US" sz="3200" baseline="-25000" dirty="0"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7" y="6645894"/>
            <a:ext cx="9144000" cy="228600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43502" y="5511800"/>
            <a:ext cx="8444897" cy="956294"/>
          </a:xfrm>
        </p:spPr>
        <p:txBody>
          <a:bodyPr>
            <a:noAutofit/>
          </a:bodyPr>
          <a:lstStyle/>
          <a:p>
            <a:r>
              <a:rPr lang="en-US" sz="1800" b="1" dirty="0" smtClean="0">
                <a:latin typeface="Arial"/>
                <a:cs typeface="Arial"/>
                <a:sym typeface="Wingdings"/>
              </a:rPr>
              <a:t>Reaction norms </a:t>
            </a:r>
            <a:r>
              <a:rPr lang="en-US" sz="1800" dirty="0" smtClean="0">
                <a:latin typeface="Arial"/>
                <a:cs typeface="Arial"/>
                <a:sym typeface="Wingdings"/>
              </a:rPr>
              <a:t>describe the range of phenotypes produced by a genotype in different environment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2" y="1615440"/>
            <a:ext cx="7315200" cy="341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302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598" y="12700"/>
            <a:ext cx="8229600" cy="1143000"/>
          </a:xfrm>
        </p:spPr>
        <p:txBody>
          <a:bodyPr/>
          <a:lstStyle/>
          <a:p>
            <a:r>
              <a:rPr lang="en-US" sz="3200" dirty="0" smtClean="0">
                <a:solidFill>
                  <a:srgbClr val="115EBD"/>
                </a:solidFill>
                <a:latin typeface="Arial"/>
                <a:cs typeface="Arial"/>
              </a:rPr>
              <a:t>Genetic architecture: monogenic disorders</a:t>
            </a:r>
            <a:endParaRPr lang="en-US" sz="3200" baseline="-25000" dirty="0"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7" y="6645894"/>
            <a:ext cx="9144000" cy="228600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80998" y="4838700"/>
            <a:ext cx="8534402" cy="1549400"/>
          </a:xfrm>
        </p:spPr>
        <p:txBody>
          <a:bodyPr>
            <a:noAutofit/>
          </a:bodyPr>
          <a:lstStyle/>
          <a:p>
            <a:r>
              <a:rPr lang="en-US" sz="1800" dirty="0" smtClean="0">
                <a:latin typeface="Arial"/>
                <a:cs typeface="Arial"/>
                <a:sym typeface="Wingdings"/>
              </a:rPr>
              <a:t>Single gene disorders are more likely to contribute to health disparities</a:t>
            </a:r>
          </a:p>
          <a:p>
            <a:endParaRPr lang="en-US" sz="1800" dirty="0">
              <a:latin typeface="Arial"/>
              <a:cs typeface="Arial"/>
              <a:sym typeface="Wingdings"/>
            </a:endParaRPr>
          </a:p>
          <a:p>
            <a:r>
              <a:rPr lang="en-US" sz="1800" dirty="0" smtClean="0">
                <a:latin typeface="Arial"/>
                <a:cs typeface="Arial"/>
                <a:sym typeface="Wingdings"/>
              </a:rPr>
              <a:t>What are some evolutionary forces processes that can lead to large allele frequency differences across populations?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671083" y="6415062"/>
            <a:ext cx="248116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900" dirty="0" smtClean="0">
                <a:latin typeface="Arial"/>
                <a:cs typeface="Arial"/>
                <a:sym typeface="Wingdings"/>
              </a:rPr>
              <a:t>Image from GATTACA (Columbia Pictures)</a:t>
            </a:r>
            <a:endParaRPr lang="en-US" sz="900" dirty="0">
              <a:latin typeface="Arial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5436" y="1270000"/>
            <a:ext cx="2481164" cy="3136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2579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598" y="12700"/>
            <a:ext cx="8229600" cy="1143000"/>
          </a:xfrm>
        </p:spPr>
        <p:txBody>
          <a:bodyPr/>
          <a:lstStyle/>
          <a:p>
            <a:r>
              <a:rPr lang="en-US" sz="3200" dirty="0" smtClean="0">
                <a:solidFill>
                  <a:srgbClr val="115EBD"/>
                </a:solidFill>
                <a:latin typeface="Arial"/>
                <a:cs typeface="Arial"/>
              </a:rPr>
              <a:t>Genetic architecture: polygenic disorders</a:t>
            </a:r>
            <a:endParaRPr lang="en-US" sz="3200" baseline="-25000" dirty="0"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7" y="6645894"/>
            <a:ext cx="9144000" cy="228600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43502" y="5461000"/>
            <a:ext cx="8444897" cy="1184894"/>
          </a:xfrm>
        </p:spPr>
        <p:txBody>
          <a:bodyPr>
            <a:noAutofit/>
          </a:bodyPr>
          <a:lstStyle/>
          <a:p>
            <a:r>
              <a:rPr lang="en-US" sz="1800" dirty="0" smtClean="0">
                <a:latin typeface="Arial"/>
                <a:cs typeface="Arial"/>
                <a:sym typeface="Wingdings"/>
              </a:rPr>
              <a:t>If a large number of loci contribute to a disease</a:t>
            </a:r>
            <a:r>
              <a:rPr lang="is-IS" sz="1800" dirty="0" smtClean="0">
                <a:latin typeface="Arial"/>
                <a:cs typeface="Arial"/>
                <a:sym typeface="Wingdings"/>
              </a:rPr>
              <a:t>…</a:t>
            </a:r>
            <a:r>
              <a:rPr lang="en-US" sz="1800" dirty="0" smtClean="0">
                <a:latin typeface="Arial"/>
                <a:cs typeface="Arial"/>
                <a:sym typeface="Wingdings"/>
              </a:rPr>
              <a:t> it is less likely that there will be large differences in genetic risk across populations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902" y="1257301"/>
            <a:ext cx="8229600" cy="3835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293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4161</TotalTime>
  <Words>1070</Words>
  <Application>Microsoft Macintosh PowerPoint</Application>
  <PresentationFormat>On-screen Show (4:3)</PresentationFormat>
  <Paragraphs>202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Arisl</vt:lpstr>
      <vt:lpstr>Calibri</vt:lpstr>
      <vt:lpstr>Palatino</vt:lpstr>
      <vt:lpstr>Wingdings</vt:lpstr>
      <vt:lpstr>Arial</vt:lpstr>
      <vt:lpstr>Office Theme</vt:lpstr>
      <vt:lpstr>PowerPoint Presentation</vt:lpstr>
      <vt:lpstr>Leading causes of lost years of life (2013)</vt:lpstr>
      <vt:lpstr>Replicating GWAS in multiple populations</vt:lpstr>
      <vt:lpstr>Contributing factors</vt:lpstr>
      <vt:lpstr>Access to health care</vt:lpstr>
      <vt:lpstr>Environmental risk factors</vt:lpstr>
      <vt:lpstr>Genotype-by-environment (GxE) interactions</vt:lpstr>
      <vt:lpstr>Genetic architecture: monogenic disorders</vt:lpstr>
      <vt:lpstr>Genetic architecture: polygenic disorders</vt:lpstr>
      <vt:lpstr>Dominance and recessivity</vt:lpstr>
      <vt:lpstr>Population bottlenecks and founder effects</vt:lpstr>
      <vt:lpstr>Examples of founder effects</vt:lpstr>
      <vt:lpstr>Diseases associated with founder effects</vt:lpstr>
      <vt:lpstr>Genetic load</vt:lpstr>
      <vt:lpstr>Do non-African populations have greater load?</vt:lpstr>
      <vt:lpstr>Local adaptation</vt:lpstr>
      <vt:lpstr>Approaches used to detect adaptation</vt:lpstr>
      <vt:lpstr>EPAS1 and high-altitude</vt:lpstr>
      <vt:lpstr>EDAR and eccrine glands</vt:lpstr>
      <vt:lpstr>The benefits of a challenging past</vt:lpstr>
      <vt:lpstr>Trade-offs</vt:lpstr>
      <vt:lpstr>The thrifty gene hypothesis</vt:lpstr>
      <vt:lpstr>The dangers of story telling</vt:lpstr>
      <vt:lpstr>Mismatch diseases</vt:lpstr>
      <vt:lpstr>Genetic hitchhiking</vt:lpstr>
      <vt:lpstr>Many opportunities for archaic introgression?</vt:lpstr>
      <vt:lpstr>Introgression of disease and resistance alleles</vt:lpstr>
      <vt:lpstr>Allele surfing</vt:lpstr>
    </vt:vector>
  </TitlesOfParts>
  <Company>University of Pennsylvania</Company>
  <LinksUpToDate>false</LinksUpToDate>
  <SharedDoc>false</SharedDoc>
  <HyperlinksChanged>false</HyperlinksChanged>
  <AppVersion>15.0023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Population Genetics</dc:title>
  <dc:creator>Delete Me</dc:creator>
  <cp:lastModifiedBy>Microsoft Office User</cp:lastModifiedBy>
  <cp:revision>489</cp:revision>
  <cp:lastPrinted>2016-02-21T18:39:08Z</cp:lastPrinted>
  <dcterms:created xsi:type="dcterms:W3CDTF">2013-03-25T16:18:01Z</dcterms:created>
  <dcterms:modified xsi:type="dcterms:W3CDTF">2016-07-10T16:50:06Z</dcterms:modified>
</cp:coreProperties>
</file>