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2" r:id="rId2"/>
    <p:sldId id="271" r:id="rId3"/>
    <p:sldId id="266" r:id="rId4"/>
    <p:sldId id="267" r:id="rId5"/>
    <p:sldId id="273" r:id="rId6"/>
    <p:sldId id="256" r:id="rId7"/>
    <p:sldId id="257" r:id="rId8"/>
    <p:sldId id="264" r:id="rId9"/>
    <p:sldId id="260" r:id="rId10"/>
    <p:sldId id="274" r:id="rId11"/>
    <p:sldId id="275" r:id="rId12"/>
    <p:sldId id="262" r:id="rId13"/>
    <p:sldId id="265" r:id="rId14"/>
    <p:sldId id="268" r:id="rId15"/>
    <p:sldId id="259" r:id="rId16"/>
    <p:sldId id="258" r:id="rId17"/>
    <p:sldId id="269" r:id="rId18"/>
    <p:sldId id="270" r:id="rId19"/>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595"/>
  </p:normalViewPr>
  <p:slideViewPr>
    <p:cSldViewPr>
      <p:cViewPr varScale="1">
        <p:scale>
          <a:sx n="102" d="100"/>
          <a:sy n="102" d="100"/>
        </p:scale>
        <p:origin x="840" y="184"/>
      </p:cViewPr>
      <p:guideLst>
        <p:guide orient="horz" pos="2160"/>
        <p:guide pos="2880"/>
      </p:guideLst>
    </p:cSldViewPr>
  </p:slideViewPr>
  <p:notesTextViewPr>
    <p:cViewPr>
      <p:scale>
        <a:sx n="1" d="1"/>
        <a:sy n="1" d="1"/>
      </p:scale>
      <p:origin x="0" y="0"/>
    </p:cViewPr>
  </p:notesTextViewPr>
  <p:notesViewPr>
    <p:cSldViewPr>
      <p:cViewPr varScale="1">
        <p:scale>
          <a:sx n="103" d="100"/>
          <a:sy n="103" d="100"/>
        </p:scale>
        <p:origin x="1376" y="16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r>
              <a:rPr lang="en-US" dirty="0" smtClean="0"/>
              <a:t>Module 2  Lecture 5</a:t>
            </a:r>
            <a:endParaRPr lang="en-US" dirty="0"/>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r>
              <a:rPr lang="en-US" dirty="0" smtClean="0"/>
              <a:t>7/13/2016</a:t>
            </a:r>
            <a:endParaRPr lang="en-US" dirty="0"/>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r>
              <a:rPr lang="en-US" dirty="0" smtClean="0"/>
              <a:t>Greg Gibson</a:t>
            </a:r>
            <a:endParaRPr lang="en-US" dirty="0"/>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9310CBFC-A0D4-4691-B2CF-DCCE481A7F6B}" type="slidenum">
              <a:rPr lang="en-US" smtClean="0"/>
              <a:t>‹#›</a:t>
            </a:fld>
            <a:endParaRPr lang="en-US"/>
          </a:p>
        </p:txBody>
      </p:sp>
    </p:spTree>
    <p:extLst>
      <p:ext uri="{BB962C8B-B14F-4D97-AF65-F5344CB8AC3E}">
        <p14:creationId xmlns:p14="http://schemas.microsoft.com/office/powerpoint/2010/main" val="2395093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76B16D13-371A-425D-AE7A-854E9436767A}" type="datetimeFigureOut">
              <a:rPr lang="en-US" smtClean="0"/>
              <a:t>7/4/16</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95839306-C044-4F33-A3F2-7CF4AC77A8FE}" type="slidenum">
              <a:rPr lang="en-US" smtClean="0"/>
              <a:t>‹#›</a:t>
            </a:fld>
            <a:endParaRPr lang="en-US"/>
          </a:p>
        </p:txBody>
      </p:sp>
    </p:spTree>
    <p:extLst>
      <p:ext uri="{BB962C8B-B14F-4D97-AF65-F5344CB8AC3E}">
        <p14:creationId xmlns:p14="http://schemas.microsoft.com/office/powerpoint/2010/main" val="101482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8F9CC00C-A2E9-436A-9C61-CE624B6CF648}" type="slidenum">
              <a:rPr lang="en-AU" sz="1300"/>
              <a:pPr eaLnBrk="1" hangingPunct="1"/>
              <a:t>1</a:t>
            </a:fld>
            <a:endParaRPr lang="en-AU" sz="1300"/>
          </a:p>
        </p:txBody>
      </p:sp>
    </p:spTree>
    <p:extLst>
      <p:ext uri="{BB962C8B-B14F-4D97-AF65-F5344CB8AC3E}">
        <p14:creationId xmlns:p14="http://schemas.microsoft.com/office/powerpoint/2010/main" val="350663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8A5997-B5BF-4EF9-B20F-5F3B3E17E45B}" type="datetimeFigureOut">
              <a:rPr lang="en-US" smtClean="0"/>
              <a:t>7/4/16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1245B-66F6-4BAB-8019-2DBEEA087032}" type="slidenum">
              <a:rPr lang="en-US" smtClean="0"/>
              <a:t>‹#›</a:t>
            </a:fld>
            <a:endParaRPr lang="en-US"/>
          </a:p>
        </p:txBody>
      </p:sp>
    </p:spTree>
    <p:extLst>
      <p:ext uri="{BB962C8B-B14F-4D97-AF65-F5344CB8AC3E}">
        <p14:creationId xmlns:p14="http://schemas.microsoft.com/office/powerpoint/2010/main" val="195133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5997-B5BF-4EF9-B20F-5F3B3E17E45B}" type="datetimeFigureOut">
              <a:rPr lang="en-US" smtClean="0"/>
              <a:t>7/4/16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1245B-66F6-4BAB-8019-2DBEEA087032}" type="slidenum">
              <a:rPr lang="en-US" smtClean="0"/>
              <a:t>‹#›</a:t>
            </a:fld>
            <a:endParaRPr lang="en-US"/>
          </a:p>
        </p:txBody>
      </p:sp>
    </p:spTree>
    <p:extLst>
      <p:ext uri="{BB962C8B-B14F-4D97-AF65-F5344CB8AC3E}">
        <p14:creationId xmlns:p14="http://schemas.microsoft.com/office/powerpoint/2010/main" val="61938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5997-B5BF-4EF9-B20F-5F3B3E17E45B}" type="datetimeFigureOut">
              <a:rPr lang="en-US" smtClean="0"/>
              <a:t>7/4/16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1245B-66F6-4BAB-8019-2DBEEA087032}" type="slidenum">
              <a:rPr lang="en-US" smtClean="0"/>
              <a:t>‹#›</a:t>
            </a:fld>
            <a:endParaRPr lang="en-US"/>
          </a:p>
        </p:txBody>
      </p:sp>
    </p:spTree>
    <p:extLst>
      <p:ext uri="{BB962C8B-B14F-4D97-AF65-F5344CB8AC3E}">
        <p14:creationId xmlns:p14="http://schemas.microsoft.com/office/powerpoint/2010/main" val="249424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5997-B5BF-4EF9-B20F-5F3B3E17E45B}" type="datetimeFigureOut">
              <a:rPr lang="en-US" smtClean="0"/>
              <a:t>7/4/16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1245B-66F6-4BAB-8019-2DBEEA087032}" type="slidenum">
              <a:rPr lang="en-US" smtClean="0"/>
              <a:t>‹#›</a:t>
            </a:fld>
            <a:endParaRPr lang="en-US"/>
          </a:p>
        </p:txBody>
      </p:sp>
    </p:spTree>
    <p:extLst>
      <p:ext uri="{BB962C8B-B14F-4D97-AF65-F5344CB8AC3E}">
        <p14:creationId xmlns:p14="http://schemas.microsoft.com/office/powerpoint/2010/main" val="86523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A5997-B5BF-4EF9-B20F-5F3B3E17E45B}" type="datetimeFigureOut">
              <a:rPr lang="en-US" smtClean="0"/>
              <a:t>7/4/16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1245B-66F6-4BAB-8019-2DBEEA087032}" type="slidenum">
              <a:rPr lang="en-US" smtClean="0"/>
              <a:t>‹#›</a:t>
            </a:fld>
            <a:endParaRPr lang="en-US"/>
          </a:p>
        </p:txBody>
      </p:sp>
    </p:spTree>
    <p:extLst>
      <p:ext uri="{BB962C8B-B14F-4D97-AF65-F5344CB8AC3E}">
        <p14:creationId xmlns:p14="http://schemas.microsoft.com/office/powerpoint/2010/main" val="305761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8A5997-B5BF-4EF9-B20F-5F3B3E17E45B}" type="datetimeFigureOut">
              <a:rPr lang="en-US" smtClean="0"/>
              <a:t>7/4/16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1245B-66F6-4BAB-8019-2DBEEA087032}" type="slidenum">
              <a:rPr lang="en-US" smtClean="0"/>
              <a:t>‹#›</a:t>
            </a:fld>
            <a:endParaRPr lang="en-US"/>
          </a:p>
        </p:txBody>
      </p:sp>
    </p:spTree>
    <p:extLst>
      <p:ext uri="{BB962C8B-B14F-4D97-AF65-F5344CB8AC3E}">
        <p14:creationId xmlns:p14="http://schemas.microsoft.com/office/powerpoint/2010/main" val="241407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A5997-B5BF-4EF9-B20F-5F3B3E17E45B}" type="datetimeFigureOut">
              <a:rPr lang="en-US" smtClean="0"/>
              <a:t>7/4/16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71245B-66F6-4BAB-8019-2DBEEA087032}" type="slidenum">
              <a:rPr lang="en-US" smtClean="0"/>
              <a:t>‹#›</a:t>
            </a:fld>
            <a:endParaRPr lang="en-US"/>
          </a:p>
        </p:txBody>
      </p:sp>
    </p:spTree>
    <p:extLst>
      <p:ext uri="{BB962C8B-B14F-4D97-AF65-F5344CB8AC3E}">
        <p14:creationId xmlns:p14="http://schemas.microsoft.com/office/powerpoint/2010/main" val="38184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8A5997-B5BF-4EF9-B20F-5F3B3E17E45B}" type="datetimeFigureOut">
              <a:rPr lang="en-US" smtClean="0"/>
              <a:t>7/4/16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71245B-66F6-4BAB-8019-2DBEEA087032}" type="slidenum">
              <a:rPr lang="en-US" smtClean="0"/>
              <a:t>‹#›</a:t>
            </a:fld>
            <a:endParaRPr lang="en-US"/>
          </a:p>
        </p:txBody>
      </p:sp>
    </p:spTree>
    <p:extLst>
      <p:ext uri="{BB962C8B-B14F-4D97-AF65-F5344CB8AC3E}">
        <p14:creationId xmlns:p14="http://schemas.microsoft.com/office/powerpoint/2010/main" val="247662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A5997-B5BF-4EF9-B20F-5F3B3E17E45B}" type="datetimeFigureOut">
              <a:rPr lang="en-US" smtClean="0"/>
              <a:t>7/4/16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71245B-66F6-4BAB-8019-2DBEEA087032}" type="slidenum">
              <a:rPr lang="en-US" smtClean="0"/>
              <a:t>‹#›</a:t>
            </a:fld>
            <a:endParaRPr lang="en-US"/>
          </a:p>
        </p:txBody>
      </p:sp>
    </p:spTree>
    <p:extLst>
      <p:ext uri="{BB962C8B-B14F-4D97-AF65-F5344CB8AC3E}">
        <p14:creationId xmlns:p14="http://schemas.microsoft.com/office/powerpoint/2010/main" val="132861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5997-B5BF-4EF9-B20F-5F3B3E17E45B}" type="datetimeFigureOut">
              <a:rPr lang="en-US" smtClean="0"/>
              <a:t>7/4/16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1245B-66F6-4BAB-8019-2DBEEA087032}" type="slidenum">
              <a:rPr lang="en-US" smtClean="0"/>
              <a:t>‹#›</a:t>
            </a:fld>
            <a:endParaRPr lang="en-US"/>
          </a:p>
        </p:txBody>
      </p:sp>
    </p:spTree>
    <p:extLst>
      <p:ext uri="{BB962C8B-B14F-4D97-AF65-F5344CB8AC3E}">
        <p14:creationId xmlns:p14="http://schemas.microsoft.com/office/powerpoint/2010/main" val="400720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5997-B5BF-4EF9-B20F-5F3B3E17E45B}" type="datetimeFigureOut">
              <a:rPr lang="en-US" smtClean="0"/>
              <a:t>7/4/16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1245B-66F6-4BAB-8019-2DBEEA087032}" type="slidenum">
              <a:rPr lang="en-US" smtClean="0"/>
              <a:t>‹#›</a:t>
            </a:fld>
            <a:endParaRPr lang="en-US"/>
          </a:p>
        </p:txBody>
      </p:sp>
    </p:spTree>
    <p:extLst>
      <p:ext uri="{BB962C8B-B14F-4D97-AF65-F5344CB8AC3E}">
        <p14:creationId xmlns:p14="http://schemas.microsoft.com/office/powerpoint/2010/main" val="24744575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A5997-B5BF-4EF9-B20F-5F3B3E17E45B}" type="datetimeFigureOut">
              <a:rPr lang="en-US" smtClean="0"/>
              <a:t>7/4/16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1245B-66F6-4BAB-8019-2DBEEA087032}" type="slidenum">
              <a:rPr lang="en-US" smtClean="0"/>
              <a:t>‹#›</a:t>
            </a:fld>
            <a:endParaRPr lang="en-US"/>
          </a:p>
        </p:txBody>
      </p:sp>
    </p:spTree>
    <p:extLst>
      <p:ext uri="{BB962C8B-B14F-4D97-AF65-F5344CB8AC3E}">
        <p14:creationId xmlns:p14="http://schemas.microsoft.com/office/powerpoint/2010/main" val="2363307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2894" y="1841501"/>
            <a:ext cx="8534400" cy="1219200"/>
          </a:xfrm>
        </p:spPr>
        <p:txBody>
          <a:bodyPr>
            <a:normAutofit fontScale="90000"/>
          </a:bodyPr>
          <a:lstStyle/>
          <a:p>
            <a:pPr eaLnBrk="1" hangingPunct="1"/>
            <a:r>
              <a:rPr lang="en-US" sz="4000" smtClean="0">
                <a:solidFill>
                  <a:srgbClr val="C00000"/>
                </a:solidFill>
                <a:latin typeface="Comic Sans MS" pitchFamily="66" charset="0"/>
              </a:rPr>
              <a:t>Introduction to Genetics </a:t>
            </a:r>
            <a:r>
              <a:rPr lang="en-US" sz="4000" dirty="0" smtClean="0">
                <a:solidFill>
                  <a:srgbClr val="C00000"/>
                </a:solidFill>
                <a:latin typeface="Comic Sans MS" pitchFamily="66" charset="0"/>
              </a:rPr>
              <a:t>and Genomics</a:t>
            </a:r>
            <a:r>
              <a:rPr lang="en-US" sz="4000" smtClean="0">
                <a:latin typeface="Comic Sans MS" pitchFamily="66" charset="0"/>
              </a:rPr>
              <a:t/>
            </a:r>
            <a:br>
              <a:rPr lang="en-US" sz="4000" smtClean="0">
                <a:latin typeface="Comic Sans MS" pitchFamily="66" charset="0"/>
              </a:rPr>
            </a:br>
            <a:r>
              <a:rPr lang="en-US" sz="3600" smtClean="0">
                <a:latin typeface="Comic Sans MS" pitchFamily="66" charset="0"/>
              </a:rPr>
              <a:t>5b. </a:t>
            </a:r>
            <a:r>
              <a:rPr lang="en-US" sz="3600" b="1" dirty="0" smtClean="0">
                <a:latin typeface="Comic Sans MS" pitchFamily="66" charset="0"/>
              </a:rPr>
              <a:t>Personalized Genomics</a:t>
            </a:r>
            <a:endParaRPr lang="en-US" sz="3600" dirty="0" smtClean="0">
              <a:latin typeface="Comic Sans MS" pitchFamily="66" charset="0"/>
            </a:endParaRPr>
          </a:p>
        </p:txBody>
      </p:sp>
      <p:pic>
        <p:nvPicPr>
          <p:cNvPr id="2051" name="Picture 4" descr="soulcatcher_1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3357563"/>
            <a:ext cx="16970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sisg_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050" y="212725"/>
            <a:ext cx="65500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715125" y="357188"/>
            <a:ext cx="857250"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solidFill>
                <a:schemeClr val="bg1"/>
              </a:solidFill>
            </a:endParaRPr>
          </a:p>
        </p:txBody>
      </p:sp>
      <p:sp>
        <p:nvSpPr>
          <p:cNvPr id="2054" name="TextBox 5"/>
          <p:cNvSpPr txBox="1">
            <a:spLocks noChangeArrowheads="1"/>
          </p:cNvSpPr>
          <p:nvPr/>
        </p:nvSpPr>
        <p:spPr bwMode="auto">
          <a:xfrm>
            <a:off x="6715125" y="385763"/>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AU" sz="2000" b="1" dirty="0" smtClean="0">
                <a:solidFill>
                  <a:schemeClr val="accent1">
                    <a:lumMod val="50000"/>
                  </a:schemeClr>
                </a:solidFill>
                <a:latin typeface="Arial" pitchFamily="34" charset="0"/>
                <a:cs typeface="Arial" pitchFamily="34" charset="0"/>
              </a:rPr>
              <a:t>2016</a:t>
            </a:r>
            <a:endParaRPr lang="en-AU" sz="2000" b="1" dirty="0">
              <a:solidFill>
                <a:schemeClr val="accent1">
                  <a:lumMod val="50000"/>
                </a:schemeClr>
              </a:solidFill>
              <a:latin typeface="Arial" pitchFamily="34" charset="0"/>
              <a:cs typeface="Arial" pitchFamily="34" charset="0"/>
            </a:endParaRPr>
          </a:p>
        </p:txBody>
      </p:sp>
      <p:sp>
        <p:nvSpPr>
          <p:cNvPr id="2055" name="Subtitle 9"/>
          <p:cNvSpPr>
            <a:spLocks noGrp="1"/>
          </p:cNvSpPr>
          <p:nvPr>
            <p:ph type="subTitle" idx="1"/>
          </p:nvPr>
        </p:nvSpPr>
        <p:spPr>
          <a:xfrm>
            <a:off x="857250" y="4643438"/>
            <a:ext cx="7715250" cy="1143000"/>
          </a:xfrm>
        </p:spPr>
        <p:txBody>
          <a:bodyPr/>
          <a:lstStyle/>
          <a:p>
            <a:r>
              <a:rPr lang="en-US" sz="2400" smtClean="0">
                <a:solidFill>
                  <a:srgbClr val="C00000"/>
                </a:solidFill>
                <a:latin typeface="Arial" pitchFamily="34" charset="0"/>
                <a:cs typeface="Arial" pitchFamily="34" charset="0"/>
              </a:rPr>
              <a:t>ggibson.gt@gmail.com</a:t>
            </a:r>
          </a:p>
          <a:p>
            <a:r>
              <a:rPr lang="en-US" sz="2400" smtClean="0">
                <a:latin typeface="Arial" pitchFamily="34" charset="0"/>
                <a:cs typeface="Arial" pitchFamily="34" charset="0"/>
              </a:rPr>
              <a:t>http://www.cig.gatech.edu</a:t>
            </a:r>
          </a:p>
        </p:txBody>
      </p:sp>
    </p:spTree>
    <p:extLst>
      <p:ext uri="{BB962C8B-B14F-4D97-AF65-F5344CB8AC3E}">
        <p14:creationId xmlns:p14="http://schemas.microsoft.com/office/powerpoint/2010/main" val="145571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352" y="6400800"/>
            <a:ext cx="4197046" cy="369332"/>
          </a:xfrm>
          <a:prstGeom prst="rect">
            <a:avLst/>
          </a:prstGeom>
          <a:noFill/>
        </p:spPr>
        <p:txBody>
          <a:bodyPr wrap="none" rtlCol="0">
            <a:spAutoFit/>
          </a:bodyPr>
          <a:lstStyle/>
          <a:p>
            <a:r>
              <a:rPr lang="en-US" dirty="0" smtClean="0"/>
              <a:t>Wright et </a:t>
            </a:r>
            <a:r>
              <a:rPr lang="en-US" dirty="0"/>
              <a:t>al (</a:t>
            </a:r>
            <a:r>
              <a:rPr lang="en-US" dirty="0" smtClean="0"/>
              <a:t>2015) </a:t>
            </a:r>
            <a:r>
              <a:rPr lang="en-US" i="1" dirty="0" smtClean="0"/>
              <a:t>Lancet</a:t>
            </a:r>
            <a:r>
              <a:rPr lang="en-US" dirty="0" smtClean="0"/>
              <a:t> </a:t>
            </a:r>
            <a:r>
              <a:rPr lang="en-US" b="1" dirty="0" smtClean="0"/>
              <a:t>385</a:t>
            </a:r>
            <a:r>
              <a:rPr lang="en-US" dirty="0" smtClean="0"/>
              <a:t>: 1305-1314.</a:t>
            </a:r>
            <a:endParaRPr lang="en-US" dirty="0"/>
          </a:p>
        </p:txBody>
      </p:sp>
      <p:sp>
        <p:nvSpPr>
          <p:cNvPr id="4" name="Title 1"/>
          <p:cNvSpPr txBox="1">
            <a:spLocks/>
          </p:cNvSpPr>
          <p:nvPr/>
        </p:nvSpPr>
        <p:spPr>
          <a:xfrm>
            <a:off x="152400" y="152401"/>
            <a:ext cx="88392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The UK Deciphering Developmental Disorders (DDD) Study</a:t>
            </a:r>
            <a:endParaRPr lang="en-US" sz="2400" dirty="0"/>
          </a:p>
        </p:txBody>
      </p:sp>
      <p:sp>
        <p:nvSpPr>
          <p:cNvPr id="5" name="Rectangle 4"/>
          <p:cNvSpPr/>
          <p:nvPr/>
        </p:nvSpPr>
        <p:spPr>
          <a:xfrm>
            <a:off x="762000" y="4785836"/>
            <a:ext cx="7924800" cy="1200329"/>
          </a:xfrm>
          <a:prstGeom prst="rect">
            <a:avLst/>
          </a:prstGeom>
        </p:spPr>
        <p:txBody>
          <a:bodyPr wrap="square">
            <a:spAutoFit/>
          </a:bodyPr>
          <a:lstStyle/>
          <a:p>
            <a:r>
              <a:rPr lang="en-US" dirty="0" smtClean="0">
                <a:solidFill>
                  <a:schemeClr val="tx2"/>
                </a:solidFill>
                <a:latin typeface="Comic Sans MS" pitchFamily="66" charset="0"/>
              </a:rPr>
              <a:t>The DDD Consortium scanned for CNV and sequenced the exomes of 1133 previously undiagnosed children with developmental disorders, and identified 400 rare, potentially pathogenic variants.  Filtering on the biological parents’ exomes, they estimate a diagnostic yield of 27%.</a:t>
            </a:r>
            <a:endParaRPr lang="en-US" dirty="0" smtClean="0">
              <a:latin typeface="Comic Sans MS" pitchFamily="66" charset="0"/>
            </a:endParaRPr>
          </a:p>
        </p:txBody>
      </p:sp>
      <p:pic>
        <p:nvPicPr>
          <p:cNvPr id="6" name="Picture 5"/>
          <p:cNvPicPr>
            <a:picLocks noChangeAspect="1"/>
          </p:cNvPicPr>
          <p:nvPr/>
        </p:nvPicPr>
        <p:blipFill rotWithShape="1">
          <a:blip r:embed="rId2"/>
          <a:srcRect l="6765" t="34863" r="29512" b="6423"/>
          <a:stretch/>
        </p:blipFill>
        <p:spPr>
          <a:xfrm>
            <a:off x="1981200" y="762000"/>
            <a:ext cx="5039916" cy="3886200"/>
          </a:xfrm>
          <a:prstGeom prst="rect">
            <a:avLst/>
          </a:prstGeom>
        </p:spPr>
      </p:pic>
    </p:spTree>
    <p:extLst>
      <p:ext uri="{BB962C8B-B14F-4D97-AF65-F5344CB8AC3E}">
        <p14:creationId xmlns:p14="http://schemas.microsoft.com/office/powerpoint/2010/main" val="4251286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352" y="6400800"/>
            <a:ext cx="4311373" cy="369332"/>
          </a:xfrm>
          <a:prstGeom prst="rect">
            <a:avLst/>
          </a:prstGeom>
          <a:noFill/>
        </p:spPr>
        <p:txBody>
          <a:bodyPr wrap="none" rtlCol="0">
            <a:spAutoFit/>
          </a:bodyPr>
          <a:lstStyle/>
          <a:p>
            <a:r>
              <a:rPr lang="en-US" dirty="0" err="1" smtClean="0"/>
              <a:t>Kingsmore</a:t>
            </a:r>
            <a:r>
              <a:rPr lang="en-US" dirty="0" smtClean="0"/>
              <a:t> et </a:t>
            </a:r>
            <a:r>
              <a:rPr lang="en-US" dirty="0"/>
              <a:t>al (</a:t>
            </a:r>
            <a:r>
              <a:rPr lang="en-US" dirty="0" smtClean="0"/>
              <a:t>2015) </a:t>
            </a:r>
            <a:r>
              <a:rPr lang="en-US" i="1" dirty="0"/>
              <a:t>Genome Med</a:t>
            </a:r>
            <a:r>
              <a:rPr lang="en-US" dirty="0"/>
              <a:t>. </a:t>
            </a:r>
            <a:r>
              <a:rPr lang="en-US" b="1" dirty="0"/>
              <a:t>7</a:t>
            </a:r>
            <a:r>
              <a:rPr lang="en-US" dirty="0" smtClean="0"/>
              <a:t>: 82.</a:t>
            </a:r>
            <a:endParaRPr lang="en-US" dirty="0"/>
          </a:p>
        </p:txBody>
      </p:sp>
      <p:pic>
        <p:nvPicPr>
          <p:cNvPr id="3" name="Picture 2"/>
          <p:cNvPicPr>
            <a:picLocks noChangeAspect="1"/>
          </p:cNvPicPr>
          <p:nvPr/>
        </p:nvPicPr>
        <p:blipFill rotWithShape="1">
          <a:blip r:embed="rId2"/>
          <a:srcRect l="14106" t="34747" r="32997" b="37778"/>
          <a:stretch/>
        </p:blipFill>
        <p:spPr>
          <a:xfrm>
            <a:off x="914400" y="1066800"/>
            <a:ext cx="8001000" cy="2590800"/>
          </a:xfrm>
          <a:prstGeom prst="rect">
            <a:avLst/>
          </a:prstGeom>
        </p:spPr>
      </p:pic>
      <p:sp>
        <p:nvSpPr>
          <p:cNvPr id="4" name="Title 1"/>
          <p:cNvSpPr txBox="1">
            <a:spLocks/>
          </p:cNvSpPr>
          <p:nvPr/>
        </p:nvSpPr>
        <p:spPr>
          <a:xfrm>
            <a:off x="152400" y="152401"/>
            <a:ext cx="88392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smtClean="0"/>
              <a:t>StatSeq</a:t>
            </a:r>
            <a:r>
              <a:rPr lang="en-US" sz="2400" dirty="0" smtClean="0"/>
              <a:t>: Genomic Analysis in the PICU in 24 hours</a:t>
            </a:r>
            <a:endParaRPr lang="en-US" sz="2400" dirty="0"/>
          </a:p>
        </p:txBody>
      </p:sp>
      <p:sp>
        <p:nvSpPr>
          <p:cNvPr id="5" name="Rectangle 4"/>
          <p:cNvSpPr/>
          <p:nvPr/>
        </p:nvSpPr>
        <p:spPr>
          <a:xfrm>
            <a:off x="762000" y="4191000"/>
            <a:ext cx="7924800" cy="1477328"/>
          </a:xfrm>
          <a:prstGeom prst="rect">
            <a:avLst/>
          </a:prstGeom>
        </p:spPr>
        <p:txBody>
          <a:bodyPr wrap="square">
            <a:spAutoFit/>
          </a:bodyPr>
          <a:lstStyle/>
          <a:p>
            <a:r>
              <a:rPr lang="en-US" dirty="0" smtClean="0">
                <a:solidFill>
                  <a:schemeClr val="tx2"/>
                </a:solidFill>
                <a:latin typeface="Comic Sans MS" pitchFamily="66" charset="0"/>
              </a:rPr>
              <a:t>Stephen </a:t>
            </a:r>
            <a:r>
              <a:rPr lang="en-US" dirty="0" err="1" smtClean="0">
                <a:solidFill>
                  <a:schemeClr val="tx2"/>
                </a:solidFill>
                <a:latin typeface="Comic Sans MS" pitchFamily="66" charset="0"/>
              </a:rPr>
              <a:t>Kingsmore</a:t>
            </a:r>
            <a:r>
              <a:rPr lang="en-US" dirty="0" smtClean="0">
                <a:solidFill>
                  <a:schemeClr val="tx2"/>
                </a:solidFill>
                <a:latin typeface="Comic Sans MS" pitchFamily="66" charset="0"/>
              </a:rPr>
              <a:t>, formerly of Children’s Mercy Hospital in Kansas City, now at </a:t>
            </a:r>
            <a:r>
              <a:rPr lang="en-US" dirty="0" err="1" smtClean="0">
                <a:solidFill>
                  <a:schemeClr val="tx2"/>
                </a:solidFill>
                <a:latin typeface="Comic Sans MS" pitchFamily="66" charset="0"/>
              </a:rPr>
              <a:t>Rady</a:t>
            </a:r>
            <a:r>
              <a:rPr lang="en-US" dirty="0" smtClean="0">
                <a:solidFill>
                  <a:schemeClr val="tx2"/>
                </a:solidFill>
                <a:latin typeface="Comic Sans MS" pitchFamily="66" charset="0"/>
              </a:rPr>
              <a:t> Children’s in San Diego, </a:t>
            </a:r>
            <a:r>
              <a:rPr lang="en-US" dirty="0" smtClean="0">
                <a:latin typeface="Comic Sans MS" pitchFamily="66" charset="0"/>
              </a:rPr>
              <a:t>is pioneering efforts to sequence the genomes of very sick newborns within 24 hours.  In a pilot of 35 kids, 20 were ‘diagnosed’, 4 of these were able to have positive interventions, and 6 were given immediate palliative care.</a:t>
            </a:r>
          </a:p>
        </p:txBody>
      </p:sp>
    </p:spTree>
    <p:extLst>
      <p:ext uri="{BB962C8B-B14F-4D97-AF65-F5344CB8AC3E}">
        <p14:creationId xmlns:p14="http://schemas.microsoft.com/office/powerpoint/2010/main" val="48393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152401"/>
            <a:ext cx="8839200" cy="53339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Resilience and Rare Pathogenic Variants</a:t>
            </a:r>
            <a:endParaRPr lang="en-US" sz="2400" dirty="0"/>
          </a:p>
        </p:txBody>
      </p:sp>
      <p:sp>
        <p:nvSpPr>
          <p:cNvPr id="4" name="Subtitle 2"/>
          <p:cNvSpPr txBox="1">
            <a:spLocks/>
          </p:cNvSpPr>
          <p:nvPr/>
        </p:nvSpPr>
        <p:spPr>
          <a:xfrm>
            <a:off x="609600" y="1066800"/>
            <a:ext cx="8229600" cy="5181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accent1">
                    <a:lumMod val="50000"/>
                  </a:schemeClr>
                </a:solidFill>
              </a:rPr>
              <a:t>Chen et al (2016) </a:t>
            </a:r>
            <a:r>
              <a:rPr lang="en-US" sz="1800" i="1" dirty="0" smtClean="0">
                <a:solidFill>
                  <a:schemeClr val="accent1">
                    <a:lumMod val="50000"/>
                  </a:schemeClr>
                </a:solidFill>
              </a:rPr>
              <a:t>Nature Biotech </a:t>
            </a:r>
            <a:r>
              <a:rPr lang="en-US" sz="1800" b="1" dirty="0" smtClean="0">
                <a:solidFill>
                  <a:schemeClr val="accent1">
                    <a:lumMod val="50000"/>
                  </a:schemeClr>
                </a:solidFill>
              </a:rPr>
              <a:t>34</a:t>
            </a:r>
            <a:r>
              <a:rPr lang="en-US" sz="1800" dirty="0" smtClean="0">
                <a:solidFill>
                  <a:schemeClr val="accent1">
                    <a:lumMod val="50000"/>
                  </a:schemeClr>
                </a:solidFill>
              </a:rPr>
              <a:t>: 531-538 surveyed the exomes of 590,000 people and discovered 13 cases where a healthy adult is homozygous for an unambiguously pathogenic rare mutation.  3 of them were in the CFTR  They conclude that for rare pathogenic alleles with a MAF &lt; 0.1%, penetrance is typically about 90%.  </a:t>
            </a:r>
          </a:p>
          <a:p>
            <a:pPr marL="514350" indent="-514350">
              <a:buFont typeface="+mj-lt"/>
              <a:buAutoNum type="arabicPeriod"/>
            </a:pPr>
            <a:endParaRPr lang="en-US" sz="1800" dirty="0" smtClean="0"/>
          </a:p>
          <a:p>
            <a:pPr marL="0" indent="0">
              <a:buNone/>
            </a:pPr>
            <a:r>
              <a:rPr lang="en-US" sz="1800" dirty="0" err="1" smtClean="0">
                <a:solidFill>
                  <a:schemeClr val="accent1"/>
                </a:solidFill>
              </a:rPr>
              <a:t>Narisamhan</a:t>
            </a:r>
            <a:r>
              <a:rPr lang="en-US" sz="1800" dirty="0" smtClean="0">
                <a:solidFill>
                  <a:schemeClr val="accent1"/>
                </a:solidFill>
              </a:rPr>
              <a:t>  et </a:t>
            </a:r>
            <a:r>
              <a:rPr lang="en-US" sz="1800" dirty="0">
                <a:solidFill>
                  <a:schemeClr val="accent1"/>
                </a:solidFill>
              </a:rPr>
              <a:t>al (2016) </a:t>
            </a:r>
            <a:r>
              <a:rPr lang="en-US" sz="1800" i="1" dirty="0" smtClean="0">
                <a:solidFill>
                  <a:schemeClr val="accent1"/>
                </a:solidFill>
              </a:rPr>
              <a:t>Science </a:t>
            </a:r>
            <a:r>
              <a:rPr lang="en-US" sz="1800" b="1" dirty="0" smtClean="0">
                <a:solidFill>
                  <a:schemeClr val="accent1"/>
                </a:solidFill>
              </a:rPr>
              <a:t>352</a:t>
            </a:r>
            <a:r>
              <a:rPr lang="en-US" sz="1800" dirty="0" smtClean="0">
                <a:solidFill>
                  <a:schemeClr val="accent1"/>
                </a:solidFill>
              </a:rPr>
              <a:t>: 474-477 surveyed the exomes of 3,222 Britons of Pakistani heritage with high consanguinity, and found that one third of them are homozygous for a loss of function allele embedded in an </a:t>
            </a:r>
            <a:r>
              <a:rPr lang="en-US" sz="1800" dirty="0" err="1" smtClean="0">
                <a:solidFill>
                  <a:schemeClr val="accent1"/>
                </a:solidFill>
              </a:rPr>
              <a:t>autozygous</a:t>
            </a:r>
            <a:r>
              <a:rPr lang="en-US" sz="1800" dirty="0" smtClean="0">
                <a:solidFill>
                  <a:schemeClr val="accent1"/>
                </a:solidFill>
              </a:rPr>
              <a:t> stretch.  These cases were 13% less prevalent than expected, implying lethality, and that we each carry 1.6 lethal-equivalent mutations.  But also that our genomes are full of rare mutations that look pathogenic but are not.</a:t>
            </a:r>
          </a:p>
          <a:p>
            <a:pPr marL="0" indent="0">
              <a:buNone/>
            </a:pPr>
            <a:endParaRPr lang="en-US" sz="1800" dirty="0">
              <a:solidFill>
                <a:schemeClr val="accent1"/>
              </a:solidFill>
            </a:endParaRPr>
          </a:p>
          <a:p>
            <a:pPr marL="0" indent="0">
              <a:buNone/>
            </a:pPr>
            <a:r>
              <a:rPr lang="en-US" sz="1800" dirty="0" err="1" smtClean="0">
                <a:solidFill>
                  <a:schemeClr val="accent5">
                    <a:lumMod val="50000"/>
                  </a:schemeClr>
                </a:solidFill>
              </a:rPr>
              <a:t>Zanoni</a:t>
            </a:r>
            <a:r>
              <a:rPr lang="en-US" sz="1800" dirty="0" smtClean="0">
                <a:solidFill>
                  <a:schemeClr val="accent5">
                    <a:lumMod val="50000"/>
                  </a:schemeClr>
                </a:solidFill>
              </a:rPr>
              <a:t> et al (2016) </a:t>
            </a:r>
            <a:r>
              <a:rPr lang="en-US" sz="1800" i="1" dirty="0">
                <a:solidFill>
                  <a:schemeClr val="accent5">
                    <a:lumMod val="50000"/>
                  </a:schemeClr>
                </a:solidFill>
              </a:rPr>
              <a:t>Science </a:t>
            </a:r>
            <a:r>
              <a:rPr lang="en-US" sz="1800" b="1" dirty="0" smtClean="0">
                <a:solidFill>
                  <a:schemeClr val="accent5">
                    <a:lumMod val="50000"/>
                  </a:schemeClr>
                </a:solidFill>
              </a:rPr>
              <a:t>351</a:t>
            </a:r>
            <a:r>
              <a:rPr lang="en-US" sz="1800" dirty="0" smtClean="0">
                <a:solidFill>
                  <a:schemeClr val="accent5">
                    <a:lumMod val="50000"/>
                  </a:schemeClr>
                </a:solidFill>
              </a:rPr>
              <a:t>: 1166-1171 </a:t>
            </a:r>
            <a:r>
              <a:rPr lang="en-US" sz="1800" dirty="0">
                <a:solidFill>
                  <a:schemeClr val="accent5">
                    <a:lumMod val="50000"/>
                  </a:schemeClr>
                </a:solidFill>
              </a:rPr>
              <a:t>surveyed </a:t>
            </a:r>
            <a:r>
              <a:rPr lang="en-US" sz="1800" dirty="0" smtClean="0">
                <a:solidFill>
                  <a:schemeClr val="accent5">
                    <a:lumMod val="50000"/>
                  </a:schemeClr>
                </a:solidFill>
              </a:rPr>
              <a:t>the exomes of 328 people in the upper 5% of HDL, found one case homozygous for a knock-out scavenger receptor, and argued that it may be causing mild heart disease.  This study to me highlights the extreme difficulties we face predicting disease from genome sequences.</a:t>
            </a:r>
          </a:p>
          <a:p>
            <a:pPr marL="0" indent="0">
              <a:buNone/>
            </a:pPr>
            <a:endParaRPr lang="en-US" sz="2400" dirty="0"/>
          </a:p>
        </p:txBody>
      </p:sp>
    </p:spTree>
    <p:extLst>
      <p:ext uri="{BB962C8B-B14F-4D97-AF65-F5344CB8AC3E}">
        <p14:creationId xmlns:p14="http://schemas.microsoft.com/office/powerpoint/2010/main" val="405444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 external file that holds a picture, illustration, etc.&#10;Object name is nihms308817f5.jpg"/>
          <p:cNvPicPr>
            <a:picLocks noChangeAspect="1" noChangeArrowheads="1"/>
          </p:cNvPicPr>
          <p:nvPr/>
        </p:nvPicPr>
        <p:blipFill rotWithShape="1">
          <a:blip r:embed="rId2">
            <a:extLst>
              <a:ext uri="{28A0092B-C50C-407E-A947-70E740481C1C}">
                <a14:useLocalDpi xmlns:a14="http://schemas.microsoft.com/office/drawing/2010/main" val="0"/>
              </a:ext>
            </a:extLst>
          </a:blip>
          <a:srcRect b="36871"/>
          <a:stretch/>
        </p:blipFill>
        <p:spPr bwMode="auto">
          <a:xfrm>
            <a:off x="761998" y="1066800"/>
            <a:ext cx="3878761"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52400" y="152401"/>
            <a:ext cx="88392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Predicting Pathogenicity</a:t>
            </a:r>
            <a:endParaRPr lang="en-US" sz="2400" dirty="0"/>
          </a:p>
        </p:txBody>
      </p:sp>
      <p:sp>
        <p:nvSpPr>
          <p:cNvPr id="4" name="TextBox 3"/>
          <p:cNvSpPr txBox="1"/>
          <p:nvPr/>
        </p:nvSpPr>
        <p:spPr>
          <a:xfrm>
            <a:off x="0" y="6488668"/>
            <a:ext cx="4972836" cy="338554"/>
          </a:xfrm>
          <a:prstGeom prst="rect">
            <a:avLst/>
          </a:prstGeom>
          <a:noFill/>
        </p:spPr>
        <p:txBody>
          <a:bodyPr wrap="none" rtlCol="0">
            <a:spAutoFit/>
          </a:bodyPr>
          <a:lstStyle/>
          <a:p>
            <a:r>
              <a:rPr lang="en-US" sz="1600" dirty="0" err="1" smtClean="0">
                <a:latin typeface="Times New Roman" pitchFamily="18" charset="0"/>
                <a:cs typeface="Times New Roman" pitchFamily="18" charset="0"/>
              </a:rPr>
              <a:t>Katsanis</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Katsanis</a:t>
            </a:r>
            <a:r>
              <a:rPr lang="en-US" sz="1600" dirty="0" smtClean="0">
                <a:latin typeface="Times New Roman" pitchFamily="18" charset="0"/>
                <a:cs typeface="Times New Roman" pitchFamily="18" charset="0"/>
              </a:rPr>
              <a:t> (2013) </a:t>
            </a:r>
            <a:r>
              <a:rPr lang="en-US" sz="1600" i="1" dirty="0" smtClean="0">
                <a:latin typeface="Times New Roman" pitchFamily="18" charset="0"/>
                <a:cs typeface="Times New Roman" pitchFamily="18" charset="0"/>
              </a:rPr>
              <a:t>Nat Rev Genet</a:t>
            </a:r>
            <a:r>
              <a:rPr lang="en-US" sz="1600" dirty="0" smtClean="0">
                <a:latin typeface="Times New Roman" pitchFamily="18" charset="0"/>
                <a:cs typeface="Times New Roman" pitchFamily="18" charset="0"/>
              </a:rPr>
              <a:t>. 14: 415-426</a:t>
            </a:r>
            <a:endParaRPr lang="en-US" sz="1600" dirty="0">
              <a:latin typeface="Times New Roman" pitchFamily="18" charset="0"/>
              <a:cs typeface="Times New Roman" pitchFamily="18" charset="0"/>
            </a:endParaRPr>
          </a:p>
        </p:txBody>
      </p:sp>
      <p:sp>
        <p:nvSpPr>
          <p:cNvPr id="2" name="TextBox 1"/>
          <p:cNvSpPr txBox="1"/>
          <p:nvPr/>
        </p:nvSpPr>
        <p:spPr>
          <a:xfrm>
            <a:off x="5257800" y="1866190"/>
            <a:ext cx="3511830" cy="646331"/>
          </a:xfrm>
          <a:prstGeom prst="rect">
            <a:avLst/>
          </a:prstGeom>
          <a:noFill/>
        </p:spPr>
        <p:txBody>
          <a:bodyPr wrap="square" rtlCol="0">
            <a:spAutoFit/>
          </a:bodyPr>
          <a:lstStyle/>
          <a:p>
            <a:r>
              <a:rPr lang="en-US" dirty="0" smtClean="0"/>
              <a:t>Predictions on the Venter Genome for 7,534 non-synonymous SNPS</a:t>
            </a:r>
            <a:endParaRPr lang="en-US" dirty="0"/>
          </a:p>
        </p:txBody>
      </p:sp>
      <p:sp>
        <p:nvSpPr>
          <p:cNvPr id="6" name="TextBox 5"/>
          <p:cNvSpPr txBox="1"/>
          <p:nvPr/>
        </p:nvSpPr>
        <p:spPr>
          <a:xfrm>
            <a:off x="5257800" y="4495800"/>
            <a:ext cx="3511830" cy="646331"/>
          </a:xfrm>
          <a:prstGeom prst="rect">
            <a:avLst/>
          </a:prstGeom>
          <a:noFill/>
        </p:spPr>
        <p:txBody>
          <a:bodyPr wrap="square" rtlCol="0">
            <a:spAutoFit/>
          </a:bodyPr>
          <a:lstStyle/>
          <a:p>
            <a:r>
              <a:rPr lang="en-US" dirty="0" smtClean="0"/>
              <a:t>WAS is a consensus deleterious score (</a:t>
            </a:r>
            <a:r>
              <a:rPr lang="en-US" dirty="0" err="1" smtClean="0"/>
              <a:t>Condel</a:t>
            </a:r>
            <a:r>
              <a:rPr lang="en-US" dirty="0" smtClean="0"/>
              <a:t>) averaging the others</a:t>
            </a:r>
            <a:endParaRPr lang="en-US" dirty="0"/>
          </a:p>
        </p:txBody>
      </p:sp>
    </p:spTree>
    <p:extLst>
      <p:ext uri="{BB962C8B-B14F-4D97-AF65-F5344CB8AC3E}">
        <p14:creationId xmlns:p14="http://schemas.microsoft.com/office/powerpoint/2010/main" val="172918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1"/>
            <a:ext cx="91440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Levels of Evidence</a:t>
            </a:r>
            <a:endParaRPr lang="en-US" sz="2400" dirty="0"/>
          </a:p>
        </p:txBody>
      </p:sp>
      <p:sp>
        <p:nvSpPr>
          <p:cNvPr id="3" name="TextBox 2"/>
          <p:cNvSpPr txBox="1"/>
          <p:nvPr/>
        </p:nvSpPr>
        <p:spPr>
          <a:xfrm>
            <a:off x="762000" y="1295400"/>
            <a:ext cx="7944867" cy="3970318"/>
          </a:xfrm>
          <a:prstGeom prst="rect">
            <a:avLst/>
          </a:prstGeom>
          <a:noFill/>
        </p:spPr>
        <p:txBody>
          <a:bodyPr wrap="none" rtlCol="0">
            <a:spAutoFit/>
          </a:bodyPr>
          <a:lstStyle/>
          <a:p>
            <a:pPr marL="342900" indent="-342900">
              <a:buAutoNum type="arabicPeriod"/>
            </a:pPr>
            <a:r>
              <a:rPr lang="en-US" dirty="0" smtClean="0"/>
              <a:t>Previously ascribed clinical function</a:t>
            </a:r>
          </a:p>
          <a:p>
            <a:pPr marL="342900" indent="-342900">
              <a:buAutoNum type="arabicPeriod"/>
            </a:pPr>
            <a:r>
              <a:rPr lang="en-US" dirty="0" err="1" smtClean="0"/>
              <a:t>Bioinformatic</a:t>
            </a:r>
            <a:r>
              <a:rPr lang="en-US" dirty="0" smtClean="0"/>
              <a:t> prediction from protein structure or attributes</a:t>
            </a:r>
          </a:p>
          <a:p>
            <a:pPr marL="342900" indent="-342900">
              <a:buAutoNum type="arabicPeriod"/>
            </a:pPr>
            <a:r>
              <a:rPr lang="en-US" dirty="0" smtClean="0"/>
              <a:t>Evolutionary conservation</a:t>
            </a:r>
          </a:p>
          <a:p>
            <a:pPr marL="342900" indent="-342900">
              <a:buAutoNum type="arabicPeriod"/>
            </a:pPr>
            <a:r>
              <a:rPr lang="en-US" dirty="0" smtClean="0"/>
              <a:t>Experimental validation (animal models, cellular manipulation, in vitro studies)</a:t>
            </a:r>
          </a:p>
          <a:p>
            <a:pPr marL="342900" indent="-342900">
              <a:buAutoNum type="arabicPeriod"/>
            </a:pPr>
            <a:endParaRPr lang="en-US" dirty="0"/>
          </a:p>
          <a:p>
            <a:pPr marL="342900" indent="-342900">
              <a:buAutoNum type="arabicPeriod"/>
            </a:pPr>
            <a:r>
              <a:rPr lang="en-US" dirty="0" smtClean="0"/>
              <a:t>BUT, it is easy to get trapped in a genetically deterministic worldview:</a:t>
            </a:r>
          </a:p>
          <a:p>
            <a:r>
              <a:rPr lang="en-US" dirty="0"/>
              <a:t>	</a:t>
            </a:r>
            <a:r>
              <a:rPr lang="en-US" dirty="0" smtClean="0"/>
              <a:t>- even Mendelian variants have incomplete penetrance</a:t>
            </a:r>
          </a:p>
          <a:p>
            <a:r>
              <a:rPr lang="en-US" dirty="0"/>
              <a:t>	</a:t>
            </a:r>
            <a:r>
              <a:rPr lang="en-US" dirty="0" smtClean="0"/>
              <a:t>- expressivity is modified by genetics and environment</a:t>
            </a:r>
          </a:p>
          <a:p>
            <a:r>
              <a:rPr lang="en-US" dirty="0"/>
              <a:t>	</a:t>
            </a:r>
            <a:r>
              <a:rPr lang="en-US" dirty="0" smtClean="0"/>
              <a:t>- deleterious to the protein is not necessarily deleterious to the organism</a:t>
            </a:r>
          </a:p>
          <a:p>
            <a:endParaRPr lang="en-US" dirty="0" smtClean="0"/>
          </a:p>
          <a:p>
            <a:pPr marL="342900" indent="-342900">
              <a:buAutoNum type="arabicPeriod" startAt="6"/>
            </a:pPr>
            <a:r>
              <a:rPr lang="en-US" dirty="0" smtClean="0"/>
              <a:t>We do not have parallel methods for evaluating function of regulatory variants</a:t>
            </a:r>
          </a:p>
          <a:p>
            <a:pPr marL="342900" indent="-342900">
              <a:buAutoNum type="arabicPeriod" startAt="6"/>
            </a:pPr>
            <a:endParaRPr lang="en-US" dirty="0"/>
          </a:p>
          <a:p>
            <a:pPr marL="342900" indent="-342900">
              <a:buAutoNum type="arabicPeriod" startAt="6"/>
            </a:pPr>
            <a:endParaRPr lang="en-US" dirty="0" smtClean="0"/>
          </a:p>
          <a:p>
            <a:r>
              <a:rPr lang="en-US" dirty="0" smtClean="0">
                <a:solidFill>
                  <a:srgbClr val="FF0000"/>
                </a:solidFill>
              </a:rPr>
              <a:t>Bottom line:  N = 1  genetics is in its infancy</a:t>
            </a:r>
            <a:endParaRPr lang="en-US" dirty="0">
              <a:solidFill>
                <a:srgbClr val="FF0000"/>
              </a:solidFill>
            </a:endParaRPr>
          </a:p>
        </p:txBody>
      </p:sp>
    </p:spTree>
    <p:extLst>
      <p:ext uri="{BB962C8B-B14F-4D97-AF65-F5344CB8AC3E}">
        <p14:creationId xmlns:p14="http://schemas.microsoft.com/office/powerpoint/2010/main" val="3161272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73261" y="1219200"/>
            <a:ext cx="7997478" cy="3429000"/>
          </a:xfrm>
          <a:prstGeom prst="rect">
            <a:avLst/>
          </a:prstGeom>
          <a:noFill/>
          <a:ln w="9525">
            <a:noFill/>
            <a:miter lim="800000"/>
            <a:headEnd/>
            <a:tailEnd/>
          </a:ln>
        </p:spPr>
      </p:pic>
      <p:sp>
        <p:nvSpPr>
          <p:cNvPr id="3" name="Title 1"/>
          <p:cNvSpPr txBox="1">
            <a:spLocks/>
          </p:cNvSpPr>
          <p:nvPr/>
        </p:nvSpPr>
        <p:spPr>
          <a:xfrm>
            <a:off x="152400" y="152401"/>
            <a:ext cx="88392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Common Variant Risk-o-Grams</a:t>
            </a:r>
            <a:endParaRPr lang="en-US" sz="2400" dirty="0"/>
          </a:p>
        </p:txBody>
      </p:sp>
      <p:pic>
        <p:nvPicPr>
          <p:cNvPr id="4" name="Picture 3" descr="692917D_Hypertriglyceridemia_riskOgram.png"/>
          <p:cNvPicPr>
            <a:picLocks noChangeAspect="1"/>
          </p:cNvPicPr>
          <p:nvPr/>
        </p:nvPicPr>
        <p:blipFill>
          <a:blip r:embed="rId3" cstate="print"/>
          <a:stretch>
            <a:fillRect/>
          </a:stretch>
        </p:blipFill>
        <p:spPr>
          <a:xfrm>
            <a:off x="740229" y="4953000"/>
            <a:ext cx="4838425" cy="1124722"/>
          </a:xfrm>
          <a:prstGeom prst="rect">
            <a:avLst/>
          </a:prstGeom>
          <a:ln w="19050">
            <a:noFill/>
          </a:ln>
        </p:spPr>
      </p:pic>
      <p:sp>
        <p:nvSpPr>
          <p:cNvPr id="5" name="TextBox 4"/>
          <p:cNvSpPr txBox="1"/>
          <p:nvPr/>
        </p:nvSpPr>
        <p:spPr>
          <a:xfrm>
            <a:off x="0" y="6488668"/>
            <a:ext cx="32864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Ashley et al (2010) </a:t>
            </a:r>
            <a:r>
              <a:rPr lang="en-US" sz="1400" i="1" dirty="0" smtClean="0">
                <a:latin typeface="Times New Roman" pitchFamily="18" charset="0"/>
                <a:cs typeface="Times New Roman" pitchFamily="18" charset="0"/>
              </a:rPr>
              <a:t>Lancet</a:t>
            </a:r>
            <a:r>
              <a:rPr lang="en-US" sz="1400" dirty="0" smtClean="0">
                <a:latin typeface="Times New Roman" pitchFamily="18" charset="0"/>
                <a:cs typeface="Times New Roman" pitchFamily="18" charset="0"/>
              </a:rPr>
              <a:t> 375: 1525-1535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05292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52401"/>
            <a:ext cx="88392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A Sample Predictive Health Profile</a:t>
            </a:r>
            <a:endParaRPr lang="en-US" sz="24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57375"/>
            <a:ext cx="37623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981" y="1752600"/>
            <a:ext cx="5499969"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488668"/>
            <a:ext cx="3831498"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Patel, </a:t>
            </a:r>
            <a:r>
              <a:rPr lang="en-US" sz="1400" dirty="0" err="1" smtClean="0">
                <a:latin typeface="Times New Roman" pitchFamily="18" charset="0"/>
                <a:cs typeface="Times New Roman" pitchFamily="18" charset="0"/>
              </a:rPr>
              <a:t>Sivadas</a:t>
            </a:r>
            <a:r>
              <a:rPr lang="en-US" sz="1400" dirty="0" smtClean="0">
                <a:latin typeface="Times New Roman" pitchFamily="18" charset="0"/>
                <a:cs typeface="Times New Roman" pitchFamily="18" charset="0"/>
              </a:rPr>
              <a:t> et al (2013) </a:t>
            </a:r>
            <a:r>
              <a:rPr lang="en-US" sz="1400" i="1" dirty="0" smtClean="0">
                <a:latin typeface="Times New Roman" pitchFamily="18" charset="0"/>
                <a:cs typeface="Times New Roman" pitchFamily="18" charset="0"/>
              </a:rPr>
              <a:t>Genome Medicine </a:t>
            </a:r>
            <a:r>
              <a:rPr lang="en-US" sz="1400" dirty="0" smtClean="0">
                <a:latin typeface="Times New Roman" pitchFamily="18" charset="0"/>
                <a:cs typeface="Times New Roman" pitchFamily="18" charset="0"/>
              </a:rPr>
              <a:t>5: 58</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67883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52401"/>
            <a:ext cx="88392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Prediction and Stratification</a:t>
            </a:r>
            <a:endParaRPr lang="en-US" sz="2400" dirty="0"/>
          </a:p>
        </p:txBody>
      </p:sp>
      <p:sp>
        <p:nvSpPr>
          <p:cNvPr id="4" name="Rectangle 3"/>
          <p:cNvSpPr/>
          <p:nvPr/>
        </p:nvSpPr>
        <p:spPr>
          <a:xfrm>
            <a:off x="685800" y="762000"/>
            <a:ext cx="8077200" cy="5632311"/>
          </a:xfrm>
          <a:prstGeom prst="rect">
            <a:avLst/>
          </a:prstGeom>
        </p:spPr>
        <p:txBody>
          <a:bodyPr wrap="square">
            <a:spAutoFit/>
          </a:bodyPr>
          <a:lstStyle/>
          <a:p>
            <a:r>
              <a:rPr lang="en-US" dirty="0"/>
              <a:t>For complex traits, the upper limit of the correlation between an as yet unobserved phenotype and a genetic predictor is h, the square root of the heritability (h2). </a:t>
            </a:r>
          </a:p>
          <a:p>
            <a:endParaRPr lang="en-US" dirty="0" smtClean="0"/>
          </a:p>
          <a:p>
            <a:r>
              <a:rPr lang="en-US" dirty="0" smtClean="0"/>
              <a:t>Imagine </a:t>
            </a:r>
            <a:r>
              <a:rPr lang="en-US" dirty="0"/>
              <a:t>if we had a perfect genetic predictor for height (e.g. all causal variants known without error) then the prediction error for any individual would be 7*√(1-0.8) = 3.1cm, assuming that h</a:t>
            </a:r>
            <a:r>
              <a:rPr lang="en-US" baseline="30000" dirty="0"/>
              <a:t>2</a:t>
            </a:r>
            <a:r>
              <a:rPr lang="en-US" dirty="0"/>
              <a:t>=0.8 and that the standard deviation for height is 7cm. So we would predict someone's height with a 95% confidence interval of about +/- 6cm. The top and bottom 10% of any sample are generally 1.6 standard deviation units above or below the average.  For height that translates to 1.6*7*√(0.8) = 10cm, so individuals at the genetic tails will tend to be 20cm apart. </a:t>
            </a:r>
            <a:r>
              <a:rPr lang="en-US" dirty="0" smtClean="0"/>
              <a:t>That’s about the same as we get from knowing the parents.  </a:t>
            </a:r>
          </a:p>
          <a:p>
            <a:endParaRPr lang="en-US" dirty="0"/>
          </a:p>
          <a:p>
            <a:r>
              <a:rPr lang="en-US" dirty="0" smtClean="0">
                <a:solidFill>
                  <a:schemeClr val="tx2">
                    <a:lumMod val="75000"/>
                  </a:schemeClr>
                </a:solidFill>
              </a:rPr>
              <a:t>However, the point is not to predict so much as to classify.  Personalized medicine is about targeting therapy: who is most likely to need the drug; or perhaps more importantly, who is unlikely to benefit from it and hence can be spared the expense and the common deleterious side-effects.</a:t>
            </a:r>
          </a:p>
          <a:p>
            <a:endParaRPr lang="en-US" dirty="0"/>
          </a:p>
          <a:p>
            <a:r>
              <a:rPr lang="en-US" dirty="0" smtClean="0">
                <a:solidFill>
                  <a:schemeClr val="accent5">
                    <a:lumMod val="50000"/>
                  </a:schemeClr>
                </a:solidFill>
              </a:rPr>
              <a:t>Some suspect, though, that genetic prediction may also be used to guide pre-implantation diagnosis: given a choice among 10 embryos, how many parents would choose the one with a probable IQ 10 points higher than the mean?</a:t>
            </a:r>
          </a:p>
        </p:txBody>
      </p:sp>
    </p:spTree>
    <p:extLst>
      <p:ext uri="{BB962C8B-B14F-4D97-AF65-F5344CB8AC3E}">
        <p14:creationId xmlns:p14="http://schemas.microsoft.com/office/powerpoint/2010/main" val="398919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304800"/>
            <a:ext cx="88392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Microbiome-directed personalized nutrition</a:t>
            </a:r>
            <a:endParaRPr lang="en-US" sz="2400" dirty="0"/>
          </a:p>
        </p:txBody>
      </p:sp>
      <p:sp>
        <p:nvSpPr>
          <p:cNvPr id="5" name="TextBox 4"/>
          <p:cNvSpPr txBox="1"/>
          <p:nvPr/>
        </p:nvSpPr>
        <p:spPr>
          <a:xfrm>
            <a:off x="151614" y="6324600"/>
            <a:ext cx="3862532" cy="369332"/>
          </a:xfrm>
          <a:prstGeom prst="rect">
            <a:avLst/>
          </a:prstGeom>
          <a:noFill/>
        </p:spPr>
        <p:txBody>
          <a:bodyPr wrap="none" rtlCol="0">
            <a:spAutoFit/>
          </a:bodyPr>
          <a:lstStyle/>
          <a:p>
            <a:r>
              <a:rPr lang="en-US" dirty="0" err="1" smtClean="0"/>
              <a:t>Zeevi</a:t>
            </a:r>
            <a:r>
              <a:rPr lang="en-US" dirty="0" smtClean="0"/>
              <a:t> et al (2015)  </a:t>
            </a:r>
            <a:r>
              <a:rPr lang="en-US" i="1" dirty="0" smtClean="0"/>
              <a:t>Cell</a:t>
            </a:r>
            <a:r>
              <a:rPr lang="en-US" dirty="0" smtClean="0"/>
              <a:t> </a:t>
            </a:r>
            <a:r>
              <a:rPr lang="en-US" b="1" dirty="0" smtClean="0"/>
              <a:t>163</a:t>
            </a:r>
            <a:r>
              <a:rPr lang="en-US" dirty="0" smtClean="0"/>
              <a:t>: 1079-1094</a:t>
            </a:r>
            <a:endParaRPr lang="en-US" dirty="0"/>
          </a:p>
        </p:txBody>
      </p:sp>
      <p:pic>
        <p:nvPicPr>
          <p:cNvPr id="6" name="Picture 5"/>
          <p:cNvPicPr>
            <a:picLocks noChangeAspect="1"/>
          </p:cNvPicPr>
          <p:nvPr/>
        </p:nvPicPr>
        <p:blipFill>
          <a:blip r:embed="rId2"/>
          <a:stretch>
            <a:fillRect/>
          </a:stretch>
        </p:blipFill>
        <p:spPr>
          <a:xfrm>
            <a:off x="381000" y="1143000"/>
            <a:ext cx="8571871" cy="2750519"/>
          </a:xfrm>
          <a:prstGeom prst="rect">
            <a:avLst/>
          </a:prstGeom>
        </p:spPr>
      </p:pic>
      <p:pic>
        <p:nvPicPr>
          <p:cNvPr id="7" name="Picture 6"/>
          <p:cNvPicPr>
            <a:picLocks noChangeAspect="1"/>
          </p:cNvPicPr>
          <p:nvPr/>
        </p:nvPicPr>
        <p:blipFill>
          <a:blip r:embed="rId3"/>
          <a:stretch>
            <a:fillRect/>
          </a:stretch>
        </p:blipFill>
        <p:spPr>
          <a:xfrm>
            <a:off x="609600" y="4191000"/>
            <a:ext cx="3633146" cy="1692997"/>
          </a:xfrm>
          <a:prstGeom prst="rect">
            <a:avLst/>
          </a:prstGeom>
        </p:spPr>
      </p:pic>
      <p:sp>
        <p:nvSpPr>
          <p:cNvPr id="8" name="Rectangle 7"/>
          <p:cNvSpPr/>
          <p:nvPr/>
        </p:nvSpPr>
        <p:spPr>
          <a:xfrm>
            <a:off x="4572000" y="4191000"/>
            <a:ext cx="4191000" cy="1569660"/>
          </a:xfrm>
          <a:prstGeom prst="rect">
            <a:avLst/>
          </a:prstGeom>
        </p:spPr>
        <p:txBody>
          <a:bodyPr wrap="square">
            <a:spAutoFit/>
          </a:bodyPr>
          <a:lstStyle/>
          <a:p>
            <a:r>
              <a:rPr lang="en-US" sz="1600" dirty="0" smtClean="0">
                <a:solidFill>
                  <a:schemeClr val="tx2"/>
                </a:solidFill>
                <a:latin typeface="Comic Sans MS" pitchFamily="66" charset="0"/>
              </a:rPr>
              <a:t>How can pre-diabetics control their blood glucose given that we each respond differently to different diets?  In part, by monitoring our </a:t>
            </a:r>
            <a:r>
              <a:rPr lang="en-US" sz="1600" dirty="0" err="1" smtClean="0">
                <a:solidFill>
                  <a:schemeClr val="tx2"/>
                </a:solidFill>
                <a:latin typeface="Comic Sans MS" pitchFamily="66" charset="0"/>
              </a:rPr>
              <a:t>micriobiome</a:t>
            </a:r>
            <a:r>
              <a:rPr lang="en-US" sz="1600" dirty="0" smtClean="0">
                <a:solidFill>
                  <a:schemeClr val="tx2"/>
                </a:solidFill>
                <a:latin typeface="Comic Sans MS" pitchFamily="66" charset="0"/>
              </a:rPr>
              <a:t>, which in combination with other tests, is remarkably predictive.</a:t>
            </a:r>
            <a:endParaRPr lang="en-US" sz="1600" dirty="0" smtClean="0">
              <a:latin typeface="Comic Sans MS" pitchFamily="66" charset="0"/>
            </a:endParaRPr>
          </a:p>
        </p:txBody>
      </p:sp>
    </p:spTree>
    <p:extLst>
      <p:ext uri="{BB962C8B-B14F-4D97-AF65-F5344CB8AC3E}">
        <p14:creationId xmlns:p14="http://schemas.microsoft.com/office/powerpoint/2010/main" val="129825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SRGyOKOih0Kj_5PXHsJO68DNcJrIOQARjfHwsQENA6jZgAi9g4"/>
          <p:cNvPicPr>
            <a:picLocks noChangeAspect="1" noChangeArrowheads="1"/>
          </p:cNvPicPr>
          <p:nvPr/>
        </p:nvPicPr>
        <p:blipFill>
          <a:blip r:embed="rId2" cstate="print"/>
          <a:srcRect/>
          <a:stretch>
            <a:fillRect/>
          </a:stretch>
        </p:blipFill>
        <p:spPr bwMode="auto">
          <a:xfrm>
            <a:off x="4800600" y="2209800"/>
            <a:ext cx="3664260" cy="2438400"/>
          </a:xfrm>
          <a:prstGeom prst="rect">
            <a:avLst/>
          </a:prstGeom>
          <a:noFill/>
        </p:spPr>
      </p:pic>
      <p:sp>
        <p:nvSpPr>
          <p:cNvPr id="3" name="Rectangle 2"/>
          <p:cNvSpPr txBox="1">
            <a:spLocks noChangeArrowheads="1"/>
          </p:cNvSpPr>
          <p:nvPr/>
        </p:nvSpPr>
        <p:spPr>
          <a:xfrm>
            <a:off x="76200" y="228600"/>
            <a:ext cx="8991600" cy="533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noProof="0" dirty="0" err="1" smtClean="0">
                <a:latin typeface="Calibri" pitchFamily="34" charset="0"/>
                <a:cs typeface="ＭＳ Ｐゴシック" pitchFamily="-111" charset="-128"/>
              </a:rPr>
              <a:t>Firsst</a:t>
            </a:r>
            <a:r>
              <a:rPr lang="en-US" sz="2400" kern="0" noProof="0" dirty="0" smtClean="0">
                <a:latin typeface="Calibri" pitchFamily="34" charset="0"/>
                <a:cs typeface="ＭＳ Ｐゴシック" pitchFamily="-111" charset="-128"/>
              </a:rPr>
              <a:t> genome sequencing success story</a:t>
            </a:r>
            <a:endParaRPr kumimoji="0" lang="en-US" sz="2400" b="0" u="none" strike="noStrike" kern="0" cap="none" spc="0" normalizeH="0" baseline="0" noProof="0" dirty="0" smtClean="0">
              <a:ln>
                <a:noFill/>
              </a:ln>
              <a:uLnTx/>
              <a:uFillTx/>
              <a:latin typeface="Calibri" pitchFamily="34" charset="0"/>
              <a:ea typeface="ＭＳ Ｐゴシック" pitchFamily="34" charset="-128"/>
              <a:cs typeface="ＭＳ Ｐゴシック" pitchFamily="-111" charset="-128"/>
            </a:endParaRPr>
          </a:p>
        </p:txBody>
      </p:sp>
      <p:sp>
        <p:nvSpPr>
          <p:cNvPr id="4" name="TextBox 3"/>
          <p:cNvSpPr txBox="1"/>
          <p:nvPr/>
        </p:nvSpPr>
        <p:spPr>
          <a:xfrm>
            <a:off x="5562600" y="4876800"/>
            <a:ext cx="1981200" cy="369332"/>
          </a:xfrm>
          <a:prstGeom prst="rect">
            <a:avLst/>
          </a:prstGeom>
          <a:noFill/>
        </p:spPr>
        <p:txBody>
          <a:bodyPr wrap="square" rtlCol="0">
            <a:spAutoFit/>
          </a:bodyPr>
          <a:lstStyle/>
          <a:p>
            <a:r>
              <a:rPr lang="en-US" dirty="0" smtClean="0">
                <a:solidFill>
                  <a:srgbClr val="002060"/>
                </a:solidFill>
                <a:latin typeface="Comic Sans MS" pitchFamily="66" charset="0"/>
              </a:rPr>
              <a:t>The Beery twins</a:t>
            </a:r>
            <a:endParaRPr lang="en-US" dirty="0">
              <a:solidFill>
                <a:srgbClr val="002060"/>
              </a:solidFill>
              <a:latin typeface="Comic Sans MS" pitchFamily="66" charset="0"/>
            </a:endParaRPr>
          </a:p>
        </p:txBody>
      </p:sp>
      <p:sp>
        <p:nvSpPr>
          <p:cNvPr id="6" name="Rectangle 5"/>
          <p:cNvSpPr/>
          <p:nvPr/>
        </p:nvSpPr>
        <p:spPr>
          <a:xfrm>
            <a:off x="76200" y="6324600"/>
            <a:ext cx="6477000" cy="400110"/>
          </a:xfrm>
          <a:prstGeom prst="rect">
            <a:avLst/>
          </a:prstGeom>
        </p:spPr>
        <p:txBody>
          <a:bodyPr wrap="square">
            <a:spAutoFit/>
          </a:bodyPr>
          <a:lstStyle/>
          <a:p>
            <a:r>
              <a:rPr lang="da-DK" sz="2000" dirty="0" smtClean="0"/>
              <a:t>Bainbridge, M. N. </a:t>
            </a:r>
            <a:r>
              <a:rPr lang="da-DK" sz="2000" i="1" dirty="0" smtClean="0"/>
              <a:t>et al. </a:t>
            </a:r>
            <a:r>
              <a:rPr lang="da-DK" sz="2000" dirty="0" smtClean="0"/>
              <a:t>(2011) </a:t>
            </a:r>
            <a:r>
              <a:rPr lang="da-DK" sz="2000" i="1" dirty="0" smtClean="0"/>
              <a:t>Sci. Transl. Med.</a:t>
            </a:r>
            <a:r>
              <a:rPr lang="da-DK" sz="2000" dirty="0" smtClean="0"/>
              <a:t> </a:t>
            </a:r>
            <a:r>
              <a:rPr lang="da-DK" sz="2000" b="1" dirty="0" smtClean="0"/>
              <a:t>3,</a:t>
            </a:r>
            <a:r>
              <a:rPr lang="da-DK" sz="2000" dirty="0" smtClean="0"/>
              <a:t> 87re3 </a:t>
            </a:r>
            <a:endParaRPr lang="en-US" sz="2000" dirty="0"/>
          </a:p>
        </p:txBody>
      </p:sp>
      <p:sp>
        <p:nvSpPr>
          <p:cNvPr id="7" name="TextBox 6"/>
          <p:cNvSpPr txBox="1"/>
          <p:nvPr/>
        </p:nvSpPr>
        <p:spPr>
          <a:xfrm>
            <a:off x="609600" y="1371600"/>
            <a:ext cx="3733799" cy="4401205"/>
          </a:xfrm>
          <a:prstGeom prst="rect">
            <a:avLst/>
          </a:prstGeom>
          <a:noFill/>
        </p:spPr>
        <p:txBody>
          <a:bodyPr wrap="square" rtlCol="0">
            <a:spAutoFit/>
          </a:bodyPr>
          <a:lstStyle/>
          <a:p>
            <a:r>
              <a:rPr lang="en-US" sz="2000" dirty="0" smtClean="0">
                <a:latin typeface="Comic Sans MS" pitchFamily="66" charset="0"/>
              </a:rPr>
              <a:t>Diagnosed at age 5 with </a:t>
            </a:r>
            <a:r>
              <a:rPr lang="en-US" sz="2000" dirty="0" err="1" smtClean="0">
                <a:latin typeface="Comic Sans MS" pitchFamily="66" charset="0"/>
              </a:rPr>
              <a:t>dopa</a:t>
            </a:r>
            <a:r>
              <a:rPr lang="en-US" sz="2000" dirty="0" smtClean="0">
                <a:latin typeface="Comic Sans MS" pitchFamily="66" charset="0"/>
              </a:rPr>
              <a:t>-responsive </a:t>
            </a:r>
            <a:r>
              <a:rPr lang="en-US" sz="2000" dirty="0" err="1" smtClean="0">
                <a:latin typeface="Comic Sans MS" pitchFamily="66" charset="0"/>
              </a:rPr>
              <a:t>dystonia</a:t>
            </a:r>
            <a:endParaRPr lang="en-US" sz="2000" dirty="0" smtClean="0">
              <a:latin typeface="Comic Sans MS" pitchFamily="66" charset="0"/>
            </a:endParaRPr>
          </a:p>
          <a:p>
            <a:endParaRPr lang="en-US" sz="2000" dirty="0" smtClean="0">
              <a:latin typeface="Comic Sans MS" pitchFamily="66" charset="0"/>
            </a:endParaRPr>
          </a:p>
          <a:p>
            <a:r>
              <a:rPr lang="en-US" sz="2000" dirty="0" smtClean="0">
                <a:latin typeface="Comic Sans MS" pitchFamily="66" charset="0"/>
              </a:rPr>
              <a:t>Worsening respiratory and neuromuscular disease not responsive to dopamine precursor therapy</a:t>
            </a:r>
          </a:p>
          <a:p>
            <a:endParaRPr lang="en-US" sz="2000" dirty="0" smtClean="0">
              <a:latin typeface="Comic Sans MS" pitchFamily="66" charset="0"/>
            </a:endParaRPr>
          </a:p>
          <a:p>
            <a:r>
              <a:rPr lang="en-US" sz="2000" dirty="0" smtClean="0">
                <a:latin typeface="Comic Sans MS" pitchFamily="66" charset="0"/>
              </a:rPr>
              <a:t>WGS shows mutation in SPR “</a:t>
            </a:r>
            <a:r>
              <a:rPr lang="en-US" sz="2000" dirty="0" err="1" smtClean="0">
                <a:latin typeface="Comic Sans MS" pitchFamily="66" charset="0"/>
              </a:rPr>
              <a:t>sepiapterin</a:t>
            </a:r>
            <a:r>
              <a:rPr lang="en-US" sz="2000" dirty="0" smtClean="0">
                <a:latin typeface="Comic Sans MS" pitchFamily="66" charset="0"/>
              </a:rPr>
              <a:t> </a:t>
            </a:r>
            <a:r>
              <a:rPr lang="en-US" sz="2000" dirty="0" err="1" smtClean="0">
                <a:latin typeface="Comic Sans MS" pitchFamily="66" charset="0"/>
              </a:rPr>
              <a:t>reductase</a:t>
            </a:r>
            <a:r>
              <a:rPr lang="en-US" sz="2000" dirty="0" smtClean="0">
                <a:latin typeface="Comic Sans MS" pitchFamily="66" charset="0"/>
              </a:rPr>
              <a:t>” gene</a:t>
            </a:r>
          </a:p>
          <a:p>
            <a:endParaRPr lang="en-US" sz="2000" dirty="0" smtClean="0">
              <a:latin typeface="Comic Sans MS" pitchFamily="66" charset="0"/>
            </a:endParaRPr>
          </a:p>
          <a:p>
            <a:r>
              <a:rPr lang="en-US" sz="2000" dirty="0" smtClean="0">
                <a:latin typeface="Comic Sans MS" pitchFamily="66" charset="0"/>
              </a:rPr>
              <a:t>5-HT serotonin </a:t>
            </a:r>
            <a:r>
              <a:rPr lang="en-US" sz="2000" dirty="0" err="1" smtClean="0">
                <a:latin typeface="Comic Sans MS" pitchFamily="66" charset="0"/>
              </a:rPr>
              <a:t>precusor</a:t>
            </a:r>
            <a:r>
              <a:rPr lang="en-US" sz="2000" dirty="0" smtClean="0">
                <a:latin typeface="Comic Sans MS" pitchFamily="66" charset="0"/>
              </a:rPr>
              <a:t> supplementation had immediate impact</a:t>
            </a:r>
            <a:endParaRPr lang="en-US" sz="2000" dirty="0">
              <a:latin typeface="Comic Sans MS" pitchFamily="66" charset="0"/>
            </a:endParaRPr>
          </a:p>
        </p:txBody>
      </p:sp>
    </p:spTree>
    <p:extLst>
      <p:ext uri="{BB962C8B-B14F-4D97-AF65-F5344CB8AC3E}">
        <p14:creationId xmlns:p14="http://schemas.microsoft.com/office/powerpoint/2010/main" val="425730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2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52401"/>
            <a:ext cx="8839200" cy="53339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Some Personal Genomics Companies</a:t>
            </a:r>
            <a:endParaRPr lang="en-US" sz="2400"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96" t="10520" r="13688" b="42651"/>
          <a:stretch/>
        </p:blipFill>
        <p:spPr bwMode="auto">
          <a:xfrm>
            <a:off x="468863" y="1295400"/>
            <a:ext cx="3886200" cy="196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006" t="15217" r="11910" b="35691"/>
          <a:stretch/>
        </p:blipFill>
        <p:spPr bwMode="auto">
          <a:xfrm>
            <a:off x="3505200" y="3581400"/>
            <a:ext cx="5263377" cy="268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85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52401"/>
            <a:ext cx="8839200" cy="53339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Some Public Initiatives</a:t>
            </a:r>
            <a:endParaRPr lang="en-US" sz="2400"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029" t="12782" r="32235" b="33149"/>
          <a:stretch/>
        </p:blipFill>
        <p:spPr bwMode="auto">
          <a:xfrm>
            <a:off x="381000" y="914401"/>
            <a:ext cx="3373243" cy="2665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373" t="10806" r="11368" b="34334"/>
          <a:stretch/>
        </p:blipFill>
        <p:spPr bwMode="auto">
          <a:xfrm>
            <a:off x="4267200" y="914401"/>
            <a:ext cx="4572000" cy="256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097" t="14313" r="12905" b="20194"/>
          <a:stretch/>
        </p:blipFill>
        <p:spPr bwMode="auto">
          <a:xfrm>
            <a:off x="381000" y="4114800"/>
            <a:ext cx="3608219" cy="2487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2895" t="13054" r="14144" b="21329"/>
          <a:stretch/>
        </p:blipFill>
        <p:spPr bwMode="auto">
          <a:xfrm>
            <a:off x="4495800" y="3703400"/>
            <a:ext cx="4191000" cy="301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67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7924800" cy="4401205"/>
          </a:xfrm>
          <a:prstGeom prst="rect">
            <a:avLst/>
          </a:prstGeom>
          <a:noFill/>
        </p:spPr>
        <p:txBody>
          <a:bodyPr wrap="square" rtlCol="0">
            <a:spAutoFit/>
          </a:bodyPr>
          <a:lstStyle/>
          <a:p>
            <a:r>
              <a:rPr lang="en-US" sz="2000" dirty="0" smtClean="0">
                <a:solidFill>
                  <a:schemeClr val="tx2"/>
                </a:solidFill>
                <a:latin typeface="Comic Sans MS" pitchFamily="66" charset="0"/>
              </a:rPr>
              <a:t>Precision Medicine </a:t>
            </a:r>
            <a:r>
              <a:rPr lang="en-US" sz="2000" dirty="0" smtClean="0">
                <a:latin typeface="Comic Sans MS" pitchFamily="66" charset="0"/>
              </a:rPr>
              <a:t>is molecular pathology based on a patient’s genome sequence.  It is about finding the mutation or perturbed genetic pathway that is largely responsible for a congenital birth defect, or for a specific cancer.</a:t>
            </a:r>
          </a:p>
          <a:p>
            <a:endParaRPr lang="en-US" sz="2000" dirty="0" smtClean="0">
              <a:latin typeface="Comic Sans MS" pitchFamily="66" charset="0"/>
            </a:endParaRPr>
          </a:p>
          <a:p>
            <a:endParaRPr lang="en-US" sz="2000" dirty="0" smtClean="0">
              <a:latin typeface="Comic Sans MS" pitchFamily="66" charset="0"/>
            </a:endParaRPr>
          </a:p>
          <a:p>
            <a:r>
              <a:rPr lang="en-US" sz="2000" dirty="0" smtClean="0">
                <a:solidFill>
                  <a:srgbClr val="0070C0"/>
                </a:solidFill>
                <a:latin typeface="Comic Sans MS" pitchFamily="66" charset="0"/>
              </a:rPr>
              <a:t>Predictive Health </a:t>
            </a:r>
            <a:r>
              <a:rPr lang="en-US" sz="2000" dirty="0" smtClean="0">
                <a:latin typeface="Comic Sans MS" pitchFamily="66" charset="0"/>
              </a:rPr>
              <a:t>is about using your own clinical and genomic profile to make better decisions about wellness in an effort to prevent the onset of chronic disease.</a:t>
            </a:r>
          </a:p>
          <a:p>
            <a:endParaRPr lang="en-US" sz="2000" dirty="0" smtClean="0">
              <a:latin typeface="Comic Sans MS" pitchFamily="66" charset="0"/>
            </a:endParaRPr>
          </a:p>
          <a:p>
            <a:endParaRPr lang="en-US" sz="2000" dirty="0">
              <a:latin typeface="Comic Sans MS" pitchFamily="66" charset="0"/>
            </a:endParaRPr>
          </a:p>
          <a:p>
            <a:r>
              <a:rPr lang="en-US" sz="2000" dirty="0" smtClean="0">
                <a:solidFill>
                  <a:schemeClr val="accent5">
                    <a:lumMod val="75000"/>
                  </a:schemeClr>
                </a:solidFill>
                <a:latin typeface="Comic Sans MS" pitchFamily="66" charset="0"/>
              </a:rPr>
              <a:t>Personalized genomic medicine </a:t>
            </a:r>
            <a:r>
              <a:rPr lang="en-US" sz="2000" dirty="0" smtClean="0">
                <a:latin typeface="Comic Sans MS" pitchFamily="66" charset="0"/>
              </a:rPr>
              <a:t>encompasses both, and essentially captures the idea that each person’s individual genome sequence will eventually be part of their own medical care.</a:t>
            </a:r>
            <a:endParaRPr lang="en-US" sz="2000" dirty="0">
              <a:latin typeface="Comic Sans MS" pitchFamily="66" charset="0"/>
            </a:endParaRPr>
          </a:p>
        </p:txBody>
      </p:sp>
      <p:sp>
        <p:nvSpPr>
          <p:cNvPr id="3" name="Title 1"/>
          <p:cNvSpPr txBox="1">
            <a:spLocks/>
          </p:cNvSpPr>
          <p:nvPr/>
        </p:nvSpPr>
        <p:spPr>
          <a:xfrm>
            <a:off x="152400" y="152401"/>
            <a:ext cx="8839200" cy="53339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Precision Medicine and Predictive Health</a:t>
            </a:r>
            <a:endParaRPr lang="en-US" sz="2400" dirty="0"/>
          </a:p>
        </p:txBody>
      </p:sp>
    </p:spTree>
    <p:extLst>
      <p:ext uri="{BB962C8B-B14F-4D97-AF65-F5344CB8AC3E}">
        <p14:creationId xmlns:p14="http://schemas.microsoft.com/office/powerpoint/2010/main" val="40527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839200" cy="533399"/>
          </a:xfrm>
        </p:spPr>
        <p:txBody>
          <a:bodyPr>
            <a:normAutofit fontScale="90000"/>
          </a:bodyPr>
          <a:lstStyle/>
          <a:p>
            <a:r>
              <a:rPr lang="en-US" sz="3200" dirty="0" smtClean="0"/>
              <a:t>Types of Predictive Health Information</a:t>
            </a:r>
            <a:endParaRPr lang="en-US" sz="3200" dirty="0"/>
          </a:p>
        </p:txBody>
      </p:sp>
      <p:sp>
        <p:nvSpPr>
          <p:cNvPr id="3" name="Subtitle 2"/>
          <p:cNvSpPr>
            <a:spLocks noGrp="1"/>
          </p:cNvSpPr>
          <p:nvPr>
            <p:ph type="subTitle" idx="1"/>
          </p:nvPr>
        </p:nvSpPr>
        <p:spPr>
          <a:xfrm>
            <a:off x="685800" y="1219200"/>
            <a:ext cx="7543800" cy="4648200"/>
          </a:xfrm>
        </p:spPr>
        <p:txBody>
          <a:bodyPr>
            <a:normAutofit fontScale="92500" lnSpcReduction="20000"/>
          </a:bodyPr>
          <a:lstStyle/>
          <a:p>
            <a:pPr marL="514350" indent="-514350" algn="l">
              <a:buFont typeface="+mj-lt"/>
              <a:buAutoNum type="arabicPeriod"/>
            </a:pPr>
            <a:r>
              <a:rPr lang="en-US" sz="2400" dirty="0" smtClean="0">
                <a:solidFill>
                  <a:schemeClr val="tx2">
                    <a:lumMod val="50000"/>
                  </a:schemeClr>
                </a:solidFill>
              </a:rPr>
              <a:t>Clinical, Survey, and Anthropomorphic Data</a:t>
            </a:r>
          </a:p>
          <a:p>
            <a:pPr marL="514350" indent="-514350" algn="l">
              <a:buFont typeface="+mj-lt"/>
              <a:buAutoNum type="arabicPeriod"/>
            </a:pPr>
            <a:endParaRPr lang="en-US" sz="2400" dirty="0" smtClean="0">
              <a:solidFill>
                <a:schemeClr val="tx1"/>
              </a:solidFill>
            </a:endParaRPr>
          </a:p>
          <a:p>
            <a:pPr marL="514350" indent="-514350" algn="l">
              <a:buFont typeface="+mj-lt"/>
              <a:buAutoNum type="arabicPeriod"/>
            </a:pPr>
            <a:r>
              <a:rPr lang="en-US" sz="2400" dirty="0" smtClean="0">
                <a:solidFill>
                  <a:schemeClr val="tx2">
                    <a:lumMod val="75000"/>
                  </a:schemeClr>
                </a:solidFill>
              </a:rPr>
              <a:t>Family History</a:t>
            </a:r>
          </a:p>
          <a:p>
            <a:pPr marL="514350" indent="-514350" algn="l">
              <a:buFont typeface="+mj-lt"/>
              <a:buAutoNum type="arabicPeriod"/>
            </a:pPr>
            <a:endParaRPr lang="en-US" sz="2400" dirty="0" smtClean="0">
              <a:solidFill>
                <a:schemeClr val="tx1"/>
              </a:solidFill>
            </a:endParaRPr>
          </a:p>
          <a:p>
            <a:pPr marL="514350" indent="-514350" algn="l">
              <a:buFont typeface="+mj-lt"/>
              <a:buAutoNum type="arabicPeriod"/>
            </a:pPr>
            <a:r>
              <a:rPr lang="en-US" sz="2400" dirty="0" smtClean="0">
                <a:solidFill>
                  <a:schemeClr val="accent1">
                    <a:lumMod val="50000"/>
                  </a:schemeClr>
                </a:solidFill>
              </a:rPr>
              <a:t>Genotypes and Genome Sequence</a:t>
            </a:r>
          </a:p>
          <a:p>
            <a:pPr algn="l"/>
            <a:r>
              <a:rPr lang="en-US" sz="2400" dirty="0">
                <a:solidFill>
                  <a:schemeClr val="accent1">
                    <a:lumMod val="50000"/>
                  </a:schemeClr>
                </a:solidFill>
              </a:rPr>
              <a:t>	</a:t>
            </a:r>
            <a:r>
              <a:rPr lang="en-US" sz="2400" dirty="0" smtClean="0">
                <a:solidFill>
                  <a:schemeClr val="accent1">
                    <a:lumMod val="50000"/>
                  </a:schemeClr>
                </a:solidFill>
              </a:rPr>
              <a:t>- Common variants</a:t>
            </a:r>
          </a:p>
          <a:p>
            <a:pPr algn="l"/>
            <a:r>
              <a:rPr lang="en-US" sz="2400" dirty="0">
                <a:solidFill>
                  <a:schemeClr val="accent1">
                    <a:lumMod val="50000"/>
                  </a:schemeClr>
                </a:solidFill>
              </a:rPr>
              <a:t>	</a:t>
            </a:r>
            <a:r>
              <a:rPr lang="en-US" sz="2400" dirty="0" smtClean="0">
                <a:solidFill>
                  <a:schemeClr val="accent1">
                    <a:lumMod val="50000"/>
                  </a:schemeClr>
                </a:solidFill>
              </a:rPr>
              <a:t>- Rare mutations</a:t>
            </a:r>
          </a:p>
          <a:p>
            <a:pPr algn="l"/>
            <a:endParaRPr lang="en-US" sz="2400" dirty="0" smtClean="0">
              <a:solidFill>
                <a:schemeClr val="tx1"/>
              </a:solidFill>
            </a:endParaRPr>
          </a:p>
          <a:p>
            <a:pPr algn="l"/>
            <a:r>
              <a:rPr lang="en-US" sz="2400" dirty="0" smtClean="0">
                <a:solidFill>
                  <a:schemeClr val="accent5">
                    <a:lumMod val="50000"/>
                  </a:schemeClr>
                </a:solidFill>
              </a:rPr>
              <a:t>4.     Gene Expression Profile</a:t>
            </a:r>
          </a:p>
          <a:p>
            <a:pPr marL="514350" indent="-514350" algn="l">
              <a:buFont typeface="+mj-lt"/>
              <a:buAutoNum type="arabicPeriod"/>
            </a:pPr>
            <a:endParaRPr lang="en-US" sz="2400" dirty="0" smtClean="0">
              <a:solidFill>
                <a:schemeClr val="tx1"/>
              </a:solidFill>
            </a:endParaRPr>
          </a:p>
          <a:p>
            <a:pPr marL="457200" indent="-457200" algn="l">
              <a:buAutoNum type="arabicPeriod" startAt="5"/>
            </a:pPr>
            <a:r>
              <a:rPr lang="en-US" sz="2400" dirty="0" smtClean="0">
                <a:solidFill>
                  <a:schemeClr val="accent5">
                    <a:lumMod val="50000"/>
                  </a:schemeClr>
                </a:solidFill>
              </a:rPr>
              <a:t> Metabolome Profile</a:t>
            </a:r>
          </a:p>
          <a:p>
            <a:pPr marL="457200" indent="-457200" algn="l">
              <a:buAutoNum type="arabicPeriod" startAt="5"/>
            </a:pPr>
            <a:endParaRPr lang="en-US" sz="2400" dirty="0">
              <a:solidFill>
                <a:schemeClr val="accent5">
                  <a:lumMod val="50000"/>
                </a:schemeClr>
              </a:solidFill>
            </a:endParaRPr>
          </a:p>
          <a:p>
            <a:pPr marL="457200" indent="-457200" algn="l">
              <a:buAutoNum type="arabicPeriod" startAt="5"/>
            </a:pPr>
            <a:r>
              <a:rPr lang="en-US" sz="2400" dirty="0" smtClean="0">
                <a:solidFill>
                  <a:schemeClr val="accent5">
                    <a:lumMod val="50000"/>
                  </a:schemeClr>
                </a:solidFill>
              </a:rPr>
              <a:t> Microbiome Profile</a:t>
            </a:r>
            <a:endParaRPr lang="en-US" sz="2400" dirty="0">
              <a:solidFill>
                <a:schemeClr val="accent5">
                  <a:lumMod val="50000"/>
                </a:schemeClr>
              </a:solidFill>
            </a:endParaRPr>
          </a:p>
        </p:txBody>
      </p:sp>
    </p:spTree>
    <p:extLst>
      <p:ext uri="{BB962C8B-B14F-4D97-AF65-F5344CB8AC3E}">
        <p14:creationId xmlns:p14="http://schemas.microsoft.com/office/powerpoint/2010/main" val="272268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839200" cy="762000"/>
          </a:xfrm>
        </p:spPr>
        <p:txBody>
          <a:bodyPr>
            <a:normAutofit/>
          </a:bodyPr>
          <a:lstStyle/>
          <a:p>
            <a:r>
              <a:rPr lang="en-US" sz="2400" dirty="0" smtClean="0"/>
              <a:t>Types of things you might like to know about</a:t>
            </a:r>
            <a:endParaRPr lang="en-US" sz="2400" dirty="0"/>
          </a:p>
        </p:txBody>
      </p:sp>
      <p:sp>
        <p:nvSpPr>
          <p:cNvPr id="3" name="Subtitle 2"/>
          <p:cNvSpPr>
            <a:spLocks noGrp="1"/>
          </p:cNvSpPr>
          <p:nvPr>
            <p:ph type="subTitle" idx="1"/>
          </p:nvPr>
        </p:nvSpPr>
        <p:spPr>
          <a:xfrm>
            <a:off x="685800" y="1219200"/>
            <a:ext cx="7543800" cy="5181600"/>
          </a:xfrm>
        </p:spPr>
        <p:txBody>
          <a:bodyPr>
            <a:normAutofit fontScale="85000" lnSpcReduction="20000"/>
          </a:bodyPr>
          <a:lstStyle/>
          <a:p>
            <a:pPr marL="514350" indent="-514350" algn="l">
              <a:buFont typeface="+mj-lt"/>
              <a:buAutoNum type="arabicPeriod"/>
            </a:pPr>
            <a:r>
              <a:rPr lang="en-US" sz="2400" dirty="0" smtClean="0">
                <a:solidFill>
                  <a:schemeClr val="accent1">
                    <a:lumMod val="50000"/>
                  </a:schemeClr>
                </a:solidFill>
              </a:rPr>
              <a:t>Your Ancestry</a:t>
            </a:r>
          </a:p>
          <a:p>
            <a:pPr marL="514350" indent="-514350" algn="l">
              <a:buFont typeface="+mj-lt"/>
              <a:buAutoNum type="arabicPeriod"/>
            </a:pPr>
            <a:endParaRPr lang="en-US" sz="2400" dirty="0" smtClean="0">
              <a:solidFill>
                <a:schemeClr val="tx1"/>
              </a:solidFill>
            </a:endParaRPr>
          </a:p>
          <a:p>
            <a:pPr marL="514350" indent="-514350" algn="l">
              <a:buFont typeface="+mj-lt"/>
              <a:buAutoNum type="arabicPeriod"/>
            </a:pPr>
            <a:r>
              <a:rPr lang="en-US" sz="2400" dirty="0" smtClean="0">
                <a:solidFill>
                  <a:schemeClr val="accent1">
                    <a:lumMod val="50000"/>
                  </a:schemeClr>
                </a:solidFill>
              </a:rPr>
              <a:t>Things that are just plain interesting</a:t>
            </a:r>
          </a:p>
          <a:p>
            <a:pPr algn="l"/>
            <a:r>
              <a:rPr lang="en-US" sz="2400" dirty="0">
                <a:solidFill>
                  <a:schemeClr val="tx1"/>
                </a:solidFill>
              </a:rPr>
              <a:t>	</a:t>
            </a:r>
            <a:r>
              <a:rPr lang="en-US" sz="2400" dirty="0" smtClean="0">
                <a:solidFill>
                  <a:schemeClr val="tx1"/>
                </a:solidFill>
              </a:rPr>
              <a:t>- </a:t>
            </a:r>
            <a:r>
              <a:rPr lang="en-US" sz="2100" dirty="0" smtClean="0">
                <a:solidFill>
                  <a:schemeClr val="tx1"/>
                </a:solidFill>
              </a:rPr>
              <a:t>eye and hair color, handedness, unusual features</a:t>
            </a:r>
          </a:p>
          <a:p>
            <a:pPr algn="l"/>
            <a:endParaRPr lang="en-US" sz="2400" dirty="0">
              <a:solidFill>
                <a:schemeClr val="tx1"/>
              </a:solidFill>
            </a:endParaRPr>
          </a:p>
          <a:p>
            <a:pPr algn="l"/>
            <a:r>
              <a:rPr lang="en-US" sz="2400" dirty="0" smtClean="0">
                <a:solidFill>
                  <a:schemeClr val="accent1">
                    <a:lumMod val="50000"/>
                  </a:schemeClr>
                </a:solidFill>
              </a:rPr>
              <a:t>3.     Things that you might be able to act on</a:t>
            </a:r>
          </a:p>
          <a:p>
            <a:pPr algn="l"/>
            <a:r>
              <a:rPr lang="en-US" sz="2400" dirty="0">
                <a:solidFill>
                  <a:schemeClr val="tx1"/>
                </a:solidFill>
              </a:rPr>
              <a:t>	</a:t>
            </a:r>
            <a:r>
              <a:rPr lang="en-US" sz="2400" dirty="0" smtClean="0">
                <a:solidFill>
                  <a:schemeClr val="tx1"/>
                </a:solidFill>
              </a:rPr>
              <a:t>- </a:t>
            </a:r>
            <a:r>
              <a:rPr lang="en-US" sz="2100" dirty="0" smtClean="0">
                <a:solidFill>
                  <a:schemeClr val="tx1"/>
                </a:solidFill>
              </a:rPr>
              <a:t>BRCA, warfarin resistance, metabolic deficiencies</a:t>
            </a:r>
          </a:p>
          <a:p>
            <a:pPr algn="l"/>
            <a:endParaRPr lang="en-US" sz="2400" dirty="0" smtClean="0">
              <a:solidFill>
                <a:schemeClr val="tx1"/>
              </a:solidFill>
            </a:endParaRPr>
          </a:p>
          <a:p>
            <a:pPr marL="457200" indent="-457200" algn="l">
              <a:buAutoNum type="arabicPeriod" startAt="4"/>
            </a:pPr>
            <a:r>
              <a:rPr lang="en-US" sz="2400" dirty="0" smtClean="0">
                <a:solidFill>
                  <a:schemeClr val="accent1">
                    <a:lumMod val="50000"/>
                  </a:schemeClr>
                </a:solidFill>
              </a:rPr>
              <a:t>(Scary) things that you cannot do anything about</a:t>
            </a:r>
          </a:p>
          <a:p>
            <a:pPr algn="l"/>
            <a:r>
              <a:rPr lang="en-US" sz="2400" dirty="0">
                <a:solidFill>
                  <a:schemeClr val="tx1"/>
                </a:solidFill>
              </a:rPr>
              <a:t>	</a:t>
            </a:r>
            <a:r>
              <a:rPr lang="en-US" sz="2400" dirty="0" smtClean="0">
                <a:solidFill>
                  <a:schemeClr val="tx1"/>
                </a:solidFill>
              </a:rPr>
              <a:t>- </a:t>
            </a:r>
            <a:r>
              <a:rPr lang="en-US" sz="2100" dirty="0" smtClean="0">
                <a:solidFill>
                  <a:schemeClr val="tx1"/>
                </a:solidFill>
              </a:rPr>
              <a:t>Predispositions to late onset disease</a:t>
            </a:r>
          </a:p>
          <a:p>
            <a:pPr marL="514350" indent="-514350" algn="l">
              <a:buFont typeface="+mj-lt"/>
              <a:buAutoNum type="arabicPeriod"/>
            </a:pPr>
            <a:endParaRPr lang="en-US" sz="2400" dirty="0" smtClean="0">
              <a:solidFill>
                <a:schemeClr val="tx1"/>
              </a:solidFill>
            </a:endParaRPr>
          </a:p>
          <a:p>
            <a:pPr marL="457200" indent="-457200" algn="l">
              <a:buAutoNum type="arabicPeriod" startAt="5"/>
            </a:pPr>
            <a:r>
              <a:rPr lang="en-US" sz="2400" dirty="0" smtClean="0">
                <a:solidFill>
                  <a:schemeClr val="accent1">
                    <a:lumMod val="50000"/>
                  </a:schemeClr>
                </a:solidFill>
              </a:rPr>
              <a:t>Things you might want to know about before having kids</a:t>
            </a:r>
          </a:p>
          <a:p>
            <a:pPr algn="l"/>
            <a:r>
              <a:rPr lang="en-US" sz="2400" dirty="0">
                <a:solidFill>
                  <a:schemeClr val="tx1"/>
                </a:solidFill>
              </a:rPr>
              <a:t>	</a:t>
            </a:r>
            <a:r>
              <a:rPr lang="en-US" sz="2400" dirty="0" smtClean="0">
                <a:solidFill>
                  <a:schemeClr val="tx1"/>
                </a:solidFill>
              </a:rPr>
              <a:t>- </a:t>
            </a:r>
            <a:r>
              <a:rPr lang="en-US" sz="2100" dirty="0" smtClean="0">
                <a:solidFill>
                  <a:schemeClr val="tx1"/>
                </a:solidFill>
              </a:rPr>
              <a:t>Mendelian disease carrier status</a:t>
            </a:r>
          </a:p>
          <a:p>
            <a:pPr algn="l"/>
            <a:endParaRPr lang="en-US" sz="2400" dirty="0">
              <a:solidFill>
                <a:schemeClr val="tx1"/>
              </a:solidFill>
            </a:endParaRPr>
          </a:p>
          <a:p>
            <a:pPr marL="457200" indent="-457200" algn="l">
              <a:buAutoNum type="arabicPeriod" startAt="6"/>
            </a:pPr>
            <a:r>
              <a:rPr lang="en-US" sz="2400" dirty="0" smtClean="0">
                <a:solidFill>
                  <a:schemeClr val="accent1">
                    <a:lumMod val="50000"/>
                  </a:schemeClr>
                </a:solidFill>
              </a:rPr>
              <a:t>Things you might consider selecting for (or against) in the future</a:t>
            </a:r>
          </a:p>
          <a:p>
            <a:pPr lvl="1" algn="l"/>
            <a:r>
              <a:rPr lang="en-US" sz="2000" dirty="0" smtClean="0">
                <a:solidFill>
                  <a:schemeClr val="tx1"/>
                </a:solidFill>
              </a:rPr>
              <a:t>	- </a:t>
            </a:r>
            <a:r>
              <a:rPr lang="en-US" sz="2100" dirty="0" smtClean="0">
                <a:solidFill>
                  <a:schemeClr val="tx1"/>
                </a:solidFill>
              </a:rPr>
              <a:t>Intelligence, athletic ability, good looks</a:t>
            </a:r>
          </a:p>
          <a:p>
            <a:pPr lvl="1" algn="l"/>
            <a:r>
              <a:rPr lang="en-US" sz="2100" dirty="0">
                <a:solidFill>
                  <a:schemeClr val="tx1"/>
                </a:solidFill>
              </a:rPr>
              <a:t>	</a:t>
            </a:r>
            <a:r>
              <a:rPr lang="en-US" sz="2100" dirty="0" smtClean="0">
                <a:solidFill>
                  <a:schemeClr val="tx1"/>
                </a:solidFill>
              </a:rPr>
              <a:t>- OR against depression, complex disease risk</a:t>
            </a:r>
          </a:p>
        </p:txBody>
      </p:sp>
    </p:spTree>
    <p:extLst>
      <p:ext uri="{BB962C8B-B14F-4D97-AF65-F5344CB8AC3E}">
        <p14:creationId xmlns:p14="http://schemas.microsoft.com/office/powerpoint/2010/main" val="224543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43" t="12103" r="6721" b="5324"/>
          <a:stretch/>
        </p:blipFill>
        <p:spPr bwMode="auto">
          <a:xfrm>
            <a:off x="1143000" y="914400"/>
            <a:ext cx="7264312" cy="551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152400" y="152401"/>
            <a:ext cx="88392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Types of Genetic Test</a:t>
            </a:r>
            <a:endParaRPr lang="en-US" sz="2400" dirty="0"/>
          </a:p>
        </p:txBody>
      </p:sp>
      <p:sp>
        <p:nvSpPr>
          <p:cNvPr id="2" name="TextBox 1"/>
          <p:cNvSpPr txBox="1"/>
          <p:nvPr/>
        </p:nvSpPr>
        <p:spPr>
          <a:xfrm>
            <a:off x="0" y="6488668"/>
            <a:ext cx="4373313" cy="307777"/>
          </a:xfrm>
          <a:prstGeom prst="rect">
            <a:avLst/>
          </a:prstGeom>
          <a:noFill/>
        </p:spPr>
        <p:txBody>
          <a:bodyPr wrap="none" rtlCol="0">
            <a:spAutoFit/>
          </a:bodyPr>
          <a:lstStyle/>
          <a:p>
            <a:r>
              <a:rPr lang="en-US" sz="1400" dirty="0" err="1" smtClean="0">
                <a:latin typeface="Times New Roman" pitchFamily="18" charset="0"/>
                <a:cs typeface="Times New Roman" pitchFamily="18" charset="0"/>
              </a:rPr>
              <a:t>Katsanis</a:t>
            </a:r>
            <a:r>
              <a:rPr lang="en-US" sz="1400" dirty="0" smtClean="0">
                <a:latin typeface="Times New Roman" pitchFamily="18" charset="0"/>
                <a:cs typeface="Times New Roman" pitchFamily="18" charset="0"/>
              </a:rPr>
              <a:t> and </a:t>
            </a:r>
            <a:r>
              <a:rPr lang="en-US" sz="1400" dirty="0" err="1" smtClean="0">
                <a:latin typeface="Times New Roman" pitchFamily="18" charset="0"/>
                <a:cs typeface="Times New Roman" pitchFamily="18" charset="0"/>
              </a:rPr>
              <a:t>Katsanis</a:t>
            </a:r>
            <a:r>
              <a:rPr lang="en-US" sz="1400" dirty="0" smtClean="0">
                <a:latin typeface="Times New Roman" pitchFamily="18" charset="0"/>
                <a:cs typeface="Times New Roman" pitchFamily="18" charset="0"/>
              </a:rPr>
              <a:t> (2013) </a:t>
            </a:r>
            <a:r>
              <a:rPr lang="en-US" sz="1400" i="1" dirty="0" smtClean="0">
                <a:latin typeface="Times New Roman" pitchFamily="18" charset="0"/>
                <a:cs typeface="Times New Roman" pitchFamily="18" charset="0"/>
              </a:rPr>
              <a:t>Nat Rev Genet</a:t>
            </a:r>
            <a:r>
              <a:rPr lang="en-US" sz="1400" dirty="0" smtClean="0">
                <a:latin typeface="Times New Roman" pitchFamily="18" charset="0"/>
                <a:cs typeface="Times New Roman" pitchFamily="18" charset="0"/>
              </a:rPr>
              <a:t>. 14: 415-426</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37398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152401"/>
            <a:ext cx="88392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Variation in 12 genomes</a:t>
            </a:r>
            <a:endParaRPr lang="en-US"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96268" y="-1047750"/>
            <a:ext cx="3667125" cy="865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8352" y="6400800"/>
            <a:ext cx="4599592" cy="369332"/>
          </a:xfrm>
          <a:prstGeom prst="rect">
            <a:avLst/>
          </a:prstGeom>
          <a:noFill/>
        </p:spPr>
        <p:txBody>
          <a:bodyPr wrap="none" rtlCol="0">
            <a:spAutoFit/>
          </a:bodyPr>
          <a:lstStyle/>
          <a:p>
            <a:r>
              <a:rPr lang="en-US" dirty="0" smtClean="0"/>
              <a:t>Patel, </a:t>
            </a:r>
            <a:r>
              <a:rPr lang="en-US" dirty="0" err="1" smtClean="0"/>
              <a:t>Sivadas</a:t>
            </a:r>
            <a:r>
              <a:rPr lang="en-US" dirty="0"/>
              <a:t> et al (2013) </a:t>
            </a:r>
            <a:r>
              <a:rPr lang="en-US" i="1" dirty="0"/>
              <a:t>Genome Med</a:t>
            </a:r>
            <a:r>
              <a:rPr lang="en-US" dirty="0"/>
              <a:t>. </a:t>
            </a:r>
            <a:r>
              <a:rPr lang="en-US" b="1" dirty="0" smtClean="0"/>
              <a:t>5</a:t>
            </a:r>
            <a:r>
              <a:rPr lang="en-US" dirty="0" smtClean="0"/>
              <a:t>: 58</a:t>
            </a:r>
            <a:r>
              <a:rPr lang="en-US" dirty="0"/>
              <a:t>.</a:t>
            </a:r>
          </a:p>
        </p:txBody>
      </p:sp>
    </p:spTree>
    <p:extLst>
      <p:ext uri="{BB962C8B-B14F-4D97-AF65-F5344CB8AC3E}">
        <p14:creationId xmlns:p14="http://schemas.microsoft.com/office/powerpoint/2010/main" val="4044073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1016</Words>
  <Application>Microsoft Macintosh PowerPoint</Application>
  <PresentationFormat>On-screen Show (4:3)</PresentationFormat>
  <Paragraphs>107</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Comic Sans MS</vt:lpstr>
      <vt:lpstr>ＭＳ Ｐゴシック</vt:lpstr>
      <vt:lpstr>Times New Roman</vt:lpstr>
      <vt:lpstr>Arial</vt:lpstr>
      <vt:lpstr>Office Theme</vt:lpstr>
      <vt:lpstr>Introduction to Genetics and Genomics 5b. Personalized Genomics</vt:lpstr>
      <vt:lpstr>PowerPoint Presentation</vt:lpstr>
      <vt:lpstr>PowerPoint Presentation</vt:lpstr>
      <vt:lpstr>PowerPoint Presentation</vt:lpstr>
      <vt:lpstr>PowerPoint Presentation</vt:lpstr>
      <vt:lpstr>Types of Predictive Health Information</vt:lpstr>
      <vt:lpstr>Types of things you might like to know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Predictive Health Information</dc:title>
  <dc:creator>Gibson, Gregory C</dc:creator>
  <cp:lastModifiedBy>Microsoft Office User</cp:lastModifiedBy>
  <cp:revision>36</cp:revision>
  <cp:lastPrinted>2016-06-26T22:50:44Z</cp:lastPrinted>
  <dcterms:created xsi:type="dcterms:W3CDTF">2013-04-22T14:55:09Z</dcterms:created>
  <dcterms:modified xsi:type="dcterms:W3CDTF">2016-07-04T20:53:55Z</dcterms:modified>
</cp:coreProperties>
</file>