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56"/>
  </p:notesMasterIdLst>
  <p:handoutMasterIdLst>
    <p:handoutMasterId r:id="rId57"/>
  </p:handoutMasterIdLst>
  <p:sldIdLst>
    <p:sldId id="256" r:id="rId2"/>
    <p:sldId id="264" r:id="rId3"/>
    <p:sldId id="257" r:id="rId4"/>
    <p:sldId id="269" r:id="rId5"/>
    <p:sldId id="258" r:id="rId6"/>
    <p:sldId id="259" r:id="rId7"/>
    <p:sldId id="260" r:id="rId8"/>
    <p:sldId id="276" r:id="rId9"/>
    <p:sldId id="279" r:id="rId10"/>
    <p:sldId id="270" r:id="rId11"/>
    <p:sldId id="272" r:id="rId12"/>
    <p:sldId id="280" r:id="rId13"/>
    <p:sldId id="273" r:id="rId14"/>
    <p:sldId id="274" r:id="rId15"/>
    <p:sldId id="278" r:id="rId16"/>
    <p:sldId id="277" r:id="rId17"/>
    <p:sldId id="275" r:id="rId18"/>
    <p:sldId id="261" r:id="rId19"/>
    <p:sldId id="281" r:id="rId20"/>
    <p:sldId id="307" r:id="rId21"/>
    <p:sldId id="308" r:id="rId22"/>
    <p:sldId id="266" r:id="rId23"/>
    <p:sldId id="282" r:id="rId24"/>
    <p:sldId id="284" r:id="rId25"/>
    <p:sldId id="312" r:id="rId26"/>
    <p:sldId id="316" r:id="rId27"/>
    <p:sldId id="309" r:id="rId28"/>
    <p:sldId id="283"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14" r:id="rId47"/>
    <p:sldId id="315" r:id="rId48"/>
    <p:sldId id="306" r:id="rId49"/>
    <p:sldId id="302" r:id="rId50"/>
    <p:sldId id="303" r:id="rId51"/>
    <p:sldId id="304" r:id="rId52"/>
    <p:sldId id="311" r:id="rId53"/>
    <p:sldId id="310" r:id="rId54"/>
    <p:sldId id="305" r:id="rId5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92321" autoAdjust="0"/>
  </p:normalViewPr>
  <p:slideViewPr>
    <p:cSldViewPr>
      <p:cViewPr varScale="1">
        <p:scale>
          <a:sx n="108" d="100"/>
          <a:sy n="108" d="100"/>
        </p:scale>
        <p:origin x="642"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16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latin typeface="Arial" charset="0"/>
              </a:defRPr>
            </a:lvl1pPr>
          </a:lstStyle>
          <a:p>
            <a:pPr>
              <a:defRPr/>
            </a:pPr>
            <a:fld id="{F8E290A4-D839-468F-A571-2CEDE0B6E8AD}" type="datetimeFigureOut">
              <a:rPr lang="en-US"/>
              <a:pPr>
                <a:defRPr/>
              </a:pPr>
              <a:t>7/18/2019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atin typeface="Arial"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fld id="{49E4E594-24D7-45FA-863A-96D95E714A3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1493838" y="960438"/>
            <a:ext cx="4325937" cy="329088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749" tIns="43375" rIns="86749" bIns="4337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US" altLang="en-US" sz="1800">
              <a:latin typeface="Arial" panose="020B0604020202020204" pitchFamily="34" charset="0"/>
            </a:endParaRPr>
          </a:p>
        </p:txBody>
      </p:sp>
      <p:sp>
        <p:nvSpPr>
          <p:cNvPr id="64515" name="Text Box 2"/>
          <p:cNvSpPr>
            <a:spLocks noGrp="1" noChangeArrowheads="1"/>
          </p:cNvSpPr>
          <p:nvPr>
            <p:ph type="body"/>
          </p:nvPr>
        </p:nvSpPr>
        <p:spPr bwMode="auto">
          <a:xfrm>
            <a:off x="1116013" y="4570413"/>
            <a:ext cx="5089525" cy="3651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numCol="1" anchor="t" anchorCtr="0" compatLnSpc="1">
            <a:prstTxWarp prst="textNoShape">
              <a:avLst/>
            </a:prstTxWarp>
          </a:bodyPr>
          <a:lstStyle/>
          <a:p>
            <a:pPr marL="80963" indent="-80963" eaLnBrk="1">
              <a:lnSpc>
                <a:spcPct val="93000"/>
              </a:lnSpc>
              <a:spcBef>
                <a:spcPct val="0"/>
              </a:spcBef>
              <a:buSzPct val="45000"/>
              <a:tabLst>
                <a:tab pos="685800" algn="l"/>
                <a:tab pos="1373188" algn="l"/>
                <a:tab pos="2058988" algn="l"/>
                <a:tab pos="2746375" algn="l"/>
                <a:tab pos="3433763" algn="l"/>
                <a:tab pos="4119563" algn="l"/>
                <a:tab pos="4806950" algn="l"/>
              </a:tabLst>
            </a:pPr>
            <a:r>
              <a:rPr lang="en-GB" altLang="en-US" smtClean="0">
                <a:latin typeface="Arial" panose="020B0604020202020204" pitchFamily="34" charset="0"/>
                <a:ea typeface="msgothic"/>
                <a:cs typeface="msgothic"/>
              </a:rPr>
              <a:t>TB incidence rates decrease with recovery of CD4 cell counts during antiretroviral therapy. TB incidence is defined as incident TB cases per 100 person-years, with 95% confidence intervals shown. The blue line represents baseline TB incidence (0.7 cases/100 person-years) in adults without HIV in a comparable neighboring community. (Adapted from reference 156 with permission of the publisher.)</a:t>
            </a:r>
            <a:r>
              <a:rPr lang="ar-SA" altLang="en-US" smtClean="0">
                <a:latin typeface="Arial" panose="020B0604020202020204" pitchFamily="34" charset="0"/>
              </a:rPr>
              <a:t>‏</a:t>
            </a:r>
            <a:endParaRPr lang="en-GB" altLang="en-US" smtClean="0">
              <a:latin typeface="Arial" panose="020B0604020202020204" pitchFamily="34" charset="0"/>
              <a:ea typeface="msgothic"/>
              <a:cs typeface="ms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1493838" y="960438"/>
            <a:ext cx="4325937" cy="329088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749" tIns="43375" rIns="86749" bIns="43375"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US" altLang="en-US" sz="1800">
              <a:latin typeface="Arial" panose="020B0604020202020204" pitchFamily="34" charset="0"/>
            </a:endParaRPr>
          </a:p>
        </p:txBody>
      </p:sp>
      <p:sp>
        <p:nvSpPr>
          <p:cNvPr id="65539" name="Text Box 2"/>
          <p:cNvSpPr>
            <a:spLocks noGrp="1" noChangeArrowheads="1"/>
          </p:cNvSpPr>
          <p:nvPr>
            <p:ph type="body"/>
          </p:nvPr>
        </p:nvSpPr>
        <p:spPr bwMode="auto">
          <a:xfrm>
            <a:off x="1116013" y="4570413"/>
            <a:ext cx="5089525" cy="3651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numCol="1" anchor="t" anchorCtr="0" compatLnSpc="1">
            <a:prstTxWarp prst="textNoShape">
              <a:avLst/>
            </a:prstTxWarp>
          </a:bodyPr>
          <a:lstStyle/>
          <a:p>
            <a:pPr marL="80963" indent="-80963" eaLnBrk="1">
              <a:lnSpc>
                <a:spcPct val="93000"/>
              </a:lnSpc>
              <a:spcBef>
                <a:spcPct val="0"/>
              </a:spcBef>
              <a:buSzPct val="45000"/>
              <a:tabLst>
                <a:tab pos="685800" algn="l"/>
                <a:tab pos="1373188" algn="l"/>
                <a:tab pos="2058988" algn="l"/>
                <a:tab pos="2746375" algn="l"/>
                <a:tab pos="3433763" algn="l"/>
                <a:tab pos="4119563" algn="l"/>
                <a:tab pos="4806950" algn="l"/>
              </a:tabLst>
            </a:pPr>
            <a:r>
              <a:rPr lang="en-GB" altLang="en-US" smtClean="0">
                <a:latin typeface="Arial" panose="020B0604020202020204" pitchFamily="34" charset="0"/>
                <a:ea typeface="msgothic"/>
                <a:cs typeface="msgothic"/>
              </a:rPr>
              <a:t>Estimated excess TB cases attributed to the worsening HIV epidemic in the United States from 1985 to 1992. (Reprinted from reference 44.)</a:t>
            </a:r>
            <a:r>
              <a:rPr lang="ar-SA" altLang="en-US" smtClean="0">
                <a:latin typeface="Arial" panose="020B0604020202020204" pitchFamily="34" charset="0"/>
              </a:rPr>
              <a:t>‏</a:t>
            </a:r>
            <a:endParaRPr lang="en-GB" altLang="en-US" smtClean="0">
              <a:latin typeface="Arial" panose="020B0604020202020204" pitchFamily="34" charset="0"/>
              <a:ea typeface="msgothic"/>
              <a:cs typeface="ms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A71A3333-8C8F-451F-A103-10E4D7AA3E2C}" type="slidenum">
              <a:rPr lang="en-US" altLang="en-US"/>
              <a:pPr/>
              <a:t>‹#›</a:t>
            </a:fld>
            <a:endParaRPr lang="en-US" altLang="en-US"/>
          </a:p>
        </p:txBody>
      </p:sp>
    </p:spTree>
    <p:extLst>
      <p:ext uri="{BB962C8B-B14F-4D97-AF65-F5344CB8AC3E}">
        <p14:creationId xmlns:p14="http://schemas.microsoft.com/office/powerpoint/2010/main" val="210746393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5229CE68-9D2C-4E93-B084-0F53014E7625}" type="slidenum">
              <a:rPr lang="en-US" altLang="en-US"/>
              <a:pPr/>
              <a:t>‹#›</a:t>
            </a:fld>
            <a:endParaRPr lang="en-US" altLang="en-US"/>
          </a:p>
        </p:txBody>
      </p:sp>
    </p:spTree>
    <p:extLst>
      <p:ext uri="{BB962C8B-B14F-4D97-AF65-F5344CB8AC3E}">
        <p14:creationId xmlns:p14="http://schemas.microsoft.com/office/powerpoint/2010/main" val="82303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AAFC4DC6-AD32-4990-A533-AF027DA162A7}" type="slidenum">
              <a:rPr lang="en-US" altLang="en-US"/>
              <a:pPr/>
              <a:t>‹#›</a:t>
            </a:fld>
            <a:endParaRPr lang="en-US" altLang="en-US"/>
          </a:p>
        </p:txBody>
      </p:sp>
    </p:spTree>
    <p:extLst>
      <p:ext uri="{BB962C8B-B14F-4D97-AF65-F5344CB8AC3E}">
        <p14:creationId xmlns:p14="http://schemas.microsoft.com/office/powerpoint/2010/main" val="331156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p>
        </p:txBody>
      </p:sp>
      <p:sp>
        <p:nvSpPr>
          <p:cNvPr id="5" name="Slide Number Placeholder 8"/>
          <p:cNvSpPr>
            <a:spLocks noGrp="1"/>
          </p:cNvSpPr>
          <p:nvPr>
            <p:ph type="sldNum" sz="quarter" idx="11"/>
          </p:nvPr>
        </p:nvSpPr>
        <p:spPr/>
        <p:txBody>
          <a:bodyPr/>
          <a:lstStyle>
            <a:lvl1pPr>
              <a:defRPr/>
            </a:lvl1pPr>
          </a:lstStyle>
          <a:p>
            <a:fld id="{EAE46555-627E-4C85-AE20-C4A1B7B7D234}" type="slidenum">
              <a:rPr lang="en-US" altLang="en-US"/>
              <a:pPr/>
              <a:t>‹#›</a:t>
            </a:fld>
            <a:endParaRPr lang="en-US" alt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480087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5F40EB87-275C-45AD-9075-7394771E4410}" type="slidenum">
              <a:rPr lang="en-US" altLang="en-US"/>
              <a:pPr/>
              <a:t>‹#›</a:t>
            </a:fld>
            <a:endParaRPr lang="en-US" altLang="en-US"/>
          </a:p>
        </p:txBody>
      </p:sp>
    </p:spTree>
    <p:extLst>
      <p:ext uri="{BB962C8B-B14F-4D97-AF65-F5344CB8AC3E}">
        <p14:creationId xmlns:p14="http://schemas.microsoft.com/office/powerpoint/2010/main" val="10631801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EE9C7F96-606D-4FA5-B5D8-AE45DFC86912}" type="slidenum">
              <a:rPr lang="en-US" altLang="en-US"/>
              <a:pPr/>
              <a:t>‹#›</a:t>
            </a:fld>
            <a:endParaRPr lang="en-US" altLang="en-US"/>
          </a:p>
        </p:txBody>
      </p:sp>
    </p:spTree>
    <p:extLst>
      <p:ext uri="{BB962C8B-B14F-4D97-AF65-F5344CB8AC3E}">
        <p14:creationId xmlns:p14="http://schemas.microsoft.com/office/powerpoint/2010/main" val="74465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95ED0445-0517-4919-84E6-170B84C0CE06}" type="slidenum">
              <a:rPr lang="en-US" altLang="en-US"/>
              <a:pPr/>
              <a:t>‹#›</a:t>
            </a:fld>
            <a:endParaRPr lang="en-US" altLang="en-US"/>
          </a:p>
        </p:txBody>
      </p:sp>
    </p:spTree>
    <p:extLst>
      <p:ext uri="{BB962C8B-B14F-4D97-AF65-F5344CB8AC3E}">
        <p14:creationId xmlns:p14="http://schemas.microsoft.com/office/powerpoint/2010/main" val="303229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p>
        </p:txBody>
      </p:sp>
      <p:sp>
        <p:nvSpPr>
          <p:cNvPr id="4" name="Slide Number Placeholder 6"/>
          <p:cNvSpPr>
            <a:spLocks noGrp="1"/>
          </p:cNvSpPr>
          <p:nvPr>
            <p:ph type="sldNum" sz="quarter" idx="11"/>
          </p:nvPr>
        </p:nvSpPr>
        <p:spPr/>
        <p:txBody>
          <a:bodyPr/>
          <a:lstStyle>
            <a:lvl1pPr>
              <a:defRPr/>
            </a:lvl1pPr>
          </a:lstStyle>
          <a:p>
            <a:fld id="{BBC429B6-8FB5-4A5E-A42F-106C2654A21F}" type="slidenum">
              <a:rPr lang="en-US" altLang="en-US"/>
              <a:pPr/>
              <a:t>‹#›</a:t>
            </a:fld>
            <a:endParaRPr lang="en-US" alt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614814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44E6796D-B6C0-4B15-953C-DB8204F6659C}" type="slidenum">
              <a:rPr lang="en-US" altLang="en-US"/>
              <a:pPr/>
              <a:t>‹#›</a:t>
            </a:fld>
            <a:endParaRPr lang="en-US" altLang="en-US"/>
          </a:p>
        </p:txBody>
      </p:sp>
    </p:spTree>
    <p:extLst>
      <p:ext uri="{BB962C8B-B14F-4D97-AF65-F5344CB8AC3E}">
        <p14:creationId xmlns:p14="http://schemas.microsoft.com/office/powerpoint/2010/main" val="1557086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7" name="Straight Connector 16"/>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p>
        </p:txBody>
      </p:sp>
      <p:sp>
        <p:nvSpPr>
          <p:cNvPr id="13" name="Slide Number Placeholder 21"/>
          <p:cNvSpPr>
            <a:spLocks noGrp="1"/>
          </p:cNvSpPr>
          <p:nvPr>
            <p:ph type="sldNum" sz="quarter" idx="11"/>
          </p:nvPr>
        </p:nvSpPr>
        <p:spPr/>
        <p:txBody>
          <a:bodyPr/>
          <a:lstStyle>
            <a:lvl1pPr>
              <a:defRPr/>
            </a:lvl1pPr>
          </a:lstStyle>
          <a:p>
            <a:fld id="{8C0FA4F7-6B7B-42C9-B0D8-B2AA5AA0D33A}" type="slidenum">
              <a:rPr lang="en-US" altLang="en-US"/>
              <a:pPr/>
              <a:t>‹#›</a:t>
            </a:fld>
            <a:endParaRPr lang="en-US" alt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60738064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16"/>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11" name="Straight Connector 20"/>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p>
        </p:txBody>
      </p:sp>
      <p:sp>
        <p:nvSpPr>
          <p:cNvPr id="13" name="Slide Number Placeholder 17"/>
          <p:cNvSpPr>
            <a:spLocks noGrp="1"/>
          </p:cNvSpPr>
          <p:nvPr>
            <p:ph type="sldNum" sz="quarter" idx="11"/>
          </p:nvPr>
        </p:nvSpPr>
        <p:spPr/>
        <p:txBody>
          <a:bodyPr/>
          <a:lstStyle>
            <a:lvl1pPr>
              <a:defRPr/>
            </a:lvl1pPr>
          </a:lstStyle>
          <a:p>
            <a:fld id="{18E8CEF1-03E5-4EFA-B86A-FF558EF3A672}" type="slidenum">
              <a:rPr lang="en-US" altLang="en-US"/>
              <a:pPr/>
              <a:t>‹#›</a:t>
            </a:fld>
            <a:endParaRPr lang="en-US" alt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555609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defRPr>
            </a:lvl1pPr>
          </a:lstStyle>
          <a:p>
            <a:fld id="{E9BD34F0-30A2-4E80-B414-9DA960549BB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28" r:id="rId4"/>
    <p:sldLayoutId id="2147484129" r:id="rId5"/>
    <p:sldLayoutId id="2147484136" r:id="rId6"/>
    <p:sldLayoutId id="2147484130" r:id="rId7"/>
    <p:sldLayoutId id="2147484137" r:id="rId8"/>
    <p:sldLayoutId id="2147484138" r:id="rId9"/>
    <p:sldLayoutId id="2147484131" r:id="rId10"/>
    <p:sldLayoutId id="2147484132"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orbel" pitchFamily="34" charset="0"/>
        </a:defRPr>
      </a:lvl2pPr>
      <a:lvl3pPr algn="l" rtl="0" eaLnBrk="0" fontAlgn="base" hangingPunct="0">
        <a:spcBef>
          <a:spcPct val="0"/>
        </a:spcBef>
        <a:spcAft>
          <a:spcPct val="0"/>
        </a:spcAft>
        <a:defRPr sz="3000">
          <a:solidFill>
            <a:schemeClr val="tx2"/>
          </a:solidFill>
          <a:latin typeface="Corbel" pitchFamily="34" charset="0"/>
        </a:defRPr>
      </a:lvl3pPr>
      <a:lvl4pPr algn="l" rtl="0" eaLnBrk="0" fontAlgn="base" hangingPunct="0">
        <a:spcBef>
          <a:spcPct val="0"/>
        </a:spcBef>
        <a:spcAft>
          <a:spcPct val="0"/>
        </a:spcAft>
        <a:defRPr sz="3000">
          <a:solidFill>
            <a:schemeClr val="tx2"/>
          </a:solidFill>
          <a:latin typeface="Corbel" pitchFamily="34" charset="0"/>
        </a:defRPr>
      </a:lvl4pPr>
      <a:lvl5pPr algn="l" rtl="0" eaLnBrk="0" fontAlgn="base" hangingPunct="0">
        <a:spcBef>
          <a:spcPct val="0"/>
        </a:spcBef>
        <a:spcAft>
          <a:spcPct val="0"/>
        </a:spcAft>
        <a:defRPr sz="3000">
          <a:solidFill>
            <a:schemeClr val="tx2"/>
          </a:solidFill>
          <a:latin typeface="Corbel" pitchFamily="34" charset="0"/>
        </a:defRPr>
      </a:lvl5pPr>
      <a:lvl6pPr marL="457200" algn="l" rtl="0" fontAlgn="base">
        <a:spcBef>
          <a:spcPct val="0"/>
        </a:spcBef>
        <a:spcAft>
          <a:spcPct val="0"/>
        </a:spcAft>
        <a:defRPr sz="3000">
          <a:solidFill>
            <a:schemeClr val="tx2"/>
          </a:solidFill>
          <a:latin typeface="Corbel" pitchFamily="34" charset="0"/>
        </a:defRPr>
      </a:lvl6pPr>
      <a:lvl7pPr marL="914400" algn="l" rtl="0" fontAlgn="base">
        <a:spcBef>
          <a:spcPct val="0"/>
        </a:spcBef>
        <a:spcAft>
          <a:spcPct val="0"/>
        </a:spcAft>
        <a:defRPr sz="3000">
          <a:solidFill>
            <a:schemeClr val="tx2"/>
          </a:solidFill>
          <a:latin typeface="Corbel" pitchFamily="34" charset="0"/>
        </a:defRPr>
      </a:lvl7pPr>
      <a:lvl8pPr marL="1371600" algn="l" rtl="0" fontAlgn="base">
        <a:spcBef>
          <a:spcPct val="0"/>
        </a:spcBef>
        <a:spcAft>
          <a:spcPct val="0"/>
        </a:spcAft>
        <a:defRPr sz="3000">
          <a:solidFill>
            <a:schemeClr val="tx2"/>
          </a:solidFill>
          <a:latin typeface="Corbel" pitchFamily="34" charset="0"/>
        </a:defRPr>
      </a:lvl8pPr>
      <a:lvl9pPr marL="1828800" algn="l" rtl="0" fontAlgn="base">
        <a:spcBef>
          <a:spcPct val="0"/>
        </a:spcBef>
        <a:spcAft>
          <a:spcPct val="0"/>
        </a:spcAft>
        <a:defRPr sz="3000">
          <a:solidFill>
            <a:schemeClr val="tx2"/>
          </a:solidFill>
          <a:latin typeface="Corbel" pitchFamily="34"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82A0B9"/>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C8D7E5"/>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EBC0B1"/>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www.nature.com/nri/journal/v5/n9/full/nri1686.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0" y="3124200"/>
            <a:ext cx="6172200" cy="1893888"/>
          </a:xfrm>
        </p:spPr>
        <p:txBody>
          <a:bodyPr/>
          <a:lstStyle/>
          <a:p>
            <a:pPr eaLnBrk="1" fontAlgn="auto" hangingPunct="1">
              <a:spcAft>
                <a:spcPts val="0"/>
              </a:spcAft>
              <a:defRPr/>
            </a:pPr>
            <a:r>
              <a:rPr lang="en-US" dirty="0" smtClean="0"/>
              <a:t>Treatment and Immune Control of Malaria and TB</a:t>
            </a:r>
            <a:endParaRPr lang="en-US" dirty="0"/>
          </a:p>
        </p:txBody>
      </p:sp>
      <p:sp>
        <p:nvSpPr>
          <p:cNvPr id="2051" name="Rectangle 3"/>
          <p:cNvSpPr>
            <a:spLocks noGrp="1" noChangeArrowheads="1"/>
          </p:cNvSpPr>
          <p:nvPr>
            <p:ph type="subTitle" idx="1"/>
          </p:nvPr>
        </p:nvSpPr>
        <p:spPr>
          <a:xfrm>
            <a:off x="2286000" y="5003800"/>
            <a:ext cx="6172200" cy="1371600"/>
          </a:xfrm>
        </p:spPr>
        <p:txBody>
          <a:bodyPr>
            <a:normAutofit fontScale="70000" lnSpcReduction="20000"/>
          </a:bodyPr>
          <a:lstStyle/>
          <a:p>
            <a:pPr eaLnBrk="1" fontAlgn="auto" hangingPunct="1">
              <a:lnSpc>
                <a:spcPct val="80000"/>
              </a:lnSpc>
              <a:spcAft>
                <a:spcPts val="0"/>
              </a:spcAft>
              <a:defRPr/>
            </a:pPr>
            <a:r>
              <a:rPr lang="en-US" sz="2800" dirty="0" smtClean="0"/>
              <a:t>Unit 4</a:t>
            </a:r>
          </a:p>
          <a:p>
            <a:pPr eaLnBrk="1" fontAlgn="auto" hangingPunct="1">
              <a:lnSpc>
                <a:spcPct val="80000"/>
              </a:lnSpc>
              <a:spcAft>
                <a:spcPts val="0"/>
              </a:spcAft>
              <a:buFont typeface="Wingdings"/>
              <a:buNone/>
              <a:defRPr/>
            </a:pPr>
            <a:r>
              <a:rPr lang="en-US" sz="2800" dirty="0" smtClean="0"/>
              <a:t>Paul Thomas</a:t>
            </a:r>
          </a:p>
          <a:p>
            <a:pPr eaLnBrk="1" fontAlgn="auto" hangingPunct="1">
              <a:lnSpc>
                <a:spcPct val="80000"/>
              </a:lnSpc>
              <a:spcAft>
                <a:spcPts val="0"/>
              </a:spcAft>
              <a:buFont typeface="Wingdings"/>
              <a:buNone/>
              <a:defRPr/>
            </a:pPr>
            <a:r>
              <a:rPr lang="en-US" sz="2800" dirty="0" smtClean="0"/>
              <a:t>Paul.Thomas@stjude.org</a:t>
            </a:r>
            <a:endParaRPr lang="en-US" sz="2800" dirty="0"/>
          </a:p>
          <a:p>
            <a:pPr eaLnBrk="1" fontAlgn="auto" hangingPunct="1">
              <a:lnSpc>
                <a:spcPct val="80000"/>
              </a:lnSpc>
              <a:spcAft>
                <a:spcPts val="0"/>
              </a:spcAft>
              <a:buFont typeface="Wingdings"/>
              <a:buNone/>
              <a:defRPr/>
            </a:pPr>
            <a:r>
              <a:rPr lang="en-US" sz="2800" dirty="0" smtClean="0"/>
              <a:t>Department </a:t>
            </a:r>
            <a:r>
              <a:rPr lang="en-US" sz="2800" dirty="0"/>
              <a:t>of Immunology</a:t>
            </a:r>
          </a:p>
          <a:p>
            <a:pPr eaLnBrk="1" fontAlgn="auto" hangingPunct="1">
              <a:lnSpc>
                <a:spcPct val="80000"/>
              </a:lnSpc>
              <a:spcAft>
                <a:spcPts val="0"/>
              </a:spcAft>
              <a:buFont typeface="Wingdings"/>
              <a:buNone/>
              <a:defRPr/>
            </a:pPr>
            <a:r>
              <a:rPr lang="en-US" sz="2800" dirty="0"/>
              <a:t>St. Jude Children’s Research Hospital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Typical “Th1-Type” immunity contributes to malaria protection and pathology</a:t>
            </a:r>
            <a:endParaRPr lang="en-US" dirty="0"/>
          </a:p>
        </p:txBody>
      </p:sp>
      <p:pic>
        <p:nvPicPr>
          <p:cNvPr id="17411"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184525" y="1600200"/>
            <a:ext cx="5961063" cy="4191000"/>
          </a:xfrm>
          <a:noFill/>
        </p:spPr>
      </p:pic>
      <p:sp>
        <p:nvSpPr>
          <p:cNvPr id="17412" name="Content Placeholder 4"/>
          <p:cNvSpPr>
            <a:spLocks noGrp="1"/>
          </p:cNvSpPr>
          <p:nvPr>
            <p:ph sz="quarter" idx="2"/>
          </p:nvPr>
        </p:nvSpPr>
        <p:spPr>
          <a:xfrm>
            <a:off x="0" y="1676400"/>
            <a:ext cx="3352800" cy="5181600"/>
          </a:xfrm>
        </p:spPr>
        <p:txBody>
          <a:bodyPr/>
          <a:lstStyle/>
          <a:p>
            <a:r>
              <a:rPr lang="en-US" altLang="en-US" smtClean="0"/>
              <a:t>In infected mice, antigen is presented in the spleen where Th1 cells regulate innate and adaptive immune responses, including stimulating anti-parasite antibody and effector mechanisms such as ROI and RNI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Immune mechanisms to control malaria</a:t>
            </a:r>
            <a:endParaRPr lang="en-US" dirty="0"/>
          </a:p>
        </p:txBody>
      </p:sp>
      <p:sp>
        <p:nvSpPr>
          <p:cNvPr id="3" name="Content Placeholder 2"/>
          <p:cNvSpPr>
            <a:spLocks noGrp="1"/>
          </p:cNvSpPr>
          <p:nvPr>
            <p:ph sz="quarter" idx="1"/>
          </p:nvPr>
        </p:nvSpPr>
        <p:spPr>
          <a:xfrm>
            <a:off x="152400" y="1600200"/>
            <a:ext cx="3429000" cy="4038600"/>
          </a:xfrm>
        </p:spPr>
        <p:txBody>
          <a:bodyPr>
            <a:normAutofit fontScale="55000" lnSpcReduction="20000"/>
          </a:bodyPr>
          <a:lstStyle/>
          <a:p>
            <a:pPr>
              <a:defRPr/>
            </a:pPr>
            <a:r>
              <a:rPr lang="en-US" dirty="0" smtClean="0"/>
              <a:t>Antibodies block invasion of </a:t>
            </a:r>
            <a:r>
              <a:rPr lang="en-US" dirty="0" err="1" smtClean="0"/>
              <a:t>sporozoites</a:t>
            </a:r>
            <a:r>
              <a:rPr lang="en-US" dirty="0" smtClean="0"/>
              <a:t> into liver cells</a:t>
            </a:r>
          </a:p>
          <a:p>
            <a:pPr>
              <a:defRPr/>
            </a:pPr>
            <a:r>
              <a:rPr lang="en-US" dirty="0" smtClean="0"/>
              <a:t>Interferon- (IFN-) and CD8</a:t>
            </a:r>
            <a:r>
              <a:rPr lang="en-US" baseline="30000" dirty="0" smtClean="0"/>
              <a:t>+</a:t>
            </a:r>
            <a:r>
              <a:rPr lang="en-US" dirty="0" smtClean="0"/>
              <a:t> T cells inhibit parasite development in </a:t>
            </a:r>
            <a:r>
              <a:rPr lang="en-US" dirty="0" err="1" smtClean="0"/>
              <a:t>hepatocytes</a:t>
            </a:r>
            <a:endParaRPr lang="en-US" dirty="0" smtClean="0"/>
          </a:p>
          <a:p>
            <a:pPr>
              <a:defRPr/>
            </a:pPr>
            <a:r>
              <a:rPr lang="en-US" dirty="0" smtClean="0"/>
              <a:t>Antibodies block invasion of </a:t>
            </a:r>
            <a:r>
              <a:rPr lang="en-US" dirty="0" err="1" smtClean="0"/>
              <a:t>merozoites</a:t>
            </a:r>
            <a:r>
              <a:rPr lang="en-US" dirty="0" smtClean="0"/>
              <a:t> into erythrocytes</a:t>
            </a:r>
          </a:p>
          <a:p>
            <a:pPr>
              <a:defRPr/>
            </a:pPr>
            <a:r>
              <a:rPr lang="en-US" dirty="0" smtClean="0"/>
              <a:t>Antibodies prevent sequestration of infected erythrocytes by preventing binding to adhesion molecules on the vascular endothelium</a:t>
            </a:r>
          </a:p>
          <a:p>
            <a:pPr>
              <a:defRPr/>
            </a:pPr>
            <a:r>
              <a:rPr lang="en-US" dirty="0" smtClean="0"/>
              <a:t>IFN- and CD4</a:t>
            </a:r>
            <a:r>
              <a:rPr lang="en-US" baseline="30000" dirty="0" smtClean="0"/>
              <a:t>+</a:t>
            </a:r>
            <a:r>
              <a:rPr lang="en-US" dirty="0" smtClean="0"/>
              <a:t> T cells activate macrophages to </a:t>
            </a:r>
            <a:r>
              <a:rPr lang="en-US" dirty="0" err="1" smtClean="0"/>
              <a:t>phagocytose</a:t>
            </a:r>
            <a:r>
              <a:rPr lang="en-US" dirty="0" smtClean="0"/>
              <a:t> intra-</a:t>
            </a:r>
            <a:r>
              <a:rPr lang="en-US" dirty="0" err="1" smtClean="0"/>
              <a:t>erythrocytic</a:t>
            </a:r>
            <a:r>
              <a:rPr lang="en-US" dirty="0" smtClean="0"/>
              <a:t> parasites and free </a:t>
            </a:r>
            <a:r>
              <a:rPr lang="en-US" dirty="0" err="1" smtClean="0"/>
              <a:t>merozoites</a:t>
            </a:r>
            <a:endParaRPr lang="en-US" dirty="0" smtClean="0"/>
          </a:p>
          <a:p>
            <a:pPr>
              <a:defRPr/>
            </a:pPr>
            <a:r>
              <a:rPr lang="en-US" dirty="0" smtClean="0"/>
              <a:t>Antibodies neutralize parasite </a:t>
            </a:r>
            <a:r>
              <a:rPr lang="en-US" dirty="0" err="1" smtClean="0"/>
              <a:t>glycosylphosphatidylinositol</a:t>
            </a:r>
            <a:r>
              <a:rPr lang="en-US" dirty="0" smtClean="0"/>
              <a:t> and inhibit induction of the inflammatory cytokine cascade</a:t>
            </a:r>
          </a:p>
          <a:p>
            <a:pPr>
              <a:defRPr/>
            </a:pPr>
            <a:r>
              <a:rPr lang="en-US" dirty="0" smtClean="0"/>
              <a:t>Antibodies mediate complement-dependent </a:t>
            </a:r>
            <a:r>
              <a:rPr lang="en-US" dirty="0" err="1" smtClean="0"/>
              <a:t>lysis</a:t>
            </a:r>
            <a:r>
              <a:rPr lang="en-US" dirty="0" smtClean="0"/>
              <a:t> of extracellular gametes, and prevent fertilization of gametes and the development of zygotes</a:t>
            </a:r>
          </a:p>
          <a:p>
            <a:pPr>
              <a:defRPr/>
            </a:pPr>
            <a:endParaRPr lang="en-US" dirty="0"/>
          </a:p>
        </p:txBody>
      </p:sp>
      <p:sp>
        <p:nvSpPr>
          <p:cNvPr id="18436" name="TextBox 3"/>
          <p:cNvSpPr txBox="1">
            <a:spLocks noChangeArrowheads="1"/>
          </p:cNvSpPr>
          <p:nvPr/>
        </p:nvSpPr>
        <p:spPr bwMode="auto">
          <a:xfrm>
            <a:off x="152400" y="5943600"/>
            <a:ext cx="3962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orbel" panose="020B0503020204020204" pitchFamily="34"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orbel" panose="020B0503020204020204" pitchFamily="34" charset="0"/>
              </a:defRPr>
            </a:lvl2pPr>
            <a:lvl3pPr marL="1143000" indent="-228600" eaLnBrk="0" hangingPunct="0">
              <a:spcBef>
                <a:spcPct val="20000"/>
              </a:spcBef>
              <a:buClr>
                <a:srgbClr val="82A0B9"/>
              </a:buClr>
              <a:buSzPct val="60000"/>
              <a:buFont typeface="Wingdings" panose="05000000000000000000" pitchFamily="2" charset="2"/>
              <a:buChar char=""/>
              <a:defRPr>
                <a:solidFill>
                  <a:schemeClr val="tx1"/>
                </a:solidFill>
                <a:latin typeface="Corbel" panose="020B0503020204020204" pitchFamily="34" charset="0"/>
              </a:defRPr>
            </a:lvl3pPr>
            <a:lvl4pPr marL="1600200" indent="-228600" eaLnBrk="0" hangingPunct="0">
              <a:spcBef>
                <a:spcPct val="20000"/>
              </a:spcBef>
              <a:buClr>
                <a:srgbClr val="C8D7E5"/>
              </a:buClr>
              <a:buSzPct val="60000"/>
              <a:buFont typeface="Wingdings" panose="05000000000000000000" pitchFamily="2" charset="2"/>
              <a:buChar char=""/>
              <a:defRPr>
                <a:solidFill>
                  <a:schemeClr val="tx1"/>
                </a:solidFill>
                <a:latin typeface="Corbel" panose="020B0503020204020204" pitchFamily="34" charset="0"/>
              </a:defRPr>
            </a:lvl4pPr>
            <a:lvl5pPr marL="2057400" indent="-228600" eaLnBrk="0" hangingPunct="0">
              <a:spcBef>
                <a:spcPct val="20000"/>
              </a:spcBef>
              <a:buClr>
                <a:srgbClr val="EBC0B1"/>
              </a:buClr>
              <a:buSzPct val="68000"/>
              <a:buFont typeface="Wingdings 2" panose="05020102010507070707" pitchFamily="18" charset="2"/>
              <a:buChar char=""/>
              <a:defRPr sz="16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orbel" panose="020B0503020204020204" pitchFamily="34" charset="0"/>
              </a:defRPr>
            </a:lvl9pPr>
          </a:lstStyle>
          <a:p>
            <a:pPr eaLnBrk="1" hangingPunct="1">
              <a:spcBef>
                <a:spcPct val="0"/>
              </a:spcBef>
              <a:buClrTx/>
              <a:buSzTx/>
              <a:buFontTx/>
              <a:buNone/>
            </a:pPr>
            <a:r>
              <a:rPr lang="en-US" altLang="en-US" sz="1000">
                <a:latin typeface="Arial" panose="020B0604020202020204" pitchFamily="34" charset="0"/>
              </a:rPr>
              <a:t>Mary M. Stevenson &amp; Eleanor M. Riley</a:t>
            </a:r>
          </a:p>
          <a:p>
            <a:pPr eaLnBrk="1" hangingPunct="1">
              <a:spcBef>
                <a:spcPct val="0"/>
              </a:spcBef>
              <a:buClrTx/>
              <a:buSzTx/>
              <a:buFontTx/>
              <a:buNone/>
            </a:pPr>
            <a:r>
              <a:rPr lang="en-US" altLang="en-US" sz="1000">
                <a:latin typeface="Arial" panose="020B0604020202020204" pitchFamily="34" charset="0"/>
              </a:rPr>
              <a:t>Nature Reviews Immunology 4, 169-180 (March 2004)</a:t>
            </a:r>
          </a:p>
          <a:p>
            <a:pPr eaLnBrk="1" hangingPunct="1">
              <a:spcBef>
                <a:spcPct val="0"/>
              </a:spcBef>
              <a:buClrTx/>
              <a:buSzTx/>
              <a:buFontTx/>
              <a:buNone/>
            </a:pPr>
            <a:endParaRPr lang="en-US" altLang="en-US" sz="1000">
              <a:latin typeface="Arial" panose="020B0604020202020204" pitchFamily="34" charset="0"/>
            </a:endParaRPr>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475" y="1524000"/>
            <a:ext cx="55848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7467600" cy="1143000"/>
          </a:xfrm>
        </p:spPr>
        <p:txBody>
          <a:bodyPr/>
          <a:lstStyle/>
          <a:p>
            <a:pPr>
              <a:defRPr/>
            </a:pPr>
            <a:r>
              <a:rPr lang="en-US" dirty="0" smtClean="0"/>
              <a:t>Fatal Disease in malaria infection</a:t>
            </a:r>
            <a:endParaRPr lang="en-US" dirty="0"/>
          </a:p>
        </p:txBody>
      </p:sp>
      <p:pic>
        <p:nvPicPr>
          <p:cNvPr id="19459"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1133475"/>
            <a:ext cx="9144000" cy="5360988"/>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7467600" cy="1143000"/>
          </a:xfrm>
        </p:spPr>
        <p:txBody>
          <a:bodyPr/>
          <a:lstStyle/>
          <a:p>
            <a:pPr>
              <a:defRPr/>
            </a:pPr>
            <a:r>
              <a:rPr lang="en-US" dirty="0" smtClean="0"/>
              <a:t>Antigenic variation and Sequestration: Pathological implications</a:t>
            </a:r>
            <a:endParaRPr lang="en-US" dirty="0"/>
          </a:p>
        </p:txBody>
      </p:sp>
      <p:pic>
        <p:nvPicPr>
          <p:cNvPr id="20483" name="Picture 2"/>
          <p:cNvPicPr>
            <a:picLocks noGrp="1" noChangeAspect="1" noChangeArrowheads="1"/>
          </p:cNvPicPr>
          <p:nvPr>
            <p:ph sz="quarter"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657600" y="1828800"/>
            <a:ext cx="5632450" cy="4572000"/>
          </a:xfrm>
          <a:noFill/>
        </p:spPr>
      </p:pic>
      <p:sp>
        <p:nvSpPr>
          <p:cNvPr id="20484" name="Content Placeholder 4"/>
          <p:cNvSpPr>
            <a:spLocks noGrp="1"/>
          </p:cNvSpPr>
          <p:nvPr>
            <p:ph sz="quarter" idx="2"/>
          </p:nvPr>
        </p:nvSpPr>
        <p:spPr>
          <a:xfrm>
            <a:off x="0" y="1676400"/>
            <a:ext cx="3657600" cy="4572000"/>
          </a:xfrm>
        </p:spPr>
        <p:txBody>
          <a:bodyPr/>
          <a:lstStyle/>
          <a:p>
            <a:r>
              <a:rPr lang="en-US" altLang="en-US" smtClean="0"/>
              <a:t>PfEMP1 variation leads to distinct waves of parasitemia</a:t>
            </a:r>
          </a:p>
          <a:p>
            <a:r>
              <a:rPr lang="en-US" altLang="en-US" smtClean="0"/>
              <a:t>This receptor also causes RBC clumping and sequestration to avoid clearance and detection in the spleen</a:t>
            </a:r>
          </a:p>
          <a:p>
            <a:r>
              <a:rPr lang="en-US" altLang="en-US" smtClean="0"/>
              <a:t>These effects can be particularly deleterious in the placenta and the brain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Different Malaria Species Utilize Diverse host receptors</a:t>
            </a:r>
            <a:endParaRPr lang="en-US" dirty="0"/>
          </a:p>
        </p:txBody>
      </p:sp>
      <p:pic>
        <p:nvPicPr>
          <p:cNvPr id="21507"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971800" y="2057400"/>
            <a:ext cx="6056313" cy="3078163"/>
          </a:xfrm>
          <a:noFill/>
        </p:spPr>
      </p:pic>
      <p:sp>
        <p:nvSpPr>
          <p:cNvPr id="21508" name="Content Placeholder 4"/>
          <p:cNvSpPr>
            <a:spLocks noGrp="1"/>
          </p:cNvSpPr>
          <p:nvPr>
            <p:ph sz="quarter" idx="2"/>
          </p:nvPr>
        </p:nvSpPr>
        <p:spPr>
          <a:xfrm>
            <a:off x="228600" y="1676400"/>
            <a:ext cx="2971800" cy="4572000"/>
          </a:xfrm>
        </p:spPr>
        <p:txBody>
          <a:bodyPr/>
          <a:lstStyle/>
          <a:p>
            <a:r>
              <a:rPr lang="en-US" altLang="en-US" smtClean="0"/>
              <a:t>The strength of malaria as an evolutionary pressure can be observed in West Africa, where mutations to eliminate expression of the Duffy blood group protect individuals from P. vivax</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Platelets can play important immunological roles</a:t>
            </a:r>
            <a:endParaRPr lang="en-US" dirty="0"/>
          </a:p>
        </p:txBody>
      </p:sp>
      <p:pic>
        <p:nvPicPr>
          <p:cNvPr id="22531"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276600" y="2133600"/>
            <a:ext cx="5864225" cy="3441700"/>
          </a:xfrm>
          <a:noFill/>
        </p:spPr>
      </p:pic>
      <p:sp>
        <p:nvSpPr>
          <p:cNvPr id="22532" name="Content Placeholder 4"/>
          <p:cNvSpPr>
            <a:spLocks noGrp="1"/>
          </p:cNvSpPr>
          <p:nvPr>
            <p:ph sz="quarter" idx="2"/>
          </p:nvPr>
        </p:nvSpPr>
        <p:spPr>
          <a:xfrm>
            <a:off x="0" y="1752600"/>
            <a:ext cx="3657600" cy="4572000"/>
          </a:xfrm>
        </p:spPr>
        <p:txBody>
          <a:bodyPr/>
          <a:lstStyle/>
          <a:p>
            <a:r>
              <a:rPr lang="en-US" altLang="en-US" smtClean="0"/>
              <a:t>Platelets are activated by TNF and can secrete other pro-inflammatory mediators such as IL-1, leading to an increased local inflammation and providing additional receptors for the recruitment of parasitized blood cells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467600" cy="1143000"/>
          </a:xfrm>
        </p:spPr>
        <p:txBody>
          <a:bodyPr/>
          <a:lstStyle/>
          <a:p>
            <a:pPr>
              <a:defRPr/>
            </a:pPr>
            <a:r>
              <a:rPr lang="en-US" dirty="0" smtClean="0"/>
              <a:t>Pathology of Cerebral Malaria</a:t>
            </a:r>
            <a:endParaRPr lang="en-US" dirty="0"/>
          </a:p>
        </p:txBody>
      </p:sp>
      <p:pic>
        <p:nvPicPr>
          <p:cNvPr id="23555"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657600" y="1301750"/>
            <a:ext cx="5456238" cy="5556250"/>
          </a:xfrm>
          <a:noFill/>
        </p:spPr>
      </p:pic>
      <p:sp>
        <p:nvSpPr>
          <p:cNvPr id="23556" name="Content Placeholder 4"/>
          <p:cNvSpPr>
            <a:spLocks noGrp="1"/>
          </p:cNvSpPr>
          <p:nvPr>
            <p:ph sz="quarter" idx="2"/>
          </p:nvPr>
        </p:nvSpPr>
        <p:spPr>
          <a:xfrm>
            <a:off x="0" y="1752600"/>
            <a:ext cx="3657600" cy="4572000"/>
          </a:xfrm>
        </p:spPr>
        <p:txBody>
          <a:bodyPr/>
          <a:lstStyle/>
          <a:p>
            <a:r>
              <a:rPr lang="en-US" altLang="en-US" smtClean="0"/>
              <a:t>A cascade of immunological stimulation leads to the accumulation of effector cell types and systemic hypercytokinemia, permebalizing endothelial layers and contributing to blockages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Host/Parasite/Treatment combine to determine outcome from Disease</a:t>
            </a:r>
            <a:endParaRPr lang="en-US" dirty="0"/>
          </a:p>
        </p:txBody>
      </p:sp>
      <p:sp>
        <p:nvSpPr>
          <p:cNvPr id="24579" name="Content Placeholder 2"/>
          <p:cNvSpPr>
            <a:spLocks noGrp="1"/>
          </p:cNvSpPr>
          <p:nvPr>
            <p:ph sz="quarter" idx="1"/>
          </p:nvPr>
        </p:nvSpPr>
        <p:spPr>
          <a:xfrm>
            <a:off x="0" y="1600200"/>
            <a:ext cx="2895600" cy="4873625"/>
          </a:xfrm>
        </p:spPr>
        <p:txBody>
          <a:bodyPr/>
          <a:lstStyle/>
          <a:p>
            <a:r>
              <a:rPr lang="en-US" altLang="en-US" smtClean="0"/>
              <a:t>Important to consider that only 1/200-500 infections is lethal</a:t>
            </a:r>
          </a:p>
          <a:p>
            <a:r>
              <a:rPr lang="en-US" altLang="en-US" smtClean="0"/>
              <a:t>The most important considerations are likely the parasite (only falciparum is commonly lethal) and immunity</a:t>
            </a: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62468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636588"/>
            <a:ext cx="8305800" cy="5859462"/>
          </a:xfrm>
          <a:noFill/>
        </p:spPr>
      </p:pic>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543675"/>
            <a:ext cx="43338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533400"/>
            <a:ext cx="7467600" cy="1143000"/>
          </a:xfrm>
        </p:spPr>
        <p:txBody>
          <a:bodyPr/>
          <a:lstStyle/>
          <a:p>
            <a:pPr>
              <a:defRPr/>
            </a:pPr>
            <a:r>
              <a:rPr lang="en-US" dirty="0" smtClean="0"/>
              <a:t>Anti-Malarial Drugs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7467600" cy="1143000"/>
          </a:xfrm>
        </p:spPr>
        <p:txBody>
          <a:bodyPr/>
          <a:lstStyle/>
          <a:p>
            <a:pPr>
              <a:defRPr/>
            </a:pPr>
            <a:r>
              <a:rPr lang="en-US" dirty="0" smtClean="0"/>
              <a:t>Resistance limits drug efficacy</a:t>
            </a:r>
            <a:endParaRPr lang="en-US" dirty="0"/>
          </a:p>
        </p:txBody>
      </p:sp>
      <p:sp>
        <p:nvSpPr>
          <p:cNvPr id="5" name="Content Placeholder 4"/>
          <p:cNvSpPr>
            <a:spLocks noGrp="1"/>
          </p:cNvSpPr>
          <p:nvPr>
            <p:ph sz="quarter" idx="1"/>
          </p:nvPr>
        </p:nvSpPr>
        <p:spPr>
          <a:xfrm>
            <a:off x="0" y="1600200"/>
            <a:ext cx="3657600" cy="4572000"/>
          </a:xfrm>
        </p:spPr>
        <p:txBody>
          <a:bodyPr>
            <a:normAutofit fontScale="92500" lnSpcReduction="10000"/>
          </a:bodyPr>
          <a:lstStyle/>
          <a:p>
            <a:pPr>
              <a:defRPr/>
            </a:pPr>
            <a:r>
              <a:rPr lang="en-US" dirty="0" smtClean="0"/>
              <a:t>Each new drug introduction has seen a rapid development and spread of resistance worldwide</a:t>
            </a:r>
          </a:p>
          <a:p>
            <a:pPr>
              <a:defRPr/>
            </a:pPr>
            <a:r>
              <a:rPr lang="en-US" dirty="0" smtClean="0"/>
              <a:t>Most drug targets are enzymatic allowing parasite mutation to overcome drug sensitivity</a:t>
            </a:r>
          </a:p>
          <a:p>
            <a:pPr>
              <a:defRPr/>
            </a:pPr>
            <a:r>
              <a:rPr lang="en-US" dirty="0" err="1" smtClean="0"/>
              <a:t>Chloroquine</a:t>
            </a:r>
            <a:r>
              <a:rPr lang="en-US" dirty="0" smtClean="0"/>
              <a:t> targeted a chemical process—resistance developed more slowly, but is now widespread</a:t>
            </a:r>
            <a:endParaRPr lang="en-US" dirty="0"/>
          </a:p>
        </p:txBody>
      </p:sp>
      <p:pic>
        <p:nvPicPr>
          <p:cNvPr id="26628"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581400" y="1752600"/>
            <a:ext cx="5581650" cy="30607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Malaria Prevalence</a:t>
            </a:r>
            <a:endParaRPr lang="en-US" dirty="0"/>
          </a:p>
        </p:txBody>
      </p:sp>
      <p:pic>
        <p:nvPicPr>
          <p:cNvPr id="9219"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4913" y="1752600"/>
            <a:ext cx="667543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Content Placeholder 2"/>
          <p:cNvSpPr>
            <a:spLocks noGrp="1"/>
          </p:cNvSpPr>
          <p:nvPr>
            <p:ph sz="quarter" idx="1"/>
          </p:nvPr>
        </p:nvSpPr>
        <p:spPr>
          <a:xfrm>
            <a:off x="76200" y="1600200"/>
            <a:ext cx="2514600" cy="4873625"/>
          </a:xfrm>
        </p:spPr>
        <p:txBody>
          <a:bodyPr/>
          <a:lstStyle/>
          <a:p>
            <a:r>
              <a:rPr lang="en-US" altLang="en-US" smtClean="0"/>
              <a:t>~350-500 million infections/year</a:t>
            </a:r>
          </a:p>
          <a:p>
            <a:r>
              <a:rPr lang="en-US" altLang="en-US" smtClean="0"/>
              <a:t>1-2 million deaths/year, most of them among children under 5</a:t>
            </a:r>
          </a:p>
          <a:p>
            <a:endParaRPr lang="en-US"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lstStyle/>
          <a:p>
            <a:pPr>
              <a:defRPr/>
            </a:pPr>
            <a:r>
              <a:rPr lang="en-US" dirty="0" smtClean="0"/>
              <a:t>Emerging Resistance to </a:t>
            </a:r>
            <a:r>
              <a:rPr lang="en-US" dirty="0" err="1" smtClean="0"/>
              <a:t>Artemisinin</a:t>
            </a:r>
            <a:endParaRPr lang="en-US" dirty="0"/>
          </a:p>
        </p:txBody>
      </p:sp>
      <p:sp>
        <p:nvSpPr>
          <p:cNvPr id="27651" name="Content Placeholder 2"/>
          <p:cNvSpPr>
            <a:spLocks noGrp="1"/>
          </p:cNvSpPr>
          <p:nvPr>
            <p:ph sz="quarter" idx="1"/>
          </p:nvPr>
        </p:nvSpPr>
        <p:spPr>
          <a:xfrm>
            <a:off x="0" y="1447800"/>
            <a:ext cx="3657600" cy="4572000"/>
          </a:xfrm>
        </p:spPr>
        <p:txBody>
          <a:bodyPr/>
          <a:lstStyle/>
          <a:p>
            <a:r>
              <a:rPr lang="en-US" altLang="en-US" smtClean="0"/>
              <a:t>No total resistance noted, but increased clearance times developing</a:t>
            </a:r>
          </a:p>
          <a:p>
            <a:r>
              <a:rPr lang="en-US" altLang="en-US" smtClean="0"/>
              <a:t>Monotherapies may be one cause of increased resistance (now banned in Cambodia)</a:t>
            </a:r>
          </a:p>
          <a:p>
            <a:r>
              <a:rPr lang="en-US" altLang="en-US" smtClean="0"/>
              <a:t>Mass treatment approach in heavily endemic areas also considered</a:t>
            </a:r>
          </a:p>
        </p:txBody>
      </p:sp>
      <p:pic>
        <p:nvPicPr>
          <p:cNvPr id="27652" name="Picture 2" descr="Figure 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581400" y="1295400"/>
            <a:ext cx="5484813" cy="4575175"/>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7467600" cy="1143000"/>
          </a:xfrm>
        </p:spPr>
        <p:txBody>
          <a:bodyPr/>
          <a:lstStyle/>
          <a:p>
            <a:pPr>
              <a:defRPr/>
            </a:pPr>
            <a:r>
              <a:rPr lang="en-US" dirty="0" smtClean="0"/>
              <a:t>New and Old Targets of the </a:t>
            </a:r>
            <a:r>
              <a:rPr lang="en-US" dirty="0" err="1" smtClean="0"/>
              <a:t>Merozoite</a:t>
            </a:r>
            <a:r>
              <a:rPr lang="en-US" dirty="0" smtClean="0"/>
              <a:t> stage</a:t>
            </a:r>
            <a:endParaRPr lang="en-US" dirty="0"/>
          </a:p>
        </p:txBody>
      </p:sp>
      <p:sp>
        <p:nvSpPr>
          <p:cNvPr id="28675" name="Content Placeholder 2"/>
          <p:cNvSpPr>
            <a:spLocks noGrp="1"/>
          </p:cNvSpPr>
          <p:nvPr>
            <p:ph sz="quarter" idx="1"/>
          </p:nvPr>
        </p:nvSpPr>
        <p:spPr>
          <a:xfrm>
            <a:off x="0" y="1600200"/>
            <a:ext cx="3657600" cy="4572000"/>
          </a:xfrm>
        </p:spPr>
        <p:txBody>
          <a:bodyPr/>
          <a:lstStyle/>
          <a:p>
            <a:r>
              <a:rPr lang="en-US" altLang="en-US" smtClean="0"/>
              <a:t>Molecular characterization of the merozoite itself and the process of RBC invasion may provide novel targets that will hopefully have minimal side effects due to their unique structure and function</a:t>
            </a:r>
          </a:p>
        </p:txBody>
      </p:sp>
      <p:pic>
        <p:nvPicPr>
          <p:cNvPr id="28676" name="Picture 2" descr="http://www.sciencemag.org/content/vol328/issue5980/images/large/328_862_F2.jpe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581400" y="617538"/>
            <a:ext cx="4943475" cy="2997200"/>
          </a:xfrm>
          <a:noFill/>
        </p:spPr>
      </p:pic>
      <p:pic>
        <p:nvPicPr>
          <p:cNvPr id="28677" name="Picture 6" descr="http://www.sciencemag.org/content/vol328/issue5980/images/large/328_862_F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689350"/>
            <a:ext cx="56102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Vector Control</a:t>
            </a:r>
            <a:endParaRPr lang="en-US" dirty="0"/>
          </a:p>
        </p:txBody>
      </p:sp>
      <p:sp>
        <p:nvSpPr>
          <p:cNvPr id="29699" name="Content Placeholder 2"/>
          <p:cNvSpPr>
            <a:spLocks noGrp="1"/>
          </p:cNvSpPr>
          <p:nvPr>
            <p:ph sz="quarter" idx="1"/>
          </p:nvPr>
        </p:nvSpPr>
        <p:spPr>
          <a:xfrm>
            <a:off x="457200" y="1600200"/>
            <a:ext cx="7467600" cy="4873625"/>
          </a:xfrm>
        </p:spPr>
        <p:txBody>
          <a:bodyPr/>
          <a:lstStyle/>
          <a:p>
            <a:r>
              <a:rPr lang="en-US" altLang="en-US" smtClean="0"/>
              <a:t>Vector control efforts range from basic bed nets, to spraying insecticides externally and on house walls, to more sophisticated “vector engineering” efforts to produce malaria-resistant mosquitoes, among many others</a:t>
            </a:r>
          </a:p>
          <a:p>
            <a:r>
              <a:rPr lang="en-US" altLang="en-US" smtClean="0"/>
              <a:t>Math modeling of infectious spread has led to some hypotheses about which of these methods are the most effective (bed nets, house wall spraying) and which are unlikely to be effective (releasing resistant mosquitoes)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467600" cy="1143000"/>
          </a:xfrm>
        </p:spPr>
        <p:txBody>
          <a:bodyPr/>
          <a:lstStyle/>
          <a:p>
            <a:pPr>
              <a:defRPr/>
            </a:pPr>
            <a:r>
              <a:rPr lang="en-US" dirty="0" smtClean="0"/>
              <a:t>Malaria Vaccine Targets</a:t>
            </a:r>
            <a:endParaRPr lang="en-US" dirty="0"/>
          </a:p>
        </p:txBody>
      </p:sp>
      <p:sp>
        <p:nvSpPr>
          <p:cNvPr id="4" name="Content Placeholder 3"/>
          <p:cNvSpPr>
            <a:spLocks noGrp="1"/>
          </p:cNvSpPr>
          <p:nvPr>
            <p:ph sz="quarter" idx="1"/>
          </p:nvPr>
        </p:nvSpPr>
        <p:spPr>
          <a:xfrm>
            <a:off x="0" y="1600200"/>
            <a:ext cx="3657600" cy="4572000"/>
          </a:xfrm>
        </p:spPr>
        <p:txBody>
          <a:bodyPr>
            <a:normAutofit fontScale="77500" lnSpcReduction="20000"/>
          </a:bodyPr>
          <a:lstStyle/>
          <a:p>
            <a:pPr>
              <a:defRPr/>
            </a:pPr>
            <a:r>
              <a:rPr lang="en-US" dirty="0" smtClean="0"/>
              <a:t>Three types of vaccines have been proposed, with variations in each group:</a:t>
            </a:r>
          </a:p>
          <a:p>
            <a:pPr lvl="1">
              <a:defRPr/>
            </a:pPr>
            <a:r>
              <a:rPr lang="en-US" dirty="0" smtClean="0"/>
              <a:t>Pre-</a:t>
            </a:r>
            <a:r>
              <a:rPr lang="en-US" dirty="0" err="1" smtClean="0"/>
              <a:t>erthyrocytic</a:t>
            </a:r>
            <a:r>
              <a:rPr lang="en-US" dirty="0" smtClean="0"/>
              <a:t> vaccines: the only truly “sterilizing” protection, but hard to generate enough antibody immunity (to prevent any infection) or CD8 immunity (to clear every single infected liver cell)</a:t>
            </a:r>
          </a:p>
          <a:p>
            <a:pPr lvl="1">
              <a:defRPr/>
            </a:pPr>
            <a:r>
              <a:rPr lang="en-US" dirty="0" smtClean="0"/>
              <a:t>Blood-stage vaccine: designed to enhance clearance of infected red blood cells, therapeutic but not sterilizing</a:t>
            </a:r>
          </a:p>
          <a:p>
            <a:pPr lvl="1">
              <a:defRPr/>
            </a:pPr>
            <a:r>
              <a:rPr lang="en-US" dirty="0" smtClean="0"/>
              <a:t>Gametocyte vaccines: Potentially strong antigen candidates and immune complexes can be carried to the mosquito—”altruistic vaccine”</a:t>
            </a:r>
          </a:p>
          <a:p>
            <a:pPr lvl="1">
              <a:defRPr/>
            </a:pPr>
            <a:endParaRPr lang="en-US" dirty="0" smtClean="0"/>
          </a:p>
          <a:p>
            <a:pPr lvl="1">
              <a:defRPr/>
            </a:pPr>
            <a:endParaRPr lang="en-US" dirty="0"/>
          </a:p>
        </p:txBody>
      </p:sp>
      <p:pic>
        <p:nvPicPr>
          <p:cNvPr id="30724"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810000" y="838200"/>
            <a:ext cx="5089525" cy="5191125"/>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RTS,S Vaccine Approved for Stage III in Infants</a:t>
            </a:r>
            <a:endParaRPr lang="en-US" dirty="0"/>
          </a:p>
        </p:txBody>
      </p:sp>
      <p:sp>
        <p:nvSpPr>
          <p:cNvPr id="3" name="Content Placeholder 2"/>
          <p:cNvSpPr>
            <a:spLocks noGrp="1"/>
          </p:cNvSpPr>
          <p:nvPr>
            <p:ph sz="quarter" idx="1"/>
          </p:nvPr>
        </p:nvSpPr>
        <p:spPr>
          <a:xfrm>
            <a:off x="0" y="1600200"/>
            <a:ext cx="3657600" cy="4572000"/>
          </a:xfrm>
        </p:spPr>
        <p:txBody>
          <a:bodyPr>
            <a:normAutofit lnSpcReduction="10000"/>
          </a:bodyPr>
          <a:lstStyle/>
          <a:p>
            <a:pPr>
              <a:defRPr/>
            </a:pPr>
            <a:r>
              <a:rPr lang="en-US" dirty="0" smtClean="0"/>
              <a:t>The vaccine candidate farthest along is RTS,S, a pre-</a:t>
            </a:r>
            <a:r>
              <a:rPr lang="en-US" dirty="0" err="1" smtClean="0"/>
              <a:t>erythrocytic</a:t>
            </a:r>
            <a:r>
              <a:rPr lang="en-US" dirty="0" smtClean="0"/>
              <a:t> vaccine against the </a:t>
            </a:r>
            <a:r>
              <a:rPr lang="en-US" dirty="0" err="1" smtClean="0"/>
              <a:t>circumsporozite</a:t>
            </a:r>
            <a:r>
              <a:rPr lang="en-US" dirty="0" smtClean="0"/>
              <a:t> protein</a:t>
            </a:r>
          </a:p>
          <a:p>
            <a:pPr>
              <a:defRPr/>
            </a:pPr>
            <a:r>
              <a:rPr lang="en-US" dirty="0" smtClean="0"/>
              <a:t>Mechanism is presumed to be antibody, but cellular responses have been shown</a:t>
            </a:r>
          </a:p>
          <a:p>
            <a:pPr>
              <a:defRPr/>
            </a:pPr>
            <a:r>
              <a:rPr lang="en-US" dirty="0" smtClean="0"/>
              <a:t>Vaccine is </a:t>
            </a:r>
            <a:r>
              <a:rPr lang="en-US" dirty="0" err="1" smtClean="0"/>
              <a:t>adjuvanted</a:t>
            </a:r>
            <a:r>
              <a:rPr lang="en-US" dirty="0" smtClean="0"/>
              <a:t> and protein is linked to hepatitis B antigen</a:t>
            </a:r>
            <a:endParaRPr lang="en-US" dirty="0"/>
          </a:p>
        </p:txBody>
      </p:sp>
      <p:pic>
        <p:nvPicPr>
          <p:cNvPr id="31748"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352800" y="1295400"/>
            <a:ext cx="5673725" cy="502920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95300"/>
            <a:ext cx="4462463" cy="1143000"/>
          </a:xfrm>
        </p:spPr>
        <p:txBody>
          <a:bodyPr/>
          <a:lstStyle/>
          <a:p>
            <a:pPr>
              <a:defRPr/>
            </a:pPr>
            <a:r>
              <a:rPr lang="en-US" dirty="0" smtClean="0"/>
              <a:t>RTS,S showed modest efficacy in infants</a:t>
            </a:r>
            <a:endParaRPr lang="en-US" dirty="0"/>
          </a:p>
        </p:txBody>
      </p:sp>
      <p:sp>
        <p:nvSpPr>
          <p:cNvPr id="32771" name="Content Placeholder 2"/>
          <p:cNvSpPr>
            <a:spLocks noGrp="1"/>
          </p:cNvSpPr>
          <p:nvPr>
            <p:ph sz="quarter" idx="1"/>
          </p:nvPr>
        </p:nvSpPr>
        <p:spPr>
          <a:xfrm>
            <a:off x="457200" y="2203450"/>
            <a:ext cx="3657600" cy="3968750"/>
          </a:xfrm>
        </p:spPr>
        <p:txBody>
          <a:bodyPr/>
          <a:lstStyle/>
          <a:p>
            <a:r>
              <a:rPr lang="en-US" altLang="en-US" smtClean="0"/>
              <a:t>~30% efficacy shown in latest trial</a:t>
            </a:r>
          </a:p>
          <a:p>
            <a:r>
              <a:rPr lang="en-US" altLang="en-US" smtClean="0"/>
              <a:t>Generally viewed as disappointing, but still moving forward (previous trial had ~61% efficacy, but was much smaller and in a different transmission area)</a:t>
            </a:r>
          </a:p>
        </p:txBody>
      </p:sp>
      <p:sp>
        <p:nvSpPr>
          <p:cNvPr id="32772" name="Content Placeholder 3"/>
          <p:cNvSpPr>
            <a:spLocks noGrp="1"/>
          </p:cNvSpPr>
          <p:nvPr>
            <p:ph sz="quarter" idx="2"/>
          </p:nvPr>
        </p:nvSpPr>
        <p:spPr>
          <a:xfrm>
            <a:off x="4270375" y="1600200"/>
            <a:ext cx="3657600" cy="4572000"/>
          </a:xfrm>
        </p:spPr>
        <p:txBody>
          <a:bodyPr/>
          <a:lstStyle/>
          <a:p>
            <a:endParaRPr lang="en-US" altLang="en-US" smtClean="0"/>
          </a:p>
        </p:txBody>
      </p:sp>
      <p:pic>
        <p:nvPicPr>
          <p:cNvPr id="327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088" y="1066800"/>
            <a:ext cx="4714875" cy="227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341688"/>
            <a:ext cx="4148138"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063" y="914400"/>
            <a:ext cx="3800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6" name="TextBox 2"/>
          <p:cNvSpPr txBox="1">
            <a:spLocks noChangeArrowheads="1"/>
          </p:cNvSpPr>
          <p:nvPr/>
        </p:nvSpPr>
        <p:spPr bwMode="auto">
          <a:xfrm>
            <a:off x="593725" y="6488113"/>
            <a:ext cx="6797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orbel" panose="020B0503020204020204" pitchFamily="34"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orbel" panose="020B0503020204020204" pitchFamily="34" charset="0"/>
              </a:defRPr>
            </a:lvl2pPr>
            <a:lvl3pPr marL="1143000" indent="-228600" eaLnBrk="0" hangingPunct="0">
              <a:spcBef>
                <a:spcPct val="20000"/>
              </a:spcBef>
              <a:buClr>
                <a:srgbClr val="82A0B9"/>
              </a:buClr>
              <a:buSzPct val="60000"/>
              <a:buFont typeface="Wingdings" panose="05000000000000000000" pitchFamily="2" charset="2"/>
              <a:buChar char=""/>
              <a:defRPr>
                <a:solidFill>
                  <a:schemeClr val="tx1"/>
                </a:solidFill>
                <a:latin typeface="Corbel" panose="020B0503020204020204" pitchFamily="34" charset="0"/>
              </a:defRPr>
            </a:lvl3pPr>
            <a:lvl4pPr marL="1600200" indent="-228600" eaLnBrk="0" hangingPunct="0">
              <a:spcBef>
                <a:spcPct val="20000"/>
              </a:spcBef>
              <a:buClr>
                <a:srgbClr val="C8D7E5"/>
              </a:buClr>
              <a:buSzPct val="60000"/>
              <a:buFont typeface="Wingdings" panose="05000000000000000000" pitchFamily="2" charset="2"/>
              <a:buChar char=""/>
              <a:defRPr>
                <a:solidFill>
                  <a:schemeClr val="tx1"/>
                </a:solidFill>
                <a:latin typeface="Corbel" panose="020B0503020204020204" pitchFamily="34" charset="0"/>
              </a:defRPr>
            </a:lvl4pPr>
            <a:lvl5pPr marL="2057400" indent="-228600" eaLnBrk="0" hangingPunct="0">
              <a:spcBef>
                <a:spcPct val="20000"/>
              </a:spcBef>
              <a:buClr>
                <a:srgbClr val="EBC0B1"/>
              </a:buClr>
              <a:buSzPct val="68000"/>
              <a:buFont typeface="Wingdings 2" panose="05020102010507070707" pitchFamily="18" charset="2"/>
              <a:buChar char=""/>
              <a:defRPr sz="16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orbel" panose="020B0503020204020204" pitchFamily="34" charset="0"/>
              </a:defRPr>
            </a:lvl9pPr>
          </a:lstStyle>
          <a:p>
            <a:pPr eaLnBrk="1" hangingPunct="1">
              <a:spcBef>
                <a:spcPct val="0"/>
              </a:spcBef>
              <a:buClrTx/>
              <a:buSzTx/>
              <a:buFontTx/>
              <a:buNone/>
            </a:pPr>
            <a:r>
              <a:rPr lang="en-US" altLang="en-US" sz="1800">
                <a:latin typeface="Arial" panose="020B0604020202020204" pitchFamily="34" charset="0"/>
              </a:rPr>
              <a:t>Late 2013 results—47% efficacy in children over longer follow up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3795" name="Content Placeholder 2"/>
          <p:cNvSpPr>
            <a:spLocks noGrp="1"/>
          </p:cNvSpPr>
          <p:nvPr>
            <p:ph sz="quarter" idx="1"/>
          </p:nvPr>
        </p:nvSpPr>
        <p:spPr/>
        <p:txBody>
          <a:bodyPr/>
          <a:lstStyle/>
          <a:p>
            <a:endParaRPr lang="en-US" altLang="en-US" smtClean="0"/>
          </a:p>
        </p:txBody>
      </p:sp>
      <p:sp>
        <p:nvSpPr>
          <p:cNvPr id="33796" name="Content Placeholder 3"/>
          <p:cNvSpPr>
            <a:spLocks noGrp="1"/>
          </p:cNvSpPr>
          <p:nvPr>
            <p:ph sz="quarter" idx="2"/>
          </p:nvPr>
        </p:nvSpPr>
        <p:spPr>
          <a:xfrm>
            <a:off x="4270375" y="1600200"/>
            <a:ext cx="3657600" cy="4572000"/>
          </a:xfrm>
        </p:spPr>
        <p:txBody>
          <a:bodyPr/>
          <a:lstStyle/>
          <a:p>
            <a:endParaRPr lang="en-US" altLang="en-US" smtClean="0"/>
          </a:p>
        </p:txBody>
      </p:sp>
      <p:pic>
        <p:nvPicPr>
          <p:cNvPr id="337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1263"/>
            <a:ext cx="6629400" cy="564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7743825" cy="131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963" y="1011238"/>
            <a:ext cx="73818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sz="quarter" idx="1"/>
          </p:nvPr>
        </p:nvSpPr>
        <p:spPr>
          <a:xfrm>
            <a:off x="457200" y="1600200"/>
            <a:ext cx="2971800" cy="4572000"/>
          </a:xfrm>
        </p:spPr>
        <p:txBody>
          <a:bodyPr/>
          <a:lstStyle/>
          <a:p>
            <a:r>
              <a:rPr lang="en-US" altLang="en-US" smtClean="0"/>
              <a:t>Prime-boost-boost approach to drive extraordinarily high numbers of antigen-specific CD8 T cells (1% of all T cells needed)</a:t>
            </a:r>
          </a:p>
          <a:p>
            <a:r>
              <a:rPr lang="en-US" altLang="en-US" smtClean="0"/>
              <a:t>“Threshold” effects demonstrating effective surveillance of liver stage infection by CD8 T cells</a:t>
            </a:r>
          </a:p>
        </p:txBody>
      </p:sp>
      <p:pic>
        <p:nvPicPr>
          <p:cNvPr id="34819" name="Picture 2" descr="An external file that holds a picture, illustration, etc.&#10;Object name is zpq9990846410005.jpg Object name is zpq9990846410005.jp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t="49475"/>
          <a:stretch>
            <a:fillRect/>
          </a:stretch>
        </p:blipFill>
        <p:spPr>
          <a:xfrm>
            <a:off x="3276600" y="796925"/>
            <a:ext cx="5761038" cy="5299075"/>
          </a:xfrm>
          <a:noFill/>
        </p:spPr>
      </p:pic>
      <p:sp>
        <p:nvSpPr>
          <p:cNvPr id="34820" name="TextBox 4"/>
          <p:cNvSpPr txBox="1">
            <a:spLocks noChangeArrowheads="1"/>
          </p:cNvSpPr>
          <p:nvPr/>
        </p:nvSpPr>
        <p:spPr bwMode="auto">
          <a:xfrm>
            <a:off x="4114800" y="6094413"/>
            <a:ext cx="47244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orbel" panose="020B0503020204020204" pitchFamily="34"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orbel" panose="020B0503020204020204" pitchFamily="34" charset="0"/>
              </a:defRPr>
            </a:lvl2pPr>
            <a:lvl3pPr marL="1143000" indent="-228600" eaLnBrk="0" hangingPunct="0">
              <a:spcBef>
                <a:spcPct val="20000"/>
              </a:spcBef>
              <a:buClr>
                <a:srgbClr val="82A0B9"/>
              </a:buClr>
              <a:buSzPct val="60000"/>
              <a:buFont typeface="Wingdings" panose="05000000000000000000" pitchFamily="2" charset="2"/>
              <a:buChar char=""/>
              <a:defRPr>
                <a:solidFill>
                  <a:schemeClr val="tx1"/>
                </a:solidFill>
                <a:latin typeface="Corbel" panose="020B0503020204020204" pitchFamily="34" charset="0"/>
              </a:defRPr>
            </a:lvl3pPr>
            <a:lvl4pPr marL="1600200" indent="-228600" eaLnBrk="0" hangingPunct="0">
              <a:spcBef>
                <a:spcPct val="20000"/>
              </a:spcBef>
              <a:buClr>
                <a:srgbClr val="C8D7E5"/>
              </a:buClr>
              <a:buSzPct val="60000"/>
              <a:buFont typeface="Wingdings" panose="05000000000000000000" pitchFamily="2" charset="2"/>
              <a:buChar char=""/>
              <a:defRPr>
                <a:solidFill>
                  <a:schemeClr val="tx1"/>
                </a:solidFill>
                <a:latin typeface="Corbel" panose="020B0503020204020204" pitchFamily="34" charset="0"/>
              </a:defRPr>
            </a:lvl4pPr>
            <a:lvl5pPr marL="2057400" indent="-228600" eaLnBrk="0" hangingPunct="0">
              <a:spcBef>
                <a:spcPct val="20000"/>
              </a:spcBef>
              <a:buClr>
                <a:srgbClr val="EBC0B1"/>
              </a:buClr>
              <a:buSzPct val="68000"/>
              <a:buFont typeface="Wingdings 2" panose="05020102010507070707" pitchFamily="18" charset="2"/>
              <a:buChar char=""/>
              <a:defRPr sz="16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orbel" panose="020B0503020204020204" pitchFamily="34" charset="0"/>
              </a:defRPr>
            </a:lvl9pPr>
          </a:lstStyle>
          <a:p>
            <a:pPr eaLnBrk="1" hangingPunct="1">
              <a:spcBef>
                <a:spcPct val="0"/>
              </a:spcBef>
              <a:buClrTx/>
              <a:buSzTx/>
              <a:buFontTx/>
              <a:buNone/>
            </a:pPr>
            <a:r>
              <a:rPr lang="en-US" altLang="en-US" sz="1800">
                <a:latin typeface="Arial" panose="020B0604020202020204" pitchFamily="34" charset="0"/>
              </a:rPr>
              <a:t>Proc Natl Acad Sci U S A. 2008 September 16; 105(37): 14017–14022. </a:t>
            </a:r>
          </a:p>
        </p:txBody>
      </p:sp>
      <p:sp>
        <p:nvSpPr>
          <p:cNvPr id="2" name="Title 1"/>
          <p:cNvSpPr>
            <a:spLocks noGrp="1"/>
          </p:cNvSpPr>
          <p:nvPr>
            <p:ph type="title"/>
          </p:nvPr>
        </p:nvSpPr>
        <p:spPr>
          <a:xfrm>
            <a:off x="457200" y="-152400"/>
            <a:ext cx="7467600" cy="1143000"/>
          </a:xfrm>
        </p:spPr>
        <p:txBody>
          <a:bodyPr/>
          <a:lstStyle/>
          <a:p>
            <a:pPr>
              <a:defRPr/>
            </a:pPr>
            <a:r>
              <a:rPr lang="en-US" dirty="0" smtClean="0"/>
              <a:t>Can cellular responses work against infected liver cells?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Math Modeling and Malaria</a:t>
            </a:r>
            <a:endParaRPr lang="en-US" dirty="0"/>
          </a:p>
        </p:txBody>
      </p:sp>
      <p:sp>
        <p:nvSpPr>
          <p:cNvPr id="35843" name="Content Placeholder 2"/>
          <p:cNvSpPr>
            <a:spLocks noGrp="1"/>
          </p:cNvSpPr>
          <p:nvPr>
            <p:ph sz="quarter" idx="1"/>
          </p:nvPr>
        </p:nvSpPr>
        <p:spPr>
          <a:xfrm>
            <a:off x="457200" y="1600200"/>
            <a:ext cx="7391400" cy="4572000"/>
          </a:xfrm>
        </p:spPr>
        <p:txBody>
          <a:bodyPr/>
          <a:lstStyle/>
          <a:p>
            <a:r>
              <a:rPr lang="en-US" altLang="en-US" smtClean="0"/>
              <a:t>Transmission models have contributed substantially to the understanding of malaria control</a:t>
            </a:r>
          </a:p>
          <a:p>
            <a:r>
              <a:rPr lang="en-US" altLang="en-US" smtClean="0"/>
              <a:t>Within host modeling is crucial to determine the potential efficacy of the three types of vaccine candidates</a:t>
            </a:r>
          </a:p>
          <a:p>
            <a:r>
              <a:rPr lang="en-US" altLang="en-US" smtClean="0"/>
              <a:t>The “threshold” effects of malaria infection (immunity is helpful in endemic regions, but requires frequent low grade re-infection) are particularly suited to a quantitative approach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0" y="3124200"/>
            <a:ext cx="6172200" cy="1893888"/>
          </a:xfrm>
        </p:spPr>
        <p:txBody>
          <a:bodyPr/>
          <a:lstStyle/>
          <a:p>
            <a:pPr eaLnBrk="1" fontAlgn="auto" hangingPunct="1">
              <a:spcAft>
                <a:spcPts val="0"/>
              </a:spcAft>
              <a:defRPr/>
            </a:pPr>
            <a:r>
              <a:rPr lang="en-US" dirty="0" smtClean="0"/>
              <a:t>Immune Control of </a:t>
            </a:r>
            <a:r>
              <a:rPr lang="en-US" i="1" dirty="0" smtClean="0"/>
              <a:t>Mycobacterium  tuberculosis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pPr>
              <a:defRPr/>
            </a:pPr>
            <a:r>
              <a:rPr lang="en-US" dirty="0" smtClean="0"/>
              <a:t>Malaria life cycle</a:t>
            </a:r>
            <a:endParaRPr lang="en-US" dirty="0"/>
          </a:p>
        </p:txBody>
      </p:sp>
      <p:pic>
        <p:nvPicPr>
          <p:cNvPr id="10243"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38200" y="990600"/>
            <a:ext cx="7086600" cy="5676900"/>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1143000"/>
          </a:xfrm>
        </p:spPr>
        <p:txBody>
          <a:bodyPr/>
          <a:lstStyle/>
          <a:p>
            <a:pPr>
              <a:defRPr/>
            </a:pPr>
            <a:r>
              <a:rPr lang="en-US" i="1" dirty="0" smtClean="0"/>
              <a:t>Mycobacterium Tuberculosis </a:t>
            </a:r>
            <a:r>
              <a:rPr lang="en-US" dirty="0" smtClean="0"/>
              <a:t>(</a:t>
            </a:r>
            <a:r>
              <a:rPr lang="en-US" dirty="0" err="1" smtClean="0"/>
              <a:t>Mtb</a:t>
            </a:r>
            <a:r>
              <a:rPr lang="en-US" dirty="0" smtClean="0"/>
              <a:t>)</a:t>
            </a:r>
            <a:endParaRPr lang="en-US" i="1" dirty="0"/>
          </a:p>
        </p:txBody>
      </p:sp>
      <p:sp>
        <p:nvSpPr>
          <p:cNvPr id="37891" name="Content Placeholder 2"/>
          <p:cNvSpPr>
            <a:spLocks noGrp="1"/>
          </p:cNvSpPr>
          <p:nvPr>
            <p:ph sz="quarter" idx="1"/>
          </p:nvPr>
        </p:nvSpPr>
        <p:spPr>
          <a:xfrm>
            <a:off x="0" y="1676400"/>
            <a:ext cx="3886200" cy="4873625"/>
          </a:xfrm>
        </p:spPr>
        <p:txBody>
          <a:bodyPr/>
          <a:lstStyle/>
          <a:p>
            <a:r>
              <a:rPr lang="en-US" altLang="en-US" smtClean="0"/>
              <a:t>Acid-fast, rod-shaped bacillus</a:t>
            </a:r>
          </a:p>
          <a:p>
            <a:r>
              <a:rPr lang="en-US" altLang="en-US" smtClean="0"/>
              <a:t>Unique wax-rich cell wall composed of long chain fatty acids and glycolipids </a:t>
            </a:r>
          </a:p>
          <a:p>
            <a:r>
              <a:rPr lang="en-US" altLang="en-US" smtClean="0"/>
              <a:t>250 genes dedicated to fatty-acid metabolism</a:t>
            </a:r>
          </a:p>
          <a:p>
            <a:r>
              <a:rPr lang="en-US" altLang="en-US" smtClean="0"/>
              <a:t>Slow, 20 hour replication time</a:t>
            </a:r>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066800"/>
            <a:ext cx="4657725"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467600" cy="1143000"/>
          </a:xfrm>
        </p:spPr>
        <p:txBody>
          <a:bodyPr/>
          <a:lstStyle/>
          <a:p>
            <a:pPr>
              <a:defRPr/>
            </a:pPr>
            <a:r>
              <a:rPr lang="en-US" dirty="0" err="1" smtClean="0"/>
              <a:t>Mtb</a:t>
            </a:r>
            <a:r>
              <a:rPr lang="en-US" dirty="0" smtClean="0"/>
              <a:t> infection Worldwide</a:t>
            </a:r>
            <a:endParaRPr lang="en-US" dirty="0"/>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2038"/>
            <a:ext cx="876300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Mtb</a:t>
            </a:r>
            <a:r>
              <a:rPr lang="en-US" dirty="0" smtClean="0"/>
              <a:t> impact</a:t>
            </a:r>
            <a:endParaRPr lang="en-US" dirty="0"/>
          </a:p>
        </p:txBody>
      </p:sp>
      <p:sp>
        <p:nvSpPr>
          <p:cNvPr id="39939" name="Content Placeholder 2"/>
          <p:cNvSpPr>
            <a:spLocks noGrp="1"/>
          </p:cNvSpPr>
          <p:nvPr>
            <p:ph sz="quarter" idx="1"/>
          </p:nvPr>
        </p:nvSpPr>
        <p:spPr>
          <a:xfrm>
            <a:off x="457200" y="1600200"/>
            <a:ext cx="7467600" cy="4873625"/>
          </a:xfrm>
        </p:spPr>
        <p:txBody>
          <a:bodyPr/>
          <a:lstStyle/>
          <a:p>
            <a:r>
              <a:rPr lang="en-US" altLang="en-US" smtClean="0"/>
              <a:t>2.2 million deaths/year</a:t>
            </a:r>
          </a:p>
          <a:p>
            <a:r>
              <a:rPr lang="en-US" altLang="en-US" smtClean="0"/>
              <a:t>Burden of diseases in DALY (disability-adjusted life years)</a:t>
            </a:r>
          </a:p>
          <a:p>
            <a:r>
              <a:rPr lang="en-US" altLang="en-US" smtClean="0"/>
              <a:t>Total Disability Adjusted Life Years: 45 million (3.1%).</a:t>
            </a:r>
          </a:p>
          <a:p>
            <a:r>
              <a:rPr lang="en-US" altLang="en-US" smtClean="0"/>
              <a:t>2 billion individuals infected with M. tuberculosis </a:t>
            </a:r>
          </a:p>
          <a:p>
            <a:pPr lvl="1"/>
            <a:r>
              <a:rPr lang="en-US" altLang="en-US" smtClean="0"/>
              <a:t>10% risk of developing disease following infection </a:t>
            </a:r>
          </a:p>
          <a:p>
            <a:pPr lvl="1"/>
            <a:r>
              <a:rPr lang="en-US" altLang="en-US" smtClean="0"/>
              <a:t>Untreated, disease mortality is 50%</a:t>
            </a:r>
          </a:p>
          <a:p>
            <a:r>
              <a:rPr lang="en-US" altLang="en-US" smtClean="0"/>
              <a:t>8 million new tuberculosis cases per year (1 new case every 4 seconds)</a:t>
            </a:r>
          </a:p>
          <a:p>
            <a:r>
              <a:rPr lang="en-US" altLang="en-US" smtClean="0"/>
              <a:t>10–15 individuals infected annually by a single untreated patient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467600" cy="1143000"/>
          </a:xfrm>
        </p:spPr>
        <p:txBody>
          <a:bodyPr/>
          <a:lstStyle/>
          <a:p>
            <a:pPr>
              <a:defRPr/>
            </a:pPr>
            <a:r>
              <a:rPr lang="en-US" dirty="0" err="1" smtClean="0"/>
              <a:t>Mtb</a:t>
            </a:r>
            <a:r>
              <a:rPr lang="en-US" dirty="0" smtClean="0"/>
              <a:t> Life Cycle</a:t>
            </a:r>
            <a:endParaRPr lang="en-US" dirty="0"/>
          </a:p>
        </p:txBody>
      </p:sp>
      <p:sp>
        <p:nvSpPr>
          <p:cNvPr id="12291" name="Content Placeholder 2"/>
          <p:cNvSpPr>
            <a:spLocks noGrp="1"/>
          </p:cNvSpPr>
          <p:nvPr>
            <p:ph sz="quarter" idx="1"/>
          </p:nvPr>
        </p:nvSpPr>
        <p:spPr>
          <a:xfrm>
            <a:off x="457200" y="1600200"/>
            <a:ext cx="3810000" cy="4873625"/>
          </a:xfrm>
        </p:spPr>
        <p:txBody>
          <a:bodyPr>
            <a:normAutofit lnSpcReduction="10000"/>
          </a:bodyPr>
          <a:lstStyle/>
          <a:p>
            <a:pPr>
              <a:defRPr/>
            </a:pPr>
            <a:r>
              <a:rPr lang="en-US" dirty="0" err="1" smtClean="0"/>
              <a:t>MTb</a:t>
            </a:r>
            <a:r>
              <a:rPr lang="en-US" dirty="0" smtClean="0"/>
              <a:t> replicates in and accumulates in macrophages, mostly in the lung (though other  tissue sites are possible)</a:t>
            </a:r>
          </a:p>
          <a:p>
            <a:pPr>
              <a:defRPr/>
            </a:pPr>
            <a:r>
              <a:rPr lang="en-US" dirty="0" smtClean="0"/>
              <a:t>The accumulation of infected macrophages, surrounded by other leukocytes forms a unique structure called the </a:t>
            </a:r>
            <a:r>
              <a:rPr lang="en-US" dirty="0" err="1" smtClean="0"/>
              <a:t>granuloma</a:t>
            </a:r>
            <a:r>
              <a:rPr lang="en-US" dirty="0" smtClean="0"/>
              <a:t>, the characteristic feature of </a:t>
            </a:r>
            <a:r>
              <a:rPr lang="en-US" dirty="0" err="1" smtClean="0"/>
              <a:t>MTb</a:t>
            </a:r>
            <a:r>
              <a:rPr lang="en-US" dirty="0" smtClean="0"/>
              <a:t>-associated lung damage</a:t>
            </a:r>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2400"/>
            <a:ext cx="4267200"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Mtb</a:t>
            </a:r>
            <a:r>
              <a:rPr lang="en-US" dirty="0" smtClean="0"/>
              <a:t> Life Cycle Part 2</a:t>
            </a:r>
            <a:endParaRPr lang="en-US" dirty="0"/>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374775"/>
            <a:ext cx="62484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2646363"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261143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7467600" cy="1143000"/>
          </a:xfrm>
        </p:spPr>
        <p:txBody>
          <a:bodyPr/>
          <a:lstStyle/>
          <a:p>
            <a:pPr>
              <a:defRPr/>
            </a:pPr>
            <a:r>
              <a:rPr lang="en-US" dirty="0" smtClean="0"/>
              <a:t>Innate Recognition of </a:t>
            </a:r>
            <a:r>
              <a:rPr lang="en-US" dirty="0" err="1" smtClean="0"/>
              <a:t>Mtb</a:t>
            </a:r>
            <a:endParaRPr lang="en-US" dirty="0"/>
          </a:p>
        </p:txBody>
      </p:sp>
      <p:pic>
        <p:nvPicPr>
          <p:cNvPr id="430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8713"/>
            <a:ext cx="9144000" cy="572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4724400" cy="1752600"/>
          </a:xfrm>
        </p:spPr>
        <p:txBody>
          <a:bodyPr/>
          <a:lstStyle/>
          <a:p>
            <a:pPr>
              <a:defRPr/>
            </a:pPr>
            <a:r>
              <a:rPr lang="en-US" dirty="0" smtClean="0"/>
              <a:t>Activation of Cytokine Storm</a:t>
            </a:r>
            <a:endParaRPr lang="en-US" dirty="0"/>
          </a:p>
        </p:txBody>
      </p:sp>
      <p:sp>
        <p:nvSpPr>
          <p:cNvPr id="16387" name="Content Placeholder 2"/>
          <p:cNvSpPr>
            <a:spLocks noGrp="1"/>
          </p:cNvSpPr>
          <p:nvPr>
            <p:ph sz="quarter" idx="1"/>
          </p:nvPr>
        </p:nvSpPr>
        <p:spPr>
          <a:xfrm>
            <a:off x="228600" y="1219200"/>
            <a:ext cx="3810000" cy="4873625"/>
          </a:xfrm>
        </p:spPr>
        <p:txBody>
          <a:bodyPr>
            <a:normAutofit fontScale="92500" lnSpcReduction="10000"/>
          </a:bodyPr>
          <a:lstStyle/>
          <a:p>
            <a:pPr>
              <a:defRPr/>
            </a:pPr>
            <a:r>
              <a:rPr lang="en-US" dirty="0" smtClean="0"/>
              <a:t>Macrophages do respond to the infection, even if they fail to clear</a:t>
            </a:r>
          </a:p>
          <a:p>
            <a:pPr>
              <a:defRPr/>
            </a:pPr>
            <a:r>
              <a:rPr lang="en-US" dirty="0" smtClean="0"/>
              <a:t>Recruitment of other </a:t>
            </a:r>
            <a:r>
              <a:rPr lang="en-US" dirty="0" err="1" smtClean="0"/>
              <a:t>monocyte</a:t>
            </a:r>
            <a:r>
              <a:rPr lang="en-US" dirty="0" smtClean="0"/>
              <a:t>/macrophages/inflammatory cells to the lesion, promoting </a:t>
            </a:r>
            <a:r>
              <a:rPr lang="en-US" dirty="0" err="1" smtClean="0"/>
              <a:t>granuloma</a:t>
            </a:r>
            <a:r>
              <a:rPr lang="en-US" dirty="0" smtClean="0"/>
              <a:t> formation and enhancement of cytokine signaling</a:t>
            </a:r>
          </a:p>
          <a:p>
            <a:pPr>
              <a:defRPr/>
            </a:pPr>
            <a:r>
              <a:rPr lang="en-US" dirty="0" smtClean="0"/>
              <a:t>Eventually recruits adaptive response which acts through “traditional” cell-mediated clearance and regulation of macrophage </a:t>
            </a:r>
            <a:r>
              <a:rPr lang="en-US" dirty="0" err="1" smtClean="0"/>
              <a:t>effector</a:t>
            </a:r>
            <a:r>
              <a:rPr lang="en-US" dirty="0" smtClean="0"/>
              <a:t> function</a:t>
            </a:r>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58763"/>
            <a:ext cx="4572000" cy="632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7467600" cy="1143000"/>
          </a:xfrm>
        </p:spPr>
        <p:txBody>
          <a:bodyPr/>
          <a:lstStyle/>
          <a:p>
            <a:pPr>
              <a:defRPr/>
            </a:pPr>
            <a:r>
              <a:rPr lang="en-US" dirty="0" err="1" smtClean="0"/>
              <a:t>Endosomal</a:t>
            </a:r>
            <a:r>
              <a:rPr lang="en-US" dirty="0" smtClean="0"/>
              <a:t>/</a:t>
            </a:r>
            <a:r>
              <a:rPr lang="en-US" dirty="0" err="1" smtClean="0"/>
              <a:t>Lysosomal</a:t>
            </a:r>
            <a:r>
              <a:rPr lang="en-US" dirty="0" smtClean="0"/>
              <a:t> </a:t>
            </a:r>
            <a:r>
              <a:rPr lang="en-US" dirty="0" err="1" smtClean="0"/>
              <a:t>Dysregulation</a:t>
            </a:r>
            <a:endParaRPr lang="en-US" dirty="0"/>
          </a:p>
        </p:txBody>
      </p:sp>
      <p:sp>
        <p:nvSpPr>
          <p:cNvPr id="45059" name="Content Placeholder 2"/>
          <p:cNvSpPr>
            <a:spLocks noGrp="1"/>
          </p:cNvSpPr>
          <p:nvPr>
            <p:ph sz="quarter" idx="1"/>
          </p:nvPr>
        </p:nvSpPr>
        <p:spPr>
          <a:xfrm>
            <a:off x="0" y="1143000"/>
            <a:ext cx="3962400" cy="4873625"/>
          </a:xfrm>
        </p:spPr>
        <p:txBody>
          <a:bodyPr/>
          <a:lstStyle/>
          <a:p>
            <a:r>
              <a:rPr lang="en-US" altLang="en-US" smtClean="0"/>
              <a:t>After uptake by scavenger receptors, MTb arrests the maturation and fusion of the phagosome with the endosome</a:t>
            </a:r>
          </a:p>
          <a:p>
            <a:r>
              <a:rPr lang="en-US" altLang="en-US" smtClean="0"/>
              <a:t>Highly activated macrophages (IFN-g stimulation) can complete maturation and destroy the bacteria—otherwise, the bacteria remain latent or can grow</a:t>
            </a:r>
          </a:p>
        </p:txBody>
      </p:sp>
      <p:pic>
        <p:nvPicPr>
          <p:cNvPr id="4506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8388" y="1371600"/>
            <a:ext cx="5535612"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5029200" cy="1447800"/>
          </a:xfrm>
        </p:spPr>
        <p:txBody>
          <a:bodyPr/>
          <a:lstStyle/>
          <a:p>
            <a:pPr>
              <a:defRPr/>
            </a:pPr>
            <a:r>
              <a:rPr lang="en-US" dirty="0" smtClean="0"/>
              <a:t>Prevention of acidification leads to persistence</a:t>
            </a:r>
            <a:endParaRPr lang="en-US" dirty="0"/>
          </a:p>
        </p:txBody>
      </p:sp>
      <p:sp>
        <p:nvSpPr>
          <p:cNvPr id="46083" name="Content Placeholder 2"/>
          <p:cNvSpPr>
            <a:spLocks noGrp="1"/>
          </p:cNvSpPr>
          <p:nvPr>
            <p:ph sz="quarter" idx="1"/>
          </p:nvPr>
        </p:nvSpPr>
        <p:spPr>
          <a:xfrm>
            <a:off x="228600" y="1676400"/>
            <a:ext cx="4267200" cy="4873625"/>
          </a:xfrm>
        </p:spPr>
        <p:txBody>
          <a:bodyPr/>
          <a:lstStyle/>
          <a:p>
            <a:r>
              <a:rPr lang="en-US" altLang="en-US" smtClean="0"/>
              <a:t>MTb uses active processes to prevent acidification</a:t>
            </a:r>
          </a:p>
          <a:p>
            <a:r>
              <a:rPr lang="en-US" altLang="en-US" smtClean="0"/>
              <a:t>Inert latex beads complete the cycle and are rapidly “acidified” within five minutes of uptake</a:t>
            </a:r>
          </a:p>
          <a:p>
            <a:r>
              <a:rPr lang="en-US" altLang="en-US" smtClean="0"/>
              <a:t>Persistence also requires important metabolic adaptations (low oxygen environment) that allow continued bacterial growth and survival</a:t>
            </a:r>
          </a:p>
          <a:p>
            <a:endParaRPr lang="en-US" altLang="en-US" smtClean="0"/>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0200"/>
            <a:ext cx="3581400"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7467600" cy="1143000"/>
          </a:xfrm>
        </p:spPr>
        <p:txBody>
          <a:bodyPr/>
          <a:lstStyle/>
          <a:p>
            <a:pPr>
              <a:defRPr/>
            </a:pPr>
            <a:r>
              <a:rPr lang="en-US" dirty="0" smtClean="0"/>
              <a:t>Initiation of the Adaptive Response</a:t>
            </a:r>
            <a:endParaRPr lang="en-US" dirty="0"/>
          </a:p>
        </p:txBody>
      </p:sp>
      <p:sp>
        <p:nvSpPr>
          <p:cNvPr id="19459" name="Content Placeholder 2"/>
          <p:cNvSpPr>
            <a:spLocks noGrp="1"/>
          </p:cNvSpPr>
          <p:nvPr>
            <p:ph sz="quarter" idx="1"/>
          </p:nvPr>
        </p:nvSpPr>
        <p:spPr>
          <a:xfrm>
            <a:off x="-76200" y="1066800"/>
            <a:ext cx="3276600" cy="5029200"/>
          </a:xfrm>
        </p:spPr>
        <p:txBody>
          <a:bodyPr>
            <a:normAutofit fontScale="77500" lnSpcReduction="20000"/>
          </a:bodyPr>
          <a:lstStyle/>
          <a:p>
            <a:pPr>
              <a:defRPr/>
            </a:pPr>
            <a:r>
              <a:rPr lang="en-US" dirty="0" smtClean="0"/>
              <a:t>The cytokine storm </a:t>
            </a:r>
            <a:r>
              <a:rPr lang="en-US" dirty="0" err="1" smtClean="0"/>
              <a:t>initaited</a:t>
            </a:r>
            <a:r>
              <a:rPr lang="en-US" dirty="0" smtClean="0"/>
              <a:t> by the innate response determines the character of the ensuing adaptive response</a:t>
            </a:r>
          </a:p>
          <a:p>
            <a:pPr>
              <a:defRPr/>
            </a:pPr>
            <a:r>
              <a:rPr lang="en-US" dirty="0" smtClean="0"/>
              <a:t>Non-classical T cells (gamma-delta, CD1 restricted) play an important role in </a:t>
            </a:r>
            <a:r>
              <a:rPr lang="en-US" dirty="0" err="1" smtClean="0"/>
              <a:t>MTb</a:t>
            </a:r>
            <a:r>
              <a:rPr lang="en-US" dirty="0" smtClean="0"/>
              <a:t> control, but are not conserved between humans and mice, making their study difficult (one reason why guinea pigs are often used in </a:t>
            </a:r>
            <a:r>
              <a:rPr lang="en-US" dirty="0" err="1" smtClean="0"/>
              <a:t>MTb</a:t>
            </a:r>
            <a:r>
              <a:rPr lang="en-US" dirty="0" smtClean="0"/>
              <a:t> studies)</a:t>
            </a:r>
          </a:p>
          <a:p>
            <a:pPr>
              <a:defRPr/>
            </a:pPr>
            <a:r>
              <a:rPr lang="en-US" dirty="0" smtClean="0"/>
              <a:t>Both CD4 and CD8 functions (cytokine regulation and direct cell clearance) are associated with protection from disease</a:t>
            </a:r>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447800"/>
            <a:ext cx="5818188"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467600" cy="1143000"/>
          </a:xfrm>
        </p:spPr>
        <p:txBody>
          <a:bodyPr/>
          <a:lstStyle/>
          <a:p>
            <a:pPr>
              <a:defRPr/>
            </a:pPr>
            <a:r>
              <a:rPr lang="en-US" i="1" dirty="0" smtClean="0"/>
              <a:t>Plasmodium spp.</a:t>
            </a:r>
            <a:endParaRPr lang="en-US" i="1" dirty="0"/>
          </a:p>
        </p:txBody>
      </p:sp>
      <p:sp>
        <p:nvSpPr>
          <p:cNvPr id="11267" name="Content Placeholder 2"/>
          <p:cNvSpPr>
            <a:spLocks noGrp="1"/>
          </p:cNvSpPr>
          <p:nvPr>
            <p:ph sz="quarter" idx="1"/>
          </p:nvPr>
        </p:nvSpPr>
        <p:spPr>
          <a:xfrm>
            <a:off x="0" y="381000"/>
            <a:ext cx="8839200" cy="6477000"/>
          </a:xfrm>
        </p:spPr>
        <p:txBody>
          <a:bodyPr/>
          <a:lstStyle/>
          <a:p>
            <a:r>
              <a:rPr lang="en-US" altLang="en-US" sz="1400" smtClean="0"/>
              <a:t>In humans:</a:t>
            </a:r>
          </a:p>
          <a:p>
            <a:pPr lvl="1"/>
            <a:r>
              <a:rPr lang="en-US" altLang="en-US" sz="1400" b="1" smtClean="0"/>
              <a:t>Plasmodium falciparum</a:t>
            </a:r>
            <a:r>
              <a:rPr lang="en-US" altLang="en-US" sz="1400" smtClean="0"/>
              <a:t>: causes the most severe form of malaria and can be fatal. Can cause chronic infections (up to 2–3 years), but does not form hypnozoites (dormant stages that persist in hepatocytes) and does not relapse.</a:t>
            </a:r>
          </a:p>
          <a:p>
            <a:pPr lvl="1"/>
            <a:r>
              <a:rPr lang="en-US" altLang="en-US" sz="1400" b="1" smtClean="0"/>
              <a:t>Plasmodium vivax</a:t>
            </a:r>
            <a:r>
              <a:rPr lang="en-US" altLang="en-US" sz="1400" smtClean="0"/>
              <a:t>: a major cause of clinical malaria, but is rarely fatal. Distribution is restricted by the absence of Duffy antigen (which determines entry into red blood cells) in African populations. This parasite forms hypnozoites and might relapse many years after apparent cure.</a:t>
            </a:r>
          </a:p>
          <a:p>
            <a:pPr lvl="1"/>
            <a:r>
              <a:rPr lang="en-US" altLang="en-US" sz="1400" b="1" smtClean="0"/>
              <a:t>Plasmodium malariae</a:t>
            </a:r>
            <a:r>
              <a:rPr lang="en-US" altLang="en-US" sz="1400" smtClean="0"/>
              <a:t>: infrequent cause of clinical malaria, especially in Africa. Untreated infections can persist as low-grade parasitaemia for several decades.</a:t>
            </a:r>
          </a:p>
          <a:p>
            <a:pPr lvl="1"/>
            <a:r>
              <a:rPr lang="en-US" altLang="en-US" sz="1400" b="1" smtClean="0"/>
              <a:t>Plasmodium ovale</a:t>
            </a:r>
            <a:r>
              <a:rPr lang="en-US" altLang="en-US" sz="1400" smtClean="0"/>
              <a:t>: infrequent cause of mild–moderate clinical malaria, but might be found in mixed infections with other species. Forms hypnozoites and might relapse.</a:t>
            </a:r>
          </a:p>
          <a:p>
            <a:r>
              <a:rPr lang="en-US" altLang="en-US" sz="1400" smtClean="0"/>
              <a:t>In mice:</a:t>
            </a:r>
          </a:p>
          <a:p>
            <a:pPr lvl="1"/>
            <a:r>
              <a:rPr lang="en-US" altLang="en-US" sz="1400" b="1" smtClean="0"/>
              <a:t>Plasmodium chabaudi </a:t>
            </a:r>
            <a:r>
              <a:rPr lang="en-US" altLang="en-US" sz="1400" smtClean="0"/>
              <a:t>(P. chabaudi chabaudi AS and P. chabaudi adami): used to study immune mechanisms and immunoregulation by cytokines, to identify susceptibility loci and to study the immune basis of pathology. P. chabaudi chabaudi AS causes non-lethal infection in resistant mouse strains and lethal infection in susceptible mouse strains. P. chabaudi adami causes a mild, non-lethal infection.</a:t>
            </a:r>
          </a:p>
          <a:p>
            <a:pPr lvl="1"/>
            <a:r>
              <a:rPr lang="en-US" altLang="en-US" sz="1400" b="1" smtClean="0"/>
              <a:t>Plasmodium berghei </a:t>
            </a:r>
            <a:r>
              <a:rPr lang="en-US" altLang="en-US" sz="1400" smtClean="0"/>
              <a:t>(P. berghei ANKA and P. berghei K173): widely used to study pathogenesis. P. berghei ANKA serves as a model of experimental cerebral malaria (ECM); there is genetic variation in the development of ECM between inbred mouse strains, which correlates with the production of pro-inflammatory cytokines.</a:t>
            </a:r>
          </a:p>
          <a:p>
            <a:pPr lvl="1"/>
            <a:r>
              <a:rPr lang="en-US" altLang="en-US" sz="1400" b="1" smtClean="0"/>
              <a:t>Plasmodium yoelii </a:t>
            </a:r>
            <a:r>
              <a:rPr lang="en-US" altLang="en-US" sz="1400" smtClean="0"/>
              <a:t>(P. yoelii 17XL, P. yoelii 17XNL and P. yoelii YM): used to study immune mechanisms and pathogenesis, including ECM, as recombinant merozoite surface protein 1 (MSP1) is available. P. yoelii 17XL is widely used to identify vaccine-induced immune responses.</a:t>
            </a:r>
          </a:p>
          <a:p>
            <a:pPr lvl="1"/>
            <a:r>
              <a:rPr lang="en-US" altLang="en-US" sz="1400" b="1" smtClean="0"/>
              <a:t>Plasmodium vinckei</a:t>
            </a:r>
            <a:r>
              <a:rPr lang="en-US" altLang="en-US" sz="1400" smtClean="0"/>
              <a:t>: P. vinckei vinckei, which causes a lethal infection, is used to study pathogenesis and for chemotherapy studies; P. vinckei petteri, which causes a non-lethal infection, is used to study immune mechanisms.</a:t>
            </a:r>
          </a:p>
          <a:p>
            <a:r>
              <a:rPr lang="en-US" altLang="en-US" sz="1400" smtClean="0"/>
              <a:t>From  Nature Reviews Immunology 4, 169-180 (March 2004)</a:t>
            </a:r>
          </a:p>
          <a:p>
            <a:endParaRPr lang="en-US" altLang="en-US" sz="1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7315200"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Generation of Antigen-Specific Regulatory T cells</a:t>
            </a:r>
            <a:endParaRPr lang="en-US" dirty="0"/>
          </a:p>
        </p:txBody>
      </p:sp>
      <p:pic>
        <p:nvPicPr>
          <p:cNvPr id="4915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95450"/>
            <a:ext cx="82740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pPr>
              <a:defRPr/>
            </a:pPr>
            <a:r>
              <a:rPr lang="en-US" dirty="0" smtClean="0"/>
              <a:t>T cell regulation of Macrophage </a:t>
            </a:r>
            <a:r>
              <a:rPr lang="en-US" dirty="0" err="1" smtClean="0"/>
              <a:t>effector</a:t>
            </a:r>
            <a:r>
              <a:rPr lang="en-US" dirty="0" smtClean="0"/>
              <a:t> Function</a:t>
            </a:r>
            <a:endParaRPr lang="en-US" dirty="0"/>
          </a:p>
        </p:txBody>
      </p:sp>
      <p:sp>
        <p:nvSpPr>
          <p:cNvPr id="22531" name="Content Placeholder 2"/>
          <p:cNvSpPr>
            <a:spLocks noGrp="1"/>
          </p:cNvSpPr>
          <p:nvPr>
            <p:ph sz="quarter" idx="1"/>
          </p:nvPr>
        </p:nvSpPr>
        <p:spPr>
          <a:xfrm>
            <a:off x="-76200" y="1600200"/>
            <a:ext cx="4038600" cy="4873625"/>
          </a:xfrm>
        </p:spPr>
        <p:txBody>
          <a:bodyPr>
            <a:normAutofit lnSpcReduction="10000"/>
          </a:bodyPr>
          <a:lstStyle/>
          <a:p>
            <a:pPr>
              <a:defRPr/>
            </a:pPr>
            <a:r>
              <a:rPr lang="en-US" dirty="0" smtClean="0"/>
              <a:t>The balance of regulatory vs. </a:t>
            </a:r>
            <a:r>
              <a:rPr lang="en-US" dirty="0" err="1" smtClean="0"/>
              <a:t>effector</a:t>
            </a:r>
            <a:r>
              <a:rPr lang="en-US" dirty="0" smtClean="0"/>
              <a:t> signals (and the various types of those signals) determine the activation </a:t>
            </a:r>
            <a:r>
              <a:rPr lang="en-US" dirty="0" err="1" smtClean="0"/>
              <a:t>mileu</a:t>
            </a:r>
            <a:r>
              <a:rPr lang="en-US" dirty="0" smtClean="0"/>
              <a:t> of the </a:t>
            </a:r>
            <a:r>
              <a:rPr lang="en-US" dirty="0" err="1" smtClean="0"/>
              <a:t>granuloma</a:t>
            </a:r>
            <a:r>
              <a:rPr lang="en-US" dirty="0" smtClean="0"/>
              <a:t> and the infected macrophage</a:t>
            </a:r>
          </a:p>
          <a:p>
            <a:pPr>
              <a:defRPr/>
            </a:pPr>
            <a:r>
              <a:rPr lang="en-US" dirty="0" smtClean="0"/>
              <a:t>Immune-associated pathology is also a risk, so some regulatory balance is required to maintain the lung physiology while achieving clearance or control</a:t>
            </a:r>
          </a:p>
        </p:txBody>
      </p:sp>
      <p:pic>
        <p:nvPicPr>
          <p:cNvPr id="5018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400" y="596900"/>
            <a:ext cx="5105400" cy="624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7467600" cy="1143000"/>
          </a:xfrm>
        </p:spPr>
        <p:txBody>
          <a:bodyPr/>
          <a:lstStyle/>
          <a:p>
            <a:pPr>
              <a:defRPr/>
            </a:pPr>
            <a:r>
              <a:rPr lang="en-US" dirty="0" smtClean="0"/>
              <a:t>IL-10 regulation of lung pathology</a:t>
            </a:r>
            <a:endParaRPr lang="en-US" dirty="0"/>
          </a:p>
        </p:txBody>
      </p:sp>
      <p:sp>
        <p:nvSpPr>
          <p:cNvPr id="3" name="Content Placeholder 2"/>
          <p:cNvSpPr>
            <a:spLocks noGrp="1"/>
          </p:cNvSpPr>
          <p:nvPr>
            <p:ph sz="quarter" idx="1"/>
          </p:nvPr>
        </p:nvSpPr>
        <p:spPr>
          <a:xfrm>
            <a:off x="0" y="1371600"/>
            <a:ext cx="3657600" cy="4873625"/>
          </a:xfrm>
        </p:spPr>
        <p:txBody>
          <a:bodyPr>
            <a:normAutofit lnSpcReduction="10000"/>
          </a:bodyPr>
          <a:lstStyle/>
          <a:p>
            <a:pPr>
              <a:defRPr/>
            </a:pPr>
            <a:r>
              <a:rPr lang="en-US" dirty="0" smtClean="0"/>
              <a:t>IL-10 has been shown in multiple infections to be a key regulatory of pathology</a:t>
            </a:r>
          </a:p>
          <a:p>
            <a:pPr>
              <a:defRPr/>
            </a:pPr>
            <a:r>
              <a:rPr lang="en-US" dirty="0" smtClean="0"/>
              <a:t>In influenza, IL-10 produced by multiple cell types is required for survival in certain models of infection</a:t>
            </a:r>
          </a:p>
          <a:p>
            <a:pPr>
              <a:defRPr/>
            </a:pPr>
            <a:r>
              <a:rPr lang="en-US" dirty="0" smtClean="0"/>
              <a:t>The </a:t>
            </a:r>
            <a:r>
              <a:rPr lang="en-US" dirty="0" err="1" smtClean="0"/>
              <a:t>pleiotropic</a:t>
            </a:r>
            <a:r>
              <a:rPr lang="en-US" dirty="0" smtClean="0"/>
              <a:t> effects of this cytokine are still poorly understood at a mechanistic level</a:t>
            </a:r>
            <a:endParaRPr lang="en-US" dirty="0"/>
          </a:p>
        </p:txBody>
      </p:sp>
      <p:pic>
        <p:nvPicPr>
          <p:cNvPr id="51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914400"/>
            <a:ext cx="5260975"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0"/>
            <a:ext cx="7143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457200"/>
            <a:ext cx="7467600" cy="1143000"/>
          </a:xfrm>
        </p:spPr>
        <p:txBody>
          <a:bodyPr/>
          <a:lstStyle/>
          <a:p>
            <a:pPr>
              <a:defRPr/>
            </a:pPr>
            <a:r>
              <a:rPr lang="en-US" dirty="0" smtClean="0"/>
              <a:t>Control of </a:t>
            </a:r>
            <a:r>
              <a:rPr lang="en-US" dirty="0" err="1" smtClean="0"/>
              <a:t>Mtb</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467600" cy="1143000"/>
          </a:xfrm>
        </p:spPr>
        <p:txBody>
          <a:bodyPr/>
          <a:lstStyle/>
          <a:p>
            <a:pPr>
              <a:defRPr/>
            </a:pPr>
            <a:r>
              <a:rPr lang="en-US" dirty="0" smtClean="0"/>
              <a:t>Summary of Control mechanisms</a:t>
            </a:r>
            <a:endParaRPr lang="en-US" dirty="0"/>
          </a:p>
        </p:txBody>
      </p:sp>
      <p:sp>
        <p:nvSpPr>
          <p:cNvPr id="24579" name="Content Placeholder 2"/>
          <p:cNvSpPr>
            <a:spLocks noGrp="1"/>
          </p:cNvSpPr>
          <p:nvPr>
            <p:ph sz="quarter" idx="1"/>
          </p:nvPr>
        </p:nvSpPr>
        <p:spPr>
          <a:xfrm>
            <a:off x="152400" y="1600200"/>
            <a:ext cx="3581400" cy="4873625"/>
          </a:xfrm>
        </p:spPr>
        <p:txBody>
          <a:bodyPr>
            <a:normAutofit fontScale="85000" lnSpcReduction="20000"/>
          </a:bodyPr>
          <a:lstStyle/>
          <a:p>
            <a:pPr>
              <a:defRPr/>
            </a:pPr>
            <a:r>
              <a:rPr lang="en-US" dirty="0" err="1" smtClean="0"/>
              <a:t>Phagolysosomal</a:t>
            </a:r>
            <a:r>
              <a:rPr lang="en-US" dirty="0" smtClean="0"/>
              <a:t> destruction is the most important mechanism for removing bacteria</a:t>
            </a:r>
          </a:p>
          <a:p>
            <a:pPr>
              <a:defRPr/>
            </a:pPr>
            <a:r>
              <a:rPr lang="en-US" dirty="0" err="1" smtClean="0"/>
              <a:t>IFNg</a:t>
            </a:r>
            <a:r>
              <a:rPr lang="en-US" dirty="0" smtClean="0"/>
              <a:t> stimulates the maturation of the </a:t>
            </a:r>
            <a:r>
              <a:rPr lang="en-US" dirty="0" err="1" smtClean="0"/>
              <a:t>phagolysosome</a:t>
            </a:r>
            <a:r>
              <a:rPr lang="en-US" dirty="0" smtClean="0"/>
              <a:t>, overcoming the inhibitory signals used by </a:t>
            </a:r>
            <a:r>
              <a:rPr lang="en-US" dirty="0" err="1" smtClean="0"/>
              <a:t>MTb</a:t>
            </a:r>
            <a:endParaRPr lang="en-US" dirty="0" smtClean="0"/>
          </a:p>
          <a:p>
            <a:pPr>
              <a:defRPr/>
            </a:pPr>
            <a:r>
              <a:rPr lang="en-US" dirty="0" smtClean="0"/>
              <a:t>The most effective form of this killing involves ROI and RNI</a:t>
            </a:r>
          </a:p>
          <a:p>
            <a:pPr>
              <a:defRPr/>
            </a:pPr>
            <a:r>
              <a:rPr lang="en-US" dirty="0" smtClean="0"/>
              <a:t>Adaptive immunity is important for regulating the cytokine environment and, to a smaller extent, for </a:t>
            </a:r>
            <a:r>
              <a:rPr lang="en-US" dirty="0" err="1" smtClean="0"/>
              <a:t>cytolytic</a:t>
            </a:r>
            <a:r>
              <a:rPr lang="en-US" dirty="0" smtClean="0"/>
              <a:t> killing</a:t>
            </a:r>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1828800"/>
            <a:ext cx="5508625"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325438" y="381000"/>
            <a:ext cx="84931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spcBef>
                <a:spcPts val="600"/>
              </a:spcBef>
              <a:buClr>
                <a:schemeClr val="accent1"/>
              </a:buClr>
              <a:buSzPct val="7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Corbel" panose="020B0503020204020204" pitchFamily="34" charset="0"/>
              </a:defRPr>
            </a:lvl1pPr>
            <a:lvl2pPr marL="742950" indent="-285750" eaLnBrk="0" hangingPunct="0">
              <a:spcBef>
                <a:spcPct val="20000"/>
              </a:spcBef>
              <a:buClr>
                <a:schemeClr val="accent1"/>
              </a:buClr>
              <a:buSzPct val="80000"/>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100">
                <a:solidFill>
                  <a:schemeClr val="tx1"/>
                </a:solidFill>
                <a:latin typeface="Corbel" panose="020B0503020204020204" pitchFamily="34" charset="0"/>
              </a:defRPr>
            </a:lvl2pPr>
            <a:lvl3pPr marL="1143000" indent="-228600" eaLnBrk="0" hangingPunct="0">
              <a:spcBef>
                <a:spcPct val="20000"/>
              </a:spcBef>
              <a:buClr>
                <a:srgbClr val="82A0B9"/>
              </a:buClr>
              <a:buSzPct val="6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orbel" panose="020B0503020204020204" pitchFamily="34" charset="0"/>
              </a:defRPr>
            </a:lvl3pPr>
            <a:lvl4pPr marL="1600200" indent="-228600" eaLnBrk="0" hangingPunct="0">
              <a:spcBef>
                <a:spcPct val="20000"/>
              </a:spcBef>
              <a:buClr>
                <a:srgbClr val="C8D7E5"/>
              </a:buClr>
              <a:buSzPct val="6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orbel" panose="020B0503020204020204" pitchFamily="34" charset="0"/>
              </a:defRPr>
            </a:lvl4pPr>
            <a:lvl5pPr marL="2057400" indent="-228600" eaLnBrk="0" hangingPunct="0">
              <a:spcBef>
                <a:spcPct val="20000"/>
              </a:spcBef>
              <a:buClr>
                <a:srgbClr val="EBC0B1"/>
              </a:buClr>
              <a:buSzPct val="68000"/>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Corbel" panose="020B0503020204020204" pitchFamily="34" charset="0"/>
              </a:defRPr>
            </a:lvl9pPr>
          </a:lstStyle>
          <a:p>
            <a:pPr algn="ctr" eaLnBrk="1" hangingPunct="1">
              <a:spcBef>
                <a:spcPct val="0"/>
              </a:spcBef>
              <a:buClrTx/>
              <a:buSzTx/>
              <a:buFontTx/>
              <a:buNone/>
            </a:pPr>
            <a:r>
              <a:rPr lang="en-GB" altLang="en-US" sz="1500" b="1">
                <a:solidFill>
                  <a:srgbClr val="000000"/>
                </a:solidFill>
                <a:latin typeface="Arial" panose="020B0604020202020204" pitchFamily="34" charset="0"/>
                <a:ea typeface="msgothic"/>
                <a:cs typeface="msgothic"/>
              </a:rPr>
              <a:t>TB incidence rates decrease with recovery of CD4 cell counts during antiretroviral therapy. </a:t>
            </a:r>
          </a:p>
        </p:txBody>
      </p:sp>
      <p:pic>
        <p:nvPicPr>
          <p:cNvPr id="542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6042025"/>
            <a:ext cx="9110663" cy="815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63" y="979488"/>
            <a:ext cx="7791450" cy="489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7" name="Text Box 4"/>
          <p:cNvSpPr txBox="1">
            <a:spLocks noChangeArrowheads="1"/>
          </p:cNvSpPr>
          <p:nvPr/>
        </p:nvSpPr>
        <p:spPr bwMode="auto">
          <a:xfrm>
            <a:off x="677863" y="5972175"/>
            <a:ext cx="3917950"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spcBef>
                <a:spcPts val="600"/>
              </a:spcBef>
              <a:buClr>
                <a:schemeClr val="accent1"/>
              </a:buClr>
              <a:buSzPct val="70000"/>
              <a:buFont typeface="Wingdings" panose="05000000000000000000" pitchFamily="2" charset="2"/>
              <a:buChar char=""/>
              <a:tabLst>
                <a:tab pos="723900" algn="l"/>
                <a:tab pos="1447800" algn="l"/>
                <a:tab pos="2171700" algn="l"/>
                <a:tab pos="2895600" algn="l"/>
                <a:tab pos="3619500" algn="l"/>
              </a:tabLst>
              <a:defRPr sz="2400">
                <a:solidFill>
                  <a:schemeClr val="tx1"/>
                </a:solidFill>
                <a:latin typeface="Corbel" panose="020B0503020204020204" pitchFamily="34" charset="0"/>
              </a:defRPr>
            </a:lvl1pPr>
            <a:lvl2pPr marL="742950" indent="-285750" eaLnBrk="0" hangingPunct="0">
              <a:spcBef>
                <a:spcPct val="20000"/>
              </a:spcBef>
              <a:buClr>
                <a:schemeClr val="accent1"/>
              </a:buClr>
              <a:buSzPct val="80000"/>
              <a:buFont typeface="Wingdings 2" panose="05020102010507070707" pitchFamily="18" charset="2"/>
              <a:buChar char=""/>
              <a:tabLst>
                <a:tab pos="723900" algn="l"/>
                <a:tab pos="1447800" algn="l"/>
                <a:tab pos="2171700" algn="l"/>
                <a:tab pos="2895600" algn="l"/>
                <a:tab pos="3619500" algn="l"/>
              </a:tabLst>
              <a:defRPr sz="2100">
                <a:solidFill>
                  <a:schemeClr val="tx1"/>
                </a:solidFill>
                <a:latin typeface="Corbel" panose="020B0503020204020204" pitchFamily="34" charset="0"/>
              </a:defRPr>
            </a:lvl2pPr>
            <a:lvl3pPr marL="1143000" indent="-228600" eaLnBrk="0" hangingPunct="0">
              <a:spcBef>
                <a:spcPct val="20000"/>
              </a:spcBef>
              <a:buClr>
                <a:srgbClr val="82A0B9"/>
              </a:buClr>
              <a:buSzPct val="60000"/>
              <a:buFont typeface="Wingdings" panose="05000000000000000000" pitchFamily="2" charset="2"/>
              <a:buChar char=""/>
              <a:tabLst>
                <a:tab pos="723900" algn="l"/>
                <a:tab pos="1447800" algn="l"/>
                <a:tab pos="2171700" algn="l"/>
                <a:tab pos="2895600" algn="l"/>
                <a:tab pos="3619500" algn="l"/>
              </a:tabLst>
              <a:defRPr>
                <a:solidFill>
                  <a:schemeClr val="tx1"/>
                </a:solidFill>
                <a:latin typeface="Corbel" panose="020B0503020204020204" pitchFamily="34" charset="0"/>
              </a:defRPr>
            </a:lvl3pPr>
            <a:lvl4pPr marL="1600200" indent="-228600" eaLnBrk="0" hangingPunct="0">
              <a:spcBef>
                <a:spcPct val="20000"/>
              </a:spcBef>
              <a:buClr>
                <a:srgbClr val="C8D7E5"/>
              </a:buClr>
              <a:buSzPct val="60000"/>
              <a:buFont typeface="Wingdings" panose="05000000000000000000" pitchFamily="2" charset="2"/>
              <a:buChar char=""/>
              <a:tabLst>
                <a:tab pos="723900" algn="l"/>
                <a:tab pos="1447800" algn="l"/>
                <a:tab pos="2171700" algn="l"/>
                <a:tab pos="2895600" algn="l"/>
                <a:tab pos="3619500" algn="l"/>
              </a:tabLst>
              <a:defRPr>
                <a:solidFill>
                  <a:schemeClr val="tx1"/>
                </a:solidFill>
                <a:latin typeface="Corbel" panose="020B0503020204020204" pitchFamily="34" charset="0"/>
              </a:defRPr>
            </a:lvl4pPr>
            <a:lvl5pPr marL="2057400" indent="-228600" eaLnBrk="0" hangingPunct="0">
              <a:spcBef>
                <a:spcPct val="20000"/>
              </a:spcBef>
              <a:buClr>
                <a:srgbClr val="EBC0B1"/>
              </a:buClr>
              <a:buSzPct val="68000"/>
              <a:buFont typeface="Wingdings 2" panose="05020102010507070707" pitchFamily="18" charset="2"/>
              <a:buChar char=""/>
              <a:tabLst>
                <a:tab pos="723900" algn="l"/>
                <a:tab pos="1447800" algn="l"/>
                <a:tab pos="2171700" algn="l"/>
                <a:tab pos="2895600" algn="l"/>
                <a:tab pos="3619500" algn="l"/>
              </a:tabLst>
              <a:defRPr sz="16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tabLst>
                <a:tab pos="723900" algn="l"/>
                <a:tab pos="1447800" algn="l"/>
                <a:tab pos="2171700" algn="l"/>
                <a:tab pos="2895600" algn="l"/>
                <a:tab pos="3619500" algn="l"/>
              </a:tabLst>
              <a:defRPr sz="16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tabLst>
                <a:tab pos="723900" algn="l"/>
                <a:tab pos="1447800" algn="l"/>
                <a:tab pos="2171700" algn="l"/>
                <a:tab pos="2895600" algn="l"/>
                <a:tab pos="3619500" algn="l"/>
              </a:tabLst>
              <a:defRPr sz="16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tabLst>
                <a:tab pos="723900" algn="l"/>
                <a:tab pos="1447800" algn="l"/>
                <a:tab pos="2171700" algn="l"/>
                <a:tab pos="2895600" algn="l"/>
                <a:tab pos="3619500" algn="l"/>
              </a:tabLst>
              <a:defRPr sz="16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tabLst>
                <a:tab pos="723900" algn="l"/>
                <a:tab pos="1447800" algn="l"/>
                <a:tab pos="2171700" algn="l"/>
                <a:tab pos="2895600" algn="l"/>
                <a:tab pos="3619500" algn="l"/>
              </a:tabLst>
              <a:defRPr sz="1600">
                <a:solidFill>
                  <a:schemeClr val="tx1"/>
                </a:solidFill>
                <a:latin typeface="Corbel" panose="020B0503020204020204" pitchFamily="34" charset="0"/>
              </a:defRPr>
            </a:lvl9pPr>
          </a:lstStyle>
          <a:p>
            <a:pPr eaLnBrk="1" hangingPunct="1">
              <a:spcBef>
                <a:spcPct val="0"/>
              </a:spcBef>
              <a:buClrTx/>
              <a:buSzTx/>
              <a:buFontTx/>
              <a:buNone/>
            </a:pPr>
            <a:r>
              <a:rPr lang="en-GB" altLang="en-US" sz="1100" b="1">
                <a:solidFill>
                  <a:srgbClr val="000000"/>
                </a:solidFill>
                <a:latin typeface="Arial" panose="020B0604020202020204" pitchFamily="34" charset="0"/>
                <a:ea typeface="msgothic"/>
                <a:cs typeface="msgothic"/>
              </a:rPr>
              <a:t>Candice K. Kwan, and Joel D. Ernst Clin. Microbiol. Rev. 2011;24:351-376</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325438" y="381000"/>
            <a:ext cx="84931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spcBef>
                <a:spcPts val="600"/>
              </a:spcBef>
              <a:buClr>
                <a:schemeClr val="accent1"/>
              </a:buClr>
              <a:buSzPct val="7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Corbel" panose="020B0503020204020204" pitchFamily="34" charset="0"/>
              </a:defRPr>
            </a:lvl1pPr>
            <a:lvl2pPr marL="742950" indent="-285750" eaLnBrk="0" hangingPunct="0">
              <a:spcBef>
                <a:spcPct val="20000"/>
              </a:spcBef>
              <a:buClr>
                <a:schemeClr val="accent1"/>
              </a:buClr>
              <a:buSzPct val="80000"/>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100">
                <a:solidFill>
                  <a:schemeClr val="tx1"/>
                </a:solidFill>
                <a:latin typeface="Corbel" panose="020B0503020204020204" pitchFamily="34" charset="0"/>
              </a:defRPr>
            </a:lvl2pPr>
            <a:lvl3pPr marL="1143000" indent="-228600" eaLnBrk="0" hangingPunct="0">
              <a:spcBef>
                <a:spcPct val="20000"/>
              </a:spcBef>
              <a:buClr>
                <a:srgbClr val="82A0B9"/>
              </a:buClr>
              <a:buSzPct val="6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orbel" panose="020B0503020204020204" pitchFamily="34" charset="0"/>
              </a:defRPr>
            </a:lvl3pPr>
            <a:lvl4pPr marL="1600200" indent="-228600" eaLnBrk="0" hangingPunct="0">
              <a:spcBef>
                <a:spcPct val="20000"/>
              </a:spcBef>
              <a:buClr>
                <a:srgbClr val="C8D7E5"/>
              </a:buClr>
              <a:buSzPct val="6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orbel" panose="020B0503020204020204" pitchFamily="34" charset="0"/>
              </a:defRPr>
            </a:lvl4pPr>
            <a:lvl5pPr marL="2057400" indent="-228600" eaLnBrk="0" hangingPunct="0">
              <a:spcBef>
                <a:spcPct val="20000"/>
              </a:spcBef>
              <a:buClr>
                <a:srgbClr val="EBC0B1"/>
              </a:buClr>
              <a:buSzPct val="68000"/>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Corbel" panose="020B0503020204020204" pitchFamily="34" charset="0"/>
              </a:defRPr>
            </a:lvl9pPr>
          </a:lstStyle>
          <a:p>
            <a:pPr algn="ctr" eaLnBrk="1" hangingPunct="1">
              <a:spcBef>
                <a:spcPct val="0"/>
              </a:spcBef>
              <a:buClrTx/>
              <a:buSzTx/>
              <a:buFontTx/>
              <a:buNone/>
            </a:pPr>
            <a:r>
              <a:rPr lang="en-GB" altLang="en-US" sz="1500" b="1">
                <a:solidFill>
                  <a:srgbClr val="000000"/>
                </a:solidFill>
                <a:latin typeface="Arial" panose="020B0604020202020204" pitchFamily="34" charset="0"/>
                <a:ea typeface="msgothic"/>
                <a:cs typeface="msgothic"/>
              </a:rPr>
              <a:t>Estimated excess TB cases attributed to the worsening HIV epidemic in the United States from 1985 to 1992. </a:t>
            </a:r>
          </a:p>
        </p:txBody>
      </p:sp>
      <p:pic>
        <p:nvPicPr>
          <p:cNvPr id="552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6042025"/>
            <a:ext cx="9110663" cy="815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025" y="979488"/>
            <a:ext cx="6208713" cy="489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301" name="Text Box 4"/>
          <p:cNvSpPr txBox="1">
            <a:spLocks noChangeArrowheads="1"/>
          </p:cNvSpPr>
          <p:nvPr/>
        </p:nvSpPr>
        <p:spPr bwMode="auto">
          <a:xfrm>
            <a:off x="1470025" y="5972175"/>
            <a:ext cx="3917950"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spcBef>
                <a:spcPts val="600"/>
              </a:spcBef>
              <a:buClr>
                <a:schemeClr val="accent1"/>
              </a:buClr>
              <a:buSzPct val="70000"/>
              <a:buFont typeface="Wingdings" panose="05000000000000000000" pitchFamily="2" charset="2"/>
              <a:buChar char=""/>
              <a:tabLst>
                <a:tab pos="723900" algn="l"/>
                <a:tab pos="1447800" algn="l"/>
                <a:tab pos="2171700" algn="l"/>
                <a:tab pos="2895600" algn="l"/>
                <a:tab pos="3619500" algn="l"/>
              </a:tabLst>
              <a:defRPr sz="2400">
                <a:solidFill>
                  <a:schemeClr val="tx1"/>
                </a:solidFill>
                <a:latin typeface="Corbel" panose="020B0503020204020204" pitchFamily="34" charset="0"/>
              </a:defRPr>
            </a:lvl1pPr>
            <a:lvl2pPr marL="742950" indent="-285750" eaLnBrk="0" hangingPunct="0">
              <a:spcBef>
                <a:spcPct val="20000"/>
              </a:spcBef>
              <a:buClr>
                <a:schemeClr val="accent1"/>
              </a:buClr>
              <a:buSzPct val="80000"/>
              <a:buFont typeface="Wingdings 2" panose="05020102010507070707" pitchFamily="18" charset="2"/>
              <a:buChar char=""/>
              <a:tabLst>
                <a:tab pos="723900" algn="l"/>
                <a:tab pos="1447800" algn="l"/>
                <a:tab pos="2171700" algn="l"/>
                <a:tab pos="2895600" algn="l"/>
                <a:tab pos="3619500" algn="l"/>
              </a:tabLst>
              <a:defRPr sz="2100">
                <a:solidFill>
                  <a:schemeClr val="tx1"/>
                </a:solidFill>
                <a:latin typeface="Corbel" panose="020B0503020204020204" pitchFamily="34" charset="0"/>
              </a:defRPr>
            </a:lvl2pPr>
            <a:lvl3pPr marL="1143000" indent="-228600" eaLnBrk="0" hangingPunct="0">
              <a:spcBef>
                <a:spcPct val="20000"/>
              </a:spcBef>
              <a:buClr>
                <a:srgbClr val="82A0B9"/>
              </a:buClr>
              <a:buSzPct val="60000"/>
              <a:buFont typeface="Wingdings" panose="05000000000000000000" pitchFamily="2" charset="2"/>
              <a:buChar char=""/>
              <a:tabLst>
                <a:tab pos="723900" algn="l"/>
                <a:tab pos="1447800" algn="l"/>
                <a:tab pos="2171700" algn="l"/>
                <a:tab pos="2895600" algn="l"/>
                <a:tab pos="3619500" algn="l"/>
              </a:tabLst>
              <a:defRPr>
                <a:solidFill>
                  <a:schemeClr val="tx1"/>
                </a:solidFill>
                <a:latin typeface="Corbel" panose="020B0503020204020204" pitchFamily="34" charset="0"/>
              </a:defRPr>
            </a:lvl3pPr>
            <a:lvl4pPr marL="1600200" indent="-228600" eaLnBrk="0" hangingPunct="0">
              <a:spcBef>
                <a:spcPct val="20000"/>
              </a:spcBef>
              <a:buClr>
                <a:srgbClr val="C8D7E5"/>
              </a:buClr>
              <a:buSzPct val="60000"/>
              <a:buFont typeface="Wingdings" panose="05000000000000000000" pitchFamily="2" charset="2"/>
              <a:buChar char=""/>
              <a:tabLst>
                <a:tab pos="723900" algn="l"/>
                <a:tab pos="1447800" algn="l"/>
                <a:tab pos="2171700" algn="l"/>
                <a:tab pos="2895600" algn="l"/>
                <a:tab pos="3619500" algn="l"/>
              </a:tabLst>
              <a:defRPr>
                <a:solidFill>
                  <a:schemeClr val="tx1"/>
                </a:solidFill>
                <a:latin typeface="Corbel" panose="020B0503020204020204" pitchFamily="34" charset="0"/>
              </a:defRPr>
            </a:lvl4pPr>
            <a:lvl5pPr marL="2057400" indent="-228600" eaLnBrk="0" hangingPunct="0">
              <a:spcBef>
                <a:spcPct val="20000"/>
              </a:spcBef>
              <a:buClr>
                <a:srgbClr val="EBC0B1"/>
              </a:buClr>
              <a:buSzPct val="68000"/>
              <a:buFont typeface="Wingdings 2" panose="05020102010507070707" pitchFamily="18" charset="2"/>
              <a:buChar char=""/>
              <a:tabLst>
                <a:tab pos="723900" algn="l"/>
                <a:tab pos="1447800" algn="l"/>
                <a:tab pos="2171700" algn="l"/>
                <a:tab pos="2895600" algn="l"/>
                <a:tab pos="3619500" algn="l"/>
              </a:tabLst>
              <a:defRPr sz="16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tabLst>
                <a:tab pos="723900" algn="l"/>
                <a:tab pos="1447800" algn="l"/>
                <a:tab pos="2171700" algn="l"/>
                <a:tab pos="2895600" algn="l"/>
                <a:tab pos="3619500" algn="l"/>
              </a:tabLst>
              <a:defRPr sz="16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tabLst>
                <a:tab pos="723900" algn="l"/>
                <a:tab pos="1447800" algn="l"/>
                <a:tab pos="2171700" algn="l"/>
                <a:tab pos="2895600" algn="l"/>
                <a:tab pos="3619500" algn="l"/>
              </a:tabLst>
              <a:defRPr sz="16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tabLst>
                <a:tab pos="723900" algn="l"/>
                <a:tab pos="1447800" algn="l"/>
                <a:tab pos="2171700" algn="l"/>
                <a:tab pos="2895600" algn="l"/>
                <a:tab pos="3619500" algn="l"/>
              </a:tabLst>
              <a:defRPr sz="16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tabLst>
                <a:tab pos="723900" algn="l"/>
                <a:tab pos="1447800" algn="l"/>
                <a:tab pos="2171700" algn="l"/>
                <a:tab pos="2895600" algn="l"/>
                <a:tab pos="3619500" algn="l"/>
              </a:tabLst>
              <a:defRPr sz="1600">
                <a:solidFill>
                  <a:schemeClr val="tx1"/>
                </a:solidFill>
                <a:latin typeface="Corbel" panose="020B0503020204020204" pitchFamily="34" charset="0"/>
              </a:defRPr>
            </a:lvl9pPr>
          </a:lstStyle>
          <a:p>
            <a:pPr eaLnBrk="1" hangingPunct="1">
              <a:spcBef>
                <a:spcPct val="0"/>
              </a:spcBef>
              <a:buClrTx/>
              <a:buSzTx/>
              <a:buFontTx/>
              <a:buNone/>
            </a:pPr>
            <a:r>
              <a:rPr lang="en-GB" altLang="en-US" sz="1100" b="1">
                <a:solidFill>
                  <a:srgbClr val="000000"/>
                </a:solidFill>
                <a:latin typeface="Arial" panose="020B0604020202020204" pitchFamily="34" charset="0"/>
                <a:ea typeface="msgothic"/>
                <a:cs typeface="msgothic"/>
              </a:rPr>
              <a:t>Candice K. Kwan, and Joel D. Ernst Clin. Microbiol. Rev. 2011;24:351-376</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467600" cy="1143000"/>
          </a:xfrm>
        </p:spPr>
        <p:txBody>
          <a:bodyPr/>
          <a:lstStyle/>
          <a:p>
            <a:pPr>
              <a:defRPr/>
            </a:pPr>
            <a:r>
              <a:rPr lang="en-US" dirty="0" smtClean="0"/>
              <a:t>Human Genetic Deficiencies</a:t>
            </a:r>
            <a:endParaRPr lang="en-US" dirty="0"/>
          </a:p>
        </p:txBody>
      </p:sp>
      <p:sp>
        <p:nvSpPr>
          <p:cNvPr id="56323" name="Content Placeholder 2"/>
          <p:cNvSpPr>
            <a:spLocks noGrp="1"/>
          </p:cNvSpPr>
          <p:nvPr>
            <p:ph sz="quarter" idx="1"/>
          </p:nvPr>
        </p:nvSpPr>
        <p:spPr>
          <a:xfrm>
            <a:off x="-76200" y="1755775"/>
            <a:ext cx="3581400" cy="4873625"/>
          </a:xfrm>
        </p:spPr>
        <p:txBody>
          <a:bodyPr/>
          <a:lstStyle/>
          <a:p>
            <a:r>
              <a:rPr lang="en-US" altLang="en-US" smtClean="0"/>
              <a:t>The primary phenotype of individuals with genetics deficiencies in IFN-g signaling or activation is susceptibility to Mycobacterial disease</a:t>
            </a:r>
          </a:p>
          <a:p>
            <a:r>
              <a:rPr lang="en-US" altLang="en-US" smtClean="0"/>
              <a:t>In contrast, deficiencies in Type I IFNs result in viral susceptibilities</a:t>
            </a:r>
          </a:p>
        </p:txBody>
      </p:sp>
      <p:pic>
        <p:nvPicPr>
          <p:cNvPr id="56324" name="Picture 2" descr="http://www3.interscience.wiley.com/cgi-bin/fulltext/121495427/n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66950"/>
            <a:ext cx="60991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4343400" cy="1752600"/>
          </a:xfrm>
        </p:spPr>
        <p:txBody>
          <a:bodyPr/>
          <a:lstStyle/>
          <a:p>
            <a:pPr>
              <a:defRPr/>
            </a:pPr>
            <a:r>
              <a:rPr lang="en-US" dirty="0" smtClean="0"/>
              <a:t>What causes reactivation?</a:t>
            </a:r>
            <a:endParaRPr lang="en-US" dirty="0"/>
          </a:p>
        </p:txBody>
      </p:sp>
      <p:pic>
        <p:nvPicPr>
          <p:cNvPr id="57347"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267200" y="71438"/>
            <a:ext cx="4724400" cy="6786562"/>
          </a:xfrm>
          <a:noFill/>
        </p:spPr>
      </p:pic>
      <p:sp>
        <p:nvSpPr>
          <p:cNvPr id="7" name="Content Placeholder 6"/>
          <p:cNvSpPr>
            <a:spLocks noGrp="1"/>
          </p:cNvSpPr>
          <p:nvPr>
            <p:ph sz="quarter" idx="2"/>
          </p:nvPr>
        </p:nvSpPr>
        <p:spPr>
          <a:xfrm>
            <a:off x="0" y="1143000"/>
            <a:ext cx="3657600" cy="4572000"/>
          </a:xfrm>
        </p:spPr>
        <p:txBody>
          <a:bodyPr>
            <a:normAutofit fontScale="92500" lnSpcReduction="10000"/>
          </a:bodyPr>
          <a:lstStyle/>
          <a:p>
            <a:pPr>
              <a:defRPr/>
            </a:pPr>
            <a:r>
              <a:rPr lang="en-US" dirty="0" smtClean="0"/>
              <a:t>In developing countries, post-primary disease rate peaks in young adult age groups (common feature of several types of infections—endocrine influence?)</a:t>
            </a:r>
          </a:p>
          <a:p>
            <a:pPr>
              <a:defRPr/>
            </a:pPr>
            <a:r>
              <a:rPr lang="en-US" dirty="0" err="1" smtClean="0"/>
              <a:t>Immunosuppression</a:t>
            </a:r>
            <a:r>
              <a:rPr lang="en-US" dirty="0" smtClean="0"/>
              <a:t> of innate or adaptive immunity results in reactivation (HIV, TNF blockade)</a:t>
            </a:r>
          </a:p>
          <a:p>
            <a:pPr>
              <a:defRPr/>
            </a:pPr>
            <a:r>
              <a:rPr lang="en-US" dirty="0" smtClean="0"/>
              <a:t>Immune senescence (aging)</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i="1" dirty="0" smtClean="0"/>
              <a:t>Plasmodium spp.:</a:t>
            </a:r>
            <a:r>
              <a:rPr lang="en-US" dirty="0" smtClean="0"/>
              <a:t> life cycle determine disease severity</a:t>
            </a:r>
            <a:endParaRPr lang="en-US" i="1" dirty="0"/>
          </a:p>
        </p:txBody>
      </p:sp>
      <p:graphicFrame>
        <p:nvGraphicFramePr>
          <p:cNvPr id="6" name="Table 5"/>
          <p:cNvGraphicFramePr>
            <a:graphicFrameLocks noGrp="1"/>
          </p:cNvGraphicFramePr>
          <p:nvPr/>
        </p:nvGraphicFramePr>
        <p:xfrm>
          <a:off x="1447800" y="1752600"/>
          <a:ext cx="6262688" cy="3687763"/>
        </p:xfrm>
        <a:graphic>
          <a:graphicData uri="http://schemas.openxmlformats.org/drawingml/2006/table">
            <a:tbl>
              <a:tblPr/>
              <a:tblGrid>
                <a:gridCol w="1252538">
                  <a:extLst>
                    <a:ext uri="{9D8B030D-6E8A-4147-A177-3AD203B41FA5}">
                      <a16:colId xmlns:a16="http://schemas.microsoft.com/office/drawing/2014/main" val="20000"/>
                    </a:ext>
                  </a:extLst>
                </a:gridCol>
                <a:gridCol w="1252538">
                  <a:extLst>
                    <a:ext uri="{9D8B030D-6E8A-4147-A177-3AD203B41FA5}">
                      <a16:colId xmlns:a16="http://schemas.microsoft.com/office/drawing/2014/main" val="20001"/>
                    </a:ext>
                  </a:extLst>
                </a:gridCol>
                <a:gridCol w="1252538">
                  <a:extLst>
                    <a:ext uri="{9D8B030D-6E8A-4147-A177-3AD203B41FA5}">
                      <a16:colId xmlns:a16="http://schemas.microsoft.com/office/drawing/2014/main" val="20002"/>
                    </a:ext>
                  </a:extLst>
                </a:gridCol>
                <a:gridCol w="1252538">
                  <a:extLst>
                    <a:ext uri="{9D8B030D-6E8A-4147-A177-3AD203B41FA5}">
                      <a16:colId xmlns:a16="http://schemas.microsoft.com/office/drawing/2014/main" val="20003"/>
                    </a:ext>
                  </a:extLst>
                </a:gridCol>
                <a:gridCol w="1252538">
                  <a:extLst>
                    <a:ext uri="{9D8B030D-6E8A-4147-A177-3AD203B41FA5}">
                      <a16:colId xmlns:a16="http://schemas.microsoft.com/office/drawing/2014/main" val="20004"/>
                    </a:ext>
                  </a:extLst>
                </a:gridCol>
              </a:tblGrid>
              <a:tr h="324567">
                <a:tc gridSpan="5">
                  <a:txBody>
                    <a:bodyPr/>
                    <a:lstStyle/>
                    <a:p>
                      <a:pPr algn="l" fontAlgn="b"/>
                      <a:r>
                        <a:rPr lang="en-US" sz="1800" b="0" i="0" u="none" strike="noStrike" dirty="0" err="1">
                          <a:solidFill>
                            <a:srgbClr val="000000"/>
                          </a:solidFill>
                          <a:latin typeface="Calibri"/>
                        </a:rPr>
                        <a:t>Exoerythrocytic</a:t>
                      </a:r>
                      <a:r>
                        <a:rPr lang="en-US" sz="1800" b="0" i="0" u="none" strike="noStrike" dirty="0">
                          <a:solidFill>
                            <a:srgbClr val="000000"/>
                          </a:solidFill>
                          <a:latin typeface="Calibri"/>
                        </a:rPr>
                        <a:t> </a:t>
                      </a:r>
                      <a:r>
                        <a:rPr lang="en-US" sz="1800" b="0" i="0" u="none" strike="noStrike" dirty="0" err="1">
                          <a:solidFill>
                            <a:srgbClr val="000000"/>
                          </a:solidFill>
                          <a:latin typeface="Calibri"/>
                        </a:rPr>
                        <a:t>schizogony</a:t>
                      </a:r>
                      <a:r>
                        <a:rPr lang="en-US" sz="1800" b="0" i="0" u="none" strike="noStrike" dirty="0">
                          <a:solidFill>
                            <a:srgbClr val="000000"/>
                          </a:solidFill>
                          <a:latin typeface="Calibri"/>
                        </a:rPr>
                        <a:t> and </a:t>
                      </a:r>
                      <a:r>
                        <a:rPr lang="en-US" sz="1800" b="0" i="0" u="none" strike="noStrike" dirty="0" err="1">
                          <a:solidFill>
                            <a:srgbClr val="000000"/>
                          </a:solidFill>
                          <a:latin typeface="Calibri"/>
                        </a:rPr>
                        <a:t>prepatent</a:t>
                      </a:r>
                      <a:r>
                        <a:rPr lang="en-US" sz="1800" b="0" i="0" u="none" strike="noStrike" dirty="0">
                          <a:solidFill>
                            <a:srgbClr val="000000"/>
                          </a:solidFill>
                          <a:latin typeface="Calibri"/>
                        </a:rPr>
                        <a:t> and incubation periods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7956">
                <a:tc>
                  <a:txBody>
                    <a:bodyPr/>
                    <a:lstStyle/>
                    <a:p>
                      <a:pPr algn="l" fontAlgn="b"/>
                      <a:endParaRPr lang="en-US" sz="18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1" u="none" strike="noStrike">
                          <a:solidFill>
                            <a:srgbClr val="000000"/>
                          </a:solidFill>
                          <a:latin typeface="Calibri"/>
                        </a:rPr>
                        <a:t>P. falciparum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1" u="none" strike="noStrike">
                          <a:solidFill>
                            <a:srgbClr val="000000"/>
                          </a:solidFill>
                          <a:latin typeface="Calibri"/>
                        </a:rPr>
                        <a:t>P. vivax</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1" u="none" strike="noStrike">
                          <a:solidFill>
                            <a:srgbClr val="000000"/>
                          </a:solidFill>
                          <a:latin typeface="Calibri"/>
                        </a:rPr>
                        <a:t>P. ovale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1" u="none" strike="noStrike">
                          <a:solidFill>
                            <a:srgbClr val="000000"/>
                          </a:solidFill>
                          <a:latin typeface="Calibri"/>
                        </a:rPr>
                        <a:t>P. malariae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8181">
                <a:tc>
                  <a:txBody>
                    <a:bodyPr/>
                    <a:lstStyle/>
                    <a:p>
                      <a:pPr algn="l" fontAlgn="b"/>
                      <a:r>
                        <a:rPr lang="en-US" sz="1800" b="0" i="0" u="none" strike="noStrike">
                          <a:solidFill>
                            <a:srgbClr val="000000"/>
                          </a:solidFill>
                          <a:latin typeface="Calibri"/>
                        </a:rPr>
                        <a:t>Prepatent period (days)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8-12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15-18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17275">
                <a:tc>
                  <a:txBody>
                    <a:bodyPr/>
                    <a:lstStyle/>
                    <a:p>
                      <a:pPr algn="l" fontAlgn="b"/>
                      <a:r>
                        <a:rPr lang="en-US" sz="1800" b="0" i="0" u="none" strike="noStrike">
                          <a:solidFill>
                            <a:srgbClr val="000000"/>
                          </a:solidFill>
                          <a:latin typeface="Calibri"/>
                        </a:rPr>
                        <a:t>Incubation period (days)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7-14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12-17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16-18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18-40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32509">
                <a:tc>
                  <a:txBody>
                    <a:bodyPr/>
                    <a:lstStyle/>
                    <a:p>
                      <a:pPr algn="l" fontAlgn="b"/>
                      <a:r>
                        <a:rPr lang="en-US" sz="1800" b="0" i="0" u="none" strike="noStrike">
                          <a:solidFill>
                            <a:srgbClr val="000000"/>
                          </a:solidFill>
                          <a:latin typeface="Calibri"/>
                        </a:rPr>
                        <a:t>Merozoite maturation (days)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12-16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17275">
                <a:tc>
                  <a:txBody>
                    <a:bodyPr/>
                    <a:lstStyle/>
                    <a:p>
                      <a:pPr algn="l" fontAlgn="b"/>
                      <a:r>
                        <a:rPr lang="en-US" sz="1800" b="0" i="0" u="none" strike="noStrike">
                          <a:solidFill>
                            <a:srgbClr val="000000"/>
                          </a:solidFill>
                          <a:latin typeface="Calibri"/>
                        </a:rPr>
                        <a:t>Merozoites produced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40,000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15,000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2000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58371" name="Content Placeholder 2"/>
          <p:cNvSpPr>
            <a:spLocks noGrp="1"/>
          </p:cNvSpPr>
          <p:nvPr>
            <p:ph sz="quarter" idx="1"/>
          </p:nvPr>
        </p:nvSpPr>
        <p:spPr>
          <a:xfrm>
            <a:off x="457200" y="1600200"/>
            <a:ext cx="7467600" cy="4873625"/>
          </a:xfrm>
        </p:spPr>
        <p:txBody>
          <a:bodyPr/>
          <a:lstStyle/>
          <a:p>
            <a:endParaRPr lang="en-US" altLang="en-US" smtClean="0"/>
          </a:p>
        </p:txBody>
      </p:sp>
      <p:pic>
        <p:nvPicPr>
          <p:cNvPr id="583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0772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467600" cy="1143000"/>
          </a:xfrm>
        </p:spPr>
        <p:txBody>
          <a:bodyPr/>
          <a:lstStyle/>
          <a:p>
            <a:pPr>
              <a:defRPr/>
            </a:pPr>
            <a:r>
              <a:rPr lang="en-US" dirty="0" smtClean="0"/>
              <a:t>Rate of adaptive response correlates with control</a:t>
            </a:r>
            <a:endParaRPr lang="en-US" dirty="0"/>
          </a:p>
        </p:txBody>
      </p:sp>
      <p:pic>
        <p:nvPicPr>
          <p:cNvPr id="5939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04813"/>
            <a:ext cx="4876800" cy="645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controls Reactivation? </a:t>
            </a:r>
            <a:endParaRPr lang="en-US" dirty="0"/>
          </a:p>
        </p:txBody>
      </p:sp>
      <p:sp>
        <p:nvSpPr>
          <p:cNvPr id="60419" name="Content Placeholder 2"/>
          <p:cNvSpPr>
            <a:spLocks noGrp="1"/>
          </p:cNvSpPr>
          <p:nvPr>
            <p:ph sz="quarter" idx="1"/>
          </p:nvPr>
        </p:nvSpPr>
        <p:spPr>
          <a:xfrm>
            <a:off x="457200" y="1600200"/>
            <a:ext cx="7467600" cy="2895600"/>
          </a:xfrm>
        </p:spPr>
        <p:txBody>
          <a:bodyPr/>
          <a:lstStyle/>
          <a:p>
            <a:r>
              <a:rPr lang="en-US" altLang="en-US" smtClean="0"/>
              <a:t>Diagnosis and assessment of TB still relies on chest radiography</a:t>
            </a:r>
          </a:p>
          <a:p>
            <a:r>
              <a:rPr lang="en-US" altLang="en-US" smtClean="0"/>
              <a:t>Rapid sequencing approaches might provide a platform for greater diagnostic discernment with less invasive techniques</a:t>
            </a:r>
          </a:p>
          <a:p>
            <a:r>
              <a:rPr lang="en-US" altLang="en-US" smtClean="0"/>
              <a:t>These studies also generate hypotheses that can lead to better understanding and prediction of reactivation</a:t>
            </a:r>
          </a:p>
          <a:p>
            <a:endParaRPr lang="en-US" altLang="en-US" smtClean="0"/>
          </a:p>
        </p:txBody>
      </p:sp>
      <p:pic>
        <p:nvPicPr>
          <p:cNvPr id="604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075" y="4495800"/>
            <a:ext cx="50292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61443" name="Content Placeholder 2"/>
          <p:cNvSpPr>
            <a:spLocks noGrp="1"/>
          </p:cNvSpPr>
          <p:nvPr>
            <p:ph sz="quarter" idx="1"/>
          </p:nvPr>
        </p:nvSpPr>
        <p:spPr>
          <a:xfrm>
            <a:off x="457200" y="1600200"/>
            <a:ext cx="7467600" cy="4873625"/>
          </a:xfrm>
        </p:spPr>
        <p:txBody>
          <a:bodyPr/>
          <a:lstStyle/>
          <a:p>
            <a:endParaRPr lang="en-US" altLang="en-US" smtClean="0"/>
          </a:p>
        </p:txBody>
      </p:sp>
      <p:pic>
        <p:nvPicPr>
          <p:cNvPr id="61444" name="Picture 2" descr="A distinct whole-blood 393-gene transcriptional signature of active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115888"/>
            <a:ext cx="7932737" cy="666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7467600" cy="1143000"/>
          </a:xfrm>
        </p:spPr>
        <p:txBody>
          <a:bodyPr/>
          <a:lstStyle/>
          <a:p>
            <a:pPr>
              <a:defRPr/>
            </a:pPr>
            <a:r>
              <a:rPr lang="en-US" dirty="0" smtClean="0"/>
              <a:t>Summary and Perspectives</a:t>
            </a:r>
            <a:endParaRPr lang="en-US" dirty="0"/>
          </a:p>
        </p:txBody>
      </p:sp>
      <p:sp>
        <p:nvSpPr>
          <p:cNvPr id="62467" name="Content Placeholder 2"/>
          <p:cNvSpPr>
            <a:spLocks noGrp="1"/>
          </p:cNvSpPr>
          <p:nvPr>
            <p:ph sz="quarter" idx="1"/>
          </p:nvPr>
        </p:nvSpPr>
        <p:spPr>
          <a:xfrm>
            <a:off x="228600" y="609600"/>
            <a:ext cx="7467600" cy="4873625"/>
          </a:xfrm>
        </p:spPr>
        <p:txBody>
          <a:bodyPr/>
          <a:lstStyle/>
          <a:p>
            <a:r>
              <a:rPr lang="en-US" altLang="en-US" smtClean="0"/>
              <a:t>MTb is never completely cleared following initial infection</a:t>
            </a:r>
          </a:p>
          <a:p>
            <a:r>
              <a:rPr lang="en-US" altLang="en-US" smtClean="0"/>
              <a:t>The primary effector mechanisms are macrophage bactericidal functions, but their success is determined by the cytokine and cellular regulatory environment</a:t>
            </a:r>
          </a:p>
          <a:p>
            <a:r>
              <a:rPr lang="en-US" altLang="en-US" smtClean="0"/>
              <a:t>Small subtle shifts over time or dramatic short-term changes lead to reactivation and disease</a:t>
            </a:r>
          </a:p>
        </p:txBody>
      </p:sp>
      <p:pic>
        <p:nvPicPr>
          <p:cNvPr id="6246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22688"/>
            <a:ext cx="9134475"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467600" cy="1143000"/>
          </a:xfrm>
        </p:spPr>
        <p:txBody>
          <a:bodyPr/>
          <a:lstStyle/>
          <a:p>
            <a:pPr>
              <a:defRPr/>
            </a:pPr>
            <a:r>
              <a:rPr lang="en-US" i="1" dirty="0" smtClean="0"/>
              <a:t>P. </a:t>
            </a:r>
            <a:r>
              <a:rPr lang="en-US" i="1" dirty="0" err="1" smtClean="0"/>
              <a:t>Falciparum</a:t>
            </a:r>
            <a:r>
              <a:rPr lang="en-US" i="1" dirty="0" smtClean="0"/>
              <a:t> </a:t>
            </a:r>
            <a:r>
              <a:rPr lang="en-US" dirty="0" smtClean="0"/>
              <a:t>also causes a more severe disease presentation</a:t>
            </a:r>
            <a:endParaRPr lang="en-US" i="1" dirty="0"/>
          </a:p>
        </p:txBody>
      </p:sp>
      <p:pic>
        <p:nvPicPr>
          <p:cNvPr id="13315"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419600" y="565150"/>
            <a:ext cx="4343400" cy="6292850"/>
          </a:xfrm>
          <a:noFill/>
        </p:spPr>
      </p:pic>
      <p:sp>
        <p:nvSpPr>
          <p:cNvPr id="13316" name="Content Placeholder 4"/>
          <p:cNvSpPr>
            <a:spLocks noGrp="1"/>
          </p:cNvSpPr>
          <p:nvPr>
            <p:ph sz="quarter" idx="2"/>
          </p:nvPr>
        </p:nvSpPr>
        <p:spPr>
          <a:xfrm>
            <a:off x="152400" y="1676400"/>
            <a:ext cx="3657600" cy="4572000"/>
          </a:xfrm>
        </p:spPr>
        <p:txBody>
          <a:bodyPr/>
          <a:lstStyle/>
          <a:p>
            <a:r>
              <a:rPr lang="en-US" altLang="en-US" smtClean="0"/>
              <a:t>Severe fevers are characteristic of any malaria, but the frequency and duration of relapse are the key features of falciparum and vivax malaria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Variation of symptoms among Plasmodium species</a:t>
            </a:r>
            <a:endParaRPr lang="en-US" dirty="0"/>
          </a:p>
        </p:txBody>
      </p:sp>
      <p:graphicFrame>
        <p:nvGraphicFramePr>
          <p:cNvPr id="4" name="Content Placeholder 3"/>
          <p:cNvGraphicFramePr>
            <a:graphicFrameLocks noGrp="1"/>
          </p:cNvGraphicFramePr>
          <p:nvPr>
            <p:ph sz="quarter" idx="1"/>
          </p:nvPr>
        </p:nvGraphicFramePr>
        <p:xfrm>
          <a:off x="4267200" y="1035050"/>
          <a:ext cx="4267200" cy="5026025"/>
        </p:xfrm>
        <a:graphic>
          <a:graphicData uri="http://schemas.openxmlformats.org/drawingml/2006/table">
            <a:tbl>
              <a:tblPr/>
              <a:tblGrid>
                <a:gridCol w="853440">
                  <a:extLst>
                    <a:ext uri="{9D8B030D-6E8A-4147-A177-3AD203B41FA5}">
                      <a16:colId xmlns:a16="http://schemas.microsoft.com/office/drawing/2014/main" val="20000"/>
                    </a:ext>
                  </a:extLst>
                </a:gridCol>
                <a:gridCol w="853440">
                  <a:extLst>
                    <a:ext uri="{9D8B030D-6E8A-4147-A177-3AD203B41FA5}">
                      <a16:colId xmlns:a16="http://schemas.microsoft.com/office/drawing/2014/main" val="20001"/>
                    </a:ext>
                  </a:extLst>
                </a:gridCol>
                <a:gridCol w="853440">
                  <a:extLst>
                    <a:ext uri="{9D8B030D-6E8A-4147-A177-3AD203B41FA5}">
                      <a16:colId xmlns:a16="http://schemas.microsoft.com/office/drawing/2014/main" val="20002"/>
                    </a:ext>
                  </a:extLst>
                </a:gridCol>
                <a:gridCol w="853440">
                  <a:extLst>
                    <a:ext uri="{9D8B030D-6E8A-4147-A177-3AD203B41FA5}">
                      <a16:colId xmlns:a16="http://schemas.microsoft.com/office/drawing/2014/main" val="20003"/>
                    </a:ext>
                  </a:extLst>
                </a:gridCol>
                <a:gridCol w="853440">
                  <a:extLst>
                    <a:ext uri="{9D8B030D-6E8A-4147-A177-3AD203B41FA5}">
                      <a16:colId xmlns:a16="http://schemas.microsoft.com/office/drawing/2014/main" val="20004"/>
                    </a:ext>
                  </a:extLst>
                </a:gridCol>
              </a:tblGrid>
              <a:tr h="222418">
                <a:tc gridSpan="4">
                  <a:txBody>
                    <a:bodyPr/>
                    <a:lstStyle/>
                    <a:p>
                      <a:pPr algn="l" fontAlgn="b"/>
                      <a:r>
                        <a:rPr lang="en-US" sz="1400" b="0" i="0" u="none" strike="noStrike">
                          <a:solidFill>
                            <a:srgbClr val="000000"/>
                          </a:solidFill>
                          <a:latin typeface="Calibri"/>
                        </a:rPr>
                        <a:t>Disease Severity and Duration</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latin typeface="Calibri"/>
                      </a:endParaRP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9230">
                <a:tc>
                  <a:txBody>
                    <a:bodyPr/>
                    <a:lstStyle/>
                    <a:p>
                      <a:pPr algn="l" fontAlgn="t"/>
                      <a:endParaRPr lang="en-US" sz="1400" b="0" i="0" u="none" strike="noStrike">
                        <a:solidFill>
                          <a:srgbClr val="000000"/>
                        </a:solidFill>
                        <a:latin typeface="Calibri"/>
                      </a:endParaRPr>
                    </a:p>
                  </a:txBody>
                  <a:tcPr marL="7566" marR="7566" marT="777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latin typeface="Calibri"/>
                        </a:rPr>
                        <a:t>vivax</a:t>
                      </a:r>
                    </a:p>
                  </a:txBody>
                  <a:tcPr marL="7566" marR="7566" marT="777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latin typeface="Calibri"/>
                        </a:rPr>
                        <a:t>ovale</a:t>
                      </a:r>
                    </a:p>
                  </a:txBody>
                  <a:tcPr marL="7566" marR="7566" marT="777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latin typeface="Calibri"/>
                        </a:rPr>
                        <a:t>malariae</a:t>
                      </a:r>
                    </a:p>
                  </a:txBody>
                  <a:tcPr marL="7566" marR="7566" marT="777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latin typeface="Calibri"/>
                        </a:rPr>
                        <a:t>falciparum</a:t>
                      </a:r>
                    </a:p>
                  </a:txBody>
                  <a:tcPr marL="7566" marR="7566" marT="777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9118">
                <a:tc>
                  <a:txBody>
                    <a:bodyPr/>
                    <a:lstStyle/>
                    <a:p>
                      <a:pPr algn="l" fontAlgn="b"/>
                      <a:r>
                        <a:rPr lang="en-US" sz="1400" b="0" i="0" u="none" strike="noStrike">
                          <a:solidFill>
                            <a:srgbClr val="000000"/>
                          </a:solidFill>
                          <a:latin typeface="Calibri"/>
                        </a:rPr>
                        <a:t>Initial Paraoxysm Severity</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moderate to severe</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mild</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moderate to severe</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severe</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9118">
                <a:tc>
                  <a:txBody>
                    <a:bodyPr/>
                    <a:lstStyle/>
                    <a:p>
                      <a:pPr algn="l" fontAlgn="b"/>
                      <a:r>
                        <a:rPr lang="en-US" sz="1400" b="0" i="0" u="none" strike="noStrike">
                          <a:solidFill>
                            <a:srgbClr val="000000"/>
                          </a:solidFill>
                          <a:latin typeface="Calibri"/>
                        </a:rPr>
                        <a:t>Average Parasitemia (mm</a:t>
                      </a:r>
                      <a:r>
                        <a:rPr lang="en-US" sz="1400" b="0" i="0" u="none" strike="noStrike" baseline="30000">
                          <a:solidFill>
                            <a:srgbClr val="000000"/>
                          </a:solidFill>
                          <a:latin typeface="Calibri"/>
                        </a:rPr>
                        <a:t>3</a:t>
                      </a:r>
                      <a:r>
                        <a:rPr lang="en-US" sz="1400" b="0" i="0" u="none" strike="noStrike">
                          <a:solidFill>
                            <a:srgbClr val="000000"/>
                          </a:solidFill>
                          <a:latin typeface="Calibri"/>
                        </a:rPr>
                        <a:t>)</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20,000</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9,000</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6,000</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50,000-500,000</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44768">
                <a:tc>
                  <a:txBody>
                    <a:bodyPr/>
                    <a:lstStyle/>
                    <a:p>
                      <a:pPr algn="l" fontAlgn="b"/>
                      <a:r>
                        <a:rPr lang="en-US" sz="1400" b="0" i="0" u="none" strike="noStrike">
                          <a:solidFill>
                            <a:srgbClr val="000000"/>
                          </a:solidFill>
                          <a:latin typeface="Calibri"/>
                        </a:rPr>
                        <a:t>Maximum Parasitemia (mm</a:t>
                      </a:r>
                      <a:r>
                        <a:rPr lang="en-US" sz="1400" b="0" i="0" u="none" strike="noStrike" baseline="30000">
                          <a:solidFill>
                            <a:srgbClr val="000000"/>
                          </a:solidFill>
                          <a:latin typeface="Calibri"/>
                        </a:rPr>
                        <a:t>3</a:t>
                      </a:r>
                      <a:r>
                        <a:rPr lang="en-US" sz="1400" b="0" i="0" u="none" strike="noStrike">
                          <a:solidFill>
                            <a:srgbClr val="000000"/>
                          </a:solidFill>
                          <a:latin typeface="Calibri"/>
                        </a:rPr>
                        <a:t>)</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50,000</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30,000</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20,000</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2,500,000</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23077">
                <a:tc>
                  <a:txBody>
                    <a:bodyPr/>
                    <a:lstStyle/>
                    <a:p>
                      <a:pPr algn="l" fontAlgn="b"/>
                      <a:r>
                        <a:rPr lang="en-US" sz="1400" b="0" i="0" u="none" strike="noStrike">
                          <a:solidFill>
                            <a:srgbClr val="000000"/>
                          </a:solidFill>
                          <a:latin typeface="Calibri"/>
                        </a:rPr>
                        <a:t>Symptom Duration (untreated)</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3-8+ weeks</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2-3 weeks</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3-24 weeks</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2-3 weeks</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67691">
                <a:tc>
                  <a:txBody>
                    <a:bodyPr/>
                    <a:lstStyle/>
                    <a:p>
                      <a:pPr algn="l" fontAlgn="b"/>
                      <a:r>
                        <a:rPr lang="en-US" sz="1400" b="0" i="0" u="none" strike="noStrike">
                          <a:solidFill>
                            <a:srgbClr val="000000"/>
                          </a:solidFill>
                          <a:latin typeface="Calibri"/>
                        </a:rPr>
                        <a:t>Maximum Infection Duration (untreated)</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5-8 years</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12-20 months</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20-50+ years</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6-17 months</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2418">
                <a:tc>
                  <a:txBody>
                    <a:bodyPr/>
                    <a:lstStyle/>
                    <a:p>
                      <a:pPr algn="l" fontAlgn="b"/>
                      <a:r>
                        <a:rPr lang="en-US" sz="1400" b="0" i="0" u="none" strike="noStrike">
                          <a:solidFill>
                            <a:srgbClr val="000000"/>
                          </a:solidFill>
                          <a:latin typeface="Calibri"/>
                        </a:rPr>
                        <a:t>Anemia</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35768">
                <a:tc>
                  <a:txBody>
                    <a:bodyPr/>
                    <a:lstStyle/>
                    <a:p>
                      <a:pPr algn="l" fontAlgn="b"/>
                      <a:r>
                        <a:rPr lang="en-US" sz="1400" b="0" i="0" u="none" strike="noStrike">
                          <a:solidFill>
                            <a:srgbClr val="000000"/>
                          </a:solidFill>
                          <a:latin typeface="Calibri"/>
                        </a:rPr>
                        <a:t>Complications</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renal</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cerebral</a:t>
                      </a:r>
                    </a:p>
                  </a:txBody>
                  <a:tcPr marL="7566" marR="7566" marT="77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22418">
                <a:tc gridSpan="5">
                  <a:txBody>
                    <a:bodyPr/>
                    <a:lstStyle/>
                    <a:p>
                      <a:pPr algn="l" fontAlgn="t"/>
                      <a:r>
                        <a:rPr lang="en-US" sz="1400" b="0" i="0" u="none" strike="noStrike" dirty="0">
                          <a:solidFill>
                            <a:srgbClr val="000000"/>
                          </a:solidFill>
                          <a:latin typeface="Calibri"/>
                        </a:rPr>
                        <a:t>Modified from </a:t>
                      </a:r>
                      <a:r>
                        <a:rPr lang="en-US" sz="1400" b="0" i="0" u="none" strike="noStrike" dirty="0" err="1">
                          <a:solidFill>
                            <a:srgbClr val="000000"/>
                          </a:solidFill>
                          <a:latin typeface="Calibri"/>
                        </a:rPr>
                        <a:t>Markell</a:t>
                      </a:r>
                      <a:r>
                        <a:rPr lang="en-US" sz="1400" b="0" i="0" u="none" strike="noStrike" dirty="0">
                          <a:solidFill>
                            <a:srgbClr val="000000"/>
                          </a:solidFill>
                          <a:latin typeface="Calibri"/>
                        </a:rPr>
                        <a:t> and </a:t>
                      </a:r>
                      <a:r>
                        <a:rPr lang="en-US" sz="1400" b="0" i="0" u="none" strike="noStrike" dirty="0" err="1">
                          <a:solidFill>
                            <a:srgbClr val="000000"/>
                          </a:solidFill>
                          <a:latin typeface="Calibri"/>
                        </a:rPr>
                        <a:t>Voge's</a:t>
                      </a:r>
                      <a:r>
                        <a:rPr lang="en-US" sz="1400" b="0" i="0" u="none" strike="noStrike" dirty="0">
                          <a:solidFill>
                            <a:srgbClr val="000000"/>
                          </a:solidFill>
                          <a:latin typeface="Calibri"/>
                        </a:rPr>
                        <a:t> Medical </a:t>
                      </a:r>
                      <a:r>
                        <a:rPr lang="en-US" sz="1400" b="0" i="0" u="none" strike="noStrike" dirty="0" err="1">
                          <a:solidFill>
                            <a:srgbClr val="000000"/>
                          </a:solidFill>
                          <a:latin typeface="Calibri"/>
                        </a:rPr>
                        <a:t>Parasitology</a:t>
                      </a:r>
                      <a:endParaRPr lang="en-US" sz="1400" b="0" i="0" u="none" strike="noStrike" dirty="0">
                        <a:solidFill>
                          <a:srgbClr val="000000"/>
                        </a:solidFill>
                        <a:latin typeface="Calibri"/>
                      </a:endParaRPr>
                    </a:p>
                  </a:txBody>
                  <a:tcPr marL="7566" marR="7566" marT="777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14400" name="Content Placeholder 4"/>
          <p:cNvSpPr>
            <a:spLocks noGrp="1"/>
          </p:cNvSpPr>
          <p:nvPr>
            <p:ph sz="quarter" idx="2"/>
          </p:nvPr>
        </p:nvSpPr>
        <p:spPr>
          <a:xfrm>
            <a:off x="457200" y="1676400"/>
            <a:ext cx="3657600" cy="4572000"/>
          </a:xfrm>
        </p:spPr>
        <p:txBody>
          <a:bodyPr/>
          <a:lstStyle/>
          <a:p>
            <a:r>
              <a:rPr lang="en-US" altLang="en-US" smtClean="0"/>
              <a:t>While falciparum is the only species associated with severe mortality, the others (particularly vivax) inflict a high degree of morbidity</a:t>
            </a:r>
          </a:p>
          <a:p>
            <a:r>
              <a:rPr lang="en-US" altLang="en-US" smtClean="0"/>
              <a:t>Some species can persist in the liver for years, while others persist in the blood stages as a low level infection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Malaria in Mice</a:t>
            </a:r>
            <a:br>
              <a:rPr lang="en-US" dirty="0" smtClean="0"/>
            </a:br>
            <a:endParaRPr lang="en-US" dirty="0"/>
          </a:p>
        </p:txBody>
      </p:sp>
      <p:sp>
        <p:nvSpPr>
          <p:cNvPr id="3" name="Content Placeholder 2"/>
          <p:cNvSpPr>
            <a:spLocks noGrp="1"/>
          </p:cNvSpPr>
          <p:nvPr>
            <p:ph sz="quarter" idx="1"/>
          </p:nvPr>
        </p:nvSpPr>
        <p:spPr>
          <a:xfrm>
            <a:off x="228600" y="1066800"/>
            <a:ext cx="8285163" cy="5407025"/>
          </a:xfrm>
        </p:spPr>
        <p:txBody>
          <a:bodyPr>
            <a:normAutofit fontScale="85000" lnSpcReduction="20000"/>
          </a:bodyPr>
          <a:lstStyle/>
          <a:p>
            <a:pPr>
              <a:defRPr/>
            </a:pPr>
            <a:r>
              <a:rPr lang="en-US" dirty="0" smtClean="0"/>
              <a:t>Early during infection, P. </a:t>
            </a:r>
            <a:r>
              <a:rPr lang="en-US" dirty="0" err="1" smtClean="0"/>
              <a:t>berghei</a:t>
            </a:r>
            <a:r>
              <a:rPr lang="en-US" dirty="0" smtClean="0"/>
              <a:t> strain ANKA is a good model of cerebral malaria (CM), and processes identified using this model have been subsequently validated in humans. Inbred mouse strains differ markedly in their susceptibility, showing the importance of host genetic variation in </a:t>
            </a:r>
            <a:r>
              <a:rPr lang="en-US" dirty="0" err="1" smtClean="0"/>
              <a:t>immunopathogenesis</a:t>
            </a:r>
            <a:r>
              <a:rPr lang="en-US" dirty="0" smtClean="0"/>
              <a:t>. Similarly, different strains of P. </a:t>
            </a:r>
            <a:r>
              <a:rPr lang="en-US" dirty="0" err="1" smtClean="0"/>
              <a:t>berghei</a:t>
            </a:r>
            <a:r>
              <a:rPr lang="en-US" dirty="0" smtClean="0"/>
              <a:t> (K173 versus ANKA) differ in some aspects of pathogenesis, indicating the influence of parasite genetic variation in induced pathology.</a:t>
            </a:r>
          </a:p>
          <a:p>
            <a:pPr>
              <a:defRPr/>
            </a:pPr>
            <a:r>
              <a:rPr lang="en-US" dirty="0" smtClean="0"/>
              <a:t>Infection with P. </a:t>
            </a:r>
            <a:r>
              <a:rPr lang="en-US" dirty="0" err="1" smtClean="0"/>
              <a:t>yoelii</a:t>
            </a:r>
            <a:r>
              <a:rPr lang="en-US" dirty="0" smtClean="0"/>
              <a:t> strain 17XL (a lethal strain) induces CM that is associated with the sequestration of parasitized red blood cells, and it has been used together with P. </a:t>
            </a:r>
            <a:r>
              <a:rPr lang="en-US" dirty="0" err="1" smtClean="0"/>
              <a:t>yoelii</a:t>
            </a:r>
            <a:r>
              <a:rPr lang="en-US" dirty="0" smtClean="0"/>
              <a:t> strain 17XNL (a non-lethal strain) to study experimental vaccine-induced immune responses.</a:t>
            </a:r>
          </a:p>
          <a:p>
            <a:pPr>
              <a:defRPr/>
            </a:pPr>
            <a:r>
              <a:rPr lang="en-US" dirty="0" smtClean="0"/>
              <a:t>P. </a:t>
            </a:r>
            <a:r>
              <a:rPr lang="en-US" dirty="0" err="1" smtClean="0"/>
              <a:t>chabaudi</a:t>
            </a:r>
            <a:r>
              <a:rPr lang="en-US" dirty="0" smtClean="0"/>
              <a:t> </a:t>
            </a:r>
            <a:r>
              <a:rPr lang="en-US" dirty="0" err="1" smtClean="0"/>
              <a:t>chabaudi</a:t>
            </a:r>
            <a:r>
              <a:rPr lang="en-US" dirty="0" smtClean="0"/>
              <a:t> strain AS causes a non-lethal infection in resistant mouse strains and a lethal infection in susceptible mouse strains. Lethality, however, results from </a:t>
            </a:r>
            <a:r>
              <a:rPr lang="en-US" dirty="0" err="1" smtClean="0"/>
              <a:t>haemolysis</a:t>
            </a:r>
            <a:r>
              <a:rPr lang="en-US" dirty="0" smtClean="0"/>
              <a:t> that is secondary to </a:t>
            </a:r>
            <a:r>
              <a:rPr lang="en-US" dirty="0" err="1" smtClean="0"/>
              <a:t>hyperparasitaemia</a:t>
            </a:r>
            <a:r>
              <a:rPr lang="en-US" dirty="0" smtClean="0"/>
              <a:t>, which might not be relevant to the human disease processes. This Plasmodium strain has been used to study experimental vaccines and immunological processes that control </a:t>
            </a:r>
            <a:r>
              <a:rPr lang="en-US" dirty="0" err="1" smtClean="0"/>
              <a:t>hyperparasitaemia</a:t>
            </a:r>
            <a:r>
              <a:rPr lang="en-US" dirty="0" smtClean="0"/>
              <a:t>. Infections with P. </a:t>
            </a:r>
            <a:r>
              <a:rPr lang="en-US" dirty="0" err="1" smtClean="0"/>
              <a:t>chabaudi</a:t>
            </a:r>
            <a:r>
              <a:rPr lang="en-US" dirty="0" smtClean="0"/>
              <a:t> </a:t>
            </a:r>
            <a:r>
              <a:rPr lang="en-US" dirty="0" err="1" smtClean="0"/>
              <a:t>adami</a:t>
            </a:r>
            <a:r>
              <a:rPr lang="en-US" dirty="0" smtClean="0"/>
              <a:t> are self-resolving, non-pathogenic and non-lethal.</a:t>
            </a:r>
          </a:p>
          <a:p>
            <a:pPr>
              <a:defRPr/>
            </a:pPr>
            <a:r>
              <a:rPr lang="en-US" dirty="0" smtClean="0"/>
              <a:t>P. </a:t>
            </a:r>
            <a:r>
              <a:rPr lang="en-US" dirty="0" err="1" smtClean="0"/>
              <a:t>vinckei</a:t>
            </a:r>
            <a:r>
              <a:rPr lang="en-US" dirty="0" smtClean="0"/>
              <a:t> </a:t>
            </a:r>
            <a:r>
              <a:rPr lang="en-US" dirty="0" err="1" smtClean="0"/>
              <a:t>vinckei</a:t>
            </a:r>
            <a:r>
              <a:rPr lang="en-US" dirty="0" smtClean="0"/>
              <a:t> causes an aggressive, overwhelming </a:t>
            </a:r>
            <a:r>
              <a:rPr lang="en-US" dirty="0" err="1" smtClean="0"/>
              <a:t>hyperparasitaemia</a:t>
            </a:r>
            <a:r>
              <a:rPr lang="en-US" dirty="0" smtClean="0"/>
              <a:t>.</a:t>
            </a:r>
          </a:p>
          <a:p>
            <a:pPr>
              <a:defRPr/>
            </a:pPr>
            <a:endParaRPr lang="en-US" dirty="0"/>
          </a:p>
        </p:txBody>
      </p:sp>
      <p:sp>
        <p:nvSpPr>
          <p:cNvPr id="15364" name="TextBox 3"/>
          <p:cNvSpPr txBox="1">
            <a:spLocks noChangeArrowheads="1"/>
          </p:cNvSpPr>
          <p:nvPr/>
        </p:nvSpPr>
        <p:spPr bwMode="auto">
          <a:xfrm>
            <a:off x="533400" y="6149975"/>
            <a:ext cx="701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orbel" panose="020B0503020204020204" pitchFamily="34"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orbel" panose="020B0503020204020204" pitchFamily="34" charset="0"/>
              </a:defRPr>
            </a:lvl2pPr>
            <a:lvl3pPr marL="1143000" indent="-228600" eaLnBrk="0" hangingPunct="0">
              <a:spcBef>
                <a:spcPct val="20000"/>
              </a:spcBef>
              <a:buClr>
                <a:srgbClr val="82A0B9"/>
              </a:buClr>
              <a:buSzPct val="60000"/>
              <a:buFont typeface="Wingdings" panose="05000000000000000000" pitchFamily="2" charset="2"/>
              <a:buChar char=""/>
              <a:defRPr>
                <a:solidFill>
                  <a:schemeClr val="tx1"/>
                </a:solidFill>
                <a:latin typeface="Corbel" panose="020B0503020204020204" pitchFamily="34" charset="0"/>
              </a:defRPr>
            </a:lvl3pPr>
            <a:lvl4pPr marL="1600200" indent="-228600" eaLnBrk="0" hangingPunct="0">
              <a:spcBef>
                <a:spcPct val="20000"/>
              </a:spcBef>
              <a:buClr>
                <a:srgbClr val="C8D7E5"/>
              </a:buClr>
              <a:buSzPct val="60000"/>
              <a:buFont typeface="Wingdings" panose="05000000000000000000" pitchFamily="2" charset="2"/>
              <a:buChar char=""/>
              <a:defRPr>
                <a:solidFill>
                  <a:schemeClr val="tx1"/>
                </a:solidFill>
                <a:latin typeface="Corbel" panose="020B0503020204020204" pitchFamily="34" charset="0"/>
              </a:defRPr>
            </a:lvl4pPr>
            <a:lvl5pPr marL="2057400" indent="-228600" eaLnBrk="0" hangingPunct="0">
              <a:spcBef>
                <a:spcPct val="20000"/>
              </a:spcBef>
              <a:buClr>
                <a:srgbClr val="EBC0B1"/>
              </a:buClr>
              <a:buSzPct val="68000"/>
              <a:buFont typeface="Wingdings 2" panose="05020102010507070707" pitchFamily="18" charset="2"/>
              <a:buChar char=""/>
              <a:defRPr sz="16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orbel" panose="020B0503020204020204" pitchFamily="34" charset="0"/>
              </a:defRPr>
            </a:lvl9pPr>
          </a:lstStyle>
          <a:p>
            <a:pPr eaLnBrk="1" hangingPunct="1">
              <a:spcBef>
                <a:spcPct val="0"/>
              </a:spcBef>
              <a:buClrTx/>
              <a:buSzTx/>
              <a:buFontTx/>
              <a:buNone/>
            </a:pPr>
            <a:r>
              <a:rPr lang="en-US" altLang="en-US" sz="1000">
                <a:latin typeface="Arial" panose="020B0604020202020204" pitchFamily="34" charset="0"/>
                <a:hlinkClick r:id="rId2"/>
              </a:rPr>
              <a:t>Immunological processes in malaria pathogenesis</a:t>
            </a:r>
            <a:r>
              <a:rPr lang="en-US" altLang="en-US" sz="1000">
                <a:latin typeface="Arial" panose="020B0604020202020204" pitchFamily="34" charset="0"/>
              </a:rPr>
              <a:t/>
            </a:r>
            <a:br>
              <a:rPr lang="en-US" altLang="en-US" sz="1000">
                <a:latin typeface="Arial" panose="020B0604020202020204" pitchFamily="34" charset="0"/>
              </a:rPr>
            </a:br>
            <a:r>
              <a:rPr lang="en-US" altLang="en-US" sz="1000">
                <a:latin typeface="Arial" panose="020B0604020202020204" pitchFamily="34" charset="0"/>
              </a:rPr>
              <a:t>Louis Schofield and Georges E. Grau</a:t>
            </a:r>
            <a:br>
              <a:rPr lang="en-US" altLang="en-US" sz="1000">
                <a:latin typeface="Arial" panose="020B0604020202020204" pitchFamily="34" charset="0"/>
              </a:rPr>
            </a:br>
            <a:r>
              <a:rPr lang="en-US" altLang="en-US" sz="1000">
                <a:latin typeface="Arial" panose="020B0604020202020204" pitchFamily="34" charset="0"/>
              </a:rPr>
              <a:t>Nature Reviews Immunology 5, 722-735 (September 2005)</a:t>
            </a:r>
            <a:br>
              <a:rPr lang="en-US" altLang="en-US" sz="1000">
                <a:latin typeface="Arial" panose="020B0604020202020204" pitchFamily="34" charset="0"/>
              </a:rPr>
            </a:br>
            <a:r>
              <a:rPr lang="en-US" altLang="en-US" sz="1000">
                <a:latin typeface="Arial" panose="020B0604020202020204" pitchFamily="34" charset="0"/>
              </a:rPr>
              <a:t>doi:10.1038/nri1686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pPr>
              <a:defRPr/>
            </a:pPr>
            <a:r>
              <a:rPr lang="en-US" dirty="0" smtClean="0"/>
              <a:t>Immune Responses mediate plasmodium pathology</a:t>
            </a:r>
            <a:endParaRPr lang="en-US" dirty="0"/>
          </a:p>
        </p:txBody>
      </p:sp>
      <p:pic>
        <p:nvPicPr>
          <p:cNvPr id="16387"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33400" y="1325563"/>
            <a:ext cx="7239000" cy="5284787"/>
          </a:xfr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Oriel</Template>
  <TotalTime>21119</TotalTime>
  <Words>2647</Words>
  <Application>Microsoft Office PowerPoint</Application>
  <PresentationFormat>On-screen Show (4:3)</PresentationFormat>
  <Paragraphs>232</Paragraphs>
  <Slides>54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Corbel</vt:lpstr>
      <vt:lpstr>Wingdings</vt:lpstr>
      <vt:lpstr>Wingdings 2</vt:lpstr>
      <vt:lpstr>Calibri</vt:lpstr>
      <vt:lpstr>msgothic</vt:lpstr>
      <vt:lpstr>Oriel</vt:lpstr>
      <vt:lpstr>Treatment and Immune Control of Malaria and TB</vt:lpstr>
      <vt:lpstr>Malaria Prevalence</vt:lpstr>
      <vt:lpstr>Malaria life cycle</vt:lpstr>
      <vt:lpstr>Plasmodium spp.</vt:lpstr>
      <vt:lpstr>Plasmodium spp.: life cycle determine disease severity</vt:lpstr>
      <vt:lpstr>P. Falciparum also causes a more severe disease presentation</vt:lpstr>
      <vt:lpstr>Variation of symptoms among Plasmodium species</vt:lpstr>
      <vt:lpstr>Malaria in Mice </vt:lpstr>
      <vt:lpstr>Immune Responses mediate plasmodium pathology</vt:lpstr>
      <vt:lpstr>Typical “Th1-Type” immunity contributes to malaria protection and pathology</vt:lpstr>
      <vt:lpstr>Immune mechanisms to control malaria</vt:lpstr>
      <vt:lpstr>Fatal Disease in malaria infection</vt:lpstr>
      <vt:lpstr>Antigenic variation and Sequestration: Pathological implications</vt:lpstr>
      <vt:lpstr>Different Malaria Species Utilize Diverse host receptors</vt:lpstr>
      <vt:lpstr>Platelets can play important immunological roles</vt:lpstr>
      <vt:lpstr>Pathology of Cerebral Malaria</vt:lpstr>
      <vt:lpstr>Host/Parasite/Treatment combine to determine outcome from Disease</vt:lpstr>
      <vt:lpstr>Anti-Malarial Drugs</vt:lpstr>
      <vt:lpstr>Resistance limits drug efficacy</vt:lpstr>
      <vt:lpstr>Emerging Resistance to Artemisinin</vt:lpstr>
      <vt:lpstr>New and Old Targets of the Merozoite stage</vt:lpstr>
      <vt:lpstr>Vector Control</vt:lpstr>
      <vt:lpstr>Malaria Vaccine Targets</vt:lpstr>
      <vt:lpstr>RTS,S Vaccine Approved for Stage III in Infants</vt:lpstr>
      <vt:lpstr>RTS,S showed modest efficacy in infants</vt:lpstr>
      <vt:lpstr>PowerPoint Presentation</vt:lpstr>
      <vt:lpstr>Can cellular responses work against infected liver cells?</vt:lpstr>
      <vt:lpstr>Math Modeling and Malaria</vt:lpstr>
      <vt:lpstr>Immune Control of Mycobacterium  tuberculosis</vt:lpstr>
      <vt:lpstr>Mycobacterium Tuberculosis (Mtb)</vt:lpstr>
      <vt:lpstr>Mtb infection Worldwide</vt:lpstr>
      <vt:lpstr>Mtb impact</vt:lpstr>
      <vt:lpstr>Mtb Life Cycle</vt:lpstr>
      <vt:lpstr>Mtb Life Cycle Part 2</vt:lpstr>
      <vt:lpstr>Innate Recognition of Mtb</vt:lpstr>
      <vt:lpstr>Activation of Cytokine Storm</vt:lpstr>
      <vt:lpstr>Endosomal/Lysosomal Dysregulation</vt:lpstr>
      <vt:lpstr>Prevention of acidification leads to persistence</vt:lpstr>
      <vt:lpstr>Initiation of the Adaptive Response</vt:lpstr>
      <vt:lpstr>PowerPoint Presentation</vt:lpstr>
      <vt:lpstr>Generation of Antigen-Specific Regulatory T cells</vt:lpstr>
      <vt:lpstr>T cell regulation of Macrophage effector Function</vt:lpstr>
      <vt:lpstr>IL-10 regulation of lung pathology</vt:lpstr>
      <vt:lpstr>Control of Mtb</vt:lpstr>
      <vt:lpstr>Summary of Control mechanisms</vt:lpstr>
      <vt:lpstr>PowerPoint Presentation</vt:lpstr>
      <vt:lpstr>PowerPoint Presentation</vt:lpstr>
      <vt:lpstr>Human Genetic Deficiencies</vt:lpstr>
      <vt:lpstr>What causes reactivation?</vt:lpstr>
      <vt:lpstr>PowerPoint Presentation</vt:lpstr>
      <vt:lpstr>Rate of adaptive response correlates with control</vt:lpstr>
      <vt:lpstr>What controls Reactivation? </vt:lpstr>
      <vt:lpstr>PowerPoint Presentation</vt:lpstr>
      <vt:lpstr>Summary and Perspectives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Immunology</dc:title>
  <dc:creator>Paul G. Thomas</dc:creator>
  <cp:lastModifiedBy>Andreas Handel</cp:lastModifiedBy>
  <cp:revision>910</cp:revision>
  <dcterms:created xsi:type="dcterms:W3CDTF">2005-09-07T19:21:02Z</dcterms:created>
  <dcterms:modified xsi:type="dcterms:W3CDTF">2019-07-18T17:34:56Z</dcterms:modified>
</cp:coreProperties>
</file>