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5" r:id="rId2"/>
    <p:sldId id="283" r:id="rId3"/>
    <p:sldId id="284" r:id="rId4"/>
    <p:sldId id="306" r:id="rId5"/>
    <p:sldId id="299" r:id="rId6"/>
    <p:sldId id="307" r:id="rId7"/>
    <p:sldId id="308" r:id="rId8"/>
    <p:sldId id="309" r:id="rId9"/>
    <p:sldId id="310" r:id="rId10"/>
    <p:sldId id="311" r:id="rId11"/>
    <p:sldId id="312" r:id="rId12"/>
    <p:sldId id="313" r:id="rId13"/>
    <p:sldId id="316" r:id="rId14"/>
    <p:sldId id="314" r:id="rId15"/>
    <p:sldId id="31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snapToGrid="0">
      <p:cViewPr>
        <p:scale>
          <a:sx n="100" d="100"/>
          <a:sy n="100" d="100"/>
        </p:scale>
        <p:origin x="888" y="4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5568C-FFD9-4AAF-8A36-06F5571BC4B7}" type="datetimeFigureOut">
              <a:rPr lang="en-US" smtClean="0"/>
              <a:t>7/17/2020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4A105-4DE9-4B44-A85D-3E2DF6F1C5D9}" type="slidenum">
              <a:rPr lang="en-US" smtClean="0"/>
              <a:t>‹#›</a:t>
            </a:fld>
            <a:endParaRPr lang="en-US"/>
          </a:p>
        </p:txBody>
      </p:sp>
    </p:spTree>
    <p:extLst>
      <p:ext uri="{BB962C8B-B14F-4D97-AF65-F5344CB8AC3E}">
        <p14:creationId xmlns:p14="http://schemas.microsoft.com/office/powerpoint/2010/main" val="257016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674F2C-C42C-47B8-845C-2EC3CADB8AB8}" type="slidenum">
              <a:rPr lang="en-US" altLang="en-US" smtClean="0">
                <a:latin typeface="Arial" panose="020B0604020202020204" pitchFamily="34" charset="0"/>
              </a:rPr>
              <a:pPr>
                <a:spcBef>
                  <a:spcPct val="0"/>
                </a:spcBef>
              </a:pPr>
              <a:t>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154920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8FBA04-843E-4F9E-8EA6-1709A3A3FC42}" type="slidenum">
              <a:rPr lang="en-US" altLang="en-US" smtClean="0">
                <a:latin typeface="Arial" panose="020B0604020202020204" pitchFamily="34" charset="0"/>
              </a:rPr>
              <a:pPr>
                <a:spcBef>
                  <a:spcPct val="0"/>
                </a:spcBef>
              </a:pPr>
              <a:t>11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002583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2A80C6-9078-4592-AFDD-C8D881AAE166}" type="slidenum">
              <a:rPr lang="en-US" altLang="en-US" smtClean="0">
                <a:latin typeface="Arial" panose="020B0604020202020204" pitchFamily="34" charset="0"/>
              </a:rPr>
              <a:pPr>
                <a:spcBef>
                  <a:spcPct val="0"/>
                </a:spcBef>
              </a:pPr>
              <a:t>12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786730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2A80C6-9078-4592-AFDD-C8D881AAE166}" type="slidenum">
              <a:rPr lang="en-US" altLang="en-US" smtClean="0">
                <a:latin typeface="Arial" panose="020B0604020202020204" pitchFamily="34" charset="0"/>
              </a:rPr>
              <a:pPr>
                <a:spcBef>
                  <a:spcPct val="0"/>
                </a:spcBef>
              </a:pPr>
              <a:t>13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052066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2A80C6-9078-4592-AFDD-C8D881AAE166}" type="slidenum">
              <a:rPr lang="en-US" altLang="en-US" smtClean="0">
                <a:latin typeface="Arial" panose="020B0604020202020204" pitchFamily="34" charset="0"/>
              </a:rPr>
              <a:pPr>
                <a:spcBef>
                  <a:spcPct val="0"/>
                </a:spcBef>
              </a:pPr>
              <a:t>14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74740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05B073-0641-4152-AEB3-AEA019A410A9}" type="slidenum">
              <a:rPr lang="en-US" altLang="en-US" smtClean="0">
                <a:latin typeface="Arial" panose="020B0604020202020204" pitchFamily="34" charset="0"/>
              </a:rPr>
              <a:pPr>
                <a:spcBef>
                  <a:spcPct val="0"/>
                </a:spcBef>
              </a:pPr>
              <a:t>15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56696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2DD996-5C31-4B10-A30A-62D7FFC50E7C}" type="slidenum">
              <a:rPr lang="en-US" altLang="en-US" smtClean="0">
                <a:latin typeface="Arial" panose="020B0604020202020204" pitchFamily="34" charset="0"/>
              </a:rPr>
              <a:pPr>
                <a:spcBef>
                  <a:spcPct val="0"/>
                </a:spcBef>
              </a:pPr>
              <a:t>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98864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2DD996-5C31-4B10-A30A-62D7FFC50E7C}" type="slidenum">
              <a:rPr lang="en-US" altLang="en-US" smtClean="0">
                <a:latin typeface="Arial" panose="020B0604020202020204" pitchFamily="34" charset="0"/>
              </a:rPr>
              <a:pPr>
                <a:spcBef>
                  <a:spcPct val="0"/>
                </a:spcBef>
              </a:pPr>
              <a:t>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521925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487D6C-686C-46F9-9014-820D30AE5A7F}" type="slidenum">
              <a:rPr lang="en-US" altLang="en-US" smtClean="0">
                <a:latin typeface="Arial" panose="020B0604020202020204" pitchFamily="34" charset="0"/>
              </a:rPr>
              <a:pPr>
                <a:spcBef>
                  <a:spcPct val="0"/>
                </a:spcBef>
              </a:pPr>
              <a:t>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2852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D83209-0D3C-4270-94C5-A1D87FB08E85}" type="slidenum">
              <a:rPr lang="en-US" altLang="en-US" smtClean="0">
                <a:latin typeface="Arial" panose="020B0604020202020204" pitchFamily="34" charset="0"/>
              </a:rPr>
              <a:pPr>
                <a:spcBef>
                  <a:spcPct val="0"/>
                </a:spcBef>
              </a:pPr>
              <a:t>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200524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25BF8D-1E2F-41AF-99A9-168B24336D86}" type="slidenum">
              <a:rPr lang="en-US" altLang="en-US" smtClean="0">
                <a:latin typeface="Arial" panose="020B0604020202020204" pitchFamily="34" charset="0"/>
              </a:rPr>
              <a:pPr>
                <a:spcBef>
                  <a:spcPct val="0"/>
                </a:spcBef>
              </a:pPr>
              <a:t>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813507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25BF8D-1E2F-41AF-99A9-168B24336D86}" type="slidenum">
              <a:rPr lang="en-US" altLang="en-US" smtClean="0">
                <a:latin typeface="Arial" panose="020B0604020202020204" pitchFamily="34" charset="0"/>
              </a:rPr>
              <a:pPr>
                <a:spcBef>
                  <a:spcPct val="0"/>
                </a:spcBef>
              </a:pPr>
              <a:t>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488860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25BF8D-1E2F-41AF-99A9-168B24336D86}" type="slidenum">
              <a:rPr lang="en-US" altLang="en-US" smtClean="0">
                <a:latin typeface="Arial" panose="020B0604020202020204" pitchFamily="34" charset="0"/>
              </a:rPr>
              <a:pPr>
                <a:spcBef>
                  <a:spcPct val="0"/>
                </a:spcBef>
              </a:pPr>
              <a:t>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216624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52FEE5-EC1F-4DB9-ACCC-03A8CEE2212F}" type="slidenum">
              <a:rPr lang="en-US" altLang="en-US" smtClean="0">
                <a:latin typeface="Arial" panose="020B0604020202020204" pitchFamily="34" charset="0"/>
              </a:rPr>
              <a:pPr>
                <a:spcBef>
                  <a:spcPct val="0"/>
                </a:spcBef>
              </a:pPr>
              <a:t>10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504932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FA476A-6CD5-4D9D-BB85-6D1E725E6B64}"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3286171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A476A-6CD5-4D9D-BB85-6D1E725E6B64}"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1751568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A476A-6CD5-4D9D-BB85-6D1E725E6B64}"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3372528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A476A-6CD5-4D9D-BB85-6D1E725E6B64}"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4203619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FA476A-6CD5-4D9D-BB85-6D1E725E6B64}"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225181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FA476A-6CD5-4D9D-BB85-6D1E725E6B64}"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45001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FA476A-6CD5-4D9D-BB85-6D1E725E6B64}" type="datetimeFigureOut">
              <a:rPr lang="en-US" smtClean="0"/>
              <a:t>7/17/2020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4160278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FA476A-6CD5-4D9D-BB85-6D1E725E6B64}" type="datetimeFigureOut">
              <a:rPr lang="en-US" smtClean="0"/>
              <a:t>7/17/2020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2599725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A476A-6CD5-4D9D-BB85-6D1E725E6B64}" type="datetimeFigureOut">
              <a:rPr lang="en-US" smtClean="0"/>
              <a:t>7/17/2020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149009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A476A-6CD5-4D9D-BB85-6D1E725E6B64}"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3375850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A476A-6CD5-4D9D-BB85-6D1E725E6B64}"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101755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A476A-6CD5-4D9D-BB85-6D1E725E6B64}" type="datetimeFigureOut">
              <a:rPr lang="en-US" smtClean="0"/>
              <a:t>7/17/2020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7BC8-3BF2-46CC-878E-FA218596C68B}" type="slidenum">
              <a:rPr lang="en-US" smtClean="0"/>
              <a:t>‹#›</a:t>
            </a:fld>
            <a:endParaRPr lang="en-US"/>
          </a:p>
        </p:txBody>
      </p:sp>
    </p:spTree>
    <p:extLst>
      <p:ext uri="{BB962C8B-B14F-4D97-AF65-F5344CB8AC3E}">
        <p14:creationId xmlns:p14="http://schemas.microsoft.com/office/powerpoint/2010/main" val="929000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s://www.nature.com/articles/s41467-020-14976-9"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7"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0.png"/><Relationship Id="rId10" Type="http://schemas.openxmlformats.org/officeDocument/2006/relationships/image" Target="../media/image5.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854926"/>
          </a:xfrm>
          <a:solidFill>
            <a:srgbClr val="FFFF00"/>
          </a:solidFill>
        </p:spPr>
        <p:txBody>
          <a:bodyPr/>
          <a:lstStyle/>
          <a:p>
            <a:r>
              <a:rPr lang="en-US" sz="2800" dirty="0"/>
              <a:t>Summer Institutes of Statistical Genetics, 2020</a:t>
            </a:r>
            <a:br>
              <a:rPr lang="en-US" sz="2800" dirty="0"/>
            </a:br>
            <a:r>
              <a:rPr lang="en-US" sz="2800" dirty="0"/>
              <a:t/>
            </a:r>
            <a:br>
              <a:rPr lang="en-US" sz="2800" dirty="0"/>
            </a:br>
            <a:r>
              <a:rPr lang="en-US" sz="2800" dirty="0"/>
              <a:t>SISG Module 6: Gene Expression </a:t>
            </a:r>
            <a:r>
              <a:rPr lang="en-US" sz="2800" dirty="0" smtClean="0"/>
              <a:t>Profiling</a:t>
            </a:r>
            <a:br>
              <a:rPr lang="en-US" sz="2800" dirty="0" smtClean="0"/>
            </a:br>
            <a:endParaRPr lang="en-US" sz="2800" dirty="0"/>
          </a:p>
        </p:txBody>
      </p:sp>
      <p:sp>
        <p:nvSpPr>
          <p:cNvPr id="3" name="Subtitle 2"/>
          <p:cNvSpPr>
            <a:spLocks noGrp="1"/>
          </p:cNvSpPr>
          <p:nvPr>
            <p:ph type="subTitle" idx="1"/>
          </p:nvPr>
        </p:nvSpPr>
        <p:spPr>
          <a:xfrm>
            <a:off x="2667000" y="2895600"/>
            <a:ext cx="6781800" cy="3581400"/>
          </a:xfrm>
        </p:spPr>
        <p:txBody>
          <a:bodyPr>
            <a:noAutofit/>
          </a:bodyPr>
          <a:lstStyle/>
          <a:p>
            <a:r>
              <a:rPr lang="en-US"/>
              <a:t>Lecture </a:t>
            </a:r>
            <a:r>
              <a:rPr lang="en-US" smtClean="0"/>
              <a:t>10: </a:t>
            </a:r>
            <a:r>
              <a:rPr lang="en-US" dirty="0" smtClean="0"/>
              <a:t>Co-occurrence for </a:t>
            </a:r>
            <a:r>
              <a:rPr lang="en-US" dirty="0" err="1"/>
              <a:t>scRNAseq</a:t>
            </a:r>
            <a:r>
              <a:rPr lang="en-US" dirty="0"/>
              <a:t> Analysis</a:t>
            </a:r>
          </a:p>
          <a:p>
            <a:endParaRPr lang="en-US" dirty="0"/>
          </a:p>
          <a:p>
            <a:endParaRPr lang="en-US" dirty="0"/>
          </a:p>
          <a:p>
            <a:r>
              <a:rPr lang="en-US" dirty="0"/>
              <a:t>Peng Qiu and Greg Gibson</a:t>
            </a:r>
          </a:p>
          <a:p>
            <a:endParaRPr lang="en-US" dirty="0"/>
          </a:p>
          <a:p>
            <a:endParaRPr lang="en-US" dirty="0"/>
          </a:p>
          <a:p>
            <a:r>
              <a:rPr lang="en-US" dirty="0"/>
              <a:t>Georgia Institute of Technology</a:t>
            </a:r>
          </a:p>
        </p:txBody>
      </p:sp>
    </p:spTree>
    <p:extLst>
      <p:ext uri="{BB962C8B-B14F-4D97-AF65-F5344CB8AC3E}">
        <p14:creationId xmlns:p14="http://schemas.microsoft.com/office/powerpoint/2010/main" val="2902728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524000" y="0"/>
            <a:ext cx="9144000" cy="1143000"/>
          </a:xfrm>
        </p:spPr>
        <p:txBody>
          <a:bodyPr/>
          <a:lstStyle/>
          <a:p>
            <a:r>
              <a:rPr lang="en-US" altLang="zh-CN" sz="3200" dirty="0"/>
              <a:t>Results – Human PBMC</a:t>
            </a:r>
            <a:endParaRPr lang="en-US" altLang="zh-CN" sz="3200" dirty="0">
              <a:ea typeface="宋体" panose="02010600030101010101" pitchFamily="2" charset="-122"/>
            </a:endParaRPr>
          </a:p>
        </p:txBody>
      </p:sp>
      <p:sp>
        <p:nvSpPr>
          <p:cNvPr id="17411" name="Rectangle 4"/>
          <p:cNvSpPr>
            <a:spLocks noChangeArrowheads="1"/>
          </p:cNvSpPr>
          <p:nvPr/>
        </p:nvSpPr>
        <p:spPr bwMode="auto">
          <a:xfrm>
            <a:off x="1524000" y="958851"/>
            <a:ext cx="72929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a:solidFill>
                  <a:srgbClr val="000000"/>
                </a:solidFill>
              </a:rPr>
              <a:t>Data: PBMC profiled by 10x, 32738 genes * 2700 cells, </a:t>
            </a:r>
            <a:r>
              <a:rPr lang="en-US" altLang="en-US" sz="1600" dirty="0">
                <a:solidFill>
                  <a:srgbClr val="000000"/>
                </a:solidFill>
              </a:rPr>
              <a:t>97% dropout</a:t>
            </a:r>
          </a:p>
          <a:p>
            <a:pPr>
              <a:spcBef>
                <a:spcPct val="0"/>
              </a:spcBef>
              <a:buFontTx/>
              <a:buNone/>
            </a:pPr>
            <a:endParaRPr lang="en-US" altLang="en-US" sz="1600" dirty="0">
              <a:solidFill>
                <a:srgbClr val="000000"/>
              </a:solidFill>
            </a:endParaRPr>
          </a:p>
          <a:p>
            <a:pPr>
              <a:spcBef>
                <a:spcPct val="0"/>
              </a:spcBef>
              <a:buFontTx/>
              <a:buNone/>
            </a:pPr>
            <a:r>
              <a:rPr lang="en-US" altLang="en-US" sz="1600" dirty="0">
                <a:solidFill>
                  <a:srgbClr val="000000"/>
                </a:solidFill>
              </a:rPr>
              <a:t>Result: 9 co-occurrence </a:t>
            </a:r>
            <a:r>
              <a:rPr lang="en-US" altLang="en-US" sz="1600" dirty="0" smtClean="0">
                <a:solidFill>
                  <a:srgbClr val="000000"/>
                </a:solidFill>
              </a:rPr>
              <a:t>clusters</a:t>
            </a:r>
            <a:endParaRPr lang="en-US" altLang="en-US" sz="1600" dirty="0">
              <a:solidFill>
                <a:srgbClr val="000000"/>
              </a:solidFill>
            </a:endParaRPr>
          </a:p>
        </p:txBody>
      </p:sp>
      <p:pic>
        <p:nvPicPr>
          <p:cNvPr id="2" name="Picture 1"/>
          <p:cNvPicPr>
            <a:picLocks noChangeAspect="1"/>
          </p:cNvPicPr>
          <p:nvPr/>
        </p:nvPicPr>
        <p:blipFill>
          <a:blip r:embed="rId3"/>
          <a:stretch>
            <a:fillRect/>
          </a:stretch>
        </p:blipFill>
        <p:spPr>
          <a:xfrm>
            <a:off x="1748118" y="2101851"/>
            <a:ext cx="7688828" cy="4457511"/>
          </a:xfrm>
          <a:prstGeom prst="rect">
            <a:avLst/>
          </a:prstGeom>
        </p:spPr>
      </p:pic>
      <p:sp>
        <p:nvSpPr>
          <p:cNvPr id="7" name="Rounded Rectangular Callout 6"/>
          <p:cNvSpPr/>
          <p:nvPr/>
        </p:nvSpPr>
        <p:spPr>
          <a:xfrm>
            <a:off x="71718" y="5388305"/>
            <a:ext cx="1945341" cy="1335742"/>
          </a:xfrm>
          <a:prstGeom prst="wedgeRoundRectCallout">
            <a:avLst>
              <a:gd name="adj1" fmla="val 82524"/>
              <a:gd name="adj2" fmla="val -1199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a:solidFill>
                  <a:srgbClr val="000000"/>
                </a:solidFill>
              </a:rPr>
              <a:t>COOC </a:t>
            </a:r>
            <a:r>
              <a:rPr lang="en-US" altLang="en-US" sz="1400" dirty="0" smtClean="0">
                <a:solidFill>
                  <a:srgbClr val="000000"/>
                </a:solidFill>
              </a:rPr>
              <a:t>clusters are highly </a:t>
            </a:r>
            <a:r>
              <a:rPr lang="en-US" altLang="en-US" sz="1400" dirty="0">
                <a:solidFill>
                  <a:srgbClr val="000000"/>
                </a:solidFill>
              </a:rPr>
              <a:t>consistent with </a:t>
            </a:r>
            <a:endParaRPr lang="en-US" altLang="en-US" sz="1400" dirty="0" smtClean="0">
              <a:solidFill>
                <a:srgbClr val="000000"/>
              </a:solidFill>
            </a:endParaRPr>
          </a:p>
          <a:p>
            <a:pPr>
              <a:spcBef>
                <a:spcPct val="0"/>
              </a:spcBef>
              <a:buFontTx/>
              <a:buNone/>
            </a:pPr>
            <a:r>
              <a:rPr lang="en-US" altLang="en-US" sz="1400" dirty="0" smtClean="0">
                <a:solidFill>
                  <a:srgbClr val="000000"/>
                </a:solidFill>
              </a:rPr>
              <a:t>Seurat </a:t>
            </a:r>
            <a:r>
              <a:rPr lang="en-US" altLang="en-US" sz="1400" dirty="0">
                <a:solidFill>
                  <a:srgbClr val="000000"/>
                </a:solidFill>
              </a:rPr>
              <a:t>based on highly variable genes</a:t>
            </a:r>
          </a:p>
        </p:txBody>
      </p:sp>
      <p:sp>
        <p:nvSpPr>
          <p:cNvPr id="12" name="Rounded Rectangular Callout 11"/>
          <p:cNvSpPr/>
          <p:nvPr/>
        </p:nvSpPr>
        <p:spPr>
          <a:xfrm>
            <a:off x="9898628" y="2259622"/>
            <a:ext cx="1945341" cy="1335742"/>
          </a:xfrm>
          <a:prstGeom prst="wedgeRoundRectCallout">
            <a:avLst>
              <a:gd name="adj1" fmla="val -83835"/>
              <a:gd name="adj2" fmla="val -461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smtClean="0">
                <a:solidFill>
                  <a:srgbClr val="000000"/>
                </a:solidFill>
              </a:rPr>
              <a:t>COOC gene clusters are highly enriched by relevant biological pathways</a:t>
            </a:r>
            <a:endParaRPr lang="en-US" altLang="en-US" sz="1400" dirty="0">
              <a:solidFill>
                <a:srgbClr val="000000"/>
              </a:solidFill>
            </a:endParaRPr>
          </a:p>
        </p:txBody>
      </p:sp>
      <p:sp>
        <p:nvSpPr>
          <p:cNvPr id="13" name="Rounded Rectangular Callout 12"/>
          <p:cNvSpPr/>
          <p:nvPr/>
        </p:nvSpPr>
        <p:spPr>
          <a:xfrm>
            <a:off x="9979310" y="5388305"/>
            <a:ext cx="1746525" cy="860612"/>
          </a:xfrm>
          <a:prstGeom prst="wedgeRoundRectCallout">
            <a:avLst>
              <a:gd name="adj1" fmla="val -88904"/>
              <a:gd name="adj2" fmla="val 1015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smtClean="0">
                <a:solidFill>
                  <a:srgbClr val="000000"/>
                </a:solidFill>
              </a:rPr>
              <a:t>COOC is able to identify cell clusters that Seurat misses. </a:t>
            </a:r>
            <a:endParaRPr lang="en-US" altLang="en-US" sz="1400" dirty="0">
              <a:solidFill>
                <a:srgbClr val="000000"/>
              </a:solidFill>
            </a:endParaRPr>
          </a:p>
        </p:txBody>
      </p:sp>
    </p:spTree>
    <p:extLst>
      <p:ext uri="{BB962C8B-B14F-4D97-AF65-F5344CB8AC3E}">
        <p14:creationId xmlns:p14="http://schemas.microsoft.com/office/powerpoint/2010/main" val="2702488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1524000" y="0"/>
            <a:ext cx="9144000" cy="1143000"/>
          </a:xfrm>
        </p:spPr>
        <p:txBody>
          <a:bodyPr/>
          <a:lstStyle/>
          <a:p>
            <a:r>
              <a:rPr lang="en-US" altLang="zh-CN" sz="3200" dirty="0"/>
              <a:t>Results – </a:t>
            </a:r>
            <a:r>
              <a:rPr lang="en-US" altLang="zh-CN" sz="3200" dirty="0" smtClean="0"/>
              <a:t>Human prefrontal cortex</a:t>
            </a:r>
            <a:endParaRPr lang="en-US" altLang="zh-CN" sz="3200" dirty="0">
              <a:ea typeface="宋体" panose="02010600030101010101" pitchFamily="2" charset="-122"/>
            </a:endParaRPr>
          </a:p>
        </p:txBody>
      </p:sp>
      <p:sp>
        <p:nvSpPr>
          <p:cNvPr id="21507" name="Rectangle 4"/>
          <p:cNvSpPr>
            <a:spLocks noChangeArrowheads="1"/>
          </p:cNvSpPr>
          <p:nvPr/>
        </p:nvSpPr>
        <p:spPr bwMode="auto">
          <a:xfrm>
            <a:off x="1524000" y="1023257"/>
            <a:ext cx="97448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a:solidFill>
                  <a:srgbClr val="000000"/>
                </a:solidFill>
              </a:rPr>
              <a:t>Data: </a:t>
            </a:r>
            <a:r>
              <a:rPr lang="en-US" altLang="en-US" sz="1800" dirty="0" smtClean="0">
                <a:solidFill>
                  <a:srgbClr val="000000"/>
                </a:solidFill>
              </a:rPr>
              <a:t>human prefrontal cortex cells, SMARTseq2</a:t>
            </a:r>
            <a:r>
              <a:rPr lang="en-US" altLang="en-US" sz="1800" dirty="0">
                <a:solidFill>
                  <a:srgbClr val="000000"/>
                </a:solidFill>
              </a:rPr>
              <a:t>, </a:t>
            </a:r>
            <a:r>
              <a:rPr lang="en-US" altLang="en-US" sz="1800" dirty="0" smtClean="0">
                <a:solidFill>
                  <a:srgbClr val="000000"/>
                </a:solidFill>
              </a:rPr>
              <a:t>24153 </a:t>
            </a:r>
            <a:r>
              <a:rPr lang="en-US" altLang="en-US" sz="1800" dirty="0">
                <a:solidFill>
                  <a:srgbClr val="000000"/>
                </a:solidFill>
              </a:rPr>
              <a:t>genes * </a:t>
            </a:r>
            <a:r>
              <a:rPr lang="en-US" altLang="en-US" sz="1800" dirty="0" smtClean="0">
                <a:solidFill>
                  <a:srgbClr val="000000"/>
                </a:solidFill>
              </a:rPr>
              <a:t>2394 </a:t>
            </a:r>
            <a:r>
              <a:rPr lang="en-US" altLang="en-US" sz="1800" dirty="0">
                <a:solidFill>
                  <a:srgbClr val="000000"/>
                </a:solidFill>
              </a:rPr>
              <a:t>cells, </a:t>
            </a:r>
            <a:r>
              <a:rPr lang="en-US" altLang="en-US" sz="1600" dirty="0" smtClean="0">
                <a:solidFill>
                  <a:srgbClr val="000000"/>
                </a:solidFill>
              </a:rPr>
              <a:t>82% </a:t>
            </a:r>
            <a:r>
              <a:rPr lang="en-US" altLang="en-US" sz="1600" dirty="0">
                <a:solidFill>
                  <a:srgbClr val="000000"/>
                </a:solidFill>
              </a:rPr>
              <a:t>dropout</a:t>
            </a:r>
          </a:p>
          <a:p>
            <a:pPr>
              <a:spcBef>
                <a:spcPct val="0"/>
              </a:spcBef>
              <a:buFontTx/>
              <a:buNone/>
            </a:pPr>
            <a:endParaRPr lang="en-US" altLang="en-US" sz="1600" dirty="0">
              <a:solidFill>
                <a:srgbClr val="000000"/>
              </a:solidFill>
            </a:endParaRPr>
          </a:p>
          <a:p>
            <a:pPr>
              <a:spcBef>
                <a:spcPct val="0"/>
              </a:spcBef>
              <a:buFontTx/>
              <a:buNone/>
            </a:pPr>
            <a:r>
              <a:rPr lang="en-US" altLang="en-US" sz="1600" dirty="0">
                <a:solidFill>
                  <a:srgbClr val="000000"/>
                </a:solidFill>
              </a:rPr>
              <a:t>Result: </a:t>
            </a:r>
            <a:r>
              <a:rPr lang="en-US" altLang="en-US" sz="1600" dirty="0" smtClean="0">
                <a:solidFill>
                  <a:srgbClr val="000000"/>
                </a:solidFill>
              </a:rPr>
              <a:t>37 </a:t>
            </a:r>
            <a:r>
              <a:rPr lang="en-US" altLang="en-US" sz="1600" dirty="0">
                <a:solidFill>
                  <a:srgbClr val="000000"/>
                </a:solidFill>
              </a:rPr>
              <a:t>co-occurrence clusters</a:t>
            </a:r>
          </a:p>
          <a:p>
            <a:pPr>
              <a:spcBef>
                <a:spcPct val="0"/>
              </a:spcBef>
              <a:buFontTx/>
              <a:buNone/>
            </a:pPr>
            <a:endParaRPr lang="en-US" altLang="en-US" sz="1600" dirty="0">
              <a:solidFill>
                <a:srgbClr val="000000"/>
              </a:solidFill>
            </a:endParaRPr>
          </a:p>
        </p:txBody>
      </p:sp>
      <p:pic>
        <p:nvPicPr>
          <p:cNvPr id="6" name="Picture 5"/>
          <p:cNvPicPr>
            <a:picLocks noChangeAspect="1"/>
          </p:cNvPicPr>
          <p:nvPr/>
        </p:nvPicPr>
        <p:blipFill>
          <a:blip r:embed="rId3"/>
          <a:stretch>
            <a:fillRect/>
          </a:stretch>
        </p:blipFill>
        <p:spPr>
          <a:xfrm>
            <a:off x="2133601" y="2570210"/>
            <a:ext cx="8216538" cy="3805634"/>
          </a:xfrm>
          <a:prstGeom prst="rect">
            <a:avLst/>
          </a:prstGeom>
        </p:spPr>
      </p:pic>
      <p:sp>
        <p:nvSpPr>
          <p:cNvPr id="7" name="Rounded Rectangular Callout 6"/>
          <p:cNvSpPr/>
          <p:nvPr/>
        </p:nvSpPr>
        <p:spPr>
          <a:xfrm>
            <a:off x="143435" y="3004090"/>
            <a:ext cx="1658471" cy="983035"/>
          </a:xfrm>
          <a:prstGeom prst="wedgeRoundRectCallout">
            <a:avLst>
              <a:gd name="adj1" fmla="val 72025"/>
              <a:gd name="adj2" fmla="val -2578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a:solidFill>
                  <a:srgbClr val="000000"/>
                </a:solidFill>
              </a:rPr>
              <a:t>COOC </a:t>
            </a:r>
            <a:r>
              <a:rPr lang="en-US" altLang="en-US" sz="1400" dirty="0" smtClean="0">
                <a:solidFill>
                  <a:srgbClr val="000000"/>
                </a:solidFill>
              </a:rPr>
              <a:t>clusters are </a:t>
            </a:r>
            <a:r>
              <a:rPr lang="en-US" altLang="en-US" sz="1400" dirty="0">
                <a:solidFill>
                  <a:srgbClr val="000000"/>
                </a:solidFill>
              </a:rPr>
              <a:t>highly consistent with </a:t>
            </a:r>
            <a:r>
              <a:rPr lang="en-US" altLang="en-US" sz="1400" dirty="0" smtClean="0">
                <a:solidFill>
                  <a:srgbClr val="000000"/>
                </a:solidFill>
              </a:rPr>
              <a:t>known cell types.</a:t>
            </a:r>
            <a:endParaRPr lang="en-US" altLang="en-US" sz="1400" dirty="0">
              <a:solidFill>
                <a:srgbClr val="000000"/>
              </a:solidFill>
            </a:endParaRPr>
          </a:p>
        </p:txBody>
      </p:sp>
      <p:sp>
        <p:nvSpPr>
          <p:cNvPr id="8" name="Rounded Rectangular Callout 7"/>
          <p:cNvSpPr/>
          <p:nvPr/>
        </p:nvSpPr>
        <p:spPr>
          <a:xfrm>
            <a:off x="143435" y="4759344"/>
            <a:ext cx="1760992" cy="983035"/>
          </a:xfrm>
          <a:prstGeom prst="wedgeRoundRectCallout">
            <a:avLst>
              <a:gd name="adj1" fmla="val 72025"/>
              <a:gd name="adj2" fmla="val -2578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a:solidFill>
                  <a:srgbClr val="000000"/>
                </a:solidFill>
              </a:rPr>
              <a:t>COOC </a:t>
            </a:r>
            <a:r>
              <a:rPr lang="en-US" altLang="en-US" sz="1400" dirty="0" smtClean="0">
                <a:solidFill>
                  <a:srgbClr val="000000"/>
                </a:solidFill>
              </a:rPr>
              <a:t>clusters are </a:t>
            </a:r>
            <a:r>
              <a:rPr lang="en-US" altLang="en-US" sz="1400" dirty="0">
                <a:solidFill>
                  <a:srgbClr val="000000"/>
                </a:solidFill>
              </a:rPr>
              <a:t>highly consistent with </a:t>
            </a:r>
            <a:r>
              <a:rPr lang="en-US" altLang="en-US" sz="1400" dirty="0" smtClean="0">
                <a:solidFill>
                  <a:srgbClr val="000000"/>
                </a:solidFill>
              </a:rPr>
              <a:t>developmental time points.</a:t>
            </a:r>
            <a:endParaRPr lang="en-US" altLang="en-US" sz="1400" dirty="0">
              <a:solidFill>
                <a:srgbClr val="000000"/>
              </a:solidFill>
            </a:endParaRPr>
          </a:p>
        </p:txBody>
      </p:sp>
      <p:sp>
        <p:nvSpPr>
          <p:cNvPr id="9" name="Rounded Rectangular Callout 8"/>
          <p:cNvSpPr/>
          <p:nvPr/>
        </p:nvSpPr>
        <p:spPr>
          <a:xfrm>
            <a:off x="9655245" y="1581957"/>
            <a:ext cx="1945341" cy="1047590"/>
          </a:xfrm>
          <a:prstGeom prst="wedgeRoundRectCallout">
            <a:avLst>
              <a:gd name="adj1" fmla="val -70471"/>
              <a:gd name="adj2" fmla="val 484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smtClean="0">
                <a:solidFill>
                  <a:srgbClr val="000000"/>
                </a:solidFill>
              </a:rPr>
              <a:t>COOC gene clusters are highly enriched by relevant biological pathways</a:t>
            </a:r>
            <a:endParaRPr lang="en-US" altLang="en-US" sz="1400" dirty="0">
              <a:solidFill>
                <a:srgbClr val="000000"/>
              </a:solidFill>
            </a:endParaRPr>
          </a:p>
        </p:txBody>
      </p:sp>
      <p:sp>
        <p:nvSpPr>
          <p:cNvPr id="10" name="Rounded Rectangular Callout 9"/>
          <p:cNvSpPr/>
          <p:nvPr/>
        </p:nvSpPr>
        <p:spPr>
          <a:xfrm>
            <a:off x="10350139" y="5250861"/>
            <a:ext cx="1746525" cy="860612"/>
          </a:xfrm>
          <a:prstGeom prst="wedgeRoundRectCallout">
            <a:avLst>
              <a:gd name="adj1" fmla="val -65293"/>
              <a:gd name="adj2" fmla="val -339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smtClean="0">
                <a:solidFill>
                  <a:srgbClr val="000000"/>
                </a:solidFill>
              </a:rPr>
              <a:t>COOC is able to identify cell clusters that Seurat misses. </a:t>
            </a:r>
            <a:endParaRPr lang="en-US" altLang="en-US" sz="1400" dirty="0">
              <a:solidFill>
                <a:srgbClr val="000000"/>
              </a:solidFill>
            </a:endParaRPr>
          </a:p>
        </p:txBody>
      </p:sp>
    </p:spTree>
    <p:extLst>
      <p:ext uri="{BB962C8B-B14F-4D97-AF65-F5344CB8AC3E}">
        <p14:creationId xmlns:p14="http://schemas.microsoft.com/office/powerpoint/2010/main" val="3632318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ular Callout 12"/>
          <p:cNvSpPr/>
          <p:nvPr/>
        </p:nvSpPr>
        <p:spPr>
          <a:xfrm>
            <a:off x="40768" y="3996596"/>
            <a:ext cx="1658471" cy="983035"/>
          </a:xfrm>
          <a:prstGeom prst="wedgeRoundRectCallout">
            <a:avLst>
              <a:gd name="adj1" fmla="val 51485"/>
              <a:gd name="adj2" fmla="val 900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endParaRPr lang="en-US" altLang="en-US" sz="1400" dirty="0">
              <a:solidFill>
                <a:srgbClr val="000000"/>
              </a:solidFill>
            </a:endParaRPr>
          </a:p>
        </p:txBody>
      </p:sp>
      <p:sp>
        <p:nvSpPr>
          <p:cNvPr id="23554" name="Title 1"/>
          <p:cNvSpPr>
            <a:spLocks noGrp="1"/>
          </p:cNvSpPr>
          <p:nvPr>
            <p:ph type="title" idx="4294967295"/>
          </p:nvPr>
        </p:nvSpPr>
        <p:spPr>
          <a:xfrm>
            <a:off x="1524000" y="0"/>
            <a:ext cx="9144000" cy="1143000"/>
          </a:xfrm>
        </p:spPr>
        <p:txBody>
          <a:bodyPr/>
          <a:lstStyle/>
          <a:p>
            <a:r>
              <a:rPr lang="en-US" altLang="zh-CN" sz="3200" dirty="0"/>
              <a:t>Results – Mouse </a:t>
            </a:r>
            <a:r>
              <a:rPr lang="en-US" altLang="zh-CN" sz="3200" dirty="0" smtClean="0"/>
              <a:t>Cell Atlas</a:t>
            </a:r>
            <a:endParaRPr lang="en-US" altLang="zh-CN" sz="3200" dirty="0">
              <a:ea typeface="宋体" panose="02010600030101010101" pitchFamily="2" charset="-122"/>
            </a:endParaRPr>
          </a:p>
        </p:txBody>
      </p:sp>
      <p:sp>
        <p:nvSpPr>
          <p:cNvPr id="5" name="Rectangle 4"/>
          <p:cNvSpPr/>
          <p:nvPr/>
        </p:nvSpPr>
        <p:spPr>
          <a:xfrm>
            <a:off x="1524000" y="953589"/>
            <a:ext cx="7292975" cy="1661993"/>
          </a:xfrm>
          <a:prstGeom prst="rect">
            <a:avLst/>
          </a:prstGeom>
        </p:spPr>
        <p:txBody>
          <a:bodyPr>
            <a:spAutoFit/>
          </a:bodyPr>
          <a:lstStyle/>
          <a:p>
            <a:pPr>
              <a:defRPr/>
            </a:pPr>
            <a:r>
              <a:rPr lang="en-US" dirty="0">
                <a:solidFill>
                  <a:srgbClr val="000000"/>
                </a:solidFill>
              </a:rPr>
              <a:t>Data: mouse cells from ~20 organs and tissues</a:t>
            </a:r>
          </a:p>
          <a:p>
            <a:pPr marL="342900" indent="-342900">
              <a:buFontTx/>
              <a:buAutoNum type="arabicParenBoth"/>
              <a:defRPr/>
            </a:pPr>
            <a:r>
              <a:rPr lang="en-US" dirty="0">
                <a:solidFill>
                  <a:srgbClr val="000000"/>
                </a:solidFill>
              </a:rPr>
              <a:t>profiled by 10x, 23433 genes * 70118 cells, 93% dropout</a:t>
            </a:r>
          </a:p>
          <a:p>
            <a:pPr marL="342900" indent="-342900">
              <a:buFontTx/>
              <a:buAutoNum type="arabicParenBoth"/>
              <a:defRPr/>
            </a:pPr>
            <a:r>
              <a:rPr lang="en-US" dirty="0">
                <a:solidFill>
                  <a:srgbClr val="000000"/>
                </a:solidFill>
              </a:rPr>
              <a:t>Profiled by SMARTseq2, 23433 genes * 53760 cells, 89% dropout</a:t>
            </a:r>
            <a:endParaRPr lang="en-US" sz="1600" dirty="0">
              <a:solidFill>
                <a:srgbClr val="000000"/>
              </a:solidFill>
            </a:endParaRPr>
          </a:p>
          <a:p>
            <a:pPr>
              <a:defRPr/>
            </a:pPr>
            <a:endParaRPr lang="en-US" sz="1600" dirty="0">
              <a:solidFill>
                <a:srgbClr val="000000"/>
              </a:solidFill>
            </a:endParaRPr>
          </a:p>
          <a:p>
            <a:pPr>
              <a:defRPr/>
            </a:pPr>
            <a:r>
              <a:rPr lang="en-US" sz="1600" dirty="0">
                <a:solidFill>
                  <a:srgbClr val="000000"/>
                </a:solidFill>
              </a:rPr>
              <a:t>Result: ~100 co-occurrence clusters in each dataset</a:t>
            </a:r>
          </a:p>
          <a:p>
            <a:pPr>
              <a:defRPr/>
            </a:pPr>
            <a:endParaRPr lang="en-US" sz="1600" dirty="0">
              <a:solidFill>
                <a:srgbClr val="00000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059" y="2719313"/>
            <a:ext cx="4409729" cy="171169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0059" y="4545225"/>
            <a:ext cx="4409729" cy="1711692"/>
          </a:xfrm>
          <a:prstGeom prst="rect">
            <a:avLst/>
          </a:prstGeom>
        </p:spPr>
      </p:pic>
      <p:pic>
        <p:nvPicPr>
          <p:cNvPr id="2" name="Picture 1"/>
          <p:cNvPicPr>
            <a:picLocks noChangeAspect="1"/>
          </p:cNvPicPr>
          <p:nvPr/>
        </p:nvPicPr>
        <p:blipFill>
          <a:blip r:embed="rId5"/>
          <a:stretch>
            <a:fillRect/>
          </a:stretch>
        </p:blipFill>
        <p:spPr>
          <a:xfrm>
            <a:off x="6373905" y="2719313"/>
            <a:ext cx="3944472" cy="3537604"/>
          </a:xfrm>
          <a:prstGeom prst="rect">
            <a:avLst/>
          </a:prstGeom>
        </p:spPr>
      </p:pic>
      <p:sp>
        <p:nvSpPr>
          <p:cNvPr id="12" name="Rounded Rectangular Callout 11"/>
          <p:cNvSpPr/>
          <p:nvPr/>
        </p:nvSpPr>
        <p:spPr>
          <a:xfrm>
            <a:off x="40768" y="3996597"/>
            <a:ext cx="1658471" cy="983035"/>
          </a:xfrm>
          <a:prstGeom prst="wedgeRoundRectCallout">
            <a:avLst>
              <a:gd name="adj1" fmla="val 65539"/>
              <a:gd name="adj2" fmla="val -5861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a:solidFill>
                  <a:srgbClr val="000000"/>
                </a:solidFill>
              </a:rPr>
              <a:t>COOC clusters </a:t>
            </a:r>
            <a:r>
              <a:rPr lang="en-US" altLang="en-US" sz="1400" dirty="0" smtClean="0">
                <a:solidFill>
                  <a:srgbClr val="000000"/>
                </a:solidFill>
              </a:rPr>
              <a:t>highly consistent </a:t>
            </a:r>
            <a:r>
              <a:rPr lang="en-US" altLang="en-US" sz="1400" dirty="0">
                <a:solidFill>
                  <a:srgbClr val="000000"/>
                </a:solidFill>
              </a:rPr>
              <a:t>with </a:t>
            </a:r>
            <a:r>
              <a:rPr lang="en-US" altLang="en-US" sz="1400" dirty="0" smtClean="0">
                <a:solidFill>
                  <a:srgbClr val="000000"/>
                </a:solidFill>
              </a:rPr>
              <a:t>known tissue types.</a:t>
            </a:r>
            <a:endParaRPr lang="en-US" altLang="en-US" sz="1400" dirty="0">
              <a:solidFill>
                <a:srgbClr val="000000"/>
              </a:solidFill>
            </a:endParaRPr>
          </a:p>
        </p:txBody>
      </p:sp>
      <p:sp>
        <p:nvSpPr>
          <p:cNvPr id="16" name="Rounded Rectangular Callout 15"/>
          <p:cNvSpPr/>
          <p:nvPr/>
        </p:nvSpPr>
        <p:spPr>
          <a:xfrm>
            <a:off x="10486479" y="3709726"/>
            <a:ext cx="1658471" cy="1269904"/>
          </a:xfrm>
          <a:prstGeom prst="wedgeRoundRectCallout">
            <a:avLst>
              <a:gd name="adj1" fmla="val -64731"/>
              <a:gd name="adj2" fmla="val 2801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endParaRPr lang="en-US" altLang="en-US" sz="1400" dirty="0">
              <a:solidFill>
                <a:srgbClr val="000000"/>
              </a:solidFill>
            </a:endParaRPr>
          </a:p>
        </p:txBody>
      </p:sp>
      <p:sp>
        <p:nvSpPr>
          <p:cNvPr id="17" name="Rounded Rectangular Callout 16"/>
          <p:cNvSpPr/>
          <p:nvPr/>
        </p:nvSpPr>
        <p:spPr>
          <a:xfrm>
            <a:off x="10486479" y="3709727"/>
            <a:ext cx="1658471" cy="1269904"/>
          </a:xfrm>
          <a:prstGeom prst="wedgeRoundRectCallout">
            <a:avLst>
              <a:gd name="adj1" fmla="val -61488"/>
              <a:gd name="adj2" fmla="val -7868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smtClean="0">
                <a:solidFill>
                  <a:srgbClr val="000000"/>
                </a:solidFill>
              </a:rPr>
              <a:t>Binary signals highly consistent between two experimental protocols. </a:t>
            </a:r>
            <a:endParaRPr lang="en-US" altLang="en-US" sz="1400" dirty="0">
              <a:solidFill>
                <a:srgbClr val="000000"/>
              </a:solidFill>
            </a:endParaRPr>
          </a:p>
        </p:txBody>
      </p:sp>
    </p:spTree>
    <p:extLst>
      <p:ext uri="{BB962C8B-B14F-4D97-AF65-F5344CB8AC3E}">
        <p14:creationId xmlns:p14="http://schemas.microsoft.com/office/powerpoint/2010/main" val="3707429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059" y="4545225"/>
            <a:ext cx="4424652" cy="171748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0059" y="2717370"/>
            <a:ext cx="4388890" cy="1703602"/>
          </a:xfrm>
          <a:prstGeom prst="rect">
            <a:avLst/>
          </a:prstGeom>
        </p:spPr>
      </p:pic>
      <p:sp>
        <p:nvSpPr>
          <p:cNvPr id="13" name="Rounded Rectangular Callout 12"/>
          <p:cNvSpPr/>
          <p:nvPr/>
        </p:nvSpPr>
        <p:spPr>
          <a:xfrm>
            <a:off x="40768" y="3996596"/>
            <a:ext cx="1658471" cy="983035"/>
          </a:xfrm>
          <a:prstGeom prst="wedgeRoundRectCallout">
            <a:avLst>
              <a:gd name="adj1" fmla="val 51485"/>
              <a:gd name="adj2" fmla="val 900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endParaRPr lang="en-US" altLang="en-US" sz="1400" dirty="0">
              <a:solidFill>
                <a:srgbClr val="000000"/>
              </a:solidFill>
            </a:endParaRPr>
          </a:p>
        </p:txBody>
      </p:sp>
      <p:sp>
        <p:nvSpPr>
          <p:cNvPr id="23554" name="Title 1"/>
          <p:cNvSpPr>
            <a:spLocks noGrp="1"/>
          </p:cNvSpPr>
          <p:nvPr>
            <p:ph type="title" idx="4294967295"/>
          </p:nvPr>
        </p:nvSpPr>
        <p:spPr>
          <a:xfrm>
            <a:off x="1524000" y="0"/>
            <a:ext cx="9144000" cy="1143000"/>
          </a:xfrm>
        </p:spPr>
        <p:txBody>
          <a:bodyPr/>
          <a:lstStyle/>
          <a:p>
            <a:r>
              <a:rPr lang="en-US" altLang="zh-CN" sz="3200" dirty="0"/>
              <a:t>Results – Mouse </a:t>
            </a:r>
            <a:r>
              <a:rPr lang="en-US" altLang="zh-CN" sz="3200" dirty="0" smtClean="0"/>
              <a:t>Cell </a:t>
            </a:r>
            <a:r>
              <a:rPr lang="en-US" altLang="zh-CN" sz="3200" dirty="0" smtClean="0"/>
              <a:t>Atlas</a:t>
            </a:r>
            <a:endParaRPr lang="en-US" altLang="zh-CN" sz="3200" dirty="0">
              <a:ea typeface="宋体" panose="02010600030101010101" pitchFamily="2" charset="-122"/>
            </a:endParaRPr>
          </a:p>
        </p:txBody>
      </p:sp>
      <p:sp>
        <p:nvSpPr>
          <p:cNvPr id="5" name="Rectangle 4"/>
          <p:cNvSpPr/>
          <p:nvPr/>
        </p:nvSpPr>
        <p:spPr>
          <a:xfrm>
            <a:off x="1524000" y="953589"/>
            <a:ext cx="7292975" cy="1661993"/>
          </a:xfrm>
          <a:prstGeom prst="rect">
            <a:avLst/>
          </a:prstGeom>
        </p:spPr>
        <p:txBody>
          <a:bodyPr>
            <a:spAutoFit/>
          </a:bodyPr>
          <a:lstStyle/>
          <a:p>
            <a:pPr>
              <a:defRPr/>
            </a:pPr>
            <a:r>
              <a:rPr lang="en-US" dirty="0">
                <a:solidFill>
                  <a:srgbClr val="000000"/>
                </a:solidFill>
              </a:rPr>
              <a:t>Data: mouse cells from ~20 organs and tissues</a:t>
            </a:r>
          </a:p>
          <a:p>
            <a:pPr marL="342900" indent="-342900">
              <a:buFontTx/>
              <a:buAutoNum type="arabicParenBoth"/>
              <a:defRPr/>
            </a:pPr>
            <a:r>
              <a:rPr lang="en-US" dirty="0">
                <a:solidFill>
                  <a:srgbClr val="000000"/>
                </a:solidFill>
              </a:rPr>
              <a:t>profiled by 10x, 23433 genes * 70118 cells, 93% dropout</a:t>
            </a:r>
          </a:p>
          <a:p>
            <a:pPr marL="342900" indent="-342900">
              <a:buFontTx/>
              <a:buAutoNum type="arabicParenBoth"/>
              <a:defRPr/>
            </a:pPr>
            <a:r>
              <a:rPr lang="en-US" dirty="0">
                <a:solidFill>
                  <a:srgbClr val="000000"/>
                </a:solidFill>
              </a:rPr>
              <a:t>Profiled by SMARTseq2, 23433 genes * 53760 cells, 89% dropout</a:t>
            </a:r>
            <a:endParaRPr lang="en-US" sz="1600" dirty="0">
              <a:solidFill>
                <a:srgbClr val="000000"/>
              </a:solidFill>
            </a:endParaRPr>
          </a:p>
          <a:p>
            <a:pPr>
              <a:defRPr/>
            </a:pPr>
            <a:endParaRPr lang="en-US" sz="1600" dirty="0">
              <a:solidFill>
                <a:srgbClr val="000000"/>
              </a:solidFill>
            </a:endParaRPr>
          </a:p>
          <a:p>
            <a:pPr>
              <a:defRPr/>
            </a:pPr>
            <a:r>
              <a:rPr lang="en-US" sz="1600" dirty="0">
                <a:solidFill>
                  <a:srgbClr val="000000"/>
                </a:solidFill>
              </a:rPr>
              <a:t>Result: ~100 </a:t>
            </a:r>
            <a:r>
              <a:rPr lang="en-US" sz="1600" dirty="0" err="1" smtClean="0">
                <a:solidFill>
                  <a:srgbClr val="000000"/>
                </a:solidFill>
              </a:rPr>
              <a:t>seurat</a:t>
            </a:r>
            <a:r>
              <a:rPr lang="en-US" sz="1600" dirty="0" smtClean="0">
                <a:solidFill>
                  <a:srgbClr val="000000"/>
                </a:solidFill>
              </a:rPr>
              <a:t> </a:t>
            </a:r>
            <a:r>
              <a:rPr lang="en-US" sz="1600" dirty="0">
                <a:solidFill>
                  <a:srgbClr val="000000"/>
                </a:solidFill>
              </a:rPr>
              <a:t>clusters in each dataset</a:t>
            </a:r>
          </a:p>
          <a:p>
            <a:pPr>
              <a:defRPr/>
            </a:pPr>
            <a:endParaRPr lang="en-US" sz="1600" dirty="0">
              <a:solidFill>
                <a:srgbClr val="000000"/>
              </a:solidFill>
            </a:endParaRPr>
          </a:p>
        </p:txBody>
      </p:sp>
      <p:pic>
        <p:nvPicPr>
          <p:cNvPr id="2" name="Picture 1"/>
          <p:cNvPicPr>
            <a:picLocks noChangeAspect="1"/>
          </p:cNvPicPr>
          <p:nvPr/>
        </p:nvPicPr>
        <p:blipFill>
          <a:blip r:embed="rId5"/>
          <a:stretch>
            <a:fillRect/>
          </a:stretch>
        </p:blipFill>
        <p:spPr>
          <a:xfrm>
            <a:off x="6373905" y="2719313"/>
            <a:ext cx="3944472" cy="3537604"/>
          </a:xfrm>
          <a:prstGeom prst="rect">
            <a:avLst/>
          </a:prstGeom>
        </p:spPr>
      </p:pic>
      <p:sp>
        <p:nvSpPr>
          <p:cNvPr id="12" name="Rounded Rectangular Callout 11"/>
          <p:cNvSpPr/>
          <p:nvPr/>
        </p:nvSpPr>
        <p:spPr>
          <a:xfrm>
            <a:off x="40768" y="3996597"/>
            <a:ext cx="1658471" cy="983035"/>
          </a:xfrm>
          <a:prstGeom prst="wedgeRoundRectCallout">
            <a:avLst>
              <a:gd name="adj1" fmla="val 65539"/>
              <a:gd name="adj2" fmla="val -5861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smtClean="0">
                <a:solidFill>
                  <a:srgbClr val="000000"/>
                </a:solidFill>
              </a:rPr>
              <a:t>Seurat </a:t>
            </a:r>
            <a:r>
              <a:rPr lang="en-US" altLang="en-US" sz="1400" dirty="0">
                <a:solidFill>
                  <a:srgbClr val="000000"/>
                </a:solidFill>
              </a:rPr>
              <a:t>clusters </a:t>
            </a:r>
            <a:r>
              <a:rPr lang="en-US" altLang="en-US" sz="1400" dirty="0" smtClean="0">
                <a:solidFill>
                  <a:srgbClr val="000000"/>
                </a:solidFill>
              </a:rPr>
              <a:t>highly consistent </a:t>
            </a:r>
            <a:r>
              <a:rPr lang="en-US" altLang="en-US" sz="1400" dirty="0">
                <a:solidFill>
                  <a:srgbClr val="000000"/>
                </a:solidFill>
              </a:rPr>
              <a:t>with </a:t>
            </a:r>
            <a:r>
              <a:rPr lang="en-US" altLang="en-US" sz="1400" dirty="0" smtClean="0">
                <a:solidFill>
                  <a:srgbClr val="000000"/>
                </a:solidFill>
              </a:rPr>
              <a:t>known tissue types.</a:t>
            </a:r>
            <a:endParaRPr lang="en-US" altLang="en-US" sz="1400" dirty="0">
              <a:solidFill>
                <a:srgbClr val="000000"/>
              </a:solidFill>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4710" y="4142074"/>
            <a:ext cx="4419469" cy="211484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6636" y="2715888"/>
            <a:ext cx="2621741" cy="1325880"/>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65984" y="2745819"/>
            <a:ext cx="1485162" cy="1178481"/>
          </a:xfrm>
          <a:prstGeom prst="rect">
            <a:avLst/>
          </a:prstGeom>
        </p:spPr>
      </p:pic>
      <p:sp>
        <p:nvSpPr>
          <p:cNvPr id="16" name="Rounded Rectangular Callout 15"/>
          <p:cNvSpPr/>
          <p:nvPr/>
        </p:nvSpPr>
        <p:spPr>
          <a:xfrm>
            <a:off x="10418553" y="3630836"/>
            <a:ext cx="1735347" cy="1269904"/>
          </a:xfrm>
          <a:prstGeom prst="wedgeRoundRectCallout">
            <a:avLst>
              <a:gd name="adj1" fmla="val -60340"/>
              <a:gd name="adj2" fmla="val 2561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endParaRPr lang="en-US" altLang="en-US" sz="1400" dirty="0">
              <a:solidFill>
                <a:srgbClr val="000000"/>
              </a:solidFill>
            </a:endParaRPr>
          </a:p>
        </p:txBody>
      </p:sp>
      <p:sp>
        <p:nvSpPr>
          <p:cNvPr id="17" name="Rounded Rectangular Callout 16"/>
          <p:cNvSpPr/>
          <p:nvPr/>
        </p:nvSpPr>
        <p:spPr>
          <a:xfrm>
            <a:off x="10418553" y="3630837"/>
            <a:ext cx="1735347" cy="1269904"/>
          </a:xfrm>
          <a:prstGeom prst="wedgeRoundRectCallout">
            <a:avLst>
              <a:gd name="adj1" fmla="val -57976"/>
              <a:gd name="adj2" fmla="val -7148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smtClean="0">
                <a:solidFill>
                  <a:srgbClr val="000000"/>
                </a:solidFill>
              </a:rPr>
              <a:t>Quantitative signals less  </a:t>
            </a:r>
            <a:r>
              <a:rPr lang="en-US" altLang="en-US" sz="1400" dirty="0" smtClean="0">
                <a:solidFill>
                  <a:srgbClr val="000000"/>
                </a:solidFill>
              </a:rPr>
              <a:t>consistent between two experimental protocols. </a:t>
            </a:r>
            <a:endParaRPr lang="en-US" altLang="en-US" sz="1400" dirty="0">
              <a:solidFill>
                <a:srgbClr val="000000"/>
              </a:solidFill>
            </a:endParaRPr>
          </a:p>
        </p:txBody>
      </p:sp>
    </p:spTree>
    <p:extLst>
      <p:ext uri="{BB962C8B-B14F-4D97-AF65-F5344CB8AC3E}">
        <p14:creationId xmlns:p14="http://schemas.microsoft.com/office/powerpoint/2010/main" val="197016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1524000" y="0"/>
            <a:ext cx="9144000" cy="1143000"/>
          </a:xfrm>
        </p:spPr>
        <p:txBody>
          <a:bodyPr/>
          <a:lstStyle/>
          <a:p>
            <a:r>
              <a:rPr lang="en-US" altLang="zh-CN" sz="3200" dirty="0"/>
              <a:t>Results – Bulk tissue gene expression </a:t>
            </a:r>
            <a:r>
              <a:rPr lang="en-US" altLang="zh-CN" sz="3200" dirty="0" smtClean="0"/>
              <a:t>data of cancer</a:t>
            </a:r>
            <a:endParaRPr lang="en-US" altLang="zh-CN" sz="3200" dirty="0">
              <a:ea typeface="宋体" panose="02010600030101010101" pitchFamily="2" charset="-122"/>
            </a:endParaRPr>
          </a:p>
        </p:txBody>
      </p:sp>
      <p:sp>
        <p:nvSpPr>
          <p:cNvPr id="5" name="Rectangle 4"/>
          <p:cNvSpPr/>
          <p:nvPr/>
        </p:nvSpPr>
        <p:spPr>
          <a:xfrm>
            <a:off x="1619794" y="1066801"/>
            <a:ext cx="9936480" cy="861774"/>
          </a:xfrm>
          <a:prstGeom prst="rect">
            <a:avLst/>
          </a:prstGeom>
        </p:spPr>
        <p:txBody>
          <a:bodyPr wrap="square">
            <a:spAutoFit/>
          </a:bodyPr>
          <a:lstStyle/>
          <a:p>
            <a:pPr>
              <a:defRPr/>
            </a:pPr>
            <a:r>
              <a:rPr lang="en-US" dirty="0">
                <a:solidFill>
                  <a:srgbClr val="000000"/>
                </a:solidFill>
              </a:rPr>
              <a:t>Data: </a:t>
            </a:r>
            <a:r>
              <a:rPr lang="en-US" dirty="0" smtClean="0">
                <a:solidFill>
                  <a:srgbClr val="000000"/>
                </a:solidFill>
              </a:rPr>
              <a:t>TCGA cancer samples of one cancer type (ACC), ~</a:t>
            </a:r>
            <a:r>
              <a:rPr lang="en-US" dirty="0">
                <a:solidFill>
                  <a:srgbClr val="000000"/>
                </a:solidFill>
              </a:rPr>
              <a:t>60,000 transcripts * 79 patients, 56% dropout</a:t>
            </a:r>
          </a:p>
          <a:p>
            <a:pPr>
              <a:defRPr/>
            </a:pPr>
            <a:endParaRPr lang="en-US" sz="1600" dirty="0">
              <a:solidFill>
                <a:srgbClr val="000000"/>
              </a:solidFill>
            </a:endParaRPr>
          </a:p>
          <a:p>
            <a:pPr>
              <a:defRPr/>
            </a:pPr>
            <a:r>
              <a:rPr lang="en-US" sz="1600" dirty="0">
                <a:solidFill>
                  <a:srgbClr val="000000"/>
                </a:solidFill>
              </a:rPr>
              <a:t>Result: 5</a:t>
            </a:r>
            <a:r>
              <a:rPr lang="en-US" sz="1600" dirty="0" smtClean="0">
                <a:solidFill>
                  <a:srgbClr val="000000"/>
                </a:solidFill>
              </a:rPr>
              <a:t> </a:t>
            </a:r>
            <a:r>
              <a:rPr lang="en-US" sz="1600" dirty="0">
                <a:solidFill>
                  <a:srgbClr val="000000"/>
                </a:solidFill>
              </a:rPr>
              <a:t>co-occurrence </a:t>
            </a:r>
            <a:r>
              <a:rPr lang="en-US" sz="1600" dirty="0" smtClean="0">
                <a:solidFill>
                  <a:srgbClr val="000000"/>
                </a:solidFill>
              </a:rPr>
              <a:t>clusters</a:t>
            </a:r>
            <a:endParaRPr lang="en-US" sz="1600" dirty="0">
              <a:solidFill>
                <a:srgbClr val="000000"/>
              </a:solidFill>
            </a:endParaRPr>
          </a:p>
        </p:txBody>
      </p:sp>
      <p:grpSp>
        <p:nvGrpSpPr>
          <p:cNvPr id="8" name="Group 7"/>
          <p:cNvGrpSpPr/>
          <p:nvPr/>
        </p:nvGrpSpPr>
        <p:grpSpPr>
          <a:xfrm>
            <a:off x="1619795" y="2468150"/>
            <a:ext cx="3222172" cy="2426068"/>
            <a:chOff x="6514067" y="1322446"/>
            <a:chExt cx="4528683" cy="2923569"/>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9813" y="1322446"/>
              <a:ext cx="2050726" cy="1435508"/>
            </a:xfrm>
            <a:prstGeom prst="rect">
              <a:avLst/>
            </a:prstGeom>
          </p:spPr>
        </p:pic>
        <p:grpSp>
          <p:nvGrpSpPr>
            <p:cNvPr id="13" name="Group 12"/>
            <p:cNvGrpSpPr/>
            <p:nvPr/>
          </p:nvGrpSpPr>
          <p:grpSpPr>
            <a:xfrm flipH="1">
              <a:off x="9017855" y="2206416"/>
              <a:ext cx="924483" cy="551538"/>
              <a:chOff x="1812242" y="1297173"/>
              <a:chExt cx="1130083" cy="1484532"/>
            </a:xfrm>
          </p:grpSpPr>
          <p:cxnSp>
            <p:nvCxnSpPr>
              <p:cNvPr id="20" name="Straight Connector 19"/>
              <p:cNvCxnSpPr/>
              <p:nvPr/>
            </p:nvCxnSpPr>
            <p:spPr>
              <a:xfrm flipH="1" flipV="1">
                <a:off x="2942324" y="1297173"/>
                <a:ext cx="1" cy="137376"/>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812242" y="1297173"/>
                <a:ext cx="1130082"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812242" y="1297173"/>
                <a:ext cx="1" cy="1484532"/>
              </a:xfrm>
              <a:prstGeom prst="line">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7452737" y="2206416"/>
              <a:ext cx="934291" cy="551538"/>
              <a:chOff x="1809002" y="1297173"/>
              <a:chExt cx="1133323" cy="1478271"/>
            </a:xfrm>
          </p:grpSpPr>
          <p:cxnSp>
            <p:nvCxnSpPr>
              <p:cNvPr id="17" name="Straight Connector 16"/>
              <p:cNvCxnSpPr/>
              <p:nvPr/>
            </p:nvCxnSpPr>
            <p:spPr>
              <a:xfrm flipH="1" flipV="1">
                <a:off x="2942324" y="1297173"/>
                <a:ext cx="1" cy="137376"/>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812242" y="1297173"/>
                <a:ext cx="1130082"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809002" y="1297173"/>
                <a:ext cx="14126" cy="1478271"/>
              </a:xfrm>
              <a:prstGeom prst="line">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4067" y="2810507"/>
              <a:ext cx="2050726" cy="1435508"/>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2024" y="2810507"/>
              <a:ext cx="2050726" cy="1435508"/>
            </a:xfrm>
            <a:prstGeom prst="rect">
              <a:avLst/>
            </a:prstGeom>
          </p:spPr>
        </p:pic>
      </p:gr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6800" y="2245886"/>
            <a:ext cx="3769313" cy="2826985"/>
          </a:xfrm>
          <a:prstGeom prst="rect">
            <a:avLst/>
          </a:prstGeom>
        </p:spPr>
      </p:pic>
      <p:sp>
        <p:nvSpPr>
          <p:cNvPr id="24" name="Rounded Rectangular Callout 23"/>
          <p:cNvSpPr/>
          <p:nvPr/>
        </p:nvSpPr>
        <p:spPr>
          <a:xfrm>
            <a:off x="9496507" y="4510915"/>
            <a:ext cx="2286190" cy="1471873"/>
          </a:xfrm>
          <a:prstGeom prst="wedgeRoundRectCallout">
            <a:avLst>
              <a:gd name="adj1" fmla="val -61488"/>
              <a:gd name="adj2" fmla="val -7868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smtClean="0">
                <a:solidFill>
                  <a:srgbClr val="000000"/>
                </a:solidFill>
              </a:rPr>
              <a:t>This idea also works on bulk tissue gene expression data, and revealed patient clusters with distinct survival outcomes. </a:t>
            </a:r>
            <a:endParaRPr lang="en-US" altLang="en-US" sz="1400" dirty="0">
              <a:solidFill>
                <a:srgbClr val="000000"/>
              </a:solidFill>
            </a:endParaRPr>
          </a:p>
        </p:txBody>
      </p:sp>
    </p:spTree>
    <p:extLst>
      <p:ext uri="{BB962C8B-B14F-4D97-AF65-F5344CB8AC3E}">
        <p14:creationId xmlns:p14="http://schemas.microsoft.com/office/powerpoint/2010/main" val="3866988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1524000" y="0"/>
            <a:ext cx="9144000" cy="1143000"/>
          </a:xfrm>
        </p:spPr>
        <p:txBody>
          <a:bodyPr/>
          <a:lstStyle/>
          <a:p>
            <a:pPr eaLnBrk="1" hangingPunct="1"/>
            <a:r>
              <a:rPr lang="en-US" altLang="zh-CN" sz="3200" dirty="0" smtClean="0">
                <a:ea typeface="宋体" panose="02010600030101010101" pitchFamily="2" charset="-122"/>
              </a:rPr>
              <a:t>Conclusions so far</a:t>
            </a:r>
            <a:endParaRPr lang="en-US" altLang="zh-CN" sz="3200" dirty="0">
              <a:ea typeface="宋体" panose="02010600030101010101" pitchFamily="2" charset="-122"/>
            </a:endParaRPr>
          </a:p>
        </p:txBody>
      </p:sp>
      <p:sp>
        <p:nvSpPr>
          <p:cNvPr id="8" name="Rectangle 7"/>
          <p:cNvSpPr/>
          <p:nvPr/>
        </p:nvSpPr>
        <p:spPr>
          <a:xfrm>
            <a:off x="1905000" y="1447801"/>
            <a:ext cx="8382000" cy="2585323"/>
          </a:xfrm>
          <a:prstGeom prst="rect">
            <a:avLst/>
          </a:prstGeom>
        </p:spPr>
        <p:txBody>
          <a:bodyPr>
            <a:spAutoFit/>
          </a:bodyPr>
          <a:lstStyle/>
          <a:p>
            <a:pPr marL="285750" indent="-285750">
              <a:buFont typeface="Arial" panose="020B0604020202020204" pitchFamily="34" charset="0"/>
              <a:buChar char="•"/>
              <a:defRPr/>
            </a:pPr>
            <a:r>
              <a:rPr lang="en-US" dirty="0">
                <a:solidFill>
                  <a:srgbClr val="000000"/>
                </a:solidFill>
              </a:rPr>
              <a:t>Opposite to the common view in the literature, dropout is actually useful </a:t>
            </a:r>
            <a:r>
              <a:rPr lang="en-US" dirty="0" smtClean="0">
                <a:solidFill>
                  <a:srgbClr val="000000"/>
                </a:solidFill>
              </a:rPr>
              <a:t>!!!</a:t>
            </a:r>
            <a:endParaRPr lang="en-US" dirty="0">
              <a:solidFill>
                <a:srgbClr val="000000"/>
              </a:solidFill>
            </a:endParaRPr>
          </a:p>
          <a:p>
            <a:pPr marL="800100" lvl="1" indent="-342900">
              <a:buFont typeface="Arial" panose="020B0604020202020204" pitchFamily="34" charset="0"/>
              <a:buChar char="-"/>
              <a:defRPr/>
            </a:pPr>
            <a:endParaRPr lang="en-US" dirty="0">
              <a:solidFill>
                <a:srgbClr val="000000"/>
              </a:solidFill>
            </a:endParaRPr>
          </a:p>
          <a:p>
            <a:pPr lvl="1">
              <a:defRPr/>
            </a:pPr>
            <a:endParaRPr lang="en-US" dirty="0">
              <a:solidFill>
                <a:srgbClr val="000000"/>
              </a:solidFill>
            </a:endParaRPr>
          </a:p>
          <a:p>
            <a:pPr marL="285750" indent="-285750">
              <a:buFont typeface="Arial" panose="020B0604020202020204" pitchFamily="34" charset="0"/>
              <a:buChar char="•"/>
              <a:defRPr/>
            </a:pPr>
            <a:r>
              <a:rPr lang="en-US" dirty="0"/>
              <a:t>For the purpose of clustering cells, </a:t>
            </a:r>
            <a:r>
              <a:rPr lang="en-US" u="sng" dirty="0"/>
              <a:t>the binary dropout pattern of all the genes</a:t>
            </a:r>
            <a:r>
              <a:rPr lang="en-US" dirty="0"/>
              <a:t> is as informative as </a:t>
            </a:r>
            <a:r>
              <a:rPr lang="en-US" u="sng" dirty="0"/>
              <a:t>the quantitative expression data of highly variable genes</a:t>
            </a:r>
            <a:endParaRPr lang="en-US" dirty="0"/>
          </a:p>
          <a:p>
            <a:pPr marL="285750" indent="-285750">
              <a:buFont typeface="Arial" panose="020B0604020202020204" pitchFamily="34" charset="0"/>
              <a:buChar char="•"/>
              <a:defRPr/>
            </a:pPr>
            <a:endParaRPr lang="en-US" dirty="0">
              <a:solidFill>
                <a:srgbClr val="000000"/>
              </a:solidFill>
            </a:endParaRPr>
          </a:p>
          <a:p>
            <a:pPr marL="285750" indent="-285750">
              <a:buFont typeface="Arial" panose="020B0604020202020204" pitchFamily="34" charset="0"/>
              <a:buChar char="•"/>
              <a:defRPr/>
            </a:pPr>
            <a:endParaRPr lang="en-US" dirty="0">
              <a:solidFill>
                <a:srgbClr val="000000"/>
              </a:solidFill>
            </a:endParaRPr>
          </a:p>
          <a:p>
            <a:pPr marL="285750" indent="-285750">
              <a:buFont typeface="Arial" panose="020B0604020202020204" pitchFamily="34" charset="0"/>
              <a:buChar char="•"/>
              <a:defRPr/>
            </a:pPr>
            <a:r>
              <a:rPr lang="en-US" dirty="0" smtClean="0">
                <a:solidFill>
                  <a:srgbClr val="000000"/>
                </a:solidFill>
              </a:rPr>
              <a:t>The </a:t>
            </a:r>
            <a:r>
              <a:rPr lang="en-US" altLang="en-US" dirty="0" smtClean="0"/>
              <a:t>co-occurrence </a:t>
            </a:r>
            <a:r>
              <a:rPr lang="en-US" altLang="en-US" dirty="0"/>
              <a:t>clustering algorithm </a:t>
            </a:r>
            <a:r>
              <a:rPr lang="en-US" altLang="en-US" dirty="0" smtClean="0"/>
              <a:t>performs well on the </a:t>
            </a:r>
            <a:r>
              <a:rPr lang="en-US" altLang="en-US" dirty="0"/>
              <a:t>binary </a:t>
            </a:r>
            <a:r>
              <a:rPr lang="en-US" altLang="en-US" dirty="0" smtClean="0"/>
              <a:t>data. </a:t>
            </a:r>
            <a:endParaRPr lang="en-US" dirty="0">
              <a:solidFill>
                <a:srgbClr val="000000"/>
              </a:solidFill>
            </a:endParaRPr>
          </a:p>
          <a:p>
            <a:pPr lvl="1">
              <a:defRPr/>
            </a:pPr>
            <a:endParaRPr lang="en-US" dirty="0">
              <a:solidFill>
                <a:srgbClr val="000000"/>
              </a:solidFill>
            </a:endParaRPr>
          </a:p>
        </p:txBody>
      </p:sp>
      <p:sp>
        <p:nvSpPr>
          <p:cNvPr id="4" name="Rectangle 3"/>
          <p:cNvSpPr>
            <a:spLocks noChangeArrowheads="1"/>
          </p:cNvSpPr>
          <p:nvPr/>
        </p:nvSpPr>
        <p:spPr bwMode="auto">
          <a:xfrm>
            <a:off x="7559816" y="6155868"/>
            <a:ext cx="45079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1200" dirty="0" smtClean="0"/>
              <a:t>Qiu P, "Embracing </a:t>
            </a:r>
            <a:r>
              <a:rPr lang="en-US" altLang="en-US" sz="1200" dirty="0"/>
              <a:t>the dropouts in single-cell </a:t>
            </a:r>
            <a:r>
              <a:rPr lang="en-US" altLang="en-US" sz="1200" dirty="0" smtClean="0"/>
              <a:t>RNA-seq analysis" </a:t>
            </a:r>
          </a:p>
          <a:p>
            <a:pPr>
              <a:spcBef>
                <a:spcPct val="0"/>
              </a:spcBef>
              <a:buNone/>
            </a:pPr>
            <a:r>
              <a:rPr lang="en-US" altLang="en-US" sz="1200" dirty="0" smtClean="0"/>
              <a:t>Nature Communications</a:t>
            </a:r>
            <a:r>
              <a:rPr lang="en-US" altLang="en-US" sz="1200" dirty="0"/>
              <a:t>, </a:t>
            </a:r>
            <a:r>
              <a:rPr lang="en-US" altLang="en-US" sz="1200" dirty="0" smtClean="0"/>
              <a:t>published </a:t>
            </a:r>
            <a:r>
              <a:rPr lang="en-US" altLang="en-US" sz="1200" dirty="0"/>
              <a:t>in March </a:t>
            </a:r>
            <a:r>
              <a:rPr lang="en-US" altLang="en-US" sz="1200" dirty="0" smtClean="0"/>
              <a:t>2020</a:t>
            </a:r>
            <a:endParaRPr lang="en-US" altLang="en-US" sz="1200" dirty="0"/>
          </a:p>
          <a:p>
            <a:pPr>
              <a:spcBef>
                <a:spcPct val="0"/>
              </a:spcBef>
              <a:buFontTx/>
              <a:buNone/>
            </a:pPr>
            <a:r>
              <a:rPr lang="en-US" sz="1200" dirty="0" smtClean="0">
                <a:hlinkClick r:id="rId3"/>
              </a:rPr>
              <a:t>https</a:t>
            </a:r>
            <a:r>
              <a:rPr lang="en-US" sz="1200" dirty="0">
                <a:hlinkClick r:id="rId3"/>
              </a:rPr>
              <a:t>://www.nature.com/articles/s41467-020-14976-9</a:t>
            </a:r>
            <a:endParaRPr lang="en-US" altLang="en-US" sz="1200" dirty="0"/>
          </a:p>
        </p:txBody>
      </p:sp>
    </p:spTree>
    <p:extLst>
      <p:ext uri="{BB962C8B-B14F-4D97-AF65-F5344CB8AC3E}">
        <p14:creationId xmlns:p14="http://schemas.microsoft.com/office/powerpoint/2010/main" val="517367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1524000" y="0"/>
            <a:ext cx="9144000" cy="1143000"/>
          </a:xfrm>
        </p:spPr>
        <p:txBody>
          <a:bodyPr/>
          <a:lstStyle/>
          <a:p>
            <a:pPr eaLnBrk="1" hangingPunct="1"/>
            <a:r>
              <a:rPr lang="en-US" altLang="zh-CN" sz="3200">
                <a:ea typeface="宋体" panose="02010600030101010101" pitchFamily="2" charset="-122"/>
              </a:rPr>
              <a:t>Single-cell RNA-seq</a:t>
            </a:r>
          </a:p>
        </p:txBody>
      </p:sp>
      <p:pic>
        <p:nvPicPr>
          <p:cNvPr id="5123" name="Picture 7" descr="http://hemberg-lab.github.io/scRNA.seq.course/figures/RNA-Seq_workflow-5.pd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564" y="1371600"/>
            <a:ext cx="75088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2341564" y="2986644"/>
            <a:ext cx="1761361" cy="28807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42014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524000" y="0"/>
            <a:ext cx="9144000" cy="1143000"/>
          </a:xfrm>
        </p:spPr>
        <p:txBody>
          <a:bodyPr/>
          <a:lstStyle/>
          <a:p>
            <a:pPr eaLnBrk="1" hangingPunct="1"/>
            <a:r>
              <a:rPr lang="en-US" altLang="zh-CN" sz="3200">
                <a:ea typeface="宋体" panose="02010600030101010101" pitchFamily="2" charset="-122"/>
              </a:rPr>
              <a:t>Dropout</a:t>
            </a:r>
          </a:p>
        </p:txBody>
      </p:sp>
      <p:sp>
        <p:nvSpPr>
          <p:cNvPr id="3" name="Rectangle 2"/>
          <p:cNvSpPr/>
          <p:nvPr/>
        </p:nvSpPr>
        <p:spPr>
          <a:xfrm>
            <a:off x="2057400" y="1154113"/>
            <a:ext cx="8229600" cy="5232400"/>
          </a:xfrm>
          <a:prstGeom prst="rect">
            <a:avLst/>
          </a:prstGeom>
        </p:spPr>
        <p:txBody>
          <a:bodyPr>
            <a:spAutoFit/>
          </a:bodyPr>
          <a:lstStyle/>
          <a:p>
            <a:pPr marL="285750" indent="-285750">
              <a:buFont typeface="Arial" panose="020B0604020202020204" pitchFamily="34" charset="0"/>
              <a:buChar char="•"/>
              <a:defRPr/>
            </a:pPr>
            <a:r>
              <a:rPr lang="en-US" dirty="0">
                <a:solidFill>
                  <a:srgbClr val="000000"/>
                </a:solidFill>
                <a:latin typeface="+mj-lt"/>
              </a:rPr>
              <a:t>Dropout is an important </a:t>
            </a:r>
            <a:r>
              <a:rPr lang="en-US" dirty="0">
                <a:solidFill>
                  <a:srgbClr val="000000"/>
                </a:solidFill>
              </a:rPr>
              <a:t>phenomenon that occurs in </a:t>
            </a:r>
            <a:r>
              <a:rPr lang="en-US" dirty="0">
                <a:solidFill>
                  <a:srgbClr val="000000"/>
                </a:solidFill>
                <a:latin typeface="+mj-lt"/>
              </a:rPr>
              <a:t>scRNA-seq data, where a gene is observed at a moderate expression level in one cell but is not detected in another cell of the same cell type</a:t>
            </a:r>
          </a:p>
          <a:p>
            <a:pPr marL="285750" indent="-285750">
              <a:buFont typeface="Arial" panose="020B0604020202020204" pitchFamily="34" charset="0"/>
              <a:buChar char="•"/>
              <a:defRPr/>
            </a:pPr>
            <a:endParaRPr lang="en-US" dirty="0">
              <a:solidFill>
                <a:srgbClr val="000000"/>
              </a:solidFill>
              <a:latin typeface="+mj-lt"/>
            </a:endParaRPr>
          </a:p>
          <a:p>
            <a:pPr marL="800100" lvl="1" indent="-342900">
              <a:buFont typeface="Arial" panose="020B0604020202020204" pitchFamily="34" charset="0"/>
              <a:buChar char="-"/>
              <a:defRPr/>
            </a:pPr>
            <a:endParaRPr lang="en-US" sz="1600" dirty="0">
              <a:solidFill>
                <a:srgbClr val="000000"/>
              </a:solidFill>
            </a:endParaRPr>
          </a:p>
          <a:p>
            <a:pPr marL="285750" indent="-285750">
              <a:buFont typeface="Arial" panose="020B0604020202020204" pitchFamily="34" charset="0"/>
              <a:buChar char="•"/>
              <a:defRPr/>
            </a:pPr>
            <a:r>
              <a:rPr lang="en-US" dirty="0">
                <a:solidFill>
                  <a:srgbClr val="000000"/>
                </a:solidFill>
              </a:rPr>
              <a:t>Why dropouts occur?</a:t>
            </a:r>
          </a:p>
          <a:p>
            <a:pPr marL="800100" lvl="1" indent="-342900">
              <a:buFont typeface="Arial" panose="020B0604020202020204" pitchFamily="34" charset="0"/>
              <a:buChar char="-"/>
              <a:defRPr/>
            </a:pPr>
            <a:r>
              <a:rPr lang="en-US" sz="1600" dirty="0">
                <a:solidFill>
                  <a:srgbClr val="000000"/>
                </a:solidFill>
              </a:rPr>
              <a:t>Low amounts of RNA in individual cells</a:t>
            </a:r>
          </a:p>
          <a:p>
            <a:pPr marL="800100" lvl="1" indent="-342900">
              <a:buFont typeface="Arial" panose="020B0604020202020204" pitchFamily="34" charset="0"/>
              <a:buChar char="-"/>
              <a:defRPr/>
            </a:pPr>
            <a:r>
              <a:rPr lang="en-US" sz="1600" dirty="0">
                <a:solidFill>
                  <a:srgbClr val="000000"/>
                </a:solidFill>
              </a:rPr>
              <a:t>Insufficient RNA capture</a:t>
            </a:r>
          </a:p>
          <a:p>
            <a:pPr marL="800100" lvl="1" indent="-342900">
              <a:buFont typeface="Arial" panose="020B0604020202020204" pitchFamily="34" charset="0"/>
              <a:buChar char="-"/>
              <a:defRPr/>
            </a:pPr>
            <a:r>
              <a:rPr lang="en-US" sz="1600" dirty="0" err="1">
                <a:solidFill>
                  <a:srgbClr val="000000"/>
                </a:solidFill>
              </a:rPr>
              <a:t>Stochasticity</a:t>
            </a:r>
            <a:r>
              <a:rPr lang="en-US" sz="1600" dirty="0">
                <a:solidFill>
                  <a:srgbClr val="000000"/>
                </a:solidFill>
              </a:rPr>
              <a:t> of gene expression</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endParaRPr lang="en-US" sz="1600" dirty="0">
              <a:solidFill>
                <a:srgbClr val="000000"/>
              </a:solidFill>
            </a:endParaRPr>
          </a:p>
          <a:p>
            <a:pPr marL="285750" indent="-285750">
              <a:buFont typeface="Arial" panose="020B0604020202020204" pitchFamily="34" charset="0"/>
              <a:buChar char="•"/>
              <a:defRPr/>
            </a:pPr>
            <a:r>
              <a:rPr lang="en-US" dirty="0">
                <a:solidFill>
                  <a:srgbClr val="000000"/>
                </a:solidFill>
              </a:rPr>
              <a:t>How big of a problem is it?  </a:t>
            </a:r>
          </a:p>
          <a:p>
            <a:pPr marL="800100" lvl="1" indent="-342900">
              <a:buFont typeface="Arial" panose="020B0604020202020204" pitchFamily="34" charset="0"/>
              <a:buChar char="-"/>
              <a:defRPr/>
            </a:pPr>
            <a:r>
              <a:rPr lang="en-US" sz="1600" dirty="0">
                <a:solidFill>
                  <a:srgbClr val="000000"/>
                </a:solidFill>
              </a:rPr>
              <a:t>droplet-based techniques, dropout rate is 90%~97%</a:t>
            </a:r>
          </a:p>
          <a:p>
            <a:pPr marL="800100" lvl="1" indent="-342900">
              <a:buFont typeface="Arial" panose="020B0604020202020204" pitchFamily="34" charset="0"/>
              <a:buChar char="-"/>
              <a:defRPr/>
            </a:pPr>
            <a:r>
              <a:rPr lang="en-US" sz="1600" dirty="0" err="1">
                <a:solidFill>
                  <a:srgbClr val="000000"/>
                </a:solidFill>
              </a:rPr>
              <a:t>fcas</a:t>
            </a:r>
            <a:r>
              <a:rPr lang="en-US" sz="1600" dirty="0">
                <a:solidFill>
                  <a:srgbClr val="000000"/>
                </a:solidFill>
              </a:rPr>
              <a:t>-based techniques, dropout rate is 70~80%</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endParaRPr lang="en-US" sz="1600" dirty="0">
              <a:solidFill>
                <a:srgbClr val="000000"/>
              </a:solidFill>
            </a:endParaRPr>
          </a:p>
          <a:p>
            <a:pPr marL="285750" indent="-285750">
              <a:buFont typeface="Arial" panose="020B0604020202020204" pitchFamily="34" charset="0"/>
              <a:buChar char="•"/>
              <a:defRPr/>
            </a:pPr>
            <a:r>
              <a:rPr lang="en-US" dirty="0">
                <a:solidFill>
                  <a:srgbClr val="000000"/>
                </a:solidFill>
              </a:rPr>
              <a:t>How are people handling the dropouts? </a:t>
            </a:r>
          </a:p>
          <a:p>
            <a:pPr marL="800100" lvl="1" indent="-342900">
              <a:buFont typeface="Arial" panose="020B0604020202020204" pitchFamily="34" charset="0"/>
              <a:buChar char="-"/>
              <a:defRPr/>
            </a:pPr>
            <a:r>
              <a:rPr lang="en-US" sz="1600" dirty="0">
                <a:solidFill>
                  <a:srgbClr val="000000"/>
                </a:solidFill>
              </a:rPr>
              <a:t>Select highly variable genes</a:t>
            </a:r>
          </a:p>
          <a:p>
            <a:pPr marL="800100" lvl="1" indent="-342900">
              <a:buFont typeface="Arial" panose="020B0604020202020204" pitchFamily="34" charset="0"/>
              <a:buChar char="-"/>
              <a:defRPr/>
            </a:pPr>
            <a:r>
              <a:rPr lang="en-US" sz="1600" dirty="0">
                <a:solidFill>
                  <a:srgbClr val="000000"/>
                </a:solidFill>
              </a:rPr>
              <a:t>Perform dimension reduction (PCA, tSNE, </a:t>
            </a:r>
            <a:r>
              <a:rPr lang="en-US" sz="1600" dirty="0" err="1">
                <a:solidFill>
                  <a:srgbClr val="000000"/>
                </a:solidFill>
              </a:rPr>
              <a:t>etc</a:t>
            </a:r>
            <a:r>
              <a:rPr lang="en-US" sz="1600" dirty="0">
                <a:solidFill>
                  <a:srgbClr val="000000"/>
                </a:solidFill>
              </a:rPr>
              <a:t>)</a:t>
            </a:r>
          </a:p>
          <a:p>
            <a:pPr marL="800100" lvl="1" indent="-342900">
              <a:buFont typeface="Arial" panose="020B0604020202020204" pitchFamily="34" charset="0"/>
              <a:buChar char="-"/>
              <a:defRPr/>
            </a:pPr>
            <a:r>
              <a:rPr lang="en-US" sz="1600" dirty="0">
                <a:solidFill>
                  <a:srgbClr val="000000"/>
                </a:solidFill>
              </a:rPr>
              <a:t>Imputation</a:t>
            </a:r>
          </a:p>
        </p:txBody>
      </p:sp>
    </p:spTree>
    <p:extLst>
      <p:ext uri="{BB962C8B-B14F-4D97-AF65-F5344CB8AC3E}">
        <p14:creationId xmlns:p14="http://schemas.microsoft.com/office/powerpoint/2010/main" val="1272508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524000" y="0"/>
            <a:ext cx="9144000" cy="1143000"/>
          </a:xfrm>
        </p:spPr>
        <p:txBody>
          <a:bodyPr/>
          <a:lstStyle/>
          <a:p>
            <a:r>
              <a:rPr lang="en-US" altLang="zh-CN" sz="3200" dirty="0"/>
              <a:t>How are people handling the </a:t>
            </a:r>
            <a:r>
              <a:rPr lang="en-US" altLang="zh-CN" sz="3200" dirty="0" smtClean="0"/>
              <a:t>dropouts?</a:t>
            </a:r>
            <a:endParaRPr lang="en-US" altLang="zh-CN" sz="3200" dirty="0">
              <a:ea typeface="宋体" panose="02010600030101010101" pitchFamily="2" charset="-122"/>
            </a:endParaRPr>
          </a:p>
        </p:txBody>
      </p:sp>
      <p:grpSp>
        <p:nvGrpSpPr>
          <p:cNvPr id="7183" name="Group 7182"/>
          <p:cNvGrpSpPr/>
          <p:nvPr/>
        </p:nvGrpSpPr>
        <p:grpSpPr>
          <a:xfrm>
            <a:off x="3021025" y="1630379"/>
            <a:ext cx="2867696" cy="1279180"/>
            <a:chOff x="3021025" y="1630379"/>
            <a:chExt cx="2867696" cy="1279180"/>
          </a:xfrm>
        </p:grpSpPr>
        <p:sp>
          <p:nvSpPr>
            <p:cNvPr id="14" name="Right Arrow 13"/>
            <p:cNvSpPr/>
            <p:nvPr/>
          </p:nvSpPr>
          <p:spPr>
            <a:xfrm rot="20252397">
              <a:off x="3039878" y="2639120"/>
              <a:ext cx="1213416"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021025" y="1630379"/>
              <a:ext cx="1169578" cy="1015663"/>
            </a:xfrm>
            <a:prstGeom prst="rect">
              <a:avLst/>
            </a:prstGeom>
          </p:spPr>
          <p:txBody>
            <a:bodyPr wrap="square">
              <a:spAutoFit/>
            </a:bodyPr>
            <a:lstStyle/>
            <a:p>
              <a:r>
                <a:rPr lang="en-US" sz="1200" dirty="0" smtClean="0">
                  <a:solidFill>
                    <a:schemeClr val="bg1">
                      <a:lumMod val="50000"/>
                    </a:schemeClr>
                  </a:solidFill>
                </a:rPr>
                <a:t>Select highly variable genes</a:t>
              </a:r>
            </a:p>
            <a:p>
              <a:r>
                <a:rPr lang="en-US" sz="1200" dirty="0" smtClean="0">
                  <a:solidFill>
                    <a:schemeClr val="bg1">
                      <a:lumMod val="50000"/>
                    </a:schemeClr>
                  </a:solidFill>
                </a:rPr>
                <a:t>which are less affected by dropouts</a:t>
              </a:r>
              <a:endParaRPr lang="en-US" sz="1200" dirty="0">
                <a:solidFill>
                  <a:schemeClr val="bg1">
                    <a:lumMod val="50000"/>
                  </a:schemeClr>
                </a:solidFill>
              </a:endParaRPr>
            </a:p>
          </p:txBody>
        </p:sp>
        <p:sp>
          <p:nvSpPr>
            <p:cNvPr id="16" name="Rectangle 15"/>
            <p:cNvSpPr/>
            <p:nvPr/>
          </p:nvSpPr>
          <p:spPr>
            <a:xfrm>
              <a:off x="5062835" y="2051073"/>
              <a:ext cx="825886" cy="4882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p:cNvSpPr/>
            <p:nvPr/>
          </p:nvSpPr>
          <p:spPr>
            <a:xfrm>
              <a:off x="4987220" y="1785948"/>
              <a:ext cx="458780" cy="276999"/>
            </a:xfrm>
            <a:prstGeom prst="rect">
              <a:avLst/>
            </a:prstGeom>
          </p:spPr>
          <p:txBody>
            <a:bodyPr wrap="none">
              <a:spAutoFit/>
            </a:bodyPr>
            <a:lstStyle/>
            <a:p>
              <a:r>
                <a:rPr lang="en-US" sz="1200" dirty="0" smtClean="0"/>
                <a:t>cells</a:t>
              </a:r>
              <a:endParaRPr lang="en-US" sz="1200" dirty="0"/>
            </a:p>
          </p:txBody>
        </p:sp>
        <p:sp>
          <p:nvSpPr>
            <p:cNvPr id="18" name="Rectangle 17"/>
            <p:cNvSpPr/>
            <p:nvPr/>
          </p:nvSpPr>
          <p:spPr>
            <a:xfrm>
              <a:off x="4371340" y="1995862"/>
              <a:ext cx="705334" cy="646331"/>
            </a:xfrm>
            <a:prstGeom prst="rect">
              <a:avLst/>
            </a:prstGeom>
          </p:spPr>
          <p:txBody>
            <a:bodyPr wrap="square">
              <a:spAutoFit/>
            </a:bodyPr>
            <a:lstStyle/>
            <a:p>
              <a:r>
                <a:rPr lang="en-US" sz="1200" dirty="0" smtClean="0"/>
                <a:t>Highly variable genes</a:t>
              </a:r>
              <a:endParaRPr lang="en-US" sz="1200" dirty="0"/>
            </a:p>
          </p:txBody>
        </p:sp>
        <p:cxnSp>
          <p:nvCxnSpPr>
            <p:cNvPr id="19" name="Straight Arrow Connector 18"/>
            <p:cNvCxnSpPr/>
            <p:nvPr/>
          </p:nvCxnSpPr>
          <p:spPr>
            <a:xfrm>
              <a:off x="5087137" y="1995862"/>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987220" y="2088043"/>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84" name="Group 7183"/>
          <p:cNvGrpSpPr/>
          <p:nvPr/>
        </p:nvGrpSpPr>
        <p:grpSpPr>
          <a:xfrm>
            <a:off x="6102503" y="1404258"/>
            <a:ext cx="2746188" cy="1240301"/>
            <a:chOff x="6102503" y="1404258"/>
            <a:chExt cx="2746188" cy="1240301"/>
          </a:xfrm>
        </p:grpSpPr>
        <p:sp>
          <p:nvSpPr>
            <p:cNvPr id="21" name="Right Arrow 20"/>
            <p:cNvSpPr/>
            <p:nvPr/>
          </p:nvSpPr>
          <p:spPr>
            <a:xfrm>
              <a:off x="6170415" y="2123240"/>
              <a:ext cx="1213416"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102503" y="1404258"/>
              <a:ext cx="1466827" cy="646331"/>
            </a:xfrm>
            <a:prstGeom prst="rect">
              <a:avLst/>
            </a:prstGeom>
          </p:spPr>
          <p:txBody>
            <a:bodyPr wrap="square">
              <a:spAutoFit/>
            </a:bodyPr>
            <a:lstStyle/>
            <a:p>
              <a:r>
                <a:rPr lang="en-US" sz="1200" dirty="0" smtClean="0">
                  <a:solidFill>
                    <a:schemeClr val="bg1">
                      <a:lumMod val="50000"/>
                    </a:schemeClr>
                  </a:solidFill>
                </a:rPr>
                <a:t>PCA to derive reduced features by  combining genes</a:t>
              </a:r>
              <a:endParaRPr lang="en-US" sz="1200" dirty="0">
                <a:solidFill>
                  <a:schemeClr val="bg1">
                    <a:lumMod val="50000"/>
                  </a:schemeClr>
                </a:solidFill>
              </a:endParaRPr>
            </a:p>
          </p:txBody>
        </p:sp>
        <p:sp>
          <p:nvSpPr>
            <p:cNvPr id="23" name="Rectangle 22"/>
            <p:cNvSpPr/>
            <p:nvPr/>
          </p:nvSpPr>
          <p:spPr>
            <a:xfrm>
              <a:off x="8022805" y="2156326"/>
              <a:ext cx="825886" cy="23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23"/>
            <p:cNvSpPr/>
            <p:nvPr/>
          </p:nvSpPr>
          <p:spPr>
            <a:xfrm>
              <a:off x="7947190" y="1891201"/>
              <a:ext cx="458780" cy="276999"/>
            </a:xfrm>
            <a:prstGeom prst="rect">
              <a:avLst/>
            </a:prstGeom>
          </p:spPr>
          <p:txBody>
            <a:bodyPr wrap="none">
              <a:spAutoFit/>
            </a:bodyPr>
            <a:lstStyle/>
            <a:p>
              <a:r>
                <a:rPr lang="en-US" sz="1200" dirty="0" smtClean="0"/>
                <a:t>cells</a:t>
              </a:r>
              <a:endParaRPr lang="en-US" sz="1200" dirty="0"/>
            </a:p>
          </p:txBody>
        </p:sp>
        <p:sp>
          <p:nvSpPr>
            <p:cNvPr id="25" name="Rectangle 24"/>
            <p:cNvSpPr/>
            <p:nvPr/>
          </p:nvSpPr>
          <p:spPr>
            <a:xfrm>
              <a:off x="7569330" y="2123444"/>
              <a:ext cx="705334" cy="276999"/>
            </a:xfrm>
            <a:prstGeom prst="rect">
              <a:avLst/>
            </a:prstGeom>
          </p:spPr>
          <p:txBody>
            <a:bodyPr wrap="square">
              <a:spAutoFit/>
            </a:bodyPr>
            <a:lstStyle/>
            <a:p>
              <a:r>
                <a:rPr lang="en-US" sz="1200" dirty="0" smtClean="0"/>
                <a:t>PCs</a:t>
              </a:r>
              <a:endParaRPr lang="en-US" sz="1200" dirty="0"/>
            </a:p>
          </p:txBody>
        </p:sp>
        <p:cxnSp>
          <p:nvCxnSpPr>
            <p:cNvPr id="26" name="Straight Arrow Connector 25"/>
            <p:cNvCxnSpPr/>
            <p:nvPr/>
          </p:nvCxnSpPr>
          <p:spPr>
            <a:xfrm>
              <a:off x="8047107" y="2101115"/>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947190" y="2193296"/>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69" name="Group 7168"/>
          <p:cNvGrpSpPr/>
          <p:nvPr/>
        </p:nvGrpSpPr>
        <p:grpSpPr>
          <a:xfrm>
            <a:off x="5888721" y="2050589"/>
            <a:ext cx="2999156" cy="486944"/>
            <a:chOff x="4941664" y="1789331"/>
            <a:chExt cx="2999156" cy="486944"/>
          </a:xfrm>
        </p:grpSpPr>
        <p:sp>
          <p:nvSpPr>
            <p:cNvPr id="2" name="Rounded Rectangle 1"/>
            <p:cNvSpPr/>
            <p:nvPr/>
          </p:nvSpPr>
          <p:spPr>
            <a:xfrm>
              <a:off x="7039319" y="1892333"/>
              <a:ext cx="901501" cy="665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endCxn id="2" idx="1"/>
            </p:cNvCxnSpPr>
            <p:nvPr/>
          </p:nvCxnSpPr>
          <p:spPr>
            <a:xfrm>
              <a:off x="4941664" y="1789331"/>
              <a:ext cx="2097655" cy="136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 idx="1"/>
            </p:cNvCxnSpPr>
            <p:nvPr/>
          </p:nvCxnSpPr>
          <p:spPr>
            <a:xfrm flipV="1">
              <a:off x="4941664" y="1925593"/>
              <a:ext cx="2097655" cy="35068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185" name="Group 7184"/>
          <p:cNvGrpSpPr/>
          <p:nvPr/>
        </p:nvGrpSpPr>
        <p:grpSpPr>
          <a:xfrm>
            <a:off x="1301695" y="2168200"/>
            <a:ext cx="1432477" cy="1286401"/>
            <a:chOff x="1456728" y="3427923"/>
            <a:chExt cx="1432477" cy="1286401"/>
          </a:xfrm>
        </p:grpSpPr>
        <p:sp>
          <p:nvSpPr>
            <p:cNvPr id="35" name="Rectangle 34"/>
            <p:cNvSpPr/>
            <p:nvPr/>
          </p:nvSpPr>
          <p:spPr>
            <a:xfrm>
              <a:off x="2063319" y="3693047"/>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raw</a:t>
              </a:r>
            </a:p>
            <a:p>
              <a:pPr algn="ctr"/>
              <a:r>
                <a:rPr lang="en-US" sz="1400" dirty="0" smtClean="0">
                  <a:solidFill>
                    <a:schemeClr val="tx1"/>
                  </a:solidFill>
                </a:rPr>
                <a:t>data</a:t>
              </a:r>
              <a:endParaRPr lang="en-US" sz="1400" dirty="0">
                <a:solidFill>
                  <a:schemeClr val="tx1"/>
                </a:solidFill>
              </a:endParaRPr>
            </a:p>
          </p:txBody>
        </p:sp>
        <p:sp>
          <p:nvSpPr>
            <p:cNvPr id="36" name="Rectangle 35"/>
            <p:cNvSpPr/>
            <p:nvPr/>
          </p:nvSpPr>
          <p:spPr>
            <a:xfrm>
              <a:off x="1987704" y="3427923"/>
              <a:ext cx="458780" cy="276999"/>
            </a:xfrm>
            <a:prstGeom prst="rect">
              <a:avLst/>
            </a:prstGeom>
          </p:spPr>
          <p:txBody>
            <a:bodyPr wrap="none">
              <a:spAutoFit/>
            </a:bodyPr>
            <a:lstStyle/>
            <a:p>
              <a:r>
                <a:rPr lang="en-US" sz="1200" dirty="0" smtClean="0"/>
                <a:t>cells</a:t>
              </a:r>
              <a:endParaRPr lang="en-US" sz="1200" dirty="0"/>
            </a:p>
          </p:txBody>
        </p:sp>
        <p:sp>
          <p:nvSpPr>
            <p:cNvPr id="37" name="Rectangle 36"/>
            <p:cNvSpPr/>
            <p:nvPr/>
          </p:nvSpPr>
          <p:spPr>
            <a:xfrm>
              <a:off x="1456728" y="3637837"/>
              <a:ext cx="550472" cy="276999"/>
            </a:xfrm>
            <a:prstGeom prst="rect">
              <a:avLst/>
            </a:prstGeom>
          </p:spPr>
          <p:txBody>
            <a:bodyPr wrap="none">
              <a:spAutoFit/>
            </a:bodyPr>
            <a:lstStyle/>
            <a:p>
              <a:r>
                <a:rPr lang="en-US" sz="1200" dirty="0" smtClean="0"/>
                <a:t>genes</a:t>
              </a:r>
              <a:endParaRPr lang="en-US" sz="1200" dirty="0"/>
            </a:p>
          </p:txBody>
        </p:sp>
        <p:cxnSp>
          <p:nvCxnSpPr>
            <p:cNvPr id="38" name="Straight Arrow Connector 37"/>
            <p:cNvCxnSpPr/>
            <p:nvPr/>
          </p:nvCxnSpPr>
          <p:spPr>
            <a:xfrm>
              <a:off x="2087621" y="3637837"/>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987704" y="3730018"/>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86" name="Group 7185"/>
          <p:cNvGrpSpPr/>
          <p:nvPr/>
        </p:nvGrpSpPr>
        <p:grpSpPr>
          <a:xfrm>
            <a:off x="2864702" y="3545499"/>
            <a:ext cx="3026527" cy="1286401"/>
            <a:chOff x="2758239" y="3405518"/>
            <a:chExt cx="3026527" cy="1286401"/>
          </a:xfrm>
        </p:grpSpPr>
        <p:sp>
          <p:nvSpPr>
            <p:cNvPr id="40" name="Right Arrow 39"/>
            <p:cNvSpPr/>
            <p:nvPr/>
          </p:nvSpPr>
          <p:spPr>
            <a:xfrm rot="1466788">
              <a:off x="2923487" y="3480212"/>
              <a:ext cx="1213416"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758239" y="3860922"/>
              <a:ext cx="1563768" cy="830997"/>
            </a:xfrm>
            <a:prstGeom prst="rect">
              <a:avLst/>
            </a:prstGeom>
          </p:spPr>
          <p:txBody>
            <a:bodyPr wrap="square">
              <a:spAutoFit/>
            </a:bodyPr>
            <a:lstStyle/>
            <a:p>
              <a:r>
                <a:rPr lang="en-US" sz="1200" dirty="0" smtClean="0">
                  <a:solidFill>
                    <a:schemeClr val="bg1">
                      <a:lumMod val="50000"/>
                    </a:schemeClr>
                  </a:solidFill>
                </a:rPr>
                <a:t>Impute the data based on gene-gene similar or cell-cell similarity</a:t>
              </a:r>
              <a:endParaRPr lang="en-US" sz="1200" dirty="0">
                <a:solidFill>
                  <a:schemeClr val="bg1">
                    <a:lumMod val="50000"/>
                  </a:schemeClr>
                </a:solidFill>
              </a:endParaRPr>
            </a:p>
          </p:txBody>
        </p:sp>
        <p:sp>
          <p:nvSpPr>
            <p:cNvPr id="42" name="Rectangle 41"/>
            <p:cNvSpPr/>
            <p:nvPr/>
          </p:nvSpPr>
          <p:spPr>
            <a:xfrm>
              <a:off x="4958880" y="3670642"/>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Imputed</a:t>
              </a:r>
            </a:p>
            <a:p>
              <a:pPr algn="ctr"/>
              <a:r>
                <a:rPr lang="en-US" sz="1400" dirty="0" smtClean="0">
                  <a:solidFill>
                    <a:schemeClr val="tx1"/>
                  </a:solidFill>
                </a:rPr>
                <a:t>data</a:t>
              </a:r>
              <a:endParaRPr lang="en-US" sz="1400" dirty="0">
                <a:solidFill>
                  <a:schemeClr val="tx1"/>
                </a:solidFill>
              </a:endParaRPr>
            </a:p>
          </p:txBody>
        </p:sp>
        <p:sp>
          <p:nvSpPr>
            <p:cNvPr id="43" name="Rectangle 42"/>
            <p:cNvSpPr/>
            <p:nvPr/>
          </p:nvSpPr>
          <p:spPr>
            <a:xfrm>
              <a:off x="4883265" y="3405518"/>
              <a:ext cx="458780" cy="276999"/>
            </a:xfrm>
            <a:prstGeom prst="rect">
              <a:avLst/>
            </a:prstGeom>
          </p:spPr>
          <p:txBody>
            <a:bodyPr wrap="none">
              <a:spAutoFit/>
            </a:bodyPr>
            <a:lstStyle/>
            <a:p>
              <a:r>
                <a:rPr lang="en-US" sz="1200" dirty="0" smtClean="0"/>
                <a:t>cells</a:t>
              </a:r>
              <a:endParaRPr lang="en-US" sz="1200" dirty="0"/>
            </a:p>
          </p:txBody>
        </p:sp>
        <p:sp>
          <p:nvSpPr>
            <p:cNvPr id="44" name="Rectangle 43"/>
            <p:cNvSpPr/>
            <p:nvPr/>
          </p:nvSpPr>
          <p:spPr>
            <a:xfrm>
              <a:off x="4352289" y="3615432"/>
              <a:ext cx="550472" cy="276999"/>
            </a:xfrm>
            <a:prstGeom prst="rect">
              <a:avLst/>
            </a:prstGeom>
          </p:spPr>
          <p:txBody>
            <a:bodyPr wrap="none">
              <a:spAutoFit/>
            </a:bodyPr>
            <a:lstStyle/>
            <a:p>
              <a:r>
                <a:rPr lang="en-US" sz="1200" dirty="0" smtClean="0"/>
                <a:t>genes</a:t>
              </a:r>
              <a:endParaRPr lang="en-US" sz="1200" dirty="0"/>
            </a:p>
          </p:txBody>
        </p:sp>
        <p:cxnSp>
          <p:nvCxnSpPr>
            <p:cNvPr id="45" name="Straight Arrow Connector 44"/>
            <p:cNvCxnSpPr/>
            <p:nvPr/>
          </p:nvCxnSpPr>
          <p:spPr>
            <a:xfrm>
              <a:off x="4983182" y="3615432"/>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83265" y="3707613"/>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2734172" y="2469322"/>
            <a:ext cx="3188688" cy="1469632"/>
            <a:chOff x="4674881" y="745657"/>
            <a:chExt cx="3265939" cy="1213196"/>
          </a:xfrm>
        </p:grpSpPr>
        <p:sp>
          <p:nvSpPr>
            <p:cNvPr id="49" name="Rounded Rectangle 48"/>
            <p:cNvSpPr/>
            <p:nvPr/>
          </p:nvSpPr>
          <p:spPr>
            <a:xfrm>
              <a:off x="7039319" y="1892333"/>
              <a:ext cx="901501" cy="6652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49" idx="1"/>
            </p:cNvCxnSpPr>
            <p:nvPr/>
          </p:nvCxnSpPr>
          <p:spPr>
            <a:xfrm>
              <a:off x="4674882" y="745657"/>
              <a:ext cx="2364438" cy="117993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49" idx="1"/>
            </p:cNvCxnSpPr>
            <p:nvPr/>
          </p:nvCxnSpPr>
          <p:spPr>
            <a:xfrm>
              <a:off x="4674881" y="1000124"/>
              <a:ext cx="2364438" cy="9254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187" name="Group 7186"/>
          <p:cNvGrpSpPr/>
          <p:nvPr/>
        </p:nvGrpSpPr>
        <p:grpSpPr>
          <a:xfrm>
            <a:off x="9241075" y="1693374"/>
            <a:ext cx="1213416" cy="714780"/>
            <a:chOff x="9241075" y="1693374"/>
            <a:chExt cx="1213416" cy="714780"/>
          </a:xfrm>
        </p:grpSpPr>
        <p:sp>
          <p:nvSpPr>
            <p:cNvPr id="85" name="Right Arrow 84"/>
            <p:cNvSpPr/>
            <p:nvPr/>
          </p:nvSpPr>
          <p:spPr>
            <a:xfrm>
              <a:off x="9241075" y="2137715"/>
              <a:ext cx="1213416"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9329658" y="1693374"/>
              <a:ext cx="936120" cy="458100"/>
            </a:xfrm>
            <a:prstGeom prst="rect">
              <a:avLst/>
            </a:prstGeom>
          </p:spPr>
          <p:txBody>
            <a:bodyPr wrap="square">
              <a:spAutoFit/>
            </a:bodyPr>
            <a:lstStyle/>
            <a:p>
              <a:r>
                <a:rPr lang="en-US" sz="1200" dirty="0" smtClean="0">
                  <a:solidFill>
                    <a:schemeClr val="bg1">
                      <a:lumMod val="50000"/>
                    </a:schemeClr>
                  </a:solidFill>
                </a:rPr>
                <a:t>Subsequent analysis</a:t>
              </a:r>
              <a:endParaRPr lang="en-US" sz="1200" dirty="0">
                <a:solidFill>
                  <a:schemeClr val="bg1">
                    <a:lumMod val="50000"/>
                  </a:schemeClr>
                </a:solidFill>
              </a:endParaRPr>
            </a:p>
          </p:txBody>
        </p:sp>
      </p:grpSp>
      <p:grpSp>
        <p:nvGrpSpPr>
          <p:cNvPr id="7192" name="Group 7191"/>
          <p:cNvGrpSpPr/>
          <p:nvPr/>
        </p:nvGrpSpPr>
        <p:grpSpPr>
          <a:xfrm>
            <a:off x="2037806" y="3448594"/>
            <a:ext cx="3303952" cy="2858733"/>
            <a:chOff x="2037806" y="3448594"/>
            <a:chExt cx="3303952" cy="2858733"/>
          </a:xfrm>
        </p:grpSpPr>
        <p:sp>
          <p:nvSpPr>
            <p:cNvPr id="66" name="Rounded Rectangle 65"/>
            <p:cNvSpPr/>
            <p:nvPr/>
          </p:nvSpPr>
          <p:spPr>
            <a:xfrm rot="5400000">
              <a:off x="4732890" y="4297864"/>
              <a:ext cx="1132312" cy="8542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0" name="Freeform 7189"/>
            <p:cNvSpPr/>
            <p:nvPr/>
          </p:nvSpPr>
          <p:spPr>
            <a:xfrm>
              <a:off x="2207623" y="3455126"/>
              <a:ext cx="3056708" cy="2220592"/>
            </a:xfrm>
            <a:custGeom>
              <a:avLst/>
              <a:gdLst>
                <a:gd name="connsiteX0" fmla="*/ 0 w 3056708"/>
                <a:gd name="connsiteY0" fmla="*/ 0 h 2220592"/>
                <a:gd name="connsiteX1" fmla="*/ 1208314 w 3056708"/>
                <a:gd name="connsiteY1" fmla="*/ 2155371 h 2220592"/>
                <a:gd name="connsiteX2" fmla="*/ 3056708 w 3056708"/>
                <a:gd name="connsiteY2" fmla="*/ 1449977 h 2220592"/>
              </a:gdLst>
              <a:ahLst/>
              <a:cxnLst>
                <a:cxn ang="0">
                  <a:pos x="connsiteX0" y="connsiteY0"/>
                </a:cxn>
                <a:cxn ang="0">
                  <a:pos x="connsiteX1" y="connsiteY1"/>
                </a:cxn>
                <a:cxn ang="0">
                  <a:pos x="connsiteX2" y="connsiteY2"/>
                </a:cxn>
              </a:cxnLst>
              <a:rect l="l" t="t" r="r" b="b"/>
              <a:pathLst>
                <a:path w="3056708" h="2220592">
                  <a:moveTo>
                    <a:pt x="0" y="0"/>
                  </a:moveTo>
                  <a:cubicBezTo>
                    <a:pt x="349431" y="956854"/>
                    <a:pt x="698863" y="1913708"/>
                    <a:pt x="1208314" y="2155371"/>
                  </a:cubicBezTo>
                  <a:cubicBezTo>
                    <a:pt x="1717765" y="2397034"/>
                    <a:pt x="2387236" y="1923505"/>
                    <a:pt x="3056708" y="1449977"/>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1" name="Freeform 7190"/>
            <p:cNvSpPr/>
            <p:nvPr/>
          </p:nvSpPr>
          <p:spPr>
            <a:xfrm>
              <a:off x="2037806" y="3448594"/>
              <a:ext cx="3259183" cy="2858733"/>
            </a:xfrm>
            <a:custGeom>
              <a:avLst/>
              <a:gdLst>
                <a:gd name="connsiteX0" fmla="*/ 0 w 3259183"/>
                <a:gd name="connsiteY0" fmla="*/ 0 h 2858733"/>
                <a:gd name="connsiteX1" fmla="*/ 1116874 w 3259183"/>
                <a:gd name="connsiteY1" fmla="*/ 2815046 h 2858733"/>
                <a:gd name="connsiteX2" fmla="*/ 3259183 w 3259183"/>
                <a:gd name="connsiteY2" fmla="*/ 1449977 h 2858733"/>
              </a:gdLst>
              <a:ahLst/>
              <a:cxnLst>
                <a:cxn ang="0">
                  <a:pos x="connsiteX0" y="connsiteY0"/>
                </a:cxn>
                <a:cxn ang="0">
                  <a:pos x="connsiteX1" y="connsiteY1"/>
                </a:cxn>
                <a:cxn ang="0">
                  <a:pos x="connsiteX2" y="connsiteY2"/>
                </a:cxn>
              </a:cxnLst>
              <a:rect l="l" t="t" r="r" b="b"/>
              <a:pathLst>
                <a:path w="3259183" h="2858733">
                  <a:moveTo>
                    <a:pt x="0" y="0"/>
                  </a:moveTo>
                  <a:cubicBezTo>
                    <a:pt x="286838" y="1286691"/>
                    <a:pt x="573677" y="2573383"/>
                    <a:pt x="1116874" y="2815046"/>
                  </a:cubicBezTo>
                  <a:cubicBezTo>
                    <a:pt x="1660071" y="3056709"/>
                    <a:pt x="2459627" y="2253343"/>
                    <a:pt x="3259183" y="1449977"/>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6276372" y="3717531"/>
            <a:ext cx="1213416" cy="714780"/>
            <a:chOff x="9241075" y="1693374"/>
            <a:chExt cx="1213416" cy="714780"/>
          </a:xfrm>
        </p:grpSpPr>
        <p:sp>
          <p:nvSpPr>
            <p:cNvPr id="99" name="Right Arrow 98"/>
            <p:cNvSpPr/>
            <p:nvPr/>
          </p:nvSpPr>
          <p:spPr>
            <a:xfrm>
              <a:off x="9241075" y="2137715"/>
              <a:ext cx="1213416"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9329658" y="1693374"/>
              <a:ext cx="936120" cy="458100"/>
            </a:xfrm>
            <a:prstGeom prst="rect">
              <a:avLst/>
            </a:prstGeom>
          </p:spPr>
          <p:txBody>
            <a:bodyPr wrap="square">
              <a:spAutoFit/>
            </a:bodyPr>
            <a:lstStyle/>
            <a:p>
              <a:r>
                <a:rPr lang="en-US" sz="1200" dirty="0" smtClean="0">
                  <a:solidFill>
                    <a:schemeClr val="bg1">
                      <a:lumMod val="50000"/>
                    </a:schemeClr>
                  </a:solidFill>
                </a:rPr>
                <a:t>Subsequent analysis</a:t>
              </a:r>
              <a:endParaRPr lang="en-US" sz="1200" dirty="0">
                <a:solidFill>
                  <a:schemeClr val="bg1">
                    <a:lumMod val="50000"/>
                  </a:schemeClr>
                </a:solidFill>
              </a:endParaRPr>
            </a:p>
          </p:txBody>
        </p:sp>
      </p:grpSp>
    </p:spTree>
    <p:extLst>
      <p:ext uri="{BB962C8B-B14F-4D97-AF65-F5344CB8AC3E}">
        <p14:creationId xmlns:p14="http://schemas.microsoft.com/office/powerpoint/2010/main" val="355867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83"/>
                                        </p:tgtEl>
                                        <p:attrNameLst>
                                          <p:attrName>style.visibility</p:attrName>
                                        </p:attrNameLst>
                                      </p:cBhvr>
                                      <p:to>
                                        <p:strVal val="visible"/>
                                      </p:to>
                                    </p:set>
                                    <p:animEffect transition="in" filter="fade">
                                      <p:cBhvr>
                                        <p:cTn id="7" dur="500"/>
                                        <p:tgtEl>
                                          <p:spTgt spid="71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84"/>
                                        </p:tgtEl>
                                        <p:attrNameLst>
                                          <p:attrName>style.visibility</p:attrName>
                                        </p:attrNameLst>
                                      </p:cBhvr>
                                      <p:to>
                                        <p:strVal val="visible"/>
                                      </p:to>
                                    </p:set>
                                    <p:animEffect transition="in" filter="fade">
                                      <p:cBhvr>
                                        <p:cTn id="12" dur="500"/>
                                        <p:tgtEl>
                                          <p:spTgt spid="71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69"/>
                                        </p:tgtEl>
                                        <p:attrNameLst>
                                          <p:attrName>style.visibility</p:attrName>
                                        </p:attrNameLst>
                                      </p:cBhvr>
                                      <p:to>
                                        <p:strVal val="visible"/>
                                      </p:to>
                                    </p:set>
                                    <p:animEffect transition="in" filter="fade">
                                      <p:cBhvr>
                                        <p:cTn id="17" dur="500"/>
                                        <p:tgtEl>
                                          <p:spTgt spid="71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87"/>
                                        </p:tgtEl>
                                        <p:attrNameLst>
                                          <p:attrName>style.visibility</p:attrName>
                                        </p:attrNameLst>
                                      </p:cBhvr>
                                      <p:to>
                                        <p:strVal val="visible"/>
                                      </p:to>
                                    </p:set>
                                    <p:animEffect transition="in" filter="fade">
                                      <p:cBhvr>
                                        <p:cTn id="22" dur="500"/>
                                        <p:tgtEl>
                                          <p:spTgt spid="71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86"/>
                                        </p:tgtEl>
                                        <p:attrNameLst>
                                          <p:attrName>style.visibility</p:attrName>
                                        </p:attrNameLst>
                                      </p:cBhvr>
                                      <p:to>
                                        <p:strVal val="visible"/>
                                      </p:to>
                                    </p:set>
                                    <p:animEffect transition="in" filter="fade">
                                      <p:cBhvr>
                                        <p:cTn id="27" dur="500"/>
                                        <p:tgtEl>
                                          <p:spTgt spid="718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92"/>
                                        </p:tgtEl>
                                        <p:attrNameLst>
                                          <p:attrName>style.visibility</p:attrName>
                                        </p:attrNameLst>
                                      </p:cBhvr>
                                      <p:to>
                                        <p:strVal val="visible"/>
                                      </p:to>
                                    </p:set>
                                    <p:animEffect transition="in" filter="fade">
                                      <p:cBhvr>
                                        <p:cTn id="37" dur="500"/>
                                        <p:tgtEl>
                                          <p:spTgt spid="719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fade">
                                      <p:cBhvr>
                                        <p:cTn id="4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1524000" y="0"/>
            <a:ext cx="9144000" cy="1143000"/>
          </a:xfrm>
        </p:spPr>
        <p:txBody>
          <a:bodyPr/>
          <a:lstStyle/>
          <a:p>
            <a:pPr eaLnBrk="1" hangingPunct="1"/>
            <a:r>
              <a:rPr lang="en-US" altLang="zh-CN" sz="3200">
                <a:ea typeface="宋体" panose="02010600030101010101" pitchFamily="2" charset="-122"/>
              </a:rPr>
              <a:t>Imputation methods for addressing dropout</a:t>
            </a:r>
          </a:p>
        </p:txBody>
      </p:sp>
      <p:sp>
        <p:nvSpPr>
          <p:cNvPr id="3" name="Rectangle 2"/>
          <p:cNvSpPr/>
          <p:nvPr/>
        </p:nvSpPr>
        <p:spPr>
          <a:xfrm>
            <a:off x="2057399" y="1154114"/>
            <a:ext cx="9313817" cy="5355312"/>
          </a:xfrm>
          <a:prstGeom prst="rect">
            <a:avLst/>
          </a:prstGeom>
        </p:spPr>
        <p:txBody>
          <a:bodyPr wrap="square">
            <a:spAutoFit/>
          </a:bodyPr>
          <a:lstStyle/>
          <a:p>
            <a:pPr marL="285750" indent="-285750">
              <a:buFont typeface="Arial" panose="020B0604020202020204" pitchFamily="34" charset="0"/>
              <a:buChar char="•"/>
              <a:defRPr/>
            </a:pPr>
            <a:r>
              <a:rPr lang="en-US" dirty="0">
                <a:solidFill>
                  <a:srgbClr val="000000"/>
                </a:solidFill>
              </a:rPr>
              <a:t>Existing imputation methods: </a:t>
            </a:r>
            <a:r>
              <a:rPr lang="en-US" sz="1600" dirty="0">
                <a:solidFill>
                  <a:srgbClr val="000000"/>
                </a:solidFill>
              </a:rPr>
              <a:t>MAGIC, </a:t>
            </a:r>
            <a:r>
              <a:rPr lang="en-US" sz="1600" dirty="0" err="1">
                <a:solidFill>
                  <a:srgbClr val="000000"/>
                </a:solidFill>
              </a:rPr>
              <a:t>scImpute</a:t>
            </a:r>
            <a:r>
              <a:rPr lang="en-US" sz="1600" dirty="0">
                <a:solidFill>
                  <a:srgbClr val="000000"/>
                </a:solidFill>
              </a:rPr>
              <a:t>, SAVER, </a:t>
            </a:r>
            <a:r>
              <a:rPr lang="en-US" sz="1600" dirty="0" err="1">
                <a:solidFill>
                  <a:srgbClr val="000000"/>
                </a:solidFill>
              </a:rPr>
              <a:t>netSmooth</a:t>
            </a:r>
            <a:r>
              <a:rPr lang="en-US" sz="1600" dirty="0">
                <a:solidFill>
                  <a:srgbClr val="000000"/>
                </a:solidFill>
              </a:rPr>
              <a:t>, …</a:t>
            </a:r>
          </a:p>
          <a:p>
            <a:pPr marL="800100" lvl="1" indent="-342900">
              <a:buFont typeface="Arial" panose="020B0604020202020204" pitchFamily="34" charset="0"/>
              <a:buChar char="-"/>
              <a:defRPr/>
            </a:pPr>
            <a:endParaRPr lang="en-US" sz="1600" dirty="0">
              <a:solidFill>
                <a:srgbClr val="000000"/>
              </a:solidFill>
            </a:endParaRPr>
          </a:p>
          <a:p>
            <a:pPr lvl="1">
              <a:defRPr/>
            </a:pPr>
            <a:endParaRPr lang="en-US" sz="1600" dirty="0">
              <a:solidFill>
                <a:srgbClr val="000000"/>
              </a:solidFill>
            </a:endParaRPr>
          </a:p>
          <a:p>
            <a:pPr marL="285750" indent="-285750">
              <a:buFont typeface="Arial" panose="020B0604020202020204" pitchFamily="34" charset="0"/>
              <a:buChar char="•"/>
              <a:defRPr/>
            </a:pPr>
            <a:r>
              <a:rPr lang="en-US" dirty="0"/>
              <a:t>In general, there are two schools of thoughts about dropouts</a:t>
            </a:r>
            <a:r>
              <a:rPr lang="en-US" dirty="0">
                <a:solidFill>
                  <a:srgbClr val="000000"/>
                </a:solidFill>
              </a:rPr>
              <a:t> </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r>
              <a:rPr lang="en-US" sz="1600" dirty="0">
                <a:solidFill>
                  <a:srgbClr val="000000"/>
                </a:solidFill>
              </a:rPr>
              <a:t>Dropout affects the observed expression counts of all the genes in all the cells. Therefore, the entire count matrix needs to be corrected.</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r>
              <a:rPr lang="en-US" sz="1600" dirty="0">
                <a:solidFill>
                  <a:srgbClr val="000000"/>
                </a:solidFill>
              </a:rPr>
              <a:t>Only a subset of the zeros are caused by dropout, while many of the zeros in the data are supposed to be zeros. Therefore, we should only correct the zeros that are likely caused by dropout. </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endParaRPr lang="en-US" sz="1600" dirty="0">
              <a:solidFill>
                <a:srgbClr val="000000"/>
              </a:solidFill>
            </a:endParaRPr>
          </a:p>
          <a:p>
            <a:pPr marL="285750" indent="-285750">
              <a:buFont typeface="Arial" panose="020B0604020202020204" pitchFamily="34" charset="0"/>
              <a:buChar char="•"/>
              <a:defRPr/>
            </a:pPr>
            <a:r>
              <a:rPr lang="en-US" dirty="0" smtClean="0"/>
              <a:t>My opinion </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r>
              <a:rPr lang="en-US" sz="1600" dirty="0" smtClean="0">
                <a:solidFill>
                  <a:srgbClr val="000000"/>
                </a:solidFill>
              </a:rPr>
              <a:t>The first approach of imputing/</a:t>
            </a:r>
            <a:r>
              <a:rPr lang="en-US" sz="1600" dirty="0">
                <a:solidFill>
                  <a:srgbClr val="000000"/>
                </a:solidFill>
              </a:rPr>
              <a:t>updating</a:t>
            </a:r>
            <a:r>
              <a:rPr lang="en-US" sz="1600" dirty="0" smtClean="0">
                <a:solidFill>
                  <a:srgbClr val="000000"/>
                </a:solidFill>
              </a:rPr>
              <a:t> the entire count matrix is TOO MUCH. Some of the zeros in the raw data are probably supposed to be zeros, and should be left untouched by imputation. </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r>
              <a:rPr lang="en-US" sz="1600" dirty="0" smtClean="0">
                <a:solidFill>
                  <a:srgbClr val="000000"/>
                </a:solidFill>
              </a:rPr>
              <a:t>The second approach of imputing/updating a subset of zeros is NOT ENOUGH. Many of the non-zero values in the raw data probably should also be updated/elevated. </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r>
              <a:rPr lang="en-US" sz="1600" dirty="0" smtClean="0">
                <a:solidFill>
                  <a:srgbClr val="000000"/>
                </a:solidFill>
              </a:rPr>
              <a:t>A better approach: imputing/updating all the non-zeros values and a subset of zeros ???</a:t>
            </a:r>
            <a:endParaRPr lang="en-US" sz="1600" dirty="0">
              <a:solidFill>
                <a:srgbClr val="000000"/>
              </a:solidFill>
            </a:endParaRPr>
          </a:p>
        </p:txBody>
      </p:sp>
    </p:spTree>
    <p:extLst>
      <p:ext uri="{BB962C8B-B14F-4D97-AF65-F5344CB8AC3E}">
        <p14:creationId xmlns:p14="http://schemas.microsoft.com/office/powerpoint/2010/main" val="1289791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1524000" y="0"/>
            <a:ext cx="9144000" cy="1143000"/>
          </a:xfrm>
        </p:spPr>
        <p:txBody>
          <a:bodyPr/>
          <a:lstStyle/>
          <a:p>
            <a:pPr eaLnBrk="1" hangingPunct="1"/>
            <a:r>
              <a:rPr lang="en-US" altLang="zh-CN" sz="3200" dirty="0">
                <a:ea typeface="宋体" panose="02010600030101010101" pitchFamily="2" charset="-122"/>
              </a:rPr>
              <a:t>Motivation of my </a:t>
            </a:r>
            <a:r>
              <a:rPr lang="en-US" altLang="zh-CN" sz="3200" dirty="0" smtClean="0">
                <a:ea typeface="宋体" panose="02010600030101010101" pitchFamily="2" charset="-122"/>
              </a:rPr>
              <a:t>recent work</a:t>
            </a:r>
            <a:endParaRPr lang="en-US" altLang="zh-CN" sz="3200" dirty="0">
              <a:ea typeface="宋体" panose="02010600030101010101" pitchFamily="2" charset="-122"/>
            </a:endParaRPr>
          </a:p>
        </p:txBody>
      </p:sp>
      <p:sp>
        <p:nvSpPr>
          <p:cNvPr id="3" name="Rectangle 2"/>
          <p:cNvSpPr/>
          <p:nvPr/>
        </p:nvSpPr>
        <p:spPr>
          <a:xfrm>
            <a:off x="2133600" y="1524001"/>
            <a:ext cx="8229600" cy="2646878"/>
          </a:xfrm>
          <a:prstGeom prst="rect">
            <a:avLst/>
          </a:prstGeom>
        </p:spPr>
        <p:txBody>
          <a:bodyPr>
            <a:spAutoFit/>
          </a:bodyPr>
          <a:lstStyle/>
          <a:p>
            <a:pPr marL="285750" indent="-285750">
              <a:buFont typeface="Arial" panose="020B0604020202020204" pitchFamily="34" charset="0"/>
              <a:buChar char="•"/>
              <a:defRPr/>
            </a:pPr>
            <a:r>
              <a:rPr lang="en-US" dirty="0">
                <a:solidFill>
                  <a:srgbClr val="000000"/>
                </a:solidFill>
              </a:rPr>
              <a:t>Everyone treats dropouts as noise/problem that needs to be fixed</a:t>
            </a:r>
            <a:endParaRPr lang="en-US" sz="1600" dirty="0">
              <a:solidFill>
                <a:srgbClr val="000000"/>
              </a:solidFill>
            </a:endParaRP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endParaRPr lang="en-US" sz="1600" dirty="0">
              <a:solidFill>
                <a:srgbClr val="000000"/>
              </a:solidFill>
            </a:endParaRPr>
          </a:p>
          <a:p>
            <a:pPr lvl="1">
              <a:defRPr/>
            </a:pPr>
            <a:endParaRPr lang="en-US" sz="1600" dirty="0">
              <a:solidFill>
                <a:srgbClr val="000000"/>
              </a:solidFill>
            </a:endParaRPr>
          </a:p>
          <a:p>
            <a:pPr marL="285750" indent="-285750">
              <a:buFont typeface="Arial" panose="020B0604020202020204" pitchFamily="34" charset="0"/>
              <a:buChar char="•"/>
              <a:defRPr/>
            </a:pPr>
            <a:r>
              <a:rPr lang="en-US" dirty="0"/>
              <a:t>I would like to explore an opposite view.  Can I treat dropouts as a signal, and do something useful with it? </a:t>
            </a:r>
            <a:endParaRPr lang="en-US" dirty="0" smtClean="0"/>
          </a:p>
          <a:p>
            <a:pPr marL="285750" indent="-285750">
              <a:buFont typeface="Arial" panose="020B0604020202020204" pitchFamily="34" charset="0"/>
              <a:buChar char="•"/>
              <a:defRPr/>
            </a:pPr>
            <a:endParaRPr lang="en-US" sz="1600" dirty="0">
              <a:solidFill>
                <a:srgbClr val="000000"/>
              </a:solidFill>
            </a:endParaRPr>
          </a:p>
          <a:p>
            <a:pPr marL="285750" indent="-285750">
              <a:buFont typeface="Arial" panose="020B0604020202020204" pitchFamily="34" charset="0"/>
              <a:buChar char="•"/>
              <a:defRPr/>
            </a:pPr>
            <a:endParaRPr lang="en-US" sz="1600" dirty="0" smtClean="0">
              <a:solidFill>
                <a:srgbClr val="000000"/>
              </a:solidFill>
            </a:endParaRPr>
          </a:p>
          <a:p>
            <a:pPr marL="285750" indent="-285750">
              <a:buFont typeface="Arial" panose="020B0604020202020204" pitchFamily="34" charset="0"/>
              <a:buChar char="•"/>
              <a:defRPr/>
            </a:pPr>
            <a:endParaRPr lang="en-US" sz="1600" dirty="0">
              <a:solidFill>
                <a:srgbClr val="000000"/>
              </a:solidFill>
            </a:endParaRPr>
          </a:p>
          <a:p>
            <a:pPr lvl="1">
              <a:defRPr/>
            </a:pPr>
            <a:endParaRPr lang="en-US" sz="1600" dirty="0">
              <a:solidFill>
                <a:srgbClr val="000000"/>
              </a:solidFill>
            </a:endParaRPr>
          </a:p>
        </p:txBody>
      </p:sp>
    </p:spTree>
    <p:extLst>
      <p:ext uri="{BB962C8B-B14F-4D97-AF65-F5344CB8AC3E}">
        <p14:creationId xmlns:p14="http://schemas.microsoft.com/office/powerpoint/2010/main" val="3347647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1524000" y="0"/>
            <a:ext cx="9144000" cy="1143000"/>
          </a:xfrm>
        </p:spPr>
        <p:txBody>
          <a:bodyPr/>
          <a:lstStyle/>
          <a:p>
            <a:r>
              <a:rPr lang="en-US" altLang="zh-CN" sz="3200" dirty="0">
                <a:ea typeface="宋体" panose="02010600030101010101" pitchFamily="2" charset="-122"/>
              </a:rPr>
              <a:t>Co-occurrence clustering (unsupervised)</a:t>
            </a:r>
          </a:p>
        </p:txBody>
      </p:sp>
      <p:pic>
        <p:nvPicPr>
          <p:cNvPr id="133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0925" y="1219201"/>
            <a:ext cx="501015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881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5989" y="1349623"/>
            <a:ext cx="1418915" cy="276999"/>
          </a:xfrm>
          <a:prstGeom prst="rect">
            <a:avLst/>
          </a:prstGeom>
        </p:spPr>
        <p:txBody>
          <a:bodyPr wrap="none">
            <a:spAutoFit/>
          </a:bodyPr>
          <a:lstStyle/>
          <a:p>
            <a:r>
              <a:rPr lang="en-US" sz="1200" dirty="0" smtClean="0"/>
              <a:t>Starting point/input</a:t>
            </a:r>
            <a:endParaRPr lang="en-US" sz="1200" dirty="0"/>
          </a:p>
        </p:txBody>
      </p:sp>
      <p:sp>
        <p:nvSpPr>
          <p:cNvPr id="6" name="Rectangle 5"/>
          <p:cNvSpPr/>
          <p:nvPr/>
        </p:nvSpPr>
        <p:spPr>
          <a:xfrm>
            <a:off x="1268308" y="2024951"/>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raw</a:t>
            </a:r>
          </a:p>
          <a:p>
            <a:pPr algn="ctr"/>
            <a:r>
              <a:rPr lang="en-US" dirty="0" smtClean="0">
                <a:solidFill>
                  <a:schemeClr val="tx1"/>
                </a:solidFill>
              </a:rPr>
              <a:t>data</a:t>
            </a:r>
            <a:endParaRPr lang="en-US" dirty="0">
              <a:solidFill>
                <a:schemeClr val="tx1"/>
              </a:solidFill>
            </a:endParaRPr>
          </a:p>
        </p:txBody>
      </p:sp>
      <p:sp>
        <p:nvSpPr>
          <p:cNvPr id="7" name="Rectangle 6"/>
          <p:cNvSpPr/>
          <p:nvPr/>
        </p:nvSpPr>
        <p:spPr>
          <a:xfrm>
            <a:off x="1192693" y="1759827"/>
            <a:ext cx="458780" cy="276999"/>
          </a:xfrm>
          <a:prstGeom prst="rect">
            <a:avLst/>
          </a:prstGeom>
        </p:spPr>
        <p:txBody>
          <a:bodyPr wrap="none">
            <a:spAutoFit/>
          </a:bodyPr>
          <a:lstStyle/>
          <a:p>
            <a:r>
              <a:rPr lang="en-US" sz="1200" dirty="0" smtClean="0"/>
              <a:t>cells</a:t>
            </a:r>
            <a:endParaRPr lang="en-US" sz="1200" dirty="0"/>
          </a:p>
        </p:txBody>
      </p:sp>
      <p:sp>
        <p:nvSpPr>
          <p:cNvPr id="8" name="Rectangle 7"/>
          <p:cNvSpPr/>
          <p:nvPr/>
        </p:nvSpPr>
        <p:spPr>
          <a:xfrm>
            <a:off x="661717" y="1969741"/>
            <a:ext cx="550472" cy="276999"/>
          </a:xfrm>
          <a:prstGeom prst="rect">
            <a:avLst/>
          </a:prstGeom>
        </p:spPr>
        <p:txBody>
          <a:bodyPr wrap="none">
            <a:spAutoFit/>
          </a:bodyPr>
          <a:lstStyle/>
          <a:p>
            <a:r>
              <a:rPr lang="en-US" sz="1200" dirty="0" smtClean="0"/>
              <a:t>genes</a:t>
            </a:r>
            <a:endParaRPr lang="en-US" sz="1200" dirty="0"/>
          </a:p>
        </p:txBody>
      </p:sp>
      <p:cxnSp>
        <p:nvCxnSpPr>
          <p:cNvPr id="9" name="Straight Arrow Connector 8"/>
          <p:cNvCxnSpPr/>
          <p:nvPr/>
        </p:nvCxnSpPr>
        <p:spPr>
          <a:xfrm>
            <a:off x="1292610" y="1969741"/>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192693" y="2061922"/>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a:off x="2262443" y="2373831"/>
            <a:ext cx="80733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50162" y="1982497"/>
            <a:ext cx="761049" cy="461665"/>
          </a:xfrm>
          <a:prstGeom prst="rect">
            <a:avLst/>
          </a:prstGeom>
        </p:spPr>
        <p:txBody>
          <a:bodyPr wrap="square">
            <a:spAutoFit/>
          </a:bodyPr>
          <a:lstStyle/>
          <a:p>
            <a:r>
              <a:rPr lang="en-US" sz="1200" dirty="0" err="1" smtClean="0">
                <a:solidFill>
                  <a:schemeClr val="bg1">
                    <a:lumMod val="50000"/>
                  </a:schemeClr>
                </a:solidFill>
              </a:rPr>
              <a:t>Binarize</a:t>
            </a:r>
            <a:r>
              <a:rPr lang="en-US" sz="1200" dirty="0" smtClean="0">
                <a:solidFill>
                  <a:schemeClr val="bg1">
                    <a:lumMod val="50000"/>
                  </a:schemeClr>
                </a:solidFill>
              </a:rPr>
              <a:t> the data</a:t>
            </a:r>
            <a:endParaRPr lang="en-US" sz="1200" dirty="0">
              <a:solidFill>
                <a:schemeClr val="bg1">
                  <a:lumMod val="50000"/>
                </a:schemeClr>
              </a:solidFill>
            </a:endParaRPr>
          </a:p>
        </p:txBody>
      </p:sp>
      <p:sp>
        <p:nvSpPr>
          <p:cNvPr id="13" name="Right Arrow 12"/>
          <p:cNvSpPr/>
          <p:nvPr/>
        </p:nvSpPr>
        <p:spPr>
          <a:xfrm>
            <a:off x="4597194" y="2352838"/>
            <a:ext cx="96538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24821" y="1965043"/>
            <a:ext cx="1091517" cy="830997"/>
          </a:xfrm>
          <a:prstGeom prst="rect">
            <a:avLst/>
          </a:prstGeom>
        </p:spPr>
        <p:txBody>
          <a:bodyPr wrap="none">
            <a:spAutoFit/>
          </a:bodyPr>
          <a:lstStyle/>
          <a:p>
            <a:r>
              <a:rPr lang="en-US" sz="1200" dirty="0" smtClean="0">
                <a:solidFill>
                  <a:schemeClr val="bg1">
                    <a:lumMod val="50000"/>
                  </a:schemeClr>
                </a:solidFill>
              </a:rPr>
              <a:t>Compute</a:t>
            </a:r>
          </a:p>
          <a:p>
            <a:r>
              <a:rPr lang="en-US" sz="1200" dirty="0" smtClean="0">
                <a:solidFill>
                  <a:schemeClr val="bg1">
                    <a:lumMod val="50000"/>
                  </a:schemeClr>
                </a:solidFill>
              </a:rPr>
              <a:t>gene-gene</a:t>
            </a:r>
          </a:p>
          <a:p>
            <a:r>
              <a:rPr lang="en-US" sz="1200" dirty="0" smtClean="0">
                <a:solidFill>
                  <a:schemeClr val="bg1">
                    <a:lumMod val="50000"/>
                  </a:schemeClr>
                </a:solidFill>
              </a:rPr>
              <a:t>similarity by</a:t>
            </a:r>
          </a:p>
          <a:p>
            <a:r>
              <a:rPr lang="en-US" sz="1200" dirty="0" smtClean="0">
                <a:solidFill>
                  <a:schemeClr val="bg1">
                    <a:lumMod val="50000"/>
                  </a:schemeClr>
                </a:solidFill>
              </a:rPr>
              <a:t>co-occurrence</a:t>
            </a:r>
            <a:endParaRPr lang="en-US" sz="1200" dirty="0">
              <a:solidFill>
                <a:schemeClr val="bg1">
                  <a:lumMod val="50000"/>
                </a:schemeClr>
              </a:solidFill>
            </a:endParaRPr>
          </a:p>
        </p:txBody>
      </p:sp>
      <p:sp>
        <p:nvSpPr>
          <p:cNvPr id="15" name="Rectangle 14"/>
          <p:cNvSpPr/>
          <p:nvPr/>
        </p:nvSpPr>
        <p:spPr>
          <a:xfrm>
            <a:off x="3593267" y="2024951"/>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binary</a:t>
            </a:r>
            <a:endParaRPr lang="en-US" dirty="0">
              <a:solidFill>
                <a:schemeClr val="tx1"/>
              </a:solidFill>
            </a:endParaRPr>
          </a:p>
          <a:p>
            <a:pPr algn="ctr"/>
            <a:r>
              <a:rPr lang="en-US" dirty="0">
                <a:solidFill>
                  <a:schemeClr val="tx1"/>
                </a:solidFill>
              </a:rPr>
              <a:t>data</a:t>
            </a:r>
          </a:p>
        </p:txBody>
      </p:sp>
      <p:sp>
        <p:nvSpPr>
          <p:cNvPr id="16" name="Rectangle 15"/>
          <p:cNvSpPr/>
          <p:nvPr/>
        </p:nvSpPr>
        <p:spPr>
          <a:xfrm>
            <a:off x="3517652" y="1759827"/>
            <a:ext cx="458780" cy="276999"/>
          </a:xfrm>
          <a:prstGeom prst="rect">
            <a:avLst/>
          </a:prstGeom>
        </p:spPr>
        <p:txBody>
          <a:bodyPr wrap="none">
            <a:spAutoFit/>
          </a:bodyPr>
          <a:lstStyle/>
          <a:p>
            <a:r>
              <a:rPr lang="en-US" sz="1200" dirty="0" smtClean="0"/>
              <a:t>cells</a:t>
            </a:r>
            <a:endParaRPr lang="en-US" sz="1200" dirty="0"/>
          </a:p>
        </p:txBody>
      </p:sp>
      <p:sp>
        <p:nvSpPr>
          <p:cNvPr id="17" name="Rectangle 16"/>
          <p:cNvSpPr/>
          <p:nvPr/>
        </p:nvSpPr>
        <p:spPr>
          <a:xfrm>
            <a:off x="2986676" y="1969741"/>
            <a:ext cx="550472" cy="276999"/>
          </a:xfrm>
          <a:prstGeom prst="rect">
            <a:avLst/>
          </a:prstGeom>
        </p:spPr>
        <p:txBody>
          <a:bodyPr wrap="none">
            <a:spAutoFit/>
          </a:bodyPr>
          <a:lstStyle/>
          <a:p>
            <a:r>
              <a:rPr lang="en-US" sz="1200" dirty="0" smtClean="0"/>
              <a:t>genes</a:t>
            </a:r>
            <a:endParaRPr lang="en-US" sz="1200" dirty="0"/>
          </a:p>
        </p:txBody>
      </p:sp>
      <p:cxnSp>
        <p:nvCxnSpPr>
          <p:cNvPr id="18" name="Straight Arrow Connector 17"/>
          <p:cNvCxnSpPr/>
          <p:nvPr/>
        </p:nvCxnSpPr>
        <p:spPr>
          <a:xfrm>
            <a:off x="3617569" y="1969741"/>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517652" y="2061922"/>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620938" y="4462789"/>
            <a:ext cx="825886" cy="300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545323" y="4197665"/>
            <a:ext cx="458780" cy="276999"/>
          </a:xfrm>
          <a:prstGeom prst="rect">
            <a:avLst/>
          </a:prstGeom>
        </p:spPr>
        <p:txBody>
          <a:bodyPr wrap="none">
            <a:spAutoFit/>
          </a:bodyPr>
          <a:lstStyle/>
          <a:p>
            <a:r>
              <a:rPr lang="en-US" sz="1200" dirty="0" smtClean="0"/>
              <a:t>cells</a:t>
            </a:r>
            <a:endParaRPr lang="en-US" sz="1200" dirty="0"/>
          </a:p>
        </p:txBody>
      </p:sp>
      <mc:AlternateContent xmlns:mc="http://schemas.openxmlformats.org/markup-compatibility/2006" xmlns:a14="http://schemas.microsoft.com/office/drawing/2010/main">
        <mc:Choice Requires="a14">
          <p:sp>
            <p:nvSpPr>
              <p:cNvPr id="23" name="Rectangle 22"/>
              <p:cNvSpPr/>
              <p:nvPr/>
            </p:nvSpPr>
            <p:spPr>
              <a:xfrm>
                <a:off x="2904801" y="4382033"/>
                <a:ext cx="662746" cy="461665"/>
              </a:xfrm>
              <a:prstGeom prst="rect">
                <a:avLst/>
              </a:prstGeom>
            </p:spPr>
            <p:txBody>
              <a:bodyPr wrap="none">
                <a:spAutoFit/>
              </a:bodyPr>
              <a:lstStyle/>
              <a:p>
                <a14:m>
                  <m:oMath xmlns:m="http://schemas.openxmlformats.org/officeDocument/2006/math">
                    <m:r>
                      <a:rPr lang="en-US" sz="1200" i="1" dirty="0" smtClean="0">
                        <a:latin typeface="Cambria Math" panose="02040503050406030204" pitchFamily="18" charset="0"/>
                      </a:rPr>
                      <m:t>𝑃</m:t>
                    </m:r>
                  </m:oMath>
                </a14:m>
                <a:r>
                  <a:rPr lang="en-US" sz="1200" dirty="0" smtClean="0"/>
                  <a:t> gene </a:t>
                </a:r>
              </a:p>
              <a:p>
                <a:r>
                  <a:rPr lang="en-US" sz="1200" dirty="0" smtClean="0"/>
                  <a:t>clusters</a:t>
                </a:r>
                <a:endParaRPr lang="en-US" sz="1200" dirty="0"/>
              </a:p>
            </p:txBody>
          </p:sp>
        </mc:Choice>
        <mc:Fallback xmlns="">
          <p:sp>
            <p:nvSpPr>
              <p:cNvPr id="23" name="Rectangle 22"/>
              <p:cNvSpPr>
                <a:spLocks noRot="1" noChangeAspect="1" noMove="1" noResize="1" noEditPoints="1" noAdjustHandles="1" noChangeArrowheads="1" noChangeShapeType="1" noTextEdit="1"/>
              </p:cNvSpPr>
              <p:nvPr/>
            </p:nvSpPr>
            <p:spPr>
              <a:xfrm>
                <a:off x="2904801" y="4382033"/>
                <a:ext cx="662746" cy="461665"/>
              </a:xfrm>
              <a:prstGeom prst="rect">
                <a:avLst/>
              </a:prstGeom>
              <a:blipFill>
                <a:blip r:embed="rId4"/>
                <a:stretch>
                  <a:fillRect l="-926" t="-1316" r="-926" b="-9211"/>
                </a:stretch>
              </a:blipFill>
            </p:spPr>
            <p:txBody>
              <a:bodyPr/>
              <a:lstStyle/>
              <a:p>
                <a:r>
                  <a:rPr lang="en-US">
                    <a:noFill/>
                  </a:rPr>
                  <a:t> </a:t>
                </a:r>
              </a:p>
            </p:txBody>
          </p:sp>
        </mc:Fallback>
      </mc:AlternateContent>
      <p:cxnSp>
        <p:nvCxnSpPr>
          <p:cNvPr id="24" name="Straight Arrow Connector 23"/>
          <p:cNvCxnSpPr/>
          <p:nvPr/>
        </p:nvCxnSpPr>
        <p:spPr>
          <a:xfrm>
            <a:off x="3645240" y="4407579"/>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545323" y="4499760"/>
            <a:ext cx="0" cy="2631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ight Arrow 25"/>
          <p:cNvSpPr/>
          <p:nvPr/>
        </p:nvSpPr>
        <p:spPr>
          <a:xfrm>
            <a:off x="4597194" y="4487049"/>
            <a:ext cx="96538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280401" y="4249232"/>
            <a:ext cx="894104" cy="7886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6304703" y="4194021"/>
            <a:ext cx="8015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204786" y="4286202"/>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217307" y="3979480"/>
            <a:ext cx="458780" cy="276999"/>
          </a:xfrm>
          <a:prstGeom prst="rect">
            <a:avLst/>
          </a:prstGeom>
        </p:spPr>
        <p:txBody>
          <a:bodyPr wrap="none">
            <a:spAutoFit/>
          </a:bodyPr>
          <a:lstStyle/>
          <a:p>
            <a:r>
              <a:rPr lang="en-US" sz="1200" dirty="0" smtClean="0"/>
              <a:t>cells</a:t>
            </a:r>
            <a:endParaRPr lang="en-US" sz="1200" dirty="0"/>
          </a:p>
        </p:txBody>
      </p:sp>
      <p:sp>
        <p:nvSpPr>
          <p:cNvPr id="31" name="Rectangle 30"/>
          <p:cNvSpPr/>
          <p:nvPr/>
        </p:nvSpPr>
        <p:spPr>
          <a:xfrm>
            <a:off x="5788647" y="4208473"/>
            <a:ext cx="458780" cy="276999"/>
          </a:xfrm>
          <a:prstGeom prst="rect">
            <a:avLst/>
          </a:prstGeom>
        </p:spPr>
        <p:txBody>
          <a:bodyPr wrap="none">
            <a:spAutoFit/>
          </a:bodyPr>
          <a:lstStyle/>
          <a:p>
            <a:r>
              <a:rPr lang="en-US" sz="1200" dirty="0" smtClean="0"/>
              <a:t>cells</a:t>
            </a:r>
            <a:endParaRPr lang="en-US" sz="1200" dirty="0"/>
          </a:p>
        </p:txBody>
      </p:sp>
      <p:sp>
        <p:nvSpPr>
          <p:cNvPr id="32" name="Rectangle 31"/>
          <p:cNvSpPr/>
          <p:nvPr/>
        </p:nvSpPr>
        <p:spPr>
          <a:xfrm>
            <a:off x="4620265" y="4130353"/>
            <a:ext cx="787395" cy="461665"/>
          </a:xfrm>
          <a:prstGeom prst="rect">
            <a:avLst/>
          </a:prstGeom>
        </p:spPr>
        <p:txBody>
          <a:bodyPr wrap="none">
            <a:spAutoFit/>
          </a:bodyPr>
          <a:lstStyle/>
          <a:p>
            <a:r>
              <a:rPr lang="en-US" sz="1200" dirty="0" smtClean="0">
                <a:solidFill>
                  <a:schemeClr val="bg1">
                    <a:lumMod val="50000"/>
                  </a:schemeClr>
                </a:solidFill>
              </a:rPr>
              <a:t>Euclidean</a:t>
            </a:r>
          </a:p>
          <a:p>
            <a:r>
              <a:rPr lang="en-US" sz="1200" dirty="0" smtClean="0">
                <a:solidFill>
                  <a:schemeClr val="bg1">
                    <a:lumMod val="50000"/>
                  </a:schemeClr>
                </a:solidFill>
              </a:rPr>
              <a:t>distance</a:t>
            </a:r>
            <a:endParaRPr lang="en-US" sz="1200" dirty="0">
              <a:solidFill>
                <a:schemeClr val="bg1">
                  <a:lumMod val="50000"/>
                </a:schemeClr>
              </a:solidFill>
            </a:endParaRPr>
          </a:p>
        </p:txBody>
      </p:sp>
      <mc:AlternateContent xmlns:mc="http://schemas.openxmlformats.org/markup-compatibility/2006" xmlns:a14="http://schemas.microsoft.com/office/drawing/2010/main">
        <mc:Choice Requires="a14">
          <p:sp>
            <p:nvSpPr>
              <p:cNvPr id="33" name="Rectangle 32"/>
              <p:cNvSpPr/>
              <p:nvPr/>
            </p:nvSpPr>
            <p:spPr>
              <a:xfrm>
                <a:off x="6401106" y="4483807"/>
                <a:ext cx="676147"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𝑑</m:t>
                      </m:r>
                      <m:r>
                        <a:rPr lang="en-US" sz="1200" b="0" i="1" dirty="0" smtClean="0">
                          <a:latin typeface="Cambria Math" panose="02040503050406030204" pitchFamily="18" charset="0"/>
                        </a:rPr>
                        <m:t>(</m:t>
                      </m:r>
                      <m:r>
                        <a:rPr lang="en-US" sz="1200" b="0" i="1" dirty="0" smtClean="0">
                          <a:latin typeface="Cambria Math" panose="02040503050406030204" pitchFamily="18" charset="0"/>
                        </a:rPr>
                        <m:t>𝑥</m:t>
                      </m:r>
                      <m:r>
                        <a:rPr lang="en-US" sz="1200" b="0" i="1" dirty="0" smtClean="0">
                          <a:latin typeface="Cambria Math" panose="02040503050406030204" pitchFamily="18" charset="0"/>
                        </a:rPr>
                        <m:t>,</m:t>
                      </m:r>
                      <m:r>
                        <a:rPr lang="en-US" sz="1200" b="0" i="1" dirty="0" smtClean="0">
                          <a:latin typeface="Cambria Math" panose="02040503050406030204" pitchFamily="18" charset="0"/>
                        </a:rPr>
                        <m:t>𝑦</m:t>
                      </m:r>
                      <m:r>
                        <a:rPr lang="en-US" sz="1200" b="0" i="1" dirty="0" smtClean="0">
                          <a:latin typeface="Cambria Math" panose="02040503050406030204" pitchFamily="18" charset="0"/>
                        </a:rPr>
                        <m:t>)</m:t>
                      </m:r>
                    </m:oMath>
                  </m:oMathPara>
                </a14:m>
                <a:endParaRPr lang="en-US" sz="1200" dirty="0"/>
              </a:p>
            </p:txBody>
          </p:sp>
        </mc:Choice>
        <mc:Fallback xmlns="">
          <p:sp>
            <p:nvSpPr>
              <p:cNvPr id="33" name="Rectangle 32"/>
              <p:cNvSpPr>
                <a:spLocks noRot="1" noChangeAspect="1" noMove="1" noResize="1" noEditPoints="1" noAdjustHandles="1" noChangeArrowheads="1" noChangeShapeType="1" noTextEdit="1"/>
              </p:cNvSpPr>
              <p:nvPr/>
            </p:nvSpPr>
            <p:spPr>
              <a:xfrm>
                <a:off x="6401106" y="4483807"/>
                <a:ext cx="676147" cy="276999"/>
              </a:xfrm>
              <a:prstGeom prst="rect">
                <a:avLst/>
              </a:prstGeom>
              <a:blipFill>
                <a:blip r:embed="rId5"/>
                <a:stretch>
                  <a:fillRect b="-8889"/>
                </a:stretch>
              </a:blipFill>
            </p:spPr>
            <p:txBody>
              <a:bodyPr/>
              <a:lstStyle/>
              <a:p>
                <a:r>
                  <a:rPr lang="en-US">
                    <a:noFill/>
                  </a:rPr>
                  <a:t> </a:t>
                </a:r>
              </a:p>
            </p:txBody>
          </p:sp>
        </mc:Fallback>
      </mc:AlternateContent>
      <p:sp>
        <p:nvSpPr>
          <p:cNvPr id="36" name="Rectangle 35"/>
          <p:cNvSpPr/>
          <p:nvPr/>
        </p:nvSpPr>
        <p:spPr>
          <a:xfrm>
            <a:off x="6169930" y="1989718"/>
            <a:ext cx="1154760"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cooc</a:t>
            </a:r>
            <a:endParaRPr lang="en-US" dirty="0">
              <a:solidFill>
                <a:schemeClr val="tx1"/>
              </a:solidFill>
            </a:endParaRPr>
          </a:p>
        </p:txBody>
      </p:sp>
      <p:sp>
        <p:nvSpPr>
          <p:cNvPr id="37" name="Rectangle 36"/>
          <p:cNvSpPr/>
          <p:nvPr/>
        </p:nvSpPr>
        <p:spPr>
          <a:xfrm>
            <a:off x="6094315" y="1705001"/>
            <a:ext cx="550472" cy="276999"/>
          </a:xfrm>
          <a:prstGeom prst="rect">
            <a:avLst/>
          </a:prstGeom>
        </p:spPr>
        <p:txBody>
          <a:bodyPr wrap="none">
            <a:spAutoFit/>
          </a:bodyPr>
          <a:lstStyle/>
          <a:p>
            <a:r>
              <a:rPr lang="en-US" sz="1200" dirty="0" smtClean="0"/>
              <a:t>genes</a:t>
            </a:r>
            <a:endParaRPr lang="en-US" sz="1200" dirty="0"/>
          </a:p>
        </p:txBody>
      </p:sp>
      <p:sp>
        <p:nvSpPr>
          <p:cNvPr id="38" name="Rectangle 37"/>
          <p:cNvSpPr/>
          <p:nvPr/>
        </p:nvSpPr>
        <p:spPr>
          <a:xfrm>
            <a:off x="5563339" y="1934508"/>
            <a:ext cx="550472" cy="276999"/>
          </a:xfrm>
          <a:prstGeom prst="rect">
            <a:avLst/>
          </a:prstGeom>
        </p:spPr>
        <p:txBody>
          <a:bodyPr wrap="none">
            <a:spAutoFit/>
          </a:bodyPr>
          <a:lstStyle/>
          <a:p>
            <a:r>
              <a:rPr lang="en-US" sz="1200" dirty="0" smtClean="0"/>
              <a:t>genes</a:t>
            </a:r>
            <a:endParaRPr lang="en-US" sz="1200" dirty="0"/>
          </a:p>
        </p:txBody>
      </p:sp>
      <p:cxnSp>
        <p:nvCxnSpPr>
          <p:cNvPr id="39" name="Straight Arrow Connector 38"/>
          <p:cNvCxnSpPr/>
          <p:nvPr/>
        </p:nvCxnSpPr>
        <p:spPr>
          <a:xfrm>
            <a:off x="6194232" y="1934508"/>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094315" y="2026689"/>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ight Arrow 40"/>
          <p:cNvSpPr/>
          <p:nvPr/>
        </p:nvSpPr>
        <p:spPr>
          <a:xfrm>
            <a:off x="7571889" y="2342732"/>
            <a:ext cx="96538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552518" y="1958332"/>
            <a:ext cx="1004121" cy="830997"/>
          </a:xfrm>
          <a:prstGeom prst="rect">
            <a:avLst/>
          </a:prstGeom>
        </p:spPr>
        <p:txBody>
          <a:bodyPr wrap="none">
            <a:spAutoFit/>
          </a:bodyPr>
          <a:lstStyle/>
          <a:p>
            <a:r>
              <a:rPr lang="en-US" sz="1200" dirty="0" smtClean="0">
                <a:solidFill>
                  <a:schemeClr val="bg1">
                    <a:lumMod val="50000"/>
                  </a:schemeClr>
                </a:solidFill>
              </a:rPr>
              <a:t>Community </a:t>
            </a:r>
          </a:p>
          <a:p>
            <a:r>
              <a:rPr lang="en-US" sz="1200" dirty="0" smtClean="0">
                <a:solidFill>
                  <a:schemeClr val="bg1">
                    <a:lumMod val="50000"/>
                  </a:schemeClr>
                </a:solidFill>
              </a:rPr>
              <a:t>finding</a:t>
            </a:r>
          </a:p>
          <a:p>
            <a:r>
              <a:rPr lang="en-US" sz="1200" dirty="0" smtClean="0">
                <a:solidFill>
                  <a:schemeClr val="bg1">
                    <a:lumMod val="50000"/>
                  </a:schemeClr>
                </a:solidFill>
              </a:rPr>
              <a:t>to identify</a:t>
            </a:r>
            <a:endParaRPr lang="en-US" sz="1200" dirty="0">
              <a:solidFill>
                <a:schemeClr val="bg1">
                  <a:lumMod val="50000"/>
                </a:schemeClr>
              </a:solidFill>
            </a:endParaRPr>
          </a:p>
          <a:p>
            <a:r>
              <a:rPr lang="en-US" sz="1200" dirty="0" smtClean="0">
                <a:solidFill>
                  <a:schemeClr val="bg1">
                    <a:lumMod val="50000"/>
                  </a:schemeClr>
                </a:solidFill>
              </a:rPr>
              <a:t>gene clusters</a:t>
            </a:r>
            <a:endParaRPr lang="en-US" sz="1200" dirty="0">
              <a:solidFill>
                <a:schemeClr val="bg1">
                  <a:lumMod val="50000"/>
                </a:schemeClr>
              </a:solidFill>
            </a:endParaRPr>
          </a:p>
        </p:txBody>
      </p:sp>
      <p:grpSp>
        <p:nvGrpSpPr>
          <p:cNvPr id="47" name="Group 46"/>
          <p:cNvGrpSpPr/>
          <p:nvPr/>
        </p:nvGrpSpPr>
        <p:grpSpPr>
          <a:xfrm>
            <a:off x="4082846" y="3039589"/>
            <a:ext cx="5243648" cy="1058095"/>
            <a:chOff x="1098101" y="1858159"/>
            <a:chExt cx="6882119" cy="1058095"/>
          </a:xfrm>
        </p:grpSpPr>
        <p:sp>
          <p:nvSpPr>
            <p:cNvPr id="48" name="Right Arrow 47"/>
            <p:cNvSpPr/>
            <p:nvPr/>
          </p:nvSpPr>
          <p:spPr>
            <a:xfrm rot="5400000">
              <a:off x="965305" y="2513018"/>
              <a:ext cx="536032"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1165939" y="2380221"/>
              <a:ext cx="6814280" cy="157933"/>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rot="16200000">
              <a:off x="7566012" y="2123946"/>
              <a:ext cx="679995" cy="148421"/>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803023" y="2387935"/>
              <a:ext cx="92409" cy="142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172033" y="2426987"/>
              <a:ext cx="116440" cy="166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ight Arrow 52"/>
          <p:cNvSpPr/>
          <p:nvPr/>
        </p:nvSpPr>
        <p:spPr>
          <a:xfrm rot="5400000">
            <a:off x="3372367" y="3493619"/>
            <a:ext cx="965380" cy="242750"/>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733682" y="3486171"/>
            <a:ext cx="4359399" cy="276999"/>
          </a:xfrm>
          <a:prstGeom prst="rect">
            <a:avLst/>
          </a:prstGeom>
        </p:spPr>
        <p:txBody>
          <a:bodyPr wrap="none">
            <a:spAutoFit/>
          </a:bodyPr>
          <a:lstStyle/>
          <a:p>
            <a:r>
              <a:rPr lang="en-US" sz="1200" dirty="0" smtClean="0">
                <a:solidFill>
                  <a:schemeClr val="bg1">
                    <a:lumMod val="50000"/>
                  </a:schemeClr>
                </a:solidFill>
              </a:rPr>
              <a:t>Compute the activity (average detection rate) for each gene cluster</a:t>
            </a:r>
            <a:endParaRPr lang="en-US" sz="1200" dirty="0">
              <a:solidFill>
                <a:schemeClr val="bg1">
                  <a:lumMod val="50000"/>
                </a:schemeClr>
              </a:solidFill>
            </a:endParaRPr>
          </a:p>
        </p:txBody>
      </p:sp>
      <p:sp>
        <p:nvSpPr>
          <p:cNvPr id="54" name="Right Arrow 53"/>
          <p:cNvSpPr/>
          <p:nvPr/>
        </p:nvSpPr>
        <p:spPr>
          <a:xfrm>
            <a:off x="7450597" y="4456798"/>
            <a:ext cx="96538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450597" y="4069358"/>
            <a:ext cx="946093" cy="830997"/>
          </a:xfrm>
          <a:prstGeom prst="rect">
            <a:avLst/>
          </a:prstGeom>
        </p:spPr>
        <p:txBody>
          <a:bodyPr wrap="none">
            <a:spAutoFit/>
          </a:bodyPr>
          <a:lstStyle/>
          <a:p>
            <a:r>
              <a:rPr lang="en-US" sz="1200" dirty="0" smtClean="0">
                <a:solidFill>
                  <a:schemeClr val="bg1">
                    <a:lumMod val="50000"/>
                  </a:schemeClr>
                </a:solidFill>
              </a:rPr>
              <a:t>Community </a:t>
            </a:r>
          </a:p>
          <a:p>
            <a:r>
              <a:rPr lang="en-US" sz="1200" dirty="0" smtClean="0">
                <a:solidFill>
                  <a:schemeClr val="bg1">
                    <a:lumMod val="50000"/>
                  </a:schemeClr>
                </a:solidFill>
              </a:rPr>
              <a:t>finding</a:t>
            </a:r>
          </a:p>
          <a:p>
            <a:r>
              <a:rPr lang="en-US" sz="1200" dirty="0" smtClean="0">
                <a:solidFill>
                  <a:schemeClr val="bg1">
                    <a:lumMod val="50000"/>
                  </a:schemeClr>
                </a:solidFill>
              </a:rPr>
              <a:t>to identify</a:t>
            </a:r>
            <a:endParaRPr lang="en-US" sz="1200" dirty="0">
              <a:solidFill>
                <a:schemeClr val="bg1">
                  <a:lumMod val="50000"/>
                </a:schemeClr>
              </a:solidFill>
            </a:endParaRPr>
          </a:p>
          <a:p>
            <a:r>
              <a:rPr lang="en-US" sz="1200" dirty="0" smtClean="0">
                <a:solidFill>
                  <a:schemeClr val="bg1">
                    <a:lumMod val="50000"/>
                  </a:schemeClr>
                </a:solidFill>
              </a:rPr>
              <a:t>cell clusters</a:t>
            </a:r>
            <a:endParaRPr lang="en-US" sz="1200" dirty="0">
              <a:solidFill>
                <a:schemeClr val="bg1">
                  <a:lumMod val="50000"/>
                </a:schemeClr>
              </a:solidFill>
            </a:endParaRPr>
          </a:p>
        </p:txBody>
      </p:sp>
      <mc:AlternateContent xmlns:mc="http://schemas.openxmlformats.org/markup-compatibility/2006" xmlns:a14="http://schemas.microsoft.com/office/drawing/2010/main">
        <mc:Choice Requires="a14">
          <p:sp>
            <p:nvSpPr>
              <p:cNvPr id="56" name="Rectangle 55"/>
              <p:cNvSpPr/>
              <p:nvPr/>
            </p:nvSpPr>
            <p:spPr>
              <a:xfrm>
                <a:off x="8760287" y="4241646"/>
                <a:ext cx="919098" cy="646331"/>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𝐾</m:t>
                    </m:r>
                  </m:oMath>
                </a14:m>
                <a:r>
                  <a:rPr lang="en-US" dirty="0" smtClean="0"/>
                  <a:t> cell </a:t>
                </a:r>
              </a:p>
              <a:p>
                <a:r>
                  <a:rPr lang="en-US" dirty="0" smtClean="0"/>
                  <a:t>clusters</a:t>
                </a:r>
                <a:endParaRPr lang="en-US" dirty="0"/>
              </a:p>
            </p:txBody>
          </p:sp>
        </mc:Choice>
        <mc:Fallback xmlns="">
          <p:sp>
            <p:nvSpPr>
              <p:cNvPr id="56" name="Rectangle 55"/>
              <p:cNvSpPr>
                <a:spLocks noRot="1" noChangeAspect="1" noMove="1" noResize="1" noEditPoints="1" noAdjustHandles="1" noChangeArrowheads="1" noChangeShapeType="1" noTextEdit="1"/>
              </p:cNvSpPr>
              <p:nvPr/>
            </p:nvSpPr>
            <p:spPr>
              <a:xfrm>
                <a:off x="8760287" y="4241646"/>
                <a:ext cx="919098" cy="646331"/>
              </a:xfrm>
              <a:prstGeom prst="rect">
                <a:avLst/>
              </a:prstGeom>
              <a:blipFill>
                <a:blip r:embed="rId7"/>
                <a:stretch>
                  <a:fillRect l="-5298" t="-5660" r="-4636" b="-14151"/>
                </a:stretch>
              </a:blipFill>
            </p:spPr>
            <p:txBody>
              <a:bodyPr/>
              <a:lstStyle/>
              <a:p>
                <a:r>
                  <a:rPr lang="en-US">
                    <a:noFill/>
                  </a:rPr>
                  <a:t> </a:t>
                </a:r>
              </a:p>
            </p:txBody>
          </p:sp>
        </mc:Fallback>
      </mc:AlternateContent>
      <p:grpSp>
        <p:nvGrpSpPr>
          <p:cNvPr id="57" name="Group 56"/>
          <p:cNvGrpSpPr/>
          <p:nvPr/>
        </p:nvGrpSpPr>
        <p:grpSpPr>
          <a:xfrm>
            <a:off x="1519616" y="3239584"/>
            <a:ext cx="7776088" cy="2674281"/>
            <a:chOff x="1103833" y="-136127"/>
            <a:chExt cx="6876387" cy="2674281"/>
          </a:xfrm>
        </p:grpSpPr>
        <p:sp>
          <p:nvSpPr>
            <p:cNvPr id="58" name="Right Arrow 57"/>
            <p:cNvSpPr/>
            <p:nvPr/>
          </p:nvSpPr>
          <p:spPr>
            <a:xfrm rot="5400000" flipH="1">
              <a:off x="-28229" y="995935"/>
              <a:ext cx="2516348" cy="252224"/>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Arrow 58"/>
            <p:cNvSpPr/>
            <p:nvPr/>
          </p:nvSpPr>
          <p:spPr>
            <a:xfrm>
              <a:off x="1165939" y="2380221"/>
              <a:ext cx="6814280" cy="157933"/>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Arrow 59"/>
            <p:cNvSpPr/>
            <p:nvPr/>
          </p:nvSpPr>
          <p:spPr>
            <a:xfrm rot="16200000">
              <a:off x="7566012" y="2123946"/>
              <a:ext cx="679995" cy="148421"/>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803023" y="2387935"/>
              <a:ext cx="92409" cy="142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172033" y="2348615"/>
              <a:ext cx="116440" cy="166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ectangle 62"/>
          <p:cNvSpPr/>
          <p:nvPr/>
        </p:nvSpPr>
        <p:spPr>
          <a:xfrm>
            <a:off x="2986676" y="5655464"/>
            <a:ext cx="4939494" cy="461665"/>
          </a:xfrm>
          <a:prstGeom prst="rect">
            <a:avLst/>
          </a:prstGeom>
        </p:spPr>
        <p:txBody>
          <a:bodyPr wrap="none">
            <a:spAutoFit/>
          </a:bodyPr>
          <a:lstStyle/>
          <a:p>
            <a:r>
              <a:rPr lang="en-US" sz="1200" dirty="0" smtClean="0">
                <a:solidFill>
                  <a:schemeClr val="bg1">
                    <a:lumMod val="50000"/>
                  </a:schemeClr>
                </a:solidFill>
              </a:rPr>
              <a:t>Iterate and perform the same analysis for cells in each cell cluster separately</a:t>
            </a:r>
          </a:p>
          <a:p>
            <a:r>
              <a:rPr lang="en-US" sz="1200" dirty="0" smtClean="0">
                <a:solidFill>
                  <a:schemeClr val="bg1">
                    <a:lumMod val="50000"/>
                  </a:schemeClr>
                </a:solidFill>
              </a:rPr>
              <a:t>until stopping criteria are met (difference among the cell clusters too small)</a:t>
            </a:r>
            <a:endParaRPr lang="en-US" sz="1200" dirty="0">
              <a:solidFill>
                <a:schemeClr val="bg1">
                  <a:lumMod val="50000"/>
                </a:schemeClr>
              </a:solidFill>
            </a:endParaRPr>
          </a:p>
        </p:txBody>
      </p:sp>
      <p:sp>
        <p:nvSpPr>
          <p:cNvPr id="64"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smtClean="0">
                <a:ea typeface="宋体" panose="02010600030101010101" pitchFamily="2" charset="-122"/>
              </a:rPr>
              <a:t>Co-occurrence clustering (unsupervised)</a:t>
            </a:r>
            <a:endParaRPr lang="en-US" altLang="zh-CN" sz="3200" dirty="0">
              <a:ea typeface="宋体" panose="02010600030101010101" pitchFamily="2" charset="-122"/>
            </a:endParaRPr>
          </a:p>
        </p:txBody>
      </p:sp>
      <mc:AlternateContent xmlns:mc="http://schemas.openxmlformats.org/markup-compatibility/2006" xmlns:a14="http://schemas.microsoft.com/office/drawing/2010/main">
        <mc:Choice Requires="a14">
          <p:sp>
            <p:nvSpPr>
              <p:cNvPr id="65" name="Rectangle 64"/>
              <p:cNvSpPr/>
              <p:nvPr/>
            </p:nvSpPr>
            <p:spPr>
              <a:xfrm>
                <a:off x="8679062" y="2120996"/>
                <a:ext cx="1311433" cy="923330"/>
              </a:xfrm>
              <a:prstGeom prst="rect">
                <a:avLst/>
              </a:prstGeom>
            </p:spPr>
            <p:txBody>
              <a:bodyPr wrap="square">
                <a:spAutoFit/>
              </a:bodyPr>
              <a:lstStyle/>
              <a:p>
                <a14:m>
                  <m:oMath xmlns:m="http://schemas.openxmlformats.org/officeDocument/2006/math">
                    <m:r>
                      <a:rPr lang="en-US" b="0" i="1" smtClean="0">
                        <a:latin typeface="Cambria Math" panose="02040503050406030204" pitchFamily="18" charset="0"/>
                      </a:rPr>
                      <m:t>𝑃</m:t>
                    </m:r>
                  </m:oMath>
                </a14:m>
                <a:r>
                  <a:rPr lang="en-US" dirty="0" smtClean="0"/>
                  <a:t> gene </a:t>
                </a:r>
              </a:p>
              <a:p>
                <a:r>
                  <a:rPr lang="en-US" dirty="0" smtClean="0"/>
                  <a:t>clusters</a:t>
                </a:r>
              </a:p>
              <a:p>
                <a:r>
                  <a:rPr lang="en-US" dirty="0" smtClean="0"/>
                  <a:t>(pathways)</a:t>
                </a:r>
                <a:endParaRPr lang="en-US" dirty="0"/>
              </a:p>
            </p:txBody>
          </p:sp>
        </mc:Choice>
        <mc:Fallback xmlns="">
          <p:sp>
            <p:nvSpPr>
              <p:cNvPr id="65" name="Rectangle 64"/>
              <p:cNvSpPr>
                <a:spLocks noRot="1" noChangeAspect="1" noMove="1" noResize="1" noEditPoints="1" noAdjustHandles="1" noChangeArrowheads="1" noChangeShapeType="1" noTextEdit="1"/>
              </p:cNvSpPr>
              <p:nvPr/>
            </p:nvSpPr>
            <p:spPr>
              <a:xfrm>
                <a:off x="8679062" y="2120996"/>
                <a:ext cx="1311433" cy="923330"/>
              </a:xfrm>
              <a:prstGeom prst="rect">
                <a:avLst/>
              </a:prstGeom>
              <a:blipFill>
                <a:blip r:embed="rId8"/>
                <a:stretch>
                  <a:fillRect l="-4186" t="-3974" b="-9934"/>
                </a:stretch>
              </a:blipFill>
            </p:spPr>
            <p:txBody>
              <a:bodyPr/>
              <a:lstStyle/>
              <a:p>
                <a:r>
                  <a:rPr lang="en-US">
                    <a:noFill/>
                  </a:rPr>
                  <a:t> </a:t>
                </a:r>
              </a:p>
            </p:txBody>
          </p:sp>
        </mc:Fallback>
      </mc:AlternateContent>
    </p:spTree>
    <p:extLst>
      <p:ext uri="{BB962C8B-B14F-4D97-AF65-F5344CB8AC3E}">
        <p14:creationId xmlns:p14="http://schemas.microsoft.com/office/powerpoint/2010/main" val="4120134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5989" y="1349623"/>
            <a:ext cx="1418915" cy="276999"/>
          </a:xfrm>
          <a:prstGeom prst="rect">
            <a:avLst/>
          </a:prstGeom>
        </p:spPr>
        <p:txBody>
          <a:bodyPr wrap="none">
            <a:spAutoFit/>
          </a:bodyPr>
          <a:lstStyle/>
          <a:p>
            <a:r>
              <a:rPr lang="en-US" sz="1200" dirty="0" smtClean="0"/>
              <a:t>Starting point/input</a:t>
            </a:r>
            <a:endParaRPr lang="en-US" sz="1200" dirty="0"/>
          </a:p>
        </p:txBody>
      </p:sp>
      <p:sp>
        <p:nvSpPr>
          <p:cNvPr id="6" name="Rectangle 5"/>
          <p:cNvSpPr/>
          <p:nvPr/>
        </p:nvSpPr>
        <p:spPr>
          <a:xfrm>
            <a:off x="1268308" y="2024951"/>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raw</a:t>
            </a:r>
          </a:p>
          <a:p>
            <a:pPr algn="ctr"/>
            <a:r>
              <a:rPr lang="en-US" dirty="0" smtClean="0">
                <a:solidFill>
                  <a:schemeClr val="tx1"/>
                </a:solidFill>
              </a:rPr>
              <a:t>data</a:t>
            </a:r>
            <a:endParaRPr lang="en-US" dirty="0">
              <a:solidFill>
                <a:schemeClr val="tx1"/>
              </a:solidFill>
            </a:endParaRPr>
          </a:p>
        </p:txBody>
      </p:sp>
      <p:sp>
        <p:nvSpPr>
          <p:cNvPr id="7" name="Rectangle 6"/>
          <p:cNvSpPr/>
          <p:nvPr/>
        </p:nvSpPr>
        <p:spPr>
          <a:xfrm>
            <a:off x="1192693" y="1759827"/>
            <a:ext cx="808235" cy="276999"/>
          </a:xfrm>
          <a:prstGeom prst="rect">
            <a:avLst/>
          </a:prstGeom>
        </p:spPr>
        <p:txBody>
          <a:bodyPr wrap="none">
            <a:spAutoFit/>
          </a:bodyPr>
          <a:lstStyle/>
          <a:p>
            <a:r>
              <a:rPr lang="en-US" sz="1200" dirty="0" smtClean="0"/>
              <a:t>2700 cells</a:t>
            </a:r>
            <a:endParaRPr lang="en-US" sz="1200" dirty="0"/>
          </a:p>
        </p:txBody>
      </p:sp>
      <p:sp>
        <p:nvSpPr>
          <p:cNvPr id="8" name="Rectangle 7"/>
          <p:cNvSpPr/>
          <p:nvPr/>
        </p:nvSpPr>
        <p:spPr>
          <a:xfrm>
            <a:off x="661717" y="1969741"/>
            <a:ext cx="577402" cy="461665"/>
          </a:xfrm>
          <a:prstGeom prst="rect">
            <a:avLst/>
          </a:prstGeom>
        </p:spPr>
        <p:txBody>
          <a:bodyPr wrap="none">
            <a:spAutoFit/>
          </a:bodyPr>
          <a:lstStyle/>
          <a:p>
            <a:r>
              <a:rPr lang="en-US" sz="1200" dirty="0" smtClean="0"/>
              <a:t>32738</a:t>
            </a:r>
          </a:p>
          <a:p>
            <a:r>
              <a:rPr lang="en-US" sz="1200" dirty="0" smtClean="0"/>
              <a:t>genes</a:t>
            </a:r>
            <a:endParaRPr lang="en-US" sz="1200" dirty="0"/>
          </a:p>
        </p:txBody>
      </p:sp>
      <p:cxnSp>
        <p:nvCxnSpPr>
          <p:cNvPr id="9" name="Straight Arrow Connector 8"/>
          <p:cNvCxnSpPr/>
          <p:nvPr/>
        </p:nvCxnSpPr>
        <p:spPr>
          <a:xfrm>
            <a:off x="1292610" y="1969741"/>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192693" y="2061922"/>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a:off x="2262443" y="2373831"/>
            <a:ext cx="80733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50162" y="1982497"/>
            <a:ext cx="761049" cy="461665"/>
          </a:xfrm>
          <a:prstGeom prst="rect">
            <a:avLst/>
          </a:prstGeom>
        </p:spPr>
        <p:txBody>
          <a:bodyPr wrap="square">
            <a:spAutoFit/>
          </a:bodyPr>
          <a:lstStyle/>
          <a:p>
            <a:r>
              <a:rPr lang="en-US" sz="1200" dirty="0" err="1" smtClean="0">
                <a:solidFill>
                  <a:schemeClr val="bg1">
                    <a:lumMod val="50000"/>
                  </a:schemeClr>
                </a:solidFill>
              </a:rPr>
              <a:t>Binarize</a:t>
            </a:r>
            <a:r>
              <a:rPr lang="en-US" sz="1200" dirty="0" smtClean="0">
                <a:solidFill>
                  <a:schemeClr val="bg1">
                    <a:lumMod val="50000"/>
                  </a:schemeClr>
                </a:solidFill>
              </a:rPr>
              <a:t> the data</a:t>
            </a:r>
            <a:endParaRPr lang="en-US" sz="1200" dirty="0">
              <a:solidFill>
                <a:schemeClr val="bg1">
                  <a:lumMod val="50000"/>
                </a:schemeClr>
              </a:solidFill>
            </a:endParaRPr>
          </a:p>
        </p:txBody>
      </p:sp>
      <p:sp>
        <p:nvSpPr>
          <p:cNvPr id="13" name="Right Arrow 12"/>
          <p:cNvSpPr/>
          <p:nvPr/>
        </p:nvSpPr>
        <p:spPr>
          <a:xfrm>
            <a:off x="4597194" y="2352838"/>
            <a:ext cx="96538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24821" y="1965043"/>
            <a:ext cx="1091517" cy="830997"/>
          </a:xfrm>
          <a:prstGeom prst="rect">
            <a:avLst/>
          </a:prstGeom>
        </p:spPr>
        <p:txBody>
          <a:bodyPr wrap="none">
            <a:spAutoFit/>
          </a:bodyPr>
          <a:lstStyle/>
          <a:p>
            <a:r>
              <a:rPr lang="en-US" sz="1200" dirty="0" smtClean="0">
                <a:solidFill>
                  <a:schemeClr val="bg1">
                    <a:lumMod val="50000"/>
                  </a:schemeClr>
                </a:solidFill>
              </a:rPr>
              <a:t>Compute</a:t>
            </a:r>
          </a:p>
          <a:p>
            <a:r>
              <a:rPr lang="en-US" sz="1200" dirty="0" smtClean="0">
                <a:solidFill>
                  <a:schemeClr val="bg1">
                    <a:lumMod val="50000"/>
                  </a:schemeClr>
                </a:solidFill>
              </a:rPr>
              <a:t>gene-gene</a:t>
            </a:r>
          </a:p>
          <a:p>
            <a:r>
              <a:rPr lang="en-US" sz="1200" dirty="0" smtClean="0">
                <a:solidFill>
                  <a:schemeClr val="bg1">
                    <a:lumMod val="50000"/>
                  </a:schemeClr>
                </a:solidFill>
              </a:rPr>
              <a:t>similarity by</a:t>
            </a:r>
          </a:p>
          <a:p>
            <a:r>
              <a:rPr lang="en-US" sz="1200" dirty="0" smtClean="0">
                <a:solidFill>
                  <a:schemeClr val="bg1">
                    <a:lumMod val="50000"/>
                  </a:schemeClr>
                </a:solidFill>
              </a:rPr>
              <a:t>co-occurrence</a:t>
            </a:r>
            <a:endParaRPr lang="en-US" sz="1200" dirty="0">
              <a:solidFill>
                <a:schemeClr val="bg1">
                  <a:lumMod val="50000"/>
                </a:schemeClr>
              </a:solidFill>
            </a:endParaRPr>
          </a:p>
        </p:txBody>
      </p:sp>
      <p:sp>
        <p:nvSpPr>
          <p:cNvPr id="15" name="Rectangle 14"/>
          <p:cNvSpPr/>
          <p:nvPr/>
        </p:nvSpPr>
        <p:spPr>
          <a:xfrm>
            <a:off x="3593267" y="2024951"/>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binary</a:t>
            </a:r>
            <a:endParaRPr lang="en-US" dirty="0">
              <a:solidFill>
                <a:schemeClr val="tx1"/>
              </a:solidFill>
            </a:endParaRPr>
          </a:p>
          <a:p>
            <a:pPr algn="ctr"/>
            <a:r>
              <a:rPr lang="en-US" dirty="0">
                <a:solidFill>
                  <a:schemeClr val="tx1"/>
                </a:solidFill>
              </a:rPr>
              <a:t>data</a:t>
            </a:r>
          </a:p>
        </p:txBody>
      </p:sp>
      <p:sp>
        <p:nvSpPr>
          <p:cNvPr id="16" name="Rectangle 15"/>
          <p:cNvSpPr/>
          <p:nvPr/>
        </p:nvSpPr>
        <p:spPr>
          <a:xfrm>
            <a:off x="3517652" y="1759827"/>
            <a:ext cx="808235" cy="276999"/>
          </a:xfrm>
          <a:prstGeom prst="rect">
            <a:avLst/>
          </a:prstGeom>
        </p:spPr>
        <p:txBody>
          <a:bodyPr wrap="none">
            <a:spAutoFit/>
          </a:bodyPr>
          <a:lstStyle/>
          <a:p>
            <a:r>
              <a:rPr lang="en-US" sz="1200" dirty="0" smtClean="0"/>
              <a:t>2700 cells</a:t>
            </a:r>
            <a:endParaRPr lang="en-US" sz="1200" dirty="0"/>
          </a:p>
        </p:txBody>
      </p:sp>
      <p:sp>
        <p:nvSpPr>
          <p:cNvPr id="17" name="Rectangle 16"/>
          <p:cNvSpPr/>
          <p:nvPr/>
        </p:nvSpPr>
        <p:spPr>
          <a:xfrm>
            <a:off x="2986676" y="1969741"/>
            <a:ext cx="577402" cy="461665"/>
          </a:xfrm>
          <a:prstGeom prst="rect">
            <a:avLst/>
          </a:prstGeom>
        </p:spPr>
        <p:txBody>
          <a:bodyPr wrap="none">
            <a:spAutoFit/>
          </a:bodyPr>
          <a:lstStyle/>
          <a:p>
            <a:r>
              <a:rPr lang="en-US" sz="1200" dirty="0" smtClean="0"/>
              <a:t>32738</a:t>
            </a:r>
          </a:p>
          <a:p>
            <a:r>
              <a:rPr lang="en-US" sz="1200" dirty="0" smtClean="0"/>
              <a:t>genes</a:t>
            </a:r>
            <a:endParaRPr lang="en-US" sz="1200" dirty="0"/>
          </a:p>
        </p:txBody>
      </p:sp>
      <p:cxnSp>
        <p:nvCxnSpPr>
          <p:cNvPr id="18" name="Straight Arrow Connector 17"/>
          <p:cNvCxnSpPr/>
          <p:nvPr/>
        </p:nvCxnSpPr>
        <p:spPr>
          <a:xfrm>
            <a:off x="3617569" y="1969741"/>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517652" y="2061922"/>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620938" y="4462789"/>
            <a:ext cx="825886" cy="300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545323" y="4197665"/>
            <a:ext cx="458780" cy="276999"/>
          </a:xfrm>
          <a:prstGeom prst="rect">
            <a:avLst/>
          </a:prstGeom>
        </p:spPr>
        <p:txBody>
          <a:bodyPr wrap="none">
            <a:spAutoFit/>
          </a:bodyPr>
          <a:lstStyle/>
          <a:p>
            <a:r>
              <a:rPr lang="en-US" sz="1200" dirty="0" smtClean="0"/>
              <a:t>cells</a:t>
            </a:r>
            <a:endParaRPr lang="en-US" sz="1200" dirty="0"/>
          </a:p>
        </p:txBody>
      </p:sp>
      <p:sp>
        <p:nvSpPr>
          <p:cNvPr id="23" name="Rectangle 22"/>
          <p:cNvSpPr/>
          <p:nvPr/>
        </p:nvSpPr>
        <p:spPr>
          <a:xfrm>
            <a:off x="2904801" y="4382033"/>
            <a:ext cx="662746" cy="461665"/>
          </a:xfrm>
          <a:prstGeom prst="rect">
            <a:avLst/>
          </a:prstGeom>
        </p:spPr>
        <p:txBody>
          <a:bodyPr wrap="none">
            <a:spAutoFit/>
          </a:bodyPr>
          <a:lstStyle/>
          <a:p>
            <a:r>
              <a:rPr lang="en-US" sz="1200" dirty="0" smtClean="0"/>
              <a:t>4 gene </a:t>
            </a:r>
          </a:p>
          <a:p>
            <a:r>
              <a:rPr lang="en-US" sz="1200" dirty="0" smtClean="0"/>
              <a:t>clusters</a:t>
            </a:r>
            <a:endParaRPr lang="en-US" sz="1200" dirty="0"/>
          </a:p>
        </p:txBody>
      </p:sp>
      <p:cxnSp>
        <p:nvCxnSpPr>
          <p:cNvPr id="24" name="Straight Arrow Connector 23"/>
          <p:cNvCxnSpPr/>
          <p:nvPr/>
        </p:nvCxnSpPr>
        <p:spPr>
          <a:xfrm>
            <a:off x="3645240" y="4407579"/>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545323" y="4499760"/>
            <a:ext cx="0" cy="2631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ight Arrow 25"/>
          <p:cNvSpPr/>
          <p:nvPr/>
        </p:nvSpPr>
        <p:spPr>
          <a:xfrm>
            <a:off x="4597194" y="4487049"/>
            <a:ext cx="96538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280401" y="4249232"/>
            <a:ext cx="894104" cy="7886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6304703" y="4194021"/>
            <a:ext cx="8015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204786" y="4286202"/>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217307" y="3979480"/>
            <a:ext cx="458780" cy="276999"/>
          </a:xfrm>
          <a:prstGeom prst="rect">
            <a:avLst/>
          </a:prstGeom>
        </p:spPr>
        <p:txBody>
          <a:bodyPr wrap="none">
            <a:spAutoFit/>
          </a:bodyPr>
          <a:lstStyle/>
          <a:p>
            <a:r>
              <a:rPr lang="en-US" sz="1200" dirty="0" smtClean="0"/>
              <a:t>cells</a:t>
            </a:r>
            <a:endParaRPr lang="en-US" sz="1200" dirty="0"/>
          </a:p>
        </p:txBody>
      </p:sp>
      <p:sp>
        <p:nvSpPr>
          <p:cNvPr id="31" name="Rectangle 30"/>
          <p:cNvSpPr/>
          <p:nvPr/>
        </p:nvSpPr>
        <p:spPr>
          <a:xfrm>
            <a:off x="5788647" y="4208473"/>
            <a:ext cx="458780" cy="276999"/>
          </a:xfrm>
          <a:prstGeom prst="rect">
            <a:avLst/>
          </a:prstGeom>
        </p:spPr>
        <p:txBody>
          <a:bodyPr wrap="none">
            <a:spAutoFit/>
          </a:bodyPr>
          <a:lstStyle/>
          <a:p>
            <a:r>
              <a:rPr lang="en-US" sz="1200" dirty="0" smtClean="0"/>
              <a:t>cells</a:t>
            </a:r>
            <a:endParaRPr lang="en-US" sz="1200" dirty="0"/>
          </a:p>
        </p:txBody>
      </p:sp>
      <p:sp>
        <p:nvSpPr>
          <p:cNvPr id="32" name="Rectangle 31"/>
          <p:cNvSpPr/>
          <p:nvPr/>
        </p:nvSpPr>
        <p:spPr>
          <a:xfrm>
            <a:off x="4620265" y="4130353"/>
            <a:ext cx="787395" cy="461665"/>
          </a:xfrm>
          <a:prstGeom prst="rect">
            <a:avLst/>
          </a:prstGeom>
        </p:spPr>
        <p:txBody>
          <a:bodyPr wrap="none">
            <a:spAutoFit/>
          </a:bodyPr>
          <a:lstStyle/>
          <a:p>
            <a:r>
              <a:rPr lang="en-US" sz="1200" dirty="0" smtClean="0">
                <a:solidFill>
                  <a:schemeClr val="bg1">
                    <a:lumMod val="50000"/>
                  </a:schemeClr>
                </a:solidFill>
              </a:rPr>
              <a:t>Euclidean</a:t>
            </a:r>
          </a:p>
          <a:p>
            <a:r>
              <a:rPr lang="en-US" sz="1200" dirty="0" smtClean="0">
                <a:solidFill>
                  <a:schemeClr val="bg1">
                    <a:lumMod val="50000"/>
                  </a:schemeClr>
                </a:solidFill>
              </a:rPr>
              <a:t>distance</a:t>
            </a:r>
            <a:endParaRPr lang="en-US" sz="1200" dirty="0">
              <a:solidFill>
                <a:schemeClr val="bg1">
                  <a:lumMod val="50000"/>
                </a:schemeClr>
              </a:solidFill>
            </a:endParaRPr>
          </a:p>
        </p:txBody>
      </p:sp>
      <mc:AlternateContent xmlns:mc="http://schemas.openxmlformats.org/markup-compatibility/2006" xmlns:a14="http://schemas.microsoft.com/office/drawing/2010/main">
        <mc:Choice Requires="a14">
          <p:sp>
            <p:nvSpPr>
              <p:cNvPr id="33" name="Rectangle 32"/>
              <p:cNvSpPr/>
              <p:nvPr/>
            </p:nvSpPr>
            <p:spPr>
              <a:xfrm>
                <a:off x="6401106" y="4483807"/>
                <a:ext cx="676147"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𝑑</m:t>
                      </m:r>
                      <m:r>
                        <a:rPr lang="en-US" sz="1200" b="0" i="1" dirty="0" smtClean="0">
                          <a:latin typeface="Cambria Math" panose="02040503050406030204" pitchFamily="18" charset="0"/>
                        </a:rPr>
                        <m:t>(</m:t>
                      </m:r>
                      <m:r>
                        <a:rPr lang="en-US" sz="1200" b="0" i="1" dirty="0" smtClean="0">
                          <a:latin typeface="Cambria Math" panose="02040503050406030204" pitchFamily="18" charset="0"/>
                        </a:rPr>
                        <m:t>𝑥</m:t>
                      </m:r>
                      <m:r>
                        <a:rPr lang="en-US" sz="1200" b="0" i="1" dirty="0" smtClean="0">
                          <a:latin typeface="Cambria Math" panose="02040503050406030204" pitchFamily="18" charset="0"/>
                        </a:rPr>
                        <m:t>,</m:t>
                      </m:r>
                      <m:r>
                        <a:rPr lang="en-US" sz="1200" b="0" i="1" dirty="0" smtClean="0">
                          <a:latin typeface="Cambria Math" panose="02040503050406030204" pitchFamily="18" charset="0"/>
                        </a:rPr>
                        <m:t>𝑦</m:t>
                      </m:r>
                      <m:r>
                        <a:rPr lang="en-US" sz="1200" b="0" i="1" dirty="0" smtClean="0">
                          <a:latin typeface="Cambria Math" panose="02040503050406030204" pitchFamily="18" charset="0"/>
                        </a:rPr>
                        <m:t>)</m:t>
                      </m:r>
                    </m:oMath>
                  </m:oMathPara>
                </a14:m>
                <a:endParaRPr lang="en-US" sz="1200" dirty="0"/>
              </a:p>
            </p:txBody>
          </p:sp>
        </mc:Choice>
        <mc:Fallback xmlns="">
          <p:sp>
            <p:nvSpPr>
              <p:cNvPr id="33" name="Rectangle 32"/>
              <p:cNvSpPr>
                <a:spLocks noRot="1" noChangeAspect="1" noMove="1" noResize="1" noEditPoints="1" noAdjustHandles="1" noChangeArrowheads="1" noChangeShapeType="1" noTextEdit="1"/>
              </p:cNvSpPr>
              <p:nvPr/>
            </p:nvSpPr>
            <p:spPr>
              <a:xfrm>
                <a:off x="6401106" y="4483807"/>
                <a:ext cx="676147" cy="276999"/>
              </a:xfrm>
              <a:prstGeom prst="rect">
                <a:avLst/>
              </a:prstGeom>
              <a:blipFill>
                <a:blip r:embed="rId5"/>
                <a:stretch>
                  <a:fillRect b="-8889"/>
                </a:stretch>
              </a:blipFill>
            </p:spPr>
            <p:txBody>
              <a:bodyPr/>
              <a:lstStyle/>
              <a:p>
                <a:r>
                  <a:rPr lang="en-US">
                    <a:noFill/>
                  </a:rPr>
                  <a:t> </a:t>
                </a:r>
              </a:p>
            </p:txBody>
          </p:sp>
        </mc:Fallback>
      </mc:AlternateContent>
      <p:sp>
        <p:nvSpPr>
          <p:cNvPr id="36" name="Rectangle 35"/>
          <p:cNvSpPr/>
          <p:nvPr/>
        </p:nvSpPr>
        <p:spPr>
          <a:xfrm>
            <a:off x="6169930" y="1989718"/>
            <a:ext cx="1154760"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cooc</a:t>
            </a:r>
            <a:endParaRPr lang="en-US" dirty="0">
              <a:solidFill>
                <a:schemeClr val="tx1"/>
              </a:solidFill>
            </a:endParaRPr>
          </a:p>
        </p:txBody>
      </p:sp>
      <p:sp>
        <p:nvSpPr>
          <p:cNvPr id="37" name="Rectangle 36"/>
          <p:cNvSpPr/>
          <p:nvPr/>
        </p:nvSpPr>
        <p:spPr>
          <a:xfrm>
            <a:off x="6094315" y="1705001"/>
            <a:ext cx="978473" cy="276999"/>
          </a:xfrm>
          <a:prstGeom prst="rect">
            <a:avLst/>
          </a:prstGeom>
        </p:spPr>
        <p:txBody>
          <a:bodyPr wrap="none">
            <a:spAutoFit/>
          </a:bodyPr>
          <a:lstStyle/>
          <a:p>
            <a:r>
              <a:rPr lang="en-US" sz="1200" dirty="0" smtClean="0"/>
              <a:t>32738 genes</a:t>
            </a:r>
            <a:endParaRPr lang="en-US" sz="1200" dirty="0"/>
          </a:p>
        </p:txBody>
      </p:sp>
      <p:sp>
        <p:nvSpPr>
          <p:cNvPr id="38" name="Rectangle 37"/>
          <p:cNvSpPr/>
          <p:nvPr/>
        </p:nvSpPr>
        <p:spPr>
          <a:xfrm>
            <a:off x="5563339" y="1934508"/>
            <a:ext cx="612668" cy="461665"/>
          </a:xfrm>
          <a:prstGeom prst="rect">
            <a:avLst/>
          </a:prstGeom>
        </p:spPr>
        <p:txBody>
          <a:bodyPr wrap="none">
            <a:spAutoFit/>
          </a:bodyPr>
          <a:lstStyle/>
          <a:p>
            <a:r>
              <a:rPr lang="en-US" sz="1200" dirty="0"/>
              <a:t>32738 </a:t>
            </a:r>
            <a:endParaRPr lang="en-US" sz="1200" dirty="0" smtClean="0"/>
          </a:p>
          <a:p>
            <a:r>
              <a:rPr lang="en-US" sz="1200" dirty="0" smtClean="0"/>
              <a:t>genes</a:t>
            </a:r>
            <a:endParaRPr lang="en-US" sz="1200" dirty="0"/>
          </a:p>
        </p:txBody>
      </p:sp>
      <p:cxnSp>
        <p:nvCxnSpPr>
          <p:cNvPr id="39" name="Straight Arrow Connector 38"/>
          <p:cNvCxnSpPr/>
          <p:nvPr/>
        </p:nvCxnSpPr>
        <p:spPr>
          <a:xfrm>
            <a:off x="6194232" y="1934508"/>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094315" y="2026689"/>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ight Arrow 40"/>
          <p:cNvSpPr/>
          <p:nvPr/>
        </p:nvSpPr>
        <p:spPr>
          <a:xfrm>
            <a:off x="7571889" y="2342732"/>
            <a:ext cx="96538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552518" y="1958332"/>
            <a:ext cx="1004121" cy="830997"/>
          </a:xfrm>
          <a:prstGeom prst="rect">
            <a:avLst/>
          </a:prstGeom>
        </p:spPr>
        <p:txBody>
          <a:bodyPr wrap="none">
            <a:spAutoFit/>
          </a:bodyPr>
          <a:lstStyle/>
          <a:p>
            <a:r>
              <a:rPr lang="en-US" sz="1200" dirty="0" smtClean="0">
                <a:solidFill>
                  <a:schemeClr val="bg1">
                    <a:lumMod val="50000"/>
                  </a:schemeClr>
                </a:solidFill>
              </a:rPr>
              <a:t>Community </a:t>
            </a:r>
          </a:p>
          <a:p>
            <a:r>
              <a:rPr lang="en-US" sz="1200" dirty="0" smtClean="0">
                <a:solidFill>
                  <a:schemeClr val="bg1">
                    <a:lumMod val="50000"/>
                  </a:schemeClr>
                </a:solidFill>
              </a:rPr>
              <a:t>finding</a:t>
            </a:r>
          </a:p>
          <a:p>
            <a:r>
              <a:rPr lang="en-US" sz="1200" dirty="0" smtClean="0">
                <a:solidFill>
                  <a:schemeClr val="bg1">
                    <a:lumMod val="50000"/>
                  </a:schemeClr>
                </a:solidFill>
              </a:rPr>
              <a:t>to identify</a:t>
            </a:r>
            <a:endParaRPr lang="en-US" sz="1200" dirty="0">
              <a:solidFill>
                <a:schemeClr val="bg1">
                  <a:lumMod val="50000"/>
                </a:schemeClr>
              </a:solidFill>
            </a:endParaRPr>
          </a:p>
          <a:p>
            <a:r>
              <a:rPr lang="en-US" sz="1200" dirty="0" smtClean="0">
                <a:solidFill>
                  <a:schemeClr val="bg1">
                    <a:lumMod val="50000"/>
                  </a:schemeClr>
                </a:solidFill>
              </a:rPr>
              <a:t>gene clusters</a:t>
            </a:r>
            <a:endParaRPr lang="en-US" sz="1200" dirty="0">
              <a:solidFill>
                <a:schemeClr val="bg1">
                  <a:lumMod val="50000"/>
                </a:schemeClr>
              </a:solidFill>
            </a:endParaRPr>
          </a:p>
        </p:txBody>
      </p:sp>
      <mc:AlternateContent xmlns:mc="http://schemas.openxmlformats.org/markup-compatibility/2006" xmlns:a14="http://schemas.microsoft.com/office/drawing/2010/main">
        <mc:Choice Requires="a14">
          <p:sp>
            <p:nvSpPr>
              <p:cNvPr id="45" name="Rectangle 44"/>
              <p:cNvSpPr/>
              <p:nvPr/>
            </p:nvSpPr>
            <p:spPr>
              <a:xfrm>
                <a:off x="8679062" y="2120996"/>
                <a:ext cx="1311433" cy="923330"/>
              </a:xfrm>
              <a:prstGeom prst="rect">
                <a:avLst/>
              </a:prstGeom>
            </p:spPr>
            <p:txBody>
              <a:bodyPr wrap="square">
                <a:spAutoFit/>
              </a:bodyPr>
              <a:lstStyle/>
              <a:p>
                <a14:m>
                  <m:oMath xmlns:m="http://schemas.openxmlformats.org/officeDocument/2006/math">
                    <m:r>
                      <a:rPr lang="en-US" b="0" i="1" dirty="0" smtClean="0">
                        <a:latin typeface="Cambria Math" panose="02040503050406030204" pitchFamily="18" charset="0"/>
                      </a:rPr>
                      <m:t>4</m:t>
                    </m:r>
                  </m:oMath>
                </a14:m>
                <a:r>
                  <a:rPr lang="en-US" dirty="0" smtClean="0"/>
                  <a:t> gene </a:t>
                </a:r>
              </a:p>
              <a:p>
                <a:r>
                  <a:rPr lang="en-US" dirty="0" smtClean="0"/>
                  <a:t>clusters</a:t>
                </a:r>
              </a:p>
              <a:p>
                <a:r>
                  <a:rPr lang="en-US" dirty="0" smtClean="0"/>
                  <a:t>(pathways)</a:t>
                </a:r>
                <a:endParaRPr lang="en-US" dirty="0"/>
              </a:p>
            </p:txBody>
          </p:sp>
        </mc:Choice>
        <mc:Fallback xmlns="">
          <p:sp>
            <p:nvSpPr>
              <p:cNvPr id="45" name="Rectangle 44"/>
              <p:cNvSpPr>
                <a:spLocks noRot="1" noChangeAspect="1" noMove="1" noResize="1" noEditPoints="1" noAdjustHandles="1" noChangeArrowheads="1" noChangeShapeType="1" noTextEdit="1"/>
              </p:cNvSpPr>
              <p:nvPr/>
            </p:nvSpPr>
            <p:spPr>
              <a:xfrm>
                <a:off x="8679062" y="2120996"/>
                <a:ext cx="1311433" cy="923330"/>
              </a:xfrm>
              <a:prstGeom prst="rect">
                <a:avLst/>
              </a:prstGeom>
              <a:blipFill>
                <a:blip r:embed="rId6"/>
                <a:stretch>
                  <a:fillRect l="-4186" t="-3974" b="-9934"/>
                </a:stretch>
              </a:blipFill>
            </p:spPr>
            <p:txBody>
              <a:bodyPr/>
              <a:lstStyle/>
              <a:p>
                <a:r>
                  <a:rPr lang="en-US">
                    <a:noFill/>
                  </a:rPr>
                  <a:t> </a:t>
                </a:r>
              </a:p>
            </p:txBody>
          </p:sp>
        </mc:Fallback>
      </mc:AlternateContent>
      <p:grpSp>
        <p:nvGrpSpPr>
          <p:cNvPr id="47" name="Group 46"/>
          <p:cNvGrpSpPr/>
          <p:nvPr/>
        </p:nvGrpSpPr>
        <p:grpSpPr>
          <a:xfrm>
            <a:off x="4082846" y="3039589"/>
            <a:ext cx="5243648" cy="1058095"/>
            <a:chOff x="1098101" y="1858159"/>
            <a:chExt cx="6882119" cy="1058095"/>
          </a:xfrm>
        </p:grpSpPr>
        <p:sp>
          <p:nvSpPr>
            <p:cNvPr id="48" name="Right Arrow 47"/>
            <p:cNvSpPr/>
            <p:nvPr/>
          </p:nvSpPr>
          <p:spPr>
            <a:xfrm rot="5400000">
              <a:off x="965305" y="2513018"/>
              <a:ext cx="536032"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1165939" y="2380221"/>
              <a:ext cx="6814280" cy="157933"/>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rot="16200000">
              <a:off x="7566012" y="2123946"/>
              <a:ext cx="679995" cy="148421"/>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803023" y="2387935"/>
              <a:ext cx="92409" cy="142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172033" y="2426987"/>
              <a:ext cx="116440" cy="166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ight Arrow 52"/>
          <p:cNvSpPr/>
          <p:nvPr/>
        </p:nvSpPr>
        <p:spPr>
          <a:xfrm rot="5400000">
            <a:off x="3372367" y="3493619"/>
            <a:ext cx="965380" cy="242750"/>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733682" y="3486171"/>
            <a:ext cx="4359399" cy="276999"/>
          </a:xfrm>
          <a:prstGeom prst="rect">
            <a:avLst/>
          </a:prstGeom>
        </p:spPr>
        <p:txBody>
          <a:bodyPr wrap="none">
            <a:spAutoFit/>
          </a:bodyPr>
          <a:lstStyle/>
          <a:p>
            <a:r>
              <a:rPr lang="en-US" sz="1200" dirty="0">
                <a:solidFill>
                  <a:schemeClr val="bg1">
                    <a:lumMod val="50000"/>
                  </a:schemeClr>
                </a:solidFill>
              </a:rPr>
              <a:t>Compute the activity (average detection rate) for each gene cluster</a:t>
            </a:r>
          </a:p>
        </p:txBody>
      </p:sp>
      <p:sp>
        <p:nvSpPr>
          <p:cNvPr id="54" name="Right Arrow 53"/>
          <p:cNvSpPr/>
          <p:nvPr/>
        </p:nvSpPr>
        <p:spPr>
          <a:xfrm>
            <a:off x="7450597" y="4456798"/>
            <a:ext cx="96538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450597" y="4069358"/>
            <a:ext cx="946093" cy="830997"/>
          </a:xfrm>
          <a:prstGeom prst="rect">
            <a:avLst/>
          </a:prstGeom>
        </p:spPr>
        <p:txBody>
          <a:bodyPr wrap="none">
            <a:spAutoFit/>
          </a:bodyPr>
          <a:lstStyle/>
          <a:p>
            <a:r>
              <a:rPr lang="en-US" sz="1200" dirty="0" smtClean="0">
                <a:solidFill>
                  <a:schemeClr val="bg1">
                    <a:lumMod val="50000"/>
                  </a:schemeClr>
                </a:solidFill>
              </a:rPr>
              <a:t>Community </a:t>
            </a:r>
          </a:p>
          <a:p>
            <a:r>
              <a:rPr lang="en-US" sz="1200" dirty="0" smtClean="0">
                <a:solidFill>
                  <a:schemeClr val="bg1">
                    <a:lumMod val="50000"/>
                  </a:schemeClr>
                </a:solidFill>
              </a:rPr>
              <a:t>finding</a:t>
            </a:r>
          </a:p>
          <a:p>
            <a:r>
              <a:rPr lang="en-US" sz="1200" dirty="0" smtClean="0">
                <a:solidFill>
                  <a:schemeClr val="bg1">
                    <a:lumMod val="50000"/>
                  </a:schemeClr>
                </a:solidFill>
              </a:rPr>
              <a:t>to identify</a:t>
            </a:r>
            <a:endParaRPr lang="en-US" sz="1200" dirty="0">
              <a:solidFill>
                <a:schemeClr val="bg1">
                  <a:lumMod val="50000"/>
                </a:schemeClr>
              </a:solidFill>
            </a:endParaRPr>
          </a:p>
          <a:p>
            <a:r>
              <a:rPr lang="en-US" sz="1200" dirty="0" smtClean="0">
                <a:solidFill>
                  <a:schemeClr val="bg1">
                    <a:lumMod val="50000"/>
                  </a:schemeClr>
                </a:solidFill>
              </a:rPr>
              <a:t>cell clusters</a:t>
            </a:r>
            <a:endParaRPr lang="en-US" sz="1200" dirty="0">
              <a:solidFill>
                <a:schemeClr val="bg1">
                  <a:lumMod val="50000"/>
                </a:schemeClr>
              </a:solidFill>
            </a:endParaRPr>
          </a:p>
        </p:txBody>
      </p:sp>
      <mc:AlternateContent xmlns:mc="http://schemas.openxmlformats.org/markup-compatibility/2006" xmlns:a14="http://schemas.microsoft.com/office/drawing/2010/main">
        <mc:Choice Requires="a14">
          <p:sp>
            <p:nvSpPr>
              <p:cNvPr id="56" name="Rectangle 55"/>
              <p:cNvSpPr/>
              <p:nvPr/>
            </p:nvSpPr>
            <p:spPr>
              <a:xfrm>
                <a:off x="8760287" y="4241646"/>
                <a:ext cx="919098" cy="646331"/>
              </a:xfrm>
              <a:prstGeom prst="rect">
                <a:avLst/>
              </a:prstGeom>
            </p:spPr>
            <p:txBody>
              <a:bodyPr wrap="none">
                <a:spAutoFit/>
              </a:bodyPr>
              <a:lstStyle/>
              <a:p>
                <a14:m>
                  <m:oMath xmlns:m="http://schemas.openxmlformats.org/officeDocument/2006/math">
                    <m:r>
                      <a:rPr lang="en-US" b="0" i="1" dirty="0" smtClean="0">
                        <a:latin typeface="Cambria Math" panose="02040503050406030204" pitchFamily="18" charset="0"/>
                      </a:rPr>
                      <m:t>4</m:t>
                    </m:r>
                  </m:oMath>
                </a14:m>
                <a:r>
                  <a:rPr lang="en-US" dirty="0" smtClean="0"/>
                  <a:t> cell </a:t>
                </a:r>
              </a:p>
              <a:p>
                <a:r>
                  <a:rPr lang="en-US" dirty="0" smtClean="0"/>
                  <a:t>clusters</a:t>
                </a:r>
                <a:endParaRPr lang="en-US" dirty="0"/>
              </a:p>
            </p:txBody>
          </p:sp>
        </mc:Choice>
        <mc:Fallback xmlns="">
          <p:sp>
            <p:nvSpPr>
              <p:cNvPr id="56" name="Rectangle 55"/>
              <p:cNvSpPr>
                <a:spLocks noRot="1" noChangeAspect="1" noMove="1" noResize="1" noEditPoints="1" noAdjustHandles="1" noChangeArrowheads="1" noChangeShapeType="1" noTextEdit="1"/>
              </p:cNvSpPr>
              <p:nvPr/>
            </p:nvSpPr>
            <p:spPr>
              <a:xfrm>
                <a:off x="8760287" y="4241646"/>
                <a:ext cx="919098" cy="646331"/>
              </a:xfrm>
              <a:prstGeom prst="rect">
                <a:avLst/>
              </a:prstGeom>
              <a:blipFill>
                <a:blip r:embed="rId7"/>
                <a:stretch>
                  <a:fillRect l="-5298" t="-5660" r="-4636" b="-14151"/>
                </a:stretch>
              </a:blipFill>
            </p:spPr>
            <p:txBody>
              <a:bodyPr/>
              <a:lstStyle/>
              <a:p>
                <a:r>
                  <a:rPr lang="en-US">
                    <a:noFill/>
                  </a:rPr>
                  <a:t> </a:t>
                </a:r>
              </a:p>
            </p:txBody>
          </p:sp>
        </mc:Fallback>
      </mc:AlternateContent>
      <p:grpSp>
        <p:nvGrpSpPr>
          <p:cNvPr id="57" name="Group 56"/>
          <p:cNvGrpSpPr/>
          <p:nvPr/>
        </p:nvGrpSpPr>
        <p:grpSpPr>
          <a:xfrm>
            <a:off x="1519616" y="3239584"/>
            <a:ext cx="7776088" cy="2674281"/>
            <a:chOff x="1103833" y="-136127"/>
            <a:chExt cx="6876387" cy="2674281"/>
          </a:xfrm>
        </p:grpSpPr>
        <p:sp>
          <p:nvSpPr>
            <p:cNvPr id="58" name="Right Arrow 57"/>
            <p:cNvSpPr/>
            <p:nvPr/>
          </p:nvSpPr>
          <p:spPr>
            <a:xfrm rot="5400000" flipH="1">
              <a:off x="-28229" y="995935"/>
              <a:ext cx="2516348" cy="252224"/>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Arrow 58"/>
            <p:cNvSpPr/>
            <p:nvPr/>
          </p:nvSpPr>
          <p:spPr>
            <a:xfrm>
              <a:off x="1165939" y="2380221"/>
              <a:ext cx="6814280" cy="157933"/>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Arrow 59"/>
            <p:cNvSpPr/>
            <p:nvPr/>
          </p:nvSpPr>
          <p:spPr>
            <a:xfrm rot="16200000">
              <a:off x="7566012" y="2123946"/>
              <a:ext cx="679995" cy="148421"/>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803023" y="2387935"/>
              <a:ext cx="92409" cy="142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172033" y="2348615"/>
              <a:ext cx="116440" cy="166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ectangle 62"/>
          <p:cNvSpPr/>
          <p:nvPr/>
        </p:nvSpPr>
        <p:spPr>
          <a:xfrm>
            <a:off x="2986676" y="5655464"/>
            <a:ext cx="4939494" cy="461665"/>
          </a:xfrm>
          <a:prstGeom prst="rect">
            <a:avLst/>
          </a:prstGeom>
        </p:spPr>
        <p:txBody>
          <a:bodyPr wrap="none">
            <a:spAutoFit/>
          </a:bodyPr>
          <a:lstStyle/>
          <a:p>
            <a:r>
              <a:rPr lang="en-US" sz="1200" dirty="0">
                <a:solidFill>
                  <a:schemeClr val="bg1">
                    <a:lumMod val="50000"/>
                  </a:schemeClr>
                </a:solidFill>
              </a:rPr>
              <a:t>Iterate and perform the same analysis for cells in each cell cluster separately</a:t>
            </a:r>
          </a:p>
          <a:p>
            <a:r>
              <a:rPr lang="en-US" sz="1200" dirty="0">
                <a:solidFill>
                  <a:schemeClr val="bg1">
                    <a:lumMod val="50000"/>
                  </a:schemeClr>
                </a:solidFill>
              </a:rPr>
              <a:t>until stopping criteria are met (difference among the cell clusters too small)</a:t>
            </a:r>
          </a:p>
        </p:txBody>
      </p:sp>
      <p:pic>
        <p:nvPicPr>
          <p:cNvPr id="3" name="Picture 2"/>
          <p:cNvPicPr>
            <a:picLocks noChangeAspect="1"/>
          </p:cNvPicPr>
          <p:nvPr/>
        </p:nvPicPr>
        <p:blipFill>
          <a:blip r:embed="rId8"/>
          <a:stretch>
            <a:fillRect/>
          </a:stretch>
        </p:blipFill>
        <p:spPr>
          <a:xfrm>
            <a:off x="3391758" y="4791865"/>
            <a:ext cx="1238631" cy="490719"/>
          </a:xfrm>
          <a:prstGeom prst="rect">
            <a:avLst/>
          </a:prstGeom>
        </p:spPr>
      </p:pic>
      <p:pic>
        <p:nvPicPr>
          <p:cNvPr id="5" name="Picture 4"/>
          <p:cNvPicPr>
            <a:picLocks noChangeAspect="1"/>
          </p:cNvPicPr>
          <p:nvPr/>
        </p:nvPicPr>
        <p:blipFill>
          <a:blip r:embed="rId9"/>
          <a:stretch>
            <a:fillRect/>
          </a:stretch>
        </p:blipFill>
        <p:spPr>
          <a:xfrm>
            <a:off x="9788112" y="1638091"/>
            <a:ext cx="2364302" cy="1586629"/>
          </a:xfrm>
          <a:prstGeom prst="rect">
            <a:avLst/>
          </a:prstGeom>
        </p:spPr>
      </p:pic>
      <p:pic>
        <p:nvPicPr>
          <p:cNvPr id="34" name="Picture 33"/>
          <p:cNvPicPr>
            <a:picLocks noChangeAspect="1"/>
          </p:cNvPicPr>
          <p:nvPr/>
        </p:nvPicPr>
        <p:blipFill>
          <a:blip r:embed="rId10"/>
          <a:stretch>
            <a:fillRect/>
          </a:stretch>
        </p:blipFill>
        <p:spPr>
          <a:xfrm>
            <a:off x="9676756" y="3990795"/>
            <a:ext cx="2157192" cy="1148031"/>
          </a:xfrm>
          <a:prstGeom prst="rect">
            <a:avLst/>
          </a:prstGeom>
        </p:spPr>
      </p:pic>
      <p:sp>
        <p:nvSpPr>
          <p:cNvPr id="65"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smtClean="0"/>
              <a:t>Results – Human PBMC</a:t>
            </a:r>
            <a:endParaRPr lang="en-US" altLang="zh-CN" sz="3200" dirty="0">
              <a:ea typeface="宋体" panose="02010600030101010101" pitchFamily="2" charset="-122"/>
            </a:endParaRPr>
          </a:p>
        </p:txBody>
      </p:sp>
      <p:sp>
        <p:nvSpPr>
          <p:cNvPr id="66" name="Rectangle 4"/>
          <p:cNvSpPr>
            <a:spLocks noChangeArrowheads="1"/>
          </p:cNvSpPr>
          <p:nvPr/>
        </p:nvSpPr>
        <p:spPr bwMode="auto">
          <a:xfrm>
            <a:off x="5601735" y="406067"/>
            <a:ext cx="6232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smtClean="0">
                <a:solidFill>
                  <a:srgbClr val="000000"/>
                </a:solidFill>
              </a:rPr>
              <a:t>(profiled by 10x</a:t>
            </a:r>
            <a:r>
              <a:rPr lang="en-US" altLang="en-US" sz="1800" dirty="0">
                <a:solidFill>
                  <a:srgbClr val="000000"/>
                </a:solidFill>
              </a:rPr>
              <a:t>, 32738 genes * 2700 cells, </a:t>
            </a:r>
            <a:r>
              <a:rPr lang="en-US" altLang="en-US" sz="1600" dirty="0">
                <a:solidFill>
                  <a:srgbClr val="000000"/>
                </a:solidFill>
              </a:rPr>
              <a:t>97% </a:t>
            </a:r>
            <a:r>
              <a:rPr lang="en-US" altLang="en-US" sz="1600" dirty="0" smtClean="0">
                <a:solidFill>
                  <a:srgbClr val="000000"/>
                </a:solidFill>
              </a:rPr>
              <a:t>dropout)</a:t>
            </a:r>
            <a:endParaRPr lang="en-US" altLang="en-US" sz="1600" dirty="0">
              <a:solidFill>
                <a:srgbClr val="000000"/>
              </a:solidFill>
            </a:endParaRPr>
          </a:p>
        </p:txBody>
      </p:sp>
    </p:spTree>
    <p:extLst>
      <p:ext uri="{BB962C8B-B14F-4D97-AF65-F5344CB8AC3E}">
        <p14:creationId xmlns:p14="http://schemas.microsoft.com/office/powerpoint/2010/main" val="2907935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1717</TotalTime>
  <Words>1041</Words>
  <Application>Microsoft Office PowerPoint</Application>
  <PresentationFormat>Widescreen</PresentationFormat>
  <Paragraphs>224</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宋体</vt:lpstr>
      <vt:lpstr>Arial</vt:lpstr>
      <vt:lpstr>Calibri</vt:lpstr>
      <vt:lpstr>Calibri Light</vt:lpstr>
      <vt:lpstr>Cambria Math</vt:lpstr>
      <vt:lpstr>Office Theme</vt:lpstr>
      <vt:lpstr>Summer Institutes of Statistical Genetics, 2020  SISG Module 6: Gene Expression Profiling </vt:lpstr>
      <vt:lpstr>Single-cell RNA-seq</vt:lpstr>
      <vt:lpstr>Dropout</vt:lpstr>
      <vt:lpstr>How are people handling the dropouts?</vt:lpstr>
      <vt:lpstr>Imputation methods for addressing dropout</vt:lpstr>
      <vt:lpstr>Motivation of my recent work</vt:lpstr>
      <vt:lpstr>Co-occurrence clustering (unsupervised)</vt:lpstr>
      <vt:lpstr>PowerPoint Presentation</vt:lpstr>
      <vt:lpstr>PowerPoint Presentation</vt:lpstr>
      <vt:lpstr>Results – Human PBMC</vt:lpstr>
      <vt:lpstr>Results – Human prefrontal cortex</vt:lpstr>
      <vt:lpstr>Results – Mouse Cell Atlas</vt:lpstr>
      <vt:lpstr>Results – Mouse Cell Atlas</vt:lpstr>
      <vt:lpstr>Results – Bulk tissue gene expression data of cancer</vt:lpstr>
      <vt:lpstr>Conclusions so far</vt:lpstr>
    </vt:vector>
  </TitlesOfParts>
  <Company>GT - Biomedical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close look at Drop-seq data</dc:title>
  <dc:creator>Qiu, Peng</dc:creator>
  <cp:lastModifiedBy>Qiu, Peng</cp:lastModifiedBy>
  <cp:revision>67</cp:revision>
  <dcterms:created xsi:type="dcterms:W3CDTF">2016-02-12T02:51:30Z</dcterms:created>
  <dcterms:modified xsi:type="dcterms:W3CDTF">2020-07-17T20:10:18Z</dcterms:modified>
</cp:coreProperties>
</file>