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6" r:id="rId3"/>
    <p:sldId id="257" r:id="rId4"/>
    <p:sldId id="258" r:id="rId5"/>
    <p:sldId id="259" r:id="rId6"/>
    <p:sldId id="260" r:id="rId7"/>
    <p:sldId id="261" r:id="rId8"/>
    <p:sldId id="262" r:id="rId9"/>
    <p:sldId id="263" r:id="rId10"/>
    <p:sldId id="264" r:id="rId11"/>
    <p:sldId id="27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8" autoAdjust="0"/>
    <p:restoredTop sz="94660"/>
  </p:normalViewPr>
  <p:slideViewPr>
    <p:cSldViewPr snapToGrid="0">
      <p:cViewPr varScale="1">
        <p:scale>
          <a:sx n="77" d="100"/>
          <a:sy n="77" d="100"/>
        </p:scale>
        <p:origin x="259"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7A889D3-AA2C-4781-908A-9DB490158968}" type="datetimeFigureOut">
              <a:rPr lang="en-US" smtClean="0"/>
              <a:t>7/4/2020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FCA0F7-4D15-4F97-95DF-4A24AF6E46E5}" type="slidenum">
              <a:rPr lang="en-US" smtClean="0"/>
              <a:t>‹#›</a:t>
            </a:fld>
            <a:endParaRPr lang="en-US"/>
          </a:p>
        </p:txBody>
      </p:sp>
    </p:spTree>
    <p:extLst>
      <p:ext uri="{BB962C8B-B14F-4D97-AF65-F5344CB8AC3E}">
        <p14:creationId xmlns:p14="http://schemas.microsoft.com/office/powerpoint/2010/main" val="1724208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A889D3-AA2C-4781-908A-9DB490158968}" type="datetimeFigureOut">
              <a:rPr lang="en-US" smtClean="0"/>
              <a:t>7/4/2020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FCA0F7-4D15-4F97-95DF-4A24AF6E46E5}" type="slidenum">
              <a:rPr lang="en-US" smtClean="0"/>
              <a:t>‹#›</a:t>
            </a:fld>
            <a:endParaRPr lang="en-US"/>
          </a:p>
        </p:txBody>
      </p:sp>
    </p:spTree>
    <p:extLst>
      <p:ext uri="{BB962C8B-B14F-4D97-AF65-F5344CB8AC3E}">
        <p14:creationId xmlns:p14="http://schemas.microsoft.com/office/powerpoint/2010/main" val="913369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A889D3-AA2C-4781-908A-9DB490158968}" type="datetimeFigureOut">
              <a:rPr lang="en-US" smtClean="0"/>
              <a:t>7/4/2020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FCA0F7-4D15-4F97-95DF-4A24AF6E46E5}" type="slidenum">
              <a:rPr lang="en-US" smtClean="0"/>
              <a:t>‹#›</a:t>
            </a:fld>
            <a:endParaRPr lang="en-US"/>
          </a:p>
        </p:txBody>
      </p:sp>
    </p:spTree>
    <p:extLst>
      <p:ext uri="{BB962C8B-B14F-4D97-AF65-F5344CB8AC3E}">
        <p14:creationId xmlns:p14="http://schemas.microsoft.com/office/powerpoint/2010/main" val="3924121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A889D3-AA2C-4781-908A-9DB490158968}" type="datetimeFigureOut">
              <a:rPr lang="en-US" smtClean="0"/>
              <a:t>7/4/2020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FCA0F7-4D15-4F97-95DF-4A24AF6E46E5}" type="slidenum">
              <a:rPr lang="en-US" smtClean="0"/>
              <a:t>‹#›</a:t>
            </a:fld>
            <a:endParaRPr lang="en-US"/>
          </a:p>
        </p:txBody>
      </p:sp>
    </p:spTree>
    <p:extLst>
      <p:ext uri="{BB962C8B-B14F-4D97-AF65-F5344CB8AC3E}">
        <p14:creationId xmlns:p14="http://schemas.microsoft.com/office/powerpoint/2010/main" val="3267170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7A889D3-AA2C-4781-908A-9DB490158968}" type="datetimeFigureOut">
              <a:rPr lang="en-US" smtClean="0"/>
              <a:t>7/4/2020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FCA0F7-4D15-4F97-95DF-4A24AF6E46E5}" type="slidenum">
              <a:rPr lang="en-US" smtClean="0"/>
              <a:t>‹#›</a:t>
            </a:fld>
            <a:endParaRPr lang="en-US"/>
          </a:p>
        </p:txBody>
      </p:sp>
    </p:spTree>
    <p:extLst>
      <p:ext uri="{BB962C8B-B14F-4D97-AF65-F5344CB8AC3E}">
        <p14:creationId xmlns:p14="http://schemas.microsoft.com/office/powerpoint/2010/main" val="2004319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A889D3-AA2C-4781-908A-9DB490158968}" type="datetimeFigureOut">
              <a:rPr lang="en-US" smtClean="0"/>
              <a:t>7/4/2020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FCA0F7-4D15-4F97-95DF-4A24AF6E46E5}" type="slidenum">
              <a:rPr lang="en-US" smtClean="0"/>
              <a:t>‹#›</a:t>
            </a:fld>
            <a:endParaRPr lang="en-US"/>
          </a:p>
        </p:txBody>
      </p:sp>
    </p:spTree>
    <p:extLst>
      <p:ext uri="{BB962C8B-B14F-4D97-AF65-F5344CB8AC3E}">
        <p14:creationId xmlns:p14="http://schemas.microsoft.com/office/powerpoint/2010/main" val="3420132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A889D3-AA2C-4781-908A-9DB490158968}" type="datetimeFigureOut">
              <a:rPr lang="en-US" smtClean="0"/>
              <a:t>7/4/2020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FCA0F7-4D15-4F97-95DF-4A24AF6E46E5}" type="slidenum">
              <a:rPr lang="en-US" smtClean="0"/>
              <a:t>‹#›</a:t>
            </a:fld>
            <a:endParaRPr lang="en-US"/>
          </a:p>
        </p:txBody>
      </p:sp>
    </p:spTree>
    <p:extLst>
      <p:ext uri="{BB962C8B-B14F-4D97-AF65-F5344CB8AC3E}">
        <p14:creationId xmlns:p14="http://schemas.microsoft.com/office/powerpoint/2010/main" val="3330797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A889D3-AA2C-4781-908A-9DB490158968}" type="datetimeFigureOut">
              <a:rPr lang="en-US" smtClean="0"/>
              <a:t>7/4/2020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FCA0F7-4D15-4F97-95DF-4A24AF6E46E5}" type="slidenum">
              <a:rPr lang="en-US" smtClean="0"/>
              <a:t>‹#›</a:t>
            </a:fld>
            <a:endParaRPr lang="en-US"/>
          </a:p>
        </p:txBody>
      </p:sp>
    </p:spTree>
    <p:extLst>
      <p:ext uri="{BB962C8B-B14F-4D97-AF65-F5344CB8AC3E}">
        <p14:creationId xmlns:p14="http://schemas.microsoft.com/office/powerpoint/2010/main" val="642382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A889D3-AA2C-4781-908A-9DB490158968}" type="datetimeFigureOut">
              <a:rPr lang="en-US" smtClean="0"/>
              <a:t>7/4/2020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FCA0F7-4D15-4F97-95DF-4A24AF6E46E5}" type="slidenum">
              <a:rPr lang="en-US" smtClean="0"/>
              <a:t>‹#›</a:t>
            </a:fld>
            <a:endParaRPr lang="en-US"/>
          </a:p>
        </p:txBody>
      </p:sp>
    </p:spTree>
    <p:extLst>
      <p:ext uri="{BB962C8B-B14F-4D97-AF65-F5344CB8AC3E}">
        <p14:creationId xmlns:p14="http://schemas.microsoft.com/office/powerpoint/2010/main" val="2368199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7A889D3-AA2C-4781-908A-9DB490158968}" type="datetimeFigureOut">
              <a:rPr lang="en-US" smtClean="0"/>
              <a:t>7/4/2020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FCA0F7-4D15-4F97-95DF-4A24AF6E46E5}" type="slidenum">
              <a:rPr lang="en-US" smtClean="0"/>
              <a:t>‹#›</a:t>
            </a:fld>
            <a:endParaRPr lang="en-US"/>
          </a:p>
        </p:txBody>
      </p:sp>
    </p:spTree>
    <p:extLst>
      <p:ext uri="{BB962C8B-B14F-4D97-AF65-F5344CB8AC3E}">
        <p14:creationId xmlns:p14="http://schemas.microsoft.com/office/powerpoint/2010/main" val="2939695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7A889D3-AA2C-4781-908A-9DB490158968}" type="datetimeFigureOut">
              <a:rPr lang="en-US" smtClean="0"/>
              <a:t>7/4/2020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FCA0F7-4D15-4F97-95DF-4A24AF6E46E5}" type="slidenum">
              <a:rPr lang="en-US" smtClean="0"/>
              <a:t>‹#›</a:t>
            </a:fld>
            <a:endParaRPr lang="en-US"/>
          </a:p>
        </p:txBody>
      </p:sp>
    </p:spTree>
    <p:extLst>
      <p:ext uri="{BB962C8B-B14F-4D97-AF65-F5344CB8AC3E}">
        <p14:creationId xmlns:p14="http://schemas.microsoft.com/office/powerpoint/2010/main" val="1767440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A889D3-AA2C-4781-908A-9DB490158968}" type="datetimeFigureOut">
              <a:rPr lang="en-US" smtClean="0"/>
              <a:t>7/4/2020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FCA0F7-4D15-4F97-95DF-4A24AF6E46E5}" type="slidenum">
              <a:rPr lang="en-US" smtClean="0"/>
              <a:t>‹#›</a:t>
            </a:fld>
            <a:endParaRPr lang="en-US"/>
          </a:p>
        </p:txBody>
      </p:sp>
    </p:spTree>
    <p:extLst>
      <p:ext uri="{BB962C8B-B14F-4D97-AF65-F5344CB8AC3E}">
        <p14:creationId xmlns:p14="http://schemas.microsoft.com/office/powerpoint/2010/main" val="2665995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greg.gibson@biology.gatech.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bioconductor.org/packages/release/bioc/vignettes/GEOquery/inst/doc/GEOquery.html"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hyperlink" Target="https://bioconductor.org/packages/release/bioc/html/edgeR.html" TargetMode="External"/><Relationship Id="rId13" Type="http://schemas.openxmlformats.org/officeDocument/2006/relationships/hyperlink" Target="https://www.bioconductor.org/packages/release/bioc/html/snm.html" TargetMode="External"/><Relationship Id="rId3" Type="http://schemas.openxmlformats.org/officeDocument/2006/relationships/hyperlink" Target="https://ccb.jhu.edu/software/hisat2/index.shtml" TargetMode="External"/><Relationship Id="rId7" Type="http://schemas.openxmlformats.org/officeDocument/2006/relationships/hyperlink" Target="https://www.bioconductor.org/packages/release/bioc/html/DEXSeq.html" TargetMode="External"/><Relationship Id="rId12" Type="http://schemas.openxmlformats.org/officeDocument/2006/relationships/hyperlink" Target="http://www.sanger.ac.uk/science/tools/peer" TargetMode="External"/><Relationship Id="rId2" Type="http://schemas.openxmlformats.org/officeDocument/2006/relationships/hyperlink" Target="https://github.com/alexdobin/STAR/releases" TargetMode="External"/><Relationship Id="rId1" Type="http://schemas.openxmlformats.org/officeDocument/2006/relationships/slideLayout" Target="../slideLayouts/slideLayout7.xml"/><Relationship Id="rId6" Type="http://schemas.openxmlformats.org/officeDocument/2006/relationships/hyperlink" Target="https://bioconductor.org/packages/release/bioc/html/DESeq2.html" TargetMode="External"/><Relationship Id="rId11" Type="http://schemas.openxmlformats.org/officeDocument/2006/relationships/hyperlink" Target="https://www.rdocumentation.org/packages/sva/versions/3.20.0/topics/ComBat" TargetMode="External"/><Relationship Id="rId5" Type="http://schemas.openxmlformats.org/officeDocument/2006/relationships/hyperlink" Target="http://www.htslib.org/" TargetMode="External"/><Relationship Id="rId10" Type="http://schemas.openxmlformats.org/officeDocument/2006/relationships/hyperlink" Target="https://www.bioconductor.org/packages/release/bioc/html/sva.html" TargetMode="External"/><Relationship Id="rId4" Type="http://schemas.openxmlformats.org/officeDocument/2006/relationships/hyperlink" Target="http://www-huber.embl.de/HTSeq/doc/overview.html" TargetMode="External"/><Relationship Id="rId9" Type="http://schemas.openxmlformats.org/officeDocument/2006/relationships/hyperlink" Target="http://web.mit.edu/~r/current/arch/i386_linux26/lib/R/library/limma/html/voom.html" TargetMode="External"/><Relationship Id="rId14" Type="http://schemas.openxmlformats.org/officeDocument/2006/relationships/hyperlink" Target="https://ugene.net/wiki/display/WDD31/RNA-seq+Analysis+with+Tuxedo+Tools"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68D7326-0994-4D5B-97D2-3F62207B202C}"/>
              </a:ext>
            </a:extLst>
          </p:cNvPr>
          <p:cNvSpPr txBox="1">
            <a:spLocks noChangeArrowheads="1"/>
          </p:cNvSpPr>
          <p:nvPr/>
        </p:nvSpPr>
        <p:spPr>
          <a:xfrm>
            <a:off x="2209800" y="1156252"/>
            <a:ext cx="7772400" cy="506413"/>
          </a:xfrm>
          <a:prstGeom prst="rect">
            <a:avLst/>
          </a:prstGeom>
        </p:spPr>
        <p:txBody>
          <a:bodyPr/>
          <a:lstStyle/>
          <a:p>
            <a:pPr algn="ctr" eaLnBrk="1" hangingPunct="1">
              <a:defRPr/>
            </a:pPr>
            <a:r>
              <a:rPr lang="en-US" sz="2000" kern="0" dirty="0">
                <a:latin typeface="Calibri" panose="020F0502020204030204" pitchFamily="34" charset="0"/>
                <a:ea typeface="+mj-ea"/>
                <a:cs typeface="+mj-cs"/>
              </a:rPr>
              <a:t>Summer Institutes of Statistical Genetics, 2020</a:t>
            </a:r>
          </a:p>
          <a:p>
            <a:pPr algn="ctr" eaLnBrk="1" hangingPunct="1">
              <a:defRPr/>
            </a:pPr>
            <a:endParaRPr lang="en-US" sz="2000" kern="0" dirty="0">
              <a:latin typeface="Calibri" panose="020F0502020204030204" pitchFamily="34" charset="0"/>
              <a:ea typeface="+mj-ea"/>
              <a:cs typeface="+mj-cs"/>
            </a:endParaRPr>
          </a:p>
          <a:p>
            <a:pPr algn="ctr" eaLnBrk="1" hangingPunct="1">
              <a:defRPr/>
            </a:pPr>
            <a:endParaRPr lang="en-US" sz="2000" kern="0" dirty="0">
              <a:latin typeface="Calibri" panose="020F0502020204030204" pitchFamily="34" charset="0"/>
              <a:ea typeface="+mj-ea"/>
              <a:cs typeface="+mj-cs"/>
            </a:endParaRPr>
          </a:p>
          <a:p>
            <a:pPr algn="ctr" eaLnBrk="1" hangingPunct="1">
              <a:defRPr/>
            </a:pPr>
            <a:r>
              <a:rPr lang="en-US" sz="2000" kern="0" dirty="0">
                <a:latin typeface="Calibri" panose="020F0502020204030204" pitchFamily="34" charset="0"/>
                <a:ea typeface="+mj-ea"/>
                <a:cs typeface="+mj-cs"/>
              </a:rPr>
              <a:t>Module 6: GENE EXPRESSION PROFILING</a:t>
            </a:r>
          </a:p>
          <a:p>
            <a:pPr algn="ctr" eaLnBrk="1" hangingPunct="1">
              <a:defRPr/>
            </a:pPr>
            <a:endParaRPr lang="en-US" sz="2000" kern="0" dirty="0">
              <a:latin typeface="Calibri" panose="020F0502020204030204" pitchFamily="34" charset="0"/>
              <a:ea typeface="+mj-ea"/>
              <a:cs typeface="+mj-cs"/>
            </a:endParaRPr>
          </a:p>
          <a:p>
            <a:pPr algn="ctr" eaLnBrk="1" hangingPunct="1">
              <a:defRPr/>
            </a:pPr>
            <a:endParaRPr lang="en-US" sz="2000" kern="0" dirty="0">
              <a:latin typeface="Calibri" panose="020F0502020204030204" pitchFamily="34" charset="0"/>
              <a:ea typeface="+mj-ea"/>
              <a:cs typeface="+mj-cs"/>
            </a:endParaRPr>
          </a:p>
          <a:p>
            <a:pPr algn="ctr" eaLnBrk="1" hangingPunct="1">
              <a:defRPr/>
            </a:pPr>
            <a:endParaRPr lang="en-US" sz="2000" kern="0" dirty="0">
              <a:latin typeface="Calibri" panose="020F0502020204030204" pitchFamily="34" charset="0"/>
              <a:ea typeface="+mj-ea"/>
              <a:cs typeface="+mj-cs"/>
            </a:endParaRPr>
          </a:p>
          <a:p>
            <a:pPr algn="ctr" eaLnBrk="1" hangingPunct="1">
              <a:defRPr/>
            </a:pPr>
            <a:r>
              <a:rPr lang="en-US" sz="2000" kern="0" dirty="0">
                <a:solidFill>
                  <a:schemeClr val="tx2"/>
                </a:solidFill>
                <a:latin typeface="Calibri" panose="020F0502020204030204" pitchFamily="34" charset="0"/>
                <a:ea typeface="+mj-ea"/>
                <a:cs typeface="+mj-cs"/>
              </a:rPr>
              <a:t>Greg Gibson and Peng </a:t>
            </a:r>
            <a:r>
              <a:rPr lang="en-US" sz="2000" kern="0" dirty="0" err="1">
                <a:solidFill>
                  <a:schemeClr val="tx2"/>
                </a:solidFill>
                <a:latin typeface="Calibri" panose="020F0502020204030204" pitchFamily="34" charset="0"/>
                <a:ea typeface="+mj-ea"/>
                <a:cs typeface="+mj-cs"/>
              </a:rPr>
              <a:t>Qiu</a:t>
            </a:r>
            <a:endParaRPr lang="en-US" sz="2000" kern="0" dirty="0">
              <a:solidFill>
                <a:schemeClr val="tx2"/>
              </a:solidFill>
              <a:latin typeface="Calibri" panose="020F0502020204030204" pitchFamily="34" charset="0"/>
              <a:ea typeface="+mj-ea"/>
              <a:cs typeface="+mj-cs"/>
            </a:endParaRPr>
          </a:p>
          <a:p>
            <a:pPr algn="ctr" eaLnBrk="1" hangingPunct="1">
              <a:defRPr/>
            </a:pPr>
            <a:endParaRPr lang="en-US" sz="2000" kern="0" dirty="0">
              <a:solidFill>
                <a:schemeClr val="tx2"/>
              </a:solidFill>
              <a:latin typeface="Calibri" panose="020F0502020204030204" pitchFamily="34" charset="0"/>
              <a:ea typeface="+mj-ea"/>
              <a:cs typeface="+mj-cs"/>
            </a:endParaRPr>
          </a:p>
          <a:p>
            <a:pPr algn="ctr" eaLnBrk="1" hangingPunct="1">
              <a:defRPr/>
            </a:pPr>
            <a:r>
              <a:rPr lang="en-US" sz="2000" kern="0" dirty="0">
                <a:solidFill>
                  <a:schemeClr val="tx2"/>
                </a:solidFill>
                <a:latin typeface="Calibri" panose="020F0502020204030204" pitchFamily="34" charset="0"/>
                <a:ea typeface="+mj-ea"/>
                <a:cs typeface="+mj-cs"/>
              </a:rPr>
              <a:t>Georgia Institute of Technology</a:t>
            </a:r>
          </a:p>
          <a:p>
            <a:pPr algn="ctr" eaLnBrk="1" hangingPunct="1">
              <a:defRPr/>
            </a:pPr>
            <a:endParaRPr lang="en-US" sz="2000" kern="0" dirty="0">
              <a:latin typeface="Calibri" panose="020F0502020204030204" pitchFamily="34" charset="0"/>
              <a:ea typeface="+mj-ea"/>
              <a:cs typeface="+mj-cs"/>
            </a:endParaRPr>
          </a:p>
          <a:p>
            <a:pPr algn="ctr" eaLnBrk="1" hangingPunct="1">
              <a:defRPr/>
            </a:pPr>
            <a:endParaRPr lang="en-US" sz="2000" kern="0" dirty="0">
              <a:latin typeface="Calibri" panose="020F0502020204030204" pitchFamily="34" charset="0"/>
              <a:ea typeface="+mj-ea"/>
              <a:cs typeface="+mj-cs"/>
            </a:endParaRPr>
          </a:p>
          <a:p>
            <a:pPr algn="ctr" eaLnBrk="1" hangingPunct="1">
              <a:defRPr/>
            </a:pPr>
            <a:endParaRPr lang="en-US" sz="2000" kern="0" dirty="0">
              <a:latin typeface="Calibri" panose="020F0502020204030204" pitchFamily="34" charset="0"/>
              <a:ea typeface="+mj-ea"/>
              <a:cs typeface="+mj-cs"/>
            </a:endParaRPr>
          </a:p>
          <a:p>
            <a:pPr algn="ctr" eaLnBrk="1" hangingPunct="1">
              <a:defRPr/>
            </a:pPr>
            <a:r>
              <a:rPr lang="en-US" sz="2000" kern="0" dirty="0">
                <a:latin typeface="Calibri" panose="020F0502020204030204" pitchFamily="34" charset="0"/>
                <a:ea typeface="+mj-ea"/>
                <a:cs typeface="+mj-cs"/>
              </a:rPr>
              <a:t>Lecture 1: EXPERIMENTAL DESIGN</a:t>
            </a:r>
          </a:p>
        </p:txBody>
      </p:sp>
      <p:sp>
        <p:nvSpPr>
          <p:cNvPr id="5" name="Subtitle 9">
            <a:extLst>
              <a:ext uri="{FF2B5EF4-FFF2-40B4-BE49-F238E27FC236}">
                <a16:creationId xmlns:a16="http://schemas.microsoft.com/office/drawing/2014/main" id="{30B104D0-6630-4ECC-857A-DE78167A16FC}"/>
              </a:ext>
            </a:extLst>
          </p:cNvPr>
          <p:cNvSpPr>
            <a:spLocks noGrp="1"/>
          </p:cNvSpPr>
          <p:nvPr>
            <p:ph type="subTitle" idx="1"/>
          </p:nvPr>
        </p:nvSpPr>
        <p:spPr>
          <a:xfrm>
            <a:off x="387004" y="6261929"/>
            <a:ext cx="11698978" cy="506413"/>
          </a:xfrm>
        </p:spPr>
        <p:txBody>
          <a:bodyPr>
            <a:normAutofit/>
          </a:bodyPr>
          <a:lstStyle/>
          <a:p>
            <a:r>
              <a:rPr lang="en-US" altLang="en-US" sz="2000" dirty="0">
                <a:solidFill>
                  <a:srgbClr val="C00000"/>
                </a:solidFill>
                <a:hlinkClick r:id="rId2"/>
              </a:rPr>
              <a:t>greg.gibson@biology.gatech.edu</a:t>
            </a:r>
            <a:r>
              <a:rPr lang="en-US" altLang="en-US" sz="2000" dirty="0">
                <a:solidFill>
                  <a:srgbClr val="C00000"/>
                </a:solidFill>
              </a:rPr>
              <a:t>                                                                                           </a:t>
            </a:r>
            <a:r>
              <a:rPr lang="en-US" altLang="en-US" sz="2000" dirty="0"/>
              <a:t>http://www.cig.gatech.edu</a:t>
            </a:r>
          </a:p>
        </p:txBody>
      </p:sp>
    </p:spTree>
    <p:extLst>
      <p:ext uri="{BB962C8B-B14F-4D97-AF65-F5344CB8AC3E}">
        <p14:creationId xmlns:p14="http://schemas.microsoft.com/office/powerpoint/2010/main" val="312763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4399034-BFDF-40F5-BA9E-1E39F21E6564}"/>
              </a:ext>
            </a:extLst>
          </p:cNvPr>
          <p:cNvGrpSpPr>
            <a:grpSpLocks/>
          </p:cNvGrpSpPr>
          <p:nvPr/>
        </p:nvGrpSpPr>
        <p:grpSpPr bwMode="auto">
          <a:xfrm>
            <a:off x="2008947" y="1471613"/>
            <a:ext cx="8329613" cy="1957387"/>
            <a:chOff x="428625" y="1271588"/>
            <a:chExt cx="8329613" cy="1957387"/>
          </a:xfrm>
        </p:grpSpPr>
        <p:sp>
          <p:nvSpPr>
            <p:cNvPr id="3" name="Rectangle 1">
              <a:extLst>
                <a:ext uri="{FF2B5EF4-FFF2-40B4-BE49-F238E27FC236}">
                  <a16:creationId xmlns:a16="http://schemas.microsoft.com/office/drawing/2014/main" id="{FB693BAB-221C-4A4B-AE37-1626C62D200C}"/>
                </a:ext>
              </a:extLst>
            </p:cNvPr>
            <p:cNvSpPr>
              <a:spLocks noChangeArrowheads="1"/>
            </p:cNvSpPr>
            <p:nvPr/>
          </p:nvSpPr>
          <p:spPr bwMode="auto">
            <a:xfrm>
              <a:off x="6358645" y="1707314"/>
              <a:ext cx="209015" cy="357291"/>
            </a:xfrm>
            <a:prstGeom prst="rect">
              <a:avLst/>
            </a:prstGeom>
            <a:solidFill>
              <a:schemeClr val="accent1"/>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4" name="Rectangle 2">
              <a:extLst>
                <a:ext uri="{FF2B5EF4-FFF2-40B4-BE49-F238E27FC236}">
                  <a16:creationId xmlns:a16="http://schemas.microsoft.com/office/drawing/2014/main" id="{79BF4A7D-241F-46C2-A0CB-7306A707E05D}"/>
                </a:ext>
              </a:extLst>
            </p:cNvPr>
            <p:cNvSpPr>
              <a:spLocks noChangeArrowheads="1"/>
            </p:cNvSpPr>
            <p:nvPr/>
          </p:nvSpPr>
          <p:spPr bwMode="auto">
            <a:xfrm>
              <a:off x="6885538" y="1946963"/>
              <a:ext cx="209015" cy="357291"/>
            </a:xfrm>
            <a:prstGeom prst="rect">
              <a:avLst/>
            </a:prstGeom>
            <a:solidFill>
              <a:schemeClr val="accent5">
                <a:lumMod val="75000"/>
              </a:schemeClr>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5" name="Rectangle 3">
              <a:extLst>
                <a:ext uri="{FF2B5EF4-FFF2-40B4-BE49-F238E27FC236}">
                  <a16:creationId xmlns:a16="http://schemas.microsoft.com/office/drawing/2014/main" id="{DCA248A4-FFE5-43CC-B3A8-1E5DC812A92C}"/>
                </a:ext>
              </a:extLst>
            </p:cNvPr>
            <p:cNvSpPr>
              <a:spLocks noChangeArrowheads="1"/>
            </p:cNvSpPr>
            <p:nvPr/>
          </p:nvSpPr>
          <p:spPr bwMode="auto">
            <a:xfrm>
              <a:off x="7460329" y="1350022"/>
              <a:ext cx="209015" cy="357291"/>
            </a:xfrm>
            <a:prstGeom prst="rect">
              <a:avLst/>
            </a:prstGeom>
            <a:solidFill>
              <a:srgbClr val="FF66FF"/>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6" name="Rectangle 4">
              <a:extLst>
                <a:ext uri="{FF2B5EF4-FFF2-40B4-BE49-F238E27FC236}">
                  <a16:creationId xmlns:a16="http://schemas.microsoft.com/office/drawing/2014/main" id="{EEB8444B-B529-4272-AF10-DEC3FAFF7CED}"/>
                </a:ext>
              </a:extLst>
            </p:cNvPr>
            <p:cNvSpPr>
              <a:spLocks noChangeArrowheads="1"/>
            </p:cNvSpPr>
            <p:nvPr/>
          </p:nvSpPr>
          <p:spPr bwMode="auto">
            <a:xfrm>
              <a:off x="7939322" y="1350022"/>
              <a:ext cx="209015" cy="357291"/>
            </a:xfrm>
            <a:prstGeom prst="rect">
              <a:avLst/>
            </a:prstGeom>
            <a:solidFill>
              <a:srgbClr val="C00000"/>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grpSp>
          <p:nvGrpSpPr>
            <p:cNvPr id="7" name="Group 1">
              <a:extLst>
                <a:ext uri="{FF2B5EF4-FFF2-40B4-BE49-F238E27FC236}">
                  <a16:creationId xmlns:a16="http://schemas.microsoft.com/office/drawing/2014/main" id="{90891E3C-7D08-441D-AFFD-262F261D5C4A}"/>
                </a:ext>
              </a:extLst>
            </p:cNvPr>
            <p:cNvGrpSpPr>
              <a:grpSpLocks/>
            </p:cNvGrpSpPr>
            <p:nvPr/>
          </p:nvGrpSpPr>
          <p:grpSpPr bwMode="auto">
            <a:xfrm>
              <a:off x="1176811" y="1424443"/>
              <a:ext cx="3919028" cy="862444"/>
              <a:chOff x="1176811" y="1349992"/>
              <a:chExt cx="3919028" cy="1050112"/>
            </a:xfrm>
          </p:grpSpPr>
          <p:sp>
            <p:nvSpPr>
              <p:cNvPr id="13" name="Oval 5">
                <a:extLst>
                  <a:ext uri="{FF2B5EF4-FFF2-40B4-BE49-F238E27FC236}">
                    <a16:creationId xmlns:a16="http://schemas.microsoft.com/office/drawing/2014/main" id="{3FC1E2AC-2247-4616-8D2C-C4A05B8C92FC}"/>
                  </a:ext>
                </a:extLst>
              </p:cNvPr>
              <p:cNvSpPr>
                <a:spLocks noChangeArrowheads="1"/>
              </p:cNvSpPr>
              <p:nvPr/>
            </p:nvSpPr>
            <p:spPr bwMode="auto">
              <a:xfrm>
                <a:off x="1176811" y="1733458"/>
                <a:ext cx="78381" cy="95859"/>
              </a:xfrm>
              <a:prstGeom prst="ellipse">
                <a:avLst/>
              </a:prstGeom>
              <a:solidFill>
                <a:schemeClr val="accent1"/>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14" name="Oval 6">
                <a:extLst>
                  <a:ext uri="{FF2B5EF4-FFF2-40B4-BE49-F238E27FC236}">
                    <a16:creationId xmlns:a16="http://schemas.microsoft.com/office/drawing/2014/main" id="{016AF6FC-801F-43F8-81A1-B0EB790C8B5E}"/>
                  </a:ext>
                </a:extLst>
              </p:cNvPr>
              <p:cNvSpPr>
                <a:spLocks noChangeArrowheads="1"/>
              </p:cNvSpPr>
              <p:nvPr/>
            </p:nvSpPr>
            <p:spPr bwMode="auto">
              <a:xfrm>
                <a:off x="1329218" y="1833671"/>
                <a:ext cx="78381" cy="95859"/>
              </a:xfrm>
              <a:prstGeom prst="ellipse">
                <a:avLst/>
              </a:prstGeom>
              <a:solidFill>
                <a:schemeClr val="accent1"/>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15" name="Oval 7">
                <a:extLst>
                  <a:ext uri="{FF2B5EF4-FFF2-40B4-BE49-F238E27FC236}">
                    <a16:creationId xmlns:a16="http://schemas.microsoft.com/office/drawing/2014/main" id="{02AA8FC7-AE4A-4604-A6AD-7F149FCE09E9}"/>
                  </a:ext>
                </a:extLst>
              </p:cNvPr>
              <p:cNvSpPr>
                <a:spLocks noChangeArrowheads="1"/>
              </p:cNvSpPr>
              <p:nvPr/>
            </p:nvSpPr>
            <p:spPr bwMode="auto">
              <a:xfrm>
                <a:off x="1499043" y="1803162"/>
                <a:ext cx="78381" cy="95859"/>
              </a:xfrm>
              <a:prstGeom prst="ellipse">
                <a:avLst/>
              </a:prstGeom>
              <a:solidFill>
                <a:schemeClr val="accent1"/>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16" name="Oval 8">
                <a:extLst>
                  <a:ext uri="{FF2B5EF4-FFF2-40B4-BE49-F238E27FC236}">
                    <a16:creationId xmlns:a16="http://schemas.microsoft.com/office/drawing/2014/main" id="{3CA3C0C3-D97A-44B7-B324-521A75DC9076}"/>
                  </a:ext>
                </a:extLst>
              </p:cNvPr>
              <p:cNvSpPr>
                <a:spLocks noChangeArrowheads="1"/>
              </p:cNvSpPr>
              <p:nvPr/>
            </p:nvSpPr>
            <p:spPr bwMode="auto">
              <a:xfrm>
                <a:off x="1625322" y="1955664"/>
                <a:ext cx="78381" cy="95859"/>
              </a:xfrm>
              <a:prstGeom prst="ellipse">
                <a:avLst/>
              </a:prstGeom>
              <a:solidFill>
                <a:schemeClr val="accent1"/>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17" name="Oval 9">
                <a:extLst>
                  <a:ext uri="{FF2B5EF4-FFF2-40B4-BE49-F238E27FC236}">
                    <a16:creationId xmlns:a16="http://schemas.microsoft.com/office/drawing/2014/main" id="{54976598-797C-45A0-8D1A-FEF37144B3C1}"/>
                  </a:ext>
                </a:extLst>
              </p:cNvPr>
              <p:cNvSpPr>
                <a:spLocks noChangeArrowheads="1"/>
              </p:cNvSpPr>
              <p:nvPr/>
            </p:nvSpPr>
            <p:spPr bwMode="auto">
              <a:xfrm>
                <a:off x="1786438" y="1907728"/>
                <a:ext cx="78381" cy="95859"/>
              </a:xfrm>
              <a:prstGeom prst="ellipse">
                <a:avLst/>
              </a:prstGeom>
              <a:solidFill>
                <a:schemeClr val="accent1"/>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18" name="Oval 10">
                <a:extLst>
                  <a:ext uri="{FF2B5EF4-FFF2-40B4-BE49-F238E27FC236}">
                    <a16:creationId xmlns:a16="http://schemas.microsoft.com/office/drawing/2014/main" id="{49D743E7-72D6-46E1-AA5D-58863B8D15E1}"/>
                  </a:ext>
                </a:extLst>
              </p:cNvPr>
              <p:cNvSpPr>
                <a:spLocks noChangeArrowheads="1"/>
              </p:cNvSpPr>
              <p:nvPr/>
            </p:nvSpPr>
            <p:spPr bwMode="auto">
              <a:xfrm>
                <a:off x="1960617" y="1851107"/>
                <a:ext cx="78381" cy="95859"/>
              </a:xfrm>
              <a:prstGeom prst="ellipse">
                <a:avLst/>
              </a:prstGeom>
              <a:solidFill>
                <a:schemeClr val="accent1"/>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19" name="Oval 12">
                <a:extLst>
                  <a:ext uri="{FF2B5EF4-FFF2-40B4-BE49-F238E27FC236}">
                    <a16:creationId xmlns:a16="http://schemas.microsoft.com/office/drawing/2014/main" id="{DB08E972-82C9-4A30-858A-62E66EF15DAD}"/>
                  </a:ext>
                </a:extLst>
              </p:cNvPr>
              <p:cNvSpPr>
                <a:spLocks noChangeArrowheads="1"/>
              </p:cNvSpPr>
              <p:nvPr/>
            </p:nvSpPr>
            <p:spPr bwMode="auto">
              <a:xfrm>
                <a:off x="2173987" y="2147405"/>
                <a:ext cx="78381" cy="95859"/>
              </a:xfrm>
              <a:prstGeom prst="ellipse">
                <a:avLst/>
              </a:prstGeom>
              <a:solidFill>
                <a:srgbClr val="0000CC"/>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20" name="Oval 13">
                <a:extLst>
                  <a:ext uri="{FF2B5EF4-FFF2-40B4-BE49-F238E27FC236}">
                    <a16:creationId xmlns:a16="http://schemas.microsoft.com/office/drawing/2014/main" id="{5721869C-5692-4141-9AE6-2F7C8A687BAC}"/>
                  </a:ext>
                </a:extLst>
              </p:cNvPr>
              <p:cNvSpPr>
                <a:spLocks noChangeArrowheads="1"/>
              </p:cNvSpPr>
              <p:nvPr/>
            </p:nvSpPr>
            <p:spPr bwMode="auto">
              <a:xfrm>
                <a:off x="2326393" y="2073322"/>
                <a:ext cx="78381" cy="95859"/>
              </a:xfrm>
              <a:prstGeom prst="ellipse">
                <a:avLst/>
              </a:prstGeom>
              <a:solidFill>
                <a:srgbClr val="0000CC"/>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21" name="Oval 14">
                <a:extLst>
                  <a:ext uri="{FF2B5EF4-FFF2-40B4-BE49-F238E27FC236}">
                    <a16:creationId xmlns:a16="http://schemas.microsoft.com/office/drawing/2014/main" id="{47DE6006-C115-4969-9E59-539B0A5478EE}"/>
                  </a:ext>
                </a:extLst>
              </p:cNvPr>
              <p:cNvSpPr>
                <a:spLocks noChangeArrowheads="1"/>
              </p:cNvSpPr>
              <p:nvPr/>
            </p:nvSpPr>
            <p:spPr bwMode="auto">
              <a:xfrm>
                <a:off x="2496219" y="2112531"/>
                <a:ext cx="78381" cy="95859"/>
              </a:xfrm>
              <a:prstGeom prst="ellipse">
                <a:avLst/>
              </a:prstGeom>
              <a:solidFill>
                <a:srgbClr val="0000CC"/>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22" name="Oval 15">
                <a:extLst>
                  <a:ext uri="{FF2B5EF4-FFF2-40B4-BE49-F238E27FC236}">
                    <a16:creationId xmlns:a16="http://schemas.microsoft.com/office/drawing/2014/main" id="{7995C99E-3232-4C4C-BC62-20395E4F14B8}"/>
                  </a:ext>
                </a:extLst>
              </p:cNvPr>
              <p:cNvSpPr>
                <a:spLocks noChangeArrowheads="1"/>
              </p:cNvSpPr>
              <p:nvPr/>
            </p:nvSpPr>
            <p:spPr bwMode="auto">
              <a:xfrm>
                <a:off x="2622498" y="2247603"/>
                <a:ext cx="78381" cy="95859"/>
              </a:xfrm>
              <a:prstGeom prst="ellipse">
                <a:avLst/>
              </a:prstGeom>
              <a:solidFill>
                <a:srgbClr val="0000CC"/>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23" name="Oval 16">
                <a:extLst>
                  <a:ext uri="{FF2B5EF4-FFF2-40B4-BE49-F238E27FC236}">
                    <a16:creationId xmlns:a16="http://schemas.microsoft.com/office/drawing/2014/main" id="{B08624F4-4500-420F-941B-3497DE5EC44C}"/>
                  </a:ext>
                </a:extLst>
              </p:cNvPr>
              <p:cNvSpPr>
                <a:spLocks noChangeArrowheads="1"/>
              </p:cNvSpPr>
              <p:nvPr/>
            </p:nvSpPr>
            <p:spPr bwMode="auto">
              <a:xfrm>
                <a:off x="2783614" y="2304245"/>
                <a:ext cx="78381" cy="95859"/>
              </a:xfrm>
              <a:prstGeom prst="ellipse">
                <a:avLst/>
              </a:prstGeom>
              <a:solidFill>
                <a:srgbClr val="0000CC"/>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24" name="Oval 17">
                <a:extLst>
                  <a:ext uri="{FF2B5EF4-FFF2-40B4-BE49-F238E27FC236}">
                    <a16:creationId xmlns:a16="http://schemas.microsoft.com/office/drawing/2014/main" id="{D502BFD9-1A1E-4946-9799-AA26A9A39664}"/>
                  </a:ext>
                </a:extLst>
              </p:cNvPr>
              <p:cNvSpPr>
                <a:spLocks noChangeArrowheads="1"/>
              </p:cNvSpPr>
              <p:nvPr/>
            </p:nvSpPr>
            <p:spPr bwMode="auto">
              <a:xfrm>
                <a:off x="2957793" y="2195335"/>
                <a:ext cx="78381" cy="95859"/>
              </a:xfrm>
              <a:prstGeom prst="ellipse">
                <a:avLst/>
              </a:prstGeom>
              <a:solidFill>
                <a:srgbClr val="0000CC"/>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25" name="Oval 18">
                <a:extLst>
                  <a:ext uri="{FF2B5EF4-FFF2-40B4-BE49-F238E27FC236}">
                    <a16:creationId xmlns:a16="http://schemas.microsoft.com/office/drawing/2014/main" id="{C38A7AAE-CA14-4B81-9C7D-9B88EA2D3E89}"/>
                  </a:ext>
                </a:extLst>
              </p:cNvPr>
              <p:cNvSpPr>
                <a:spLocks noChangeArrowheads="1"/>
              </p:cNvSpPr>
              <p:nvPr/>
            </p:nvSpPr>
            <p:spPr bwMode="auto">
              <a:xfrm>
                <a:off x="3236475" y="1519964"/>
                <a:ext cx="78381" cy="95859"/>
              </a:xfrm>
              <a:prstGeom prst="ellipse">
                <a:avLst/>
              </a:prstGeom>
              <a:solidFill>
                <a:srgbClr val="FF66FF"/>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26" name="Oval 19">
                <a:extLst>
                  <a:ext uri="{FF2B5EF4-FFF2-40B4-BE49-F238E27FC236}">
                    <a16:creationId xmlns:a16="http://schemas.microsoft.com/office/drawing/2014/main" id="{42C65C77-E806-4D71-82F8-AD139CFE6F57}"/>
                  </a:ext>
                </a:extLst>
              </p:cNvPr>
              <p:cNvSpPr>
                <a:spLocks noChangeArrowheads="1"/>
              </p:cNvSpPr>
              <p:nvPr/>
            </p:nvSpPr>
            <p:spPr bwMode="auto">
              <a:xfrm>
                <a:off x="3388882" y="1576603"/>
                <a:ext cx="78381" cy="95859"/>
              </a:xfrm>
              <a:prstGeom prst="ellipse">
                <a:avLst/>
              </a:prstGeom>
              <a:solidFill>
                <a:srgbClr val="FF66FF"/>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27" name="Oval 20">
                <a:extLst>
                  <a:ext uri="{FF2B5EF4-FFF2-40B4-BE49-F238E27FC236}">
                    <a16:creationId xmlns:a16="http://schemas.microsoft.com/office/drawing/2014/main" id="{3C1BF5B3-0E0C-494D-B411-7EB28C8DE2A9}"/>
                  </a:ext>
                </a:extLst>
              </p:cNvPr>
              <p:cNvSpPr>
                <a:spLocks noChangeArrowheads="1"/>
              </p:cNvSpPr>
              <p:nvPr/>
            </p:nvSpPr>
            <p:spPr bwMode="auto">
              <a:xfrm>
                <a:off x="3558708" y="1528664"/>
                <a:ext cx="78381" cy="95859"/>
              </a:xfrm>
              <a:prstGeom prst="ellipse">
                <a:avLst/>
              </a:prstGeom>
              <a:solidFill>
                <a:srgbClr val="FF66FF"/>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28" name="Oval 21">
                <a:extLst>
                  <a:ext uri="{FF2B5EF4-FFF2-40B4-BE49-F238E27FC236}">
                    <a16:creationId xmlns:a16="http://schemas.microsoft.com/office/drawing/2014/main" id="{5D771842-B430-4C00-8F33-61FF82DBE394}"/>
                  </a:ext>
                </a:extLst>
              </p:cNvPr>
              <p:cNvSpPr>
                <a:spLocks noChangeArrowheads="1"/>
              </p:cNvSpPr>
              <p:nvPr/>
            </p:nvSpPr>
            <p:spPr bwMode="auto">
              <a:xfrm>
                <a:off x="3684987" y="1384864"/>
                <a:ext cx="78381" cy="95859"/>
              </a:xfrm>
              <a:prstGeom prst="ellipse">
                <a:avLst/>
              </a:prstGeom>
              <a:solidFill>
                <a:srgbClr val="FF66FF"/>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29" name="Oval 22">
                <a:extLst>
                  <a:ext uri="{FF2B5EF4-FFF2-40B4-BE49-F238E27FC236}">
                    <a16:creationId xmlns:a16="http://schemas.microsoft.com/office/drawing/2014/main" id="{6D6BD659-118E-4E4C-964E-651BA2C11EF0}"/>
                  </a:ext>
                </a:extLst>
              </p:cNvPr>
              <p:cNvSpPr>
                <a:spLocks noChangeArrowheads="1"/>
              </p:cNvSpPr>
              <p:nvPr/>
            </p:nvSpPr>
            <p:spPr bwMode="auto">
              <a:xfrm>
                <a:off x="3846103" y="1633230"/>
                <a:ext cx="78381" cy="95859"/>
              </a:xfrm>
              <a:prstGeom prst="ellipse">
                <a:avLst/>
              </a:prstGeom>
              <a:solidFill>
                <a:srgbClr val="FF66FF"/>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30" name="Oval 23">
                <a:extLst>
                  <a:ext uri="{FF2B5EF4-FFF2-40B4-BE49-F238E27FC236}">
                    <a16:creationId xmlns:a16="http://schemas.microsoft.com/office/drawing/2014/main" id="{0C8FEB64-A317-4E1A-9946-A087374B1264}"/>
                  </a:ext>
                </a:extLst>
              </p:cNvPr>
              <p:cNvSpPr>
                <a:spLocks noChangeArrowheads="1"/>
              </p:cNvSpPr>
              <p:nvPr/>
            </p:nvSpPr>
            <p:spPr bwMode="auto">
              <a:xfrm>
                <a:off x="4020282" y="1463318"/>
                <a:ext cx="78381" cy="95859"/>
              </a:xfrm>
              <a:prstGeom prst="ellipse">
                <a:avLst/>
              </a:prstGeom>
              <a:solidFill>
                <a:srgbClr val="FF66FF"/>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31" name="Oval 24">
                <a:extLst>
                  <a:ext uri="{FF2B5EF4-FFF2-40B4-BE49-F238E27FC236}">
                    <a16:creationId xmlns:a16="http://schemas.microsoft.com/office/drawing/2014/main" id="{B61B0084-9CB9-404D-BECF-ACC8E190E583}"/>
                  </a:ext>
                </a:extLst>
              </p:cNvPr>
              <p:cNvSpPr>
                <a:spLocks noChangeArrowheads="1"/>
              </p:cNvSpPr>
              <p:nvPr/>
            </p:nvSpPr>
            <p:spPr bwMode="auto">
              <a:xfrm>
                <a:off x="4233651" y="1498172"/>
                <a:ext cx="78381" cy="95859"/>
              </a:xfrm>
              <a:prstGeom prst="ellipse">
                <a:avLst/>
              </a:prstGeom>
              <a:solidFill>
                <a:srgbClr val="C00000"/>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32" name="Oval 25">
                <a:extLst>
                  <a:ext uri="{FF2B5EF4-FFF2-40B4-BE49-F238E27FC236}">
                    <a16:creationId xmlns:a16="http://schemas.microsoft.com/office/drawing/2014/main" id="{9536D8E7-DB82-4117-97CF-29FE0CF26AF6}"/>
                  </a:ext>
                </a:extLst>
              </p:cNvPr>
              <p:cNvSpPr>
                <a:spLocks noChangeArrowheads="1"/>
              </p:cNvSpPr>
              <p:nvPr/>
            </p:nvSpPr>
            <p:spPr bwMode="auto">
              <a:xfrm>
                <a:off x="4386058" y="1424088"/>
                <a:ext cx="78381" cy="95859"/>
              </a:xfrm>
              <a:prstGeom prst="ellipse">
                <a:avLst/>
              </a:prstGeom>
              <a:solidFill>
                <a:srgbClr val="C00000"/>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33" name="Oval 26">
                <a:extLst>
                  <a:ext uri="{FF2B5EF4-FFF2-40B4-BE49-F238E27FC236}">
                    <a16:creationId xmlns:a16="http://schemas.microsoft.com/office/drawing/2014/main" id="{3E6AE7A5-6536-4D20-A3F8-1E805EA76538}"/>
                  </a:ext>
                </a:extLst>
              </p:cNvPr>
              <p:cNvSpPr>
                <a:spLocks noChangeArrowheads="1"/>
              </p:cNvSpPr>
              <p:nvPr/>
            </p:nvSpPr>
            <p:spPr bwMode="auto">
              <a:xfrm>
                <a:off x="4555884" y="1463297"/>
                <a:ext cx="78381" cy="95859"/>
              </a:xfrm>
              <a:prstGeom prst="ellipse">
                <a:avLst/>
              </a:prstGeom>
              <a:solidFill>
                <a:srgbClr val="C00000"/>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34" name="Oval 27">
                <a:extLst>
                  <a:ext uri="{FF2B5EF4-FFF2-40B4-BE49-F238E27FC236}">
                    <a16:creationId xmlns:a16="http://schemas.microsoft.com/office/drawing/2014/main" id="{89425255-FFF8-4318-8E70-C29C3C881695}"/>
                  </a:ext>
                </a:extLst>
              </p:cNvPr>
              <p:cNvSpPr>
                <a:spLocks noChangeArrowheads="1"/>
              </p:cNvSpPr>
              <p:nvPr/>
            </p:nvSpPr>
            <p:spPr bwMode="auto">
              <a:xfrm>
                <a:off x="4682162" y="1598370"/>
                <a:ext cx="78381" cy="95859"/>
              </a:xfrm>
              <a:prstGeom prst="ellipse">
                <a:avLst/>
              </a:prstGeom>
              <a:solidFill>
                <a:srgbClr val="C00000"/>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35" name="Oval 28">
                <a:extLst>
                  <a:ext uri="{FF2B5EF4-FFF2-40B4-BE49-F238E27FC236}">
                    <a16:creationId xmlns:a16="http://schemas.microsoft.com/office/drawing/2014/main" id="{60388454-BD77-43A8-B10D-ADAEB4DB365B}"/>
                  </a:ext>
                </a:extLst>
              </p:cNvPr>
              <p:cNvSpPr>
                <a:spLocks noChangeArrowheads="1"/>
              </p:cNvSpPr>
              <p:nvPr/>
            </p:nvSpPr>
            <p:spPr bwMode="auto">
              <a:xfrm>
                <a:off x="4843279" y="1349992"/>
                <a:ext cx="78381" cy="95859"/>
              </a:xfrm>
              <a:prstGeom prst="ellipse">
                <a:avLst/>
              </a:prstGeom>
              <a:solidFill>
                <a:srgbClr val="C00000"/>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36" name="Oval 29">
                <a:extLst>
                  <a:ext uri="{FF2B5EF4-FFF2-40B4-BE49-F238E27FC236}">
                    <a16:creationId xmlns:a16="http://schemas.microsoft.com/office/drawing/2014/main" id="{8C545745-6080-4A70-A134-70B1E3CF7620}"/>
                  </a:ext>
                </a:extLst>
              </p:cNvPr>
              <p:cNvSpPr>
                <a:spLocks noChangeArrowheads="1"/>
              </p:cNvSpPr>
              <p:nvPr/>
            </p:nvSpPr>
            <p:spPr bwMode="auto">
              <a:xfrm>
                <a:off x="5017458" y="1572246"/>
                <a:ext cx="78381" cy="95859"/>
              </a:xfrm>
              <a:prstGeom prst="ellipse">
                <a:avLst/>
              </a:prstGeom>
              <a:solidFill>
                <a:srgbClr val="C00000"/>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grpSp>
        <p:sp>
          <p:nvSpPr>
            <p:cNvPr id="8" name="TextBox 30">
              <a:extLst>
                <a:ext uri="{FF2B5EF4-FFF2-40B4-BE49-F238E27FC236}">
                  <a16:creationId xmlns:a16="http://schemas.microsoft.com/office/drawing/2014/main" id="{E8AE2B46-85E0-4BCF-9158-375E40BD15AD}"/>
                </a:ext>
              </a:extLst>
            </p:cNvPr>
            <p:cNvSpPr txBox="1">
              <a:spLocks noChangeArrowheads="1"/>
            </p:cNvSpPr>
            <p:nvPr/>
          </p:nvSpPr>
          <p:spPr bwMode="auto">
            <a:xfrm>
              <a:off x="1208556" y="2674607"/>
              <a:ext cx="398698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US" altLang="en-US" sz="1000" dirty="0"/>
                <a:t>Healthy B             Healthy T                 COVID  B              COVID T</a:t>
              </a:r>
            </a:p>
          </p:txBody>
        </p:sp>
        <p:cxnSp>
          <p:nvCxnSpPr>
            <p:cNvPr id="9" name="Straight Arrow Connector 32">
              <a:extLst>
                <a:ext uri="{FF2B5EF4-FFF2-40B4-BE49-F238E27FC236}">
                  <a16:creationId xmlns:a16="http://schemas.microsoft.com/office/drawing/2014/main" id="{96CB8183-D52E-4E18-9D86-43DC1E1ECC41}"/>
                </a:ext>
              </a:extLst>
            </p:cNvPr>
            <p:cNvCxnSpPr>
              <a:cxnSpLocks noChangeShapeType="1"/>
            </p:cNvCxnSpPr>
            <p:nvPr/>
          </p:nvCxnSpPr>
          <p:spPr bwMode="auto">
            <a:xfrm flipV="1">
              <a:off x="697815" y="1271588"/>
              <a:ext cx="0" cy="1254875"/>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0" name="TextBox 34">
              <a:extLst>
                <a:ext uri="{FF2B5EF4-FFF2-40B4-BE49-F238E27FC236}">
                  <a16:creationId xmlns:a16="http://schemas.microsoft.com/office/drawing/2014/main" id="{4E38FAA8-83CA-492D-B4DD-0B890A798F6B}"/>
                </a:ext>
              </a:extLst>
            </p:cNvPr>
            <p:cNvSpPr txBox="1">
              <a:spLocks noChangeArrowheads="1"/>
            </p:cNvSpPr>
            <p:nvPr/>
          </p:nvSpPr>
          <p:spPr bwMode="auto">
            <a:xfrm rot="-5400000">
              <a:off x="-5836" y="1819324"/>
              <a:ext cx="1115154" cy="246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US" altLang="en-US" sz="1000"/>
                <a:t>Expression level</a:t>
              </a:r>
            </a:p>
          </p:txBody>
        </p:sp>
        <p:sp>
          <p:nvSpPr>
            <p:cNvPr id="11" name="Right Arrow 35">
              <a:extLst>
                <a:ext uri="{FF2B5EF4-FFF2-40B4-BE49-F238E27FC236}">
                  <a16:creationId xmlns:a16="http://schemas.microsoft.com/office/drawing/2014/main" id="{ECEC4C65-562C-42DC-B69A-362D61317E0E}"/>
                </a:ext>
              </a:extLst>
            </p:cNvPr>
            <p:cNvSpPr>
              <a:spLocks noChangeArrowheads="1"/>
            </p:cNvSpPr>
            <p:nvPr/>
          </p:nvSpPr>
          <p:spPr bwMode="auto">
            <a:xfrm>
              <a:off x="5418072" y="1694229"/>
              <a:ext cx="357068" cy="596933"/>
            </a:xfrm>
            <a:prstGeom prst="rightArrow">
              <a:avLst>
                <a:gd name="adj1" fmla="val 50000"/>
                <a:gd name="adj2" fmla="val 50000"/>
              </a:avLst>
            </a:prstGeom>
            <a:solidFill>
              <a:schemeClr val="tx1"/>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12" name="TextBox 36">
              <a:extLst>
                <a:ext uri="{FF2B5EF4-FFF2-40B4-BE49-F238E27FC236}">
                  <a16:creationId xmlns:a16="http://schemas.microsoft.com/office/drawing/2014/main" id="{F285724D-F189-4993-8CD0-1513CE89A1DF}"/>
                </a:ext>
              </a:extLst>
            </p:cNvPr>
            <p:cNvSpPr txBox="1">
              <a:spLocks noChangeArrowheads="1"/>
            </p:cNvSpPr>
            <p:nvPr/>
          </p:nvSpPr>
          <p:spPr bwMode="auto">
            <a:xfrm>
              <a:off x="6074369" y="2674606"/>
              <a:ext cx="2683869" cy="554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US" altLang="en-US" sz="1000" dirty="0"/>
                <a:t>Conclusions:    COVID induces expression</a:t>
              </a:r>
            </a:p>
            <a:p>
              <a:pPr>
                <a:spcBef>
                  <a:spcPct val="0"/>
                </a:spcBef>
                <a:buFontTx/>
                <a:buNone/>
              </a:pPr>
              <a:endParaRPr lang="en-US" altLang="en-US" sz="1000" dirty="0"/>
            </a:p>
            <a:p>
              <a:pPr>
                <a:spcBef>
                  <a:spcPct val="0"/>
                </a:spcBef>
                <a:buFontTx/>
                <a:buNone/>
              </a:pPr>
              <a:r>
                <a:rPr lang="en-US" altLang="en-US" sz="1000" dirty="0"/>
                <a:t>	T &lt; B only in healthy people</a:t>
              </a:r>
            </a:p>
          </p:txBody>
        </p:sp>
      </p:grpSp>
      <p:grpSp>
        <p:nvGrpSpPr>
          <p:cNvPr id="37" name="Group 36">
            <a:extLst>
              <a:ext uri="{FF2B5EF4-FFF2-40B4-BE49-F238E27FC236}">
                <a16:creationId xmlns:a16="http://schemas.microsoft.com/office/drawing/2014/main" id="{D1AB3E20-A3B9-488E-84D7-A610D31AECDA}"/>
              </a:ext>
            </a:extLst>
          </p:cNvPr>
          <p:cNvGrpSpPr>
            <a:grpSpLocks/>
          </p:cNvGrpSpPr>
          <p:nvPr/>
        </p:nvGrpSpPr>
        <p:grpSpPr bwMode="auto">
          <a:xfrm>
            <a:off x="1965915" y="4059834"/>
            <a:ext cx="8593137" cy="2371725"/>
            <a:chOff x="427038" y="4010061"/>
            <a:chExt cx="8593137" cy="2371689"/>
          </a:xfrm>
        </p:grpSpPr>
        <p:sp>
          <p:nvSpPr>
            <p:cNvPr id="38" name="Rectangle 37">
              <a:extLst>
                <a:ext uri="{FF2B5EF4-FFF2-40B4-BE49-F238E27FC236}">
                  <a16:creationId xmlns:a16="http://schemas.microsoft.com/office/drawing/2014/main" id="{F97469F9-784C-4665-B206-DFC0C176FF3B}"/>
                </a:ext>
              </a:extLst>
            </p:cNvPr>
            <p:cNvSpPr>
              <a:spLocks noChangeArrowheads="1"/>
            </p:cNvSpPr>
            <p:nvPr/>
          </p:nvSpPr>
          <p:spPr bwMode="auto">
            <a:xfrm>
              <a:off x="6356973" y="4597799"/>
              <a:ext cx="226426" cy="204611"/>
            </a:xfrm>
            <a:prstGeom prst="rect">
              <a:avLst/>
            </a:prstGeom>
            <a:solidFill>
              <a:schemeClr val="accent1"/>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39" name="Rectangle 38">
              <a:extLst>
                <a:ext uri="{FF2B5EF4-FFF2-40B4-BE49-F238E27FC236}">
                  <a16:creationId xmlns:a16="http://schemas.microsoft.com/office/drawing/2014/main" id="{825126E8-2BC1-4BBE-9A1D-353FF7918263}"/>
                </a:ext>
              </a:extLst>
            </p:cNvPr>
            <p:cNvSpPr>
              <a:spLocks noChangeArrowheads="1"/>
            </p:cNvSpPr>
            <p:nvPr/>
          </p:nvSpPr>
          <p:spPr bwMode="auto">
            <a:xfrm>
              <a:off x="6883858" y="4802409"/>
              <a:ext cx="239488" cy="239448"/>
            </a:xfrm>
            <a:prstGeom prst="rect">
              <a:avLst/>
            </a:prstGeom>
            <a:solidFill>
              <a:schemeClr val="accent5">
                <a:lumMod val="75000"/>
              </a:schemeClr>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40" name="Rectangle 39">
              <a:extLst>
                <a:ext uri="{FF2B5EF4-FFF2-40B4-BE49-F238E27FC236}">
                  <a16:creationId xmlns:a16="http://schemas.microsoft.com/office/drawing/2014/main" id="{180E48FB-3F87-4394-9DEE-715E8CCC3E6F}"/>
                </a:ext>
              </a:extLst>
            </p:cNvPr>
            <p:cNvSpPr>
              <a:spLocks noChangeArrowheads="1"/>
            </p:cNvSpPr>
            <p:nvPr/>
          </p:nvSpPr>
          <p:spPr bwMode="auto">
            <a:xfrm>
              <a:off x="7458642" y="4088429"/>
              <a:ext cx="209012" cy="356990"/>
            </a:xfrm>
            <a:prstGeom prst="rect">
              <a:avLst/>
            </a:prstGeom>
            <a:solidFill>
              <a:srgbClr val="FF66FF"/>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41" name="Rectangle 40">
              <a:extLst>
                <a:ext uri="{FF2B5EF4-FFF2-40B4-BE49-F238E27FC236}">
                  <a16:creationId xmlns:a16="http://schemas.microsoft.com/office/drawing/2014/main" id="{BE1A1D0F-CE22-47AA-9B7A-9ECBE5781146}"/>
                </a:ext>
              </a:extLst>
            </p:cNvPr>
            <p:cNvSpPr>
              <a:spLocks noChangeArrowheads="1"/>
            </p:cNvSpPr>
            <p:nvPr/>
          </p:nvSpPr>
          <p:spPr bwMode="auto">
            <a:xfrm>
              <a:off x="7941983" y="4010061"/>
              <a:ext cx="222067" cy="600774"/>
            </a:xfrm>
            <a:prstGeom prst="rect">
              <a:avLst/>
            </a:prstGeom>
            <a:solidFill>
              <a:srgbClr val="C00000"/>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grpSp>
          <p:nvGrpSpPr>
            <p:cNvPr id="42" name="Group 3">
              <a:extLst>
                <a:ext uri="{FF2B5EF4-FFF2-40B4-BE49-F238E27FC236}">
                  <a16:creationId xmlns:a16="http://schemas.microsoft.com/office/drawing/2014/main" id="{E4FC56D4-7B0C-4ADE-99B2-90A6FCC0151A}"/>
                </a:ext>
              </a:extLst>
            </p:cNvPr>
            <p:cNvGrpSpPr>
              <a:grpSpLocks/>
            </p:cNvGrpSpPr>
            <p:nvPr/>
          </p:nvGrpSpPr>
          <p:grpSpPr bwMode="auto">
            <a:xfrm>
              <a:off x="1175213" y="4028953"/>
              <a:ext cx="3918972" cy="986762"/>
              <a:chOff x="1175213" y="3875088"/>
              <a:chExt cx="3918972" cy="1175463"/>
            </a:xfrm>
          </p:grpSpPr>
          <p:sp>
            <p:nvSpPr>
              <p:cNvPr id="48" name="Oval 41">
                <a:extLst>
                  <a:ext uri="{FF2B5EF4-FFF2-40B4-BE49-F238E27FC236}">
                    <a16:creationId xmlns:a16="http://schemas.microsoft.com/office/drawing/2014/main" id="{6E03021D-FDCF-493D-8079-E07A4DE49C9D}"/>
                  </a:ext>
                </a:extLst>
              </p:cNvPr>
              <p:cNvSpPr>
                <a:spLocks noChangeArrowheads="1"/>
              </p:cNvSpPr>
              <p:nvPr/>
            </p:nvSpPr>
            <p:spPr bwMode="auto">
              <a:xfrm>
                <a:off x="1175213" y="4628277"/>
                <a:ext cx="78379" cy="95778"/>
              </a:xfrm>
              <a:prstGeom prst="ellipse">
                <a:avLst/>
              </a:prstGeom>
              <a:solidFill>
                <a:schemeClr val="accent1"/>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49" name="Oval 42">
                <a:extLst>
                  <a:ext uri="{FF2B5EF4-FFF2-40B4-BE49-F238E27FC236}">
                    <a16:creationId xmlns:a16="http://schemas.microsoft.com/office/drawing/2014/main" id="{93961BB5-834F-4597-B18E-7120BA65381B}"/>
                  </a:ext>
                </a:extLst>
              </p:cNvPr>
              <p:cNvSpPr>
                <a:spLocks noChangeArrowheads="1"/>
              </p:cNvSpPr>
              <p:nvPr/>
            </p:nvSpPr>
            <p:spPr bwMode="auto">
              <a:xfrm>
                <a:off x="1327618" y="4615208"/>
                <a:ext cx="78379" cy="95778"/>
              </a:xfrm>
              <a:prstGeom prst="ellipse">
                <a:avLst/>
              </a:prstGeom>
              <a:solidFill>
                <a:schemeClr val="accent1"/>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50" name="Oval 43">
                <a:extLst>
                  <a:ext uri="{FF2B5EF4-FFF2-40B4-BE49-F238E27FC236}">
                    <a16:creationId xmlns:a16="http://schemas.microsoft.com/office/drawing/2014/main" id="{088087DD-2E6D-4EFB-9C37-09FF6C4DF10E}"/>
                  </a:ext>
                </a:extLst>
              </p:cNvPr>
              <p:cNvSpPr>
                <a:spLocks noChangeArrowheads="1"/>
              </p:cNvSpPr>
              <p:nvPr/>
            </p:nvSpPr>
            <p:spPr bwMode="auto">
              <a:xfrm>
                <a:off x="1497441" y="4654384"/>
                <a:ext cx="78379" cy="95778"/>
              </a:xfrm>
              <a:prstGeom prst="ellipse">
                <a:avLst/>
              </a:prstGeom>
              <a:solidFill>
                <a:schemeClr val="accent1"/>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51" name="Oval 44">
                <a:extLst>
                  <a:ext uri="{FF2B5EF4-FFF2-40B4-BE49-F238E27FC236}">
                    <a16:creationId xmlns:a16="http://schemas.microsoft.com/office/drawing/2014/main" id="{0315CC73-AB76-496C-A820-92278587E200}"/>
                  </a:ext>
                </a:extLst>
              </p:cNvPr>
              <p:cNvSpPr>
                <a:spLocks noChangeArrowheads="1"/>
              </p:cNvSpPr>
              <p:nvPr/>
            </p:nvSpPr>
            <p:spPr bwMode="auto">
              <a:xfrm>
                <a:off x="1623718" y="4693561"/>
                <a:ext cx="78379" cy="95778"/>
              </a:xfrm>
              <a:prstGeom prst="ellipse">
                <a:avLst/>
              </a:prstGeom>
              <a:solidFill>
                <a:schemeClr val="accent1"/>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52" name="Oval 45">
                <a:extLst>
                  <a:ext uri="{FF2B5EF4-FFF2-40B4-BE49-F238E27FC236}">
                    <a16:creationId xmlns:a16="http://schemas.microsoft.com/office/drawing/2014/main" id="{79447566-74F4-41AD-B7DC-40D6394494CF}"/>
                  </a:ext>
                </a:extLst>
              </p:cNvPr>
              <p:cNvSpPr>
                <a:spLocks noChangeArrowheads="1"/>
              </p:cNvSpPr>
              <p:nvPr/>
            </p:nvSpPr>
            <p:spPr bwMode="auto">
              <a:xfrm>
                <a:off x="1784832" y="4610835"/>
                <a:ext cx="78379" cy="95778"/>
              </a:xfrm>
              <a:prstGeom prst="ellipse">
                <a:avLst/>
              </a:prstGeom>
              <a:solidFill>
                <a:schemeClr val="accent1"/>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53" name="Oval 46">
                <a:extLst>
                  <a:ext uri="{FF2B5EF4-FFF2-40B4-BE49-F238E27FC236}">
                    <a16:creationId xmlns:a16="http://schemas.microsoft.com/office/drawing/2014/main" id="{449242DC-D711-4817-96D0-DE746A962C77}"/>
                  </a:ext>
                </a:extLst>
              </p:cNvPr>
              <p:cNvSpPr>
                <a:spLocks noChangeArrowheads="1"/>
              </p:cNvSpPr>
              <p:nvPr/>
            </p:nvSpPr>
            <p:spPr bwMode="auto">
              <a:xfrm>
                <a:off x="1959008" y="4597799"/>
                <a:ext cx="78379" cy="95778"/>
              </a:xfrm>
              <a:prstGeom prst="ellipse">
                <a:avLst/>
              </a:prstGeom>
              <a:solidFill>
                <a:schemeClr val="accent1"/>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54" name="Oval 47">
                <a:extLst>
                  <a:ext uri="{FF2B5EF4-FFF2-40B4-BE49-F238E27FC236}">
                    <a16:creationId xmlns:a16="http://schemas.microsoft.com/office/drawing/2014/main" id="{B08D266B-2C16-49AE-9A28-988D29E0C012}"/>
                  </a:ext>
                </a:extLst>
              </p:cNvPr>
              <p:cNvSpPr>
                <a:spLocks noChangeArrowheads="1"/>
              </p:cNvSpPr>
              <p:nvPr/>
            </p:nvSpPr>
            <p:spPr bwMode="auto">
              <a:xfrm>
                <a:off x="2172375" y="4885141"/>
                <a:ext cx="78379" cy="95778"/>
              </a:xfrm>
              <a:prstGeom prst="ellipse">
                <a:avLst/>
              </a:prstGeom>
              <a:solidFill>
                <a:srgbClr val="0000CC"/>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55" name="Oval 48">
                <a:extLst>
                  <a:ext uri="{FF2B5EF4-FFF2-40B4-BE49-F238E27FC236}">
                    <a16:creationId xmlns:a16="http://schemas.microsoft.com/office/drawing/2014/main" id="{9DE7056C-A42F-4C10-81DF-0DAF7D908685}"/>
                  </a:ext>
                </a:extLst>
              </p:cNvPr>
              <p:cNvSpPr>
                <a:spLocks noChangeArrowheads="1"/>
              </p:cNvSpPr>
              <p:nvPr/>
            </p:nvSpPr>
            <p:spPr bwMode="auto">
              <a:xfrm>
                <a:off x="2324780" y="4863364"/>
                <a:ext cx="78379" cy="95778"/>
              </a:xfrm>
              <a:prstGeom prst="ellipse">
                <a:avLst/>
              </a:prstGeom>
              <a:solidFill>
                <a:srgbClr val="0000CC"/>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56" name="Oval 49">
                <a:extLst>
                  <a:ext uri="{FF2B5EF4-FFF2-40B4-BE49-F238E27FC236}">
                    <a16:creationId xmlns:a16="http://schemas.microsoft.com/office/drawing/2014/main" id="{B90F8683-41BF-4000-BDB7-E1BD4337D42C}"/>
                  </a:ext>
                </a:extLst>
              </p:cNvPr>
              <p:cNvSpPr>
                <a:spLocks noChangeArrowheads="1"/>
              </p:cNvSpPr>
              <p:nvPr/>
            </p:nvSpPr>
            <p:spPr bwMode="auto">
              <a:xfrm>
                <a:off x="2494603" y="4946078"/>
                <a:ext cx="78379" cy="95778"/>
              </a:xfrm>
              <a:prstGeom prst="ellipse">
                <a:avLst/>
              </a:prstGeom>
              <a:solidFill>
                <a:srgbClr val="0000CC"/>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57" name="Oval 50">
                <a:extLst>
                  <a:ext uri="{FF2B5EF4-FFF2-40B4-BE49-F238E27FC236}">
                    <a16:creationId xmlns:a16="http://schemas.microsoft.com/office/drawing/2014/main" id="{B03A4FB7-6C9A-4EA7-AA1F-27CA2EDDD26E}"/>
                  </a:ext>
                </a:extLst>
              </p:cNvPr>
              <p:cNvSpPr>
                <a:spLocks noChangeArrowheads="1"/>
              </p:cNvSpPr>
              <p:nvPr/>
            </p:nvSpPr>
            <p:spPr bwMode="auto">
              <a:xfrm>
                <a:off x="2638298" y="4915594"/>
                <a:ext cx="78379" cy="95778"/>
              </a:xfrm>
              <a:prstGeom prst="ellipse">
                <a:avLst/>
              </a:prstGeom>
              <a:solidFill>
                <a:srgbClr val="0000CC"/>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58" name="Oval 51">
                <a:extLst>
                  <a:ext uri="{FF2B5EF4-FFF2-40B4-BE49-F238E27FC236}">
                    <a16:creationId xmlns:a16="http://schemas.microsoft.com/office/drawing/2014/main" id="{EE133672-5C93-46E1-B9FA-7FBCD176BA44}"/>
                  </a:ext>
                </a:extLst>
              </p:cNvPr>
              <p:cNvSpPr>
                <a:spLocks noChangeArrowheads="1"/>
              </p:cNvSpPr>
              <p:nvPr/>
            </p:nvSpPr>
            <p:spPr bwMode="auto">
              <a:xfrm>
                <a:off x="2790703" y="4954773"/>
                <a:ext cx="78379" cy="95778"/>
              </a:xfrm>
              <a:prstGeom prst="ellipse">
                <a:avLst/>
              </a:prstGeom>
              <a:solidFill>
                <a:srgbClr val="0000CC"/>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59" name="Oval 52">
                <a:extLst>
                  <a:ext uri="{FF2B5EF4-FFF2-40B4-BE49-F238E27FC236}">
                    <a16:creationId xmlns:a16="http://schemas.microsoft.com/office/drawing/2014/main" id="{2590ECF9-5280-4FC7-A241-72F3E5E8E9A0}"/>
                  </a:ext>
                </a:extLst>
              </p:cNvPr>
              <p:cNvSpPr>
                <a:spLocks noChangeArrowheads="1"/>
              </p:cNvSpPr>
              <p:nvPr/>
            </p:nvSpPr>
            <p:spPr bwMode="auto">
              <a:xfrm>
                <a:off x="2956170" y="4915615"/>
                <a:ext cx="78379" cy="95778"/>
              </a:xfrm>
              <a:prstGeom prst="ellipse">
                <a:avLst/>
              </a:prstGeom>
              <a:solidFill>
                <a:srgbClr val="0000CC"/>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60" name="Oval 53">
                <a:extLst>
                  <a:ext uri="{FF2B5EF4-FFF2-40B4-BE49-F238E27FC236}">
                    <a16:creationId xmlns:a16="http://schemas.microsoft.com/office/drawing/2014/main" id="{272A3971-FBAB-454D-BA1F-599D0FC95560}"/>
                  </a:ext>
                </a:extLst>
              </p:cNvPr>
              <p:cNvSpPr>
                <a:spLocks noChangeArrowheads="1"/>
              </p:cNvSpPr>
              <p:nvPr/>
            </p:nvSpPr>
            <p:spPr bwMode="auto">
              <a:xfrm>
                <a:off x="3234849" y="4214690"/>
                <a:ext cx="78379" cy="95778"/>
              </a:xfrm>
              <a:prstGeom prst="ellipse">
                <a:avLst/>
              </a:prstGeom>
              <a:solidFill>
                <a:srgbClr val="FF66FF"/>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61" name="Oval 54">
                <a:extLst>
                  <a:ext uri="{FF2B5EF4-FFF2-40B4-BE49-F238E27FC236}">
                    <a16:creationId xmlns:a16="http://schemas.microsoft.com/office/drawing/2014/main" id="{CD56595D-458E-4A85-93C6-3DC5A06391BB}"/>
                  </a:ext>
                </a:extLst>
              </p:cNvPr>
              <p:cNvSpPr>
                <a:spLocks noChangeArrowheads="1"/>
              </p:cNvSpPr>
              <p:nvPr/>
            </p:nvSpPr>
            <p:spPr bwMode="auto">
              <a:xfrm>
                <a:off x="3387253" y="4236452"/>
                <a:ext cx="78379" cy="95778"/>
              </a:xfrm>
              <a:prstGeom prst="ellipse">
                <a:avLst/>
              </a:prstGeom>
              <a:solidFill>
                <a:srgbClr val="FF66FF"/>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62" name="Oval 55">
                <a:extLst>
                  <a:ext uri="{FF2B5EF4-FFF2-40B4-BE49-F238E27FC236}">
                    <a16:creationId xmlns:a16="http://schemas.microsoft.com/office/drawing/2014/main" id="{04DB91FE-3BC5-4316-A058-05968C98C42B}"/>
                  </a:ext>
                </a:extLst>
              </p:cNvPr>
              <p:cNvSpPr>
                <a:spLocks noChangeArrowheads="1"/>
              </p:cNvSpPr>
              <p:nvPr/>
            </p:nvSpPr>
            <p:spPr bwMode="auto">
              <a:xfrm>
                <a:off x="3557077" y="4057940"/>
                <a:ext cx="78379" cy="95778"/>
              </a:xfrm>
              <a:prstGeom prst="ellipse">
                <a:avLst/>
              </a:prstGeom>
              <a:solidFill>
                <a:srgbClr val="FF66FF"/>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63" name="Oval 56">
                <a:extLst>
                  <a:ext uri="{FF2B5EF4-FFF2-40B4-BE49-F238E27FC236}">
                    <a16:creationId xmlns:a16="http://schemas.microsoft.com/office/drawing/2014/main" id="{00921592-9A2B-490B-A388-917DAA400739}"/>
                  </a:ext>
                </a:extLst>
              </p:cNvPr>
              <p:cNvSpPr>
                <a:spLocks noChangeArrowheads="1"/>
              </p:cNvSpPr>
              <p:nvPr/>
            </p:nvSpPr>
            <p:spPr bwMode="auto">
              <a:xfrm>
                <a:off x="3709481" y="4027459"/>
                <a:ext cx="78379" cy="95778"/>
              </a:xfrm>
              <a:prstGeom prst="ellipse">
                <a:avLst/>
              </a:prstGeom>
              <a:solidFill>
                <a:srgbClr val="FF66FF"/>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64" name="Oval 57">
                <a:extLst>
                  <a:ext uri="{FF2B5EF4-FFF2-40B4-BE49-F238E27FC236}">
                    <a16:creationId xmlns:a16="http://schemas.microsoft.com/office/drawing/2014/main" id="{2543F1B8-638D-4952-89F1-DFFEC8963115}"/>
                  </a:ext>
                </a:extLst>
              </p:cNvPr>
              <p:cNvSpPr>
                <a:spLocks noChangeArrowheads="1"/>
              </p:cNvSpPr>
              <p:nvPr/>
            </p:nvSpPr>
            <p:spPr bwMode="auto">
              <a:xfrm>
                <a:off x="3844467" y="4423643"/>
                <a:ext cx="78379" cy="95778"/>
              </a:xfrm>
              <a:prstGeom prst="ellipse">
                <a:avLst/>
              </a:prstGeom>
              <a:solidFill>
                <a:srgbClr val="FF66FF"/>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65" name="Oval 58">
                <a:extLst>
                  <a:ext uri="{FF2B5EF4-FFF2-40B4-BE49-F238E27FC236}">
                    <a16:creationId xmlns:a16="http://schemas.microsoft.com/office/drawing/2014/main" id="{E97C542A-54A0-44A5-8B17-8F9D02CCE45D}"/>
                  </a:ext>
                </a:extLst>
              </p:cNvPr>
              <p:cNvSpPr>
                <a:spLocks noChangeArrowheads="1"/>
              </p:cNvSpPr>
              <p:nvPr/>
            </p:nvSpPr>
            <p:spPr bwMode="auto">
              <a:xfrm>
                <a:off x="4018644" y="4410606"/>
                <a:ext cx="78379" cy="95778"/>
              </a:xfrm>
              <a:prstGeom prst="ellipse">
                <a:avLst/>
              </a:prstGeom>
              <a:solidFill>
                <a:srgbClr val="FF66FF"/>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66" name="Oval 59">
                <a:extLst>
                  <a:ext uri="{FF2B5EF4-FFF2-40B4-BE49-F238E27FC236}">
                    <a16:creationId xmlns:a16="http://schemas.microsoft.com/office/drawing/2014/main" id="{B48A2C48-3795-4BE0-8381-D1AC579EEE4B}"/>
                  </a:ext>
                </a:extLst>
              </p:cNvPr>
              <p:cNvSpPr>
                <a:spLocks noChangeArrowheads="1"/>
              </p:cNvSpPr>
              <p:nvPr/>
            </p:nvSpPr>
            <p:spPr bwMode="auto">
              <a:xfrm>
                <a:off x="4232010" y="4236454"/>
                <a:ext cx="78379" cy="95778"/>
              </a:xfrm>
              <a:prstGeom prst="ellipse">
                <a:avLst/>
              </a:prstGeom>
              <a:solidFill>
                <a:srgbClr val="C00000"/>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67" name="Oval 60">
                <a:extLst>
                  <a:ext uri="{FF2B5EF4-FFF2-40B4-BE49-F238E27FC236}">
                    <a16:creationId xmlns:a16="http://schemas.microsoft.com/office/drawing/2014/main" id="{0CDABA88-F030-4840-99E3-45377DC11372}"/>
                  </a:ext>
                </a:extLst>
              </p:cNvPr>
              <p:cNvSpPr>
                <a:spLocks noChangeArrowheads="1"/>
              </p:cNvSpPr>
              <p:nvPr/>
            </p:nvSpPr>
            <p:spPr bwMode="auto">
              <a:xfrm>
                <a:off x="4384415" y="3875088"/>
                <a:ext cx="78379" cy="95778"/>
              </a:xfrm>
              <a:prstGeom prst="ellipse">
                <a:avLst/>
              </a:prstGeom>
              <a:solidFill>
                <a:srgbClr val="C00000"/>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68" name="Oval 61">
                <a:extLst>
                  <a:ext uri="{FF2B5EF4-FFF2-40B4-BE49-F238E27FC236}">
                    <a16:creationId xmlns:a16="http://schemas.microsoft.com/office/drawing/2014/main" id="{AA3F334D-6BC1-45DD-B247-65222DBA4B94}"/>
                  </a:ext>
                </a:extLst>
              </p:cNvPr>
              <p:cNvSpPr>
                <a:spLocks noChangeArrowheads="1"/>
              </p:cNvSpPr>
              <p:nvPr/>
            </p:nvSpPr>
            <p:spPr bwMode="auto">
              <a:xfrm>
                <a:off x="4554238" y="4097119"/>
                <a:ext cx="78379" cy="95778"/>
              </a:xfrm>
              <a:prstGeom prst="ellipse">
                <a:avLst/>
              </a:prstGeom>
              <a:solidFill>
                <a:srgbClr val="C00000"/>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69" name="Oval 62">
                <a:extLst>
                  <a:ext uri="{FF2B5EF4-FFF2-40B4-BE49-F238E27FC236}">
                    <a16:creationId xmlns:a16="http://schemas.microsoft.com/office/drawing/2014/main" id="{D7AE1585-5BD3-401A-9D87-268BBE100B07}"/>
                  </a:ext>
                </a:extLst>
              </p:cNvPr>
              <p:cNvSpPr>
                <a:spLocks noChangeArrowheads="1"/>
              </p:cNvSpPr>
              <p:nvPr/>
            </p:nvSpPr>
            <p:spPr bwMode="auto">
              <a:xfrm>
                <a:off x="4706643" y="4458472"/>
                <a:ext cx="78379" cy="95778"/>
              </a:xfrm>
              <a:prstGeom prst="ellipse">
                <a:avLst/>
              </a:prstGeom>
              <a:solidFill>
                <a:srgbClr val="C00000"/>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70" name="Oval 63">
                <a:extLst>
                  <a:ext uri="{FF2B5EF4-FFF2-40B4-BE49-F238E27FC236}">
                    <a16:creationId xmlns:a16="http://schemas.microsoft.com/office/drawing/2014/main" id="{4EE19DE3-84C8-43BE-B534-6F1121D02AD2}"/>
                  </a:ext>
                </a:extLst>
              </p:cNvPr>
              <p:cNvSpPr>
                <a:spLocks noChangeArrowheads="1"/>
              </p:cNvSpPr>
              <p:nvPr/>
            </p:nvSpPr>
            <p:spPr bwMode="auto">
              <a:xfrm>
                <a:off x="4841629" y="4140644"/>
                <a:ext cx="78379" cy="95778"/>
              </a:xfrm>
              <a:prstGeom prst="ellipse">
                <a:avLst/>
              </a:prstGeom>
              <a:solidFill>
                <a:srgbClr val="C00000"/>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71" name="Oval 64">
                <a:extLst>
                  <a:ext uri="{FF2B5EF4-FFF2-40B4-BE49-F238E27FC236}">
                    <a16:creationId xmlns:a16="http://schemas.microsoft.com/office/drawing/2014/main" id="{C5A0E058-588A-4C30-A59C-F58E838E0555}"/>
                  </a:ext>
                </a:extLst>
              </p:cNvPr>
              <p:cNvSpPr>
                <a:spLocks noChangeArrowheads="1"/>
              </p:cNvSpPr>
              <p:nvPr/>
            </p:nvSpPr>
            <p:spPr bwMode="auto">
              <a:xfrm>
                <a:off x="5015806" y="4162456"/>
                <a:ext cx="78379" cy="95778"/>
              </a:xfrm>
              <a:prstGeom prst="ellipse">
                <a:avLst/>
              </a:prstGeom>
              <a:solidFill>
                <a:srgbClr val="C00000"/>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grpSp>
        <p:sp>
          <p:nvSpPr>
            <p:cNvPr id="43" name="TextBox 65">
              <a:extLst>
                <a:ext uri="{FF2B5EF4-FFF2-40B4-BE49-F238E27FC236}">
                  <a16:creationId xmlns:a16="http://schemas.microsoft.com/office/drawing/2014/main" id="{BEAD59E2-9BB4-4643-ABB6-C03938AC08A4}"/>
                </a:ext>
              </a:extLst>
            </p:cNvPr>
            <p:cNvSpPr txBox="1">
              <a:spLocks noChangeArrowheads="1"/>
            </p:cNvSpPr>
            <p:nvPr/>
          </p:nvSpPr>
          <p:spPr bwMode="auto">
            <a:xfrm>
              <a:off x="1206958" y="5411899"/>
              <a:ext cx="3986989" cy="246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US" altLang="en-US" sz="1000" dirty="0"/>
                <a:t>Healthy B             Healthy T                 COVID  B               COVID T</a:t>
              </a:r>
            </a:p>
          </p:txBody>
        </p:sp>
        <p:cxnSp>
          <p:nvCxnSpPr>
            <p:cNvPr id="44" name="Straight Arrow Connector 66">
              <a:extLst>
                <a:ext uri="{FF2B5EF4-FFF2-40B4-BE49-F238E27FC236}">
                  <a16:creationId xmlns:a16="http://schemas.microsoft.com/office/drawing/2014/main" id="{E564D2F7-1563-4A8D-865D-7296EEE9DCBC}"/>
                </a:ext>
              </a:extLst>
            </p:cNvPr>
            <p:cNvCxnSpPr>
              <a:cxnSpLocks noChangeShapeType="1"/>
            </p:cNvCxnSpPr>
            <p:nvPr/>
          </p:nvCxnSpPr>
          <p:spPr bwMode="auto">
            <a:xfrm flipV="1">
              <a:off x="696224" y="4010061"/>
              <a:ext cx="0" cy="1253818"/>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45" name="TextBox 67">
              <a:extLst>
                <a:ext uri="{FF2B5EF4-FFF2-40B4-BE49-F238E27FC236}">
                  <a16:creationId xmlns:a16="http://schemas.microsoft.com/office/drawing/2014/main" id="{30EC10CA-A82C-4CB1-886F-E44BA6A02676}"/>
                </a:ext>
              </a:extLst>
            </p:cNvPr>
            <p:cNvSpPr txBox="1">
              <a:spLocks noChangeArrowheads="1"/>
            </p:cNvSpPr>
            <p:nvPr/>
          </p:nvSpPr>
          <p:spPr bwMode="auto">
            <a:xfrm rot="-5400000">
              <a:off x="-6955" y="4557234"/>
              <a:ext cx="1114216" cy="246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US" altLang="en-US" sz="1000"/>
                <a:t>Expression level</a:t>
              </a:r>
            </a:p>
          </p:txBody>
        </p:sp>
        <p:sp>
          <p:nvSpPr>
            <p:cNvPr id="46" name="Right Arrow 68">
              <a:extLst>
                <a:ext uri="{FF2B5EF4-FFF2-40B4-BE49-F238E27FC236}">
                  <a16:creationId xmlns:a16="http://schemas.microsoft.com/office/drawing/2014/main" id="{8A5D6ADF-86F2-40D5-862F-E0FDB9FF13F3}"/>
                </a:ext>
              </a:extLst>
            </p:cNvPr>
            <p:cNvSpPr>
              <a:spLocks noChangeArrowheads="1"/>
            </p:cNvSpPr>
            <p:nvPr/>
          </p:nvSpPr>
          <p:spPr bwMode="auto">
            <a:xfrm>
              <a:off x="5416414" y="4432346"/>
              <a:ext cx="357063" cy="596430"/>
            </a:xfrm>
            <a:prstGeom prst="rightArrow">
              <a:avLst>
                <a:gd name="adj1" fmla="val 50000"/>
                <a:gd name="adj2" fmla="val 50000"/>
              </a:avLst>
            </a:prstGeom>
            <a:solidFill>
              <a:schemeClr val="tx1"/>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400"/>
            </a:p>
          </p:txBody>
        </p:sp>
        <p:sp>
          <p:nvSpPr>
            <p:cNvPr id="47" name="TextBox 69">
              <a:extLst>
                <a:ext uri="{FF2B5EF4-FFF2-40B4-BE49-F238E27FC236}">
                  <a16:creationId xmlns:a16="http://schemas.microsoft.com/office/drawing/2014/main" id="{0DC76F55-F1D8-44CC-9A05-3DE6DCE1479B}"/>
                </a:ext>
              </a:extLst>
            </p:cNvPr>
            <p:cNvSpPr txBox="1">
              <a:spLocks noChangeArrowheads="1"/>
            </p:cNvSpPr>
            <p:nvPr/>
          </p:nvSpPr>
          <p:spPr bwMode="auto">
            <a:xfrm>
              <a:off x="5897108" y="5366262"/>
              <a:ext cx="3123067" cy="101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US" altLang="en-US" sz="1000"/>
                <a:t>Additional</a:t>
              </a:r>
            </a:p>
            <a:p>
              <a:pPr>
                <a:spcBef>
                  <a:spcPct val="0"/>
                </a:spcBef>
                <a:buFontTx/>
                <a:buNone/>
              </a:pPr>
              <a:r>
                <a:rPr lang="en-US" altLang="en-US" sz="1000"/>
                <a:t>Conclusions:     Variability is low in Healthy controls</a:t>
              </a:r>
            </a:p>
            <a:p>
              <a:pPr>
                <a:spcBef>
                  <a:spcPct val="0"/>
                </a:spcBef>
                <a:buFontTx/>
                <a:buNone/>
              </a:pPr>
              <a:endParaRPr lang="en-US" altLang="en-US" sz="1000"/>
            </a:p>
            <a:p>
              <a:pPr>
                <a:spcBef>
                  <a:spcPct val="0"/>
                </a:spcBef>
                <a:buFontTx/>
                <a:buNone/>
              </a:pPr>
              <a:r>
                <a:rPr lang="en-US" altLang="en-US" sz="1000"/>
                <a:t>	Flu B cell response is individualized</a:t>
              </a:r>
            </a:p>
            <a:p>
              <a:pPr>
                <a:spcBef>
                  <a:spcPct val="0"/>
                </a:spcBef>
                <a:buFontTx/>
                <a:buNone/>
              </a:pPr>
              <a:endParaRPr lang="en-US" altLang="en-US" sz="1000"/>
            </a:p>
            <a:p>
              <a:pPr>
                <a:spcBef>
                  <a:spcPct val="0"/>
                </a:spcBef>
                <a:buFontTx/>
                <a:buNone/>
              </a:pPr>
              <a:r>
                <a:rPr lang="en-US" altLang="en-US" sz="1000"/>
                <a:t>	Flu T cell response is hypervariable</a:t>
              </a:r>
            </a:p>
          </p:txBody>
        </p:sp>
      </p:grpSp>
      <p:sp>
        <p:nvSpPr>
          <p:cNvPr id="72" name="Rectangle 2">
            <a:extLst>
              <a:ext uri="{FF2B5EF4-FFF2-40B4-BE49-F238E27FC236}">
                <a16:creationId xmlns:a16="http://schemas.microsoft.com/office/drawing/2014/main" id="{DEAB172D-9F99-41EB-A9AC-DD5BF781D145}"/>
              </a:ext>
            </a:extLst>
          </p:cNvPr>
          <p:cNvSpPr txBox="1">
            <a:spLocks noChangeArrowheads="1"/>
          </p:cNvSpPr>
          <p:nvPr/>
        </p:nvSpPr>
        <p:spPr>
          <a:xfrm>
            <a:off x="2221394" y="351182"/>
            <a:ext cx="7772400" cy="506413"/>
          </a:xfrm>
          <a:prstGeom prst="rect">
            <a:avLst/>
          </a:prstGeom>
        </p:spPr>
        <p:txBody>
          <a:bodyPr/>
          <a:lstStyle/>
          <a:p>
            <a:pPr algn="ctr" eaLnBrk="1" hangingPunct="1">
              <a:defRPr/>
            </a:pPr>
            <a:r>
              <a:rPr lang="en-US" sz="2000" kern="0" dirty="0">
                <a:latin typeface="Calibri" panose="020F0502020204030204" pitchFamily="34" charset="0"/>
                <a:ea typeface="+mj-ea"/>
                <a:cs typeface="+mj-cs"/>
              </a:rPr>
              <a:t>Two Hypothetical Sets of Results Illustrating Design Principles</a:t>
            </a:r>
          </a:p>
        </p:txBody>
      </p:sp>
    </p:spTree>
    <p:extLst>
      <p:ext uri="{BB962C8B-B14F-4D97-AF65-F5344CB8AC3E}">
        <p14:creationId xmlns:p14="http://schemas.microsoft.com/office/powerpoint/2010/main" val="2337345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1E192D5-40E9-45C2-8CB6-AB7E08C3361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39561" y="1102206"/>
            <a:ext cx="9987029" cy="4086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3A2B4770-B21D-4F57-B00D-D7D28FCE18AA}"/>
              </a:ext>
            </a:extLst>
          </p:cNvPr>
          <p:cNvSpPr txBox="1">
            <a:spLocks noChangeArrowheads="1"/>
          </p:cNvSpPr>
          <p:nvPr/>
        </p:nvSpPr>
        <p:spPr>
          <a:xfrm>
            <a:off x="2221394" y="351182"/>
            <a:ext cx="7772400" cy="506413"/>
          </a:xfrm>
          <a:prstGeom prst="rect">
            <a:avLst/>
          </a:prstGeom>
        </p:spPr>
        <p:txBody>
          <a:bodyPr/>
          <a:lstStyle/>
          <a:p>
            <a:pPr algn="ctr" eaLnBrk="1" hangingPunct="1">
              <a:defRPr/>
            </a:pPr>
            <a:r>
              <a:rPr lang="en-US" sz="2000" kern="0" dirty="0">
                <a:latin typeface="Calibri" panose="020F0502020204030204" pitchFamily="34" charset="0"/>
                <a:ea typeface="+mj-ea"/>
                <a:cs typeface="+mj-cs"/>
              </a:rPr>
              <a:t>Reporting Results to Public Databases</a:t>
            </a:r>
          </a:p>
        </p:txBody>
      </p:sp>
      <p:sp>
        <p:nvSpPr>
          <p:cNvPr id="5" name="Rectangle 4">
            <a:extLst>
              <a:ext uri="{FF2B5EF4-FFF2-40B4-BE49-F238E27FC236}">
                <a16:creationId xmlns:a16="http://schemas.microsoft.com/office/drawing/2014/main" id="{ED3A4960-318C-4D65-8681-DED9693433C7}"/>
              </a:ext>
            </a:extLst>
          </p:cNvPr>
          <p:cNvSpPr/>
          <p:nvPr/>
        </p:nvSpPr>
        <p:spPr>
          <a:xfrm>
            <a:off x="1239561" y="6137486"/>
            <a:ext cx="9987029" cy="369332"/>
          </a:xfrm>
          <a:prstGeom prst="rect">
            <a:avLst/>
          </a:prstGeom>
        </p:spPr>
        <p:txBody>
          <a:bodyPr wrap="square">
            <a:spAutoFit/>
          </a:bodyPr>
          <a:lstStyle/>
          <a:p>
            <a:r>
              <a:rPr lang="en-US" dirty="0">
                <a:hlinkClick r:id="rId3"/>
              </a:rPr>
              <a:t>https://www.bioconductor.org/packages/release/bioc/vignettes/GEOquery/inst/doc/GEOquery.html</a:t>
            </a:r>
            <a:endParaRPr lang="en-US" dirty="0"/>
          </a:p>
        </p:txBody>
      </p:sp>
      <p:sp>
        <p:nvSpPr>
          <p:cNvPr id="6" name="Rectangle 2">
            <a:extLst>
              <a:ext uri="{FF2B5EF4-FFF2-40B4-BE49-F238E27FC236}">
                <a16:creationId xmlns:a16="http://schemas.microsoft.com/office/drawing/2014/main" id="{6D919A06-2849-4DB9-B390-FA56299CEA43}"/>
              </a:ext>
            </a:extLst>
          </p:cNvPr>
          <p:cNvSpPr txBox="1">
            <a:spLocks noChangeArrowheads="1"/>
          </p:cNvSpPr>
          <p:nvPr/>
        </p:nvSpPr>
        <p:spPr>
          <a:xfrm>
            <a:off x="1239561" y="5755794"/>
            <a:ext cx="5832611" cy="506413"/>
          </a:xfrm>
          <a:prstGeom prst="rect">
            <a:avLst/>
          </a:prstGeom>
        </p:spPr>
        <p:txBody>
          <a:bodyPr/>
          <a:lstStyle/>
          <a:p>
            <a:pPr eaLnBrk="1" hangingPunct="1">
              <a:defRPr/>
            </a:pPr>
            <a:r>
              <a:rPr lang="en-US" kern="0" dirty="0" err="1">
                <a:latin typeface="Calibri" panose="020F0502020204030204" pitchFamily="34" charset="0"/>
                <a:ea typeface="+mj-ea"/>
                <a:cs typeface="+mj-cs"/>
              </a:rPr>
              <a:t>GEOquery</a:t>
            </a:r>
            <a:r>
              <a:rPr lang="en-US" kern="0" dirty="0">
                <a:latin typeface="Calibri" panose="020F0502020204030204" pitchFamily="34" charset="0"/>
                <a:ea typeface="+mj-ea"/>
                <a:cs typeface="+mj-cs"/>
              </a:rPr>
              <a:t> is R code for retrieving datasets from GEO:</a:t>
            </a:r>
          </a:p>
        </p:txBody>
      </p:sp>
    </p:spTree>
    <p:extLst>
      <p:ext uri="{BB962C8B-B14F-4D97-AF65-F5344CB8AC3E}">
        <p14:creationId xmlns:p14="http://schemas.microsoft.com/office/powerpoint/2010/main" val="363404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866336" y="71498"/>
            <a:ext cx="2459328" cy="369332"/>
          </a:xfrm>
          <a:prstGeom prst="rect">
            <a:avLst/>
          </a:prstGeom>
          <a:noFill/>
        </p:spPr>
        <p:txBody>
          <a:bodyPr wrap="none" rtlCol="0">
            <a:spAutoFit/>
          </a:bodyPr>
          <a:lstStyle/>
          <a:p>
            <a:r>
              <a:rPr lang="en-US" dirty="0"/>
              <a:t>SISG Module 6 Schedule</a:t>
            </a:r>
          </a:p>
        </p:txBody>
      </p:sp>
      <p:graphicFrame>
        <p:nvGraphicFramePr>
          <p:cNvPr id="6" name="Table 5"/>
          <p:cNvGraphicFramePr>
            <a:graphicFrameLocks noGrp="1"/>
          </p:cNvGraphicFramePr>
          <p:nvPr>
            <p:extLst>
              <p:ext uri="{D42A27DB-BD31-4B8C-83A1-F6EECF244321}">
                <p14:modId xmlns:p14="http://schemas.microsoft.com/office/powerpoint/2010/main" val="3009699056"/>
              </p:ext>
            </p:extLst>
          </p:nvPr>
        </p:nvGraphicFramePr>
        <p:xfrm>
          <a:off x="1007893" y="621429"/>
          <a:ext cx="10176213" cy="5852160"/>
        </p:xfrm>
        <a:graphic>
          <a:graphicData uri="http://schemas.openxmlformats.org/drawingml/2006/table">
            <a:tbl>
              <a:tblPr firstRow="1" bandRow="1">
                <a:tableStyleId>{5C22544A-7EE6-4342-B048-85BDC9FD1C3A}</a:tableStyleId>
              </a:tblPr>
              <a:tblGrid>
                <a:gridCol w="1875516">
                  <a:extLst>
                    <a:ext uri="{9D8B030D-6E8A-4147-A177-3AD203B41FA5}">
                      <a16:colId xmlns:a16="http://schemas.microsoft.com/office/drawing/2014/main" val="926740834"/>
                    </a:ext>
                  </a:extLst>
                </a:gridCol>
                <a:gridCol w="1387022">
                  <a:extLst>
                    <a:ext uri="{9D8B030D-6E8A-4147-A177-3AD203B41FA5}">
                      <a16:colId xmlns:a16="http://schemas.microsoft.com/office/drawing/2014/main" val="4008584798"/>
                    </a:ext>
                  </a:extLst>
                </a:gridCol>
                <a:gridCol w="1387022">
                  <a:extLst>
                    <a:ext uri="{9D8B030D-6E8A-4147-A177-3AD203B41FA5}">
                      <a16:colId xmlns:a16="http://schemas.microsoft.com/office/drawing/2014/main" val="3194135389"/>
                    </a:ext>
                  </a:extLst>
                </a:gridCol>
                <a:gridCol w="4442756">
                  <a:extLst>
                    <a:ext uri="{9D8B030D-6E8A-4147-A177-3AD203B41FA5}">
                      <a16:colId xmlns:a16="http://schemas.microsoft.com/office/drawing/2014/main" val="3691833545"/>
                    </a:ext>
                  </a:extLst>
                </a:gridCol>
                <a:gridCol w="1083897">
                  <a:extLst>
                    <a:ext uri="{9D8B030D-6E8A-4147-A177-3AD203B41FA5}">
                      <a16:colId xmlns:a16="http://schemas.microsoft.com/office/drawing/2014/main" val="2070771921"/>
                    </a:ext>
                  </a:extLst>
                </a:gridCol>
              </a:tblGrid>
              <a:tr h="274827">
                <a:tc>
                  <a:txBody>
                    <a:bodyPr/>
                    <a:lstStyle/>
                    <a:p>
                      <a:r>
                        <a:rPr lang="en-US" sz="1400" dirty="0"/>
                        <a:t>Date</a:t>
                      </a:r>
                    </a:p>
                  </a:txBody>
                  <a:tcPr/>
                </a:tc>
                <a:tc>
                  <a:txBody>
                    <a:bodyPr/>
                    <a:lstStyle/>
                    <a:p>
                      <a:r>
                        <a:rPr lang="en-US" sz="1400" dirty="0"/>
                        <a:t>Time (PST)</a:t>
                      </a:r>
                    </a:p>
                  </a:txBody>
                  <a:tcPr/>
                </a:tc>
                <a:tc>
                  <a:txBody>
                    <a:bodyPr/>
                    <a:lstStyle/>
                    <a:p>
                      <a:r>
                        <a:rPr lang="en-US" sz="1400" dirty="0"/>
                        <a:t>Time</a:t>
                      </a:r>
                      <a:r>
                        <a:rPr lang="en-US" sz="1400" baseline="0" dirty="0"/>
                        <a:t> (EST)</a:t>
                      </a:r>
                      <a:endParaRPr lang="en-US" sz="1400" dirty="0"/>
                    </a:p>
                  </a:txBody>
                  <a:tcPr/>
                </a:tc>
                <a:tc>
                  <a:txBody>
                    <a:bodyPr/>
                    <a:lstStyle/>
                    <a:p>
                      <a:r>
                        <a:rPr lang="en-US" sz="1400" dirty="0"/>
                        <a:t>Topic</a:t>
                      </a:r>
                    </a:p>
                  </a:txBody>
                  <a:tcPr/>
                </a:tc>
                <a:tc>
                  <a:txBody>
                    <a:bodyPr/>
                    <a:lstStyle/>
                    <a:p>
                      <a:r>
                        <a:rPr lang="en-US" sz="1400" dirty="0"/>
                        <a:t>Instructor</a:t>
                      </a:r>
                    </a:p>
                  </a:txBody>
                  <a:tcPr/>
                </a:tc>
                <a:extLst>
                  <a:ext uri="{0D108BD9-81ED-4DB2-BD59-A6C34878D82A}">
                    <a16:rowId xmlns:a16="http://schemas.microsoft.com/office/drawing/2014/main" val="1150265603"/>
                  </a:ext>
                </a:extLst>
              </a:tr>
              <a:tr h="274827">
                <a:tc>
                  <a:txBody>
                    <a:bodyPr/>
                    <a:lstStyle/>
                    <a:p>
                      <a:r>
                        <a:rPr lang="en-US" sz="1400" dirty="0"/>
                        <a:t>Wednesday, July</a:t>
                      </a:r>
                      <a:r>
                        <a:rPr lang="en-US" sz="1400" baseline="0" dirty="0"/>
                        <a:t> 15</a:t>
                      </a:r>
                      <a:endParaRPr lang="en-US" sz="1400" dirty="0"/>
                    </a:p>
                  </a:txBody>
                  <a:tcPr>
                    <a:solidFill>
                      <a:schemeClr val="accent1">
                        <a:lumMod val="20000"/>
                        <a:lumOff val="80000"/>
                      </a:schemeClr>
                    </a:solidFill>
                  </a:tcPr>
                </a:tc>
                <a:tc>
                  <a:txBody>
                    <a:bodyPr/>
                    <a:lstStyle/>
                    <a:p>
                      <a:r>
                        <a:rPr lang="en-US" sz="1400" dirty="0"/>
                        <a:t>11:30</a:t>
                      </a:r>
                      <a:r>
                        <a:rPr lang="en-US" sz="1400" baseline="0" dirty="0"/>
                        <a:t> – 12:00</a:t>
                      </a:r>
                      <a:endParaRPr lang="en-US" sz="1400" dirty="0"/>
                    </a:p>
                  </a:txBody>
                  <a:tcPr>
                    <a:solidFill>
                      <a:schemeClr val="accent1">
                        <a:lumMod val="20000"/>
                        <a:lumOff val="80000"/>
                      </a:schemeClr>
                    </a:solidFill>
                  </a:tcPr>
                </a:tc>
                <a:tc>
                  <a:txBody>
                    <a:bodyPr/>
                    <a:lstStyle/>
                    <a:p>
                      <a:r>
                        <a:rPr lang="en-US" sz="1400" dirty="0"/>
                        <a:t>2:30</a:t>
                      </a:r>
                      <a:r>
                        <a:rPr lang="en-US" sz="1400" baseline="0" dirty="0"/>
                        <a:t> – 3:00</a:t>
                      </a:r>
                      <a:endParaRPr lang="en-US" sz="1400" dirty="0"/>
                    </a:p>
                  </a:txBody>
                  <a:tcPr>
                    <a:solidFill>
                      <a:schemeClr val="accent1">
                        <a:lumMod val="20000"/>
                        <a:lumOff val="80000"/>
                      </a:schemeClr>
                    </a:solidFill>
                  </a:tcPr>
                </a:tc>
                <a:tc>
                  <a:txBody>
                    <a:bodyPr/>
                    <a:lstStyle/>
                    <a:p>
                      <a:r>
                        <a:rPr lang="en-US" sz="1400" dirty="0"/>
                        <a:t>Introductions</a:t>
                      </a:r>
                    </a:p>
                  </a:txBody>
                  <a:tcPr>
                    <a:solidFill>
                      <a:schemeClr val="accent1">
                        <a:lumMod val="20000"/>
                        <a:lumOff val="80000"/>
                      </a:schemeClr>
                    </a:solidFill>
                  </a:tcPr>
                </a:tc>
                <a:tc>
                  <a:txBody>
                    <a:bodyPr/>
                    <a:lstStyle/>
                    <a:p>
                      <a:endParaRPr lang="en-US" sz="1400" dirty="0"/>
                    </a:p>
                  </a:txBody>
                  <a:tcPr>
                    <a:solidFill>
                      <a:schemeClr val="accent1">
                        <a:lumMod val="20000"/>
                        <a:lumOff val="80000"/>
                      </a:schemeClr>
                    </a:solidFill>
                  </a:tcPr>
                </a:tc>
                <a:extLst>
                  <a:ext uri="{0D108BD9-81ED-4DB2-BD59-A6C34878D82A}">
                    <a16:rowId xmlns:a16="http://schemas.microsoft.com/office/drawing/2014/main" val="686850037"/>
                  </a:ext>
                </a:extLst>
              </a:tr>
              <a:tr h="2748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a:solidFill>
                      <a:schemeClr val="accent1">
                        <a:lumMod val="20000"/>
                        <a:lumOff val="80000"/>
                      </a:schemeClr>
                    </a:solidFill>
                  </a:tcPr>
                </a:tc>
                <a:tc>
                  <a:txBody>
                    <a:bodyPr/>
                    <a:lstStyle/>
                    <a:p>
                      <a:r>
                        <a:rPr lang="en-US" sz="1400" dirty="0"/>
                        <a:t>12:00 – 1:00</a:t>
                      </a:r>
                    </a:p>
                  </a:txBody>
                  <a:tcPr>
                    <a:solidFill>
                      <a:schemeClr val="accent1">
                        <a:lumMod val="20000"/>
                        <a:lumOff val="80000"/>
                      </a:schemeClr>
                    </a:solidFill>
                  </a:tcPr>
                </a:tc>
                <a:tc>
                  <a:txBody>
                    <a:bodyPr/>
                    <a:lstStyle/>
                    <a:p>
                      <a:r>
                        <a:rPr lang="en-US" sz="1400" dirty="0"/>
                        <a:t>3:00 – 4:00 </a:t>
                      </a:r>
                    </a:p>
                  </a:txBody>
                  <a:tcPr>
                    <a:solidFill>
                      <a:schemeClr val="accent1">
                        <a:lumMod val="20000"/>
                        <a:lumOff val="80000"/>
                      </a:schemeClr>
                    </a:solidFill>
                  </a:tcPr>
                </a:tc>
                <a:tc>
                  <a:txBody>
                    <a:bodyPr/>
                    <a:lstStyle/>
                    <a:p>
                      <a:r>
                        <a:rPr lang="en-US" sz="1400" dirty="0"/>
                        <a:t>Experimental Design for Gene Expression Profiling</a:t>
                      </a:r>
                    </a:p>
                  </a:txBody>
                  <a:tcPr>
                    <a:solidFill>
                      <a:schemeClr val="accent1">
                        <a:lumMod val="20000"/>
                        <a:lumOff val="80000"/>
                      </a:schemeClr>
                    </a:solidFill>
                  </a:tcPr>
                </a:tc>
                <a:tc>
                  <a:txBody>
                    <a:bodyPr/>
                    <a:lstStyle/>
                    <a:p>
                      <a:r>
                        <a:rPr lang="en-US" sz="1400" dirty="0"/>
                        <a:t>GG</a:t>
                      </a:r>
                    </a:p>
                  </a:txBody>
                  <a:tcPr>
                    <a:solidFill>
                      <a:schemeClr val="accent1">
                        <a:lumMod val="20000"/>
                        <a:lumOff val="80000"/>
                      </a:schemeClr>
                    </a:solidFill>
                  </a:tcPr>
                </a:tc>
                <a:extLst>
                  <a:ext uri="{0D108BD9-81ED-4DB2-BD59-A6C34878D82A}">
                    <a16:rowId xmlns:a16="http://schemas.microsoft.com/office/drawing/2014/main" val="742994454"/>
                  </a:ext>
                </a:extLst>
              </a:tr>
              <a:tr h="2748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a:solidFill>
                      <a:schemeClr val="accent1">
                        <a:lumMod val="20000"/>
                        <a:lumOff val="80000"/>
                      </a:schemeClr>
                    </a:solidFill>
                  </a:tcPr>
                </a:tc>
                <a:tc>
                  <a:txBody>
                    <a:bodyPr/>
                    <a:lstStyle/>
                    <a:p>
                      <a:r>
                        <a:rPr lang="en-US" sz="1400" dirty="0"/>
                        <a:t>1:00 – 1:20</a:t>
                      </a:r>
                    </a:p>
                  </a:txBody>
                  <a:tcPr>
                    <a:solidFill>
                      <a:schemeClr val="accent1">
                        <a:lumMod val="20000"/>
                        <a:lumOff val="80000"/>
                      </a:schemeClr>
                    </a:solidFill>
                  </a:tcPr>
                </a:tc>
                <a:tc>
                  <a:txBody>
                    <a:bodyPr/>
                    <a:lstStyle/>
                    <a:p>
                      <a:r>
                        <a:rPr lang="en-US" sz="1400" dirty="0"/>
                        <a:t>4:00</a:t>
                      </a:r>
                      <a:r>
                        <a:rPr lang="en-US" sz="1400" baseline="0" dirty="0"/>
                        <a:t> – 4:20 </a:t>
                      </a:r>
                      <a:endParaRPr lang="en-US" sz="1400" dirty="0"/>
                    </a:p>
                  </a:txBody>
                  <a:tcPr>
                    <a:solidFill>
                      <a:schemeClr val="accent1">
                        <a:lumMod val="20000"/>
                        <a:lumOff val="80000"/>
                      </a:schemeClr>
                    </a:solidFill>
                  </a:tcPr>
                </a:tc>
                <a:tc>
                  <a:txBody>
                    <a:bodyPr/>
                    <a:lstStyle/>
                    <a:p>
                      <a:r>
                        <a:rPr lang="en-US" sz="1400" dirty="0"/>
                        <a:t>Break</a:t>
                      </a:r>
                    </a:p>
                  </a:txBody>
                  <a:tcPr>
                    <a:solidFill>
                      <a:schemeClr val="accent1">
                        <a:lumMod val="20000"/>
                        <a:lumOff val="80000"/>
                      </a:schemeClr>
                    </a:solidFill>
                  </a:tcPr>
                </a:tc>
                <a:tc>
                  <a:txBody>
                    <a:bodyPr/>
                    <a:lstStyle/>
                    <a:p>
                      <a:endParaRPr lang="en-US" sz="1400" dirty="0"/>
                    </a:p>
                  </a:txBody>
                  <a:tcPr>
                    <a:solidFill>
                      <a:schemeClr val="accent1">
                        <a:lumMod val="20000"/>
                        <a:lumOff val="80000"/>
                      </a:schemeClr>
                    </a:solidFill>
                  </a:tcPr>
                </a:tc>
                <a:extLst>
                  <a:ext uri="{0D108BD9-81ED-4DB2-BD59-A6C34878D82A}">
                    <a16:rowId xmlns:a16="http://schemas.microsoft.com/office/drawing/2014/main" val="2376778649"/>
                  </a:ext>
                </a:extLst>
              </a:tr>
              <a:tr h="2748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a:solidFill>
                      <a:schemeClr val="accent1">
                        <a:lumMod val="20000"/>
                        <a:lumOff val="80000"/>
                      </a:schemeClr>
                    </a:solidFill>
                  </a:tcPr>
                </a:tc>
                <a:tc>
                  <a:txBody>
                    <a:bodyPr/>
                    <a:lstStyle/>
                    <a:p>
                      <a:r>
                        <a:rPr lang="en-US" sz="1400" dirty="0"/>
                        <a:t>1:20 – 2:20 </a:t>
                      </a:r>
                    </a:p>
                  </a:txBody>
                  <a:tcPr>
                    <a:solidFill>
                      <a:schemeClr val="accent1">
                        <a:lumMod val="20000"/>
                        <a:lumOff val="80000"/>
                      </a:schemeClr>
                    </a:solidFill>
                  </a:tcPr>
                </a:tc>
                <a:tc>
                  <a:txBody>
                    <a:bodyPr/>
                    <a:lstStyle/>
                    <a:p>
                      <a:r>
                        <a:rPr lang="en-US" sz="1400" dirty="0"/>
                        <a:t>4:20 – 5:20</a:t>
                      </a:r>
                    </a:p>
                  </a:txBody>
                  <a:tcPr>
                    <a:solidFill>
                      <a:schemeClr val="accent1">
                        <a:lumMod val="20000"/>
                        <a:lumOff val="80000"/>
                      </a:schemeClr>
                    </a:solidFill>
                  </a:tcPr>
                </a:tc>
                <a:tc>
                  <a:txBody>
                    <a:bodyPr/>
                    <a:lstStyle/>
                    <a:p>
                      <a:r>
                        <a:rPr lang="en-US" sz="1400" dirty="0"/>
                        <a:t>Hypothesis Testing,</a:t>
                      </a:r>
                      <a:r>
                        <a:rPr lang="en-US" sz="1400" baseline="0" dirty="0"/>
                        <a:t> Significance and Power</a:t>
                      </a:r>
                      <a:endParaRPr lang="en-US" sz="1400" dirty="0"/>
                    </a:p>
                  </a:txBody>
                  <a:tcPr>
                    <a:solidFill>
                      <a:schemeClr val="accent1">
                        <a:lumMod val="20000"/>
                        <a:lumOff val="80000"/>
                      </a:schemeClr>
                    </a:solidFill>
                  </a:tcPr>
                </a:tc>
                <a:tc>
                  <a:txBody>
                    <a:bodyPr/>
                    <a:lstStyle/>
                    <a:p>
                      <a:r>
                        <a:rPr lang="en-US" sz="1400" dirty="0"/>
                        <a:t>GG</a:t>
                      </a:r>
                    </a:p>
                  </a:txBody>
                  <a:tcPr>
                    <a:solidFill>
                      <a:schemeClr val="accent1">
                        <a:lumMod val="20000"/>
                        <a:lumOff val="80000"/>
                      </a:schemeClr>
                    </a:solidFill>
                  </a:tcPr>
                </a:tc>
                <a:extLst>
                  <a:ext uri="{0D108BD9-81ED-4DB2-BD59-A6C34878D82A}">
                    <a16:rowId xmlns:a16="http://schemas.microsoft.com/office/drawing/2014/main" val="28894875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500" dirty="0"/>
                    </a:p>
                  </a:txBody>
                  <a:tcPr>
                    <a:solidFill>
                      <a:schemeClr val="bg1"/>
                    </a:solidFill>
                  </a:tcPr>
                </a:tc>
                <a:tc>
                  <a:txBody>
                    <a:bodyPr/>
                    <a:lstStyle/>
                    <a:p>
                      <a:endParaRPr lang="en-US" sz="500" dirty="0"/>
                    </a:p>
                  </a:txBody>
                  <a:tcPr>
                    <a:solidFill>
                      <a:schemeClr val="bg1"/>
                    </a:solidFill>
                  </a:tcPr>
                </a:tc>
                <a:tc>
                  <a:txBody>
                    <a:bodyPr/>
                    <a:lstStyle/>
                    <a:p>
                      <a:endParaRPr lang="en-US" sz="500" dirty="0"/>
                    </a:p>
                  </a:txBody>
                  <a:tcPr>
                    <a:solidFill>
                      <a:schemeClr val="bg1"/>
                    </a:solidFill>
                  </a:tcPr>
                </a:tc>
                <a:tc>
                  <a:txBody>
                    <a:bodyPr/>
                    <a:lstStyle/>
                    <a:p>
                      <a:endParaRPr lang="en-US" sz="500" dirty="0"/>
                    </a:p>
                  </a:txBody>
                  <a:tcPr>
                    <a:solidFill>
                      <a:schemeClr val="bg1"/>
                    </a:solidFill>
                  </a:tcPr>
                </a:tc>
                <a:tc>
                  <a:txBody>
                    <a:bodyPr/>
                    <a:lstStyle/>
                    <a:p>
                      <a:endParaRPr lang="en-US" sz="500" dirty="0"/>
                    </a:p>
                  </a:txBody>
                  <a:tcPr>
                    <a:solidFill>
                      <a:schemeClr val="bg1"/>
                    </a:solidFill>
                  </a:tcPr>
                </a:tc>
                <a:extLst>
                  <a:ext uri="{0D108BD9-81ED-4DB2-BD59-A6C34878D82A}">
                    <a16:rowId xmlns:a16="http://schemas.microsoft.com/office/drawing/2014/main" val="228676553"/>
                  </a:ext>
                </a:extLst>
              </a:tr>
              <a:tr h="2748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Thursday,</a:t>
                      </a:r>
                      <a:r>
                        <a:rPr lang="en-US" sz="1400" baseline="0" dirty="0"/>
                        <a:t> July 16</a:t>
                      </a:r>
                      <a:endParaRPr lang="en-US" sz="1400" dirty="0"/>
                    </a:p>
                  </a:txBody>
                  <a:tcPr>
                    <a:solidFill>
                      <a:schemeClr val="accent1">
                        <a:lumMod val="20000"/>
                        <a:lumOff val="80000"/>
                      </a:schemeClr>
                    </a:solidFill>
                  </a:tcPr>
                </a:tc>
                <a:tc>
                  <a:txBody>
                    <a:bodyPr/>
                    <a:lstStyle/>
                    <a:p>
                      <a:r>
                        <a:rPr lang="en-US" sz="1400" dirty="0"/>
                        <a:t>8:00 – 9:00</a:t>
                      </a:r>
                    </a:p>
                  </a:txBody>
                  <a:tcPr>
                    <a:solidFill>
                      <a:schemeClr val="accent1">
                        <a:lumMod val="20000"/>
                        <a:lumOff val="80000"/>
                      </a:schemeClr>
                    </a:solidFill>
                  </a:tcPr>
                </a:tc>
                <a:tc>
                  <a:txBody>
                    <a:bodyPr/>
                    <a:lstStyle/>
                    <a:p>
                      <a:r>
                        <a:rPr lang="en-US" sz="1400" dirty="0"/>
                        <a:t>11:00 –</a:t>
                      </a:r>
                      <a:r>
                        <a:rPr lang="en-US" sz="1400" baseline="0" dirty="0"/>
                        <a:t> 12:00</a:t>
                      </a:r>
                      <a:endParaRPr lang="en-US" sz="1400" dirty="0"/>
                    </a:p>
                  </a:txBody>
                  <a:tcPr>
                    <a:solidFill>
                      <a:schemeClr val="accent1">
                        <a:lumMod val="20000"/>
                        <a:lumOff val="80000"/>
                      </a:schemeClr>
                    </a:solidFill>
                  </a:tcPr>
                </a:tc>
                <a:tc>
                  <a:txBody>
                    <a:bodyPr/>
                    <a:lstStyle/>
                    <a:p>
                      <a:r>
                        <a:rPr lang="en-US" sz="1400" dirty="0"/>
                        <a:t>Foundations</a:t>
                      </a:r>
                      <a:r>
                        <a:rPr lang="en-US" sz="1400" baseline="0" dirty="0"/>
                        <a:t> of Clustering</a:t>
                      </a:r>
                      <a:endParaRPr lang="en-US" sz="1400" dirty="0"/>
                    </a:p>
                  </a:txBody>
                  <a:tcPr>
                    <a:solidFill>
                      <a:schemeClr val="accent1">
                        <a:lumMod val="20000"/>
                        <a:lumOff val="80000"/>
                      </a:schemeClr>
                    </a:solidFill>
                  </a:tcPr>
                </a:tc>
                <a:tc>
                  <a:txBody>
                    <a:bodyPr/>
                    <a:lstStyle/>
                    <a:p>
                      <a:r>
                        <a:rPr lang="en-US" sz="1400" dirty="0"/>
                        <a:t>PQ</a:t>
                      </a:r>
                    </a:p>
                  </a:txBody>
                  <a:tcPr>
                    <a:solidFill>
                      <a:schemeClr val="accent1">
                        <a:lumMod val="20000"/>
                        <a:lumOff val="80000"/>
                      </a:schemeClr>
                    </a:solidFill>
                  </a:tcPr>
                </a:tc>
                <a:extLst>
                  <a:ext uri="{0D108BD9-81ED-4DB2-BD59-A6C34878D82A}">
                    <a16:rowId xmlns:a16="http://schemas.microsoft.com/office/drawing/2014/main" val="1569512952"/>
                  </a:ext>
                </a:extLst>
              </a:tr>
              <a:tr h="274827">
                <a:tc>
                  <a:txBody>
                    <a:bodyPr/>
                    <a:lstStyle/>
                    <a:p>
                      <a:endParaRPr lang="en-US" sz="1400" dirty="0"/>
                    </a:p>
                  </a:txBody>
                  <a:tcPr>
                    <a:solidFill>
                      <a:schemeClr val="accent1">
                        <a:lumMod val="20000"/>
                        <a:lumOff val="80000"/>
                      </a:schemeClr>
                    </a:solidFill>
                  </a:tcPr>
                </a:tc>
                <a:tc>
                  <a:txBody>
                    <a:bodyPr/>
                    <a:lstStyle/>
                    <a:p>
                      <a:r>
                        <a:rPr lang="en-US" sz="1400" dirty="0"/>
                        <a:t>9:00 – 9:20 </a:t>
                      </a:r>
                    </a:p>
                  </a:txBody>
                  <a:tcPr>
                    <a:solidFill>
                      <a:schemeClr val="accent1">
                        <a:lumMod val="20000"/>
                        <a:lumOff val="80000"/>
                      </a:schemeClr>
                    </a:solidFill>
                  </a:tcPr>
                </a:tc>
                <a:tc>
                  <a:txBody>
                    <a:bodyPr/>
                    <a:lstStyle/>
                    <a:p>
                      <a:r>
                        <a:rPr lang="en-US" sz="1400" dirty="0"/>
                        <a:t>12:00</a:t>
                      </a:r>
                      <a:r>
                        <a:rPr lang="en-US" sz="1400" baseline="0" dirty="0"/>
                        <a:t> – 12:20</a:t>
                      </a:r>
                      <a:endParaRPr lang="en-US" sz="1400" dirty="0"/>
                    </a:p>
                  </a:txBody>
                  <a:tcPr>
                    <a:solidFill>
                      <a:schemeClr val="accent1">
                        <a:lumMod val="20000"/>
                        <a:lumOff val="80000"/>
                      </a:schemeClr>
                    </a:solidFill>
                  </a:tcPr>
                </a:tc>
                <a:tc>
                  <a:txBody>
                    <a:bodyPr/>
                    <a:lstStyle/>
                    <a:p>
                      <a:r>
                        <a:rPr lang="en-US" sz="1400" dirty="0"/>
                        <a:t>Break</a:t>
                      </a:r>
                    </a:p>
                  </a:txBody>
                  <a:tcPr>
                    <a:solidFill>
                      <a:schemeClr val="accent1">
                        <a:lumMod val="20000"/>
                        <a:lumOff val="80000"/>
                      </a:schemeClr>
                    </a:solidFill>
                  </a:tcPr>
                </a:tc>
                <a:tc>
                  <a:txBody>
                    <a:bodyPr/>
                    <a:lstStyle/>
                    <a:p>
                      <a:endParaRPr lang="en-US" sz="1400" dirty="0"/>
                    </a:p>
                  </a:txBody>
                  <a:tcPr>
                    <a:solidFill>
                      <a:schemeClr val="accent1">
                        <a:lumMod val="20000"/>
                        <a:lumOff val="80000"/>
                      </a:schemeClr>
                    </a:solidFill>
                  </a:tcPr>
                </a:tc>
                <a:extLst>
                  <a:ext uri="{0D108BD9-81ED-4DB2-BD59-A6C34878D82A}">
                    <a16:rowId xmlns:a16="http://schemas.microsoft.com/office/drawing/2014/main" val="681386906"/>
                  </a:ext>
                </a:extLst>
              </a:tr>
              <a:tr h="274827">
                <a:tc>
                  <a:txBody>
                    <a:bodyPr/>
                    <a:lstStyle/>
                    <a:p>
                      <a:endParaRPr lang="en-US" sz="1400" dirty="0"/>
                    </a:p>
                  </a:txBody>
                  <a:tcPr>
                    <a:solidFill>
                      <a:schemeClr val="accent1">
                        <a:lumMod val="20000"/>
                        <a:lumOff val="80000"/>
                      </a:schemeClr>
                    </a:solidFill>
                  </a:tcPr>
                </a:tc>
                <a:tc>
                  <a:txBody>
                    <a:bodyPr/>
                    <a:lstStyle/>
                    <a:p>
                      <a:r>
                        <a:rPr lang="en-US" sz="1400" dirty="0"/>
                        <a:t>9:20 – 10:20</a:t>
                      </a:r>
                    </a:p>
                  </a:txBody>
                  <a:tcPr>
                    <a:solidFill>
                      <a:schemeClr val="accent1">
                        <a:lumMod val="20000"/>
                        <a:lumOff val="80000"/>
                      </a:schemeClr>
                    </a:solidFill>
                  </a:tcPr>
                </a:tc>
                <a:tc>
                  <a:txBody>
                    <a:bodyPr/>
                    <a:lstStyle/>
                    <a:p>
                      <a:r>
                        <a:rPr lang="en-US" sz="1400" dirty="0"/>
                        <a:t>12:20 – 1:20</a:t>
                      </a:r>
                    </a:p>
                  </a:txBody>
                  <a:tcPr>
                    <a:solidFill>
                      <a:schemeClr val="accent1">
                        <a:lumMod val="20000"/>
                        <a:lumOff val="80000"/>
                      </a:schemeClr>
                    </a:solidFill>
                  </a:tcPr>
                </a:tc>
                <a:tc>
                  <a:txBody>
                    <a:bodyPr/>
                    <a:lstStyle/>
                    <a:p>
                      <a:r>
                        <a:rPr lang="en-US" sz="1400" dirty="0"/>
                        <a:t>Normalization of Transcriptome</a:t>
                      </a:r>
                      <a:r>
                        <a:rPr lang="en-US" sz="1400" baseline="0" dirty="0"/>
                        <a:t> Datasets</a:t>
                      </a:r>
                      <a:endParaRPr lang="en-US" sz="1400" dirty="0"/>
                    </a:p>
                  </a:txBody>
                  <a:tcPr>
                    <a:solidFill>
                      <a:schemeClr val="accent1">
                        <a:lumMod val="20000"/>
                        <a:lumOff val="80000"/>
                      </a:schemeClr>
                    </a:solidFill>
                  </a:tcPr>
                </a:tc>
                <a:tc>
                  <a:txBody>
                    <a:bodyPr/>
                    <a:lstStyle/>
                    <a:p>
                      <a:r>
                        <a:rPr lang="en-US" sz="1400" dirty="0"/>
                        <a:t>GG</a:t>
                      </a:r>
                    </a:p>
                  </a:txBody>
                  <a:tcPr>
                    <a:solidFill>
                      <a:schemeClr val="accent1">
                        <a:lumMod val="20000"/>
                        <a:lumOff val="80000"/>
                      </a:schemeClr>
                    </a:solidFill>
                  </a:tcPr>
                </a:tc>
                <a:extLst>
                  <a:ext uri="{0D108BD9-81ED-4DB2-BD59-A6C34878D82A}">
                    <a16:rowId xmlns:a16="http://schemas.microsoft.com/office/drawing/2014/main" val="77290175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500" dirty="0"/>
                    </a:p>
                  </a:txBody>
                  <a:tcPr>
                    <a:solidFill>
                      <a:schemeClr val="bg1"/>
                    </a:solidFill>
                  </a:tcPr>
                </a:tc>
                <a:tc>
                  <a:txBody>
                    <a:bodyPr/>
                    <a:lstStyle/>
                    <a:p>
                      <a:endParaRPr lang="en-US" sz="500" dirty="0"/>
                    </a:p>
                  </a:txBody>
                  <a:tcPr>
                    <a:solidFill>
                      <a:schemeClr val="bg1"/>
                    </a:solidFill>
                  </a:tcPr>
                </a:tc>
                <a:tc>
                  <a:txBody>
                    <a:bodyPr/>
                    <a:lstStyle/>
                    <a:p>
                      <a:endParaRPr lang="en-US" sz="500" dirty="0"/>
                    </a:p>
                  </a:txBody>
                  <a:tcPr>
                    <a:solidFill>
                      <a:schemeClr val="bg1"/>
                    </a:solidFill>
                  </a:tcPr>
                </a:tc>
                <a:tc>
                  <a:txBody>
                    <a:bodyPr/>
                    <a:lstStyle/>
                    <a:p>
                      <a:endParaRPr lang="en-US" sz="500" dirty="0"/>
                    </a:p>
                  </a:txBody>
                  <a:tcPr>
                    <a:solidFill>
                      <a:schemeClr val="bg1"/>
                    </a:solidFill>
                  </a:tcPr>
                </a:tc>
                <a:tc>
                  <a:txBody>
                    <a:bodyPr/>
                    <a:lstStyle/>
                    <a:p>
                      <a:endParaRPr lang="en-US" sz="500" dirty="0"/>
                    </a:p>
                  </a:txBody>
                  <a:tcPr>
                    <a:solidFill>
                      <a:schemeClr val="bg1"/>
                    </a:solidFill>
                  </a:tcPr>
                </a:tc>
                <a:extLst>
                  <a:ext uri="{0D108BD9-81ED-4DB2-BD59-A6C34878D82A}">
                    <a16:rowId xmlns:a16="http://schemas.microsoft.com/office/drawing/2014/main" val="1298711955"/>
                  </a:ext>
                </a:extLst>
              </a:tr>
              <a:tr h="2748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Thursday,</a:t>
                      </a:r>
                      <a:r>
                        <a:rPr lang="en-US" sz="1400" baseline="0" dirty="0"/>
                        <a:t> July 16</a:t>
                      </a:r>
                      <a:endParaRPr lang="en-US" sz="1400" dirty="0"/>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12:00 – 1:00</a:t>
                      </a:r>
                    </a:p>
                  </a:txBody>
                  <a:tcPr>
                    <a:solidFill>
                      <a:schemeClr val="accent1">
                        <a:lumMod val="20000"/>
                        <a:lumOff val="80000"/>
                      </a:schemeClr>
                    </a:solidFill>
                  </a:tcPr>
                </a:tc>
                <a:tc>
                  <a:txBody>
                    <a:bodyPr/>
                    <a:lstStyle/>
                    <a:p>
                      <a:r>
                        <a:rPr lang="en-US" sz="1400" dirty="0"/>
                        <a:t>3:00 – 4:00</a:t>
                      </a:r>
                    </a:p>
                  </a:txBody>
                  <a:tcPr>
                    <a:solidFill>
                      <a:schemeClr val="accent1">
                        <a:lumMod val="20000"/>
                        <a:lumOff val="80000"/>
                      </a:schemeClr>
                    </a:solidFill>
                  </a:tcPr>
                </a:tc>
                <a:tc>
                  <a:txBody>
                    <a:bodyPr/>
                    <a:lstStyle/>
                    <a:p>
                      <a:r>
                        <a:rPr lang="en-US" sz="1400" dirty="0" err="1"/>
                        <a:t>ATACseq</a:t>
                      </a:r>
                      <a:r>
                        <a:rPr lang="en-US" sz="1400" dirty="0"/>
                        <a:t>, Methylation,</a:t>
                      </a:r>
                      <a:r>
                        <a:rPr lang="en-US" sz="1400" baseline="0" dirty="0"/>
                        <a:t> and Intro to </a:t>
                      </a:r>
                      <a:r>
                        <a:rPr lang="en-US" sz="1400" baseline="0" dirty="0" err="1"/>
                        <a:t>scRNAseq</a:t>
                      </a:r>
                      <a:endParaRPr lang="en-US" sz="1400" dirty="0"/>
                    </a:p>
                  </a:txBody>
                  <a:tcPr>
                    <a:solidFill>
                      <a:schemeClr val="accent1">
                        <a:lumMod val="20000"/>
                        <a:lumOff val="80000"/>
                      </a:schemeClr>
                    </a:solidFill>
                  </a:tcPr>
                </a:tc>
                <a:tc>
                  <a:txBody>
                    <a:bodyPr/>
                    <a:lstStyle/>
                    <a:p>
                      <a:r>
                        <a:rPr lang="en-US" sz="1400" dirty="0"/>
                        <a:t>GG</a:t>
                      </a:r>
                    </a:p>
                  </a:txBody>
                  <a:tcPr>
                    <a:solidFill>
                      <a:schemeClr val="accent1">
                        <a:lumMod val="20000"/>
                        <a:lumOff val="80000"/>
                      </a:schemeClr>
                    </a:solidFill>
                  </a:tcPr>
                </a:tc>
                <a:extLst>
                  <a:ext uri="{0D108BD9-81ED-4DB2-BD59-A6C34878D82A}">
                    <a16:rowId xmlns:a16="http://schemas.microsoft.com/office/drawing/2014/main" val="2243656277"/>
                  </a:ext>
                </a:extLst>
              </a:tr>
              <a:tr h="274827">
                <a:tc>
                  <a:txBody>
                    <a:bodyPr/>
                    <a:lstStyle/>
                    <a:p>
                      <a:endParaRPr lang="en-US" sz="1400" dirty="0"/>
                    </a:p>
                  </a:txBody>
                  <a:tcPr>
                    <a:solidFill>
                      <a:schemeClr val="accent1">
                        <a:lumMod val="20000"/>
                        <a:lumOff val="80000"/>
                      </a:schemeClr>
                    </a:solidFill>
                  </a:tcPr>
                </a:tc>
                <a:tc>
                  <a:txBody>
                    <a:bodyPr/>
                    <a:lstStyle/>
                    <a:p>
                      <a:r>
                        <a:rPr lang="en-US" sz="1400" dirty="0"/>
                        <a:t>1:00 – 1:20</a:t>
                      </a:r>
                    </a:p>
                  </a:txBody>
                  <a:tcPr>
                    <a:solidFill>
                      <a:schemeClr val="accent1">
                        <a:lumMod val="20000"/>
                        <a:lumOff val="80000"/>
                      </a:schemeClr>
                    </a:solidFill>
                  </a:tcPr>
                </a:tc>
                <a:tc>
                  <a:txBody>
                    <a:bodyPr/>
                    <a:lstStyle/>
                    <a:p>
                      <a:r>
                        <a:rPr lang="en-US" sz="1400" dirty="0"/>
                        <a:t>4:00 – 4:20</a:t>
                      </a:r>
                    </a:p>
                  </a:txBody>
                  <a:tcPr>
                    <a:solidFill>
                      <a:schemeClr val="accent1">
                        <a:lumMod val="20000"/>
                        <a:lumOff val="80000"/>
                      </a:schemeClr>
                    </a:solidFill>
                  </a:tcPr>
                </a:tc>
                <a:tc>
                  <a:txBody>
                    <a:bodyPr/>
                    <a:lstStyle/>
                    <a:p>
                      <a:r>
                        <a:rPr lang="en-US" sz="1400" dirty="0"/>
                        <a:t>Break</a:t>
                      </a:r>
                    </a:p>
                  </a:txBody>
                  <a:tcPr>
                    <a:solidFill>
                      <a:schemeClr val="accent1">
                        <a:lumMod val="20000"/>
                        <a:lumOff val="80000"/>
                      </a:schemeClr>
                    </a:solidFill>
                  </a:tcPr>
                </a:tc>
                <a:tc>
                  <a:txBody>
                    <a:bodyPr/>
                    <a:lstStyle/>
                    <a:p>
                      <a:endParaRPr lang="en-US" sz="1400" dirty="0"/>
                    </a:p>
                  </a:txBody>
                  <a:tcPr>
                    <a:solidFill>
                      <a:schemeClr val="accent1">
                        <a:lumMod val="20000"/>
                        <a:lumOff val="80000"/>
                      </a:schemeClr>
                    </a:solidFill>
                  </a:tcPr>
                </a:tc>
                <a:extLst>
                  <a:ext uri="{0D108BD9-81ED-4DB2-BD59-A6C34878D82A}">
                    <a16:rowId xmlns:a16="http://schemas.microsoft.com/office/drawing/2014/main" val="650600555"/>
                  </a:ext>
                </a:extLst>
              </a:tr>
              <a:tr h="274827">
                <a:tc>
                  <a:txBody>
                    <a:bodyPr/>
                    <a:lstStyle/>
                    <a:p>
                      <a:endParaRPr lang="en-US" sz="1400" dirty="0"/>
                    </a:p>
                  </a:txBody>
                  <a:tcPr>
                    <a:solidFill>
                      <a:schemeClr val="accent1">
                        <a:lumMod val="20000"/>
                        <a:lumOff val="80000"/>
                      </a:schemeClr>
                    </a:solidFill>
                  </a:tcPr>
                </a:tc>
                <a:tc>
                  <a:txBody>
                    <a:bodyPr/>
                    <a:lstStyle/>
                    <a:p>
                      <a:r>
                        <a:rPr lang="en-US" sz="1400" dirty="0"/>
                        <a:t>1:20 – 2:20 </a:t>
                      </a:r>
                    </a:p>
                  </a:txBody>
                  <a:tcPr>
                    <a:solidFill>
                      <a:schemeClr val="accent1">
                        <a:lumMod val="20000"/>
                        <a:lumOff val="80000"/>
                      </a:schemeClr>
                    </a:solidFill>
                  </a:tcPr>
                </a:tc>
                <a:tc>
                  <a:txBody>
                    <a:bodyPr/>
                    <a:lstStyle/>
                    <a:p>
                      <a:r>
                        <a:rPr lang="en-US" sz="1400" dirty="0"/>
                        <a:t>4:20 – 5:20 </a:t>
                      </a:r>
                    </a:p>
                  </a:txBody>
                  <a:tcPr>
                    <a:solidFill>
                      <a:schemeClr val="accent1">
                        <a:lumMod val="20000"/>
                        <a:lumOff val="80000"/>
                      </a:schemeClr>
                    </a:solidFill>
                  </a:tcPr>
                </a:tc>
                <a:tc>
                  <a:txBody>
                    <a:bodyPr/>
                    <a:lstStyle/>
                    <a:p>
                      <a:r>
                        <a:rPr lang="en-US" sz="1400" dirty="0"/>
                        <a:t>Dimension Reduction</a:t>
                      </a:r>
                      <a:r>
                        <a:rPr lang="en-US" sz="1400" baseline="0" dirty="0"/>
                        <a:t> Approaches</a:t>
                      </a:r>
                      <a:endParaRPr lang="en-US" sz="1400" dirty="0"/>
                    </a:p>
                  </a:txBody>
                  <a:tcPr>
                    <a:solidFill>
                      <a:schemeClr val="accent1">
                        <a:lumMod val="20000"/>
                        <a:lumOff val="80000"/>
                      </a:schemeClr>
                    </a:solidFill>
                  </a:tcPr>
                </a:tc>
                <a:tc>
                  <a:txBody>
                    <a:bodyPr/>
                    <a:lstStyle/>
                    <a:p>
                      <a:r>
                        <a:rPr lang="en-US" sz="1400" dirty="0"/>
                        <a:t>PQ</a:t>
                      </a:r>
                    </a:p>
                  </a:txBody>
                  <a:tcPr>
                    <a:solidFill>
                      <a:schemeClr val="accent1">
                        <a:lumMod val="20000"/>
                        <a:lumOff val="80000"/>
                      </a:schemeClr>
                    </a:solidFill>
                  </a:tcPr>
                </a:tc>
                <a:extLst>
                  <a:ext uri="{0D108BD9-81ED-4DB2-BD59-A6C34878D82A}">
                    <a16:rowId xmlns:a16="http://schemas.microsoft.com/office/drawing/2014/main" val="148713522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500" dirty="0"/>
                    </a:p>
                  </a:txBody>
                  <a:tcPr>
                    <a:solidFill>
                      <a:schemeClr val="bg1"/>
                    </a:solidFill>
                  </a:tcPr>
                </a:tc>
                <a:tc>
                  <a:txBody>
                    <a:bodyPr/>
                    <a:lstStyle/>
                    <a:p>
                      <a:endParaRPr lang="en-US" sz="500" dirty="0"/>
                    </a:p>
                  </a:txBody>
                  <a:tcPr>
                    <a:solidFill>
                      <a:schemeClr val="bg1"/>
                    </a:solidFill>
                  </a:tcPr>
                </a:tc>
                <a:tc>
                  <a:txBody>
                    <a:bodyPr/>
                    <a:lstStyle/>
                    <a:p>
                      <a:endParaRPr lang="en-US" sz="500" dirty="0"/>
                    </a:p>
                  </a:txBody>
                  <a:tcPr>
                    <a:solidFill>
                      <a:schemeClr val="bg1"/>
                    </a:solidFill>
                  </a:tcPr>
                </a:tc>
                <a:tc>
                  <a:txBody>
                    <a:bodyPr/>
                    <a:lstStyle/>
                    <a:p>
                      <a:endParaRPr lang="en-US" sz="500" dirty="0"/>
                    </a:p>
                  </a:txBody>
                  <a:tcPr>
                    <a:solidFill>
                      <a:schemeClr val="bg1"/>
                    </a:solidFill>
                  </a:tcPr>
                </a:tc>
                <a:tc>
                  <a:txBody>
                    <a:bodyPr/>
                    <a:lstStyle/>
                    <a:p>
                      <a:endParaRPr lang="en-US" sz="500" dirty="0"/>
                    </a:p>
                  </a:txBody>
                  <a:tcPr>
                    <a:solidFill>
                      <a:schemeClr val="bg1"/>
                    </a:solidFill>
                  </a:tcPr>
                </a:tc>
                <a:extLst>
                  <a:ext uri="{0D108BD9-81ED-4DB2-BD59-A6C34878D82A}">
                    <a16:rowId xmlns:a16="http://schemas.microsoft.com/office/drawing/2014/main" val="997311009"/>
                  </a:ext>
                </a:extLst>
              </a:tr>
              <a:tr h="2748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Friday,</a:t>
                      </a:r>
                      <a:r>
                        <a:rPr lang="en-US" sz="1400" baseline="0" dirty="0"/>
                        <a:t> July 17</a:t>
                      </a:r>
                      <a:endParaRPr lang="en-US" sz="1400" dirty="0"/>
                    </a:p>
                  </a:txBody>
                  <a:tcPr>
                    <a:solidFill>
                      <a:schemeClr val="accent1">
                        <a:lumMod val="20000"/>
                        <a:lumOff val="80000"/>
                      </a:schemeClr>
                    </a:solidFill>
                  </a:tcPr>
                </a:tc>
                <a:tc>
                  <a:txBody>
                    <a:bodyPr/>
                    <a:lstStyle/>
                    <a:p>
                      <a:r>
                        <a:rPr lang="en-US" sz="1400" dirty="0"/>
                        <a:t>8:00 – 9:00</a:t>
                      </a:r>
                    </a:p>
                  </a:txBody>
                  <a:tcPr>
                    <a:solidFill>
                      <a:schemeClr val="accent1">
                        <a:lumMod val="20000"/>
                        <a:lumOff val="80000"/>
                      </a:schemeClr>
                    </a:solidFill>
                  </a:tcPr>
                </a:tc>
                <a:tc>
                  <a:txBody>
                    <a:bodyPr/>
                    <a:lstStyle/>
                    <a:p>
                      <a:r>
                        <a:rPr lang="en-US" sz="1400" dirty="0"/>
                        <a:t>11:00 –</a:t>
                      </a:r>
                      <a:r>
                        <a:rPr lang="en-US" sz="1400" baseline="0" dirty="0"/>
                        <a:t> 12:00</a:t>
                      </a:r>
                      <a:endParaRPr lang="en-US" sz="1400" dirty="0"/>
                    </a:p>
                  </a:txBody>
                  <a:tcPr>
                    <a:solidFill>
                      <a:schemeClr val="accent1">
                        <a:lumMod val="20000"/>
                        <a:lumOff val="80000"/>
                      </a:schemeClr>
                    </a:solidFill>
                  </a:tcPr>
                </a:tc>
                <a:tc>
                  <a:txBody>
                    <a:bodyPr/>
                    <a:lstStyle/>
                    <a:p>
                      <a:r>
                        <a:rPr lang="en-US" sz="1400" baseline="0" dirty="0"/>
                        <a:t>Clustering for </a:t>
                      </a:r>
                      <a:r>
                        <a:rPr lang="en-US" sz="1400" baseline="0" dirty="0" err="1"/>
                        <a:t>scRNAseq</a:t>
                      </a:r>
                      <a:r>
                        <a:rPr lang="en-US" sz="1400" baseline="0" dirty="0"/>
                        <a:t> Analysis</a:t>
                      </a:r>
                      <a:endParaRPr lang="en-US" sz="1400" dirty="0"/>
                    </a:p>
                  </a:txBody>
                  <a:tcPr>
                    <a:solidFill>
                      <a:schemeClr val="accent1">
                        <a:lumMod val="20000"/>
                        <a:lumOff val="80000"/>
                      </a:schemeClr>
                    </a:solidFill>
                  </a:tcPr>
                </a:tc>
                <a:tc>
                  <a:txBody>
                    <a:bodyPr/>
                    <a:lstStyle/>
                    <a:p>
                      <a:r>
                        <a:rPr lang="en-US" sz="1400" dirty="0"/>
                        <a:t>PQ</a:t>
                      </a:r>
                    </a:p>
                  </a:txBody>
                  <a:tcPr>
                    <a:solidFill>
                      <a:schemeClr val="accent1">
                        <a:lumMod val="20000"/>
                        <a:lumOff val="80000"/>
                      </a:schemeClr>
                    </a:solidFill>
                  </a:tcPr>
                </a:tc>
                <a:extLst>
                  <a:ext uri="{0D108BD9-81ED-4DB2-BD59-A6C34878D82A}">
                    <a16:rowId xmlns:a16="http://schemas.microsoft.com/office/drawing/2014/main" val="1296329124"/>
                  </a:ext>
                </a:extLst>
              </a:tr>
              <a:tr h="274827">
                <a:tc>
                  <a:txBody>
                    <a:bodyPr/>
                    <a:lstStyle/>
                    <a:p>
                      <a:endParaRPr lang="en-US" sz="1400" dirty="0"/>
                    </a:p>
                  </a:txBody>
                  <a:tcPr>
                    <a:solidFill>
                      <a:schemeClr val="accent1">
                        <a:lumMod val="20000"/>
                        <a:lumOff val="80000"/>
                      </a:schemeClr>
                    </a:solidFill>
                  </a:tcPr>
                </a:tc>
                <a:tc>
                  <a:txBody>
                    <a:bodyPr/>
                    <a:lstStyle/>
                    <a:p>
                      <a:r>
                        <a:rPr lang="en-US" sz="1400" dirty="0"/>
                        <a:t>9:00 – 9:20 </a:t>
                      </a:r>
                    </a:p>
                  </a:txBody>
                  <a:tcPr>
                    <a:solidFill>
                      <a:schemeClr val="accent1">
                        <a:lumMod val="20000"/>
                        <a:lumOff val="80000"/>
                      </a:schemeClr>
                    </a:solidFill>
                  </a:tcPr>
                </a:tc>
                <a:tc>
                  <a:txBody>
                    <a:bodyPr/>
                    <a:lstStyle/>
                    <a:p>
                      <a:r>
                        <a:rPr lang="en-US" sz="1400" dirty="0"/>
                        <a:t>12:00</a:t>
                      </a:r>
                      <a:r>
                        <a:rPr lang="en-US" sz="1400" baseline="0" dirty="0"/>
                        <a:t> – 12:20</a:t>
                      </a:r>
                      <a:endParaRPr lang="en-US" sz="1400" dirty="0"/>
                    </a:p>
                  </a:txBody>
                  <a:tcPr>
                    <a:solidFill>
                      <a:schemeClr val="accent1">
                        <a:lumMod val="20000"/>
                        <a:lumOff val="80000"/>
                      </a:schemeClr>
                    </a:solidFill>
                  </a:tcPr>
                </a:tc>
                <a:tc>
                  <a:txBody>
                    <a:bodyPr/>
                    <a:lstStyle/>
                    <a:p>
                      <a:r>
                        <a:rPr lang="en-US" sz="1400" dirty="0"/>
                        <a:t>Break</a:t>
                      </a:r>
                    </a:p>
                  </a:txBody>
                  <a:tcPr>
                    <a:solidFill>
                      <a:schemeClr val="accent1">
                        <a:lumMod val="20000"/>
                        <a:lumOff val="80000"/>
                      </a:schemeClr>
                    </a:solidFill>
                  </a:tcPr>
                </a:tc>
                <a:tc>
                  <a:txBody>
                    <a:bodyPr/>
                    <a:lstStyle/>
                    <a:p>
                      <a:endParaRPr lang="en-US" sz="1400" dirty="0"/>
                    </a:p>
                  </a:txBody>
                  <a:tcPr>
                    <a:solidFill>
                      <a:schemeClr val="accent1">
                        <a:lumMod val="20000"/>
                        <a:lumOff val="80000"/>
                      </a:schemeClr>
                    </a:solidFill>
                  </a:tcPr>
                </a:tc>
                <a:extLst>
                  <a:ext uri="{0D108BD9-81ED-4DB2-BD59-A6C34878D82A}">
                    <a16:rowId xmlns:a16="http://schemas.microsoft.com/office/drawing/2014/main" val="547753457"/>
                  </a:ext>
                </a:extLst>
              </a:tr>
              <a:tr h="274827">
                <a:tc>
                  <a:txBody>
                    <a:bodyPr/>
                    <a:lstStyle/>
                    <a:p>
                      <a:endParaRPr lang="en-US" sz="1400" dirty="0"/>
                    </a:p>
                  </a:txBody>
                  <a:tcPr>
                    <a:solidFill>
                      <a:schemeClr val="accent1">
                        <a:lumMod val="20000"/>
                        <a:lumOff val="80000"/>
                      </a:schemeClr>
                    </a:solidFill>
                  </a:tcPr>
                </a:tc>
                <a:tc>
                  <a:txBody>
                    <a:bodyPr/>
                    <a:lstStyle/>
                    <a:p>
                      <a:r>
                        <a:rPr lang="en-US" sz="1400" dirty="0"/>
                        <a:t>9:20 – 10:20</a:t>
                      </a:r>
                    </a:p>
                  </a:txBody>
                  <a:tcPr>
                    <a:solidFill>
                      <a:schemeClr val="accent1">
                        <a:lumMod val="20000"/>
                        <a:lumOff val="80000"/>
                      </a:schemeClr>
                    </a:solidFill>
                  </a:tcPr>
                </a:tc>
                <a:tc>
                  <a:txBody>
                    <a:bodyPr/>
                    <a:lstStyle/>
                    <a:p>
                      <a:r>
                        <a:rPr lang="en-US" sz="1400" dirty="0"/>
                        <a:t>12:20 – 1:20</a:t>
                      </a:r>
                    </a:p>
                  </a:txBody>
                  <a:tcPr>
                    <a:solidFill>
                      <a:schemeClr val="accent1">
                        <a:lumMod val="20000"/>
                        <a:lumOff val="80000"/>
                      </a:schemeClr>
                    </a:solidFill>
                  </a:tcPr>
                </a:tc>
                <a:tc>
                  <a:txBody>
                    <a:bodyPr/>
                    <a:lstStyle/>
                    <a:p>
                      <a:r>
                        <a:rPr lang="en-US" sz="1400" dirty="0"/>
                        <a:t>Trajectory Finding </a:t>
                      </a:r>
                      <a:r>
                        <a:rPr lang="en-US" sz="1400" baseline="0" dirty="0"/>
                        <a:t>for </a:t>
                      </a:r>
                      <a:r>
                        <a:rPr lang="en-US" sz="1400" baseline="0" dirty="0" err="1"/>
                        <a:t>scRNAseq</a:t>
                      </a:r>
                      <a:r>
                        <a:rPr lang="en-US" sz="1400" baseline="0" dirty="0"/>
                        <a:t> Analysis</a:t>
                      </a:r>
                      <a:endParaRPr lang="en-US" sz="1400" dirty="0"/>
                    </a:p>
                  </a:txBody>
                  <a:tcPr>
                    <a:solidFill>
                      <a:schemeClr val="accent1">
                        <a:lumMod val="20000"/>
                        <a:lumOff val="80000"/>
                      </a:schemeClr>
                    </a:solidFill>
                  </a:tcPr>
                </a:tc>
                <a:tc>
                  <a:txBody>
                    <a:bodyPr/>
                    <a:lstStyle/>
                    <a:p>
                      <a:r>
                        <a:rPr lang="en-US" sz="1400" dirty="0"/>
                        <a:t>PQ</a:t>
                      </a:r>
                    </a:p>
                  </a:txBody>
                  <a:tcPr>
                    <a:solidFill>
                      <a:schemeClr val="accent1">
                        <a:lumMod val="20000"/>
                        <a:lumOff val="80000"/>
                      </a:schemeClr>
                    </a:solidFill>
                  </a:tcPr>
                </a:tc>
                <a:extLst>
                  <a:ext uri="{0D108BD9-81ED-4DB2-BD59-A6C34878D82A}">
                    <a16:rowId xmlns:a16="http://schemas.microsoft.com/office/drawing/2014/main" val="343296925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500" dirty="0"/>
                    </a:p>
                  </a:txBody>
                  <a:tcPr>
                    <a:solidFill>
                      <a:schemeClr val="bg1"/>
                    </a:solidFill>
                  </a:tcPr>
                </a:tc>
                <a:tc>
                  <a:txBody>
                    <a:bodyPr/>
                    <a:lstStyle/>
                    <a:p>
                      <a:endParaRPr lang="en-US" sz="500" dirty="0"/>
                    </a:p>
                  </a:txBody>
                  <a:tcPr>
                    <a:solidFill>
                      <a:schemeClr val="bg1"/>
                    </a:solidFill>
                  </a:tcPr>
                </a:tc>
                <a:tc>
                  <a:txBody>
                    <a:bodyPr/>
                    <a:lstStyle/>
                    <a:p>
                      <a:endParaRPr lang="en-US" sz="500" dirty="0"/>
                    </a:p>
                  </a:txBody>
                  <a:tcPr>
                    <a:solidFill>
                      <a:schemeClr val="bg1"/>
                    </a:solidFill>
                  </a:tcPr>
                </a:tc>
                <a:tc>
                  <a:txBody>
                    <a:bodyPr/>
                    <a:lstStyle/>
                    <a:p>
                      <a:endParaRPr lang="en-US" sz="500" dirty="0"/>
                    </a:p>
                  </a:txBody>
                  <a:tcPr>
                    <a:solidFill>
                      <a:schemeClr val="bg1"/>
                    </a:solidFill>
                  </a:tcPr>
                </a:tc>
                <a:tc>
                  <a:txBody>
                    <a:bodyPr/>
                    <a:lstStyle/>
                    <a:p>
                      <a:endParaRPr lang="en-US" sz="500" dirty="0"/>
                    </a:p>
                  </a:txBody>
                  <a:tcPr>
                    <a:solidFill>
                      <a:schemeClr val="bg1"/>
                    </a:solidFill>
                  </a:tcPr>
                </a:tc>
                <a:extLst>
                  <a:ext uri="{0D108BD9-81ED-4DB2-BD59-A6C34878D82A}">
                    <a16:rowId xmlns:a16="http://schemas.microsoft.com/office/drawing/2014/main" val="3200789504"/>
                  </a:ext>
                </a:extLst>
              </a:tr>
              <a:tr h="2748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Friday,</a:t>
                      </a:r>
                      <a:r>
                        <a:rPr lang="en-US" sz="1400" baseline="0" dirty="0"/>
                        <a:t> July 17</a:t>
                      </a:r>
                      <a:endParaRPr lang="en-US" sz="1400" dirty="0"/>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12:00 – 1:00</a:t>
                      </a:r>
                    </a:p>
                  </a:txBody>
                  <a:tcPr>
                    <a:solidFill>
                      <a:schemeClr val="accent1">
                        <a:lumMod val="20000"/>
                        <a:lumOff val="80000"/>
                      </a:schemeClr>
                    </a:solidFill>
                  </a:tcPr>
                </a:tc>
                <a:tc>
                  <a:txBody>
                    <a:bodyPr/>
                    <a:lstStyle/>
                    <a:p>
                      <a:r>
                        <a:rPr lang="en-US" sz="1400" dirty="0"/>
                        <a:t>3:00 – 4:00</a:t>
                      </a:r>
                    </a:p>
                  </a:txBody>
                  <a:tcPr>
                    <a:solidFill>
                      <a:schemeClr val="accent1">
                        <a:lumMod val="20000"/>
                        <a:lumOff val="80000"/>
                      </a:schemeClr>
                    </a:solidFill>
                  </a:tcPr>
                </a:tc>
                <a:tc>
                  <a:txBody>
                    <a:bodyPr/>
                    <a:lstStyle/>
                    <a:p>
                      <a:r>
                        <a:rPr lang="en-US" sz="1400" dirty="0" err="1"/>
                        <a:t>eQTL</a:t>
                      </a:r>
                      <a:r>
                        <a:rPr lang="en-US" sz="1400" dirty="0"/>
                        <a:t> and Genetic</a:t>
                      </a:r>
                      <a:r>
                        <a:rPr lang="en-US" sz="1400" baseline="0" dirty="0"/>
                        <a:t>s of Gene Expression</a:t>
                      </a:r>
                      <a:endParaRPr lang="en-US" sz="1400" dirty="0"/>
                    </a:p>
                  </a:txBody>
                  <a:tcPr>
                    <a:solidFill>
                      <a:schemeClr val="accent1">
                        <a:lumMod val="20000"/>
                        <a:lumOff val="80000"/>
                      </a:schemeClr>
                    </a:solidFill>
                  </a:tcPr>
                </a:tc>
                <a:tc>
                  <a:txBody>
                    <a:bodyPr/>
                    <a:lstStyle/>
                    <a:p>
                      <a:r>
                        <a:rPr lang="en-US" sz="1400" dirty="0"/>
                        <a:t>GG</a:t>
                      </a:r>
                    </a:p>
                  </a:txBody>
                  <a:tcPr>
                    <a:solidFill>
                      <a:schemeClr val="accent1">
                        <a:lumMod val="20000"/>
                        <a:lumOff val="80000"/>
                      </a:schemeClr>
                    </a:solidFill>
                  </a:tcPr>
                </a:tc>
                <a:extLst>
                  <a:ext uri="{0D108BD9-81ED-4DB2-BD59-A6C34878D82A}">
                    <a16:rowId xmlns:a16="http://schemas.microsoft.com/office/drawing/2014/main" val="2733971024"/>
                  </a:ext>
                </a:extLst>
              </a:tr>
              <a:tr h="274827">
                <a:tc>
                  <a:txBody>
                    <a:bodyPr/>
                    <a:lstStyle/>
                    <a:p>
                      <a:endParaRPr lang="en-US" sz="1400" dirty="0"/>
                    </a:p>
                  </a:txBody>
                  <a:tcPr>
                    <a:solidFill>
                      <a:schemeClr val="accent1">
                        <a:lumMod val="20000"/>
                        <a:lumOff val="80000"/>
                      </a:schemeClr>
                    </a:solidFill>
                  </a:tcPr>
                </a:tc>
                <a:tc>
                  <a:txBody>
                    <a:bodyPr/>
                    <a:lstStyle/>
                    <a:p>
                      <a:r>
                        <a:rPr lang="en-US" sz="1400" dirty="0"/>
                        <a:t>1:00 – 1:20</a:t>
                      </a:r>
                    </a:p>
                  </a:txBody>
                  <a:tcPr>
                    <a:solidFill>
                      <a:schemeClr val="accent1">
                        <a:lumMod val="20000"/>
                        <a:lumOff val="80000"/>
                      </a:schemeClr>
                    </a:solidFill>
                  </a:tcPr>
                </a:tc>
                <a:tc>
                  <a:txBody>
                    <a:bodyPr/>
                    <a:lstStyle/>
                    <a:p>
                      <a:r>
                        <a:rPr lang="en-US" sz="1400" dirty="0"/>
                        <a:t>4:00 – 4:20</a:t>
                      </a:r>
                    </a:p>
                  </a:txBody>
                  <a:tcPr>
                    <a:solidFill>
                      <a:schemeClr val="accent1">
                        <a:lumMod val="20000"/>
                        <a:lumOff val="80000"/>
                      </a:schemeClr>
                    </a:solidFill>
                  </a:tcPr>
                </a:tc>
                <a:tc>
                  <a:txBody>
                    <a:bodyPr/>
                    <a:lstStyle/>
                    <a:p>
                      <a:r>
                        <a:rPr lang="en-US" sz="1400" dirty="0"/>
                        <a:t>Break</a:t>
                      </a:r>
                    </a:p>
                  </a:txBody>
                  <a:tcPr>
                    <a:solidFill>
                      <a:schemeClr val="accent1">
                        <a:lumMod val="20000"/>
                        <a:lumOff val="80000"/>
                      </a:schemeClr>
                    </a:solidFill>
                  </a:tcPr>
                </a:tc>
                <a:tc>
                  <a:txBody>
                    <a:bodyPr/>
                    <a:lstStyle/>
                    <a:p>
                      <a:endParaRPr lang="en-US" sz="1400" dirty="0"/>
                    </a:p>
                  </a:txBody>
                  <a:tcPr>
                    <a:solidFill>
                      <a:schemeClr val="accent1">
                        <a:lumMod val="20000"/>
                        <a:lumOff val="80000"/>
                      </a:schemeClr>
                    </a:solidFill>
                  </a:tcPr>
                </a:tc>
                <a:extLst>
                  <a:ext uri="{0D108BD9-81ED-4DB2-BD59-A6C34878D82A}">
                    <a16:rowId xmlns:a16="http://schemas.microsoft.com/office/drawing/2014/main" val="2986424808"/>
                  </a:ext>
                </a:extLst>
              </a:tr>
              <a:tr h="274827">
                <a:tc>
                  <a:txBody>
                    <a:bodyPr/>
                    <a:lstStyle/>
                    <a:p>
                      <a:endParaRPr lang="en-US" sz="1400" dirty="0"/>
                    </a:p>
                  </a:txBody>
                  <a:tcPr>
                    <a:solidFill>
                      <a:schemeClr val="accent1">
                        <a:lumMod val="20000"/>
                        <a:lumOff val="80000"/>
                      </a:schemeClr>
                    </a:solidFill>
                  </a:tcPr>
                </a:tc>
                <a:tc>
                  <a:txBody>
                    <a:bodyPr/>
                    <a:lstStyle/>
                    <a:p>
                      <a:r>
                        <a:rPr lang="en-US" sz="1400" dirty="0"/>
                        <a:t>1:20 – 2:20 </a:t>
                      </a:r>
                    </a:p>
                  </a:txBody>
                  <a:tcPr>
                    <a:solidFill>
                      <a:schemeClr val="accent1">
                        <a:lumMod val="20000"/>
                        <a:lumOff val="80000"/>
                      </a:schemeClr>
                    </a:solidFill>
                  </a:tcPr>
                </a:tc>
                <a:tc>
                  <a:txBody>
                    <a:bodyPr/>
                    <a:lstStyle/>
                    <a:p>
                      <a:r>
                        <a:rPr lang="en-US" sz="1400" dirty="0"/>
                        <a:t>4:20 – 5:20 </a:t>
                      </a:r>
                    </a:p>
                  </a:txBody>
                  <a:tcPr>
                    <a:solidFill>
                      <a:schemeClr val="accent1">
                        <a:lumMod val="20000"/>
                        <a:lumOff val="80000"/>
                      </a:schemeClr>
                    </a:solidFill>
                  </a:tcPr>
                </a:tc>
                <a:tc>
                  <a:txBody>
                    <a:bodyPr/>
                    <a:lstStyle/>
                    <a:p>
                      <a:r>
                        <a:rPr lang="en-US" sz="1400" dirty="0"/>
                        <a:t>Co-occurrence</a:t>
                      </a:r>
                      <a:r>
                        <a:rPr lang="en-US" sz="1400" baseline="0" dirty="0"/>
                        <a:t> Clustering for </a:t>
                      </a:r>
                      <a:r>
                        <a:rPr lang="en-US" sz="1400" baseline="0" dirty="0" err="1"/>
                        <a:t>scRNAseq</a:t>
                      </a:r>
                      <a:r>
                        <a:rPr lang="en-US" sz="1400" baseline="0" dirty="0"/>
                        <a:t> Analysis</a:t>
                      </a:r>
                      <a:endParaRPr lang="en-US" sz="1400" dirty="0"/>
                    </a:p>
                  </a:txBody>
                  <a:tcPr>
                    <a:solidFill>
                      <a:schemeClr val="accent1">
                        <a:lumMod val="20000"/>
                        <a:lumOff val="80000"/>
                      </a:schemeClr>
                    </a:solidFill>
                  </a:tcPr>
                </a:tc>
                <a:tc>
                  <a:txBody>
                    <a:bodyPr/>
                    <a:lstStyle/>
                    <a:p>
                      <a:r>
                        <a:rPr lang="en-US" sz="1400" dirty="0"/>
                        <a:t>PQ</a:t>
                      </a:r>
                    </a:p>
                  </a:txBody>
                  <a:tcPr>
                    <a:solidFill>
                      <a:schemeClr val="accent1">
                        <a:lumMod val="20000"/>
                        <a:lumOff val="80000"/>
                      </a:schemeClr>
                    </a:solidFill>
                  </a:tcPr>
                </a:tc>
                <a:extLst>
                  <a:ext uri="{0D108BD9-81ED-4DB2-BD59-A6C34878D82A}">
                    <a16:rowId xmlns:a16="http://schemas.microsoft.com/office/drawing/2014/main" val="3788985579"/>
                  </a:ext>
                </a:extLst>
              </a:tr>
            </a:tbl>
          </a:graphicData>
        </a:graphic>
      </p:graphicFrame>
    </p:spTree>
    <p:extLst>
      <p:ext uri="{BB962C8B-B14F-4D97-AF65-F5344CB8AC3E}">
        <p14:creationId xmlns:p14="http://schemas.microsoft.com/office/powerpoint/2010/main" val="3521091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C9693F1-58A6-4596-8045-512CEE6C3969}"/>
              </a:ext>
            </a:extLst>
          </p:cNvPr>
          <p:cNvSpPr/>
          <p:nvPr/>
        </p:nvSpPr>
        <p:spPr>
          <a:xfrm>
            <a:off x="1848677" y="1651915"/>
            <a:ext cx="9014791" cy="3693319"/>
          </a:xfrm>
          <a:prstGeom prst="rect">
            <a:avLst/>
          </a:prstGeom>
        </p:spPr>
        <p:txBody>
          <a:bodyPr wrap="square">
            <a:spAutoFit/>
          </a:bodyPr>
          <a:lstStyle/>
          <a:p>
            <a:pPr fontAlgn="base">
              <a:buFont typeface="+mj-lt"/>
              <a:buAutoNum type="arabicPeriod"/>
            </a:pPr>
            <a:r>
              <a:rPr lang="en-US" dirty="0">
                <a:solidFill>
                  <a:srgbClr val="003366"/>
                </a:solidFill>
                <a:latin typeface="Calibri" panose="020F0502020204030204" pitchFamily="34" charset="0"/>
              </a:rPr>
              <a:t> Experimental Design 					(this afternoon)</a:t>
            </a:r>
            <a:r>
              <a:rPr lang="en-US" dirty="0">
                <a:solidFill>
                  <a:srgbClr val="000000"/>
                </a:solidFill>
                <a:latin typeface="Calibri" panose="020F0502020204030204" pitchFamily="34" charset="0"/>
              </a:rPr>
              <a:t>​</a:t>
            </a:r>
            <a:endParaRPr lang="en-US" dirty="0">
              <a:solidFill>
                <a:srgbClr val="000000"/>
              </a:solidFill>
              <a:latin typeface="Arial" panose="020B0604020202020204" pitchFamily="34" charset="0"/>
            </a:endParaRPr>
          </a:p>
          <a:p>
            <a:pPr fontAlgn="base"/>
            <a:endParaRPr lang="en-US" dirty="0">
              <a:solidFill>
                <a:srgbClr val="000000"/>
              </a:solidFill>
              <a:latin typeface="Arial" panose="020B0604020202020204" pitchFamily="34" charset="0"/>
            </a:endParaRPr>
          </a:p>
          <a:p>
            <a:pPr fontAlgn="base">
              <a:buFont typeface="+mj-lt"/>
              <a:buAutoNum type="arabicPeriod" startAt="2"/>
            </a:pPr>
            <a:r>
              <a:rPr lang="en-US" dirty="0">
                <a:solidFill>
                  <a:srgbClr val="003366"/>
                </a:solidFill>
                <a:latin typeface="Calibri" panose="020F0502020204030204" pitchFamily="34" charset="0"/>
              </a:rPr>
              <a:t> RNA Sequencing 						(next)</a:t>
            </a:r>
            <a:r>
              <a:rPr lang="en-US" dirty="0">
                <a:solidFill>
                  <a:srgbClr val="000000"/>
                </a:solidFill>
                <a:latin typeface="Calibri" panose="020F0502020204030204" pitchFamily="34" charset="0"/>
              </a:rPr>
              <a:t>​</a:t>
            </a:r>
            <a:endParaRPr lang="en-US" dirty="0">
              <a:solidFill>
                <a:srgbClr val="000000"/>
              </a:solidFill>
              <a:latin typeface="Arial" panose="020B0604020202020204" pitchFamily="34" charset="0"/>
            </a:endParaRPr>
          </a:p>
          <a:p>
            <a:pPr fontAlgn="base"/>
            <a:endParaRPr lang="en-US" dirty="0">
              <a:solidFill>
                <a:srgbClr val="000000"/>
              </a:solidFill>
              <a:latin typeface="Arial" panose="020B0604020202020204" pitchFamily="34" charset="0"/>
            </a:endParaRPr>
          </a:p>
          <a:p>
            <a:pPr fontAlgn="base">
              <a:buFont typeface="+mj-lt"/>
              <a:buAutoNum type="arabicPeriod" startAt="3"/>
            </a:pPr>
            <a:r>
              <a:rPr lang="en-US" dirty="0">
                <a:solidFill>
                  <a:srgbClr val="336699"/>
                </a:solidFill>
                <a:latin typeface="Calibri" panose="020F0502020204030204" pitchFamily="34" charset="0"/>
              </a:rPr>
              <a:t> Short read alignment 					(this afternoon)</a:t>
            </a:r>
            <a:r>
              <a:rPr lang="en-US" dirty="0">
                <a:solidFill>
                  <a:srgbClr val="000000"/>
                </a:solidFill>
                <a:latin typeface="Calibri" panose="020F0502020204030204" pitchFamily="34" charset="0"/>
              </a:rPr>
              <a:t>​</a:t>
            </a:r>
            <a:endParaRPr lang="en-US" dirty="0">
              <a:solidFill>
                <a:srgbClr val="000000"/>
              </a:solidFill>
              <a:latin typeface="Arial" panose="020B0604020202020204" pitchFamily="34" charset="0"/>
            </a:endParaRPr>
          </a:p>
          <a:p>
            <a:pPr fontAlgn="base"/>
            <a:endParaRPr lang="en-US" dirty="0">
              <a:solidFill>
                <a:srgbClr val="000000"/>
              </a:solidFill>
              <a:latin typeface="Arial" panose="020B0604020202020204" pitchFamily="34" charset="0"/>
            </a:endParaRPr>
          </a:p>
          <a:p>
            <a:pPr fontAlgn="base">
              <a:buFont typeface="+mj-lt"/>
              <a:buAutoNum type="arabicPeriod" startAt="4"/>
            </a:pPr>
            <a:r>
              <a:rPr lang="en-US" dirty="0">
                <a:solidFill>
                  <a:srgbClr val="003366"/>
                </a:solidFill>
                <a:latin typeface="Calibri" panose="020F0502020204030204" pitchFamily="34" charset="0"/>
              </a:rPr>
              <a:t> Normalization 						(tomorrow morning)</a:t>
            </a:r>
            <a:r>
              <a:rPr lang="en-US" dirty="0">
                <a:solidFill>
                  <a:srgbClr val="000000"/>
                </a:solidFill>
                <a:latin typeface="Calibri" panose="020F0502020204030204" pitchFamily="34" charset="0"/>
              </a:rPr>
              <a:t>​</a:t>
            </a:r>
            <a:endParaRPr lang="en-US" dirty="0">
              <a:solidFill>
                <a:srgbClr val="000000"/>
              </a:solidFill>
              <a:latin typeface="Arial" panose="020B0604020202020204" pitchFamily="34" charset="0"/>
            </a:endParaRPr>
          </a:p>
          <a:p>
            <a:pPr fontAlgn="base"/>
            <a:endParaRPr lang="en-US" dirty="0">
              <a:solidFill>
                <a:srgbClr val="000000"/>
              </a:solidFill>
              <a:latin typeface="Arial" panose="020B0604020202020204" pitchFamily="34" charset="0"/>
            </a:endParaRPr>
          </a:p>
          <a:p>
            <a:pPr fontAlgn="base">
              <a:buFont typeface="+mj-lt"/>
              <a:buAutoNum type="arabicPeriod" startAt="5"/>
            </a:pPr>
            <a:r>
              <a:rPr lang="en-US" dirty="0">
                <a:solidFill>
                  <a:srgbClr val="336699"/>
                </a:solidFill>
                <a:latin typeface="Calibri" panose="020F0502020204030204" pitchFamily="34" charset="0"/>
              </a:rPr>
              <a:t> Hypothesis testing 					(after the break today)</a:t>
            </a:r>
            <a:r>
              <a:rPr lang="en-US" dirty="0">
                <a:solidFill>
                  <a:srgbClr val="000000"/>
                </a:solidFill>
                <a:latin typeface="Calibri" panose="020F0502020204030204" pitchFamily="34" charset="0"/>
              </a:rPr>
              <a:t>​</a:t>
            </a:r>
            <a:endParaRPr lang="en-US" dirty="0">
              <a:solidFill>
                <a:srgbClr val="000000"/>
              </a:solidFill>
              <a:latin typeface="Arial" panose="020B0604020202020204" pitchFamily="34" charset="0"/>
            </a:endParaRPr>
          </a:p>
          <a:p>
            <a:pPr fontAlgn="base"/>
            <a:endParaRPr lang="en-US" dirty="0">
              <a:solidFill>
                <a:srgbClr val="000000"/>
              </a:solidFill>
              <a:latin typeface="Arial" panose="020B0604020202020204" pitchFamily="34" charset="0"/>
            </a:endParaRPr>
          </a:p>
          <a:p>
            <a:pPr fontAlgn="base">
              <a:buFont typeface="+mj-lt"/>
              <a:buAutoNum type="arabicPeriod" startAt="6"/>
            </a:pPr>
            <a:r>
              <a:rPr lang="en-US" dirty="0">
                <a:solidFill>
                  <a:srgbClr val="336699"/>
                </a:solidFill>
                <a:latin typeface="Calibri" panose="020F0502020204030204" pitchFamily="34" charset="0"/>
              </a:rPr>
              <a:t> Downstream analyses 					(</a:t>
            </a:r>
            <a:r>
              <a:rPr lang="en-US" dirty="0">
                <a:solidFill>
                  <a:srgbClr val="008080"/>
                </a:solidFill>
                <a:latin typeface="Calibri" panose="020F0502020204030204" pitchFamily="34" charset="0"/>
              </a:rPr>
              <a:t>Module 10</a:t>
            </a:r>
            <a:r>
              <a:rPr lang="en-US" dirty="0">
                <a:solidFill>
                  <a:srgbClr val="336699"/>
                </a:solidFill>
                <a:latin typeface="Calibri" panose="020F0502020204030204" pitchFamily="34" charset="0"/>
              </a:rPr>
              <a:t>)</a:t>
            </a:r>
            <a:r>
              <a:rPr lang="en-US" dirty="0">
                <a:solidFill>
                  <a:srgbClr val="000000"/>
                </a:solidFill>
                <a:latin typeface="Calibri" panose="020F0502020204030204" pitchFamily="34" charset="0"/>
              </a:rPr>
              <a:t>​</a:t>
            </a:r>
            <a:endParaRPr lang="en-US" dirty="0">
              <a:solidFill>
                <a:srgbClr val="000000"/>
              </a:solidFill>
              <a:latin typeface="Arial" panose="020B0604020202020204" pitchFamily="34" charset="0"/>
            </a:endParaRPr>
          </a:p>
          <a:p>
            <a:pPr fontAlgn="base"/>
            <a:endParaRPr lang="en-US" dirty="0">
              <a:solidFill>
                <a:srgbClr val="000000"/>
              </a:solidFill>
              <a:latin typeface="Arial" panose="020B0604020202020204" pitchFamily="34" charset="0"/>
            </a:endParaRPr>
          </a:p>
          <a:p>
            <a:pPr fontAlgn="base">
              <a:buFont typeface="+mj-lt"/>
              <a:buAutoNum type="arabicPeriod" startAt="7"/>
            </a:pPr>
            <a:r>
              <a:rPr lang="en-US" dirty="0">
                <a:solidFill>
                  <a:srgbClr val="003366"/>
                </a:solidFill>
                <a:latin typeface="Calibri" panose="020F0502020204030204" pitchFamily="34" charset="0"/>
              </a:rPr>
              <a:t> Genetic analysis 						(Friday afternoon)</a:t>
            </a:r>
            <a:endParaRPr lang="en-US" b="0" i="0" dirty="0">
              <a:solidFill>
                <a:srgbClr val="000000"/>
              </a:solidFill>
              <a:effectLst/>
              <a:latin typeface="Arial" panose="020B0604020202020204" pitchFamily="34" charset="0"/>
            </a:endParaRPr>
          </a:p>
        </p:txBody>
      </p:sp>
      <p:sp>
        <p:nvSpPr>
          <p:cNvPr id="8" name="Rectangle 2">
            <a:extLst>
              <a:ext uri="{FF2B5EF4-FFF2-40B4-BE49-F238E27FC236}">
                <a16:creationId xmlns:a16="http://schemas.microsoft.com/office/drawing/2014/main" id="{D9E63E3B-4961-44E0-BD8C-854BA891ABDD}"/>
              </a:ext>
            </a:extLst>
          </p:cNvPr>
          <p:cNvSpPr txBox="1">
            <a:spLocks noChangeArrowheads="1"/>
          </p:cNvSpPr>
          <p:nvPr/>
        </p:nvSpPr>
        <p:spPr>
          <a:xfrm>
            <a:off x="2221394" y="351182"/>
            <a:ext cx="7772400" cy="506413"/>
          </a:xfrm>
          <a:prstGeom prst="rect">
            <a:avLst/>
          </a:prstGeom>
        </p:spPr>
        <p:txBody>
          <a:bodyPr/>
          <a:lstStyle/>
          <a:p>
            <a:pPr algn="ctr" eaLnBrk="1" hangingPunct="1">
              <a:defRPr/>
            </a:pPr>
            <a:r>
              <a:rPr lang="en-US" sz="2000" kern="0" dirty="0">
                <a:latin typeface="Calibri" panose="020F0502020204030204" pitchFamily="34" charset="0"/>
                <a:ea typeface="+mj-ea"/>
                <a:cs typeface="+mj-cs"/>
              </a:rPr>
              <a:t>Steps in a Gene Expression Profiling Study</a:t>
            </a:r>
          </a:p>
        </p:txBody>
      </p:sp>
    </p:spTree>
    <p:extLst>
      <p:ext uri="{BB962C8B-B14F-4D97-AF65-F5344CB8AC3E}">
        <p14:creationId xmlns:p14="http://schemas.microsoft.com/office/powerpoint/2010/main" val="4292171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a:extLst>
              <a:ext uri="{FF2B5EF4-FFF2-40B4-BE49-F238E27FC236}">
                <a16:creationId xmlns:a16="http://schemas.microsoft.com/office/drawing/2014/main" id="{6071FD11-AA4E-4C7D-A615-BC6ADAC2529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72538" y="988529"/>
            <a:ext cx="8246924" cy="506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a:extLst>
              <a:ext uri="{FF2B5EF4-FFF2-40B4-BE49-F238E27FC236}">
                <a16:creationId xmlns:a16="http://schemas.microsoft.com/office/drawing/2014/main" id="{731493B8-9B41-45E6-8BAD-C760F0DCD8F8}"/>
              </a:ext>
            </a:extLst>
          </p:cNvPr>
          <p:cNvSpPr txBox="1">
            <a:spLocks noChangeArrowheads="1"/>
          </p:cNvSpPr>
          <p:nvPr/>
        </p:nvSpPr>
        <p:spPr>
          <a:xfrm>
            <a:off x="2221394" y="351182"/>
            <a:ext cx="7772400" cy="506413"/>
          </a:xfrm>
          <a:prstGeom prst="rect">
            <a:avLst/>
          </a:prstGeom>
        </p:spPr>
        <p:txBody>
          <a:bodyPr/>
          <a:lstStyle/>
          <a:p>
            <a:pPr algn="ctr" eaLnBrk="1" hangingPunct="1">
              <a:defRPr/>
            </a:pPr>
            <a:r>
              <a:rPr lang="en-US" sz="2000" kern="0" dirty="0">
                <a:latin typeface="Calibri" panose="020F0502020204030204" pitchFamily="34" charset="0"/>
                <a:ea typeface="+mj-ea"/>
                <a:cs typeface="+mj-cs"/>
              </a:rPr>
              <a:t>RNAseq Workflow</a:t>
            </a:r>
          </a:p>
        </p:txBody>
      </p:sp>
    </p:spTree>
    <p:extLst>
      <p:ext uri="{BB962C8B-B14F-4D97-AF65-F5344CB8AC3E}">
        <p14:creationId xmlns:p14="http://schemas.microsoft.com/office/powerpoint/2010/main" val="1826617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E48AA2-F7CE-420D-AD26-78A3D46DB307}"/>
              </a:ext>
            </a:extLst>
          </p:cNvPr>
          <p:cNvSpPr txBox="1"/>
          <p:nvPr/>
        </p:nvSpPr>
        <p:spPr>
          <a:xfrm>
            <a:off x="2622550" y="2053190"/>
            <a:ext cx="7286625" cy="4216400"/>
          </a:xfrm>
          <a:prstGeom prst="rect">
            <a:avLst/>
          </a:prstGeom>
          <a:noFill/>
        </p:spPr>
        <p:txBody>
          <a:bodyPr>
            <a:spAutoFit/>
          </a:bodyPr>
          <a:lstStyle/>
          <a:p>
            <a:pPr marL="457200" indent="-457200">
              <a:buFontTx/>
              <a:buAutoNum type="arabicPeriod"/>
              <a:defRPr/>
            </a:pPr>
            <a:r>
              <a:rPr lang="en-US" sz="2000" dirty="0">
                <a:solidFill>
                  <a:srgbClr val="003366"/>
                </a:solidFill>
                <a:latin typeface="Calibri" panose="020F0502020204030204" pitchFamily="34" charset="0"/>
              </a:rPr>
              <a:t>Single-end reads</a:t>
            </a:r>
          </a:p>
          <a:p>
            <a:pPr marL="914400" lvl="1" indent="-457200">
              <a:buFont typeface="Wingdings" panose="05000000000000000000" pitchFamily="2" charset="2"/>
              <a:buChar char="Ø"/>
              <a:defRPr/>
            </a:pPr>
            <a:r>
              <a:rPr lang="en-US" sz="1600" dirty="0">
                <a:solidFill>
                  <a:srgbClr val="003366"/>
                </a:solidFill>
                <a:latin typeface="Calibri" panose="020F0502020204030204" pitchFamily="34" charset="0"/>
              </a:rPr>
              <a:t>Maximizes the total number of independent reads (50M optimal)</a:t>
            </a:r>
          </a:p>
          <a:p>
            <a:pPr marL="914400" lvl="1" indent="-457200">
              <a:buFont typeface="Wingdings" panose="05000000000000000000" pitchFamily="2" charset="2"/>
              <a:buChar char="Ø"/>
              <a:defRPr/>
            </a:pPr>
            <a:r>
              <a:rPr lang="en-US" sz="1600" dirty="0">
                <a:solidFill>
                  <a:srgbClr val="003366"/>
                </a:solidFill>
                <a:latin typeface="Calibri" panose="020F0502020204030204" pitchFamily="34" charset="0"/>
              </a:rPr>
              <a:t>When RNA is degraded, </a:t>
            </a:r>
            <a:r>
              <a:rPr lang="en-US" sz="1600" dirty="0" err="1">
                <a:solidFill>
                  <a:srgbClr val="003366"/>
                </a:solidFill>
                <a:latin typeface="Calibri" panose="020F0502020204030204" pitchFamily="34" charset="0"/>
              </a:rPr>
              <a:t>eg</a:t>
            </a:r>
            <a:r>
              <a:rPr lang="en-US" sz="1600" dirty="0">
                <a:solidFill>
                  <a:srgbClr val="003366"/>
                </a:solidFill>
                <a:latin typeface="Calibri" panose="020F0502020204030204" pitchFamily="34" charset="0"/>
              </a:rPr>
              <a:t> FFPE specimens</a:t>
            </a:r>
          </a:p>
          <a:p>
            <a:pPr>
              <a:defRPr/>
            </a:pPr>
            <a:endParaRPr lang="en-US" sz="2000" dirty="0">
              <a:solidFill>
                <a:srgbClr val="003366"/>
              </a:solidFill>
              <a:latin typeface="Calibri" panose="020F0502020204030204" pitchFamily="34" charset="0"/>
            </a:endParaRPr>
          </a:p>
          <a:p>
            <a:pPr>
              <a:defRPr/>
            </a:pPr>
            <a:endParaRPr lang="en-US" sz="2000" dirty="0">
              <a:solidFill>
                <a:srgbClr val="003366"/>
              </a:solidFill>
              <a:latin typeface="Calibri" panose="020F0502020204030204" pitchFamily="34" charset="0"/>
            </a:endParaRPr>
          </a:p>
          <a:p>
            <a:pPr>
              <a:defRPr/>
            </a:pPr>
            <a:r>
              <a:rPr lang="en-US" sz="2000" dirty="0">
                <a:solidFill>
                  <a:srgbClr val="003366"/>
                </a:solidFill>
                <a:latin typeface="Calibri" panose="020F0502020204030204" pitchFamily="34" charset="0"/>
              </a:rPr>
              <a:t>2.     Paired-end reads</a:t>
            </a:r>
          </a:p>
          <a:p>
            <a:pPr marL="800100" lvl="1" indent="-342900">
              <a:buFont typeface="Wingdings" panose="05000000000000000000" pitchFamily="2" charset="2"/>
              <a:buChar char="Ø"/>
              <a:defRPr/>
            </a:pPr>
            <a:r>
              <a:rPr lang="en-US" sz="1600" dirty="0">
                <a:solidFill>
                  <a:srgbClr val="003366"/>
                </a:solidFill>
                <a:latin typeface="Calibri" panose="020F0502020204030204" pitchFamily="34" charset="0"/>
              </a:rPr>
              <a:t>   Slightly more accurate alignment</a:t>
            </a:r>
          </a:p>
          <a:p>
            <a:pPr marL="800100" lvl="1" indent="-342900">
              <a:buFont typeface="Wingdings" panose="05000000000000000000" pitchFamily="2" charset="2"/>
              <a:buChar char="Ø"/>
              <a:defRPr/>
            </a:pPr>
            <a:r>
              <a:rPr lang="en-US" sz="1600" dirty="0">
                <a:solidFill>
                  <a:srgbClr val="003366"/>
                </a:solidFill>
                <a:latin typeface="Calibri" panose="020F0502020204030204" pitchFamily="34" charset="0"/>
              </a:rPr>
              <a:t>   But typically lower coverage (25M reads)</a:t>
            </a:r>
          </a:p>
          <a:p>
            <a:pPr marL="800100" lvl="1" indent="-342900">
              <a:buFont typeface="Wingdings" panose="05000000000000000000" pitchFamily="2" charset="2"/>
              <a:buChar char="Ø"/>
              <a:defRPr/>
            </a:pPr>
            <a:r>
              <a:rPr lang="en-US" sz="1600" dirty="0">
                <a:solidFill>
                  <a:srgbClr val="003366"/>
                </a:solidFill>
                <a:latin typeface="Calibri" panose="020F0502020204030204" pitchFamily="34" charset="0"/>
              </a:rPr>
              <a:t>   Better for estimation of alternate splicing and ASE</a:t>
            </a:r>
          </a:p>
          <a:p>
            <a:pPr>
              <a:defRPr/>
            </a:pPr>
            <a:endParaRPr lang="en-US" sz="2000" dirty="0">
              <a:latin typeface="Calibri" panose="020F0502020204030204" pitchFamily="34" charset="0"/>
            </a:endParaRPr>
          </a:p>
          <a:p>
            <a:pPr>
              <a:defRPr/>
            </a:pPr>
            <a:endParaRPr lang="en-US" sz="2000" dirty="0">
              <a:solidFill>
                <a:srgbClr val="003366"/>
              </a:solidFill>
              <a:latin typeface="Calibri" panose="020F0502020204030204" pitchFamily="34" charset="0"/>
            </a:endParaRPr>
          </a:p>
          <a:p>
            <a:pPr>
              <a:defRPr/>
            </a:pPr>
            <a:r>
              <a:rPr lang="en-US" sz="2000" dirty="0">
                <a:solidFill>
                  <a:srgbClr val="003366"/>
                </a:solidFill>
                <a:latin typeface="Calibri" panose="020F0502020204030204" pitchFamily="34" charset="0"/>
              </a:rPr>
              <a:t>3.     3’ targeted</a:t>
            </a:r>
          </a:p>
          <a:p>
            <a:pPr marL="742950" lvl="1" indent="-285750">
              <a:buFont typeface="Wingdings" panose="05000000000000000000" pitchFamily="2" charset="2"/>
              <a:buChar char="Ø"/>
              <a:defRPr/>
            </a:pPr>
            <a:r>
              <a:rPr lang="en-US" sz="1600" dirty="0">
                <a:solidFill>
                  <a:srgbClr val="003366"/>
                </a:solidFill>
                <a:latin typeface="Calibri" panose="020F0502020204030204" pitchFamily="34" charset="0"/>
              </a:rPr>
              <a:t>   </a:t>
            </a:r>
            <a:r>
              <a:rPr lang="en-US" sz="1600" dirty="0" err="1">
                <a:solidFill>
                  <a:srgbClr val="003366"/>
                </a:solidFill>
                <a:latin typeface="Calibri" panose="020F0502020204030204" pitchFamily="34" charset="0"/>
              </a:rPr>
              <a:t>Lexogen</a:t>
            </a:r>
            <a:r>
              <a:rPr lang="en-US" sz="1600" dirty="0">
                <a:solidFill>
                  <a:srgbClr val="003366"/>
                </a:solidFill>
                <a:latin typeface="Calibri" panose="020F0502020204030204" pitchFamily="34" charset="0"/>
              </a:rPr>
              <a:t> protocol is one fifth the cost ($70 vs $350 per sample)</a:t>
            </a:r>
          </a:p>
          <a:p>
            <a:pPr marL="742950" lvl="1" indent="-285750">
              <a:buFont typeface="Wingdings" panose="05000000000000000000" pitchFamily="2" charset="2"/>
              <a:buChar char="Ø"/>
              <a:defRPr/>
            </a:pPr>
            <a:r>
              <a:rPr lang="en-US" sz="1600" dirty="0">
                <a:solidFill>
                  <a:srgbClr val="003366"/>
                </a:solidFill>
                <a:latin typeface="Calibri" panose="020F0502020204030204" pitchFamily="34" charset="0"/>
              </a:rPr>
              <a:t>   Ideal for large sample studies when funds are a concern</a:t>
            </a:r>
          </a:p>
          <a:p>
            <a:pPr marL="742950" lvl="1" indent="-285750">
              <a:buFont typeface="Wingdings" panose="05000000000000000000" pitchFamily="2" charset="2"/>
              <a:buChar char="Ø"/>
              <a:defRPr/>
            </a:pPr>
            <a:r>
              <a:rPr lang="en-US" sz="1600" dirty="0">
                <a:solidFill>
                  <a:srgbClr val="003366"/>
                </a:solidFill>
                <a:latin typeface="Calibri" panose="020F0502020204030204" pitchFamily="34" charset="0"/>
              </a:rPr>
              <a:t>   Single Cell drop digital </a:t>
            </a:r>
            <a:r>
              <a:rPr lang="en-US" sz="1600" dirty="0" err="1">
                <a:solidFill>
                  <a:srgbClr val="003366"/>
                </a:solidFill>
                <a:latin typeface="Calibri" panose="020F0502020204030204" pitchFamily="34" charset="0"/>
              </a:rPr>
              <a:t>dd-scRNASeq</a:t>
            </a:r>
            <a:r>
              <a:rPr lang="en-US" sz="1600" dirty="0">
                <a:solidFill>
                  <a:srgbClr val="003366"/>
                </a:solidFill>
                <a:latin typeface="Calibri" panose="020F0502020204030204" pitchFamily="34" charset="0"/>
              </a:rPr>
              <a:t> is also 3’ targeted</a:t>
            </a:r>
          </a:p>
        </p:txBody>
      </p:sp>
      <p:sp>
        <p:nvSpPr>
          <p:cNvPr id="3" name="TextBox 1">
            <a:extLst>
              <a:ext uri="{FF2B5EF4-FFF2-40B4-BE49-F238E27FC236}">
                <a16:creationId xmlns:a16="http://schemas.microsoft.com/office/drawing/2014/main" id="{958B381A-FF55-4E03-96E1-D9A20F4A7A1A}"/>
              </a:ext>
            </a:extLst>
          </p:cNvPr>
          <p:cNvSpPr txBox="1">
            <a:spLocks noChangeArrowheads="1"/>
          </p:cNvSpPr>
          <p:nvPr/>
        </p:nvSpPr>
        <p:spPr bwMode="auto">
          <a:xfrm>
            <a:off x="1962150" y="1046715"/>
            <a:ext cx="82677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US" altLang="en-US" sz="1600" dirty="0"/>
              <a:t>RNA is prepared, mRNA is captured on </a:t>
            </a:r>
            <a:r>
              <a:rPr lang="en-US" altLang="en-US" sz="1600" dirty="0" err="1"/>
              <a:t>polyT</a:t>
            </a:r>
            <a:r>
              <a:rPr lang="en-US" altLang="en-US" sz="1600" dirty="0"/>
              <a:t> beads, fragmented, and converted to cDNA using either a stranded or </a:t>
            </a:r>
            <a:r>
              <a:rPr lang="en-US" altLang="en-US" sz="1600" dirty="0" err="1"/>
              <a:t>unstranded</a:t>
            </a:r>
            <a:r>
              <a:rPr lang="en-US" altLang="en-US" sz="1600" dirty="0"/>
              <a:t> protocol, usually with 12-24X multiplexing</a:t>
            </a:r>
          </a:p>
        </p:txBody>
      </p:sp>
      <p:sp>
        <p:nvSpPr>
          <p:cNvPr id="4" name="Rectangle 2">
            <a:extLst>
              <a:ext uri="{FF2B5EF4-FFF2-40B4-BE49-F238E27FC236}">
                <a16:creationId xmlns:a16="http://schemas.microsoft.com/office/drawing/2014/main" id="{E3BF2CF3-5EA5-4636-AC0C-761CBB953BDB}"/>
              </a:ext>
            </a:extLst>
          </p:cNvPr>
          <p:cNvSpPr txBox="1">
            <a:spLocks noChangeArrowheads="1"/>
          </p:cNvSpPr>
          <p:nvPr/>
        </p:nvSpPr>
        <p:spPr>
          <a:xfrm>
            <a:off x="2221394" y="351182"/>
            <a:ext cx="7772400" cy="506413"/>
          </a:xfrm>
          <a:prstGeom prst="rect">
            <a:avLst/>
          </a:prstGeom>
        </p:spPr>
        <p:txBody>
          <a:bodyPr/>
          <a:lstStyle/>
          <a:p>
            <a:pPr algn="ctr" eaLnBrk="1" hangingPunct="1">
              <a:defRPr/>
            </a:pPr>
            <a:r>
              <a:rPr lang="en-US" sz="2000" kern="0" dirty="0">
                <a:latin typeface="Calibri" panose="020F0502020204030204" pitchFamily="34" charset="0"/>
                <a:ea typeface="+mj-ea"/>
                <a:cs typeface="+mj-cs"/>
              </a:rPr>
              <a:t>Modes of Bulk RNA sequencing</a:t>
            </a:r>
          </a:p>
        </p:txBody>
      </p:sp>
    </p:spTree>
    <p:extLst>
      <p:ext uri="{BB962C8B-B14F-4D97-AF65-F5344CB8AC3E}">
        <p14:creationId xmlns:p14="http://schemas.microsoft.com/office/powerpoint/2010/main" val="1857326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11" end="1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12" end="12"/>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xEl>
                                              <p:pRg st="13" end="13"/>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764BDCA-4197-41F3-86D4-971AE2B14A96}"/>
              </a:ext>
            </a:extLst>
          </p:cNvPr>
          <p:cNvSpPr txBox="1"/>
          <p:nvPr/>
        </p:nvSpPr>
        <p:spPr>
          <a:xfrm>
            <a:off x="1500257" y="1008890"/>
            <a:ext cx="8380413" cy="5170646"/>
          </a:xfrm>
          <a:prstGeom prst="rect">
            <a:avLst/>
          </a:prstGeom>
          <a:noFill/>
        </p:spPr>
        <p:txBody>
          <a:bodyPr>
            <a:spAutoFit/>
          </a:bodyPr>
          <a:lstStyle/>
          <a:p>
            <a:pPr marL="457200" indent="-457200">
              <a:buFontTx/>
              <a:buAutoNum type="arabicPeriod"/>
              <a:defRPr/>
            </a:pPr>
            <a:r>
              <a:rPr lang="en-US" sz="2000" dirty="0">
                <a:solidFill>
                  <a:srgbClr val="003366"/>
                </a:solidFill>
                <a:latin typeface="Calibri" panose="020F0502020204030204" pitchFamily="34" charset="0"/>
              </a:rPr>
              <a:t>Short Read Alignment</a:t>
            </a:r>
          </a:p>
          <a:p>
            <a:pPr marL="914400" lvl="1" indent="-457200">
              <a:buFont typeface="Wingdings" panose="05000000000000000000" pitchFamily="2" charset="2"/>
              <a:buChar char="Ø"/>
              <a:defRPr/>
            </a:pPr>
            <a:r>
              <a:rPr lang="en-US" sz="1600" dirty="0">
                <a:solidFill>
                  <a:srgbClr val="003366"/>
                </a:solidFill>
                <a:latin typeface="Calibri" panose="020F0502020204030204" pitchFamily="34" charset="0"/>
              </a:rPr>
              <a:t>STAR	</a:t>
            </a:r>
            <a:r>
              <a:rPr lang="en-US" sz="1400" dirty="0">
                <a:solidFill>
                  <a:srgbClr val="642A8F"/>
                </a:solidFill>
                <a:latin typeface="Times New Roman" panose="02020603050405020304" pitchFamily="18" charset="0"/>
                <a:hlinkClick r:id="rId2"/>
              </a:rPr>
              <a:t>https://github.com/alexdobin/STAR/releases</a:t>
            </a:r>
            <a:endParaRPr lang="en-US" sz="1400" dirty="0">
              <a:solidFill>
                <a:srgbClr val="003366"/>
              </a:solidFill>
              <a:latin typeface="Calibri" panose="020F0502020204030204" pitchFamily="34" charset="0"/>
            </a:endParaRPr>
          </a:p>
          <a:p>
            <a:pPr marL="914400" lvl="1" indent="-457200">
              <a:buFont typeface="Wingdings" panose="05000000000000000000" pitchFamily="2" charset="2"/>
              <a:buChar char="Ø"/>
              <a:defRPr/>
            </a:pPr>
            <a:r>
              <a:rPr lang="en-US" sz="1600" dirty="0">
                <a:solidFill>
                  <a:srgbClr val="003366"/>
                </a:solidFill>
                <a:latin typeface="Calibri" panose="020F0502020204030204" pitchFamily="34" charset="0"/>
              </a:rPr>
              <a:t>HISAT2	</a:t>
            </a:r>
            <a:r>
              <a:rPr lang="en-US" sz="1400" dirty="0">
                <a:solidFill>
                  <a:srgbClr val="003366"/>
                </a:solidFill>
                <a:latin typeface="Calibri" panose="020F0502020204030204" pitchFamily="34" charset="0"/>
                <a:hlinkClick r:id="rId3"/>
              </a:rPr>
              <a:t>https://ccb.jhu.edu/software/hisat2/index.shtml</a:t>
            </a:r>
            <a:r>
              <a:rPr lang="en-US" sz="1400" dirty="0">
                <a:solidFill>
                  <a:srgbClr val="003366"/>
                </a:solidFill>
                <a:latin typeface="Calibri" panose="020F0502020204030204" pitchFamily="34" charset="0"/>
              </a:rPr>
              <a:t> </a:t>
            </a:r>
          </a:p>
          <a:p>
            <a:pPr>
              <a:defRPr/>
            </a:pPr>
            <a:endParaRPr lang="en-US" sz="2000" dirty="0">
              <a:solidFill>
                <a:srgbClr val="003366"/>
              </a:solidFill>
              <a:latin typeface="Calibri" panose="020F0502020204030204" pitchFamily="34" charset="0"/>
            </a:endParaRPr>
          </a:p>
          <a:p>
            <a:pPr>
              <a:defRPr/>
            </a:pPr>
            <a:r>
              <a:rPr lang="en-US" sz="2000" dirty="0">
                <a:solidFill>
                  <a:srgbClr val="003366"/>
                </a:solidFill>
                <a:latin typeface="Calibri" panose="020F0502020204030204" pitchFamily="34" charset="0"/>
              </a:rPr>
              <a:t>2.     Read counting</a:t>
            </a:r>
          </a:p>
          <a:p>
            <a:pPr marL="800100" lvl="1" indent="-342900">
              <a:buFont typeface="Wingdings" panose="05000000000000000000" pitchFamily="2" charset="2"/>
              <a:buChar char="Ø"/>
              <a:defRPr/>
            </a:pPr>
            <a:r>
              <a:rPr lang="en-US" sz="1600" dirty="0">
                <a:solidFill>
                  <a:srgbClr val="003366"/>
                </a:solidFill>
                <a:latin typeface="Calibri" panose="020F0502020204030204" pitchFamily="34" charset="0"/>
              </a:rPr>
              <a:t>   </a:t>
            </a:r>
            <a:r>
              <a:rPr lang="en-US" sz="1600" dirty="0" err="1">
                <a:solidFill>
                  <a:srgbClr val="003366"/>
                </a:solidFill>
                <a:latin typeface="Calibri" panose="020F0502020204030204" pitchFamily="34" charset="0"/>
              </a:rPr>
              <a:t>HTseq</a:t>
            </a:r>
            <a:r>
              <a:rPr lang="en-US" sz="1600" dirty="0">
                <a:solidFill>
                  <a:srgbClr val="003366"/>
                </a:solidFill>
                <a:latin typeface="Calibri" panose="020F0502020204030204" pitchFamily="34" charset="0"/>
              </a:rPr>
              <a:t>	</a:t>
            </a:r>
            <a:r>
              <a:rPr lang="en-US" sz="1400" dirty="0">
                <a:solidFill>
                  <a:srgbClr val="003366"/>
                </a:solidFill>
                <a:latin typeface="Calibri" panose="020F0502020204030204" pitchFamily="34" charset="0"/>
                <a:hlinkClick r:id="rId4"/>
              </a:rPr>
              <a:t>http://www-huber.embl.de/HTSeq/doc/overview.html</a:t>
            </a:r>
            <a:r>
              <a:rPr lang="en-US" sz="1400" dirty="0">
                <a:solidFill>
                  <a:srgbClr val="003366"/>
                </a:solidFill>
                <a:latin typeface="Calibri" panose="020F0502020204030204" pitchFamily="34" charset="0"/>
              </a:rPr>
              <a:t> </a:t>
            </a:r>
          </a:p>
          <a:p>
            <a:pPr marL="800100" lvl="1" indent="-342900">
              <a:buFont typeface="Wingdings" panose="05000000000000000000" pitchFamily="2" charset="2"/>
              <a:buChar char="Ø"/>
              <a:defRPr/>
            </a:pPr>
            <a:r>
              <a:rPr lang="en-US" sz="1400" dirty="0">
                <a:solidFill>
                  <a:srgbClr val="003366"/>
                </a:solidFill>
                <a:latin typeface="Calibri" panose="020F0502020204030204" pitchFamily="34" charset="0"/>
              </a:rPr>
              <a:t>   </a:t>
            </a:r>
            <a:r>
              <a:rPr lang="en-US" sz="1400" dirty="0" err="1">
                <a:solidFill>
                  <a:srgbClr val="003366"/>
                </a:solidFill>
                <a:latin typeface="Calibri" panose="020F0502020204030204" pitchFamily="34" charset="0"/>
              </a:rPr>
              <a:t>SAMtools</a:t>
            </a:r>
            <a:r>
              <a:rPr lang="en-US" sz="1400" dirty="0">
                <a:solidFill>
                  <a:srgbClr val="003366"/>
                </a:solidFill>
                <a:latin typeface="Calibri" panose="020F0502020204030204" pitchFamily="34" charset="0"/>
              </a:rPr>
              <a:t>	</a:t>
            </a:r>
            <a:r>
              <a:rPr lang="en-US" sz="1400" dirty="0">
                <a:hlinkClick r:id="rId5"/>
              </a:rPr>
              <a:t>http://www.htslib.org/</a:t>
            </a:r>
            <a:endParaRPr lang="en-US" sz="1400" dirty="0">
              <a:latin typeface="Calibri" panose="020F0502020204030204" pitchFamily="34" charset="0"/>
            </a:endParaRPr>
          </a:p>
          <a:p>
            <a:pPr>
              <a:defRPr/>
            </a:pPr>
            <a:endParaRPr lang="en-US" sz="2000" dirty="0">
              <a:solidFill>
                <a:srgbClr val="003366"/>
              </a:solidFill>
              <a:latin typeface="Calibri" panose="020F0502020204030204" pitchFamily="34" charset="0"/>
            </a:endParaRPr>
          </a:p>
          <a:p>
            <a:pPr>
              <a:defRPr/>
            </a:pPr>
            <a:r>
              <a:rPr lang="en-US" sz="2000" dirty="0">
                <a:solidFill>
                  <a:srgbClr val="003366"/>
                </a:solidFill>
                <a:latin typeface="Calibri" panose="020F0502020204030204" pitchFamily="34" charset="0"/>
              </a:rPr>
              <a:t>3.     Differential Expression</a:t>
            </a:r>
          </a:p>
          <a:p>
            <a:pPr marL="742950" lvl="1" indent="-285750">
              <a:buFont typeface="Wingdings" panose="05000000000000000000" pitchFamily="2" charset="2"/>
              <a:buChar char="Ø"/>
              <a:defRPr/>
            </a:pPr>
            <a:r>
              <a:rPr lang="en-US" sz="1600" dirty="0">
                <a:solidFill>
                  <a:srgbClr val="003366"/>
                </a:solidFill>
                <a:latin typeface="Calibri" panose="020F0502020204030204" pitchFamily="34" charset="0"/>
              </a:rPr>
              <a:t>   </a:t>
            </a:r>
            <a:r>
              <a:rPr lang="en-US" sz="1600" dirty="0" err="1">
                <a:solidFill>
                  <a:srgbClr val="003366"/>
                </a:solidFill>
                <a:latin typeface="Calibri" panose="020F0502020204030204" pitchFamily="34" charset="0"/>
              </a:rPr>
              <a:t>DESeq</a:t>
            </a:r>
            <a:r>
              <a:rPr lang="en-US" sz="1600" dirty="0">
                <a:solidFill>
                  <a:srgbClr val="003366"/>
                </a:solidFill>
                <a:latin typeface="Calibri" panose="020F0502020204030204" pitchFamily="34" charset="0"/>
              </a:rPr>
              <a:t>     	</a:t>
            </a:r>
            <a:r>
              <a:rPr lang="en-US" sz="1400" dirty="0">
                <a:solidFill>
                  <a:srgbClr val="003366"/>
                </a:solidFill>
                <a:latin typeface="Calibri" panose="020F0502020204030204" pitchFamily="34" charset="0"/>
                <a:hlinkClick r:id="rId6"/>
              </a:rPr>
              <a:t>https://bioconductor.org/packages/release/bioc/html/DESeq2.html</a:t>
            </a:r>
            <a:r>
              <a:rPr lang="en-US" sz="1400" dirty="0">
                <a:solidFill>
                  <a:srgbClr val="003366"/>
                </a:solidFill>
                <a:latin typeface="Calibri" panose="020F0502020204030204" pitchFamily="34" charset="0"/>
              </a:rPr>
              <a:t> </a:t>
            </a:r>
          </a:p>
          <a:p>
            <a:pPr marL="742950" lvl="1" indent="-285750">
              <a:buFont typeface="Wingdings" panose="05000000000000000000" pitchFamily="2" charset="2"/>
              <a:buChar char="Ø"/>
              <a:defRPr/>
            </a:pPr>
            <a:r>
              <a:rPr lang="en-US" sz="1400" dirty="0">
                <a:solidFill>
                  <a:srgbClr val="003366"/>
                </a:solidFill>
                <a:latin typeface="Calibri" panose="020F0502020204030204" pitchFamily="34" charset="0"/>
              </a:rPr>
              <a:t>    </a:t>
            </a:r>
            <a:r>
              <a:rPr lang="en-US" sz="1600" dirty="0" err="1">
                <a:solidFill>
                  <a:srgbClr val="003366"/>
                </a:solidFill>
                <a:latin typeface="Calibri" panose="020F0502020204030204" pitchFamily="34" charset="0"/>
              </a:rPr>
              <a:t>DExSeq</a:t>
            </a:r>
            <a:r>
              <a:rPr lang="en-US" sz="1400" dirty="0">
                <a:solidFill>
                  <a:srgbClr val="003366"/>
                </a:solidFill>
                <a:latin typeface="Calibri" panose="020F0502020204030204" pitchFamily="34" charset="0"/>
              </a:rPr>
              <a:t>	</a:t>
            </a:r>
            <a:r>
              <a:rPr lang="en-US" sz="1400" dirty="0">
                <a:solidFill>
                  <a:srgbClr val="003366"/>
                </a:solidFill>
                <a:latin typeface="Calibri" panose="020F0502020204030204" pitchFamily="34" charset="0"/>
                <a:hlinkClick r:id="rId7"/>
              </a:rPr>
              <a:t>https://www.bioconductor.org/packages/release/bioc/html/DEXSeq.html</a:t>
            </a:r>
            <a:r>
              <a:rPr lang="en-US" sz="1400" dirty="0">
                <a:solidFill>
                  <a:srgbClr val="003366"/>
                </a:solidFill>
                <a:latin typeface="Calibri" panose="020F0502020204030204" pitchFamily="34" charset="0"/>
              </a:rPr>
              <a:t> </a:t>
            </a:r>
          </a:p>
          <a:p>
            <a:pPr marL="742950" lvl="1" indent="-285750">
              <a:buFont typeface="Wingdings" panose="05000000000000000000" pitchFamily="2" charset="2"/>
              <a:buChar char="Ø"/>
              <a:defRPr/>
            </a:pPr>
            <a:r>
              <a:rPr lang="en-US" sz="1600" dirty="0">
                <a:solidFill>
                  <a:srgbClr val="003366"/>
                </a:solidFill>
                <a:latin typeface="Calibri" panose="020F0502020204030204" pitchFamily="34" charset="0"/>
              </a:rPr>
              <a:t>    </a:t>
            </a:r>
            <a:r>
              <a:rPr lang="en-US" sz="1600" dirty="0" err="1">
                <a:solidFill>
                  <a:srgbClr val="003366"/>
                </a:solidFill>
                <a:latin typeface="Calibri" panose="020F0502020204030204" pitchFamily="34" charset="0"/>
              </a:rPr>
              <a:t>edgeR</a:t>
            </a:r>
            <a:r>
              <a:rPr lang="en-US" sz="1600" dirty="0">
                <a:solidFill>
                  <a:srgbClr val="003366"/>
                </a:solidFill>
                <a:latin typeface="Calibri" panose="020F0502020204030204" pitchFamily="34" charset="0"/>
              </a:rPr>
              <a:t>	</a:t>
            </a:r>
            <a:r>
              <a:rPr lang="en-US" sz="1400" dirty="0">
                <a:solidFill>
                  <a:srgbClr val="003366"/>
                </a:solidFill>
                <a:latin typeface="Calibri" panose="020F0502020204030204" pitchFamily="34" charset="0"/>
                <a:hlinkClick r:id="rId8"/>
              </a:rPr>
              <a:t>https://bioconductor.org/packages/release/bioc/html/edgeR.html</a:t>
            </a:r>
            <a:r>
              <a:rPr lang="en-US" sz="1400" dirty="0">
                <a:solidFill>
                  <a:srgbClr val="003366"/>
                </a:solidFill>
                <a:latin typeface="Calibri" panose="020F0502020204030204" pitchFamily="34" charset="0"/>
              </a:rPr>
              <a:t> </a:t>
            </a:r>
          </a:p>
          <a:p>
            <a:pPr marL="742950" lvl="1" indent="-285750">
              <a:buFont typeface="Wingdings" panose="05000000000000000000" pitchFamily="2" charset="2"/>
              <a:buChar char="Ø"/>
              <a:defRPr/>
            </a:pPr>
            <a:r>
              <a:rPr lang="en-US" sz="1600" dirty="0">
                <a:solidFill>
                  <a:srgbClr val="003366"/>
                </a:solidFill>
                <a:latin typeface="Calibri" panose="020F0502020204030204" pitchFamily="34" charset="0"/>
              </a:rPr>
              <a:t>    </a:t>
            </a:r>
            <a:r>
              <a:rPr lang="en-US" sz="1600" dirty="0" err="1">
                <a:solidFill>
                  <a:srgbClr val="003366"/>
                </a:solidFill>
                <a:latin typeface="Calibri" panose="020F0502020204030204" pitchFamily="34" charset="0"/>
              </a:rPr>
              <a:t>Voom</a:t>
            </a:r>
            <a:r>
              <a:rPr lang="en-US" sz="1600" dirty="0">
                <a:solidFill>
                  <a:srgbClr val="003366"/>
                </a:solidFill>
                <a:latin typeface="Calibri" panose="020F0502020204030204" pitchFamily="34" charset="0"/>
              </a:rPr>
              <a:t>         </a:t>
            </a:r>
            <a:r>
              <a:rPr lang="en-US" sz="1400" dirty="0">
                <a:solidFill>
                  <a:srgbClr val="003366"/>
                </a:solidFill>
                <a:latin typeface="Calibri" panose="020F0502020204030204" pitchFamily="34" charset="0"/>
                <a:hlinkClick r:id="rId9"/>
              </a:rPr>
              <a:t>http://web.mit.edu/~r/current/arch/i386_linux26/lib/R/library/limma/html/voom.html</a:t>
            </a:r>
            <a:r>
              <a:rPr lang="en-US" sz="1400" dirty="0">
                <a:solidFill>
                  <a:srgbClr val="003366"/>
                </a:solidFill>
                <a:latin typeface="Calibri" panose="020F0502020204030204" pitchFamily="34" charset="0"/>
              </a:rPr>
              <a:t> </a:t>
            </a:r>
          </a:p>
          <a:p>
            <a:pPr marL="742950" lvl="1" indent="-285750">
              <a:buFont typeface="Wingdings" panose="05000000000000000000" pitchFamily="2" charset="2"/>
              <a:buChar char="Ø"/>
              <a:defRPr/>
            </a:pPr>
            <a:endParaRPr lang="en-US" sz="1600" dirty="0">
              <a:solidFill>
                <a:srgbClr val="003366"/>
              </a:solidFill>
              <a:latin typeface="Calibri" panose="020F0502020204030204" pitchFamily="34" charset="0"/>
            </a:endParaRPr>
          </a:p>
          <a:p>
            <a:pPr lvl="1" indent="-457200">
              <a:buFontTx/>
              <a:buAutoNum type="arabicPeriod" startAt="4"/>
              <a:defRPr/>
            </a:pPr>
            <a:r>
              <a:rPr lang="en-US" sz="2000" dirty="0">
                <a:solidFill>
                  <a:srgbClr val="003366"/>
                </a:solidFill>
                <a:latin typeface="Calibri" panose="020F0502020204030204" pitchFamily="34" charset="0"/>
              </a:rPr>
              <a:t>Data Normalization</a:t>
            </a:r>
          </a:p>
          <a:p>
            <a:pPr marL="800100" lvl="2" indent="-342900">
              <a:buFont typeface="Wingdings" panose="05000000000000000000" pitchFamily="2" charset="2"/>
              <a:buChar char="Ø"/>
              <a:defRPr/>
            </a:pPr>
            <a:r>
              <a:rPr lang="en-US" sz="1600" dirty="0">
                <a:solidFill>
                  <a:srgbClr val="003366"/>
                </a:solidFill>
                <a:latin typeface="Calibri" panose="020F0502020204030204" pitchFamily="34" charset="0"/>
              </a:rPr>
              <a:t>  </a:t>
            </a:r>
            <a:r>
              <a:rPr lang="en-US" sz="1600" dirty="0" err="1">
                <a:solidFill>
                  <a:srgbClr val="003366"/>
                </a:solidFill>
                <a:latin typeface="Calibri" panose="020F0502020204030204" pitchFamily="34" charset="0"/>
              </a:rPr>
              <a:t>SVASeq</a:t>
            </a:r>
            <a:r>
              <a:rPr lang="en-US" sz="1600" dirty="0">
                <a:solidFill>
                  <a:srgbClr val="003366"/>
                </a:solidFill>
                <a:latin typeface="Calibri" panose="020F0502020204030204" pitchFamily="34" charset="0"/>
              </a:rPr>
              <a:t> 	</a:t>
            </a:r>
            <a:r>
              <a:rPr lang="en-US" sz="1400" dirty="0">
                <a:solidFill>
                  <a:srgbClr val="003366"/>
                </a:solidFill>
                <a:latin typeface="Calibri" panose="020F0502020204030204" pitchFamily="34" charset="0"/>
                <a:hlinkClick r:id="rId10"/>
              </a:rPr>
              <a:t>https://www.bioconductor.org/packages/release/bioc/html/sva.html</a:t>
            </a:r>
            <a:r>
              <a:rPr lang="en-US" sz="1400" dirty="0">
                <a:solidFill>
                  <a:srgbClr val="003366"/>
                </a:solidFill>
                <a:latin typeface="Calibri" panose="020F0502020204030204" pitchFamily="34" charset="0"/>
              </a:rPr>
              <a:t> </a:t>
            </a:r>
          </a:p>
          <a:p>
            <a:pPr marL="800100" lvl="2" indent="-342900">
              <a:buFont typeface="Wingdings" panose="05000000000000000000" pitchFamily="2" charset="2"/>
              <a:buChar char="Ø"/>
              <a:defRPr/>
            </a:pPr>
            <a:r>
              <a:rPr lang="en-US" sz="1600" dirty="0">
                <a:solidFill>
                  <a:srgbClr val="003366"/>
                </a:solidFill>
                <a:latin typeface="Calibri" panose="020F0502020204030204" pitchFamily="34" charset="0"/>
              </a:rPr>
              <a:t>  Combat	</a:t>
            </a:r>
            <a:r>
              <a:rPr lang="en-US" sz="1400" dirty="0">
                <a:solidFill>
                  <a:srgbClr val="003366"/>
                </a:solidFill>
                <a:latin typeface="Calibri" panose="020F0502020204030204" pitchFamily="34" charset="0"/>
                <a:hlinkClick r:id="rId11"/>
              </a:rPr>
              <a:t>https://www.rdocumentation.org/packages/sva/versions/3.20.0/topics/ComBat</a:t>
            </a:r>
            <a:r>
              <a:rPr lang="en-US" sz="1400" dirty="0">
                <a:solidFill>
                  <a:srgbClr val="003366"/>
                </a:solidFill>
                <a:latin typeface="Calibri" panose="020F0502020204030204" pitchFamily="34" charset="0"/>
              </a:rPr>
              <a:t> </a:t>
            </a:r>
          </a:p>
          <a:p>
            <a:pPr marL="800100" lvl="2" indent="-342900">
              <a:buFont typeface="Wingdings" panose="05000000000000000000" pitchFamily="2" charset="2"/>
              <a:buChar char="Ø"/>
              <a:defRPr/>
            </a:pPr>
            <a:r>
              <a:rPr lang="en-US" sz="1600" dirty="0">
                <a:solidFill>
                  <a:srgbClr val="003366"/>
                </a:solidFill>
                <a:latin typeface="Calibri" panose="020F0502020204030204" pitchFamily="34" charset="0"/>
              </a:rPr>
              <a:t>  PEER	</a:t>
            </a:r>
            <a:r>
              <a:rPr lang="en-US" sz="1400" dirty="0">
                <a:solidFill>
                  <a:srgbClr val="003366"/>
                </a:solidFill>
                <a:latin typeface="Calibri" panose="020F0502020204030204" pitchFamily="34" charset="0"/>
                <a:hlinkClick r:id="rId12"/>
              </a:rPr>
              <a:t>http://www.sanger.ac.uk/science/tools/peer</a:t>
            </a:r>
            <a:r>
              <a:rPr lang="en-US" sz="1400" dirty="0">
                <a:solidFill>
                  <a:srgbClr val="003366"/>
                </a:solidFill>
                <a:latin typeface="Calibri" panose="020F0502020204030204" pitchFamily="34" charset="0"/>
              </a:rPr>
              <a:t> </a:t>
            </a:r>
          </a:p>
          <a:p>
            <a:pPr marL="742950" lvl="2" indent="-285750">
              <a:buFont typeface="Wingdings" panose="05000000000000000000" pitchFamily="2" charset="2"/>
              <a:buChar char="Ø"/>
              <a:defRPr/>
            </a:pPr>
            <a:r>
              <a:rPr lang="en-US" sz="1400" dirty="0">
                <a:solidFill>
                  <a:srgbClr val="003366"/>
                </a:solidFill>
                <a:latin typeface="Calibri" panose="020F0502020204030204" pitchFamily="34" charset="0"/>
              </a:rPr>
              <a:t>    </a:t>
            </a:r>
            <a:r>
              <a:rPr lang="en-US" sz="1600" dirty="0">
                <a:solidFill>
                  <a:srgbClr val="003366"/>
                </a:solidFill>
                <a:latin typeface="Calibri" panose="020F0502020204030204" pitchFamily="34" charset="0"/>
              </a:rPr>
              <a:t>SNM</a:t>
            </a:r>
            <a:r>
              <a:rPr lang="en-US" sz="1400" dirty="0">
                <a:solidFill>
                  <a:srgbClr val="003366"/>
                </a:solidFill>
                <a:latin typeface="Calibri" panose="020F0502020204030204" pitchFamily="34" charset="0"/>
              </a:rPr>
              <a:t>    	</a:t>
            </a:r>
            <a:r>
              <a:rPr lang="en-US" sz="1400" dirty="0">
                <a:solidFill>
                  <a:srgbClr val="003366"/>
                </a:solidFill>
                <a:latin typeface="Calibri" panose="020F0502020204030204" pitchFamily="34" charset="0"/>
                <a:hlinkClick r:id="rId13"/>
              </a:rPr>
              <a:t>https://www.bioconductor.org/packages/release/bioc/html/snm.html</a:t>
            </a:r>
            <a:r>
              <a:rPr lang="en-US" sz="1400" dirty="0">
                <a:solidFill>
                  <a:srgbClr val="003366"/>
                </a:solidFill>
                <a:latin typeface="Calibri" panose="020F0502020204030204" pitchFamily="34" charset="0"/>
              </a:rPr>
              <a:t> </a:t>
            </a:r>
          </a:p>
        </p:txBody>
      </p:sp>
      <p:sp>
        <p:nvSpPr>
          <p:cNvPr id="3" name="TextBox 1">
            <a:extLst>
              <a:ext uri="{FF2B5EF4-FFF2-40B4-BE49-F238E27FC236}">
                <a16:creationId xmlns:a16="http://schemas.microsoft.com/office/drawing/2014/main" id="{7C85717C-6641-4551-8C74-27FBD4B1B6C7}"/>
              </a:ext>
            </a:extLst>
          </p:cNvPr>
          <p:cNvSpPr txBox="1">
            <a:spLocks noChangeArrowheads="1"/>
          </p:cNvSpPr>
          <p:nvPr/>
        </p:nvSpPr>
        <p:spPr bwMode="auto">
          <a:xfrm>
            <a:off x="5829714" y="6275146"/>
            <a:ext cx="63622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US" altLang="en-US" sz="1400" dirty="0"/>
              <a:t>Another option is the Tuxedo protocol (Bowtie, </a:t>
            </a:r>
            <a:r>
              <a:rPr lang="en-US" altLang="en-US" sz="1400" dirty="0" err="1"/>
              <a:t>Tophat</a:t>
            </a:r>
            <a:r>
              <a:rPr lang="en-US" altLang="en-US" sz="1400" dirty="0"/>
              <a:t>, Cufflinks, </a:t>
            </a:r>
            <a:r>
              <a:rPr lang="en-US" altLang="en-US" sz="1400" dirty="0" err="1"/>
              <a:t>Cuffdiff</a:t>
            </a:r>
            <a:r>
              <a:rPr lang="en-US" altLang="en-US" sz="1400" dirty="0"/>
              <a:t>, </a:t>
            </a:r>
            <a:r>
              <a:rPr lang="en-US" sz="1400" dirty="0">
                <a:hlinkClick r:id="rId14"/>
              </a:rPr>
              <a:t>https://ugene.net/wiki/display/WDD31/RNA-seq+Analysis+with+Tuxedo+Tools</a:t>
            </a:r>
            <a:endParaRPr lang="en-US" altLang="en-US" sz="1400" dirty="0"/>
          </a:p>
        </p:txBody>
      </p:sp>
      <p:sp>
        <p:nvSpPr>
          <p:cNvPr id="4" name="Rectangle 2">
            <a:extLst>
              <a:ext uri="{FF2B5EF4-FFF2-40B4-BE49-F238E27FC236}">
                <a16:creationId xmlns:a16="http://schemas.microsoft.com/office/drawing/2014/main" id="{47FABB93-DBB9-405E-A387-D79D65AB3BB8}"/>
              </a:ext>
            </a:extLst>
          </p:cNvPr>
          <p:cNvSpPr txBox="1">
            <a:spLocks noChangeArrowheads="1"/>
          </p:cNvSpPr>
          <p:nvPr/>
        </p:nvSpPr>
        <p:spPr>
          <a:xfrm>
            <a:off x="2221394" y="351182"/>
            <a:ext cx="7772400" cy="506413"/>
          </a:xfrm>
          <a:prstGeom prst="rect">
            <a:avLst/>
          </a:prstGeom>
        </p:spPr>
        <p:txBody>
          <a:bodyPr/>
          <a:lstStyle/>
          <a:p>
            <a:pPr algn="ctr" eaLnBrk="1" hangingPunct="1">
              <a:defRPr/>
            </a:pPr>
            <a:r>
              <a:rPr lang="en-US" sz="2000" kern="0" dirty="0">
                <a:latin typeface="Calibri" panose="020F0502020204030204" pitchFamily="34" charset="0"/>
                <a:ea typeface="+mj-ea"/>
                <a:cs typeface="+mj-cs"/>
              </a:rPr>
              <a:t>RNAseq Software</a:t>
            </a:r>
          </a:p>
        </p:txBody>
      </p:sp>
    </p:spTree>
    <p:extLst>
      <p:ext uri="{BB962C8B-B14F-4D97-AF65-F5344CB8AC3E}">
        <p14:creationId xmlns:p14="http://schemas.microsoft.com/office/powerpoint/2010/main" val="2198002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E29965B-09B4-4D2F-80C7-DB08C0D4535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49562" y="897352"/>
            <a:ext cx="7059751" cy="5699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503CA6B6-91C9-49D7-9AED-5476EF4A0330}"/>
              </a:ext>
            </a:extLst>
          </p:cNvPr>
          <p:cNvSpPr txBox="1">
            <a:spLocks noChangeArrowheads="1"/>
          </p:cNvSpPr>
          <p:nvPr/>
        </p:nvSpPr>
        <p:spPr>
          <a:xfrm>
            <a:off x="2221394" y="351182"/>
            <a:ext cx="7772400" cy="506413"/>
          </a:xfrm>
          <a:prstGeom prst="rect">
            <a:avLst/>
          </a:prstGeom>
        </p:spPr>
        <p:txBody>
          <a:bodyPr/>
          <a:lstStyle/>
          <a:p>
            <a:pPr algn="ctr" eaLnBrk="1" hangingPunct="1">
              <a:defRPr/>
            </a:pPr>
            <a:r>
              <a:rPr lang="en-US" sz="2000" kern="0" dirty="0">
                <a:latin typeface="Calibri" panose="020F0502020204030204" pitchFamily="34" charset="0"/>
                <a:ea typeface="+mj-ea"/>
                <a:cs typeface="+mj-cs"/>
              </a:rPr>
              <a:t>Read Alignment</a:t>
            </a:r>
          </a:p>
        </p:txBody>
      </p:sp>
    </p:spTree>
    <p:extLst>
      <p:ext uri="{BB962C8B-B14F-4D97-AF65-F5344CB8AC3E}">
        <p14:creationId xmlns:p14="http://schemas.microsoft.com/office/powerpoint/2010/main" val="3164624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a:extLst>
              <a:ext uri="{FF2B5EF4-FFF2-40B4-BE49-F238E27FC236}">
                <a16:creationId xmlns:a16="http://schemas.microsoft.com/office/drawing/2014/main" id="{1AA67FED-1DB8-4205-8987-0323185EA210}"/>
              </a:ext>
            </a:extLst>
          </p:cNvPr>
          <p:cNvSpPr txBox="1">
            <a:spLocks noChangeArrowheads="1"/>
          </p:cNvSpPr>
          <p:nvPr/>
        </p:nvSpPr>
        <p:spPr bwMode="auto">
          <a:xfrm>
            <a:off x="1530143" y="1333569"/>
            <a:ext cx="10307361"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US" altLang="en-US" sz="1600" dirty="0">
                <a:latin typeface="Calibri" panose="020F0502020204030204" pitchFamily="34" charset="0"/>
              </a:rPr>
              <a:t>Often you will have a fixed budget that constrains how many arrays can be processed.  So your first task is to determine what levels of replication you can afford, and how they will impact statistical power.</a:t>
            </a:r>
          </a:p>
          <a:p>
            <a:pPr>
              <a:spcBef>
                <a:spcPct val="0"/>
              </a:spcBef>
              <a:buFontTx/>
              <a:buNone/>
            </a:pPr>
            <a:endParaRPr lang="en-US" altLang="en-US" sz="1600" dirty="0">
              <a:latin typeface="Calibri" panose="020F0502020204030204" pitchFamily="34" charset="0"/>
            </a:endParaRPr>
          </a:p>
          <a:p>
            <a:pPr>
              <a:spcBef>
                <a:spcPct val="0"/>
              </a:spcBef>
              <a:buFontTx/>
              <a:buNone/>
            </a:pPr>
            <a:r>
              <a:rPr lang="en-US" altLang="en-US" sz="1600" dirty="0">
                <a:solidFill>
                  <a:srgbClr val="000099"/>
                </a:solidFill>
                <a:latin typeface="Calibri" panose="020F0502020204030204" pitchFamily="34" charset="0"/>
              </a:rPr>
              <a:t>Technical Replication:</a:t>
            </a:r>
          </a:p>
          <a:p>
            <a:pPr>
              <a:spcBef>
                <a:spcPct val="0"/>
              </a:spcBef>
              <a:buFontTx/>
              <a:buNone/>
            </a:pPr>
            <a:endParaRPr lang="en-US" altLang="en-US" sz="1600" dirty="0">
              <a:solidFill>
                <a:srgbClr val="000099"/>
              </a:solidFill>
              <a:latin typeface="Calibri" panose="020F0502020204030204" pitchFamily="34" charset="0"/>
            </a:endParaRPr>
          </a:p>
          <a:p>
            <a:pPr>
              <a:spcBef>
                <a:spcPct val="0"/>
              </a:spcBef>
              <a:buFontTx/>
              <a:buNone/>
            </a:pPr>
            <a:r>
              <a:rPr lang="en-US" altLang="en-US" sz="1600" dirty="0">
                <a:solidFill>
                  <a:srgbClr val="000099"/>
                </a:solidFill>
                <a:latin typeface="Calibri" panose="020F0502020204030204" pitchFamily="34" charset="0"/>
              </a:rPr>
              <a:t>	- RNA preparation (</a:t>
            </a:r>
            <a:r>
              <a:rPr lang="en-US" altLang="en-US" sz="1600" dirty="0" err="1">
                <a:solidFill>
                  <a:srgbClr val="000099"/>
                </a:solidFill>
                <a:latin typeface="Calibri" panose="020F0502020204030204" pitchFamily="34" charset="0"/>
              </a:rPr>
              <a:t>eg.</a:t>
            </a:r>
            <a:r>
              <a:rPr lang="en-US" altLang="en-US" sz="1600" dirty="0">
                <a:solidFill>
                  <a:srgbClr val="000099"/>
                </a:solidFill>
                <a:latin typeface="Calibri" panose="020F0502020204030204" pitchFamily="34" charset="0"/>
              </a:rPr>
              <a:t> from adjacent biopsies)</a:t>
            </a:r>
          </a:p>
          <a:p>
            <a:pPr>
              <a:spcBef>
                <a:spcPct val="0"/>
              </a:spcBef>
              <a:buFontTx/>
              <a:buNone/>
            </a:pPr>
            <a:r>
              <a:rPr lang="en-US" altLang="en-US" sz="1600" dirty="0">
                <a:solidFill>
                  <a:srgbClr val="000099"/>
                </a:solidFill>
                <a:latin typeface="Calibri" panose="020F0502020204030204" pitchFamily="34" charset="0"/>
              </a:rPr>
              <a:t>	- cDNA synthesis (pooling minimizes outlier effects)</a:t>
            </a:r>
          </a:p>
          <a:p>
            <a:pPr>
              <a:spcBef>
                <a:spcPct val="0"/>
              </a:spcBef>
              <a:buFontTx/>
              <a:buNone/>
            </a:pPr>
            <a:r>
              <a:rPr lang="en-US" altLang="en-US" sz="1600" dirty="0">
                <a:solidFill>
                  <a:srgbClr val="000099"/>
                </a:solidFill>
                <a:latin typeface="Calibri" panose="020F0502020204030204" pitchFamily="34" charset="0"/>
              </a:rPr>
              <a:t>	- library preparation</a:t>
            </a:r>
          </a:p>
          <a:p>
            <a:pPr>
              <a:spcBef>
                <a:spcPct val="0"/>
              </a:spcBef>
              <a:buFontTx/>
              <a:buNone/>
            </a:pPr>
            <a:r>
              <a:rPr lang="en-US" altLang="en-US" sz="1600" dirty="0">
                <a:solidFill>
                  <a:srgbClr val="000099"/>
                </a:solidFill>
                <a:latin typeface="Calibri" panose="020F0502020204030204" pitchFamily="34" charset="0"/>
              </a:rPr>
              <a:t>	- sequencing lane or array hybridization (usually a minimal effect)</a:t>
            </a:r>
          </a:p>
          <a:p>
            <a:pPr>
              <a:spcBef>
                <a:spcPct val="0"/>
              </a:spcBef>
              <a:buFontTx/>
              <a:buNone/>
            </a:pPr>
            <a:endParaRPr lang="en-US" altLang="en-US" sz="1600" dirty="0">
              <a:solidFill>
                <a:srgbClr val="000099"/>
              </a:solidFill>
              <a:latin typeface="Calibri" panose="020F0502020204030204" pitchFamily="34" charset="0"/>
            </a:endParaRPr>
          </a:p>
          <a:p>
            <a:pPr>
              <a:spcBef>
                <a:spcPct val="0"/>
              </a:spcBef>
              <a:buFontTx/>
              <a:buNone/>
            </a:pPr>
            <a:endParaRPr lang="en-US" altLang="en-US" sz="1600" dirty="0">
              <a:latin typeface="Calibri" panose="020F0502020204030204" pitchFamily="34" charset="0"/>
            </a:endParaRPr>
          </a:p>
          <a:p>
            <a:pPr>
              <a:spcBef>
                <a:spcPct val="0"/>
              </a:spcBef>
              <a:buFontTx/>
              <a:buNone/>
            </a:pPr>
            <a:r>
              <a:rPr lang="en-US" altLang="en-US" sz="1600" dirty="0">
                <a:solidFill>
                  <a:srgbClr val="0000CC"/>
                </a:solidFill>
                <a:latin typeface="Calibri" panose="020F0502020204030204" pitchFamily="34" charset="0"/>
              </a:rPr>
              <a:t>Biological Replication:</a:t>
            </a:r>
          </a:p>
          <a:p>
            <a:pPr>
              <a:spcBef>
                <a:spcPct val="0"/>
              </a:spcBef>
              <a:buFontTx/>
              <a:buNone/>
            </a:pPr>
            <a:endParaRPr lang="en-US" altLang="en-US" sz="1600" dirty="0">
              <a:solidFill>
                <a:srgbClr val="0000CC"/>
              </a:solidFill>
              <a:latin typeface="Calibri" panose="020F0502020204030204" pitchFamily="34" charset="0"/>
            </a:endParaRPr>
          </a:p>
          <a:p>
            <a:pPr>
              <a:spcBef>
                <a:spcPct val="0"/>
              </a:spcBef>
              <a:buFontTx/>
              <a:buNone/>
            </a:pPr>
            <a:r>
              <a:rPr lang="en-US" altLang="en-US" sz="1600" dirty="0">
                <a:solidFill>
                  <a:srgbClr val="0000CC"/>
                </a:solidFill>
                <a:latin typeface="Calibri" panose="020F0502020204030204" pitchFamily="34" charset="0"/>
              </a:rPr>
              <a:t>	Fixed effects:	-  sex</a:t>
            </a:r>
          </a:p>
          <a:p>
            <a:pPr>
              <a:spcBef>
                <a:spcPct val="0"/>
              </a:spcBef>
              <a:buFontTx/>
              <a:buNone/>
            </a:pPr>
            <a:r>
              <a:rPr lang="en-US" altLang="en-US" sz="1600" dirty="0">
                <a:solidFill>
                  <a:srgbClr val="0000CC"/>
                </a:solidFill>
                <a:latin typeface="Calibri" panose="020F0502020204030204" pitchFamily="34" charset="0"/>
              </a:rPr>
              <a:t>			-  treatment (drug, growth regimen, tissue)</a:t>
            </a:r>
          </a:p>
          <a:p>
            <a:pPr>
              <a:spcBef>
                <a:spcPct val="0"/>
              </a:spcBef>
              <a:buFontTx/>
              <a:buNone/>
            </a:pPr>
            <a:r>
              <a:rPr lang="en-US" altLang="en-US" sz="1600" dirty="0">
                <a:solidFill>
                  <a:srgbClr val="0000CC"/>
                </a:solidFill>
                <a:latin typeface="Calibri" panose="020F0502020204030204" pitchFamily="34" charset="0"/>
              </a:rPr>
              <a:t>			-  time of sampling (repeated measures in some cases)</a:t>
            </a:r>
          </a:p>
          <a:p>
            <a:pPr>
              <a:spcBef>
                <a:spcPct val="0"/>
              </a:spcBef>
              <a:buFontTx/>
              <a:buNone/>
            </a:pPr>
            <a:r>
              <a:rPr lang="en-US" altLang="en-US" sz="1600" dirty="0">
                <a:solidFill>
                  <a:srgbClr val="0000CC"/>
                </a:solidFill>
                <a:latin typeface="Calibri" panose="020F0502020204030204" pitchFamily="34" charset="0"/>
              </a:rPr>
              <a:t>			-  genotype (IF specifically chosen and resampled)</a:t>
            </a:r>
          </a:p>
          <a:p>
            <a:pPr>
              <a:spcBef>
                <a:spcPct val="0"/>
              </a:spcBef>
              <a:buFontTx/>
              <a:buNone/>
            </a:pPr>
            <a:endParaRPr lang="en-US" altLang="en-US" sz="1600" dirty="0">
              <a:latin typeface="Calibri" panose="020F0502020204030204" pitchFamily="34" charset="0"/>
            </a:endParaRPr>
          </a:p>
          <a:p>
            <a:pPr>
              <a:spcBef>
                <a:spcPct val="0"/>
              </a:spcBef>
              <a:buFontTx/>
              <a:buNone/>
            </a:pPr>
            <a:r>
              <a:rPr lang="en-US" altLang="en-US" sz="1600" dirty="0">
                <a:latin typeface="Calibri" panose="020F0502020204030204" pitchFamily="34" charset="0"/>
              </a:rPr>
              <a:t>	</a:t>
            </a:r>
            <a:r>
              <a:rPr lang="en-US" altLang="en-US" sz="1600" dirty="0">
                <a:solidFill>
                  <a:srgbClr val="336699"/>
                </a:solidFill>
                <a:latin typeface="Calibri" panose="020F0502020204030204" pitchFamily="34" charset="0"/>
              </a:rPr>
              <a:t>Random effects	-  individual from a population</a:t>
            </a:r>
          </a:p>
          <a:p>
            <a:pPr>
              <a:spcBef>
                <a:spcPct val="0"/>
              </a:spcBef>
              <a:buFontTx/>
              <a:buNone/>
            </a:pPr>
            <a:r>
              <a:rPr lang="en-US" altLang="en-US" sz="1600" dirty="0">
                <a:solidFill>
                  <a:srgbClr val="336699"/>
                </a:solidFill>
                <a:latin typeface="Calibri" panose="020F0502020204030204" pitchFamily="34" charset="0"/>
              </a:rPr>
              <a:t>			-  field plot</a:t>
            </a:r>
          </a:p>
          <a:p>
            <a:pPr>
              <a:spcBef>
                <a:spcPct val="0"/>
              </a:spcBef>
              <a:buFontTx/>
              <a:buNone/>
            </a:pPr>
            <a:r>
              <a:rPr lang="en-US" altLang="en-US" sz="1600" dirty="0">
                <a:latin typeface="Calibri" panose="020F0502020204030204" pitchFamily="34" charset="0"/>
              </a:rPr>
              <a:t>			</a:t>
            </a:r>
          </a:p>
        </p:txBody>
      </p:sp>
      <p:sp>
        <p:nvSpPr>
          <p:cNvPr id="3" name="Rectangle 2">
            <a:extLst>
              <a:ext uri="{FF2B5EF4-FFF2-40B4-BE49-F238E27FC236}">
                <a16:creationId xmlns:a16="http://schemas.microsoft.com/office/drawing/2014/main" id="{3B40DE70-75AE-435C-867F-2A1E6D526D82}"/>
              </a:ext>
            </a:extLst>
          </p:cNvPr>
          <p:cNvSpPr txBox="1">
            <a:spLocks noChangeArrowheads="1"/>
          </p:cNvSpPr>
          <p:nvPr/>
        </p:nvSpPr>
        <p:spPr>
          <a:xfrm>
            <a:off x="2221394" y="351182"/>
            <a:ext cx="7772400" cy="506413"/>
          </a:xfrm>
          <a:prstGeom prst="rect">
            <a:avLst/>
          </a:prstGeom>
        </p:spPr>
        <p:txBody>
          <a:bodyPr/>
          <a:lstStyle/>
          <a:p>
            <a:pPr algn="ctr" eaLnBrk="1" hangingPunct="1">
              <a:defRPr/>
            </a:pPr>
            <a:r>
              <a:rPr lang="en-US" sz="2000" kern="0" dirty="0">
                <a:latin typeface="Calibri" panose="020F0502020204030204" pitchFamily="34" charset="0"/>
                <a:ea typeface="+mj-ea"/>
                <a:cs typeface="+mj-cs"/>
              </a:rPr>
              <a:t>Basics of Experimental Design:  Levels of Replication</a:t>
            </a:r>
          </a:p>
        </p:txBody>
      </p:sp>
    </p:spTree>
    <p:extLst>
      <p:ext uri="{BB962C8B-B14F-4D97-AF65-F5344CB8AC3E}">
        <p14:creationId xmlns:p14="http://schemas.microsoft.com/office/powerpoint/2010/main" val="1382723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a:extLst>
              <a:ext uri="{FF2B5EF4-FFF2-40B4-BE49-F238E27FC236}">
                <a16:creationId xmlns:a16="http://schemas.microsoft.com/office/drawing/2014/main" id="{761D52F0-548F-4DEB-91D0-02A789A190FF}"/>
              </a:ext>
            </a:extLst>
          </p:cNvPr>
          <p:cNvSpPr txBox="1">
            <a:spLocks noChangeArrowheads="1"/>
          </p:cNvSpPr>
          <p:nvPr/>
        </p:nvSpPr>
        <p:spPr bwMode="auto">
          <a:xfrm>
            <a:off x="735013" y="1065213"/>
            <a:ext cx="107745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US" altLang="en-US" sz="1600" dirty="0">
                <a:latin typeface="Calibri" panose="020F0502020204030204" pitchFamily="34" charset="0"/>
              </a:rPr>
              <a:t>At the same time, you need to be aware of the contrasts you wish to make since by tweaking the design you may gain a lot in terms of what you can infer.</a:t>
            </a:r>
          </a:p>
          <a:p>
            <a:pPr>
              <a:spcBef>
                <a:spcPct val="0"/>
              </a:spcBef>
              <a:buFontTx/>
              <a:buNone/>
            </a:pPr>
            <a:endParaRPr lang="en-US" altLang="en-US" sz="1600" dirty="0">
              <a:latin typeface="Calibri" panose="020F0502020204030204" pitchFamily="34" charset="0"/>
            </a:endParaRPr>
          </a:p>
          <a:p>
            <a:pPr>
              <a:spcBef>
                <a:spcPct val="0"/>
              </a:spcBef>
              <a:buFontTx/>
              <a:buNone/>
            </a:pPr>
            <a:r>
              <a:rPr lang="en-US" altLang="en-US" sz="1600" dirty="0">
                <a:latin typeface="Calibri" panose="020F0502020204030204" pitchFamily="34" charset="0"/>
              </a:rPr>
              <a:t>Suppose you want to compare B cells and T cells from Healthy controls and COVID-19 patients, and you have the funds to generate 24 RNASeq profiles</a:t>
            </a:r>
          </a:p>
          <a:p>
            <a:pPr>
              <a:spcBef>
                <a:spcPct val="0"/>
              </a:spcBef>
              <a:buFontTx/>
              <a:buNone/>
            </a:pPr>
            <a:endParaRPr lang="en-US" altLang="en-US" sz="1600" dirty="0">
              <a:latin typeface="Calibri" panose="020F0502020204030204" pitchFamily="34" charset="0"/>
            </a:endParaRPr>
          </a:p>
          <a:p>
            <a:pPr>
              <a:spcBef>
                <a:spcPct val="0"/>
              </a:spcBef>
              <a:buFontTx/>
              <a:buNone/>
            </a:pPr>
            <a:r>
              <a:rPr lang="en-US" altLang="en-US" sz="1600" dirty="0">
                <a:solidFill>
                  <a:srgbClr val="000099"/>
                </a:solidFill>
                <a:latin typeface="Calibri" panose="020F0502020204030204" pitchFamily="34" charset="0"/>
              </a:rPr>
              <a:t>What is the best design?</a:t>
            </a:r>
          </a:p>
          <a:p>
            <a:pPr>
              <a:spcBef>
                <a:spcPct val="0"/>
              </a:spcBef>
              <a:buFontTx/>
              <a:buNone/>
            </a:pPr>
            <a:endParaRPr lang="en-US" altLang="en-US" sz="1600" dirty="0">
              <a:solidFill>
                <a:srgbClr val="000099"/>
              </a:solidFill>
              <a:latin typeface="Calibri" panose="020F0502020204030204" pitchFamily="34" charset="0"/>
            </a:endParaRPr>
          </a:p>
          <a:p>
            <a:pPr>
              <a:spcBef>
                <a:spcPct val="0"/>
              </a:spcBef>
              <a:buFontTx/>
              <a:buNone/>
            </a:pPr>
            <a:r>
              <a:rPr lang="en-US" altLang="en-US" sz="1600" dirty="0">
                <a:solidFill>
                  <a:srgbClr val="000099"/>
                </a:solidFill>
                <a:latin typeface="Calibri" panose="020F0502020204030204" pitchFamily="34" charset="0"/>
              </a:rPr>
              <a:t>- 6 controls and 6 patients, each donating both a B and a T cell sample</a:t>
            </a:r>
          </a:p>
          <a:p>
            <a:pPr>
              <a:spcBef>
                <a:spcPct val="0"/>
              </a:spcBef>
              <a:buFontTx/>
              <a:buNone/>
            </a:pPr>
            <a:r>
              <a:rPr lang="en-US" altLang="en-US" sz="1600" dirty="0">
                <a:solidFill>
                  <a:srgbClr val="000099"/>
                </a:solidFill>
                <a:latin typeface="Calibri" panose="020F0502020204030204" pitchFamily="34" charset="0"/>
              </a:rPr>
              <a:t>- 12 controls and 12 patients, each donating either a B or a T cell sample</a:t>
            </a:r>
          </a:p>
          <a:p>
            <a:pPr>
              <a:spcBef>
                <a:spcPct val="0"/>
              </a:spcBef>
              <a:buFontTx/>
              <a:buNone/>
            </a:pPr>
            <a:r>
              <a:rPr lang="en-US" altLang="en-US" sz="1600" dirty="0">
                <a:solidFill>
                  <a:srgbClr val="000099"/>
                </a:solidFill>
                <a:latin typeface="Calibri" panose="020F0502020204030204" pitchFamily="34" charset="0"/>
              </a:rPr>
              <a:t>- 3 controls and 3 patients, each donating a B and a T cell sample, processed twice</a:t>
            </a:r>
          </a:p>
          <a:p>
            <a:pPr>
              <a:spcBef>
                <a:spcPct val="0"/>
              </a:spcBef>
              <a:buFontTx/>
              <a:buNone/>
            </a:pPr>
            <a:r>
              <a:rPr lang="en-US" altLang="en-US" sz="1600" dirty="0">
                <a:solidFill>
                  <a:srgbClr val="000099"/>
                </a:solidFill>
                <a:latin typeface="Calibri" panose="020F0502020204030204" pitchFamily="34" charset="0"/>
              </a:rPr>
              <a:t>- 3 controls and 3 patients, each donating 2 B and 2 T cell samples, on separate days</a:t>
            </a:r>
          </a:p>
          <a:p>
            <a:pPr>
              <a:spcBef>
                <a:spcPct val="0"/>
              </a:spcBef>
              <a:buFontTx/>
              <a:buNone/>
            </a:pPr>
            <a:r>
              <a:rPr lang="en-US" altLang="en-US" sz="1600" dirty="0">
                <a:solidFill>
                  <a:srgbClr val="000099"/>
                </a:solidFill>
                <a:latin typeface="Calibri" panose="020F0502020204030204" pitchFamily="34" charset="0"/>
              </a:rPr>
              <a:t>- same as above, but only men or only women</a:t>
            </a:r>
          </a:p>
          <a:p>
            <a:pPr>
              <a:spcBef>
                <a:spcPct val="0"/>
              </a:spcBef>
              <a:buFontTx/>
              <a:buNone/>
            </a:pPr>
            <a:r>
              <a:rPr lang="en-US" altLang="en-US" sz="1600" dirty="0">
                <a:solidFill>
                  <a:srgbClr val="000099"/>
                </a:solidFill>
                <a:latin typeface="Calibri" panose="020F0502020204030204" pitchFamily="34" charset="0"/>
              </a:rPr>
              <a:t>- 12 controls and 12 patients, each donating either a B or a T cell sample, but pooling two visits</a:t>
            </a:r>
          </a:p>
          <a:p>
            <a:pPr>
              <a:spcBef>
                <a:spcPct val="0"/>
              </a:spcBef>
              <a:buFontTx/>
              <a:buNone/>
            </a:pPr>
            <a:r>
              <a:rPr lang="en-US" altLang="en-US" sz="1600" dirty="0">
                <a:solidFill>
                  <a:srgbClr val="000099"/>
                </a:solidFill>
                <a:latin typeface="Calibri" panose="020F0502020204030204" pitchFamily="34" charset="0"/>
              </a:rPr>
              <a:t>		</a:t>
            </a:r>
          </a:p>
          <a:p>
            <a:pPr>
              <a:spcBef>
                <a:spcPct val="0"/>
              </a:spcBef>
              <a:buFontTx/>
              <a:buNone/>
            </a:pPr>
            <a:endParaRPr lang="en-US" altLang="en-US" sz="1600" dirty="0">
              <a:latin typeface="Calibri" panose="020F0502020204030204" pitchFamily="34" charset="0"/>
            </a:endParaRPr>
          </a:p>
          <a:p>
            <a:pPr>
              <a:spcBef>
                <a:spcPct val="0"/>
              </a:spcBef>
              <a:buFontTx/>
              <a:buNone/>
            </a:pPr>
            <a:r>
              <a:rPr lang="en-US" altLang="en-US" sz="1600" i="1" dirty="0">
                <a:solidFill>
                  <a:srgbClr val="003366"/>
                </a:solidFill>
                <a:latin typeface="Calibri" panose="020F0502020204030204" pitchFamily="34" charset="0"/>
              </a:rPr>
              <a:t>Main effects </a:t>
            </a:r>
            <a:r>
              <a:rPr lang="en-US" altLang="en-US" sz="1600" dirty="0">
                <a:solidFill>
                  <a:srgbClr val="003366"/>
                </a:solidFill>
                <a:latin typeface="Calibri" panose="020F0502020204030204" pitchFamily="34" charset="0"/>
              </a:rPr>
              <a:t>can only be contrasted if you have biological replicates:	                  </a:t>
            </a:r>
          </a:p>
          <a:p>
            <a:pPr>
              <a:spcBef>
                <a:spcPct val="0"/>
              </a:spcBef>
              <a:buFontTx/>
              <a:buNone/>
            </a:pPr>
            <a:r>
              <a:rPr lang="en-US" altLang="en-US" sz="1600" dirty="0">
                <a:solidFill>
                  <a:srgbClr val="003366"/>
                </a:solidFill>
                <a:latin typeface="Calibri" panose="020F0502020204030204" pitchFamily="34" charset="0"/>
              </a:rPr>
              <a:t>              reducing the number of individuals may allow you to address intra-individual variability</a:t>
            </a:r>
          </a:p>
          <a:p>
            <a:pPr>
              <a:spcBef>
                <a:spcPct val="0"/>
              </a:spcBef>
              <a:buFontTx/>
              <a:buNone/>
            </a:pPr>
            <a:endParaRPr lang="en-US" altLang="en-US" sz="1600" dirty="0">
              <a:solidFill>
                <a:srgbClr val="003366"/>
              </a:solidFill>
              <a:latin typeface="Calibri" panose="020F0502020204030204" pitchFamily="34" charset="0"/>
            </a:endParaRPr>
          </a:p>
          <a:p>
            <a:pPr>
              <a:spcBef>
                <a:spcPct val="0"/>
              </a:spcBef>
              <a:buFontTx/>
              <a:buNone/>
            </a:pPr>
            <a:r>
              <a:rPr lang="en-US" altLang="en-US" sz="1600" i="1" dirty="0">
                <a:solidFill>
                  <a:srgbClr val="003366"/>
                </a:solidFill>
                <a:latin typeface="Calibri" panose="020F0502020204030204" pitchFamily="34" charset="0"/>
              </a:rPr>
              <a:t>Interaction effects </a:t>
            </a:r>
            <a:r>
              <a:rPr lang="en-US" altLang="en-US" sz="1600" dirty="0">
                <a:solidFill>
                  <a:srgbClr val="003366"/>
                </a:solidFill>
                <a:latin typeface="Calibri" panose="020F0502020204030204" pitchFamily="34" charset="0"/>
              </a:rPr>
              <a:t>allow you to ask questions like whether B cells and T cells differ more between healthy volunteers or patients</a:t>
            </a:r>
            <a:r>
              <a:rPr lang="en-US" altLang="en-US" sz="1600" dirty="0">
                <a:latin typeface="Calibri" panose="020F0502020204030204" pitchFamily="34" charset="0"/>
              </a:rPr>
              <a:t>			</a:t>
            </a:r>
          </a:p>
        </p:txBody>
      </p:sp>
      <p:sp>
        <p:nvSpPr>
          <p:cNvPr id="3" name="Rectangle 2">
            <a:extLst>
              <a:ext uri="{FF2B5EF4-FFF2-40B4-BE49-F238E27FC236}">
                <a16:creationId xmlns:a16="http://schemas.microsoft.com/office/drawing/2014/main" id="{8570FDB1-D6C9-4892-BBB0-5D6313053311}"/>
              </a:ext>
            </a:extLst>
          </p:cNvPr>
          <p:cNvSpPr txBox="1">
            <a:spLocks noChangeArrowheads="1"/>
          </p:cNvSpPr>
          <p:nvPr/>
        </p:nvSpPr>
        <p:spPr>
          <a:xfrm>
            <a:off x="2221394" y="351182"/>
            <a:ext cx="7772400" cy="506413"/>
          </a:xfrm>
          <a:prstGeom prst="rect">
            <a:avLst/>
          </a:prstGeom>
        </p:spPr>
        <p:txBody>
          <a:bodyPr/>
          <a:lstStyle/>
          <a:p>
            <a:pPr algn="ctr" eaLnBrk="1" hangingPunct="1">
              <a:defRPr/>
            </a:pPr>
            <a:r>
              <a:rPr lang="en-US" sz="2000" kern="0" dirty="0">
                <a:latin typeface="Calibri" panose="020F0502020204030204" pitchFamily="34" charset="0"/>
                <a:ea typeface="+mj-ea"/>
                <a:cs typeface="+mj-cs"/>
              </a:rPr>
              <a:t>Basics of Experimental Design:  Specifying Contrasts of Interest</a:t>
            </a:r>
          </a:p>
        </p:txBody>
      </p:sp>
    </p:spTree>
    <p:extLst>
      <p:ext uri="{BB962C8B-B14F-4D97-AF65-F5344CB8AC3E}">
        <p14:creationId xmlns:p14="http://schemas.microsoft.com/office/powerpoint/2010/main" val="593323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1530</TotalTime>
  <Words>1256</Words>
  <Application>Microsoft Office PowerPoint</Application>
  <PresentationFormat>Widescreen</PresentationFormat>
  <Paragraphs>195</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MS PGothic</vt: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Georgia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Qiu, Peng</dc:creator>
  <cp:lastModifiedBy>Gibson, Gregory C</cp:lastModifiedBy>
  <cp:revision>19</cp:revision>
  <dcterms:created xsi:type="dcterms:W3CDTF">2020-07-02T01:44:18Z</dcterms:created>
  <dcterms:modified xsi:type="dcterms:W3CDTF">2020-07-04T15:59:28Z</dcterms:modified>
</cp:coreProperties>
</file>