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6" r:id="rId3"/>
    <p:sldId id="257" r:id="rId4"/>
    <p:sldId id="258" r:id="rId5"/>
    <p:sldId id="259" r:id="rId6"/>
    <p:sldId id="260" r:id="rId7"/>
    <p:sldId id="261" r:id="rId8"/>
    <p:sldId id="273" r:id="rId9"/>
    <p:sldId id="262" r:id="rId10"/>
    <p:sldId id="263" r:id="rId11"/>
    <p:sldId id="264" r:id="rId12"/>
    <p:sldId id="27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5557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8" autoAdjust="0"/>
    <p:restoredTop sz="94660"/>
  </p:normalViewPr>
  <p:slideViewPr>
    <p:cSldViewPr snapToGrid="0">
      <p:cViewPr varScale="1">
        <p:scale>
          <a:sx n="74" d="100"/>
          <a:sy n="74" d="100"/>
        </p:scale>
        <p:origin x="72" y="9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889D3-AA2C-4781-908A-9DB490158968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CA0F7-4D15-4F97-95DF-4A24AF6E4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208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889D3-AA2C-4781-908A-9DB490158968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CA0F7-4D15-4F97-95DF-4A24AF6E4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369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889D3-AA2C-4781-908A-9DB490158968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CA0F7-4D15-4F97-95DF-4A24AF6E4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121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889D3-AA2C-4781-908A-9DB490158968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CA0F7-4D15-4F97-95DF-4A24AF6E4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170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889D3-AA2C-4781-908A-9DB490158968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CA0F7-4D15-4F97-95DF-4A24AF6E4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319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889D3-AA2C-4781-908A-9DB490158968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CA0F7-4D15-4F97-95DF-4A24AF6E4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132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889D3-AA2C-4781-908A-9DB490158968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CA0F7-4D15-4F97-95DF-4A24AF6E4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797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889D3-AA2C-4781-908A-9DB490158968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CA0F7-4D15-4F97-95DF-4A24AF6E4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382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889D3-AA2C-4781-908A-9DB490158968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CA0F7-4D15-4F97-95DF-4A24AF6E4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199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889D3-AA2C-4781-908A-9DB490158968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CA0F7-4D15-4F97-95DF-4A24AF6E4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695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889D3-AA2C-4781-908A-9DB490158968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CA0F7-4D15-4F97-95DF-4A24AF6E4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440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A889D3-AA2C-4781-908A-9DB490158968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CA0F7-4D15-4F97-95DF-4A24AF6E4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995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greg.gibson@biology.gatech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oconductor.org/packages/release/bioc/vignettes/GEOquery/inst/doc/GEOquery.html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bioconductor.org/packages/release/bioc/html/edgeR.html" TargetMode="External"/><Relationship Id="rId13" Type="http://schemas.openxmlformats.org/officeDocument/2006/relationships/hyperlink" Target="https://www.bioconductor.org/packages/release/bioc/html/snm.html" TargetMode="External"/><Relationship Id="rId3" Type="http://schemas.openxmlformats.org/officeDocument/2006/relationships/hyperlink" Target="https://ccb.jhu.edu/software/hisat2/index.shtml" TargetMode="External"/><Relationship Id="rId7" Type="http://schemas.openxmlformats.org/officeDocument/2006/relationships/hyperlink" Target="https://www.bioconductor.org/packages/release/bioc/html/DEXSeq.html" TargetMode="External"/><Relationship Id="rId12" Type="http://schemas.openxmlformats.org/officeDocument/2006/relationships/hyperlink" Target="http://www.sanger.ac.uk/science/tools/peer" TargetMode="External"/><Relationship Id="rId2" Type="http://schemas.openxmlformats.org/officeDocument/2006/relationships/hyperlink" Target="https://github.com/alexdobin/STAR/releases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bioconductor.org/packages/release/bioc/html/DESeq2.html" TargetMode="External"/><Relationship Id="rId11" Type="http://schemas.openxmlformats.org/officeDocument/2006/relationships/hyperlink" Target="https://www.rdocumentation.org/packages/sva/versions/3.20.0/topics/ComBat" TargetMode="External"/><Relationship Id="rId5" Type="http://schemas.openxmlformats.org/officeDocument/2006/relationships/hyperlink" Target="http://www.htslib.org/" TargetMode="External"/><Relationship Id="rId10" Type="http://schemas.openxmlformats.org/officeDocument/2006/relationships/hyperlink" Target="https://www.bioconductor.org/packages/release/bioc/html/sva.html" TargetMode="External"/><Relationship Id="rId4" Type="http://schemas.openxmlformats.org/officeDocument/2006/relationships/hyperlink" Target="http://www-huber.embl.de/HTSeq/doc/overview.html" TargetMode="External"/><Relationship Id="rId9" Type="http://schemas.openxmlformats.org/officeDocument/2006/relationships/hyperlink" Target="http://web.mit.edu/~r/current/arch/i386_linux26/lib/R/library/limma/html/voom.html" TargetMode="External"/><Relationship Id="rId14" Type="http://schemas.openxmlformats.org/officeDocument/2006/relationships/hyperlink" Target="https://ugene.net/wiki/display/WDD31/RNA-seq+Analysis+with+Tuxedo+Tools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768D7326-0994-4D5B-97D2-3F62207B202C}"/>
              </a:ext>
            </a:extLst>
          </p:cNvPr>
          <p:cNvSpPr txBox="1">
            <a:spLocks noChangeArrowheads="1"/>
          </p:cNvSpPr>
          <p:nvPr/>
        </p:nvSpPr>
        <p:spPr>
          <a:xfrm>
            <a:off x="2209800" y="1156252"/>
            <a:ext cx="7772400" cy="506413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en-US" sz="2000" kern="0" dirty="0">
                <a:latin typeface="Calibri" panose="020F0502020204030204" pitchFamily="34" charset="0"/>
                <a:ea typeface="+mj-ea"/>
                <a:cs typeface="+mj-cs"/>
              </a:rPr>
              <a:t>Summer Institutes of Statistical Genetics, </a:t>
            </a:r>
            <a:r>
              <a:rPr lang="en-US" sz="2000" kern="0" dirty="0" smtClean="0">
                <a:latin typeface="Calibri" panose="020F0502020204030204" pitchFamily="34" charset="0"/>
                <a:ea typeface="+mj-ea"/>
                <a:cs typeface="+mj-cs"/>
              </a:rPr>
              <a:t>2021</a:t>
            </a:r>
            <a:endParaRPr lang="en-US" sz="2000" kern="0" dirty="0">
              <a:latin typeface="Calibri" panose="020F0502020204030204" pitchFamily="34" charset="0"/>
              <a:ea typeface="+mj-ea"/>
              <a:cs typeface="+mj-cs"/>
            </a:endParaRPr>
          </a:p>
          <a:p>
            <a:pPr algn="ctr" eaLnBrk="1" hangingPunct="1">
              <a:defRPr/>
            </a:pPr>
            <a:endParaRPr lang="en-US" sz="2000" kern="0" dirty="0">
              <a:latin typeface="Calibri" panose="020F0502020204030204" pitchFamily="34" charset="0"/>
              <a:ea typeface="+mj-ea"/>
              <a:cs typeface="+mj-cs"/>
            </a:endParaRPr>
          </a:p>
          <a:p>
            <a:pPr algn="ctr" eaLnBrk="1" hangingPunct="1">
              <a:defRPr/>
            </a:pPr>
            <a:endParaRPr lang="en-US" sz="2000" kern="0" dirty="0">
              <a:latin typeface="Calibri" panose="020F0502020204030204" pitchFamily="34" charset="0"/>
              <a:ea typeface="+mj-ea"/>
              <a:cs typeface="+mj-cs"/>
            </a:endParaRPr>
          </a:p>
          <a:p>
            <a:pPr algn="ctr" eaLnBrk="1" hangingPunct="1">
              <a:defRPr/>
            </a:pPr>
            <a:r>
              <a:rPr lang="en-US" sz="2000" kern="0" dirty="0">
                <a:latin typeface="Calibri" panose="020F0502020204030204" pitchFamily="34" charset="0"/>
                <a:ea typeface="+mj-ea"/>
                <a:cs typeface="+mj-cs"/>
              </a:rPr>
              <a:t>Module 6: GENE EXPRESSION PROFILING</a:t>
            </a:r>
          </a:p>
          <a:p>
            <a:pPr algn="ctr" eaLnBrk="1" hangingPunct="1">
              <a:defRPr/>
            </a:pPr>
            <a:endParaRPr lang="en-US" sz="2000" kern="0" dirty="0">
              <a:latin typeface="Calibri" panose="020F0502020204030204" pitchFamily="34" charset="0"/>
              <a:ea typeface="+mj-ea"/>
              <a:cs typeface="+mj-cs"/>
            </a:endParaRPr>
          </a:p>
          <a:p>
            <a:pPr algn="ctr" eaLnBrk="1" hangingPunct="1">
              <a:defRPr/>
            </a:pPr>
            <a:endParaRPr lang="en-US" sz="2000" kern="0" dirty="0">
              <a:latin typeface="Calibri" panose="020F0502020204030204" pitchFamily="34" charset="0"/>
              <a:ea typeface="+mj-ea"/>
              <a:cs typeface="+mj-cs"/>
            </a:endParaRPr>
          </a:p>
          <a:p>
            <a:pPr algn="ctr" eaLnBrk="1" hangingPunct="1">
              <a:defRPr/>
            </a:pPr>
            <a:endParaRPr lang="en-US" sz="2000" kern="0" dirty="0">
              <a:latin typeface="Calibri" panose="020F0502020204030204" pitchFamily="34" charset="0"/>
              <a:ea typeface="+mj-ea"/>
              <a:cs typeface="+mj-cs"/>
            </a:endParaRPr>
          </a:p>
          <a:p>
            <a:pPr algn="ctr" eaLnBrk="1" hangingPunct="1">
              <a:defRPr/>
            </a:pPr>
            <a:r>
              <a:rPr lang="en-US" sz="2000" kern="0" dirty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rPr>
              <a:t>Greg Gibson and Peng </a:t>
            </a:r>
            <a:r>
              <a:rPr lang="en-US" sz="2000" kern="0" dirty="0" err="1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rPr>
              <a:t>Qiu</a:t>
            </a:r>
            <a:endParaRPr lang="en-US" sz="2000" kern="0" dirty="0">
              <a:solidFill>
                <a:schemeClr val="tx2"/>
              </a:solidFill>
              <a:latin typeface="Calibri" panose="020F0502020204030204" pitchFamily="34" charset="0"/>
              <a:ea typeface="+mj-ea"/>
              <a:cs typeface="+mj-cs"/>
            </a:endParaRPr>
          </a:p>
          <a:p>
            <a:pPr algn="ctr" eaLnBrk="1" hangingPunct="1">
              <a:defRPr/>
            </a:pPr>
            <a:endParaRPr lang="en-US" sz="2000" kern="0" dirty="0">
              <a:solidFill>
                <a:schemeClr val="tx2"/>
              </a:solidFill>
              <a:latin typeface="Calibri" panose="020F0502020204030204" pitchFamily="34" charset="0"/>
              <a:ea typeface="+mj-ea"/>
              <a:cs typeface="+mj-cs"/>
            </a:endParaRPr>
          </a:p>
          <a:p>
            <a:pPr algn="ctr" eaLnBrk="1" hangingPunct="1">
              <a:defRPr/>
            </a:pPr>
            <a:r>
              <a:rPr lang="en-US" sz="2000" kern="0" dirty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rPr>
              <a:t>Georgia Institute of Technology</a:t>
            </a:r>
          </a:p>
          <a:p>
            <a:pPr algn="ctr" eaLnBrk="1" hangingPunct="1">
              <a:defRPr/>
            </a:pPr>
            <a:endParaRPr lang="en-US" sz="2000" kern="0" dirty="0">
              <a:latin typeface="Calibri" panose="020F0502020204030204" pitchFamily="34" charset="0"/>
              <a:ea typeface="+mj-ea"/>
              <a:cs typeface="+mj-cs"/>
            </a:endParaRPr>
          </a:p>
          <a:p>
            <a:pPr algn="ctr" eaLnBrk="1" hangingPunct="1">
              <a:defRPr/>
            </a:pPr>
            <a:endParaRPr lang="en-US" sz="2000" kern="0" dirty="0">
              <a:latin typeface="Calibri" panose="020F0502020204030204" pitchFamily="34" charset="0"/>
              <a:ea typeface="+mj-ea"/>
              <a:cs typeface="+mj-cs"/>
            </a:endParaRPr>
          </a:p>
          <a:p>
            <a:pPr algn="ctr" eaLnBrk="1" hangingPunct="1">
              <a:defRPr/>
            </a:pPr>
            <a:endParaRPr lang="en-US" sz="2000" kern="0" dirty="0">
              <a:latin typeface="Calibri" panose="020F0502020204030204" pitchFamily="34" charset="0"/>
              <a:ea typeface="+mj-ea"/>
              <a:cs typeface="+mj-cs"/>
            </a:endParaRPr>
          </a:p>
          <a:p>
            <a:pPr algn="ctr" eaLnBrk="1" hangingPunct="1">
              <a:defRPr/>
            </a:pPr>
            <a:r>
              <a:rPr lang="en-US" sz="2000" kern="0" dirty="0">
                <a:latin typeface="Calibri" panose="020F0502020204030204" pitchFamily="34" charset="0"/>
                <a:ea typeface="+mj-ea"/>
                <a:cs typeface="+mj-cs"/>
              </a:rPr>
              <a:t>Lecture 1: EXPERIMENTAL DESIGN</a:t>
            </a:r>
          </a:p>
        </p:txBody>
      </p:sp>
      <p:sp>
        <p:nvSpPr>
          <p:cNvPr id="5" name="Subtitle 9">
            <a:extLst>
              <a:ext uri="{FF2B5EF4-FFF2-40B4-BE49-F238E27FC236}">
                <a16:creationId xmlns:a16="http://schemas.microsoft.com/office/drawing/2014/main" id="{30B104D0-6630-4ECC-857A-DE78167A16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7004" y="6261929"/>
            <a:ext cx="11698978" cy="506413"/>
          </a:xfrm>
        </p:spPr>
        <p:txBody>
          <a:bodyPr>
            <a:normAutofit/>
          </a:bodyPr>
          <a:lstStyle/>
          <a:p>
            <a:r>
              <a:rPr lang="en-US" altLang="en-US" sz="2000" dirty="0">
                <a:solidFill>
                  <a:srgbClr val="C00000"/>
                </a:solidFill>
                <a:hlinkClick r:id="rId2"/>
              </a:rPr>
              <a:t>greg.gibson@biology.gatech.edu</a:t>
            </a:r>
            <a:r>
              <a:rPr lang="en-US" altLang="en-US" sz="2000" dirty="0">
                <a:solidFill>
                  <a:srgbClr val="C00000"/>
                </a:solidFill>
              </a:rPr>
              <a:t>                                                                                           </a:t>
            </a:r>
            <a:r>
              <a:rPr lang="en-US" altLang="en-US" sz="2000" dirty="0"/>
              <a:t>http://www.cig.gatech.edu</a:t>
            </a:r>
          </a:p>
        </p:txBody>
      </p:sp>
    </p:spTree>
    <p:extLst>
      <p:ext uri="{BB962C8B-B14F-4D97-AF65-F5344CB8AC3E}">
        <p14:creationId xmlns:p14="http://schemas.microsoft.com/office/powerpoint/2010/main" val="3127633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761D52F0-548F-4DEB-91D0-02A789A190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013" y="1065213"/>
            <a:ext cx="10774500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Calibri" panose="020F0502020204030204" pitchFamily="34" charset="0"/>
              </a:rPr>
              <a:t>At the same time, you need to be aware of the contrasts you wish to make since by tweaking the design you may gain a lot in terms of what you can infer.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600" dirty="0">
              <a:latin typeface="Calibri" panose="020F050202020403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Calibri" panose="020F0502020204030204" pitchFamily="34" charset="0"/>
              </a:rPr>
              <a:t>Suppose you want to compare B cells and T cells from Healthy controls and COVID-19 patients, and you have the funds to generate 24 RNASeq profiles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600" dirty="0">
              <a:latin typeface="Calibri" panose="020F050202020403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99"/>
                </a:solidFill>
                <a:latin typeface="Calibri" panose="020F0502020204030204" pitchFamily="34" charset="0"/>
              </a:rPr>
              <a:t>What is the best design?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600" dirty="0">
              <a:solidFill>
                <a:srgbClr val="000099"/>
              </a:solidFill>
              <a:latin typeface="Calibri" panose="020F050202020403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99"/>
                </a:solidFill>
                <a:latin typeface="Calibri" panose="020F0502020204030204" pitchFamily="34" charset="0"/>
              </a:rPr>
              <a:t>- 6 controls and 6 patients, each donating both a B and a T cell sample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99"/>
                </a:solidFill>
                <a:latin typeface="Calibri" panose="020F0502020204030204" pitchFamily="34" charset="0"/>
              </a:rPr>
              <a:t>- 12 controls and 12 patients, each donating either a B or a T cell sample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99"/>
                </a:solidFill>
                <a:latin typeface="Calibri" panose="020F0502020204030204" pitchFamily="34" charset="0"/>
              </a:rPr>
              <a:t>- 3 controls and 3 patients, each donating a B and a T cell sample, processed twice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99"/>
                </a:solidFill>
                <a:latin typeface="Calibri" panose="020F0502020204030204" pitchFamily="34" charset="0"/>
              </a:rPr>
              <a:t>- 3 controls and 3 patients, each donating 2 B and 2 T cell samples, on separate days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99"/>
                </a:solidFill>
                <a:latin typeface="Calibri" panose="020F0502020204030204" pitchFamily="34" charset="0"/>
              </a:rPr>
              <a:t>- same as above, but only men or only women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99"/>
                </a:solidFill>
                <a:latin typeface="Calibri" panose="020F0502020204030204" pitchFamily="34" charset="0"/>
              </a:rPr>
              <a:t>- 12 controls and 12 patients, each donating either a B or a T cell sample, but pooling two visits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99"/>
                </a:solidFill>
                <a:latin typeface="Calibri" panose="020F0502020204030204" pitchFamily="34" charset="0"/>
              </a:rPr>
              <a:t>		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600" dirty="0">
              <a:latin typeface="Calibri" panose="020F050202020403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600" i="1" dirty="0">
                <a:solidFill>
                  <a:srgbClr val="003366"/>
                </a:solidFill>
                <a:latin typeface="Calibri" panose="020F0502020204030204" pitchFamily="34" charset="0"/>
              </a:rPr>
              <a:t>Main effects </a:t>
            </a:r>
            <a:r>
              <a:rPr lang="en-US" altLang="en-US" sz="1600" dirty="0">
                <a:solidFill>
                  <a:srgbClr val="003366"/>
                </a:solidFill>
                <a:latin typeface="Calibri" panose="020F0502020204030204" pitchFamily="34" charset="0"/>
              </a:rPr>
              <a:t>can only be contrasted if you have biological replicates:	                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3366"/>
                </a:solidFill>
                <a:latin typeface="Calibri" panose="020F0502020204030204" pitchFamily="34" charset="0"/>
              </a:rPr>
              <a:t>              reducing the number of individuals may allow you to address intra-individual variability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600" dirty="0">
              <a:solidFill>
                <a:srgbClr val="003366"/>
              </a:solidFill>
              <a:latin typeface="Calibri" panose="020F050202020403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600" i="1" dirty="0">
                <a:solidFill>
                  <a:srgbClr val="003366"/>
                </a:solidFill>
                <a:latin typeface="Calibri" panose="020F0502020204030204" pitchFamily="34" charset="0"/>
              </a:rPr>
              <a:t>Interaction effects </a:t>
            </a:r>
            <a:r>
              <a:rPr lang="en-US" altLang="en-US" sz="1600" dirty="0">
                <a:solidFill>
                  <a:srgbClr val="003366"/>
                </a:solidFill>
                <a:latin typeface="Calibri" panose="020F0502020204030204" pitchFamily="34" charset="0"/>
              </a:rPr>
              <a:t>allow you to ask questions like whether B cells and T cells differ more between healthy volunteers or patients</a:t>
            </a:r>
            <a:r>
              <a:rPr lang="en-US" altLang="en-US" sz="1600" dirty="0">
                <a:latin typeface="Calibri" panose="020F0502020204030204" pitchFamily="34" charset="0"/>
              </a:rPr>
              <a:t>			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570FDB1-D6C9-4892-BBB0-5D6313053311}"/>
              </a:ext>
            </a:extLst>
          </p:cNvPr>
          <p:cNvSpPr txBox="1">
            <a:spLocks noChangeArrowheads="1"/>
          </p:cNvSpPr>
          <p:nvPr/>
        </p:nvSpPr>
        <p:spPr>
          <a:xfrm>
            <a:off x="2221394" y="351182"/>
            <a:ext cx="7772400" cy="506413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en-US" sz="2000" kern="0" dirty="0">
                <a:latin typeface="Calibri" panose="020F0502020204030204" pitchFamily="34" charset="0"/>
                <a:ea typeface="+mj-ea"/>
                <a:cs typeface="+mj-cs"/>
              </a:rPr>
              <a:t>Basics of Experimental Design:  Specifying Contrasts of Interest</a:t>
            </a:r>
          </a:p>
        </p:txBody>
      </p:sp>
    </p:spTree>
    <p:extLst>
      <p:ext uri="{BB962C8B-B14F-4D97-AF65-F5344CB8AC3E}">
        <p14:creationId xmlns:p14="http://schemas.microsoft.com/office/powerpoint/2010/main" val="593323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F4399034-BFDF-40F5-BA9E-1E39F21E6564}"/>
              </a:ext>
            </a:extLst>
          </p:cNvPr>
          <p:cNvGrpSpPr>
            <a:grpSpLocks/>
          </p:cNvGrpSpPr>
          <p:nvPr/>
        </p:nvGrpSpPr>
        <p:grpSpPr bwMode="auto">
          <a:xfrm>
            <a:off x="2008947" y="1471613"/>
            <a:ext cx="8329613" cy="1957387"/>
            <a:chOff x="428625" y="1271588"/>
            <a:chExt cx="8329613" cy="1957387"/>
          </a:xfrm>
        </p:grpSpPr>
        <p:sp>
          <p:nvSpPr>
            <p:cNvPr id="3" name="Rectangle 1">
              <a:extLst>
                <a:ext uri="{FF2B5EF4-FFF2-40B4-BE49-F238E27FC236}">
                  <a16:creationId xmlns:a16="http://schemas.microsoft.com/office/drawing/2014/main" id="{FB693BAB-221C-4A4B-AE37-1626C62D20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58645" y="1707314"/>
              <a:ext cx="209015" cy="357291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" name="Rectangle 2">
              <a:extLst>
                <a:ext uri="{FF2B5EF4-FFF2-40B4-BE49-F238E27FC236}">
                  <a16:creationId xmlns:a16="http://schemas.microsoft.com/office/drawing/2014/main" id="{79BF4A7D-241F-46C2-A0CB-7306A707E0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85538" y="1946963"/>
              <a:ext cx="209015" cy="357291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DCA248A4-FFE5-43CC-B3A8-1E5DC812A9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60329" y="1350022"/>
              <a:ext cx="209015" cy="357291"/>
            </a:xfrm>
            <a:prstGeom prst="rect">
              <a:avLst/>
            </a:prstGeom>
            <a:solidFill>
              <a:srgbClr val="FF66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6" name="Rectangle 4">
              <a:extLst>
                <a:ext uri="{FF2B5EF4-FFF2-40B4-BE49-F238E27FC236}">
                  <a16:creationId xmlns:a16="http://schemas.microsoft.com/office/drawing/2014/main" id="{EEB8444B-B529-4272-AF10-DEC3FAFF7C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39322" y="1350022"/>
              <a:ext cx="209015" cy="357291"/>
            </a:xfrm>
            <a:prstGeom prst="rect">
              <a:avLst/>
            </a:prstGeom>
            <a:solidFill>
              <a:srgbClr val="C0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grpSp>
          <p:nvGrpSpPr>
            <p:cNvPr id="7" name="Group 1">
              <a:extLst>
                <a:ext uri="{FF2B5EF4-FFF2-40B4-BE49-F238E27FC236}">
                  <a16:creationId xmlns:a16="http://schemas.microsoft.com/office/drawing/2014/main" id="{90891E3C-7D08-441D-AFFD-262F261D5C4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76811" y="1424443"/>
              <a:ext cx="3919028" cy="862444"/>
              <a:chOff x="1176811" y="1349992"/>
              <a:chExt cx="3919028" cy="1050112"/>
            </a:xfrm>
          </p:grpSpPr>
          <p:sp>
            <p:nvSpPr>
              <p:cNvPr id="13" name="Oval 5">
                <a:extLst>
                  <a:ext uri="{FF2B5EF4-FFF2-40B4-BE49-F238E27FC236}">
                    <a16:creationId xmlns:a16="http://schemas.microsoft.com/office/drawing/2014/main" id="{3FC1E2AC-2247-4616-8D2C-C4A05B8C92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76811" y="1733458"/>
                <a:ext cx="78381" cy="95859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14" name="Oval 6">
                <a:extLst>
                  <a:ext uri="{FF2B5EF4-FFF2-40B4-BE49-F238E27FC236}">
                    <a16:creationId xmlns:a16="http://schemas.microsoft.com/office/drawing/2014/main" id="{016AF6FC-801F-43F8-81A1-B0EB790C8B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29218" y="1833671"/>
                <a:ext cx="78381" cy="95859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15" name="Oval 7">
                <a:extLst>
                  <a:ext uri="{FF2B5EF4-FFF2-40B4-BE49-F238E27FC236}">
                    <a16:creationId xmlns:a16="http://schemas.microsoft.com/office/drawing/2014/main" id="{02AA8FC7-AE4A-4604-A6AD-7F149FCE09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99043" y="1803162"/>
                <a:ext cx="78381" cy="95859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16" name="Oval 8">
                <a:extLst>
                  <a:ext uri="{FF2B5EF4-FFF2-40B4-BE49-F238E27FC236}">
                    <a16:creationId xmlns:a16="http://schemas.microsoft.com/office/drawing/2014/main" id="{3CA3C0C3-D97A-44B7-B324-521A75DC90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25322" y="1955664"/>
                <a:ext cx="78381" cy="95859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17" name="Oval 9">
                <a:extLst>
                  <a:ext uri="{FF2B5EF4-FFF2-40B4-BE49-F238E27FC236}">
                    <a16:creationId xmlns:a16="http://schemas.microsoft.com/office/drawing/2014/main" id="{54976598-797C-45A0-8D1A-FEF37144B3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86438" y="1907728"/>
                <a:ext cx="78381" cy="95859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18" name="Oval 10">
                <a:extLst>
                  <a:ext uri="{FF2B5EF4-FFF2-40B4-BE49-F238E27FC236}">
                    <a16:creationId xmlns:a16="http://schemas.microsoft.com/office/drawing/2014/main" id="{49D743E7-72D6-46E1-AA5D-58863B8D15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60617" y="1851107"/>
                <a:ext cx="78381" cy="95859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19" name="Oval 12">
                <a:extLst>
                  <a:ext uri="{FF2B5EF4-FFF2-40B4-BE49-F238E27FC236}">
                    <a16:creationId xmlns:a16="http://schemas.microsoft.com/office/drawing/2014/main" id="{DB08E972-82C9-4A30-858A-62E66EF15D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73987" y="2147405"/>
                <a:ext cx="78381" cy="95859"/>
              </a:xfrm>
              <a:prstGeom prst="ellipse">
                <a:avLst/>
              </a:prstGeom>
              <a:solidFill>
                <a:srgbClr val="0000CC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20" name="Oval 13">
                <a:extLst>
                  <a:ext uri="{FF2B5EF4-FFF2-40B4-BE49-F238E27FC236}">
                    <a16:creationId xmlns:a16="http://schemas.microsoft.com/office/drawing/2014/main" id="{5721869C-5692-4141-9AE6-2F7C8A687B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26393" y="2073322"/>
                <a:ext cx="78381" cy="95859"/>
              </a:xfrm>
              <a:prstGeom prst="ellipse">
                <a:avLst/>
              </a:prstGeom>
              <a:solidFill>
                <a:srgbClr val="0000CC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21" name="Oval 14">
                <a:extLst>
                  <a:ext uri="{FF2B5EF4-FFF2-40B4-BE49-F238E27FC236}">
                    <a16:creationId xmlns:a16="http://schemas.microsoft.com/office/drawing/2014/main" id="{47DE6006-C115-4969-9E59-539B0A5478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6219" y="2112531"/>
                <a:ext cx="78381" cy="95859"/>
              </a:xfrm>
              <a:prstGeom prst="ellipse">
                <a:avLst/>
              </a:prstGeom>
              <a:solidFill>
                <a:srgbClr val="0000CC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22" name="Oval 15">
                <a:extLst>
                  <a:ext uri="{FF2B5EF4-FFF2-40B4-BE49-F238E27FC236}">
                    <a16:creationId xmlns:a16="http://schemas.microsoft.com/office/drawing/2014/main" id="{7995C99E-3232-4C4C-BC62-20395E4F14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2498" y="2247603"/>
                <a:ext cx="78381" cy="95859"/>
              </a:xfrm>
              <a:prstGeom prst="ellipse">
                <a:avLst/>
              </a:prstGeom>
              <a:solidFill>
                <a:srgbClr val="0000CC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23" name="Oval 16">
                <a:extLst>
                  <a:ext uri="{FF2B5EF4-FFF2-40B4-BE49-F238E27FC236}">
                    <a16:creationId xmlns:a16="http://schemas.microsoft.com/office/drawing/2014/main" id="{B08624F4-4500-420F-941B-3497DE5EC4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83614" y="2304245"/>
                <a:ext cx="78381" cy="95859"/>
              </a:xfrm>
              <a:prstGeom prst="ellipse">
                <a:avLst/>
              </a:prstGeom>
              <a:solidFill>
                <a:srgbClr val="0000CC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24" name="Oval 17">
                <a:extLst>
                  <a:ext uri="{FF2B5EF4-FFF2-40B4-BE49-F238E27FC236}">
                    <a16:creationId xmlns:a16="http://schemas.microsoft.com/office/drawing/2014/main" id="{D502BFD9-1A1E-4946-9799-AA26A9A396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57793" y="2195335"/>
                <a:ext cx="78381" cy="95859"/>
              </a:xfrm>
              <a:prstGeom prst="ellipse">
                <a:avLst/>
              </a:prstGeom>
              <a:solidFill>
                <a:srgbClr val="0000CC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25" name="Oval 18">
                <a:extLst>
                  <a:ext uri="{FF2B5EF4-FFF2-40B4-BE49-F238E27FC236}">
                    <a16:creationId xmlns:a16="http://schemas.microsoft.com/office/drawing/2014/main" id="{C38A7AAE-CA14-4B81-9C7D-9B88EA2D3E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36475" y="1519964"/>
                <a:ext cx="78381" cy="95859"/>
              </a:xfrm>
              <a:prstGeom prst="ellipse">
                <a:avLst/>
              </a:prstGeom>
              <a:solidFill>
                <a:srgbClr val="FF66FF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26" name="Oval 19">
                <a:extLst>
                  <a:ext uri="{FF2B5EF4-FFF2-40B4-BE49-F238E27FC236}">
                    <a16:creationId xmlns:a16="http://schemas.microsoft.com/office/drawing/2014/main" id="{42C65C77-E806-4D71-82F8-AD139CFE6F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88882" y="1576603"/>
                <a:ext cx="78381" cy="95859"/>
              </a:xfrm>
              <a:prstGeom prst="ellipse">
                <a:avLst/>
              </a:prstGeom>
              <a:solidFill>
                <a:srgbClr val="FF66FF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27" name="Oval 20">
                <a:extLst>
                  <a:ext uri="{FF2B5EF4-FFF2-40B4-BE49-F238E27FC236}">
                    <a16:creationId xmlns:a16="http://schemas.microsoft.com/office/drawing/2014/main" id="{3C1BF5B3-0E0C-494D-B411-7EB28C8DE2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58708" y="1528664"/>
                <a:ext cx="78381" cy="95859"/>
              </a:xfrm>
              <a:prstGeom prst="ellipse">
                <a:avLst/>
              </a:prstGeom>
              <a:solidFill>
                <a:srgbClr val="FF66FF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28" name="Oval 21">
                <a:extLst>
                  <a:ext uri="{FF2B5EF4-FFF2-40B4-BE49-F238E27FC236}">
                    <a16:creationId xmlns:a16="http://schemas.microsoft.com/office/drawing/2014/main" id="{5D771842-B430-4C00-8F33-61FF82DBE3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84987" y="1384864"/>
                <a:ext cx="78381" cy="95859"/>
              </a:xfrm>
              <a:prstGeom prst="ellipse">
                <a:avLst/>
              </a:prstGeom>
              <a:solidFill>
                <a:srgbClr val="FF66FF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29" name="Oval 22">
                <a:extLst>
                  <a:ext uri="{FF2B5EF4-FFF2-40B4-BE49-F238E27FC236}">
                    <a16:creationId xmlns:a16="http://schemas.microsoft.com/office/drawing/2014/main" id="{6D6BD659-118E-4E4C-964E-651BA2C11E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46103" y="1633230"/>
                <a:ext cx="78381" cy="95859"/>
              </a:xfrm>
              <a:prstGeom prst="ellipse">
                <a:avLst/>
              </a:prstGeom>
              <a:solidFill>
                <a:srgbClr val="FF66FF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30" name="Oval 23">
                <a:extLst>
                  <a:ext uri="{FF2B5EF4-FFF2-40B4-BE49-F238E27FC236}">
                    <a16:creationId xmlns:a16="http://schemas.microsoft.com/office/drawing/2014/main" id="{0C8FEB64-A317-4E1A-9946-A087374B12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20282" y="1463318"/>
                <a:ext cx="78381" cy="95859"/>
              </a:xfrm>
              <a:prstGeom prst="ellipse">
                <a:avLst/>
              </a:prstGeom>
              <a:solidFill>
                <a:srgbClr val="FF66FF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31" name="Oval 24">
                <a:extLst>
                  <a:ext uri="{FF2B5EF4-FFF2-40B4-BE49-F238E27FC236}">
                    <a16:creationId xmlns:a16="http://schemas.microsoft.com/office/drawing/2014/main" id="{B61B0084-9CB9-404D-BECF-ACC8E190E5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33651" y="1498172"/>
                <a:ext cx="78381" cy="95859"/>
              </a:xfrm>
              <a:prstGeom prst="ellipse">
                <a:avLst/>
              </a:prstGeom>
              <a:solidFill>
                <a:srgbClr val="C000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32" name="Oval 25">
                <a:extLst>
                  <a:ext uri="{FF2B5EF4-FFF2-40B4-BE49-F238E27FC236}">
                    <a16:creationId xmlns:a16="http://schemas.microsoft.com/office/drawing/2014/main" id="{9536D8E7-DB82-4117-97CF-29FE0CF26A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86058" y="1424088"/>
                <a:ext cx="78381" cy="95859"/>
              </a:xfrm>
              <a:prstGeom prst="ellipse">
                <a:avLst/>
              </a:prstGeom>
              <a:solidFill>
                <a:srgbClr val="C000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33" name="Oval 26">
                <a:extLst>
                  <a:ext uri="{FF2B5EF4-FFF2-40B4-BE49-F238E27FC236}">
                    <a16:creationId xmlns:a16="http://schemas.microsoft.com/office/drawing/2014/main" id="{3E6AE7A5-6536-4D20-A3F8-1E805EA765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55884" y="1463297"/>
                <a:ext cx="78381" cy="95859"/>
              </a:xfrm>
              <a:prstGeom prst="ellipse">
                <a:avLst/>
              </a:prstGeom>
              <a:solidFill>
                <a:srgbClr val="C000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34" name="Oval 27">
                <a:extLst>
                  <a:ext uri="{FF2B5EF4-FFF2-40B4-BE49-F238E27FC236}">
                    <a16:creationId xmlns:a16="http://schemas.microsoft.com/office/drawing/2014/main" id="{89425255-FFF8-4318-8E70-C29C3C8816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82162" y="1598370"/>
                <a:ext cx="78381" cy="95859"/>
              </a:xfrm>
              <a:prstGeom prst="ellipse">
                <a:avLst/>
              </a:prstGeom>
              <a:solidFill>
                <a:srgbClr val="C000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35" name="Oval 28">
                <a:extLst>
                  <a:ext uri="{FF2B5EF4-FFF2-40B4-BE49-F238E27FC236}">
                    <a16:creationId xmlns:a16="http://schemas.microsoft.com/office/drawing/2014/main" id="{60388454-BD77-43A8-B10D-ADAEB4DB36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43279" y="1349992"/>
                <a:ext cx="78381" cy="95859"/>
              </a:xfrm>
              <a:prstGeom prst="ellipse">
                <a:avLst/>
              </a:prstGeom>
              <a:solidFill>
                <a:srgbClr val="C000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36" name="Oval 29">
                <a:extLst>
                  <a:ext uri="{FF2B5EF4-FFF2-40B4-BE49-F238E27FC236}">
                    <a16:creationId xmlns:a16="http://schemas.microsoft.com/office/drawing/2014/main" id="{8C545745-6080-4A70-A134-70B1E3CF76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17458" y="1572246"/>
                <a:ext cx="78381" cy="95859"/>
              </a:xfrm>
              <a:prstGeom prst="ellipse">
                <a:avLst/>
              </a:prstGeom>
              <a:solidFill>
                <a:srgbClr val="C000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</p:grpSp>
        <p:sp>
          <p:nvSpPr>
            <p:cNvPr id="8" name="TextBox 30">
              <a:extLst>
                <a:ext uri="{FF2B5EF4-FFF2-40B4-BE49-F238E27FC236}">
                  <a16:creationId xmlns:a16="http://schemas.microsoft.com/office/drawing/2014/main" id="{E8AE2B46-85E0-4BCF-9158-375E40BD15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08556" y="2674607"/>
              <a:ext cx="3986989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00" dirty="0"/>
                <a:t>Healthy B             Healthy T                 COVID  B              COVID T</a:t>
              </a:r>
            </a:p>
          </p:txBody>
        </p:sp>
        <p:cxnSp>
          <p:nvCxnSpPr>
            <p:cNvPr id="9" name="Straight Arrow Connector 32">
              <a:extLst>
                <a:ext uri="{FF2B5EF4-FFF2-40B4-BE49-F238E27FC236}">
                  <a16:creationId xmlns:a16="http://schemas.microsoft.com/office/drawing/2014/main" id="{96CB8183-D52E-4E18-9D86-43DC1E1ECC4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697815" y="1271588"/>
              <a:ext cx="0" cy="1254875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" name="TextBox 34">
              <a:extLst>
                <a:ext uri="{FF2B5EF4-FFF2-40B4-BE49-F238E27FC236}">
                  <a16:creationId xmlns:a16="http://schemas.microsoft.com/office/drawing/2014/main" id="{4E38FAA8-83CA-492D-B4DD-0B890A798F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5400000">
              <a:off x="-5836" y="1819324"/>
              <a:ext cx="1115154" cy="246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00"/>
                <a:t>Expression level</a:t>
              </a:r>
            </a:p>
          </p:txBody>
        </p:sp>
        <p:sp>
          <p:nvSpPr>
            <p:cNvPr id="11" name="Right Arrow 35">
              <a:extLst>
                <a:ext uri="{FF2B5EF4-FFF2-40B4-BE49-F238E27FC236}">
                  <a16:creationId xmlns:a16="http://schemas.microsoft.com/office/drawing/2014/main" id="{ECEC4C65-562C-42DC-B69A-362D61317E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18072" y="1694229"/>
              <a:ext cx="357068" cy="596933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12" name="TextBox 36">
              <a:extLst>
                <a:ext uri="{FF2B5EF4-FFF2-40B4-BE49-F238E27FC236}">
                  <a16:creationId xmlns:a16="http://schemas.microsoft.com/office/drawing/2014/main" id="{F285724D-F189-4993-8CD0-1513CE89A1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74369" y="2674606"/>
              <a:ext cx="2683869" cy="554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00" dirty="0"/>
                <a:t>Conclusions:    COVID induces expression</a:t>
              </a:r>
            </a:p>
            <a:p>
              <a:pPr>
                <a:spcBef>
                  <a:spcPct val="0"/>
                </a:spcBef>
                <a:buFontTx/>
                <a:buNone/>
              </a:pPr>
              <a:endParaRPr lang="en-US" altLang="en-US" sz="1000" dirty="0"/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00" dirty="0"/>
                <a:t>	T &lt; B only in healthy people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D1AB3E20-A3B9-488E-84D7-A610D31AECDA}"/>
              </a:ext>
            </a:extLst>
          </p:cNvPr>
          <p:cNvGrpSpPr>
            <a:grpSpLocks/>
          </p:cNvGrpSpPr>
          <p:nvPr/>
        </p:nvGrpSpPr>
        <p:grpSpPr bwMode="auto">
          <a:xfrm>
            <a:off x="1965915" y="4059834"/>
            <a:ext cx="8820667" cy="2371885"/>
            <a:chOff x="427038" y="4010061"/>
            <a:chExt cx="8820667" cy="2371849"/>
          </a:xfrm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F97469F9-784C-4665-B206-DFC0C176FF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56973" y="4597799"/>
              <a:ext cx="226426" cy="204611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825126E8-2BC1-4BBE-9A1D-353FF79182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83858" y="4802409"/>
              <a:ext cx="239488" cy="239448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180E48FB-3F87-4394-9DEE-715E8CCC3E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58642" y="4088429"/>
              <a:ext cx="209012" cy="356990"/>
            </a:xfrm>
            <a:prstGeom prst="rect">
              <a:avLst/>
            </a:prstGeom>
            <a:solidFill>
              <a:srgbClr val="FF66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BE1A1D0F-CE22-47AA-9B7A-9ECBE57811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41983" y="4010061"/>
              <a:ext cx="222067" cy="600774"/>
            </a:xfrm>
            <a:prstGeom prst="rect">
              <a:avLst/>
            </a:prstGeom>
            <a:solidFill>
              <a:srgbClr val="C0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grpSp>
          <p:nvGrpSpPr>
            <p:cNvPr id="42" name="Group 3">
              <a:extLst>
                <a:ext uri="{FF2B5EF4-FFF2-40B4-BE49-F238E27FC236}">
                  <a16:creationId xmlns:a16="http://schemas.microsoft.com/office/drawing/2014/main" id="{E4FC56D4-7B0C-4ADE-99B2-90A6FCC0151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75213" y="4028953"/>
              <a:ext cx="3918972" cy="986762"/>
              <a:chOff x="1175213" y="3875088"/>
              <a:chExt cx="3918972" cy="1175463"/>
            </a:xfrm>
          </p:grpSpPr>
          <p:sp>
            <p:nvSpPr>
              <p:cNvPr id="48" name="Oval 41">
                <a:extLst>
                  <a:ext uri="{FF2B5EF4-FFF2-40B4-BE49-F238E27FC236}">
                    <a16:creationId xmlns:a16="http://schemas.microsoft.com/office/drawing/2014/main" id="{6E03021D-FDCF-493D-8079-E07A4DE49C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75213" y="4628277"/>
                <a:ext cx="78379" cy="9577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49" name="Oval 42">
                <a:extLst>
                  <a:ext uri="{FF2B5EF4-FFF2-40B4-BE49-F238E27FC236}">
                    <a16:creationId xmlns:a16="http://schemas.microsoft.com/office/drawing/2014/main" id="{93961BB5-834F-4597-B18E-7120BA6538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27618" y="4615208"/>
                <a:ext cx="78379" cy="9577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50" name="Oval 43">
                <a:extLst>
                  <a:ext uri="{FF2B5EF4-FFF2-40B4-BE49-F238E27FC236}">
                    <a16:creationId xmlns:a16="http://schemas.microsoft.com/office/drawing/2014/main" id="{088087DD-2E6D-4EFB-9C37-09FF6C4DF1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97441" y="4654384"/>
                <a:ext cx="78379" cy="9577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51" name="Oval 44">
                <a:extLst>
                  <a:ext uri="{FF2B5EF4-FFF2-40B4-BE49-F238E27FC236}">
                    <a16:creationId xmlns:a16="http://schemas.microsoft.com/office/drawing/2014/main" id="{0315CC73-AB76-496C-A820-92278587E2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23718" y="4693561"/>
                <a:ext cx="78379" cy="9577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52" name="Oval 45">
                <a:extLst>
                  <a:ext uri="{FF2B5EF4-FFF2-40B4-BE49-F238E27FC236}">
                    <a16:creationId xmlns:a16="http://schemas.microsoft.com/office/drawing/2014/main" id="{79447566-74F4-41AD-B7DC-40D6394494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84832" y="4610835"/>
                <a:ext cx="78379" cy="9577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53" name="Oval 46">
                <a:extLst>
                  <a:ext uri="{FF2B5EF4-FFF2-40B4-BE49-F238E27FC236}">
                    <a16:creationId xmlns:a16="http://schemas.microsoft.com/office/drawing/2014/main" id="{449242DC-D711-4817-96D0-DE746A962C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59008" y="4597799"/>
                <a:ext cx="78379" cy="9577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54" name="Oval 47">
                <a:extLst>
                  <a:ext uri="{FF2B5EF4-FFF2-40B4-BE49-F238E27FC236}">
                    <a16:creationId xmlns:a16="http://schemas.microsoft.com/office/drawing/2014/main" id="{B08D266B-2C16-49AE-9A28-988D29E0C0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72375" y="4885141"/>
                <a:ext cx="78379" cy="95778"/>
              </a:xfrm>
              <a:prstGeom prst="ellipse">
                <a:avLst/>
              </a:prstGeom>
              <a:solidFill>
                <a:srgbClr val="0000CC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55" name="Oval 48">
                <a:extLst>
                  <a:ext uri="{FF2B5EF4-FFF2-40B4-BE49-F238E27FC236}">
                    <a16:creationId xmlns:a16="http://schemas.microsoft.com/office/drawing/2014/main" id="{9DE7056C-A42F-4C10-81DF-0DAF7D9086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24780" y="4863364"/>
                <a:ext cx="78379" cy="95778"/>
              </a:xfrm>
              <a:prstGeom prst="ellipse">
                <a:avLst/>
              </a:prstGeom>
              <a:solidFill>
                <a:srgbClr val="0000CC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56" name="Oval 49">
                <a:extLst>
                  <a:ext uri="{FF2B5EF4-FFF2-40B4-BE49-F238E27FC236}">
                    <a16:creationId xmlns:a16="http://schemas.microsoft.com/office/drawing/2014/main" id="{B90F8683-41BF-4000-BDB7-E1BD4337D4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4603" y="4946078"/>
                <a:ext cx="78379" cy="95778"/>
              </a:xfrm>
              <a:prstGeom prst="ellipse">
                <a:avLst/>
              </a:prstGeom>
              <a:solidFill>
                <a:srgbClr val="0000CC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57" name="Oval 50">
                <a:extLst>
                  <a:ext uri="{FF2B5EF4-FFF2-40B4-BE49-F238E27FC236}">
                    <a16:creationId xmlns:a16="http://schemas.microsoft.com/office/drawing/2014/main" id="{B03A4FB7-6C9A-4EA7-AA1F-27CA2EDDD2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38298" y="4915594"/>
                <a:ext cx="78379" cy="95778"/>
              </a:xfrm>
              <a:prstGeom prst="ellipse">
                <a:avLst/>
              </a:prstGeom>
              <a:solidFill>
                <a:srgbClr val="0000CC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58" name="Oval 51">
                <a:extLst>
                  <a:ext uri="{FF2B5EF4-FFF2-40B4-BE49-F238E27FC236}">
                    <a16:creationId xmlns:a16="http://schemas.microsoft.com/office/drawing/2014/main" id="{EE133672-5C93-46E1-B9FA-7FBCD176BA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90703" y="4954773"/>
                <a:ext cx="78379" cy="95778"/>
              </a:xfrm>
              <a:prstGeom prst="ellipse">
                <a:avLst/>
              </a:prstGeom>
              <a:solidFill>
                <a:srgbClr val="0000CC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59" name="Oval 52">
                <a:extLst>
                  <a:ext uri="{FF2B5EF4-FFF2-40B4-BE49-F238E27FC236}">
                    <a16:creationId xmlns:a16="http://schemas.microsoft.com/office/drawing/2014/main" id="{2590ECF9-5280-4FC7-A241-72F3E5E8E9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56170" y="4915615"/>
                <a:ext cx="78379" cy="95778"/>
              </a:xfrm>
              <a:prstGeom prst="ellipse">
                <a:avLst/>
              </a:prstGeom>
              <a:solidFill>
                <a:srgbClr val="0000CC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60" name="Oval 53">
                <a:extLst>
                  <a:ext uri="{FF2B5EF4-FFF2-40B4-BE49-F238E27FC236}">
                    <a16:creationId xmlns:a16="http://schemas.microsoft.com/office/drawing/2014/main" id="{272A3971-FBAB-454D-BA1F-599D0FC955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34849" y="4214690"/>
                <a:ext cx="78379" cy="95778"/>
              </a:xfrm>
              <a:prstGeom prst="ellipse">
                <a:avLst/>
              </a:prstGeom>
              <a:solidFill>
                <a:srgbClr val="FF66FF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61" name="Oval 54">
                <a:extLst>
                  <a:ext uri="{FF2B5EF4-FFF2-40B4-BE49-F238E27FC236}">
                    <a16:creationId xmlns:a16="http://schemas.microsoft.com/office/drawing/2014/main" id="{CD56595D-458E-4A85-93C6-3DC5A06391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87253" y="4236452"/>
                <a:ext cx="78379" cy="95778"/>
              </a:xfrm>
              <a:prstGeom prst="ellipse">
                <a:avLst/>
              </a:prstGeom>
              <a:solidFill>
                <a:srgbClr val="FF66FF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62" name="Oval 55">
                <a:extLst>
                  <a:ext uri="{FF2B5EF4-FFF2-40B4-BE49-F238E27FC236}">
                    <a16:creationId xmlns:a16="http://schemas.microsoft.com/office/drawing/2014/main" id="{04DB91FE-3BC5-4316-A058-05968C98C4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57077" y="4057940"/>
                <a:ext cx="78379" cy="95778"/>
              </a:xfrm>
              <a:prstGeom prst="ellipse">
                <a:avLst/>
              </a:prstGeom>
              <a:solidFill>
                <a:srgbClr val="FF66FF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63" name="Oval 56">
                <a:extLst>
                  <a:ext uri="{FF2B5EF4-FFF2-40B4-BE49-F238E27FC236}">
                    <a16:creationId xmlns:a16="http://schemas.microsoft.com/office/drawing/2014/main" id="{00921592-9A2B-490B-A388-917DAA4007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09481" y="4027459"/>
                <a:ext cx="78379" cy="95778"/>
              </a:xfrm>
              <a:prstGeom prst="ellipse">
                <a:avLst/>
              </a:prstGeom>
              <a:solidFill>
                <a:srgbClr val="FF66FF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64" name="Oval 57">
                <a:extLst>
                  <a:ext uri="{FF2B5EF4-FFF2-40B4-BE49-F238E27FC236}">
                    <a16:creationId xmlns:a16="http://schemas.microsoft.com/office/drawing/2014/main" id="{2543F1B8-638D-4952-89F1-DFFEC89631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44467" y="4423643"/>
                <a:ext cx="78379" cy="95778"/>
              </a:xfrm>
              <a:prstGeom prst="ellipse">
                <a:avLst/>
              </a:prstGeom>
              <a:solidFill>
                <a:srgbClr val="FF66FF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65" name="Oval 58">
                <a:extLst>
                  <a:ext uri="{FF2B5EF4-FFF2-40B4-BE49-F238E27FC236}">
                    <a16:creationId xmlns:a16="http://schemas.microsoft.com/office/drawing/2014/main" id="{E97C542A-54A0-44A5-8B17-8F9D02CCE4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18644" y="4410606"/>
                <a:ext cx="78379" cy="95778"/>
              </a:xfrm>
              <a:prstGeom prst="ellipse">
                <a:avLst/>
              </a:prstGeom>
              <a:solidFill>
                <a:srgbClr val="FF66FF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66" name="Oval 59">
                <a:extLst>
                  <a:ext uri="{FF2B5EF4-FFF2-40B4-BE49-F238E27FC236}">
                    <a16:creationId xmlns:a16="http://schemas.microsoft.com/office/drawing/2014/main" id="{B48A2C48-3795-4BE0-8381-D1AC579EEE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32010" y="4236454"/>
                <a:ext cx="78379" cy="95778"/>
              </a:xfrm>
              <a:prstGeom prst="ellipse">
                <a:avLst/>
              </a:prstGeom>
              <a:solidFill>
                <a:srgbClr val="C000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67" name="Oval 60">
                <a:extLst>
                  <a:ext uri="{FF2B5EF4-FFF2-40B4-BE49-F238E27FC236}">
                    <a16:creationId xmlns:a16="http://schemas.microsoft.com/office/drawing/2014/main" id="{0CDABA88-F030-4840-99E3-45377DC113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84415" y="3875088"/>
                <a:ext cx="78379" cy="95778"/>
              </a:xfrm>
              <a:prstGeom prst="ellipse">
                <a:avLst/>
              </a:prstGeom>
              <a:solidFill>
                <a:srgbClr val="C000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68" name="Oval 61">
                <a:extLst>
                  <a:ext uri="{FF2B5EF4-FFF2-40B4-BE49-F238E27FC236}">
                    <a16:creationId xmlns:a16="http://schemas.microsoft.com/office/drawing/2014/main" id="{AA3F334D-6BC1-45DD-B247-65222DBA4B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54238" y="4097119"/>
                <a:ext cx="78379" cy="95778"/>
              </a:xfrm>
              <a:prstGeom prst="ellipse">
                <a:avLst/>
              </a:prstGeom>
              <a:solidFill>
                <a:srgbClr val="C000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69" name="Oval 62">
                <a:extLst>
                  <a:ext uri="{FF2B5EF4-FFF2-40B4-BE49-F238E27FC236}">
                    <a16:creationId xmlns:a16="http://schemas.microsoft.com/office/drawing/2014/main" id="{D7AE1585-5BD3-401A-9D87-268BBE100B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06643" y="4458472"/>
                <a:ext cx="78379" cy="95778"/>
              </a:xfrm>
              <a:prstGeom prst="ellipse">
                <a:avLst/>
              </a:prstGeom>
              <a:solidFill>
                <a:srgbClr val="C000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70" name="Oval 63">
                <a:extLst>
                  <a:ext uri="{FF2B5EF4-FFF2-40B4-BE49-F238E27FC236}">
                    <a16:creationId xmlns:a16="http://schemas.microsoft.com/office/drawing/2014/main" id="{4EE19DE3-84C8-43BE-B534-6F1121D02A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41629" y="4140644"/>
                <a:ext cx="78379" cy="95778"/>
              </a:xfrm>
              <a:prstGeom prst="ellipse">
                <a:avLst/>
              </a:prstGeom>
              <a:solidFill>
                <a:srgbClr val="C000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71" name="Oval 64">
                <a:extLst>
                  <a:ext uri="{FF2B5EF4-FFF2-40B4-BE49-F238E27FC236}">
                    <a16:creationId xmlns:a16="http://schemas.microsoft.com/office/drawing/2014/main" id="{C5A0E058-588A-4C30-A59C-F58E838E05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15806" y="4162456"/>
                <a:ext cx="78379" cy="95778"/>
              </a:xfrm>
              <a:prstGeom prst="ellipse">
                <a:avLst/>
              </a:prstGeom>
              <a:solidFill>
                <a:srgbClr val="C000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</p:grpSp>
        <p:sp>
          <p:nvSpPr>
            <p:cNvPr id="43" name="TextBox 65">
              <a:extLst>
                <a:ext uri="{FF2B5EF4-FFF2-40B4-BE49-F238E27FC236}">
                  <a16:creationId xmlns:a16="http://schemas.microsoft.com/office/drawing/2014/main" id="{BEAD59E2-9BB4-4643-ABB6-C03938AC08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06958" y="5411899"/>
              <a:ext cx="3986989" cy="246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00" dirty="0"/>
                <a:t>Healthy B             Healthy T                 COVID  B               COVID T</a:t>
              </a:r>
            </a:p>
          </p:txBody>
        </p:sp>
        <p:cxnSp>
          <p:nvCxnSpPr>
            <p:cNvPr id="44" name="Straight Arrow Connector 66">
              <a:extLst>
                <a:ext uri="{FF2B5EF4-FFF2-40B4-BE49-F238E27FC236}">
                  <a16:creationId xmlns:a16="http://schemas.microsoft.com/office/drawing/2014/main" id="{E564D2F7-1563-4A8D-865D-7296EEE9DCB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696224" y="4010061"/>
              <a:ext cx="0" cy="125381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5" name="TextBox 67">
              <a:extLst>
                <a:ext uri="{FF2B5EF4-FFF2-40B4-BE49-F238E27FC236}">
                  <a16:creationId xmlns:a16="http://schemas.microsoft.com/office/drawing/2014/main" id="{30EC10CA-A82C-4CB1-886F-E44BA6A026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5400000">
              <a:off x="-6955" y="4557234"/>
              <a:ext cx="1114216" cy="246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00"/>
                <a:t>Expression level</a:t>
              </a:r>
            </a:p>
          </p:txBody>
        </p:sp>
        <p:sp>
          <p:nvSpPr>
            <p:cNvPr id="46" name="Right Arrow 68">
              <a:extLst>
                <a:ext uri="{FF2B5EF4-FFF2-40B4-BE49-F238E27FC236}">
                  <a16:creationId xmlns:a16="http://schemas.microsoft.com/office/drawing/2014/main" id="{8A5D6ADF-86F2-40D5-862F-E0FDB9FF13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16414" y="4432346"/>
              <a:ext cx="357063" cy="596430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7" name="TextBox 69">
              <a:extLst>
                <a:ext uri="{FF2B5EF4-FFF2-40B4-BE49-F238E27FC236}">
                  <a16:creationId xmlns:a16="http://schemas.microsoft.com/office/drawing/2014/main" id="{0DC76F55-F1D8-44CC-9A05-3DE6DCE147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97108" y="5366262"/>
              <a:ext cx="3350597" cy="10156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00" dirty="0"/>
                <a:t>Additional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00" dirty="0"/>
                <a:t>Conclusions:     Variability is low in Healthy controls</a:t>
              </a:r>
            </a:p>
            <a:p>
              <a:pPr>
                <a:spcBef>
                  <a:spcPct val="0"/>
                </a:spcBef>
                <a:buFontTx/>
                <a:buNone/>
              </a:pPr>
              <a:endParaRPr lang="en-US" altLang="en-US" sz="1000" dirty="0"/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00" dirty="0"/>
                <a:t>	</a:t>
              </a:r>
              <a:r>
                <a:rPr lang="en-US" altLang="en-US" sz="1000" dirty="0" smtClean="0"/>
                <a:t>COVID </a:t>
              </a:r>
              <a:r>
                <a:rPr lang="en-US" altLang="en-US" sz="1000" dirty="0"/>
                <a:t>B cell response is individualized</a:t>
              </a:r>
            </a:p>
            <a:p>
              <a:pPr>
                <a:spcBef>
                  <a:spcPct val="0"/>
                </a:spcBef>
                <a:buFontTx/>
                <a:buNone/>
              </a:pPr>
              <a:endParaRPr lang="en-US" altLang="en-US" sz="1000" dirty="0"/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00" dirty="0"/>
                <a:t>	</a:t>
              </a:r>
              <a:r>
                <a:rPr lang="en-US" altLang="en-US" sz="1000" dirty="0" smtClean="0"/>
                <a:t>COVID </a:t>
              </a:r>
              <a:r>
                <a:rPr lang="en-US" altLang="en-US" sz="1000" dirty="0"/>
                <a:t>T cell response is hypervariable</a:t>
              </a:r>
            </a:p>
          </p:txBody>
        </p:sp>
      </p:grpSp>
      <p:sp>
        <p:nvSpPr>
          <p:cNvPr id="72" name="Rectangle 2">
            <a:extLst>
              <a:ext uri="{FF2B5EF4-FFF2-40B4-BE49-F238E27FC236}">
                <a16:creationId xmlns:a16="http://schemas.microsoft.com/office/drawing/2014/main" id="{DEAB172D-9F99-41EB-A9AC-DD5BF781D145}"/>
              </a:ext>
            </a:extLst>
          </p:cNvPr>
          <p:cNvSpPr txBox="1">
            <a:spLocks noChangeArrowheads="1"/>
          </p:cNvSpPr>
          <p:nvPr/>
        </p:nvSpPr>
        <p:spPr>
          <a:xfrm>
            <a:off x="2221394" y="351182"/>
            <a:ext cx="7772400" cy="506413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en-US" sz="2000" kern="0" dirty="0">
                <a:latin typeface="Calibri" panose="020F0502020204030204" pitchFamily="34" charset="0"/>
                <a:ea typeface="+mj-ea"/>
                <a:cs typeface="+mj-cs"/>
              </a:rPr>
              <a:t>Two Hypothetical Sets of Results Illustrating Design Principles</a:t>
            </a:r>
          </a:p>
        </p:txBody>
      </p:sp>
    </p:spTree>
    <p:extLst>
      <p:ext uri="{BB962C8B-B14F-4D97-AF65-F5344CB8AC3E}">
        <p14:creationId xmlns:p14="http://schemas.microsoft.com/office/powerpoint/2010/main" val="2337345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1E192D5-40E9-45C2-8CB6-AB7E08C336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9561" y="1102206"/>
            <a:ext cx="9987029" cy="4086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3A2B4770-B21D-4F57-B00D-D7D28FCE18AA}"/>
              </a:ext>
            </a:extLst>
          </p:cNvPr>
          <p:cNvSpPr txBox="1">
            <a:spLocks noChangeArrowheads="1"/>
          </p:cNvSpPr>
          <p:nvPr/>
        </p:nvSpPr>
        <p:spPr>
          <a:xfrm>
            <a:off x="2221394" y="351182"/>
            <a:ext cx="7772400" cy="506413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en-US" sz="2000" kern="0" dirty="0">
                <a:latin typeface="Calibri" panose="020F0502020204030204" pitchFamily="34" charset="0"/>
                <a:ea typeface="+mj-ea"/>
                <a:cs typeface="+mj-cs"/>
              </a:rPr>
              <a:t>Reporting Results to Public Databases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D3A4960-318C-4D65-8681-DED9693433C7}"/>
              </a:ext>
            </a:extLst>
          </p:cNvPr>
          <p:cNvSpPr/>
          <p:nvPr/>
        </p:nvSpPr>
        <p:spPr>
          <a:xfrm>
            <a:off x="1239561" y="6137486"/>
            <a:ext cx="99870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https://www.bioconductor.org/packages/release/bioc/vignettes/GEOquery/inst/doc/GEOquery.html</a:t>
            </a:r>
            <a:endParaRPr lang="en-US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6D919A06-2849-4DB9-B390-FA56299CEA43}"/>
              </a:ext>
            </a:extLst>
          </p:cNvPr>
          <p:cNvSpPr txBox="1">
            <a:spLocks noChangeArrowheads="1"/>
          </p:cNvSpPr>
          <p:nvPr/>
        </p:nvSpPr>
        <p:spPr>
          <a:xfrm>
            <a:off x="1239561" y="5755794"/>
            <a:ext cx="5832611" cy="506413"/>
          </a:xfrm>
          <a:prstGeom prst="rect">
            <a:avLst/>
          </a:prstGeom>
        </p:spPr>
        <p:txBody>
          <a:bodyPr/>
          <a:lstStyle/>
          <a:p>
            <a:pPr eaLnBrk="1" hangingPunct="1">
              <a:defRPr/>
            </a:pPr>
            <a:r>
              <a:rPr lang="en-US" kern="0" dirty="0" err="1">
                <a:latin typeface="Calibri" panose="020F0502020204030204" pitchFamily="34" charset="0"/>
                <a:ea typeface="+mj-ea"/>
                <a:cs typeface="+mj-cs"/>
              </a:rPr>
              <a:t>GEOquery</a:t>
            </a:r>
            <a:r>
              <a:rPr lang="en-US" kern="0" dirty="0">
                <a:latin typeface="Calibri" panose="020F0502020204030204" pitchFamily="34" charset="0"/>
                <a:ea typeface="+mj-ea"/>
                <a:cs typeface="+mj-cs"/>
              </a:rPr>
              <a:t> is R code for retrieving datasets from GEO:</a:t>
            </a:r>
          </a:p>
        </p:txBody>
      </p:sp>
    </p:spTree>
    <p:extLst>
      <p:ext uri="{BB962C8B-B14F-4D97-AF65-F5344CB8AC3E}">
        <p14:creationId xmlns:p14="http://schemas.microsoft.com/office/powerpoint/2010/main" val="363404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866336" y="71498"/>
            <a:ext cx="24593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SISG Module 6 Schedule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9699056"/>
              </p:ext>
            </p:extLst>
          </p:nvPr>
        </p:nvGraphicFramePr>
        <p:xfrm>
          <a:off x="1007893" y="621429"/>
          <a:ext cx="10176213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5516">
                  <a:extLst>
                    <a:ext uri="{9D8B030D-6E8A-4147-A177-3AD203B41FA5}">
                      <a16:colId xmlns:a16="http://schemas.microsoft.com/office/drawing/2014/main" val="926740834"/>
                    </a:ext>
                  </a:extLst>
                </a:gridCol>
                <a:gridCol w="1387022">
                  <a:extLst>
                    <a:ext uri="{9D8B030D-6E8A-4147-A177-3AD203B41FA5}">
                      <a16:colId xmlns:a16="http://schemas.microsoft.com/office/drawing/2014/main" val="4008584798"/>
                    </a:ext>
                  </a:extLst>
                </a:gridCol>
                <a:gridCol w="1387022">
                  <a:extLst>
                    <a:ext uri="{9D8B030D-6E8A-4147-A177-3AD203B41FA5}">
                      <a16:colId xmlns:a16="http://schemas.microsoft.com/office/drawing/2014/main" val="3194135389"/>
                    </a:ext>
                  </a:extLst>
                </a:gridCol>
                <a:gridCol w="4442756">
                  <a:extLst>
                    <a:ext uri="{9D8B030D-6E8A-4147-A177-3AD203B41FA5}">
                      <a16:colId xmlns:a16="http://schemas.microsoft.com/office/drawing/2014/main" val="3691833545"/>
                    </a:ext>
                  </a:extLst>
                </a:gridCol>
                <a:gridCol w="1083897">
                  <a:extLst>
                    <a:ext uri="{9D8B030D-6E8A-4147-A177-3AD203B41FA5}">
                      <a16:colId xmlns:a16="http://schemas.microsoft.com/office/drawing/2014/main" val="2070771921"/>
                    </a:ext>
                  </a:extLst>
                </a:gridCol>
              </a:tblGrid>
              <a:tr h="274827">
                <a:tc>
                  <a:txBody>
                    <a:bodyPr/>
                    <a:lstStyle/>
                    <a:p>
                      <a:r>
                        <a:rPr lang="en-US" sz="1400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Time (PST)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Time</a:t>
                      </a:r>
                      <a:r>
                        <a:rPr lang="en-US" sz="1400" baseline="0" dirty="0"/>
                        <a:t> (EST)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Topic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Instructor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0265603"/>
                  </a:ext>
                </a:extLst>
              </a:tr>
              <a:tr h="274827">
                <a:tc>
                  <a:txBody>
                    <a:bodyPr/>
                    <a:lstStyle/>
                    <a:p>
                      <a:r>
                        <a:rPr lang="en-US" sz="1400" dirty="0"/>
                        <a:t>Wednesday, July</a:t>
                      </a:r>
                      <a:r>
                        <a:rPr lang="en-US" sz="1400" baseline="0" dirty="0"/>
                        <a:t> 15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11:30</a:t>
                      </a:r>
                      <a:r>
                        <a:rPr lang="en-US" sz="1400" baseline="0" dirty="0"/>
                        <a:t> – 12:00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2:30</a:t>
                      </a:r>
                      <a:r>
                        <a:rPr lang="en-US" sz="1400" baseline="0" dirty="0"/>
                        <a:t> – 3:00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Introductions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6850037"/>
                  </a:ext>
                </a:extLst>
              </a:tr>
              <a:tr h="2748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12:00 – 1:00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3:00 – 4:00 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Experimental Design for Gene Expression Profiling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GG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2994454"/>
                  </a:ext>
                </a:extLst>
              </a:tr>
              <a:tr h="2748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1:00 – 1:20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4:00</a:t>
                      </a:r>
                      <a:r>
                        <a:rPr lang="en-US" sz="1400" baseline="0" dirty="0"/>
                        <a:t> – 4:20 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Break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6778649"/>
                  </a:ext>
                </a:extLst>
              </a:tr>
              <a:tr h="2748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1:20 – 2:20 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4:20 – 5:20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Hypothesis Testing,</a:t>
                      </a:r>
                      <a:r>
                        <a:rPr lang="en-US" sz="1400" baseline="0" dirty="0"/>
                        <a:t> Significance and Power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GG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9487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676553"/>
                  </a:ext>
                </a:extLst>
              </a:tr>
              <a:tr h="2748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Thursday,</a:t>
                      </a:r>
                      <a:r>
                        <a:rPr lang="en-US" sz="1400" baseline="0" dirty="0"/>
                        <a:t> July 16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8:00 – 9:00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11:00 –</a:t>
                      </a:r>
                      <a:r>
                        <a:rPr lang="en-US" sz="1400" baseline="0" dirty="0"/>
                        <a:t> 12:00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Foundations</a:t>
                      </a:r>
                      <a:r>
                        <a:rPr lang="en-US" sz="1400" baseline="0" dirty="0"/>
                        <a:t> of Clustering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PQ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9512952"/>
                  </a:ext>
                </a:extLst>
              </a:tr>
              <a:tr h="274827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9:00 – 9:20 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12:00</a:t>
                      </a:r>
                      <a:r>
                        <a:rPr lang="en-US" sz="1400" baseline="0" dirty="0"/>
                        <a:t> – 12:20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Break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1386906"/>
                  </a:ext>
                </a:extLst>
              </a:tr>
              <a:tr h="274827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9:20 – 10:20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12:20 – 1:20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Normalization of Transcriptome</a:t>
                      </a:r>
                      <a:r>
                        <a:rPr lang="en-US" sz="1400" baseline="0" dirty="0"/>
                        <a:t> Datasets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GG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29017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8711955"/>
                  </a:ext>
                </a:extLst>
              </a:tr>
              <a:tr h="2748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Thursday,</a:t>
                      </a:r>
                      <a:r>
                        <a:rPr lang="en-US" sz="1400" baseline="0" dirty="0"/>
                        <a:t> July 16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12:00 – 1:00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3:00 – 4:00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ATACseq</a:t>
                      </a:r>
                      <a:r>
                        <a:rPr lang="en-US" sz="1400" dirty="0"/>
                        <a:t>, Methylation,</a:t>
                      </a:r>
                      <a:r>
                        <a:rPr lang="en-US" sz="1400" baseline="0" dirty="0"/>
                        <a:t> and Intro to </a:t>
                      </a:r>
                      <a:r>
                        <a:rPr lang="en-US" sz="1400" baseline="0" dirty="0" err="1"/>
                        <a:t>scRNAseq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GG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3656277"/>
                  </a:ext>
                </a:extLst>
              </a:tr>
              <a:tr h="274827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1:00 – 1:20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4:00 – 4:20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Break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0600555"/>
                  </a:ext>
                </a:extLst>
              </a:tr>
              <a:tr h="274827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1:20 – 2:20 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4:20 – 5:20 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Dimension Reduction</a:t>
                      </a:r>
                      <a:r>
                        <a:rPr lang="en-US" sz="1400" baseline="0" dirty="0"/>
                        <a:t> Approaches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PQ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71352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7311009"/>
                  </a:ext>
                </a:extLst>
              </a:tr>
              <a:tr h="2748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Friday,</a:t>
                      </a:r>
                      <a:r>
                        <a:rPr lang="en-US" sz="1400" baseline="0" dirty="0"/>
                        <a:t> July 17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8:00 – 9:00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11:00 –</a:t>
                      </a:r>
                      <a:r>
                        <a:rPr lang="en-US" sz="1400" baseline="0" dirty="0"/>
                        <a:t> 12:00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aseline="0" dirty="0"/>
                        <a:t>Clustering for </a:t>
                      </a:r>
                      <a:r>
                        <a:rPr lang="en-US" sz="1400" baseline="0" dirty="0" err="1"/>
                        <a:t>scRNAseq</a:t>
                      </a:r>
                      <a:r>
                        <a:rPr lang="en-US" sz="1400" baseline="0" dirty="0"/>
                        <a:t> Analysis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PQ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6329124"/>
                  </a:ext>
                </a:extLst>
              </a:tr>
              <a:tr h="274827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9:00 – 9:20 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12:00</a:t>
                      </a:r>
                      <a:r>
                        <a:rPr lang="en-US" sz="1400" baseline="0" dirty="0"/>
                        <a:t> – 12:20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Break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7753457"/>
                  </a:ext>
                </a:extLst>
              </a:tr>
              <a:tr h="274827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9:20 – 10:20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12:20 – 1:20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Trajectory Finding </a:t>
                      </a:r>
                      <a:r>
                        <a:rPr lang="en-US" sz="1400" baseline="0" dirty="0"/>
                        <a:t>for </a:t>
                      </a:r>
                      <a:r>
                        <a:rPr lang="en-US" sz="1400" baseline="0" dirty="0" err="1"/>
                        <a:t>scRNAseq</a:t>
                      </a:r>
                      <a:r>
                        <a:rPr lang="en-US" sz="1400" baseline="0" dirty="0"/>
                        <a:t> Analysis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PQ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29692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0789504"/>
                  </a:ext>
                </a:extLst>
              </a:tr>
              <a:tr h="2748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Friday,</a:t>
                      </a:r>
                      <a:r>
                        <a:rPr lang="en-US" sz="1400" baseline="0" dirty="0"/>
                        <a:t> July 17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12:00 – 1:00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3:00 – 4:00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eQTL</a:t>
                      </a:r>
                      <a:r>
                        <a:rPr lang="en-US" sz="1400" dirty="0"/>
                        <a:t> and Genetic</a:t>
                      </a:r>
                      <a:r>
                        <a:rPr lang="en-US" sz="1400" baseline="0" dirty="0"/>
                        <a:t>s of Gene Expression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GG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3971024"/>
                  </a:ext>
                </a:extLst>
              </a:tr>
              <a:tr h="274827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1:00 – 1:20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4:00 – 4:20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Break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6424808"/>
                  </a:ext>
                </a:extLst>
              </a:tr>
              <a:tr h="274827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1:20 – 2:20 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4:20 – 5:20 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Co-occurrence</a:t>
                      </a:r>
                      <a:r>
                        <a:rPr lang="en-US" sz="1400" baseline="0" dirty="0"/>
                        <a:t> Clustering for </a:t>
                      </a:r>
                      <a:r>
                        <a:rPr lang="en-US" sz="1400" baseline="0" dirty="0" err="1"/>
                        <a:t>scRNAseq</a:t>
                      </a:r>
                      <a:r>
                        <a:rPr lang="en-US" sz="1400" baseline="0" dirty="0"/>
                        <a:t> Analysis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PQ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89855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1091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C9693F1-58A6-4596-8045-512CEE6C3969}"/>
              </a:ext>
            </a:extLst>
          </p:cNvPr>
          <p:cNvSpPr/>
          <p:nvPr/>
        </p:nvSpPr>
        <p:spPr>
          <a:xfrm>
            <a:off x="1848677" y="1651915"/>
            <a:ext cx="9014791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buFont typeface="+mj-lt"/>
              <a:buAutoNum type="arabicPeriod"/>
            </a:pPr>
            <a:r>
              <a:rPr lang="en-US" dirty="0">
                <a:solidFill>
                  <a:srgbClr val="003366"/>
                </a:solidFill>
                <a:latin typeface="Calibri" panose="020F0502020204030204" pitchFamily="34" charset="0"/>
              </a:rPr>
              <a:t> Experimental Design 					(this </a:t>
            </a:r>
            <a:r>
              <a:rPr lang="en-US" dirty="0" smtClean="0">
                <a:solidFill>
                  <a:srgbClr val="003366"/>
                </a:solidFill>
                <a:latin typeface="Calibri" panose="020F0502020204030204" pitchFamily="34" charset="0"/>
              </a:rPr>
              <a:t>morning)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​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/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>
              <a:buFont typeface="+mj-lt"/>
              <a:buAutoNum type="arabicPeriod" startAt="2"/>
            </a:pPr>
            <a:r>
              <a:rPr lang="en-US" dirty="0">
                <a:solidFill>
                  <a:srgbClr val="003366"/>
                </a:solidFill>
                <a:latin typeface="Calibri" panose="020F0502020204030204" pitchFamily="34" charset="0"/>
              </a:rPr>
              <a:t> RNA Sequencing 						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​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/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>
              <a:buFont typeface="+mj-lt"/>
              <a:buAutoNum type="arabicPeriod" startAt="3"/>
            </a:pPr>
            <a:r>
              <a:rPr lang="en-US" dirty="0">
                <a:solidFill>
                  <a:srgbClr val="336699"/>
                </a:solidFill>
                <a:latin typeface="Calibri" panose="020F0502020204030204" pitchFamily="34" charset="0"/>
              </a:rPr>
              <a:t> Short read alignment 					</a:t>
            </a:r>
            <a:endParaRPr lang="en-US" dirty="0" smtClean="0">
              <a:solidFill>
                <a:srgbClr val="336699"/>
              </a:solidFill>
              <a:latin typeface="Calibri" panose="020F0502020204030204" pitchFamily="34" charset="0"/>
            </a:endParaRPr>
          </a:p>
          <a:p>
            <a:pPr fontAlgn="base"/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>
              <a:buFont typeface="+mj-lt"/>
              <a:buAutoNum type="arabicPeriod" startAt="4"/>
            </a:pPr>
            <a:r>
              <a:rPr lang="en-US" dirty="0">
                <a:solidFill>
                  <a:srgbClr val="003366"/>
                </a:solidFill>
                <a:latin typeface="Calibri" panose="020F0502020204030204" pitchFamily="34" charset="0"/>
              </a:rPr>
              <a:t> Normalization 						</a:t>
            </a:r>
            <a:r>
              <a:rPr lang="en-US" dirty="0" smtClean="0">
                <a:solidFill>
                  <a:srgbClr val="003366"/>
                </a:solidFill>
                <a:latin typeface="Calibri" panose="020F0502020204030204" pitchFamily="34" charset="0"/>
              </a:rPr>
              <a:t>(this afternoon)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​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/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>
              <a:buFont typeface="+mj-lt"/>
              <a:buAutoNum type="arabicPeriod" startAt="5"/>
            </a:pPr>
            <a:r>
              <a:rPr lang="en-US" dirty="0">
                <a:solidFill>
                  <a:srgbClr val="336699"/>
                </a:solidFill>
                <a:latin typeface="Calibri" panose="020F0502020204030204" pitchFamily="34" charset="0"/>
              </a:rPr>
              <a:t> Hypothesis testing 					</a:t>
            </a:r>
            <a:r>
              <a:rPr lang="en-US" dirty="0" smtClean="0">
                <a:solidFill>
                  <a:srgbClr val="336699"/>
                </a:solidFill>
                <a:latin typeface="Calibri" panose="020F0502020204030204" pitchFamily="34" charset="0"/>
              </a:rPr>
              <a:t>(next)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​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/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>
              <a:buFont typeface="+mj-lt"/>
              <a:buAutoNum type="arabicPeriod" startAt="6"/>
            </a:pPr>
            <a:r>
              <a:rPr lang="en-US" dirty="0">
                <a:solidFill>
                  <a:srgbClr val="336699"/>
                </a:solidFill>
                <a:latin typeface="Calibri" panose="020F0502020204030204" pitchFamily="34" charset="0"/>
              </a:rPr>
              <a:t> Downstream analyses 					(</a:t>
            </a:r>
            <a:r>
              <a:rPr lang="en-US" dirty="0">
                <a:solidFill>
                  <a:srgbClr val="008080"/>
                </a:solidFill>
                <a:latin typeface="Calibri" panose="020F0502020204030204" pitchFamily="34" charset="0"/>
              </a:rPr>
              <a:t>Module </a:t>
            </a:r>
            <a:r>
              <a:rPr lang="en-US" dirty="0" smtClean="0">
                <a:solidFill>
                  <a:srgbClr val="008080"/>
                </a:solidFill>
                <a:latin typeface="Calibri" panose="020F0502020204030204" pitchFamily="34" charset="0"/>
              </a:rPr>
              <a:t>12</a:t>
            </a:r>
            <a:r>
              <a:rPr lang="en-US" dirty="0" smtClean="0">
                <a:solidFill>
                  <a:srgbClr val="336699"/>
                </a:solidFill>
                <a:latin typeface="Calibri" panose="020F0502020204030204" pitchFamily="34" charset="0"/>
              </a:rPr>
              <a:t>)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​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/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>
              <a:buFont typeface="+mj-lt"/>
              <a:buAutoNum type="arabicPeriod" startAt="7"/>
            </a:pPr>
            <a:r>
              <a:rPr lang="en-US" dirty="0">
                <a:solidFill>
                  <a:srgbClr val="003366"/>
                </a:solidFill>
                <a:latin typeface="Calibri" panose="020F0502020204030204" pitchFamily="34" charset="0"/>
              </a:rPr>
              <a:t> Genetic analysis 						</a:t>
            </a:r>
            <a:r>
              <a:rPr lang="en-US" dirty="0" smtClean="0">
                <a:solidFill>
                  <a:srgbClr val="003366"/>
                </a:solidFill>
                <a:latin typeface="Calibri" panose="020F0502020204030204" pitchFamily="34" charset="0"/>
              </a:rPr>
              <a:t>(Wednesday)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D9E63E3B-4961-44E0-BD8C-854BA891ABDD}"/>
              </a:ext>
            </a:extLst>
          </p:cNvPr>
          <p:cNvSpPr txBox="1">
            <a:spLocks noChangeArrowheads="1"/>
          </p:cNvSpPr>
          <p:nvPr/>
        </p:nvSpPr>
        <p:spPr>
          <a:xfrm>
            <a:off x="2221394" y="351182"/>
            <a:ext cx="7772400" cy="506413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en-US" sz="2000" kern="0" dirty="0">
                <a:latin typeface="Calibri" panose="020F0502020204030204" pitchFamily="34" charset="0"/>
                <a:ea typeface="+mj-ea"/>
                <a:cs typeface="+mj-cs"/>
              </a:rPr>
              <a:t>Steps in a Gene Expression Profiling Study</a:t>
            </a:r>
          </a:p>
        </p:txBody>
      </p:sp>
    </p:spTree>
    <p:extLst>
      <p:ext uri="{BB962C8B-B14F-4D97-AF65-F5344CB8AC3E}">
        <p14:creationId xmlns:p14="http://schemas.microsoft.com/office/powerpoint/2010/main" val="4292171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731493B8-9B41-45E6-8BAD-C760F0DCD8F8}"/>
              </a:ext>
            </a:extLst>
          </p:cNvPr>
          <p:cNvSpPr txBox="1">
            <a:spLocks noChangeArrowheads="1"/>
          </p:cNvSpPr>
          <p:nvPr/>
        </p:nvSpPr>
        <p:spPr>
          <a:xfrm>
            <a:off x="2221394" y="351182"/>
            <a:ext cx="7772400" cy="506413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en-US" sz="2000" kern="0" dirty="0">
                <a:latin typeface="Calibri" panose="020F0502020204030204" pitchFamily="34" charset="0"/>
                <a:ea typeface="+mj-ea"/>
                <a:cs typeface="+mj-cs"/>
              </a:rPr>
              <a:t>RNAseq Workflow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972538" y="988529"/>
            <a:ext cx="8246924" cy="5067675"/>
            <a:chOff x="1972538" y="988529"/>
            <a:chExt cx="8246924" cy="5067675"/>
          </a:xfrm>
        </p:grpSpPr>
        <p:pic>
          <p:nvPicPr>
            <p:cNvPr id="4" name="Picture 1">
              <a:extLst>
                <a:ext uri="{FF2B5EF4-FFF2-40B4-BE49-F238E27FC236}">
                  <a16:creationId xmlns:a16="http://schemas.microsoft.com/office/drawing/2014/main" id="{6071FD11-AA4E-4C7D-A615-BC6ADAC2529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72538" y="988529"/>
              <a:ext cx="8246924" cy="5067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1">
              <a:extLst>
                <a:ext uri="{FF2B5EF4-FFF2-40B4-BE49-F238E27FC236}">
                  <a16:creationId xmlns:a16="http://schemas.microsoft.com/office/drawing/2014/main" id="{6071FD11-AA4E-4C7D-A615-BC6ADAC2529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8770" t="5939" r="56823" b="89897"/>
            <a:stretch/>
          </p:blipFill>
          <p:spPr bwMode="auto">
            <a:xfrm>
              <a:off x="6072554" y="2860431"/>
              <a:ext cx="586154" cy="222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TextBox 1"/>
            <p:cNvSpPr txBox="1"/>
            <p:nvPr/>
          </p:nvSpPr>
          <p:spPr>
            <a:xfrm>
              <a:off x="5967047" y="2809836"/>
              <a:ext cx="587020" cy="2693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50" dirty="0" smtClean="0">
                  <a:solidFill>
                    <a:srgbClr val="695557"/>
                  </a:solidFill>
                  <a:latin typeface="Arial Rounded MT Bold" panose="020F0704030504030204" pitchFamily="34" charset="0"/>
                </a:rPr>
                <a:t>STAR</a:t>
              </a:r>
              <a:endParaRPr lang="en-US" sz="1150" dirty="0">
                <a:solidFill>
                  <a:srgbClr val="695557"/>
                </a:solidFill>
                <a:latin typeface="Arial Rounded MT Bold" panose="020F07040305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26617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E48AA2-F7CE-420D-AD26-78A3D46DB307}"/>
              </a:ext>
            </a:extLst>
          </p:cNvPr>
          <p:cNvSpPr txBox="1"/>
          <p:nvPr/>
        </p:nvSpPr>
        <p:spPr>
          <a:xfrm>
            <a:off x="2622550" y="2053190"/>
            <a:ext cx="7286625" cy="42164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>
              <a:buFontTx/>
              <a:buAutoNum type="arabicPeriod"/>
              <a:defRPr/>
            </a:pPr>
            <a:r>
              <a:rPr lang="en-US" sz="2000" dirty="0">
                <a:solidFill>
                  <a:srgbClr val="003366"/>
                </a:solidFill>
                <a:latin typeface="Calibri" panose="020F0502020204030204" pitchFamily="34" charset="0"/>
              </a:rPr>
              <a:t>Single-end reads</a:t>
            </a:r>
          </a:p>
          <a:p>
            <a:pPr marL="914400" lvl="1" indent="-457200">
              <a:buFont typeface="Wingdings" panose="05000000000000000000" pitchFamily="2" charset="2"/>
              <a:buChar char="Ø"/>
              <a:defRPr/>
            </a:pPr>
            <a:r>
              <a:rPr lang="en-US" sz="1600" dirty="0">
                <a:solidFill>
                  <a:srgbClr val="003366"/>
                </a:solidFill>
                <a:latin typeface="Calibri" panose="020F0502020204030204" pitchFamily="34" charset="0"/>
              </a:rPr>
              <a:t>Maximizes the total number of independent reads (50M optimal)</a:t>
            </a:r>
          </a:p>
          <a:p>
            <a:pPr marL="914400" lvl="1" indent="-457200">
              <a:buFont typeface="Wingdings" panose="05000000000000000000" pitchFamily="2" charset="2"/>
              <a:buChar char="Ø"/>
              <a:defRPr/>
            </a:pPr>
            <a:r>
              <a:rPr lang="en-US" sz="1600" dirty="0">
                <a:solidFill>
                  <a:srgbClr val="003366"/>
                </a:solidFill>
                <a:latin typeface="Calibri" panose="020F0502020204030204" pitchFamily="34" charset="0"/>
              </a:rPr>
              <a:t>When RNA is degraded, </a:t>
            </a:r>
            <a:r>
              <a:rPr lang="en-US" sz="1600" dirty="0" err="1">
                <a:solidFill>
                  <a:srgbClr val="003366"/>
                </a:solidFill>
                <a:latin typeface="Calibri" panose="020F0502020204030204" pitchFamily="34" charset="0"/>
              </a:rPr>
              <a:t>eg</a:t>
            </a:r>
            <a:r>
              <a:rPr lang="en-US" sz="1600" dirty="0">
                <a:solidFill>
                  <a:srgbClr val="003366"/>
                </a:solidFill>
                <a:latin typeface="Calibri" panose="020F0502020204030204" pitchFamily="34" charset="0"/>
              </a:rPr>
              <a:t> FFPE specimens</a:t>
            </a:r>
          </a:p>
          <a:p>
            <a:pPr>
              <a:defRPr/>
            </a:pPr>
            <a:endParaRPr lang="en-US" sz="2000" dirty="0">
              <a:solidFill>
                <a:srgbClr val="003366"/>
              </a:solidFill>
              <a:latin typeface="Calibri" panose="020F0502020204030204" pitchFamily="34" charset="0"/>
            </a:endParaRPr>
          </a:p>
          <a:p>
            <a:pPr>
              <a:defRPr/>
            </a:pPr>
            <a:endParaRPr lang="en-US" sz="2000" dirty="0">
              <a:solidFill>
                <a:srgbClr val="003366"/>
              </a:solidFill>
              <a:latin typeface="Calibri" panose="020F0502020204030204" pitchFamily="34" charset="0"/>
            </a:endParaRPr>
          </a:p>
          <a:p>
            <a:pPr>
              <a:defRPr/>
            </a:pPr>
            <a:r>
              <a:rPr lang="en-US" sz="2000" dirty="0">
                <a:solidFill>
                  <a:srgbClr val="003366"/>
                </a:solidFill>
                <a:latin typeface="Calibri" panose="020F0502020204030204" pitchFamily="34" charset="0"/>
              </a:rPr>
              <a:t>2.     Paired-end reads</a:t>
            </a:r>
          </a:p>
          <a:p>
            <a:pPr marL="800100" lvl="1" indent="-342900">
              <a:buFont typeface="Wingdings" panose="05000000000000000000" pitchFamily="2" charset="2"/>
              <a:buChar char="Ø"/>
              <a:defRPr/>
            </a:pPr>
            <a:r>
              <a:rPr lang="en-US" sz="1600" dirty="0">
                <a:solidFill>
                  <a:srgbClr val="003366"/>
                </a:solidFill>
                <a:latin typeface="Calibri" panose="020F0502020204030204" pitchFamily="34" charset="0"/>
              </a:rPr>
              <a:t>   Slightly more accurate alignment</a:t>
            </a:r>
          </a:p>
          <a:p>
            <a:pPr marL="800100" lvl="1" indent="-342900">
              <a:buFont typeface="Wingdings" panose="05000000000000000000" pitchFamily="2" charset="2"/>
              <a:buChar char="Ø"/>
              <a:defRPr/>
            </a:pPr>
            <a:r>
              <a:rPr lang="en-US" sz="1600" dirty="0">
                <a:solidFill>
                  <a:srgbClr val="003366"/>
                </a:solidFill>
                <a:latin typeface="Calibri" panose="020F0502020204030204" pitchFamily="34" charset="0"/>
              </a:rPr>
              <a:t>   But typically lower coverage (25M reads)</a:t>
            </a:r>
          </a:p>
          <a:p>
            <a:pPr marL="800100" lvl="1" indent="-342900">
              <a:buFont typeface="Wingdings" panose="05000000000000000000" pitchFamily="2" charset="2"/>
              <a:buChar char="Ø"/>
              <a:defRPr/>
            </a:pPr>
            <a:r>
              <a:rPr lang="en-US" sz="1600" dirty="0">
                <a:solidFill>
                  <a:srgbClr val="003366"/>
                </a:solidFill>
                <a:latin typeface="Calibri" panose="020F0502020204030204" pitchFamily="34" charset="0"/>
              </a:rPr>
              <a:t>   Better for estimation of alternate splicing and ASE</a:t>
            </a:r>
          </a:p>
          <a:p>
            <a:pPr>
              <a:defRPr/>
            </a:pPr>
            <a:endParaRPr lang="en-US" sz="2000" dirty="0">
              <a:latin typeface="Calibri" panose="020F0502020204030204" pitchFamily="34" charset="0"/>
            </a:endParaRPr>
          </a:p>
          <a:p>
            <a:pPr>
              <a:defRPr/>
            </a:pPr>
            <a:endParaRPr lang="en-US" sz="2000" dirty="0">
              <a:solidFill>
                <a:srgbClr val="003366"/>
              </a:solidFill>
              <a:latin typeface="Calibri" panose="020F0502020204030204" pitchFamily="34" charset="0"/>
            </a:endParaRPr>
          </a:p>
          <a:p>
            <a:pPr>
              <a:defRPr/>
            </a:pPr>
            <a:r>
              <a:rPr lang="en-US" sz="2000" dirty="0">
                <a:solidFill>
                  <a:srgbClr val="003366"/>
                </a:solidFill>
                <a:latin typeface="Calibri" panose="020F0502020204030204" pitchFamily="34" charset="0"/>
              </a:rPr>
              <a:t>3.     3’ targeted</a:t>
            </a:r>
          </a:p>
          <a:p>
            <a:pPr marL="742950" lvl="1" indent="-285750">
              <a:buFont typeface="Wingdings" panose="05000000000000000000" pitchFamily="2" charset="2"/>
              <a:buChar char="Ø"/>
              <a:defRPr/>
            </a:pPr>
            <a:r>
              <a:rPr lang="en-US" sz="1600" dirty="0">
                <a:solidFill>
                  <a:srgbClr val="003366"/>
                </a:solidFill>
                <a:latin typeface="Calibri" panose="020F0502020204030204" pitchFamily="34" charset="0"/>
              </a:rPr>
              <a:t>   </a:t>
            </a:r>
            <a:r>
              <a:rPr lang="en-US" sz="1600" dirty="0" err="1">
                <a:solidFill>
                  <a:srgbClr val="003366"/>
                </a:solidFill>
                <a:latin typeface="Calibri" panose="020F0502020204030204" pitchFamily="34" charset="0"/>
              </a:rPr>
              <a:t>Lexogen</a:t>
            </a:r>
            <a:r>
              <a:rPr lang="en-US" sz="1600" dirty="0">
                <a:solidFill>
                  <a:srgbClr val="003366"/>
                </a:solidFill>
                <a:latin typeface="Calibri" panose="020F0502020204030204" pitchFamily="34" charset="0"/>
              </a:rPr>
              <a:t> protocol is one fifth the cost ($70 vs $350 per sample)</a:t>
            </a:r>
          </a:p>
          <a:p>
            <a:pPr marL="742950" lvl="1" indent="-285750">
              <a:buFont typeface="Wingdings" panose="05000000000000000000" pitchFamily="2" charset="2"/>
              <a:buChar char="Ø"/>
              <a:defRPr/>
            </a:pPr>
            <a:r>
              <a:rPr lang="en-US" sz="1600" dirty="0">
                <a:solidFill>
                  <a:srgbClr val="003366"/>
                </a:solidFill>
                <a:latin typeface="Calibri" panose="020F0502020204030204" pitchFamily="34" charset="0"/>
              </a:rPr>
              <a:t>   Ideal for large sample studies when funds are a concern</a:t>
            </a:r>
          </a:p>
          <a:p>
            <a:pPr marL="742950" lvl="1" indent="-285750">
              <a:buFont typeface="Wingdings" panose="05000000000000000000" pitchFamily="2" charset="2"/>
              <a:buChar char="Ø"/>
              <a:defRPr/>
            </a:pPr>
            <a:r>
              <a:rPr lang="en-US" sz="1600" dirty="0">
                <a:solidFill>
                  <a:srgbClr val="003366"/>
                </a:solidFill>
                <a:latin typeface="Calibri" panose="020F0502020204030204" pitchFamily="34" charset="0"/>
              </a:rPr>
              <a:t>   Single Cell drop digital </a:t>
            </a:r>
            <a:r>
              <a:rPr lang="en-US" sz="1600" dirty="0" err="1">
                <a:solidFill>
                  <a:srgbClr val="003366"/>
                </a:solidFill>
                <a:latin typeface="Calibri" panose="020F0502020204030204" pitchFamily="34" charset="0"/>
              </a:rPr>
              <a:t>dd-scRNASeq</a:t>
            </a:r>
            <a:r>
              <a:rPr lang="en-US" sz="1600" dirty="0">
                <a:solidFill>
                  <a:srgbClr val="003366"/>
                </a:solidFill>
                <a:latin typeface="Calibri" panose="020F0502020204030204" pitchFamily="34" charset="0"/>
              </a:rPr>
              <a:t> is also 3’ targeted</a:t>
            </a:r>
          </a:p>
        </p:txBody>
      </p:sp>
      <p:sp>
        <p:nvSpPr>
          <p:cNvPr id="3" name="TextBox 1">
            <a:extLst>
              <a:ext uri="{FF2B5EF4-FFF2-40B4-BE49-F238E27FC236}">
                <a16:creationId xmlns:a16="http://schemas.microsoft.com/office/drawing/2014/main" id="{958B381A-FF55-4E03-96E1-D9A20F4A7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2150" y="1046715"/>
            <a:ext cx="82677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/>
              <a:t>RNA is prepared, mRNA is captured on </a:t>
            </a:r>
            <a:r>
              <a:rPr lang="en-US" altLang="en-US" sz="1600" dirty="0" err="1"/>
              <a:t>polyT</a:t>
            </a:r>
            <a:r>
              <a:rPr lang="en-US" altLang="en-US" sz="1600" dirty="0"/>
              <a:t> beads, fragmented, and converted to cDNA using either a stranded or </a:t>
            </a:r>
            <a:r>
              <a:rPr lang="en-US" altLang="en-US" sz="1600" dirty="0" err="1"/>
              <a:t>unstranded</a:t>
            </a:r>
            <a:r>
              <a:rPr lang="en-US" altLang="en-US" sz="1600" dirty="0"/>
              <a:t> protocol, usually with 12-24X multiplexing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E3BF2CF3-5EA5-4636-AC0C-761CBB953BDB}"/>
              </a:ext>
            </a:extLst>
          </p:cNvPr>
          <p:cNvSpPr txBox="1">
            <a:spLocks noChangeArrowheads="1"/>
          </p:cNvSpPr>
          <p:nvPr/>
        </p:nvSpPr>
        <p:spPr>
          <a:xfrm>
            <a:off x="2221394" y="351182"/>
            <a:ext cx="7772400" cy="506413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en-US" sz="2000" kern="0" dirty="0">
                <a:latin typeface="Calibri" panose="020F0502020204030204" pitchFamily="34" charset="0"/>
                <a:ea typeface="+mj-ea"/>
                <a:cs typeface="+mj-cs"/>
              </a:rPr>
              <a:t>Modes of Bulk RNA sequencing</a:t>
            </a:r>
          </a:p>
        </p:txBody>
      </p:sp>
    </p:spTree>
    <p:extLst>
      <p:ext uri="{BB962C8B-B14F-4D97-AF65-F5344CB8AC3E}">
        <p14:creationId xmlns:p14="http://schemas.microsoft.com/office/powerpoint/2010/main" val="1857326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764BDCA-4197-41F3-86D4-971AE2B14A96}"/>
              </a:ext>
            </a:extLst>
          </p:cNvPr>
          <p:cNvSpPr txBox="1"/>
          <p:nvPr/>
        </p:nvSpPr>
        <p:spPr>
          <a:xfrm>
            <a:off x="1500257" y="1008890"/>
            <a:ext cx="8380413" cy="517064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>
              <a:buFontTx/>
              <a:buAutoNum type="arabicPeriod"/>
              <a:defRPr/>
            </a:pPr>
            <a:r>
              <a:rPr lang="en-US" sz="2000" dirty="0">
                <a:solidFill>
                  <a:srgbClr val="003366"/>
                </a:solidFill>
                <a:latin typeface="Calibri" panose="020F0502020204030204" pitchFamily="34" charset="0"/>
              </a:rPr>
              <a:t>Short Read Alignment</a:t>
            </a:r>
          </a:p>
          <a:p>
            <a:pPr marL="914400" lvl="1" indent="-457200">
              <a:buFont typeface="Wingdings" panose="05000000000000000000" pitchFamily="2" charset="2"/>
              <a:buChar char="Ø"/>
              <a:defRPr/>
            </a:pPr>
            <a:r>
              <a:rPr lang="en-US" sz="1600" dirty="0">
                <a:solidFill>
                  <a:srgbClr val="003366"/>
                </a:solidFill>
                <a:latin typeface="Calibri" panose="020F0502020204030204" pitchFamily="34" charset="0"/>
              </a:rPr>
              <a:t>STAR	</a:t>
            </a:r>
            <a:r>
              <a:rPr lang="en-US" sz="1400" dirty="0">
                <a:solidFill>
                  <a:srgbClr val="642A8F"/>
                </a:solidFill>
                <a:latin typeface="Times New Roman" panose="02020603050405020304" pitchFamily="18" charset="0"/>
                <a:hlinkClick r:id="rId2"/>
              </a:rPr>
              <a:t>https://github.com/alexdobin/STAR/releases</a:t>
            </a:r>
            <a:endParaRPr lang="en-US" sz="1400" dirty="0">
              <a:solidFill>
                <a:srgbClr val="003366"/>
              </a:solidFill>
              <a:latin typeface="Calibri" panose="020F0502020204030204" pitchFamily="34" charset="0"/>
            </a:endParaRPr>
          </a:p>
          <a:p>
            <a:pPr marL="914400" lvl="1" indent="-457200">
              <a:buFont typeface="Wingdings" panose="05000000000000000000" pitchFamily="2" charset="2"/>
              <a:buChar char="Ø"/>
              <a:defRPr/>
            </a:pPr>
            <a:r>
              <a:rPr lang="en-US" sz="1600" dirty="0">
                <a:solidFill>
                  <a:srgbClr val="003366"/>
                </a:solidFill>
                <a:latin typeface="Calibri" panose="020F0502020204030204" pitchFamily="34" charset="0"/>
              </a:rPr>
              <a:t>HISAT2	</a:t>
            </a:r>
            <a:r>
              <a:rPr lang="en-US" sz="1400" dirty="0">
                <a:solidFill>
                  <a:srgbClr val="003366"/>
                </a:solidFill>
                <a:latin typeface="Calibri" panose="020F0502020204030204" pitchFamily="34" charset="0"/>
                <a:hlinkClick r:id="rId3"/>
              </a:rPr>
              <a:t>https://ccb.jhu.edu/software/hisat2/index.shtml</a:t>
            </a:r>
            <a:r>
              <a:rPr lang="en-US" sz="1400" dirty="0">
                <a:solidFill>
                  <a:srgbClr val="003366"/>
                </a:solidFill>
                <a:latin typeface="Calibri" panose="020F0502020204030204" pitchFamily="34" charset="0"/>
              </a:rPr>
              <a:t> </a:t>
            </a:r>
          </a:p>
          <a:p>
            <a:pPr>
              <a:defRPr/>
            </a:pPr>
            <a:endParaRPr lang="en-US" sz="2000" dirty="0">
              <a:solidFill>
                <a:srgbClr val="003366"/>
              </a:solidFill>
              <a:latin typeface="Calibri" panose="020F0502020204030204" pitchFamily="34" charset="0"/>
            </a:endParaRPr>
          </a:p>
          <a:p>
            <a:pPr>
              <a:defRPr/>
            </a:pPr>
            <a:r>
              <a:rPr lang="en-US" sz="2000" dirty="0">
                <a:solidFill>
                  <a:srgbClr val="003366"/>
                </a:solidFill>
                <a:latin typeface="Calibri" panose="020F0502020204030204" pitchFamily="34" charset="0"/>
              </a:rPr>
              <a:t>2.     Read counting</a:t>
            </a:r>
          </a:p>
          <a:p>
            <a:pPr marL="800100" lvl="1" indent="-342900">
              <a:buFont typeface="Wingdings" panose="05000000000000000000" pitchFamily="2" charset="2"/>
              <a:buChar char="Ø"/>
              <a:defRPr/>
            </a:pPr>
            <a:r>
              <a:rPr lang="en-US" sz="1600" dirty="0">
                <a:solidFill>
                  <a:srgbClr val="003366"/>
                </a:solidFill>
                <a:latin typeface="Calibri" panose="020F0502020204030204" pitchFamily="34" charset="0"/>
              </a:rPr>
              <a:t>   </a:t>
            </a:r>
            <a:r>
              <a:rPr lang="en-US" sz="1600" dirty="0" err="1">
                <a:solidFill>
                  <a:srgbClr val="003366"/>
                </a:solidFill>
                <a:latin typeface="Calibri" panose="020F0502020204030204" pitchFamily="34" charset="0"/>
              </a:rPr>
              <a:t>HTseq</a:t>
            </a:r>
            <a:r>
              <a:rPr lang="en-US" sz="1600" dirty="0">
                <a:solidFill>
                  <a:srgbClr val="003366"/>
                </a:solidFill>
                <a:latin typeface="Calibri" panose="020F0502020204030204" pitchFamily="34" charset="0"/>
              </a:rPr>
              <a:t>	</a:t>
            </a:r>
            <a:r>
              <a:rPr lang="en-US" sz="1400" dirty="0">
                <a:solidFill>
                  <a:srgbClr val="003366"/>
                </a:solidFill>
                <a:latin typeface="Calibri" panose="020F0502020204030204" pitchFamily="34" charset="0"/>
                <a:hlinkClick r:id="rId4"/>
              </a:rPr>
              <a:t>http://www-huber.embl.de/HTSeq/doc/overview.html</a:t>
            </a:r>
            <a:r>
              <a:rPr lang="en-US" sz="1400" dirty="0">
                <a:solidFill>
                  <a:srgbClr val="003366"/>
                </a:solidFill>
                <a:latin typeface="Calibri" panose="020F0502020204030204" pitchFamily="34" charset="0"/>
              </a:rPr>
              <a:t> </a:t>
            </a:r>
          </a:p>
          <a:p>
            <a:pPr marL="800100" lvl="1" indent="-342900">
              <a:buFont typeface="Wingdings" panose="05000000000000000000" pitchFamily="2" charset="2"/>
              <a:buChar char="Ø"/>
              <a:defRPr/>
            </a:pPr>
            <a:r>
              <a:rPr lang="en-US" sz="1400" dirty="0">
                <a:solidFill>
                  <a:srgbClr val="003366"/>
                </a:solidFill>
                <a:latin typeface="Calibri" panose="020F0502020204030204" pitchFamily="34" charset="0"/>
              </a:rPr>
              <a:t>   </a:t>
            </a:r>
            <a:r>
              <a:rPr lang="en-US" sz="1400" dirty="0" err="1">
                <a:solidFill>
                  <a:srgbClr val="003366"/>
                </a:solidFill>
                <a:latin typeface="Calibri" panose="020F0502020204030204" pitchFamily="34" charset="0"/>
              </a:rPr>
              <a:t>SAMtools</a:t>
            </a:r>
            <a:r>
              <a:rPr lang="en-US" sz="1400" dirty="0">
                <a:solidFill>
                  <a:srgbClr val="003366"/>
                </a:solidFill>
                <a:latin typeface="Calibri" panose="020F0502020204030204" pitchFamily="34" charset="0"/>
              </a:rPr>
              <a:t>	</a:t>
            </a:r>
            <a:r>
              <a:rPr lang="en-US" sz="1400" dirty="0">
                <a:hlinkClick r:id="rId5"/>
              </a:rPr>
              <a:t>http://www.htslib.org/</a:t>
            </a:r>
            <a:endParaRPr lang="en-US" sz="1400" dirty="0">
              <a:latin typeface="Calibri" panose="020F0502020204030204" pitchFamily="34" charset="0"/>
            </a:endParaRPr>
          </a:p>
          <a:p>
            <a:pPr>
              <a:defRPr/>
            </a:pPr>
            <a:endParaRPr lang="en-US" sz="2000" dirty="0">
              <a:solidFill>
                <a:srgbClr val="003366"/>
              </a:solidFill>
              <a:latin typeface="Calibri" panose="020F0502020204030204" pitchFamily="34" charset="0"/>
            </a:endParaRPr>
          </a:p>
          <a:p>
            <a:pPr>
              <a:defRPr/>
            </a:pPr>
            <a:r>
              <a:rPr lang="en-US" sz="2000" dirty="0">
                <a:solidFill>
                  <a:srgbClr val="003366"/>
                </a:solidFill>
                <a:latin typeface="Calibri" panose="020F0502020204030204" pitchFamily="34" charset="0"/>
              </a:rPr>
              <a:t>3.     Differential Expression</a:t>
            </a:r>
          </a:p>
          <a:p>
            <a:pPr marL="742950" lvl="1" indent="-285750">
              <a:buFont typeface="Wingdings" panose="05000000000000000000" pitchFamily="2" charset="2"/>
              <a:buChar char="Ø"/>
              <a:defRPr/>
            </a:pPr>
            <a:r>
              <a:rPr lang="en-US" sz="1600" dirty="0">
                <a:solidFill>
                  <a:srgbClr val="003366"/>
                </a:solidFill>
                <a:latin typeface="Calibri" panose="020F0502020204030204" pitchFamily="34" charset="0"/>
              </a:rPr>
              <a:t>   </a:t>
            </a:r>
            <a:r>
              <a:rPr lang="en-US" sz="1600" dirty="0" err="1">
                <a:solidFill>
                  <a:srgbClr val="003366"/>
                </a:solidFill>
                <a:latin typeface="Calibri" panose="020F0502020204030204" pitchFamily="34" charset="0"/>
              </a:rPr>
              <a:t>DESeq</a:t>
            </a:r>
            <a:r>
              <a:rPr lang="en-US" sz="1600" dirty="0">
                <a:solidFill>
                  <a:srgbClr val="003366"/>
                </a:solidFill>
                <a:latin typeface="Calibri" panose="020F0502020204030204" pitchFamily="34" charset="0"/>
              </a:rPr>
              <a:t>     	</a:t>
            </a:r>
            <a:r>
              <a:rPr lang="en-US" sz="1400" dirty="0">
                <a:solidFill>
                  <a:srgbClr val="003366"/>
                </a:solidFill>
                <a:latin typeface="Calibri" panose="020F0502020204030204" pitchFamily="34" charset="0"/>
                <a:hlinkClick r:id="rId6"/>
              </a:rPr>
              <a:t>https://bioconductor.org/packages/release/bioc/html/DESeq2.html</a:t>
            </a:r>
            <a:r>
              <a:rPr lang="en-US" sz="1400" dirty="0">
                <a:solidFill>
                  <a:srgbClr val="003366"/>
                </a:solidFill>
                <a:latin typeface="Calibri" panose="020F0502020204030204" pitchFamily="34" charset="0"/>
              </a:rPr>
              <a:t> </a:t>
            </a:r>
          </a:p>
          <a:p>
            <a:pPr marL="742950" lvl="1" indent="-285750">
              <a:buFont typeface="Wingdings" panose="05000000000000000000" pitchFamily="2" charset="2"/>
              <a:buChar char="Ø"/>
              <a:defRPr/>
            </a:pPr>
            <a:r>
              <a:rPr lang="en-US" sz="1400" dirty="0">
                <a:solidFill>
                  <a:srgbClr val="003366"/>
                </a:solidFill>
                <a:latin typeface="Calibri" panose="020F0502020204030204" pitchFamily="34" charset="0"/>
              </a:rPr>
              <a:t>    </a:t>
            </a:r>
            <a:r>
              <a:rPr lang="en-US" sz="1600" dirty="0" err="1">
                <a:solidFill>
                  <a:srgbClr val="003366"/>
                </a:solidFill>
                <a:latin typeface="Calibri" panose="020F0502020204030204" pitchFamily="34" charset="0"/>
              </a:rPr>
              <a:t>DExSeq</a:t>
            </a:r>
            <a:r>
              <a:rPr lang="en-US" sz="1400" dirty="0">
                <a:solidFill>
                  <a:srgbClr val="003366"/>
                </a:solidFill>
                <a:latin typeface="Calibri" panose="020F0502020204030204" pitchFamily="34" charset="0"/>
              </a:rPr>
              <a:t>	</a:t>
            </a:r>
            <a:r>
              <a:rPr lang="en-US" sz="1400" dirty="0">
                <a:solidFill>
                  <a:srgbClr val="003366"/>
                </a:solidFill>
                <a:latin typeface="Calibri" panose="020F0502020204030204" pitchFamily="34" charset="0"/>
                <a:hlinkClick r:id="rId7"/>
              </a:rPr>
              <a:t>https://www.bioconductor.org/packages/release/bioc/html/DEXSeq.html</a:t>
            </a:r>
            <a:r>
              <a:rPr lang="en-US" sz="1400" dirty="0">
                <a:solidFill>
                  <a:srgbClr val="003366"/>
                </a:solidFill>
                <a:latin typeface="Calibri" panose="020F0502020204030204" pitchFamily="34" charset="0"/>
              </a:rPr>
              <a:t> </a:t>
            </a:r>
          </a:p>
          <a:p>
            <a:pPr marL="742950" lvl="1" indent="-285750">
              <a:buFont typeface="Wingdings" panose="05000000000000000000" pitchFamily="2" charset="2"/>
              <a:buChar char="Ø"/>
              <a:defRPr/>
            </a:pPr>
            <a:r>
              <a:rPr lang="en-US" sz="1600" dirty="0">
                <a:solidFill>
                  <a:srgbClr val="003366"/>
                </a:solidFill>
                <a:latin typeface="Calibri" panose="020F0502020204030204" pitchFamily="34" charset="0"/>
              </a:rPr>
              <a:t>    </a:t>
            </a:r>
            <a:r>
              <a:rPr lang="en-US" sz="1600" dirty="0" err="1">
                <a:solidFill>
                  <a:srgbClr val="003366"/>
                </a:solidFill>
                <a:latin typeface="Calibri" panose="020F0502020204030204" pitchFamily="34" charset="0"/>
              </a:rPr>
              <a:t>edgeR</a:t>
            </a:r>
            <a:r>
              <a:rPr lang="en-US" sz="1600" dirty="0">
                <a:solidFill>
                  <a:srgbClr val="003366"/>
                </a:solidFill>
                <a:latin typeface="Calibri" panose="020F0502020204030204" pitchFamily="34" charset="0"/>
              </a:rPr>
              <a:t>	</a:t>
            </a:r>
            <a:r>
              <a:rPr lang="en-US" sz="1400" dirty="0">
                <a:solidFill>
                  <a:srgbClr val="003366"/>
                </a:solidFill>
                <a:latin typeface="Calibri" panose="020F0502020204030204" pitchFamily="34" charset="0"/>
                <a:hlinkClick r:id="rId8"/>
              </a:rPr>
              <a:t>https://bioconductor.org/packages/release/bioc/html/edgeR.html</a:t>
            </a:r>
            <a:r>
              <a:rPr lang="en-US" sz="1400" dirty="0">
                <a:solidFill>
                  <a:srgbClr val="003366"/>
                </a:solidFill>
                <a:latin typeface="Calibri" panose="020F0502020204030204" pitchFamily="34" charset="0"/>
              </a:rPr>
              <a:t> </a:t>
            </a:r>
          </a:p>
          <a:p>
            <a:pPr marL="742950" lvl="1" indent="-285750">
              <a:buFont typeface="Wingdings" panose="05000000000000000000" pitchFamily="2" charset="2"/>
              <a:buChar char="Ø"/>
              <a:defRPr/>
            </a:pPr>
            <a:r>
              <a:rPr lang="en-US" sz="1600" dirty="0">
                <a:solidFill>
                  <a:srgbClr val="003366"/>
                </a:solidFill>
                <a:latin typeface="Calibri" panose="020F0502020204030204" pitchFamily="34" charset="0"/>
              </a:rPr>
              <a:t>    </a:t>
            </a:r>
            <a:r>
              <a:rPr lang="en-US" sz="1600" dirty="0" err="1">
                <a:solidFill>
                  <a:srgbClr val="003366"/>
                </a:solidFill>
                <a:latin typeface="Calibri" panose="020F0502020204030204" pitchFamily="34" charset="0"/>
              </a:rPr>
              <a:t>Voom</a:t>
            </a:r>
            <a:r>
              <a:rPr lang="en-US" sz="1600" dirty="0">
                <a:solidFill>
                  <a:srgbClr val="003366"/>
                </a:solidFill>
                <a:latin typeface="Calibri" panose="020F0502020204030204" pitchFamily="34" charset="0"/>
              </a:rPr>
              <a:t>         </a:t>
            </a:r>
            <a:r>
              <a:rPr lang="en-US" sz="1400" dirty="0">
                <a:solidFill>
                  <a:srgbClr val="003366"/>
                </a:solidFill>
                <a:latin typeface="Calibri" panose="020F0502020204030204" pitchFamily="34" charset="0"/>
                <a:hlinkClick r:id="rId9"/>
              </a:rPr>
              <a:t>http://web.mit.edu/~r/current/arch/i386_linux26/lib/R/library/limma/html/voom.html</a:t>
            </a:r>
            <a:r>
              <a:rPr lang="en-US" sz="1400" dirty="0">
                <a:solidFill>
                  <a:srgbClr val="003366"/>
                </a:solidFill>
                <a:latin typeface="Calibri" panose="020F0502020204030204" pitchFamily="34" charset="0"/>
              </a:rPr>
              <a:t> </a:t>
            </a:r>
          </a:p>
          <a:p>
            <a:pPr marL="742950" lvl="1" indent="-285750">
              <a:buFont typeface="Wingdings" panose="05000000000000000000" pitchFamily="2" charset="2"/>
              <a:buChar char="Ø"/>
              <a:defRPr/>
            </a:pPr>
            <a:endParaRPr lang="en-US" sz="1600" dirty="0">
              <a:solidFill>
                <a:srgbClr val="003366"/>
              </a:solidFill>
              <a:latin typeface="Calibri" panose="020F0502020204030204" pitchFamily="34" charset="0"/>
            </a:endParaRPr>
          </a:p>
          <a:p>
            <a:pPr lvl="1" indent="-457200">
              <a:buFontTx/>
              <a:buAutoNum type="arabicPeriod" startAt="4"/>
              <a:defRPr/>
            </a:pPr>
            <a:r>
              <a:rPr lang="en-US" sz="2000" dirty="0">
                <a:solidFill>
                  <a:srgbClr val="003366"/>
                </a:solidFill>
                <a:latin typeface="Calibri" panose="020F0502020204030204" pitchFamily="34" charset="0"/>
              </a:rPr>
              <a:t>Data Normalization</a:t>
            </a:r>
          </a:p>
          <a:p>
            <a:pPr marL="800100" lvl="2" indent="-342900">
              <a:buFont typeface="Wingdings" panose="05000000000000000000" pitchFamily="2" charset="2"/>
              <a:buChar char="Ø"/>
              <a:defRPr/>
            </a:pPr>
            <a:r>
              <a:rPr lang="en-US" sz="1600" dirty="0">
                <a:solidFill>
                  <a:srgbClr val="003366"/>
                </a:solidFill>
                <a:latin typeface="Calibri" panose="020F0502020204030204" pitchFamily="34" charset="0"/>
              </a:rPr>
              <a:t>  </a:t>
            </a:r>
            <a:r>
              <a:rPr lang="en-US" sz="1600" dirty="0" err="1">
                <a:solidFill>
                  <a:srgbClr val="003366"/>
                </a:solidFill>
                <a:latin typeface="Calibri" panose="020F0502020204030204" pitchFamily="34" charset="0"/>
              </a:rPr>
              <a:t>SVASeq</a:t>
            </a:r>
            <a:r>
              <a:rPr lang="en-US" sz="1600" dirty="0">
                <a:solidFill>
                  <a:srgbClr val="003366"/>
                </a:solidFill>
                <a:latin typeface="Calibri" panose="020F0502020204030204" pitchFamily="34" charset="0"/>
              </a:rPr>
              <a:t> 	</a:t>
            </a:r>
            <a:r>
              <a:rPr lang="en-US" sz="1400" dirty="0">
                <a:solidFill>
                  <a:srgbClr val="003366"/>
                </a:solidFill>
                <a:latin typeface="Calibri" panose="020F0502020204030204" pitchFamily="34" charset="0"/>
                <a:hlinkClick r:id="rId10"/>
              </a:rPr>
              <a:t>https://www.bioconductor.org/packages/release/bioc/html/sva.html</a:t>
            </a:r>
            <a:r>
              <a:rPr lang="en-US" sz="1400" dirty="0">
                <a:solidFill>
                  <a:srgbClr val="003366"/>
                </a:solidFill>
                <a:latin typeface="Calibri" panose="020F0502020204030204" pitchFamily="34" charset="0"/>
              </a:rPr>
              <a:t> </a:t>
            </a:r>
          </a:p>
          <a:p>
            <a:pPr marL="800100" lvl="2" indent="-342900">
              <a:buFont typeface="Wingdings" panose="05000000000000000000" pitchFamily="2" charset="2"/>
              <a:buChar char="Ø"/>
              <a:defRPr/>
            </a:pPr>
            <a:r>
              <a:rPr lang="en-US" sz="1600" dirty="0">
                <a:solidFill>
                  <a:srgbClr val="003366"/>
                </a:solidFill>
                <a:latin typeface="Calibri" panose="020F0502020204030204" pitchFamily="34" charset="0"/>
              </a:rPr>
              <a:t>  Combat	</a:t>
            </a:r>
            <a:r>
              <a:rPr lang="en-US" sz="1400" dirty="0">
                <a:solidFill>
                  <a:srgbClr val="003366"/>
                </a:solidFill>
                <a:latin typeface="Calibri" panose="020F0502020204030204" pitchFamily="34" charset="0"/>
                <a:hlinkClick r:id="rId11"/>
              </a:rPr>
              <a:t>https://www.rdocumentation.org/packages/sva/versions/3.20.0/topics/ComBat</a:t>
            </a:r>
            <a:r>
              <a:rPr lang="en-US" sz="1400" dirty="0">
                <a:solidFill>
                  <a:srgbClr val="003366"/>
                </a:solidFill>
                <a:latin typeface="Calibri" panose="020F0502020204030204" pitchFamily="34" charset="0"/>
              </a:rPr>
              <a:t> </a:t>
            </a:r>
          </a:p>
          <a:p>
            <a:pPr marL="800100" lvl="2" indent="-342900">
              <a:buFont typeface="Wingdings" panose="05000000000000000000" pitchFamily="2" charset="2"/>
              <a:buChar char="Ø"/>
              <a:defRPr/>
            </a:pPr>
            <a:r>
              <a:rPr lang="en-US" sz="1600" dirty="0">
                <a:solidFill>
                  <a:srgbClr val="003366"/>
                </a:solidFill>
                <a:latin typeface="Calibri" panose="020F0502020204030204" pitchFamily="34" charset="0"/>
              </a:rPr>
              <a:t>  PEER	</a:t>
            </a:r>
            <a:r>
              <a:rPr lang="en-US" sz="1400" dirty="0">
                <a:solidFill>
                  <a:srgbClr val="003366"/>
                </a:solidFill>
                <a:latin typeface="Calibri" panose="020F0502020204030204" pitchFamily="34" charset="0"/>
                <a:hlinkClick r:id="rId12"/>
              </a:rPr>
              <a:t>http://www.sanger.ac.uk/science/tools/peer</a:t>
            </a:r>
            <a:r>
              <a:rPr lang="en-US" sz="1400" dirty="0">
                <a:solidFill>
                  <a:srgbClr val="003366"/>
                </a:solidFill>
                <a:latin typeface="Calibri" panose="020F0502020204030204" pitchFamily="34" charset="0"/>
              </a:rPr>
              <a:t> </a:t>
            </a:r>
          </a:p>
          <a:p>
            <a:pPr marL="742950" lvl="2" indent="-285750">
              <a:buFont typeface="Wingdings" panose="05000000000000000000" pitchFamily="2" charset="2"/>
              <a:buChar char="Ø"/>
              <a:defRPr/>
            </a:pPr>
            <a:r>
              <a:rPr lang="en-US" sz="1400" dirty="0">
                <a:solidFill>
                  <a:srgbClr val="003366"/>
                </a:solidFill>
                <a:latin typeface="Calibri" panose="020F0502020204030204" pitchFamily="34" charset="0"/>
              </a:rPr>
              <a:t>    </a:t>
            </a:r>
            <a:r>
              <a:rPr lang="en-US" sz="1600" dirty="0">
                <a:solidFill>
                  <a:srgbClr val="003366"/>
                </a:solidFill>
                <a:latin typeface="Calibri" panose="020F0502020204030204" pitchFamily="34" charset="0"/>
              </a:rPr>
              <a:t>SNM</a:t>
            </a:r>
            <a:r>
              <a:rPr lang="en-US" sz="1400" dirty="0">
                <a:solidFill>
                  <a:srgbClr val="003366"/>
                </a:solidFill>
                <a:latin typeface="Calibri" panose="020F0502020204030204" pitchFamily="34" charset="0"/>
              </a:rPr>
              <a:t>    	</a:t>
            </a:r>
            <a:r>
              <a:rPr lang="en-US" sz="1400" dirty="0">
                <a:solidFill>
                  <a:srgbClr val="003366"/>
                </a:solidFill>
                <a:latin typeface="Calibri" panose="020F0502020204030204" pitchFamily="34" charset="0"/>
                <a:hlinkClick r:id="rId13"/>
              </a:rPr>
              <a:t>https://www.bioconductor.org/packages/release/bioc/html/snm.html</a:t>
            </a:r>
            <a:r>
              <a:rPr lang="en-US" sz="1400" dirty="0">
                <a:solidFill>
                  <a:srgbClr val="003366"/>
                </a:solidFill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3" name="TextBox 1">
            <a:extLst>
              <a:ext uri="{FF2B5EF4-FFF2-40B4-BE49-F238E27FC236}">
                <a16:creationId xmlns:a16="http://schemas.microsoft.com/office/drawing/2014/main" id="{7C85717C-6641-4551-8C74-27FBD4B1B6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9714" y="6275146"/>
            <a:ext cx="636228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/>
              <a:t>Another option is the Tuxedo protocol (Bowtie, </a:t>
            </a:r>
            <a:r>
              <a:rPr lang="en-US" altLang="en-US" sz="1400" dirty="0" err="1"/>
              <a:t>Tophat</a:t>
            </a:r>
            <a:r>
              <a:rPr lang="en-US" altLang="en-US" sz="1400" dirty="0"/>
              <a:t>, Cufflinks, </a:t>
            </a:r>
            <a:r>
              <a:rPr lang="en-US" altLang="en-US" sz="1400" dirty="0" err="1"/>
              <a:t>Cuffdiff</a:t>
            </a:r>
            <a:r>
              <a:rPr lang="en-US" altLang="en-US" sz="1400" dirty="0"/>
              <a:t>, </a:t>
            </a:r>
            <a:r>
              <a:rPr lang="en-US" sz="1400" dirty="0">
                <a:hlinkClick r:id="rId14"/>
              </a:rPr>
              <a:t>https://ugene.net/wiki/display/WDD31/RNA-seq+Analysis+with+Tuxedo+Tools</a:t>
            </a:r>
            <a:endParaRPr lang="en-US" altLang="en-US" sz="1400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47FABB93-DBB9-405E-A387-D79D65AB3BB8}"/>
              </a:ext>
            </a:extLst>
          </p:cNvPr>
          <p:cNvSpPr txBox="1">
            <a:spLocks noChangeArrowheads="1"/>
          </p:cNvSpPr>
          <p:nvPr/>
        </p:nvSpPr>
        <p:spPr>
          <a:xfrm>
            <a:off x="2221394" y="351182"/>
            <a:ext cx="7772400" cy="506413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en-US" sz="2000" kern="0" dirty="0">
                <a:latin typeface="Calibri" panose="020F0502020204030204" pitchFamily="34" charset="0"/>
                <a:ea typeface="+mj-ea"/>
                <a:cs typeface="+mj-cs"/>
              </a:rPr>
              <a:t>RNAseq Software</a:t>
            </a:r>
          </a:p>
        </p:txBody>
      </p:sp>
    </p:spTree>
    <p:extLst>
      <p:ext uri="{BB962C8B-B14F-4D97-AF65-F5344CB8AC3E}">
        <p14:creationId xmlns:p14="http://schemas.microsoft.com/office/powerpoint/2010/main" val="21980024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E29965B-09B4-4D2F-80C7-DB08C0D453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9562" y="897352"/>
            <a:ext cx="7059751" cy="5699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503CA6B6-91C9-49D7-9AED-5476EF4A0330}"/>
              </a:ext>
            </a:extLst>
          </p:cNvPr>
          <p:cNvSpPr txBox="1">
            <a:spLocks noChangeArrowheads="1"/>
          </p:cNvSpPr>
          <p:nvPr/>
        </p:nvSpPr>
        <p:spPr>
          <a:xfrm>
            <a:off x="2221394" y="351182"/>
            <a:ext cx="7772400" cy="506413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en-US" sz="2000" kern="0" dirty="0">
                <a:latin typeface="Calibri" panose="020F0502020204030204" pitchFamily="34" charset="0"/>
                <a:ea typeface="+mj-ea"/>
                <a:cs typeface="+mj-cs"/>
              </a:rPr>
              <a:t>Read Alignment</a:t>
            </a:r>
          </a:p>
        </p:txBody>
      </p:sp>
    </p:spTree>
    <p:extLst>
      <p:ext uri="{BB962C8B-B14F-4D97-AF65-F5344CB8AC3E}">
        <p14:creationId xmlns:p14="http://schemas.microsoft.com/office/powerpoint/2010/main" val="31646245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9CAA2156-2623-4BF3-A04C-23C926CE4C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8895" y="1699247"/>
            <a:ext cx="9021348" cy="397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i="1" dirty="0">
                <a:solidFill>
                  <a:srgbClr val="000099"/>
                </a:solidFill>
                <a:latin typeface="Calibri" panose="020F0502020204030204" pitchFamily="34" charset="0"/>
              </a:rPr>
              <a:t>At the design step, avoid confounding biological factors: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 i="1" dirty="0">
              <a:solidFill>
                <a:srgbClr val="000099"/>
              </a:solidFill>
              <a:latin typeface="Calibri" panose="020F050202020403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000099"/>
                </a:solidFill>
                <a:latin typeface="Calibri" panose="020F0502020204030204" pitchFamily="34" charset="0"/>
              </a:rPr>
              <a:t>	- don’t contrast bloods from young males and old females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000099"/>
                </a:solidFill>
                <a:latin typeface="Calibri" panose="020F0502020204030204" pitchFamily="34" charset="0"/>
              </a:rPr>
              <a:t>	- don’t contrast hearts from normal mice and livers from obese ones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000099"/>
                </a:solidFill>
                <a:latin typeface="Calibri" panose="020F0502020204030204" pitchFamily="34" charset="0"/>
              </a:rPr>
              <a:t>	           </a:t>
            </a:r>
            <a:r>
              <a:rPr lang="en-US" altLang="en-US" sz="1800" i="1" dirty="0">
                <a:solidFill>
                  <a:srgbClr val="000099"/>
                </a:solidFill>
                <a:latin typeface="Calibri" panose="020F0502020204030204" pitchFamily="34" charset="0"/>
              </a:rPr>
              <a:t>as far as possible, balance all biological factors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 i="1" dirty="0">
              <a:latin typeface="Calibri" panose="020F050202020403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 i="1" dirty="0">
              <a:latin typeface="Calibri" panose="020F050202020403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i="1" dirty="0">
                <a:solidFill>
                  <a:srgbClr val="002060"/>
                </a:solidFill>
                <a:latin typeface="Calibri" panose="020F0502020204030204" pitchFamily="34" charset="0"/>
              </a:rPr>
              <a:t>Be aware of the potential for technical confounding: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002060"/>
                </a:solidFill>
                <a:latin typeface="Calibri" panose="020F0502020204030204" pitchFamily="34" charset="0"/>
              </a:rPr>
              <a:t>	-  date of RNA extraction or sequencing run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002060"/>
                </a:solidFill>
                <a:latin typeface="Calibri" panose="020F0502020204030204" pitchFamily="34" charset="0"/>
              </a:rPr>
              <a:t>	-  batch of samples (particularly for microarray studies)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002060"/>
                </a:solidFill>
                <a:latin typeface="Calibri" panose="020F0502020204030204" pitchFamily="34" charset="0"/>
              </a:rPr>
              <a:t>	-  person who prepared the libraries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002060"/>
                </a:solidFill>
                <a:latin typeface="Calibri" panose="020F0502020204030204" pitchFamily="34" charset="0"/>
              </a:rPr>
              <a:t>	-  SE or PE, read length and quality of reads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002060"/>
                </a:solidFill>
                <a:latin typeface="Calibri" panose="020F0502020204030204" pitchFamily="34" charset="0"/>
              </a:rPr>
              <a:t>	-  quality of RNA (RIN = Bioanalyzer RNA Integrity Number)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8055A18D-C838-414E-8C0F-09E2F8CF7E10}"/>
              </a:ext>
            </a:extLst>
          </p:cNvPr>
          <p:cNvSpPr txBox="1">
            <a:spLocks noChangeArrowheads="1"/>
          </p:cNvSpPr>
          <p:nvPr/>
        </p:nvSpPr>
        <p:spPr>
          <a:xfrm>
            <a:off x="2221394" y="351182"/>
            <a:ext cx="7772400" cy="506413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en-US" sz="2000" kern="0" dirty="0">
                <a:latin typeface="Calibri" panose="020F0502020204030204" pitchFamily="34" charset="0"/>
                <a:ea typeface="+mj-ea"/>
                <a:cs typeface="+mj-cs"/>
              </a:rPr>
              <a:t>Basics of Experimental Design:  Confounding</a:t>
            </a:r>
          </a:p>
        </p:txBody>
      </p:sp>
    </p:spTree>
    <p:extLst>
      <p:ext uri="{BB962C8B-B14F-4D97-AF65-F5344CB8AC3E}">
        <p14:creationId xmlns:p14="http://schemas.microsoft.com/office/powerpoint/2010/main" val="1166014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1AA67FED-1DB8-4205-8987-0323185EA2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0143" y="1333569"/>
            <a:ext cx="10307361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Calibri" panose="020F0502020204030204" pitchFamily="34" charset="0"/>
              </a:rPr>
              <a:t>Often you will have a fixed budget that constrains how many </a:t>
            </a:r>
            <a:r>
              <a:rPr lang="en-US" altLang="en-US" sz="1600" dirty="0" smtClean="0">
                <a:latin typeface="Calibri" panose="020F0502020204030204" pitchFamily="34" charset="0"/>
              </a:rPr>
              <a:t>samples </a:t>
            </a:r>
            <a:r>
              <a:rPr lang="en-US" altLang="en-US" sz="1600" dirty="0">
                <a:latin typeface="Calibri" panose="020F0502020204030204" pitchFamily="34" charset="0"/>
              </a:rPr>
              <a:t>can be processed.  So your first task is to determine what levels of replication you can afford, and how they will impact statistical power.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600" dirty="0">
              <a:latin typeface="Calibri" panose="020F050202020403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99"/>
                </a:solidFill>
                <a:latin typeface="Calibri" panose="020F0502020204030204" pitchFamily="34" charset="0"/>
              </a:rPr>
              <a:t>Technical Replication: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600" dirty="0">
              <a:solidFill>
                <a:srgbClr val="000099"/>
              </a:solidFill>
              <a:latin typeface="Calibri" panose="020F050202020403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99"/>
                </a:solidFill>
                <a:latin typeface="Calibri" panose="020F0502020204030204" pitchFamily="34" charset="0"/>
              </a:rPr>
              <a:t>	- RNA preparation (</a:t>
            </a:r>
            <a:r>
              <a:rPr lang="en-US" altLang="en-US" sz="1600" dirty="0" err="1">
                <a:solidFill>
                  <a:srgbClr val="000099"/>
                </a:solidFill>
                <a:latin typeface="Calibri" panose="020F0502020204030204" pitchFamily="34" charset="0"/>
              </a:rPr>
              <a:t>eg.</a:t>
            </a:r>
            <a:r>
              <a:rPr lang="en-US" altLang="en-US" sz="1600" dirty="0">
                <a:solidFill>
                  <a:srgbClr val="000099"/>
                </a:solidFill>
                <a:latin typeface="Calibri" panose="020F0502020204030204" pitchFamily="34" charset="0"/>
              </a:rPr>
              <a:t> from adjacent biopsies)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99"/>
                </a:solidFill>
                <a:latin typeface="Calibri" panose="020F0502020204030204" pitchFamily="34" charset="0"/>
              </a:rPr>
              <a:t>	- cDNA synthesis (pooling minimizes outlier </a:t>
            </a:r>
            <a:r>
              <a:rPr lang="en-US" altLang="en-US" sz="1600" dirty="0" smtClean="0">
                <a:solidFill>
                  <a:srgbClr val="000099"/>
                </a:solidFill>
                <a:latin typeface="Calibri" panose="020F0502020204030204" pitchFamily="34" charset="0"/>
              </a:rPr>
              <a:t>effects, but rarely done)</a:t>
            </a:r>
            <a:endParaRPr lang="en-US" altLang="en-US" sz="1600" dirty="0">
              <a:solidFill>
                <a:srgbClr val="000099"/>
              </a:solidFill>
              <a:latin typeface="Calibri" panose="020F050202020403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99"/>
                </a:solidFill>
                <a:latin typeface="Calibri" panose="020F0502020204030204" pitchFamily="34" charset="0"/>
              </a:rPr>
              <a:t>	- library preparation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99"/>
                </a:solidFill>
                <a:latin typeface="Calibri" panose="020F0502020204030204" pitchFamily="34" charset="0"/>
              </a:rPr>
              <a:t>	- sequencing lane or array hybridization (usually a minimal effect)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600" dirty="0">
              <a:solidFill>
                <a:srgbClr val="000099"/>
              </a:solidFill>
              <a:latin typeface="Calibri" panose="020F050202020403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1600" dirty="0">
              <a:latin typeface="Calibri" panose="020F050202020403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CC"/>
                </a:solidFill>
                <a:latin typeface="Calibri" panose="020F0502020204030204" pitchFamily="34" charset="0"/>
              </a:rPr>
              <a:t>Biological Replication: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600" dirty="0">
              <a:solidFill>
                <a:srgbClr val="0000CC"/>
              </a:solidFill>
              <a:latin typeface="Calibri" panose="020F050202020403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CC"/>
                </a:solidFill>
                <a:latin typeface="Calibri" panose="020F0502020204030204" pitchFamily="34" charset="0"/>
              </a:rPr>
              <a:t>	Fixed effects:	-  sex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CC"/>
                </a:solidFill>
                <a:latin typeface="Calibri" panose="020F0502020204030204" pitchFamily="34" charset="0"/>
              </a:rPr>
              <a:t>			-  treatment (drug, growth regimen, tissue)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CC"/>
                </a:solidFill>
                <a:latin typeface="Calibri" panose="020F0502020204030204" pitchFamily="34" charset="0"/>
              </a:rPr>
              <a:t>			-  time of sampling (repeated measures in some cases)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CC"/>
                </a:solidFill>
                <a:latin typeface="Calibri" panose="020F0502020204030204" pitchFamily="34" charset="0"/>
              </a:rPr>
              <a:t>			-  genotype (IF specifically chosen and resampled)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600" dirty="0">
              <a:latin typeface="Calibri" panose="020F050202020403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Calibri" panose="020F0502020204030204" pitchFamily="34" charset="0"/>
              </a:rPr>
              <a:t>	</a:t>
            </a:r>
            <a:r>
              <a:rPr lang="en-US" altLang="en-US" sz="1600" dirty="0">
                <a:solidFill>
                  <a:srgbClr val="336699"/>
                </a:solidFill>
                <a:latin typeface="Calibri" panose="020F0502020204030204" pitchFamily="34" charset="0"/>
              </a:rPr>
              <a:t>Random effects	-  individual from a population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336699"/>
                </a:solidFill>
                <a:latin typeface="Calibri" panose="020F0502020204030204" pitchFamily="34" charset="0"/>
              </a:rPr>
              <a:t>			-  field plot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Calibri" panose="020F0502020204030204" pitchFamily="34" charset="0"/>
              </a:rPr>
              <a:t>			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B40DE70-75AE-435C-867F-2A1E6D526D82}"/>
              </a:ext>
            </a:extLst>
          </p:cNvPr>
          <p:cNvSpPr txBox="1">
            <a:spLocks noChangeArrowheads="1"/>
          </p:cNvSpPr>
          <p:nvPr/>
        </p:nvSpPr>
        <p:spPr>
          <a:xfrm>
            <a:off x="2221394" y="351182"/>
            <a:ext cx="7772400" cy="506413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en-US" sz="2000" kern="0" dirty="0">
                <a:latin typeface="Calibri" panose="020F0502020204030204" pitchFamily="34" charset="0"/>
                <a:ea typeface="+mj-ea"/>
                <a:cs typeface="+mj-cs"/>
              </a:rPr>
              <a:t>Basics of Experimental Design:  Levels of Replication</a:t>
            </a:r>
          </a:p>
        </p:txBody>
      </p:sp>
    </p:spTree>
    <p:extLst>
      <p:ext uri="{BB962C8B-B14F-4D97-AF65-F5344CB8AC3E}">
        <p14:creationId xmlns:p14="http://schemas.microsoft.com/office/powerpoint/2010/main" val="13827233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1544</TotalTime>
  <Words>1141</Words>
  <Application>Microsoft Office PowerPoint</Application>
  <PresentationFormat>Widescreen</PresentationFormat>
  <Paragraphs>211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MS PGothic</vt:lpstr>
      <vt:lpstr>Arial</vt:lpstr>
      <vt:lpstr>Arial Rounded MT Bold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Georgia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Qiu, Peng</dc:creator>
  <cp:lastModifiedBy>Gibson, Gregory C</cp:lastModifiedBy>
  <cp:revision>22</cp:revision>
  <dcterms:created xsi:type="dcterms:W3CDTF">2020-07-02T01:44:18Z</dcterms:created>
  <dcterms:modified xsi:type="dcterms:W3CDTF">2021-07-12T12:26:10Z</dcterms:modified>
</cp:coreProperties>
</file>